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344" r:id="rId3"/>
    <p:sldId id="345" r:id="rId4"/>
    <p:sldId id="347" r:id="rId5"/>
    <p:sldId id="34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8534B-921F-41EC-B7AC-0EBABAE0E5EB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F2278-B5AB-4A09-9C6F-2C43C90A5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02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75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87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37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41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8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26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98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30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02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98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3246-E2B0-4CF2-98C9-0DB7EBF0BDB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9F88-A363-4B2B-B28C-9FE3000C6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70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58320-CBF7-DE56-0DBC-D65D5419E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7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/>
              <a:t>Chapter 5</a:t>
            </a:r>
            <a:br>
              <a:rPr lang="cs-CZ"/>
            </a:br>
            <a:r>
              <a:rPr lang="cs-CZ" i="1"/>
              <a:t>Hypothesis testing</a:t>
            </a:r>
            <a:br>
              <a:rPr lang="cs-CZ" i="1"/>
            </a:br>
            <a:r>
              <a:rPr lang="cs-CZ" i="1"/>
              <a:t>Goodness-of-fit test</a:t>
            </a:r>
            <a:endParaRPr lang="cs-CZ" i="1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2690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833B8-F222-4D43-145E-76A9128F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Hypotheses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6E618-23C6-63B9-B8F7-8CE17494A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2698" cy="4351338"/>
          </a:xfrm>
        </p:spPr>
        <p:txBody>
          <a:bodyPr>
            <a:normAutofit fontScale="77500" lnSpcReduction="20000"/>
          </a:bodyPr>
          <a:lstStyle/>
          <a:p>
            <a:r>
              <a:rPr lang="cs-CZ"/>
              <a:t>Basic </a:t>
            </a:r>
            <a:r>
              <a:rPr lang="cs-CZ" err="1"/>
              <a:t>components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scientific</a:t>
            </a:r>
            <a:r>
              <a:rPr lang="cs-CZ"/>
              <a:t> </a:t>
            </a:r>
            <a:r>
              <a:rPr lang="cs-CZ" err="1"/>
              <a:t>theories</a:t>
            </a:r>
            <a:endParaRPr lang="cs-CZ"/>
          </a:p>
          <a:p>
            <a:r>
              <a:rPr lang="cs-CZ" err="1"/>
              <a:t>Formulated</a:t>
            </a:r>
            <a:r>
              <a:rPr lang="cs-CZ"/>
              <a:t> as </a:t>
            </a:r>
            <a:r>
              <a:rPr lang="cs-CZ" i="1"/>
              <a:t>universal </a:t>
            </a:r>
            <a:r>
              <a:rPr lang="cs-CZ" i="1" err="1"/>
              <a:t>statements</a:t>
            </a:r>
            <a:r>
              <a:rPr lang="cs-CZ" i="1"/>
              <a:t> </a:t>
            </a:r>
            <a:r>
              <a:rPr lang="cs-CZ"/>
              <a:t>(</a:t>
            </a:r>
            <a:r>
              <a:rPr lang="cs-CZ" err="1"/>
              <a:t>concerning</a:t>
            </a:r>
            <a:r>
              <a:rPr lang="cs-CZ"/>
              <a:t> </a:t>
            </a:r>
            <a:r>
              <a:rPr lang="cs-CZ" err="1"/>
              <a:t>all</a:t>
            </a:r>
            <a:r>
              <a:rPr lang="cs-CZ"/>
              <a:t> </a:t>
            </a:r>
            <a:r>
              <a:rPr lang="cs-CZ" err="1"/>
              <a:t>objects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a </a:t>
            </a:r>
            <a:r>
              <a:rPr lang="cs-CZ" err="1"/>
              <a:t>given</a:t>
            </a:r>
            <a:r>
              <a:rPr lang="cs-CZ"/>
              <a:t> </a:t>
            </a:r>
            <a:r>
              <a:rPr lang="cs-CZ" err="1"/>
              <a:t>class</a:t>
            </a:r>
            <a:r>
              <a:rPr lang="cs-CZ"/>
              <a:t>)</a:t>
            </a:r>
          </a:p>
          <a:p>
            <a:pPr lvl="1"/>
            <a:r>
              <a:rPr lang="cs-CZ" err="1"/>
              <a:t>E.g</a:t>
            </a:r>
            <a:r>
              <a:rPr lang="cs-CZ"/>
              <a:t>. </a:t>
            </a:r>
            <a:r>
              <a:rPr lang="cs-CZ" b="1"/>
              <a:t>All</a:t>
            </a:r>
            <a:r>
              <a:rPr lang="cs-CZ"/>
              <a:t> </a:t>
            </a:r>
            <a:r>
              <a:rPr lang="cs-CZ" err="1"/>
              <a:t>mammals</a:t>
            </a:r>
            <a:r>
              <a:rPr lang="cs-CZ"/>
              <a:t> are </a:t>
            </a:r>
            <a:r>
              <a:rPr lang="cs-CZ" err="1"/>
              <a:t>viviparous</a:t>
            </a:r>
            <a:r>
              <a:rPr lang="cs-CZ"/>
              <a:t>, </a:t>
            </a:r>
            <a:r>
              <a:rPr lang="cs-CZ" b="1"/>
              <a:t>All</a:t>
            </a:r>
            <a:r>
              <a:rPr lang="cs-CZ"/>
              <a:t> </a:t>
            </a:r>
            <a:r>
              <a:rPr lang="cs-CZ" err="1"/>
              <a:t>plants</a:t>
            </a:r>
            <a:r>
              <a:rPr lang="cs-CZ"/>
              <a:t> </a:t>
            </a:r>
            <a:r>
              <a:rPr lang="cs-CZ" err="1"/>
              <a:t>contain</a:t>
            </a:r>
            <a:r>
              <a:rPr lang="cs-CZ"/>
              <a:t> </a:t>
            </a:r>
            <a:r>
              <a:rPr lang="cs-CZ" err="1"/>
              <a:t>chlorophyll</a:t>
            </a:r>
            <a:endParaRPr lang="cs-CZ"/>
          </a:p>
          <a:p>
            <a:pPr lvl="1"/>
            <a:r>
              <a:rPr lang="cs-CZ" err="1"/>
              <a:t>Informative</a:t>
            </a:r>
            <a:r>
              <a:rPr lang="cs-CZ"/>
              <a:t> </a:t>
            </a:r>
            <a:r>
              <a:rPr lang="cs-CZ" err="1"/>
              <a:t>about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members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given</a:t>
            </a:r>
            <a:r>
              <a:rPr lang="cs-CZ"/>
              <a:t> </a:t>
            </a:r>
            <a:r>
              <a:rPr lang="cs-CZ" err="1"/>
              <a:t>class</a:t>
            </a:r>
            <a:r>
              <a:rPr lang="cs-CZ"/>
              <a:t> (</a:t>
            </a:r>
            <a:r>
              <a:rPr lang="cs-CZ" err="1"/>
              <a:t>even</a:t>
            </a:r>
            <a:r>
              <a:rPr lang="cs-CZ"/>
              <a:t> </a:t>
            </a:r>
            <a:r>
              <a:rPr lang="cs-CZ" err="1"/>
              <a:t>without</a:t>
            </a:r>
            <a:r>
              <a:rPr lang="cs-CZ"/>
              <a:t> </a:t>
            </a:r>
            <a:r>
              <a:rPr lang="cs-CZ" err="1"/>
              <a:t>knowledge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a </a:t>
            </a:r>
            <a:r>
              <a:rPr lang="cs-CZ" err="1"/>
              <a:t>specific</a:t>
            </a:r>
            <a:r>
              <a:rPr lang="cs-CZ"/>
              <a:t> case): A </a:t>
            </a:r>
            <a:r>
              <a:rPr lang="cs-CZ" err="1"/>
              <a:t>lion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a </a:t>
            </a:r>
            <a:r>
              <a:rPr lang="cs-CZ" err="1"/>
              <a:t>mammal</a:t>
            </a:r>
            <a:r>
              <a:rPr lang="cs-CZ"/>
              <a:t> -</a:t>
            </a:r>
            <a:r>
              <a:rPr lang="en-US"/>
              <a:t>&gt; it is also viviparous (</a:t>
            </a:r>
            <a:endParaRPr lang="cs-CZ"/>
          </a:p>
          <a:p>
            <a:r>
              <a:rPr lang="cs-CZ" err="1"/>
              <a:t>Must</a:t>
            </a:r>
            <a:r>
              <a:rPr lang="cs-CZ"/>
              <a:t> </a:t>
            </a:r>
            <a:r>
              <a:rPr lang="cs-CZ" err="1"/>
              <a:t>be</a:t>
            </a:r>
            <a:r>
              <a:rPr lang="cs-CZ"/>
              <a:t> </a:t>
            </a:r>
            <a:r>
              <a:rPr lang="en-US"/>
              <a:t>falsifiable = sensitive to empirical observations, which may demonstrate it is false</a:t>
            </a:r>
          </a:p>
          <a:p>
            <a:r>
              <a:rPr lang="en-US"/>
              <a:t>A single contradictory observation can be used to reject a hypothesis no matter how many observations support it</a:t>
            </a:r>
          </a:p>
          <a:p>
            <a:pPr lvl="1"/>
            <a:r>
              <a:rPr lang="en-US"/>
              <a:t>Empirical singular statement – not informative beyond the </a:t>
            </a:r>
          </a:p>
          <a:p>
            <a:r>
              <a:rPr lang="en-US"/>
              <a:t>No hypothesis can be demonstrated universally true </a:t>
            </a:r>
          </a:p>
          <a:p>
            <a:r>
              <a:rPr lang="en-US"/>
              <a:t>Science is a process of rejecting old hypotheses and replacing them with new ones which explain reality better </a:t>
            </a:r>
            <a:endParaRPr lang="cs-CZ"/>
          </a:p>
          <a:p>
            <a:endParaRPr lang="en-US" i="1"/>
          </a:p>
        </p:txBody>
      </p:sp>
      <p:pic>
        <p:nvPicPr>
          <p:cNvPr id="5" name="Obrázek 4" descr="Obsah obrázku obraz, savec, skica, kresba&#10;&#10;Popis byl vytvořen automaticky">
            <a:extLst>
              <a:ext uri="{FF2B5EF4-FFF2-40B4-BE49-F238E27FC236}">
                <a16:creationId xmlns:a16="http://schemas.microsoft.com/office/drawing/2014/main" id="{01A47022-A24B-138F-C62D-3D57A840D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15" y="1056757"/>
            <a:ext cx="2650185" cy="17667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0A30168-2382-FB6D-BBAE-F85E2FB3E6A2}"/>
              </a:ext>
            </a:extLst>
          </p:cNvPr>
          <p:cNvSpPr txBox="1"/>
          <p:nvPr/>
        </p:nvSpPr>
        <p:spPr>
          <a:xfrm>
            <a:off x="8703615" y="2780522"/>
            <a:ext cx="311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Platypus is an oviparous mammal.</a:t>
            </a:r>
          </a:p>
        </p:txBody>
      </p:sp>
      <p:pic>
        <p:nvPicPr>
          <p:cNvPr id="8" name="Obrázek 7" descr="Obsah obrázku venku, květina, červená, území&#10;&#10;Popis byl vytvořen automaticky">
            <a:extLst>
              <a:ext uri="{FF2B5EF4-FFF2-40B4-BE49-F238E27FC236}">
                <a16:creationId xmlns:a16="http://schemas.microsoft.com/office/drawing/2014/main" id="{F07BCD16-BB61-08D0-54D3-9BB09FCA4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18" y="4212408"/>
            <a:ext cx="1569389" cy="161402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73F3B44-178B-E518-E4D0-473E1E4F3E4C}"/>
              </a:ext>
            </a:extLst>
          </p:cNvPr>
          <p:cNvSpPr txBox="1"/>
          <p:nvPr/>
        </p:nvSpPr>
        <p:spPr>
          <a:xfrm>
            <a:off x="8703615" y="5826429"/>
            <a:ext cx="3118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Rafflesia </a:t>
            </a:r>
            <a:r>
              <a:rPr lang="en-US" i="1" err="1"/>
              <a:t>arnoldii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 err="1"/>
              <a:t>Lathraea</a:t>
            </a:r>
            <a:r>
              <a:rPr lang="en-US" i="1"/>
              <a:t> </a:t>
            </a:r>
            <a:r>
              <a:rPr lang="en-US" i="1" err="1"/>
              <a:t>squamaria</a:t>
            </a:r>
            <a:r>
              <a:rPr lang="en-US" i="1"/>
              <a:t> </a:t>
            </a:r>
            <a:r>
              <a:rPr lang="en-US"/>
              <a:t>are parasitic plants containing no chlorophyll.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F2BADB8-F7CA-1597-E4CA-E57AC16F7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497" y="3710132"/>
            <a:ext cx="1569389" cy="211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9274A-3FA9-2D43-0AEC-B9E5A87E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hypothesis testing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0CE62-FE17-802C-2933-4818C66C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0551" cy="4899640"/>
          </a:xfrm>
        </p:spPr>
        <p:txBody>
          <a:bodyPr>
            <a:normAutofit fontScale="92500" lnSpcReduction="10000"/>
          </a:bodyPr>
          <a:lstStyle/>
          <a:p>
            <a:r>
              <a:rPr lang="cs-CZ" err="1"/>
              <a:t>Empirical</a:t>
            </a:r>
            <a:r>
              <a:rPr lang="cs-CZ"/>
              <a:t> evidence </a:t>
            </a:r>
            <a:r>
              <a:rPr lang="cs-CZ" err="1"/>
              <a:t>mostly</a:t>
            </a:r>
            <a:r>
              <a:rPr lang="cs-CZ"/>
              <a:t> </a:t>
            </a:r>
            <a:r>
              <a:rPr lang="cs-CZ" err="1"/>
              <a:t>comes</a:t>
            </a:r>
            <a:r>
              <a:rPr lang="cs-CZ"/>
              <a:t> </a:t>
            </a:r>
            <a:r>
              <a:rPr lang="cs-CZ" err="1"/>
              <a:t>from</a:t>
            </a:r>
            <a:r>
              <a:rPr lang="cs-CZ"/>
              <a:t> </a:t>
            </a:r>
            <a:r>
              <a:rPr lang="cs-CZ" err="1"/>
              <a:t>measurements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quantitative</a:t>
            </a:r>
            <a:r>
              <a:rPr lang="cs-CZ"/>
              <a:t> data </a:t>
            </a:r>
          </a:p>
          <a:p>
            <a:r>
              <a:rPr lang="cs-CZ" err="1"/>
              <a:t>Statistics</a:t>
            </a:r>
            <a:r>
              <a:rPr lang="cs-CZ"/>
              <a:t> </a:t>
            </a:r>
            <a:r>
              <a:rPr lang="cs-CZ" err="1"/>
              <a:t>quantifies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disagreement</a:t>
            </a:r>
            <a:r>
              <a:rPr lang="cs-CZ"/>
              <a:t> </a:t>
            </a:r>
            <a:r>
              <a:rPr lang="cs-CZ" err="1"/>
              <a:t>between</a:t>
            </a:r>
            <a:r>
              <a:rPr lang="cs-CZ"/>
              <a:t> a </a:t>
            </a:r>
            <a:r>
              <a:rPr lang="cs-CZ" b="1" err="1"/>
              <a:t>null</a:t>
            </a:r>
            <a:r>
              <a:rPr lang="cs-CZ" b="1"/>
              <a:t> </a:t>
            </a:r>
            <a:r>
              <a:rPr lang="cs-CZ" b="1" err="1"/>
              <a:t>hypothesis</a:t>
            </a:r>
            <a:r>
              <a:rPr lang="cs-CZ" b="1"/>
              <a:t> </a:t>
            </a:r>
            <a:r>
              <a:rPr lang="en-US" b="1"/>
              <a:t>(H0) </a:t>
            </a:r>
            <a:r>
              <a:rPr lang="cs-CZ"/>
              <a:t>and </a:t>
            </a:r>
            <a:r>
              <a:rPr lang="cs-CZ" err="1"/>
              <a:t>empirical</a:t>
            </a:r>
            <a:r>
              <a:rPr lang="cs-CZ"/>
              <a:t> </a:t>
            </a:r>
            <a:r>
              <a:rPr lang="cs-CZ" err="1"/>
              <a:t>observations</a:t>
            </a:r>
            <a:endParaRPr lang="cs-CZ"/>
          </a:p>
          <a:p>
            <a:pPr lvl="1"/>
            <a:r>
              <a:rPr lang="cs-CZ" err="1"/>
              <a:t>Measured</a:t>
            </a:r>
            <a:r>
              <a:rPr lang="cs-CZ"/>
              <a:t> by a test </a:t>
            </a:r>
            <a:r>
              <a:rPr lang="cs-CZ" err="1"/>
              <a:t>statistic</a:t>
            </a:r>
            <a:endParaRPr lang="cs-CZ"/>
          </a:p>
          <a:p>
            <a:pPr lvl="2"/>
            <a:r>
              <a:rPr lang="cs-CZ" err="1"/>
              <a:t>E.g</a:t>
            </a:r>
            <a:r>
              <a:rPr lang="cs-CZ"/>
              <a:t>.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χ</a:t>
            </a:r>
            <a:r>
              <a:rPr lang="en-US" sz="18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8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8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-ratio</a:t>
            </a:r>
          </a:p>
          <a:p>
            <a:pPr lvl="1"/>
            <a:r>
              <a:rPr lang="cs-CZ" sz="2200">
                <a:latin typeface="Calibri" panose="020F0502020204030204" pitchFamily="34" charset="0"/>
                <a:ea typeface="Calibri" panose="020F0502020204030204" pitchFamily="34" charset="0"/>
              </a:rPr>
              <a:t>Test </a:t>
            </a:r>
            <a:r>
              <a:rPr lang="cs-CZ" sz="2200" err="1">
                <a:latin typeface="Calibri" panose="020F0502020204030204" pitchFamily="34" charset="0"/>
                <a:ea typeface="Calibri" panose="020F0502020204030204" pitchFamily="34" charset="0"/>
              </a:rPr>
              <a:t>statistics</a:t>
            </a:r>
            <a:r>
              <a:rPr lang="cs-CZ" sz="22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err="1"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cs-CZ" sz="2200"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cs-CZ" sz="2200" err="1">
                <a:latin typeface="Calibri" panose="020F0502020204030204" pitchFamily="34" charset="0"/>
                <a:ea typeface="Calibri" panose="020F0502020204030204" pitchFamily="34" charset="0"/>
              </a:rPr>
              <a:t>known</a:t>
            </a:r>
            <a:r>
              <a:rPr lang="cs-CZ" sz="2200">
                <a:latin typeface="Calibri" panose="020F0502020204030204" pitchFamily="34" charset="0"/>
                <a:ea typeface="Calibri" panose="020F0502020204030204" pitchFamily="34" charset="0"/>
              </a:rPr>
              <a:t> probability </a:t>
            </a:r>
            <a:r>
              <a:rPr lang="cs-CZ" sz="2200" err="1">
                <a:latin typeface="Calibri" panose="020F0502020204030204" pitchFamily="34" charset="0"/>
                <a:ea typeface="Calibri" panose="020F0502020204030204" pitchFamily="34" charset="0"/>
              </a:rPr>
              <a:t>distribution</a:t>
            </a:r>
            <a:endParaRPr lang="cs-CZ" sz="22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cs-CZ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Allows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uting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>
                <a:latin typeface="Calibri" panose="020F0502020204030204" pitchFamily="34" charset="0"/>
                <a:ea typeface="Calibri" panose="020F0502020204030204" pitchFamily="34" charset="0"/>
              </a:rPr>
              <a:t>p-</a:t>
            </a:r>
            <a:r>
              <a:rPr lang="cs-CZ" sz="1800" b="1" err="1">
                <a:latin typeface="Calibri" panose="020F0502020204030204" pitchFamily="34" charset="0"/>
                <a:ea typeface="Calibri" panose="020F0502020204030204" pitchFamily="34" charset="0"/>
              </a:rPr>
              <a:t>value</a:t>
            </a:r>
            <a:r>
              <a:rPr lang="cs-CZ" sz="1800" b="1">
                <a:latin typeface="Calibri" panose="020F0502020204030204" pitchFamily="34" charset="0"/>
                <a:ea typeface="Calibri" panose="020F0502020204030204" pitchFamily="34" charset="0"/>
              </a:rPr>
              <a:t>  = 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Type I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Error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probability (probability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error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rejecting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</a:rPr>
              <a:t>H0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lvl="2"/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Acceptable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error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typically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0.05 (5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</a:rPr>
              <a:t>%)</a:t>
            </a:r>
            <a:endParaRPr lang="cs-CZ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Shape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distribution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depends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also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cs-CZ" sz="180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err="1">
                <a:latin typeface="Calibri" panose="020F0502020204030204" pitchFamily="34" charset="0"/>
                <a:ea typeface="Calibri" panose="020F0502020204030204" pitchFamily="34" charset="0"/>
              </a:rPr>
              <a:t>degrees</a:t>
            </a:r>
            <a:r>
              <a:rPr lang="cs-CZ" sz="1800" b="1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err="1"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 b="1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err="1">
                <a:latin typeface="Calibri" panose="020F0502020204030204" pitchFamily="34" charset="0"/>
                <a:ea typeface="Calibri" panose="020F0502020204030204" pitchFamily="34" charset="0"/>
              </a:rPr>
              <a:t>freedom</a:t>
            </a:r>
            <a:endParaRPr lang="cs-CZ" sz="1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3"/>
            <a:r>
              <a:rPr lang="cs-CZ"/>
              <a:t>These </a:t>
            </a:r>
            <a:r>
              <a:rPr lang="cs-CZ" err="1"/>
              <a:t>depend</a:t>
            </a:r>
            <a:r>
              <a:rPr lang="cs-CZ"/>
              <a:t> on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complexity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system</a:t>
            </a:r>
            <a:r>
              <a:rPr lang="cs-CZ"/>
              <a:t> and/</a:t>
            </a:r>
            <a:r>
              <a:rPr lang="cs-CZ" err="1"/>
              <a:t>or</a:t>
            </a:r>
            <a:r>
              <a:rPr lang="cs-CZ"/>
              <a:t> </a:t>
            </a:r>
            <a:r>
              <a:rPr lang="cs-CZ" err="1"/>
              <a:t>number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observations</a:t>
            </a:r>
            <a:endParaRPr lang="cs-CZ"/>
          </a:p>
          <a:p>
            <a:pPr marL="914400" lvl="2" indent="0">
              <a:buNone/>
            </a:pPr>
            <a:endParaRPr lang="cs-CZ"/>
          </a:p>
          <a:p>
            <a:pPr lvl="1"/>
            <a:endParaRPr lang="cs-CZ"/>
          </a:p>
          <a:p>
            <a:endParaRPr lang="cs-CZ"/>
          </a:p>
          <a:p>
            <a:pPr lvl="1"/>
            <a:endParaRPr lang="en-US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E1F0B75-B3D6-1177-26BD-B80BF31F5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87872"/>
              </p:ext>
            </p:extLst>
          </p:nvPr>
        </p:nvGraphicFramePr>
        <p:xfrm>
          <a:off x="6676905" y="1449638"/>
          <a:ext cx="5394324" cy="30344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5521">
                  <a:extLst>
                    <a:ext uri="{9D8B030D-6E8A-4147-A177-3AD203B41FA5}">
                      <a16:colId xmlns:a16="http://schemas.microsoft.com/office/drawing/2014/main" val="3215982513"/>
                    </a:ext>
                  </a:extLst>
                </a:gridCol>
                <a:gridCol w="1325521">
                  <a:extLst>
                    <a:ext uri="{9D8B030D-6E8A-4147-A177-3AD203B41FA5}">
                      <a16:colId xmlns:a16="http://schemas.microsoft.com/office/drawing/2014/main" val="1885582611"/>
                    </a:ext>
                  </a:extLst>
                </a:gridCol>
                <a:gridCol w="1371641">
                  <a:extLst>
                    <a:ext uri="{9D8B030D-6E8A-4147-A177-3AD203B41FA5}">
                      <a16:colId xmlns:a16="http://schemas.microsoft.com/office/drawing/2014/main" val="2604244679"/>
                    </a:ext>
                  </a:extLst>
                </a:gridCol>
                <a:gridCol w="1371641">
                  <a:extLst>
                    <a:ext uri="{9D8B030D-6E8A-4147-A177-3AD203B41FA5}">
                      <a16:colId xmlns:a16="http://schemas.microsoft.com/office/drawing/2014/main" val="2488011566"/>
                    </a:ext>
                  </a:extLst>
                </a:gridCol>
              </a:tblGrid>
              <a:tr h="54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Reality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178292"/>
                  </a:ext>
                </a:extLst>
              </a:tr>
              <a:tr h="54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H</a:t>
                      </a:r>
                      <a:r>
                        <a:rPr lang="en-GB" sz="1800" kern="1200" baseline="-25000">
                          <a:effectLst/>
                        </a:rPr>
                        <a:t>0</a:t>
                      </a:r>
                      <a:r>
                        <a:rPr lang="en-GB" sz="1800" kern="1200">
                          <a:effectLst/>
                        </a:rPr>
                        <a:t> is true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H</a:t>
                      </a:r>
                      <a:r>
                        <a:rPr lang="en-GB" sz="1800" kern="1200" baseline="-25000">
                          <a:effectLst/>
                        </a:rPr>
                        <a:t>0</a:t>
                      </a:r>
                      <a:r>
                        <a:rPr lang="en-GB" sz="1800" kern="1200">
                          <a:effectLst/>
                        </a:rPr>
                        <a:t> is false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83716"/>
                  </a:ext>
                </a:extLst>
              </a:tr>
              <a:tr h="980774">
                <a:tc rowSpan="2"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>
                          <a:solidFill>
                            <a:schemeClr val="bg1"/>
                          </a:solidFill>
                          <a:effectLst/>
                        </a:rPr>
                        <a:t>Our Decision</a:t>
                      </a:r>
                      <a:endParaRPr lang="cs-CZ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Reject H</a:t>
                      </a:r>
                      <a:r>
                        <a:rPr lang="en-GB" sz="1800" kern="1200" baseline="-250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solidFill>
                            <a:srgbClr val="FF0000"/>
                          </a:solidFill>
                          <a:effectLst/>
                        </a:rPr>
                        <a:t>Type I Error</a:t>
                      </a:r>
                      <a:endParaRPr lang="cs-CZ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Ok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8559"/>
                  </a:ext>
                </a:extLst>
              </a:tr>
              <a:tr h="969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Not reject H</a:t>
                      </a:r>
                      <a:r>
                        <a:rPr lang="en-GB" sz="1800" kern="1200" baseline="-250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Ok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Type II Error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795263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9722FA2A-86CF-A5A0-7F05-71A862723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428" y="1547777"/>
            <a:ext cx="29046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outcomes of hypothesis testing by statistical tests. H</a:t>
            </a:r>
            <a:r>
              <a:rPr kumimoji="0" lang="en-US" altLang="cs-CZ" sz="16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null hypothesis</a:t>
            </a:r>
            <a:endParaRPr kumimoji="0" lang="en-US" alt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D6A4885-56C9-79EA-B85E-2F3F3F55F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751" y="4721195"/>
            <a:ext cx="53943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Classical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biostatistics</a:t>
            </a:r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quantifies</a:t>
            </a:r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precisely</a:t>
            </a:r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I </a:t>
            </a:r>
            <a:r>
              <a:rPr lang="cs-CZ" altLang="cs-CZ" sz="2000" b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</a:t>
            </a:r>
            <a:endParaRPr lang="en-US" altLang="cs-CZ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Hypotheses cannot be confirmed!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non-significant test means that empirical evidence is not sufficient to reject the H0</a:t>
            </a:r>
            <a:endParaRPr kumimoji="0" lang="en-US" altLang="cs-CZ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8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529EA-569A-5D18-3F2E-8946E6D7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detection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38F7BA-6B86-1D04-D035-E8F3CCF73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Special cases when H0 = 0 (no effect, independence)</a:t>
            </a:r>
          </a:p>
          <a:p>
            <a:r>
              <a:rPr lang="cs-CZ"/>
              <a:t>Generic null hypotheses can be converted to pattern detection problems by subtracting hypothesis expectations from observed data</a:t>
            </a:r>
          </a:p>
          <a:p>
            <a:r>
              <a:rPr lang="cs-CZ"/>
              <a:t>Generally easy to compute</a:t>
            </a:r>
          </a:p>
          <a:p>
            <a:r>
              <a:rPr lang="cs-CZ"/>
              <a:t>Biology is still largely exploratory science </a:t>
            </a:r>
          </a:p>
          <a:p>
            <a:pPr lvl="1"/>
            <a:r>
              <a:rPr lang="cs-CZ"/>
              <a:t>many biological problems have the pattern-detection nature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5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4462A-2C09-D7B9-6F0A-0A19F7C9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Goodness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fit test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20F87E2-8AE9-EEF0-BE1F-9B4A3E2664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13439" cy="455551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/>
                  <a:t>Suitable </a:t>
                </a:r>
                <a:r>
                  <a:rPr lang="cs-CZ" err="1"/>
                  <a:t>for</a:t>
                </a:r>
                <a:r>
                  <a:rPr lang="cs-CZ"/>
                  <a:t> </a:t>
                </a:r>
                <a:r>
                  <a:rPr lang="cs-CZ" err="1"/>
                  <a:t>frequencies</a:t>
                </a:r>
                <a:r>
                  <a:rPr lang="cs-CZ"/>
                  <a:t> (</a:t>
                </a:r>
                <a:r>
                  <a:rPr lang="cs-CZ" err="1"/>
                  <a:t>count</a:t>
                </a:r>
                <a:r>
                  <a:rPr lang="cs-CZ"/>
                  <a:t> data)</a:t>
                </a:r>
                <a:endParaRPr lang="en-US"/>
              </a:p>
              <a:p>
                <a:r>
                  <a:rPr lang="en-US"/>
                  <a:t>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𝐸</m:t>
                            </m:r>
                          </m:den>
                        </m:f>
                      </m:e>
                    </m:nary>
                  </m:oMath>
                </a14:m>
                <a:endParaRPr lang="cs-CZ"/>
              </a:p>
              <a:p>
                <a:pPr lvl="1"/>
                <a:r>
                  <a:rPr lang="en-US"/>
                  <a:t>O = observed frequencies = empirical counts</a:t>
                </a:r>
              </a:p>
              <a:p>
                <a:pPr lvl="1"/>
                <a:r>
                  <a:rPr lang="en-US"/>
                  <a:t>E = expected frequencies = counts predicted by the null hypothesis</a:t>
                </a:r>
              </a:p>
              <a:p>
                <a:r>
                  <a:rPr lang="en-US"/>
                  <a:t>Degrees of freedom = number of categories</a:t>
                </a:r>
                <a:endParaRPr lang="cs-CZ"/>
              </a:p>
              <a:p>
                <a:r>
                  <a:rPr lang="cs-CZ"/>
                  <a:t>Report: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baseline="-25000"/>
                  <a:t>df </a:t>
                </a:r>
                <a:r>
                  <a:rPr lang="cs-CZ"/>
                  <a:t>= value, </a:t>
                </a:r>
                <a:r>
                  <a:rPr lang="cs-CZ" i="1"/>
                  <a:t>p</a:t>
                </a:r>
                <a:r>
                  <a:rPr lang="cs-CZ"/>
                  <a:t> = value</a:t>
                </a:r>
              </a:p>
              <a:p>
                <a:r>
                  <a:rPr lang="cs-CZ"/>
                  <a:t>Colloquially called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/>
                  <a:t>- test (chi-square square) </a:t>
                </a:r>
                <a:endParaRPr lang="en-US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20F87E2-8AE9-EEF0-BE1F-9B4A3E266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13439" cy="4555510"/>
              </a:xfrm>
              <a:blipFill>
                <a:blip r:embed="rId2"/>
                <a:stretch>
                  <a:fillRect l="-1770" t="-2674" r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5ED81569-906F-5651-3299-1962E2798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639" y="2148784"/>
            <a:ext cx="5375993" cy="33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68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4">
      <a:dk1>
        <a:srgbClr val="1B9921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9166</TotalTime>
  <Words>423</Words>
  <Application>Microsoft Office PowerPoint</Application>
  <PresentationFormat>Širokoúhlá obrazovka</PresentationFormat>
  <Paragraphs>53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Motiv Office</vt:lpstr>
      <vt:lpstr>Chapter 5 Hypothesis testing Goodness-of-fit test</vt:lpstr>
      <vt:lpstr>Hypotheses</vt:lpstr>
      <vt:lpstr>Statistical hypothesis testing</vt:lpstr>
      <vt:lpstr>Pattern detection</vt:lpstr>
      <vt:lpstr>Goodness of fit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03: (Alfa)Diverzita a lineární modely</dc:title>
  <dc:creator>Jakub Těšitel</dc:creator>
  <cp:lastModifiedBy>Jakub Těšitel</cp:lastModifiedBy>
  <cp:revision>56</cp:revision>
  <dcterms:created xsi:type="dcterms:W3CDTF">2023-08-23T15:51:00Z</dcterms:created>
  <dcterms:modified xsi:type="dcterms:W3CDTF">2024-03-27T09:25:34Z</dcterms:modified>
</cp:coreProperties>
</file>