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534B-921F-41EC-B7AC-0EBABAE0E5EB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F2278-B5AB-4A09-9C6F-2C43C90A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2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5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1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2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8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0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8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0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58320-CBF7-DE56-0DBC-D65D5419E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1"/>
            <a:ext cx="9144000" cy="2387600"/>
          </a:xfrm>
        </p:spPr>
        <p:txBody>
          <a:bodyPr>
            <a:normAutofit/>
          </a:bodyPr>
          <a:lstStyle/>
          <a:p>
            <a:r>
              <a:rPr lang="cs-CZ"/>
              <a:t>Chapter 6</a:t>
            </a:r>
            <a:br>
              <a:rPr lang="cs-CZ"/>
            </a:br>
            <a:r>
              <a:rPr lang="cs-CZ" i="1"/>
              <a:t>Contingency tables</a:t>
            </a:r>
            <a:endParaRPr lang="cs-CZ" i="1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690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2F515-1C60-FB12-6586-10C88C23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Contingency tables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84B4DD-ADFF-370A-9A47-BD89D19AB7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3981451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/>
                  <a:t>Summarize counts in categories defined by two (or more) variables (predictors)</a:t>
                </a:r>
              </a:p>
              <a:p>
                <a:r>
                  <a:rPr lang="cs-CZ"/>
                  <a:t>May be analyzed by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i="1">
                            <a:latin typeface="Calibri" panose="020F0502020204030204" pitchFamily="34" charset="0"/>
                            <a:ea typeface="Calibri" panose="020F0502020204030204" pitchFamily="34" charset="0"/>
                          </a:rPr>
                          <m:t>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/>
                  <a:t>- test</a:t>
                </a:r>
              </a:p>
              <a:p>
                <a:r>
                  <a:rPr lang="cs-CZ"/>
                  <a:t>H0: observed frequencies of combinations correspond to proportions derived from marginal sums</a:t>
                </a:r>
              </a:p>
              <a:p>
                <a:r>
                  <a:rPr lang="cs-CZ"/>
                  <a:t>DF = (</a:t>
                </a:r>
                <a:r>
                  <a:rPr lang="cs-CZ" i="1"/>
                  <a:t>n</a:t>
                </a:r>
                <a:r>
                  <a:rPr lang="cs-CZ"/>
                  <a:t> rows – 1) * (n colums -1)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84B4DD-ADFF-370A-9A47-BD89D19AB7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3981451" cy="4351338"/>
              </a:xfrm>
              <a:blipFill>
                <a:blip r:embed="rId2"/>
                <a:stretch>
                  <a:fillRect l="-2294" t="-3501" r="-3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09A4B1D-120A-7D54-2262-9C8C659B3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847412"/>
              </p:ext>
            </p:extLst>
          </p:nvPr>
        </p:nvGraphicFramePr>
        <p:xfrm>
          <a:off x="4924425" y="2454275"/>
          <a:ext cx="6972300" cy="2336577"/>
        </p:xfrm>
        <a:graphic>
          <a:graphicData uri="http://schemas.openxmlformats.org/drawingml/2006/table">
            <a:tbl>
              <a:tblPr firstRow="1" firstCol="1" bandRow="1"/>
              <a:tblGrid>
                <a:gridCol w="1433011">
                  <a:extLst>
                    <a:ext uri="{9D8B030D-6E8A-4147-A177-3AD203B41FA5}">
                      <a16:colId xmlns:a16="http://schemas.microsoft.com/office/drawing/2014/main" val="259501210"/>
                    </a:ext>
                  </a:extLst>
                </a:gridCol>
                <a:gridCol w="1025847">
                  <a:extLst>
                    <a:ext uri="{9D8B030D-6E8A-4147-A177-3AD203B41FA5}">
                      <a16:colId xmlns:a16="http://schemas.microsoft.com/office/drawing/2014/main" val="1493293619"/>
                    </a:ext>
                  </a:extLst>
                </a:gridCol>
                <a:gridCol w="1121865">
                  <a:extLst>
                    <a:ext uri="{9D8B030D-6E8A-4147-A177-3AD203B41FA5}">
                      <a16:colId xmlns:a16="http://schemas.microsoft.com/office/drawing/2014/main" val="4045832350"/>
                    </a:ext>
                  </a:extLst>
                </a:gridCol>
                <a:gridCol w="1233760">
                  <a:extLst>
                    <a:ext uri="{9D8B030D-6E8A-4147-A177-3AD203B41FA5}">
                      <a16:colId xmlns:a16="http://schemas.microsoft.com/office/drawing/2014/main" val="3647037129"/>
                    </a:ext>
                  </a:extLst>
                </a:gridCol>
                <a:gridCol w="1233760">
                  <a:extLst>
                    <a:ext uri="{9D8B030D-6E8A-4147-A177-3AD203B41FA5}">
                      <a16:colId xmlns:a16="http://schemas.microsoft.com/office/drawing/2014/main" val="2416508915"/>
                    </a:ext>
                  </a:extLst>
                </a:gridCol>
                <a:gridCol w="924057">
                  <a:extLst>
                    <a:ext uri="{9D8B030D-6E8A-4147-A177-3AD203B41FA5}">
                      <a16:colId xmlns:a16="http://schemas.microsoft.com/office/drawing/2014/main" val="2027747662"/>
                    </a:ext>
                  </a:extLst>
                </a:gridCol>
              </a:tblGrid>
              <a:tr h="352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Hair color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45200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blonde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marginal sums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49634"/>
                  </a:ext>
                </a:extLst>
              </a:tr>
              <a:tr h="3527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Eye color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blue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196750"/>
                  </a:ext>
                </a:extLst>
              </a:tr>
              <a:tr h="35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334040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marginal sums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grand total: 462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45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30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DCE8C-1334-AA05-DBA7-4BC71D46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 x 2 Tables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42A05A-1112-2D00-BB3C-9FF264A1B9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040086" cy="4351338"/>
              </a:xfrm>
            </p:spPr>
            <p:txBody>
              <a:bodyPr/>
              <a:lstStyle/>
              <a:p>
                <a:r>
                  <a:rPr lang="cs-CZ"/>
                  <a:t>Special simple case of a contingency table</a:t>
                </a:r>
              </a:p>
              <a:p>
                <a:r>
                  <a:rPr lang="cs-CZ"/>
                  <a:t>2 rows, 2 columns</a:t>
                </a:r>
              </a:p>
              <a:p>
                <a:r>
                  <a:rPr lang="cs-CZ"/>
                  <a:t>Strength of the association between the two predictors can be computed</a:t>
                </a:r>
              </a:p>
              <a:p>
                <a:r>
                  <a:rPr lang="cs-CZ" sz="18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Phi – coefficient 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𝜒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140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 = independence</a:t>
                </a:r>
              </a:p>
              <a:p>
                <a:pPr lvl="1"/>
                <a:r>
                  <a:rPr lang="cs-CZ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 = full negative correlation </a:t>
                </a:r>
              </a:p>
              <a:p>
                <a:pPr lvl="1"/>
                <a:r>
                  <a:rPr lang="cs-CZ" sz="140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= full positive correlation</a:t>
                </a:r>
              </a:p>
              <a:p>
                <a:pPr lvl="1"/>
                <a:r>
                  <a:rPr lang="cs-CZ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Corresponds to Pearson </a:t>
                </a:r>
                <a:r>
                  <a:rPr lang="cs-CZ" sz="14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cs-CZ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 quantitiative data</a:t>
                </a:r>
              </a:p>
              <a:p>
                <a:endParaRPr lang="en-US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42A05A-1112-2D00-BB3C-9FF264A1B9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040086" cy="4351338"/>
              </a:xfrm>
              <a:blipFill>
                <a:blip r:embed="rId2"/>
                <a:stretch>
                  <a:fillRect l="-2179" t="-2241" r="-2058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BBDB1B96-C6AC-8BD5-594C-B07C49FDE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38642"/>
              </p:ext>
            </p:extLst>
          </p:nvPr>
        </p:nvGraphicFramePr>
        <p:xfrm>
          <a:off x="6313716" y="3163307"/>
          <a:ext cx="5265273" cy="1781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236">
                  <a:extLst>
                    <a:ext uri="{9D8B030D-6E8A-4147-A177-3AD203B41FA5}">
                      <a16:colId xmlns:a16="http://schemas.microsoft.com/office/drawing/2014/main" val="233788530"/>
                    </a:ext>
                  </a:extLst>
                </a:gridCol>
                <a:gridCol w="1092244">
                  <a:extLst>
                    <a:ext uri="{9D8B030D-6E8A-4147-A177-3AD203B41FA5}">
                      <a16:colId xmlns:a16="http://schemas.microsoft.com/office/drawing/2014/main" val="3160923646"/>
                    </a:ext>
                  </a:extLst>
                </a:gridCol>
                <a:gridCol w="1040228">
                  <a:extLst>
                    <a:ext uri="{9D8B030D-6E8A-4147-A177-3AD203B41FA5}">
                      <a16:colId xmlns:a16="http://schemas.microsoft.com/office/drawing/2014/main" val="3411168130"/>
                    </a:ext>
                  </a:extLst>
                </a:gridCol>
                <a:gridCol w="1066236">
                  <a:extLst>
                    <a:ext uri="{9D8B030D-6E8A-4147-A177-3AD203B41FA5}">
                      <a16:colId xmlns:a16="http://schemas.microsoft.com/office/drawing/2014/main" val="3034297051"/>
                    </a:ext>
                  </a:extLst>
                </a:gridCol>
                <a:gridCol w="1000329">
                  <a:extLst>
                    <a:ext uri="{9D8B030D-6E8A-4147-A177-3AD203B41FA5}">
                      <a16:colId xmlns:a16="http://schemas.microsoft.com/office/drawing/2014/main" val="13413414"/>
                    </a:ext>
                  </a:extLst>
                </a:gridCol>
              </a:tblGrid>
              <a:tr h="35638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Var2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162158"/>
                  </a:ext>
                </a:extLst>
              </a:tr>
              <a:tr h="35638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level 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level 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r>
                        <a:rPr lang="cs-CZ" sz="1800">
                          <a:effectLst/>
                        </a:rPr>
                        <a:t>Sums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4863693"/>
                  </a:ext>
                </a:extLst>
              </a:tr>
              <a:tr h="35638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Var 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level 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f11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f12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R1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4805386"/>
                  </a:ext>
                </a:extLst>
              </a:tr>
              <a:tr h="356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level 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f21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f22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R2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7156120"/>
                  </a:ext>
                </a:extLst>
              </a:tr>
              <a:tr h="356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r>
                        <a:rPr lang="cs-CZ" sz="1800">
                          <a:effectLst/>
                        </a:rPr>
                        <a:t>Sums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C1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C2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921355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B18A326F-C649-6E32-BA4C-683742B4A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2395150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4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63ADC-089A-7CD2-A202-246033D4E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Odds and Odds-ratios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6AE79-20D1-074D-AEBD-1918D2A50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93637" cy="4351338"/>
          </a:xfrm>
        </p:spPr>
        <p:txBody>
          <a:bodyPr>
            <a:normAutofit fontScale="85000" lnSpcReduction="20000"/>
          </a:bodyPr>
          <a:lstStyle/>
          <a:p>
            <a:r>
              <a:rPr lang="cs-CZ"/>
              <a:t>Allow a detailed analysis of contingency tables beyond the rejection of independence of the two variables</a:t>
            </a:r>
          </a:p>
          <a:p>
            <a:r>
              <a:rPr lang="cs-CZ"/>
              <a:t>Useful for </a:t>
            </a:r>
            <a:r>
              <a:rPr lang="cs-CZ" i="1"/>
              <a:t>n</a:t>
            </a:r>
            <a:r>
              <a:rPr lang="cs-CZ"/>
              <a:t> x 2 tables</a:t>
            </a:r>
          </a:p>
          <a:p>
            <a:r>
              <a:rPr lang="cs-CZ"/>
              <a:t>Based on a subdivision of the table into several 2 x 2 tables</a:t>
            </a:r>
          </a:p>
          <a:p>
            <a:r>
              <a:rPr lang="cs-CZ"/>
              <a:t>Odds = probability of one outcome of a variable within one category of the other variable</a:t>
            </a:r>
          </a:p>
          <a:p>
            <a:r>
              <a:rPr lang="cs-CZ"/>
              <a:t>Odds ratio = ratio of two odds</a:t>
            </a:r>
          </a:p>
          <a:p>
            <a:pPr lvl="1"/>
            <a:r>
              <a:rPr lang="cs-CZ"/>
              <a:t>Can be tested for significance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BE7EDE0B-8B72-FC1D-47FA-40C0E3AE7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75993"/>
              </p:ext>
            </p:extLst>
          </p:nvPr>
        </p:nvGraphicFramePr>
        <p:xfrm>
          <a:off x="5055054" y="2146365"/>
          <a:ext cx="6972300" cy="2336577"/>
        </p:xfrm>
        <a:graphic>
          <a:graphicData uri="http://schemas.openxmlformats.org/drawingml/2006/table">
            <a:tbl>
              <a:tblPr firstRow="1" firstCol="1" bandRow="1"/>
              <a:tblGrid>
                <a:gridCol w="1433011">
                  <a:extLst>
                    <a:ext uri="{9D8B030D-6E8A-4147-A177-3AD203B41FA5}">
                      <a16:colId xmlns:a16="http://schemas.microsoft.com/office/drawing/2014/main" val="259501210"/>
                    </a:ext>
                  </a:extLst>
                </a:gridCol>
                <a:gridCol w="1025847">
                  <a:extLst>
                    <a:ext uri="{9D8B030D-6E8A-4147-A177-3AD203B41FA5}">
                      <a16:colId xmlns:a16="http://schemas.microsoft.com/office/drawing/2014/main" val="1493293619"/>
                    </a:ext>
                  </a:extLst>
                </a:gridCol>
                <a:gridCol w="1121865">
                  <a:extLst>
                    <a:ext uri="{9D8B030D-6E8A-4147-A177-3AD203B41FA5}">
                      <a16:colId xmlns:a16="http://schemas.microsoft.com/office/drawing/2014/main" val="4045832350"/>
                    </a:ext>
                  </a:extLst>
                </a:gridCol>
                <a:gridCol w="1233760">
                  <a:extLst>
                    <a:ext uri="{9D8B030D-6E8A-4147-A177-3AD203B41FA5}">
                      <a16:colId xmlns:a16="http://schemas.microsoft.com/office/drawing/2014/main" val="3647037129"/>
                    </a:ext>
                  </a:extLst>
                </a:gridCol>
                <a:gridCol w="1233760">
                  <a:extLst>
                    <a:ext uri="{9D8B030D-6E8A-4147-A177-3AD203B41FA5}">
                      <a16:colId xmlns:a16="http://schemas.microsoft.com/office/drawing/2014/main" val="2416508915"/>
                    </a:ext>
                  </a:extLst>
                </a:gridCol>
                <a:gridCol w="924057">
                  <a:extLst>
                    <a:ext uri="{9D8B030D-6E8A-4147-A177-3AD203B41FA5}">
                      <a16:colId xmlns:a16="http://schemas.microsoft.com/office/drawing/2014/main" val="2027747662"/>
                    </a:ext>
                  </a:extLst>
                </a:gridCol>
              </a:tblGrid>
              <a:tr h="352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Hair color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45200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blonde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marginal sums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49634"/>
                  </a:ext>
                </a:extLst>
              </a:tr>
              <a:tr h="3527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Eye color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blue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196750"/>
                  </a:ext>
                </a:extLst>
              </a:tr>
              <a:tr h="35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334040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marginal sums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grand total: 462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459801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9B0EA58A-4356-D023-698F-CCEBB71FAF5E}"/>
              </a:ext>
            </a:extLst>
          </p:cNvPr>
          <p:cNvSpPr txBox="1"/>
          <p:nvPr/>
        </p:nvSpPr>
        <p:spPr>
          <a:xfrm>
            <a:off x="6762556" y="4738549"/>
            <a:ext cx="4144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Odds blue eyes in black-haired people = 12/63 = 0.19</a:t>
            </a:r>
          </a:p>
          <a:p>
            <a:r>
              <a:rPr lang="cs-CZ"/>
              <a:t>Odds blue eyes in brown-haired people = 45/301 = 0.15</a:t>
            </a:r>
          </a:p>
          <a:p>
            <a:r>
              <a:rPr lang="cs-CZ"/>
              <a:t>Odds ratio (blue-eyed in black vs. brown-haired people)= 0.19/0.15 = 1.27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84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4">
      <a:dk1>
        <a:srgbClr val="1B9921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9206</TotalTime>
  <Words>298</Words>
  <Application>Microsoft Office PowerPoint</Application>
  <PresentationFormat>Širokoúhlá obrazovka</PresentationFormat>
  <Paragraphs>89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Motiv Office</vt:lpstr>
      <vt:lpstr>Chapter 6 Contingency tables</vt:lpstr>
      <vt:lpstr>Contingency tables</vt:lpstr>
      <vt:lpstr>2 x 2 Tables</vt:lpstr>
      <vt:lpstr>Odds and Odds-ratios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03: (Alfa)Diverzita a lineární modely</dc:title>
  <dc:creator>Jakub Těšitel</dc:creator>
  <cp:lastModifiedBy>Jakub Těšitel</cp:lastModifiedBy>
  <cp:revision>57</cp:revision>
  <dcterms:created xsi:type="dcterms:W3CDTF">2023-08-23T15:51:00Z</dcterms:created>
  <dcterms:modified xsi:type="dcterms:W3CDTF">2024-03-25T11:19:18Z</dcterms:modified>
</cp:coreProperties>
</file>