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8534B-921F-41EC-B7AC-0EBABAE0E5EB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F2278-B5AB-4A09-9C6F-2C43C90A5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2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5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87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37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41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8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26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98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0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02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98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33246-E2B0-4CF2-98C9-0DB7EBF0BDB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0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58320-CBF7-DE56-0DBC-D65D5419E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877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/>
              <a:t>Chapter 6</a:t>
            </a:r>
            <a:br>
              <a:rPr lang="cs-CZ"/>
            </a:br>
            <a:r>
              <a:rPr lang="cs-CZ" i="1"/>
              <a:t>t-distribution</a:t>
            </a:r>
            <a:br>
              <a:rPr lang="cs-CZ" i="1"/>
            </a:br>
            <a:r>
              <a:rPr lang="cs-CZ" i="1"/>
              <a:t>confidence intervals </a:t>
            </a:r>
            <a:br>
              <a:rPr lang="cs-CZ" i="1"/>
            </a:br>
            <a:r>
              <a:rPr lang="cs-CZ" i="1"/>
              <a:t>t-tests</a:t>
            </a:r>
            <a:endParaRPr lang="cs-CZ" i="1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2690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749E5-B885-51A3-40A6-E8507D78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The t-distribution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3EB26AB-2A12-E160-8787-1667B446D8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829175" cy="4351338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 </m:t>
                        </m:r>
                        <m:acc>
                          <m:accPr>
                            <m:chr m:val="̅"/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sub>
                        </m:sSub>
                      </m:den>
                    </m:f>
                  </m:oMath>
                </a14:m>
                <a:endParaRPr lang="cs-CZ" sz="1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/>
                  <a:t>Measures distance from the mean while accounting for uncertainty of true mean location</a:t>
                </a:r>
              </a:p>
              <a:p>
                <a:r>
                  <a:rPr lang="cs-CZ"/>
                  <a:t>Similar to standard normal distribution (Z)</a:t>
                </a:r>
              </a:p>
              <a:p>
                <a:r>
                  <a:rPr lang="cs-CZ"/>
                  <a:t>Exact shape depends on DF</a:t>
                </a:r>
                <a:endParaRPr lang="en-US"/>
              </a:p>
              <a:p>
                <a:pPr lvl="1"/>
                <a:r>
                  <a:rPr lang="en-US"/>
                  <a:t>DF = number of observations – 1</a:t>
                </a:r>
                <a:endParaRPr lang="cs-CZ"/>
              </a:p>
              <a:p>
                <a:pPr lvl="1"/>
                <a:r>
                  <a:rPr lang="cs-CZ"/>
                  <a:t>T with high </a:t>
                </a:r>
                <a:r>
                  <a:rPr lang="en-US"/>
                  <a:t>DF</a:t>
                </a:r>
                <a:r>
                  <a:rPr lang="cs-CZ"/>
                  <a:t> convergent with Z</a:t>
                </a:r>
              </a:p>
              <a:p>
                <a:endParaRPr lang="en-US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3EB26AB-2A12-E160-8787-1667B446D8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829175" cy="4351338"/>
              </a:xfrm>
              <a:blipFill>
                <a:blip r:embed="rId2"/>
                <a:stretch>
                  <a:fillRect l="-2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C35E2A4E-AE4A-3F0E-F7E5-550EC8D70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348" y="1527489"/>
            <a:ext cx="5425602" cy="452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5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F2A94-6C74-8007-9935-4413FCC0B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48125" cy="1325563"/>
          </a:xfrm>
        </p:spPr>
        <p:txBody>
          <a:bodyPr/>
          <a:lstStyle/>
          <a:p>
            <a:r>
              <a:rPr lang="cs-CZ"/>
              <a:t>Confidence interval</a:t>
            </a:r>
            <a:r>
              <a:rPr lang="en-US"/>
              <a:t>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F7934641-9BE2-DE7B-6043-106030C5ED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1325" y="2079625"/>
                <a:ext cx="4638675" cy="432752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/>
                  <a:t>Int</a:t>
                </a:r>
                <a:r>
                  <a:rPr lang="en-US"/>
                  <a:t>e</a:t>
                </a:r>
                <a:r>
                  <a:rPr lang="cs-CZ"/>
                  <a:t>rval around </a:t>
                </a:r>
                <a:r>
                  <a:rPr lang="en-US"/>
                  <a:t>the </a:t>
                </a:r>
                <a:r>
                  <a:rPr lang="cs-CZ"/>
                  <a:t>sample mean within which the true mean lies with 95</a:t>
                </a:r>
                <a:r>
                  <a:rPr lang="en-US"/>
                  <a:t>%</a:t>
                </a:r>
                <a:r>
                  <a:rPr lang="cs-CZ"/>
                  <a:t> probability</a:t>
                </a:r>
                <a:endParaRPr lang="en-US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𝐶𝐿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𝑙𝑜𝑤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𝑑𝑓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=0.025)</m:t>
                        </m:r>
                      </m:sub>
                    </m:sSub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sub>
                    </m:sSub>
                  </m:oMath>
                </a14:m>
                <a:endParaRPr lang="cs-CZ" sz="1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𝐶𝐿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h𝑖𝑔h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𝑑𝑓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=0.975)</m:t>
                        </m:r>
                      </m:sub>
                    </m:sSub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sub>
                    </m:sSub>
                  </m:oMath>
                </a14:m>
                <a:endParaRPr lang="en-US" sz="1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best o</a:t>
                </a:r>
                <a:r>
                  <a:rPr lang="en-US" sz="180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ption for error-bar intervals in dotcharts/barplots showing the means</a:t>
                </a:r>
              </a:p>
              <a:p>
                <a:r>
                  <a:rPr lang="en-US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Single sample t-test</a:t>
                </a:r>
              </a:p>
              <a:p>
                <a:pPr lvl="1"/>
                <a:r>
                  <a:rPr lang="en-US" sz="280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Tests H0 that mean = fixed value (typically 0)</a:t>
                </a:r>
                <a:endParaRPr lang="en-US" sz="2800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F7934641-9BE2-DE7B-6043-106030C5ED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1325" y="2079625"/>
                <a:ext cx="4638675" cy="4327525"/>
              </a:xfrm>
              <a:blipFill>
                <a:blip r:embed="rId2"/>
                <a:stretch>
                  <a:fillRect l="-2365" t="-3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brázek 5">
            <a:extLst>
              <a:ext uri="{FF2B5EF4-FFF2-40B4-BE49-F238E27FC236}">
                <a16:creationId xmlns:a16="http://schemas.microsoft.com/office/drawing/2014/main" id="{7BD00024-1C3B-7E6F-6007-0B4F3C230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0" y="450850"/>
            <a:ext cx="7112000" cy="612775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B0947C72-00A9-55F3-0984-CD88A6B461C3}"/>
              </a:ext>
            </a:extLst>
          </p:cNvPr>
          <p:cNvSpPr txBox="1"/>
          <p:nvPr/>
        </p:nvSpPr>
        <p:spPr>
          <a:xfrm>
            <a:off x="9029700" y="6492875"/>
            <a:ext cx="286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Jandt et al. 2022 Nature</a:t>
            </a:r>
          </a:p>
        </p:txBody>
      </p:sp>
    </p:spTree>
    <p:extLst>
      <p:ext uri="{BB962C8B-B14F-4D97-AF65-F5344CB8AC3E}">
        <p14:creationId xmlns:p14="http://schemas.microsoft.com/office/powerpoint/2010/main" val="177706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BD6C2-0573-3116-5574-6BD3B06E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t-test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E04999A-C702-43B1-74AD-2544B9C026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125269" cy="4351338"/>
              </a:xfrm>
            </p:spPr>
            <p:txBody>
              <a:bodyPr/>
              <a:lstStyle/>
              <a:p>
                <a:r>
                  <a:rPr lang="en-US"/>
                  <a:t>Comparison between two means</a:t>
                </a:r>
              </a:p>
              <a:p>
                <a:pPr lvl="1"/>
                <a:r>
                  <a:rPr lang="en-US"/>
                  <a:t>Two samples of </a:t>
                </a:r>
                <a:r>
                  <a:rPr lang="en-US" b="1"/>
                  <a:t>independent </a:t>
                </a:r>
                <a:r>
                  <a:rPr lang="en-US"/>
                  <a:t>observations</a:t>
                </a:r>
              </a:p>
              <a:p>
                <a:pPr lvl="1"/>
                <a:r>
                  <a:rPr lang="en-US"/>
                  <a:t>H0: the two means are identical</a:t>
                </a:r>
              </a:p>
              <a:p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sSub>
                              <m:sSubPr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cs-CZ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cs-CZ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cs-CZ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den>
                    </m:f>
                  </m:oMath>
                </a14:m>
                <a:endParaRPr lang="cs-CZ" sz="1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/>
                  <a:t>Assumes </a:t>
                </a:r>
              </a:p>
              <a:p>
                <a:pPr lvl="1"/>
                <a:r>
                  <a:rPr lang="en-US"/>
                  <a:t>Identical variance of the two samples (homogeneity of variance)</a:t>
                </a:r>
              </a:p>
              <a:p>
                <a:pPr lvl="2"/>
                <a:r>
                  <a:rPr lang="en-US"/>
                  <a:t>Minor departures solved by using the Welch variant of the test formula</a:t>
                </a:r>
              </a:p>
              <a:p>
                <a:pPr lvl="1"/>
                <a:r>
                  <a:rPr lang="en-US"/>
                  <a:t>Normal distribution of the two variables</a:t>
                </a:r>
              </a:p>
              <a:p>
                <a:r>
                  <a:rPr lang="en-US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DF = </a:t>
                </a:r>
                <a:r>
                  <a:rPr lang="en-US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baseline="-250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1 + </a:t>
                </a:r>
                <a:r>
                  <a:rPr lang="en-US" i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baseline="-250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1</a:t>
                </a:r>
              </a:p>
              <a:p>
                <a:pPr marL="0" indent="0">
                  <a:buNone/>
                </a:pPr>
                <a:endParaRPr lang="en-US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sz="1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/>
              </a:p>
              <a:p>
                <a:pPr marL="0" indent="0">
                  <a:buNone/>
                </a:pPr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E04999A-C702-43B1-74AD-2544B9C026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125269" cy="4351338"/>
              </a:xfrm>
              <a:blipFill>
                <a:blip r:embed="rId2"/>
                <a:stretch>
                  <a:fillRect l="-1084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415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B01BF0-7370-6EE4-5CFC-83EA7ECB7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Paired t-test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DADE4D-60F8-E36D-F4F5-29B88E1E0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Used for </a:t>
            </a:r>
            <a:r>
              <a:rPr lang="en-US" b="1"/>
              <a:t>paired </a:t>
            </a:r>
            <a:r>
              <a:rPr lang="en-US"/>
              <a:t>observations</a:t>
            </a:r>
          </a:p>
          <a:p>
            <a:pPr lvl="1"/>
            <a:r>
              <a:rPr lang="en-US"/>
              <a:t>Dependence of observations within a pair</a:t>
            </a:r>
          </a:p>
          <a:p>
            <a:pPr lvl="1"/>
            <a:r>
              <a:rPr lang="en-US"/>
              <a:t>E.g. block design</a:t>
            </a:r>
          </a:p>
          <a:p>
            <a:pPr lvl="1"/>
            <a:r>
              <a:rPr lang="en-US"/>
              <a:t>Pair is an independent observation</a:t>
            </a:r>
          </a:p>
          <a:p>
            <a:r>
              <a:rPr lang="en-US"/>
              <a:t>H0: mean difference within pairs = 0 </a:t>
            </a:r>
          </a:p>
          <a:p>
            <a:r>
              <a:rPr lang="en-US"/>
              <a:t>Equivalent to a single sample </a:t>
            </a:r>
            <a:r>
              <a:rPr lang="en-US" i="1"/>
              <a:t>t</a:t>
            </a:r>
            <a:r>
              <a:rPr lang="en-US"/>
              <a:t>-test</a:t>
            </a:r>
          </a:p>
          <a:p>
            <a:r>
              <a:rPr lang="en-US"/>
              <a:t>DF = n(pairs) - 1</a:t>
            </a:r>
          </a:p>
        </p:txBody>
      </p:sp>
    </p:spTree>
    <p:extLst>
      <p:ext uri="{BB962C8B-B14F-4D97-AF65-F5344CB8AC3E}">
        <p14:creationId xmlns:p14="http://schemas.microsoft.com/office/powerpoint/2010/main" val="11417349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4">
      <a:dk1>
        <a:srgbClr val="1B9921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9255</TotalTime>
  <Words>224</Words>
  <Application>Microsoft Office PowerPoint</Application>
  <PresentationFormat>Širokoúhlá obrazovka</PresentationFormat>
  <Paragraphs>49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Motiv Office</vt:lpstr>
      <vt:lpstr>Chapter 6 t-distribution confidence intervals  t-tests</vt:lpstr>
      <vt:lpstr>The t-distribution</vt:lpstr>
      <vt:lpstr>Confidence intervals</vt:lpstr>
      <vt:lpstr>Student t-test</vt:lpstr>
      <vt:lpstr>Paired t-test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03: (Alfa)Diverzita a lineární modely</dc:title>
  <dc:creator>Jakub Těšitel</dc:creator>
  <cp:lastModifiedBy>Jakub Těšitel</cp:lastModifiedBy>
  <cp:revision>59</cp:revision>
  <dcterms:created xsi:type="dcterms:W3CDTF">2023-08-23T15:51:00Z</dcterms:created>
  <dcterms:modified xsi:type="dcterms:W3CDTF">2024-03-25T12:07:58Z</dcterms:modified>
</cp:coreProperties>
</file>