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8534B-921F-41EC-B7AC-0EBABAE0E5EB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F2278-B5AB-4A09-9C6F-2C43C90A55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6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029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54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878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37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411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85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26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98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00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02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982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33246-E2B0-4CF2-98C9-0DB7EBF0BDB9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49F88-A363-4B2B-B28C-9FE3000C66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70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58320-CBF7-DE56-0DBC-D65D5419EB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877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/>
              <a:t>Chapter </a:t>
            </a:r>
            <a:r>
              <a:rPr lang="en-US"/>
              <a:t>8</a:t>
            </a:r>
            <a:br>
              <a:rPr lang="cs-CZ"/>
            </a:br>
            <a:r>
              <a:rPr lang="en-US" i="1"/>
              <a:t>F-test</a:t>
            </a:r>
            <a:br>
              <a:rPr lang="cs-CZ" i="1"/>
            </a:br>
            <a:r>
              <a:rPr lang="en-US" i="1"/>
              <a:t>ANOVA</a:t>
            </a:r>
            <a:endParaRPr lang="cs-CZ" i="1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26904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9134A-BFC3-0129-0753-69D7C5CBC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F-ratio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E8A4423-7FBC-D1CB-2342-5BA902FC6F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257800" cy="4351338"/>
              </a:xfrm>
            </p:spPr>
            <p:txBody>
              <a:bodyPr/>
              <a:lstStyle/>
              <a:p>
                <a:r>
                  <a:rPr lang="en-US"/>
                  <a:t>Ratio of two variances</a:t>
                </a:r>
              </a:p>
              <a:p>
                <a14:m>
                  <m:oMath xmlns:m="http://schemas.openxmlformats.org/officeDocument/2006/math"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sz="18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sSubSup>
                          <m:sSubSupPr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  <m:sup>
                            <m:r>
                              <a:rPr lang="en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cs-CZ" sz="18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en-US"/>
                  <a:t>Can be used to test H0 that variances of two variables are equal</a:t>
                </a:r>
              </a:p>
              <a:p>
                <a:r>
                  <a:rPr lang="en-US"/>
                  <a:t>Two DFs</a:t>
                </a:r>
              </a:p>
              <a:p>
                <a:pPr lvl="1"/>
                <a:r>
                  <a:rPr lang="en-US"/>
                  <a:t>DF(numerator) = n (sample 1) – 1</a:t>
                </a:r>
              </a:p>
              <a:p>
                <a:pPr lvl="1"/>
                <a:r>
                  <a:rPr lang="en-US"/>
                  <a:t>DF(denominator) = n(sample 2) – 1  </a:t>
                </a:r>
              </a:p>
              <a:p>
                <a:endParaRPr lang="en-US"/>
              </a:p>
              <a:p>
                <a:endParaRPr lang="en-US"/>
              </a:p>
            </p:txBody>
          </p:sp>
        </mc:Choice>
        <mc:Fallback xmlns="">
          <p:sp>
            <p:nvSpPr>
              <p:cNvPr id="3" name="Zástupný obsah 2">
                <a:extLst>
                  <a:ext uri="{FF2B5EF4-FFF2-40B4-BE49-F238E27FC236}">
                    <a16:creationId xmlns:a16="http://schemas.microsoft.com/office/drawing/2014/main" id="{BE8A4423-7FBC-D1CB-2342-5BA902FC6F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257800" cy="4351338"/>
              </a:xfrm>
              <a:blipFill>
                <a:blip r:embed="rId2"/>
                <a:stretch>
                  <a:fillRect l="-2088" t="-2241" r="-3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>
            <a:extLst>
              <a:ext uri="{FF2B5EF4-FFF2-40B4-BE49-F238E27FC236}">
                <a16:creationId xmlns:a16="http://schemas.microsoft.com/office/drawing/2014/main" id="{A4401F06-2239-6C4F-48A4-71BAAD62F3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4644" y="1477153"/>
            <a:ext cx="5639772" cy="469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8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0023A-267C-0AF5-BBD6-9A8F2336D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variance (ANOVA)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A94C1-5DBD-1F8F-5C62-235688935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674567" cy="4667249"/>
          </a:xfrm>
        </p:spPr>
        <p:txBody>
          <a:bodyPr>
            <a:normAutofit fontScale="77500" lnSpcReduction="20000"/>
          </a:bodyPr>
          <a:lstStyle/>
          <a:p>
            <a:r>
              <a:rPr lang="cs-CZ"/>
              <a:t>Application of the F-test principle</a:t>
            </a:r>
          </a:p>
          <a:p>
            <a:r>
              <a:rPr lang="cs-CZ"/>
              <a:t>Allows comparisons of multiple mean values</a:t>
            </a:r>
          </a:p>
          <a:p>
            <a:r>
              <a:rPr lang="cs-CZ"/>
              <a:t>H0: means of all groups are identical</a:t>
            </a:r>
          </a:p>
          <a:p>
            <a:r>
              <a:rPr lang="cs-CZ"/>
              <a:t>Decomposes the total Sum of Squares (= numerator in the variance formula) into</a:t>
            </a:r>
          </a:p>
          <a:p>
            <a:pPr lvl="1"/>
            <a:r>
              <a:rPr lang="cs-CZ"/>
              <a:t>Systematic component (Sum of squares effect) – can be scaled by corresponding DF</a:t>
            </a:r>
            <a:r>
              <a:rPr lang="cs-CZ" baseline="-25000"/>
              <a:t>effect</a:t>
            </a:r>
            <a:r>
              <a:rPr lang="cs-CZ"/>
              <a:t> (=number of groups – 1) to get Mean Square (MS</a:t>
            </a:r>
            <a:r>
              <a:rPr lang="cs-CZ" baseline="-25000"/>
              <a:t>effect</a:t>
            </a:r>
            <a:r>
              <a:rPr lang="cs-CZ"/>
              <a:t>)</a:t>
            </a:r>
          </a:p>
          <a:p>
            <a:pPr lvl="1"/>
            <a:r>
              <a:rPr lang="cs-CZ"/>
              <a:t>Residual variability (Error Sum of Sq.) – can be scaled by DF</a:t>
            </a:r>
            <a:r>
              <a:rPr lang="cs-CZ" baseline="-25000"/>
              <a:t>error</a:t>
            </a:r>
            <a:r>
              <a:rPr lang="cs-CZ"/>
              <a:t> (= number of obs. – 1 –   DF</a:t>
            </a:r>
            <a:r>
              <a:rPr lang="cs-CZ" baseline="-25000"/>
              <a:t>effect </a:t>
            </a:r>
            <a:r>
              <a:rPr lang="cs-CZ"/>
              <a:t> ) to obtain the MS</a:t>
            </a:r>
            <a:r>
              <a:rPr lang="cs-CZ" baseline="-25000"/>
              <a:t>error</a:t>
            </a:r>
            <a:endParaRPr lang="cs-CZ"/>
          </a:p>
          <a:p>
            <a:r>
              <a:rPr lang="cs-CZ"/>
              <a:t>F = MS</a:t>
            </a:r>
            <a:r>
              <a:rPr lang="cs-CZ" baseline="-25000"/>
              <a:t>eff</a:t>
            </a:r>
            <a:r>
              <a:rPr lang="cs-CZ"/>
              <a:t>/MS</a:t>
            </a:r>
            <a:r>
              <a:rPr lang="cs-CZ" baseline="-25000"/>
              <a:t>error</a:t>
            </a:r>
            <a:r>
              <a:rPr lang="cs-CZ"/>
              <a:t> to be compared with the F distribution with corresponding DFs</a:t>
            </a:r>
          </a:p>
          <a:p>
            <a:r>
              <a:rPr lang="cs-CZ" i="1"/>
              <a:t>R</a:t>
            </a:r>
            <a:r>
              <a:rPr lang="cs-CZ" baseline="30000"/>
              <a:t>2</a:t>
            </a:r>
            <a:r>
              <a:rPr lang="cs-CZ"/>
              <a:t> (proportion of explained variability) = SS</a:t>
            </a:r>
            <a:r>
              <a:rPr lang="cs-CZ" baseline="-25000"/>
              <a:t>effect/</a:t>
            </a:r>
            <a:r>
              <a:rPr lang="cs-CZ"/>
              <a:t> SS</a:t>
            </a:r>
            <a:r>
              <a:rPr lang="cs-CZ" baseline="-25000"/>
              <a:t>total</a:t>
            </a:r>
            <a:endParaRPr lang="cs-CZ"/>
          </a:p>
          <a:p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AF484E6-7CA9-7A0B-9848-E45BBA3658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6654" y="1913277"/>
            <a:ext cx="4807232" cy="3721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4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32AD72-2FE2-34E7-6082-D65D0CE6F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ANOVA assumptions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DEE992-8465-C7D7-990A-6C5EC92313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Homogeneity of variances (variances in all groups are equal)</a:t>
            </a:r>
          </a:p>
          <a:p>
            <a:r>
              <a:rPr lang="cs-CZ"/>
              <a:t>Normal distribution of residuals (= of values within individual groups)</a:t>
            </a:r>
          </a:p>
          <a:p>
            <a:r>
              <a:rPr lang="cs-CZ"/>
              <a:t>ANOVA may be unbalanced (= unequal sample size within groups)</a:t>
            </a:r>
          </a:p>
          <a:p>
            <a:r>
              <a:rPr lang="cs-CZ"/>
              <a:t>Formal tests exist to check the assumptions</a:t>
            </a:r>
          </a:p>
          <a:p>
            <a:pPr lvl="1"/>
            <a:r>
              <a:rPr lang="cs-CZ"/>
              <a:t>Difficult to interpret </a:t>
            </a:r>
          </a:p>
          <a:p>
            <a:pPr lvl="1"/>
            <a:r>
              <a:rPr lang="cs-CZ"/>
              <a:t>Graphical inspection of residuals using plot(anova.object) is a better option</a:t>
            </a:r>
          </a:p>
          <a:p>
            <a:endParaRPr lang="cs-CZ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06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A45BD-B816-03C4-8F03-309D26B47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Post-hoc comparisons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23F80D-89D6-A186-D649-A75BE7F64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92500" lnSpcReduction="20000"/>
          </a:bodyPr>
          <a:lstStyle/>
          <a:p>
            <a:r>
              <a:rPr lang="cs-CZ"/>
              <a:t>Rejecting H0 in ANOVA means that all group means are not identical, i.e. at least one is different</a:t>
            </a:r>
          </a:p>
          <a:p>
            <a:r>
              <a:rPr lang="cs-CZ"/>
              <a:t>We wonder, which mean is significantly different from which</a:t>
            </a:r>
          </a:p>
          <a:p>
            <a:r>
              <a:rPr lang="cs-CZ"/>
              <a:t>Post-hoc pairwise comparisons are used for that</a:t>
            </a:r>
          </a:p>
          <a:p>
            <a:pPr lvl="1"/>
            <a:r>
              <a:rPr lang="cs-CZ"/>
              <a:t>Tukey HSD test and others</a:t>
            </a:r>
          </a:p>
          <a:p>
            <a:pPr lvl="1"/>
            <a:r>
              <a:rPr lang="cs-CZ"/>
              <a:t>Various control levels of type-I error in multiple comparisons</a:t>
            </a:r>
          </a:p>
          <a:p>
            <a:pPr lvl="1"/>
            <a:r>
              <a:rPr lang="cs-CZ"/>
              <a:t>Results are best displayed on graphs (groups with different letters are significantly different)</a:t>
            </a:r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ACAEDEA-80A6-957B-5EEA-20A55F7F63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8690" y="1329482"/>
            <a:ext cx="5038842" cy="419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671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4">
      <a:dk1>
        <a:srgbClr val="1B9921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10920</TotalTime>
  <Words>305</Words>
  <Application>Microsoft Office PowerPoint</Application>
  <PresentationFormat>Širokoúhlá obrazovka</PresentationFormat>
  <Paragraphs>31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Motiv Office</vt:lpstr>
      <vt:lpstr>Chapter 8 F-test ANOVA</vt:lpstr>
      <vt:lpstr>F-ratio</vt:lpstr>
      <vt:lpstr>Analysis of variance (ANOVA)</vt:lpstr>
      <vt:lpstr>ANOVA assumptions</vt:lpstr>
      <vt:lpstr>Post-hoc comparisons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03: (Alfa)Diverzita a lineární modely</dc:title>
  <dc:creator>Jakub Těšitel</dc:creator>
  <cp:lastModifiedBy>Jakub Těšitel</cp:lastModifiedBy>
  <cp:revision>64</cp:revision>
  <dcterms:created xsi:type="dcterms:W3CDTF">2023-08-23T15:51:00Z</dcterms:created>
  <dcterms:modified xsi:type="dcterms:W3CDTF">2024-03-27T09:20:09Z</dcterms:modified>
</cp:coreProperties>
</file>