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8534B-921F-41EC-B7AC-0EBABAE0E5EB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F2278-B5AB-4A09-9C6F-2C43C90A55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56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029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754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87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37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411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85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26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989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300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02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98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33246-E2B0-4CF2-98C9-0DB7EBF0BDB9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709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758320-CBF7-DE56-0DBC-D65D5419EB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877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/>
              <a:t>Chapter 9</a:t>
            </a:r>
            <a:br>
              <a:rPr lang="cs-CZ"/>
            </a:br>
            <a:r>
              <a:rPr lang="cs-CZ" i="1"/>
              <a:t>Linear regression</a:t>
            </a:r>
            <a:br>
              <a:rPr lang="cs-CZ" i="1"/>
            </a:br>
            <a:r>
              <a:rPr lang="cs-CZ" i="1"/>
              <a:t>Correlation</a:t>
            </a:r>
            <a:endParaRPr lang="cs-CZ" i="1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26904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C808A2-1D12-83A4-3079-4588CB169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Linear regression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1F4DD7-88F9-63EB-1F33-30C7C5832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83898" cy="4667250"/>
          </a:xfrm>
        </p:spPr>
        <p:txBody>
          <a:bodyPr>
            <a:normAutofit fontScale="62500" lnSpcReduction="20000"/>
          </a:bodyPr>
          <a:lstStyle/>
          <a:p>
            <a:r>
              <a:rPr lang="cs-CZ"/>
              <a:t>Describes asymetric dependence of two quantitative variables</a:t>
            </a:r>
          </a:p>
          <a:p>
            <a:pPr lvl="1"/>
            <a:r>
              <a:rPr lang="cs-CZ"/>
              <a:t>Response variable depends on predictor(s)</a:t>
            </a:r>
          </a:p>
          <a:p>
            <a:r>
              <a:rPr lang="cs-CZ"/>
              <a:t>General formula: Y = a + bX + </a:t>
            </a:r>
            <a:r>
              <a:rPr lang="el-GR"/>
              <a:t>ε</a:t>
            </a:r>
            <a:endParaRPr lang="cs-CZ"/>
          </a:p>
          <a:p>
            <a:pPr lvl="1"/>
            <a:r>
              <a:rPr lang="cs-CZ"/>
              <a:t>Y = response</a:t>
            </a:r>
          </a:p>
          <a:p>
            <a:pPr lvl="1"/>
            <a:r>
              <a:rPr lang="cs-CZ"/>
              <a:t>X = predictor</a:t>
            </a:r>
          </a:p>
          <a:p>
            <a:pPr lvl="1"/>
            <a:r>
              <a:rPr lang="cs-CZ" b="1"/>
              <a:t>a = intercept</a:t>
            </a:r>
          </a:p>
          <a:p>
            <a:pPr lvl="1"/>
            <a:r>
              <a:rPr lang="cs-CZ" b="1"/>
              <a:t>b = slope</a:t>
            </a:r>
          </a:p>
          <a:p>
            <a:pPr lvl="1"/>
            <a:r>
              <a:rPr lang="el-GR"/>
              <a:t>ε</a:t>
            </a:r>
            <a:r>
              <a:rPr lang="cs-CZ"/>
              <a:t> = residuals (error)</a:t>
            </a:r>
          </a:p>
          <a:p>
            <a:r>
              <a:rPr lang="cs-CZ"/>
              <a:t>Decomposition of total Sum Sq. into Regression Sum Sq. and Error Sum. Sq. as in ANOVA</a:t>
            </a:r>
          </a:p>
          <a:p>
            <a:r>
              <a:rPr lang="cs-CZ"/>
              <a:t>Significance testing by F-test</a:t>
            </a:r>
          </a:p>
          <a:p>
            <a:pPr lvl="1"/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1800" baseline="-25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DFregr,DFerror</a:t>
            </a: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MS</a:t>
            </a:r>
            <a:r>
              <a:rPr lang="en-US" sz="1800" baseline="-25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regr</a:t>
            </a: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MS</a:t>
            </a:r>
            <a:r>
              <a:rPr lang="en-US" sz="1800" baseline="-25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error</a:t>
            </a:r>
            <a:endParaRPr lang="cs-CZ"/>
          </a:p>
          <a:p>
            <a:r>
              <a:rPr lang="cs-CZ"/>
              <a:t>DFregr = number of predictors (1 in simple regression)</a:t>
            </a:r>
          </a:p>
          <a:p>
            <a:r>
              <a:rPr lang="cs-CZ"/>
              <a:t>Dferror = number of observations – DFregr – 1</a:t>
            </a:r>
          </a:p>
          <a:p>
            <a:r>
              <a:rPr lang="cs-CZ"/>
              <a:t>Coefficient of determination </a:t>
            </a:r>
            <a:r>
              <a:rPr lang="cs-CZ" i="1"/>
              <a:t>R</a:t>
            </a:r>
            <a:r>
              <a:rPr lang="cs-CZ" baseline="30000"/>
              <a:t>2</a:t>
            </a:r>
            <a:r>
              <a:rPr lang="cs-CZ"/>
              <a:t> = SSregr/SStotal</a:t>
            </a:r>
          </a:p>
          <a:p>
            <a:r>
              <a:rPr lang="cs-CZ"/>
              <a:t>Adjusted </a:t>
            </a:r>
            <a:r>
              <a:rPr lang="cs-CZ" i="1"/>
              <a:t>R</a:t>
            </a:r>
            <a:r>
              <a:rPr lang="cs-CZ" baseline="30000"/>
              <a:t>2</a:t>
            </a:r>
            <a:r>
              <a:rPr lang="cs-CZ"/>
              <a:t> = 1 – MS</a:t>
            </a:r>
            <a:r>
              <a:rPr lang="cs-CZ" baseline="-25000"/>
              <a:t>error</a:t>
            </a:r>
            <a:r>
              <a:rPr lang="cs-CZ"/>
              <a:t>/MS</a:t>
            </a:r>
            <a:r>
              <a:rPr lang="cs-CZ" baseline="-25000"/>
              <a:t>total</a:t>
            </a:r>
          </a:p>
          <a:p>
            <a:pPr lvl="1"/>
            <a:r>
              <a:rPr lang="cs-CZ"/>
              <a:t>Accounts for the estimate nature of the </a:t>
            </a:r>
            <a:r>
              <a:rPr lang="cs-CZ" i="1"/>
              <a:t>R</a:t>
            </a:r>
            <a:r>
              <a:rPr lang="cs-CZ" baseline="30000"/>
              <a:t>2</a:t>
            </a:r>
            <a:endParaRPr lang="cs-CZ"/>
          </a:p>
          <a:p>
            <a:endParaRPr lang="en-US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9D0A13D-F8EC-1A75-911A-02B56D1A01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2098" y="1282854"/>
            <a:ext cx="5501951" cy="3924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161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1ED1DE-D464-45C6-C226-4C0F0830F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Regression assumptions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2AB43B-E3A9-42A6-8D59-81D4D7406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r>
              <a:rPr lang="cs-CZ"/>
              <a:t>Normality of residuals</a:t>
            </a:r>
          </a:p>
          <a:p>
            <a:r>
              <a:rPr lang="cs-CZ"/>
              <a:t>Indepdendence between residuals and fitted values</a:t>
            </a:r>
          </a:p>
          <a:p>
            <a:r>
              <a:rPr lang="cs-CZ"/>
              <a:t>Linear relationship between X and Y</a:t>
            </a:r>
          </a:p>
          <a:p>
            <a:r>
              <a:rPr lang="cs-CZ"/>
              <a:t>Check by Regression diagnostics</a:t>
            </a:r>
          </a:p>
          <a:p>
            <a:endParaRPr lang="en-US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CA1FC78-712C-FBEF-C983-B6E39847E9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3720" y="1466516"/>
            <a:ext cx="5257800" cy="4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795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C2510E-9DFB-F61E-0F13-9CB1FC13E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Correlation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6C69F8A9-3225-29DE-7663-0DF46EDE0E2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/>
                  <a:t>Symmetric association between two quantitative variables</a:t>
                </a:r>
              </a:p>
              <a:p>
                <a:r>
                  <a:rPr lang="cs-CZ"/>
                  <a:t>Pearson correlation coefficient: </a:t>
                </a:r>
                <a14:m>
                  <m:oMath xmlns:m="http://schemas.openxmlformats.org/officeDocument/2006/math"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subSup"/>
                            <m:ctrlPr>
                              <a:rPr lang="cs-CZ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cs-CZ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cs-CZ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</m:e>
                            </m:acc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)(</m:t>
                            </m:r>
                            <m:sSub>
                              <m:sSubPr>
                                <m:ctrlPr>
                                  <a:rPr lang="cs-CZ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cs-CZ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𝑌</m:t>
                                </m:r>
                              </m:e>
                            </m:acc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rad>
                          <m:radPr>
                            <m:degHide m:val="on"/>
                            <m:ctrlPr>
                              <a:rPr lang="cs-CZ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nary>
                              <m:naryPr>
                                <m:chr m:val="∑"/>
                                <m:limLoc m:val="subSup"/>
                                <m:ctrlPr>
                                  <a:rPr lang="cs-CZ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sup>
                              <m:e>
                                <m:sSup>
                                  <m:sSupPr>
                                    <m:ctrlPr>
                                      <a:rPr lang="cs-CZ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cs-CZ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𝑋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cs-CZ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𝑋</m:t>
                                        </m:r>
                                      </m:e>
                                    </m:acc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nary>
                                  <m:naryPr>
                                    <m:chr m:val="∑"/>
                                    <m:limLoc m:val="subSup"/>
                                    <m:ctrlPr>
                                      <a:rPr lang="cs-CZ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sup>
                                  <m:e>
                                    <m:sSup>
                                      <m:sSupPr>
                                        <m:ctrlPr>
                                          <a:rPr lang="cs-CZ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(</m:t>
                                        </m:r>
                                        <m:sSub>
                                          <m:sSubPr>
                                            <m:ctrlPr>
                                              <a:rPr lang="cs-CZ" sz="18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Times New Roman" panose="02020603050405020304" pitchFamily="18" charset="0"/>
                                              </a:rPr>
                                              <m:t>𝑌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Times New Roman" panose="020206030504050203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−</m:t>
                                        </m:r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cs-CZ" sz="18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18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Times New Roman" panose="02020603050405020304" pitchFamily="18" charset="0"/>
                                              </a:rPr>
                                              <m:t>𝑌</m:t>
                                            </m:r>
                                          </m:e>
                                        </m:acc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nary>
                              </m:e>
                            </m:nary>
                          </m:e>
                        </m:rad>
                      </m:den>
                    </m:f>
                  </m:oMath>
                </a14:m>
                <a:endParaRPr lang="cs-CZ" sz="1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cs-CZ" i="1"/>
                  <a:t>r</a:t>
                </a:r>
                <a:r>
                  <a:rPr lang="cs-CZ"/>
                  <a:t> </a:t>
                </a:r>
                <a:r>
                  <a:rPr lang="en-US"/>
                  <a:t>&gt; 0 (max. 1): positive correlation</a:t>
                </a:r>
              </a:p>
              <a:p>
                <a:pPr lvl="1"/>
                <a:r>
                  <a:rPr lang="en-US" i="1"/>
                  <a:t>r </a:t>
                </a:r>
                <a:r>
                  <a:rPr lang="en-US"/>
                  <a:t>&lt; 0 (min. -1): negative correlation</a:t>
                </a:r>
              </a:p>
              <a:p>
                <a:pPr lvl="1"/>
                <a:r>
                  <a:rPr lang="en-US" i="1"/>
                  <a:t>r</a:t>
                </a:r>
                <a:r>
                  <a:rPr lang="en-US"/>
                  <a:t> = 0: independence</a:t>
                </a:r>
              </a:p>
              <a:p>
                <a:r>
                  <a:rPr lang="en-US"/>
                  <a:t>Can be tested for significance (i.e. difference from 0) by a single sample </a:t>
                </a:r>
                <a:r>
                  <a:rPr lang="en-US" i="1"/>
                  <a:t>t</a:t>
                </a:r>
                <a:r>
                  <a:rPr lang="en-US"/>
                  <a:t>-test with DF = n – 2</a:t>
                </a:r>
              </a:p>
              <a:p>
                <a:r>
                  <a:rPr lang="en-US" i="1"/>
                  <a:t>r</a:t>
                </a:r>
                <a:r>
                  <a:rPr lang="en-US" baseline="30000"/>
                  <a:t>2</a:t>
                </a:r>
                <a:r>
                  <a:rPr lang="en-US"/>
                  <a:t> = proportion of shared variability = regression </a:t>
                </a:r>
                <a:r>
                  <a:rPr lang="en-US" i="1"/>
                  <a:t>R</a:t>
                </a:r>
                <a:r>
                  <a:rPr lang="en-US" baseline="30000"/>
                  <a:t>2</a:t>
                </a:r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6C69F8A9-3225-29DE-7663-0DF46EDE0E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5261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AE7602-83AC-D244-D152-114E5AEF4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Correlation and causality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CDA6A9-6795-2812-869E-DCB1C8F33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Causality = if X changes, Y also changes</a:t>
            </a:r>
          </a:p>
          <a:p>
            <a:r>
              <a:rPr lang="en-US"/>
              <a:t>Correlation = association between two variables</a:t>
            </a:r>
          </a:p>
          <a:p>
            <a:pPr lvl="1"/>
            <a:r>
              <a:rPr lang="en-US"/>
              <a:t>A change caused by a manipulation in one does not imply a necessary change in the other</a:t>
            </a:r>
          </a:p>
          <a:p>
            <a:r>
              <a:rPr lang="en-US"/>
              <a:t>Associations are mostly analyzed by regression</a:t>
            </a:r>
          </a:p>
          <a:p>
            <a:pPr lvl="1"/>
            <a:r>
              <a:rPr lang="en-US"/>
              <a:t>Numerical equivalence between correlation and regression</a:t>
            </a:r>
          </a:p>
          <a:p>
            <a:pPr lvl="1"/>
            <a:r>
              <a:rPr lang="en-US"/>
              <a:t>Significant regression does not mean causality</a:t>
            </a:r>
          </a:p>
          <a:p>
            <a:r>
              <a:rPr lang="en-US"/>
              <a:t>Causality can only be demonstrated by </a:t>
            </a:r>
            <a:r>
              <a:rPr lang="en-US" b="1"/>
              <a:t>manipulative experiments</a:t>
            </a:r>
            <a:r>
              <a:rPr lang="en-US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870594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4">
      <a:dk1>
        <a:srgbClr val="1B9921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11029</TotalTime>
  <Words>284</Words>
  <Application>Microsoft Office PowerPoint</Application>
  <PresentationFormat>Širokoúhlá obrazovka</PresentationFormat>
  <Paragraphs>39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Motiv Office</vt:lpstr>
      <vt:lpstr>Chapter 9 Linear regression Correlation</vt:lpstr>
      <vt:lpstr>Linear regression</vt:lpstr>
      <vt:lpstr>Regression assumptions</vt:lpstr>
      <vt:lpstr>Correlation</vt:lpstr>
      <vt:lpstr>Correlation and causality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03: (Alfa)Diverzita a lineární modely</dc:title>
  <dc:creator>Jakub Těšitel</dc:creator>
  <cp:lastModifiedBy>Jakub Těšitel</cp:lastModifiedBy>
  <cp:revision>68</cp:revision>
  <dcterms:created xsi:type="dcterms:W3CDTF">2023-08-23T15:51:00Z</dcterms:created>
  <dcterms:modified xsi:type="dcterms:W3CDTF">2024-04-23T08:51:03Z</dcterms:modified>
</cp:coreProperties>
</file>