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</p:sldIdLst>
  <p:sldSz cx="1343977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F2CECA9-B47A-4741-A13B-E5AC7F6E26D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71947" y="1769040"/>
            <a:ext cx="11825789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71947" y="4059360"/>
            <a:ext cx="11825789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6310870-2049-4015-843C-C5EE1411C3C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71947" y="176904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731470" y="176904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71947" y="405936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731470" y="405936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A45EBC2-48E2-4C37-9E5E-8ADCFD8C08D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71947" y="1769040"/>
            <a:ext cx="380754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0512" y="1769040"/>
            <a:ext cx="380754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668597" y="1769040"/>
            <a:ext cx="380754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71947" y="4059360"/>
            <a:ext cx="380754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670512" y="4059360"/>
            <a:ext cx="380754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668597" y="4059360"/>
            <a:ext cx="380754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5FABECB-4126-4C57-BB9B-65220F87C384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71947" y="1769040"/>
            <a:ext cx="11825789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EDFBA0-995E-4C4C-AE5C-977E15DBCE12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71947" y="1769040"/>
            <a:ext cx="11825789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3D0232E-5F36-45FB-9303-34A35823A05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71947" y="1769040"/>
            <a:ext cx="5770586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731470" y="1769040"/>
            <a:ext cx="5770586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57B04FF-8715-4483-9CA7-E4C5CB7D4E9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D84EAE5-66B1-41D9-8405-EBAA59C7788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71947" y="301320"/>
            <a:ext cx="12094568" cy="585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5F218D3-BE7C-46E1-9D6F-3892E61275D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71947" y="176904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731470" y="1769040"/>
            <a:ext cx="5770586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71947" y="405936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8DECB2-0938-495B-8DD1-669D07790C6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71947" y="1769040"/>
            <a:ext cx="5770586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731470" y="176904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731470" y="405936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5CACDCA-77E7-48D0-BDEA-95B5A5C9216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71947" y="176904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731470" y="1769040"/>
            <a:ext cx="5770586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71947" y="4059360"/>
            <a:ext cx="11825789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Aft>
                <a:spcPts val="1417"/>
              </a:spcAft>
              <a:buNone/>
              <a:defRPr/>
            </a:lvl1pPr>
          </a:lstStyle>
          <a:p>
            <a:pPr indent="0">
              <a:spcAft>
                <a:spcPts val="1417"/>
              </a:spcAft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431C91B-4276-4805-A040-4B5AE6F0BD7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71947" y="301320"/>
            <a:ext cx="12094568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GB" sz="44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71947" y="1769040"/>
            <a:ext cx="11825789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671947" y="6887160"/>
            <a:ext cx="3130793" cy="52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GB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/>
              <a:t>&lt;datum/čas&gt;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596118" y="6887160"/>
            <a:ext cx="4259665" cy="52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en-GB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cs-CZ"/>
              <a:t>&lt;zápatí&gt;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9635721" y="6887160"/>
            <a:ext cx="3130793" cy="52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GB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EB4CC7DB-D32E-4BA0-9005-8C95D14DB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000"/>
        </a:spcBef>
        <a:spcAft>
          <a:spcPts val="1417"/>
        </a:spcAft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184067" y="289523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10: Data transformation and non-parametric tests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183575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What to do if t-test assumptions are substantially violated? </a:t>
            </a: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1183340" y="1769040"/>
            <a:ext cx="10832951" cy="550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Large difference in variances</a:t>
            </a: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Welch approximation usable only when the difference is low to moderate (and with rather high number of observations)</a:t>
            </a: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The data might follow the log-normal distribution → use transformation</a:t>
            </a: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Use a non-parametric test (but this might be tricky)</a:t>
            </a:r>
          </a:p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Data do not come from a normal distribution</a:t>
            </a: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Check the log-normal possibility</a:t>
            </a: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Use non-parametric tests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183575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The log-normal distribution</a:t>
            </a: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2183575" y="1769040"/>
            <a:ext cx="8870040" cy="405084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log(X)~N(</a:t>
            </a:r>
            <a:r>
              <a:rPr lang="en-GB" sz="2800" i="1" spc="-1">
                <a:solidFill>
                  <a:srgbClr val="000000"/>
                </a:solidFill>
                <a:latin typeface="Arial"/>
                <a:ea typeface="Arial"/>
              </a:rPr>
              <a:t>μ</a:t>
            </a:r>
            <a:r>
              <a:rPr lang="en-GB" sz="2800" spc="-1">
                <a:solidFill>
                  <a:srgbClr val="000000"/>
                </a:solidFill>
                <a:latin typeface="Arial"/>
                <a:ea typeface="Arial"/>
              </a:rPr>
              <a:t>, </a:t>
            </a:r>
            <a:r>
              <a:rPr lang="en-GB" sz="2800" i="1" spc="-1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GB" sz="2800" spc="-1" baseline="3300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GB" sz="2800" spc="-1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lang="en-GB" sz="2800" spc="-1">
              <a:solidFill>
                <a:srgbClr val="000000"/>
              </a:solidFill>
              <a:latin typeface="Arial"/>
            </a:endParaRPr>
          </a:p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spc="-1">
                <a:solidFill>
                  <a:srgbClr val="000000"/>
                </a:solidFill>
                <a:latin typeface="Arial"/>
                <a:ea typeface="Arial"/>
              </a:rPr>
              <a:t>Positively skewed</a:t>
            </a:r>
            <a:endParaRPr lang="en-GB" sz="2800" spc="-1">
              <a:solidFill>
                <a:srgbClr val="000000"/>
              </a:solidFill>
              <a:latin typeface="Arial"/>
            </a:endParaRPr>
          </a:p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spc="-1">
                <a:solidFill>
                  <a:srgbClr val="000000"/>
                </a:solidFill>
                <a:latin typeface="Arial"/>
                <a:ea typeface="Arial"/>
              </a:rPr>
              <a:t>Defined for numbers &gt; 0</a:t>
            </a:r>
            <a:endParaRPr lang="en-GB" sz="2800" spc="-1">
              <a:solidFill>
                <a:srgbClr val="000000"/>
              </a:solidFill>
              <a:latin typeface="Arial"/>
            </a:endParaRPr>
          </a:p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spc="-1">
                <a:solidFill>
                  <a:srgbClr val="000000"/>
                </a:solidFill>
                <a:latin typeface="Arial"/>
                <a:ea typeface="Arial"/>
              </a:rPr>
              <a:t>Very common situation in biological research</a:t>
            </a:r>
            <a:endParaRPr lang="en-GB" sz="2800" spc="-1">
              <a:solidFill>
                <a:srgbClr val="000000"/>
              </a:solidFill>
              <a:latin typeface="Arial"/>
            </a:endParaRP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  <a:ea typeface="Arial"/>
              </a:rPr>
              <a:t>Masses, dimension of biological objects</a:t>
            </a:r>
            <a:endParaRPr lang="en-GB" sz="2800" spc="-1">
              <a:solidFill>
                <a:srgbClr val="000000"/>
              </a:solidFill>
              <a:latin typeface="Arial"/>
            </a:endParaRP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  <a:ea typeface="Arial"/>
              </a:rPr>
              <a:t>Counts can be approximated by log-normal distribution</a:t>
            </a:r>
            <a:endParaRPr lang="en-GB" sz="2800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183575" y="30708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Data transformation using log - function</a:t>
            </a: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2183575" y="1553040"/>
            <a:ext cx="887004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pc="-1">
                <a:solidFill>
                  <a:srgbClr val="000000"/>
                </a:solidFill>
                <a:latin typeface="Arial"/>
              </a:rPr>
              <a:t>Changes the scale from additive to multiplicative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pc="-1">
                <a:solidFill>
                  <a:srgbClr val="000000"/>
                </a:solidFill>
                <a:latin typeface="Arial"/>
              </a:rPr>
              <a:t>geometric instead of arithmetic means; exp(mean(log-data) = geometric mean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pc="-1">
                <a:solidFill>
                  <a:srgbClr val="000000"/>
                </a:solidFill>
                <a:latin typeface="Arial"/>
              </a:rPr>
              <a:t>H</a:t>
            </a:r>
            <a:r>
              <a:rPr lang="en-GB" spc="-1" baseline="-33000">
                <a:solidFill>
                  <a:srgbClr val="000000"/>
                </a:solidFill>
                <a:latin typeface="Arial"/>
              </a:rPr>
              <a:t>0</a:t>
            </a:r>
            <a:r>
              <a:rPr lang="en-GB" spc="-1">
                <a:solidFill>
                  <a:srgbClr val="000000"/>
                </a:solidFill>
                <a:latin typeface="Arial"/>
              </a:rPr>
              <a:t>: The ratio between geometric means is 1.0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pc="-1">
                <a:solidFill>
                  <a:srgbClr val="000000"/>
                </a:solidFill>
                <a:latin typeface="Arial"/>
              </a:rPr>
              <a:t>Results say how many times the mean is larger (e.g. 1.2 times = by 20%)</a:t>
            </a:r>
          </a:p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pc="-1">
                <a:solidFill>
                  <a:srgbClr val="000000"/>
                </a:solidFill>
                <a:latin typeface="Arial"/>
              </a:rPr>
              <a:t>If suitable, improves both normality and homogeneity of variances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pc="-1">
                <a:solidFill>
                  <a:srgbClr val="000000"/>
                </a:solidFill>
                <a:latin typeface="Arial"/>
              </a:rPr>
              <a:t>Test results do not depend on the type of logarithm used (just consistency is needed)</a:t>
            </a:r>
          </a:p>
        </p:txBody>
      </p:sp>
      <p:pic>
        <p:nvPicPr>
          <p:cNvPr id="55" name="Obrázek 54"/>
          <p:cNvPicPr/>
          <p:nvPr/>
        </p:nvPicPr>
        <p:blipFill>
          <a:blip r:embed="rId2"/>
          <a:stretch/>
        </p:blipFill>
        <p:spPr>
          <a:xfrm>
            <a:off x="7748455" y="4410720"/>
            <a:ext cx="3435120" cy="3147840"/>
          </a:xfrm>
          <a:prstGeom prst="rect">
            <a:avLst/>
          </a:prstGeom>
          <a:ln w="0">
            <a:noFill/>
          </a:ln>
        </p:spPr>
      </p:pic>
      <p:pic>
        <p:nvPicPr>
          <p:cNvPr id="56" name="Obrázek 55"/>
          <p:cNvPicPr/>
          <p:nvPr/>
        </p:nvPicPr>
        <p:blipFill>
          <a:blip r:embed="rId3"/>
          <a:stretch/>
        </p:blipFill>
        <p:spPr>
          <a:xfrm>
            <a:off x="2759575" y="4261680"/>
            <a:ext cx="3600000" cy="3298320"/>
          </a:xfrm>
          <a:prstGeom prst="rect">
            <a:avLst/>
          </a:prstGeom>
          <a:ln w="0">
            <a:noFill/>
          </a:ln>
        </p:spPr>
      </p:pic>
      <p:sp>
        <p:nvSpPr>
          <p:cNvPr id="57" name="Přímá spojnice 56"/>
          <p:cNvSpPr/>
          <p:nvPr/>
        </p:nvSpPr>
        <p:spPr>
          <a:xfrm>
            <a:off x="6610855" y="5800320"/>
            <a:ext cx="890640" cy="0"/>
          </a:xfrm>
          <a:prstGeom prst="line">
            <a:avLst/>
          </a:prstGeom>
          <a:ln w="180000">
            <a:solidFill>
              <a:srgbClr val="FF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0000" tIns="-135000" rIns="180000" bIns="-135000" anchor="ctr">
            <a:noAutofit/>
          </a:bodyPr>
          <a:lstStyle/>
          <a:p>
            <a:endParaRPr lang="en-GB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6647575" y="5249880"/>
            <a:ext cx="720000" cy="353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GB" b="1" spc="-1">
                <a:solidFill>
                  <a:srgbClr val="FF0000"/>
                </a:solidFill>
                <a:latin typeface="Arial"/>
              </a:rPr>
              <a:t>Log</a:t>
            </a:r>
            <a:endParaRPr lang="en-GB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183575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Some more tricky types of data</a:t>
            </a: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2183575" y="1769040"/>
            <a:ext cx="887004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7000" lnSpcReduction="10000"/>
          </a:bodyPr>
          <a:lstStyle/>
          <a:p>
            <a:pPr marL="419040" indent="-31428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Ordinal data</a:t>
            </a:r>
          </a:p>
          <a:p>
            <a:pPr marL="419040" indent="-31428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e.g. behavioral experiments</a:t>
            </a:r>
          </a:p>
          <a:p>
            <a:pPr marL="838080" lvl="1" indent="-31428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Measures of reaction of an animal on an impulse</a:t>
            </a:r>
          </a:p>
          <a:p>
            <a:pPr marL="419040" indent="-31428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Data do not follow the normal distribution</a:t>
            </a:r>
          </a:p>
          <a:p>
            <a:pPr marL="419040" indent="-31428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Transformation provides no help</a:t>
            </a:r>
          </a:p>
          <a:p>
            <a:pPr marL="419040" indent="-31428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1" spc="-1">
                <a:solidFill>
                  <a:srgbClr val="000000"/>
                </a:solidFill>
                <a:latin typeface="Arial"/>
              </a:rPr>
              <a:t>Non-parametric tests</a:t>
            </a:r>
            <a:endParaRPr lang="en-GB" sz="3200" spc="-1">
              <a:solidFill>
                <a:srgbClr val="000000"/>
              </a:solidFill>
              <a:latin typeface="Arial"/>
            </a:endParaRPr>
          </a:p>
          <a:p>
            <a:pPr marL="838080" lvl="1" indent="-31428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Do </a:t>
            </a:r>
            <a:r>
              <a:rPr lang="en-GB" sz="2800" u="sng" spc="-1">
                <a:solidFill>
                  <a:srgbClr val="000000"/>
                </a:solidFill>
                <a:latin typeface="Arial"/>
              </a:rPr>
              <a:t>not </a:t>
            </a:r>
            <a:r>
              <a:rPr lang="en-GB" sz="2800" spc="-1">
                <a:solidFill>
                  <a:srgbClr val="000000"/>
                </a:solidFill>
                <a:latin typeface="Arial"/>
              </a:rPr>
              <a:t>test null hypotheses on parameters of the distributions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2183575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Various non-parametric analogues of t-tests</a:t>
            </a: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2183575" y="1769040"/>
            <a:ext cx="8870040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Permutation tests</a:t>
            </a: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Based on the principle of repeated random re-assignment of data to groups and calculating the t</a:t>
            </a: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P-value corresponds to number of observations for which t is higher than that calculated based on the original data/total number of permutations</a:t>
            </a:r>
          </a:p>
          <a:p>
            <a:pPr marL="864000" lvl="1">
              <a:spcAft>
                <a:spcPts val="1134"/>
              </a:spcAft>
            </a:pPr>
            <a:endParaRPr lang="en-GB" sz="2800" spc="-1">
              <a:solidFill>
                <a:srgbClr val="000000"/>
              </a:solidFill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8447575" y="4680000"/>
                <a:ext cx="1395360" cy="143532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575" y="4680000"/>
                <a:ext cx="1395360" cy="14353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Přímá spojnice 76"/>
          <p:cNvSpPr/>
          <p:nvPr/>
        </p:nvSpPr>
        <p:spPr>
          <a:xfrm>
            <a:off x="6863575" y="5040000"/>
            <a:ext cx="1872000" cy="0"/>
          </a:xfrm>
          <a:prstGeom prst="line">
            <a:avLst/>
          </a:prstGeom>
          <a:ln w="0"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5000" rIns="90000" bIns="-45000" anchor="ctr">
            <a:noAutofit/>
          </a:bodyPr>
          <a:lstStyle/>
          <a:p>
            <a:endParaRPr lang="en-GB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4271575" y="4752000"/>
            <a:ext cx="2736000" cy="638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Number of permutations where |t</a:t>
            </a:r>
            <a:r>
              <a:rPr lang="en-GB" spc="-1" baseline="-25000">
                <a:solidFill>
                  <a:srgbClr val="000000"/>
                </a:solidFill>
                <a:latin typeface="Arial"/>
              </a:rPr>
              <a:t>permut</a:t>
            </a:r>
            <a:r>
              <a:rPr lang="en-GB" spc="-1">
                <a:solidFill>
                  <a:srgbClr val="000000"/>
                </a:solidFill>
                <a:latin typeface="Arial"/>
              </a:rPr>
              <a:t> | </a:t>
            </a:r>
            <a:r>
              <a:rPr lang="en-GB" u="sng" spc="-1">
                <a:solidFill>
                  <a:srgbClr val="000000"/>
                </a:solidFill>
                <a:latin typeface="Arial"/>
              </a:rPr>
              <a:t>&gt;</a:t>
            </a:r>
            <a:r>
              <a:rPr lang="en-GB" spc="-1">
                <a:solidFill>
                  <a:srgbClr val="000000"/>
                </a:solidFill>
                <a:latin typeface="Arial"/>
              </a:rPr>
              <a:t> |t</a:t>
            </a:r>
            <a:r>
              <a:rPr lang="en-GB" spc="-1" baseline="-25000">
                <a:solidFill>
                  <a:srgbClr val="000000"/>
                </a:solidFill>
                <a:latin typeface="Arial"/>
              </a:rPr>
              <a:t>data</a:t>
            </a:r>
            <a:r>
              <a:rPr lang="en-GB" spc="-1">
                <a:solidFill>
                  <a:srgbClr val="000000"/>
                </a:solidFill>
                <a:latin typeface="Arial"/>
              </a:rPr>
              <a:t> | 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3983575" y="5544000"/>
            <a:ext cx="3744000" cy="638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Total number of permutations where |t</a:t>
            </a:r>
            <a:r>
              <a:rPr lang="en-GB" spc="-1" baseline="-25000">
                <a:solidFill>
                  <a:srgbClr val="000000"/>
                </a:solidFill>
                <a:latin typeface="Arial"/>
              </a:rPr>
              <a:t>permut</a:t>
            </a:r>
            <a:r>
              <a:rPr lang="en-GB" spc="-1">
                <a:solidFill>
                  <a:srgbClr val="000000"/>
                </a:solidFill>
                <a:latin typeface="Arial"/>
              </a:rPr>
              <a:t> | </a:t>
            </a:r>
            <a:r>
              <a:rPr lang="en-GB" u="sng" spc="-1">
                <a:solidFill>
                  <a:srgbClr val="000000"/>
                </a:solidFill>
                <a:latin typeface="Arial"/>
              </a:rPr>
              <a:t>&gt;</a:t>
            </a:r>
            <a:r>
              <a:rPr lang="en-GB" spc="-1">
                <a:solidFill>
                  <a:srgbClr val="000000"/>
                </a:solidFill>
                <a:latin typeface="Arial"/>
              </a:rPr>
              <a:t> |t</a:t>
            </a:r>
            <a:r>
              <a:rPr lang="en-GB" spc="-1" baseline="-25000">
                <a:solidFill>
                  <a:srgbClr val="000000"/>
                </a:solidFill>
                <a:latin typeface="Arial"/>
              </a:rPr>
              <a:t>data</a:t>
            </a:r>
            <a:r>
              <a:rPr lang="en-GB" spc="-1">
                <a:solidFill>
                  <a:srgbClr val="000000"/>
                </a:solidFill>
                <a:latin typeface="Arial"/>
              </a:rPr>
              <a:t> | </a:t>
            </a:r>
          </a:p>
        </p:txBody>
      </p:sp>
      <p:sp>
        <p:nvSpPr>
          <p:cNvPr id="80" name="Přímá spojnice 79"/>
          <p:cNvSpPr/>
          <p:nvPr/>
        </p:nvSpPr>
        <p:spPr>
          <a:xfrm>
            <a:off x="7079575" y="5832000"/>
            <a:ext cx="1584000" cy="72000"/>
          </a:xfrm>
          <a:prstGeom prst="line">
            <a:avLst/>
          </a:prstGeom>
          <a:ln w="0"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27000" rIns="90000" bIns="27000" anchor="ctr">
            <a:noAutofit/>
          </a:bodyPr>
          <a:lstStyle/>
          <a:p>
            <a:endParaRPr lang="en-GB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2183575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Non-parametric tests based on order</a:t>
            </a: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1387509" y="1755395"/>
            <a:ext cx="11069845" cy="550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 lnSpcReduction="20000"/>
          </a:bodyPr>
          <a:lstStyle/>
          <a:p>
            <a:pPr marL="384480" indent="-28836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Mann-Whitney test</a:t>
            </a:r>
          </a:p>
          <a:p>
            <a:pPr marL="768960" lvl="1" indent="-28836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Analogue of a two-sample t-test</a:t>
            </a:r>
          </a:p>
          <a:p>
            <a:pPr marL="768960" lvl="1" indent="-28836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Original values replaced by their order in the whole dataset</a:t>
            </a:r>
          </a:p>
          <a:p>
            <a:pPr marL="768960" lvl="1" indent="-28836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These are then used for the calculation of the U statistic</a:t>
            </a:r>
          </a:p>
          <a:p>
            <a:pPr marL="1153440" lvl="2" indent="-256320" algn="l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spc="-1">
                <a:solidFill>
                  <a:srgbClr val="000000"/>
                </a:solidFill>
                <a:latin typeface="Arial"/>
              </a:rPr>
              <a:t>P-value based on direct comparison to theoretical U distribution</a:t>
            </a:r>
          </a:p>
          <a:p>
            <a:pPr marL="1153440" lvl="2" indent="-256320" algn="l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spc="-1">
                <a:solidFill>
                  <a:srgbClr val="000000"/>
                </a:solidFill>
                <a:latin typeface="Arial"/>
              </a:rPr>
              <a:t>Or approximation to normalized normal distribution (Z) – usually applied if ties are present</a:t>
            </a:r>
          </a:p>
          <a:p>
            <a:pPr marL="384480" indent="-28836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Wilcoxon test</a:t>
            </a:r>
          </a:p>
          <a:p>
            <a:pPr marL="768960" lvl="1" indent="-28836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Analogue of a paired t-test</a:t>
            </a:r>
          </a:p>
          <a:p>
            <a:pPr marL="768960" lvl="1" indent="-28836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P-value based also mostly on normal (Z) approximation (if ties are present)</a:t>
            </a:r>
            <a:endParaRPr lang="en-GB" sz="100" spc="-1">
              <a:solidFill>
                <a:srgbClr val="000000"/>
              </a:solidFill>
              <a:latin typeface="Arial"/>
            </a:endParaRPr>
          </a:p>
          <a:p>
            <a:pPr marL="384480" indent="-28836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Kruskal-Wallis test</a:t>
            </a:r>
          </a:p>
          <a:p>
            <a:pPr marL="768960" lvl="1" indent="-28836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Analogue of ANOVA</a:t>
            </a:r>
          </a:p>
          <a:p>
            <a:pPr marL="768960" lvl="1" indent="-28836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Dunn test for multiple comparisons</a:t>
            </a:r>
          </a:p>
          <a:p>
            <a:pPr marL="384480" indent="-28836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Spearman correlation coefficient</a:t>
            </a:r>
          </a:p>
          <a:p>
            <a:pPr marL="768960" lvl="1" indent="-28836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Order-based non-parametric correlation coefficient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2183575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GB" spc="-1">
                <a:solidFill>
                  <a:srgbClr val="000000"/>
                </a:solidFill>
                <a:latin typeface="Arial"/>
              </a:rPr>
              <a:t>Non-parametric tests have also some assumptions</a:t>
            </a: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1333948" y="1769040"/>
            <a:ext cx="10456433" cy="438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Identical (though not normal) distributions from which the samples come</a:t>
            </a:r>
          </a:p>
          <a:p>
            <a:pPr marL="864000" lvl="1" indent="-324000" algn="l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pc="-1">
                <a:solidFill>
                  <a:srgbClr val="000000"/>
                </a:solidFill>
                <a:latin typeface="Arial"/>
              </a:rPr>
              <a:t>If we state the null hypothesis about the shift (i.e. difference of means)</a:t>
            </a:r>
          </a:p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Homogeneity of variances, quite similar to t-test/ANOVA</a:t>
            </a:r>
          </a:p>
          <a:p>
            <a:pPr marL="432000" indent="-324000" algn="l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pc="-1">
                <a:solidFill>
                  <a:srgbClr val="000000"/>
                </a:solidFill>
                <a:latin typeface="Arial"/>
              </a:rPr>
              <a:t>Same size of intervals for data on the ordinal scale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472</Words>
  <Application>Microsoft Office PowerPoint</Application>
  <PresentationFormat>Vlastní</PresentationFormat>
  <Paragraphs>59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Symbol</vt:lpstr>
      <vt:lpstr>Times New Roman</vt:lpstr>
      <vt:lpstr>Wingdings</vt:lpstr>
      <vt:lpstr>Office Theme</vt:lpstr>
      <vt:lpstr>10: Data transformation and non-parametric tests</vt:lpstr>
      <vt:lpstr>What to do if t-test assumptions are substantially violated? </vt:lpstr>
      <vt:lpstr>The log-normal distribution</vt:lpstr>
      <vt:lpstr>Data transformation using log - function</vt:lpstr>
      <vt:lpstr>Some more tricky types of data</vt:lpstr>
      <vt:lpstr>Various non-parametric analogues of t-tests</vt:lpstr>
      <vt:lpstr>Non-parametric tests based on order</vt:lpstr>
      <vt:lpstr>Non-parametric tests have also some assumptions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transformation and non-parametric tests</dc:title>
  <dc:subject/>
  <dc:creator/>
  <dc:description/>
  <cp:lastModifiedBy>Jakub Těšitel</cp:lastModifiedBy>
  <cp:revision>21</cp:revision>
  <dcterms:created xsi:type="dcterms:W3CDTF">2012-11-06T08:45:25Z</dcterms:created>
  <dcterms:modified xsi:type="dcterms:W3CDTF">2024-05-15T09:21:07Z</dcterms:modified>
  <dc:language>en-US</dc:language>
</cp:coreProperties>
</file>