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2" r:id="rId6"/>
    <p:sldId id="264" r:id="rId7"/>
    <p:sldId id="26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D5BF9-D381-40B1-BC86-EA66C106A1E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47BA8-1ED4-4BD9-BAFE-F6B8DC606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4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9D754D-BB85-8AEC-859D-476306FE040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CF48EFE-FDED-49B0-B81D-80B0D54710B8}" type="slidenum">
              <a:t>2</a:t>
            </a:fld>
            <a:endParaRPr lang="en-GB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9F6F69A-6FF1-9FFD-A97A-E2A1447BC6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AAC53B3-690F-2C58-C8ED-7D39DD72F7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040DD4-A5C9-93C2-8583-07265EF4E5D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9527A66-9763-4AE2-A0DA-40E2588B4A42}" type="slidenum">
              <a:t>3</a:t>
            </a:fld>
            <a:endParaRPr lang="en-GB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71347EB-6C79-E1C8-5709-1B49A11D53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2E09812-B5DF-E757-04E0-A3F62E8B6E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14BDE7-634A-955F-5BFF-16EB923248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8CF4BD1-8EC7-4A66-853E-7C47558E60AF}" type="slidenum">
              <a:t>4</a:t>
            </a:fld>
            <a:endParaRPr lang="en-GB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A62BC56-BDE7-843B-577D-8339F89049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E517A5D-48D8-294E-36BA-5B13DC9813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1EADD9-1C8F-AF6A-1258-7CE356C94E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2D6EDD2-42D6-4C3B-95D5-F735641DA116}" type="slidenum">
              <a:t>5</a:t>
            </a:fld>
            <a:endParaRPr lang="en-GB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3824DC6-567A-80BA-8451-95217B23CD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1C0392A-405D-43A3-F412-48D8A84E13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1EADD9-1C8F-AF6A-1258-7CE356C94E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2D6EDD2-42D6-4C3B-95D5-F735641DA116}" type="slidenum">
              <a:t>6</a:t>
            </a:fld>
            <a:endParaRPr lang="en-GB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3824DC6-567A-80BA-8451-95217B23CD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1C0392A-405D-43A3-F412-48D8A84E13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370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E1BCDD-FD1D-FDB7-3C18-9C17AE18634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8EF8E65-9F95-416E-AB3E-C5EF40ACD7F2}" type="slidenum">
              <a:t>7</a:t>
            </a:fld>
            <a:endParaRPr lang="en-GB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B353C4F-D66E-EB15-58E4-2CFDB12896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CC5432B-FA88-1794-D978-8494B47DEA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76EC3-3405-08DD-734E-0AAB59E3E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E7CD82-F1D4-C466-31E0-DBE8B808A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45CB5F-979A-D890-454E-D1DF61FCB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713393-4C40-AF7F-D18C-C2F62091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77F5E-77D6-1CDC-B5BC-555D6EF6B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7A0E7-C79E-363B-C442-E78D70A2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6FFBC1-5F0A-65D4-8446-393CE7345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C288F7-C04D-21CF-3025-D820DB84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B83C17-C343-826A-AB3C-7B7FDBAB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E3906F-BC59-8703-5E19-61F0479D1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8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1C85DC-2D7A-2801-AA0C-8AC320C0C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137745-AAFF-4395-D7DA-DB4AC836F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43C698-9AB2-0D9C-E793-E7D5B0E3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994AED-D9F1-68BB-C2D5-6FD527A0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3A20E7-EE91-5DB0-33B9-D0643A75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0285D-C516-65C0-5183-3E98AB2B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F59CA0-48CE-8E0D-36D2-27E4B8197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B5BF6-6A86-14E2-BA84-EFC0D6C0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C2768-2FED-F838-5FCF-F0DD571B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FB4746-CBFA-B9A4-03B2-B7B14FD1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4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A7310-21E9-B370-EDE0-58E9A6C48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8734CB-32AE-87CF-0436-4F386743C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AE4FD0-D5B8-6FC1-9E90-286E86E1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159EB1-432D-7A57-EFEB-46FC491E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E92CC1-7B33-85C0-4B9D-E419119B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26997-94E9-C0D2-211C-CA16351A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4E81A-957E-9E3D-8C95-0FDE28B67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4EBCD5-60C9-F10E-4641-B0F052093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AD5931-D330-0150-86F7-608EB8C1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96F176-BE9D-CA40-C5FA-801B79F3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1F5ADE-DFCA-BB8B-7460-CEF3580B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0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A20DF-3308-F439-1CA3-37AD6E7BB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BF3FE7-DC91-0FBE-92CE-397CE5884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2C8EA1-3A89-87C7-A673-28DAF3DE2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29F053-1E44-99D8-B0D9-E6CBDAF14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31D1FE-A97B-5AB7-3E58-2E5400E88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A14C34-C7D4-4832-5AC6-5708CAA4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E5A4A10-D9AE-9474-BF7B-8D9F07A5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91F84C-FA1D-DB32-2EC7-6D58E6531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1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67F4C-B63D-E4C2-AF93-0DBB63F7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EE2E909-91CB-DA0C-32DC-B77C500C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BF1AA6-AD5E-3299-98C0-35B7A551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E7A445-AB5F-AC29-55AF-3580BE6A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9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8B0AE83-83B9-76C8-99A9-B2233546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B19EA2-266E-FE15-DCA3-16C4D7B8F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AD8EEA-F21C-AC64-B2A1-FE26E8FDD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8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BECBC-BD6F-19DE-5D5D-A4524C75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262E0-EA15-7305-3FE4-7FFC8A76D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20CB17-9B5D-97C4-F3A1-DC69C1A2E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FE8EA0-FD99-73AC-5E7B-E955BAF9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F3A9A8-E72E-97FE-D0E4-7A8672D6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6AC6ED-A818-0509-C95A-4EF935DE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4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7D409-EE34-162A-E6A2-3B0254E28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2D3255-46A3-453B-2DB2-D4ADFDE03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779822-FCC8-3D2E-DFD6-EE81BC39B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D20D6-E059-88EF-7437-E729EBADB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A80731-C1DA-2C7A-3EE2-C89D1A93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61E324-D475-0E53-0147-43D38B38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4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E9AE7F-6E0A-A31D-B185-CA7FD534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FFCDF4-AC7D-BE11-3CE5-D1FC2B603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C4EBA-C677-C209-BB9D-98B132BC7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3BA2FD-4512-4F13-B90F-614E850D6DCD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35E906-4A87-0FF5-F2BB-ED28DEA17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CA037D-9EE2-814E-4418-DBA1D4F445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28139-B03B-4029-B367-A80ACE067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778D0-3130-FC3B-681F-A0DDB651C1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Multiple regression and general linear models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3F7AB6-19B5-4164-8FA8-E35E2B4A2F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2917E-767D-B3A9-2439-9B032516B74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10838" y="371302"/>
            <a:ext cx="10972224" cy="1144891"/>
          </a:xfrm>
        </p:spPr>
        <p:txBody>
          <a:bodyPr/>
          <a:lstStyle/>
          <a:p>
            <a:pPr lvl="0"/>
            <a:r>
              <a:rPr lang="en-GB"/>
              <a:t>ANOVA and regression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3913E7-BC76-0BF9-8362-D4F0D604FAC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61309" y="1760519"/>
            <a:ext cx="10471284" cy="3977593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GB"/>
              <a:t>Closely related to each other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2903">
                <a:latin typeface="Arial" pitchFamily="18"/>
                <a:cs typeface="Mangal" pitchFamily="2"/>
              </a:rPr>
              <a:t>same least square principle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903"/>
              <a:t>ANOVA with a predictor of n levels is analogous to a multiple linear regression with n-1 predictors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2903" i="1">
                <a:latin typeface="Arial" pitchFamily="18"/>
                <a:cs typeface="Mangal" pitchFamily="2"/>
              </a:rPr>
              <a:t>a priori </a:t>
            </a:r>
            <a:r>
              <a:rPr lang="en-GB" sz="2903">
                <a:latin typeface="Arial" pitchFamily="18"/>
                <a:cs typeface="Mangal" pitchFamily="2"/>
              </a:rPr>
              <a:t>defined contrasts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2276F-6A9C-0870-0175-8CF5DAC676C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4087" y="307579"/>
            <a:ext cx="10972224" cy="1144891"/>
          </a:xfrm>
        </p:spPr>
        <p:txBody>
          <a:bodyPr/>
          <a:lstStyle/>
          <a:p>
            <a:pPr lvl="0"/>
            <a:r>
              <a:rPr lang="en-GB"/>
              <a:t>Models with multiple predictors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85EB43-5C61-D8CA-D2EB-CA37AD95C7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44087" y="1591941"/>
            <a:ext cx="10728845" cy="6656204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GB" sz="2903"/>
              <a:t>Two-way (Multiple-way) ANOVA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2903">
                <a:latin typeface="Arial" pitchFamily="18"/>
                <a:cs typeface="Mangal" pitchFamily="2"/>
              </a:rPr>
              <a:t>response ~ factor.1 + factor.2 + ...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903"/>
              <a:t>Multiple regression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2903">
                <a:latin typeface="Arial" pitchFamily="18"/>
                <a:cs typeface="Mangal" pitchFamily="2"/>
              </a:rPr>
              <a:t>response ~ predictor.1 + predictor.2 + ...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903"/>
              <a:t>Additive effects vs. interaction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2903">
                <a:latin typeface="Arial" pitchFamily="18"/>
                <a:cs typeface="Mangal" pitchFamily="2"/>
              </a:rPr>
              <a:t>additivity – response on factor.1 (predictor.1) does not depend on the value of factor.2 (predictor.2)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2903">
                <a:latin typeface="Arial" pitchFamily="18"/>
                <a:cs typeface="Mangal" pitchFamily="2"/>
              </a:rPr>
              <a:t>additivity can be statistically tested and rejected in favor of </a:t>
            </a:r>
            <a:r>
              <a:rPr lang="en-GB" sz="2903" b="1">
                <a:latin typeface="Arial" pitchFamily="18"/>
                <a:cs typeface="Mangal" pitchFamily="2"/>
              </a:rPr>
              <a:t>interaction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25B47-AA03-8F4E-6750-602CF533353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92882" y="288326"/>
            <a:ext cx="10972224" cy="1144891"/>
          </a:xfrm>
        </p:spPr>
        <p:txBody>
          <a:bodyPr/>
          <a:lstStyle/>
          <a:p>
            <a:pPr lvl="0"/>
            <a:r>
              <a:rPr lang="en-GB"/>
              <a:t>Interaction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2CC516-EFEE-FEE8-263A-99826A11235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6201" y="1585156"/>
            <a:ext cx="6444508" cy="5272755"/>
          </a:xfrm>
        </p:spPr>
        <p:txBody>
          <a:bodyPr>
            <a:normAutofit fontScale="25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GB" sz="8708"/>
              <a:t>Significant interaction indicates a relationship between the effects of the predictors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7982">
                <a:latin typeface="Arial" pitchFamily="18"/>
                <a:cs typeface="Mangal" pitchFamily="2"/>
              </a:rPr>
              <a:t>y = a + bx</a:t>
            </a:r>
            <a:r>
              <a:rPr lang="en-GB" sz="7982" baseline="-33000">
                <a:latin typeface="Arial" pitchFamily="18"/>
                <a:cs typeface="Mangal" pitchFamily="2"/>
              </a:rPr>
              <a:t>1</a:t>
            </a:r>
            <a:r>
              <a:rPr lang="en-GB" sz="7982">
                <a:latin typeface="Arial" pitchFamily="18"/>
                <a:cs typeface="Mangal" pitchFamily="2"/>
              </a:rPr>
              <a:t> + cx</a:t>
            </a:r>
            <a:r>
              <a:rPr lang="en-GB" sz="7982" baseline="-33000">
                <a:latin typeface="Arial" pitchFamily="18"/>
                <a:cs typeface="Mangal" pitchFamily="2"/>
              </a:rPr>
              <a:t>2</a:t>
            </a:r>
            <a:r>
              <a:rPr lang="en-GB" sz="7982">
                <a:latin typeface="Arial" pitchFamily="18"/>
                <a:cs typeface="Mangal" pitchFamily="2"/>
              </a:rPr>
              <a:t> + </a:t>
            </a:r>
            <a:r>
              <a:rPr lang="en-GB" sz="7982">
                <a:solidFill>
                  <a:srgbClr val="FF3333"/>
                </a:solidFill>
                <a:latin typeface="Arial" pitchFamily="18"/>
                <a:cs typeface="Mangal" pitchFamily="2"/>
              </a:rPr>
              <a:t>d</a:t>
            </a:r>
            <a:r>
              <a:rPr lang="en-GB" sz="7982">
                <a:latin typeface="Arial" pitchFamily="18"/>
                <a:cs typeface="Mangal" pitchFamily="2"/>
              </a:rPr>
              <a:t>x</a:t>
            </a:r>
            <a:r>
              <a:rPr lang="en-GB" sz="7982" baseline="-33000">
                <a:latin typeface="Arial" pitchFamily="18"/>
                <a:cs typeface="Mangal" pitchFamily="2"/>
              </a:rPr>
              <a:t>1</a:t>
            </a:r>
            <a:r>
              <a:rPr lang="en-GB" sz="7982">
                <a:latin typeface="Arial" pitchFamily="18"/>
                <a:cs typeface="Mangal" pitchFamily="2"/>
              </a:rPr>
              <a:t>x</a:t>
            </a:r>
            <a:r>
              <a:rPr lang="en-GB" sz="7982" baseline="-33000">
                <a:latin typeface="Arial" pitchFamily="18"/>
                <a:cs typeface="Mangal" pitchFamily="2"/>
              </a:rPr>
              <a:t>2</a:t>
            </a:r>
            <a:r>
              <a:rPr lang="en-GB" sz="7982">
                <a:latin typeface="Arial" pitchFamily="18"/>
                <a:cs typeface="Mangal" pitchFamily="2"/>
              </a:rPr>
              <a:t> + ε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8708"/>
              <a:t>Test of interaction H0: d = 0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7982">
                <a:latin typeface="Arial" pitchFamily="18"/>
                <a:cs typeface="Mangal" pitchFamily="2"/>
              </a:rPr>
              <a:t>d &gt; 0: positive interaction, higher values of response compared to additivity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7982">
                <a:latin typeface="Arial" pitchFamily="18"/>
                <a:cs typeface="Mangal" pitchFamily="2"/>
              </a:rPr>
              <a:t>d &lt; 0 : negative interaction, lower values of response compared to additivity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8708"/>
              <a:t>df</a:t>
            </a:r>
            <a:r>
              <a:rPr lang="en-GB" sz="8708" baseline="-33000"/>
              <a:t>int</a:t>
            </a:r>
            <a:r>
              <a:rPr lang="en-GB" sz="8708"/>
              <a:t> = df</a:t>
            </a:r>
            <a:r>
              <a:rPr lang="en-GB" sz="8708" baseline="-33000"/>
              <a:t>x1</a:t>
            </a:r>
            <a:r>
              <a:rPr lang="en-GB" sz="8708"/>
              <a:t>*df</a:t>
            </a:r>
            <a:r>
              <a:rPr lang="en-GB" sz="8708" baseline="-33000"/>
              <a:t>x2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8708"/>
              <a:t>Interaction plot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7982">
                <a:latin typeface="Arial" pitchFamily="18"/>
                <a:cs typeface="Mangal" pitchFamily="2"/>
              </a:rPr>
              <a:t>Plotting of interaction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 sz="7982">
                <a:latin typeface="Arial" pitchFamily="18"/>
                <a:cs typeface="Mangal" pitchFamily="2"/>
              </a:rPr>
              <a:t>Under H</a:t>
            </a:r>
            <a:r>
              <a:rPr lang="en-GB" sz="7982" baseline="-33000">
                <a:latin typeface="Arial" pitchFamily="18"/>
                <a:cs typeface="Mangal" pitchFamily="2"/>
              </a:rPr>
              <a:t>0</a:t>
            </a:r>
            <a:r>
              <a:rPr lang="en-GB" sz="7982">
                <a:latin typeface="Arial" pitchFamily="18"/>
                <a:cs typeface="Mangal" pitchFamily="2"/>
              </a:rPr>
              <a:t>, the lines connecting factor levels would be parallel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8708" b="1"/>
              <a:t>Interaction does not mean interdependence of predictors!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None/>
            </a:pPr>
            <a:endParaRPr lang="en-GB" sz="3870">
              <a:latin typeface="Arial" pitchFamily="18"/>
              <a:cs typeface="Mangal" pitchFamily="2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C98E5E-3332-8561-176E-8208CBFBD1B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920708" y="1424172"/>
            <a:ext cx="5183456" cy="5183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D8004-C382-3F20-ADA6-A11689590DF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06246" y="493337"/>
            <a:ext cx="10972224" cy="705642"/>
          </a:xfrm>
        </p:spPr>
        <p:txBody>
          <a:bodyPr>
            <a:spAutoFit/>
          </a:bodyPr>
          <a:lstStyle/>
          <a:p>
            <a:pPr lvl="0"/>
            <a:r>
              <a:rPr lang="en-GB"/>
              <a:t>General linear models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1B6470-2537-6F40-33ED-DDC2ACE41A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91382" y="1409604"/>
            <a:ext cx="9134167" cy="66562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GB"/>
              <a:t>Allow an analysis of </a:t>
            </a:r>
            <a:r>
              <a:rPr lang="cs-CZ"/>
              <a:t>the </a:t>
            </a:r>
            <a:r>
              <a:rPr lang="en-GB"/>
              <a:t>dependence of </a:t>
            </a:r>
            <a:r>
              <a:rPr lang="en-GB" b="1"/>
              <a:t>a single response variable </a:t>
            </a:r>
            <a:r>
              <a:rPr lang="en-GB"/>
              <a:t>on multiple predictors of whatever nature (continuous or categorical)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/>
              <a:t>This is possible because of the equivalence of ANOVA and regression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/>
              <a:t>Include e.g. Analysis of covariance (linear model with a single continuous and multiple categorical predictors)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/>
              <a:t>In R: function lm</a:t>
            </a:r>
            <a:endParaRPr lang="cs-CZ"/>
          </a:p>
          <a:p>
            <a:pPr marL="0" lvl="0" indent="0">
              <a:buSzPct val="45000"/>
              <a:buNone/>
            </a:pP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D8004-C382-3F20-ADA6-A11689590DF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06246" y="493337"/>
            <a:ext cx="10972224" cy="705642"/>
          </a:xfrm>
        </p:spPr>
        <p:txBody>
          <a:bodyPr>
            <a:spAutoFit/>
          </a:bodyPr>
          <a:lstStyle/>
          <a:p>
            <a:pPr lvl="0"/>
            <a:r>
              <a:rPr lang="cs-CZ"/>
              <a:t>Model selection in LMs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1B6470-2537-6F40-33ED-DDC2ACE41A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91382" y="1409604"/>
            <a:ext cx="9134167" cy="66562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Not all candidate predictors are significant but only the significant ones should be included in the model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Statistical theory provides little help for predictor selection but we can compare models differing in their predictor structure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Stepwise selection</a:t>
            </a:r>
          </a:p>
          <a:p>
            <a:pPr lvl="1">
              <a:buSzPct val="45000"/>
              <a:buFont typeface="StarSymbol"/>
              <a:buChar char="●"/>
            </a:pPr>
            <a:r>
              <a:rPr lang="cs-CZ"/>
              <a:t>Forward stepwise: most significant predictors are added; suitable for observatory data</a:t>
            </a:r>
          </a:p>
          <a:p>
            <a:pPr lvl="1">
              <a:buSzPct val="45000"/>
              <a:buFont typeface="StarSymbol"/>
              <a:buChar char="●"/>
            </a:pPr>
            <a:r>
              <a:rPr lang="cs-CZ"/>
              <a:t>Backward stepwise: non-significant predictors are removed; suitable for experimental data (e.g. with interactions)</a:t>
            </a:r>
          </a:p>
          <a:p>
            <a:pPr lvl="1">
              <a:buSzPct val="45000"/>
              <a:buFont typeface="StarSymbol"/>
              <a:buChar char="●"/>
            </a:pPr>
            <a:r>
              <a:rPr lang="cs-CZ"/>
              <a:t>Both directions: the iterative approach used in modern software</a:t>
            </a:r>
          </a:p>
          <a:p>
            <a:pPr>
              <a:buSzPct val="45000"/>
              <a:buFont typeface="StarSymbol"/>
              <a:buChar char="●"/>
            </a:pPr>
            <a:endParaRPr lang="cs-CZ"/>
          </a:p>
          <a:p>
            <a:pPr lvl="0">
              <a:buSzPct val="45000"/>
              <a:buFont typeface="StarSymbol"/>
              <a:buChar char="●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4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9DAF1-7617-99D1-0D90-92C5EDC46DA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5743" y="256805"/>
            <a:ext cx="10972224" cy="1144891"/>
          </a:xfrm>
        </p:spPr>
        <p:txBody>
          <a:bodyPr/>
          <a:lstStyle/>
          <a:p>
            <a:pPr lvl="0"/>
            <a:r>
              <a:rPr lang="en-GB"/>
              <a:t>A</a:t>
            </a:r>
            <a:r>
              <a:rPr lang="cs-CZ"/>
              <a:t>kaike Information Criterion (AIC)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45C647-12D9-76F4-1533-2E037F349EA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60207" y="1300616"/>
            <a:ext cx="9871586" cy="5090352"/>
          </a:xfrm>
        </p:spPr>
        <p:txBody>
          <a:bodyPr>
            <a:normAutofit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GB" sz="2400"/>
              <a:t>Quantifies the information accounted for by a predictor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>
                <a:latin typeface="Arial" pitchFamily="18"/>
                <a:cs typeface="Mangal" pitchFamily="2"/>
              </a:rPr>
              <a:t>allows comparisons between predictors with different </a:t>
            </a:r>
            <a:r>
              <a:rPr lang="cs-CZ">
                <a:latin typeface="Arial" pitchFamily="18"/>
                <a:cs typeface="Mangal" pitchFamily="2"/>
              </a:rPr>
              <a:t>numbers</a:t>
            </a:r>
            <a:r>
              <a:rPr lang="en-GB">
                <a:latin typeface="Arial" pitchFamily="18"/>
                <a:cs typeface="Mangal" pitchFamily="2"/>
              </a:rPr>
              <a:t> of df model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>
                <a:latin typeface="Arial" pitchFamily="18"/>
                <a:cs typeface="Mangal" pitchFamily="2"/>
              </a:rPr>
              <a:t>lower AIC suggests a better fit, absolute values of AIC are not informative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400"/>
              <a:t>AIC = 2k – 2log(L) , (log = natural logarithm), k is number of model parameters (i.e. df model in lm)</a:t>
            </a:r>
          </a:p>
          <a:p>
            <a:pPr lvl="1" hangingPunct="0">
              <a:spcBef>
                <a:spcPts val="0"/>
              </a:spcBef>
              <a:spcAft>
                <a:spcPts val="1714"/>
              </a:spcAft>
              <a:buSzPct val="75000"/>
              <a:buFont typeface="StarSymbol"/>
              <a:buChar char="–"/>
            </a:pPr>
            <a:r>
              <a:rPr lang="en-GB">
                <a:latin typeface="Arial" pitchFamily="18"/>
                <a:cs typeface="Mangal" pitchFamily="2"/>
              </a:rPr>
              <a:t>in linear models AIC = 2k – 2 log (n/RSS) + C, where RSS is residual sum of squares, C is constant (can be ignored)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sz="2400"/>
              <a:t>C</a:t>
            </a:r>
            <a:r>
              <a:rPr lang="en-GB" sz="2400"/>
              <a:t>ombin</a:t>
            </a:r>
            <a:r>
              <a:rPr lang="cs-CZ" sz="2400"/>
              <a:t>ation</a:t>
            </a:r>
            <a:r>
              <a:rPr lang="en-GB" sz="2400"/>
              <a:t> with an F-test of significance</a:t>
            </a:r>
            <a:endParaRPr lang="cs-CZ" sz="2400"/>
          </a:p>
          <a:p>
            <a:pPr lvl="1">
              <a:buSzPct val="45000"/>
              <a:buFont typeface="StarSymbol"/>
              <a:buChar char="●"/>
            </a:pPr>
            <a:r>
              <a:rPr lang="cs-CZ" sz="2000"/>
              <a:t>Order importance of predictors based on AIC</a:t>
            </a:r>
          </a:p>
          <a:p>
            <a:pPr lvl="1">
              <a:buSzPct val="45000"/>
              <a:buFont typeface="StarSymbol"/>
              <a:buChar char="●"/>
            </a:pPr>
            <a:r>
              <a:rPr lang="cs-CZ" sz="2000"/>
              <a:t>Exclude those that are not significant in F-test</a:t>
            </a:r>
          </a:p>
          <a:p>
            <a:pPr lvl="1">
              <a:buSzPct val="45000"/>
              <a:buFont typeface="StarSymbol"/>
              <a:buChar char="●"/>
            </a:pPr>
            <a:r>
              <a:rPr lang="cs-CZ" sz="2000"/>
              <a:t>Pragmatic approach not supported by statistical theory</a:t>
            </a:r>
            <a:endParaRPr lang="en-GB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487</Words>
  <Application>Microsoft Office PowerPoint</Application>
  <PresentationFormat>Širokoúhlá obrazovka</PresentationFormat>
  <Paragraphs>53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StarSymbol</vt:lpstr>
      <vt:lpstr>Motiv Office</vt:lpstr>
      <vt:lpstr>Multiple regression and general linear models</vt:lpstr>
      <vt:lpstr>ANOVA and regression</vt:lpstr>
      <vt:lpstr>Models with multiple predictors</vt:lpstr>
      <vt:lpstr>Interaction</vt:lpstr>
      <vt:lpstr>General linear models</vt:lpstr>
      <vt:lpstr>Model selection in LMs</vt:lpstr>
      <vt:lpstr>Akaike Information Criterion (AIC)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regression and general linear models</dc:title>
  <dc:creator>Jakub Těšitel</dc:creator>
  <cp:lastModifiedBy>Jakub Těšitel</cp:lastModifiedBy>
  <cp:revision>3</cp:revision>
  <dcterms:created xsi:type="dcterms:W3CDTF">2024-05-15T06:30:12Z</dcterms:created>
  <dcterms:modified xsi:type="dcterms:W3CDTF">2024-05-15T09:21:02Z</dcterms:modified>
</cp:coreProperties>
</file>