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8"/>
  </p:notesMasterIdLst>
  <p:sldIdLst>
    <p:sldId id="256" r:id="rId2"/>
    <p:sldId id="282" r:id="rId3"/>
    <p:sldId id="257" r:id="rId4"/>
    <p:sldId id="261" r:id="rId5"/>
    <p:sldId id="262" r:id="rId6"/>
    <p:sldId id="258" r:id="rId7"/>
    <p:sldId id="259" r:id="rId8"/>
    <p:sldId id="260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3" r:id="rId25"/>
    <p:sldId id="280" r:id="rId26"/>
    <p:sldId id="281" r:id="rId2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5260" autoAdjust="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8668D3-F9D6-448E-95C6-8D4ABCFB681F}" type="datetimeFigureOut">
              <a:rPr lang="cs-CZ" smtClean="0"/>
              <a:t>21.2.2024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3BE974-A817-4B54-A8B8-D9785B957C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975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BE974-A817-4B54-A8B8-D9785B957C08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9803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DFCE4-ABF0-4D12-816F-E9875226BC7C}" type="datetimeFigureOut">
              <a:rPr lang="cs-CZ" smtClean="0"/>
              <a:t>21.2.2024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99EA-B1CF-4D4D-9AEA-E384256C2B67}" type="slidenum">
              <a:rPr lang="cs-CZ" smtClean="0"/>
              <a:t>‹#›</a:t>
            </a:fld>
            <a:endParaRPr lang="cs-CZ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8405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DFCE4-ABF0-4D12-816F-E9875226BC7C}" type="datetimeFigureOut">
              <a:rPr lang="cs-CZ" smtClean="0"/>
              <a:t>21.2.2024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99EA-B1CF-4D4D-9AEA-E384256C2B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1406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DFCE4-ABF0-4D12-816F-E9875226BC7C}" type="datetimeFigureOut">
              <a:rPr lang="cs-CZ" smtClean="0"/>
              <a:t>21.2.2024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99EA-B1CF-4D4D-9AEA-E384256C2B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3298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DFCE4-ABF0-4D12-816F-E9875226BC7C}" type="datetimeFigureOut">
              <a:rPr lang="cs-CZ" smtClean="0"/>
              <a:t>21.2.2024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99EA-B1CF-4D4D-9AEA-E384256C2B67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695377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DFCE4-ABF0-4D12-816F-E9875226BC7C}" type="datetimeFigureOut">
              <a:rPr lang="cs-CZ" smtClean="0"/>
              <a:t>21.2.2024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99EA-B1CF-4D4D-9AEA-E384256C2B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6980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DFCE4-ABF0-4D12-816F-E9875226BC7C}" type="datetimeFigureOut">
              <a:rPr lang="cs-CZ" smtClean="0"/>
              <a:t>21.2.2024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99EA-B1CF-4D4D-9AEA-E384256C2B67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444664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DFCE4-ABF0-4D12-816F-E9875226BC7C}" type="datetimeFigureOut">
              <a:rPr lang="cs-CZ" smtClean="0"/>
              <a:t>21.2.2024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99EA-B1CF-4D4D-9AEA-E384256C2B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62298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DFCE4-ABF0-4D12-816F-E9875226BC7C}" type="datetimeFigureOut">
              <a:rPr lang="cs-CZ" smtClean="0"/>
              <a:t>21.2.2024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99EA-B1CF-4D4D-9AEA-E384256C2B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8949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DFCE4-ABF0-4D12-816F-E9875226BC7C}" type="datetimeFigureOut">
              <a:rPr lang="cs-CZ" smtClean="0"/>
              <a:t>21.2.2024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99EA-B1CF-4D4D-9AEA-E384256C2B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2062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DFCE4-ABF0-4D12-816F-E9875226BC7C}" type="datetimeFigureOut">
              <a:rPr lang="cs-CZ" smtClean="0"/>
              <a:t>21.2.2024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99EA-B1CF-4D4D-9AEA-E384256C2B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6723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DFCE4-ABF0-4D12-816F-E9875226BC7C}" type="datetimeFigureOut">
              <a:rPr lang="cs-CZ" smtClean="0"/>
              <a:t>21.2.2024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99EA-B1CF-4D4D-9AEA-E384256C2B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6047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DFCE4-ABF0-4D12-816F-E9875226BC7C}" type="datetimeFigureOut">
              <a:rPr lang="cs-CZ" smtClean="0"/>
              <a:t>21.2.2024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99EA-B1CF-4D4D-9AEA-E384256C2B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2171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DFCE4-ABF0-4D12-816F-E9875226BC7C}" type="datetimeFigureOut">
              <a:rPr lang="cs-CZ" smtClean="0"/>
              <a:t>21.2.2024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99EA-B1CF-4D4D-9AEA-E384256C2B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9054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DFCE4-ABF0-4D12-816F-E9875226BC7C}" type="datetimeFigureOut">
              <a:rPr lang="cs-CZ" smtClean="0"/>
              <a:t>21.2.2024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99EA-B1CF-4D4D-9AEA-E384256C2B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5347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DFCE4-ABF0-4D12-816F-E9875226BC7C}" type="datetimeFigureOut">
              <a:rPr lang="cs-CZ" smtClean="0"/>
              <a:t>21.2.2024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99EA-B1CF-4D4D-9AEA-E384256C2B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5068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DFCE4-ABF0-4D12-816F-E9875226BC7C}" type="datetimeFigureOut">
              <a:rPr lang="cs-CZ" smtClean="0"/>
              <a:t>21.2.2024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99EA-B1CF-4D4D-9AEA-E384256C2B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2844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DFCE4-ABF0-4D12-816F-E9875226BC7C}" type="datetimeFigureOut">
              <a:rPr lang="cs-CZ" smtClean="0"/>
              <a:t>21.2.2024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599EA-B1CF-4D4D-9AEA-E384256C2B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8394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99DFCE4-ABF0-4D12-816F-E9875226BC7C}" type="datetimeFigureOut">
              <a:rPr lang="cs-CZ" smtClean="0"/>
              <a:t>21.2.2024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EB599EA-B1CF-4D4D-9AEA-E384256C2B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07442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te2biotech.cz/" TargetMode="External"/><Relationship Id="rId2" Type="http://schemas.openxmlformats.org/officeDocument/2006/relationships/hyperlink" Target="http://www.biotrin.cz/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lantcelltechnology.com/blog/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010032" y="1844611"/>
            <a:ext cx="9144000" cy="2387600"/>
          </a:xfrm>
        </p:spPr>
        <p:txBody>
          <a:bodyPr>
            <a:normAutofit fontScale="90000"/>
          </a:bodyPr>
          <a:lstStyle/>
          <a:p>
            <a:pPr algn="ctr"/>
            <a:br>
              <a:rPr lang="cs-CZ" dirty="0"/>
            </a:br>
            <a:r>
              <a:rPr lang="cs-CZ" b="1" dirty="0"/>
              <a:t> </a:t>
            </a:r>
            <a:r>
              <a:rPr lang="cs-CZ" sz="3600" b="1" dirty="0"/>
              <a:t>Rostlinné explantáty (kultury </a:t>
            </a:r>
            <a:r>
              <a:rPr lang="cs-CZ" sz="3600" b="1" i="1" dirty="0"/>
              <a:t>in vitro</a:t>
            </a:r>
            <a:r>
              <a:rPr lang="cs-CZ" sz="3600" b="1" dirty="0"/>
              <a:t>)</a:t>
            </a:r>
            <a:br>
              <a:rPr lang="cs-CZ" sz="3600" b="1" dirty="0"/>
            </a:br>
            <a:r>
              <a:rPr lang="cs-CZ" sz="3600" b="1" dirty="0"/>
              <a:t>Úvod</a:t>
            </a:r>
            <a:br>
              <a:rPr lang="cs-CZ" sz="3600" b="1" dirty="0"/>
            </a:br>
            <a:r>
              <a:rPr lang="cs-CZ" sz="3600" dirty="0"/>
              <a:t>Hana Cempírková</a:t>
            </a:r>
            <a:br>
              <a:rPr lang="cs-CZ" sz="3600" dirty="0"/>
            </a:br>
            <a:br>
              <a:rPr lang="cs-CZ" sz="3600" dirty="0"/>
            </a:br>
            <a:r>
              <a:rPr lang="cs-CZ" sz="1800" dirty="0">
                <a:solidFill>
                  <a:schemeClr val="bg1"/>
                </a:solidFill>
              </a:rPr>
              <a:t>Ústav experimentální biologie</a:t>
            </a:r>
            <a:br>
              <a:rPr lang="cs-CZ" sz="1800" dirty="0">
                <a:solidFill>
                  <a:schemeClr val="bg1"/>
                </a:solidFill>
              </a:rPr>
            </a:br>
            <a:r>
              <a:rPr lang="cs-CZ" sz="1800" dirty="0">
                <a:solidFill>
                  <a:schemeClr val="bg1"/>
                </a:solidFill>
              </a:rPr>
              <a:t>Oddělení fyziologie a anatomie rostlin </a:t>
            </a:r>
            <a:br>
              <a:rPr lang="cs-CZ" sz="1800" dirty="0">
                <a:solidFill>
                  <a:schemeClr val="bg1"/>
                </a:solidFill>
              </a:rPr>
            </a:br>
            <a:r>
              <a:rPr lang="cs-CZ" sz="1800" dirty="0">
                <a:solidFill>
                  <a:schemeClr val="bg1"/>
                </a:solidFill>
              </a:rPr>
              <a:t>Přírodovědecká fakulta, Masarykova univerzita</a:t>
            </a:r>
            <a:endParaRPr lang="cs-CZ" sz="3600" dirty="0">
              <a:solidFill>
                <a:schemeClr val="bg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402B695-1C86-285E-CBFD-0E85F40DFA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38" y="5339158"/>
            <a:ext cx="3368233" cy="108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967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565499" y="754522"/>
            <a:ext cx="69589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i="0" u="none" strike="noStrike" baseline="0" dirty="0">
                <a:latin typeface="Century" panose="02040604050505020304" pitchFamily="18" charset="0"/>
              </a:rPr>
              <a:t>Kultivační nádoby pro kultury </a:t>
            </a:r>
            <a:r>
              <a:rPr lang="cs-CZ" sz="2400" b="1" i="1" u="none" strike="noStrike" baseline="0" dirty="0">
                <a:latin typeface="Century" panose="02040604050505020304" pitchFamily="18" charset="0"/>
              </a:rPr>
              <a:t>in vitro  </a:t>
            </a:r>
            <a:r>
              <a:rPr lang="cs-CZ" sz="2400" b="1" i="0" u="none" strike="noStrike" baseline="0" dirty="0">
                <a:latin typeface="Century" panose="02040604050505020304" pitchFamily="18" charset="0"/>
              </a:rPr>
              <a:t>(plasty)</a:t>
            </a:r>
            <a:endParaRPr lang="cs-CZ" sz="2400" dirty="0">
              <a:latin typeface="Century" panose="020406040505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949" y="1391516"/>
            <a:ext cx="6372001" cy="231226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473" y="3348896"/>
            <a:ext cx="2708100" cy="3289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1524" y="4009722"/>
            <a:ext cx="3902850" cy="232223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3329" y="3971445"/>
            <a:ext cx="3329501" cy="266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027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96867" y="633337"/>
            <a:ext cx="37112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i="0" u="none" strike="noStrike" baseline="0" dirty="0">
                <a:latin typeface="Century" panose="02040604050505020304" pitchFamily="18" charset="0"/>
              </a:rPr>
              <a:t>Suspenzní kultury</a:t>
            </a:r>
            <a:endParaRPr lang="cs-CZ" sz="3200" dirty="0">
              <a:latin typeface="Century" panose="020406040505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964461" y="1430661"/>
            <a:ext cx="290335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média tekutá </a:t>
            </a:r>
          </a:p>
          <a:p>
            <a:endParaRPr lang="cs-CZ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cs-CZ" sz="1400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(nutné</a:t>
            </a:r>
            <a:r>
              <a:rPr lang="cs-CZ" sz="1400" b="0" i="0" u="none" strike="noStrike" dirty="0">
                <a:solidFill>
                  <a:srgbClr val="000000"/>
                </a:solidFill>
                <a:latin typeface="Century" panose="02040604050505020304" pitchFamily="18" charset="0"/>
              </a:rPr>
              <a:t> zajištění provzdušňování)</a:t>
            </a:r>
            <a:endParaRPr lang="cs-CZ" sz="1400" dirty="0">
              <a:latin typeface="Century" panose="02040604050505020304" pitchFamily="18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569" y="2869963"/>
            <a:ext cx="2508975" cy="3398634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4731586" y="6003140"/>
            <a:ext cx="7827644" cy="530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050" b="0" i="0" u="none" strike="noStrike" baseline="0" dirty="0">
              <a:latin typeface="Century" panose="02040604050505020304" pitchFamily="18" charset="0"/>
            </a:endParaRPr>
          </a:p>
          <a:p>
            <a:r>
              <a:rPr lang="cs-CZ" b="1" i="0" u="none" strike="noStrike" baseline="0" dirty="0">
                <a:latin typeface="Century" panose="02040604050505020304" pitchFamily="18" charset="0"/>
              </a:rPr>
              <a:t>		laboratorní bioreaktor</a:t>
            </a:r>
            <a:endParaRPr lang="cs-CZ" dirty="0">
              <a:latin typeface="Century" panose="02040604050505020304" pitchFamily="18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2422920" y="5653453"/>
            <a:ext cx="2444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i="0" u="none" strike="noStrike" baseline="0" dirty="0">
                <a:latin typeface="Century" panose="02040604050505020304" pitchFamily="18" charset="0"/>
              </a:rPr>
              <a:t>laboratorní třepačka </a:t>
            </a:r>
            <a:endParaRPr lang="cs-CZ" dirty="0">
              <a:latin typeface="Century" panose="02040604050505020304" pitchFamily="18" charset="0"/>
            </a:endParaRPr>
          </a:p>
        </p:txBody>
      </p:sp>
      <p:pic>
        <p:nvPicPr>
          <p:cNvPr id="1026" name="Picture 2" descr="Bioreactor Types For Plant Cell Suspension Culture">
            <a:extLst>
              <a:ext uri="{FF2B5EF4-FFF2-40B4-BE49-F238E27FC236}">
                <a16:creationId xmlns:a16="http://schemas.microsoft.com/office/drawing/2014/main" id="{5AF66B97-C6F7-142F-0C98-666AEE811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304" y="127802"/>
            <a:ext cx="4280530" cy="283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ell cultivation in the bioreactor - what should be considered | INFORS HT">
            <a:extLst>
              <a:ext uri="{FF2B5EF4-FFF2-40B4-BE49-F238E27FC236}">
                <a16:creationId xmlns:a16="http://schemas.microsoft.com/office/drawing/2014/main" id="{47FA48DF-7F95-F074-55D6-042D713A16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8" r="24491"/>
          <a:stretch/>
        </p:blipFill>
        <p:spPr bwMode="auto">
          <a:xfrm>
            <a:off x="6266884" y="2668211"/>
            <a:ext cx="2508975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haking Cells to Produce Novel Products | Labcompare.com">
            <a:extLst>
              <a:ext uri="{FF2B5EF4-FFF2-40B4-BE49-F238E27FC236}">
                <a16:creationId xmlns:a16="http://schemas.microsoft.com/office/drawing/2014/main" id="{041883AE-3B68-2C77-A17E-89A2C43D8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222" y="2504984"/>
            <a:ext cx="381000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692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606361" y="225712"/>
            <a:ext cx="75119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i="0" u="none" strike="noStrike" baseline="0" dirty="0">
                <a:latin typeface="Century" panose="02040604050505020304" pitchFamily="18" charset="0"/>
              </a:rPr>
              <a:t>Systém Rita® dočasně zaplavované kultury </a:t>
            </a:r>
            <a:endParaRPr lang="cs-CZ" sz="2800" dirty="0">
              <a:latin typeface="Century" panose="020406040505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238699" y="1387203"/>
            <a:ext cx="35511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technická modifikace pro pěstování explantátů v tekutém médiu </a:t>
            </a:r>
            <a:endParaRPr lang="cs-CZ" dirty="0">
              <a:latin typeface="Century" panose="020406040505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762" y="2310533"/>
            <a:ext cx="2508975" cy="393683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428" y="870333"/>
            <a:ext cx="5594112" cy="4484347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8056830" y="5291415"/>
            <a:ext cx="1827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www.vitropic.fr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12670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1" name="Group 3090">
            <a:extLst>
              <a:ext uri="{FF2B5EF4-FFF2-40B4-BE49-F238E27FC236}">
                <a16:creationId xmlns:a16="http://schemas.microsoft.com/office/drawing/2014/main" id="{8F1EF17D-1B70-428C-8A8A-A2C5B390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3092" name="Straight Connector 3091">
              <a:extLst>
                <a:ext uri="{FF2B5EF4-FFF2-40B4-BE49-F238E27FC236}">
                  <a16:creationId xmlns:a16="http://schemas.microsoft.com/office/drawing/2014/main" id="{12FAEDF3-CEC8-4BF6-8EA7-4079C4718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3" name="Straight Connector 3092">
              <a:extLst>
                <a:ext uri="{FF2B5EF4-FFF2-40B4-BE49-F238E27FC236}">
                  <a16:creationId xmlns:a16="http://schemas.microsoft.com/office/drawing/2014/main" id="{398DB8F4-CD77-4FCC-8544-ADE8B478C1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4" name="Straight Connector 3093">
              <a:extLst>
                <a:ext uri="{FF2B5EF4-FFF2-40B4-BE49-F238E27FC236}">
                  <a16:creationId xmlns:a16="http://schemas.microsoft.com/office/drawing/2014/main" id="{22202DFE-039D-48E4-8536-FA30F2489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5" name="Straight Connector 3094">
              <a:extLst>
                <a:ext uri="{FF2B5EF4-FFF2-40B4-BE49-F238E27FC236}">
                  <a16:creationId xmlns:a16="http://schemas.microsoft.com/office/drawing/2014/main" id="{81F05E26-510E-4164-83C7-28E4FE9D7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6" name="Straight Connector 3095">
              <a:extLst>
                <a:ext uri="{FF2B5EF4-FFF2-40B4-BE49-F238E27FC236}">
                  <a16:creationId xmlns:a16="http://schemas.microsoft.com/office/drawing/2014/main" id="{E632161A-50D4-4D96-887A-98FC920931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3098" name="Rectangle 3097">
            <a:extLst>
              <a:ext uri="{FF2B5EF4-FFF2-40B4-BE49-F238E27FC236}">
                <a16:creationId xmlns:a16="http://schemas.microsoft.com/office/drawing/2014/main" id="{BADDD09E-8094-4188-9090-C1C7840FE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délník 2"/>
          <p:cNvSpPr/>
          <p:nvPr/>
        </p:nvSpPr>
        <p:spPr>
          <a:xfrm>
            <a:off x="6218497" y="406264"/>
            <a:ext cx="4205003" cy="1507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Bef>
                <a:spcPct val="0"/>
              </a:spcBef>
              <a:spcAft>
                <a:spcPts val="600"/>
              </a:spcAft>
            </a:pPr>
            <a:r>
              <a:rPr lang="en-US" sz="3200" b="1" i="0" u="none" strike="noStrike" cap="all" baseline="0">
                <a:ln w="3175" cmpd="sng">
                  <a:noFill/>
                </a:ln>
                <a:latin typeface="+mj-lt"/>
                <a:ea typeface="+mj-ea"/>
                <a:cs typeface="+mj-cs"/>
              </a:rPr>
              <a:t>Rostlinné explantáty</a:t>
            </a:r>
            <a:endParaRPr lang="en-US" sz="3200" b="0" i="0" u="none" strike="noStrike" cap="all" baseline="0">
              <a:ln w="3175" cmpd="sng">
                <a:noFill/>
              </a:ln>
              <a:latin typeface="+mj-lt"/>
              <a:ea typeface="+mj-ea"/>
              <a:cs typeface="+mj-cs"/>
            </a:endParaRPr>
          </a:p>
        </p:txBody>
      </p:sp>
      <p:sp>
        <p:nvSpPr>
          <p:cNvPr id="3100" name="Snip Diagonal Corner Rectangle 24">
            <a:extLst>
              <a:ext uri="{FF2B5EF4-FFF2-40B4-BE49-F238E27FC236}">
                <a16:creationId xmlns:a16="http://schemas.microsoft.com/office/drawing/2014/main" id="{C58F6CE0-025D-40A5-AEF1-00954E3F9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5136155" cy="5286838"/>
          </a:xfrm>
          <a:prstGeom prst="snip2DiagRect">
            <a:avLst>
              <a:gd name="adj1" fmla="val 9954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Plant Tissue Culture &amp; Plant Biotechnology | FarmERP">
            <a:extLst>
              <a:ext uri="{FF2B5EF4-FFF2-40B4-BE49-F238E27FC236}">
                <a16:creationId xmlns:a16="http://schemas.microsoft.com/office/drawing/2014/main" id="{66F48AD7-8F08-BC27-9952-89FA6936D9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6" r="17384" b="2"/>
          <a:stretch/>
        </p:blipFill>
        <p:spPr bwMode="auto">
          <a:xfrm>
            <a:off x="797205" y="786117"/>
            <a:ext cx="4809744" cy="4956048"/>
          </a:xfrm>
          <a:custGeom>
            <a:avLst/>
            <a:gdLst/>
            <a:ahLst/>
            <a:cxnLst/>
            <a:rect l="l" t="t" r="r" b="b"/>
            <a:pathLst>
              <a:path w="4809744" h="4956048">
                <a:moveTo>
                  <a:pt x="478762" y="0"/>
                </a:moveTo>
                <a:lnTo>
                  <a:pt x="4809744" y="0"/>
                </a:lnTo>
                <a:lnTo>
                  <a:pt x="4809744" y="4477286"/>
                </a:lnTo>
                <a:lnTo>
                  <a:pt x="4330982" y="4956048"/>
                </a:lnTo>
                <a:lnTo>
                  <a:pt x="0" y="4956048"/>
                </a:lnTo>
                <a:lnTo>
                  <a:pt x="0" y="47876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5973504" y="1857667"/>
            <a:ext cx="6045898" cy="429254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cs-CZ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i="0" u="none" strike="noStrike" baseline="0" dirty="0" err="1">
                <a:solidFill>
                  <a:schemeClr val="bg2">
                    <a:lumMod val="75000"/>
                  </a:schemeClr>
                </a:solidFill>
              </a:rPr>
              <a:t>zpočátku</a:t>
            </a:r>
            <a:r>
              <a:rPr lang="en-US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i="0" u="none" strike="noStrike" baseline="0" dirty="0" err="1">
                <a:solidFill>
                  <a:schemeClr val="bg2">
                    <a:lumMod val="75000"/>
                  </a:schemeClr>
                </a:solidFill>
              </a:rPr>
              <a:t>obor</a:t>
            </a:r>
            <a:r>
              <a:rPr lang="en-US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i="0" u="none" strike="noStrike" baseline="0" dirty="0" err="1">
                <a:solidFill>
                  <a:schemeClr val="bg2">
                    <a:lumMod val="75000"/>
                  </a:schemeClr>
                </a:solidFill>
              </a:rPr>
              <a:t>rostlinné</a:t>
            </a:r>
            <a:r>
              <a:rPr lang="en-US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i="0" u="none" strike="noStrike" baseline="0" dirty="0" err="1">
                <a:solidFill>
                  <a:schemeClr val="bg2">
                    <a:lumMod val="75000"/>
                  </a:schemeClr>
                </a:solidFill>
              </a:rPr>
              <a:t>fyziologie</a:t>
            </a:r>
            <a:r>
              <a:rPr lang="en-US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i="0" u="none" strike="noStrike" baseline="0" dirty="0" err="1">
                <a:solidFill>
                  <a:schemeClr val="bg2">
                    <a:lumMod val="75000"/>
                  </a:schemeClr>
                </a:solidFill>
              </a:rPr>
              <a:t>odlišující</a:t>
            </a:r>
            <a:r>
              <a:rPr lang="en-US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 se </a:t>
            </a:r>
            <a:r>
              <a:rPr lang="en-US" i="0" u="none" strike="noStrike" baseline="0" dirty="0" err="1">
                <a:solidFill>
                  <a:schemeClr val="bg2">
                    <a:lumMod val="75000"/>
                  </a:schemeClr>
                </a:solidFill>
              </a:rPr>
              <a:t>svou</a:t>
            </a:r>
            <a:r>
              <a:rPr lang="en-US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cs-CZ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	</a:t>
            </a:r>
            <a:r>
              <a:rPr lang="en-US" b="1" i="0" u="none" strike="noStrike" baseline="0" dirty="0" err="1">
                <a:solidFill>
                  <a:schemeClr val="bg2">
                    <a:lumMod val="75000"/>
                  </a:schemeClr>
                </a:solidFill>
              </a:rPr>
              <a:t>vlastní</a:t>
            </a:r>
            <a:r>
              <a:rPr lang="en-US" b="1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b="1" i="0" u="none" strike="noStrike" baseline="0" dirty="0" err="1">
                <a:solidFill>
                  <a:schemeClr val="bg2">
                    <a:lumMod val="75000"/>
                  </a:schemeClr>
                </a:solidFill>
              </a:rPr>
              <a:t>metodologií</a:t>
            </a:r>
            <a:endParaRPr lang="en-US" b="1" i="0" u="none" strike="noStrike" baseline="0" dirty="0">
              <a:solidFill>
                <a:schemeClr val="bg2">
                  <a:lumMod val="75000"/>
                </a:schemeClr>
              </a:solidFill>
            </a:endParaRPr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i="0" u="none" strike="noStrike" baseline="0" dirty="0">
              <a:solidFill>
                <a:schemeClr val="bg2">
                  <a:lumMod val="75000"/>
                </a:schemeClr>
              </a:solidFill>
            </a:endParaRPr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 v </a:t>
            </a:r>
            <a:r>
              <a:rPr lang="en-US" i="0" u="none" strike="noStrike" baseline="0" dirty="0" err="1">
                <a:solidFill>
                  <a:schemeClr val="bg2">
                    <a:lumMod val="75000"/>
                  </a:schemeClr>
                </a:solidFill>
              </a:rPr>
              <a:t>současnosti</a:t>
            </a:r>
            <a:r>
              <a:rPr lang="en-US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i="0" u="none" strike="noStrike" baseline="0" dirty="0" err="1">
                <a:solidFill>
                  <a:schemeClr val="bg2">
                    <a:lumMod val="75000"/>
                  </a:schemeClr>
                </a:solidFill>
              </a:rPr>
              <a:t>jsou</a:t>
            </a:r>
            <a:r>
              <a:rPr lang="en-US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i="0" u="none" strike="noStrike" baseline="0" dirty="0" err="1">
                <a:solidFill>
                  <a:schemeClr val="bg2">
                    <a:lumMod val="75000"/>
                  </a:schemeClr>
                </a:solidFill>
              </a:rPr>
              <a:t>metodickou</a:t>
            </a:r>
            <a:r>
              <a:rPr lang="en-US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i="0" u="none" strike="noStrike" baseline="0" dirty="0" err="1">
                <a:solidFill>
                  <a:schemeClr val="bg2">
                    <a:lumMod val="75000"/>
                  </a:schemeClr>
                </a:solidFill>
              </a:rPr>
              <a:t>základnou</a:t>
            </a:r>
            <a:r>
              <a:rPr lang="en-US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cs-CZ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	</a:t>
            </a:r>
            <a:r>
              <a:rPr lang="en-US" b="1" i="0" u="none" strike="noStrike" baseline="0" dirty="0" err="1">
                <a:solidFill>
                  <a:schemeClr val="bg2">
                    <a:lumMod val="75000"/>
                  </a:schemeClr>
                </a:solidFill>
              </a:rPr>
              <a:t>rostlinných</a:t>
            </a:r>
            <a:r>
              <a:rPr lang="en-US" b="1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b="1" i="0" u="none" strike="noStrike" baseline="0" dirty="0" err="1">
                <a:solidFill>
                  <a:schemeClr val="bg2">
                    <a:lumMod val="75000"/>
                  </a:schemeClr>
                </a:solidFill>
              </a:rPr>
              <a:t>biotechnologií</a:t>
            </a:r>
            <a:endParaRPr lang="en-US" b="1" i="0" u="none" strike="noStrike" baseline="0" dirty="0">
              <a:solidFill>
                <a:schemeClr val="bg2">
                  <a:lumMod val="75000"/>
                </a:schemeClr>
              </a:solidFill>
            </a:endParaRPr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i="0" u="none" strike="noStrike" baseline="0" dirty="0">
              <a:solidFill>
                <a:schemeClr val="bg2">
                  <a:lumMod val="75000"/>
                </a:schemeClr>
              </a:solidFill>
            </a:endParaRPr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i="0" u="none" strike="noStrike" baseline="0" dirty="0" err="1">
                <a:solidFill>
                  <a:schemeClr val="bg2">
                    <a:lumMod val="75000"/>
                  </a:schemeClr>
                </a:solidFill>
              </a:rPr>
              <a:t>později</a:t>
            </a:r>
            <a:r>
              <a:rPr lang="en-US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i="0" u="none" strike="noStrike" baseline="0" dirty="0" err="1">
                <a:solidFill>
                  <a:schemeClr val="bg2">
                    <a:lumMod val="75000"/>
                  </a:schemeClr>
                </a:solidFill>
              </a:rPr>
              <a:t>četné</a:t>
            </a:r>
            <a:r>
              <a:rPr lang="en-US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i="0" u="none" strike="noStrike" baseline="0" dirty="0" err="1">
                <a:solidFill>
                  <a:schemeClr val="bg2">
                    <a:lumMod val="75000"/>
                  </a:schemeClr>
                </a:solidFill>
              </a:rPr>
              <a:t>aplikace</a:t>
            </a:r>
            <a:r>
              <a:rPr lang="en-US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 v </a:t>
            </a:r>
            <a:r>
              <a:rPr lang="en-US" b="1" i="0" u="none" strike="noStrike" baseline="0" dirty="0" err="1">
                <a:solidFill>
                  <a:schemeClr val="bg2">
                    <a:lumMod val="75000"/>
                  </a:schemeClr>
                </a:solidFill>
              </a:rPr>
              <a:t>genetice</a:t>
            </a:r>
            <a:r>
              <a:rPr lang="en-US" b="1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 a </a:t>
            </a:r>
            <a:r>
              <a:rPr lang="en-US" b="1" i="0" u="none" strike="noStrike" baseline="0" dirty="0" err="1">
                <a:solidFill>
                  <a:schemeClr val="bg2">
                    <a:lumMod val="75000"/>
                  </a:schemeClr>
                </a:solidFill>
              </a:rPr>
              <a:t>šlechtitelství</a:t>
            </a:r>
            <a:endParaRPr lang="en-US" b="1" i="0" u="none" strike="noStrike" baseline="0" dirty="0">
              <a:solidFill>
                <a:schemeClr val="bg2">
                  <a:lumMod val="75000"/>
                </a:schemeClr>
              </a:solidFill>
            </a:endParaRPr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i="0" u="none" strike="noStrike" baseline="0" dirty="0">
              <a:solidFill>
                <a:schemeClr val="bg2">
                  <a:lumMod val="75000"/>
                </a:schemeClr>
              </a:solidFill>
            </a:endParaRPr>
          </a:p>
          <a:p>
            <a:pPr defTabSz="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i="0" u="none" strike="noStrike" baseline="0" dirty="0" err="1">
                <a:solidFill>
                  <a:schemeClr val="bg2">
                    <a:lumMod val="75000"/>
                  </a:schemeClr>
                </a:solidFill>
              </a:rPr>
              <a:t>mají</a:t>
            </a:r>
            <a:r>
              <a:rPr lang="en-US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i="0" u="none" strike="noStrike" baseline="0" dirty="0" err="1">
                <a:solidFill>
                  <a:schemeClr val="bg2">
                    <a:lumMod val="75000"/>
                  </a:schemeClr>
                </a:solidFill>
              </a:rPr>
              <a:t>využití</a:t>
            </a:r>
            <a:r>
              <a:rPr lang="en-US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i="0" u="none" strike="noStrike" baseline="0" dirty="0" err="1">
                <a:solidFill>
                  <a:schemeClr val="bg2">
                    <a:lumMod val="75000"/>
                  </a:schemeClr>
                </a:solidFill>
              </a:rPr>
              <a:t>i</a:t>
            </a:r>
            <a:r>
              <a:rPr lang="en-US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 v </a:t>
            </a:r>
            <a:r>
              <a:rPr lang="en-US" b="1" i="0" u="none" strike="noStrike" baseline="0" dirty="0" err="1">
                <a:solidFill>
                  <a:schemeClr val="bg2">
                    <a:lumMod val="75000"/>
                  </a:schemeClr>
                </a:solidFill>
              </a:rPr>
              <a:t>molekulární</a:t>
            </a:r>
            <a:r>
              <a:rPr lang="en-US" b="1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b="1" i="0" u="none" strike="noStrike" baseline="0" dirty="0" err="1">
                <a:solidFill>
                  <a:schemeClr val="bg2">
                    <a:lumMod val="75000"/>
                  </a:schemeClr>
                </a:solidFill>
              </a:rPr>
              <a:t>biologii</a:t>
            </a:r>
            <a:r>
              <a:rPr lang="en-US" b="1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–</a:t>
            </a:r>
            <a:r>
              <a:rPr lang="en-US" i="0" u="none" strike="noStrike" baseline="0" dirty="0" err="1">
                <a:solidFill>
                  <a:schemeClr val="bg2">
                    <a:lumMod val="75000"/>
                  </a:schemeClr>
                </a:solidFill>
              </a:rPr>
              <a:t>jsou</a:t>
            </a:r>
            <a:r>
              <a:rPr lang="en-US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i="0" u="none" strike="noStrike" baseline="0" dirty="0" err="1">
                <a:solidFill>
                  <a:schemeClr val="bg2">
                    <a:lumMod val="75000"/>
                  </a:schemeClr>
                </a:solidFill>
              </a:rPr>
              <a:t>součástí</a:t>
            </a:r>
            <a:r>
              <a:rPr lang="en-US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cs-CZ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	</a:t>
            </a:r>
            <a:r>
              <a:rPr lang="en-US" i="0" u="none" strike="noStrike" baseline="0" dirty="0" err="1">
                <a:solidFill>
                  <a:schemeClr val="bg2">
                    <a:lumMod val="75000"/>
                  </a:schemeClr>
                </a:solidFill>
              </a:rPr>
              <a:t>metod</a:t>
            </a:r>
            <a:r>
              <a:rPr lang="en-US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i="0" u="none" strike="noStrike" baseline="0" dirty="0" err="1">
                <a:solidFill>
                  <a:schemeClr val="bg2">
                    <a:lumMod val="75000"/>
                  </a:schemeClr>
                </a:solidFill>
              </a:rPr>
              <a:t>množení</a:t>
            </a:r>
            <a:r>
              <a:rPr lang="en-US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i="0" u="none" strike="noStrike" baseline="0" dirty="0" err="1">
                <a:solidFill>
                  <a:schemeClr val="bg2">
                    <a:lumMod val="75000"/>
                  </a:schemeClr>
                </a:solidFill>
              </a:rPr>
              <a:t>rostlin</a:t>
            </a:r>
            <a:r>
              <a:rPr lang="en-US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US" i="0" u="none" strike="noStrike" baseline="0" dirty="0" err="1">
                <a:solidFill>
                  <a:schemeClr val="bg2">
                    <a:lumMod val="75000"/>
                  </a:schemeClr>
                </a:solidFill>
              </a:rPr>
              <a:t>transformace</a:t>
            </a:r>
            <a:r>
              <a:rPr lang="en-US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US" i="0" u="none" strike="noStrike" baseline="0" dirty="0" err="1">
                <a:solidFill>
                  <a:schemeClr val="bg2">
                    <a:lumMod val="75000"/>
                  </a:schemeClr>
                </a:solidFill>
              </a:rPr>
              <a:t>selekce</a:t>
            </a:r>
            <a:r>
              <a:rPr lang="en-US" i="0" u="none" strike="noStrike" baseline="0" dirty="0">
                <a:solidFill>
                  <a:schemeClr val="bg2">
                    <a:lumMod val="75000"/>
                  </a:schemeClr>
                </a:solidFill>
              </a:rPr>
              <a:t> …</a:t>
            </a:r>
          </a:p>
        </p:txBody>
      </p:sp>
      <p:grpSp>
        <p:nvGrpSpPr>
          <p:cNvPr id="3102" name="Group 3101">
            <a:extLst>
              <a:ext uri="{FF2B5EF4-FFF2-40B4-BE49-F238E27FC236}">
                <a16:creationId xmlns:a16="http://schemas.microsoft.com/office/drawing/2014/main" id="{D8025A22-9C86-4108-A289-BD5650A8E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3103" name="Straight Connector 3102">
              <a:extLst>
                <a:ext uri="{FF2B5EF4-FFF2-40B4-BE49-F238E27FC236}">
                  <a16:creationId xmlns:a16="http://schemas.microsoft.com/office/drawing/2014/main" id="{59A3623F-EF59-4F0B-9030-79CB7F9950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4" name="Straight Connector 3103">
              <a:extLst>
                <a:ext uri="{FF2B5EF4-FFF2-40B4-BE49-F238E27FC236}">
                  <a16:creationId xmlns:a16="http://schemas.microsoft.com/office/drawing/2014/main" id="{9EBD0F53-A43D-414A-8653-E9F1D36103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5" name="Straight Connector 3104">
              <a:extLst>
                <a:ext uri="{FF2B5EF4-FFF2-40B4-BE49-F238E27FC236}">
                  <a16:creationId xmlns:a16="http://schemas.microsoft.com/office/drawing/2014/main" id="{908661C0-6128-4F64-8EDF-2D73D5F47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6" name="Straight Connector 3105">
              <a:extLst>
                <a:ext uri="{FF2B5EF4-FFF2-40B4-BE49-F238E27FC236}">
                  <a16:creationId xmlns:a16="http://schemas.microsoft.com/office/drawing/2014/main" id="{C8AFEF08-AFBA-4125-B170-D3EB3E11DB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7" name="Straight Connector 3106">
              <a:extLst>
                <a:ext uri="{FF2B5EF4-FFF2-40B4-BE49-F238E27FC236}">
                  <a16:creationId xmlns:a16="http://schemas.microsoft.com/office/drawing/2014/main" id="{AA0E13BF-B4CA-4B20-A5DD-50ABBAEC7B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32559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03103" y="1703874"/>
            <a:ext cx="5592897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lphaUcPeriod"/>
            </a:pPr>
            <a:r>
              <a:rPr lang="cs-CZ" sz="2400" b="1" i="0" u="none" strike="noStrike" baseline="0" dirty="0">
                <a:latin typeface="Century" panose="02040604050505020304" pitchFamily="18" charset="0"/>
              </a:rPr>
              <a:t>Získání teoretických </a:t>
            </a:r>
            <a:r>
              <a:rPr lang="cs-CZ" sz="2400" b="1" i="0" u="none" strike="noStrike" baseline="0" dirty="0">
                <a:latin typeface="Century" panose="02040604050505020304" pitchFamily="18" charset="0"/>
                <a:cs typeface="Calibri" panose="020F0502020204030204" pitchFamily="34" charset="0"/>
              </a:rPr>
              <a:t>poznatků</a:t>
            </a:r>
          </a:p>
          <a:p>
            <a:endParaRPr lang="cs-CZ" sz="2400" b="1" dirty="0">
              <a:solidFill>
                <a:srgbClr val="000000"/>
              </a:solidFill>
              <a:latin typeface="Century" panose="02040604050505020304" pitchFamily="18" charset="0"/>
              <a:cs typeface="Calibri" panose="020F0502020204030204" pitchFamily="34" charset="0"/>
            </a:endParaRPr>
          </a:p>
          <a:p>
            <a:endParaRPr lang="cs-CZ" sz="3200" b="0" i="0" u="none" strike="noStrike" baseline="0" dirty="0">
              <a:solidFill>
                <a:srgbClr val="000000"/>
              </a:solidFill>
              <a:latin typeface="Century" panose="02040604050505020304" pitchFamily="18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2400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  <a:cs typeface="Calibri" panose="020F0502020204030204" pitchFamily="34" charset="0"/>
              </a:rPr>
              <a:t>buněčné dělení</a:t>
            </a:r>
          </a:p>
          <a:p>
            <a:pPr marL="285750" indent="-285750">
              <a:buFontTx/>
              <a:buChar char="-"/>
            </a:pPr>
            <a:r>
              <a:rPr lang="cs-CZ" sz="2400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  <a:cs typeface="Calibri" panose="020F0502020204030204" pitchFamily="34" charset="0"/>
              </a:rPr>
              <a:t>totipotence rostlinné buňky</a:t>
            </a:r>
          </a:p>
          <a:p>
            <a:pPr marL="285750" indent="-285750">
              <a:buFontTx/>
              <a:buChar char="-"/>
            </a:pPr>
            <a:r>
              <a:rPr lang="cs-CZ" sz="2400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  <a:cs typeface="Calibri" panose="020F0502020204030204" pitchFamily="34" charset="0"/>
              </a:rPr>
              <a:t>diferenciace rostlinné buňky a pletiva</a:t>
            </a:r>
          </a:p>
          <a:p>
            <a:pPr marL="285750" indent="-285750">
              <a:buFontTx/>
              <a:buChar char="-"/>
            </a:pPr>
            <a:r>
              <a:rPr lang="cs-CZ" sz="2400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  <a:cs typeface="Calibri" panose="020F0502020204030204" pitchFamily="34" charset="0"/>
              </a:rPr>
              <a:t>metabolismus</a:t>
            </a:r>
          </a:p>
          <a:p>
            <a:pPr marL="285750" indent="-285750">
              <a:buFontTx/>
              <a:buChar char="-"/>
            </a:pPr>
            <a:r>
              <a:rPr lang="cs-CZ" sz="2400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  <a:cs typeface="Calibri" panose="020F0502020204030204" pitchFamily="34" charset="0"/>
              </a:rPr>
              <a:t>regulační mechanismy</a:t>
            </a:r>
          </a:p>
          <a:p>
            <a:pPr marL="285750" indent="-285750">
              <a:buFontTx/>
              <a:buChar char="-"/>
            </a:pPr>
            <a:r>
              <a:rPr lang="cs-CZ" sz="2400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  <a:cs typeface="Calibri" panose="020F0502020204030204" pitchFamily="34" charset="0"/>
              </a:rPr>
              <a:t>transformace a mutageneze</a:t>
            </a:r>
          </a:p>
          <a:p>
            <a:endParaRPr lang="cs-CZ" b="0" i="0" u="none" strike="noStrike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3880329" y="534185"/>
            <a:ext cx="42530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b="1" i="0" u="none" strike="noStrike" baseline="0" dirty="0">
                <a:latin typeface="Century" panose="02040604050505020304" pitchFamily="18" charset="0"/>
              </a:rPr>
              <a:t>Využití explantátů</a:t>
            </a:r>
            <a:endParaRPr lang="cs-CZ" sz="3600" b="0" i="0" u="none" strike="noStrike" baseline="0" dirty="0">
              <a:latin typeface="Century" panose="02040604050505020304" pitchFamily="18" charset="0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68FC932F-14A7-73A8-4384-782EEF9A89FB}"/>
              </a:ext>
            </a:extLst>
          </p:cNvPr>
          <p:cNvSpPr/>
          <p:nvPr/>
        </p:nvSpPr>
        <p:spPr>
          <a:xfrm>
            <a:off x="5849956" y="1703874"/>
            <a:ext cx="5739789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i="0" u="none" strike="noStrike" baseline="0" dirty="0">
                <a:latin typeface="Century" panose="02040604050505020304" pitchFamily="18" charset="0"/>
              </a:rPr>
              <a:t>B. Praktické aplikace</a:t>
            </a:r>
          </a:p>
          <a:p>
            <a:endParaRPr lang="cs-CZ" sz="3200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cs-CZ" sz="2400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rychlé množení ve velkých kvantech</a:t>
            </a:r>
          </a:p>
          <a:p>
            <a:pPr marL="285750" indent="-285750">
              <a:buFontTx/>
              <a:buChar char="-"/>
            </a:pPr>
            <a:r>
              <a:rPr lang="cs-CZ" sz="2400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urychlování šlechtitelských cyklů</a:t>
            </a:r>
          </a:p>
          <a:p>
            <a:pPr marL="285750" indent="-285750">
              <a:buFontTx/>
              <a:buChar char="-"/>
            </a:pPr>
            <a:r>
              <a:rPr lang="cs-CZ" sz="240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získávání vzdálených hybridů („embryo </a:t>
            </a:r>
            <a:r>
              <a:rPr lang="cs-CZ" sz="2400" i="0" u="none" strike="noStrike" baseline="0" dirty="0" err="1">
                <a:solidFill>
                  <a:srgbClr val="000000"/>
                </a:solidFill>
                <a:latin typeface="Century" panose="02040604050505020304" pitchFamily="18" charset="0"/>
              </a:rPr>
              <a:t>rescue</a:t>
            </a:r>
            <a:r>
              <a:rPr lang="cs-CZ" sz="240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“, opylení </a:t>
            </a:r>
            <a:r>
              <a:rPr lang="cs-CZ" sz="2400" i="1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in vitro</a:t>
            </a:r>
            <a:r>
              <a:rPr lang="cs-CZ" sz="240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cs-CZ" sz="2400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získávání haploidů a </a:t>
            </a:r>
            <a:r>
              <a:rPr lang="cs-CZ" sz="2400" b="0" i="0" u="none" strike="noStrike" baseline="0" dirty="0" err="1">
                <a:solidFill>
                  <a:srgbClr val="000000"/>
                </a:solidFill>
                <a:latin typeface="Century" panose="02040604050505020304" pitchFamily="18" charset="0"/>
              </a:rPr>
              <a:t>dihaploidů</a:t>
            </a:r>
            <a:endParaRPr lang="cs-CZ" sz="240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cs-CZ" sz="2400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ozdravování od virů</a:t>
            </a:r>
          </a:p>
          <a:p>
            <a:pPr marL="285750" indent="-285750">
              <a:buFontTx/>
              <a:buChar char="-"/>
            </a:pPr>
            <a:r>
              <a:rPr lang="cs-CZ" sz="2400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umělá semena</a:t>
            </a:r>
          </a:p>
          <a:p>
            <a:pPr marL="285750" indent="-285750">
              <a:buFontTx/>
              <a:buChar char="-"/>
            </a:pPr>
            <a:r>
              <a:rPr lang="cs-CZ" sz="2400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genové banky, </a:t>
            </a:r>
            <a:r>
              <a:rPr lang="cs-CZ" sz="2400" b="0" i="0" u="none" strike="noStrike" baseline="0" dirty="0" err="1">
                <a:solidFill>
                  <a:srgbClr val="000000"/>
                </a:solidFill>
                <a:latin typeface="Century" panose="02040604050505020304" pitchFamily="18" charset="0"/>
              </a:rPr>
              <a:t>kryoprezervace</a:t>
            </a:r>
            <a:endParaRPr lang="cs-CZ" sz="2400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383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778084" y="369155"/>
            <a:ext cx="66624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Příklady výzkumných laboratoří v ČR:</a:t>
            </a:r>
            <a:endParaRPr lang="cs-CZ" sz="280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C9AB86F-55A1-4E45-9D72-6836DACC30F4}"/>
              </a:ext>
            </a:extLst>
          </p:cNvPr>
          <p:cNvSpPr txBox="1"/>
          <p:nvPr/>
        </p:nvSpPr>
        <p:spPr>
          <a:xfrm>
            <a:off x="977644" y="1067931"/>
            <a:ext cx="76753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Univerzita Karlova (Praha): </a:t>
            </a:r>
            <a:r>
              <a:rPr lang="cs-CZ" dirty="0"/>
              <a:t>https://sites.google.com/a/natur.cuni.cz/lab007/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ACD22283-97CD-4085-9F3F-6AF215890AB6}"/>
              </a:ext>
            </a:extLst>
          </p:cNvPr>
          <p:cNvSpPr txBox="1"/>
          <p:nvPr/>
        </p:nvSpPr>
        <p:spPr>
          <a:xfrm>
            <a:off x="899964" y="2538877"/>
            <a:ext cx="103490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Univerzita Palackého (Olomouc</a:t>
            </a:r>
            <a:r>
              <a:rPr lang="cs-CZ" dirty="0"/>
              <a:t>): http://www.rustreg.upol.cz/o-nas/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209F9FA-5CBC-46AD-880C-57A14C638102}"/>
              </a:ext>
            </a:extLst>
          </p:cNvPr>
          <p:cNvSpPr txBox="1"/>
          <p:nvPr/>
        </p:nvSpPr>
        <p:spPr>
          <a:xfrm>
            <a:off x="899964" y="1803404"/>
            <a:ext cx="101012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ČZU, Fakulta tropického zemědělství (Praha</a:t>
            </a:r>
            <a:r>
              <a:rPr lang="cs-CZ" dirty="0"/>
              <a:t>): https://www.ftz.czu.cz/en/r-9419-departments/r-10236-laboratories/r-10239-laboratory-of-plant-tissue-cultures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1ADF65C0-E74B-47EE-9D2E-E20B38FBD0C1}"/>
              </a:ext>
            </a:extLst>
          </p:cNvPr>
          <p:cNvSpPr txBox="1"/>
          <p:nvPr/>
        </p:nvSpPr>
        <p:spPr>
          <a:xfrm>
            <a:off x="1778084" y="3945797"/>
            <a:ext cx="100176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https://ucb.af.mendelu.cz/veda-a-vyzkum/vyzkumna-skupina-nanobiotech-rostlin-a-mikroras/laborator-rostlin/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A6C3B1DD-93B3-46AE-BA3B-7070EB999E32}"/>
              </a:ext>
            </a:extLst>
          </p:cNvPr>
          <p:cNvSpPr txBox="1"/>
          <p:nvPr/>
        </p:nvSpPr>
        <p:spPr>
          <a:xfrm flipH="1">
            <a:off x="789465" y="3197766"/>
            <a:ext cx="11083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Laboratoř tkáňových kultur rostlin na </a:t>
            </a:r>
            <a:r>
              <a:rPr lang="cs-CZ" b="1" dirty="0"/>
              <a:t>MENDELU</a:t>
            </a:r>
            <a:r>
              <a:rPr lang="cs-CZ" dirty="0"/>
              <a:t>: </a:t>
            </a:r>
            <a:r>
              <a:rPr lang="cs-CZ" b="1" dirty="0"/>
              <a:t>Agronomická fakulta (Brno), Zahradnická fakulta (Lednice), Botanická zahrada a arboretum </a:t>
            </a:r>
            <a:r>
              <a:rPr lang="cs-CZ" dirty="0"/>
              <a:t>(Brno: https://web2.mendelu.cz/arboretum/)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EB53CA7A-8B43-4C0B-B26A-F78871A4B0A3}"/>
              </a:ext>
            </a:extLst>
          </p:cNvPr>
          <p:cNvSpPr txBox="1"/>
          <p:nvPr/>
        </p:nvSpPr>
        <p:spPr>
          <a:xfrm>
            <a:off x="899964" y="5143738"/>
            <a:ext cx="100176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Výzkumný ústav bramborářský Havlíčkův Brod  </a:t>
            </a:r>
            <a:r>
              <a:rPr lang="cs-CZ" dirty="0"/>
              <a:t>- https://www.vubhb.cz/cs/laborator-tkanovych-kultur</a:t>
            </a:r>
          </a:p>
        </p:txBody>
      </p:sp>
    </p:spTree>
    <p:extLst>
      <p:ext uri="{BB962C8B-B14F-4D97-AF65-F5344CB8AC3E}">
        <p14:creationId xmlns:p14="http://schemas.microsoft.com/office/powerpoint/2010/main" val="19245313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713663" y="2499268"/>
            <a:ext cx="1004954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400" b="1" i="0" u="none" strike="noStrike" baseline="0" dirty="0">
                <a:latin typeface="Century" panose="02040604050505020304" pitchFamily="18" charset="0"/>
              </a:rPr>
              <a:t>Historický přehled </a:t>
            </a:r>
          </a:p>
          <a:p>
            <a:r>
              <a:rPr lang="cs-CZ" sz="4400" b="1" i="0" u="none" strike="noStrike" baseline="0" dirty="0">
                <a:latin typeface="Century" panose="02040604050505020304" pitchFamily="18" charset="0"/>
              </a:rPr>
              <a:t>počátků rostlinných tkáňových kultur</a:t>
            </a:r>
            <a:endParaRPr lang="cs-CZ" sz="44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8695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030265" y="422105"/>
            <a:ext cx="41488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i="0" u="none" strike="noStrike" baseline="0" dirty="0" err="1">
                <a:solidFill>
                  <a:srgbClr val="FFFF00"/>
                </a:solidFill>
                <a:latin typeface="Century" panose="02040604050505020304" pitchFamily="18" charset="0"/>
              </a:rPr>
              <a:t>Gottlieb</a:t>
            </a:r>
            <a:r>
              <a:rPr lang="cs-CZ" sz="3200" b="1" i="0" u="none" strike="noStrike" baseline="0" dirty="0">
                <a:solidFill>
                  <a:srgbClr val="FFFF00"/>
                </a:solidFill>
                <a:latin typeface="Century" panose="02040604050505020304" pitchFamily="18" charset="0"/>
              </a:rPr>
              <a:t> </a:t>
            </a:r>
            <a:r>
              <a:rPr lang="cs-CZ" sz="3200" b="1" i="0" u="none" strike="noStrike" baseline="0" dirty="0" err="1">
                <a:solidFill>
                  <a:srgbClr val="FFFF00"/>
                </a:solidFill>
                <a:latin typeface="Century" panose="02040604050505020304" pitchFamily="18" charset="0"/>
              </a:rPr>
              <a:t>Haberlandt</a:t>
            </a:r>
            <a:endParaRPr lang="cs-CZ" sz="3200" dirty="0">
              <a:solidFill>
                <a:srgbClr val="FFFF00"/>
              </a:solidFill>
              <a:latin typeface="Century" panose="020406040505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6050" y="92737"/>
            <a:ext cx="2110725" cy="280063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5919" y="2898186"/>
            <a:ext cx="1852065" cy="2678761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701407" y="1266857"/>
            <a:ext cx="7241589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0000"/>
                </a:solidFill>
                <a:latin typeface="Century" panose="02040604050505020304" pitchFamily="18" charset="0"/>
              </a:rPr>
              <a:t>* 1854 </a:t>
            </a:r>
            <a:r>
              <a:rPr lang="cs-CZ" b="1" dirty="0" err="1">
                <a:solidFill>
                  <a:srgbClr val="000000"/>
                </a:solidFill>
                <a:latin typeface="Century" panose="02040604050505020304" pitchFamily="18" charset="0"/>
              </a:rPr>
              <a:t>Altenburg</a:t>
            </a:r>
            <a:r>
              <a:rPr lang="cs-CZ" b="1" dirty="0">
                <a:solidFill>
                  <a:srgbClr val="000000"/>
                </a:solidFill>
                <a:latin typeface="Century" panose="02040604050505020304" pitchFamily="18" charset="0"/>
              </a:rPr>
              <a:t> (</a:t>
            </a:r>
            <a:r>
              <a:rPr lang="cs-CZ" b="1" dirty="0" err="1">
                <a:solidFill>
                  <a:srgbClr val="000000"/>
                </a:solidFill>
                <a:latin typeface="Century" panose="02040604050505020304" pitchFamily="18" charset="0"/>
              </a:rPr>
              <a:t>Mosonmagyaróvár</a:t>
            </a:r>
            <a:r>
              <a:rPr lang="cs-CZ" b="1" dirty="0">
                <a:solidFill>
                  <a:srgbClr val="000000"/>
                </a:solidFill>
                <a:latin typeface="Century" panose="02040604050505020304" pitchFamily="18" charset="0"/>
              </a:rPr>
              <a:t>) </a:t>
            </a:r>
            <a:endParaRPr lang="cs-CZ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cs-CZ" b="1" dirty="0">
                <a:solidFill>
                  <a:srgbClr val="000000"/>
                </a:solidFill>
                <a:latin typeface="Century" panose="02040604050505020304" pitchFamily="18" charset="0"/>
              </a:rPr>
              <a:t>† 1945 Berlín</a:t>
            </a:r>
            <a:endParaRPr lang="cs-CZ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cs-CZ" dirty="0">
                <a:solidFill>
                  <a:srgbClr val="000000"/>
                </a:solidFill>
                <a:latin typeface="Century" panose="02040604050505020304" pitchFamily="18" charset="0"/>
              </a:rPr>
              <a:t></a:t>
            </a:r>
            <a:r>
              <a:rPr lang="cs-CZ" b="1" dirty="0">
                <a:solidFill>
                  <a:srgbClr val="000000"/>
                </a:solidFill>
                <a:latin typeface="Century" panose="02040604050505020304" pitchFamily="18" charset="0"/>
              </a:rPr>
              <a:t>považovaný za </a:t>
            </a:r>
            <a:r>
              <a:rPr lang="cs-CZ" sz="2400" b="1" dirty="0">
                <a:solidFill>
                  <a:srgbClr val="000000"/>
                </a:solidFill>
                <a:latin typeface="Century" panose="02040604050505020304" pitchFamily="18" charset="0"/>
              </a:rPr>
              <a:t>otce kultur rostlinných explantátů</a:t>
            </a:r>
            <a:endParaRPr lang="cs-CZ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endParaRPr lang="cs-CZ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cs-CZ" dirty="0">
                <a:solidFill>
                  <a:srgbClr val="000000"/>
                </a:solidFill>
                <a:latin typeface="Century" panose="02040604050505020304" pitchFamily="18" charset="0"/>
              </a:rPr>
              <a:t>Kultivoval explantáty:</a:t>
            </a:r>
          </a:p>
          <a:p>
            <a:r>
              <a:rPr lang="cs-CZ" dirty="0">
                <a:solidFill>
                  <a:srgbClr val="000000"/>
                </a:solidFill>
                <a:latin typeface="Century" panose="02040604050505020304" pitchFamily="18" charset="0"/>
              </a:rPr>
              <a:t>- parenchym listů</a:t>
            </a:r>
          </a:p>
          <a:p>
            <a:r>
              <a:rPr lang="cs-CZ" dirty="0">
                <a:solidFill>
                  <a:srgbClr val="000000"/>
                </a:solidFill>
                <a:latin typeface="Century" panose="02040604050505020304" pitchFamily="18" charset="0"/>
              </a:rPr>
              <a:t>- dřeň stonku</a:t>
            </a:r>
          </a:p>
          <a:p>
            <a:r>
              <a:rPr lang="cs-CZ" dirty="0">
                <a:solidFill>
                  <a:srgbClr val="000000"/>
                </a:solidFill>
                <a:latin typeface="Century" panose="02040604050505020304" pitchFamily="18" charset="0"/>
              </a:rPr>
              <a:t>- svěrací buňky průduchů</a:t>
            </a:r>
          </a:p>
          <a:p>
            <a:r>
              <a:rPr lang="cs-CZ" dirty="0">
                <a:solidFill>
                  <a:srgbClr val="000000"/>
                </a:solidFill>
                <a:latin typeface="Century" panose="02040604050505020304" pitchFamily="18" charset="0"/>
              </a:rPr>
              <a:t>- </a:t>
            </a:r>
            <a:r>
              <a:rPr lang="cs-CZ" dirty="0" err="1">
                <a:solidFill>
                  <a:srgbClr val="000000"/>
                </a:solidFill>
                <a:latin typeface="Century" panose="02040604050505020304" pitchFamily="18" charset="0"/>
              </a:rPr>
              <a:t>trichomy</a:t>
            </a:r>
            <a:r>
              <a:rPr lang="cs-CZ" dirty="0">
                <a:solidFill>
                  <a:srgbClr val="000000"/>
                </a:solidFill>
                <a:latin typeface="Century" panose="02040604050505020304" pitchFamily="18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latin typeface="Century" panose="02040604050505020304" pitchFamily="18" charset="0"/>
              </a:rPr>
              <a:t>Tradescantia</a:t>
            </a:r>
            <a:endParaRPr lang="cs-CZ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endParaRPr lang="cs-CZ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cs-CZ" sz="2000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ale i sběratel prvních zklamání</a:t>
            </a:r>
            <a:endParaRPr lang="cs-CZ" dirty="0">
              <a:latin typeface="Century" panose="020406040505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871940" y="4302342"/>
            <a:ext cx="10200012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100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b="0" i="0" u="none" strike="noStrike" baseline="0" dirty="0" err="1">
                <a:solidFill>
                  <a:srgbClr val="000000"/>
                </a:solidFill>
                <a:latin typeface="Century" panose="02040604050505020304" pitchFamily="18" charset="0"/>
              </a:rPr>
              <a:t>neznalost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  <a:latin typeface="Century" panose="02040604050505020304" pitchFamily="18" charset="0"/>
              </a:rPr>
              <a:t>výživy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 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(</a:t>
            </a:r>
            <a:r>
              <a:rPr lang="en-US" b="0" i="0" u="none" strike="noStrike" baseline="0" dirty="0" err="1">
                <a:solidFill>
                  <a:srgbClr val="000000"/>
                </a:solidFill>
                <a:latin typeface="Century" panose="02040604050505020304" pitchFamily="18" charset="0"/>
              </a:rPr>
              <a:t>Knoppův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 </a:t>
            </a:r>
            <a:r>
              <a:rPr lang="en-US" b="0" i="0" u="none" strike="noStrike" baseline="0" dirty="0" err="1">
                <a:solidFill>
                  <a:srgbClr val="000000"/>
                </a:solidFill>
                <a:latin typeface="Century" panose="02040604050505020304" pitchFamily="18" charset="0"/>
              </a:rPr>
              <a:t>roztok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, </a:t>
            </a:r>
            <a:r>
              <a:rPr lang="en-US" b="0" i="0" u="none" strike="noStrike" baseline="0" dirty="0" err="1">
                <a:solidFill>
                  <a:srgbClr val="000000"/>
                </a:solidFill>
                <a:latin typeface="Century" panose="02040604050505020304" pitchFamily="18" charset="0"/>
              </a:rPr>
              <a:t>sacharóza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, </a:t>
            </a:r>
            <a:r>
              <a:rPr lang="en-US" b="0" i="0" u="none" strike="noStrike" baseline="0" dirty="0" err="1">
                <a:solidFill>
                  <a:srgbClr val="000000"/>
                </a:solidFill>
                <a:latin typeface="Century" panose="02040604050505020304" pitchFamily="18" charset="0"/>
              </a:rPr>
              <a:t>asparagin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 a </a:t>
            </a:r>
            <a:r>
              <a:rPr lang="en-US" b="0" i="0" u="none" strike="noStrike" baseline="0" dirty="0" err="1">
                <a:solidFill>
                  <a:srgbClr val="000000"/>
                </a:solidFill>
                <a:latin typeface="Century" panose="02040604050505020304" pitchFamily="18" charset="0"/>
              </a:rPr>
              <a:t>pepton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) a </a:t>
            </a:r>
            <a:r>
              <a:rPr lang="en-US" b="1" i="0" u="none" strike="noStrike" baseline="0" dirty="0" err="1">
                <a:solidFill>
                  <a:srgbClr val="000000"/>
                </a:solidFill>
                <a:latin typeface="Century" panose="02040604050505020304" pitchFamily="18" charset="0"/>
              </a:rPr>
              <a:t>fytohormonů</a:t>
            </a:r>
            <a:endParaRPr lang="en-US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-   nesterilní kultura </a:t>
            </a:r>
          </a:p>
          <a:p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-   vysoce diferencované buňky v kultuře</a:t>
            </a:r>
          </a:p>
          <a:p>
            <a:r>
              <a:rPr lang="cs-CZ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			krátkodobé přežívání kultur</a:t>
            </a:r>
            <a:endParaRPr lang="cs-CZ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přesto </a:t>
            </a:r>
            <a:r>
              <a:rPr lang="cs-CZ" b="1" i="0" u="none" strike="noStrike" baseline="0" dirty="0" err="1">
                <a:solidFill>
                  <a:srgbClr val="000000"/>
                </a:solidFill>
                <a:latin typeface="Century" panose="02040604050505020304" pitchFamily="18" charset="0"/>
              </a:rPr>
              <a:t>Haberlandt</a:t>
            </a:r>
            <a:r>
              <a:rPr lang="cs-CZ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 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věřil v budoucnost kultur </a:t>
            </a:r>
            <a:r>
              <a:rPr lang="cs-CZ" b="0" i="1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in vitro</a:t>
            </a:r>
            <a:endParaRPr lang="cs-CZ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pPr algn="l"/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a formuloval </a:t>
            </a:r>
            <a:r>
              <a:rPr lang="cs-CZ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1902 teorii o totipotenci rostlinné buňky </a:t>
            </a:r>
          </a:p>
          <a:p>
            <a:pPr algn="l"/>
            <a:r>
              <a:rPr lang="cs-CZ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(</a:t>
            </a:r>
            <a:r>
              <a:rPr lang="cs-CZ" sz="1800" b="0" i="0" u="none" strike="noStrike" baseline="0" dirty="0">
                <a:latin typeface="Times-Roman"/>
              </a:rPr>
              <a:t>“</a:t>
            </a:r>
            <a:r>
              <a:rPr lang="cs-CZ" sz="1800" b="0" i="0" u="none" strike="noStrike" baseline="0" dirty="0" err="1">
                <a:latin typeface="Times-Roman"/>
              </a:rPr>
              <a:t>one</a:t>
            </a:r>
            <a:r>
              <a:rPr lang="cs-CZ" sz="1800" b="0" i="0" u="none" strike="noStrike" baseline="0" dirty="0">
                <a:latin typeface="Times-Roman"/>
              </a:rPr>
              <a:t> </a:t>
            </a:r>
            <a:r>
              <a:rPr lang="cs-CZ" sz="1800" b="0" i="0" u="none" strike="noStrike" baseline="0" dirty="0" err="1">
                <a:latin typeface="Times-Roman"/>
              </a:rPr>
              <a:t>could</a:t>
            </a:r>
            <a:r>
              <a:rPr lang="cs-CZ" sz="1800" b="0" i="0" u="none" strike="noStrike" baseline="0" dirty="0">
                <a:latin typeface="Times-Roman"/>
              </a:rPr>
              <a:t> </a:t>
            </a:r>
            <a:r>
              <a:rPr lang="cs-CZ" sz="1800" b="0" i="0" u="none" strike="noStrike" baseline="0" dirty="0" err="1">
                <a:latin typeface="Times-Roman"/>
              </a:rPr>
              <a:t>successfully</a:t>
            </a:r>
            <a:r>
              <a:rPr lang="cs-CZ" sz="1800" b="0" i="0" u="none" strike="noStrike" baseline="0" dirty="0">
                <a:latin typeface="Times-Roman"/>
              </a:rPr>
              <a:t> </a:t>
            </a:r>
            <a:r>
              <a:rPr lang="pt-BR" sz="1800" b="0" i="0" u="none" strike="noStrike" baseline="0" dirty="0">
                <a:latin typeface="Times-Roman"/>
              </a:rPr>
              <a:t>cultivate artificial embryos from vegetative cells.”</a:t>
            </a:r>
            <a:r>
              <a:rPr lang="cs-CZ" sz="1800" b="0" i="0" u="none" strike="noStrike" baseline="0" dirty="0">
                <a:latin typeface="Times-Roman"/>
              </a:rPr>
              <a:t>)</a:t>
            </a:r>
            <a:endParaRPr lang="cs-CZ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cs-CZ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(</a:t>
            </a:r>
            <a:r>
              <a:rPr lang="cs-CZ" b="1" i="0" u="none" strike="noStrike" baseline="0" dirty="0" err="1">
                <a:solidFill>
                  <a:srgbClr val="000000"/>
                </a:solidFill>
                <a:latin typeface="Century" panose="02040604050505020304" pitchFamily="18" charset="0"/>
              </a:rPr>
              <a:t>Kulturversuche</a:t>
            </a:r>
            <a:r>
              <a:rPr lang="cs-CZ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 </a:t>
            </a:r>
            <a:r>
              <a:rPr lang="cs-CZ" b="1" i="0" u="none" strike="noStrike" baseline="0" dirty="0" err="1">
                <a:solidFill>
                  <a:srgbClr val="000000"/>
                </a:solidFill>
                <a:latin typeface="Century" panose="02040604050505020304" pitchFamily="18" charset="0"/>
              </a:rPr>
              <a:t>mit</a:t>
            </a:r>
            <a:r>
              <a:rPr lang="cs-CZ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 </a:t>
            </a:r>
            <a:r>
              <a:rPr lang="cs-CZ" b="1" i="0" u="none" strike="noStrike" baseline="0" dirty="0" err="1">
                <a:solidFill>
                  <a:srgbClr val="000000"/>
                </a:solidFill>
                <a:latin typeface="Century" panose="02040604050505020304" pitchFamily="18" charset="0"/>
              </a:rPr>
              <a:t>isolierten</a:t>
            </a:r>
            <a:r>
              <a:rPr lang="cs-CZ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 </a:t>
            </a:r>
            <a:r>
              <a:rPr lang="cs-CZ" b="1" i="0" u="none" strike="noStrike" baseline="0" dirty="0" err="1">
                <a:solidFill>
                  <a:srgbClr val="000000"/>
                </a:solidFill>
                <a:latin typeface="Century" panose="02040604050505020304" pitchFamily="18" charset="0"/>
              </a:rPr>
              <a:t>Pflanzenzellen</a:t>
            </a:r>
            <a:r>
              <a:rPr lang="cs-CZ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)</a:t>
            </a:r>
            <a:endParaRPr lang="cs-CZ" dirty="0">
              <a:latin typeface="Century" panose="02040604050505020304" pitchFamily="18" charset="0"/>
            </a:endParaRPr>
          </a:p>
        </p:txBody>
      </p:sp>
      <p:sp>
        <p:nvSpPr>
          <p:cNvPr id="7" name="Šipka doprava 6"/>
          <p:cNvSpPr/>
          <p:nvPr/>
        </p:nvSpPr>
        <p:spPr>
          <a:xfrm>
            <a:off x="2923059" y="5337956"/>
            <a:ext cx="616944" cy="253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770C2F5A-6598-0D98-3218-7A143420DBE3}"/>
              </a:ext>
            </a:extLst>
          </p:cNvPr>
          <p:cNvSpPr/>
          <p:nvPr/>
        </p:nvSpPr>
        <p:spPr>
          <a:xfrm>
            <a:off x="2295766" y="1728655"/>
            <a:ext cx="6654633" cy="28006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cs-CZ" sz="1800" b="0" i="0" u="none" strike="noStrike" baseline="0" dirty="0">
              <a:solidFill>
                <a:schemeClr val="tx1"/>
              </a:solidFill>
              <a:latin typeface="Times-Roman"/>
            </a:endParaRPr>
          </a:p>
          <a:p>
            <a:pPr algn="l"/>
            <a:r>
              <a:rPr lang="en-US" sz="1800" b="0" i="0" u="none" strike="noStrike" baseline="0" dirty="0">
                <a:solidFill>
                  <a:schemeClr val="tx1"/>
                </a:solidFill>
                <a:latin typeface="Times-Roman"/>
              </a:rPr>
              <a:t>“my knowledge, no systematically organized attempts to culture isolated vegetative</a:t>
            </a:r>
            <a:r>
              <a:rPr lang="cs-CZ" sz="1800" b="0" i="0" u="none" strike="noStrike" baseline="0" dirty="0">
                <a:solidFill>
                  <a:schemeClr val="tx1"/>
                </a:solidFill>
                <a:latin typeface="Times-Roman"/>
              </a:rPr>
              <a:t> </a:t>
            </a:r>
            <a:r>
              <a:rPr lang="en-US" sz="1800" b="0" i="0" u="none" strike="noStrike" baseline="0" dirty="0">
                <a:solidFill>
                  <a:schemeClr val="tx1"/>
                </a:solidFill>
                <a:latin typeface="Times-Roman"/>
              </a:rPr>
              <a:t>cells from higher plants have been made. Yet the results of such culture</a:t>
            </a:r>
            <a:r>
              <a:rPr lang="cs-CZ" sz="1800" b="0" i="0" u="none" strike="noStrike" baseline="0" dirty="0">
                <a:solidFill>
                  <a:schemeClr val="tx1"/>
                </a:solidFill>
                <a:latin typeface="Times-Roman"/>
              </a:rPr>
              <a:t> </a:t>
            </a:r>
            <a:r>
              <a:rPr lang="en-US" sz="1800" b="0" i="0" u="none" strike="noStrike" baseline="0" dirty="0">
                <a:solidFill>
                  <a:schemeClr val="tx1"/>
                </a:solidFill>
                <a:latin typeface="Times-Roman"/>
              </a:rPr>
              <a:t>experiments should give some interesting insight to the properties and</a:t>
            </a:r>
            <a:r>
              <a:rPr lang="cs-CZ" sz="1800" b="0" i="0" u="none" strike="noStrike" baseline="0" dirty="0">
                <a:solidFill>
                  <a:schemeClr val="tx1"/>
                </a:solidFill>
                <a:latin typeface="Times-Roman"/>
              </a:rPr>
              <a:t> </a:t>
            </a:r>
            <a:r>
              <a:rPr lang="en-US" sz="1800" b="0" i="0" u="none" strike="noStrike" baseline="0" dirty="0">
                <a:solidFill>
                  <a:schemeClr val="tx1"/>
                </a:solidFill>
                <a:latin typeface="Times-Roman"/>
              </a:rPr>
              <a:t>potentialities</a:t>
            </a:r>
            <a:r>
              <a:rPr lang="cs-CZ" sz="1800" b="0" i="0" u="none" strike="noStrike" baseline="0" dirty="0">
                <a:solidFill>
                  <a:schemeClr val="tx1"/>
                </a:solidFill>
                <a:latin typeface="Times-Roman"/>
              </a:rPr>
              <a:t> </a:t>
            </a:r>
            <a:r>
              <a:rPr lang="en-US" sz="1800" b="0" i="0" u="none" strike="noStrike" baseline="0" dirty="0">
                <a:solidFill>
                  <a:schemeClr val="tx1"/>
                </a:solidFill>
                <a:latin typeface="Times-Roman"/>
              </a:rPr>
              <a:t>which the cell as an elementary organism possesses. Moreover, it would</a:t>
            </a:r>
            <a:r>
              <a:rPr lang="cs-CZ" sz="1800" b="0" i="0" u="none" strike="noStrike" baseline="0" dirty="0">
                <a:solidFill>
                  <a:schemeClr val="tx1"/>
                </a:solidFill>
                <a:latin typeface="Times-Roman"/>
              </a:rPr>
              <a:t> </a:t>
            </a:r>
            <a:r>
              <a:rPr lang="en-US" sz="1800" b="0" i="0" u="none" strike="noStrike" baseline="0" dirty="0">
                <a:solidFill>
                  <a:schemeClr val="tx1"/>
                </a:solidFill>
                <a:latin typeface="Times-Roman"/>
              </a:rPr>
              <a:t>provide information about the inter-relationships and complementary influences</a:t>
            </a:r>
            <a:r>
              <a:rPr lang="cs-CZ" sz="1800" b="0" i="0" u="none" strike="noStrike" baseline="0" dirty="0">
                <a:solidFill>
                  <a:schemeClr val="tx1"/>
                </a:solidFill>
                <a:latin typeface="Times-Roman"/>
              </a:rPr>
              <a:t> </a:t>
            </a:r>
            <a:r>
              <a:rPr lang="en-US" sz="1800" b="0" i="0" u="none" strike="noStrike" baseline="0" dirty="0">
                <a:solidFill>
                  <a:schemeClr val="tx1"/>
                </a:solidFill>
                <a:latin typeface="Times-Roman"/>
              </a:rPr>
              <a:t>to which cells within a multicellular whole organism are exposed” (from</a:t>
            </a:r>
            <a:r>
              <a:rPr lang="cs-CZ" sz="1800" b="0" i="0" u="none" strike="noStrike" baseline="0" dirty="0">
                <a:solidFill>
                  <a:schemeClr val="tx1"/>
                </a:solidFill>
                <a:latin typeface="Times-Roman"/>
              </a:rPr>
              <a:t> </a:t>
            </a:r>
            <a:r>
              <a:rPr lang="en-US" sz="1800" b="0" i="0" u="none" strike="noStrike" baseline="0" dirty="0">
                <a:solidFill>
                  <a:schemeClr val="tx1"/>
                </a:solidFill>
                <a:latin typeface="Times-Roman"/>
              </a:rPr>
              <a:t>the English translation by Krikorian &amp; </a:t>
            </a:r>
            <a:r>
              <a:rPr lang="en-US" sz="1800" b="0" i="0" u="none" strike="noStrike" baseline="0" dirty="0" err="1">
                <a:solidFill>
                  <a:schemeClr val="tx1"/>
                </a:solidFill>
                <a:latin typeface="Times-Roman"/>
              </a:rPr>
              <a:t>Berquam</a:t>
            </a:r>
            <a:r>
              <a:rPr lang="en-US" sz="1800" b="0" i="0" u="none" strike="noStrike" baseline="0" dirty="0">
                <a:solidFill>
                  <a:schemeClr val="tx1"/>
                </a:solidFill>
                <a:latin typeface="Times-Roman"/>
              </a:rPr>
              <a:t>, 1969)</a:t>
            </a:r>
            <a:endParaRPr lang="cs-CZ" dirty="0">
              <a:solidFill>
                <a:schemeClr val="tx1"/>
              </a:solidFill>
            </a:endParaRPr>
          </a:p>
          <a:p>
            <a:pPr algn="l"/>
            <a:endParaRPr lang="cs-CZ" sz="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3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49447" y="104552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1922 </a:t>
            </a:r>
            <a:r>
              <a:rPr lang="cs-CZ" b="1" i="0" u="none" strike="noStrike" baseline="0" dirty="0" err="1">
                <a:solidFill>
                  <a:srgbClr val="FFFF00"/>
                </a:solidFill>
                <a:latin typeface="Century" panose="02040604050505020304" pitchFamily="18" charset="0"/>
              </a:rPr>
              <a:t>Knudson</a:t>
            </a:r>
            <a:r>
              <a:rPr lang="cs-CZ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 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- výsevy orchidejí </a:t>
            </a:r>
            <a:r>
              <a:rPr lang="cs-CZ" b="0" i="1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in vitro</a:t>
            </a:r>
            <a:endParaRPr lang="cs-CZ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1925 </a:t>
            </a:r>
            <a:r>
              <a:rPr lang="cs-CZ" b="0" i="0" u="none" strike="noStrike" baseline="0" dirty="0" err="1">
                <a:solidFill>
                  <a:srgbClr val="FFFF00"/>
                </a:solidFill>
                <a:latin typeface="Century" panose="02040604050505020304" pitchFamily="18" charset="0"/>
              </a:rPr>
              <a:t>Laibach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 – izolovaná embrya lnu (</a:t>
            </a:r>
            <a:r>
              <a:rPr lang="cs-CZ" b="0" i="1" u="none" strike="noStrike" baseline="0" dirty="0" err="1">
                <a:solidFill>
                  <a:srgbClr val="000000"/>
                </a:solidFill>
                <a:latin typeface="Century" panose="02040604050505020304" pitchFamily="18" charset="0"/>
              </a:rPr>
              <a:t>Linum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)</a:t>
            </a:r>
            <a:endParaRPr lang="cs-CZ" dirty="0">
              <a:latin typeface="Century" panose="020406040505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144953" y="2082477"/>
            <a:ext cx="51049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i="0" u="none" strike="noStrike" baseline="0" dirty="0">
                <a:latin typeface="Century" panose="02040604050505020304" pitchFamily="18" charset="0"/>
              </a:rPr>
              <a:t>„Totipotence“ rostlinné buňky</a:t>
            </a:r>
            <a:endParaRPr lang="cs-CZ" sz="2800" dirty="0">
              <a:latin typeface="Century" panose="02040604050505020304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649447" y="2974022"/>
            <a:ext cx="748412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totipotence diferencovaných rostlinných buněk předpovězena v roce 1902 </a:t>
            </a:r>
            <a:r>
              <a:rPr lang="cs-CZ" b="0" i="0" u="none" strike="noStrike" baseline="0" dirty="0" err="1">
                <a:solidFill>
                  <a:srgbClr val="FFFF00"/>
                </a:solidFill>
                <a:latin typeface="Century" panose="02040604050505020304" pitchFamily="18" charset="0"/>
              </a:rPr>
              <a:t>Gottliebem</a:t>
            </a:r>
            <a:r>
              <a:rPr lang="cs-CZ" b="0" i="0" u="none" strike="noStrike" baseline="0" dirty="0">
                <a:solidFill>
                  <a:srgbClr val="FFFF00"/>
                </a:solidFill>
                <a:latin typeface="Century" panose="02040604050505020304" pitchFamily="18" charset="0"/>
              </a:rPr>
              <a:t> </a:t>
            </a:r>
            <a:r>
              <a:rPr lang="cs-CZ" b="0" i="0" u="none" strike="noStrike" baseline="0" dirty="0" err="1">
                <a:solidFill>
                  <a:srgbClr val="FFFF00"/>
                </a:solidFill>
                <a:latin typeface="Century" panose="02040604050505020304" pitchFamily="18" charset="0"/>
              </a:rPr>
              <a:t>Haberlandtem</a:t>
            </a:r>
            <a:r>
              <a:rPr lang="cs-CZ" b="0" i="0" u="none" strike="noStrike" baseline="0" dirty="0">
                <a:solidFill>
                  <a:srgbClr val="FFFF00"/>
                </a:solidFill>
                <a:latin typeface="Century" panose="02040604050505020304" pitchFamily="18" charset="0"/>
              </a:rPr>
              <a:t> 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(1854 –1945) </a:t>
            </a:r>
          </a:p>
          <a:p>
            <a:endParaRPr lang="cs-CZ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a v roce 1958 experimentálně potvrzena </a:t>
            </a:r>
            <a:r>
              <a:rPr lang="cs-CZ" b="0" i="0" u="none" strike="noStrike" baseline="0" dirty="0" err="1">
                <a:solidFill>
                  <a:srgbClr val="FFFF00"/>
                </a:solidFill>
                <a:latin typeface="Century" panose="02040604050505020304" pitchFamily="18" charset="0"/>
              </a:rPr>
              <a:t>Reinertem</a:t>
            </a:r>
            <a:r>
              <a:rPr lang="cs-CZ" b="0" i="0" u="none" strike="noStrike" baseline="0" dirty="0">
                <a:solidFill>
                  <a:srgbClr val="FFFF00"/>
                </a:solidFill>
                <a:latin typeface="Century" panose="02040604050505020304" pitchFamily="18" charset="0"/>
              </a:rPr>
              <a:t> 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a </a:t>
            </a:r>
            <a:r>
              <a:rPr lang="cs-CZ" b="0" i="0" u="none" strike="noStrike" baseline="0" dirty="0">
                <a:solidFill>
                  <a:srgbClr val="FFFF00"/>
                </a:solidFill>
                <a:latin typeface="Century" panose="02040604050505020304" pitchFamily="18" charset="0"/>
              </a:rPr>
              <a:t>Stewardem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 somatickou embryogenezí u mrkve</a:t>
            </a:r>
          </a:p>
          <a:p>
            <a:endParaRPr lang="cs-CZ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cs-CZ" sz="2400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dnes se doporučuje termín totipotence nepoužívat nahradit jeho význam termínem </a:t>
            </a:r>
            <a:r>
              <a:rPr lang="cs-CZ" sz="2400" b="1" i="0" u="none" strike="noStrike" baseline="0" dirty="0" err="1">
                <a:latin typeface="Century" panose="02040604050505020304" pitchFamily="18" charset="0"/>
              </a:rPr>
              <a:t>pluripotence</a:t>
            </a:r>
            <a:endParaRPr lang="cs-CZ" sz="2800" dirty="0">
              <a:latin typeface="Century" panose="02040604050505020304" pitchFamily="18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5C381C1-5446-4884-9998-044278965950}"/>
              </a:ext>
            </a:extLst>
          </p:cNvPr>
          <p:cNvSpPr txBox="1"/>
          <p:nvPr/>
        </p:nvSpPr>
        <p:spPr>
          <a:xfrm>
            <a:off x="9188067" y="199567"/>
            <a:ext cx="2907559" cy="258532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Totipotence</a:t>
            </a:r>
            <a:r>
              <a:rPr lang="cs-CZ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= </a:t>
            </a:r>
          </a:p>
          <a:p>
            <a:r>
              <a:rPr lang="cs-CZ" dirty="0">
                <a:solidFill>
                  <a:schemeClr val="bg2">
                    <a:lumMod val="20000"/>
                    <a:lumOff val="80000"/>
                  </a:schemeClr>
                </a:solidFill>
              </a:rPr>
              <a:t>schopnost jedné buňky dát vznik všem typům buněk</a:t>
            </a:r>
          </a:p>
          <a:p>
            <a:endParaRPr lang="cs-CZ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r>
              <a:rPr lang="cs-CZ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Pluripotence</a:t>
            </a:r>
            <a:r>
              <a:rPr lang="cs-CZ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= schopnost dělení kmenové buňky a její schopnost diferenciace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3254A9E-5B86-019C-235D-C91D428430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33" t="29541" r="6845" b="31511"/>
          <a:stretch/>
        </p:blipFill>
        <p:spPr>
          <a:xfrm>
            <a:off x="8482988" y="3167162"/>
            <a:ext cx="3158717" cy="349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8610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880860" y="666387"/>
            <a:ext cx="45239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i="0" u="none" strike="noStrike" baseline="0" dirty="0">
                <a:latin typeface="Century" panose="02040604050505020304" pitchFamily="18" charset="0"/>
              </a:rPr>
              <a:t>První pravé „tkáňové kultury“</a:t>
            </a:r>
            <a:endParaRPr lang="cs-CZ" sz="2400" dirty="0">
              <a:latin typeface="Century" panose="020406040505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107" y="1351712"/>
            <a:ext cx="2907225" cy="36478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4370023" y="1530423"/>
            <a:ext cx="73519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americký rostlinný fyziolog </a:t>
            </a:r>
            <a:r>
              <a:rPr lang="cs-CZ" b="1" i="0" u="none" strike="noStrike" baseline="0" dirty="0">
                <a:solidFill>
                  <a:srgbClr val="FFFF00"/>
                </a:solidFill>
                <a:latin typeface="Century" panose="02040604050505020304" pitchFamily="18" charset="0"/>
              </a:rPr>
              <a:t>Philip Robert </a:t>
            </a:r>
            <a:r>
              <a:rPr lang="cs-CZ" b="1" i="0" u="none" strike="noStrike" baseline="0" dirty="0" err="1">
                <a:solidFill>
                  <a:srgbClr val="FFFF00"/>
                </a:solidFill>
                <a:latin typeface="Century" panose="02040604050505020304" pitchFamily="18" charset="0"/>
              </a:rPr>
              <a:t>White</a:t>
            </a:r>
            <a:r>
              <a:rPr lang="cs-CZ" b="1" i="0" u="none" strike="noStrike" baseline="0" dirty="0">
                <a:solidFill>
                  <a:srgbClr val="FFFF00"/>
                </a:solidFill>
                <a:latin typeface="Century" panose="02040604050505020304" pitchFamily="18" charset="0"/>
              </a:rPr>
              <a:t> </a:t>
            </a:r>
            <a:r>
              <a:rPr lang="cs-CZ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(1901 –1968)</a:t>
            </a:r>
            <a:endParaRPr lang="cs-CZ" dirty="0">
              <a:latin typeface="Century" panose="02040604050505020304" pitchFamily="18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4546294" y="2507769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0" i="0" u="none" strike="noStrike" baseline="0" dirty="0">
                <a:solidFill>
                  <a:srgbClr val="000000"/>
                </a:solidFill>
              </a:rPr>
              <a:t>1935 </a:t>
            </a:r>
            <a:r>
              <a:rPr lang="cs-CZ" b="1" i="0" u="none" strike="noStrike" baseline="0" dirty="0" err="1">
                <a:solidFill>
                  <a:srgbClr val="FFFF00"/>
                </a:solidFill>
              </a:rPr>
              <a:t>P.R.White</a:t>
            </a:r>
            <a:r>
              <a:rPr lang="cs-CZ" b="1" i="0" u="none" strike="noStrike" baseline="0" dirty="0">
                <a:solidFill>
                  <a:srgbClr val="000000"/>
                </a:solidFill>
              </a:rPr>
              <a:t> </a:t>
            </a:r>
            <a:r>
              <a:rPr lang="cs-CZ" b="0" i="0" u="none" strike="noStrike" baseline="0" dirty="0">
                <a:solidFill>
                  <a:srgbClr val="000000"/>
                </a:solidFill>
              </a:rPr>
              <a:t>– kultura izolovaných kořenů rajčat</a:t>
            </a:r>
          </a:p>
          <a:p>
            <a:endParaRPr lang="cs-CZ" b="0" i="0" u="none" strike="noStrike" baseline="0" dirty="0">
              <a:solidFill>
                <a:srgbClr val="000000"/>
              </a:solidFill>
            </a:endParaRPr>
          </a:p>
          <a:p>
            <a:r>
              <a:rPr lang="cs-CZ" dirty="0">
                <a:solidFill>
                  <a:srgbClr val="000000"/>
                </a:solidFill>
              </a:rPr>
              <a:t>-   </a:t>
            </a:r>
            <a:r>
              <a:rPr lang="cs-CZ" b="0" i="0" u="none" strike="noStrike" baseline="0" dirty="0">
                <a:solidFill>
                  <a:srgbClr val="000000"/>
                </a:solidFill>
              </a:rPr>
              <a:t>cukry</a:t>
            </a:r>
          </a:p>
          <a:p>
            <a:r>
              <a:rPr lang="cs-CZ" b="0" i="0" u="none" strike="noStrike" baseline="0" dirty="0">
                <a:solidFill>
                  <a:srgbClr val="000000"/>
                </a:solidFill>
              </a:rPr>
              <a:t>- </a:t>
            </a:r>
            <a:r>
              <a:rPr lang="fi-FI" b="1" i="0" u="none" strike="noStrike" baseline="0" dirty="0">
                <a:solidFill>
                  <a:srgbClr val="000000"/>
                </a:solidFill>
              </a:rPr>
              <a:t>vitamíny -B1, B6, kyselina nikotinová </a:t>
            </a:r>
            <a:endParaRPr lang="fi-FI" b="0" i="0" u="none" strike="noStrike" baseline="0" dirty="0">
              <a:solidFill>
                <a:srgbClr val="000000"/>
              </a:solidFill>
            </a:endParaRPr>
          </a:p>
          <a:p>
            <a:r>
              <a:rPr lang="cs-CZ" b="0" i="0" u="none" strike="noStrike" baseline="0" dirty="0">
                <a:solidFill>
                  <a:srgbClr val="000000"/>
                </a:solidFill>
              </a:rPr>
              <a:t>- glycin</a:t>
            </a:r>
          </a:p>
          <a:p>
            <a:r>
              <a:rPr lang="cs-CZ" b="0" i="0" u="none" strike="noStrike" baseline="0" dirty="0">
                <a:solidFill>
                  <a:srgbClr val="000000"/>
                </a:solidFill>
              </a:rPr>
              <a:t>- meristém kořenové špičky</a:t>
            </a:r>
          </a:p>
        </p:txBody>
      </p:sp>
      <p:sp>
        <p:nvSpPr>
          <p:cNvPr id="6" name="Obdélník 5"/>
          <p:cNvSpPr/>
          <p:nvPr/>
        </p:nvSpPr>
        <p:spPr>
          <a:xfrm>
            <a:off x="8242085" y="4844354"/>
            <a:ext cx="2400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i="0" u="none" strike="noStrike" baseline="0" dirty="0">
                <a:solidFill>
                  <a:srgbClr val="000000"/>
                </a:solidFill>
              </a:rPr>
              <a:t>produkce fytohormonů</a:t>
            </a:r>
            <a:endParaRPr lang="cs-CZ" b="0" i="0" u="none" strike="noStrike" baseline="0" dirty="0">
              <a:solidFill>
                <a:srgbClr val="000000"/>
              </a:solidFill>
            </a:endParaRPr>
          </a:p>
        </p:txBody>
      </p:sp>
      <p:sp>
        <p:nvSpPr>
          <p:cNvPr id="7" name="Šipka doprava 6"/>
          <p:cNvSpPr/>
          <p:nvPr/>
        </p:nvSpPr>
        <p:spPr>
          <a:xfrm rot="1946844">
            <a:off x="7633075" y="4220474"/>
            <a:ext cx="914400" cy="4106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9279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95B552A-93AA-59C4-D6F9-48D53169F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201771"/>
            <a:ext cx="8534400" cy="1507067"/>
          </a:xfrm>
        </p:spPr>
        <p:txBody>
          <a:bodyPr/>
          <a:lstStyle/>
          <a:p>
            <a:r>
              <a:rPr lang="cs-CZ" dirty="0"/>
              <a:t>Cíle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25C2A76-7F33-BB44-E6FA-F8E22EED10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3115" y="1702309"/>
            <a:ext cx="9769901" cy="3615267"/>
          </a:xfrm>
        </p:spPr>
        <p:txBody>
          <a:bodyPr>
            <a:normAutofit/>
          </a:bodyPr>
          <a:lstStyle/>
          <a:p>
            <a:r>
              <a:rPr lang="cs-CZ" sz="3200" b="1" dirty="0"/>
              <a:t>   pochopení základních pojmů a principů používaných v oblasti rostlinných explantátů</a:t>
            </a:r>
          </a:p>
        </p:txBody>
      </p:sp>
    </p:spTree>
    <p:extLst>
      <p:ext uri="{BB962C8B-B14F-4D97-AF65-F5344CB8AC3E}">
        <p14:creationId xmlns:p14="http://schemas.microsoft.com/office/powerpoint/2010/main" val="1802182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334208" y="501134"/>
            <a:ext cx="26581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i="0" u="none" strike="noStrike" baseline="0" dirty="0">
                <a:latin typeface="Century" panose="02040604050505020304" pitchFamily="18" charset="0"/>
              </a:rPr>
              <a:t>Kalusové kultury</a:t>
            </a:r>
            <a:endParaRPr lang="cs-CZ" sz="2400" dirty="0">
              <a:latin typeface="Century" panose="020406040505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109031" y="207077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1939 </a:t>
            </a:r>
            <a:r>
              <a:rPr lang="cs-CZ" b="1" i="0" u="none" strike="noStrike" baseline="0" dirty="0">
                <a:solidFill>
                  <a:srgbClr val="FFFF00"/>
                </a:solidFill>
                <a:latin typeface="Century" panose="02040604050505020304" pitchFamily="18" charset="0"/>
              </a:rPr>
              <a:t>R. J. </a:t>
            </a:r>
            <a:r>
              <a:rPr lang="cs-CZ" b="1" i="0" u="none" strike="noStrike" baseline="0" dirty="0" err="1">
                <a:solidFill>
                  <a:srgbClr val="FFFF00"/>
                </a:solidFill>
                <a:latin typeface="Century" panose="02040604050505020304" pitchFamily="18" charset="0"/>
              </a:rPr>
              <a:t>Gautheret</a:t>
            </a:r>
            <a:r>
              <a:rPr lang="cs-CZ" b="1" i="0" u="none" strike="noStrike" baseline="0" dirty="0">
                <a:solidFill>
                  <a:srgbClr val="FFFF00"/>
                </a:solidFill>
                <a:latin typeface="Century" panose="02040604050505020304" pitchFamily="18" charset="0"/>
              </a:rPr>
              <a:t> 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- kalus vrby</a:t>
            </a:r>
            <a:endParaRPr lang="cs-CZ" dirty="0">
              <a:latin typeface="Century" panose="02040604050505020304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109031" y="1305365"/>
            <a:ext cx="3782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1938 </a:t>
            </a:r>
            <a:r>
              <a:rPr lang="cs-CZ" b="1" i="0" u="none" strike="noStrike" baseline="0" dirty="0">
                <a:solidFill>
                  <a:srgbClr val="FFFF00"/>
                </a:solidFill>
                <a:latin typeface="Century" panose="02040604050505020304" pitchFamily="18" charset="0"/>
              </a:rPr>
              <a:t>P. </a:t>
            </a:r>
            <a:r>
              <a:rPr lang="cs-CZ" b="1" i="0" u="none" strike="noStrike" baseline="0" dirty="0" err="1">
                <a:solidFill>
                  <a:srgbClr val="FFFF00"/>
                </a:solidFill>
                <a:latin typeface="Century" panose="02040604050505020304" pitchFamily="18" charset="0"/>
              </a:rPr>
              <a:t>Nobécourt</a:t>
            </a:r>
            <a:r>
              <a:rPr lang="cs-CZ" b="1" i="0" u="none" strike="noStrike" baseline="0" dirty="0">
                <a:solidFill>
                  <a:srgbClr val="FFFF00"/>
                </a:solidFill>
                <a:latin typeface="Century" panose="02040604050505020304" pitchFamily="18" charset="0"/>
              </a:rPr>
              <a:t> 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- kalus tabáku </a:t>
            </a:r>
          </a:p>
        </p:txBody>
      </p:sp>
      <p:sp>
        <p:nvSpPr>
          <p:cNvPr id="5" name="Obdélník 4"/>
          <p:cNvSpPr/>
          <p:nvPr/>
        </p:nvSpPr>
        <p:spPr>
          <a:xfrm>
            <a:off x="1109031" y="1701439"/>
            <a:ext cx="6075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1938 </a:t>
            </a:r>
            <a:r>
              <a:rPr lang="cs-CZ" b="1" i="0" u="none" strike="noStrike" baseline="0" dirty="0" err="1">
                <a:solidFill>
                  <a:srgbClr val="FFFF00"/>
                </a:solidFill>
                <a:latin typeface="Century" panose="02040604050505020304" pitchFamily="18" charset="0"/>
              </a:rPr>
              <a:t>White</a:t>
            </a:r>
            <a:r>
              <a:rPr lang="cs-CZ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 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– kalus tabáku (</a:t>
            </a:r>
            <a:r>
              <a:rPr lang="cs-CZ" b="0" i="1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N. </a:t>
            </a:r>
            <a:r>
              <a:rPr lang="cs-CZ" b="0" i="1" u="none" strike="noStrike" baseline="0" dirty="0" err="1">
                <a:solidFill>
                  <a:srgbClr val="000000"/>
                </a:solidFill>
                <a:latin typeface="Century" panose="02040604050505020304" pitchFamily="18" charset="0"/>
              </a:rPr>
              <a:t>glauca</a:t>
            </a:r>
            <a:r>
              <a:rPr lang="cs-CZ" b="0" i="1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 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x </a:t>
            </a:r>
            <a:r>
              <a:rPr lang="cs-CZ" b="0" i="1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N. </a:t>
            </a:r>
            <a:r>
              <a:rPr lang="cs-CZ" b="0" i="1" u="none" strike="noStrike" baseline="0" dirty="0" err="1">
                <a:solidFill>
                  <a:srgbClr val="000000"/>
                </a:solidFill>
                <a:latin typeface="Century" panose="02040604050505020304" pitchFamily="18" charset="0"/>
              </a:rPr>
              <a:t>langsdorfii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)</a:t>
            </a:r>
            <a:endParaRPr lang="cs-CZ" dirty="0">
              <a:latin typeface="Century" panose="020406040505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1207133" y="2624769"/>
            <a:ext cx="32159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i="0" u="none" strike="noStrike" baseline="0" dirty="0">
                <a:latin typeface="Century" panose="02040604050505020304" pitchFamily="18" charset="0"/>
              </a:rPr>
              <a:t>Meristémové kultury</a:t>
            </a:r>
            <a:endParaRPr lang="cs-CZ" sz="2400" dirty="0">
              <a:latin typeface="Century" panose="02040604050505020304" pitchFamily="18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496079" y="3236941"/>
            <a:ext cx="7487861" cy="2746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050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1944 - </a:t>
            </a:r>
            <a:r>
              <a:rPr lang="cs-CZ" b="1" i="0" u="none" strike="noStrike" baseline="0" dirty="0">
                <a:solidFill>
                  <a:srgbClr val="FFFF00"/>
                </a:solidFill>
                <a:latin typeface="Century" panose="02040604050505020304" pitchFamily="18" charset="0"/>
              </a:rPr>
              <a:t>Ernest </a:t>
            </a:r>
            <a:r>
              <a:rPr lang="cs-CZ" b="1" i="0" u="none" strike="noStrike" baseline="0" dirty="0" err="1">
                <a:solidFill>
                  <a:srgbClr val="FFFF00"/>
                </a:solidFill>
                <a:latin typeface="Century" panose="02040604050505020304" pitchFamily="18" charset="0"/>
              </a:rPr>
              <a:t>Ball</a:t>
            </a:r>
            <a:r>
              <a:rPr lang="cs-CZ" b="1" i="0" u="none" strike="noStrike" baseline="0" dirty="0">
                <a:solidFill>
                  <a:srgbClr val="FFFF00"/>
                </a:solidFill>
                <a:latin typeface="Century" panose="02040604050505020304" pitchFamily="18" charset="0"/>
              </a:rPr>
              <a:t> 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- regenerace rostliny z izolovaného meristému (</a:t>
            </a:r>
            <a:r>
              <a:rPr lang="cs-CZ" b="0" i="1" u="none" strike="noStrike" baseline="0" dirty="0" err="1">
                <a:solidFill>
                  <a:srgbClr val="000000"/>
                </a:solidFill>
                <a:latin typeface="Century" panose="02040604050505020304" pitchFamily="18" charset="0"/>
              </a:rPr>
              <a:t>Lupinus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)</a:t>
            </a:r>
          </a:p>
          <a:p>
            <a:endParaRPr lang="cs-CZ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1949 – </a:t>
            </a:r>
            <a:r>
              <a:rPr lang="cs-CZ" b="1" i="0" u="none" strike="noStrike" baseline="0" dirty="0" err="1">
                <a:solidFill>
                  <a:srgbClr val="FFFF00"/>
                </a:solidFill>
                <a:latin typeface="Century" panose="02040604050505020304" pitchFamily="18" charset="0"/>
              </a:rPr>
              <a:t>Limmaset</a:t>
            </a:r>
            <a:r>
              <a:rPr lang="cs-CZ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 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a </a:t>
            </a:r>
            <a:r>
              <a:rPr lang="cs-CZ" b="1" i="0" u="none" strike="noStrike" baseline="0" dirty="0" err="1">
                <a:solidFill>
                  <a:srgbClr val="FFFF00"/>
                </a:solidFill>
                <a:latin typeface="Century" panose="02040604050505020304" pitchFamily="18" charset="0"/>
              </a:rPr>
              <a:t>Cornuet</a:t>
            </a:r>
            <a:r>
              <a:rPr lang="cs-CZ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 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- rozdílné koncentrace virových částic v rostlinných orgánech, meristémy téměř </a:t>
            </a:r>
            <a:r>
              <a:rPr lang="cs-CZ" b="0" i="0" u="none" strike="noStrike" baseline="0" dirty="0" err="1">
                <a:solidFill>
                  <a:srgbClr val="000000"/>
                </a:solidFill>
                <a:latin typeface="Century" panose="02040604050505020304" pitchFamily="18" charset="0"/>
              </a:rPr>
              <a:t>viruprosté</a:t>
            </a:r>
            <a:endParaRPr lang="cs-CZ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endParaRPr lang="cs-CZ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1952 – </a:t>
            </a:r>
            <a:r>
              <a:rPr lang="cs-CZ" b="1" i="0" u="none" strike="noStrike" baseline="0" dirty="0" err="1">
                <a:solidFill>
                  <a:srgbClr val="FFFF00"/>
                </a:solidFill>
                <a:latin typeface="Century" panose="02040604050505020304" pitchFamily="18" charset="0"/>
              </a:rPr>
              <a:t>Morrel</a:t>
            </a:r>
            <a:r>
              <a:rPr lang="cs-CZ" b="1" i="0" u="none" strike="noStrike" baseline="0" dirty="0">
                <a:solidFill>
                  <a:srgbClr val="FFFF00"/>
                </a:solidFill>
                <a:latin typeface="Century" panose="02040604050505020304" pitchFamily="18" charset="0"/>
              </a:rPr>
              <a:t> 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a </a:t>
            </a:r>
            <a:r>
              <a:rPr lang="cs-CZ" b="1" i="0" u="none" strike="noStrike" baseline="0" dirty="0">
                <a:solidFill>
                  <a:srgbClr val="FFFF00"/>
                </a:solidFill>
                <a:latin typeface="Century" panose="02040604050505020304" pitchFamily="18" charset="0"/>
              </a:rPr>
              <a:t>Martin</a:t>
            </a:r>
            <a:r>
              <a:rPr lang="cs-CZ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 - 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ozdravování virózních jiřin (</a:t>
            </a:r>
            <a:r>
              <a:rPr lang="cs-CZ" b="0" i="1" u="none" strike="noStrike" baseline="0" dirty="0" err="1">
                <a:solidFill>
                  <a:srgbClr val="000000"/>
                </a:solidFill>
                <a:latin typeface="Century" panose="02040604050505020304" pitchFamily="18" charset="0"/>
              </a:rPr>
              <a:t>Dahlia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)</a:t>
            </a:r>
          </a:p>
          <a:p>
            <a:endParaRPr lang="cs-CZ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cs-CZ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			</a:t>
            </a:r>
            <a:r>
              <a:rPr lang="cs-CZ" b="1" i="0" u="none" strike="noStrike" baseline="0" dirty="0" err="1">
                <a:solidFill>
                  <a:srgbClr val="000000"/>
                </a:solidFill>
                <a:latin typeface="Century" panose="02040604050505020304" pitchFamily="18" charset="0"/>
              </a:rPr>
              <a:t>meriklonové</a:t>
            </a:r>
            <a:r>
              <a:rPr lang="cs-CZ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 množení</a:t>
            </a:r>
            <a:endParaRPr lang="cs-CZ" dirty="0">
              <a:latin typeface="Century" panose="02040604050505020304" pitchFamily="18" charset="0"/>
            </a:endParaRPr>
          </a:p>
        </p:txBody>
      </p:sp>
      <p:sp>
        <p:nvSpPr>
          <p:cNvPr id="8" name="Šipka doprava 7"/>
          <p:cNvSpPr/>
          <p:nvPr/>
        </p:nvSpPr>
        <p:spPr>
          <a:xfrm>
            <a:off x="2118713" y="5618581"/>
            <a:ext cx="881573" cy="2533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074" name="Picture 2" descr="Different stages of in vitro callus induction and plant regeneration... |  Download Scientific Diagram">
            <a:extLst>
              <a:ext uri="{FF2B5EF4-FFF2-40B4-BE49-F238E27FC236}">
                <a16:creationId xmlns:a16="http://schemas.microsoft.com/office/drawing/2014/main" id="{566D20B0-DFCA-477C-88BC-0C536A7B5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931" y="132896"/>
            <a:ext cx="3671861" cy="285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DF] In vitro plant production through apical meristem culture of Gentiana  kurroo Royle | Semantic Scholar">
            <a:extLst>
              <a:ext uri="{FF2B5EF4-FFF2-40B4-BE49-F238E27FC236}">
                <a16:creationId xmlns:a16="http://schemas.microsoft.com/office/drawing/2014/main" id="{8ADB92CC-E77B-41E8-9582-618F4F30B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148" y="3236941"/>
            <a:ext cx="3223482" cy="344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6298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73860" y="1568519"/>
            <a:ext cx="682297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1958 – </a:t>
            </a:r>
            <a:r>
              <a:rPr lang="cs-CZ" sz="2400" b="1" i="0" u="none" strike="noStrike" baseline="0" dirty="0">
                <a:solidFill>
                  <a:srgbClr val="FFFF00"/>
                </a:solidFill>
                <a:latin typeface="Century" panose="02040604050505020304" pitchFamily="18" charset="0"/>
              </a:rPr>
              <a:t>Steward a </a:t>
            </a:r>
            <a:r>
              <a:rPr lang="cs-CZ" sz="2400" b="1" i="0" u="none" strike="noStrike" baseline="0" dirty="0" err="1">
                <a:solidFill>
                  <a:srgbClr val="FFFF00"/>
                </a:solidFill>
                <a:latin typeface="Century" panose="02040604050505020304" pitchFamily="18" charset="0"/>
              </a:rPr>
              <a:t>Reinert</a:t>
            </a:r>
            <a:r>
              <a:rPr lang="cs-CZ" sz="2400" b="1" i="0" u="none" strike="noStrike" baseline="0" dirty="0">
                <a:solidFill>
                  <a:srgbClr val="FFFF00"/>
                </a:solidFill>
                <a:latin typeface="Century" panose="02040604050505020304" pitchFamily="18" charset="0"/>
              </a:rPr>
              <a:t> </a:t>
            </a:r>
            <a:r>
              <a:rPr lang="cs-CZ" sz="2400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- tekuté médium, třepané kultury buněk a buněčných shluků</a:t>
            </a:r>
          </a:p>
          <a:p>
            <a:endParaRPr lang="cs-CZ" sz="2400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endParaRPr lang="cs-CZ" sz="2400" b="1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endParaRPr lang="cs-CZ" sz="2400" b="1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cs-CZ" sz="2400" b="1" dirty="0">
                <a:latin typeface="Century" panose="02040604050505020304" pitchFamily="18" charset="0"/>
              </a:rPr>
              <a:t>S</a:t>
            </a:r>
            <a:r>
              <a:rPr lang="cs-CZ" sz="2400" b="1" i="0" u="none" strike="noStrike" baseline="0" dirty="0">
                <a:latin typeface="Century" panose="02040604050505020304" pitchFamily="18" charset="0"/>
              </a:rPr>
              <a:t>omatická embryogeneze</a:t>
            </a:r>
          </a:p>
          <a:p>
            <a:endParaRPr lang="cs-CZ" sz="2400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cs-CZ" sz="2400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pokusné potvrzení platnosti buněčné teorie </a:t>
            </a:r>
            <a:r>
              <a:rPr lang="cs-CZ" sz="2400" b="1" i="0" u="none" strike="noStrike" baseline="0" dirty="0" err="1">
                <a:solidFill>
                  <a:srgbClr val="FFFF00"/>
                </a:solidFill>
                <a:latin typeface="Century" panose="02040604050505020304" pitchFamily="18" charset="0"/>
              </a:rPr>
              <a:t>Schleidena</a:t>
            </a:r>
            <a:r>
              <a:rPr lang="cs-CZ" sz="2400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 (1838) a </a:t>
            </a:r>
            <a:r>
              <a:rPr lang="cs-CZ" sz="2400" b="1" i="0" u="none" strike="noStrike" baseline="0" dirty="0" err="1">
                <a:solidFill>
                  <a:srgbClr val="FFFF00"/>
                </a:solidFill>
                <a:latin typeface="Century" panose="02040604050505020304" pitchFamily="18" charset="0"/>
              </a:rPr>
              <a:t>Schwanna</a:t>
            </a:r>
            <a:r>
              <a:rPr lang="cs-CZ" sz="2400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 (1839) i </a:t>
            </a:r>
            <a:r>
              <a:rPr lang="cs-CZ" sz="2400" b="1" i="0" u="none" strike="noStrike" baseline="0" dirty="0" err="1">
                <a:solidFill>
                  <a:srgbClr val="FFFF00"/>
                </a:solidFill>
                <a:latin typeface="Century" panose="02040604050505020304" pitchFamily="18" charset="0"/>
              </a:rPr>
              <a:t>Haberladtovy</a:t>
            </a:r>
            <a:r>
              <a:rPr lang="cs-CZ" sz="2400" b="1" i="0" u="none" strike="noStrike" baseline="0" dirty="0">
                <a:solidFill>
                  <a:srgbClr val="FFFF00"/>
                </a:solidFill>
                <a:latin typeface="Century" panose="02040604050505020304" pitchFamily="18" charset="0"/>
              </a:rPr>
              <a:t> </a:t>
            </a:r>
            <a:r>
              <a:rPr lang="cs-CZ" sz="2400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teorie o totipotenci somatických buněk</a:t>
            </a:r>
            <a:endParaRPr lang="cs-CZ" sz="2400" dirty="0">
              <a:latin typeface="Century" panose="020406040505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625026" y="281715"/>
            <a:ext cx="32672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i="0" u="none" strike="noStrike" baseline="0" dirty="0">
                <a:latin typeface="Century" panose="02040604050505020304" pitchFamily="18" charset="0"/>
              </a:rPr>
              <a:t>Suspenzní kultury</a:t>
            </a:r>
            <a:endParaRPr lang="cs-CZ" sz="2800" b="0" i="0" u="none" strike="noStrike" baseline="0" dirty="0">
              <a:latin typeface="Century" panose="02040604050505020304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133056" y="2643916"/>
            <a:ext cx="39629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kalusy i regenerace rostlin</a:t>
            </a:r>
            <a:endParaRPr lang="cs-CZ" sz="2400" dirty="0">
              <a:latin typeface="Century" panose="02040604050505020304" pitchFamily="18" charset="0"/>
            </a:endParaRPr>
          </a:p>
        </p:txBody>
      </p:sp>
      <p:sp>
        <p:nvSpPr>
          <p:cNvPr id="5" name="Šipka doprava 4"/>
          <p:cNvSpPr/>
          <p:nvPr/>
        </p:nvSpPr>
        <p:spPr>
          <a:xfrm>
            <a:off x="849063" y="2830159"/>
            <a:ext cx="1156771" cy="2754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entury" panose="02040604050505020304" pitchFamily="18" charset="0"/>
            </a:endParaRPr>
          </a:p>
        </p:txBody>
      </p:sp>
      <p:pic>
        <p:nvPicPr>
          <p:cNvPr id="2050" name="Picture 2" descr="Initiation, growth and cryopreservation of plant cell suspension cultures |  Nature Protocols">
            <a:extLst>
              <a:ext uri="{FF2B5EF4-FFF2-40B4-BE49-F238E27FC236}">
                <a16:creationId xmlns:a16="http://schemas.microsoft.com/office/drawing/2014/main" id="{279DC8CF-B731-4D86-9275-1D2F91E74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039" y="183871"/>
            <a:ext cx="4109624" cy="389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ow Does a Single Somatic Cell Become a Whole Plant?">
            <a:extLst>
              <a:ext uri="{FF2B5EF4-FFF2-40B4-BE49-F238E27FC236}">
                <a16:creationId xmlns:a16="http://schemas.microsoft.com/office/drawing/2014/main" id="{67B76D85-367E-4C81-8AC8-FF24594D9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385" y="4271750"/>
            <a:ext cx="4676932" cy="215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5742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643349" y="3981930"/>
            <a:ext cx="782564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1960 -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 </a:t>
            </a:r>
            <a:r>
              <a:rPr lang="fi-FI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indická škola: </a:t>
            </a:r>
            <a:r>
              <a:rPr lang="fi-FI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Kanta, Maheshwari, Rangaswami</a:t>
            </a:r>
            <a:endParaRPr lang="fi-FI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cs-CZ" b="1" i="0" u="none" strike="noStrike" baseline="0" dirty="0">
                <a:latin typeface="Century" panose="02040604050505020304" pitchFamily="18" charset="0"/>
              </a:rPr>
              <a:t>různé metody aplikace pylu na explantát</a:t>
            </a:r>
          </a:p>
          <a:p>
            <a:endParaRPr lang="cs-CZ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1965 - polská škola: </a:t>
            </a:r>
            <a:r>
              <a:rPr lang="cs-CZ" b="1" i="0" u="none" strike="noStrike" baseline="0" dirty="0" err="1">
                <a:solidFill>
                  <a:srgbClr val="000000"/>
                </a:solidFill>
                <a:latin typeface="Century" panose="02040604050505020304" pitchFamily="18" charset="0"/>
              </a:rPr>
              <a:t>Zenkteler</a:t>
            </a:r>
            <a:r>
              <a:rPr lang="cs-CZ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 – </a:t>
            </a:r>
            <a:r>
              <a:rPr lang="cs-CZ" b="1" i="0" u="none" strike="noStrike" baseline="0" dirty="0">
                <a:latin typeface="Century" panose="02040604050505020304" pitchFamily="18" charset="0"/>
              </a:rPr>
              <a:t>společná kultivace pylových zrn a vajíček – vznik mezidruhových a mezirodových hybridů</a:t>
            </a:r>
          </a:p>
          <a:p>
            <a:endParaRPr lang="cs-CZ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1965 - české pokusy: </a:t>
            </a:r>
            <a:r>
              <a:rPr lang="cs-CZ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Tupý, Balatková 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(ČSAV Praha), </a:t>
            </a:r>
            <a:r>
              <a:rPr lang="cs-CZ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Sladký 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(MU Brno)</a:t>
            </a:r>
            <a:endParaRPr lang="cs-CZ" dirty="0">
              <a:latin typeface="Century" panose="020406040505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2955139" y="3096932"/>
            <a:ext cx="52020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i="0" u="none" strike="noStrike" baseline="0" dirty="0">
                <a:latin typeface="Century" panose="02040604050505020304" pitchFamily="18" charset="0"/>
              </a:rPr>
              <a:t>Opylení a oplození </a:t>
            </a:r>
            <a:r>
              <a:rPr lang="it-IT" sz="3200" b="1" i="1" u="none" strike="noStrike" baseline="0" dirty="0">
                <a:latin typeface="Century" panose="02040604050505020304" pitchFamily="18" charset="0"/>
              </a:rPr>
              <a:t>in vitro</a:t>
            </a:r>
            <a:endParaRPr lang="it-IT" sz="3200" b="0" i="0" u="none" strike="noStrike" baseline="0" dirty="0">
              <a:latin typeface="Century" panose="02040604050505020304" pitchFamily="18" charset="0"/>
            </a:endParaRPr>
          </a:p>
        </p:txBody>
      </p:sp>
      <p:pic>
        <p:nvPicPr>
          <p:cNvPr id="1026" name="Picture 2" descr="A calcium influx is triggered and propagates in the zygote as a wavefront  during in vitro fertilization of flowering plants | PNAS">
            <a:extLst>
              <a:ext uri="{FF2B5EF4-FFF2-40B4-BE49-F238E27FC236}">
                <a16:creationId xmlns:a16="http://schemas.microsoft.com/office/drawing/2014/main" id="{4FA8A8BF-7138-48F8-959A-9B2DF1C6A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188" y="3096932"/>
            <a:ext cx="2828925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1800C6BD-A162-11A6-8BDF-36BFF21941F7}"/>
              </a:ext>
            </a:extLst>
          </p:cNvPr>
          <p:cNvSpPr/>
          <p:nvPr/>
        </p:nvSpPr>
        <p:spPr>
          <a:xfrm>
            <a:off x="3315854" y="228988"/>
            <a:ext cx="3833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>
                <a:latin typeface="Century" panose="02040604050505020304" pitchFamily="18" charset="0"/>
              </a:rPr>
              <a:t>Haploidní techniky</a:t>
            </a:r>
            <a:endParaRPr lang="it-IT" sz="3200" b="0" i="0" u="none" strike="noStrike" baseline="0" dirty="0">
              <a:latin typeface="Century" panose="02040604050505020304" pitchFamily="18" charset="0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3A733181-2CC5-5E7F-8106-2EA1590144E5}"/>
              </a:ext>
            </a:extLst>
          </p:cNvPr>
          <p:cNvSpPr/>
          <p:nvPr/>
        </p:nvSpPr>
        <p:spPr>
          <a:xfrm>
            <a:off x="1467048" y="986667"/>
            <a:ext cx="782564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19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42</a:t>
            </a:r>
            <a:r>
              <a:rPr lang="fi-FI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 –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Century" panose="02040604050505020304" pitchFamily="18" charset="0"/>
              </a:rPr>
              <a:t>L</a:t>
            </a:r>
            <a:r>
              <a:rPr lang="cs-CZ" b="0" i="0" u="none" strike="noStrike" baseline="0" dirty="0" err="1">
                <a:solidFill>
                  <a:srgbClr val="000000"/>
                </a:solidFill>
                <a:latin typeface="Century" panose="02040604050505020304" pitchFamily="18" charset="0"/>
              </a:rPr>
              <a:t>eRue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 </a:t>
            </a:r>
            <a:r>
              <a:rPr lang="cs-CZ" b="0" i="0" u="none" strike="noStrike" baseline="0" dirty="0">
                <a:latin typeface="Century" panose="02040604050505020304" pitchFamily="18" charset="0"/>
              </a:rPr>
              <a:t>– první pokus o kulturu vajíček</a:t>
            </a:r>
            <a:endParaRPr lang="cs-CZ" b="1" i="0" u="none" strike="noStrike" baseline="0" dirty="0">
              <a:latin typeface="Century" panose="02040604050505020304" pitchFamily="18" charset="0"/>
            </a:endParaRPr>
          </a:p>
          <a:p>
            <a:endParaRPr lang="cs-CZ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cs-CZ" dirty="0">
                <a:solidFill>
                  <a:srgbClr val="000000"/>
                </a:solidFill>
                <a:latin typeface="Century" panose="02040604050505020304" pitchFamily="18" charset="0"/>
              </a:rPr>
              <a:t>1949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 -  </a:t>
            </a:r>
            <a:r>
              <a:rPr lang="cs-CZ" b="0" i="0" u="none" strike="noStrike" baseline="0" dirty="0" err="1">
                <a:solidFill>
                  <a:srgbClr val="000000"/>
                </a:solidFill>
                <a:latin typeface="Century" panose="02040604050505020304" pitchFamily="18" charset="0"/>
              </a:rPr>
              <a:t>LaRue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 – </a:t>
            </a:r>
            <a:r>
              <a:rPr lang="cs-CZ" b="0" i="0" u="none" strike="noStrike" baseline="0" dirty="0">
                <a:latin typeface="Century" panose="02040604050505020304" pitchFamily="18" charset="0"/>
              </a:rPr>
              <a:t>první kontinuálně rostoucí pletivo z endospermu nezralých semen kukuřice</a:t>
            </a:r>
            <a:endParaRPr lang="cs-CZ" b="1" i="0" u="none" strike="noStrike" baseline="0" dirty="0">
              <a:latin typeface="Century" panose="02040604050505020304" pitchFamily="18" charset="0"/>
            </a:endParaRPr>
          </a:p>
          <a:p>
            <a:endParaRPr lang="cs-CZ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1965 – </a:t>
            </a:r>
            <a:r>
              <a:rPr lang="cs-CZ" dirty="0">
                <a:latin typeface="Century" panose="02040604050505020304" pitchFamily="18" charset="0"/>
              </a:rPr>
              <a:t>úspěšná regenerace rostlinek organogenezí</a:t>
            </a:r>
          </a:p>
        </p:txBody>
      </p:sp>
      <p:pic>
        <p:nvPicPr>
          <p:cNvPr id="2050" name="Picture 2" descr="Schematic of a flower - Lizzie Harper">
            <a:extLst>
              <a:ext uri="{FF2B5EF4-FFF2-40B4-BE49-F238E27FC236}">
                <a16:creationId xmlns:a16="http://schemas.microsoft.com/office/drawing/2014/main" id="{118D05C3-8CA5-C064-8F71-5556417B2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996" y="403949"/>
            <a:ext cx="2324100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8192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263267" y="88304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1970 - </a:t>
            </a:r>
            <a:r>
              <a:rPr lang="cs-CZ" i="0" u="none" strike="noStrike" baseline="0" dirty="0" err="1">
                <a:solidFill>
                  <a:srgbClr val="FFFF00"/>
                </a:solidFill>
                <a:latin typeface="Century" panose="02040604050505020304" pitchFamily="18" charset="0"/>
              </a:rPr>
              <a:t>Takebe</a:t>
            </a:r>
            <a:r>
              <a:rPr lang="cs-CZ" i="0" u="none" strike="noStrike" baseline="0" dirty="0">
                <a:solidFill>
                  <a:srgbClr val="FFFF00"/>
                </a:solidFill>
                <a:latin typeface="Century" panose="02040604050505020304" pitchFamily="18" charset="0"/>
              </a:rPr>
              <a:t> a </a:t>
            </a:r>
            <a:r>
              <a:rPr lang="cs-CZ" i="0" u="none" strike="noStrike" baseline="0" dirty="0" err="1">
                <a:solidFill>
                  <a:srgbClr val="FFFF00"/>
                </a:solidFill>
                <a:latin typeface="Century" panose="02040604050505020304" pitchFamily="18" charset="0"/>
              </a:rPr>
              <a:t>Nagata</a:t>
            </a:r>
            <a:r>
              <a:rPr lang="cs-CZ" i="0" u="none" strike="noStrike" baseline="0" dirty="0">
                <a:solidFill>
                  <a:srgbClr val="FFFF00"/>
                </a:solidFill>
                <a:latin typeface="Century" panose="02040604050505020304" pitchFamily="18" charset="0"/>
              </a:rPr>
              <a:t> </a:t>
            </a:r>
            <a:r>
              <a:rPr lang="cs-CZ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- regenerace rostlinek tabáku z izolovaných protoplastů</a:t>
            </a:r>
          </a:p>
          <a:p>
            <a:r>
              <a:rPr lang="cs-CZ" dirty="0">
                <a:solidFill>
                  <a:srgbClr val="000000"/>
                </a:solidFill>
                <a:latin typeface="Century" panose="02040604050505020304" pitchFamily="18" charset="0"/>
              </a:rPr>
              <a:t>- </a:t>
            </a:r>
            <a:r>
              <a:rPr lang="cs-CZ" dirty="0" err="1">
                <a:solidFill>
                  <a:schemeClr val="bg1"/>
                </a:solidFill>
                <a:latin typeface="Century" panose="02040604050505020304" pitchFamily="18" charset="0"/>
              </a:rPr>
              <a:t>fůze</a:t>
            </a:r>
            <a:r>
              <a:rPr lang="cs-CZ" dirty="0">
                <a:solidFill>
                  <a:schemeClr val="bg1"/>
                </a:solidFill>
                <a:latin typeface="Century" panose="02040604050505020304" pitchFamily="18" charset="0"/>
              </a:rPr>
              <a:t> protoplastů - somatická hybridizace = </a:t>
            </a:r>
            <a:r>
              <a:rPr lang="cs-CZ" dirty="0" err="1">
                <a:solidFill>
                  <a:schemeClr val="bg1"/>
                </a:solidFill>
                <a:latin typeface="Century" panose="02040604050505020304" pitchFamily="18" charset="0"/>
              </a:rPr>
              <a:t>cybridy</a:t>
            </a:r>
            <a:endParaRPr lang="cs-CZ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111376" y="139143"/>
            <a:ext cx="37609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i="0" u="none" strike="noStrike" baseline="0" dirty="0">
                <a:latin typeface="Century" panose="02040604050505020304" pitchFamily="18" charset="0"/>
              </a:rPr>
              <a:t>Rostlinné protoplasty</a:t>
            </a:r>
            <a:endParaRPr lang="cs-CZ" sz="2800" b="0" i="0" u="none" strike="noStrike" baseline="0" dirty="0">
              <a:latin typeface="Century" panose="020406040505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2824" y="369975"/>
            <a:ext cx="4261276" cy="25415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033539" y="2697677"/>
            <a:ext cx="753758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1974 - důkaz </a:t>
            </a:r>
            <a:r>
              <a:rPr lang="cs-CZ" i="0" u="none" strike="noStrike" baseline="0" dirty="0">
                <a:latin typeface="Century" panose="02040604050505020304" pitchFamily="18" charset="0"/>
              </a:rPr>
              <a:t>integrace Ti </a:t>
            </a:r>
            <a:r>
              <a:rPr lang="cs-CZ" i="0" u="none" strike="noStrike" baseline="0" dirty="0" err="1">
                <a:latin typeface="Century" panose="02040604050505020304" pitchFamily="18" charset="0"/>
              </a:rPr>
              <a:t>plasmidu</a:t>
            </a:r>
            <a:r>
              <a:rPr lang="cs-CZ" i="0" u="none" strike="noStrike" baseline="0" dirty="0">
                <a:latin typeface="Century" panose="02040604050505020304" pitchFamily="18" charset="0"/>
              </a:rPr>
              <a:t> </a:t>
            </a:r>
            <a:r>
              <a:rPr lang="cs-CZ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do rostlinného genomu</a:t>
            </a:r>
          </a:p>
          <a:p>
            <a:r>
              <a:rPr lang="cs-CZ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1984 - </a:t>
            </a:r>
            <a:r>
              <a:rPr lang="cs-CZ" i="0" u="none" strike="noStrike" baseline="0" dirty="0">
                <a:latin typeface="Century" panose="02040604050505020304" pitchFamily="18" charset="0"/>
              </a:rPr>
              <a:t>přímý přenos DNA</a:t>
            </a:r>
            <a:r>
              <a:rPr lang="cs-CZ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 do rostlinného protoplastu (</a:t>
            </a:r>
            <a:r>
              <a:rPr lang="cs-CZ" i="0" u="none" strike="noStrike" baseline="0" dirty="0" err="1">
                <a:solidFill>
                  <a:srgbClr val="000000"/>
                </a:solidFill>
                <a:latin typeface="Century" panose="02040604050505020304" pitchFamily="18" charset="0"/>
              </a:rPr>
              <a:t>mikroinjekce</a:t>
            </a:r>
            <a:r>
              <a:rPr lang="cs-CZ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)</a:t>
            </a:r>
          </a:p>
          <a:p>
            <a:r>
              <a:rPr lang="cs-CZ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1986 - přímý přenos DNA do rostlinných buněk</a:t>
            </a:r>
          </a:p>
          <a:p>
            <a:endParaRPr lang="cs-CZ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endParaRPr lang="cs-CZ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endParaRPr lang="cs-CZ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endParaRPr lang="cs-CZ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endParaRPr lang="cs-CZ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cs-CZ" sz="2400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Geneticky modifikované organismy = GMO</a:t>
            </a:r>
            <a:endParaRPr lang="cs-CZ" sz="2400" b="1" dirty="0">
              <a:latin typeface="Century" panose="020406040505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813203" y="1996285"/>
            <a:ext cx="3919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Transformace rostlinného genomu</a:t>
            </a:r>
          </a:p>
        </p:txBody>
      </p:sp>
      <p:sp>
        <p:nvSpPr>
          <p:cNvPr id="7" name="Šipka doprava 6"/>
          <p:cNvSpPr/>
          <p:nvPr/>
        </p:nvSpPr>
        <p:spPr>
          <a:xfrm rot="5400000">
            <a:off x="3462458" y="4351007"/>
            <a:ext cx="749147" cy="4076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Century" panose="02040604050505020304" pitchFamily="18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4953203" y="1928862"/>
            <a:ext cx="27028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0" i="0" u="none" strike="noStrike" baseline="0" dirty="0" err="1">
                <a:solidFill>
                  <a:srgbClr val="FFFF00"/>
                </a:solidFill>
                <a:latin typeface="Century" panose="02040604050505020304" pitchFamily="18" charset="0"/>
              </a:rPr>
              <a:t>Marc</a:t>
            </a:r>
            <a:r>
              <a:rPr lang="cs-CZ" b="0" i="0" u="none" strike="noStrike" baseline="0" dirty="0">
                <a:solidFill>
                  <a:srgbClr val="FFFF00"/>
                </a:solidFill>
                <a:latin typeface="Century" panose="02040604050505020304" pitchFamily="18" charset="0"/>
              </a:rPr>
              <a:t> van </a:t>
            </a:r>
            <a:r>
              <a:rPr lang="cs-CZ" b="0" i="0" u="none" strike="noStrike" baseline="0" dirty="0" err="1">
                <a:solidFill>
                  <a:srgbClr val="FFFF00"/>
                </a:solidFill>
                <a:latin typeface="Century" panose="02040604050505020304" pitchFamily="18" charset="0"/>
              </a:rPr>
              <a:t>Montagu</a:t>
            </a:r>
            <a:endParaRPr lang="cs-CZ" b="0" i="0" u="none" strike="noStrike" baseline="0" dirty="0">
              <a:solidFill>
                <a:srgbClr val="FFFF00"/>
              </a:solidFill>
              <a:latin typeface="Century" panose="02040604050505020304" pitchFamily="18" charset="0"/>
            </a:endParaRPr>
          </a:p>
          <a:p>
            <a:r>
              <a:rPr lang="cs-CZ" b="0" i="0" u="none" strike="noStrike" baseline="0" dirty="0">
                <a:solidFill>
                  <a:srgbClr val="FFFF00"/>
                </a:solidFill>
                <a:latin typeface="Century" panose="02040604050505020304" pitchFamily="18" charset="0"/>
              </a:rPr>
              <a:t>s </a:t>
            </a:r>
            <a:r>
              <a:rPr lang="cs-CZ" b="0" i="0" u="none" strike="noStrike" baseline="0" dirty="0" err="1">
                <a:solidFill>
                  <a:srgbClr val="FFFF00"/>
                </a:solidFill>
                <a:latin typeface="Century" panose="02040604050505020304" pitchFamily="18" charset="0"/>
              </a:rPr>
              <a:t>Jeffem</a:t>
            </a:r>
            <a:r>
              <a:rPr lang="cs-CZ" b="0" i="0" u="none" strike="noStrike" baseline="0" dirty="0">
                <a:solidFill>
                  <a:srgbClr val="FFFF00"/>
                </a:solidFill>
                <a:latin typeface="Century" panose="02040604050505020304" pitchFamily="18" charset="0"/>
              </a:rPr>
              <a:t> </a:t>
            </a:r>
            <a:r>
              <a:rPr lang="cs-CZ" b="0" i="0" u="none" strike="noStrike" baseline="0" dirty="0" err="1">
                <a:solidFill>
                  <a:srgbClr val="FFFF00"/>
                </a:solidFill>
                <a:latin typeface="Century" panose="02040604050505020304" pitchFamily="18" charset="0"/>
              </a:rPr>
              <a:t>Schellem</a:t>
            </a:r>
            <a:endParaRPr lang="cs-CZ" dirty="0">
              <a:solidFill>
                <a:srgbClr val="FFFF00"/>
              </a:solidFill>
              <a:latin typeface="Century" panose="02040604050505020304" pitchFamily="18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084541" y="6017283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Ti …. Tumor indukující (</a:t>
            </a:r>
            <a:r>
              <a:rPr lang="cs-CZ" sz="1200" i="1" dirty="0" err="1"/>
              <a:t>Agrobacillus</a:t>
            </a:r>
            <a:r>
              <a:rPr lang="cs-CZ" sz="1200" i="1" dirty="0"/>
              <a:t> </a:t>
            </a:r>
            <a:r>
              <a:rPr lang="cs-CZ" sz="1200" i="1" dirty="0" err="1"/>
              <a:t>tumefaciens</a:t>
            </a:r>
            <a:r>
              <a:rPr lang="cs-CZ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430103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2668B175-E587-A84E-67D3-CD685D06A6FD}"/>
              </a:ext>
            </a:extLst>
          </p:cNvPr>
          <p:cNvSpPr/>
          <p:nvPr/>
        </p:nvSpPr>
        <p:spPr>
          <a:xfrm>
            <a:off x="1111376" y="613705"/>
            <a:ext cx="35173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latin typeface="Century" panose="02040604050505020304" pitchFamily="18" charset="0"/>
              </a:rPr>
              <a:t>Vývoj živných médií</a:t>
            </a:r>
            <a:endParaRPr lang="cs-CZ" sz="2800" b="0" i="0" u="none" strike="noStrike" baseline="0" dirty="0">
              <a:latin typeface="Century" panose="02040604050505020304" pitchFamily="18" charset="0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91304743-B648-3EFB-8861-6E8AE79D8A76}"/>
              </a:ext>
            </a:extLst>
          </p:cNvPr>
          <p:cNvSpPr/>
          <p:nvPr/>
        </p:nvSpPr>
        <p:spPr>
          <a:xfrm>
            <a:off x="1205393" y="1519655"/>
            <a:ext cx="907334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cs-CZ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V počátcích živné roztoky (např. Knopův), které obsahovaly méně než 200 mg/l solí (minerálních)</a:t>
            </a:r>
          </a:p>
          <a:p>
            <a:pPr marL="285750" indent="-285750">
              <a:buFontTx/>
              <a:buChar char="-"/>
            </a:pPr>
            <a:r>
              <a:rPr lang="cs-CZ" dirty="0">
                <a:solidFill>
                  <a:srgbClr val="000000"/>
                </a:solidFill>
                <a:latin typeface="Century" panose="02040604050505020304" pitchFamily="18" charset="0"/>
              </a:rPr>
              <a:t>Heller (1953) zdvojnásobil množství na základě zkušeností</a:t>
            </a:r>
          </a:p>
          <a:p>
            <a:pPr marL="285750" indent="-285750">
              <a:buFontTx/>
              <a:buChar char="-"/>
            </a:pPr>
            <a:r>
              <a:rPr lang="cs-CZ" dirty="0">
                <a:solidFill>
                  <a:srgbClr val="000000"/>
                </a:solidFill>
                <a:latin typeface="Century" panose="020406040505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Century" panose="02040604050505020304" pitchFamily="18" charset="0"/>
              </a:rPr>
              <a:t>Nitsch</a:t>
            </a:r>
            <a:r>
              <a:rPr lang="cs-CZ" dirty="0">
                <a:solidFill>
                  <a:srgbClr val="000000"/>
                </a:solidFill>
                <a:latin typeface="Century" panose="02040604050505020304" pitchFamily="18" charset="0"/>
              </a:rPr>
              <a:t> a </a:t>
            </a:r>
            <a:r>
              <a:rPr lang="cs-CZ" dirty="0" err="1">
                <a:solidFill>
                  <a:srgbClr val="000000"/>
                </a:solidFill>
                <a:latin typeface="Century" panose="02040604050505020304" pitchFamily="18" charset="0"/>
              </a:rPr>
              <a:t>Nitsch</a:t>
            </a:r>
            <a:r>
              <a:rPr lang="cs-CZ" dirty="0">
                <a:solidFill>
                  <a:srgbClr val="000000"/>
                </a:solidFill>
                <a:latin typeface="Century" panose="02040604050505020304" pitchFamily="18" charset="0"/>
              </a:rPr>
              <a:t> (1956) zvýšili až na ca 4 g/l</a:t>
            </a:r>
          </a:p>
          <a:p>
            <a:pPr marL="285750" indent="-285750">
              <a:buFontTx/>
              <a:buChar char="-"/>
            </a:pPr>
            <a:r>
              <a:rPr lang="cs-CZ" dirty="0">
                <a:solidFill>
                  <a:srgbClr val="000000"/>
                </a:solidFill>
                <a:latin typeface="Century" panose="02040604050505020304" pitchFamily="18" charset="0"/>
              </a:rPr>
              <a:t> nebylo to pořád optimální: proto přídavky kvasničného extraktu, bílkovinných hydrolysátů, kokosové vody</a:t>
            </a:r>
          </a:p>
          <a:p>
            <a:pPr algn="l"/>
            <a:r>
              <a:rPr lang="cs-CZ" dirty="0">
                <a:solidFill>
                  <a:srgbClr val="000000"/>
                </a:solidFill>
                <a:latin typeface="Century" panose="02040604050505020304" pitchFamily="18" charset="0"/>
              </a:rPr>
              <a:t>    </a:t>
            </a:r>
          </a:p>
          <a:p>
            <a:pPr marL="285750" indent="-285750" algn="l">
              <a:buFontTx/>
              <a:buChar char="-"/>
            </a:pPr>
            <a:r>
              <a:rPr lang="cs-CZ" b="1" dirty="0" err="1">
                <a:solidFill>
                  <a:srgbClr val="000000"/>
                </a:solidFill>
                <a:latin typeface="Century" panose="02040604050505020304" pitchFamily="18" charset="0"/>
              </a:rPr>
              <a:t>Murashige</a:t>
            </a:r>
            <a:r>
              <a:rPr lang="cs-CZ" b="1" dirty="0">
                <a:solidFill>
                  <a:srgbClr val="000000"/>
                </a:solidFill>
                <a:latin typeface="Century" panose="02040604050505020304" pitchFamily="18" charset="0"/>
              </a:rPr>
              <a:t> a </a:t>
            </a:r>
            <a:r>
              <a:rPr lang="cs-CZ" b="1" dirty="0" err="1">
                <a:solidFill>
                  <a:srgbClr val="000000"/>
                </a:solidFill>
                <a:latin typeface="Century" panose="02040604050505020304" pitchFamily="18" charset="0"/>
              </a:rPr>
              <a:t>Skoog</a:t>
            </a:r>
            <a:r>
              <a:rPr lang="cs-CZ" dirty="0">
                <a:solidFill>
                  <a:srgbClr val="000000"/>
                </a:solidFill>
                <a:latin typeface="Century" panose="02040604050505020304" pitchFamily="18" charset="0"/>
              </a:rPr>
              <a:t> (1962) – mj. analýza popela z kalusu tabáku: médium s koncentrací některých solí 25x větším než Knopův roztok, vysoká koncentrace </a:t>
            </a:r>
            <a:r>
              <a:rPr lang="cs-CZ" sz="1800" b="0" i="0" u="none" strike="noStrike" baseline="0" dirty="0">
                <a:latin typeface="Times-Roman"/>
              </a:rPr>
              <a:t>NO</a:t>
            </a:r>
            <a:r>
              <a:rPr lang="cs-CZ" sz="1800" b="0" i="0" u="none" strike="noStrike" baseline="-25000" dirty="0">
                <a:latin typeface="Times-Roman"/>
              </a:rPr>
              <a:t>3</a:t>
            </a:r>
            <a:r>
              <a:rPr lang="cs-CZ" sz="1800" b="0" i="0" u="none" strike="noStrike" baseline="30000" dirty="0">
                <a:latin typeface="Times-Roman"/>
              </a:rPr>
              <a:t>-</a:t>
            </a:r>
            <a:r>
              <a:rPr lang="cs-CZ" sz="1800" b="0" i="0" u="none" strike="noStrike" baseline="0" dirty="0">
                <a:latin typeface="Times-Roman"/>
              </a:rPr>
              <a:t> </a:t>
            </a:r>
            <a:r>
              <a:rPr lang="cs-CZ" dirty="0">
                <a:latin typeface="Times-Roman"/>
              </a:rPr>
              <a:t>a </a:t>
            </a:r>
            <a:r>
              <a:rPr lang="cs-CZ" sz="1800" b="0" i="0" u="none" strike="noStrike" baseline="0" dirty="0">
                <a:latin typeface="Times-Roman"/>
              </a:rPr>
              <a:t> NH</a:t>
            </a:r>
            <a:r>
              <a:rPr lang="cs-CZ" sz="1800" b="0" i="0" u="none" strike="noStrike" baseline="-25000" dirty="0">
                <a:latin typeface="Times-Roman"/>
              </a:rPr>
              <a:t>4</a:t>
            </a:r>
            <a:r>
              <a:rPr lang="cs-CZ" sz="1800" b="0" i="0" u="none" strike="noStrike" baseline="30000" dirty="0">
                <a:latin typeface="Times-Roman"/>
              </a:rPr>
              <a:t>+</a:t>
            </a:r>
            <a:r>
              <a:rPr lang="cs-CZ" sz="1800" b="0" i="0" u="none" strike="noStrike" baseline="0" dirty="0">
                <a:latin typeface="Times-Roman"/>
              </a:rPr>
              <a:t>  a více druhů </a:t>
            </a:r>
            <a:r>
              <a:rPr lang="cs-CZ" sz="1800" b="0" i="0" u="none" strike="noStrike" baseline="0" dirty="0" err="1">
                <a:latin typeface="Times-Roman"/>
              </a:rPr>
              <a:t>mikroprvků</a:t>
            </a:r>
            <a:endParaRPr lang="cs-CZ" sz="1800" b="0" i="0" u="none" strike="noStrike" baseline="0" dirty="0">
              <a:latin typeface="Times-Roman"/>
            </a:endParaRPr>
          </a:p>
          <a:p>
            <a:pPr marL="285750" indent="-285750" algn="l">
              <a:buFontTx/>
              <a:buChar char="-"/>
            </a:pPr>
            <a:endParaRPr lang="cs-CZ" dirty="0">
              <a:solidFill>
                <a:schemeClr val="bg1"/>
              </a:solidFill>
              <a:latin typeface="Times-Roman"/>
            </a:endParaRPr>
          </a:p>
          <a:p>
            <a:pPr algn="l"/>
            <a:r>
              <a:rPr lang="cs-CZ" dirty="0">
                <a:solidFill>
                  <a:schemeClr val="bg1"/>
                </a:solidFill>
                <a:latin typeface="Times-Roman"/>
              </a:rPr>
              <a:t>		tzv. MS médium</a:t>
            </a:r>
          </a:p>
          <a:p>
            <a:pPr algn="l"/>
            <a:r>
              <a:rPr lang="cs-CZ" dirty="0">
                <a:latin typeface="Times-Roman"/>
              </a:rPr>
              <a:t>(makro- a mikroživiny, zdroj uhlíku, redukovaný dusík, B vitamíny, příp. růstové regulátory)</a:t>
            </a:r>
            <a:endParaRPr lang="cs-CZ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1350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774209" y="1543537"/>
            <a:ext cx="7700297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„</a:t>
            </a:r>
            <a:r>
              <a:rPr lang="cs-CZ" sz="2400" b="1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Biotrend</a:t>
            </a:r>
            <a:r>
              <a:rPr lang="cs-CZ" sz="2400" b="1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“ BIOTRIN</a:t>
            </a:r>
          </a:p>
          <a:p>
            <a:endParaRPr lang="cs-CZ" sz="2400" b="0" i="0" u="none" strike="noStrike" baseline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cs-CZ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je česká nezisková organizace </a:t>
            </a:r>
          </a:p>
          <a:p>
            <a:r>
              <a:rPr lang="cs-CZ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vytvořená vědeckými pracovníky pro šíření </a:t>
            </a:r>
          </a:p>
          <a:p>
            <a:r>
              <a:rPr lang="cs-CZ" b="1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informací o moderních biotechnologiích</a:t>
            </a:r>
            <a:endParaRPr lang="cs-CZ" b="0" i="0" u="none" strike="noStrike" baseline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endParaRPr lang="cs-CZ" b="1" i="0" u="none" strike="noStrike" baseline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cs-CZ" b="1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  <a:hlinkClick r:id="rId2"/>
              </a:rPr>
              <a:t>http://www.biotrin.cz/</a:t>
            </a:r>
            <a:endParaRPr lang="cs-CZ" b="1" i="0" u="none" strike="noStrike" baseline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endParaRPr lang="cs-CZ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endParaRPr lang="cs-CZ" b="0" i="0" u="none" strike="noStrike" baseline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cs-CZ" b="1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informace nejen o českých biotechnologiích</a:t>
            </a:r>
          </a:p>
          <a:p>
            <a:endParaRPr lang="cs-CZ" b="0" i="0" u="none" strike="noStrike" baseline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cs-CZ" b="1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  <a:hlinkClick r:id="rId3"/>
              </a:rPr>
              <a:t>http://www.gate2biotech.cz/</a:t>
            </a:r>
            <a:endParaRPr lang="cs-CZ" b="1" i="0" u="none" strike="noStrike" baseline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endParaRPr lang="cs-CZ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7679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770042" y="1451194"/>
            <a:ext cx="9132983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Doporučená literatura –skripta</a:t>
            </a:r>
          </a:p>
          <a:p>
            <a:endParaRPr lang="cs-CZ" sz="2400" b="0" i="0" u="none" strike="noStrike" baseline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cs-CZ" b="1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KOVÁČ, J.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(1992): </a:t>
            </a:r>
            <a:r>
              <a:rPr lang="cs-CZ" b="1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Explantátové</a:t>
            </a:r>
            <a:r>
              <a:rPr lang="cs-CZ" b="1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kultury rostlin. -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Ústí n. Labem (</a:t>
            </a:r>
            <a:r>
              <a:rPr lang="cs-CZ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Skriptum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UJEP).</a:t>
            </a:r>
          </a:p>
          <a:p>
            <a:endParaRPr lang="cs-CZ" b="0" i="0" u="none" strike="noStrike" baseline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cs-CZ" b="1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VOTRUBA, M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. </a:t>
            </a:r>
            <a:r>
              <a:rPr lang="cs-CZ" b="1" i="1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et al</a:t>
            </a:r>
            <a:r>
              <a:rPr lang="cs-CZ" b="1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.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(1987): </a:t>
            </a:r>
            <a:r>
              <a:rPr lang="cs-CZ" b="1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Explantátové</a:t>
            </a:r>
            <a:r>
              <a:rPr lang="cs-CZ" b="1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techniky (pro biotechnology a šlechtitele).-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Praha (</a:t>
            </a:r>
            <a:r>
              <a:rPr lang="cs-CZ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Skriptum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VŠZ Praha).</a:t>
            </a:r>
          </a:p>
          <a:p>
            <a:endParaRPr lang="cs-CZ" b="0" i="0" u="none" strike="noStrike" baseline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cs-CZ" b="1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ŠEBÁNEK, J. </a:t>
            </a:r>
            <a:r>
              <a:rPr lang="cs-CZ" b="1" i="1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et </a:t>
            </a:r>
            <a:r>
              <a:rPr lang="cs-CZ" b="1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SLADKÝ, Z.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(1988): </a:t>
            </a:r>
            <a:r>
              <a:rPr lang="cs-CZ" b="1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Biotechnologie rostlinných explantátů.-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Brno (</a:t>
            </a:r>
            <a:r>
              <a:rPr lang="cs-CZ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Skriptum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VŠZ). (nyní MZLU)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035CE2D-2510-A4F0-746A-E6B434D39452}"/>
              </a:ext>
            </a:extLst>
          </p:cNvPr>
          <p:cNvSpPr txBox="1"/>
          <p:nvPr/>
        </p:nvSpPr>
        <p:spPr>
          <a:xfrm>
            <a:off x="2104221" y="4629850"/>
            <a:ext cx="72821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Užitečné stránky (angl.):</a:t>
            </a:r>
          </a:p>
          <a:p>
            <a:r>
              <a:rPr lang="cs-CZ" sz="1800" dirty="0">
                <a:hlinkClick r:id="rId2"/>
              </a:rPr>
              <a:t>https://www.plantcelltechnology.com/blog/</a:t>
            </a:r>
            <a:endParaRPr lang="cs-CZ" sz="1800" dirty="0"/>
          </a:p>
          <a:p>
            <a:endParaRPr lang="cs-CZ" sz="1800" dirty="0"/>
          </a:p>
          <a:p>
            <a:r>
              <a:rPr lang="cs-CZ" b="1" dirty="0"/>
              <a:t>„Plant </a:t>
            </a:r>
            <a:r>
              <a:rPr lang="cs-CZ" b="1" dirty="0" err="1"/>
              <a:t>tissue</a:t>
            </a:r>
            <a:r>
              <a:rPr lang="cs-CZ" b="1" dirty="0"/>
              <a:t> </a:t>
            </a:r>
            <a:r>
              <a:rPr lang="cs-CZ" b="1" dirty="0" err="1"/>
              <a:t>culture</a:t>
            </a:r>
            <a:r>
              <a:rPr lang="cs-CZ" b="1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086248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210019" y="1595642"/>
            <a:ext cx="977196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i="0" u="none" strike="noStrike" baseline="0" dirty="0">
                <a:latin typeface="Century" panose="02040604050505020304" pitchFamily="18" charset="0"/>
              </a:rPr>
              <a:t>Explantát</a:t>
            </a:r>
            <a:r>
              <a:rPr lang="cs-CZ" sz="2800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 </a:t>
            </a:r>
          </a:p>
          <a:p>
            <a:endParaRPr lang="cs-CZ" sz="2800" b="1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cs-CZ" sz="2800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(</a:t>
            </a:r>
            <a:r>
              <a:rPr lang="cs-CZ" sz="2800" b="1" i="0" u="none" strike="noStrike" baseline="0" dirty="0">
                <a:solidFill>
                  <a:srgbClr val="FFFF00"/>
                </a:solidFill>
                <a:latin typeface="Century" panose="02040604050505020304" pitchFamily="18" charset="0"/>
              </a:rPr>
              <a:t>Bauer </a:t>
            </a:r>
            <a:r>
              <a:rPr lang="cs-CZ" sz="2800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1939) </a:t>
            </a:r>
          </a:p>
          <a:p>
            <a:endParaRPr lang="cs-CZ" sz="2800" b="1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cs-CZ" sz="2800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je každý fragment živého pletiva, celý orgán nebo soubor orgánů, který je vytržen z korelačních vztahů celku a je pěstován v umělých podmínkách. </a:t>
            </a:r>
            <a:endParaRPr lang="cs-CZ" sz="2800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4100396" y="425058"/>
            <a:ext cx="30011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i="0" u="none" strike="noStrike" baseline="0" dirty="0">
                <a:latin typeface="Century" panose="02040604050505020304" pitchFamily="18" charset="0"/>
              </a:rPr>
              <a:t>Definice termínů</a:t>
            </a:r>
            <a:endParaRPr lang="cs-CZ" sz="2800" b="0" i="0" u="none" strike="noStrike" baseline="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653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629634" y="275206"/>
            <a:ext cx="6096000" cy="69249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cs-CZ" sz="1100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cs-CZ" sz="2800" b="1" i="0" u="none" strike="noStrike" baseline="0" dirty="0">
                <a:latin typeface="Century" panose="02040604050505020304" pitchFamily="18" charset="0"/>
              </a:rPr>
              <a:t>Úrovně organizace explantátu</a:t>
            </a:r>
            <a:endParaRPr lang="cs-CZ" sz="2800" dirty="0">
              <a:latin typeface="Century" panose="020406040505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297" y="1210962"/>
            <a:ext cx="9038968" cy="438253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521297" y="4022083"/>
            <a:ext cx="103796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/>
              <a:t>Dospělá rostlina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9427436" y="4022082"/>
            <a:ext cx="103796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/>
              <a:t>Dospělá rostlina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742797" y="1155001"/>
            <a:ext cx="1104545" cy="539942"/>
          </a:xfrm>
          <a:prstGeom prst="rect">
            <a:avLst/>
          </a:prstGeom>
          <a:solidFill>
            <a:schemeClr val="bg1"/>
          </a:solidFill>
        </p:spPr>
        <p:txBody>
          <a:bodyPr wrap="square" lIns="0" tIns="108000" rIns="0" bIns="0" rtlCol="0">
            <a:spAutoFit/>
          </a:bodyPr>
          <a:lstStyle/>
          <a:p>
            <a:r>
              <a:rPr lang="cs-CZ" sz="1400" dirty="0"/>
              <a:t>Embryo, klíční rostlina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960506" y="2508301"/>
            <a:ext cx="669128" cy="3244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108000" rIns="0" bIns="0" rtlCol="0">
            <a:spAutoFit/>
          </a:bodyPr>
          <a:lstStyle/>
          <a:p>
            <a:r>
              <a:rPr lang="cs-CZ" sz="1400" dirty="0"/>
              <a:t>Orgán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960506" y="3666806"/>
            <a:ext cx="566478" cy="3244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108000" rIns="0" bIns="0" rtlCol="0">
            <a:spAutoFit/>
          </a:bodyPr>
          <a:lstStyle/>
          <a:p>
            <a:r>
              <a:rPr lang="cs-CZ" sz="1400" dirty="0"/>
              <a:t>Pletivo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960506" y="4795899"/>
            <a:ext cx="566478" cy="3244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108000" rIns="0" bIns="0" rtlCol="0">
            <a:spAutoFit/>
          </a:bodyPr>
          <a:lstStyle/>
          <a:p>
            <a:r>
              <a:rPr lang="cs-CZ" sz="1400" dirty="0"/>
              <a:t>Buňka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656" y="137443"/>
            <a:ext cx="1833281" cy="1755099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5093" y="323567"/>
            <a:ext cx="1667625" cy="2098631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7436" y="5151175"/>
            <a:ext cx="2471700" cy="147050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412" y="5151175"/>
            <a:ext cx="2467917" cy="1626475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3417705" y="5802163"/>
            <a:ext cx="4770705" cy="755385"/>
          </a:xfrm>
          <a:prstGeom prst="rect">
            <a:avLst/>
          </a:prstGeom>
          <a:solidFill>
            <a:schemeClr val="bg1"/>
          </a:solidFill>
        </p:spPr>
        <p:txBody>
          <a:bodyPr wrap="square" lIns="0" tIns="108000" rIns="0" bIns="0" rtlCol="0">
            <a:spAutoFit/>
          </a:bodyPr>
          <a:lstStyle/>
          <a:p>
            <a:r>
              <a:rPr lang="cs-CZ" sz="1400" dirty="0"/>
              <a:t>Buňka: mikrospory, pylová zrna, buněčné suspenze</a:t>
            </a:r>
          </a:p>
          <a:p>
            <a:endParaRPr lang="cs-CZ" sz="1400" dirty="0"/>
          </a:p>
          <a:p>
            <a:r>
              <a:rPr lang="cs-CZ" sz="1400" dirty="0"/>
              <a:t>Izolovaný protoplast</a:t>
            </a:r>
          </a:p>
        </p:txBody>
      </p:sp>
    </p:spTree>
    <p:extLst>
      <p:ext uri="{BB962C8B-B14F-4D97-AF65-F5344CB8AC3E}">
        <p14:creationId xmlns:p14="http://schemas.microsoft.com/office/powerpoint/2010/main" val="2041534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509815" y="-25873"/>
            <a:ext cx="6096000" cy="69249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cs-CZ" sz="1100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cs-CZ" sz="2800" b="1" i="0" u="none" strike="noStrike" baseline="0" dirty="0">
                <a:latin typeface="Century" panose="02040604050505020304" pitchFamily="18" charset="0"/>
              </a:rPr>
              <a:t>Příklady různých typů kultur</a:t>
            </a:r>
            <a:endParaRPr lang="cs-CZ" sz="2800" dirty="0">
              <a:latin typeface="Century" panose="020406040505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272" y="881427"/>
            <a:ext cx="2027666" cy="295241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815" y="897139"/>
            <a:ext cx="2964141" cy="289098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9766" y="817981"/>
            <a:ext cx="4428185" cy="2955213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862272" y="3434176"/>
            <a:ext cx="88653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100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endParaRPr lang="cs-CZ" sz="1100" b="0" i="0" u="none" strike="noStrike" baseline="0" dirty="0">
              <a:latin typeface="Century" panose="02040604050505020304" pitchFamily="18" charset="0"/>
            </a:endParaRPr>
          </a:p>
          <a:p>
            <a:r>
              <a:rPr lang="cs-CZ" b="1" i="0" u="none" strike="noStrike" baseline="0" dirty="0">
                <a:latin typeface="Century" panose="02040604050505020304" pitchFamily="18" charset="0"/>
              </a:rPr>
              <a:t>kalusová kultura   	kultura prýtů		prašníková kultura tabáku</a:t>
            </a:r>
            <a:endParaRPr lang="cs-CZ" dirty="0">
              <a:latin typeface="Century" panose="02040604050505020304" pitchFamily="18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013552" y="6318299"/>
            <a:ext cx="94382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0" u="none" strike="noStrike" baseline="0" dirty="0">
                <a:latin typeface="Century" panose="02040604050505020304" pitchFamily="18" charset="0"/>
              </a:rPr>
              <a:t>suspenze buněk vojtěšky               		    rostlinné protoplasty mezofylu tabáku</a:t>
            </a:r>
            <a:endParaRPr lang="cs-CZ" b="0" i="0" u="none" strike="noStrike" baseline="0" dirty="0">
              <a:latin typeface="Century" panose="02040604050505020304" pitchFamily="18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272" y="4281487"/>
            <a:ext cx="3227429" cy="203681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8299" y="4293419"/>
            <a:ext cx="3444112" cy="205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703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331902" y="1413424"/>
            <a:ext cx="882818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i="1" u="none" strike="noStrike" baseline="0" dirty="0">
                <a:latin typeface="Century" panose="02040604050505020304" pitchFamily="18" charset="0"/>
              </a:rPr>
              <a:t>ex </a:t>
            </a:r>
            <a:r>
              <a:rPr lang="cs-CZ" sz="2400" b="1" i="1" u="none" strike="noStrike" baseline="0" dirty="0" err="1">
                <a:latin typeface="Century" panose="02040604050505020304" pitchFamily="18" charset="0"/>
              </a:rPr>
              <a:t>plantare</a:t>
            </a:r>
            <a:r>
              <a:rPr lang="cs-CZ" sz="2400" b="1" i="1" u="none" strike="noStrike" baseline="0" dirty="0">
                <a:latin typeface="Century" panose="02040604050505020304" pitchFamily="18" charset="0"/>
              </a:rPr>
              <a:t>  </a:t>
            </a:r>
            <a:r>
              <a:rPr lang="cs-CZ" sz="240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= pěstovat mimo</a:t>
            </a:r>
          </a:p>
          <a:p>
            <a:endParaRPr lang="cs-CZ" sz="2400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es-ES" sz="2400" b="1" i="1" u="none" strike="noStrike" baseline="0" dirty="0">
                <a:latin typeface="Century" panose="02040604050505020304" pitchFamily="18" charset="0"/>
              </a:rPr>
              <a:t>in vitro</a:t>
            </a:r>
            <a:r>
              <a:rPr lang="cs-CZ" sz="2400" b="1" i="1" u="none" strike="noStrike" baseline="0" dirty="0">
                <a:latin typeface="Century" panose="02040604050505020304" pitchFamily="18" charset="0"/>
              </a:rPr>
              <a:t> </a:t>
            </a:r>
            <a:r>
              <a:rPr lang="es-ES" sz="240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= ve skle, v umělých podmínkách</a:t>
            </a:r>
            <a:endParaRPr lang="cs-CZ" sz="240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endParaRPr lang="es-ES" sz="2400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cs-CZ" sz="2400" b="1" i="0" u="none" strike="noStrike" baseline="0" dirty="0">
                <a:latin typeface="Century" panose="02040604050505020304" pitchFamily="18" charset="0"/>
              </a:rPr>
              <a:t>aseptická kultura </a:t>
            </a:r>
            <a:r>
              <a:rPr lang="cs-CZ" sz="240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= bez infekce (bakterie, kvasinky, plísně)</a:t>
            </a:r>
          </a:p>
          <a:p>
            <a:endParaRPr lang="cs-CZ" sz="2400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cs-CZ" sz="2400" b="1" i="0" u="none" strike="noStrike" baseline="0" dirty="0">
                <a:latin typeface="Century" panose="02040604050505020304" pitchFamily="18" charset="0"/>
              </a:rPr>
              <a:t>axenická kultura</a:t>
            </a:r>
            <a:r>
              <a:rPr lang="cs-CZ" sz="2400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 </a:t>
            </a:r>
            <a:r>
              <a:rPr lang="cs-CZ" sz="240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= kultura jednoho organismu</a:t>
            </a:r>
          </a:p>
          <a:p>
            <a:endParaRPr lang="cs-CZ" sz="2400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cs-CZ" sz="2400" b="1" i="0" u="none" strike="noStrike" baseline="0" dirty="0">
                <a:latin typeface="Century" panose="02040604050505020304" pitchFamily="18" charset="0"/>
              </a:rPr>
              <a:t>tkáňová kultura </a:t>
            </a:r>
            <a:r>
              <a:rPr lang="cs-CZ" sz="240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= historický pojem, přeneseno z oblasti 				fyziologie živočichů </a:t>
            </a:r>
          </a:p>
        </p:txBody>
      </p:sp>
      <p:sp>
        <p:nvSpPr>
          <p:cNvPr id="5" name="Obdélník 4"/>
          <p:cNvSpPr/>
          <p:nvPr/>
        </p:nvSpPr>
        <p:spPr>
          <a:xfrm>
            <a:off x="4948695" y="623362"/>
            <a:ext cx="30011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i="0" u="none" strike="noStrike" baseline="0" dirty="0">
                <a:latin typeface="Century" panose="02040604050505020304" pitchFamily="18" charset="0"/>
              </a:rPr>
              <a:t>Definice termínů</a:t>
            </a:r>
            <a:endParaRPr lang="cs-CZ" sz="2800" b="0" i="0" u="none" strike="noStrike" baseline="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631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079932" y="244653"/>
            <a:ext cx="43669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b="1" i="0" u="none" strike="noStrike" baseline="0" dirty="0">
                <a:latin typeface="Century" panose="02040604050505020304" pitchFamily="18" charset="0"/>
              </a:rPr>
              <a:t>Infekce v kulturách</a:t>
            </a:r>
            <a:endParaRPr lang="cs-CZ" sz="3600" dirty="0">
              <a:latin typeface="Century" panose="02040604050505020304" pitchFamily="18" charset="0"/>
            </a:endParaRPr>
          </a:p>
        </p:txBody>
      </p:sp>
      <p:pic>
        <p:nvPicPr>
          <p:cNvPr id="7" name="Obrázek 6" descr="Obsah obrázku rostlina, interiér, zelenina, zavřít&#10;&#10;Popis byl vytvořen automaticky">
            <a:extLst>
              <a:ext uri="{FF2B5EF4-FFF2-40B4-BE49-F238E27FC236}">
                <a16:creationId xmlns:a16="http://schemas.microsoft.com/office/drawing/2014/main" id="{E224A904-8E8A-8CD2-26D5-2EEB0BB929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69" y="1243419"/>
            <a:ext cx="2950882" cy="3934509"/>
          </a:xfrm>
          <a:prstGeom prst="rect">
            <a:avLst/>
          </a:prstGeom>
        </p:spPr>
      </p:pic>
      <p:pic>
        <p:nvPicPr>
          <p:cNvPr id="9" name="Obrázek 8" descr="Obsah obrázku jídlo, talíř, polévka, snězeno&#10;&#10;Popis byl vytvořen automaticky">
            <a:extLst>
              <a:ext uri="{FF2B5EF4-FFF2-40B4-BE49-F238E27FC236}">
                <a16:creationId xmlns:a16="http://schemas.microsoft.com/office/drawing/2014/main" id="{1759AC8B-9727-6E68-1EE3-9FA3FAF4BA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94"/>
          <a:stretch/>
        </p:blipFill>
        <p:spPr>
          <a:xfrm>
            <a:off x="2350298" y="3599920"/>
            <a:ext cx="2771511" cy="3156016"/>
          </a:xfrm>
          <a:prstGeom prst="rect">
            <a:avLst/>
          </a:prstGeom>
        </p:spPr>
      </p:pic>
      <p:pic>
        <p:nvPicPr>
          <p:cNvPr id="13" name="Obrázek 12" descr="Obsah obrázku interiér, kiwi&#10;&#10;Popis byl vytvořen automaticky">
            <a:extLst>
              <a:ext uri="{FF2B5EF4-FFF2-40B4-BE49-F238E27FC236}">
                <a16:creationId xmlns:a16="http://schemas.microsoft.com/office/drawing/2014/main" id="{0DFC29E7-F147-1BD3-1F5C-D4D69D44EB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598" y="1243419"/>
            <a:ext cx="4208021" cy="3156016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BA40FA41-58B8-E011-0286-274077DF1B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38" y="2951032"/>
            <a:ext cx="4922283" cy="3691712"/>
          </a:xfrm>
          <a:prstGeom prst="rect">
            <a:avLst/>
          </a:prstGeom>
        </p:spPr>
      </p:pic>
      <p:pic>
        <p:nvPicPr>
          <p:cNvPr id="17" name="Obrázek 16" descr="Obsah obrázku hrníček, interiér&#10;&#10;Popis byl vytvořen automaticky">
            <a:extLst>
              <a:ext uri="{FF2B5EF4-FFF2-40B4-BE49-F238E27FC236}">
                <a16:creationId xmlns:a16="http://schemas.microsoft.com/office/drawing/2014/main" id="{A3249BF5-BC88-45CE-CCC2-C7060D66A5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100" y="538549"/>
            <a:ext cx="3739526" cy="280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353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831" y="153253"/>
            <a:ext cx="3743550" cy="27209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164" y="3103876"/>
            <a:ext cx="3703725" cy="336873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4720" y="841443"/>
            <a:ext cx="4978126" cy="39468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5824027" y="153253"/>
            <a:ext cx="50353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i="0" u="none" strike="noStrike" baseline="0" dirty="0">
                <a:latin typeface="Century" panose="02040604050505020304" pitchFamily="18" charset="0"/>
              </a:rPr>
              <a:t>Příklady infikovaných kultur</a:t>
            </a:r>
            <a:endParaRPr lang="cs-CZ" sz="2800" dirty="0">
              <a:latin typeface="Century" panose="02040604050505020304" pitchFamily="18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6096000" y="532747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kultura infikovaná kvasinkami a bakteriemi</a:t>
            </a:r>
          </a:p>
          <a:p>
            <a:endParaRPr lang="cs-CZ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cs-CZ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kultury infikované houbami </a:t>
            </a:r>
            <a:endParaRPr lang="cs-CZ" dirty="0">
              <a:latin typeface="Century" panose="02040604050505020304" pitchFamily="18" charset="0"/>
            </a:endParaRPr>
          </a:p>
        </p:txBody>
      </p:sp>
      <p:sp>
        <p:nvSpPr>
          <p:cNvPr id="8" name="Ovál 7"/>
          <p:cNvSpPr/>
          <p:nvPr/>
        </p:nvSpPr>
        <p:spPr>
          <a:xfrm>
            <a:off x="1372606" y="4817422"/>
            <a:ext cx="2700000" cy="1433384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8172941" y="5789141"/>
            <a:ext cx="1094627" cy="543698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2718485" y="522585"/>
            <a:ext cx="1904403" cy="1433384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9638271" y="1346886"/>
            <a:ext cx="1294576" cy="20424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8172941" y="5267480"/>
            <a:ext cx="1294576" cy="53975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9063864" y="2884937"/>
            <a:ext cx="403653" cy="437877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9705860" y="5245443"/>
            <a:ext cx="1234768" cy="51991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6689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02255" y="224135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800" b="1" i="0" u="none" strike="noStrike" baseline="0" dirty="0">
                <a:latin typeface="Century" panose="02040604050505020304" pitchFamily="18" charset="0"/>
              </a:rPr>
              <a:t>Kultivační nádoby</a:t>
            </a:r>
            <a:endParaRPr lang="cs-CZ" sz="2800" b="0" i="0" u="none" strike="noStrike" baseline="0" dirty="0">
              <a:latin typeface="Century" panose="02040604050505020304" pitchFamily="18" charset="0"/>
            </a:endParaRPr>
          </a:p>
          <a:p>
            <a:r>
              <a:rPr lang="cs-CZ" sz="2800" b="1" i="0" u="none" strike="noStrike" baseline="0" dirty="0">
                <a:latin typeface="Century" panose="02040604050505020304" pitchFamily="18" charset="0"/>
              </a:rPr>
              <a:t>pro kultury </a:t>
            </a:r>
            <a:r>
              <a:rPr lang="cs-CZ" sz="2800" b="1" i="1" u="none" strike="noStrike" baseline="0" dirty="0">
                <a:latin typeface="Century" panose="02040604050505020304" pitchFamily="18" charset="0"/>
              </a:rPr>
              <a:t>in vitro</a:t>
            </a:r>
            <a:endParaRPr lang="cs-CZ" sz="2800" b="0" i="0" u="none" strike="noStrike" baseline="0" dirty="0">
              <a:latin typeface="Century" panose="02040604050505020304" pitchFamily="18" charset="0"/>
            </a:endParaRPr>
          </a:p>
          <a:p>
            <a:r>
              <a:rPr lang="cs-CZ" sz="2800" b="1" i="0" u="none" strike="noStrike" baseline="0" dirty="0">
                <a:latin typeface="Century" panose="02040604050505020304" pitchFamily="18" charset="0"/>
              </a:rPr>
              <a:t>(sklo i plasty)</a:t>
            </a:r>
            <a:endParaRPr lang="cs-CZ" sz="2800" dirty="0">
              <a:latin typeface="Century" panose="020406040505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773996" y="1900276"/>
            <a:ext cx="1739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0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média ztužená</a:t>
            </a:r>
            <a:endParaRPr lang="cs-CZ" dirty="0">
              <a:latin typeface="Century" panose="02040604050505020304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3003932" y="6003271"/>
            <a:ext cx="6779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zkumavky, </a:t>
            </a:r>
            <a:r>
              <a:rPr lang="cs-CZ" b="1" i="0" u="none" strike="noStrike" baseline="0" dirty="0" err="1">
                <a:solidFill>
                  <a:srgbClr val="000000"/>
                </a:solidFill>
                <a:latin typeface="Century" panose="02040604050505020304" pitchFamily="18" charset="0"/>
              </a:rPr>
              <a:t>Petriho</a:t>
            </a:r>
            <a:r>
              <a:rPr lang="cs-CZ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 misky, </a:t>
            </a:r>
            <a:r>
              <a:rPr lang="cs-CZ" b="1" i="0" u="none" strike="noStrike" baseline="0" dirty="0" err="1">
                <a:solidFill>
                  <a:srgbClr val="000000"/>
                </a:solidFill>
                <a:latin typeface="Century" panose="02040604050505020304" pitchFamily="18" charset="0"/>
              </a:rPr>
              <a:t>Erlenmayerovy</a:t>
            </a:r>
            <a:r>
              <a:rPr lang="cs-CZ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 baňky, </a:t>
            </a:r>
            <a:endParaRPr lang="cs-CZ" b="0" i="0" u="none" strike="noStrike" baseline="0" dirty="0"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cs-CZ" b="1" i="0" u="none" strike="noStrike" baseline="0" dirty="0">
                <a:solidFill>
                  <a:srgbClr val="000000"/>
                </a:solidFill>
                <a:latin typeface="Century" panose="02040604050505020304" pitchFamily="18" charset="0"/>
              </a:rPr>
              <a:t>zavařovací lahve, sklenice od dětské výživy, Magenta boxy…</a:t>
            </a:r>
            <a:endParaRPr lang="cs-CZ" dirty="0">
              <a:latin typeface="Century" panose="02040604050505020304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16" y="2452848"/>
            <a:ext cx="3680668" cy="270670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7632" y="80333"/>
            <a:ext cx="3435174" cy="4009218"/>
          </a:xfrm>
          <a:prstGeom prst="rect">
            <a:avLst/>
          </a:prstGeom>
        </p:spPr>
      </p:pic>
      <p:pic>
        <p:nvPicPr>
          <p:cNvPr id="7" name="Picture 4" descr="Výsledek obrázku pro petri dish plant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8373" y="3593805"/>
            <a:ext cx="19812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 descr="Obsah obrázku text, interiér, přeplněné, jídelní stůl&#10;&#10;Popis byl vytvořen automaticky">
            <a:extLst>
              <a:ext uri="{FF2B5EF4-FFF2-40B4-BE49-F238E27FC236}">
                <a16:creationId xmlns:a16="http://schemas.microsoft.com/office/drawing/2014/main" id="{08D04612-A04D-7771-F46A-CDA051964D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2" t="59218" r="63470" b="24760"/>
          <a:stretch/>
        </p:blipFill>
        <p:spPr>
          <a:xfrm>
            <a:off x="4353697" y="2786122"/>
            <a:ext cx="4689116" cy="260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38556"/>
      </p:ext>
    </p:extLst>
  </p:cSld>
  <p:clrMapOvr>
    <a:masterClrMapping/>
  </p:clrMapOvr>
</p:sld>
</file>

<file path=ppt/theme/theme1.xml><?xml version="1.0" encoding="utf-8"?>
<a:theme xmlns:a="http://schemas.openxmlformats.org/drawingml/2006/main" name="Řez">
  <a:themeElements>
    <a:clrScheme name="Řez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Řez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Řez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13220</TotalTime>
  <Words>1363</Words>
  <Application>Microsoft Office PowerPoint</Application>
  <PresentationFormat>Širokoúhlá obrazovka</PresentationFormat>
  <Paragraphs>223</Paragraphs>
  <Slides>26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4" baseType="lpstr">
      <vt:lpstr>Arial</vt:lpstr>
      <vt:lpstr>Calibri</vt:lpstr>
      <vt:lpstr>Century</vt:lpstr>
      <vt:lpstr>Century Gothic</vt:lpstr>
      <vt:lpstr>Comic Sans MS</vt:lpstr>
      <vt:lpstr>Times-Roman</vt:lpstr>
      <vt:lpstr>Wingdings 3</vt:lpstr>
      <vt:lpstr>Řez</vt:lpstr>
      <vt:lpstr>  Rostlinné explantáty (kultury in vitro) Úvod Hana Cempírková  Ústav experimentální biologie Oddělení fyziologie a anatomie rostlin  Přírodovědecká fakulta, Masarykova univerzita</vt:lpstr>
      <vt:lpstr>Cíle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Rostlinné explantáty (kultury in vitro) 1. Hana Cempírková  Ústav experimentální biologie Oddělení fyziologie a anatomie rostlin  Přírodovědecká fakulta, Masarykova univerzita</dc:title>
  <dc:creator>Admin</dc:creator>
  <cp:lastModifiedBy>Hana Cempírková</cp:lastModifiedBy>
  <cp:revision>42</cp:revision>
  <dcterms:created xsi:type="dcterms:W3CDTF">2017-02-08T09:59:53Z</dcterms:created>
  <dcterms:modified xsi:type="dcterms:W3CDTF">2024-02-21T10:40:09Z</dcterms:modified>
</cp:coreProperties>
</file>