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59" r:id="rId3"/>
    <p:sldId id="260" r:id="rId4"/>
    <p:sldId id="258" r:id="rId5"/>
    <p:sldId id="264" r:id="rId6"/>
    <p:sldId id="257" r:id="rId7"/>
    <p:sldId id="262" r:id="rId8"/>
    <p:sldId id="266" r:id="rId9"/>
    <p:sldId id="263" r:id="rId10"/>
    <p:sldId id="261" r:id="rId11"/>
    <p:sldId id="267" r:id="rId12"/>
    <p:sldId id="268" r:id="rId13"/>
    <p:sldId id="269" r:id="rId14"/>
    <p:sldId id="270" r:id="rId15"/>
    <p:sldId id="271" r:id="rId16"/>
    <p:sldId id="272" r:id="rId17"/>
    <p:sldId id="277" r:id="rId18"/>
    <p:sldId id="304" r:id="rId19"/>
    <p:sldId id="273" r:id="rId20"/>
    <p:sldId id="274" r:id="rId21"/>
    <p:sldId id="275" r:id="rId22"/>
    <p:sldId id="276" r:id="rId23"/>
    <p:sldId id="303" r:id="rId24"/>
    <p:sldId id="278" r:id="rId25"/>
    <p:sldId id="302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727" autoAdjust="0"/>
  </p:normalViewPr>
  <p:slideViewPr>
    <p:cSldViewPr snapToGrid="0">
      <p:cViewPr varScale="1">
        <p:scale>
          <a:sx n="63" d="100"/>
          <a:sy n="63" d="100"/>
        </p:scale>
        <p:origin x="16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EA8D7-97FB-4D0D-979C-B3C212B802F3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4E63D-029B-49F9-9662-42335C18E9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60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Mercury UV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bulbs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primarily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254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nanomers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pulsed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xenon UV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bulbs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UV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germicidal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wavelengths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4E63D-029B-49F9-9662-42335C18E91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42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4E63D-029B-49F9-9662-42335C18E91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772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Persteril</a:t>
            </a:r>
            <a:r>
              <a:rPr lang="cs-CZ" dirty="0"/>
              <a:t> – kyselina </a:t>
            </a:r>
            <a:r>
              <a:rPr lang="cs-CZ" dirty="0" err="1"/>
              <a:t>peroctová</a:t>
            </a:r>
            <a:r>
              <a:rPr lang="cs-CZ" dirty="0"/>
              <a:t> jako aktivní složka, od r. 2019 nelze volně prodávat, tj. pouze přes IČO, jako prekurzor výbušnin</a:t>
            </a:r>
          </a:p>
          <a:p>
            <a:r>
              <a:rPr lang="cs-CZ" dirty="0"/>
              <a:t>H202 – používá se 3% (pokud ve vyšší koncentraci, tak je třeba naředit)</a:t>
            </a:r>
          </a:p>
          <a:p>
            <a:r>
              <a:rPr lang="cs-CZ" dirty="0"/>
              <a:t>SAVO – chlornan sodný v méně než 5% obsahu je v originálním a pak se ještě ředí, 10 – 20 min</a:t>
            </a:r>
          </a:p>
          <a:p>
            <a:r>
              <a:rPr lang="cs-CZ" dirty="0"/>
              <a:t>HgCl2 – 0.1-0.2%, 3 min, </a:t>
            </a:r>
            <a:r>
              <a:rPr lang="cs-CZ" dirty="0" err="1"/>
              <a:t>Famosept</a:t>
            </a:r>
            <a:r>
              <a:rPr lang="cs-CZ" dirty="0"/>
              <a:t> -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Phenylmercury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Borate (obsahuje rtuť)</a:t>
            </a:r>
          </a:p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používá třeba tam, kde se nedají použít halogeny (kvůli nežádoucím meziproduktům nebo korozi materiálu…)</a:t>
            </a:r>
            <a:endParaRPr lang="cs-CZ" dirty="0"/>
          </a:p>
          <a:p>
            <a:r>
              <a:rPr lang="cs-CZ" dirty="0"/>
              <a:t>Triton-X100 – častý, molekula složená z hydrofobní a hydrofilní části, snadno proniká membránou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4E63D-029B-49F9-9662-42335C18E91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252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4E63D-029B-49F9-9662-42335C18E91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02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Aminokyseliny- jako zdroj N lépe využitelný pro růst rostlin, využívány pro podporu růstu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Myo-inositol is important for phosphate storage, cell wall biosynthesis, the production of stress related molecules, cell-to-cell communication, storage and transport of plant hormones.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baseline="0" dirty="0"/>
              <a:t>Polyaminy – obecně stimulují růst (vyskytují se ve všech organizmech – zvýšením jeho množství (externím dodáním) dojde ke stimulaci</a:t>
            </a:r>
          </a:p>
          <a:p>
            <a:r>
              <a:rPr lang="cs-CZ" baseline="0" dirty="0"/>
              <a:t>Kokosové mléko – článek </a:t>
            </a:r>
            <a:r>
              <a:rPr lang="cs-CZ" baseline="0" dirty="0" err="1"/>
              <a:t>Coconut</a:t>
            </a:r>
            <a:r>
              <a:rPr lang="cs-CZ" baseline="0" dirty="0"/>
              <a:t> </a:t>
            </a:r>
            <a:r>
              <a:rPr lang="cs-CZ" baseline="0" dirty="0" err="1"/>
              <a:t>water</a:t>
            </a:r>
            <a:r>
              <a:rPr lang="cs-CZ" baseline="0" dirty="0"/>
              <a:t>, rozdíl mezi kokosovou vodou a mlékem…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4E63D-029B-49F9-9662-42335C18E91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833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/>
              <a:t>cukry mají funkci zdroje uhlíku, ale i osmotickou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4E63D-029B-49F9-9662-42335C18E91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93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595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399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019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133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6907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559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03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12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630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618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54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99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78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309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95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2671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F1F46-9903-471E-859E-7D04E868D1F4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04E9E2-A9A3-4F86-BC03-E309AFB6A0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09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Bi6120 Rostlinné explantáty</a:t>
            </a:r>
            <a:br>
              <a:rPr lang="cs-CZ" b="1" dirty="0"/>
            </a:br>
            <a:r>
              <a:rPr lang="cs-CZ" b="1" dirty="0"/>
              <a:t>2.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Základní podmínky</a:t>
            </a:r>
          </a:p>
          <a:p>
            <a:r>
              <a:rPr lang="cs-CZ" b="1" dirty="0"/>
              <a:t>kultivace </a:t>
            </a:r>
            <a:r>
              <a:rPr lang="cs-CZ" b="1" i="1" dirty="0"/>
              <a:t>in vitro</a:t>
            </a:r>
          </a:p>
          <a:p>
            <a:r>
              <a:rPr lang="cs-CZ" dirty="0"/>
              <a:t>Požadavky na vybavení laboratoře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4064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Očkovací box 3. bezpečnostní třída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1553625"/>
            <a:ext cx="4200758" cy="44448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846" y="1760547"/>
            <a:ext cx="2303946" cy="406900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526792" y="58994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užití pro práci s vysoce infekčními, toxickými nebo</a:t>
            </a:r>
          </a:p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radioaktivními materiály apod.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1861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Sterilizace teplem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972312" y="169068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b="1" i="0" u="none" strike="noStrike" baseline="0" dirty="0">
                <a:solidFill>
                  <a:srgbClr val="FF3300"/>
                </a:solidFill>
                <a:latin typeface="ComicSansMS-Bold"/>
              </a:rPr>
              <a:t>suché teplo</a:t>
            </a: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omicSansMS"/>
              </a:rPr>
              <a:t>120 - 170°C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94176" y="1690688"/>
            <a:ext cx="3867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horkovzdušné sušárny</a:t>
            </a:r>
          </a:p>
          <a:p>
            <a:pPr marL="285750" indent="-285750">
              <a:buFontTx/>
              <a:buChar char="-"/>
            </a:pPr>
            <a:r>
              <a:rPr lang="cs-CZ" dirty="0"/>
              <a:t>kahan</a:t>
            </a:r>
          </a:p>
          <a:p>
            <a:pPr marL="285750" indent="-285750">
              <a:buFontTx/>
              <a:buChar char="-"/>
            </a:pPr>
            <a:r>
              <a:rPr lang="cs-CZ" dirty="0"/>
              <a:t>sterilizační přístroj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037300" y="1647794"/>
            <a:ext cx="223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err="1"/>
              <a:t>sklo,nástroje</a:t>
            </a:r>
            <a:endParaRPr lang="cs-CZ" sz="2400" b="1" u="sng" dirty="0"/>
          </a:p>
        </p:txBody>
      </p:sp>
      <p:sp>
        <p:nvSpPr>
          <p:cNvPr id="10" name="Obdélník 9"/>
          <p:cNvSpPr/>
          <p:nvPr/>
        </p:nvSpPr>
        <p:spPr>
          <a:xfrm>
            <a:off x="991319" y="3209891"/>
            <a:ext cx="1599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i="0" u="none" strike="noStrike" baseline="0" dirty="0">
                <a:solidFill>
                  <a:srgbClr val="FF3300"/>
                </a:solidFill>
                <a:latin typeface="ComicSansMS-Bold"/>
              </a:rPr>
              <a:t>vlhké teplo</a:t>
            </a:r>
            <a:endParaRPr lang="cs-CZ" sz="2400" dirty="0"/>
          </a:p>
        </p:txBody>
      </p:sp>
      <p:sp>
        <p:nvSpPr>
          <p:cNvPr id="11" name="Obdélník 10"/>
          <p:cNvSpPr/>
          <p:nvPr/>
        </p:nvSpPr>
        <p:spPr>
          <a:xfrm>
            <a:off x="3544886" y="3244334"/>
            <a:ext cx="543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i="0" u="sng" strike="noStrike" baseline="0" dirty="0">
                <a:latin typeface="ComicSansMS-Bold"/>
              </a:rPr>
              <a:t>voda, živná média, roztoky, filtrační papír</a:t>
            </a:r>
            <a:endParaRPr lang="cs-CZ" sz="2400" u="sng" dirty="0"/>
          </a:p>
        </p:txBody>
      </p:sp>
      <p:sp>
        <p:nvSpPr>
          <p:cNvPr id="12" name="Obdélník 11"/>
          <p:cNvSpPr/>
          <p:nvPr/>
        </p:nvSpPr>
        <p:spPr>
          <a:xfrm>
            <a:off x="2188636" y="3754915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i="0" u="none" strike="noStrike" baseline="0" dirty="0">
                <a:solidFill>
                  <a:srgbClr val="FF3300"/>
                </a:solidFill>
                <a:latin typeface="ComicSansMS"/>
              </a:rPr>
              <a:t>normální tlak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2671572" y="42161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u="none" strike="noStrike" baseline="0" dirty="0">
                <a:latin typeface="ComicSansMS-Bold"/>
              </a:rPr>
              <a:t>- zavařovací hrnec</a:t>
            </a:r>
          </a:p>
          <a:p>
            <a:r>
              <a:rPr lang="cs-CZ" b="1" i="0" u="none" strike="noStrike" baseline="0" dirty="0">
                <a:latin typeface="ComicSansMS-Bold"/>
              </a:rPr>
              <a:t>- Kochův sterilační přístroj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096000" y="4539269"/>
            <a:ext cx="258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vodou chlazený plášť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2252756" y="5040706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i="0" u="none" strike="noStrike" baseline="0" dirty="0">
                <a:solidFill>
                  <a:srgbClr val="FF3300"/>
                </a:solidFill>
                <a:latin typeface="ComicSansMS"/>
              </a:rPr>
              <a:t>zvýšený tlak</a:t>
            </a:r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2837687" y="55847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u="none" strike="noStrike" baseline="0" dirty="0">
                <a:latin typeface="ComicSansMS-Bold"/>
              </a:rPr>
              <a:t>- tlakový hrnec</a:t>
            </a:r>
          </a:p>
          <a:p>
            <a:r>
              <a:rPr lang="cs-CZ" b="1" i="0" u="none" strike="noStrike" baseline="0" dirty="0">
                <a:latin typeface="ComicSansMS-Bold"/>
              </a:rPr>
              <a:t>- autokláv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5393590" y="5538570"/>
            <a:ext cx="1993238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cs-CZ" sz="2400" b="1" i="0" u="none" strike="noStrike" baseline="0" dirty="0">
                <a:latin typeface="ComicSansMS"/>
              </a:rPr>
              <a:t>100kPa, 121°C</a:t>
            </a:r>
            <a:endParaRPr lang="cs-CZ" sz="2400" b="1" dirty="0"/>
          </a:p>
        </p:txBody>
      </p:sp>
      <p:pic>
        <p:nvPicPr>
          <p:cNvPr id="1026" name="Picture 2" descr="Autokláv 12L VORY 12-B KL. B + Tiskárna">
            <a:extLst>
              <a:ext uri="{FF2B5EF4-FFF2-40B4-BE49-F238E27FC236}">
                <a16:creationId xmlns:a16="http://schemas.microsoft.com/office/drawing/2014/main" id="{F7E70CE5-48E6-4886-85DE-B5EE801A6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884" y="507609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RTOCLAV-EL 12L / 18L stolní autokláv | Laboratorní přístroje | | BDL.cz">
            <a:extLst>
              <a:ext uri="{FF2B5EF4-FFF2-40B4-BE49-F238E27FC236}">
                <a16:creationId xmlns:a16="http://schemas.microsoft.com/office/drawing/2014/main" id="{51EFB930-A820-4963-A354-576DCB0E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783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B4B2512-5707-4E55-A8E8-6BA4668DA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01" y="2319215"/>
            <a:ext cx="1915377" cy="25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krovlnný autokláv Microjet/ Microjet Microwave autoclave | BioVendor LM">
            <a:extLst>
              <a:ext uri="{FF2B5EF4-FFF2-40B4-BE49-F238E27FC236}">
                <a16:creationId xmlns:a16="http://schemas.microsoft.com/office/drawing/2014/main" id="{798549EF-81CB-47A5-BC31-BA8D771BE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001" y="4982586"/>
            <a:ext cx="11144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A2C6EFF-A3F8-4A51-8501-DA5F513CA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912" y="5528139"/>
            <a:ext cx="1145584" cy="114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2D84CF0-1E4F-4E26-9B88-AF281FB73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587" y="4908601"/>
            <a:ext cx="552929" cy="55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41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7079" t="19232" r="18437" b="6435"/>
          <a:stretch/>
        </p:blipFill>
        <p:spPr>
          <a:xfrm>
            <a:off x="942539" y="174979"/>
            <a:ext cx="10306922" cy="66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70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6564" t="18865" r="18694" b="6725"/>
          <a:stretch/>
        </p:blipFill>
        <p:spPr>
          <a:xfrm>
            <a:off x="838200" y="162235"/>
            <a:ext cx="10074116" cy="65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81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7233" t="18774" r="18488" b="6174"/>
          <a:stretch/>
        </p:blipFill>
        <p:spPr>
          <a:xfrm>
            <a:off x="1091247" y="171097"/>
            <a:ext cx="9680386" cy="63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54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8058" t="17583" r="19003" b="8007"/>
          <a:stretch/>
        </p:blipFill>
        <p:spPr>
          <a:xfrm>
            <a:off x="1130054" y="185425"/>
            <a:ext cx="9931892" cy="660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66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770" t="17305" r="18636" b="5363"/>
          <a:stretch/>
        </p:blipFill>
        <p:spPr>
          <a:xfrm>
            <a:off x="1353313" y="219456"/>
            <a:ext cx="9694326" cy="663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2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79" t="21087" r="22064" b="7885"/>
          <a:stretch/>
        </p:blipFill>
        <p:spPr>
          <a:xfrm>
            <a:off x="612648" y="92257"/>
            <a:ext cx="10497312" cy="72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49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interiér, police, soupravy, pouzdro&#10;&#10;Popis byl vytvořen automaticky">
            <a:extLst>
              <a:ext uri="{FF2B5EF4-FFF2-40B4-BE49-F238E27FC236}">
                <a16:creationId xmlns:a16="http://schemas.microsoft.com/office/drawing/2014/main" id="{C911EEB9-7F21-1823-7C63-439DF5F95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88281"/>
            <a:ext cx="5175249" cy="3881437"/>
          </a:xfrm>
        </p:spPr>
      </p:pic>
      <p:pic>
        <p:nvPicPr>
          <p:cNvPr id="9" name="Obrázek 8" descr="Obsah obrázku text, interiér, toaleta, křeslo&#10;&#10;Popis byl vytvořen automaticky">
            <a:extLst>
              <a:ext uri="{FF2B5EF4-FFF2-40B4-BE49-F238E27FC236}">
                <a16:creationId xmlns:a16="http://schemas.microsoft.com/office/drawing/2014/main" id="{82A761F2-FE2C-9D1B-A154-07F6CCE29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32" y="4361282"/>
            <a:ext cx="3246120" cy="2434590"/>
          </a:xfrm>
          <a:prstGeom prst="rect">
            <a:avLst/>
          </a:prstGeom>
        </p:spPr>
      </p:pic>
      <p:pic>
        <p:nvPicPr>
          <p:cNvPr id="1026" name="Picture 2" descr="Plant Cell Tissue Culture Chambers – Plant Cell Culturing | Geneva  Scientific">
            <a:extLst>
              <a:ext uri="{FF2B5EF4-FFF2-40B4-BE49-F238E27FC236}">
                <a16:creationId xmlns:a16="http://schemas.microsoft.com/office/drawing/2014/main" id="{48660941-7AC7-BA15-429A-B3E1D6E5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432" y="501650"/>
            <a:ext cx="3051368" cy="37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37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133" t="26131" r="20764" b="7675"/>
          <a:stretch/>
        </p:blipFill>
        <p:spPr>
          <a:xfrm>
            <a:off x="838200" y="192844"/>
            <a:ext cx="10579608" cy="666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76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31" y="355157"/>
            <a:ext cx="8965474" cy="1320800"/>
          </a:xfrm>
        </p:spPr>
        <p:txBody>
          <a:bodyPr/>
          <a:lstStyle/>
          <a:p>
            <a:pPr algn="ctr"/>
            <a:r>
              <a:rPr lang="cs-CZ" b="1" dirty="0"/>
              <a:t>Základní podmínky kultivace </a:t>
            </a:r>
            <a:r>
              <a:rPr lang="cs-CZ" b="1" i="1" dirty="0"/>
              <a:t>in vitro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aseptická kultura			  nutnost </a:t>
            </a:r>
            <a:r>
              <a:rPr lang="cs-CZ" sz="2800" dirty="0"/>
              <a:t>sterilizace a desinfekce</a:t>
            </a: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vhodná výživa explantátu</a:t>
            </a:r>
            <a:r>
              <a:rPr lang="cs-CZ" dirty="0"/>
              <a:t>       </a:t>
            </a:r>
            <a:r>
              <a:rPr lang="pt-BR" dirty="0"/>
              <a:t> </a:t>
            </a:r>
            <a:r>
              <a:rPr lang="cs-CZ" dirty="0"/>
              <a:t>		   </a:t>
            </a:r>
            <a:r>
              <a:rPr lang="pt-BR" sz="2800" dirty="0"/>
              <a:t>živná média</a:t>
            </a: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vhodné fyzikální podmínky</a:t>
            </a:r>
          </a:p>
          <a:p>
            <a:pPr marL="0" indent="0">
              <a:buNone/>
            </a:pPr>
            <a:r>
              <a:rPr lang="cs-CZ" sz="2800" dirty="0"/>
              <a:t>		– osvětlení (intenzita, fotoperioda…)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	–  </a:t>
            </a:r>
            <a:r>
              <a:rPr lang="cs-CZ" sz="2800" dirty="0"/>
              <a:t>teplota</a:t>
            </a:r>
          </a:p>
          <a:p>
            <a:pPr marL="0" indent="0">
              <a:buNone/>
            </a:pPr>
            <a:r>
              <a:rPr lang="cs-CZ" sz="2800" dirty="0"/>
              <a:t>		– koncentrace plynů</a:t>
            </a:r>
          </a:p>
          <a:p>
            <a:pPr marL="0" indent="0">
              <a:buNone/>
            </a:pPr>
            <a:r>
              <a:rPr lang="cs-CZ" sz="2800" dirty="0"/>
              <a:t>		– vlhkost vzduchu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2917998" y="221442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>
            <a:off x="3896406" y="26990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172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523" t="18146" r="16863" b="6204"/>
          <a:stretch/>
        </p:blipFill>
        <p:spPr>
          <a:xfrm>
            <a:off x="704088" y="246888"/>
            <a:ext cx="10556948" cy="6644235"/>
          </a:xfrm>
          <a:prstGeom prst="rect">
            <a:avLst/>
          </a:prstGeom>
        </p:spPr>
      </p:pic>
      <p:pic>
        <p:nvPicPr>
          <p:cNvPr id="1026" name="Picture 2" descr="Virus Free Potato Tuber Seed Production Through Meristem Culture In  Tropical Asia - SciAlert Responsive Version">
            <a:extLst>
              <a:ext uri="{FF2B5EF4-FFF2-40B4-BE49-F238E27FC236}">
                <a16:creationId xmlns:a16="http://schemas.microsoft.com/office/drawing/2014/main" id="{BE704C07-C9A7-4E6D-B809-D70DB4DDF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528" y="4676775"/>
            <a:ext cx="20955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D669FC3-98A9-46CD-B759-75F2F52F0624}"/>
              </a:ext>
            </a:extLst>
          </p:cNvPr>
          <p:cNvSpPr txBox="1"/>
          <p:nvPr/>
        </p:nvSpPr>
        <p:spPr>
          <a:xfrm>
            <a:off x="9859617" y="4307443"/>
            <a:ext cx="233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Papírový můstek</a:t>
            </a:r>
          </a:p>
        </p:txBody>
      </p:sp>
    </p:spTree>
    <p:extLst>
      <p:ext uri="{BB962C8B-B14F-4D97-AF65-F5344CB8AC3E}">
        <p14:creationId xmlns:p14="http://schemas.microsoft.com/office/powerpoint/2010/main" val="3900705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433" t="17515" r="22537" b="4732"/>
          <a:stretch/>
        </p:blipFill>
        <p:spPr>
          <a:xfrm>
            <a:off x="1508760" y="252828"/>
            <a:ext cx="8494776" cy="663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16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70" t="18146" r="21118" b="7044"/>
          <a:stretch/>
        </p:blipFill>
        <p:spPr>
          <a:xfrm>
            <a:off x="1307592" y="73152"/>
            <a:ext cx="9478164" cy="681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9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34F2F2-4DE6-490E-9A2A-13DD273BC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Složení živných médií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DA30679-2714-4097-85C7-90328873C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730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198" t="18565" r="23010" b="7254"/>
          <a:stretch/>
        </p:blipFill>
        <p:spPr>
          <a:xfrm>
            <a:off x="1018361" y="108273"/>
            <a:ext cx="9025128" cy="674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38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6" t="31162" r="28896" b="23067"/>
          <a:stretch/>
        </p:blipFill>
        <p:spPr>
          <a:xfrm>
            <a:off x="573911" y="1027906"/>
            <a:ext cx="11618089" cy="434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70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725" t="17935" r="22419" b="16081"/>
          <a:stretch/>
        </p:blipFill>
        <p:spPr>
          <a:xfrm>
            <a:off x="863120" y="63132"/>
            <a:ext cx="10100536" cy="659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60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907" t="20036" r="22064" b="17342"/>
          <a:stretch/>
        </p:blipFill>
        <p:spPr>
          <a:xfrm>
            <a:off x="658369" y="155448"/>
            <a:ext cx="10873930" cy="683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65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16" t="21928" r="22419" b="8305"/>
          <a:stretch/>
        </p:blipFill>
        <p:spPr>
          <a:xfrm>
            <a:off x="640080" y="1"/>
            <a:ext cx="10056414" cy="71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54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43" t="18776" r="21355" b="10826"/>
          <a:stretch/>
        </p:blipFill>
        <p:spPr>
          <a:xfrm>
            <a:off x="475488" y="57617"/>
            <a:ext cx="10866120" cy="74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3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0429" y="265043"/>
            <a:ext cx="8596668" cy="1320800"/>
          </a:xfrm>
        </p:spPr>
        <p:txBody>
          <a:bodyPr/>
          <a:lstStyle/>
          <a:p>
            <a:pPr algn="ctr"/>
            <a:r>
              <a:rPr lang="cs-CZ" b="1" dirty="0"/>
              <a:t>Sterilizace a desinfekce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83797" y="1080051"/>
            <a:ext cx="10604619" cy="3880773"/>
          </a:xfrm>
        </p:spPr>
        <p:txBody>
          <a:bodyPr>
            <a:noAutofit/>
          </a:bodyPr>
          <a:lstStyle/>
          <a:p>
            <a:r>
              <a:rPr lang="cs-CZ" sz="2800" b="1" dirty="0"/>
              <a:t>A. Fyzikální</a:t>
            </a:r>
          </a:p>
          <a:p>
            <a:pPr marL="0" indent="0">
              <a:buNone/>
            </a:pPr>
            <a:r>
              <a:rPr lang="cs-CZ" sz="2800" dirty="0"/>
              <a:t>	• mechanická a elektrostatická</a:t>
            </a:r>
          </a:p>
          <a:p>
            <a:pPr marL="0" indent="0">
              <a:buNone/>
            </a:pPr>
            <a:r>
              <a:rPr lang="cs-CZ" sz="2800" b="1" dirty="0"/>
              <a:t>		vzduch očkovacích boxů </a:t>
            </a:r>
            <a:r>
              <a:rPr lang="cs-CZ" sz="2800" dirty="0"/>
              <a:t>(laminární, 2. třída)</a:t>
            </a:r>
          </a:p>
          <a:p>
            <a:pPr marL="0" indent="0">
              <a:buNone/>
            </a:pPr>
            <a:r>
              <a:rPr lang="cs-CZ" sz="2800" b="1" dirty="0"/>
              <a:t>		filtrace termolabilních látek </a:t>
            </a:r>
            <a:r>
              <a:rPr lang="cs-CZ" sz="2800" dirty="0"/>
              <a:t>- filtry:</a:t>
            </a:r>
          </a:p>
          <a:p>
            <a:pPr marL="0" indent="0">
              <a:buNone/>
            </a:pPr>
            <a:r>
              <a:rPr lang="cs-CZ" sz="2800" dirty="0"/>
              <a:t>			skleněné (frity G5, S4)</a:t>
            </a:r>
          </a:p>
          <a:p>
            <a:pPr marL="0" indent="0">
              <a:buNone/>
            </a:pPr>
            <a:r>
              <a:rPr lang="cs-CZ" sz="2800" dirty="0"/>
              <a:t>			membránové (</a:t>
            </a:r>
            <a:r>
              <a:rPr lang="cs-CZ" sz="2800" dirty="0" err="1"/>
              <a:t>Seitz</a:t>
            </a:r>
            <a:r>
              <a:rPr lang="cs-CZ" sz="2800" dirty="0"/>
              <a:t>, </a:t>
            </a:r>
            <a:r>
              <a:rPr lang="cs-CZ" sz="2800" dirty="0" err="1"/>
              <a:t>Millipore</a:t>
            </a:r>
            <a:r>
              <a:rPr lang="cs-CZ" sz="2800" dirty="0"/>
              <a:t>, </a:t>
            </a:r>
            <a:r>
              <a:rPr lang="cs-CZ" sz="2800" dirty="0" err="1"/>
              <a:t>Sartorius</a:t>
            </a:r>
            <a:r>
              <a:rPr lang="cs-CZ" sz="2800" dirty="0"/>
              <a:t>)</a:t>
            </a:r>
            <a:r>
              <a:rPr lang="cs-CZ" sz="2800" b="1" dirty="0"/>
              <a:t> 0,22mm</a:t>
            </a:r>
          </a:p>
          <a:p>
            <a:pPr marL="0" indent="0">
              <a:buNone/>
            </a:pPr>
            <a:r>
              <a:rPr lang="cs-CZ" sz="2800" dirty="0"/>
              <a:t>	• UV záření (kultivační místnosti, boxy)</a:t>
            </a:r>
          </a:p>
          <a:p>
            <a:pPr marL="0" indent="0">
              <a:buNone/>
            </a:pPr>
            <a:r>
              <a:rPr lang="cs-CZ" sz="2800" dirty="0"/>
              <a:t>	• teplota</a:t>
            </a:r>
          </a:p>
          <a:p>
            <a:pPr marL="0" indent="0">
              <a:buNone/>
            </a:pPr>
            <a:r>
              <a:rPr lang="cs-CZ" sz="2800" dirty="0"/>
              <a:t>		suché nebo vlhké teplo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957311E-9CFF-402E-B866-124F7764B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26" t="24541" r="24239" b="52464"/>
          <a:stretch/>
        </p:blipFill>
        <p:spPr>
          <a:xfrm>
            <a:off x="6347792" y="5280991"/>
            <a:ext cx="5844208" cy="15770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FCCEED-7672-47CD-8507-6DA130B7C4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61" t="25314" r="13020" b="55427"/>
          <a:stretch/>
        </p:blipFill>
        <p:spPr>
          <a:xfrm>
            <a:off x="10013459" y="2515704"/>
            <a:ext cx="1977454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97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69" t="18355" r="21829" b="7674"/>
          <a:stretch/>
        </p:blipFill>
        <p:spPr>
          <a:xfrm>
            <a:off x="1092866" y="100584"/>
            <a:ext cx="952716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10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460" t="22617" r="23267" b="15186"/>
          <a:stretch/>
        </p:blipFill>
        <p:spPr>
          <a:xfrm>
            <a:off x="978409" y="365125"/>
            <a:ext cx="9292492" cy="614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33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53" t="18355" r="22891" b="9986"/>
          <a:stretch/>
        </p:blipFill>
        <p:spPr>
          <a:xfrm>
            <a:off x="1380744" y="56066"/>
            <a:ext cx="8942832" cy="680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10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025" t="22979" r="21828" b="7255"/>
          <a:stretch/>
        </p:blipFill>
        <p:spPr>
          <a:xfrm>
            <a:off x="1325880" y="128016"/>
            <a:ext cx="9565200" cy="668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16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43" t="22138" r="22301" b="8305"/>
          <a:stretch/>
        </p:blipFill>
        <p:spPr>
          <a:xfrm>
            <a:off x="1106424" y="39249"/>
            <a:ext cx="9317736" cy="68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94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52" t="20247" r="23483" b="13348"/>
          <a:stretch/>
        </p:blipFill>
        <p:spPr>
          <a:xfrm>
            <a:off x="841248" y="-42031"/>
            <a:ext cx="10015728" cy="68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53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43" t="18355" r="25611" b="11457"/>
          <a:stretch/>
        </p:blipFill>
        <p:spPr>
          <a:xfrm>
            <a:off x="1362456" y="21073"/>
            <a:ext cx="8650224" cy="687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72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61" t="21299" r="23838" b="8934"/>
          <a:stretch/>
        </p:blipFill>
        <p:spPr>
          <a:xfrm>
            <a:off x="1362456" y="68999"/>
            <a:ext cx="9491472" cy="674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77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61" t="18986" r="22419" b="12297"/>
          <a:stretch/>
        </p:blipFill>
        <p:spPr>
          <a:xfrm>
            <a:off x="1231590" y="182880"/>
            <a:ext cx="9370162" cy="654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249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79" t="18776" r="22655" b="7464"/>
          <a:stretch/>
        </p:blipFill>
        <p:spPr>
          <a:xfrm>
            <a:off x="1224829" y="0"/>
            <a:ext cx="9052295" cy="66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02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Laminární box, </a:t>
            </a:r>
            <a:r>
              <a:rPr lang="cs-CZ" dirty="0" err="1"/>
              <a:t>flowbox</a:t>
            </a:r>
            <a:r>
              <a:rPr lang="cs-CZ" dirty="0"/>
              <a:t>, očkovací box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6968" y="1270000"/>
            <a:ext cx="8596668" cy="3880773"/>
          </a:xfrm>
        </p:spPr>
        <p:txBody>
          <a:bodyPr/>
          <a:lstStyle/>
          <a:p>
            <a:r>
              <a:rPr lang="cs-CZ" dirty="0"/>
              <a:t>Pro zajištění sterility prostředí</a:t>
            </a:r>
          </a:p>
          <a:p>
            <a:r>
              <a:rPr lang="cs-CZ" dirty="0"/>
              <a:t>Vzduch je veden přes HEPA filtr a plynulým laminárním prouděním směrem k uživateli</a:t>
            </a:r>
          </a:p>
          <a:p>
            <a:r>
              <a:rPr lang="cs-CZ" dirty="0"/>
              <a:t>Obvykle z nerezavějící oceli bez mezer nebo spojů, kde by se mohly usazovat spory</a:t>
            </a:r>
          </a:p>
          <a:p>
            <a:r>
              <a:rPr lang="cs-CZ" dirty="0"/>
              <a:t>Horizontální a vertikální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AED86A-EC57-4587-A93E-B7B6F9550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0" t="26400" r="20086" b="27057"/>
          <a:stretch/>
        </p:blipFill>
        <p:spPr>
          <a:xfrm>
            <a:off x="1501575" y="3414575"/>
            <a:ext cx="8033657" cy="346954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AD40840-08E0-4BB1-AEF8-A52405DCB896}"/>
              </a:ext>
            </a:extLst>
          </p:cNvPr>
          <p:cNvSpPr txBox="1"/>
          <p:nvPr/>
        </p:nvSpPr>
        <p:spPr>
          <a:xfrm>
            <a:off x="9368681" y="6095129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Katalog firmy </a:t>
            </a:r>
            <a:r>
              <a:rPr lang="cs-CZ" dirty="0" err="1"/>
              <a:t>Gelaire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215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89" t="20877" r="22537" b="6203"/>
          <a:stretch/>
        </p:blipFill>
        <p:spPr>
          <a:xfrm>
            <a:off x="1133857" y="82297"/>
            <a:ext cx="9727816" cy="716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44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25" t="20036" r="22183" b="10617"/>
          <a:stretch/>
        </p:blipFill>
        <p:spPr>
          <a:xfrm>
            <a:off x="1053141" y="109728"/>
            <a:ext cx="9555808" cy="652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2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024" t="21088" r="21474" b="6413"/>
          <a:stretch/>
        </p:blipFill>
        <p:spPr>
          <a:xfrm>
            <a:off x="1591057" y="-73151"/>
            <a:ext cx="9278744" cy="669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053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245705" y="225286"/>
            <a:ext cx="98478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/>
              <a:t>http://www.sigmaaldrich.com/life-science/molecular-biology/plant-biotechnology/tissue-culture-protocols.html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9E370C7-75F0-40A6-A126-6BD7AF241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2DA2FC7-34F8-8051-D270-2EE73BE9F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" y="609600"/>
            <a:ext cx="10561320" cy="594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32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906" t="18565" r="21828" b="6624"/>
          <a:stretch/>
        </p:blipFill>
        <p:spPr>
          <a:xfrm>
            <a:off x="1536191" y="1"/>
            <a:ext cx="9181293" cy="686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58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06" t="18146" r="21592" b="8725"/>
          <a:stretch/>
        </p:blipFill>
        <p:spPr>
          <a:xfrm>
            <a:off x="1335026" y="0"/>
            <a:ext cx="96366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739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61" t="17725" r="21946" b="9986"/>
          <a:stretch/>
        </p:blipFill>
        <p:spPr>
          <a:xfrm>
            <a:off x="1359747" y="0"/>
            <a:ext cx="96291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26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88" t="17934" r="22892" b="9356"/>
          <a:stretch/>
        </p:blipFill>
        <p:spPr>
          <a:xfrm>
            <a:off x="1041307" y="0"/>
            <a:ext cx="9835953" cy="71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89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134" t="18355" r="22183" b="6413"/>
          <a:stretch/>
        </p:blipFill>
        <p:spPr>
          <a:xfrm>
            <a:off x="1234441" y="91440"/>
            <a:ext cx="9688856" cy="710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77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71816" y="45122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ComicSansMS-Bold"/>
              </a:rPr>
              <a:t>horizontální:</a:t>
            </a:r>
          </a:p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FATRAN (JZD Pokrok Žilina)</a:t>
            </a:r>
          </a:p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GELAIRE (AV ČR Poříčí)</a:t>
            </a:r>
          </a:p>
        </p:txBody>
      </p:sp>
      <p:sp>
        <p:nvSpPr>
          <p:cNvPr id="3" name="Obdélník 2"/>
          <p:cNvSpPr/>
          <p:nvPr/>
        </p:nvSpPr>
        <p:spPr>
          <a:xfrm>
            <a:off x="4432201" y="567285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omicSansMS"/>
              </a:rPr>
              <a:t>•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omicSansMS-Bold"/>
              </a:rPr>
              <a:t>vertikální:</a:t>
            </a:r>
          </a:p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UNIFLOW (z Kolína/n. R.)</a:t>
            </a:r>
          </a:p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GELAIRE, AURA (v A2)</a:t>
            </a:r>
          </a:p>
        </p:txBody>
      </p:sp>
      <p:pic>
        <p:nvPicPr>
          <p:cNvPr id="4" name="Obrázek 3" descr="Obsah obrázku text, interiér&#10;&#10;Popis byl vytvořen automaticky">
            <a:extLst>
              <a:ext uri="{FF2B5EF4-FFF2-40B4-BE49-F238E27FC236}">
                <a16:creationId xmlns:a16="http://schemas.microsoft.com/office/drawing/2014/main" id="{7A5BA102-2C2D-F480-4D05-815885D4C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0" y="3115099"/>
            <a:ext cx="4800600" cy="3600450"/>
          </a:xfrm>
          <a:prstGeom prst="rect">
            <a:avLst/>
          </a:prstGeom>
        </p:spPr>
      </p:pic>
      <p:pic>
        <p:nvPicPr>
          <p:cNvPr id="8" name="Obrázek 7" descr="Obsah obrázku text, interiér, modrá&#10;&#10;Popis byl vytvořen automaticky">
            <a:extLst>
              <a:ext uri="{FF2B5EF4-FFF2-40B4-BE49-F238E27FC236}">
                <a16:creationId xmlns:a16="http://schemas.microsoft.com/office/drawing/2014/main" id="{2B8E0696-EDA9-5CB0-6984-6445DF1D7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35" y="23776"/>
            <a:ext cx="4540299" cy="3405224"/>
          </a:xfrm>
          <a:prstGeom prst="rect">
            <a:avLst/>
          </a:prstGeom>
        </p:spPr>
      </p:pic>
      <p:pic>
        <p:nvPicPr>
          <p:cNvPr id="10" name="Obrázek 9" descr="Obsah obrázku text, interiér&#10;&#10;Popis byl vytvořen automaticky">
            <a:extLst>
              <a:ext uri="{FF2B5EF4-FFF2-40B4-BE49-F238E27FC236}">
                <a16:creationId xmlns:a16="http://schemas.microsoft.com/office/drawing/2014/main" id="{EA386AEE-3F51-3B77-7136-C02C9711E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5" y="3908144"/>
            <a:ext cx="39014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33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HEPA </a:t>
            </a:r>
            <a:r>
              <a:rPr lang="cs-CZ" dirty="0"/>
              <a:t>- filtr</a:t>
            </a:r>
          </a:p>
        </p:txBody>
      </p:sp>
      <p:pic>
        <p:nvPicPr>
          <p:cNvPr id="1026" name="Picture 2" descr="https://upload.wikimedia.org/wikipedia/commons/thumb/b/b1/HEPA_Filter_diagram_en.svg/607px-HEPA_Filter_diagram_en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45" y="1690688"/>
            <a:ext cx="485526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324570" y="6225278"/>
            <a:ext cx="3507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https://en.wikipedia.org/wiki/HEPA</a:t>
            </a:r>
          </a:p>
        </p:txBody>
      </p:sp>
      <p:sp>
        <p:nvSpPr>
          <p:cNvPr id="5" name="Obdélník 4"/>
          <p:cNvSpPr/>
          <p:nvPr/>
        </p:nvSpPr>
        <p:spPr>
          <a:xfrm>
            <a:off x="6034343" y="843240"/>
            <a:ext cx="370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  <a:latin typeface="ComicSansMS-Bold"/>
              </a:rPr>
              <a:t>„</a:t>
            </a:r>
            <a:r>
              <a:rPr lang="cs-CZ" b="1" i="0" u="none" strike="noStrike" baseline="0" dirty="0" err="1">
                <a:solidFill>
                  <a:srgbClr val="0000FF"/>
                </a:solidFill>
                <a:latin typeface="ComicSansMS-Bold"/>
              </a:rPr>
              <a:t>High</a:t>
            </a:r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 </a:t>
            </a:r>
            <a:r>
              <a:rPr lang="cs-CZ" b="1" i="0" u="none" strike="noStrike" baseline="0" dirty="0" err="1">
                <a:solidFill>
                  <a:srgbClr val="0000FF"/>
                </a:solidFill>
                <a:latin typeface="ComicSansMS-Bold"/>
              </a:rPr>
              <a:t>Efficiency</a:t>
            </a:r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 </a:t>
            </a:r>
            <a:r>
              <a:rPr lang="cs-CZ" b="1" i="0" u="none" strike="noStrike" baseline="0" dirty="0" err="1">
                <a:solidFill>
                  <a:srgbClr val="0000FF"/>
                </a:solidFill>
                <a:latin typeface="ComicSansMS-Bold"/>
              </a:rPr>
              <a:t>Particulate</a:t>
            </a:r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 Air“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839968" y="266602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omicSansMS"/>
              </a:rPr>
              <a:t>Mechanismy zadržení částic</a:t>
            </a:r>
          </a:p>
          <a:p>
            <a:r>
              <a:rPr lang="pt-BR" b="0" i="0" u="none" strike="noStrike" baseline="0" dirty="0">
                <a:solidFill>
                  <a:srgbClr val="000000"/>
                </a:solidFill>
                <a:latin typeface="ComicSansMS"/>
              </a:rPr>
              <a:t>1. efekt síta = </a:t>
            </a:r>
            <a:r>
              <a:rPr lang="pt-BR" b="1" i="0" u="none" strike="noStrike" baseline="0" dirty="0">
                <a:solidFill>
                  <a:srgbClr val="0000FF"/>
                </a:solidFill>
                <a:latin typeface="ComicSansMS-Bold"/>
              </a:rPr>
              <a:t>velké částice</a:t>
            </a: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omicSansMS"/>
              </a:rPr>
              <a:t>2. </a:t>
            </a:r>
            <a:r>
              <a:rPr lang="cs-CZ" b="1" i="0" u="none" strike="noStrike" baseline="0" dirty="0">
                <a:solidFill>
                  <a:srgbClr val="FF3300"/>
                </a:solidFill>
                <a:latin typeface="ComicSansMS-Bold"/>
              </a:rPr>
              <a:t>menší částice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SansMS"/>
              </a:rPr>
              <a:t>= inertní k proudění</a:t>
            </a: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omicSansMS"/>
              </a:rPr>
              <a:t>3.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omicSansMS-Bold"/>
              </a:rPr>
              <a:t>nejmenší částice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SansMS"/>
              </a:rPr>
              <a:t>= Brownův pohyb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565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50" y="42121"/>
            <a:ext cx="8988552" cy="67737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800325" y="4700016"/>
            <a:ext cx="3941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chemeClr val="bg1"/>
                </a:solidFill>
              </a:rPr>
              <a:t>bakterie a kvasinky na lidském jazyku</a:t>
            </a:r>
            <a:endParaRPr lang="cs-C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87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43528" y="356390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2800" b="1" i="0" u="none" strike="noStrike" baseline="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Očkovací box </a:t>
            </a:r>
            <a:r>
              <a:rPr lang="cs-CZ" sz="24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bezpečnostní třída</a:t>
            </a:r>
          </a:p>
          <a:p>
            <a:pPr algn="ctr"/>
            <a:r>
              <a:rPr lang="cs-CZ" sz="24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(digestoř)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354" y="1507731"/>
            <a:ext cx="4944138" cy="43951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492" y="1405746"/>
            <a:ext cx="3162036" cy="477887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710459" y="6101944"/>
            <a:ext cx="489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>
                <a:solidFill>
                  <a:srgbClr val="0000FF"/>
                </a:solidFill>
                <a:latin typeface="ComicSansMS-Bold"/>
              </a:rPr>
              <a:t>box nezajišťuje podmínky pro sterilní práci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6067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Očkovací box 2. bezpečnostní třída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2654" y="1557304"/>
            <a:ext cx="4695810" cy="48580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76" y="1408176"/>
            <a:ext cx="2970918" cy="487375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261006" y="6281928"/>
            <a:ext cx="5194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0" u="none" strike="noStrike" baseline="0" dirty="0">
                <a:solidFill>
                  <a:srgbClr val="0000FF"/>
                </a:solidFill>
                <a:latin typeface="ComicSansMS-Bold"/>
              </a:rPr>
              <a:t>GELAIRE, AURA – je možné pracovat i s GMO</a:t>
            </a:r>
          </a:p>
        </p:txBody>
      </p:sp>
    </p:spTree>
    <p:extLst>
      <p:ext uri="{BB962C8B-B14F-4D97-AF65-F5344CB8AC3E}">
        <p14:creationId xmlns:p14="http://schemas.microsoft.com/office/powerpoint/2010/main" val="1626077277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948</TotalTime>
  <Words>620</Words>
  <Application>Microsoft Office PowerPoint</Application>
  <PresentationFormat>Širokoúhlá obrazovka</PresentationFormat>
  <Paragraphs>88</Paragraphs>
  <Slides>48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6" baseType="lpstr">
      <vt:lpstr>Arial</vt:lpstr>
      <vt:lpstr>Calibri</vt:lpstr>
      <vt:lpstr>ComicSansMS</vt:lpstr>
      <vt:lpstr>ComicSansMS-Bold</vt:lpstr>
      <vt:lpstr>Trebuchet MS</vt:lpstr>
      <vt:lpstr>Wingdings</vt:lpstr>
      <vt:lpstr>Wingdings 3</vt:lpstr>
      <vt:lpstr>Fazeta</vt:lpstr>
      <vt:lpstr>Bi6120 Rostlinné explantáty 2.</vt:lpstr>
      <vt:lpstr>Základní podmínky kultivace in vitro</vt:lpstr>
      <vt:lpstr>Sterilizace a desinfekce</vt:lpstr>
      <vt:lpstr>Laminární box, flowbox, očkovací box</vt:lpstr>
      <vt:lpstr>Prezentace aplikace PowerPoint</vt:lpstr>
      <vt:lpstr>HEPA - filtr</vt:lpstr>
      <vt:lpstr>Prezentace aplikace PowerPoint</vt:lpstr>
      <vt:lpstr>Prezentace aplikace PowerPoint</vt:lpstr>
      <vt:lpstr>Očkovací box 2. bezpečnostní třída</vt:lpstr>
      <vt:lpstr>Očkovací box 3. bezpečnostní třída</vt:lpstr>
      <vt:lpstr>Sterilizace teplem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Složení živných médií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Bi6120 Rostlinné explantáty 2.</dc:title>
  <dc:creator>Hana Cempírková</dc:creator>
  <cp:lastModifiedBy>Hana Cempírková</cp:lastModifiedBy>
  <cp:revision>57</cp:revision>
  <dcterms:created xsi:type="dcterms:W3CDTF">2017-02-09T12:40:34Z</dcterms:created>
  <dcterms:modified xsi:type="dcterms:W3CDTF">2023-02-22T10:01:44Z</dcterms:modified>
</cp:coreProperties>
</file>