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58" r:id="rId4"/>
    <p:sldId id="259" r:id="rId5"/>
    <p:sldId id="260" r:id="rId6"/>
    <p:sldId id="261" r:id="rId7"/>
    <p:sldId id="302" r:id="rId8"/>
    <p:sldId id="263" r:id="rId9"/>
    <p:sldId id="265" r:id="rId10"/>
    <p:sldId id="266" r:id="rId11"/>
    <p:sldId id="267" r:id="rId12"/>
    <p:sldId id="293" r:id="rId13"/>
    <p:sldId id="268" r:id="rId14"/>
    <p:sldId id="270" r:id="rId15"/>
    <p:sldId id="271" r:id="rId16"/>
    <p:sldId id="272" r:id="rId17"/>
    <p:sldId id="273" r:id="rId18"/>
    <p:sldId id="274" r:id="rId19"/>
    <p:sldId id="275" r:id="rId20"/>
    <p:sldId id="278" r:id="rId21"/>
    <p:sldId id="279" r:id="rId22"/>
    <p:sldId id="280" r:id="rId23"/>
    <p:sldId id="281" r:id="rId24"/>
    <p:sldId id="277" r:id="rId25"/>
    <p:sldId id="276" r:id="rId26"/>
    <p:sldId id="282" r:id="rId27"/>
    <p:sldId id="300" r:id="rId28"/>
    <p:sldId id="283" r:id="rId29"/>
    <p:sldId id="264" r:id="rId30"/>
    <p:sldId id="269" r:id="rId31"/>
    <p:sldId id="284" r:id="rId32"/>
    <p:sldId id="286" r:id="rId33"/>
    <p:sldId id="287" r:id="rId34"/>
    <p:sldId id="288" r:id="rId35"/>
    <p:sldId id="291" r:id="rId36"/>
    <p:sldId id="298" r:id="rId37"/>
    <p:sldId id="294" r:id="rId38"/>
    <p:sldId id="296" r:id="rId39"/>
    <p:sldId id="301" r:id="rId40"/>
    <p:sldId id="297" r:id="rId41"/>
    <p:sldId id="290" r:id="rId42"/>
    <p:sldId id="299" r:id="rId4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14" autoAdjust="0"/>
    <p:restoredTop sz="74618" autoAdjust="0"/>
  </p:normalViewPr>
  <p:slideViewPr>
    <p:cSldViewPr snapToGrid="0">
      <p:cViewPr varScale="1">
        <p:scale>
          <a:sx n="75" d="100"/>
          <a:sy n="75" d="100"/>
        </p:scale>
        <p:origin x="112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5698C-F1A2-4B0C-BF01-FF6900B81A0B}" type="datetimeFigureOut">
              <a:rPr lang="cs-CZ" smtClean="0"/>
              <a:t>19.03.2024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65801-CA23-40B7-AFCD-2BF51ECDFE70}" type="slidenum">
              <a:rPr lang="cs-CZ" smtClean="0"/>
              <a:t>‹#›</a:t>
            </a:fld>
            <a:endParaRPr lang="cs-CZ"/>
          </a:p>
        </p:txBody>
      </p:sp>
    </p:spTree>
    <p:extLst>
      <p:ext uri="{BB962C8B-B14F-4D97-AF65-F5344CB8AC3E}">
        <p14:creationId xmlns:p14="http://schemas.microsoft.com/office/powerpoint/2010/main" val="3396862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1</a:t>
            </a:fld>
            <a:endParaRPr lang="cs-CZ"/>
          </a:p>
        </p:txBody>
      </p:sp>
    </p:spTree>
    <p:extLst>
      <p:ext uri="{BB962C8B-B14F-4D97-AF65-F5344CB8AC3E}">
        <p14:creationId xmlns:p14="http://schemas.microsoft.com/office/powerpoint/2010/main" val="2665825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42</a:t>
            </a:fld>
            <a:endParaRPr lang="cs-CZ"/>
          </a:p>
        </p:txBody>
      </p:sp>
    </p:spTree>
    <p:extLst>
      <p:ext uri="{BB962C8B-B14F-4D97-AF65-F5344CB8AC3E}">
        <p14:creationId xmlns:p14="http://schemas.microsoft.com/office/powerpoint/2010/main" val="3536482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10</a:t>
            </a:fld>
            <a:endParaRPr lang="cs-CZ"/>
          </a:p>
        </p:txBody>
      </p:sp>
    </p:spTree>
    <p:extLst>
      <p:ext uri="{BB962C8B-B14F-4D97-AF65-F5344CB8AC3E}">
        <p14:creationId xmlns:p14="http://schemas.microsoft.com/office/powerpoint/2010/main" val="3135118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15</a:t>
            </a:fld>
            <a:endParaRPr lang="cs-CZ"/>
          </a:p>
        </p:txBody>
      </p:sp>
    </p:spTree>
    <p:extLst>
      <p:ext uri="{BB962C8B-B14F-4D97-AF65-F5344CB8AC3E}">
        <p14:creationId xmlns:p14="http://schemas.microsoft.com/office/powerpoint/2010/main" val="320152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17</a:t>
            </a:fld>
            <a:endParaRPr lang="cs-CZ"/>
          </a:p>
        </p:txBody>
      </p:sp>
    </p:spTree>
    <p:extLst>
      <p:ext uri="{BB962C8B-B14F-4D97-AF65-F5344CB8AC3E}">
        <p14:creationId xmlns:p14="http://schemas.microsoft.com/office/powerpoint/2010/main" val="1811176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27</a:t>
            </a:fld>
            <a:endParaRPr lang="cs-CZ"/>
          </a:p>
        </p:txBody>
      </p:sp>
    </p:spTree>
    <p:extLst>
      <p:ext uri="{BB962C8B-B14F-4D97-AF65-F5344CB8AC3E}">
        <p14:creationId xmlns:p14="http://schemas.microsoft.com/office/powerpoint/2010/main" val="1215562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29</a:t>
            </a:fld>
            <a:endParaRPr lang="cs-CZ"/>
          </a:p>
        </p:txBody>
      </p:sp>
    </p:spTree>
    <p:extLst>
      <p:ext uri="{BB962C8B-B14F-4D97-AF65-F5344CB8AC3E}">
        <p14:creationId xmlns:p14="http://schemas.microsoft.com/office/powerpoint/2010/main" val="1136081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37</a:t>
            </a:fld>
            <a:endParaRPr lang="cs-CZ"/>
          </a:p>
        </p:txBody>
      </p:sp>
    </p:spTree>
    <p:extLst>
      <p:ext uri="{BB962C8B-B14F-4D97-AF65-F5344CB8AC3E}">
        <p14:creationId xmlns:p14="http://schemas.microsoft.com/office/powerpoint/2010/main" val="151900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7F65801-CA23-40B7-AFCD-2BF51ECDFE70}" type="slidenum">
              <a:rPr lang="cs-CZ" smtClean="0"/>
              <a:t>39</a:t>
            </a:fld>
            <a:endParaRPr lang="cs-CZ"/>
          </a:p>
        </p:txBody>
      </p:sp>
    </p:spTree>
    <p:extLst>
      <p:ext uri="{BB962C8B-B14F-4D97-AF65-F5344CB8AC3E}">
        <p14:creationId xmlns:p14="http://schemas.microsoft.com/office/powerpoint/2010/main" val="2372653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Plant culture is used commercially</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Culturing plants in the laboratory has become common practice, and this technique is used commercially to produce plants for the agricultural and horticultural industries. You may be surprised to learn that most of our native carnivorous plants that can be purchased legally are the products of tissue culture. It is illegal to collect most species in the wild, so producers pay for licenses to collect a limited number of specimens that they then use to establish tissue culture lines. Periodically, some of the descendent cultures from a line are subjected to growth regulators which cause them to develop into young plants that can be sold. </a:t>
            </a:r>
          </a:p>
          <a:p>
            <a:br>
              <a:rPr lang="en-US" dirty="0"/>
            </a:br>
            <a:endParaRPr lang="cs-CZ" dirty="0"/>
          </a:p>
        </p:txBody>
      </p:sp>
      <p:sp>
        <p:nvSpPr>
          <p:cNvPr id="4" name="Zástupný symbol pro číslo snímku 3"/>
          <p:cNvSpPr>
            <a:spLocks noGrp="1"/>
          </p:cNvSpPr>
          <p:nvPr>
            <p:ph type="sldNum" sz="quarter" idx="10"/>
          </p:nvPr>
        </p:nvSpPr>
        <p:spPr/>
        <p:txBody>
          <a:bodyPr/>
          <a:lstStyle/>
          <a:p>
            <a:fld id="{87F65801-CA23-40B7-AFCD-2BF51ECDFE70}" type="slidenum">
              <a:rPr lang="cs-CZ" smtClean="0"/>
              <a:t>41</a:t>
            </a:fld>
            <a:endParaRPr lang="cs-CZ"/>
          </a:p>
        </p:txBody>
      </p:sp>
    </p:spTree>
    <p:extLst>
      <p:ext uri="{BB962C8B-B14F-4D97-AF65-F5344CB8AC3E}">
        <p14:creationId xmlns:p14="http://schemas.microsoft.com/office/powerpoint/2010/main" val="2330038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5037F8CF-2315-4EED-A5E3-309C8D751AFD}" type="datetimeFigureOut">
              <a:rPr lang="cs-CZ" smtClean="0"/>
              <a:t>19.03.2024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380847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037F8CF-2315-4EED-A5E3-309C8D751AFD}" type="datetimeFigureOut">
              <a:rPr lang="cs-CZ" smtClean="0"/>
              <a:t>19.03.2024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3045361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037F8CF-2315-4EED-A5E3-309C8D751AFD}" type="datetimeFigureOut">
              <a:rPr lang="cs-CZ" smtClean="0"/>
              <a:t>19.03.2024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130808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037F8CF-2315-4EED-A5E3-309C8D751AFD}" type="datetimeFigureOut">
              <a:rPr lang="cs-CZ" smtClean="0"/>
              <a:t>19.03.2024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161133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5037F8CF-2315-4EED-A5E3-309C8D751AFD}" type="datetimeFigureOut">
              <a:rPr lang="cs-CZ" smtClean="0"/>
              <a:t>19.03.2024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316166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5037F8CF-2315-4EED-A5E3-309C8D751AFD}" type="datetimeFigureOut">
              <a:rPr lang="cs-CZ" smtClean="0"/>
              <a:t>19.03.2024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1685798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5037F8CF-2315-4EED-A5E3-309C8D751AFD}" type="datetimeFigureOut">
              <a:rPr lang="cs-CZ" smtClean="0"/>
              <a:t>19.03.2024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3793958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5037F8CF-2315-4EED-A5E3-309C8D751AFD}" type="datetimeFigureOut">
              <a:rPr lang="cs-CZ" smtClean="0"/>
              <a:t>19.03.2024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4126817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037F8CF-2315-4EED-A5E3-309C8D751AFD}" type="datetimeFigureOut">
              <a:rPr lang="cs-CZ" smtClean="0"/>
              <a:t>19.03.2024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816656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037F8CF-2315-4EED-A5E3-309C8D751AFD}" type="datetimeFigureOut">
              <a:rPr lang="cs-CZ" smtClean="0"/>
              <a:t>19.03.2024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80719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5037F8CF-2315-4EED-A5E3-309C8D751AFD}" type="datetimeFigureOut">
              <a:rPr lang="cs-CZ" smtClean="0"/>
              <a:t>19.03.2024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829A6AE-DA5D-4DBC-81A2-53886598E2BE}" type="slidenum">
              <a:rPr lang="cs-CZ" smtClean="0"/>
              <a:t>‹#›</a:t>
            </a:fld>
            <a:endParaRPr lang="cs-CZ"/>
          </a:p>
        </p:txBody>
      </p:sp>
    </p:spTree>
    <p:extLst>
      <p:ext uri="{BB962C8B-B14F-4D97-AF65-F5344CB8AC3E}">
        <p14:creationId xmlns:p14="http://schemas.microsoft.com/office/powerpoint/2010/main" val="3586371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7F8CF-2315-4EED-A5E3-309C8D751AFD}" type="datetimeFigureOut">
              <a:rPr lang="cs-CZ" smtClean="0"/>
              <a:t>19.03.2024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9A6AE-DA5D-4DBC-81A2-53886598E2BE}" type="slidenum">
              <a:rPr lang="cs-CZ" smtClean="0"/>
              <a:t>‹#›</a:t>
            </a:fld>
            <a:endParaRPr lang="cs-CZ"/>
          </a:p>
        </p:txBody>
      </p:sp>
    </p:spTree>
    <p:extLst>
      <p:ext uri="{BB962C8B-B14F-4D97-AF65-F5344CB8AC3E}">
        <p14:creationId xmlns:p14="http://schemas.microsoft.com/office/powerpoint/2010/main" val="2594354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cbi.nlm.nih.gov/pubmed/?term=Read%20PE%5bAuthor%5d&amp;cauthor=true&amp;cauthor_uid=23179715" TargetMode="External"/><Relationship Id="rId2" Type="http://schemas.openxmlformats.org/officeDocument/2006/relationships/hyperlink" Target="https://www.ncbi.nlm.nih.gov/pubmed/23179715" TargetMode="External"/><Relationship Id="rId1" Type="http://schemas.openxmlformats.org/officeDocument/2006/relationships/slideLayout" Target="../slideLayouts/slideLayout2.xml"/><Relationship Id="rId4" Type="http://schemas.openxmlformats.org/officeDocument/2006/relationships/hyperlink" Target="https://www.ncbi.nlm.nih.gov/pubmed/?term=Bavougian%20CM%5bAuthor%5d&amp;cauthor=true&amp;cauthor_uid=23179715"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bestcarnivorousplants.com/dionae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ivalsa.cnr.it/en/research/innovative-techniques-of-micropropagation-in-vitro-propagation.ht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link.springer.com/journal/11627/54/5/page/1" TargetMode="External"/><Relationship Id="rId5" Type="http://schemas.openxmlformats.org/officeDocument/2006/relationships/hyperlink" Target="https://link.springer.com/journal/11627" TargetMode="Externa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zahradaweb.cz/rozmnozovani-okrasnych-drevin-mikropropagaci/"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agris.cz/clanek/190191" TargetMode="External"/><Relationship Id="rId5" Type="http://schemas.openxmlformats.org/officeDocument/2006/relationships/hyperlink" Target="http://www.lesaktualne.cz/vyzkum/vedci-prispivaji-k-udrzeni-biologicke-rozmanitosti-drevin" TargetMode="External"/><Relationship Id="rId4" Type="http://schemas.openxmlformats.org/officeDocument/2006/relationships/hyperlink" Target="http://www.profiplants.cz/kategorie/akvarijni-rostliny"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growmarket.cz/p/athena-tissue-culture-kit" TargetMode="External"/><Relationship Id="rId5" Type="http://schemas.openxmlformats.org/officeDocument/2006/relationships/image" Target="../media/image53.jpe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VÃ½sledek obrÃ¡zku pro micropropagation">
            <a:extLst>
              <a:ext uri="{FF2B5EF4-FFF2-40B4-BE49-F238E27FC236}">
                <a16:creationId xmlns:a16="http://schemas.microsoft.com/office/drawing/2014/main" id="{296CC57F-6B80-43BE-B7C9-50A0222DECB1}"/>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15112" b="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ctrTitle"/>
          </p:nvPr>
        </p:nvSpPr>
        <p:spPr>
          <a:xfrm>
            <a:off x="1524000" y="1122362"/>
            <a:ext cx="9144000" cy="2900518"/>
          </a:xfrm>
        </p:spPr>
        <p:txBody>
          <a:bodyPr>
            <a:normAutofit/>
          </a:bodyPr>
          <a:lstStyle/>
          <a:p>
            <a:r>
              <a:rPr lang="cs-CZ" dirty="0">
                <a:solidFill>
                  <a:srgbClr val="FFFFFF"/>
                </a:solidFill>
              </a:rPr>
              <a:t>05_Mikropropagace</a:t>
            </a:r>
            <a:br>
              <a:rPr lang="cs-CZ" dirty="0">
                <a:solidFill>
                  <a:srgbClr val="FFFFFF"/>
                </a:solidFill>
              </a:rPr>
            </a:br>
            <a:r>
              <a:rPr lang="cs-CZ" dirty="0">
                <a:solidFill>
                  <a:srgbClr val="FFFFFF"/>
                </a:solidFill>
              </a:rPr>
              <a:t>Množení </a:t>
            </a:r>
            <a:r>
              <a:rPr lang="cs-CZ" i="1" dirty="0">
                <a:solidFill>
                  <a:srgbClr val="FFFFFF"/>
                </a:solidFill>
              </a:rPr>
              <a:t>in vitro</a:t>
            </a:r>
          </a:p>
        </p:txBody>
      </p:sp>
      <p:sp>
        <p:nvSpPr>
          <p:cNvPr id="3" name="Podnadpis 2"/>
          <p:cNvSpPr>
            <a:spLocks noGrp="1"/>
          </p:cNvSpPr>
          <p:nvPr>
            <p:ph type="subTitle" idx="1"/>
          </p:nvPr>
        </p:nvSpPr>
        <p:spPr>
          <a:xfrm>
            <a:off x="1524000" y="4159404"/>
            <a:ext cx="9144000" cy="1098395"/>
          </a:xfrm>
        </p:spPr>
        <p:txBody>
          <a:bodyPr>
            <a:normAutofit/>
          </a:bodyPr>
          <a:lstStyle/>
          <a:p>
            <a:r>
              <a:rPr lang="cs-CZ">
                <a:solidFill>
                  <a:srgbClr val="FFFFFF"/>
                </a:solidFill>
              </a:rPr>
              <a:t>Mgr. Hana Cempírková, Ph.D.</a:t>
            </a:r>
          </a:p>
          <a:p>
            <a:r>
              <a:rPr lang="cs-CZ">
                <a:solidFill>
                  <a:srgbClr val="FFFFFF"/>
                </a:solidFill>
              </a:rPr>
              <a:t>Rostlinné explantáty</a:t>
            </a:r>
          </a:p>
        </p:txBody>
      </p:sp>
    </p:spTree>
    <p:extLst>
      <p:ext uri="{BB962C8B-B14F-4D97-AF65-F5344CB8AC3E}">
        <p14:creationId xmlns:p14="http://schemas.microsoft.com/office/powerpoint/2010/main" val="92647150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5" name="Zástupný obsah 4">
            <a:extLst>
              <a:ext uri="{FF2B5EF4-FFF2-40B4-BE49-F238E27FC236}">
                <a16:creationId xmlns:a16="http://schemas.microsoft.com/office/drawing/2014/main" id="{3F3D36BA-EAC2-404A-9AE9-D3FA18827144}"/>
              </a:ext>
            </a:extLst>
          </p:cNvPr>
          <p:cNvSpPr>
            <a:spLocks noGrp="1"/>
          </p:cNvSpPr>
          <p:nvPr>
            <p:ph idx="1"/>
          </p:nvPr>
        </p:nvSpPr>
        <p:spPr/>
        <p:txBody>
          <a:bodyPr/>
          <a:lstStyle/>
          <a:p>
            <a:endParaRPr lang="cs-CZ"/>
          </a:p>
        </p:txBody>
      </p:sp>
      <p:pic>
        <p:nvPicPr>
          <p:cNvPr id="3074" name="Picture 2" descr="Illustration showing and describing components of all four stages of micropropagation. Stage I, Establishment of Explants. Explant Source - soft wood shoots. Shoots are established in culture 2-3 months. Cycle 1 Development of small clusters of shoots. Stage II, Shoot Multiplication. Cycle 2 Small clumps of shoots increase 2 months. Cycle 3 - n Normal increase 2 months. Stage III, Rooting. In-vitro rooted in culture 1 month. Ex-vitro rooted directly in soil 1-2 months. Stage IV, Acclimatization. Plants established in individual cells. 3-4 weeks under mist. Total growth period in cells = 3 months. Plant in cell transferred to 1 gal. cans. Plant grows till it becomes a saleable plant.">
            <a:extLst>
              <a:ext uri="{FF2B5EF4-FFF2-40B4-BE49-F238E27FC236}">
                <a16:creationId xmlns:a16="http://schemas.microsoft.com/office/drawing/2014/main" id="{7CFE6F8B-6C90-4435-9EFC-853B9A49A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8646458" cy="630230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E8DFCBA9-1C31-406E-9E02-1D2A69EB8C59}"/>
              </a:ext>
            </a:extLst>
          </p:cNvPr>
          <p:cNvSpPr/>
          <p:nvPr/>
        </p:nvSpPr>
        <p:spPr>
          <a:xfrm>
            <a:off x="5020236" y="6353780"/>
            <a:ext cx="6096000" cy="461665"/>
          </a:xfrm>
          <a:prstGeom prst="rect">
            <a:avLst/>
          </a:prstGeom>
          <a:ln>
            <a:solidFill>
              <a:schemeClr val="tx1"/>
            </a:solidFill>
          </a:ln>
        </p:spPr>
        <p:txBody>
          <a:bodyPr>
            <a:spAutoFit/>
          </a:bodyPr>
          <a:lstStyle/>
          <a:p>
            <a:r>
              <a:rPr lang="cs-CZ" sz="1200" dirty="0"/>
              <a:t>http://irrecenvhort.ifas.ufl.edu/plant-prop-glossary/09-tissue-culture/01-types/04-tctypes-micropropagation.html</a:t>
            </a:r>
          </a:p>
        </p:txBody>
      </p:sp>
    </p:spTree>
    <p:extLst>
      <p:ext uri="{BB962C8B-B14F-4D97-AF65-F5344CB8AC3E}">
        <p14:creationId xmlns:p14="http://schemas.microsoft.com/office/powerpoint/2010/main" val="1425136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4153" t="20036" r="24547" b="5783"/>
          <a:stretch/>
        </p:blipFill>
        <p:spPr>
          <a:xfrm>
            <a:off x="1600200" y="305648"/>
            <a:ext cx="8055864" cy="6552352"/>
          </a:xfrm>
          <a:prstGeom prst="rect">
            <a:avLst/>
          </a:prstGeom>
        </p:spPr>
      </p:pic>
    </p:spTree>
    <p:extLst>
      <p:ext uri="{BB962C8B-B14F-4D97-AF65-F5344CB8AC3E}">
        <p14:creationId xmlns:p14="http://schemas.microsoft.com/office/powerpoint/2010/main" val="2617840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solidFill>
                  <a:schemeClr val="accent1">
                    <a:lumMod val="75000"/>
                  </a:schemeClr>
                </a:solidFill>
                <a:latin typeface="Comic Sans MS" panose="030F0702030302020204" pitchFamily="66" charset="0"/>
              </a:rPr>
              <a:t>Rejuvenace</a:t>
            </a:r>
            <a:r>
              <a:rPr lang="cs-CZ" dirty="0">
                <a:solidFill>
                  <a:schemeClr val="accent1">
                    <a:lumMod val="75000"/>
                  </a:schemeClr>
                </a:solidFill>
                <a:latin typeface="Comic Sans MS" panose="030F0702030302020204" pitchFamily="66" charset="0"/>
              </a:rPr>
              <a:t> dřevin</a:t>
            </a:r>
          </a:p>
        </p:txBody>
      </p:sp>
      <p:sp>
        <p:nvSpPr>
          <p:cNvPr id="3" name="Zástupný symbol pro obsah 2"/>
          <p:cNvSpPr>
            <a:spLocks noGrp="1"/>
          </p:cNvSpPr>
          <p:nvPr>
            <p:ph idx="1"/>
          </p:nvPr>
        </p:nvSpPr>
        <p:spPr/>
        <p:txBody>
          <a:bodyPr>
            <a:normAutofit fontScale="62500" lnSpcReduction="20000"/>
          </a:bodyPr>
          <a:lstStyle/>
          <a:p>
            <a:r>
              <a:rPr lang="en-US" u="sng" dirty="0">
                <a:hlinkClick r:id="rId2" tooltip="Methods in molecular biology (Clifton, N.J.)."/>
              </a:rPr>
              <a:t>Methods </a:t>
            </a:r>
            <a:r>
              <a:rPr lang="en-US" u="sng" dirty="0" err="1">
                <a:hlinkClick r:id="rId2" tooltip="Methods in molecular biology (Clifton, N.J.)."/>
              </a:rPr>
              <a:t>Mol</a:t>
            </a:r>
            <a:r>
              <a:rPr lang="en-US" u="sng" dirty="0">
                <a:hlinkClick r:id="rId2" tooltip="Methods in molecular biology (Clifton, N.J.)."/>
              </a:rPr>
              <a:t> Biol.</a:t>
            </a:r>
            <a:r>
              <a:rPr lang="en-US" dirty="0"/>
              <a:t> 2013;11013:383-95. </a:t>
            </a:r>
            <a:r>
              <a:rPr lang="en-US" dirty="0" err="1"/>
              <a:t>doi</a:t>
            </a:r>
            <a:r>
              <a:rPr lang="en-US" dirty="0"/>
              <a:t>: 10.1007/978-1-62703-074-8_30.</a:t>
            </a:r>
          </a:p>
          <a:p>
            <a:r>
              <a:rPr lang="en-US" b="1" dirty="0"/>
              <a:t>In vitro rejuvenation of woody species.</a:t>
            </a:r>
          </a:p>
          <a:p>
            <a:r>
              <a:rPr lang="en-US" u="sng" dirty="0">
                <a:hlinkClick r:id="rId3"/>
              </a:rPr>
              <a:t>Read PE</a:t>
            </a:r>
            <a:r>
              <a:rPr lang="en-US" baseline="30000" dirty="0"/>
              <a:t>1</a:t>
            </a:r>
            <a:r>
              <a:rPr lang="en-US" dirty="0"/>
              <a:t>, </a:t>
            </a:r>
            <a:r>
              <a:rPr lang="en-US" u="sng" dirty="0" err="1">
                <a:hlinkClick r:id="rId4"/>
              </a:rPr>
              <a:t>Bavougian</a:t>
            </a:r>
            <a:r>
              <a:rPr lang="en-US" u="sng" dirty="0">
                <a:hlinkClick r:id="rId4"/>
              </a:rPr>
              <a:t> CM</a:t>
            </a:r>
            <a:r>
              <a:rPr lang="en-US" dirty="0"/>
              <a:t>.</a:t>
            </a:r>
          </a:p>
          <a:p>
            <a:r>
              <a:rPr lang="en-US" b="1" dirty="0">
                <a:hlinkClick r:id="rId2" tooltip="Open/close author information list"/>
              </a:rPr>
              <a:t>Author information</a:t>
            </a:r>
            <a:endParaRPr lang="en-US" b="1" dirty="0"/>
          </a:p>
          <a:p>
            <a:r>
              <a:rPr lang="en-US" b="1" dirty="0"/>
              <a:t>Abstract</a:t>
            </a:r>
          </a:p>
          <a:p>
            <a:r>
              <a:rPr lang="en-US" b="1" dirty="0"/>
              <a:t>Juvenility</a:t>
            </a:r>
            <a:r>
              <a:rPr lang="en-US" dirty="0"/>
              <a:t> and </a:t>
            </a:r>
            <a:r>
              <a:rPr lang="en-US" b="1" dirty="0"/>
              <a:t>phase change </a:t>
            </a:r>
            <a:r>
              <a:rPr lang="en-US" dirty="0"/>
              <a:t>in woody plant species exert profound impacts on plant morphology and the ability of explants to be successfully propagated in vitro. Morphological characteristics such as leaf shape modifications, thorniness, and the inability to initiate flowers are associated with juvenility. Physiological maturity, that is the ability to reproduce sexually, is reached by many woody species only after many years of juvenile growth. As a result, </a:t>
            </a:r>
            <a:r>
              <a:rPr lang="en-US" dirty="0" err="1"/>
              <a:t>micropropagation</a:t>
            </a:r>
            <a:r>
              <a:rPr lang="en-US" dirty="0"/>
              <a:t> of woody species has historically been difficult with many plant species proving to be exceedingly </a:t>
            </a:r>
            <a:r>
              <a:rPr lang="en-US" b="1" dirty="0"/>
              <a:t>recalcitrant</a:t>
            </a:r>
            <a:r>
              <a:rPr lang="en-US" dirty="0"/>
              <a:t>. The importance of juvenility and its impact on successful vegetative reproduction in vitro has therefore received much research attention. In vitro technologies that have been demonstrated to induce </a:t>
            </a:r>
            <a:r>
              <a:rPr lang="en-US" b="1" dirty="0"/>
              <a:t>rejuvenation</a:t>
            </a:r>
            <a:r>
              <a:rPr lang="en-US" dirty="0"/>
              <a:t> include meristem culture, chemical treatments, pruning and hedging, forcing new growth, and taking advantage of </a:t>
            </a:r>
            <a:r>
              <a:rPr lang="en-US" dirty="0" err="1"/>
              <a:t>epicormic</a:t>
            </a:r>
            <a:r>
              <a:rPr lang="en-US" dirty="0"/>
              <a:t> buds, grafting and </a:t>
            </a:r>
            <a:r>
              <a:rPr lang="en-US" dirty="0" err="1"/>
              <a:t>micrografting</a:t>
            </a:r>
            <a:r>
              <a:rPr lang="en-US" dirty="0"/>
              <a:t>, and somatic embryogenesis. Applications of these technologies are discussed in this chapter.</a:t>
            </a:r>
          </a:p>
          <a:p>
            <a:endParaRPr lang="cs-CZ" dirty="0"/>
          </a:p>
        </p:txBody>
      </p:sp>
    </p:spTree>
    <p:extLst>
      <p:ext uri="{BB962C8B-B14F-4D97-AF65-F5344CB8AC3E}">
        <p14:creationId xmlns:p14="http://schemas.microsoft.com/office/powerpoint/2010/main" val="2055898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9779" t="20036" r="24901" b="10407"/>
          <a:stretch/>
        </p:blipFill>
        <p:spPr>
          <a:xfrm>
            <a:off x="1161288" y="448056"/>
            <a:ext cx="8813158" cy="6233238"/>
          </a:xfrm>
          <a:prstGeom prst="rect">
            <a:avLst/>
          </a:prstGeom>
        </p:spPr>
      </p:pic>
    </p:spTree>
    <p:extLst>
      <p:ext uri="{BB962C8B-B14F-4D97-AF65-F5344CB8AC3E}">
        <p14:creationId xmlns:p14="http://schemas.microsoft.com/office/powerpoint/2010/main" val="3003351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797" t="20877" r="24074" b="9146"/>
          <a:stretch/>
        </p:blipFill>
        <p:spPr>
          <a:xfrm>
            <a:off x="1490473" y="301117"/>
            <a:ext cx="8626842" cy="6514148"/>
          </a:xfrm>
          <a:prstGeom prst="rect">
            <a:avLst/>
          </a:prstGeom>
        </p:spPr>
      </p:pic>
    </p:spTree>
    <p:extLst>
      <p:ext uri="{BB962C8B-B14F-4D97-AF65-F5344CB8AC3E}">
        <p14:creationId xmlns:p14="http://schemas.microsoft.com/office/powerpoint/2010/main" val="3056683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3"/>
          <a:srcRect l="24153" t="20877" r="24547" b="10616"/>
          <a:stretch/>
        </p:blipFill>
        <p:spPr>
          <a:xfrm>
            <a:off x="1275306" y="-18251"/>
            <a:ext cx="8924544" cy="6703692"/>
          </a:xfrm>
          <a:prstGeom prst="rect">
            <a:avLst/>
          </a:prstGeom>
        </p:spPr>
      </p:pic>
      <p:pic>
        <p:nvPicPr>
          <p:cNvPr id="3" name="Obrázek 2">
            <a:extLst>
              <a:ext uri="{FF2B5EF4-FFF2-40B4-BE49-F238E27FC236}">
                <a16:creationId xmlns:a16="http://schemas.microsoft.com/office/drawing/2014/main" id="{5023D049-9D92-4ED8-AB27-6311525BB648}"/>
              </a:ext>
            </a:extLst>
          </p:cNvPr>
          <p:cNvPicPr>
            <a:picLocks noChangeAspect="1"/>
          </p:cNvPicPr>
          <p:nvPr/>
        </p:nvPicPr>
        <p:blipFill rotWithShape="1">
          <a:blip r:embed="rId4"/>
          <a:srcRect l="16087" t="43311" r="51055" b="32092"/>
          <a:stretch/>
        </p:blipFill>
        <p:spPr>
          <a:xfrm>
            <a:off x="7940491" y="3500905"/>
            <a:ext cx="4005976" cy="1686841"/>
          </a:xfrm>
          <a:prstGeom prst="rect">
            <a:avLst/>
          </a:prstGeom>
        </p:spPr>
      </p:pic>
      <p:sp>
        <p:nvSpPr>
          <p:cNvPr id="5" name="TextovéPole 4">
            <a:extLst>
              <a:ext uri="{FF2B5EF4-FFF2-40B4-BE49-F238E27FC236}">
                <a16:creationId xmlns:a16="http://schemas.microsoft.com/office/drawing/2014/main" id="{4B692C9F-2EDA-48AF-8079-240D2FF994C7}"/>
              </a:ext>
            </a:extLst>
          </p:cNvPr>
          <p:cNvSpPr txBox="1"/>
          <p:nvPr/>
        </p:nvSpPr>
        <p:spPr>
          <a:xfrm>
            <a:off x="5077968" y="5187746"/>
            <a:ext cx="4865511" cy="646331"/>
          </a:xfrm>
          <a:prstGeom prst="rect">
            <a:avLst/>
          </a:prstGeom>
          <a:solidFill>
            <a:schemeClr val="accent1">
              <a:lumMod val="40000"/>
              <a:lumOff val="60000"/>
            </a:schemeClr>
          </a:solidFill>
        </p:spPr>
        <p:txBody>
          <a:bodyPr wrap="square" rtlCol="0">
            <a:spAutoFit/>
          </a:bodyPr>
          <a:lstStyle/>
          <a:p>
            <a:r>
              <a:rPr lang="cs-CZ" dirty="0"/>
              <a:t>Kultura pokračuje ve vývoji i přes nepřítomnost auxinů nebo cytokininů</a:t>
            </a:r>
          </a:p>
        </p:txBody>
      </p:sp>
      <p:sp>
        <p:nvSpPr>
          <p:cNvPr id="6" name="TextovéPole 5">
            <a:extLst>
              <a:ext uri="{FF2B5EF4-FFF2-40B4-BE49-F238E27FC236}">
                <a16:creationId xmlns:a16="http://schemas.microsoft.com/office/drawing/2014/main" id="{0596E773-7373-4359-9358-C664848B2F89}"/>
              </a:ext>
            </a:extLst>
          </p:cNvPr>
          <p:cNvSpPr txBox="1"/>
          <p:nvPr/>
        </p:nvSpPr>
        <p:spPr>
          <a:xfrm>
            <a:off x="5077968" y="6033490"/>
            <a:ext cx="3907987" cy="369332"/>
          </a:xfrm>
          <a:prstGeom prst="rect">
            <a:avLst/>
          </a:prstGeom>
          <a:solidFill>
            <a:schemeClr val="accent1">
              <a:lumMod val="40000"/>
              <a:lumOff val="60000"/>
            </a:schemeClr>
          </a:solidFill>
        </p:spPr>
        <p:txBody>
          <a:bodyPr wrap="square" rtlCol="0">
            <a:spAutoFit/>
          </a:bodyPr>
          <a:lstStyle/>
          <a:p>
            <a:r>
              <a:rPr lang="cs-CZ" dirty="0"/>
              <a:t>(</a:t>
            </a:r>
            <a:r>
              <a:rPr lang="cs-CZ" dirty="0" err="1"/>
              <a:t>hyperhydratace</a:t>
            </a:r>
            <a:r>
              <a:rPr lang="cs-CZ" dirty="0"/>
              <a:t>) – </a:t>
            </a:r>
            <a:r>
              <a:rPr lang="cs-CZ" dirty="0" err="1"/>
              <a:t>převodnění</a:t>
            </a:r>
            <a:r>
              <a:rPr lang="cs-CZ" dirty="0"/>
              <a:t> pletiv </a:t>
            </a:r>
          </a:p>
        </p:txBody>
      </p:sp>
      <p:pic>
        <p:nvPicPr>
          <p:cNvPr id="6146" name="Picture 2" descr="https://ars.els-cdn.com/content/image/1-s2.0-S0304423806000689-gr4.jpg">
            <a:extLst>
              <a:ext uri="{FF2B5EF4-FFF2-40B4-BE49-F238E27FC236}">
                <a16:creationId xmlns:a16="http://schemas.microsoft.com/office/drawing/2014/main" id="{C98FD3B3-6AE3-41D4-A864-2244054687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81257" y="5424375"/>
            <a:ext cx="1368559" cy="1368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936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4744" t="20247" r="24547" b="13559"/>
          <a:stretch/>
        </p:blipFill>
        <p:spPr>
          <a:xfrm>
            <a:off x="0" y="0"/>
            <a:ext cx="6165129" cy="4526844"/>
          </a:xfrm>
          <a:prstGeom prst="rect">
            <a:avLst/>
          </a:prstGeom>
        </p:spPr>
      </p:pic>
      <p:pic>
        <p:nvPicPr>
          <p:cNvPr id="9218" name="Picture 2" descr="http://www.micronesialandgrant.org/wp-content/uploads/2017/03/1-In-vitro-cultures-of-pineapple.jpg">
            <a:extLst>
              <a:ext uri="{FF2B5EF4-FFF2-40B4-BE49-F238E27FC236}">
                <a16:creationId xmlns:a16="http://schemas.microsoft.com/office/drawing/2014/main" id="{9F0121CC-42DA-480E-A856-42C070CC8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109" y="3691467"/>
            <a:ext cx="5629392" cy="316653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90860BCD-B45D-4A1C-9904-BA9E3CE04571}"/>
              </a:ext>
            </a:extLst>
          </p:cNvPr>
          <p:cNvSpPr/>
          <p:nvPr/>
        </p:nvSpPr>
        <p:spPr>
          <a:xfrm>
            <a:off x="7440211" y="3131734"/>
            <a:ext cx="2872902" cy="369332"/>
          </a:xfrm>
          <a:prstGeom prst="rect">
            <a:avLst/>
          </a:prstGeom>
        </p:spPr>
        <p:txBody>
          <a:bodyPr wrap="none">
            <a:spAutoFit/>
          </a:bodyPr>
          <a:lstStyle/>
          <a:p>
            <a:r>
              <a:rPr lang="cs-CZ" b="1" dirty="0" err="1">
                <a:solidFill>
                  <a:schemeClr val="accent1">
                    <a:lumMod val="75000"/>
                  </a:schemeClr>
                </a:solidFill>
                <a:latin typeface="Comic Sans MS" panose="030F0702030302020204" pitchFamily="66" charset="0"/>
              </a:rPr>
              <a:t>mikropropagace</a:t>
            </a:r>
            <a:r>
              <a:rPr lang="cs-CZ" b="1" dirty="0">
                <a:solidFill>
                  <a:schemeClr val="accent1">
                    <a:lumMod val="75000"/>
                  </a:schemeClr>
                </a:solidFill>
                <a:latin typeface="Comic Sans MS" panose="030F0702030302020204" pitchFamily="66" charset="0"/>
              </a:rPr>
              <a:t> ananasu</a:t>
            </a:r>
          </a:p>
        </p:txBody>
      </p:sp>
      <p:sp>
        <p:nvSpPr>
          <p:cNvPr id="5" name="Obdélník 4">
            <a:extLst>
              <a:ext uri="{FF2B5EF4-FFF2-40B4-BE49-F238E27FC236}">
                <a16:creationId xmlns:a16="http://schemas.microsoft.com/office/drawing/2014/main" id="{0EA31414-6D84-43E5-AD06-1DB3026046CC}"/>
              </a:ext>
            </a:extLst>
          </p:cNvPr>
          <p:cNvSpPr/>
          <p:nvPr/>
        </p:nvSpPr>
        <p:spPr>
          <a:xfrm>
            <a:off x="6764420" y="6511156"/>
            <a:ext cx="4154311" cy="276999"/>
          </a:xfrm>
          <a:prstGeom prst="rect">
            <a:avLst/>
          </a:prstGeom>
        </p:spPr>
        <p:txBody>
          <a:bodyPr wrap="square">
            <a:spAutoFit/>
          </a:bodyPr>
          <a:lstStyle/>
          <a:p>
            <a:r>
              <a:rPr lang="cs-CZ" sz="600" dirty="0"/>
              <a:t>http://www.micronesialandgrant.org/in-vitro-mass-scale-disease-free-pineapple-seedling-production-research-and-multiple-demonstrations-on-sustainable-climate-smart-and-organic-commercial-cultivation/</a:t>
            </a:r>
          </a:p>
        </p:txBody>
      </p:sp>
    </p:spTree>
    <p:extLst>
      <p:ext uri="{BB962C8B-B14F-4D97-AF65-F5344CB8AC3E}">
        <p14:creationId xmlns:p14="http://schemas.microsoft.com/office/powerpoint/2010/main" val="2687254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3"/>
          <a:srcRect l="24389" t="19827" r="24428" b="8515"/>
          <a:stretch/>
        </p:blipFill>
        <p:spPr>
          <a:xfrm>
            <a:off x="1719908" y="0"/>
            <a:ext cx="8708249" cy="6858000"/>
          </a:xfrm>
          <a:prstGeom prst="rect">
            <a:avLst/>
          </a:prstGeom>
        </p:spPr>
      </p:pic>
    </p:spTree>
    <p:extLst>
      <p:ext uri="{BB962C8B-B14F-4D97-AF65-F5344CB8AC3E}">
        <p14:creationId xmlns:p14="http://schemas.microsoft.com/office/powerpoint/2010/main" val="717559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2970" t="22558" r="25492" b="12088"/>
          <a:stretch/>
        </p:blipFill>
        <p:spPr>
          <a:xfrm>
            <a:off x="1325880" y="137160"/>
            <a:ext cx="9330200" cy="6655259"/>
          </a:xfrm>
          <a:prstGeom prst="rect">
            <a:avLst/>
          </a:prstGeom>
        </p:spPr>
      </p:pic>
    </p:spTree>
    <p:extLst>
      <p:ext uri="{BB962C8B-B14F-4D97-AF65-F5344CB8AC3E}">
        <p14:creationId xmlns:p14="http://schemas.microsoft.com/office/powerpoint/2010/main" val="2230537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4389" t="21297" r="25374" b="9566"/>
          <a:stretch/>
        </p:blipFill>
        <p:spPr>
          <a:xfrm>
            <a:off x="2057400" y="283465"/>
            <a:ext cx="8552584" cy="6620708"/>
          </a:xfrm>
          <a:prstGeom prst="rect">
            <a:avLst/>
          </a:prstGeom>
        </p:spPr>
      </p:pic>
    </p:spTree>
    <p:extLst>
      <p:ext uri="{BB962C8B-B14F-4D97-AF65-F5344CB8AC3E}">
        <p14:creationId xmlns:p14="http://schemas.microsoft.com/office/powerpoint/2010/main" val="1781169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9070" t="16884" r="20291" b="6834"/>
          <a:stretch/>
        </p:blipFill>
        <p:spPr>
          <a:xfrm>
            <a:off x="1636776" y="82296"/>
            <a:ext cx="8407435" cy="4758645"/>
          </a:xfrm>
          <a:prstGeom prst="rect">
            <a:avLst/>
          </a:prstGeom>
        </p:spPr>
      </p:pic>
      <p:sp>
        <p:nvSpPr>
          <p:cNvPr id="3" name="Obdélník 2">
            <a:extLst>
              <a:ext uri="{FF2B5EF4-FFF2-40B4-BE49-F238E27FC236}">
                <a16:creationId xmlns:a16="http://schemas.microsoft.com/office/drawing/2014/main" id="{90CC5C8F-A1D3-46E6-87EF-8B8EE468CC2F}"/>
              </a:ext>
            </a:extLst>
          </p:cNvPr>
          <p:cNvSpPr/>
          <p:nvPr/>
        </p:nvSpPr>
        <p:spPr>
          <a:xfrm>
            <a:off x="2246298" y="2283037"/>
            <a:ext cx="7360546" cy="830997"/>
          </a:xfrm>
          <a:prstGeom prst="rect">
            <a:avLst/>
          </a:prstGeom>
          <a:solidFill>
            <a:schemeClr val="accent5">
              <a:lumMod val="60000"/>
              <a:lumOff val="40000"/>
            </a:schemeClr>
          </a:solidFill>
        </p:spPr>
        <p:txBody>
          <a:bodyPr wrap="square">
            <a:spAutoFit/>
          </a:bodyPr>
          <a:lstStyle/>
          <a:p>
            <a:r>
              <a:rPr lang="en-US" sz="2400" dirty="0">
                <a:solidFill>
                  <a:srgbClr val="2E2E2E"/>
                </a:solidFill>
                <a:latin typeface="NexusSans"/>
              </a:rPr>
              <a:t>Micropropagation is a method to produce genetically identical plantlets by using tissue culture techniques</a:t>
            </a:r>
            <a:endParaRPr lang="cs-CZ" sz="2400" dirty="0"/>
          </a:p>
        </p:txBody>
      </p:sp>
      <p:sp>
        <p:nvSpPr>
          <p:cNvPr id="5" name="Obdélník 4">
            <a:extLst>
              <a:ext uri="{FF2B5EF4-FFF2-40B4-BE49-F238E27FC236}">
                <a16:creationId xmlns:a16="http://schemas.microsoft.com/office/drawing/2014/main" id="{5B54EC43-F22E-4109-B0D5-34F769C04B47}"/>
              </a:ext>
            </a:extLst>
          </p:cNvPr>
          <p:cNvSpPr/>
          <p:nvPr/>
        </p:nvSpPr>
        <p:spPr>
          <a:xfrm>
            <a:off x="2165254" y="5123770"/>
            <a:ext cx="7350478" cy="1015663"/>
          </a:xfrm>
          <a:prstGeom prst="rect">
            <a:avLst/>
          </a:prstGeom>
          <a:solidFill>
            <a:schemeClr val="accent5">
              <a:lumMod val="60000"/>
              <a:lumOff val="40000"/>
            </a:schemeClr>
          </a:solidFill>
        </p:spPr>
        <p:txBody>
          <a:bodyPr wrap="square">
            <a:spAutoFit/>
          </a:bodyPr>
          <a:lstStyle/>
          <a:p>
            <a:r>
              <a:rPr lang="en-US" sz="2000" b="1" dirty="0">
                <a:solidFill>
                  <a:srgbClr val="2E2E2E"/>
                </a:solidFill>
                <a:latin typeface="NexusSans"/>
              </a:rPr>
              <a:t>Micropropagation is an advanced vegetative propagation technology for producing </a:t>
            </a:r>
            <a:r>
              <a:rPr lang="en-US" sz="2000" b="1" u="sng" dirty="0">
                <a:solidFill>
                  <a:srgbClr val="2E2E2E"/>
                </a:solidFill>
                <a:latin typeface="NexusSans"/>
              </a:rPr>
              <a:t>a large number</a:t>
            </a:r>
            <a:r>
              <a:rPr lang="en-US" sz="2000" b="1" dirty="0">
                <a:solidFill>
                  <a:srgbClr val="2E2E2E"/>
                </a:solidFill>
                <a:latin typeface="NexusSans"/>
              </a:rPr>
              <a:t> of </a:t>
            </a:r>
            <a:r>
              <a:rPr lang="en-US" sz="2000" b="1" u="sng" dirty="0">
                <a:solidFill>
                  <a:srgbClr val="2E2E2E"/>
                </a:solidFill>
                <a:latin typeface="NexusSans"/>
              </a:rPr>
              <a:t>genetically superior </a:t>
            </a:r>
            <a:r>
              <a:rPr lang="en-US" sz="2000" b="1" dirty="0">
                <a:solidFill>
                  <a:srgbClr val="2E2E2E"/>
                </a:solidFill>
                <a:latin typeface="NexusSans"/>
              </a:rPr>
              <a:t>and </a:t>
            </a:r>
            <a:r>
              <a:rPr lang="en-US" sz="2000" b="1" u="sng" dirty="0">
                <a:solidFill>
                  <a:srgbClr val="2E2E2E"/>
                </a:solidFill>
                <a:latin typeface="NexusSans"/>
              </a:rPr>
              <a:t>pathogen-free</a:t>
            </a:r>
            <a:r>
              <a:rPr lang="en-US" sz="2000" b="1" dirty="0">
                <a:solidFill>
                  <a:srgbClr val="2E2E2E"/>
                </a:solidFill>
                <a:latin typeface="NexusSans"/>
              </a:rPr>
              <a:t> transplants in a limited time and space.</a:t>
            </a:r>
            <a:endParaRPr lang="cs-CZ" sz="2000" b="1" dirty="0"/>
          </a:p>
        </p:txBody>
      </p:sp>
    </p:spTree>
    <p:extLst>
      <p:ext uri="{BB962C8B-B14F-4D97-AF65-F5344CB8AC3E}">
        <p14:creationId xmlns:p14="http://schemas.microsoft.com/office/powerpoint/2010/main" val="3966895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798" t="20248" r="24783" b="9565"/>
          <a:stretch/>
        </p:blipFill>
        <p:spPr>
          <a:xfrm>
            <a:off x="2798065" y="91441"/>
            <a:ext cx="8654656" cy="6645186"/>
          </a:xfrm>
          <a:prstGeom prst="rect">
            <a:avLst/>
          </a:prstGeom>
        </p:spPr>
      </p:pic>
    </p:spTree>
    <p:extLst>
      <p:ext uri="{BB962C8B-B14F-4D97-AF65-F5344CB8AC3E}">
        <p14:creationId xmlns:p14="http://schemas.microsoft.com/office/powerpoint/2010/main" val="145845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0133" t="19616" r="24547" b="9566"/>
          <a:stretch/>
        </p:blipFill>
        <p:spPr>
          <a:xfrm>
            <a:off x="1453896" y="210312"/>
            <a:ext cx="9077602" cy="6536651"/>
          </a:xfrm>
          <a:prstGeom prst="rect">
            <a:avLst/>
          </a:prstGeom>
        </p:spPr>
      </p:pic>
    </p:spTree>
    <p:extLst>
      <p:ext uri="{BB962C8B-B14F-4D97-AF65-F5344CB8AC3E}">
        <p14:creationId xmlns:p14="http://schemas.microsoft.com/office/powerpoint/2010/main" val="3021610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090" t="22979" r="24901" b="8095"/>
          <a:stretch/>
        </p:blipFill>
        <p:spPr>
          <a:xfrm>
            <a:off x="2121409" y="145669"/>
            <a:ext cx="8521718" cy="6352556"/>
          </a:xfrm>
          <a:prstGeom prst="rect">
            <a:avLst/>
          </a:prstGeom>
        </p:spPr>
      </p:pic>
    </p:spTree>
    <p:extLst>
      <p:ext uri="{BB962C8B-B14F-4D97-AF65-F5344CB8AC3E}">
        <p14:creationId xmlns:p14="http://schemas.microsoft.com/office/powerpoint/2010/main" val="4150453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207" t="23189" r="25138" b="12718"/>
          <a:stretch/>
        </p:blipFill>
        <p:spPr>
          <a:xfrm>
            <a:off x="1645920" y="264541"/>
            <a:ext cx="8914958" cy="6222113"/>
          </a:xfrm>
          <a:prstGeom prst="rect">
            <a:avLst/>
          </a:prstGeom>
        </p:spPr>
      </p:pic>
    </p:spTree>
    <p:extLst>
      <p:ext uri="{BB962C8B-B14F-4D97-AF65-F5344CB8AC3E}">
        <p14:creationId xmlns:p14="http://schemas.microsoft.com/office/powerpoint/2010/main" val="2779364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8715" t="18565" r="24074" b="10196"/>
          <a:stretch/>
        </p:blipFill>
        <p:spPr>
          <a:xfrm>
            <a:off x="1371601" y="365125"/>
            <a:ext cx="8807276" cy="6168735"/>
          </a:xfrm>
          <a:prstGeom prst="rect">
            <a:avLst/>
          </a:prstGeom>
        </p:spPr>
      </p:pic>
    </p:spTree>
    <p:extLst>
      <p:ext uri="{BB962C8B-B14F-4D97-AF65-F5344CB8AC3E}">
        <p14:creationId xmlns:p14="http://schemas.microsoft.com/office/powerpoint/2010/main" val="3725732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325" t="23003" r="24902" b="9434"/>
          <a:stretch/>
        </p:blipFill>
        <p:spPr>
          <a:xfrm>
            <a:off x="1655064" y="273685"/>
            <a:ext cx="8849496" cy="6586611"/>
          </a:xfrm>
          <a:prstGeom prst="rect">
            <a:avLst/>
          </a:prstGeom>
        </p:spPr>
      </p:pic>
    </p:spTree>
    <p:extLst>
      <p:ext uri="{BB962C8B-B14F-4D97-AF65-F5344CB8AC3E}">
        <p14:creationId xmlns:p14="http://schemas.microsoft.com/office/powerpoint/2010/main" val="4032299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2616" t="21297" r="24782" b="10406"/>
          <a:stretch/>
        </p:blipFill>
        <p:spPr>
          <a:xfrm>
            <a:off x="1276605" y="308729"/>
            <a:ext cx="8544738" cy="6240541"/>
          </a:xfrm>
          <a:prstGeom prst="rect">
            <a:avLst/>
          </a:prstGeom>
        </p:spPr>
      </p:pic>
      <p:sp>
        <p:nvSpPr>
          <p:cNvPr id="3" name="TextovéPole 2">
            <a:extLst>
              <a:ext uri="{FF2B5EF4-FFF2-40B4-BE49-F238E27FC236}">
                <a16:creationId xmlns:a16="http://schemas.microsoft.com/office/drawing/2014/main" id="{C3FF175E-0C4E-E08C-B364-FF87A8F990FC}"/>
              </a:ext>
            </a:extLst>
          </p:cNvPr>
          <p:cNvSpPr txBox="1"/>
          <p:nvPr/>
        </p:nvSpPr>
        <p:spPr>
          <a:xfrm>
            <a:off x="7035800" y="3917344"/>
            <a:ext cx="1841500" cy="461665"/>
          </a:xfrm>
          <a:prstGeom prst="rect">
            <a:avLst/>
          </a:prstGeom>
          <a:solidFill>
            <a:schemeClr val="bg1"/>
          </a:solidFill>
        </p:spPr>
        <p:txBody>
          <a:bodyPr wrap="square" rtlCol="0">
            <a:spAutoFit/>
          </a:bodyPr>
          <a:lstStyle/>
          <a:p>
            <a:r>
              <a:rPr lang="cs-CZ" sz="2400" dirty="0"/>
              <a:t>0,1 – 0,2 %</a:t>
            </a:r>
          </a:p>
        </p:txBody>
      </p:sp>
    </p:spTree>
    <p:extLst>
      <p:ext uri="{BB962C8B-B14F-4D97-AF65-F5344CB8AC3E}">
        <p14:creationId xmlns:p14="http://schemas.microsoft.com/office/powerpoint/2010/main" val="583668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099217-FD5E-4136-ABF2-BBC91B98681E}"/>
              </a:ext>
            </a:extLst>
          </p:cNvPr>
          <p:cNvSpPr>
            <a:spLocks noGrp="1"/>
          </p:cNvSpPr>
          <p:nvPr>
            <p:ph type="title"/>
          </p:nvPr>
        </p:nvSpPr>
        <p:spPr/>
        <p:txBody>
          <a:bodyPr/>
          <a:lstStyle/>
          <a:p>
            <a:r>
              <a:rPr lang="cs-CZ" b="1" dirty="0" err="1">
                <a:solidFill>
                  <a:schemeClr val="accent1">
                    <a:lumMod val="75000"/>
                  </a:schemeClr>
                </a:solidFill>
                <a:latin typeface="Comic Sans MS" panose="030F0702030302020204" pitchFamily="66" charset="0"/>
              </a:rPr>
              <a:t>Fotoautotrofní</a:t>
            </a:r>
            <a:r>
              <a:rPr lang="cs-CZ" b="1" dirty="0">
                <a:solidFill>
                  <a:schemeClr val="accent1">
                    <a:lumMod val="75000"/>
                  </a:schemeClr>
                </a:solidFill>
                <a:latin typeface="Comic Sans MS" panose="030F0702030302020204" pitchFamily="66" charset="0"/>
              </a:rPr>
              <a:t> </a:t>
            </a:r>
            <a:r>
              <a:rPr lang="cs-CZ" b="1" dirty="0" err="1">
                <a:solidFill>
                  <a:schemeClr val="accent1">
                    <a:lumMod val="75000"/>
                  </a:schemeClr>
                </a:solidFill>
                <a:latin typeface="Comic Sans MS" panose="030F0702030302020204" pitchFamily="66" charset="0"/>
              </a:rPr>
              <a:t>mikropropagace</a:t>
            </a:r>
            <a:endParaRPr lang="cs-CZ" b="1" dirty="0">
              <a:solidFill>
                <a:schemeClr val="accent1">
                  <a:lumMod val="75000"/>
                </a:schemeClr>
              </a:solidFill>
              <a:latin typeface="Comic Sans MS" panose="030F0702030302020204" pitchFamily="66" charset="0"/>
            </a:endParaRPr>
          </a:p>
        </p:txBody>
      </p:sp>
      <p:sp>
        <p:nvSpPr>
          <p:cNvPr id="3" name="Zástupný obsah 2">
            <a:extLst>
              <a:ext uri="{FF2B5EF4-FFF2-40B4-BE49-F238E27FC236}">
                <a16:creationId xmlns:a16="http://schemas.microsoft.com/office/drawing/2014/main" id="{741362B9-001C-480C-8EC7-EA9859BCDD65}"/>
              </a:ext>
            </a:extLst>
          </p:cNvPr>
          <p:cNvSpPr>
            <a:spLocks noGrp="1"/>
          </p:cNvSpPr>
          <p:nvPr>
            <p:ph idx="1"/>
          </p:nvPr>
        </p:nvSpPr>
        <p:spPr/>
        <p:txBody>
          <a:bodyPr/>
          <a:lstStyle/>
          <a:p>
            <a:r>
              <a:rPr lang="cs-CZ" dirty="0"/>
              <a:t> bez dodání exogenních organických látek (cukry, vitamíny…)</a:t>
            </a:r>
          </a:p>
        </p:txBody>
      </p:sp>
      <p:pic>
        <p:nvPicPr>
          <p:cNvPr id="4" name="Obrázek 3">
            <a:extLst>
              <a:ext uri="{FF2B5EF4-FFF2-40B4-BE49-F238E27FC236}">
                <a16:creationId xmlns:a16="http://schemas.microsoft.com/office/drawing/2014/main" id="{150D090D-1D6A-4D95-ADFD-DFC762C656C2}"/>
              </a:ext>
            </a:extLst>
          </p:cNvPr>
          <p:cNvPicPr>
            <a:picLocks noChangeAspect="1"/>
          </p:cNvPicPr>
          <p:nvPr/>
        </p:nvPicPr>
        <p:blipFill rotWithShape="1">
          <a:blip r:embed="rId3"/>
          <a:srcRect l="19074" t="41152" r="54259" b="33169"/>
          <a:stretch/>
        </p:blipFill>
        <p:spPr>
          <a:xfrm>
            <a:off x="654755" y="2401711"/>
            <a:ext cx="5590604" cy="3028245"/>
          </a:xfrm>
          <a:prstGeom prst="rect">
            <a:avLst/>
          </a:prstGeom>
        </p:spPr>
      </p:pic>
      <p:pic>
        <p:nvPicPr>
          <p:cNvPr id="7170" name="Picture 2" descr="https://www.researchgate.net/profile/Yulan_Xiao2/publication/285928569/figure/fig1/AS:322786590511104@1453969728345/A-schematic-diagram-of-the-forced-ventilation-unit-for-supplying-CO-2-enriched_W640.jpg">
            <a:extLst>
              <a:ext uri="{FF2B5EF4-FFF2-40B4-BE49-F238E27FC236}">
                <a16:creationId xmlns:a16="http://schemas.microsoft.com/office/drawing/2014/main" id="{F5BEA02F-6C20-4420-93A3-F3494D137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5338" y="3614738"/>
            <a:ext cx="4086225" cy="2562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160E411D-DCC2-4DDE-BFDB-12E63B812575}"/>
              </a:ext>
            </a:extLst>
          </p:cNvPr>
          <p:cNvSpPr txBox="1"/>
          <p:nvPr/>
        </p:nvSpPr>
        <p:spPr>
          <a:xfrm>
            <a:off x="7447196" y="2906723"/>
            <a:ext cx="3722511" cy="954107"/>
          </a:xfrm>
          <a:prstGeom prst="rect">
            <a:avLst/>
          </a:prstGeom>
          <a:noFill/>
        </p:spPr>
        <p:txBody>
          <a:bodyPr wrap="square" rtlCol="0">
            <a:spAutoFit/>
          </a:bodyPr>
          <a:lstStyle/>
          <a:p>
            <a:r>
              <a:rPr lang="en-US" sz="1400" dirty="0"/>
              <a:t>A schematic diagram of the forced ventilation unit for supplying CO 2 -enriched, humidified, and cooled air for photoautotrophic micropropagation. </a:t>
            </a:r>
            <a:endParaRPr lang="cs-CZ" sz="1400" dirty="0"/>
          </a:p>
        </p:txBody>
      </p:sp>
      <p:sp>
        <p:nvSpPr>
          <p:cNvPr id="6" name="Obdélník 5">
            <a:extLst>
              <a:ext uri="{FF2B5EF4-FFF2-40B4-BE49-F238E27FC236}">
                <a16:creationId xmlns:a16="http://schemas.microsoft.com/office/drawing/2014/main" id="{3D0539A8-B1CB-44ED-B4C3-C6539031ED90}"/>
              </a:ext>
            </a:extLst>
          </p:cNvPr>
          <p:cNvSpPr/>
          <p:nvPr/>
        </p:nvSpPr>
        <p:spPr>
          <a:xfrm>
            <a:off x="6500988" y="6212594"/>
            <a:ext cx="6096000" cy="584775"/>
          </a:xfrm>
          <a:prstGeom prst="rect">
            <a:avLst/>
          </a:prstGeom>
        </p:spPr>
        <p:txBody>
          <a:bodyPr>
            <a:spAutoFit/>
          </a:bodyPr>
          <a:lstStyle/>
          <a:p>
            <a:r>
              <a:rPr lang="en-US" sz="1000" dirty="0">
                <a:solidFill>
                  <a:srgbClr val="111111"/>
                </a:solidFill>
                <a:latin typeface="Roboto"/>
              </a:rPr>
              <a:t>Growth promotion of Gerbera plantlets in large vessels by using photoautotrophic micropropagation system with forced ventilation</a:t>
            </a:r>
            <a:r>
              <a:rPr lang="cs-CZ" sz="1000" dirty="0">
                <a:solidFill>
                  <a:srgbClr val="111111"/>
                </a:solidFill>
                <a:latin typeface="Roboto"/>
              </a:rPr>
              <a:t>, </a:t>
            </a:r>
            <a:r>
              <a:rPr lang="en-US" sz="1100" dirty="0"/>
              <a:t>PROPAGATION OF ORNAMENTAL PLANTS 5(4):179-185</a:t>
            </a:r>
          </a:p>
          <a:p>
            <a:endParaRPr lang="cs-CZ" sz="1000" dirty="0"/>
          </a:p>
        </p:txBody>
      </p:sp>
    </p:spTree>
    <p:extLst>
      <p:ext uri="{BB962C8B-B14F-4D97-AF65-F5344CB8AC3E}">
        <p14:creationId xmlns:p14="http://schemas.microsoft.com/office/powerpoint/2010/main" val="196194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2735" t="17725" r="24309" b="8305"/>
          <a:stretch/>
        </p:blipFill>
        <p:spPr>
          <a:xfrm>
            <a:off x="1876044" y="0"/>
            <a:ext cx="8439912" cy="6631361"/>
          </a:xfrm>
          <a:prstGeom prst="rect">
            <a:avLst/>
          </a:prstGeom>
        </p:spPr>
      </p:pic>
    </p:spTree>
    <p:extLst>
      <p:ext uri="{BB962C8B-B14F-4D97-AF65-F5344CB8AC3E}">
        <p14:creationId xmlns:p14="http://schemas.microsoft.com/office/powerpoint/2010/main" val="2182755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latin typeface="Comic Sans MS" panose="030F0702030302020204" pitchFamily="66" charset="0"/>
              </a:rPr>
              <a:t>Komerční </a:t>
            </a:r>
            <a:r>
              <a:rPr lang="cs-CZ" b="1" dirty="0" err="1">
                <a:latin typeface="Comic Sans MS" panose="030F0702030302020204" pitchFamily="66" charset="0"/>
              </a:rPr>
              <a:t>mikropropagace</a:t>
            </a:r>
            <a:endParaRPr lang="cs-CZ" b="1" dirty="0">
              <a:latin typeface="Comic Sans MS" panose="030F0702030302020204" pitchFamily="66" charset="0"/>
            </a:endParaRPr>
          </a:p>
        </p:txBody>
      </p:sp>
      <p:sp>
        <p:nvSpPr>
          <p:cNvPr id="3" name="Zástupný symbol pro obsah 2"/>
          <p:cNvSpPr>
            <a:spLocks noGrp="1"/>
          </p:cNvSpPr>
          <p:nvPr>
            <p:ph idx="1"/>
          </p:nvPr>
        </p:nvSpPr>
        <p:spPr/>
        <p:txBody>
          <a:bodyPr/>
          <a:lstStyle/>
          <a:p>
            <a:r>
              <a:rPr lang="cs-CZ" b="1" dirty="0">
                <a:hlinkClick r:id="rId3"/>
              </a:rPr>
              <a:t>http://bestcarnivorousplants.com/dionaea/</a:t>
            </a:r>
            <a:endParaRPr lang="cs-CZ" b="1" dirty="0"/>
          </a:p>
          <a:p>
            <a:pPr marL="0" indent="0">
              <a:buNone/>
            </a:pPr>
            <a:endParaRPr lang="cs-CZ" b="1" dirty="0"/>
          </a:p>
          <a:p>
            <a:r>
              <a:rPr lang="cs-CZ" u="sng" dirty="0"/>
              <a:t>http://www.monfori.com/</a:t>
            </a:r>
          </a:p>
          <a:p>
            <a:endParaRPr lang="cs-CZ" dirty="0"/>
          </a:p>
        </p:txBody>
      </p:sp>
      <p:pic>
        <p:nvPicPr>
          <p:cNvPr id="2050" name="Picture 2">
            <a:extLst>
              <a:ext uri="{FF2B5EF4-FFF2-40B4-BE49-F238E27FC236}">
                <a16:creationId xmlns:a16="http://schemas.microsoft.com/office/drawing/2014/main" id="{2ED6EF83-063E-4AD6-A65D-557179F72F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1177" y="273844"/>
            <a:ext cx="4310823" cy="28336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1DEF67C-485A-4B44-9C58-E2B5529322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1142" y="4001294"/>
            <a:ext cx="123825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902C4DA-05E2-4D1C-826E-A9CF3CAD49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1728" y="3312639"/>
            <a:ext cx="5795397" cy="2607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936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8242" t="18565" r="20646" b="10196"/>
          <a:stretch/>
        </p:blipFill>
        <p:spPr>
          <a:xfrm>
            <a:off x="1027502" y="146304"/>
            <a:ext cx="9929030" cy="6510527"/>
          </a:xfrm>
          <a:prstGeom prst="rect">
            <a:avLst/>
          </a:prstGeom>
        </p:spPr>
      </p:pic>
    </p:spTree>
    <p:extLst>
      <p:ext uri="{BB962C8B-B14F-4D97-AF65-F5344CB8AC3E}">
        <p14:creationId xmlns:p14="http://schemas.microsoft.com/office/powerpoint/2010/main" val="1515883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4153" t="18776" r="24665" b="10406"/>
          <a:stretch/>
        </p:blipFill>
        <p:spPr>
          <a:xfrm>
            <a:off x="1554480" y="118872"/>
            <a:ext cx="8582768" cy="6679893"/>
          </a:xfrm>
          <a:prstGeom prst="rect">
            <a:avLst/>
          </a:prstGeom>
        </p:spPr>
      </p:pic>
    </p:spTree>
    <p:extLst>
      <p:ext uri="{BB962C8B-B14F-4D97-AF65-F5344CB8AC3E}">
        <p14:creationId xmlns:p14="http://schemas.microsoft.com/office/powerpoint/2010/main" val="2446771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fr-FR" b="1" dirty="0"/>
              <a:t>Innovative techniques of micropropagation (= in vitro propagation)</a:t>
            </a:r>
            <a:br>
              <a:rPr lang="fr-FR" b="1" dirty="0"/>
            </a:br>
            <a:endParaRPr lang="cs-CZ" dirty="0"/>
          </a:p>
        </p:txBody>
      </p:sp>
      <p:sp>
        <p:nvSpPr>
          <p:cNvPr id="5" name="Zástupný obsah 4">
            <a:extLst>
              <a:ext uri="{FF2B5EF4-FFF2-40B4-BE49-F238E27FC236}">
                <a16:creationId xmlns:a16="http://schemas.microsoft.com/office/drawing/2014/main" id="{35D33F94-8E2E-4E65-92C4-A0425EAC975C}"/>
              </a:ext>
            </a:extLst>
          </p:cNvPr>
          <p:cNvSpPr>
            <a:spLocks noGrp="1"/>
          </p:cNvSpPr>
          <p:nvPr>
            <p:ph idx="1"/>
          </p:nvPr>
        </p:nvSpPr>
        <p:spPr/>
        <p:txBody>
          <a:bodyPr/>
          <a:lstStyle/>
          <a:p>
            <a:r>
              <a:rPr lang="cs-CZ" dirty="0">
                <a:hlinkClick r:id="rId2"/>
              </a:rPr>
              <a:t>2022 (http://www.ivalsa.cnr.it/en/research/innovative-techniques-of-micropropagation-in-vitro-propagation.html</a:t>
            </a:r>
            <a:r>
              <a:rPr lang="cs-CZ" dirty="0"/>
              <a:t>)</a:t>
            </a:r>
          </a:p>
          <a:p>
            <a:r>
              <a:rPr lang="en-US" dirty="0"/>
              <a:t>almost 25 millions the plants produced by micropropagation</a:t>
            </a:r>
            <a:endParaRPr lang="cs-CZ" dirty="0"/>
          </a:p>
          <a:p>
            <a:r>
              <a:rPr lang="en-US" dirty="0"/>
              <a:t>many </a:t>
            </a:r>
            <a:r>
              <a:rPr lang="en-US" b="1" dirty="0"/>
              <a:t>fruit </a:t>
            </a:r>
            <a:r>
              <a:rPr lang="en-US" dirty="0"/>
              <a:t>species, but also </a:t>
            </a:r>
            <a:r>
              <a:rPr lang="en-US" b="1" dirty="0"/>
              <a:t>ornamental</a:t>
            </a:r>
            <a:r>
              <a:rPr lang="en-US" dirty="0"/>
              <a:t> plants and some </a:t>
            </a:r>
            <a:r>
              <a:rPr lang="en-US" b="1" dirty="0"/>
              <a:t>vegetables</a:t>
            </a:r>
            <a:endParaRPr lang="cs-CZ" b="1" dirty="0"/>
          </a:p>
          <a:p>
            <a:r>
              <a:rPr lang="en-US" dirty="0"/>
              <a:t> the optimization of specific </a:t>
            </a:r>
            <a:r>
              <a:rPr lang="en-US" dirty="0" err="1"/>
              <a:t>microproagation</a:t>
            </a:r>
            <a:r>
              <a:rPr lang="en-US" dirty="0"/>
              <a:t> protocols in </a:t>
            </a:r>
            <a:r>
              <a:rPr lang="en-US" b="1" dirty="0"/>
              <a:t>semi-solid media</a:t>
            </a:r>
            <a:r>
              <a:rPr lang="en-US" dirty="0"/>
              <a:t>, and the </a:t>
            </a:r>
            <a:r>
              <a:rPr lang="en-US" b="1" dirty="0"/>
              <a:t>development of innovative tissue culture systems</a:t>
            </a:r>
            <a:r>
              <a:rPr lang="en-US" dirty="0"/>
              <a:t>, such as </a:t>
            </a:r>
            <a:r>
              <a:rPr lang="en-US" b="1" dirty="0"/>
              <a:t>somatic embryogenesis</a:t>
            </a:r>
            <a:r>
              <a:rPr lang="en-US" dirty="0"/>
              <a:t>, the production and regeneration of encapsulated explants (</a:t>
            </a:r>
            <a:r>
              <a:rPr lang="en-US" b="1" dirty="0"/>
              <a:t>synthetic seeds</a:t>
            </a:r>
            <a:r>
              <a:rPr lang="en-US" dirty="0"/>
              <a:t>), the liquid culture in </a:t>
            </a:r>
            <a:r>
              <a:rPr lang="en-US" b="1" dirty="0"/>
              <a:t>temporary immersion system </a:t>
            </a:r>
            <a:r>
              <a:rPr lang="en-US" dirty="0"/>
              <a:t>(TIS)</a:t>
            </a:r>
            <a:endParaRPr lang="cs-CZ" dirty="0"/>
          </a:p>
        </p:txBody>
      </p:sp>
      <p:pic>
        <p:nvPicPr>
          <p:cNvPr id="6" name="Obrázek 5">
            <a:extLst>
              <a:ext uri="{FF2B5EF4-FFF2-40B4-BE49-F238E27FC236}">
                <a16:creationId xmlns:a16="http://schemas.microsoft.com/office/drawing/2014/main" id="{6F9C3D46-EFF3-42D0-A274-EA5EEB453B75}"/>
              </a:ext>
            </a:extLst>
          </p:cNvPr>
          <p:cNvPicPr>
            <a:picLocks noChangeAspect="1"/>
          </p:cNvPicPr>
          <p:nvPr/>
        </p:nvPicPr>
        <p:blipFill rotWithShape="1">
          <a:blip r:embed="rId3"/>
          <a:srcRect l="25257" t="15882" r="26323" b="76862"/>
          <a:stretch/>
        </p:blipFill>
        <p:spPr>
          <a:xfrm>
            <a:off x="5069540" y="833718"/>
            <a:ext cx="5903259" cy="497541"/>
          </a:xfrm>
          <a:prstGeom prst="rect">
            <a:avLst/>
          </a:prstGeom>
        </p:spPr>
      </p:pic>
    </p:spTree>
    <p:extLst>
      <p:ext uri="{BB962C8B-B14F-4D97-AF65-F5344CB8AC3E}">
        <p14:creationId xmlns:p14="http://schemas.microsoft.com/office/powerpoint/2010/main" val="809943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4034" t="19406" r="24546" b="11668"/>
          <a:stretch/>
        </p:blipFill>
        <p:spPr>
          <a:xfrm>
            <a:off x="2569465" y="118873"/>
            <a:ext cx="8878960" cy="6694942"/>
          </a:xfrm>
          <a:prstGeom prst="rect">
            <a:avLst/>
          </a:prstGeom>
        </p:spPr>
      </p:pic>
    </p:spTree>
    <p:extLst>
      <p:ext uri="{BB962C8B-B14F-4D97-AF65-F5344CB8AC3E}">
        <p14:creationId xmlns:p14="http://schemas.microsoft.com/office/powerpoint/2010/main" val="649012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2735" t="17305" r="24309" b="10616"/>
          <a:stretch/>
        </p:blipFill>
        <p:spPr>
          <a:xfrm>
            <a:off x="1783080" y="6857"/>
            <a:ext cx="8686800" cy="6650833"/>
          </a:xfrm>
          <a:prstGeom prst="rect">
            <a:avLst/>
          </a:prstGeom>
        </p:spPr>
      </p:pic>
    </p:spTree>
    <p:extLst>
      <p:ext uri="{BB962C8B-B14F-4D97-AF65-F5344CB8AC3E}">
        <p14:creationId xmlns:p14="http://schemas.microsoft.com/office/powerpoint/2010/main" val="3858588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rotWithShape="1">
          <a:blip r:embed="rId2"/>
          <a:srcRect l="22852" t="19616" r="24428" b="8515"/>
          <a:stretch/>
        </p:blipFill>
        <p:spPr>
          <a:xfrm>
            <a:off x="1874521" y="246888"/>
            <a:ext cx="8037038" cy="6162933"/>
          </a:xfrm>
          <a:prstGeom prst="rect">
            <a:avLst/>
          </a:prstGeom>
        </p:spPr>
      </p:pic>
    </p:spTree>
    <p:extLst>
      <p:ext uri="{BB962C8B-B14F-4D97-AF65-F5344CB8AC3E}">
        <p14:creationId xmlns:p14="http://schemas.microsoft.com/office/powerpoint/2010/main" val="2952449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5" name="Zástupný obsah 4">
            <a:extLst>
              <a:ext uri="{FF2B5EF4-FFF2-40B4-BE49-F238E27FC236}">
                <a16:creationId xmlns:a16="http://schemas.microsoft.com/office/drawing/2014/main" id="{7931FFE8-96ED-4783-BE8F-28229F8F0BF0}"/>
              </a:ext>
            </a:extLst>
          </p:cNvPr>
          <p:cNvSpPr>
            <a:spLocks noGrp="1"/>
          </p:cNvSpPr>
          <p:nvPr>
            <p:ph idx="1"/>
          </p:nvPr>
        </p:nvSpPr>
        <p:spPr/>
        <p:txBody>
          <a:bodyPr/>
          <a:lstStyle/>
          <a:p>
            <a:endParaRPr lang="cs-CZ" dirty="0"/>
          </a:p>
        </p:txBody>
      </p:sp>
      <p:pic>
        <p:nvPicPr>
          <p:cNvPr id="7" name="Obrázek 6">
            <a:extLst>
              <a:ext uri="{FF2B5EF4-FFF2-40B4-BE49-F238E27FC236}">
                <a16:creationId xmlns:a16="http://schemas.microsoft.com/office/drawing/2014/main" id="{2B239E42-EB59-40D4-A7A9-2E7D17F05619}"/>
              </a:ext>
            </a:extLst>
          </p:cNvPr>
          <p:cNvPicPr>
            <a:picLocks noChangeAspect="1"/>
          </p:cNvPicPr>
          <p:nvPr/>
        </p:nvPicPr>
        <p:blipFill>
          <a:blip r:embed="rId2"/>
          <a:stretch>
            <a:fillRect/>
          </a:stretch>
        </p:blipFill>
        <p:spPr>
          <a:xfrm>
            <a:off x="457200" y="156322"/>
            <a:ext cx="7395882" cy="4160184"/>
          </a:xfrm>
          <a:prstGeom prst="rect">
            <a:avLst/>
          </a:prstGeom>
        </p:spPr>
      </p:pic>
      <p:sp>
        <p:nvSpPr>
          <p:cNvPr id="8" name="Obdélník 7">
            <a:extLst>
              <a:ext uri="{FF2B5EF4-FFF2-40B4-BE49-F238E27FC236}">
                <a16:creationId xmlns:a16="http://schemas.microsoft.com/office/drawing/2014/main" id="{DDF15871-73D5-4B19-9573-6E05BE8822C6}"/>
              </a:ext>
            </a:extLst>
          </p:cNvPr>
          <p:cNvSpPr/>
          <p:nvPr/>
        </p:nvSpPr>
        <p:spPr>
          <a:xfrm>
            <a:off x="4347882" y="4676993"/>
            <a:ext cx="7010400" cy="1815882"/>
          </a:xfrm>
          <a:prstGeom prst="rect">
            <a:avLst/>
          </a:prstGeom>
        </p:spPr>
        <p:txBody>
          <a:bodyPr wrap="square">
            <a:spAutoFit/>
          </a:bodyPr>
          <a:lstStyle/>
          <a:p>
            <a:r>
              <a:rPr lang="en-US" sz="1400" dirty="0">
                <a:solidFill>
                  <a:srgbClr val="505050"/>
                </a:solidFill>
                <a:latin typeface="lato"/>
              </a:rPr>
              <a:t>Despite the many advantages</a:t>
            </a:r>
            <a:r>
              <a:rPr lang="en-US" sz="1400" b="1" dirty="0">
                <a:solidFill>
                  <a:srgbClr val="505050"/>
                </a:solidFill>
                <a:latin typeface="lato"/>
              </a:rPr>
              <a:t>, high production costs</a:t>
            </a:r>
            <a:r>
              <a:rPr lang="en-US" sz="1400" dirty="0">
                <a:solidFill>
                  <a:srgbClr val="505050"/>
                </a:solidFill>
                <a:latin typeface="lato"/>
              </a:rPr>
              <a:t>, </a:t>
            </a:r>
            <a:r>
              <a:rPr lang="en-US" sz="1400" b="1" dirty="0">
                <a:solidFill>
                  <a:srgbClr val="505050"/>
                </a:solidFill>
                <a:latin typeface="lato"/>
              </a:rPr>
              <a:t>labor-intensive process</a:t>
            </a:r>
            <a:r>
              <a:rPr lang="en-US" sz="1400" dirty="0">
                <a:solidFill>
                  <a:srgbClr val="505050"/>
                </a:solidFill>
                <a:latin typeface="lato"/>
              </a:rPr>
              <a:t>, requirement of </a:t>
            </a:r>
            <a:r>
              <a:rPr lang="en-US" sz="1400" b="1" dirty="0">
                <a:solidFill>
                  <a:srgbClr val="505050"/>
                </a:solidFill>
                <a:latin typeface="lato"/>
              </a:rPr>
              <a:t>sophisticated facilities and skills </a:t>
            </a:r>
            <a:r>
              <a:rPr lang="en-US" sz="1400" dirty="0">
                <a:solidFill>
                  <a:srgbClr val="505050"/>
                </a:solidFill>
                <a:latin typeface="lato"/>
              </a:rPr>
              <a:t>and the </a:t>
            </a:r>
            <a:r>
              <a:rPr lang="en-US" sz="1400" b="1" dirty="0">
                <a:solidFill>
                  <a:srgbClr val="505050"/>
                </a:solidFill>
                <a:latin typeface="lato"/>
              </a:rPr>
              <a:t>vulnerability of progeny plants to infections </a:t>
            </a:r>
            <a:r>
              <a:rPr lang="en-US" sz="1400" dirty="0">
                <a:solidFill>
                  <a:srgbClr val="505050"/>
                </a:solidFill>
                <a:latin typeface="lato"/>
              </a:rPr>
              <a:t>are among major limitation in the use of micropropagation.</a:t>
            </a:r>
          </a:p>
          <a:p>
            <a:r>
              <a:rPr lang="en-US" sz="1400" dirty="0">
                <a:solidFill>
                  <a:srgbClr val="505050"/>
                </a:solidFill>
                <a:latin typeface="lato"/>
              </a:rPr>
              <a:t>Unavailability of immediate market for the produced crops and the </a:t>
            </a:r>
            <a:r>
              <a:rPr lang="en-US" sz="1400" b="1" dirty="0">
                <a:solidFill>
                  <a:srgbClr val="505050"/>
                </a:solidFill>
                <a:latin typeface="lato"/>
              </a:rPr>
              <a:t>high cost of export and transportation </a:t>
            </a:r>
            <a:r>
              <a:rPr lang="en-US" sz="1400" dirty="0">
                <a:solidFill>
                  <a:srgbClr val="505050"/>
                </a:solidFill>
                <a:latin typeface="lato"/>
              </a:rPr>
              <a:t>are among other limitations while considering investment in the sector. Experts believe micropropagation is not economically feasible when practiced in small areas, suggesting </a:t>
            </a:r>
            <a:r>
              <a:rPr lang="en-US" sz="1400" b="1" dirty="0">
                <a:solidFill>
                  <a:srgbClr val="505050"/>
                </a:solidFill>
                <a:latin typeface="lato"/>
              </a:rPr>
              <a:t>the establishment of large-scale micropropagation plants for generating reasonable profits</a:t>
            </a:r>
            <a:r>
              <a:rPr lang="en-US" sz="1400" dirty="0">
                <a:solidFill>
                  <a:srgbClr val="505050"/>
                </a:solidFill>
                <a:latin typeface="lato"/>
              </a:rPr>
              <a:t>.</a:t>
            </a:r>
            <a:endParaRPr lang="en-US" sz="1400" b="0" dirty="0">
              <a:solidFill>
                <a:srgbClr val="505050"/>
              </a:solidFill>
              <a:effectLst/>
              <a:latin typeface="lato"/>
            </a:endParaRPr>
          </a:p>
        </p:txBody>
      </p:sp>
    </p:spTree>
    <p:extLst>
      <p:ext uri="{BB962C8B-B14F-4D97-AF65-F5344CB8AC3E}">
        <p14:creationId xmlns:p14="http://schemas.microsoft.com/office/powerpoint/2010/main" val="3076898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E5A6E3-62C5-425A-B89C-A2A3E2DDBE2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EC0381D-BC4E-453A-9A8A-5D891A948950}"/>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4130C086-93A1-4C08-B215-7965E83786D7}"/>
              </a:ext>
            </a:extLst>
          </p:cNvPr>
          <p:cNvPicPr>
            <a:picLocks noChangeAspect="1"/>
          </p:cNvPicPr>
          <p:nvPr/>
        </p:nvPicPr>
        <p:blipFill rotWithShape="1">
          <a:blip r:embed="rId2"/>
          <a:srcRect l="4522" t="26621" r="24448" b="26275"/>
          <a:stretch/>
        </p:blipFill>
        <p:spPr>
          <a:xfrm>
            <a:off x="527390" y="204646"/>
            <a:ext cx="11664610" cy="4351337"/>
          </a:xfrm>
          <a:prstGeom prst="rect">
            <a:avLst/>
          </a:prstGeom>
        </p:spPr>
      </p:pic>
      <p:sp>
        <p:nvSpPr>
          <p:cNvPr id="5" name="Obdélník 4">
            <a:extLst>
              <a:ext uri="{FF2B5EF4-FFF2-40B4-BE49-F238E27FC236}">
                <a16:creationId xmlns:a16="http://schemas.microsoft.com/office/drawing/2014/main" id="{3FA7B18A-9DB6-439A-95D2-765ABEA75B50}"/>
              </a:ext>
            </a:extLst>
          </p:cNvPr>
          <p:cNvSpPr/>
          <p:nvPr/>
        </p:nvSpPr>
        <p:spPr>
          <a:xfrm>
            <a:off x="7314582" y="5538268"/>
            <a:ext cx="4474623" cy="369332"/>
          </a:xfrm>
          <a:prstGeom prst="rect">
            <a:avLst/>
          </a:prstGeom>
        </p:spPr>
        <p:txBody>
          <a:bodyPr wrap="none">
            <a:spAutoFit/>
          </a:bodyPr>
          <a:lstStyle/>
          <a:p>
            <a:r>
              <a:rPr lang="cs-CZ" dirty="0"/>
              <a:t>http://www.fao.org/3/ae574e/AE574E06.htm</a:t>
            </a:r>
          </a:p>
        </p:txBody>
      </p:sp>
      <p:pic>
        <p:nvPicPr>
          <p:cNvPr id="6" name="Obrázek 5">
            <a:extLst>
              <a:ext uri="{FF2B5EF4-FFF2-40B4-BE49-F238E27FC236}">
                <a16:creationId xmlns:a16="http://schemas.microsoft.com/office/drawing/2014/main" id="{86E4DC3D-F55C-4CE8-9F9F-E68A9B3670A9}"/>
              </a:ext>
            </a:extLst>
          </p:cNvPr>
          <p:cNvPicPr>
            <a:picLocks noChangeAspect="1"/>
          </p:cNvPicPr>
          <p:nvPr/>
        </p:nvPicPr>
        <p:blipFill rotWithShape="1">
          <a:blip r:embed="rId3"/>
          <a:srcRect l="4326" t="44118" r="44411" b="24118"/>
          <a:stretch/>
        </p:blipFill>
        <p:spPr>
          <a:xfrm>
            <a:off x="402795" y="4555983"/>
            <a:ext cx="6249928" cy="2178424"/>
          </a:xfrm>
          <a:prstGeom prst="rect">
            <a:avLst/>
          </a:prstGeom>
        </p:spPr>
      </p:pic>
    </p:spTree>
    <p:extLst>
      <p:ext uri="{BB962C8B-B14F-4D97-AF65-F5344CB8AC3E}">
        <p14:creationId xmlns:p14="http://schemas.microsoft.com/office/powerpoint/2010/main" val="1412423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p:cNvPicPr>
          <p:nvPr>
            <p:ph idx="1"/>
          </p:nvPr>
        </p:nvPicPr>
        <p:blipFill rotWithShape="1">
          <a:blip r:embed="rId3"/>
          <a:srcRect l="25796" t="18752" r="41932" b="38552"/>
          <a:stretch/>
        </p:blipFill>
        <p:spPr>
          <a:xfrm>
            <a:off x="0" y="833718"/>
            <a:ext cx="5963025" cy="5795682"/>
          </a:xfrm>
          <a:prstGeom prst="rect">
            <a:avLst/>
          </a:prstGeom>
        </p:spPr>
      </p:pic>
      <p:pic>
        <p:nvPicPr>
          <p:cNvPr id="5" name="Zástupný symbol pro obsah 3">
            <a:extLst>
              <a:ext uri="{FF2B5EF4-FFF2-40B4-BE49-F238E27FC236}">
                <a16:creationId xmlns:a16="http://schemas.microsoft.com/office/drawing/2014/main" id="{28526FDF-BA7D-48D2-B4A2-E2796826DB0D}"/>
              </a:ext>
            </a:extLst>
          </p:cNvPr>
          <p:cNvPicPr>
            <a:picLocks/>
          </p:cNvPicPr>
          <p:nvPr/>
        </p:nvPicPr>
        <p:blipFill rotWithShape="1">
          <a:blip r:embed="rId4"/>
          <a:srcRect l="25045" t="18420" r="42871" b="40553"/>
          <a:stretch/>
        </p:blipFill>
        <p:spPr>
          <a:xfrm>
            <a:off x="5963025" y="712694"/>
            <a:ext cx="5553636" cy="5432612"/>
          </a:xfrm>
          <a:prstGeom prst="rect">
            <a:avLst/>
          </a:prstGeom>
        </p:spPr>
      </p:pic>
    </p:spTree>
    <p:extLst>
      <p:ext uri="{BB962C8B-B14F-4D97-AF65-F5344CB8AC3E}">
        <p14:creationId xmlns:p14="http://schemas.microsoft.com/office/powerpoint/2010/main" val="1490863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24B3FF-F9F7-4F2B-B565-F8583B1831FF}"/>
              </a:ext>
            </a:extLst>
          </p:cNvPr>
          <p:cNvSpPr>
            <a:spLocks noGrp="1"/>
          </p:cNvSpPr>
          <p:nvPr>
            <p:ph type="title"/>
          </p:nvPr>
        </p:nvSpPr>
        <p:spPr/>
        <p:txBody>
          <a:bodyPr>
            <a:normAutofit fontScale="90000"/>
          </a:bodyPr>
          <a:lstStyle/>
          <a:p>
            <a:r>
              <a:rPr lang="fr-FR" b="1" dirty="0"/>
              <a:t>Commercial Production of Ornamental Tropical Foliage Plants: Micropropagation</a:t>
            </a:r>
            <a:br>
              <a:rPr lang="fr-FR" b="1" dirty="0"/>
            </a:br>
            <a:endParaRPr lang="cs-CZ" dirty="0"/>
          </a:p>
        </p:txBody>
      </p:sp>
      <p:sp>
        <p:nvSpPr>
          <p:cNvPr id="3" name="Zástupný obsah 2">
            <a:extLst>
              <a:ext uri="{FF2B5EF4-FFF2-40B4-BE49-F238E27FC236}">
                <a16:creationId xmlns:a16="http://schemas.microsoft.com/office/drawing/2014/main" id="{9F16F07D-C8FB-401B-84F0-3474CDA993AE}"/>
              </a:ext>
            </a:extLst>
          </p:cNvPr>
          <p:cNvSpPr>
            <a:spLocks noGrp="1"/>
          </p:cNvSpPr>
          <p:nvPr>
            <p:ph idx="1"/>
          </p:nvPr>
        </p:nvSpPr>
        <p:spPr/>
        <p:txBody>
          <a:bodyPr/>
          <a:lstStyle/>
          <a:p>
            <a:r>
              <a:rPr lang="cs-CZ" dirty="0"/>
              <a:t>https://edis.ifas.ufl.edu/ep520</a:t>
            </a:r>
          </a:p>
        </p:txBody>
      </p:sp>
      <p:pic>
        <p:nvPicPr>
          <p:cNvPr id="2050" name="Picture 2" descr="https://edis.ifas.ufl.edu/LyraEDISServlet?command=getScreenImage&amp;oid=7375783">
            <a:extLst>
              <a:ext uri="{FF2B5EF4-FFF2-40B4-BE49-F238E27FC236}">
                <a16:creationId xmlns:a16="http://schemas.microsoft.com/office/drawing/2014/main" id="{9C4C338C-96F2-4C54-8AA6-3361B4023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0612" y="756351"/>
            <a:ext cx="2671483" cy="20036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dis.ifas.ufl.edu/LyraEDISServlet?command=getScreenImage&amp;oid=3820741">
            <a:extLst>
              <a:ext uri="{FF2B5EF4-FFF2-40B4-BE49-F238E27FC236}">
                <a16:creationId xmlns:a16="http://schemas.microsoft.com/office/drawing/2014/main" id="{37A08882-E538-4AD1-93BB-BE06562F9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9705" y="3254189"/>
            <a:ext cx="3100387" cy="20842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dis.ifas.ufl.edu/LyraEDISServlet?command=getScreenImage&amp;oid=13296039">
            <a:extLst>
              <a:ext uri="{FF2B5EF4-FFF2-40B4-BE49-F238E27FC236}">
                <a16:creationId xmlns:a16="http://schemas.microsoft.com/office/drawing/2014/main" id="{F0F4A6A5-9305-4D10-92A7-56678496A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4738" y="3812674"/>
            <a:ext cx="3373251" cy="2529938"/>
          </a:xfrm>
          <a:prstGeom prst="rect">
            <a:avLst/>
          </a:prstGeom>
          <a:noFill/>
          <a:extLst>
            <a:ext uri="{909E8E84-426E-40DD-AFC4-6F175D3DCCD1}">
              <a14:hiddenFill xmlns:a14="http://schemas.microsoft.com/office/drawing/2010/main">
                <a:solidFill>
                  <a:srgbClr val="FFFFFF"/>
                </a:solidFill>
              </a14:hiddenFill>
            </a:ext>
          </a:extLst>
        </p:spPr>
      </p:pic>
      <p:sp>
        <p:nvSpPr>
          <p:cNvPr id="4" name="Šipka: doprava 3">
            <a:extLst>
              <a:ext uri="{FF2B5EF4-FFF2-40B4-BE49-F238E27FC236}">
                <a16:creationId xmlns:a16="http://schemas.microsoft.com/office/drawing/2014/main" id="{7CA15081-A931-401F-9ED0-590E96BF3A63}"/>
              </a:ext>
            </a:extLst>
          </p:cNvPr>
          <p:cNvSpPr/>
          <p:nvPr/>
        </p:nvSpPr>
        <p:spPr>
          <a:xfrm rot="19981834" flipH="1">
            <a:off x="6144735" y="2454948"/>
            <a:ext cx="1752600" cy="635187"/>
          </a:xfrm>
          <a:prstGeom prst="rightArrow">
            <a:avLst>
              <a:gd name="adj1" fmla="val 50000"/>
              <a:gd name="adj2" fmla="val 1283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a:extLst>
              <a:ext uri="{FF2B5EF4-FFF2-40B4-BE49-F238E27FC236}">
                <a16:creationId xmlns:a16="http://schemas.microsoft.com/office/drawing/2014/main" id="{C9B35FA6-8185-462E-9C38-FF7BE475A0D6}"/>
              </a:ext>
            </a:extLst>
          </p:cNvPr>
          <p:cNvSpPr/>
          <p:nvPr/>
        </p:nvSpPr>
        <p:spPr>
          <a:xfrm rot="12779981" flipH="1">
            <a:off x="5948399" y="4187114"/>
            <a:ext cx="1421535" cy="635187"/>
          </a:xfrm>
          <a:prstGeom prst="rightArrow">
            <a:avLst>
              <a:gd name="adj1" fmla="val 50000"/>
              <a:gd name="adj2" fmla="val 1283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73524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4CC8AC-53BD-4676-9B5B-9B1D10ECF714}"/>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1B5917C9-5FB9-445E-8B3A-A1D24C1119E0}"/>
              </a:ext>
            </a:extLst>
          </p:cNvPr>
          <p:cNvSpPr>
            <a:spLocks noGrp="1"/>
          </p:cNvSpPr>
          <p:nvPr>
            <p:ph idx="1"/>
          </p:nvPr>
        </p:nvSpPr>
        <p:spPr>
          <a:xfrm>
            <a:off x="838200" y="5689600"/>
            <a:ext cx="6025445" cy="532518"/>
          </a:xfrm>
        </p:spPr>
        <p:txBody>
          <a:bodyPr>
            <a:normAutofit/>
          </a:bodyPr>
          <a:lstStyle/>
          <a:p>
            <a:r>
              <a:rPr lang="cs-CZ" sz="2000" dirty="0"/>
              <a:t>https://www.succulent-tissue-culture.com/EN/home</a:t>
            </a:r>
          </a:p>
        </p:txBody>
      </p:sp>
      <p:pic>
        <p:nvPicPr>
          <p:cNvPr id="4" name="Obrázek 3">
            <a:extLst>
              <a:ext uri="{FF2B5EF4-FFF2-40B4-BE49-F238E27FC236}">
                <a16:creationId xmlns:a16="http://schemas.microsoft.com/office/drawing/2014/main" id="{81C408AA-5EBA-4E2B-8DE5-A7E4424341E1}"/>
              </a:ext>
            </a:extLst>
          </p:cNvPr>
          <p:cNvPicPr>
            <a:picLocks noChangeAspect="1"/>
          </p:cNvPicPr>
          <p:nvPr/>
        </p:nvPicPr>
        <p:blipFill rotWithShape="1">
          <a:blip r:embed="rId3"/>
          <a:srcRect t="14650" r="56574" b="11276"/>
          <a:stretch/>
        </p:blipFill>
        <p:spPr>
          <a:xfrm>
            <a:off x="1569156" y="365125"/>
            <a:ext cx="5294489" cy="5080001"/>
          </a:xfrm>
          <a:prstGeom prst="rect">
            <a:avLst/>
          </a:prstGeom>
        </p:spPr>
      </p:pic>
      <p:pic>
        <p:nvPicPr>
          <p:cNvPr id="8196" name="Picture 4" descr="VÃ½sledek obrÃ¡zku pro micropropagation cactus">
            <a:extLst>
              <a:ext uri="{FF2B5EF4-FFF2-40B4-BE49-F238E27FC236}">
                <a16:creationId xmlns:a16="http://schemas.microsoft.com/office/drawing/2014/main" id="{22502DD0-C362-4BA3-AE4D-9C0B0DFABB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2830" y="3774634"/>
            <a:ext cx="3012088" cy="271824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04A46160-B822-4CF1-9FF7-78A756F8BE98}"/>
              </a:ext>
            </a:extLst>
          </p:cNvPr>
          <p:cNvSpPr/>
          <p:nvPr/>
        </p:nvSpPr>
        <p:spPr>
          <a:xfrm>
            <a:off x="8726473" y="2228016"/>
            <a:ext cx="3138311" cy="1354217"/>
          </a:xfrm>
          <a:prstGeom prst="rect">
            <a:avLst/>
          </a:prstGeom>
        </p:spPr>
        <p:txBody>
          <a:bodyPr wrap="square">
            <a:spAutoFit/>
          </a:bodyPr>
          <a:lstStyle/>
          <a:p>
            <a:r>
              <a:rPr lang="en-US" sz="1200" b="1" i="1" dirty="0">
                <a:solidFill>
                  <a:srgbClr val="333333"/>
                </a:solidFill>
                <a:latin typeface="Georgia" panose="02040502050405020303" pitchFamily="18" charset="0"/>
              </a:rPr>
              <a:t>In vitro</a:t>
            </a:r>
            <a:r>
              <a:rPr lang="en-US" sz="1200" b="1" dirty="0">
                <a:solidFill>
                  <a:srgbClr val="333333"/>
                </a:solidFill>
                <a:latin typeface="Georgia" panose="02040502050405020303" pitchFamily="18" charset="0"/>
              </a:rPr>
              <a:t> propagation of endangered </a:t>
            </a:r>
            <a:r>
              <a:rPr lang="en-US" sz="1200" b="1" i="1" dirty="0">
                <a:solidFill>
                  <a:srgbClr val="333333"/>
                </a:solidFill>
                <a:latin typeface="Georgia" panose="02040502050405020303" pitchFamily="18" charset="0"/>
              </a:rPr>
              <a:t>Mammillaria</a:t>
            </a:r>
            <a:r>
              <a:rPr lang="en-US" sz="1200" b="1" dirty="0">
                <a:solidFill>
                  <a:srgbClr val="333333"/>
                </a:solidFill>
                <a:latin typeface="Georgia" panose="02040502050405020303" pitchFamily="18" charset="0"/>
              </a:rPr>
              <a:t> genus (</a:t>
            </a:r>
            <a:r>
              <a:rPr lang="en-US" sz="1200" b="1" dirty="0" err="1">
                <a:solidFill>
                  <a:srgbClr val="333333"/>
                </a:solidFill>
                <a:latin typeface="Georgia" panose="02040502050405020303" pitchFamily="18" charset="0"/>
              </a:rPr>
              <a:t>Cactaceae</a:t>
            </a:r>
            <a:r>
              <a:rPr lang="en-US" sz="1200" b="1" dirty="0">
                <a:solidFill>
                  <a:srgbClr val="333333"/>
                </a:solidFill>
                <a:latin typeface="Georgia" panose="02040502050405020303" pitchFamily="18" charset="0"/>
              </a:rPr>
              <a:t>) species </a:t>
            </a:r>
            <a:r>
              <a:rPr lang="en-US" sz="1200" dirty="0">
                <a:solidFill>
                  <a:srgbClr val="333333"/>
                </a:solidFill>
                <a:latin typeface="Georgia" panose="02040502050405020303" pitchFamily="18" charset="0"/>
              </a:rPr>
              <a:t>and genetic stability assessment using SSR markers</a:t>
            </a:r>
            <a:r>
              <a:rPr lang="cs-CZ" sz="1000" dirty="0">
                <a:solidFill>
                  <a:srgbClr val="333333"/>
                </a:solidFill>
                <a:latin typeface="Georgia" panose="02040502050405020303" pitchFamily="18" charset="0"/>
              </a:rPr>
              <a:t>, </a:t>
            </a:r>
            <a:r>
              <a:rPr lang="en-US" sz="1200" u="sng" dirty="0">
                <a:hlinkClick r:id="rId5" tooltip="In Vitro Cellular &amp; Developmental Biology - Plant"/>
              </a:rPr>
              <a:t>In Vitro Cellular &amp; Developmental Biology - Plant</a:t>
            </a:r>
            <a:endParaRPr lang="en-US" sz="1200" dirty="0"/>
          </a:p>
          <a:p>
            <a:r>
              <a:rPr lang="en-US" sz="1200" dirty="0"/>
              <a:t>October 2018, Volume 54, </a:t>
            </a:r>
            <a:r>
              <a:rPr lang="en-US" sz="1200" u="sng" dirty="0">
                <a:hlinkClick r:id="rId6"/>
              </a:rPr>
              <a:t>Issue 5</a:t>
            </a:r>
            <a:r>
              <a:rPr lang="en-US" sz="1200" dirty="0"/>
              <a:t>, pp 518–529</a:t>
            </a:r>
          </a:p>
          <a:p>
            <a:endParaRPr lang="en-US" sz="1000" b="0" i="0" dirty="0">
              <a:solidFill>
                <a:srgbClr val="333333"/>
              </a:solidFill>
              <a:effectLst/>
              <a:latin typeface="Georgia" panose="02040502050405020303" pitchFamily="18" charset="0"/>
            </a:endParaRPr>
          </a:p>
        </p:txBody>
      </p:sp>
    </p:spTree>
    <p:extLst>
      <p:ext uri="{BB962C8B-B14F-4D97-AF65-F5344CB8AC3E}">
        <p14:creationId xmlns:p14="http://schemas.microsoft.com/office/powerpoint/2010/main" val="655580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6942" t="16884" r="18991" b="6204"/>
          <a:stretch/>
        </p:blipFill>
        <p:spPr>
          <a:xfrm>
            <a:off x="1389889" y="329184"/>
            <a:ext cx="9355408" cy="6317491"/>
          </a:xfrm>
          <a:prstGeom prst="rect">
            <a:avLst/>
          </a:prstGeom>
        </p:spPr>
      </p:pic>
    </p:spTree>
    <p:extLst>
      <p:ext uri="{BB962C8B-B14F-4D97-AF65-F5344CB8AC3E}">
        <p14:creationId xmlns:p14="http://schemas.microsoft.com/office/powerpoint/2010/main" val="3088104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14A0A5-5889-4B1F-805A-2FD8C33FD05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312411E-AA5A-4750-8B23-D788BF672B7E}"/>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1B7B55BC-CC50-47BB-9DF7-93347D9B5953}"/>
              </a:ext>
            </a:extLst>
          </p:cNvPr>
          <p:cNvPicPr>
            <a:picLocks noChangeAspect="1"/>
          </p:cNvPicPr>
          <p:nvPr/>
        </p:nvPicPr>
        <p:blipFill rotWithShape="1">
          <a:blip r:embed="rId2"/>
          <a:srcRect l="33529" t="26621" r="34816" b="37843"/>
          <a:stretch/>
        </p:blipFill>
        <p:spPr>
          <a:xfrm>
            <a:off x="1114169" y="681037"/>
            <a:ext cx="9576244" cy="6047255"/>
          </a:xfrm>
          <a:prstGeom prst="rect">
            <a:avLst/>
          </a:prstGeom>
        </p:spPr>
      </p:pic>
    </p:spTree>
    <p:extLst>
      <p:ext uri="{BB962C8B-B14F-4D97-AF65-F5344CB8AC3E}">
        <p14:creationId xmlns:p14="http://schemas.microsoft.com/office/powerpoint/2010/main" val="2979347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609600"/>
            <a:ext cx="10515600" cy="5567363"/>
          </a:xfrm>
        </p:spPr>
        <p:txBody>
          <a:bodyPr>
            <a:normAutofit fontScale="70000" lnSpcReduction="20000"/>
          </a:bodyPr>
          <a:lstStyle/>
          <a:p>
            <a:r>
              <a:rPr lang="cs-CZ" dirty="0">
                <a:hlinkClick r:id="rId3"/>
              </a:rPr>
              <a:t>http://zahradaweb.cz/rozmnozovani-okrasnych-drevin-mikropropagaci/</a:t>
            </a:r>
            <a:endParaRPr lang="cs-CZ" dirty="0"/>
          </a:p>
          <a:p>
            <a:r>
              <a:rPr lang="cs-CZ" dirty="0"/>
              <a:t>http://www.janholub.cz</a:t>
            </a:r>
          </a:p>
          <a:p>
            <a:endParaRPr lang="cs-CZ" dirty="0"/>
          </a:p>
          <a:p>
            <a:r>
              <a:rPr lang="cs-CZ" dirty="0">
                <a:hlinkClick r:id="rId4"/>
              </a:rPr>
              <a:t>http://www.profiplants.cz/kategorie/akvarijni-rostliny</a:t>
            </a:r>
            <a:endParaRPr lang="cs-CZ" dirty="0"/>
          </a:p>
          <a:p>
            <a:endParaRPr lang="cs-CZ" dirty="0"/>
          </a:p>
          <a:p>
            <a:r>
              <a:rPr lang="cs-CZ" dirty="0">
                <a:hlinkClick r:id="rId5"/>
              </a:rPr>
              <a:t>http://www.lesaktualne.cz/vyzkum/vedci-prispivaji-k-udrzeni-biologicke-rozmanitosti-drevin</a:t>
            </a:r>
            <a:endParaRPr lang="cs-CZ" dirty="0"/>
          </a:p>
          <a:p>
            <a:endParaRPr lang="cs-CZ" dirty="0"/>
          </a:p>
          <a:p>
            <a:r>
              <a:rPr lang="cs-CZ" dirty="0">
                <a:hlinkClick r:id="rId6"/>
              </a:rPr>
              <a:t>http://www.agris.cz/clanek/190191</a:t>
            </a:r>
            <a:endParaRPr lang="cs-CZ" dirty="0"/>
          </a:p>
          <a:p>
            <a:pPr marL="0" indent="0">
              <a:buNone/>
            </a:pPr>
            <a:endParaRPr lang="cs-CZ" dirty="0"/>
          </a:p>
          <a:p>
            <a:r>
              <a:rPr lang="en-US" b="1" dirty="0"/>
              <a:t>Plant culture is used commercially</a:t>
            </a:r>
            <a:endParaRPr lang="en-US" dirty="0"/>
          </a:p>
          <a:p>
            <a:r>
              <a:rPr lang="en-US" dirty="0"/>
              <a:t>Culturing plants in the laboratory has become common practice, and this technique is used commercially to produce plants for the agricultural and horticultural industries. You may be surprised to learn that most of our </a:t>
            </a:r>
            <a:r>
              <a:rPr lang="en-US" b="1" dirty="0"/>
              <a:t>native carnivorous plants </a:t>
            </a:r>
            <a:r>
              <a:rPr lang="en-US" dirty="0"/>
              <a:t>that can be purchased legally are the products of tissue culture. It is illegal to collect most species in the wild, so producers pay for licenses to collect a limited number of specimens that they then use to establish tissue culture lines. Periodically, some of the descendent cultures from a line are subjected to growth regulators which cause them to develop into young plants that can be sold. </a:t>
            </a:r>
          </a:p>
          <a:p>
            <a:endParaRPr lang="cs-CZ" dirty="0"/>
          </a:p>
          <a:p>
            <a:endParaRPr lang="cs-CZ" dirty="0"/>
          </a:p>
        </p:txBody>
      </p:sp>
      <p:sp>
        <p:nvSpPr>
          <p:cNvPr id="2" name="TextovéPole 1">
            <a:extLst>
              <a:ext uri="{FF2B5EF4-FFF2-40B4-BE49-F238E27FC236}">
                <a16:creationId xmlns:a16="http://schemas.microsoft.com/office/drawing/2014/main" id="{4327747D-9DC5-4215-8BB0-57C663B18188}"/>
              </a:ext>
            </a:extLst>
          </p:cNvPr>
          <p:cNvSpPr txBox="1"/>
          <p:nvPr/>
        </p:nvSpPr>
        <p:spPr>
          <a:xfrm>
            <a:off x="4089400" y="139700"/>
            <a:ext cx="5245100" cy="369332"/>
          </a:xfrm>
          <a:prstGeom prst="rect">
            <a:avLst/>
          </a:prstGeom>
          <a:noFill/>
        </p:spPr>
        <p:txBody>
          <a:bodyPr wrap="square" rtlCol="0">
            <a:spAutoFit/>
          </a:bodyPr>
          <a:lstStyle/>
          <a:p>
            <a:r>
              <a:rPr lang="cs-CZ" b="1" dirty="0"/>
              <a:t>Příklady využití in vitro rostlin v ČR</a:t>
            </a:r>
          </a:p>
        </p:txBody>
      </p:sp>
    </p:spTree>
    <p:extLst>
      <p:ext uri="{BB962C8B-B14F-4D97-AF65-F5344CB8AC3E}">
        <p14:creationId xmlns:p14="http://schemas.microsoft.com/office/powerpoint/2010/main" val="2999537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098" name="Picture 2" descr="https://img.yumpu.com/22766639/1/500x640/micropropagation-universitac-de-liage.jpg">
            <a:extLst>
              <a:ext uri="{FF2B5EF4-FFF2-40B4-BE49-F238E27FC236}">
                <a16:creationId xmlns:a16="http://schemas.microsoft.com/office/drawing/2014/main" id="{B39D6452-5F31-40F7-921F-F6A0DB217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23" y="264835"/>
            <a:ext cx="4479271" cy="632833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6A3E4555-FF75-4C52-A2C0-C9A01246C7E0}"/>
              </a:ext>
            </a:extLst>
          </p:cNvPr>
          <p:cNvSpPr/>
          <p:nvPr/>
        </p:nvSpPr>
        <p:spPr>
          <a:xfrm>
            <a:off x="5880100" y="1817928"/>
            <a:ext cx="6807200" cy="646331"/>
          </a:xfrm>
          <a:prstGeom prst="rect">
            <a:avLst/>
          </a:prstGeom>
        </p:spPr>
        <p:txBody>
          <a:bodyPr wrap="square">
            <a:spAutoFit/>
          </a:bodyPr>
          <a:lstStyle/>
          <a:p>
            <a:r>
              <a:rPr lang="cs-CZ" dirty="0"/>
              <a:t>https://www.amazon.com/Microclone-Tissue-Culture-Starter-Kit/dp/B01M7NDE10</a:t>
            </a:r>
          </a:p>
        </p:txBody>
      </p:sp>
      <p:pic>
        <p:nvPicPr>
          <p:cNvPr id="7" name="Obrázek 6">
            <a:extLst>
              <a:ext uri="{FF2B5EF4-FFF2-40B4-BE49-F238E27FC236}">
                <a16:creationId xmlns:a16="http://schemas.microsoft.com/office/drawing/2014/main" id="{159AEE82-EEE2-4C31-96D8-4DDCF65667F8}"/>
              </a:ext>
            </a:extLst>
          </p:cNvPr>
          <p:cNvPicPr>
            <a:picLocks noChangeAspect="1"/>
          </p:cNvPicPr>
          <p:nvPr/>
        </p:nvPicPr>
        <p:blipFill rotWithShape="1">
          <a:blip r:embed="rId4"/>
          <a:srcRect r="24359" b="5941"/>
          <a:stretch/>
        </p:blipFill>
        <p:spPr>
          <a:xfrm>
            <a:off x="6096000" y="2464259"/>
            <a:ext cx="5994400" cy="4192865"/>
          </a:xfrm>
          <a:prstGeom prst="rect">
            <a:avLst/>
          </a:prstGeom>
        </p:spPr>
      </p:pic>
      <p:pic>
        <p:nvPicPr>
          <p:cNvPr id="1026" name="Picture 2" descr="Smajlík – Wikipedie">
            <a:extLst>
              <a:ext uri="{FF2B5EF4-FFF2-40B4-BE49-F238E27FC236}">
                <a16:creationId xmlns:a16="http://schemas.microsoft.com/office/drawing/2014/main" id="{6586792F-EF5A-449C-9A39-718F93698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1675" y="15418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FB5FA9BE-C6D7-CFC5-B709-D225E69AD5A2}"/>
              </a:ext>
            </a:extLst>
          </p:cNvPr>
          <p:cNvSpPr txBox="1"/>
          <p:nvPr/>
        </p:nvSpPr>
        <p:spPr>
          <a:xfrm>
            <a:off x="6232525" y="856414"/>
            <a:ext cx="6343650" cy="369332"/>
          </a:xfrm>
          <a:prstGeom prst="rect">
            <a:avLst/>
          </a:prstGeom>
          <a:noFill/>
        </p:spPr>
        <p:txBody>
          <a:bodyPr wrap="square">
            <a:spAutoFit/>
          </a:bodyPr>
          <a:lstStyle/>
          <a:p>
            <a:r>
              <a:rPr lang="en-US" dirty="0">
                <a:hlinkClick r:id="rId6"/>
              </a:rPr>
              <a:t>Athena Tissue Culture Kit :: growmarket.cz</a:t>
            </a:r>
            <a:endParaRPr lang="cs-CZ" dirty="0"/>
          </a:p>
        </p:txBody>
      </p:sp>
    </p:spTree>
    <p:extLst>
      <p:ext uri="{BB962C8B-B14F-4D97-AF65-F5344CB8AC3E}">
        <p14:creationId xmlns:p14="http://schemas.microsoft.com/office/powerpoint/2010/main" val="1789653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19660" t="19616" r="20646" b="8936"/>
          <a:stretch/>
        </p:blipFill>
        <p:spPr>
          <a:xfrm>
            <a:off x="1051559" y="256032"/>
            <a:ext cx="9670719" cy="6510981"/>
          </a:xfrm>
          <a:prstGeom prst="rect">
            <a:avLst/>
          </a:prstGeom>
        </p:spPr>
      </p:pic>
    </p:spTree>
    <p:extLst>
      <p:ext uri="{BB962C8B-B14F-4D97-AF65-F5344CB8AC3E}">
        <p14:creationId xmlns:p14="http://schemas.microsoft.com/office/powerpoint/2010/main" val="829134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325563"/>
          </a:xfrm>
        </p:spPr>
        <p:txBody>
          <a:bodyPr/>
          <a:lstStyle/>
          <a:p>
            <a:endParaRPr lang="cs-CZ"/>
          </a:p>
        </p:txBody>
      </p:sp>
      <p:pic>
        <p:nvPicPr>
          <p:cNvPr id="4" name="Zástupný symbol pro obsah 3"/>
          <p:cNvPicPr>
            <a:picLocks noGrp="1" noChangeAspect="1"/>
          </p:cNvPicPr>
          <p:nvPr>
            <p:ph idx="1"/>
          </p:nvPr>
        </p:nvPicPr>
        <p:blipFill rotWithShape="1">
          <a:blip r:embed="rId2"/>
          <a:srcRect l="23561" t="21297" r="24546" b="10196"/>
          <a:stretch/>
        </p:blipFill>
        <p:spPr>
          <a:xfrm>
            <a:off x="160789" y="1400548"/>
            <a:ext cx="5750967" cy="4270651"/>
          </a:xfrm>
          <a:prstGeom prst="rect">
            <a:avLst/>
          </a:prstGeom>
        </p:spPr>
      </p:pic>
      <p:pic>
        <p:nvPicPr>
          <p:cNvPr id="5" name="Zástupný symbol pro obsah 3">
            <a:extLst>
              <a:ext uri="{FF2B5EF4-FFF2-40B4-BE49-F238E27FC236}">
                <a16:creationId xmlns:a16="http://schemas.microsoft.com/office/drawing/2014/main" id="{C6E6847E-D053-4A4E-B4BE-EBC02C90F5AD}"/>
              </a:ext>
            </a:extLst>
          </p:cNvPr>
          <p:cNvPicPr>
            <a:picLocks noChangeAspect="1"/>
          </p:cNvPicPr>
          <p:nvPr/>
        </p:nvPicPr>
        <p:blipFill rotWithShape="1">
          <a:blip r:embed="rId3"/>
          <a:srcRect l="23561" t="19827" r="24783" b="11037"/>
          <a:stretch/>
        </p:blipFill>
        <p:spPr>
          <a:xfrm>
            <a:off x="6027972" y="1186801"/>
            <a:ext cx="6003239" cy="4519602"/>
          </a:xfrm>
          <a:prstGeom prst="rect">
            <a:avLst/>
          </a:prstGeom>
        </p:spPr>
      </p:pic>
    </p:spTree>
    <p:extLst>
      <p:ext uri="{BB962C8B-B14F-4D97-AF65-F5344CB8AC3E}">
        <p14:creationId xmlns:p14="http://schemas.microsoft.com/office/powerpoint/2010/main" val="2718520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79000">
              <a:srgbClr val="6FFFFF"/>
            </a:gs>
            <a:gs pos="27000">
              <a:schemeClr val="bg1"/>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A20E0E-D451-4931-A297-D943461834C4}"/>
              </a:ext>
            </a:extLst>
          </p:cNvPr>
          <p:cNvSpPr>
            <a:spLocks noGrp="1"/>
          </p:cNvSpPr>
          <p:nvPr>
            <p:ph type="title"/>
          </p:nvPr>
        </p:nvSpPr>
        <p:spPr/>
        <p:txBody>
          <a:bodyPr/>
          <a:lstStyle/>
          <a:p>
            <a:r>
              <a:rPr lang="cs-CZ" b="1" dirty="0">
                <a:solidFill>
                  <a:schemeClr val="accent1">
                    <a:lumMod val="75000"/>
                  </a:schemeClr>
                </a:solidFill>
                <a:latin typeface="Comic Sans MS" panose="030F0702030302020204" pitchFamily="66" charset="0"/>
              </a:rPr>
              <a:t>Typy </a:t>
            </a:r>
            <a:r>
              <a:rPr lang="cs-CZ" b="1" dirty="0" err="1">
                <a:solidFill>
                  <a:schemeClr val="accent1">
                    <a:lumMod val="75000"/>
                  </a:schemeClr>
                </a:solidFill>
                <a:latin typeface="Comic Sans MS" panose="030F0702030302020204" pitchFamily="66" charset="0"/>
              </a:rPr>
              <a:t>mikropropagace</a:t>
            </a:r>
            <a:endParaRPr lang="cs-CZ" b="1" dirty="0">
              <a:solidFill>
                <a:schemeClr val="accent1">
                  <a:lumMod val="75000"/>
                </a:schemeClr>
              </a:solidFill>
              <a:latin typeface="Comic Sans MS" panose="030F0702030302020204" pitchFamily="66" charset="0"/>
            </a:endParaRPr>
          </a:p>
        </p:txBody>
      </p:sp>
      <p:sp>
        <p:nvSpPr>
          <p:cNvPr id="3" name="Zástupný obsah 2">
            <a:extLst>
              <a:ext uri="{FF2B5EF4-FFF2-40B4-BE49-F238E27FC236}">
                <a16:creationId xmlns:a16="http://schemas.microsoft.com/office/drawing/2014/main" id="{3643BEA6-DD8F-442A-8056-2F756227571C}"/>
              </a:ext>
            </a:extLst>
          </p:cNvPr>
          <p:cNvSpPr>
            <a:spLocks noGrp="1"/>
          </p:cNvSpPr>
          <p:nvPr>
            <p:ph idx="1"/>
          </p:nvPr>
        </p:nvSpPr>
        <p:spPr/>
        <p:txBody>
          <a:bodyPr/>
          <a:lstStyle/>
          <a:p>
            <a:r>
              <a:rPr lang="cs-CZ" dirty="0"/>
              <a:t>1) </a:t>
            </a:r>
            <a:r>
              <a:rPr lang="cs-CZ" b="1" dirty="0"/>
              <a:t>meristémové množení </a:t>
            </a:r>
            <a:r>
              <a:rPr lang="cs-CZ" dirty="0"/>
              <a:t>(apikální nebo axilární meristémy)</a:t>
            </a:r>
          </a:p>
          <a:p>
            <a:r>
              <a:rPr lang="cs-CZ" dirty="0"/>
              <a:t>2) </a:t>
            </a:r>
            <a:r>
              <a:rPr lang="cs-CZ" b="1" dirty="0"/>
              <a:t>tvorba adventivních prýtů </a:t>
            </a:r>
            <a:r>
              <a:rPr lang="cs-CZ" dirty="0"/>
              <a:t>(z již diferencovaných orgánů, např. listy, internodia, listy cibulových hlíz, květenství, dělohy… - přes kalus nebo přímo)</a:t>
            </a:r>
          </a:p>
          <a:p>
            <a:r>
              <a:rPr lang="cs-CZ" dirty="0"/>
              <a:t>3) </a:t>
            </a:r>
            <a:r>
              <a:rPr lang="cs-CZ" b="1" dirty="0"/>
              <a:t>kalusové, suspenzní a protoplastové </a:t>
            </a:r>
            <a:r>
              <a:rPr lang="cs-CZ" dirty="0"/>
              <a:t>kultury</a:t>
            </a:r>
          </a:p>
          <a:p>
            <a:r>
              <a:rPr lang="cs-CZ" dirty="0"/>
              <a:t>4) </a:t>
            </a:r>
            <a:r>
              <a:rPr lang="cs-CZ" b="1" dirty="0"/>
              <a:t>somatická embrya </a:t>
            </a:r>
            <a:r>
              <a:rPr lang="cs-CZ" dirty="0"/>
              <a:t>a umělá semena</a:t>
            </a:r>
          </a:p>
        </p:txBody>
      </p:sp>
    </p:spTree>
    <p:extLst>
      <p:ext uri="{BB962C8B-B14F-4D97-AF65-F5344CB8AC3E}">
        <p14:creationId xmlns:p14="http://schemas.microsoft.com/office/powerpoint/2010/main" val="2612179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a:p>
            <a:pPr marL="0" indent="0">
              <a:buNone/>
            </a:pPr>
            <a:endParaRPr lang="cs-CZ" dirty="0"/>
          </a:p>
        </p:txBody>
      </p:sp>
      <p:pic>
        <p:nvPicPr>
          <p:cNvPr id="6" name="Obrázek 5"/>
          <p:cNvPicPr>
            <a:picLocks noChangeAspect="1"/>
          </p:cNvPicPr>
          <p:nvPr/>
        </p:nvPicPr>
        <p:blipFill rotWithShape="1">
          <a:blip r:embed="rId2"/>
          <a:srcRect l="21873" t="21798" r="24725" b="8740"/>
          <a:stretch/>
        </p:blipFill>
        <p:spPr>
          <a:xfrm>
            <a:off x="1227984" y="9505"/>
            <a:ext cx="9253326" cy="6770292"/>
          </a:xfrm>
          <a:prstGeom prst="rect">
            <a:avLst/>
          </a:prstGeom>
        </p:spPr>
      </p:pic>
      <p:sp>
        <p:nvSpPr>
          <p:cNvPr id="2" name="TextovéPole 1">
            <a:extLst>
              <a:ext uri="{FF2B5EF4-FFF2-40B4-BE49-F238E27FC236}">
                <a16:creationId xmlns:a16="http://schemas.microsoft.com/office/drawing/2014/main" id="{0F12D5EA-2C71-492E-B416-E8AA51DB2F38}"/>
              </a:ext>
            </a:extLst>
          </p:cNvPr>
          <p:cNvSpPr txBox="1"/>
          <p:nvPr/>
        </p:nvSpPr>
        <p:spPr>
          <a:xfrm>
            <a:off x="1502729" y="4970125"/>
            <a:ext cx="694421" cy="461665"/>
          </a:xfrm>
          <a:prstGeom prst="rect">
            <a:avLst/>
          </a:prstGeom>
          <a:noFill/>
        </p:spPr>
        <p:txBody>
          <a:bodyPr wrap="none" rtlCol="0">
            <a:spAutoFit/>
          </a:bodyPr>
          <a:lstStyle/>
          <a:p>
            <a:r>
              <a:rPr lang="cs-CZ" sz="2400" b="1" dirty="0">
                <a:latin typeface="Comic Sans MS" panose="030F0702030302020204" pitchFamily="66" charset="0"/>
              </a:rPr>
              <a:t>IV.</a:t>
            </a:r>
          </a:p>
        </p:txBody>
      </p:sp>
    </p:spTree>
    <p:extLst>
      <p:ext uri="{BB962C8B-B14F-4D97-AF65-F5344CB8AC3E}">
        <p14:creationId xmlns:p14="http://schemas.microsoft.com/office/powerpoint/2010/main" val="2530644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a:srcRect l="23207" t="20036" r="24428" b="8935"/>
          <a:stretch/>
        </p:blipFill>
        <p:spPr>
          <a:xfrm>
            <a:off x="1490472" y="31435"/>
            <a:ext cx="8814816" cy="6725528"/>
          </a:xfrm>
          <a:prstGeom prst="rect">
            <a:avLst/>
          </a:prstGeom>
        </p:spPr>
      </p:pic>
    </p:spTree>
    <p:extLst>
      <p:ext uri="{BB962C8B-B14F-4D97-AF65-F5344CB8AC3E}">
        <p14:creationId xmlns:p14="http://schemas.microsoft.com/office/powerpoint/2010/main" val="2415539347"/>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1923</TotalTime>
  <Words>1028</Words>
  <Application>Microsoft Office PowerPoint</Application>
  <PresentationFormat>Širokoúhlá obrazovka</PresentationFormat>
  <Paragraphs>72</Paragraphs>
  <Slides>42</Slides>
  <Notes>10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42</vt:i4>
      </vt:variant>
    </vt:vector>
  </HeadingPairs>
  <TitlesOfParts>
    <vt:vector size="51" baseType="lpstr">
      <vt:lpstr>Arial</vt:lpstr>
      <vt:lpstr>Calibri</vt:lpstr>
      <vt:lpstr>Calibri Light</vt:lpstr>
      <vt:lpstr>Comic Sans MS</vt:lpstr>
      <vt:lpstr>Georgia</vt:lpstr>
      <vt:lpstr>lato</vt:lpstr>
      <vt:lpstr>NexusSans</vt:lpstr>
      <vt:lpstr>Roboto</vt:lpstr>
      <vt:lpstr>Motiv Office</vt:lpstr>
      <vt:lpstr>05_Mikropropagace Množení in vitro</vt:lpstr>
      <vt:lpstr>Prezentace aplikace PowerPoint</vt:lpstr>
      <vt:lpstr>Prezentace aplikace PowerPoint</vt:lpstr>
      <vt:lpstr>Prezentace aplikace PowerPoint</vt:lpstr>
      <vt:lpstr>Prezentace aplikace PowerPoint</vt:lpstr>
      <vt:lpstr>Prezentace aplikace PowerPoint</vt:lpstr>
      <vt:lpstr>Typy mikropropagace</vt:lpstr>
      <vt:lpstr>Prezentace aplikace PowerPoint</vt:lpstr>
      <vt:lpstr>Prezentace aplikace PowerPoint</vt:lpstr>
      <vt:lpstr>Prezentace aplikace PowerPoint</vt:lpstr>
      <vt:lpstr>Prezentace aplikace PowerPoint</vt:lpstr>
      <vt:lpstr>Rejuvenace dřevin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Fotoautotrofní mikropropagace</vt:lpstr>
      <vt:lpstr>Prezentace aplikace PowerPoint</vt:lpstr>
      <vt:lpstr>Komerční mikropropagace</vt:lpstr>
      <vt:lpstr>Prezentace aplikace PowerPoint</vt:lpstr>
      <vt:lpstr>Innovative techniques of micropropagation (= in vitro propagation)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Commercial Production of Ornamental Tropical Foliage Plants: Micropropagation </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05_Mikropropagece Množení in vitro</dc:title>
  <dc:creator>cempirkova</dc:creator>
  <cp:lastModifiedBy>Hana Cempirkova</cp:lastModifiedBy>
  <cp:revision>52</cp:revision>
  <dcterms:created xsi:type="dcterms:W3CDTF">2017-02-16T19:31:55Z</dcterms:created>
  <dcterms:modified xsi:type="dcterms:W3CDTF">2024-03-19T20:15:05Z</dcterms:modified>
</cp:coreProperties>
</file>