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96" r:id="rId3"/>
    <p:sldId id="327" r:id="rId4"/>
    <p:sldId id="271" r:id="rId5"/>
    <p:sldId id="260" r:id="rId6"/>
    <p:sldId id="261" r:id="rId7"/>
    <p:sldId id="259" r:id="rId8"/>
    <p:sldId id="257" r:id="rId9"/>
    <p:sldId id="258" r:id="rId10"/>
    <p:sldId id="262" r:id="rId11"/>
    <p:sldId id="263" r:id="rId12"/>
    <p:sldId id="265" r:id="rId13"/>
    <p:sldId id="264" r:id="rId14"/>
    <p:sldId id="267" r:id="rId15"/>
    <p:sldId id="268" r:id="rId16"/>
    <p:sldId id="269" r:id="rId17"/>
    <p:sldId id="273" r:id="rId18"/>
    <p:sldId id="270" r:id="rId19"/>
    <p:sldId id="274" r:id="rId20"/>
    <p:sldId id="279" r:id="rId21"/>
    <p:sldId id="280" r:id="rId22"/>
    <p:sldId id="281" r:id="rId23"/>
    <p:sldId id="282" r:id="rId24"/>
    <p:sldId id="277" r:id="rId25"/>
    <p:sldId id="297" r:id="rId26"/>
    <p:sldId id="283" r:id="rId27"/>
    <p:sldId id="287" r:id="rId28"/>
    <p:sldId id="289" r:id="rId29"/>
    <p:sldId id="266" r:id="rId30"/>
    <p:sldId id="278" r:id="rId31"/>
    <p:sldId id="276" r:id="rId32"/>
    <p:sldId id="275" r:id="rId33"/>
    <p:sldId id="292" r:id="rId34"/>
    <p:sldId id="320" r:id="rId35"/>
    <p:sldId id="322" r:id="rId36"/>
    <p:sldId id="323" r:id="rId37"/>
    <p:sldId id="324" r:id="rId38"/>
    <p:sldId id="294" r:id="rId39"/>
    <p:sldId id="325" r:id="rId40"/>
    <p:sldId id="326" r:id="rId41"/>
    <p:sldId id="295" r:id="rId42"/>
    <p:sldId id="299" r:id="rId43"/>
    <p:sldId id="321" r:id="rId44"/>
    <p:sldId id="298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662" autoAdjust="0"/>
  </p:normalViewPr>
  <p:slideViewPr>
    <p:cSldViewPr snapToGrid="0">
      <p:cViewPr varScale="1">
        <p:scale>
          <a:sx n="100" d="100"/>
          <a:sy n="100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99042-8062-4633-9B9E-45BD59358821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53F57-DBA0-474E-9648-7EFAA51C63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5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Dediferncovaný</a:t>
            </a:r>
            <a:r>
              <a:rPr lang="cs-CZ" dirty="0"/>
              <a:t> stav – buňky získávají zpět schopnost se diferencovat (</a:t>
            </a:r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potency</a:t>
            </a:r>
            <a:r>
              <a:rPr lang="cs-CZ" dirty="0"/>
              <a:t>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43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39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Opakovaným </a:t>
            </a:r>
            <a:r>
              <a:rPr lang="cs-CZ" dirty="0" err="1"/>
              <a:t>pasážováním</a:t>
            </a:r>
            <a:r>
              <a:rPr lang="cs-CZ" dirty="0"/>
              <a:t> se stává kalus více homogenním – výhoda pro dlouhodobé pěstování v in vitro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736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301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Vyzkoušíme ve cvičení – iniciace kalusu ze segmentů kořene mrkve („klasická“ úloha)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979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Buněčné stěny rostlinných  buněk jsou adhezivní a přirozeně jsou k sobě </a:t>
            </a:r>
            <a:r>
              <a:rPr lang="cs-CZ" dirty="0" err="1"/>
              <a:t>přitohovány</a:t>
            </a:r>
            <a:r>
              <a:rPr lang="cs-CZ" dirty="0"/>
              <a:t>, proto suspenze opravdu samostatných buněk je zatím nemožná (vždy budou </a:t>
            </a:r>
            <a:r>
              <a:rPr lang="cs-CZ" dirty="0" err="1"/>
              <a:t>apoň</a:t>
            </a:r>
            <a:r>
              <a:rPr lang="cs-CZ" dirty="0"/>
              <a:t> maličké shluky).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648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Tvorba kalusu není zpětný krok ve vývoji, ale spíše výsledek nadměrného dělení/</a:t>
            </a:r>
            <a:r>
              <a:rPr lang="cs-CZ" b="0" i="0" dirty="0" err="1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transdiferenciace</a:t>
            </a:r>
            <a:r>
              <a:rPr lang="cs-CZ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 diferenciovaných buněk. Některé nebo většina buněk heterogenního kalusu může mít zvýšenou vývojovou potenci (</a:t>
            </a:r>
            <a:r>
              <a:rPr lang="cs-CZ" b="0" i="0" dirty="0" err="1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developmental</a:t>
            </a:r>
            <a:r>
              <a:rPr lang="cs-CZ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cs-CZ" b="0" i="0" dirty="0" err="1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potency</a:t>
            </a:r>
            <a:r>
              <a:rPr lang="cs-CZ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 – schopnost se vyvíjet)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88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23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901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68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69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35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33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74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29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37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47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76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DE49F-C130-48B7-A064-57DB3B47300D}" type="datetimeFigureOut">
              <a:rPr lang="cs-CZ" smtClean="0"/>
              <a:t>27.3.2024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32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dd.uab.cat/pub/tfg/2014/119249/TFG_javierlidoylogrono.pdf" TargetMode="External"/><Relationship Id="rId2" Type="http://schemas.openxmlformats.org/officeDocument/2006/relationships/hyperlink" Target="http://www.theraderm.co.kr/program/program3.htm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06_ Kalusové kultury</a:t>
            </a:r>
            <a:br>
              <a:rPr lang="cs-CZ" dirty="0"/>
            </a:br>
            <a:r>
              <a:rPr lang="cs-CZ" dirty="0"/>
              <a:t>Indukce a jejich využití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Rostlinné explantáty</a:t>
            </a:r>
          </a:p>
          <a:p>
            <a:r>
              <a:rPr lang="cs-CZ" dirty="0"/>
              <a:t>Mgr. Hana </a:t>
            </a:r>
            <a:r>
              <a:rPr lang="cs-CZ" dirty="0" err="1"/>
              <a:t>Cempírková</a:t>
            </a:r>
            <a:r>
              <a:rPr lang="cs-CZ" dirty="0"/>
              <a:t>, Ph.D.</a:t>
            </a:r>
          </a:p>
        </p:txBody>
      </p:sp>
    </p:spTree>
    <p:extLst>
      <p:ext uri="{BB962C8B-B14F-4D97-AF65-F5344CB8AC3E}">
        <p14:creationId xmlns:p14="http://schemas.microsoft.com/office/powerpoint/2010/main" val="12234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3" t="18433" r="24658" b="10340"/>
          <a:stretch/>
        </p:blipFill>
        <p:spPr>
          <a:xfrm>
            <a:off x="1876926" y="163629"/>
            <a:ext cx="8296141" cy="63603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9C128E7-AB8E-4EFD-B0AB-6C1E90A20398}"/>
              </a:ext>
            </a:extLst>
          </p:cNvPr>
          <p:cNvSpPr txBox="1"/>
          <p:nvPr/>
        </p:nvSpPr>
        <p:spPr>
          <a:xfrm>
            <a:off x="2623118" y="365125"/>
            <a:ext cx="680375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  <a:t>Jak vzniká kalus in vitro a z jakých částí rostlin může pocházet?</a:t>
            </a:r>
          </a:p>
        </p:txBody>
      </p:sp>
    </p:spTree>
    <p:extLst>
      <p:ext uri="{BB962C8B-B14F-4D97-AF65-F5344CB8AC3E}">
        <p14:creationId xmlns:p14="http://schemas.microsoft.com/office/powerpoint/2010/main" val="2453026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19317" r="24908" b="13879"/>
          <a:stretch/>
        </p:blipFill>
        <p:spPr>
          <a:xfrm>
            <a:off x="1703669" y="250257"/>
            <a:ext cx="8523935" cy="61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8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15" t="20203" r="31339" b="56738"/>
          <a:stretch/>
        </p:blipFill>
        <p:spPr>
          <a:xfrm>
            <a:off x="1981200" y="422599"/>
            <a:ext cx="6981825" cy="226138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 flipH="1">
            <a:off x="2333625" y="3215660"/>
            <a:ext cx="66964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dirty="0"/>
              <a:t>Střední poměr auxinů k cytokininům           kalus</a:t>
            </a:r>
          </a:p>
          <a:p>
            <a:pPr marL="285750" indent="-285750">
              <a:buFontTx/>
              <a:buChar char="-"/>
            </a:pPr>
            <a:r>
              <a:rPr lang="cs-CZ" dirty="0"/>
              <a:t>Vysoký poměr cytokininů k auxinům              prýt</a:t>
            </a:r>
          </a:p>
          <a:p>
            <a:pPr marL="285750" indent="-285750">
              <a:buFontTx/>
              <a:buChar char="-"/>
            </a:pPr>
            <a:r>
              <a:rPr lang="cs-CZ" dirty="0"/>
              <a:t>Vysoký poměr auxinu k cytokininům             kořeny 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6" name="Šipka doprava 5"/>
          <p:cNvSpPr/>
          <p:nvPr/>
        </p:nvSpPr>
        <p:spPr>
          <a:xfrm>
            <a:off x="7303703" y="3391682"/>
            <a:ext cx="420414" cy="126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6205698" y="3701697"/>
            <a:ext cx="420414" cy="126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6205698" y="4031125"/>
            <a:ext cx="420414" cy="126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ástupný symbol pro obsah 3">
            <a:extLst>
              <a:ext uri="{FF2B5EF4-FFF2-40B4-BE49-F238E27FC236}">
                <a16:creationId xmlns:a16="http://schemas.microsoft.com/office/drawing/2014/main" id="{4B1F2078-EF72-1A84-DAD5-4FCEA4F01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34" t="48565" r="42427" b="31976"/>
          <a:stretch/>
        </p:blipFill>
        <p:spPr>
          <a:xfrm>
            <a:off x="7824787" y="5039995"/>
            <a:ext cx="2066925" cy="10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50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09" t="20203" r="24534" b="9676"/>
          <a:stretch/>
        </p:blipFill>
        <p:spPr>
          <a:xfrm>
            <a:off x="1799925" y="365124"/>
            <a:ext cx="8172912" cy="611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4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700" t="18875" r="24534" b="11225"/>
          <a:stretch/>
        </p:blipFill>
        <p:spPr>
          <a:xfrm>
            <a:off x="1549664" y="154004"/>
            <a:ext cx="8782139" cy="68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00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34" t="20645" r="23787" b="6358"/>
          <a:stretch/>
        </p:blipFill>
        <p:spPr>
          <a:xfrm>
            <a:off x="1713296" y="77002"/>
            <a:ext cx="8903368" cy="684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10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1" t="18211" r="24907" b="6801"/>
          <a:stretch/>
        </p:blipFill>
        <p:spPr>
          <a:xfrm>
            <a:off x="2059805" y="37507"/>
            <a:ext cx="8450981" cy="688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39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09" t="21087" r="24161" b="5916"/>
          <a:stretch/>
        </p:blipFill>
        <p:spPr>
          <a:xfrm>
            <a:off x="1193530" y="154004"/>
            <a:ext cx="8365022" cy="646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57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80" t="23078" r="24907" b="9013"/>
          <a:stretch/>
        </p:blipFill>
        <p:spPr>
          <a:xfrm>
            <a:off x="1568917" y="202131"/>
            <a:ext cx="8962561" cy="66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95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2" t="17548" r="23912" b="9677"/>
          <a:stretch/>
        </p:blipFill>
        <p:spPr>
          <a:xfrm>
            <a:off x="1915427" y="154004"/>
            <a:ext cx="8287878" cy="64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1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34407F-BC03-4530-8D89-5E49FE54B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Kalus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D85ACD-1EBD-487C-9E51-F739CA223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Co je kalus a jak ho vytvořit?</a:t>
            </a:r>
          </a:p>
          <a:p>
            <a:r>
              <a:rPr lang="cs-CZ" dirty="0"/>
              <a:t> Jaká jsou stádia vývoje kalusu?</a:t>
            </a:r>
          </a:p>
          <a:p>
            <a:r>
              <a:rPr lang="cs-CZ" dirty="0"/>
              <a:t> Jaké je využití kalusu?</a:t>
            </a:r>
          </a:p>
          <a:p>
            <a:r>
              <a:rPr lang="cs-CZ" dirty="0"/>
              <a:t> Co jsou suspenzní kultury, jak se vytváří a jaké je jejich využití?</a:t>
            </a:r>
          </a:p>
        </p:txBody>
      </p:sp>
    </p:spTree>
    <p:extLst>
      <p:ext uri="{BB962C8B-B14F-4D97-AF65-F5344CB8AC3E}">
        <p14:creationId xmlns:p14="http://schemas.microsoft.com/office/powerpoint/2010/main" val="1469030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36" t="18654" r="24410" b="12995"/>
          <a:stretch/>
        </p:blipFill>
        <p:spPr>
          <a:xfrm>
            <a:off x="1578542" y="288759"/>
            <a:ext cx="8931931" cy="64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09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3" t="22635" r="24160" b="8570"/>
          <a:stretch/>
        </p:blipFill>
        <p:spPr>
          <a:xfrm>
            <a:off x="1857675" y="115504"/>
            <a:ext cx="9162478" cy="6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66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34" t="25955" r="24286" b="8569"/>
          <a:stretch/>
        </p:blipFill>
        <p:spPr>
          <a:xfrm>
            <a:off x="1694045" y="365125"/>
            <a:ext cx="9214530" cy="64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08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79" t="18555" r="24062" b="9776"/>
          <a:stretch/>
        </p:blipFill>
        <p:spPr>
          <a:xfrm>
            <a:off x="211755" y="826"/>
            <a:ext cx="7151571" cy="55169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07891" y="4922177"/>
            <a:ext cx="67226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Fáze růstu kalusu:</a:t>
            </a:r>
          </a:p>
          <a:p>
            <a:pPr marL="342900" indent="-342900">
              <a:buAutoNum type="arabicPeriod"/>
            </a:pPr>
            <a:r>
              <a:rPr lang="cs-CZ" dirty="0" err="1"/>
              <a:t>Lag</a:t>
            </a:r>
            <a:r>
              <a:rPr lang="cs-CZ" dirty="0"/>
              <a:t> fáze (buňky se připravují na dělení)</a:t>
            </a:r>
          </a:p>
          <a:p>
            <a:pPr marL="342900" indent="-342900">
              <a:buAutoNum type="arabicPeriod"/>
            </a:pPr>
            <a:r>
              <a:rPr lang="cs-CZ" dirty="0"/>
              <a:t>Exponenciální fáze (buňky se dělí nejrychleji)</a:t>
            </a:r>
          </a:p>
          <a:p>
            <a:pPr marL="342900" indent="-342900">
              <a:buAutoNum type="arabicPeriod"/>
            </a:pPr>
            <a:r>
              <a:rPr lang="cs-CZ" dirty="0"/>
              <a:t>Lineární fáze (dělení buněk se zpomaluje, buňky se zvětšují)</a:t>
            </a:r>
          </a:p>
          <a:p>
            <a:pPr marL="342900" indent="-342900">
              <a:buAutoNum type="arabicPeriod"/>
            </a:pPr>
            <a:r>
              <a:rPr lang="cs-CZ" dirty="0"/>
              <a:t>„Zpomalovací“ fáze (zpomaluje se dělení buněk i jejich zvětšování)</a:t>
            </a:r>
          </a:p>
          <a:p>
            <a:pPr marL="342900" indent="-342900">
              <a:buAutoNum type="arabicPeriod"/>
            </a:pPr>
            <a:r>
              <a:rPr lang="cs-CZ" dirty="0"/>
              <a:t>Stacionární fáze (počet i velikost buněk zůstává konstantní)</a:t>
            </a:r>
          </a:p>
        </p:txBody>
      </p:sp>
    </p:spTree>
    <p:extLst>
      <p:ext uri="{BB962C8B-B14F-4D97-AF65-F5344CB8AC3E}">
        <p14:creationId xmlns:p14="http://schemas.microsoft.com/office/powerpoint/2010/main" val="1097836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2" t="17327" r="23414" b="10782"/>
          <a:stretch/>
        </p:blipFill>
        <p:spPr>
          <a:xfrm>
            <a:off x="1761423" y="115506"/>
            <a:ext cx="8875764" cy="67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84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173CE5-436B-4494-94DC-217C84B6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  <a:t>Využití kalusových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948356-D8B0-4F5C-866E-4D4E4433A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7618"/>
            <a:ext cx="10515600" cy="3459297"/>
          </a:xfrm>
        </p:spPr>
        <p:txBody>
          <a:bodyPr/>
          <a:lstStyle/>
          <a:p>
            <a:r>
              <a:rPr lang="cs-CZ" dirty="0"/>
              <a:t> informace o schopnostech regenerace rostlin</a:t>
            </a:r>
          </a:p>
          <a:p>
            <a:r>
              <a:rPr lang="cs-CZ" dirty="0"/>
              <a:t> izolace protoplastů</a:t>
            </a:r>
          </a:p>
          <a:p>
            <a:r>
              <a:rPr lang="cs-CZ" dirty="0"/>
              <a:t> iniciace </a:t>
            </a:r>
            <a:r>
              <a:rPr lang="cs-CZ" b="1" dirty="0"/>
              <a:t>suspenzních kultur</a:t>
            </a:r>
          </a:p>
          <a:p>
            <a:r>
              <a:rPr lang="cs-CZ" dirty="0"/>
              <a:t> genetické manipulace</a:t>
            </a:r>
          </a:p>
          <a:p>
            <a:r>
              <a:rPr lang="cs-CZ" dirty="0"/>
              <a:t> časově neomezený růst v </a:t>
            </a:r>
            <a:r>
              <a:rPr lang="cs-CZ" i="1" dirty="0"/>
              <a:t>in vitro </a:t>
            </a:r>
            <a:r>
              <a:rPr lang="cs-CZ" dirty="0"/>
              <a:t>podmínkách („nesmrtelná kultura“)</a:t>
            </a:r>
          </a:p>
        </p:txBody>
      </p:sp>
    </p:spTree>
    <p:extLst>
      <p:ext uri="{BB962C8B-B14F-4D97-AF65-F5344CB8AC3E}">
        <p14:creationId xmlns:p14="http://schemas.microsoft.com/office/powerpoint/2010/main" val="1836745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843" t="21308" r="24410" b="7243"/>
          <a:stretch/>
        </p:blipFill>
        <p:spPr>
          <a:xfrm>
            <a:off x="1617044" y="365124"/>
            <a:ext cx="8661992" cy="635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69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Výsledek obrázku pro callus plan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77" y="721895"/>
            <a:ext cx="11090300" cy="494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58384" y="5830747"/>
            <a:ext cx="7315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http://plantcellbiology.masters.grkraj.org/html/Plant_Growth_And_Development10-Physiology_Of_Flowering.htm</a:t>
            </a:r>
          </a:p>
        </p:txBody>
      </p:sp>
    </p:spTree>
    <p:extLst>
      <p:ext uri="{BB962C8B-B14F-4D97-AF65-F5344CB8AC3E}">
        <p14:creationId xmlns:p14="http://schemas.microsoft.com/office/powerpoint/2010/main" val="4058620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Zajímavé stránky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http://www.theraderm.co.kr/program/program3.htm</a:t>
            </a:r>
            <a:r>
              <a:rPr lang="cs-CZ" dirty="0"/>
              <a:t>   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r>
              <a:rPr lang="cs-CZ" dirty="0">
                <a:hlinkClick r:id="rId3"/>
              </a:rPr>
              <a:t>https://ddd.uab.cat/pub/tfg/2014/119249/TFG_javierlidoylogrono.pdf</a:t>
            </a:r>
            <a:endParaRPr lang="cs-CZ" dirty="0"/>
          </a:p>
          <a:p>
            <a:r>
              <a:rPr lang="cs-CZ" b="1" dirty="0">
                <a:highlight>
                  <a:srgbClr val="FFFF00"/>
                </a:highlight>
              </a:rPr>
              <a:t>https://www.frontiersin.org/journals/plant-science/articles/10.3389/fpls.2019.00536/full</a:t>
            </a:r>
          </a:p>
        </p:txBody>
      </p:sp>
    </p:spTree>
    <p:extLst>
      <p:ext uri="{BB962C8B-B14F-4D97-AF65-F5344CB8AC3E}">
        <p14:creationId xmlns:p14="http://schemas.microsoft.com/office/powerpoint/2010/main" val="2649331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254" t="19503" r="24971" b="15464"/>
          <a:stretch/>
        </p:blipFill>
        <p:spPr>
          <a:xfrm>
            <a:off x="510140" y="259881"/>
            <a:ext cx="6833938" cy="5125453"/>
          </a:xfrm>
          <a:prstGeom prst="rect">
            <a:avLst/>
          </a:prstGeom>
        </p:spPr>
      </p:pic>
      <p:pic>
        <p:nvPicPr>
          <p:cNvPr id="4098" name="Picture 2" descr="carrot clo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2040557"/>
            <a:ext cx="5447738" cy="42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48984" y="642428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http://projects.ncsu.edu/project/bio183de/Lab/development2_lab/development2_3.html</a:t>
            </a:r>
          </a:p>
        </p:txBody>
      </p:sp>
    </p:spTree>
    <p:extLst>
      <p:ext uri="{BB962C8B-B14F-4D97-AF65-F5344CB8AC3E}">
        <p14:creationId xmlns:p14="http://schemas.microsoft.com/office/powerpoint/2010/main" val="404962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5198E-EA86-B19B-6EA0-DCF8B582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7" y="723899"/>
            <a:ext cx="3665537" cy="714375"/>
          </a:xfrm>
        </p:spPr>
        <p:txBody>
          <a:bodyPr>
            <a:normAutofit fontScale="90000"/>
          </a:bodyPr>
          <a:lstStyle/>
          <a:p>
            <a:r>
              <a:rPr lang="cs-CZ" sz="4800" b="1" dirty="0"/>
              <a:t>Základní pojmy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D846D22-8600-C4B0-A95F-25C154F25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Diferenciace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Dediferenciace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Rediferenciace</a:t>
            </a:r>
            <a:endParaRPr lang="cs-CZ" sz="2400" dirty="0"/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Totipotence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Pluripotence</a:t>
            </a:r>
            <a:endParaRPr lang="cs-CZ" sz="2400" dirty="0"/>
          </a:p>
        </p:txBody>
      </p:sp>
      <p:pic>
        <p:nvPicPr>
          <p:cNvPr id="6" name="Picture 2" descr="Frontiers | Callus, Dedifferentiation, Totipotency, Somatic Embryogenesis:  What These Terms Mean in the Era of Molecular Plant Biology?">
            <a:extLst>
              <a:ext uri="{FF2B5EF4-FFF2-40B4-BE49-F238E27FC236}">
                <a16:creationId xmlns:a16="http://schemas.microsoft.com/office/drawing/2014/main" id="{58DC01F2-E921-5E58-6E20-CB3565917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700" y="1988842"/>
            <a:ext cx="6794185" cy="36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13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3" t="21087" r="24657" b="8349"/>
          <a:stretch/>
        </p:blipFill>
        <p:spPr>
          <a:xfrm>
            <a:off x="1549667" y="125128"/>
            <a:ext cx="8731259" cy="66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09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29" t="18875" r="24534" b="7465"/>
          <a:stretch/>
        </p:blipFill>
        <p:spPr>
          <a:xfrm>
            <a:off x="1944302" y="214077"/>
            <a:ext cx="8181473" cy="656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4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29" t="22414" r="24161" b="7907"/>
          <a:stretch/>
        </p:blipFill>
        <p:spPr>
          <a:xfrm>
            <a:off x="1694045" y="134754"/>
            <a:ext cx="8803021" cy="66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5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0890B-BAD4-449E-8E9B-B20AE747E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Suspenzní kultury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23F340-D3E5-4919-8FC3-27235C727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90688"/>
            <a:ext cx="5618584" cy="4351338"/>
          </a:xfrm>
        </p:spPr>
        <p:txBody>
          <a:bodyPr/>
          <a:lstStyle/>
          <a:p>
            <a:r>
              <a:rPr lang="cs-CZ" dirty="0"/>
              <a:t> rychle rostoucí buňky</a:t>
            </a:r>
          </a:p>
          <a:p>
            <a:r>
              <a:rPr lang="cs-CZ" dirty="0"/>
              <a:t> homogenní nebo buněčné agregáty</a:t>
            </a:r>
          </a:p>
          <a:p>
            <a:r>
              <a:rPr lang="cs-CZ" dirty="0"/>
              <a:t> rozmíchání v tekutém médium</a:t>
            </a:r>
          </a:p>
          <a:p>
            <a:r>
              <a:rPr lang="cs-CZ" dirty="0"/>
              <a:t> možnost odvození buněčné linie („cell line“)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EA5A64-3CD2-4B13-B05C-EE1321446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0044"/>
            <a:ext cx="59436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663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err="1">
                <a:solidFill>
                  <a:srgbClr val="0070C0"/>
                </a:solidFill>
              </a:rPr>
              <a:t>Ini</a:t>
            </a:r>
            <a:r>
              <a:rPr lang="cs-CZ" altLang="zh-TW" b="1" dirty="0" err="1">
                <a:solidFill>
                  <a:srgbClr val="0070C0"/>
                </a:solidFill>
              </a:rPr>
              <a:t>ci</a:t>
            </a:r>
            <a:r>
              <a:rPr lang="en-US" altLang="zh-TW" b="1" dirty="0">
                <a:solidFill>
                  <a:srgbClr val="0070C0"/>
                </a:solidFill>
              </a:rPr>
              <a:t>a</a:t>
            </a:r>
            <a:r>
              <a:rPr lang="cs-CZ" altLang="zh-TW" b="1" dirty="0" err="1">
                <a:solidFill>
                  <a:srgbClr val="0070C0"/>
                </a:solidFill>
              </a:rPr>
              <a:t>ce</a:t>
            </a:r>
            <a:r>
              <a:rPr lang="en-US" altLang="zh-TW" b="1" dirty="0">
                <a:solidFill>
                  <a:srgbClr val="0070C0"/>
                </a:solidFill>
              </a:rPr>
              <a:t> </a:t>
            </a:r>
            <a:r>
              <a:rPr lang="en-US" altLang="zh-TW" b="1" dirty="0" err="1">
                <a:solidFill>
                  <a:srgbClr val="0070C0"/>
                </a:solidFill>
              </a:rPr>
              <a:t>suspen</a:t>
            </a:r>
            <a:r>
              <a:rPr lang="cs-CZ" altLang="zh-TW" b="1" dirty="0">
                <a:solidFill>
                  <a:srgbClr val="0070C0"/>
                </a:solidFill>
              </a:rPr>
              <a:t>z</a:t>
            </a:r>
            <a:r>
              <a:rPr lang="en-US" altLang="zh-TW" b="1" dirty="0">
                <a:solidFill>
                  <a:srgbClr val="0070C0"/>
                </a:solidFill>
              </a:rPr>
              <a:t>n</a:t>
            </a:r>
            <a:r>
              <a:rPr lang="cs-CZ" altLang="zh-TW" b="1" dirty="0">
                <a:solidFill>
                  <a:srgbClr val="0070C0"/>
                </a:solidFill>
              </a:rPr>
              <a:t>í</a:t>
            </a:r>
            <a:r>
              <a:rPr lang="en-US" altLang="zh-TW" b="1" dirty="0">
                <a:solidFill>
                  <a:srgbClr val="0070C0"/>
                </a:solidFill>
              </a:rPr>
              <a:t> </a:t>
            </a:r>
            <a:r>
              <a:rPr lang="cs-CZ" altLang="zh-TW" b="1" dirty="0">
                <a:solidFill>
                  <a:srgbClr val="0070C0"/>
                </a:solidFill>
              </a:rPr>
              <a:t>k</a:t>
            </a:r>
            <a:r>
              <a:rPr lang="en-US" altLang="zh-TW" b="1" dirty="0" err="1">
                <a:solidFill>
                  <a:srgbClr val="0070C0"/>
                </a:solidFill>
              </a:rPr>
              <a:t>ultur</a:t>
            </a:r>
            <a:r>
              <a:rPr lang="cs-CZ" altLang="zh-TW" b="1" dirty="0">
                <a:solidFill>
                  <a:srgbClr val="0070C0"/>
                </a:solidFill>
              </a:rPr>
              <a:t>y buněk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altLang="zh-TW" dirty="0">
                <a:solidFill>
                  <a:schemeClr val="tx1"/>
                </a:solidFill>
              </a:rPr>
              <a:t>f</a:t>
            </a:r>
            <a:r>
              <a:rPr lang="en-US" altLang="zh-TW" dirty="0" err="1">
                <a:solidFill>
                  <a:schemeClr val="tx1"/>
                </a:solidFill>
              </a:rPr>
              <a:t>ragment</a:t>
            </a:r>
            <a:r>
              <a:rPr lang="cs-CZ" altLang="zh-TW" dirty="0">
                <a:solidFill>
                  <a:schemeClr val="tx1"/>
                </a:solidFill>
              </a:rPr>
              <a:t>y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cs-CZ" altLang="zh-TW" dirty="0">
                <a:solidFill>
                  <a:schemeClr val="tx1"/>
                </a:solidFill>
              </a:rPr>
              <a:t>ne</a:t>
            </a:r>
            <a:r>
              <a:rPr lang="en-US" altLang="zh-TW" dirty="0" err="1">
                <a:solidFill>
                  <a:schemeClr val="tx1"/>
                </a:solidFill>
              </a:rPr>
              <a:t>diferen</a:t>
            </a:r>
            <a:r>
              <a:rPr lang="cs-CZ" altLang="zh-TW" dirty="0" err="1">
                <a:solidFill>
                  <a:schemeClr val="tx1"/>
                </a:solidFill>
              </a:rPr>
              <a:t>covaného</a:t>
            </a:r>
            <a:r>
              <a:rPr lang="cs-CZ" altLang="zh-TW" dirty="0">
                <a:solidFill>
                  <a:schemeClr val="tx1"/>
                </a:solidFill>
              </a:rPr>
              <a:t> k</a:t>
            </a:r>
            <a:r>
              <a:rPr lang="en-US" altLang="zh-TW" dirty="0" err="1">
                <a:solidFill>
                  <a:schemeClr val="tx1"/>
                </a:solidFill>
              </a:rPr>
              <a:t>alus</a:t>
            </a:r>
            <a:r>
              <a:rPr lang="cs-CZ" altLang="zh-TW" dirty="0">
                <a:solidFill>
                  <a:schemeClr val="tx1"/>
                </a:solidFill>
              </a:rPr>
              <a:t>u</a:t>
            </a:r>
            <a:r>
              <a:rPr lang="en-US" altLang="zh-TW" dirty="0">
                <a:solidFill>
                  <a:srgbClr val="FF00FF"/>
                </a:solidFill>
              </a:rPr>
              <a:t>	2 - 3 g / 100 mL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0" hangingPunct="0">
              <a:buNone/>
            </a:pP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 </a:t>
            </a:r>
            <a:r>
              <a:rPr lang="en-US" altLang="zh-TW" dirty="0">
                <a:solidFill>
                  <a:schemeClr val="tx1"/>
                </a:solidFill>
              </a:rPr>
              <a:t>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0" hangingPunct="0"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</a:t>
            </a:r>
            <a:r>
              <a:rPr lang="cs-CZ" altLang="zh-TW" dirty="0">
                <a:solidFill>
                  <a:schemeClr val="tx1"/>
                </a:solidFill>
              </a:rPr>
              <a:t>tekuté</a:t>
            </a:r>
            <a:r>
              <a:rPr lang="en-US" altLang="zh-TW" dirty="0">
                <a:solidFill>
                  <a:schemeClr val="tx1"/>
                </a:solidFill>
              </a:rPr>
              <a:t> medium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  <a:r>
              <a:rPr lang="en-US" altLang="zh-TW" dirty="0">
                <a:solidFill>
                  <a:schemeClr val="tx1"/>
                </a:solidFill>
              </a:rPr>
              <a:t>    	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  <a:r>
              <a:rPr lang="en-US" altLang="zh-TW" dirty="0">
                <a:solidFill>
                  <a:schemeClr val="tx1"/>
                </a:solidFill>
              </a:rPr>
              <a:t>					    </a:t>
            </a: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</a:t>
            </a:r>
            <a:r>
              <a:rPr lang="cs-CZ" altLang="zh-TW" dirty="0">
                <a:solidFill>
                  <a:schemeClr val="tx1"/>
                </a:solidFill>
              </a:rPr>
              <a:t>pasáže</a:t>
            </a:r>
            <a:r>
              <a:rPr lang="en-US" altLang="zh-TW" dirty="0">
                <a:solidFill>
                  <a:schemeClr val="tx1"/>
                </a:solidFill>
              </a:rPr>
              <a:t>				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cs-CZ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cs-CZ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	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 </a:t>
            </a:r>
            <a:r>
              <a:rPr lang="en-US" altLang="zh-TW" dirty="0">
                <a:solidFill>
                  <a:schemeClr val="tx1"/>
                </a:solidFill>
              </a:rPr>
              <a:t>        </a:t>
            </a:r>
            <a:r>
              <a:rPr lang="cs-CZ" altLang="zh-TW" dirty="0">
                <a:solidFill>
                  <a:schemeClr val="tx1"/>
                </a:solidFill>
              </a:rPr>
              <a:t>kultura s</a:t>
            </a:r>
            <a:r>
              <a:rPr lang="en-US" altLang="zh-TW" dirty="0" err="1">
                <a:solidFill>
                  <a:schemeClr val="tx1"/>
                </a:solidFill>
              </a:rPr>
              <a:t>uspen</a:t>
            </a:r>
            <a:r>
              <a:rPr lang="cs-CZ" altLang="zh-TW" dirty="0">
                <a:solidFill>
                  <a:schemeClr val="tx1"/>
                </a:solidFill>
              </a:rPr>
              <a:t>ze buněk</a:t>
            </a: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679772" y="3110504"/>
            <a:ext cx="915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dirty="0" err="1">
                <a:solidFill>
                  <a:srgbClr val="0070C0"/>
                </a:solidFill>
              </a:rPr>
              <a:t>aera</a:t>
            </a:r>
            <a:r>
              <a:rPr lang="cs-CZ" altLang="zh-TW" dirty="0" err="1">
                <a:solidFill>
                  <a:srgbClr val="0070C0"/>
                </a:solidFill>
              </a:rPr>
              <a:t>ce</a:t>
            </a:r>
            <a:r>
              <a:rPr lang="en-US" altLang="zh-TW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679772" y="3631962"/>
            <a:ext cx="20204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zh-TW" dirty="0">
                <a:solidFill>
                  <a:srgbClr val="0070C0"/>
                </a:solidFill>
              </a:rPr>
              <a:t>míchání (</a:t>
            </a:r>
            <a:r>
              <a:rPr lang="en-US" altLang="zh-TW" dirty="0" err="1">
                <a:solidFill>
                  <a:srgbClr val="0070C0"/>
                </a:solidFill>
              </a:rPr>
              <a:t>agita</a:t>
            </a:r>
            <a:r>
              <a:rPr lang="cs-CZ" altLang="zh-TW" dirty="0" err="1">
                <a:solidFill>
                  <a:srgbClr val="0070C0"/>
                </a:solidFill>
              </a:rPr>
              <a:t>ce</a:t>
            </a:r>
            <a:r>
              <a:rPr lang="cs-CZ" altLang="zh-TW" dirty="0">
                <a:solidFill>
                  <a:srgbClr val="0070C0"/>
                </a:solidFill>
              </a:rPr>
              <a:t>)</a:t>
            </a:r>
            <a:r>
              <a:rPr lang="en-US" altLang="zh-TW" dirty="0">
                <a:solidFill>
                  <a:srgbClr val="0070C0"/>
                </a:solidFill>
              </a:rPr>
              <a:t>   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79583" y="4153420"/>
            <a:ext cx="32191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zh-TW" dirty="0">
                <a:solidFill>
                  <a:srgbClr val="0070C0"/>
                </a:solidFill>
              </a:rPr>
              <a:t>výběr malých shluků buněk</a:t>
            </a:r>
            <a:endParaRPr lang="en-US" altLang="zh-TW" dirty="0">
              <a:solidFill>
                <a:srgbClr val="0070C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9A937A0-1AEC-4817-8381-ECE1D5F05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88" t="30467" r="36317" b="15085"/>
          <a:stretch/>
        </p:blipFill>
        <p:spPr>
          <a:xfrm>
            <a:off x="6932447" y="2292102"/>
            <a:ext cx="4936091" cy="44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79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847057" y="852520"/>
            <a:ext cx="8497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sz="2000" dirty="0">
                <a:solidFill>
                  <a:srgbClr val="0070C0"/>
                </a:solidFill>
              </a:rPr>
              <a:t> Sigmoid</a:t>
            </a:r>
            <a:r>
              <a:rPr lang="cs-CZ" altLang="zh-TW" sz="2000" dirty="0" err="1">
                <a:solidFill>
                  <a:srgbClr val="0070C0"/>
                </a:solidFill>
              </a:rPr>
              <a:t>ální</a:t>
            </a:r>
            <a:r>
              <a:rPr lang="en-US" altLang="zh-TW" sz="2000" dirty="0">
                <a:solidFill>
                  <a:srgbClr val="0070C0"/>
                </a:solidFill>
              </a:rPr>
              <a:t> </a:t>
            </a:r>
            <a:r>
              <a:rPr lang="cs-CZ" altLang="zh-TW" sz="2000" dirty="0">
                <a:solidFill>
                  <a:srgbClr val="0070C0"/>
                </a:solidFill>
              </a:rPr>
              <a:t>růst </a:t>
            </a:r>
            <a:r>
              <a:rPr lang="en-US" altLang="zh-TW" sz="2000" dirty="0">
                <a:solidFill>
                  <a:srgbClr val="0070C0"/>
                </a:solidFill>
              </a:rPr>
              <a:t>(S): 				</a:t>
            </a:r>
          </a:p>
          <a:p>
            <a:pPr algn="l"/>
            <a:r>
              <a:rPr lang="en-US" altLang="zh-TW" sz="2000" dirty="0">
                <a:solidFill>
                  <a:srgbClr val="0070C0"/>
                </a:solidFill>
              </a:rPr>
              <a:t> Lag </a:t>
            </a:r>
            <a:r>
              <a:rPr lang="cs-CZ" altLang="zh-TW" sz="2000" dirty="0" err="1">
                <a:solidFill>
                  <a:srgbClr val="0070C0"/>
                </a:solidFill>
              </a:rPr>
              <a:t>fáz</a:t>
            </a:r>
            <a:r>
              <a:rPr lang="en-US" altLang="zh-TW" sz="2000" dirty="0">
                <a:solidFill>
                  <a:srgbClr val="0070C0"/>
                </a:solidFill>
              </a:rPr>
              <a:t>e -- </a:t>
            </a:r>
            <a:r>
              <a:rPr lang="cs-CZ" altLang="zh-TW" sz="2000" dirty="0">
                <a:solidFill>
                  <a:srgbClr val="0070C0"/>
                </a:solidFill>
              </a:rPr>
              <a:t>l</a:t>
            </a:r>
            <a:r>
              <a:rPr lang="en-US" altLang="zh-TW" sz="2000" dirty="0" err="1">
                <a:solidFill>
                  <a:srgbClr val="0070C0"/>
                </a:solidFill>
              </a:rPr>
              <a:t>ogaritmic</a:t>
            </a:r>
            <a:r>
              <a:rPr lang="cs-CZ" altLang="zh-TW" sz="2000" dirty="0" err="1">
                <a:solidFill>
                  <a:srgbClr val="0070C0"/>
                </a:solidFill>
              </a:rPr>
              <a:t>ká</a:t>
            </a:r>
            <a:r>
              <a:rPr lang="en-US" altLang="zh-TW" sz="2000" dirty="0">
                <a:solidFill>
                  <a:srgbClr val="0070C0"/>
                </a:solidFill>
              </a:rPr>
              <a:t> (log, </a:t>
            </a:r>
            <a:r>
              <a:rPr lang="en-US" altLang="zh-TW" sz="2000" dirty="0" err="1">
                <a:solidFill>
                  <a:srgbClr val="0070C0"/>
                </a:solidFill>
              </a:rPr>
              <a:t>exponen</a:t>
            </a:r>
            <a:r>
              <a:rPr lang="cs-CZ" altLang="zh-TW" sz="2000" dirty="0">
                <a:solidFill>
                  <a:srgbClr val="0070C0"/>
                </a:solidFill>
              </a:rPr>
              <a:t>c</a:t>
            </a:r>
            <a:r>
              <a:rPr lang="en-US" altLang="zh-TW" sz="2000" dirty="0" err="1">
                <a:solidFill>
                  <a:srgbClr val="0070C0"/>
                </a:solidFill>
              </a:rPr>
              <a:t>i</a:t>
            </a:r>
            <a:r>
              <a:rPr lang="cs-CZ" altLang="zh-TW" sz="2000" dirty="0" err="1">
                <a:solidFill>
                  <a:srgbClr val="0070C0"/>
                </a:solidFill>
              </a:rPr>
              <a:t>ální</a:t>
            </a:r>
            <a:r>
              <a:rPr lang="en-US" altLang="zh-TW" sz="2000" dirty="0">
                <a:solidFill>
                  <a:srgbClr val="0070C0"/>
                </a:solidFill>
              </a:rPr>
              <a:t>) -- Stationary phase </a:t>
            </a:r>
            <a:r>
              <a:rPr lang="en-US" altLang="zh-TW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 </a:t>
            </a:r>
          </a:p>
        </p:txBody>
      </p:sp>
      <p:pic>
        <p:nvPicPr>
          <p:cNvPr id="15365" name="Picture 5" descr="Growth curve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524000"/>
            <a:ext cx="526573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 rot="-40272">
            <a:off x="2734383" y="3593198"/>
            <a:ext cx="641522" cy="646331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>
                <a:solidFill>
                  <a:srgbClr val="FFFF00"/>
                </a:solidFill>
              </a:rPr>
              <a:t>FW </a:t>
            </a:r>
          </a:p>
          <a:p>
            <a:pPr algn="l"/>
            <a:r>
              <a:rPr lang="en-US" altLang="zh-TW">
                <a:solidFill>
                  <a:srgbClr val="FFFF00"/>
                </a:solidFill>
              </a:rPr>
              <a:t>DW 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511675" y="5661025"/>
            <a:ext cx="651140" cy="40011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Lag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562601" y="4267201"/>
            <a:ext cx="650875" cy="3968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Log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8040689" y="1628776"/>
            <a:ext cx="1425575" cy="3968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Stationary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096001" y="5715001"/>
            <a:ext cx="1624013" cy="396875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Exponential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553200" y="4114801"/>
            <a:ext cx="946150" cy="396875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Linear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7010401" y="2514600"/>
            <a:ext cx="1794081" cy="707886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Progressive</a:t>
            </a:r>
          </a:p>
          <a:p>
            <a:pPr algn="l"/>
            <a:r>
              <a:rPr lang="en-US" altLang="zh-TW" sz="2000">
                <a:solidFill>
                  <a:srgbClr val="FFFF00"/>
                </a:solidFill>
              </a:rPr>
              <a:t>deceleration</a:t>
            </a:r>
          </a:p>
        </p:txBody>
      </p:sp>
      <p:sp>
        <p:nvSpPr>
          <p:cNvPr id="2" name="Obdélník 1"/>
          <p:cNvSpPr/>
          <p:nvPr/>
        </p:nvSpPr>
        <p:spPr>
          <a:xfrm>
            <a:off x="1847057" y="368846"/>
            <a:ext cx="6094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TW" sz="2400" b="1" dirty="0">
                <a:solidFill>
                  <a:srgbClr val="00B0F0"/>
                </a:solidFill>
              </a:rPr>
              <a:t>Charakter růstu</a:t>
            </a:r>
            <a:r>
              <a:rPr lang="en-US" altLang="zh-TW" sz="2400" b="1" dirty="0">
                <a:solidFill>
                  <a:srgbClr val="00B0F0"/>
                </a:solidFill>
              </a:rPr>
              <a:t> </a:t>
            </a:r>
            <a:r>
              <a:rPr lang="en-US" altLang="zh-TW" sz="2400" b="1" dirty="0" err="1">
                <a:solidFill>
                  <a:srgbClr val="00B0F0"/>
                </a:solidFill>
              </a:rPr>
              <a:t>suspen</a:t>
            </a:r>
            <a:r>
              <a:rPr lang="cs-CZ" altLang="zh-TW" sz="2400" b="1" dirty="0">
                <a:solidFill>
                  <a:srgbClr val="00B0F0"/>
                </a:solidFill>
              </a:rPr>
              <a:t>zní kultury buněk</a:t>
            </a:r>
            <a:endParaRPr lang="en-US" altLang="zh-TW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09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905000" y="838201"/>
            <a:ext cx="6248400" cy="646331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dirty="0"/>
              <a:t> </a:t>
            </a:r>
            <a:r>
              <a:rPr lang="en-US" altLang="zh-TW" dirty="0">
                <a:solidFill>
                  <a:srgbClr val="66FF33"/>
                </a:solidFill>
              </a:rPr>
              <a:t>1. </a:t>
            </a:r>
            <a:r>
              <a:rPr lang="cs-CZ" altLang="zh-TW" dirty="0">
                <a:solidFill>
                  <a:srgbClr val="66FF33"/>
                </a:solidFill>
              </a:rPr>
              <a:t>i</a:t>
            </a:r>
            <a:r>
              <a:rPr lang="en-US" altLang="zh-TW" dirty="0" err="1">
                <a:solidFill>
                  <a:srgbClr val="66FF33"/>
                </a:solidFill>
              </a:rPr>
              <a:t>nterval</a:t>
            </a:r>
            <a:r>
              <a:rPr lang="en-US" altLang="zh-TW" dirty="0">
                <a:solidFill>
                  <a:srgbClr val="66FF33"/>
                </a:solidFill>
              </a:rPr>
              <a:t> sub</a:t>
            </a:r>
            <a:r>
              <a:rPr lang="cs-CZ" altLang="zh-TW" dirty="0">
                <a:solidFill>
                  <a:srgbClr val="66FF33"/>
                </a:solidFill>
              </a:rPr>
              <a:t>k</a:t>
            </a:r>
            <a:r>
              <a:rPr lang="en-US" altLang="zh-TW" dirty="0" err="1">
                <a:solidFill>
                  <a:srgbClr val="66FF33"/>
                </a:solidFill>
              </a:rPr>
              <a:t>ult</a:t>
            </a:r>
            <a:r>
              <a:rPr lang="cs-CZ" altLang="zh-TW" dirty="0" err="1">
                <a:solidFill>
                  <a:srgbClr val="66FF33"/>
                </a:solidFill>
              </a:rPr>
              <a:t>ivace</a:t>
            </a:r>
            <a:r>
              <a:rPr lang="en-US" altLang="zh-TW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</a:p>
          <a:p>
            <a:pPr algn="l" eaLnBrk="0" hangingPunct="0"/>
            <a:r>
              <a:rPr lang="en-US" altLang="zh-TW" dirty="0">
                <a:latin typeface="Times New Roman" panose="02020603050405020304" pitchFamily="18" charset="0"/>
              </a:rPr>
              <a:t>    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pasáž ve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rgbClr val="FF99FF"/>
                </a:solidFill>
              </a:rPr>
              <a:t>sta</a:t>
            </a:r>
            <a:r>
              <a:rPr lang="cs-CZ" altLang="zh-TW" dirty="0">
                <a:solidFill>
                  <a:srgbClr val="FF99FF"/>
                </a:solidFill>
              </a:rPr>
              <a:t>c</a:t>
            </a:r>
            <a:r>
              <a:rPr lang="en-US" altLang="zh-TW" dirty="0">
                <a:solidFill>
                  <a:srgbClr val="FF99FF"/>
                </a:solidFill>
              </a:rPr>
              <a:t>ion</a:t>
            </a:r>
            <a:r>
              <a:rPr lang="cs-CZ" altLang="zh-TW" dirty="0" err="1">
                <a:solidFill>
                  <a:srgbClr val="FF99FF"/>
                </a:solidFill>
              </a:rPr>
              <a:t>ární</a:t>
            </a:r>
            <a:r>
              <a:rPr lang="cs-CZ" altLang="zh-TW" dirty="0">
                <a:solidFill>
                  <a:srgbClr val="FF99FF"/>
                </a:solidFill>
              </a:rPr>
              <a:t> fázi</a:t>
            </a:r>
            <a:endParaRPr lang="en-US" altLang="zh-TW" dirty="0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1981200" y="5867400"/>
            <a:ext cx="807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1981200" y="2362200"/>
            <a:ext cx="0" cy="3505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396" name="AutoShape 12"/>
          <p:cNvSpPr>
            <a:spLocks noChangeArrowheads="1"/>
          </p:cNvSpPr>
          <p:nvPr/>
        </p:nvSpPr>
        <p:spPr bwMode="auto">
          <a:xfrm>
            <a:off x="4648200" y="18288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6425" name="Group 41"/>
          <p:cNvGrpSpPr>
            <a:grpSpLocks/>
          </p:cNvGrpSpPr>
          <p:nvPr/>
        </p:nvGrpSpPr>
        <p:grpSpPr bwMode="auto">
          <a:xfrm>
            <a:off x="2133601" y="5715005"/>
            <a:ext cx="2759075" cy="792163"/>
            <a:chOff x="710" y="3600"/>
            <a:chExt cx="1738" cy="499"/>
          </a:xfrm>
        </p:grpSpPr>
        <p:sp>
          <p:nvSpPr>
            <p:cNvPr id="16406" name="Line 22"/>
            <p:cNvSpPr>
              <a:spLocks noChangeShapeType="1"/>
            </p:cNvSpPr>
            <p:nvPr/>
          </p:nvSpPr>
          <p:spPr bwMode="auto">
            <a:xfrm>
              <a:off x="768" y="360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07" name="Line 23"/>
            <p:cNvSpPr>
              <a:spLocks noChangeShapeType="1"/>
            </p:cNvSpPr>
            <p:nvPr/>
          </p:nvSpPr>
          <p:spPr bwMode="auto">
            <a:xfrm>
              <a:off x="2448" y="360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17" name="Text Box 33"/>
            <p:cNvSpPr txBox="1">
              <a:spLocks noChangeArrowheads="1"/>
            </p:cNvSpPr>
            <p:nvPr/>
          </p:nvSpPr>
          <p:spPr bwMode="auto">
            <a:xfrm>
              <a:off x="710" y="3866"/>
              <a:ext cx="1352" cy="2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 dirty="0">
                  <a:latin typeface="Times New Roman" panose="02020603050405020304" pitchFamily="18" charset="0"/>
                </a:rPr>
                <a:t>                                  </a:t>
              </a:r>
            </a:p>
          </p:txBody>
        </p:sp>
      </p:grpSp>
      <p:grpSp>
        <p:nvGrpSpPr>
          <p:cNvPr id="16426" name="Group 42"/>
          <p:cNvGrpSpPr>
            <a:grpSpLocks/>
          </p:cNvGrpSpPr>
          <p:nvPr/>
        </p:nvGrpSpPr>
        <p:grpSpPr bwMode="auto">
          <a:xfrm>
            <a:off x="4943475" y="5680078"/>
            <a:ext cx="5086232" cy="827088"/>
            <a:chOff x="2496" y="3552"/>
            <a:chExt cx="2832" cy="521"/>
          </a:xfrm>
        </p:grpSpPr>
        <p:sp>
          <p:nvSpPr>
            <p:cNvPr id="16408" name="Line 24"/>
            <p:cNvSpPr>
              <a:spLocks noChangeShapeType="1"/>
            </p:cNvSpPr>
            <p:nvPr/>
          </p:nvSpPr>
          <p:spPr bwMode="auto">
            <a:xfrm>
              <a:off x="5328" y="355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20" name="Text Box 36"/>
            <p:cNvSpPr txBox="1">
              <a:spLocks noChangeArrowheads="1"/>
            </p:cNvSpPr>
            <p:nvPr/>
          </p:nvSpPr>
          <p:spPr bwMode="auto">
            <a:xfrm>
              <a:off x="2496" y="3840"/>
              <a:ext cx="2289" cy="2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/>
                <a:t>     </a:t>
              </a:r>
              <a:r>
                <a:rPr lang="cs-CZ" altLang="zh-TW"/>
                <a:t>dlouhý růstový cyklus</a:t>
              </a:r>
              <a:r>
                <a:rPr lang="en-US" altLang="zh-TW">
                  <a:latin typeface="Times New Roman" panose="02020603050405020304" pitchFamily="18" charset="0"/>
                </a:rPr>
                <a:t>                      </a:t>
              </a:r>
            </a:p>
          </p:txBody>
        </p:sp>
      </p:grp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5029200" y="4800601"/>
            <a:ext cx="1172116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zh-TW" sz="1600"/>
              <a:t>dlouhá</a:t>
            </a:r>
            <a:r>
              <a:rPr lang="en-US" altLang="zh-TW" sz="1600"/>
              <a:t>     </a:t>
            </a:r>
          </a:p>
          <a:p>
            <a:pPr algn="l"/>
            <a:r>
              <a:rPr lang="en-US" altLang="zh-TW" sz="1600"/>
              <a:t>lag </a:t>
            </a:r>
            <a:r>
              <a:rPr lang="cs-CZ" altLang="zh-TW" sz="1600"/>
              <a:t>fáz</a:t>
            </a:r>
            <a:r>
              <a:rPr lang="en-US" altLang="zh-TW" sz="1600"/>
              <a:t>e</a:t>
            </a:r>
          </a:p>
        </p:txBody>
      </p:sp>
      <p:sp>
        <p:nvSpPr>
          <p:cNvPr id="16427" name="AutoShape 43"/>
          <p:cNvSpPr>
            <a:spLocks noChangeArrowheads="1"/>
          </p:cNvSpPr>
          <p:nvPr/>
        </p:nvSpPr>
        <p:spPr bwMode="auto">
          <a:xfrm>
            <a:off x="9982200" y="16764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36" name="Freeform 52"/>
          <p:cNvSpPr>
            <a:spLocks/>
          </p:cNvSpPr>
          <p:nvPr/>
        </p:nvSpPr>
        <p:spPr bwMode="auto">
          <a:xfrm>
            <a:off x="2209800" y="2667000"/>
            <a:ext cx="3352800" cy="2997200"/>
          </a:xfrm>
          <a:custGeom>
            <a:avLst/>
            <a:gdLst>
              <a:gd name="T0" fmla="*/ 0 w 2112"/>
              <a:gd name="T1" fmla="*/ 1872 h 1888"/>
              <a:gd name="T2" fmla="*/ 240 w 2112"/>
              <a:gd name="T3" fmla="*/ 1872 h 1888"/>
              <a:gd name="T4" fmla="*/ 480 w 2112"/>
              <a:gd name="T5" fmla="*/ 1776 h 1888"/>
              <a:gd name="T6" fmla="*/ 672 w 2112"/>
              <a:gd name="T7" fmla="*/ 1584 h 1888"/>
              <a:gd name="T8" fmla="*/ 960 w 2112"/>
              <a:gd name="T9" fmla="*/ 1008 h 1888"/>
              <a:gd name="T10" fmla="*/ 1296 w 2112"/>
              <a:gd name="T11" fmla="*/ 288 h 1888"/>
              <a:gd name="T12" fmla="*/ 1632 w 2112"/>
              <a:gd name="T13" fmla="*/ 96 h 1888"/>
              <a:gd name="T14" fmla="*/ 2112 w 2112"/>
              <a:gd name="T15" fmla="*/ 0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12" h="1888">
                <a:moveTo>
                  <a:pt x="0" y="1872"/>
                </a:moveTo>
                <a:cubicBezTo>
                  <a:pt x="80" y="1880"/>
                  <a:pt x="160" y="1888"/>
                  <a:pt x="240" y="1872"/>
                </a:cubicBezTo>
                <a:cubicBezTo>
                  <a:pt x="320" y="1856"/>
                  <a:pt x="408" y="1824"/>
                  <a:pt x="480" y="1776"/>
                </a:cubicBezTo>
                <a:cubicBezTo>
                  <a:pt x="552" y="1728"/>
                  <a:pt x="592" y="1712"/>
                  <a:pt x="672" y="1584"/>
                </a:cubicBezTo>
                <a:cubicBezTo>
                  <a:pt x="752" y="1456"/>
                  <a:pt x="856" y="1224"/>
                  <a:pt x="960" y="1008"/>
                </a:cubicBezTo>
                <a:cubicBezTo>
                  <a:pt x="1064" y="792"/>
                  <a:pt x="1184" y="440"/>
                  <a:pt x="1296" y="288"/>
                </a:cubicBezTo>
                <a:cubicBezTo>
                  <a:pt x="1408" y="136"/>
                  <a:pt x="1496" y="144"/>
                  <a:pt x="1632" y="96"/>
                </a:cubicBezTo>
                <a:cubicBezTo>
                  <a:pt x="1768" y="48"/>
                  <a:pt x="2032" y="8"/>
                  <a:pt x="211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grpSp>
        <p:nvGrpSpPr>
          <p:cNvPr id="16440" name="Group 56"/>
          <p:cNvGrpSpPr>
            <a:grpSpLocks/>
          </p:cNvGrpSpPr>
          <p:nvPr/>
        </p:nvGrpSpPr>
        <p:grpSpPr bwMode="auto">
          <a:xfrm>
            <a:off x="4953000" y="2590800"/>
            <a:ext cx="4495800" cy="2997200"/>
            <a:chOff x="2400" y="1680"/>
            <a:chExt cx="2832" cy="1888"/>
          </a:xfrm>
        </p:grpSpPr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>
              <a:off x="2400" y="3552"/>
              <a:ext cx="72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38" name="Freeform 54"/>
            <p:cNvSpPr>
              <a:spLocks/>
            </p:cNvSpPr>
            <p:nvPr/>
          </p:nvSpPr>
          <p:spPr bwMode="auto">
            <a:xfrm>
              <a:off x="3120" y="1680"/>
              <a:ext cx="2112" cy="1888"/>
            </a:xfrm>
            <a:custGeom>
              <a:avLst/>
              <a:gdLst>
                <a:gd name="T0" fmla="*/ 0 w 2112"/>
                <a:gd name="T1" fmla="*/ 1872 h 1888"/>
                <a:gd name="T2" fmla="*/ 240 w 2112"/>
                <a:gd name="T3" fmla="*/ 1872 h 1888"/>
                <a:gd name="T4" fmla="*/ 480 w 2112"/>
                <a:gd name="T5" fmla="*/ 1776 h 1888"/>
                <a:gd name="T6" fmla="*/ 672 w 2112"/>
                <a:gd name="T7" fmla="*/ 1584 h 1888"/>
                <a:gd name="T8" fmla="*/ 960 w 2112"/>
                <a:gd name="T9" fmla="*/ 1008 h 1888"/>
                <a:gd name="T10" fmla="*/ 1296 w 2112"/>
                <a:gd name="T11" fmla="*/ 288 h 1888"/>
                <a:gd name="T12" fmla="*/ 1632 w 2112"/>
                <a:gd name="T13" fmla="*/ 96 h 1888"/>
                <a:gd name="T14" fmla="*/ 2112 w 2112"/>
                <a:gd name="T15" fmla="*/ 0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2" h="1888">
                  <a:moveTo>
                    <a:pt x="0" y="1872"/>
                  </a:moveTo>
                  <a:cubicBezTo>
                    <a:pt x="80" y="1880"/>
                    <a:pt x="160" y="1888"/>
                    <a:pt x="240" y="1872"/>
                  </a:cubicBezTo>
                  <a:cubicBezTo>
                    <a:pt x="320" y="1856"/>
                    <a:pt x="408" y="1824"/>
                    <a:pt x="480" y="1776"/>
                  </a:cubicBezTo>
                  <a:cubicBezTo>
                    <a:pt x="552" y="1728"/>
                    <a:pt x="592" y="1712"/>
                    <a:pt x="672" y="1584"/>
                  </a:cubicBezTo>
                  <a:cubicBezTo>
                    <a:pt x="752" y="1456"/>
                    <a:pt x="856" y="1224"/>
                    <a:pt x="960" y="1008"/>
                  </a:cubicBezTo>
                  <a:cubicBezTo>
                    <a:pt x="1064" y="792"/>
                    <a:pt x="1184" y="440"/>
                    <a:pt x="1296" y="288"/>
                  </a:cubicBezTo>
                  <a:cubicBezTo>
                    <a:pt x="1408" y="136"/>
                    <a:pt x="1496" y="144"/>
                    <a:pt x="1632" y="96"/>
                  </a:cubicBezTo>
                  <a:cubicBezTo>
                    <a:pt x="1768" y="48"/>
                    <a:pt x="2032" y="8"/>
                    <a:pt x="2112" y="0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</p:grpSp>
      <p:grpSp>
        <p:nvGrpSpPr>
          <p:cNvPr id="16441" name="Group 57"/>
          <p:cNvGrpSpPr>
            <a:grpSpLocks/>
          </p:cNvGrpSpPr>
          <p:nvPr/>
        </p:nvGrpSpPr>
        <p:grpSpPr bwMode="auto">
          <a:xfrm>
            <a:off x="4953000" y="2590800"/>
            <a:ext cx="5715000" cy="2997200"/>
            <a:chOff x="2400" y="1680"/>
            <a:chExt cx="2832" cy="1888"/>
          </a:xfrm>
        </p:grpSpPr>
        <p:sp>
          <p:nvSpPr>
            <p:cNvPr id="16442" name="Line 58"/>
            <p:cNvSpPr>
              <a:spLocks noChangeShapeType="1"/>
            </p:cNvSpPr>
            <p:nvPr/>
          </p:nvSpPr>
          <p:spPr bwMode="auto">
            <a:xfrm>
              <a:off x="2400" y="3552"/>
              <a:ext cx="72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43" name="Freeform 59"/>
            <p:cNvSpPr>
              <a:spLocks/>
            </p:cNvSpPr>
            <p:nvPr/>
          </p:nvSpPr>
          <p:spPr bwMode="auto">
            <a:xfrm>
              <a:off x="3120" y="1680"/>
              <a:ext cx="2112" cy="1888"/>
            </a:xfrm>
            <a:custGeom>
              <a:avLst/>
              <a:gdLst>
                <a:gd name="T0" fmla="*/ 0 w 2112"/>
                <a:gd name="T1" fmla="*/ 1872 h 1888"/>
                <a:gd name="T2" fmla="*/ 240 w 2112"/>
                <a:gd name="T3" fmla="*/ 1872 h 1888"/>
                <a:gd name="T4" fmla="*/ 480 w 2112"/>
                <a:gd name="T5" fmla="*/ 1776 h 1888"/>
                <a:gd name="T6" fmla="*/ 672 w 2112"/>
                <a:gd name="T7" fmla="*/ 1584 h 1888"/>
                <a:gd name="T8" fmla="*/ 960 w 2112"/>
                <a:gd name="T9" fmla="*/ 1008 h 1888"/>
                <a:gd name="T10" fmla="*/ 1296 w 2112"/>
                <a:gd name="T11" fmla="*/ 288 h 1888"/>
                <a:gd name="T12" fmla="*/ 1632 w 2112"/>
                <a:gd name="T13" fmla="*/ 96 h 1888"/>
                <a:gd name="T14" fmla="*/ 2112 w 2112"/>
                <a:gd name="T15" fmla="*/ 0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2" h="1888">
                  <a:moveTo>
                    <a:pt x="0" y="1872"/>
                  </a:moveTo>
                  <a:cubicBezTo>
                    <a:pt x="80" y="1880"/>
                    <a:pt x="160" y="1888"/>
                    <a:pt x="240" y="1872"/>
                  </a:cubicBezTo>
                  <a:cubicBezTo>
                    <a:pt x="320" y="1856"/>
                    <a:pt x="408" y="1824"/>
                    <a:pt x="480" y="1776"/>
                  </a:cubicBezTo>
                  <a:cubicBezTo>
                    <a:pt x="552" y="1728"/>
                    <a:pt x="592" y="1712"/>
                    <a:pt x="672" y="1584"/>
                  </a:cubicBezTo>
                  <a:cubicBezTo>
                    <a:pt x="752" y="1456"/>
                    <a:pt x="856" y="1224"/>
                    <a:pt x="960" y="1008"/>
                  </a:cubicBezTo>
                  <a:cubicBezTo>
                    <a:pt x="1064" y="792"/>
                    <a:pt x="1184" y="440"/>
                    <a:pt x="1296" y="288"/>
                  </a:cubicBezTo>
                  <a:cubicBezTo>
                    <a:pt x="1408" y="136"/>
                    <a:pt x="1496" y="144"/>
                    <a:pt x="1632" y="96"/>
                  </a:cubicBezTo>
                  <a:cubicBezTo>
                    <a:pt x="1768" y="48"/>
                    <a:pt x="2032" y="8"/>
                    <a:pt x="2112" y="0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</p:grpSp>
      <p:sp>
        <p:nvSpPr>
          <p:cNvPr id="16439" name="Line 55"/>
          <p:cNvSpPr>
            <a:spLocks noChangeShapeType="1"/>
          </p:cNvSpPr>
          <p:nvPr/>
        </p:nvSpPr>
        <p:spPr bwMode="auto">
          <a:xfrm>
            <a:off x="4953000" y="5562600"/>
            <a:ext cx="1295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444" name="Line 60"/>
          <p:cNvSpPr>
            <a:spLocks noChangeShapeType="1"/>
          </p:cNvSpPr>
          <p:nvPr/>
        </p:nvSpPr>
        <p:spPr bwMode="auto">
          <a:xfrm flipH="1">
            <a:off x="7620000" y="1828800"/>
            <a:ext cx="1066800" cy="236220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449" name="Line 65"/>
          <p:cNvSpPr>
            <a:spLocks noChangeShapeType="1"/>
          </p:cNvSpPr>
          <p:nvPr/>
        </p:nvSpPr>
        <p:spPr bwMode="auto">
          <a:xfrm flipV="1">
            <a:off x="8229600" y="1524000"/>
            <a:ext cx="1828800" cy="27432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450" name="Rectangle 66"/>
          <p:cNvSpPr>
            <a:spLocks noChangeArrowheads="1"/>
          </p:cNvSpPr>
          <p:nvPr/>
        </p:nvSpPr>
        <p:spPr bwMode="auto">
          <a:xfrm>
            <a:off x="2135188" y="257175"/>
            <a:ext cx="2696572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>
                <a:solidFill>
                  <a:srgbClr val="FFFF00"/>
                </a:solidFill>
              </a:rPr>
              <a:t> Fa</a:t>
            </a:r>
            <a:r>
              <a:rPr lang="cs-CZ" altLang="zh-TW">
                <a:solidFill>
                  <a:srgbClr val="FFFF00"/>
                </a:solidFill>
              </a:rPr>
              <a:t>k</a:t>
            </a:r>
            <a:r>
              <a:rPr lang="en-US" altLang="zh-TW">
                <a:solidFill>
                  <a:srgbClr val="FFFF00"/>
                </a:solidFill>
              </a:rPr>
              <a:t>tor</a:t>
            </a:r>
            <a:r>
              <a:rPr lang="cs-CZ" altLang="zh-TW">
                <a:solidFill>
                  <a:srgbClr val="FFFF00"/>
                </a:solidFill>
              </a:rPr>
              <a:t>y</a:t>
            </a:r>
            <a:r>
              <a:rPr lang="en-US" altLang="zh-TW">
                <a:solidFill>
                  <a:srgbClr val="FFFF00"/>
                </a:solidFill>
              </a:rPr>
              <a:t> </a:t>
            </a:r>
            <a:r>
              <a:rPr lang="cs-CZ" altLang="zh-TW">
                <a:solidFill>
                  <a:srgbClr val="FFFF00"/>
                </a:solidFill>
              </a:rPr>
              <a:t>ovlivňující růst</a:t>
            </a:r>
            <a:r>
              <a:rPr lang="en-US" altLang="zh-TW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2870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828800" y="838201"/>
            <a:ext cx="7696200" cy="646331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zh-TW" dirty="0">
                <a:latin typeface="Times New Roman" panose="02020603050405020304" pitchFamily="18" charset="0"/>
              </a:rPr>
              <a:t> 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rgbClr val="66FF33"/>
                </a:solidFill>
              </a:rPr>
              <a:t>1. </a:t>
            </a:r>
            <a:r>
              <a:rPr lang="cs-CZ" altLang="zh-TW" dirty="0">
                <a:solidFill>
                  <a:srgbClr val="66FF33"/>
                </a:solidFill>
              </a:rPr>
              <a:t>i</a:t>
            </a:r>
            <a:r>
              <a:rPr lang="en-US" altLang="zh-TW" dirty="0" err="1">
                <a:solidFill>
                  <a:srgbClr val="66FF33"/>
                </a:solidFill>
              </a:rPr>
              <a:t>nterval</a:t>
            </a:r>
            <a:r>
              <a:rPr lang="en-US" altLang="zh-TW" dirty="0">
                <a:solidFill>
                  <a:srgbClr val="66FF33"/>
                </a:solidFill>
              </a:rPr>
              <a:t> sub</a:t>
            </a:r>
            <a:r>
              <a:rPr lang="cs-CZ" altLang="zh-TW" dirty="0">
                <a:solidFill>
                  <a:srgbClr val="66FF33"/>
                </a:solidFill>
              </a:rPr>
              <a:t>k</a:t>
            </a:r>
            <a:r>
              <a:rPr lang="en-US" altLang="zh-TW" dirty="0" err="1">
                <a:solidFill>
                  <a:srgbClr val="66FF33"/>
                </a:solidFill>
              </a:rPr>
              <a:t>ult</a:t>
            </a:r>
            <a:r>
              <a:rPr lang="cs-CZ" altLang="zh-TW" dirty="0" err="1">
                <a:solidFill>
                  <a:srgbClr val="66FF33"/>
                </a:solidFill>
              </a:rPr>
              <a:t>ivace</a:t>
            </a:r>
            <a:r>
              <a:rPr lang="en-US" altLang="zh-TW" dirty="0">
                <a:latin typeface="Times New Roman" panose="02020603050405020304" pitchFamily="18" charset="0"/>
              </a:rPr>
              <a:t> </a:t>
            </a:r>
          </a:p>
          <a:p>
            <a:pPr algn="l" eaLnBrk="0" hangingPunct="0"/>
            <a:r>
              <a:rPr lang="en-US" altLang="zh-TW" dirty="0"/>
              <a:t>        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pasáž v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rgbClr val="FF33CC"/>
                </a:solidFill>
              </a:rPr>
              <a:t>log </a:t>
            </a:r>
            <a:r>
              <a:rPr lang="cs-CZ" altLang="zh-TW" dirty="0">
                <a:solidFill>
                  <a:srgbClr val="FF33CC"/>
                </a:solidFill>
              </a:rPr>
              <a:t>fázi</a:t>
            </a:r>
            <a:r>
              <a:rPr lang="en-US" altLang="zh-TW" dirty="0">
                <a:latin typeface="Times New Roman" panose="02020603050405020304" pitchFamily="18" charset="0"/>
              </a:rPr>
              <a:t> </a:t>
            </a:r>
            <a:r>
              <a:rPr lang="en-US" altLang="zh-TW" dirty="0"/>
              <a:t>  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--&gt;	</a:t>
            </a:r>
            <a:r>
              <a:rPr lang="en-US" altLang="zh-TW" dirty="0"/>
              <a:t>		</a:t>
            </a:r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>
            <a:off x="2438400" y="5867400"/>
            <a:ext cx="7543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V="1">
            <a:off x="2438400" y="2362200"/>
            <a:ext cx="0" cy="3505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grpSp>
        <p:nvGrpSpPr>
          <p:cNvPr id="38962" name="Group 50"/>
          <p:cNvGrpSpPr>
            <a:grpSpLocks/>
          </p:cNvGrpSpPr>
          <p:nvPr/>
        </p:nvGrpSpPr>
        <p:grpSpPr bwMode="auto">
          <a:xfrm>
            <a:off x="4191000" y="1981200"/>
            <a:ext cx="228600" cy="1905000"/>
            <a:chOff x="1584" y="1248"/>
            <a:chExt cx="144" cy="1200"/>
          </a:xfrm>
        </p:grpSpPr>
        <p:sp>
          <p:nvSpPr>
            <p:cNvPr id="38920" name="AutoShape 8"/>
            <p:cNvSpPr>
              <a:spLocks noChangeArrowheads="1"/>
            </p:cNvSpPr>
            <p:nvPr/>
          </p:nvSpPr>
          <p:spPr bwMode="auto">
            <a:xfrm>
              <a:off x="1584" y="1248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21" name="AutoShape 9"/>
            <p:cNvSpPr>
              <a:spLocks noChangeArrowheads="1"/>
            </p:cNvSpPr>
            <p:nvPr/>
          </p:nvSpPr>
          <p:spPr bwMode="auto">
            <a:xfrm>
              <a:off x="1584" y="1920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8964" name="Group 52"/>
          <p:cNvGrpSpPr>
            <a:grpSpLocks/>
          </p:cNvGrpSpPr>
          <p:nvPr/>
        </p:nvGrpSpPr>
        <p:grpSpPr bwMode="auto">
          <a:xfrm>
            <a:off x="2667000" y="5791205"/>
            <a:ext cx="1752600" cy="715963"/>
            <a:chOff x="710" y="3648"/>
            <a:chExt cx="1018" cy="451"/>
          </a:xfrm>
        </p:grpSpPr>
        <p:sp>
          <p:nvSpPr>
            <p:cNvPr id="38947" name="Line 35"/>
            <p:cNvSpPr>
              <a:spLocks noChangeShapeType="1"/>
            </p:cNvSpPr>
            <p:nvPr/>
          </p:nvSpPr>
          <p:spPr bwMode="auto">
            <a:xfrm>
              <a:off x="768" y="36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38948" name="Line 36"/>
            <p:cNvSpPr>
              <a:spLocks noChangeShapeType="1"/>
            </p:cNvSpPr>
            <p:nvPr/>
          </p:nvSpPr>
          <p:spPr bwMode="auto">
            <a:xfrm>
              <a:off x="1728" y="36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38952" name="Text Box 40"/>
            <p:cNvSpPr txBox="1">
              <a:spLocks noChangeArrowheads="1"/>
            </p:cNvSpPr>
            <p:nvPr/>
          </p:nvSpPr>
          <p:spPr bwMode="auto">
            <a:xfrm>
              <a:off x="710" y="3866"/>
              <a:ext cx="744" cy="2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>
                  <a:latin typeface="Times New Roman" panose="02020603050405020304" pitchFamily="18" charset="0"/>
                </a:rPr>
                <a:t>                   </a:t>
              </a:r>
            </a:p>
          </p:txBody>
        </p:sp>
      </p:grpSp>
      <p:grpSp>
        <p:nvGrpSpPr>
          <p:cNvPr id="38965" name="Group 53"/>
          <p:cNvGrpSpPr>
            <a:grpSpLocks/>
          </p:cNvGrpSpPr>
          <p:nvPr/>
        </p:nvGrpSpPr>
        <p:grpSpPr bwMode="auto">
          <a:xfrm>
            <a:off x="4419600" y="5791204"/>
            <a:ext cx="1219200" cy="750888"/>
            <a:chOff x="1728" y="3648"/>
            <a:chExt cx="912" cy="473"/>
          </a:xfrm>
        </p:grpSpPr>
        <p:sp>
          <p:nvSpPr>
            <p:cNvPr id="38949" name="Line 37"/>
            <p:cNvSpPr>
              <a:spLocks noChangeShapeType="1"/>
            </p:cNvSpPr>
            <p:nvPr/>
          </p:nvSpPr>
          <p:spPr bwMode="auto">
            <a:xfrm>
              <a:off x="2640" y="36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38953" name="Text Box 41"/>
            <p:cNvSpPr txBox="1">
              <a:spLocks noChangeArrowheads="1"/>
            </p:cNvSpPr>
            <p:nvPr/>
          </p:nvSpPr>
          <p:spPr bwMode="auto">
            <a:xfrm>
              <a:off x="1728" y="3888"/>
              <a:ext cx="679" cy="2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cs-CZ" altLang="zh-TW"/>
                <a:t>krátký</a:t>
              </a:r>
              <a:r>
                <a:rPr lang="en-US" altLang="zh-TW"/>
                <a:t> </a:t>
              </a:r>
              <a:endParaRPr lang="en-US" altLang="zh-TW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8966" name="Group 54"/>
          <p:cNvGrpSpPr>
            <a:grpSpLocks/>
          </p:cNvGrpSpPr>
          <p:nvPr/>
        </p:nvGrpSpPr>
        <p:grpSpPr bwMode="auto">
          <a:xfrm>
            <a:off x="5715001" y="5791204"/>
            <a:ext cx="1243151" cy="750888"/>
            <a:chOff x="2688" y="3648"/>
            <a:chExt cx="864" cy="473"/>
          </a:xfrm>
        </p:grpSpPr>
        <p:sp>
          <p:nvSpPr>
            <p:cNvPr id="38950" name="Line 38"/>
            <p:cNvSpPr>
              <a:spLocks noChangeShapeType="1"/>
            </p:cNvSpPr>
            <p:nvPr/>
          </p:nvSpPr>
          <p:spPr bwMode="auto">
            <a:xfrm>
              <a:off x="3552" y="36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38955" name="Text Box 43"/>
            <p:cNvSpPr txBox="1">
              <a:spLocks noChangeArrowheads="1"/>
            </p:cNvSpPr>
            <p:nvPr/>
          </p:nvSpPr>
          <p:spPr bwMode="auto">
            <a:xfrm>
              <a:off x="2688" y="3888"/>
              <a:ext cx="720" cy="2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/>
                <a:t> </a:t>
              </a:r>
              <a:r>
                <a:rPr lang="cs-CZ" altLang="zh-TW"/>
                <a:t>krátký</a:t>
              </a:r>
              <a:r>
                <a:rPr lang="en-US" altLang="zh-TW"/>
                <a:t>  </a:t>
              </a:r>
              <a:endParaRPr lang="en-US" altLang="zh-TW">
                <a:latin typeface="Times New Roman" panose="02020603050405020304" pitchFamily="18" charset="0"/>
              </a:endParaRPr>
            </a:p>
          </p:txBody>
        </p:sp>
      </p:grpSp>
      <p:sp>
        <p:nvSpPr>
          <p:cNvPr id="38956" name="Freeform 44"/>
          <p:cNvSpPr>
            <a:spLocks/>
          </p:cNvSpPr>
          <p:nvPr/>
        </p:nvSpPr>
        <p:spPr bwMode="auto">
          <a:xfrm>
            <a:off x="2819400" y="2667000"/>
            <a:ext cx="3352800" cy="2997200"/>
          </a:xfrm>
          <a:custGeom>
            <a:avLst/>
            <a:gdLst>
              <a:gd name="T0" fmla="*/ 0 w 2112"/>
              <a:gd name="T1" fmla="*/ 1872 h 1888"/>
              <a:gd name="T2" fmla="*/ 240 w 2112"/>
              <a:gd name="T3" fmla="*/ 1872 h 1888"/>
              <a:gd name="T4" fmla="*/ 480 w 2112"/>
              <a:gd name="T5" fmla="*/ 1776 h 1888"/>
              <a:gd name="T6" fmla="*/ 672 w 2112"/>
              <a:gd name="T7" fmla="*/ 1584 h 1888"/>
              <a:gd name="T8" fmla="*/ 960 w 2112"/>
              <a:gd name="T9" fmla="*/ 1008 h 1888"/>
              <a:gd name="T10" fmla="*/ 1296 w 2112"/>
              <a:gd name="T11" fmla="*/ 288 h 1888"/>
              <a:gd name="T12" fmla="*/ 1632 w 2112"/>
              <a:gd name="T13" fmla="*/ 96 h 1888"/>
              <a:gd name="T14" fmla="*/ 2112 w 2112"/>
              <a:gd name="T15" fmla="*/ 0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12" h="1888">
                <a:moveTo>
                  <a:pt x="0" y="1872"/>
                </a:moveTo>
                <a:cubicBezTo>
                  <a:pt x="80" y="1880"/>
                  <a:pt x="160" y="1888"/>
                  <a:pt x="240" y="1872"/>
                </a:cubicBezTo>
                <a:cubicBezTo>
                  <a:pt x="320" y="1856"/>
                  <a:pt x="408" y="1824"/>
                  <a:pt x="480" y="1776"/>
                </a:cubicBezTo>
                <a:cubicBezTo>
                  <a:pt x="552" y="1728"/>
                  <a:pt x="592" y="1712"/>
                  <a:pt x="672" y="1584"/>
                </a:cubicBezTo>
                <a:cubicBezTo>
                  <a:pt x="752" y="1456"/>
                  <a:pt x="856" y="1224"/>
                  <a:pt x="960" y="1008"/>
                </a:cubicBezTo>
                <a:cubicBezTo>
                  <a:pt x="1064" y="792"/>
                  <a:pt x="1184" y="440"/>
                  <a:pt x="1296" y="288"/>
                </a:cubicBezTo>
                <a:cubicBezTo>
                  <a:pt x="1408" y="136"/>
                  <a:pt x="1496" y="144"/>
                  <a:pt x="1632" y="96"/>
                </a:cubicBezTo>
                <a:cubicBezTo>
                  <a:pt x="1768" y="48"/>
                  <a:pt x="2032" y="8"/>
                  <a:pt x="211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57" name="Freeform 45"/>
          <p:cNvSpPr>
            <a:spLocks/>
          </p:cNvSpPr>
          <p:nvPr/>
        </p:nvSpPr>
        <p:spPr bwMode="auto">
          <a:xfrm>
            <a:off x="4038600" y="2667000"/>
            <a:ext cx="3352800" cy="2997200"/>
          </a:xfrm>
          <a:custGeom>
            <a:avLst/>
            <a:gdLst>
              <a:gd name="T0" fmla="*/ 0 w 2112"/>
              <a:gd name="T1" fmla="*/ 1872 h 1888"/>
              <a:gd name="T2" fmla="*/ 240 w 2112"/>
              <a:gd name="T3" fmla="*/ 1872 h 1888"/>
              <a:gd name="T4" fmla="*/ 480 w 2112"/>
              <a:gd name="T5" fmla="*/ 1776 h 1888"/>
              <a:gd name="T6" fmla="*/ 672 w 2112"/>
              <a:gd name="T7" fmla="*/ 1584 h 1888"/>
              <a:gd name="T8" fmla="*/ 960 w 2112"/>
              <a:gd name="T9" fmla="*/ 1008 h 1888"/>
              <a:gd name="T10" fmla="*/ 1296 w 2112"/>
              <a:gd name="T11" fmla="*/ 288 h 1888"/>
              <a:gd name="T12" fmla="*/ 1632 w 2112"/>
              <a:gd name="T13" fmla="*/ 96 h 1888"/>
              <a:gd name="T14" fmla="*/ 2112 w 2112"/>
              <a:gd name="T15" fmla="*/ 0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12" h="1888">
                <a:moveTo>
                  <a:pt x="0" y="1872"/>
                </a:moveTo>
                <a:cubicBezTo>
                  <a:pt x="80" y="1880"/>
                  <a:pt x="160" y="1888"/>
                  <a:pt x="240" y="1872"/>
                </a:cubicBezTo>
                <a:cubicBezTo>
                  <a:pt x="320" y="1856"/>
                  <a:pt x="408" y="1824"/>
                  <a:pt x="480" y="1776"/>
                </a:cubicBezTo>
                <a:cubicBezTo>
                  <a:pt x="552" y="1728"/>
                  <a:pt x="592" y="1712"/>
                  <a:pt x="672" y="1584"/>
                </a:cubicBezTo>
                <a:cubicBezTo>
                  <a:pt x="752" y="1456"/>
                  <a:pt x="856" y="1224"/>
                  <a:pt x="960" y="1008"/>
                </a:cubicBezTo>
                <a:cubicBezTo>
                  <a:pt x="1064" y="792"/>
                  <a:pt x="1184" y="440"/>
                  <a:pt x="1296" y="288"/>
                </a:cubicBezTo>
                <a:cubicBezTo>
                  <a:pt x="1408" y="136"/>
                  <a:pt x="1496" y="144"/>
                  <a:pt x="1632" y="96"/>
                </a:cubicBezTo>
                <a:cubicBezTo>
                  <a:pt x="1768" y="48"/>
                  <a:pt x="2032" y="8"/>
                  <a:pt x="211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58" name="Freeform 46"/>
          <p:cNvSpPr>
            <a:spLocks/>
          </p:cNvSpPr>
          <p:nvPr/>
        </p:nvSpPr>
        <p:spPr bwMode="auto">
          <a:xfrm>
            <a:off x="5181600" y="2667000"/>
            <a:ext cx="3352800" cy="2997200"/>
          </a:xfrm>
          <a:custGeom>
            <a:avLst/>
            <a:gdLst>
              <a:gd name="T0" fmla="*/ 0 w 2112"/>
              <a:gd name="T1" fmla="*/ 1872 h 1888"/>
              <a:gd name="T2" fmla="*/ 240 w 2112"/>
              <a:gd name="T3" fmla="*/ 1872 h 1888"/>
              <a:gd name="T4" fmla="*/ 480 w 2112"/>
              <a:gd name="T5" fmla="*/ 1776 h 1888"/>
              <a:gd name="T6" fmla="*/ 672 w 2112"/>
              <a:gd name="T7" fmla="*/ 1584 h 1888"/>
              <a:gd name="T8" fmla="*/ 960 w 2112"/>
              <a:gd name="T9" fmla="*/ 1008 h 1888"/>
              <a:gd name="T10" fmla="*/ 1296 w 2112"/>
              <a:gd name="T11" fmla="*/ 288 h 1888"/>
              <a:gd name="T12" fmla="*/ 1632 w 2112"/>
              <a:gd name="T13" fmla="*/ 96 h 1888"/>
              <a:gd name="T14" fmla="*/ 2112 w 2112"/>
              <a:gd name="T15" fmla="*/ 0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12" h="1888">
                <a:moveTo>
                  <a:pt x="0" y="1872"/>
                </a:moveTo>
                <a:cubicBezTo>
                  <a:pt x="80" y="1880"/>
                  <a:pt x="160" y="1888"/>
                  <a:pt x="240" y="1872"/>
                </a:cubicBezTo>
                <a:cubicBezTo>
                  <a:pt x="320" y="1856"/>
                  <a:pt x="408" y="1824"/>
                  <a:pt x="480" y="1776"/>
                </a:cubicBezTo>
                <a:cubicBezTo>
                  <a:pt x="552" y="1728"/>
                  <a:pt x="592" y="1712"/>
                  <a:pt x="672" y="1584"/>
                </a:cubicBezTo>
                <a:cubicBezTo>
                  <a:pt x="752" y="1456"/>
                  <a:pt x="856" y="1224"/>
                  <a:pt x="960" y="1008"/>
                </a:cubicBezTo>
                <a:cubicBezTo>
                  <a:pt x="1064" y="792"/>
                  <a:pt x="1184" y="440"/>
                  <a:pt x="1296" y="288"/>
                </a:cubicBezTo>
                <a:cubicBezTo>
                  <a:pt x="1408" y="136"/>
                  <a:pt x="1496" y="144"/>
                  <a:pt x="1632" y="96"/>
                </a:cubicBezTo>
                <a:cubicBezTo>
                  <a:pt x="1768" y="48"/>
                  <a:pt x="2032" y="8"/>
                  <a:pt x="211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59" name="Freeform 47"/>
          <p:cNvSpPr>
            <a:spLocks/>
          </p:cNvSpPr>
          <p:nvPr/>
        </p:nvSpPr>
        <p:spPr bwMode="auto">
          <a:xfrm>
            <a:off x="4419600" y="2667000"/>
            <a:ext cx="1752600" cy="1447800"/>
          </a:xfrm>
          <a:custGeom>
            <a:avLst/>
            <a:gdLst>
              <a:gd name="T0" fmla="*/ 0 w 1104"/>
              <a:gd name="T1" fmla="*/ 912 h 912"/>
              <a:gd name="T2" fmla="*/ 144 w 1104"/>
              <a:gd name="T3" fmla="*/ 576 h 912"/>
              <a:gd name="T4" fmla="*/ 240 w 1104"/>
              <a:gd name="T5" fmla="*/ 384 h 912"/>
              <a:gd name="T6" fmla="*/ 336 w 1104"/>
              <a:gd name="T7" fmla="*/ 192 h 912"/>
              <a:gd name="T8" fmla="*/ 624 w 1104"/>
              <a:gd name="T9" fmla="*/ 96 h 912"/>
              <a:gd name="T10" fmla="*/ 912 w 1104"/>
              <a:gd name="T11" fmla="*/ 48 h 912"/>
              <a:gd name="T12" fmla="*/ 1104 w 1104"/>
              <a:gd name="T13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912">
                <a:moveTo>
                  <a:pt x="0" y="912"/>
                </a:moveTo>
                <a:cubicBezTo>
                  <a:pt x="52" y="788"/>
                  <a:pt x="104" y="664"/>
                  <a:pt x="144" y="576"/>
                </a:cubicBezTo>
                <a:cubicBezTo>
                  <a:pt x="184" y="488"/>
                  <a:pt x="208" y="448"/>
                  <a:pt x="240" y="384"/>
                </a:cubicBezTo>
                <a:cubicBezTo>
                  <a:pt x="272" y="320"/>
                  <a:pt x="272" y="240"/>
                  <a:pt x="336" y="192"/>
                </a:cubicBezTo>
                <a:cubicBezTo>
                  <a:pt x="400" y="144"/>
                  <a:pt x="528" y="120"/>
                  <a:pt x="624" y="96"/>
                </a:cubicBezTo>
                <a:cubicBezTo>
                  <a:pt x="720" y="72"/>
                  <a:pt x="832" y="64"/>
                  <a:pt x="912" y="48"/>
                </a:cubicBezTo>
                <a:cubicBezTo>
                  <a:pt x="992" y="32"/>
                  <a:pt x="1080" y="8"/>
                  <a:pt x="1104" y="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60" name="Freeform 48"/>
          <p:cNvSpPr>
            <a:spLocks/>
          </p:cNvSpPr>
          <p:nvPr/>
        </p:nvSpPr>
        <p:spPr bwMode="auto">
          <a:xfrm>
            <a:off x="5638800" y="2667000"/>
            <a:ext cx="1752600" cy="1447800"/>
          </a:xfrm>
          <a:custGeom>
            <a:avLst/>
            <a:gdLst>
              <a:gd name="T0" fmla="*/ 0 w 1104"/>
              <a:gd name="T1" fmla="*/ 912 h 912"/>
              <a:gd name="T2" fmla="*/ 144 w 1104"/>
              <a:gd name="T3" fmla="*/ 576 h 912"/>
              <a:gd name="T4" fmla="*/ 240 w 1104"/>
              <a:gd name="T5" fmla="*/ 384 h 912"/>
              <a:gd name="T6" fmla="*/ 336 w 1104"/>
              <a:gd name="T7" fmla="*/ 192 h 912"/>
              <a:gd name="T8" fmla="*/ 624 w 1104"/>
              <a:gd name="T9" fmla="*/ 96 h 912"/>
              <a:gd name="T10" fmla="*/ 912 w 1104"/>
              <a:gd name="T11" fmla="*/ 48 h 912"/>
              <a:gd name="T12" fmla="*/ 1104 w 1104"/>
              <a:gd name="T13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912">
                <a:moveTo>
                  <a:pt x="0" y="912"/>
                </a:moveTo>
                <a:cubicBezTo>
                  <a:pt x="52" y="788"/>
                  <a:pt x="104" y="664"/>
                  <a:pt x="144" y="576"/>
                </a:cubicBezTo>
                <a:cubicBezTo>
                  <a:pt x="184" y="488"/>
                  <a:pt x="208" y="448"/>
                  <a:pt x="240" y="384"/>
                </a:cubicBezTo>
                <a:cubicBezTo>
                  <a:pt x="272" y="320"/>
                  <a:pt x="272" y="240"/>
                  <a:pt x="336" y="192"/>
                </a:cubicBezTo>
                <a:cubicBezTo>
                  <a:pt x="400" y="144"/>
                  <a:pt x="528" y="120"/>
                  <a:pt x="624" y="96"/>
                </a:cubicBezTo>
                <a:cubicBezTo>
                  <a:pt x="720" y="72"/>
                  <a:pt x="832" y="64"/>
                  <a:pt x="912" y="48"/>
                </a:cubicBezTo>
                <a:cubicBezTo>
                  <a:pt x="992" y="32"/>
                  <a:pt x="1080" y="8"/>
                  <a:pt x="1104" y="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45" name="Line 33"/>
          <p:cNvSpPr>
            <a:spLocks noChangeShapeType="1"/>
          </p:cNvSpPr>
          <p:nvPr/>
        </p:nvSpPr>
        <p:spPr bwMode="auto">
          <a:xfrm>
            <a:off x="4038600" y="5638800"/>
            <a:ext cx="381000" cy="0"/>
          </a:xfrm>
          <a:prstGeom prst="line">
            <a:avLst/>
          </a:prstGeom>
          <a:noFill/>
          <a:ln w="76200">
            <a:solidFill>
              <a:srgbClr val="286A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grpSp>
        <p:nvGrpSpPr>
          <p:cNvPr id="38963" name="Group 51"/>
          <p:cNvGrpSpPr>
            <a:grpSpLocks/>
          </p:cNvGrpSpPr>
          <p:nvPr/>
        </p:nvGrpSpPr>
        <p:grpSpPr bwMode="auto">
          <a:xfrm>
            <a:off x="5410200" y="2095500"/>
            <a:ext cx="228600" cy="1905000"/>
            <a:chOff x="2592" y="1248"/>
            <a:chExt cx="144" cy="1200"/>
          </a:xfrm>
        </p:grpSpPr>
        <p:sp>
          <p:nvSpPr>
            <p:cNvPr id="38927" name="AutoShape 15"/>
            <p:cNvSpPr>
              <a:spLocks noChangeArrowheads="1"/>
            </p:cNvSpPr>
            <p:nvPr/>
          </p:nvSpPr>
          <p:spPr bwMode="auto">
            <a:xfrm>
              <a:off x="2592" y="1248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28" name="AutoShape 16"/>
            <p:cNvSpPr>
              <a:spLocks noChangeArrowheads="1"/>
            </p:cNvSpPr>
            <p:nvPr/>
          </p:nvSpPr>
          <p:spPr bwMode="auto">
            <a:xfrm>
              <a:off x="2592" y="1920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46" name="Line 34"/>
          <p:cNvSpPr>
            <a:spLocks noChangeShapeType="1"/>
          </p:cNvSpPr>
          <p:nvPr/>
        </p:nvSpPr>
        <p:spPr bwMode="auto">
          <a:xfrm>
            <a:off x="5181600" y="5638800"/>
            <a:ext cx="381000" cy="0"/>
          </a:xfrm>
          <a:prstGeom prst="line">
            <a:avLst/>
          </a:prstGeom>
          <a:noFill/>
          <a:ln w="76200">
            <a:solidFill>
              <a:srgbClr val="286A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715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739B0-2A14-461F-A452-19DE1D55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do nového média? (</a:t>
            </a:r>
            <a:r>
              <a:rPr lang="cs-CZ" dirty="0" err="1"/>
              <a:t>pasážování</a:t>
            </a:r>
            <a:r>
              <a:rPr lang="cs-CZ" dirty="0"/>
              <a:t>)</a:t>
            </a:r>
          </a:p>
        </p:txBody>
      </p:sp>
      <p:pic>
        <p:nvPicPr>
          <p:cNvPr id="3074" name="Picture 2" descr="ATCC - Cell Growth and Propagation">
            <a:extLst>
              <a:ext uri="{FF2B5EF4-FFF2-40B4-BE49-F238E27FC236}">
                <a16:creationId xmlns:a16="http://schemas.microsoft.com/office/drawing/2014/main" id="{FD836E14-EE5F-466C-9662-48CCB1FC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65" y="1690688"/>
            <a:ext cx="66675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00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057400" y="227013"/>
            <a:ext cx="2824812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>
                <a:solidFill>
                  <a:srgbClr val="FFFF00"/>
                </a:solidFill>
              </a:rPr>
              <a:t> </a:t>
            </a:r>
            <a:r>
              <a:rPr lang="zh-TW" altLang="zh-TW">
                <a:solidFill>
                  <a:srgbClr val="FFFF00"/>
                </a:solidFill>
              </a:rPr>
              <a:t> Faktory ovliv</a:t>
            </a:r>
            <a:r>
              <a:rPr lang="zh-TW" altLang="cs-CZ">
                <a:solidFill>
                  <a:srgbClr val="FFFF00"/>
                </a:solidFill>
              </a:rPr>
              <a:t>ň</a:t>
            </a:r>
            <a:r>
              <a:rPr lang="zh-TW" altLang="zh-TW">
                <a:solidFill>
                  <a:srgbClr val="FFFF00"/>
                </a:solidFill>
              </a:rPr>
              <a:t>ující r</a:t>
            </a:r>
            <a:r>
              <a:rPr lang="zh-TW" altLang="cs-CZ">
                <a:solidFill>
                  <a:srgbClr val="FFFF00"/>
                </a:solidFill>
              </a:rPr>
              <a:t>ů</a:t>
            </a:r>
            <a:r>
              <a:rPr lang="zh-TW" altLang="zh-TW">
                <a:solidFill>
                  <a:srgbClr val="FFFF00"/>
                </a:solidFill>
              </a:rPr>
              <a:t>st</a:t>
            </a:r>
            <a:r>
              <a:rPr lang="en-US" altLang="zh-TW">
                <a:solidFill>
                  <a:srgbClr val="FFFF00"/>
                </a:solidFill>
              </a:rPr>
              <a:t>:</a:t>
            </a:r>
            <a:r>
              <a:rPr lang="en-US" altLang="zh-TW"/>
              <a:t>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752600" y="762001"/>
            <a:ext cx="4419600" cy="646331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dirty="0"/>
              <a:t> 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2.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Hustota buněk při iniciaci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en-US" altLang="zh-TW" dirty="0"/>
              <a:t>   </a:t>
            </a:r>
            <a:r>
              <a:rPr lang="en-US" altLang="zh-TW" dirty="0">
                <a:solidFill>
                  <a:srgbClr val="66FF33"/>
                </a:solidFill>
              </a:rPr>
              <a:t>  </a:t>
            </a:r>
            <a:r>
              <a:rPr lang="cs-CZ" altLang="zh-TW" dirty="0">
                <a:solidFill>
                  <a:srgbClr val="66FF33"/>
                </a:solidFill>
              </a:rPr>
              <a:t>vysoká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hustota buněk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2667000" y="3048000"/>
            <a:ext cx="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2667000" y="62484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416" name="Freeform 8"/>
          <p:cNvSpPr>
            <a:spLocks/>
          </p:cNvSpPr>
          <p:nvPr/>
        </p:nvSpPr>
        <p:spPr bwMode="auto">
          <a:xfrm>
            <a:off x="2971800" y="2895600"/>
            <a:ext cx="1905000" cy="2781300"/>
          </a:xfrm>
          <a:custGeom>
            <a:avLst/>
            <a:gdLst>
              <a:gd name="T0" fmla="*/ 0 w 1200"/>
              <a:gd name="T1" fmla="*/ 1728 h 1752"/>
              <a:gd name="T2" fmla="*/ 96 w 1200"/>
              <a:gd name="T3" fmla="*/ 1728 h 1752"/>
              <a:gd name="T4" fmla="*/ 240 w 1200"/>
              <a:gd name="T5" fmla="*/ 1584 h 1752"/>
              <a:gd name="T6" fmla="*/ 336 w 1200"/>
              <a:gd name="T7" fmla="*/ 1104 h 1752"/>
              <a:gd name="T8" fmla="*/ 480 w 1200"/>
              <a:gd name="T9" fmla="*/ 528 h 1752"/>
              <a:gd name="T10" fmla="*/ 672 w 1200"/>
              <a:gd name="T11" fmla="*/ 192 h 1752"/>
              <a:gd name="T12" fmla="*/ 960 w 1200"/>
              <a:gd name="T13" fmla="*/ 48 h 1752"/>
              <a:gd name="T14" fmla="*/ 1200 w 1200"/>
              <a:gd name="T15" fmla="*/ 0 h 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0" h="1752">
                <a:moveTo>
                  <a:pt x="0" y="1728"/>
                </a:moveTo>
                <a:cubicBezTo>
                  <a:pt x="28" y="1740"/>
                  <a:pt x="56" y="1752"/>
                  <a:pt x="96" y="1728"/>
                </a:cubicBezTo>
                <a:cubicBezTo>
                  <a:pt x="136" y="1704"/>
                  <a:pt x="200" y="1688"/>
                  <a:pt x="240" y="1584"/>
                </a:cubicBezTo>
                <a:cubicBezTo>
                  <a:pt x="280" y="1480"/>
                  <a:pt x="296" y="1280"/>
                  <a:pt x="336" y="1104"/>
                </a:cubicBezTo>
                <a:cubicBezTo>
                  <a:pt x="376" y="928"/>
                  <a:pt x="424" y="680"/>
                  <a:pt x="480" y="528"/>
                </a:cubicBezTo>
                <a:cubicBezTo>
                  <a:pt x="536" y="376"/>
                  <a:pt x="592" y="272"/>
                  <a:pt x="672" y="192"/>
                </a:cubicBezTo>
                <a:cubicBezTo>
                  <a:pt x="752" y="112"/>
                  <a:pt x="872" y="80"/>
                  <a:pt x="960" y="48"/>
                </a:cubicBezTo>
                <a:cubicBezTo>
                  <a:pt x="1048" y="16"/>
                  <a:pt x="1160" y="8"/>
                  <a:pt x="1200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50414">
            <a:off x="3048000" y="4876801"/>
            <a:ext cx="228600" cy="531813"/>
          </a:xfrm>
          <a:prstGeom prst="downArrow">
            <a:avLst>
              <a:gd name="adj1" fmla="val 50000"/>
              <a:gd name="adj2" fmla="val 5816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7419" name="Group 11"/>
          <p:cNvGrpSpPr>
            <a:grpSpLocks/>
          </p:cNvGrpSpPr>
          <p:nvPr/>
        </p:nvGrpSpPr>
        <p:grpSpPr bwMode="auto">
          <a:xfrm>
            <a:off x="2819400" y="3124200"/>
            <a:ext cx="5715000" cy="2997200"/>
            <a:chOff x="2400" y="1680"/>
            <a:chExt cx="2832" cy="1888"/>
          </a:xfrm>
        </p:grpSpPr>
        <p:sp>
          <p:nvSpPr>
            <p:cNvPr id="17420" name="Line 12"/>
            <p:cNvSpPr>
              <a:spLocks noChangeShapeType="1"/>
            </p:cNvSpPr>
            <p:nvPr/>
          </p:nvSpPr>
          <p:spPr bwMode="auto">
            <a:xfrm>
              <a:off x="2400" y="3552"/>
              <a:ext cx="72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3120" y="1680"/>
              <a:ext cx="2112" cy="1888"/>
            </a:xfrm>
            <a:custGeom>
              <a:avLst/>
              <a:gdLst>
                <a:gd name="T0" fmla="*/ 0 w 2112"/>
                <a:gd name="T1" fmla="*/ 1872 h 1888"/>
                <a:gd name="T2" fmla="*/ 240 w 2112"/>
                <a:gd name="T3" fmla="*/ 1872 h 1888"/>
                <a:gd name="T4" fmla="*/ 480 w 2112"/>
                <a:gd name="T5" fmla="*/ 1776 h 1888"/>
                <a:gd name="T6" fmla="*/ 672 w 2112"/>
                <a:gd name="T7" fmla="*/ 1584 h 1888"/>
                <a:gd name="T8" fmla="*/ 960 w 2112"/>
                <a:gd name="T9" fmla="*/ 1008 h 1888"/>
                <a:gd name="T10" fmla="*/ 1296 w 2112"/>
                <a:gd name="T11" fmla="*/ 288 h 1888"/>
                <a:gd name="T12" fmla="*/ 1632 w 2112"/>
                <a:gd name="T13" fmla="*/ 96 h 1888"/>
                <a:gd name="T14" fmla="*/ 2112 w 2112"/>
                <a:gd name="T15" fmla="*/ 0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2" h="1888">
                  <a:moveTo>
                    <a:pt x="0" y="1872"/>
                  </a:moveTo>
                  <a:cubicBezTo>
                    <a:pt x="80" y="1880"/>
                    <a:pt x="160" y="1888"/>
                    <a:pt x="240" y="1872"/>
                  </a:cubicBezTo>
                  <a:cubicBezTo>
                    <a:pt x="320" y="1856"/>
                    <a:pt x="408" y="1824"/>
                    <a:pt x="480" y="1776"/>
                  </a:cubicBezTo>
                  <a:cubicBezTo>
                    <a:pt x="552" y="1728"/>
                    <a:pt x="592" y="1712"/>
                    <a:pt x="672" y="1584"/>
                  </a:cubicBezTo>
                  <a:cubicBezTo>
                    <a:pt x="752" y="1456"/>
                    <a:pt x="856" y="1224"/>
                    <a:pt x="960" y="1008"/>
                  </a:cubicBezTo>
                  <a:cubicBezTo>
                    <a:pt x="1064" y="792"/>
                    <a:pt x="1184" y="440"/>
                    <a:pt x="1296" y="288"/>
                  </a:cubicBezTo>
                  <a:cubicBezTo>
                    <a:pt x="1408" y="136"/>
                    <a:pt x="1496" y="144"/>
                    <a:pt x="1632" y="96"/>
                  </a:cubicBezTo>
                  <a:cubicBezTo>
                    <a:pt x="1768" y="48"/>
                    <a:pt x="2032" y="8"/>
                    <a:pt x="2112" y="0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</p:grpSp>
      <p:sp>
        <p:nvSpPr>
          <p:cNvPr id="17422" name="AutoShape 14"/>
          <p:cNvSpPr>
            <a:spLocks noChangeArrowheads="1"/>
          </p:cNvSpPr>
          <p:nvPr/>
        </p:nvSpPr>
        <p:spPr bwMode="auto">
          <a:xfrm rot="-8667">
            <a:off x="4572000" y="5334001"/>
            <a:ext cx="228600" cy="531813"/>
          </a:xfrm>
          <a:prstGeom prst="downArrow">
            <a:avLst>
              <a:gd name="adj1" fmla="val 50000"/>
              <a:gd name="adj2" fmla="val 5816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6456364" y="835026"/>
            <a:ext cx="2951449" cy="646331"/>
          </a:xfrm>
          <a:prstGeom prst="rect">
            <a:avLst/>
          </a:prstGeom>
          <a:solidFill>
            <a:srgbClr val="0000CC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cs-CZ" altLang="zh-TW" dirty="0">
                <a:solidFill>
                  <a:srgbClr val="66FF33"/>
                </a:solidFill>
              </a:rPr>
              <a:t>nízká počáteční</a:t>
            </a:r>
            <a:r>
              <a:rPr lang="en-US" altLang="zh-TW" dirty="0"/>
              <a:t>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hustota </a:t>
            </a:r>
          </a:p>
          <a:p>
            <a:pPr algn="l" eaLnBrk="0" hangingPunct="0"/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buněk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--&gt;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 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1752600" y="1676400"/>
            <a:ext cx="4419600" cy="784830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dirty="0">
                <a:solidFill>
                  <a:srgbClr val="FF99FF"/>
                </a:solidFill>
              </a:rPr>
              <a:t>           </a:t>
            </a:r>
            <a:r>
              <a:rPr lang="cs-CZ" altLang="zh-TW" dirty="0">
                <a:solidFill>
                  <a:srgbClr val="FF99FF"/>
                </a:solidFill>
              </a:rPr>
              <a:t>krátká</a:t>
            </a:r>
            <a:r>
              <a:rPr lang="en-US" altLang="zh-TW" dirty="0">
                <a:solidFill>
                  <a:srgbClr val="FF99FF"/>
                </a:solidFill>
              </a:rPr>
              <a:t> lag </a:t>
            </a:r>
            <a:r>
              <a:rPr lang="cs-CZ" altLang="zh-TW" dirty="0" err="1">
                <a:solidFill>
                  <a:srgbClr val="FF99FF"/>
                </a:solidFill>
              </a:rPr>
              <a:t>fáz</a:t>
            </a:r>
            <a:r>
              <a:rPr lang="en-US" altLang="zh-TW" dirty="0">
                <a:solidFill>
                  <a:srgbClr val="FF99FF"/>
                </a:solidFill>
              </a:rPr>
              <a:t>e</a:t>
            </a:r>
          </a:p>
          <a:p>
            <a:pPr algn="l">
              <a:spcBef>
                <a:spcPct val="50000"/>
              </a:spcBef>
            </a:pPr>
            <a:r>
              <a:rPr lang="en-US" altLang="zh-TW" dirty="0">
                <a:solidFill>
                  <a:srgbClr val="FF99FF"/>
                </a:solidFill>
              </a:rPr>
              <a:t>    </a:t>
            </a:r>
            <a:r>
              <a:rPr lang="cs-CZ" altLang="zh-TW" dirty="0">
                <a:solidFill>
                  <a:srgbClr val="FF99FF"/>
                </a:solidFill>
              </a:rPr>
              <a:t>málo buněčných dělení</a:t>
            </a:r>
            <a:endParaRPr lang="en-US" altLang="zh-TW" dirty="0">
              <a:solidFill>
                <a:srgbClr val="FF99FF"/>
              </a:solidFill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6324600" y="1676400"/>
            <a:ext cx="4038600" cy="78483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dlouhá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lag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fáze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  <a:p>
            <a:pPr algn="l" eaLnBrk="0" hangingPunct="0">
              <a:spcBef>
                <a:spcPct val="50000"/>
              </a:spcBef>
            </a:pP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dlouhý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exponen</a:t>
            </a:r>
            <a:r>
              <a:rPr lang="cs-CZ" altLang="zh-TW" dirty="0" err="1">
                <a:solidFill>
                  <a:schemeClr val="bg1">
                    <a:lumMod val="95000"/>
                  </a:schemeClr>
                </a:solidFill>
              </a:rPr>
              <a:t>ciální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 růst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8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56" t="18433" r="24659" b="9677"/>
          <a:stretch/>
        </p:blipFill>
        <p:spPr>
          <a:xfrm>
            <a:off x="1588167" y="250256"/>
            <a:ext cx="8382835" cy="65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01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477862" y="1913024"/>
            <a:ext cx="4572000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zh-TW" dirty="0">
                <a:latin typeface="Times New Roman" panose="02020603050405020304" pitchFamily="18" charset="0"/>
              </a:rPr>
              <a:t> 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k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ritic</a:t>
            </a:r>
            <a:r>
              <a:rPr lang="cs-CZ" altLang="zh-TW" dirty="0" err="1">
                <a:solidFill>
                  <a:schemeClr val="bg1">
                    <a:lumMod val="95000"/>
                  </a:schemeClr>
                </a:solidFill>
              </a:rPr>
              <a:t>ká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ini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á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ní hustota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 --&gt;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057400" y="227013"/>
            <a:ext cx="2760692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>
                <a:solidFill>
                  <a:srgbClr val="FFFF00"/>
                </a:solidFill>
              </a:rPr>
              <a:t> </a:t>
            </a:r>
            <a:r>
              <a:rPr lang="zh-TW" altLang="zh-TW">
                <a:solidFill>
                  <a:srgbClr val="FFFF00"/>
                </a:solidFill>
              </a:rPr>
              <a:t>Faktory ovliv</a:t>
            </a:r>
            <a:r>
              <a:rPr lang="zh-TW" altLang="cs-CZ">
                <a:solidFill>
                  <a:srgbClr val="FFFF00"/>
                </a:solidFill>
              </a:rPr>
              <a:t>ň</a:t>
            </a:r>
            <a:r>
              <a:rPr lang="zh-TW" altLang="zh-TW">
                <a:solidFill>
                  <a:srgbClr val="FFFF00"/>
                </a:solidFill>
              </a:rPr>
              <a:t>uj</a:t>
            </a:r>
            <a:r>
              <a:rPr lang="zh-TW" altLang="cs-CZ">
                <a:solidFill>
                  <a:srgbClr val="FFFF00"/>
                </a:solidFill>
              </a:rPr>
              <a:t>í</a:t>
            </a:r>
            <a:r>
              <a:rPr lang="zh-TW" altLang="zh-TW">
                <a:solidFill>
                  <a:srgbClr val="FFFF00"/>
                </a:solidFill>
              </a:rPr>
              <a:t>c</a:t>
            </a:r>
            <a:r>
              <a:rPr lang="zh-TW" altLang="cs-CZ">
                <a:solidFill>
                  <a:srgbClr val="FFFF00"/>
                </a:solidFill>
              </a:rPr>
              <a:t>í</a:t>
            </a:r>
            <a:r>
              <a:rPr lang="zh-TW" altLang="zh-TW">
                <a:solidFill>
                  <a:srgbClr val="FFFF00"/>
                </a:solidFill>
              </a:rPr>
              <a:t> r</a:t>
            </a:r>
            <a:r>
              <a:rPr lang="zh-TW" altLang="cs-CZ">
                <a:solidFill>
                  <a:srgbClr val="FFFF00"/>
                </a:solidFill>
              </a:rPr>
              <a:t>ů</a:t>
            </a:r>
            <a:r>
              <a:rPr lang="zh-TW" altLang="zh-TW">
                <a:solidFill>
                  <a:srgbClr val="FFFF00"/>
                </a:solidFill>
              </a:rPr>
              <a:t>st: </a:t>
            </a:r>
            <a:endParaRPr lang="en-US" altLang="zh-TW">
              <a:solidFill>
                <a:srgbClr val="FFFF00"/>
              </a:solidFill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057401" y="912813"/>
            <a:ext cx="3066865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2. 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Ini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cs-CZ" altLang="zh-TW" dirty="0" err="1">
                <a:solidFill>
                  <a:schemeClr val="bg1">
                    <a:lumMod val="95000"/>
                  </a:schemeClr>
                </a:solidFill>
              </a:rPr>
              <a:t>ální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 hustota buněk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124201" y="2286001"/>
            <a:ext cx="4070345" cy="2819233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zh-TW" dirty="0"/>
          </a:p>
          <a:p>
            <a:pPr algn="l">
              <a:lnSpc>
                <a:spcPct val="120000"/>
              </a:lnSpc>
            </a:pP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obecně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dirty="0"/>
              <a:t>  </a:t>
            </a:r>
            <a:r>
              <a:rPr lang="en-US" altLang="zh-TW" dirty="0">
                <a:solidFill>
                  <a:srgbClr val="FFFF00"/>
                </a:solidFill>
              </a:rPr>
              <a:t>0.5 – 2.5 </a:t>
            </a:r>
            <a:r>
              <a:rPr lang="cs-CZ" altLang="zh-TW" dirty="0">
                <a:solidFill>
                  <a:srgbClr val="FFFF00"/>
                </a:solidFill>
              </a:rPr>
              <a:t>x</a:t>
            </a:r>
            <a:r>
              <a:rPr lang="en-US" altLang="zh-TW" dirty="0">
                <a:solidFill>
                  <a:srgbClr val="FFFF00"/>
                </a:solidFill>
              </a:rPr>
              <a:t> 10</a:t>
            </a:r>
            <a:r>
              <a:rPr lang="en-US" altLang="zh-TW" sz="3200" baseline="30000" dirty="0">
                <a:solidFill>
                  <a:srgbClr val="FFFF00"/>
                </a:solidFill>
              </a:rPr>
              <a:t>5</a:t>
            </a:r>
            <a:r>
              <a:rPr lang="en-US" altLang="zh-TW" dirty="0">
                <a:solidFill>
                  <a:srgbClr val="FFFF00"/>
                </a:solidFill>
              </a:rPr>
              <a:t> </a:t>
            </a:r>
            <a:r>
              <a:rPr lang="cs-CZ" altLang="zh-TW" dirty="0">
                <a:solidFill>
                  <a:srgbClr val="FFFF00"/>
                </a:solidFill>
              </a:rPr>
              <a:t>buněk</a:t>
            </a:r>
            <a:r>
              <a:rPr lang="en-US" altLang="zh-TW" dirty="0">
                <a:solidFill>
                  <a:srgbClr val="FFFF00"/>
                </a:solidFill>
              </a:rPr>
              <a:t> / m</a:t>
            </a:r>
            <a:r>
              <a:rPr lang="cs-CZ" altLang="zh-TW" dirty="0">
                <a:solidFill>
                  <a:srgbClr val="FFFF00"/>
                </a:solidFill>
              </a:rPr>
              <a:t>l</a:t>
            </a:r>
            <a:endParaRPr lang="en-US" altLang="zh-TW" dirty="0">
              <a:solidFill>
                <a:srgbClr val="FFFF00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TW" dirty="0"/>
          </a:p>
          <a:p>
            <a:pPr algn="l">
              <a:lnSpc>
                <a:spcPct val="120000"/>
              </a:lnSpc>
            </a:pPr>
            <a:r>
              <a:rPr lang="en-US" altLang="zh-TW" dirty="0"/>
              <a:t>		         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4 – 6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dělení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TW" dirty="0"/>
          </a:p>
          <a:p>
            <a:pPr algn="l">
              <a:lnSpc>
                <a:spcPct val="120000"/>
              </a:lnSpc>
            </a:pPr>
            <a:r>
              <a:rPr lang="en-US" altLang="zh-TW" dirty="0"/>
              <a:t>	</a:t>
            </a:r>
            <a:r>
              <a:rPr lang="en-US" altLang="zh-TW" dirty="0">
                <a:solidFill>
                  <a:srgbClr val="FFFF00"/>
                </a:solidFill>
              </a:rPr>
              <a:t>	1 – 4 </a:t>
            </a:r>
            <a:r>
              <a:rPr lang="cs-CZ" altLang="zh-TW" dirty="0">
                <a:solidFill>
                  <a:srgbClr val="FFFF00"/>
                </a:solidFill>
              </a:rPr>
              <a:t>x</a:t>
            </a:r>
            <a:r>
              <a:rPr lang="en-US" altLang="zh-TW" dirty="0">
                <a:solidFill>
                  <a:srgbClr val="FFFF00"/>
                </a:solidFill>
              </a:rPr>
              <a:t> 10</a:t>
            </a:r>
            <a:r>
              <a:rPr lang="en-US" altLang="zh-TW" sz="3200" baseline="30000" dirty="0">
                <a:solidFill>
                  <a:srgbClr val="FFFF00"/>
                </a:solidFill>
              </a:rPr>
              <a:t>6</a:t>
            </a:r>
            <a:r>
              <a:rPr lang="en-US" altLang="zh-TW" dirty="0">
                <a:solidFill>
                  <a:srgbClr val="FFFF00"/>
                </a:solidFill>
              </a:rPr>
              <a:t> </a:t>
            </a:r>
            <a:r>
              <a:rPr lang="cs-CZ" altLang="zh-TW" dirty="0">
                <a:solidFill>
                  <a:srgbClr val="FFFF00"/>
                </a:solidFill>
              </a:rPr>
              <a:t>buněk</a:t>
            </a:r>
            <a:r>
              <a:rPr lang="en-US" altLang="zh-TW" dirty="0">
                <a:solidFill>
                  <a:srgbClr val="FFFF00"/>
                </a:solidFill>
              </a:rPr>
              <a:t> / m</a:t>
            </a:r>
            <a:r>
              <a:rPr lang="cs-CZ" altLang="zh-TW" dirty="0">
                <a:solidFill>
                  <a:srgbClr val="FFFF00"/>
                </a:solidFill>
              </a:rPr>
              <a:t>l</a:t>
            </a:r>
            <a:endParaRPr lang="en-US" altLang="zh-TW" dirty="0">
              <a:solidFill>
                <a:srgbClr val="FFFF00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TW" dirty="0">
              <a:solidFill>
                <a:srgbClr val="FFFF00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TW" dirty="0">
              <a:solidFill>
                <a:srgbClr val="66FF33"/>
              </a:solidFill>
            </a:endParaRPr>
          </a:p>
        </p:txBody>
      </p: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4355757" y="3101546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078" name="Picture 6" descr="1. Úvod do cvičení. Biologická data">
            <a:extLst>
              <a:ext uri="{FF2B5EF4-FFF2-40B4-BE49-F238E27FC236}">
                <a16:creationId xmlns:a16="http://schemas.microsoft.com/office/drawing/2014/main" id="{DD49F88A-A46A-4729-B7E0-72708CCC3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1" y="261754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ezpenost prce v mikrobiologick laboratoi Ochrana pl rukavice">
            <a:extLst>
              <a:ext uri="{FF2B5EF4-FFF2-40B4-BE49-F238E27FC236}">
                <a16:creationId xmlns:a16="http://schemas.microsoft.com/office/drawing/2014/main" id="{123551B0-4912-4F0B-9F1F-C6C1721FE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759" y="1804804"/>
            <a:ext cx="3063977" cy="22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647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00ACC-25AD-432B-8482-50430F71F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Využití rostlinných suspenzních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321FB-0F11-4701-A576-0A2606963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tvorba klonů jedné buňky (klonování)</a:t>
            </a:r>
          </a:p>
          <a:p>
            <a:r>
              <a:rPr lang="cs-CZ" dirty="0"/>
              <a:t> studium morfologických a biochemických změn během růstových a vývojových fázi</a:t>
            </a:r>
          </a:p>
          <a:p>
            <a:r>
              <a:rPr lang="cs-CZ" dirty="0"/>
              <a:t> studium buněčného metabolismu</a:t>
            </a:r>
          </a:p>
          <a:p>
            <a:r>
              <a:rPr lang="cs-CZ" dirty="0"/>
              <a:t> kultury jednotlivých buněk umožňují rychlý a zjednodušený výběr buněk s různými vlastnostmi</a:t>
            </a:r>
          </a:p>
          <a:p>
            <a:r>
              <a:rPr lang="cs-CZ" dirty="0"/>
              <a:t> produkce kultur s vysokým výtěžkem i s výhodnými agronomickými znaky</a:t>
            </a:r>
          </a:p>
          <a:p>
            <a:r>
              <a:rPr lang="cs-CZ" dirty="0"/>
              <a:t> tvorba sekundárních metabolitů</a:t>
            </a:r>
          </a:p>
          <a:p>
            <a:r>
              <a:rPr lang="cs-CZ" dirty="0"/>
              <a:t> ve studiu mutageneze lze mutagen přidat rovnou do tekutého média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CFC39FF-9A6A-4410-9697-B9DBF57CC792}"/>
              </a:ext>
            </a:extLst>
          </p:cNvPr>
          <p:cNvSpPr txBox="1"/>
          <p:nvPr/>
        </p:nvSpPr>
        <p:spPr>
          <a:xfrm>
            <a:off x="1382485" y="6492875"/>
            <a:ext cx="10689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https://www.urbanpro.com/class-xi-xii-tuition-puc/cell-suspension-culture-plant-tissue-culture</a:t>
            </a:r>
          </a:p>
        </p:txBody>
      </p:sp>
    </p:spTree>
    <p:extLst>
      <p:ext uri="{BB962C8B-B14F-4D97-AF65-F5344CB8AC3E}">
        <p14:creationId xmlns:p14="http://schemas.microsoft.com/office/powerpoint/2010/main" val="3699468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C6ECD-771B-4EFE-842D-059607EA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0E2D5F-4084-4D5F-AF0C-C0465AAF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ell potential, animal cloning Can any cell develop into a complete  organism? How do you clone a sheep? - ppt download">
            <a:extLst>
              <a:ext uri="{FF2B5EF4-FFF2-40B4-BE49-F238E27FC236}">
                <a16:creationId xmlns:a16="http://schemas.microsoft.com/office/drawing/2014/main" id="{AA83BA26-8A60-4014-AA15-2737F0F13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22"/>
          <a:stretch/>
        </p:blipFill>
        <p:spPr bwMode="auto">
          <a:xfrm>
            <a:off x="311020" y="681037"/>
            <a:ext cx="11174290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102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ptc-001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1"/>
          <a:stretch>
            <a:fillRect/>
          </a:stretch>
        </p:blipFill>
        <p:spPr bwMode="auto">
          <a:xfrm>
            <a:off x="1634142" y="1396400"/>
            <a:ext cx="861060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Freeform 5"/>
          <p:cNvSpPr>
            <a:spLocks/>
          </p:cNvSpPr>
          <p:nvPr/>
        </p:nvSpPr>
        <p:spPr bwMode="auto">
          <a:xfrm>
            <a:off x="4872038" y="2565400"/>
            <a:ext cx="990600" cy="88900"/>
          </a:xfrm>
          <a:custGeom>
            <a:avLst/>
            <a:gdLst>
              <a:gd name="T0" fmla="*/ 0 w 624"/>
              <a:gd name="T1" fmla="*/ 0 h 56"/>
              <a:gd name="T2" fmla="*/ 240 w 624"/>
              <a:gd name="T3" fmla="*/ 48 h 56"/>
              <a:gd name="T4" fmla="*/ 480 w 624"/>
              <a:gd name="T5" fmla="*/ 48 h 56"/>
              <a:gd name="T6" fmla="*/ 624 w 624"/>
              <a:gd name="T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4" h="56">
                <a:moveTo>
                  <a:pt x="0" y="0"/>
                </a:moveTo>
                <a:cubicBezTo>
                  <a:pt x="80" y="20"/>
                  <a:pt x="160" y="40"/>
                  <a:pt x="240" y="48"/>
                </a:cubicBezTo>
                <a:cubicBezTo>
                  <a:pt x="320" y="56"/>
                  <a:pt x="416" y="56"/>
                  <a:pt x="480" y="48"/>
                </a:cubicBezTo>
                <a:cubicBezTo>
                  <a:pt x="544" y="40"/>
                  <a:pt x="600" y="8"/>
                  <a:pt x="624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64672" y="351264"/>
            <a:ext cx="53495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zh-TW">
                <a:solidFill>
                  <a:srgbClr val="0070C0"/>
                </a:solidFill>
              </a:rPr>
              <a:t>Schéma Bergmannovy techniky výsevu buněk</a:t>
            </a:r>
          </a:p>
          <a:p>
            <a:pPr algn="l"/>
            <a:r>
              <a:rPr lang="cs-CZ" altLang="zh-TW">
                <a:solidFill>
                  <a:srgbClr val="0070C0"/>
                </a:solidFill>
              </a:rPr>
              <a:t>(Konar 1960) </a:t>
            </a:r>
            <a:endParaRPr lang="en-US" altLang="zh-TW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44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7F8CA-D101-4107-8951-6F048540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21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Comic Sans MS" panose="030F0702030302020204" pitchFamily="66" charset="0"/>
              </a:rPr>
              <a:t>Kalus - 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614947-CCCD-4DFE-BAD7-6B0FC9BFB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93" y="1757877"/>
            <a:ext cx="6097638" cy="1754483"/>
          </a:xfrm>
        </p:spPr>
        <p:txBody>
          <a:bodyPr/>
          <a:lstStyle/>
          <a:p>
            <a:r>
              <a:rPr lang="cs-CZ" dirty="0"/>
              <a:t> CIM (</a:t>
            </a:r>
            <a:r>
              <a:rPr lang="cs-CZ" dirty="0" err="1"/>
              <a:t>callus</a:t>
            </a:r>
            <a:r>
              <a:rPr lang="cs-CZ" dirty="0"/>
              <a:t> </a:t>
            </a:r>
            <a:r>
              <a:rPr lang="cs-CZ" dirty="0" err="1"/>
              <a:t>inducing</a:t>
            </a:r>
            <a:r>
              <a:rPr lang="cs-CZ" dirty="0"/>
              <a:t> medium)</a:t>
            </a:r>
          </a:p>
          <a:p>
            <a:pPr lvl="2"/>
            <a:r>
              <a:rPr lang="cs-CZ" dirty="0"/>
              <a:t>Auxiny a cytokininy ve středním poměru</a:t>
            </a:r>
          </a:p>
          <a:p>
            <a:pPr lvl="2"/>
            <a:r>
              <a:rPr lang="cs-CZ" dirty="0"/>
              <a:t> auxin 2,4-D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49E80F-3ED0-4C7D-B102-83E805CE5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54" t="28690" r="42288" b="50000"/>
          <a:stretch/>
        </p:blipFill>
        <p:spPr>
          <a:xfrm>
            <a:off x="6512598" y="448270"/>
            <a:ext cx="5104109" cy="3064090"/>
          </a:xfrm>
          <a:prstGeom prst="rect">
            <a:avLst/>
          </a:prstGeom>
        </p:spPr>
      </p:pic>
      <p:pic>
        <p:nvPicPr>
          <p:cNvPr id="1026" name="Picture 2" descr="Overview of Callus and Organ Culture! - Plant Cell Technology | Your  partner in plant tissue culture">
            <a:extLst>
              <a:ext uri="{FF2B5EF4-FFF2-40B4-BE49-F238E27FC236}">
                <a16:creationId xmlns:a16="http://schemas.microsoft.com/office/drawing/2014/main" id="{C6031D1A-AA20-4893-AF05-688A140E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9" y="3799207"/>
            <a:ext cx="3816341" cy="285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B80939F-A8A9-4CD4-B613-558C9A752A6A}"/>
              </a:ext>
            </a:extLst>
          </p:cNvPr>
          <p:cNvSpPr txBox="1">
            <a:spLocks/>
          </p:cNvSpPr>
          <p:nvPr/>
        </p:nvSpPr>
        <p:spPr>
          <a:xfrm>
            <a:off x="678051" y="4485673"/>
            <a:ext cx="5417949" cy="577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DEDIFERENCIACE vs. DIFERENCIACE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A24D02D9-BEFD-4711-B3A5-AC801DE06C07}"/>
              </a:ext>
            </a:extLst>
          </p:cNvPr>
          <p:cNvSpPr txBox="1">
            <a:spLocks/>
          </p:cNvSpPr>
          <p:nvPr/>
        </p:nvSpPr>
        <p:spPr>
          <a:xfrm>
            <a:off x="838200" y="3308959"/>
            <a:ext cx="4939147" cy="773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Indukce – růst - organogeneze</a:t>
            </a:r>
          </a:p>
        </p:txBody>
      </p:sp>
      <p:pic>
        <p:nvPicPr>
          <p:cNvPr id="4" name="Picture 2" descr="Frontiers | Callus, Dedifferentiation, Totipotency, Somatic Embryogenesis:  What These Terms Mean in the Era of Molecular Plant Biology?">
            <a:extLst>
              <a:ext uri="{FF2B5EF4-FFF2-40B4-BE49-F238E27FC236}">
                <a16:creationId xmlns:a16="http://schemas.microsoft.com/office/drawing/2014/main" id="{CCB7F65A-6585-6E5F-FE96-D6D877FA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50" y="5103517"/>
            <a:ext cx="3309045" cy="17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26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Dediferenciace buněk v přírodě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38" t="18433" r="21672" b="6359"/>
          <a:stretch/>
        </p:blipFill>
        <p:spPr>
          <a:xfrm>
            <a:off x="2312269" y="1499196"/>
            <a:ext cx="7155582" cy="535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84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1" t="19760" r="24161" b="5916"/>
          <a:stretch/>
        </p:blipFill>
        <p:spPr>
          <a:xfrm>
            <a:off x="2348561" y="365125"/>
            <a:ext cx="8111855" cy="64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28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23" t="21087" r="20553" b="6801"/>
          <a:stretch/>
        </p:blipFill>
        <p:spPr>
          <a:xfrm>
            <a:off x="1848049" y="365125"/>
            <a:ext cx="9324740" cy="63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68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16" t="23819" r="24074" b="27428"/>
          <a:stretch/>
        </p:blipFill>
        <p:spPr>
          <a:xfrm>
            <a:off x="864473" y="881291"/>
            <a:ext cx="10893180" cy="56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52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22" t="20504" r="19956" b="9676"/>
          <a:stretch/>
        </p:blipFill>
        <p:spPr>
          <a:xfrm>
            <a:off x="798896" y="510139"/>
            <a:ext cx="9606673" cy="62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773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862</Words>
  <Application>Microsoft Office PowerPoint</Application>
  <PresentationFormat>Širokoúhlá obrazovka</PresentationFormat>
  <Paragraphs>131</Paragraphs>
  <Slides>44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Comic Sans MS</vt:lpstr>
      <vt:lpstr>Georgia</vt:lpstr>
      <vt:lpstr>Times New Roman</vt:lpstr>
      <vt:lpstr>Wingdings</vt:lpstr>
      <vt:lpstr>Motiv Office</vt:lpstr>
      <vt:lpstr>06_ Kalusové kultury Indukce a jejich využití</vt:lpstr>
      <vt:lpstr>Kalus</vt:lpstr>
      <vt:lpstr>Základní pojmy</vt:lpstr>
      <vt:lpstr>Prezentace aplikace PowerPoint</vt:lpstr>
      <vt:lpstr>Dediferenciace buněk v přírodě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Využití kalusových kultur</vt:lpstr>
      <vt:lpstr>Prezentace aplikace PowerPoint</vt:lpstr>
      <vt:lpstr>Prezentace aplikace PowerPoint</vt:lpstr>
      <vt:lpstr>Zajímavé stránky</vt:lpstr>
      <vt:lpstr>Prezentace aplikace PowerPoint</vt:lpstr>
      <vt:lpstr>Prezentace aplikace PowerPoint</vt:lpstr>
      <vt:lpstr>Prezentace aplikace PowerPoint</vt:lpstr>
      <vt:lpstr>Prezentace aplikace PowerPoint</vt:lpstr>
      <vt:lpstr>Suspenzní kultury</vt:lpstr>
      <vt:lpstr>Iniciace suspenzní kultury buněk</vt:lpstr>
      <vt:lpstr>Prezentace aplikace PowerPoint</vt:lpstr>
      <vt:lpstr>Prezentace aplikace PowerPoint</vt:lpstr>
      <vt:lpstr>Prezentace aplikace PowerPoint</vt:lpstr>
      <vt:lpstr>Kdy do nového média? (pasážování)</vt:lpstr>
      <vt:lpstr>Prezentace aplikace PowerPoint</vt:lpstr>
      <vt:lpstr>Prezentace aplikace PowerPoint</vt:lpstr>
      <vt:lpstr>Využití rostlinných suspenzních kultur</vt:lpstr>
      <vt:lpstr>Prezentace aplikace PowerPoint</vt:lpstr>
      <vt:lpstr>Prezentace aplikace PowerPoint</vt:lpstr>
      <vt:lpstr>Kalus - 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06_ Kalusové kultury Indukce a jejich využití</dc:title>
  <dc:creator>cempirkova</dc:creator>
  <cp:lastModifiedBy>Hana Cempírková</cp:lastModifiedBy>
  <cp:revision>28</cp:revision>
  <dcterms:created xsi:type="dcterms:W3CDTF">2017-02-18T12:30:23Z</dcterms:created>
  <dcterms:modified xsi:type="dcterms:W3CDTF">2024-03-27T11:47:25Z</dcterms:modified>
</cp:coreProperties>
</file>