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6"/>
  </p:notesMasterIdLst>
  <p:sldIdLst>
    <p:sldId id="277" r:id="rId2"/>
    <p:sldId id="259" r:id="rId3"/>
    <p:sldId id="745" r:id="rId4"/>
    <p:sldId id="748" r:id="rId5"/>
    <p:sldId id="411" r:id="rId6"/>
    <p:sldId id="257" r:id="rId7"/>
    <p:sldId id="747" r:id="rId8"/>
    <p:sldId id="744" r:id="rId9"/>
    <p:sldId id="746" r:id="rId10"/>
    <p:sldId id="750" r:id="rId11"/>
    <p:sldId id="751" r:id="rId12"/>
    <p:sldId id="752" r:id="rId13"/>
    <p:sldId id="753" r:id="rId14"/>
    <p:sldId id="301" r:id="rId15"/>
    <p:sldId id="278" r:id="rId16"/>
    <p:sldId id="284" r:id="rId17"/>
    <p:sldId id="285" r:id="rId18"/>
    <p:sldId id="279" r:id="rId19"/>
    <p:sldId id="283" r:id="rId20"/>
    <p:sldId id="280" r:id="rId21"/>
    <p:sldId id="282" r:id="rId22"/>
    <p:sldId id="757" r:id="rId23"/>
    <p:sldId id="399" r:id="rId24"/>
    <p:sldId id="758" r:id="rId25"/>
    <p:sldId id="759" r:id="rId26"/>
    <p:sldId id="754" r:id="rId27"/>
    <p:sldId id="261" r:id="rId28"/>
    <p:sldId id="395" r:id="rId29"/>
    <p:sldId id="396" r:id="rId30"/>
    <p:sldId id="739" r:id="rId31"/>
    <p:sldId id="302" r:id="rId32"/>
    <p:sldId id="426" r:id="rId33"/>
    <p:sldId id="356" r:id="rId34"/>
    <p:sldId id="262" r:id="rId35"/>
    <p:sldId id="357" r:id="rId36"/>
    <p:sldId id="344" r:id="rId37"/>
    <p:sldId id="398" r:id="rId38"/>
    <p:sldId id="264" r:id="rId39"/>
    <p:sldId id="346" r:id="rId40"/>
    <p:sldId id="263" r:id="rId41"/>
    <p:sldId id="339" r:id="rId42"/>
    <p:sldId id="342" r:id="rId43"/>
    <p:sldId id="321" r:id="rId44"/>
    <p:sldId id="340" r:id="rId45"/>
    <p:sldId id="358" r:id="rId46"/>
    <p:sldId id="944" r:id="rId47"/>
    <p:sldId id="945" r:id="rId48"/>
    <p:sldId id="946" r:id="rId49"/>
    <p:sldId id="947" r:id="rId50"/>
    <p:sldId id="305" r:id="rId51"/>
    <p:sldId id="294" r:id="rId52"/>
    <p:sldId id="413" r:id="rId53"/>
    <p:sldId id="306" r:id="rId54"/>
    <p:sldId id="326" r:id="rId55"/>
    <p:sldId id="333" r:id="rId56"/>
    <p:sldId id="327" r:id="rId57"/>
    <p:sldId id="328" r:id="rId58"/>
    <p:sldId id="266" r:id="rId59"/>
    <p:sldId id="267" r:id="rId60"/>
    <p:sldId id="369" r:id="rId61"/>
    <p:sldId id="370" r:id="rId62"/>
    <p:sldId id="372" r:id="rId63"/>
    <p:sldId id="371" r:id="rId64"/>
    <p:sldId id="414" r:id="rId65"/>
    <p:sldId id="461" r:id="rId66"/>
    <p:sldId id="592" r:id="rId67"/>
    <p:sldId id="593" r:id="rId68"/>
    <p:sldId id="626" r:id="rId69"/>
    <p:sldId id="627" r:id="rId70"/>
    <p:sldId id="590" r:id="rId71"/>
    <p:sldId id="822" r:id="rId72"/>
    <p:sldId id="823" r:id="rId73"/>
    <p:sldId id="948" r:id="rId74"/>
    <p:sldId id="824" r:id="rId75"/>
    <p:sldId id="949" r:id="rId76"/>
    <p:sldId id="825" r:id="rId77"/>
    <p:sldId id="600" r:id="rId78"/>
    <p:sldId id="786" r:id="rId79"/>
    <p:sldId id="787" r:id="rId80"/>
    <p:sldId id="788" r:id="rId81"/>
    <p:sldId id="805" r:id="rId82"/>
    <p:sldId id="804" r:id="rId83"/>
    <p:sldId id="806" r:id="rId84"/>
    <p:sldId id="807" r:id="rId85"/>
    <p:sldId id="818" r:id="rId86"/>
    <p:sldId id="808" r:id="rId87"/>
    <p:sldId id="809" r:id="rId88"/>
    <p:sldId id="820" r:id="rId89"/>
    <p:sldId id="819" r:id="rId90"/>
    <p:sldId id="811" r:id="rId91"/>
    <p:sldId id="810" r:id="rId92"/>
    <p:sldId id="812" r:id="rId93"/>
    <p:sldId id="813" r:id="rId94"/>
    <p:sldId id="814" r:id="rId95"/>
    <p:sldId id="815" r:id="rId96"/>
    <p:sldId id="816" r:id="rId97"/>
    <p:sldId id="817" r:id="rId98"/>
    <p:sldId id="736" r:id="rId99"/>
    <p:sldId id="737" r:id="rId100"/>
    <p:sldId id="738" r:id="rId101"/>
    <p:sldId id="614" r:id="rId102"/>
    <p:sldId id="631" r:id="rId103"/>
    <p:sldId id="632" r:id="rId104"/>
    <p:sldId id="633" r:id="rId105"/>
    <p:sldId id="619" r:id="rId106"/>
    <p:sldId id="615" r:id="rId107"/>
    <p:sldId id="616" r:id="rId108"/>
    <p:sldId id="768" r:id="rId109"/>
    <p:sldId id="798" r:id="rId110"/>
    <p:sldId id="623" r:id="rId111"/>
    <p:sldId id="950" r:id="rId112"/>
    <p:sldId id="952" r:id="rId113"/>
    <p:sldId id="951" r:id="rId114"/>
    <p:sldId id="611" r:id="rId115"/>
    <p:sldId id="612" r:id="rId116"/>
    <p:sldId id="613" r:id="rId117"/>
    <p:sldId id="762" r:id="rId118"/>
    <p:sldId id="833" r:id="rId119"/>
    <p:sldId id="630" r:id="rId120"/>
    <p:sldId id="740" r:id="rId121"/>
    <p:sldId id="777" r:id="rId122"/>
    <p:sldId id="956" r:id="rId123"/>
    <p:sldId id="957" r:id="rId124"/>
    <p:sldId id="954" r:id="rId125"/>
    <p:sldId id="955" r:id="rId126"/>
    <p:sldId id="409" r:id="rId127"/>
    <p:sldId id="382" r:id="rId128"/>
    <p:sldId id="386" r:id="rId129"/>
    <p:sldId id="387" r:id="rId130"/>
    <p:sldId id="783" r:id="rId131"/>
    <p:sldId id="802" r:id="rId132"/>
    <p:sldId id="800" r:id="rId133"/>
    <p:sldId id="843" r:id="rId134"/>
    <p:sldId id="779" r:id="rId135"/>
    <p:sldId id="782" r:id="rId136"/>
    <p:sldId id="781" r:id="rId137"/>
    <p:sldId id="388" r:id="rId138"/>
    <p:sldId id="780" r:id="rId139"/>
    <p:sldId id="384" r:id="rId140"/>
    <p:sldId id="390" r:id="rId141"/>
    <p:sldId id="391" r:id="rId142"/>
    <p:sldId id="841" r:id="rId143"/>
    <p:sldId id="842" r:id="rId144"/>
    <p:sldId id="679" r:id="rId14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E71C4B53-7DB9-400F-A7F6-D982CD357B10}">
          <p14:sldIdLst>
            <p14:sldId id="277"/>
            <p14:sldId id="259"/>
            <p14:sldId id="745"/>
            <p14:sldId id="748"/>
            <p14:sldId id="411"/>
            <p14:sldId id="257"/>
            <p14:sldId id="747"/>
            <p14:sldId id="744"/>
            <p14:sldId id="746"/>
            <p14:sldId id="750"/>
            <p14:sldId id="751"/>
            <p14:sldId id="752"/>
            <p14:sldId id="753"/>
            <p14:sldId id="301"/>
            <p14:sldId id="278"/>
            <p14:sldId id="284"/>
            <p14:sldId id="285"/>
            <p14:sldId id="279"/>
            <p14:sldId id="283"/>
            <p14:sldId id="280"/>
            <p14:sldId id="282"/>
            <p14:sldId id="757"/>
            <p14:sldId id="399"/>
            <p14:sldId id="758"/>
            <p14:sldId id="759"/>
            <p14:sldId id="754"/>
            <p14:sldId id="261"/>
            <p14:sldId id="395"/>
            <p14:sldId id="396"/>
            <p14:sldId id="739"/>
            <p14:sldId id="302"/>
            <p14:sldId id="426"/>
            <p14:sldId id="356"/>
            <p14:sldId id="262"/>
            <p14:sldId id="357"/>
            <p14:sldId id="344"/>
            <p14:sldId id="398"/>
            <p14:sldId id="264"/>
            <p14:sldId id="346"/>
            <p14:sldId id="263"/>
            <p14:sldId id="339"/>
            <p14:sldId id="342"/>
            <p14:sldId id="321"/>
            <p14:sldId id="340"/>
            <p14:sldId id="358"/>
            <p14:sldId id="944"/>
            <p14:sldId id="945"/>
            <p14:sldId id="946"/>
            <p14:sldId id="947"/>
            <p14:sldId id="305"/>
            <p14:sldId id="294"/>
            <p14:sldId id="413"/>
            <p14:sldId id="306"/>
            <p14:sldId id="326"/>
            <p14:sldId id="333"/>
            <p14:sldId id="327"/>
            <p14:sldId id="328"/>
            <p14:sldId id="266"/>
            <p14:sldId id="267"/>
            <p14:sldId id="369"/>
            <p14:sldId id="370"/>
            <p14:sldId id="372"/>
            <p14:sldId id="371"/>
            <p14:sldId id="414"/>
            <p14:sldId id="461"/>
            <p14:sldId id="592"/>
            <p14:sldId id="593"/>
            <p14:sldId id="626"/>
            <p14:sldId id="627"/>
            <p14:sldId id="590"/>
            <p14:sldId id="822"/>
            <p14:sldId id="823"/>
            <p14:sldId id="948"/>
            <p14:sldId id="824"/>
            <p14:sldId id="949"/>
            <p14:sldId id="825"/>
            <p14:sldId id="600"/>
            <p14:sldId id="786"/>
            <p14:sldId id="787"/>
            <p14:sldId id="788"/>
            <p14:sldId id="805"/>
            <p14:sldId id="804"/>
            <p14:sldId id="806"/>
            <p14:sldId id="807"/>
            <p14:sldId id="818"/>
            <p14:sldId id="808"/>
            <p14:sldId id="809"/>
            <p14:sldId id="820"/>
            <p14:sldId id="819"/>
            <p14:sldId id="811"/>
            <p14:sldId id="810"/>
            <p14:sldId id="812"/>
            <p14:sldId id="813"/>
            <p14:sldId id="814"/>
            <p14:sldId id="815"/>
            <p14:sldId id="816"/>
            <p14:sldId id="817"/>
            <p14:sldId id="736"/>
            <p14:sldId id="737"/>
            <p14:sldId id="738"/>
            <p14:sldId id="614"/>
            <p14:sldId id="631"/>
            <p14:sldId id="632"/>
            <p14:sldId id="633"/>
            <p14:sldId id="619"/>
            <p14:sldId id="615"/>
            <p14:sldId id="616"/>
            <p14:sldId id="768"/>
            <p14:sldId id="798"/>
            <p14:sldId id="623"/>
            <p14:sldId id="950"/>
            <p14:sldId id="952"/>
            <p14:sldId id="951"/>
            <p14:sldId id="611"/>
            <p14:sldId id="612"/>
            <p14:sldId id="613"/>
            <p14:sldId id="762"/>
            <p14:sldId id="833"/>
            <p14:sldId id="630"/>
            <p14:sldId id="740"/>
            <p14:sldId id="777"/>
            <p14:sldId id="956"/>
            <p14:sldId id="957"/>
            <p14:sldId id="954"/>
            <p14:sldId id="955"/>
            <p14:sldId id="409"/>
            <p14:sldId id="382"/>
            <p14:sldId id="386"/>
            <p14:sldId id="387"/>
            <p14:sldId id="783"/>
            <p14:sldId id="802"/>
            <p14:sldId id="800"/>
            <p14:sldId id="843"/>
            <p14:sldId id="779"/>
            <p14:sldId id="782"/>
            <p14:sldId id="781"/>
            <p14:sldId id="388"/>
            <p14:sldId id="780"/>
            <p14:sldId id="384"/>
            <p14:sldId id="390"/>
            <p14:sldId id="391"/>
            <p14:sldId id="841"/>
            <p14:sldId id="842"/>
            <p14:sldId id="679"/>
          </p14:sldIdLst>
        </p14:section>
        <p14:section name="Oddíl bez názvu" id="{0F826956-7029-43F3-AF20-18382C261C7B}">
          <p14:sldIdLst/>
        </p14:section>
        <p14:section name="Oddíl bez názvu" id="{2CE6067B-69E4-4807-93EF-30D37BBEDC6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69" autoAdjust="0"/>
  </p:normalViewPr>
  <p:slideViewPr>
    <p:cSldViewPr>
      <p:cViewPr varScale="1">
        <p:scale>
          <a:sx n="119" d="100"/>
          <a:sy n="119" d="100"/>
        </p:scale>
        <p:origin x="1374" y="102"/>
      </p:cViewPr>
      <p:guideLst>
        <p:guide orient="horz" pos="211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86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wmf"/><Relationship Id="rId2" Type="http://schemas.openxmlformats.org/officeDocument/2006/relationships/image" Target="../media/image158.wmf"/><Relationship Id="rId1" Type="http://schemas.openxmlformats.org/officeDocument/2006/relationships/image" Target="../media/image15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550A3-5E19-409F-BB4C-B1DC9C986CC4}" type="datetimeFigureOut">
              <a:rPr lang="cs-CZ" smtClean="0"/>
              <a:t>23.05.2024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99A45-DDBE-442A-A5AF-91B76B0A85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8200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99A45-DDBE-442A-A5AF-91B76B0A85A6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438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99A45-DDBE-442A-A5AF-91B76B0A85A6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3620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60198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25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99A45-DDBE-442A-A5AF-91B76B0A85A6}" type="slidenum">
              <a:rPr lang="cs-CZ" smtClean="0"/>
              <a:t>125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0879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23.05.2024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483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23.05.2024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59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23.05.2024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746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23.05.2024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888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23.05.2024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762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23.05.2024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46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23.05.2024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22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23.05.2024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5244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23.05.2024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336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23.05.2024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311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23.05.2024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658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1F36D-1314-472D-A761-9006F76D90D0}" type="datetimeFigureOut">
              <a:rPr lang="cs-CZ" smtClean="0"/>
              <a:t>23.05.2024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244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g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gi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9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5.png"/><Relationship Id="rId4" Type="http://schemas.openxmlformats.org/officeDocument/2006/relationships/image" Target="../media/image214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jpeg"/><Relationship Id="rId4" Type="http://schemas.openxmlformats.org/officeDocument/2006/relationships/image" Target="../media/image219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7" Type="http://schemas.openxmlformats.org/officeDocument/2006/relationships/image" Target="../media/image230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jpeg"/><Relationship Id="rId5" Type="http://schemas.openxmlformats.org/officeDocument/2006/relationships/image" Target="../media/image228.jpeg"/><Relationship Id="rId4" Type="http://schemas.openxmlformats.org/officeDocument/2006/relationships/image" Target="../media/image227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5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8.gi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gi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jpeg"/><Relationship Id="rId5" Type="http://schemas.openxmlformats.org/officeDocument/2006/relationships/image" Target="../media/image248.png"/><Relationship Id="rId4" Type="http://schemas.openxmlformats.org/officeDocument/2006/relationships/image" Target="../media/image247.jpe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8.jpeg"/><Relationship Id="rId4" Type="http://schemas.openxmlformats.org/officeDocument/2006/relationships/image" Target="../media/image257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6.jpeg"/><Relationship Id="rId4" Type="http://schemas.openxmlformats.org/officeDocument/2006/relationships/image" Target="../media/image265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2003-022-03240-z#ref-CR7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18" Type="http://schemas.openxmlformats.org/officeDocument/2006/relationships/image" Target="../media/image4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image" Target="../media/image32.jpe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19" Type="http://schemas.openxmlformats.org/officeDocument/2006/relationships/image" Target="../media/image49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jpe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81.png"/><Relationship Id="rId10" Type="http://schemas.openxmlformats.org/officeDocument/2006/relationships/image" Target="../media/image83.png"/><Relationship Id="rId4" Type="http://schemas.openxmlformats.org/officeDocument/2006/relationships/image" Target="../media/image80.png"/><Relationship Id="rId9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7" Type="http://schemas.openxmlformats.org/officeDocument/2006/relationships/image" Target="../media/image139.jpeg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wmf"/><Relationship Id="rId3" Type="http://schemas.openxmlformats.org/officeDocument/2006/relationships/image" Target="../media/image147.wmf"/><Relationship Id="rId7" Type="http://schemas.openxmlformats.org/officeDocument/2006/relationships/image" Target="../media/image151.wmf"/><Relationship Id="rId12" Type="http://schemas.openxmlformats.org/officeDocument/2006/relationships/image" Target="../media/image1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wmf"/><Relationship Id="rId11" Type="http://schemas.openxmlformats.org/officeDocument/2006/relationships/image" Target="../media/image155.wmf"/><Relationship Id="rId5" Type="http://schemas.openxmlformats.org/officeDocument/2006/relationships/image" Target="../media/image149.wmf"/><Relationship Id="rId10" Type="http://schemas.openxmlformats.org/officeDocument/2006/relationships/image" Target="../media/image154.wmf"/><Relationship Id="rId4" Type="http://schemas.openxmlformats.org/officeDocument/2006/relationships/image" Target="../media/image148.wmf"/><Relationship Id="rId9" Type="http://schemas.openxmlformats.org/officeDocument/2006/relationships/image" Target="../media/image153.wmf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57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59.wm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oleObject" Target="../embeddings/oleObject8.bin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4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63.png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160.png"/><Relationship Id="rId4" Type="http://schemas.openxmlformats.org/officeDocument/2006/relationships/image" Target="../media/image162.png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9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Distribuce </a:t>
            </a:r>
            <a:r>
              <a:rPr lang="cs-CZ" dirty="0" smtClean="0"/>
              <a:t>a přenos parazitů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528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6512" y="274638"/>
            <a:ext cx="9145016" cy="1143000"/>
          </a:xfrm>
        </p:spPr>
        <p:txBody>
          <a:bodyPr>
            <a:noAutofit/>
          </a:bodyPr>
          <a:lstStyle/>
          <a:p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>Schéma řízení interakcí mezi hostitelem a parazitem u lidí a volně žijících živočichů v době globálních změn</a:t>
            </a:r>
            <a:br>
              <a:rPr lang="cs-CZ" sz="3200" dirty="0"/>
            </a:br>
            <a:endParaRPr lang="cs-CZ" sz="3200" dirty="0"/>
          </a:p>
        </p:txBody>
      </p:sp>
      <p:pic>
        <p:nvPicPr>
          <p:cNvPr id="14338" name="Picture 2" descr="Obr.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0" y="1700808"/>
            <a:ext cx="9011840" cy="50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7470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cs-CZ" sz="3400" dirty="0"/>
              <a:t>Segregace nik ve společenstvu cizopasníků</a:t>
            </a:r>
          </a:p>
        </p:txBody>
      </p:sp>
      <p:pic>
        <p:nvPicPr>
          <p:cNvPr id="121858" name="Picture 2" descr="Mezidruhové vztahy: kompetice predace, parazitismus, mutualismus atd. - ppt  stáhn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4" y="1412776"/>
            <a:ext cx="8052386" cy="60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3238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cs-CZ" sz="3400" dirty="0"/>
              <a:t>Změny lokalizace tasemnic ve střevě </a:t>
            </a:r>
            <a:br>
              <a:rPr lang="cs-CZ" sz="3400" dirty="0"/>
            </a:br>
            <a:r>
              <a:rPr lang="cs-CZ" sz="3400" dirty="0"/>
              <a:t>hostitele během dne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3220" y="1268760"/>
            <a:ext cx="4741188" cy="5174036"/>
          </a:xfrm>
          <a:prstGeom prst="rect">
            <a:avLst/>
          </a:prstGeom>
        </p:spPr>
      </p:pic>
      <p:pic>
        <p:nvPicPr>
          <p:cNvPr id="21506" name="Picture 2" descr="http://www.medicnatur.cz/fotky29655/pic/paraziti/tasemnice_ps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26702" y="2667646"/>
            <a:ext cx="474082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3683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/>
              <a:t>Distribuce helmintů v tenkém střevě lišky</a:t>
            </a:r>
          </a:p>
        </p:txBody>
      </p:sp>
      <p:pic>
        <p:nvPicPr>
          <p:cNvPr id="121858" name="Picture 2" descr="Pathogens | Free Full-Text | Distribution of Parasitic Helminths in the  Small Intestine of the Red Fox (Vulpes vulpes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53" y="1052736"/>
            <a:ext cx="839989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0" name="Picture 4" descr="Red Fox - Medicine River Wildlife Cent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272136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5576" y="4293096"/>
            <a:ext cx="91440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755576" y="2924944"/>
            <a:ext cx="153221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i="1" dirty="0" err="1"/>
              <a:t>Ancylostoma</a:t>
            </a:r>
            <a:endParaRPr lang="cs-CZ" sz="2000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419872" y="5373216"/>
            <a:ext cx="316835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Tenké střevo</a:t>
            </a:r>
          </a:p>
        </p:txBody>
      </p:sp>
    </p:spTree>
    <p:extLst>
      <p:ext uri="{BB962C8B-B14F-4D97-AF65-F5344CB8AC3E}">
        <p14:creationId xmlns:p14="http://schemas.microsoft.com/office/powerpoint/2010/main" val="317307306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 err="1"/>
              <a:t>Mikrohabitat</a:t>
            </a:r>
            <a:r>
              <a:rPr lang="cs-CZ" sz="3400" dirty="0"/>
              <a:t> </a:t>
            </a:r>
            <a:r>
              <a:rPr lang="cs-CZ" sz="3400" dirty="0" smtClean="0"/>
              <a:t>specificita </a:t>
            </a:r>
            <a:r>
              <a:rPr lang="cs-CZ" sz="3400" dirty="0"/>
              <a:t>helmintů zažívacího </a:t>
            </a:r>
            <a:r>
              <a:rPr lang="cs-CZ" sz="3400" dirty="0" smtClean="0"/>
              <a:t>traktu člověka ?</a:t>
            </a:r>
            <a:endParaRPr lang="cs-CZ" sz="3400" dirty="0"/>
          </a:p>
        </p:txBody>
      </p:sp>
      <p:pic>
        <p:nvPicPr>
          <p:cNvPr id="96258" name="Picture 2" descr="Intestinal worms, also known as parasitic worms, are one of the main types  of intestinal parasites. Common types of intestinal worms include:  flatworms, which include tapeworms and flukes roundworms, which cause  ascariasis,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95" y="1628800"/>
            <a:ext cx="7583610" cy="505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74418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300" dirty="0" err="1"/>
              <a:t>Microhabitat</a:t>
            </a:r>
            <a:r>
              <a:rPr lang="cs-CZ" sz="3300" dirty="0"/>
              <a:t> Specificity of </a:t>
            </a:r>
            <a:r>
              <a:rPr lang="cs-CZ" sz="3300" i="1" dirty="0" err="1"/>
              <a:t>Macracanthorhynchus</a:t>
            </a:r>
            <a:r>
              <a:rPr lang="cs-CZ" sz="3300" i="1" dirty="0"/>
              <a:t> </a:t>
            </a:r>
            <a:r>
              <a:rPr lang="cs-CZ" sz="3300" i="1" dirty="0" err="1"/>
              <a:t>ingens</a:t>
            </a:r>
            <a:r>
              <a:rPr lang="cs-CZ" sz="3300" dirty="0"/>
              <a:t> (</a:t>
            </a:r>
            <a:r>
              <a:rPr lang="cs-CZ" sz="3300" dirty="0" err="1"/>
              <a:t>Acanthocephala</a:t>
            </a:r>
            <a:r>
              <a:rPr lang="cs-CZ" sz="3300" dirty="0"/>
              <a:t>: </a:t>
            </a:r>
            <a:r>
              <a:rPr lang="cs-CZ" sz="3300" dirty="0" err="1"/>
              <a:t>Oligacanthorhynchidae</a:t>
            </a:r>
            <a:r>
              <a:rPr lang="cs-CZ" sz="3300" dirty="0"/>
              <a:t>) in </a:t>
            </a:r>
            <a:r>
              <a:rPr lang="cs-CZ" sz="3300" dirty="0" err="1"/>
              <a:t>the</a:t>
            </a:r>
            <a:r>
              <a:rPr lang="cs-CZ" sz="3300" dirty="0"/>
              <a:t> </a:t>
            </a:r>
            <a:r>
              <a:rPr lang="cs-CZ" sz="3300" dirty="0" err="1"/>
              <a:t>Raccoon</a:t>
            </a:r>
            <a:r>
              <a:rPr lang="cs-CZ" sz="3300" dirty="0"/>
              <a:t> (</a:t>
            </a:r>
            <a:r>
              <a:rPr lang="cs-CZ" sz="3300" i="1" dirty="0" err="1"/>
              <a:t>Procyon</a:t>
            </a:r>
            <a:r>
              <a:rPr lang="cs-CZ" sz="3300" i="1" dirty="0"/>
              <a:t> </a:t>
            </a:r>
            <a:r>
              <a:rPr lang="cs-CZ" sz="3300" i="1" dirty="0" err="1"/>
              <a:t>lotor</a:t>
            </a:r>
            <a:r>
              <a:rPr lang="cs-CZ" sz="3300" dirty="0"/>
              <a:t>)</a:t>
            </a:r>
          </a:p>
        </p:txBody>
      </p:sp>
      <p:pic>
        <p:nvPicPr>
          <p:cNvPr id="120834" name="Picture 2" descr="Microhabitat Specificity of Macracanthorhynchus ingens (Acanthocephala:  Oligacanthorhynchidae) in the Raccoon (Procyon lotor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16832"/>
            <a:ext cx="519766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otografie, Obraz Portrait of a funny raccoon, showing a sign peace,  isolated on white background | Posters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53407"/>
            <a:ext cx="424216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 rot="16200000">
            <a:off x="4121665" y="4023350"/>
            <a:ext cx="1116695" cy="360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89339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horny-Headed Worms (Acanthocephala): Jaw-Less Members of Jaw-Bearing Worms  That Parasitize Jawed Arthropods and Jawed Vertebrates | SpringerLin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4248472" cy="453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202760" y="116632"/>
            <a:ext cx="72273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000" dirty="0" err="1"/>
              <a:t>Mikrohabitat</a:t>
            </a:r>
            <a:r>
              <a:rPr lang="cs-CZ" sz="3000" dirty="0"/>
              <a:t> </a:t>
            </a:r>
            <a:r>
              <a:rPr lang="cs-CZ" sz="3000" dirty="0" err="1" smtClean="0"/>
              <a:t>speccificita</a:t>
            </a:r>
            <a:r>
              <a:rPr lang="cs-CZ" sz="3000" dirty="0" smtClean="0"/>
              <a:t> </a:t>
            </a:r>
            <a:r>
              <a:rPr lang="cs-CZ" sz="3000" dirty="0"/>
              <a:t>různých vývojových </a:t>
            </a:r>
          </a:p>
          <a:p>
            <a:pPr algn="ctr"/>
            <a:r>
              <a:rPr lang="cs-CZ" sz="3000" dirty="0"/>
              <a:t>stádií vrtejšů (</a:t>
            </a:r>
            <a:r>
              <a:rPr lang="cs-CZ" sz="3000" dirty="0" err="1"/>
              <a:t>Acanthocephala</a:t>
            </a:r>
            <a:r>
              <a:rPr lang="cs-CZ" sz="3000" dirty="0"/>
              <a:t>)</a:t>
            </a:r>
          </a:p>
        </p:txBody>
      </p:sp>
      <p:sp>
        <p:nvSpPr>
          <p:cNvPr id="3" name="Šipka doprava 2"/>
          <p:cNvSpPr/>
          <p:nvPr/>
        </p:nvSpPr>
        <p:spPr>
          <a:xfrm rot="16200000">
            <a:off x="4334824" y="6268177"/>
            <a:ext cx="54636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prava 4"/>
          <p:cNvSpPr/>
          <p:nvPr/>
        </p:nvSpPr>
        <p:spPr>
          <a:xfrm rot="10800000">
            <a:off x="6761944" y="3717032"/>
            <a:ext cx="54636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>
            <a:off x="1907704" y="3789040"/>
            <a:ext cx="54636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 rot="5400000">
            <a:off x="4296844" y="1113305"/>
            <a:ext cx="54636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099256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400" dirty="0" err="1"/>
              <a:t>Mikrohabitat</a:t>
            </a:r>
            <a:r>
              <a:rPr lang="cs-CZ" sz="3400" dirty="0"/>
              <a:t> </a:t>
            </a:r>
            <a:r>
              <a:rPr lang="cs-CZ" sz="3400" dirty="0" smtClean="0"/>
              <a:t>specificita </a:t>
            </a:r>
            <a:r>
              <a:rPr lang="cs-CZ" sz="3400" dirty="0"/>
              <a:t>parazitických korýšů</a:t>
            </a:r>
          </a:p>
        </p:txBody>
      </p:sp>
      <p:pic>
        <p:nvPicPr>
          <p:cNvPr id="16390" name="Picture 6" descr="Common Parasites of California Marine Fish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060" y="1268760"/>
            <a:ext cx="6290292" cy="534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14271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706090"/>
          </a:xfrm>
        </p:spPr>
        <p:txBody>
          <a:bodyPr>
            <a:normAutofit fontScale="90000"/>
          </a:bodyPr>
          <a:lstStyle/>
          <a:p>
            <a:r>
              <a:rPr lang="cs-CZ" sz="3300" dirty="0" smtClean="0"/>
              <a:t>Srovnání prostorové </a:t>
            </a:r>
            <a:r>
              <a:rPr lang="cs-CZ" sz="3300" dirty="0"/>
              <a:t>distribuce </a:t>
            </a:r>
            <a:r>
              <a:rPr lang="cs-CZ" sz="3300" dirty="0" smtClean="0"/>
              <a:t>ektoparazitů na žábrech  </a:t>
            </a:r>
            <a:r>
              <a:rPr lang="cs-CZ" sz="3800" dirty="0"/>
              <a:t/>
            </a:r>
            <a:br>
              <a:rPr lang="cs-CZ" sz="3800" dirty="0"/>
            </a:br>
            <a:r>
              <a:rPr lang="cs-CZ" sz="3300" dirty="0" err="1"/>
              <a:t>Monogenea</a:t>
            </a:r>
            <a:r>
              <a:rPr lang="cs-CZ" sz="3300" dirty="0"/>
              <a:t> </a:t>
            </a:r>
            <a:r>
              <a:rPr lang="cs-CZ" sz="3300" i="1" dirty="0"/>
              <a:t>versus</a:t>
            </a:r>
            <a:r>
              <a:rPr lang="cs-CZ" sz="3300" dirty="0"/>
              <a:t> </a:t>
            </a:r>
            <a:r>
              <a:rPr lang="cs-CZ" sz="3300" dirty="0" err="1" smtClean="0"/>
              <a:t>Crustacea</a:t>
            </a:r>
            <a:r>
              <a:rPr lang="cs-CZ" sz="3300" dirty="0" smtClean="0"/>
              <a:t> </a:t>
            </a:r>
            <a:endParaRPr lang="cs-CZ" sz="3300" dirty="0"/>
          </a:p>
        </p:txBody>
      </p:sp>
      <p:pic>
        <p:nvPicPr>
          <p:cNvPr id="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1340768"/>
            <a:ext cx="6283393" cy="535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9870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sz="3400" dirty="0" smtClean="0"/>
              <a:t>Ptáci jako modelový organismus:</a:t>
            </a:r>
            <a:br>
              <a:rPr lang="cs-CZ" sz="3400" dirty="0" smtClean="0"/>
            </a:br>
            <a:r>
              <a:rPr lang="cs-CZ" sz="3400" dirty="0" smtClean="0"/>
              <a:t>části těla ptáků </a:t>
            </a:r>
            <a:r>
              <a:rPr lang="cs-CZ" sz="3400" dirty="0"/>
              <a:t>– </a:t>
            </a:r>
            <a:r>
              <a:rPr lang="cs-CZ" sz="3400" dirty="0" smtClean="0"/>
              <a:t>různé typy </a:t>
            </a:r>
            <a:r>
              <a:rPr lang="cs-CZ" sz="3400" dirty="0"/>
              <a:t>peří – různé habitaty</a:t>
            </a:r>
          </a:p>
        </p:txBody>
      </p:sp>
      <p:pic>
        <p:nvPicPr>
          <p:cNvPr id="15362" name="Picture 2" descr="Ptác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99" y="1484784"/>
            <a:ext cx="859042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40796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800" dirty="0"/>
              <a:t>Morfologie ptačího křídla</a:t>
            </a:r>
          </a:p>
        </p:txBody>
      </p:sp>
      <p:pic>
        <p:nvPicPr>
          <p:cNvPr id="14340" name="Picture 4" descr="https://www.akademie-svetla.cz/images/article/859/gallery/0005-fdfd344bc606c4c0799a8a166dd9a5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7" y="1600200"/>
            <a:ext cx="819410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487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/>
              <a:t>Prevalence </a:t>
            </a:r>
            <a:r>
              <a:rPr lang="cs-CZ" sz="3600" i="1" dirty="0"/>
              <a:t>versus</a:t>
            </a:r>
            <a:r>
              <a:rPr lang="cs-CZ" sz="3600" dirty="0"/>
              <a:t> Distribuce</a:t>
            </a:r>
          </a:p>
        </p:txBody>
      </p:sp>
      <p:pic>
        <p:nvPicPr>
          <p:cNvPr id="15362" name="Picture 2" descr="fig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" y="1052736"/>
            <a:ext cx="9137492" cy="513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67125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400" dirty="0"/>
              <a:t>Tři části těla preferovaná klíšťaty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412776"/>
            <a:ext cx="5723646" cy="3456384"/>
          </a:xfrm>
          <a:prstGeom prst="rect">
            <a:avLst/>
          </a:prstGeom>
        </p:spPr>
      </p:pic>
      <p:pic>
        <p:nvPicPr>
          <p:cNvPr id="5" name="Picture 4" descr="Castor Bean tick (Ixodes ricinus) | TickSafety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28" y="4077072"/>
            <a:ext cx="399695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180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Morfologie a stavba pera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1"/>
            <a:ext cx="8640960" cy="1396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Pero vyrůstá z kůže v místě, zvaném </a:t>
            </a:r>
            <a:r>
              <a:rPr lang="cs-CZ" sz="2000" dirty="0" err="1"/>
              <a:t>pernice</a:t>
            </a:r>
            <a:r>
              <a:rPr lang="cs-CZ" sz="2000" dirty="0"/>
              <a:t>. Každé pero má dutou osu (stvol) a po jeho stranách vyrůstá prapor, který je tvořen větvemi s paprsky a háčky.       Část stvolu, která vyrůstá z kůže se nazývá brk, horní část stvolu nesoucí prapor je osten. Pero je vyživováno cévami, které prostupují do dutiny pera.</a:t>
            </a:r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18" y="2996953"/>
            <a:ext cx="866156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8174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3800" dirty="0"/>
              <a:t>Typy a druhy peří</a:t>
            </a:r>
          </a:p>
        </p:txBody>
      </p:sp>
      <p:pic>
        <p:nvPicPr>
          <p:cNvPr id="11266" name="Picture 2" descr="Prezentace aplikace PowerPoi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483" y="1196752"/>
            <a:ext cx="3682752" cy="500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27927"/>
            <a:ext cx="4754661" cy="538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92931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800" dirty="0"/>
              <a:t>Jaké jsou typy peří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vlasové – žádný nebo malý prapor na špičce.</a:t>
            </a:r>
          </a:p>
          <a:p>
            <a:r>
              <a:rPr lang="cs-CZ" dirty="0" err="1"/>
              <a:t>vibris</a:t>
            </a:r>
            <a:r>
              <a:rPr lang="cs-CZ" dirty="0"/>
              <a:t> – v koutcích zobáku, nosních otvorů a očí</a:t>
            </a:r>
          </a:p>
          <a:p>
            <a:r>
              <a:rPr lang="cs-CZ" dirty="0"/>
              <a:t>krycí nebo obrysové – kryje hlavu, krk, tělo a nohy.</a:t>
            </a:r>
          </a:p>
          <a:p>
            <a:r>
              <a:rPr lang="cs-CZ" dirty="0"/>
              <a:t>letka – dlouhé pero na křídlech s nesouměrným praporem.</a:t>
            </a:r>
          </a:p>
          <a:p>
            <a:r>
              <a:rPr lang="cs-CZ" dirty="0"/>
              <a:t>rejdovací nebo rýdovací – pero na ocasu, vyrůstají vějířovitě, obvykle jsou prodloužena a nesymetrická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460718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cs-CZ" sz="3400" dirty="0"/>
              <a:t>Distribuce všenek na těle hostitele (</a:t>
            </a:r>
            <a:r>
              <a:rPr lang="cs-CZ" sz="3400" i="1" dirty="0"/>
              <a:t>Ibis </a:t>
            </a:r>
            <a:r>
              <a:rPr lang="cs-CZ" sz="3400" i="1" dirty="0" err="1"/>
              <a:t>falcinellus</a:t>
            </a:r>
            <a:r>
              <a:rPr lang="cs-CZ" sz="3400" dirty="0"/>
              <a:t>)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7864" y="1556791"/>
            <a:ext cx="4968552" cy="3807423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 rot="7103698">
            <a:off x="6184178" y="1374665"/>
            <a:ext cx="618368" cy="268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>
            <a:off x="3449576" y="1818532"/>
            <a:ext cx="618368" cy="268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5249776" y="3191895"/>
            <a:ext cx="618368" cy="26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>
            <a:off x="3419872" y="2709090"/>
            <a:ext cx="618368" cy="26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 rot="10800000">
            <a:off x="7121984" y="2218797"/>
            <a:ext cx="618368" cy="268608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>
            <a:off x="3377568" y="3581458"/>
            <a:ext cx="618368" cy="268608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 rot="16200000">
            <a:off x="6125312" y="3531873"/>
            <a:ext cx="618368" cy="268608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>
            <a:off x="3419872" y="4528544"/>
            <a:ext cx="618368" cy="26860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 rot="10800000">
            <a:off x="7193992" y="2904413"/>
            <a:ext cx="618368" cy="26860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515184" y="5734997"/>
            <a:ext cx="6167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Druhy všenek: (a) </a:t>
            </a:r>
            <a:r>
              <a:rPr lang="cs-CZ" b="1" dirty="0" err="1">
                <a:solidFill>
                  <a:schemeClr val="accent1"/>
                </a:solidFill>
              </a:rPr>
              <a:t>Ibidoecus</a:t>
            </a: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b="1" dirty="0" err="1">
                <a:solidFill>
                  <a:schemeClr val="accent1"/>
                </a:solidFill>
              </a:rPr>
              <a:t>bisignatus</a:t>
            </a:r>
            <a:r>
              <a:rPr lang="cs-CZ" dirty="0"/>
              <a:t>, (b) </a:t>
            </a:r>
            <a:r>
              <a:rPr lang="cs-CZ" dirty="0" err="1">
                <a:solidFill>
                  <a:srgbClr val="FF0000"/>
                </a:solidFill>
              </a:rPr>
              <a:t>Menopon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plegradis</a:t>
            </a:r>
            <a:r>
              <a:rPr lang="cs-CZ" dirty="0"/>
              <a:t>, </a:t>
            </a:r>
          </a:p>
          <a:p>
            <a:pPr marL="342900" indent="-342900">
              <a:buAutoNum type="alphaLcParenBoth"/>
            </a:pPr>
            <a:r>
              <a:rPr lang="cs-CZ" dirty="0"/>
              <a:t>(c) </a:t>
            </a:r>
            <a:r>
              <a:rPr lang="cs-CZ" dirty="0" err="1">
                <a:solidFill>
                  <a:srgbClr val="00B050"/>
                </a:solidFill>
              </a:rPr>
              <a:t>Colpacephalum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raphidium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/>
              <a:t>(d) </a:t>
            </a:r>
            <a:r>
              <a:rPr lang="cs-CZ" dirty="0" err="1">
                <a:solidFill>
                  <a:srgbClr val="FFC000"/>
                </a:solidFill>
              </a:rPr>
              <a:t>Esthiopterum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raphidium</a:t>
            </a:r>
            <a:endParaRPr lang="cs-CZ" dirty="0">
              <a:solidFill>
                <a:srgbClr val="FFC000"/>
              </a:solidFill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72679"/>
            <a:ext cx="2778608" cy="381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8786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0502" y="-1250480"/>
            <a:ext cx="6238492" cy="910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racek tříprstý - Rissa tridactyla | David Ha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098" y="3303771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467" y="823389"/>
            <a:ext cx="1456622" cy="1368723"/>
          </a:xfrm>
          <a:prstGeom prst="rect">
            <a:avLst/>
          </a:prstGeom>
        </p:spPr>
      </p:pic>
      <p:pic>
        <p:nvPicPr>
          <p:cNvPr id="7" name="Picture 8" descr="alternativní popis obrázku chyb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5615" y="1400222"/>
            <a:ext cx="1847099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Ve jménu Jsem ospalý omezit klíšťák sání Jasný Rtuť svítán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298046"/>
            <a:ext cx="1413669" cy="141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Čmelíkovitost - Veterinární průvodc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402" y="5377223"/>
            <a:ext cx="1321439" cy="125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74658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84948" y="-1044786"/>
            <a:ext cx="6195840" cy="909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 descr="Whooping crane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2852936"/>
            <a:ext cx="2168683" cy="306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4510125"/>
            <a:ext cx="1368152" cy="211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5339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>Brazilští indiáni s čelenkou z ptačích per</a:t>
            </a:r>
          </a:p>
        </p:txBody>
      </p:sp>
      <p:pic>
        <p:nvPicPr>
          <p:cNvPr id="13314" name="Picture 2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83" y="1052736"/>
            <a:ext cx="8391834" cy="550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73689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4982"/>
          </a:xfrm>
        </p:spPr>
        <p:txBody>
          <a:bodyPr>
            <a:normAutofit fontScale="90000"/>
          </a:bodyPr>
          <a:lstStyle/>
          <a:p>
            <a:r>
              <a:rPr lang="cs-CZ" dirty="0"/>
              <a:t>Životní strategie cizopasníků</a:t>
            </a:r>
            <a:br>
              <a:rPr lang="cs-CZ" dirty="0"/>
            </a:br>
            <a:r>
              <a:rPr lang="cs-CZ" sz="2700" dirty="0"/>
              <a:t>(upraveno podle </a:t>
            </a:r>
            <a:r>
              <a:rPr lang="cs-CZ" sz="2700" dirty="0" err="1"/>
              <a:t>Esch</a:t>
            </a:r>
            <a:r>
              <a:rPr lang="cs-CZ" sz="2700" dirty="0"/>
              <a:t> a </a:t>
            </a:r>
            <a:r>
              <a:rPr lang="cs-CZ" sz="2700" dirty="0" err="1"/>
              <a:t>Fernandez</a:t>
            </a:r>
            <a:r>
              <a:rPr lang="cs-CZ" sz="2700" dirty="0"/>
              <a:t> 1993)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63938" y="-528033"/>
            <a:ext cx="4112081" cy="885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63979" y="2348880"/>
            <a:ext cx="4040469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427984" y="1722512"/>
            <a:ext cx="4320480" cy="192251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73863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    Způsoby přenosu a šíření</a:t>
            </a:r>
          </a:p>
        </p:txBody>
      </p:sp>
    </p:spTree>
    <p:extLst>
      <p:ext uri="{BB962C8B-B14F-4D97-AF65-F5344CB8AC3E}">
        <p14:creationId xmlns:p14="http://schemas.microsoft.com/office/powerpoint/2010/main" val="3660508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cs-CZ" sz="3400" dirty="0"/>
              <a:t>Text k obrázku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1662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Možná úskalí při vyvozování závěrů o riziku šíření a přelévání parazitů z epidemiologické dynamiky a prostorové heterogenity v druhových interakcích.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Panel </a:t>
            </a:r>
            <a:r>
              <a:rPr lang="cs-CZ" b="1" dirty="0"/>
              <a:t>A</a:t>
            </a:r>
            <a:r>
              <a:rPr lang="cs-CZ" dirty="0"/>
              <a:t> ilustruje možné úskalí dynamického procesu: pokud se rozhodnutí o kontrole parazitů řídí pouze prevalencí, zaměření úsilí o kontrolu na populace s vysokou prevalencí může vést k menšímu celkovému omezení šíření parazitů, pokud je skupina vnímavých jedinců nízká směrem k pozdějšímu stádiu endemitu (tmavě modře stínovaná oblast), zatímco omezení šíření parazitů v populaci s nízkou prevalencí, ale velkými skupinami vnímavých hostitelů může chránit větší část populace z infekce (světle modře stínovaná oblast) a snížit sílu infekce.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Panel </a:t>
            </a:r>
            <a:r>
              <a:rPr lang="cs-CZ" b="1" dirty="0"/>
              <a:t>B</a:t>
            </a:r>
            <a:r>
              <a:rPr lang="cs-CZ" dirty="0"/>
              <a:t> ilustruje možné úskalí prostorové heterogenity: paraziti mohou být omezeni na malé podmnožiny hostitelovy niky/geografického prostoru, pokud podmínky prostředí neumožňují zachovat dynamiku přenosu v celém areálu hostitele nebo pokud nejsou přítomny základní druhy vektorů. Oblast přítomnosti a přelévání patogenů může být tedy nadhodnocena, pokud se předpokládá, že tvorba hostitele-parazita probíhá v celém </a:t>
            </a:r>
            <a:r>
              <a:rPr lang="cs-CZ" dirty="0" err="1"/>
              <a:t>nikovém</a:t>
            </a:r>
            <a:r>
              <a:rPr lang="cs-CZ" dirty="0"/>
              <a:t>/geografickém prostoru hostitelského druhu. V takovém scénáři příležitosti ke kontaktu mezi různými hostitelskými druhy nemusí nutně umožňovat dospět k závěru o přelévání patogenů</a:t>
            </a:r>
          </a:p>
        </p:txBody>
      </p:sp>
    </p:spTree>
    <p:extLst>
      <p:ext uri="{BB962C8B-B14F-4D97-AF65-F5344CB8AC3E}">
        <p14:creationId xmlns:p14="http://schemas.microsoft.com/office/powerpoint/2010/main" val="76399502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1773" y="188640"/>
            <a:ext cx="8229600" cy="706090"/>
          </a:xfrm>
        </p:spPr>
        <p:txBody>
          <a:bodyPr>
            <a:normAutofit/>
          </a:bodyPr>
          <a:lstStyle/>
          <a:p>
            <a:r>
              <a:rPr lang="cs-CZ" sz="4000" dirty="0"/>
              <a:t>„Směr“ přenosu</a:t>
            </a:r>
          </a:p>
        </p:txBody>
      </p:sp>
      <p:pic>
        <p:nvPicPr>
          <p:cNvPr id="11268" name="Picture 4" descr="Eifelovka | Stavby | Vektorový klipart, obrázek, zadarmo ke stažen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2342144" cy="425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51520" y="5232102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202124"/>
                </a:solidFill>
                <a:latin typeface="Google Sans"/>
              </a:rPr>
              <a:t>Horizontální a vertikální osa </a:t>
            </a:r>
            <a:r>
              <a:rPr lang="cs-CZ" sz="1600" dirty="0">
                <a:solidFill>
                  <a:srgbClr val="202124"/>
                </a:solidFill>
                <a:latin typeface="Google Sans"/>
              </a:rPr>
              <a:t>jsou dvě základní geometrické koncepce, které se využívají k popisu polohy, orientace a pohybu objektů v prostoru. </a:t>
            </a:r>
            <a:r>
              <a:rPr lang="cs-CZ" sz="1600" b="1" dirty="0">
                <a:solidFill>
                  <a:srgbClr val="040C28"/>
                </a:solidFill>
                <a:latin typeface="Google Sans"/>
              </a:rPr>
              <a:t>Horizontální</a:t>
            </a:r>
            <a:r>
              <a:rPr lang="cs-CZ" sz="1600" dirty="0">
                <a:solidFill>
                  <a:srgbClr val="040C28"/>
                </a:solidFill>
                <a:latin typeface="Google Sans"/>
              </a:rPr>
              <a:t> osa je směr, který probíhá </a:t>
            </a:r>
            <a:r>
              <a:rPr lang="cs-CZ" sz="1600" b="1" dirty="0">
                <a:solidFill>
                  <a:srgbClr val="040C28"/>
                </a:solidFill>
                <a:latin typeface="Google Sans"/>
              </a:rPr>
              <a:t>vodorovně nebo odleva doprava</a:t>
            </a:r>
            <a:r>
              <a:rPr lang="cs-CZ" sz="1600" dirty="0">
                <a:solidFill>
                  <a:srgbClr val="040C28"/>
                </a:solidFill>
                <a:latin typeface="Google Sans"/>
              </a:rPr>
              <a:t>, zatímco </a:t>
            </a:r>
            <a:r>
              <a:rPr lang="cs-CZ" sz="1600" b="1" dirty="0">
                <a:solidFill>
                  <a:srgbClr val="040C28"/>
                </a:solidFill>
                <a:latin typeface="Google Sans"/>
              </a:rPr>
              <a:t>vertikální</a:t>
            </a:r>
            <a:r>
              <a:rPr lang="cs-CZ" sz="1600" dirty="0">
                <a:solidFill>
                  <a:srgbClr val="040C28"/>
                </a:solidFill>
                <a:latin typeface="Google Sans"/>
              </a:rPr>
              <a:t> osa je směr, který probíhá </a:t>
            </a:r>
            <a:r>
              <a:rPr lang="cs-CZ" sz="1600" b="1" dirty="0">
                <a:solidFill>
                  <a:srgbClr val="040C28"/>
                </a:solidFill>
                <a:latin typeface="Google Sans"/>
              </a:rPr>
              <a:t>svisle, směrem nahoru a dolů</a:t>
            </a:r>
            <a:r>
              <a:rPr lang="cs-CZ" sz="1600" b="1" dirty="0">
                <a:solidFill>
                  <a:srgbClr val="202124"/>
                </a:solidFill>
                <a:latin typeface="Google Sans"/>
              </a:rPr>
              <a:t>.</a:t>
            </a:r>
            <a:endParaRPr lang="cs-CZ" sz="1600" b="1" dirty="0"/>
          </a:p>
        </p:txBody>
      </p:sp>
      <p:pic>
        <p:nvPicPr>
          <p:cNvPr id="11270" name="Picture 6" descr="co-je-horizontalni-a-vertikalni-polo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055" y="1846340"/>
            <a:ext cx="4536504" cy="302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Šipka doprava 5"/>
          <p:cNvSpPr/>
          <p:nvPr/>
        </p:nvSpPr>
        <p:spPr>
          <a:xfrm>
            <a:off x="3131840" y="1052736"/>
            <a:ext cx="288032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 rot="5400000">
            <a:off x="1737395" y="2373536"/>
            <a:ext cx="288032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6444208" y="1115452"/>
            <a:ext cx="135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Horizontální</a:t>
            </a:r>
          </a:p>
        </p:txBody>
      </p:sp>
      <p:sp>
        <p:nvSpPr>
          <p:cNvPr id="12" name="TextovéPole 11"/>
          <p:cNvSpPr txBox="1"/>
          <p:nvPr/>
        </p:nvSpPr>
        <p:spPr>
          <a:xfrm rot="16200000">
            <a:off x="2253295" y="2046399"/>
            <a:ext cx="10997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Vertikální</a:t>
            </a:r>
          </a:p>
        </p:txBody>
      </p:sp>
    </p:spTree>
    <p:extLst>
      <p:ext uri="{BB962C8B-B14F-4D97-AF65-F5344CB8AC3E}">
        <p14:creationId xmlns:p14="http://schemas.microsoft.com/office/powerpoint/2010/main" val="419603882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sz="3800" dirty="0"/>
              <a:t>Způsoby přenosu cizopasníků</a:t>
            </a:r>
            <a:r>
              <a:rPr lang="cs-CZ" sz="3400" dirty="0"/>
              <a:t/>
            </a:r>
            <a:br>
              <a:rPr lang="cs-CZ" sz="3400" dirty="0"/>
            </a:br>
            <a:r>
              <a:rPr lang="cs-CZ" sz="2900" dirty="0"/>
              <a:t>Horizontální versus Vertikální přenos</a:t>
            </a:r>
          </a:p>
        </p:txBody>
      </p:sp>
      <p:pic>
        <p:nvPicPr>
          <p:cNvPr id="20482" name="Picture 2" descr="The Varroa Problem: Part 3 - A Creation of Our Own Doing - Scientific  Beekeep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74745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81971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922114"/>
          </a:xfrm>
        </p:spPr>
        <p:txBody>
          <a:bodyPr>
            <a:normAutofit/>
          </a:bodyPr>
          <a:lstStyle/>
          <a:p>
            <a:r>
              <a:rPr lang="cs-CZ" sz="4000" dirty="0"/>
              <a:t>Jak se směrem v parazitologii ?</a:t>
            </a:r>
          </a:p>
        </p:txBody>
      </p:sp>
      <p:pic>
        <p:nvPicPr>
          <p:cNvPr id="12290" name="Picture 2" descr="File:Life cycle of ticks family ixodidae.PNG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31" y="1844824"/>
            <a:ext cx="7406537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05058" y="1187460"/>
            <a:ext cx="509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>
                <a:solidFill>
                  <a:srgbClr val="FF0000"/>
                </a:solidFill>
              </a:rPr>
              <a:t>Transovariální</a:t>
            </a:r>
            <a:r>
              <a:rPr lang="cs-CZ" b="1" dirty="0">
                <a:solidFill>
                  <a:srgbClr val="FF0000"/>
                </a:solidFill>
              </a:rPr>
              <a:t> přenos (imago        vajíčko         larva)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6444208" y="5949280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4716016" y="5949280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4932040" y="1412776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1948378" y="5733256"/>
            <a:ext cx="557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>
                <a:solidFill>
                  <a:srgbClr val="FF0000"/>
                </a:solidFill>
              </a:rPr>
              <a:t>Transstadiální</a:t>
            </a:r>
            <a:r>
              <a:rPr lang="cs-CZ" b="1" dirty="0">
                <a:solidFill>
                  <a:srgbClr val="FF0000"/>
                </a:solidFill>
              </a:rPr>
              <a:t> přenos (larva         nymfa; nymfa       imago)</a:t>
            </a:r>
          </a:p>
        </p:txBody>
      </p:sp>
      <p:sp>
        <p:nvSpPr>
          <p:cNvPr id="13" name="Šipka doleva 12"/>
          <p:cNvSpPr/>
          <p:nvPr/>
        </p:nvSpPr>
        <p:spPr>
          <a:xfrm rot="16200000">
            <a:off x="4194620" y="1746524"/>
            <a:ext cx="720080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doleva 17"/>
          <p:cNvSpPr/>
          <p:nvPr/>
        </p:nvSpPr>
        <p:spPr>
          <a:xfrm rot="7828342">
            <a:off x="4081962" y="4627719"/>
            <a:ext cx="720080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leva 18"/>
          <p:cNvSpPr/>
          <p:nvPr/>
        </p:nvSpPr>
        <p:spPr>
          <a:xfrm rot="2237104">
            <a:off x="6805450" y="4287952"/>
            <a:ext cx="720080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3580787" y="6021288"/>
            <a:ext cx="2359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400" b="1" dirty="0">
                <a:solidFill>
                  <a:srgbClr val="0070C0"/>
                </a:solidFill>
              </a:rPr>
              <a:t>Vertikální přenos</a:t>
            </a:r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6084168" y="1412776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419872" y="735087"/>
            <a:ext cx="2365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400" b="1" dirty="0">
                <a:solidFill>
                  <a:srgbClr val="0070C0"/>
                </a:solidFill>
              </a:rPr>
              <a:t>Vertikální přenos</a:t>
            </a:r>
          </a:p>
        </p:txBody>
      </p:sp>
    </p:spTree>
    <p:extLst>
      <p:ext uri="{BB962C8B-B14F-4D97-AF65-F5344CB8AC3E}">
        <p14:creationId xmlns:p14="http://schemas.microsoft.com/office/powerpoint/2010/main" val="365652333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/>
          </a:bodyPr>
          <a:lstStyle/>
          <a:p>
            <a:r>
              <a:rPr lang="cs-CZ" sz="3000" dirty="0"/>
              <a:t>Horizontální (</a:t>
            </a:r>
            <a:r>
              <a:rPr lang="cs-CZ" sz="3000" dirty="0" err="1"/>
              <a:t>Fecal</a:t>
            </a:r>
            <a:r>
              <a:rPr lang="cs-CZ" sz="3000" dirty="0"/>
              <a:t>- oral) přenos </a:t>
            </a:r>
            <a:r>
              <a:rPr lang="cs-CZ" sz="3000" dirty="0" err="1"/>
              <a:t>Toxoplasma</a:t>
            </a:r>
            <a:r>
              <a:rPr lang="cs-CZ" sz="3000" dirty="0"/>
              <a:t> </a:t>
            </a:r>
            <a:r>
              <a:rPr lang="cs-CZ" sz="3000" dirty="0" err="1"/>
              <a:t>gondii</a:t>
            </a:r>
            <a:endParaRPr lang="cs-CZ" sz="3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052736"/>
            <a:ext cx="4502092" cy="54006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4694372"/>
            <a:ext cx="3466728" cy="218221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788024" y="908720"/>
            <a:ext cx="413735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err="1"/>
              <a:t>Toxoplasma</a:t>
            </a:r>
            <a:r>
              <a:rPr lang="cs-CZ" sz="1600" b="1" dirty="0"/>
              <a:t> </a:t>
            </a:r>
            <a:r>
              <a:rPr lang="cs-CZ" sz="1600" b="1" dirty="0" err="1"/>
              <a:t>gondii</a:t>
            </a:r>
            <a:r>
              <a:rPr lang="cs-CZ" sz="1600" b="1" dirty="0"/>
              <a:t> </a:t>
            </a:r>
            <a:r>
              <a:rPr lang="cs-CZ" sz="1600" dirty="0"/>
              <a:t>využívá jak přenos tzv. </a:t>
            </a:r>
          </a:p>
          <a:p>
            <a:r>
              <a:rPr lang="cs-CZ" sz="1600" dirty="0" err="1"/>
              <a:t>fecal</a:t>
            </a:r>
            <a:r>
              <a:rPr lang="cs-CZ" sz="1600" dirty="0"/>
              <a:t>- </a:t>
            </a:r>
            <a:r>
              <a:rPr lang="cs-CZ" sz="1600" dirty="0" smtClean="0"/>
              <a:t>oral (horizontální)  </a:t>
            </a:r>
            <a:r>
              <a:rPr lang="cs-CZ" sz="1600" dirty="0"/>
              <a:t>tak přenos vertikální. </a:t>
            </a:r>
            <a:endParaRPr lang="cs-CZ" sz="1600" dirty="0" smtClean="0"/>
          </a:p>
          <a:p>
            <a:r>
              <a:rPr lang="cs-CZ" sz="1600" dirty="0" smtClean="0"/>
              <a:t>Kočka </a:t>
            </a:r>
            <a:r>
              <a:rPr lang="cs-CZ" sz="1600" dirty="0"/>
              <a:t>– </a:t>
            </a:r>
            <a:r>
              <a:rPr lang="cs-CZ" sz="1600" dirty="0" smtClean="0"/>
              <a:t>definitivní </a:t>
            </a:r>
            <a:r>
              <a:rPr lang="cs-CZ" sz="1600" dirty="0"/>
              <a:t>hostitel se infikuje pozřením </a:t>
            </a:r>
          </a:p>
          <a:p>
            <a:r>
              <a:rPr lang="cs-CZ" sz="1600" dirty="0"/>
              <a:t>malých živočichů s tkáňovými cystami, </a:t>
            </a:r>
          </a:p>
          <a:p>
            <a:r>
              <a:rPr lang="cs-CZ" sz="1600" dirty="0"/>
              <a:t>kteří slouží jako mezihostitelé. Následuje </a:t>
            </a:r>
          </a:p>
          <a:p>
            <a:r>
              <a:rPr lang="cs-CZ" sz="1600" dirty="0"/>
              <a:t>Infekce střevního epitelu kočky první </a:t>
            </a:r>
          </a:p>
          <a:p>
            <a:r>
              <a:rPr lang="cs-CZ" sz="1600" dirty="0"/>
              <a:t>asexuální </a:t>
            </a:r>
            <a:r>
              <a:rPr lang="cs-CZ" sz="1600" dirty="0" err="1"/>
              <a:t>merogonií</a:t>
            </a:r>
            <a:r>
              <a:rPr lang="cs-CZ" sz="1600" dirty="0"/>
              <a:t> po které následuje </a:t>
            </a:r>
          </a:p>
          <a:p>
            <a:r>
              <a:rPr lang="cs-CZ" sz="1600" dirty="0"/>
              <a:t>pohlavní gamogonie. Vzniká oocysta, která</a:t>
            </a:r>
          </a:p>
          <a:p>
            <a:r>
              <a:rPr lang="cs-CZ" sz="1600" dirty="0"/>
              <a:t>Prochází </a:t>
            </a:r>
            <a:r>
              <a:rPr lang="cs-CZ" sz="1600" dirty="0" err="1"/>
              <a:t>sporogonií</a:t>
            </a:r>
            <a:r>
              <a:rPr lang="cs-CZ" sz="1600" dirty="0"/>
              <a:t> a stává se infekční. </a:t>
            </a:r>
          </a:p>
          <a:p>
            <a:r>
              <a:rPr lang="cs-CZ" sz="1600" dirty="0"/>
              <a:t>Pozřením oocysty se drobní živočichové, </a:t>
            </a:r>
          </a:p>
          <a:p>
            <a:r>
              <a:rPr lang="cs-CZ" sz="1600" dirty="0"/>
              <a:t>nakazí stávají se mezihostiteli s </a:t>
            </a:r>
          </a:p>
          <a:p>
            <a:r>
              <a:rPr lang="cs-CZ" sz="1600" dirty="0"/>
              <a:t>vnitrobuněčnými </a:t>
            </a:r>
            <a:r>
              <a:rPr lang="cs-CZ" sz="1600" dirty="0" err="1"/>
              <a:t>tachyzoity</a:t>
            </a:r>
            <a:r>
              <a:rPr lang="cs-CZ" sz="1600" dirty="0"/>
              <a:t> a vznikem </a:t>
            </a:r>
          </a:p>
          <a:p>
            <a:r>
              <a:rPr lang="cs-CZ" sz="1600" dirty="0"/>
              <a:t>tkáňových cyst s tzv. </a:t>
            </a:r>
            <a:r>
              <a:rPr lang="cs-CZ" sz="1600" dirty="0" err="1"/>
              <a:t>bradyzoity</a:t>
            </a:r>
            <a:r>
              <a:rPr lang="cs-CZ" sz="1600" dirty="0"/>
              <a:t>. Vertikální </a:t>
            </a:r>
          </a:p>
          <a:p>
            <a:r>
              <a:rPr lang="cs-CZ" sz="1600" dirty="0"/>
              <a:t>přenos se uskutečňuje v matky na dítě </a:t>
            </a:r>
          </a:p>
          <a:p>
            <a:r>
              <a:rPr lang="cs-CZ" sz="1600" dirty="0"/>
              <a:t>nacházející se v její děloze.</a:t>
            </a:r>
          </a:p>
        </p:txBody>
      </p:sp>
    </p:spTree>
    <p:extLst>
      <p:ext uri="{BB962C8B-B14F-4D97-AF65-F5344CB8AC3E}">
        <p14:creationId xmlns:p14="http://schemas.microsoft.com/office/powerpoint/2010/main" val="261267569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400" dirty="0" err="1"/>
              <a:t>Toxoplasma</a:t>
            </a:r>
            <a:r>
              <a:rPr lang="cs-CZ" sz="3400" dirty="0"/>
              <a:t> </a:t>
            </a:r>
            <a:r>
              <a:rPr lang="cs-CZ" sz="3400" dirty="0" err="1"/>
              <a:t>gondii</a:t>
            </a:r>
            <a:r>
              <a:rPr lang="cs-CZ" sz="3400" dirty="0"/>
              <a:t> – cesty přenosu</a:t>
            </a:r>
          </a:p>
        </p:txBody>
      </p:sp>
      <p:pic>
        <p:nvPicPr>
          <p:cNvPr id="21506" name="Picture 2" descr="Toxoplasma gondii – the facts | The Veterinary Nur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77686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907704" y="4314800"/>
            <a:ext cx="1080120" cy="91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01216" y="4437112"/>
            <a:ext cx="1202432" cy="69837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Vertikální</a:t>
            </a: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přenos </a:t>
            </a:r>
          </a:p>
        </p:txBody>
      </p:sp>
      <p:sp>
        <p:nvSpPr>
          <p:cNvPr id="5" name="Šipka doprava 4"/>
          <p:cNvSpPr/>
          <p:nvPr/>
        </p:nvSpPr>
        <p:spPr>
          <a:xfrm rot="5400000">
            <a:off x="6448208" y="3855908"/>
            <a:ext cx="330336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1475656" y="4529684"/>
            <a:ext cx="330336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5868144" y="3140968"/>
            <a:ext cx="1346448" cy="69837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Horizontální</a:t>
            </a: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přenos </a:t>
            </a:r>
          </a:p>
        </p:txBody>
      </p:sp>
      <p:sp>
        <p:nvSpPr>
          <p:cNvPr id="9" name="Obdélník 8"/>
          <p:cNvSpPr/>
          <p:nvPr/>
        </p:nvSpPr>
        <p:spPr>
          <a:xfrm>
            <a:off x="5868144" y="4365104"/>
            <a:ext cx="1346448" cy="11521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5868144" y="1196752"/>
            <a:ext cx="1296144" cy="6480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 rot="16200000">
            <a:off x="6052164" y="2265432"/>
            <a:ext cx="112242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72894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Oncopeltus fasciatus (Dallas) - Oncopeltus fasciatus - BugGuide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16832"/>
            <a:ext cx="2957593" cy="316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 descr="Leptomonas W. S. Kent 1880 - Encyclopedia of Lif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1383829"/>
            <a:ext cx="3693790" cy="369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orizontal and vertical transmission of Leptomonas wallacei by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80728"/>
            <a:ext cx="4015946" cy="566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11560" y="188640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111111"/>
                </a:solidFill>
                <a:latin typeface="Roboto"/>
              </a:rPr>
              <a:t> Příklad: </a:t>
            </a:r>
            <a:r>
              <a:rPr lang="cs-CZ" sz="2400" dirty="0" err="1">
                <a:solidFill>
                  <a:srgbClr val="111111"/>
                </a:solidFill>
                <a:latin typeface="Roboto"/>
              </a:rPr>
              <a:t>Leptomonas</a:t>
            </a:r>
            <a:r>
              <a:rPr lang="cs-CZ" sz="2400" dirty="0">
                <a:solidFill>
                  <a:srgbClr val="111111"/>
                </a:solidFill>
                <a:latin typeface="Roboto"/>
              </a:rPr>
              <a:t> </a:t>
            </a:r>
            <a:r>
              <a:rPr lang="cs-CZ" sz="2400" dirty="0" err="1">
                <a:solidFill>
                  <a:srgbClr val="111111"/>
                </a:solidFill>
                <a:latin typeface="Roboto"/>
              </a:rPr>
              <a:t>wallacei</a:t>
            </a:r>
            <a:r>
              <a:rPr lang="cs-CZ" sz="2400" dirty="0">
                <a:solidFill>
                  <a:srgbClr val="111111"/>
                </a:solidFill>
                <a:latin typeface="Roboto"/>
              </a:rPr>
              <a:t> by </a:t>
            </a:r>
            <a:r>
              <a:rPr lang="cs-CZ" sz="2400" dirty="0" err="1">
                <a:solidFill>
                  <a:srgbClr val="111111"/>
                </a:solidFill>
                <a:latin typeface="Roboto"/>
              </a:rPr>
              <a:t>Oncopeltus</a:t>
            </a:r>
            <a:r>
              <a:rPr lang="cs-CZ" sz="2400" dirty="0">
                <a:solidFill>
                  <a:srgbClr val="111111"/>
                </a:solidFill>
                <a:latin typeface="Roboto"/>
              </a:rPr>
              <a:t> </a:t>
            </a:r>
            <a:r>
              <a:rPr lang="cs-CZ" sz="2400" dirty="0" err="1">
                <a:solidFill>
                  <a:srgbClr val="111111"/>
                </a:solidFill>
                <a:latin typeface="Roboto"/>
              </a:rPr>
              <a:t>fasciatus</a:t>
            </a:r>
            <a:endParaRPr lang="cs-CZ" sz="2400" b="0" i="0" dirty="0">
              <a:solidFill>
                <a:srgbClr val="111111"/>
              </a:solidFill>
              <a:effectLst/>
              <a:latin typeface="Roboto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31640" y="5157192"/>
            <a:ext cx="215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Leptomonas</a:t>
            </a:r>
            <a:r>
              <a:rPr lang="cs-CZ" dirty="0"/>
              <a:t> </a:t>
            </a:r>
            <a:r>
              <a:rPr lang="cs-CZ" dirty="0" err="1"/>
              <a:t>wallacei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42304" y="5085184"/>
            <a:ext cx="21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Oncopeltus</a:t>
            </a:r>
            <a:r>
              <a:rPr lang="cs-CZ" dirty="0"/>
              <a:t> </a:t>
            </a:r>
            <a:r>
              <a:rPr lang="cs-CZ" dirty="0" err="1"/>
              <a:t>fasciatus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779912" y="1556792"/>
            <a:ext cx="792088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4716016" y="1556792"/>
            <a:ext cx="914400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037606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4082"/>
          </a:xfrm>
        </p:spPr>
        <p:txBody>
          <a:bodyPr>
            <a:noAutofit/>
          </a:bodyPr>
          <a:lstStyle/>
          <a:p>
            <a:r>
              <a:rPr lang="cs-CZ" sz="3400" dirty="0"/>
              <a:t>Způsoby přenosu cizopasníků</a:t>
            </a:r>
            <a:br>
              <a:rPr lang="cs-CZ" sz="3400" dirty="0"/>
            </a:br>
            <a:r>
              <a:rPr lang="cs-CZ" sz="2600" dirty="0"/>
              <a:t>Přímý </a:t>
            </a:r>
            <a:r>
              <a:rPr lang="cs-CZ" sz="2600" i="1" dirty="0"/>
              <a:t>versus</a:t>
            </a:r>
            <a:r>
              <a:rPr lang="cs-CZ" sz="2600" dirty="0"/>
              <a:t> nepřímý přenos </a:t>
            </a:r>
          </a:p>
        </p:txBody>
      </p:sp>
      <p:pic>
        <p:nvPicPr>
          <p:cNvPr id="19458" name="Picture 2" descr="Pathogens, parasites, and parasitoids of ants: a synthesis of parasite  biodiversity and epidemiological traits | bioRxiv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" y="1124744"/>
            <a:ext cx="7787208" cy="41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11560" y="4869160"/>
            <a:ext cx="3871573" cy="175432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/>
              <a:t>Fecal</a:t>
            </a:r>
            <a:r>
              <a:rPr lang="cs-CZ" b="1" dirty="0"/>
              <a:t>-oral přenos </a:t>
            </a:r>
            <a:r>
              <a:rPr lang="cs-CZ" dirty="0"/>
              <a:t>– </a:t>
            </a:r>
            <a:r>
              <a:rPr lang="cs-CZ" dirty="0" err="1"/>
              <a:t>Entamoeba</a:t>
            </a:r>
            <a:r>
              <a:rPr lang="cs-CZ" dirty="0"/>
              <a:t>, </a:t>
            </a:r>
            <a:r>
              <a:rPr lang="cs-CZ" dirty="0" err="1"/>
              <a:t>Ascaris</a:t>
            </a:r>
            <a:endParaRPr lang="cs-CZ" dirty="0"/>
          </a:p>
          <a:p>
            <a:r>
              <a:rPr lang="cs-CZ" b="1" dirty="0"/>
              <a:t>Přímá invaze </a:t>
            </a:r>
            <a:r>
              <a:rPr lang="cs-CZ" dirty="0"/>
              <a:t>- </a:t>
            </a:r>
            <a:r>
              <a:rPr lang="cs-CZ" dirty="0" err="1"/>
              <a:t>Monogenea</a:t>
            </a:r>
            <a:r>
              <a:rPr lang="cs-CZ" dirty="0"/>
              <a:t>, </a:t>
            </a:r>
            <a:r>
              <a:rPr lang="cs-CZ" dirty="0" err="1"/>
              <a:t>Crustacea</a:t>
            </a:r>
            <a:endParaRPr lang="cs-CZ" dirty="0"/>
          </a:p>
          <a:p>
            <a:r>
              <a:rPr lang="cs-CZ" b="1" dirty="0"/>
              <a:t>Penetrace</a:t>
            </a:r>
            <a:r>
              <a:rPr lang="cs-CZ" dirty="0"/>
              <a:t> – </a:t>
            </a:r>
            <a:r>
              <a:rPr lang="cs-CZ" dirty="0" err="1"/>
              <a:t>Nematoda</a:t>
            </a:r>
            <a:r>
              <a:rPr lang="cs-CZ" dirty="0"/>
              <a:t> (L3)</a:t>
            </a:r>
          </a:p>
          <a:p>
            <a:r>
              <a:rPr lang="cs-CZ" b="1" dirty="0"/>
              <a:t>Sexuální přenos </a:t>
            </a:r>
            <a:r>
              <a:rPr lang="cs-CZ" dirty="0"/>
              <a:t>– T. </a:t>
            </a:r>
            <a:r>
              <a:rPr lang="cs-CZ" dirty="0" err="1"/>
              <a:t>vaginalis</a:t>
            </a:r>
            <a:endParaRPr lang="cs-CZ" dirty="0"/>
          </a:p>
          <a:p>
            <a:r>
              <a:rPr lang="cs-CZ" b="1" dirty="0"/>
              <a:t>Kontaminace</a:t>
            </a:r>
            <a:r>
              <a:rPr lang="cs-CZ" dirty="0"/>
              <a:t> – T. </a:t>
            </a:r>
            <a:r>
              <a:rPr lang="cs-CZ" dirty="0" err="1"/>
              <a:t>cruzi</a:t>
            </a:r>
            <a:r>
              <a:rPr lang="cs-CZ" dirty="0"/>
              <a:t>, </a:t>
            </a:r>
            <a:r>
              <a:rPr lang="cs-CZ" dirty="0" err="1"/>
              <a:t>Naegleria</a:t>
            </a:r>
            <a:endParaRPr lang="cs-CZ" dirty="0"/>
          </a:p>
          <a:p>
            <a:r>
              <a:rPr lang="cs-CZ" b="1" dirty="0"/>
              <a:t>Inhalace </a:t>
            </a:r>
            <a:r>
              <a:rPr lang="cs-CZ" dirty="0"/>
              <a:t>- </a:t>
            </a:r>
            <a:r>
              <a:rPr lang="cs-CZ" dirty="0" err="1"/>
              <a:t>Pneumocystis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716016" y="4869160"/>
            <a:ext cx="4308615" cy="175432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/>
              <a:t>Trofický přenos </a:t>
            </a:r>
            <a:r>
              <a:rPr lang="cs-CZ" dirty="0"/>
              <a:t>– Predace (</a:t>
            </a:r>
            <a:r>
              <a:rPr lang="cs-CZ" dirty="0" err="1"/>
              <a:t>Mz</a:t>
            </a:r>
            <a:r>
              <a:rPr lang="cs-CZ" dirty="0"/>
              <a:t>) -</a:t>
            </a:r>
            <a:r>
              <a:rPr lang="cs-CZ" dirty="0" err="1"/>
              <a:t>Cestoda</a:t>
            </a:r>
            <a:endParaRPr lang="cs-CZ" dirty="0"/>
          </a:p>
          <a:p>
            <a:r>
              <a:rPr lang="cs-CZ" b="1" dirty="0" err="1"/>
              <a:t>Horintální</a:t>
            </a:r>
            <a:r>
              <a:rPr lang="cs-CZ" b="1" dirty="0"/>
              <a:t> přenos vektorem </a:t>
            </a:r>
            <a:r>
              <a:rPr lang="cs-CZ" dirty="0"/>
              <a:t>– </a:t>
            </a:r>
            <a:r>
              <a:rPr lang="cs-CZ" dirty="0" err="1"/>
              <a:t>Plasmodium</a:t>
            </a:r>
            <a:r>
              <a:rPr lang="cs-CZ" dirty="0"/>
              <a:t>, </a:t>
            </a:r>
          </a:p>
          <a:p>
            <a:r>
              <a:rPr lang="cs-CZ" dirty="0"/>
              <a:t>	                                     </a:t>
            </a:r>
            <a:r>
              <a:rPr lang="cs-CZ" dirty="0" err="1"/>
              <a:t>Leishmania</a:t>
            </a:r>
            <a:endParaRPr lang="cs-CZ" dirty="0"/>
          </a:p>
          <a:p>
            <a:r>
              <a:rPr lang="cs-CZ" b="1" dirty="0"/>
              <a:t>Penetrace </a:t>
            </a:r>
            <a:r>
              <a:rPr lang="cs-CZ" dirty="0"/>
              <a:t>(</a:t>
            </a:r>
            <a:r>
              <a:rPr lang="cs-CZ" dirty="0" err="1"/>
              <a:t>Mz</a:t>
            </a:r>
            <a:r>
              <a:rPr lang="cs-CZ" dirty="0"/>
              <a:t>) – </a:t>
            </a:r>
            <a:r>
              <a:rPr lang="cs-CZ" dirty="0" err="1"/>
              <a:t>Digenea</a:t>
            </a:r>
            <a:r>
              <a:rPr lang="cs-CZ" dirty="0"/>
              <a:t> (cerkarie)</a:t>
            </a:r>
          </a:p>
          <a:p>
            <a:r>
              <a:rPr lang="cs-CZ" b="1" dirty="0"/>
              <a:t>Vertikální přenos </a:t>
            </a:r>
            <a:r>
              <a:rPr lang="cs-CZ" dirty="0"/>
              <a:t>– </a:t>
            </a:r>
            <a:r>
              <a:rPr lang="cs-CZ" dirty="0" err="1"/>
              <a:t>Toxoplasma</a:t>
            </a:r>
            <a:r>
              <a:rPr lang="cs-CZ" dirty="0"/>
              <a:t>, </a:t>
            </a:r>
            <a:r>
              <a:rPr lang="cs-CZ" dirty="0" err="1"/>
              <a:t>Toxocara</a:t>
            </a:r>
            <a:r>
              <a:rPr lang="cs-CZ" dirty="0"/>
              <a:t>,</a:t>
            </a:r>
          </a:p>
          <a:p>
            <a:r>
              <a:rPr lang="cs-CZ" dirty="0"/>
              <a:t>                                   </a:t>
            </a:r>
            <a:r>
              <a:rPr lang="cs-CZ" dirty="0" err="1"/>
              <a:t>Babesia</a:t>
            </a:r>
            <a:r>
              <a:rPr lang="cs-CZ" dirty="0"/>
              <a:t>, </a:t>
            </a:r>
            <a:r>
              <a:rPr lang="cs-CZ" dirty="0" err="1"/>
              <a:t>Theileria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767992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400" dirty="0"/>
              <a:t>Způsoby přenosu a šíření cizopasníků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805264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Horizontální přenos </a:t>
            </a:r>
            <a:r>
              <a:rPr lang="cs-CZ" dirty="0"/>
              <a:t>- (viz. níže):</a:t>
            </a:r>
          </a:p>
          <a:p>
            <a:r>
              <a:rPr lang="cs-CZ" b="1" dirty="0" err="1"/>
              <a:t>Fecal</a:t>
            </a:r>
            <a:r>
              <a:rPr lang="cs-CZ" b="1" dirty="0"/>
              <a:t>-Oral přenos </a:t>
            </a:r>
            <a:r>
              <a:rPr lang="cs-CZ" dirty="0"/>
              <a:t>– ingesce (např. cysta, oocysta, vajíčko – </a:t>
            </a:r>
            <a:r>
              <a:rPr lang="cs-CZ" dirty="0" err="1"/>
              <a:t>Toxoplasma</a:t>
            </a:r>
            <a:r>
              <a:rPr lang="cs-CZ" dirty="0"/>
              <a:t>, </a:t>
            </a:r>
            <a:r>
              <a:rPr lang="cs-CZ" dirty="0" err="1"/>
              <a:t>Entamoeba</a:t>
            </a:r>
            <a:r>
              <a:rPr lang="cs-CZ" dirty="0"/>
              <a:t>, </a:t>
            </a:r>
            <a:r>
              <a:rPr lang="cs-CZ" dirty="0" err="1"/>
              <a:t>Ascaris</a:t>
            </a:r>
            <a:r>
              <a:rPr lang="cs-CZ" dirty="0"/>
              <a:t>)</a:t>
            </a:r>
          </a:p>
          <a:p>
            <a:r>
              <a:rPr lang="cs-CZ" b="1" dirty="0"/>
              <a:t>Trofický přenos </a:t>
            </a:r>
            <a:r>
              <a:rPr lang="cs-CZ" dirty="0"/>
              <a:t>(</a:t>
            </a:r>
            <a:r>
              <a:rPr lang="cs-CZ" b="1" dirty="0"/>
              <a:t>predace</a:t>
            </a:r>
            <a:r>
              <a:rPr lang="cs-CZ" dirty="0"/>
              <a:t>) - ingesce (např. </a:t>
            </a:r>
            <a:r>
              <a:rPr lang="cs-CZ" dirty="0" err="1"/>
              <a:t>Taenia</a:t>
            </a:r>
            <a:r>
              <a:rPr lang="cs-CZ" dirty="0"/>
              <a:t>, </a:t>
            </a:r>
            <a:r>
              <a:rPr lang="cs-CZ" dirty="0" err="1"/>
              <a:t>Hymenolepis</a:t>
            </a:r>
            <a:r>
              <a:rPr lang="cs-CZ" dirty="0"/>
              <a:t>, </a:t>
            </a:r>
            <a:r>
              <a:rPr lang="cs-CZ" dirty="0" err="1"/>
              <a:t>Echinococus</a:t>
            </a:r>
            <a:r>
              <a:rPr lang="cs-CZ" dirty="0"/>
              <a:t>, </a:t>
            </a:r>
            <a:r>
              <a:rPr lang="cs-CZ" dirty="0" err="1"/>
              <a:t>Acanthocephala</a:t>
            </a:r>
            <a:r>
              <a:rPr lang="cs-CZ" dirty="0"/>
              <a:t>)</a:t>
            </a:r>
          </a:p>
          <a:p>
            <a:r>
              <a:rPr lang="cs-CZ" b="1" dirty="0"/>
              <a:t>Přímá invaze </a:t>
            </a:r>
            <a:r>
              <a:rPr lang="cs-CZ" dirty="0"/>
              <a:t>(např. </a:t>
            </a:r>
            <a:r>
              <a:rPr lang="cs-CZ" dirty="0" err="1"/>
              <a:t>Monogenea</a:t>
            </a:r>
            <a:r>
              <a:rPr lang="cs-CZ" dirty="0"/>
              <a:t>, </a:t>
            </a:r>
            <a:r>
              <a:rPr lang="cs-CZ" dirty="0" err="1"/>
              <a:t>Crustacea</a:t>
            </a:r>
            <a:r>
              <a:rPr lang="cs-CZ" dirty="0"/>
              <a:t>)</a:t>
            </a:r>
          </a:p>
          <a:p>
            <a:r>
              <a:rPr lang="cs-CZ" b="1" dirty="0"/>
              <a:t>Přímá penetrace </a:t>
            </a:r>
            <a:r>
              <a:rPr lang="cs-CZ" dirty="0"/>
              <a:t>(např. </a:t>
            </a:r>
            <a:r>
              <a:rPr lang="cs-CZ" dirty="0" err="1"/>
              <a:t>Ichthyopthirius</a:t>
            </a:r>
            <a:r>
              <a:rPr lang="cs-CZ" dirty="0"/>
              <a:t> </a:t>
            </a:r>
            <a:r>
              <a:rPr lang="cs-CZ" dirty="0" err="1"/>
              <a:t>multifillis</a:t>
            </a:r>
            <a:r>
              <a:rPr lang="cs-CZ" dirty="0"/>
              <a:t>, </a:t>
            </a:r>
            <a:r>
              <a:rPr lang="cs-CZ" dirty="0" err="1"/>
              <a:t>Diplostomum</a:t>
            </a:r>
            <a:r>
              <a:rPr lang="cs-CZ" dirty="0"/>
              <a:t> </a:t>
            </a:r>
            <a:r>
              <a:rPr lang="cs-CZ" dirty="0" err="1"/>
              <a:t>spathaceum</a:t>
            </a:r>
            <a:r>
              <a:rPr lang="cs-CZ" dirty="0"/>
              <a:t>, </a:t>
            </a:r>
            <a:r>
              <a:rPr lang="cs-CZ" dirty="0" err="1"/>
              <a:t>Schistosoma</a:t>
            </a:r>
            <a:r>
              <a:rPr lang="cs-CZ" dirty="0"/>
              <a:t> </a:t>
            </a:r>
            <a:r>
              <a:rPr lang="cs-CZ" dirty="0" err="1"/>
              <a:t>haematobium</a:t>
            </a:r>
            <a:r>
              <a:rPr lang="cs-CZ" dirty="0"/>
              <a:t>)</a:t>
            </a:r>
          </a:p>
          <a:p>
            <a:r>
              <a:rPr lang="cs-CZ" b="1" dirty="0"/>
              <a:t>Přenos vektorem </a:t>
            </a:r>
            <a:r>
              <a:rPr lang="cs-CZ" dirty="0"/>
              <a:t>(např. </a:t>
            </a:r>
            <a:r>
              <a:rPr lang="cs-CZ" dirty="0" err="1"/>
              <a:t>Plasmodium</a:t>
            </a:r>
            <a:r>
              <a:rPr lang="cs-CZ" dirty="0"/>
              <a:t>, </a:t>
            </a:r>
            <a:r>
              <a:rPr lang="cs-CZ" dirty="0" err="1"/>
              <a:t>Babesia</a:t>
            </a:r>
            <a:r>
              <a:rPr lang="cs-CZ" dirty="0"/>
              <a:t>, Trypanosoma, </a:t>
            </a:r>
            <a:r>
              <a:rPr lang="cs-CZ" dirty="0" err="1"/>
              <a:t>Leishmania</a:t>
            </a:r>
            <a:r>
              <a:rPr lang="cs-CZ" dirty="0"/>
              <a:t>, </a:t>
            </a:r>
            <a:r>
              <a:rPr lang="cs-CZ" dirty="0" err="1"/>
              <a:t>Loa</a:t>
            </a:r>
            <a:r>
              <a:rPr lang="cs-CZ" dirty="0"/>
              <a:t> </a:t>
            </a:r>
            <a:r>
              <a:rPr lang="cs-CZ" dirty="0" err="1"/>
              <a:t>loa</a:t>
            </a:r>
            <a:r>
              <a:rPr lang="cs-CZ" dirty="0"/>
              <a:t>, </a:t>
            </a:r>
            <a:r>
              <a:rPr lang="cs-CZ" dirty="0" err="1"/>
              <a:t>Oncocerca</a:t>
            </a:r>
            <a:r>
              <a:rPr lang="cs-CZ" dirty="0"/>
              <a:t>, </a:t>
            </a:r>
            <a:r>
              <a:rPr lang="cs-CZ" dirty="0" err="1"/>
              <a:t>Wuchereria</a:t>
            </a:r>
            <a:r>
              <a:rPr lang="cs-CZ" dirty="0"/>
              <a:t>)</a:t>
            </a:r>
          </a:p>
          <a:p>
            <a:r>
              <a:rPr lang="cs-CZ" b="1" dirty="0"/>
              <a:t>Sexuální přenos </a:t>
            </a:r>
            <a:r>
              <a:rPr lang="cs-CZ" dirty="0"/>
              <a:t>– (např. </a:t>
            </a:r>
            <a:r>
              <a:rPr lang="cs-CZ" dirty="0" err="1"/>
              <a:t>Tritrichomonas</a:t>
            </a:r>
            <a:r>
              <a:rPr lang="cs-CZ" dirty="0"/>
              <a:t> </a:t>
            </a:r>
            <a:r>
              <a:rPr lang="cs-CZ" dirty="0" err="1"/>
              <a:t>foetus</a:t>
            </a:r>
            <a:r>
              <a:rPr lang="cs-CZ" dirty="0"/>
              <a:t>, </a:t>
            </a:r>
            <a:r>
              <a:rPr lang="cs-CZ" dirty="0" err="1"/>
              <a:t>Trichomonas</a:t>
            </a:r>
            <a:r>
              <a:rPr lang="cs-CZ" dirty="0"/>
              <a:t> </a:t>
            </a:r>
            <a:r>
              <a:rPr lang="cs-CZ" dirty="0" err="1"/>
              <a:t>vaginalis</a:t>
            </a:r>
            <a:r>
              <a:rPr lang="cs-CZ" dirty="0"/>
              <a:t>, Trypanosoma </a:t>
            </a:r>
            <a:r>
              <a:rPr lang="cs-CZ" dirty="0" err="1"/>
              <a:t>equiperdum</a:t>
            </a:r>
            <a:r>
              <a:rPr lang="cs-CZ" dirty="0"/>
              <a:t>, </a:t>
            </a:r>
            <a:r>
              <a:rPr lang="cs-CZ" dirty="0" err="1"/>
              <a:t>Pthirius</a:t>
            </a:r>
            <a:r>
              <a:rPr lang="cs-CZ" dirty="0"/>
              <a:t> </a:t>
            </a:r>
            <a:r>
              <a:rPr lang="cs-CZ" dirty="0" err="1"/>
              <a:t>pubis</a:t>
            </a:r>
            <a:r>
              <a:rPr lang="cs-CZ" dirty="0"/>
              <a:t>)</a:t>
            </a:r>
          </a:p>
          <a:p>
            <a:r>
              <a:rPr lang="cs-CZ" b="1" dirty="0"/>
              <a:t>Přenos inhalací </a:t>
            </a:r>
            <a:r>
              <a:rPr lang="cs-CZ" dirty="0"/>
              <a:t>(</a:t>
            </a:r>
            <a:r>
              <a:rPr lang="cs-CZ" dirty="0" err="1"/>
              <a:t>např</a:t>
            </a:r>
            <a:r>
              <a:rPr lang="cs-CZ" dirty="0"/>
              <a:t> </a:t>
            </a:r>
            <a:r>
              <a:rPr lang="cs-CZ" dirty="0" err="1"/>
              <a:t>Pneumocystis</a:t>
            </a:r>
            <a:r>
              <a:rPr lang="cs-CZ" dirty="0"/>
              <a:t> </a:t>
            </a:r>
            <a:r>
              <a:rPr lang="cs-CZ" dirty="0" err="1"/>
              <a:t>carini</a:t>
            </a:r>
            <a:r>
              <a:rPr lang="cs-CZ" dirty="0"/>
              <a:t>)</a:t>
            </a:r>
          </a:p>
          <a:p>
            <a:r>
              <a:rPr lang="cs-CZ" b="1" dirty="0"/>
              <a:t>Přenos kontaminací </a:t>
            </a:r>
            <a:r>
              <a:rPr lang="cs-CZ" dirty="0"/>
              <a:t>(např. </a:t>
            </a:r>
            <a:r>
              <a:rPr lang="cs-CZ" dirty="0" err="1"/>
              <a:t>Naegleria</a:t>
            </a:r>
            <a:r>
              <a:rPr lang="cs-CZ" dirty="0"/>
              <a:t>, </a:t>
            </a:r>
            <a:r>
              <a:rPr lang="cs-CZ" dirty="0" err="1"/>
              <a:t>Acanthamoeba</a:t>
            </a:r>
            <a:r>
              <a:rPr lang="cs-CZ" dirty="0"/>
              <a:t>, </a:t>
            </a:r>
            <a:r>
              <a:rPr lang="cs-CZ" dirty="0" err="1"/>
              <a:t>Balamuthia</a:t>
            </a:r>
            <a:r>
              <a:rPr lang="cs-CZ" dirty="0"/>
              <a:t>, </a:t>
            </a:r>
            <a:r>
              <a:rPr lang="cs-CZ" dirty="0" err="1"/>
              <a:t>Hartmanella</a:t>
            </a:r>
            <a:r>
              <a:rPr lang="cs-CZ" dirty="0"/>
              <a:t>, </a:t>
            </a:r>
            <a:r>
              <a:rPr lang="cs-CZ" dirty="0" err="1"/>
              <a:t>Leishmania</a:t>
            </a:r>
            <a:r>
              <a:rPr lang="cs-CZ" dirty="0"/>
              <a:t> </a:t>
            </a:r>
            <a:r>
              <a:rPr lang="cs-CZ" dirty="0" err="1"/>
              <a:t>cruzi</a:t>
            </a:r>
            <a:r>
              <a:rPr lang="cs-CZ" dirty="0"/>
              <a:t>))  </a:t>
            </a:r>
          </a:p>
          <a:p>
            <a:r>
              <a:rPr lang="cs-CZ" b="1" dirty="0">
                <a:solidFill>
                  <a:srgbClr val="FF0000"/>
                </a:solidFill>
              </a:rPr>
              <a:t>Vertikální přenos </a:t>
            </a:r>
            <a:r>
              <a:rPr lang="cs-CZ" dirty="0"/>
              <a:t>– (např. </a:t>
            </a:r>
            <a:r>
              <a:rPr lang="cs-CZ" dirty="0" err="1"/>
              <a:t>Babesia</a:t>
            </a:r>
            <a:r>
              <a:rPr lang="cs-CZ" dirty="0"/>
              <a:t> </a:t>
            </a:r>
            <a:r>
              <a:rPr lang="cs-CZ" dirty="0" err="1"/>
              <a:t>bigemina</a:t>
            </a:r>
            <a:r>
              <a:rPr lang="cs-CZ" dirty="0"/>
              <a:t>, </a:t>
            </a:r>
            <a:r>
              <a:rPr lang="cs-CZ" dirty="0" err="1"/>
              <a:t>Toxoplasma</a:t>
            </a:r>
            <a:r>
              <a:rPr lang="cs-CZ" dirty="0"/>
              <a:t> </a:t>
            </a:r>
            <a:r>
              <a:rPr lang="cs-CZ" dirty="0" err="1"/>
              <a:t>gondii</a:t>
            </a:r>
            <a:r>
              <a:rPr lang="cs-CZ" dirty="0"/>
              <a:t>, </a:t>
            </a:r>
            <a:r>
              <a:rPr lang="cs-CZ" dirty="0" err="1"/>
              <a:t>Toxocara</a:t>
            </a:r>
            <a:r>
              <a:rPr lang="cs-CZ" dirty="0"/>
              <a:t> </a:t>
            </a:r>
            <a:r>
              <a:rPr lang="cs-CZ" dirty="0" err="1"/>
              <a:t>canis</a:t>
            </a:r>
            <a:r>
              <a:rPr lang="cs-CZ" dirty="0"/>
              <a:t>, </a:t>
            </a:r>
            <a:r>
              <a:rPr lang="cs-CZ" dirty="0" err="1"/>
              <a:t>Alaria</a:t>
            </a:r>
            <a:r>
              <a:rPr lang="cs-CZ" dirty="0"/>
              <a:t> </a:t>
            </a:r>
            <a:r>
              <a:rPr lang="cs-CZ" dirty="0" err="1"/>
              <a:t>americana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151132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 err="1"/>
              <a:t>Fecal</a:t>
            </a:r>
            <a:r>
              <a:rPr lang="cs-CZ" sz="3400" dirty="0"/>
              <a:t> - Oral přenos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8520" y="659148"/>
            <a:ext cx="5220072" cy="307744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304" y="3429000"/>
            <a:ext cx="5180506" cy="328413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839132" y="755412"/>
            <a:ext cx="2261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Entamoeba</a:t>
            </a:r>
            <a:r>
              <a:rPr lang="cs-CZ" dirty="0"/>
              <a:t> </a:t>
            </a:r>
            <a:r>
              <a:rPr lang="cs-CZ" dirty="0" err="1"/>
              <a:t>histolytica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03648" y="6228020"/>
            <a:ext cx="2101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Ascaris</a:t>
            </a:r>
            <a:r>
              <a:rPr lang="cs-CZ" dirty="0"/>
              <a:t> </a:t>
            </a:r>
            <a:r>
              <a:rPr lang="cs-CZ" dirty="0" err="1"/>
              <a:t>lumbricoides</a:t>
            </a:r>
            <a:endParaRPr lang="cs-CZ" dirty="0"/>
          </a:p>
        </p:txBody>
      </p:sp>
      <p:pic>
        <p:nvPicPr>
          <p:cNvPr id="119810" name="Picture 2" descr="Macroscopic evaluation of the Ascaris lumbricoides worm . | Download  Scientific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270" y="3933056"/>
            <a:ext cx="2558753" cy="229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2" name="Picture 4" descr="Parasitic Amoeba (entamoeba Histolytica) by Kateryna Kon/science Photo  Libra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11658"/>
            <a:ext cx="3122257" cy="207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95872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0228" y="3645024"/>
            <a:ext cx="4921987" cy="307126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645648" y="6453336"/>
            <a:ext cx="250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Echinococcus</a:t>
            </a:r>
            <a:r>
              <a:rPr lang="cs-CZ" dirty="0"/>
              <a:t> </a:t>
            </a:r>
            <a:r>
              <a:rPr lang="cs-CZ" dirty="0" err="1"/>
              <a:t>granulosus</a:t>
            </a:r>
            <a:endParaRPr lang="cs-CZ" dirty="0"/>
          </a:p>
        </p:txBody>
      </p:sp>
      <p:pic>
        <p:nvPicPr>
          <p:cNvPr id="8" name="Zástupný symbol pro obsa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5" y="792368"/>
            <a:ext cx="4505325" cy="3924300"/>
          </a:xfrm>
          <a:prstGeom prst="rect">
            <a:avLst/>
          </a:prstGeom>
        </p:spPr>
      </p:pic>
      <p:pic>
        <p:nvPicPr>
          <p:cNvPr id="55298" name="Picture 2" descr="Tenebrio molitor, potemník moučný fototapeta • fototapety brouk, škůdce,  mouka | myloview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514" y="1052736"/>
            <a:ext cx="2026568" cy="217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853558" y="899428"/>
            <a:ext cx="230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Hymenolepis</a:t>
            </a:r>
            <a:r>
              <a:rPr lang="cs-CZ" dirty="0"/>
              <a:t> </a:t>
            </a:r>
            <a:r>
              <a:rPr lang="cs-CZ" dirty="0" err="1"/>
              <a:t>diminuta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634082"/>
          </a:xfrm>
        </p:spPr>
        <p:txBody>
          <a:bodyPr>
            <a:normAutofit/>
          </a:bodyPr>
          <a:lstStyle/>
          <a:p>
            <a:r>
              <a:rPr lang="cs-CZ" sz="3400" dirty="0"/>
              <a:t>Trofický přenos - predace</a:t>
            </a:r>
          </a:p>
        </p:txBody>
      </p:sp>
      <p:pic>
        <p:nvPicPr>
          <p:cNvPr id="12" name="Picture 2" descr="Vlci se střílet nebudou, stát za jejich řádění zaplatí farmářům víc -  iDNES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635823"/>
            <a:ext cx="3271524" cy="181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778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8" y="53752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cs-CZ" sz="3300" dirty="0"/>
              <a:t/>
            </a:r>
            <a:br>
              <a:rPr lang="cs-CZ" sz="3300" dirty="0"/>
            </a:br>
            <a:r>
              <a:rPr lang="cs-CZ" sz="2700" b="1" dirty="0"/>
              <a:t>Směrem ke zdravějšímu ochranářskému paradigmatu</a:t>
            </a:r>
            <a:r>
              <a:rPr lang="cs-CZ" sz="2700" dirty="0"/>
              <a:t>: integrace nemocí a molekulární ekologie na podporu biologické ochrany</a:t>
            </a:r>
            <a:r>
              <a:rPr lang="cs-CZ" sz="2700" b="1" dirty="0"/>
              <a:t/>
            </a:r>
            <a:br>
              <a:rPr lang="cs-CZ" sz="2700" b="1" dirty="0"/>
            </a:br>
            <a:endParaRPr lang="cs-CZ" sz="2700" dirty="0"/>
          </a:p>
        </p:txBody>
      </p:sp>
      <p:pic>
        <p:nvPicPr>
          <p:cNvPr id="16386" name="Picture 2" descr="Obrázek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421" y="1196752"/>
            <a:ext cx="646566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79512" y="5733256"/>
            <a:ext cx="9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>
                <a:solidFill>
                  <a:srgbClr val="222222"/>
                </a:solidFill>
                <a:latin typeface="Merriweather"/>
              </a:rPr>
              <a:t>Schéma znázorňující </a:t>
            </a:r>
            <a:r>
              <a:rPr lang="cs-CZ" sz="1400" b="1" dirty="0">
                <a:solidFill>
                  <a:srgbClr val="222222"/>
                </a:solidFill>
                <a:latin typeface="Merriweather"/>
              </a:rPr>
              <a:t>hostitele, parazita a faktory prostředí ovlivňující dynamiku onemocnění napříč měřítky biologické organizace, na úrovni jednotlivce, populace, společenstva a ekosystému</a:t>
            </a:r>
            <a:r>
              <a:rPr lang="cs-CZ" sz="1400" dirty="0">
                <a:solidFill>
                  <a:srgbClr val="222222"/>
                </a:solidFill>
                <a:latin typeface="Merriweather"/>
              </a:rPr>
              <a:t>. Je pozoruhodné, že vliv hostitelských a parazitárních faktorů na dynamiku onemocnění na každé úrovni se často vzájemně nevylučuje a může se pohybovat od jednotlivců až po populace a na úrovni komunit/ekosystémů.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69909566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706438"/>
          </a:xfrm>
        </p:spPr>
        <p:txBody>
          <a:bodyPr/>
          <a:lstStyle/>
          <a:p>
            <a:r>
              <a:rPr lang="cs-CZ" altLang="cs-CZ" sz="3600" dirty="0" smtClean="0"/>
              <a:t>Přímá </a:t>
            </a:r>
            <a:r>
              <a:rPr lang="cs-CZ" altLang="cs-CZ" sz="3600" dirty="0"/>
              <a:t>invaze </a:t>
            </a:r>
            <a:r>
              <a:rPr lang="cs-CZ" altLang="cs-CZ" sz="3600" dirty="0" smtClean="0"/>
              <a:t>– kontaktem - </a:t>
            </a:r>
            <a:r>
              <a:rPr lang="cs-CZ" altLang="cs-CZ" sz="3600" dirty="0" err="1" smtClean="0"/>
              <a:t>Monogenea</a:t>
            </a:r>
            <a:endParaRPr lang="cs-CZ" altLang="cs-CZ" sz="3600" dirty="0"/>
          </a:p>
        </p:txBody>
      </p:sp>
      <p:pic>
        <p:nvPicPr>
          <p:cNvPr id="5123" name="Picture 2" descr="Prezentace aplikace PowerPoi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338" y="1341438"/>
            <a:ext cx="2682875" cy="2979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CIP / Monogen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0" y="1268413"/>
            <a:ext cx="252095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Diagram of the haptoral sclerites of Macrogyrodactylus clarii. (A) The... |  Download Scientific Diagr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1341438"/>
            <a:ext cx="2998788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 descr="Monogenea (jednorodí) | BioLib.c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292600"/>
            <a:ext cx="268763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Checklist of the Monogenea (Platyhelminthes) parasitic in Mexican aquatic  vertebrates - Scientific Publications of the Muséum national d'Histoire  naturelle, Par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302125"/>
            <a:ext cx="2913062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2" descr="Gyrodactylus aquatic parasite 842925 Stock Photo at Vecteez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292600"/>
            <a:ext cx="3589337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71619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Monogenea</a:t>
            </a:r>
            <a:r>
              <a:rPr lang="cs-CZ" dirty="0"/>
              <a:t> – především ektoparaziti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0133" y="1460599"/>
            <a:ext cx="4572000" cy="50949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1700808"/>
            <a:ext cx="4013001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383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96" y="260648"/>
            <a:ext cx="9145016" cy="1143000"/>
          </a:xfrm>
        </p:spPr>
        <p:txBody>
          <a:bodyPr>
            <a:normAutofit fontScale="90000"/>
          </a:bodyPr>
          <a:lstStyle/>
          <a:p>
            <a:r>
              <a:rPr lang="cs-CZ" sz="3800" b="1" dirty="0"/>
              <a:t>Invaze kontaktem </a:t>
            </a:r>
            <a:r>
              <a:rPr lang="cs-CZ" sz="3800" dirty="0"/>
              <a:t>– pohyblivá larva (vejcorodý </a:t>
            </a:r>
            <a:r>
              <a:rPr lang="cs-CZ" sz="3800" dirty="0" err="1"/>
              <a:t>Dactylogyrus</a:t>
            </a:r>
            <a:r>
              <a:rPr lang="cs-CZ" sz="3800" dirty="0"/>
              <a:t>) nebo dospělý jedinec (živorodý    						</a:t>
            </a:r>
            <a:r>
              <a:rPr lang="cs-CZ" sz="3800" dirty="0" err="1"/>
              <a:t>Gyrodactylus</a:t>
            </a:r>
            <a:r>
              <a:rPr lang="cs-CZ" sz="3800" dirty="0"/>
              <a:t>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58" y="1976665"/>
            <a:ext cx="4213811" cy="40879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006" y="1842646"/>
            <a:ext cx="3496516" cy="447580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347864" y="4149080"/>
            <a:ext cx="914400" cy="91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948264" y="2204864"/>
            <a:ext cx="770384" cy="720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lů 7"/>
          <p:cNvSpPr/>
          <p:nvPr/>
        </p:nvSpPr>
        <p:spPr>
          <a:xfrm>
            <a:off x="2071144" y="1370472"/>
            <a:ext cx="484632" cy="61836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ů 8"/>
          <p:cNvSpPr/>
          <p:nvPr/>
        </p:nvSpPr>
        <p:spPr>
          <a:xfrm>
            <a:off x="7092280" y="1608366"/>
            <a:ext cx="484632" cy="52449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699421" y="6095037"/>
            <a:ext cx="3016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 dirty="0" err="1" smtClean="0"/>
              <a:t>Oncomiracidium</a:t>
            </a:r>
            <a:endParaRPr lang="cs-CZ" b="1" dirty="0" smtClean="0"/>
          </a:p>
          <a:p>
            <a:pPr algn="r"/>
            <a:r>
              <a:rPr lang="cs-CZ" dirty="0"/>
              <a:t>i</a:t>
            </a:r>
            <a:r>
              <a:rPr lang="cs-CZ" dirty="0" smtClean="0"/>
              <a:t>nvazní obrvená plovoucí </a:t>
            </a:r>
            <a:r>
              <a:rPr lang="cs-CZ" dirty="0"/>
              <a:t>l</a:t>
            </a:r>
            <a:r>
              <a:rPr lang="cs-CZ" dirty="0" smtClean="0"/>
              <a:t>arva</a:t>
            </a:r>
            <a:endParaRPr lang="cs-CZ" dirty="0"/>
          </a:p>
        </p:txBody>
      </p:sp>
      <p:sp>
        <p:nvSpPr>
          <p:cNvPr id="11" name="Šipka dolů 10"/>
          <p:cNvSpPr/>
          <p:nvPr/>
        </p:nvSpPr>
        <p:spPr>
          <a:xfrm rot="10800000">
            <a:off x="3871344" y="5157192"/>
            <a:ext cx="484632" cy="86583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252" y="5217780"/>
            <a:ext cx="2160240" cy="1490796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952157" y="6453336"/>
            <a:ext cx="3076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Pedogenetická polyembryonie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65644580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>Přímá penetrace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756" y="706207"/>
            <a:ext cx="4572000" cy="301942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9512" y="3933056"/>
            <a:ext cx="439248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Trofozoiti</a:t>
            </a:r>
            <a:r>
              <a:rPr lang="cs-CZ" sz="1600" b="1" dirty="0"/>
              <a:t> </a:t>
            </a:r>
            <a:r>
              <a:rPr lang="cs-CZ" sz="1600" b="1" dirty="0" err="1"/>
              <a:t>Ichthyopthirius</a:t>
            </a:r>
            <a:r>
              <a:rPr lang="cs-CZ" sz="1600" b="1" dirty="0"/>
              <a:t> </a:t>
            </a:r>
            <a:r>
              <a:rPr lang="cs-CZ" sz="1600" b="1" dirty="0" err="1"/>
              <a:t>multifillis</a:t>
            </a:r>
            <a:r>
              <a:rPr lang="cs-CZ" sz="1600" b="1" dirty="0"/>
              <a:t>  </a:t>
            </a:r>
            <a:r>
              <a:rPr lang="cs-CZ" sz="1600" dirty="0"/>
              <a:t>se uvolňují do vody tvoří cysty, které prodělávají extenzivní </a:t>
            </a:r>
          </a:p>
          <a:p>
            <a:r>
              <a:rPr lang="cs-CZ" sz="1600" dirty="0"/>
              <a:t>asexuální reprodukci. Volně plovoucí </a:t>
            </a:r>
            <a:r>
              <a:rPr lang="cs-CZ" sz="1600" dirty="0" err="1"/>
              <a:t>tomity</a:t>
            </a:r>
            <a:r>
              <a:rPr lang="cs-CZ" sz="1600" dirty="0"/>
              <a:t> se uvolňují do vody  a vyhledávají rybu. Po kontaktu s ní penetrují její epitel a transformují se na </a:t>
            </a:r>
            <a:r>
              <a:rPr lang="cs-CZ" sz="1600" dirty="0" err="1"/>
              <a:t>trofozoizy</a:t>
            </a:r>
            <a:r>
              <a:rPr lang="cs-CZ" sz="1600" dirty="0"/>
              <a:t>. Důsledek infekce je zánět a poškození tkáně, kdy vznikají bílé útvary (</a:t>
            </a:r>
            <a:r>
              <a:rPr lang="cs-CZ" sz="1600" dirty="0" err="1"/>
              <a:t>pustuily</a:t>
            </a:r>
            <a:r>
              <a:rPr lang="cs-CZ" sz="1600" dirty="0"/>
              <a:t>) na povrhu hostitele, cizopasník se zde živí živinami s usmrcených buněk  hostitele. Pustuly posléze praskají pohybliví </a:t>
            </a:r>
            <a:r>
              <a:rPr lang="cs-CZ" sz="1600" dirty="0" err="1"/>
              <a:t>trofozoiti</a:t>
            </a:r>
            <a:r>
              <a:rPr lang="cs-CZ" sz="1600" dirty="0"/>
              <a:t> se opět uvolňují do vody a klesají ke dnu.                               </a:t>
            </a:r>
          </a:p>
          <a:p>
            <a:r>
              <a:rPr lang="cs-CZ" dirty="0"/>
              <a:t>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756" y="2996952"/>
            <a:ext cx="4201955" cy="272338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024192" y="5818038"/>
            <a:ext cx="2724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err="1"/>
              <a:t>Schistosoma</a:t>
            </a:r>
            <a:r>
              <a:rPr lang="cs-CZ" dirty="0"/>
              <a:t> </a:t>
            </a:r>
            <a:r>
              <a:rPr lang="cs-CZ" dirty="0" err="1"/>
              <a:t>haematobium</a:t>
            </a:r>
            <a:endParaRPr lang="cs-CZ" dirty="0"/>
          </a:p>
          <a:p>
            <a:pPr algn="r"/>
            <a:r>
              <a:rPr lang="cs-CZ" dirty="0" err="1"/>
              <a:t>Schistosoma</a:t>
            </a:r>
            <a:r>
              <a:rPr lang="cs-CZ" dirty="0"/>
              <a:t> </a:t>
            </a:r>
            <a:r>
              <a:rPr lang="cs-CZ" dirty="0" err="1"/>
              <a:t>mansoni</a:t>
            </a:r>
            <a:endParaRPr lang="cs-CZ" dirty="0"/>
          </a:p>
          <a:p>
            <a:pPr algn="r"/>
            <a:r>
              <a:rPr lang="cs-CZ" dirty="0" err="1"/>
              <a:t>Schistosoma</a:t>
            </a:r>
            <a:r>
              <a:rPr lang="cs-CZ" dirty="0"/>
              <a:t> japonicum0</a:t>
            </a:r>
          </a:p>
        </p:txBody>
      </p:sp>
      <p:pic>
        <p:nvPicPr>
          <p:cNvPr id="54274" name="Picture 2" descr="Is the worm turning? Early stages of schistosomiasis bladder infection  charted - Sco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63927" y="-25921"/>
            <a:ext cx="2146970" cy="389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38883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1865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dirty="0"/>
              <a:t>Přímá penetrace hostitele</a:t>
            </a:r>
            <a:br>
              <a:rPr lang="cs-CZ" dirty="0"/>
            </a:br>
            <a:r>
              <a:rPr lang="cs-CZ" sz="3300" dirty="0"/>
              <a:t>Krevničky - </a:t>
            </a:r>
            <a:r>
              <a:rPr lang="cs-CZ" sz="3300" dirty="0" err="1"/>
              <a:t>Schistosoma</a:t>
            </a:r>
            <a:endParaRPr lang="cs-CZ" sz="33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7984" y="1772816"/>
            <a:ext cx="4464496" cy="409192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1859795"/>
            <a:ext cx="4775864" cy="417646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660232" y="4365104"/>
            <a:ext cx="1296144" cy="1080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1564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/>
              <a:t>Penetrace pokožky</a:t>
            </a:r>
          </a:p>
        </p:txBody>
      </p:sp>
      <p:pic>
        <p:nvPicPr>
          <p:cNvPr id="59394" name="Picture 2" descr="Life cycle of schistosomes. Upon penetration of the human skin as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98338"/>
            <a:ext cx="35495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Behaviour of Tnchobilharzia before and after the penetration into a... | 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36" y="1844824"/>
            <a:ext cx="4538164" cy="345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1375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Cerkárie - penetrující vývojové stádium</a:t>
            </a:r>
          </a:p>
        </p:txBody>
      </p:sp>
      <p:pic>
        <p:nvPicPr>
          <p:cNvPr id="58370" name="Picture 2" descr="Ultrastructure of the Schistosoma mansoni cercaria - ScienceDirec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15" y="1628800"/>
            <a:ext cx="4170756" cy="445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SCHISTOIN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908" y="1628800"/>
            <a:ext cx="3810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49680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/>
              <a:t>Přenos vektorem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4951" y="3429000"/>
            <a:ext cx="5253858" cy="3274144"/>
          </a:xfrm>
          <a:prstGeom prst="rect">
            <a:avLst/>
          </a:prstGeom>
        </p:spPr>
      </p:pic>
      <p:pic>
        <p:nvPicPr>
          <p:cNvPr id="52226" name="Picture 2" descr="Chrysops ID gu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34598"/>
            <a:ext cx="3066599" cy="219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372200" y="2987660"/>
            <a:ext cx="212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Ovád rodu </a:t>
            </a:r>
            <a:r>
              <a:rPr lang="cs-CZ" dirty="0" err="1"/>
              <a:t>Chrysops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688813" y="3275692"/>
            <a:ext cx="218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Loa</a:t>
            </a:r>
            <a:r>
              <a:rPr lang="cs-CZ" dirty="0"/>
              <a:t> </a:t>
            </a:r>
            <a:r>
              <a:rPr lang="cs-CZ" dirty="0" err="1"/>
              <a:t>loa</a:t>
            </a:r>
            <a:r>
              <a:rPr lang="cs-CZ" dirty="0"/>
              <a:t>, </a:t>
            </a:r>
            <a:r>
              <a:rPr lang="cs-CZ" dirty="0" err="1"/>
              <a:t>Brugia</a:t>
            </a:r>
            <a:r>
              <a:rPr lang="cs-CZ" dirty="0"/>
              <a:t> </a:t>
            </a:r>
            <a:r>
              <a:rPr lang="cs-CZ" dirty="0" err="1"/>
              <a:t>malay</a:t>
            </a:r>
            <a:endParaRPr lang="cs-CZ" dirty="0"/>
          </a:p>
        </p:txBody>
      </p:sp>
      <p:pic>
        <p:nvPicPr>
          <p:cNvPr id="52228" name="Picture 4" descr="Health: Infectious Disease Epidemiology &amp; Prevention Division: Rhipicephalus  sanguine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19469"/>
            <a:ext cx="1440160" cy="20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57878" y="6381328"/>
            <a:ext cx="254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Klíště rodu </a:t>
            </a:r>
            <a:r>
              <a:rPr lang="cs-CZ" dirty="0" err="1"/>
              <a:t>Rhipicephalus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143" y="4494063"/>
            <a:ext cx="2087485" cy="1771616"/>
          </a:xfrm>
          <a:prstGeom prst="rect">
            <a:avLst/>
          </a:prstGeom>
        </p:spPr>
      </p:pic>
      <p:pic>
        <p:nvPicPr>
          <p:cNvPr id="12" name="Picture 2" descr="Babesia Life Cycle – When Phylogeny Meets Biology: Trends in Parasitolog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3559902" cy="323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779912" y="2051556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Babesia</a:t>
            </a:r>
            <a:r>
              <a:rPr lang="cs-CZ" dirty="0"/>
              <a:t> </a:t>
            </a:r>
            <a:r>
              <a:rPr lang="cs-CZ" dirty="0" err="1"/>
              <a:t>spp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997891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400" dirty="0"/>
              <a:t>Hostitelská specificita - vektory</a:t>
            </a:r>
          </a:p>
        </p:txBody>
      </p:sp>
      <p:pic>
        <p:nvPicPr>
          <p:cNvPr id="15362" name="Picture 2" descr="Frontiers | Is Host Selection by Mosquitoes Driving Vector Specificity of  Parasites? A Review on the Avian Malaria Mode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65332"/>
            <a:ext cx="8229600" cy="439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6747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/>
              <a:t>Sexuální přenos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5897536" cy="284431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44116" y="755412"/>
            <a:ext cx="223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Trichomonas</a:t>
            </a:r>
            <a:r>
              <a:rPr lang="cs-CZ" dirty="0"/>
              <a:t> </a:t>
            </a:r>
            <a:r>
              <a:rPr lang="cs-CZ" dirty="0" err="1"/>
              <a:t>vaginalis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816" y="3429000"/>
            <a:ext cx="4765038" cy="331236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553619" y="6228020"/>
            <a:ext cx="14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Phtirius</a:t>
            </a:r>
            <a:r>
              <a:rPr lang="cs-CZ" dirty="0"/>
              <a:t> </a:t>
            </a:r>
            <a:r>
              <a:rPr lang="cs-CZ" dirty="0" err="1"/>
              <a:t>pubis</a:t>
            </a:r>
            <a:endParaRPr lang="cs-CZ" dirty="0"/>
          </a:p>
        </p:txBody>
      </p:sp>
      <p:pic>
        <p:nvPicPr>
          <p:cNvPr id="53250" name="Picture 2" descr="Human pubic lice acquired from gorillas gives evolutionary clues – Florida  Museum Sci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93096"/>
            <a:ext cx="2808312" cy="220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Trichomonas vaginalis protozoa, 3d ilustrace. parazit vyvolávající  fototapeta • fototapety žena, Medicals, ilustrace | myloview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36" y="1124744"/>
            <a:ext cx="2949575" cy="196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96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/>
              <a:t>Typy distribuce cizopasníků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Geografická distribuce</a:t>
            </a:r>
          </a:p>
          <a:p>
            <a:r>
              <a:rPr lang="cs-CZ" dirty="0"/>
              <a:t>Hostitelská specificita (mezi různými druhy hostitelů)</a:t>
            </a:r>
          </a:p>
          <a:p>
            <a:r>
              <a:rPr lang="cs-CZ" dirty="0"/>
              <a:t>Frekvenční distribuce (v hostitelské populaci)</a:t>
            </a:r>
          </a:p>
          <a:p>
            <a:r>
              <a:rPr lang="cs-CZ" dirty="0" err="1"/>
              <a:t>Mikrohabitat</a:t>
            </a:r>
            <a:r>
              <a:rPr lang="cs-CZ" dirty="0"/>
              <a:t> distribuce (lokalizace v organismu hostitele)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595156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/>
          </a:bodyPr>
          <a:lstStyle/>
          <a:p>
            <a:r>
              <a:rPr lang="cs-CZ" sz="3400" dirty="0"/>
              <a:t>Přenos inhalací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6512" y="908720"/>
            <a:ext cx="4535067" cy="3034878"/>
          </a:xfrm>
          <a:prstGeom prst="rect">
            <a:avLst/>
          </a:prstGeom>
        </p:spPr>
      </p:pic>
      <p:pic>
        <p:nvPicPr>
          <p:cNvPr id="51206" name="Picture 6" descr="Prophylaxie et taux de CD4 au cours de la pneumopathie à Pneumocystis  jirovecii chez les patients atteints de maladies auto-immunes et  inflammatoires | Semantic Scho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72695"/>
            <a:ext cx="4860427" cy="336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0" name="Picture 10" descr="Pneumocystóza – WikiSkrip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99902"/>
            <a:ext cx="3816424" cy="254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770006" y="2915652"/>
            <a:ext cx="204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Pneumocystis</a:t>
            </a:r>
            <a:r>
              <a:rPr lang="cs-CZ" dirty="0"/>
              <a:t> </a:t>
            </a:r>
            <a:r>
              <a:rPr lang="cs-CZ" dirty="0" err="1"/>
              <a:t>carini</a:t>
            </a:r>
            <a:endParaRPr lang="cs-CZ" dirty="0"/>
          </a:p>
        </p:txBody>
      </p:sp>
      <p:pic>
        <p:nvPicPr>
          <p:cNvPr id="122882" name="Picture 2" descr="Pneumocystis carinii - microbewik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91027"/>
            <a:ext cx="3312368" cy="20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85029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Acanthamoeba keratitis: an emerging disease gathering importance  worldwide?: Trends in Parasit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45024"/>
            <a:ext cx="4824536" cy="314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38138"/>
          </a:xfrm>
        </p:spPr>
        <p:txBody>
          <a:bodyPr>
            <a:normAutofit/>
          </a:bodyPr>
          <a:lstStyle/>
          <a:p>
            <a:r>
              <a:rPr lang="cs-CZ" sz="3400" dirty="0"/>
              <a:t>Přenos kontaminací</a:t>
            </a:r>
          </a:p>
        </p:txBody>
      </p:sp>
      <p:pic>
        <p:nvPicPr>
          <p:cNvPr id="50178" name="Picture 2" descr="Naegleria fowleri: Trends in Parasitolog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" y="692696"/>
            <a:ext cx="4769977" cy="351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75656" y="4149080"/>
            <a:ext cx="1786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Naegleria</a:t>
            </a:r>
            <a:r>
              <a:rPr lang="cs-CZ" dirty="0"/>
              <a:t> </a:t>
            </a:r>
            <a:r>
              <a:rPr lang="cs-CZ" dirty="0" err="1"/>
              <a:t>fowleri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012160" y="3140968"/>
            <a:ext cx="2540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Acanthamoeba</a:t>
            </a:r>
            <a:r>
              <a:rPr lang="cs-CZ" dirty="0"/>
              <a:t> </a:t>
            </a:r>
            <a:r>
              <a:rPr lang="cs-CZ" dirty="0" err="1"/>
              <a:t>keratinis</a:t>
            </a:r>
            <a:endParaRPr lang="cs-CZ" dirty="0"/>
          </a:p>
        </p:txBody>
      </p:sp>
      <p:pic>
        <p:nvPicPr>
          <p:cNvPr id="50182" name="Picture 6" descr="What is Naegleria fowleri infection? The brain-eating amoeba reported in  South Korea - India Tod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3458715" cy="194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4" name="Picture 8" descr="Acanthamoeba Facts, Eye Infection, and Keratitis Information - Owlc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34910"/>
            <a:ext cx="2247970" cy="22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60544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NCSU Veterinary Parasit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2936"/>
            <a:ext cx="5097353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/>
              <a:t>Přenos vertikální 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82" y="822722"/>
            <a:ext cx="4464496" cy="332884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475656" y="4149080"/>
            <a:ext cx="1910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Toxoplasma</a:t>
            </a:r>
            <a:r>
              <a:rPr lang="cs-CZ" dirty="0"/>
              <a:t> </a:t>
            </a:r>
            <a:r>
              <a:rPr lang="cs-CZ" dirty="0" err="1"/>
              <a:t>gondii</a:t>
            </a:r>
            <a:endParaRPr lang="cs-CZ" dirty="0"/>
          </a:p>
        </p:txBody>
      </p:sp>
      <p:pic>
        <p:nvPicPr>
          <p:cNvPr id="49156" name="Picture 4" descr="Toxokaróza – WikiSkrip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755" y="822722"/>
            <a:ext cx="2077254" cy="202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Protozoarios Parasitarios Toxoplasma Gondii Imagen de archivo - Imagen de  feto, enfermo: 24211699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81128"/>
            <a:ext cx="3062459" cy="204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31432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/>
              <a:t>Vertikální přenos – </a:t>
            </a:r>
            <a:r>
              <a:rPr lang="cs-CZ" sz="3400" dirty="0" err="1"/>
              <a:t>Babesie</a:t>
            </a:r>
            <a:r>
              <a:rPr lang="cs-CZ" sz="3400" dirty="0"/>
              <a:t> </a:t>
            </a:r>
            <a:r>
              <a:rPr lang="cs-CZ" sz="3400" dirty="0" err="1"/>
              <a:t>spp</a:t>
            </a:r>
            <a:r>
              <a:rPr lang="cs-CZ" sz="3400" dirty="0"/>
              <a:t>.</a:t>
            </a:r>
          </a:p>
        </p:txBody>
      </p:sp>
      <p:pic>
        <p:nvPicPr>
          <p:cNvPr id="126978" name="Picture 2" descr="Babesia and its hosts: adaptation to long-lasting interactions as a way to  achieve efficient transmission | Veterinary Research, a journal on Animal  Infec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41616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2" name="Picture 2" descr="Babesia | Springer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31" y="1345696"/>
            <a:ext cx="373951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Šipka doprava 2"/>
          <p:cNvSpPr/>
          <p:nvPr/>
        </p:nvSpPr>
        <p:spPr>
          <a:xfrm rot="19697343">
            <a:off x="3933132" y="4707471"/>
            <a:ext cx="61836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 rot="18296966">
            <a:off x="4926582" y="5746775"/>
            <a:ext cx="61836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 rot="16018026">
            <a:off x="6537376" y="6033464"/>
            <a:ext cx="61836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37023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</a:t>
            </a:r>
            <a:r>
              <a:rPr lang="cs-CZ"/>
              <a:t>	</a:t>
            </a:r>
            <a:r>
              <a:rPr lang="cs-CZ" smtClean="0"/>
              <a:t>Děkuji </a:t>
            </a:r>
            <a:r>
              <a:rPr lang="cs-CZ" dirty="0" smtClean="0"/>
              <a:t>za pozornost 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903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cs-CZ" sz="3400" dirty="0"/>
              <a:t>Rozmístění kontinentů – základ </a:t>
            </a:r>
            <a:br>
              <a:rPr lang="cs-CZ" sz="3400" dirty="0"/>
            </a:br>
            <a:r>
              <a:rPr lang="cs-CZ" sz="3400" dirty="0"/>
              <a:t>geografické distribuce </a:t>
            </a:r>
          </a:p>
        </p:txBody>
      </p:sp>
      <p:pic>
        <p:nvPicPr>
          <p:cNvPr id="1026" name="Picture 2" descr="World map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25" y="1484784"/>
            <a:ext cx="8112313" cy="497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319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/>
              <a:t>Původní </a:t>
            </a:r>
            <a:r>
              <a:rPr lang="cs-CZ" sz="3400" dirty="0" err="1"/>
              <a:t>prapevnina</a:t>
            </a:r>
            <a:r>
              <a:rPr lang="cs-CZ" sz="3400" dirty="0"/>
              <a:t> - Pangea</a:t>
            </a:r>
          </a:p>
        </p:txBody>
      </p:sp>
      <p:pic>
        <p:nvPicPr>
          <p:cNvPr id="7170" name="Picture 2" descr="Facts about Pangaea, ancient supercontinent | Live Scienc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6" y="1196752"/>
            <a:ext cx="921702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494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6005"/>
          </a:xfrm>
        </p:spPr>
        <p:txBody>
          <a:bodyPr>
            <a:normAutofit/>
          </a:bodyPr>
          <a:lstStyle/>
          <a:p>
            <a:r>
              <a:rPr lang="cs-CZ" sz="3400" dirty="0"/>
              <a:t>Alfred </a:t>
            </a:r>
            <a:r>
              <a:rPr lang="cs-CZ" sz="3400" dirty="0" err="1"/>
              <a:t>Wegener</a:t>
            </a:r>
            <a:endParaRPr lang="cs-CZ" sz="3400" dirty="0"/>
          </a:p>
        </p:txBody>
      </p:sp>
      <p:pic>
        <p:nvPicPr>
          <p:cNvPr id="8194" name="Picture 2" descr="Alfred Wegener and His Theory of Continental Drift | OpenMi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83146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27584" y="4554994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Alfred Lothar </a:t>
            </a:r>
            <a:r>
              <a:rPr lang="cs-CZ" b="1" dirty="0" err="1"/>
              <a:t>Wegener</a:t>
            </a:r>
            <a:r>
              <a:rPr lang="cs-CZ" dirty="0"/>
              <a:t> (1. listopadu 1880 Berlín – 2. nebo 3. listopadu 1930 Grónsko) byl německý vědec, který se zabýval mnoha vědními obory, světového uznání a věhlasu došel v geologii a v meteorologii. Byl průkopníkem balónového pozorování. Předložil tzv. mechanickou teorii vzniku tornád. Na počátku 20. století vypracoval úplnou teorii zrcadlení vzduchu na základě vlastních pozorování na polární stanici v Grónsku, kterou založil.</a:t>
            </a:r>
          </a:p>
        </p:txBody>
      </p:sp>
    </p:spTree>
    <p:extLst>
      <p:ext uri="{BB962C8B-B14F-4D97-AF65-F5344CB8AC3E}">
        <p14:creationId xmlns:p14="http://schemas.microsoft.com/office/powerpoint/2010/main" val="573149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706090"/>
          </a:xfrm>
        </p:spPr>
        <p:txBody>
          <a:bodyPr>
            <a:normAutofit/>
          </a:bodyPr>
          <a:lstStyle/>
          <a:p>
            <a:r>
              <a:rPr lang="cs-CZ" sz="3400" dirty="0"/>
              <a:t>Teorie </a:t>
            </a:r>
            <a:r>
              <a:rPr lang="cs-CZ" sz="3400" dirty="0" smtClean="0"/>
              <a:t>kontinentálního </a:t>
            </a:r>
            <a:r>
              <a:rPr lang="cs-CZ" sz="3400" dirty="0"/>
              <a:t>driftu</a:t>
            </a:r>
          </a:p>
        </p:txBody>
      </p:sp>
      <p:pic>
        <p:nvPicPr>
          <p:cNvPr id="2050" name="Picture 2" descr="continental drif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4744"/>
            <a:ext cx="8294942" cy="559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219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06090"/>
          </a:xfrm>
        </p:spPr>
        <p:txBody>
          <a:bodyPr>
            <a:normAutofit/>
          </a:bodyPr>
          <a:lstStyle/>
          <a:p>
            <a:r>
              <a:rPr lang="cs-CZ" sz="3400" dirty="0"/>
              <a:t>Příčina – pohyby tektonických desek</a:t>
            </a:r>
          </a:p>
        </p:txBody>
      </p:sp>
      <p:pic>
        <p:nvPicPr>
          <p:cNvPr id="5122" name="Picture 2" descr="IAS Preparation- simplified like never before!: PLATE TECTONIC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90" y="1268760"/>
            <a:ext cx="836808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3"/>
          <p:cNvSpPr/>
          <p:nvPr/>
        </p:nvSpPr>
        <p:spPr>
          <a:xfrm>
            <a:off x="107504" y="5679747"/>
            <a:ext cx="8579296" cy="554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265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777911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27"/>
            <a:ext cx="8784976" cy="11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ipka dolů 2"/>
          <p:cNvSpPr/>
          <p:nvPr/>
        </p:nvSpPr>
        <p:spPr>
          <a:xfrm>
            <a:off x="7471744" y="2204864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094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/>
              <a:t>Rozestup kontinentů</a:t>
            </a:r>
          </a:p>
        </p:txBody>
      </p:sp>
      <p:pic>
        <p:nvPicPr>
          <p:cNvPr id="3074" name="Picture 2" descr="7,986 Continental Drift Images, Stock Photos &amp; Vectors | Shutterstoc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41" y="1052736"/>
            <a:ext cx="8047059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079094" y="6381328"/>
            <a:ext cx="329310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9088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s the continental drift theory real, or just an excuse? - Quor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5" y="764704"/>
            <a:ext cx="8885905" cy="5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030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101" y="116632"/>
            <a:ext cx="8292090" cy="634239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5166320"/>
            <a:ext cx="619268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sz="2200" dirty="0"/>
              <a:t/>
            </a:r>
            <a:br>
              <a:rPr lang="cs-CZ" sz="2200" dirty="0"/>
            </a:br>
            <a:r>
              <a:rPr lang="cs-CZ" sz="2000" b="1" dirty="0"/>
              <a:t>Endemické geografické rozšíření některých lidských parazitárních onemocnění. </a:t>
            </a:r>
            <a:r>
              <a:rPr lang="cs-CZ" sz="2000" dirty="0"/>
              <a:t>Mapa zobrazuje 5 různých oblastí světa podle WHO: </a:t>
            </a:r>
            <a:r>
              <a:rPr lang="cs-CZ" sz="2000" b="1" dirty="0"/>
              <a:t>Ameriku, Afriku, Evropu, východní Středomoří a jihovýchodní Asii Západní Pacifik</a:t>
            </a:r>
            <a:r>
              <a:rPr lang="cs-CZ" sz="2000" dirty="0"/>
              <a:t>. Procenta představují rozložení autochtonních endemických případů (133).</a:t>
            </a:r>
            <a:br>
              <a:rPr lang="cs-CZ" sz="2000" dirty="0"/>
            </a:b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574417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/>
              <a:t>Historie „migrace“ malárie </a:t>
            </a:r>
            <a:r>
              <a:rPr lang="cs-CZ" sz="3400" dirty="0" err="1"/>
              <a:t>Plasmodium</a:t>
            </a:r>
            <a:r>
              <a:rPr lang="cs-CZ" sz="3400" dirty="0"/>
              <a:t> </a:t>
            </a:r>
            <a:r>
              <a:rPr lang="cs-CZ" sz="3400" dirty="0" err="1"/>
              <a:t>vivax</a:t>
            </a:r>
            <a:endParaRPr lang="cs-CZ" sz="3400" dirty="0"/>
          </a:p>
        </p:txBody>
      </p:sp>
      <p:pic>
        <p:nvPicPr>
          <p:cNvPr id="23554" name="Picture 2" descr="Historical Migration of the Ma [IMAGE] | EurekAlert! Science News Releas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86" y="1196752"/>
            <a:ext cx="8774628" cy="463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cs-CZ" dirty="0"/>
              <a:t>Preference habitatů a jejich benefity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539552" y="864994"/>
          <a:ext cx="8003232" cy="5804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744">
                  <a:extLst>
                    <a:ext uri="{9D8B030D-6E8A-4147-A177-3AD203B41FA5}">
                      <a16:colId xmlns:a16="http://schemas.microsoft.com/office/drawing/2014/main" val="3618054744"/>
                    </a:ext>
                  </a:extLst>
                </a:gridCol>
                <a:gridCol w="2667744">
                  <a:extLst>
                    <a:ext uri="{9D8B030D-6E8A-4147-A177-3AD203B41FA5}">
                      <a16:colId xmlns:a16="http://schemas.microsoft.com/office/drawing/2014/main" val="4147300897"/>
                    </a:ext>
                  </a:extLst>
                </a:gridCol>
                <a:gridCol w="2667744">
                  <a:extLst>
                    <a:ext uri="{9D8B030D-6E8A-4147-A177-3AD203B41FA5}">
                      <a16:colId xmlns:a16="http://schemas.microsoft.com/office/drawing/2014/main" val="1713455851"/>
                    </a:ext>
                  </a:extLst>
                </a:gridCol>
              </a:tblGrid>
              <a:tr h="357103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Druh parazita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Typ habitatu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Benefity habitatu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360450"/>
                  </a:ext>
                </a:extLst>
              </a:tr>
              <a:tr h="498966">
                <a:tc>
                  <a:txBody>
                    <a:bodyPr/>
                    <a:lstStyle/>
                    <a:p>
                      <a:r>
                        <a:rPr lang="cs-CZ" sz="1400" dirty="0" err="1"/>
                        <a:t>Plasmodium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vivax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Uvnitř červené</a:t>
                      </a:r>
                      <a:r>
                        <a:rPr lang="cs-CZ" sz="1400" baseline="0" dirty="0"/>
                        <a:t> krvinky s </a:t>
                      </a:r>
                      <a:r>
                        <a:rPr lang="cs-CZ" sz="1400" baseline="0" dirty="0" err="1"/>
                        <a:t>Duffy</a:t>
                      </a:r>
                      <a:r>
                        <a:rPr lang="cs-CZ" sz="1400" baseline="0" dirty="0"/>
                        <a:t> antigenem *) viz poznámka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dirty="0"/>
                        <a:t>Základní receptor antigenu, unik před imunitou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605208"/>
                  </a:ext>
                </a:extLst>
              </a:tr>
              <a:tr h="498966">
                <a:tc>
                  <a:txBody>
                    <a:bodyPr/>
                    <a:lstStyle/>
                    <a:p>
                      <a:r>
                        <a:rPr lang="cs-CZ" sz="1400" dirty="0" err="1"/>
                        <a:t>Leishmania</a:t>
                      </a:r>
                      <a:r>
                        <a:rPr lang="cs-CZ" sz="1400" dirty="0"/>
                        <a:t> - </a:t>
                      </a:r>
                      <a:r>
                        <a:rPr lang="cs-CZ" sz="1400" dirty="0" err="1"/>
                        <a:t>amastigot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Uvnitř </a:t>
                      </a:r>
                      <a:r>
                        <a:rPr lang="cs-CZ" sz="1400" dirty="0" err="1"/>
                        <a:t>fagozómu</a:t>
                      </a:r>
                      <a:r>
                        <a:rPr lang="cs-CZ" sz="1400" dirty="0"/>
                        <a:t> nebo makrofága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dirty="0"/>
                        <a:t>Únik před protilátkovou imunitou, rezistence vůči lytickým enzymům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955192"/>
                  </a:ext>
                </a:extLst>
              </a:tr>
              <a:tr h="498966">
                <a:tc>
                  <a:txBody>
                    <a:bodyPr/>
                    <a:lstStyle/>
                    <a:p>
                      <a:r>
                        <a:rPr lang="cs-CZ" sz="1400" dirty="0" err="1"/>
                        <a:t>Adultní</a:t>
                      </a:r>
                      <a:r>
                        <a:rPr lang="cs-CZ" sz="1400" dirty="0"/>
                        <a:t> motolice nebo tasemnice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Tenké střevo hostitele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dirty="0"/>
                        <a:t>Vysoká dostupnost potravy, snadná disperze vajíček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596654"/>
                  </a:ext>
                </a:extLst>
              </a:tr>
              <a:tr h="704423">
                <a:tc>
                  <a:txBody>
                    <a:bodyPr/>
                    <a:lstStyle/>
                    <a:p>
                      <a:r>
                        <a:rPr lang="cs-CZ" sz="1400" dirty="0" err="1"/>
                        <a:t>Trichinella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spiralis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Uvnitř skeletální</a:t>
                      </a:r>
                      <a:r>
                        <a:rPr lang="cs-CZ" sz="1400" baseline="0" dirty="0"/>
                        <a:t> svaloviny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dirty="0"/>
                        <a:t>Stabilní habitat, únik před</a:t>
                      </a:r>
                      <a:r>
                        <a:rPr lang="cs-CZ" sz="1400" baseline="0" dirty="0"/>
                        <a:t> </a:t>
                      </a:r>
                      <a:r>
                        <a:rPr lang="cs-CZ" sz="1400" dirty="0"/>
                        <a:t>imunitou, kontakt pro</a:t>
                      </a:r>
                      <a:r>
                        <a:rPr lang="cs-CZ" sz="1400" baseline="0" dirty="0"/>
                        <a:t> rozmnožování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881810"/>
                  </a:ext>
                </a:extLst>
              </a:tr>
              <a:tr h="498966">
                <a:tc>
                  <a:txBody>
                    <a:bodyPr/>
                    <a:lstStyle/>
                    <a:p>
                      <a:r>
                        <a:rPr lang="cs-CZ" sz="1400" dirty="0" err="1"/>
                        <a:t>Schistosoma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japonicum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err="1"/>
                        <a:t>Mesenterické</a:t>
                      </a:r>
                      <a:r>
                        <a:rPr lang="cs-CZ" sz="1400" dirty="0"/>
                        <a:t> žíly</a:t>
                      </a:r>
                      <a:r>
                        <a:rPr lang="cs-CZ" sz="1400" baseline="0" dirty="0"/>
                        <a:t> hepatického cévního systému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dirty="0"/>
                        <a:t>Vysoká dostupnost potravy, kontakt při rozmnožování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405292"/>
                  </a:ext>
                </a:extLst>
              </a:tr>
              <a:tr h="498966">
                <a:tc>
                  <a:txBody>
                    <a:bodyPr/>
                    <a:lstStyle/>
                    <a:p>
                      <a:r>
                        <a:rPr lang="cs-CZ" sz="1400" dirty="0" err="1"/>
                        <a:t>Schistosoma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haematobium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Cévy ve stěně močového měchýře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dirty="0"/>
                        <a:t>Únik před </a:t>
                      </a:r>
                      <a:r>
                        <a:rPr lang="cs-CZ" sz="1400" dirty="0" err="1"/>
                        <a:t>kompeticí</a:t>
                      </a:r>
                      <a:r>
                        <a:rPr lang="cs-CZ" sz="1400" dirty="0"/>
                        <a:t>, snadná disperze vajíček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325943"/>
                  </a:ext>
                </a:extLst>
              </a:tr>
              <a:tr h="498966">
                <a:tc>
                  <a:txBody>
                    <a:bodyPr/>
                    <a:lstStyle/>
                    <a:p>
                      <a:r>
                        <a:rPr lang="cs-CZ" sz="1400" dirty="0" err="1"/>
                        <a:t>Diplostomní</a:t>
                      </a:r>
                      <a:r>
                        <a:rPr lang="cs-CZ" sz="1400" dirty="0"/>
                        <a:t> motolice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err="1"/>
                        <a:t>Unitř</a:t>
                      </a:r>
                      <a:r>
                        <a:rPr lang="cs-CZ" sz="1400" dirty="0"/>
                        <a:t> oka ryby (</a:t>
                      </a:r>
                      <a:r>
                        <a:rPr lang="cs-CZ" sz="1400" dirty="0" err="1"/>
                        <a:t>metacerkárie</a:t>
                      </a:r>
                      <a:r>
                        <a:rPr lang="cs-CZ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dirty="0"/>
                        <a:t>Únik před imunitou, zvýšená pravděpodobnost predace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092926"/>
                  </a:ext>
                </a:extLst>
              </a:tr>
              <a:tr h="704423">
                <a:tc>
                  <a:txBody>
                    <a:bodyPr/>
                    <a:lstStyle/>
                    <a:p>
                      <a:r>
                        <a:rPr lang="cs-CZ" sz="1400" dirty="0" err="1"/>
                        <a:t>Monogenea</a:t>
                      </a:r>
                      <a:r>
                        <a:rPr lang="cs-CZ" sz="1400" dirty="0"/>
                        <a:t> ryb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Specifické</a:t>
                      </a:r>
                      <a:r>
                        <a:rPr lang="cs-CZ" sz="1400" baseline="0" dirty="0"/>
                        <a:t> místo na žábrech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Adaptace na strukturu hostitele, kontakt pro rozmnožování, únik před </a:t>
                      </a:r>
                      <a:r>
                        <a:rPr lang="cs-CZ" sz="1400" dirty="0" err="1"/>
                        <a:t>kompeticí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099776"/>
                  </a:ext>
                </a:extLst>
              </a:tr>
              <a:tr h="498966">
                <a:tc>
                  <a:txBody>
                    <a:bodyPr/>
                    <a:lstStyle/>
                    <a:p>
                      <a:r>
                        <a:rPr lang="cs-CZ" sz="1400" dirty="0"/>
                        <a:t>Vši ptáků nebo savců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Specifická velikost peří nebo srsti (chlupů)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Dokonalejší přichycení, kontakt při rozmnožování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864479"/>
                  </a:ext>
                </a:extLst>
              </a:tr>
              <a:tr h="357103">
                <a:tc>
                  <a:txBody>
                    <a:bodyPr/>
                    <a:lstStyle/>
                    <a:p>
                      <a:r>
                        <a:rPr lang="cs-CZ" sz="1400" dirty="0"/>
                        <a:t>Ektoparaziti mořských ryb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Ústa nebo záhyby kůže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Únik před aktivitou čističů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044635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3225552" y="864994"/>
            <a:ext cx="2642592" cy="3317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868144" y="864994"/>
            <a:ext cx="2642592" cy="3317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5834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/>
              <a:t>Poznámka k </a:t>
            </a:r>
            <a:r>
              <a:rPr lang="cs-CZ" sz="3400" dirty="0" err="1"/>
              <a:t>Plasmodium</a:t>
            </a:r>
            <a:r>
              <a:rPr lang="cs-CZ" sz="3400" dirty="0"/>
              <a:t> </a:t>
            </a:r>
            <a:r>
              <a:rPr lang="cs-CZ" sz="3400" dirty="0" err="1"/>
              <a:t>vivax</a:t>
            </a:r>
            <a:endParaRPr lang="cs-CZ" sz="3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b="1" dirty="0" err="1"/>
              <a:t>Duffy</a:t>
            </a:r>
            <a:r>
              <a:rPr lang="cs-CZ" b="1" dirty="0"/>
              <a:t> antigen/</a:t>
            </a:r>
            <a:r>
              <a:rPr lang="cs-CZ" b="1" dirty="0" err="1"/>
              <a:t>chemokinový</a:t>
            </a:r>
            <a:r>
              <a:rPr lang="cs-CZ" b="1" dirty="0"/>
              <a:t> receptor</a:t>
            </a:r>
            <a:r>
              <a:rPr lang="cs-CZ" dirty="0"/>
              <a:t> (</a:t>
            </a:r>
            <a:r>
              <a:rPr lang="cs-CZ" b="1" dirty="0"/>
              <a:t>DARC</a:t>
            </a:r>
            <a:r>
              <a:rPr lang="cs-CZ" dirty="0"/>
              <a:t>), také známý jako </a:t>
            </a:r>
            <a:r>
              <a:rPr lang="cs-CZ" b="1" dirty="0"/>
              <a:t>Fy glykoprotein</a:t>
            </a:r>
            <a:r>
              <a:rPr lang="cs-CZ" dirty="0"/>
              <a:t> (</a:t>
            </a:r>
            <a:r>
              <a:rPr lang="cs-CZ" b="1" dirty="0"/>
              <a:t>FY)</a:t>
            </a:r>
            <a:r>
              <a:rPr lang="cs-CZ" dirty="0"/>
              <a:t> nebo </a:t>
            </a:r>
            <a:r>
              <a:rPr lang="cs-CZ" b="1" dirty="0"/>
              <a:t>CD234</a:t>
            </a:r>
            <a:r>
              <a:rPr lang="cs-CZ" dirty="0"/>
              <a:t> (</a:t>
            </a:r>
            <a:r>
              <a:rPr lang="cs-CZ" b="1" dirty="0" err="1"/>
              <a:t>C</a:t>
            </a:r>
            <a:r>
              <a:rPr lang="cs-CZ" dirty="0" err="1"/>
              <a:t>lesk</a:t>
            </a:r>
            <a:r>
              <a:rPr lang="cs-CZ" dirty="0"/>
              <a:t> </a:t>
            </a:r>
            <a:r>
              <a:rPr lang="cs-CZ" b="1" dirty="0" err="1"/>
              <a:t>D</a:t>
            </a:r>
            <a:r>
              <a:rPr lang="cs-CZ" dirty="0" err="1"/>
              <a:t>ifferenciace</a:t>
            </a:r>
            <a:r>
              <a:rPr lang="cs-CZ" dirty="0"/>
              <a:t> 234), je protein, který je u lidí kódován genem </a:t>
            </a:r>
            <a:r>
              <a:rPr lang="cs-CZ" i="1" dirty="0"/>
              <a:t>ACKR1</a:t>
            </a:r>
            <a:r>
              <a:rPr lang="cs-CZ" dirty="0"/>
              <a:t>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Antigen </a:t>
            </a:r>
            <a:r>
              <a:rPr lang="cs-CZ" dirty="0" err="1"/>
              <a:t>Duffy</a:t>
            </a:r>
            <a:r>
              <a:rPr lang="cs-CZ" dirty="0"/>
              <a:t> se nachází na povrchu červených krvinek a je pojmenován po pacientovi, u kterého byl objeven. Protein kódovaný tímto genem je </a:t>
            </a:r>
            <a:r>
              <a:rPr lang="cs-CZ" dirty="0" err="1"/>
              <a:t>glykosylovaný</a:t>
            </a:r>
            <a:r>
              <a:rPr lang="cs-CZ" dirty="0"/>
              <a:t> membránový protein a nespecifický receptor pro několik </a:t>
            </a:r>
            <a:r>
              <a:rPr lang="cs-CZ" dirty="0" err="1"/>
              <a:t>chemokinů</a:t>
            </a:r>
            <a:r>
              <a:rPr lang="cs-CZ" dirty="0"/>
              <a:t>. Protein je také receptorem pro lidské malarické parazity </a:t>
            </a:r>
            <a:r>
              <a:rPr lang="cs-CZ" dirty="0" err="1"/>
              <a:t>Plasmodium</a:t>
            </a:r>
            <a:r>
              <a:rPr lang="cs-CZ" dirty="0"/>
              <a:t> </a:t>
            </a:r>
            <a:r>
              <a:rPr lang="cs-CZ" dirty="0" err="1"/>
              <a:t>vivax</a:t>
            </a:r>
            <a:r>
              <a:rPr lang="cs-CZ" dirty="0"/>
              <a:t>, </a:t>
            </a:r>
            <a:r>
              <a:rPr lang="cs-CZ" dirty="0" err="1"/>
              <a:t>Plasmodium</a:t>
            </a:r>
            <a:r>
              <a:rPr lang="cs-CZ" dirty="0"/>
              <a:t> </a:t>
            </a:r>
            <a:r>
              <a:rPr lang="cs-CZ" i="1" dirty="0" err="1"/>
              <a:t>knowlesi</a:t>
            </a:r>
            <a:r>
              <a:rPr lang="cs-CZ" dirty="0"/>
              <a:t> a opičího malarického parazita </a:t>
            </a:r>
            <a:r>
              <a:rPr lang="cs-CZ" i="1" dirty="0" err="1"/>
              <a:t>Plasmodiu</a:t>
            </a:r>
            <a:r>
              <a:rPr lang="cs-CZ" i="1" dirty="0"/>
              <a:t> </a:t>
            </a:r>
            <a:r>
              <a:rPr lang="cs-CZ" i="1" dirty="0" err="1"/>
              <a:t>cynomolgi</a:t>
            </a:r>
            <a:r>
              <a:rPr lang="cs-CZ" dirty="0"/>
              <a:t>.  Polymorfismy v tomto genu jsou základem systému </a:t>
            </a:r>
            <a:r>
              <a:rPr lang="cs-CZ" dirty="0" err="1"/>
              <a:t>Duffyho</a:t>
            </a:r>
            <a:r>
              <a:rPr lang="cs-CZ" dirty="0"/>
              <a:t> krevních skupin. 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087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Obr.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83" y="239451"/>
            <a:ext cx="697403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1520" y="4566027"/>
            <a:ext cx="8712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>
                <a:solidFill>
                  <a:srgbClr val="222222"/>
                </a:solidFill>
                <a:latin typeface="-apple-system"/>
              </a:rPr>
              <a:t>Flebotomy</a:t>
            </a:r>
            <a:r>
              <a:rPr lang="cs-CZ" dirty="0">
                <a:solidFill>
                  <a:srgbClr val="222222"/>
                </a:solidFill>
                <a:latin typeface="-apple-system"/>
              </a:rPr>
              <a:t> mají globální rozšíření mezi 50° severní šířky a 40° jižní šířky (označené šedými vodorovnými čarami), s výjimkou Nového Zélandu a tichomořských ostrovů. Na mapě jsou příslušné rody/poddruhy </a:t>
            </a:r>
            <a:r>
              <a:rPr lang="cs-CZ" dirty="0" err="1">
                <a:solidFill>
                  <a:srgbClr val="222222"/>
                </a:solidFill>
                <a:latin typeface="-apple-system"/>
              </a:rPr>
              <a:t>flebotomů</a:t>
            </a:r>
            <a:r>
              <a:rPr lang="cs-CZ" dirty="0">
                <a:solidFill>
                  <a:srgbClr val="222222"/>
                </a:solidFill>
                <a:latin typeface="-apple-system"/>
              </a:rPr>
              <a:t> (podle široce přijímané klasifikace založené na konzervativním přístupu) uvedeny na základě jejich výskytu v definovaných zoogeografických oblastech: palearktická (fialová), nearktická (červená), neotropická (tmavě modrá), </a:t>
            </a:r>
            <a:r>
              <a:rPr lang="cs-CZ" dirty="0" err="1">
                <a:solidFill>
                  <a:srgbClr val="222222"/>
                </a:solidFill>
                <a:latin typeface="-apple-system"/>
              </a:rPr>
              <a:t>afrotropická</a:t>
            </a:r>
            <a:r>
              <a:rPr lang="cs-CZ" dirty="0">
                <a:solidFill>
                  <a:srgbClr val="222222"/>
                </a:solidFill>
                <a:latin typeface="-apple-system"/>
              </a:rPr>
              <a:t> (zelená), </a:t>
            </a:r>
            <a:r>
              <a:rPr lang="cs-CZ" dirty="0" err="1">
                <a:solidFill>
                  <a:srgbClr val="222222"/>
                </a:solidFill>
                <a:latin typeface="-apple-system"/>
              </a:rPr>
              <a:t>malgašská</a:t>
            </a:r>
            <a:r>
              <a:rPr lang="cs-CZ" dirty="0">
                <a:solidFill>
                  <a:srgbClr val="222222"/>
                </a:solidFill>
                <a:latin typeface="-apple-system"/>
              </a:rPr>
              <a:t> (oranžová), australská (světle modrá) a indická (žlutá). Převzato z</a:t>
            </a:r>
            <a:r>
              <a:rPr lang="cs-CZ" baseline="30000" dirty="0">
                <a:solidFill>
                  <a:srgbClr val="006699"/>
                </a:solidFill>
                <a:latin typeface="-apple-system"/>
                <a:hlinkClick r:id="rId3" tooltip="Akhoundi, M. et al. A Historical Overview of the Classification, Evolution, and Dispersion of Leishmania Parasites and Sandflies. PLoS Negl. Trop. Dis. 10, e0004349 (2016)."/>
              </a:rPr>
              <a:t>7</a:t>
            </a:r>
            <a:r>
              <a:rPr lang="cs-CZ" dirty="0">
                <a:solidFill>
                  <a:srgbClr val="222222"/>
                </a:solidFill>
                <a:latin typeface="-apple-system"/>
              </a:rPr>
              <a:t>. S laskavým svolením NIAID.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7141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57908" y="-1197260"/>
            <a:ext cx="6264696" cy="918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200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9109" y="260648"/>
            <a:ext cx="8349355" cy="490066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Amphilina</a:t>
            </a:r>
            <a:r>
              <a:rPr lang="cs-CZ" dirty="0"/>
              <a:t> </a:t>
            </a:r>
            <a:r>
              <a:rPr lang="cs-CZ" dirty="0" err="1"/>
              <a:t>foliacea</a:t>
            </a:r>
            <a:r>
              <a:rPr lang="cs-CZ" dirty="0"/>
              <a:t> – </a:t>
            </a:r>
            <a:r>
              <a:rPr lang="cs-CZ" dirty="0" err="1"/>
              <a:t>Jeseterovka</a:t>
            </a:r>
            <a:r>
              <a:rPr lang="cs-CZ" dirty="0"/>
              <a:t> listová</a:t>
            </a:r>
          </a:p>
        </p:txBody>
      </p:sp>
      <p:pic>
        <p:nvPicPr>
          <p:cNvPr id="4098" name="Picture 2" descr="Amphilina foliacea | SpringerLin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09" y="2137433"/>
            <a:ext cx="1844712" cy="422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e Amphilinidea, a small group of aberrant tapeworms – Klaus Roh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442" y="1203337"/>
            <a:ext cx="2229648" cy="304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Слайд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99" y="4295286"/>
            <a:ext cx="3168352" cy="224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Слайд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892" y="1922620"/>
            <a:ext cx="2873769" cy="247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 doleva 3"/>
          <p:cNvSpPr/>
          <p:nvPr/>
        </p:nvSpPr>
        <p:spPr>
          <a:xfrm>
            <a:off x="5284367" y="5949280"/>
            <a:ext cx="655785" cy="34061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108" name="Picture 12" descr="Amphilinidae - Wikipe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250" y="4392638"/>
            <a:ext cx="2614966" cy="189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67544" y="1052736"/>
            <a:ext cx="5688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Amphilinidea</a:t>
            </a:r>
            <a:r>
              <a:rPr lang="cs-CZ" sz="1400" dirty="0"/>
              <a:t> je řád ploštěnců. Existuje 10 druhů </a:t>
            </a:r>
            <a:r>
              <a:rPr lang="cs-CZ" sz="1400" dirty="0" err="1"/>
              <a:t>Amphilinidea</a:t>
            </a:r>
            <a:r>
              <a:rPr lang="cs-CZ" sz="1400" dirty="0"/>
              <a:t>, v 7 rodech a 2 rodinách. Zahrnuje skupiny jako </a:t>
            </a:r>
            <a:r>
              <a:rPr lang="cs-CZ" sz="1400" dirty="0" err="1"/>
              <a:t>Schizochoeridae</a:t>
            </a:r>
            <a:r>
              <a:rPr lang="cs-CZ" sz="1400" dirty="0"/>
              <a:t> a </a:t>
            </a:r>
            <a:r>
              <a:rPr lang="cs-CZ" sz="1400" dirty="0" err="1"/>
              <a:t>Amphilinidae</a:t>
            </a:r>
            <a:r>
              <a:rPr lang="cs-CZ" sz="1400" dirty="0"/>
              <a:t>. Spoléhají se na ciliární klouzání, aby se mohli pohybovat.</a:t>
            </a:r>
          </a:p>
        </p:txBody>
      </p:sp>
    </p:spTree>
    <p:extLst>
      <p:ext uri="{BB962C8B-B14F-4D97-AF65-F5344CB8AC3E}">
        <p14:creationId xmlns:p14="http://schemas.microsoft.com/office/powerpoint/2010/main" val="3187979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sz="3400" dirty="0" err="1"/>
              <a:t>Amphilinidae</a:t>
            </a:r>
            <a:r>
              <a:rPr lang="cs-CZ" sz="3400" dirty="0"/>
              <a:t> – fylogenetická pozice</a:t>
            </a:r>
          </a:p>
        </p:txBody>
      </p:sp>
      <p:pic>
        <p:nvPicPr>
          <p:cNvPr id="5122" name="Picture 2" descr="Adding resolution to ordinal level relationships of tapeworms  (Platyhelminthes: Cestoda) with large fragments of mtDNA - ScienceDirec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704856" cy="576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Šipka doleva 4"/>
          <p:cNvSpPr/>
          <p:nvPr/>
        </p:nvSpPr>
        <p:spPr>
          <a:xfrm>
            <a:off x="5220072" y="1720232"/>
            <a:ext cx="655785" cy="34061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5497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Distribuce: První zákon parazitismu !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76064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Základním aspektem </a:t>
            </a:r>
            <a:r>
              <a:rPr lang="cs-CZ" b="1" dirty="0"/>
              <a:t>vztahu mezi parazity a hostiteli je distribuce parazitů mezi hostiteli</a:t>
            </a:r>
            <a:r>
              <a:rPr lang="cs-CZ" dirty="0"/>
              <a:t>, v typickém </a:t>
            </a:r>
            <a:r>
              <a:rPr lang="cs-CZ" dirty="0" smtClean="0"/>
              <a:t>případě </a:t>
            </a:r>
            <a:r>
              <a:rPr lang="cs-CZ" dirty="0"/>
              <a:t>shluková nebo </a:t>
            </a:r>
            <a:r>
              <a:rPr lang="cs-CZ" b="1" dirty="0"/>
              <a:t>agregovaná</a:t>
            </a:r>
            <a:r>
              <a:rPr lang="cs-CZ" dirty="0"/>
              <a:t>, což bylo popsáno jako "</a:t>
            </a:r>
            <a:r>
              <a:rPr lang="cs-CZ" b="1" dirty="0"/>
              <a:t>první zákon parazitismu</a:t>
            </a:r>
            <a:r>
              <a:rPr lang="cs-CZ" dirty="0"/>
              <a:t>„ (</a:t>
            </a:r>
            <a:r>
              <a:rPr lang="cs-CZ" dirty="0" err="1"/>
              <a:t>Poulin</a:t>
            </a:r>
            <a:r>
              <a:rPr lang="cs-CZ" dirty="0"/>
              <a:t>, 2007). </a:t>
            </a:r>
          </a:p>
          <a:p>
            <a:r>
              <a:rPr lang="cs-CZ" dirty="0"/>
              <a:t>Agregace má velmi významné </a:t>
            </a:r>
            <a:r>
              <a:rPr lang="cs-CZ" b="1" dirty="0"/>
              <a:t>důsledky jak pro hostitele, tak pro parazity</a:t>
            </a:r>
            <a:r>
              <a:rPr lang="cs-CZ" dirty="0"/>
              <a:t>, protože ovlivňuje </a:t>
            </a:r>
            <a:r>
              <a:rPr lang="cs-CZ" b="1" dirty="0"/>
              <a:t>jejich genetiku a evoluci</a:t>
            </a:r>
            <a:r>
              <a:rPr lang="cs-CZ" dirty="0"/>
              <a:t>, a bylo zjištěno, že má </a:t>
            </a:r>
            <a:r>
              <a:rPr lang="cs-CZ" b="1" dirty="0"/>
              <a:t>mnoho důsledků pro veřejné zdraví a hospodaření s hospodářskými zvířaty</a:t>
            </a:r>
            <a:r>
              <a:rPr lang="cs-CZ" dirty="0"/>
              <a:t>. </a:t>
            </a:r>
          </a:p>
          <a:p>
            <a:r>
              <a:rPr lang="cs-CZ" dirty="0"/>
              <a:t>Bylo prokázáno, že </a:t>
            </a:r>
            <a:r>
              <a:rPr lang="cs-CZ" b="1" dirty="0"/>
              <a:t>agregace ovlivňuje ekologii </a:t>
            </a:r>
            <a:r>
              <a:rPr lang="cs-CZ" dirty="0"/>
              <a:t>parazitů tím, </a:t>
            </a:r>
            <a:r>
              <a:rPr lang="cs-CZ" b="1" dirty="0"/>
              <a:t>že stabilizuje populační dynamiku </a:t>
            </a:r>
            <a:r>
              <a:rPr lang="cs-CZ" dirty="0"/>
              <a:t>hostitel-parazit a </a:t>
            </a:r>
            <a:r>
              <a:rPr lang="cs-CZ" b="1" dirty="0"/>
              <a:t>usnadňuje mezidruhovou </a:t>
            </a:r>
            <a:r>
              <a:rPr lang="cs-CZ" b="1" dirty="0" err="1" smtClean="0"/>
              <a:t>ko</a:t>
            </a:r>
            <a:r>
              <a:rPr lang="cs-CZ" b="1" dirty="0" smtClean="0"/>
              <a:t>-infekci </a:t>
            </a:r>
            <a:r>
              <a:rPr lang="cs-CZ" dirty="0"/>
              <a:t>v důsledku zvýšené náchylnosti hostitele. </a:t>
            </a:r>
          </a:p>
          <a:p>
            <a:r>
              <a:rPr lang="cs-CZ" dirty="0"/>
              <a:t>Agregace také </a:t>
            </a:r>
            <a:r>
              <a:rPr lang="cs-CZ" b="1" dirty="0"/>
              <a:t>ovlivňuje evoluci parazitů </a:t>
            </a:r>
            <a:r>
              <a:rPr lang="cs-CZ" dirty="0"/>
              <a:t>např. </a:t>
            </a:r>
            <a:r>
              <a:rPr lang="cs-CZ" b="1" dirty="0"/>
              <a:t>zvýšením úrovně vnitrodruhové kompetitivní interakce a rychlosti adaptivní diverzifikace parazitů </a:t>
            </a:r>
            <a:r>
              <a:rPr lang="cs-CZ" dirty="0"/>
              <a:t>v rámci hostitele. </a:t>
            </a:r>
          </a:p>
          <a:p>
            <a:r>
              <a:rPr lang="cs-CZ" dirty="0"/>
              <a:t>V souladu s tím </a:t>
            </a:r>
            <a:r>
              <a:rPr lang="cs-CZ" b="1" dirty="0"/>
              <a:t>agregace parazitů mezi hostiteli ovlivňuje přenos infekčních lidských nemocí !</a:t>
            </a:r>
          </a:p>
        </p:txBody>
      </p:sp>
    </p:spTree>
    <p:extLst>
      <p:ext uri="{BB962C8B-B14F-4D97-AF65-F5344CB8AC3E}">
        <p14:creationId xmlns:p14="http://schemas.microsoft.com/office/powerpoint/2010/main" val="2578641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/>
              <a:t>Typy distribuce cizopasníků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Geografická distribuce</a:t>
            </a:r>
          </a:p>
          <a:p>
            <a:r>
              <a:rPr lang="cs-CZ" b="1" dirty="0">
                <a:solidFill>
                  <a:srgbClr val="FF0000"/>
                </a:solidFill>
              </a:rPr>
              <a:t>Hostitelská specificita </a:t>
            </a:r>
            <a:r>
              <a:rPr lang="cs-CZ" dirty="0"/>
              <a:t>(mezi různými druhy hostitelů)</a:t>
            </a:r>
          </a:p>
          <a:p>
            <a:r>
              <a:rPr lang="cs-CZ" dirty="0"/>
              <a:t>Frekvenční distribuce (v hostitelské populaci)</a:t>
            </a:r>
          </a:p>
          <a:p>
            <a:r>
              <a:rPr lang="cs-CZ" dirty="0" err="1"/>
              <a:t>Mikrohabitat</a:t>
            </a:r>
            <a:r>
              <a:rPr lang="cs-CZ" dirty="0"/>
              <a:t> distribuce (lokalizace v organismu hostitele)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8538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    Distribuce mezi různé druhy hostitelů </a:t>
            </a:r>
          </a:p>
          <a:p>
            <a:pPr marL="0" indent="0">
              <a:buNone/>
            </a:pPr>
            <a:r>
              <a:rPr lang="cs-CZ" dirty="0"/>
              <a:t>                            ve společenstvu</a:t>
            </a:r>
          </a:p>
          <a:p>
            <a:pPr marL="0" indent="0">
              <a:buNone/>
            </a:pPr>
            <a:r>
              <a:rPr lang="cs-CZ" dirty="0"/>
              <a:t>		    Hostitelská specificita</a:t>
            </a:r>
          </a:p>
        </p:txBody>
      </p:sp>
    </p:spTree>
    <p:extLst>
      <p:ext uri="{BB962C8B-B14F-4D97-AF65-F5344CB8AC3E}">
        <p14:creationId xmlns:p14="http://schemas.microsoft.com/office/powerpoint/2010/main" val="652597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13" y="356212"/>
            <a:ext cx="6108923" cy="840540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5616" y="1484784"/>
            <a:ext cx="7595577" cy="483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47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cs-CZ" dirty="0"/>
              <a:t>Distribuce parazitů mezi různé druhy hostitelů</a:t>
            </a:r>
          </a:p>
        </p:txBody>
      </p:sp>
      <p:pic>
        <p:nvPicPr>
          <p:cNvPr id="55298" name="Picture 2" descr="Scientifically Speaking | Why do some animals live longer than others? -  Hindustan Tim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5" y="1417638"/>
            <a:ext cx="9168340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118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54294" y="-1100873"/>
            <a:ext cx="5976665" cy="898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634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/>
              <a:t>Důležitá je podobnost prostředí</a:t>
            </a:r>
          </a:p>
        </p:txBody>
      </p:sp>
      <p:pic>
        <p:nvPicPr>
          <p:cNvPr id="56322" name="Picture 2" descr="Ryby - A4 - 00285 - LaDort - Lanškrounské dortík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25190"/>
            <a:ext cx="7699892" cy="577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151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Hostitelská specificita</a:t>
            </a:r>
          </a:p>
        </p:txBody>
      </p:sp>
      <p:pic>
        <p:nvPicPr>
          <p:cNvPr id="12290" name="Picture 2" descr="1. The concept of host specificity can be used to predict patterns of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42" y="1628800"/>
            <a:ext cx="876791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1174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 descr="Plotice obecná (Ritilus rutilus) » Rybářský rozcestní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4" y="1194939"/>
            <a:ext cx="1741826" cy="116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Plotice obecná (Ritilus rutilus) » Rybářský rozcestní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938" y="945013"/>
            <a:ext cx="1741826" cy="116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Štika obecná - Atlas ryb | Najdirevír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8" y="2852768"/>
            <a:ext cx="3173191" cy="16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apr obecný - Atlas ryb | Najdirevír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38213"/>
            <a:ext cx="2511486" cy="127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apr obecný - Atlas ryb | Najdirevír.c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59" y="86290"/>
            <a:ext cx="2624132" cy="133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apr obecný - Atlas ryb | Najdirevír.c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38" y="3963856"/>
            <a:ext cx="284055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ín obecný - Atlas ryb | Najdirevír.c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6213" y="2376339"/>
            <a:ext cx="1688028" cy="76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Lín obecný - Atlas ryb | Najdirevír.cz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133" y="2091331"/>
            <a:ext cx="1601841" cy="81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Štika obecná - Atlas ryb | Najdirevír.cz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706" y="-92654"/>
            <a:ext cx="3535997" cy="179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apr obecný - Atlas ryb | Najdirevír.cz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61" y="1129681"/>
            <a:ext cx="1877135" cy="95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Okoun říční - Atlas ryb | Najdirevír.cz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23904" y="122310"/>
            <a:ext cx="2058636" cy="104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Plotice obecná (Ritilus rutilus) » Rybářský rozcestní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978" y="2953410"/>
            <a:ext cx="1741826" cy="116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ejn velký – Wikipedi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872" y="2054806"/>
            <a:ext cx="1928945" cy="120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apr obecný - Atlas ryb | Najdirevír.cz"/>
          <p:cNvPicPr>
            <a:picLocks noGrp="1" noChangeAspect="1" noChangeArrowheads="1"/>
          </p:cNvPicPr>
          <p:nvPr>
            <p:ph idx="1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974" y="3310618"/>
            <a:ext cx="2163827" cy="109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Cejn velký – Wikipedi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112" y="5301208"/>
            <a:ext cx="2260264" cy="141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Sumec velký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550" y="5332970"/>
            <a:ext cx="4742658" cy="143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Cejn velký – Wikipedi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540" y="5820865"/>
            <a:ext cx="1430018" cy="89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Úhoř - Čerstve ryby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2" y="4257487"/>
            <a:ext cx="3479068" cy="104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Okoun říční - Atlas ryb | Najdirevír.cz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5471670"/>
            <a:ext cx="2454147" cy="124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ál 31"/>
          <p:cNvSpPr/>
          <p:nvPr/>
        </p:nvSpPr>
        <p:spPr>
          <a:xfrm>
            <a:off x="1482718" y="841054"/>
            <a:ext cx="144016" cy="122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5220072" y="1484784"/>
            <a:ext cx="144016" cy="122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7092280" y="2132856"/>
            <a:ext cx="144016" cy="122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4754226" y="3903711"/>
            <a:ext cx="144016" cy="122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6208817" y="4595541"/>
            <a:ext cx="144016" cy="122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7411919" y="5894251"/>
            <a:ext cx="144016" cy="122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4915887" y="2548883"/>
            <a:ext cx="144016" cy="122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6717598" y="630589"/>
            <a:ext cx="144016" cy="122883"/>
          </a:xfrm>
          <a:prstGeom prst="ellipse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vál 39"/>
          <p:cNvSpPr/>
          <p:nvPr/>
        </p:nvSpPr>
        <p:spPr>
          <a:xfrm>
            <a:off x="4319615" y="610987"/>
            <a:ext cx="144016" cy="122883"/>
          </a:xfrm>
          <a:prstGeom prst="ellipse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vál 40"/>
          <p:cNvSpPr/>
          <p:nvPr/>
        </p:nvSpPr>
        <p:spPr>
          <a:xfrm>
            <a:off x="1603117" y="3476291"/>
            <a:ext cx="144016" cy="122883"/>
          </a:xfrm>
          <a:prstGeom prst="ellipse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vál 41"/>
          <p:cNvSpPr/>
          <p:nvPr/>
        </p:nvSpPr>
        <p:spPr>
          <a:xfrm>
            <a:off x="1534322" y="6066492"/>
            <a:ext cx="144016" cy="122883"/>
          </a:xfrm>
          <a:prstGeom prst="ellipse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2843175" y="2487882"/>
            <a:ext cx="144016" cy="12288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vál 44"/>
          <p:cNvSpPr/>
          <p:nvPr/>
        </p:nvSpPr>
        <p:spPr>
          <a:xfrm>
            <a:off x="968219" y="2750094"/>
            <a:ext cx="144016" cy="12288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vál 45"/>
          <p:cNvSpPr/>
          <p:nvPr/>
        </p:nvSpPr>
        <p:spPr>
          <a:xfrm>
            <a:off x="7411919" y="2278924"/>
            <a:ext cx="144016" cy="12288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vál 46"/>
          <p:cNvSpPr/>
          <p:nvPr/>
        </p:nvSpPr>
        <p:spPr>
          <a:xfrm>
            <a:off x="7656974" y="6032354"/>
            <a:ext cx="144016" cy="12288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vál 47"/>
          <p:cNvSpPr/>
          <p:nvPr/>
        </p:nvSpPr>
        <p:spPr>
          <a:xfrm>
            <a:off x="5172336" y="2724005"/>
            <a:ext cx="144016" cy="12288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5753533" y="6206952"/>
            <a:ext cx="144016" cy="12288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Ovál 49"/>
          <p:cNvSpPr/>
          <p:nvPr/>
        </p:nvSpPr>
        <p:spPr>
          <a:xfrm>
            <a:off x="7738883" y="3514354"/>
            <a:ext cx="144016" cy="1228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vál 50"/>
          <p:cNvSpPr/>
          <p:nvPr/>
        </p:nvSpPr>
        <p:spPr>
          <a:xfrm>
            <a:off x="3772283" y="1464179"/>
            <a:ext cx="144016" cy="1228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Ovál 51"/>
          <p:cNvSpPr/>
          <p:nvPr/>
        </p:nvSpPr>
        <p:spPr>
          <a:xfrm>
            <a:off x="1554726" y="1737849"/>
            <a:ext cx="144016" cy="1228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Ovál 52"/>
          <p:cNvSpPr/>
          <p:nvPr/>
        </p:nvSpPr>
        <p:spPr>
          <a:xfrm>
            <a:off x="5239339" y="2529269"/>
            <a:ext cx="144016" cy="1228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Ovál 54"/>
          <p:cNvSpPr/>
          <p:nvPr/>
        </p:nvSpPr>
        <p:spPr>
          <a:xfrm>
            <a:off x="7908312" y="5902097"/>
            <a:ext cx="144016" cy="1228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Ovál 55"/>
          <p:cNvSpPr/>
          <p:nvPr/>
        </p:nvSpPr>
        <p:spPr>
          <a:xfrm>
            <a:off x="5997801" y="6291579"/>
            <a:ext cx="144016" cy="1228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Ovál 56"/>
          <p:cNvSpPr/>
          <p:nvPr/>
        </p:nvSpPr>
        <p:spPr>
          <a:xfrm>
            <a:off x="1631306" y="662641"/>
            <a:ext cx="144016" cy="1228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6515296" y="4662965"/>
            <a:ext cx="144016" cy="1228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5504720" y="1614408"/>
            <a:ext cx="144016" cy="1228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4163075" y="5644593"/>
            <a:ext cx="144016" cy="12288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vál 60"/>
          <p:cNvSpPr/>
          <p:nvPr/>
        </p:nvSpPr>
        <p:spPr>
          <a:xfrm>
            <a:off x="1252418" y="6177423"/>
            <a:ext cx="144016" cy="12288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vál 61"/>
          <p:cNvSpPr/>
          <p:nvPr/>
        </p:nvSpPr>
        <p:spPr>
          <a:xfrm>
            <a:off x="1597347" y="4942451"/>
            <a:ext cx="144016" cy="12288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Ovál 63"/>
          <p:cNvSpPr/>
          <p:nvPr/>
        </p:nvSpPr>
        <p:spPr>
          <a:xfrm>
            <a:off x="1379414" y="3575795"/>
            <a:ext cx="144016" cy="12288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vál 64"/>
          <p:cNvSpPr/>
          <p:nvPr/>
        </p:nvSpPr>
        <p:spPr>
          <a:xfrm>
            <a:off x="3858040" y="5639515"/>
            <a:ext cx="144016" cy="122883"/>
          </a:xfrm>
          <a:prstGeom prst="ellipse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Ovál 65"/>
          <p:cNvSpPr/>
          <p:nvPr/>
        </p:nvSpPr>
        <p:spPr>
          <a:xfrm>
            <a:off x="7365504" y="2047187"/>
            <a:ext cx="144016" cy="1228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Picture 6" descr="Lín obecný - Atlas ryb | Najdirevír.cz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34" y="4339507"/>
            <a:ext cx="1658941" cy="84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3850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02643" y="-990770"/>
            <a:ext cx="6364991" cy="881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661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/>
              <a:t>Koncepce vstupního a kompatibilního filtru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149693"/>
            <a:ext cx="6288055" cy="4896544"/>
          </a:xfrm>
          <a:prstGeom prst="rect">
            <a:avLst/>
          </a:prstGeom>
        </p:spPr>
      </p:pic>
      <p:pic>
        <p:nvPicPr>
          <p:cNvPr id="48130" name="Picture 2" descr="Claude Combes - Alchetron, The Free Social Encyclo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848" y="4927153"/>
            <a:ext cx="13620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7504" y="6021288"/>
            <a:ext cx="7272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Claude </a:t>
            </a:r>
            <a:r>
              <a:rPr lang="cs-CZ" sz="1400" b="1" dirty="0" err="1"/>
              <a:t>Combes</a:t>
            </a:r>
            <a:r>
              <a:rPr lang="cs-CZ" sz="1400" b="1" dirty="0"/>
              <a:t> - </a:t>
            </a:r>
            <a:r>
              <a:rPr lang="cs-CZ" sz="1400" dirty="0"/>
              <a:t>francouzský biolog a parazitolog. Je profesorem biologie zvířat a ředitelem Centre de Biologie et </a:t>
            </a:r>
            <a:r>
              <a:rPr lang="cs-CZ" sz="1400" dirty="0" err="1"/>
              <a:t>Écologie</a:t>
            </a:r>
            <a:r>
              <a:rPr lang="cs-CZ" sz="1400" dirty="0"/>
              <a:t> </a:t>
            </a:r>
            <a:r>
              <a:rPr lang="cs-CZ" sz="1400" dirty="0" err="1"/>
              <a:t>Tropicale</a:t>
            </a:r>
            <a:r>
              <a:rPr lang="cs-CZ" sz="1400" dirty="0"/>
              <a:t> et </a:t>
            </a:r>
            <a:r>
              <a:rPr lang="cs-CZ" sz="1400" dirty="0" err="1"/>
              <a:t>Méditerranéenne</a:t>
            </a:r>
            <a:r>
              <a:rPr lang="cs-CZ" sz="1400" dirty="0"/>
              <a:t> na </a:t>
            </a:r>
            <a:r>
              <a:rPr lang="cs-CZ" sz="1400" dirty="0" err="1"/>
              <a:t>Université</a:t>
            </a:r>
            <a:r>
              <a:rPr lang="cs-CZ" sz="1400" dirty="0"/>
              <a:t> de </a:t>
            </a:r>
            <a:r>
              <a:rPr lang="cs-CZ" sz="1400" dirty="0" err="1"/>
              <a:t>Perpignan</a:t>
            </a:r>
            <a:r>
              <a:rPr lang="cs-CZ" sz="1400" dirty="0"/>
              <a:t>.                Od roku 1996 je členem Francouzské akademie věd.</a:t>
            </a:r>
          </a:p>
        </p:txBody>
      </p:sp>
      <p:pic>
        <p:nvPicPr>
          <p:cNvPr id="48132" name="Picture 4" descr="Parasitism: The Ecology and Evolution of Intimate Interactions, Combes, de  Buron, Conno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149693"/>
            <a:ext cx="1228266" cy="179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The Art of Being a Parasite: 9780226114385: Combes, Claude, Simberloff,  Daniel: Libros - Amazon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848" y="3088323"/>
            <a:ext cx="1224136" cy="183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101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Studium distribuce cizopasníků. Jedna z priorit současné parazitologie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V souladu s celosvětovými trendy v taxonomii parazitů spouštíme novou tematickou řadu s názvem "</a:t>
            </a:r>
            <a:r>
              <a:rPr lang="cs-CZ" b="1" dirty="0"/>
              <a:t>Rozšíření parazitů a biodiverzita: migrace, konstrukce a organizace niky</a:t>
            </a:r>
            <a:r>
              <a:rPr lang="cs-CZ" dirty="0"/>
              <a:t>", která se zaměří na </a:t>
            </a:r>
            <a:r>
              <a:rPr lang="cs-CZ" b="1" dirty="0"/>
              <a:t>inventarizaci biodiverzity parazitů a hodnocení prostorového rozšíření parazitů </a:t>
            </a:r>
            <a:r>
              <a:rPr lang="cs-CZ" dirty="0"/>
              <a:t>s cílem podpořit opatření </a:t>
            </a:r>
            <a:r>
              <a:rPr lang="cs-CZ" b="1" dirty="0"/>
              <a:t>pro racionální sběr a zachování zdrojů parazitů v dnešním rychle se měnícím environmentálním klimatu</a:t>
            </a:r>
            <a:r>
              <a:rPr lang="cs-CZ" dirty="0"/>
              <a:t>. </a:t>
            </a:r>
          </a:p>
          <a:p>
            <a:r>
              <a:rPr lang="cs-CZ" dirty="0"/>
              <a:t>Kromě toho bude tematická řada mimo jiné </a:t>
            </a:r>
            <a:r>
              <a:rPr lang="cs-CZ" b="1" dirty="0"/>
              <a:t>přezkoumávat pokroky ve výzkumu prostorového rozšíření, migrace, invaze a sledovatelnosti parazitů s cílem zhodnotit biologickou rozmanitost místních parazitů </a:t>
            </a:r>
            <a:r>
              <a:rPr lang="cs-CZ" dirty="0"/>
              <a:t>a vyvinout robustní iniciativy na ochranu založené na regionálním riziku přenosu nákaz. </a:t>
            </a:r>
          </a:p>
          <a:p>
            <a:r>
              <a:rPr lang="cs-CZ" dirty="0"/>
              <a:t>V reakci na </a:t>
            </a:r>
            <a:r>
              <a:rPr lang="cs-CZ" b="1" dirty="0"/>
              <a:t>další šíření tropických, parazitárních onemocnění s expanzí a růstem globální ekonomiky </a:t>
            </a:r>
            <a:r>
              <a:rPr lang="cs-CZ" dirty="0"/>
              <a:t>jsou v tomto tématu vítány i příspěvky zabývající se neparazitárními chorobami, jako je žlutá zimnice, horečka dengue, Zika a další nemoci s rozšiřujícím se rozšířením. </a:t>
            </a:r>
          </a:p>
          <a:p>
            <a:r>
              <a:rPr lang="cs-CZ" dirty="0"/>
              <a:t>Vyzýváme k předkládání výzkumných článků, včetně vymezení rozsahu, systematiky, přehledů a narativních syntéz, jakož i </a:t>
            </a:r>
            <a:r>
              <a:rPr lang="cs-CZ" b="1" dirty="0"/>
              <a:t>původních studií o objevování druhů, klasifikaci, distribuci, migraci, konstrukci nik a původu parazitů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27294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1848" y="-467672"/>
            <a:ext cx="6968296" cy="7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547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/>
              <a:t>Model koevoluce</a:t>
            </a:r>
          </a:p>
        </p:txBody>
      </p:sp>
      <p:pic>
        <p:nvPicPr>
          <p:cNvPr id="32770" name="Picture 2" descr="The dynamics of preferential host switching: Host phylogeny as a key  predictor of parasite distribution* - Engelstädter - 2019 - Evolution -  Wiley Online Librar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711546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466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cs-CZ" sz="3400" dirty="0" err="1"/>
              <a:t>Speciační</a:t>
            </a:r>
            <a:r>
              <a:rPr lang="cs-CZ" sz="3400" dirty="0"/>
              <a:t> události v  koevoluci </a:t>
            </a:r>
            <a:br>
              <a:rPr lang="cs-CZ" sz="3400" dirty="0"/>
            </a:br>
            <a:r>
              <a:rPr lang="cs-CZ" sz="3400" dirty="0"/>
              <a:t>parazita a hostitele</a:t>
            </a:r>
          </a:p>
        </p:txBody>
      </p:sp>
      <p:pic>
        <p:nvPicPr>
          <p:cNvPr id="46084" name="Picture 4" descr="1: Schematic of the 4 major results of coevolution on phylogenies:... | 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43" y="1700808"/>
            <a:ext cx="884251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39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400" dirty="0"/>
              <a:t>Mechanismy koevoluce parazita a hostitele</a:t>
            </a:r>
          </a:p>
        </p:txBody>
      </p:sp>
      <p:pic>
        <p:nvPicPr>
          <p:cNvPr id="28674" name="Picture 2" descr="Parasite Diversity, Ecology and Evolution Hsuan-Wien Chen Laboratory of  Parasitism Dept. Biological Resources, National Chiayi University. - ppt  video online downloa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85150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732240" y="5282044"/>
            <a:ext cx="159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Kospeciace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308304" y="3645024"/>
            <a:ext cx="1439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Duplikace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452320" y="4479503"/>
            <a:ext cx="1141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Selekce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283968" y="2636912"/>
            <a:ext cx="1183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Přeskok</a:t>
            </a:r>
          </a:p>
        </p:txBody>
      </p:sp>
    </p:spTree>
    <p:extLst>
      <p:ext uri="{BB962C8B-B14F-4D97-AF65-F5344CB8AC3E}">
        <p14:creationId xmlns:p14="http://schemas.microsoft.com/office/powerpoint/2010/main" val="15293287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/>
              <a:t>Koevoluce primátů a jejich vší</a:t>
            </a:r>
          </a:p>
        </p:txBody>
      </p:sp>
      <p:pic>
        <p:nvPicPr>
          <p:cNvPr id="44034" name="Picture 2" descr="Phylogenetic trees for primate lice and their vertebrate hosts redrawn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1124744"/>
            <a:ext cx="525658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1738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857" y="209878"/>
            <a:ext cx="7886700" cy="842858"/>
          </a:xfrm>
        </p:spPr>
        <p:txBody>
          <a:bodyPr>
            <a:normAutofit/>
          </a:bodyPr>
          <a:lstStyle/>
          <a:p>
            <a:pPr algn="ctr"/>
            <a:r>
              <a:rPr lang="cs-CZ" sz="2550" b="1" dirty="0" err="1"/>
              <a:t>Generalisti</a:t>
            </a:r>
            <a:r>
              <a:rPr lang="cs-CZ" sz="2550" b="1" dirty="0"/>
              <a:t> </a:t>
            </a:r>
            <a:r>
              <a:rPr lang="cs-CZ" sz="2100" b="1" dirty="0"/>
              <a:t>versus</a:t>
            </a:r>
            <a:r>
              <a:rPr lang="cs-CZ" sz="2550" b="1" dirty="0"/>
              <a:t> specialisti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228184" y="5645599"/>
            <a:ext cx="20882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50" b="1" dirty="0" err="1"/>
              <a:t>Gyrodactylus</a:t>
            </a:r>
            <a:r>
              <a:rPr lang="cs-CZ" sz="1350" b="1" dirty="0"/>
              <a:t> </a:t>
            </a:r>
            <a:r>
              <a:rPr lang="cs-CZ" sz="1350" b="1" dirty="0" err="1" smtClean="0"/>
              <a:t>cyprini</a:t>
            </a:r>
            <a:endParaRPr lang="cs-CZ" sz="1350" b="1" dirty="0" smtClean="0"/>
          </a:p>
          <a:p>
            <a:pPr algn="ctr"/>
            <a:r>
              <a:rPr lang="cs-CZ" sz="1350" dirty="0" smtClean="0"/>
              <a:t>(pouze na </a:t>
            </a:r>
            <a:r>
              <a:rPr lang="cs-CZ" sz="1350" dirty="0" err="1" smtClean="0"/>
              <a:t>Cyprinus</a:t>
            </a:r>
            <a:r>
              <a:rPr lang="cs-CZ" sz="1350" dirty="0" smtClean="0"/>
              <a:t> </a:t>
            </a:r>
            <a:r>
              <a:rPr lang="cs-CZ" sz="1350" dirty="0" err="1" smtClean="0"/>
              <a:t>carpio</a:t>
            </a:r>
            <a:r>
              <a:rPr lang="cs-CZ" sz="1350" dirty="0" smtClean="0"/>
              <a:t>)</a:t>
            </a:r>
            <a:endParaRPr lang="cs-CZ" sz="135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5" y="1580339"/>
            <a:ext cx="5632085" cy="308872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475656" y="5161691"/>
            <a:ext cx="254352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50" b="1" dirty="0" err="1"/>
              <a:t>Raphidascaris</a:t>
            </a:r>
            <a:r>
              <a:rPr lang="cs-CZ" sz="1350" b="1" dirty="0"/>
              <a:t> </a:t>
            </a:r>
            <a:r>
              <a:rPr lang="cs-CZ" sz="1350" b="1" dirty="0" err="1" smtClean="0"/>
              <a:t>acus</a:t>
            </a:r>
            <a:endParaRPr lang="cs-CZ" sz="1350" b="1" dirty="0" smtClean="0"/>
          </a:p>
          <a:p>
            <a:pPr algn="ctr"/>
            <a:r>
              <a:rPr lang="cs-CZ" sz="1350" dirty="0" smtClean="0"/>
              <a:t>(velké spektrum hostitelských druhů ryb)</a:t>
            </a:r>
            <a:endParaRPr lang="cs-CZ" sz="135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52120" y="1710479"/>
            <a:ext cx="3380448" cy="389263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931" y="4799199"/>
            <a:ext cx="1819349" cy="93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018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dirty="0"/>
              <a:t>Hostitelská specificita amerických a evropských </a:t>
            </a:r>
            <a:r>
              <a:rPr lang="cs-CZ" dirty="0" err="1"/>
              <a:t>monogeneí</a:t>
            </a:r>
            <a:endParaRPr lang="cs-CZ" dirty="0"/>
          </a:p>
        </p:txBody>
      </p:sp>
      <p:pic>
        <p:nvPicPr>
          <p:cNvPr id="45060" name="Picture 4" descr="Host specificity in European and North American monogenean species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4176464" cy="521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5973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adpis 1"/>
          <p:cNvSpPr>
            <a:spLocks noGrp="1"/>
          </p:cNvSpPr>
          <p:nvPr>
            <p:ph type="title"/>
          </p:nvPr>
        </p:nvSpPr>
        <p:spPr>
          <a:xfrm>
            <a:off x="157163" y="485775"/>
            <a:ext cx="9144000" cy="623888"/>
          </a:xfrm>
        </p:spPr>
        <p:txBody>
          <a:bodyPr>
            <a:normAutofit fontScale="90000"/>
          </a:bodyPr>
          <a:lstStyle/>
          <a:p>
            <a:pPr algn="l"/>
            <a:r>
              <a:rPr lang="cs-CZ" altLang="cs-CZ" sz="260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cs-CZ" altLang="cs-CZ" sz="260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cs-CZ" altLang="cs-CZ" sz="2600">
                <a:solidFill>
                  <a:schemeClr val="tx1"/>
                </a:solidFill>
                <a:cs typeface="Arial" panose="020B0604020202020204" pitchFamily="34" charset="0"/>
              </a:rPr>
              <a:t>Koevoluce v parazito-hostitelském systému</a:t>
            </a:r>
            <a:r>
              <a:rPr lang="cs-CZ" altLang="cs-CZ" sz="320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cs-CZ" altLang="cs-CZ" sz="320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cs-CZ" altLang="cs-CZ" sz="320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cs-CZ" altLang="cs-CZ" sz="320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cs-CZ" altLang="cs-CZ" sz="3200">
                <a:solidFill>
                  <a:schemeClr val="tx1"/>
                </a:solidFill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7763" name="Picture 5" descr="Obr3_Evoluce H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757238"/>
            <a:ext cx="5035550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1319213"/>
            <a:ext cx="1208088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9" descr="D:\Data\Andrea\Untitled-1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3" y="649288"/>
            <a:ext cx="8890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57"/>
          <p:cNvSpPr txBox="1">
            <a:spLocks noChangeArrowheads="1"/>
          </p:cNvSpPr>
          <p:nvPr/>
        </p:nvSpPr>
        <p:spPr bwMode="auto">
          <a:xfrm>
            <a:off x="157163" y="6021388"/>
            <a:ext cx="333533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Šimková et al., </a:t>
            </a:r>
            <a:r>
              <a:rPr lang="cs-CZ" altLang="cs-CZ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2004</a:t>
            </a:r>
          </a:p>
        </p:txBody>
      </p:sp>
      <p:graphicFrame>
        <p:nvGraphicFramePr>
          <p:cNvPr id="117767" name="Object 9"/>
          <p:cNvGraphicFramePr>
            <a:graphicFrameLocks noChangeAspect="1"/>
          </p:cNvGraphicFramePr>
          <p:nvPr/>
        </p:nvGraphicFramePr>
        <p:xfrm>
          <a:off x="8486775" y="1654175"/>
          <a:ext cx="436563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rastrový obrázek" r:id="rId6" imgW="15584374" imgH="44880763" progId="Paint.Picture">
                  <p:embed/>
                </p:oleObj>
              </mc:Choice>
              <mc:Fallback>
                <p:oleObj name="rastrový obrázek" r:id="rId6" imgW="15584374" imgH="44880763" progId="Paint.Picture">
                  <p:embed/>
                  <p:pic>
                    <p:nvPicPr>
                      <p:cNvPr id="11776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6775" y="1654175"/>
                        <a:ext cx="436563" cy="126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42875" y="854075"/>
            <a:ext cx="3367088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80000"/>
              </a:lnSpc>
              <a:buClr>
                <a:schemeClr val="accent2"/>
              </a:buClr>
              <a:buSzPct val="75000"/>
              <a:buFont typeface="Monotype Sorts" pitchFamily="2" charset="2"/>
              <a:buNone/>
              <a:defRPr/>
            </a:pP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Host-</a:t>
            </a:r>
            <a:r>
              <a:rPr lang="cs-CZ" alt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specific</a:t>
            </a: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</a:t>
            </a:r>
            <a:r>
              <a:rPr lang="cs-CZ" alt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parasites</a:t>
            </a: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</a:t>
            </a:r>
          </a:p>
          <a:p>
            <a:pPr>
              <a:lnSpc>
                <a:spcPct val="80000"/>
              </a:lnSpc>
              <a:buClr>
                <a:schemeClr val="accent2"/>
              </a:buClr>
              <a:buSzPct val="75000"/>
              <a:buFont typeface="Monotype Sorts" pitchFamily="2" charset="2"/>
              <a:buNone/>
              <a:defRPr/>
            </a:pP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and </a:t>
            </a:r>
            <a:r>
              <a:rPr lang="cs-CZ" alt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fish</a:t>
            </a: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</a:t>
            </a:r>
            <a:r>
              <a:rPr lang="cs-CZ" alt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hosts</a:t>
            </a:r>
            <a:endParaRPr lang="cs-CZ" alt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sym typeface="Monotype Sorts" pitchFamily="2" charset="2"/>
            </a:endParaRPr>
          </a:p>
          <a:p>
            <a:pPr>
              <a:lnSpc>
                <a:spcPct val="80000"/>
              </a:lnSpc>
              <a:buClr>
                <a:schemeClr val="accent2"/>
              </a:buClr>
              <a:buSzPct val="75000"/>
              <a:buFont typeface="Monotype Sorts" pitchFamily="2" charset="2"/>
              <a:buNone/>
              <a:defRPr/>
            </a:pPr>
            <a:endParaRPr lang="cs-CZ" alt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sym typeface="Monotype Sorts" pitchFamily="2" charset="2"/>
            </a:endParaRPr>
          </a:p>
        </p:txBody>
      </p:sp>
      <p:pic>
        <p:nvPicPr>
          <p:cNvPr id="117769" name="Picture 6" descr="koevoluceobrjednavrstv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354263"/>
            <a:ext cx="4392612" cy="26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7770" name="Text Box 12"/>
          <p:cNvSpPr txBox="1">
            <a:spLocks noChangeArrowheads="1"/>
          </p:cNvSpPr>
          <p:nvPr/>
        </p:nvSpPr>
        <p:spPr bwMode="auto">
          <a:xfrm>
            <a:off x="160338" y="2852738"/>
            <a:ext cx="1189037" cy="3079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</a:rPr>
              <a:t>cospeciation</a:t>
            </a:r>
          </a:p>
        </p:txBody>
      </p:sp>
      <p:sp>
        <p:nvSpPr>
          <p:cNvPr id="117771" name="Text Box 13"/>
          <p:cNvSpPr txBox="1">
            <a:spLocks noChangeArrowheads="1"/>
          </p:cNvSpPr>
          <p:nvPr/>
        </p:nvSpPr>
        <p:spPr bwMode="auto">
          <a:xfrm>
            <a:off x="160338" y="3517900"/>
            <a:ext cx="1189037" cy="2222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" rIns="36000" bIns="3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</a:rPr>
              <a:t>failure to diverge</a:t>
            </a:r>
          </a:p>
        </p:txBody>
      </p:sp>
      <p:sp>
        <p:nvSpPr>
          <p:cNvPr id="117772" name="Text Box 14"/>
          <p:cNvSpPr txBox="1">
            <a:spLocks noChangeArrowheads="1"/>
          </p:cNvSpPr>
          <p:nvPr/>
        </p:nvSpPr>
        <p:spPr bwMode="auto">
          <a:xfrm>
            <a:off x="209550" y="4070350"/>
            <a:ext cx="1189038" cy="2238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" rIns="36000" bIns="3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</a:rPr>
              <a:t>duplication</a:t>
            </a:r>
          </a:p>
        </p:txBody>
      </p:sp>
      <p:sp>
        <p:nvSpPr>
          <p:cNvPr id="117773" name="Text Box 15"/>
          <p:cNvSpPr txBox="1">
            <a:spLocks noChangeArrowheads="1"/>
          </p:cNvSpPr>
          <p:nvPr/>
        </p:nvSpPr>
        <p:spPr bwMode="auto">
          <a:xfrm>
            <a:off x="179388" y="4738688"/>
            <a:ext cx="1189037" cy="2222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" rIns="36000" bIns="3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</a:rPr>
              <a:t>host switching</a:t>
            </a:r>
          </a:p>
        </p:txBody>
      </p:sp>
      <p:sp>
        <p:nvSpPr>
          <p:cNvPr id="117774" name="Text Box 16"/>
          <p:cNvSpPr txBox="1">
            <a:spLocks noChangeArrowheads="1"/>
          </p:cNvSpPr>
          <p:nvPr/>
        </p:nvSpPr>
        <p:spPr bwMode="auto">
          <a:xfrm>
            <a:off x="2862263" y="3200400"/>
            <a:ext cx="1189037" cy="2238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" rIns="36000" bIns="3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</a:rPr>
              <a:t>sorting event</a:t>
            </a:r>
          </a:p>
        </p:txBody>
      </p:sp>
      <p:sp>
        <p:nvSpPr>
          <p:cNvPr id="117775" name="Text Box 17"/>
          <p:cNvSpPr txBox="1">
            <a:spLocks noChangeArrowheads="1"/>
          </p:cNvSpPr>
          <p:nvPr/>
        </p:nvSpPr>
        <p:spPr bwMode="auto">
          <a:xfrm>
            <a:off x="2862263" y="4310063"/>
            <a:ext cx="1189037" cy="2238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" rIns="36000" bIns="3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</a:rPr>
              <a:t>sorting event</a:t>
            </a:r>
          </a:p>
        </p:txBody>
      </p:sp>
    </p:spTree>
    <p:extLst>
      <p:ext uri="{BB962C8B-B14F-4D97-AF65-F5344CB8AC3E}">
        <p14:creationId xmlns:p14="http://schemas.microsoft.com/office/powerpoint/2010/main" val="37286569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/>
              <a:t>Hostitelská specificita společenstev neotropických klíšťat.</a:t>
            </a:r>
          </a:p>
        </p:txBody>
      </p:sp>
      <p:pic>
        <p:nvPicPr>
          <p:cNvPr id="48130" name="Picture 2" descr="Host specificity in a diverse Neotropical tick community: an assessment  using quantitative network analysis and host phylogeny | Parasites &amp;  Vectors | Full 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7993595" cy="496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5075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/>
              <a:t>Počet </a:t>
            </a:r>
            <a:r>
              <a:rPr lang="cs-CZ" sz="3400" dirty="0" err="1"/>
              <a:t>parazito</a:t>
            </a:r>
            <a:r>
              <a:rPr lang="cs-CZ" sz="3400" dirty="0"/>
              <a:t>-hostitelských asociací u dvou hlavních skupin hlavonožců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241" y="1753406"/>
            <a:ext cx="8555559" cy="350482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51720" y="5435932"/>
            <a:ext cx="1976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Decapodiformes</a:t>
            </a:r>
            <a:r>
              <a:rPr lang="cs-CZ" dirty="0"/>
              <a:t>(a)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652120" y="5445224"/>
            <a:ext cx="2016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Octopediformes</a:t>
            </a:r>
            <a:r>
              <a:rPr lang="cs-CZ" dirty="0"/>
              <a:t> (b)</a:t>
            </a:r>
          </a:p>
        </p:txBody>
      </p:sp>
      <p:sp>
        <p:nvSpPr>
          <p:cNvPr id="7" name="Obdélník 6"/>
          <p:cNvSpPr/>
          <p:nvPr/>
        </p:nvSpPr>
        <p:spPr>
          <a:xfrm>
            <a:off x="2073423" y="4772930"/>
            <a:ext cx="6459017" cy="456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913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4982"/>
          </a:xfrm>
        </p:spPr>
        <p:txBody>
          <a:bodyPr>
            <a:normAutofit fontScale="90000"/>
          </a:bodyPr>
          <a:lstStyle/>
          <a:p>
            <a:r>
              <a:rPr lang="cs-CZ" dirty="0"/>
              <a:t>Životní strategie cizopasníků</a:t>
            </a:r>
            <a:br>
              <a:rPr lang="cs-CZ" dirty="0"/>
            </a:br>
            <a:r>
              <a:rPr lang="cs-CZ" sz="2700" dirty="0"/>
              <a:t>(upraveno podle </a:t>
            </a:r>
            <a:r>
              <a:rPr lang="cs-CZ" sz="2700" dirty="0" err="1"/>
              <a:t>Esch</a:t>
            </a:r>
            <a:r>
              <a:rPr lang="cs-CZ" sz="2700" dirty="0"/>
              <a:t> a </a:t>
            </a:r>
            <a:r>
              <a:rPr lang="cs-CZ" sz="2700" dirty="0" err="1"/>
              <a:t>Fernandez</a:t>
            </a:r>
            <a:r>
              <a:rPr lang="cs-CZ" sz="2700" dirty="0"/>
              <a:t> 1993)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63938" y="-607668"/>
            <a:ext cx="4112081" cy="885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63979" y="1844824"/>
            <a:ext cx="3752437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427984" y="1722512"/>
            <a:ext cx="4320480" cy="192251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78812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/>
              <a:t>Specificita </a:t>
            </a:r>
            <a:r>
              <a:rPr lang="cs-CZ" sz="3400" dirty="0" err="1"/>
              <a:t>Encephalitozoon</a:t>
            </a:r>
            <a:r>
              <a:rPr lang="cs-CZ" sz="3400" dirty="0"/>
              <a:t> </a:t>
            </a:r>
            <a:r>
              <a:rPr lang="cs-CZ" sz="3400" dirty="0" err="1"/>
              <a:t>bieneusi</a:t>
            </a:r>
            <a:endParaRPr lang="cs-CZ" sz="3400" dirty="0"/>
          </a:p>
        </p:txBody>
      </p:sp>
      <p:pic>
        <p:nvPicPr>
          <p:cNvPr id="16386" name="Picture 2" descr="Host Specificity of Enterocytozoon bieneusi and Public Health Implications:  Trends in Parasit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8" y="1340768"/>
            <a:ext cx="802036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0556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/>
              <a:t>Specialisti versus </a:t>
            </a:r>
            <a:r>
              <a:rPr lang="cs-CZ" sz="3400" dirty="0" err="1"/>
              <a:t>generalisti</a:t>
            </a:r>
            <a:r>
              <a:rPr lang="cs-CZ" sz="3400" dirty="0"/>
              <a:t> (abundance)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736" y="1522573"/>
            <a:ext cx="6124583" cy="440562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355976" y="5939988"/>
            <a:ext cx="285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Počet přirozených hostitelů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331640" y="1556792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Abundance</a:t>
            </a:r>
          </a:p>
        </p:txBody>
      </p:sp>
    </p:spTree>
    <p:extLst>
      <p:ext uri="{BB962C8B-B14F-4D97-AF65-F5344CB8AC3E}">
        <p14:creationId xmlns:p14="http://schemas.microsoft.com/office/powerpoint/2010/main" val="41191334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/>
              <a:t>Typy distribuce cizopasníků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Geografická distribuce</a:t>
            </a:r>
          </a:p>
          <a:p>
            <a:r>
              <a:rPr lang="cs-CZ" dirty="0"/>
              <a:t>Hostitelská specificita (mezi různými druhy hostitelů)</a:t>
            </a:r>
          </a:p>
          <a:p>
            <a:r>
              <a:rPr lang="cs-CZ" b="1" dirty="0">
                <a:solidFill>
                  <a:srgbClr val="FF0000"/>
                </a:solidFill>
              </a:rPr>
              <a:t>Frekvenční distribuce </a:t>
            </a:r>
            <a:r>
              <a:rPr lang="cs-CZ" dirty="0"/>
              <a:t>(v hostitelské populaci)</a:t>
            </a:r>
          </a:p>
          <a:p>
            <a:r>
              <a:rPr lang="cs-CZ" dirty="0" err="1"/>
              <a:t>Mikrohabitat</a:t>
            </a:r>
            <a:r>
              <a:rPr lang="cs-CZ" dirty="0"/>
              <a:t> distribuce (lokalizace v organismu hostitele)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41448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Distribuce v populaci hostitele </a:t>
            </a:r>
          </a:p>
          <a:p>
            <a:pPr marL="0" indent="0">
              <a:buNone/>
            </a:pPr>
            <a:r>
              <a:rPr lang="cs-CZ" dirty="0"/>
              <a:t>		      (Frekvenční distribuce)</a:t>
            </a:r>
          </a:p>
        </p:txBody>
      </p:sp>
    </p:spTree>
    <p:extLst>
      <p:ext uri="{BB962C8B-B14F-4D97-AF65-F5344CB8AC3E}">
        <p14:creationId xmlns:p14="http://schemas.microsoft.com/office/powerpoint/2010/main" val="788539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600" dirty="0"/>
              <a:t>Hierarchická struktura populace parazita</a:t>
            </a:r>
          </a:p>
        </p:txBody>
      </p:sp>
      <p:pic>
        <p:nvPicPr>
          <p:cNvPr id="1136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341438"/>
            <a:ext cx="7450137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1744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sz="3400" dirty="0"/>
              <a:t>Hierarchie organizace populace parazita na </a:t>
            </a:r>
            <a:r>
              <a:rPr lang="cs-CZ" sz="3400" dirty="0" err="1"/>
              <a:t>infra</a:t>
            </a:r>
            <a:r>
              <a:rPr lang="cs-CZ" sz="3400" dirty="0"/>
              <a:t>, </a:t>
            </a:r>
            <a:r>
              <a:rPr lang="cs-CZ" sz="3400" dirty="0" err="1"/>
              <a:t>component</a:t>
            </a:r>
            <a:r>
              <a:rPr lang="cs-CZ" sz="3400" dirty="0"/>
              <a:t> a supra populaci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5545" y="1412776"/>
            <a:ext cx="5732910" cy="509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670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248025"/>
            <a:ext cx="10795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261620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3716338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61620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1592263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344613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4665663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72440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087688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88315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0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3325813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0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90500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0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1565275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0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223963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0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29235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0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3997325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0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021263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707" name="TextovéPole 1"/>
          <p:cNvSpPr txBox="1">
            <a:spLocks noChangeArrowheads="1"/>
          </p:cNvSpPr>
          <p:nvPr/>
        </p:nvSpPr>
        <p:spPr bwMode="auto">
          <a:xfrm>
            <a:off x="900113" y="344488"/>
            <a:ext cx="72850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Populace šťastných ryb - hostitelů </a:t>
            </a:r>
          </a:p>
        </p:txBody>
      </p:sp>
      <p:pic>
        <p:nvPicPr>
          <p:cNvPr id="11470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860800"/>
            <a:ext cx="108585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0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2349500"/>
            <a:ext cx="108585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1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692150"/>
            <a:ext cx="108585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1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213350"/>
            <a:ext cx="108585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1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500688"/>
            <a:ext cx="10858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13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05288"/>
            <a:ext cx="10858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1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4060825"/>
            <a:ext cx="108585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1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429250"/>
            <a:ext cx="108585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16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3197225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17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420938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18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589588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19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73713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8028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248025"/>
            <a:ext cx="10795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261620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3716338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61620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1592263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344613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4665663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72440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2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087688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2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88315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2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3325813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2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90500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2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1565275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2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223963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2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29235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2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3997325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30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021263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31" name="TextovéPole 1"/>
          <p:cNvSpPr txBox="1">
            <a:spLocks noChangeArrowheads="1"/>
          </p:cNvSpPr>
          <p:nvPr/>
        </p:nvSpPr>
        <p:spPr bwMode="auto">
          <a:xfrm>
            <a:off x="755576" y="221159"/>
            <a:ext cx="759534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400" dirty="0"/>
              <a:t>Distribuce paraziti v populaci hostitele </a:t>
            </a:r>
          </a:p>
        </p:txBody>
      </p:sp>
      <p:sp>
        <p:nvSpPr>
          <p:cNvPr id="3" name="Veselý obličej 2"/>
          <p:cNvSpPr/>
          <p:nvPr/>
        </p:nvSpPr>
        <p:spPr>
          <a:xfrm>
            <a:off x="1041400" y="1573312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pic>
        <p:nvPicPr>
          <p:cNvPr id="1157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2133600"/>
            <a:ext cx="122237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3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1989138"/>
            <a:ext cx="12223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3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22438"/>
            <a:ext cx="12223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3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3" y="1938338"/>
            <a:ext cx="12223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3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2133600"/>
            <a:ext cx="122238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3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068638"/>
            <a:ext cx="12223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3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068638"/>
            <a:ext cx="12223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4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522663"/>
            <a:ext cx="12223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4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811588"/>
            <a:ext cx="12223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4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3811588"/>
            <a:ext cx="12223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43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860800"/>
            <a:ext cx="108585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44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2349500"/>
            <a:ext cx="108585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45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692150"/>
            <a:ext cx="108585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46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213350"/>
            <a:ext cx="108585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47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500688"/>
            <a:ext cx="10858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48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05288"/>
            <a:ext cx="10858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49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4060825"/>
            <a:ext cx="108585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50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429250"/>
            <a:ext cx="108585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51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3197225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52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420938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53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589588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54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73713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55" name="Picture 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394325"/>
            <a:ext cx="122238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56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386263"/>
            <a:ext cx="12223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57" name="Picture 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4530725"/>
            <a:ext cx="122237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58" name="Picture 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3644900"/>
            <a:ext cx="122238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59" name="Picture 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4221163"/>
            <a:ext cx="12223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60" name="Picture 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125538"/>
            <a:ext cx="122237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61" name="Picture 3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73238"/>
            <a:ext cx="12223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62" name="Picture 3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2946400"/>
            <a:ext cx="122237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63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949950"/>
            <a:ext cx="122238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64" name="Picture 3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6043613"/>
            <a:ext cx="12223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65" name="Picture 3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5754688"/>
            <a:ext cx="12223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66" name="Picture 3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949950"/>
            <a:ext cx="122237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67" name="Picture 3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106988"/>
            <a:ext cx="12223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68" name="Picture 4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4459288"/>
            <a:ext cx="12223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69" name="Picture 4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581525"/>
            <a:ext cx="122237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70" name="Picture 4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6115050"/>
            <a:ext cx="122237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71" name="Picture 4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6092825"/>
            <a:ext cx="122237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7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874963"/>
            <a:ext cx="12223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7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235325"/>
            <a:ext cx="122238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7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946400"/>
            <a:ext cx="122238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7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3090863"/>
            <a:ext cx="12223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7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141663"/>
            <a:ext cx="12223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35325"/>
            <a:ext cx="122237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7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57563"/>
            <a:ext cx="12223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7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235325"/>
            <a:ext cx="122238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8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924175"/>
            <a:ext cx="122237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8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827713"/>
            <a:ext cx="12223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82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5178425"/>
            <a:ext cx="122238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83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516563"/>
            <a:ext cx="12223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84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5589588"/>
            <a:ext cx="12223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85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5251450"/>
            <a:ext cx="122237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86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538788"/>
            <a:ext cx="12223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87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205038"/>
            <a:ext cx="12223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88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154238"/>
            <a:ext cx="12223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89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4365625"/>
            <a:ext cx="122237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90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949950"/>
            <a:ext cx="122237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91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5300663"/>
            <a:ext cx="12223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92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754688"/>
            <a:ext cx="12223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93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5754688"/>
            <a:ext cx="12223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94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237288"/>
            <a:ext cx="12223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95" name="Picture 2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308725"/>
            <a:ext cx="122237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96" name="Picture 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6165850"/>
            <a:ext cx="122237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97" name="Picture 2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970588"/>
            <a:ext cx="12223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98" name="Picture 2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237288"/>
            <a:ext cx="12223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2380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17073" y="-1282111"/>
            <a:ext cx="6108378" cy="907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9380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02275" y="-1312845"/>
            <a:ext cx="5911370" cy="904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818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2114"/>
          </a:xfrm>
        </p:spPr>
        <p:txBody>
          <a:bodyPr>
            <a:normAutofit/>
          </a:bodyPr>
          <a:lstStyle/>
          <a:p>
            <a:r>
              <a:rPr lang="cs-CZ" sz="3400" dirty="0"/>
              <a:t>Hierarchické úrovně parazitologie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254213"/>
              </p:ext>
            </p:extLst>
          </p:nvPr>
        </p:nvGraphicFramePr>
        <p:xfrm>
          <a:off x="323529" y="1052736"/>
          <a:ext cx="856895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>
                  <a:extLst>
                    <a:ext uri="{9D8B030D-6E8A-4147-A177-3AD203B41FA5}">
                      <a16:colId xmlns:a16="http://schemas.microsoft.com/office/drawing/2014/main" val="601951021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1676642503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36338940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distribuce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populace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společenstvo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10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geografická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úroveň druhu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regionální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109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hostitelská specificita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suprapopulace</a:t>
                      </a:r>
                      <a:r>
                        <a:rPr lang="cs-CZ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Supraspolečenstvo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120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frekvenční distribuce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Metapopulace</a:t>
                      </a:r>
                      <a:r>
                        <a:rPr lang="cs-CZ" dirty="0"/>
                        <a:t> (</a:t>
                      </a:r>
                      <a:r>
                        <a:rPr lang="cs-CZ" dirty="0" err="1"/>
                        <a:t>component</a:t>
                      </a:r>
                      <a:r>
                        <a:rPr lang="cs-CZ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Metaspolečenstvo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096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lokalizace (</a:t>
                      </a:r>
                      <a:r>
                        <a:rPr lang="cs-CZ" dirty="0" err="1"/>
                        <a:t>mikrohabitat</a:t>
                      </a:r>
                      <a:r>
                        <a:rPr lang="cs-CZ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infrapopulace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infaspolečenstvo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151072"/>
                  </a:ext>
                </a:extLst>
              </a:tr>
            </a:tbl>
          </a:graphicData>
        </a:graphic>
      </p:graphicFrame>
      <p:sp>
        <p:nvSpPr>
          <p:cNvPr id="7" name="Šipka dolů 6"/>
          <p:cNvSpPr/>
          <p:nvPr/>
        </p:nvSpPr>
        <p:spPr>
          <a:xfrm>
            <a:off x="755576" y="266129"/>
            <a:ext cx="360040" cy="72409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45232" y="1434480"/>
            <a:ext cx="2786608" cy="14315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2" descr="Externí soubor, který obsahuje obrázek, ilustraci atd.&#10;Název objektu je pone.0116893.g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68960"/>
            <a:ext cx="6984776" cy="269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323528" y="5805264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Obrázek ilustruje, jak se agregace liší buď v závislosti na setkání hostitele s parazitem, nebo na úspěchu parazita (při infikování hostitelů).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7739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400" dirty="0"/>
              <a:t>Distribuce parazitů </a:t>
            </a:r>
            <a:r>
              <a:rPr lang="cs-CZ" sz="2200" dirty="0"/>
              <a:t>(  )</a:t>
            </a:r>
            <a:r>
              <a:rPr lang="cs-CZ" sz="3400" dirty="0"/>
              <a:t> v populaci hostitele</a:t>
            </a:r>
          </a:p>
        </p:txBody>
      </p:sp>
      <p:pic>
        <p:nvPicPr>
          <p:cNvPr id="66562" name="Picture 2" descr="Aggregated distribution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7638"/>
            <a:ext cx="6235924" cy="514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545" y="1340768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50912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Veselý obličej 5"/>
          <p:cNvSpPr/>
          <p:nvPr/>
        </p:nvSpPr>
        <p:spPr>
          <a:xfrm>
            <a:off x="7569919" y="4917926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7" name="Veselý obličej 6"/>
          <p:cNvSpPr/>
          <p:nvPr/>
        </p:nvSpPr>
        <p:spPr>
          <a:xfrm>
            <a:off x="7884368" y="5133950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8" name="Veselý obličej 7"/>
          <p:cNvSpPr/>
          <p:nvPr/>
        </p:nvSpPr>
        <p:spPr>
          <a:xfrm>
            <a:off x="7713935" y="5061942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9" name="Veselý obličej 8"/>
          <p:cNvSpPr/>
          <p:nvPr/>
        </p:nvSpPr>
        <p:spPr>
          <a:xfrm>
            <a:off x="7785943" y="5277966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10" name="Veselý obličej 9"/>
          <p:cNvSpPr/>
          <p:nvPr/>
        </p:nvSpPr>
        <p:spPr>
          <a:xfrm>
            <a:off x="7641927" y="5205958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11" name="Veselý obličej 10"/>
          <p:cNvSpPr/>
          <p:nvPr/>
        </p:nvSpPr>
        <p:spPr>
          <a:xfrm>
            <a:off x="7497911" y="5133950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12" name="Veselý obličej 11"/>
          <p:cNvSpPr/>
          <p:nvPr/>
        </p:nvSpPr>
        <p:spPr>
          <a:xfrm>
            <a:off x="8001967" y="5061942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13" name="Veselý obličej 12"/>
          <p:cNvSpPr/>
          <p:nvPr/>
        </p:nvSpPr>
        <p:spPr>
          <a:xfrm>
            <a:off x="7884368" y="4941168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14" name="Veselý obličej 13"/>
          <p:cNvSpPr/>
          <p:nvPr/>
        </p:nvSpPr>
        <p:spPr>
          <a:xfrm>
            <a:off x="7812360" y="4797152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15" name="Veselý obličej 14"/>
          <p:cNvSpPr/>
          <p:nvPr/>
        </p:nvSpPr>
        <p:spPr>
          <a:xfrm>
            <a:off x="7668344" y="4773910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16" name="Veselý obličej 15"/>
          <p:cNvSpPr/>
          <p:nvPr/>
        </p:nvSpPr>
        <p:spPr>
          <a:xfrm>
            <a:off x="7713935" y="4917926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17" name="Veselý obličej 16"/>
          <p:cNvSpPr/>
          <p:nvPr/>
        </p:nvSpPr>
        <p:spPr>
          <a:xfrm>
            <a:off x="4473575" y="741462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148" y="404664"/>
            <a:ext cx="60732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2091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400" dirty="0"/>
              <a:t>Frekvenční distribuce parazitů</a:t>
            </a:r>
          </a:p>
        </p:txBody>
      </p:sp>
      <p:pic>
        <p:nvPicPr>
          <p:cNvPr id="68610" name="Picture 2" descr="Diseases | Free Full-Text | On Spatiotemporal Overdispersion and  Macroparasite Accumulation in Hosts Leading to Aggregation: A Quantitative  Framework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42809"/>
            <a:ext cx="8229600" cy="364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212151" y="1412776"/>
            <a:ext cx="21357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dirty="0" err="1">
                <a:solidFill>
                  <a:srgbClr val="00B050"/>
                </a:solidFill>
              </a:rPr>
              <a:t>lucky</a:t>
            </a:r>
            <a:r>
              <a:rPr lang="cs-CZ" sz="1500" dirty="0">
                <a:solidFill>
                  <a:srgbClr val="00B050"/>
                </a:solidFill>
              </a:rPr>
              <a:t> host </a:t>
            </a:r>
          </a:p>
          <a:p>
            <a:r>
              <a:rPr lang="cs-CZ" sz="1500" dirty="0" err="1">
                <a:solidFill>
                  <a:srgbClr val="00B050"/>
                </a:solidFill>
              </a:rPr>
              <a:t>with</a:t>
            </a:r>
            <a:r>
              <a:rPr lang="cs-CZ" sz="1500" dirty="0">
                <a:solidFill>
                  <a:srgbClr val="00B050"/>
                </a:solidFill>
              </a:rPr>
              <a:t> </a:t>
            </a:r>
            <a:r>
              <a:rPr lang="cs-CZ" sz="1500" dirty="0" err="1">
                <a:solidFill>
                  <a:srgbClr val="00B050"/>
                </a:solidFill>
              </a:rPr>
              <a:t>low</a:t>
            </a:r>
            <a:r>
              <a:rPr lang="cs-CZ" sz="1500" dirty="0">
                <a:solidFill>
                  <a:srgbClr val="00B050"/>
                </a:solidFill>
              </a:rPr>
              <a:t> parasite </a:t>
            </a:r>
            <a:r>
              <a:rPr lang="cs-CZ" sz="1500" dirty="0" err="1">
                <a:solidFill>
                  <a:srgbClr val="00B050"/>
                </a:solidFill>
              </a:rPr>
              <a:t>burden</a:t>
            </a:r>
            <a:endParaRPr lang="cs-CZ" sz="1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506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cs-CZ" sz="3400" dirty="0"/>
              <a:t>Distribuce mezi jednotlivými hostiteli a mezi populacemi</a:t>
            </a:r>
          </a:p>
        </p:txBody>
      </p:sp>
      <p:pic>
        <p:nvPicPr>
          <p:cNvPr id="70658" name="Picture 2" descr="Comparison of the distribution of parasite-parasite co-occurrences at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823" y="1600200"/>
            <a:ext cx="54463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4019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400" dirty="0"/>
              <a:t>Benefit parazitismu ve znečištěném prostředí</a:t>
            </a:r>
          </a:p>
        </p:txBody>
      </p:sp>
      <p:pic>
        <p:nvPicPr>
          <p:cNvPr id="69634" name="Picture 2" descr="Frontiers | Benefits of Parasitism in Polluted Environments: A Review and  Perspectiv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841108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4572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/>
              <a:t>Typy distribuce cizopasníků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Geografická distribuce</a:t>
            </a:r>
          </a:p>
          <a:p>
            <a:r>
              <a:rPr lang="cs-CZ" dirty="0"/>
              <a:t>Hostitelská specificita (mezi různými druhy hostitelů)</a:t>
            </a:r>
          </a:p>
          <a:p>
            <a:r>
              <a:rPr lang="cs-CZ" dirty="0"/>
              <a:t>Frekvenční distribuce (v hostitelské populaci)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Mikrohabitat</a:t>
            </a:r>
            <a:r>
              <a:rPr lang="cs-CZ" b="1" dirty="0">
                <a:solidFill>
                  <a:srgbClr val="FF0000"/>
                </a:solidFill>
              </a:rPr>
              <a:t> distribuce </a:t>
            </a:r>
            <a:r>
              <a:rPr lang="cs-CZ" dirty="0"/>
              <a:t>(lokalizace v organismu hostitele)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53023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Distribuce na/v těle hostitele - lokalizace</a:t>
            </a:r>
          </a:p>
        </p:txBody>
      </p:sp>
    </p:spTree>
    <p:extLst>
      <p:ext uri="{BB962C8B-B14F-4D97-AF65-F5344CB8AC3E}">
        <p14:creationId xmlns:p14="http://schemas.microsoft.com/office/powerpoint/2010/main" val="32861657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/>
              <a:t>Gradienty kvality </a:t>
            </a:r>
            <a:r>
              <a:rPr lang="cs-CZ" sz="3400" dirty="0" err="1"/>
              <a:t>mikrohabitatu</a:t>
            </a:r>
            <a:endParaRPr lang="cs-CZ" sz="3400" dirty="0"/>
          </a:p>
        </p:txBody>
      </p:sp>
      <p:pic>
        <p:nvPicPr>
          <p:cNvPr id="72706" name="Picture 2" descr="The microhabitats of Triatoma brasiliensis: Human dwellings, rocky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8" y="1556792"/>
            <a:ext cx="8820044" cy="412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9397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6018" name="Picture 2" descr="Y2 15.06.20 – Science – Broad Heath Primary Schoo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6"/>
            <a:ext cx="9188863" cy="686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5876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>
            <a:normAutofit/>
          </a:bodyPr>
          <a:lstStyle/>
          <a:p>
            <a:r>
              <a:rPr lang="cs-CZ" sz="3400" dirty="0"/>
              <a:t>Strom jako </a:t>
            </a:r>
            <a:r>
              <a:rPr lang="cs-CZ" sz="3400" dirty="0" err="1"/>
              <a:t>mikrohabitat</a:t>
            </a:r>
            <a:endParaRPr lang="cs-CZ" sz="3400" dirty="0"/>
          </a:p>
        </p:txBody>
      </p:sp>
      <p:pic>
        <p:nvPicPr>
          <p:cNvPr id="119812" name="Picture 4" descr="PDF] Conserving large old trees as small natural features | Semantic Schola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3502814" cy="553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943" y="1124744"/>
            <a:ext cx="3767996" cy="55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722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 err="1"/>
              <a:t>Mikrohabitat</a:t>
            </a:r>
            <a:r>
              <a:rPr lang="cs-CZ" sz="3400" dirty="0"/>
              <a:t> parazitů rostlin</a:t>
            </a:r>
          </a:p>
        </p:txBody>
      </p:sp>
      <p:pic>
        <p:nvPicPr>
          <p:cNvPr id="92162" name="Picture 2" descr="Parasitic Plants as Vectors for Pathogens | IntechOp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62" y="1427673"/>
            <a:ext cx="6953275" cy="474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071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Globální biodiverzita a distribuce cizopasníků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/>
              <a:t>Odhady globální biodiverzity za posledních 20 let hovoří o 3 až 10 milionech druhů</a:t>
            </a:r>
            <a:r>
              <a:rPr lang="cs-CZ" dirty="0"/>
              <a:t>, zatímco </a:t>
            </a:r>
            <a:r>
              <a:rPr lang="cs-CZ" b="1" dirty="0"/>
              <a:t>formálně bylo popsáno pouze 1,4 milionu.</a:t>
            </a:r>
            <a:r>
              <a:rPr lang="cs-CZ" dirty="0"/>
              <a:t> Získání spolehlivých </a:t>
            </a:r>
            <a:r>
              <a:rPr lang="cs-CZ" b="1" dirty="0"/>
              <a:t>odhadů existujících druhů je obtížné, zejména proto, že mnoho druhů může celosvětově vyhynout dříve</a:t>
            </a:r>
            <a:r>
              <a:rPr lang="cs-CZ" dirty="0"/>
              <a:t>, než byly klasifikovány a formálně pojmenovány.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Paraziti mají </a:t>
            </a:r>
            <a:r>
              <a:rPr lang="cs-CZ" b="1" dirty="0"/>
              <a:t>často nerovnoměrné prostorové rozložení a jsou skryti v hostitelích</a:t>
            </a:r>
            <a:r>
              <a:rPr lang="cs-CZ" dirty="0"/>
              <a:t>, což ztěžuje jejich detekci a odběr vzorků, což </a:t>
            </a:r>
            <a:r>
              <a:rPr lang="cs-CZ" b="1" dirty="0"/>
              <a:t>vede ke špatným znalostem o diverzitě a distribuci parazitů</a:t>
            </a:r>
            <a:r>
              <a:rPr lang="cs-CZ" dirty="0"/>
              <a:t>. Tyto obtíže přispívají k </a:t>
            </a:r>
            <a:r>
              <a:rPr lang="cs-CZ" b="1" dirty="0"/>
              <a:t>typické absenci údajů o parazitech v různých situacích,</a:t>
            </a:r>
            <a:r>
              <a:rPr lang="cs-CZ" dirty="0"/>
              <a:t> například: </a:t>
            </a:r>
          </a:p>
          <a:p>
            <a:r>
              <a:rPr lang="cs-CZ" dirty="0"/>
              <a:t>v ekologických průzkumech obecně</a:t>
            </a:r>
          </a:p>
          <a:p>
            <a:r>
              <a:rPr lang="cs-CZ" dirty="0"/>
              <a:t>při indexaci biologického hodnocení </a:t>
            </a:r>
          </a:p>
          <a:p>
            <a:r>
              <a:rPr lang="cs-CZ" dirty="0"/>
              <a:t>ve studiích potravních sítí a při hodnocení rizik vyhynutí živočichů.</a:t>
            </a:r>
          </a:p>
        </p:txBody>
      </p:sp>
    </p:spTree>
    <p:extLst>
      <p:ext uri="{BB962C8B-B14F-4D97-AF65-F5344CB8AC3E}">
        <p14:creationId xmlns:p14="http://schemas.microsoft.com/office/powerpoint/2010/main" val="27106823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rmAutofit/>
          </a:bodyPr>
          <a:lstStyle/>
          <a:p>
            <a:r>
              <a:rPr lang="cs-CZ" sz="3400" dirty="0"/>
              <a:t>Tělo člověka jako habitat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764704"/>
            <a:ext cx="5976664" cy="607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127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sz="3400" dirty="0"/>
              <a:t>Různé </a:t>
            </a:r>
            <a:r>
              <a:rPr lang="cs-CZ" sz="3400" dirty="0" err="1"/>
              <a:t>mikrohabitaty</a:t>
            </a:r>
            <a:r>
              <a:rPr lang="cs-CZ" sz="3400" dirty="0"/>
              <a:t> migrujících </a:t>
            </a:r>
            <a:r>
              <a:rPr lang="cs-CZ" sz="3400" dirty="0" err="1"/>
              <a:t>trofozoitů</a:t>
            </a:r>
            <a:r>
              <a:rPr lang="cs-CZ" sz="3400" dirty="0"/>
              <a:t> </a:t>
            </a:r>
            <a:r>
              <a:rPr lang="cs-CZ" sz="3400" dirty="0" err="1"/>
              <a:t>Entamoeba</a:t>
            </a:r>
            <a:r>
              <a:rPr lang="cs-CZ" sz="3400" dirty="0"/>
              <a:t> </a:t>
            </a:r>
            <a:r>
              <a:rPr lang="cs-CZ" sz="3400" dirty="0" err="1"/>
              <a:t>histolytica</a:t>
            </a:r>
            <a:endParaRPr lang="cs-CZ" sz="3400" dirty="0"/>
          </a:p>
        </p:txBody>
      </p:sp>
      <p:pic>
        <p:nvPicPr>
          <p:cNvPr id="131074" name="Picture 2" descr="Entamoeba histolytica: Trends in Parasit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40" y="1412776"/>
            <a:ext cx="8328719" cy="527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9350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3400" dirty="0"/>
              <a:t>Destrukce střevního epitelu a průnik </a:t>
            </a:r>
            <a:r>
              <a:rPr lang="cs-CZ" sz="3400" dirty="0" err="1"/>
              <a:t>Entamoeba</a:t>
            </a:r>
            <a:r>
              <a:rPr lang="cs-CZ" sz="3400" dirty="0"/>
              <a:t> </a:t>
            </a:r>
            <a:r>
              <a:rPr lang="cs-CZ" sz="3400" dirty="0" err="1"/>
              <a:t>histolytica</a:t>
            </a:r>
            <a:r>
              <a:rPr lang="cs-CZ" sz="3400" dirty="0"/>
              <a:t> do cévního systému</a:t>
            </a:r>
          </a:p>
        </p:txBody>
      </p:sp>
      <p:pic>
        <p:nvPicPr>
          <p:cNvPr id="129026" name="Picture 2" descr="Tissue Destruction Caused by Entamoeba histolytica Parasite: Cell Death,  Inflammation, Invasion, and the Gut Microbiome | SpringerLin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54" y="1600200"/>
            <a:ext cx="6941817" cy="49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3255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/>
              <a:t>Ž</a:t>
            </a:r>
            <a:r>
              <a:rPr lang="cs-CZ" sz="3600" dirty="0" smtClean="0"/>
              <a:t>ivotní cyklus </a:t>
            </a:r>
            <a:r>
              <a:rPr lang="cs-CZ" sz="3600" dirty="0" err="1" smtClean="0"/>
              <a:t>Schistosoma</a:t>
            </a:r>
            <a:r>
              <a:rPr lang="cs-CZ" sz="3600" dirty="0" smtClean="0"/>
              <a:t> </a:t>
            </a:r>
            <a:r>
              <a:rPr lang="cs-CZ" sz="3600" dirty="0" err="1" smtClean="0"/>
              <a:t>falciparum</a:t>
            </a:r>
            <a:endParaRPr lang="cs-CZ" sz="3600" dirty="0"/>
          </a:p>
        </p:txBody>
      </p:sp>
      <p:pic>
        <p:nvPicPr>
          <p:cNvPr id="25602" name="Picture 2" descr="https://static.cambridge.org/binary/version/id/urn:cambridge.org:id:binary:20230721024126517-0163:S0031182023000021:S0031182023000021_fig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26" y="1359608"/>
            <a:ext cx="7874598" cy="516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0184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cs-CZ" sz="3400" dirty="0"/>
              <a:t>Rozdílná lokalizace vývojových stádií </a:t>
            </a:r>
            <a:r>
              <a:rPr lang="cs-CZ" sz="3400" dirty="0" err="1"/>
              <a:t>Plasmodium</a:t>
            </a:r>
            <a:r>
              <a:rPr lang="cs-CZ" sz="3400" dirty="0"/>
              <a:t> </a:t>
            </a:r>
            <a:r>
              <a:rPr lang="cs-CZ" sz="3400" dirty="0" err="1" smtClean="0"/>
              <a:t>falciparum</a:t>
            </a:r>
            <a:r>
              <a:rPr lang="cs-CZ" sz="3400" dirty="0" smtClean="0"/>
              <a:t> v hostitelích</a:t>
            </a:r>
            <a:endParaRPr lang="cs-CZ" sz="3400" dirty="0"/>
          </a:p>
        </p:txBody>
      </p:sp>
      <p:pic>
        <p:nvPicPr>
          <p:cNvPr id="128002" name="Picture 2" descr="Targeting Human Transmission Biology for Malaria Elimination | PLOS  Pathogen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630" y="1844824"/>
            <a:ext cx="4430739" cy="42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Šipka doprava 2"/>
          <p:cNvSpPr/>
          <p:nvPr/>
        </p:nvSpPr>
        <p:spPr>
          <a:xfrm rot="16200000">
            <a:off x="4298820" y="6196169"/>
            <a:ext cx="54636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prava 4"/>
          <p:cNvSpPr/>
          <p:nvPr/>
        </p:nvSpPr>
        <p:spPr>
          <a:xfrm>
            <a:off x="1763688" y="3212976"/>
            <a:ext cx="54636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 rot="5400000">
            <a:off x="4272528" y="1299624"/>
            <a:ext cx="54636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 rot="10800000">
            <a:off x="6948264" y="3140968"/>
            <a:ext cx="54636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94259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cs-CZ" sz="3800" dirty="0"/>
              <a:t>Hlavní skupiny rybích parazitů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052736"/>
            <a:ext cx="7056784" cy="560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38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3061" y="58614"/>
            <a:ext cx="8229600" cy="706090"/>
          </a:xfrm>
        </p:spPr>
        <p:txBody>
          <a:bodyPr>
            <a:normAutofit/>
          </a:bodyPr>
          <a:lstStyle/>
          <a:p>
            <a:r>
              <a:rPr lang="cs-CZ" sz="3400" dirty="0"/>
              <a:t>Organismus ryby jako habitat</a:t>
            </a:r>
          </a:p>
        </p:txBody>
      </p:sp>
      <p:pic>
        <p:nvPicPr>
          <p:cNvPr id="121858" name="Picture 2" descr="Parasitic Problems by Mary Jane | Tropical Basement 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98" y="836712"/>
            <a:ext cx="8246803" cy="620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251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/>
              <a:t>Hostitelská ryba jako habitat</a:t>
            </a:r>
          </a:p>
        </p:txBody>
      </p:sp>
      <p:pic>
        <p:nvPicPr>
          <p:cNvPr id="17410" name="Picture 2" descr="Frog, Fish, and Pig's heart dissection - Nemo's Portfoli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77" y="1700808"/>
            <a:ext cx="82296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 doprava 3"/>
          <p:cNvSpPr/>
          <p:nvPr/>
        </p:nvSpPr>
        <p:spPr>
          <a:xfrm rot="19136520">
            <a:off x="846182" y="4817111"/>
            <a:ext cx="61836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59647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cs-CZ" sz="3800" dirty="0"/>
              <a:t>Žaberní aparát ryb jako habitat</a:t>
            </a:r>
          </a:p>
        </p:txBody>
      </p:sp>
      <p:pic>
        <p:nvPicPr>
          <p:cNvPr id="11266" name="Picture 2" descr="https://upload.wikimedia.org/wikipedia/commons/thumb/e/e6/Gills_%28esox%29.jpg/1024px-Gills_%28esox%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6960"/>
            <a:ext cx="3261562" cy="289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79512" y="4222829"/>
            <a:ext cx="3405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Žaberní oblouky štiky obecné </a:t>
            </a:r>
          </a:p>
          <a:p>
            <a:pPr algn="ctr"/>
            <a:r>
              <a:rPr lang="cs-CZ" i="1" dirty="0">
                <a:solidFill>
                  <a:srgbClr val="202122"/>
                </a:solidFill>
                <a:latin typeface="Arial" panose="020B0604020202020204" pitchFamily="34" charset="0"/>
              </a:rPr>
              <a:t>(</a:t>
            </a:r>
            <a:r>
              <a:rPr lang="cs-CZ" i="1" dirty="0" err="1">
                <a:solidFill>
                  <a:srgbClr val="202122"/>
                </a:solidFill>
                <a:latin typeface="Arial" panose="020B0604020202020204" pitchFamily="34" charset="0"/>
              </a:rPr>
              <a:t>Esox</a:t>
            </a:r>
            <a:r>
              <a:rPr lang="cs-CZ" i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cs-CZ" i="1" dirty="0" err="1">
                <a:solidFill>
                  <a:srgbClr val="202122"/>
                </a:solidFill>
                <a:latin typeface="Arial" panose="020B0604020202020204" pitchFamily="34" charset="0"/>
              </a:rPr>
              <a:t>lucius</a:t>
            </a:r>
            <a:r>
              <a:rPr lang="cs-CZ" i="1" dirty="0">
                <a:solidFill>
                  <a:srgbClr val="202122"/>
                </a:solidFill>
                <a:latin typeface="Arial" panose="020B0604020202020204" pitchFamily="34" charset="0"/>
              </a:rPr>
              <a:t>)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411760" y="6453336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Žábry tuňáka in </a:t>
            </a:r>
            <a:r>
              <a:rPr lang="cs-CZ" dirty="0" err="1">
                <a:solidFill>
                  <a:srgbClr val="202122"/>
                </a:solidFill>
                <a:latin typeface="Arial" panose="020B0604020202020204" pitchFamily="34" charset="0"/>
              </a:rPr>
              <a:t>situ</a:t>
            </a:r>
            <a:endParaRPr lang="cs-CZ" dirty="0"/>
          </a:p>
        </p:txBody>
      </p:sp>
      <p:pic>
        <p:nvPicPr>
          <p:cNvPr id="11270" name="Picture 6" descr="Muskellunge Identific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6" y="4911648"/>
            <a:ext cx="4060428" cy="117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Monster Yellowfin Tuna!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95896"/>
            <a:ext cx="5171853" cy="290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upload.wikimedia.org/wikipedia/commons/thumb/f/fd/Tuna_Gills_in_Situ_01.jpg/1024px-Tuna_Gills_in_Situ_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3454857" cy="298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517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thumb/b/b2/Breathing_in_fish.jpg/1280px-Breathing_in_fis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15" y="2060848"/>
            <a:ext cx="534837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1520" y="260648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202122"/>
                </a:solidFill>
                <a:latin typeface="Arial" panose="020B0604020202020204" pitchFamily="34" charset="0"/>
              </a:rPr>
              <a:t>Dýchací mechanismus u kostnatých ryb</a:t>
            </a:r>
            <a:r>
              <a:rPr lang="cs-CZ" sz="2400" dirty="0">
                <a:solidFill>
                  <a:srgbClr val="202122"/>
                </a:solidFill>
                <a:latin typeface="Arial" panose="020B0604020202020204" pitchFamily="34" charset="0"/>
              </a:rPr>
              <a:t>, zobrazený v horizontálním řezu ústy, hltanem a žaberní komorou. Pohyb vody je indikován modrými šipkami. Inhalační proces vlevo, výdech vpravo.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39942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994122"/>
          </a:xfrm>
        </p:spPr>
        <p:txBody>
          <a:bodyPr>
            <a:noAutofit/>
          </a:bodyPr>
          <a:lstStyle/>
          <a:p>
            <a:r>
              <a:rPr lang="cs-CZ" sz="3400" dirty="0"/>
              <a:t/>
            </a:r>
            <a:br>
              <a:rPr lang="cs-CZ" sz="3400" dirty="0"/>
            </a:br>
            <a:r>
              <a:rPr lang="cs-CZ" sz="3400" dirty="0"/>
              <a:t>Rozšíření parazitů a biodiverzita: migrace, vytváření a organizace nik</a:t>
            </a:r>
            <a:br>
              <a:rPr lang="cs-CZ" sz="3400" dirty="0"/>
            </a:br>
            <a:endParaRPr lang="cs-CZ" sz="3400" dirty="0"/>
          </a:p>
        </p:txBody>
      </p:sp>
      <p:pic>
        <p:nvPicPr>
          <p:cNvPr id="11268" name="Picture 4" descr="© Ms_Tali biodiverzity / Generováno pomocí AI / stock.adobe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56605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1580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Fish gill 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96952"/>
            <a:ext cx="5245984" cy="37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2040" y="260648"/>
            <a:ext cx="3754760" cy="936104"/>
          </a:xfrm>
        </p:spPr>
        <p:txBody>
          <a:bodyPr>
            <a:normAutofit/>
          </a:bodyPr>
          <a:lstStyle/>
          <a:p>
            <a:r>
              <a:rPr lang="cs-CZ" sz="3400" dirty="0"/>
              <a:t>Struktura a dýchání</a:t>
            </a:r>
          </a:p>
        </p:txBody>
      </p:sp>
      <p:pic>
        <p:nvPicPr>
          <p:cNvPr id="13314" name="Picture 2" descr="Fish gill respirati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59889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799538" y="1628800"/>
            <a:ext cx="3813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Mechanismus dýchání rybích žaber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6581978" y="2564904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Struktura rybích žaber</a:t>
            </a:r>
            <a:endParaRPr lang="cs-CZ" dirty="0"/>
          </a:p>
        </p:txBody>
      </p:sp>
      <p:pic>
        <p:nvPicPr>
          <p:cNvPr id="13318" name="Picture 6" descr="un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57143"/>
            <a:ext cx="1680866" cy="266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Flukes | Fish Treatment Lt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3072" y="4486614"/>
            <a:ext cx="2663371" cy="180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1165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Monogenea</a:t>
            </a:r>
            <a:r>
              <a:rPr lang="cs-CZ" dirty="0"/>
              <a:t> – mimořádná rozmanitost 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74113"/>
            <a:ext cx="3615586" cy="438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00" y="1556792"/>
            <a:ext cx="4245768" cy="481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3550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400" dirty="0" err="1"/>
              <a:t>Monogenea</a:t>
            </a:r>
            <a:r>
              <a:rPr lang="cs-CZ" sz="3400" dirty="0"/>
              <a:t> – model pro studium distribuce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422724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417638"/>
            <a:ext cx="3963940" cy="518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805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827584" y="260648"/>
            <a:ext cx="8153400" cy="6477000"/>
            <a:chOff x="336" y="96"/>
            <a:chExt cx="5136" cy="408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336" y="549"/>
              <a:ext cx="1449" cy="3627"/>
              <a:chOff x="3831" y="528"/>
              <a:chExt cx="1449" cy="3616"/>
            </a:xfrm>
          </p:grpSpPr>
          <p:pic>
            <p:nvPicPr>
              <p:cNvPr id="17" name="Picture 4" descr="Thylacicleidus serendipitus zmenseni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1" y="528"/>
                <a:ext cx="1449" cy="3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Box 5"/>
              <p:cNvSpPr txBox="1">
                <a:spLocks noChangeArrowheads="1"/>
              </p:cNvSpPr>
              <p:nvPr/>
            </p:nvSpPr>
            <p:spPr bwMode="auto">
              <a:xfrm rot="-5400000">
                <a:off x="4827" y="2220"/>
                <a:ext cx="51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cs-CZ" altLang="cs-CZ" sz="1600">
                    <a:solidFill>
                      <a:prstClr val="black"/>
                    </a:solidFill>
                    <a:latin typeface="Corbel" pitchFamily="34" charset="0"/>
                  </a:rPr>
                  <a:t>200 </a:t>
                </a:r>
                <a:r>
                  <a:rPr lang="cs-CZ" altLang="cs-CZ" sz="1600">
                    <a:solidFill>
                      <a:prstClr val="black"/>
                    </a:solidFill>
                    <a:latin typeface="Symbol" pitchFamily="18" charset="2"/>
                  </a:rPr>
                  <a:t>m</a:t>
                </a:r>
                <a:r>
                  <a:rPr lang="cs-CZ" altLang="cs-CZ" sz="1600">
                    <a:solidFill>
                      <a:prstClr val="black"/>
                    </a:solidFill>
                    <a:latin typeface="Corbel" pitchFamily="34" charset="0"/>
                  </a:rPr>
                  <a:t>m</a:t>
                </a:r>
                <a:endParaRPr lang="cs-CZ" altLang="cs-CZ" sz="2400">
                  <a:solidFill>
                    <a:prstClr val="black"/>
                  </a:solidFill>
                  <a:latin typeface="Corbel" pitchFamily="34" charset="0"/>
                </a:endParaRPr>
              </a:p>
            </p:txBody>
          </p:sp>
        </p:grp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480" y="96"/>
              <a:ext cx="1200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/>
              <a:r>
                <a:rPr lang="cs-CZ" altLang="cs-CZ" sz="2100" i="1">
                  <a:solidFill>
                    <a:prstClr val="black"/>
                  </a:solidFill>
                  <a:latin typeface="Corbel" pitchFamily="34" charset="0"/>
                </a:rPr>
                <a:t>Thylacicleidus serendipitus</a:t>
              </a:r>
              <a:endParaRPr lang="cs-CZ" altLang="cs-CZ" sz="2100">
                <a:solidFill>
                  <a:prstClr val="black"/>
                </a:solidFill>
                <a:latin typeface="Corbel" pitchFamily="34" charset="0"/>
              </a:endParaRPr>
            </a:p>
          </p:txBody>
        </p:sp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1972" y="96"/>
              <a:ext cx="1532" cy="4080"/>
              <a:chOff x="1972" y="96"/>
              <a:chExt cx="1532" cy="4080"/>
            </a:xfrm>
          </p:grpSpPr>
          <p:grpSp>
            <p:nvGrpSpPr>
              <p:cNvPr id="13" name="Group 8"/>
              <p:cNvGrpSpPr>
                <a:grpSpLocks/>
              </p:cNvGrpSpPr>
              <p:nvPr/>
            </p:nvGrpSpPr>
            <p:grpSpPr bwMode="auto">
              <a:xfrm>
                <a:off x="1972" y="540"/>
                <a:ext cx="1532" cy="3636"/>
                <a:chOff x="4036" y="336"/>
                <a:chExt cx="1532" cy="3826"/>
              </a:xfrm>
            </p:grpSpPr>
            <p:pic>
              <p:nvPicPr>
                <p:cNvPr id="15" name="Picture 9" descr="Thylacicleidus sp1zmenseni zmensenikon"/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FAFAFA"/>
                    </a:clrFrom>
                    <a:clrTo>
                      <a:srgbClr val="FAFAFA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36" y="336"/>
                  <a:ext cx="1532" cy="38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Text Box 10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4058" y="2142"/>
                  <a:ext cx="552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0" hangingPunct="0"/>
                  <a:r>
                    <a:rPr lang="cs-CZ" altLang="cs-CZ" sz="1600">
                      <a:solidFill>
                        <a:prstClr val="black"/>
                      </a:solidFill>
                      <a:latin typeface="Corbel" pitchFamily="34" charset="0"/>
                    </a:rPr>
                    <a:t>100 </a:t>
                  </a:r>
                  <a:r>
                    <a:rPr lang="cs-CZ" altLang="cs-CZ">
                      <a:solidFill>
                        <a:prstClr val="black"/>
                      </a:solidFill>
                      <a:latin typeface="Symbol" pitchFamily="18" charset="2"/>
                    </a:rPr>
                    <a:t>m</a:t>
                  </a:r>
                  <a:r>
                    <a:rPr lang="cs-CZ" altLang="cs-CZ" sz="1600">
                      <a:solidFill>
                        <a:prstClr val="black"/>
                      </a:solidFill>
                      <a:latin typeface="Corbel" pitchFamily="34" charset="0"/>
                    </a:rPr>
                    <a:t>m</a:t>
                  </a:r>
                  <a:endParaRPr lang="cs-CZ" altLang="cs-CZ" sz="2400">
                    <a:solidFill>
                      <a:prstClr val="black"/>
                    </a:solidFill>
                    <a:latin typeface="Corbel" pitchFamily="34" charset="0"/>
                  </a:endParaRPr>
                </a:p>
              </p:txBody>
            </p:sp>
          </p:grpSp>
          <p:sp>
            <p:nvSpPr>
              <p:cNvPr id="14" name="Text Box 11"/>
              <p:cNvSpPr txBox="1">
                <a:spLocks noChangeArrowheads="1"/>
              </p:cNvSpPr>
              <p:nvPr/>
            </p:nvSpPr>
            <p:spPr bwMode="auto">
              <a:xfrm>
                <a:off x="2209" y="96"/>
                <a:ext cx="1071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0" hangingPunct="0"/>
                <a:r>
                  <a:rPr lang="cs-CZ" altLang="cs-CZ" sz="2100" i="1">
                    <a:solidFill>
                      <a:prstClr val="black"/>
                    </a:solidFill>
                    <a:latin typeface="Corbel" pitchFamily="34" charset="0"/>
                  </a:rPr>
                  <a:t>Thylacicleidus</a:t>
                </a:r>
                <a:endParaRPr lang="cs-CZ" altLang="cs-CZ" sz="2100">
                  <a:solidFill>
                    <a:prstClr val="black"/>
                  </a:solidFill>
                  <a:latin typeface="Corbel" pitchFamily="34" charset="0"/>
                </a:endParaRPr>
              </a:p>
              <a:p>
                <a:pPr algn="ctr" eaLnBrk="0" hangingPunct="0"/>
                <a:r>
                  <a:rPr lang="cs-CZ" altLang="cs-CZ" sz="2100">
                    <a:solidFill>
                      <a:prstClr val="black"/>
                    </a:solidFill>
                    <a:latin typeface="Corbel" pitchFamily="34" charset="0"/>
                  </a:rPr>
                  <a:t>sp. 1</a:t>
                </a:r>
                <a:endParaRPr lang="cs-CZ" altLang="cs-CZ" sz="2400">
                  <a:solidFill>
                    <a:prstClr val="black"/>
                  </a:solidFill>
                  <a:latin typeface="Corbel" pitchFamily="34" charset="0"/>
                </a:endParaRPr>
              </a:p>
            </p:txBody>
          </p:sp>
        </p:grpSp>
        <p:grpSp>
          <p:nvGrpSpPr>
            <p:cNvPr id="8" name="Group 12"/>
            <p:cNvGrpSpPr>
              <a:grpSpLocks/>
            </p:cNvGrpSpPr>
            <p:nvPr/>
          </p:nvGrpSpPr>
          <p:grpSpPr bwMode="auto">
            <a:xfrm>
              <a:off x="3704" y="96"/>
              <a:ext cx="1768" cy="4080"/>
              <a:chOff x="3704" y="96"/>
              <a:chExt cx="1768" cy="4080"/>
            </a:xfrm>
          </p:grpSpPr>
          <p:grpSp>
            <p:nvGrpSpPr>
              <p:cNvPr id="9" name="Group 13"/>
              <p:cNvGrpSpPr>
                <a:grpSpLocks/>
              </p:cNvGrpSpPr>
              <p:nvPr/>
            </p:nvGrpSpPr>
            <p:grpSpPr bwMode="auto">
              <a:xfrm>
                <a:off x="3704" y="528"/>
                <a:ext cx="1768" cy="3648"/>
                <a:chOff x="3648" y="336"/>
                <a:chExt cx="1768" cy="3840"/>
              </a:xfrm>
            </p:grpSpPr>
            <p:pic>
              <p:nvPicPr>
                <p:cNvPr id="11" name="Picture 14" descr="Thylacicleidus sp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48" y="336"/>
                  <a:ext cx="1768" cy="38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" name="Text Box 15"/>
                <p:cNvSpPr txBox="1">
                  <a:spLocks noChangeArrowheads="1"/>
                </p:cNvSpPr>
                <p:nvPr/>
              </p:nvSpPr>
              <p:spPr bwMode="auto">
                <a:xfrm rot="5327596">
                  <a:off x="3823" y="2191"/>
                  <a:ext cx="552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0" hangingPunct="0"/>
                  <a:r>
                    <a:rPr lang="cs-CZ" altLang="cs-CZ" sz="1600">
                      <a:solidFill>
                        <a:prstClr val="black"/>
                      </a:solidFill>
                      <a:latin typeface="Corbel" pitchFamily="34" charset="0"/>
                    </a:rPr>
                    <a:t>100 </a:t>
                  </a:r>
                  <a:r>
                    <a:rPr lang="cs-CZ" altLang="cs-CZ">
                      <a:solidFill>
                        <a:prstClr val="black"/>
                      </a:solidFill>
                      <a:latin typeface="Symbol" pitchFamily="18" charset="2"/>
                    </a:rPr>
                    <a:t>m</a:t>
                  </a:r>
                  <a:r>
                    <a:rPr lang="cs-CZ" altLang="cs-CZ" sz="1600">
                      <a:solidFill>
                        <a:prstClr val="black"/>
                      </a:solidFill>
                      <a:latin typeface="Corbel" pitchFamily="34" charset="0"/>
                    </a:rPr>
                    <a:t>m</a:t>
                  </a:r>
                </a:p>
              </p:txBody>
            </p:sp>
          </p:grpSp>
          <p:sp>
            <p:nvSpPr>
              <p:cNvPr id="10" name="Text Box 16"/>
              <p:cNvSpPr txBox="1">
                <a:spLocks noChangeArrowheads="1"/>
              </p:cNvSpPr>
              <p:nvPr/>
            </p:nvSpPr>
            <p:spPr bwMode="auto">
              <a:xfrm>
                <a:off x="4081" y="96"/>
                <a:ext cx="1071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0" hangingPunct="0"/>
                <a:r>
                  <a:rPr lang="cs-CZ" altLang="cs-CZ" sz="2100" i="1">
                    <a:solidFill>
                      <a:prstClr val="black"/>
                    </a:solidFill>
                    <a:latin typeface="Corbel" pitchFamily="34" charset="0"/>
                  </a:rPr>
                  <a:t>Thylacicleidus</a:t>
                </a:r>
                <a:endParaRPr lang="cs-CZ" altLang="cs-CZ" sz="2100">
                  <a:solidFill>
                    <a:prstClr val="black"/>
                  </a:solidFill>
                  <a:latin typeface="Corbel" pitchFamily="34" charset="0"/>
                </a:endParaRPr>
              </a:p>
              <a:p>
                <a:pPr algn="ctr" eaLnBrk="0" hangingPunct="0"/>
                <a:r>
                  <a:rPr lang="cs-CZ" altLang="cs-CZ" sz="2100">
                    <a:solidFill>
                      <a:prstClr val="black"/>
                    </a:solidFill>
                    <a:latin typeface="Corbel" pitchFamily="34" charset="0"/>
                  </a:rPr>
                  <a:t>sp. 2</a:t>
                </a:r>
                <a:endParaRPr lang="cs-CZ" altLang="cs-CZ" sz="2400">
                  <a:solidFill>
                    <a:prstClr val="black"/>
                  </a:solidFill>
                  <a:latin typeface="Corbe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07840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sz="3400" dirty="0"/>
              <a:t>Morfologie - determinační </a:t>
            </a:r>
            <a:r>
              <a:rPr lang="cs-CZ" sz="3400" dirty="0" smtClean="0"/>
              <a:t>charakteristiky –morfometrické charakteristiky tvrdých částí </a:t>
            </a:r>
            <a:r>
              <a:rPr lang="cs-CZ" sz="3400" dirty="0" err="1" smtClean="0"/>
              <a:t>opisthaptoru</a:t>
            </a:r>
            <a:r>
              <a:rPr lang="cs-CZ" sz="3400" dirty="0" smtClean="0"/>
              <a:t> a pohlavního aparátu</a:t>
            </a:r>
            <a:endParaRPr lang="cs-CZ" sz="3400" dirty="0"/>
          </a:p>
        </p:txBody>
      </p:sp>
      <p:pic>
        <p:nvPicPr>
          <p:cNvPr id="4" name="Picture 3" descr="533-15-10h6(60x1)-kopi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3875245" cy="38850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IGURE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16832"/>
            <a:ext cx="4688913" cy="355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5306842"/>
            <a:ext cx="3293240" cy="143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280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82" y="-9690"/>
            <a:ext cx="5181368" cy="329467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933056"/>
            <a:ext cx="4536504" cy="27930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461284"/>
            <a:ext cx="4375884" cy="33520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0"/>
            <a:ext cx="3614906" cy="294140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788024" y="2996952"/>
            <a:ext cx="43559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dirty="0" err="1"/>
              <a:t>Morfotypy</a:t>
            </a:r>
            <a:r>
              <a:rPr lang="cs-CZ" sz="2300" dirty="0"/>
              <a:t> vybraných rodů </a:t>
            </a:r>
          </a:p>
          <a:p>
            <a:pPr algn="ctr"/>
            <a:r>
              <a:rPr lang="cs-CZ" sz="2300" dirty="0"/>
              <a:t>našich </a:t>
            </a:r>
            <a:r>
              <a:rPr lang="cs-CZ" sz="2300" dirty="0" err="1"/>
              <a:t>monogeneí</a:t>
            </a:r>
            <a:r>
              <a:rPr lang="cs-CZ" sz="23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42218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48072"/>
          </a:xfrm>
        </p:spPr>
        <p:txBody>
          <a:bodyPr>
            <a:normAutofit/>
          </a:bodyPr>
          <a:lstStyle/>
          <a:p>
            <a:r>
              <a:rPr lang="cs-CZ" sz="3400" dirty="0"/>
              <a:t>Žaberní aparát jako </a:t>
            </a:r>
            <a:r>
              <a:rPr lang="cs-CZ" sz="3400" dirty="0" err="1"/>
              <a:t>mikrohabitat</a:t>
            </a:r>
            <a:r>
              <a:rPr lang="cs-CZ" sz="3400" dirty="0"/>
              <a:t> </a:t>
            </a:r>
          </a:p>
        </p:txBody>
      </p:sp>
      <p:pic>
        <p:nvPicPr>
          <p:cNvPr id="26626" name="Picture 2" descr="Structure of Fish Gills . Educational Material with for Biology Lesson  Stock Vector - Illustration of anatomy, raker: 24537626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04284"/>
            <a:ext cx="4032448" cy="291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Fish gill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27074"/>
            <a:ext cx="4371975" cy="299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 Multifunctional Fish Gill: Dominant Site of Gas Exchange,  Osmoregulation, Acid-Base Regulation, and Excretion of Nitrogenous Waste |  Physiological Revie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58153"/>
            <a:ext cx="685096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7504" y="5879013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Proudění vody a krve přes žaberní </a:t>
            </a:r>
          </a:p>
          <a:p>
            <a:r>
              <a:rPr lang="cs-CZ" dirty="0"/>
              <a:t>aparát vytváří gradient</a:t>
            </a:r>
          </a:p>
        </p:txBody>
      </p:sp>
      <p:sp>
        <p:nvSpPr>
          <p:cNvPr id="4" name="Šipka doprava 3"/>
          <p:cNvSpPr/>
          <p:nvPr/>
        </p:nvSpPr>
        <p:spPr>
          <a:xfrm rot="19136520">
            <a:off x="2854913" y="5352120"/>
            <a:ext cx="61836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724128" y="6031413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Morfometrická charakteristika </a:t>
            </a:r>
          </a:p>
          <a:p>
            <a:r>
              <a:rPr lang="cs-CZ" dirty="0"/>
              <a:t> žaberního aparátu vytváří gradient</a:t>
            </a:r>
          </a:p>
        </p:txBody>
      </p:sp>
      <p:sp>
        <p:nvSpPr>
          <p:cNvPr id="9" name="Šipka doprava 8"/>
          <p:cNvSpPr/>
          <p:nvPr/>
        </p:nvSpPr>
        <p:spPr>
          <a:xfrm rot="16200000">
            <a:off x="8391798" y="4025007"/>
            <a:ext cx="61836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9179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24186" y="260648"/>
            <a:ext cx="8280262" cy="6336704"/>
            <a:chOff x="-90" y="158"/>
            <a:chExt cx="5737" cy="4043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-90" y="220"/>
              <a:ext cx="2871" cy="7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200" b="1" dirty="0"/>
                <a:t>Strukturální rozmanitost </a:t>
              </a:r>
              <a:r>
                <a:rPr lang="cs-CZ" altLang="cs-CZ" sz="2200" b="1" dirty="0" err="1"/>
                <a:t>monogeneí</a:t>
              </a:r>
              <a:r>
                <a:rPr lang="cs-CZ" altLang="cs-CZ" sz="2200" b="1" dirty="0"/>
                <a:t> – adaptace na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200" b="1" dirty="0"/>
                <a:t>podmínky žaberního aparátu</a:t>
              </a:r>
            </a:p>
          </p:txBody>
        </p:sp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" y="1000"/>
              <a:ext cx="2585" cy="1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3" y="158"/>
              <a:ext cx="2784" cy="1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76" y="1661"/>
              <a:ext cx="136" cy="1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350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884" y="1661"/>
              <a:ext cx="136" cy="1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350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247" y="1616"/>
              <a:ext cx="136" cy="1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350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701" y="1616"/>
              <a:ext cx="136" cy="1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2064" y="1616"/>
              <a:ext cx="136" cy="1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385" y="2704"/>
              <a:ext cx="136" cy="1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839" y="2704"/>
              <a:ext cx="136" cy="1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202" y="2659"/>
              <a:ext cx="136" cy="1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791" y="2704"/>
              <a:ext cx="136" cy="1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2200" y="2523"/>
              <a:ext cx="136" cy="1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350"/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024"/>
              <a:ext cx="2722" cy="2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" y="2939"/>
              <a:ext cx="1881" cy="1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1564" y="2795"/>
              <a:ext cx="46" cy="3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350"/>
            </a:p>
          </p:txBody>
        </p:sp>
      </p:grpSp>
    </p:spTree>
    <p:extLst>
      <p:ext uri="{BB962C8B-B14F-4D97-AF65-F5344CB8AC3E}">
        <p14:creationId xmlns:p14="http://schemas.microsoft.com/office/powerpoint/2010/main" val="21216839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30622"/>
            <a:ext cx="5936155" cy="1066130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Prostorová distribuce </a:t>
            </a:r>
            <a:r>
              <a:rPr lang="cs-CZ" sz="3200" dirty="0" err="1"/>
              <a:t>monogeneí</a:t>
            </a:r>
            <a:r>
              <a:rPr lang="cs-CZ" sz="3200" dirty="0"/>
              <a:t> </a:t>
            </a:r>
            <a:br>
              <a:rPr lang="cs-CZ" sz="3200" dirty="0"/>
            </a:br>
            <a:r>
              <a:rPr lang="cs-CZ" sz="3200" dirty="0"/>
              <a:t>na žábrách ryby </a:t>
            </a:r>
            <a:r>
              <a:rPr lang="cs-CZ" sz="3200" i="1" dirty="0" err="1"/>
              <a:t>Scomber</a:t>
            </a:r>
            <a:r>
              <a:rPr lang="cs-CZ" sz="3200" i="1" dirty="0"/>
              <a:t> </a:t>
            </a:r>
            <a:r>
              <a:rPr lang="cs-CZ" sz="3200" i="1" dirty="0" err="1"/>
              <a:t>australasicus</a:t>
            </a:r>
            <a:endParaRPr lang="cs-CZ" sz="3200" i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47246" y="-689552"/>
            <a:ext cx="3493800" cy="755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72524"/>
            <a:ext cx="4392488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Klaus Rohde - University of New England (UNE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78447"/>
            <a:ext cx="1433879" cy="161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mazon.com: Marine Parasitology eBook : Rohde, Klaus K.: 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63446"/>
            <a:ext cx="1274176" cy="182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mazon.com: Nonequilibrium Ecology (Ecology, Biodiversity and  Conservation): 9780521674553: Rohde, Klaus: Boo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901" y="4653136"/>
            <a:ext cx="1217587" cy="182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nedefinovaný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55" y="177420"/>
            <a:ext cx="2558757" cy="19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6144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3" y="404664"/>
            <a:ext cx="8772835" cy="792088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528" y="1988840"/>
            <a:ext cx="3771499" cy="24999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697095"/>
            <a:ext cx="4497666" cy="2977505"/>
          </a:xfrm>
          <a:prstGeom prst="rect">
            <a:avLst/>
          </a:prstGeom>
        </p:spPr>
      </p:pic>
      <p:pic>
        <p:nvPicPr>
          <p:cNvPr id="8" name="Zástupný symbol pro obsah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674601"/>
            <a:ext cx="1950201" cy="1841029"/>
          </a:xfrm>
          <a:prstGeom prst="rect">
            <a:avLst/>
          </a:prstGeom>
        </p:spPr>
      </p:pic>
      <p:pic>
        <p:nvPicPr>
          <p:cNvPr id="9" name="Zástupný symbol pro obsah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767" y="4674600"/>
            <a:ext cx="2903161" cy="1841029"/>
          </a:xfrm>
          <a:prstGeom prst="rect">
            <a:avLst/>
          </a:prstGeom>
        </p:spPr>
      </p:pic>
      <p:pic>
        <p:nvPicPr>
          <p:cNvPr id="10" name="Picture 10" descr="Ecoles de pêche | Le barbeau fluviati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326" y="4869160"/>
            <a:ext cx="3445082" cy="12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158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Distribuce parazitů a studium ekosystémů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b="1" dirty="0"/>
              <a:t>Paraziti jsou </a:t>
            </a:r>
            <a:r>
              <a:rPr lang="cs-CZ" dirty="0"/>
              <a:t>nejen velmi rozmanité druhy, ale také </a:t>
            </a:r>
            <a:r>
              <a:rPr lang="cs-CZ" b="1" dirty="0"/>
              <a:t>velmi důležití pro ekologii</a:t>
            </a:r>
            <a:r>
              <a:rPr lang="cs-CZ" dirty="0"/>
              <a:t>. Jsou však také </a:t>
            </a:r>
            <a:r>
              <a:rPr lang="cs-CZ" b="1" dirty="0"/>
              <a:t>nejméně chráněni snahami o zachování ekosystémů,</a:t>
            </a:r>
            <a:r>
              <a:rPr lang="cs-CZ" dirty="0"/>
              <a:t> což se v poslední době stalo </a:t>
            </a:r>
            <a:r>
              <a:rPr lang="cs-CZ" b="1" dirty="0"/>
              <a:t>předmětem zvláštního zájmu jak s ohledem na zrychlující se tempo výskytu nemocí, tak na rostoucí uznání ekologického významu mnoha parazitů. 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b="1" dirty="0"/>
              <a:t>Změny prostředí a/nebo hostitelů </a:t>
            </a:r>
            <a:r>
              <a:rPr lang="cs-CZ" dirty="0"/>
              <a:t>vedou k </a:t>
            </a:r>
            <a:r>
              <a:rPr lang="cs-CZ" b="1" dirty="0"/>
              <a:t>vystavení novým selektivním tlakům</a:t>
            </a:r>
            <a:r>
              <a:rPr lang="cs-CZ" dirty="0"/>
              <a:t>, které vedou k novým </a:t>
            </a:r>
            <a:r>
              <a:rPr lang="cs-CZ" b="1" dirty="0"/>
              <a:t>znakům vyžadujícím vytvoření niky</a:t>
            </a:r>
            <a:r>
              <a:rPr lang="cs-CZ" dirty="0"/>
              <a:t>, což je činnost, která může </a:t>
            </a:r>
            <a:r>
              <a:rPr lang="cs-CZ" b="1" dirty="0"/>
              <a:t>poskytnout vhled do vývoje vedoucího k evoluci nových interakcí mezi hostitelem a parazitem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44816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6248795" cy="468729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219" name="Rectangle 4"/>
          <p:cNvSpPr>
            <a:spLocks noGrp="1" noChangeArrowheads="1"/>
          </p:cNvSpPr>
          <p:nvPr>
            <p:ph type="title"/>
          </p:nvPr>
        </p:nvSpPr>
        <p:spPr>
          <a:xfrm>
            <a:off x="139700" y="171450"/>
            <a:ext cx="8820150" cy="1143000"/>
          </a:xfrm>
          <a:extLst>
            <a:ext uri="{91240B29-F687-4F45-9708-019B960494DF}">
              <a14:hiddenLine xmlns:a14="http://schemas.microsoft.com/office/drawing/2010/main" w="25400" cap="flat" cmpd="sng">
                <a:solidFill>
                  <a:schemeClr val="tx2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cs-CZ" altLang="cs-CZ" sz="3200" dirty="0">
                <a:solidFill>
                  <a:schemeClr val="tx1"/>
                </a:solidFill>
              </a:rPr>
              <a:t>     Studium evolučních mechanismů posilujících 		koexistenci </a:t>
            </a:r>
            <a:r>
              <a:rPr lang="cs-CZ" altLang="cs-CZ" sz="3200" dirty="0" err="1">
                <a:solidFill>
                  <a:schemeClr val="tx1"/>
                </a:solidFill>
              </a:rPr>
              <a:t>kongenerických</a:t>
            </a:r>
            <a:r>
              <a:rPr lang="cs-CZ" altLang="cs-CZ" sz="3200" dirty="0">
                <a:solidFill>
                  <a:schemeClr val="tx1"/>
                </a:solidFill>
              </a:rPr>
              <a:t> druhů </a:t>
            </a:r>
            <a:endParaRPr lang="en-GB" altLang="cs-CZ" sz="3200" dirty="0">
              <a:solidFill>
                <a:schemeClr val="tx1"/>
              </a:solidFill>
            </a:endParaRPr>
          </a:p>
        </p:txBody>
      </p:sp>
      <p:sp>
        <p:nvSpPr>
          <p:cNvPr id="137220" name="Line 8"/>
          <p:cNvSpPr>
            <a:spLocks noChangeShapeType="1"/>
          </p:cNvSpPr>
          <p:nvPr/>
        </p:nvSpPr>
        <p:spPr bwMode="auto">
          <a:xfrm>
            <a:off x="2738438" y="3232150"/>
            <a:ext cx="57785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7221" name="Rectangle 9"/>
          <p:cNvSpPr>
            <a:spLocks noChangeArrowheads="1"/>
          </p:cNvSpPr>
          <p:nvPr/>
        </p:nvSpPr>
        <p:spPr bwMode="auto">
          <a:xfrm>
            <a:off x="4069085" y="2959100"/>
            <a:ext cx="142875" cy="469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22" name="Rectangle 10"/>
          <p:cNvSpPr>
            <a:spLocks noChangeArrowheads="1"/>
          </p:cNvSpPr>
          <p:nvPr/>
        </p:nvSpPr>
        <p:spPr bwMode="auto">
          <a:xfrm>
            <a:off x="2513013" y="2636838"/>
            <a:ext cx="834851" cy="12573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23" name="Rectangle 11"/>
          <p:cNvSpPr>
            <a:spLocks noChangeArrowheads="1"/>
          </p:cNvSpPr>
          <p:nvPr/>
        </p:nvSpPr>
        <p:spPr bwMode="auto">
          <a:xfrm>
            <a:off x="2673432" y="4005684"/>
            <a:ext cx="746439" cy="122351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24" name="Line 14"/>
          <p:cNvSpPr>
            <a:spLocks noChangeShapeType="1"/>
          </p:cNvSpPr>
          <p:nvPr/>
        </p:nvSpPr>
        <p:spPr bwMode="auto">
          <a:xfrm rot="21300000" flipV="1">
            <a:off x="2716213" y="3332163"/>
            <a:ext cx="1222375" cy="10350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7225" name="Rectangle 15"/>
          <p:cNvSpPr>
            <a:spLocks noChangeArrowheads="1"/>
          </p:cNvSpPr>
          <p:nvPr/>
        </p:nvSpPr>
        <p:spPr bwMode="auto">
          <a:xfrm>
            <a:off x="3897313" y="2924175"/>
            <a:ext cx="161925" cy="469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26" name="Rectangle 18"/>
          <p:cNvSpPr>
            <a:spLocks noChangeArrowheads="1"/>
          </p:cNvSpPr>
          <p:nvPr/>
        </p:nvSpPr>
        <p:spPr bwMode="auto">
          <a:xfrm>
            <a:off x="4725988" y="2636838"/>
            <a:ext cx="1079500" cy="1008062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27" name="Rectangle 19"/>
          <p:cNvSpPr>
            <a:spLocks noChangeArrowheads="1"/>
          </p:cNvSpPr>
          <p:nvPr/>
        </p:nvSpPr>
        <p:spPr bwMode="auto">
          <a:xfrm>
            <a:off x="4141788" y="3357563"/>
            <a:ext cx="107950" cy="395287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28" name="Line 20"/>
          <p:cNvSpPr>
            <a:spLocks noChangeShapeType="1"/>
          </p:cNvSpPr>
          <p:nvPr/>
        </p:nvSpPr>
        <p:spPr bwMode="auto">
          <a:xfrm flipH="1">
            <a:off x="4284663" y="3040063"/>
            <a:ext cx="574675" cy="431800"/>
          </a:xfrm>
          <a:prstGeom prst="line">
            <a:avLst/>
          </a:prstGeom>
          <a:noFill/>
          <a:ln w="127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7229" name="Text Box 21"/>
          <p:cNvSpPr txBox="1">
            <a:spLocks noChangeArrowheads="1"/>
          </p:cNvSpPr>
          <p:nvPr/>
        </p:nvSpPr>
        <p:spPr bwMode="auto">
          <a:xfrm>
            <a:off x="5903913" y="3035300"/>
            <a:ext cx="29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137230" name="Rectangle 22"/>
          <p:cNvSpPr>
            <a:spLocks noChangeArrowheads="1"/>
          </p:cNvSpPr>
          <p:nvPr/>
        </p:nvSpPr>
        <p:spPr bwMode="auto">
          <a:xfrm>
            <a:off x="4735513" y="3683000"/>
            <a:ext cx="1079500" cy="969963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31" name="Line 23"/>
          <p:cNvSpPr>
            <a:spLocks noChangeShapeType="1"/>
          </p:cNvSpPr>
          <p:nvPr/>
        </p:nvSpPr>
        <p:spPr bwMode="auto">
          <a:xfrm flipH="1">
            <a:off x="4357688" y="4130675"/>
            <a:ext cx="574675" cy="71438"/>
          </a:xfrm>
          <a:prstGeom prst="line">
            <a:avLst/>
          </a:prstGeom>
          <a:noFill/>
          <a:ln w="127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7232" name="Rectangle 24"/>
          <p:cNvSpPr>
            <a:spLocks noChangeArrowheads="1"/>
          </p:cNvSpPr>
          <p:nvPr/>
        </p:nvSpPr>
        <p:spPr bwMode="auto">
          <a:xfrm>
            <a:off x="4211638" y="4005263"/>
            <a:ext cx="146050" cy="395287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33" name="Text Box 25"/>
          <p:cNvSpPr txBox="1">
            <a:spLocks noChangeArrowheads="1"/>
          </p:cNvSpPr>
          <p:nvPr/>
        </p:nvSpPr>
        <p:spPr bwMode="auto">
          <a:xfrm>
            <a:off x="5908675" y="3832225"/>
            <a:ext cx="29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137234" name="Rectangle 26"/>
          <p:cNvSpPr>
            <a:spLocks noChangeArrowheads="1"/>
          </p:cNvSpPr>
          <p:nvPr/>
        </p:nvSpPr>
        <p:spPr bwMode="auto">
          <a:xfrm>
            <a:off x="4770438" y="4686300"/>
            <a:ext cx="1079500" cy="1008063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35" name="Rectangle 27"/>
          <p:cNvSpPr>
            <a:spLocks noChangeArrowheads="1"/>
          </p:cNvSpPr>
          <p:nvPr/>
        </p:nvSpPr>
        <p:spPr bwMode="auto">
          <a:xfrm>
            <a:off x="3876675" y="4257675"/>
            <a:ext cx="142875" cy="395288"/>
          </a:xfrm>
          <a:prstGeom prst="rect">
            <a:avLst/>
          </a:prstGeom>
          <a:noFill/>
          <a:ln w="127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36" name="Line 28"/>
          <p:cNvSpPr>
            <a:spLocks noChangeShapeType="1"/>
          </p:cNvSpPr>
          <p:nvPr/>
        </p:nvSpPr>
        <p:spPr bwMode="auto">
          <a:xfrm flipH="1" flipV="1">
            <a:off x="4043363" y="4484688"/>
            <a:ext cx="793750" cy="649287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7237" name="Text Box 30"/>
          <p:cNvSpPr txBox="1">
            <a:spLocks noChangeArrowheads="1"/>
          </p:cNvSpPr>
          <p:nvPr/>
        </p:nvSpPr>
        <p:spPr bwMode="auto">
          <a:xfrm>
            <a:off x="5935663" y="4965700"/>
            <a:ext cx="29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2"/>
                </a:solidFill>
              </a:rPr>
              <a:t>5</a:t>
            </a:r>
          </a:p>
        </p:txBody>
      </p:sp>
      <p:sp>
        <p:nvSpPr>
          <p:cNvPr id="15384" name="Rectangle 33"/>
          <p:cNvSpPr>
            <a:spLocks noChangeArrowheads="1"/>
          </p:cNvSpPr>
          <p:nvPr/>
        </p:nvSpPr>
        <p:spPr bwMode="auto">
          <a:xfrm>
            <a:off x="4983163" y="6232525"/>
            <a:ext cx="3454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80000"/>
              </a:lnSpc>
              <a:buClr>
                <a:schemeClr val="accent2"/>
              </a:buClr>
              <a:buSzPct val="75000"/>
              <a:buFont typeface="Monotype Sorts" pitchFamily="2" charset="2"/>
              <a:buNone/>
              <a:defRPr/>
            </a:pP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Šimková et al., </a:t>
            </a:r>
            <a:r>
              <a:rPr lang="cs-CZ" altLang="cs-CZ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Biol</a:t>
            </a: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J </a:t>
            </a:r>
            <a:r>
              <a:rPr lang="cs-CZ" altLang="cs-CZ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Linn</a:t>
            </a: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</a:t>
            </a:r>
            <a:r>
              <a:rPr lang="cs-CZ" altLang="cs-CZ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Soc</a:t>
            </a: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2002</a:t>
            </a:r>
          </a:p>
          <a:p>
            <a:pPr>
              <a:lnSpc>
                <a:spcPct val="80000"/>
              </a:lnSpc>
              <a:buClr>
                <a:schemeClr val="accent2"/>
              </a:buClr>
              <a:buSzPct val="75000"/>
              <a:buFont typeface="Monotype Sorts" pitchFamily="2" charset="2"/>
              <a:buNone/>
              <a:defRPr/>
            </a:pP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Jarkovský et al. </a:t>
            </a:r>
            <a:r>
              <a:rPr lang="cs-CZ" altLang="cs-CZ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Parasitol</a:t>
            </a: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Res 2004</a:t>
            </a:r>
          </a:p>
        </p:txBody>
      </p:sp>
      <p:sp>
        <p:nvSpPr>
          <p:cNvPr id="2" name="Obdélník 1"/>
          <p:cNvSpPr/>
          <p:nvPr/>
        </p:nvSpPr>
        <p:spPr>
          <a:xfrm>
            <a:off x="2754884" y="1275851"/>
            <a:ext cx="4270656" cy="34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Specializace niky a reprodukční izolace</a:t>
            </a:r>
          </a:p>
        </p:txBody>
      </p:sp>
      <p:sp>
        <p:nvSpPr>
          <p:cNvPr id="137240" name="Text Box 16"/>
          <p:cNvSpPr txBox="1">
            <a:spLocks noChangeArrowheads="1"/>
          </p:cNvSpPr>
          <p:nvPr/>
        </p:nvSpPr>
        <p:spPr bwMode="auto">
          <a:xfrm>
            <a:off x="2076450" y="2814638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137241" name="Text Box 17"/>
          <p:cNvSpPr txBox="1">
            <a:spLocks noChangeArrowheads="1"/>
          </p:cNvSpPr>
          <p:nvPr/>
        </p:nvSpPr>
        <p:spPr bwMode="auto">
          <a:xfrm>
            <a:off x="2147888" y="3894138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3" name="Šipka doprava 2"/>
          <p:cNvSpPr/>
          <p:nvPr/>
        </p:nvSpPr>
        <p:spPr>
          <a:xfrm>
            <a:off x="1092637" y="3088384"/>
            <a:ext cx="815067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Šipka doprava 27"/>
          <p:cNvSpPr/>
          <p:nvPr/>
        </p:nvSpPr>
        <p:spPr>
          <a:xfrm>
            <a:off x="1092637" y="4437112"/>
            <a:ext cx="815067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Šipka doprava 29"/>
          <p:cNvSpPr/>
          <p:nvPr/>
        </p:nvSpPr>
        <p:spPr>
          <a:xfrm rot="10800000">
            <a:off x="7213317" y="3016376"/>
            <a:ext cx="815067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Šipka doprava 30"/>
          <p:cNvSpPr/>
          <p:nvPr/>
        </p:nvSpPr>
        <p:spPr>
          <a:xfrm rot="10800000">
            <a:off x="7213317" y="4240511"/>
            <a:ext cx="815067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7250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8" name="Rectangle 4"/>
          <p:cNvSpPr>
            <a:spLocks noChangeArrowheads="1"/>
          </p:cNvSpPr>
          <p:nvPr/>
        </p:nvSpPr>
        <p:spPr bwMode="auto">
          <a:xfrm>
            <a:off x="251520" y="116632"/>
            <a:ext cx="8380189" cy="1008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altLang="fr-FR" sz="2800" dirty="0">
                <a:solidFill>
                  <a:schemeClr val="tx1"/>
                </a:solidFill>
              </a:rPr>
              <a:t>Reprodukční </a:t>
            </a:r>
            <a:r>
              <a:rPr lang="cs-CZ" altLang="fr-FR" sz="2800" dirty="0" err="1">
                <a:solidFill>
                  <a:schemeClr val="tx1"/>
                </a:solidFill>
              </a:rPr>
              <a:t>charakteristi</a:t>
            </a:r>
            <a:r>
              <a:rPr lang="fr-FR" altLang="fr-FR" sz="2800" dirty="0">
                <a:solidFill>
                  <a:schemeClr val="tx1"/>
                </a:solidFill>
              </a:rPr>
              <a:t>k</a:t>
            </a:r>
            <a:r>
              <a:rPr lang="cs-CZ" altLang="fr-FR" sz="2800" dirty="0">
                <a:solidFill>
                  <a:schemeClr val="tx1"/>
                </a:solidFill>
              </a:rPr>
              <a:t>y </a:t>
            </a:r>
            <a:r>
              <a:rPr lang="cs-CZ" altLang="fr-FR" sz="2800" dirty="0" err="1">
                <a:solidFill>
                  <a:schemeClr val="tx1"/>
                </a:solidFill>
              </a:rPr>
              <a:t>kongenerických</a:t>
            </a:r>
            <a:r>
              <a:rPr lang="cs-CZ" altLang="fr-FR" sz="2800" dirty="0">
                <a:solidFill>
                  <a:schemeClr val="tx1"/>
                </a:solidFill>
              </a:rPr>
              <a:t> druhů da</a:t>
            </a:r>
            <a:r>
              <a:rPr lang="fr-FR" altLang="fr-FR" sz="2800" dirty="0">
                <a:solidFill>
                  <a:schemeClr val="tx1"/>
                </a:solidFill>
              </a:rPr>
              <a:t>k</a:t>
            </a:r>
            <a:r>
              <a:rPr lang="cs-CZ" altLang="fr-FR" sz="2800" dirty="0" err="1">
                <a:solidFill>
                  <a:schemeClr val="tx1"/>
                </a:solidFill>
              </a:rPr>
              <a:t>tylogyrů</a:t>
            </a:r>
            <a:r>
              <a:rPr lang="cs-CZ" altLang="fr-FR" sz="2800" dirty="0">
                <a:solidFill>
                  <a:schemeClr val="tx1"/>
                </a:solidFill>
              </a:rPr>
              <a:t> koexistujících na </a:t>
            </a:r>
            <a:r>
              <a:rPr lang="cs-CZ" altLang="fr-FR" sz="2800" dirty="0" err="1">
                <a:solidFill>
                  <a:schemeClr val="tx1"/>
                </a:solidFill>
              </a:rPr>
              <a:t>jedném</a:t>
            </a:r>
            <a:r>
              <a:rPr lang="cs-CZ" altLang="fr-FR" sz="2800" dirty="0">
                <a:solidFill>
                  <a:schemeClr val="tx1"/>
                </a:solidFill>
              </a:rPr>
              <a:t> hostiteli</a:t>
            </a:r>
            <a:endParaRPr lang="cs-CZ" altLang="fr-FR" b="1" dirty="0">
              <a:solidFill>
                <a:schemeClr val="tx1"/>
              </a:solidFill>
            </a:endParaRPr>
          </a:p>
        </p:txBody>
      </p:sp>
      <p:pic>
        <p:nvPicPr>
          <p:cNvPr id="272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964" y="1196752"/>
            <a:ext cx="110490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844" y="1196752"/>
            <a:ext cx="109220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417" y="1268760"/>
            <a:ext cx="1374775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68760"/>
            <a:ext cx="125730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318" y="1269678"/>
            <a:ext cx="1173162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69" y="4222006"/>
            <a:ext cx="1247775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21088"/>
            <a:ext cx="1220787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22006"/>
            <a:ext cx="1312862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294014"/>
            <a:ext cx="911225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325" y="1236875"/>
            <a:ext cx="1578875" cy="520934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615562" y="3789040"/>
            <a:ext cx="577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Samčí kopulační orgány – rozdílný tvar - reprodukční bariera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20734" y="6381328"/>
            <a:ext cx="174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Dactylogyrus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85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2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2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1101950" y="260350"/>
            <a:ext cx="6981825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altLang="fr-FR" sz="2800" dirty="0">
                <a:solidFill>
                  <a:schemeClr val="tx1"/>
                </a:solidFill>
                <a:latin typeface="+mj-lt"/>
              </a:rPr>
              <a:t>Agregační model koexistence</a:t>
            </a:r>
            <a:endParaRPr lang="fr-FR" altLang="fr-FR" sz="280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14351" name="Object 15"/>
          <p:cNvGraphicFramePr>
            <a:graphicFrameLocks noChangeAspect="1"/>
          </p:cNvGraphicFramePr>
          <p:nvPr/>
        </p:nvGraphicFramePr>
        <p:xfrm>
          <a:off x="555625" y="2060575"/>
          <a:ext cx="338455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5" name="Équation" r:id="rId4" imgW="2387600" imgH="685800" progId="Equation.3">
                  <p:embed/>
                </p:oleObj>
              </mc:Choice>
              <mc:Fallback>
                <p:oleObj name="Équation" r:id="rId4" imgW="2387600" imgH="685800" progId="Equation.3">
                  <p:embed/>
                  <p:pic>
                    <p:nvPicPr>
                      <p:cNvPr id="14351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25" y="2060575"/>
                        <a:ext cx="3384550" cy="9715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52" name="Object 16"/>
          <p:cNvGraphicFramePr>
            <a:graphicFrameLocks noChangeAspect="1"/>
          </p:cNvGraphicFramePr>
          <p:nvPr/>
        </p:nvGraphicFramePr>
        <p:xfrm>
          <a:off x="5581650" y="2060575"/>
          <a:ext cx="2519363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6" name="Rovnice" r:id="rId6" imgW="2222500" imgH="660400" progId="Equation.3">
                  <p:embed/>
                </p:oleObj>
              </mc:Choice>
              <mc:Fallback>
                <p:oleObj name="Rovnice" r:id="rId6" imgW="2222500" imgH="660400" progId="Equation.3">
                  <p:embed/>
                  <p:pic>
                    <p:nvPicPr>
                      <p:cNvPr id="14352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1650" y="2060575"/>
                        <a:ext cx="2519363" cy="9493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3" name="Comment 17"/>
          <p:cNvSpPr>
            <a:spLocks noChangeArrowheads="1"/>
          </p:cNvSpPr>
          <p:nvPr/>
        </p:nvSpPr>
        <p:spPr bwMode="auto">
          <a:xfrm>
            <a:off x="539750" y="1412875"/>
            <a:ext cx="3354388" cy="436563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altLang="fr-FR" sz="22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</a:t>
            </a:r>
            <a:r>
              <a:rPr lang="fr-FR" altLang="fr-FR" sz="22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cs-CZ" altLang="fr-FR" sz="22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raspecifická agregace</a:t>
            </a:r>
            <a:endParaRPr lang="fr-FR" altLang="fr-FR" sz="22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54" name="Comment 18"/>
          <p:cNvSpPr>
            <a:spLocks noChangeArrowheads="1"/>
          </p:cNvSpPr>
          <p:nvPr/>
        </p:nvSpPr>
        <p:spPr bwMode="auto">
          <a:xfrm>
            <a:off x="5075238" y="1412875"/>
            <a:ext cx="3384550" cy="436563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altLang="fr-FR" sz="22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Interspecifická agregace</a:t>
            </a:r>
            <a:endParaRPr lang="fr-FR" altLang="fr-FR" sz="22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4355" name="Object 19"/>
          <p:cNvGraphicFramePr>
            <a:graphicFrameLocks noChangeAspect="1"/>
          </p:cNvGraphicFramePr>
          <p:nvPr/>
        </p:nvGraphicFramePr>
        <p:xfrm>
          <a:off x="2987675" y="4076700"/>
          <a:ext cx="295275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7" name="Équation" r:id="rId8" imgW="1409700" imgH="533400" progId="Equation.3">
                  <p:embed/>
                </p:oleObj>
              </mc:Choice>
              <mc:Fallback>
                <p:oleObj name="Équation" r:id="rId8" imgW="1409700" imgH="533400" progId="Equation.3">
                  <p:embed/>
                  <p:pic>
                    <p:nvPicPr>
                      <p:cNvPr id="14355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4076700"/>
                        <a:ext cx="2952750" cy="8128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6" name="Comment 20"/>
          <p:cNvSpPr>
            <a:spLocks noChangeArrowheads="1"/>
          </p:cNvSpPr>
          <p:nvPr/>
        </p:nvSpPr>
        <p:spPr bwMode="auto">
          <a:xfrm>
            <a:off x="2700338" y="3454400"/>
            <a:ext cx="3382962" cy="436563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altLang="fr-FR" sz="22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Koexistence druhů</a:t>
            </a:r>
            <a:endParaRPr lang="fr-FR" altLang="fr-FR" sz="2200">
              <a:solidFill>
                <a:srgbClr val="000099"/>
              </a:solidFill>
              <a:latin typeface="Geneva" charset="0"/>
            </a:endParaRPr>
          </a:p>
        </p:txBody>
      </p:sp>
      <p:sp>
        <p:nvSpPr>
          <p:cNvPr id="14357" name="Rectangle 21"/>
          <p:cNvSpPr>
            <a:spLocks noChangeArrowheads="1"/>
          </p:cNvSpPr>
          <p:nvPr/>
        </p:nvSpPr>
        <p:spPr bwMode="auto">
          <a:xfrm>
            <a:off x="227013" y="4310063"/>
            <a:ext cx="2408237" cy="1828800"/>
          </a:xfrm>
          <a:prstGeom prst="rect">
            <a:avLst/>
          </a:prstGeom>
          <a:noFill/>
          <a:ln w="127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fr-FR" altLang="fr-FR" sz="1600" dirty="0">
                <a:solidFill>
                  <a:schemeClr val="tx1"/>
                </a:solidFill>
              </a:rPr>
              <a:t>n</a:t>
            </a:r>
            <a:r>
              <a:rPr lang="fr-FR" altLang="fr-FR" sz="1600" baseline="-25000" dirty="0">
                <a:solidFill>
                  <a:schemeClr val="tx1"/>
                </a:solidFill>
              </a:rPr>
              <a:t>1i</a:t>
            </a:r>
            <a:r>
              <a:rPr lang="fr-FR" altLang="fr-FR" sz="1600" dirty="0">
                <a:solidFill>
                  <a:schemeClr val="tx1"/>
                </a:solidFill>
              </a:rPr>
              <a:t>:</a:t>
            </a:r>
            <a:r>
              <a:rPr lang="fr-FR" altLang="fr-FR" sz="1600" baseline="-25000" dirty="0">
                <a:solidFill>
                  <a:schemeClr val="tx1"/>
                </a:solidFill>
              </a:rPr>
              <a:t> </a:t>
            </a:r>
            <a:r>
              <a:rPr lang="cs-CZ" altLang="fr-FR" sz="1600" dirty="0">
                <a:solidFill>
                  <a:schemeClr val="tx1"/>
                </a:solidFill>
              </a:rPr>
              <a:t>počet </a:t>
            </a:r>
            <a:r>
              <a:rPr lang="fr-FR" altLang="fr-FR" sz="1600" dirty="0">
                <a:solidFill>
                  <a:schemeClr val="tx1"/>
                </a:solidFill>
              </a:rPr>
              <a:t>j</a:t>
            </a:r>
            <a:r>
              <a:rPr lang="cs-CZ" altLang="fr-FR" sz="1600" dirty="0" err="1">
                <a:solidFill>
                  <a:schemeClr val="tx1"/>
                </a:solidFill>
              </a:rPr>
              <a:t>edinců</a:t>
            </a:r>
            <a:r>
              <a:rPr lang="cs-CZ" altLang="fr-FR" sz="1600" dirty="0">
                <a:solidFill>
                  <a:schemeClr val="tx1"/>
                </a:solidFill>
              </a:rPr>
              <a:t> druhu</a:t>
            </a:r>
            <a:r>
              <a:rPr lang="fr-FR" altLang="fr-FR" sz="1600" dirty="0">
                <a:solidFill>
                  <a:schemeClr val="tx1"/>
                </a:solidFill>
              </a:rPr>
              <a:t> 1 </a:t>
            </a:r>
            <a:r>
              <a:rPr lang="cs-CZ" altLang="fr-FR" sz="1600" dirty="0">
                <a:solidFill>
                  <a:schemeClr val="tx1"/>
                </a:solidFill>
              </a:rPr>
              <a:t>v sektoru</a:t>
            </a:r>
            <a:r>
              <a:rPr lang="fr-FR" altLang="fr-FR" sz="1600" dirty="0">
                <a:solidFill>
                  <a:schemeClr val="tx1"/>
                </a:solidFill>
              </a:rPr>
              <a:t> i</a:t>
            </a:r>
            <a:br>
              <a:rPr lang="fr-FR" altLang="fr-FR" sz="1600" dirty="0">
                <a:solidFill>
                  <a:schemeClr val="tx1"/>
                </a:solidFill>
              </a:rPr>
            </a:br>
            <a:r>
              <a:rPr lang="fr-FR" altLang="fr-FR" sz="1600" dirty="0">
                <a:solidFill>
                  <a:schemeClr val="tx1"/>
                </a:solidFill>
              </a:rPr>
              <a:t>m</a:t>
            </a:r>
            <a:r>
              <a:rPr lang="fr-FR" altLang="fr-FR" sz="1600" baseline="-25000" dirty="0">
                <a:solidFill>
                  <a:schemeClr val="tx1"/>
                </a:solidFill>
              </a:rPr>
              <a:t>1</a:t>
            </a:r>
            <a:r>
              <a:rPr lang="fr-FR" altLang="fr-FR" sz="1600" dirty="0">
                <a:solidFill>
                  <a:schemeClr val="tx1"/>
                </a:solidFill>
              </a:rPr>
              <a:t>: </a:t>
            </a:r>
            <a:r>
              <a:rPr lang="cs-CZ" altLang="fr-FR" sz="1600" dirty="0" err="1">
                <a:solidFill>
                  <a:schemeClr val="tx1"/>
                </a:solidFill>
              </a:rPr>
              <a:t>prům</a:t>
            </a:r>
            <a:r>
              <a:rPr lang="fr-FR" altLang="fr-FR" sz="1600" dirty="0">
                <a:solidFill>
                  <a:schemeClr val="tx1"/>
                </a:solidFill>
              </a:rPr>
              <a:t>ě</a:t>
            </a:r>
            <a:r>
              <a:rPr lang="cs-CZ" altLang="fr-FR" sz="1600" dirty="0" err="1">
                <a:solidFill>
                  <a:schemeClr val="tx1"/>
                </a:solidFill>
              </a:rPr>
              <a:t>rný</a:t>
            </a:r>
            <a:r>
              <a:rPr lang="cs-CZ" altLang="fr-FR" sz="1600" dirty="0">
                <a:solidFill>
                  <a:schemeClr val="tx1"/>
                </a:solidFill>
              </a:rPr>
              <a:t> počet druhu </a:t>
            </a:r>
            <a:r>
              <a:rPr lang="fr-FR" altLang="fr-FR" sz="1600" dirty="0">
                <a:solidFill>
                  <a:schemeClr val="tx1"/>
                </a:solidFill>
              </a:rPr>
              <a:t>1</a:t>
            </a:r>
            <a:r>
              <a:rPr lang="cs-CZ" altLang="fr-FR" sz="1600" dirty="0">
                <a:solidFill>
                  <a:schemeClr val="tx1"/>
                </a:solidFill>
              </a:rPr>
              <a:t> na sektor</a:t>
            </a:r>
            <a:r>
              <a:rPr lang="fr-FR" altLang="fr-FR" sz="1600" dirty="0">
                <a:solidFill>
                  <a:schemeClr val="tx1"/>
                </a:solidFill>
              </a:rPr>
              <a:t> </a:t>
            </a:r>
            <a:r>
              <a:rPr lang="cs-CZ" altLang="fr-FR" sz="1600" dirty="0">
                <a:solidFill>
                  <a:schemeClr val="tx1"/>
                </a:solidFill>
              </a:rPr>
              <a:t/>
            </a:r>
            <a:br>
              <a:rPr lang="cs-CZ" altLang="fr-FR" sz="1600" dirty="0">
                <a:solidFill>
                  <a:schemeClr val="tx1"/>
                </a:solidFill>
              </a:rPr>
            </a:br>
            <a:r>
              <a:rPr lang="fr-FR" altLang="fr-FR" sz="1600" dirty="0">
                <a:solidFill>
                  <a:schemeClr val="tx1"/>
                </a:solidFill>
              </a:rPr>
              <a:t>V</a:t>
            </a:r>
            <a:r>
              <a:rPr lang="fr-FR" altLang="fr-FR" sz="1600" baseline="-25000" dirty="0">
                <a:solidFill>
                  <a:schemeClr val="tx1"/>
                </a:solidFill>
              </a:rPr>
              <a:t>1</a:t>
            </a:r>
            <a:r>
              <a:rPr lang="fr-FR" altLang="fr-FR" sz="1600" dirty="0">
                <a:solidFill>
                  <a:schemeClr val="tx1"/>
                </a:solidFill>
              </a:rPr>
              <a:t>:</a:t>
            </a:r>
            <a:r>
              <a:rPr lang="fr-FR" altLang="fr-FR" sz="1600" baseline="-25000" dirty="0">
                <a:solidFill>
                  <a:schemeClr val="tx1"/>
                </a:solidFill>
              </a:rPr>
              <a:t> </a:t>
            </a:r>
            <a:r>
              <a:rPr lang="cs-CZ" altLang="fr-FR" sz="1600" dirty="0">
                <a:solidFill>
                  <a:schemeClr val="tx1"/>
                </a:solidFill>
              </a:rPr>
              <a:t>variance v počtu</a:t>
            </a:r>
            <a:r>
              <a:rPr lang="fr-FR" altLang="fr-FR" sz="1600" dirty="0">
                <a:solidFill>
                  <a:schemeClr val="tx1"/>
                </a:solidFill>
              </a:rPr>
              <a:t> </a:t>
            </a:r>
            <a:r>
              <a:rPr lang="cs-CZ" altLang="fr-FR" sz="1600" dirty="0">
                <a:solidFill>
                  <a:schemeClr val="tx1"/>
                </a:solidFill>
              </a:rPr>
              <a:t>druhu</a:t>
            </a:r>
            <a:r>
              <a:rPr lang="fr-FR" altLang="fr-FR" sz="1600" dirty="0">
                <a:solidFill>
                  <a:schemeClr val="tx1"/>
                </a:solidFill>
              </a:rPr>
              <a:t> 1</a:t>
            </a:r>
            <a:endParaRPr lang="fr-FR" altLang="fr-FR" sz="1800" b="1" dirty="0">
              <a:solidFill>
                <a:schemeClr val="tx1"/>
              </a:solidFill>
            </a:endParaRPr>
          </a:p>
        </p:txBody>
      </p:sp>
      <p:sp>
        <p:nvSpPr>
          <p:cNvPr id="14358" name="Rectangle 22"/>
          <p:cNvSpPr>
            <a:spLocks noChangeArrowheads="1"/>
          </p:cNvSpPr>
          <p:nvPr/>
        </p:nvSpPr>
        <p:spPr bwMode="auto">
          <a:xfrm>
            <a:off x="6256338" y="4352925"/>
            <a:ext cx="2743200" cy="1943100"/>
          </a:xfrm>
          <a:prstGeom prst="rect">
            <a:avLst/>
          </a:prstGeom>
          <a:noFill/>
          <a:ln w="127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fr-FR" altLang="fr-FR" sz="1600" dirty="0">
                <a:solidFill>
                  <a:schemeClr val="tx1"/>
                </a:solidFill>
              </a:rPr>
              <a:t>n</a:t>
            </a:r>
            <a:r>
              <a:rPr lang="fr-FR" altLang="fr-FR" sz="1600" baseline="-25000" dirty="0">
                <a:solidFill>
                  <a:schemeClr val="tx1"/>
                </a:solidFill>
              </a:rPr>
              <a:t>1i, </a:t>
            </a:r>
            <a:r>
              <a:rPr lang="fr-FR" altLang="fr-FR" sz="1600" dirty="0">
                <a:solidFill>
                  <a:schemeClr val="tx1"/>
                </a:solidFill>
              </a:rPr>
              <a:t>n</a:t>
            </a:r>
            <a:r>
              <a:rPr lang="fr-FR" altLang="fr-FR" sz="1600" baseline="-25000" dirty="0">
                <a:solidFill>
                  <a:schemeClr val="tx1"/>
                </a:solidFill>
              </a:rPr>
              <a:t>2i</a:t>
            </a:r>
            <a:r>
              <a:rPr lang="fr-FR" altLang="fr-FR" sz="1600" dirty="0">
                <a:solidFill>
                  <a:schemeClr val="tx1"/>
                </a:solidFill>
              </a:rPr>
              <a:t>: </a:t>
            </a:r>
            <a:r>
              <a:rPr lang="cs-CZ" altLang="fr-FR" sz="1600" dirty="0" err="1">
                <a:solidFill>
                  <a:schemeClr val="tx1"/>
                </a:solidFill>
              </a:rPr>
              <a:t>počt</a:t>
            </a:r>
            <a:r>
              <a:rPr lang="fr-FR" altLang="fr-FR" sz="1600" dirty="0">
                <a:solidFill>
                  <a:schemeClr val="tx1"/>
                </a:solidFill>
              </a:rPr>
              <a:t>y</a:t>
            </a:r>
            <a:r>
              <a:rPr lang="cs-CZ" altLang="fr-FR" sz="1600" dirty="0">
                <a:solidFill>
                  <a:schemeClr val="tx1"/>
                </a:solidFill>
              </a:rPr>
              <a:t> jedinců druhu</a:t>
            </a:r>
            <a:r>
              <a:rPr lang="fr-FR" altLang="fr-FR" sz="1600" dirty="0">
                <a:solidFill>
                  <a:schemeClr val="tx1"/>
                </a:solidFill>
              </a:rPr>
              <a:t> 1</a:t>
            </a:r>
            <a:r>
              <a:rPr lang="cs-CZ" altLang="fr-FR" sz="1600" dirty="0">
                <a:solidFill>
                  <a:schemeClr val="tx1"/>
                </a:solidFill>
              </a:rPr>
              <a:t> a druhu </a:t>
            </a:r>
            <a:r>
              <a:rPr lang="fr-FR" altLang="fr-FR" sz="1600" dirty="0">
                <a:solidFill>
                  <a:schemeClr val="tx1"/>
                </a:solidFill>
              </a:rPr>
              <a:t>2 </a:t>
            </a:r>
            <a:r>
              <a:rPr lang="cs-CZ" altLang="fr-FR" sz="1600" dirty="0">
                <a:solidFill>
                  <a:schemeClr val="tx1"/>
                </a:solidFill>
              </a:rPr>
              <a:t>v sektoru</a:t>
            </a:r>
            <a:r>
              <a:rPr lang="fr-FR" altLang="fr-FR" sz="1600" dirty="0">
                <a:solidFill>
                  <a:schemeClr val="tx1"/>
                </a:solidFill>
              </a:rPr>
              <a:t> i</a:t>
            </a:r>
            <a:br>
              <a:rPr lang="fr-FR" altLang="fr-FR" sz="1600" dirty="0">
                <a:solidFill>
                  <a:schemeClr val="tx1"/>
                </a:solidFill>
              </a:rPr>
            </a:br>
            <a:r>
              <a:rPr lang="fr-FR" altLang="fr-FR" sz="1600" dirty="0">
                <a:solidFill>
                  <a:schemeClr val="tx1"/>
                </a:solidFill>
              </a:rPr>
              <a:t>m</a:t>
            </a:r>
            <a:r>
              <a:rPr lang="fr-FR" altLang="fr-FR" sz="1600" baseline="-25000" dirty="0">
                <a:solidFill>
                  <a:schemeClr val="tx1"/>
                </a:solidFill>
              </a:rPr>
              <a:t>1i </a:t>
            </a:r>
            <a:r>
              <a:rPr lang="fr-FR" altLang="fr-FR" sz="1600" dirty="0">
                <a:solidFill>
                  <a:schemeClr val="tx1"/>
                </a:solidFill>
              </a:rPr>
              <a:t>m</a:t>
            </a:r>
            <a:r>
              <a:rPr lang="fr-FR" altLang="fr-FR" sz="1600" baseline="-25000" dirty="0">
                <a:solidFill>
                  <a:schemeClr val="tx1"/>
                </a:solidFill>
              </a:rPr>
              <a:t>2i</a:t>
            </a:r>
            <a:r>
              <a:rPr lang="fr-FR" altLang="fr-FR" sz="1600" dirty="0">
                <a:solidFill>
                  <a:schemeClr val="tx1"/>
                </a:solidFill>
              </a:rPr>
              <a:t>:  </a:t>
            </a:r>
            <a:r>
              <a:rPr lang="cs-CZ" altLang="fr-FR" sz="1600" dirty="0">
                <a:solidFill>
                  <a:schemeClr val="tx1"/>
                </a:solidFill>
              </a:rPr>
              <a:t>průměrný počet druhu </a:t>
            </a:r>
            <a:r>
              <a:rPr lang="fr-FR" altLang="fr-FR" sz="1600" dirty="0">
                <a:solidFill>
                  <a:schemeClr val="tx1"/>
                </a:solidFill>
              </a:rPr>
              <a:t>1</a:t>
            </a:r>
            <a:r>
              <a:rPr lang="cs-CZ" altLang="fr-FR" sz="1600" dirty="0">
                <a:solidFill>
                  <a:schemeClr val="tx1"/>
                </a:solidFill>
              </a:rPr>
              <a:t> a druhu 2 na sektor</a:t>
            </a:r>
            <a:r>
              <a:rPr lang="fr-FR" altLang="fr-FR" sz="1600" dirty="0">
                <a:solidFill>
                  <a:schemeClr val="tx1"/>
                </a:solidFill>
              </a:rPr>
              <a:t> P: </a:t>
            </a:r>
            <a:r>
              <a:rPr lang="cs-CZ" altLang="fr-FR" sz="1600" dirty="0">
                <a:solidFill>
                  <a:schemeClr val="tx1"/>
                </a:solidFill>
              </a:rPr>
              <a:t>počet sektorů</a:t>
            </a:r>
            <a:r>
              <a:rPr lang="fr-FR" altLang="fr-FR" sz="1600" dirty="0">
                <a:solidFill>
                  <a:schemeClr val="tx1"/>
                </a:solidFill>
              </a:rPr>
              <a:t/>
            </a:r>
            <a:br>
              <a:rPr lang="fr-FR" altLang="fr-FR" sz="1600" dirty="0">
                <a:solidFill>
                  <a:schemeClr val="tx1"/>
                </a:solidFill>
              </a:rPr>
            </a:br>
            <a:r>
              <a:rPr lang="fr-FR" altLang="fr-FR" sz="1600" dirty="0">
                <a:solidFill>
                  <a:schemeClr val="tx1"/>
                </a:solidFill>
              </a:rPr>
              <a:t>Cov: </a:t>
            </a:r>
            <a:r>
              <a:rPr lang="cs-CZ" altLang="fr-FR" sz="1600" dirty="0">
                <a:solidFill>
                  <a:schemeClr val="tx1"/>
                </a:solidFill>
              </a:rPr>
              <a:t>kovariance mezi druhy</a:t>
            </a:r>
            <a:endParaRPr lang="fr-FR" altLang="fr-FR" sz="1800" b="1" dirty="0">
              <a:solidFill>
                <a:schemeClr val="tx1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557463" y="6138863"/>
            <a:ext cx="3813175" cy="536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buClr>
                <a:schemeClr val="accent2"/>
              </a:buClr>
              <a:buSzPct val="75000"/>
              <a:buFont typeface="Monotype Sorts" pitchFamily="2" charset="2"/>
              <a:buNone/>
              <a:defRPr/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Monotype Sorts" pitchFamily="2" charset="2"/>
              </a:rPr>
              <a:t>Šimková et al.,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Monotype Sorts" pitchFamily="2" charset="2"/>
              </a:rPr>
              <a:t>Int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Monotype Sorts" pitchFamily="2" charset="2"/>
              </a:rPr>
              <a:t> J.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Monotype Sorts" pitchFamily="2" charset="2"/>
              </a:rPr>
              <a:t>Parasitol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Monotype Sorts" pitchFamily="2" charset="2"/>
              </a:rPr>
              <a:t> 2000</a:t>
            </a:r>
          </a:p>
          <a:p>
            <a:pPr>
              <a:lnSpc>
                <a:spcPct val="80000"/>
              </a:lnSpc>
              <a:buClr>
                <a:schemeClr val="accent2"/>
              </a:buClr>
              <a:buSzPct val="75000"/>
              <a:buFont typeface="Monotype Sorts" pitchFamily="2" charset="2"/>
              <a:buNone/>
              <a:defRPr/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Monotype Sorts" pitchFamily="2" charset="2"/>
              </a:rPr>
              <a:t>Šimková et al. Parasitology 2001</a:t>
            </a:r>
          </a:p>
        </p:txBody>
      </p:sp>
    </p:spTree>
    <p:extLst>
      <p:ext uri="{BB962C8B-B14F-4D97-AF65-F5344CB8AC3E}">
        <p14:creationId xmlns:p14="http://schemas.microsoft.com/office/powerpoint/2010/main" val="281873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3" grpId="0" animBg="1"/>
      <p:bldP spid="14354" grpId="0" animBg="1"/>
      <p:bldP spid="14356" grpId="0" animBg="1"/>
      <p:bldP spid="14357" grpId="0" animBg="1"/>
      <p:bldP spid="1435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33338" y="152400"/>
            <a:ext cx="89312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2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fr-FR" sz="3200" b="0" dirty="0" err="1">
                <a:solidFill>
                  <a:schemeClr val="tx1"/>
                </a:solidFill>
                <a:latin typeface="Arial" panose="020B0604020202020204" pitchFamily="34" charset="0"/>
              </a:rPr>
              <a:t>Evolu</a:t>
            </a:r>
            <a:r>
              <a:rPr lang="cs-CZ" altLang="fr-FR" sz="3200" b="0" dirty="0" err="1">
                <a:solidFill>
                  <a:schemeClr val="tx1"/>
                </a:solidFill>
                <a:latin typeface="Arial" panose="020B0604020202020204" pitchFamily="34" charset="0"/>
              </a:rPr>
              <a:t>ce</a:t>
            </a:r>
            <a:r>
              <a:rPr lang="en-US" altLang="fr-FR" sz="3200" b="0" dirty="0">
                <a:solidFill>
                  <a:schemeClr val="tx1"/>
                </a:solidFill>
                <a:latin typeface="Arial" panose="020B0604020202020204" pitchFamily="34" charset="0"/>
              </a:rPr>
              <a:t> prefer</a:t>
            </a:r>
            <a:r>
              <a:rPr lang="cs-CZ" altLang="fr-FR" sz="3200" b="0" dirty="0" err="1">
                <a:solidFill>
                  <a:schemeClr val="tx1"/>
                </a:solidFill>
                <a:latin typeface="Arial" panose="020B0604020202020204" pitchFamily="34" charset="0"/>
              </a:rPr>
              <a:t>ované</a:t>
            </a:r>
            <a:r>
              <a:rPr lang="en-US" altLang="fr-FR" sz="32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fr-FR" sz="3200" b="0" dirty="0" err="1">
                <a:solidFill>
                  <a:schemeClr val="tx1"/>
                </a:solidFill>
                <a:latin typeface="Arial" panose="020B0604020202020204" pitchFamily="34" charset="0"/>
              </a:rPr>
              <a:t>ni</a:t>
            </a:r>
            <a:r>
              <a:rPr lang="cs-CZ" altLang="fr-FR" sz="3200" b="0" dirty="0" err="1">
                <a:solidFill>
                  <a:schemeClr val="tx1"/>
                </a:solidFill>
                <a:latin typeface="Arial" panose="020B0604020202020204" pitchFamily="34" charset="0"/>
              </a:rPr>
              <a:t>ky</a:t>
            </a:r>
            <a:endParaRPr lang="en-US" altLang="fr-FR" sz="3200" b="0" i="1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02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290195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76725"/>
            <a:ext cx="622300" cy="1951038"/>
          </a:xfrm>
          <a:prstGeom prst="rect">
            <a:avLst/>
          </a:prstGeom>
          <a:noFill/>
          <a:ln w="12700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981075"/>
            <a:ext cx="3068637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4221163"/>
            <a:ext cx="539750" cy="1985962"/>
          </a:xfrm>
          <a:prstGeom prst="rect">
            <a:avLst/>
          </a:prstGeom>
          <a:noFill/>
          <a:ln w="12700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981075"/>
            <a:ext cx="2878138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4262438"/>
            <a:ext cx="633412" cy="1944687"/>
          </a:xfrm>
          <a:prstGeom prst="rect">
            <a:avLst/>
          </a:prstGeom>
          <a:noFill/>
          <a:ln w="12700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297" name="Rectangle 11"/>
          <p:cNvSpPr>
            <a:spLocks noChangeArrowheads="1"/>
          </p:cNvSpPr>
          <p:nvPr/>
        </p:nvSpPr>
        <p:spPr bwMode="auto">
          <a:xfrm>
            <a:off x="981075" y="1125538"/>
            <a:ext cx="252413" cy="2376487"/>
          </a:xfrm>
          <a:prstGeom prst="rect">
            <a:avLst/>
          </a:prstGeom>
          <a:noFill/>
          <a:ln w="12700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40298" name="Rectangle 12"/>
          <p:cNvSpPr>
            <a:spLocks noChangeArrowheads="1"/>
          </p:cNvSpPr>
          <p:nvPr/>
        </p:nvSpPr>
        <p:spPr bwMode="auto">
          <a:xfrm>
            <a:off x="6896100" y="1052513"/>
            <a:ext cx="252413" cy="2376487"/>
          </a:xfrm>
          <a:prstGeom prst="rect">
            <a:avLst/>
          </a:prstGeom>
          <a:noFill/>
          <a:ln w="12700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40299" name="Rectangle 13"/>
          <p:cNvSpPr>
            <a:spLocks noChangeArrowheads="1"/>
          </p:cNvSpPr>
          <p:nvPr/>
        </p:nvSpPr>
        <p:spPr bwMode="auto">
          <a:xfrm>
            <a:off x="3946525" y="1052513"/>
            <a:ext cx="244475" cy="2160587"/>
          </a:xfrm>
          <a:prstGeom prst="rect">
            <a:avLst/>
          </a:prstGeom>
          <a:noFill/>
          <a:ln w="12700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graphicFrame>
        <p:nvGraphicFramePr>
          <p:cNvPr id="140300" name="Object 14"/>
          <p:cNvGraphicFramePr>
            <a:graphicFrameLocks noChangeAspect="1"/>
          </p:cNvGraphicFramePr>
          <p:nvPr/>
        </p:nvGraphicFramePr>
        <p:xfrm>
          <a:off x="1009650" y="5708650"/>
          <a:ext cx="4492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2" name="Image" r:id="rId9" imgW="5687219" imgH="9019048" progId="Photoshop.Image.7">
                  <p:embed/>
                </p:oleObj>
              </mc:Choice>
              <mc:Fallback>
                <p:oleObj name="Image" r:id="rId9" imgW="5687219" imgH="9019048" progId="Photoshop.Image.7">
                  <p:embed/>
                  <p:pic>
                    <p:nvPicPr>
                      <p:cNvPr id="14030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650" y="5708650"/>
                        <a:ext cx="449263" cy="711200"/>
                      </a:xfrm>
                      <a:prstGeom prst="rect">
                        <a:avLst/>
                      </a:prstGeom>
                      <a:solidFill>
                        <a:srgbClr val="0000F2"/>
                      </a:solidFill>
                      <a:ln w="28575">
                        <a:solidFill>
                          <a:srgbClr val="FFC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01" name="Obdélník 2"/>
          <p:cNvSpPr>
            <a:spLocks noChangeArrowheads="1"/>
          </p:cNvSpPr>
          <p:nvPr/>
        </p:nvSpPr>
        <p:spPr bwMode="auto">
          <a:xfrm>
            <a:off x="2065338" y="4459288"/>
            <a:ext cx="658812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</a:rPr>
              <a:t>Arch</a:t>
            </a:r>
            <a:endParaRPr lang="cs-CZ" altLang="cs-CZ" sz="1800">
              <a:solidFill>
                <a:schemeClr val="bg2"/>
              </a:solidFill>
              <a:latin typeface="Garamond" panose="02020404030301010803" pitchFamily="18" charset="0"/>
            </a:endParaRPr>
          </a:p>
        </p:txBody>
      </p:sp>
      <p:sp>
        <p:nvSpPr>
          <p:cNvPr id="140302" name="Obdélník 15"/>
          <p:cNvSpPr>
            <a:spLocks noChangeArrowheads="1"/>
          </p:cNvSpPr>
          <p:nvPr/>
        </p:nvSpPr>
        <p:spPr bwMode="auto">
          <a:xfrm>
            <a:off x="4865688" y="4645025"/>
            <a:ext cx="1108075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</a:rPr>
              <a:t>Segment</a:t>
            </a:r>
            <a:endParaRPr lang="cs-CZ" altLang="cs-CZ" sz="1800">
              <a:solidFill>
                <a:schemeClr val="bg2"/>
              </a:solidFill>
              <a:latin typeface="Garamond" panose="02020404030301010803" pitchFamily="18" charset="0"/>
            </a:endParaRPr>
          </a:p>
        </p:txBody>
      </p:sp>
      <p:sp>
        <p:nvSpPr>
          <p:cNvPr id="140303" name="Obdélník 16"/>
          <p:cNvSpPr>
            <a:spLocks noChangeArrowheads="1"/>
          </p:cNvSpPr>
          <p:nvPr/>
        </p:nvSpPr>
        <p:spPr bwMode="auto">
          <a:xfrm>
            <a:off x="8148638" y="4645025"/>
            <a:ext cx="671512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</a:rPr>
              <a:t>Area</a:t>
            </a:r>
            <a:endParaRPr lang="cs-CZ" altLang="cs-CZ" sz="1800">
              <a:solidFill>
                <a:schemeClr val="bg2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Text Box 57"/>
          <p:cNvSpPr txBox="1">
            <a:spLocks noChangeArrowheads="1"/>
          </p:cNvSpPr>
          <p:nvPr/>
        </p:nvSpPr>
        <p:spPr bwMode="auto">
          <a:xfrm>
            <a:off x="179388" y="6448425"/>
            <a:ext cx="321786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Šimková et al., </a:t>
            </a:r>
            <a:r>
              <a:rPr lang="cs-CZ" altLang="cs-CZ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2006</a:t>
            </a:r>
          </a:p>
        </p:txBody>
      </p:sp>
      <p:graphicFrame>
        <p:nvGraphicFramePr>
          <p:cNvPr id="140305" name="Object 14"/>
          <p:cNvGraphicFramePr>
            <a:graphicFrameLocks noChangeAspect="1"/>
          </p:cNvGraphicFramePr>
          <p:nvPr/>
        </p:nvGraphicFramePr>
        <p:xfrm>
          <a:off x="2668588" y="5699125"/>
          <a:ext cx="449262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3" name="Image" r:id="rId11" imgW="5687219" imgH="9019048" progId="Photoshop.Image.7">
                  <p:embed/>
                </p:oleObj>
              </mc:Choice>
              <mc:Fallback>
                <p:oleObj name="Image" r:id="rId11" imgW="5687219" imgH="9019048" progId="Photoshop.Image.7">
                  <p:embed/>
                  <p:pic>
                    <p:nvPicPr>
                      <p:cNvPr id="14030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8588" y="5699125"/>
                        <a:ext cx="449262" cy="7112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89C3E5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306" name="Object 14"/>
          <p:cNvGraphicFramePr>
            <a:graphicFrameLocks noChangeAspect="1"/>
          </p:cNvGraphicFramePr>
          <p:nvPr/>
        </p:nvGraphicFramePr>
        <p:xfrm>
          <a:off x="1562100" y="5695950"/>
          <a:ext cx="4492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4" name="Image" r:id="rId12" imgW="5687219" imgH="9019048" progId="Photoshop.Image.7">
                  <p:embed/>
                </p:oleObj>
              </mc:Choice>
              <mc:Fallback>
                <p:oleObj name="Image" r:id="rId12" imgW="5687219" imgH="9019048" progId="Photoshop.Image.7">
                  <p:embed/>
                  <p:pic>
                    <p:nvPicPr>
                      <p:cNvPr id="14030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2100" y="5695950"/>
                        <a:ext cx="449263" cy="7112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B73E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307" name="Object 14"/>
          <p:cNvGraphicFramePr>
            <a:graphicFrameLocks noChangeAspect="1"/>
          </p:cNvGraphicFramePr>
          <p:nvPr/>
        </p:nvGraphicFramePr>
        <p:xfrm>
          <a:off x="2124075" y="5699125"/>
          <a:ext cx="4492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5" name="Image" r:id="rId13" imgW="5687219" imgH="9019048" progId="Photoshop.Image.7">
                  <p:embed/>
                </p:oleObj>
              </mc:Choice>
              <mc:Fallback>
                <p:oleObj name="Image" r:id="rId13" imgW="5687219" imgH="9019048" progId="Photoshop.Image.7">
                  <p:embed/>
                  <p:pic>
                    <p:nvPicPr>
                      <p:cNvPr id="14030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5699125"/>
                        <a:ext cx="449263" cy="7112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73FB8A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308" name="Object 14"/>
          <p:cNvGraphicFramePr>
            <a:graphicFrameLocks noChangeAspect="1"/>
          </p:cNvGraphicFramePr>
          <p:nvPr/>
        </p:nvGraphicFramePr>
        <p:xfrm>
          <a:off x="4572000" y="5707063"/>
          <a:ext cx="668338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6" name="Image" r:id="rId14" imgW="5687219" imgH="9019048" progId="Photoshop.Image.7">
                  <p:embed/>
                </p:oleObj>
              </mc:Choice>
              <mc:Fallback>
                <p:oleObj name="Image" r:id="rId14" imgW="5687219" imgH="9019048" progId="Photoshop.Image.7">
                  <p:embed/>
                  <p:pic>
                    <p:nvPicPr>
                      <p:cNvPr id="14030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707063"/>
                        <a:ext cx="668338" cy="105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309" name="Object 14"/>
          <p:cNvGraphicFramePr>
            <a:graphicFrameLocks noChangeAspect="1"/>
          </p:cNvGraphicFramePr>
          <p:nvPr/>
        </p:nvGraphicFramePr>
        <p:xfrm>
          <a:off x="7539038" y="5675313"/>
          <a:ext cx="668337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7" name="Image" r:id="rId15" imgW="5687219" imgH="9019048" progId="Photoshop.Image.7">
                  <p:embed/>
                </p:oleObj>
              </mc:Choice>
              <mc:Fallback>
                <p:oleObj name="Image" r:id="rId15" imgW="5687219" imgH="9019048" progId="Photoshop.Image.7">
                  <p:embed/>
                  <p:pic>
                    <p:nvPicPr>
                      <p:cNvPr id="140309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9038" y="5675313"/>
                        <a:ext cx="668337" cy="105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Volný tvar 8"/>
          <p:cNvSpPr/>
          <p:nvPr/>
        </p:nvSpPr>
        <p:spPr>
          <a:xfrm>
            <a:off x="7724775" y="5932488"/>
            <a:ext cx="298450" cy="758825"/>
          </a:xfrm>
          <a:custGeom>
            <a:avLst/>
            <a:gdLst>
              <a:gd name="connsiteX0" fmla="*/ 21444 w 297817"/>
              <a:gd name="connsiteY0" fmla="*/ 178440 h 758761"/>
              <a:gd name="connsiteX1" fmla="*/ 80976 w 297817"/>
              <a:gd name="connsiteY1" fmla="*/ 92715 h 758761"/>
              <a:gd name="connsiteX2" fmla="*/ 104788 w 297817"/>
              <a:gd name="connsiteY2" fmla="*/ 54615 h 758761"/>
              <a:gd name="connsiteX3" fmla="*/ 164319 w 297817"/>
              <a:gd name="connsiteY3" fmla="*/ 64140 h 758761"/>
              <a:gd name="connsiteX4" fmla="*/ 195276 w 297817"/>
              <a:gd name="connsiteY4" fmla="*/ 116527 h 758761"/>
              <a:gd name="connsiteX5" fmla="*/ 223851 w 297817"/>
              <a:gd name="connsiteY5" fmla="*/ 207015 h 758761"/>
              <a:gd name="connsiteX6" fmla="*/ 233376 w 297817"/>
              <a:gd name="connsiteY6" fmla="*/ 299883 h 758761"/>
              <a:gd name="connsiteX7" fmla="*/ 245282 w 297817"/>
              <a:gd name="connsiteY7" fmla="*/ 387990 h 758761"/>
              <a:gd name="connsiteX8" fmla="*/ 211944 w 297817"/>
              <a:gd name="connsiteY8" fmla="*/ 468952 h 758761"/>
              <a:gd name="connsiteX9" fmla="*/ 188132 w 297817"/>
              <a:gd name="connsiteY9" fmla="*/ 518958 h 758761"/>
              <a:gd name="connsiteX10" fmla="*/ 166701 w 297817"/>
              <a:gd name="connsiteY10" fmla="*/ 571346 h 758761"/>
              <a:gd name="connsiteX11" fmla="*/ 138126 w 297817"/>
              <a:gd name="connsiteY11" fmla="*/ 621352 h 758761"/>
              <a:gd name="connsiteX12" fmla="*/ 111932 w 297817"/>
              <a:gd name="connsiteY12" fmla="*/ 671358 h 758761"/>
              <a:gd name="connsiteX13" fmla="*/ 85738 w 297817"/>
              <a:gd name="connsiteY13" fmla="*/ 716602 h 758761"/>
              <a:gd name="connsiteX14" fmla="*/ 61926 w 297817"/>
              <a:gd name="connsiteY14" fmla="*/ 752321 h 758761"/>
              <a:gd name="connsiteX15" fmla="*/ 69069 w 297817"/>
              <a:gd name="connsiteY15" fmla="*/ 757083 h 758761"/>
              <a:gd name="connsiteX16" fmla="*/ 97644 w 297817"/>
              <a:gd name="connsiteY16" fmla="*/ 733271 h 758761"/>
              <a:gd name="connsiteX17" fmla="*/ 133363 w 297817"/>
              <a:gd name="connsiteY17" fmla="*/ 688027 h 758761"/>
              <a:gd name="connsiteX18" fmla="*/ 173844 w 297817"/>
              <a:gd name="connsiteY18" fmla="*/ 640402 h 758761"/>
              <a:gd name="connsiteX19" fmla="*/ 216707 w 297817"/>
              <a:gd name="connsiteY19" fmla="*/ 571346 h 758761"/>
              <a:gd name="connsiteX20" fmla="*/ 264332 w 297817"/>
              <a:gd name="connsiteY20" fmla="*/ 483240 h 758761"/>
              <a:gd name="connsiteX21" fmla="*/ 290526 w 297817"/>
              <a:gd name="connsiteY21" fmla="*/ 404658 h 758761"/>
              <a:gd name="connsiteX22" fmla="*/ 297669 w 297817"/>
              <a:gd name="connsiteY22" fmla="*/ 333221 h 758761"/>
              <a:gd name="connsiteX23" fmla="*/ 285763 w 297817"/>
              <a:gd name="connsiteY23" fmla="*/ 235590 h 758761"/>
              <a:gd name="connsiteX24" fmla="*/ 261951 w 297817"/>
              <a:gd name="connsiteY24" fmla="*/ 166533 h 758761"/>
              <a:gd name="connsiteX25" fmla="*/ 221469 w 297817"/>
              <a:gd name="connsiteY25" fmla="*/ 76046 h 758761"/>
              <a:gd name="connsiteX26" fmla="*/ 180988 w 297817"/>
              <a:gd name="connsiteY26" fmla="*/ 14133 h 758761"/>
              <a:gd name="connsiteX27" fmla="*/ 102407 w 297817"/>
              <a:gd name="connsiteY27" fmla="*/ 2227 h 758761"/>
              <a:gd name="connsiteX28" fmla="*/ 42876 w 297817"/>
              <a:gd name="connsiteY28" fmla="*/ 47471 h 758761"/>
              <a:gd name="connsiteX29" fmla="*/ 16682 w 297817"/>
              <a:gd name="connsiteY29" fmla="*/ 90333 h 758761"/>
              <a:gd name="connsiteX30" fmla="*/ 13 w 297817"/>
              <a:gd name="connsiteY30" fmla="*/ 133196 h 758761"/>
              <a:gd name="connsiteX31" fmla="*/ 21444 w 297817"/>
              <a:gd name="connsiteY31" fmla="*/ 178440 h 75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97817" h="758761">
                <a:moveTo>
                  <a:pt x="21444" y="178440"/>
                </a:moveTo>
                <a:cubicBezTo>
                  <a:pt x="34938" y="171693"/>
                  <a:pt x="67085" y="113352"/>
                  <a:pt x="80976" y="92715"/>
                </a:cubicBezTo>
                <a:cubicBezTo>
                  <a:pt x="94867" y="72077"/>
                  <a:pt x="90897" y="59378"/>
                  <a:pt x="104788" y="54615"/>
                </a:cubicBezTo>
                <a:cubicBezTo>
                  <a:pt x="118679" y="49852"/>
                  <a:pt x="149238" y="53821"/>
                  <a:pt x="164319" y="64140"/>
                </a:cubicBezTo>
                <a:cubicBezTo>
                  <a:pt x="179400" y="74459"/>
                  <a:pt x="185354" y="92714"/>
                  <a:pt x="195276" y="116527"/>
                </a:cubicBezTo>
                <a:cubicBezTo>
                  <a:pt x="205198" y="140339"/>
                  <a:pt x="217501" y="176456"/>
                  <a:pt x="223851" y="207015"/>
                </a:cubicBezTo>
                <a:cubicBezTo>
                  <a:pt x="230201" y="237574"/>
                  <a:pt x="229804" y="269721"/>
                  <a:pt x="233376" y="299883"/>
                </a:cubicBezTo>
                <a:cubicBezTo>
                  <a:pt x="236948" y="330045"/>
                  <a:pt x="248854" y="359812"/>
                  <a:pt x="245282" y="387990"/>
                </a:cubicBezTo>
                <a:cubicBezTo>
                  <a:pt x="241710" y="416168"/>
                  <a:pt x="221469" y="447124"/>
                  <a:pt x="211944" y="468952"/>
                </a:cubicBezTo>
                <a:cubicBezTo>
                  <a:pt x="202419" y="490780"/>
                  <a:pt x="195672" y="501892"/>
                  <a:pt x="188132" y="518958"/>
                </a:cubicBezTo>
                <a:cubicBezTo>
                  <a:pt x="180592" y="536024"/>
                  <a:pt x="175035" y="554280"/>
                  <a:pt x="166701" y="571346"/>
                </a:cubicBezTo>
                <a:cubicBezTo>
                  <a:pt x="158367" y="588412"/>
                  <a:pt x="147254" y="604683"/>
                  <a:pt x="138126" y="621352"/>
                </a:cubicBezTo>
                <a:cubicBezTo>
                  <a:pt x="128998" y="638021"/>
                  <a:pt x="120663" y="655483"/>
                  <a:pt x="111932" y="671358"/>
                </a:cubicBezTo>
                <a:cubicBezTo>
                  <a:pt x="103201" y="687233"/>
                  <a:pt x="94072" y="703108"/>
                  <a:pt x="85738" y="716602"/>
                </a:cubicBezTo>
                <a:cubicBezTo>
                  <a:pt x="77404" y="730096"/>
                  <a:pt x="64704" y="745574"/>
                  <a:pt x="61926" y="752321"/>
                </a:cubicBezTo>
                <a:cubicBezTo>
                  <a:pt x="59148" y="759068"/>
                  <a:pt x="63116" y="760258"/>
                  <a:pt x="69069" y="757083"/>
                </a:cubicBezTo>
                <a:cubicBezTo>
                  <a:pt x="75022" y="753908"/>
                  <a:pt x="86928" y="744780"/>
                  <a:pt x="97644" y="733271"/>
                </a:cubicBezTo>
                <a:cubicBezTo>
                  <a:pt x="108360" y="721762"/>
                  <a:pt x="120663" y="703505"/>
                  <a:pt x="133363" y="688027"/>
                </a:cubicBezTo>
                <a:cubicBezTo>
                  <a:pt x="146063" y="672549"/>
                  <a:pt x="159953" y="659849"/>
                  <a:pt x="173844" y="640402"/>
                </a:cubicBezTo>
                <a:cubicBezTo>
                  <a:pt x="187735" y="620955"/>
                  <a:pt x="201626" y="597540"/>
                  <a:pt x="216707" y="571346"/>
                </a:cubicBezTo>
                <a:cubicBezTo>
                  <a:pt x="231788" y="545152"/>
                  <a:pt x="252029" y="511021"/>
                  <a:pt x="264332" y="483240"/>
                </a:cubicBezTo>
                <a:cubicBezTo>
                  <a:pt x="276635" y="455459"/>
                  <a:pt x="284970" y="429661"/>
                  <a:pt x="290526" y="404658"/>
                </a:cubicBezTo>
                <a:cubicBezTo>
                  <a:pt x="296082" y="379655"/>
                  <a:pt x="298463" y="361399"/>
                  <a:pt x="297669" y="333221"/>
                </a:cubicBezTo>
                <a:cubicBezTo>
                  <a:pt x="296875" y="305043"/>
                  <a:pt x="291716" y="263371"/>
                  <a:pt x="285763" y="235590"/>
                </a:cubicBezTo>
                <a:cubicBezTo>
                  <a:pt x="279810" y="207809"/>
                  <a:pt x="272667" y="193124"/>
                  <a:pt x="261951" y="166533"/>
                </a:cubicBezTo>
                <a:cubicBezTo>
                  <a:pt x="251235" y="139942"/>
                  <a:pt x="234963" y="101446"/>
                  <a:pt x="221469" y="76046"/>
                </a:cubicBezTo>
                <a:cubicBezTo>
                  <a:pt x="207975" y="50646"/>
                  <a:pt x="200832" y="26436"/>
                  <a:pt x="180988" y="14133"/>
                </a:cubicBezTo>
                <a:cubicBezTo>
                  <a:pt x="161144" y="1830"/>
                  <a:pt x="125426" y="-3329"/>
                  <a:pt x="102407" y="2227"/>
                </a:cubicBezTo>
                <a:cubicBezTo>
                  <a:pt x="79388" y="7783"/>
                  <a:pt x="57164" y="32787"/>
                  <a:pt x="42876" y="47471"/>
                </a:cubicBezTo>
                <a:cubicBezTo>
                  <a:pt x="28589" y="62155"/>
                  <a:pt x="23826" y="76045"/>
                  <a:pt x="16682" y="90333"/>
                </a:cubicBezTo>
                <a:cubicBezTo>
                  <a:pt x="9538" y="104620"/>
                  <a:pt x="410" y="118115"/>
                  <a:pt x="13" y="133196"/>
                </a:cubicBezTo>
                <a:cubicBezTo>
                  <a:pt x="-384" y="148277"/>
                  <a:pt x="7950" y="185187"/>
                  <a:pt x="21444" y="17844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7688263" y="5883275"/>
            <a:ext cx="384175" cy="820738"/>
          </a:xfrm>
          <a:custGeom>
            <a:avLst/>
            <a:gdLst>
              <a:gd name="connsiteX0" fmla="*/ 27461 w 384763"/>
              <a:gd name="connsiteY0" fmla="*/ 193085 h 820499"/>
              <a:gd name="connsiteX1" fmla="*/ 51274 w 384763"/>
              <a:gd name="connsiteY1" fmla="*/ 128791 h 820499"/>
              <a:gd name="connsiteX2" fmla="*/ 106042 w 384763"/>
              <a:gd name="connsiteY2" fmla="*/ 62116 h 820499"/>
              <a:gd name="connsiteX3" fmla="*/ 144142 w 384763"/>
              <a:gd name="connsiteY3" fmla="*/ 40685 h 820499"/>
              <a:gd name="connsiteX4" fmla="*/ 210817 w 384763"/>
              <a:gd name="connsiteY4" fmla="*/ 54973 h 820499"/>
              <a:gd name="connsiteX5" fmla="*/ 267967 w 384763"/>
              <a:gd name="connsiteY5" fmla="*/ 121648 h 820499"/>
              <a:gd name="connsiteX6" fmla="*/ 294161 w 384763"/>
              <a:gd name="connsiteY6" fmla="*/ 181179 h 820499"/>
              <a:gd name="connsiteX7" fmla="*/ 317974 w 384763"/>
              <a:gd name="connsiteY7" fmla="*/ 243091 h 820499"/>
              <a:gd name="connsiteX8" fmla="*/ 334642 w 384763"/>
              <a:gd name="connsiteY8" fmla="*/ 331198 h 820499"/>
              <a:gd name="connsiteX9" fmla="*/ 341786 w 384763"/>
              <a:gd name="connsiteY9" fmla="*/ 416923 h 820499"/>
              <a:gd name="connsiteX10" fmla="*/ 325117 w 384763"/>
              <a:gd name="connsiteY10" fmla="*/ 495504 h 820499"/>
              <a:gd name="connsiteX11" fmla="*/ 296542 w 384763"/>
              <a:gd name="connsiteY11" fmla="*/ 555035 h 820499"/>
              <a:gd name="connsiteX12" fmla="*/ 258442 w 384763"/>
              <a:gd name="connsiteY12" fmla="*/ 616948 h 820499"/>
              <a:gd name="connsiteX13" fmla="*/ 225105 w 384763"/>
              <a:gd name="connsiteY13" fmla="*/ 674098 h 820499"/>
              <a:gd name="connsiteX14" fmla="*/ 182242 w 384763"/>
              <a:gd name="connsiteY14" fmla="*/ 731248 h 820499"/>
              <a:gd name="connsiteX15" fmla="*/ 160811 w 384763"/>
              <a:gd name="connsiteY15" fmla="*/ 762204 h 820499"/>
              <a:gd name="connsiteX16" fmla="*/ 110805 w 384763"/>
              <a:gd name="connsiteY16" fmla="*/ 807448 h 820499"/>
              <a:gd name="connsiteX17" fmla="*/ 134617 w 384763"/>
              <a:gd name="connsiteY17" fmla="*/ 816973 h 820499"/>
              <a:gd name="connsiteX18" fmla="*/ 189386 w 384763"/>
              <a:gd name="connsiteY18" fmla="*/ 755060 h 820499"/>
              <a:gd name="connsiteX19" fmla="*/ 225105 w 384763"/>
              <a:gd name="connsiteY19" fmla="*/ 724104 h 820499"/>
              <a:gd name="connsiteX20" fmla="*/ 275111 w 384763"/>
              <a:gd name="connsiteY20" fmla="*/ 674098 h 820499"/>
              <a:gd name="connsiteX21" fmla="*/ 308449 w 384763"/>
              <a:gd name="connsiteY21" fmla="*/ 621710 h 820499"/>
              <a:gd name="connsiteX22" fmla="*/ 356074 w 384763"/>
              <a:gd name="connsiteY22" fmla="*/ 550273 h 820499"/>
              <a:gd name="connsiteX23" fmla="*/ 372742 w 384763"/>
              <a:gd name="connsiteY23" fmla="*/ 488360 h 820499"/>
              <a:gd name="connsiteX24" fmla="*/ 384649 w 384763"/>
              <a:gd name="connsiteY24" fmla="*/ 383585 h 820499"/>
              <a:gd name="connsiteX25" fmla="*/ 365599 w 384763"/>
              <a:gd name="connsiteY25" fmla="*/ 281191 h 820499"/>
              <a:gd name="connsiteX26" fmla="*/ 329880 w 384763"/>
              <a:gd name="connsiteY26" fmla="*/ 176416 h 820499"/>
              <a:gd name="connsiteX27" fmla="*/ 308449 w 384763"/>
              <a:gd name="connsiteY27" fmla="*/ 112123 h 820499"/>
              <a:gd name="connsiteX28" fmla="*/ 260824 w 384763"/>
              <a:gd name="connsiteY28" fmla="*/ 47829 h 820499"/>
              <a:gd name="connsiteX29" fmla="*/ 215580 w 384763"/>
              <a:gd name="connsiteY29" fmla="*/ 14491 h 820499"/>
              <a:gd name="connsiteX30" fmla="*/ 136999 w 384763"/>
              <a:gd name="connsiteY30" fmla="*/ 204 h 820499"/>
              <a:gd name="connsiteX31" fmla="*/ 82230 w 384763"/>
              <a:gd name="connsiteY31" fmla="*/ 24016 h 820499"/>
              <a:gd name="connsiteX32" fmla="*/ 39367 w 384763"/>
              <a:gd name="connsiteY32" fmla="*/ 66879 h 820499"/>
              <a:gd name="connsiteX33" fmla="*/ 1267 w 384763"/>
              <a:gd name="connsiteY33" fmla="*/ 133554 h 820499"/>
              <a:gd name="connsiteX34" fmla="*/ 27461 w 384763"/>
              <a:gd name="connsiteY34" fmla="*/ 193085 h 82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84763" h="820499">
                <a:moveTo>
                  <a:pt x="27461" y="193085"/>
                </a:moveTo>
                <a:cubicBezTo>
                  <a:pt x="35796" y="192291"/>
                  <a:pt x="38177" y="150619"/>
                  <a:pt x="51274" y="128791"/>
                </a:cubicBezTo>
                <a:cubicBezTo>
                  <a:pt x="64371" y="106963"/>
                  <a:pt x="90564" y="76800"/>
                  <a:pt x="106042" y="62116"/>
                </a:cubicBezTo>
                <a:cubicBezTo>
                  <a:pt x="121520" y="47432"/>
                  <a:pt x="126680" y="41875"/>
                  <a:pt x="144142" y="40685"/>
                </a:cubicBezTo>
                <a:cubicBezTo>
                  <a:pt x="161605" y="39494"/>
                  <a:pt x="190180" y="41479"/>
                  <a:pt x="210817" y="54973"/>
                </a:cubicBezTo>
                <a:cubicBezTo>
                  <a:pt x="231454" y="68467"/>
                  <a:pt x="254076" y="100614"/>
                  <a:pt x="267967" y="121648"/>
                </a:cubicBezTo>
                <a:cubicBezTo>
                  <a:pt x="281858" y="142682"/>
                  <a:pt x="285827" y="160938"/>
                  <a:pt x="294161" y="181179"/>
                </a:cubicBezTo>
                <a:cubicBezTo>
                  <a:pt x="302496" y="201420"/>
                  <a:pt x="311227" y="218088"/>
                  <a:pt x="317974" y="243091"/>
                </a:cubicBezTo>
                <a:cubicBezTo>
                  <a:pt x="324721" y="268094"/>
                  <a:pt x="330673" y="302226"/>
                  <a:pt x="334642" y="331198"/>
                </a:cubicBezTo>
                <a:cubicBezTo>
                  <a:pt x="338611" y="360170"/>
                  <a:pt x="343373" y="389539"/>
                  <a:pt x="341786" y="416923"/>
                </a:cubicBezTo>
                <a:cubicBezTo>
                  <a:pt x="340199" y="444307"/>
                  <a:pt x="332658" y="472485"/>
                  <a:pt x="325117" y="495504"/>
                </a:cubicBezTo>
                <a:cubicBezTo>
                  <a:pt x="317576" y="518523"/>
                  <a:pt x="307654" y="534794"/>
                  <a:pt x="296542" y="555035"/>
                </a:cubicBezTo>
                <a:cubicBezTo>
                  <a:pt x="285430" y="575276"/>
                  <a:pt x="270348" y="597104"/>
                  <a:pt x="258442" y="616948"/>
                </a:cubicBezTo>
                <a:cubicBezTo>
                  <a:pt x="246536" y="636792"/>
                  <a:pt x="237805" y="655048"/>
                  <a:pt x="225105" y="674098"/>
                </a:cubicBezTo>
                <a:cubicBezTo>
                  <a:pt x="212405" y="693148"/>
                  <a:pt x="192958" y="716564"/>
                  <a:pt x="182242" y="731248"/>
                </a:cubicBezTo>
                <a:cubicBezTo>
                  <a:pt x="171526" y="745932"/>
                  <a:pt x="172717" y="749504"/>
                  <a:pt x="160811" y="762204"/>
                </a:cubicBezTo>
                <a:cubicBezTo>
                  <a:pt x="148905" y="774904"/>
                  <a:pt x="115171" y="798320"/>
                  <a:pt x="110805" y="807448"/>
                </a:cubicBezTo>
                <a:cubicBezTo>
                  <a:pt x="106439" y="816576"/>
                  <a:pt x="121520" y="825704"/>
                  <a:pt x="134617" y="816973"/>
                </a:cubicBezTo>
                <a:cubicBezTo>
                  <a:pt x="147714" y="808242"/>
                  <a:pt x="174305" y="770538"/>
                  <a:pt x="189386" y="755060"/>
                </a:cubicBezTo>
                <a:cubicBezTo>
                  <a:pt x="204467" y="739582"/>
                  <a:pt x="210818" y="737598"/>
                  <a:pt x="225105" y="724104"/>
                </a:cubicBezTo>
                <a:cubicBezTo>
                  <a:pt x="239392" y="710610"/>
                  <a:pt x="261220" y="691164"/>
                  <a:pt x="275111" y="674098"/>
                </a:cubicBezTo>
                <a:cubicBezTo>
                  <a:pt x="289002" y="657032"/>
                  <a:pt x="294955" y="642347"/>
                  <a:pt x="308449" y="621710"/>
                </a:cubicBezTo>
                <a:cubicBezTo>
                  <a:pt x="321943" y="601073"/>
                  <a:pt x="345359" y="572498"/>
                  <a:pt x="356074" y="550273"/>
                </a:cubicBezTo>
                <a:cubicBezTo>
                  <a:pt x="366789" y="528048"/>
                  <a:pt x="367980" y="516141"/>
                  <a:pt x="372742" y="488360"/>
                </a:cubicBezTo>
                <a:cubicBezTo>
                  <a:pt x="377505" y="460579"/>
                  <a:pt x="385839" y="418113"/>
                  <a:pt x="384649" y="383585"/>
                </a:cubicBezTo>
                <a:cubicBezTo>
                  <a:pt x="383459" y="349057"/>
                  <a:pt x="374727" y="315719"/>
                  <a:pt x="365599" y="281191"/>
                </a:cubicBezTo>
                <a:cubicBezTo>
                  <a:pt x="356471" y="246663"/>
                  <a:pt x="339405" y="204594"/>
                  <a:pt x="329880" y="176416"/>
                </a:cubicBezTo>
                <a:cubicBezTo>
                  <a:pt x="320355" y="148238"/>
                  <a:pt x="319958" y="133554"/>
                  <a:pt x="308449" y="112123"/>
                </a:cubicBezTo>
                <a:cubicBezTo>
                  <a:pt x="296940" y="90692"/>
                  <a:pt x="276302" y="64101"/>
                  <a:pt x="260824" y="47829"/>
                </a:cubicBezTo>
                <a:cubicBezTo>
                  <a:pt x="245346" y="31557"/>
                  <a:pt x="236218" y="22428"/>
                  <a:pt x="215580" y="14491"/>
                </a:cubicBezTo>
                <a:cubicBezTo>
                  <a:pt x="194943" y="6553"/>
                  <a:pt x="159224" y="-1383"/>
                  <a:pt x="136999" y="204"/>
                </a:cubicBezTo>
                <a:cubicBezTo>
                  <a:pt x="114774" y="1791"/>
                  <a:pt x="98502" y="12903"/>
                  <a:pt x="82230" y="24016"/>
                </a:cubicBezTo>
                <a:cubicBezTo>
                  <a:pt x="65958" y="35128"/>
                  <a:pt x="52861" y="48623"/>
                  <a:pt x="39367" y="66879"/>
                </a:cubicBezTo>
                <a:cubicBezTo>
                  <a:pt x="25873" y="85135"/>
                  <a:pt x="8411" y="116885"/>
                  <a:pt x="1267" y="133554"/>
                </a:cubicBezTo>
                <a:cubicBezTo>
                  <a:pt x="-5877" y="150223"/>
                  <a:pt x="19126" y="193879"/>
                  <a:pt x="27461" y="193085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7670800" y="5762625"/>
            <a:ext cx="477838" cy="931863"/>
          </a:xfrm>
          <a:custGeom>
            <a:avLst/>
            <a:gdLst>
              <a:gd name="connsiteX0" fmla="*/ 6103 w 477176"/>
              <a:gd name="connsiteY0" fmla="*/ 254805 h 932130"/>
              <a:gd name="connsiteX1" fmla="*/ 56109 w 477176"/>
              <a:gd name="connsiteY1" fmla="*/ 183367 h 932130"/>
              <a:gd name="connsiteX2" fmla="*/ 91828 w 477176"/>
              <a:gd name="connsiteY2" fmla="*/ 142886 h 932130"/>
              <a:gd name="connsiteX3" fmla="*/ 141834 w 477176"/>
              <a:gd name="connsiteY3" fmla="*/ 114311 h 932130"/>
              <a:gd name="connsiteX4" fmla="*/ 189459 w 477176"/>
              <a:gd name="connsiteY4" fmla="*/ 114311 h 932130"/>
              <a:gd name="connsiteX5" fmla="*/ 270422 w 477176"/>
              <a:gd name="connsiteY5" fmla="*/ 138124 h 932130"/>
              <a:gd name="connsiteX6" fmla="*/ 318047 w 477176"/>
              <a:gd name="connsiteY6" fmla="*/ 207180 h 932130"/>
              <a:gd name="connsiteX7" fmla="*/ 365672 w 477176"/>
              <a:gd name="connsiteY7" fmla="*/ 323861 h 932130"/>
              <a:gd name="connsiteX8" fmla="*/ 387103 w 477176"/>
              <a:gd name="connsiteY8" fmla="*/ 423874 h 932130"/>
              <a:gd name="connsiteX9" fmla="*/ 406153 w 477176"/>
              <a:gd name="connsiteY9" fmla="*/ 488167 h 932130"/>
              <a:gd name="connsiteX10" fmla="*/ 406153 w 477176"/>
              <a:gd name="connsiteY10" fmla="*/ 545317 h 932130"/>
              <a:gd name="connsiteX11" fmla="*/ 387103 w 477176"/>
              <a:gd name="connsiteY11" fmla="*/ 664380 h 932130"/>
              <a:gd name="connsiteX12" fmla="*/ 349003 w 477176"/>
              <a:gd name="connsiteY12" fmla="*/ 723911 h 932130"/>
              <a:gd name="connsiteX13" fmla="*/ 315666 w 477176"/>
              <a:gd name="connsiteY13" fmla="*/ 778680 h 932130"/>
              <a:gd name="connsiteX14" fmla="*/ 277566 w 477176"/>
              <a:gd name="connsiteY14" fmla="*/ 831067 h 932130"/>
              <a:gd name="connsiteX15" fmla="*/ 225178 w 477176"/>
              <a:gd name="connsiteY15" fmla="*/ 876311 h 932130"/>
              <a:gd name="connsiteX16" fmla="*/ 182316 w 477176"/>
              <a:gd name="connsiteY16" fmla="*/ 909649 h 932130"/>
              <a:gd name="connsiteX17" fmla="*/ 177553 w 477176"/>
              <a:gd name="connsiteY17" fmla="*/ 931080 h 932130"/>
              <a:gd name="connsiteX18" fmla="*/ 244228 w 477176"/>
              <a:gd name="connsiteY18" fmla="*/ 876311 h 932130"/>
              <a:gd name="connsiteX19" fmla="*/ 318047 w 477176"/>
              <a:gd name="connsiteY19" fmla="*/ 816780 h 932130"/>
              <a:gd name="connsiteX20" fmla="*/ 375197 w 477176"/>
              <a:gd name="connsiteY20" fmla="*/ 742961 h 932130"/>
              <a:gd name="connsiteX21" fmla="*/ 427584 w 477176"/>
              <a:gd name="connsiteY21" fmla="*/ 650092 h 932130"/>
              <a:gd name="connsiteX22" fmla="*/ 451397 w 477176"/>
              <a:gd name="connsiteY22" fmla="*/ 550080 h 932130"/>
              <a:gd name="connsiteX23" fmla="*/ 475209 w 477176"/>
              <a:gd name="connsiteY23" fmla="*/ 461974 h 932130"/>
              <a:gd name="connsiteX24" fmla="*/ 472828 w 477176"/>
              <a:gd name="connsiteY24" fmla="*/ 366724 h 932130"/>
              <a:gd name="connsiteX25" fmla="*/ 449016 w 477176"/>
              <a:gd name="connsiteY25" fmla="*/ 276236 h 932130"/>
              <a:gd name="connsiteX26" fmla="*/ 389484 w 477176"/>
              <a:gd name="connsiteY26" fmla="*/ 171461 h 932130"/>
              <a:gd name="connsiteX27" fmla="*/ 360909 w 477176"/>
              <a:gd name="connsiteY27" fmla="*/ 111930 h 932130"/>
              <a:gd name="connsiteX28" fmla="*/ 303759 w 477176"/>
              <a:gd name="connsiteY28" fmla="*/ 59542 h 932130"/>
              <a:gd name="connsiteX29" fmla="*/ 234703 w 477176"/>
              <a:gd name="connsiteY29" fmla="*/ 19061 h 932130"/>
              <a:gd name="connsiteX30" fmla="*/ 158503 w 477176"/>
              <a:gd name="connsiteY30" fmla="*/ 11 h 932130"/>
              <a:gd name="connsiteX31" fmla="*/ 94209 w 477176"/>
              <a:gd name="connsiteY31" fmla="*/ 21442 h 932130"/>
              <a:gd name="connsiteX32" fmla="*/ 44203 w 477176"/>
              <a:gd name="connsiteY32" fmla="*/ 50017 h 932130"/>
              <a:gd name="connsiteX33" fmla="*/ 22772 w 477176"/>
              <a:gd name="connsiteY33" fmla="*/ 100024 h 932130"/>
              <a:gd name="connsiteX34" fmla="*/ 3722 w 477176"/>
              <a:gd name="connsiteY34" fmla="*/ 147649 h 932130"/>
              <a:gd name="connsiteX35" fmla="*/ 6103 w 477176"/>
              <a:gd name="connsiteY35" fmla="*/ 254805 h 93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77176" h="932130">
                <a:moveTo>
                  <a:pt x="6103" y="254805"/>
                </a:moveTo>
                <a:cubicBezTo>
                  <a:pt x="14834" y="260758"/>
                  <a:pt x="41822" y="202020"/>
                  <a:pt x="56109" y="183367"/>
                </a:cubicBezTo>
                <a:cubicBezTo>
                  <a:pt x="70396" y="164714"/>
                  <a:pt x="77541" y="154395"/>
                  <a:pt x="91828" y="142886"/>
                </a:cubicBezTo>
                <a:cubicBezTo>
                  <a:pt x="106115" y="131377"/>
                  <a:pt x="125562" y="119073"/>
                  <a:pt x="141834" y="114311"/>
                </a:cubicBezTo>
                <a:cubicBezTo>
                  <a:pt x="158106" y="109549"/>
                  <a:pt x="168028" y="110342"/>
                  <a:pt x="189459" y="114311"/>
                </a:cubicBezTo>
                <a:cubicBezTo>
                  <a:pt x="210890" y="118280"/>
                  <a:pt x="248991" y="122646"/>
                  <a:pt x="270422" y="138124"/>
                </a:cubicBezTo>
                <a:cubicBezTo>
                  <a:pt x="291853" y="153602"/>
                  <a:pt x="302172" y="176224"/>
                  <a:pt x="318047" y="207180"/>
                </a:cubicBezTo>
                <a:cubicBezTo>
                  <a:pt x="333922" y="238136"/>
                  <a:pt x="354163" y="287745"/>
                  <a:pt x="365672" y="323861"/>
                </a:cubicBezTo>
                <a:cubicBezTo>
                  <a:pt x="377181" y="359977"/>
                  <a:pt x="380356" y="396490"/>
                  <a:pt x="387103" y="423874"/>
                </a:cubicBezTo>
                <a:cubicBezTo>
                  <a:pt x="393850" y="451258"/>
                  <a:pt x="402978" y="467927"/>
                  <a:pt x="406153" y="488167"/>
                </a:cubicBezTo>
                <a:cubicBezTo>
                  <a:pt x="409328" y="508408"/>
                  <a:pt x="409328" y="515948"/>
                  <a:pt x="406153" y="545317"/>
                </a:cubicBezTo>
                <a:cubicBezTo>
                  <a:pt x="402978" y="574686"/>
                  <a:pt x="396628" y="634614"/>
                  <a:pt x="387103" y="664380"/>
                </a:cubicBezTo>
                <a:cubicBezTo>
                  <a:pt x="377578" y="694146"/>
                  <a:pt x="360909" y="704861"/>
                  <a:pt x="349003" y="723911"/>
                </a:cubicBezTo>
                <a:cubicBezTo>
                  <a:pt x="337097" y="742961"/>
                  <a:pt x="327572" y="760821"/>
                  <a:pt x="315666" y="778680"/>
                </a:cubicBezTo>
                <a:cubicBezTo>
                  <a:pt x="303760" y="796539"/>
                  <a:pt x="292647" y="814795"/>
                  <a:pt x="277566" y="831067"/>
                </a:cubicBezTo>
                <a:cubicBezTo>
                  <a:pt x="262485" y="847339"/>
                  <a:pt x="241053" y="863214"/>
                  <a:pt x="225178" y="876311"/>
                </a:cubicBezTo>
                <a:cubicBezTo>
                  <a:pt x="209303" y="889408"/>
                  <a:pt x="190254" y="900521"/>
                  <a:pt x="182316" y="909649"/>
                </a:cubicBezTo>
                <a:cubicBezTo>
                  <a:pt x="174378" y="918777"/>
                  <a:pt x="167234" y="936636"/>
                  <a:pt x="177553" y="931080"/>
                </a:cubicBezTo>
                <a:cubicBezTo>
                  <a:pt x="187872" y="925524"/>
                  <a:pt x="244228" y="876311"/>
                  <a:pt x="244228" y="876311"/>
                </a:cubicBezTo>
                <a:cubicBezTo>
                  <a:pt x="267644" y="857261"/>
                  <a:pt x="296219" y="839005"/>
                  <a:pt x="318047" y="816780"/>
                </a:cubicBezTo>
                <a:cubicBezTo>
                  <a:pt x="339875" y="794555"/>
                  <a:pt x="356941" y="770742"/>
                  <a:pt x="375197" y="742961"/>
                </a:cubicBezTo>
                <a:cubicBezTo>
                  <a:pt x="393453" y="715180"/>
                  <a:pt x="414884" y="682239"/>
                  <a:pt x="427584" y="650092"/>
                </a:cubicBezTo>
                <a:cubicBezTo>
                  <a:pt x="440284" y="617945"/>
                  <a:pt x="443460" y="581433"/>
                  <a:pt x="451397" y="550080"/>
                </a:cubicBezTo>
                <a:cubicBezTo>
                  <a:pt x="459335" y="518727"/>
                  <a:pt x="471637" y="492533"/>
                  <a:pt x="475209" y="461974"/>
                </a:cubicBezTo>
                <a:cubicBezTo>
                  <a:pt x="478781" y="431415"/>
                  <a:pt x="477193" y="397680"/>
                  <a:pt x="472828" y="366724"/>
                </a:cubicBezTo>
                <a:cubicBezTo>
                  <a:pt x="468463" y="335768"/>
                  <a:pt x="462907" y="308780"/>
                  <a:pt x="449016" y="276236"/>
                </a:cubicBezTo>
                <a:cubicBezTo>
                  <a:pt x="435125" y="243692"/>
                  <a:pt x="404168" y="198845"/>
                  <a:pt x="389484" y="171461"/>
                </a:cubicBezTo>
                <a:cubicBezTo>
                  <a:pt x="374800" y="144077"/>
                  <a:pt x="375196" y="130583"/>
                  <a:pt x="360909" y="111930"/>
                </a:cubicBezTo>
                <a:cubicBezTo>
                  <a:pt x="346622" y="93277"/>
                  <a:pt x="324793" y="75020"/>
                  <a:pt x="303759" y="59542"/>
                </a:cubicBezTo>
                <a:cubicBezTo>
                  <a:pt x="282725" y="44064"/>
                  <a:pt x="258912" y="28983"/>
                  <a:pt x="234703" y="19061"/>
                </a:cubicBezTo>
                <a:cubicBezTo>
                  <a:pt x="210494" y="9139"/>
                  <a:pt x="181919" y="-386"/>
                  <a:pt x="158503" y="11"/>
                </a:cubicBezTo>
                <a:cubicBezTo>
                  <a:pt x="135087" y="408"/>
                  <a:pt x="113259" y="13108"/>
                  <a:pt x="94209" y="21442"/>
                </a:cubicBezTo>
                <a:cubicBezTo>
                  <a:pt x="75159" y="29776"/>
                  <a:pt x="56109" y="36920"/>
                  <a:pt x="44203" y="50017"/>
                </a:cubicBezTo>
                <a:cubicBezTo>
                  <a:pt x="32297" y="63114"/>
                  <a:pt x="29519" y="83752"/>
                  <a:pt x="22772" y="100024"/>
                </a:cubicBezTo>
                <a:cubicBezTo>
                  <a:pt x="16025" y="116296"/>
                  <a:pt x="8088" y="128202"/>
                  <a:pt x="3722" y="147649"/>
                </a:cubicBezTo>
                <a:cubicBezTo>
                  <a:pt x="-644" y="167096"/>
                  <a:pt x="-2628" y="248852"/>
                  <a:pt x="6103" y="254805"/>
                </a:cubicBezTo>
                <a:close/>
              </a:path>
            </a:pathLst>
          </a:custGeom>
          <a:solidFill>
            <a:srgbClr val="93D150"/>
          </a:solidFill>
          <a:ln>
            <a:solidFill>
              <a:srgbClr val="93D1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4697413" y="5792788"/>
            <a:ext cx="388937" cy="346075"/>
          </a:xfrm>
          <a:custGeom>
            <a:avLst/>
            <a:gdLst>
              <a:gd name="connsiteX0" fmla="*/ 183 w 388348"/>
              <a:gd name="connsiteY0" fmla="*/ 234094 h 345739"/>
              <a:gd name="connsiteX1" fmla="*/ 28758 w 388348"/>
              <a:gd name="connsiteY1" fmla="*/ 288863 h 345739"/>
              <a:gd name="connsiteX2" fmla="*/ 76383 w 388348"/>
              <a:gd name="connsiteY2" fmla="*/ 343631 h 345739"/>
              <a:gd name="connsiteX3" fmla="*/ 102577 w 388348"/>
              <a:gd name="connsiteY3" fmla="*/ 324581 h 345739"/>
              <a:gd name="connsiteX4" fmla="*/ 159727 w 388348"/>
              <a:gd name="connsiteY4" fmla="*/ 234094 h 345739"/>
              <a:gd name="connsiteX5" fmla="*/ 193065 w 388348"/>
              <a:gd name="connsiteY5" fmla="*/ 210281 h 345739"/>
              <a:gd name="connsiteX6" fmla="*/ 231165 w 388348"/>
              <a:gd name="connsiteY6" fmla="*/ 236475 h 345739"/>
              <a:gd name="connsiteX7" fmla="*/ 262121 w 388348"/>
              <a:gd name="connsiteY7" fmla="*/ 281719 h 345739"/>
              <a:gd name="connsiteX8" fmla="*/ 300221 w 388348"/>
              <a:gd name="connsiteY8" fmla="*/ 231713 h 345739"/>
              <a:gd name="connsiteX9" fmla="*/ 352608 w 388348"/>
              <a:gd name="connsiteY9" fmla="*/ 184088 h 345739"/>
              <a:gd name="connsiteX10" fmla="*/ 388327 w 388348"/>
              <a:gd name="connsiteY10" fmla="*/ 150750 h 345739"/>
              <a:gd name="connsiteX11" fmla="*/ 347846 w 388348"/>
              <a:gd name="connsiteY11" fmla="*/ 88838 h 345739"/>
              <a:gd name="connsiteX12" fmla="*/ 293077 w 388348"/>
              <a:gd name="connsiteY12" fmla="*/ 41213 h 345739"/>
              <a:gd name="connsiteX13" fmla="*/ 216877 w 388348"/>
              <a:gd name="connsiteY13" fmla="*/ 10256 h 345739"/>
              <a:gd name="connsiteX14" fmla="*/ 131152 w 388348"/>
              <a:gd name="connsiteY14" fmla="*/ 731 h 345739"/>
              <a:gd name="connsiteX15" fmla="*/ 90671 w 388348"/>
              <a:gd name="connsiteY15" fmla="*/ 26925 h 345739"/>
              <a:gd name="connsiteX16" fmla="*/ 45427 w 388348"/>
              <a:gd name="connsiteY16" fmla="*/ 55500 h 345739"/>
              <a:gd name="connsiteX17" fmla="*/ 23996 w 388348"/>
              <a:gd name="connsiteY17" fmla="*/ 100744 h 345739"/>
              <a:gd name="connsiteX18" fmla="*/ 16852 w 388348"/>
              <a:gd name="connsiteY18" fmla="*/ 150750 h 345739"/>
              <a:gd name="connsiteX19" fmla="*/ 183 w 388348"/>
              <a:gd name="connsiteY19" fmla="*/ 234094 h 34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8348" h="345739">
                <a:moveTo>
                  <a:pt x="183" y="234094"/>
                </a:moveTo>
                <a:cubicBezTo>
                  <a:pt x="2167" y="257113"/>
                  <a:pt x="16058" y="270607"/>
                  <a:pt x="28758" y="288863"/>
                </a:cubicBezTo>
                <a:cubicBezTo>
                  <a:pt x="41458" y="307119"/>
                  <a:pt x="64080" y="337678"/>
                  <a:pt x="76383" y="343631"/>
                </a:cubicBezTo>
                <a:cubicBezTo>
                  <a:pt x="88686" y="349584"/>
                  <a:pt x="88686" y="342837"/>
                  <a:pt x="102577" y="324581"/>
                </a:cubicBezTo>
                <a:cubicBezTo>
                  <a:pt x="116468" y="306325"/>
                  <a:pt x="144646" y="253144"/>
                  <a:pt x="159727" y="234094"/>
                </a:cubicBezTo>
                <a:cubicBezTo>
                  <a:pt x="174808" y="215044"/>
                  <a:pt x="181159" y="209884"/>
                  <a:pt x="193065" y="210281"/>
                </a:cubicBezTo>
                <a:cubicBezTo>
                  <a:pt x="204971" y="210678"/>
                  <a:pt x="219656" y="224569"/>
                  <a:pt x="231165" y="236475"/>
                </a:cubicBezTo>
                <a:cubicBezTo>
                  <a:pt x="242674" y="248381"/>
                  <a:pt x="250612" y="282513"/>
                  <a:pt x="262121" y="281719"/>
                </a:cubicBezTo>
                <a:cubicBezTo>
                  <a:pt x="273630" y="280925"/>
                  <a:pt x="285140" y="247985"/>
                  <a:pt x="300221" y="231713"/>
                </a:cubicBezTo>
                <a:cubicBezTo>
                  <a:pt x="315302" y="215441"/>
                  <a:pt x="337924" y="197582"/>
                  <a:pt x="352608" y="184088"/>
                </a:cubicBezTo>
                <a:cubicBezTo>
                  <a:pt x="367292" y="170594"/>
                  <a:pt x="389121" y="166625"/>
                  <a:pt x="388327" y="150750"/>
                </a:cubicBezTo>
                <a:cubicBezTo>
                  <a:pt x="387533" y="134875"/>
                  <a:pt x="363721" y="107094"/>
                  <a:pt x="347846" y="88838"/>
                </a:cubicBezTo>
                <a:cubicBezTo>
                  <a:pt x="331971" y="70582"/>
                  <a:pt x="314905" y="54310"/>
                  <a:pt x="293077" y="41213"/>
                </a:cubicBezTo>
                <a:cubicBezTo>
                  <a:pt x="271249" y="28116"/>
                  <a:pt x="243864" y="17003"/>
                  <a:pt x="216877" y="10256"/>
                </a:cubicBezTo>
                <a:cubicBezTo>
                  <a:pt x="189890" y="3509"/>
                  <a:pt x="152186" y="-2047"/>
                  <a:pt x="131152" y="731"/>
                </a:cubicBezTo>
                <a:cubicBezTo>
                  <a:pt x="110118" y="3509"/>
                  <a:pt x="90671" y="26925"/>
                  <a:pt x="90671" y="26925"/>
                </a:cubicBezTo>
                <a:cubicBezTo>
                  <a:pt x="76384" y="36053"/>
                  <a:pt x="56539" y="43197"/>
                  <a:pt x="45427" y="55500"/>
                </a:cubicBezTo>
                <a:cubicBezTo>
                  <a:pt x="34315" y="67803"/>
                  <a:pt x="28758" y="84869"/>
                  <a:pt x="23996" y="100744"/>
                </a:cubicBezTo>
                <a:cubicBezTo>
                  <a:pt x="19234" y="116619"/>
                  <a:pt x="20821" y="130112"/>
                  <a:pt x="16852" y="150750"/>
                </a:cubicBezTo>
                <a:cubicBezTo>
                  <a:pt x="12883" y="171388"/>
                  <a:pt x="-1801" y="211075"/>
                  <a:pt x="183" y="23409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4949825" y="5942013"/>
            <a:ext cx="234950" cy="496887"/>
          </a:xfrm>
          <a:custGeom>
            <a:avLst/>
            <a:gdLst>
              <a:gd name="connsiteX0" fmla="*/ 1398 w 235050"/>
              <a:gd name="connsiteY0" fmla="*/ 144547 h 497403"/>
              <a:gd name="connsiteX1" fmla="*/ 22829 w 235050"/>
              <a:gd name="connsiteY1" fmla="*/ 204078 h 497403"/>
              <a:gd name="connsiteX2" fmla="*/ 39498 w 235050"/>
              <a:gd name="connsiteY2" fmla="*/ 270753 h 497403"/>
              <a:gd name="connsiteX3" fmla="*/ 41879 w 235050"/>
              <a:gd name="connsiteY3" fmla="*/ 339810 h 497403"/>
              <a:gd name="connsiteX4" fmla="*/ 39498 w 235050"/>
              <a:gd name="connsiteY4" fmla="*/ 425535 h 497403"/>
              <a:gd name="connsiteX5" fmla="*/ 44260 w 235050"/>
              <a:gd name="connsiteY5" fmla="*/ 437441 h 497403"/>
              <a:gd name="connsiteX6" fmla="*/ 75217 w 235050"/>
              <a:gd name="connsiteY6" fmla="*/ 461253 h 497403"/>
              <a:gd name="connsiteX7" fmla="*/ 137129 w 235050"/>
              <a:gd name="connsiteY7" fmla="*/ 485066 h 497403"/>
              <a:gd name="connsiteX8" fmla="*/ 184754 w 235050"/>
              <a:gd name="connsiteY8" fmla="*/ 494591 h 497403"/>
              <a:gd name="connsiteX9" fmla="*/ 196660 w 235050"/>
              <a:gd name="connsiteY9" fmla="*/ 435060 h 497403"/>
              <a:gd name="connsiteX10" fmla="*/ 218092 w 235050"/>
              <a:gd name="connsiteY10" fmla="*/ 380291 h 497403"/>
              <a:gd name="connsiteX11" fmla="*/ 225235 w 235050"/>
              <a:gd name="connsiteY11" fmla="*/ 292185 h 497403"/>
              <a:gd name="connsiteX12" fmla="*/ 234760 w 235050"/>
              <a:gd name="connsiteY12" fmla="*/ 223128 h 497403"/>
              <a:gd name="connsiteX13" fmla="*/ 213329 w 235050"/>
              <a:gd name="connsiteY13" fmla="*/ 151691 h 497403"/>
              <a:gd name="connsiteX14" fmla="*/ 168085 w 235050"/>
              <a:gd name="connsiteY14" fmla="*/ 56441 h 497403"/>
              <a:gd name="connsiteX15" fmla="*/ 134748 w 235050"/>
              <a:gd name="connsiteY15" fmla="*/ 1672 h 497403"/>
              <a:gd name="connsiteX16" fmla="*/ 139510 w 235050"/>
              <a:gd name="connsiteY16" fmla="*/ 15960 h 497403"/>
              <a:gd name="connsiteX17" fmla="*/ 103792 w 235050"/>
              <a:gd name="connsiteY17" fmla="*/ 35010 h 497403"/>
              <a:gd name="connsiteX18" fmla="*/ 65692 w 235050"/>
              <a:gd name="connsiteY18" fmla="*/ 68347 h 497403"/>
              <a:gd name="connsiteX19" fmla="*/ 1398 w 235050"/>
              <a:gd name="connsiteY19" fmla="*/ 144547 h 497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5050" h="497403">
                <a:moveTo>
                  <a:pt x="1398" y="144547"/>
                </a:moveTo>
                <a:cubicBezTo>
                  <a:pt x="-5746" y="167169"/>
                  <a:pt x="16479" y="183044"/>
                  <a:pt x="22829" y="204078"/>
                </a:cubicBezTo>
                <a:cubicBezTo>
                  <a:pt x="29179" y="225112"/>
                  <a:pt x="36323" y="248131"/>
                  <a:pt x="39498" y="270753"/>
                </a:cubicBezTo>
                <a:cubicBezTo>
                  <a:pt x="42673" y="293375"/>
                  <a:pt x="41879" y="314013"/>
                  <a:pt x="41879" y="339810"/>
                </a:cubicBezTo>
                <a:cubicBezTo>
                  <a:pt x="41879" y="365607"/>
                  <a:pt x="39101" y="409263"/>
                  <a:pt x="39498" y="425535"/>
                </a:cubicBezTo>
                <a:cubicBezTo>
                  <a:pt x="39895" y="441807"/>
                  <a:pt x="38307" y="431488"/>
                  <a:pt x="44260" y="437441"/>
                </a:cubicBezTo>
                <a:cubicBezTo>
                  <a:pt x="50213" y="443394"/>
                  <a:pt x="59739" y="453316"/>
                  <a:pt x="75217" y="461253"/>
                </a:cubicBezTo>
                <a:cubicBezTo>
                  <a:pt x="90695" y="469190"/>
                  <a:pt x="118873" y="479510"/>
                  <a:pt x="137129" y="485066"/>
                </a:cubicBezTo>
                <a:cubicBezTo>
                  <a:pt x="155385" y="490622"/>
                  <a:pt x="174832" y="502925"/>
                  <a:pt x="184754" y="494591"/>
                </a:cubicBezTo>
                <a:cubicBezTo>
                  <a:pt x="194676" y="486257"/>
                  <a:pt x="191104" y="454110"/>
                  <a:pt x="196660" y="435060"/>
                </a:cubicBezTo>
                <a:cubicBezTo>
                  <a:pt x="202216" y="416010"/>
                  <a:pt x="213330" y="404103"/>
                  <a:pt x="218092" y="380291"/>
                </a:cubicBezTo>
                <a:cubicBezTo>
                  <a:pt x="222854" y="356479"/>
                  <a:pt x="222457" y="318379"/>
                  <a:pt x="225235" y="292185"/>
                </a:cubicBezTo>
                <a:cubicBezTo>
                  <a:pt x="228013" y="265991"/>
                  <a:pt x="236744" y="246544"/>
                  <a:pt x="234760" y="223128"/>
                </a:cubicBezTo>
                <a:cubicBezTo>
                  <a:pt x="232776" y="199712"/>
                  <a:pt x="224441" y="179472"/>
                  <a:pt x="213329" y="151691"/>
                </a:cubicBezTo>
                <a:cubicBezTo>
                  <a:pt x="202217" y="123910"/>
                  <a:pt x="181182" y="81444"/>
                  <a:pt x="168085" y="56441"/>
                </a:cubicBezTo>
                <a:cubicBezTo>
                  <a:pt x="154988" y="31438"/>
                  <a:pt x="139510" y="8419"/>
                  <a:pt x="134748" y="1672"/>
                </a:cubicBezTo>
                <a:cubicBezTo>
                  <a:pt x="129986" y="-5075"/>
                  <a:pt x="144669" y="10404"/>
                  <a:pt x="139510" y="15960"/>
                </a:cubicBezTo>
                <a:cubicBezTo>
                  <a:pt x="134351" y="21516"/>
                  <a:pt x="116095" y="26279"/>
                  <a:pt x="103792" y="35010"/>
                </a:cubicBezTo>
                <a:cubicBezTo>
                  <a:pt x="91489" y="43741"/>
                  <a:pt x="77201" y="55250"/>
                  <a:pt x="65692" y="68347"/>
                </a:cubicBezTo>
                <a:cubicBezTo>
                  <a:pt x="54183" y="81444"/>
                  <a:pt x="8542" y="121925"/>
                  <a:pt x="1398" y="144547"/>
                </a:cubicBez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4819650" y="6392863"/>
            <a:ext cx="307975" cy="347662"/>
          </a:xfrm>
          <a:custGeom>
            <a:avLst/>
            <a:gdLst>
              <a:gd name="connsiteX0" fmla="*/ 164765 w 308577"/>
              <a:gd name="connsiteY0" fmla="*/ 826 h 347214"/>
              <a:gd name="connsiteX1" fmla="*/ 145715 w 308577"/>
              <a:gd name="connsiteY1" fmla="*/ 48451 h 347214"/>
              <a:gd name="connsiteX2" fmla="*/ 129047 w 308577"/>
              <a:gd name="connsiteY2" fmla="*/ 91314 h 347214"/>
              <a:gd name="connsiteX3" fmla="*/ 107615 w 308577"/>
              <a:gd name="connsiteY3" fmla="*/ 131795 h 347214"/>
              <a:gd name="connsiteX4" fmla="*/ 88565 w 308577"/>
              <a:gd name="connsiteY4" fmla="*/ 169895 h 347214"/>
              <a:gd name="connsiteX5" fmla="*/ 57609 w 308577"/>
              <a:gd name="connsiteY5" fmla="*/ 227045 h 347214"/>
              <a:gd name="connsiteX6" fmla="*/ 26653 w 308577"/>
              <a:gd name="connsiteY6" fmla="*/ 265145 h 347214"/>
              <a:gd name="connsiteX7" fmla="*/ 2840 w 308577"/>
              <a:gd name="connsiteY7" fmla="*/ 310389 h 347214"/>
              <a:gd name="connsiteX8" fmla="*/ 5222 w 308577"/>
              <a:gd name="connsiteY8" fmla="*/ 336583 h 347214"/>
              <a:gd name="connsiteX9" fmla="*/ 45703 w 308577"/>
              <a:gd name="connsiteY9" fmla="*/ 346108 h 347214"/>
              <a:gd name="connsiteX10" fmla="*/ 86184 w 308577"/>
              <a:gd name="connsiteY10" fmla="*/ 312770 h 347214"/>
              <a:gd name="connsiteX11" fmla="*/ 124284 w 308577"/>
              <a:gd name="connsiteY11" fmla="*/ 279433 h 347214"/>
              <a:gd name="connsiteX12" fmla="*/ 176672 w 308577"/>
              <a:gd name="connsiteY12" fmla="*/ 241333 h 347214"/>
              <a:gd name="connsiteX13" fmla="*/ 205247 w 308577"/>
              <a:gd name="connsiteY13" fmla="*/ 205614 h 347214"/>
              <a:gd name="connsiteX14" fmla="*/ 250490 w 308577"/>
              <a:gd name="connsiteY14" fmla="*/ 172276 h 347214"/>
              <a:gd name="connsiteX15" fmla="*/ 269540 w 308577"/>
              <a:gd name="connsiteY15" fmla="*/ 136558 h 347214"/>
              <a:gd name="connsiteX16" fmla="*/ 295734 w 308577"/>
              <a:gd name="connsiteY16" fmla="*/ 91314 h 347214"/>
              <a:gd name="connsiteX17" fmla="*/ 307640 w 308577"/>
              <a:gd name="connsiteY17" fmla="*/ 55595 h 347214"/>
              <a:gd name="connsiteX18" fmla="*/ 271922 w 308577"/>
              <a:gd name="connsiteY18" fmla="*/ 38926 h 347214"/>
              <a:gd name="connsiteX19" fmla="*/ 212390 w 308577"/>
              <a:gd name="connsiteY19" fmla="*/ 19876 h 347214"/>
              <a:gd name="connsiteX20" fmla="*/ 164765 w 308577"/>
              <a:gd name="connsiteY20" fmla="*/ 826 h 34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8577" h="347214">
                <a:moveTo>
                  <a:pt x="164765" y="826"/>
                </a:moveTo>
                <a:cubicBezTo>
                  <a:pt x="153653" y="5588"/>
                  <a:pt x="151668" y="33370"/>
                  <a:pt x="145715" y="48451"/>
                </a:cubicBezTo>
                <a:cubicBezTo>
                  <a:pt x="139762" y="63532"/>
                  <a:pt x="135397" y="77423"/>
                  <a:pt x="129047" y="91314"/>
                </a:cubicBezTo>
                <a:cubicBezTo>
                  <a:pt x="122697" y="105205"/>
                  <a:pt x="114362" y="118698"/>
                  <a:pt x="107615" y="131795"/>
                </a:cubicBezTo>
                <a:cubicBezTo>
                  <a:pt x="100868" y="144892"/>
                  <a:pt x="96899" y="154020"/>
                  <a:pt x="88565" y="169895"/>
                </a:cubicBezTo>
                <a:cubicBezTo>
                  <a:pt x="80231" y="185770"/>
                  <a:pt x="67928" y="211170"/>
                  <a:pt x="57609" y="227045"/>
                </a:cubicBezTo>
                <a:cubicBezTo>
                  <a:pt x="47290" y="242920"/>
                  <a:pt x="35781" y="251254"/>
                  <a:pt x="26653" y="265145"/>
                </a:cubicBezTo>
                <a:cubicBezTo>
                  <a:pt x="17525" y="279036"/>
                  <a:pt x="6412" y="298483"/>
                  <a:pt x="2840" y="310389"/>
                </a:cubicBezTo>
                <a:cubicBezTo>
                  <a:pt x="-732" y="322295"/>
                  <a:pt x="-1922" y="330630"/>
                  <a:pt x="5222" y="336583"/>
                </a:cubicBezTo>
                <a:cubicBezTo>
                  <a:pt x="12366" y="342536"/>
                  <a:pt x="32209" y="350077"/>
                  <a:pt x="45703" y="346108"/>
                </a:cubicBezTo>
                <a:cubicBezTo>
                  <a:pt x="59197" y="342139"/>
                  <a:pt x="73087" y="323882"/>
                  <a:pt x="86184" y="312770"/>
                </a:cubicBezTo>
                <a:cubicBezTo>
                  <a:pt x="99281" y="301658"/>
                  <a:pt x="109203" y="291339"/>
                  <a:pt x="124284" y="279433"/>
                </a:cubicBezTo>
                <a:cubicBezTo>
                  <a:pt x="139365" y="267527"/>
                  <a:pt x="163178" y="253636"/>
                  <a:pt x="176672" y="241333"/>
                </a:cubicBezTo>
                <a:cubicBezTo>
                  <a:pt x="190166" y="229030"/>
                  <a:pt x="192944" y="217123"/>
                  <a:pt x="205247" y="205614"/>
                </a:cubicBezTo>
                <a:cubicBezTo>
                  <a:pt x="217550" y="194105"/>
                  <a:pt x="239775" y="183785"/>
                  <a:pt x="250490" y="172276"/>
                </a:cubicBezTo>
                <a:cubicBezTo>
                  <a:pt x="261205" y="160767"/>
                  <a:pt x="261999" y="150052"/>
                  <a:pt x="269540" y="136558"/>
                </a:cubicBezTo>
                <a:cubicBezTo>
                  <a:pt x="277081" y="123064"/>
                  <a:pt x="289384" y="104808"/>
                  <a:pt x="295734" y="91314"/>
                </a:cubicBezTo>
                <a:cubicBezTo>
                  <a:pt x="302084" y="77820"/>
                  <a:pt x="311609" y="64326"/>
                  <a:pt x="307640" y="55595"/>
                </a:cubicBezTo>
                <a:cubicBezTo>
                  <a:pt x="303671" y="46864"/>
                  <a:pt x="287797" y="44879"/>
                  <a:pt x="271922" y="38926"/>
                </a:cubicBezTo>
                <a:cubicBezTo>
                  <a:pt x="256047" y="32973"/>
                  <a:pt x="230646" y="26623"/>
                  <a:pt x="212390" y="19876"/>
                </a:cubicBezTo>
                <a:cubicBezTo>
                  <a:pt x="194134" y="13129"/>
                  <a:pt x="175877" y="-3936"/>
                  <a:pt x="164765" y="826"/>
                </a:cubicBezTo>
                <a:close/>
              </a:path>
            </a:pathLst>
          </a:custGeom>
          <a:solidFill>
            <a:srgbClr val="C9492C"/>
          </a:solidFill>
          <a:ln>
            <a:solidFill>
              <a:srgbClr val="C94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3440113" y="5372100"/>
            <a:ext cx="430212" cy="835025"/>
          </a:xfrm>
          <a:custGeom>
            <a:avLst/>
            <a:gdLst>
              <a:gd name="connsiteX0" fmla="*/ 112001 w 426388"/>
              <a:gd name="connsiteY0" fmla="*/ 128577 h 834421"/>
              <a:gd name="connsiteX1" fmla="*/ 116763 w 426388"/>
              <a:gd name="connsiteY1" fmla="*/ 7133 h 834421"/>
              <a:gd name="connsiteX2" fmla="*/ 183438 w 426388"/>
              <a:gd name="connsiteY2" fmla="*/ 14277 h 834421"/>
              <a:gd name="connsiteX3" fmla="*/ 216776 w 426388"/>
              <a:gd name="connsiteY3" fmla="*/ 14277 h 834421"/>
              <a:gd name="connsiteX4" fmla="*/ 219157 w 426388"/>
              <a:gd name="connsiteY4" fmla="*/ 59520 h 834421"/>
              <a:gd name="connsiteX5" fmla="*/ 214394 w 426388"/>
              <a:gd name="connsiteY5" fmla="*/ 116670 h 834421"/>
              <a:gd name="connsiteX6" fmla="*/ 216776 w 426388"/>
              <a:gd name="connsiteY6" fmla="*/ 166677 h 834421"/>
              <a:gd name="connsiteX7" fmla="*/ 212013 w 426388"/>
              <a:gd name="connsiteY7" fmla="*/ 257164 h 834421"/>
              <a:gd name="connsiteX8" fmla="*/ 216776 w 426388"/>
              <a:gd name="connsiteY8" fmla="*/ 323839 h 834421"/>
              <a:gd name="connsiteX9" fmla="*/ 209632 w 426388"/>
              <a:gd name="connsiteY9" fmla="*/ 376227 h 834421"/>
              <a:gd name="connsiteX10" fmla="*/ 152482 w 426388"/>
              <a:gd name="connsiteY10" fmla="*/ 400039 h 834421"/>
              <a:gd name="connsiteX11" fmla="*/ 112001 w 426388"/>
              <a:gd name="connsiteY11" fmla="*/ 447664 h 834421"/>
              <a:gd name="connsiteX12" fmla="*/ 181057 w 426388"/>
              <a:gd name="connsiteY12" fmla="*/ 495289 h 834421"/>
              <a:gd name="connsiteX13" fmla="*/ 238207 w 426388"/>
              <a:gd name="connsiteY13" fmla="*/ 492908 h 834421"/>
              <a:gd name="connsiteX14" fmla="*/ 300119 w 426388"/>
              <a:gd name="connsiteY14" fmla="*/ 471477 h 834421"/>
              <a:gd name="connsiteX15" fmla="*/ 314407 w 426388"/>
              <a:gd name="connsiteY15" fmla="*/ 430995 h 834421"/>
              <a:gd name="connsiteX16" fmla="*/ 316788 w 426388"/>
              <a:gd name="connsiteY16" fmla="*/ 333364 h 834421"/>
              <a:gd name="connsiteX17" fmla="*/ 316788 w 426388"/>
              <a:gd name="connsiteY17" fmla="*/ 223827 h 834421"/>
              <a:gd name="connsiteX18" fmla="*/ 321551 w 426388"/>
              <a:gd name="connsiteY18" fmla="*/ 130958 h 834421"/>
              <a:gd name="connsiteX19" fmla="*/ 316788 w 426388"/>
              <a:gd name="connsiteY19" fmla="*/ 57139 h 834421"/>
              <a:gd name="connsiteX20" fmla="*/ 314407 w 426388"/>
              <a:gd name="connsiteY20" fmla="*/ 11895 h 834421"/>
              <a:gd name="connsiteX21" fmla="*/ 383463 w 426388"/>
              <a:gd name="connsiteY21" fmla="*/ 14277 h 834421"/>
              <a:gd name="connsiteX22" fmla="*/ 423944 w 426388"/>
              <a:gd name="connsiteY22" fmla="*/ 11895 h 834421"/>
              <a:gd name="connsiteX23" fmla="*/ 421563 w 426388"/>
              <a:gd name="connsiteY23" fmla="*/ 78570 h 834421"/>
              <a:gd name="connsiteX24" fmla="*/ 419182 w 426388"/>
              <a:gd name="connsiteY24" fmla="*/ 159533 h 834421"/>
              <a:gd name="connsiteX25" fmla="*/ 421563 w 426388"/>
              <a:gd name="connsiteY25" fmla="*/ 250020 h 834421"/>
              <a:gd name="connsiteX26" fmla="*/ 419182 w 426388"/>
              <a:gd name="connsiteY26" fmla="*/ 345270 h 834421"/>
              <a:gd name="connsiteX27" fmla="*/ 409657 w 426388"/>
              <a:gd name="connsiteY27" fmla="*/ 464333 h 834421"/>
              <a:gd name="connsiteX28" fmla="*/ 416801 w 426388"/>
              <a:gd name="connsiteY28" fmla="*/ 540533 h 834421"/>
              <a:gd name="connsiteX29" fmla="*/ 397751 w 426388"/>
              <a:gd name="connsiteY29" fmla="*/ 573870 h 834421"/>
              <a:gd name="connsiteX30" fmla="*/ 340601 w 426388"/>
              <a:gd name="connsiteY30" fmla="*/ 590539 h 834421"/>
              <a:gd name="connsiteX31" fmla="*/ 290594 w 426388"/>
              <a:gd name="connsiteY31" fmla="*/ 600064 h 834421"/>
              <a:gd name="connsiteX32" fmla="*/ 250113 w 426388"/>
              <a:gd name="connsiteY32" fmla="*/ 645308 h 834421"/>
              <a:gd name="connsiteX33" fmla="*/ 278688 w 426388"/>
              <a:gd name="connsiteY33" fmla="*/ 676264 h 834421"/>
              <a:gd name="connsiteX34" fmla="*/ 323932 w 426388"/>
              <a:gd name="connsiteY34" fmla="*/ 697695 h 834421"/>
              <a:gd name="connsiteX35" fmla="*/ 407276 w 426388"/>
              <a:gd name="connsiteY35" fmla="*/ 728652 h 834421"/>
              <a:gd name="connsiteX36" fmla="*/ 416801 w 426388"/>
              <a:gd name="connsiteY36" fmla="*/ 795327 h 834421"/>
              <a:gd name="connsiteX37" fmla="*/ 388226 w 426388"/>
              <a:gd name="connsiteY37" fmla="*/ 831045 h 834421"/>
              <a:gd name="connsiteX38" fmla="*/ 326313 w 426388"/>
              <a:gd name="connsiteY38" fmla="*/ 831045 h 834421"/>
              <a:gd name="connsiteX39" fmla="*/ 295357 w 426388"/>
              <a:gd name="connsiteY39" fmla="*/ 814377 h 834421"/>
              <a:gd name="connsiteX40" fmla="*/ 228682 w 426388"/>
              <a:gd name="connsiteY40" fmla="*/ 795327 h 834421"/>
              <a:gd name="connsiteX41" fmla="*/ 157244 w 426388"/>
              <a:gd name="connsiteY41" fmla="*/ 773895 h 834421"/>
              <a:gd name="connsiteX42" fmla="*/ 140576 w 426388"/>
              <a:gd name="connsiteY42" fmla="*/ 766752 h 834421"/>
              <a:gd name="connsiteX43" fmla="*/ 142957 w 426388"/>
              <a:gd name="connsiteY43" fmla="*/ 707220 h 834421"/>
              <a:gd name="connsiteX44" fmla="*/ 147719 w 426388"/>
              <a:gd name="connsiteY44" fmla="*/ 628639 h 834421"/>
              <a:gd name="connsiteX45" fmla="*/ 83426 w 426388"/>
              <a:gd name="connsiteY45" fmla="*/ 611970 h 834421"/>
              <a:gd name="connsiteX46" fmla="*/ 11988 w 426388"/>
              <a:gd name="connsiteY46" fmla="*/ 578633 h 834421"/>
              <a:gd name="connsiteX47" fmla="*/ 82 w 426388"/>
              <a:gd name="connsiteY47" fmla="*/ 519102 h 834421"/>
              <a:gd name="connsiteX48" fmla="*/ 7226 w 426388"/>
              <a:gd name="connsiteY48" fmla="*/ 428614 h 834421"/>
              <a:gd name="connsiteX49" fmla="*/ 16751 w 426388"/>
              <a:gd name="connsiteY49" fmla="*/ 357177 h 834421"/>
              <a:gd name="connsiteX50" fmla="*/ 33419 w 426388"/>
              <a:gd name="connsiteY50" fmla="*/ 321458 h 834421"/>
              <a:gd name="connsiteX51" fmla="*/ 69138 w 426388"/>
              <a:gd name="connsiteY51" fmla="*/ 285739 h 834421"/>
              <a:gd name="connsiteX52" fmla="*/ 107238 w 426388"/>
              <a:gd name="connsiteY52" fmla="*/ 223827 h 834421"/>
              <a:gd name="connsiteX53" fmla="*/ 112001 w 426388"/>
              <a:gd name="connsiteY53" fmla="*/ 128577 h 83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26388" h="834421">
                <a:moveTo>
                  <a:pt x="112001" y="128577"/>
                </a:moveTo>
                <a:cubicBezTo>
                  <a:pt x="113588" y="92461"/>
                  <a:pt x="104857" y="26183"/>
                  <a:pt x="116763" y="7133"/>
                </a:cubicBezTo>
                <a:cubicBezTo>
                  <a:pt x="128669" y="-11917"/>
                  <a:pt x="166769" y="13086"/>
                  <a:pt x="183438" y="14277"/>
                </a:cubicBezTo>
                <a:cubicBezTo>
                  <a:pt x="200107" y="15468"/>
                  <a:pt x="210823" y="6736"/>
                  <a:pt x="216776" y="14277"/>
                </a:cubicBezTo>
                <a:cubicBezTo>
                  <a:pt x="222729" y="21818"/>
                  <a:pt x="219554" y="42455"/>
                  <a:pt x="219157" y="59520"/>
                </a:cubicBezTo>
                <a:cubicBezTo>
                  <a:pt x="218760" y="76585"/>
                  <a:pt x="214791" y="98811"/>
                  <a:pt x="214394" y="116670"/>
                </a:cubicBezTo>
                <a:cubicBezTo>
                  <a:pt x="213997" y="134529"/>
                  <a:pt x="217173" y="143261"/>
                  <a:pt x="216776" y="166677"/>
                </a:cubicBezTo>
                <a:cubicBezTo>
                  <a:pt x="216379" y="190093"/>
                  <a:pt x="212013" y="230970"/>
                  <a:pt x="212013" y="257164"/>
                </a:cubicBezTo>
                <a:cubicBezTo>
                  <a:pt x="212013" y="283358"/>
                  <a:pt x="217173" y="303995"/>
                  <a:pt x="216776" y="323839"/>
                </a:cubicBezTo>
                <a:cubicBezTo>
                  <a:pt x="216379" y="343683"/>
                  <a:pt x="220348" y="363527"/>
                  <a:pt x="209632" y="376227"/>
                </a:cubicBezTo>
                <a:cubicBezTo>
                  <a:pt x="198916" y="388927"/>
                  <a:pt x="168754" y="388133"/>
                  <a:pt x="152482" y="400039"/>
                </a:cubicBezTo>
                <a:cubicBezTo>
                  <a:pt x="136210" y="411945"/>
                  <a:pt x="107239" y="431789"/>
                  <a:pt x="112001" y="447664"/>
                </a:cubicBezTo>
                <a:cubicBezTo>
                  <a:pt x="116763" y="463539"/>
                  <a:pt x="160023" y="487748"/>
                  <a:pt x="181057" y="495289"/>
                </a:cubicBezTo>
                <a:cubicBezTo>
                  <a:pt x="202091" y="502830"/>
                  <a:pt x="218363" y="496877"/>
                  <a:pt x="238207" y="492908"/>
                </a:cubicBezTo>
                <a:cubicBezTo>
                  <a:pt x="258051" y="488939"/>
                  <a:pt x="287419" y="481796"/>
                  <a:pt x="300119" y="471477"/>
                </a:cubicBezTo>
                <a:cubicBezTo>
                  <a:pt x="312819" y="461158"/>
                  <a:pt x="311629" y="454014"/>
                  <a:pt x="314407" y="430995"/>
                </a:cubicBezTo>
                <a:cubicBezTo>
                  <a:pt x="317185" y="407976"/>
                  <a:pt x="316391" y="367892"/>
                  <a:pt x="316788" y="333364"/>
                </a:cubicBezTo>
                <a:cubicBezTo>
                  <a:pt x="317185" y="298836"/>
                  <a:pt x="315994" y="257561"/>
                  <a:pt x="316788" y="223827"/>
                </a:cubicBezTo>
                <a:cubicBezTo>
                  <a:pt x="317582" y="190093"/>
                  <a:pt x="321551" y="158739"/>
                  <a:pt x="321551" y="130958"/>
                </a:cubicBezTo>
                <a:cubicBezTo>
                  <a:pt x="321551" y="103177"/>
                  <a:pt x="317979" y="76983"/>
                  <a:pt x="316788" y="57139"/>
                </a:cubicBezTo>
                <a:cubicBezTo>
                  <a:pt x="315597" y="37295"/>
                  <a:pt x="303295" y="19039"/>
                  <a:pt x="314407" y="11895"/>
                </a:cubicBezTo>
                <a:cubicBezTo>
                  <a:pt x="325520" y="4751"/>
                  <a:pt x="365207" y="14277"/>
                  <a:pt x="383463" y="14277"/>
                </a:cubicBezTo>
                <a:cubicBezTo>
                  <a:pt x="401719" y="14277"/>
                  <a:pt x="417594" y="1180"/>
                  <a:pt x="423944" y="11895"/>
                </a:cubicBezTo>
                <a:cubicBezTo>
                  <a:pt x="430294" y="22610"/>
                  <a:pt x="422357" y="53964"/>
                  <a:pt x="421563" y="78570"/>
                </a:cubicBezTo>
                <a:cubicBezTo>
                  <a:pt x="420769" y="103176"/>
                  <a:pt x="419182" y="130958"/>
                  <a:pt x="419182" y="159533"/>
                </a:cubicBezTo>
                <a:cubicBezTo>
                  <a:pt x="419182" y="188108"/>
                  <a:pt x="421563" y="219064"/>
                  <a:pt x="421563" y="250020"/>
                </a:cubicBezTo>
                <a:cubicBezTo>
                  <a:pt x="421563" y="280976"/>
                  <a:pt x="421166" y="309551"/>
                  <a:pt x="419182" y="345270"/>
                </a:cubicBezTo>
                <a:cubicBezTo>
                  <a:pt x="417198" y="380989"/>
                  <a:pt x="410054" y="431789"/>
                  <a:pt x="409657" y="464333"/>
                </a:cubicBezTo>
                <a:cubicBezTo>
                  <a:pt x="409260" y="496877"/>
                  <a:pt x="418785" y="522277"/>
                  <a:pt x="416801" y="540533"/>
                </a:cubicBezTo>
                <a:cubicBezTo>
                  <a:pt x="414817" y="558789"/>
                  <a:pt x="410451" y="565536"/>
                  <a:pt x="397751" y="573870"/>
                </a:cubicBezTo>
                <a:cubicBezTo>
                  <a:pt x="385051" y="582204"/>
                  <a:pt x="358460" y="586173"/>
                  <a:pt x="340601" y="590539"/>
                </a:cubicBezTo>
                <a:cubicBezTo>
                  <a:pt x="322742" y="594905"/>
                  <a:pt x="305675" y="590936"/>
                  <a:pt x="290594" y="600064"/>
                </a:cubicBezTo>
                <a:cubicBezTo>
                  <a:pt x="275513" y="609192"/>
                  <a:pt x="252097" y="632608"/>
                  <a:pt x="250113" y="645308"/>
                </a:cubicBezTo>
                <a:cubicBezTo>
                  <a:pt x="248129" y="658008"/>
                  <a:pt x="266385" y="667533"/>
                  <a:pt x="278688" y="676264"/>
                </a:cubicBezTo>
                <a:cubicBezTo>
                  <a:pt x="290991" y="684995"/>
                  <a:pt x="302501" y="688964"/>
                  <a:pt x="323932" y="697695"/>
                </a:cubicBezTo>
                <a:cubicBezTo>
                  <a:pt x="345363" y="706426"/>
                  <a:pt x="391798" y="712380"/>
                  <a:pt x="407276" y="728652"/>
                </a:cubicBezTo>
                <a:cubicBezTo>
                  <a:pt x="422754" y="744924"/>
                  <a:pt x="419976" y="778262"/>
                  <a:pt x="416801" y="795327"/>
                </a:cubicBezTo>
                <a:cubicBezTo>
                  <a:pt x="413626" y="812393"/>
                  <a:pt x="403307" y="825092"/>
                  <a:pt x="388226" y="831045"/>
                </a:cubicBezTo>
                <a:cubicBezTo>
                  <a:pt x="373145" y="836998"/>
                  <a:pt x="341791" y="833823"/>
                  <a:pt x="326313" y="831045"/>
                </a:cubicBezTo>
                <a:cubicBezTo>
                  <a:pt x="310835" y="828267"/>
                  <a:pt x="311629" y="820330"/>
                  <a:pt x="295357" y="814377"/>
                </a:cubicBezTo>
                <a:cubicBezTo>
                  <a:pt x="279085" y="808424"/>
                  <a:pt x="228682" y="795327"/>
                  <a:pt x="228682" y="795327"/>
                </a:cubicBezTo>
                <a:lnTo>
                  <a:pt x="157244" y="773895"/>
                </a:lnTo>
                <a:cubicBezTo>
                  <a:pt x="142560" y="769132"/>
                  <a:pt x="142957" y="777865"/>
                  <a:pt x="140576" y="766752"/>
                </a:cubicBezTo>
                <a:cubicBezTo>
                  <a:pt x="138195" y="755640"/>
                  <a:pt x="141767" y="730239"/>
                  <a:pt x="142957" y="707220"/>
                </a:cubicBezTo>
                <a:cubicBezTo>
                  <a:pt x="144147" y="684201"/>
                  <a:pt x="157641" y="644514"/>
                  <a:pt x="147719" y="628639"/>
                </a:cubicBezTo>
                <a:cubicBezTo>
                  <a:pt x="137797" y="612764"/>
                  <a:pt x="106048" y="620304"/>
                  <a:pt x="83426" y="611970"/>
                </a:cubicBezTo>
                <a:cubicBezTo>
                  <a:pt x="60804" y="603636"/>
                  <a:pt x="25879" y="594111"/>
                  <a:pt x="11988" y="578633"/>
                </a:cubicBezTo>
                <a:cubicBezTo>
                  <a:pt x="-1903" y="563155"/>
                  <a:pt x="876" y="544105"/>
                  <a:pt x="82" y="519102"/>
                </a:cubicBezTo>
                <a:cubicBezTo>
                  <a:pt x="-712" y="494099"/>
                  <a:pt x="4448" y="455601"/>
                  <a:pt x="7226" y="428614"/>
                </a:cubicBezTo>
                <a:cubicBezTo>
                  <a:pt x="10004" y="401627"/>
                  <a:pt x="12386" y="375036"/>
                  <a:pt x="16751" y="357177"/>
                </a:cubicBezTo>
                <a:cubicBezTo>
                  <a:pt x="21116" y="339318"/>
                  <a:pt x="24688" y="333364"/>
                  <a:pt x="33419" y="321458"/>
                </a:cubicBezTo>
                <a:cubicBezTo>
                  <a:pt x="42150" y="309552"/>
                  <a:pt x="56835" y="302011"/>
                  <a:pt x="69138" y="285739"/>
                </a:cubicBezTo>
                <a:cubicBezTo>
                  <a:pt x="81441" y="269467"/>
                  <a:pt x="99301" y="250814"/>
                  <a:pt x="107238" y="223827"/>
                </a:cubicBezTo>
                <a:cubicBezTo>
                  <a:pt x="115175" y="196840"/>
                  <a:pt x="110414" y="164693"/>
                  <a:pt x="112001" y="128577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94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3" name="Volný tvar 22"/>
          <p:cNvSpPr/>
          <p:nvPr/>
        </p:nvSpPr>
        <p:spPr>
          <a:xfrm>
            <a:off x="3324225" y="5373688"/>
            <a:ext cx="239713" cy="425450"/>
          </a:xfrm>
          <a:custGeom>
            <a:avLst/>
            <a:gdLst>
              <a:gd name="connsiteX0" fmla="*/ 7795 w 157819"/>
              <a:gd name="connsiteY0" fmla="*/ 3737 h 425345"/>
              <a:gd name="connsiteX1" fmla="*/ 10177 w 157819"/>
              <a:gd name="connsiteY1" fmla="*/ 84699 h 425345"/>
              <a:gd name="connsiteX2" fmla="*/ 10177 w 157819"/>
              <a:gd name="connsiteY2" fmla="*/ 132324 h 425345"/>
              <a:gd name="connsiteX3" fmla="*/ 10177 w 157819"/>
              <a:gd name="connsiteY3" fmla="*/ 208524 h 425345"/>
              <a:gd name="connsiteX4" fmla="*/ 7795 w 157819"/>
              <a:gd name="connsiteY4" fmla="*/ 275199 h 425345"/>
              <a:gd name="connsiteX5" fmla="*/ 10177 w 157819"/>
              <a:gd name="connsiteY5" fmla="*/ 327587 h 425345"/>
              <a:gd name="connsiteX6" fmla="*/ 3033 w 157819"/>
              <a:gd name="connsiteY6" fmla="*/ 377593 h 425345"/>
              <a:gd name="connsiteX7" fmla="*/ 67327 w 157819"/>
              <a:gd name="connsiteY7" fmla="*/ 415693 h 425345"/>
              <a:gd name="connsiteX8" fmla="*/ 98283 w 157819"/>
              <a:gd name="connsiteY8" fmla="*/ 422837 h 425345"/>
              <a:gd name="connsiteX9" fmla="*/ 114952 w 157819"/>
              <a:gd name="connsiteY9" fmla="*/ 379974 h 425345"/>
              <a:gd name="connsiteX10" fmla="*/ 124477 w 157819"/>
              <a:gd name="connsiteY10" fmla="*/ 322824 h 425345"/>
              <a:gd name="connsiteX11" fmla="*/ 157814 w 157819"/>
              <a:gd name="connsiteY11" fmla="*/ 294249 h 425345"/>
              <a:gd name="connsiteX12" fmla="*/ 126858 w 157819"/>
              <a:gd name="connsiteY12" fmla="*/ 265674 h 425345"/>
              <a:gd name="connsiteX13" fmla="*/ 105427 w 157819"/>
              <a:gd name="connsiteY13" fmla="*/ 241862 h 425345"/>
              <a:gd name="connsiteX14" fmla="*/ 107808 w 157819"/>
              <a:gd name="connsiteY14" fmla="*/ 168043 h 425345"/>
              <a:gd name="connsiteX15" fmla="*/ 110189 w 157819"/>
              <a:gd name="connsiteY15" fmla="*/ 118037 h 425345"/>
              <a:gd name="connsiteX16" fmla="*/ 117333 w 157819"/>
              <a:gd name="connsiteY16" fmla="*/ 63268 h 425345"/>
              <a:gd name="connsiteX17" fmla="*/ 117333 w 157819"/>
              <a:gd name="connsiteY17" fmla="*/ 10880 h 425345"/>
              <a:gd name="connsiteX18" fmla="*/ 107808 w 157819"/>
              <a:gd name="connsiteY18" fmla="*/ 13262 h 425345"/>
              <a:gd name="connsiteX19" fmla="*/ 7795 w 157819"/>
              <a:gd name="connsiteY19" fmla="*/ 3737 h 42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7819" h="425345">
                <a:moveTo>
                  <a:pt x="7795" y="3737"/>
                </a:moveTo>
                <a:cubicBezTo>
                  <a:pt x="-8477" y="15643"/>
                  <a:pt x="9780" y="63268"/>
                  <a:pt x="10177" y="84699"/>
                </a:cubicBezTo>
                <a:cubicBezTo>
                  <a:pt x="10574" y="106130"/>
                  <a:pt x="10177" y="132324"/>
                  <a:pt x="10177" y="132324"/>
                </a:cubicBezTo>
                <a:cubicBezTo>
                  <a:pt x="10177" y="152961"/>
                  <a:pt x="10574" y="184712"/>
                  <a:pt x="10177" y="208524"/>
                </a:cubicBezTo>
                <a:cubicBezTo>
                  <a:pt x="9780" y="232337"/>
                  <a:pt x="7795" y="255355"/>
                  <a:pt x="7795" y="275199"/>
                </a:cubicBezTo>
                <a:cubicBezTo>
                  <a:pt x="7795" y="295043"/>
                  <a:pt x="10971" y="310521"/>
                  <a:pt x="10177" y="327587"/>
                </a:cubicBezTo>
                <a:cubicBezTo>
                  <a:pt x="9383" y="344653"/>
                  <a:pt x="-6492" y="362909"/>
                  <a:pt x="3033" y="377593"/>
                </a:cubicBezTo>
                <a:cubicBezTo>
                  <a:pt x="12558" y="392277"/>
                  <a:pt x="51452" y="408152"/>
                  <a:pt x="67327" y="415693"/>
                </a:cubicBezTo>
                <a:cubicBezTo>
                  <a:pt x="83202" y="423234"/>
                  <a:pt x="90346" y="428790"/>
                  <a:pt x="98283" y="422837"/>
                </a:cubicBezTo>
                <a:cubicBezTo>
                  <a:pt x="106220" y="416884"/>
                  <a:pt x="110586" y="396643"/>
                  <a:pt x="114952" y="379974"/>
                </a:cubicBezTo>
                <a:cubicBezTo>
                  <a:pt x="119318" y="363305"/>
                  <a:pt x="117333" y="337111"/>
                  <a:pt x="124477" y="322824"/>
                </a:cubicBezTo>
                <a:cubicBezTo>
                  <a:pt x="131621" y="308537"/>
                  <a:pt x="157417" y="303774"/>
                  <a:pt x="157814" y="294249"/>
                </a:cubicBezTo>
                <a:cubicBezTo>
                  <a:pt x="158211" y="284724"/>
                  <a:pt x="135589" y="274405"/>
                  <a:pt x="126858" y="265674"/>
                </a:cubicBezTo>
                <a:cubicBezTo>
                  <a:pt x="118127" y="256943"/>
                  <a:pt x="108602" y="258134"/>
                  <a:pt x="105427" y="241862"/>
                </a:cubicBezTo>
                <a:cubicBezTo>
                  <a:pt x="102252" y="225590"/>
                  <a:pt x="107014" y="188680"/>
                  <a:pt x="107808" y="168043"/>
                </a:cubicBezTo>
                <a:cubicBezTo>
                  <a:pt x="108602" y="147406"/>
                  <a:pt x="108602" y="135499"/>
                  <a:pt x="110189" y="118037"/>
                </a:cubicBezTo>
                <a:cubicBezTo>
                  <a:pt x="111776" y="100575"/>
                  <a:pt x="116142" y="81127"/>
                  <a:pt x="117333" y="63268"/>
                </a:cubicBezTo>
                <a:cubicBezTo>
                  <a:pt x="118524" y="45409"/>
                  <a:pt x="118920" y="19214"/>
                  <a:pt x="117333" y="10880"/>
                </a:cubicBezTo>
                <a:cubicBezTo>
                  <a:pt x="115746" y="2546"/>
                  <a:pt x="119317" y="14452"/>
                  <a:pt x="107808" y="13262"/>
                </a:cubicBezTo>
                <a:cubicBezTo>
                  <a:pt x="96299" y="12072"/>
                  <a:pt x="24067" y="-8169"/>
                  <a:pt x="7795" y="3737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6" name="Volný tvar 25"/>
          <p:cNvSpPr/>
          <p:nvPr/>
        </p:nvSpPr>
        <p:spPr>
          <a:xfrm>
            <a:off x="6143625" y="5429250"/>
            <a:ext cx="157163" cy="417513"/>
          </a:xfrm>
          <a:custGeom>
            <a:avLst/>
            <a:gdLst>
              <a:gd name="connsiteX0" fmla="*/ 9789 w 157440"/>
              <a:gd name="connsiteY0" fmla="*/ 28928 h 417939"/>
              <a:gd name="connsiteX1" fmla="*/ 12170 w 157440"/>
              <a:gd name="connsiteY1" fmla="*/ 117034 h 417939"/>
              <a:gd name="connsiteX2" fmla="*/ 7408 w 157440"/>
              <a:gd name="connsiteY2" fmla="*/ 195616 h 417939"/>
              <a:gd name="connsiteX3" fmla="*/ 7408 w 157440"/>
              <a:gd name="connsiteY3" fmla="*/ 252766 h 417939"/>
              <a:gd name="connsiteX4" fmla="*/ 7408 w 157440"/>
              <a:gd name="connsiteY4" fmla="*/ 319441 h 417939"/>
              <a:gd name="connsiteX5" fmla="*/ 7408 w 157440"/>
              <a:gd name="connsiteY5" fmla="*/ 364684 h 417939"/>
              <a:gd name="connsiteX6" fmla="*/ 107420 w 157440"/>
              <a:gd name="connsiteY6" fmla="*/ 417072 h 417939"/>
              <a:gd name="connsiteX7" fmla="*/ 112183 w 157440"/>
              <a:gd name="connsiteY7" fmla="*/ 319441 h 417939"/>
              <a:gd name="connsiteX8" fmla="*/ 157427 w 157440"/>
              <a:gd name="connsiteY8" fmla="*/ 298009 h 417939"/>
              <a:gd name="connsiteX9" fmla="*/ 116945 w 157440"/>
              <a:gd name="connsiteY9" fmla="*/ 248003 h 417939"/>
              <a:gd name="connsiteX10" fmla="*/ 116945 w 157440"/>
              <a:gd name="connsiteY10" fmla="*/ 17022 h 417939"/>
              <a:gd name="connsiteX11" fmla="*/ 9789 w 157440"/>
              <a:gd name="connsiteY11" fmla="*/ 28928 h 41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440" h="417939">
                <a:moveTo>
                  <a:pt x="9789" y="28928"/>
                </a:moveTo>
                <a:cubicBezTo>
                  <a:pt x="-7673" y="45597"/>
                  <a:pt x="12567" y="89253"/>
                  <a:pt x="12170" y="117034"/>
                </a:cubicBezTo>
                <a:cubicBezTo>
                  <a:pt x="11773" y="144815"/>
                  <a:pt x="8202" y="172994"/>
                  <a:pt x="7408" y="195616"/>
                </a:cubicBezTo>
                <a:cubicBezTo>
                  <a:pt x="6614" y="218238"/>
                  <a:pt x="7408" y="252766"/>
                  <a:pt x="7408" y="252766"/>
                </a:cubicBezTo>
                <a:lnTo>
                  <a:pt x="7408" y="319441"/>
                </a:lnTo>
                <a:cubicBezTo>
                  <a:pt x="7408" y="338094"/>
                  <a:pt x="-9261" y="348412"/>
                  <a:pt x="7408" y="364684"/>
                </a:cubicBezTo>
                <a:cubicBezTo>
                  <a:pt x="24077" y="380956"/>
                  <a:pt x="89958" y="424612"/>
                  <a:pt x="107420" y="417072"/>
                </a:cubicBezTo>
                <a:cubicBezTo>
                  <a:pt x="124882" y="409532"/>
                  <a:pt x="103849" y="339285"/>
                  <a:pt x="112183" y="319441"/>
                </a:cubicBezTo>
                <a:cubicBezTo>
                  <a:pt x="120517" y="299597"/>
                  <a:pt x="156633" y="309915"/>
                  <a:pt x="157427" y="298009"/>
                </a:cubicBezTo>
                <a:cubicBezTo>
                  <a:pt x="158221" y="286103"/>
                  <a:pt x="123692" y="294834"/>
                  <a:pt x="116945" y="248003"/>
                </a:cubicBezTo>
                <a:cubicBezTo>
                  <a:pt x="110198" y="201172"/>
                  <a:pt x="135598" y="53931"/>
                  <a:pt x="116945" y="17022"/>
                </a:cubicBezTo>
                <a:cubicBezTo>
                  <a:pt x="98292" y="-19887"/>
                  <a:pt x="27251" y="12259"/>
                  <a:pt x="9789" y="2892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" name="Volný tvar 26"/>
          <p:cNvSpPr/>
          <p:nvPr/>
        </p:nvSpPr>
        <p:spPr>
          <a:xfrm>
            <a:off x="6238875" y="5411788"/>
            <a:ext cx="423863" cy="801687"/>
          </a:xfrm>
          <a:custGeom>
            <a:avLst/>
            <a:gdLst>
              <a:gd name="connsiteX0" fmla="*/ 104883 w 423830"/>
              <a:gd name="connsiteY0" fmla="*/ 38261 h 800805"/>
              <a:gd name="connsiteX1" fmla="*/ 102502 w 423830"/>
              <a:gd name="connsiteY1" fmla="*/ 269243 h 800805"/>
              <a:gd name="connsiteX2" fmla="*/ 57258 w 423830"/>
              <a:gd name="connsiteY2" fmla="*/ 297818 h 800805"/>
              <a:gd name="connsiteX3" fmla="*/ 16777 w 423830"/>
              <a:gd name="connsiteY3" fmla="*/ 335918 h 800805"/>
              <a:gd name="connsiteX4" fmla="*/ 14396 w 423830"/>
              <a:gd name="connsiteY4" fmla="*/ 393068 h 800805"/>
              <a:gd name="connsiteX5" fmla="*/ 12014 w 423830"/>
              <a:gd name="connsiteY5" fmla="*/ 445455 h 800805"/>
              <a:gd name="connsiteX6" fmla="*/ 9633 w 423830"/>
              <a:gd name="connsiteY6" fmla="*/ 569280 h 800805"/>
              <a:gd name="connsiteX7" fmla="*/ 147746 w 423830"/>
              <a:gd name="connsiteY7" fmla="*/ 616905 h 800805"/>
              <a:gd name="connsiteX8" fmla="*/ 133458 w 423830"/>
              <a:gd name="connsiteY8" fmla="*/ 745493 h 800805"/>
              <a:gd name="connsiteX9" fmla="*/ 314433 w 423830"/>
              <a:gd name="connsiteY9" fmla="*/ 797880 h 800805"/>
              <a:gd name="connsiteX10" fmla="*/ 388252 w 423830"/>
              <a:gd name="connsiteY10" fmla="*/ 790736 h 800805"/>
              <a:gd name="connsiteX11" fmla="*/ 419208 w 423830"/>
              <a:gd name="connsiteY11" fmla="*/ 762161 h 800805"/>
              <a:gd name="connsiteX12" fmla="*/ 416827 w 423830"/>
              <a:gd name="connsiteY12" fmla="*/ 659768 h 800805"/>
              <a:gd name="connsiteX13" fmla="*/ 354914 w 423830"/>
              <a:gd name="connsiteY13" fmla="*/ 685961 h 800805"/>
              <a:gd name="connsiteX14" fmla="*/ 238233 w 423830"/>
              <a:gd name="connsiteY14" fmla="*/ 645480 h 800805"/>
              <a:gd name="connsiteX15" fmla="*/ 235852 w 423830"/>
              <a:gd name="connsiteY15" fmla="*/ 526418 h 800805"/>
              <a:gd name="connsiteX16" fmla="*/ 116789 w 423830"/>
              <a:gd name="connsiteY16" fmla="*/ 457361 h 800805"/>
              <a:gd name="connsiteX17" fmla="*/ 116789 w 423830"/>
              <a:gd name="connsiteY17" fmla="*/ 416880 h 800805"/>
              <a:gd name="connsiteX18" fmla="*/ 212039 w 423830"/>
              <a:gd name="connsiteY18" fmla="*/ 376399 h 800805"/>
              <a:gd name="connsiteX19" fmla="*/ 209658 w 423830"/>
              <a:gd name="connsiteY19" fmla="*/ 33499 h 800805"/>
              <a:gd name="connsiteX20" fmla="*/ 104883 w 423830"/>
              <a:gd name="connsiteY20" fmla="*/ 38261 h 80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3830" h="800805">
                <a:moveTo>
                  <a:pt x="104883" y="38261"/>
                </a:moveTo>
                <a:cubicBezTo>
                  <a:pt x="87024" y="77552"/>
                  <a:pt x="110439" y="225984"/>
                  <a:pt x="102502" y="269243"/>
                </a:cubicBezTo>
                <a:cubicBezTo>
                  <a:pt x="94565" y="312502"/>
                  <a:pt x="71545" y="286706"/>
                  <a:pt x="57258" y="297818"/>
                </a:cubicBezTo>
                <a:cubicBezTo>
                  <a:pt x="42970" y="308931"/>
                  <a:pt x="23921" y="320043"/>
                  <a:pt x="16777" y="335918"/>
                </a:cubicBezTo>
                <a:cubicBezTo>
                  <a:pt x="9633" y="351793"/>
                  <a:pt x="15190" y="374812"/>
                  <a:pt x="14396" y="393068"/>
                </a:cubicBezTo>
                <a:cubicBezTo>
                  <a:pt x="13602" y="411324"/>
                  <a:pt x="12808" y="416086"/>
                  <a:pt x="12014" y="445455"/>
                </a:cubicBezTo>
                <a:cubicBezTo>
                  <a:pt x="11220" y="474824"/>
                  <a:pt x="-12989" y="540705"/>
                  <a:pt x="9633" y="569280"/>
                </a:cubicBezTo>
                <a:cubicBezTo>
                  <a:pt x="32255" y="597855"/>
                  <a:pt x="127109" y="587536"/>
                  <a:pt x="147746" y="616905"/>
                </a:cubicBezTo>
                <a:cubicBezTo>
                  <a:pt x="168383" y="646274"/>
                  <a:pt x="105677" y="715331"/>
                  <a:pt x="133458" y="745493"/>
                </a:cubicBezTo>
                <a:cubicBezTo>
                  <a:pt x="161239" y="775655"/>
                  <a:pt x="271968" y="790340"/>
                  <a:pt x="314433" y="797880"/>
                </a:cubicBezTo>
                <a:cubicBezTo>
                  <a:pt x="356898" y="805420"/>
                  <a:pt x="370790" y="796689"/>
                  <a:pt x="388252" y="790736"/>
                </a:cubicBezTo>
                <a:cubicBezTo>
                  <a:pt x="405715" y="784783"/>
                  <a:pt x="414446" y="783989"/>
                  <a:pt x="419208" y="762161"/>
                </a:cubicBezTo>
                <a:cubicBezTo>
                  <a:pt x="423970" y="740333"/>
                  <a:pt x="427543" y="672468"/>
                  <a:pt x="416827" y="659768"/>
                </a:cubicBezTo>
                <a:cubicBezTo>
                  <a:pt x="406111" y="647068"/>
                  <a:pt x="384680" y="688342"/>
                  <a:pt x="354914" y="685961"/>
                </a:cubicBezTo>
                <a:cubicBezTo>
                  <a:pt x="325148" y="683580"/>
                  <a:pt x="258077" y="672071"/>
                  <a:pt x="238233" y="645480"/>
                </a:cubicBezTo>
                <a:cubicBezTo>
                  <a:pt x="218389" y="618889"/>
                  <a:pt x="256093" y="557771"/>
                  <a:pt x="235852" y="526418"/>
                </a:cubicBezTo>
                <a:cubicBezTo>
                  <a:pt x="215611" y="495065"/>
                  <a:pt x="136633" y="475617"/>
                  <a:pt x="116789" y="457361"/>
                </a:cubicBezTo>
                <a:cubicBezTo>
                  <a:pt x="96945" y="439105"/>
                  <a:pt x="100914" y="430374"/>
                  <a:pt x="116789" y="416880"/>
                </a:cubicBezTo>
                <a:cubicBezTo>
                  <a:pt x="132664" y="403386"/>
                  <a:pt x="196561" y="440296"/>
                  <a:pt x="212039" y="376399"/>
                </a:cubicBezTo>
                <a:cubicBezTo>
                  <a:pt x="227517" y="312502"/>
                  <a:pt x="227914" y="88268"/>
                  <a:pt x="209658" y="33499"/>
                </a:cubicBezTo>
                <a:cubicBezTo>
                  <a:pt x="191402" y="-21270"/>
                  <a:pt x="122742" y="-1030"/>
                  <a:pt x="104883" y="38261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0" name="Volný tvar 29"/>
          <p:cNvSpPr/>
          <p:nvPr/>
        </p:nvSpPr>
        <p:spPr>
          <a:xfrm>
            <a:off x="6438900" y="5399088"/>
            <a:ext cx="212725" cy="635000"/>
          </a:xfrm>
          <a:custGeom>
            <a:avLst/>
            <a:gdLst>
              <a:gd name="connsiteX0" fmla="*/ 81282 w 212511"/>
              <a:gd name="connsiteY0" fmla="*/ 49416 h 635287"/>
              <a:gd name="connsiteX1" fmla="*/ 200344 w 212511"/>
              <a:gd name="connsiteY1" fmla="*/ 51797 h 635287"/>
              <a:gd name="connsiteX2" fmla="*/ 190819 w 212511"/>
              <a:gd name="connsiteY2" fmla="*/ 578054 h 635287"/>
              <a:gd name="connsiteX3" fmla="*/ 43182 w 212511"/>
              <a:gd name="connsiteY3" fmla="*/ 618535 h 635287"/>
              <a:gd name="connsiteX4" fmla="*/ 52707 w 212511"/>
              <a:gd name="connsiteY4" fmla="*/ 554241 h 635287"/>
              <a:gd name="connsiteX5" fmla="*/ 319 w 212511"/>
              <a:gd name="connsiteY5" fmla="*/ 499472 h 635287"/>
              <a:gd name="connsiteX6" fmla="*/ 81282 w 212511"/>
              <a:gd name="connsiteY6" fmla="*/ 466135 h 635287"/>
              <a:gd name="connsiteX7" fmla="*/ 86044 w 212511"/>
              <a:gd name="connsiteY7" fmla="*/ 316116 h 635287"/>
              <a:gd name="connsiteX8" fmla="*/ 81282 w 212511"/>
              <a:gd name="connsiteY8" fmla="*/ 49416 h 63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511" h="635287">
                <a:moveTo>
                  <a:pt x="81282" y="49416"/>
                </a:moveTo>
                <a:cubicBezTo>
                  <a:pt x="100332" y="5363"/>
                  <a:pt x="182088" y="-36309"/>
                  <a:pt x="200344" y="51797"/>
                </a:cubicBezTo>
                <a:cubicBezTo>
                  <a:pt x="218600" y="139903"/>
                  <a:pt x="217013" y="483598"/>
                  <a:pt x="190819" y="578054"/>
                </a:cubicBezTo>
                <a:cubicBezTo>
                  <a:pt x="164625" y="672510"/>
                  <a:pt x="66201" y="622504"/>
                  <a:pt x="43182" y="618535"/>
                </a:cubicBezTo>
                <a:cubicBezTo>
                  <a:pt x="20163" y="614566"/>
                  <a:pt x="59851" y="574085"/>
                  <a:pt x="52707" y="554241"/>
                </a:cubicBezTo>
                <a:cubicBezTo>
                  <a:pt x="45563" y="534397"/>
                  <a:pt x="-4444" y="514156"/>
                  <a:pt x="319" y="499472"/>
                </a:cubicBezTo>
                <a:cubicBezTo>
                  <a:pt x="5082" y="484788"/>
                  <a:pt x="66995" y="496694"/>
                  <a:pt x="81282" y="466135"/>
                </a:cubicBezTo>
                <a:cubicBezTo>
                  <a:pt x="95569" y="435576"/>
                  <a:pt x="85647" y="383188"/>
                  <a:pt x="86044" y="316116"/>
                </a:cubicBezTo>
                <a:cubicBezTo>
                  <a:pt x="86441" y="249044"/>
                  <a:pt x="62232" y="93469"/>
                  <a:pt x="81282" y="49416"/>
                </a:cubicBezTo>
                <a:close/>
              </a:path>
            </a:pathLst>
          </a:custGeom>
          <a:solidFill>
            <a:srgbClr val="93D150"/>
          </a:solidFill>
          <a:ln>
            <a:solidFill>
              <a:srgbClr val="93D1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1" name="Volný tvar 30"/>
          <p:cNvSpPr/>
          <p:nvPr/>
        </p:nvSpPr>
        <p:spPr>
          <a:xfrm>
            <a:off x="420688" y="5391150"/>
            <a:ext cx="438150" cy="801688"/>
          </a:xfrm>
          <a:custGeom>
            <a:avLst/>
            <a:gdLst>
              <a:gd name="connsiteX0" fmla="*/ 117315 w 437211"/>
              <a:gd name="connsiteY0" fmla="*/ 19418 h 802461"/>
              <a:gd name="connsiteX1" fmla="*/ 207802 w 437211"/>
              <a:gd name="connsiteY1" fmla="*/ 21799 h 802461"/>
              <a:gd name="connsiteX2" fmla="*/ 224471 w 437211"/>
              <a:gd name="connsiteY2" fmla="*/ 55137 h 802461"/>
              <a:gd name="connsiteX3" fmla="*/ 222090 w 437211"/>
              <a:gd name="connsiteY3" fmla="*/ 128956 h 802461"/>
              <a:gd name="connsiteX4" fmla="*/ 222090 w 437211"/>
              <a:gd name="connsiteY4" fmla="*/ 200393 h 802461"/>
              <a:gd name="connsiteX5" fmla="*/ 212565 w 437211"/>
              <a:gd name="connsiteY5" fmla="*/ 333743 h 802461"/>
              <a:gd name="connsiteX6" fmla="*/ 212565 w 437211"/>
              <a:gd name="connsiteY6" fmla="*/ 398037 h 802461"/>
              <a:gd name="connsiteX7" fmla="*/ 167321 w 437211"/>
              <a:gd name="connsiteY7" fmla="*/ 417087 h 802461"/>
              <a:gd name="connsiteX8" fmla="*/ 117315 w 437211"/>
              <a:gd name="connsiteY8" fmla="*/ 455187 h 802461"/>
              <a:gd name="connsiteX9" fmla="*/ 126840 w 437211"/>
              <a:gd name="connsiteY9" fmla="*/ 488524 h 802461"/>
              <a:gd name="connsiteX10" fmla="*/ 203040 w 437211"/>
              <a:gd name="connsiteY10" fmla="*/ 517099 h 802461"/>
              <a:gd name="connsiteX11" fmla="*/ 281621 w 437211"/>
              <a:gd name="connsiteY11" fmla="*/ 495668 h 802461"/>
              <a:gd name="connsiteX12" fmla="*/ 317340 w 437211"/>
              <a:gd name="connsiteY12" fmla="*/ 428993 h 802461"/>
              <a:gd name="connsiteX13" fmla="*/ 312577 w 437211"/>
              <a:gd name="connsiteY13" fmla="*/ 326599 h 802461"/>
              <a:gd name="connsiteX14" fmla="*/ 314958 w 437211"/>
              <a:gd name="connsiteY14" fmla="*/ 171818 h 802461"/>
              <a:gd name="connsiteX15" fmla="*/ 314958 w 437211"/>
              <a:gd name="connsiteY15" fmla="*/ 19418 h 802461"/>
              <a:gd name="connsiteX16" fmla="*/ 429258 w 437211"/>
              <a:gd name="connsiteY16" fmla="*/ 17037 h 802461"/>
              <a:gd name="connsiteX17" fmla="*/ 426877 w 437211"/>
              <a:gd name="connsiteY17" fmla="*/ 126574 h 802461"/>
              <a:gd name="connsiteX18" fmla="*/ 422115 w 437211"/>
              <a:gd name="connsiteY18" fmla="*/ 224206 h 802461"/>
              <a:gd name="connsiteX19" fmla="*/ 424496 w 437211"/>
              <a:gd name="connsiteY19" fmla="*/ 593299 h 802461"/>
              <a:gd name="connsiteX20" fmla="*/ 267333 w 437211"/>
              <a:gd name="connsiteY20" fmla="*/ 643306 h 802461"/>
              <a:gd name="connsiteX21" fmla="*/ 262571 w 437211"/>
              <a:gd name="connsiteY21" fmla="*/ 679024 h 802461"/>
              <a:gd name="connsiteX22" fmla="*/ 336390 w 437211"/>
              <a:gd name="connsiteY22" fmla="*/ 707599 h 802461"/>
              <a:gd name="connsiteX23" fmla="*/ 398302 w 437211"/>
              <a:gd name="connsiteY23" fmla="*/ 726649 h 802461"/>
              <a:gd name="connsiteX24" fmla="*/ 319721 w 437211"/>
              <a:gd name="connsiteY24" fmla="*/ 788562 h 802461"/>
              <a:gd name="connsiteX25" fmla="*/ 245902 w 437211"/>
              <a:gd name="connsiteY25" fmla="*/ 786181 h 802461"/>
              <a:gd name="connsiteX26" fmla="*/ 143508 w 437211"/>
              <a:gd name="connsiteY26" fmla="*/ 793324 h 802461"/>
              <a:gd name="connsiteX27" fmla="*/ 150652 w 437211"/>
              <a:gd name="connsiteY27" fmla="*/ 643306 h 802461"/>
              <a:gd name="connsiteX28" fmla="*/ 36352 w 437211"/>
              <a:gd name="connsiteY28" fmla="*/ 609968 h 802461"/>
              <a:gd name="connsiteX29" fmla="*/ 7777 w 437211"/>
              <a:gd name="connsiteY29" fmla="*/ 593299 h 802461"/>
              <a:gd name="connsiteX30" fmla="*/ 10158 w 437211"/>
              <a:gd name="connsiteY30" fmla="*/ 343268 h 802461"/>
              <a:gd name="connsiteX31" fmla="*/ 119696 w 437211"/>
              <a:gd name="connsiteY31" fmla="*/ 274212 h 802461"/>
              <a:gd name="connsiteX32" fmla="*/ 117315 w 437211"/>
              <a:gd name="connsiteY32" fmla="*/ 19418 h 802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7211" h="802461">
                <a:moveTo>
                  <a:pt x="117315" y="19418"/>
                </a:moveTo>
                <a:cubicBezTo>
                  <a:pt x="131999" y="-22651"/>
                  <a:pt x="189943" y="15846"/>
                  <a:pt x="207802" y="21799"/>
                </a:cubicBezTo>
                <a:cubicBezTo>
                  <a:pt x="225661" y="27752"/>
                  <a:pt x="222090" y="37278"/>
                  <a:pt x="224471" y="55137"/>
                </a:cubicBezTo>
                <a:cubicBezTo>
                  <a:pt x="226852" y="72997"/>
                  <a:pt x="222487" y="104747"/>
                  <a:pt x="222090" y="128956"/>
                </a:cubicBezTo>
                <a:cubicBezTo>
                  <a:pt x="221693" y="153165"/>
                  <a:pt x="223677" y="166262"/>
                  <a:pt x="222090" y="200393"/>
                </a:cubicBezTo>
                <a:cubicBezTo>
                  <a:pt x="220503" y="234524"/>
                  <a:pt x="214152" y="300802"/>
                  <a:pt x="212565" y="333743"/>
                </a:cubicBezTo>
                <a:cubicBezTo>
                  <a:pt x="210978" y="366684"/>
                  <a:pt x="220106" y="384146"/>
                  <a:pt x="212565" y="398037"/>
                </a:cubicBezTo>
                <a:cubicBezTo>
                  <a:pt x="205024" y="411928"/>
                  <a:pt x="183196" y="407562"/>
                  <a:pt x="167321" y="417087"/>
                </a:cubicBezTo>
                <a:cubicBezTo>
                  <a:pt x="151446" y="426612"/>
                  <a:pt x="124062" y="443281"/>
                  <a:pt x="117315" y="455187"/>
                </a:cubicBezTo>
                <a:cubicBezTo>
                  <a:pt x="110568" y="467093"/>
                  <a:pt x="112553" y="478205"/>
                  <a:pt x="126840" y="488524"/>
                </a:cubicBezTo>
                <a:cubicBezTo>
                  <a:pt x="141127" y="498843"/>
                  <a:pt x="177243" y="515908"/>
                  <a:pt x="203040" y="517099"/>
                </a:cubicBezTo>
                <a:cubicBezTo>
                  <a:pt x="228837" y="518290"/>
                  <a:pt x="262571" y="510352"/>
                  <a:pt x="281621" y="495668"/>
                </a:cubicBezTo>
                <a:cubicBezTo>
                  <a:pt x="300671" y="480984"/>
                  <a:pt x="312181" y="457171"/>
                  <a:pt x="317340" y="428993"/>
                </a:cubicBezTo>
                <a:cubicBezTo>
                  <a:pt x="322499" y="400815"/>
                  <a:pt x="312974" y="369461"/>
                  <a:pt x="312577" y="326599"/>
                </a:cubicBezTo>
                <a:cubicBezTo>
                  <a:pt x="312180" y="283737"/>
                  <a:pt x="314561" y="223015"/>
                  <a:pt x="314958" y="171818"/>
                </a:cubicBezTo>
                <a:cubicBezTo>
                  <a:pt x="315355" y="120621"/>
                  <a:pt x="295908" y="45215"/>
                  <a:pt x="314958" y="19418"/>
                </a:cubicBezTo>
                <a:cubicBezTo>
                  <a:pt x="334008" y="-6379"/>
                  <a:pt x="410605" y="-822"/>
                  <a:pt x="429258" y="17037"/>
                </a:cubicBezTo>
                <a:cubicBezTo>
                  <a:pt x="447911" y="34896"/>
                  <a:pt x="428067" y="92046"/>
                  <a:pt x="426877" y="126574"/>
                </a:cubicBezTo>
                <a:cubicBezTo>
                  <a:pt x="425687" y="161102"/>
                  <a:pt x="422512" y="146419"/>
                  <a:pt x="422115" y="224206"/>
                </a:cubicBezTo>
                <a:cubicBezTo>
                  <a:pt x="421718" y="301993"/>
                  <a:pt x="450293" y="523449"/>
                  <a:pt x="424496" y="593299"/>
                </a:cubicBezTo>
                <a:cubicBezTo>
                  <a:pt x="398699" y="663149"/>
                  <a:pt x="294321" y="629019"/>
                  <a:pt x="267333" y="643306"/>
                </a:cubicBezTo>
                <a:cubicBezTo>
                  <a:pt x="240346" y="657594"/>
                  <a:pt x="251061" y="668308"/>
                  <a:pt x="262571" y="679024"/>
                </a:cubicBezTo>
                <a:cubicBezTo>
                  <a:pt x="274081" y="689740"/>
                  <a:pt x="313768" y="699662"/>
                  <a:pt x="336390" y="707599"/>
                </a:cubicBezTo>
                <a:cubicBezTo>
                  <a:pt x="359012" y="715536"/>
                  <a:pt x="401080" y="713155"/>
                  <a:pt x="398302" y="726649"/>
                </a:cubicBezTo>
                <a:cubicBezTo>
                  <a:pt x="395524" y="740143"/>
                  <a:pt x="345121" y="778640"/>
                  <a:pt x="319721" y="788562"/>
                </a:cubicBezTo>
                <a:cubicBezTo>
                  <a:pt x="294321" y="798484"/>
                  <a:pt x="275271" y="785387"/>
                  <a:pt x="245902" y="786181"/>
                </a:cubicBezTo>
                <a:cubicBezTo>
                  <a:pt x="216533" y="786975"/>
                  <a:pt x="159383" y="817137"/>
                  <a:pt x="143508" y="793324"/>
                </a:cubicBezTo>
                <a:cubicBezTo>
                  <a:pt x="127633" y="769512"/>
                  <a:pt x="168511" y="673865"/>
                  <a:pt x="150652" y="643306"/>
                </a:cubicBezTo>
                <a:cubicBezTo>
                  <a:pt x="132793" y="612747"/>
                  <a:pt x="60164" y="618302"/>
                  <a:pt x="36352" y="609968"/>
                </a:cubicBezTo>
                <a:cubicBezTo>
                  <a:pt x="12540" y="601634"/>
                  <a:pt x="12143" y="637749"/>
                  <a:pt x="7777" y="593299"/>
                </a:cubicBezTo>
                <a:cubicBezTo>
                  <a:pt x="3411" y="548849"/>
                  <a:pt x="-8495" y="396449"/>
                  <a:pt x="10158" y="343268"/>
                </a:cubicBezTo>
                <a:cubicBezTo>
                  <a:pt x="28811" y="290087"/>
                  <a:pt x="102630" y="328981"/>
                  <a:pt x="119696" y="274212"/>
                </a:cubicBezTo>
                <a:cubicBezTo>
                  <a:pt x="136762" y="219443"/>
                  <a:pt x="102631" y="61487"/>
                  <a:pt x="117315" y="19418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360" name="Volný tvar 15359"/>
          <p:cNvSpPr/>
          <p:nvPr/>
        </p:nvSpPr>
        <p:spPr>
          <a:xfrm>
            <a:off x="314325" y="5376863"/>
            <a:ext cx="174625" cy="458787"/>
          </a:xfrm>
          <a:custGeom>
            <a:avLst/>
            <a:gdLst>
              <a:gd name="connsiteX0" fmla="*/ 9832 w 174367"/>
              <a:gd name="connsiteY0" fmla="*/ 31128 h 459440"/>
              <a:gd name="connsiteX1" fmla="*/ 7451 w 174367"/>
              <a:gd name="connsiteY1" fmla="*/ 207340 h 459440"/>
              <a:gd name="connsiteX2" fmla="*/ 9832 w 174367"/>
              <a:gd name="connsiteY2" fmla="*/ 321640 h 459440"/>
              <a:gd name="connsiteX3" fmla="*/ 14595 w 174367"/>
              <a:gd name="connsiteY3" fmla="*/ 416890 h 459440"/>
              <a:gd name="connsiteX4" fmla="*/ 102701 w 174367"/>
              <a:gd name="connsiteY4" fmla="*/ 457372 h 459440"/>
              <a:gd name="connsiteX5" fmla="*/ 109845 w 174367"/>
              <a:gd name="connsiteY5" fmla="*/ 357359 h 459440"/>
              <a:gd name="connsiteX6" fmla="*/ 174138 w 174367"/>
              <a:gd name="connsiteY6" fmla="*/ 312115 h 459440"/>
              <a:gd name="connsiteX7" fmla="*/ 131276 w 174367"/>
              <a:gd name="connsiteY7" fmla="*/ 278778 h 459440"/>
              <a:gd name="connsiteX8" fmla="*/ 131276 w 174367"/>
              <a:gd name="connsiteY8" fmla="*/ 23984 h 459440"/>
              <a:gd name="connsiteX9" fmla="*/ 9832 w 174367"/>
              <a:gd name="connsiteY9" fmla="*/ 31128 h 45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4367" h="459440">
                <a:moveTo>
                  <a:pt x="9832" y="31128"/>
                </a:moveTo>
                <a:cubicBezTo>
                  <a:pt x="-10805" y="61687"/>
                  <a:pt x="7451" y="158921"/>
                  <a:pt x="7451" y="207340"/>
                </a:cubicBezTo>
                <a:cubicBezTo>
                  <a:pt x="7451" y="255759"/>
                  <a:pt x="8641" y="286715"/>
                  <a:pt x="9832" y="321640"/>
                </a:cubicBezTo>
                <a:cubicBezTo>
                  <a:pt x="11023" y="356565"/>
                  <a:pt x="-883" y="394268"/>
                  <a:pt x="14595" y="416890"/>
                </a:cubicBezTo>
                <a:cubicBezTo>
                  <a:pt x="30073" y="439512"/>
                  <a:pt x="86826" y="467294"/>
                  <a:pt x="102701" y="457372"/>
                </a:cubicBezTo>
                <a:cubicBezTo>
                  <a:pt x="118576" y="447450"/>
                  <a:pt x="97939" y="381568"/>
                  <a:pt x="109845" y="357359"/>
                </a:cubicBezTo>
                <a:cubicBezTo>
                  <a:pt x="121751" y="333150"/>
                  <a:pt x="170566" y="325212"/>
                  <a:pt x="174138" y="312115"/>
                </a:cubicBezTo>
                <a:cubicBezTo>
                  <a:pt x="177710" y="299018"/>
                  <a:pt x="138420" y="326800"/>
                  <a:pt x="131276" y="278778"/>
                </a:cubicBezTo>
                <a:cubicBezTo>
                  <a:pt x="124132" y="230756"/>
                  <a:pt x="153501" y="64862"/>
                  <a:pt x="131276" y="23984"/>
                </a:cubicBezTo>
                <a:cubicBezTo>
                  <a:pt x="109051" y="-16894"/>
                  <a:pt x="30469" y="569"/>
                  <a:pt x="9832" y="31128"/>
                </a:cubicBezTo>
                <a:close/>
              </a:path>
            </a:pathLst>
          </a:custGeom>
          <a:solidFill>
            <a:srgbClr val="FB73E1"/>
          </a:solidFill>
          <a:ln>
            <a:solidFill>
              <a:srgbClr val="FB73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2152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sz="3400" dirty="0" err="1"/>
              <a:t>Morfotypy</a:t>
            </a:r>
            <a:r>
              <a:rPr lang="cs-CZ" sz="3400" dirty="0"/>
              <a:t> </a:t>
            </a:r>
            <a:r>
              <a:rPr lang="cs-CZ" sz="3400" i="1" dirty="0" err="1"/>
              <a:t>Dolicirroplectanum</a:t>
            </a:r>
            <a:r>
              <a:rPr lang="cs-CZ" sz="3400" i="1" dirty="0"/>
              <a:t> </a:t>
            </a:r>
            <a:r>
              <a:rPr lang="cs-CZ" sz="3400" i="1" dirty="0" err="1"/>
              <a:t>lacustre</a:t>
            </a:r>
            <a:r>
              <a:rPr lang="cs-CZ" sz="3400" i="1" dirty="0"/>
              <a:t> </a:t>
            </a:r>
            <a:r>
              <a:rPr lang="cs-CZ" sz="3400" dirty="0"/>
              <a:t>z </a:t>
            </a:r>
            <a:r>
              <a:rPr lang="cs-CZ" sz="3400" i="1" dirty="0" err="1"/>
              <a:t>Latus</a:t>
            </a:r>
            <a:r>
              <a:rPr lang="cs-CZ" sz="3400" i="1" dirty="0"/>
              <a:t> </a:t>
            </a:r>
            <a:r>
              <a:rPr lang="cs-CZ" sz="3400" i="1" dirty="0" err="1"/>
              <a:t>niloticus</a:t>
            </a:r>
            <a:r>
              <a:rPr lang="cs-CZ" sz="3400" i="1" dirty="0"/>
              <a:t> </a:t>
            </a:r>
            <a:r>
              <a:rPr lang="cs-CZ" sz="3400" dirty="0"/>
              <a:t>– jezero Viktoria, Afrika</a:t>
            </a:r>
          </a:p>
        </p:txBody>
      </p:sp>
      <p:pic>
        <p:nvPicPr>
          <p:cNvPr id="5122" name="Picture 2" descr="https://www.biorxiv.org/content/biorxiv/early/2022/03/01/2022.02.26.482128/F3/graphic-5.large.jpg?width=800&amp;height=600&amp;carousel=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" y="1743260"/>
            <a:ext cx="2782294" cy="286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biorxiv.org/content/biorxiv/early/2022/03/01/2022.02.26.482128/F3/graphic-6.large.jpg?width=800&amp;height=600&amp;carousel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566" y="1776610"/>
            <a:ext cx="2909842" cy="28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biorxiv.org/content/biorxiv/early/2022/03/01/2022.02.26.482128/F3/graphic-7.large.jpg?width=800&amp;height=600&amp;carousel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78" y="1743260"/>
            <a:ext cx="3258044" cy="31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3528" y="4996333"/>
            <a:ext cx="8496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Morphotypes</a:t>
            </a:r>
            <a:r>
              <a:rPr lang="cs-CZ" sz="1400" dirty="0"/>
              <a:t> of </a:t>
            </a:r>
            <a:r>
              <a:rPr lang="cs-CZ" sz="1400" i="1" dirty="0" err="1"/>
              <a:t>Dolicirroplectanum</a:t>
            </a:r>
            <a:r>
              <a:rPr lang="cs-CZ" sz="1400" i="1" dirty="0"/>
              <a:t> </a:t>
            </a:r>
            <a:r>
              <a:rPr lang="cs-CZ" sz="1400" i="1" dirty="0" err="1"/>
              <a:t>lacustre</a:t>
            </a:r>
            <a:r>
              <a:rPr lang="cs-CZ" sz="1400" dirty="0"/>
              <a:t> </a:t>
            </a:r>
            <a:r>
              <a:rPr lang="cs-CZ" sz="1400" dirty="0" err="1"/>
              <a:t>collected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 </a:t>
            </a:r>
            <a:r>
              <a:rPr lang="cs-CZ" sz="1400" i="1" dirty="0" err="1"/>
              <a:t>Lates</a:t>
            </a:r>
            <a:r>
              <a:rPr lang="cs-CZ" sz="1400" i="1" dirty="0"/>
              <a:t> </a:t>
            </a:r>
            <a:r>
              <a:rPr lang="cs-CZ" sz="1400" i="1" dirty="0" err="1"/>
              <a:t>niloticus</a:t>
            </a:r>
            <a:r>
              <a:rPr lang="cs-CZ" sz="1400" dirty="0"/>
              <a:t>. </a:t>
            </a:r>
            <a:r>
              <a:rPr lang="cs-CZ" sz="1400" dirty="0" err="1"/>
              <a:t>Specimens</a:t>
            </a:r>
            <a:r>
              <a:rPr lang="cs-CZ" sz="1400" dirty="0"/>
              <a:t> </a:t>
            </a:r>
            <a:r>
              <a:rPr lang="cs-CZ" sz="1400" dirty="0" err="1"/>
              <a:t>drawn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a </a:t>
            </a:r>
            <a:r>
              <a:rPr lang="cs-CZ" sz="1400" dirty="0" err="1"/>
              <a:t>dorsal</a:t>
            </a:r>
            <a:r>
              <a:rPr lang="cs-CZ" sz="1400" dirty="0"/>
              <a:t> </a:t>
            </a:r>
            <a:r>
              <a:rPr lang="cs-CZ" sz="1400" dirty="0" err="1"/>
              <a:t>view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Hoyer’s</a:t>
            </a:r>
            <a:r>
              <a:rPr lang="cs-CZ" sz="1400" dirty="0"/>
              <a:t> medium as fixative. a </a:t>
            </a:r>
            <a:r>
              <a:rPr lang="cs-CZ" sz="1400" i="1" dirty="0" err="1"/>
              <a:t>Dolicirroplectanum</a:t>
            </a:r>
            <a:r>
              <a:rPr lang="cs-CZ" sz="1400" i="1" dirty="0"/>
              <a:t> </a:t>
            </a:r>
            <a:r>
              <a:rPr lang="cs-CZ" sz="1400" i="1" dirty="0" err="1"/>
              <a:t>lacustre</a:t>
            </a:r>
            <a:r>
              <a:rPr lang="cs-CZ" sz="1400" dirty="0"/>
              <a:t> </a:t>
            </a:r>
            <a:r>
              <a:rPr lang="cs-CZ" sz="1400" dirty="0" err="1"/>
              <a:t>gravid</a:t>
            </a:r>
            <a:r>
              <a:rPr lang="cs-CZ" sz="1400" dirty="0"/>
              <a:t> </a:t>
            </a:r>
            <a:r>
              <a:rPr lang="cs-CZ" sz="1400" dirty="0" err="1"/>
              <a:t>morphotype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Lake</a:t>
            </a:r>
            <a:r>
              <a:rPr lang="cs-CZ" sz="1400" dirty="0"/>
              <a:t> Albert (host specimen HP4094); (b) </a:t>
            </a:r>
            <a:r>
              <a:rPr lang="cs-CZ" sz="1400" i="1" dirty="0" err="1"/>
              <a:t>Dolicirroplectanum</a:t>
            </a:r>
            <a:r>
              <a:rPr lang="cs-CZ" sz="1400" i="1" dirty="0"/>
              <a:t> </a:t>
            </a:r>
            <a:r>
              <a:rPr lang="cs-CZ" sz="1400" i="1" dirty="0" err="1"/>
              <a:t>lacustre</a:t>
            </a:r>
            <a:r>
              <a:rPr lang="cs-CZ" sz="1400" dirty="0"/>
              <a:t> </a:t>
            </a:r>
            <a:r>
              <a:rPr lang="cs-CZ" sz="1400" dirty="0" err="1"/>
              <a:t>slender</a:t>
            </a:r>
            <a:r>
              <a:rPr lang="cs-CZ" sz="1400" dirty="0"/>
              <a:t> </a:t>
            </a:r>
            <a:r>
              <a:rPr lang="cs-CZ" sz="1400" dirty="0" err="1"/>
              <a:t>morphotype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Lake</a:t>
            </a:r>
            <a:r>
              <a:rPr lang="cs-CZ" sz="1400" dirty="0"/>
              <a:t> Albert (host specimen HP4099); (c) </a:t>
            </a:r>
            <a:r>
              <a:rPr lang="cs-CZ" sz="1400" i="1" dirty="0" err="1"/>
              <a:t>Dolicirroplectanum</a:t>
            </a:r>
            <a:r>
              <a:rPr lang="cs-CZ" sz="1400" i="1" dirty="0"/>
              <a:t> </a:t>
            </a:r>
            <a:r>
              <a:rPr lang="cs-CZ" sz="1400" i="1" dirty="0" err="1"/>
              <a:t>lacustre</a:t>
            </a:r>
            <a:r>
              <a:rPr lang="cs-CZ" sz="1400" dirty="0"/>
              <a:t> 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Lake</a:t>
            </a:r>
            <a:r>
              <a:rPr lang="cs-CZ" sz="1400" dirty="0"/>
              <a:t> Victoria (host specimen HP4318). </a:t>
            </a:r>
            <a:r>
              <a:rPr lang="cs-CZ" sz="1400" dirty="0" err="1"/>
              <a:t>Drawings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dorsal</a:t>
            </a:r>
            <a:r>
              <a:rPr lang="cs-CZ" sz="1400" dirty="0"/>
              <a:t> </a:t>
            </a:r>
            <a:r>
              <a:rPr lang="cs-CZ" sz="1400" dirty="0" err="1"/>
              <a:t>view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A, </a:t>
            </a:r>
            <a:r>
              <a:rPr lang="cs-CZ" sz="1400" dirty="0" err="1"/>
              <a:t>whole</a:t>
            </a:r>
            <a:r>
              <a:rPr lang="cs-CZ" sz="1400" dirty="0"/>
              <a:t> </a:t>
            </a:r>
            <a:r>
              <a:rPr lang="cs-CZ" sz="1400" dirty="0" err="1"/>
              <a:t>mount</a:t>
            </a:r>
            <a:r>
              <a:rPr lang="cs-CZ" sz="1400" dirty="0"/>
              <a:t>; B, </a:t>
            </a:r>
            <a:r>
              <a:rPr lang="cs-CZ" sz="1400" dirty="0" err="1"/>
              <a:t>ventral</a:t>
            </a:r>
            <a:r>
              <a:rPr lang="cs-CZ" sz="1400" dirty="0"/>
              <a:t> </a:t>
            </a:r>
            <a:r>
              <a:rPr lang="cs-CZ" sz="1400" dirty="0" err="1"/>
              <a:t>anchor</a:t>
            </a:r>
            <a:r>
              <a:rPr lang="cs-CZ" sz="1400" dirty="0"/>
              <a:t>; C, </a:t>
            </a:r>
            <a:r>
              <a:rPr lang="cs-CZ" sz="1400" dirty="0" err="1"/>
              <a:t>dorsal</a:t>
            </a:r>
            <a:r>
              <a:rPr lang="cs-CZ" sz="1400" dirty="0"/>
              <a:t> </a:t>
            </a:r>
            <a:r>
              <a:rPr lang="cs-CZ" sz="1400" dirty="0" err="1"/>
              <a:t>anchor</a:t>
            </a:r>
            <a:r>
              <a:rPr lang="cs-CZ" sz="1400" dirty="0"/>
              <a:t>; D, male </a:t>
            </a:r>
            <a:r>
              <a:rPr lang="cs-CZ" sz="1400" dirty="0" err="1"/>
              <a:t>copulatory</a:t>
            </a:r>
            <a:r>
              <a:rPr lang="cs-CZ" sz="1400" dirty="0"/>
              <a:t> organ; E, vagina; F, </a:t>
            </a:r>
            <a:r>
              <a:rPr lang="cs-CZ" sz="1400" dirty="0" err="1"/>
              <a:t>ventral</a:t>
            </a:r>
            <a:r>
              <a:rPr lang="cs-CZ" sz="1400" dirty="0"/>
              <a:t> bar; G, </a:t>
            </a:r>
            <a:r>
              <a:rPr lang="cs-CZ" sz="1400" dirty="0" err="1"/>
              <a:t>dorsal</a:t>
            </a:r>
            <a:r>
              <a:rPr lang="cs-CZ" sz="1400" dirty="0"/>
              <a:t> bar; H, </a:t>
            </a:r>
            <a:r>
              <a:rPr lang="cs-CZ" sz="1400" dirty="0" err="1"/>
              <a:t>hook</a:t>
            </a:r>
            <a:r>
              <a:rPr lang="cs-CZ" sz="1400" dirty="0"/>
              <a:t>; I, </a:t>
            </a:r>
            <a:r>
              <a:rPr lang="cs-CZ" sz="1400" dirty="0" err="1"/>
              <a:t>ventral</a:t>
            </a:r>
            <a:r>
              <a:rPr lang="cs-CZ" sz="1400" dirty="0"/>
              <a:t> </a:t>
            </a:r>
            <a:r>
              <a:rPr lang="cs-CZ" sz="1400" dirty="0" err="1"/>
              <a:t>squamodisc</a:t>
            </a:r>
            <a:r>
              <a:rPr lang="cs-CZ" sz="1400" dirty="0"/>
              <a:t>; J, </a:t>
            </a:r>
            <a:r>
              <a:rPr lang="cs-CZ" sz="1400" dirty="0" err="1"/>
              <a:t>dorsal</a:t>
            </a:r>
            <a:r>
              <a:rPr lang="cs-CZ" sz="1400" dirty="0"/>
              <a:t> </a:t>
            </a:r>
            <a:r>
              <a:rPr lang="cs-CZ" sz="1400" dirty="0" err="1"/>
              <a:t>squamodisc</a:t>
            </a:r>
            <a:r>
              <a:rPr lang="cs-CZ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01380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r>
              <a:rPr lang="cs-CZ" sz="3400" dirty="0"/>
              <a:t>Morfometrická variabilita </a:t>
            </a:r>
            <a:r>
              <a:rPr lang="cs-CZ" sz="3400" dirty="0" err="1"/>
              <a:t>haptorálních</a:t>
            </a:r>
            <a:r>
              <a:rPr lang="cs-CZ" sz="3400" dirty="0"/>
              <a:t> struktur </a:t>
            </a:r>
            <a:r>
              <a:rPr lang="cs-CZ" sz="3400" i="1" dirty="0" err="1"/>
              <a:t>Dolicirroplectanum</a:t>
            </a:r>
            <a:r>
              <a:rPr lang="cs-CZ" sz="3400" i="1" dirty="0"/>
              <a:t> </a:t>
            </a:r>
            <a:r>
              <a:rPr lang="cs-CZ" sz="3400" i="1" dirty="0" err="1"/>
              <a:t>lacustre</a:t>
            </a:r>
            <a:endParaRPr lang="cs-CZ" sz="3400" i="1" dirty="0"/>
          </a:p>
        </p:txBody>
      </p:sp>
      <p:pic>
        <p:nvPicPr>
          <p:cNvPr id="6146" name="Picture 2" descr="https://www.biorxiv.org/content/biorxiv/early/2022/03/01/2022.02.26.482128/F4.large.jpg?width=800&amp;height=600&amp;carousel=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13854"/>
            <a:ext cx="433742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4" y="5356373"/>
            <a:ext cx="813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Morphometric</a:t>
            </a:r>
            <a:r>
              <a:rPr lang="cs-CZ" sz="1400" dirty="0"/>
              <a:t> </a:t>
            </a:r>
            <a:r>
              <a:rPr lang="cs-CZ" sz="1400" dirty="0" err="1"/>
              <a:t>variation</a:t>
            </a:r>
            <a:r>
              <a:rPr lang="cs-CZ" sz="1400" dirty="0"/>
              <a:t> of </a:t>
            </a:r>
            <a:r>
              <a:rPr lang="cs-CZ" sz="1400" dirty="0" err="1"/>
              <a:t>haptoral</a:t>
            </a:r>
            <a:r>
              <a:rPr lang="cs-CZ" sz="1400" dirty="0"/>
              <a:t> </a:t>
            </a:r>
            <a:r>
              <a:rPr lang="cs-CZ" sz="1400" dirty="0" err="1"/>
              <a:t>structures</a:t>
            </a:r>
            <a:r>
              <a:rPr lang="cs-CZ" sz="1400" dirty="0"/>
              <a:t> and body </a:t>
            </a:r>
            <a:r>
              <a:rPr lang="cs-CZ" sz="1400" dirty="0" err="1"/>
              <a:t>size</a:t>
            </a:r>
            <a:r>
              <a:rPr lang="cs-CZ" sz="1400" dirty="0"/>
              <a:t> in </a:t>
            </a:r>
            <a:r>
              <a:rPr lang="cs-CZ" sz="1400" i="1" dirty="0" err="1"/>
              <a:t>Dolicirroplectanum</a:t>
            </a:r>
            <a:r>
              <a:rPr lang="cs-CZ" sz="1400" i="1" dirty="0"/>
              <a:t> </a:t>
            </a:r>
            <a:r>
              <a:rPr lang="cs-CZ" sz="1400" i="1" dirty="0" err="1"/>
              <a:t>lacustre</a:t>
            </a:r>
            <a:r>
              <a:rPr lang="cs-CZ" sz="1400" dirty="0"/>
              <a:t>. (a) </a:t>
            </a:r>
            <a:r>
              <a:rPr lang="cs-CZ" sz="1400" dirty="0" err="1"/>
              <a:t>Biplot</a:t>
            </a:r>
            <a:r>
              <a:rPr lang="cs-CZ" sz="1400" dirty="0"/>
              <a:t> </a:t>
            </a:r>
            <a:r>
              <a:rPr lang="cs-CZ" sz="1400" dirty="0" err="1"/>
              <a:t>based</a:t>
            </a:r>
            <a:r>
              <a:rPr lang="cs-CZ" sz="1400" dirty="0"/>
              <a:t> on PCA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measured</a:t>
            </a:r>
            <a:r>
              <a:rPr lang="cs-CZ" sz="1400" dirty="0"/>
              <a:t> </a:t>
            </a:r>
            <a:r>
              <a:rPr lang="cs-CZ" sz="1400" dirty="0" err="1"/>
              <a:t>characteristics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gravid</a:t>
            </a:r>
            <a:r>
              <a:rPr lang="cs-CZ" sz="1400" dirty="0"/>
              <a:t> </a:t>
            </a:r>
            <a:r>
              <a:rPr lang="cs-CZ" sz="1400" dirty="0" err="1"/>
              <a:t>specimens</a:t>
            </a:r>
            <a:r>
              <a:rPr lang="cs-CZ" sz="1400" dirty="0"/>
              <a:t> (n= 9) and </a:t>
            </a:r>
            <a:r>
              <a:rPr lang="cs-CZ" sz="1400" dirty="0" err="1"/>
              <a:t>slender</a:t>
            </a:r>
            <a:r>
              <a:rPr lang="cs-CZ" sz="1400" dirty="0"/>
              <a:t> </a:t>
            </a:r>
            <a:r>
              <a:rPr lang="cs-CZ" sz="1400" dirty="0" err="1"/>
              <a:t>specimens</a:t>
            </a:r>
            <a:r>
              <a:rPr lang="cs-CZ" sz="1400" dirty="0"/>
              <a:t> (n = 42)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Lake</a:t>
            </a:r>
            <a:r>
              <a:rPr lang="cs-CZ" sz="1400" dirty="0"/>
              <a:t> Albert, and </a:t>
            </a:r>
            <a:r>
              <a:rPr lang="cs-CZ" sz="1400" dirty="0" err="1"/>
              <a:t>specimens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Lake</a:t>
            </a:r>
            <a:r>
              <a:rPr lang="cs-CZ" sz="1400" dirty="0"/>
              <a:t> Victoria (n= 27) </a:t>
            </a:r>
            <a:r>
              <a:rPr lang="cs-CZ" sz="1400" dirty="0" err="1"/>
              <a:t>with</a:t>
            </a:r>
            <a:r>
              <a:rPr lang="cs-CZ" sz="1400" dirty="0"/>
              <a:t> 95% C.I. </a:t>
            </a:r>
            <a:r>
              <a:rPr lang="cs-CZ" sz="1400" dirty="0" err="1"/>
              <a:t>ellipses</a:t>
            </a:r>
            <a:r>
              <a:rPr lang="cs-CZ" sz="1400" dirty="0"/>
              <a:t>; (b) </a:t>
            </a:r>
            <a:r>
              <a:rPr lang="cs-CZ" sz="1400" dirty="0" err="1"/>
              <a:t>Density</a:t>
            </a:r>
            <a:r>
              <a:rPr lang="cs-CZ" sz="1400" dirty="0"/>
              <a:t> </a:t>
            </a:r>
            <a:r>
              <a:rPr lang="cs-CZ" sz="1400" dirty="0" err="1"/>
              <a:t>plots</a:t>
            </a:r>
            <a:r>
              <a:rPr lang="cs-CZ" sz="1400" dirty="0"/>
              <a:t> </a:t>
            </a:r>
            <a:r>
              <a:rPr lang="cs-CZ" sz="1400" dirty="0" err="1"/>
              <a:t>depicting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morphometric</a:t>
            </a:r>
            <a:r>
              <a:rPr lang="cs-CZ" sz="1400" dirty="0"/>
              <a:t> </a:t>
            </a:r>
            <a:r>
              <a:rPr lang="cs-CZ" sz="1400" dirty="0" err="1"/>
              <a:t>variation</a:t>
            </a:r>
            <a:r>
              <a:rPr lang="cs-CZ" sz="1400" dirty="0"/>
              <a:t> of </a:t>
            </a:r>
            <a:r>
              <a:rPr lang="cs-CZ" sz="1400" dirty="0" err="1"/>
              <a:t>haptoral</a:t>
            </a:r>
            <a:r>
              <a:rPr lang="cs-CZ" sz="1400" dirty="0"/>
              <a:t> </a:t>
            </a:r>
            <a:r>
              <a:rPr lang="cs-CZ" sz="1400" dirty="0" err="1"/>
              <a:t>structures</a:t>
            </a:r>
            <a:r>
              <a:rPr lang="cs-CZ" sz="1400" dirty="0"/>
              <a:t> </a:t>
            </a:r>
            <a:r>
              <a:rPr lang="cs-CZ" sz="1400" dirty="0" err="1"/>
              <a:t>across</a:t>
            </a:r>
            <a:r>
              <a:rPr lang="cs-CZ" sz="1400" dirty="0"/>
              <a:t> </a:t>
            </a:r>
            <a:r>
              <a:rPr lang="cs-CZ" sz="1400" dirty="0" err="1"/>
              <a:t>populations</a:t>
            </a:r>
            <a:r>
              <a:rPr lang="cs-CZ" sz="1400" dirty="0"/>
              <a:t>, </a:t>
            </a:r>
            <a:r>
              <a:rPr lang="cs-CZ" sz="1400" dirty="0" err="1"/>
              <a:t>summarised</a:t>
            </a:r>
            <a:r>
              <a:rPr lang="cs-CZ" sz="1400" dirty="0"/>
              <a:t> in PC1 </a:t>
            </a:r>
            <a:r>
              <a:rPr lang="cs-CZ" sz="1400" dirty="0" err="1"/>
              <a:t>that</a:t>
            </a:r>
            <a:r>
              <a:rPr lang="cs-CZ" sz="1400" dirty="0"/>
              <a:t> </a:t>
            </a:r>
            <a:r>
              <a:rPr lang="cs-CZ" sz="1400" dirty="0" err="1"/>
              <a:t>explains</a:t>
            </a:r>
            <a:r>
              <a:rPr lang="cs-CZ" sz="1400" dirty="0"/>
              <a:t> 46.67% of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haptoral</a:t>
            </a:r>
            <a:r>
              <a:rPr lang="cs-CZ" sz="1400" dirty="0"/>
              <a:t> </a:t>
            </a:r>
            <a:r>
              <a:rPr lang="cs-CZ" sz="1400" dirty="0" err="1"/>
              <a:t>variation</a:t>
            </a:r>
            <a:r>
              <a:rPr lang="cs-CZ" sz="1400" dirty="0"/>
              <a:t>. </a:t>
            </a:r>
            <a:r>
              <a:rPr lang="cs-CZ" sz="1400" dirty="0" err="1"/>
              <a:t>Colours</a:t>
            </a:r>
            <a:r>
              <a:rPr lang="cs-CZ" sz="1400" dirty="0"/>
              <a:t> and </a:t>
            </a:r>
            <a:r>
              <a:rPr lang="cs-CZ" sz="1400" dirty="0" err="1"/>
              <a:t>symbols</a:t>
            </a:r>
            <a:r>
              <a:rPr lang="cs-CZ" sz="1400" dirty="0"/>
              <a:t> </a:t>
            </a:r>
            <a:r>
              <a:rPr lang="cs-CZ" sz="1400" dirty="0" err="1"/>
              <a:t>depict</a:t>
            </a:r>
            <a:r>
              <a:rPr lang="cs-CZ" sz="1400" dirty="0"/>
              <a:t> </a:t>
            </a:r>
            <a:r>
              <a:rPr lang="cs-CZ" sz="1400" dirty="0" err="1"/>
              <a:t>different</a:t>
            </a:r>
            <a:r>
              <a:rPr lang="cs-CZ" sz="1400" dirty="0"/>
              <a:t> </a:t>
            </a:r>
            <a:r>
              <a:rPr lang="cs-CZ" sz="1400" dirty="0" err="1"/>
              <a:t>populations</a:t>
            </a:r>
            <a:r>
              <a:rPr lang="cs-CZ" sz="1400" dirty="0"/>
              <a:t>. </a:t>
            </a:r>
            <a:r>
              <a:rPr lang="cs-CZ" sz="1400" dirty="0" err="1"/>
              <a:t>Vectors</a:t>
            </a:r>
            <a:r>
              <a:rPr lang="cs-CZ" sz="1400" dirty="0"/>
              <a:t> </a:t>
            </a:r>
            <a:r>
              <a:rPr lang="cs-CZ" sz="1400" dirty="0" err="1"/>
              <a:t>indicate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5 most </a:t>
            </a:r>
            <a:r>
              <a:rPr lang="cs-CZ" sz="1400" dirty="0" err="1"/>
              <a:t>influential</a:t>
            </a:r>
            <a:r>
              <a:rPr lang="cs-CZ" sz="1400" dirty="0"/>
              <a:t> </a:t>
            </a:r>
            <a:r>
              <a:rPr lang="cs-CZ" sz="1400" dirty="0" err="1"/>
              <a:t>haptoral</a:t>
            </a:r>
            <a:r>
              <a:rPr lang="cs-CZ" sz="1400" dirty="0"/>
              <a:t> and body </a:t>
            </a:r>
            <a:r>
              <a:rPr lang="cs-CZ" sz="1400" dirty="0" err="1"/>
              <a:t>size</a:t>
            </a:r>
            <a:r>
              <a:rPr lang="cs-CZ" sz="1400" dirty="0"/>
              <a:t> </a:t>
            </a:r>
            <a:r>
              <a:rPr lang="cs-CZ" sz="1400" dirty="0" err="1"/>
              <a:t>measurements</a:t>
            </a:r>
            <a:r>
              <a:rPr lang="cs-CZ" sz="1400" dirty="0"/>
              <a:t> (DB, </a:t>
            </a:r>
            <a:r>
              <a:rPr lang="cs-CZ" sz="1400" dirty="0" err="1"/>
              <a:t>dorsal</a:t>
            </a:r>
            <a:r>
              <a:rPr lang="cs-CZ" sz="1400" dirty="0"/>
              <a:t> bar; VB, </a:t>
            </a:r>
            <a:r>
              <a:rPr lang="cs-CZ" sz="1400" dirty="0" err="1"/>
              <a:t>ventral</a:t>
            </a:r>
            <a:r>
              <a:rPr lang="cs-CZ" sz="1400" dirty="0"/>
              <a:t> bar; DA, </a:t>
            </a:r>
            <a:r>
              <a:rPr lang="cs-CZ" sz="1400" dirty="0" err="1"/>
              <a:t>dorsal</a:t>
            </a:r>
            <a:r>
              <a:rPr lang="cs-CZ" sz="1400" dirty="0"/>
              <a:t> </a:t>
            </a:r>
            <a:r>
              <a:rPr lang="cs-CZ" sz="1400" dirty="0" err="1"/>
              <a:t>anchor</a:t>
            </a:r>
            <a:r>
              <a:rPr lang="cs-CZ" sz="1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88586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cs-CZ" sz="3400" dirty="0"/>
              <a:t>Morfometrická variabilita samčího kopulačního aparátu </a:t>
            </a:r>
            <a:r>
              <a:rPr lang="cs-CZ" sz="3400" i="1" dirty="0"/>
              <a:t>D. </a:t>
            </a:r>
            <a:r>
              <a:rPr lang="cs-CZ" sz="3400" i="1" dirty="0" err="1"/>
              <a:t>lacustre</a:t>
            </a:r>
            <a:endParaRPr lang="cs-CZ" sz="3400" i="1" dirty="0"/>
          </a:p>
        </p:txBody>
      </p:sp>
      <p:pic>
        <p:nvPicPr>
          <p:cNvPr id="7170" name="Picture 2" descr="https://www.biorxiv.org/content/biorxiv/early/2022/03/01/2022.02.26.482128/F5.large.jpg?width=800&amp;height=600&amp;carousel=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20" y="1481939"/>
            <a:ext cx="5554960" cy="392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5" y="5517232"/>
            <a:ext cx="8280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Morphometric variation of the male </a:t>
            </a:r>
            <a:r>
              <a:rPr lang="en-US" sz="1200" dirty="0" err="1"/>
              <a:t>copulatory</a:t>
            </a:r>
            <a:r>
              <a:rPr lang="en-US" sz="1200" dirty="0"/>
              <a:t> organ (MCO) of </a:t>
            </a:r>
            <a:r>
              <a:rPr lang="en-US" sz="1200" i="1" dirty="0" err="1"/>
              <a:t>Dolicirroplectanum</a:t>
            </a:r>
            <a:r>
              <a:rPr lang="en-US" sz="1200" i="1" dirty="0"/>
              <a:t> </a:t>
            </a:r>
            <a:r>
              <a:rPr lang="en-US" sz="1200" i="1" dirty="0" err="1"/>
              <a:t>lacustre</a:t>
            </a:r>
            <a:r>
              <a:rPr lang="en-US" sz="1200" dirty="0"/>
              <a:t>. (a) variation in MCO straight length (µm) between </a:t>
            </a:r>
            <a:r>
              <a:rPr lang="en-US" sz="1200" dirty="0" err="1"/>
              <a:t>morphotypes</a:t>
            </a:r>
            <a:r>
              <a:rPr lang="en-US" sz="1200" dirty="0"/>
              <a:t>; (b) variation in MCO straight width (µm) between </a:t>
            </a:r>
            <a:r>
              <a:rPr lang="en-US" sz="1200" dirty="0" err="1"/>
              <a:t>morphotypes</a:t>
            </a:r>
            <a:r>
              <a:rPr lang="en-US" sz="1200" dirty="0"/>
              <a:t>. </a:t>
            </a:r>
            <a:r>
              <a:rPr lang="en-US" sz="1200" dirty="0" err="1"/>
              <a:t>Colours</a:t>
            </a:r>
            <a:r>
              <a:rPr lang="en-US" sz="1200" dirty="0"/>
              <a:t> depict the </a:t>
            </a:r>
            <a:r>
              <a:rPr lang="en-US" sz="1200" dirty="0" err="1"/>
              <a:t>morphotype</a:t>
            </a:r>
            <a:r>
              <a:rPr lang="en-US" sz="1200" dirty="0"/>
              <a:t> from which the MCO measurements were obtained. Following One-way </a:t>
            </a:r>
            <a:r>
              <a:rPr lang="en-US" sz="1200" dirty="0" err="1"/>
              <a:t>Anova</a:t>
            </a:r>
            <a:r>
              <a:rPr lang="en-US" sz="1200" dirty="0"/>
              <a:t>, the p-values are depicted per MCO measurement, with pairwise comparisons following t-tests with </a:t>
            </a:r>
            <a:r>
              <a:rPr lang="en-US" sz="1200" dirty="0" err="1"/>
              <a:t>Bonferroni</a:t>
            </a:r>
            <a:r>
              <a:rPr lang="en-US" sz="1200" dirty="0"/>
              <a:t> correction for multiple testing (ns, p &gt; 0.05; * p ≤ 0.05; ** p ≤ 0.01; *** p ≤ 0.001; **** p ≤ 0.0001). Box plots with statistical entries: minimum, first quartile, median, third quartile, maximum, outliers. Data from this study combined with measurements of Kmentová et al. (2020a).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3099582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229200"/>
            <a:ext cx="8229600" cy="1143000"/>
          </a:xfrm>
        </p:spPr>
        <p:txBody>
          <a:bodyPr>
            <a:normAutofit/>
          </a:bodyPr>
          <a:lstStyle/>
          <a:p>
            <a:r>
              <a:rPr lang="cs-CZ" sz="1600" dirty="0" err="1"/>
              <a:t>Microhabitat</a:t>
            </a:r>
            <a:r>
              <a:rPr lang="cs-CZ" sz="1600" dirty="0"/>
              <a:t> </a:t>
            </a:r>
            <a:r>
              <a:rPr lang="cs-CZ" sz="1600" dirty="0" err="1"/>
              <a:t>distribution</a:t>
            </a:r>
            <a:r>
              <a:rPr lang="cs-CZ" sz="1600" dirty="0"/>
              <a:t> of </a:t>
            </a:r>
            <a:r>
              <a:rPr lang="cs-CZ" sz="1600" i="1" dirty="0" err="1"/>
              <a:t>Dolicirroplectanum</a:t>
            </a:r>
            <a:r>
              <a:rPr lang="cs-CZ" sz="1600" i="1" dirty="0"/>
              <a:t> </a:t>
            </a:r>
            <a:r>
              <a:rPr lang="cs-CZ" sz="1600" i="1" dirty="0" err="1"/>
              <a:t>lacustre</a:t>
            </a:r>
            <a:r>
              <a:rPr lang="cs-CZ" sz="1600" dirty="0"/>
              <a:t> </a:t>
            </a:r>
            <a:r>
              <a:rPr lang="cs-CZ" sz="1600" dirty="0" err="1"/>
              <a:t>visualised</a:t>
            </a:r>
            <a:r>
              <a:rPr lang="cs-CZ" sz="1600" dirty="0"/>
              <a:t> in </a:t>
            </a:r>
            <a:r>
              <a:rPr lang="cs-CZ" sz="1600" dirty="0" err="1"/>
              <a:t>heat</a:t>
            </a:r>
            <a:r>
              <a:rPr lang="cs-CZ" sz="1600" dirty="0"/>
              <a:t> </a:t>
            </a:r>
            <a:r>
              <a:rPr lang="cs-CZ" sz="1600" dirty="0" err="1"/>
              <a:t>plots</a:t>
            </a:r>
            <a:r>
              <a:rPr lang="cs-CZ" sz="1600" dirty="0"/>
              <a:t>. (a) </a:t>
            </a:r>
            <a:r>
              <a:rPr lang="cs-CZ" sz="1600" dirty="0" err="1"/>
              <a:t>division</a:t>
            </a:r>
            <a:r>
              <a:rPr lang="cs-CZ" sz="1600" dirty="0"/>
              <a:t> of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fish</a:t>
            </a:r>
            <a:r>
              <a:rPr lang="cs-CZ" sz="1600" dirty="0"/>
              <a:t> gill </a:t>
            </a:r>
            <a:r>
              <a:rPr lang="cs-CZ" sz="1600" dirty="0" err="1"/>
              <a:t>into</a:t>
            </a:r>
            <a:r>
              <a:rPr lang="cs-CZ" sz="1600" dirty="0"/>
              <a:t> </a:t>
            </a:r>
            <a:r>
              <a:rPr lang="cs-CZ" sz="1600" dirty="0" err="1"/>
              <a:t>nine</a:t>
            </a:r>
            <a:r>
              <a:rPr lang="cs-CZ" sz="1600" dirty="0"/>
              <a:t> </a:t>
            </a:r>
            <a:r>
              <a:rPr lang="cs-CZ" sz="1600" dirty="0" err="1"/>
              <a:t>microhabitats</a:t>
            </a:r>
            <a:r>
              <a:rPr lang="cs-CZ" sz="1600" dirty="0"/>
              <a:t> </a:t>
            </a:r>
            <a:r>
              <a:rPr lang="cs-CZ" sz="1600" dirty="0" err="1"/>
              <a:t>across</a:t>
            </a:r>
            <a:r>
              <a:rPr lang="cs-CZ" sz="1600" dirty="0"/>
              <a:t> a </a:t>
            </a:r>
            <a:r>
              <a:rPr lang="cs-CZ" sz="1600" dirty="0" err="1"/>
              <a:t>longitudinal</a:t>
            </a:r>
            <a:r>
              <a:rPr lang="cs-CZ" sz="1600" dirty="0"/>
              <a:t> and </a:t>
            </a:r>
            <a:r>
              <a:rPr lang="cs-CZ" sz="1600" dirty="0" err="1"/>
              <a:t>transversal</a:t>
            </a:r>
            <a:r>
              <a:rPr lang="cs-CZ" sz="1600" dirty="0"/>
              <a:t> axis; (b) </a:t>
            </a:r>
            <a:r>
              <a:rPr lang="cs-CZ" sz="1600" dirty="0" err="1"/>
              <a:t>Lake</a:t>
            </a:r>
            <a:r>
              <a:rPr lang="cs-CZ" sz="1600" dirty="0"/>
              <a:t> Victoria; (c) </a:t>
            </a:r>
            <a:r>
              <a:rPr lang="cs-CZ" sz="1600" dirty="0" err="1"/>
              <a:t>gravid</a:t>
            </a:r>
            <a:r>
              <a:rPr lang="cs-CZ" sz="1600" dirty="0"/>
              <a:t> </a:t>
            </a:r>
            <a:r>
              <a:rPr lang="cs-CZ" sz="1600" dirty="0" err="1"/>
              <a:t>morphotype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Lake</a:t>
            </a:r>
            <a:r>
              <a:rPr lang="cs-CZ" sz="1600" dirty="0"/>
              <a:t> Albert; (d) </a:t>
            </a:r>
            <a:r>
              <a:rPr lang="cs-CZ" sz="1600" dirty="0" err="1"/>
              <a:t>slender</a:t>
            </a:r>
            <a:r>
              <a:rPr lang="cs-CZ" sz="1600" dirty="0"/>
              <a:t> </a:t>
            </a:r>
            <a:r>
              <a:rPr lang="cs-CZ" sz="1600" dirty="0" err="1"/>
              <a:t>morphotype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Lake</a:t>
            </a:r>
            <a:r>
              <a:rPr lang="cs-CZ" sz="1600" dirty="0"/>
              <a:t> Albert.</a:t>
            </a:r>
          </a:p>
        </p:txBody>
      </p:sp>
      <p:pic>
        <p:nvPicPr>
          <p:cNvPr id="4098" name="Picture 2" descr="https://www.biorxiv.org/content/biorxiv/early/2022/03/01/2022.02.26.482128/F7.large.jpg?width=800&amp;height=600&amp;carousel=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3" y="1628800"/>
            <a:ext cx="852326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7504" y="304200"/>
            <a:ext cx="88569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 err="1"/>
              <a:t>Mikrohabitat</a:t>
            </a:r>
            <a:r>
              <a:rPr lang="cs-CZ" sz="2600" dirty="0"/>
              <a:t> distribuce </a:t>
            </a:r>
            <a:r>
              <a:rPr lang="cs-CZ" sz="2600" i="1" dirty="0" err="1"/>
              <a:t>Dolicirroplectanum</a:t>
            </a:r>
            <a:r>
              <a:rPr lang="cs-CZ" sz="2600" i="1" dirty="0"/>
              <a:t> </a:t>
            </a:r>
            <a:r>
              <a:rPr lang="cs-CZ" sz="2600" i="1" dirty="0" err="1"/>
              <a:t>lacustre</a:t>
            </a:r>
            <a:r>
              <a:rPr lang="cs-CZ" sz="2600" i="1" dirty="0"/>
              <a:t> </a:t>
            </a:r>
            <a:r>
              <a:rPr lang="cs-CZ" sz="2600" dirty="0"/>
              <a:t>jezera na žaberním aparátu hostitele (a) Viktoria (b) a jezera Albert (c + d)  </a:t>
            </a:r>
          </a:p>
        </p:txBody>
      </p:sp>
    </p:spTree>
    <p:extLst>
      <p:ext uri="{BB962C8B-B14F-4D97-AF65-F5344CB8AC3E}">
        <p14:creationId xmlns:p14="http://schemas.microsoft.com/office/powerpoint/2010/main" val="11207387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421023"/>
            <a:ext cx="7886700" cy="775729"/>
          </a:xfrm>
        </p:spPr>
        <p:txBody>
          <a:bodyPr>
            <a:noAutofit/>
          </a:bodyPr>
          <a:lstStyle/>
          <a:p>
            <a:pPr algn="ctr"/>
            <a:r>
              <a:rPr lang="cs-CZ" sz="3400" dirty="0"/>
              <a:t>Relativní rozmístění endoparazitů (</a:t>
            </a:r>
            <a:r>
              <a:rPr lang="cs-CZ" sz="3400" dirty="0" err="1"/>
              <a:t>Nematoda</a:t>
            </a:r>
            <a:r>
              <a:rPr lang="cs-CZ" sz="3400" dirty="0"/>
              <a:t>, </a:t>
            </a:r>
            <a:r>
              <a:rPr lang="cs-CZ" sz="3400" dirty="0" err="1"/>
              <a:t>Trematoda</a:t>
            </a:r>
            <a:r>
              <a:rPr lang="cs-CZ" sz="3400" dirty="0"/>
              <a:t>, </a:t>
            </a:r>
            <a:r>
              <a:rPr lang="cs-CZ" sz="3400" dirty="0" err="1"/>
              <a:t>Cestoda</a:t>
            </a:r>
            <a:r>
              <a:rPr lang="cs-CZ" sz="3400" dirty="0"/>
              <a:t>) ve střevě vodních ptáků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168" y="2654465"/>
            <a:ext cx="5124197" cy="366014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966083" y="2884832"/>
            <a:ext cx="471115" cy="393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" name="Obdélník 7"/>
          <p:cNvSpPr/>
          <p:nvPr/>
        </p:nvSpPr>
        <p:spPr>
          <a:xfrm>
            <a:off x="1080383" y="2999132"/>
            <a:ext cx="471115" cy="393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Obdélník 8"/>
          <p:cNvSpPr/>
          <p:nvPr/>
        </p:nvSpPr>
        <p:spPr>
          <a:xfrm>
            <a:off x="1712356" y="4484536"/>
            <a:ext cx="471115" cy="290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0" name="Obdélník 9"/>
          <p:cNvSpPr/>
          <p:nvPr/>
        </p:nvSpPr>
        <p:spPr>
          <a:xfrm>
            <a:off x="6544083" y="4484536"/>
            <a:ext cx="530748" cy="393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pic>
        <p:nvPicPr>
          <p:cNvPr id="119810" name="Picture 2" descr="Časopis | Fórum ochrany přírod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439364"/>
            <a:ext cx="2267744" cy="137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9005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0834" name="Picture 2" descr="Mezidruhové vztahy: kompetice predace, parazitismus, mutualismus atd. - ppt  stáhn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058413" cy="604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00698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3437</TotalTime>
  <Words>3710</Words>
  <Application>Microsoft Office PowerPoint</Application>
  <PresentationFormat>Předvádění na obrazovce (4:3)</PresentationFormat>
  <Paragraphs>390</Paragraphs>
  <Slides>144</Slides>
  <Notes>5</Notes>
  <HiddenSlides>0</HiddenSlides>
  <MMClips>0</MMClips>
  <ScaleCrop>false</ScaleCrop>
  <HeadingPairs>
    <vt:vector size="8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144</vt:i4>
      </vt:variant>
    </vt:vector>
  </HeadingPairs>
  <TitlesOfParts>
    <vt:vector size="161" baseType="lpstr">
      <vt:lpstr>-apple-system</vt:lpstr>
      <vt:lpstr>Arial</vt:lpstr>
      <vt:lpstr>Calibri</vt:lpstr>
      <vt:lpstr>Corbel</vt:lpstr>
      <vt:lpstr>Garamond</vt:lpstr>
      <vt:lpstr>Geneva</vt:lpstr>
      <vt:lpstr>Google Sans</vt:lpstr>
      <vt:lpstr>Merriweather</vt:lpstr>
      <vt:lpstr>Monotype Sorts</vt:lpstr>
      <vt:lpstr>Roboto</vt:lpstr>
      <vt:lpstr>Symbol</vt:lpstr>
      <vt:lpstr>Wingdings</vt:lpstr>
      <vt:lpstr>Motiv systému Office</vt:lpstr>
      <vt:lpstr>rastrový obrázek</vt:lpstr>
      <vt:lpstr>Équation</vt:lpstr>
      <vt:lpstr>Rovnice</vt:lpstr>
      <vt:lpstr>Image</vt:lpstr>
      <vt:lpstr>Distribuce a přenos parazitů</vt:lpstr>
      <vt:lpstr>Prezentace aplikace PowerPoint</vt:lpstr>
      <vt:lpstr>Distribuce: První zákon parazitismu !</vt:lpstr>
      <vt:lpstr>Studium distribuce cizopasníků. Jedna z priorit současné parazitologie</vt:lpstr>
      <vt:lpstr>Životní strategie cizopasníků (upraveno podle Esch a Fernandez 1993)</vt:lpstr>
      <vt:lpstr>Hierarchické úrovně parazitologie</vt:lpstr>
      <vt:lpstr>Globální biodiverzita a distribuce cizopasníků</vt:lpstr>
      <vt:lpstr> Rozšíření parazitů a biodiverzita: migrace, vytváření a organizace nik </vt:lpstr>
      <vt:lpstr>Distribuce parazitů a studium ekosystémů</vt:lpstr>
      <vt:lpstr> Schéma řízení interakcí mezi hostitelem a parazitem u lidí a volně žijících živočichů v době globálních změn </vt:lpstr>
      <vt:lpstr>Prevalence versus Distribuce</vt:lpstr>
      <vt:lpstr>Text k obrázku</vt:lpstr>
      <vt:lpstr> Směrem ke zdravějšímu ochranářskému paradigmatu: integrace nemocí a molekulární ekologie na podporu biologické ochrany </vt:lpstr>
      <vt:lpstr>Typy distribuce cizopasníků</vt:lpstr>
      <vt:lpstr>Rozmístění kontinentů – základ  geografické distribuce </vt:lpstr>
      <vt:lpstr>Původní prapevnina - Pangea</vt:lpstr>
      <vt:lpstr>Alfred Wegener</vt:lpstr>
      <vt:lpstr>Teorie kontinentálního driftu</vt:lpstr>
      <vt:lpstr>Příčina – pohyby tektonických desek</vt:lpstr>
      <vt:lpstr>Rozestup kontinentů</vt:lpstr>
      <vt:lpstr>Prezentace aplikace PowerPoint</vt:lpstr>
      <vt:lpstr> Endemické geografické rozšíření některých lidských parazitárních onemocnění. Mapa zobrazuje 5 různých oblastí světa podle WHO: Ameriku, Afriku, Evropu, východní Středomoří a jihovýchodní Asii Západní Pacifik. Procenta představují rozložení autochtonních endemických případů (133). </vt:lpstr>
      <vt:lpstr>Historie „migrace“ malárie Plasmodium vivax</vt:lpstr>
      <vt:lpstr>Preference habitatů a jejich benefity</vt:lpstr>
      <vt:lpstr>Poznámka k Plasmodium vivax</vt:lpstr>
      <vt:lpstr>Prezentace aplikace PowerPoint</vt:lpstr>
      <vt:lpstr>Prezentace aplikace PowerPoint</vt:lpstr>
      <vt:lpstr>Amphilina foliacea – Jeseterovka listová</vt:lpstr>
      <vt:lpstr>Amphilinidae – fylogenetická pozice</vt:lpstr>
      <vt:lpstr>Typy distribuce cizopasníků</vt:lpstr>
      <vt:lpstr>Prezentace aplikace PowerPoint</vt:lpstr>
      <vt:lpstr>Prezentace aplikace PowerPoint</vt:lpstr>
      <vt:lpstr>Distribuce parazitů mezi různé druhy hostitelů</vt:lpstr>
      <vt:lpstr>Prezentace aplikace PowerPoint</vt:lpstr>
      <vt:lpstr>Důležitá je podobnost prostředí</vt:lpstr>
      <vt:lpstr>Hostitelská specificita</vt:lpstr>
      <vt:lpstr>Prezentace aplikace PowerPoint</vt:lpstr>
      <vt:lpstr>Prezentace aplikace PowerPoint</vt:lpstr>
      <vt:lpstr>Koncepce vstupního a kompatibilního filtru</vt:lpstr>
      <vt:lpstr>Prezentace aplikace PowerPoint</vt:lpstr>
      <vt:lpstr>Model koevoluce</vt:lpstr>
      <vt:lpstr>Speciační události v  koevoluci  parazita a hostitele</vt:lpstr>
      <vt:lpstr>Mechanismy koevoluce parazita a hostitele</vt:lpstr>
      <vt:lpstr>Koevoluce primátů a jejich vší</vt:lpstr>
      <vt:lpstr>Generalisti versus specialisti</vt:lpstr>
      <vt:lpstr>Hostitelská specificita amerických a evropských monogeneí</vt:lpstr>
      <vt:lpstr> Koevoluce v parazito-hostitelském systému  1</vt:lpstr>
      <vt:lpstr>Hostitelská specificita společenstev neotropických klíšťat.</vt:lpstr>
      <vt:lpstr>Počet parazito-hostitelských asociací u dvou hlavních skupin hlavonožců</vt:lpstr>
      <vt:lpstr>Specificita Encephalitozoon bieneusi</vt:lpstr>
      <vt:lpstr>Specialisti versus generalisti (abundance)</vt:lpstr>
      <vt:lpstr>Typy distribuce cizopasníků</vt:lpstr>
      <vt:lpstr>Prezentace aplikace PowerPoint</vt:lpstr>
      <vt:lpstr>Hierarchická struktura populace parazita</vt:lpstr>
      <vt:lpstr>Hierarchie organizace populace parazita na infra, component a supra populaci</vt:lpstr>
      <vt:lpstr>Prezentace aplikace PowerPoint</vt:lpstr>
      <vt:lpstr>Prezentace aplikace PowerPoint</vt:lpstr>
      <vt:lpstr>Prezentace aplikace PowerPoint</vt:lpstr>
      <vt:lpstr>Prezentace aplikace PowerPoint</vt:lpstr>
      <vt:lpstr>Distribuce parazitů (  ) v populaci hostitele</vt:lpstr>
      <vt:lpstr>Frekvenční distribuce parazitů</vt:lpstr>
      <vt:lpstr>Distribuce mezi jednotlivými hostiteli a mezi populacemi</vt:lpstr>
      <vt:lpstr>Benefit parazitismu ve znečištěném prostředí</vt:lpstr>
      <vt:lpstr>Typy distribuce cizopasníků</vt:lpstr>
      <vt:lpstr>Prezentace aplikace PowerPoint</vt:lpstr>
      <vt:lpstr>Gradienty kvality mikrohabitatu</vt:lpstr>
      <vt:lpstr>Prezentace aplikace PowerPoint</vt:lpstr>
      <vt:lpstr>Strom jako mikrohabitat</vt:lpstr>
      <vt:lpstr>Mikrohabitat parazitů rostlin</vt:lpstr>
      <vt:lpstr>Tělo člověka jako habitat</vt:lpstr>
      <vt:lpstr>Různé mikrohabitaty migrujících trofozoitů Entamoeba histolytica</vt:lpstr>
      <vt:lpstr>Destrukce střevního epitelu a průnik Entamoeba histolytica do cévního systému</vt:lpstr>
      <vt:lpstr>Životní cyklus Schistosoma falciparum</vt:lpstr>
      <vt:lpstr>Rozdílná lokalizace vývojových stádií Plasmodium falciparum v hostitelích</vt:lpstr>
      <vt:lpstr>Hlavní skupiny rybích parazitů</vt:lpstr>
      <vt:lpstr>Organismus ryby jako habitat</vt:lpstr>
      <vt:lpstr>Hostitelská ryba jako habitat</vt:lpstr>
      <vt:lpstr>Žaberní aparát ryb jako habitat</vt:lpstr>
      <vt:lpstr>Prezentace aplikace PowerPoint</vt:lpstr>
      <vt:lpstr>Struktura a dýchání</vt:lpstr>
      <vt:lpstr>Monogenea – mimořádná rozmanitost </vt:lpstr>
      <vt:lpstr>Monogenea – model pro studium distribuce</vt:lpstr>
      <vt:lpstr>Prezentace aplikace PowerPoint</vt:lpstr>
      <vt:lpstr>Morfologie - determinační charakteristiky –morfometrické charakteristiky tvrdých částí opisthaptoru a pohlavního aparátu</vt:lpstr>
      <vt:lpstr>Prezentace aplikace PowerPoint</vt:lpstr>
      <vt:lpstr>Žaberní aparát jako mikrohabitat </vt:lpstr>
      <vt:lpstr>Prezentace aplikace PowerPoint</vt:lpstr>
      <vt:lpstr>Prostorová distribuce monogeneí  na žábrách ryby Scomber australasicus</vt:lpstr>
      <vt:lpstr>Prezentace aplikace PowerPoint</vt:lpstr>
      <vt:lpstr>     Studium evolučních mechanismů posilujících   koexistenci kongenerických druhů </vt:lpstr>
      <vt:lpstr>Prezentace aplikace PowerPoint</vt:lpstr>
      <vt:lpstr>Prezentace aplikace PowerPoint</vt:lpstr>
      <vt:lpstr>Prezentace aplikace PowerPoint</vt:lpstr>
      <vt:lpstr>Morfotypy Dolicirroplectanum lacustre z Latus niloticus – jezero Viktoria, Afrika</vt:lpstr>
      <vt:lpstr>Morfometrická variabilita haptorálních struktur Dolicirroplectanum lacustre</vt:lpstr>
      <vt:lpstr>Morfometrická variabilita samčího kopulačního aparátu D. lacustre</vt:lpstr>
      <vt:lpstr>Microhabitat distribution of Dolicirroplectanum lacustre visualised in heat plots. (a) division of the fish gill into nine microhabitats across a longitudinal and transversal axis; (b) Lake Victoria; (c) gravid morphotype from Lake Albert; (d) slender morphotype from Lake Albert.</vt:lpstr>
      <vt:lpstr>Relativní rozmístění endoparazitů (Nematoda, Trematoda, Cestoda) ve střevě vodních ptáků </vt:lpstr>
      <vt:lpstr>Prezentace aplikace PowerPoint</vt:lpstr>
      <vt:lpstr>Segregace nik ve společenstvu cizopasníků</vt:lpstr>
      <vt:lpstr>Změny lokalizace tasemnic ve střevě  hostitele během dne</vt:lpstr>
      <vt:lpstr>Distribuce helmintů v tenkém střevě lišky</vt:lpstr>
      <vt:lpstr>Mikrohabitat specificita helmintů zažívacího traktu člověka ?</vt:lpstr>
      <vt:lpstr>Microhabitat Specificity of Macracanthorhynchus ingens (Acanthocephala: Oligacanthorhynchidae) in the Raccoon (Procyon lotor)</vt:lpstr>
      <vt:lpstr>Prezentace aplikace PowerPoint</vt:lpstr>
      <vt:lpstr>Mikrohabitat specificita parazitických korýšů</vt:lpstr>
      <vt:lpstr>Srovnání prostorové distribuce ektoparazitů na žábrech   Monogenea versus Crustacea </vt:lpstr>
      <vt:lpstr>Ptáci jako modelový organismus: části těla ptáků – různé typy peří – různé habitaty</vt:lpstr>
      <vt:lpstr>Morfologie ptačího křídla</vt:lpstr>
      <vt:lpstr>Tři části těla preferovaná klíšťaty</vt:lpstr>
      <vt:lpstr>Morfologie a stavba pera</vt:lpstr>
      <vt:lpstr>Typy a druhy peří</vt:lpstr>
      <vt:lpstr>Jaké jsou typy peří ?</vt:lpstr>
      <vt:lpstr>Distribuce všenek na těle hostitele (Ibis falcinellus) </vt:lpstr>
      <vt:lpstr>Prezentace aplikace PowerPoint</vt:lpstr>
      <vt:lpstr>Prezentace aplikace PowerPoint</vt:lpstr>
      <vt:lpstr>Brazilští indiáni s čelenkou z ptačích per</vt:lpstr>
      <vt:lpstr>Životní strategie cizopasníků (upraveno podle Esch a Fernandez 1993)</vt:lpstr>
      <vt:lpstr>Prezentace aplikace PowerPoint</vt:lpstr>
      <vt:lpstr>„Směr“ přenosu</vt:lpstr>
      <vt:lpstr>Způsoby přenosu cizopasníků Horizontální versus Vertikální přenos</vt:lpstr>
      <vt:lpstr>Jak se směrem v parazitologii ?</vt:lpstr>
      <vt:lpstr>Horizontální (Fecal- oral) přenos Toxoplasma gondii</vt:lpstr>
      <vt:lpstr>Toxoplasma gondii – cesty přenosu</vt:lpstr>
      <vt:lpstr>Prezentace aplikace PowerPoint</vt:lpstr>
      <vt:lpstr>Způsoby přenosu cizopasníků Přímý versus nepřímý přenos </vt:lpstr>
      <vt:lpstr>Způsoby přenosu a šíření cizopasníků</vt:lpstr>
      <vt:lpstr>Fecal - Oral přenos</vt:lpstr>
      <vt:lpstr>Trofický přenos - predace</vt:lpstr>
      <vt:lpstr>Přímá invaze – kontaktem - Monogenea</vt:lpstr>
      <vt:lpstr>Monogenea – především ektoparaziti</vt:lpstr>
      <vt:lpstr>Invaze kontaktem – pohyblivá larva (vejcorodý Dactylogyrus) nebo dospělý jedinec (živorodý          Gyrodactylus)</vt:lpstr>
      <vt:lpstr>Přímá penetrace</vt:lpstr>
      <vt:lpstr>Přímá penetrace hostitele Krevničky - Schistosoma</vt:lpstr>
      <vt:lpstr>Penetrace pokožky</vt:lpstr>
      <vt:lpstr>Cerkárie - penetrující vývojové stádium</vt:lpstr>
      <vt:lpstr>Přenos vektorem</vt:lpstr>
      <vt:lpstr>Hostitelská specificita - vektory</vt:lpstr>
      <vt:lpstr>Sexuální přenos</vt:lpstr>
      <vt:lpstr>Přenos inhalací</vt:lpstr>
      <vt:lpstr>Přenos kontaminací</vt:lpstr>
      <vt:lpstr>Přenos vertikální  </vt:lpstr>
      <vt:lpstr>Vertikální přenos – Babesie spp.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Milan Gelnar</cp:lastModifiedBy>
  <cp:revision>228</cp:revision>
  <dcterms:created xsi:type="dcterms:W3CDTF">2014-04-13T10:52:37Z</dcterms:created>
  <dcterms:modified xsi:type="dcterms:W3CDTF">2024-05-23T04:56:13Z</dcterms:modified>
</cp:coreProperties>
</file>