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256" r:id="rId2"/>
    <p:sldId id="454" r:id="rId3"/>
    <p:sldId id="483" r:id="rId4"/>
    <p:sldId id="485" r:id="rId5"/>
    <p:sldId id="484" r:id="rId6"/>
    <p:sldId id="292" r:id="rId7"/>
    <p:sldId id="259" r:id="rId8"/>
    <p:sldId id="390" r:id="rId9"/>
    <p:sldId id="260" r:id="rId10"/>
    <p:sldId id="261" r:id="rId11"/>
    <p:sldId id="524" r:id="rId12"/>
    <p:sldId id="529" r:id="rId13"/>
    <p:sldId id="455" r:id="rId14"/>
    <p:sldId id="525" r:id="rId15"/>
    <p:sldId id="526" r:id="rId16"/>
    <p:sldId id="477" r:id="rId17"/>
    <p:sldId id="471" r:id="rId18"/>
    <p:sldId id="456" r:id="rId19"/>
    <p:sldId id="474" r:id="rId20"/>
    <p:sldId id="263" r:id="rId21"/>
    <p:sldId id="262" r:id="rId22"/>
    <p:sldId id="461" r:id="rId23"/>
    <p:sldId id="462" r:id="rId24"/>
    <p:sldId id="493" r:id="rId25"/>
    <p:sldId id="458" r:id="rId26"/>
    <p:sldId id="494" r:id="rId27"/>
    <p:sldId id="460" r:id="rId28"/>
    <p:sldId id="464" r:id="rId29"/>
    <p:sldId id="459" r:id="rId30"/>
    <p:sldId id="465" r:id="rId31"/>
    <p:sldId id="495" r:id="rId32"/>
    <p:sldId id="523" r:id="rId33"/>
    <p:sldId id="496" r:id="rId34"/>
    <p:sldId id="466" r:id="rId35"/>
    <p:sldId id="498" r:id="rId36"/>
    <p:sldId id="514" r:id="rId37"/>
    <p:sldId id="453" r:id="rId38"/>
    <p:sldId id="450" r:id="rId39"/>
    <p:sldId id="451" r:id="rId40"/>
    <p:sldId id="432" r:id="rId41"/>
    <p:sldId id="359" r:id="rId42"/>
    <p:sldId id="527" r:id="rId43"/>
    <p:sldId id="528" r:id="rId44"/>
    <p:sldId id="366" r:id="rId45"/>
    <p:sldId id="490" r:id="rId46"/>
    <p:sldId id="367" r:id="rId47"/>
    <p:sldId id="368" r:id="rId48"/>
    <p:sldId id="449" r:id="rId49"/>
    <p:sldId id="369" r:id="rId50"/>
    <p:sldId id="370" r:id="rId51"/>
    <p:sldId id="488" r:id="rId52"/>
    <p:sldId id="491" r:id="rId53"/>
    <p:sldId id="489" r:id="rId54"/>
    <p:sldId id="371" r:id="rId55"/>
    <p:sldId id="391" r:id="rId56"/>
    <p:sldId id="266" r:id="rId57"/>
    <p:sldId id="322" r:id="rId58"/>
    <p:sldId id="265" r:id="rId59"/>
    <p:sldId id="372" r:id="rId60"/>
    <p:sldId id="373" r:id="rId61"/>
    <p:sldId id="517" r:id="rId62"/>
    <p:sldId id="536" r:id="rId63"/>
    <p:sldId id="540" r:id="rId64"/>
    <p:sldId id="537" r:id="rId65"/>
    <p:sldId id="538" r:id="rId66"/>
    <p:sldId id="519" r:id="rId67"/>
    <p:sldId id="521" r:id="rId68"/>
    <p:sldId id="374" r:id="rId69"/>
    <p:sldId id="375" r:id="rId70"/>
    <p:sldId id="376" r:id="rId71"/>
    <p:sldId id="377" r:id="rId72"/>
    <p:sldId id="297" r:id="rId73"/>
    <p:sldId id="324" r:id="rId74"/>
    <p:sldId id="323" r:id="rId75"/>
    <p:sldId id="325" r:id="rId76"/>
    <p:sldId id="392" r:id="rId77"/>
    <p:sldId id="295" r:id="rId78"/>
    <p:sldId id="294" r:id="rId79"/>
    <p:sldId id="539" r:id="rId80"/>
    <p:sldId id="267" r:id="rId81"/>
    <p:sldId id="531" r:id="rId82"/>
    <p:sldId id="532" r:id="rId83"/>
    <p:sldId id="533" r:id="rId84"/>
    <p:sldId id="467" r:id="rId85"/>
    <p:sldId id="270" r:id="rId86"/>
    <p:sldId id="269" r:id="rId87"/>
    <p:sldId id="271" r:id="rId88"/>
    <p:sldId id="272" r:id="rId89"/>
    <p:sldId id="273" r:id="rId90"/>
    <p:sldId id="274" r:id="rId91"/>
    <p:sldId id="378" r:id="rId92"/>
    <p:sldId id="502" r:id="rId93"/>
    <p:sldId id="503" r:id="rId94"/>
    <p:sldId id="504" r:id="rId95"/>
    <p:sldId id="505" r:id="rId96"/>
    <p:sldId id="506" r:id="rId97"/>
    <p:sldId id="507" r:id="rId98"/>
    <p:sldId id="285" r:id="rId99"/>
    <p:sldId id="287" r:id="rId100"/>
    <p:sldId id="286" r:id="rId101"/>
    <p:sldId id="381" r:id="rId102"/>
    <p:sldId id="382" r:id="rId103"/>
    <p:sldId id="508" r:id="rId104"/>
    <p:sldId id="509" r:id="rId105"/>
    <p:sldId id="510" r:id="rId106"/>
    <p:sldId id="511" r:id="rId107"/>
    <p:sldId id="512" r:id="rId108"/>
    <p:sldId id="513" r:id="rId109"/>
    <p:sldId id="383" r:id="rId110"/>
    <p:sldId id="386" r:id="rId111"/>
    <p:sldId id="387" r:id="rId112"/>
    <p:sldId id="384" r:id="rId113"/>
    <p:sldId id="385" r:id="rId114"/>
    <p:sldId id="534" r:id="rId115"/>
    <p:sldId id="535" r:id="rId116"/>
    <p:sldId id="429" r:id="rId117"/>
    <p:sldId id="486" r:id="rId118"/>
    <p:sldId id="487" r:id="rId1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20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48BA9-43D9-41E3-B30D-E56EC963F23E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5C7C4-4FD2-4455-BC98-112D12AA3D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73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5C7C4-4FD2-4455-BC98-112D12AA3D6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804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5C7C4-4FD2-4455-BC98-112D12AA3D64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46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18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0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93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58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71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33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8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12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17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55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6B68D-9612-4E73-9B63-077406906A8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16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5.emf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Populace parazitů</a:t>
            </a:r>
            <a:br>
              <a:rPr lang="cs-CZ" dirty="0" smtClean="0"/>
            </a:br>
            <a:r>
              <a:rPr lang="cs-CZ" dirty="0" smtClean="0"/>
              <a:t>Populační ekologie parazitů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0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22114"/>
          </a:xfrm>
        </p:spPr>
        <p:txBody>
          <a:bodyPr/>
          <a:lstStyle/>
          <a:p>
            <a:r>
              <a:rPr lang="cs-CZ" dirty="0" smtClean="0"/>
              <a:t>Životní cykly a populace parazitů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639447" cy="483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9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(III)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2" y="1628800"/>
            <a:ext cx="809425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5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Autofit/>
          </a:bodyPr>
          <a:lstStyle/>
          <a:p>
            <a:r>
              <a:rPr lang="cs-CZ" sz="3600" dirty="0" smtClean="0"/>
              <a:t>Prevalence infekcí </a:t>
            </a:r>
            <a:r>
              <a:rPr lang="cs-CZ" sz="3600" dirty="0" err="1" smtClean="0"/>
              <a:t>schistosom</a:t>
            </a:r>
            <a:r>
              <a:rPr lang="cs-CZ" sz="3600" dirty="0" smtClean="0"/>
              <a:t> u různých věkových tříd člověka (a), (b) a plže (c)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556792"/>
            <a:ext cx="4113121" cy="22048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649" y="1644789"/>
            <a:ext cx="4125903" cy="23142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933056"/>
            <a:ext cx="4758626" cy="225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80512" cy="994122"/>
          </a:xfrm>
        </p:spPr>
        <p:txBody>
          <a:bodyPr>
            <a:noAutofit/>
          </a:bodyPr>
          <a:lstStyle/>
          <a:p>
            <a:r>
              <a:rPr lang="cs-CZ" sz="3200" dirty="0" smtClean="0"/>
              <a:t>Vliv velikosti plže (stáří) na proporci </a:t>
            </a:r>
            <a:r>
              <a:rPr lang="cs-CZ" sz="3200" dirty="0" err="1" smtClean="0"/>
              <a:t>Biomphalaria</a:t>
            </a:r>
            <a:r>
              <a:rPr lang="cs-CZ" sz="3200" dirty="0" smtClean="0"/>
              <a:t>, která se stala infekční </a:t>
            </a:r>
            <a:r>
              <a:rPr lang="cs-CZ" sz="3200" dirty="0" err="1" smtClean="0"/>
              <a:t>Schistosoma</a:t>
            </a:r>
            <a:r>
              <a:rPr lang="cs-CZ" sz="3200" dirty="0" smtClean="0"/>
              <a:t> </a:t>
            </a:r>
            <a:r>
              <a:rPr lang="cs-CZ" sz="3200" dirty="0" err="1" smtClean="0"/>
              <a:t>mansoni</a:t>
            </a:r>
            <a:r>
              <a:rPr lang="cs-CZ" sz="3200" dirty="0" smtClean="0"/>
              <a:t> po expozici stejného množství miracidií.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4" y="2204864"/>
            <a:ext cx="895326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(D) Mikroparaziti přenášeni vektorem (I)</a:t>
            </a:r>
            <a:endParaRPr lang="cs-CZ" sz="34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55" y="1600200"/>
            <a:ext cx="710309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5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9552" y="908720"/>
            <a:ext cx="3008313" cy="50405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Životní cyklus malárie</a:t>
            </a:r>
            <a:endParaRPr lang="cs-CZ" sz="24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17" y="260648"/>
            <a:ext cx="5040560" cy="627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" y="116632"/>
            <a:ext cx="4906888" cy="504056"/>
          </a:xfrm>
        </p:spPr>
        <p:txBody>
          <a:bodyPr>
            <a:noAutofit/>
          </a:bodyPr>
          <a:lstStyle/>
          <a:p>
            <a:r>
              <a:rPr lang="cs-CZ" sz="2400" dirty="0" smtClean="0"/>
              <a:t>Mikroparaziti přenášeni vektorem (II)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81" y="1903030"/>
            <a:ext cx="3225347" cy="33518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55576" y="6063679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Model přenosu malárie</a:t>
            </a:r>
            <a:endParaRPr lang="cs-CZ" sz="2400" dirty="0"/>
          </a:p>
        </p:txBody>
      </p:sp>
      <p:sp>
        <p:nvSpPr>
          <p:cNvPr id="6" name="Šipka doprava 5"/>
          <p:cNvSpPr/>
          <p:nvPr/>
        </p:nvSpPr>
        <p:spPr>
          <a:xfrm rot="16200000">
            <a:off x="1962765" y="5474436"/>
            <a:ext cx="665019" cy="3185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3419872" y="980728"/>
            <a:ext cx="665019" cy="3185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266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07626" cy="922114"/>
          </a:xfrm>
        </p:spPr>
        <p:txBody>
          <a:bodyPr>
            <a:normAutofit/>
          </a:bodyPr>
          <a:lstStyle/>
          <a:p>
            <a:r>
              <a:rPr lang="cs-CZ" sz="3400" dirty="0" smtClean="0"/>
              <a:t>Mikroparaziti přenášeni vektorem (III)</a:t>
            </a:r>
            <a:endParaRPr lang="cs-CZ" sz="34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3" y="1556792"/>
            <a:ext cx="8180663" cy="488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1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988292" cy="864096"/>
          </a:xfrm>
        </p:spPr>
        <p:txBody>
          <a:bodyPr>
            <a:normAutofit/>
          </a:bodyPr>
          <a:lstStyle/>
          <a:p>
            <a:pPr algn="l"/>
            <a:r>
              <a:rPr lang="cs-CZ" sz="3400" dirty="0" smtClean="0"/>
              <a:t>Mikroparaziti přenášeni vektorem (IV)</a:t>
            </a:r>
            <a:endParaRPr lang="cs-CZ" sz="34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2" y="1556792"/>
            <a:ext cx="8419844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94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085584" cy="1143000"/>
          </a:xfrm>
        </p:spPr>
        <p:txBody>
          <a:bodyPr>
            <a:normAutofit/>
          </a:bodyPr>
          <a:lstStyle/>
          <a:p>
            <a:pPr algn="l"/>
            <a:r>
              <a:rPr lang="cs-CZ" sz="3400" dirty="0" smtClean="0"/>
              <a:t>Mikroparaziti přenášeni vektorem (V)</a:t>
            </a:r>
            <a:endParaRPr lang="cs-CZ" sz="34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9" y="2132856"/>
            <a:ext cx="8852959" cy="323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2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Sezónní změny hustoty sání </a:t>
            </a:r>
            <a:r>
              <a:rPr lang="cs-CZ" sz="3600" dirty="0" err="1" smtClean="0"/>
              <a:t>Anopheles</a:t>
            </a:r>
            <a:r>
              <a:rPr lang="cs-CZ" sz="3600" dirty="0" smtClean="0"/>
              <a:t> </a:t>
            </a:r>
            <a:r>
              <a:rPr lang="cs-CZ" sz="3600" dirty="0" err="1" smtClean="0"/>
              <a:t>gambieae</a:t>
            </a:r>
            <a:r>
              <a:rPr lang="cs-CZ" sz="3600" dirty="0" smtClean="0"/>
              <a:t> v severní Nigérii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2060848"/>
            <a:ext cx="5144012" cy="36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0070C0"/>
                </a:solidFill>
              </a:rPr>
              <a:t>8. Působení klimatických faktorů</a:t>
            </a:r>
            <a:endParaRPr lang="cs-CZ" sz="3600" dirty="0">
              <a:solidFill>
                <a:srgbClr val="0070C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28800"/>
            <a:ext cx="7286957" cy="295232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47664" y="5013176"/>
            <a:ext cx="604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Vliv teploty vody na přežívání miracidií </a:t>
            </a:r>
            <a:r>
              <a:rPr lang="cs-CZ" b="1" dirty="0" err="1" smtClean="0"/>
              <a:t>Schistosoma</a:t>
            </a:r>
            <a:r>
              <a:rPr lang="cs-CZ" b="1" dirty="0" smtClean="0"/>
              <a:t> </a:t>
            </a:r>
            <a:r>
              <a:rPr lang="cs-CZ" b="1" dirty="0" err="1" smtClean="0"/>
              <a:t>mansoni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1020"/>
            <a:ext cx="8229600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/>
              <a:t>Schéma populace parazita:                                      motolice </a:t>
            </a:r>
            <a:r>
              <a:rPr lang="cs-CZ" altLang="cs-CZ" sz="3600" dirty="0" err="1" smtClean="0"/>
              <a:t>Echinostoma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revolutum</a:t>
            </a:r>
            <a:endParaRPr lang="cs-CZ" altLang="cs-CZ" sz="3600" dirty="0" smtClean="0"/>
          </a:p>
        </p:txBody>
      </p:sp>
      <p:pic>
        <p:nvPicPr>
          <p:cNvPr id="81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129" y="1340769"/>
            <a:ext cx="6290223" cy="5421982"/>
          </a:xfrm>
          <a:noFill/>
        </p:spPr>
      </p:pic>
      <p:sp>
        <p:nvSpPr>
          <p:cNvPr id="2" name="TextovéPole 1"/>
          <p:cNvSpPr txBox="1"/>
          <p:nvPr/>
        </p:nvSpPr>
        <p:spPr>
          <a:xfrm>
            <a:off x="6588224" y="1412776"/>
            <a:ext cx="195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Definitivní hostitel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7020272" y="6237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444208" y="6093296"/>
            <a:ext cx="158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1. mezihostitel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880187" y="2708920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2.mezihostitel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518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Působení klimatických faktorů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134" y="1844824"/>
            <a:ext cx="7827732" cy="29523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76941" y="5157192"/>
            <a:ext cx="349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B) </a:t>
            </a:r>
            <a:r>
              <a:rPr lang="cs-CZ" dirty="0" err="1" smtClean="0"/>
              <a:t>Infektivita</a:t>
            </a:r>
            <a:r>
              <a:rPr lang="cs-CZ" dirty="0" smtClean="0"/>
              <a:t> miracidií </a:t>
            </a:r>
            <a:r>
              <a:rPr lang="cs-CZ" b="1" dirty="0" err="1" smtClean="0"/>
              <a:t>Schistosoma</a:t>
            </a:r>
            <a:r>
              <a:rPr lang="cs-CZ" b="1" dirty="0" smtClean="0"/>
              <a:t> </a:t>
            </a:r>
          </a:p>
          <a:p>
            <a:r>
              <a:rPr lang="cs-CZ" b="1" dirty="0" err="1" smtClean="0"/>
              <a:t>mansoni</a:t>
            </a:r>
            <a:r>
              <a:rPr lang="cs-CZ" b="1" dirty="0" smtClean="0"/>
              <a:t> </a:t>
            </a:r>
            <a:r>
              <a:rPr lang="cs-CZ" dirty="0" smtClean="0"/>
              <a:t>vůči </a:t>
            </a:r>
            <a:r>
              <a:rPr lang="cs-CZ" dirty="0" err="1" smtClean="0"/>
              <a:t>Biophalaria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 flipH="1">
            <a:off x="4860032" y="5158933"/>
            <a:ext cx="413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C) </a:t>
            </a:r>
            <a:r>
              <a:rPr lang="cs-CZ" dirty="0" err="1" smtClean="0"/>
              <a:t>Prepatentní</a:t>
            </a:r>
            <a:r>
              <a:rPr lang="cs-CZ" dirty="0" smtClean="0"/>
              <a:t> perioda před vyplouváním cerkárií </a:t>
            </a:r>
            <a:r>
              <a:rPr lang="cs-CZ" b="1" dirty="0" smtClean="0"/>
              <a:t>S. </a:t>
            </a:r>
            <a:r>
              <a:rPr lang="cs-CZ" b="1" dirty="0" err="1" smtClean="0"/>
              <a:t>mansoni</a:t>
            </a:r>
            <a:r>
              <a:rPr lang="cs-CZ" b="1" dirty="0" smtClean="0"/>
              <a:t> </a:t>
            </a:r>
            <a:r>
              <a:rPr lang="cs-CZ" dirty="0" smtClean="0"/>
              <a:t>z plže </a:t>
            </a:r>
            <a:r>
              <a:rPr lang="cs-CZ" dirty="0" err="1" smtClean="0"/>
              <a:t>Biophalaria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49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Působení klimatických faktorů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56792"/>
            <a:ext cx="3916418" cy="33843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4869160"/>
            <a:ext cx="4229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Vliv teploty vzduchu na míru získávání</a:t>
            </a:r>
          </a:p>
          <a:p>
            <a:r>
              <a:rPr lang="cs-CZ" dirty="0"/>
              <a:t>l</a:t>
            </a:r>
            <a:r>
              <a:rPr lang="cs-CZ" dirty="0" smtClean="0"/>
              <a:t>arev </a:t>
            </a:r>
            <a:r>
              <a:rPr lang="cs-CZ" dirty="0" err="1" smtClean="0"/>
              <a:t>nematoda</a:t>
            </a:r>
            <a:r>
              <a:rPr lang="cs-CZ" dirty="0" smtClean="0"/>
              <a:t> </a:t>
            </a:r>
            <a:r>
              <a:rPr lang="cs-CZ" b="1" dirty="0" err="1" smtClean="0"/>
              <a:t>Dirofilaria</a:t>
            </a:r>
            <a:r>
              <a:rPr lang="cs-CZ" b="1" dirty="0" smtClean="0"/>
              <a:t> </a:t>
            </a:r>
            <a:r>
              <a:rPr lang="cs-CZ" b="1" dirty="0" err="1" smtClean="0"/>
              <a:t>immitis</a:t>
            </a:r>
            <a:r>
              <a:rPr lang="cs-CZ" b="1" dirty="0" smtClean="0"/>
              <a:t> </a:t>
            </a:r>
            <a:r>
              <a:rPr lang="cs-CZ" dirty="0" smtClean="0"/>
              <a:t>komáry </a:t>
            </a:r>
          </a:p>
          <a:p>
            <a:r>
              <a:rPr lang="cs-CZ" dirty="0" err="1" smtClean="0"/>
              <a:t>Aedes</a:t>
            </a:r>
            <a:r>
              <a:rPr lang="cs-CZ" dirty="0" smtClean="0"/>
              <a:t> </a:t>
            </a:r>
            <a:r>
              <a:rPr lang="cs-CZ" dirty="0" err="1" smtClean="0"/>
              <a:t>trivattatus</a:t>
            </a:r>
            <a:r>
              <a:rPr lang="cs-CZ" dirty="0" smtClean="0"/>
              <a:t> u napadených psů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964" y="1584419"/>
            <a:ext cx="4156645" cy="31683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788024" y="4869160"/>
            <a:ext cx="4404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Diagram ukazující sezónní změny hodnoty R,</a:t>
            </a:r>
          </a:p>
          <a:p>
            <a:r>
              <a:rPr lang="cs-CZ" dirty="0" smtClean="0"/>
              <a:t>kde hodnota tohoto parametru klesá určitou </a:t>
            </a:r>
          </a:p>
          <a:p>
            <a:r>
              <a:rPr lang="cs-CZ" dirty="0" smtClean="0"/>
              <a:t>dobu roku pod jedna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708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Autofit/>
          </a:bodyPr>
          <a:lstStyle/>
          <a:p>
            <a:r>
              <a:rPr lang="cs-CZ" sz="3600" dirty="0" smtClean="0"/>
              <a:t>Sezónní dynamika populace tasemnice </a:t>
            </a:r>
            <a:r>
              <a:rPr lang="cs-CZ" sz="3600" b="1" dirty="0" err="1" smtClean="0"/>
              <a:t>Caryophyllaeus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laticeps</a:t>
            </a:r>
            <a:r>
              <a:rPr lang="cs-CZ" sz="3600" b="1" dirty="0" smtClean="0"/>
              <a:t> </a:t>
            </a:r>
            <a:r>
              <a:rPr lang="cs-CZ" sz="3600" dirty="0" smtClean="0"/>
              <a:t>z </a:t>
            </a:r>
            <a:r>
              <a:rPr lang="cs-CZ" sz="3600" dirty="0" err="1" smtClean="0"/>
              <a:t>Abramis</a:t>
            </a:r>
            <a:r>
              <a:rPr lang="cs-CZ" sz="3600" dirty="0" smtClean="0"/>
              <a:t> brama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6256" y="1844824"/>
            <a:ext cx="5331488" cy="461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/>
              <a:t>Cyklus roční aktivity žáby </a:t>
            </a:r>
            <a:r>
              <a:rPr lang="cs-CZ" sz="3200" dirty="0" err="1" smtClean="0"/>
              <a:t>Scaphiopus</a:t>
            </a:r>
            <a:r>
              <a:rPr lang="cs-CZ" sz="3200" dirty="0" smtClean="0"/>
              <a:t> </a:t>
            </a:r>
            <a:r>
              <a:rPr lang="cs-CZ" sz="3200" dirty="0" err="1" smtClean="0"/>
              <a:t>couchii</a:t>
            </a:r>
            <a:r>
              <a:rPr lang="cs-CZ" sz="3200" dirty="0" smtClean="0"/>
              <a:t> umožňující šíření parazita </a:t>
            </a:r>
            <a:r>
              <a:rPr lang="cs-CZ" sz="3200" b="1" dirty="0" err="1" smtClean="0"/>
              <a:t>Pseudodiplorchis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americanus</a:t>
            </a:r>
            <a:r>
              <a:rPr lang="cs-CZ" sz="3200" dirty="0" smtClean="0"/>
              <a:t> v Arizoně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988840"/>
            <a:ext cx="5421814" cy="46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D0DF17-C3A2-43BE-9DD0-0BA8B3F665A7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114</a:t>
            </a:fld>
            <a:endParaRPr lang="cs-CZ" altLang="cs-CZ" sz="1400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 err="1" smtClean="0"/>
              <a:t>Predikovatelnost</a:t>
            </a:r>
            <a:r>
              <a:rPr lang="cs-CZ" altLang="cs-CZ" sz="4000" dirty="0" smtClean="0"/>
              <a:t> životního prostředí parazita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557338"/>
            <a:ext cx="8713787" cy="45259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Životní prostředí </a:t>
            </a:r>
            <a:r>
              <a:rPr lang="cs-CZ" altLang="cs-CZ" sz="2000" b="1" dirty="0" smtClean="0"/>
              <a:t>volně žijících organismů se liší</a:t>
            </a:r>
            <a:r>
              <a:rPr lang="cs-CZ" altLang="cs-CZ" sz="2000" dirty="0" smtClean="0"/>
              <a:t>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/>
              <a:t>Těla jedinců </a:t>
            </a:r>
            <a:r>
              <a:rPr lang="cs-CZ" altLang="cs-CZ" sz="2000" dirty="0" smtClean="0"/>
              <a:t>příslušného hostitelského druhu </a:t>
            </a:r>
            <a:r>
              <a:rPr lang="cs-CZ" altLang="cs-CZ" sz="2000" b="1" dirty="0" smtClean="0"/>
              <a:t>jsou téměř shodná</a:t>
            </a:r>
            <a:r>
              <a:rPr lang="cs-CZ" altLang="cs-CZ" sz="2000" dirty="0" smtClean="0"/>
              <a:t>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/>
              <a:t>Volně žijící organismy se musí ve svém prostředí naučit orientovat pomocí širokého spektra podmíněných a nepodmíněných reflexů.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/>
              <a:t>Paraziti v těle hostitelského organismu velmi často vystačí s předem geneticky naprogramovanými sekvencemi fixních vzorců chování.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err="1" smtClean="0"/>
              <a:t>Predikovatelnost</a:t>
            </a:r>
            <a:r>
              <a:rPr lang="cs-CZ" altLang="cs-CZ" sz="2000" b="1" dirty="0" smtClean="0"/>
              <a:t> vnitřního prostředí hostitelského organismu dovoluje parazitům podstatně redukovat svou nervovou soustavu.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err="1" smtClean="0"/>
              <a:t>Predikovatelnost</a:t>
            </a:r>
            <a:r>
              <a:rPr lang="cs-CZ" altLang="cs-CZ" sz="2000" b="1" dirty="0" smtClean="0"/>
              <a:t> a současně i relativní heterogenita vnitřního prostředí hostitelského organismu zároveň umožňuje, že si jednotlivé druhy parazitů rozdělí dostupné niky a každý se specializuje na optimální využívání některé z nich. </a:t>
            </a:r>
          </a:p>
        </p:txBody>
      </p:sp>
    </p:spTree>
    <p:extLst>
      <p:ext uri="{BB962C8B-B14F-4D97-AF65-F5344CB8AC3E}">
        <p14:creationId xmlns:p14="http://schemas.microsoft.com/office/powerpoint/2010/main" val="146957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2F3143-2160-43B6-834B-A2851B8A2B4B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115</a:t>
            </a:fld>
            <a:endParaRPr lang="cs-CZ" altLang="cs-CZ" sz="1400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260350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/>
              <a:t>Prostorová uzavřenost a omezenost životního prostředí parazita 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864235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/>
              <a:t>Volně žijící organismy obývají prostředí</a:t>
            </a:r>
            <a:r>
              <a:rPr lang="cs-CZ" altLang="cs-CZ" sz="1800" dirty="0" smtClean="0"/>
              <a:t>, kde se mohou </a:t>
            </a:r>
            <a:r>
              <a:rPr lang="cs-CZ" altLang="cs-CZ" sz="1800" b="1" dirty="0" smtClean="0"/>
              <a:t>chemické signály</a:t>
            </a:r>
            <a:r>
              <a:rPr lang="cs-CZ" altLang="cs-CZ" sz="1800" dirty="0" smtClean="0"/>
              <a:t>, například feromony, šířit do okolí. Přitom s rostoucí vzdáleností od svého zdroje a rostoucí dobou od vypuštění se molekuly nesoucí daný signál zřeďují – </a:t>
            </a:r>
            <a:r>
              <a:rPr lang="cs-CZ" altLang="cs-CZ" sz="1800" b="1" dirty="0" smtClean="0"/>
              <a:t>umožňuje komunikaci, signalizaci a detekci.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/>
              <a:t>Uvnitř těl hostitele tento typ komunikace není možný.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Paraziti proto ke vzájemné komunikaci a orientaci v prostoru musí buďto spoléhat na fixní vzorce chování, které nevyžadují přijímání žádného podnětu z vnějšího prostředí, nebo jejich </a:t>
            </a:r>
            <a:r>
              <a:rPr lang="cs-CZ" altLang="cs-CZ" sz="1800" b="1" dirty="0" smtClean="0"/>
              <a:t>receptory musí přijímat signály po přímém kontaktu s příslušnými ligandy vyskytujícími se na buňkách hostitele či parazita</a:t>
            </a:r>
            <a:r>
              <a:rPr lang="cs-CZ" altLang="cs-CZ" sz="1800" dirty="0" smtClean="0"/>
              <a:t>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/>
              <a:t>Nemožnost komunikovat na delší vzdálenosti může být důležitou příčinou vysoké tkáňové a orgánové specificity mnohých parazitických druhů.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/>
              <a:t>Bez této vysoké tkáňové specifity by se v těle hostitelského organismu například nemohli najít pohlavní partneři patřící do stejného druhu.</a:t>
            </a:r>
          </a:p>
        </p:txBody>
      </p:sp>
    </p:spTree>
    <p:extLst>
      <p:ext uri="{BB962C8B-B14F-4D97-AF65-F5344CB8AC3E}">
        <p14:creationId xmlns:p14="http://schemas.microsoft.com/office/powerpoint/2010/main" val="206777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3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63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lang="cs-CZ" dirty="0" smtClean="0"/>
              <a:t>Schéma populace parazita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62" y="927260"/>
            <a:ext cx="5910881" cy="57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95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aleria zdjęć - Żaba trawna - medianauka.p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789" y="5491124"/>
            <a:ext cx="1896211" cy="126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Populace jako jednotka studia</a:t>
            </a:r>
            <a:endParaRPr lang="cs-CZ" sz="3400" dirty="0"/>
          </a:p>
        </p:txBody>
      </p:sp>
      <p:pic>
        <p:nvPicPr>
          <p:cNvPr id="3076" name="Picture 4" descr="Kormorán velký | NAŠI PTÁ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282" y="2172818"/>
            <a:ext cx="1345824" cy="176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olavka popelavá | NAŠI PTÁ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0155" y="0"/>
            <a:ext cx="2004345" cy="264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980728"/>
            <a:ext cx="5976664" cy="580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Štika obecná | CHOV RYB Sedln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516" y="1105709"/>
            <a:ext cx="2902290" cy="9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lovatka bahenn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6" y="3211342"/>
            <a:ext cx="1172583" cy="134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Okružák ploský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91" y="3578130"/>
            <a:ext cx="1512168" cy="10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9IS13P7 Obojživelníci - rozmnožování, výv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51" y="6016535"/>
            <a:ext cx="1247897" cy="61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Užovka obojková - PřírodaČeska.c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48" y="5437770"/>
            <a:ext cx="2079483" cy="11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9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>
            <a:normAutofit/>
          </a:bodyPr>
          <a:lstStyle/>
          <a:p>
            <a:r>
              <a:rPr lang="cs-CZ" sz="3400" dirty="0"/>
              <a:t>Hierarchické úrovně parazitologie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323529" y="1052736"/>
          <a:ext cx="8568951" cy="187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601951021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1676642503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3633894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distribuce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solidFill>
                            <a:srgbClr val="FFFF00"/>
                          </a:solidFill>
                        </a:rPr>
                        <a:t>populace</a:t>
                      </a:r>
                      <a:endParaRPr lang="cs-CZ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společenstvo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10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geografická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úroveň druhu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regionální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109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hostitelská specificita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err="1" smtClean="0"/>
                        <a:t>suprapopulace</a:t>
                      </a:r>
                      <a:r>
                        <a:rPr lang="cs-CZ" b="1" dirty="0" smtClean="0"/>
                        <a:t> 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supraspolečenstvo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2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frekvenční distribuce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err="1" smtClean="0"/>
                        <a:t>metapopulace</a:t>
                      </a:r>
                      <a:r>
                        <a:rPr lang="cs-CZ" b="1" dirty="0" smtClean="0"/>
                        <a:t> (</a:t>
                      </a:r>
                      <a:r>
                        <a:rPr lang="cs-CZ" b="1" dirty="0" err="1" smtClean="0"/>
                        <a:t>component</a:t>
                      </a:r>
                      <a:r>
                        <a:rPr lang="cs-CZ" b="1" dirty="0" smtClean="0"/>
                        <a:t>)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metaspolečenstvo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096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lokalizace (</a:t>
                      </a:r>
                      <a:r>
                        <a:rPr lang="cs-CZ" dirty="0" err="1" smtClean="0"/>
                        <a:t>mikrohabitat</a:t>
                      </a:r>
                      <a:r>
                        <a:rPr lang="cs-CZ" dirty="0" smtClean="0"/>
                        <a:t>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err="1" smtClean="0"/>
                        <a:t>infrapopulace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infaspolečenstvo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151072"/>
                  </a:ext>
                </a:extLst>
              </a:tr>
            </a:tbl>
          </a:graphicData>
        </a:graphic>
      </p:graphicFrame>
      <p:pic>
        <p:nvPicPr>
          <p:cNvPr id="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469" y="3488864"/>
            <a:ext cx="3658739" cy="3250397"/>
          </a:xfrm>
          <a:prstGeom prst="rect">
            <a:avLst/>
          </a:prstGeom>
        </p:spPr>
      </p:pic>
      <p:sp>
        <p:nvSpPr>
          <p:cNvPr id="7" name="Šipka dolů 6"/>
          <p:cNvSpPr/>
          <p:nvPr/>
        </p:nvSpPr>
        <p:spPr>
          <a:xfrm>
            <a:off x="4427984" y="2932336"/>
            <a:ext cx="360040" cy="65774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075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cs-CZ" sz="3400" dirty="0" smtClean="0"/>
              <a:t>Hierarchie populací parazitů</a:t>
            </a:r>
            <a:endParaRPr lang="cs-CZ" sz="3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6948"/>
            <a:ext cx="8229600" cy="387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5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824" y="58614"/>
            <a:ext cx="8877672" cy="418058"/>
          </a:xfrm>
        </p:spPr>
        <p:txBody>
          <a:bodyPr>
            <a:noAutofit/>
          </a:bodyPr>
          <a:lstStyle/>
          <a:p>
            <a:r>
              <a:rPr lang="cs-CZ" sz="3400" dirty="0" smtClean="0"/>
              <a:t>Příklad: životní cyklus </a:t>
            </a:r>
            <a:r>
              <a:rPr lang="cs-CZ" sz="3400" dirty="0" err="1" smtClean="0"/>
              <a:t>Schistosoma</a:t>
            </a:r>
            <a:r>
              <a:rPr lang="cs-CZ" sz="3400" dirty="0" smtClean="0"/>
              <a:t> </a:t>
            </a:r>
            <a:r>
              <a:rPr lang="cs-CZ" sz="3400" dirty="0" err="1" smtClean="0"/>
              <a:t>heamatobium</a:t>
            </a:r>
            <a:endParaRPr lang="cs-CZ" sz="3400" dirty="0"/>
          </a:p>
        </p:txBody>
      </p:sp>
      <p:pic>
        <p:nvPicPr>
          <p:cNvPr id="4098" name="Picture 2" descr="Schistosoma mansoni: Trends in Parasit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96" y="548680"/>
            <a:ext cx="9291596" cy="656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 smtClean="0"/>
              <a:t>Životní cyklus – populace </a:t>
            </a:r>
            <a:r>
              <a:rPr lang="cs-CZ" sz="3400" dirty="0" err="1" smtClean="0"/>
              <a:t>Schistosoma</a:t>
            </a:r>
            <a:r>
              <a:rPr lang="cs-CZ" sz="3400" dirty="0" smtClean="0"/>
              <a:t> </a:t>
            </a:r>
            <a:r>
              <a:rPr lang="cs-CZ" sz="3400" dirty="0" err="1" smtClean="0"/>
              <a:t>spp</a:t>
            </a:r>
            <a:r>
              <a:rPr lang="cs-CZ" sz="3400" dirty="0" smtClean="0"/>
              <a:t>.</a:t>
            </a:r>
            <a:endParaRPr lang="cs-CZ" sz="3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83" y="908720"/>
            <a:ext cx="8715633" cy="564165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95536" y="1700808"/>
            <a:ext cx="1440160" cy="79208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err="1" smtClean="0">
                <a:solidFill>
                  <a:schemeClr val="tx1"/>
                </a:solidFill>
              </a:rPr>
              <a:t>Dceřinné</a:t>
            </a:r>
            <a:r>
              <a:rPr lang="cs-CZ" sz="1100" b="1" dirty="0" smtClean="0">
                <a:solidFill>
                  <a:schemeClr val="tx1"/>
                </a:solidFill>
              </a:rPr>
              <a:t> sporocysty vyvíjející se v plži </a:t>
            </a:r>
          </a:p>
          <a:p>
            <a:pPr algn="ctr"/>
            <a:r>
              <a:rPr lang="cs-CZ" sz="1100" b="1" dirty="0" smtClean="0">
                <a:solidFill>
                  <a:schemeClr val="tx1"/>
                </a:solidFill>
              </a:rPr>
              <a:t>(v mezihostiteli)</a:t>
            </a:r>
            <a:endParaRPr lang="cs-CZ" sz="1100" b="1" dirty="0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536" y="3284984"/>
            <a:ext cx="1440160" cy="57606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>
                <a:solidFill>
                  <a:schemeClr val="tx1"/>
                </a:solidFill>
              </a:rPr>
              <a:t>Mateřská sporocysta vyvíjející se v plži </a:t>
            </a:r>
          </a:p>
          <a:p>
            <a:pPr algn="ctr"/>
            <a:r>
              <a:rPr lang="cs-CZ" sz="1100" b="1" dirty="0" smtClean="0">
                <a:solidFill>
                  <a:schemeClr val="tx1"/>
                </a:solidFill>
              </a:rPr>
              <a:t>(v mezihostiteli)</a:t>
            </a:r>
            <a:endParaRPr lang="cs-CZ" sz="1100" b="1" dirty="0">
              <a:solidFill>
                <a:schemeClr val="tx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267744" y="1844824"/>
            <a:ext cx="1440160" cy="81302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err="1" smtClean="0">
                <a:solidFill>
                  <a:schemeClr val="tx1"/>
                </a:solidFill>
              </a:rPr>
              <a:t>Dceřinné</a:t>
            </a:r>
            <a:r>
              <a:rPr lang="cs-CZ" sz="1100" b="1" dirty="0" smtClean="0">
                <a:solidFill>
                  <a:schemeClr val="tx1"/>
                </a:solidFill>
              </a:rPr>
              <a:t> sporocysty produkující cerkárie v plži (</a:t>
            </a:r>
            <a:r>
              <a:rPr lang="cs-CZ" sz="1100" b="1" dirty="0" err="1" smtClean="0">
                <a:solidFill>
                  <a:schemeClr val="tx1"/>
                </a:solidFill>
              </a:rPr>
              <a:t>Mz</a:t>
            </a:r>
            <a:r>
              <a:rPr lang="cs-CZ" sz="1100" b="1" dirty="0" smtClean="0">
                <a:solidFill>
                  <a:schemeClr val="tx1"/>
                </a:solidFill>
              </a:rPr>
              <a:t>)</a:t>
            </a:r>
            <a:endParaRPr lang="cs-CZ" sz="1100" b="1" dirty="0">
              <a:solidFill>
                <a:schemeClr val="tx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563888" y="836713"/>
            <a:ext cx="1224136" cy="79208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>
                <a:solidFill>
                  <a:schemeClr val="tx1"/>
                </a:solidFill>
              </a:rPr>
              <a:t>Cerkarie vyplouvající do vody z v plže -mezihostitele </a:t>
            </a:r>
            <a:endParaRPr lang="cs-CZ" sz="1100" b="1" dirty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85192" y="5939388"/>
            <a:ext cx="1522512" cy="87398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>
                <a:solidFill>
                  <a:schemeClr val="tx1"/>
                </a:solidFill>
              </a:rPr>
              <a:t>Miracidia penetrující plže a vyvíjející se v mateřskou sporocystu</a:t>
            </a:r>
            <a:endParaRPr lang="cs-CZ" sz="1100" b="1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123728" y="5904657"/>
            <a:ext cx="1440160" cy="90871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>
                <a:solidFill>
                  <a:schemeClr val="tx1"/>
                </a:solidFill>
              </a:rPr>
              <a:t>Miracidia líhnoucí se z vajíček ve vodě plže </a:t>
            </a:r>
            <a:endParaRPr lang="cs-CZ" sz="1100" b="1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707904" y="5904657"/>
            <a:ext cx="1440160" cy="90871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>
                <a:solidFill>
                  <a:schemeClr val="tx1"/>
                </a:solidFill>
              </a:rPr>
              <a:t>Vajíčka vyvíjejí se ve vodě </a:t>
            </a:r>
            <a:endParaRPr lang="cs-CZ" sz="1100" b="1" dirty="0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851920" y="2132856"/>
            <a:ext cx="1512168" cy="81302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>
                <a:solidFill>
                  <a:schemeClr val="tx1"/>
                </a:solidFill>
              </a:rPr>
              <a:t>Cerkarie penetrující pokožku člověka (definitivního hostitele)</a:t>
            </a:r>
            <a:endParaRPr lang="cs-CZ" sz="1100" b="1" dirty="0">
              <a:solidFill>
                <a:schemeClr val="tx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779912" y="2996952"/>
            <a:ext cx="1440160" cy="81302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err="1" smtClean="0">
                <a:solidFill>
                  <a:schemeClr val="tx1"/>
                </a:solidFill>
              </a:rPr>
              <a:t>Schistosomuly</a:t>
            </a:r>
            <a:r>
              <a:rPr lang="cs-CZ" sz="1100" b="1" dirty="0" smtClean="0">
                <a:solidFill>
                  <a:schemeClr val="tx1"/>
                </a:solidFill>
              </a:rPr>
              <a:t> pronikající do cév a migrující do jater, kde dospívají </a:t>
            </a:r>
            <a:endParaRPr lang="cs-CZ" sz="1100" b="1" dirty="0">
              <a:solidFill>
                <a:schemeClr val="tx1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6660232" y="4352555"/>
            <a:ext cx="2026568" cy="13847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smtClean="0">
                <a:solidFill>
                  <a:schemeClr val="tx1"/>
                </a:solidFill>
              </a:rPr>
              <a:t>Vajíčka kladena </a:t>
            </a:r>
            <a:r>
              <a:rPr lang="cs-CZ" sz="1200" b="1" dirty="0" err="1" smtClean="0">
                <a:solidFill>
                  <a:schemeClr val="tx1"/>
                </a:solidFill>
              </a:rPr>
              <a:t>adultní</a:t>
            </a:r>
            <a:r>
              <a:rPr lang="cs-CZ" sz="1200" b="1" dirty="0" smtClean="0">
                <a:solidFill>
                  <a:schemeClr val="tx1"/>
                </a:solidFill>
              </a:rPr>
              <a:t> motolicí a odcházející do vnějšího/vodního prostředí </a:t>
            </a:r>
            <a:endParaRPr lang="cs-CZ" sz="1200" b="1" dirty="0">
              <a:solidFill>
                <a:schemeClr val="tx1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6732240" y="1108097"/>
            <a:ext cx="1954560" cy="13847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smtClean="0">
                <a:solidFill>
                  <a:schemeClr val="tx1"/>
                </a:solidFill>
              </a:rPr>
              <a:t>Spárované </a:t>
            </a:r>
            <a:r>
              <a:rPr lang="cs-CZ" sz="1200" b="1" dirty="0" err="1" smtClean="0">
                <a:solidFill>
                  <a:schemeClr val="tx1"/>
                </a:solidFill>
              </a:rPr>
              <a:t>adultní</a:t>
            </a:r>
            <a:r>
              <a:rPr lang="cs-CZ" sz="12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cs-CZ" sz="1200" b="1" dirty="0" smtClean="0">
                <a:solidFill>
                  <a:schemeClr val="tx1"/>
                </a:solidFill>
              </a:rPr>
              <a:t>motolice v játrech a migrující do </a:t>
            </a:r>
            <a:r>
              <a:rPr lang="cs-CZ" sz="1200" b="1" dirty="0" err="1" smtClean="0">
                <a:solidFill>
                  <a:schemeClr val="tx1"/>
                </a:solidFill>
              </a:rPr>
              <a:t>mezenterických</a:t>
            </a:r>
            <a:r>
              <a:rPr lang="cs-CZ" sz="12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cs-CZ" sz="1200" b="1" dirty="0">
                <a:solidFill>
                  <a:schemeClr val="tx1"/>
                </a:solidFill>
              </a:rPr>
              <a:t>ž</a:t>
            </a:r>
            <a:r>
              <a:rPr lang="cs-CZ" sz="1200" b="1" dirty="0" smtClean="0">
                <a:solidFill>
                  <a:schemeClr val="tx1"/>
                </a:solidFill>
              </a:rPr>
              <a:t>il, kde produkují vajíčka </a:t>
            </a:r>
            <a:endParaRPr lang="cs-CZ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Obrázek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416" y="5445224"/>
            <a:ext cx="527496" cy="695846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605" y="2296216"/>
            <a:ext cx="796417" cy="161734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71314"/>
          </a:xfrm>
        </p:spPr>
        <p:txBody>
          <a:bodyPr>
            <a:normAutofit fontScale="90000"/>
          </a:bodyPr>
          <a:lstStyle/>
          <a:p>
            <a:r>
              <a:rPr lang="cs-CZ" sz="3400" dirty="0" err="1" smtClean="0"/>
              <a:t>Fragmentce</a:t>
            </a:r>
            <a:r>
              <a:rPr lang="cs-CZ" sz="3400" dirty="0" smtClean="0"/>
              <a:t> populace </a:t>
            </a:r>
            <a:r>
              <a:rPr lang="cs-CZ" sz="3400" dirty="0" err="1" smtClean="0"/>
              <a:t>Schistosoma</a:t>
            </a:r>
            <a:r>
              <a:rPr lang="cs-CZ" sz="3400" dirty="0" smtClean="0"/>
              <a:t> </a:t>
            </a:r>
            <a:r>
              <a:rPr lang="cs-CZ" sz="3400" dirty="0" err="1" smtClean="0"/>
              <a:t>haematobium</a:t>
            </a:r>
            <a:endParaRPr lang="cs-CZ" sz="3400" dirty="0"/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03326" y="6237312"/>
            <a:ext cx="336426" cy="394430"/>
          </a:xfrm>
          <a:prstGeom prst="rect">
            <a:avLst/>
          </a:prstGeom>
        </p:spPr>
      </p:pic>
      <p:pic>
        <p:nvPicPr>
          <p:cNvPr id="6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286" y="6241012"/>
            <a:ext cx="336426" cy="394430"/>
          </a:xfrm>
          <a:prstGeom prst="rect">
            <a:avLst/>
          </a:prstGeom>
        </p:spPr>
      </p:pic>
      <p:pic>
        <p:nvPicPr>
          <p:cNvPr id="7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406" y="6237312"/>
            <a:ext cx="336426" cy="394430"/>
          </a:xfrm>
          <a:prstGeom prst="rect">
            <a:avLst/>
          </a:prstGeom>
        </p:spPr>
      </p:pic>
      <p:pic>
        <p:nvPicPr>
          <p:cNvPr id="8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366" y="6237312"/>
            <a:ext cx="336426" cy="394430"/>
          </a:xfrm>
          <a:prstGeom prst="rect">
            <a:avLst/>
          </a:prstGeom>
        </p:spPr>
      </p:pic>
      <p:pic>
        <p:nvPicPr>
          <p:cNvPr id="9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446" y="6237312"/>
            <a:ext cx="336426" cy="3944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69458"/>
            <a:ext cx="527496" cy="6958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469458"/>
            <a:ext cx="527496" cy="69584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5450431"/>
            <a:ext cx="527496" cy="69584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5445224"/>
            <a:ext cx="527496" cy="69584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4129063"/>
            <a:ext cx="506279" cy="124415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4129063"/>
            <a:ext cx="506279" cy="124415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569" y="4137643"/>
            <a:ext cx="506279" cy="118358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59" y="2344356"/>
            <a:ext cx="796417" cy="161734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5427145"/>
            <a:ext cx="527496" cy="69584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356612" y="759930"/>
            <a:ext cx="1029412" cy="1437292"/>
          </a:xfrm>
          <a:prstGeom prst="rect">
            <a:avLst/>
          </a:prstGeom>
        </p:spPr>
      </p:pic>
      <p:cxnSp>
        <p:nvCxnSpPr>
          <p:cNvPr id="25" name="Přímá spojnice 24"/>
          <p:cNvCxnSpPr/>
          <p:nvPr/>
        </p:nvCxnSpPr>
        <p:spPr>
          <a:xfrm>
            <a:off x="251520" y="2079341"/>
            <a:ext cx="3702622" cy="81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V="1">
            <a:off x="254442" y="5373216"/>
            <a:ext cx="3741494" cy="18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V="1">
            <a:off x="251520" y="4048732"/>
            <a:ext cx="3744416" cy="250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4813413" y="1187460"/>
            <a:ext cx="3129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</a:t>
            </a:r>
            <a:r>
              <a:rPr lang="cs-CZ" dirty="0" err="1" smtClean="0"/>
              <a:t>dultní</a:t>
            </a:r>
            <a:r>
              <a:rPr lang="cs-CZ" dirty="0" smtClean="0"/>
              <a:t> motolice v definitivním </a:t>
            </a:r>
          </a:p>
          <a:p>
            <a:r>
              <a:rPr lang="cs-CZ" dirty="0" smtClean="0"/>
              <a:t>hostiteli</a:t>
            </a:r>
            <a:endParaRPr lang="cs-CZ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4758319" y="2843644"/>
            <a:ext cx="292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</a:t>
            </a:r>
            <a:r>
              <a:rPr lang="cs-CZ" dirty="0" smtClean="0"/>
              <a:t>erkarie ve vodním prostředí </a:t>
            </a:r>
            <a:endParaRPr lang="cs-CZ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4756904" y="4365104"/>
            <a:ext cx="1435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Sporocysty v </a:t>
            </a:r>
          </a:p>
          <a:p>
            <a:r>
              <a:rPr lang="cs-CZ" dirty="0" smtClean="0"/>
              <a:t>mezihostiteli </a:t>
            </a:r>
            <a:endParaRPr lang="cs-CZ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4694466" y="5661248"/>
            <a:ext cx="389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 Vajíčka a miracidia ve vodním prostředí</a:t>
            </a:r>
            <a:endParaRPr lang="cs-CZ" dirty="0"/>
          </a:p>
        </p:txBody>
      </p:sp>
      <p:sp>
        <p:nvSpPr>
          <p:cNvPr id="40" name="Šipka doleva 39"/>
          <p:cNvSpPr/>
          <p:nvPr/>
        </p:nvSpPr>
        <p:spPr>
          <a:xfrm>
            <a:off x="3764550" y="1123864"/>
            <a:ext cx="807450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Šipka doleva 40"/>
          <p:cNvSpPr/>
          <p:nvPr/>
        </p:nvSpPr>
        <p:spPr>
          <a:xfrm>
            <a:off x="3764550" y="5752680"/>
            <a:ext cx="807450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Šipka doleva 41"/>
          <p:cNvSpPr/>
          <p:nvPr/>
        </p:nvSpPr>
        <p:spPr>
          <a:xfrm>
            <a:off x="3764550" y="4503467"/>
            <a:ext cx="807450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458" y="2264963"/>
            <a:ext cx="796417" cy="161734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78" y="2319278"/>
            <a:ext cx="796417" cy="1617340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519" y="2263275"/>
            <a:ext cx="796417" cy="1617340"/>
          </a:xfrm>
          <a:prstGeom prst="rect">
            <a:avLst/>
          </a:prstGeom>
        </p:spPr>
      </p:pic>
      <p:sp>
        <p:nvSpPr>
          <p:cNvPr id="44" name="Šipka doleva 43"/>
          <p:cNvSpPr/>
          <p:nvPr/>
        </p:nvSpPr>
        <p:spPr>
          <a:xfrm>
            <a:off x="3764550" y="2774764"/>
            <a:ext cx="807450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Obdélník 49"/>
          <p:cNvSpPr/>
          <p:nvPr/>
        </p:nvSpPr>
        <p:spPr>
          <a:xfrm>
            <a:off x="803254" y="1412775"/>
            <a:ext cx="438096" cy="33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bdélník 50"/>
          <p:cNvSpPr/>
          <p:nvPr/>
        </p:nvSpPr>
        <p:spPr>
          <a:xfrm>
            <a:off x="1191800" y="648153"/>
            <a:ext cx="438096" cy="33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bdélník 51"/>
          <p:cNvSpPr/>
          <p:nvPr/>
        </p:nvSpPr>
        <p:spPr>
          <a:xfrm>
            <a:off x="2123728" y="620688"/>
            <a:ext cx="438096" cy="198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bdélník 52"/>
          <p:cNvSpPr/>
          <p:nvPr/>
        </p:nvSpPr>
        <p:spPr>
          <a:xfrm>
            <a:off x="1145603" y="1451573"/>
            <a:ext cx="438096" cy="450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bdélník 53"/>
          <p:cNvSpPr/>
          <p:nvPr/>
        </p:nvSpPr>
        <p:spPr>
          <a:xfrm>
            <a:off x="3415035" y="1491622"/>
            <a:ext cx="425958" cy="300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bdélník 54"/>
          <p:cNvSpPr/>
          <p:nvPr/>
        </p:nvSpPr>
        <p:spPr>
          <a:xfrm>
            <a:off x="4716015" y="1128857"/>
            <a:ext cx="4180823" cy="516610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TextovéPole 55"/>
          <p:cNvSpPr txBox="1"/>
          <p:nvPr/>
        </p:nvSpPr>
        <p:spPr>
          <a:xfrm>
            <a:off x="4644008" y="6309320"/>
            <a:ext cx="404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B0F0"/>
                </a:solidFill>
              </a:rPr>
              <a:t>Celá populace </a:t>
            </a:r>
            <a:r>
              <a:rPr lang="cs-CZ" b="1" dirty="0" err="1" smtClean="0">
                <a:solidFill>
                  <a:srgbClr val="00B0F0"/>
                </a:solidFill>
              </a:rPr>
              <a:t>Schistosoma</a:t>
            </a:r>
            <a:r>
              <a:rPr lang="cs-CZ" b="1" dirty="0" smtClean="0">
                <a:solidFill>
                  <a:srgbClr val="00B0F0"/>
                </a:solidFill>
              </a:rPr>
              <a:t> </a:t>
            </a:r>
            <a:r>
              <a:rPr lang="cs-CZ" b="1" dirty="0" err="1" smtClean="0">
                <a:solidFill>
                  <a:srgbClr val="00B0F0"/>
                </a:solidFill>
              </a:rPr>
              <a:t>hematobium</a:t>
            </a:r>
            <a:endParaRPr lang="cs-CZ" b="1" dirty="0">
              <a:solidFill>
                <a:srgbClr val="00B0F0"/>
              </a:solidFill>
            </a:endParaRPr>
          </a:p>
        </p:txBody>
      </p:sp>
      <p:pic>
        <p:nvPicPr>
          <p:cNvPr id="43" name="Obrázek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64157" y="747529"/>
            <a:ext cx="1029412" cy="1437292"/>
          </a:xfrm>
          <a:prstGeom prst="rect">
            <a:avLst/>
          </a:prstGeom>
        </p:spPr>
      </p:pic>
      <p:sp>
        <p:nvSpPr>
          <p:cNvPr id="45" name="Obdélník 44"/>
          <p:cNvSpPr/>
          <p:nvPr/>
        </p:nvSpPr>
        <p:spPr>
          <a:xfrm>
            <a:off x="1821485" y="1461793"/>
            <a:ext cx="500865" cy="406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 45"/>
          <p:cNvSpPr/>
          <p:nvPr/>
        </p:nvSpPr>
        <p:spPr>
          <a:xfrm>
            <a:off x="359193" y="684839"/>
            <a:ext cx="500865" cy="406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/>
          <p:cNvSpPr/>
          <p:nvPr/>
        </p:nvSpPr>
        <p:spPr>
          <a:xfrm>
            <a:off x="2053062" y="700389"/>
            <a:ext cx="500865" cy="406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/>
          <p:cNvSpPr/>
          <p:nvPr/>
        </p:nvSpPr>
        <p:spPr>
          <a:xfrm>
            <a:off x="2709090" y="763729"/>
            <a:ext cx="383275" cy="245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/>
          <p:cNvSpPr/>
          <p:nvPr/>
        </p:nvSpPr>
        <p:spPr>
          <a:xfrm>
            <a:off x="1125404" y="779969"/>
            <a:ext cx="383275" cy="245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bdélník 56"/>
          <p:cNvSpPr/>
          <p:nvPr/>
        </p:nvSpPr>
        <p:spPr>
          <a:xfrm>
            <a:off x="390754" y="1484784"/>
            <a:ext cx="364112" cy="344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8" name="Obrázek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782" y="4139509"/>
            <a:ext cx="484698" cy="1191119"/>
          </a:xfrm>
          <a:prstGeom prst="rect">
            <a:avLst/>
          </a:prstGeom>
        </p:spPr>
      </p:pic>
      <p:pic>
        <p:nvPicPr>
          <p:cNvPr id="59" name="Obrázek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409" y="4077072"/>
            <a:ext cx="506279" cy="1244153"/>
          </a:xfrm>
          <a:prstGeom prst="rect">
            <a:avLst/>
          </a:prstGeom>
        </p:spPr>
      </p:pic>
      <p:pic>
        <p:nvPicPr>
          <p:cNvPr id="60" name="Obrázek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125802"/>
            <a:ext cx="506279" cy="1195423"/>
          </a:xfrm>
          <a:prstGeom prst="rect">
            <a:avLst/>
          </a:prstGeom>
        </p:spPr>
      </p:pic>
      <p:pic>
        <p:nvPicPr>
          <p:cNvPr id="61" name="Obrázek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116399"/>
            <a:ext cx="506279" cy="1204826"/>
          </a:xfrm>
          <a:prstGeom prst="rect">
            <a:avLst/>
          </a:prstGeom>
        </p:spPr>
      </p:pic>
      <p:pic>
        <p:nvPicPr>
          <p:cNvPr id="63" name="Obrázek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45224"/>
            <a:ext cx="527496" cy="695846"/>
          </a:xfrm>
          <a:prstGeom prst="rect">
            <a:avLst/>
          </a:prstGeom>
        </p:spPr>
      </p:pic>
      <p:pic>
        <p:nvPicPr>
          <p:cNvPr id="64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6237312"/>
            <a:ext cx="336426" cy="394430"/>
          </a:xfrm>
          <a:prstGeom prst="rect">
            <a:avLst/>
          </a:prstGeom>
        </p:spPr>
      </p:pic>
      <p:pic>
        <p:nvPicPr>
          <p:cNvPr id="65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246" y="6237312"/>
            <a:ext cx="336426" cy="394430"/>
          </a:xfrm>
          <a:prstGeom prst="rect">
            <a:avLst/>
          </a:prstGeom>
        </p:spPr>
      </p:pic>
      <p:pic>
        <p:nvPicPr>
          <p:cNvPr id="66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66" y="6241012"/>
            <a:ext cx="336426" cy="394430"/>
          </a:xfrm>
          <a:prstGeom prst="rect">
            <a:avLst/>
          </a:prstGeom>
        </p:spPr>
      </p:pic>
      <p:pic>
        <p:nvPicPr>
          <p:cNvPr id="67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06" y="6237312"/>
            <a:ext cx="336426" cy="394430"/>
          </a:xfrm>
          <a:prstGeom prst="rect">
            <a:avLst/>
          </a:prstGeom>
        </p:spPr>
      </p:pic>
      <p:pic>
        <p:nvPicPr>
          <p:cNvPr id="68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26" y="6237312"/>
            <a:ext cx="336426" cy="3944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5548" y="1211371"/>
            <a:ext cx="938901" cy="2265970"/>
          </a:xfrm>
          <a:prstGeom prst="rect">
            <a:avLst/>
          </a:prstGeom>
        </p:spPr>
      </p:pic>
      <p:pic>
        <p:nvPicPr>
          <p:cNvPr id="69" name="Picture 2" descr="A. Oncomelania hupensis (Gastropoda, Pomatiopsidae), snail intermediate...  | Download Scientific Diagr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00" y="3751834"/>
            <a:ext cx="2408587" cy="16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2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Obrázek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416" y="5469458"/>
            <a:ext cx="527496" cy="695846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605" y="2204864"/>
            <a:ext cx="796417" cy="161734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1704" y="-27384"/>
            <a:ext cx="9014792" cy="671314"/>
          </a:xfrm>
        </p:spPr>
        <p:txBody>
          <a:bodyPr>
            <a:normAutofit fontScale="90000"/>
          </a:bodyPr>
          <a:lstStyle/>
          <a:p>
            <a:r>
              <a:rPr lang="cs-CZ" sz="3400" dirty="0" smtClean="0"/>
              <a:t> </a:t>
            </a:r>
            <a:r>
              <a:rPr lang="cs-CZ" sz="3400" b="1" dirty="0" err="1" smtClean="0">
                <a:solidFill>
                  <a:srgbClr val="FF0000"/>
                </a:solidFill>
              </a:rPr>
              <a:t>infrapopulace</a:t>
            </a:r>
            <a:r>
              <a:rPr lang="cs-CZ" sz="3400" b="1" dirty="0" smtClean="0">
                <a:solidFill>
                  <a:srgbClr val="FF0000"/>
                </a:solidFill>
              </a:rPr>
              <a:t> -</a:t>
            </a:r>
            <a:r>
              <a:rPr lang="cs-CZ" sz="3400" dirty="0" smtClean="0"/>
              <a:t> </a:t>
            </a:r>
            <a:r>
              <a:rPr lang="cs-CZ" sz="3400" b="1" dirty="0" err="1" smtClean="0">
                <a:solidFill>
                  <a:srgbClr val="00B050"/>
                </a:solidFill>
              </a:rPr>
              <a:t>metapopulace</a:t>
            </a:r>
            <a:r>
              <a:rPr lang="cs-CZ" sz="3400" b="1" dirty="0" smtClean="0">
                <a:solidFill>
                  <a:srgbClr val="00B050"/>
                </a:solidFill>
              </a:rPr>
              <a:t> -</a:t>
            </a:r>
            <a:r>
              <a:rPr lang="cs-CZ" sz="3400" dirty="0" smtClean="0"/>
              <a:t> </a:t>
            </a:r>
            <a:r>
              <a:rPr lang="cs-CZ" sz="3400" b="1" dirty="0" err="1" smtClean="0"/>
              <a:t>suprapopulace</a:t>
            </a:r>
            <a:r>
              <a:rPr lang="cs-CZ" sz="3400" b="1" dirty="0" smtClean="0"/>
              <a:t> - </a:t>
            </a:r>
            <a:r>
              <a:rPr lang="cs-CZ" sz="3400" b="1" dirty="0" smtClean="0">
                <a:solidFill>
                  <a:srgbClr val="00B0F0"/>
                </a:solidFill>
              </a:rPr>
              <a:t>H</a:t>
            </a:r>
            <a:r>
              <a:rPr lang="cs-CZ" sz="3400" b="1" baseline="-25000" dirty="0" smtClean="0">
                <a:solidFill>
                  <a:srgbClr val="00B0F0"/>
                </a:solidFill>
              </a:rPr>
              <a:t>2</a:t>
            </a:r>
            <a:r>
              <a:rPr lang="cs-CZ" sz="3400" b="1" dirty="0" smtClean="0">
                <a:solidFill>
                  <a:srgbClr val="00B0F0"/>
                </a:solidFill>
              </a:rPr>
              <a:t>O</a:t>
            </a:r>
            <a:r>
              <a:rPr lang="cs-CZ" sz="3400" b="1" dirty="0" smtClean="0"/>
              <a:t>  </a:t>
            </a:r>
            <a:endParaRPr lang="cs-CZ" sz="3400" b="1" dirty="0">
              <a:solidFill>
                <a:srgbClr val="00B0F0"/>
              </a:solidFill>
            </a:endParaRPr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47342" y="6165304"/>
            <a:ext cx="336426" cy="394430"/>
          </a:xfrm>
          <a:prstGeom prst="rect">
            <a:avLst/>
          </a:prstGeom>
        </p:spPr>
      </p:pic>
      <p:pic>
        <p:nvPicPr>
          <p:cNvPr id="6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302" y="6165304"/>
            <a:ext cx="336426" cy="394430"/>
          </a:xfrm>
          <a:prstGeom prst="rect">
            <a:avLst/>
          </a:prstGeom>
        </p:spPr>
      </p:pic>
      <p:pic>
        <p:nvPicPr>
          <p:cNvPr id="7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422" y="6165304"/>
            <a:ext cx="336426" cy="394430"/>
          </a:xfrm>
          <a:prstGeom prst="rect">
            <a:avLst/>
          </a:prstGeom>
        </p:spPr>
      </p:pic>
      <p:pic>
        <p:nvPicPr>
          <p:cNvPr id="8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382" y="6165304"/>
            <a:ext cx="336426" cy="394430"/>
          </a:xfrm>
          <a:prstGeom prst="rect">
            <a:avLst/>
          </a:prstGeom>
        </p:spPr>
      </p:pic>
      <p:pic>
        <p:nvPicPr>
          <p:cNvPr id="9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462" y="6165304"/>
            <a:ext cx="336426" cy="3944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69458"/>
            <a:ext cx="527496" cy="6958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517232"/>
            <a:ext cx="527496" cy="69584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5469458"/>
            <a:ext cx="527496" cy="69584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5469458"/>
            <a:ext cx="527496" cy="69584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465" y="4077072"/>
            <a:ext cx="506279" cy="117845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4077072"/>
            <a:ext cx="472436" cy="116098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4077072"/>
            <a:ext cx="506279" cy="118358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348880"/>
            <a:ext cx="698082" cy="141764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5469458"/>
            <a:ext cx="527496" cy="69584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042504" y="759930"/>
            <a:ext cx="1029412" cy="1437292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156" y="2276872"/>
            <a:ext cx="735719" cy="149407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61" y="2290490"/>
            <a:ext cx="760574" cy="154455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092" y="2204864"/>
            <a:ext cx="796417" cy="1617340"/>
          </a:xfrm>
          <a:prstGeom prst="rect">
            <a:avLst/>
          </a:prstGeom>
        </p:spPr>
      </p:pic>
      <p:sp>
        <p:nvSpPr>
          <p:cNvPr id="50" name="Obdélník 49"/>
          <p:cNvSpPr/>
          <p:nvPr/>
        </p:nvSpPr>
        <p:spPr>
          <a:xfrm>
            <a:off x="803254" y="1412775"/>
            <a:ext cx="438096" cy="33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bdélník 50"/>
          <p:cNvSpPr/>
          <p:nvPr/>
        </p:nvSpPr>
        <p:spPr>
          <a:xfrm>
            <a:off x="1191800" y="648153"/>
            <a:ext cx="438096" cy="33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bdélník 51"/>
          <p:cNvSpPr/>
          <p:nvPr/>
        </p:nvSpPr>
        <p:spPr>
          <a:xfrm>
            <a:off x="2123728" y="620688"/>
            <a:ext cx="438096" cy="198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bdélník 52"/>
          <p:cNvSpPr/>
          <p:nvPr/>
        </p:nvSpPr>
        <p:spPr>
          <a:xfrm>
            <a:off x="1145603" y="1451573"/>
            <a:ext cx="438096" cy="450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3" name="Obrázek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02344" y="747529"/>
            <a:ext cx="1029412" cy="1437292"/>
          </a:xfrm>
          <a:prstGeom prst="rect">
            <a:avLst/>
          </a:prstGeom>
        </p:spPr>
      </p:pic>
      <p:sp>
        <p:nvSpPr>
          <p:cNvPr id="45" name="Obdélník 44"/>
          <p:cNvSpPr/>
          <p:nvPr/>
        </p:nvSpPr>
        <p:spPr>
          <a:xfrm>
            <a:off x="1547664" y="1461793"/>
            <a:ext cx="500865" cy="406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 45"/>
          <p:cNvSpPr/>
          <p:nvPr/>
        </p:nvSpPr>
        <p:spPr>
          <a:xfrm>
            <a:off x="359193" y="684839"/>
            <a:ext cx="500865" cy="406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/>
          <p:cNvSpPr/>
          <p:nvPr/>
        </p:nvSpPr>
        <p:spPr>
          <a:xfrm>
            <a:off x="1907704" y="763729"/>
            <a:ext cx="760469" cy="361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/>
          <p:cNvSpPr/>
          <p:nvPr/>
        </p:nvSpPr>
        <p:spPr>
          <a:xfrm>
            <a:off x="2709090" y="763729"/>
            <a:ext cx="383275" cy="245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/>
          <p:cNvSpPr/>
          <p:nvPr/>
        </p:nvSpPr>
        <p:spPr>
          <a:xfrm>
            <a:off x="1125404" y="779969"/>
            <a:ext cx="383275" cy="245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bdélník 56"/>
          <p:cNvSpPr/>
          <p:nvPr/>
        </p:nvSpPr>
        <p:spPr>
          <a:xfrm>
            <a:off x="465953" y="1491622"/>
            <a:ext cx="128969" cy="409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8" name="Obrázek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222" y="4077072"/>
            <a:ext cx="484698" cy="1191119"/>
          </a:xfrm>
          <a:prstGeom prst="rect">
            <a:avLst/>
          </a:prstGeom>
        </p:spPr>
      </p:pic>
      <p:pic>
        <p:nvPicPr>
          <p:cNvPr id="59" name="Obrázek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464" y="4077072"/>
            <a:ext cx="504056" cy="1183582"/>
          </a:xfrm>
          <a:prstGeom prst="rect">
            <a:avLst/>
          </a:prstGeom>
        </p:spPr>
      </p:pic>
      <p:pic>
        <p:nvPicPr>
          <p:cNvPr id="60" name="Obrázek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37" y="4077072"/>
            <a:ext cx="506279" cy="1195423"/>
          </a:xfrm>
          <a:prstGeom prst="rect">
            <a:avLst/>
          </a:prstGeom>
        </p:spPr>
      </p:pic>
      <p:pic>
        <p:nvPicPr>
          <p:cNvPr id="61" name="Obrázek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79" y="4077072"/>
            <a:ext cx="506279" cy="1204826"/>
          </a:xfrm>
          <a:prstGeom prst="rect">
            <a:avLst/>
          </a:prstGeom>
        </p:spPr>
      </p:pic>
      <p:pic>
        <p:nvPicPr>
          <p:cNvPr id="63" name="Obrázek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69458"/>
            <a:ext cx="527496" cy="695846"/>
          </a:xfrm>
          <a:prstGeom prst="rect">
            <a:avLst/>
          </a:prstGeom>
        </p:spPr>
      </p:pic>
      <p:pic>
        <p:nvPicPr>
          <p:cNvPr id="64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502" y="6165304"/>
            <a:ext cx="371586" cy="435652"/>
          </a:xfrm>
          <a:prstGeom prst="rect">
            <a:avLst/>
          </a:prstGeom>
        </p:spPr>
      </p:pic>
      <p:pic>
        <p:nvPicPr>
          <p:cNvPr id="65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88" y="6165304"/>
            <a:ext cx="336426" cy="394430"/>
          </a:xfrm>
          <a:prstGeom prst="rect">
            <a:avLst/>
          </a:prstGeom>
        </p:spPr>
      </p:pic>
      <p:pic>
        <p:nvPicPr>
          <p:cNvPr id="66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82" y="6165304"/>
            <a:ext cx="336426" cy="394430"/>
          </a:xfrm>
          <a:prstGeom prst="rect">
            <a:avLst/>
          </a:prstGeom>
        </p:spPr>
      </p:pic>
      <p:pic>
        <p:nvPicPr>
          <p:cNvPr id="67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222" y="6165304"/>
            <a:ext cx="336426" cy="394430"/>
          </a:xfrm>
          <a:prstGeom prst="rect">
            <a:avLst/>
          </a:prstGeom>
        </p:spPr>
      </p:pic>
      <p:pic>
        <p:nvPicPr>
          <p:cNvPr id="68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42" y="6165304"/>
            <a:ext cx="336426" cy="394430"/>
          </a:xfrm>
          <a:prstGeom prst="rect">
            <a:avLst/>
          </a:prstGeom>
        </p:spPr>
      </p:pic>
      <p:pic>
        <p:nvPicPr>
          <p:cNvPr id="69" name="Obrázek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911850" y="712579"/>
            <a:ext cx="1029412" cy="1437292"/>
          </a:xfrm>
          <a:prstGeom prst="rect">
            <a:avLst/>
          </a:prstGeom>
        </p:spPr>
      </p:pic>
      <p:pic>
        <p:nvPicPr>
          <p:cNvPr id="70" name="Obrázek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608924" y="755488"/>
            <a:ext cx="1029412" cy="1437292"/>
          </a:xfrm>
          <a:prstGeom prst="rect">
            <a:avLst/>
          </a:prstGeom>
        </p:spPr>
      </p:pic>
      <p:pic>
        <p:nvPicPr>
          <p:cNvPr id="72" name="Obrázek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663" y="2204864"/>
            <a:ext cx="796417" cy="1617340"/>
          </a:xfrm>
          <a:prstGeom prst="rect">
            <a:avLst/>
          </a:prstGeom>
        </p:spPr>
      </p:pic>
      <p:pic>
        <p:nvPicPr>
          <p:cNvPr id="73" name="Obrázek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751" y="2204864"/>
            <a:ext cx="796417" cy="1617340"/>
          </a:xfrm>
          <a:prstGeom prst="rect">
            <a:avLst/>
          </a:prstGeom>
        </p:spPr>
      </p:pic>
      <p:pic>
        <p:nvPicPr>
          <p:cNvPr id="74" name="Obrázek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831" y="2204864"/>
            <a:ext cx="796417" cy="1617340"/>
          </a:xfrm>
          <a:prstGeom prst="rect">
            <a:avLst/>
          </a:prstGeom>
        </p:spPr>
      </p:pic>
      <p:pic>
        <p:nvPicPr>
          <p:cNvPr id="75" name="Obrázek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11" y="2204864"/>
            <a:ext cx="796417" cy="1617340"/>
          </a:xfrm>
          <a:prstGeom prst="rect">
            <a:avLst/>
          </a:prstGeom>
        </p:spPr>
      </p:pic>
      <p:pic>
        <p:nvPicPr>
          <p:cNvPr id="77" name="Obrázek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279" y="2204864"/>
            <a:ext cx="635713" cy="1617340"/>
          </a:xfrm>
          <a:prstGeom prst="rect">
            <a:avLst/>
          </a:prstGeom>
        </p:spPr>
      </p:pic>
      <p:sp>
        <p:nvSpPr>
          <p:cNvPr id="13" name="Zaoblený obdélník 12"/>
          <p:cNvSpPr/>
          <p:nvPr/>
        </p:nvSpPr>
        <p:spPr>
          <a:xfrm>
            <a:off x="251520" y="2132856"/>
            <a:ext cx="8555834" cy="1725384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Zaoblený obdélník 78"/>
          <p:cNvSpPr/>
          <p:nvPr/>
        </p:nvSpPr>
        <p:spPr>
          <a:xfrm>
            <a:off x="251520" y="5429807"/>
            <a:ext cx="8555834" cy="1240499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0" name="Obrázek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400" y="5469458"/>
            <a:ext cx="527496" cy="695846"/>
          </a:xfrm>
          <a:prstGeom prst="rect">
            <a:avLst/>
          </a:prstGeom>
        </p:spPr>
      </p:pic>
      <p:pic>
        <p:nvPicPr>
          <p:cNvPr id="81" name="Obrázek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888" y="5469458"/>
            <a:ext cx="527496" cy="695846"/>
          </a:xfrm>
          <a:prstGeom prst="rect">
            <a:avLst/>
          </a:prstGeom>
        </p:spPr>
      </p:pic>
      <p:pic>
        <p:nvPicPr>
          <p:cNvPr id="82" name="Obrázek 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5515430"/>
            <a:ext cx="527496" cy="695846"/>
          </a:xfrm>
          <a:prstGeom prst="rect">
            <a:avLst/>
          </a:prstGeom>
        </p:spPr>
      </p:pic>
      <p:pic>
        <p:nvPicPr>
          <p:cNvPr id="83" name="Obrázek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864" y="5525994"/>
            <a:ext cx="346922" cy="674718"/>
          </a:xfrm>
          <a:prstGeom prst="rect">
            <a:avLst/>
          </a:prstGeom>
        </p:spPr>
      </p:pic>
      <p:pic>
        <p:nvPicPr>
          <p:cNvPr id="84" name="Obrázek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5469458"/>
            <a:ext cx="527496" cy="695846"/>
          </a:xfrm>
          <a:prstGeom prst="rect">
            <a:avLst/>
          </a:prstGeom>
        </p:spPr>
      </p:pic>
      <p:pic>
        <p:nvPicPr>
          <p:cNvPr id="85" name="Obrázek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412" y="5469458"/>
            <a:ext cx="527496" cy="695846"/>
          </a:xfrm>
          <a:prstGeom prst="rect">
            <a:avLst/>
          </a:prstGeom>
        </p:spPr>
      </p:pic>
      <p:pic>
        <p:nvPicPr>
          <p:cNvPr id="86" name="Obrázek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5469458"/>
            <a:ext cx="517464" cy="695846"/>
          </a:xfrm>
          <a:prstGeom prst="rect">
            <a:avLst/>
          </a:prstGeom>
        </p:spPr>
      </p:pic>
      <p:pic>
        <p:nvPicPr>
          <p:cNvPr id="87" name="Obrázek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5517232"/>
            <a:ext cx="527496" cy="695846"/>
          </a:xfrm>
          <a:prstGeom prst="rect">
            <a:avLst/>
          </a:prstGeom>
        </p:spPr>
      </p:pic>
      <p:pic>
        <p:nvPicPr>
          <p:cNvPr id="88" name="Obrázek 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680" y="5492998"/>
            <a:ext cx="532134" cy="701964"/>
          </a:xfrm>
          <a:prstGeom prst="rect">
            <a:avLst/>
          </a:prstGeom>
        </p:spPr>
      </p:pic>
      <p:pic>
        <p:nvPicPr>
          <p:cNvPr id="89" name="Obrázek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576" y="5517232"/>
            <a:ext cx="527496" cy="695846"/>
          </a:xfrm>
          <a:prstGeom prst="rect">
            <a:avLst/>
          </a:prstGeom>
        </p:spPr>
      </p:pic>
      <p:pic>
        <p:nvPicPr>
          <p:cNvPr id="90" name="Obrázek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504" y="5517232"/>
            <a:ext cx="480616" cy="695846"/>
          </a:xfrm>
          <a:prstGeom prst="rect">
            <a:avLst/>
          </a:prstGeom>
        </p:spPr>
      </p:pic>
      <p:sp>
        <p:nvSpPr>
          <p:cNvPr id="91" name="Zaoblený obdélník 90"/>
          <p:cNvSpPr/>
          <p:nvPr/>
        </p:nvSpPr>
        <p:spPr>
          <a:xfrm>
            <a:off x="353778" y="4005064"/>
            <a:ext cx="1937405" cy="12862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Zaoblený obdélník 91"/>
          <p:cNvSpPr/>
          <p:nvPr/>
        </p:nvSpPr>
        <p:spPr>
          <a:xfrm>
            <a:off x="3563888" y="884403"/>
            <a:ext cx="5128316" cy="11146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Zaoblený obdélník 92"/>
          <p:cNvSpPr/>
          <p:nvPr/>
        </p:nvSpPr>
        <p:spPr>
          <a:xfrm>
            <a:off x="359531" y="890764"/>
            <a:ext cx="3096345" cy="11036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bdélník 53"/>
          <p:cNvSpPr/>
          <p:nvPr/>
        </p:nvSpPr>
        <p:spPr>
          <a:xfrm>
            <a:off x="3749925" y="1491622"/>
            <a:ext cx="159583" cy="300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bdélník 93"/>
          <p:cNvSpPr/>
          <p:nvPr/>
        </p:nvSpPr>
        <p:spPr>
          <a:xfrm>
            <a:off x="3059832" y="1484784"/>
            <a:ext cx="219449" cy="300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5" name="Obrázek 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50520" y="740296"/>
            <a:ext cx="1029412" cy="1437292"/>
          </a:xfrm>
          <a:prstGeom prst="rect">
            <a:avLst/>
          </a:prstGeom>
        </p:spPr>
      </p:pic>
      <p:sp>
        <p:nvSpPr>
          <p:cNvPr id="96" name="Zaoblený obdélník 95"/>
          <p:cNvSpPr/>
          <p:nvPr/>
        </p:nvSpPr>
        <p:spPr>
          <a:xfrm>
            <a:off x="4044504" y="4005064"/>
            <a:ext cx="2298180" cy="12404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Zaoblený obdélník 96"/>
          <p:cNvSpPr/>
          <p:nvPr/>
        </p:nvSpPr>
        <p:spPr>
          <a:xfrm>
            <a:off x="2411759" y="4005064"/>
            <a:ext cx="1512169" cy="12768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6" name="Obrázek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991" y="2204864"/>
            <a:ext cx="720079" cy="1617340"/>
          </a:xfrm>
          <a:prstGeom prst="rect">
            <a:avLst/>
          </a:prstGeom>
        </p:spPr>
      </p:pic>
      <p:pic>
        <p:nvPicPr>
          <p:cNvPr id="78" name="Obrázek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070" y="2348880"/>
            <a:ext cx="579165" cy="1459824"/>
          </a:xfrm>
          <a:prstGeom prst="rect">
            <a:avLst/>
          </a:prstGeom>
        </p:spPr>
      </p:pic>
      <p:pic>
        <p:nvPicPr>
          <p:cNvPr id="98" name="Obrázek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200" y="4079733"/>
            <a:ext cx="458808" cy="1127495"/>
          </a:xfrm>
          <a:prstGeom prst="rect">
            <a:avLst/>
          </a:prstGeom>
        </p:spPr>
      </p:pic>
      <p:pic>
        <p:nvPicPr>
          <p:cNvPr id="99" name="Obrázek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4102251"/>
            <a:ext cx="429284" cy="1054941"/>
          </a:xfrm>
          <a:prstGeom prst="rect">
            <a:avLst/>
          </a:prstGeom>
        </p:spPr>
      </p:pic>
      <p:pic>
        <p:nvPicPr>
          <p:cNvPr id="100" name="Obrázek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4121427"/>
            <a:ext cx="420105" cy="1032386"/>
          </a:xfrm>
          <a:prstGeom prst="rect">
            <a:avLst/>
          </a:prstGeom>
        </p:spPr>
      </p:pic>
      <p:pic>
        <p:nvPicPr>
          <p:cNvPr id="101" name="Obrázek 1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860" y="4131975"/>
            <a:ext cx="420105" cy="1032386"/>
          </a:xfrm>
          <a:prstGeom prst="rect">
            <a:avLst/>
          </a:prstGeom>
        </p:spPr>
      </p:pic>
      <p:pic>
        <p:nvPicPr>
          <p:cNvPr id="102" name="Obrázek 1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327" y="4121427"/>
            <a:ext cx="420105" cy="1032386"/>
          </a:xfrm>
          <a:prstGeom prst="rect">
            <a:avLst/>
          </a:prstGeom>
        </p:spPr>
      </p:pic>
      <p:pic>
        <p:nvPicPr>
          <p:cNvPr id="103" name="Obrázek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348" y="4127287"/>
            <a:ext cx="420105" cy="1032386"/>
          </a:xfrm>
          <a:prstGeom prst="rect">
            <a:avLst/>
          </a:prstGeom>
        </p:spPr>
      </p:pic>
      <p:pic>
        <p:nvPicPr>
          <p:cNvPr id="104" name="Obrázek 1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303" y="4115975"/>
            <a:ext cx="420105" cy="1032386"/>
          </a:xfrm>
          <a:prstGeom prst="rect">
            <a:avLst/>
          </a:prstGeom>
        </p:spPr>
      </p:pic>
      <p:pic>
        <p:nvPicPr>
          <p:cNvPr id="105" name="Obrázek 1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099" y="4126003"/>
            <a:ext cx="420105" cy="1032386"/>
          </a:xfrm>
          <a:prstGeom prst="rect">
            <a:avLst/>
          </a:prstGeom>
        </p:spPr>
      </p:pic>
      <p:pic>
        <p:nvPicPr>
          <p:cNvPr id="106" name="Obrázek 1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599" y="4118117"/>
            <a:ext cx="420105" cy="1032386"/>
          </a:xfrm>
          <a:prstGeom prst="rect">
            <a:avLst/>
          </a:prstGeom>
        </p:spPr>
      </p:pic>
      <p:sp>
        <p:nvSpPr>
          <p:cNvPr id="107" name="Zaoblený obdélník 106"/>
          <p:cNvSpPr/>
          <p:nvPr/>
        </p:nvSpPr>
        <p:spPr>
          <a:xfrm>
            <a:off x="6463260" y="3988752"/>
            <a:ext cx="592793" cy="12404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8" name="Zaoblený obdélník 107"/>
          <p:cNvSpPr/>
          <p:nvPr/>
        </p:nvSpPr>
        <p:spPr>
          <a:xfrm>
            <a:off x="7164288" y="4005064"/>
            <a:ext cx="533761" cy="12404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9" name="Zaoblený obdélník 108"/>
          <p:cNvSpPr/>
          <p:nvPr/>
        </p:nvSpPr>
        <p:spPr>
          <a:xfrm>
            <a:off x="7800019" y="4005064"/>
            <a:ext cx="886781" cy="12404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0" name="Zaoblený obdélník 109"/>
          <p:cNvSpPr/>
          <p:nvPr/>
        </p:nvSpPr>
        <p:spPr>
          <a:xfrm>
            <a:off x="251520" y="787946"/>
            <a:ext cx="8555834" cy="127290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1" name="Zaoblený obdélník 110"/>
          <p:cNvSpPr/>
          <p:nvPr/>
        </p:nvSpPr>
        <p:spPr>
          <a:xfrm>
            <a:off x="251520" y="3933055"/>
            <a:ext cx="8555834" cy="142582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129208" y="692696"/>
            <a:ext cx="8835280" cy="60486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3" name="Obdélník 112"/>
          <p:cNvSpPr/>
          <p:nvPr/>
        </p:nvSpPr>
        <p:spPr>
          <a:xfrm>
            <a:off x="3757839" y="908720"/>
            <a:ext cx="814161" cy="212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4" name="Obdélník 113"/>
          <p:cNvSpPr/>
          <p:nvPr/>
        </p:nvSpPr>
        <p:spPr>
          <a:xfrm>
            <a:off x="5508104" y="908720"/>
            <a:ext cx="755861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5" name="Obdélník 114"/>
          <p:cNvSpPr/>
          <p:nvPr/>
        </p:nvSpPr>
        <p:spPr>
          <a:xfrm>
            <a:off x="7142215" y="908720"/>
            <a:ext cx="742153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6" name="Obdélník 115"/>
          <p:cNvSpPr/>
          <p:nvPr/>
        </p:nvSpPr>
        <p:spPr>
          <a:xfrm>
            <a:off x="8244408" y="1412776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7" name="Obdélník 116"/>
          <p:cNvSpPr/>
          <p:nvPr/>
        </p:nvSpPr>
        <p:spPr>
          <a:xfrm>
            <a:off x="6660231" y="1484783"/>
            <a:ext cx="572867" cy="307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8" name="Obdélník 117"/>
          <p:cNvSpPr/>
          <p:nvPr/>
        </p:nvSpPr>
        <p:spPr>
          <a:xfrm>
            <a:off x="4920819" y="1465111"/>
            <a:ext cx="659294" cy="402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9" name="Obdélník 118"/>
          <p:cNvSpPr/>
          <p:nvPr/>
        </p:nvSpPr>
        <p:spPr>
          <a:xfrm>
            <a:off x="3851920" y="920714"/>
            <a:ext cx="814161" cy="6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0" name="Obdélník 119"/>
          <p:cNvSpPr/>
          <p:nvPr/>
        </p:nvSpPr>
        <p:spPr>
          <a:xfrm>
            <a:off x="7214223" y="908720"/>
            <a:ext cx="814161" cy="6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1" name="Obdélník 120"/>
          <p:cNvSpPr/>
          <p:nvPr/>
        </p:nvSpPr>
        <p:spPr>
          <a:xfrm>
            <a:off x="5558039" y="908719"/>
            <a:ext cx="814161" cy="117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2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870" y="6202922"/>
            <a:ext cx="336426" cy="394430"/>
          </a:xfrm>
          <a:prstGeom prst="rect">
            <a:avLst/>
          </a:prstGeom>
        </p:spPr>
      </p:pic>
      <p:pic>
        <p:nvPicPr>
          <p:cNvPr id="123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910" y="6202922"/>
            <a:ext cx="336426" cy="394430"/>
          </a:xfrm>
          <a:prstGeom prst="rect">
            <a:avLst/>
          </a:prstGeom>
        </p:spPr>
      </p:pic>
      <p:pic>
        <p:nvPicPr>
          <p:cNvPr id="124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50" y="6202922"/>
            <a:ext cx="336426" cy="394430"/>
          </a:xfrm>
          <a:prstGeom prst="rect">
            <a:avLst/>
          </a:prstGeom>
        </p:spPr>
      </p:pic>
      <p:pic>
        <p:nvPicPr>
          <p:cNvPr id="125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990" y="6202922"/>
            <a:ext cx="336426" cy="394430"/>
          </a:xfrm>
          <a:prstGeom prst="rect">
            <a:avLst/>
          </a:prstGeom>
        </p:spPr>
      </p:pic>
      <p:pic>
        <p:nvPicPr>
          <p:cNvPr id="126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030" y="6202922"/>
            <a:ext cx="336426" cy="394430"/>
          </a:xfrm>
          <a:prstGeom prst="rect">
            <a:avLst/>
          </a:prstGeom>
        </p:spPr>
      </p:pic>
      <p:pic>
        <p:nvPicPr>
          <p:cNvPr id="127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710" y="6202922"/>
            <a:ext cx="336426" cy="394430"/>
          </a:xfrm>
          <a:prstGeom prst="rect">
            <a:avLst/>
          </a:prstGeom>
        </p:spPr>
      </p:pic>
      <p:pic>
        <p:nvPicPr>
          <p:cNvPr id="128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50" y="6202922"/>
            <a:ext cx="336426" cy="394430"/>
          </a:xfrm>
          <a:prstGeom prst="rect">
            <a:avLst/>
          </a:prstGeom>
        </p:spPr>
      </p:pic>
      <p:pic>
        <p:nvPicPr>
          <p:cNvPr id="129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790" y="6202922"/>
            <a:ext cx="336426" cy="394430"/>
          </a:xfrm>
          <a:prstGeom prst="rect">
            <a:avLst/>
          </a:prstGeom>
        </p:spPr>
      </p:pic>
      <p:pic>
        <p:nvPicPr>
          <p:cNvPr id="130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830" y="6165304"/>
            <a:ext cx="336426" cy="394430"/>
          </a:xfrm>
          <a:prstGeom prst="rect">
            <a:avLst/>
          </a:prstGeom>
        </p:spPr>
      </p:pic>
      <p:pic>
        <p:nvPicPr>
          <p:cNvPr id="131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6165304"/>
            <a:ext cx="336426" cy="394430"/>
          </a:xfrm>
          <a:prstGeom prst="rect">
            <a:avLst/>
          </a:prstGeom>
        </p:spPr>
      </p:pic>
      <p:pic>
        <p:nvPicPr>
          <p:cNvPr id="132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630" y="6202922"/>
            <a:ext cx="336426" cy="394430"/>
          </a:xfrm>
          <a:prstGeom prst="rect">
            <a:avLst/>
          </a:prstGeom>
        </p:spPr>
      </p:pic>
      <p:pic>
        <p:nvPicPr>
          <p:cNvPr id="133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670" y="6202922"/>
            <a:ext cx="336426" cy="394430"/>
          </a:xfrm>
          <a:prstGeom prst="rect">
            <a:avLst/>
          </a:prstGeom>
        </p:spPr>
      </p:pic>
      <p:pic>
        <p:nvPicPr>
          <p:cNvPr id="134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6202922"/>
            <a:ext cx="336426" cy="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Členění přednášky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80526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Úvod do epidemiologie parazitů</a:t>
            </a:r>
          </a:p>
          <a:p>
            <a:r>
              <a:rPr lang="cs-CZ" dirty="0" smtClean="0"/>
              <a:t>Co je základní jednotkou studia ?</a:t>
            </a:r>
          </a:p>
          <a:p>
            <a:r>
              <a:rPr lang="cs-CZ" dirty="0" smtClean="0"/>
              <a:t>Frekvenční distribuce parazitů na hostiteli</a:t>
            </a:r>
          </a:p>
          <a:p>
            <a:r>
              <a:rPr lang="cs-CZ" dirty="0" smtClean="0"/>
              <a:t>Způsoby přenosu mezi hostiteli</a:t>
            </a:r>
          </a:p>
          <a:p>
            <a:r>
              <a:rPr lang="cs-CZ" dirty="0" smtClean="0"/>
              <a:t>Epidemiologie cizopasníků</a:t>
            </a:r>
          </a:p>
          <a:p>
            <a:pPr lvl="1"/>
            <a:r>
              <a:rPr lang="cs-CZ" dirty="0"/>
              <a:t>Regulace abundance parazitů v populaci hostitelů</a:t>
            </a:r>
          </a:p>
          <a:p>
            <a:pPr lvl="1"/>
            <a:r>
              <a:rPr lang="cs-CZ" dirty="0"/>
              <a:t>Dynamika populací </a:t>
            </a:r>
            <a:r>
              <a:rPr lang="cs-CZ" dirty="0" smtClean="0"/>
              <a:t>parazit</a:t>
            </a:r>
            <a:endParaRPr lang="cs-CZ" dirty="0"/>
          </a:p>
          <a:p>
            <a:pPr lvl="1"/>
            <a:r>
              <a:rPr lang="cs-CZ" dirty="0"/>
              <a:t>Epidemiologický význam parametru R (míra přenosu</a:t>
            </a:r>
            <a:r>
              <a:rPr lang="cs-CZ" dirty="0" smtClean="0"/>
              <a:t>)</a:t>
            </a:r>
          </a:p>
          <a:p>
            <a:r>
              <a:rPr lang="cs-CZ" dirty="0" smtClean="0"/>
              <a:t>Paraziti jako základní jednotka studia</a:t>
            </a:r>
          </a:p>
          <a:p>
            <a:r>
              <a:rPr lang="cs-CZ" dirty="0" smtClean="0"/>
              <a:t>Základní epidemiologické modely</a:t>
            </a:r>
          </a:p>
          <a:p>
            <a:r>
              <a:rPr lang="cs-CZ" dirty="0" smtClean="0"/>
              <a:t>Působení  klimatických faktorů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07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 populace parazitů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4" y="1600200"/>
            <a:ext cx="77199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 populace parazitů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5" y="1600200"/>
            <a:ext cx="7895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7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iagram Of Plasmodium Structure Stock Illustration - Download Image Now -  Healthcare And Medicine, Plasmodium, Anatomy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370" y="3284984"/>
            <a:ext cx="3065064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cs-CZ" sz="3600" dirty="0" smtClean="0"/>
              <a:t>Prevalence a intenzita infekce některých parazitů člověka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367" y="1484784"/>
            <a:ext cx="4502779" cy="18722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536" y="3284984"/>
            <a:ext cx="6157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err="1" smtClean="0"/>
              <a:t>Entamoeba</a:t>
            </a:r>
            <a:r>
              <a:rPr lang="cs-CZ" dirty="0" smtClean="0"/>
              <a:t> </a:t>
            </a:r>
            <a:r>
              <a:rPr lang="cs-CZ" dirty="0" err="1" smtClean="0"/>
              <a:t>histolytica</a:t>
            </a:r>
            <a:r>
              <a:rPr lang="cs-CZ" dirty="0" smtClean="0"/>
              <a:t> v západní Africe, B) Malárie v Nigérii, </a:t>
            </a:r>
          </a:p>
          <a:p>
            <a:r>
              <a:rPr lang="cs-CZ" dirty="0" smtClean="0"/>
              <a:t>C) a D) </a:t>
            </a:r>
            <a:r>
              <a:rPr lang="cs-CZ" dirty="0" err="1" smtClean="0"/>
              <a:t>Ascaris</a:t>
            </a:r>
            <a:r>
              <a:rPr lang="cs-CZ" dirty="0" smtClean="0"/>
              <a:t> </a:t>
            </a:r>
            <a:r>
              <a:rPr lang="cs-CZ" dirty="0" err="1" smtClean="0"/>
              <a:t>lumbricoides</a:t>
            </a:r>
            <a:r>
              <a:rPr lang="cs-CZ" dirty="0" smtClean="0"/>
              <a:t> v Iránu.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34924"/>
            <a:ext cx="4290088" cy="177034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1560" y="5661248"/>
            <a:ext cx="2595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E) Žlutá zimnice v </a:t>
            </a:r>
            <a:r>
              <a:rPr lang="cs-CZ" dirty="0" err="1" smtClean="0"/>
              <a:t>Brazilii</a:t>
            </a:r>
            <a:endParaRPr lang="cs-CZ" dirty="0" smtClean="0"/>
          </a:p>
          <a:p>
            <a:r>
              <a:rPr lang="cs-CZ" dirty="0" smtClean="0"/>
              <a:t>F)  Neštovice v New Yorku</a:t>
            </a:r>
            <a:endParaRPr lang="cs-CZ" dirty="0"/>
          </a:p>
        </p:txBody>
      </p:sp>
      <p:pic>
        <p:nvPicPr>
          <p:cNvPr id="9" name="Picture 2" descr="Entamoeba histolyt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671641"/>
            <a:ext cx="2786000" cy="146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caris lumbricoides: Roundworm - Biology Educa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75" y="5085184"/>
            <a:ext cx="2541505" cy="16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484784"/>
            <a:ext cx="445118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8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ree Schistosoma mansoni Icons, Symbols &amp; Images | BioRe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19507"/>
            <a:ext cx="2822097" cy="318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Příklady dlouhodobých sledování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3683" y="1628800"/>
            <a:ext cx="5502726" cy="18162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409" y="1615251"/>
            <a:ext cx="2615747" cy="181374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99592" y="3502749"/>
            <a:ext cx="734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smtClean="0"/>
              <a:t>Trypanosoma </a:t>
            </a:r>
            <a:r>
              <a:rPr lang="cs-CZ" dirty="0" err="1" smtClean="0"/>
              <a:t>brucei</a:t>
            </a:r>
            <a:r>
              <a:rPr lang="cs-CZ" dirty="0" smtClean="0"/>
              <a:t> v mouše tse-tse v Nigerii, B) </a:t>
            </a:r>
            <a:r>
              <a:rPr lang="cs-CZ" dirty="0" err="1" smtClean="0"/>
              <a:t>Entamoeba</a:t>
            </a:r>
            <a:r>
              <a:rPr lang="cs-CZ" dirty="0" smtClean="0"/>
              <a:t> </a:t>
            </a:r>
            <a:r>
              <a:rPr lang="cs-CZ" dirty="0" err="1" smtClean="0"/>
              <a:t>histolotica</a:t>
            </a:r>
            <a:r>
              <a:rPr lang="cs-CZ" dirty="0" smtClean="0"/>
              <a:t> </a:t>
            </a:r>
          </a:p>
          <a:p>
            <a:pPr marL="342900" indent="-342900">
              <a:buAutoNum type="alphaUcParenR"/>
            </a:pPr>
            <a:r>
              <a:rPr lang="cs-CZ" dirty="0" smtClean="0"/>
              <a:t>v západní Africe, C) </a:t>
            </a:r>
            <a:r>
              <a:rPr lang="cs-CZ" dirty="0" err="1" smtClean="0"/>
              <a:t>Schistosoma</a:t>
            </a:r>
            <a:r>
              <a:rPr lang="cs-CZ" dirty="0" smtClean="0"/>
              <a:t> </a:t>
            </a:r>
            <a:r>
              <a:rPr lang="cs-CZ" dirty="0" err="1" smtClean="0"/>
              <a:t>haematobium</a:t>
            </a:r>
            <a:r>
              <a:rPr lang="cs-CZ" dirty="0" smtClean="0"/>
              <a:t> v Iránu</a:t>
            </a:r>
            <a:endParaRPr lang="cs-CZ" dirty="0"/>
          </a:p>
        </p:txBody>
      </p:sp>
      <p:pic>
        <p:nvPicPr>
          <p:cNvPr id="3074" name="Picture 2" descr="Trypanosoma brucei brucei | Wellcome Collec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03" y="4550714"/>
            <a:ext cx="295046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brázky &quot;Entamoeba Histolytica&quot; – procházejte fotografie, vektory a videa  83 | Adobe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50714"/>
            <a:ext cx="280831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4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sz="3800" dirty="0" smtClean="0"/>
              <a:t>Typy rozmístění jedinců v populaci 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100" dirty="0" smtClean="0"/>
              <a:t>Křivky vyjadřující frekvenci této distribuce</a:t>
            </a:r>
            <a:endParaRPr lang="cs-CZ" sz="3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751" y="1412776"/>
            <a:ext cx="843589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3. Frekvenční distribuce parazitů v populaci hostitele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946" y="1628800"/>
            <a:ext cx="8229600" cy="44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4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Agregovaná frekvenční distribuce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052736"/>
            <a:ext cx="5479811" cy="386963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1560" y="5229200"/>
            <a:ext cx="7920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Agregovaná distribuce střevního </a:t>
            </a:r>
            <a:r>
              <a:rPr lang="cs-CZ" dirty="0" err="1" smtClean="0"/>
              <a:t>nematoda</a:t>
            </a:r>
            <a:r>
              <a:rPr lang="cs-CZ" dirty="0" smtClean="0"/>
              <a:t> </a:t>
            </a:r>
            <a:r>
              <a:rPr lang="cs-CZ" dirty="0" err="1" smtClean="0"/>
              <a:t>Heligomosimum</a:t>
            </a:r>
            <a:r>
              <a:rPr lang="cs-CZ" dirty="0" smtClean="0"/>
              <a:t> </a:t>
            </a:r>
            <a:r>
              <a:rPr lang="cs-CZ" dirty="0" err="1" smtClean="0"/>
              <a:t>mixtum</a:t>
            </a:r>
            <a:r>
              <a:rPr lang="cs-CZ" dirty="0" smtClean="0"/>
              <a:t> z populace </a:t>
            </a:r>
          </a:p>
          <a:p>
            <a:r>
              <a:rPr lang="cs-CZ" dirty="0" err="1" smtClean="0"/>
              <a:t>Myodes</a:t>
            </a:r>
            <a:r>
              <a:rPr lang="cs-CZ" dirty="0" smtClean="0"/>
              <a:t> </a:t>
            </a:r>
            <a:r>
              <a:rPr lang="cs-CZ" dirty="0" err="1" smtClean="0"/>
              <a:t>glareolus</a:t>
            </a:r>
            <a:r>
              <a:rPr lang="cs-CZ" dirty="0" smtClean="0"/>
              <a:t> v Polsku. Znázorňuje nalezenou distribuci a predikci nejlépe </a:t>
            </a:r>
          </a:p>
          <a:p>
            <a:r>
              <a:rPr lang="cs-CZ" dirty="0" smtClean="0"/>
              <a:t>odpovídající negativnímu binomickému modelu. Nalezený průběh dobře odpovídá </a:t>
            </a:r>
          </a:p>
          <a:p>
            <a:r>
              <a:rPr lang="cs-CZ" dirty="0" smtClean="0"/>
              <a:t>negativnímu binomickému modelu a není v souladu s </a:t>
            </a:r>
            <a:r>
              <a:rPr lang="cs-CZ" dirty="0" err="1" smtClean="0"/>
              <a:t>Poisonových</a:t>
            </a:r>
            <a:r>
              <a:rPr lang="cs-CZ" dirty="0" smtClean="0"/>
              <a:t> rozložením.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158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400" dirty="0"/>
              <a:t>Distribuce </a:t>
            </a:r>
            <a:r>
              <a:rPr lang="cs-CZ" sz="3400" dirty="0" smtClean="0"/>
              <a:t>parazitů </a:t>
            </a:r>
            <a:r>
              <a:rPr lang="cs-CZ" sz="2200" dirty="0" smtClean="0"/>
              <a:t>(  )</a:t>
            </a:r>
            <a:r>
              <a:rPr lang="cs-CZ" sz="3400" dirty="0" smtClean="0"/>
              <a:t> v </a:t>
            </a:r>
            <a:r>
              <a:rPr lang="cs-CZ" sz="3400" dirty="0"/>
              <a:t>populaci hostitele</a:t>
            </a:r>
          </a:p>
        </p:txBody>
      </p:sp>
      <p:pic>
        <p:nvPicPr>
          <p:cNvPr id="66562" name="Picture 2" descr="Aggregated distribution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7638"/>
            <a:ext cx="6235924" cy="51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545" y="1340768"/>
            <a:ext cx="1079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50912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Veselý obličej 5"/>
          <p:cNvSpPr/>
          <p:nvPr/>
        </p:nvSpPr>
        <p:spPr>
          <a:xfrm>
            <a:off x="7569919" y="4917926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Veselý obličej 6"/>
          <p:cNvSpPr/>
          <p:nvPr/>
        </p:nvSpPr>
        <p:spPr>
          <a:xfrm>
            <a:off x="7884368" y="5133950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8" name="Veselý obličej 7"/>
          <p:cNvSpPr/>
          <p:nvPr/>
        </p:nvSpPr>
        <p:spPr>
          <a:xfrm>
            <a:off x="7713935" y="5061942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9" name="Veselý obličej 8"/>
          <p:cNvSpPr/>
          <p:nvPr/>
        </p:nvSpPr>
        <p:spPr>
          <a:xfrm>
            <a:off x="7785943" y="5277966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0" name="Veselý obličej 9"/>
          <p:cNvSpPr/>
          <p:nvPr/>
        </p:nvSpPr>
        <p:spPr>
          <a:xfrm>
            <a:off x="7641927" y="5205958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1" name="Veselý obličej 10"/>
          <p:cNvSpPr/>
          <p:nvPr/>
        </p:nvSpPr>
        <p:spPr>
          <a:xfrm>
            <a:off x="7497911" y="5133950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2" name="Veselý obličej 11"/>
          <p:cNvSpPr/>
          <p:nvPr/>
        </p:nvSpPr>
        <p:spPr>
          <a:xfrm>
            <a:off x="8001967" y="5061942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3" name="Veselý obličej 12"/>
          <p:cNvSpPr/>
          <p:nvPr/>
        </p:nvSpPr>
        <p:spPr>
          <a:xfrm>
            <a:off x="7884368" y="4941168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4" name="Veselý obličej 13"/>
          <p:cNvSpPr/>
          <p:nvPr/>
        </p:nvSpPr>
        <p:spPr>
          <a:xfrm>
            <a:off x="7812360" y="4797152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5" name="Veselý obličej 14"/>
          <p:cNvSpPr/>
          <p:nvPr/>
        </p:nvSpPr>
        <p:spPr>
          <a:xfrm>
            <a:off x="7668344" y="4773910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6" name="Veselý obličej 15"/>
          <p:cNvSpPr/>
          <p:nvPr/>
        </p:nvSpPr>
        <p:spPr>
          <a:xfrm>
            <a:off x="7713935" y="4917926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17" name="Veselý obličej 16"/>
          <p:cNvSpPr/>
          <p:nvPr/>
        </p:nvSpPr>
        <p:spPr>
          <a:xfrm>
            <a:off x="4473575" y="741462"/>
            <a:ext cx="98425" cy="95250"/>
          </a:xfrm>
          <a:prstGeom prst="smileyFac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148" y="404664"/>
            <a:ext cx="60732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40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Pravděpodobnostní distribuce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79909"/>
            <a:ext cx="8229600" cy="47853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800" dirty="0" smtClean="0"/>
              <a:t>Existují tři teoretické modely pro popis frekvenční distribuce parazita v populaci hostitele:</a:t>
            </a:r>
          </a:p>
          <a:p>
            <a:endParaRPr lang="cs-CZ" sz="2800" b="1" dirty="0"/>
          </a:p>
          <a:p>
            <a:r>
              <a:rPr lang="cs-CZ" sz="2800" b="1" dirty="0" smtClean="0"/>
              <a:t>Positivní binomický model </a:t>
            </a:r>
            <a:r>
              <a:rPr lang="cs-CZ" sz="2800" dirty="0" smtClean="0"/>
              <a:t>(</a:t>
            </a:r>
            <a:r>
              <a:rPr lang="cs-CZ" sz="2800" dirty="0" err="1" smtClean="0"/>
              <a:t>underdispersion</a:t>
            </a:r>
            <a:r>
              <a:rPr lang="cs-CZ" sz="2800" dirty="0" smtClean="0"/>
              <a:t>)</a:t>
            </a:r>
          </a:p>
          <a:p>
            <a:r>
              <a:rPr lang="cs-CZ" sz="2800" b="1" dirty="0" err="1" smtClean="0"/>
              <a:t>Poisonův</a:t>
            </a:r>
            <a:r>
              <a:rPr lang="cs-CZ" sz="2800" b="1" dirty="0" smtClean="0"/>
              <a:t> model </a:t>
            </a:r>
            <a:r>
              <a:rPr lang="cs-CZ" sz="2800" dirty="0" smtClean="0"/>
              <a:t>(</a:t>
            </a:r>
            <a:r>
              <a:rPr lang="cs-CZ" sz="2800" dirty="0" err="1" smtClean="0"/>
              <a:t>random</a:t>
            </a:r>
            <a:r>
              <a:rPr lang="cs-CZ" sz="2800" dirty="0" smtClean="0"/>
              <a:t>)</a:t>
            </a:r>
          </a:p>
          <a:p>
            <a:r>
              <a:rPr lang="cs-CZ" sz="2800" b="1" dirty="0" smtClean="0"/>
              <a:t>Negativní binomický model </a:t>
            </a:r>
            <a:r>
              <a:rPr lang="cs-CZ" sz="2800" dirty="0" smtClean="0"/>
              <a:t>(</a:t>
            </a:r>
            <a:r>
              <a:rPr lang="cs-CZ" sz="2800" dirty="0" err="1" smtClean="0"/>
              <a:t>overdispersion</a:t>
            </a:r>
            <a:r>
              <a:rPr lang="cs-CZ" sz="2800" dirty="0" smtClean="0"/>
              <a:t>)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Paraziti jsou nejčastěji agregováni (</a:t>
            </a:r>
            <a:r>
              <a:rPr lang="cs-CZ" sz="2800" dirty="0" err="1" smtClean="0"/>
              <a:t>overdispersion</a:t>
            </a:r>
            <a:r>
              <a:rPr lang="cs-CZ" sz="2800" dirty="0" smtClean="0"/>
              <a:t>), kdy největší část populace cizopasníka je nahloučená v relativně malé části populace hostitele.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1956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02275" y="-1312845"/>
            <a:ext cx="5911370" cy="904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97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0070C0"/>
                </a:solidFill>
              </a:rPr>
              <a:t>Ekologie populací - definice</a:t>
            </a:r>
            <a:endParaRPr lang="cs-CZ" sz="36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>
            <a:normAutofit lnSpcReduction="10000"/>
          </a:bodyPr>
          <a:lstStyle/>
          <a:p>
            <a:r>
              <a:rPr lang="cs-CZ" sz="2800" b="1" dirty="0" smtClean="0"/>
              <a:t>V přírodě – hierarchická úroveň</a:t>
            </a:r>
            <a:r>
              <a:rPr lang="cs-CZ" sz="2800" dirty="0" smtClean="0"/>
              <a:t>:                         - molekuly – organely – buňky – tkáně – orgány – orgánové soustavy – </a:t>
            </a:r>
            <a:r>
              <a:rPr lang="cs-CZ" sz="2800" dirty="0" smtClean="0">
                <a:solidFill>
                  <a:schemeClr val="tx2"/>
                </a:solidFill>
              </a:rPr>
              <a:t>organismy</a:t>
            </a:r>
            <a:r>
              <a:rPr lang="cs-CZ" sz="2800" dirty="0" smtClean="0"/>
              <a:t> – </a:t>
            </a:r>
            <a:r>
              <a:rPr lang="cs-CZ" sz="2800" b="1" dirty="0" smtClean="0">
                <a:solidFill>
                  <a:srgbClr val="FF0000"/>
                </a:solidFill>
              </a:rPr>
              <a:t>populace</a:t>
            </a:r>
            <a:r>
              <a:rPr lang="cs-CZ" sz="2800" dirty="0" smtClean="0"/>
              <a:t> – </a:t>
            </a:r>
            <a:r>
              <a:rPr lang="cs-CZ" sz="2800" dirty="0" smtClean="0">
                <a:solidFill>
                  <a:schemeClr val="tx2"/>
                </a:solidFill>
              </a:rPr>
              <a:t>společenstva – ekosystémy – krajina – biosféra</a:t>
            </a:r>
          </a:p>
          <a:p>
            <a:pPr marL="0" indent="0">
              <a:buNone/>
            </a:pPr>
            <a:r>
              <a:rPr lang="cs-CZ" sz="2800" dirty="0" smtClean="0"/>
              <a:t> </a:t>
            </a:r>
          </a:p>
          <a:p>
            <a:r>
              <a:rPr lang="cs-CZ" sz="2800" dirty="0" smtClean="0">
                <a:solidFill>
                  <a:srgbClr val="FF0000"/>
                </a:solidFill>
              </a:rPr>
              <a:t>Populace je soubor jedinců určitého druhu žijícího v určitém prostředí, které uspokojuje jeho požadavky na rozmnožování, přežívání a migraci.</a:t>
            </a:r>
          </a:p>
          <a:p>
            <a:pPr marL="0" indent="0">
              <a:buNone/>
            </a:pPr>
            <a:endParaRPr lang="cs-CZ" sz="2800" dirty="0" smtClean="0"/>
          </a:p>
          <a:p>
            <a:r>
              <a:rPr lang="cs-CZ" sz="2800" dirty="0" smtClean="0"/>
              <a:t>Ekologie populací – studuje základní životní procesy (</a:t>
            </a:r>
            <a:r>
              <a:rPr lang="cs-CZ" sz="2800" dirty="0" err="1" smtClean="0"/>
              <a:t>pattern</a:t>
            </a:r>
            <a:r>
              <a:rPr lang="cs-CZ" sz="2800" dirty="0" smtClean="0"/>
              <a:t>), jejich dynamiku a strukturu v populacích.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46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400" dirty="0" smtClean="0"/>
              <a:t>Vztah mezi prevalencí a průměrné </a:t>
            </a:r>
            <a:br>
              <a:rPr lang="cs-CZ" sz="3400" dirty="0" smtClean="0"/>
            </a:br>
            <a:r>
              <a:rPr lang="cs-CZ" sz="3400" dirty="0" smtClean="0"/>
              <a:t>intenzity  invaze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628800"/>
            <a:ext cx="6768752" cy="49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1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Příklady agregovaná distribuce parazitů: I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386" y="1751910"/>
            <a:ext cx="8093227" cy="335417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83568" y="4797152"/>
            <a:ext cx="410344" cy="410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445918" y="4797152"/>
            <a:ext cx="410344" cy="410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971600" y="5229200"/>
            <a:ext cx="3534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Schistocephalus</a:t>
            </a:r>
            <a:r>
              <a:rPr lang="cs-CZ" b="1" dirty="0" smtClean="0"/>
              <a:t> </a:t>
            </a:r>
            <a:r>
              <a:rPr lang="cs-CZ" b="1" dirty="0" err="1" smtClean="0"/>
              <a:t>solidus</a:t>
            </a:r>
            <a:r>
              <a:rPr lang="cs-CZ" b="1" dirty="0" smtClean="0"/>
              <a:t> </a:t>
            </a:r>
            <a:r>
              <a:rPr lang="cs-CZ" dirty="0" smtClean="0"/>
              <a:t>z populace </a:t>
            </a:r>
          </a:p>
          <a:p>
            <a:r>
              <a:rPr lang="cs-CZ" dirty="0" err="1" smtClean="0"/>
              <a:t>Gasterosteus</a:t>
            </a:r>
            <a:r>
              <a:rPr lang="cs-CZ" dirty="0" smtClean="0"/>
              <a:t> </a:t>
            </a:r>
            <a:r>
              <a:rPr lang="cs-CZ" dirty="0" err="1" smtClean="0"/>
              <a:t>aculeatus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92080" y="5230941"/>
            <a:ext cx="3128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Ribeirolia</a:t>
            </a:r>
            <a:r>
              <a:rPr lang="cs-CZ" b="1" dirty="0" smtClean="0"/>
              <a:t> </a:t>
            </a:r>
            <a:r>
              <a:rPr lang="cs-CZ" b="1" dirty="0" err="1" smtClean="0"/>
              <a:t>ondatrae</a:t>
            </a:r>
            <a:r>
              <a:rPr lang="cs-CZ" b="1" dirty="0" smtClean="0"/>
              <a:t> </a:t>
            </a:r>
            <a:r>
              <a:rPr lang="cs-CZ" dirty="0" smtClean="0"/>
              <a:t>z populace </a:t>
            </a:r>
          </a:p>
          <a:p>
            <a:r>
              <a:rPr lang="cs-CZ" dirty="0" smtClean="0"/>
              <a:t>žab </a:t>
            </a:r>
            <a:r>
              <a:rPr lang="cs-CZ" dirty="0" err="1" smtClean="0"/>
              <a:t>Lithobates</a:t>
            </a:r>
            <a:r>
              <a:rPr lang="cs-CZ" dirty="0" smtClean="0"/>
              <a:t> </a:t>
            </a:r>
            <a:r>
              <a:rPr lang="cs-CZ" dirty="0" err="1" smtClean="0"/>
              <a:t>pipiens</a:t>
            </a:r>
            <a:endParaRPr lang="cs-CZ" dirty="0"/>
          </a:p>
        </p:txBody>
      </p:sp>
      <p:pic>
        <p:nvPicPr>
          <p:cNvPr id="9" name="Picture 2" descr="Schistocephalus solidus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65604"/>
            <a:ext cx="2592288" cy="104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hemes of Parasit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01" y="2060848"/>
            <a:ext cx="2389312" cy="196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3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/>
              <a:t>Ž</a:t>
            </a:r>
            <a:r>
              <a:rPr lang="cs-CZ" sz="3200" b="1" dirty="0" smtClean="0"/>
              <a:t>ivotní cykly </a:t>
            </a:r>
            <a:br>
              <a:rPr lang="cs-CZ" sz="3200" b="1" dirty="0" smtClean="0"/>
            </a:br>
            <a:r>
              <a:rPr lang="cs-CZ" sz="3000" b="1" dirty="0" err="1" smtClean="0"/>
              <a:t>Schistocephalus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solidus</a:t>
            </a:r>
            <a:r>
              <a:rPr lang="cs-CZ" sz="3000" b="1" dirty="0" smtClean="0"/>
              <a:t> </a:t>
            </a:r>
            <a:r>
              <a:rPr lang="cs-CZ" sz="3000" i="1" dirty="0" smtClean="0"/>
              <a:t>versus</a:t>
            </a:r>
            <a:r>
              <a:rPr lang="cs-CZ" sz="3000" dirty="0" smtClean="0"/>
              <a:t> </a:t>
            </a:r>
            <a:r>
              <a:rPr lang="cs-CZ" sz="3000" b="1" dirty="0" err="1" smtClean="0"/>
              <a:t>Robeirolia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ondatrae</a:t>
            </a:r>
            <a:endParaRPr lang="cs-CZ" sz="3000" b="1" dirty="0"/>
          </a:p>
        </p:txBody>
      </p:sp>
      <p:pic>
        <p:nvPicPr>
          <p:cNvPr id="14338" name="Picture 2" descr="http://4.bp.blogspot.com/-HYRcEMja988/TzCStTcGiLI/AAAAAAAAAAc/Wx-i6131AVo/s400/life+cyc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4176464" cy="379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chistocephalus solidus, il parassita dello spinarello - Microbiologia  Ita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338043" cy="35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6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6" y="1700808"/>
            <a:ext cx="9114792" cy="3135489"/>
          </a:xfrm>
          <a:prstGeom prst="rect">
            <a:avLst/>
          </a:prstGeom>
        </p:spPr>
      </p:pic>
      <p:pic>
        <p:nvPicPr>
          <p:cNvPr id="7" name="Picture 6" descr="Life cycle of the Salmon Louse | Marine Instit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2995315" cy="230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Příklady agregovaná distribuce parazitů: II</a:t>
            </a:r>
            <a:endParaRPr lang="cs-CZ" sz="3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71600" y="5158933"/>
            <a:ext cx="3560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Lepeophteirus</a:t>
            </a:r>
            <a:r>
              <a:rPr lang="cs-CZ" b="1" dirty="0" smtClean="0"/>
              <a:t> </a:t>
            </a:r>
            <a:r>
              <a:rPr lang="cs-CZ" b="1" dirty="0" err="1" smtClean="0"/>
              <a:t>salmonis</a:t>
            </a:r>
            <a:r>
              <a:rPr lang="cs-CZ" dirty="0" smtClean="0"/>
              <a:t> z populace </a:t>
            </a:r>
          </a:p>
          <a:p>
            <a:r>
              <a:rPr lang="cs-CZ" dirty="0" err="1" smtClean="0"/>
              <a:t>Onchorhynus</a:t>
            </a:r>
            <a:r>
              <a:rPr lang="cs-CZ" dirty="0" smtClean="0"/>
              <a:t> </a:t>
            </a:r>
            <a:r>
              <a:rPr lang="cs-CZ" dirty="0" err="1" smtClean="0"/>
              <a:t>gorbusha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60032" y="5158933"/>
            <a:ext cx="382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Pseudoterranova</a:t>
            </a:r>
            <a:r>
              <a:rPr lang="cs-CZ" b="1" dirty="0" smtClean="0"/>
              <a:t> </a:t>
            </a:r>
            <a:r>
              <a:rPr lang="cs-CZ" b="1" dirty="0" err="1" smtClean="0"/>
              <a:t>decipiens</a:t>
            </a:r>
            <a:r>
              <a:rPr lang="cs-CZ" b="1" dirty="0" smtClean="0"/>
              <a:t> </a:t>
            </a:r>
            <a:r>
              <a:rPr lang="cs-CZ" dirty="0" smtClean="0"/>
              <a:t>z populace</a:t>
            </a:r>
          </a:p>
          <a:p>
            <a:r>
              <a:rPr lang="cs-CZ" dirty="0" err="1" smtClean="0"/>
              <a:t>Haliochoerus</a:t>
            </a:r>
            <a:r>
              <a:rPr lang="cs-CZ" dirty="0" smtClean="0"/>
              <a:t> </a:t>
            </a:r>
            <a:r>
              <a:rPr lang="cs-CZ" dirty="0" err="1" smtClean="0"/>
              <a:t>grypus</a:t>
            </a:r>
            <a:endParaRPr lang="cs-CZ" dirty="0"/>
          </a:p>
        </p:txBody>
      </p:sp>
      <p:pic>
        <p:nvPicPr>
          <p:cNvPr id="8" name="Picture 8" descr="Figure 1.1 from Sealworms (Pseudoterranova decipiens) in shorthorn sculpin  (Myoxocephalus scorpius) from the outer Oslofjord | Semantic Schol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96752"/>
            <a:ext cx="3024336" cy="237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1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Evolução biológica do homo sapiens. | Ve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29200"/>
            <a:ext cx="3646253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OLD Systems: Taxonomy Browser - Culicoides {genus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49" y="2010572"/>
            <a:ext cx="2112305" cy="15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oxes | Where Do Foxes Live &amp; Other Fox Facts - The RSP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88" y="1980227"/>
            <a:ext cx="2569719" cy="14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35696" y="1132886"/>
            <a:ext cx="4796182" cy="438434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Příklady agregované distribuce cizopasníků: III</a:t>
            </a:r>
            <a:endParaRPr lang="cs-CZ" sz="3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270501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Both"/>
            </a:pPr>
            <a:r>
              <a:rPr lang="cs-CZ" b="1" dirty="0" err="1" smtClean="0"/>
              <a:t>Toxocara</a:t>
            </a:r>
            <a:r>
              <a:rPr lang="cs-CZ" b="1" dirty="0" smtClean="0"/>
              <a:t> </a:t>
            </a:r>
            <a:r>
              <a:rPr lang="cs-CZ" b="1" dirty="0" err="1" smtClean="0"/>
              <a:t>canis</a:t>
            </a:r>
            <a:r>
              <a:rPr lang="cs-CZ" b="1" dirty="0" smtClean="0"/>
              <a:t> </a:t>
            </a:r>
          </a:p>
          <a:p>
            <a:r>
              <a:rPr lang="cs-CZ" dirty="0" smtClean="0"/>
              <a:t>v populaci lišek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932040" y="1196752"/>
            <a:ext cx="378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(b) </a:t>
            </a:r>
            <a:r>
              <a:rPr lang="cs-CZ" dirty="0" err="1" smtClean="0"/>
              <a:t>Mikrofilárie</a:t>
            </a:r>
            <a:r>
              <a:rPr lang="cs-CZ" dirty="0" smtClean="0"/>
              <a:t> </a:t>
            </a:r>
            <a:r>
              <a:rPr lang="cs-CZ" b="1" dirty="0" err="1" smtClean="0"/>
              <a:t>Chandlerella</a:t>
            </a:r>
            <a:r>
              <a:rPr lang="cs-CZ" b="1" dirty="0" smtClean="0"/>
              <a:t> </a:t>
            </a:r>
            <a:r>
              <a:rPr lang="cs-CZ" b="1" dirty="0" err="1" smtClean="0"/>
              <a:t>quiscoli</a:t>
            </a:r>
            <a:r>
              <a:rPr lang="cs-CZ" b="1" dirty="0" smtClean="0"/>
              <a:t> </a:t>
            </a:r>
          </a:p>
          <a:p>
            <a:r>
              <a:rPr lang="cs-CZ" dirty="0" smtClean="0"/>
              <a:t>v pakomárech </a:t>
            </a:r>
            <a:r>
              <a:rPr lang="cs-CZ" dirty="0" err="1" smtClean="0"/>
              <a:t>Culicoides</a:t>
            </a:r>
            <a:r>
              <a:rPr lang="cs-CZ" dirty="0" smtClean="0"/>
              <a:t> </a:t>
            </a:r>
            <a:r>
              <a:rPr lang="cs-CZ" dirty="0" err="1" smtClean="0"/>
              <a:t>crepuscularis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51520" y="4581128"/>
            <a:ext cx="1900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(c) Veš </a:t>
            </a:r>
            <a:r>
              <a:rPr lang="cs-CZ" b="1" dirty="0" err="1" smtClean="0"/>
              <a:t>Pediculus</a:t>
            </a:r>
            <a:r>
              <a:rPr lang="cs-CZ" b="1" dirty="0" smtClean="0"/>
              <a:t> </a:t>
            </a:r>
          </a:p>
          <a:p>
            <a:r>
              <a:rPr lang="cs-CZ" b="1" dirty="0" err="1" smtClean="0"/>
              <a:t>humanis</a:t>
            </a:r>
            <a:r>
              <a:rPr lang="cs-CZ" b="1" dirty="0" smtClean="0"/>
              <a:t> </a:t>
            </a:r>
            <a:r>
              <a:rPr lang="cs-CZ" b="1" dirty="0" err="1" smtClean="0"/>
              <a:t>capitis</a:t>
            </a:r>
            <a:r>
              <a:rPr lang="cs-CZ" b="1" dirty="0" smtClean="0"/>
              <a:t> </a:t>
            </a:r>
            <a:r>
              <a:rPr lang="cs-CZ" dirty="0" smtClean="0"/>
              <a:t>u </a:t>
            </a:r>
          </a:p>
          <a:p>
            <a:r>
              <a:rPr lang="cs-CZ" dirty="0" smtClean="0"/>
              <a:t>člověka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932040" y="5734997"/>
            <a:ext cx="3951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(d) </a:t>
            </a:r>
            <a:r>
              <a:rPr lang="cs-CZ" b="1" dirty="0" err="1" smtClean="0"/>
              <a:t>Diplostomum</a:t>
            </a:r>
            <a:r>
              <a:rPr lang="cs-CZ" b="1" dirty="0" smtClean="0"/>
              <a:t> </a:t>
            </a:r>
            <a:r>
              <a:rPr lang="cs-CZ" b="1" dirty="0" err="1" smtClean="0"/>
              <a:t>gasterostei</a:t>
            </a:r>
            <a:r>
              <a:rPr lang="cs-CZ" b="1" dirty="0" smtClean="0"/>
              <a:t> </a:t>
            </a:r>
            <a:r>
              <a:rPr lang="cs-CZ" dirty="0" smtClean="0"/>
              <a:t>v populaci </a:t>
            </a:r>
          </a:p>
          <a:p>
            <a:r>
              <a:rPr lang="cs-CZ" dirty="0" smtClean="0"/>
              <a:t>ryb </a:t>
            </a:r>
            <a:r>
              <a:rPr lang="cs-CZ" dirty="0" err="1" smtClean="0"/>
              <a:t>Gasterosteus</a:t>
            </a:r>
            <a:r>
              <a:rPr lang="cs-CZ" dirty="0"/>
              <a:t> </a:t>
            </a:r>
            <a:r>
              <a:rPr lang="cs-CZ" dirty="0" err="1" smtClean="0"/>
              <a:t>aculeatus</a:t>
            </a:r>
            <a:endParaRPr lang="cs-CZ" dirty="0"/>
          </a:p>
        </p:txBody>
      </p:sp>
      <p:pic>
        <p:nvPicPr>
          <p:cNvPr id="13" name="Picture 4" descr="Gasterosteus aculeat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058" y="4003513"/>
            <a:ext cx="2778996" cy="10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0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Frekvenční distribuce </a:t>
            </a:r>
            <a:r>
              <a:rPr lang="cs-CZ" sz="3600" b="1" dirty="0" err="1" smtClean="0"/>
              <a:t>Ascaris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lumbricoides</a:t>
            </a:r>
            <a:r>
              <a:rPr lang="cs-CZ" sz="3600" b="1" dirty="0" smtClean="0"/>
              <a:t> </a:t>
            </a:r>
            <a:r>
              <a:rPr lang="cs-CZ" sz="3600" dirty="0" smtClean="0"/>
              <a:t>u dětí v Nigerii po </a:t>
            </a:r>
            <a:r>
              <a:rPr lang="cs-CZ" sz="3600" dirty="0" err="1" smtClean="0"/>
              <a:t>chemotherapii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844824"/>
            <a:ext cx="7200800" cy="4126122"/>
          </a:xfrm>
          <a:prstGeom prst="rect">
            <a:avLst/>
          </a:prstGeom>
        </p:spPr>
      </p:pic>
      <p:pic>
        <p:nvPicPr>
          <p:cNvPr id="8" name="Zástupný symbol pro obsah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834398"/>
            <a:ext cx="3695644" cy="26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2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E0F0A9-EB74-43F3-9BCB-2A5338D9FBE9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cs-CZ" altLang="cs-CZ" sz="140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Přenos: densita a disperze, kontakt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Rychlost přenosu závisí na četnosti kontaktů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dirty="0" smtClean="0"/>
              <a:t>platí především u přímo přenášených </a:t>
            </a:r>
            <a:r>
              <a:rPr lang="cs-CZ" altLang="cs-CZ" sz="1600" dirty="0" err="1" smtClean="0"/>
              <a:t>mikroparazitů</a:t>
            </a:r>
            <a:endParaRPr lang="cs-CZ" altLang="cs-CZ" sz="16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dirty="0" smtClean="0"/>
              <a:t>je vyšší v hustší populaci hostitelů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dirty="0" smtClean="0"/>
              <a:t>podléhá sezónním vlivům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U déle žijících infekčních činitelů – závisí na hustotě populací hostitelů i infekčních stadií.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 smtClean="0"/>
              <a:t>Mikroparazité</a:t>
            </a:r>
            <a:r>
              <a:rPr lang="cs-CZ" altLang="cs-CZ" sz="2000" dirty="0" smtClean="0"/>
              <a:t> přenášení vektorem – závisí především na frekvenci „kousnutí“ a vnímavosti hostitele.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Šíření chorob rostlin též kontaktem, i kořenů, prorůstáním houby půdou (václavka – </a:t>
            </a:r>
            <a:r>
              <a:rPr lang="cs-CZ" altLang="cs-CZ" sz="2000" dirty="0" err="1" smtClean="0"/>
              <a:t>rhizomorpha</a:t>
            </a:r>
            <a:r>
              <a:rPr lang="cs-CZ" altLang="cs-CZ" sz="2000" dirty="0" smtClean="0"/>
              <a:t>). 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Šíření patogenů větrem – virus slintavky a kulhavky (až 300 km).</a:t>
            </a:r>
          </a:p>
        </p:txBody>
      </p:sp>
    </p:spTree>
    <p:extLst>
      <p:ext uri="{BB962C8B-B14F-4D97-AF65-F5344CB8AC3E}">
        <p14:creationId xmlns:p14="http://schemas.microsoft.com/office/powerpoint/2010/main" val="37339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>
                <a:solidFill>
                  <a:srgbClr val="0070C0"/>
                </a:solidFill>
              </a:rPr>
              <a:t>4. Způsoby přenosu patogenů</a:t>
            </a:r>
            <a:endParaRPr lang="cs-CZ" sz="34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(A) Přenos kontaktem mezi hostiteli (přímý)</a:t>
            </a:r>
          </a:p>
          <a:p>
            <a:pPr marL="0" indent="0">
              <a:buNone/>
            </a:pPr>
            <a:r>
              <a:rPr lang="cs-CZ" dirty="0" smtClean="0"/>
              <a:t>(B) Přenos infekčním agens (např. miracidium, 	cerkarie, invazní larvy hlístic (L3), vajíčko – 	</a:t>
            </a:r>
            <a:r>
              <a:rPr lang="cs-CZ" dirty="0" err="1" smtClean="0"/>
              <a:t>Ascaris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(C)  Přenos ingescí</a:t>
            </a:r>
          </a:p>
          <a:p>
            <a:pPr marL="0" indent="0">
              <a:buNone/>
            </a:pPr>
            <a:r>
              <a:rPr lang="cs-CZ" dirty="0" smtClean="0"/>
              <a:t>(D) Přenos krev sajícím členovcem (vektorem)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52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>
                <a:solidFill>
                  <a:srgbClr val="FF0000"/>
                </a:solidFill>
              </a:rPr>
              <a:t>(A) Přenos kontaktem mezi hostiteli</a:t>
            </a:r>
            <a:endParaRPr lang="cs-CZ" sz="3400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1" y="1026016"/>
            <a:ext cx="843527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 mnoho přímo přenosných </a:t>
            </a:r>
            <a:r>
              <a:rPr lang="cs-CZ" b="1" dirty="0" smtClean="0"/>
              <a:t>virových a </a:t>
            </a:r>
            <a:r>
              <a:rPr lang="cs-CZ" b="1" dirty="0" err="1" smtClean="0"/>
              <a:t>protozoárních</a:t>
            </a:r>
            <a:r>
              <a:rPr lang="cs-CZ" b="1" dirty="0" smtClean="0"/>
              <a:t> onemocnění</a:t>
            </a:r>
            <a:r>
              <a:rPr lang="cs-CZ" dirty="0" smtClean="0"/>
              <a:t>, kde výsledná </a:t>
            </a:r>
          </a:p>
          <a:p>
            <a:r>
              <a:rPr lang="cs-CZ" b="1" dirty="0" smtClean="0"/>
              <a:t>infekce závisí na fyzickém kontaktu mezi hostiteli </a:t>
            </a:r>
            <a:r>
              <a:rPr lang="cs-CZ" dirty="0" smtClean="0"/>
              <a:t>a původci se vyznačují velice </a:t>
            </a:r>
          </a:p>
          <a:p>
            <a:r>
              <a:rPr lang="cs-CZ" dirty="0"/>
              <a:t>k</a:t>
            </a:r>
            <a:r>
              <a:rPr lang="cs-CZ" dirty="0" smtClean="0"/>
              <a:t>rátkým životem, je </a:t>
            </a:r>
            <a:r>
              <a:rPr lang="cs-CZ" b="1" dirty="0" smtClean="0"/>
              <a:t>míra přenosu přímo proporcionálně závislá na frekvenci kontaktů </a:t>
            </a:r>
          </a:p>
          <a:p>
            <a:r>
              <a:rPr lang="cs-CZ" b="1" dirty="0" smtClean="0"/>
              <a:t>mezi vnímavými </a:t>
            </a:r>
            <a:r>
              <a:rPr lang="cs-CZ" b="1" dirty="0"/>
              <a:t>(</a:t>
            </a:r>
            <a:r>
              <a:rPr lang="cs-CZ" b="1" dirty="0" smtClean="0"/>
              <a:t>nenapadenými) a infikovanými hostiteli</a:t>
            </a:r>
            <a:r>
              <a:rPr lang="cs-CZ" dirty="0" smtClean="0"/>
              <a:t>. V těchto případech nás nezajímá počet patogenů přenášených mezi hostiteli (jsou velice malí a rychle se v hostiteli množí), ale </a:t>
            </a:r>
            <a:r>
              <a:rPr lang="cs-CZ" b="1" dirty="0" smtClean="0"/>
              <a:t>pozornost budeme věnovat tomu, jaká je rychlost s jakou jsou hostitelé infikováni.</a:t>
            </a:r>
            <a:endParaRPr lang="cs-CZ" b="1" dirty="0"/>
          </a:p>
          <a:p>
            <a:endParaRPr lang="cs-CZ" dirty="0" smtClean="0"/>
          </a:p>
          <a:p>
            <a:r>
              <a:rPr lang="cs-CZ" dirty="0" smtClean="0"/>
              <a:t>Pokud </a:t>
            </a:r>
            <a:r>
              <a:rPr lang="en-US" dirty="0" err="1" smtClean="0"/>
              <a:t>defin</a:t>
            </a:r>
            <a:r>
              <a:rPr lang="cs-CZ" dirty="0" err="1" smtClean="0"/>
              <a:t>ujeme</a:t>
            </a:r>
            <a:r>
              <a:rPr lang="en-US" dirty="0" smtClean="0"/>
              <a:t> </a:t>
            </a:r>
            <a:r>
              <a:rPr lang="en-US" b="1" dirty="0" smtClean="0"/>
              <a:t>parameter</a:t>
            </a:r>
            <a:r>
              <a:rPr lang="cs-CZ" b="1" dirty="0" smtClean="0"/>
              <a:t>  </a:t>
            </a:r>
            <a:r>
              <a:rPr lang="el-GR" b="1" dirty="0" smtClean="0"/>
              <a:t>β</a:t>
            </a:r>
            <a:r>
              <a:rPr lang="cs-CZ" dirty="0" smtClean="0"/>
              <a:t> </a:t>
            </a:r>
            <a:r>
              <a:rPr lang="cs-CZ" b="1" dirty="0" smtClean="0"/>
              <a:t>jako míru kontaktu mezi hostiteli</a:t>
            </a:r>
            <a:r>
              <a:rPr lang="cs-CZ" dirty="0" smtClean="0"/>
              <a:t>, který má za následek jejich infekci (kde 1/</a:t>
            </a:r>
            <a:r>
              <a:rPr lang="el-GR" dirty="0"/>
              <a:t> β</a:t>
            </a:r>
            <a:r>
              <a:rPr lang="cs-CZ" dirty="0"/>
              <a:t> </a:t>
            </a:r>
            <a:r>
              <a:rPr lang="cs-CZ" dirty="0" smtClean="0"/>
              <a:t> je přímo proporční průměrnému časovému intervalu mezi kontakty) pak během intervalu </a:t>
            </a:r>
            <a:r>
              <a:rPr lang="cs-CZ" b="1" dirty="0" err="1" smtClean="0"/>
              <a:t>dt</a:t>
            </a:r>
            <a:r>
              <a:rPr lang="cs-CZ" dirty="0" smtClean="0"/>
              <a:t> v populaci o počtu </a:t>
            </a:r>
            <a:r>
              <a:rPr lang="cs-CZ" b="1" dirty="0" smtClean="0"/>
              <a:t>N</a:t>
            </a:r>
            <a:r>
              <a:rPr lang="cs-CZ" dirty="0" smtClean="0"/>
              <a:t> sestávající z </a:t>
            </a:r>
            <a:r>
              <a:rPr lang="cs-CZ" b="1" dirty="0" smtClean="0"/>
              <a:t>X</a:t>
            </a:r>
            <a:r>
              <a:rPr lang="cs-CZ" dirty="0" smtClean="0"/>
              <a:t> počtu vnímavých </a:t>
            </a:r>
          </a:p>
          <a:p>
            <a:r>
              <a:rPr lang="cs-CZ" dirty="0" smtClean="0"/>
              <a:t>a </a:t>
            </a:r>
            <a:r>
              <a:rPr lang="cs-CZ" b="1" dirty="0" smtClean="0"/>
              <a:t>Y</a:t>
            </a:r>
            <a:r>
              <a:rPr lang="cs-CZ" dirty="0" smtClean="0"/>
              <a:t> počtu infikovaných (N = X + Y) </a:t>
            </a:r>
            <a:r>
              <a:rPr lang="cs-CZ" b="1" dirty="0" smtClean="0"/>
              <a:t>bude počet nových případů infekce odvozován ze vztahu </a:t>
            </a:r>
            <a:r>
              <a:rPr lang="el-GR" b="1" dirty="0" smtClean="0"/>
              <a:t>β</a:t>
            </a:r>
            <a:r>
              <a:rPr lang="cs-CZ" b="1" dirty="0" err="1" smtClean="0"/>
              <a:t>XYdt</a:t>
            </a:r>
            <a:r>
              <a:rPr lang="cs-CZ" b="1" dirty="0" smtClean="0"/>
              <a:t>.</a:t>
            </a:r>
            <a:r>
              <a:rPr lang="cs-CZ" dirty="0" smtClean="0"/>
              <a:t> Parametr </a:t>
            </a:r>
            <a:r>
              <a:rPr lang="el-GR" b="1" dirty="0" smtClean="0"/>
              <a:t>β</a:t>
            </a:r>
            <a:r>
              <a:rPr lang="cs-CZ" b="1" dirty="0" smtClean="0"/>
              <a:t> se nazývá per capita míra přenosu infekce </a:t>
            </a:r>
            <a:r>
              <a:rPr lang="cs-CZ" dirty="0" smtClean="0"/>
              <a:t>a je výsledkem </a:t>
            </a:r>
            <a:r>
              <a:rPr lang="cs-CZ" b="1" dirty="0" smtClean="0"/>
              <a:t>dvou komponent, jednak průměrnou frekvencí kontaktů mezi hostiteli násobenou pravděpodobností</a:t>
            </a:r>
            <a:r>
              <a:rPr lang="cs-CZ" dirty="0" smtClean="0"/>
              <a:t>, že kontakt mezi vnímavými a infikovanými hostiteli bude mít za následek přenos infekce.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en-US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31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Přenos kontaktem mezi hostiteli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sz="2600" dirty="0" smtClean="0"/>
              <a:t>Pokud časový interval </a:t>
            </a:r>
            <a:r>
              <a:rPr lang="cs-CZ" sz="2600" dirty="0" err="1" smtClean="0"/>
              <a:t>dt</a:t>
            </a:r>
            <a:r>
              <a:rPr lang="cs-CZ" sz="2600" dirty="0" smtClean="0"/>
              <a:t> bude velmi malý, dostaneme diferenciální rovnici představující míru změny počtu napadených hostitelů v čase:</a:t>
            </a:r>
          </a:p>
          <a:p>
            <a:pPr marL="0" indent="0">
              <a:buNone/>
            </a:pPr>
            <a:endParaRPr lang="cs-CZ" sz="2600" dirty="0" smtClean="0"/>
          </a:p>
          <a:p>
            <a:pPr marL="0" indent="0">
              <a:buNone/>
            </a:pPr>
            <a:endParaRPr lang="cs-CZ" sz="2600" dirty="0" smtClean="0"/>
          </a:p>
          <a:p>
            <a:r>
              <a:rPr lang="cs-CZ" sz="2600" dirty="0" smtClean="0"/>
              <a:t>Tato rovnice má následující řešení:</a:t>
            </a:r>
          </a:p>
          <a:p>
            <a:pPr marL="0" indent="0">
              <a:buNone/>
            </a:pPr>
            <a:endParaRPr lang="cs-CZ" sz="2600" dirty="0" smtClean="0"/>
          </a:p>
          <a:p>
            <a:endParaRPr lang="cs-CZ" sz="2600" dirty="0"/>
          </a:p>
          <a:p>
            <a:endParaRPr lang="cs-CZ" sz="2600" dirty="0" smtClean="0"/>
          </a:p>
          <a:p>
            <a:r>
              <a:rPr lang="cs-CZ" sz="2600" dirty="0"/>
              <a:t>k</a:t>
            </a:r>
            <a:r>
              <a:rPr lang="cs-CZ" sz="2600" dirty="0" smtClean="0"/>
              <a:t>de  představuje počet infikovaných hostitelů introdukovaných do populace v čase T = 0.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636912"/>
            <a:ext cx="5472608" cy="3065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935338"/>
            <a:ext cx="5832648" cy="5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47849"/>
          </a:xfrm>
        </p:spPr>
        <p:txBody>
          <a:bodyPr>
            <a:noAutofit/>
          </a:bodyPr>
          <a:lstStyle/>
          <a:p>
            <a:r>
              <a:rPr lang="cs-CZ" sz="3400" dirty="0" smtClean="0"/>
              <a:t>Populace v hierarchii přírody</a:t>
            </a:r>
            <a:endParaRPr lang="cs-CZ" sz="3400" dirty="0"/>
          </a:p>
        </p:txBody>
      </p:sp>
      <p:pic>
        <p:nvPicPr>
          <p:cNvPr id="11266" name="Picture 2" descr="Chemistry – Human Biolog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36" y="822487"/>
            <a:ext cx="425680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llustration Hierarchy Biological Organization Atom Organism: стоковая  иллюстрация, 1663723438 | Shutte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74" y="1126743"/>
            <a:ext cx="4601006" cy="554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067944" y="6237312"/>
            <a:ext cx="489654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eva 4"/>
          <p:cNvSpPr/>
          <p:nvPr/>
        </p:nvSpPr>
        <p:spPr>
          <a:xfrm>
            <a:off x="3707904" y="2276872"/>
            <a:ext cx="512269" cy="34061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eva 7"/>
          <p:cNvSpPr/>
          <p:nvPr/>
        </p:nvSpPr>
        <p:spPr>
          <a:xfrm rot="16200000">
            <a:off x="6214366" y="914325"/>
            <a:ext cx="512269" cy="34061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08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400" dirty="0" smtClean="0"/>
              <a:t>Dva příklady predispozice lehké a těžké infekce člověka střevnímu </a:t>
            </a:r>
            <a:r>
              <a:rPr lang="cs-CZ" sz="3400" dirty="0" err="1" smtClean="0"/>
              <a:t>nematody</a:t>
            </a:r>
            <a:r>
              <a:rPr lang="cs-CZ" sz="3400" dirty="0" smtClean="0"/>
              <a:t> </a:t>
            </a:r>
            <a:r>
              <a:rPr lang="cs-CZ" sz="3400" b="1" dirty="0" err="1" smtClean="0"/>
              <a:t>Ascaris</a:t>
            </a:r>
            <a:r>
              <a:rPr lang="cs-CZ" sz="3400" b="1" dirty="0" smtClean="0"/>
              <a:t> </a:t>
            </a:r>
            <a:r>
              <a:rPr lang="cs-CZ" sz="3400" b="1" dirty="0" err="1" smtClean="0"/>
              <a:t>lumbricoides</a:t>
            </a:r>
            <a:r>
              <a:rPr lang="cs-CZ" sz="3400" dirty="0" smtClean="0"/>
              <a:t> (a) a </a:t>
            </a:r>
            <a:r>
              <a:rPr lang="cs-CZ" sz="3400" b="1" dirty="0" err="1" smtClean="0"/>
              <a:t>Trichuris</a:t>
            </a:r>
            <a:r>
              <a:rPr lang="cs-CZ" sz="3400" b="1" dirty="0" smtClean="0"/>
              <a:t> </a:t>
            </a:r>
            <a:r>
              <a:rPr lang="cs-CZ" sz="3400" b="1" dirty="0" err="1" smtClean="0"/>
              <a:t>trichiura</a:t>
            </a:r>
            <a:r>
              <a:rPr lang="cs-CZ" sz="3400" b="1" dirty="0" smtClean="0"/>
              <a:t> </a:t>
            </a:r>
            <a:r>
              <a:rPr lang="cs-CZ" sz="3400" dirty="0" smtClean="0"/>
              <a:t>(b)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2132856"/>
            <a:ext cx="4086225" cy="27146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127" y="2192635"/>
            <a:ext cx="3924300" cy="267652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14962" y="2051556"/>
            <a:ext cx="268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 počátku chemoterapie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989237" y="2060848"/>
            <a:ext cx="211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 několika měsících</a:t>
            </a:r>
            <a:endParaRPr lang="cs-CZ" dirty="0"/>
          </a:p>
        </p:txBody>
      </p:sp>
      <p:pic>
        <p:nvPicPr>
          <p:cNvPr id="4098" name="Picture 2" descr="Ascaris Lumbricoides - Children's Worms - Heliantheae®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6" y="5013176"/>
            <a:ext cx="2636518" cy="164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scariasis Is A Disease Caused By The Parasitic Roundworm Ascaris  Lumbricoides For Education In Laboratories Stock Photo - Download Image Now  - i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35" y="5022832"/>
            <a:ext cx="2530909" cy="164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470182-178 - Trichuris trichiura, Male (wm) Microscope Slide - Trichuris  trichiura, Male (wm) - Each: Amazon.com: Industrial &amp; Scientif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459" y="5044511"/>
            <a:ext cx="2654573" cy="16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4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Šíření parazita mezi hostiteli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685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000" dirty="0" smtClean="0"/>
              <a:t>Paraziti mohou dokončit svůj vývoj jedině když se uskutečňuje jejich přenos v populaci hostitele, tedy mezi jednotlivými hostiteli této populace. Přenos se uskutečňuje:</a:t>
            </a:r>
          </a:p>
          <a:p>
            <a:r>
              <a:rPr lang="cs-CZ" sz="3000" b="1" dirty="0" smtClean="0"/>
              <a:t>Přímo,</a:t>
            </a:r>
            <a:r>
              <a:rPr lang="cs-CZ" sz="3000" dirty="0" smtClean="0"/>
              <a:t> např. kontaktem a nebo inhalací, ingescí, nebo penetrací</a:t>
            </a:r>
          </a:p>
          <a:p>
            <a:r>
              <a:rPr lang="cs-CZ" sz="3000" b="1" dirty="0" smtClean="0"/>
              <a:t>Nepřímo</a:t>
            </a:r>
            <a:r>
              <a:rPr lang="cs-CZ" sz="3000" dirty="0" smtClean="0"/>
              <a:t>, prostřednictvím jednoho nebo více mezihostitelů, např. saním </a:t>
            </a:r>
            <a:r>
              <a:rPr lang="cs-CZ" sz="3000" dirty="0" err="1" smtClean="0"/>
              <a:t>vektora</a:t>
            </a:r>
            <a:r>
              <a:rPr lang="cs-CZ" sz="3000" dirty="0" smtClean="0"/>
              <a:t>, ingescí infikovaného mezihostitele, nebo přímo z rodičů na potomstvo. </a:t>
            </a:r>
          </a:p>
          <a:p>
            <a:pPr marL="0" indent="0">
              <a:buNone/>
            </a:pPr>
            <a:r>
              <a:rPr lang="cs-CZ" sz="3000" dirty="0" smtClean="0"/>
              <a:t>Tento přenos označujeme jako </a:t>
            </a:r>
            <a:r>
              <a:rPr lang="cs-CZ" sz="3000" b="1" dirty="0" smtClean="0"/>
              <a:t>vertikální</a:t>
            </a:r>
            <a:r>
              <a:rPr lang="cs-CZ" sz="3000" dirty="0" smtClean="0"/>
              <a:t> na rozdíl od předchozích, které jsou tzv. </a:t>
            </a:r>
            <a:r>
              <a:rPr lang="cs-CZ" sz="3000" b="1" dirty="0" smtClean="0"/>
              <a:t>horizontální</a:t>
            </a:r>
            <a:r>
              <a:rPr lang="cs-CZ" sz="3000" dirty="0" smtClean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24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9652" y="-1193284"/>
            <a:ext cx="6264697" cy="888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cs-CZ" sz="3400" dirty="0" smtClean="0"/>
              <a:t>Způsoby přenosu cizopasníků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18160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213902-39A9-4BB2-8863-FE34B2460B04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cs-CZ" altLang="cs-CZ" sz="1400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15888"/>
            <a:ext cx="8713787" cy="1143000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Šíření parazitů v populacích hostitele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475" y="1344613"/>
            <a:ext cx="8147050" cy="4167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Horizontální přenos</a:t>
            </a:r>
            <a:r>
              <a:rPr lang="cs-CZ" altLang="cs-CZ" sz="200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	šíření parazitů v populacích hostitele, které může probíhat mezi nepříbuznými jedinci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Vertikální přenos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	někteří paraziti se mohou přenášet přednostně či dokonce výhradně na potomstvo infikovaného hostitele. K tomu může dojít například infekcí in utero u parazitů jinak přenosných horizontálně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Sexuálně přenosní paraziti</a:t>
            </a:r>
            <a:r>
              <a:rPr lang="cs-CZ" altLang="cs-CZ" sz="200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	přenášejí se mezi sexuálními partnery při rozmnožování příslušníků hostitelského druhu.</a:t>
            </a:r>
            <a:r>
              <a:rPr lang="cs-CZ" altLang="cs-CZ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val="12165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Příklady epidemie – přímý přenos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908720"/>
            <a:ext cx="4080108" cy="31683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378" y="2204864"/>
            <a:ext cx="4217110" cy="31683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88024" y="980728"/>
            <a:ext cx="4349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Protozoární</a:t>
            </a:r>
            <a:r>
              <a:rPr lang="cs-CZ" dirty="0" smtClean="0"/>
              <a:t> parazit </a:t>
            </a:r>
            <a:r>
              <a:rPr lang="cs-CZ" b="1" dirty="0" err="1" smtClean="0"/>
              <a:t>Hydramoeba</a:t>
            </a:r>
            <a:r>
              <a:rPr lang="cs-CZ" b="1" dirty="0" smtClean="0"/>
              <a:t> </a:t>
            </a:r>
            <a:r>
              <a:rPr lang="cs-CZ" b="1" dirty="0" err="1" smtClean="0"/>
              <a:t>hydroxena</a:t>
            </a:r>
            <a:r>
              <a:rPr lang="cs-CZ" b="1" dirty="0" smtClean="0"/>
              <a:t> </a:t>
            </a:r>
          </a:p>
          <a:p>
            <a:r>
              <a:rPr lang="cs-CZ" dirty="0" smtClean="0"/>
              <a:t>v populaci láčkovce </a:t>
            </a:r>
            <a:r>
              <a:rPr lang="cs-CZ" dirty="0" err="1" smtClean="0"/>
              <a:t>Chlorohydra</a:t>
            </a:r>
            <a:r>
              <a:rPr lang="cs-CZ" dirty="0" smtClean="0"/>
              <a:t> </a:t>
            </a:r>
            <a:r>
              <a:rPr lang="cs-CZ" dirty="0" err="1" smtClean="0"/>
              <a:t>viridisima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860032" y="5877272"/>
            <a:ext cx="3902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Dva příklady epidemie pro dvě velikosti </a:t>
            </a:r>
          </a:p>
          <a:p>
            <a:r>
              <a:rPr lang="cs-CZ" dirty="0" smtClean="0"/>
              <a:t>populace parazita</a:t>
            </a:r>
            <a:endParaRPr lang="cs-CZ" dirty="0"/>
          </a:p>
        </p:txBody>
      </p:sp>
      <p:pic>
        <p:nvPicPr>
          <p:cNvPr id="5122" name="Picture 2" descr="Hydramoeba hydroxena – Microw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89" y="4149080"/>
            <a:ext cx="2110660" cy="244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ydra viridissima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3" y="4009053"/>
            <a:ext cx="1816573" cy="265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Šipka doprava 2"/>
          <p:cNvSpPr/>
          <p:nvPr/>
        </p:nvSpPr>
        <p:spPr>
          <a:xfrm rot="10800000">
            <a:off x="4067944" y="1124744"/>
            <a:ext cx="690376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15957094">
            <a:off x="6473912" y="5406217"/>
            <a:ext cx="690376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3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6267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400" dirty="0" smtClean="0"/>
              <a:t>(a) Doložené epidemie </a:t>
            </a:r>
            <a:r>
              <a:rPr lang="cs-CZ" sz="3400" b="1" dirty="0" smtClean="0"/>
              <a:t>neštovic</a:t>
            </a:r>
            <a:r>
              <a:rPr lang="cs-CZ" sz="3400" dirty="0" smtClean="0"/>
              <a:t> v Anglii a Walesu za období 1940 – 1988; Masová vakcinace začala v roce 1967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32" y="2018903"/>
            <a:ext cx="4443146" cy="29222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132856"/>
            <a:ext cx="4315126" cy="288032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55576" y="5118864"/>
            <a:ext cx="766639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100" dirty="0" smtClean="0"/>
              <a:t>(b) Doložené případy narození a úmrtí  během </a:t>
            </a:r>
          </a:p>
          <a:p>
            <a:pPr algn="ctr"/>
            <a:r>
              <a:rPr lang="cs-CZ" sz="3100" dirty="0" smtClean="0"/>
              <a:t>stejného období</a:t>
            </a:r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145142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Ascaris lumbricoides (Roundworm) Eggs: Morphology, Characteristics and  Identific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229201"/>
            <a:ext cx="3291767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(B) Přenos infekčním agens 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Řada přímo i nepřímo šířených parazitů vytváří různá infekční stadia s velice malou životností mimo hostitele. Např. miracidia, cerkarie </a:t>
            </a:r>
            <a:r>
              <a:rPr lang="cs-CZ" sz="2800" dirty="0" err="1" smtClean="0"/>
              <a:t>schistosom</a:t>
            </a:r>
            <a:r>
              <a:rPr lang="cs-CZ" sz="2800" dirty="0" smtClean="0"/>
              <a:t>, infekční larvy </a:t>
            </a:r>
            <a:r>
              <a:rPr lang="cs-CZ" sz="2800" dirty="0" err="1" smtClean="0"/>
              <a:t>Ancylostoma</a:t>
            </a:r>
            <a:r>
              <a:rPr lang="cs-CZ" sz="2800" dirty="0" smtClean="0"/>
              <a:t>, vajíčka </a:t>
            </a:r>
            <a:r>
              <a:rPr lang="cs-CZ" sz="2800" dirty="0" err="1" smtClean="0"/>
              <a:t>Ascaris</a:t>
            </a:r>
            <a:r>
              <a:rPr lang="cs-CZ" sz="2800" dirty="0" smtClean="0"/>
              <a:t>.</a:t>
            </a:r>
          </a:p>
          <a:p>
            <a:r>
              <a:rPr lang="cs-CZ" sz="2800" dirty="0" smtClean="0"/>
              <a:t>Míra přenosu závisí na hustotě infekčních agens v prostředí. </a:t>
            </a:r>
            <a:endParaRPr lang="cs-CZ" sz="2800" dirty="0"/>
          </a:p>
        </p:txBody>
      </p:sp>
      <p:pic>
        <p:nvPicPr>
          <p:cNvPr id="6" name="Picture 4" descr="Miracidium – Wikiped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2468788" cy="21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histosomiasis - Tucker - 2013 - Current Protocols in Immunology - Wiley  Online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48" y="3573015"/>
            <a:ext cx="1408149" cy="305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estinal Helminths- Nematodes [done] Flashcards | Quizl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31" y="3429001"/>
            <a:ext cx="419830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9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Přenos infekčním agens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484784"/>
            <a:ext cx="5544616" cy="23886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233440"/>
            <a:ext cx="5873131" cy="22745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68144" y="1619508"/>
            <a:ext cx="31105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err="1" smtClean="0"/>
              <a:t>Biomphalaria</a:t>
            </a:r>
            <a:r>
              <a:rPr lang="cs-CZ" dirty="0" smtClean="0"/>
              <a:t> exponovaná </a:t>
            </a:r>
          </a:p>
          <a:p>
            <a:r>
              <a:rPr lang="cs-CZ" dirty="0"/>
              <a:t> </a:t>
            </a:r>
            <a:r>
              <a:rPr lang="cs-CZ" dirty="0" smtClean="0"/>
              <a:t>      miracidiím </a:t>
            </a:r>
            <a:r>
              <a:rPr lang="cs-CZ" dirty="0" err="1" smtClean="0"/>
              <a:t>Echinostoma</a:t>
            </a:r>
            <a:r>
              <a:rPr lang="cs-CZ" dirty="0" smtClean="0"/>
              <a:t> </a:t>
            </a:r>
          </a:p>
          <a:p>
            <a:r>
              <a:rPr lang="cs-CZ" dirty="0" smtClean="0"/>
              <a:t>       </a:t>
            </a:r>
            <a:r>
              <a:rPr lang="cs-CZ" dirty="0" err="1" smtClean="0"/>
              <a:t>lindoense</a:t>
            </a:r>
            <a:endParaRPr lang="cs-CZ" dirty="0" smtClean="0"/>
          </a:p>
          <a:p>
            <a:pPr marL="342900" indent="-342900">
              <a:buAutoNum type="alphaUcParenR" startAt="2"/>
            </a:pPr>
            <a:r>
              <a:rPr lang="cs-CZ" dirty="0" smtClean="0"/>
              <a:t>Ryba exponovaná cerkáriím</a:t>
            </a:r>
          </a:p>
          <a:p>
            <a:r>
              <a:rPr lang="cs-CZ" dirty="0"/>
              <a:t> </a:t>
            </a:r>
            <a:r>
              <a:rPr lang="cs-CZ" dirty="0" smtClean="0"/>
              <a:t>      </a:t>
            </a:r>
            <a:r>
              <a:rPr lang="cs-CZ" dirty="0" err="1" smtClean="0"/>
              <a:t>Transversotrema</a:t>
            </a:r>
            <a:r>
              <a:rPr lang="cs-CZ" dirty="0" smtClean="0"/>
              <a:t> </a:t>
            </a:r>
            <a:r>
              <a:rPr lang="cs-CZ" dirty="0" err="1" smtClean="0"/>
              <a:t>patialense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4365104"/>
            <a:ext cx="28798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C) Křeček exponovaný </a:t>
            </a:r>
          </a:p>
          <a:p>
            <a:r>
              <a:rPr lang="cs-CZ" dirty="0"/>
              <a:t>c</a:t>
            </a:r>
            <a:r>
              <a:rPr lang="cs-CZ" dirty="0" smtClean="0"/>
              <a:t>erkariím </a:t>
            </a:r>
            <a:r>
              <a:rPr lang="cs-CZ" dirty="0" err="1" smtClean="0"/>
              <a:t>Schistosoma</a:t>
            </a:r>
            <a:r>
              <a:rPr lang="cs-CZ" dirty="0" smtClean="0"/>
              <a:t> </a:t>
            </a:r>
          </a:p>
          <a:p>
            <a:r>
              <a:rPr lang="cs-CZ" dirty="0" err="1"/>
              <a:t>m</a:t>
            </a:r>
            <a:r>
              <a:rPr lang="cs-CZ" dirty="0" err="1" smtClean="0"/>
              <a:t>ansoni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D) Komáři exponovaní</a:t>
            </a:r>
          </a:p>
          <a:p>
            <a:r>
              <a:rPr lang="cs-CZ" dirty="0" err="1"/>
              <a:t>n</a:t>
            </a:r>
            <a:r>
              <a:rPr lang="cs-CZ" dirty="0" err="1" smtClean="0"/>
              <a:t>ematodům</a:t>
            </a:r>
            <a:r>
              <a:rPr lang="cs-CZ" dirty="0" smtClean="0"/>
              <a:t> </a:t>
            </a:r>
            <a:r>
              <a:rPr lang="cs-CZ" dirty="0" err="1" smtClean="0"/>
              <a:t>Romanomermis</a:t>
            </a:r>
            <a:endParaRPr lang="cs-CZ" dirty="0" smtClean="0"/>
          </a:p>
          <a:p>
            <a:r>
              <a:rPr lang="cs-CZ" dirty="0" err="1" smtClean="0"/>
              <a:t>culicovorax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94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sz="3400" dirty="0" smtClean="0"/>
              <a:t>(a) Vztah mezi celkovým počtem parazitů uchycených v populaci hostitele a hustota populace hostitele</a:t>
            </a:r>
            <a:br>
              <a:rPr lang="cs-CZ" sz="3400" dirty="0" smtClean="0"/>
            </a:br>
            <a:endParaRPr lang="cs-CZ" sz="34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772816"/>
            <a:ext cx="6866527" cy="35283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512" y="5373216"/>
            <a:ext cx="898624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100" dirty="0" smtClean="0"/>
              <a:t>(b) Vztah mezi středním počtem parazitů uchycených </a:t>
            </a:r>
          </a:p>
          <a:p>
            <a:r>
              <a:rPr lang="cs-CZ" sz="3100" dirty="0" smtClean="0"/>
              <a:t>per hostitel a očekávaná délka života infekčního stádia </a:t>
            </a:r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5208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" y="404664"/>
            <a:ext cx="8435280" cy="922114"/>
          </a:xfrm>
        </p:spPr>
        <p:txBody>
          <a:bodyPr>
            <a:noAutofit/>
          </a:bodyPr>
          <a:lstStyle/>
          <a:p>
            <a:r>
              <a:rPr lang="cs-CZ" sz="3600" dirty="0" smtClean="0"/>
              <a:t>Vztah mezi prevalencí a hustotou infekčních agens pro různé typy distribuce cizopasníků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361" y="1772816"/>
            <a:ext cx="6019278" cy="42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6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260648"/>
            <a:ext cx="8229600" cy="79208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charakteristiky populace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Homotypická</a:t>
            </a:r>
            <a:endParaRPr lang="cs-CZ" dirty="0" smtClean="0"/>
          </a:p>
          <a:p>
            <a:r>
              <a:rPr lang="cs-CZ" dirty="0" smtClean="0"/>
              <a:t>Ontogenetická</a:t>
            </a:r>
          </a:p>
          <a:p>
            <a:r>
              <a:rPr lang="cs-CZ" dirty="0" smtClean="0"/>
              <a:t>Časově vymezená</a:t>
            </a:r>
          </a:p>
          <a:p>
            <a:r>
              <a:rPr lang="cs-CZ" dirty="0" smtClean="0"/>
              <a:t>Osídlující určitý prostor</a:t>
            </a:r>
          </a:p>
          <a:p>
            <a:r>
              <a:rPr lang="cs-CZ" dirty="0" smtClean="0"/>
              <a:t>Vlastnosti populace jsou dědičné</a:t>
            </a:r>
          </a:p>
          <a:p>
            <a:r>
              <a:rPr lang="cs-CZ" dirty="0" smtClean="0"/>
              <a:t>Integrovaná ekologickými, evolučními  a genetickými faktory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Populace je rovněž úroveň určující jaké bude mít </a:t>
            </a:r>
            <a:r>
              <a:rPr lang="cs-CZ" b="1" dirty="0" smtClean="0"/>
              <a:t>jedinec fitness </a:t>
            </a:r>
            <a:r>
              <a:rPr lang="cs-CZ" dirty="0" smtClean="0"/>
              <a:t>– tj. jakým směrem se bude ubírat evoluce daného druhu – </a:t>
            </a:r>
            <a:r>
              <a:rPr lang="cs-CZ" b="1" dirty="0" smtClean="0"/>
              <a:t>vnitrodruhová </a:t>
            </a:r>
            <a:r>
              <a:rPr lang="cs-CZ" b="1" dirty="0" err="1" smtClean="0"/>
              <a:t>kompetice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9356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Experimentální data o vztahu prevalence (</a:t>
            </a:r>
            <a:r>
              <a:rPr lang="cs-CZ" sz="2800" dirty="0" err="1" smtClean="0"/>
              <a:t>Biomphalaria</a:t>
            </a:r>
            <a:r>
              <a:rPr lang="cs-CZ" sz="2800" dirty="0" smtClean="0"/>
              <a:t>) infekce </a:t>
            </a:r>
            <a:r>
              <a:rPr lang="cs-CZ" sz="2800" b="1" dirty="0" err="1" smtClean="0"/>
              <a:t>Schistosoma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mansoni</a:t>
            </a:r>
            <a:r>
              <a:rPr lang="cs-CZ" sz="2800" b="1" dirty="0" smtClean="0"/>
              <a:t> </a:t>
            </a:r>
            <a:r>
              <a:rPr lang="cs-CZ" sz="2800" dirty="0" smtClean="0"/>
              <a:t>a hustotou plžů a miracidií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377" y="2204864"/>
            <a:ext cx="591524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5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>
                <a:solidFill>
                  <a:srgbClr val="FF0000"/>
                </a:solidFill>
              </a:rPr>
              <a:t>(C) Přenos ingescí</a:t>
            </a:r>
            <a:endParaRPr lang="cs-CZ" sz="3400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3" y="1412776"/>
            <a:ext cx="4797245" cy="366061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99592" y="5229200"/>
            <a:ext cx="7289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Vliv prostorové distribuce vajíček </a:t>
            </a:r>
            <a:r>
              <a:rPr lang="cs-CZ" sz="2400" dirty="0" err="1" smtClean="0"/>
              <a:t>Hymenolepis</a:t>
            </a:r>
            <a:r>
              <a:rPr lang="cs-CZ" sz="2400" dirty="0" smtClean="0"/>
              <a:t> na výskyt </a:t>
            </a:r>
          </a:p>
          <a:p>
            <a:r>
              <a:rPr lang="cs-CZ" sz="2400" dirty="0" smtClean="0"/>
              <a:t>infekce v </a:t>
            </a:r>
            <a:r>
              <a:rPr lang="cs-CZ" sz="2400" dirty="0"/>
              <a:t>m</a:t>
            </a:r>
            <a:r>
              <a:rPr lang="cs-CZ" sz="2400" dirty="0" smtClean="0"/>
              <a:t>ezihostiteli brouku rodu </a:t>
            </a:r>
            <a:r>
              <a:rPr lang="cs-CZ" sz="2400" dirty="0" err="1" smtClean="0"/>
              <a:t>Tribolium</a:t>
            </a:r>
            <a:r>
              <a:rPr lang="cs-CZ" sz="2400" dirty="0" smtClean="0"/>
              <a:t>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132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000" dirty="0" smtClean="0"/>
              <a:t>Nelineární vztah mezi  </a:t>
            </a:r>
            <a:r>
              <a:rPr lang="cs-CZ" sz="3000" dirty="0" err="1" smtClean="0"/>
              <a:t>densitou</a:t>
            </a:r>
            <a:r>
              <a:rPr lang="cs-CZ" sz="3000" dirty="0" smtClean="0"/>
              <a:t> infekčního stádia (nebo napadeným hostitelem) a mírou </a:t>
            </a:r>
            <a:r>
              <a:rPr lang="cs-CZ" sz="3000" dirty="0"/>
              <a:t>z</a:t>
            </a:r>
            <a:r>
              <a:rPr lang="cs-CZ" sz="3000" dirty="0" smtClean="0"/>
              <a:t>ískávání parazita (nebo mezihostitele) </a:t>
            </a:r>
            <a:endParaRPr lang="cs-CZ" sz="3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1802" y="1844824"/>
            <a:ext cx="6180395" cy="3672408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6948264" y="1988840"/>
            <a:ext cx="504056" cy="4823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15134" y="5661248"/>
            <a:ext cx="87213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Both"/>
            </a:pPr>
            <a:r>
              <a:rPr lang="cs-CZ" sz="2200" dirty="0" smtClean="0"/>
              <a:t>Průběh růstu infekce </a:t>
            </a:r>
            <a:r>
              <a:rPr lang="cs-CZ" sz="2200" dirty="0" err="1" smtClean="0"/>
              <a:t>Hymenolepis</a:t>
            </a:r>
            <a:r>
              <a:rPr lang="cs-CZ" sz="2200" dirty="0" smtClean="0"/>
              <a:t> díky napadeným broukům </a:t>
            </a:r>
            <a:r>
              <a:rPr lang="cs-CZ" sz="2200" dirty="0" err="1" smtClean="0"/>
              <a:t>Tribolium</a:t>
            </a:r>
            <a:r>
              <a:rPr lang="cs-CZ" sz="2200" dirty="0" smtClean="0"/>
              <a:t>;</a:t>
            </a:r>
          </a:p>
          <a:p>
            <a:pPr marL="342900" indent="-342900">
              <a:buAutoNum type="alphaLcParenBoth"/>
            </a:pPr>
            <a:r>
              <a:rPr lang="cs-CZ" sz="2200" dirty="0" smtClean="0"/>
              <a:t>Míra požírání brouků krysami  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56596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>
            <a:normAutofit/>
          </a:bodyPr>
          <a:lstStyle/>
          <a:p>
            <a:r>
              <a:rPr lang="cs-CZ" sz="3400" dirty="0" smtClean="0">
                <a:solidFill>
                  <a:srgbClr val="FF0000"/>
                </a:solidFill>
              </a:rPr>
              <a:t>(D) Přenos vektorem</a:t>
            </a:r>
            <a:endParaRPr lang="cs-CZ" sz="3400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981942"/>
            <a:ext cx="5244326" cy="455428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7544" y="5661248"/>
            <a:ext cx="9395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Vztah mezi počtem definitivních hostitelů, kteří se nakazí (Y) po expozici 5 infikovaným </a:t>
            </a:r>
          </a:p>
          <a:p>
            <a:r>
              <a:rPr lang="cs-CZ" dirty="0" smtClean="0"/>
              <a:t>vektorům po 10 jednotek času a </a:t>
            </a:r>
            <a:r>
              <a:rPr lang="cs-CZ" dirty="0" err="1" smtClean="0"/>
              <a:t>denzitou</a:t>
            </a:r>
            <a:r>
              <a:rPr lang="cs-CZ" dirty="0" smtClean="0"/>
              <a:t> definitivních hostitelů (N) pro </a:t>
            </a:r>
            <a:r>
              <a:rPr lang="cs-CZ" dirty="0"/>
              <a:t>r</a:t>
            </a:r>
            <a:r>
              <a:rPr lang="cs-CZ" dirty="0" smtClean="0"/>
              <a:t>ůzné vektory </a:t>
            </a:r>
          </a:p>
          <a:p>
            <a:r>
              <a:rPr lang="cs-CZ" dirty="0"/>
              <a:t>s</a:t>
            </a:r>
            <a:r>
              <a:rPr lang="cs-CZ" dirty="0" smtClean="0"/>
              <a:t> mírou saní sající na krysách (</a:t>
            </a:r>
            <a:r>
              <a:rPr lang="el-GR" dirty="0" smtClean="0"/>
              <a:t>β</a:t>
            </a:r>
            <a:r>
              <a:rPr lang="cs-CZ" dirty="0" smtClean="0"/>
              <a:t>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30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67328" cy="1143000"/>
          </a:xfrm>
        </p:spPr>
        <p:txBody>
          <a:bodyPr>
            <a:noAutofit/>
          </a:bodyPr>
          <a:lstStyle/>
          <a:p>
            <a:r>
              <a:rPr lang="cs-CZ" sz="3000" dirty="0" smtClean="0"/>
              <a:t>Vztah mezi prevalenci infekce </a:t>
            </a:r>
            <a:r>
              <a:rPr lang="cs-CZ" sz="3000" dirty="0" err="1" smtClean="0"/>
              <a:t>vektora</a:t>
            </a:r>
            <a:r>
              <a:rPr lang="cs-CZ" sz="3000" dirty="0" smtClean="0"/>
              <a:t> (y´) a očekávanou délkou života </a:t>
            </a:r>
            <a:r>
              <a:rPr lang="cs-CZ" sz="3000" dirty="0" err="1" smtClean="0"/>
              <a:t>vektora</a:t>
            </a:r>
            <a:r>
              <a:rPr lang="cs-CZ" sz="3000" dirty="0" smtClean="0"/>
              <a:t> (1/b) pro různé latentní periody nemoci</a:t>
            </a:r>
            <a:endParaRPr lang="cs-CZ" sz="3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817" y="1916832"/>
            <a:ext cx="5594718" cy="434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>
                <a:solidFill>
                  <a:srgbClr val="0070C0"/>
                </a:solidFill>
              </a:rPr>
              <a:t>5. Epidemiologie cizopasníků</a:t>
            </a:r>
            <a:endParaRPr lang="cs-CZ" sz="3400" dirty="0">
              <a:solidFill>
                <a:srgbClr val="0070C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4040188" cy="567754"/>
          </a:xfrm>
        </p:spPr>
        <p:txBody>
          <a:bodyPr/>
          <a:lstStyle/>
          <a:p>
            <a:r>
              <a:rPr lang="cs-CZ" dirty="0" smtClean="0"/>
              <a:t>                      Malárie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</p:spPr>
        <p:txBody>
          <a:bodyPr/>
          <a:lstStyle/>
          <a:p>
            <a:r>
              <a:rPr lang="cs-CZ" dirty="0" smtClean="0"/>
              <a:t>              </a:t>
            </a:r>
            <a:r>
              <a:rPr lang="cs-CZ" dirty="0" err="1" smtClean="0"/>
              <a:t>Schistosómosa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0" y="1556791"/>
            <a:ext cx="4159574" cy="52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02" y="1628800"/>
            <a:ext cx="441609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6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lang="cs-CZ" dirty="0" smtClean="0"/>
              <a:t>Schéma populace parazita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62" y="927260"/>
            <a:ext cx="5910881" cy="57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6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1020"/>
            <a:ext cx="8229600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/>
              <a:t>Schéma populace parazita:                                      motolice </a:t>
            </a:r>
            <a:r>
              <a:rPr lang="cs-CZ" altLang="cs-CZ" sz="3600" dirty="0" err="1" smtClean="0"/>
              <a:t>Echinostoma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revolutum</a:t>
            </a:r>
            <a:endParaRPr lang="cs-CZ" altLang="cs-CZ" sz="3600" dirty="0" smtClean="0"/>
          </a:p>
        </p:txBody>
      </p:sp>
      <p:pic>
        <p:nvPicPr>
          <p:cNvPr id="81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129" y="1340769"/>
            <a:ext cx="6290223" cy="5421982"/>
          </a:xfrm>
          <a:noFill/>
        </p:spPr>
      </p:pic>
      <p:sp>
        <p:nvSpPr>
          <p:cNvPr id="2" name="TextovéPole 1"/>
          <p:cNvSpPr txBox="1"/>
          <p:nvPr/>
        </p:nvSpPr>
        <p:spPr>
          <a:xfrm>
            <a:off x="6588224" y="1412776"/>
            <a:ext cx="195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Definitivní hostitel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7020272" y="6237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444208" y="6093296"/>
            <a:ext cx="158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1. mezihostitel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880187" y="2708920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2.mezihostitel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7428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Epidemiologie cizopasníků</a:t>
            </a:r>
            <a:endParaRPr lang="cs-CZ" sz="3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296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54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Hostitelé jako základní jednotka studia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000" dirty="0" smtClean="0"/>
              <a:t>Studium epidemiologie řady patogenů jako např. virů, bakterií a protozoí je založeno na rozdělení populace hostitele na série určitých kategorií. Hostitelé jsou podle těchto kategorií alokováni jako vnímaví, infekční a imunní.</a:t>
            </a:r>
          </a:p>
          <a:p>
            <a:r>
              <a:rPr lang="cs-CZ" sz="3000" dirty="0" smtClean="0"/>
              <a:t>Základní jednotkou studia jsou zde proto individuální hostitelé a infekce je u nich buď přítomna nebo ne.</a:t>
            </a:r>
          </a:p>
          <a:p>
            <a:r>
              <a:rPr lang="cs-CZ" sz="3000" dirty="0" smtClean="0"/>
              <a:t>Patogeny/parazity v tomto případě označujeme jako </a:t>
            </a:r>
            <a:r>
              <a:rPr lang="cs-CZ" sz="3000" dirty="0" err="1" smtClean="0"/>
              <a:t>mikroparazity</a:t>
            </a:r>
            <a:endParaRPr lang="cs-CZ" sz="30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64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9165864" cy="21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58" y="3501008"/>
            <a:ext cx="74851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8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Rozdělení populace hostitele na různé </a:t>
            </a:r>
            <a:r>
              <a:rPr lang="cs-CZ" sz="3600" dirty="0" err="1" smtClean="0"/>
              <a:t>kompartmenty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599815"/>
            <a:ext cx="5713907" cy="36583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373216"/>
            <a:ext cx="7628093" cy="136815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469889" y="1484784"/>
            <a:ext cx="389561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Populace hostitele konstantní velikosti </a:t>
            </a:r>
          </a:p>
          <a:p>
            <a:pPr algn="ctr"/>
            <a:r>
              <a:rPr lang="cs-CZ" dirty="0" smtClean="0"/>
              <a:t>tvořena jedinci S, Infekčních a Imunních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60002" y="2278613"/>
            <a:ext cx="496123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Jako u populace (a) ale bez třídy imunních jedinců, </a:t>
            </a:r>
          </a:p>
          <a:p>
            <a:pPr algn="ctr"/>
            <a:r>
              <a:rPr lang="cs-CZ" dirty="0" smtClean="0"/>
              <a:t>kteří se ihned po zotavení (R) stávají infekčními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382042" y="3070701"/>
            <a:ext cx="437613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Jako u populace (a) - ztráta imunity má za </a:t>
            </a:r>
          </a:p>
          <a:p>
            <a:pPr algn="ctr"/>
            <a:r>
              <a:rPr lang="cs-CZ" dirty="0" smtClean="0"/>
              <a:t>následek návrat hostitelů do třídy vnímavých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55976" y="3934797"/>
            <a:ext cx="465807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Přísun narozených nebo imigrujících vnímavých </a:t>
            </a:r>
          </a:p>
          <a:p>
            <a:pPr algn="ctr"/>
            <a:r>
              <a:rPr lang="cs-CZ" dirty="0" smtClean="0"/>
              <a:t>jedinců do systému </a:t>
            </a:r>
            <a:r>
              <a:rPr lang="cs-CZ" dirty="0"/>
              <a:t>p</a:t>
            </a:r>
            <a:r>
              <a:rPr lang="cs-CZ" dirty="0" smtClean="0"/>
              <a:t>opulace hostitele.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554286" y="4726885"/>
            <a:ext cx="345976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Jako u populace (d) – pouze třída </a:t>
            </a:r>
          </a:p>
          <a:p>
            <a:r>
              <a:rPr lang="cs-CZ" dirty="0" smtClean="0"/>
              <a:t>infikovaní se dělí na dvě kategorie: </a:t>
            </a:r>
          </a:p>
          <a:p>
            <a:r>
              <a:rPr lang="cs-CZ" dirty="0" smtClean="0"/>
              <a:t>infikovaní, ale ne infekční a infekční.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902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Základní SIR model pro </a:t>
            </a:r>
            <a:r>
              <a:rPr lang="cs-CZ" sz="3400" dirty="0" err="1" smtClean="0"/>
              <a:t>mikroparazity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894730"/>
            <a:ext cx="6120679" cy="479585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73983" y="5877272"/>
            <a:ext cx="501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Hostitel: S – Vnímavý, I – infikovaný, R - Resistentní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2267744" y="3933056"/>
            <a:ext cx="914400" cy="554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233664" y="3882752"/>
            <a:ext cx="914400" cy="554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28184" y="3882752"/>
            <a:ext cx="914400" cy="554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051720" y="5877272"/>
            <a:ext cx="5040560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75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263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400" dirty="0" smtClean="0"/>
              <a:t>Obecná strategie imunitní reakce (obrany)  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7824" y="908720"/>
            <a:ext cx="3312368" cy="574676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55576" y="1124744"/>
            <a:ext cx="1656184" cy="5760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Zdroj infekce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55576" y="2564904"/>
            <a:ext cx="1656184" cy="5760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Destrukce 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patogenu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5536" y="5013176"/>
            <a:ext cx="2024608" cy="5760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Adaptivní imunita neúspěšná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55576" y="5877272"/>
            <a:ext cx="1656184" cy="5760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N</a:t>
            </a:r>
            <a:r>
              <a:rPr lang="cs-CZ" dirty="0" smtClean="0">
                <a:solidFill>
                  <a:schemeClr val="tx1"/>
                </a:solidFill>
              </a:rPr>
              <a:t>emoc, smrt nebo obojí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536" y="3429000"/>
            <a:ext cx="2026568" cy="129614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mtClean="0">
                <a:solidFill>
                  <a:schemeClr val="tx1"/>
                </a:solidFill>
              </a:rPr>
              <a:t>Komponenty </a:t>
            </a:r>
            <a:r>
              <a:rPr lang="cs-CZ" smtClean="0">
                <a:solidFill>
                  <a:schemeClr val="tx1"/>
                </a:solidFill>
              </a:rPr>
              <a:t>vrozené </a:t>
            </a:r>
            <a:r>
              <a:rPr lang="cs-CZ" smtClean="0">
                <a:solidFill>
                  <a:schemeClr val="tx1"/>
                </a:solidFill>
              </a:rPr>
              <a:t>imunity </a:t>
            </a:r>
            <a:r>
              <a:rPr lang="cs-CZ" dirty="0" smtClean="0">
                <a:solidFill>
                  <a:schemeClr val="tx1"/>
                </a:solidFill>
              </a:rPr>
              <a:t>(fagocyty) se snaží likvidovat infekci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732240" y="1052736"/>
            <a:ext cx="2088231" cy="5760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Infekce zadržena obranými bariérami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732240" y="2132856"/>
            <a:ext cx="2088231" cy="5760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Proniknuvší patogen působí infekci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732240" y="3356992"/>
            <a:ext cx="1656184" cy="5760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Patogen je eliminován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732240" y="4149080"/>
            <a:ext cx="2088231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Obrané reakce 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n</a:t>
            </a:r>
            <a:r>
              <a:rPr lang="cs-CZ" dirty="0" smtClean="0">
                <a:solidFill>
                  <a:schemeClr val="tx1"/>
                </a:solidFill>
              </a:rPr>
              <a:t>estačí na eliminaci 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infekce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732240" y="5157192"/>
            <a:ext cx="2088232" cy="5760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Adaptivní imunita úspěšná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6730644" y="5912567"/>
            <a:ext cx="2089827" cy="5760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Eliminace patogenu, uzdravení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0" name="Šipka doprava 19"/>
          <p:cNvSpPr/>
          <p:nvPr/>
        </p:nvSpPr>
        <p:spPr>
          <a:xfrm rot="10800000">
            <a:off x="5986317" y="5153888"/>
            <a:ext cx="5760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20"/>
          <p:cNvSpPr/>
          <p:nvPr/>
        </p:nvSpPr>
        <p:spPr>
          <a:xfrm rot="10800000">
            <a:off x="5986318" y="4227644"/>
            <a:ext cx="5760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 doprava 21"/>
          <p:cNvSpPr/>
          <p:nvPr/>
        </p:nvSpPr>
        <p:spPr>
          <a:xfrm rot="10800000">
            <a:off x="5991511" y="3441170"/>
            <a:ext cx="576064" cy="4252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prava 22"/>
          <p:cNvSpPr/>
          <p:nvPr/>
        </p:nvSpPr>
        <p:spPr>
          <a:xfrm rot="10800000">
            <a:off x="5991511" y="2213248"/>
            <a:ext cx="5760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prava 23"/>
          <p:cNvSpPr/>
          <p:nvPr/>
        </p:nvSpPr>
        <p:spPr>
          <a:xfrm rot="10800000">
            <a:off x="6012160" y="1098452"/>
            <a:ext cx="5760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 doprava 24"/>
          <p:cNvSpPr/>
          <p:nvPr/>
        </p:nvSpPr>
        <p:spPr>
          <a:xfrm>
            <a:off x="2597696" y="2656336"/>
            <a:ext cx="5760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 doprava 25"/>
          <p:cNvSpPr/>
          <p:nvPr/>
        </p:nvSpPr>
        <p:spPr>
          <a:xfrm>
            <a:off x="2572544" y="4185818"/>
            <a:ext cx="5760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Šipka doprava 26"/>
          <p:cNvSpPr/>
          <p:nvPr/>
        </p:nvSpPr>
        <p:spPr>
          <a:xfrm>
            <a:off x="2587851" y="5013176"/>
            <a:ext cx="5760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Šipka doprava 27"/>
          <p:cNvSpPr/>
          <p:nvPr/>
        </p:nvSpPr>
        <p:spPr>
          <a:xfrm>
            <a:off x="2557371" y="5885159"/>
            <a:ext cx="5760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 doprava 28"/>
          <p:cNvSpPr/>
          <p:nvPr/>
        </p:nvSpPr>
        <p:spPr>
          <a:xfrm>
            <a:off x="2555776" y="1133188"/>
            <a:ext cx="5760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Šipka doprava 29"/>
          <p:cNvSpPr/>
          <p:nvPr/>
        </p:nvSpPr>
        <p:spPr>
          <a:xfrm rot="10800000">
            <a:off x="5986316" y="6021288"/>
            <a:ext cx="5760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5156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ak funguje naše imunita - iDNES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8" y="1196752"/>
            <a:ext cx="8714184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17365" y="332656"/>
            <a:ext cx="7747890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550" dirty="0"/>
              <a:t>Co jsou první obranné vrozené linie organismu/habitatu !</a:t>
            </a:r>
          </a:p>
        </p:txBody>
      </p:sp>
    </p:spTree>
    <p:extLst>
      <p:ext uri="{BB962C8B-B14F-4D97-AF65-F5344CB8AC3E}">
        <p14:creationId xmlns:p14="http://schemas.microsoft.com/office/powerpoint/2010/main" val="22594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Aktivace fagocytů NK (natural </a:t>
            </a:r>
            <a:r>
              <a:rPr lang="cs-CZ" sz="3200" dirty="0" err="1" smtClean="0"/>
              <a:t>killer</a:t>
            </a:r>
            <a:r>
              <a:rPr lang="cs-CZ" sz="3200" dirty="0" smtClean="0"/>
              <a:t>) buňkami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439" y="1192685"/>
            <a:ext cx="3912435" cy="333906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79512" y="4853478"/>
            <a:ext cx="87484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202122"/>
                </a:solidFill>
                <a:latin typeface="Arial" panose="020B0604020202020204" pitchFamily="34" charset="0"/>
              </a:rPr>
              <a:t>Dendritická buňka</a:t>
            </a:r>
            <a:r>
              <a:rPr lang="cs-CZ" sz="1600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cs-CZ" sz="1600" b="1" dirty="0">
                <a:solidFill>
                  <a:srgbClr val="202122"/>
                </a:solidFill>
                <a:latin typeface="Arial" panose="020B0604020202020204" pitchFamily="34" charset="0"/>
              </a:rPr>
              <a:t>DC)</a:t>
            </a:r>
            <a:r>
              <a:rPr lang="cs-CZ" sz="1600" dirty="0">
                <a:solidFill>
                  <a:srgbClr val="202122"/>
                </a:solidFill>
                <a:latin typeface="Arial" panose="020B0604020202020204" pitchFamily="34" charset="0"/>
              </a:rPr>
              <a:t> je buňka prezentující antigen (známá také jako </a:t>
            </a:r>
            <a:r>
              <a:rPr lang="cs-CZ" sz="1600" i="1" dirty="0">
                <a:solidFill>
                  <a:srgbClr val="202122"/>
                </a:solidFill>
                <a:latin typeface="Arial" panose="020B0604020202020204" pitchFamily="34" charset="0"/>
              </a:rPr>
              <a:t>přídatná buňka</a:t>
            </a:r>
            <a:r>
              <a:rPr lang="cs-CZ" sz="1600" dirty="0">
                <a:solidFill>
                  <a:srgbClr val="202122"/>
                </a:solidFill>
                <a:latin typeface="Arial" panose="020B0604020202020204" pitchFamily="34" charset="0"/>
              </a:rPr>
              <a:t>) imunitního </a:t>
            </a:r>
            <a:r>
              <a:rPr lang="cs-CZ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systém</a:t>
            </a:r>
            <a:r>
              <a:rPr lang="cs-CZ" sz="1600" dirty="0">
                <a:solidFill>
                  <a:srgbClr val="202122"/>
                </a:solidFill>
                <a:latin typeface="Arial" panose="020B0604020202020204" pitchFamily="34" charset="0"/>
              </a:rPr>
              <a:t> savců. </a:t>
            </a:r>
            <a:r>
              <a:rPr lang="cs-CZ" sz="1600" b="1" dirty="0">
                <a:solidFill>
                  <a:srgbClr val="202122"/>
                </a:solidFill>
                <a:latin typeface="Arial" panose="020B0604020202020204" pitchFamily="34" charset="0"/>
              </a:rPr>
              <a:t>Hlavní funkcí DC je zpracovat antigenní materiál a prezentovat jej na buněčném povrchu T buňkám imunitního systému. </a:t>
            </a:r>
            <a:r>
              <a:rPr lang="cs-CZ" sz="1600" dirty="0">
                <a:solidFill>
                  <a:srgbClr val="202122"/>
                </a:solidFill>
                <a:latin typeface="Arial" panose="020B0604020202020204" pitchFamily="34" charset="0"/>
              </a:rPr>
              <a:t>Působí jako poslové mezi vrozeným a adaptivním imunitním systémem</a:t>
            </a:r>
            <a:r>
              <a:rPr lang="cs-CZ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cs-CZ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sz="1600" b="1" dirty="0">
                <a:solidFill>
                  <a:srgbClr val="202122"/>
                </a:solidFill>
                <a:latin typeface="Arial" panose="020B0604020202020204" pitchFamily="34" charset="0"/>
              </a:rPr>
              <a:t>Dendritické buňky jsou přítomny v tkáních, které jsou v kontaktu s vnějším prostředím těla, jako je kůže </a:t>
            </a:r>
            <a:r>
              <a:rPr lang="cs-CZ" sz="1600" dirty="0">
                <a:solidFill>
                  <a:srgbClr val="202122"/>
                </a:solidFill>
                <a:latin typeface="Arial" panose="020B0604020202020204" pitchFamily="34" charset="0"/>
              </a:rPr>
              <a:t>(kde je specializovaný typ dendritických buněk nazývaný Langerhansova buňka) a </a:t>
            </a:r>
            <a:r>
              <a:rPr lang="cs-CZ" sz="1600" b="1" dirty="0">
                <a:solidFill>
                  <a:srgbClr val="202122"/>
                </a:solidFill>
                <a:latin typeface="Arial" panose="020B0604020202020204" pitchFamily="34" charset="0"/>
              </a:rPr>
              <a:t>vnitřní výstelka nosu, plic, žaludku a střev</a:t>
            </a:r>
            <a:r>
              <a:rPr lang="cs-CZ" sz="1600" dirty="0">
                <a:solidFill>
                  <a:srgbClr val="202122"/>
                </a:solidFill>
                <a:latin typeface="Arial" panose="020B0604020202020204" pitchFamily="34" charset="0"/>
              </a:rPr>
              <a:t>. </a:t>
            </a:r>
            <a:endParaRPr lang="cs-CZ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2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06" y="2943131"/>
            <a:ext cx="245190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 dendritic 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05" y="980727"/>
            <a:ext cx="2451907" cy="19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92534" y="910461"/>
            <a:ext cx="1547218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200" dirty="0" smtClean="0"/>
              <a:t>Fagocytóza parazita</a:t>
            </a:r>
          </a:p>
          <a:p>
            <a:pPr algn="ctr"/>
            <a:r>
              <a:rPr lang="cs-CZ" sz="1200" dirty="0"/>
              <a:t>n</a:t>
            </a:r>
            <a:r>
              <a:rPr lang="cs-CZ" sz="1200" dirty="0" smtClean="0"/>
              <a:t>ezralou </a:t>
            </a:r>
            <a:r>
              <a:rPr lang="cs-CZ" sz="1200" dirty="0" err="1" smtClean="0"/>
              <a:t>dentritickou</a:t>
            </a:r>
            <a:r>
              <a:rPr lang="cs-CZ" sz="1200" dirty="0" smtClean="0"/>
              <a:t> </a:t>
            </a:r>
          </a:p>
          <a:p>
            <a:pPr algn="ctr"/>
            <a:r>
              <a:rPr lang="cs-CZ" sz="1200" dirty="0" smtClean="0"/>
              <a:t>buňkou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699792" y="951111"/>
            <a:ext cx="1229055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200" dirty="0"/>
              <a:t>Z</a:t>
            </a:r>
            <a:r>
              <a:rPr lang="cs-CZ" sz="1200" dirty="0" smtClean="0"/>
              <a:t>ralá </a:t>
            </a:r>
            <a:r>
              <a:rPr lang="cs-CZ" sz="1200" dirty="0" err="1" smtClean="0"/>
              <a:t>dentritická</a:t>
            </a:r>
            <a:r>
              <a:rPr lang="cs-CZ" sz="1200" dirty="0" smtClean="0"/>
              <a:t> </a:t>
            </a:r>
          </a:p>
          <a:p>
            <a:pPr algn="ctr"/>
            <a:r>
              <a:rPr lang="cs-CZ" sz="1200" dirty="0" smtClean="0"/>
              <a:t>buňka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611037" y="1743199"/>
            <a:ext cx="1248995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200" dirty="0" smtClean="0"/>
              <a:t>Pohlcení parazita</a:t>
            </a:r>
          </a:p>
          <a:p>
            <a:pPr algn="ctr"/>
            <a:r>
              <a:rPr lang="cs-CZ" sz="1200" dirty="0" err="1" smtClean="0"/>
              <a:t>fagolysosomem</a:t>
            </a:r>
            <a:endParaRPr lang="cs-CZ" sz="1200" dirty="0" smtClean="0"/>
          </a:p>
        </p:txBody>
      </p:sp>
      <p:sp>
        <p:nvSpPr>
          <p:cNvPr id="12" name="TextovéPole 11"/>
          <p:cNvSpPr txBox="1"/>
          <p:nvPr/>
        </p:nvSpPr>
        <p:spPr>
          <a:xfrm>
            <a:off x="3707904" y="2647945"/>
            <a:ext cx="1201098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200" dirty="0" err="1" smtClean="0"/>
              <a:t>Interleukin</a:t>
            </a:r>
            <a:r>
              <a:rPr lang="cs-CZ" sz="1200" dirty="0" smtClean="0"/>
              <a:t> IL-12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598663" y="3356992"/>
            <a:ext cx="1405385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200" dirty="0" smtClean="0"/>
              <a:t>Natural </a:t>
            </a:r>
            <a:r>
              <a:rPr lang="cs-CZ" sz="1200" dirty="0" err="1"/>
              <a:t>k</a:t>
            </a:r>
            <a:r>
              <a:rPr lang="cs-CZ" sz="1200" dirty="0" err="1" smtClean="0"/>
              <a:t>iller</a:t>
            </a:r>
            <a:r>
              <a:rPr lang="cs-CZ" sz="1200" dirty="0" smtClean="0"/>
              <a:t> buňka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83568" y="2935977"/>
            <a:ext cx="664413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200" dirty="0" smtClean="0"/>
              <a:t>Fagocyt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11560" y="4006805"/>
            <a:ext cx="2191818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200" dirty="0" smtClean="0"/>
              <a:t>Posílená eliminace </a:t>
            </a:r>
          </a:p>
          <a:p>
            <a:pPr algn="ctr"/>
            <a:r>
              <a:rPr lang="cs-CZ" sz="1200" dirty="0" smtClean="0"/>
              <a:t>pohlceného parazita reaktivním </a:t>
            </a:r>
          </a:p>
          <a:p>
            <a:pPr algn="ctr"/>
            <a:r>
              <a:rPr lang="cs-CZ" sz="1200" dirty="0" smtClean="0"/>
              <a:t>kyslíkem a dusíkem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979712" y="2494637"/>
            <a:ext cx="1224136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TNF – </a:t>
            </a:r>
            <a:r>
              <a:rPr lang="el-GR" sz="1200" dirty="0" smtClean="0"/>
              <a:t>α</a:t>
            </a:r>
            <a:endParaRPr lang="cs-CZ" sz="1200" dirty="0" smtClean="0"/>
          </a:p>
          <a:p>
            <a:pPr algn="ctr"/>
            <a:r>
              <a:rPr lang="cs-CZ" sz="1200" dirty="0" smtClean="0"/>
              <a:t>tumor </a:t>
            </a:r>
            <a:r>
              <a:rPr lang="cs-CZ" sz="1200" dirty="0" err="1" smtClean="0"/>
              <a:t>necrosis</a:t>
            </a:r>
            <a:r>
              <a:rPr lang="cs-CZ" sz="1200" dirty="0" smtClean="0"/>
              <a:t> </a:t>
            </a:r>
          </a:p>
          <a:p>
            <a:pPr algn="ctr"/>
            <a:r>
              <a:rPr lang="cs-CZ" sz="1200" dirty="0" smtClean="0"/>
              <a:t>faktor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105786" y="3512041"/>
            <a:ext cx="81003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200" dirty="0"/>
              <a:t>i</a:t>
            </a:r>
            <a:r>
              <a:rPr lang="cs-CZ" sz="1200" dirty="0" smtClean="0"/>
              <a:t>nterferon</a:t>
            </a:r>
          </a:p>
        </p:txBody>
      </p:sp>
    </p:spTree>
    <p:extLst>
      <p:ext uri="{BB962C8B-B14F-4D97-AF65-F5344CB8AC3E}">
        <p14:creationId xmlns:p14="http://schemas.microsoft.com/office/powerpoint/2010/main" val="8164007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cs-CZ" sz="3400" dirty="0" smtClean="0"/>
              <a:t>Schéma obranných reakcí proti malárii (A) a střevním helmintům (B)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772816"/>
            <a:ext cx="4856624" cy="4553480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700808"/>
            <a:ext cx="3619916" cy="475252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11560" y="1340768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(A)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8172400" y="1268760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(B)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830686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3528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model přenosu parazitů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856" y="1268760"/>
            <a:ext cx="5616623" cy="511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3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24544" y="409922"/>
            <a:ext cx="9803432" cy="498798"/>
          </a:xfrm>
        </p:spPr>
        <p:txBody>
          <a:bodyPr>
            <a:noAutofit/>
          </a:bodyPr>
          <a:lstStyle/>
          <a:p>
            <a:r>
              <a:rPr lang="cs-CZ" sz="3000" dirty="0" smtClean="0"/>
              <a:t>Schématický model přímého životního cyklu helminta</a:t>
            </a:r>
            <a:endParaRPr lang="cs-CZ" sz="3000" dirty="0"/>
          </a:p>
        </p:txBody>
      </p:sp>
      <p:sp>
        <p:nvSpPr>
          <p:cNvPr id="4" name="Obdélník 3"/>
          <p:cNvSpPr/>
          <p:nvPr/>
        </p:nvSpPr>
        <p:spPr>
          <a:xfrm>
            <a:off x="3443300" y="2132856"/>
            <a:ext cx="2208820" cy="1634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995936" y="2708920"/>
            <a:ext cx="1080120" cy="609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671900" y="4725144"/>
            <a:ext cx="1692188" cy="7920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8" name="Šipka ohnutá nahoru 7"/>
          <p:cNvSpPr/>
          <p:nvPr/>
        </p:nvSpPr>
        <p:spPr>
          <a:xfrm rot="5400000">
            <a:off x="2857115" y="1687501"/>
            <a:ext cx="792088" cy="1106734"/>
          </a:xfrm>
          <a:prstGeom prst="bentUp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 rot="5400000">
            <a:off x="4860033" y="1772816"/>
            <a:ext cx="504056" cy="2160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 rot="5400000">
            <a:off x="1308943" y="1507482"/>
            <a:ext cx="504056" cy="17062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699792" y="1628800"/>
            <a:ext cx="2304256" cy="21602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/>
        </p:nvCxnSpPr>
        <p:spPr>
          <a:xfrm flipV="1">
            <a:off x="2699792" y="1844703"/>
            <a:ext cx="194483" cy="12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>
            <a:endCxn id="9" idx="3"/>
          </p:cNvCxnSpPr>
          <p:nvPr/>
        </p:nvCxnSpPr>
        <p:spPr>
          <a:xfrm flipV="1">
            <a:off x="5004048" y="1736812"/>
            <a:ext cx="0" cy="1080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5004048" y="1628800"/>
            <a:ext cx="0" cy="14401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V="1">
            <a:off x="5025589" y="2132856"/>
            <a:ext cx="194483" cy="12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délník 31"/>
          <p:cNvSpPr/>
          <p:nvPr/>
        </p:nvSpPr>
        <p:spPr>
          <a:xfrm>
            <a:off x="5076056" y="2925409"/>
            <a:ext cx="1463588" cy="21602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/>
        </p:nvCxnSpPr>
        <p:spPr>
          <a:xfrm flipV="1">
            <a:off x="2852192" y="1997103"/>
            <a:ext cx="194483" cy="12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 flipV="1">
            <a:off x="5076056" y="2924826"/>
            <a:ext cx="0" cy="2161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5652120" y="2924944"/>
            <a:ext cx="0" cy="2161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6537757" y="2933450"/>
            <a:ext cx="1887" cy="20751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Šipka dolů 48"/>
          <p:cNvSpPr/>
          <p:nvPr/>
        </p:nvSpPr>
        <p:spPr>
          <a:xfrm>
            <a:off x="4398558" y="5517230"/>
            <a:ext cx="440432" cy="648072"/>
          </a:xfrm>
          <a:prstGeom prst="downArrow">
            <a:avLst>
              <a:gd name="adj1" fmla="val 50000"/>
              <a:gd name="adj2" fmla="val 46389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0" name="Přímá spojnice 49"/>
          <p:cNvCxnSpPr/>
          <p:nvPr/>
        </p:nvCxnSpPr>
        <p:spPr>
          <a:xfrm flipV="1">
            <a:off x="4521533" y="5517230"/>
            <a:ext cx="194483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Šipka dolů 55"/>
          <p:cNvSpPr/>
          <p:nvPr/>
        </p:nvSpPr>
        <p:spPr>
          <a:xfrm>
            <a:off x="3671900" y="3767050"/>
            <a:ext cx="360040" cy="742069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7" name="Přímá spojnice 56"/>
          <p:cNvCxnSpPr/>
          <p:nvPr/>
        </p:nvCxnSpPr>
        <p:spPr>
          <a:xfrm flipV="1">
            <a:off x="3749283" y="3767049"/>
            <a:ext cx="194483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Šipka dolů 57"/>
          <p:cNvSpPr/>
          <p:nvPr/>
        </p:nvSpPr>
        <p:spPr>
          <a:xfrm>
            <a:off x="4211960" y="3311439"/>
            <a:ext cx="360040" cy="872481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9" name="Přímá spojnice 58"/>
          <p:cNvCxnSpPr/>
          <p:nvPr/>
        </p:nvCxnSpPr>
        <p:spPr>
          <a:xfrm flipV="1">
            <a:off x="4673933" y="5597622"/>
            <a:ext cx="194483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V="1">
            <a:off x="4294738" y="3311435"/>
            <a:ext cx="194483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 flipV="1">
            <a:off x="4978814" y="3789038"/>
            <a:ext cx="194483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Šipka dolů 61"/>
          <p:cNvSpPr/>
          <p:nvPr/>
        </p:nvSpPr>
        <p:spPr>
          <a:xfrm>
            <a:off x="4923479" y="3758013"/>
            <a:ext cx="401439" cy="424332"/>
          </a:xfrm>
          <a:prstGeom prst="downArrow">
            <a:avLst>
              <a:gd name="adj1" fmla="val 50000"/>
              <a:gd name="adj2" fmla="val 52208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3" name="Přímá spojnice 62"/>
          <p:cNvCxnSpPr/>
          <p:nvPr/>
        </p:nvCxnSpPr>
        <p:spPr>
          <a:xfrm flipV="1">
            <a:off x="5025589" y="3772677"/>
            <a:ext cx="194483" cy="12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Šipka ohnutá nahoru 63"/>
          <p:cNvSpPr/>
          <p:nvPr/>
        </p:nvSpPr>
        <p:spPr>
          <a:xfrm rot="5400000" flipH="1">
            <a:off x="3028305" y="2533377"/>
            <a:ext cx="711126" cy="1368152"/>
          </a:xfrm>
          <a:prstGeom prst="bentUp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 44"/>
          <p:cNvSpPr/>
          <p:nvPr/>
        </p:nvSpPr>
        <p:spPr>
          <a:xfrm rot="5400000">
            <a:off x="5567479" y="3896993"/>
            <a:ext cx="2160358" cy="21602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Šipka ohnutá nahoru 65"/>
          <p:cNvSpPr/>
          <p:nvPr/>
        </p:nvSpPr>
        <p:spPr>
          <a:xfrm rot="16200000" flipH="1">
            <a:off x="5627831" y="4101361"/>
            <a:ext cx="864099" cy="1391579"/>
          </a:xfrm>
          <a:prstGeom prst="bentUpArrow">
            <a:avLst>
              <a:gd name="adj1" fmla="val 25000"/>
              <a:gd name="adj2" fmla="val 22646"/>
              <a:gd name="adj3" fmla="val 25000"/>
            </a:avLst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7" name="Přímá spojnice 66"/>
          <p:cNvCxnSpPr/>
          <p:nvPr/>
        </p:nvCxnSpPr>
        <p:spPr>
          <a:xfrm flipV="1">
            <a:off x="6533396" y="4365100"/>
            <a:ext cx="198844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ovéPole 72"/>
          <p:cNvSpPr txBox="1"/>
          <p:nvPr/>
        </p:nvSpPr>
        <p:spPr>
          <a:xfrm>
            <a:off x="1247662" y="1700808"/>
            <a:ext cx="1380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 b="1" dirty="0" smtClean="0"/>
              <a:t>a. plodnost </a:t>
            </a:r>
          </a:p>
          <a:p>
            <a:pPr algn="r"/>
            <a:r>
              <a:rPr lang="cs-CZ" sz="1200" b="1" dirty="0" smtClean="0"/>
              <a:t>                  hostitele</a:t>
            </a:r>
            <a:endParaRPr lang="cs-CZ" sz="1200" b="1" dirty="0"/>
          </a:p>
        </p:txBody>
      </p:sp>
      <p:sp>
        <p:nvSpPr>
          <p:cNvPr id="74" name="TextovéPole 73"/>
          <p:cNvSpPr txBox="1"/>
          <p:nvPr/>
        </p:nvSpPr>
        <p:spPr>
          <a:xfrm>
            <a:off x="4211960" y="2215897"/>
            <a:ext cx="951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H. hostitel</a:t>
            </a:r>
            <a:endParaRPr lang="cs-CZ" sz="1400" b="1" dirty="0"/>
          </a:p>
        </p:txBody>
      </p:sp>
      <p:sp>
        <p:nvSpPr>
          <p:cNvPr id="75" name="TextovéPole 74"/>
          <p:cNvSpPr txBox="1"/>
          <p:nvPr/>
        </p:nvSpPr>
        <p:spPr>
          <a:xfrm>
            <a:off x="4122973" y="2761183"/>
            <a:ext cx="906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P. paraziti</a:t>
            </a:r>
            <a:endParaRPr lang="cs-CZ" sz="1400" b="1" dirty="0"/>
          </a:p>
        </p:txBody>
      </p:sp>
      <p:sp>
        <p:nvSpPr>
          <p:cNvPr id="76" name="TextovéPole 75"/>
          <p:cNvSpPr txBox="1"/>
          <p:nvPr/>
        </p:nvSpPr>
        <p:spPr>
          <a:xfrm>
            <a:off x="5652120" y="2185700"/>
            <a:ext cx="939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λ</a:t>
            </a:r>
            <a:r>
              <a:rPr lang="cs-CZ" sz="1200" b="1" dirty="0" smtClean="0"/>
              <a:t>. plodnost </a:t>
            </a:r>
          </a:p>
          <a:p>
            <a:r>
              <a:rPr lang="cs-CZ" sz="1200" b="1" dirty="0" smtClean="0"/>
              <a:t>parazita</a:t>
            </a:r>
            <a:endParaRPr lang="cs-CZ" sz="1200" b="1" dirty="0"/>
          </a:p>
        </p:txBody>
      </p:sp>
      <p:cxnSp>
        <p:nvCxnSpPr>
          <p:cNvPr id="79" name="Přímá spojnice 78"/>
          <p:cNvCxnSpPr/>
          <p:nvPr/>
        </p:nvCxnSpPr>
        <p:spPr>
          <a:xfrm flipV="1">
            <a:off x="6516216" y="2924944"/>
            <a:ext cx="0" cy="2161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ovéPole 79"/>
          <p:cNvSpPr txBox="1"/>
          <p:nvPr/>
        </p:nvSpPr>
        <p:spPr>
          <a:xfrm>
            <a:off x="2915816" y="1321023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/>
              <a:t>δ</a:t>
            </a:r>
            <a:r>
              <a:rPr lang="cs-CZ" sz="1200" b="1" dirty="0" smtClean="0"/>
              <a:t>. redukce plodnosti hostitele</a:t>
            </a:r>
            <a:endParaRPr lang="cs-CZ" sz="1200" b="1" dirty="0"/>
          </a:p>
        </p:txBody>
      </p:sp>
      <p:sp>
        <p:nvSpPr>
          <p:cNvPr id="86" name="Obdélník 85"/>
          <p:cNvSpPr/>
          <p:nvPr/>
        </p:nvSpPr>
        <p:spPr>
          <a:xfrm>
            <a:off x="4260696" y="4149080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/>
              <a:t>μ</a:t>
            </a:r>
            <a:endParaRPr lang="cs-CZ" sz="1200" b="1" dirty="0"/>
          </a:p>
        </p:txBody>
      </p:sp>
      <p:sp>
        <p:nvSpPr>
          <p:cNvPr id="88" name="TextovéPole 87"/>
          <p:cNvSpPr txBox="1"/>
          <p:nvPr/>
        </p:nvSpPr>
        <p:spPr>
          <a:xfrm>
            <a:off x="5027264" y="4149080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b</a:t>
            </a:r>
            <a:endParaRPr lang="cs-CZ" sz="1200" b="1" dirty="0"/>
          </a:p>
        </p:txBody>
      </p:sp>
      <p:sp>
        <p:nvSpPr>
          <p:cNvPr id="89" name="TextovéPole 88"/>
          <p:cNvSpPr txBox="1"/>
          <p:nvPr/>
        </p:nvSpPr>
        <p:spPr>
          <a:xfrm>
            <a:off x="3923928" y="4263479"/>
            <a:ext cx="1823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/>
              <a:t>míra mortality </a:t>
            </a:r>
            <a:r>
              <a:rPr lang="cs-CZ" sz="1200" b="1" dirty="0" err="1" smtClean="0"/>
              <a:t>a</a:t>
            </a:r>
            <a:r>
              <a:rPr lang="cs-CZ" sz="1200" b="1" i="1" dirty="0" err="1" smtClean="0"/>
              <a:t>d</a:t>
            </a:r>
            <a:r>
              <a:rPr lang="cs-CZ" sz="1200" b="1" dirty="0" err="1" smtClean="0"/>
              <a:t>ultních</a:t>
            </a:r>
            <a:r>
              <a:rPr lang="cs-CZ" sz="1200" b="1" dirty="0" smtClean="0"/>
              <a:t> </a:t>
            </a:r>
          </a:p>
          <a:p>
            <a:pPr algn="ctr"/>
            <a:r>
              <a:rPr lang="cs-CZ" sz="1200" b="1" dirty="0" smtClean="0"/>
              <a:t>parazitů a hostitelů</a:t>
            </a:r>
            <a:endParaRPr lang="cs-CZ" sz="1200" b="1" dirty="0"/>
          </a:p>
        </p:txBody>
      </p:sp>
      <p:sp>
        <p:nvSpPr>
          <p:cNvPr id="90" name="TextovéPole 89"/>
          <p:cNvSpPr txBox="1"/>
          <p:nvPr/>
        </p:nvSpPr>
        <p:spPr>
          <a:xfrm>
            <a:off x="2173807" y="4119463"/>
            <a:ext cx="1583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200" b="1" dirty="0" smtClean="0"/>
              <a:t>α</a:t>
            </a:r>
            <a:r>
              <a:rPr lang="cs-CZ" sz="1200" b="1" dirty="0" smtClean="0"/>
              <a:t>. mortalita hostitelů </a:t>
            </a:r>
          </a:p>
          <a:p>
            <a:pPr algn="ctr"/>
            <a:r>
              <a:rPr lang="cs-CZ" sz="1200" b="1" dirty="0" smtClean="0"/>
              <a:t>díky parazitům</a:t>
            </a:r>
            <a:endParaRPr lang="cs-CZ" sz="1200" b="1" dirty="0"/>
          </a:p>
        </p:txBody>
      </p:sp>
      <p:cxnSp>
        <p:nvCxnSpPr>
          <p:cNvPr id="91" name="Přímá spojnice 90"/>
          <p:cNvCxnSpPr/>
          <p:nvPr/>
        </p:nvCxnSpPr>
        <p:spPr>
          <a:xfrm flipV="1">
            <a:off x="6516216" y="2924944"/>
            <a:ext cx="0" cy="21614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Přímá spojnice 91"/>
          <p:cNvCxnSpPr/>
          <p:nvPr/>
        </p:nvCxnSpPr>
        <p:spPr>
          <a:xfrm>
            <a:off x="2699792" y="3573016"/>
            <a:ext cx="1698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 flipV="1">
            <a:off x="6668616" y="3077344"/>
            <a:ext cx="0" cy="21614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/>
          <p:cNvCxnSpPr/>
          <p:nvPr/>
        </p:nvCxnSpPr>
        <p:spPr>
          <a:xfrm>
            <a:off x="2699792" y="3573016"/>
            <a:ext cx="0" cy="5760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98"/>
          <p:cNvCxnSpPr/>
          <p:nvPr/>
        </p:nvCxnSpPr>
        <p:spPr>
          <a:xfrm>
            <a:off x="2876060" y="3573016"/>
            <a:ext cx="0" cy="5760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/>
          <p:nvPr/>
        </p:nvCxnSpPr>
        <p:spPr>
          <a:xfrm>
            <a:off x="2699792" y="4581128"/>
            <a:ext cx="0" cy="5760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Přímá spojnice 100"/>
          <p:cNvCxnSpPr/>
          <p:nvPr/>
        </p:nvCxnSpPr>
        <p:spPr>
          <a:xfrm>
            <a:off x="2891516" y="4581128"/>
            <a:ext cx="2759" cy="3600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Přímá spojnice 101"/>
          <p:cNvCxnSpPr/>
          <p:nvPr/>
        </p:nvCxnSpPr>
        <p:spPr>
          <a:xfrm>
            <a:off x="2876060" y="4941168"/>
            <a:ext cx="795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Přímá spojnice 102"/>
          <p:cNvCxnSpPr/>
          <p:nvPr/>
        </p:nvCxnSpPr>
        <p:spPr>
          <a:xfrm>
            <a:off x="2699792" y="5157192"/>
            <a:ext cx="96191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ovéPole 112"/>
          <p:cNvSpPr txBox="1"/>
          <p:nvPr/>
        </p:nvSpPr>
        <p:spPr>
          <a:xfrm>
            <a:off x="3950217" y="6165304"/>
            <a:ext cx="1341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 smtClean="0"/>
              <a:t>γ</a:t>
            </a:r>
            <a:r>
              <a:rPr lang="cs-CZ" sz="1200" b="1" dirty="0" smtClean="0"/>
              <a:t>. míra mortality </a:t>
            </a:r>
          </a:p>
          <a:p>
            <a:pPr algn="ctr"/>
            <a:r>
              <a:rPr lang="cs-CZ" sz="1200" b="1" dirty="0" smtClean="0"/>
              <a:t>volně žijících stádií</a:t>
            </a:r>
            <a:endParaRPr lang="cs-CZ" sz="1200" b="1" dirty="0"/>
          </a:p>
        </p:txBody>
      </p:sp>
      <p:sp>
        <p:nvSpPr>
          <p:cNvPr id="114" name="Šipka dolů 113"/>
          <p:cNvSpPr/>
          <p:nvPr/>
        </p:nvSpPr>
        <p:spPr>
          <a:xfrm>
            <a:off x="683568" y="5330912"/>
            <a:ext cx="451886" cy="474352"/>
          </a:xfrm>
          <a:prstGeom prst="down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5" name="Šipka dolů 114"/>
          <p:cNvSpPr/>
          <p:nvPr/>
        </p:nvSpPr>
        <p:spPr>
          <a:xfrm>
            <a:off x="683568" y="5978984"/>
            <a:ext cx="451886" cy="474352"/>
          </a:xfrm>
          <a:prstGeom prst="down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6" name="Šipka dolů 115"/>
          <p:cNvSpPr/>
          <p:nvPr/>
        </p:nvSpPr>
        <p:spPr>
          <a:xfrm rot="5400000">
            <a:off x="7133217" y="5918209"/>
            <a:ext cx="451886" cy="474352"/>
          </a:xfrm>
          <a:prstGeom prst="down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7" name="Šipka dolů 116"/>
          <p:cNvSpPr/>
          <p:nvPr/>
        </p:nvSpPr>
        <p:spPr>
          <a:xfrm rot="16200000">
            <a:off x="7133217" y="5414153"/>
            <a:ext cx="451886" cy="474352"/>
          </a:xfrm>
          <a:prstGeom prst="down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8" name="TextovéPole 117"/>
          <p:cNvSpPr txBox="1"/>
          <p:nvPr/>
        </p:nvSpPr>
        <p:spPr>
          <a:xfrm>
            <a:off x="1043608" y="5733256"/>
            <a:ext cx="1102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m</a:t>
            </a:r>
            <a:r>
              <a:rPr lang="cs-CZ" sz="1200" b="1" dirty="0" smtClean="0"/>
              <a:t>íry mortality</a:t>
            </a:r>
            <a:endParaRPr lang="cs-CZ" sz="1200" b="1" dirty="0"/>
          </a:p>
        </p:txBody>
      </p:sp>
      <p:sp>
        <p:nvSpPr>
          <p:cNvPr id="119" name="TextovéPole 118"/>
          <p:cNvSpPr txBox="1"/>
          <p:nvPr/>
        </p:nvSpPr>
        <p:spPr>
          <a:xfrm>
            <a:off x="7636811" y="5733256"/>
            <a:ext cx="996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m</a:t>
            </a:r>
            <a:r>
              <a:rPr lang="cs-CZ" sz="1200" b="1" dirty="0" smtClean="0"/>
              <a:t>íry natality</a:t>
            </a:r>
            <a:endParaRPr lang="cs-CZ" sz="1200" b="1" dirty="0"/>
          </a:p>
        </p:txBody>
      </p:sp>
      <p:sp>
        <p:nvSpPr>
          <p:cNvPr id="120" name="TextovéPole 119"/>
          <p:cNvSpPr txBox="1"/>
          <p:nvPr/>
        </p:nvSpPr>
        <p:spPr>
          <a:xfrm>
            <a:off x="3905301" y="4869160"/>
            <a:ext cx="1382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/>
              <a:t>W</a:t>
            </a:r>
            <a:r>
              <a:rPr lang="cs-CZ" sz="1200" b="1" dirty="0" smtClean="0"/>
              <a:t>. míra mortality </a:t>
            </a:r>
          </a:p>
          <a:p>
            <a:pPr algn="ctr"/>
            <a:r>
              <a:rPr lang="cs-CZ" sz="1200" b="1" dirty="0" smtClean="0"/>
              <a:t>volně žijících stádií</a:t>
            </a:r>
            <a:endParaRPr lang="cs-CZ" sz="1200" b="1" dirty="0"/>
          </a:p>
        </p:txBody>
      </p:sp>
      <p:cxnSp>
        <p:nvCxnSpPr>
          <p:cNvPr id="121" name="Přímá spojnice 120"/>
          <p:cNvCxnSpPr>
            <a:stCxn id="7" idx="1"/>
          </p:cNvCxnSpPr>
          <p:nvPr/>
        </p:nvCxnSpPr>
        <p:spPr>
          <a:xfrm flipH="1" flipV="1">
            <a:off x="3669931" y="4941168"/>
            <a:ext cx="1969" cy="1800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Přímá spojnice 129"/>
          <p:cNvCxnSpPr>
            <a:endCxn id="7" idx="1"/>
          </p:cNvCxnSpPr>
          <p:nvPr/>
        </p:nvCxnSpPr>
        <p:spPr>
          <a:xfrm>
            <a:off x="3669931" y="4956433"/>
            <a:ext cx="1969" cy="16475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98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Nízké hodnoty prahové infekční dávky nestačí na rozvoj epidemie   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700808"/>
            <a:ext cx="4619263" cy="487332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652120" y="1772816"/>
            <a:ext cx="345229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err="1" smtClean="0"/>
              <a:t>Xo</a:t>
            </a:r>
            <a:r>
              <a:rPr lang="cs-CZ" dirty="0" smtClean="0"/>
              <a:t> = 500, </a:t>
            </a:r>
            <a:r>
              <a:rPr lang="cs-CZ" dirty="0" err="1" smtClean="0"/>
              <a:t>Yo</a:t>
            </a:r>
            <a:r>
              <a:rPr lang="cs-CZ" dirty="0" smtClean="0"/>
              <a:t> = 100, ß = 0.0001, </a:t>
            </a:r>
          </a:p>
          <a:p>
            <a:r>
              <a:rPr lang="cs-CZ" dirty="0" smtClean="0"/>
              <a:t>       ƴ = 1,0 (</a:t>
            </a:r>
            <a:r>
              <a:rPr lang="cs-CZ" dirty="0" err="1" smtClean="0"/>
              <a:t>below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pPr marL="342900" indent="-342900">
              <a:buAutoNum type="alphaUcParenR" startAt="2"/>
            </a:pPr>
            <a:r>
              <a:rPr lang="cs-CZ" dirty="0" err="1" smtClean="0"/>
              <a:t>Xo</a:t>
            </a:r>
            <a:r>
              <a:rPr lang="cs-CZ" dirty="0" smtClean="0"/>
              <a:t> = 500, </a:t>
            </a:r>
            <a:r>
              <a:rPr lang="cs-CZ" dirty="0" err="1" smtClean="0"/>
              <a:t>Yo</a:t>
            </a:r>
            <a:r>
              <a:rPr lang="cs-CZ" dirty="0" smtClean="0"/>
              <a:t> = 2.0, </a:t>
            </a:r>
            <a:r>
              <a:rPr lang="cs-CZ" dirty="0"/>
              <a:t>ß </a:t>
            </a:r>
            <a:r>
              <a:rPr lang="cs-CZ" dirty="0" smtClean="0"/>
              <a:t>= 0,01, </a:t>
            </a:r>
          </a:p>
          <a:p>
            <a:r>
              <a:rPr lang="cs-CZ" dirty="0"/>
              <a:t> </a:t>
            </a:r>
            <a:r>
              <a:rPr lang="cs-CZ" dirty="0" smtClean="0"/>
              <a:t>      ƴ = 1,0 (</a:t>
            </a:r>
            <a:r>
              <a:rPr lang="cs-CZ" dirty="0" err="1" smtClean="0"/>
              <a:t>above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pPr marL="342900" indent="-342900">
              <a:buAutoNum type="alphaUcParenR" startAt="3"/>
            </a:pPr>
            <a:r>
              <a:rPr lang="cs-CZ" dirty="0" smtClean="0"/>
              <a:t>Udržování endemické nemoci</a:t>
            </a:r>
          </a:p>
          <a:p>
            <a:r>
              <a:rPr lang="cs-CZ" dirty="0" smtClean="0"/>
              <a:t>       v populaci hostitele, kde </a:t>
            </a:r>
          </a:p>
          <a:p>
            <a:r>
              <a:rPr lang="cs-CZ" dirty="0"/>
              <a:t> </a:t>
            </a:r>
            <a:r>
              <a:rPr lang="cs-CZ" dirty="0" smtClean="0"/>
              <a:t>       imunita buď není (tečkovaná </a:t>
            </a:r>
          </a:p>
          <a:p>
            <a:r>
              <a:rPr lang="cs-CZ" dirty="0"/>
              <a:t> </a:t>
            </a:r>
            <a:r>
              <a:rPr lang="cs-CZ" dirty="0" smtClean="0"/>
              <a:t>       čára) a nebo není celoživotní </a:t>
            </a:r>
          </a:p>
          <a:p>
            <a:r>
              <a:rPr lang="cs-CZ" dirty="0"/>
              <a:t> </a:t>
            </a:r>
            <a:r>
              <a:rPr lang="cs-CZ" dirty="0" smtClean="0"/>
              <a:t>       (plná čára).</a:t>
            </a:r>
          </a:p>
          <a:p>
            <a:endParaRPr lang="cs-CZ" dirty="0" smtClean="0"/>
          </a:p>
          <a:p>
            <a:pPr marL="342900" indent="-342900">
              <a:buAutoNum type="alphaUcParenR" startAt="4"/>
            </a:pPr>
            <a:r>
              <a:rPr lang="cs-CZ" dirty="0" smtClean="0"/>
              <a:t>Udržování endemické nemoci v</a:t>
            </a:r>
          </a:p>
          <a:p>
            <a:r>
              <a:rPr lang="cs-CZ" dirty="0"/>
              <a:t> </a:t>
            </a:r>
            <a:r>
              <a:rPr lang="cs-CZ" dirty="0" smtClean="0"/>
              <a:t>      populaci hostitele kde imunita </a:t>
            </a:r>
          </a:p>
          <a:p>
            <a:r>
              <a:rPr lang="cs-CZ" dirty="0"/>
              <a:t> </a:t>
            </a:r>
            <a:r>
              <a:rPr lang="cs-CZ" dirty="0" smtClean="0"/>
              <a:t>      je celoživotní díky vstupu </a:t>
            </a:r>
          </a:p>
          <a:p>
            <a:r>
              <a:rPr lang="cs-CZ" dirty="0"/>
              <a:t> </a:t>
            </a:r>
            <a:r>
              <a:rPr lang="cs-CZ" dirty="0" smtClean="0"/>
              <a:t>       nových vnímavých jedinců.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5335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0070C0"/>
                </a:solidFill>
              </a:rPr>
              <a:t>6. Paraziti jako základní jednotka studia</a:t>
            </a:r>
            <a:endParaRPr lang="cs-CZ" sz="36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Individuální paraziti tvoři základní jednotku studia v případě helmintů a členovců</a:t>
            </a:r>
            <a:r>
              <a:rPr lang="cs-CZ" sz="2400" dirty="0" smtClean="0"/>
              <a:t>.</a:t>
            </a:r>
          </a:p>
          <a:p>
            <a:r>
              <a:rPr lang="cs-CZ" sz="2400" dirty="0" smtClean="0"/>
              <a:t>Označujeme je proto jako </a:t>
            </a:r>
            <a:r>
              <a:rPr lang="cs-CZ" sz="2400" b="1" dirty="0" err="1" smtClean="0"/>
              <a:t>makroparazity</a:t>
            </a:r>
            <a:r>
              <a:rPr lang="cs-CZ" sz="2400" b="1" dirty="0" smtClean="0"/>
              <a:t> </a:t>
            </a:r>
            <a:r>
              <a:rPr lang="cs-CZ" sz="2400" dirty="0" smtClean="0"/>
              <a:t>!</a:t>
            </a:r>
          </a:p>
          <a:p>
            <a:r>
              <a:rPr lang="cs-CZ" sz="2400" b="1" dirty="0" smtClean="0"/>
              <a:t>Patologie těchto nemocí se odvíjí od počtu cizopasníků v jednotlivých hostitelích</a:t>
            </a:r>
            <a:r>
              <a:rPr lang="cs-CZ" sz="2400" dirty="0" smtClean="0"/>
              <a:t>.</a:t>
            </a:r>
          </a:p>
          <a:p>
            <a:r>
              <a:rPr lang="cs-CZ" sz="2400" b="1" dirty="0" smtClean="0"/>
              <a:t>Na rozdíl od </a:t>
            </a:r>
            <a:r>
              <a:rPr lang="cs-CZ" sz="2400" b="1" dirty="0" err="1" smtClean="0"/>
              <a:t>mikroparazitů</a:t>
            </a:r>
            <a:r>
              <a:rPr lang="cs-CZ" sz="2400" dirty="0" smtClean="0"/>
              <a:t>, většina helmintů se nemnoží přímo v jejich obratlovčích hostitelích (</a:t>
            </a:r>
            <a:r>
              <a:rPr lang="cs-CZ" sz="2400" b="1" dirty="0" smtClean="0"/>
              <a:t>přímá reprodukce</a:t>
            </a:r>
            <a:r>
              <a:rPr lang="cs-CZ" sz="2400" dirty="0" smtClean="0"/>
              <a:t>) ale produkují </a:t>
            </a:r>
            <a:r>
              <a:rPr lang="cs-CZ" sz="2400" b="1" dirty="0" err="1" smtClean="0"/>
              <a:t>transmisivní</a:t>
            </a:r>
            <a:r>
              <a:rPr lang="cs-CZ" sz="2400" b="1" dirty="0" smtClean="0"/>
              <a:t> stádia </a:t>
            </a:r>
            <a:r>
              <a:rPr lang="cs-CZ" sz="2400" dirty="0" smtClean="0"/>
              <a:t>(vajíčka, larvy), které hostitele opouštějí jako vývojová nezbytnost (</a:t>
            </a:r>
            <a:r>
              <a:rPr lang="cs-CZ" sz="2400" b="1" dirty="0" err="1" smtClean="0"/>
              <a:t>transmisivní</a:t>
            </a:r>
            <a:r>
              <a:rPr lang="cs-CZ" sz="2400" b="1" dirty="0" smtClean="0"/>
              <a:t> reprodukce</a:t>
            </a:r>
            <a:r>
              <a:rPr lang="cs-CZ" sz="2400" dirty="0" smtClean="0"/>
              <a:t>).</a:t>
            </a:r>
          </a:p>
          <a:p>
            <a:r>
              <a:rPr lang="cs-CZ" sz="2400" dirty="0" smtClean="0"/>
              <a:t>Počet cizopasníků v individuálním hostiteli (</a:t>
            </a:r>
            <a:r>
              <a:rPr lang="cs-CZ" sz="2400" b="1" dirty="0" err="1" smtClean="0"/>
              <a:t>infrapopulace</a:t>
            </a:r>
            <a:r>
              <a:rPr lang="cs-CZ" sz="2400" dirty="0" smtClean="0"/>
              <a:t>) je proto </a:t>
            </a:r>
            <a:r>
              <a:rPr lang="cs-CZ" sz="2400" b="1" dirty="0" smtClean="0"/>
              <a:t>kontrolován počtem/mírou, při kterém se  nová infekční stádia parazita přibývají  a mírou, se kterou již přítomni paraziti umírají.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654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268760"/>
            <a:ext cx="8892480" cy="512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8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92088"/>
          </a:xfrm>
        </p:spPr>
        <p:txBody>
          <a:bodyPr>
            <a:noAutofit/>
          </a:bodyPr>
          <a:lstStyle/>
          <a:p>
            <a:r>
              <a:rPr lang="cs-CZ" sz="3600" dirty="0" smtClean="0"/>
              <a:t>Na hustotě závislé přežívání a reprodukce uvnitř subpopulace parazita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628800"/>
            <a:ext cx="5295427" cy="472397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6136" y="1916832"/>
            <a:ext cx="327083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smtClean="0"/>
              <a:t>Produkce vajíček u </a:t>
            </a:r>
            <a:r>
              <a:rPr lang="cs-CZ" b="1" dirty="0" err="1" smtClean="0"/>
              <a:t>Ascaris</a:t>
            </a:r>
            <a:r>
              <a:rPr lang="cs-CZ" b="1" dirty="0" smtClean="0"/>
              <a:t> </a:t>
            </a:r>
          </a:p>
          <a:p>
            <a:r>
              <a:rPr lang="cs-CZ" dirty="0"/>
              <a:t> </a:t>
            </a:r>
            <a:r>
              <a:rPr lang="cs-CZ" dirty="0" smtClean="0"/>
              <a:t>      u člověka</a:t>
            </a:r>
          </a:p>
          <a:p>
            <a:endParaRPr lang="cs-CZ" dirty="0" smtClean="0"/>
          </a:p>
          <a:p>
            <a:endParaRPr lang="cs-CZ" dirty="0"/>
          </a:p>
          <a:p>
            <a:pPr marL="342900" indent="-342900">
              <a:buAutoNum type="alphaUcParenR" startAt="2"/>
            </a:pPr>
            <a:r>
              <a:rPr lang="cs-CZ" dirty="0" smtClean="0"/>
              <a:t>Okamžitý růst populace </a:t>
            </a:r>
          </a:p>
          <a:p>
            <a:r>
              <a:rPr lang="cs-CZ" dirty="0" smtClean="0"/>
              <a:t>       </a:t>
            </a:r>
            <a:r>
              <a:rPr lang="cs-CZ" b="1" dirty="0" smtClean="0"/>
              <a:t>Trypanosoma </a:t>
            </a:r>
            <a:r>
              <a:rPr lang="cs-CZ" b="1" dirty="0" err="1" smtClean="0"/>
              <a:t>musculi</a:t>
            </a:r>
            <a:r>
              <a:rPr lang="cs-CZ" b="1" dirty="0" smtClean="0"/>
              <a:t> </a:t>
            </a:r>
            <a:r>
              <a:rPr lang="cs-CZ" dirty="0" smtClean="0"/>
              <a:t>v myši</a:t>
            </a:r>
          </a:p>
          <a:p>
            <a:endParaRPr lang="cs-CZ" dirty="0" smtClean="0"/>
          </a:p>
          <a:p>
            <a:endParaRPr lang="cs-CZ" dirty="0"/>
          </a:p>
          <a:p>
            <a:pPr marL="342900" indent="-342900">
              <a:buAutoNum type="alphaUcParenR" startAt="3"/>
            </a:pPr>
            <a:r>
              <a:rPr lang="cs-CZ" dirty="0" smtClean="0"/>
              <a:t>Produkce vajíček u </a:t>
            </a:r>
          </a:p>
          <a:p>
            <a:r>
              <a:rPr lang="cs-CZ" dirty="0"/>
              <a:t> </a:t>
            </a:r>
            <a:r>
              <a:rPr lang="cs-CZ" dirty="0" smtClean="0"/>
              <a:t>      </a:t>
            </a:r>
            <a:r>
              <a:rPr lang="cs-CZ" b="1" dirty="0" err="1" smtClean="0"/>
              <a:t>Ancylostomy</a:t>
            </a:r>
            <a:r>
              <a:rPr lang="cs-CZ" dirty="0" smtClean="0"/>
              <a:t> u člověka</a:t>
            </a:r>
          </a:p>
          <a:p>
            <a:endParaRPr lang="cs-CZ" dirty="0" smtClean="0"/>
          </a:p>
          <a:p>
            <a:endParaRPr lang="cs-CZ" dirty="0"/>
          </a:p>
          <a:p>
            <a:pPr marL="342900" indent="-342900">
              <a:buAutoNum type="alphaUcParenR" startAt="4"/>
            </a:pPr>
            <a:r>
              <a:rPr lang="cs-CZ" dirty="0" smtClean="0"/>
              <a:t>Přežívání </a:t>
            </a:r>
            <a:r>
              <a:rPr lang="cs-CZ" b="1" dirty="0" err="1" smtClean="0"/>
              <a:t>Ancylostoma</a:t>
            </a:r>
            <a:r>
              <a:rPr lang="cs-CZ" b="1" dirty="0" smtClean="0"/>
              <a:t>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</a:t>
            </a:r>
            <a:r>
              <a:rPr lang="cs-CZ" b="1" dirty="0" err="1" smtClean="0"/>
              <a:t>caninum</a:t>
            </a:r>
            <a:r>
              <a:rPr lang="cs-CZ" b="1" dirty="0" smtClean="0"/>
              <a:t> </a:t>
            </a:r>
            <a:r>
              <a:rPr lang="cs-CZ" dirty="0" smtClean="0"/>
              <a:t>u psů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379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Vliv parazitární infekce na přežívání hostitele (</a:t>
            </a:r>
            <a:r>
              <a:rPr lang="cs-CZ" sz="3600" dirty="0" err="1" smtClean="0"/>
              <a:t>dead</a:t>
            </a:r>
            <a:r>
              <a:rPr lang="cs-CZ" sz="3600" dirty="0" smtClean="0"/>
              <a:t> </a:t>
            </a:r>
            <a:r>
              <a:rPr lang="cs-CZ" sz="3600" dirty="0" err="1" smtClean="0"/>
              <a:t>rate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556792"/>
            <a:ext cx="8630919" cy="39604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838357" y="5517232"/>
            <a:ext cx="6262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smtClean="0"/>
              <a:t>Komáři druhu </a:t>
            </a:r>
            <a:r>
              <a:rPr lang="cs-CZ" dirty="0" err="1" smtClean="0"/>
              <a:t>Aedes</a:t>
            </a:r>
            <a:r>
              <a:rPr lang="cs-CZ" dirty="0" smtClean="0"/>
              <a:t> </a:t>
            </a:r>
            <a:r>
              <a:rPr lang="cs-CZ" dirty="0" err="1" smtClean="0"/>
              <a:t>trivittatus</a:t>
            </a:r>
            <a:r>
              <a:rPr lang="cs-CZ" dirty="0" smtClean="0"/>
              <a:t> a </a:t>
            </a:r>
            <a:r>
              <a:rPr lang="cs-CZ" dirty="0" err="1" smtClean="0"/>
              <a:t>nematod</a:t>
            </a:r>
            <a:r>
              <a:rPr lang="cs-CZ" dirty="0" smtClean="0"/>
              <a:t> </a:t>
            </a:r>
            <a:r>
              <a:rPr lang="cs-CZ" b="1" dirty="0" err="1" smtClean="0"/>
              <a:t>Dirofilaria</a:t>
            </a:r>
            <a:r>
              <a:rPr lang="cs-CZ" b="1" dirty="0" smtClean="0"/>
              <a:t> </a:t>
            </a:r>
            <a:r>
              <a:rPr lang="cs-CZ" b="1" dirty="0" err="1" smtClean="0"/>
              <a:t>Immitis</a:t>
            </a:r>
            <a:r>
              <a:rPr lang="cs-CZ" dirty="0" smtClean="0"/>
              <a:t>.</a:t>
            </a:r>
          </a:p>
          <a:p>
            <a:pPr marL="342900" indent="-342900">
              <a:buAutoNum type="alphaUcParenR"/>
            </a:pPr>
            <a:r>
              <a:rPr lang="cs-CZ" dirty="0" smtClean="0"/>
              <a:t>Ovce a </a:t>
            </a:r>
            <a:r>
              <a:rPr lang="cs-CZ" b="1" dirty="0" err="1" smtClean="0"/>
              <a:t>Fasciola</a:t>
            </a:r>
            <a:r>
              <a:rPr lang="cs-CZ" b="1" dirty="0" smtClean="0"/>
              <a:t> </a:t>
            </a:r>
            <a:r>
              <a:rPr lang="cs-CZ" b="1" dirty="0" err="1" smtClean="0"/>
              <a:t>hepatica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4689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C8D1B5-D639-4B1F-BBF7-32AA79D39793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cs-CZ" altLang="cs-CZ" sz="140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400" dirty="0" smtClean="0"/>
              <a:t>Mikro- a </a:t>
            </a:r>
            <a:r>
              <a:rPr lang="cs-CZ" altLang="cs-CZ" sz="3400" dirty="0" err="1" smtClean="0"/>
              <a:t>makroparaziti</a:t>
            </a:r>
            <a:endParaRPr lang="cs-CZ" altLang="cs-CZ" sz="3400" dirty="0" smtClean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1125538"/>
            <a:ext cx="8569325" cy="52562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Dělení z hlediska životních strategií: </a:t>
            </a:r>
            <a:r>
              <a:rPr lang="cs-CZ" altLang="cs-CZ" sz="2000" b="1" dirty="0" err="1" smtClean="0"/>
              <a:t>mikroparaziti</a:t>
            </a:r>
            <a:r>
              <a:rPr lang="cs-CZ" altLang="cs-CZ" sz="2000" b="1" dirty="0" smtClean="0"/>
              <a:t> a </a:t>
            </a:r>
            <a:r>
              <a:rPr lang="cs-CZ" altLang="cs-CZ" sz="2000" b="1" dirty="0" err="1" smtClean="0"/>
              <a:t>makroparaziti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Nikoliv podle velikosti, ale podle toho</a:t>
            </a:r>
            <a:r>
              <a:rPr lang="cs-CZ" altLang="cs-CZ" sz="2000" u="sng" dirty="0" smtClean="0"/>
              <a:t>, zda způsobená patologie </a:t>
            </a:r>
            <a:r>
              <a:rPr lang="cs-CZ" altLang="cs-CZ" sz="2000" dirty="0" smtClean="0"/>
              <a:t>závisí na množství infikujících patogenů.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U </a:t>
            </a:r>
            <a:r>
              <a:rPr lang="cs-CZ" altLang="cs-CZ" sz="2000" b="1" dirty="0" err="1" smtClean="0"/>
              <a:t>makroparazitů</a:t>
            </a:r>
            <a:r>
              <a:rPr lang="cs-CZ" altLang="cs-CZ" sz="2000" b="1" dirty="0" smtClean="0"/>
              <a:t> </a:t>
            </a:r>
            <a:r>
              <a:rPr lang="cs-CZ" altLang="cs-CZ" sz="2000" dirty="0" smtClean="0"/>
              <a:t>míra poškození hostitelského organismu </a:t>
            </a:r>
            <a:r>
              <a:rPr lang="cs-CZ" altLang="cs-CZ" sz="2000" u="sng" dirty="0" smtClean="0"/>
              <a:t>závisí na počtu parazitů</a:t>
            </a:r>
            <a:r>
              <a:rPr lang="cs-CZ" altLang="cs-CZ" sz="2000" dirty="0" smtClean="0"/>
              <a:t>, kteří hostitele infikovali.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U </a:t>
            </a:r>
            <a:r>
              <a:rPr lang="cs-CZ" altLang="cs-CZ" sz="2000" b="1" dirty="0" err="1" smtClean="0"/>
              <a:t>mikroparazitů</a:t>
            </a:r>
            <a:r>
              <a:rPr lang="cs-CZ" altLang="cs-CZ" sz="2000" dirty="0" smtClean="0"/>
              <a:t>  stupeň poškození hostitelského organismu </a:t>
            </a:r>
            <a:r>
              <a:rPr lang="cs-CZ" altLang="cs-CZ" sz="2000" u="sng" dirty="0" err="1" smtClean="0"/>
              <a:t>více-méně</a:t>
            </a:r>
            <a:r>
              <a:rPr lang="cs-CZ" altLang="cs-CZ" sz="2000" u="sng" dirty="0" smtClean="0"/>
              <a:t> nezávisí na počtu parazitů</a:t>
            </a:r>
            <a:r>
              <a:rPr lang="cs-CZ" altLang="cs-CZ" sz="2000" dirty="0" smtClean="0"/>
              <a:t>, kteří hostitele infikovali, tedy na infekční dávce.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Mikroparaziti: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množí se v těle svého hostitele, obvykle v jeho buňkách,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většinou nemají vytvořena specifická infekční stadia,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onemocnění probíhá akutně a končí buď smrtí hostitele, nebo jeho uzdravením současně se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vznikem imunity proti reinfekci. </a:t>
            </a:r>
          </a:p>
        </p:txBody>
      </p:sp>
    </p:spTree>
    <p:extLst>
      <p:ext uri="{BB962C8B-B14F-4D97-AF65-F5344CB8AC3E}">
        <p14:creationId xmlns:p14="http://schemas.microsoft.com/office/powerpoint/2010/main" val="17086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Dynamika populace parazita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074065"/>
            <a:ext cx="5935932" cy="487521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123728" y="6011996"/>
            <a:ext cx="491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Význam jednotlivých symbolů viz předchozí </a:t>
            </a:r>
            <a:r>
              <a:rPr lang="cs-CZ" dirty="0" err="1" smtClean="0"/>
              <a:t>slide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01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Dynamika populace parazita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972" y="946274"/>
            <a:ext cx="4744056" cy="11521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67839" y="2084070"/>
            <a:ext cx="859664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Tato rovnice vyjadřuje dynamiků růstu populace parazita (P) v populaci hostitele. </a:t>
            </a:r>
          </a:p>
          <a:p>
            <a:r>
              <a:rPr lang="cs-CZ" dirty="0" smtClean="0"/>
              <a:t>Přesto, že rovnice nevypadá „sympaticky“ lze ji upravit do podoby tří klíčových </a:t>
            </a:r>
          </a:p>
          <a:p>
            <a:r>
              <a:rPr lang="cs-CZ" dirty="0" smtClean="0"/>
              <a:t>parametrů, kdy jeden  zvyšuje počet parazitů v hostiteli a zbývající dva jej snižují.</a:t>
            </a:r>
          </a:p>
          <a:p>
            <a:r>
              <a:rPr lang="cs-CZ" dirty="0" smtClean="0"/>
              <a:t>Výsledný výraz na levé straně rovnice vyjadřuje počet infekčních stádií, která aktuálně </a:t>
            </a:r>
          </a:p>
          <a:p>
            <a:r>
              <a:rPr lang="cs-CZ" dirty="0"/>
              <a:t>p</a:t>
            </a:r>
            <a:r>
              <a:rPr lang="cs-CZ" dirty="0" smtClean="0"/>
              <a:t>řežívají, aby nakazila dalšího hostitele. Čitatel je </a:t>
            </a:r>
            <a:r>
              <a:rPr lang="cs-CZ" dirty="0"/>
              <a:t>p</a:t>
            </a:r>
            <a:r>
              <a:rPr lang="cs-CZ" dirty="0" smtClean="0"/>
              <a:t>rodukt celkového počtu parazitů v </a:t>
            </a:r>
          </a:p>
          <a:p>
            <a:r>
              <a:rPr lang="cs-CZ" dirty="0" smtClean="0"/>
              <a:t>populaci hostitele (PH) násobený jejich per capita natalitou (</a:t>
            </a:r>
            <a:r>
              <a:rPr lang="cs-CZ" dirty="0" err="1" smtClean="0"/>
              <a:t>birth</a:t>
            </a:r>
            <a:r>
              <a:rPr lang="cs-CZ" dirty="0" smtClean="0"/>
              <a:t> </a:t>
            </a:r>
            <a:r>
              <a:rPr lang="cs-CZ" dirty="0" err="1" smtClean="0"/>
              <a:t>rate</a:t>
            </a:r>
            <a:r>
              <a:rPr lang="cs-CZ" dirty="0" smtClean="0"/>
              <a:t>)(ƛ), avšak pouze </a:t>
            </a:r>
          </a:p>
          <a:p>
            <a:r>
              <a:rPr lang="cs-CZ" dirty="0" smtClean="0"/>
              <a:t>část těchto infekčních stádií přežije, aby nakazila nového hostitele v míře dané jejich </a:t>
            </a:r>
          </a:p>
          <a:p>
            <a:r>
              <a:rPr lang="cs-CZ" dirty="0" smtClean="0"/>
              <a:t>per capita mortalitou (</a:t>
            </a:r>
            <a:r>
              <a:rPr lang="cs-CZ" dirty="0" err="1" smtClean="0"/>
              <a:t>death</a:t>
            </a:r>
            <a:r>
              <a:rPr lang="cs-CZ" dirty="0" smtClean="0"/>
              <a:t> </a:t>
            </a:r>
            <a:r>
              <a:rPr lang="cs-CZ" dirty="0" err="1" smtClean="0"/>
              <a:t>rate</a:t>
            </a:r>
            <a:r>
              <a:rPr lang="cs-CZ" dirty="0" smtClean="0"/>
              <a:t>)(µ) a koeficientem přenosu (ß), který určuje kolik </a:t>
            </a:r>
          </a:p>
          <a:p>
            <a:r>
              <a:rPr lang="cs-CZ" dirty="0" smtClean="0"/>
              <a:t>přežívajících infekčních stádií dosáhne nového hostitele.</a:t>
            </a:r>
          </a:p>
          <a:p>
            <a:r>
              <a:rPr lang="cs-CZ" dirty="0" smtClean="0"/>
              <a:t>Střední výraz vyjadřuje úbytek parazitů díky přirozené mortalitě parazitů (ƴ), nebo </a:t>
            </a:r>
          </a:p>
          <a:p>
            <a:r>
              <a:rPr lang="cs-CZ" dirty="0" smtClean="0"/>
              <a:t>úbytek parazitů na hostitelích díky jejich přirozené mortalitě (b) nebo parazitů samotných </a:t>
            </a:r>
          </a:p>
          <a:p>
            <a:r>
              <a:rPr lang="cs-CZ" dirty="0" smtClean="0"/>
              <a:t>(</a:t>
            </a:r>
            <a:r>
              <a:rPr lang="el-GR" dirty="0" smtClean="0"/>
              <a:t>α</a:t>
            </a:r>
            <a:r>
              <a:rPr lang="cs-CZ" dirty="0" smtClean="0"/>
              <a:t>). Poslední výraz pak vyjadřuje pokles počtu parazitů odvozený od míry parazitem </a:t>
            </a:r>
          </a:p>
          <a:p>
            <a:r>
              <a:rPr lang="cs-CZ" dirty="0" smtClean="0"/>
              <a:t>Indukované mortality hostitele, tj. virulenci parazita a rozsah v jakém je populace parazita </a:t>
            </a:r>
          </a:p>
          <a:p>
            <a:r>
              <a:rPr lang="cs-CZ" dirty="0" smtClean="0"/>
              <a:t>agregována v populaci hostitele (k). Například, pokles parazitů v systému bude vysoký, </a:t>
            </a:r>
          </a:p>
          <a:p>
            <a:r>
              <a:rPr lang="cs-CZ" dirty="0"/>
              <a:t>k</a:t>
            </a:r>
            <a:r>
              <a:rPr lang="cs-CZ" dirty="0" smtClean="0"/>
              <a:t>dyž (</a:t>
            </a:r>
            <a:r>
              <a:rPr lang="el-GR" dirty="0" smtClean="0"/>
              <a:t>α</a:t>
            </a:r>
            <a:r>
              <a:rPr lang="cs-CZ" dirty="0" smtClean="0"/>
              <a:t>) bude vysoké a agregace parazitů nízká, tj. kdy většina hostitelů v populaci je </a:t>
            </a:r>
          </a:p>
          <a:p>
            <a:r>
              <a:rPr lang="cs-CZ" dirty="0" smtClean="0"/>
              <a:t>napadena virulentním parazitem (viz obr.).</a:t>
            </a:r>
          </a:p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156176" y="1268760"/>
            <a:ext cx="69837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54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Basic </a:t>
            </a:r>
            <a:r>
              <a:rPr lang="cs-CZ" sz="3600" dirty="0" err="1" smtClean="0"/>
              <a:t>Reproductive</a:t>
            </a:r>
            <a:r>
              <a:rPr lang="cs-CZ" sz="3600" dirty="0" smtClean="0"/>
              <a:t> </a:t>
            </a:r>
            <a:r>
              <a:rPr lang="cs-CZ" sz="3600" dirty="0" err="1" smtClean="0"/>
              <a:t>Rate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(</a:t>
            </a:r>
            <a:r>
              <a:rPr lang="cs-CZ" sz="3100" dirty="0" smtClean="0"/>
              <a:t>Základní reprodukční rychlost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265" y="1774557"/>
            <a:ext cx="2951086" cy="124031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47664" y="3646765"/>
            <a:ext cx="6064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Význam jednotlivých symbolů je opět analogický předchozímu </a:t>
            </a:r>
          </a:p>
          <a:p>
            <a:r>
              <a:rPr lang="cs-CZ" dirty="0" smtClean="0"/>
              <a:t>textu a rovnici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563863" y="4870901"/>
            <a:ext cx="6824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Tato rovnice je rovněž identická s výrazem uvedeným níže, uvedeným </a:t>
            </a:r>
          </a:p>
          <a:p>
            <a:r>
              <a:rPr lang="cs-CZ" dirty="0" smtClean="0"/>
              <a:t>pro výpočet základní reprodukční rychlosti.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169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Epidemiologie cizopasníků - příklady</a:t>
            </a:r>
            <a:endParaRPr lang="cs-CZ" sz="3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4040188" cy="567754"/>
          </a:xfrm>
        </p:spPr>
        <p:txBody>
          <a:bodyPr/>
          <a:lstStyle/>
          <a:p>
            <a:r>
              <a:rPr lang="cs-CZ" dirty="0" smtClean="0"/>
              <a:t>                      Malárie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</p:spPr>
        <p:txBody>
          <a:bodyPr/>
          <a:lstStyle/>
          <a:p>
            <a:r>
              <a:rPr lang="cs-CZ" dirty="0" smtClean="0"/>
              <a:t>              </a:t>
            </a:r>
            <a:r>
              <a:rPr lang="cs-CZ" dirty="0" err="1" smtClean="0"/>
              <a:t>Schistosómosa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0" y="1556791"/>
            <a:ext cx="4159574" cy="52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02" y="1628800"/>
            <a:ext cx="441609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0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>
                <a:solidFill>
                  <a:srgbClr val="0070C0"/>
                </a:solidFill>
              </a:rPr>
              <a:t>7. Základní epidemiologické modely</a:t>
            </a:r>
            <a:endParaRPr lang="cs-CZ" sz="34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44628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aoblený obdélník 3"/>
          <p:cNvSpPr/>
          <p:nvPr/>
        </p:nvSpPr>
        <p:spPr>
          <a:xfrm>
            <a:off x="2267744" y="4293096"/>
            <a:ext cx="2160240" cy="12961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 smtClean="0">
              <a:solidFill>
                <a:schemeClr val="tx1"/>
              </a:solidFill>
            </a:endParaRP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Přímo se množí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n</a:t>
            </a:r>
            <a:r>
              <a:rPr lang="cs-CZ" b="1" dirty="0" smtClean="0">
                <a:solidFill>
                  <a:schemeClr val="tx1"/>
                </a:solidFill>
              </a:rPr>
              <a:t>a/v hostiteli</a:t>
            </a:r>
          </a:p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5652120" y="4293096"/>
            <a:ext cx="2232248" cy="12961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 smtClean="0">
              <a:solidFill>
                <a:schemeClr val="tx1"/>
              </a:solidFill>
            </a:endParaRP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Vyvíjejí se a rostou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n</a:t>
            </a:r>
            <a:r>
              <a:rPr lang="cs-CZ" b="1" dirty="0" smtClean="0">
                <a:solidFill>
                  <a:schemeClr val="tx1"/>
                </a:solidFill>
              </a:rPr>
              <a:t>a/v hostiteli,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ale nemnoží se </a:t>
            </a:r>
          </a:p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Epidemiologické modely</a:t>
            </a:r>
            <a:endParaRPr lang="cs-CZ" sz="3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720080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Mikroparazit</a:t>
            </a:r>
            <a:r>
              <a:rPr lang="cs-CZ" dirty="0" smtClean="0"/>
              <a:t> šířený vektorem</a:t>
            </a:r>
          </a:p>
          <a:p>
            <a:r>
              <a:rPr lang="cs-CZ" dirty="0"/>
              <a:t> </a:t>
            </a:r>
            <a:r>
              <a:rPr lang="cs-CZ" dirty="0" smtClean="0"/>
              <a:t>- Malárie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16016" y="1170658"/>
            <a:ext cx="4041775" cy="690091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Makroparazit</a:t>
            </a:r>
            <a:r>
              <a:rPr lang="cs-CZ" dirty="0" smtClean="0"/>
              <a:t> s nepřímým přenosem - </a:t>
            </a:r>
            <a:r>
              <a:rPr lang="cs-CZ" dirty="0" err="1" smtClean="0"/>
              <a:t>Schistosomosa</a:t>
            </a:r>
            <a:endParaRPr lang="cs-CZ" dirty="0"/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093">
            <a:off x="35496" y="2348880"/>
            <a:ext cx="438479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330">
            <a:off x="4569864" y="2276872"/>
            <a:ext cx="4561215" cy="379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9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1F6416-E365-4C04-88B0-8666A7051D6C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79</a:t>
            </a:fld>
            <a:endParaRPr lang="cs-CZ" altLang="cs-CZ" sz="1400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dirty="0" smtClean="0"/>
              <a:t>Ekologie parazitických organismů</a:t>
            </a:r>
            <a:br>
              <a:rPr lang="cs-CZ" altLang="cs-CZ" sz="4000" b="1" dirty="0" smtClean="0"/>
            </a:br>
            <a:endParaRPr lang="cs-CZ" altLang="cs-CZ" sz="4000" b="1" dirty="0" smtClean="0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801"/>
            <a:ext cx="8229600" cy="5616575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Schopnost infikovat dostatečný počet nových jedinců hostitelského druhu je klíčovým parametrem biologické zdatnosti parazita.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Mikroevoluce parazita díky tomu ve většině případů vede k maximalizaci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	</a:t>
            </a:r>
            <a:r>
              <a:rPr lang="cs-CZ" altLang="cs-CZ" sz="1800" b="1" dirty="0" smtClean="0"/>
              <a:t>základní růstové konstanty (Rychlosti) </a:t>
            </a:r>
            <a:r>
              <a:rPr lang="cs-CZ" altLang="cs-CZ" sz="1800" b="1" i="1" dirty="0" smtClean="0"/>
              <a:t>R</a:t>
            </a:r>
            <a:r>
              <a:rPr lang="cs-CZ" altLang="cs-CZ" sz="1800" b="1" i="1" baseline="-25000" dirty="0" smtClean="0"/>
              <a:t>0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/>
              <a:t>u </a:t>
            </a:r>
            <a:r>
              <a:rPr lang="cs-CZ" altLang="cs-CZ" sz="1800" b="1" dirty="0" err="1" smtClean="0"/>
              <a:t>mikroparazitů</a:t>
            </a:r>
            <a:r>
              <a:rPr lang="cs-CZ" altLang="cs-CZ" sz="1800" b="1" dirty="0" smtClean="0"/>
              <a:t> </a:t>
            </a:r>
            <a:r>
              <a:rPr lang="cs-CZ" altLang="cs-CZ" sz="1800" dirty="0" smtClean="0"/>
              <a:t>odpovídá  průměrnému počtu hostitelů, které nakazí jeden nakažený jedinec v populaci neimunizovaných a nenakažených jedinců,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/>
              <a:t>u </a:t>
            </a:r>
            <a:r>
              <a:rPr lang="cs-CZ" altLang="cs-CZ" sz="1800" b="1" dirty="0" err="1" smtClean="0"/>
              <a:t>makroparazitů</a:t>
            </a:r>
            <a:r>
              <a:rPr lang="cs-CZ" altLang="cs-CZ" sz="1800" b="1" dirty="0" smtClean="0"/>
              <a:t> </a:t>
            </a:r>
            <a:r>
              <a:rPr lang="cs-CZ" altLang="cs-CZ" sz="1800" dirty="0" smtClean="0"/>
              <a:t>odpovídá průměrnému počtu potomků jednoho parazita, kteří se dostanou v populaci neimunizovaných a nenakažených hostitelů do nového hostitele.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	</a:t>
            </a:r>
            <a:r>
              <a:rPr lang="cs-CZ" altLang="cs-CZ" sz="1800" b="1" dirty="0" smtClean="0"/>
              <a:t>Rychlost, jakou se dokáže </a:t>
            </a:r>
            <a:r>
              <a:rPr lang="cs-CZ" altLang="cs-CZ" sz="1800" b="1" dirty="0" err="1" smtClean="0"/>
              <a:t>infrapopulace</a:t>
            </a:r>
            <a:r>
              <a:rPr lang="cs-CZ" altLang="cs-CZ" sz="1800" b="1" dirty="0" smtClean="0"/>
              <a:t> parazitů množit uvnitř nakaženého hostitele, nehraje z hlediska biologické zdatnosti parazita obvykle zásadnější roli.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5295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bert May (1936–202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623"/>
            <a:ext cx="3988266" cy="2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y M Anderson - Alchetron, The Free Social Encyclo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63760"/>
            <a:ext cx="2808312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partment of Invertebrate Zoology / 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5707"/>
            <a:ext cx="2232248" cy="32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14670" y="6300028"/>
            <a:ext cx="1709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Prof. A.V. </a:t>
            </a:r>
            <a:r>
              <a:rPr lang="cs-CZ" dirty="0" err="1" smtClean="0"/>
              <a:t>Dogiel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83768" y="2843644"/>
            <a:ext cx="176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Prof. Robert May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89099" y="6300028"/>
            <a:ext cx="196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Prof. Roy Anderson</a:t>
            </a:r>
            <a:endParaRPr lang="cs-CZ" dirty="0"/>
          </a:p>
        </p:txBody>
      </p:sp>
      <p:pic>
        <p:nvPicPr>
          <p:cNvPr id="10" name="Picture 2" descr="https://upload.wikimedia.org/wikipedia/commons/5/5f/Logistic_map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19" y="3861048"/>
            <a:ext cx="3588305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obert May, an Uncontainable 'Big Picture' Scientist, Dies at 84 - The New  York Tim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590" y="98623"/>
            <a:ext cx="4053075" cy="2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mazon.com: Theoretical Ecology: Principles and Applications:  9780199209996: May of Oxford, Professor Lord Robert, McLean, Angela: 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947" y="186462"/>
            <a:ext cx="1927157" cy="252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012160" y="2420888"/>
            <a:ext cx="2520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he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Lord May of Oxford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32969" y="3121804"/>
            <a:ext cx="3205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sv-SE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sv-SE" sz="1400" dirty="0">
                <a:solidFill>
                  <a:srgbClr val="202122"/>
                </a:solidFill>
                <a:latin typeface="Arial" panose="020B0604020202020204" pitchFamily="34" charset="0"/>
              </a:rPr>
              <a:t>8. ledna 1936 – 28. dubna 2020</a:t>
            </a:r>
            <a:r>
              <a:rPr lang="sv-SE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)</a:t>
            </a:r>
            <a:endParaRPr lang="cs-CZ" sz="1400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 Teoretický fyzik a ekolog - parazitolog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724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/>
          </a:bodyPr>
          <a:lstStyle/>
          <a:p>
            <a:r>
              <a:rPr lang="cs-CZ" sz="3400" dirty="0" smtClean="0"/>
              <a:t>Základní reprodukční rychlost</a:t>
            </a:r>
            <a:endParaRPr lang="cs-CZ" sz="3400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776864" cy="541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4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Epidemiologický význam hodnoty R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Koncept základní míry růstu </a:t>
            </a:r>
            <a:r>
              <a:rPr lang="cs-CZ" b="1" dirty="0" smtClean="0"/>
              <a:t>R</a:t>
            </a:r>
            <a:r>
              <a:rPr lang="cs-CZ" dirty="0" smtClean="0"/>
              <a:t> je zcela zásadní pro popis a studium epidemiologie a kontrolu průběhu parazitárních infekcí.</a:t>
            </a:r>
          </a:p>
          <a:p>
            <a:r>
              <a:rPr lang="cs-CZ" dirty="0" smtClean="0"/>
              <a:t>Rozsah hodnoty </a:t>
            </a:r>
            <a:r>
              <a:rPr lang="cs-CZ" b="1" dirty="0" smtClean="0"/>
              <a:t>R</a:t>
            </a:r>
            <a:r>
              <a:rPr lang="cs-CZ" dirty="0" smtClean="0"/>
              <a:t> vyjadřuje schopnost patogenu se množit v populaci hostitele a v návaznosti na procesy závislé na hustotě, které ovlivňují šíření parazitární infekce, určují  abundanci a prevalenci infekce.</a:t>
            </a:r>
          </a:p>
          <a:p>
            <a:r>
              <a:rPr lang="cs-CZ" dirty="0" smtClean="0"/>
              <a:t>Pro jakýkoliv druh parazita bude </a:t>
            </a:r>
            <a:r>
              <a:rPr lang="cs-CZ" b="1" dirty="0" smtClean="0"/>
              <a:t>R</a:t>
            </a:r>
            <a:r>
              <a:rPr lang="cs-CZ" dirty="0" smtClean="0"/>
              <a:t> variabilní v závislosti na geografické lokaci, na daném místě klimatickým faktorům a socioekonomickým okolnostem/podmínkám v případě napadení člověka.</a:t>
            </a:r>
          </a:p>
          <a:p>
            <a:r>
              <a:rPr lang="cs-CZ" dirty="0" smtClean="0"/>
              <a:t>Parazity s vysokou hodnotou </a:t>
            </a:r>
            <a:r>
              <a:rPr lang="cs-CZ" b="1" dirty="0" smtClean="0"/>
              <a:t>R</a:t>
            </a:r>
            <a:r>
              <a:rPr lang="cs-CZ" dirty="0" smtClean="0"/>
              <a:t> bude mnohem obtížnější kontrolovat, než ty vyznačující se nízkou hodnotou </a:t>
            </a:r>
            <a:r>
              <a:rPr lang="cs-CZ" b="1" dirty="0" smtClean="0"/>
              <a:t>R</a:t>
            </a:r>
            <a:r>
              <a:rPr lang="cs-CZ" dirty="0" smtClean="0"/>
              <a:t>.</a:t>
            </a:r>
          </a:p>
          <a:p>
            <a:r>
              <a:rPr lang="cs-CZ" dirty="0" smtClean="0"/>
              <a:t>Hodnota parametru </a:t>
            </a:r>
            <a:r>
              <a:rPr lang="cs-CZ" b="1" dirty="0" smtClean="0"/>
              <a:t>R </a:t>
            </a:r>
            <a:r>
              <a:rPr lang="cs-CZ" dirty="0" smtClean="0"/>
              <a:t>je determinována rozmnožováním, přežíváním a schopností šíření daného druhu cizopasníka.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45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Co je to virulence ?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94730"/>
            <a:ext cx="8229600" cy="5963270"/>
          </a:xfrm>
        </p:spPr>
        <p:txBody>
          <a:bodyPr>
            <a:normAutofit fontScale="55000" lnSpcReduction="20000"/>
          </a:bodyPr>
          <a:lstStyle/>
          <a:p>
            <a:r>
              <a:rPr lang="cs-CZ" b="1" dirty="0"/>
              <a:t>Virulence</a:t>
            </a:r>
            <a:r>
              <a:rPr lang="cs-CZ" dirty="0"/>
              <a:t> je schopnost </a:t>
            </a:r>
            <a:r>
              <a:rPr lang="cs-CZ" b="1" dirty="0"/>
              <a:t>patogenu nebo mikroorganismu</a:t>
            </a:r>
            <a:r>
              <a:rPr lang="cs-CZ" dirty="0"/>
              <a:t> způsobit poškození hostitele.</a:t>
            </a:r>
          </a:p>
          <a:p>
            <a:r>
              <a:rPr lang="cs-CZ" dirty="0"/>
              <a:t>Ve většině, zejména ve zvířecích systémech, se virulence týká stupně poškození způsobeného mikrobem jeho hostiteli</a:t>
            </a:r>
            <a:r>
              <a:rPr lang="cs-CZ" dirty="0" smtClean="0"/>
              <a:t>.</a:t>
            </a:r>
            <a:r>
              <a:rPr lang="cs-CZ" dirty="0"/>
              <a:t> </a:t>
            </a:r>
            <a:r>
              <a:rPr lang="cs-CZ" b="1" dirty="0"/>
              <a:t>Patogenita organismu – jeho schopnost vyvolávat onemocnění</a:t>
            </a:r>
            <a:r>
              <a:rPr lang="cs-CZ" dirty="0"/>
              <a:t> – je určena jeho </a:t>
            </a:r>
            <a:r>
              <a:rPr lang="cs-CZ" b="1" dirty="0"/>
              <a:t>faktory virulence</a:t>
            </a:r>
            <a:r>
              <a:rPr lang="cs-CZ" dirty="0" smtClean="0"/>
              <a:t>.</a:t>
            </a:r>
            <a:r>
              <a:rPr lang="cs-CZ" dirty="0"/>
              <a:t> Ve specifickém kontextu genu pro genové systémy, často u rostlin, virulence odkazuje na schopnost patogenu infikovat rezistentní hostitele. </a:t>
            </a:r>
          </a:p>
          <a:p>
            <a:r>
              <a:rPr lang="cs-CZ" dirty="0"/>
              <a:t>Podstatné jméno </a:t>
            </a:r>
            <a:r>
              <a:rPr lang="cs-CZ" b="1" i="1" dirty="0"/>
              <a:t>virulence</a:t>
            </a:r>
            <a:r>
              <a:rPr lang="cs-CZ" b="1" dirty="0"/>
              <a:t> pochází z adjektiva </a:t>
            </a:r>
            <a:r>
              <a:rPr lang="cs-CZ" b="1" i="1" dirty="0"/>
              <a:t>virulentní</a:t>
            </a:r>
            <a:r>
              <a:rPr lang="cs-CZ" b="1" dirty="0"/>
              <a:t>, </a:t>
            </a:r>
            <a:r>
              <a:rPr lang="cs-CZ" dirty="0"/>
              <a:t>což znamená závažnost onemocnění</a:t>
            </a:r>
            <a:r>
              <a:rPr lang="cs-CZ" dirty="0" smtClean="0"/>
              <a:t>.</a:t>
            </a:r>
            <a:r>
              <a:rPr lang="cs-CZ" dirty="0"/>
              <a:t> Slovo </a:t>
            </a:r>
            <a:r>
              <a:rPr lang="cs-CZ" i="1" dirty="0" err="1"/>
              <a:t>virulent</a:t>
            </a:r>
            <a:r>
              <a:rPr lang="cs-CZ" dirty="0"/>
              <a:t> pochází </a:t>
            </a:r>
            <a:r>
              <a:rPr lang="cs-CZ" b="1" dirty="0"/>
              <a:t>z latinského slova </a:t>
            </a:r>
            <a:r>
              <a:rPr lang="cs-CZ" b="1" i="1" dirty="0" err="1"/>
              <a:t>virulentus</a:t>
            </a:r>
            <a:r>
              <a:rPr lang="cs-CZ" b="1" dirty="0"/>
              <a:t>, což znamená "otrávená rána" nebo "plná jedu". </a:t>
            </a:r>
          </a:p>
          <a:p>
            <a:r>
              <a:rPr lang="cs-CZ" dirty="0"/>
              <a:t>Z </a:t>
            </a:r>
            <a:r>
              <a:rPr lang="cs-CZ" b="1" dirty="0"/>
              <a:t>ekologického hlediska je virulence ztráta kondice</a:t>
            </a:r>
            <a:r>
              <a:rPr lang="cs-CZ" dirty="0"/>
              <a:t> způsobená parazitem na jeho hostiteli. Virulence může být chápána </a:t>
            </a:r>
            <a:r>
              <a:rPr lang="cs-CZ" b="1" dirty="0"/>
              <a:t>z hlediska bezprostředních příčin </a:t>
            </a:r>
            <a:r>
              <a:rPr lang="cs-CZ" dirty="0"/>
              <a:t>- těch specifických rysů patogenu, </a:t>
            </a:r>
            <a:r>
              <a:rPr lang="cs-CZ" b="1" dirty="0"/>
              <a:t>které pomáhají hostiteli onemocnět </a:t>
            </a:r>
            <a:r>
              <a:rPr lang="cs-CZ" dirty="0"/>
              <a:t>- a </a:t>
            </a:r>
            <a:r>
              <a:rPr lang="cs-CZ" b="1" dirty="0"/>
              <a:t>konečných příčin - evolučních tlaků</a:t>
            </a:r>
            <a:r>
              <a:rPr lang="cs-CZ" dirty="0"/>
              <a:t>, které vedou k virulentním rysům vyskytujícím se v kmeni patogenu. </a:t>
            </a:r>
            <a:endParaRPr lang="cs-CZ" baseline="30000" dirty="0" smtClean="0"/>
          </a:p>
          <a:p>
            <a:pPr marL="0" indent="0">
              <a:buNone/>
            </a:pPr>
            <a:endParaRPr lang="cs-CZ" baseline="30000" dirty="0" smtClean="0"/>
          </a:p>
          <a:p>
            <a:r>
              <a:rPr lang="cs-CZ" b="1" dirty="0"/>
              <a:t>Virulence</a:t>
            </a:r>
            <a:r>
              <a:rPr lang="cs-CZ" dirty="0"/>
              <a:t> je individuální vlastnost patogenu (např. </a:t>
            </a:r>
            <a:r>
              <a:rPr lang="cs-CZ" dirty="0" smtClean="0"/>
              <a:t>bakterie, viru, parazita), </a:t>
            </a:r>
            <a:r>
              <a:rPr lang="cs-CZ" dirty="0"/>
              <a:t>která vyjadřuje </a:t>
            </a:r>
            <a:r>
              <a:rPr lang="cs-CZ" b="1" dirty="0"/>
              <a:t>stupeň patogenity</a:t>
            </a:r>
            <a:r>
              <a:rPr lang="cs-CZ" dirty="0"/>
              <a:t> určitého mikrobiálního </a:t>
            </a:r>
            <a:r>
              <a:rPr lang="cs-CZ" b="1" dirty="0" smtClean="0"/>
              <a:t>kmene/druhu</a:t>
            </a:r>
            <a:r>
              <a:rPr lang="cs-CZ" dirty="0"/>
              <a:t> ve srovnání s ostatními kmeny daného druhu. Také se dá říci, že jednotlivé kmeny jsou různě virulentní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b="1" dirty="0"/>
              <a:t>Virulence </a:t>
            </a:r>
            <a:r>
              <a:rPr lang="cs-CZ" dirty="0"/>
              <a:t>se určuje například podle </a:t>
            </a:r>
            <a:r>
              <a:rPr lang="cs-CZ" b="1" dirty="0"/>
              <a:t>schopnosti </a:t>
            </a:r>
            <a:r>
              <a:rPr lang="cs-CZ" b="1" dirty="0" smtClean="0"/>
              <a:t>patogenu </a:t>
            </a:r>
            <a:r>
              <a:rPr lang="cs-CZ" b="1" dirty="0"/>
              <a:t>vyvolat onemocnění či v rámci něho usmrtit hostitele</a:t>
            </a:r>
            <a:r>
              <a:rPr lang="cs-CZ" dirty="0"/>
              <a:t>. Kmeny, které mají tak nízkou virulenci, které téměř nezpůsobují onemocnění, ačkoliv daný druh patogenní je, se nazývají </a:t>
            </a:r>
            <a:r>
              <a:rPr lang="cs-CZ" b="1" dirty="0"/>
              <a:t>avirulentní</a:t>
            </a:r>
            <a:r>
              <a:rPr lang="cs-CZ" dirty="0"/>
              <a:t> (a daná vlastnost </a:t>
            </a:r>
            <a:r>
              <a:rPr lang="cs-CZ" b="1" dirty="0"/>
              <a:t>avirulence</a:t>
            </a:r>
            <a:r>
              <a:rPr lang="cs-CZ" dirty="0" smtClean="0"/>
              <a:t>).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590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r>
              <a:rPr lang="cs-CZ" sz="3400" dirty="0" smtClean="0"/>
              <a:t>Věková závislost infekce </a:t>
            </a:r>
            <a:r>
              <a:rPr lang="cs-CZ" sz="3400" i="1" dirty="0" err="1" smtClean="0"/>
              <a:t>Trichinella</a:t>
            </a:r>
            <a:r>
              <a:rPr lang="cs-CZ" sz="3400" i="1" dirty="0" smtClean="0"/>
              <a:t> </a:t>
            </a:r>
            <a:r>
              <a:rPr lang="cs-CZ" sz="3400" i="1" dirty="0" err="1" smtClean="0"/>
              <a:t>spiralis</a:t>
            </a:r>
            <a:r>
              <a:rPr lang="cs-CZ" sz="3400" i="1" dirty="0" smtClean="0"/>
              <a:t> </a:t>
            </a:r>
            <a:r>
              <a:rPr lang="cs-CZ" sz="3400" dirty="0" smtClean="0"/>
              <a:t>a </a:t>
            </a:r>
            <a:br>
              <a:rPr lang="cs-CZ" sz="3400" dirty="0" smtClean="0"/>
            </a:br>
            <a:r>
              <a:rPr lang="cs-CZ" sz="3400" i="1" dirty="0" err="1" smtClean="0"/>
              <a:t>Trichinella</a:t>
            </a:r>
            <a:r>
              <a:rPr lang="cs-CZ" sz="3400" i="1" dirty="0" smtClean="0"/>
              <a:t> </a:t>
            </a:r>
            <a:r>
              <a:rPr lang="cs-CZ" sz="3400" i="1" dirty="0" err="1" smtClean="0"/>
              <a:t>spiralis</a:t>
            </a:r>
            <a:r>
              <a:rPr lang="cs-CZ" sz="3400" i="1" dirty="0" smtClean="0"/>
              <a:t> </a:t>
            </a:r>
            <a:r>
              <a:rPr lang="cs-CZ" sz="3400" dirty="0" err="1" smtClean="0"/>
              <a:t>IgA</a:t>
            </a:r>
            <a:r>
              <a:rPr lang="cs-CZ" sz="3400" dirty="0" smtClean="0"/>
              <a:t> protilátková odpověď</a:t>
            </a:r>
            <a:br>
              <a:rPr lang="cs-CZ" sz="3400" dirty="0" smtClean="0"/>
            </a:b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628800"/>
            <a:ext cx="5400600" cy="350038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1560" y="5589240"/>
            <a:ext cx="7951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Hladina protilátek (měřeno jako titr v séru) se zvyšuje s růstem intenzity (průměrná</a:t>
            </a:r>
          </a:p>
          <a:p>
            <a:r>
              <a:rPr lang="cs-CZ" dirty="0"/>
              <a:t>i</a:t>
            </a:r>
            <a:r>
              <a:rPr lang="cs-CZ" dirty="0" smtClean="0"/>
              <a:t>ntenzita invaze) a klesá s jejím poklesem.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Základní epidemiologické modely</a:t>
            </a:r>
            <a:endParaRPr lang="cs-CZ" sz="3400" dirty="0"/>
          </a:p>
        </p:txBody>
      </p:sp>
      <p:sp>
        <p:nvSpPr>
          <p:cNvPr id="5" name="Zaoblený obdélník 4"/>
          <p:cNvSpPr/>
          <p:nvPr/>
        </p:nvSpPr>
        <p:spPr>
          <a:xfrm>
            <a:off x="1475656" y="2060848"/>
            <a:ext cx="2160240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(A) Mikroparaziti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p</a:t>
            </a:r>
            <a:r>
              <a:rPr lang="cs-CZ" b="1" dirty="0" smtClean="0">
                <a:solidFill>
                  <a:schemeClr val="tx1"/>
                </a:solidFill>
              </a:rPr>
              <a:t>řenášeni přímo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(virus, bakterie)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1475656" y="4149080"/>
            <a:ext cx="2160240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(C) Mikroparaziti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p</a:t>
            </a:r>
            <a:r>
              <a:rPr lang="cs-CZ" b="1" dirty="0" smtClean="0">
                <a:solidFill>
                  <a:schemeClr val="tx1"/>
                </a:solidFill>
              </a:rPr>
              <a:t>řenášeni nepřímo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(</a:t>
            </a:r>
            <a:r>
              <a:rPr lang="cs-CZ" dirty="0" err="1" smtClean="0">
                <a:solidFill>
                  <a:schemeClr val="tx1"/>
                </a:solidFill>
              </a:rPr>
              <a:t>Plasmodium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5436096" y="4149080"/>
            <a:ext cx="2160240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(D) </a:t>
            </a:r>
            <a:r>
              <a:rPr lang="cs-CZ" b="1" dirty="0" err="1" smtClean="0">
                <a:solidFill>
                  <a:schemeClr val="tx1"/>
                </a:solidFill>
              </a:rPr>
              <a:t>Makroparaziti</a:t>
            </a:r>
            <a:endParaRPr lang="cs-CZ" b="1" dirty="0" smtClean="0">
              <a:solidFill>
                <a:schemeClr val="tx1"/>
              </a:solidFill>
            </a:endParaRP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p</a:t>
            </a:r>
            <a:r>
              <a:rPr lang="cs-CZ" b="1" dirty="0" smtClean="0">
                <a:solidFill>
                  <a:schemeClr val="tx1"/>
                </a:solidFill>
              </a:rPr>
              <a:t>řenášeni nepřímo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(</a:t>
            </a:r>
            <a:r>
              <a:rPr lang="cs-CZ" dirty="0" err="1" smtClean="0">
                <a:solidFill>
                  <a:schemeClr val="tx1"/>
                </a:solidFill>
              </a:rPr>
              <a:t>Schistosoma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5436096" y="2060848"/>
            <a:ext cx="2160240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(B) </a:t>
            </a:r>
            <a:r>
              <a:rPr lang="cs-CZ" b="1" dirty="0" err="1" smtClean="0">
                <a:solidFill>
                  <a:schemeClr val="tx1"/>
                </a:solidFill>
              </a:rPr>
              <a:t>Makroparaziti</a:t>
            </a:r>
            <a:endParaRPr lang="cs-CZ" b="1" dirty="0" smtClean="0">
              <a:solidFill>
                <a:schemeClr val="tx1"/>
              </a:solidFill>
            </a:endParaRP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p</a:t>
            </a:r>
            <a:r>
              <a:rPr lang="cs-CZ" b="1" dirty="0" smtClean="0">
                <a:solidFill>
                  <a:schemeClr val="tx1"/>
                </a:solidFill>
              </a:rPr>
              <a:t>řenášeni přímo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(</a:t>
            </a:r>
            <a:r>
              <a:rPr lang="cs-CZ" dirty="0" err="1" smtClean="0">
                <a:solidFill>
                  <a:schemeClr val="tx1"/>
                </a:solidFill>
              </a:rPr>
              <a:t>Ascaris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Základní epidemiologické modely</a:t>
            </a:r>
            <a:endParaRPr lang="cs-CZ" sz="3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1124744"/>
            <a:ext cx="4040188" cy="639762"/>
          </a:xfrm>
        </p:spPr>
        <p:txBody>
          <a:bodyPr/>
          <a:lstStyle/>
          <a:p>
            <a:r>
              <a:rPr lang="cs-CZ" dirty="0" smtClean="0"/>
              <a:t>         Mikroparaziti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16016" y="1124744"/>
            <a:ext cx="4041775" cy="639762"/>
          </a:xfrm>
        </p:spPr>
        <p:txBody>
          <a:bodyPr/>
          <a:lstStyle/>
          <a:p>
            <a:r>
              <a:rPr lang="cs-CZ" dirty="0" smtClean="0"/>
              <a:t>        </a:t>
            </a:r>
            <a:r>
              <a:rPr lang="cs-CZ" dirty="0" err="1" smtClean="0"/>
              <a:t>Makroparaziti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694515" cy="290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05" y="2254686"/>
            <a:ext cx="4475115" cy="297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6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400" dirty="0" smtClean="0"/>
              <a:t>Populační dynamika parazitismu</a:t>
            </a:r>
            <a:endParaRPr lang="cs-CZ" sz="34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839954" cy="417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5496" y="177281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(A)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426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400" dirty="0" smtClean="0"/>
              <a:t>Mikroparaziti přenášeni přímo (I)</a:t>
            </a:r>
            <a:endParaRPr lang="cs-CZ" sz="34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792207" cy="337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cs-CZ" sz="3400" dirty="0" smtClean="0"/>
              <a:t>Mikroparaziti přenášeni přímo (II)</a:t>
            </a:r>
            <a:endParaRPr lang="cs-CZ" sz="34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" y="1765046"/>
            <a:ext cx="8948612" cy="388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9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0872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cs-CZ" sz="3400" dirty="0" smtClean="0"/>
              <a:t>Mikroparaziti přenášeni přímo (III)</a:t>
            </a:r>
            <a:endParaRPr lang="cs-CZ" sz="34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63176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5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2. Co je základní jednotkou studia populační ekologie parazitů ?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96848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64671" y="5229200"/>
            <a:ext cx="68716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200" dirty="0" smtClean="0"/>
              <a:t>Populace jako jednotka studia</a:t>
            </a:r>
          </a:p>
          <a:p>
            <a:pPr marL="342900" indent="-342900">
              <a:buAutoNum type="arabicPeriod"/>
            </a:pPr>
            <a:r>
              <a:rPr lang="cs-CZ" sz="2200" dirty="0" smtClean="0"/>
              <a:t>Parazitární infekce jako jednotka studia</a:t>
            </a:r>
          </a:p>
          <a:p>
            <a:pPr marL="342900" indent="-342900">
              <a:buAutoNum type="arabicPeriod"/>
            </a:pPr>
            <a:r>
              <a:rPr lang="cs-CZ" sz="2200" dirty="0" smtClean="0"/>
              <a:t>Jak měříme infekci/invazi parazitů v populaci hostitele ?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9903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1256" y="116632"/>
            <a:ext cx="7931224" cy="648072"/>
          </a:xfrm>
        </p:spPr>
        <p:txBody>
          <a:bodyPr>
            <a:normAutofit/>
          </a:bodyPr>
          <a:lstStyle/>
          <a:p>
            <a:pPr algn="l"/>
            <a:r>
              <a:rPr lang="cs-CZ" sz="3400" dirty="0" smtClean="0"/>
              <a:t>Mikroparaziti přenášeni přímo (IV)</a:t>
            </a:r>
            <a:endParaRPr lang="cs-CZ" sz="34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58" y="1052736"/>
            <a:ext cx="6808834" cy="580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67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" y="346646"/>
            <a:ext cx="8939336" cy="922114"/>
          </a:xfrm>
        </p:spPr>
        <p:txBody>
          <a:bodyPr>
            <a:noAutofit/>
          </a:bodyPr>
          <a:lstStyle/>
          <a:p>
            <a:r>
              <a:rPr lang="cs-CZ" sz="3600" dirty="0" smtClean="0"/>
              <a:t>Vztah mezi proporcí </a:t>
            </a:r>
            <a:r>
              <a:rPr lang="cs-CZ" sz="3600" dirty="0" err="1" smtClean="0"/>
              <a:t>serologicky</a:t>
            </a:r>
            <a:r>
              <a:rPr lang="cs-CZ" sz="3600" dirty="0" smtClean="0"/>
              <a:t> pozitivních hostitelů a jejich stářím (různé R) a hodnotou R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96" y="1916832"/>
            <a:ext cx="8570607" cy="27363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64" y="4797152"/>
            <a:ext cx="8267072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pPr algn="l"/>
            <a:r>
              <a:rPr lang="cs-CZ" sz="3400" dirty="0" smtClean="0"/>
              <a:t>(B)</a:t>
            </a:r>
            <a:r>
              <a:rPr lang="cs-CZ" dirty="0" smtClean="0"/>
              <a:t> </a:t>
            </a:r>
            <a:r>
              <a:rPr lang="cs-CZ" sz="3400" dirty="0" err="1" smtClean="0"/>
              <a:t>Makroparaziti</a:t>
            </a:r>
            <a:r>
              <a:rPr lang="cs-CZ" sz="3400" dirty="0" smtClean="0"/>
              <a:t> šířeni přímo (I)</a:t>
            </a:r>
            <a:endParaRPr lang="cs-CZ" sz="34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22" y="1484784"/>
            <a:ext cx="810645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3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880" y="260648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cs-CZ" sz="3400" dirty="0" err="1" smtClean="0"/>
              <a:t>Makroparaziti</a:t>
            </a:r>
            <a:r>
              <a:rPr lang="cs-CZ" sz="3400" dirty="0" smtClean="0"/>
              <a:t> šířeni přímo (II)</a:t>
            </a:r>
            <a:endParaRPr lang="cs-CZ" sz="34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98477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1259468"/>
            <a:ext cx="21394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Ascaris</a:t>
            </a:r>
            <a:r>
              <a:rPr lang="cs-CZ" b="1" dirty="0" smtClean="0"/>
              <a:t> </a:t>
            </a:r>
            <a:r>
              <a:rPr lang="cs-CZ" b="1" dirty="0" err="1" smtClean="0"/>
              <a:t>lumbricoides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23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272808" cy="1008112"/>
          </a:xfrm>
        </p:spPr>
        <p:txBody>
          <a:bodyPr>
            <a:normAutofit/>
          </a:bodyPr>
          <a:lstStyle/>
          <a:p>
            <a:pPr algn="l"/>
            <a:r>
              <a:rPr lang="cs-CZ" sz="3400" dirty="0" err="1" smtClean="0"/>
              <a:t>Makroparaziti</a:t>
            </a:r>
            <a:r>
              <a:rPr lang="cs-CZ" sz="3400" dirty="0" smtClean="0"/>
              <a:t> šířeni přímo </a:t>
            </a:r>
            <a:r>
              <a:rPr lang="cs-CZ" sz="3400" dirty="0"/>
              <a:t>(</a:t>
            </a:r>
            <a:r>
              <a:rPr lang="cs-CZ" sz="3400" dirty="0" smtClean="0"/>
              <a:t>III)</a:t>
            </a:r>
            <a:endParaRPr lang="cs-CZ" sz="34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9" y="1556792"/>
            <a:ext cx="763922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8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/>
          </a:bodyPr>
          <a:lstStyle/>
          <a:p>
            <a:pPr algn="l"/>
            <a:r>
              <a:rPr lang="cs-CZ" sz="3400" dirty="0" err="1" smtClean="0"/>
              <a:t>Makroparaziti</a:t>
            </a:r>
            <a:r>
              <a:rPr lang="cs-CZ" sz="3400" dirty="0" smtClean="0"/>
              <a:t> šířeni přímo (IV)</a:t>
            </a:r>
            <a:endParaRPr lang="cs-CZ" sz="34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2" y="1340768"/>
            <a:ext cx="752375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pPr algn="l"/>
            <a:r>
              <a:rPr lang="cs-CZ" sz="3400" dirty="0" err="1" smtClean="0"/>
              <a:t>Makroparaziti</a:t>
            </a:r>
            <a:r>
              <a:rPr lang="cs-CZ" sz="3400" dirty="0" smtClean="0"/>
              <a:t> šířeni přímo (V)</a:t>
            </a:r>
            <a:endParaRPr lang="cs-CZ" sz="34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4" y="1772816"/>
            <a:ext cx="8464348" cy="391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86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cs-CZ" sz="3600" dirty="0" smtClean="0"/>
              <a:t>Vztah mezi prevalencí (p) a </a:t>
            </a:r>
            <a:r>
              <a:rPr lang="cs-CZ" sz="3600" dirty="0" err="1" smtClean="0"/>
              <a:t>mean</a:t>
            </a:r>
            <a:r>
              <a:rPr lang="cs-CZ" sz="3600" dirty="0" smtClean="0"/>
              <a:t> </a:t>
            </a:r>
            <a:r>
              <a:rPr lang="cs-CZ" sz="3600" dirty="0" err="1" smtClean="0"/>
              <a:t>worm</a:t>
            </a:r>
            <a:r>
              <a:rPr lang="cs-CZ" sz="3600" dirty="0" smtClean="0"/>
              <a:t> </a:t>
            </a:r>
            <a:r>
              <a:rPr lang="cs-CZ" sz="3600" dirty="0" err="1" smtClean="0"/>
              <a:t>burden</a:t>
            </a:r>
            <a:r>
              <a:rPr lang="cs-CZ" sz="3600" dirty="0" smtClean="0"/>
              <a:t> (M) u </a:t>
            </a:r>
            <a:r>
              <a:rPr lang="cs-CZ" sz="3600" dirty="0" err="1" smtClean="0"/>
              <a:t>Ascaris</a:t>
            </a:r>
            <a:r>
              <a:rPr lang="cs-CZ" sz="3600" dirty="0" smtClean="0"/>
              <a:t> </a:t>
            </a:r>
            <a:r>
              <a:rPr lang="cs-CZ" sz="3600" dirty="0" err="1" smtClean="0"/>
              <a:t>lumbricoides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772816"/>
            <a:ext cx="683427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859216" cy="79208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(C) </a:t>
            </a:r>
            <a:r>
              <a:rPr lang="cs-CZ" sz="3400" dirty="0" err="1" smtClean="0"/>
              <a:t>Makroparaziti</a:t>
            </a:r>
            <a:r>
              <a:rPr lang="cs-CZ" sz="3400" dirty="0" smtClean="0"/>
              <a:t> s nepřímým přenosem (I)</a:t>
            </a:r>
            <a:endParaRPr lang="cs-CZ" sz="34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04" y="1480508"/>
            <a:ext cx="7553620" cy="490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3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5935" y="908720"/>
            <a:ext cx="2495905" cy="586607"/>
          </a:xfrm>
        </p:spPr>
        <p:txBody>
          <a:bodyPr>
            <a:noAutofit/>
          </a:bodyPr>
          <a:lstStyle/>
          <a:p>
            <a:pPr algn="r"/>
            <a:r>
              <a:rPr lang="cs-CZ" sz="2200" dirty="0" smtClean="0"/>
              <a:t>Životní cyklus </a:t>
            </a:r>
            <a:r>
              <a:rPr lang="cs-CZ" sz="2200" dirty="0"/>
              <a:t> </a:t>
            </a:r>
            <a:r>
              <a:rPr lang="cs-CZ" sz="2200" dirty="0" smtClean="0"/>
              <a:t>                 S. </a:t>
            </a:r>
            <a:r>
              <a:rPr lang="cs-CZ" sz="2200" dirty="0" err="1" smtClean="0"/>
              <a:t>heamatobium</a:t>
            </a:r>
            <a:r>
              <a:rPr lang="cs-CZ" sz="2200" dirty="0" smtClean="0"/>
              <a:t> </a:t>
            </a:r>
            <a:endParaRPr lang="cs-CZ" sz="22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07" y="332656"/>
            <a:ext cx="4578488" cy="610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29034"/>
            <a:ext cx="4546848" cy="491654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(II)</a:t>
            </a:r>
            <a:endParaRPr lang="cs-CZ" dirty="0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87" y="2132856"/>
            <a:ext cx="3718513" cy="3385633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 rot="16032297">
            <a:off x="1831936" y="5769840"/>
            <a:ext cx="665019" cy="3185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3347864" y="1124744"/>
            <a:ext cx="665019" cy="3185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14469" y="6310481"/>
            <a:ext cx="3409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/>
              <a:t>Model přenosu </a:t>
            </a:r>
            <a:r>
              <a:rPr lang="cs-CZ" sz="2200" dirty="0" err="1" smtClean="0"/>
              <a:t>Schistosomy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9965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4289</TotalTime>
  <Words>3976</Words>
  <Application>Microsoft Office PowerPoint</Application>
  <PresentationFormat>Předvádění na obrazovce (4:3)</PresentationFormat>
  <Paragraphs>546</Paragraphs>
  <Slides>118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118</vt:i4>
      </vt:variant>
    </vt:vector>
  </HeadingPairs>
  <TitlesOfParts>
    <vt:vector size="121" baseType="lpstr">
      <vt:lpstr>Arial</vt:lpstr>
      <vt:lpstr>Calibri</vt:lpstr>
      <vt:lpstr>Motiv systému Office</vt:lpstr>
      <vt:lpstr>Populace parazitů Populační ekologie parazitů</vt:lpstr>
      <vt:lpstr>Členění přednášky</vt:lpstr>
      <vt:lpstr>Ekologie populací - definice</vt:lpstr>
      <vt:lpstr>Populace v hierarchii přírody</vt:lpstr>
      <vt:lpstr>Základní charakteristiky populace</vt:lpstr>
      <vt:lpstr>Populace parazitů</vt:lpstr>
      <vt:lpstr>Populace parazitů</vt:lpstr>
      <vt:lpstr>Prezentace aplikace PowerPoint</vt:lpstr>
      <vt:lpstr>2. Co je základní jednotkou studia populační ekologie parazitů ?</vt:lpstr>
      <vt:lpstr>Životní cykly a populace parazitů</vt:lpstr>
      <vt:lpstr>Schéma populace parazita:                                      motolice Echinostoma revolutum</vt:lpstr>
      <vt:lpstr>Schéma populace parazita</vt:lpstr>
      <vt:lpstr>Populace jako jednotka studia</vt:lpstr>
      <vt:lpstr>Hierarchické úrovně parazitologie</vt:lpstr>
      <vt:lpstr>Hierarchie populací parazitů</vt:lpstr>
      <vt:lpstr>Příklad: životní cyklus Schistosoma heamatobium</vt:lpstr>
      <vt:lpstr>Životní cyklus – populace Schistosoma spp.</vt:lpstr>
      <vt:lpstr>Fragmentce populace Schistosoma haematobium</vt:lpstr>
      <vt:lpstr> infrapopulace - metapopulace - suprapopulace - H2O  </vt:lpstr>
      <vt:lpstr>Charakteristiky populace parazitů</vt:lpstr>
      <vt:lpstr>Charakteristiky populace parazitů</vt:lpstr>
      <vt:lpstr>Prevalence a intenzita infekce některých parazitů člověka</vt:lpstr>
      <vt:lpstr>Příklady dlouhodobých sledování</vt:lpstr>
      <vt:lpstr>Typy rozmístění jedinců v populaci  Křivky vyjadřující frekvenci této distribuce</vt:lpstr>
      <vt:lpstr>3. Frekvenční distribuce parazitů v populaci hostitele</vt:lpstr>
      <vt:lpstr>Agregovaná frekvenční distribuce</vt:lpstr>
      <vt:lpstr>Distribuce parazitů (  ) v populaci hostitele</vt:lpstr>
      <vt:lpstr>Pravděpodobnostní distribuce</vt:lpstr>
      <vt:lpstr>Prezentace aplikace PowerPoint</vt:lpstr>
      <vt:lpstr>Vztah mezi prevalencí a průměrné  intenzity  invaze</vt:lpstr>
      <vt:lpstr>Příklady agregovaná distribuce parazitů: I</vt:lpstr>
      <vt:lpstr>Životní cykly  Schistocephalus solidus versus Robeirolia ondatrae</vt:lpstr>
      <vt:lpstr>Příklady agregovaná distribuce parazitů: II</vt:lpstr>
      <vt:lpstr>Příklady agregované distribuce cizopasníků: III</vt:lpstr>
      <vt:lpstr>Frekvenční distribuce Ascaris lumbricoides u dětí v Nigerii po chemotherapii</vt:lpstr>
      <vt:lpstr>Přenos: densita a disperze, kontakt</vt:lpstr>
      <vt:lpstr>4. Způsoby přenosu patogenů</vt:lpstr>
      <vt:lpstr>(A) Přenos kontaktem mezi hostiteli</vt:lpstr>
      <vt:lpstr>Přenos kontaktem mezi hostiteli</vt:lpstr>
      <vt:lpstr>Dva příklady predispozice lehké a těžké infekce člověka střevnímu nematody Ascaris lumbricoides (a) a Trichuris trichiura (b)</vt:lpstr>
      <vt:lpstr>Šíření parazita mezi hostiteli</vt:lpstr>
      <vt:lpstr>Způsoby přenosu cizopasníků</vt:lpstr>
      <vt:lpstr>Šíření parazitů v populacích hostitele</vt:lpstr>
      <vt:lpstr>Příklady epidemie – přímý přenos</vt:lpstr>
      <vt:lpstr>(a) Doložené epidemie neštovic v Anglii a Walesu za období 1940 – 1988; Masová vakcinace začala v roce 1967</vt:lpstr>
      <vt:lpstr>(B) Přenos infekčním agens </vt:lpstr>
      <vt:lpstr>Přenos infekčním agens</vt:lpstr>
      <vt:lpstr>(a) Vztah mezi celkovým počtem parazitů uchycených v populaci hostitele a hustota populace hostitele </vt:lpstr>
      <vt:lpstr>Vztah mezi prevalencí a hustotou infekčních agens pro různé typy distribuce cizopasníků</vt:lpstr>
      <vt:lpstr>Experimentální data o vztahu prevalence (Biomphalaria) infekce Schistosoma mansoni a hustotou plžů a miracidií</vt:lpstr>
      <vt:lpstr>(C) Přenos ingescí</vt:lpstr>
      <vt:lpstr>Nelineární vztah mezi  densitou infekčního stádia (nebo napadeným hostitelem) a mírou získávání parazita (nebo mezihostitele) </vt:lpstr>
      <vt:lpstr>(D) Přenos vektorem</vt:lpstr>
      <vt:lpstr>Vztah mezi prevalenci infekce vektora (y´) a očekávanou délkou života vektora (1/b) pro různé latentní periody nemoci</vt:lpstr>
      <vt:lpstr>5. Epidemiologie cizopasníků</vt:lpstr>
      <vt:lpstr>Schéma populace parazita</vt:lpstr>
      <vt:lpstr>Schéma populace parazita:                                      motolice Echinostoma revolutum</vt:lpstr>
      <vt:lpstr>Epidemiologie cizopasníků</vt:lpstr>
      <vt:lpstr>Hostitelé jako základní jednotka studia</vt:lpstr>
      <vt:lpstr>Rozdělení populace hostitele na různé kompartmenty</vt:lpstr>
      <vt:lpstr>Základní SIR model pro mikroparazity</vt:lpstr>
      <vt:lpstr>Obecná strategie imunitní reakce (obrany)  </vt:lpstr>
      <vt:lpstr>Prezentace aplikace PowerPoint</vt:lpstr>
      <vt:lpstr>Aktivace fagocytů NK (natural killer) buňkami</vt:lpstr>
      <vt:lpstr>Schéma obranných reakcí proti malárii (A) a střevním helmintům (B)</vt:lpstr>
      <vt:lpstr>Základní model přenosu parazitů</vt:lpstr>
      <vt:lpstr>Schématický model přímého životního cyklu helminta</vt:lpstr>
      <vt:lpstr>Nízké hodnoty prahové infekční dávky nestačí na rozvoj epidemie   </vt:lpstr>
      <vt:lpstr>6. Paraziti jako základní jednotka studia</vt:lpstr>
      <vt:lpstr>Na hustotě závislé přežívání a reprodukce uvnitř subpopulace parazita</vt:lpstr>
      <vt:lpstr>Vliv parazitární infekce na přežívání hostitele (dead rate)</vt:lpstr>
      <vt:lpstr>Mikro- a makroparaziti</vt:lpstr>
      <vt:lpstr>Dynamika populace parazita</vt:lpstr>
      <vt:lpstr>Dynamika populace parazita</vt:lpstr>
      <vt:lpstr>Basic Reproductive Rate (Základní reprodukční rychlost)</vt:lpstr>
      <vt:lpstr>Epidemiologie cizopasníků - příklady</vt:lpstr>
      <vt:lpstr>7. Základní epidemiologické modely</vt:lpstr>
      <vt:lpstr>Epidemiologické modely</vt:lpstr>
      <vt:lpstr>Ekologie parazitických organismů </vt:lpstr>
      <vt:lpstr>Základní reprodukční rychlost</vt:lpstr>
      <vt:lpstr>Epidemiologický význam hodnoty R</vt:lpstr>
      <vt:lpstr>Co je to virulence ?</vt:lpstr>
      <vt:lpstr>Věková závislost infekce Trichinella spiralis a  Trichinella spiralis IgA protilátková odpověď </vt:lpstr>
      <vt:lpstr>Základní epidemiologické modely</vt:lpstr>
      <vt:lpstr>Základní epidemiologické modely</vt:lpstr>
      <vt:lpstr>Populační dynamika parazitismu</vt:lpstr>
      <vt:lpstr>Mikroparaziti přenášeni přímo (I)</vt:lpstr>
      <vt:lpstr>Mikroparaziti přenášeni přímo (II)</vt:lpstr>
      <vt:lpstr>Mikroparaziti přenášeni přímo (III)</vt:lpstr>
      <vt:lpstr>Mikroparaziti přenášeni přímo (IV)</vt:lpstr>
      <vt:lpstr>Vztah mezi proporcí serologicky pozitivních hostitelů a jejich stářím (různé R) a hodnotou R</vt:lpstr>
      <vt:lpstr>(B) Makroparaziti šířeni přímo (I)</vt:lpstr>
      <vt:lpstr>Makroparaziti šířeni přímo (II)</vt:lpstr>
      <vt:lpstr>Makroparaziti šířeni přímo (III)</vt:lpstr>
      <vt:lpstr>Makroparaziti šířeni přímo (IV)</vt:lpstr>
      <vt:lpstr>Makroparaziti šířeni přímo (V)</vt:lpstr>
      <vt:lpstr>Vztah mezi prevalencí (p) a mean worm burden (M) u Ascaris lumbricoides</vt:lpstr>
      <vt:lpstr>(C) Makroparaziti s nepřímým přenosem (I)</vt:lpstr>
      <vt:lpstr>Makroparaziti s nepřímým přenosem (II)</vt:lpstr>
      <vt:lpstr>Makroparaziti s nepřímým přenosem (III)</vt:lpstr>
      <vt:lpstr>Prevalence infekcí schistosom u různých věkových tříd člověka (a), (b) a plže (c)</vt:lpstr>
      <vt:lpstr>Vliv velikosti plže (stáří) na proporci Biomphalaria, která se stala infekční Schistosoma mansoni po expozici stejného množství miracidií.</vt:lpstr>
      <vt:lpstr>(D) Mikroparaziti přenášeni vektorem (I)</vt:lpstr>
      <vt:lpstr>Mikroparaziti přenášeni vektorem (II)</vt:lpstr>
      <vt:lpstr>Mikroparaziti přenášeni vektorem (III)</vt:lpstr>
      <vt:lpstr>Mikroparaziti přenášeni vektorem (IV)</vt:lpstr>
      <vt:lpstr>Mikroparaziti přenášeni vektorem (V)</vt:lpstr>
      <vt:lpstr>Sezónní změny hustoty sání Anopheles gambieae v severní Nigérii</vt:lpstr>
      <vt:lpstr>8. Působení klimatických faktorů</vt:lpstr>
      <vt:lpstr>Působení klimatických faktorů</vt:lpstr>
      <vt:lpstr>Působení klimatických faktorů</vt:lpstr>
      <vt:lpstr>Sezónní dynamika populace tasemnice Caryophyllaeus laticeps z Abramis brama</vt:lpstr>
      <vt:lpstr>Cyklus roční aktivity žáby Scaphiopus couchii umožňující šíření parazita Pseudodiplorchis americanus v Arizoně</vt:lpstr>
      <vt:lpstr>Predikovatelnost životního prostředí parazita</vt:lpstr>
      <vt:lpstr>Prostorová uzavřenost a omezenost životního prostředí parazita </vt:lpstr>
      <vt:lpstr>Děkuji za pozornost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177</cp:revision>
  <dcterms:created xsi:type="dcterms:W3CDTF">2014-04-22T02:44:50Z</dcterms:created>
  <dcterms:modified xsi:type="dcterms:W3CDTF">2024-05-15T09:56:22Z</dcterms:modified>
</cp:coreProperties>
</file>