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2"/>
  </p:notesMasterIdLst>
  <p:sldIdLst>
    <p:sldId id="265" r:id="rId2"/>
    <p:sldId id="258" r:id="rId3"/>
    <p:sldId id="257" r:id="rId4"/>
    <p:sldId id="260" r:id="rId5"/>
    <p:sldId id="261" r:id="rId6"/>
    <p:sldId id="262" r:id="rId7"/>
    <p:sldId id="263" r:id="rId8"/>
    <p:sldId id="264" r:id="rId9"/>
    <p:sldId id="259" r:id="rId10"/>
    <p:sldId id="266" r:id="rId11"/>
    <p:sldId id="267" r:id="rId12"/>
    <p:sldId id="268" r:id="rId13"/>
    <p:sldId id="269" r:id="rId14"/>
    <p:sldId id="983" r:id="rId15"/>
    <p:sldId id="984" r:id="rId16"/>
    <p:sldId id="985" r:id="rId17"/>
    <p:sldId id="986" r:id="rId18"/>
    <p:sldId id="987" r:id="rId19"/>
    <p:sldId id="988" r:id="rId20"/>
    <p:sldId id="989" r:id="rId21"/>
    <p:sldId id="990" r:id="rId22"/>
    <p:sldId id="991" r:id="rId23"/>
    <p:sldId id="278" r:id="rId24"/>
    <p:sldId id="961" r:id="rId25"/>
    <p:sldId id="962" r:id="rId26"/>
    <p:sldId id="963" r:id="rId27"/>
    <p:sldId id="964" r:id="rId28"/>
    <p:sldId id="965" r:id="rId29"/>
    <p:sldId id="966" r:id="rId30"/>
    <p:sldId id="967" r:id="rId31"/>
    <p:sldId id="968" r:id="rId32"/>
    <p:sldId id="969" r:id="rId33"/>
    <p:sldId id="970" r:id="rId34"/>
    <p:sldId id="971" r:id="rId35"/>
    <p:sldId id="972" r:id="rId36"/>
    <p:sldId id="973" r:id="rId37"/>
    <p:sldId id="974" r:id="rId38"/>
    <p:sldId id="976" r:id="rId39"/>
    <p:sldId id="975" r:id="rId40"/>
    <p:sldId id="502" r:id="rId41"/>
    <p:sldId id="978" r:id="rId42"/>
    <p:sldId id="979" r:id="rId43"/>
    <p:sldId id="960" r:id="rId44"/>
    <p:sldId id="280" r:id="rId45"/>
    <p:sldId id="507" r:id="rId46"/>
    <p:sldId id="877" r:id="rId47"/>
    <p:sldId id="282" r:id="rId48"/>
    <p:sldId id="881" r:id="rId49"/>
    <p:sldId id="878" r:id="rId50"/>
    <p:sldId id="879" r:id="rId51"/>
    <p:sldId id="880" r:id="rId52"/>
    <p:sldId id="281" r:id="rId53"/>
    <p:sldId id="284" r:id="rId54"/>
    <p:sldId id="283" r:id="rId55"/>
    <p:sldId id="285" r:id="rId56"/>
    <p:sldId id="992" r:id="rId57"/>
    <p:sldId id="286" r:id="rId58"/>
    <p:sldId id="287" r:id="rId59"/>
    <p:sldId id="288" r:id="rId60"/>
    <p:sldId id="289" r:id="rId61"/>
    <p:sldId id="290" r:id="rId62"/>
    <p:sldId id="470" r:id="rId63"/>
    <p:sldId id="471" r:id="rId64"/>
    <p:sldId id="472" r:id="rId65"/>
    <p:sldId id="473" r:id="rId66"/>
    <p:sldId id="946" r:id="rId67"/>
    <p:sldId id="938" r:id="rId68"/>
    <p:sldId id="939" r:id="rId69"/>
    <p:sldId id="477" r:id="rId70"/>
    <p:sldId id="478" r:id="rId71"/>
    <p:sldId id="479" r:id="rId72"/>
    <p:sldId id="480" r:id="rId73"/>
    <p:sldId id="481" r:id="rId74"/>
    <p:sldId id="482" r:id="rId75"/>
    <p:sldId id="484" r:id="rId76"/>
    <p:sldId id="485" r:id="rId77"/>
    <p:sldId id="291" r:id="rId78"/>
    <p:sldId id="292" r:id="rId79"/>
    <p:sldId id="293" r:id="rId80"/>
    <p:sldId id="294" r:id="rId81"/>
    <p:sldId id="295" r:id="rId82"/>
    <p:sldId id="296" r:id="rId83"/>
    <p:sldId id="297" r:id="rId84"/>
    <p:sldId id="298" r:id="rId85"/>
    <p:sldId id="299" r:id="rId86"/>
    <p:sldId id="300" r:id="rId87"/>
    <p:sldId id="301" r:id="rId88"/>
    <p:sldId id="302" r:id="rId89"/>
    <p:sldId id="488" r:id="rId90"/>
    <p:sldId id="489" r:id="rId91"/>
    <p:sldId id="490" r:id="rId92"/>
    <p:sldId id="491" r:id="rId93"/>
    <p:sldId id="810" r:id="rId94"/>
    <p:sldId id="811" r:id="rId95"/>
    <p:sldId id="494" r:id="rId96"/>
    <p:sldId id="303" r:id="rId97"/>
    <p:sldId id="304" r:id="rId98"/>
    <p:sldId id="305" r:id="rId99"/>
    <p:sldId id="306" r:id="rId100"/>
    <p:sldId id="307" r:id="rId101"/>
    <p:sldId id="308" r:id="rId102"/>
    <p:sldId id="309" r:id="rId103"/>
    <p:sldId id="310" r:id="rId104"/>
    <p:sldId id="311" r:id="rId105"/>
    <p:sldId id="813" r:id="rId106"/>
    <p:sldId id="312" r:id="rId107"/>
    <p:sldId id="313" r:id="rId108"/>
    <p:sldId id="459" r:id="rId109"/>
    <p:sldId id="460" r:id="rId110"/>
    <p:sldId id="468" r:id="rId111"/>
    <p:sldId id="455" r:id="rId112"/>
    <p:sldId id="314" r:id="rId113"/>
    <p:sldId id="450" r:id="rId114"/>
    <p:sldId id="461" r:id="rId115"/>
    <p:sldId id="462" r:id="rId116"/>
    <p:sldId id="469" r:id="rId117"/>
    <p:sldId id="486" r:id="rId118"/>
    <p:sldId id="487" r:id="rId119"/>
    <p:sldId id="463" r:id="rId120"/>
    <p:sldId id="464" r:id="rId121"/>
    <p:sldId id="465" r:id="rId122"/>
    <p:sldId id="320" r:id="rId123"/>
    <p:sldId id="322" r:id="rId124"/>
    <p:sldId id="696" r:id="rId125"/>
    <p:sldId id="697" r:id="rId126"/>
    <p:sldId id="698" r:id="rId127"/>
    <p:sldId id="699" r:id="rId128"/>
    <p:sldId id="700" r:id="rId129"/>
    <p:sldId id="701" r:id="rId130"/>
    <p:sldId id="702" r:id="rId131"/>
    <p:sldId id="703" r:id="rId132"/>
    <p:sldId id="704" r:id="rId133"/>
    <p:sldId id="443" r:id="rId134"/>
    <p:sldId id="323" r:id="rId135"/>
    <p:sldId id="705" r:id="rId136"/>
    <p:sldId id="706" r:id="rId137"/>
    <p:sldId id="707" r:id="rId138"/>
    <p:sldId id="324" r:id="rId139"/>
    <p:sldId id="325" r:id="rId140"/>
    <p:sldId id="982" r:id="rId141"/>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73" userDrawn="1">
          <p15:clr>
            <a:srgbClr val="A4A3A4"/>
          </p15:clr>
        </p15:guide>
        <p15:guide id="2" pos="390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6980" autoAdjust="0"/>
    <p:restoredTop sz="94660"/>
  </p:normalViewPr>
  <p:slideViewPr>
    <p:cSldViewPr snapToGrid="0" showGuides="1">
      <p:cViewPr varScale="1">
        <p:scale>
          <a:sx n="120" d="100"/>
          <a:sy n="120" d="100"/>
        </p:scale>
        <p:origin x="120" y="252"/>
      </p:cViewPr>
      <p:guideLst>
        <p:guide orient="horz" pos="2273"/>
        <p:guide pos="3908"/>
      </p:guideLst>
    </p:cSldViewPr>
  </p:slideViewPr>
  <p:notesTextViewPr>
    <p:cViewPr>
      <p:scale>
        <a:sx n="1" d="1"/>
        <a:sy n="1" d="1"/>
      </p:scale>
      <p:origin x="0" y="0"/>
    </p:cViewPr>
  </p:notesTextViewPr>
  <p:sorterViewPr>
    <p:cViewPr varScale="1">
      <p:scale>
        <a:sx n="100" d="100"/>
        <a:sy n="100" d="100"/>
      </p:scale>
      <p:origin x="0" y="-3355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6620A8-ADAD-4D0D-B75B-36C6202F937A}" type="datetimeFigureOut">
              <a:rPr lang="cs-CZ" smtClean="0"/>
              <a:t>06.03.2024</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4CC9C1-94F0-42BE-8E26-45F5FE71D2DA}" type="slidenum">
              <a:rPr lang="cs-CZ" smtClean="0"/>
              <a:t>‹#›</a:t>
            </a:fld>
            <a:endParaRPr lang="cs-CZ"/>
          </a:p>
        </p:txBody>
      </p:sp>
    </p:spTree>
    <p:extLst>
      <p:ext uri="{BB962C8B-B14F-4D97-AF65-F5344CB8AC3E}">
        <p14:creationId xmlns:p14="http://schemas.microsoft.com/office/powerpoint/2010/main" val="2673693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30724"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6D8DDB7-5F66-4D77-83A0-7ABEF1234610}" type="slidenum">
              <a:rPr lang="cs-CZ" altLang="cs-CZ" smtClean="0"/>
              <a:pPr/>
              <a:t>52</a:t>
            </a:fld>
            <a:endParaRPr lang="cs-CZ" altLang="cs-CZ"/>
          </a:p>
        </p:txBody>
      </p:sp>
    </p:spTree>
    <p:extLst>
      <p:ext uri="{BB962C8B-B14F-4D97-AF65-F5344CB8AC3E}">
        <p14:creationId xmlns:p14="http://schemas.microsoft.com/office/powerpoint/2010/main" val="13659431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8C5D374E-794A-4BF9-BBD4-F7DEFEC539DA}" type="slidenum">
              <a:rPr lang="cs-CZ" smtClean="0"/>
              <a:t>123</a:t>
            </a:fld>
            <a:endParaRPr lang="cs-CZ"/>
          </a:p>
        </p:txBody>
      </p:sp>
    </p:spTree>
    <p:extLst>
      <p:ext uri="{BB962C8B-B14F-4D97-AF65-F5344CB8AC3E}">
        <p14:creationId xmlns:p14="http://schemas.microsoft.com/office/powerpoint/2010/main" val="3833617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8C5D374E-794A-4BF9-BBD4-F7DEFEC539DA}" type="slidenum">
              <a:rPr lang="cs-CZ" smtClean="0"/>
              <a:t>137</a:t>
            </a:fld>
            <a:endParaRPr lang="cs-CZ"/>
          </a:p>
        </p:txBody>
      </p:sp>
    </p:spTree>
    <p:extLst>
      <p:ext uri="{BB962C8B-B14F-4D97-AF65-F5344CB8AC3E}">
        <p14:creationId xmlns:p14="http://schemas.microsoft.com/office/powerpoint/2010/main" val="1118822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8C5D374E-794A-4BF9-BBD4-F7DEFEC539DA}" type="slidenum">
              <a:rPr lang="cs-CZ" smtClean="0"/>
              <a:t>61</a:t>
            </a:fld>
            <a:endParaRPr lang="cs-CZ"/>
          </a:p>
        </p:txBody>
      </p:sp>
    </p:spTree>
    <p:extLst>
      <p:ext uri="{BB962C8B-B14F-4D97-AF65-F5344CB8AC3E}">
        <p14:creationId xmlns:p14="http://schemas.microsoft.com/office/powerpoint/2010/main" val="212844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92164"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DE98E53-2EA2-46DC-9D3F-003B0630D6A3}" type="slidenum">
              <a:rPr lang="cs-CZ" altLang="cs-CZ" smtClean="0"/>
              <a:pPr/>
              <a:t>64</a:t>
            </a:fld>
            <a:endParaRPr lang="cs-CZ" altLang="cs-CZ"/>
          </a:p>
        </p:txBody>
      </p:sp>
    </p:spTree>
    <p:extLst>
      <p:ext uri="{BB962C8B-B14F-4D97-AF65-F5344CB8AC3E}">
        <p14:creationId xmlns:p14="http://schemas.microsoft.com/office/powerpoint/2010/main" val="1876208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dirty="0"/>
          </a:p>
        </p:txBody>
      </p:sp>
      <p:sp>
        <p:nvSpPr>
          <p:cNvPr id="117764"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37CFF7D-0E2E-461A-BD84-8FEC11B2839D}" type="slidenum">
              <a:rPr lang="cs-CZ" altLang="cs-CZ" smtClean="0"/>
              <a:pPr/>
              <a:t>72</a:t>
            </a:fld>
            <a:endParaRPr lang="cs-CZ" altLang="cs-CZ"/>
          </a:p>
        </p:txBody>
      </p:sp>
    </p:spTree>
    <p:extLst>
      <p:ext uri="{BB962C8B-B14F-4D97-AF65-F5344CB8AC3E}">
        <p14:creationId xmlns:p14="http://schemas.microsoft.com/office/powerpoint/2010/main" val="2705783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8C5D374E-794A-4BF9-BBD4-F7DEFEC539DA}" type="slidenum">
              <a:rPr lang="cs-CZ" smtClean="0"/>
              <a:t>73</a:t>
            </a:fld>
            <a:endParaRPr lang="cs-CZ"/>
          </a:p>
        </p:txBody>
      </p:sp>
    </p:spTree>
    <p:extLst>
      <p:ext uri="{BB962C8B-B14F-4D97-AF65-F5344CB8AC3E}">
        <p14:creationId xmlns:p14="http://schemas.microsoft.com/office/powerpoint/2010/main" val="202485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8C5D374E-794A-4BF9-BBD4-F7DEFEC539DA}" type="slidenum">
              <a:rPr lang="cs-CZ" smtClean="0"/>
              <a:t>83</a:t>
            </a:fld>
            <a:endParaRPr lang="cs-CZ"/>
          </a:p>
        </p:txBody>
      </p:sp>
    </p:spTree>
    <p:extLst>
      <p:ext uri="{BB962C8B-B14F-4D97-AF65-F5344CB8AC3E}">
        <p14:creationId xmlns:p14="http://schemas.microsoft.com/office/powerpoint/2010/main" val="1739381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8C5D374E-794A-4BF9-BBD4-F7DEFEC539DA}" type="slidenum">
              <a:rPr lang="cs-CZ" smtClean="0"/>
              <a:t>95</a:t>
            </a:fld>
            <a:endParaRPr lang="cs-CZ"/>
          </a:p>
        </p:txBody>
      </p:sp>
    </p:spTree>
    <p:extLst>
      <p:ext uri="{BB962C8B-B14F-4D97-AF65-F5344CB8AC3E}">
        <p14:creationId xmlns:p14="http://schemas.microsoft.com/office/powerpoint/2010/main" val="2551842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8C5D374E-794A-4BF9-BBD4-F7DEFEC539DA}" type="slidenum">
              <a:rPr lang="cs-CZ" smtClean="0"/>
              <a:t>108</a:t>
            </a:fld>
            <a:endParaRPr lang="cs-CZ"/>
          </a:p>
        </p:txBody>
      </p:sp>
    </p:spTree>
    <p:extLst>
      <p:ext uri="{BB962C8B-B14F-4D97-AF65-F5344CB8AC3E}">
        <p14:creationId xmlns:p14="http://schemas.microsoft.com/office/powerpoint/2010/main" val="128182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8C5D374E-794A-4BF9-BBD4-F7DEFEC539DA}" type="slidenum">
              <a:rPr lang="cs-CZ" smtClean="0"/>
              <a:t>112</a:t>
            </a:fld>
            <a:endParaRPr lang="cs-CZ"/>
          </a:p>
        </p:txBody>
      </p:sp>
    </p:spTree>
    <p:extLst>
      <p:ext uri="{BB962C8B-B14F-4D97-AF65-F5344CB8AC3E}">
        <p14:creationId xmlns:p14="http://schemas.microsoft.com/office/powerpoint/2010/main" val="2098165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p:cNvSpPr>
            <a:spLocks noGrp="1"/>
          </p:cNvSpPr>
          <p:nvPr>
            <p:ph type="dt" sz="half" idx="10"/>
          </p:nvPr>
        </p:nvSpPr>
        <p:spPr/>
        <p:txBody>
          <a:bodyPr/>
          <a:lstStyle/>
          <a:p>
            <a:fld id="{2E05C381-A297-462E-B538-9FEEB56A1AEF}" type="datetimeFigureOut">
              <a:rPr lang="cs-CZ" smtClean="0"/>
              <a:t>06.03.2024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8760465-BF0F-42B0-AE00-5115916883C2}" type="slidenum">
              <a:rPr lang="cs-CZ" smtClean="0"/>
              <a:t>‹#›</a:t>
            </a:fld>
            <a:endParaRPr lang="cs-CZ"/>
          </a:p>
        </p:txBody>
      </p:sp>
    </p:spTree>
    <p:extLst>
      <p:ext uri="{BB962C8B-B14F-4D97-AF65-F5344CB8AC3E}">
        <p14:creationId xmlns:p14="http://schemas.microsoft.com/office/powerpoint/2010/main" val="727490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2E05C381-A297-462E-B538-9FEEB56A1AEF}" type="datetimeFigureOut">
              <a:rPr lang="cs-CZ" smtClean="0"/>
              <a:t>06.03.2024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8760465-BF0F-42B0-AE00-5115916883C2}" type="slidenum">
              <a:rPr lang="cs-CZ" smtClean="0"/>
              <a:t>‹#›</a:t>
            </a:fld>
            <a:endParaRPr lang="cs-CZ"/>
          </a:p>
        </p:txBody>
      </p:sp>
    </p:spTree>
    <p:extLst>
      <p:ext uri="{BB962C8B-B14F-4D97-AF65-F5344CB8AC3E}">
        <p14:creationId xmlns:p14="http://schemas.microsoft.com/office/powerpoint/2010/main" val="4078992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2E05C381-A297-462E-B538-9FEEB56A1AEF}" type="datetimeFigureOut">
              <a:rPr lang="cs-CZ" smtClean="0"/>
              <a:t>06.03.2024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8760465-BF0F-42B0-AE00-5115916883C2}" type="slidenum">
              <a:rPr lang="cs-CZ" smtClean="0"/>
              <a:t>‹#›</a:t>
            </a:fld>
            <a:endParaRPr lang="cs-CZ"/>
          </a:p>
        </p:txBody>
      </p:sp>
    </p:spTree>
    <p:extLst>
      <p:ext uri="{BB962C8B-B14F-4D97-AF65-F5344CB8AC3E}">
        <p14:creationId xmlns:p14="http://schemas.microsoft.com/office/powerpoint/2010/main" val="3957745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2E05C381-A297-462E-B538-9FEEB56A1AEF}" type="datetimeFigureOut">
              <a:rPr lang="cs-CZ" smtClean="0"/>
              <a:t>06.03.2024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8760465-BF0F-42B0-AE00-5115916883C2}" type="slidenum">
              <a:rPr lang="cs-CZ" smtClean="0"/>
              <a:t>‹#›</a:t>
            </a:fld>
            <a:endParaRPr lang="cs-CZ"/>
          </a:p>
        </p:txBody>
      </p:sp>
    </p:spTree>
    <p:extLst>
      <p:ext uri="{BB962C8B-B14F-4D97-AF65-F5344CB8AC3E}">
        <p14:creationId xmlns:p14="http://schemas.microsoft.com/office/powerpoint/2010/main" val="3034443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p:cNvSpPr>
            <a:spLocks noGrp="1"/>
          </p:cNvSpPr>
          <p:nvPr>
            <p:ph type="dt" sz="half" idx="10"/>
          </p:nvPr>
        </p:nvSpPr>
        <p:spPr/>
        <p:txBody>
          <a:bodyPr/>
          <a:lstStyle/>
          <a:p>
            <a:fld id="{2E05C381-A297-462E-B538-9FEEB56A1AEF}" type="datetimeFigureOut">
              <a:rPr lang="cs-CZ" smtClean="0"/>
              <a:t>06.03.2024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F8760465-BF0F-42B0-AE00-5115916883C2}" type="slidenum">
              <a:rPr lang="cs-CZ" smtClean="0"/>
              <a:t>‹#›</a:t>
            </a:fld>
            <a:endParaRPr lang="cs-CZ"/>
          </a:p>
        </p:txBody>
      </p:sp>
    </p:spTree>
    <p:extLst>
      <p:ext uri="{BB962C8B-B14F-4D97-AF65-F5344CB8AC3E}">
        <p14:creationId xmlns:p14="http://schemas.microsoft.com/office/powerpoint/2010/main" val="2545477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2E05C381-A297-462E-B538-9FEEB56A1AEF}" type="datetimeFigureOut">
              <a:rPr lang="cs-CZ" smtClean="0"/>
              <a:t>06.03.2024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F8760465-BF0F-42B0-AE00-5115916883C2}" type="slidenum">
              <a:rPr lang="cs-CZ" smtClean="0"/>
              <a:t>‹#›</a:t>
            </a:fld>
            <a:endParaRPr lang="cs-CZ"/>
          </a:p>
        </p:txBody>
      </p:sp>
    </p:spTree>
    <p:extLst>
      <p:ext uri="{BB962C8B-B14F-4D97-AF65-F5344CB8AC3E}">
        <p14:creationId xmlns:p14="http://schemas.microsoft.com/office/powerpoint/2010/main" val="552020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2E05C381-A297-462E-B538-9FEEB56A1AEF}" type="datetimeFigureOut">
              <a:rPr lang="cs-CZ" smtClean="0"/>
              <a:t>06.03.2024</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F8760465-BF0F-42B0-AE00-5115916883C2}" type="slidenum">
              <a:rPr lang="cs-CZ" smtClean="0"/>
              <a:t>‹#›</a:t>
            </a:fld>
            <a:endParaRPr lang="cs-CZ"/>
          </a:p>
        </p:txBody>
      </p:sp>
    </p:spTree>
    <p:extLst>
      <p:ext uri="{BB962C8B-B14F-4D97-AF65-F5344CB8AC3E}">
        <p14:creationId xmlns:p14="http://schemas.microsoft.com/office/powerpoint/2010/main" val="4153862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2E05C381-A297-462E-B538-9FEEB56A1AEF}" type="datetimeFigureOut">
              <a:rPr lang="cs-CZ" smtClean="0"/>
              <a:t>06.03.2024</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F8760465-BF0F-42B0-AE00-5115916883C2}" type="slidenum">
              <a:rPr lang="cs-CZ" smtClean="0"/>
              <a:t>‹#›</a:t>
            </a:fld>
            <a:endParaRPr lang="cs-CZ"/>
          </a:p>
        </p:txBody>
      </p:sp>
    </p:spTree>
    <p:extLst>
      <p:ext uri="{BB962C8B-B14F-4D97-AF65-F5344CB8AC3E}">
        <p14:creationId xmlns:p14="http://schemas.microsoft.com/office/powerpoint/2010/main" val="2542694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2E05C381-A297-462E-B538-9FEEB56A1AEF}" type="datetimeFigureOut">
              <a:rPr lang="cs-CZ" smtClean="0"/>
              <a:t>06.03.2024</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F8760465-BF0F-42B0-AE00-5115916883C2}" type="slidenum">
              <a:rPr lang="cs-CZ" smtClean="0"/>
              <a:t>‹#›</a:t>
            </a:fld>
            <a:endParaRPr lang="cs-CZ"/>
          </a:p>
        </p:txBody>
      </p:sp>
    </p:spTree>
    <p:extLst>
      <p:ext uri="{BB962C8B-B14F-4D97-AF65-F5344CB8AC3E}">
        <p14:creationId xmlns:p14="http://schemas.microsoft.com/office/powerpoint/2010/main" val="3831332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2E05C381-A297-462E-B538-9FEEB56A1AEF}" type="datetimeFigureOut">
              <a:rPr lang="cs-CZ" smtClean="0"/>
              <a:t>06.03.2024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F8760465-BF0F-42B0-AE00-5115916883C2}" type="slidenum">
              <a:rPr lang="cs-CZ" smtClean="0"/>
              <a:t>‹#›</a:t>
            </a:fld>
            <a:endParaRPr lang="cs-CZ"/>
          </a:p>
        </p:txBody>
      </p:sp>
    </p:spTree>
    <p:extLst>
      <p:ext uri="{BB962C8B-B14F-4D97-AF65-F5344CB8AC3E}">
        <p14:creationId xmlns:p14="http://schemas.microsoft.com/office/powerpoint/2010/main" val="2690086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2E05C381-A297-462E-B538-9FEEB56A1AEF}" type="datetimeFigureOut">
              <a:rPr lang="cs-CZ" smtClean="0"/>
              <a:t>06.03.2024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F8760465-BF0F-42B0-AE00-5115916883C2}" type="slidenum">
              <a:rPr lang="cs-CZ" smtClean="0"/>
              <a:t>‹#›</a:t>
            </a:fld>
            <a:endParaRPr lang="cs-CZ"/>
          </a:p>
        </p:txBody>
      </p:sp>
    </p:spTree>
    <p:extLst>
      <p:ext uri="{BB962C8B-B14F-4D97-AF65-F5344CB8AC3E}">
        <p14:creationId xmlns:p14="http://schemas.microsoft.com/office/powerpoint/2010/main" val="3850116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05C381-A297-462E-B538-9FEEB56A1AEF}" type="datetimeFigureOut">
              <a:rPr lang="cs-CZ" smtClean="0"/>
              <a:t>06.03.2024</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760465-BF0F-42B0-AE00-5115916883C2}" type="slidenum">
              <a:rPr lang="cs-CZ" smtClean="0"/>
              <a:t>‹#›</a:t>
            </a:fld>
            <a:endParaRPr lang="cs-CZ"/>
          </a:p>
        </p:txBody>
      </p:sp>
    </p:spTree>
    <p:extLst>
      <p:ext uri="{BB962C8B-B14F-4D97-AF65-F5344CB8AC3E}">
        <p14:creationId xmlns:p14="http://schemas.microsoft.com/office/powerpoint/2010/main" val="29433053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308.jpeg"/><Relationship Id="rId2" Type="http://schemas.openxmlformats.org/officeDocument/2006/relationships/image" Target="../media/image307.jpeg"/><Relationship Id="rId1" Type="http://schemas.openxmlformats.org/officeDocument/2006/relationships/slideLayout" Target="../slideLayouts/slideLayout2.xml"/><Relationship Id="rId5" Type="http://schemas.openxmlformats.org/officeDocument/2006/relationships/image" Target="../media/image310.jpeg"/><Relationship Id="rId4" Type="http://schemas.openxmlformats.org/officeDocument/2006/relationships/image" Target="../media/image309.jpeg"/></Relationships>
</file>

<file path=ppt/slides/_rels/slide101.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image" Target="../media/image311.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image" Target="../media/image313.png"/><Relationship Id="rId1" Type="http://schemas.openxmlformats.org/officeDocument/2006/relationships/slideLayout" Target="../slideLayouts/slideLayout2.xml"/><Relationship Id="rId5" Type="http://schemas.openxmlformats.org/officeDocument/2006/relationships/image" Target="../media/image316.jpeg"/><Relationship Id="rId4" Type="http://schemas.openxmlformats.org/officeDocument/2006/relationships/image" Target="../media/image315.png"/></Relationships>
</file>

<file path=ppt/slides/_rels/slide103.xml.rels><?xml version="1.0" encoding="UTF-8" standalone="yes"?>
<Relationships xmlns="http://schemas.openxmlformats.org/package/2006/relationships"><Relationship Id="rId3" Type="http://schemas.openxmlformats.org/officeDocument/2006/relationships/image" Target="../media/image318.jpeg"/><Relationship Id="rId2" Type="http://schemas.openxmlformats.org/officeDocument/2006/relationships/image" Target="../media/image317.png"/><Relationship Id="rId1" Type="http://schemas.openxmlformats.org/officeDocument/2006/relationships/slideLayout" Target="../slideLayouts/slideLayout2.xml"/><Relationship Id="rId6" Type="http://schemas.openxmlformats.org/officeDocument/2006/relationships/image" Target="../media/image321.jpeg"/><Relationship Id="rId5" Type="http://schemas.openxmlformats.org/officeDocument/2006/relationships/image" Target="../media/image320.gif"/><Relationship Id="rId4" Type="http://schemas.openxmlformats.org/officeDocument/2006/relationships/image" Target="../media/image319.jpeg"/></Relationships>
</file>

<file path=ppt/slides/_rels/slide104.xml.rels><?xml version="1.0" encoding="UTF-8" standalone="yes"?>
<Relationships xmlns="http://schemas.openxmlformats.org/package/2006/relationships"><Relationship Id="rId3" Type="http://schemas.openxmlformats.org/officeDocument/2006/relationships/image" Target="../media/image323.jpeg"/><Relationship Id="rId7" Type="http://schemas.openxmlformats.org/officeDocument/2006/relationships/image" Target="../media/image327.png"/><Relationship Id="rId2" Type="http://schemas.openxmlformats.org/officeDocument/2006/relationships/image" Target="../media/image322.jpeg"/><Relationship Id="rId1" Type="http://schemas.openxmlformats.org/officeDocument/2006/relationships/slideLayout" Target="../slideLayouts/slideLayout2.xml"/><Relationship Id="rId6" Type="http://schemas.openxmlformats.org/officeDocument/2006/relationships/image" Target="../media/image326.jpeg"/><Relationship Id="rId5" Type="http://schemas.openxmlformats.org/officeDocument/2006/relationships/image" Target="../media/image325.png"/><Relationship Id="rId4" Type="http://schemas.openxmlformats.org/officeDocument/2006/relationships/image" Target="../media/image324.jpeg"/></Relationships>
</file>

<file path=ppt/slides/_rels/slide105.xml.rels><?xml version="1.0" encoding="UTF-8" standalone="yes"?>
<Relationships xmlns="http://schemas.openxmlformats.org/package/2006/relationships"><Relationship Id="rId8" Type="http://schemas.openxmlformats.org/officeDocument/2006/relationships/image" Target="../media/image334.jpeg"/><Relationship Id="rId3" Type="http://schemas.openxmlformats.org/officeDocument/2006/relationships/image" Target="../media/image329.png"/><Relationship Id="rId7" Type="http://schemas.openxmlformats.org/officeDocument/2006/relationships/image" Target="../media/image333.jpeg"/><Relationship Id="rId2" Type="http://schemas.openxmlformats.org/officeDocument/2006/relationships/image" Target="../media/image328.jpeg"/><Relationship Id="rId1" Type="http://schemas.openxmlformats.org/officeDocument/2006/relationships/slideLayout" Target="../slideLayouts/slideLayout2.xml"/><Relationship Id="rId6" Type="http://schemas.openxmlformats.org/officeDocument/2006/relationships/image" Target="../media/image332.jpeg"/><Relationship Id="rId5" Type="http://schemas.openxmlformats.org/officeDocument/2006/relationships/image" Target="../media/image331.jpeg"/><Relationship Id="rId10" Type="http://schemas.openxmlformats.org/officeDocument/2006/relationships/image" Target="../media/image336.jpeg"/><Relationship Id="rId4" Type="http://schemas.openxmlformats.org/officeDocument/2006/relationships/image" Target="../media/image330.jpeg"/><Relationship Id="rId9" Type="http://schemas.openxmlformats.org/officeDocument/2006/relationships/image" Target="../media/image335.jpeg"/></Relationships>
</file>

<file path=ppt/slides/_rels/slide106.xml.rels><?xml version="1.0" encoding="UTF-8" standalone="yes"?>
<Relationships xmlns="http://schemas.openxmlformats.org/package/2006/relationships"><Relationship Id="rId3" Type="http://schemas.openxmlformats.org/officeDocument/2006/relationships/image" Target="../media/image338.jpeg"/><Relationship Id="rId2" Type="http://schemas.openxmlformats.org/officeDocument/2006/relationships/image" Target="../media/image337.jpeg"/><Relationship Id="rId1" Type="http://schemas.openxmlformats.org/officeDocument/2006/relationships/slideLayout" Target="../slideLayouts/slideLayout2.xml"/><Relationship Id="rId5" Type="http://schemas.openxmlformats.org/officeDocument/2006/relationships/image" Target="../media/image340.jpeg"/><Relationship Id="rId4" Type="http://schemas.openxmlformats.org/officeDocument/2006/relationships/image" Target="../media/image339.jpeg"/></Relationships>
</file>

<file path=ppt/slides/_rels/slide107.xml.rels><?xml version="1.0" encoding="UTF-8" standalone="yes"?>
<Relationships xmlns="http://schemas.openxmlformats.org/package/2006/relationships"><Relationship Id="rId8" Type="http://schemas.openxmlformats.org/officeDocument/2006/relationships/image" Target="../media/image347.jpeg"/><Relationship Id="rId3" Type="http://schemas.openxmlformats.org/officeDocument/2006/relationships/image" Target="../media/image342.jpeg"/><Relationship Id="rId7" Type="http://schemas.openxmlformats.org/officeDocument/2006/relationships/image" Target="../media/image346.jpeg"/><Relationship Id="rId2" Type="http://schemas.openxmlformats.org/officeDocument/2006/relationships/image" Target="../media/image341.jpeg"/><Relationship Id="rId1" Type="http://schemas.openxmlformats.org/officeDocument/2006/relationships/slideLayout" Target="../slideLayouts/slideLayout2.xml"/><Relationship Id="rId6" Type="http://schemas.openxmlformats.org/officeDocument/2006/relationships/image" Target="../media/image345.png"/><Relationship Id="rId5" Type="http://schemas.openxmlformats.org/officeDocument/2006/relationships/image" Target="../media/image344.png"/><Relationship Id="rId4" Type="http://schemas.openxmlformats.org/officeDocument/2006/relationships/image" Target="../media/image343.png"/><Relationship Id="rId9" Type="http://schemas.openxmlformats.org/officeDocument/2006/relationships/image" Target="../media/image348.jpeg"/></Relationships>
</file>

<file path=ppt/slides/_rels/slide108.xml.rels><?xml version="1.0" encoding="UTF-8" standalone="yes"?>
<Relationships xmlns="http://schemas.openxmlformats.org/package/2006/relationships"><Relationship Id="rId8" Type="http://schemas.openxmlformats.org/officeDocument/2006/relationships/image" Target="../media/image354.jpeg"/><Relationship Id="rId3" Type="http://schemas.openxmlformats.org/officeDocument/2006/relationships/image" Target="../media/image349.jpeg"/><Relationship Id="rId7" Type="http://schemas.openxmlformats.org/officeDocument/2006/relationships/image" Target="../media/image35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52.jpeg"/><Relationship Id="rId5" Type="http://schemas.openxmlformats.org/officeDocument/2006/relationships/image" Target="../media/image351.jpeg"/><Relationship Id="rId4" Type="http://schemas.openxmlformats.org/officeDocument/2006/relationships/image" Target="../media/image350.jpeg"/></Relationships>
</file>

<file path=ppt/slides/_rels/slide109.xml.rels><?xml version="1.0" encoding="UTF-8" standalone="yes"?>
<Relationships xmlns="http://schemas.openxmlformats.org/package/2006/relationships"><Relationship Id="rId3" Type="http://schemas.openxmlformats.org/officeDocument/2006/relationships/image" Target="../media/image356.png"/><Relationship Id="rId2" Type="http://schemas.openxmlformats.org/officeDocument/2006/relationships/image" Target="../media/image355.jpeg"/><Relationship Id="rId1" Type="http://schemas.openxmlformats.org/officeDocument/2006/relationships/slideLayout" Target="../slideLayouts/slideLayout2.xml"/><Relationship Id="rId5" Type="http://schemas.openxmlformats.org/officeDocument/2006/relationships/image" Target="../media/image358.jpeg"/><Relationship Id="rId4" Type="http://schemas.openxmlformats.org/officeDocument/2006/relationships/image" Target="../media/image357.pn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360.jpeg"/><Relationship Id="rId2" Type="http://schemas.openxmlformats.org/officeDocument/2006/relationships/image" Target="../media/image359.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hyperlink" Target="https://www.google.cz/url?sa=t&amp;rct=j&amp;q=&amp;esrc=s&amp;source=web&amp;cd=&amp;ved=2ahUKEwiEz4_RjpyEAxX1ov0HHV1kCHUQFnoECBgQAQ&amp;url=https%3A%2F%2Fwww.nobelprize.org%2Fprizes%2Fmedicine%2F2015%2Fpress-release%2F&amp;usg=AOvVaw3ZFdL4JAeLmPfEBv8esmiS&amp;opi=89978449" TargetMode="External"/><Relationship Id="rId2" Type="http://schemas.openxmlformats.org/officeDocument/2006/relationships/image" Target="../media/image361.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362.jpeg"/><Relationship Id="rId7" Type="http://schemas.openxmlformats.org/officeDocument/2006/relationships/hyperlink" Target="https://www.google.cz/url?sa=t&amp;rct=j&amp;q=&amp;esrc=s&amp;source=web&amp;cd=&amp;ved=2ahUKEwiEz4_RjpyEAxX1ov0HHV1kCHUQFnoECBgQAQ&amp;url=https%3A%2F%2Fwww.nobelprize.org%2Fprizes%2Fmedicine%2F2015%2Fpress-release%2F&amp;usg=AOvVaw3ZFdL4JAeLmPfEBv8esmiS&amp;opi=89978449"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65.jpeg"/><Relationship Id="rId5" Type="http://schemas.openxmlformats.org/officeDocument/2006/relationships/image" Target="../media/image364.jpeg"/><Relationship Id="rId4" Type="http://schemas.openxmlformats.org/officeDocument/2006/relationships/image" Target="../media/image363.jpeg"/></Relationships>
</file>

<file path=ppt/slides/_rels/slide113.xml.rels><?xml version="1.0" encoding="UTF-8" standalone="yes"?>
<Relationships xmlns="http://schemas.openxmlformats.org/package/2006/relationships"><Relationship Id="rId8" Type="http://schemas.openxmlformats.org/officeDocument/2006/relationships/image" Target="../media/image361.jpeg"/><Relationship Id="rId3" Type="http://schemas.openxmlformats.org/officeDocument/2006/relationships/image" Target="../media/image367.jpeg"/><Relationship Id="rId7" Type="http://schemas.openxmlformats.org/officeDocument/2006/relationships/image" Target="../media/image371.jpeg"/><Relationship Id="rId2" Type="http://schemas.openxmlformats.org/officeDocument/2006/relationships/image" Target="../media/image366.jpeg"/><Relationship Id="rId1" Type="http://schemas.openxmlformats.org/officeDocument/2006/relationships/slideLayout" Target="../slideLayouts/slideLayout2.xml"/><Relationship Id="rId6" Type="http://schemas.openxmlformats.org/officeDocument/2006/relationships/image" Target="../media/image370.jpeg"/><Relationship Id="rId5" Type="http://schemas.openxmlformats.org/officeDocument/2006/relationships/image" Target="../media/image369.jpeg"/><Relationship Id="rId4" Type="http://schemas.openxmlformats.org/officeDocument/2006/relationships/image" Target="../media/image368.jpeg"/><Relationship Id="rId9" Type="http://schemas.openxmlformats.org/officeDocument/2006/relationships/image" Target="../media/image372.jpeg"/></Relationships>
</file>

<file path=ppt/slides/_rels/slide114.xml.rels><?xml version="1.0" encoding="UTF-8" standalone="yes"?>
<Relationships xmlns="http://schemas.openxmlformats.org/package/2006/relationships"><Relationship Id="rId2" Type="http://schemas.openxmlformats.org/officeDocument/2006/relationships/image" Target="../media/image373.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8" Type="http://schemas.openxmlformats.org/officeDocument/2006/relationships/image" Target="../media/image380.jpeg"/><Relationship Id="rId3" Type="http://schemas.openxmlformats.org/officeDocument/2006/relationships/image" Target="../media/image375.jpeg"/><Relationship Id="rId7" Type="http://schemas.openxmlformats.org/officeDocument/2006/relationships/image" Target="../media/image379.jpeg"/><Relationship Id="rId2" Type="http://schemas.openxmlformats.org/officeDocument/2006/relationships/image" Target="../media/image374.png"/><Relationship Id="rId1" Type="http://schemas.openxmlformats.org/officeDocument/2006/relationships/slideLayout" Target="../slideLayouts/slideLayout2.xml"/><Relationship Id="rId6" Type="http://schemas.openxmlformats.org/officeDocument/2006/relationships/image" Target="../media/image378.jpeg"/><Relationship Id="rId5" Type="http://schemas.openxmlformats.org/officeDocument/2006/relationships/image" Target="../media/image377.jpeg"/><Relationship Id="rId4" Type="http://schemas.openxmlformats.org/officeDocument/2006/relationships/image" Target="../media/image376.jpeg"/></Relationships>
</file>

<file path=ppt/slides/_rels/slide117.xml.rels><?xml version="1.0" encoding="UTF-8" standalone="yes"?>
<Relationships xmlns="http://schemas.openxmlformats.org/package/2006/relationships"><Relationship Id="rId3" Type="http://schemas.openxmlformats.org/officeDocument/2006/relationships/image" Target="../media/image382.jpeg"/><Relationship Id="rId2" Type="http://schemas.openxmlformats.org/officeDocument/2006/relationships/image" Target="../media/image381.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8" Type="http://schemas.openxmlformats.org/officeDocument/2006/relationships/image" Target="../media/image389.jpeg"/><Relationship Id="rId3" Type="http://schemas.openxmlformats.org/officeDocument/2006/relationships/image" Target="../media/image384.jpeg"/><Relationship Id="rId7" Type="http://schemas.openxmlformats.org/officeDocument/2006/relationships/image" Target="../media/image388.jpeg"/><Relationship Id="rId2" Type="http://schemas.openxmlformats.org/officeDocument/2006/relationships/image" Target="../media/image383.jpeg"/><Relationship Id="rId1" Type="http://schemas.openxmlformats.org/officeDocument/2006/relationships/slideLayout" Target="../slideLayouts/slideLayout2.xml"/><Relationship Id="rId6" Type="http://schemas.openxmlformats.org/officeDocument/2006/relationships/image" Target="../media/image387.jpeg"/><Relationship Id="rId5" Type="http://schemas.openxmlformats.org/officeDocument/2006/relationships/image" Target="../media/image386.jpeg"/><Relationship Id="rId4" Type="http://schemas.openxmlformats.org/officeDocument/2006/relationships/image" Target="../media/image385.jpeg"/></Relationships>
</file>

<file path=ppt/slides/_rels/slide119.xml.rels><?xml version="1.0" encoding="UTF-8" standalone="yes"?>
<Relationships xmlns="http://schemas.openxmlformats.org/package/2006/relationships"><Relationship Id="rId3" Type="http://schemas.openxmlformats.org/officeDocument/2006/relationships/image" Target="../media/image391.jpeg"/><Relationship Id="rId2" Type="http://schemas.openxmlformats.org/officeDocument/2006/relationships/image" Target="../media/image390.jpeg"/><Relationship Id="rId1" Type="http://schemas.openxmlformats.org/officeDocument/2006/relationships/slideLayout" Target="../slideLayouts/slideLayout2.xml"/><Relationship Id="rId4" Type="http://schemas.openxmlformats.org/officeDocument/2006/relationships/image" Target="../media/image392.jpe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20.xml.rels><?xml version="1.0" encoding="UTF-8" standalone="yes"?>
<Relationships xmlns="http://schemas.openxmlformats.org/package/2006/relationships"><Relationship Id="rId3" Type="http://schemas.openxmlformats.org/officeDocument/2006/relationships/image" Target="../media/image394.jpeg"/><Relationship Id="rId2" Type="http://schemas.openxmlformats.org/officeDocument/2006/relationships/image" Target="../media/image393.jpeg"/><Relationship Id="rId1" Type="http://schemas.openxmlformats.org/officeDocument/2006/relationships/slideLayout" Target="../slideLayouts/slideLayout2.xml"/><Relationship Id="rId6" Type="http://schemas.openxmlformats.org/officeDocument/2006/relationships/image" Target="../media/image396.jpeg"/><Relationship Id="rId5" Type="http://schemas.openxmlformats.org/officeDocument/2006/relationships/image" Target="../media/image306.png"/><Relationship Id="rId4" Type="http://schemas.openxmlformats.org/officeDocument/2006/relationships/image" Target="../media/image395.jpeg"/></Relationships>
</file>

<file path=ppt/slides/_rels/slide121.xml.rels><?xml version="1.0" encoding="UTF-8" standalone="yes"?>
<Relationships xmlns="http://schemas.openxmlformats.org/package/2006/relationships"><Relationship Id="rId3" Type="http://schemas.openxmlformats.org/officeDocument/2006/relationships/image" Target="../media/image398.png"/><Relationship Id="rId2" Type="http://schemas.openxmlformats.org/officeDocument/2006/relationships/image" Target="../media/image397.jpeg"/><Relationship Id="rId1" Type="http://schemas.openxmlformats.org/officeDocument/2006/relationships/slideLayout" Target="../slideLayouts/slideLayout2.xml"/><Relationship Id="rId5" Type="http://schemas.openxmlformats.org/officeDocument/2006/relationships/image" Target="../media/image400.jpeg"/><Relationship Id="rId4" Type="http://schemas.openxmlformats.org/officeDocument/2006/relationships/image" Target="../media/image399.jpeg"/></Relationships>
</file>

<file path=ppt/slides/_rels/slide122.xml.rels><?xml version="1.0" encoding="UTF-8" standalone="yes"?>
<Relationships xmlns="http://schemas.openxmlformats.org/package/2006/relationships"><Relationship Id="rId3" Type="http://schemas.openxmlformats.org/officeDocument/2006/relationships/image" Target="../media/image402.jpeg"/><Relationship Id="rId7" Type="http://schemas.openxmlformats.org/officeDocument/2006/relationships/image" Target="../media/image406.jpeg"/><Relationship Id="rId2" Type="http://schemas.openxmlformats.org/officeDocument/2006/relationships/image" Target="../media/image401.png"/><Relationship Id="rId1" Type="http://schemas.openxmlformats.org/officeDocument/2006/relationships/slideLayout" Target="../slideLayouts/slideLayout2.xml"/><Relationship Id="rId6" Type="http://schemas.openxmlformats.org/officeDocument/2006/relationships/image" Target="../media/image405.jpeg"/><Relationship Id="rId5" Type="http://schemas.openxmlformats.org/officeDocument/2006/relationships/image" Target="../media/image404.jpeg"/><Relationship Id="rId4" Type="http://schemas.openxmlformats.org/officeDocument/2006/relationships/image" Target="../media/image403.jpeg"/></Relationships>
</file>

<file path=ppt/slides/_rels/slide123.xml.rels><?xml version="1.0" encoding="UTF-8" standalone="yes"?>
<Relationships xmlns="http://schemas.openxmlformats.org/package/2006/relationships"><Relationship Id="rId3" Type="http://schemas.openxmlformats.org/officeDocument/2006/relationships/image" Target="../media/image407.png"/><Relationship Id="rId7" Type="http://schemas.openxmlformats.org/officeDocument/2006/relationships/image" Target="../media/image41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10.png"/><Relationship Id="rId5" Type="http://schemas.openxmlformats.org/officeDocument/2006/relationships/image" Target="../media/image409.jpeg"/><Relationship Id="rId4" Type="http://schemas.openxmlformats.org/officeDocument/2006/relationships/image" Target="../media/image408.jpeg"/></Relationships>
</file>

<file path=ppt/slides/_rels/slide124.xml.rels><?xml version="1.0" encoding="UTF-8" standalone="yes"?>
<Relationships xmlns="http://schemas.openxmlformats.org/package/2006/relationships"><Relationship Id="rId3" Type="http://schemas.openxmlformats.org/officeDocument/2006/relationships/image" Target="../media/image413.jpeg"/><Relationship Id="rId2" Type="http://schemas.openxmlformats.org/officeDocument/2006/relationships/image" Target="../media/image412.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8" Type="http://schemas.openxmlformats.org/officeDocument/2006/relationships/image" Target="../media/image419.jpeg"/><Relationship Id="rId3" Type="http://schemas.openxmlformats.org/officeDocument/2006/relationships/image" Target="../media/image415.jpeg"/><Relationship Id="rId7" Type="http://schemas.openxmlformats.org/officeDocument/2006/relationships/image" Target="../media/image418.jpeg"/><Relationship Id="rId2" Type="http://schemas.openxmlformats.org/officeDocument/2006/relationships/image" Target="../media/image414.jpeg"/><Relationship Id="rId1" Type="http://schemas.openxmlformats.org/officeDocument/2006/relationships/slideLayout" Target="../slideLayouts/slideLayout2.xml"/><Relationship Id="rId6" Type="http://schemas.openxmlformats.org/officeDocument/2006/relationships/image" Target="../media/image417.jpeg"/><Relationship Id="rId11" Type="http://schemas.openxmlformats.org/officeDocument/2006/relationships/image" Target="../media/image422.jpeg"/><Relationship Id="rId5" Type="http://schemas.openxmlformats.org/officeDocument/2006/relationships/image" Target="../media/image407.png"/><Relationship Id="rId10" Type="http://schemas.openxmlformats.org/officeDocument/2006/relationships/image" Target="../media/image421.jpeg"/><Relationship Id="rId4" Type="http://schemas.openxmlformats.org/officeDocument/2006/relationships/image" Target="../media/image416.png"/><Relationship Id="rId9" Type="http://schemas.openxmlformats.org/officeDocument/2006/relationships/image" Target="../media/image420.png"/></Relationships>
</file>

<file path=ppt/slides/_rels/slide126.xml.rels><?xml version="1.0" encoding="UTF-8" standalone="yes"?>
<Relationships xmlns="http://schemas.openxmlformats.org/package/2006/relationships"><Relationship Id="rId2" Type="http://schemas.openxmlformats.org/officeDocument/2006/relationships/image" Target="../media/image423.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425.jpeg"/><Relationship Id="rId2" Type="http://schemas.openxmlformats.org/officeDocument/2006/relationships/image" Target="../media/image424.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426.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428.png"/><Relationship Id="rId2" Type="http://schemas.openxmlformats.org/officeDocument/2006/relationships/image" Target="../media/image4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30.xml.rels><?xml version="1.0" encoding="UTF-8" standalone="yes"?>
<Relationships xmlns="http://schemas.openxmlformats.org/package/2006/relationships"><Relationship Id="rId2" Type="http://schemas.openxmlformats.org/officeDocument/2006/relationships/image" Target="../media/image429.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430.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431.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8" Type="http://schemas.openxmlformats.org/officeDocument/2006/relationships/image" Target="../media/image438.jpeg"/><Relationship Id="rId3" Type="http://schemas.openxmlformats.org/officeDocument/2006/relationships/image" Target="../media/image433.jpeg"/><Relationship Id="rId7" Type="http://schemas.openxmlformats.org/officeDocument/2006/relationships/image" Target="../media/image437.png"/><Relationship Id="rId2" Type="http://schemas.openxmlformats.org/officeDocument/2006/relationships/image" Target="../media/image432.jpeg"/><Relationship Id="rId1" Type="http://schemas.openxmlformats.org/officeDocument/2006/relationships/slideLayout" Target="../slideLayouts/slideLayout2.xml"/><Relationship Id="rId6" Type="http://schemas.openxmlformats.org/officeDocument/2006/relationships/image" Target="../media/image436.jpeg"/><Relationship Id="rId5" Type="http://schemas.openxmlformats.org/officeDocument/2006/relationships/image" Target="../media/image435.jpeg"/><Relationship Id="rId4" Type="http://schemas.openxmlformats.org/officeDocument/2006/relationships/image" Target="../media/image434.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image" Target="../media/image439.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441.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8" Type="http://schemas.openxmlformats.org/officeDocument/2006/relationships/image" Target="../media/image447.jpeg"/><Relationship Id="rId13" Type="http://schemas.openxmlformats.org/officeDocument/2006/relationships/image" Target="../media/image452.jpeg"/><Relationship Id="rId3" Type="http://schemas.openxmlformats.org/officeDocument/2006/relationships/image" Target="../media/image442.png"/><Relationship Id="rId7" Type="http://schemas.openxmlformats.org/officeDocument/2006/relationships/image" Target="../media/image446.jpeg"/><Relationship Id="rId12" Type="http://schemas.openxmlformats.org/officeDocument/2006/relationships/image" Target="../media/image45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45.jpeg"/><Relationship Id="rId11" Type="http://schemas.openxmlformats.org/officeDocument/2006/relationships/image" Target="../media/image450.jpeg"/><Relationship Id="rId5" Type="http://schemas.openxmlformats.org/officeDocument/2006/relationships/image" Target="../media/image444.jpeg"/><Relationship Id="rId10" Type="http://schemas.openxmlformats.org/officeDocument/2006/relationships/image" Target="../media/image449.jpeg"/><Relationship Id="rId4" Type="http://schemas.openxmlformats.org/officeDocument/2006/relationships/image" Target="../media/image443.jpeg"/><Relationship Id="rId9" Type="http://schemas.openxmlformats.org/officeDocument/2006/relationships/image" Target="../media/image448.jpeg"/></Relationships>
</file>

<file path=ppt/slides/_rels/slide138.xml.rels><?xml version="1.0" encoding="UTF-8" standalone="yes"?>
<Relationships xmlns="http://schemas.openxmlformats.org/package/2006/relationships"><Relationship Id="rId3" Type="http://schemas.openxmlformats.org/officeDocument/2006/relationships/image" Target="../media/image454.jpeg"/><Relationship Id="rId7" Type="http://schemas.openxmlformats.org/officeDocument/2006/relationships/image" Target="../media/image458.jpeg"/><Relationship Id="rId2" Type="http://schemas.openxmlformats.org/officeDocument/2006/relationships/image" Target="../media/image453.jpeg"/><Relationship Id="rId1" Type="http://schemas.openxmlformats.org/officeDocument/2006/relationships/slideLayout" Target="../slideLayouts/slideLayout7.xml"/><Relationship Id="rId6" Type="http://schemas.openxmlformats.org/officeDocument/2006/relationships/image" Target="../media/image457.jpeg"/><Relationship Id="rId5" Type="http://schemas.openxmlformats.org/officeDocument/2006/relationships/image" Target="../media/image456.jpeg"/><Relationship Id="rId4" Type="http://schemas.openxmlformats.org/officeDocument/2006/relationships/image" Target="../media/image455.jpeg"/></Relationships>
</file>

<file path=ppt/slides/_rels/slide139.xml.rels><?xml version="1.0" encoding="UTF-8" standalone="yes"?>
<Relationships xmlns="http://schemas.openxmlformats.org/package/2006/relationships"><Relationship Id="rId3" Type="http://schemas.openxmlformats.org/officeDocument/2006/relationships/image" Target="../media/image460.jpeg"/><Relationship Id="rId2" Type="http://schemas.openxmlformats.org/officeDocument/2006/relationships/image" Target="../media/image459.jpeg"/><Relationship Id="rId1" Type="http://schemas.openxmlformats.org/officeDocument/2006/relationships/slideLayout" Target="../slideLayouts/slideLayout7.xml"/><Relationship Id="rId5" Type="http://schemas.openxmlformats.org/officeDocument/2006/relationships/image" Target="../media/image462.jpeg"/><Relationship Id="rId4" Type="http://schemas.openxmlformats.org/officeDocument/2006/relationships/image" Target="../media/image461.jpe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4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eg"/></Relationships>
</file>

<file path=ppt/slides/_rels/slide4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47.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4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5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53.xml.rels><?xml version="1.0" encoding="UTF-8" standalone="yes"?>
<Relationships xmlns="http://schemas.openxmlformats.org/package/2006/relationships"><Relationship Id="rId8" Type="http://schemas.openxmlformats.org/officeDocument/2006/relationships/image" Target="../media/image113.jpeg"/><Relationship Id="rId13" Type="http://schemas.openxmlformats.org/officeDocument/2006/relationships/image" Target="../media/image118.jpeg"/><Relationship Id="rId3" Type="http://schemas.openxmlformats.org/officeDocument/2006/relationships/image" Target="../media/image108.jpeg"/><Relationship Id="rId7" Type="http://schemas.openxmlformats.org/officeDocument/2006/relationships/image" Target="../media/image112.jpeg"/><Relationship Id="rId12" Type="http://schemas.openxmlformats.org/officeDocument/2006/relationships/image" Target="../media/image117.jpeg"/><Relationship Id="rId2" Type="http://schemas.openxmlformats.org/officeDocument/2006/relationships/image" Target="../media/image107.jpeg"/><Relationship Id="rId1" Type="http://schemas.openxmlformats.org/officeDocument/2006/relationships/slideLayout" Target="../slideLayouts/slideLayout2.xml"/><Relationship Id="rId6" Type="http://schemas.openxmlformats.org/officeDocument/2006/relationships/image" Target="../media/image111.jpeg"/><Relationship Id="rId11" Type="http://schemas.openxmlformats.org/officeDocument/2006/relationships/image" Target="../media/image116.jpeg"/><Relationship Id="rId5" Type="http://schemas.openxmlformats.org/officeDocument/2006/relationships/image" Target="../media/image110.jpeg"/><Relationship Id="rId10" Type="http://schemas.openxmlformats.org/officeDocument/2006/relationships/image" Target="../media/image115.jpeg"/><Relationship Id="rId4" Type="http://schemas.openxmlformats.org/officeDocument/2006/relationships/image" Target="../media/image109.jpeg"/><Relationship Id="rId9" Type="http://schemas.openxmlformats.org/officeDocument/2006/relationships/image" Target="../media/image114.jpeg"/><Relationship Id="rId14" Type="http://schemas.openxmlformats.org/officeDocument/2006/relationships/image" Target="../media/image119.jpeg"/></Relationships>
</file>

<file path=ppt/slides/_rels/slide54.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121.jpeg"/><Relationship Id="rId7" Type="http://schemas.openxmlformats.org/officeDocument/2006/relationships/image" Target="../media/image125.jpeg"/><Relationship Id="rId12" Type="http://schemas.openxmlformats.org/officeDocument/2006/relationships/image" Target="../media/image130.png"/><Relationship Id="rId2" Type="http://schemas.openxmlformats.org/officeDocument/2006/relationships/image" Target="../media/image120.png"/><Relationship Id="rId1" Type="http://schemas.openxmlformats.org/officeDocument/2006/relationships/slideLayout" Target="../slideLayouts/slideLayout2.xml"/><Relationship Id="rId6" Type="http://schemas.openxmlformats.org/officeDocument/2006/relationships/image" Target="../media/image124.jpeg"/><Relationship Id="rId11" Type="http://schemas.openxmlformats.org/officeDocument/2006/relationships/image" Target="../media/image129.jpeg"/><Relationship Id="rId5" Type="http://schemas.openxmlformats.org/officeDocument/2006/relationships/image" Target="../media/image123.jpeg"/><Relationship Id="rId10" Type="http://schemas.openxmlformats.org/officeDocument/2006/relationships/image" Target="../media/image128.jpeg"/><Relationship Id="rId4" Type="http://schemas.openxmlformats.org/officeDocument/2006/relationships/image" Target="../media/image122.jpeg"/><Relationship Id="rId9" Type="http://schemas.openxmlformats.org/officeDocument/2006/relationships/image" Target="../media/image12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2.xml"/><Relationship Id="rId5" Type="http://schemas.openxmlformats.org/officeDocument/2006/relationships/image" Target="../media/image138.jpeg"/><Relationship Id="rId4" Type="http://schemas.openxmlformats.org/officeDocument/2006/relationships/image" Target="../media/image137.jpeg"/></Relationships>
</file>

<file path=ppt/slides/_rels/slide61.xml.rels><?xml version="1.0" encoding="UTF-8" standalone="yes"?>
<Relationships xmlns="http://schemas.openxmlformats.org/package/2006/relationships"><Relationship Id="rId8" Type="http://schemas.openxmlformats.org/officeDocument/2006/relationships/image" Target="../media/image144.jpeg"/><Relationship Id="rId3" Type="http://schemas.openxmlformats.org/officeDocument/2006/relationships/image" Target="../media/image139.jpeg"/><Relationship Id="rId7" Type="http://schemas.openxmlformats.org/officeDocument/2006/relationships/image" Target="../media/image14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jpeg"/></Relationships>
</file>

<file path=ppt/slides/_rels/slide6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2.xml"/><Relationship Id="rId6" Type="http://schemas.openxmlformats.org/officeDocument/2006/relationships/image" Target="../media/image151.jpeg"/><Relationship Id="rId5" Type="http://schemas.openxmlformats.org/officeDocument/2006/relationships/image" Target="../media/image150.jpeg"/><Relationship Id="rId4" Type="http://schemas.openxmlformats.org/officeDocument/2006/relationships/image" Target="../media/image149.jpeg"/></Relationships>
</file>

<file path=ppt/slides/_rels/slide64.xml.rels><?xml version="1.0" encoding="UTF-8" standalone="yes"?>
<Relationships xmlns="http://schemas.openxmlformats.org/package/2006/relationships"><Relationship Id="rId8" Type="http://schemas.openxmlformats.org/officeDocument/2006/relationships/image" Target="../media/image157.jpeg"/><Relationship Id="rId3" Type="http://schemas.openxmlformats.org/officeDocument/2006/relationships/image" Target="../media/image152.jpeg"/><Relationship Id="rId7" Type="http://schemas.openxmlformats.org/officeDocument/2006/relationships/image" Target="../media/image15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5.jpeg"/><Relationship Id="rId5" Type="http://schemas.openxmlformats.org/officeDocument/2006/relationships/image" Target="../media/image154.jpeg"/><Relationship Id="rId4" Type="http://schemas.openxmlformats.org/officeDocument/2006/relationships/image" Target="../media/image153.jpeg"/></Relationships>
</file>

<file path=ppt/slides/_rels/slide65.xml.rels><?xml version="1.0" encoding="UTF-8" standalone="yes"?>
<Relationships xmlns="http://schemas.openxmlformats.org/package/2006/relationships"><Relationship Id="rId8" Type="http://schemas.openxmlformats.org/officeDocument/2006/relationships/image" Target="../media/image164.jpeg"/><Relationship Id="rId3" Type="http://schemas.openxmlformats.org/officeDocument/2006/relationships/image" Target="../media/image159.png"/><Relationship Id="rId7" Type="http://schemas.openxmlformats.org/officeDocument/2006/relationships/image" Target="../media/image163.jpeg"/><Relationship Id="rId2" Type="http://schemas.openxmlformats.org/officeDocument/2006/relationships/image" Target="../media/image158.png"/><Relationship Id="rId1" Type="http://schemas.openxmlformats.org/officeDocument/2006/relationships/slideLayout" Target="../slideLayouts/slideLayout2.xml"/><Relationship Id="rId6" Type="http://schemas.openxmlformats.org/officeDocument/2006/relationships/image" Target="../media/image162.jpeg"/><Relationship Id="rId5" Type="http://schemas.openxmlformats.org/officeDocument/2006/relationships/image" Target="../media/image161.gif"/><Relationship Id="rId4" Type="http://schemas.openxmlformats.org/officeDocument/2006/relationships/image" Target="../media/image160.jpeg"/></Relationships>
</file>

<file path=ppt/slides/_rels/slide66.xml.rels><?xml version="1.0" encoding="UTF-8" standalone="yes"?>
<Relationships xmlns="http://schemas.openxmlformats.org/package/2006/relationships"><Relationship Id="rId8" Type="http://schemas.openxmlformats.org/officeDocument/2006/relationships/image" Target="../media/image171.jpeg"/><Relationship Id="rId3" Type="http://schemas.openxmlformats.org/officeDocument/2006/relationships/image" Target="../media/image166.jpeg"/><Relationship Id="rId7" Type="http://schemas.openxmlformats.org/officeDocument/2006/relationships/image" Target="../media/image170.jpeg"/><Relationship Id="rId2" Type="http://schemas.openxmlformats.org/officeDocument/2006/relationships/image" Target="../media/image165.jpeg"/><Relationship Id="rId1" Type="http://schemas.openxmlformats.org/officeDocument/2006/relationships/slideLayout" Target="../slideLayouts/slideLayout2.xml"/><Relationship Id="rId6" Type="http://schemas.openxmlformats.org/officeDocument/2006/relationships/image" Target="../media/image169.jpeg"/><Relationship Id="rId5" Type="http://schemas.openxmlformats.org/officeDocument/2006/relationships/image" Target="../media/image168.jpeg"/><Relationship Id="rId10" Type="http://schemas.openxmlformats.org/officeDocument/2006/relationships/image" Target="../media/image173.jpeg"/><Relationship Id="rId4" Type="http://schemas.openxmlformats.org/officeDocument/2006/relationships/image" Target="../media/image167.jpeg"/><Relationship Id="rId9" Type="http://schemas.openxmlformats.org/officeDocument/2006/relationships/image" Target="../media/image172.jpeg"/></Relationships>
</file>

<file path=ppt/slides/_rels/slide67.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1.xml"/><Relationship Id="rId5" Type="http://schemas.openxmlformats.org/officeDocument/2006/relationships/image" Target="../media/image177.png"/><Relationship Id="rId4" Type="http://schemas.openxmlformats.org/officeDocument/2006/relationships/image" Target="../media/image176.jpeg"/></Relationships>
</file>

<file path=ppt/slides/_rels/slide68.xml.rels><?xml version="1.0" encoding="UTF-8" standalone="yes"?>
<Relationships xmlns="http://schemas.openxmlformats.org/package/2006/relationships"><Relationship Id="rId8" Type="http://schemas.openxmlformats.org/officeDocument/2006/relationships/image" Target="../media/image182.jpeg"/><Relationship Id="rId13" Type="http://schemas.openxmlformats.org/officeDocument/2006/relationships/image" Target="../media/image187.png"/><Relationship Id="rId3" Type="http://schemas.openxmlformats.org/officeDocument/2006/relationships/image" Target="../media/image178.jpeg"/><Relationship Id="rId7" Type="http://schemas.openxmlformats.org/officeDocument/2006/relationships/image" Target="../media/image181.jpeg"/><Relationship Id="rId12" Type="http://schemas.openxmlformats.org/officeDocument/2006/relationships/image" Target="../media/image186.jpeg"/><Relationship Id="rId2" Type="http://schemas.openxmlformats.org/officeDocument/2006/relationships/image" Target="../media/image176.jpeg"/><Relationship Id="rId1" Type="http://schemas.openxmlformats.org/officeDocument/2006/relationships/slideLayout" Target="../slideLayouts/slideLayout2.xml"/><Relationship Id="rId6" Type="http://schemas.openxmlformats.org/officeDocument/2006/relationships/image" Target="../media/image180.jpeg"/><Relationship Id="rId11" Type="http://schemas.openxmlformats.org/officeDocument/2006/relationships/image" Target="../media/image185.jpeg"/><Relationship Id="rId5" Type="http://schemas.openxmlformats.org/officeDocument/2006/relationships/image" Target="../media/image179.jpeg"/><Relationship Id="rId10" Type="http://schemas.openxmlformats.org/officeDocument/2006/relationships/image" Target="../media/image184.jpeg"/><Relationship Id="rId4" Type="http://schemas.openxmlformats.org/officeDocument/2006/relationships/image" Target="../media/image174.jpeg"/><Relationship Id="rId9" Type="http://schemas.openxmlformats.org/officeDocument/2006/relationships/image" Target="../media/image183.jpeg"/><Relationship Id="rId14" Type="http://schemas.openxmlformats.org/officeDocument/2006/relationships/image" Target="../media/image188.jpeg"/></Relationships>
</file>

<file path=ppt/slides/_rels/slide69.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png"/><Relationship Id="rId1" Type="http://schemas.openxmlformats.org/officeDocument/2006/relationships/slideLayout" Target="../slideLayouts/slideLayout7.xml"/><Relationship Id="rId4" Type="http://schemas.openxmlformats.org/officeDocument/2006/relationships/image" Target="../media/image194.png"/></Relationships>
</file>

<file path=ppt/slides/_rels/slide72.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195.jpeg"/><Relationship Id="rId7" Type="http://schemas.openxmlformats.org/officeDocument/2006/relationships/image" Target="../media/image19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8.jpeg"/><Relationship Id="rId5" Type="http://schemas.openxmlformats.org/officeDocument/2006/relationships/image" Target="../media/image197.jpeg"/><Relationship Id="rId4" Type="http://schemas.openxmlformats.org/officeDocument/2006/relationships/image" Target="../media/image196.jpeg"/></Relationships>
</file>

<file path=ppt/slides/_rels/slide73.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4.jpeg"/><Relationship Id="rId5" Type="http://schemas.openxmlformats.org/officeDocument/2006/relationships/image" Target="../media/image203.jpeg"/><Relationship Id="rId4" Type="http://schemas.openxmlformats.org/officeDocument/2006/relationships/image" Target="../media/image202.jpeg"/></Relationships>
</file>

<file path=ppt/slides/_rels/slide74.xml.rels><?xml version="1.0" encoding="UTF-8" standalone="yes"?>
<Relationships xmlns="http://schemas.openxmlformats.org/package/2006/relationships"><Relationship Id="rId8" Type="http://schemas.openxmlformats.org/officeDocument/2006/relationships/image" Target="../media/image211.jpeg"/><Relationship Id="rId3" Type="http://schemas.openxmlformats.org/officeDocument/2006/relationships/image" Target="../media/image206.jpeg"/><Relationship Id="rId7" Type="http://schemas.openxmlformats.org/officeDocument/2006/relationships/image" Target="../media/image210.jpeg"/><Relationship Id="rId2" Type="http://schemas.openxmlformats.org/officeDocument/2006/relationships/image" Target="../media/image205.png"/><Relationship Id="rId1" Type="http://schemas.openxmlformats.org/officeDocument/2006/relationships/slideLayout" Target="../slideLayouts/slideLayout2.xml"/><Relationship Id="rId6" Type="http://schemas.openxmlformats.org/officeDocument/2006/relationships/image" Target="../media/image209.jpeg"/><Relationship Id="rId5" Type="http://schemas.openxmlformats.org/officeDocument/2006/relationships/image" Target="../media/image208.jpeg"/><Relationship Id="rId4" Type="http://schemas.openxmlformats.org/officeDocument/2006/relationships/image" Target="../media/image207.jpeg"/></Relationships>
</file>

<file path=ppt/slides/_rels/slide75.xml.rels><?xml version="1.0" encoding="UTF-8" standalone="yes"?>
<Relationships xmlns="http://schemas.openxmlformats.org/package/2006/relationships"><Relationship Id="rId8" Type="http://schemas.openxmlformats.org/officeDocument/2006/relationships/image" Target="../media/image218.png"/><Relationship Id="rId13" Type="http://schemas.openxmlformats.org/officeDocument/2006/relationships/image" Target="../media/image223.jpeg"/><Relationship Id="rId3" Type="http://schemas.openxmlformats.org/officeDocument/2006/relationships/image" Target="../media/image213.jpeg"/><Relationship Id="rId7" Type="http://schemas.openxmlformats.org/officeDocument/2006/relationships/image" Target="../media/image217.png"/><Relationship Id="rId12" Type="http://schemas.openxmlformats.org/officeDocument/2006/relationships/image" Target="../media/image222.png"/><Relationship Id="rId2" Type="http://schemas.openxmlformats.org/officeDocument/2006/relationships/image" Target="../media/image212.jpeg"/><Relationship Id="rId1" Type="http://schemas.openxmlformats.org/officeDocument/2006/relationships/slideLayout" Target="../slideLayouts/slideLayout2.xml"/><Relationship Id="rId6" Type="http://schemas.openxmlformats.org/officeDocument/2006/relationships/image" Target="../media/image216.jpeg"/><Relationship Id="rId11" Type="http://schemas.openxmlformats.org/officeDocument/2006/relationships/image" Target="../media/image221.jpeg"/><Relationship Id="rId5" Type="http://schemas.openxmlformats.org/officeDocument/2006/relationships/image" Target="../media/image215.jpeg"/><Relationship Id="rId10" Type="http://schemas.openxmlformats.org/officeDocument/2006/relationships/image" Target="../media/image220.jpeg"/><Relationship Id="rId4" Type="http://schemas.openxmlformats.org/officeDocument/2006/relationships/image" Target="../media/image214.jpeg"/><Relationship Id="rId9" Type="http://schemas.openxmlformats.org/officeDocument/2006/relationships/image" Target="../media/image219.png"/><Relationship Id="rId14" Type="http://schemas.openxmlformats.org/officeDocument/2006/relationships/image" Target="../media/image224.png"/></Relationships>
</file>

<file path=ppt/slides/_rels/slide76.xml.rels><?xml version="1.0" encoding="UTF-8" standalone="yes"?>
<Relationships xmlns="http://schemas.openxmlformats.org/package/2006/relationships"><Relationship Id="rId3" Type="http://schemas.openxmlformats.org/officeDocument/2006/relationships/image" Target="../media/image226.png"/><Relationship Id="rId7" Type="http://schemas.openxmlformats.org/officeDocument/2006/relationships/image" Target="../media/image230.jpeg"/><Relationship Id="rId2" Type="http://schemas.openxmlformats.org/officeDocument/2006/relationships/image" Target="../media/image225.jpeg"/><Relationship Id="rId1" Type="http://schemas.openxmlformats.org/officeDocument/2006/relationships/slideLayout" Target="../slideLayouts/slideLayout2.xml"/><Relationship Id="rId6" Type="http://schemas.openxmlformats.org/officeDocument/2006/relationships/image" Target="../media/image229.jpeg"/><Relationship Id="rId5" Type="http://schemas.openxmlformats.org/officeDocument/2006/relationships/image" Target="../media/image228.jpeg"/><Relationship Id="rId4" Type="http://schemas.openxmlformats.org/officeDocument/2006/relationships/image" Target="../media/image227.jpeg"/></Relationships>
</file>

<file path=ppt/slides/_rels/slide77.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image" Target="../media/image231.jpeg"/><Relationship Id="rId1" Type="http://schemas.openxmlformats.org/officeDocument/2006/relationships/slideLayout" Target="../slideLayouts/slideLayout7.xml"/><Relationship Id="rId5" Type="http://schemas.openxmlformats.org/officeDocument/2006/relationships/image" Target="../media/image234.jpeg"/><Relationship Id="rId4" Type="http://schemas.openxmlformats.org/officeDocument/2006/relationships/image" Target="../media/image233.jpeg"/></Relationships>
</file>

<file path=ppt/slides/_rels/slide78.xml.rels><?xml version="1.0" encoding="UTF-8" standalone="yes"?>
<Relationships xmlns="http://schemas.openxmlformats.org/package/2006/relationships"><Relationship Id="rId2" Type="http://schemas.openxmlformats.org/officeDocument/2006/relationships/image" Target="../media/image235.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3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38.jpeg"/><Relationship Id="rId7" Type="http://schemas.openxmlformats.org/officeDocument/2006/relationships/image" Target="../media/image242.jpeg"/><Relationship Id="rId2" Type="http://schemas.openxmlformats.org/officeDocument/2006/relationships/hyperlink" Target="https://cs.wikipedia.org/wiki/370_p%C5%99._n._l." TargetMode="External"/><Relationship Id="rId1" Type="http://schemas.openxmlformats.org/officeDocument/2006/relationships/slideLayout" Target="../slideLayouts/slideLayout2.xml"/><Relationship Id="rId6" Type="http://schemas.openxmlformats.org/officeDocument/2006/relationships/image" Target="../media/image241.png"/><Relationship Id="rId5" Type="http://schemas.openxmlformats.org/officeDocument/2006/relationships/image" Target="../media/image240.png"/><Relationship Id="rId4" Type="http://schemas.openxmlformats.org/officeDocument/2006/relationships/image" Target="../media/image239.jpeg"/></Relationships>
</file>

<file path=ppt/slides/_rels/slide82.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image" Target="../media/image243.jpeg"/><Relationship Id="rId1" Type="http://schemas.openxmlformats.org/officeDocument/2006/relationships/slideLayout" Target="../slideLayouts/slideLayout2.xml"/><Relationship Id="rId4" Type="http://schemas.openxmlformats.org/officeDocument/2006/relationships/image" Target="../media/image245.jpeg"/></Relationships>
</file>

<file path=ppt/slides/_rels/slide83.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48.jpeg"/><Relationship Id="rId4" Type="http://schemas.openxmlformats.org/officeDocument/2006/relationships/image" Target="../media/image247.jpeg"/></Relationships>
</file>

<file path=ppt/slides/_rels/slide84.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image" Target="../media/image249.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image" Target="../media/image253.jpeg"/><Relationship Id="rId1" Type="http://schemas.openxmlformats.org/officeDocument/2006/relationships/slideLayout" Target="../slideLayouts/slideLayout2.xml"/><Relationship Id="rId5" Type="http://schemas.openxmlformats.org/officeDocument/2006/relationships/image" Target="../media/image256.png"/><Relationship Id="rId4" Type="http://schemas.openxmlformats.org/officeDocument/2006/relationships/image" Target="../media/image255.png"/></Relationships>
</file>

<file path=ppt/slides/_rels/slide87.xml.rels><?xml version="1.0" encoding="UTF-8" standalone="yes"?>
<Relationships xmlns="http://schemas.openxmlformats.org/package/2006/relationships"><Relationship Id="rId8" Type="http://schemas.openxmlformats.org/officeDocument/2006/relationships/image" Target="../media/image263.jpeg"/><Relationship Id="rId3" Type="http://schemas.openxmlformats.org/officeDocument/2006/relationships/image" Target="../media/image258.jpeg"/><Relationship Id="rId7" Type="http://schemas.openxmlformats.org/officeDocument/2006/relationships/image" Target="../media/image262.jpeg"/><Relationship Id="rId2" Type="http://schemas.openxmlformats.org/officeDocument/2006/relationships/image" Target="../media/image257.jpeg"/><Relationship Id="rId1" Type="http://schemas.openxmlformats.org/officeDocument/2006/relationships/slideLayout" Target="../slideLayouts/slideLayout2.xml"/><Relationship Id="rId6" Type="http://schemas.openxmlformats.org/officeDocument/2006/relationships/image" Target="../media/image261.jpeg"/><Relationship Id="rId11" Type="http://schemas.openxmlformats.org/officeDocument/2006/relationships/image" Target="../media/image266.jpeg"/><Relationship Id="rId5" Type="http://schemas.openxmlformats.org/officeDocument/2006/relationships/image" Target="../media/image260.jpeg"/><Relationship Id="rId10" Type="http://schemas.openxmlformats.org/officeDocument/2006/relationships/image" Target="../media/image265.jpeg"/><Relationship Id="rId4" Type="http://schemas.openxmlformats.org/officeDocument/2006/relationships/image" Target="../media/image259.jpeg"/><Relationship Id="rId9" Type="http://schemas.openxmlformats.org/officeDocument/2006/relationships/image" Target="../media/image264.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68.jpeg"/><Relationship Id="rId7" Type="http://schemas.openxmlformats.org/officeDocument/2006/relationships/image" Target="../media/image272.jpeg"/><Relationship Id="rId2" Type="http://schemas.openxmlformats.org/officeDocument/2006/relationships/image" Target="../media/image267.jpeg"/><Relationship Id="rId1" Type="http://schemas.openxmlformats.org/officeDocument/2006/relationships/slideLayout" Target="../slideLayouts/slideLayout2.xml"/><Relationship Id="rId6" Type="http://schemas.openxmlformats.org/officeDocument/2006/relationships/image" Target="../media/image271.jpeg"/><Relationship Id="rId5" Type="http://schemas.openxmlformats.org/officeDocument/2006/relationships/image" Target="../media/image270.jpeg"/><Relationship Id="rId4" Type="http://schemas.openxmlformats.org/officeDocument/2006/relationships/image" Target="../media/image269.jpeg"/></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image" Target="../media/image273.png"/><Relationship Id="rId1" Type="http://schemas.openxmlformats.org/officeDocument/2006/relationships/slideLayout" Target="../slideLayouts/slideLayout2.xml"/><Relationship Id="rId4" Type="http://schemas.openxmlformats.org/officeDocument/2006/relationships/image" Target="../media/image275.jpeg"/></Relationships>
</file>

<file path=ppt/slides/_rels/slide92.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7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278.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image" Target="../media/image279.jpeg"/><Relationship Id="rId1" Type="http://schemas.openxmlformats.org/officeDocument/2006/relationships/slideLayout" Target="../slideLayouts/slideLayout2.xml"/><Relationship Id="rId5" Type="http://schemas.openxmlformats.org/officeDocument/2006/relationships/image" Target="../media/image282.png"/><Relationship Id="rId4" Type="http://schemas.openxmlformats.org/officeDocument/2006/relationships/image" Target="../media/image281.jpeg"/></Relationships>
</file>

<file path=ppt/slides/_rels/slide95.xml.rels><?xml version="1.0" encoding="UTF-8" standalone="yes"?>
<Relationships xmlns="http://schemas.openxmlformats.org/package/2006/relationships"><Relationship Id="rId8" Type="http://schemas.openxmlformats.org/officeDocument/2006/relationships/image" Target="../media/image288.jpeg"/><Relationship Id="rId3" Type="http://schemas.openxmlformats.org/officeDocument/2006/relationships/image" Target="../media/image283.jpeg"/><Relationship Id="rId7" Type="http://schemas.openxmlformats.org/officeDocument/2006/relationships/image" Target="../media/image28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6.jpeg"/><Relationship Id="rId5" Type="http://schemas.openxmlformats.org/officeDocument/2006/relationships/image" Target="../media/image285.jpeg"/><Relationship Id="rId10" Type="http://schemas.openxmlformats.org/officeDocument/2006/relationships/image" Target="../media/image290.jpeg"/><Relationship Id="rId4" Type="http://schemas.openxmlformats.org/officeDocument/2006/relationships/image" Target="../media/image284.jpeg"/><Relationship Id="rId9" Type="http://schemas.openxmlformats.org/officeDocument/2006/relationships/image" Target="../media/image289.jpeg"/></Relationships>
</file>

<file path=ppt/slides/_rels/slide96.xml.rels><?xml version="1.0" encoding="UTF-8" standalone="yes"?>
<Relationships xmlns="http://schemas.openxmlformats.org/package/2006/relationships"><Relationship Id="rId8" Type="http://schemas.openxmlformats.org/officeDocument/2006/relationships/image" Target="../media/image297.jpeg"/><Relationship Id="rId3" Type="http://schemas.openxmlformats.org/officeDocument/2006/relationships/image" Target="../media/image292.jpeg"/><Relationship Id="rId7" Type="http://schemas.openxmlformats.org/officeDocument/2006/relationships/image" Target="../media/image296.jpeg"/><Relationship Id="rId2" Type="http://schemas.openxmlformats.org/officeDocument/2006/relationships/image" Target="../media/image291.jpeg"/><Relationship Id="rId1" Type="http://schemas.openxmlformats.org/officeDocument/2006/relationships/slideLayout" Target="../slideLayouts/slideLayout2.xml"/><Relationship Id="rId6" Type="http://schemas.openxmlformats.org/officeDocument/2006/relationships/image" Target="../media/image295.jpeg"/><Relationship Id="rId5" Type="http://schemas.openxmlformats.org/officeDocument/2006/relationships/image" Target="../media/image294.jpeg"/><Relationship Id="rId4" Type="http://schemas.openxmlformats.org/officeDocument/2006/relationships/image" Target="../media/image293.jpeg"/><Relationship Id="rId9" Type="http://schemas.openxmlformats.org/officeDocument/2006/relationships/image" Target="../media/image298.jpeg"/></Relationships>
</file>

<file path=ppt/slides/_rels/slide97.xml.rels><?xml version="1.0" encoding="UTF-8" standalone="yes"?>
<Relationships xmlns="http://schemas.openxmlformats.org/package/2006/relationships"><Relationship Id="rId3" Type="http://schemas.openxmlformats.org/officeDocument/2006/relationships/image" Target="../media/image300.jpeg"/><Relationship Id="rId2" Type="http://schemas.openxmlformats.org/officeDocument/2006/relationships/image" Target="../media/image299.jpeg"/><Relationship Id="rId1" Type="http://schemas.openxmlformats.org/officeDocument/2006/relationships/slideLayout" Target="../slideLayouts/slideLayout2.xml"/><Relationship Id="rId4" Type="http://schemas.openxmlformats.org/officeDocument/2006/relationships/image" Target="../media/image301.jpeg"/></Relationships>
</file>

<file path=ppt/slides/_rels/slide98.xml.rels><?xml version="1.0" encoding="UTF-8" standalone="yes"?>
<Relationships xmlns="http://schemas.openxmlformats.org/package/2006/relationships"><Relationship Id="rId2" Type="http://schemas.openxmlformats.org/officeDocument/2006/relationships/image" Target="../media/image302.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image" Target="../media/image303.jpeg"/><Relationship Id="rId1" Type="http://schemas.openxmlformats.org/officeDocument/2006/relationships/slideLayout" Target="../slideLayouts/slideLayout2.xml"/><Relationship Id="rId5" Type="http://schemas.openxmlformats.org/officeDocument/2006/relationships/image" Target="../media/image306.png"/><Relationship Id="rId4" Type="http://schemas.openxmlformats.org/officeDocument/2006/relationships/image" Target="../media/image30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1774826" y="404814"/>
            <a:ext cx="8710613" cy="1470025"/>
          </a:xfrm>
        </p:spPr>
        <p:txBody>
          <a:bodyPr>
            <a:normAutofit fontScale="90000"/>
          </a:bodyPr>
          <a:lstStyle/>
          <a:p>
            <a:pPr eaLnBrk="1" hangingPunct="1"/>
            <a:r>
              <a:rPr lang="cs-CZ" altLang="cs-CZ" dirty="0"/>
              <a:t>Základy humánní parazitologie</a:t>
            </a:r>
          </a:p>
        </p:txBody>
      </p:sp>
      <p:sp>
        <p:nvSpPr>
          <p:cNvPr id="4099" name="Rectangle 3"/>
          <p:cNvSpPr>
            <a:spLocks noGrp="1" noChangeArrowheads="1"/>
          </p:cNvSpPr>
          <p:nvPr>
            <p:ph type="subTitle" idx="1"/>
          </p:nvPr>
        </p:nvSpPr>
        <p:spPr>
          <a:xfrm>
            <a:off x="2895600" y="2492375"/>
            <a:ext cx="6400800" cy="2808288"/>
          </a:xfrm>
        </p:spPr>
        <p:txBody>
          <a:bodyPr/>
          <a:lstStyle/>
          <a:p>
            <a:pPr eaLnBrk="1" hangingPunct="1">
              <a:lnSpc>
                <a:spcPct val="80000"/>
              </a:lnSpc>
            </a:pPr>
            <a:r>
              <a:rPr lang="cs-CZ" altLang="cs-CZ" sz="2800" dirty="0"/>
              <a:t>Prof. RNDr. Milan Gelnar, CSc.</a:t>
            </a:r>
          </a:p>
          <a:p>
            <a:pPr eaLnBrk="1" hangingPunct="1">
              <a:lnSpc>
                <a:spcPct val="80000"/>
              </a:lnSpc>
            </a:pPr>
            <a:endParaRPr lang="cs-CZ" altLang="cs-CZ" sz="2800" dirty="0"/>
          </a:p>
          <a:p>
            <a:pPr eaLnBrk="1" hangingPunct="1">
              <a:lnSpc>
                <a:spcPct val="80000"/>
              </a:lnSpc>
            </a:pPr>
            <a:r>
              <a:rPr lang="cs-CZ" altLang="cs-CZ" sz="2800" dirty="0"/>
              <a:t>Ústav botaniky a zoologie</a:t>
            </a:r>
          </a:p>
          <a:p>
            <a:pPr eaLnBrk="1" hangingPunct="1">
              <a:lnSpc>
                <a:spcPct val="80000"/>
              </a:lnSpc>
            </a:pPr>
            <a:r>
              <a:rPr lang="cs-CZ" altLang="cs-CZ" sz="2800" dirty="0"/>
              <a:t>Oddělení parazitologie</a:t>
            </a:r>
          </a:p>
          <a:p>
            <a:pPr eaLnBrk="1" hangingPunct="1">
              <a:lnSpc>
                <a:spcPct val="80000"/>
              </a:lnSpc>
            </a:pPr>
            <a:r>
              <a:rPr lang="cs-CZ" altLang="cs-CZ" sz="2800" dirty="0"/>
              <a:t>Přírodovědecká fakulta MU</a:t>
            </a:r>
          </a:p>
          <a:p>
            <a:pPr eaLnBrk="1" hangingPunct="1">
              <a:lnSpc>
                <a:spcPct val="80000"/>
              </a:lnSpc>
            </a:pPr>
            <a:r>
              <a:rPr lang="cs-CZ" altLang="cs-CZ" sz="2800" dirty="0"/>
              <a:t>E-mail: gelnar@sci.muni.cz</a:t>
            </a:r>
          </a:p>
          <a:p>
            <a:pPr eaLnBrk="1" hangingPunct="1">
              <a:lnSpc>
                <a:spcPct val="80000"/>
              </a:lnSpc>
            </a:pPr>
            <a:endParaRPr lang="cs-CZ" altLang="cs-CZ" sz="2800" dirty="0"/>
          </a:p>
        </p:txBody>
      </p:sp>
    </p:spTree>
    <p:extLst>
      <p:ext uri="{BB962C8B-B14F-4D97-AF65-F5344CB8AC3E}">
        <p14:creationId xmlns:p14="http://schemas.microsoft.com/office/powerpoint/2010/main" val="25007499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Nadpis 1"/>
          <p:cNvSpPr>
            <a:spLocks noGrp="1" noChangeArrowheads="1"/>
          </p:cNvSpPr>
          <p:nvPr>
            <p:ph type="title"/>
          </p:nvPr>
        </p:nvSpPr>
        <p:spPr/>
        <p:txBody>
          <a:bodyPr/>
          <a:lstStyle/>
          <a:p>
            <a:endParaRPr lang="cs-CZ" altLang="cs-CZ"/>
          </a:p>
        </p:txBody>
      </p:sp>
      <p:sp>
        <p:nvSpPr>
          <p:cNvPr id="12291" name="Zástupný symbol pro obsah 2"/>
          <p:cNvSpPr>
            <a:spLocks noGrp="1" noChangeArrowheads="1"/>
          </p:cNvSpPr>
          <p:nvPr>
            <p:ph idx="1"/>
          </p:nvPr>
        </p:nvSpPr>
        <p:spPr>
          <a:xfrm>
            <a:off x="1981200" y="2133600"/>
            <a:ext cx="8229600" cy="2044700"/>
          </a:xfrm>
        </p:spPr>
        <p:txBody>
          <a:bodyPr/>
          <a:lstStyle/>
          <a:p>
            <a:pPr marL="0" indent="0" algn="ctr">
              <a:buNone/>
            </a:pPr>
            <a:endParaRPr lang="cs-CZ" altLang="cs-CZ" sz="4000" dirty="0">
              <a:solidFill>
                <a:srgbClr val="FF0000"/>
              </a:solidFill>
            </a:endParaRPr>
          </a:p>
          <a:p>
            <a:pPr marL="0" indent="0" algn="ctr">
              <a:buNone/>
            </a:pPr>
            <a:r>
              <a:rPr lang="cs-CZ" altLang="cs-CZ" sz="4000" dirty="0"/>
              <a:t>Studijní a doporučená literatura</a:t>
            </a:r>
          </a:p>
        </p:txBody>
      </p:sp>
    </p:spTree>
    <p:extLst>
      <p:ext uri="{BB962C8B-B14F-4D97-AF65-F5344CB8AC3E}">
        <p14:creationId xmlns:p14="http://schemas.microsoft.com/office/powerpoint/2010/main" val="197632114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Nadpis 1"/>
          <p:cNvSpPr>
            <a:spLocks noGrp="1" noChangeArrowheads="1"/>
          </p:cNvSpPr>
          <p:nvPr>
            <p:ph type="title"/>
          </p:nvPr>
        </p:nvSpPr>
        <p:spPr/>
        <p:txBody>
          <a:bodyPr/>
          <a:lstStyle/>
          <a:p>
            <a:endParaRPr lang="cs-CZ" altLang="cs-CZ"/>
          </a:p>
        </p:txBody>
      </p:sp>
      <p:pic>
        <p:nvPicPr>
          <p:cNvPr id="137219" name="Picture 4" descr="Antoni van Leeuwenhoek: Otec mikrobiologie se narodil před 384 lety |  Blesk.cz"/>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1" y="1"/>
            <a:ext cx="6156325" cy="3476625"/>
          </a:xfrm>
          <a:noFill/>
          <a:extLst>
            <a:ext uri="{909E8E84-426E-40DD-AFC4-6F175D3DCCD1}">
              <a14:hiddenFill xmlns:a14="http://schemas.microsoft.com/office/drawing/2010/main">
                <a:solidFill>
                  <a:srgbClr val="FFFFFF"/>
                </a:solidFill>
              </a14:hiddenFill>
            </a:ext>
          </a:extLst>
        </p:spPr>
      </p:pic>
      <p:pic>
        <p:nvPicPr>
          <p:cNvPr id="137220" name="Picture 6" descr="Leeuwenhoek Microscope None Of Anton Van LeeuwenhoekS Microscopes The  Specimen To Be Examined Was Placed On The Apparatus At (1) Brought Into  Position Vertically By Turning The Lower Screw (2) And Mov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80326" y="-14288"/>
            <a:ext cx="2968625" cy="345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1" name="Picture 8" descr="Antoni van Leeuwenhoek: Muž, který objevil mikrosvět – VTM.c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429000"/>
            <a:ext cx="5003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2" name="Picture 10" descr="Antoni van Leeuwenhoek: Muž, který objevil mikrosvět – VTM.cz"/>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0976" y="3465514"/>
            <a:ext cx="4137025" cy="339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3" name="TextovéPole 5"/>
          <p:cNvSpPr txBox="1">
            <a:spLocks noChangeArrowheads="1"/>
          </p:cNvSpPr>
          <p:nvPr/>
        </p:nvSpPr>
        <p:spPr bwMode="auto">
          <a:xfrm>
            <a:off x="4035426" y="190501"/>
            <a:ext cx="2968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b="1">
                <a:solidFill>
                  <a:schemeClr val="bg1"/>
                </a:solidFill>
              </a:rPr>
              <a:t>Antoni van Leeuwenhoek</a:t>
            </a:r>
          </a:p>
          <a:p>
            <a:pPr>
              <a:spcBef>
                <a:spcPct val="0"/>
              </a:spcBef>
              <a:buFontTx/>
              <a:buNone/>
            </a:pPr>
            <a:r>
              <a:rPr lang="cs-CZ" altLang="cs-CZ" sz="1800" b="1">
                <a:solidFill>
                  <a:schemeClr val="bg1"/>
                </a:solidFill>
              </a:rPr>
              <a:t>(1632 – 1723) Holandsko</a:t>
            </a:r>
          </a:p>
        </p:txBody>
      </p:sp>
    </p:spTree>
    <p:extLst>
      <p:ext uri="{BB962C8B-B14F-4D97-AF65-F5344CB8AC3E}">
        <p14:creationId xmlns:p14="http://schemas.microsoft.com/office/powerpoint/2010/main" val="211440583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Nadpis 1"/>
          <p:cNvSpPr>
            <a:spLocks noGrp="1"/>
          </p:cNvSpPr>
          <p:nvPr>
            <p:ph type="title"/>
          </p:nvPr>
        </p:nvSpPr>
        <p:spPr>
          <a:xfrm>
            <a:off x="779211" y="107944"/>
            <a:ext cx="8507412" cy="1015214"/>
          </a:xfrm>
        </p:spPr>
        <p:txBody>
          <a:bodyPr/>
          <a:lstStyle/>
          <a:p>
            <a:r>
              <a:rPr lang="cs-CZ" altLang="cs-CZ" sz="3800" b="1" dirty="0"/>
              <a:t>Karl </a:t>
            </a:r>
            <a:r>
              <a:rPr lang="cs-CZ" altLang="cs-CZ" sz="3800" b="1" dirty="0" err="1"/>
              <a:t>Asmund</a:t>
            </a:r>
            <a:r>
              <a:rPr lang="cs-CZ" altLang="cs-CZ" sz="3800" b="1" dirty="0"/>
              <a:t> </a:t>
            </a:r>
            <a:r>
              <a:rPr lang="cs-CZ" altLang="cs-CZ" sz="3800" b="1" dirty="0" err="1"/>
              <a:t>Rudolphi</a:t>
            </a:r>
            <a:r>
              <a:rPr lang="cs-CZ" altLang="cs-CZ" sz="3800" dirty="0"/>
              <a:t> (1771 – 1832)</a:t>
            </a:r>
          </a:p>
        </p:txBody>
      </p:sp>
      <p:sp>
        <p:nvSpPr>
          <p:cNvPr id="183299" name="Zástupný symbol pro obsah 2"/>
          <p:cNvSpPr>
            <a:spLocks noGrp="1"/>
          </p:cNvSpPr>
          <p:nvPr>
            <p:ph idx="1"/>
          </p:nvPr>
        </p:nvSpPr>
        <p:spPr>
          <a:xfrm>
            <a:off x="206734" y="6259264"/>
            <a:ext cx="11823589" cy="499344"/>
          </a:xfrm>
        </p:spPr>
        <p:txBody>
          <a:bodyPr>
            <a:normAutofit fontScale="85000" lnSpcReduction="10000"/>
          </a:bodyPr>
          <a:lstStyle/>
          <a:p>
            <a:pPr marL="0" indent="0">
              <a:buNone/>
            </a:pPr>
            <a:r>
              <a:rPr lang="cs-CZ" altLang="cs-CZ" sz="2400" dirty="0"/>
              <a:t>K. A. </a:t>
            </a:r>
            <a:r>
              <a:rPr lang="cs-CZ" altLang="cs-CZ" sz="2400" dirty="0" err="1"/>
              <a:t>Rudolphi</a:t>
            </a:r>
            <a:r>
              <a:rPr lang="cs-CZ" altLang="cs-CZ" sz="2400" dirty="0"/>
              <a:t> (1809) rovněž velice prozíravě ustanovil samostatný kmen </a:t>
            </a:r>
            <a:r>
              <a:rPr lang="cs-CZ" altLang="cs-CZ" sz="2400" b="1" dirty="0" err="1"/>
              <a:t>Nematoidea</a:t>
            </a:r>
            <a:r>
              <a:rPr lang="cs-CZ" altLang="cs-CZ" sz="2400" dirty="0"/>
              <a:t> (dnes </a:t>
            </a:r>
            <a:r>
              <a:rPr lang="cs-CZ" altLang="cs-CZ" sz="2400" b="1" dirty="0" err="1"/>
              <a:t>Nematoda</a:t>
            </a:r>
            <a:r>
              <a:rPr lang="cs-CZ" altLang="cs-CZ" sz="2400" dirty="0"/>
              <a:t>).</a:t>
            </a:r>
          </a:p>
          <a:p>
            <a:pPr marL="0" indent="0">
              <a:buNone/>
            </a:pPr>
            <a:endParaRPr lang="cs-CZ" altLang="cs-CZ" dirty="0"/>
          </a:p>
        </p:txBody>
      </p:sp>
      <p:pic>
        <p:nvPicPr>
          <p:cNvPr id="183300" name="Picture 2" descr="Karl Asmund Rudolphi – Wikiped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6479" y="252819"/>
            <a:ext cx="2966279" cy="37182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Zástupný symbol pro obsah 2"/>
          <p:cNvSpPr txBox="1">
            <a:spLocks/>
          </p:cNvSpPr>
          <p:nvPr/>
        </p:nvSpPr>
        <p:spPr>
          <a:xfrm>
            <a:off x="321364" y="1102056"/>
            <a:ext cx="8711318" cy="22215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cs-CZ" sz="2200" dirty="0"/>
              <a:t>Svou vědeckou činnost </a:t>
            </a:r>
            <a:r>
              <a:rPr lang="cs-CZ" sz="2200" b="1" dirty="0"/>
              <a:t>zaměřoval širokým směrem</a:t>
            </a:r>
            <a:r>
              <a:rPr lang="cs-CZ" sz="2200" dirty="0"/>
              <a:t>, zabýval se anatomií nervů, studoval růst semenných rostlin, zabýval se       všeobecnými vlastnostmi buněk. </a:t>
            </a:r>
            <a:r>
              <a:rPr lang="cs-CZ" sz="2200" b="1" dirty="0"/>
              <a:t>Největší zásluhy </a:t>
            </a:r>
            <a:r>
              <a:rPr lang="cs-CZ" sz="2200" dirty="0"/>
              <a:t>si však získal svým studiem </a:t>
            </a:r>
            <a:r>
              <a:rPr lang="cs-CZ" sz="2200" b="1" dirty="0"/>
              <a:t>parazitologie, nauky o cizopasných červech</a:t>
            </a:r>
            <a:r>
              <a:rPr lang="cs-CZ" sz="2200" dirty="0"/>
              <a:t>. Jeho první velká publikace byla studie parazitických červů </a:t>
            </a:r>
            <a:r>
              <a:rPr lang="cs-CZ" sz="2200" b="1" i="1" dirty="0" err="1"/>
              <a:t>Enterozoorum</a:t>
            </a:r>
            <a:r>
              <a:rPr lang="cs-CZ" sz="2200" b="1" i="1" dirty="0"/>
              <a:t> </a:t>
            </a:r>
            <a:r>
              <a:rPr lang="cs-CZ" sz="2200" b="1" i="1" dirty="0" err="1"/>
              <a:t>sive</a:t>
            </a:r>
            <a:r>
              <a:rPr lang="cs-CZ" sz="2200" b="1" i="1" dirty="0"/>
              <a:t> </a:t>
            </a:r>
            <a:r>
              <a:rPr lang="cs-CZ" sz="2200" b="1" i="1" dirty="0" err="1"/>
              <a:t>vermium</a:t>
            </a:r>
            <a:r>
              <a:rPr lang="cs-CZ" sz="2200" b="1" i="1" dirty="0"/>
              <a:t> </a:t>
            </a:r>
            <a:r>
              <a:rPr lang="cs-CZ" sz="2200" b="1" i="1" dirty="0" err="1"/>
              <a:t>intestinalium</a:t>
            </a:r>
            <a:r>
              <a:rPr lang="cs-CZ" sz="2200" b="1" i="1" dirty="0"/>
              <a:t> </a:t>
            </a:r>
            <a:r>
              <a:rPr lang="cs-CZ" sz="2200" b="1" i="1" dirty="0" err="1"/>
              <a:t>historia</a:t>
            </a:r>
            <a:r>
              <a:rPr lang="cs-CZ" sz="2200" b="1" i="1" dirty="0"/>
              <a:t> </a:t>
            </a:r>
            <a:r>
              <a:rPr lang="cs-CZ" sz="2200" b="1" i="1" dirty="0" err="1"/>
              <a:t>naturalis</a:t>
            </a:r>
            <a:r>
              <a:rPr lang="cs-CZ" sz="2200" b="1" dirty="0"/>
              <a:t>.</a:t>
            </a:r>
            <a:r>
              <a:rPr lang="cs-CZ" sz="2200" dirty="0"/>
              <a:t> Je to první publikace popisující hlístice. </a:t>
            </a:r>
          </a:p>
          <a:p>
            <a:pPr marL="0" indent="0">
              <a:buNone/>
            </a:pPr>
            <a:endParaRPr lang="cs-CZ" dirty="0"/>
          </a:p>
        </p:txBody>
      </p:sp>
      <p:pic>
        <p:nvPicPr>
          <p:cNvPr id="7" name="Obrázek 6"/>
          <p:cNvPicPr>
            <a:picLocks noChangeAspect="1"/>
          </p:cNvPicPr>
          <p:nvPr/>
        </p:nvPicPr>
        <p:blipFill>
          <a:blip r:embed="rId3"/>
          <a:stretch>
            <a:fillRect/>
          </a:stretch>
        </p:blipFill>
        <p:spPr>
          <a:xfrm>
            <a:off x="252204" y="3196424"/>
            <a:ext cx="5740431" cy="3062840"/>
          </a:xfrm>
          <a:prstGeom prst="rect">
            <a:avLst/>
          </a:prstGeom>
        </p:spPr>
      </p:pic>
      <p:sp>
        <p:nvSpPr>
          <p:cNvPr id="8" name="Obdélník 7"/>
          <p:cNvSpPr/>
          <p:nvPr/>
        </p:nvSpPr>
        <p:spPr>
          <a:xfrm>
            <a:off x="6278880" y="4053338"/>
            <a:ext cx="5083534" cy="2123658"/>
          </a:xfrm>
          <a:prstGeom prst="rect">
            <a:avLst/>
          </a:prstGeom>
        </p:spPr>
        <p:txBody>
          <a:bodyPr wrap="square">
            <a:spAutoFit/>
          </a:bodyPr>
          <a:lstStyle/>
          <a:p>
            <a:r>
              <a:rPr lang="cs-CZ" sz="2200" dirty="0"/>
              <a:t>Jeho druhá významná práce je </a:t>
            </a:r>
            <a:r>
              <a:rPr lang="cs-CZ" sz="2200" b="1" i="1" dirty="0" err="1"/>
              <a:t>Synopsis</a:t>
            </a:r>
            <a:r>
              <a:rPr lang="cs-CZ" sz="2200" b="1" i="1" dirty="0"/>
              <a:t> cui </a:t>
            </a:r>
            <a:r>
              <a:rPr lang="cs-CZ" sz="2200" b="1" i="1" dirty="0" err="1"/>
              <a:t>accedunt</a:t>
            </a:r>
            <a:r>
              <a:rPr lang="cs-CZ" sz="2200" b="1" i="1" dirty="0"/>
              <a:t> </a:t>
            </a:r>
            <a:r>
              <a:rPr lang="cs-CZ" sz="2200" b="1" i="1" dirty="0" err="1"/>
              <a:t>mantissima</a:t>
            </a:r>
            <a:r>
              <a:rPr lang="cs-CZ" sz="2200" b="1" i="1" dirty="0"/>
              <a:t> duplex et </a:t>
            </a:r>
            <a:r>
              <a:rPr lang="cs-CZ" sz="2200" b="1" i="1" dirty="0" err="1"/>
              <a:t>indices</a:t>
            </a:r>
            <a:r>
              <a:rPr lang="cs-CZ" sz="2200" b="1" i="1" dirty="0"/>
              <a:t> </a:t>
            </a:r>
            <a:r>
              <a:rPr lang="cs-CZ" sz="2200" b="1" i="1" dirty="0" err="1"/>
              <a:t>locupletissima</a:t>
            </a:r>
            <a:r>
              <a:rPr lang="cs-CZ" sz="2200" dirty="0"/>
              <a:t>, což bylo prvé detailní zpracování životních cyklů hlístic parazitujících lidi, jako je škrkavka dětská (</a:t>
            </a:r>
            <a:r>
              <a:rPr lang="cs-CZ" sz="2200" b="1" i="1" dirty="0" err="1"/>
              <a:t>Ascaris</a:t>
            </a:r>
            <a:r>
              <a:rPr lang="cs-CZ" sz="2200" b="1" i="1" dirty="0"/>
              <a:t> </a:t>
            </a:r>
            <a:r>
              <a:rPr lang="cs-CZ" sz="2200" b="1" i="1" dirty="0" err="1"/>
              <a:t>lumbricoides</a:t>
            </a:r>
            <a:r>
              <a:rPr lang="cs-CZ" sz="2200" i="1" dirty="0"/>
              <a:t>)</a:t>
            </a:r>
            <a:endParaRPr lang="cs-CZ" sz="2200" dirty="0"/>
          </a:p>
        </p:txBody>
      </p:sp>
    </p:spTree>
    <p:extLst>
      <p:ext uri="{BB962C8B-B14F-4D97-AF65-F5344CB8AC3E}">
        <p14:creationId xmlns:p14="http://schemas.microsoft.com/office/powerpoint/2010/main" val="306792848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Nadpis 1"/>
          <p:cNvSpPr>
            <a:spLocks noGrp="1"/>
          </p:cNvSpPr>
          <p:nvPr>
            <p:ph type="title"/>
          </p:nvPr>
        </p:nvSpPr>
        <p:spPr>
          <a:xfrm>
            <a:off x="1981200" y="231952"/>
            <a:ext cx="8229600" cy="708025"/>
          </a:xfrm>
        </p:spPr>
        <p:txBody>
          <a:bodyPr/>
          <a:lstStyle/>
          <a:p>
            <a:r>
              <a:rPr lang="cs-CZ" altLang="cs-CZ" sz="3800" b="1" dirty="0"/>
              <a:t>Carl von </a:t>
            </a:r>
            <a:r>
              <a:rPr lang="cs-CZ" altLang="cs-CZ" sz="3800" b="1" dirty="0" err="1"/>
              <a:t>Linnaeus</a:t>
            </a:r>
            <a:r>
              <a:rPr lang="cs-CZ" altLang="cs-CZ" sz="3800" b="1" dirty="0"/>
              <a:t>  </a:t>
            </a:r>
            <a:r>
              <a:rPr lang="cs-CZ" altLang="cs-CZ" sz="3800" dirty="0"/>
              <a:t>(1707 – 1778)</a:t>
            </a:r>
          </a:p>
        </p:txBody>
      </p:sp>
      <p:sp>
        <p:nvSpPr>
          <p:cNvPr id="186371" name="Zástupný symbol pro obsah 2"/>
          <p:cNvSpPr>
            <a:spLocks noGrp="1"/>
          </p:cNvSpPr>
          <p:nvPr>
            <p:ph idx="1"/>
          </p:nvPr>
        </p:nvSpPr>
        <p:spPr>
          <a:xfrm>
            <a:off x="222636" y="5481113"/>
            <a:ext cx="6066845" cy="1142324"/>
          </a:xfrm>
        </p:spPr>
        <p:txBody>
          <a:bodyPr>
            <a:noAutofit/>
          </a:bodyPr>
          <a:lstStyle/>
          <a:p>
            <a:pPr marL="0" indent="0">
              <a:buNone/>
            </a:pPr>
            <a:r>
              <a:rPr lang="cs-CZ" altLang="cs-CZ" sz="1800" dirty="0"/>
              <a:t>Ve svém díle</a:t>
            </a:r>
            <a:r>
              <a:rPr lang="cs-CZ" altLang="cs-CZ" sz="1800" b="1" dirty="0"/>
              <a:t> </a:t>
            </a:r>
            <a:r>
              <a:rPr lang="en-US" altLang="cs-CZ" sz="1800" b="1" dirty="0" err="1"/>
              <a:t>Systema</a:t>
            </a:r>
            <a:r>
              <a:rPr lang="en-US" altLang="cs-CZ" sz="1800" b="1" dirty="0"/>
              <a:t> </a:t>
            </a:r>
            <a:r>
              <a:rPr lang="en-US" altLang="cs-CZ" sz="1800" b="1" dirty="0" err="1"/>
              <a:t>Naturae</a:t>
            </a:r>
            <a:r>
              <a:rPr lang="cs-CZ" altLang="cs-CZ" sz="1800" b="1" dirty="0"/>
              <a:t> </a:t>
            </a:r>
            <a:r>
              <a:rPr lang="cs-CZ" altLang="cs-CZ" sz="1800" dirty="0"/>
              <a:t>– uvádí </a:t>
            </a:r>
            <a:r>
              <a:rPr lang="cs-CZ" altLang="cs-CZ" sz="1800" b="1" dirty="0"/>
              <a:t>8 rodů tzv. </a:t>
            </a:r>
            <a:r>
              <a:rPr lang="en-US" altLang="cs-CZ" sz="1800" b="1" dirty="0"/>
              <a:t>Vermes </a:t>
            </a:r>
            <a:r>
              <a:rPr lang="en-US" altLang="cs-CZ" sz="1800" b="1" dirty="0" err="1"/>
              <a:t>Intestini</a:t>
            </a:r>
            <a:r>
              <a:rPr lang="cs-CZ" altLang="cs-CZ" sz="1800" b="1" dirty="0"/>
              <a:t> (1758).</a:t>
            </a:r>
            <a:r>
              <a:rPr lang="en-US" altLang="cs-CZ" sz="1800" b="1" dirty="0"/>
              <a:t> </a:t>
            </a:r>
            <a:r>
              <a:rPr lang="cs-CZ" altLang="cs-CZ" sz="1800" dirty="0"/>
              <a:t>Dva z nich byli praví </a:t>
            </a:r>
            <a:r>
              <a:rPr lang="cs-CZ" altLang="cs-CZ" sz="1800" dirty="0" err="1"/>
              <a:t>parazitiční</a:t>
            </a:r>
            <a:r>
              <a:rPr lang="cs-CZ" altLang="cs-CZ" sz="1800" dirty="0"/>
              <a:t> červi, třetí pak byl rod </a:t>
            </a:r>
            <a:r>
              <a:rPr lang="en-US" altLang="cs-CZ" sz="1800" i="1" dirty="0"/>
              <a:t>Gordius</a:t>
            </a:r>
            <a:r>
              <a:rPr lang="en-US" altLang="cs-CZ" sz="1800" dirty="0"/>
              <a:t>, </a:t>
            </a:r>
            <a:r>
              <a:rPr lang="cs-CZ" altLang="cs-CZ" sz="1800" dirty="0"/>
              <a:t>jehož popis je spojován s</a:t>
            </a:r>
            <a:r>
              <a:rPr lang="en-US" altLang="cs-CZ" sz="1800" dirty="0"/>
              <a:t> </a:t>
            </a:r>
            <a:r>
              <a:rPr lang="cs-CZ" altLang="cs-CZ" sz="1800" dirty="0"/>
              <a:t>Carl von </a:t>
            </a:r>
            <a:r>
              <a:rPr lang="cs-CZ" altLang="cs-CZ" sz="1800" dirty="0" err="1"/>
              <a:t>Linnaeus</a:t>
            </a:r>
            <a:r>
              <a:rPr lang="en-US" altLang="cs-CZ" sz="1800" dirty="0"/>
              <a:t>.</a:t>
            </a:r>
            <a:endParaRPr lang="cs-CZ" altLang="cs-CZ" sz="1800" dirty="0"/>
          </a:p>
        </p:txBody>
      </p:sp>
      <p:sp>
        <p:nvSpPr>
          <p:cNvPr id="186372" name="AutoShape 5" descr="Linnaeus University"/>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800"/>
          </a:p>
        </p:txBody>
      </p:sp>
      <p:pic>
        <p:nvPicPr>
          <p:cNvPr id="186373" name="Obráze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5783" y="1068758"/>
            <a:ext cx="2650833" cy="2906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4" name="Picture 11" descr="undefin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22428" y="1022604"/>
            <a:ext cx="5002453" cy="2970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5" name="Picture 9" descr="Carl v. Linné"/>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6661" y="5561065"/>
            <a:ext cx="3317376" cy="938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6" name="Picture 7" descr="Carl Linnaeus | New Zealand Geographi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70284" y="148292"/>
            <a:ext cx="2306463" cy="385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p:cNvSpPr/>
          <p:nvPr/>
        </p:nvSpPr>
        <p:spPr>
          <a:xfrm>
            <a:off x="206735" y="4065031"/>
            <a:ext cx="11322656" cy="1477328"/>
          </a:xfrm>
          <a:prstGeom prst="rect">
            <a:avLst/>
          </a:prstGeom>
        </p:spPr>
        <p:txBody>
          <a:bodyPr wrap="square">
            <a:spAutoFit/>
          </a:bodyPr>
          <a:lstStyle/>
          <a:p>
            <a:r>
              <a:rPr lang="cs-CZ" dirty="0">
                <a:solidFill>
                  <a:srgbClr val="202122"/>
                </a:solidFill>
                <a:latin typeface="Arial" panose="020B0604020202020204" pitchFamily="34" charset="0"/>
              </a:rPr>
              <a:t>Od švédského systematika Carla Linného pochází první formální vědecký popis zástupce hlístic, jenž ve svém 10. vydání díla </a:t>
            </a:r>
            <a:r>
              <a:rPr lang="cs-CZ" b="1" i="1" dirty="0" err="1">
                <a:latin typeface="Arial" panose="020B0604020202020204" pitchFamily="34" charset="0"/>
              </a:rPr>
              <a:t>Systema</a:t>
            </a:r>
            <a:r>
              <a:rPr lang="cs-CZ" b="1" i="1" dirty="0">
                <a:latin typeface="Arial" panose="020B0604020202020204" pitchFamily="34" charset="0"/>
              </a:rPr>
              <a:t> </a:t>
            </a:r>
            <a:r>
              <a:rPr lang="cs-CZ" b="1" i="1" dirty="0" err="1">
                <a:latin typeface="Arial" panose="020B0604020202020204" pitchFamily="34" charset="0"/>
              </a:rPr>
              <a:t>naturae</a:t>
            </a:r>
            <a:r>
              <a:rPr lang="cs-CZ" b="1" i="1" dirty="0">
                <a:latin typeface="Arial" panose="020B0604020202020204" pitchFamily="34" charset="0"/>
              </a:rPr>
              <a:t> </a:t>
            </a:r>
            <a:r>
              <a:rPr lang="cs-CZ" dirty="0">
                <a:solidFill>
                  <a:srgbClr val="202122"/>
                </a:solidFill>
                <a:latin typeface="Arial" panose="020B0604020202020204" pitchFamily="34" charset="0"/>
              </a:rPr>
              <a:t>popisuje rod </a:t>
            </a:r>
            <a:r>
              <a:rPr lang="cs-CZ" b="1" i="1" dirty="0" err="1">
                <a:latin typeface="Arial" panose="020B0604020202020204" pitchFamily="34" charset="0"/>
              </a:rPr>
              <a:t>Ascaris</a:t>
            </a:r>
            <a:r>
              <a:rPr lang="cs-CZ" b="1" dirty="0">
                <a:latin typeface="Arial" panose="020B0604020202020204" pitchFamily="34" charset="0"/>
              </a:rPr>
              <a:t>,</a:t>
            </a:r>
            <a:r>
              <a:rPr lang="cs-CZ" dirty="0">
                <a:solidFill>
                  <a:srgbClr val="202122"/>
                </a:solidFill>
                <a:latin typeface="Arial" panose="020B0604020202020204" pitchFamily="34" charset="0"/>
              </a:rPr>
              <a:t> jenž v Linného pojetí zahrnoval </a:t>
            </a:r>
            <a:r>
              <a:rPr lang="cs-CZ" b="1" dirty="0">
                <a:latin typeface="Arial" panose="020B0604020202020204" pitchFamily="34" charset="0"/>
              </a:rPr>
              <a:t>škrkavku dětskou </a:t>
            </a:r>
            <a:r>
              <a:rPr lang="cs-CZ" dirty="0">
                <a:solidFill>
                  <a:srgbClr val="202122"/>
                </a:solidFill>
                <a:latin typeface="Arial" panose="020B0604020202020204" pitchFamily="34" charset="0"/>
              </a:rPr>
              <a:t>(</a:t>
            </a:r>
            <a:r>
              <a:rPr lang="cs-CZ" i="1" dirty="0" err="1">
                <a:solidFill>
                  <a:srgbClr val="202122"/>
                </a:solidFill>
                <a:latin typeface="Arial" panose="020B0604020202020204" pitchFamily="34" charset="0"/>
              </a:rPr>
              <a:t>Ascaris</a:t>
            </a:r>
            <a:r>
              <a:rPr lang="cs-CZ" i="1" dirty="0">
                <a:solidFill>
                  <a:srgbClr val="202122"/>
                </a:solidFill>
                <a:latin typeface="Arial" panose="020B0604020202020204" pitchFamily="34" charset="0"/>
              </a:rPr>
              <a:t> </a:t>
            </a:r>
            <a:r>
              <a:rPr lang="cs-CZ" i="1" dirty="0" err="1">
                <a:solidFill>
                  <a:srgbClr val="202122"/>
                </a:solidFill>
                <a:latin typeface="Arial" panose="020B0604020202020204" pitchFamily="34" charset="0"/>
              </a:rPr>
              <a:t>lumbricoides</a:t>
            </a:r>
            <a:r>
              <a:rPr lang="cs-CZ" dirty="0">
                <a:solidFill>
                  <a:srgbClr val="202122"/>
                </a:solidFill>
                <a:latin typeface="Arial" panose="020B0604020202020204" pitchFamily="34" charset="0"/>
              </a:rPr>
              <a:t>) a </a:t>
            </a:r>
            <a:r>
              <a:rPr lang="cs-CZ" b="1" dirty="0">
                <a:latin typeface="Arial" panose="020B0604020202020204" pitchFamily="34" charset="0"/>
              </a:rPr>
              <a:t>roupa dětského</a:t>
            </a:r>
            <a:r>
              <a:rPr lang="cs-CZ" dirty="0">
                <a:solidFill>
                  <a:srgbClr val="202122"/>
                </a:solidFill>
                <a:latin typeface="Arial" panose="020B0604020202020204" pitchFamily="34" charset="0"/>
              </a:rPr>
              <a:t> (</a:t>
            </a:r>
            <a:r>
              <a:rPr lang="cs-CZ" i="1" dirty="0" err="1">
                <a:solidFill>
                  <a:srgbClr val="202122"/>
                </a:solidFill>
                <a:latin typeface="Arial" panose="020B0604020202020204" pitchFamily="34" charset="0"/>
              </a:rPr>
              <a:t>Ascaris</a:t>
            </a:r>
            <a:r>
              <a:rPr lang="cs-CZ" i="1" dirty="0">
                <a:solidFill>
                  <a:srgbClr val="202122"/>
                </a:solidFill>
                <a:latin typeface="Arial" panose="020B0604020202020204" pitchFamily="34" charset="0"/>
              </a:rPr>
              <a:t> </a:t>
            </a:r>
            <a:r>
              <a:rPr lang="cs-CZ" i="1" dirty="0" err="1">
                <a:solidFill>
                  <a:srgbClr val="202122"/>
                </a:solidFill>
                <a:latin typeface="Arial" panose="020B0604020202020204" pitchFamily="34" charset="0"/>
              </a:rPr>
              <a:t>vermicularis</a:t>
            </a:r>
            <a:r>
              <a:rPr lang="cs-CZ" dirty="0">
                <a:solidFill>
                  <a:srgbClr val="202122"/>
                </a:solidFill>
                <a:latin typeface="Arial" panose="020B0604020202020204" pitchFamily="34" charset="0"/>
              </a:rPr>
              <a:t> - v současné nomenklatuře </a:t>
            </a:r>
            <a:r>
              <a:rPr lang="cs-CZ" i="1" dirty="0" err="1">
                <a:solidFill>
                  <a:srgbClr val="202122"/>
                </a:solidFill>
                <a:latin typeface="Arial" panose="020B0604020202020204" pitchFamily="34" charset="0"/>
              </a:rPr>
              <a:t>Enterobius</a:t>
            </a:r>
            <a:r>
              <a:rPr lang="cs-CZ" i="1" dirty="0">
                <a:solidFill>
                  <a:srgbClr val="202122"/>
                </a:solidFill>
                <a:latin typeface="Arial" panose="020B0604020202020204" pitchFamily="34" charset="0"/>
              </a:rPr>
              <a:t> </a:t>
            </a:r>
            <a:r>
              <a:rPr lang="cs-CZ" i="1" dirty="0" err="1">
                <a:solidFill>
                  <a:srgbClr val="202122"/>
                </a:solidFill>
                <a:latin typeface="Arial" panose="020B0604020202020204" pitchFamily="34" charset="0"/>
              </a:rPr>
              <a:t>vermicularis</a:t>
            </a:r>
            <a:r>
              <a:rPr lang="cs-CZ" i="1" dirty="0">
                <a:solidFill>
                  <a:srgbClr val="202122"/>
                </a:solidFill>
                <a:latin typeface="Arial" panose="020B0604020202020204" pitchFamily="34" charset="0"/>
              </a:rPr>
              <a:t>)</a:t>
            </a:r>
            <a:r>
              <a:rPr lang="cs-CZ" dirty="0">
                <a:solidFill>
                  <a:srgbClr val="202122"/>
                </a:solidFill>
                <a:latin typeface="Arial" panose="020B0604020202020204" pitchFamily="34" charset="0"/>
              </a:rPr>
              <a:t>. Hlístice byly v Linného klasifikaci součástí širšího taxonu </a:t>
            </a:r>
            <a:r>
              <a:rPr lang="cs-CZ" b="1" dirty="0" err="1">
                <a:solidFill>
                  <a:srgbClr val="202122"/>
                </a:solidFill>
                <a:latin typeface="Arial" panose="020B0604020202020204" pitchFamily="34" charset="0"/>
              </a:rPr>
              <a:t>Vermes</a:t>
            </a:r>
            <a:r>
              <a:rPr lang="cs-CZ" dirty="0">
                <a:solidFill>
                  <a:srgbClr val="202122"/>
                </a:solidFill>
                <a:latin typeface="Arial" panose="020B0604020202020204" pitchFamily="34" charset="0"/>
              </a:rPr>
              <a:t> neboli </a:t>
            </a:r>
            <a:r>
              <a:rPr lang="cs-CZ" dirty="0">
                <a:latin typeface="Arial" panose="020B0604020202020204" pitchFamily="34" charset="0"/>
              </a:rPr>
              <a:t>červi. </a:t>
            </a:r>
            <a:r>
              <a:rPr lang="cs-CZ" dirty="0" err="1">
                <a:solidFill>
                  <a:srgbClr val="202122"/>
                </a:solidFill>
                <a:latin typeface="Arial" panose="020B0604020202020204" pitchFamily="34" charset="0"/>
              </a:rPr>
              <a:t>Vermes</a:t>
            </a:r>
            <a:r>
              <a:rPr lang="cs-CZ" dirty="0">
                <a:solidFill>
                  <a:srgbClr val="202122"/>
                </a:solidFill>
                <a:latin typeface="Arial" panose="020B0604020202020204" pitchFamily="34" charset="0"/>
              </a:rPr>
              <a:t> zahrnovali velké množství vzájemně nepříbuzných bezobratlých, a šlo tedy o nepřirozený, </a:t>
            </a:r>
            <a:r>
              <a:rPr lang="cs-CZ" dirty="0">
                <a:latin typeface="Arial" panose="020B0604020202020204" pitchFamily="34" charset="0"/>
              </a:rPr>
              <a:t>polyfyletický taxon</a:t>
            </a:r>
            <a:r>
              <a:rPr lang="cs-CZ" dirty="0">
                <a:solidFill>
                  <a:srgbClr val="202122"/>
                </a:solidFill>
                <a:latin typeface="Arial" panose="020B0604020202020204" pitchFamily="34" charset="0"/>
              </a:rPr>
              <a:t>.</a:t>
            </a:r>
            <a:endParaRPr lang="cs-CZ" dirty="0"/>
          </a:p>
        </p:txBody>
      </p:sp>
    </p:spTree>
    <p:extLst>
      <p:ext uri="{BB962C8B-B14F-4D97-AF65-F5344CB8AC3E}">
        <p14:creationId xmlns:p14="http://schemas.microsoft.com/office/powerpoint/2010/main" val="135624265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8" name="Obrázek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33448" y="1110751"/>
            <a:ext cx="4911177" cy="3573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4" name="Nadpis 1"/>
          <p:cNvSpPr>
            <a:spLocks noGrp="1"/>
          </p:cNvSpPr>
          <p:nvPr>
            <p:ph type="title"/>
          </p:nvPr>
        </p:nvSpPr>
        <p:spPr>
          <a:xfrm>
            <a:off x="954157" y="99712"/>
            <a:ext cx="10161769" cy="903182"/>
          </a:xfrm>
        </p:spPr>
        <p:txBody>
          <a:bodyPr>
            <a:noAutofit/>
          </a:bodyPr>
          <a:lstStyle/>
          <a:p>
            <a:r>
              <a:rPr lang="cs-CZ" altLang="cs-CZ" sz="3800" b="1" dirty="0"/>
              <a:t>Karl Georg Friedrich Rudolf </a:t>
            </a:r>
            <a:r>
              <a:rPr lang="cs-CZ" altLang="cs-CZ" sz="3800" b="1" dirty="0" err="1"/>
              <a:t>Leuckart</a:t>
            </a:r>
            <a:r>
              <a:rPr lang="cs-CZ" altLang="cs-CZ" sz="3800" dirty="0"/>
              <a:t>  (1822 – 1898)</a:t>
            </a:r>
          </a:p>
        </p:txBody>
      </p:sp>
      <p:sp>
        <p:nvSpPr>
          <p:cNvPr id="192515" name="Zástupný symbol pro obsah 3"/>
          <p:cNvSpPr>
            <a:spLocks noGrp="1"/>
          </p:cNvSpPr>
          <p:nvPr>
            <p:ph idx="1"/>
          </p:nvPr>
        </p:nvSpPr>
        <p:spPr>
          <a:xfrm>
            <a:off x="292694" y="5049191"/>
            <a:ext cx="11427529" cy="669624"/>
          </a:xfrm>
        </p:spPr>
        <p:txBody>
          <a:bodyPr>
            <a:normAutofit/>
          </a:bodyPr>
          <a:lstStyle/>
          <a:p>
            <a:pPr marL="0" indent="0">
              <a:buNone/>
            </a:pPr>
            <a:r>
              <a:rPr lang="cs-CZ" altLang="cs-CZ" sz="2000" dirty="0"/>
              <a:t>Německý zoolog a parazitolog. Zabýval se především bezobratlými živočichy. Objasnil a popsal vývojové cykly </a:t>
            </a:r>
            <a:r>
              <a:rPr lang="cs-CZ" altLang="cs-CZ" sz="2000" b="1" dirty="0"/>
              <a:t>tasemnice bezbranné a </a:t>
            </a:r>
            <a:r>
              <a:rPr lang="cs-CZ" altLang="cs-CZ" sz="2000" b="1" dirty="0" err="1"/>
              <a:t>dlouhočlenné</a:t>
            </a:r>
            <a:r>
              <a:rPr lang="cs-CZ" altLang="cs-CZ" sz="2000" b="1" dirty="0"/>
              <a:t>, </a:t>
            </a:r>
            <a:r>
              <a:rPr lang="cs-CZ" altLang="cs-CZ" sz="2000" b="1" dirty="0" err="1"/>
              <a:t>trichinel</a:t>
            </a:r>
            <a:r>
              <a:rPr lang="cs-CZ" altLang="cs-CZ" sz="2000" dirty="0"/>
              <a:t> či </a:t>
            </a:r>
            <a:r>
              <a:rPr lang="cs-CZ" altLang="cs-CZ" sz="2000" b="1" dirty="0"/>
              <a:t>motolice jaterní</a:t>
            </a:r>
            <a:r>
              <a:rPr lang="cs-CZ" altLang="cs-CZ" sz="2000" dirty="0"/>
              <a:t> (</a:t>
            </a:r>
            <a:r>
              <a:rPr lang="cs-CZ" altLang="cs-CZ" sz="2000" b="1" i="1" dirty="0" err="1"/>
              <a:t>Fasciola</a:t>
            </a:r>
            <a:r>
              <a:rPr lang="cs-CZ" altLang="cs-CZ" sz="2000" b="1" i="1" dirty="0"/>
              <a:t> </a:t>
            </a:r>
            <a:r>
              <a:rPr lang="cs-CZ" altLang="cs-CZ" sz="2000" b="1" i="1" dirty="0" err="1"/>
              <a:t>hepatica</a:t>
            </a:r>
            <a:r>
              <a:rPr lang="cs-CZ" altLang="cs-CZ" sz="2000" dirty="0"/>
              <a:t>)</a:t>
            </a:r>
          </a:p>
        </p:txBody>
      </p:sp>
      <p:pic>
        <p:nvPicPr>
          <p:cNvPr id="192516" name="Picture 2" descr="https://upload.wikimedia.org/wikipedia/commons/thumb/4/49/Leuckart_Rudolph_1822-1898.jpg/220px-Leuckart_Rudolph_1822-189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816" y="903696"/>
            <a:ext cx="3188279" cy="39266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2517" name="TextovéPole 1"/>
          <p:cNvSpPr txBox="1">
            <a:spLocks noChangeArrowheads="1"/>
          </p:cNvSpPr>
          <p:nvPr/>
        </p:nvSpPr>
        <p:spPr bwMode="auto">
          <a:xfrm>
            <a:off x="303958" y="5675314"/>
            <a:ext cx="87852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dirty="0"/>
              <a:t>R. </a:t>
            </a:r>
            <a:r>
              <a:rPr lang="cs-CZ" altLang="cs-CZ" sz="1800" dirty="0" err="1"/>
              <a:t>Leucard</a:t>
            </a:r>
            <a:r>
              <a:rPr lang="cs-CZ" altLang="cs-CZ" sz="1800" dirty="0"/>
              <a:t> oddělil (1887) jako samostatné kmeny: </a:t>
            </a:r>
            <a:r>
              <a:rPr lang="cs-CZ" altLang="cs-CZ" sz="1800" b="1" dirty="0" err="1"/>
              <a:t>Acanthocephala</a:t>
            </a:r>
            <a:endParaRPr lang="cs-CZ" altLang="cs-CZ" sz="1800" b="1" dirty="0"/>
          </a:p>
          <a:p>
            <a:pPr>
              <a:spcBef>
                <a:spcPct val="0"/>
              </a:spcBef>
              <a:buFontTx/>
              <a:buNone/>
            </a:pPr>
            <a:r>
              <a:rPr lang="cs-CZ" altLang="cs-CZ" sz="1800" dirty="0"/>
              <a:t>				                        </a:t>
            </a:r>
            <a:r>
              <a:rPr lang="cs-CZ" altLang="cs-CZ" sz="1800" b="1" dirty="0" err="1"/>
              <a:t>Trematodea</a:t>
            </a:r>
            <a:r>
              <a:rPr lang="cs-CZ" altLang="cs-CZ" sz="1800" dirty="0"/>
              <a:t> (dnes </a:t>
            </a:r>
            <a:r>
              <a:rPr lang="cs-CZ" altLang="cs-CZ" sz="1800" dirty="0" err="1"/>
              <a:t>Trematoda</a:t>
            </a:r>
            <a:r>
              <a:rPr lang="cs-CZ" altLang="cs-CZ" sz="1800" dirty="0"/>
              <a:t>) </a:t>
            </a:r>
          </a:p>
          <a:p>
            <a:pPr>
              <a:spcBef>
                <a:spcPct val="0"/>
              </a:spcBef>
              <a:buFontTx/>
              <a:buNone/>
            </a:pPr>
            <a:r>
              <a:rPr lang="cs-CZ" altLang="cs-CZ" sz="1800" dirty="0"/>
              <a:t> 					          </a:t>
            </a:r>
            <a:r>
              <a:rPr lang="cs-CZ" altLang="cs-CZ" sz="1800" b="1" dirty="0" err="1"/>
              <a:t>Cestoidea</a:t>
            </a:r>
            <a:r>
              <a:rPr lang="cs-CZ" altLang="cs-CZ" sz="1800" dirty="0"/>
              <a:t> (dnes </a:t>
            </a:r>
            <a:r>
              <a:rPr lang="cs-CZ" altLang="cs-CZ" sz="1800" dirty="0" err="1"/>
              <a:t>Cestoda</a:t>
            </a:r>
            <a:r>
              <a:rPr lang="cs-CZ" altLang="cs-CZ" sz="1800" dirty="0"/>
              <a:t>)</a:t>
            </a:r>
          </a:p>
          <a:p>
            <a:pPr>
              <a:spcBef>
                <a:spcPct val="0"/>
              </a:spcBef>
              <a:buFontTx/>
              <a:buNone/>
            </a:pPr>
            <a:r>
              <a:rPr lang="cs-CZ" altLang="cs-CZ" sz="1800" b="1" dirty="0"/>
              <a:t>					          </a:t>
            </a:r>
            <a:r>
              <a:rPr lang="cs-CZ" altLang="cs-CZ" sz="1800" b="1" dirty="0" err="1"/>
              <a:t>Nematoda</a:t>
            </a:r>
            <a:endParaRPr lang="cs-CZ" altLang="cs-CZ" sz="1800" b="1" dirty="0"/>
          </a:p>
        </p:txBody>
      </p:sp>
      <p:pic>
        <p:nvPicPr>
          <p:cNvPr id="192519" name="Picture 10" descr="alternativní popis obrázku chybí"/>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881653" y="3222679"/>
            <a:ext cx="594931" cy="15698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https://upload.wikimedia.org/wikipedia/commons/e/e6/Trichinella_LifeCycle.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4625" y="1377054"/>
            <a:ext cx="3325740" cy="33076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larva ve svalu"/>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15127" y="800334"/>
            <a:ext cx="1655238" cy="1153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88710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Patrick Manson - Wikiped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0587" y="457303"/>
            <a:ext cx="2525824" cy="3116466"/>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838200" y="124882"/>
            <a:ext cx="10515600" cy="831777"/>
          </a:xfrm>
        </p:spPr>
        <p:txBody>
          <a:bodyPr>
            <a:normAutofit/>
          </a:bodyPr>
          <a:lstStyle/>
          <a:p>
            <a:pPr algn="ctr"/>
            <a:r>
              <a:rPr lang="cs-CZ" sz="3800" b="1" dirty="0"/>
              <a:t>Sir Patric </a:t>
            </a:r>
            <a:r>
              <a:rPr lang="cs-CZ" sz="3800" b="1" dirty="0" err="1"/>
              <a:t>Manson</a:t>
            </a:r>
            <a:r>
              <a:rPr lang="cs-CZ" sz="3800" b="1" dirty="0"/>
              <a:t> </a:t>
            </a:r>
            <a:r>
              <a:rPr lang="cs-CZ" sz="3800" dirty="0"/>
              <a:t>(1844 – 1922)</a:t>
            </a:r>
          </a:p>
        </p:txBody>
      </p:sp>
      <p:sp>
        <p:nvSpPr>
          <p:cNvPr id="3" name="Zástupný symbol pro obsah 2"/>
          <p:cNvSpPr>
            <a:spLocks noGrp="1"/>
          </p:cNvSpPr>
          <p:nvPr>
            <p:ph idx="1"/>
          </p:nvPr>
        </p:nvSpPr>
        <p:spPr>
          <a:xfrm>
            <a:off x="3021495" y="1009819"/>
            <a:ext cx="6058231" cy="2083242"/>
          </a:xfrm>
        </p:spPr>
        <p:txBody>
          <a:bodyPr>
            <a:normAutofit fontScale="77500" lnSpcReduction="20000"/>
          </a:bodyPr>
          <a:lstStyle/>
          <a:p>
            <a:pPr marL="0" indent="0">
              <a:buNone/>
            </a:pPr>
            <a:r>
              <a:rPr lang="cs-CZ" dirty="0"/>
              <a:t>Sir Patrick </a:t>
            </a:r>
            <a:r>
              <a:rPr lang="cs-CZ" dirty="0" err="1"/>
              <a:t>Manson</a:t>
            </a:r>
            <a:r>
              <a:rPr lang="cs-CZ" dirty="0"/>
              <a:t> byl skotským lékařem, věnoval se parazitologii a stál u zrodu tropického lékařství. Prokázal, že parazitičtí vlasovci působící </a:t>
            </a:r>
            <a:r>
              <a:rPr lang="cs-CZ" b="1" dirty="0"/>
              <a:t>filariózu jsou přenášeni komáry</a:t>
            </a:r>
            <a:r>
              <a:rPr lang="cs-CZ" dirty="0"/>
              <a:t> a představil myšlenku, že i u jiných onemocnění mohou hrát klíčovou roli komáří mezihostitelé, jako například </a:t>
            </a:r>
            <a:r>
              <a:rPr lang="cs-CZ" b="1" dirty="0"/>
              <a:t>u malárie</a:t>
            </a:r>
            <a:r>
              <a:rPr lang="cs-CZ" dirty="0"/>
              <a:t>.</a:t>
            </a:r>
            <a:r>
              <a:rPr lang="cs-CZ" dirty="0">
                <a:solidFill>
                  <a:srgbClr val="202122"/>
                </a:solidFill>
              </a:rPr>
              <a:t> To byl základ moderní tropické medicíny a je uznáván přídomkem "</a:t>
            </a:r>
            <a:r>
              <a:rPr lang="cs-CZ" b="1" dirty="0">
                <a:solidFill>
                  <a:srgbClr val="202122"/>
                </a:solidFill>
              </a:rPr>
              <a:t>otec tropické medicíny</a:t>
            </a:r>
            <a:r>
              <a:rPr lang="cs-CZ" dirty="0">
                <a:solidFill>
                  <a:srgbClr val="202122"/>
                </a:solidFill>
              </a:rPr>
              <a:t>„.</a:t>
            </a:r>
            <a:endParaRPr lang="cs-CZ" dirty="0"/>
          </a:p>
        </p:txBody>
      </p:sp>
      <p:pic>
        <p:nvPicPr>
          <p:cNvPr id="5" name="Picture 2" descr="https://upload.wikimedia.org/wikipedia/commons/thumb/5/5d/Bundesarchiv_Bild_105-DOA0229%2C_Deutsch-Ostafrika%2C_Einheimischer_mit_Elefantiasis.jpg/220px-Bundesarchiv_Bild_105-DOA0229%2C_Deutsch-Ostafrika%2C_Einheimischer_mit_Elefantias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7740" y="2993376"/>
            <a:ext cx="1518890" cy="2170703"/>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nedefinovaný"/>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87189" y="651695"/>
            <a:ext cx="2570121" cy="1714753"/>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undefine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87190" y="2591180"/>
            <a:ext cx="2570121" cy="4064658"/>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179033" y="5183725"/>
            <a:ext cx="9092190" cy="1446550"/>
          </a:xfrm>
          <a:prstGeom prst="rect">
            <a:avLst/>
          </a:prstGeom>
        </p:spPr>
        <p:txBody>
          <a:bodyPr wrap="square">
            <a:spAutoFit/>
          </a:bodyPr>
          <a:lstStyle/>
          <a:p>
            <a:r>
              <a:rPr lang="cs-CZ" sz="2200" i="1" dirty="0" err="1"/>
              <a:t>Wuchereria</a:t>
            </a:r>
            <a:r>
              <a:rPr lang="cs-CZ" sz="2200" i="1" dirty="0"/>
              <a:t> </a:t>
            </a:r>
            <a:r>
              <a:rPr lang="cs-CZ" sz="2200" i="1" dirty="0" err="1"/>
              <a:t>bancrofti</a:t>
            </a:r>
            <a:r>
              <a:rPr lang="cs-CZ" sz="2200" dirty="0"/>
              <a:t> je </a:t>
            </a:r>
            <a:r>
              <a:rPr lang="cs-CZ" sz="2200" dirty="0" err="1"/>
              <a:t>filariální</a:t>
            </a:r>
            <a:r>
              <a:rPr lang="cs-CZ" sz="2200" dirty="0"/>
              <a:t> háďátko, které způsobuje </a:t>
            </a:r>
            <a:r>
              <a:rPr lang="cs-CZ" sz="2200" dirty="0" err="1"/>
              <a:t>wuchereriázu</a:t>
            </a:r>
            <a:r>
              <a:rPr lang="cs-CZ" sz="2200" dirty="0"/>
              <a:t> nebo filariózu (běžně nazývanou elefantiáza) u lidí. Jméno tohoto cizopasníka bylo zvoleno (</a:t>
            </a:r>
            <a:r>
              <a:rPr lang="cs-CZ" sz="2200" i="1" dirty="0" err="1"/>
              <a:t>Wuchereria</a:t>
            </a:r>
            <a:r>
              <a:rPr lang="cs-CZ" sz="2200" i="1" dirty="0"/>
              <a:t> </a:t>
            </a:r>
            <a:r>
              <a:rPr lang="cs-CZ" sz="2200" i="1" dirty="0" err="1"/>
              <a:t>bancrofti</a:t>
            </a:r>
            <a:r>
              <a:rPr lang="cs-CZ" sz="2200" i="1" dirty="0"/>
              <a:t>) na počest dvou vědců </a:t>
            </a:r>
            <a:r>
              <a:rPr lang="cs-CZ" sz="2200" i="1" dirty="0" err="1"/>
              <a:t>Wucherera</a:t>
            </a:r>
            <a:r>
              <a:rPr lang="cs-CZ" sz="2200" i="1" dirty="0"/>
              <a:t> a </a:t>
            </a:r>
            <a:r>
              <a:rPr lang="cs-CZ" sz="2200" i="1" dirty="0" err="1"/>
              <a:t>Bancrofta</a:t>
            </a:r>
            <a:r>
              <a:rPr lang="cs-CZ" sz="2200" dirty="0"/>
              <a:t>, kteří významně přispěli ke studiu onemocnění způsobeného těmito červy.</a:t>
            </a:r>
            <a:endParaRPr lang="cs-CZ" sz="2200" b="1" dirty="0"/>
          </a:p>
        </p:txBody>
      </p:sp>
      <p:pic>
        <p:nvPicPr>
          <p:cNvPr id="15370" name="Picture 10" descr="Vlasovec mízní – Wikipedi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442" y="3702615"/>
            <a:ext cx="2551969" cy="1461464"/>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p:cNvPicPr>
            <a:picLocks noChangeAspect="1"/>
          </p:cNvPicPr>
          <p:nvPr/>
        </p:nvPicPr>
        <p:blipFill>
          <a:blip r:embed="rId7"/>
          <a:stretch>
            <a:fillRect/>
          </a:stretch>
        </p:blipFill>
        <p:spPr>
          <a:xfrm>
            <a:off x="3186129" y="2993376"/>
            <a:ext cx="4303999" cy="2168167"/>
          </a:xfrm>
          <a:prstGeom prst="rect">
            <a:avLst/>
          </a:prstGeom>
        </p:spPr>
      </p:pic>
    </p:spTree>
    <p:extLst>
      <p:ext uri="{BB962C8B-B14F-4D97-AF65-F5344CB8AC3E}">
        <p14:creationId xmlns:p14="http://schemas.microsoft.com/office/powerpoint/2010/main" val="242030338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8" name="Picture 10" descr="PDF] HAECKEL ' S Kingdom Protista and Current Concepts in Systematic |  Semantic Schol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97820" y="83604"/>
            <a:ext cx="2952328" cy="4626380"/>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PDF] HAECKEL ' S Kingdom Protista and Current Concepts in Systematic |  Semantic Schol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469" y="2124975"/>
            <a:ext cx="3177724" cy="4609043"/>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Dosya:Ernst Haeckel 5.jpg - Vikiped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56761" y="69797"/>
            <a:ext cx="1762640" cy="2089902"/>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18" descr="Ilustración de Ernst Haeckel, erudito alemán del siglo XIX, que... |  Download Scientific Diagram"/>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8" name="AutoShape 20" descr="Ilustración de Ernst Haeckel, erudito alemán del siglo XIX, que... |  Download Scientific Diagram"/>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9" name="AutoShape 22" descr="Ilustración de Ernst Haeckel, erudito alemán del siglo XIX, que... |  Download Scientific Diagram"/>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7192" name="Picture 24" descr="The Art and Science of Ernst Haeckel - 40th Anniversary Edition, Obrazové  knihy, Obrazové publikace, Cizojazyčné knihy, Slovart - knihy moderního  člověk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98450" y="43376"/>
            <a:ext cx="1593074" cy="2142744"/>
          </a:xfrm>
          <a:prstGeom prst="rect">
            <a:avLst/>
          </a:prstGeom>
          <a:noFill/>
          <a:extLst>
            <a:ext uri="{909E8E84-426E-40DD-AFC4-6F175D3DCCD1}">
              <a14:hiddenFill xmlns:a14="http://schemas.microsoft.com/office/drawing/2010/main">
                <a:solidFill>
                  <a:srgbClr val="FFFFFF"/>
                </a:solidFill>
              </a14:hiddenFill>
            </a:ext>
          </a:extLst>
        </p:spPr>
      </p:pic>
      <p:pic>
        <p:nvPicPr>
          <p:cNvPr id="7196" name="Picture 28" descr="Trochilidae by Ernst Haeckel Greeting card from the Victoria and Albert  Museum Collecti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0559584" y="4676394"/>
            <a:ext cx="1411054" cy="20576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54. list knihy Umělecké formy přírody (Kunstformen der Natur), zobrazující Gamochonia"/>
          <p:cNvPicPr>
            <a:picLocks noGrp="1" noChangeAspect="1" noChangeArrowheads="1"/>
          </p:cNvPicPr>
          <p:nvPr>
            <p:ph idx="1"/>
          </p:nvPr>
        </p:nvPicPr>
        <p:blipFill>
          <a:blip r:embed="rId7" cstate="print">
            <a:extLst>
              <a:ext uri="{28A0092B-C50C-407E-A947-70E740481C1C}">
                <a14:useLocalDpi xmlns:a14="http://schemas.microsoft.com/office/drawing/2010/main" val="0"/>
              </a:ext>
            </a:extLst>
          </a:blip>
          <a:srcRect/>
          <a:stretch>
            <a:fillRect/>
          </a:stretch>
        </p:blipFill>
        <p:spPr bwMode="auto">
          <a:xfrm>
            <a:off x="9097820" y="4676394"/>
            <a:ext cx="1461764" cy="2057624"/>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3334247" y="2302753"/>
            <a:ext cx="6096000" cy="369332"/>
          </a:xfrm>
          <a:prstGeom prst="rect">
            <a:avLst/>
          </a:prstGeom>
        </p:spPr>
        <p:txBody>
          <a:bodyPr>
            <a:spAutoFit/>
          </a:bodyPr>
          <a:lstStyle/>
          <a:p>
            <a:r>
              <a:rPr lang="cs-CZ" b="1" dirty="0">
                <a:solidFill>
                  <a:srgbClr val="202122"/>
                </a:solidFill>
                <a:latin typeface="Arial" panose="020B0604020202020204" pitchFamily="34" charset="0"/>
              </a:rPr>
              <a:t>Ernst Heinrich Philipp August </a:t>
            </a:r>
            <a:r>
              <a:rPr lang="cs-CZ" b="1" dirty="0" err="1">
                <a:solidFill>
                  <a:srgbClr val="202122"/>
                </a:solidFill>
                <a:latin typeface="Arial" panose="020B0604020202020204" pitchFamily="34" charset="0"/>
              </a:rPr>
              <a:t>Haeckel</a:t>
            </a:r>
            <a:r>
              <a:rPr lang="cs-CZ" dirty="0">
                <a:solidFill>
                  <a:srgbClr val="202122"/>
                </a:solidFill>
                <a:latin typeface="Arial" panose="020B0604020202020204" pitchFamily="34" charset="0"/>
              </a:rPr>
              <a:t> (</a:t>
            </a:r>
            <a:r>
              <a:rPr lang="cs-CZ" dirty="0">
                <a:latin typeface="Arial" panose="020B0604020202020204" pitchFamily="34" charset="0"/>
              </a:rPr>
              <a:t>1834 - 1919</a:t>
            </a:r>
            <a:r>
              <a:rPr lang="cs-CZ" dirty="0">
                <a:solidFill>
                  <a:srgbClr val="202122"/>
                </a:solidFill>
                <a:latin typeface="Arial" panose="020B0604020202020204" pitchFamily="34" charset="0"/>
              </a:rPr>
              <a:t> ) </a:t>
            </a:r>
            <a:endParaRPr lang="cs-CZ" dirty="0"/>
          </a:p>
        </p:txBody>
      </p:sp>
      <p:sp>
        <p:nvSpPr>
          <p:cNvPr id="4" name="Obdélník 3"/>
          <p:cNvSpPr/>
          <p:nvPr/>
        </p:nvSpPr>
        <p:spPr>
          <a:xfrm>
            <a:off x="3334247" y="2916868"/>
            <a:ext cx="5763573" cy="3493264"/>
          </a:xfrm>
          <a:prstGeom prst="rect">
            <a:avLst/>
          </a:prstGeom>
        </p:spPr>
        <p:txBody>
          <a:bodyPr wrap="square">
            <a:spAutoFit/>
          </a:bodyPr>
          <a:lstStyle/>
          <a:p>
            <a:r>
              <a:rPr lang="cs-CZ" sz="1700" dirty="0">
                <a:solidFill>
                  <a:srgbClr val="202122"/>
                </a:solidFill>
                <a:latin typeface="Arial" panose="020B0604020202020204" pitchFamily="34" charset="0"/>
              </a:rPr>
              <a:t>Definoval pojmy</a:t>
            </a:r>
            <a:r>
              <a:rPr lang="cs-CZ" sz="1700" dirty="0">
                <a:latin typeface="Arial" panose="020B0604020202020204" pitchFamily="34" charset="0"/>
              </a:rPr>
              <a:t> </a:t>
            </a:r>
            <a:r>
              <a:rPr lang="cs-CZ" sz="1700" b="1" dirty="0">
                <a:latin typeface="Arial" panose="020B0604020202020204" pitchFamily="34" charset="0"/>
              </a:rPr>
              <a:t>fylogeneze</a:t>
            </a:r>
            <a:r>
              <a:rPr lang="cs-CZ" sz="1700" dirty="0">
                <a:latin typeface="Arial" panose="020B0604020202020204" pitchFamily="34" charset="0"/>
              </a:rPr>
              <a:t> </a:t>
            </a:r>
            <a:r>
              <a:rPr lang="cs-CZ" sz="1700" dirty="0">
                <a:solidFill>
                  <a:srgbClr val="202122"/>
                </a:solidFill>
                <a:latin typeface="Arial" panose="020B0604020202020204" pitchFamily="34" charset="0"/>
              </a:rPr>
              <a:t>a </a:t>
            </a:r>
            <a:r>
              <a:rPr lang="cs-CZ" sz="1700" b="1" dirty="0">
                <a:latin typeface="Arial" panose="020B0604020202020204" pitchFamily="34" charset="0"/>
              </a:rPr>
              <a:t>ontogeneze</a:t>
            </a:r>
            <a:r>
              <a:rPr lang="cs-CZ" sz="1700" dirty="0">
                <a:solidFill>
                  <a:srgbClr val="202122"/>
                </a:solidFill>
                <a:latin typeface="Arial" panose="020B0604020202020204" pitchFamily="34" charset="0"/>
              </a:rPr>
              <a:t>, rozvinul učení o zákonitostech vzniku a vývoje živé přírody, sestavil </a:t>
            </a:r>
            <a:r>
              <a:rPr lang="cs-CZ" sz="1700" b="1" dirty="0">
                <a:solidFill>
                  <a:srgbClr val="202122"/>
                </a:solidFill>
                <a:latin typeface="Arial" panose="020B0604020202020204" pitchFamily="34" charset="0"/>
              </a:rPr>
              <a:t>fylogenetické rodokmeny </a:t>
            </a:r>
            <a:r>
              <a:rPr lang="cs-CZ" sz="1700" dirty="0">
                <a:solidFill>
                  <a:srgbClr val="202122"/>
                </a:solidFill>
                <a:latin typeface="Arial" panose="020B0604020202020204" pitchFamily="34" charset="0"/>
              </a:rPr>
              <a:t>a začlenil člověka do celkové evoluce. Rozvíjel novou nauku o tvarech v biologii na evolučním základě a vyslovil tzv. </a:t>
            </a:r>
            <a:r>
              <a:rPr lang="cs-CZ" sz="1700" b="1" dirty="0">
                <a:latin typeface="Arial" panose="020B0604020202020204" pitchFamily="34" charset="0"/>
              </a:rPr>
              <a:t>biogenetický zákon</a:t>
            </a:r>
            <a:r>
              <a:rPr lang="cs-CZ" sz="1700" dirty="0">
                <a:solidFill>
                  <a:srgbClr val="202122"/>
                </a:solidFill>
                <a:latin typeface="Arial" panose="020B0604020202020204" pitchFamily="34" charset="0"/>
              </a:rPr>
              <a:t>, podle kterého je život každého organizmu v jeho raném  vývoji nejprve rekapitulací jeho fylogeneze. Vytvořil též termín „</a:t>
            </a:r>
            <a:r>
              <a:rPr lang="cs-CZ" sz="1700" b="1" dirty="0">
                <a:latin typeface="Arial" panose="020B0604020202020204" pitchFamily="34" charset="0"/>
              </a:rPr>
              <a:t>ekologie</a:t>
            </a:r>
            <a:r>
              <a:rPr lang="cs-CZ" sz="1700" dirty="0">
                <a:solidFill>
                  <a:srgbClr val="202122"/>
                </a:solidFill>
                <a:latin typeface="Arial" panose="020B0604020202020204" pitchFamily="34" charset="0"/>
              </a:rPr>
              <a:t>“, jímž označoval vztah  živočicha k prostředí a k jiným organizmům.</a:t>
            </a:r>
            <a:r>
              <a:rPr lang="cs-CZ" sz="1700" dirty="0"/>
              <a:t> </a:t>
            </a:r>
            <a:r>
              <a:rPr lang="cs-CZ" sz="1700" b="1" dirty="0"/>
              <a:t>Popsal více než 4000 druhů mořských živočichů</a:t>
            </a:r>
            <a:r>
              <a:rPr lang="cs-CZ" sz="1700" dirty="0"/>
              <a:t>, které i kreslil; jeho kresby obsahuje známá kniha </a:t>
            </a:r>
            <a:r>
              <a:rPr lang="cs-CZ" sz="1700" b="1" i="1" dirty="0" err="1"/>
              <a:t>Kunstformen</a:t>
            </a:r>
            <a:r>
              <a:rPr lang="cs-CZ" sz="1700" b="1" i="1" dirty="0"/>
              <a:t> der </a:t>
            </a:r>
            <a:r>
              <a:rPr lang="cs-CZ" sz="1700" b="1" i="1" dirty="0" err="1"/>
              <a:t>Natur</a:t>
            </a:r>
            <a:r>
              <a:rPr lang="cs-CZ" sz="1700" b="1" dirty="0"/>
              <a:t> (1904, Umělecké tvary přírody</a:t>
            </a:r>
            <a:r>
              <a:rPr lang="cs-CZ" sz="1700" dirty="0"/>
              <a:t>). </a:t>
            </a:r>
            <a:r>
              <a:rPr lang="cs-CZ" sz="1700" dirty="0" err="1"/>
              <a:t>Haeckel</a:t>
            </a:r>
            <a:r>
              <a:rPr lang="cs-CZ" sz="1700" dirty="0"/>
              <a:t> byl jedním z vůdčích zoologů své doby se zvláštním zaměřením na bezobratlé.</a:t>
            </a:r>
          </a:p>
        </p:txBody>
      </p:sp>
      <p:pic>
        <p:nvPicPr>
          <p:cNvPr id="20" name="Picture 8" descr="71. list knihy Umělecké formy přírody (Kunstformen der Natur), zobrazující Stephoide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54708" y="81981"/>
            <a:ext cx="1463520" cy="201295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71. list knihy Umělecké formy přírody (Kunstformen der Natur), zobrazující Discomedusa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0010" y="55643"/>
            <a:ext cx="1452572" cy="204137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descr="49. list knihy Umělecké formy přírody (Kunstformen der Natur), vytvořené v roce 1904 Ernstem Haeckelem, zobrazuje různé mořské sasanky (řád Actiniari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77829" y="73214"/>
            <a:ext cx="1547441" cy="2062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311991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Nadpis 1"/>
          <p:cNvSpPr>
            <a:spLocks noGrp="1"/>
          </p:cNvSpPr>
          <p:nvPr>
            <p:ph type="title"/>
          </p:nvPr>
        </p:nvSpPr>
        <p:spPr>
          <a:xfrm>
            <a:off x="3372677" y="290541"/>
            <a:ext cx="5461221" cy="693737"/>
          </a:xfrm>
        </p:spPr>
        <p:txBody>
          <a:bodyPr>
            <a:normAutofit/>
          </a:bodyPr>
          <a:lstStyle/>
          <a:p>
            <a:r>
              <a:rPr lang="cs-CZ" altLang="cs-CZ" sz="3800" b="1" dirty="0"/>
              <a:t>Milníky ve výzkumu malárie</a:t>
            </a:r>
          </a:p>
        </p:txBody>
      </p:sp>
      <p:pic>
        <p:nvPicPr>
          <p:cNvPr id="196611" name="Picture 2" descr="Hippocrates - Medical Tourism in Greec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45584" y="1392238"/>
            <a:ext cx="1851025" cy="2684462"/>
          </a:xfrm>
          <a:noFill/>
          <a:extLst>
            <a:ext uri="{909E8E84-426E-40DD-AFC4-6F175D3DCCD1}">
              <a14:hiddenFill xmlns:a14="http://schemas.microsoft.com/office/drawing/2010/main">
                <a:solidFill>
                  <a:srgbClr val="FFFFFF"/>
                </a:solidFill>
              </a14:hiddenFill>
            </a:ext>
          </a:extLst>
        </p:spPr>
      </p:pic>
      <p:pic>
        <p:nvPicPr>
          <p:cNvPr id="196612" name="Picture 6" descr="undefi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0632" y="1397054"/>
            <a:ext cx="18923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3" name="Picture 10" descr="https://im.rediff.com/news/2019/nov/15malaria2.jpg?w=670&amp;h=9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11222" y="1395414"/>
            <a:ext cx="2411413" cy="268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4" name="Picture 12" descr="File:Cyril Garnham 2.jpg - Wikimedia Comm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38470" y="1392238"/>
            <a:ext cx="2228850" cy="268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5" name="TextovéPole 6"/>
          <p:cNvSpPr txBox="1">
            <a:spLocks noChangeArrowheads="1"/>
          </p:cNvSpPr>
          <p:nvPr/>
        </p:nvSpPr>
        <p:spPr bwMode="auto">
          <a:xfrm>
            <a:off x="1130898" y="4076700"/>
            <a:ext cx="90780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dirty="0"/>
              <a:t>   </a:t>
            </a:r>
            <a:r>
              <a:rPr lang="cs-CZ" altLang="cs-CZ" sz="1800" b="1" dirty="0" err="1"/>
              <a:t>Hippocrates</a:t>
            </a:r>
            <a:r>
              <a:rPr lang="cs-CZ" altLang="cs-CZ" sz="1800" b="1" dirty="0"/>
              <a:t>         Alfons </a:t>
            </a:r>
            <a:r>
              <a:rPr lang="cs-CZ" altLang="cs-CZ" sz="1800" b="1" dirty="0" err="1"/>
              <a:t>Laveran</a:t>
            </a:r>
            <a:r>
              <a:rPr lang="cs-CZ" altLang="cs-CZ" sz="1800" b="1" dirty="0"/>
              <a:t>          Sir Ronald </a:t>
            </a:r>
            <a:r>
              <a:rPr lang="cs-CZ" altLang="cs-CZ" sz="1800" b="1" dirty="0" err="1"/>
              <a:t>Ross</a:t>
            </a:r>
            <a:r>
              <a:rPr lang="cs-CZ" altLang="cs-CZ" sz="1800" b="1" dirty="0"/>
              <a:t>            Cyril </a:t>
            </a:r>
            <a:r>
              <a:rPr lang="cs-CZ" altLang="cs-CZ" sz="1800" b="1" dirty="0" err="1"/>
              <a:t>Garnham</a:t>
            </a:r>
            <a:r>
              <a:rPr lang="cs-CZ" altLang="cs-CZ" sz="1800" b="1" dirty="0"/>
              <a:t>  </a:t>
            </a:r>
          </a:p>
        </p:txBody>
      </p:sp>
      <p:sp>
        <p:nvSpPr>
          <p:cNvPr id="196616" name="TextovéPole 7"/>
          <p:cNvSpPr txBox="1">
            <a:spLocks noChangeArrowheads="1"/>
          </p:cNvSpPr>
          <p:nvPr/>
        </p:nvSpPr>
        <p:spPr bwMode="auto">
          <a:xfrm>
            <a:off x="1345585" y="4724400"/>
            <a:ext cx="18621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1600" b="1" dirty="0"/>
              <a:t>500 BC </a:t>
            </a:r>
          </a:p>
          <a:p>
            <a:pPr algn="ctr">
              <a:spcBef>
                <a:spcPct val="0"/>
              </a:spcBef>
              <a:buFontTx/>
              <a:buNone/>
            </a:pPr>
            <a:r>
              <a:rPr lang="cs-CZ" altLang="cs-CZ" sz="1600" b="1" dirty="0"/>
              <a:t>Klinické příznaky</a:t>
            </a:r>
          </a:p>
        </p:txBody>
      </p:sp>
      <p:sp>
        <p:nvSpPr>
          <p:cNvPr id="196617" name="TextovéPole 8"/>
          <p:cNvSpPr txBox="1">
            <a:spLocks noChangeArrowheads="1"/>
          </p:cNvSpPr>
          <p:nvPr/>
        </p:nvSpPr>
        <p:spPr bwMode="auto">
          <a:xfrm>
            <a:off x="3378820" y="4724400"/>
            <a:ext cx="15113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1600" b="1" dirty="0"/>
              <a:t>1880</a:t>
            </a:r>
          </a:p>
          <a:p>
            <a:pPr algn="ctr">
              <a:spcBef>
                <a:spcPct val="0"/>
              </a:spcBef>
              <a:buFontTx/>
              <a:buNone/>
            </a:pPr>
            <a:r>
              <a:rPr lang="cs-CZ" altLang="cs-CZ" sz="1600" b="1" dirty="0"/>
              <a:t>Paraziti v krvi</a:t>
            </a:r>
          </a:p>
        </p:txBody>
      </p:sp>
      <p:sp>
        <p:nvSpPr>
          <p:cNvPr id="196618" name="TextovéPole 9"/>
          <p:cNvSpPr txBox="1">
            <a:spLocks noChangeArrowheads="1"/>
          </p:cNvSpPr>
          <p:nvPr/>
        </p:nvSpPr>
        <p:spPr bwMode="auto">
          <a:xfrm>
            <a:off x="5435551" y="4716463"/>
            <a:ext cx="20208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1600" b="1" dirty="0"/>
              <a:t>1897</a:t>
            </a:r>
          </a:p>
          <a:p>
            <a:pPr algn="ctr">
              <a:spcBef>
                <a:spcPct val="0"/>
              </a:spcBef>
              <a:buFontTx/>
              <a:buNone/>
            </a:pPr>
            <a:r>
              <a:rPr lang="cs-CZ" altLang="cs-CZ" sz="1600" b="1" dirty="0"/>
              <a:t>Přenos komárem</a:t>
            </a:r>
          </a:p>
        </p:txBody>
      </p:sp>
      <p:sp>
        <p:nvSpPr>
          <p:cNvPr id="196619" name="TextovéPole 10"/>
          <p:cNvSpPr txBox="1">
            <a:spLocks noChangeArrowheads="1"/>
          </p:cNvSpPr>
          <p:nvPr/>
        </p:nvSpPr>
        <p:spPr bwMode="auto">
          <a:xfrm>
            <a:off x="8202144" y="4716463"/>
            <a:ext cx="15081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cs-CZ" altLang="cs-CZ" sz="1600" b="1" dirty="0"/>
              <a:t>1948</a:t>
            </a:r>
          </a:p>
          <a:p>
            <a:pPr algn="ctr">
              <a:spcBef>
                <a:spcPct val="0"/>
              </a:spcBef>
              <a:buFontTx/>
              <a:buNone/>
            </a:pPr>
            <a:r>
              <a:rPr lang="cs-CZ" altLang="cs-CZ" sz="1600" b="1" dirty="0"/>
              <a:t>Jaterní stádia</a:t>
            </a:r>
          </a:p>
        </p:txBody>
      </p:sp>
    </p:spTree>
    <p:extLst>
      <p:ext uri="{BB962C8B-B14F-4D97-AF65-F5344CB8AC3E}">
        <p14:creationId xmlns:p14="http://schemas.microsoft.com/office/powerpoint/2010/main" val="392170459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78881"/>
            <a:ext cx="10515600" cy="1074061"/>
          </a:xfrm>
        </p:spPr>
        <p:txBody>
          <a:bodyPr>
            <a:normAutofit/>
          </a:bodyPr>
          <a:lstStyle/>
          <a:p>
            <a:pPr algn="ctr"/>
            <a:r>
              <a:rPr lang="cs-CZ" sz="3800" b="1" dirty="0"/>
              <a:t>Sir Ronald </a:t>
            </a:r>
            <a:r>
              <a:rPr lang="cs-CZ" sz="3800" b="1" dirty="0" err="1"/>
              <a:t>Ross</a:t>
            </a:r>
            <a:r>
              <a:rPr lang="cs-CZ" sz="3800" b="1" dirty="0"/>
              <a:t> </a:t>
            </a:r>
            <a:r>
              <a:rPr lang="cs-CZ" sz="3800" dirty="0"/>
              <a:t>(1857 – 1932)</a:t>
            </a:r>
          </a:p>
        </p:txBody>
      </p:sp>
      <p:pic>
        <p:nvPicPr>
          <p:cNvPr id="22530" name="Picture 2" descr="How Ronald Ross discovered malaria-mosquito link - Rediff.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381" y="1059951"/>
            <a:ext cx="4621081" cy="3607202"/>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Rep. Congo 2011 MNH, Ronald Ross, Nobel Medicine, Malar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382" y="4729640"/>
            <a:ext cx="1450588" cy="2000285"/>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p:cNvPicPr>
            <a:picLocks noChangeAspect="1"/>
          </p:cNvPicPr>
          <p:nvPr/>
        </p:nvPicPr>
        <p:blipFill>
          <a:blip r:embed="rId4"/>
          <a:stretch>
            <a:fillRect/>
          </a:stretch>
        </p:blipFill>
        <p:spPr>
          <a:xfrm>
            <a:off x="1766184" y="4729640"/>
            <a:ext cx="1915270" cy="2000285"/>
          </a:xfrm>
          <a:prstGeom prst="rect">
            <a:avLst/>
          </a:prstGeom>
        </p:spPr>
      </p:pic>
      <p:pic>
        <p:nvPicPr>
          <p:cNvPr id="8" name="Zástupný symbol pro obsah 5"/>
          <p:cNvPicPr>
            <a:picLocks noChangeAspect="1"/>
          </p:cNvPicPr>
          <p:nvPr/>
        </p:nvPicPr>
        <p:blipFill>
          <a:blip r:embed="rId5"/>
          <a:stretch>
            <a:fillRect/>
          </a:stretch>
        </p:blipFill>
        <p:spPr>
          <a:xfrm>
            <a:off x="3809668" y="4729640"/>
            <a:ext cx="1525657" cy="2000285"/>
          </a:xfrm>
          <a:prstGeom prst="rect">
            <a:avLst/>
          </a:prstGeom>
        </p:spPr>
      </p:pic>
      <p:pic>
        <p:nvPicPr>
          <p:cNvPr id="5" name="Obrázek 4"/>
          <p:cNvPicPr>
            <a:picLocks noChangeAspect="1"/>
          </p:cNvPicPr>
          <p:nvPr/>
        </p:nvPicPr>
        <p:blipFill>
          <a:blip r:embed="rId6"/>
          <a:stretch>
            <a:fillRect/>
          </a:stretch>
        </p:blipFill>
        <p:spPr>
          <a:xfrm>
            <a:off x="5463539" y="4730728"/>
            <a:ext cx="1469998" cy="1999197"/>
          </a:xfrm>
          <a:prstGeom prst="rect">
            <a:avLst/>
          </a:prstGeom>
        </p:spPr>
      </p:pic>
      <p:pic>
        <p:nvPicPr>
          <p:cNvPr id="22536" name="Picture 8" descr="Ronald Ross - Wikipedi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13910" y="2759103"/>
            <a:ext cx="1997669" cy="1861464"/>
          </a:xfrm>
          <a:prstGeom prst="rect">
            <a:avLst/>
          </a:prstGeom>
          <a:noFill/>
          <a:extLst>
            <a:ext uri="{909E8E84-426E-40DD-AFC4-6F175D3DCCD1}">
              <a14:hiddenFill xmlns:a14="http://schemas.microsoft.com/office/drawing/2010/main">
                <a:solidFill>
                  <a:srgbClr val="FFFFFF"/>
                </a:solidFill>
              </a14:hiddenFill>
            </a:ext>
          </a:extLst>
        </p:spPr>
      </p:pic>
      <p:pic>
        <p:nvPicPr>
          <p:cNvPr id="22538" name="Picture 10" descr="Nobel laureate Ronald Ross discovered how malaria spreads during his time  in the British Indian Arm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39793" y="3872284"/>
            <a:ext cx="5038238" cy="285764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Sir Ronald Ross and the Transmission of Malaria - Untold lives blo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90654" y="1059951"/>
            <a:ext cx="2020925" cy="1588991"/>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symbol pro obsah 5"/>
          <p:cNvSpPr>
            <a:spLocks noGrp="1"/>
          </p:cNvSpPr>
          <p:nvPr>
            <p:ph idx="1"/>
          </p:nvPr>
        </p:nvSpPr>
        <p:spPr/>
        <p:txBody>
          <a:bodyPr/>
          <a:lstStyle/>
          <a:p>
            <a:endParaRPr lang="cs-CZ"/>
          </a:p>
        </p:txBody>
      </p:sp>
      <p:sp>
        <p:nvSpPr>
          <p:cNvPr id="15" name="Nadpis 1"/>
          <p:cNvSpPr txBox="1">
            <a:spLocks/>
          </p:cNvSpPr>
          <p:nvPr/>
        </p:nvSpPr>
        <p:spPr>
          <a:xfrm>
            <a:off x="6989195" y="803074"/>
            <a:ext cx="4723076" cy="3156666"/>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2700" dirty="0">
                <a:latin typeface="+mn-lt"/>
              </a:rPr>
              <a:t>Sir Ronald </a:t>
            </a:r>
            <a:r>
              <a:rPr lang="cs-CZ" sz="2700" dirty="0" err="1">
                <a:latin typeface="+mn-lt"/>
              </a:rPr>
              <a:t>Ross</a:t>
            </a:r>
            <a:r>
              <a:rPr lang="cs-CZ" sz="2700" dirty="0">
                <a:latin typeface="+mn-lt"/>
              </a:rPr>
              <a:t> byl britský lékař, který </a:t>
            </a:r>
            <a:r>
              <a:rPr lang="cs-CZ" sz="2700" b="1" dirty="0">
                <a:latin typeface="+mn-lt"/>
              </a:rPr>
              <a:t>v roce 1902 obdržel Nobelovu cenu </a:t>
            </a:r>
            <a:r>
              <a:rPr lang="cs-CZ" sz="2700" dirty="0">
                <a:latin typeface="+mn-lt"/>
              </a:rPr>
              <a:t>za fyziologii a medicínu za svou práci o přenosu malárie. Jeho </a:t>
            </a:r>
            <a:r>
              <a:rPr lang="cs-CZ" sz="2700" b="1" dirty="0">
                <a:latin typeface="+mn-lt"/>
              </a:rPr>
              <a:t>objev </a:t>
            </a:r>
            <a:r>
              <a:rPr lang="cs-CZ" sz="2700" b="1" dirty="0" err="1">
                <a:latin typeface="+mn-lt"/>
              </a:rPr>
              <a:t>malarickéhoparazita</a:t>
            </a:r>
            <a:r>
              <a:rPr lang="cs-CZ" sz="2700" b="1" dirty="0">
                <a:latin typeface="+mn-lt"/>
              </a:rPr>
              <a:t> v gastrointestinálním traktu</a:t>
            </a:r>
            <a:r>
              <a:rPr lang="cs-CZ" sz="2700" dirty="0">
                <a:latin typeface="+mn-lt"/>
              </a:rPr>
              <a:t> </a:t>
            </a:r>
            <a:r>
              <a:rPr lang="cs-CZ" sz="2700" b="1" dirty="0">
                <a:latin typeface="+mn-lt"/>
              </a:rPr>
              <a:t>komára (</a:t>
            </a:r>
            <a:r>
              <a:rPr lang="cs-CZ" sz="2700" b="1" dirty="0" err="1">
                <a:latin typeface="+mn-lt"/>
              </a:rPr>
              <a:t>Anopheles</a:t>
            </a:r>
            <a:r>
              <a:rPr lang="cs-CZ" sz="2700" dirty="0">
                <a:latin typeface="+mn-lt"/>
              </a:rPr>
              <a:t>) v roce 1897 prokázal, že malárii přenášejí komáři a položil </a:t>
            </a:r>
            <a:r>
              <a:rPr lang="cs-CZ" sz="2700" b="1" dirty="0">
                <a:latin typeface="+mn-lt"/>
              </a:rPr>
              <a:t>základy metody boje proti této nemoci</a:t>
            </a:r>
            <a:r>
              <a:rPr lang="cs-CZ" sz="2000" dirty="0">
                <a:latin typeface="+mn-lt"/>
              </a:rPr>
              <a:t>.</a:t>
            </a:r>
          </a:p>
        </p:txBody>
      </p:sp>
    </p:spTree>
    <p:extLst>
      <p:ext uri="{BB962C8B-B14F-4D97-AF65-F5344CB8AC3E}">
        <p14:creationId xmlns:p14="http://schemas.microsoft.com/office/powerpoint/2010/main" val="392623917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5270"/>
            <a:ext cx="10515600" cy="1161525"/>
          </a:xfrm>
        </p:spPr>
        <p:txBody>
          <a:bodyPr>
            <a:normAutofit/>
          </a:bodyPr>
          <a:lstStyle/>
          <a:p>
            <a:pPr algn="ctr"/>
            <a:r>
              <a:rPr lang="cs-CZ" sz="3800" b="1" dirty="0"/>
              <a:t>Charles Louis </a:t>
            </a:r>
            <a:r>
              <a:rPr lang="cs-CZ" sz="3800" b="1" dirty="0" err="1"/>
              <a:t>Alphonse</a:t>
            </a:r>
            <a:r>
              <a:rPr lang="cs-CZ" sz="3800" b="1" dirty="0"/>
              <a:t> </a:t>
            </a:r>
            <a:r>
              <a:rPr lang="cs-CZ" sz="3800" b="1" dirty="0" err="1"/>
              <a:t>Laveran</a:t>
            </a:r>
            <a:r>
              <a:rPr lang="cs-CZ" sz="3800" b="1" dirty="0"/>
              <a:t> </a:t>
            </a:r>
            <a:r>
              <a:rPr lang="cs-CZ" sz="3800" dirty="0"/>
              <a:t>(1845 – 1922)</a:t>
            </a:r>
          </a:p>
        </p:txBody>
      </p:sp>
      <p:sp>
        <p:nvSpPr>
          <p:cNvPr id="3" name="Zástupný symbol pro obsah 2"/>
          <p:cNvSpPr>
            <a:spLocks noGrp="1"/>
          </p:cNvSpPr>
          <p:nvPr>
            <p:ph idx="1"/>
          </p:nvPr>
        </p:nvSpPr>
        <p:spPr>
          <a:xfrm>
            <a:off x="302151" y="5435513"/>
            <a:ext cx="11728172" cy="1346945"/>
          </a:xfrm>
        </p:spPr>
        <p:txBody>
          <a:bodyPr>
            <a:normAutofit fontScale="85000" lnSpcReduction="10000"/>
          </a:bodyPr>
          <a:lstStyle/>
          <a:p>
            <a:pPr marL="0" indent="0">
              <a:buNone/>
            </a:pPr>
            <a:r>
              <a:rPr lang="cs-CZ" dirty="0"/>
              <a:t>Charles Louis </a:t>
            </a:r>
            <a:r>
              <a:rPr lang="cs-CZ" dirty="0" err="1"/>
              <a:t>Alphonse</a:t>
            </a:r>
            <a:r>
              <a:rPr lang="cs-CZ" dirty="0"/>
              <a:t> </a:t>
            </a:r>
            <a:r>
              <a:rPr lang="cs-CZ" dirty="0" err="1"/>
              <a:t>Laveran</a:t>
            </a:r>
            <a:r>
              <a:rPr lang="cs-CZ" dirty="0"/>
              <a:t> byl francouzský lékař, </a:t>
            </a:r>
            <a:r>
              <a:rPr lang="cs-CZ" b="1" dirty="0"/>
              <a:t>nositel Nobelovy ceny za fyziologii a medicínu z roku 1907</a:t>
            </a:r>
            <a:r>
              <a:rPr lang="cs-CZ" dirty="0"/>
              <a:t> </a:t>
            </a:r>
            <a:r>
              <a:rPr lang="cs-CZ" b="1" dirty="0"/>
              <a:t>za úspěchy ve výzkumu parazitických prvoků zapříčiňujících malárii. Významně přispěl k pochopení vývoje těchto cizopasníků v červených krvinkách člověka a je objevitelem pohlavní fáze cyklu včetně procesu </a:t>
            </a:r>
            <a:r>
              <a:rPr lang="cs-CZ" b="1" dirty="0" err="1"/>
              <a:t>exflagelace</a:t>
            </a:r>
            <a:r>
              <a:rPr lang="cs-CZ" b="1" dirty="0"/>
              <a:t> v komárech</a:t>
            </a:r>
            <a:r>
              <a:rPr lang="cs-CZ" dirty="0"/>
              <a:t>.</a:t>
            </a:r>
          </a:p>
        </p:txBody>
      </p:sp>
      <p:pic>
        <p:nvPicPr>
          <p:cNvPr id="17412" name="Picture 4" descr="https://upload.wikimedia.org/wikipedia/commons/thumb/7/71/Laveran.jpg/800px-Lavera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300" y="1045889"/>
            <a:ext cx="2498985" cy="37890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Signatu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042" y="4476588"/>
            <a:ext cx="2174999" cy="688586"/>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https://upload.wikimedia.org/wikipedia/commons/6/66/Stamp_of_Algeria_-_1954_-_Colnect_211526_-_Dr_A_Laveran.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318" y="3429000"/>
            <a:ext cx="2881518" cy="1911090"/>
          </a:xfrm>
          <a:prstGeom prst="rect">
            <a:avLst/>
          </a:prstGeom>
          <a:noFill/>
          <a:extLst>
            <a:ext uri="{909E8E84-426E-40DD-AFC4-6F175D3DCCD1}">
              <a14:hiddenFill xmlns:a14="http://schemas.microsoft.com/office/drawing/2010/main">
                <a:solidFill>
                  <a:srgbClr val="FFFFFF"/>
                </a:solidFill>
              </a14:hiddenFill>
            </a:ext>
          </a:extLst>
        </p:spPr>
      </p:pic>
      <p:pic>
        <p:nvPicPr>
          <p:cNvPr id="17418" name="Picture 10" descr="https://upload.wikimedia.org/wikipedia/commons/0/05/Laveran_Malaria_drawing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7517" y="1061414"/>
            <a:ext cx="2749750" cy="40539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https://upload.wikimedia.org/wikipedia/commons/thumb/a/ac/Cartoon_of_Charles_Louis_Alphonse_Laveran_slaying_insects_Wellcome_L0011956.jpg/800px-Cartoon_of_Charles_Louis_Alphonse_Laveran_slaying_insects_Wellcome_L001195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05146" y="1062010"/>
            <a:ext cx="2682122" cy="426937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6" descr="https://upload.wikimedia.org/wikipedia/commons/thumb/e/eb/Malaria_parasites._Wellcome_L0001802.jpg/1280px-Malaria_parasites._Wellcome_L000180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01717" y="1061414"/>
            <a:ext cx="3070721" cy="2254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33021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55036"/>
            <a:ext cx="10515600" cy="1034305"/>
          </a:xfrm>
        </p:spPr>
        <p:txBody>
          <a:bodyPr>
            <a:normAutofit/>
          </a:bodyPr>
          <a:lstStyle/>
          <a:p>
            <a:pPr algn="ctr"/>
            <a:r>
              <a:rPr lang="cs-CZ" sz="3800" b="1" dirty="0" err="1"/>
              <a:t>Percy</a:t>
            </a:r>
            <a:r>
              <a:rPr lang="cs-CZ" sz="3800" b="1" dirty="0"/>
              <a:t> Cyril Claude </a:t>
            </a:r>
            <a:r>
              <a:rPr lang="cs-CZ" sz="3800" b="1" dirty="0" err="1"/>
              <a:t>Garnham</a:t>
            </a:r>
            <a:r>
              <a:rPr lang="cs-CZ" sz="3800" b="1" dirty="0"/>
              <a:t> </a:t>
            </a:r>
            <a:r>
              <a:rPr lang="cs-CZ" sz="3800" dirty="0"/>
              <a:t>(1901 – 1994)</a:t>
            </a:r>
          </a:p>
        </p:txBody>
      </p:sp>
      <p:sp>
        <p:nvSpPr>
          <p:cNvPr id="3" name="Zástupný symbol pro obsah 2"/>
          <p:cNvSpPr>
            <a:spLocks noGrp="1"/>
          </p:cNvSpPr>
          <p:nvPr>
            <p:ph idx="1"/>
          </p:nvPr>
        </p:nvSpPr>
        <p:spPr>
          <a:xfrm>
            <a:off x="3395208" y="1046392"/>
            <a:ext cx="8476122" cy="814213"/>
          </a:xfrm>
        </p:spPr>
        <p:txBody>
          <a:bodyPr>
            <a:noAutofit/>
          </a:bodyPr>
          <a:lstStyle/>
          <a:p>
            <a:pPr marL="0" indent="0">
              <a:buNone/>
            </a:pPr>
            <a:r>
              <a:rPr lang="cs-CZ" sz="2400" dirty="0" err="1"/>
              <a:t>Percy</a:t>
            </a:r>
            <a:r>
              <a:rPr lang="cs-CZ" sz="2400" dirty="0"/>
              <a:t> Cyril Claude </a:t>
            </a:r>
            <a:r>
              <a:rPr lang="cs-CZ" sz="2400" dirty="0" err="1"/>
              <a:t>Garnham</a:t>
            </a:r>
            <a:r>
              <a:rPr lang="cs-CZ" sz="2400" dirty="0"/>
              <a:t> byl britský biolog a parazitolog. V den svých 90. narozenin byl nazýván „</a:t>
            </a:r>
            <a:r>
              <a:rPr lang="cs-CZ" sz="2400" b="1" dirty="0"/>
              <a:t>největším žijícím parazitologem</a:t>
            </a:r>
            <a:r>
              <a:rPr lang="cs-CZ" sz="2400" dirty="0"/>
              <a:t>“.</a:t>
            </a:r>
          </a:p>
        </p:txBody>
      </p:sp>
      <p:sp>
        <p:nvSpPr>
          <p:cNvPr id="4" name="Obdélník 3"/>
          <p:cNvSpPr/>
          <p:nvPr/>
        </p:nvSpPr>
        <p:spPr>
          <a:xfrm>
            <a:off x="198783" y="4925952"/>
            <a:ext cx="11569147" cy="1785104"/>
          </a:xfrm>
          <a:prstGeom prst="rect">
            <a:avLst/>
          </a:prstGeom>
        </p:spPr>
        <p:txBody>
          <a:bodyPr wrap="square">
            <a:spAutoFit/>
          </a:bodyPr>
          <a:lstStyle/>
          <a:p>
            <a:r>
              <a:rPr lang="cs-CZ" sz="2200" dirty="0">
                <a:solidFill>
                  <a:srgbClr val="202122"/>
                </a:solidFill>
              </a:rPr>
              <a:t>V roce 1948 ve spolupráci s </a:t>
            </a:r>
            <a:r>
              <a:rPr lang="cs-CZ" sz="2200" dirty="0"/>
              <a:t>Henrym</a:t>
            </a:r>
            <a:r>
              <a:rPr lang="cs-CZ" sz="2200" dirty="0">
                <a:solidFill>
                  <a:srgbClr val="3366CC"/>
                </a:solidFill>
              </a:rPr>
              <a:t> </a:t>
            </a:r>
            <a:r>
              <a:rPr lang="cs-CZ" sz="2200" dirty="0" err="1"/>
              <a:t>Shorttem</a:t>
            </a:r>
            <a:r>
              <a:rPr lang="cs-CZ" sz="2200" dirty="0"/>
              <a:t> </a:t>
            </a:r>
            <a:r>
              <a:rPr lang="cs-CZ" sz="2200" b="1" dirty="0"/>
              <a:t>identifikoval stádium malarického parazita v játrech, kde se mění ze </a:t>
            </a:r>
            <a:r>
              <a:rPr lang="cs-CZ" sz="2200" b="1" dirty="0" err="1"/>
              <a:t>sporozoitové</a:t>
            </a:r>
            <a:r>
              <a:rPr lang="cs-CZ" sz="2200" b="1" dirty="0"/>
              <a:t> na </a:t>
            </a:r>
            <a:r>
              <a:rPr lang="cs-CZ" sz="2200" b="1" dirty="0" err="1"/>
              <a:t>merozoickou</a:t>
            </a:r>
            <a:r>
              <a:rPr lang="cs-CZ" sz="2200" b="1" dirty="0"/>
              <a:t> formu. </a:t>
            </a:r>
            <a:r>
              <a:rPr lang="cs-CZ" sz="2200" dirty="0"/>
              <a:t>Parazit má složitý životní cyklus a přijímá </a:t>
            </a:r>
            <a:r>
              <a:rPr lang="cs-CZ" sz="2200" dirty="0">
                <a:solidFill>
                  <a:srgbClr val="202122"/>
                </a:solidFill>
              </a:rPr>
              <a:t>různé formy, aby co nejlépe využil zvířecí nebo lidské tkáně, ve kterých se nachází. J</a:t>
            </a:r>
            <a:r>
              <a:rPr lang="cs-CZ" sz="2200" dirty="0"/>
              <a:t>eho kniha </a:t>
            </a:r>
            <a:r>
              <a:rPr lang="cs-CZ" sz="2200" b="1" i="1" dirty="0"/>
              <a:t>Paraziti malárie a jiné </a:t>
            </a:r>
            <a:r>
              <a:rPr lang="cs-CZ" sz="2200" b="1" i="1" dirty="0" err="1"/>
              <a:t>hemosporidie</a:t>
            </a:r>
            <a:r>
              <a:rPr lang="cs-CZ" sz="2200" b="1" dirty="0"/>
              <a:t> (1966) </a:t>
            </a:r>
            <a:r>
              <a:rPr lang="cs-CZ" sz="2200" dirty="0"/>
              <a:t>byla aktuálním popisem parazitů malárie a jejich příbuzných z lidí, zvířat a ptáků se zaměřením na jejich morfologii.</a:t>
            </a:r>
          </a:p>
        </p:txBody>
      </p:sp>
      <p:pic>
        <p:nvPicPr>
          <p:cNvPr id="18434" name="Picture 2" descr="nedefinovaný"/>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670" y="1046392"/>
            <a:ext cx="2875754" cy="3852527"/>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p:cNvPicPr>
            <a:picLocks noChangeAspect="1"/>
          </p:cNvPicPr>
          <p:nvPr/>
        </p:nvPicPr>
        <p:blipFill>
          <a:blip r:embed="rId3"/>
          <a:stretch>
            <a:fillRect/>
          </a:stretch>
        </p:blipFill>
        <p:spPr>
          <a:xfrm rot="5400000">
            <a:off x="6031330" y="2226108"/>
            <a:ext cx="3031521" cy="2300516"/>
          </a:xfrm>
          <a:prstGeom prst="rect">
            <a:avLst/>
          </a:prstGeom>
        </p:spPr>
      </p:pic>
      <p:pic>
        <p:nvPicPr>
          <p:cNvPr id="6" name="Obrázek 5"/>
          <p:cNvPicPr>
            <a:picLocks noChangeAspect="1"/>
          </p:cNvPicPr>
          <p:nvPr/>
        </p:nvPicPr>
        <p:blipFill>
          <a:blip r:embed="rId4"/>
          <a:stretch>
            <a:fillRect/>
          </a:stretch>
        </p:blipFill>
        <p:spPr>
          <a:xfrm rot="5400000">
            <a:off x="8768579" y="1789374"/>
            <a:ext cx="3031520" cy="3173982"/>
          </a:xfrm>
          <a:prstGeom prst="rect">
            <a:avLst/>
          </a:prstGeom>
        </p:spPr>
      </p:pic>
      <p:pic>
        <p:nvPicPr>
          <p:cNvPr id="8" name="Picture 18" descr="BugBitten Variation in susceptibility to malaria demonstrated in liver cell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2851" y="1860605"/>
            <a:ext cx="3173979" cy="3038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2520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Nadpis 1"/>
          <p:cNvSpPr>
            <a:spLocks noGrp="1" noChangeArrowheads="1"/>
          </p:cNvSpPr>
          <p:nvPr>
            <p:ph type="title"/>
          </p:nvPr>
        </p:nvSpPr>
        <p:spPr/>
        <p:txBody>
          <a:bodyPr/>
          <a:lstStyle/>
          <a:p>
            <a:endParaRPr lang="cs-CZ" altLang="cs-CZ"/>
          </a:p>
        </p:txBody>
      </p:sp>
      <p:pic>
        <p:nvPicPr>
          <p:cNvPr id="13315" name="Zástupný symbol pro obsah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87487" y="188914"/>
            <a:ext cx="4511676" cy="6408737"/>
          </a:xfrm>
        </p:spPr>
      </p:pic>
      <p:pic>
        <p:nvPicPr>
          <p:cNvPr id="13316" name="Obráze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51538" y="198438"/>
            <a:ext cx="4716462" cy="639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619373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58687" y="182253"/>
            <a:ext cx="10515600" cy="994540"/>
          </a:xfrm>
        </p:spPr>
        <p:txBody>
          <a:bodyPr>
            <a:normAutofit/>
          </a:bodyPr>
          <a:lstStyle/>
          <a:p>
            <a:pPr algn="ctr"/>
            <a:r>
              <a:rPr lang="cs-CZ" sz="3800" b="1" dirty="0"/>
              <a:t>Moderní parazitologie cca od roku 1870</a:t>
            </a:r>
          </a:p>
        </p:txBody>
      </p:sp>
      <p:sp>
        <p:nvSpPr>
          <p:cNvPr id="3" name="Zástupný symbol pro obsah 2"/>
          <p:cNvSpPr>
            <a:spLocks noGrp="1"/>
          </p:cNvSpPr>
          <p:nvPr>
            <p:ph idx="1"/>
          </p:nvPr>
        </p:nvSpPr>
        <p:spPr>
          <a:xfrm>
            <a:off x="95421" y="1205423"/>
            <a:ext cx="11775882" cy="901673"/>
          </a:xfrm>
        </p:spPr>
        <p:txBody>
          <a:bodyPr>
            <a:normAutofit/>
          </a:bodyPr>
          <a:lstStyle/>
          <a:p>
            <a:pPr marL="0" indent="0" algn="ctr">
              <a:buNone/>
            </a:pPr>
            <a:r>
              <a:rPr lang="cs-CZ" sz="2600" dirty="0"/>
              <a:t>Moderní parazitologie se vyvinula v 19. století s přesnými pozorováními a  experimenty mnoha výzkumníků a lékařů; termín byl poprvé použit v roce 1870. </a:t>
            </a:r>
          </a:p>
        </p:txBody>
      </p:sp>
      <p:pic>
        <p:nvPicPr>
          <p:cNvPr id="4" name="Zástupný symbol pro obsah 3"/>
          <p:cNvPicPr>
            <a:picLocks noChangeAspect="1"/>
          </p:cNvPicPr>
          <p:nvPr/>
        </p:nvPicPr>
        <p:blipFill>
          <a:blip r:embed="rId2"/>
          <a:stretch>
            <a:fillRect/>
          </a:stretch>
        </p:blipFill>
        <p:spPr>
          <a:xfrm>
            <a:off x="729402" y="2574116"/>
            <a:ext cx="4914573" cy="3823871"/>
          </a:xfrm>
          <a:prstGeom prst="rect">
            <a:avLst/>
          </a:prstGeom>
        </p:spPr>
      </p:pic>
      <p:pic>
        <p:nvPicPr>
          <p:cNvPr id="5" name="Picture 8" descr="undefi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5108" y="2254996"/>
            <a:ext cx="5438692" cy="3907265"/>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5828307" y="6206845"/>
            <a:ext cx="5510254" cy="307777"/>
          </a:xfrm>
          <a:prstGeom prst="rect">
            <a:avLst/>
          </a:prstGeom>
        </p:spPr>
        <p:txBody>
          <a:bodyPr wrap="square">
            <a:spAutoFit/>
          </a:bodyPr>
          <a:lstStyle/>
          <a:p>
            <a:r>
              <a:rPr lang="cs-CZ" sz="1400" dirty="0">
                <a:solidFill>
                  <a:srgbClr val="202122"/>
                </a:solidFill>
                <a:latin typeface="Arial" panose="020B0604020202020204" pitchFamily="34" charset="0"/>
              </a:rPr>
              <a:t>Fiktivní parazitismus: olejomalba </a:t>
            </a:r>
            <a:r>
              <a:rPr lang="cs-CZ" sz="1400" i="1" dirty="0">
                <a:solidFill>
                  <a:srgbClr val="202122"/>
                </a:solidFill>
                <a:latin typeface="Arial" panose="020B0604020202020204" pitchFamily="34" charset="0"/>
              </a:rPr>
              <a:t>Paraziti</a:t>
            </a:r>
            <a:r>
              <a:rPr lang="cs-CZ" sz="1400" dirty="0">
                <a:solidFill>
                  <a:srgbClr val="202122"/>
                </a:solidFill>
                <a:latin typeface="Arial" panose="020B0604020202020204" pitchFamily="34" charset="0"/>
              </a:rPr>
              <a:t> režie Katrin </a:t>
            </a:r>
            <a:r>
              <a:rPr lang="cs-CZ" sz="1400" dirty="0" err="1">
                <a:solidFill>
                  <a:srgbClr val="202122"/>
                </a:solidFill>
                <a:latin typeface="Arial" panose="020B0604020202020204" pitchFamily="34" charset="0"/>
              </a:rPr>
              <a:t>Alvarez</a:t>
            </a:r>
            <a:r>
              <a:rPr lang="cs-CZ" sz="1400" dirty="0">
                <a:solidFill>
                  <a:srgbClr val="202122"/>
                </a:solidFill>
                <a:latin typeface="Arial" panose="020B0604020202020204" pitchFamily="34" charset="0"/>
              </a:rPr>
              <a:t>, 2011</a:t>
            </a:r>
            <a:endParaRPr lang="cs-CZ" sz="1400" dirty="0"/>
          </a:p>
        </p:txBody>
      </p:sp>
    </p:spTree>
    <p:extLst>
      <p:ext uri="{BB962C8B-B14F-4D97-AF65-F5344CB8AC3E}">
        <p14:creationId xmlns:p14="http://schemas.microsoft.com/office/powerpoint/2010/main" val="235557943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19458" name="Picture 2" descr="Map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663" y="1"/>
            <a:ext cx="1218333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1352277" y="214886"/>
            <a:ext cx="9458038" cy="615553"/>
          </a:xfrm>
          <a:prstGeom prst="rect">
            <a:avLst/>
          </a:prstGeom>
          <a:solidFill>
            <a:schemeClr val="bg1"/>
          </a:solidFill>
        </p:spPr>
        <p:txBody>
          <a:bodyPr wrap="none">
            <a:spAutoFit/>
          </a:bodyPr>
          <a:lstStyle/>
          <a:p>
            <a:r>
              <a:rPr lang="cs-CZ" sz="3400" dirty="0">
                <a:latin typeface="arial" panose="020B0604020202020204" pitchFamily="34" charset="0"/>
                <a:hlinkClick r:id="rId3"/>
              </a:rPr>
              <a:t>T</a:t>
            </a:r>
            <a:r>
              <a:rPr lang="en-US" sz="3400" dirty="0">
                <a:latin typeface="arial" panose="020B0604020202020204" pitchFamily="34" charset="0"/>
                <a:hlinkClick r:id="rId3"/>
              </a:rPr>
              <a:t>he 2015 Nobel Prize in Physiology or </a:t>
            </a:r>
            <a:r>
              <a:rPr lang="en-US" sz="3400" dirty="0" err="1">
                <a:latin typeface="arial" panose="020B0604020202020204" pitchFamily="34" charset="0"/>
                <a:hlinkClick r:id="rId3"/>
              </a:rPr>
              <a:t>Medicin</a:t>
            </a:r>
            <a:r>
              <a:rPr lang="cs-CZ" sz="3400" dirty="0">
                <a:latin typeface="arial" panose="020B0604020202020204" pitchFamily="34" charset="0"/>
                <a:hlinkClick r:id="rId3"/>
              </a:rPr>
              <a:t>e</a:t>
            </a:r>
            <a:endParaRPr lang="en-US" sz="3400" b="0" i="0" dirty="0">
              <a:effectLst/>
              <a:latin typeface="arial" panose="020B0604020202020204" pitchFamily="34" charset="0"/>
              <a:hlinkClick r:id="rId3"/>
            </a:endParaRPr>
          </a:p>
        </p:txBody>
      </p:sp>
    </p:spTree>
    <p:extLst>
      <p:ext uri="{BB962C8B-B14F-4D97-AF65-F5344CB8AC3E}">
        <p14:creationId xmlns:p14="http://schemas.microsoft.com/office/powerpoint/2010/main" val="67086789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62395" y="1351092"/>
            <a:ext cx="3951135" cy="1328503"/>
          </a:xfrm>
        </p:spPr>
        <p:txBody>
          <a:bodyPr>
            <a:normAutofit/>
          </a:bodyPr>
          <a:lstStyle/>
          <a:p>
            <a:r>
              <a:rPr lang="cs-CZ" sz="1400" dirty="0"/>
              <a:t>Nobelova cena za fyziologii a medicínu za rok 2015 oceňuje objevy </a:t>
            </a:r>
            <a:r>
              <a:rPr lang="cs-CZ" sz="1400" b="1" dirty="0"/>
              <a:t>týkající se nových terapií některých z nejničivějších parazitárních onemocnění: říční slepoty, lymfatické filariózy (elefantiázy) a malárie</a:t>
            </a:r>
            <a:r>
              <a:rPr lang="cs-CZ" sz="1400" dirty="0"/>
              <a:t>. Rozšíření těchto nemocí je velmi podobné a na mapě světa je souhrnně zobrazeno modře.</a:t>
            </a:r>
          </a:p>
        </p:txBody>
      </p:sp>
      <p:pic>
        <p:nvPicPr>
          <p:cNvPr id="20482" name="Picture 2" descr="Bakteri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4443" y="2735252"/>
            <a:ext cx="3959087" cy="2560319"/>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254443" y="5295571"/>
            <a:ext cx="4277800" cy="1384995"/>
          </a:xfrm>
          <a:prstGeom prst="rect">
            <a:avLst/>
          </a:prstGeom>
        </p:spPr>
        <p:txBody>
          <a:bodyPr wrap="square">
            <a:spAutoFit/>
          </a:bodyPr>
          <a:lstStyle/>
          <a:p>
            <a:r>
              <a:rPr lang="cs-CZ" sz="1200" dirty="0" err="1">
                <a:solidFill>
                  <a:srgbClr val="8A8A8D"/>
                </a:solidFill>
                <a:latin typeface="Alfred Sans Regular"/>
              </a:rPr>
              <a:t>Satoshi</a:t>
            </a:r>
            <a:r>
              <a:rPr lang="cs-CZ" sz="1200" dirty="0">
                <a:solidFill>
                  <a:srgbClr val="8A8A8D"/>
                </a:solidFill>
                <a:latin typeface="Alfred Sans Regular"/>
              </a:rPr>
              <a:t> </a:t>
            </a:r>
            <a:r>
              <a:rPr lang="cs-CZ" sz="1200" dirty="0" err="1">
                <a:solidFill>
                  <a:srgbClr val="8A8A8D"/>
                </a:solidFill>
                <a:latin typeface="Alfred Sans Regular"/>
              </a:rPr>
              <a:t>Ōmura</a:t>
            </a:r>
            <a:r>
              <a:rPr lang="cs-CZ" sz="1200" dirty="0">
                <a:solidFill>
                  <a:srgbClr val="8A8A8D"/>
                </a:solidFill>
                <a:latin typeface="Alfred Sans Regular"/>
              </a:rPr>
              <a:t> hledal nové kmeny bakterií </a:t>
            </a:r>
            <a:r>
              <a:rPr lang="cs-CZ" sz="1200" dirty="0" err="1">
                <a:solidFill>
                  <a:srgbClr val="8A8A8D"/>
                </a:solidFill>
                <a:latin typeface="Alfred Sans Regular"/>
              </a:rPr>
              <a:t>Streptomyces</a:t>
            </a:r>
            <a:r>
              <a:rPr lang="cs-CZ" sz="1200" dirty="0">
                <a:solidFill>
                  <a:srgbClr val="8A8A8D"/>
                </a:solidFill>
                <a:latin typeface="Alfred Sans Regular"/>
              </a:rPr>
              <a:t> jako zdroj nových bioaktivních sloučenin. Izoloval mikroby  ze vzorků půdy v Japonsku, kultivoval je v laboratoři a charakterizoval mnoho tisíc kultur </a:t>
            </a:r>
            <a:r>
              <a:rPr lang="cs-CZ" sz="1200" dirty="0" err="1">
                <a:solidFill>
                  <a:srgbClr val="8A8A8D"/>
                </a:solidFill>
                <a:latin typeface="Alfred Sans Regular"/>
              </a:rPr>
              <a:t>Streptomyces</a:t>
            </a:r>
            <a:r>
              <a:rPr lang="cs-CZ" sz="1200" dirty="0">
                <a:solidFill>
                  <a:srgbClr val="8A8A8D"/>
                </a:solidFill>
                <a:latin typeface="Alfred Sans Regular"/>
              </a:rPr>
              <a:t>. Z nich vybral asi 50 kultur, které vypadaly nejslibněji, a jednou z těchto kultur se později ukázal být </a:t>
            </a:r>
            <a:r>
              <a:rPr lang="cs-CZ" sz="1200" dirty="0" err="1">
                <a:solidFill>
                  <a:srgbClr val="8A8A8D"/>
                </a:solidFill>
                <a:latin typeface="Alfred Sans Regular"/>
              </a:rPr>
              <a:t>Streptomyces</a:t>
            </a:r>
            <a:r>
              <a:rPr lang="cs-CZ" sz="1200" dirty="0">
                <a:solidFill>
                  <a:srgbClr val="8A8A8D"/>
                </a:solidFill>
                <a:latin typeface="Alfred Sans Regular"/>
              </a:rPr>
              <a:t> </a:t>
            </a:r>
            <a:r>
              <a:rPr lang="cs-CZ" sz="1200" dirty="0" err="1">
                <a:solidFill>
                  <a:srgbClr val="8A8A8D"/>
                </a:solidFill>
                <a:latin typeface="Alfred Sans Regular"/>
              </a:rPr>
              <a:t>avermitilis</a:t>
            </a:r>
            <a:r>
              <a:rPr lang="cs-CZ" sz="1200" dirty="0">
                <a:solidFill>
                  <a:srgbClr val="8A8A8D"/>
                </a:solidFill>
                <a:latin typeface="Alfred Sans Regular"/>
              </a:rPr>
              <a:t> (vložený vpravo), zdroj </a:t>
            </a:r>
            <a:r>
              <a:rPr lang="cs-CZ" sz="1200" dirty="0" err="1">
                <a:solidFill>
                  <a:srgbClr val="8A8A8D"/>
                </a:solidFill>
                <a:latin typeface="Alfred Sans Regular"/>
              </a:rPr>
              <a:t>Avermektinu</a:t>
            </a:r>
            <a:r>
              <a:rPr lang="cs-CZ" sz="1200" dirty="0">
                <a:solidFill>
                  <a:srgbClr val="8A8A8D"/>
                </a:solidFill>
                <a:latin typeface="Alfred Sans Regular"/>
              </a:rPr>
              <a:t>.</a:t>
            </a:r>
            <a:endParaRPr lang="cs-CZ" sz="1200" dirty="0"/>
          </a:p>
        </p:txBody>
      </p:sp>
      <p:pic>
        <p:nvPicPr>
          <p:cNvPr id="20484" name="Picture 4" descr="Schém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7875" y="3398709"/>
            <a:ext cx="3396132" cy="2141689"/>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4463332" y="5295037"/>
            <a:ext cx="3432313" cy="1569660"/>
          </a:xfrm>
          <a:prstGeom prst="rect">
            <a:avLst/>
          </a:prstGeom>
        </p:spPr>
        <p:txBody>
          <a:bodyPr wrap="square">
            <a:spAutoFit/>
          </a:bodyPr>
          <a:lstStyle/>
          <a:p>
            <a:r>
              <a:rPr lang="cs-CZ" sz="1200" dirty="0" err="1">
                <a:solidFill>
                  <a:srgbClr val="8A8A8D"/>
                </a:solidFill>
                <a:latin typeface="Alfred Sans Regular"/>
              </a:rPr>
              <a:t>Campbell</a:t>
            </a:r>
            <a:r>
              <a:rPr lang="cs-CZ" sz="1200" dirty="0">
                <a:solidFill>
                  <a:srgbClr val="8A8A8D"/>
                </a:solidFill>
                <a:latin typeface="Alfred Sans Regular"/>
              </a:rPr>
              <a:t> zjistil, že </a:t>
            </a:r>
            <a:r>
              <a:rPr lang="cs-CZ" sz="1200" b="1" dirty="0">
                <a:solidFill>
                  <a:srgbClr val="8A8A8D"/>
                </a:solidFill>
                <a:latin typeface="Alfred Sans Regular"/>
              </a:rPr>
              <a:t>jedna z kultur </a:t>
            </a:r>
            <a:r>
              <a:rPr lang="cs-CZ" sz="1200" b="1" dirty="0" err="1">
                <a:solidFill>
                  <a:srgbClr val="8A8A8D"/>
                </a:solidFill>
                <a:latin typeface="Alfred Sans Regular"/>
              </a:rPr>
              <a:t>Streptomyces</a:t>
            </a:r>
            <a:r>
              <a:rPr lang="cs-CZ" sz="1200" b="1" dirty="0">
                <a:solidFill>
                  <a:srgbClr val="8A8A8D"/>
                </a:solidFill>
                <a:latin typeface="Alfred Sans Regular"/>
              </a:rPr>
              <a:t> byla velmi účinná při zabíjení parazitů a účinná látka, </a:t>
            </a:r>
            <a:r>
              <a:rPr lang="cs-CZ" sz="1200" b="1" dirty="0" err="1">
                <a:solidFill>
                  <a:srgbClr val="8A8A8D"/>
                </a:solidFill>
                <a:latin typeface="Alfred Sans Regular"/>
              </a:rPr>
              <a:t>Avermektin</a:t>
            </a:r>
            <a:r>
              <a:rPr lang="cs-CZ" sz="1200" b="1" dirty="0">
                <a:solidFill>
                  <a:srgbClr val="8A8A8D"/>
                </a:solidFill>
                <a:latin typeface="Alfred Sans Regular"/>
              </a:rPr>
              <a:t>, byla purifikována. </a:t>
            </a:r>
            <a:r>
              <a:rPr lang="cs-CZ" sz="1200" b="1" dirty="0" err="1">
                <a:solidFill>
                  <a:srgbClr val="8A8A8D"/>
                </a:solidFill>
                <a:latin typeface="Alfred Sans Regular"/>
              </a:rPr>
              <a:t>Avermektin</a:t>
            </a:r>
            <a:r>
              <a:rPr lang="cs-CZ" sz="1200" b="1" dirty="0">
                <a:solidFill>
                  <a:srgbClr val="8A8A8D"/>
                </a:solidFill>
                <a:latin typeface="Alfred Sans Regular"/>
              </a:rPr>
              <a:t> </a:t>
            </a:r>
            <a:r>
              <a:rPr lang="cs-CZ" sz="1200" dirty="0">
                <a:solidFill>
                  <a:srgbClr val="8A8A8D"/>
                </a:solidFill>
                <a:latin typeface="Alfred Sans Regular"/>
              </a:rPr>
              <a:t>byl dále modifikován na </a:t>
            </a:r>
            <a:r>
              <a:rPr lang="cs-CZ" sz="1200" dirty="0" err="1">
                <a:solidFill>
                  <a:srgbClr val="8A8A8D"/>
                </a:solidFill>
                <a:latin typeface="Alfred Sans Regular"/>
              </a:rPr>
              <a:t>ivermektin</a:t>
            </a:r>
            <a:r>
              <a:rPr lang="cs-CZ" sz="1200" dirty="0">
                <a:solidFill>
                  <a:srgbClr val="8A8A8D"/>
                </a:solidFill>
                <a:latin typeface="Alfred Sans Regular"/>
              </a:rPr>
              <a:t>, který se ukázal jako vysoce účinný u zvířat i lidí proti různým parazitům, včetně těch, kteří </a:t>
            </a:r>
            <a:r>
              <a:rPr lang="cs-CZ" sz="1200" b="1" dirty="0">
                <a:solidFill>
                  <a:srgbClr val="8A8A8D"/>
                </a:solidFill>
                <a:latin typeface="Alfred Sans Regular"/>
              </a:rPr>
              <a:t>způsobují říční slepotu a lymfatickou </a:t>
            </a:r>
            <a:r>
              <a:rPr lang="cs-CZ" sz="1200" b="1" dirty="0" err="1">
                <a:solidFill>
                  <a:srgbClr val="8A8A8D"/>
                </a:solidFill>
                <a:latin typeface="Alfred Sans Regular"/>
              </a:rPr>
              <a:t>filariázu</a:t>
            </a:r>
            <a:r>
              <a:rPr lang="cs-CZ" sz="1200" dirty="0">
                <a:solidFill>
                  <a:srgbClr val="8A8A8D"/>
                </a:solidFill>
                <a:latin typeface="Alfred Sans Regular"/>
              </a:rPr>
              <a:t>.</a:t>
            </a:r>
            <a:endParaRPr lang="cs-CZ" sz="1200" dirty="0"/>
          </a:p>
        </p:txBody>
      </p:sp>
      <p:pic>
        <p:nvPicPr>
          <p:cNvPr id="20486" name="Picture 6" descr="Bylinná medicín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8724" y="2861095"/>
            <a:ext cx="3794104" cy="2567675"/>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8068723" y="5322217"/>
            <a:ext cx="3833190" cy="1292662"/>
          </a:xfrm>
          <a:prstGeom prst="rect">
            <a:avLst/>
          </a:prstGeom>
        </p:spPr>
        <p:txBody>
          <a:bodyPr wrap="square">
            <a:spAutoFit/>
          </a:bodyPr>
          <a:lstStyle/>
          <a:p>
            <a:r>
              <a:rPr lang="cs-CZ" sz="1200" b="1" dirty="0">
                <a:solidFill>
                  <a:srgbClr val="8A8A8D"/>
                </a:solidFill>
                <a:latin typeface="Alfred Sans Regular"/>
              </a:rPr>
              <a:t>Tu </a:t>
            </a:r>
            <a:r>
              <a:rPr lang="cs-CZ" sz="1200" b="1" dirty="0" err="1">
                <a:solidFill>
                  <a:srgbClr val="8A8A8D"/>
                </a:solidFill>
                <a:latin typeface="Alfred Sans Regular"/>
              </a:rPr>
              <a:t>Jou-jou</a:t>
            </a:r>
            <a:r>
              <a:rPr lang="cs-CZ" sz="1200" b="1" dirty="0">
                <a:solidFill>
                  <a:srgbClr val="8A8A8D"/>
                </a:solidFill>
                <a:latin typeface="Alfred Sans Regular"/>
              </a:rPr>
              <a:t> pátrala ve starověké literatuře o bylinné medicíně ve snaze vyvinout nové terapie malárie. </a:t>
            </a:r>
            <a:r>
              <a:rPr lang="cs-CZ" sz="1200" dirty="0">
                <a:solidFill>
                  <a:srgbClr val="8A8A8D"/>
                </a:solidFill>
                <a:latin typeface="Alfred Sans Regular"/>
              </a:rPr>
              <a:t>Rostlina </a:t>
            </a:r>
            <a:r>
              <a:rPr lang="cs-CZ" sz="1200" b="1" dirty="0" err="1">
                <a:solidFill>
                  <a:srgbClr val="8A8A8D"/>
                </a:solidFill>
                <a:latin typeface="Alfred Sans Regular"/>
              </a:rPr>
              <a:t>Artemisia</a:t>
            </a:r>
            <a:r>
              <a:rPr lang="cs-CZ" sz="1200" b="1" dirty="0">
                <a:solidFill>
                  <a:srgbClr val="8A8A8D"/>
                </a:solidFill>
                <a:latin typeface="Alfred Sans Regular"/>
              </a:rPr>
              <a:t> </a:t>
            </a:r>
            <a:r>
              <a:rPr lang="cs-CZ" sz="1200" b="1" dirty="0" err="1">
                <a:solidFill>
                  <a:srgbClr val="8A8A8D"/>
                </a:solidFill>
                <a:latin typeface="Alfred Sans Regular"/>
              </a:rPr>
              <a:t>annua</a:t>
            </a:r>
            <a:r>
              <a:rPr lang="cs-CZ" sz="1200" b="1" dirty="0">
                <a:solidFill>
                  <a:srgbClr val="8A8A8D"/>
                </a:solidFill>
                <a:latin typeface="Alfred Sans Regular"/>
              </a:rPr>
              <a:t> </a:t>
            </a:r>
            <a:r>
              <a:rPr lang="cs-CZ" sz="1200" dirty="0">
                <a:solidFill>
                  <a:srgbClr val="8A8A8D"/>
                </a:solidFill>
                <a:latin typeface="Alfred Sans Regular"/>
              </a:rPr>
              <a:t>se ukázala jako zajímavý kandidát a Tu vyvinul postup čištění, který z účinné látky </a:t>
            </a:r>
            <a:r>
              <a:rPr lang="cs-CZ" sz="1200" dirty="0" err="1">
                <a:solidFill>
                  <a:srgbClr val="8A8A8D"/>
                </a:solidFill>
                <a:latin typeface="Alfred Sans Regular"/>
              </a:rPr>
              <a:t>Artemisinin</a:t>
            </a:r>
            <a:r>
              <a:rPr lang="cs-CZ" sz="1200" dirty="0">
                <a:solidFill>
                  <a:srgbClr val="8A8A8D"/>
                </a:solidFill>
                <a:latin typeface="Alfred Sans Regular"/>
              </a:rPr>
              <a:t> učinil lék, který je pozoruhodně účinný proti malárii</a:t>
            </a:r>
            <a:r>
              <a:rPr lang="cs-CZ" dirty="0">
                <a:solidFill>
                  <a:srgbClr val="8A8A8D"/>
                </a:solidFill>
                <a:latin typeface="Alfred Sans Regular"/>
              </a:rPr>
              <a:t>.</a:t>
            </a:r>
            <a:endParaRPr lang="cs-CZ" dirty="0"/>
          </a:p>
        </p:txBody>
      </p:sp>
      <p:sp>
        <p:nvSpPr>
          <p:cNvPr id="7" name="Obdélník 6"/>
          <p:cNvSpPr/>
          <p:nvPr/>
        </p:nvSpPr>
        <p:spPr>
          <a:xfrm>
            <a:off x="8054669" y="1410180"/>
            <a:ext cx="3847244" cy="1384995"/>
          </a:xfrm>
          <a:prstGeom prst="rect">
            <a:avLst/>
          </a:prstGeom>
        </p:spPr>
        <p:txBody>
          <a:bodyPr wrap="square">
            <a:spAutoFit/>
          </a:bodyPr>
          <a:lstStyle/>
          <a:p>
            <a:r>
              <a:rPr lang="cs-CZ" sz="1400" dirty="0">
                <a:solidFill>
                  <a:srgbClr val="2E2A25"/>
                </a:solidFill>
              </a:rPr>
              <a:t>Nobelovo shromáždění, které se skládá z 50 profesorů na </a:t>
            </a:r>
            <a:r>
              <a:rPr lang="cs-CZ" sz="1400" dirty="0" err="1">
                <a:solidFill>
                  <a:srgbClr val="2E2A25"/>
                </a:solidFill>
              </a:rPr>
              <a:t>Karolinska</a:t>
            </a:r>
            <a:r>
              <a:rPr lang="cs-CZ" sz="1400" dirty="0">
                <a:solidFill>
                  <a:srgbClr val="2E2A25"/>
                </a:solidFill>
              </a:rPr>
              <a:t> </a:t>
            </a:r>
            <a:r>
              <a:rPr lang="cs-CZ" sz="1400" dirty="0" err="1">
                <a:solidFill>
                  <a:srgbClr val="2E2A25"/>
                </a:solidFill>
              </a:rPr>
              <a:t>Institutet</a:t>
            </a:r>
            <a:r>
              <a:rPr lang="cs-CZ" sz="1400" dirty="0">
                <a:solidFill>
                  <a:srgbClr val="2E2A25"/>
                </a:solidFill>
              </a:rPr>
              <a:t>, uděluje Nobelovu cenu za fyziologii a medicínu. Nominace posuzuje Nobelův výbor. Od roku 1901 je Nobelova cena udělována vědcům, kteří učinili nejdůležitější objevy ve prospěch lidstva</a:t>
            </a:r>
            <a:r>
              <a:rPr lang="cs-CZ" sz="1400" dirty="0">
                <a:solidFill>
                  <a:srgbClr val="2E2A25"/>
                </a:solidFill>
                <a:latin typeface="var(--secondary-font-italic)"/>
              </a:rPr>
              <a:t>.</a:t>
            </a:r>
            <a:endParaRPr lang="cs-CZ" sz="1400" dirty="0"/>
          </a:p>
        </p:txBody>
      </p:sp>
      <p:pic>
        <p:nvPicPr>
          <p:cNvPr id="20488" name="Picture 8" descr="El Nobel 2015 premia la lucha contra las enfermedades parasitarias - Master  Cooperación al Desarroll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2396" y="1351093"/>
            <a:ext cx="3636049" cy="1991960"/>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p:cNvSpPr txBox="1"/>
          <p:nvPr/>
        </p:nvSpPr>
        <p:spPr>
          <a:xfrm>
            <a:off x="2496710" y="834889"/>
            <a:ext cx="6828664" cy="461665"/>
          </a:xfrm>
          <a:prstGeom prst="rect">
            <a:avLst/>
          </a:prstGeom>
          <a:noFill/>
        </p:spPr>
        <p:txBody>
          <a:bodyPr wrap="none" rtlCol="0">
            <a:spAutoFit/>
          </a:bodyPr>
          <a:lstStyle/>
          <a:p>
            <a:r>
              <a:rPr lang="en-US" sz="2400" b="1" dirty="0"/>
              <a:t>William C. Campbell </a:t>
            </a:r>
            <a:r>
              <a:rPr lang="cs-CZ" sz="2400" b="1" dirty="0" smtClean="0"/>
              <a:t> </a:t>
            </a:r>
            <a:r>
              <a:rPr lang="cs-CZ" sz="2400" dirty="0" smtClean="0"/>
              <a:t>a </a:t>
            </a:r>
            <a:r>
              <a:rPr lang="cs-CZ" sz="2400" b="1" dirty="0" smtClean="0"/>
              <a:t> </a:t>
            </a:r>
            <a:r>
              <a:rPr lang="en-US" sz="2400" b="1" dirty="0" smtClean="0"/>
              <a:t>Satoshi</a:t>
            </a:r>
            <a:r>
              <a:rPr lang="en-US" sz="2400" b="1" dirty="0"/>
              <a:t> Moura</a:t>
            </a:r>
            <a:r>
              <a:rPr lang="cs-CZ" sz="2400" b="1" dirty="0"/>
              <a:t> </a:t>
            </a:r>
            <a:r>
              <a:rPr lang="cs-CZ" sz="2400" b="1" dirty="0" smtClean="0"/>
              <a:t> </a:t>
            </a:r>
            <a:r>
              <a:rPr lang="cs-CZ" sz="2400" dirty="0" smtClean="0"/>
              <a:t>a</a:t>
            </a:r>
            <a:r>
              <a:rPr lang="cs-CZ" sz="2400" b="1" dirty="0" smtClean="0"/>
              <a:t> Tu </a:t>
            </a:r>
            <a:r>
              <a:rPr lang="cs-CZ" sz="2400" b="1" dirty="0" err="1"/>
              <a:t>Youyou</a:t>
            </a:r>
            <a:r>
              <a:rPr lang="cs-CZ" sz="2400" b="1" dirty="0"/>
              <a:t> </a:t>
            </a:r>
            <a:endParaRPr lang="cs-CZ" sz="2400" dirty="0"/>
          </a:p>
        </p:txBody>
      </p:sp>
      <p:sp>
        <p:nvSpPr>
          <p:cNvPr id="9" name="Obdélník 8"/>
          <p:cNvSpPr/>
          <p:nvPr/>
        </p:nvSpPr>
        <p:spPr>
          <a:xfrm>
            <a:off x="1352277" y="167180"/>
            <a:ext cx="9458038" cy="615553"/>
          </a:xfrm>
          <a:prstGeom prst="rect">
            <a:avLst/>
          </a:prstGeom>
          <a:solidFill>
            <a:schemeClr val="bg1"/>
          </a:solidFill>
        </p:spPr>
        <p:txBody>
          <a:bodyPr wrap="none">
            <a:spAutoFit/>
          </a:bodyPr>
          <a:lstStyle/>
          <a:p>
            <a:r>
              <a:rPr lang="cs-CZ" sz="3400" dirty="0">
                <a:latin typeface="arial" panose="020B0604020202020204" pitchFamily="34" charset="0"/>
                <a:hlinkClick r:id="rId7"/>
              </a:rPr>
              <a:t>T</a:t>
            </a:r>
            <a:r>
              <a:rPr lang="en-US" sz="3400" dirty="0">
                <a:latin typeface="arial" panose="020B0604020202020204" pitchFamily="34" charset="0"/>
                <a:hlinkClick r:id="rId7"/>
              </a:rPr>
              <a:t>he 2015 Nobel Prize in Physiology or </a:t>
            </a:r>
            <a:r>
              <a:rPr lang="en-US" sz="3400" dirty="0" err="1">
                <a:latin typeface="arial" panose="020B0604020202020204" pitchFamily="34" charset="0"/>
                <a:hlinkClick r:id="rId7"/>
              </a:rPr>
              <a:t>Medicin</a:t>
            </a:r>
            <a:r>
              <a:rPr lang="cs-CZ" sz="3400" dirty="0">
                <a:latin typeface="arial" panose="020B0604020202020204" pitchFamily="34" charset="0"/>
                <a:hlinkClick r:id="rId7"/>
              </a:rPr>
              <a:t>e</a:t>
            </a:r>
            <a:endParaRPr lang="en-US" sz="3400" b="0" i="0" dirty="0">
              <a:effectLst/>
              <a:latin typeface="arial" panose="020B0604020202020204" pitchFamily="34" charset="0"/>
              <a:hlinkClick r:id="rId7"/>
            </a:endParaRPr>
          </a:p>
        </p:txBody>
      </p:sp>
    </p:spTree>
    <p:extLst>
      <p:ext uri="{BB962C8B-B14F-4D97-AF65-F5344CB8AC3E}">
        <p14:creationId xmlns:p14="http://schemas.microsoft.com/office/powerpoint/2010/main" val="344368654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Nadpis 1"/>
          <p:cNvSpPr>
            <a:spLocks noGrp="1"/>
          </p:cNvSpPr>
          <p:nvPr>
            <p:ph type="title"/>
          </p:nvPr>
        </p:nvSpPr>
        <p:spPr/>
        <p:txBody>
          <a:bodyPr/>
          <a:lstStyle/>
          <a:p>
            <a:endParaRPr lang="cs-CZ" altLang="cs-CZ" dirty="0"/>
          </a:p>
        </p:txBody>
      </p:sp>
      <p:pic>
        <p:nvPicPr>
          <p:cNvPr id="195587"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54912" y="44451"/>
            <a:ext cx="4589463" cy="4464050"/>
          </a:xfrm>
        </p:spPr>
      </p:pic>
      <p:pic>
        <p:nvPicPr>
          <p:cNvPr id="195588" name="Obrázek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8166" y="3800723"/>
            <a:ext cx="3776694" cy="2780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89" name="Obrázek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17813" y="4646227"/>
            <a:ext cx="146685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91" name="Obrázek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48166" y="2597982"/>
            <a:ext cx="3736025" cy="1037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92" name="Picture 9" descr="Demografický informační portál Afrik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2102" y="4757737"/>
            <a:ext cx="190500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0" name="Picture 2" descr="undefine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13413" y="1822883"/>
            <a:ext cx="3223100" cy="47526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pa."/>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5048166" y="198255"/>
            <a:ext cx="3736025" cy="2300981"/>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Pathology Outlines - Plasmodium falciparum"/>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913413" y="198255"/>
            <a:ext cx="3139812" cy="1544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92722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Nadpis 1"/>
          <p:cNvSpPr>
            <a:spLocks noGrp="1"/>
          </p:cNvSpPr>
          <p:nvPr>
            <p:ph type="title"/>
          </p:nvPr>
        </p:nvSpPr>
        <p:spPr>
          <a:xfrm>
            <a:off x="838200" y="365125"/>
            <a:ext cx="10515600" cy="596983"/>
          </a:xfrm>
        </p:spPr>
        <p:txBody>
          <a:bodyPr>
            <a:normAutofit fontScale="90000"/>
          </a:bodyPr>
          <a:lstStyle/>
          <a:p>
            <a:pPr algn="ctr"/>
            <a:r>
              <a:rPr lang="cs-CZ" altLang="cs-CZ" sz="3800" b="1" dirty="0" err="1"/>
              <a:t>Prevalemce</a:t>
            </a:r>
            <a:r>
              <a:rPr lang="cs-CZ" altLang="cs-CZ" sz="3800" b="1" dirty="0"/>
              <a:t> malárie ve Světě  </a:t>
            </a:r>
          </a:p>
        </p:txBody>
      </p:sp>
      <p:pic>
        <p:nvPicPr>
          <p:cNvPr id="78851" name="Picture 2" descr="https://ourworldindata.org/images/published/Previous-prevalence-of-malaria-world-map.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2538" y="1280160"/>
            <a:ext cx="11489112" cy="5303519"/>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000913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Nadpis 1"/>
          <p:cNvSpPr>
            <a:spLocks noGrp="1"/>
          </p:cNvSpPr>
          <p:nvPr>
            <p:ph type="title"/>
          </p:nvPr>
        </p:nvSpPr>
        <p:spPr>
          <a:xfrm>
            <a:off x="838200" y="365125"/>
            <a:ext cx="10515600" cy="668545"/>
          </a:xfrm>
        </p:spPr>
        <p:txBody>
          <a:bodyPr>
            <a:normAutofit/>
          </a:bodyPr>
          <a:lstStyle/>
          <a:p>
            <a:pPr algn="ctr"/>
            <a:r>
              <a:rPr lang="cs-CZ" altLang="cs-CZ" sz="3800" b="1" dirty="0"/>
              <a:t>Globální snížení počtu malarických oblastí </a:t>
            </a:r>
            <a:endParaRPr lang="cs-CZ" altLang="cs-CZ" dirty="0"/>
          </a:p>
        </p:txBody>
      </p:sp>
      <p:sp>
        <p:nvSpPr>
          <p:cNvPr id="79875" name="Zástupný symbol pro obsah 2"/>
          <p:cNvSpPr>
            <a:spLocks noGrp="1"/>
          </p:cNvSpPr>
          <p:nvPr>
            <p:ph idx="1"/>
          </p:nvPr>
        </p:nvSpPr>
        <p:spPr>
          <a:xfrm>
            <a:off x="838200" y="1256306"/>
            <a:ext cx="10707094" cy="4920657"/>
          </a:xfrm>
        </p:spPr>
        <p:txBody>
          <a:bodyPr/>
          <a:lstStyle/>
          <a:p>
            <a:pPr marL="0" indent="0">
              <a:buNone/>
            </a:pPr>
            <a:r>
              <a:rPr lang="cs-CZ" altLang="cs-CZ" sz="2400" dirty="0"/>
              <a:t>Za toto </a:t>
            </a:r>
            <a:r>
              <a:rPr lang="cs-CZ" altLang="cs-CZ" sz="2400" b="1" dirty="0"/>
              <a:t>globální snížení počtu malarických oblastí </a:t>
            </a:r>
            <a:r>
              <a:rPr lang="cs-CZ" altLang="cs-CZ" sz="2400" dirty="0"/>
              <a:t>byly zodpovědné tři faktory</a:t>
            </a:r>
            <a:r>
              <a:rPr lang="cs-CZ" altLang="cs-CZ" sz="2400" dirty="0" smtClean="0"/>
              <a:t>:</a:t>
            </a:r>
            <a:endParaRPr lang="cs-CZ" altLang="cs-CZ" sz="2400" baseline="30000" dirty="0"/>
          </a:p>
          <a:p>
            <a:pPr marL="0" indent="0">
              <a:buNone/>
            </a:pPr>
            <a:endParaRPr lang="cs-CZ" altLang="cs-CZ" sz="2400" dirty="0"/>
          </a:p>
          <a:p>
            <a:pPr marL="0" indent="0">
              <a:buNone/>
            </a:pPr>
            <a:r>
              <a:rPr lang="cs-CZ" altLang="cs-CZ" sz="2400" b="1" dirty="0"/>
              <a:t>(1) -</a:t>
            </a:r>
            <a:r>
              <a:rPr lang="cs-CZ" altLang="cs-CZ" sz="2400" dirty="0"/>
              <a:t> </a:t>
            </a:r>
            <a:r>
              <a:rPr lang="cs-CZ" altLang="cs-CZ" sz="2400" b="1" dirty="0"/>
              <a:t>opatření v oblasti veřejného zdraví</a:t>
            </a:r>
            <a:r>
              <a:rPr lang="cs-CZ" altLang="cs-CZ" sz="2400" dirty="0"/>
              <a:t>, zejména rozšířené používání insekticidů k útoku na komáry. </a:t>
            </a:r>
          </a:p>
          <a:p>
            <a:pPr marL="0" indent="0">
              <a:buNone/>
            </a:pPr>
            <a:r>
              <a:rPr lang="cs-CZ" altLang="cs-CZ" sz="2400" b="1" dirty="0"/>
              <a:t>(2) -</a:t>
            </a:r>
            <a:r>
              <a:rPr lang="cs-CZ" altLang="cs-CZ" sz="2400" dirty="0"/>
              <a:t> </a:t>
            </a:r>
            <a:r>
              <a:rPr lang="cs-CZ" altLang="cs-CZ" sz="2400" b="1" dirty="0"/>
              <a:t>odvodňování bažin </a:t>
            </a:r>
            <a:r>
              <a:rPr lang="cs-CZ" altLang="cs-CZ" sz="2400" dirty="0"/>
              <a:t>pro rozšiřování zemědělské půdy mělo vedlejším účinkem omezení)hnízdišť komárů. </a:t>
            </a:r>
          </a:p>
          <a:p>
            <a:pPr marL="0" indent="0">
              <a:buNone/>
            </a:pPr>
            <a:r>
              <a:rPr lang="cs-CZ" altLang="cs-CZ" sz="2400" b="1" dirty="0"/>
              <a:t>(3) -</a:t>
            </a:r>
            <a:r>
              <a:rPr lang="cs-CZ" altLang="cs-CZ" sz="2400" dirty="0"/>
              <a:t> </a:t>
            </a:r>
            <a:r>
              <a:rPr lang="cs-CZ" altLang="cs-CZ" sz="2400" b="1" dirty="0"/>
              <a:t>sociální a ekonomický rozvoj</a:t>
            </a:r>
            <a:r>
              <a:rPr lang="cs-CZ" altLang="cs-CZ" sz="2400" dirty="0"/>
              <a:t>, který nejen zpřístupnil léčbu nakaženým, ale také vedl ke zlepšení podmínek bydlení, což v první řadě snížilo pravděpodobnost nákazy.</a:t>
            </a:r>
          </a:p>
          <a:p>
            <a:pPr marL="0" indent="0">
              <a:buNone/>
            </a:pPr>
            <a:endParaRPr lang="cs-CZ" altLang="cs-CZ" sz="2400" b="1" dirty="0"/>
          </a:p>
          <a:p>
            <a:pPr marL="0" indent="0">
              <a:buNone/>
            </a:pPr>
            <a:r>
              <a:rPr lang="cs-CZ" altLang="cs-CZ" sz="2400" b="1" dirty="0"/>
              <a:t>Všechny tři faktory </a:t>
            </a:r>
            <a:r>
              <a:rPr lang="cs-CZ" altLang="cs-CZ" sz="2400" dirty="0"/>
              <a:t>– </a:t>
            </a:r>
            <a:r>
              <a:rPr lang="cs-CZ" altLang="cs-CZ" sz="2400" b="1" dirty="0"/>
              <a:t>insekticidy</a:t>
            </a:r>
            <a:r>
              <a:rPr lang="cs-CZ" altLang="cs-CZ" sz="2400" dirty="0"/>
              <a:t>, </a:t>
            </a:r>
            <a:r>
              <a:rPr lang="cs-CZ" altLang="cs-CZ" sz="2400" b="1" dirty="0"/>
              <a:t>změny ve využívání půdy a hospodářský rozvoj – byly hlavními důvody, proč se dnes v Evropě </a:t>
            </a:r>
            <a:r>
              <a:rPr lang="cs-CZ" altLang="cs-CZ" sz="2400" dirty="0"/>
              <a:t>a dalších regionech zobrazených v odstínech </a:t>
            </a:r>
            <a:r>
              <a:rPr lang="cs-CZ" altLang="cs-CZ" sz="2400" b="1" dirty="0"/>
              <a:t>žluté, oranžové a červené malárie nevyskytuje</a:t>
            </a:r>
            <a:r>
              <a:rPr lang="cs-CZ" altLang="cs-CZ" sz="2400" dirty="0"/>
              <a:t>.</a:t>
            </a:r>
          </a:p>
          <a:p>
            <a:endParaRPr lang="cs-CZ" altLang="cs-CZ" dirty="0"/>
          </a:p>
        </p:txBody>
      </p:sp>
    </p:spTree>
    <p:extLst>
      <p:ext uri="{BB962C8B-B14F-4D97-AF65-F5344CB8AC3E}">
        <p14:creationId xmlns:p14="http://schemas.microsoft.com/office/powerpoint/2010/main" val="428195913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stretch>
            <a:fillRect/>
          </a:stretch>
        </p:blipFill>
        <p:spPr>
          <a:xfrm>
            <a:off x="5194873" y="779228"/>
            <a:ext cx="3706363" cy="1137153"/>
          </a:xfrm>
          <a:prstGeom prst="rect">
            <a:avLst/>
          </a:prstGeom>
        </p:spPr>
      </p:pic>
      <p:sp>
        <p:nvSpPr>
          <p:cNvPr id="2" name="Nadpis 1"/>
          <p:cNvSpPr>
            <a:spLocks noGrp="1"/>
          </p:cNvSpPr>
          <p:nvPr>
            <p:ph type="title"/>
          </p:nvPr>
        </p:nvSpPr>
        <p:spPr>
          <a:xfrm>
            <a:off x="838200" y="39121"/>
            <a:ext cx="10515600" cy="740107"/>
          </a:xfrm>
        </p:spPr>
        <p:txBody>
          <a:bodyPr>
            <a:normAutofit/>
          </a:bodyPr>
          <a:lstStyle/>
          <a:p>
            <a:pPr algn="ctr"/>
            <a:r>
              <a:rPr lang="cs-CZ" sz="3800" b="1" dirty="0" err="1"/>
              <a:t>Meguro</a:t>
            </a:r>
            <a:r>
              <a:rPr lang="cs-CZ" sz="3800" b="1" dirty="0"/>
              <a:t>, </a:t>
            </a:r>
            <a:r>
              <a:rPr lang="cs-CZ" sz="3800" b="1" dirty="0" err="1"/>
              <a:t>Parasitological</a:t>
            </a:r>
            <a:r>
              <a:rPr lang="cs-CZ" sz="3800" b="1" dirty="0"/>
              <a:t> Museum, </a:t>
            </a:r>
            <a:r>
              <a:rPr lang="cs-CZ" sz="3800" b="1" dirty="0" err="1"/>
              <a:t>Tokyo</a:t>
            </a:r>
            <a:r>
              <a:rPr lang="cs-CZ" sz="3800" b="1" dirty="0"/>
              <a:t>, Japan</a:t>
            </a:r>
          </a:p>
        </p:txBody>
      </p:sp>
      <p:pic>
        <p:nvPicPr>
          <p:cNvPr id="36866" name="Picture 2" descr="The exterior of the Meguro Parasitological Museum, Meguro, Tokyo, Japan  Stock Photo - Alamy"/>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5416" y="944291"/>
            <a:ext cx="3684195" cy="5913431"/>
          </a:xfrm>
          <a:prstGeom prst="rect">
            <a:avLst/>
          </a:prstGeom>
          <a:noFill/>
          <a:extLst>
            <a:ext uri="{909E8E84-426E-40DD-AFC4-6F175D3DCCD1}">
              <a14:hiddenFill xmlns:a14="http://schemas.microsoft.com/office/drawing/2010/main">
                <a:solidFill>
                  <a:srgbClr val="FFFFFF"/>
                </a:solidFill>
              </a14:hiddenFill>
            </a:ext>
          </a:extLst>
        </p:spPr>
      </p:pic>
      <p:pic>
        <p:nvPicPr>
          <p:cNvPr id="36868" name="Picture 4" descr="Meguro Parasitological Museum attracts praise from Bill Gates - The Japan  New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2736" y="888908"/>
            <a:ext cx="3432043" cy="5641365"/>
          </a:xfrm>
          <a:prstGeom prst="rect">
            <a:avLst/>
          </a:prstGeom>
          <a:noFill/>
          <a:extLst>
            <a:ext uri="{909E8E84-426E-40DD-AFC4-6F175D3DCCD1}">
              <a14:hiddenFill xmlns:a14="http://schemas.microsoft.com/office/drawing/2010/main">
                <a:solidFill>
                  <a:srgbClr val="FFFFFF"/>
                </a:solidFill>
              </a14:hiddenFill>
            </a:ext>
          </a:extLst>
        </p:spPr>
      </p:pic>
      <p:pic>
        <p:nvPicPr>
          <p:cNvPr id="36870" name="Picture 6" descr="Meguro Parasitological Museum - Tokyo - Japan Trave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24489" y="3901007"/>
            <a:ext cx="1928997" cy="2571354"/>
          </a:xfrm>
          <a:prstGeom prst="rect">
            <a:avLst/>
          </a:prstGeom>
          <a:noFill/>
          <a:extLst>
            <a:ext uri="{909E8E84-426E-40DD-AFC4-6F175D3DCCD1}">
              <a14:hiddenFill xmlns:a14="http://schemas.microsoft.com/office/drawing/2010/main">
                <a:solidFill>
                  <a:srgbClr val="FFFFFF"/>
                </a:solidFill>
              </a14:hiddenFill>
            </a:ext>
          </a:extLst>
        </p:spPr>
      </p:pic>
      <p:pic>
        <p:nvPicPr>
          <p:cNvPr id="36872" name="Picture 8" descr="Meguro Parasitological Museum - CulturalHeritageOnline.co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8364" y="3901007"/>
            <a:ext cx="3142615" cy="2571354"/>
          </a:xfrm>
          <a:prstGeom prst="rect">
            <a:avLst/>
          </a:prstGeom>
          <a:noFill/>
          <a:extLst>
            <a:ext uri="{909E8E84-426E-40DD-AFC4-6F175D3DCCD1}">
              <a14:hiddenFill xmlns:a14="http://schemas.microsoft.com/office/drawing/2010/main">
                <a:solidFill>
                  <a:srgbClr val="FFFFFF"/>
                </a:solidFill>
              </a14:hiddenFill>
            </a:ext>
          </a:extLst>
        </p:spPr>
      </p:pic>
      <p:pic>
        <p:nvPicPr>
          <p:cNvPr id="36874" name="Picture 10" descr="Parasite Museum • Reformatt Travel Show"/>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98363" y="2026061"/>
            <a:ext cx="3142615" cy="17652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ile:Kazuo Ogawa - ISFP9 2015 - Valencia.jpg - Wikimedia Common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24490" y="2026061"/>
            <a:ext cx="1928996" cy="1765266"/>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2232972" y="936199"/>
            <a:ext cx="2961901" cy="892552"/>
          </a:xfrm>
          <a:prstGeom prst="rect">
            <a:avLst/>
          </a:prstGeom>
          <a:noFill/>
        </p:spPr>
        <p:txBody>
          <a:bodyPr wrap="none" rtlCol="0">
            <a:spAutoFit/>
          </a:bodyPr>
          <a:lstStyle/>
          <a:p>
            <a:pPr algn="r"/>
            <a:r>
              <a:rPr lang="cs-CZ" sz="2800" dirty="0"/>
              <a:t>Prof. </a:t>
            </a:r>
            <a:r>
              <a:rPr lang="cs-CZ" sz="2800" dirty="0" err="1"/>
              <a:t>Kazuo</a:t>
            </a:r>
            <a:r>
              <a:rPr lang="cs-CZ" sz="2800" dirty="0"/>
              <a:t> </a:t>
            </a:r>
            <a:r>
              <a:rPr lang="cs-CZ" sz="2800" dirty="0" err="1"/>
              <a:t>Ogawa</a:t>
            </a:r>
            <a:r>
              <a:rPr lang="cs-CZ" sz="2800" dirty="0"/>
              <a:t> </a:t>
            </a:r>
          </a:p>
          <a:p>
            <a:pPr algn="r"/>
            <a:r>
              <a:rPr lang="cs-CZ" sz="2400" dirty="0" err="1"/>
              <a:t>Director</a:t>
            </a:r>
            <a:endParaRPr lang="cs-CZ" sz="2400" dirty="0"/>
          </a:p>
        </p:txBody>
      </p:sp>
      <p:sp>
        <p:nvSpPr>
          <p:cNvPr id="6" name="Obdélník 5"/>
          <p:cNvSpPr/>
          <p:nvPr/>
        </p:nvSpPr>
        <p:spPr>
          <a:xfrm>
            <a:off x="24283" y="6465518"/>
            <a:ext cx="3762797" cy="4432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80237426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01514"/>
            <a:ext cx="10515600" cy="732155"/>
          </a:xfrm>
        </p:spPr>
        <p:txBody>
          <a:bodyPr>
            <a:normAutofit/>
          </a:bodyPr>
          <a:lstStyle/>
          <a:p>
            <a:pPr algn="ctr"/>
            <a:r>
              <a:rPr lang="cs-CZ" sz="3800" b="1" dirty="0"/>
              <a:t>Evropa včera a </a:t>
            </a:r>
            <a:r>
              <a:rPr lang="cs-CZ" sz="3800" b="1" dirty="0" smtClean="0"/>
              <a:t>dnes </a:t>
            </a:r>
            <a:r>
              <a:rPr lang="cs-CZ" sz="3800" b="1" dirty="0" smtClean="0">
                <a:sym typeface="Wingdings" panose="05000000000000000000" pitchFamily="2" charset="2"/>
              </a:rPr>
              <a:t></a:t>
            </a:r>
            <a:endParaRPr lang="cs-CZ" sz="3800" b="1" dirty="0"/>
          </a:p>
        </p:txBody>
      </p:sp>
      <p:pic>
        <p:nvPicPr>
          <p:cNvPr id="45058" name="Picture 2" descr="Španělsko a současná moderní architektura - detailní informace - GEOPS-C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33823" y="1547924"/>
            <a:ext cx="5711895" cy="38867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undefi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820" y="1547924"/>
            <a:ext cx="5781585" cy="3886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43617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10" descr="Iconic Andy Warhol Portrait of Marilyn Monroe Could Sell for  Record-Breaking $200 Million | Smart News| Smithsonian Magazin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33806" name="Picture 14" descr="Gustav Klimt, Portrait of Adele Bloch-bauer, Art Print, Artwork, Print of a  Painting, Vintage Art, Klimt, Art Deco, Art Nouveau, - Ets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1" y="-1031"/>
            <a:ext cx="3320876" cy="34210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The Surprising Salvador Dali Painting Sold for Million - Sochy z písku  Ledni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0181" y="3429000"/>
            <a:ext cx="5018823" cy="342268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nedefinovaný"/>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3304453" y="3483"/>
            <a:ext cx="5221009" cy="3405343"/>
          </a:xfrm>
          <a:prstGeom prst="rect">
            <a:avLst/>
          </a:prstGeom>
          <a:noFill/>
          <a:extLst>
            <a:ext uri="{909E8E84-426E-40DD-AFC4-6F175D3DCCD1}">
              <a14:hiddenFill xmlns:a14="http://schemas.microsoft.com/office/drawing/2010/main">
                <a:solidFill>
                  <a:srgbClr val="FFFFFF"/>
                </a:solidFill>
              </a14:hiddenFill>
            </a:ext>
          </a:extLst>
        </p:spPr>
      </p:pic>
      <p:pic>
        <p:nvPicPr>
          <p:cNvPr id="33814" name="Picture 22" descr="Marc Chagall, Expresionismus a surrealismus, 19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419073"/>
            <a:ext cx="2702497" cy="3438927"/>
          </a:xfrm>
          <a:prstGeom prst="rect">
            <a:avLst/>
          </a:prstGeom>
          <a:noFill/>
          <a:extLst>
            <a:ext uri="{909E8E84-426E-40DD-AFC4-6F175D3DCCD1}">
              <a14:hiddenFill xmlns:a14="http://schemas.microsoft.com/office/drawing/2010/main">
                <a:solidFill>
                  <a:srgbClr val="FFFFFF"/>
                </a:solidFill>
              </a14:hiddenFill>
            </a:ext>
          </a:extLst>
        </p:spPr>
      </p:pic>
      <p:pic>
        <p:nvPicPr>
          <p:cNvPr id="33816" name="Picture 24" descr="undefine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5641" y="3413279"/>
            <a:ext cx="2850492" cy="3438407"/>
          </a:xfrm>
          <a:prstGeom prst="rect">
            <a:avLst/>
          </a:prstGeom>
          <a:noFill/>
          <a:extLst>
            <a:ext uri="{909E8E84-426E-40DD-AFC4-6F175D3DCCD1}">
              <a14:hiddenFill xmlns:a14="http://schemas.microsoft.com/office/drawing/2010/main">
                <a:solidFill>
                  <a:srgbClr val="FFFFFF"/>
                </a:solidFill>
              </a14:hiddenFill>
            </a:ext>
          </a:extLst>
        </p:spPr>
      </p:pic>
      <p:pic>
        <p:nvPicPr>
          <p:cNvPr id="33818" name="Picture 26" descr="undefine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12131" y="4436827"/>
            <a:ext cx="1192052" cy="1795035"/>
          </a:xfrm>
          <a:prstGeom prst="rect">
            <a:avLst/>
          </a:prstGeom>
          <a:noFill/>
          <a:extLst>
            <a:ext uri="{909E8E84-426E-40DD-AFC4-6F175D3DCCD1}">
              <a14:hiddenFill xmlns:a14="http://schemas.microsoft.com/office/drawing/2010/main">
                <a:solidFill>
                  <a:srgbClr val="FFFFFF"/>
                </a:solidFill>
              </a14:hiddenFill>
            </a:ext>
          </a:extLst>
        </p:spPr>
      </p:pic>
      <p:pic>
        <p:nvPicPr>
          <p:cNvPr id="33820" name="Picture 28" descr="undefined"/>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20789" y="3302"/>
            <a:ext cx="3398215" cy="3414609"/>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p:cNvSpPr txBox="1"/>
          <p:nvPr/>
        </p:nvSpPr>
        <p:spPr>
          <a:xfrm>
            <a:off x="5486404" y="3554233"/>
            <a:ext cx="1447256" cy="461665"/>
          </a:xfrm>
          <a:prstGeom prst="rect">
            <a:avLst/>
          </a:prstGeom>
          <a:noFill/>
        </p:spPr>
        <p:txBody>
          <a:bodyPr wrap="none" rtlCol="0">
            <a:spAutoFit/>
          </a:bodyPr>
          <a:lstStyle/>
          <a:p>
            <a:r>
              <a:rPr lang="cs-CZ" sz="2400" b="1" dirty="0"/>
              <a:t>20. století</a:t>
            </a:r>
          </a:p>
        </p:txBody>
      </p:sp>
    </p:spTree>
    <p:extLst>
      <p:ext uri="{BB962C8B-B14F-4D97-AF65-F5344CB8AC3E}">
        <p14:creationId xmlns:p14="http://schemas.microsoft.com/office/powerpoint/2010/main" val="39892601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Nadpis 1"/>
          <p:cNvSpPr>
            <a:spLocks noGrp="1"/>
          </p:cNvSpPr>
          <p:nvPr>
            <p:ph type="title"/>
          </p:nvPr>
        </p:nvSpPr>
        <p:spPr>
          <a:xfrm>
            <a:off x="565868" y="248066"/>
            <a:ext cx="8229600" cy="857169"/>
          </a:xfrm>
        </p:spPr>
        <p:txBody>
          <a:bodyPr/>
          <a:lstStyle/>
          <a:p>
            <a:r>
              <a:rPr lang="cs-CZ" altLang="cs-CZ" sz="3600" b="1" dirty="0"/>
              <a:t>Z historie parazitologie v České republice  </a:t>
            </a:r>
          </a:p>
        </p:txBody>
      </p:sp>
      <p:sp>
        <p:nvSpPr>
          <p:cNvPr id="3" name="Zástupný symbol pro obsah 2"/>
          <p:cNvSpPr>
            <a:spLocks noGrp="1"/>
          </p:cNvSpPr>
          <p:nvPr>
            <p:ph idx="1"/>
          </p:nvPr>
        </p:nvSpPr>
        <p:spPr>
          <a:xfrm>
            <a:off x="398890" y="1442357"/>
            <a:ext cx="8840526" cy="5069080"/>
          </a:xfrm>
        </p:spPr>
        <p:txBody>
          <a:bodyPr>
            <a:normAutofit fontScale="92500" lnSpcReduction="20000"/>
          </a:bodyPr>
          <a:lstStyle/>
          <a:p>
            <a:pPr>
              <a:defRPr/>
            </a:pPr>
            <a:r>
              <a:rPr lang="cs-CZ" sz="2400" dirty="0"/>
              <a:t>Rozvoj parazitologie u nás:</a:t>
            </a:r>
          </a:p>
          <a:p>
            <a:pPr>
              <a:defRPr/>
            </a:pPr>
            <a:r>
              <a:rPr lang="cs-CZ" sz="2400" b="1" dirty="0"/>
              <a:t>Do 1. světové války</a:t>
            </a:r>
            <a:r>
              <a:rPr lang="cs-CZ" sz="2400" dirty="0"/>
              <a:t>:   </a:t>
            </a:r>
            <a:r>
              <a:rPr lang="cs-CZ" sz="2400" b="1" dirty="0"/>
              <a:t>Praha – Dušan </a:t>
            </a:r>
            <a:r>
              <a:rPr lang="cs-CZ" sz="2400" b="1" dirty="0" err="1"/>
              <a:t>Lambl</a:t>
            </a:r>
            <a:r>
              <a:rPr lang="cs-CZ" sz="2400" b="1" dirty="0"/>
              <a:t>, Stanislaw </a:t>
            </a:r>
            <a:r>
              <a:rPr lang="cs-CZ" sz="2400" b="1" dirty="0" err="1"/>
              <a:t>Prowazek</a:t>
            </a:r>
            <a:endParaRPr lang="cs-CZ" sz="2400" b="1" dirty="0"/>
          </a:p>
          <a:p>
            <a:pPr marL="0" indent="0">
              <a:buNone/>
              <a:defRPr/>
            </a:pPr>
            <a:endParaRPr lang="cs-CZ" sz="2400" b="1" dirty="0"/>
          </a:p>
          <a:p>
            <a:pPr>
              <a:defRPr/>
            </a:pPr>
            <a:r>
              <a:rPr lang="cs-CZ" sz="2400" b="1" dirty="0"/>
              <a:t>Mezi válkami: </a:t>
            </a:r>
            <a:r>
              <a:rPr lang="cs-CZ" sz="2400" dirty="0"/>
              <a:t>	</a:t>
            </a:r>
            <a:r>
              <a:rPr lang="cs-CZ" sz="2400" b="1" dirty="0"/>
              <a:t>Praha:</a:t>
            </a:r>
            <a:r>
              <a:rPr lang="cs-CZ" sz="2400" dirty="0"/>
              <a:t> 	</a:t>
            </a:r>
            <a:r>
              <a:rPr lang="cs-CZ" sz="2400" dirty="0" err="1"/>
              <a:t>Briendl</a:t>
            </a:r>
            <a:r>
              <a:rPr lang="cs-CZ" sz="2400" dirty="0"/>
              <a:t>, Komárek, </a:t>
            </a:r>
            <a:r>
              <a:rPr lang="cs-CZ" sz="2400" b="1" dirty="0"/>
              <a:t>Jírovec – otec 				               zakladatel naší parazitologie</a:t>
            </a:r>
          </a:p>
          <a:p>
            <a:pPr marL="457200" lvl="1" indent="0">
              <a:buNone/>
              <a:defRPr/>
            </a:pPr>
            <a:r>
              <a:rPr lang="cs-CZ" dirty="0"/>
              <a:t>			Brno: 	</a:t>
            </a:r>
            <a:r>
              <a:rPr lang="cs-CZ" b="1" dirty="0"/>
              <a:t>Rašín – paraziti ryb</a:t>
            </a:r>
          </a:p>
          <a:p>
            <a:pPr marL="457200" lvl="1" indent="0">
              <a:buNone/>
              <a:defRPr/>
            </a:pPr>
            <a:endParaRPr lang="cs-CZ" dirty="0"/>
          </a:p>
          <a:p>
            <a:pPr>
              <a:defRPr/>
            </a:pPr>
            <a:r>
              <a:rPr lang="cs-CZ" sz="2400" b="1" dirty="0"/>
              <a:t>Po 2. světové válce: </a:t>
            </a:r>
            <a:r>
              <a:rPr lang="cs-CZ" sz="2400" dirty="0"/>
              <a:t>	Akademie věd - ČSAV, SAV, AV ČR,</a:t>
            </a:r>
          </a:p>
          <a:p>
            <a:pPr marL="1371600" lvl="3" indent="0">
              <a:buNone/>
              <a:defRPr/>
            </a:pPr>
            <a:r>
              <a:rPr lang="cs-CZ" sz="2400" dirty="0"/>
              <a:t>		Parazitologický ústav AV ČR v </a:t>
            </a:r>
          </a:p>
          <a:p>
            <a:pPr marL="1371600" lvl="3" indent="0">
              <a:buNone/>
              <a:defRPr/>
            </a:pPr>
            <a:r>
              <a:rPr lang="cs-CZ" sz="2400" dirty="0"/>
              <a:t>		Českých Budějovicích </a:t>
            </a:r>
          </a:p>
          <a:p>
            <a:pPr marL="0" indent="0">
              <a:buNone/>
              <a:defRPr/>
            </a:pPr>
            <a:r>
              <a:rPr lang="cs-CZ" sz="2400" dirty="0"/>
              <a:t>			Univerzity (UK, ČZU, </a:t>
            </a:r>
            <a:r>
              <a:rPr lang="cs-CZ" sz="2400" dirty="0" err="1"/>
              <a:t>JčU</a:t>
            </a:r>
            <a:r>
              <a:rPr lang="cs-CZ" sz="2400" dirty="0"/>
              <a:t>, MU, MENDELU, VFU	</a:t>
            </a:r>
          </a:p>
          <a:p>
            <a:pPr marL="0" indent="0">
              <a:buNone/>
              <a:defRPr/>
            </a:pPr>
            <a:r>
              <a:rPr lang="cs-CZ" sz="2400" dirty="0"/>
              <a:t>			Veterinární a hygienická služba</a:t>
            </a:r>
          </a:p>
          <a:p>
            <a:pPr marL="0" indent="0">
              <a:buNone/>
              <a:defRPr/>
            </a:pPr>
            <a:r>
              <a:rPr lang="cs-CZ" sz="2400" dirty="0"/>
              <a:t>			Armáda, nemocnice, referenční laboratoře</a:t>
            </a:r>
          </a:p>
          <a:p>
            <a:pPr marL="0" indent="0">
              <a:buNone/>
              <a:defRPr/>
            </a:pPr>
            <a:r>
              <a:rPr lang="cs-CZ" sz="2400" dirty="0"/>
              <a:t>			Soukromé firmy a diagnostické laboratoře</a:t>
            </a:r>
          </a:p>
          <a:p>
            <a:pPr marL="457200" lvl="1" indent="0">
              <a:buNone/>
              <a:defRPr/>
            </a:pPr>
            <a:r>
              <a:rPr lang="cs-CZ" dirty="0"/>
              <a:t>	</a:t>
            </a:r>
          </a:p>
          <a:p>
            <a:pPr marL="0" indent="0">
              <a:buNone/>
              <a:defRPr/>
            </a:pPr>
            <a:endParaRPr lang="cs-CZ" dirty="0"/>
          </a:p>
        </p:txBody>
      </p:sp>
      <p:pic>
        <p:nvPicPr>
          <p:cNvPr id="5" name="Picture 4" descr="Brno City Guide - All You Need To Know When Visiting The Cit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52329" y="2292457"/>
            <a:ext cx="3369183" cy="250770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České Budějovice - The Capital of South Bohemia - Amazing Czech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56959" y="4492487"/>
            <a:ext cx="3364553" cy="22899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istorie Prahy - Česká republika - v průběhu staletí - Pension City Center  Prague ***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52329" y="79513"/>
            <a:ext cx="3369184" cy="2425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06661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Obrázek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3775075"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Obráze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23076" y="0"/>
            <a:ext cx="3844925"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Zástupný symbol pro obsah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6089" y="2014539"/>
            <a:ext cx="3671887" cy="523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117225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09468"/>
            <a:ext cx="10515600" cy="795765"/>
          </a:xfrm>
        </p:spPr>
        <p:txBody>
          <a:bodyPr>
            <a:noAutofit/>
          </a:bodyPr>
          <a:lstStyle/>
          <a:p>
            <a:r>
              <a:rPr lang="cs-CZ" sz="3800" b="1" dirty="0"/>
              <a:t>Vilém Dušan </a:t>
            </a:r>
            <a:r>
              <a:rPr lang="cs-CZ" sz="3800" b="1" dirty="0" err="1"/>
              <a:t>Lambl</a:t>
            </a:r>
            <a:r>
              <a:rPr lang="cs-CZ" sz="3800" dirty="0"/>
              <a:t> (1824 -1895)</a:t>
            </a:r>
          </a:p>
        </p:txBody>
      </p:sp>
      <p:sp>
        <p:nvSpPr>
          <p:cNvPr id="6" name="Zástupný symbol pro obsah 5"/>
          <p:cNvSpPr>
            <a:spLocks noGrp="1"/>
          </p:cNvSpPr>
          <p:nvPr>
            <p:ph idx="1"/>
          </p:nvPr>
        </p:nvSpPr>
        <p:spPr>
          <a:xfrm>
            <a:off x="174929" y="1157715"/>
            <a:ext cx="8714629" cy="1752463"/>
          </a:xfrm>
        </p:spPr>
        <p:txBody>
          <a:bodyPr>
            <a:normAutofit/>
          </a:bodyPr>
          <a:lstStyle/>
          <a:p>
            <a:r>
              <a:rPr lang="cs-CZ" sz="2000" dirty="0"/>
              <a:t>Dušan </a:t>
            </a:r>
            <a:r>
              <a:rPr lang="cs-CZ" sz="2000" dirty="0" err="1"/>
              <a:t>Lambl</a:t>
            </a:r>
            <a:r>
              <a:rPr lang="cs-CZ" sz="2000" dirty="0"/>
              <a:t> byl český biolog, lékař, průkopník moderního dětského lékařství v českých zemích a politický aktivista.</a:t>
            </a:r>
          </a:p>
          <a:p>
            <a:r>
              <a:rPr lang="cs-CZ" sz="2000" dirty="0"/>
              <a:t>V roce 1851 se </a:t>
            </a:r>
            <a:r>
              <a:rPr lang="cs-CZ" sz="2000" dirty="0" err="1"/>
              <a:t>Lambl</a:t>
            </a:r>
            <a:r>
              <a:rPr lang="cs-CZ" sz="2000" dirty="0"/>
              <a:t> seznámil Boženu Němcovou, kterou během její nemoci ošetřoval. Patřil ke spisovatelčiným literárním důvěrníkům, podporoval její slovanské uvědomění a byl lékařem celé její rodiny.</a:t>
            </a:r>
          </a:p>
        </p:txBody>
      </p:sp>
      <p:pic>
        <p:nvPicPr>
          <p:cNvPr id="11272" name="Picture 8"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2936" y="874615"/>
            <a:ext cx="2938118" cy="4502507"/>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302150" y="5466639"/>
            <a:ext cx="11608904" cy="923330"/>
          </a:xfrm>
          <a:prstGeom prst="rect">
            <a:avLst/>
          </a:prstGeom>
        </p:spPr>
        <p:txBody>
          <a:bodyPr wrap="square">
            <a:spAutoFit/>
          </a:bodyPr>
          <a:lstStyle/>
          <a:p>
            <a:r>
              <a:rPr lang="cs-CZ" dirty="0">
                <a:solidFill>
                  <a:srgbClr val="202124"/>
                </a:solidFill>
                <a:latin typeface="Google Sans"/>
              </a:rPr>
              <a:t>Na jeho počest byl pojmenován parazitický prvok </a:t>
            </a:r>
            <a:r>
              <a:rPr lang="cs-CZ" dirty="0" err="1">
                <a:solidFill>
                  <a:srgbClr val="4D5156"/>
                </a:solidFill>
                <a:latin typeface="arial" panose="020B0604020202020204" pitchFamily="34" charset="0"/>
              </a:rPr>
              <a:t>Lamblie</a:t>
            </a:r>
            <a:r>
              <a:rPr lang="cs-CZ" dirty="0">
                <a:solidFill>
                  <a:srgbClr val="4D5156"/>
                </a:solidFill>
                <a:latin typeface="arial" panose="020B0604020202020204" pitchFamily="34" charset="0"/>
              </a:rPr>
              <a:t> střevní (dnes </a:t>
            </a:r>
            <a:r>
              <a:rPr lang="cs-CZ" dirty="0" err="1">
                <a:solidFill>
                  <a:srgbClr val="4D5156"/>
                </a:solidFill>
                <a:latin typeface="arial" panose="020B0604020202020204" pitchFamily="34" charset="0"/>
              </a:rPr>
              <a:t>Lamblia</a:t>
            </a:r>
            <a:r>
              <a:rPr lang="cs-CZ" dirty="0">
                <a:solidFill>
                  <a:srgbClr val="4D5156"/>
                </a:solidFill>
                <a:latin typeface="arial" panose="020B0604020202020204" pitchFamily="34" charset="0"/>
              </a:rPr>
              <a:t> </a:t>
            </a:r>
            <a:r>
              <a:rPr lang="cs-CZ" dirty="0" err="1">
                <a:solidFill>
                  <a:srgbClr val="4D5156"/>
                </a:solidFill>
                <a:latin typeface="arial" panose="020B0604020202020204" pitchFamily="34" charset="0"/>
              </a:rPr>
              <a:t>duodenalis</a:t>
            </a:r>
            <a:r>
              <a:rPr lang="cs-CZ" dirty="0">
                <a:solidFill>
                  <a:srgbClr val="4D5156"/>
                </a:solidFill>
                <a:latin typeface="arial" panose="020B0604020202020204" pitchFamily="34" charset="0"/>
              </a:rPr>
              <a:t>) z řádu </a:t>
            </a:r>
            <a:r>
              <a:rPr lang="cs-CZ" dirty="0" err="1">
                <a:solidFill>
                  <a:srgbClr val="4D5156"/>
                </a:solidFill>
                <a:latin typeface="arial" panose="020B0604020202020204" pitchFamily="34" charset="0"/>
              </a:rPr>
              <a:t>diplomonád</a:t>
            </a:r>
            <a:r>
              <a:rPr lang="cs-CZ" dirty="0">
                <a:solidFill>
                  <a:srgbClr val="4D5156"/>
                </a:solidFill>
                <a:latin typeface="arial" panose="020B0604020202020204" pitchFamily="34" charset="0"/>
              </a:rPr>
              <a:t>. V širším pojetí se jedná o několik druhů, které lze od sebe odlišit na základě charakteristických morfologických znaků u </a:t>
            </a:r>
            <a:r>
              <a:rPr lang="cs-CZ" dirty="0" err="1">
                <a:solidFill>
                  <a:srgbClr val="4D5156"/>
                </a:solidFill>
                <a:latin typeface="arial" panose="020B0604020202020204" pitchFamily="34" charset="0"/>
              </a:rPr>
              <a:t>trofozoitů</a:t>
            </a:r>
            <a:r>
              <a:rPr lang="cs-CZ" dirty="0">
                <a:solidFill>
                  <a:srgbClr val="4D5156"/>
                </a:solidFill>
                <a:latin typeface="arial" panose="020B0604020202020204" pitchFamily="34" charset="0"/>
              </a:rPr>
              <a:t>. Onemocnění způsobené </a:t>
            </a:r>
            <a:r>
              <a:rPr lang="cs-CZ" dirty="0" err="1">
                <a:solidFill>
                  <a:srgbClr val="4D5156"/>
                </a:solidFill>
                <a:latin typeface="arial" panose="020B0604020202020204" pitchFamily="34" charset="0"/>
              </a:rPr>
              <a:t>lambliemi</a:t>
            </a:r>
            <a:r>
              <a:rPr lang="cs-CZ" dirty="0">
                <a:solidFill>
                  <a:srgbClr val="4D5156"/>
                </a:solidFill>
                <a:latin typeface="arial" panose="020B0604020202020204" pitchFamily="34" charset="0"/>
              </a:rPr>
              <a:t> se označuje jako giardióza či lamblióza</a:t>
            </a:r>
            <a:endParaRPr lang="cs-CZ" b="0" i="0" dirty="0">
              <a:solidFill>
                <a:srgbClr val="4D5156"/>
              </a:solidFill>
              <a:effectLst/>
              <a:latin typeface="arial" panose="020B0604020202020204" pitchFamily="34" charset="0"/>
            </a:endParaRPr>
          </a:p>
        </p:txBody>
      </p:sp>
      <p:pic>
        <p:nvPicPr>
          <p:cNvPr id="12" name="Picture 2" descr="alternativní popis obrázku chybí"/>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167" y="2860528"/>
            <a:ext cx="2161212" cy="25444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undefin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61379" y="2843920"/>
            <a:ext cx="2027118" cy="268897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Giardia lamblia – WikiSkript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6065" y="2888364"/>
            <a:ext cx="2478882" cy="248875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Stock fotografie Giardia Intestinalis Prvoci – stáhnout obrázek nyní -  prvok Giardia Lamblia, Cizopasný, Prvoci - iStoc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6747759" y="3322786"/>
            <a:ext cx="2441052" cy="1667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3159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09469"/>
            <a:ext cx="10515600" cy="620836"/>
          </a:xfrm>
        </p:spPr>
        <p:txBody>
          <a:bodyPr>
            <a:normAutofit/>
          </a:bodyPr>
          <a:lstStyle/>
          <a:p>
            <a:r>
              <a:rPr lang="cs-CZ" sz="3800" b="1" dirty="0" err="1"/>
              <a:t>Stanislaus</a:t>
            </a:r>
            <a:r>
              <a:rPr lang="cs-CZ" sz="3800" b="1" dirty="0"/>
              <a:t> von </a:t>
            </a:r>
            <a:r>
              <a:rPr lang="cs-CZ" sz="3800" b="1" dirty="0" err="1"/>
              <a:t>Prowazek</a:t>
            </a:r>
            <a:r>
              <a:rPr lang="cs-CZ" sz="3800" dirty="0"/>
              <a:t> (1875 - 1915)</a:t>
            </a:r>
          </a:p>
        </p:txBody>
      </p:sp>
      <p:sp>
        <p:nvSpPr>
          <p:cNvPr id="8" name="Zástupný symbol pro obsah 7"/>
          <p:cNvSpPr>
            <a:spLocks noGrp="1"/>
          </p:cNvSpPr>
          <p:nvPr>
            <p:ph idx="1"/>
          </p:nvPr>
        </p:nvSpPr>
        <p:spPr>
          <a:xfrm>
            <a:off x="279621" y="4115603"/>
            <a:ext cx="11632758" cy="2802032"/>
          </a:xfrm>
        </p:spPr>
        <p:txBody>
          <a:bodyPr>
            <a:normAutofit lnSpcReduction="10000"/>
          </a:bodyPr>
          <a:lstStyle/>
          <a:p>
            <a:r>
              <a:rPr lang="cs-CZ" sz="2000" b="1" dirty="0" err="1"/>
              <a:t>Stanislaus</a:t>
            </a:r>
            <a:r>
              <a:rPr lang="cs-CZ" sz="2000" b="1" dirty="0"/>
              <a:t> von </a:t>
            </a:r>
            <a:r>
              <a:rPr lang="cs-CZ" sz="2000" b="1" dirty="0" err="1"/>
              <a:t>Prowazek</a:t>
            </a:r>
            <a:r>
              <a:rPr lang="cs-CZ" sz="2000" dirty="0"/>
              <a:t> byl český mikrobiolog, parazitolog a lékař, spolu-                                                    objevitel původce skvrnitého tyfu a trachomu. </a:t>
            </a:r>
            <a:r>
              <a:rPr lang="cs-CZ" sz="2000" dirty="0" err="1"/>
              <a:t>Prowazek</a:t>
            </a:r>
            <a:r>
              <a:rPr lang="cs-CZ" sz="2000" dirty="0"/>
              <a:t> se jako přírodovědec                                                    zabýval řadou témat především </a:t>
            </a:r>
            <a:r>
              <a:rPr lang="cs-CZ" sz="2000" b="1" dirty="0"/>
              <a:t>z oboru bakteriologie, protistologie a epidemiologie</a:t>
            </a:r>
            <a:r>
              <a:rPr lang="cs-CZ" sz="2000" dirty="0"/>
              <a:t>. Během svého života </a:t>
            </a:r>
            <a:r>
              <a:rPr lang="cs-CZ" sz="2000" b="1" dirty="0"/>
              <a:t>napsal přes 200 vědeckých prací</a:t>
            </a:r>
            <a:r>
              <a:rPr lang="cs-CZ" sz="2000" dirty="0"/>
              <a:t>, velkou část jako jediný autor.</a:t>
            </a:r>
          </a:p>
          <a:p>
            <a:r>
              <a:rPr lang="cs-CZ" sz="2000" dirty="0"/>
              <a:t>Spolu s Fritzem </a:t>
            </a:r>
            <a:r>
              <a:rPr lang="cs-CZ" sz="2000" dirty="0" err="1"/>
              <a:t>Schaudinnem</a:t>
            </a:r>
            <a:r>
              <a:rPr lang="cs-CZ" sz="2000" dirty="0"/>
              <a:t> </a:t>
            </a:r>
            <a:r>
              <a:rPr lang="cs-CZ" sz="2000" b="1" dirty="0"/>
              <a:t>ustavil protistologii </a:t>
            </a:r>
            <a:r>
              <a:rPr lang="cs-CZ" sz="2000" dirty="0"/>
              <a:t>(v tehdejší terminologii protozoologii) jako samostatný obor. Společně též </a:t>
            </a:r>
            <a:r>
              <a:rPr lang="cs-CZ" sz="2000" b="1" dirty="0"/>
              <a:t>založili odborný časopis </a:t>
            </a:r>
            <a:r>
              <a:rPr lang="cs-CZ" sz="2000" b="1" i="1" dirty="0"/>
              <a:t>Archiv </a:t>
            </a:r>
            <a:r>
              <a:rPr lang="cs-CZ" sz="2000" b="1" i="1" dirty="0" err="1"/>
              <a:t>für</a:t>
            </a:r>
            <a:r>
              <a:rPr lang="cs-CZ" sz="2000" b="1" i="1" dirty="0"/>
              <a:t> </a:t>
            </a:r>
            <a:r>
              <a:rPr lang="cs-CZ" sz="2000" b="1" i="1" dirty="0" err="1"/>
              <a:t>Protistenkunde</a:t>
            </a:r>
            <a:r>
              <a:rPr lang="cs-CZ" sz="2000" b="1" dirty="0"/>
              <a:t>, který jako </a:t>
            </a:r>
            <a:r>
              <a:rPr lang="cs-CZ" sz="2000" b="1" i="1" dirty="0" err="1"/>
              <a:t>Protist</a:t>
            </a:r>
            <a:r>
              <a:rPr lang="cs-CZ" sz="2000" b="1" dirty="0"/>
              <a:t> existuje dodnes</a:t>
            </a:r>
            <a:r>
              <a:rPr lang="cs-CZ" sz="2000" dirty="0"/>
              <a:t>. Uspořádal ve své době ceněnou příručku patogenních </a:t>
            </a:r>
            <a:r>
              <a:rPr lang="cs-CZ" sz="2000" dirty="0" err="1"/>
              <a:t>protist</a:t>
            </a:r>
            <a:r>
              <a:rPr lang="cs-CZ" sz="2000" dirty="0"/>
              <a:t>.</a:t>
            </a:r>
          </a:p>
          <a:p>
            <a:r>
              <a:rPr lang="cs-CZ" sz="2000" b="1" dirty="0"/>
              <a:t>K jeho největším úspěchům patří objev původce očního infekčního onemocnění trachomu</a:t>
            </a:r>
            <a:r>
              <a:rPr lang="cs-CZ" sz="2000" dirty="0"/>
              <a:t>, který objevil spolu s Dr. Ludwigem </a:t>
            </a:r>
            <a:r>
              <a:rPr lang="cs-CZ" sz="2000" dirty="0" err="1"/>
              <a:t>Halberstädterem</a:t>
            </a:r>
            <a:r>
              <a:rPr lang="cs-CZ" sz="2000" dirty="0"/>
              <a:t>.</a:t>
            </a:r>
          </a:p>
        </p:txBody>
      </p:sp>
      <p:pic>
        <p:nvPicPr>
          <p:cNvPr id="14" name="Picture 2" descr="undefin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88342" y="159026"/>
            <a:ext cx="2910178" cy="399071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Stanislaus von Prowazek – podpi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14903" y="4205401"/>
            <a:ext cx="2545742" cy="35512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ttps://upload.wikimedia.org/wikipedia/commons/thumb/2/2e/Ludwig_Halberst%C3%A4dter_and_Stanislaus_von_Prowazek_c.1907.jpg/1024px-Ludwig_Halberst%C3%A4dter_and_Stanislaus_von_Prowazek_c.190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3246" y="1080748"/>
            <a:ext cx="3254772" cy="290196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undefine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63290" y="1080748"/>
            <a:ext cx="3794010" cy="2901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31753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161843" y="39757"/>
            <a:ext cx="5257800" cy="842839"/>
          </a:xfrm>
        </p:spPr>
        <p:txBody>
          <a:bodyPr>
            <a:normAutofit/>
          </a:bodyPr>
          <a:lstStyle/>
          <a:p>
            <a:r>
              <a:rPr lang="cs-CZ" sz="3800" b="1" dirty="0"/>
              <a:t>Otto Jírovec</a:t>
            </a:r>
            <a:r>
              <a:rPr lang="cs-CZ" sz="3800" dirty="0"/>
              <a:t> (1907 - 1972)</a:t>
            </a:r>
          </a:p>
        </p:txBody>
      </p:sp>
      <p:sp>
        <p:nvSpPr>
          <p:cNvPr id="3" name="Zástupný symbol pro obsah 2"/>
          <p:cNvSpPr>
            <a:spLocks noGrp="1"/>
          </p:cNvSpPr>
          <p:nvPr>
            <p:ph idx="1"/>
          </p:nvPr>
        </p:nvSpPr>
        <p:spPr>
          <a:xfrm>
            <a:off x="2989690" y="839671"/>
            <a:ext cx="8929315" cy="3104176"/>
          </a:xfrm>
        </p:spPr>
        <p:txBody>
          <a:bodyPr>
            <a:normAutofit/>
          </a:bodyPr>
          <a:lstStyle/>
          <a:p>
            <a:pPr marL="0" indent="0">
              <a:buNone/>
            </a:pPr>
            <a:r>
              <a:rPr lang="cs-CZ" sz="1800" dirty="0"/>
              <a:t>Otto Jírovec byl </a:t>
            </a:r>
            <a:r>
              <a:rPr lang="cs-CZ" sz="1800" b="1" dirty="0"/>
              <a:t>český akademik a parazitolog</a:t>
            </a:r>
            <a:r>
              <a:rPr lang="cs-CZ" sz="1800" dirty="0"/>
              <a:t>. V roce 1929 získal doktorát na Přírodovědecké fakultě Univerzity Karlovy v Praze, kde také následně působil jako nehonorovaný asistent (1930-1932). V roce 1933 se zde habilitoval v oboru všeobecné zoologie a parazitologie a v roce 1948 získal titul profesora.</a:t>
            </a:r>
            <a:br>
              <a:rPr lang="cs-CZ" sz="1800" dirty="0"/>
            </a:br>
            <a:r>
              <a:rPr lang="cs-CZ" sz="1800" dirty="0"/>
              <a:t>Během druhé světové války pracoval jako vedoucí laboratoře parazitologie ve Státním zdravotním ústavu, po osvobození se vrátil na </a:t>
            </a:r>
            <a:r>
              <a:rPr lang="cs-CZ" sz="1800" b="1" dirty="0"/>
              <a:t>Přírodovědeckou fakultu. V letech 1949-1952 vedl katedru zoologie, později řídil na UK zoologický ústav</a:t>
            </a:r>
            <a:r>
              <a:rPr lang="cs-CZ" sz="1800" dirty="0"/>
              <a:t>. V letech 1954-1961 vedl Parazitologickou laboratoř ČSAV a v letech 1954-1965 i časopis Československá parazitologie. V roce </a:t>
            </a:r>
            <a:r>
              <a:rPr lang="cs-CZ" sz="1800" b="1" dirty="0"/>
              <a:t>1964 stál u založení </a:t>
            </a:r>
            <a:r>
              <a:rPr lang="cs-CZ" sz="1800" b="1" dirty="0" err="1"/>
              <a:t>Protozoologické</a:t>
            </a:r>
            <a:r>
              <a:rPr lang="cs-CZ" sz="1800" b="1" dirty="0"/>
              <a:t> sekce České parazitologické společnosti</a:t>
            </a:r>
            <a:r>
              <a:rPr lang="cs-CZ" sz="1800" dirty="0"/>
              <a:t>. </a:t>
            </a:r>
            <a:r>
              <a:rPr lang="cs-CZ" sz="1800" b="1" dirty="0"/>
              <a:t>Studoval hlavně parazitické prvoky a z onemocnění převážně trichomoniázu a toxoplazmózu</a:t>
            </a:r>
            <a:r>
              <a:rPr lang="cs-CZ" sz="1800" dirty="0"/>
              <a:t>. Odhalil původce </a:t>
            </a:r>
            <a:r>
              <a:rPr lang="cs-CZ" sz="1800" b="1" dirty="0"/>
              <a:t>intersticiální pneumonie kojenců </a:t>
            </a:r>
            <a:r>
              <a:rPr lang="cs-CZ" sz="1800" b="1" dirty="0" err="1"/>
              <a:t>Pneumocystis</a:t>
            </a:r>
            <a:r>
              <a:rPr lang="cs-CZ" sz="1800" b="1" dirty="0"/>
              <a:t> </a:t>
            </a:r>
            <a:r>
              <a:rPr lang="cs-CZ" sz="1800" b="1" dirty="0" err="1"/>
              <a:t>carinii</a:t>
            </a:r>
            <a:r>
              <a:rPr lang="cs-CZ" sz="1800" b="1" dirty="0"/>
              <a:t> (dnes </a:t>
            </a:r>
            <a:r>
              <a:rPr lang="cs-CZ" sz="1800" b="1" dirty="0" err="1"/>
              <a:t>Pneumocystis</a:t>
            </a:r>
            <a:r>
              <a:rPr lang="cs-CZ" sz="1800" b="1" dirty="0"/>
              <a:t> </a:t>
            </a:r>
            <a:r>
              <a:rPr lang="cs-CZ" sz="1800" b="1" dirty="0" err="1"/>
              <a:t>jirovecii</a:t>
            </a:r>
            <a:r>
              <a:rPr lang="cs-CZ" sz="1800" dirty="0"/>
              <a:t>, pojmenováno po něm). </a:t>
            </a:r>
          </a:p>
        </p:txBody>
      </p:sp>
      <p:pic>
        <p:nvPicPr>
          <p:cNvPr id="15362" name="Picture 2" descr="Mohammad Almomani on X: &quot;3&gt; ببداية الخمسينات اجى عالم اسمه Otto Jírovec  اكتشف انه ال P.carinii تبع الفيران ما بعدي البني ادم ولا العكس. فاكتشف انهم  مختلفين عن بعض! فعاد تسميه الل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226" y="161360"/>
            <a:ext cx="2584322" cy="367912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 Protozoologie - Otto Jírovec (1953, Nakladatelství ČSAV)"/>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294" y="3943847"/>
            <a:ext cx="2277639" cy="26716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 Parasiti člověka : cizopasníci z říše živočišné - Otto Jírovec, Marie  Jírovcová (1945, Uni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0282" y="3953142"/>
            <a:ext cx="2088026" cy="26861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Kniha Zoologická technika - Trh knih - online antikvariá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94371" y="3953142"/>
            <a:ext cx="1840248" cy="26716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Parasitologie pro lékaře - Otto Jírovec | Databáze kni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29710" y="3929349"/>
            <a:ext cx="1989295" cy="27293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Kniha Parasitologie pro zvěrolékaře - Trh knih - online antikvariá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30683" y="3975964"/>
            <a:ext cx="1920844" cy="2650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01828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4584590" cy="668545"/>
          </a:xfrm>
        </p:spPr>
        <p:txBody>
          <a:bodyPr>
            <a:normAutofit/>
          </a:bodyPr>
          <a:lstStyle/>
          <a:p>
            <a:r>
              <a:rPr lang="cs-CZ" sz="3800" b="1" dirty="0"/>
              <a:t>Jiří Lom (1931 – 2010)</a:t>
            </a:r>
          </a:p>
        </p:txBody>
      </p:sp>
      <p:sp>
        <p:nvSpPr>
          <p:cNvPr id="5" name="Obdélník 4"/>
          <p:cNvSpPr/>
          <p:nvPr/>
        </p:nvSpPr>
        <p:spPr>
          <a:xfrm>
            <a:off x="357807" y="1158326"/>
            <a:ext cx="5915771" cy="4247317"/>
          </a:xfrm>
          <a:prstGeom prst="rect">
            <a:avLst/>
          </a:prstGeom>
        </p:spPr>
        <p:txBody>
          <a:bodyPr wrap="square">
            <a:spAutoFit/>
          </a:bodyPr>
          <a:lstStyle/>
          <a:p>
            <a:r>
              <a:rPr lang="cs-CZ" dirty="0">
                <a:solidFill>
                  <a:srgbClr val="263238"/>
                </a:solidFill>
              </a:rPr>
              <a:t>Jiří Lom se do dějin výzkumu </a:t>
            </a:r>
            <a:r>
              <a:rPr lang="cs-CZ" b="1" dirty="0">
                <a:solidFill>
                  <a:srgbClr val="263238"/>
                </a:solidFill>
              </a:rPr>
              <a:t>parazitických prvoků ryb </a:t>
            </a:r>
            <a:r>
              <a:rPr lang="cs-CZ" dirty="0">
                <a:solidFill>
                  <a:srgbClr val="263238"/>
                </a:solidFill>
              </a:rPr>
              <a:t>zapsal zejména výzkumem </a:t>
            </a:r>
            <a:r>
              <a:rPr lang="cs-CZ" b="1" dirty="0">
                <a:solidFill>
                  <a:srgbClr val="263238"/>
                </a:solidFill>
              </a:rPr>
              <a:t>nálevníků, kokcidií, </a:t>
            </a:r>
            <a:r>
              <a:rPr lang="cs-CZ" b="1" dirty="0" err="1">
                <a:solidFill>
                  <a:srgbClr val="263238"/>
                </a:solidFill>
              </a:rPr>
              <a:t>mikrosporidií</a:t>
            </a:r>
            <a:r>
              <a:rPr lang="cs-CZ" b="1" dirty="0">
                <a:solidFill>
                  <a:srgbClr val="263238"/>
                </a:solidFill>
              </a:rPr>
              <a:t> </a:t>
            </a:r>
            <a:r>
              <a:rPr lang="cs-CZ" dirty="0">
                <a:solidFill>
                  <a:srgbClr val="263238"/>
                </a:solidFill>
              </a:rPr>
              <a:t>a v poslední etapě své aktivní badatelské dráhy </a:t>
            </a:r>
            <a:r>
              <a:rPr lang="cs-CZ" b="1" dirty="0">
                <a:solidFill>
                  <a:srgbClr val="263238"/>
                </a:solidFill>
              </a:rPr>
              <a:t>také </a:t>
            </a:r>
            <a:r>
              <a:rPr lang="cs-CZ" b="1" dirty="0" err="1">
                <a:solidFill>
                  <a:srgbClr val="263238"/>
                </a:solidFill>
              </a:rPr>
              <a:t>myxosporeí</a:t>
            </a:r>
            <a:r>
              <a:rPr lang="cs-CZ" dirty="0">
                <a:solidFill>
                  <a:srgbClr val="263238"/>
                </a:solidFill>
              </a:rPr>
              <a:t>. Ve všech případech se jednalo vždy o </a:t>
            </a:r>
            <a:r>
              <a:rPr lang="cs-CZ" b="1" dirty="0">
                <a:solidFill>
                  <a:srgbClr val="263238"/>
                </a:solidFill>
              </a:rPr>
              <a:t>původce závažných onemocnění sladkovodních nebo mořských ryb </a:t>
            </a:r>
            <a:r>
              <a:rPr lang="cs-CZ" dirty="0">
                <a:solidFill>
                  <a:srgbClr val="263238"/>
                </a:solidFill>
              </a:rPr>
              <a:t>s často velmi zásadním ekonomickým dopadem.</a:t>
            </a:r>
          </a:p>
          <a:p>
            <a:endParaRPr lang="cs-CZ" b="0" i="0" dirty="0">
              <a:solidFill>
                <a:srgbClr val="263238"/>
              </a:solidFill>
              <a:effectLst/>
            </a:endParaRPr>
          </a:p>
          <a:p>
            <a:r>
              <a:rPr lang="cs-CZ" dirty="0"/>
              <a:t>Jiří Lom se zaměřoval se svými spolupracovníky na studium biologických vlastností včetně </a:t>
            </a:r>
            <a:r>
              <a:rPr lang="cs-CZ" b="1" dirty="0"/>
              <a:t>patogenity studovaných parazitů a jejich životní cykly. </a:t>
            </a:r>
            <a:r>
              <a:rPr lang="cs-CZ" dirty="0"/>
              <a:t>Zvláště ho vždy zajímala stavba buněčného těla těchto jednobuněčných parazitických organismů, k jejímu zkoumání mu sloužila po celý život </a:t>
            </a:r>
            <a:r>
              <a:rPr lang="cs-CZ" b="1" dirty="0"/>
              <a:t>elektronová mikroskopie</a:t>
            </a:r>
            <a:r>
              <a:rPr lang="cs-CZ" dirty="0"/>
              <a:t>. A i v tomto oboru se Jiří Lom rovněž </a:t>
            </a:r>
            <a:r>
              <a:rPr lang="cs-CZ" b="1" dirty="0"/>
              <a:t>vypracoval ve světově uznávanou autoritu</a:t>
            </a:r>
            <a:r>
              <a:rPr lang="cs-CZ" dirty="0"/>
              <a:t>.</a:t>
            </a:r>
          </a:p>
          <a:p>
            <a:endParaRPr lang="cs-CZ" b="0" i="0" dirty="0">
              <a:solidFill>
                <a:srgbClr val="263238"/>
              </a:solidFill>
              <a:effectLst/>
              <a:latin typeface="Inter"/>
            </a:endParaRPr>
          </a:p>
        </p:txBody>
      </p:sp>
      <p:sp>
        <p:nvSpPr>
          <p:cNvPr id="6" name="Obdélník 5"/>
          <p:cNvSpPr/>
          <p:nvPr/>
        </p:nvSpPr>
        <p:spPr>
          <a:xfrm>
            <a:off x="318052" y="5206839"/>
            <a:ext cx="9493858" cy="1477328"/>
          </a:xfrm>
          <a:prstGeom prst="rect">
            <a:avLst/>
          </a:prstGeom>
        </p:spPr>
        <p:txBody>
          <a:bodyPr wrap="square">
            <a:spAutoFit/>
          </a:bodyPr>
          <a:lstStyle/>
          <a:p>
            <a:r>
              <a:rPr lang="cs-CZ" dirty="0">
                <a:solidFill>
                  <a:srgbClr val="1E1E1E"/>
                </a:solidFill>
              </a:rPr>
              <a:t>Dr. Jiří Lom  byl autorem či spoluautorem bez mála tří set původních vědeckých publikací v renomovaných časopisech, dále autorem a spoluautorem dvou desítek knih a knižních kapitol       (v posledních letech spolu </a:t>
            </a:r>
            <a:r>
              <a:rPr lang="cs-CZ" b="1" dirty="0">
                <a:solidFill>
                  <a:srgbClr val="1E1E1E"/>
                </a:solidFill>
              </a:rPr>
              <a:t>s prof. I. Dykovou</a:t>
            </a:r>
            <a:r>
              <a:rPr lang="cs-CZ" dirty="0">
                <a:solidFill>
                  <a:srgbClr val="1E1E1E"/>
                </a:solidFill>
              </a:rPr>
              <a:t> autorem knihy ´</a:t>
            </a:r>
            <a:r>
              <a:rPr lang="cs-CZ" b="1" dirty="0" err="1">
                <a:solidFill>
                  <a:srgbClr val="1E1E1E"/>
                </a:solidFill>
              </a:rPr>
              <a:t>Histopathology</a:t>
            </a:r>
            <a:r>
              <a:rPr lang="cs-CZ" b="1" dirty="0">
                <a:solidFill>
                  <a:srgbClr val="1E1E1E"/>
                </a:solidFill>
              </a:rPr>
              <a:t> of </a:t>
            </a:r>
            <a:r>
              <a:rPr lang="cs-CZ" b="1" dirty="0" err="1">
                <a:solidFill>
                  <a:srgbClr val="1E1E1E"/>
                </a:solidFill>
              </a:rPr>
              <a:t>Protistan</a:t>
            </a:r>
            <a:r>
              <a:rPr lang="cs-CZ" b="1" dirty="0">
                <a:solidFill>
                  <a:srgbClr val="1E1E1E"/>
                </a:solidFill>
              </a:rPr>
              <a:t> and </a:t>
            </a:r>
            <a:r>
              <a:rPr lang="cs-CZ" b="1" dirty="0" err="1">
                <a:solidFill>
                  <a:srgbClr val="1E1E1E"/>
                </a:solidFill>
              </a:rPr>
              <a:t>Myxozoan</a:t>
            </a:r>
            <a:r>
              <a:rPr lang="cs-CZ" b="1" dirty="0">
                <a:solidFill>
                  <a:srgbClr val="1E1E1E"/>
                </a:solidFill>
              </a:rPr>
              <a:t> </a:t>
            </a:r>
            <a:r>
              <a:rPr lang="cs-CZ" b="1" dirty="0" err="1">
                <a:solidFill>
                  <a:srgbClr val="1E1E1E"/>
                </a:solidFill>
              </a:rPr>
              <a:t>Infections</a:t>
            </a:r>
            <a:r>
              <a:rPr lang="cs-CZ" b="1" dirty="0">
                <a:solidFill>
                  <a:srgbClr val="1E1E1E"/>
                </a:solidFill>
              </a:rPr>
              <a:t> in </a:t>
            </a:r>
            <a:r>
              <a:rPr lang="cs-CZ" b="1" dirty="0" err="1">
                <a:solidFill>
                  <a:srgbClr val="1E1E1E"/>
                </a:solidFill>
              </a:rPr>
              <a:t>Fishes</a:t>
            </a:r>
            <a:r>
              <a:rPr lang="cs-CZ" dirty="0">
                <a:solidFill>
                  <a:srgbClr val="1E1E1E"/>
                </a:solidFill>
              </a:rPr>
              <a:t>, Academia, Praha 2007, či překladu skvělé učebnice </a:t>
            </a:r>
            <a:r>
              <a:rPr lang="cs-CZ" b="1" dirty="0">
                <a:solidFill>
                  <a:srgbClr val="1E1E1E"/>
                </a:solidFill>
              </a:rPr>
              <a:t>Protozoologie</a:t>
            </a:r>
            <a:r>
              <a:rPr lang="cs-CZ" dirty="0">
                <a:solidFill>
                  <a:srgbClr val="1E1E1E"/>
                </a:solidFill>
              </a:rPr>
              <a:t> německého autora prof. </a:t>
            </a:r>
            <a:r>
              <a:rPr lang="cs-CZ" dirty="0" err="1">
                <a:solidFill>
                  <a:srgbClr val="1E1E1E"/>
                </a:solidFill>
              </a:rPr>
              <a:t>Hausmanna</a:t>
            </a:r>
            <a:r>
              <a:rPr lang="cs-CZ" dirty="0">
                <a:solidFill>
                  <a:srgbClr val="1E1E1E"/>
                </a:solidFill>
              </a:rPr>
              <a:t>, Academia, Praha 2003).</a:t>
            </a:r>
            <a:endParaRPr lang="cs-CZ" dirty="0"/>
          </a:p>
        </p:txBody>
      </p:sp>
      <p:sp>
        <p:nvSpPr>
          <p:cNvPr id="7" name="AutoShape 6" descr="Histopathology of Protistan and Myxozoan Infections in Fisches - Iva  Dyková, Jiří Lom, pevná vazba, anglický jazyk | Knihy na Martinus.c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8" name="Obrázek 7"/>
          <p:cNvPicPr>
            <a:picLocks noChangeAspect="1"/>
          </p:cNvPicPr>
          <p:nvPr/>
        </p:nvPicPr>
        <p:blipFill>
          <a:blip r:embed="rId3"/>
          <a:stretch>
            <a:fillRect/>
          </a:stretch>
        </p:blipFill>
        <p:spPr>
          <a:xfrm>
            <a:off x="6949206" y="114226"/>
            <a:ext cx="2609850" cy="3343275"/>
          </a:xfrm>
          <a:prstGeom prst="rect">
            <a:avLst/>
          </a:prstGeom>
        </p:spPr>
      </p:pic>
      <p:pic>
        <p:nvPicPr>
          <p:cNvPr id="17416" name="Picture 8" descr="Zemřel Jiří Lom, osobnost světové parazitologie - iDNES.cz"/>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0030" y="3559876"/>
            <a:ext cx="1419026" cy="1258614"/>
          </a:xfrm>
          <a:prstGeom prst="rect">
            <a:avLst/>
          </a:prstGeom>
          <a:noFill/>
          <a:extLst>
            <a:ext uri="{909E8E84-426E-40DD-AFC4-6F175D3DCCD1}">
              <a14:hiddenFill xmlns:a14="http://schemas.microsoft.com/office/drawing/2010/main">
                <a:solidFill>
                  <a:srgbClr val="FFFFFF"/>
                </a:solidFill>
              </a14:hiddenFill>
            </a:ext>
          </a:extLst>
        </p:spPr>
      </p:pic>
      <p:pic>
        <p:nvPicPr>
          <p:cNvPr id="17418" name="Picture 10" descr="Zemřel Jiří Lom, osobnost světové parazitologie - iDNES.cz"/>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65970" y="3559876"/>
            <a:ext cx="1595092" cy="125861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LO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60834" y="114226"/>
            <a:ext cx="2363413" cy="3599033"/>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410" name="Picture 2" descr="PDF) In Memoriam - Dr. Jiri Lom: October 24, 1931 - April 9, 2010"/>
          <p:cNvPicPr>
            <a:picLocks noGrp="1" noChangeAspect="1" noChangeArrowheads="1"/>
          </p:cNvPicPr>
          <p:nvPr>
            <p:ph idx="1"/>
          </p:nvPr>
        </p:nvPicPr>
        <p:blipFill>
          <a:blip r:embed="rId7" cstate="print">
            <a:extLst>
              <a:ext uri="{28A0092B-C50C-407E-A947-70E740481C1C}">
                <a14:useLocalDpi xmlns:a14="http://schemas.microsoft.com/office/drawing/2010/main" val="0"/>
              </a:ext>
            </a:extLst>
          </a:blip>
          <a:srcRect/>
          <a:stretch>
            <a:fillRect/>
          </a:stretch>
        </p:blipFill>
        <p:spPr bwMode="auto">
          <a:xfrm>
            <a:off x="9629030" y="3457501"/>
            <a:ext cx="2490477" cy="3450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698980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Šipka dolů 3"/>
          <p:cNvSpPr/>
          <p:nvPr/>
        </p:nvSpPr>
        <p:spPr>
          <a:xfrm>
            <a:off x="1171575" y="2375270"/>
            <a:ext cx="484632" cy="978408"/>
          </a:xfrm>
          <a:prstGeom prst="downArrow">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390" name="Text Box 6"/>
          <p:cNvSpPr txBox="1">
            <a:spLocks noChangeArrowheads="1"/>
          </p:cNvSpPr>
          <p:nvPr/>
        </p:nvSpPr>
        <p:spPr bwMode="auto">
          <a:xfrm>
            <a:off x="449577" y="3087695"/>
            <a:ext cx="8249374" cy="3508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350" b="1" dirty="0"/>
          </a:p>
          <a:p>
            <a:pPr eaLnBrk="1" hangingPunct="1">
              <a:spcBef>
                <a:spcPct val="0"/>
              </a:spcBef>
              <a:buFontTx/>
              <a:buNone/>
            </a:pPr>
            <a:endParaRPr lang="cs-CZ" altLang="cs-CZ" sz="1350" b="1" dirty="0"/>
          </a:p>
          <a:p>
            <a:pPr eaLnBrk="1" hangingPunct="1">
              <a:spcBef>
                <a:spcPct val="0"/>
              </a:spcBef>
              <a:buFontTx/>
              <a:buNone/>
            </a:pPr>
            <a:r>
              <a:rPr lang="cs-CZ" altLang="cs-CZ" sz="1400" b="1" dirty="0"/>
              <a:t>International Symposium on </a:t>
            </a:r>
            <a:r>
              <a:rPr lang="cs-CZ" altLang="cs-CZ" sz="1400" b="1" dirty="0" err="1"/>
              <a:t>Fish</a:t>
            </a:r>
            <a:r>
              <a:rPr lang="cs-CZ" altLang="cs-CZ" sz="1400" b="1" dirty="0"/>
              <a:t> </a:t>
            </a:r>
            <a:r>
              <a:rPr lang="cs-CZ" altLang="cs-CZ" sz="1400" b="1" dirty="0" err="1"/>
              <a:t>Parasites</a:t>
            </a:r>
            <a:r>
              <a:rPr lang="cs-CZ" altLang="cs-CZ" sz="1400" dirty="0"/>
              <a:t>		</a:t>
            </a:r>
            <a:r>
              <a:rPr lang="cs-CZ" altLang="cs-CZ" sz="1400" b="1" dirty="0"/>
              <a:t>International Symposium on </a:t>
            </a:r>
            <a:r>
              <a:rPr lang="cs-CZ" altLang="cs-CZ" sz="1400" b="1" dirty="0" err="1"/>
              <a:t>Monogenea</a:t>
            </a:r>
            <a:endParaRPr lang="cs-CZ" altLang="cs-CZ" sz="1400" b="1" dirty="0"/>
          </a:p>
          <a:p>
            <a:pPr eaLnBrk="1" hangingPunct="1">
              <a:spcBef>
                <a:spcPct val="0"/>
              </a:spcBef>
              <a:buFontTx/>
              <a:buNone/>
            </a:pPr>
            <a:endParaRPr lang="cs-CZ" altLang="cs-CZ" sz="1400" dirty="0">
              <a:solidFill>
                <a:srgbClr val="FF0000"/>
              </a:solidFill>
            </a:endParaRPr>
          </a:p>
          <a:p>
            <a:pPr eaLnBrk="1" hangingPunct="1">
              <a:spcBef>
                <a:spcPct val="0"/>
              </a:spcBef>
              <a:buFontTx/>
              <a:buNone/>
            </a:pPr>
            <a:r>
              <a:rPr lang="cs-CZ" altLang="cs-CZ" sz="1400" b="1" dirty="0">
                <a:solidFill>
                  <a:srgbClr val="FF0000"/>
                </a:solidFill>
              </a:rPr>
              <a:t>1983 – České Budějovice, ČR</a:t>
            </a:r>
            <a:r>
              <a:rPr lang="cs-CZ" altLang="cs-CZ" sz="1400" dirty="0">
                <a:solidFill>
                  <a:srgbClr val="FF0000"/>
                </a:solidFill>
              </a:rPr>
              <a:t>			</a:t>
            </a:r>
            <a:r>
              <a:rPr lang="cs-CZ" altLang="cs-CZ" sz="1400" b="1" dirty="0">
                <a:solidFill>
                  <a:srgbClr val="FF0000"/>
                </a:solidFill>
              </a:rPr>
              <a:t>1988 – České Budějovice, ČSSR</a:t>
            </a:r>
          </a:p>
          <a:p>
            <a:pPr eaLnBrk="1" hangingPunct="1">
              <a:spcBef>
                <a:spcPct val="0"/>
              </a:spcBef>
              <a:buFontTx/>
              <a:buNone/>
            </a:pPr>
            <a:r>
              <a:rPr lang="cs-CZ" altLang="cs-CZ" sz="1400" dirty="0"/>
              <a:t>1987  - </a:t>
            </a:r>
            <a:r>
              <a:rPr lang="cs-CZ" altLang="cs-CZ" sz="1400" dirty="0" err="1"/>
              <a:t>Tihany</a:t>
            </a:r>
            <a:r>
              <a:rPr lang="cs-CZ" altLang="cs-CZ" sz="1400" dirty="0"/>
              <a:t>, Maďarsko			1993 – </a:t>
            </a:r>
            <a:r>
              <a:rPr lang="cs-CZ" altLang="cs-CZ" sz="1400" dirty="0" err="1"/>
              <a:t>Perpignan</a:t>
            </a:r>
            <a:r>
              <a:rPr lang="cs-CZ" altLang="cs-CZ" sz="1400" dirty="0"/>
              <a:t>, Francie</a:t>
            </a:r>
          </a:p>
          <a:p>
            <a:pPr eaLnBrk="1" hangingPunct="1">
              <a:spcBef>
                <a:spcPct val="0"/>
              </a:spcBef>
              <a:buFontTx/>
              <a:buNone/>
            </a:pPr>
            <a:r>
              <a:rPr lang="cs-CZ" altLang="cs-CZ" sz="1400" dirty="0"/>
              <a:t>1991 -  </a:t>
            </a:r>
            <a:r>
              <a:rPr lang="cs-CZ" altLang="cs-CZ" sz="1400" dirty="0" err="1"/>
              <a:t>Petrodvorec</a:t>
            </a:r>
            <a:r>
              <a:rPr lang="cs-CZ" altLang="cs-CZ" sz="1400" dirty="0"/>
              <a:t>, Rusko			</a:t>
            </a:r>
            <a:r>
              <a:rPr lang="cs-CZ" altLang="cs-CZ" sz="1400" b="1" dirty="0">
                <a:solidFill>
                  <a:srgbClr val="FF0000"/>
                </a:solidFill>
              </a:rPr>
              <a:t>1997 – Brno, Česká Republika</a:t>
            </a:r>
          </a:p>
          <a:p>
            <a:pPr eaLnBrk="1" hangingPunct="1">
              <a:spcBef>
                <a:spcPct val="0"/>
              </a:spcBef>
              <a:buFontTx/>
              <a:buNone/>
            </a:pPr>
            <a:r>
              <a:rPr lang="cs-CZ" altLang="cs-CZ" sz="1400" dirty="0"/>
              <a:t>1995 -  Mnichov, Německo			2001 – Brisbane, Austrálie</a:t>
            </a:r>
          </a:p>
          <a:p>
            <a:pPr eaLnBrk="1" hangingPunct="1">
              <a:spcBef>
                <a:spcPct val="0"/>
              </a:spcBef>
              <a:buFontTx/>
              <a:buNone/>
            </a:pPr>
            <a:r>
              <a:rPr lang="cs-CZ" altLang="cs-CZ" sz="1400" b="1" dirty="0">
                <a:solidFill>
                  <a:srgbClr val="FF0000"/>
                </a:solidFill>
              </a:rPr>
              <a:t>1999 – České Budějovice, ČR</a:t>
            </a:r>
            <a:r>
              <a:rPr lang="cs-CZ" altLang="cs-CZ" sz="1400" b="1" dirty="0"/>
              <a:t> </a:t>
            </a:r>
            <a:r>
              <a:rPr lang="cs-CZ" altLang="cs-CZ" sz="1400" dirty="0"/>
              <a:t>			2005 – </a:t>
            </a:r>
            <a:r>
              <a:rPr lang="cs-CZ" altLang="cs-CZ" sz="1400" dirty="0" err="1"/>
              <a:t>Guangzhou</a:t>
            </a:r>
            <a:r>
              <a:rPr lang="cs-CZ" altLang="cs-CZ" sz="1400" dirty="0"/>
              <a:t>, Čína</a:t>
            </a:r>
          </a:p>
          <a:p>
            <a:pPr eaLnBrk="1" hangingPunct="1">
              <a:spcBef>
                <a:spcPct val="0"/>
              </a:spcBef>
              <a:buFontTx/>
              <a:buNone/>
            </a:pPr>
            <a:r>
              <a:rPr lang="cs-CZ" altLang="cs-CZ" sz="1400" dirty="0"/>
              <a:t>2002 – </a:t>
            </a:r>
            <a:r>
              <a:rPr lang="cs-CZ" altLang="cs-CZ" sz="1400" dirty="0" err="1"/>
              <a:t>Blomfontain</a:t>
            </a:r>
            <a:r>
              <a:rPr lang="cs-CZ" altLang="cs-CZ" sz="1400" dirty="0"/>
              <a:t>, Jižní Afrika			2009 -  Cape </a:t>
            </a:r>
            <a:r>
              <a:rPr lang="cs-CZ" altLang="cs-CZ" sz="1400" dirty="0" err="1"/>
              <a:t>Town</a:t>
            </a:r>
            <a:r>
              <a:rPr lang="cs-CZ" altLang="cs-CZ" sz="1400" dirty="0"/>
              <a:t>, Jižní Afrika</a:t>
            </a:r>
          </a:p>
          <a:p>
            <a:pPr eaLnBrk="1" hangingPunct="1">
              <a:spcBef>
                <a:spcPct val="0"/>
              </a:spcBef>
              <a:buFontTx/>
              <a:buNone/>
            </a:pPr>
            <a:r>
              <a:rPr lang="cs-CZ" altLang="cs-CZ" sz="1400" dirty="0"/>
              <a:t>2007 – </a:t>
            </a:r>
            <a:r>
              <a:rPr lang="cs-CZ" altLang="cs-CZ" sz="1400" dirty="0" err="1"/>
              <a:t>Viterbo</a:t>
            </a:r>
            <a:r>
              <a:rPr lang="cs-CZ" altLang="cs-CZ" sz="1400" dirty="0"/>
              <a:t>, Itálie				2013 – Rio de </a:t>
            </a:r>
            <a:r>
              <a:rPr lang="cs-CZ" altLang="cs-CZ" sz="1400" dirty="0" err="1"/>
              <a:t>Janeiro</a:t>
            </a:r>
            <a:r>
              <a:rPr lang="cs-CZ" altLang="cs-CZ" sz="1400" dirty="0"/>
              <a:t>, </a:t>
            </a:r>
            <a:r>
              <a:rPr lang="cs-CZ" altLang="cs-CZ" sz="1400" dirty="0" err="1"/>
              <a:t>Brazilie</a:t>
            </a:r>
            <a:endParaRPr lang="cs-CZ" altLang="cs-CZ" sz="1400" dirty="0"/>
          </a:p>
          <a:p>
            <a:pPr eaLnBrk="1" hangingPunct="1">
              <a:spcBef>
                <a:spcPct val="0"/>
              </a:spcBef>
              <a:buFontTx/>
              <a:buNone/>
            </a:pPr>
            <a:r>
              <a:rPr lang="cs-CZ" altLang="cs-CZ" sz="1400" dirty="0"/>
              <a:t>2011 -  Santiago, Chile				</a:t>
            </a:r>
            <a:r>
              <a:rPr lang="cs-CZ" altLang="cs-CZ" sz="1400" b="1" dirty="0">
                <a:solidFill>
                  <a:srgbClr val="FF0000"/>
                </a:solidFill>
              </a:rPr>
              <a:t>2017 -  Brno, Česká Republika</a:t>
            </a:r>
          </a:p>
          <a:p>
            <a:pPr eaLnBrk="1" hangingPunct="1">
              <a:spcBef>
                <a:spcPct val="0"/>
              </a:spcBef>
              <a:buFontTx/>
              <a:buNone/>
            </a:pPr>
            <a:r>
              <a:rPr lang="cs-CZ" altLang="cs-CZ" sz="1400" dirty="0"/>
              <a:t>2015 – Valencie, Španělsko			2023 -  </a:t>
            </a:r>
            <a:r>
              <a:rPr lang="cs-CZ" altLang="cs-CZ" sz="1400" dirty="0" err="1"/>
              <a:t>Lucknow</a:t>
            </a:r>
            <a:r>
              <a:rPr lang="cs-CZ" altLang="cs-CZ" sz="1400" dirty="0"/>
              <a:t>, Indie </a:t>
            </a:r>
          </a:p>
          <a:p>
            <a:pPr eaLnBrk="1" hangingPunct="1">
              <a:spcBef>
                <a:spcPct val="0"/>
              </a:spcBef>
              <a:buFontTx/>
              <a:buNone/>
            </a:pPr>
            <a:r>
              <a:rPr lang="cs-CZ" altLang="cs-CZ" sz="1400" dirty="0"/>
              <a:t>2023 – </a:t>
            </a:r>
            <a:r>
              <a:rPr lang="cs-CZ" altLang="cs-CZ" sz="1400" dirty="0" err="1"/>
              <a:t>Copenhagen</a:t>
            </a:r>
            <a:r>
              <a:rPr lang="cs-CZ" altLang="cs-CZ" sz="1400" dirty="0"/>
              <a:t>, </a:t>
            </a:r>
            <a:r>
              <a:rPr lang="cs-CZ" altLang="cs-CZ" sz="1400" dirty="0" smtClean="0"/>
              <a:t>Dánsko</a:t>
            </a:r>
            <a:r>
              <a:rPr lang="cs-CZ" altLang="cs-CZ" sz="1400" dirty="0"/>
              <a:t>			2027 -  Valencie, Španělsko</a:t>
            </a:r>
          </a:p>
          <a:p>
            <a:pPr eaLnBrk="1" hangingPunct="1">
              <a:spcBef>
                <a:spcPct val="0"/>
              </a:spcBef>
              <a:buFontTx/>
              <a:buNone/>
            </a:pPr>
            <a:r>
              <a:rPr lang="cs-CZ" altLang="cs-CZ" sz="1350" dirty="0" smtClean="0"/>
              <a:t>2027 – </a:t>
            </a:r>
            <a:r>
              <a:rPr lang="cs-CZ" altLang="cs-CZ" sz="1350" dirty="0" err="1" smtClean="0"/>
              <a:t>Mexico</a:t>
            </a:r>
            <a:r>
              <a:rPr lang="cs-CZ" altLang="cs-CZ" sz="1350" dirty="0" smtClean="0"/>
              <a:t>, </a:t>
            </a:r>
            <a:r>
              <a:rPr lang="cs-CZ" altLang="cs-CZ" sz="1350" dirty="0" err="1" smtClean="0"/>
              <a:t>Mexico</a:t>
            </a:r>
            <a:endParaRPr lang="cs-CZ" altLang="cs-CZ" sz="1350" dirty="0"/>
          </a:p>
          <a:p>
            <a:pPr eaLnBrk="1" hangingPunct="1">
              <a:spcBef>
                <a:spcPct val="0"/>
              </a:spcBef>
              <a:buFontTx/>
              <a:buNone/>
            </a:pPr>
            <a:endParaRPr lang="cs-CZ" altLang="cs-CZ" sz="1350" dirty="0"/>
          </a:p>
        </p:txBody>
      </p:sp>
      <p:sp>
        <p:nvSpPr>
          <p:cNvPr id="16391" name="Text Box 7"/>
          <p:cNvSpPr txBox="1">
            <a:spLocks noChangeArrowheads="1"/>
          </p:cNvSpPr>
          <p:nvPr/>
        </p:nvSpPr>
        <p:spPr bwMode="auto">
          <a:xfrm>
            <a:off x="-89013" y="312258"/>
            <a:ext cx="8796043" cy="496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625" dirty="0"/>
              <a:t>      </a:t>
            </a:r>
            <a:r>
              <a:rPr lang="cs-CZ" altLang="cs-CZ" sz="2625" b="1" dirty="0"/>
              <a:t>Česká </a:t>
            </a:r>
            <a:r>
              <a:rPr lang="cs-CZ" altLang="cs-CZ" sz="2625" b="1" dirty="0" err="1"/>
              <a:t>ichtyoparazitologická</a:t>
            </a:r>
            <a:r>
              <a:rPr lang="cs-CZ" altLang="cs-CZ" sz="2625" b="1" dirty="0"/>
              <a:t> škola – „velká čtyřka“ </a:t>
            </a:r>
          </a:p>
        </p:txBody>
      </p:sp>
      <p:sp>
        <p:nvSpPr>
          <p:cNvPr id="3" name="TextovéPole 2"/>
          <p:cNvSpPr txBox="1"/>
          <p:nvPr/>
        </p:nvSpPr>
        <p:spPr>
          <a:xfrm>
            <a:off x="723900" y="1114425"/>
            <a:ext cx="3333990" cy="1200329"/>
          </a:xfrm>
          <a:prstGeom prst="rect">
            <a:avLst/>
          </a:prstGeom>
          <a:noFill/>
        </p:spPr>
        <p:txBody>
          <a:bodyPr wrap="none" rtlCol="0">
            <a:spAutoFit/>
          </a:bodyPr>
          <a:lstStyle/>
          <a:p>
            <a:r>
              <a:rPr lang="cs-CZ" dirty="0"/>
              <a:t>RNDr. </a:t>
            </a:r>
            <a:r>
              <a:rPr lang="cs-CZ" b="1" dirty="0"/>
              <a:t>Jiří Lom</a:t>
            </a:r>
            <a:r>
              <a:rPr lang="cs-CZ" dirty="0"/>
              <a:t>, DrSc., </a:t>
            </a:r>
          </a:p>
          <a:p>
            <a:r>
              <a:rPr lang="cs-CZ" dirty="0"/>
              <a:t>Prof. MVDr. </a:t>
            </a:r>
            <a:r>
              <a:rPr lang="cs-CZ" b="1" dirty="0"/>
              <a:t>Iva </a:t>
            </a:r>
            <a:r>
              <a:rPr lang="cs-CZ" b="1" dirty="0" err="1"/>
              <a:t>Dyková</a:t>
            </a:r>
            <a:r>
              <a:rPr lang="cs-CZ" dirty="0"/>
              <a:t>, DrSc. </a:t>
            </a:r>
          </a:p>
          <a:p>
            <a:r>
              <a:rPr lang="cs-CZ" dirty="0"/>
              <a:t>RNDr. </a:t>
            </a:r>
            <a:r>
              <a:rPr lang="cs-CZ" b="1" dirty="0"/>
              <a:t>Radim </a:t>
            </a:r>
            <a:r>
              <a:rPr lang="cs-CZ" b="1" dirty="0" err="1"/>
              <a:t>Ergens</a:t>
            </a:r>
            <a:r>
              <a:rPr lang="cs-CZ" dirty="0"/>
              <a:t>, DrSc. </a:t>
            </a:r>
          </a:p>
          <a:p>
            <a:r>
              <a:rPr lang="cs-CZ" dirty="0"/>
              <a:t>RNDr, </a:t>
            </a:r>
            <a:r>
              <a:rPr lang="cs-CZ" b="1" dirty="0"/>
              <a:t>František Moravec</a:t>
            </a:r>
            <a:r>
              <a:rPr lang="cs-CZ" dirty="0"/>
              <a:t>, DrSc.    </a:t>
            </a:r>
          </a:p>
        </p:txBody>
      </p:sp>
      <p:pic>
        <p:nvPicPr>
          <p:cNvPr id="9" name="Picture 5" descr="LB007"/>
          <p:cNvPicPr>
            <a:picLocks noChangeAspect="1" noChangeArrowheads="1"/>
          </p:cNvPicPr>
          <p:nvPr/>
        </p:nvPicPr>
        <p:blipFill>
          <a:blip r:embed="rId2" cstate="print">
            <a:extLst>
              <a:ext uri="{28A0092B-C50C-407E-A947-70E740481C1C}">
                <a14:useLocalDpi xmlns:a14="http://schemas.microsoft.com/office/drawing/2010/main" val="0"/>
              </a:ext>
            </a:extLst>
          </a:blip>
          <a:srcRect l="23189" t="13557" r="15991"/>
          <a:stretch>
            <a:fillRect/>
          </a:stretch>
        </p:blipFill>
        <p:spPr bwMode="auto">
          <a:xfrm>
            <a:off x="8705850" y="0"/>
            <a:ext cx="3486150" cy="3451775"/>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4" descr="stare foto00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05850" y="3429000"/>
            <a:ext cx="3846253"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Text Box 2"/>
          <p:cNvSpPr txBox="1">
            <a:spLocks noChangeArrowheads="1"/>
          </p:cNvSpPr>
          <p:nvPr/>
        </p:nvSpPr>
        <p:spPr bwMode="auto">
          <a:xfrm>
            <a:off x="349290" y="2485771"/>
            <a:ext cx="693300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2100" dirty="0">
                <a:solidFill>
                  <a:srgbClr val="FF0000"/>
                </a:solidFill>
              </a:rPr>
              <a:t>Organizace prvních mezinárodních vědeckých setkání  </a:t>
            </a:r>
          </a:p>
          <a:p>
            <a:pPr algn="ctr" eaLnBrk="1" hangingPunct="1">
              <a:spcBef>
                <a:spcPct val="0"/>
              </a:spcBef>
              <a:buFontTx/>
              <a:buNone/>
            </a:pPr>
            <a:r>
              <a:rPr lang="cs-CZ" altLang="cs-CZ" sz="2100" dirty="0">
                <a:solidFill>
                  <a:srgbClr val="FF0000"/>
                </a:solidFill>
              </a:rPr>
              <a:t>v oboru v Českých Budějovicích !</a:t>
            </a:r>
          </a:p>
        </p:txBody>
      </p:sp>
      <p:sp>
        <p:nvSpPr>
          <p:cNvPr id="5" name="Šipka doprava 4"/>
          <p:cNvSpPr/>
          <p:nvPr/>
        </p:nvSpPr>
        <p:spPr>
          <a:xfrm rot="11459661">
            <a:off x="8571085" y="3838555"/>
            <a:ext cx="1887731" cy="184059"/>
          </a:xfrm>
          <a:prstGeom prst="rightArrow">
            <a:avLst>
              <a:gd name="adj1" fmla="val 100000"/>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TextovéPole 1"/>
          <p:cNvSpPr txBox="1"/>
          <p:nvPr/>
        </p:nvSpPr>
        <p:spPr>
          <a:xfrm>
            <a:off x="4976605" y="1154885"/>
            <a:ext cx="2765885" cy="954107"/>
          </a:xfrm>
          <a:prstGeom prst="rect">
            <a:avLst/>
          </a:prstGeom>
          <a:noFill/>
        </p:spPr>
        <p:txBody>
          <a:bodyPr wrap="none" rtlCol="0">
            <a:spAutoFit/>
          </a:bodyPr>
          <a:lstStyle/>
          <a:p>
            <a:r>
              <a:rPr lang="cs-CZ" sz="2800" b="1" dirty="0"/>
              <a:t>1st ISFP, 1983</a:t>
            </a:r>
          </a:p>
          <a:p>
            <a:r>
              <a:rPr lang="cs-CZ" sz="2800" b="1" dirty="0"/>
              <a:t>České Budějovice</a:t>
            </a:r>
          </a:p>
        </p:txBody>
      </p:sp>
      <p:sp>
        <p:nvSpPr>
          <p:cNvPr id="6" name="Šipka doprava 5"/>
          <p:cNvSpPr/>
          <p:nvPr/>
        </p:nvSpPr>
        <p:spPr>
          <a:xfrm>
            <a:off x="7242360" y="1173349"/>
            <a:ext cx="978408"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04682913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16400" name="Picture 16" descr="Nemoci a chorobné stavy ry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5211" y="57536"/>
            <a:ext cx="2801252" cy="40930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Původci parasitárních nemocí ryb"/>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9509" y="-12602"/>
            <a:ext cx="2877975" cy="4226793"/>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p:cNvPicPr>
            <a:picLocks noChangeAspect="1"/>
          </p:cNvPicPr>
          <p:nvPr/>
        </p:nvPicPr>
        <p:blipFill>
          <a:blip r:embed="rId4"/>
          <a:stretch>
            <a:fillRect/>
          </a:stretch>
        </p:blipFill>
        <p:spPr>
          <a:xfrm>
            <a:off x="9055924" y="112150"/>
            <a:ext cx="3136076" cy="4038431"/>
          </a:xfrm>
          <a:prstGeom prst="rect">
            <a:avLst/>
          </a:prstGeom>
        </p:spPr>
      </p:pic>
      <p:sp>
        <p:nvSpPr>
          <p:cNvPr id="10" name="Obdélník 9"/>
          <p:cNvSpPr/>
          <p:nvPr/>
        </p:nvSpPr>
        <p:spPr>
          <a:xfrm>
            <a:off x="6265669" y="-15904"/>
            <a:ext cx="2784891" cy="4166484"/>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 name="Obdélník 21"/>
          <p:cNvSpPr/>
          <p:nvPr/>
        </p:nvSpPr>
        <p:spPr>
          <a:xfrm>
            <a:off x="9342783" y="56981"/>
            <a:ext cx="2757287" cy="4093599"/>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1" name="Obrázek 10"/>
          <p:cNvPicPr>
            <a:picLocks noChangeAspect="1"/>
          </p:cNvPicPr>
          <p:nvPr/>
        </p:nvPicPr>
        <p:blipFill>
          <a:blip r:embed="rId5"/>
          <a:stretch>
            <a:fillRect/>
          </a:stretch>
        </p:blipFill>
        <p:spPr>
          <a:xfrm>
            <a:off x="3182220" y="0"/>
            <a:ext cx="2834242" cy="4150580"/>
          </a:xfrm>
          <a:prstGeom prst="rect">
            <a:avLst/>
          </a:prstGeom>
        </p:spPr>
      </p:pic>
      <p:pic>
        <p:nvPicPr>
          <p:cNvPr id="12290" name="Picture 2" descr="https://www.academia.cz/uploads/cover/6b/3dc4cf3f.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738" y="3961339"/>
            <a:ext cx="2042376" cy="2765274"/>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Parasitic Nematod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30973" y="3961339"/>
            <a:ext cx="2015809" cy="2765277"/>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s://www.academia.cz/uploads/media/cover/0001/06/thumb_5299_cover_t_.jpe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6392" y="3961339"/>
            <a:ext cx="1929722" cy="2857425"/>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Parasitic Nematodes of Freshwater Fishes of Africa – Academi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59793" y="3961339"/>
            <a:ext cx="1931821" cy="2646194"/>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Trichinelloid Nematodes: Parasitic in Cold-Blooded Vertebrates : Moravec,  Frantisek: Amazon.com.mx: Libro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177268" y="4011308"/>
            <a:ext cx="1838515" cy="263020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Dracunculoid and Anguillicoloid Nematodes Parasitic in Verte – Academia"/>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19868" y="4029770"/>
            <a:ext cx="1768047" cy="2562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009963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2" descr="C:\Users\N. Agrawal\Desktop\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5395" y="0"/>
            <a:ext cx="9946196" cy="7021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ovéPole 1"/>
          <p:cNvSpPr txBox="1">
            <a:spLocks noChangeArrowheads="1"/>
          </p:cNvSpPr>
          <p:nvPr/>
        </p:nvSpPr>
        <p:spPr bwMode="auto">
          <a:xfrm>
            <a:off x="2165591" y="-11094"/>
            <a:ext cx="7897848"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950" dirty="0">
                <a:solidFill>
                  <a:schemeClr val="bg1"/>
                </a:solidFill>
              </a:rPr>
              <a:t>1</a:t>
            </a:r>
            <a:r>
              <a:rPr lang="cs-CZ" altLang="cs-CZ" sz="1950" baseline="30000" dirty="0">
                <a:solidFill>
                  <a:schemeClr val="bg1"/>
                </a:solidFill>
              </a:rPr>
              <a:t>st</a:t>
            </a:r>
            <a:r>
              <a:rPr lang="cs-CZ" altLang="cs-CZ" sz="1950" dirty="0">
                <a:solidFill>
                  <a:schemeClr val="bg1"/>
                </a:solidFill>
              </a:rPr>
              <a:t> International Symposium on </a:t>
            </a:r>
            <a:r>
              <a:rPr lang="cs-CZ" altLang="cs-CZ" sz="1950" dirty="0" err="1">
                <a:solidFill>
                  <a:schemeClr val="bg1"/>
                </a:solidFill>
              </a:rPr>
              <a:t>Mono</a:t>
            </a:r>
            <a:r>
              <a:rPr lang="cs-CZ" altLang="cs-CZ" sz="1800" dirty="0" err="1">
                <a:solidFill>
                  <a:schemeClr val="bg1"/>
                </a:solidFill>
              </a:rPr>
              <a:t>gene</a:t>
            </a:r>
            <a:r>
              <a:rPr lang="cs-CZ" altLang="cs-CZ" sz="1950" dirty="0" err="1">
                <a:solidFill>
                  <a:schemeClr val="bg1"/>
                </a:solidFill>
              </a:rPr>
              <a:t>a</a:t>
            </a:r>
            <a:r>
              <a:rPr lang="cs-CZ" altLang="cs-CZ" sz="1950" dirty="0">
                <a:solidFill>
                  <a:schemeClr val="bg1"/>
                </a:solidFill>
              </a:rPr>
              <a:t>, České Budějovice, 1988</a:t>
            </a:r>
          </a:p>
        </p:txBody>
      </p:sp>
      <p:sp>
        <p:nvSpPr>
          <p:cNvPr id="2" name="Ovál 1"/>
          <p:cNvSpPr/>
          <p:nvPr/>
        </p:nvSpPr>
        <p:spPr>
          <a:xfrm>
            <a:off x="2429530" y="1865205"/>
            <a:ext cx="496550" cy="49633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16188027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Nadpis 1"/>
          <p:cNvSpPr>
            <a:spLocks noGrp="1"/>
          </p:cNvSpPr>
          <p:nvPr>
            <p:ph type="title"/>
          </p:nvPr>
        </p:nvSpPr>
        <p:spPr/>
        <p:txBody>
          <a:bodyPr/>
          <a:lstStyle/>
          <a:p>
            <a:pPr eaLnBrk="1" hangingPunct="1"/>
            <a:endParaRPr lang="cs-CZ" altLang="cs-CZ"/>
          </a:p>
        </p:txBody>
      </p:sp>
      <p:pic>
        <p:nvPicPr>
          <p:cNvPr id="20483"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343025" y="-9525"/>
            <a:ext cx="9563100" cy="6867525"/>
          </a:xfrm>
          <a:noFill/>
        </p:spPr>
      </p:pic>
      <p:sp>
        <p:nvSpPr>
          <p:cNvPr id="20484" name="TextovéPole 3"/>
          <p:cNvSpPr txBox="1">
            <a:spLocks noChangeArrowheads="1"/>
          </p:cNvSpPr>
          <p:nvPr/>
        </p:nvSpPr>
        <p:spPr bwMode="auto">
          <a:xfrm>
            <a:off x="1524001" y="333376"/>
            <a:ext cx="91805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400" b="1" dirty="0">
                <a:solidFill>
                  <a:schemeClr val="bg1"/>
                </a:solidFill>
              </a:rPr>
              <a:t>1</a:t>
            </a:r>
            <a:r>
              <a:rPr lang="cs-CZ" altLang="cs-CZ" sz="2400" b="1" baseline="30000" dirty="0">
                <a:solidFill>
                  <a:schemeClr val="bg1"/>
                </a:solidFill>
              </a:rPr>
              <a:t>st</a:t>
            </a:r>
            <a:r>
              <a:rPr lang="cs-CZ" altLang="cs-CZ" sz="2400" b="1" dirty="0">
                <a:solidFill>
                  <a:schemeClr val="bg1"/>
                </a:solidFill>
              </a:rPr>
              <a:t> ISFP, České Budějovice, 1988 – </a:t>
            </a:r>
            <a:r>
              <a:rPr lang="cs-CZ" altLang="cs-CZ" sz="2400" b="1" dirty="0" err="1">
                <a:solidFill>
                  <a:schemeClr val="bg1"/>
                </a:solidFill>
              </a:rPr>
              <a:t>Monogenean</a:t>
            </a:r>
            <a:r>
              <a:rPr lang="cs-CZ" altLang="cs-CZ" sz="2400" b="1" dirty="0">
                <a:solidFill>
                  <a:schemeClr val="bg1"/>
                </a:solidFill>
              </a:rPr>
              <a:t> </a:t>
            </a:r>
            <a:r>
              <a:rPr lang="cs-CZ" altLang="cs-CZ" sz="2400" b="1" dirty="0" err="1">
                <a:solidFill>
                  <a:schemeClr val="bg1"/>
                </a:solidFill>
              </a:rPr>
              <a:t>people</a:t>
            </a:r>
            <a:r>
              <a:rPr lang="cs-CZ" altLang="cs-CZ" sz="2400" b="1" dirty="0">
                <a:solidFill>
                  <a:schemeClr val="bg1"/>
                </a:solidFill>
              </a:rPr>
              <a:t> </a:t>
            </a:r>
            <a:r>
              <a:rPr lang="cs-CZ" altLang="cs-CZ" sz="2400" b="1" dirty="0" err="1">
                <a:solidFill>
                  <a:schemeClr val="bg1"/>
                </a:solidFill>
              </a:rPr>
              <a:t>group</a:t>
            </a:r>
            <a:endParaRPr lang="cs-CZ" altLang="cs-CZ" sz="2400" b="1" dirty="0">
              <a:solidFill>
                <a:schemeClr val="bg1"/>
              </a:solidFill>
            </a:endParaRPr>
          </a:p>
        </p:txBody>
      </p:sp>
      <p:pic>
        <p:nvPicPr>
          <p:cNvPr id="5" name="Picture 2" descr="File:Kazuo Ogawa - ISFP9 2015 - Valencia.jpg - Wikimedia Comm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15262" y="1311965"/>
            <a:ext cx="1290864" cy="1181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26631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endParaRPr lang="cs-CZ" altLang="cs-CZ"/>
          </a:p>
        </p:txBody>
      </p:sp>
      <p:sp>
        <p:nvSpPr>
          <p:cNvPr id="23555" name="Rectangle 3"/>
          <p:cNvSpPr>
            <a:spLocks noGrp="1" noChangeArrowheads="1"/>
          </p:cNvSpPr>
          <p:nvPr>
            <p:ph type="body" idx="1"/>
          </p:nvPr>
        </p:nvSpPr>
        <p:spPr/>
        <p:txBody>
          <a:bodyPr/>
          <a:lstStyle/>
          <a:p>
            <a:pPr eaLnBrk="1" hangingPunct="1"/>
            <a:endParaRPr lang="cs-CZ" altLang="cs-CZ"/>
          </a:p>
        </p:txBody>
      </p:sp>
      <p:pic>
        <p:nvPicPr>
          <p:cNvPr id="23556" name="Picture 4" descr="stare foto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7001" y="-330200"/>
            <a:ext cx="10017125" cy="717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 Box 5"/>
          <p:cNvSpPr txBox="1">
            <a:spLocks noChangeArrowheads="1"/>
          </p:cNvSpPr>
          <p:nvPr/>
        </p:nvSpPr>
        <p:spPr bwMode="auto">
          <a:xfrm>
            <a:off x="2301876" y="234951"/>
            <a:ext cx="814639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a:t>  </a:t>
            </a:r>
            <a:r>
              <a:rPr lang="cs-CZ" altLang="cs-CZ" sz="2400" b="1">
                <a:solidFill>
                  <a:schemeClr val="bg1"/>
                </a:solidFill>
              </a:rPr>
              <a:t>1</a:t>
            </a:r>
            <a:r>
              <a:rPr lang="cs-CZ" altLang="cs-CZ" sz="2400" b="1" baseline="30000">
                <a:solidFill>
                  <a:schemeClr val="bg1"/>
                </a:solidFill>
              </a:rPr>
              <a:t>st</a:t>
            </a:r>
            <a:r>
              <a:rPr lang="cs-CZ" altLang="cs-CZ" sz="2400" b="1">
                <a:solidFill>
                  <a:schemeClr val="bg1"/>
                </a:solidFill>
              </a:rPr>
              <a:t> International Training Course on Fish Parasitology</a:t>
            </a:r>
          </a:p>
          <a:p>
            <a:pPr eaLnBrk="1" hangingPunct="1">
              <a:spcBef>
                <a:spcPct val="0"/>
              </a:spcBef>
              <a:buFontTx/>
              <a:buNone/>
            </a:pPr>
            <a:r>
              <a:rPr lang="cs-CZ" altLang="cs-CZ" sz="2400" b="1">
                <a:solidFill>
                  <a:schemeClr val="bg1"/>
                </a:solidFill>
              </a:rPr>
              <a:t>Institute of Parasitology, CAS, České Budějovice, 1991</a:t>
            </a:r>
          </a:p>
        </p:txBody>
      </p:sp>
    </p:spTree>
    <p:extLst>
      <p:ext uri="{BB962C8B-B14F-4D97-AF65-F5344CB8AC3E}">
        <p14:creationId xmlns:p14="http://schemas.microsoft.com/office/powerpoint/2010/main" val="358760171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2"/>
          <p:cNvGrpSpPr>
            <a:grpSpLocks/>
          </p:cNvGrpSpPr>
          <p:nvPr/>
        </p:nvGrpSpPr>
        <p:grpSpPr bwMode="auto">
          <a:xfrm>
            <a:off x="1571707" y="0"/>
            <a:ext cx="9144000" cy="6858000"/>
            <a:chOff x="0" y="0"/>
            <a:chExt cx="5760" cy="4320"/>
          </a:xfrm>
        </p:grpSpPr>
        <p:sp>
          <p:nvSpPr>
            <p:cNvPr id="25603" name="Rectangle 3"/>
            <p:cNvSpPr>
              <a:spLocks noChangeArrowheads="1"/>
            </p:cNvSpPr>
            <p:nvPr/>
          </p:nvSpPr>
          <p:spPr bwMode="auto">
            <a:xfrm>
              <a:off x="0" y="0"/>
              <a:ext cx="5760" cy="144"/>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a:p>
          </p:txBody>
        </p:sp>
        <p:pic>
          <p:nvPicPr>
            <p:cNvPr id="25604" name="Picture 4" descr="ChataIr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
              <a:ext cx="5760" cy="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 Box 5"/>
            <p:cNvSpPr txBox="1">
              <a:spLocks noChangeArrowheads="1"/>
            </p:cNvSpPr>
            <p:nvPr/>
          </p:nvSpPr>
          <p:spPr bwMode="auto">
            <a:xfrm>
              <a:off x="960" y="425"/>
              <a:ext cx="383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800">
                  <a:solidFill>
                    <a:schemeClr val="bg1"/>
                  </a:solidFill>
                </a:rPr>
                <a:t>Monogenean Research Group - 1997</a:t>
              </a:r>
              <a:endParaRPr lang="cs-CZ" altLang="cs-CZ" sz="2400">
                <a:solidFill>
                  <a:schemeClr val="bg1"/>
                </a:solidFill>
                <a:latin typeface="Times New Roman" panose="02020603050405020304" pitchFamily="18" charset="0"/>
              </a:endParaRPr>
            </a:p>
          </p:txBody>
        </p:sp>
        <p:pic>
          <p:nvPicPr>
            <p:cNvPr id="2560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8" y="3903"/>
              <a:ext cx="432" cy="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995156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Obrázek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15201" y="404813"/>
            <a:ext cx="338931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Obráze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87488" y="333376"/>
            <a:ext cx="3389313" cy="465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Obrázek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7576" y="2659064"/>
            <a:ext cx="3033713" cy="408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699901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9" name="Picture 2" descr="C:\Users\N. Agrawal\Desktop\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8896" y="0"/>
            <a:ext cx="1016049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8" name="Nadpis 1"/>
          <p:cNvSpPr>
            <a:spLocks noGrp="1"/>
          </p:cNvSpPr>
          <p:nvPr>
            <p:ph type="title"/>
          </p:nvPr>
        </p:nvSpPr>
        <p:spPr>
          <a:xfrm>
            <a:off x="1900360" y="894325"/>
            <a:ext cx="8690776" cy="398847"/>
          </a:xfrm>
        </p:spPr>
        <p:txBody>
          <a:bodyPr>
            <a:normAutofit fontScale="90000"/>
          </a:bodyPr>
          <a:lstStyle/>
          <a:p>
            <a:r>
              <a:rPr lang="cs-CZ" altLang="cs-CZ" sz="2250" dirty="0"/>
              <a:t/>
            </a:r>
            <a:br>
              <a:rPr lang="cs-CZ" altLang="cs-CZ" sz="2250" dirty="0"/>
            </a:br>
            <a:r>
              <a:rPr lang="cs-CZ" altLang="cs-CZ" sz="2700" b="1" dirty="0">
                <a:solidFill>
                  <a:schemeClr val="bg1"/>
                </a:solidFill>
              </a:rPr>
              <a:t>3</a:t>
            </a:r>
            <a:r>
              <a:rPr lang="cs-CZ" altLang="cs-CZ" sz="2700" b="1" baseline="30000" dirty="0">
                <a:solidFill>
                  <a:schemeClr val="bg1"/>
                </a:solidFill>
              </a:rPr>
              <a:t>rd</a:t>
            </a:r>
            <a:r>
              <a:rPr lang="cs-CZ" altLang="cs-CZ" sz="2700" b="1" dirty="0">
                <a:solidFill>
                  <a:schemeClr val="bg1"/>
                </a:solidFill>
              </a:rPr>
              <a:t> International Symposium on </a:t>
            </a:r>
            <a:r>
              <a:rPr lang="cs-CZ" altLang="cs-CZ" sz="2700" b="1" dirty="0" err="1">
                <a:solidFill>
                  <a:schemeClr val="bg1"/>
                </a:solidFill>
              </a:rPr>
              <a:t>Monogenea</a:t>
            </a:r>
            <a:r>
              <a:rPr lang="cs-CZ" altLang="cs-CZ" sz="2700" b="1" dirty="0">
                <a:solidFill>
                  <a:schemeClr val="bg1"/>
                </a:solidFill>
              </a:rPr>
              <a:t>, Brno, 1997Brno, 1997</a:t>
            </a:r>
          </a:p>
        </p:txBody>
      </p:sp>
      <p:sp>
        <p:nvSpPr>
          <p:cNvPr id="7" name="Ovál 6"/>
          <p:cNvSpPr/>
          <p:nvPr/>
        </p:nvSpPr>
        <p:spPr>
          <a:xfrm>
            <a:off x="5979382" y="3625795"/>
            <a:ext cx="500931" cy="56454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12416035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Nadpis 1"/>
          <p:cNvSpPr>
            <a:spLocks noGrp="1"/>
          </p:cNvSpPr>
          <p:nvPr>
            <p:ph type="title"/>
          </p:nvPr>
        </p:nvSpPr>
        <p:spPr>
          <a:xfrm>
            <a:off x="357809" y="386539"/>
            <a:ext cx="11879248" cy="675497"/>
          </a:xfrm>
        </p:spPr>
        <p:txBody>
          <a:bodyPr>
            <a:noAutofit/>
          </a:bodyPr>
          <a:lstStyle/>
          <a:p>
            <a:pPr algn="r"/>
            <a:r>
              <a:rPr lang="cs-CZ" altLang="cs-CZ" sz="2800" b="1" dirty="0"/>
              <a:t/>
            </a:r>
            <a:br>
              <a:rPr lang="cs-CZ" altLang="cs-CZ" sz="2800" b="1" dirty="0"/>
            </a:br>
            <a:r>
              <a:rPr lang="cs-CZ" altLang="cs-CZ" sz="3800" b="1" dirty="0"/>
              <a:t>8</a:t>
            </a:r>
            <a:r>
              <a:rPr lang="cs-CZ" altLang="cs-CZ" sz="3800" b="1" baseline="30000" dirty="0"/>
              <a:t>th</a:t>
            </a:r>
            <a:r>
              <a:rPr lang="cs-CZ" altLang="cs-CZ" sz="3800" b="1" dirty="0"/>
              <a:t> International Symposium on </a:t>
            </a:r>
            <a:r>
              <a:rPr lang="cs-CZ" altLang="cs-CZ" sz="3800" b="1" dirty="0" err="1"/>
              <a:t>Monogenea</a:t>
            </a:r>
            <a:r>
              <a:rPr lang="cs-CZ" altLang="cs-CZ" sz="3800" b="1" dirty="0"/>
              <a:t>, Brno, 2017</a:t>
            </a:r>
            <a:r>
              <a:rPr lang="cs-CZ" altLang="cs-CZ" sz="3800" b="1" dirty="0">
                <a:solidFill>
                  <a:schemeClr val="bg1"/>
                </a:solidFill>
              </a:rPr>
              <a:t>Brno</a:t>
            </a:r>
            <a:r>
              <a:rPr lang="cs-CZ" altLang="cs-CZ" sz="2800" b="1" dirty="0">
                <a:solidFill>
                  <a:schemeClr val="bg1"/>
                </a:solidFill>
              </a:rPr>
              <a:t>, 1997</a:t>
            </a:r>
            <a:r>
              <a:rPr lang="cs-CZ" altLang="cs-CZ" sz="2800" b="1" dirty="0"/>
              <a:t> </a:t>
            </a:r>
          </a:p>
        </p:txBody>
      </p:sp>
      <p:pic>
        <p:nvPicPr>
          <p:cNvPr id="160771"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4149" y="1547827"/>
            <a:ext cx="12176169" cy="5310173"/>
          </a:xfrm>
        </p:spPr>
      </p:pic>
      <p:sp>
        <p:nvSpPr>
          <p:cNvPr id="4" name="Ovál 3"/>
          <p:cNvSpPr/>
          <p:nvPr/>
        </p:nvSpPr>
        <p:spPr>
          <a:xfrm>
            <a:off x="8571506" y="4345564"/>
            <a:ext cx="628153" cy="61605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13614180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Nadpis 1"/>
          <p:cNvSpPr>
            <a:spLocks noGrp="1"/>
          </p:cNvSpPr>
          <p:nvPr>
            <p:ph type="title"/>
          </p:nvPr>
        </p:nvSpPr>
        <p:spPr/>
        <p:txBody>
          <a:bodyPr/>
          <a:lstStyle/>
          <a:p>
            <a:pPr eaLnBrk="1" hangingPunct="1"/>
            <a:endParaRPr lang="cs-CZ" altLang="cs-CZ"/>
          </a:p>
        </p:txBody>
      </p:sp>
      <p:pic>
        <p:nvPicPr>
          <p:cNvPr id="66563" name="Picture 2" descr="C:\Users\para\Desktop\Ecip_2014_group_photo.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09159" y="0"/>
            <a:ext cx="10173682" cy="6780077"/>
          </a:xfr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2655733" y="206098"/>
            <a:ext cx="6874061" cy="954107"/>
          </a:xfrm>
          <a:prstGeom prst="rect">
            <a:avLst/>
          </a:prstGeom>
          <a:noFill/>
        </p:spPr>
        <p:txBody>
          <a:bodyPr wrap="none" rtlCol="0">
            <a:spAutoFit/>
          </a:bodyPr>
          <a:lstStyle/>
          <a:p>
            <a:pPr algn="ctr"/>
            <a:r>
              <a:rPr lang="cs-CZ" sz="2800" dirty="0">
                <a:solidFill>
                  <a:schemeClr val="bg1"/>
                </a:solidFill>
              </a:rPr>
              <a:t>ECIP – </a:t>
            </a:r>
            <a:r>
              <a:rPr lang="cs-CZ" sz="2800" dirty="0" err="1">
                <a:solidFill>
                  <a:schemeClr val="bg1"/>
                </a:solidFill>
              </a:rPr>
              <a:t>European</a:t>
            </a:r>
            <a:r>
              <a:rPr lang="cs-CZ" sz="2800" dirty="0">
                <a:solidFill>
                  <a:schemeClr val="bg1"/>
                </a:solidFill>
              </a:rPr>
              <a:t> Center </a:t>
            </a:r>
            <a:r>
              <a:rPr lang="cs-CZ" sz="2800" dirty="0" err="1">
                <a:solidFill>
                  <a:schemeClr val="bg1"/>
                </a:solidFill>
              </a:rPr>
              <a:t>for</a:t>
            </a:r>
            <a:r>
              <a:rPr lang="cs-CZ" sz="2800" dirty="0">
                <a:solidFill>
                  <a:schemeClr val="bg1"/>
                </a:solidFill>
              </a:rPr>
              <a:t> </a:t>
            </a:r>
            <a:r>
              <a:rPr lang="cs-CZ" sz="2800" dirty="0" err="1">
                <a:solidFill>
                  <a:schemeClr val="bg1"/>
                </a:solidFill>
              </a:rPr>
              <a:t>IchtyoParasitology</a:t>
            </a:r>
            <a:endParaRPr lang="cs-CZ" sz="2800" dirty="0">
              <a:solidFill>
                <a:schemeClr val="bg1"/>
              </a:solidFill>
            </a:endParaRPr>
          </a:p>
          <a:p>
            <a:pPr algn="ctr"/>
            <a:r>
              <a:rPr lang="cs-CZ" sz="2800" dirty="0">
                <a:solidFill>
                  <a:schemeClr val="bg1"/>
                </a:solidFill>
              </a:rPr>
              <a:t>2012 – 2018, Masarykova Univerzita, Brno</a:t>
            </a:r>
          </a:p>
        </p:txBody>
      </p:sp>
      <p:sp>
        <p:nvSpPr>
          <p:cNvPr id="3" name="Ovál 2"/>
          <p:cNvSpPr/>
          <p:nvPr/>
        </p:nvSpPr>
        <p:spPr>
          <a:xfrm>
            <a:off x="5096784" y="4691269"/>
            <a:ext cx="588397" cy="55659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233207773"/>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8" name="Picture 8" descr="SIG Věda - 🤗 🥰 Roztomilá zvířátka pod elektronovým mikroskopem: 1 - Larva  mouchy, 2 - Mnohoštětinatec (mořský červ), 3 - Pijavenka (vodní  organizmus), 4 - Moučný červ | Faceb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1352" y="159021"/>
            <a:ext cx="3663456" cy="3145176"/>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lstStyle/>
          <a:p>
            <a:endParaRPr lang="cs-CZ"/>
          </a:p>
        </p:txBody>
      </p:sp>
      <p:pic>
        <p:nvPicPr>
          <p:cNvPr id="20486" name="Picture 6" descr="OBRAZEM: Úžasný svět pod objektivem mikroskopu | Týden.cz"/>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4350" y="159020"/>
            <a:ext cx="3410859" cy="2908976"/>
          </a:xfrm>
          <a:prstGeom prst="rect">
            <a:avLst/>
          </a:prstGeom>
          <a:noFill/>
          <a:extLst>
            <a:ext uri="{909E8E84-426E-40DD-AFC4-6F175D3DCCD1}">
              <a14:hiddenFill xmlns:a14="http://schemas.microsoft.com/office/drawing/2010/main">
                <a:solidFill>
                  <a:srgbClr val="FFFFFF"/>
                </a:solidFill>
              </a14:hiddenFill>
            </a:ext>
          </a:extLst>
        </p:spPr>
      </p:pic>
      <p:pic>
        <p:nvPicPr>
          <p:cNvPr id="20490" name="Picture 10" descr="Nebezpeční a přesto krásní: Jak vypadají paraziti pod mikroskopem | 100+1  zahraniční zajímavos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779" y="3044143"/>
            <a:ext cx="4306326" cy="3621297"/>
          </a:xfrm>
          <a:prstGeom prst="rect">
            <a:avLst/>
          </a:prstGeom>
          <a:noFill/>
          <a:extLst>
            <a:ext uri="{909E8E84-426E-40DD-AFC4-6F175D3DCCD1}">
              <a14:hiddenFill xmlns:a14="http://schemas.microsoft.com/office/drawing/2010/main">
                <a:solidFill>
                  <a:srgbClr val="FFFFFF"/>
                </a:solidFill>
              </a14:hiddenFill>
            </a:ext>
          </a:extLst>
        </p:spPr>
      </p:pic>
      <p:pic>
        <p:nvPicPr>
          <p:cNvPr id="20492" name="Picture 12" descr="Paraziti pod mikroskopem: poznáte tvory, kteří se živí lidmi? - Prima Zo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4104" y="3067995"/>
            <a:ext cx="3410859" cy="1918609"/>
          </a:xfrm>
          <a:prstGeom prst="rect">
            <a:avLst/>
          </a:prstGeom>
          <a:noFill/>
          <a:extLst>
            <a:ext uri="{909E8E84-426E-40DD-AFC4-6F175D3DCCD1}">
              <a14:hiddenFill xmlns:a14="http://schemas.microsoft.com/office/drawing/2010/main">
                <a:solidFill>
                  <a:srgbClr val="FFFFFF"/>
                </a:solidFill>
              </a14:hiddenFill>
            </a:ext>
          </a:extLst>
        </p:spPr>
      </p:pic>
      <p:pic>
        <p:nvPicPr>
          <p:cNvPr id="20494" name="Picture 14" descr="Nebezpeční a přesto krásní: Jak vypadají paraziti pod mikroskopem | 100+1  zahraniční zajímavos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24962" y="3184065"/>
            <a:ext cx="3579017" cy="3505228"/>
          </a:xfrm>
          <a:prstGeom prst="rect">
            <a:avLst/>
          </a:prstGeom>
          <a:noFill/>
          <a:extLst>
            <a:ext uri="{909E8E84-426E-40DD-AFC4-6F175D3DCCD1}">
              <a14:hiddenFill xmlns:a14="http://schemas.microsoft.com/office/drawing/2010/main">
                <a:solidFill>
                  <a:srgbClr val="FFFFFF"/>
                </a:solidFill>
              </a14:hiddenFill>
            </a:ext>
          </a:extLst>
        </p:spPr>
      </p:pic>
      <p:pic>
        <p:nvPicPr>
          <p:cNvPr id="20496" name="Picture 16" descr="Sputare sorgere Mettere vajíčka parazitů ve stolici microonde legislazione  montacarich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14103" y="4978653"/>
            <a:ext cx="3410860" cy="1702689"/>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Nemoci ryb způsobené červy - 9. díl - Chytej.cz"/>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307779" y="135166"/>
            <a:ext cx="4306324" cy="2908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233970"/>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Nadpis 1"/>
          <p:cNvSpPr>
            <a:spLocks noGrp="1"/>
          </p:cNvSpPr>
          <p:nvPr>
            <p:ph type="title"/>
          </p:nvPr>
        </p:nvSpPr>
        <p:spPr>
          <a:xfrm>
            <a:off x="1943436" y="365125"/>
            <a:ext cx="8653127" cy="1325563"/>
          </a:xfrm>
        </p:spPr>
        <p:txBody>
          <a:bodyPr/>
          <a:lstStyle/>
          <a:p>
            <a:r>
              <a:rPr lang="cs-CZ" altLang="cs-CZ" sz="3600" b="1" dirty="0"/>
              <a:t>Parazitologie v České republice: současnost</a:t>
            </a:r>
          </a:p>
        </p:txBody>
      </p:sp>
      <p:sp>
        <p:nvSpPr>
          <p:cNvPr id="39939" name="Zástupný symbol pro obsah 2"/>
          <p:cNvSpPr>
            <a:spLocks noGrp="1"/>
          </p:cNvSpPr>
          <p:nvPr>
            <p:ph idx="1"/>
          </p:nvPr>
        </p:nvSpPr>
        <p:spPr>
          <a:xfrm>
            <a:off x="1250283" y="1949383"/>
            <a:ext cx="9587339" cy="4032250"/>
          </a:xfrm>
        </p:spPr>
        <p:txBody>
          <a:bodyPr/>
          <a:lstStyle/>
          <a:p>
            <a:r>
              <a:rPr lang="cs-CZ" altLang="cs-CZ" dirty="0"/>
              <a:t>Univerzita Karlova, Praha, </a:t>
            </a:r>
            <a:r>
              <a:rPr lang="cs-CZ" altLang="cs-CZ" b="1" dirty="0"/>
              <a:t>katedra parazitologie</a:t>
            </a:r>
          </a:p>
          <a:p>
            <a:r>
              <a:rPr lang="cs-CZ" altLang="cs-CZ" dirty="0"/>
              <a:t>Masarykova univerzita, Brno – </a:t>
            </a:r>
            <a:r>
              <a:rPr lang="cs-CZ" altLang="cs-CZ" b="1" dirty="0"/>
              <a:t>Parasitology </a:t>
            </a:r>
            <a:r>
              <a:rPr lang="cs-CZ" altLang="cs-CZ" b="1" dirty="0" err="1"/>
              <a:t>Research</a:t>
            </a:r>
            <a:r>
              <a:rPr lang="cs-CZ" altLang="cs-CZ" b="1" dirty="0"/>
              <a:t> Group </a:t>
            </a:r>
            <a:r>
              <a:rPr lang="cs-CZ" altLang="cs-CZ" sz="2400" dirty="0"/>
              <a:t>(www.ECIP.cz)</a:t>
            </a:r>
          </a:p>
          <a:p>
            <a:r>
              <a:rPr lang="cs-CZ" altLang="cs-CZ" dirty="0"/>
              <a:t>Veterinární univerzita, Brno, </a:t>
            </a:r>
            <a:r>
              <a:rPr lang="cs-CZ" altLang="cs-CZ" b="1" dirty="0"/>
              <a:t>Ústav patologie a parazitologie</a:t>
            </a:r>
          </a:p>
          <a:p>
            <a:r>
              <a:rPr lang="cs-CZ" altLang="cs-CZ" dirty="0"/>
              <a:t>Jihočeská univerzita, </a:t>
            </a:r>
            <a:r>
              <a:rPr lang="cs-CZ" altLang="cs-CZ" b="1" dirty="0"/>
              <a:t>katedra parazitologie</a:t>
            </a:r>
          </a:p>
          <a:p>
            <a:r>
              <a:rPr lang="cs-CZ" altLang="cs-CZ" dirty="0"/>
              <a:t>Biologické centrum AV ČR v Českých Budějovicích  -        </a:t>
            </a:r>
            <a:r>
              <a:rPr lang="cs-CZ" altLang="cs-CZ" b="1" dirty="0"/>
              <a:t>Parazitologický ústav </a:t>
            </a:r>
            <a:r>
              <a:rPr lang="cs-CZ" altLang="cs-CZ" dirty="0"/>
              <a:t>AV ČR - Č. Budějovice</a:t>
            </a:r>
          </a:p>
        </p:txBody>
      </p:sp>
    </p:spTree>
    <p:extLst>
      <p:ext uri="{BB962C8B-B14F-4D97-AF65-F5344CB8AC3E}">
        <p14:creationId xmlns:p14="http://schemas.microsoft.com/office/powerpoint/2010/main" val="3216757896"/>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7410" name="Picture 2" descr="undefin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10835" y="0"/>
            <a:ext cx="1102794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p:cNvPicPr>
            <a:picLocks noChangeAspect="1"/>
          </p:cNvPicPr>
          <p:nvPr/>
        </p:nvPicPr>
        <p:blipFill>
          <a:blip r:embed="rId3"/>
          <a:stretch>
            <a:fillRect/>
          </a:stretch>
        </p:blipFill>
        <p:spPr>
          <a:xfrm>
            <a:off x="3844964" y="180981"/>
            <a:ext cx="4552950" cy="1009650"/>
          </a:xfrm>
          <a:prstGeom prst="rect">
            <a:avLst/>
          </a:prstGeom>
        </p:spPr>
      </p:pic>
    </p:spTree>
    <p:extLst>
      <p:ext uri="{BB962C8B-B14F-4D97-AF65-F5344CB8AC3E}">
        <p14:creationId xmlns:p14="http://schemas.microsoft.com/office/powerpoint/2010/main" val="1634079518"/>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stretch>
            <a:fillRect/>
          </a:stretch>
        </p:blipFill>
        <p:spPr>
          <a:xfrm>
            <a:off x="0" y="-55660"/>
            <a:ext cx="12218178" cy="6858001"/>
          </a:xfrm>
          <a:prstGeom prst="rect">
            <a:avLst/>
          </a:prstGeom>
        </p:spPr>
      </p:pic>
      <p:sp>
        <p:nvSpPr>
          <p:cNvPr id="5" name="TextovéPole 4"/>
          <p:cNvSpPr txBox="1"/>
          <p:nvPr/>
        </p:nvSpPr>
        <p:spPr>
          <a:xfrm>
            <a:off x="5247861" y="182878"/>
            <a:ext cx="6612388" cy="523220"/>
          </a:xfrm>
          <a:prstGeom prst="rect">
            <a:avLst/>
          </a:prstGeom>
          <a:noFill/>
        </p:spPr>
        <p:txBody>
          <a:bodyPr wrap="none" rtlCol="0">
            <a:spAutoFit/>
          </a:bodyPr>
          <a:lstStyle/>
          <a:p>
            <a:r>
              <a:rPr lang="cs-CZ" sz="2800" dirty="0">
                <a:solidFill>
                  <a:schemeClr val="bg1"/>
                </a:solidFill>
              </a:rPr>
              <a:t>Biologické centrum AV ČR, České Budějovice</a:t>
            </a:r>
          </a:p>
        </p:txBody>
      </p:sp>
      <p:sp>
        <p:nvSpPr>
          <p:cNvPr id="6" name="TextovéPole 5"/>
          <p:cNvSpPr txBox="1"/>
          <p:nvPr/>
        </p:nvSpPr>
        <p:spPr>
          <a:xfrm>
            <a:off x="246491" y="882600"/>
            <a:ext cx="3678508" cy="461665"/>
          </a:xfrm>
          <a:prstGeom prst="rect">
            <a:avLst/>
          </a:prstGeom>
          <a:noFill/>
        </p:spPr>
        <p:txBody>
          <a:bodyPr wrap="none" rtlCol="0">
            <a:spAutoFit/>
          </a:bodyPr>
          <a:lstStyle/>
          <a:p>
            <a:r>
              <a:rPr lang="cs-CZ" sz="2400" dirty="0">
                <a:solidFill>
                  <a:schemeClr val="bg1"/>
                </a:solidFill>
              </a:rPr>
              <a:t>Parazitologický ústav AV ČR</a:t>
            </a:r>
          </a:p>
        </p:txBody>
      </p:sp>
      <p:sp>
        <p:nvSpPr>
          <p:cNvPr id="7" name="Šipka dolů 6"/>
          <p:cNvSpPr/>
          <p:nvPr/>
        </p:nvSpPr>
        <p:spPr>
          <a:xfrm>
            <a:off x="1637969" y="1391971"/>
            <a:ext cx="317655" cy="75925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855177620"/>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3"/>
          <a:stretch>
            <a:fillRect/>
          </a:stretch>
        </p:blipFill>
        <p:spPr>
          <a:xfrm>
            <a:off x="601387" y="102393"/>
            <a:ext cx="11205125" cy="3824361"/>
          </a:xfrm>
          <a:prstGeom prst="rect">
            <a:avLst/>
          </a:prstGeom>
        </p:spPr>
      </p:pic>
      <p:pic>
        <p:nvPicPr>
          <p:cNvPr id="14338" name="Picture 2" descr="https://www.paru.cas.cz/app/public/data/cds/___cache/1024x768/1649_15_Trichodina_B_bufo_stomach_dis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286" y="3986304"/>
            <a:ext cx="2142963" cy="1390379"/>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s://www.paru.cas.cz/app/public/data/cds/___cache/1024x768/1645_12_Thelohanellus_ex_Labeo_hori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8650" y="3986304"/>
            <a:ext cx="2087305" cy="1390379"/>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s://www.paru.cas.cz/app/public/data/cds/___cache/1024x768/1643_21_egg_of_Wenyonia_virilis_Cestod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1814" y="3986304"/>
            <a:ext cx="2148371" cy="1390379"/>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https://www.paru.cas.cz/app/public/data/cds/___cache/1024x768/1639_19_Trypanosoma_sp.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54240" y="3926754"/>
            <a:ext cx="2390693" cy="1424473"/>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https://www.paru.cas.cz/app/public/data/cds/___cache/1024x768/1634_25_Encephalitozoon_cuniculi.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44933" y="3986303"/>
            <a:ext cx="2152477" cy="1356797"/>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descr="https://www.paru.cas.cz/app/public/data/cds/___cache/1024x768/1648_23_flame_cell_Schistocephalus_solidus_Cestoda.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2285" y="5441419"/>
            <a:ext cx="2142964" cy="13508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www.paru.cas.cz/app/public/data/cds/___cache/1024x768/1641_24_Ixodes_ricinus_females.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54239" y="5440313"/>
            <a:ext cx="2310547" cy="131836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ttps://www.paru.cas.cz/app/public/data/cds/___cache/1024x768/1635_22_eggs_of_Amphilina_foliacea_Cestoda.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15395" y="5440313"/>
            <a:ext cx="2091504" cy="132462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https://www.paru.cas.cz/app/public/data/cds/___cache/1024x768/1640_16_Philometra_bagri_Bagrus_bajad_Turkana.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21814" y="5440314"/>
            <a:ext cx="2148371" cy="13183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s://www.paru.cas.cz/app/public/data/cds/___cache/1024x768/1642_05_Ixodes_ricinus.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644932" y="5441419"/>
            <a:ext cx="2152478" cy="1317258"/>
          </a:xfrm>
          <a:prstGeom prst="rect">
            <a:avLst/>
          </a:prstGeom>
          <a:noFill/>
          <a:extLst>
            <a:ext uri="{909E8E84-426E-40DD-AFC4-6F175D3DCCD1}">
              <a14:hiddenFill xmlns:a14="http://schemas.microsoft.com/office/drawing/2010/main">
                <a:solidFill>
                  <a:srgbClr val="FFFFFF"/>
                </a:solidFill>
              </a14:hiddenFill>
            </a:ext>
          </a:extLst>
        </p:spPr>
      </p:pic>
      <p:sp>
        <p:nvSpPr>
          <p:cNvPr id="3" name="Šipka doleva 2"/>
          <p:cNvSpPr/>
          <p:nvPr/>
        </p:nvSpPr>
        <p:spPr>
          <a:xfrm rot="3023785">
            <a:off x="5971434" y="6368998"/>
            <a:ext cx="278296" cy="294198"/>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249906030"/>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Děkan a kolegium — Přírodovědecká fakulta U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6139" y="-46038"/>
            <a:ext cx="3119437"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4" descr="Jaroslav Flegr – Wikiped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5426" y="-242888"/>
            <a:ext cx="3197225" cy="401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8" descr="Velký úspěch českých parazitologů - Aktuality | Přírodovědci.c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8900" y="-46038"/>
            <a:ext cx="2959100" cy="3222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12" descr="Objev českého parazitologa vyděsil Američany, sushi ale jí rád pořád. S  tasemnicí se dá žít, uklidňuje | e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8426" y="3113101"/>
            <a:ext cx="3324225" cy="399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14" descr="Membe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6474" y="3105150"/>
            <a:ext cx="3227388" cy="399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10" descr="BIOLOGICKÉ CENTRUM AV ČR, v. v. i. | Akademické půlhodink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56138" y="3105150"/>
            <a:ext cx="3028950" cy="457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1598210" y="55659"/>
            <a:ext cx="2825838" cy="369332"/>
          </a:xfrm>
          <a:prstGeom prst="rect">
            <a:avLst/>
          </a:prstGeom>
          <a:noFill/>
        </p:spPr>
        <p:txBody>
          <a:bodyPr wrap="none" rtlCol="0">
            <a:spAutoFit/>
          </a:bodyPr>
          <a:lstStyle/>
          <a:p>
            <a:r>
              <a:rPr lang="cs-CZ" dirty="0">
                <a:solidFill>
                  <a:schemeClr val="bg1"/>
                </a:solidFill>
              </a:rPr>
              <a:t>Prof Jaroslav </a:t>
            </a:r>
            <a:r>
              <a:rPr lang="cs-CZ" dirty="0" err="1">
                <a:solidFill>
                  <a:schemeClr val="bg1"/>
                </a:solidFill>
              </a:rPr>
              <a:t>Flégr</a:t>
            </a:r>
            <a:r>
              <a:rPr lang="cs-CZ" dirty="0">
                <a:solidFill>
                  <a:schemeClr val="bg1"/>
                </a:solidFill>
              </a:rPr>
              <a:t>, UK Praha</a:t>
            </a:r>
          </a:p>
        </p:txBody>
      </p:sp>
      <p:sp>
        <p:nvSpPr>
          <p:cNvPr id="9" name="TextovéPole 8"/>
          <p:cNvSpPr txBox="1"/>
          <p:nvPr/>
        </p:nvSpPr>
        <p:spPr>
          <a:xfrm>
            <a:off x="7889018" y="17227"/>
            <a:ext cx="2522165" cy="369332"/>
          </a:xfrm>
          <a:prstGeom prst="rect">
            <a:avLst/>
          </a:prstGeom>
          <a:noFill/>
        </p:spPr>
        <p:txBody>
          <a:bodyPr wrap="none" rtlCol="0">
            <a:spAutoFit/>
          </a:bodyPr>
          <a:lstStyle/>
          <a:p>
            <a:r>
              <a:rPr lang="cs-CZ" dirty="0">
                <a:solidFill>
                  <a:schemeClr val="bg1"/>
                </a:solidFill>
              </a:rPr>
              <a:t>Prof Petr Volf, UK, Praha</a:t>
            </a:r>
          </a:p>
        </p:txBody>
      </p:sp>
      <p:sp>
        <p:nvSpPr>
          <p:cNvPr id="10" name="TextovéPole 9"/>
          <p:cNvSpPr txBox="1"/>
          <p:nvPr/>
        </p:nvSpPr>
        <p:spPr>
          <a:xfrm>
            <a:off x="4892702" y="58319"/>
            <a:ext cx="2587760" cy="369332"/>
          </a:xfrm>
          <a:prstGeom prst="rect">
            <a:avLst/>
          </a:prstGeom>
          <a:noFill/>
        </p:spPr>
        <p:txBody>
          <a:bodyPr wrap="none" rtlCol="0">
            <a:spAutoFit/>
          </a:bodyPr>
          <a:lstStyle/>
          <a:p>
            <a:r>
              <a:rPr lang="cs-CZ" dirty="0">
                <a:solidFill>
                  <a:schemeClr val="bg1"/>
                </a:solidFill>
              </a:rPr>
              <a:t>Prof Petr Horák, UK Praha</a:t>
            </a:r>
          </a:p>
        </p:txBody>
      </p:sp>
      <p:sp>
        <p:nvSpPr>
          <p:cNvPr id="11" name="TextovéPole 10"/>
          <p:cNvSpPr txBox="1"/>
          <p:nvPr/>
        </p:nvSpPr>
        <p:spPr>
          <a:xfrm>
            <a:off x="1800969" y="6229854"/>
            <a:ext cx="2472215" cy="646331"/>
          </a:xfrm>
          <a:prstGeom prst="rect">
            <a:avLst/>
          </a:prstGeom>
          <a:noFill/>
        </p:spPr>
        <p:txBody>
          <a:bodyPr wrap="none" rtlCol="0">
            <a:spAutoFit/>
          </a:bodyPr>
          <a:lstStyle/>
          <a:p>
            <a:pPr algn="ctr"/>
            <a:r>
              <a:rPr lang="cs-CZ" dirty="0">
                <a:solidFill>
                  <a:schemeClr val="bg1"/>
                </a:solidFill>
              </a:rPr>
              <a:t>Prof Tomáš Scholz</a:t>
            </a:r>
          </a:p>
          <a:p>
            <a:pPr algn="ctr"/>
            <a:r>
              <a:rPr lang="cs-CZ" dirty="0" err="1">
                <a:solidFill>
                  <a:schemeClr val="bg1"/>
                </a:solidFill>
              </a:rPr>
              <a:t>PaÚ</a:t>
            </a:r>
            <a:r>
              <a:rPr lang="cs-CZ" dirty="0">
                <a:solidFill>
                  <a:schemeClr val="bg1"/>
                </a:solidFill>
              </a:rPr>
              <a:t> AVČR Č. Budějovice</a:t>
            </a:r>
          </a:p>
        </p:txBody>
      </p:sp>
      <p:sp>
        <p:nvSpPr>
          <p:cNvPr id="12" name="TextovéPole 11"/>
          <p:cNvSpPr txBox="1"/>
          <p:nvPr/>
        </p:nvSpPr>
        <p:spPr>
          <a:xfrm>
            <a:off x="4957727" y="6230633"/>
            <a:ext cx="2677638" cy="646331"/>
          </a:xfrm>
          <a:prstGeom prst="rect">
            <a:avLst/>
          </a:prstGeom>
          <a:noFill/>
        </p:spPr>
        <p:txBody>
          <a:bodyPr wrap="square" rtlCol="0">
            <a:spAutoFit/>
          </a:bodyPr>
          <a:lstStyle/>
          <a:p>
            <a:pPr algn="ctr"/>
            <a:r>
              <a:rPr lang="cs-CZ" dirty="0">
                <a:solidFill>
                  <a:schemeClr val="bg1"/>
                </a:solidFill>
              </a:rPr>
              <a:t>Prof Libor </a:t>
            </a:r>
            <a:r>
              <a:rPr lang="cs-CZ" dirty="0" err="1">
                <a:solidFill>
                  <a:schemeClr val="bg1"/>
                </a:solidFill>
              </a:rPr>
              <a:t>Grubhoffer</a:t>
            </a:r>
            <a:r>
              <a:rPr lang="cs-CZ" dirty="0">
                <a:solidFill>
                  <a:schemeClr val="bg1"/>
                </a:solidFill>
              </a:rPr>
              <a:t>   </a:t>
            </a:r>
            <a:r>
              <a:rPr lang="cs-CZ" dirty="0" err="1">
                <a:solidFill>
                  <a:schemeClr val="bg1"/>
                </a:solidFill>
              </a:rPr>
              <a:t>PaÚ</a:t>
            </a:r>
            <a:r>
              <a:rPr lang="cs-CZ" dirty="0">
                <a:solidFill>
                  <a:schemeClr val="bg1"/>
                </a:solidFill>
              </a:rPr>
              <a:t> AVČR, Č. </a:t>
            </a:r>
            <a:r>
              <a:rPr lang="cs-CZ" dirty="0" err="1">
                <a:solidFill>
                  <a:schemeClr val="bg1"/>
                </a:solidFill>
              </a:rPr>
              <a:t>BUdejovice</a:t>
            </a:r>
            <a:endParaRPr lang="cs-CZ" dirty="0">
              <a:solidFill>
                <a:schemeClr val="bg1"/>
              </a:solidFill>
            </a:endParaRPr>
          </a:p>
        </p:txBody>
      </p:sp>
      <p:sp>
        <p:nvSpPr>
          <p:cNvPr id="13" name="TextovéPole 12"/>
          <p:cNvSpPr txBox="1"/>
          <p:nvPr/>
        </p:nvSpPr>
        <p:spPr>
          <a:xfrm>
            <a:off x="7576268" y="6248404"/>
            <a:ext cx="3216265" cy="369332"/>
          </a:xfrm>
          <a:prstGeom prst="rect">
            <a:avLst/>
          </a:prstGeom>
          <a:noFill/>
        </p:spPr>
        <p:txBody>
          <a:bodyPr wrap="none" rtlCol="0">
            <a:spAutoFit/>
          </a:bodyPr>
          <a:lstStyle/>
          <a:p>
            <a:r>
              <a:rPr lang="cs-CZ" dirty="0">
                <a:solidFill>
                  <a:schemeClr val="bg1"/>
                </a:solidFill>
              </a:rPr>
              <a:t>Prof Břetislav Koudela, VŠV Brno</a:t>
            </a:r>
          </a:p>
        </p:txBody>
      </p:sp>
    </p:spTree>
    <p:extLst>
      <p:ext uri="{BB962C8B-B14F-4D97-AF65-F5344CB8AC3E}">
        <p14:creationId xmlns:p14="http://schemas.microsoft.com/office/powerpoint/2010/main" val="257783998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ECIP / Faculty of Science, Masaryk Univers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514" y="6351"/>
            <a:ext cx="4822825"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4" descr="ECIP / Faculty of Science, Masaryk Univers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2151" y="3249613"/>
            <a:ext cx="5407025"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6" descr="ECIP / Faculty of Science, Masaryk Univers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4763" y="1589"/>
            <a:ext cx="487680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16" descr="Do Afriky by měl jet každý. Povinně"/>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6226" y="3249614"/>
            <a:ext cx="4860925"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2552371" y="2838615"/>
            <a:ext cx="2810385" cy="369332"/>
          </a:xfrm>
          <a:prstGeom prst="rect">
            <a:avLst/>
          </a:prstGeom>
          <a:noFill/>
        </p:spPr>
        <p:txBody>
          <a:bodyPr wrap="none" rtlCol="0">
            <a:spAutoFit/>
          </a:bodyPr>
          <a:lstStyle/>
          <a:p>
            <a:r>
              <a:rPr lang="cs-CZ" dirty="0"/>
              <a:t>Prof. Iva </a:t>
            </a:r>
            <a:r>
              <a:rPr lang="cs-CZ" dirty="0" err="1"/>
              <a:t>Dyková</a:t>
            </a:r>
            <a:r>
              <a:rPr lang="cs-CZ" dirty="0"/>
              <a:t>, MU, Brno.</a:t>
            </a:r>
          </a:p>
        </p:txBody>
      </p:sp>
      <p:sp>
        <p:nvSpPr>
          <p:cNvPr id="7" name="TextovéPole 6"/>
          <p:cNvSpPr txBox="1"/>
          <p:nvPr/>
        </p:nvSpPr>
        <p:spPr>
          <a:xfrm>
            <a:off x="6608859" y="3253411"/>
            <a:ext cx="4315861" cy="369332"/>
          </a:xfrm>
          <a:prstGeom prst="rect">
            <a:avLst/>
          </a:prstGeom>
          <a:noFill/>
        </p:spPr>
        <p:txBody>
          <a:bodyPr wrap="none" rtlCol="0">
            <a:spAutoFit/>
          </a:bodyPr>
          <a:lstStyle/>
          <a:p>
            <a:r>
              <a:rPr lang="cs-CZ" dirty="0">
                <a:solidFill>
                  <a:schemeClr val="bg1"/>
                </a:solidFill>
              </a:rPr>
              <a:t>Prof. Andrea </a:t>
            </a:r>
            <a:r>
              <a:rPr lang="cs-CZ" dirty="0" err="1">
                <a:solidFill>
                  <a:schemeClr val="bg1"/>
                </a:solidFill>
              </a:rPr>
              <a:t>Vetšníková-Šimková</a:t>
            </a:r>
            <a:r>
              <a:rPr lang="cs-CZ" dirty="0">
                <a:solidFill>
                  <a:schemeClr val="bg1"/>
                </a:solidFill>
              </a:rPr>
              <a:t>, MU, Brno</a:t>
            </a:r>
            <a:r>
              <a:rPr lang="cs-CZ" dirty="0"/>
              <a:t>.</a:t>
            </a:r>
          </a:p>
        </p:txBody>
      </p:sp>
      <p:sp>
        <p:nvSpPr>
          <p:cNvPr id="8" name="TextovéPole 7"/>
          <p:cNvSpPr txBox="1"/>
          <p:nvPr/>
        </p:nvSpPr>
        <p:spPr>
          <a:xfrm>
            <a:off x="2340334" y="3302435"/>
            <a:ext cx="2927725" cy="369332"/>
          </a:xfrm>
          <a:prstGeom prst="rect">
            <a:avLst/>
          </a:prstGeom>
          <a:noFill/>
        </p:spPr>
        <p:txBody>
          <a:bodyPr wrap="none" rtlCol="0">
            <a:spAutoFit/>
          </a:bodyPr>
          <a:lstStyle/>
          <a:p>
            <a:r>
              <a:rPr lang="cs-CZ" dirty="0"/>
              <a:t>Prof. David Modrý, MU, Brno.</a:t>
            </a:r>
          </a:p>
        </p:txBody>
      </p:sp>
      <p:sp>
        <p:nvSpPr>
          <p:cNvPr id="9" name="TextovéPole 8"/>
          <p:cNvSpPr txBox="1"/>
          <p:nvPr/>
        </p:nvSpPr>
        <p:spPr>
          <a:xfrm>
            <a:off x="6659216" y="99391"/>
            <a:ext cx="2931893" cy="369332"/>
          </a:xfrm>
          <a:prstGeom prst="rect">
            <a:avLst/>
          </a:prstGeom>
          <a:noFill/>
        </p:spPr>
        <p:txBody>
          <a:bodyPr wrap="none" rtlCol="0">
            <a:spAutoFit/>
          </a:bodyPr>
          <a:lstStyle/>
          <a:p>
            <a:r>
              <a:rPr lang="cs-CZ" dirty="0">
                <a:solidFill>
                  <a:schemeClr val="bg1"/>
                </a:solidFill>
              </a:rPr>
              <a:t>Prof. Milan Gelnar, MU, Brno</a:t>
            </a:r>
            <a:r>
              <a:rPr lang="cs-CZ" dirty="0"/>
              <a:t>.</a:t>
            </a:r>
          </a:p>
        </p:txBody>
      </p:sp>
    </p:spTree>
    <p:extLst>
      <p:ext uri="{BB962C8B-B14F-4D97-AF65-F5344CB8AC3E}">
        <p14:creationId xmlns:p14="http://schemas.microsoft.com/office/powerpoint/2010/main" val="16880065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30010" y="-1"/>
            <a:ext cx="4444336" cy="556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Zástupný symbol pro obsah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784326" y="0"/>
            <a:ext cx="4428247" cy="6011822"/>
          </a:xfrm>
        </p:spPr>
      </p:pic>
      <p:sp>
        <p:nvSpPr>
          <p:cNvPr id="28674" name="Nadpis 1"/>
          <p:cNvSpPr>
            <a:spLocks noGrp="1"/>
          </p:cNvSpPr>
          <p:nvPr>
            <p:ph type="title"/>
          </p:nvPr>
        </p:nvSpPr>
        <p:spPr/>
        <p:txBody>
          <a:bodyPr/>
          <a:lstStyle/>
          <a:p>
            <a:endParaRPr lang="cs-CZ" altLang="cs-CZ" dirty="0"/>
          </a:p>
        </p:txBody>
      </p:sp>
      <p:pic>
        <p:nvPicPr>
          <p:cNvPr id="28675" name="Zástupný symbol pro obsah 3"/>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1" y="0"/>
            <a:ext cx="3896139" cy="5632806"/>
          </a:xfrm>
        </p:spPr>
      </p:pic>
      <p:pic>
        <p:nvPicPr>
          <p:cNvPr id="28677" name="Obrázek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84743" y="1024180"/>
            <a:ext cx="4418854" cy="5833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6716726"/>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p:txBody>
          <a:bodyPr>
            <a:normAutofit/>
          </a:bodyPr>
          <a:lstStyle/>
          <a:p>
            <a:pPr marL="0" indent="0">
              <a:buNone/>
            </a:pPr>
            <a:r>
              <a:rPr lang="cs-CZ" sz="3800" dirty="0" smtClean="0"/>
              <a:t>		</a:t>
            </a:r>
          </a:p>
          <a:p>
            <a:pPr marL="0" indent="0">
              <a:buNone/>
            </a:pPr>
            <a:endParaRPr lang="cs-CZ" sz="3800" dirty="0"/>
          </a:p>
          <a:p>
            <a:pPr marL="0" indent="0">
              <a:buNone/>
            </a:pPr>
            <a:r>
              <a:rPr lang="cs-CZ" sz="3800" dirty="0" smtClean="0"/>
              <a:t>				Děkuji za pozornost</a:t>
            </a:r>
            <a:endParaRPr lang="cs-CZ" sz="3800" dirty="0"/>
          </a:p>
        </p:txBody>
      </p:sp>
    </p:spTree>
    <p:extLst>
      <p:ext uri="{BB962C8B-B14F-4D97-AF65-F5344CB8AC3E}">
        <p14:creationId xmlns:p14="http://schemas.microsoft.com/office/powerpoint/2010/main" val="3910675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Obrázek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22368" y="0"/>
            <a:ext cx="4369632" cy="5621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Obrázek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381"/>
            <a:ext cx="4327400" cy="5619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Obrázek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75514" y="901206"/>
            <a:ext cx="4179157" cy="5956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60655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Obráze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015409" cy="567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Obrázek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11495" y="0"/>
            <a:ext cx="3980505" cy="5605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Obrázek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15409" y="929126"/>
            <a:ext cx="4196086" cy="5928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60837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5" name="Obrázek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79083" y="0"/>
            <a:ext cx="4112917" cy="5447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Obráze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52" y="0"/>
            <a:ext cx="4053073" cy="5645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9708" y="1316984"/>
            <a:ext cx="4195092" cy="5541016"/>
          </a:xfrm>
          <a:prstGeom prst="rect">
            <a:avLst/>
          </a:prstGeom>
        </p:spPr>
      </p:pic>
    </p:spTree>
    <p:extLst>
      <p:ext uri="{BB962C8B-B14F-4D97-AF65-F5344CB8AC3E}">
        <p14:creationId xmlns:p14="http://schemas.microsoft.com/office/powerpoint/2010/main" val="23787067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5994" y="211746"/>
            <a:ext cx="3750390" cy="4914008"/>
          </a:xfr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10672" y="211746"/>
            <a:ext cx="4481327" cy="5863051"/>
          </a:xfrm>
          <a:prstGeom prst="rect">
            <a:avLst/>
          </a:prstGeom>
        </p:spPr>
      </p:pic>
      <p:pic>
        <p:nvPicPr>
          <p:cNvPr id="6" name="Obráze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6384" y="1690688"/>
            <a:ext cx="3975651" cy="5103852"/>
          </a:xfrm>
          <a:prstGeom prst="rect">
            <a:avLst/>
          </a:prstGeom>
        </p:spPr>
      </p:pic>
    </p:spTree>
    <p:extLst>
      <p:ext uri="{BB962C8B-B14F-4D97-AF65-F5344CB8AC3E}">
        <p14:creationId xmlns:p14="http://schemas.microsoft.com/office/powerpoint/2010/main" val="17960210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6" name="Zástupný symbol pro obsah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6517" y="7553"/>
            <a:ext cx="4005620" cy="5208411"/>
          </a:xfrm>
        </p:spPr>
      </p:pic>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3538" y="7553"/>
            <a:ext cx="4077843" cy="5338877"/>
          </a:xfrm>
          <a:prstGeom prst="rect">
            <a:avLst/>
          </a:prstGeom>
        </p:spPr>
      </p:pic>
      <p:pic>
        <p:nvPicPr>
          <p:cNvPr id="8" name="Obráze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23709" y="1690688"/>
            <a:ext cx="3944582" cy="5167312"/>
          </a:xfrm>
          <a:prstGeom prst="rect">
            <a:avLst/>
          </a:prstGeom>
        </p:spPr>
      </p:pic>
    </p:spTree>
    <p:extLst>
      <p:ext uri="{BB962C8B-B14F-4D97-AF65-F5344CB8AC3E}">
        <p14:creationId xmlns:p14="http://schemas.microsoft.com/office/powerpoint/2010/main" val="12291212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Grp="1" noChangeArrowheads="1"/>
          </p:cNvSpPr>
          <p:nvPr>
            <p:ph type="body" idx="1"/>
          </p:nvPr>
        </p:nvSpPr>
        <p:spPr>
          <a:xfrm>
            <a:off x="1631949" y="1700214"/>
            <a:ext cx="9014847" cy="5616575"/>
          </a:xfrm>
        </p:spPr>
        <p:txBody>
          <a:bodyPr>
            <a:normAutofit lnSpcReduction="10000"/>
          </a:bodyPr>
          <a:lstStyle/>
          <a:p>
            <a:pPr eaLnBrk="1" hangingPunct="1">
              <a:lnSpc>
                <a:spcPct val="90000"/>
              </a:lnSpc>
              <a:buFontTx/>
              <a:buNone/>
            </a:pPr>
            <a:r>
              <a:rPr lang="cs-CZ" altLang="cs-CZ" sz="2400" dirty="0"/>
              <a:t>		Základní údaje o předmětu:</a:t>
            </a:r>
          </a:p>
          <a:p>
            <a:pPr eaLnBrk="1" hangingPunct="1">
              <a:lnSpc>
                <a:spcPct val="90000"/>
              </a:lnSpc>
              <a:buFontTx/>
              <a:buNone/>
            </a:pPr>
            <a:endParaRPr lang="cs-CZ" altLang="cs-CZ" sz="2400" dirty="0"/>
          </a:p>
          <a:p>
            <a:pPr eaLnBrk="1" hangingPunct="1">
              <a:lnSpc>
                <a:spcPct val="90000"/>
              </a:lnSpc>
              <a:buFontTx/>
              <a:buNone/>
            </a:pPr>
            <a:r>
              <a:rPr lang="cs-CZ" altLang="cs-CZ" sz="2400" dirty="0"/>
              <a:t>		přednáška: pondělí, od 17.00 do 20.00 hodin, </a:t>
            </a:r>
          </a:p>
          <a:p>
            <a:pPr eaLnBrk="1" hangingPunct="1">
              <a:lnSpc>
                <a:spcPct val="90000"/>
              </a:lnSpc>
              <a:buFontTx/>
              <a:buNone/>
            </a:pPr>
            <a:endParaRPr lang="cs-CZ" altLang="cs-CZ" sz="2400" dirty="0"/>
          </a:p>
          <a:p>
            <a:pPr eaLnBrk="1" hangingPunct="1">
              <a:lnSpc>
                <a:spcPct val="90000"/>
              </a:lnSpc>
              <a:buFontTx/>
              <a:buNone/>
            </a:pPr>
            <a:r>
              <a:rPr lang="cs-CZ" altLang="cs-CZ" sz="2400" dirty="0"/>
              <a:t>		budova B11, místnost 306</a:t>
            </a:r>
          </a:p>
          <a:p>
            <a:pPr eaLnBrk="1" hangingPunct="1">
              <a:lnSpc>
                <a:spcPct val="90000"/>
              </a:lnSpc>
              <a:buFontTx/>
              <a:buNone/>
            </a:pPr>
            <a:endParaRPr lang="cs-CZ" altLang="cs-CZ" sz="2400" dirty="0"/>
          </a:p>
          <a:p>
            <a:pPr eaLnBrk="1" hangingPunct="1">
              <a:lnSpc>
                <a:spcPct val="90000"/>
              </a:lnSpc>
              <a:buFontTx/>
              <a:buNone/>
            </a:pPr>
            <a:r>
              <a:rPr lang="cs-CZ" altLang="cs-CZ" sz="2400" dirty="0"/>
              <a:t>		Zkouška (ústní/písemná příprava) se bude konat v kampusu MU 	Bohunicích v pavilonu Ústavu botaniky a zoologie A31 v  	místnosti 332   – bude </a:t>
            </a:r>
            <a:r>
              <a:rPr lang="cs-CZ" altLang="cs-CZ" sz="2400" dirty="0" err="1"/>
              <a:t>info</a:t>
            </a:r>
            <a:r>
              <a:rPr lang="cs-CZ" altLang="cs-CZ" sz="2400" dirty="0"/>
              <a:t>. mailem !</a:t>
            </a:r>
          </a:p>
          <a:p>
            <a:pPr eaLnBrk="1" hangingPunct="1">
              <a:lnSpc>
                <a:spcPct val="90000"/>
              </a:lnSpc>
              <a:buFontTx/>
              <a:buNone/>
            </a:pPr>
            <a:endParaRPr lang="cs-CZ" altLang="cs-CZ" sz="2400" dirty="0"/>
          </a:p>
          <a:p>
            <a:pPr eaLnBrk="1" hangingPunct="1">
              <a:lnSpc>
                <a:spcPct val="90000"/>
              </a:lnSpc>
              <a:buFontTx/>
              <a:buNone/>
            </a:pPr>
            <a:r>
              <a:rPr lang="cs-CZ" altLang="cs-CZ" sz="2400" dirty="0"/>
              <a:t>		Doporučené studijní materiály na IS – prezentace</a:t>
            </a:r>
          </a:p>
          <a:p>
            <a:pPr eaLnBrk="1" hangingPunct="1">
              <a:lnSpc>
                <a:spcPct val="90000"/>
              </a:lnSpc>
              <a:buFontTx/>
              <a:buNone/>
            </a:pPr>
            <a:endParaRPr lang="cs-CZ" altLang="cs-CZ" sz="2400" dirty="0"/>
          </a:p>
          <a:p>
            <a:pPr eaLnBrk="1" hangingPunct="1">
              <a:lnSpc>
                <a:spcPct val="90000"/>
              </a:lnSpc>
              <a:buFontTx/>
              <a:buNone/>
            </a:pPr>
            <a:r>
              <a:rPr lang="cs-CZ" altLang="cs-CZ" sz="2400" dirty="0"/>
              <a:t>	</a:t>
            </a:r>
          </a:p>
          <a:p>
            <a:pPr eaLnBrk="1" hangingPunct="1">
              <a:lnSpc>
                <a:spcPct val="90000"/>
              </a:lnSpc>
              <a:buFontTx/>
              <a:buNone/>
            </a:pPr>
            <a:r>
              <a:rPr lang="cs-CZ" altLang="cs-CZ" sz="2400" dirty="0"/>
              <a:t> </a:t>
            </a:r>
          </a:p>
        </p:txBody>
      </p:sp>
      <p:sp>
        <p:nvSpPr>
          <p:cNvPr id="5123" name="Rectangle 2"/>
          <p:cNvSpPr>
            <a:spLocks noGrp="1" noChangeArrowheads="1"/>
          </p:cNvSpPr>
          <p:nvPr>
            <p:ph type="title"/>
          </p:nvPr>
        </p:nvSpPr>
        <p:spPr>
          <a:xfrm>
            <a:off x="838200" y="277664"/>
            <a:ext cx="10515600" cy="1193331"/>
          </a:xfrm>
        </p:spPr>
        <p:txBody>
          <a:bodyPr>
            <a:normAutofit/>
          </a:bodyPr>
          <a:lstStyle/>
          <a:p>
            <a:pPr algn="ctr" eaLnBrk="1" hangingPunct="1"/>
            <a:r>
              <a:rPr lang="cs-CZ" altLang="cs-CZ" sz="4000" b="1" dirty="0"/>
              <a:t>Základy humánní parazitologie</a:t>
            </a:r>
          </a:p>
        </p:txBody>
      </p:sp>
    </p:spTree>
    <p:extLst>
      <p:ext uri="{BB962C8B-B14F-4D97-AF65-F5344CB8AC3E}">
        <p14:creationId xmlns:p14="http://schemas.microsoft.com/office/powerpoint/2010/main" val="16286048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61704" y="1027906"/>
            <a:ext cx="3946360" cy="5673256"/>
          </a:xfr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8064" y="26065"/>
            <a:ext cx="3742341" cy="5699321"/>
          </a:xfrm>
          <a:prstGeom prst="rect">
            <a:avLst/>
          </a:prstGeom>
        </p:spPr>
      </p:pic>
      <p:pic>
        <p:nvPicPr>
          <p:cNvPr id="6" name="Obráze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118" y="26065"/>
            <a:ext cx="3668586" cy="5673256"/>
          </a:xfrm>
          <a:prstGeom prst="rect">
            <a:avLst/>
          </a:prstGeom>
        </p:spPr>
      </p:pic>
    </p:spTree>
    <p:extLst>
      <p:ext uri="{BB962C8B-B14F-4D97-AF65-F5344CB8AC3E}">
        <p14:creationId xmlns:p14="http://schemas.microsoft.com/office/powerpoint/2010/main" val="31500711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463118" y="166977"/>
            <a:ext cx="3728882" cy="5181079"/>
          </a:xfr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349" y="166977"/>
            <a:ext cx="4178220" cy="5366349"/>
          </a:xfrm>
          <a:prstGeom prst="rect">
            <a:avLst/>
          </a:prstGeom>
        </p:spPr>
      </p:pic>
      <p:pic>
        <p:nvPicPr>
          <p:cNvPr id="6" name="Obráze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4240" y="1304796"/>
            <a:ext cx="4118878" cy="5553204"/>
          </a:xfrm>
          <a:prstGeom prst="rect">
            <a:avLst/>
          </a:prstGeom>
        </p:spPr>
      </p:pic>
    </p:spTree>
    <p:extLst>
      <p:ext uri="{BB962C8B-B14F-4D97-AF65-F5344CB8AC3E}">
        <p14:creationId xmlns:p14="http://schemas.microsoft.com/office/powerpoint/2010/main" val="27343162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6093" y="187455"/>
            <a:ext cx="4420241" cy="5922522"/>
          </a:xfr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8973" y="187455"/>
            <a:ext cx="4420241" cy="5736866"/>
          </a:xfrm>
          <a:prstGeom prst="rect">
            <a:avLst/>
          </a:prstGeom>
        </p:spPr>
      </p:pic>
      <p:pic>
        <p:nvPicPr>
          <p:cNvPr id="6" name="Obráze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0048" y="2036477"/>
            <a:ext cx="4420241" cy="5834976"/>
          </a:xfrm>
          <a:prstGeom prst="rect">
            <a:avLst/>
          </a:prstGeom>
        </p:spPr>
      </p:pic>
    </p:spTree>
    <p:extLst>
      <p:ext uri="{BB962C8B-B14F-4D97-AF65-F5344CB8AC3E}">
        <p14:creationId xmlns:p14="http://schemas.microsoft.com/office/powerpoint/2010/main" val="134796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Nadpis 1"/>
          <p:cNvSpPr>
            <a:spLocks noGrp="1" noChangeArrowheads="1"/>
          </p:cNvSpPr>
          <p:nvPr>
            <p:ph type="title"/>
          </p:nvPr>
        </p:nvSpPr>
        <p:spPr/>
        <p:txBody>
          <a:bodyPr/>
          <a:lstStyle/>
          <a:p>
            <a:endParaRPr lang="cs-CZ" altLang="cs-CZ"/>
          </a:p>
        </p:txBody>
      </p:sp>
      <p:sp>
        <p:nvSpPr>
          <p:cNvPr id="24579" name="Zástupný symbol pro obsah 2"/>
          <p:cNvSpPr>
            <a:spLocks noGrp="1" noChangeArrowheads="1"/>
          </p:cNvSpPr>
          <p:nvPr>
            <p:ph idx="1"/>
          </p:nvPr>
        </p:nvSpPr>
        <p:spPr>
          <a:xfrm>
            <a:off x="1981200" y="2133600"/>
            <a:ext cx="8229600" cy="2044700"/>
          </a:xfrm>
        </p:spPr>
        <p:txBody>
          <a:bodyPr/>
          <a:lstStyle/>
          <a:p>
            <a:pPr marL="0" indent="0" algn="ctr">
              <a:buNone/>
            </a:pPr>
            <a:endParaRPr lang="cs-CZ" altLang="cs-CZ" sz="4000" dirty="0">
              <a:solidFill>
                <a:srgbClr val="FF0000"/>
              </a:solidFill>
            </a:endParaRPr>
          </a:p>
          <a:p>
            <a:pPr marL="0" indent="0" algn="ctr">
              <a:buNone/>
            </a:pPr>
            <a:r>
              <a:rPr lang="cs-CZ" altLang="cs-CZ" sz="4000" dirty="0"/>
              <a:t>Z historie parazitologie</a:t>
            </a:r>
          </a:p>
        </p:txBody>
      </p:sp>
    </p:spTree>
    <p:extLst>
      <p:ext uri="{BB962C8B-B14F-4D97-AF65-F5344CB8AC3E}">
        <p14:creationId xmlns:p14="http://schemas.microsoft.com/office/powerpoint/2010/main" val="7326716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communities.springernature.com/cdn-cgi/image/metadata=copyright,fit=scale-down,format=auto,quality=95/https:/images.zapnito.com/uploads/d09556203f0db4aeb5a48dde2e0086ad/1b8cb7c1-8253-43b4-9d52-767f2c8b6f29.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25355" y="79513"/>
            <a:ext cx="3192433" cy="2343596"/>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3382613" y="118645"/>
            <a:ext cx="5483087" cy="565178"/>
          </a:xfrm>
        </p:spPr>
        <p:txBody>
          <a:bodyPr>
            <a:noAutofit/>
          </a:bodyPr>
          <a:lstStyle/>
          <a:p>
            <a:pPr algn="ctr"/>
            <a:r>
              <a:rPr lang="cs-CZ" sz="3800" b="1" dirty="0"/>
              <a:t>Nejstarší parazit na světě !</a:t>
            </a:r>
          </a:p>
        </p:txBody>
      </p:sp>
      <p:pic>
        <p:nvPicPr>
          <p:cNvPr id="66562" name="Picture 2" descr="https://communities.springernature.com/cdn-cgi/image/metadata=copyright,fit=scale-down,format=auto,quality=95/https:/images.zapnito.com/uploads/549c6631c7d1f5a26856c97b598e0038/79d669cc-d141-4cb3-af20-00a9e6ecb393.jpe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49694" y="196715"/>
            <a:ext cx="3374108" cy="2530581"/>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3093057" y="1428118"/>
            <a:ext cx="3856382" cy="646331"/>
          </a:xfrm>
          <a:prstGeom prst="rect">
            <a:avLst/>
          </a:prstGeom>
          <a:solidFill>
            <a:schemeClr val="bg1"/>
          </a:solidFill>
          <a:ln>
            <a:solidFill>
              <a:schemeClr val="tx1"/>
            </a:solidFill>
          </a:ln>
        </p:spPr>
        <p:txBody>
          <a:bodyPr wrap="square">
            <a:spAutoFit/>
          </a:bodyPr>
          <a:lstStyle/>
          <a:p>
            <a:pPr algn="ctr"/>
            <a:r>
              <a:rPr lang="cs-CZ" b="0" dirty="0">
                <a:solidFill>
                  <a:srgbClr val="111111"/>
                </a:solidFill>
                <a:effectLst/>
                <a:latin typeface="merriweather sans"/>
              </a:rPr>
              <a:t>Naleziště fosilií z období kambria </a:t>
            </a:r>
          </a:p>
          <a:p>
            <a:pPr algn="ctr"/>
            <a:r>
              <a:rPr lang="cs-CZ" b="0" dirty="0">
                <a:solidFill>
                  <a:srgbClr val="111111"/>
                </a:solidFill>
                <a:effectLst/>
                <a:latin typeface="merriweather sans"/>
              </a:rPr>
              <a:t>nedaleko </a:t>
            </a:r>
            <a:r>
              <a:rPr lang="en-US" b="0" dirty="0">
                <a:solidFill>
                  <a:srgbClr val="111111"/>
                </a:solidFill>
                <a:effectLst/>
                <a:latin typeface="merriweather sans"/>
              </a:rPr>
              <a:t>Kunming</a:t>
            </a:r>
            <a:r>
              <a:rPr lang="cs-CZ" b="0" dirty="0">
                <a:solidFill>
                  <a:srgbClr val="111111"/>
                </a:solidFill>
                <a:effectLst/>
                <a:latin typeface="merriweather sans"/>
              </a:rPr>
              <a:t>u v jižní Číně.</a:t>
            </a:r>
            <a:endParaRPr lang="cs-CZ" dirty="0"/>
          </a:p>
        </p:txBody>
      </p:sp>
      <p:pic>
        <p:nvPicPr>
          <p:cNvPr id="66564" name="Picture 4" descr="https://communities.springernature.com/cdn-cgi/image/metadata=copyright,fit=scale-down,format=auto,quality=95/https:/images.zapnito.com/uploads/af31b5553e9aaab9f236b2e4563d96f4/37ecb7b6-5dd5-49b3-ab66-3b2d1cc3f02d.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1557" y="2584174"/>
            <a:ext cx="9865884" cy="4114847"/>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101009" y="2178649"/>
            <a:ext cx="6249725" cy="769441"/>
          </a:xfrm>
          <a:prstGeom prst="rect">
            <a:avLst/>
          </a:prstGeom>
          <a:solidFill>
            <a:schemeClr val="bg1"/>
          </a:solidFill>
          <a:ln>
            <a:solidFill>
              <a:schemeClr val="tx1"/>
            </a:solidFill>
          </a:ln>
        </p:spPr>
        <p:txBody>
          <a:bodyPr wrap="square" rtlCol="0">
            <a:spAutoFit/>
          </a:bodyPr>
          <a:lstStyle/>
          <a:p>
            <a:r>
              <a:rPr lang="cs-CZ" sz="2000" dirty="0"/>
              <a:t>Zkamenělý </a:t>
            </a:r>
            <a:r>
              <a:rPr lang="cs-CZ" sz="2000" dirty="0" err="1" smtClean="0"/>
              <a:t>brachiopod</a:t>
            </a:r>
            <a:r>
              <a:rPr lang="cs-CZ" sz="2000" dirty="0"/>
              <a:t>; stáří více než 512 mil let</a:t>
            </a:r>
            <a:r>
              <a:rPr lang="cs-CZ" sz="2400" dirty="0"/>
              <a:t> </a:t>
            </a:r>
            <a:r>
              <a:rPr lang="cs-CZ" sz="2000" dirty="0"/>
              <a:t>mající </a:t>
            </a:r>
            <a:r>
              <a:rPr lang="cs-CZ" sz="2000" dirty="0" smtClean="0"/>
              <a:t>na sobě</a:t>
            </a:r>
            <a:r>
              <a:rPr lang="cs-CZ" sz="2000" dirty="0"/>
              <a:t> </a:t>
            </a:r>
            <a:r>
              <a:rPr lang="cs-CZ" sz="2000" dirty="0" smtClean="0"/>
              <a:t>i</a:t>
            </a:r>
            <a:r>
              <a:rPr lang="cs-CZ" sz="2000" dirty="0" smtClean="0"/>
              <a:t>nkrustované </a:t>
            </a:r>
            <a:r>
              <a:rPr lang="cs-CZ" sz="2000" dirty="0"/>
              <a:t>trubičky sloužící k </a:t>
            </a:r>
            <a:r>
              <a:rPr lang="cs-CZ" sz="2000" dirty="0" err="1"/>
              <a:t>kleptoparazitismu</a:t>
            </a:r>
            <a:r>
              <a:rPr lang="cs-CZ" sz="2000" dirty="0"/>
              <a:t>. </a:t>
            </a:r>
          </a:p>
        </p:txBody>
      </p:sp>
      <p:sp>
        <p:nvSpPr>
          <p:cNvPr id="6" name="TextovéPole 5"/>
          <p:cNvSpPr txBox="1"/>
          <p:nvPr/>
        </p:nvSpPr>
        <p:spPr>
          <a:xfrm>
            <a:off x="4911001" y="739469"/>
            <a:ext cx="4352538" cy="646331"/>
          </a:xfrm>
          <a:prstGeom prst="rect">
            <a:avLst/>
          </a:prstGeom>
          <a:solidFill>
            <a:schemeClr val="bg1"/>
          </a:solidFill>
          <a:ln>
            <a:solidFill>
              <a:schemeClr val="tx1"/>
            </a:solidFill>
          </a:ln>
        </p:spPr>
        <p:txBody>
          <a:bodyPr wrap="none" rtlCol="0">
            <a:spAutoFit/>
          </a:bodyPr>
          <a:lstStyle/>
          <a:p>
            <a:pPr algn="r"/>
            <a:r>
              <a:rPr lang="cs-CZ" dirty="0" err="1">
                <a:latin typeface="merriweather sans"/>
              </a:rPr>
              <a:t>Rekonstruce</a:t>
            </a:r>
            <a:r>
              <a:rPr lang="cs-CZ" dirty="0">
                <a:latin typeface="merriweather sans"/>
              </a:rPr>
              <a:t> společenstva </a:t>
            </a:r>
            <a:r>
              <a:rPr lang="cs-CZ" dirty="0" err="1" smtClean="0">
                <a:latin typeface="merriweather sans"/>
              </a:rPr>
              <a:t>brachiopodů</a:t>
            </a:r>
            <a:endParaRPr lang="cs-CZ" dirty="0" smtClean="0">
              <a:latin typeface="merriweather sans"/>
            </a:endParaRPr>
          </a:p>
          <a:p>
            <a:pPr algn="r"/>
            <a:r>
              <a:rPr lang="cs-CZ" dirty="0">
                <a:latin typeface="merriweather sans"/>
              </a:rPr>
              <a:t>n</a:t>
            </a:r>
            <a:r>
              <a:rPr lang="cs-CZ" dirty="0" smtClean="0">
                <a:latin typeface="merriweather sans"/>
              </a:rPr>
              <a:t>apadených pravěkými </a:t>
            </a:r>
            <a:r>
              <a:rPr lang="cs-CZ" dirty="0" err="1" smtClean="0">
                <a:latin typeface="merriweather sans"/>
              </a:rPr>
              <a:t>kleptoparazity</a:t>
            </a:r>
            <a:endParaRPr lang="cs-CZ" dirty="0">
              <a:latin typeface="merriweather sans"/>
            </a:endParaRPr>
          </a:p>
        </p:txBody>
      </p:sp>
    </p:spTree>
    <p:extLst>
      <p:ext uri="{BB962C8B-B14F-4D97-AF65-F5344CB8AC3E}">
        <p14:creationId xmlns:p14="http://schemas.microsoft.com/office/powerpoint/2010/main" val="14330960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09761" y="182248"/>
            <a:ext cx="10515600" cy="1225136"/>
          </a:xfrm>
        </p:spPr>
        <p:txBody>
          <a:bodyPr>
            <a:normAutofit fontScale="90000"/>
          </a:bodyPr>
          <a:lstStyle/>
          <a:p>
            <a:pPr algn="ctr"/>
            <a:r>
              <a:rPr lang="cs-CZ" sz="3800" b="1" dirty="0" smtClean="0"/>
              <a:t>Rekonstrukce vzhledu pravěkého </a:t>
            </a:r>
            <a:r>
              <a:rPr lang="cs-CZ" sz="3800" b="1" dirty="0" err="1" smtClean="0"/>
              <a:t>brachiopoda</a:t>
            </a:r>
            <a:r>
              <a:rPr lang="cs-CZ" sz="3800" b="1" dirty="0" smtClean="0"/>
              <a:t> </a:t>
            </a:r>
            <a:r>
              <a:rPr lang="cs-CZ" sz="3800" b="1" dirty="0" smtClean="0"/>
              <a:t>napadeného </a:t>
            </a:r>
            <a:r>
              <a:rPr lang="cs-CZ" sz="3800" b="1" dirty="0" err="1" smtClean="0"/>
              <a:t>kleptoparazitem</a:t>
            </a:r>
            <a:r>
              <a:rPr lang="cs-CZ" sz="3800" b="1" dirty="0" smtClean="0"/>
              <a:t> druhu (</a:t>
            </a:r>
            <a:r>
              <a:rPr lang="cs-CZ" sz="3800" b="1" i="1" dirty="0" err="1" smtClean="0"/>
              <a:t>Neobolus</a:t>
            </a:r>
            <a:r>
              <a:rPr lang="cs-CZ" sz="3800" b="1" i="1" dirty="0" smtClean="0"/>
              <a:t> </a:t>
            </a:r>
            <a:r>
              <a:rPr lang="cs-CZ" sz="3800" b="1" i="1" dirty="0" err="1" smtClean="0"/>
              <a:t>wulongquingensis</a:t>
            </a:r>
            <a:r>
              <a:rPr lang="cs-CZ" sz="3800" b="1" dirty="0" smtClean="0"/>
              <a:t>) </a:t>
            </a:r>
            <a:endParaRPr lang="cs-CZ" sz="3800" b="1" dirty="0"/>
          </a:p>
        </p:txBody>
      </p:sp>
      <p:pic>
        <p:nvPicPr>
          <p:cNvPr id="3" name="Obrázek 2"/>
          <p:cNvPicPr>
            <a:picLocks noChangeAspect="1"/>
          </p:cNvPicPr>
          <p:nvPr/>
        </p:nvPicPr>
        <p:blipFill>
          <a:blip r:embed="rId2"/>
          <a:stretch>
            <a:fillRect/>
          </a:stretch>
        </p:blipFill>
        <p:spPr>
          <a:xfrm>
            <a:off x="703027" y="1470866"/>
            <a:ext cx="5672617" cy="3641820"/>
          </a:xfrm>
          <a:prstGeom prst="rect">
            <a:avLst/>
          </a:prstGeom>
        </p:spPr>
      </p:pic>
      <p:pic>
        <p:nvPicPr>
          <p:cNvPr id="8194" name="Picture 2" descr="https://images.newscientist.com/wp-content/uploads/2020/05/30225054/neobolus-6_image_web.jpg?width=90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89974" y="1470865"/>
            <a:ext cx="5462733" cy="3641821"/>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373711" y="5390452"/>
            <a:ext cx="11553246" cy="1477328"/>
          </a:xfrm>
          <a:prstGeom prst="rect">
            <a:avLst/>
          </a:prstGeom>
        </p:spPr>
        <p:txBody>
          <a:bodyPr wrap="square">
            <a:spAutoFit/>
          </a:bodyPr>
          <a:lstStyle/>
          <a:p>
            <a:pPr marL="285750" indent="-285750">
              <a:buFont typeface="Arial" panose="020B0604020202020204" pitchFamily="34" charset="0"/>
              <a:buChar char="•"/>
            </a:pPr>
            <a:r>
              <a:rPr lang="cs-CZ" dirty="0"/>
              <a:t>Přestože jsou paraziti v moderních ekosystémech běžní, o </a:t>
            </a:r>
            <a:r>
              <a:rPr lang="cs-CZ" b="1" dirty="0"/>
              <a:t>parazitismu v dávné minulosti víme jen málo</a:t>
            </a:r>
            <a:r>
              <a:rPr lang="cs-CZ" dirty="0"/>
              <a:t>. A kdy se paraziti poprvé vyvinuli, zůstává záhadou. </a:t>
            </a:r>
            <a:r>
              <a:rPr lang="cs-CZ" dirty="0" smtClean="0"/>
              <a:t>Tento nález </a:t>
            </a:r>
            <a:r>
              <a:rPr lang="cs-CZ" b="1" dirty="0" smtClean="0"/>
              <a:t>dokumentuje první známý </a:t>
            </a:r>
            <a:r>
              <a:rPr lang="cs-CZ" b="1" dirty="0"/>
              <a:t>příklad vztahu </a:t>
            </a:r>
            <a:r>
              <a:rPr lang="cs-CZ" b="1" dirty="0" smtClean="0"/>
              <a:t>parazit-hostitel</a:t>
            </a:r>
            <a:r>
              <a:rPr lang="cs-CZ" dirty="0" smtClean="0"/>
              <a:t>.</a:t>
            </a:r>
            <a:r>
              <a:rPr lang="cs-CZ" dirty="0"/>
              <a:t> </a:t>
            </a:r>
            <a:endParaRPr lang="cs-CZ" dirty="0" smtClean="0"/>
          </a:p>
          <a:p>
            <a:pPr marL="285750" indent="-285750">
              <a:buFont typeface="Arial" panose="020B0604020202020204" pitchFamily="34" charset="0"/>
              <a:buChar char="•"/>
            </a:pPr>
            <a:r>
              <a:rPr lang="cs-CZ" dirty="0" smtClean="0"/>
              <a:t>Fosilie </a:t>
            </a:r>
            <a:r>
              <a:rPr lang="cs-CZ" dirty="0"/>
              <a:t>poskytují </a:t>
            </a:r>
            <a:r>
              <a:rPr lang="cs-CZ" dirty="0" smtClean="0"/>
              <a:t>obvykle hojné </a:t>
            </a:r>
            <a:r>
              <a:rPr lang="cs-CZ" dirty="0"/>
              <a:t>důkazy evolučních a ekologických změn, </a:t>
            </a:r>
            <a:r>
              <a:rPr lang="cs-CZ" b="1" dirty="0"/>
              <a:t>důkazy o přímé interakci mezi fosilními organismy </a:t>
            </a:r>
            <a:r>
              <a:rPr lang="cs-CZ" b="1" dirty="0" smtClean="0"/>
              <a:t>jsou extrémně vzácné </a:t>
            </a:r>
            <a:r>
              <a:rPr lang="cs-CZ" dirty="0" smtClean="0"/>
              <a:t>a zachovávají se s mnohem menší </a:t>
            </a:r>
            <a:r>
              <a:rPr lang="cs-CZ" dirty="0"/>
              <a:t>pravděpodobností.</a:t>
            </a:r>
          </a:p>
          <a:p>
            <a:endParaRPr lang="cs-CZ" dirty="0"/>
          </a:p>
        </p:txBody>
      </p:sp>
    </p:spTree>
    <p:extLst>
      <p:ext uri="{BB962C8B-B14F-4D97-AF65-F5344CB8AC3E}">
        <p14:creationId xmlns:p14="http://schemas.microsoft.com/office/powerpoint/2010/main" val="30884453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41563" y="158394"/>
            <a:ext cx="10515600" cy="787811"/>
          </a:xfrm>
        </p:spPr>
        <p:txBody>
          <a:bodyPr>
            <a:normAutofit/>
          </a:bodyPr>
          <a:lstStyle/>
          <a:p>
            <a:pPr algn="ctr"/>
            <a:r>
              <a:rPr lang="cs-CZ" sz="3800" b="1" dirty="0" smtClean="0"/>
              <a:t>Dnešní </a:t>
            </a:r>
            <a:r>
              <a:rPr lang="cs-CZ" sz="3800" b="1" dirty="0" err="1" smtClean="0"/>
              <a:t>Brachiopoda</a:t>
            </a:r>
            <a:r>
              <a:rPr lang="cs-CZ" sz="3800" b="1" dirty="0" smtClean="0"/>
              <a:t> - Ramenonožci</a:t>
            </a:r>
            <a:endParaRPr lang="cs-CZ" sz="3800" b="1" dirty="0"/>
          </a:p>
        </p:txBody>
      </p:sp>
      <p:sp>
        <p:nvSpPr>
          <p:cNvPr id="4" name="Zástupný symbol pro obsah 3"/>
          <p:cNvSpPr>
            <a:spLocks noGrp="1"/>
          </p:cNvSpPr>
          <p:nvPr>
            <p:ph idx="1"/>
          </p:nvPr>
        </p:nvSpPr>
        <p:spPr>
          <a:xfrm>
            <a:off x="469127" y="1038450"/>
            <a:ext cx="11473732" cy="4351338"/>
          </a:xfrm>
        </p:spPr>
        <p:txBody>
          <a:bodyPr/>
          <a:lstStyle/>
          <a:p>
            <a:pPr marL="0" indent="0">
              <a:buNone/>
            </a:pPr>
            <a:r>
              <a:rPr lang="cs-CZ" b="1" dirty="0"/>
              <a:t>Ramenonožci</a:t>
            </a:r>
            <a:r>
              <a:rPr lang="cs-CZ" dirty="0"/>
              <a:t> (</a:t>
            </a:r>
            <a:r>
              <a:rPr lang="cs-CZ" dirty="0" err="1"/>
              <a:t>Brachiopoda</a:t>
            </a:r>
            <a:r>
              <a:rPr lang="cs-CZ" dirty="0"/>
              <a:t>, z </a:t>
            </a:r>
            <a:r>
              <a:rPr lang="cs-CZ" dirty="0" err="1"/>
              <a:t>řec</a:t>
            </a:r>
            <a:r>
              <a:rPr lang="cs-CZ" dirty="0"/>
              <a:t>. </a:t>
            </a:r>
            <a:r>
              <a:rPr lang="cs-CZ" i="1" dirty="0" err="1"/>
              <a:t>brachion</a:t>
            </a:r>
            <a:r>
              <a:rPr lang="cs-CZ" dirty="0"/>
              <a:t> - rameno a </a:t>
            </a:r>
            <a:r>
              <a:rPr lang="cs-CZ" i="1" dirty="0" err="1"/>
              <a:t>pous</a:t>
            </a:r>
            <a:r>
              <a:rPr lang="cs-CZ" dirty="0"/>
              <a:t> - noha, též v širším smyslu </a:t>
            </a:r>
            <a:r>
              <a:rPr lang="cs-CZ" dirty="0" err="1"/>
              <a:t>Brachiozoa</a:t>
            </a:r>
            <a:r>
              <a:rPr lang="cs-CZ" dirty="0"/>
              <a:t>) jsou kmenem mořských </a:t>
            </a:r>
            <a:r>
              <a:rPr lang="cs-CZ" dirty="0" err="1" smtClean="0"/>
              <a:t>lophotrochozoí</a:t>
            </a:r>
            <a:r>
              <a:rPr lang="cs-CZ" dirty="0" smtClean="0"/>
              <a:t>. Jsou </a:t>
            </a:r>
            <a:r>
              <a:rPr lang="cs-CZ" dirty="0"/>
              <a:t>bilaterálně souměrní, tělo mají uzavřené ve </a:t>
            </a:r>
            <a:r>
              <a:rPr lang="cs-CZ" dirty="0" err="1"/>
              <a:t>dvoumiskové</a:t>
            </a:r>
            <a:r>
              <a:rPr lang="cs-CZ" dirty="0"/>
              <a:t> schránce a svalnatým stvolem přirůstají k podkladu. Recentních je asi 350 druhů, popsáno je však více než </a:t>
            </a:r>
            <a:r>
              <a:rPr lang="cs-CZ" b="1" dirty="0"/>
              <a:t>30 tisíc druhů fosilních</a:t>
            </a:r>
            <a:r>
              <a:rPr lang="cs-CZ" dirty="0"/>
              <a:t>.</a:t>
            </a:r>
          </a:p>
        </p:txBody>
      </p:sp>
      <p:pic>
        <p:nvPicPr>
          <p:cNvPr id="6" name="Picture 2" descr="undefin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9902" y="3530379"/>
            <a:ext cx="3393680" cy="2217917"/>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481428" y="6090901"/>
            <a:ext cx="2800767" cy="369332"/>
          </a:xfrm>
          <a:prstGeom prst="rect">
            <a:avLst/>
          </a:prstGeom>
        </p:spPr>
        <p:txBody>
          <a:bodyPr wrap="none">
            <a:spAutoFit/>
          </a:bodyPr>
          <a:lstStyle/>
          <a:p>
            <a:r>
              <a:rPr lang="cs-CZ" dirty="0">
                <a:solidFill>
                  <a:srgbClr val="202122"/>
                </a:solidFill>
                <a:latin typeface="Arial" panose="020B0604020202020204" pitchFamily="34" charset="0"/>
              </a:rPr>
              <a:t>Stavba těla ramenonožců</a:t>
            </a:r>
            <a:endParaRPr lang="cs-CZ" dirty="0"/>
          </a:p>
        </p:txBody>
      </p:sp>
      <p:pic>
        <p:nvPicPr>
          <p:cNvPr id="7" name="Obrázek 6"/>
          <p:cNvPicPr>
            <a:picLocks noChangeAspect="1"/>
          </p:cNvPicPr>
          <p:nvPr/>
        </p:nvPicPr>
        <p:blipFill>
          <a:blip r:embed="rId3"/>
          <a:stretch>
            <a:fillRect/>
          </a:stretch>
        </p:blipFill>
        <p:spPr>
          <a:xfrm>
            <a:off x="3623582" y="3423800"/>
            <a:ext cx="1843118" cy="2667101"/>
          </a:xfrm>
          <a:prstGeom prst="rect">
            <a:avLst/>
          </a:prstGeom>
        </p:spPr>
      </p:pic>
      <p:sp>
        <p:nvSpPr>
          <p:cNvPr id="8" name="Obdélník 7"/>
          <p:cNvSpPr/>
          <p:nvPr/>
        </p:nvSpPr>
        <p:spPr>
          <a:xfrm>
            <a:off x="3600926" y="6106805"/>
            <a:ext cx="2031325" cy="646331"/>
          </a:xfrm>
          <a:prstGeom prst="rect">
            <a:avLst/>
          </a:prstGeom>
        </p:spPr>
        <p:txBody>
          <a:bodyPr wrap="none">
            <a:spAutoFit/>
          </a:bodyPr>
          <a:lstStyle/>
          <a:p>
            <a:pPr algn="ctr"/>
            <a:r>
              <a:rPr lang="cs-CZ" dirty="0" err="1">
                <a:solidFill>
                  <a:srgbClr val="202122"/>
                </a:solidFill>
                <a:latin typeface="Arial" panose="020B0604020202020204" pitchFamily="34" charset="0"/>
              </a:rPr>
              <a:t>Jazovka</a:t>
            </a:r>
            <a:r>
              <a:rPr lang="cs-CZ" dirty="0">
                <a:solidFill>
                  <a:srgbClr val="202122"/>
                </a:solidFill>
                <a:latin typeface="Arial" panose="020B0604020202020204" pitchFamily="34" charset="0"/>
              </a:rPr>
              <a:t> stopkatá </a:t>
            </a:r>
            <a:endParaRPr lang="cs-CZ" dirty="0" smtClean="0">
              <a:solidFill>
                <a:srgbClr val="202122"/>
              </a:solidFill>
              <a:latin typeface="Arial" panose="020B0604020202020204" pitchFamily="34" charset="0"/>
            </a:endParaRPr>
          </a:p>
          <a:p>
            <a:pPr algn="ctr"/>
            <a:r>
              <a:rPr lang="cs-CZ" dirty="0" smtClean="0">
                <a:solidFill>
                  <a:srgbClr val="202122"/>
                </a:solidFill>
                <a:latin typeface="Arial" panose="020B0604020202020204" pitchFamily="34" charset="0"/>
              </a:rPr>
              <a:t>(</a:t>
            </a:r>
            <a:r>
              <a:rPr lang="cs-CZ" i="1" dirty="0" err="1">
                <a:solidFill>
                  <a:srgbClr val="202122"/>
                </a:solidFill>
                <a:latin typeface="Arial" panose="020B0604020202020204" pitchFamily="34" charset="0"/>
              </a:rPr>
              <a:t>Lingula</a:t>
            </a:r>
            <a:r>
              <a:rPr lang="cs-CZ" i="1" dirty="0">
                <a:solidFill>
                  <a:srgbClr val="202122"/>
                </a:solidFill>
                <a:latin typeface="Arial" panose="020B0604020202020204" pitchFamily="34" charset="0"/>
              </a:rPr>
              <a:t> </a:t>
            </a:r>
            <a:r>
              <a:rPr lang="cs-CZ" i="1" dirty="0" err="1">
                <a:solidFill>
                  <a:srgbClr val="202122"/>
                </a:solidFill>
                <a:latin typeface="Arial" panose="020B0604020202020204" pitchFamily="34" charset="0"/>
              </a:rPr>
              <a:t>anatina</a:t>
            </a:r>
            <a:r>
              <a:rPr lang="cs-CZ" dirty="0">
                <a:solidFill>
                  <a:srgbClr val="202122"/>
                </a:solidFill>
                <a:latin typeface="Arial" panose="020B0604020202020204" pitchFamily="34" charset="0"/>
              </a:rPr>
              <a:t>)</a:t>
            </a:r>
            <a:endParaRPr lang="cs-CZ" dirty="0"/>
          </a:p>
        </p:txBody>
      </p:sp>
      <p:pic>
        <p:nvPicPr>
          <p:cNvPr id="12" name="Picture 6" descr="Spiriferina rostrata s Lofof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9552" y="3419097"/>
            <a:ext cx="3103536" cy="2667101"/>
          </a:xfrm>
          <a:prstGeom prst="rect">
            <a:avLst/>
          </a:prstGeom>
          <a:noFill/>
          <a:extLst>
            <a:ext uri="{909E8E84-426E-40DD-AFC4-6F175D3DCCD1}">
              <a14:hiddenFill xmlns:a14="http://schemas.microsoft.com/office/drawing/2010/main">
                <a:solidFill>
                  <a:srgbClr val="FFFFFF"/>
                </a:solidFill>
              </a14:hiddenFill>
            </a:ext>
          </a:extLst>
        </p:spPr>
      </p:pic>
      <p:sp>
        <p:nvSpPr>
          <p:cNvPr id="10" name="Obdélník 9"/>
          <p:cNvSpPr/>
          <p:nvPr/>
        </p:nvSpPr>
        <p:spPr>
          <a:xfrm>
            <a:off x="5943693" y="6130657"/>
            <a:ext cx="2069797" cy="369332"/>
          </a:xfrm>
          <a:prstGeom prst="rect">
            <a:avLst/>
          </a:prstGeom>
        </p:spPr>
        <p:txBody>
          <a:bodyPr wrap="none">
            <a:spAutoFit/>
          </a:bodyPr>
          <a:lstStyle/>
          <a:p>
            <a:r>
              <a:rPr lang="cs-CZ" dirty="0" err="1">
                <a:solidFill>
                  <a:srgbClr val="202122"/>
                </a:solidFill>
                <a:latin typeface="Arial" panose="020B0604020202020204" pitchFamily="34" charset="0"/>
              </a:rPr>
              <a:t>Spiriferina</a:t>
            </a:r>
            <a:r>
              <a:rPr lang="cs-CZ" dirty="0">
                <a:solidFill>
                  <a:srgbClr val="202122"/>
                </a:solidFill>
                <a:latin typeface="Arial" panose="020B0604020202020204" pitchFamily="34" charset="0"/>
              </a:rPr>
              <a:t> </a:t>
            </a:r>
            <a:r>
              <a:rPr lang="cs-CZ" dirty="0" err="1">
                <a:solidFill>
                  <a:srgbClr val="202122"/>
                </a:solidFill>
                <a:latin typeface="Arial" panose="020B0604020202020204" pitchFamily="34" charset="0"/>
              </a:rPr>
              <a:t>rostrata</a:t>
            </a:r>
            <a:endParaRPr lang="cs-CZ" dirty="0"/>
          </a:p>
        </p:txBody>
      </p:sp>
      <p:pic>
        <p:nvPicPr>
          <p:cNvPr id="14" name="Picture 8" descr="Cincinnetina sp. z ordoviku"/>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74007" y="3435000"/>
            <a:ext cx="3443781" cy="2651198"/>
          </a:xfrm>
          <a:prstGeom prst="rect">
            <a:avLst/>
          </a:prstGeom>
          <a:noFill/>
          <a:extLst>
            <a:ext uri="{909E8E84-426E-40DD-AFC4-6F175D3DCCD1}">
              <a14:hiddenFill xmlns:a14="http://schemas.microsoft.com/office/drawing/2010/main">
                <a:solidFill>
                  <a:srgbClr val="FFFFFF"/>
                </a:solidFill>
              </a14:hiddenFill>
            </a:ext>
          </a:extLst>
        </p:spPr>
      </p:pic>
      <p:sp>
        <p:nvSpPr>
          <p:cNvPr id="11" name="Obdélník 10"/>
          <p:cNvSpPr/>
          <p:nvPr/>
        </p:nvSpPr>
        <p:spPr>
          <a:xfrm>
            <a:off x="8847227" y="6154511"/>
            <a:ext cx="2941831" cy="369332"/>
          </a:xfrm>
          <a:prstGeom prst="rect">
            <a:avLst/>
          </a:prstGeom>
        </p:spPr>
        <p:txBody>
          <a:bodyPr wrap="none">
            <a:spAutoFit/>
          </a:bodyPr>
          <a:lstStyle/>
          <a:p>
            <a:r>
              <a:rPr lang="cs-CZ" dirty="0" err="1">
                <a:solidFill>
                  <a:srgbClr val="202122"/>
                </a:solidFill>
                <a:latin typeface="Arial" panose="020B0604020202020204" pitchFamily="34" charset="0"/>
              </a:rPr>
              <a:t>Cincinnetina</a:t>
            </a:r>
            <a:r>
              <a:rPr lang="cs-CZ" dirty="0">
                <a:solidFill>
                  <a:srgbClr val="202122"/>
                </a:solidFill>
                <a:latin typeface="Arial" panose="020B0604020202020204" pitchFamily="34" charset="0"/>
              </a:rPr>
              <a:t> </a:t>
            </a:r>
            <a:r>
              <a:rPr lang="cs-CZ" dirty="0" err="1">
                <a:solidFill>
                  <a:srgbClr val="202122"/>
                </a:solidFill>
                <a:latin typeface="Arial" panose="020B0604020202020204" pitchFamily="34" charset="0"/>
              </a:rPr>
              <a:t>sp</a:t>
            </a:r>
            <a:r>
              <a:rPr lang="cs-CZ" dirty="0">
                <a:solidFill>
                  <a:srgbClr val="202122"/>
                </a:solidFill>
                <a:latin typeface="Arial" panose="020B0604020202020204" pitchFamily="34" charset="0"/>
              </a:rPr>
              <a:t>. z ordoviku</a:t>
            </a:r>
            <a:endParaRPr lang="cs-CZ" dirty="0"/>
          </a:p>
        </p:txBody>
      </p:sp>
    </p:spTree>
    <p:extLst>
      <p:ext uri="{BB962C8B-B14F-4D97-AF65-F5344CB8AC3E}">
        <p14:creationId xmlns:p14="http://schemas.microsoft.com/office/powerpoint/2010/main" val="24732578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61759"/>
            <a:ext cx="10515600" cy="724204"/>
          </a:xfrm>
        </p:spPr>
        <p:txBody>
          <a:bodyPr>
            <a:normAutofit/>
          </a:bodyPr>
          <a:lstStyle/>
          <a:p>
            <a:pPr algn="ctr"/>
            <a:r>
              <a:rPr lang="cs-CZ" sz="3800" b="1" dirty="0" smtClean="0"/>
              <a:t>Okolnosti tohoto vzácného nálezu</a:t>
            </a:r>
            <a:endParaRPr lang="cs-CZ" sz="3800" b="1" dirty="0"/>
          </a:p>
        </p:txBody>
      </p:sp>
      <p:sp>
        <p:nvSpPr>
          <p:cNvPr id="3" name="Zástupný symbol pro obsah 2"/>
          <p:cNvSpPr>
            <a:spLocks noGrp="1"/>
          </p:cNvSpPr>
          <p:nvPr>
            <p:ph idx="1"/>
          </p:nvPr>
        </p:nvSpPr>
        <p:spPr>
          <a:xfrm>
            <a:off x="607613" y="985963"/>
            <a:ext cx="10897925" cy="5191000"/>
          </a:xfrm>
        </p:spPr>
        <p:txBody>
          <a:bodyPr>
            <a:normAutofit fontScale="92500" lnSpcReduction="20000"/>
          </a:bodyPr>
          <a:lstStyle/>
          <a:p>
            <a:r>
              <a:rPr lang="cs-CZ" dirty="0"/>
              <a:t>Navzdory těmto problémům existují demonstrované příklady fosilních parazitů. </a:t>
            </a:r>
            <a:r>
              <a:rPr lang="cs-CZ" dirty="0" smtClean="0"/>
              <a:t>Tento </a:t>
            </a:r>
            <a:r>
              <a:rPr lang="cs-CZ" dirty="0" smtClean="0"/>
              <a:t>nejnovější </a:t>
            </a:r>
            <a:r>
              <a:rPr lang="cs-CZ" dirty="0" smtClean="0"/>
              <a:t>nález</a:t>
            </a:r>
            <a:r>
              <a:rPr lang="cs-CZ" dirty="0"/>
              <a:t> </a:t>
            </a:r>
            <a:r>
              <a:rPr lang="cs-CZ" dirty="0" smtClean="0"/>
              <a:t>prokázal </a:t>
            </a:r>
            <a:r>
              <a:rPr lang="cs-CZ" b="1" dirty="0"/>
              <a:t>nejranější interakci </a:t>
            </a:r>
            <a:r>
              <a:rPr lang="cs-CZ" b="1" dirty="0" smtClean="0"/>
              <a:t>parazita a hostitele </a:t>
            </a:r>
            <a:r>
              <a:rPr lang="cs-CZ" b="1" dirty="0"/>
              <a:t>ve fosilních záznamech. </a:t>
            </a:r>
            <a:endParaRPr lang="cs-CZ" b="1" dirty="0" smtClean="0"/>
          </a:p>
          <a:p>
            <a:r>
              <a:rPr lang="cs-CZ" dirty="0" smtClean="0"/>
              <a:t>Byly prozkoumány </a:t>
            </a:r>
            <a:r>
              <a:rPr lang="cs-CZ" dirty="0" smtClean="0"/>
              <a:t>velice</a:t>
            </a:r>
            <a:r>
              <a:rPr lang="cs-CZ" dirty="0" smtClean="0"/>
              <a:t> </a:t>
            </a:r>
            <a:r>
              <a:rPr lang="cs-CZ" dirty="0"/>
              <a:t>zachované 515 milionů let staré fosilie z jižní Číny patřící organismům nazývaným </a:t>
            </a:r>
            <a:r>
              <a:rPr lang="cs-CZ" b="1" dirty="0" err="1" smtClean="0"/>
              <a:t>brachiopodi</a:t>
            </a:r>
            <a:r>
              <a:rPr lang="cs-CZ" dirty="0" smtClean="0"/>
              <a:t>. </a:t>
            </a:r>
            <a:r>
              <a:rPr lang="cs-CZ" dirty="0" err="1"/>
              <a:t>Brachiopodi</a:t>
            </a:r>
            <a:r>
              <a:rPr lang="cs-CZ" dirty="0"/>
              <a:t> jsou mořští bezobratlí, kteří se podobají </a:t>
            </a:r>
            <a:r>
              <a:rPr lang="cs-CZ" dirty="0" smtClean="0"/>
              <a:t>škeblím</a:t>
            </a:r>
            <a:r>
              <a:rPr lang="cs-CZ" dirty="0"/>
              <a:t>, ale ve skutečnosti jsou zcela odlišní. </a:t>
            </a:r>
            <a:endParaRPr lang="cs-CZ" dirty="0" smtClean="0"/>
          </a:p>
          <a:p>
            <a:r>
              <a:rPr lang="cs-CZ" dirty="0" smtClean="0"/>
              <a:t>Podrobný výzkum odhalil, že </a:t>
            </a:r>
            <a:r>
              <a:rPr lang="cs-CZ" b="1" dirty="0" smtClean="0"/>
              <a:t>ztvrdlé trubičky </a:t>
            </a:r>
            <a:r>
              <a:rPr lang="cs-CZ" b="1" dirty="0"/>
              <a:t>pokrývající povrch </a:t>
            </a:r>
            <a:r>
              <a:rPr lang="cs-CZ" dirty="0"/>
              <a:t>fosilních schránek ramenonožců </a:t>
            </a:r>
            <a:r>
              <a:rPr lang="cs-CZ" dirty="0" smtClean="0"/>
              <a:t>a </a:t>
            </a:r>
            <a:r>
              <a:rPr lang="cs-CZ" b="1" dirty="0" smtClean="0"/>
              <a:t>kdysi je obývali </a:t>
            </a:r>
            <a:r>
              <a:rPr lang="cs-CZ" b="1" dirty="0"/>
              <a:t>parazitičtí červi</a:t>
            </a:r>
            <a:r>
              <a:rPr lang="cs-CZ" dirty="0"/>
              <a:t>. </a:t>
            </a:r>
            <a:r>
              <a:rPr lang="cs-CZ" dirty="0" smtClean="0"/>
              <a:t>Je zřejmé </a:t>
            </a:r>
            <a:r>
              <a:rPr lang="cs-CZ" dirty="0" smtClean="0"/>
              <a:t> </a:t>
            </a:r>
            <a:r>
              <a:rPr lang="cs-CZ" dirty="0"/>
              <a:t>že červi byli paraziti, protože </a:t>
            </a:r>
            <a:r>
              <a:rPr lang="cs-CZ" dirty="0" smtClean="0"/>
              <a:t>byl identifikován </a:t>
            </a:r>
            <a:r>
              <a:rPr lang="cs-CZ" dirty="0"/>
              <a:t>jasný negativní účinek na hostitele, </a:t>
            </a:r>
            <a:r>
              <a:rPr lang="cs-CZ" b="1" dirty="0" err="1" smtClean="0"/>
              <a:t>brachiopodi</a:t>
            </a:r>
            <a:r>
              <a:rPr lang="cs-CZ" b="1" dirty="0" smtClean="0"/>
              <a:t> </a:t>
            </a:r>
            <a:r>
              <a:rPr lang="cs-CZ" b="1" dirty="0"/>
              <a:t>bez parazitů </a:t>
            </a:r>
            <a:r>
              <a:rPr lang="cs-CZ" b="1" dirty="0" smtClean="0"/>
              <a:t>byli mnohem </a:t>
            </a:r>
            <a:r>
              <a:rPr lang="cs-CZ" b="1" dirty="0" smtClean="0"/>
              <a:t>větší</a:t>
            </a:r>
            <a:r>
              <a:rPr lang="cs-CZ" dirty="0" smtClean="0"/>
              <a:t>, </a:t>
            </a:r>
            <a:r>
              <a:rPr lang="cs-CZ" dirty="0"/>
              <a:t>než </a:t>
            </a:r>
            <a:r>
              <a:rPr lang="cs-CZ" dirty="0" smtClean="0"/>
              <a:t>napadení (</a:t>
            </a:r>
            <a:r>
              <a:rPr lang="cs-CZ" b="1" dirty="0" smtClean="0"/>
              <a:t>gigantismus</a:t>
            </a:r>
            <a:r>
              <a:rPr lang="cs-CZ" dirty="0" smtClean="0"/>
              <a:t>). </a:t>
            </a:r>
          </a:p>
          <a:p>
            <a:r>
              <a:rPr lang="cs-CZ" dirty="0" smtClean="0"/>
              <a:t>Dotyční </a:t>
            </a:r>
            <a:r>
              <a:rPr lang="cs-CZ" dirty="0"/>
              <a:t>parazité byli téměř jistě červi, </a:t>
            </a:r>
            <a:r>
              <a:rPr lang="cs-CZ" b="1" dirty="0"/>
              <a:t>nevíme </a:t>
            </a:r>
            <a:r>
              <a:rPr lang="cs-CZ" b="1" dirty="0" smtClean="0"/>
              <a:t>ale přesně</a:t>
            </a:r>
            <a:r>
              <a:rPr lang="cs-CZ" b="1" dirty="0"/>
              <a:t>, jaký typ červa</a:t>
            </a:r>
            <a:r>
              <a:rPr lang="cs-CZ" dirty="0"/>
              <a:t>. Co </a:t>
            </a:r>
            <a:r>
              <a:rPr lang="cs-CZ" dirty="0" smtClean="0"/>
              <a:t>je ale jisté, </a:t>
            </a:r>
            <a:r>
              <a:rPr lang="cs-CZ" dirty="0"/>
              <a:t>že </a:t>
            </a:r>
            <a:r>
              <a:rPr lang="cs-CZ" dirty="0" smtClean="0"/>
              <a:t>tito červi byli připojeni </a:t>
            </a:r>
            <a:r>
              <a:rPr lang="cs-CZ" dirty="0"/>
              <a:t>ke svému hostitelskému ramenonožci po celý svůj život</a:t>
            </a:r>
            <a:r>
              <a:rPr lang="cs-CZ" dirty="0" smtClean="0"/>
              <a:t>.</a:t>
            </a:r>
          </a:p>
          <a:p>
            <a:r>
              <a:rPr lang="cs-CZ" b="1" dirty="0"/>
              <a:t>Na základě orientace </a:t>
            </a:r>
            <a:r>
              <a:rPr lang="cs-CZ" b="1" dirty="0" smtClean="0"/>
              <a:t>trubiček </a:t>
            </a:r>
            <a:r>
              <a:rPr lang="cs-CZ" dirty="0" smtClean="0"/>
              <a:t>cizopasníky víme</a:t>
            </a:r>
            <a:r>
              <a:rPr lang="cs-CZ" dirty="0"/>
              <a:t>, že červi byli </a:t>
            </a:r>
            <a:r>
              <a:rPr lang="cs-CZ" b="1" dirty="0" err="1"/>
              <a:t>kleptoparaziti</a:t>
            </a:r>
            <a:r>
              <a:rPr lang="cs-CZ" dirty="0"/>
              <a:t>, což znamená, že </a:t>
            </a:r>
            <a:r>
              <a:rPr lang="cs-CZ" b="1" dirty="0" smtClean="0"/>
              <a:t>kradli </a:t>
            </a:r>
            <a:r>
              <a:rPr lang="cs-CZ" b="1" dirty="0"/>
              <a:t>potravu </a:t>
            </a:r>
            <a:r>
              <a:rPr lang="cs-CZ" b="1" dirty="0" smtClean="0"/>
              <a:t>svému hostiteli </a:t>
            </a:r>
            <a:r>
              <a:rPr lang="cs-CZ" b="1" dirty="0"/>
              <a:t>dříve, než ji mohli pozřít</a:t>
            </a:r>
            <a:r>
              <a:rPr lang="cs-CZ" dirty="0"/>
              <a:t>.</a:t>
            </a:r>
          </a:p>
          <a:p>
            <a:endParaRPr lang="cs-CZ" dirty="0"/>
          </a:p>
        </p:txBody>
      </p:sp>
    </p:spTree>
    <p:extLst>
      <p:ext uri="{BB962C8B-B14F-4D97-AF65-F5344CB8AC3E}">
        <p14:creationId xmlns:p14="http://schemas.microsoft.com/office/powerpoint/2010/main" val="18825773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Nadpis 1"/>
          <p:cNvSpPr>
            <a:spLocks noGrp="1"/>
          </p:cNvSpPr>
          <p:nvPr>
            <p:ph type="title"/>
          </p:nvPr>
        </p:nvSpPr>
        <p:spPr>
          <a:xfrm>
            <a:off x="472594" y="160734"/>
            <a:ext cx="5786438" cy="696516"/>
          </a:xfrm>
        </p:spPr>
        <p:txBody>
          <a:bodyPr>
            <a:normAutofit/>
          </a:bodyPr>
          <a:lstStyle/>
          <a:p>
            <a:pPr eaLnBrk="1" hangingPunct="1"/>
            <a:r>
              <a:rPr lang="cs-CZ" altLang="cs-CZ" sz="3800" b="1" dirty="0"/>
              <a:t>Přehled geologických období</a:t>
            </a:r>
          </a:p>
        </p:txBody>
      </p:sp>
      <p:pic>
        <p:nvPicPr>
          <p:cNvPr id="39939" name="Picture 2" descr="Earth in the Age of Humans - Carnegie Magazin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56172" y="1178719"/>
            <a:ext cx="4923607" cy="5089922"/>
          </a:xfrm>
          <a:noFill/>
          <a:extLst>
            <a:ext uri="{909E8E84-426E-40DD-AFC4-6F175D3DCCD1}">
              <a14:hiddenFill xmlns:a14="http://schemas.microsoft.com/office/drawing/2010/main">
                <a:solidFill>
                  <a:srgbClr val="FFFFFF"/>
                </a:solidFill>
              </a14:hiddenFill>
            </a:ext>
          </a:extLst>
        </p:spPr>
      </p:pic>
      <p:pic>
        <p:nvPicPr>
          <p:cNvPr id="39940" name="Zástupný symbol pro obsah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81354" y="267891"/>
            <a:ext cx="3708053" cy="5903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1" name="TextovéPole 3"/>
          <p:cNvSpPr txBox="1">
            <a:spLocks noChangeArrowheads="1"/>
          </p:cNvSpPr>
          <p:nvPr/>
        </p:nvSpPr>
        <p:spPr bwMode="auto">
          <a:xfrm>
            <a:off x="3256360" y="6318871"/>
            <a:ext cx="6280887"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cs-CZ" sz="1687"/>
              <a:t>Šipky označují období ze kterého pochází náš nejstarší parazit !</a:t>
            </a:r>
            <a:endParaRPr lang="cs-CZ" altLang="cs-CZ" sz="1266"/>
          </a:p>
        </p:txBody>
      </p:sp>
      <p:sp>
        <p:nvSpPr>
          <p:cNvPr id="39942" name="Šipka doleva 5"/>
          <p:cNvSpPr>
            <a:spLocks noChangeArrowheads="1"/>
          </p:cNvSpPr>
          <p:nvPr/>
        </p:nvSpPr>
        <p:spPr bwMode="auto">
          <a:xfrm rot="10800000">
            <a:off x="8024812" y="4018359"/>
            <a:ext cx="687586" cy="340445"/>
          </a:xfrm>
          <a:prstGeom prst="leftArrow">
            <a:avLst>
              <a:gd name="adj1" fmla="val 50000"/>
              <a:gd name="adj2" fmla="val 50024"/>
            </a:avLst>
          </a:prstGeom>
          <a:solidFill>
            <a:srgbClr val="FF0000"/>
          </a:solidFill>
          <a:ln w="9525" algn="ctr">
            <a:solidFill>
              <a:srgbClr val="FF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cs-CZ" altLang="cs-CZ" sz="1266"/>
          </a:p>
        </p:txBody>
      </p:sp>
      <p:sp>
        <p:nvSpPr>
          <p:cNvPr id="39943" name="Šipka doleva 7"/>
          <p:cNvSpPr>
            <a:spLocks noChangeArrowheads="1"/>
          </p:cNvSpPr>
          <p:nvPr/>
        </p:nvSpPr>
        <p:spPr bwMode="auto">
          <a:xfrm>
            <a:off x="6426398" y="5197078"/>
            <a:ext cx="687586" cy="340445"/>
          </a:xfrm>
          <a:prstGeom prst="leftArrow">
            <a:avLst>
              <a:gd name="adj1" fmla="val 50000"/>
              <a:gd name="adj2" fmla="val 50024"/>
            </a:avLst>
          </a:prstGeom>
          <a:solidFill>
            <a:srgbClr val="FFFF00"/>
          </a:solidFill>
          <a:ln w="9525" algn="ctr">
            <a:solidFill>
              <a:srgbClr val="FF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cs-CZ" altLang="cs-CZ" sz="1266"/>
          </a:p>
        </p:txBody>
      </p:sp>
    </p:spTree>
    <p:extLst>
      <p:ext uri="{BB962C8B-B14F-4D97-AF65-F5344CB8AC3E}">
        <p14:creationId xmlns:p14="http://schemas.microsoft.com/office/powerpoint/2010/main" val="26253029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Nadpis 1"/>
          <p:cNvSpPr>
            <a:spLocks noGrp="1"/>
          </p:cNvSpPr>
          <p:nvPr>
            <p:ph type="title"/>
          </p:nvPr>
        </p:nvSpPr>
        <p:spPr/>
        <p:txBody>
          <a:bodyPr/>
          <a:lstStyle/>
          <a:p>
            <a:pPr eaLnBrk="1" hangingPunct="1"/>
            <a:endParaRPr lang="cs-CZ" altLang="cs-CZ" smtClean="0"/>
          </a:p>
        </p:txBody>
      </p:sp>
      <p:pic>
        <p:nvPicPr>
          <p:cNvPr id="37891" name="Picture 2" descr="How Old Is Our Earth? 4.54 Billion Years ?"/>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457027" y="-2232"/>
            <a:ext cx="9210973" cy="6860232"/>
          </a:xfrm>
          <a:noFill/>
          <a:extLst>
            <a:ext uri="{909E8E84-426E-40DD-AFC4-6F175D3DCCD1}">
              <a14:hiddenFill xmlns:a14="http://schemas.microsoft.com/office/drawing/2010/main">
                <a:solidFill>
                  <a:srgbClr val="FFFFFF"/>
                </a:solidFill>
              </a14:hiddenFill>
            </a:ext>
          </a:extLst>
        </p:spPr>
      </p:pic>
      <p:sp>
        <p:nvSpPr>
          <p:cNvPr id="37892" name="Šipka doleva 4"/>
          <p:cNvSpPr>
            <a:spLocks noChangeArrowheads="1"/>
          </p:cNvSpPr>
          <p:nvPr/>
        </p:nvSpPr>
        <p:spPr bwMode="auto">
          <a:xfrm>
            <a:off x="2559844" y="1856259"/>
            <a:ext cx="687586" cy="340444"/>
          </a:xfrm>
          <a:prstGeom prst="leftArrow">
            <a:avLst>
              <a:gd name="adj1" fmla="val 50000"/>
              <a:gd name="adj2" fmla="val 50024"/>
            </a:avLst>
          </a:prstGeom>
          <a:solidFill>
            <a:srgbClr val="FF0000"/>
          </a:solidFill>
          <a:ln w="9525" algn="ctr">
            <a:solidFill>
              <a:srgbClr val="FF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cs-CZ" altLang="cs-CZ" sz="1266"/>
          </a:p>
        </p:txBody>
      </p:sp>
      <p:sp>
        <p:nvSpPr>
          <p:cNvPr id="37893" name="Šipka doleva 5"/>
          <p:cNvSpPr>
            <a:spLocks noChangeArrowheads="1"/>
          </p:cNvSpPr>
          <p:nvPr/>
        </p:nvSpPr>
        <p:spPr bwMode="auto">
          <a:xfrm rot="16200000">
            <a:off x="1743336" y="1307641"/>
            <a:ext cx="687586" cy="340445"/>
          </a:xfrm>
          <a:prstGeom prst="leftArrow">
            <a:avLst>
              <a:gd name="adj1" fmla="val 50000"/>
              <a:gd name="adj2" fmla="val 50024"/>
            </a:avLst>
          </a:prstGeom>
          <a:solidFill>
            <a:srgbClr val="FF0000"/>
          </a:solidFill>
          <a:ln w="9525" algn="ctr">
            <a:solidFill>
              <a:srgbClr val="FF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cs-CZ" altLang="cs-CZ" sz="1266"/>
          </a:p>
        </p:txBody>
      </p:sp>
      <p:sp>
        <p:nvSpPr>
          <p:cNvPr id="37894" name="Šipka doleva 6"/>
          <p:cNvSpPr>
            <a:spLocks noChangeArrowheads="1"/>
          </p:cNvSpPr>
          <p:nvPr/>
        </p:nvSpPr>
        <p:spPr bwMode="auto">
          <a:xfrm rot="5400000">
            <a:off x="1743336" y="2423852"/>
            <a:ext cx="687586" cy="340445"/>
          </a:xfrm>
          <a:prstGeom prst="leftArrow">
            <a:avLst>
              <a:gd name="adj1" fmla="val 50000"/>
              <a:gd name="adj2" fmla="val 50024"/>
            </a:avLst>
          </a:prstGeom>
          <a:solidFill>
            <a:srgbClr val="FF0000"/>
          </a:solidFill>
          <a:ln w="9525" algn="ctr">
            <a:solidFill>
              <a:srgbClr val="FF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cs-CZ" altLang="cs-CZ" sz="1266"/>
          </a:p>
        </p:txBody>
      </p:sp>
      <p:sp>
        <p:nvSpPr>
          <p:cNvPr id="37895" name="TextovéPole 3"/>
          <p:cNvSpPr txBox="1">
            <a:spLocks noChangeArrowheads="1"/>
          </p:cNvSpPr>
          <p:nvPr/>
        </p:nvSpPr>
        <p:spPr bwMode="auto">
          <a:xfrm>
            <a:off x="5828109" y="488901"/>
            <a:ext cx="4634602" cy="395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cs-CZ" sz="1969">
                <a:solidFill>
                  <a:schemeClr val="bg1"/>
                </a:solidFill>
              </a:rPr>
              <a:t>O 250 miliónů let starší než dinosauři !!!</a:t>
            </a:r>
          </a:p>
        </p:txBody>
      </p:sp>
      <p:pic>
        <p:nvPicPr>
          <p:cNvPr id="8" name="Picture 4" descr="undefin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3340" y="3644900"/>
            <a:ext cx="2065791" cy="1339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1343770" y="4890056"/>
            <a:ext cx="2981738" cy="523220"/>
          </a:xfrm>
          <a:prstGeom prst="rect">
            <a:avLst/>
          </a:prstGeom>
          <a:noFill/>
        </p:spPr>
        <p:txBody>
          <a:bodyPr wrap="square" rtlCol="0">
            <a:spAutoFit/>
          </a:bodyPr>
          <a:lstStyle/>
          <a:p>
            <a:r>
              <a:rPr lang="cs-CZ" sz="1400" b="1" dirty="0" err="1" smtClean="0"/>
              <a:t>Purgatorius</a:t>
            </a:r>
            <a:r>
              <a:rPr lang="cs-CZ" sz="1400" dirty="0" smtClean="0"/>
              <a:t>, paleocén,66 – 56 </a:t>
            </a:r>
            <a:r>
              <a:rPr lang="cs-CZ" sz="1400" dirty="0" err="1" smtClean="0"/>
              <a:t>Mya</a:t>
            </a:r>
            <a:r>
              <a:rPr lang="cs-CZ" sz="1400" dirty="0" smtClean="0"/>
              <a:t>;</a:t>
            </a:r>
          </a:p>
          <a:p>
            <a:r>
              <a:rPr lang="cs-CZ" sz="1400" b="1" dirty="0"/>
              <a:t>n</a:t>
            </a:r>
            <a:r>
              <a:rPr lang="cs-CZ" sz="1400" b="1" dirty="0" smtClean="0"/>
              <a:t>ejstarší známý primát</a:t>
            </a:r>
            <a:endParaRPr lang="cs-CZ" sz="1400" b="1" dirty="0"/>
          </a:p>
        </p:txBody>
      </p:sp>
      <p:pic>
        <p:nvPicPr>
          <p:cNvPr id="11" name="Picture 2" descr="undefin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0894" y="4086168"/>
            <a:ext cx="1069266" cy="2656627"/>
          </a:xfrm>
          <a:prstGeom prst="rect">
            <a:avLst/>
          </a:prstGeom>
          <a:noFill/>
          <a:extLst>
            <a:ext uri="{909E8E84-426E-40DD-AFC4-6F175D3DCCD1}">
              <a14:hiddenFill xmlns:a14="http://schemas.microsoft.com/office/drawing/2010/main">
                <a:solidFill>
                  <a:srgbClr val="FFFFFF"/>
                </a:solidFill>
              </a14:hiddenFill>
            </a:ext>
          </a:extLst>
        </p:spPr>
      </p:pic>
      <p:sp>
        <p:nvSpPr>
          <p:cNvPr id="13" name="Šipka doleva 6"/>
          <p:cNvSpPr>
            <a:spLocks noChangeArrowheads="1"/>
          </p:cNvSpPr>
          <p:nvPr/>
        </p:nvSpPr>
        <p:spPr bwMode="auto">
          <a:xfrm rot="10800000">
            <a:off x="5125289" y="5678583"/>
            <a:ext cx="687586" cy="340445"/>
          </a:xfrm>
          <a:prstGeom prst="leftArrow">
            <a:avLst>
              <a:gd name="adj1" fmla="val 50000"/>
              <a:gd name="adj2" fmla="val 50024"/>
            </a:avLst>
          </a:prstGeom>
          <a:solidFill>
            <a:srgbClr val="FF0000"/>
          </a:solidFill>
          <a:ln w="9525" algn="ctr">
            <a:solidFill>
              <a:srgbClr val="FF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cs-CZ" altLang="cs-CZ" sz="1266"/>
          </a:p>
        </p:txBody>
      </p:sp>
      <p:sp>
        <p:nvSpPr>
          <p:cNvPr id="3" name="TextovéPole 2"/>
          <p:cNvSpPr txBox="1"/>
          <p:nvPr/>
        </p:nvSpPr>
        <p:spPr>
          <a:xfrm>
            <a:off x="1343593" y="5394362"/>
            <a:ext cx="3777381" cy="954107"/>
          </a:xfrm>
          <a:prstGeom prst="rect">
            <a:avLst/>
          </a:prstGeom>
          <a:noFill/>
        </p:spPr>
        <p:txBody>
          <a:bodyPr wrap="none" rtlCol="0">
            <a:spAutoFit/>
          </a:bodyPr>
          <a:lstStyle/>
          <a:p>
            <a:r>
              <a:rPr lang="cs-CZ" sz="1400" b="1" dirty="0" smtClean="0"/>
              <a:t>LUCY</a:t>
            </a:r>
            <a:r>
              <a:rPr lang="cs-CZ" sz="1400" dirty="0" smtClean="0"/>
              <a:t> – </a:t>
            </a:r>
            <a:r>
              <a:rPr lang="cs-CZ" sz="1400" b="1" dirty="0" err="1" smtClean="0"/>
              <a:t>Australopithecus</a:t>
            </a:r>
            <a:r>
              <a:rPr lang="cs-CZ" sz="1400" b="1" dirty="0" smtClean="0"/>
              <a:t> </a:t>
            </a:r>
            <a:r>
              <a:rPr lang="cs-CZ" sz="1400" b="1" dirty="0" err="1" smtClean="0"/>
              <a:t>afarensis</a:t>
            </a:r>
            <a:r>
              <a:rPr lang="cs-CZ" sz="1400" b="1" dirty="0" smtClean="0"/>
              <a:t>, 2,5 </a:t>
            </a:r>
            <a:r>
              <a:rPr lang="cs-CZ" sz="1400" dirty="0" smtClean="0"/>
              <a:t>– 3,2Mya;</a:t>
            </a:r>
          </a:p>
          <a:p>
            <a:r>
              <a:rPr lang="cs-CZ" sz="1400" b="1" dirty="0"/>
              <a:t>n</a:t>
            </a:r>
            <a:r>
              <a:rPr lang="cs-CZ" sz="1400" b="1" dirty="0" smtClean="0"/>
              <a:t>ejstarší </a:t>
            </a:r>
          </a:p>
          <a:p>
            <a:r>
              <a:rPr lang="cs-CZ" sz="1400" b="1" dirty="0" smtClean="0"/>
              <a:t>známý </a:t>
            </a:r>
          </a:p>
          <a:p>
            <a:r>
              <a:rPr lang="cs-CZ" sz="1400" b="1" dirty="0" smtClean="0"/>
              <a:t>humanoid </a:t>
            </a:r>
            <a:endParaRPr lang="cs-CZ" sz="1400" b="1" dirty="0"/>
          </a:p>
        </p:txBody>
      </p:sp>
      <p:pic>
        <p:nvPicPr>
          <p:cNvPr id="16" name="Picture 6" descr="Poznámka akce Vyjednávat homo erectus nástroje Mimochodem Hromada Hu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3009" y="5707624"/>
            <a:ext cx="891365" cy="1081754"/>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159027" y="3951795"/>
            <a:ext cx="1184565" cy="2791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Obdélník 18"/>
          <p:cNvSpPr/>
          <p:nvPr/>
        </p:nvSpPr>
        <p:spPr>
          <a:xfrm>
            <a:off x="1480269" y="3658925"/>
            <a:ext cx="2048862" cy="12945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Šipka doleva 6"/>
          <p:cNvSpPr>
            <a:spLocks noChangeArrowheads="1"/>
          </p:cNvSpPr>
          <p:nvPr/>
        </p:nvSpPr>
        <p:spPr bwMode="auto">
          <a:xfrm rot="10800000">
            <a:off x="3342874" y="4508418"/>
            <a:ext cx="687586" cy="340445"/>
          </a:xfrm>
          <a:prstGeom prst="leftArrow">
            <a:avLst>
              <a:gd name="adj1" fmla="val 50000"/>
              <a:gd name="adj2" fmla="val 50024"/>
            </a:avLst>
          </a:prstGeom>
          <a:solidFill>
            <a:srgbClr val="FF0000"/>
          </a:solidFill>
          <a:ln w="9525" algn="ctr">
            <a:solidFill>
              <a:srgbClr val="FF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cs-CZ" altLang="cs-CZ" sz="1266"/>
          </a:p>
        </p:txBody>
      </p:sp>
      <p:sp>
        <p:nvSpPr>
          <p:cNvPr id="20" name="Obdélník 19"/>
          <p:cNvSpPr/>
          <p:nvPr/>
        </p:nvSpPr>
        <p:spPr>
          <a:xfrm>
            <a:off x="2313829" y="5709034"/>
            <a:ext cx="890545" cy="108034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7213336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para\Desktop\ZK\IMG_20161122_132124_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83058" y="16217"/>
            <a:ext cx="6841783" cy="6841783"/>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3959750" y="95415"/>
            <a:ext cx="4121641" cy="646331"/>
          </a:xfrm>
          <a:prstGeom prst="rect">
            <a:avLst/>
          </a:prstGeom>
          <a:noFill/>
        </p:spPr>
        <p:txBody>
          <a:bodyPr wrap="none" rtlCol="0">
            <a:spAutoFit/>
          </a:bodyPr>
          <a:lstStyle/>
          <a:p>
            <a:r>
              <a:rPr lang="cs-CZ" sz="3600" dirty="0">
                <a:solidFill>
                  <a:schemeClr val="bg1"/>
                </a:solidFill>
              </a:rPr>
              <a:t>Příklad mutualismu ?</a:t>
            </a:r>
          </a:p>
        </p:txBody>
      </p:sp>
    </p:spTree>
    <p:extLst>
      <p:ext uri="{BB962C8B-B14F-4D97-AF65-F5344CB8AC3E}">
        <p14:creationId xmlns:p14="http://schemas.microsoft.com/office/powerpoint/2010/main" val="11871561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Nadpis 1"/>
          <p:cNvSpPr>
            <a:spLocks noGrp="1"/>
          </p:cNvSpPr>
          <p:nvPr>
            <p:ph type="title"/>
          </p:nvPr>
        </p:nvSpPr>
        <p:spPr>
          <a:xfrm>
            <a:off x="1847795" y="193105"/>
            <a:ext cx="8679656" cy="803672"/>
          </a:xfrm>
        </p:spPr>
        <p:txBody>
          <a:bodyPr>
            <a:normAutofit/>
          </a:bodyPr>
          <a:lstStyle/>
          <a:p>
            <a:pPr eaLnBrk="1" hangingPunct="1"/>
            <a:r>
              <a:rPr lang="cs-CZ" altLang="cs-CZ" sz="3800" b="1" dirty="0"/>
              <a:t>Historie planety Země (cca 5 miliard let) !</a:t>
            </a:r>
          </a:p>
        </p:txBody>
      </p:sp>
      <p:pic>
        <p:nvPicPr>
          <p:cNvPr id="38915" name="Picture 4" descr="Planet Earth Through the Ages – Exoplanet Exploration: Planets Beyond our  Solar System"/>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515070" y="1393031"/>
            <a:ext cx="9148465" cy="3161109"/>
          </a:xfrm>
          <a:noFill/>
          <a:extLst>
            <a:ext uri="{909E8E84-426E-40DD-AFC4-6F175D3DCCD1}">
              <a14:hiddenFill xmlns:a14="http://schemas.microsoft.com/office/drawing/2010/main">
                <a:solidFill>
                  <a:srgbClr val="FFFFFF"/>
                </a:solidFill>
              </a14:hiddenFill>
            </a:ext>
          </a:extLst>
        </p:spPr>
      </p:pic>
      <p:sp>
        <p:nvSpPr>
          <p:cNvPr id="38916" name="TextovéPole 4"/>
          <p:cNvSpPr txBox="1">
            <a:spLocks noChangeArrowheads="1"/>
          </p:cNvSpPr>
          <p:nvPr/>
        </p:nvSpPr>
        <p:spPr bwMode="auto">
          <a:xfrm>
            <a:off x="1672104" y="4742780"/>
            <a:ext cx="1622560" cy="67672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cs-CZ" altLang="cs-CZ" sz="1266" b="1" dirty="0"/>
              <a:t>3,8 – 2,5 miliard let</a:t>
            </a:r>
          </a:p>
          <a:p>
            <a:pPr algn="ctr"/>
            <a:r>
              <a:rPr lang="cs-CZ" altLang="cs-CZ" sz="1266" b="1" dirty="0"/>
              <a:t>Země – </a:t>
            </a:r>
            <a:r>
              <a:rPr lang="cs-CZ" altLang="cs-CZ" sz="1266" b="1" dirty="0" smtClean="0"/>
              <a:t>oranžová</a:t>
            </a:r>
            <a:r>
              <a:rPr lang="cs-CZ" altLang="cs-CZ" sz="1266" b="1" dirty="0" smtClean="0"/>
              <a:t> </a:t>
            </a:r>
            <a:endParaRPr lang="cs-CZ" altLang="cs-CZ" sz="1266" b="1" dirty="0"/>
          </a:p>
          <a:p>
            <a:pPr algn="ctr"/>
            <a:r>
              <a:rPr lang="cs-CZ" altLang="cs-CZ" sz="1266" b="1" dirty="0"/>
              <a:t>koule</a:t>
            </a:r>
          </a:p>
        </p:txBody>
      </p:sp>
      <p:sp>
        <p:nvSpPr>
          <p:cNvPr id="38917" name="TextovéPole 7"/>
          <p:cNvSpPr txBox="1">
            <a:spLocks noChangeArrowheads="1"/>
          </p:cNvSpPr>
          <p:nvPr/>
        </p:nvSpPr>
        <p:spPr bwMode="auto">
          <a:xfrm>
            <a:off x="3551913" y="4761756"/>
            <a:ext cx="1489511" cy="67672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cs-CZ" altLang="cs-CZ" sz="1266" b="1"/>
              <a:t>630 miliónů let</a:t>
            </a:r>
          </a:p>
          <a:p>
            <a:pPr algn="ctr"/>
            <a:r>
              <a:rPr lang="cs-CZ" altLang="cs-CZ" sz="1266" b="1"/>
              <a:t>Země – sněhová </a:t>
            </a:r>
          </a:p>
          <a:p>
            <a:pPr algn="ctr"/>
            <a:r>
              <a:rPr lang="cs-CZ" altLang="cs-CZ" sz="1266" b="1"/>
              <a:t>koule</a:t>
            </a:r>
          </a:p>
        </p:txBody>
      </p:sp>
      <p:sp>
        <p:nvSpPr>
          <p:cNvPr id="38918" name="TextovéPole 8"/>
          <p:cNvSpPr txBox="1">
            <a:spLocks noChangeArrowheads="1"/>
          </p:cNvSpPr>
          <p:nvPr/>
        </p:nvSpPr>
        <p:spPr bwMode="auto">
          <a:xfrm>
            <a:off x="5266500" y="4761756"/>
            <a:ext cx="1669048" cy="67672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cs-CZ" altLang="cs-CZ" sz="1266" b="1"/>
              <a:t>252 – 66 miliónů let</a:t>
            </a:r>
          </a:p>
          <a:p>
            <a:pPr algn="ctr"/>
            <a:r>
              <a:rPr lang="cs-CZ" altLang="cs-CZ" sz="1266" b="1"/>
              <a:t>Země - Ěra </a:t>
            </a:r>
          </a:p>
          <a:p>
            <a:pPr algn="ctr"/>
            <a:r>
              <a:rPr lang="cs-CZ" altLang="cs-CZ" sz="1266" b="1"/>
              <a:t>dinosaurů</a:t>
            </a:r>
          </a:p>
        </p:txBody>
      </p:sp>
      <p:sp>
        <p:nvSpPr>
          <p:cNvPr id="38919" name="TextovéPole 9"/>
          <p:cNvSpPr txBox="1">
            <a:spLocks noChangeArrowheads="1"/>
          </p:cNvSpPr>
          <p:nvPr/>
        </p:nvSpPr>
        <p:spPr bwMode="auto">
          <a:xfrm>
            <a:off x="7195701" y="4768453"/>
            <a:ext cx="1551067" cy="67672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cs-CZ" altLang="cs-CZ" sz="1266" b="1"/>
              <a:t>2,6 mil - 11.700let </a:t>
            </a:r>
          </a:p>
          <a:p>
            <a:pPr algn="ctr"/>
            <a:r>
              <a:rPr lang="cs-CZ" altLang="cs-CZ" sz="1266" b="1"/>
              <a:t>Země – poslední </a:t>
            </a:r>
          </a:p>
          <a:p>
            <a:pPr algn="ctr"/>
            <a:r>
              <a:rPr lang="cs-CZ" altLang="cs-CZ" sz="1266" b="1"/>
              <a:t>doba ledová</a:t>
            </a:r>
          </a:p>
        </p:txBody>
      </p:sp>
      <p:sp>
        <p:nvSpPr>
          <p:cNvPr id="38920" name="TextovéPole 10"/>
          <p:cNvSpPr txBox="1">
            <a:spLocks noChangeArrowheads="1"/>
          </p:cNvSpPr>
          <p:nvPr/>
        </p:nvSpPr>
        <p:spPr bwMode="auto">
          <a:xfrm>
            <a:off x="8859702" y="4761756"/>
            <a:ext cx="1714572" cy="67672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cs-CZ" altLang="cs-CZ" sz="1266" b="1"/>
              <a:t>11.700 - současnost</a:t>
            </a:r>
          </a:p>
          <a:p>
            <a:pPr algn="ctr"/>
            <a:r>
              <a:rPr lang="cs-CZ" altLang="cs-CZ" sz="1266" b="1"/>
              <a:t>Země – civilizace, </a:t>
            </a:r>
          </a:p>
          <a:p>
            <a:pPr algn="ctr"/>
            <a:r>
              <a:rPr lang="cs-CZ" altLang="cs-CZ" sz="1266" b="1"/>
              <a:t>„Anrtropocén“ </a:t>
            </a:r>
          </a:p>
        </p:txBody>
      </p:sp>
      <p:sp>
        <p:nvSpPr>
          <p:cNvPr id="38921" name="Šipka nahoru 5"/>
          <p:cNvSpPr>
            <a:spLocks noChangeArrowheads="1"/>
          </p:cNvSpPr>
          <p:nvPr/>
        </p:nvSpPr>
        <p:spPr bwMode="auto">
          <a:xfrm>
            <a:off x="3899297" y="5473898"/>
            <a:ext cx="340445" cy="687586"/>
          </a:xfrm>
          <a:prstGeom prst="upArrow">
            <a:avLst>
              <a:gd name="adj1" fmla="val 50000"/>
              <a:gd name="adj2" fmla="val 50024"/>
            </a:avLst>
          </a:prstGeom>
          <a:solidFill>
            <a:srgbClr val="FF0000"/>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cs-CZ" altLang="cs-CZ" sz="1266"/>
          </a:p>
        </p:txBody>
      </p:sp>
      <p:sp>
        <p:nvSpPr>
          <p:cNvPr id="38922" name="TextovéPole 6"/>
          <p:cNvSpPr txBox="1">
            <a:spLocks noChangeArrowheads="1"/>
          </p:cNvSpPr>
          <p:nvPr/>
        </p:nvSpPr>
        <p:spPr bwMode="auto">
          <a:xfrm>
            <a:off x="3587874" y="6215063"/>
            <a:ext cx="1435008" cy="48192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cs-CZ" sz="1266" b="1"/>
              <a:t>512 mil let, Čína</a:t>
            </a:r>
          </a:p>
          <a:p>
            <a:r>
              <a:rPr lang="cs-CZ" altLang="cs-CZ" sz="1266" b="1"/>
              <a:t>Nejstarší parazit</a:t>
            </a:r>
          </a:p>
        </p:txBody>
      </p:sp>
      <p:sp>
        <p:nvSpPr>
          <p:cNvPr id="38923" name="TextovéPole 13"/>
          <p:cNvSpPr txBox="1">
            <a:spLocks noChangeArrowheads="1"/>
          </p:cNvSpPr>
          <p:nvPr/>
        </p:nvSpPr>
        <p:spPr bwMode="auto">
          <a:xfrm>
            <a:off x="5181715" y="6215063"/>
            <a:ext cx="1407758" cy="48192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cs-CZ" altLang="cs-CZ" sz="1266" b="1"/>
              <a:t>66 - 56 mil let</a:t>
            </a:r>
          </a:p>
          <a:p>
            <a:pPr algn="ctr"/>
            <a:r>
              <a:rPr lang="cs-CZ" altLang="cs-CZ" sz="1266" b="1"/>
              <a:t>Nejstarší primát</a:t>
            </a:r>
          </a:p>
        </p:txBody>
      </p:sp>
      <p:sp>
        <p:nvSpPr>
          <p:cNvPr id="38924" name="TextovéPole 14"/>
          <p:cNvSpPr txBox="1">
            <a:spLocks noChangeArrowheads="1"/>
          </p:cNvSpPr>
          <p:nvPr/>
        </p:nvSpPr>
        <p:spPr bwMode="auto">
          <a:xfrm>
            <a:off x="6765590" y="6215063"/>
            <a:ext cx="1418978" cy="48192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cs-CZ" altLang="cs-CZ" sz="1266" b="1"/>
              <a:t>2,6 – 3 mil let</a:t>
            </a:r>
          </a:p>
          <a:p>
            <a:pPr algn="ctr"/>
            <a:r>
              <a:rPr lang="cs-CZ" altLang="cs-CZ" sz="1266" b="1"/>
              <a:t>Australopitheus</a:t>
            </a:r>
          </a:p>
        </p:txBody>
      </p:sp>
      <p:sp>
        <p:nvSpPr>
          <p:cNvPr id="38925" name="TextovéPole 15"/>
          <p:cNvSpPr txBox="1">
            <a:spLocks noChangeArrowheads="1"/>
          </p:cNvSpPr>
          <p:nvPr/>
        </p:nvSpPr>
        <p:spPr bwMode="auto">
          <a:xfrm>
            <a:off x="8312910" y="6215063"/>
            <a:ext cx="1292341" cy="48192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cs-CZ" altLang="cs-CZ" sz="1266" b="1"/>
              <a:t>40 000 let</a:t>
            </a:r>
          </a:p>
          <a:p>
            <a:pPr algn="ctr"/>
            <a:r>
              <a:rPr lang="cs-CZ" altLang="cs-CZ" sz="1266" b="1"/>
              <a:t>Homo sapiens</a:t>
            </a:r>
          </a:p>
        </p:txBody>
      </p:sp>
      <p:sp>
        <p:nvSpPr>
          <p:cNvPr id="38926" name="Šipka nahoru 16"/>
          <p:cNvSpPr>
            <a:spLocks noChangeArrowheads="1"/>
          </p:cNvSpPr>
          <p:nvPr/>
        </p:nvSpPr>
        <p:spPr bwMode="auto">
          <a:xfrm>
            <a:off x="7274719" y="5473898"/>
            <a:ext cx="340445" cy="687586"/>
          </a:xfrm>
          <a:prstGeom prst="upArrow">
            <a:avLst>
              <a:gd name="adj1" fmla="val 50000"/>
              <a:gd name="adj2" fmla="val 50024"/>
            </a:avLst>
          </a:prstGeom>
          <a:solidFill>
            <a:srgbClr val="FF0000"/>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cs-CZ" altLang="cs-CZ" sz="1266"/>
          </a:p>
        </p:txBody>
      </p:sp>
      <p:sp>
        <p:nvSpPr>
          <p:cNvPr id="38927" name="Šipka nahoru 17"/>
          <p:cNvSpPr>
            <a:spLocks noChangeArrowheads="1"/>
          </p:cNvSpPr>
          <p:nvPr/>
        </p:nvSpPr>
        <p:spPr bwMode="auto">
          <a:xfrm>
            <a:off x="8457902" y="5464969"/>
            <a:ext cx="340445" cy="687586"/>
          </a:xfrm>
          <a:prstGeom prst="upArrow">
            <a:avLst>
              <a:gd name="adj1" fmla="val 50000"/>
              <a:gd name="adj2" fmla="val 50024"/>
            </a:avLst>
          </a:prstGeom>
          <a:solidFill>
            <a:srgbClr val="FF0000"/>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cs-CZ" altLang="cs-CZ" sz="1266"/>
          </a:p>
        </p:txBody>
      </p:sp>
      <p:sp>
        <p:nvSpPr>
          <p:cNvPr id="38928" name="Šipka nahoru 18"/>
          <p:cNvSpPr>
            <a:spLocks noChangeArrowheads="1"/>
          </p:cNvSpPr>
          <p:nvPr/>
        </p:nvSpPr>
        <p:spPr bwMode="auto">
          <a:xfrm>
            <a:off x="6077025" y="5473898"/>
            <a:ext cx="340444" cy="687586"/>
          </a:xfrm>
          <a:prstGeom prst="upArrow">
            <a:avLst>
              <a:gd name="adj1" fmla="val 50000"/>
              <a:gd name="adj2" fmla="val 50024"/>
            </a:avLst>
          </a:prstGeom>
          <a:solidFill>
            <a:srgbClr val="FF0000"/>
          </a:solidFill>
          <a:ln w="9525" algn="ctr">
            <a:solidFill>
              <a:schemeClr val="tx1"/>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cs-CZ" altLang="cs-CZ" sz="1266"/>
          </a:p>
        </p:txBody>
      </p:sp>
    </p:spTree>
    <p:extLst>
      <p:ext uri="{BB962C8B-B14F-4D97-AF65-F5344CB8AC3E}">
        <p14:creationId xmlns:p14="http://schemas.microsoft.com/office/powerpoint/2010/main" val="41725548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Nadpis 1"/>
          <p:cNvSpPr>
            <a:spLocks noGrp="1"/>
          </p:cNvSpPr>
          <p:nvPr>
            <p:ph type="title"/>
          </p:nvPr>
        </p:nvSpPr>
        <p:spPr>
          <a:xfrm>
            <a:off x="1359673" y="516089"/>
            <a:ext cx="9718503" cy="803672"/>
          </a:xfrm>
        </p:spPr>
        <p:txBody>
          <a:bodyPr>
            <a:noAutofit/>
          </a:bodyPr>
          <a:lstStyle/>
          <a:p>
            <a:pPr algn="ctr" eaLnBrk="1" hangingPunct="1"/>
            <a:r>
              <a:rPr lang="cs-CZ" altLang="cs-CZ" sz="3800" b="1" dirty="0" smtClean="0"/>
              <a:t>Rekonstrukce globální mapy Země z období cca před 510 miliony lety, tedy ze středního kambria</a:t>
            </a:r>
          </a:p>
        </p:txBody>
      </p:sp>
      <p:pic>
        <p:nvPicPr>
          <p:cNvPr id="40963" name="Picture 2" descr="undefin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54157" y="1613562"/>
            <a:ext cx="10963114" cy="5041679"/>
          </a:xfrm>
          <a:noFill/>
          <a:extLst>
            <a:ext uri="{909E8E84-426E-40DD-AFC4-6F175D3DCCD1}">
              <a14:hiddenFill xmlns:a14="http://schemas.microsoft.com/office/drawing/2010/main">
                <a:solidFill>
                  <a:srgbClr val="FFFFFF"/>
                </a:solidFill>
              </a14:hiddenFill>
            </a:ext>
          </a:extLst>
        </p:spPr>
      </p:pic>
      <p:sp>
        <p:nvSpPr>
          <p:cNvPr id="40964" name="TextovéPole 3"/>
          <p:cNvSpPr txBox="1">
            <a:spLocks noChangeArrowheads="1"/>
          </p:cNvSpPr>
          <p:nvPr/>
        </p:nvSpPr>
        <p:spPr bwMode="auto">
          <a:xfrm>
            <a:off x="5574730" y="2411016"/>
            <a:ext cx="1114408" cy="395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cs-CZ" sz="1969"/>
              <a:t>Kde je ?</a:t>
            </a:r>
          </a:p>
        </p:txBody>
      </p:sp>
    </p:spTree>
    <p:extLst>
      <p:ext uri="{BB962C8B-B14F-4D97-AF65-F5344CB8AC3E}">
        <p14:creationId xmlns:p14="http://schemas.microsoft.com/office/powerpoint/2010/main" val="13617503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Nadpis 1"/>
          <p:cNvSpPr>
            <a:spLocks noGrp="1"/>
          </p:cNvSpPr>
          <p:nvPr>
            <p:ph type="title"/>
          </p:nvPr>
        </p:nvSpPr>
        <p:spPr>
          <a:xfrm>
            <a:off x="1685677" y="193105"/>
            <a:ext cx="9217571" cy="771301"/>
          </a:xfrm>
        </p:spPr>
        <p:txBody>
          <a:bodyPr>
            <a:noAutofit/>
          </a:bodyPr>
          <a:lstStyle/>
          <a:p>
            <a:pPr algn="ctr" eaLnBrk="1" hangingPunct="1"/>
            <a:r>
              <a:rPr lang="cs-CZ" altLang="cs-CZ" sz="3800" b="1" dirty="0" smtClean="0"/>
              <a:t>Poloha kontinentů v době </a:t>
            </a:r>
            <a:r>
              <a:rPr lang="cs-CZ" altLang="cs-CZ" sz="3800" b="1" dirty="0" err="1" smtClean="0"/>
              <a:t>kambrijské</a:t>
            </a:r>
            <a:r>
              <a:rPr lang="cs-CZ" altLang="cs-CZ" sz="3800" b="1" dirty="0" smtClean="0"/>
              <a:t> exploze</a:t>
            </a:r>
          </a:p>
        </p:txBody>
      </p:sp>
      <p:pic>
        <p:nvPicPr>
          <p:cNvPr id="43011" name="Picture 2" descr="Auslöser der kambrischen Explosion gefunden? - US-Geologe sieht massiven  tektonischen Wandel als Ursache für plötzlichen Schub des Lebens -  scinexx.d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27609" y="1071563"/>
            <a:ext cx="4339828" cy="4339828"/>
          </a:xfrm>
          <a:noFill/>
          <a:extLst>
            <a:ext uri="{909E8E84-426E-40DD-AFC4-6F175D3DCCD1}">
              <a14:hiddenFill xmlns:a14="http://schemas.microsoft.com/office/drawing/2010/main">
                <a:solidFill>
                  <a:srgbClr val="FFFFFF"/>
                </a:solidFill>
              </a14:hiddenFill>
            </a:ext>
          </a:extLst>
        </p:spPr>
      </p:pic>
      <p:pic>
        <p:nvPicPr>
          <p:cNvPr id="43012" name="Picture 2" descr="Laurentie – Wikiped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6828" y="1138535"/>
            <a:ext cx="2357438" cy="26800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3" name="Obdélník 3"/>
          <p:cNvSpPr>
            <a:spLocks noChangeArrowheads="1"/>
          </p:cNvSpPr>
          <p:nvPr/>
        </p:nvSpPr>
        <p:spPr bwMode="auto">
          <a:xfrm>
            <a:off x="6203155" y="3939109"/>
            <a:ext cx="4594715" cy="2819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 typeface="Arial" panose="020B0604020202020204" pitchFamily="34" charset="0"/>
              <a:buChar char="•"/>
            </a:pPr>
            <a:r>
              <a:rPr lang="cs-CZ" altLang="cs-CZ" sz="1266" dirty="0"/>
              <a:t>V </a:t>
            </a:r>
            <a:r>
              <a:rPr lang="cs-CZ" altLang="cs-CZ" sz="1266" dirty="0" err="1"/>
              <a:t>neoproterozoiku</a:t>
            </a:r>
            <a:r>
              <a:rPr lang="cs-CZ" altLang="cs-CZ" sz="1266" dirty="0"/>
              <a:t> tvořila </a:t>
            </a:r>
            <a:r>
              <a:rPr lang="cs-CZ" altLang="cs-CZ" sz="1266" b="1" dirty="0" err="1"/>
              <a:t>Laurentia</a:t>
            </a:r>
            <a:r>
              <a:rPr lang="cs-CZ" altLang="cs-CZ" sz="1266" b="1" dirty="0"/>
              <a:t> </a:t>
            </a:r>
            <a:r>
              <a:rPr lang="cs-CZ" altLang="cs-CZ" sz="1266" dirty="0"/>
              <a:t> jádro </a:t>
            </a:r>
            <a:r>
              <a:rPr lang="cs-CZ" altLang="cs-CZ" sz="1266" dirty="0" err="1"/>
              <a:t>superkontinentu</a:t>
            </a:r>
            <a:r>
              <a:rPr lang="cs-CZ" altLang="cs-CZ" sz="1266" dirty="0"/>
              <a:t> </a:t>
            </a:r>
            <a:r>
              <a:rPr lang="cs-CZ" altLang="cs-CZ" sz="1266" dirty="0" err="1"/>
              <a:t>Rodinie</a:t>
            </a:r>
            <a:r>
              <a:rPr lang="cs-CZ" altLang="cs-CZ" sz="1266" dirty="0"/>
              <a:t> a nacházela se na rovníku. </a:t>
            </a:r>
          </a:p>
          <a:p>
            <a:pPr>
              <a:buFont typeface="Arial" panose="020B0604020202020204" pitchFamily="34" charset="0"/>
              <a:buChar char="•"/>
            </a:pPr>
            <a:r>
              <a:rPr lang="cs-CZ" altLang="cs-CZ" sz="1266" dirty="0"/>
              <a:t>Po rozpadu </a:t>
            </a:r>
            <a:r>
              <a:rPr lang="cs-CZ" altLang="cs-CZ" sz="1266" dirty="0" err="1"/>
              <a:t>Rodinie</a:t>
            </a:r>
            <a:r>
              <a:rPr lang="cs-CZ" altLang="cs-CZ" sz="1266" dirty="0"/>
              <a:t> (</a:t>
            </a:r>
            <a:r>
              <a:rPr lang="cs-CZ" altLang="cs-CZ" sz="1266" b="1" dirty="0"/>
              <a:t>před 750 milióny let</a:t>
            </a:r>
            <a:r>
              <a:rPr lang="cs-CZ" altLang="cs-CZ" sz="1266" dirty="0"/>
              <a:t>) </a:t>
            </a:r>
            <a:r>
              <a:rPr lang="cs-CZ" altLang="cs-CZ" sz="1266" b="1" dirty="0"/>
              <a:t>se osamostatnila</a:t>
            </a:r>
            <a:r>
              <a:rPr lang="cs-CZ" altLang="cs-CZ" sz="1266" dirty="0"/>
              <a:t>. Tehdy se </a:t>
            </a:r>
            <a:r>
              <a:rPr lang="cs-CZ" altLang="cs-CZ" sz="1266" b="1" dirty="0"/>
              <a:t>nacházela na jižní polokouli</a:t>
            </a:r>
            <a:r>
              <a:rPr lang="cs-CZ" altLang="cs-CZ" sz="1266" dirty="0"/>
              <a:t>. Před 700 až 600 milióny let se znova spojila s ostatními kontinenty </a:t>
            </a:r>
            <a:r>
              <a:rPr lang="cs-CZ" altLang="cs-CZ" sz="1266" b="1" dirty="0"/>
              <a:t>v </a:t>
            </a:r>
            <a:r>
              <a:rPr lang="cs-CZ" altLang="cs-CZ" sz="1266" b="1" dirty="0" err="1"/>
              <a:t>superkontinent</a:t>
            </a:r>
            <a:r>
              <a:rPr lang="cs-CZ" altLang="cs-CZ" sz="1266" b="1" dirty="0"/>
              <a:t> </a:t>
            </a:r>
            <a:r>
              <a:rPr lang="cs-CZ" altLang="cs-CZ" sz="1266" b="1" dirty="0" err="1"/>
              <a:t>Pannotii</a:t>
            </a:r>
            <a:r>
              <a:rPr lang="cs-CZ" altLang="cs-CZ" sz="1266" dirty="0"/>
              <a:t>.  </a:t>
            </a:r>
          </a:p>
          <a:p>
            <a:pPr>
              <a:buFont typeface="Arial" panose="020B0604020202020204" pitchFamily="34" charset="0"/>
              <a:buChar char="•"/>
            </a:pPr>
            <a:r>
              <a:rPr lang="cs-CZ" altLang="cs-CZ" sz="1266" dirty="0"/>
              <a:t>To už byla mezi obratníkem Kozoroha a jižním pólem. </a:t>
            </a:r>
          </a:p>
          <a:p>
            <a:pPr>
              <a:buFont typeface="Arial" panose="020B0604020202020204" pitchFamily="34" charset="0"/>
              <a:buChar char="•"/>
            </a:pPr>
            <a:r>
              <a:rPr lang="cs-CZ" altLang="cs-CZ" sz="1266" b="1" dirty="0"/>
              <a:t>Před 550 milióny let se opět osamostatnila a vydala se k severu. </a:t>
            </a:r>
            <a:r>
              <a:rPr lang="cs-CZ" altLang="cs-CZ" sz="1266" dirty="0"/>
              <a:t>Před 420 milióny let se u rovníku srazila s </a:t>
            </a:r>
            <a:r>
              <a:rPr lang="cs-CZ" altLang="cs-CZ" sz="1266" dirty="0" err="1"/>
              <a:t>Baltikou</a:t>
            </a:r>
            <a:r>
              <a:rPr lang="cs-CZ" altLang="cs-CZ" sz="1266" dirty="0"/>
              <a:t> a společně vytvořily </a:t>
            </a:r>
            <a:r>
              <a:rPr lang="cs-CZ" altLang="cs-CZ" sz="1266" dirty="0" err="1"/>
              <a:t>Eurameriku</a:t>
            </a:r>
            <a:r>
              <a:rPr lang="cs-CZ" altLang="cs-CZ" sz="1266" dirty="0"/>
              <a:t>. </a:t>
            </a:r>
          </a:p>
          <a:p>
            <a:pPr>
              <a:buFont typeface="Arial" panose="020B0604020202020204" pitchFamily="34" charset="0"/>
              <a:buChar char="•"/>
            </a:pPr>
            <a:r>
              <a:rPr lang="cs-CZ" altLang="cs-CZ" sz="1266" dirty="0"/>
              <a:t>Ta se pak </a:t>
            </a:r>
            <a:r>
              <a:rPr lang="cs-CZ" altLang="cs-CZ" sz="1266" b="1" dirty="0"/>
              <a:t>srazila s </a:t>
            </a:r>
            <a:r>
              <a:rPr lang="cs-CZ" altLang="cs-CZ" sz="1266" b="1" dirty="0" err="1"/>
              <a:t>Gondwanou</a:t>
            </a:r>
            <a:r>
              <a:rPr lang="cs-CZ" altLang="cs-CZ" sz="1266" b="1" dirty="0"/>
              <a:t>, čímž vznikla </a:t>
            </a:r>
            <a:r>
              <a:rPr lang="cs-CZ" altLang="cs-CZ" sz="1266" b="1" dirty="0" smtClean="0"/>
              <a:t>Pangea</a:t>
            </a:r>
            <a:r>
              <a:rPr lang="cs-CZ" altLang="cs-CZ" sz="1266" dirty="0" smtClean="0"/>
              <a:t>, </a:t>
            </a:r>
            <a:r>
              <a:rPr lang="cs-CZ" altLang="cs-CZ" sz="1266" dirty="0"/>
              <a:t>později se ještě ze severu připojila Sibiř. </a:t>
            </a:r>
            <a:endParaRPr lang="cs-CZ" altLang="cs-CZ" sz="1266" dirty="0" smtClean="0"/>
          </a:p>
          <a:p>
            <a:pPr>
              <a:buFont typeface="Arial" panose="020B0604020202020204" pitchFamily="34" charset="0"/>
              <a:buChar char="•"/>
            </a:pPr>
            <a:r>
              <a:rPr lang="cs-CZ" altLang="cs-CZ" sz="1266" dirty="0" smtClean="0"/>
              <a:t>Před </a:t>
            </a:r>
            <a:r>
              <a:rPr lang="cs-CZ" altLang="cs-CZ" sz="1266" b="1" dirty="0"/>
              <a:t>150 milióny let se Pangea rozpadla na </a:t>
            </a:r>
            <a:r>
              <a:rPr lang="cs-CZ" altLang="cs-CZ" sz="1266" b="1" dirty="0" err="1"/>
              <a:t>Laurasii</a:t>
            </a:r>
            <a:r>
              <a:rPr lang="cs-CZ" altLang="cs-CZ" sz="1266" b="1" dirty="0"/>
              <a:t> a </a:t>
            </a:r>
            <a:r>
              <a:rPr lang="cs-CZ" altLang="cs-CZ" sz="1266" b="1" dirty="0" err="1"/>
              <a:t>Gondwanu</a:t>
            </a:r>
            <a:endParaRPr lang="cs-CZ" altLang="cs-CZ" sz="1266" b="1" dirty="0"/>
          </a:p>
        </p:txBody>
      </p:sp>
    </p:spTree>
    <p:extLst>
      <p:ext uri="{BB962C8B-B14F-4D97-AF65-F5344CB8AC3E}">
        <p14:creationId xmlns:p14="http://schemas.microsoft.com/office/powerpoint/2010/main" val="5749373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Nadpis 1"/>
          <p:cNvSpPr>
            <a:spLocks noGrp="1"/>
          </p:cNvSpPr>
          <p:nvPr>
            <p:ph type="title"/>
          </p:nvPr>
        </p:nvSpPr>
        <p:spPr>
          <a:xfrm>
            <a:off x="1574361" y="216958"/>
            <a:ext cx="8989436" cy="803672"/>
          </a:xfrm>
        </p:spPr>
        <p:txBody>
          <a:bodyPr>
            <a:noAutofit/>
          </a:bodyPr>
          <a:lstStyle/>
          <a:p>
            <a:pPr eaLnBrk="1" hangingPunct="1"/>
            <a:r>
              <a:rPr lang="cs-CZ" altLang="cs-CZ" sz="3800" b="1" dirty="0" err="1" smtClean="0"/>
              <a:t>Superkontinent</a:t>
            </a:r>
            <a:r>
              <a:rPr lang="cs-CZ" altLang="cs-CZ" sz="3800" b="1" dirty="0" smtClean="0"/>
              <a:t> Pangea a desková tektonika</a:t>
            </a:r>
          </a:p>
        </p:txBody>
      </p:sp>
      <p:pic>
        <p:nvPicPr>
          <p:cNvPr id="44035" name="Picture 2" descr="undefin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02594" y="1393032"/>
            <a:ext cx="3532808" cy="4373314"/>
          </a:xfrm>
          <a:noFill/>
          <a:extLst>
            <a:ext uri="{909E8E84-426E-40DD-AFC4-6F175D3DCCD1}">
              <a14:hiddenFill xmlns:a14="http://schemas.microsoft.com/office/drawing/2010/main">
                <a:solidFill>
                  <a:srgbClr val="FFFFFF"/>
                </a:solidFill>
              </a14:hiddenFill>
            </a:ext>
          </a:extLst>
        </p:spPr>
      </p:pic>
      <p:sp>
        <p:nvSpPr>
          <p:cNvPr id="44036" name="Obdélník 3"/>
          <p:cNvSpPr>
            <a:spLocks noChangeArrowheads="1"/>
          </p:cNvSpPr>
          <p:nvPr/>
        </p:nvSpPr>
        <p:spPr bwMode="auto">
          <a:xfrm>
            <a:off x="5542359" y="1178719"/>
            <a:ext cx="5021438" cy="1650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cs-CZ" sz="1266" b="1" dirty="0">
                <a:solidFill>
                  <a:srgbClr val="202122"/>
                </a:solidFill>
              </a:rPr>
              <a:t>Pangea</a:t>
            </a:r>
            <a:r>
              <a:rPr lang="cs-CZ" altLang="cs-CZ" sz="1266" dirty="0">
                <a:solidFill>
                  <a:srgbClr val="202122"/>
                </a:solidFill>
              </a:rPr>
              <a:t> </a:t>
            </a:r>
            <a:r>
              <a:rPr lang="cs-CZ" altLang="cs-CZ" sz="1266" dirty="0"/>
              <a:t>(řecky </a:t>
            </a:r>
            <a:r>
              <a:rPr lang="cs-CZ" altLang="cs-CZ" sz="1266" i="1" dirty="0"/>
              <a:t>všechny země</a:t>
            </a:r>
            <a:r>
              <a:rPr lang="cs-CZ" altLang="cs-CZ" sz="1266" dirty="0"/>
              <a:t>) je jméno běžně používané pro </a:t>
            </a:r>
            <a:r>
              <a:rPr lang="cs-CZ" altLang="cs-CZ" sz="1266" dirty="0" err="1"/>
              <a:t>superkontinent</a:t>
            </a:r>
            <a:r>
              <a:rPr lang="cs-CZ" altLang="cs-CZ" sz="1266" dirty="0"/>
              <a:t>, který </a:t>
            </a:r>
            <a:r>
              <a:rPr lang="cs-CZ" altLang="cs-CZ" sz="1266" b="1" dirty="0"/>
              <a:t>se formoval přibližně před 300 miliony </a:t>
            </a:r>
            <a:r>
              <a:rPr lang="cs-CZ" altLang="cs-CZ" sz="1266" dirty="0"/>
              <a:t>let, existoval v paleozoiku a mezozoiku předtím, než se přibližně před 200 miliony let důsledkem deskové tektoniky rozdělil na menší kontinenty. </a:t>
            </a:r>
            <a:r>
              <a:rPr lang="cs-CZ" altLang="cs-CZ" sz="1266" b="1" dirty="0"/>
              <a:t>Když se kontinenty poprvé spojily v Pangeu, vytvořilo se mnoho hor, z nichž některé existují </a:t>
            </a:r>
            <a:r>
              <a:rPr lang="cs-CZ" altLang="cs-CZ" sz="1266" b="1" dirty="0" smtClean="0"/>
              <a:t>dodnes, např</a:t>
            </a:r>
            <a:r>
              <a:rPr lang="cs-CZ" altLang="cs-CZ" sz="1266" b="1" dirty="0"/>
              <a:t>. Ural nebo </a:t>
            </a:r>
            <a:r>
              <a:rPr lang="cs-CZ" altLang="cs-CZ" sz="1266" b="1" dirty="0" err="1"/>
              <a:t>Antiatlas</a:t>
            </a:r>
            <a:r>
              <a:rPr lang="cs-CZ" altLang="cs-CZ" sz="1266" b="1" dirty="0"/>
              <a:t> Oceán obklopující Pangeu dostal jméno </a:t>
            </a:r>
            <a:r>
              <a:rPr lang="cs-CZ" altLang="cs-CZ" sz="1266" b="1" dirty="0" err="1"/>
              <a:t>Panthalassa</a:t>
            </a:r>
            <a:r>
              <a:rPr lang="cs-CZ" altLang="cs-CZ" sz="1266" b="1" dirty="0"/>
              <a:t>.</a:t>
            </a:r>
          </a:p>
        </p:txBody>
      </p:sp>
      <p:pic>
        <p:nvPicPr>
          <p:cNvPr id="44037" name="Picture 2" descr="undefin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13797" y="2839641"/>
            <a:ext cx="4561954"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8" name="Obdélník 4"/>
          <p:cNvSpPr>
            <a:spLocks noChangeArrowheads="1"/>
          </p:cNvSpPr>
          <p:nvPr/>
        </p:nvSpPr>
        <p:spPr bwMode="auto">
          <a:xfrm>
            <a:off x="6363891" y="6215063"/>
            <a:ext cx="3510898" cy="35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cs-CZ" sz="1687"/>
              <a:t>Mapa hlavních tektonických desek</a:t>
            </a:r>
            <a:r>
              <a:rPr lang="cs-CZ" altLang="cs-CZ" sz="1266"/>
              <a:t>.</a:t>
            </a:r>
          </a:p>
        </p:txBody>
      </p:sp>
    </p:spTree>
    <p:extLst>
      <p:ext uri="{BB962C8B-B14F-4D97-AF65-F5344CB8AC3E}">
        <p14:creationId xmlns:p14="http://schemas.microsoft.com/office/powerpoint/2010/main" val="14460329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Obrázky Pangea – procházejte fotografie, vektory a videa 810 | Adobe Stoc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13422" y="569268"/>
            <a:ext cx="7830220" cy="6127998"/>
          </a:xfrm>
          <a:noFill/>
          <a:extLst>
            <a:ext uri="{909E8E84-426E-40DD-AFC4-6F175D3DCCD1}">
              <a14:hiddenFill xmlns:a14="http://schemas.microsoft.com/office/drawing/2010/main">
                <a:solidFill>
                  <a:srgbClr val="FFFFFF"/>
                </a:solidFill>
              </a14:hiddenFill>
            </a:ext>
          </a:extLst>
        </p:spPr>
      </p:pic>
      <p:sp>
        <p:nvSpPr>
          <p:cNvPr id="45059" name="Nadpis 1"/>
          <p:cNvSpPr>
            <a:spLocks noGrp="1"/>
          </p:cNvSpPr>
          <p:nvPr>
            <p:ph type="title"/>
          </p:nvPr>
        </p:nvSpPr>
        <p:spPr>
          <a:xfrm>
            <a:off x="2894273" y="160735"/>
            <a:ext cx="6579974" cy="556990"/>
          </a:xfrm>
        </p:spPr>
        <p:txBody>
          <a:bodyPr>
            <a:noAutofit/>
          </a:bodyPr>
          <a:lstStyle/>
          <a:p>
            <a:pPr algn="ctr" eaLnBrk="1" hangingPunct="1"/>
            <a:r>
              <a:rPr lang="cs-CZ" altLang="cs-CZ" sz="3800" b="1" dirty="0" err="1"/>
              <a:t>Wegenerův</a:t>
            </a:r>
            <a:r>
              <a:rPr lang="cs-CZ" altLang="cs-CZ" sz="3800" b="1" dirty="0"/>
              <a:t> kontinentální drift</a:t>
            </a:r>
          </a:p>
        </p:txBody>
      </p:sp>
      <p:sp>
        <p:nvSpPr>
          <p:cNvPr id="45060" name="Šipka doprava 3"/>
          <p:cNvSpPr>
            <a:spLocks noChangeArrowheads="1"/>
          </p:cNvSpPr>
          <p:nvPr/>
        </p:nvSpPr>
        <p:spPr bwMode="auto">
          <a:xfrm>
            <a:off x="3309938" y="3107531"/>
            <a:ext cx="543595" cy="340445"/>
          </a:xfrm>
          <a:prstGeom prst="rightArrow">
            <a:avLst>
              <a:gd name="adj1" fmla="val 50000"/>
              <a:gd name="adj2" fmla="val 50090"/>
            </a:avLst>
          </a:prstGeom>
          <a:solidFill>
            <a:srgbClr val="FF0000"/>
          </a:solidFill>
          <a:ln w="9525" algn="ctr">
            <a:solidFill>
              <a:srgbClr val="FF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cs-CZ" altLang="cs-CZ" sz="1266"/>
          </a:p>
        </p:txBody>
      </p:sp>
      <p:sp>
        <p:nvSpPr>
          <p:cNvPr id="45061" name="TextovéPole 4"/>
          <p:cNvSpPr txBox="1">
            <a:spLocks noChangeArrowheads="1"/>
          </p:cNvSpPr>
          <p:nvPr/>
        </p:nvSpPr>
        <p:spPr bwMode="auto">
          <a:xfrm>
            <a:off x="1612025" y="2893219"/>
            <a:ext cx="1669048" cy="80656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cs-CZ" altLang="cs-CZ" sz="1547">
                <a:solidFill>
                  <a:srgbClr val="FF0000"/>
                </a:solidFill>
              </a:rPr>
              <a:t>Nejstarší parazit </a:t>
            </a:r>
          </a:p>
          <a:p>
            <a:pPr algn="ctr"/>
            <a:r>
              <a:rPr lang="cs-CZ" altLang="cs-CZ" sz="1547">
                <a:solidFill>
                  <a:srgbClr val="FF0000"/>
                </a:solidFill>
              </a:rPr>
              <a:t>dvakrát starší </a:t>
            </a:r>
          </a:p>
          <a:p>
            <a:pPr algn="ctr"/>
            <a:r>
              <a:rPr lang="cs-CZ" altLang="cs-CZ" sz="1547">
                <a:solidFill>
                  <a:srgbClr val="FF0000"/>
                </a:solidFill>
              </a:rPr>
              <a:t>(512mil let)</a:t>
            </a:r>
          </a:p>
        </p:txBody>
      </p:sp>
    </p:spTree>
    <p:extLst>
      <p:ext uri="{BB962C8B-B14F-4D97-AF65-F5344CB8AC3E}">
        <p14:creationId xmlns:p14="http://schemas.microsoft.com/office/powerpoint/2010/main" val="40396416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undefined"/>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a:xfrm>
            <a:off x="1809750" y="0"/>
            <a:ext cx="8572500" cy="6858000"/>
          </a:xfrm>
          <a:noFill/>
          <a:extLst>
            <a:ext uri="{909E8E84-426E-40DD-AFC4-6F175D3DCCD1}">
              <a14:hiddenFill xmlns:a14="http://schemas.microsoft.com/office/drawing/2010/main">
                <a:solidFill>
                  <a:srgbClr val="FFFFFF"/>
                </a:solidFill>
              </a14:hiddenFill>
            </a:ext>
          </a:extLst>
        </p:spPr>
      </p:pic>
      <p:sp>
        <p:nvSpPr>
          <p:cNvPr id="46083" name="TextovéPole 3"/>
          <p:cNvSpPr txBox="1">
            <a:spLocks noChangeArrowheads="1"/>
          </p:cNvSpPr>
          <p:nvPr/>
        </p:nvSpPr>
        <p:spPr bwMode="auto">
          <a:xfrm>
            <a:off x="2982816" y="107156"/>
            <a:ext cx="6845144"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cs-CZ" sz="3800" dirty="0">
                <a:solidFill>
                  <a:schemeClr val="bg1"/>
                </a:solidFill>
              </a:rPr>
              <a:t>Simulace kontinentálního driftu</a:t>
            </a:r>
          </a:p>
        </p:txBody>
      </p:sp>
    </p:spTree>
    <p:extLst>
      <p:ext uri="{BB962C8B-B14F-4D97-AF65-F5344CB8AC3E}">
        <p14:creationId xmlns:p14="http://schemas.microsoft.com/office/powerpoint/2010/main" val="892416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Nadpis 1"/>
          <p:cNvSpPr>
            <a:spLocks noGrp="1"/>
          </p:cNvSpPr>
          <p:nvPr>
            <p:ph type="title"/>
          </p:nvPr>
        </p:nvSpPr>
        <p:spPr>
          <a:xfrm>
            <a:off x="214685" y="153350"/>
            <a:ext cx="11481684" cy="803672"/>
          </a:xfrm>
        </p:spPr>
        <p:txBody>
          <a:bodyPr>
            <a:noAutofit/>
          </a:bodyPr>
          <a:lstStyle/>
          <a:p>
            <a:pPr algn="ctr" eaLnBrk="1" hangingPunct="1"/>
            <a:r>
              <a:rPr lang="cs-CZ" altLang="cs-CZ" sz="3800" b="1" dirty="0" smtClean="0"/>
              <a:t>Dnes neexistující svět Pangey s </a:t>
            </a:r>
            <a:r>
              <a:rPr lang="cs-CZ" altLang="cs-CZ" sz="3800" b="1" dirty="0" err="1" smtClean="0"/>
              <a:t>vyznačenmím</a:t>
            </a:r>
            <a:r>
              <a:rPr lang="cs-CZ" altLang="cs-CZ" sz="3800" b="1" dirty="0" smtClean="0"/>
              <a:t> hranic dnešních států</a:t>
            </a:r>
          </a:p>
        </p:txBody>
      </p:sp>
      <p:pic>
        <p:nvPicPr>
          <p:cNvPr id="47107" name="Picture 2" descr="Incredible Map of Pangea With Modern-Day Border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256359" y="1125141"/>
            <a:ext cx="5411391" cy="5587752"/>
          </a:xfrm>
          <a:noFill/>
          <a:extLst>
            <a:ext uri="{909E8E84-426E-40DD-AFC4-6F175D3DCCD1}">
              <a14:hiddenFill xmlns:a14="http://schemas.microsoft.com/office/drawing/2010/main">
                <a:solidFill>
                  <a:srgbClr val="FFFFFF"/>
                </a:solidFill>
              </a14:hiddenFill>
            </a:ext>
          </a:extLst>
        </p:spPr>
      </p:pic>
      <p:sp>
        <p:nvSpPr>
          <p:cNvPr id="47108" name="Šipka doleva 4"/>
          <p:cNvSpPr>
            <a:spLocks noChangeArrowheads="1"/>
          </p:cNvSpPr>
          <p:nvPr/>
        </p:nvSpPr>
        <p:spPr bwMode="auto">
          <a:xfrm>
            <a:off x="7060406" y="1339453"/>
            <a:ext cx="589359" cy="340445"/>
          </a:xfrm>
          <a:prstGeom prst="leftArrow">
            <a:avLst>
              <a:gd name="adj1" fmla="val 50000"/>
              <a:gd name="adj2" fmla="val 50043"/>
            </a:avLst>
          </a:prstGeom>
          <a:solidFill>
            <a:srgbClr val="FF0000"/>
          </a:solidFill>
          <a:ln w="9525" algn="ctr">
            <a:solidFill>
              <a:srgbClr val="FF0000"/>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cs-CZ" altLang="cs-CZ" sz="1266"/>
          </a:p>
        </p:txBody>
      </p:sp>
      <p:sp>
        <p:nvSpPr>
          <p:cNvPr id="47109" name="TextovéPole 5"/>
          <p:cNvSpPr txBox="1">
            <a:spLocks noChangeArrowheads="1"/>
          </p:cNvSpPr>
          <p:nvPr/>
        </p:nvSpPr>
        <p:spPr bwMode="auto">
          <a:xfrm>
            <a:off x="7781479" y="1387451"/>
            <a:ext cx="2218877" cy="568489"/>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cs-CZ" sz="1547">
                <a:solidFill>
                  <a:srgbClr val="FF0000"/>
                </a:solidFill>
              </a:rPr>
              <a:t>Čína; nejstarší parazit, </a:t>
            </a:r>
          </a:p>
          <a:p>
            <a:r>
              <a:rPr lang="cs-CZ" altLang="cs-CZ" sz="1547">
                <a:solidFill>
                  <a:srgbClr val="FF0000"/>
                </a:solidFill>
              </a:rPr>
              <a:t>   512mil let       </a:t>
            </a:r>
          </a:p>
        </p:txBody>
      </p:sp>
      <p:sp>
        <p:nvSpPr>
          <p:cNvPr id="47110" name="TextovéPole 6"/>
          <p:cNvSpPr txBox="1">
            <a:spLocks noChangeArrowheads="1"/>
          </p:cNvSpPr>
          <p:nvPr/>
        </p:nvSpPr>
        <p:spPr bwMode="auto">
          <a:xfrm>
            <a:off x="1809751" y="1285875"/>
            <a:ext cx="2383025" cy="568489"/>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cs-CZ" sz="1547">
                <a:solidFill>
                  <a:srgbClr val="FF0000"/>
                </a:solidFill>
              </a:rPr>
              <a:t>Trvání Pangey v rozmezí</a:t>
            </a:r>
          </a:p>
          <a:p>
            <a:r>
              <a:rPr lang="cs-CZ" altLang="cs-CZ" sz="1547">
                <a:solidFill>
                  <a:srgbClr val="FF0000"/>
                </a:solidFill>
              </a:rPr>
              <a:t>300 až 200 mil let !!!</a:t>
            </a:r>
          </a:p>
        </p:txBody>
      </p:sp>
    </p:spTree>
    <p:extLst>
      <p:ext uri="{BB962C8B-B14F-4D97-AF65-F5344CB8AC3E}">
        <p14:creationId xmlns:p14="http://schemas.microsoft.com/office/powerpoint/2010/main" val="32004178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Nadpis 1"/>
          <p:cNvSpPr>
            <a:spLocks noGrp="1"/>
          </p:cNvSpPr>
          <p:nvPr>
            <p:ph type="title"/>
          </p:nvPr>
        </p:nvSpPr>
        <p:spPr>
          <a:xfrm>
            <a:off x="2613422" y="65320"/>
            <a:ext cx="6983016" cy="642938"/>
          </a:xfrm>
        </p:spPr>
        <p:txBody>
          <a:bodyPr>
            <a:normAutofit/>
          </a:bodyPr>
          <a:lstStyle/>
          <a:p>
            <a:pPr algn="ctr" eaLnBrk="1" hangingPunct="1"/>
            <a:r>
              <a:rPr lang="cs-CZ" altLang="cs-CZ" sz="3800" b="1" dirty="0" smtClean="0"/>
              <a:t>Geologická epocha: kambrium</a:t>
            </a:r>
          </a:p>
        </p:txBody>
      </p:sp>
      <p:sp>
        <p:nvSpPr>
          <p:cNvPr id="52227" name="Zástupný symbol pro obsah 2"/>
          <p:cNvSpPr>
            <a:spLocks noGrp="1"/>
          </p:cNvSpPr>
          <p:nvPr>
            <p:ph idx="1"/>
          </p:nvPr>
        </p:nvSpPr>
        <p:spPr>
          <a:xfrm>
            <a:off x="326003" y="745936"/>
            <a:ext cx="11330609" cy="1660922"/>
          </a:xfrm>
        </p:spPr>
        <p:txBody>
          <a:bodyPr>
            <a:noAutofit/>
          </a:bodyPr>
          <a:lstStyle/>
          <a:p>
            <a:pPr eaLnBrk="1" hangingPunct="1"/>
            <a:r>
              <a:rPr lang="cs-CZ" altLang="cs-CZ" sz="1800" dirty="0"/>
              <a:t>Dříve bylo kambrium vymezeno na období </a:t>
            </a:r>
            <a:r>
              <a:rPr lang="cs-CZ" altLang="cs-CZ" sz="1800" b="1" dirty="0"/>
              <a:t>před 570–500 mil. let</a:t>
            </a:r>
            <a:r>
              <a:rPr lang="cs-CZ" altLang="cs-CZ" sz="1800" dirty="0"/>
              <a:t>. Spodní hranice je stanovena nástupem primitivních </a:t>
            </a:r>
            <a:r>
              <a:rPr lang="cs-CZ" altLang="cs-CZ" sz="1800" b="1" dirty="0"/>
              <a:t>útesotvorných organismů </a:t>
            </a:r>
            <a:r>
              <a:rPr lang="cs-CZ" altLang="cs-CZ" sz="1800" dirty="0"/>
              <a:t>(</a:t>
            </a:r>
            <a:r>
              <a:rPr lang="cs-CZ" altLang="cs-CZ" sz="1800" dirty="0" err="1"/>
              <a:t>A</a:t>
            </a:r>
            <a:r>
              <a:rPr lang="cs-CZ" altLang="cs-CZ" sz="1800" b="1" dirty="0" err="1"/>
              <a:t>rchaeocyatha</a:t>
            </a:r>
            <a:r>
              <a:rPr lang="cs-CZ" altLang="cs-CZ" sz="1800" dirty="0"/>
              <a:t>) a raných členovců (</a:t>
            </a:r>
            <a:r>
              <a:rPr lang="cs-CZ" altLang="cs-CZ" sz="1800" b="1" dirty="0"/>
              <a:t>trilobiti</a:t>
            </a:r>
            <a:r>
              <a:rPr lang="cs-CZ" altLang="cs-CZ" sz="1800" dirty="0"/>
              <a:t>). </a:t>
            </a:r>
          </a:p>
          <a:p>
            <a:pPr eaLnBrk="1" hangingPunct="1"/>
            <a:r>
              <a:rPr lang="cs-CZ" altLang="cs-CZ" sz="1800" dirty="0"/>
              <a:t>Pro tuto hranici je typické zvýšení obsahu izotopu C-13, které dle některých autorů svědčí o následcích dopadu mimozemského tělesa. </a:t>
            </a:r>
          </a:p>
          <a:p>
            <a:pPr eaLnBrk="1" hangingPunct="1"/>
            <a:r>
              <a:rPr lang="cs-CZ" altLang="cs-CZ" sz="1800" dirty="0"/>
              <a:t>Tohoto stáří je například horizont sopečného popela v Ománu, obsahující zirkony, jejichž radiometrické stáří je 542 mil.  </a:t>
            </a:r>
          </a:p>
          <a:p>
            <a:pPr eaLnBrk="1" hangingPunct="1"/>
            <a:r>
              <a:rPr lang="cs-CZ" altLang="cs-CZ" sz="1800" dirty="0"/>
              <a:t>Svrchní hranice je dána nástupem trilobitů rodu </a:t>
            </a:r>
            <a:r>
              <a:rPr lang="cs-CZ" altLang="cs-CZ" sz="1800" b="1" i="1" dirty="0" err="1"/>
              <a:t>Jujuyaspis</a:t>
            </a:r>
            <a:r>
              <a:rPr lang="cs-CZ" altLang="cs-CZ" sz="1800" b="1" dirty="0"/>
              <a:t>,</a:t>
            </a:r>
            <a:r>
              <a:rPr lang="cs-CZ" altLang="cs-CZ" sz="1800" dirty="0"/>
              <a:t> jenž je vůdčí </a:t>
            </a:r>
            <a:r>
              <a:rPr lang="cs-CZ" altLang="cs-CZ" sz="1800" dirty="0" err="1"/>
              <a:t>fosílii</a:t>
            </a:r>
            <a:r>
              <a:rPr lang="cs-CZ" altLang="cs-CZ" sz="1800" dirty="0"/>
              <a:t> spodního ordoviku. </a:t>
            </a:r>
            <a:r>
              <a:rPr lang="cs-CZ" altLang="cs-CZ" sz="1800" b="1" dirty="0"/>
              <a:t>V roce 2002 </a:t>
            </a:r>
            <a:r>
              <a:rPr lang="cs-CZ" altLang="cs-CZ" sz="1800" dirty="0"/>
              <a:t>stanovila Mezinárodní subkomise pro stratigrafii </a:t>
            </a:r>
            <a:r>
              <a:rPr lang="cs-CZ" altLang="cs-CZ" sz="1800" b="1" dirty="0"/>
              <a:t>rozpětí kambria na 545–490 mil. let.</a:t>
            </a:r>
          </a:p>
        </p:txBody>
      </p:sp>
      <p:pic>
        <p:nvPicPr>
          <p:cNvPr id="52228" name="Picture 2" descr="Kambrická exploz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3974" y="3238914"/>
            <a:ext cx="7445127" cy="35238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60778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Nadpis 1"/>
          <p:cNvSpPr>
            <a:spLocks noGrp="1"/>
          </p:cNvSpPr>
          <p:nvPr>
            <p:ph type="title"/>
          </p:nvPr>
        </p:nvSpPr>
        <p:spPr>
          <a:xfrm>
            <a:off x="3039005" y="69480"/>
            <a:ext cx="6494611" cy="803672"/>
          </a:xfrm>
        </p:spPr>
        <p:txBody>
          <a:bodyPr>
            <a:normAutofit fontScale="90000"/>
          </a:bodyPr>
          <a:lstStyle/>
          <a:p>
            <a:pPr algn="ctr" eaLnBrk="1" hangingPunct="1"/>
            <a:r>
              <a:rPr lang="cs-CZ" altLang="cs-CZ" sz="3800" b="1" dirty="0"/>
              <a:t>Fauna </a:t>
            </a:r>
            <a:r>
              <a:rPr lang="cs-CZ" altLang="cs-CZ" sz="3800" b="1" dirty="0" smtClean="0"/>
              <a:t>kambrické </a:t>
            </a:r>
            <a:r>
              <a:rPr lang="cs-CZ" altLang="cs-CZ" sz="3800" b="1" dirty="0" smtClean="0"/>
              <a:t>evoluční  </a:t>
            </a:r>
            <a:r>
              <a:rPr lang="cs-CZ" altLang="cs-CZ" sz="3800" b="1" dirty="0"/>
              <a:t>exploze</a:t>
            </a:r>
          </a:p>
        </p:txBody>
      </p:sp>
      <p:pic>
        <p:nvPicPr>
          <p:cNvPr id="41987" name="Picture 4" descr="Kambrium Photos, Images and Pictur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06266" y="642937"/>
            <a:ext cx="7293322" cy="2946797"/>
          </a:xfrm>
          <a:noFill/>
          <a:extLst>
            <a:ext uri="{909E8E84-426E-40DD-AFC4-6F175D3DCCD1}">
              <a14:hiddenFill xmlns:a14="http://schemas.microsoft.com/office/drawing/2010/main">
                <a:solidFill>
                  <a:srgbClr val="FFFFFF"/>
                </a:solidFill>
              </a14:hiddenFill>
            </a:ext>
          </a:extLst>
        </p:spPr>
      </p:pic>
      <p:pic>
        <p:nvPicPr>
          <p:cNvPr id="41988" name="Picture 2" descr="undefin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1953" y="3643313"/>
            <a:ext cx="2528218" cy="29936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9" name="Picture 6" descr="undefin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93643" y="3643313"/>
            <a:ext cx="2288232" cy="305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4" descr="undefin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0041" y="3578572"/>
            <a:ext cx="2549426" cy="3117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1" name="TextovéPole 7"/>
          <p:cNvSpPr txBox="1">
            <a:spLocks noChangeArrowheads="1"/>
          </p:cNvSpPr>
          <p:nvPr/>
        </p:nvSpPr>
        <p:spPr bwMode="auto">
          <a:xfrm>
            <a:off x="4649391" y="3268266"/>
            <a:ext cx="3068469" cy="395365"/>
          </a:xfrm>
          <a:prstGeom prst="rect">
            <a:avLst/>
          </a:prstGeom>
          <a:solidFill>
            <a:schemeClr val="bg1"/>
          </a:solidFill>
          <a:ln w="19050">
            <a:solidFill>
              <a:schemeClr val="tx1"/>
            </a:solidFill>
            <a:miter lim="800000"/>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cs-CZ" sz="1969"/>
              <a:t>Kambrium: doba trilobitů !</a:t>
            </a:r>
          </a:p>
        </p:txBody>
      </p:sp>
      <p:sp>
        <p:nvSpPr>
          <p:cNvPr id="41992" name="Obdélník 8"/>
          <p:cNvSpPr>
            <a:spLocks noChangeArrowheads="1"/>
          </p:cNvSpPr>
          <p:nvPr/>
        </p:nvSpPr>
        <p:spPr bwMode="auto">
          <a:xfrm>
            <a:off x="7938865" y="6161485"/>
            <a:ext cx="2121093" cy="481927"/>
          </a:xfrm>
          <a:prstGeom prst="rect">
            <a:avLst/>
          </a:prstGeom>
          <a:solidFill>
            <a:schemeClr val="bg1"/>
          </a:solidFill>
          <a:ln w="12700">
            <a:solidFill>
              <a:schemeClr val="tx1"/>
            </a:solidFill>
            <a:miter lim="800000"/>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cs-CZ" sz="1266">
                <a:solidFill>
                  <a:srgbClr val="202122"/>
                </a:solidFill>
              </a:rPr>
              <a:t>Rod </a:t>
            </a:r>
            <a:r>
              <a:rPr lang="cs-CZ" altLang="cs-CZ" sz="1266" i="1">
                <a:solidFill>
                  <a:srgbClr val="202122"/>
                </a:solidFill>
              </a:rPr>
              <a:t>Estaingia</a:t>
            </a:r>
            <a:r>
              <a:rPr lang="cs-CZ" altLang="cs-CZ" sz="1266">
                <a:solidFill>
                  <a:srgbClr val="202122"/>
                </a:solidFill>
              </a:rPr>
              <a:t> ze spodního</a:t>
            </a:r>
          </a:p>
          <a:p>
            <a:r>
              <a:rPr lang="cs-CZ" altLang="cs-CZ" sz="1266">
                <a:solidFill>
                  <a:srgbClr val="202122"/>
                </a:solidFill>
              </a:rPr>
              <a:t> kambria, ostrov Kangaroo</a:t>
            </a:r>
            <a:endParaRPr lang="cs-CZ" altLang="cs-CZ" sz="1266"/>
          </a:p>
        </p:txBody>
      </p:sp>
      <p:sp>
        <p:nvSpPr>
          <p:cNvPr id="41993" name="Obdélník 9"/>
          <p:cNvSpPr>
            <a:spLocks noChangeArrowheads="1"/>
          </p:cNvSpPr>
          <p:nvPr/>
        </p:nvSpPr>
        <p:spPr bwMode="auto">
          <a:xfrm>
            <a:off x="5493246" y="5940474"/>
            <a:ext cx="1727895" cy="676724"/>
          </a:xfrm>
          <a:prstGeom prst="rect">
            <a:avLst/>
          </a:prstGeom>
          <a:solidFill>
            <a:schemeClr val="bg1"/>
          </a:solidFill>
          <a:ln w="9525">
            <a:solidFill>
              <a:schemeClr val="tx1"/>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cs-CZ" sz="1266" i="1">
                <a:solidFill>
                  <a:srgbClr val="202122"/>
                </a:solidFill>
              </a:rPr>
              <a:t>Halkieria evangelista</a:t>
            </a:r>
            <a:r>
              <a:rPr lang="cs-CZ" altLang="cs-CZ" sz="1266">
                <a:solidFill>
                  <a:srgbClr val="202122"/>
                </a:solidFill>
              </a:rPr>
              <a:t>      </a:t>
            </a:r>
          </a:p>
          <a:p>
            <a:r>
              <a:rPr lang="cs-CZ" altLang="cs-CZ" sz="1266">
                <a:solidFill>
                  <a:srgbClr val="202122"/>
                </a:solidFill>
              </a:rPr>
              <a:t>ze spodního kambria </a:t>
            </a:r>
          </a:p>
          <a:p>
            <a:r>
              <a:rPr lang="cs-CZ" altLang="cs-CZ" sz="1266">
                <a:solidFill>
                  <a:srgbClr val="202122"/>
                </a:solidFill>
              </a:rPr>
              <a:t>severního Grónska</a:t>
            </a:r>
            <a:endParaRPr lang="cs-CZ" altLang="cs-CZ" sz="1266"/>
          </a:p>
        </p:txBody>
      </p:sp>
      <p:sp>
        <p:nvSpPr>
          <p:cNvPr id="41994" name="Obdélník 11"/>
          <p:cNvSpPr>
            <a:spLocks noChangeArrowheads="1"/>
          </p:cNvSpPr>
          <p:nvPr/>
        </p:nvSpPr>
        <p:spPr bwMode="auto">
          <a:xfrm>
            <a:off x="2774156" y="6135812"/>
            <a:ext cx="1726755" cy="481927"/>
          </a:xfrm>
          <a:prstGeom prst="rect">
            <a:avLst/>
          </a:prstGeom>
          <a:solidFill>
            <a:schemeClr val="bg1"/>
          </a:solidFill>
          <a:ln w="9525">
            <a:solidFill>
              <a:schemeClr val="tx1"/>
            </a:solidFill>
            <a:miter lim="800000"/>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cs-CZ" sz="1266"/>
              <a:t>Zkamenělina trilobita </a:t>
            </a:r>
          </a:p>
          <a:p>
            <a:r>
              <a:rPr lang="cs-CZ" altLang="cs-CZ" sz="1266"/>
              <a:t>Asaphiscus wheekeri</a:t>
            </a:r>
          </a:p>
        </p:txBody>
      </p:sp>
    </p:spTree>
    <p:extLst>
      <p:ext uri="{BB962C8B-B14F-4D97-AF65-F5344CB8AC3E}">
        <p14:creationId xmlns:p14="http://schemas.microsoft.com/office/powerpoint/2010/main" val="19438865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Nadpis 1"/>
          <p:cNvSpPr>
            <a:spLocks noGrp="1"/>
          </p:cNvSpPr>
          <p:nvPr>
            <p:ph type="title"/>
          </p:nvPr>
        </p:nvSpPr>
        <p:spPr>
          <a:xfrm>
            <a:off x="838200" y="269710"/>
            <a:ext cx="10515600" cy="644691"/>
          </a:xfrm>
        </p:spPr>
        <p:txBody>
          <a:bodyPr>
            <a:normAutofit/>
          </a:bodyPr>
          <a:lstStyle/>
          <a:p>
            <a:pPr algn="ctr" eaLnBrk="1" hangingPunct="1"/>
            <a:r>
              <a:rPr lang="cs-CZ" altLang="cs-CZ" sz="3800" b="1" dirty="0" smtClean="0"/>
              <a:t>Kambrická evoluční exploze </a:t>
            </a:r>
          </a:p>
        </p:txBody>
      </p:sp>
      <p:sp>
        <p:nvSpPr>
          <p:cNvPr id="50179" name="Zástupný symbol pro obsah 2"/>
          <p:cNvSpPr>
            <a:spLocks noGrp="1"/>
          </p:cNvSpPr>
          <p:nvPr>
            <p:ph idx="1"/>
          </p:nvPr>
        </p:nvSpPr>
        <p:spPr>
          <a:xfrm>
            <a:off x="294199" y="1184745"/>
            <a:ext cx="11465780" cy="5247860"/>
          </a:xfrm>
        </p:spPr>
        <p:txBody>
          <a:bodyPr>
            <a:normAutofit fontScale="92500" lnSpcReduction="10000"/>
          </a:bodyPr>
          <a:lstStyle/>
          <a:p>
            <a:pPr eaLnBrk="1" hangingPunct="1"/>
            <a:r>
              <a:rPr lang="cs-CZ" altLang="cs-CZ" dirty="0" smtClean="0"/>
              <a:t>Ve vrstvách spodního kambria se objevuje velké množství bezobratlých živočichů. Bouřlivý nástup je někdy nazýván </a:t>
            </a:r>
            <a:r>
              <a:rPr lang="cs-CZ" altLang="cs-CZ" b="1" dirty="0" smtClean="0"/>
              <a:t>evoluční explozí</a:t>
            </a:r>
            <a:r>
              <a:rPr lang="cs-CZ" altLang="cs-CZ" dirty="0" smtClean="0"/>
              <a:t>. Během kambria se pak objevují </a:t>
            </a:r>
            <a:r>
              <a:rPr lang="cs-CZ" altLang="cs-CZ" b="1" dirty="0" smtClean="0"/>
              <a:t>všechny hlavní živočišné kmeny</a:t>
            </a:r>
            <a:r>
              <a:rPr lang="cs-CZ" altLang="cs-CZ" dirty="0" smtClean="0"/>
              <a:t>: </a:t>
            </a:r>
            <a:r>
              <a:rPr lang="cs-CZ" altLang="cs-CZ" b="1" dirty="0" err="1" smtClean="0"/>
              <a:t>Porifera</a:t>
            </a:r>
            <a:r>
              <a:rPr lang="cs-CZ" altLang="cs-CZ" dirty="0" smtClean="0"/>
              <a:t> (mořské houby), </a:t>
            </a:r>
            <a:r>
              <a:rPr lang="cs-CZ" altLang="cs-CZ" b="1" dirty="0" err="1" smtClean="0"/>
              <a:t>Vermes</a:t>
            </a:r>
            <a:r>
              <a:rPr lang="cs-CZ" altLang="cs-CZ" b="1" dirty="0" smtClean="0"/>
              <a:t> </a:t>
            </a:r>
            <a:r>
              <a:rPr lang="cs-CZ" altLang="cs-CZ" dirty="0" smtClean="0"/>
              <a:t>(červi), </a:t>
            </a:r>
            <a:r>
              <a:rPr lang="cs-CZ" altLang="cs-CZ" b="1" dirty="0" err="1" smtClean="0"/>
              <a:t>Coelenterata</a:t>
            </a:r>
            <a:r>
              <a:rPr lang="cs-CZ" altLang="cs-CZ" b="1" dirty="0" smtClean="0"/>
              <a:t>, </a:t>
            </a:r>
            <a:r>
              <a:rPr lang="cs-CZ" altLang="cs-CZ" b="1" dirty="0" err="1" smtClean="0"/>
              <a:t>Bryozoa</a:t>
            </a:r>
            <a:r>
              <a:rPr lang="cs-CZ" altLang="cs-CZ" b="1" dirty="0" smtClean="0"/>
              <a:t> </a:t>
            </a:r>
            <a:r>
              <a:rPr lang="cs-CZ" altLang="cs-CZ" dirty="0" smtClean="0"/>
              <a:t>(Mechovky), </a:t>
            </a:r>
            <a:r>
              <a:rPr lang="cs-CZ" altLang="cs-CZ" b="1" dirty="0" err="1" smtClean="0"/>
              <a:t>Brachiopoda</a:t>
            </a:r>
            <a:r>
              <a:rPr lang="cs-CZ" altLang="cs-CZ" b="1" dirty="0" smtClean="0"/>
              <a:t>, </a:t>
            </a:r>
            <a:r>
              <a:rPr lang="cs-CZ" altLang="cs-CZ" b="1" dirty="0" err="1" smtClean="0"/>
              <a:t>Mollusca</a:t>
            </a:r>
            <a:r>
              <a:rPr lang="cs-CZ" altLang="cs-CZ" b="1" dirty="0" smtClean="0"/>
              <a:t>, </a:t>
            </a:r>
            <a:r>
              <a:rPr lang="cs-CZ" altLang="cs-CZ" b="1" dirty="0" err="1" smtClean="0"/>
              <a:t>Arthropoda</a:t>
            </a:r>
            <a:r>
              <a:rPr lang="cs-CZ" altLang="cs-CZ" dirty="0" smtClean="0"/>
              <a:t>, </a:t>
            </a:r>
            <a:r>
              <a:rPr lang="cs-CZ" altLang="cs-CZ" b="1" dirty="0" err="1" smtClean="0"/>
              <a:t>Echinodermata</a:t>
            </a:r>
            <a:r>
              <a:rPr lang="cs-CZ" altLang="cs-CZ" dirty="0" smtClean="0"/>
              <a:t> a v pozdním kambriu i </a:t>
            </a:r>
            <a:r>
              <a:rPr lang="cs-CZ" altLang="cs-CZ" b="1" dirty="0" err="1" smtClean="0"/>
              <a:t>Vertebrata</a:t>
            </a:r>
            <a:r>
              <a:rPr lang="cs-CZ" altLang="cs-CZ" dirty="0" smtClean="0"/>
              <a:t>. Jedna z vědeckých teorií předpokládá, že došlo ke </a:t>
            </a:r>
            <a:r>
              <a:rPr lang="cs-CZ" altLang="cs-CZ" b="1" dirty="0" smtClean="0"/>
              <a:t>zvýšení hladiny kyslíku</a:t>
            </a:r>
            <a:r>
              <a:rPr lang="cs-CZ" altLang="cs-CZ" dirty="0" smtClean="0"/>
              <a:t>, které umožnilo rychlejší životní pochody, čímž organismy získávaly </a:t>
            </a:r>
            <a:r>
              <a:rPr lang="cs-CZ" altLang="cs-CZ" b="1" dirty="0" smtClean="0"/>
              <a:t>dostatečný zdroj energie </a:t>
            </a:r>
            <a:r>
              <a:rPr lang="cs-CZ" altLang="cs-CZ" dirty="0" smtClean="0"/>
              <a:t>pro budování pevných schránek a koster. </a:t>
            </a:r>
          </a:p>
          <a:p>
            <a:pPr eaLnBrk="1" hangingPunct="1"/>
            <a:r>
              <a:rPr lang="cs-CZ" altLang="cs-CZ" dirty="0" smtClean="0"/>
              <a:t>Nejvýznamnější skupinou kambria byli </a:t>
            </a:r>
            <a:r>
              <a:rPr lang="cs-CZ" altLang="cs-CZ" b="1" dirty="0" smtClean="0"/>
              <a:t>trilobiti </a:t>
            </a:r>
            <a:r>
              <a:rPr lang="cs-CZ" altLang="cs-CZ" dirty="0" smtClean="0"/>
              <a:t>(</a:t>
            </a:r>
            <a:r>
              <a:rPr lang="cs-CZ" altLang="cs-CZ" b="1" dirty="0" smtClean="0"/>
              <a:t>asi 60 % všech živočišných druhů</a:t>
            </a:r>
            <a:r>
              <a:rPr lang="cs-CZ" altLang="cs-CZ" dirty="0" smtClean="0"/>
              <a:t>). Dle nich jsou vymezovány </a:t>
            </a:r>
            <a:r>
              <a:rPr lang="cs-CZ" altLang="cs-CZ" b="1" dirty="0" smtClean="0"/>
              <a:t>faunistické provincie </a:t>
            </a:r>
            <a:r>
              <a:rPr lang="cs-CZ" altLang="cs-CZ" dirty="0" smtClean="0"/>
              <a:t>a používají se pro podrobné zonální členění. Ve spodním kambriu jsou to především rody </a:t>
            </a:r>
            <a:r>
              <a:rPr lang="cs-CZ" altLang="cs-CZ" i="1" dirty="0" err="1" smtClean="0"/>
              <a:t>Olenellus</a:t>
            </a:r>
            <a:r>
              <a:rPr lang="cs-CZ" altLang="cs-CZ" i="1" dirty="0" smtClean="0"/>
              <a:t>, </a:t>
            </a:r>
            <a:r>
              <a:rPr lang="cs-CZ" altLang="cs-CZ" i="1" dirty="0" err="1" smtClean="0"/>
              <a:t>Fallotaspis</a:t>
            </a:r>
            <a:r>
              <a:rPr lang="cs-CZ" altLang="cs-CZ" i="1" dirty="0" smtClean="0"/>
              <a:t>, Holmia, </a:t>
            </a:r>
            <a:r>
              <a:rPr lang="cs-CZ" altLang="cs-CZ" i="1" dirty="0" err="1" smtClean="0"/>
              <a:t>Protolenus</a:t>
            </a:r>
            <a:r>
              <a:rPr lang="cs-CZ" altLang="cs-CZ" i="1" dirty="0" smtClean="0"/>
              <a:t>, </a:t>
            </a:r>
            <a:r>
              <a:rPr lang="cs-CZ" altLang="cs-CZ" i="1" dirty="0" err="1" smtClean="0"/>
              <a:t>Strenuella</a:t>
            </a:r>
            <a:r>
              <a:rPr lang="cs-CZ" altLang="cs-CZ" dirty="0" smtClean="0"/>
              <a:t>, ve středním </a:t>
            </a:r>
            <a:r>
              <a:rPr lang="cs-CZ" altLang="cs-CZ" i="1" dirty="0" err="1" smtClean="0"/>
              <a:t>Paradoxides</a:t>
            </a:r>
            <a:r>
              <a:rPr lang="cs-CZ" altLang="cs-CZ" i="1" dirty="0" smtClean="0"/>
              <a:t>, </a:t>
            </a:r>
            <a:r>
              <a:rPr lang="cs-CZ" altLang="cs-CZ" i="1" dirty="0" err="1" smtClean="0"/>
              <a:t>Ptychoparia</a:t>
            </a:r>
            <a:r>
              <a:rPr lang="cs-CZ" altLang="cs-CZ" i="1" dirty="0" smtClean="0"/>
              <a:t>, </a:t>
            </a:r>
            <a:r>
              <a:rPr lang="cs-CZ" altLang="cs-CZ" i="1" dirty="0" err="1" smtClean="0"/>
              <a:t>Conocoryphe</a:t>
            </a:r>
            <a:r>
              <a:rPr lang="cs-CZ" altLang="cs-CZ" i="1" dirty="0" smtClean="0"/>
              <a:t>, </a:t>
            </a:r>
            <a:r>
              <a:rPr lang="cs-CZ" altLang="cs-CZ" i="1" dirty="0" err="1" smtClean="0"/>
              <a:t>Sao</a:t>
            </a:r>
            <a:r>
              <a:rPr lang="cs-CZ" altLang="cs-CZ" i="1" dirty="0" smtClean="0"/>
              <a:t>, </a:t>
            </a:r>
            <a:r>
              <a:rPr lang="cs-CZ" altLang="cs-CZ" i="1" dirty="0" err="1" smtClean="0"/>
              <a:t>Agraulos</a:t>
            </a:r>
            <a:r>
              <a:rPr lang="cs-CZ" altLang="cs-CZ" i="1" dirty="0" smtClean="0"/>
              <a:t>, </a:t>
            </a:r>
            <a:r>
              <a:rPr lang="cs-CZ" altLang="cs-CZ" i="1" dirty="0" err="1" smtClean="0"/>
              <a:t>Ellipsocephalus</a:t>
            </a:r>
            <a:r>
              <a:rPr lang="cs-CZ" altLang="cs-CZ" dirty="0" smtClean="0"/>
              <a:t>. Drobní </a:t>
            </a:r>
            <a:r>
              <a:rPr lang="cs-CZ" altLang="cs-CZ" dirty="0" err="1" smtClean="0"/>
              <a:t>agnostidní</a:t>
            </a:r>
            <a:r>
              <a:rPr lang="cs-CZ" altLang="cs-CZ" dirty="0" smtClean="0"/>
              <a:t> trilobité s redukovaným počtem hrudních článků (2-3) umožňují zonální členění středního a svrchního kambria. </a:t>
            </a:r>
          </a:p>
          <a:p>
            <a:pPr eaLnBrk="1" hangingPunct="1"/>
            <a:endParaRPr lang="cs-CZ" altLang="cs-CZ" sz="1406" dirty="0"/>
          </a:p>
        </p:txBody>
      </p:sp>
    </p:spTree>
    <p:extLst>
      <p:ext uri="{BB962C8B-B14F-4D97-AF65-F5344CB8AC3E}">
        <p14:creationId xmlns:p14="http://schemas.microsoft.com/office/powerpoint/2010/main" val="14471952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Nadpis 1"/>
          <p:cNvSpPr>
            <a:spLocks noGrp="1" noChangeArrowheads="1"/>
          </p:cNvSpPr>
          <p:nvPr>
            <p:ph type="title"/>
          </p:nvPr>
        </p:nvSpPr>
        <p:spPr>
          <a:xfrm>
            <a:off x="1981200" y="274638"/>
            <a:ext cx="8229600" cy="1066800"/>
          </a:xfrm>
        </p:spPr>
        <p:txBody>
          <a:bodyPr>
            <a:normAutofit/>
          </a:bodyPr>
          <a:lstStyle/>
          <a:p>
            <a:pPr algn="ctr"/>
            <a:r>
              <a:rPr lang="cs-CZ" altLang="cs-CZ" sz="3800" b="1" dirty="0"/>
              <a:t>Stručná osnova úvodní přednášky</a:t>
            </a:r>
          </a:p>
        </p:txBody>
      </p:sp>
      <p:sp>
        <p:nvSpPr>
          <p:cNvPr id="7171" name="Zástupný symbol pro obsah 2"/>
          <p:cNvSpPr>
            <a:spLocks noGrp="1" noChangeArrowheads="1"/>
          </p:cNvSpPr>
          <p:nvPr>
            <p:ph sz="half" idx="1"/>
          </p:nvPr>
        </p:nvSpPr>
        <p:spPr>
          <a:xfrm>
            <a:off x="405516" y="1600201"/>
            <a:ext cx="4952352" cy="4525963"/>
          </a:xfrm>
        </p:spPr>
        <p:txBody>
          <a:bodyPr>
            <a:normAutofit fontScale="85000" lnSpcReduction="20000"/>
          </a:bodyPr>
          <a:lstStyle/>
          <a:p>
            <a:r>
              <a:rPr lang="cs-CZ" altLang="cs-CZ" dirty="0"/>
              <a:t>Úvod</a:t>
            </a:r>
          </a:p>
          <a:p>
            <a:r>
              <a:rPr lang="cs-CZ" altLang="cs-CZ" dirty="0"/>
              <a:t>Možnosti studia v Brně</a:t>
            </a:r>
          </a:p>
          <a:p>
            <a:r>
              <a:rPr lang="cs-CZ" altLang="cs-CZ" dirty="0"/>
              <a:t>Doporučená literatura</a:t>
            </a:r>
          </a:p>
          <a:p>
            <a:r>
              <a:rPr lang="cs-CZ" altLang="cs-CZ" dirty="0"/>
              <a:t>Co je to Paleoparazitologie ?</a:t>
            </a:r>
          </a:p>
          <a:p>
            <a:r>
              <a:rPr lang="cs-CZ" altLang="cs-CZ" dirty="0"/>
              <a:t>Paraziti v pravěku</a:t>
            </a:r>
          </a:p>
          <a:p>
            <a:r>
              <a:rPr lang="cs-CZ" altLang="cs-CZ" dirty="0"/>
              <a:t>Paraziti a člověk</a:t>
            </a:r>
          </a:p>
          <a:p>
            <a:r>
              <a:rPr lang="cs-CZ" altLang="cs-CZ" dirty="0"/>
              <a:t>Historické doklady o parazitech</a:t>
            </a:r>
          </a:p>
          <a:p>
            <a:r>
              <a:rPr lang="cs-CZ" altLang="cs-CZ" dirty="0"/>
              <a:t>Rozvoj parazitologie v Evropě</a:t>
            </a:r>
          </a:p>
          <a:p>
            <a:r>
              <a:rPr lang="cs-CZ" altLang="cs-CZ" dirty="0"/>
              <a:t>Rozvoj parazitologie v ČR</a:t>
            </a:r>
          </a:p>
          <a:p>
            <a:r>
              <a:rPr lang="cs-CZ" altLang="cs-CZ" dirty="0"/>
              <a:t>Co je to parazitologie, parazitismus, parazit a parazitolog ?</a:t>
            </a:r>
            <a:r>
              <a:rPr lang="cs-CZ" altLang="cs-CZ" dirty="0">
                <a:solidFill>
                  <a:prstClr val="black"/>
                </a:solidFill>
              </a:rPr>
              <a:t> </a:t>
            </a:r>
          </a:p>
          <a:p>
            <a:endParaRPr lang="cs-CZ" altLang="cs-CZ" dirty="0"/>
          </a:p>
          <a:p>
            <a:endParaRPr lang="cs-CZ" altLang="cs-CZ" dirty="0"/>
          </a:p>
        </p:txBody>
      </p:sp>
      <p:sp>
        <p:nvSpPr>
          <p:cNvPr id="7172" name="Zástupný symbol pro obsah 3"/>
          <p:cNvSpPr>
            <a:spLocks noGrp="1" noChangeArrowheads="1"/>
          </p:cNvSpPr>
          <p:nvPr>
            <p:ph sz="half" idx="2"/>
          </p:nvPr>
        </p:nvSpPr>
        <p:spPr>
          <a:xfrm>
            <a:off x="5477137" y="1600201"/>
            <a:ext cx="6219231" cy="4525963"/>
          </a:xfrm>
        </p:spPr>
        <p:txBody>
          <a:bodyPr>
            <a:normAutofit fontScale="85000" lnSpcReduction="20000"/>
          </a:bodyPr>
          <a:lstStyle/>
          <a:p>
            <a:pPr lvl="0"/>
            <a:r>
              <a:rPr lang="cs-CZ" altLang="cs-CZ" dirty="0">
                <a:solidFill>
                  <a:prstClr val="black"/>
                </a:solidFill>
              </a:rPr>
              <a:t>Členění parazitologie</a:t>
            </a:r>
          </a:p>
          <a:p>
            <a:pPr lvl="0"/>
            <a:r>
              <a:rPr lang="cs-CZ" altLang="cs-CZ" dirty="0">
                <a:solidFill>
                  <a:prstClr val="black"/>
                </a:solidFill>
              </a:rPr>
              <a:t>Trošku jiné členění !</a:t>
            </a:r>
            <a:endParaRPr lang="cs-CZ" altLang="cs-CZ" dirty="0"/>
          </a:p>
          <a:p>
            <a:r>
              <a:rPr lang="cs-CZ" altLang="cs-CZ" dirty="0"/>
              <a:t>Kolik je na Zemi parazitů ?</a:t>
            </a:r>
          </a:p>
          <a:p>
            <a:r>
              <a:rPr lang="cs-CZ" altLang="cs-CZ" dirty="0"/>
              <a:t>Životní cykly a prostředí parazitů</a:t>
            </a:r>
          </a:p>
          <a:p>
            <a:r>
              <a:rPr lang="cs-CZ" altLang="cs-CZ" dirty="0"/>
              <a:t>Evoluční původ parazitismu</a:t>
            </a:r>
          </a:p>
          <a:p>
            <a:r>
              <a:rPr lang="cs-CZ" altLang="cs-CZ" dirty="0"/>
              <a:t>Parazitologické dichotomie</a:t>
            </a:r>
          </a:p>
          <a:p>
            <a:r>
              <a:rPr lang="cs-CZ" altLang="cs-CZ" dirty="0"/>
              <a:t>Parazitismus jako biologický fenomén !</a:t>
            </a:r>
          </a:p>
          <a:p>
            <a:r>
              <a:rPr lang="cs-CZ" altLang="cs-CZ" dirty="0"/>
              <a:t>Typy hostitelských organismů</a:t>
            </a:r>
          </a:p>
          <a:p>
            <a:r>
              <a:rPr lang="cs-CZ" altLang="cs-CZ" dirty="0"/>
              <a:t>Nástin </a:t>
            </a:r>
            <a:r>
              <a:rPr lang="cs-CZ" altLang="cs-CZ" dirty="0" err="1"/>
              <a:t>ko</a:t>
            </a:r>
            <a:r>
              <a:rPr lang="cs-CZ" altLang="cs-CZ" dirty="0"/>
              <a:t>-evoluce člověka a parazitů</a:t>
            </a:r>
          </a:p>
          <a:p>
            <a:r>
              <a:rPr lang="cs-CZ" altLang="cs-CZ" dirty="0"/>
              <a:t>Význam parazitismu pro člověka</a:t>
            </a:r>
          </a:p>
          <a:p>
            <a:r>
              <a:rPr lang="cs-CZ" altLang="cs-CZ" dirty="0"/>
              <a:t>Základní parazitologické metody</a:t>
            </a:r>
          </a:p>
          <a:p>
            <a:endParaRPr lang="cs-CZ" altLang="cs-CZ" dirty="0"/>
          </a:p>
          <a:p>
            <a:endParaRPr lang="cs-CZ" altLang="cs-CZ" dirty="0"/>
          </a:p>
        </p:txBody>
      </p:sp>
    </p:spTree>
    <p:extLst>
      <p:ext uri="{BB962C8B-B14F-4D97-AF65-F5344CB8AC3E}">
        <p14:creationId xmlns:p14="http://schemas.microsoft.com/office/powerpoint/2010/main" val="21703547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636739"/>
          </a:xfrm>
        </p:spPr>
        <p:txBody>
          <a:bodyPr>
            <a:normAutofit/>
          </a:bodyPr>
          <a:lstStyle/>
          <a:p>
            <a:pPr algn="ctr"/>
            <a:r>
              <a:rPr lang="cs-CZ" sz="3800" b="1" dirty="0"/>
              <a:t>Pravěcí parazité</a:t>
            </a:r>
          </a:p>
        </p:txBody>
      </p:sp>
      <p:sp>
        <p:nvSpPr>
          <p:cNvPr id="3" name="Zástupný symbol pro obsah 2"/>
          <p:cNvSpPr>
            <a:spLocks noGrp="1"/>
          </p:cNvSpPr>
          <p:nvPr>
            <p:ph idx="1"/>
          </p:nvPr>
        </p:nvSpPr>
        <p:spPr>
          <a:xfrm>
            <a:off x="838200" y="1483719"/>
            <a:ext cx="10515600" cy="4351338"/>
          </a:xfrm>
        </p:spPr>
        <p:txBody>
          <a:bodyPr>
            <a:normAutofit lnSpcReduction="10000"/>
          </a:bodyPr>
          <a:lstStyle/>
          <a:p>
            <a:r>
              <a:rPr lang="cs-CZ" dirty="0"/>
              <a:t>V roce 2012 byla publikována vědecká studie o objevu obřích parazitických blech z doby dinosaurů (střední jura a spodní křída, </a:t>
            </a:r>
            <a:r>
              <a:rPr lang="cs-CZ" b="1" dirty="0"/>
              <a:t>před 165 miliony až 125 miliony let</a:t>
            </a:r>
            <a:r>
              <a:rPr lang="cs-CZ" dirty="0"/>
              <a:t>). Tyto až 23 mm dlouhé pravěké blechy (rod </a:t>
            </a:r>
            <a:r>
              <a:rPr lang="cs-CZ" b="1" i="1" dirty="0" err="1"/>
              <a:t>Pseudopulex</a:t>
            </a:r>
            <a:r>
              <a:rPr lang="cs-CZ" dirty="0"/>
              <a:t>) se zřejmě </a:t>
            </a:r>
            <a:r>
              <a:rPr lang="cs-CZ" b="1" dirty="0"/>
              <a:t>specializovaly na sání krve opeřených dinosaurů a ptakoještěrů</a:t>
            </a:r>
            <a:r>
              <a:rPr lang="cs-CZ" dirty="0"/>
              <a:t>. Další druhohorní rody parazitů podobných blechám jsou </a:t>
            </a:r>
            <a:r>
              <a:rPr lang="cs-CZ" b="1" i="1" dirty="0" err="1"/>
              <a:t>Tarwinia</a:t>
            </a:r>
            <a:r>
              <a:rPr lang="cs-CZ" dirty="0"/>
              <a:t> z Austrálie a </a:t>
            </a:r>
            <a:r>
              <a:rPr lang="cs-CZ" b="1" i="1" dirty="0" err="1"/>
              <a:t>Saurophthirus</a:t>
            </a:r>
            <a:r>
              <a:rPr lang="cs-CZ" dirty="0"/>
              <a:t> z ruského Dálného východu. Další doklady parazitismu známe i u jiných pravěkých živočichů.</a:t>
            </a:r>
          </a:p>
          <a:p>
            <a:r>
              <a:rPr lang="cs-CZ" dirty="0"/>
              <a:t>Některé dinosauří fosilie vykazují také přítomnost možných </a:t>
            </a:r>
            <a:r>
              <a:rPr lang="cs-CZ" b="1" dirty="0"/>
              <a:t>mikroskopických až menších makroskopických parazitů v krevním oběhu obřích druhohorních </a:t>
            </a:r>
            <a:r>
              <a:rPr lang="cs-CZ" b="1" dirty="0" err="1"/>
              <a:t>titanosaurních</a:t>
            </a:r>
            <a:r>
              <a:rPr lang="cs-CZ" b="1" dirty="0"/>
              <a:t> </a:t>
            </a:r>
            <a:r>
              <a:rPr lang="cs-CZ" b="1" dirty="0" err="1"/>
              <a:t>sauropodů</a:t>
            </a:r>
            <a:r>
              <a:rPr lang="cs-CZ" b="1" dirty="0"/>
              <a:t>.</a:t>
            </a:r>
          </a:p>
          <a:p>
            <a:endParaRPr lang="cs-CZ" b="1" dirty="0"/>
          </a:p>
        </p:txBody>
      </p:sp>
    </p:spTree>
    <p:extLst>
      <p:ext uri="{BB962C8B-B14F-4D97-AF65-F5344CB8AC3E}">
        <p14:creationId xmlns:p14="http://schemas.microsoft.com/office/powerpoint/2010/main" val="33158491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Tajemství obřích ptakoještěrů: Byli jako živá letadla! | Ábíčko.cz"/>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3592" y="1097281"/>
            <a:ext cx="5257700" cy="5760720"/>
          </a:xfrm>
          <a:prstGeom prst="rect">
            <a:avLst/>
          </a:prstGeom>
          <a:noFill/>
          <a:extLst>
            <a:ext uri="{909E8E84-426E-40DD-AFC4-6F175D3DCCD1}">
              <a14:hiddenFill xmlns:a14="http://schemas.microsoft.com/office/drawing/2010/main">
                <a:solidFill>
                  <a:srgbClr val="FFFFFF"/>
                </a:solidFill>
              </a14:hiddenFill>
            </a:ext>
          </a:extLst>
        </p:spPr>
      </p:pic>
      <p:pic>
        <p:nvPicPr>
          <p:cNvPr id="64514" name="Picture 2" descr="alternativní popis obrázku chybí"/>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2355" y="2636260"/>
            <a:ext cx="4510316" cy="40669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lternativní popis obrázku chybí"/>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1947" y="710621"/>
            <a:ext cx="3491445" cy="31607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alternativní popis obrázku chybí"/>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25023" y="3906077"/>
            <a:ext cx="2876611" cy="2773017"/>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4261898" y="734475"/>
            <a:ext cx="3491493" cy="315570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Nadpis 9"/>
          <p:cNvSpPr>
            <a:spLocks noGrp="1"/>
          </p:cNvSpPr>
          <p:nvPr>
            <p:ph type="title"/>
          </p:nvPr>
        </p:nvSpPr>
        <p:spPr>
          <a:xfrm>
            <a:off x="182183" y="94091"/>
            <a:ext cx="11778032" cy="563231"/>
          </a:xfrm>
          <a:prstGeom prst="rect">
            <a:avLst/>
          </a:prstGeom>
        </p:spPr>
        <p:txBody>
          <a:bodyPr wrap="none">
            <a:spAutoFit/>
          </a:bodyPr>
          <a:lstStyle/>
          <a:p>
            <a:pPr algn="ctr"/>
            <a:r>
              <a:rPr lang="cs-CZ" sz="3400" b="1" dirty="0"/>
              <a:t>Rekonstrukce vzezření pravěké blechy druhu </a:t>
            </a:r>
            <a:r>
              <a:rPr lang="cs-CZ" sz="3400" b="1" i="1" dirty="0" err="1"/>
              <a:t>Pseudopulex</a:t>
            </a:r>
            <a:r>
              <a:rPr lang="cs-CZ" sz="3400" b="1" i="1" dirty="0"/>
              <a:t> </a:t>
            </a:r>
            <a:r>
              <a:rPr lang="cs-CZ" sz="3400" b="1" i="1" dirty="0" err="1"/>
              <a:t>jurassicus</a:t>
            </a:r>
            <a:endParaRPr lang="cs-CZ" sz="3400" b="1" i="1" dirty="0"/>
          </a:p>
        </p:txBody>
      </p:sp>
      <p:sp>
        <p:nvSpPr>
          <p:cNvPr id="7" name="TextovéPole 6"/>
          <p:cNvSpPr txBox="1"/>
          <p:nvPr/>
        </p:nvSpPr>
        <p:spPr>
          <a:xfrm>
            <a:off x="500931" y="707663"/>
            <a:ext cx="4801314" cy="1631216"/>
          </a:xfrm>
          <a:prstGeom prst="rect">
            <a:avLst/>
          </a:prstGeom>
          <a:noFill/>
        </p:spPr>
        <p:txBody>
          <a:bodyPr wrap="none" rtlCol="0">
            <a:spAutoFit/>
          </a:bodyPr>
          <a:lstStyle/>
          <a:p>
            <a:r>
              <a:rPr lang="cs-CZ" sz="2000" dirty="0"/>
              <a:t>Velikost: 17mm</a:t>
            </a:r>
          </a:p>
          <a:p>
            <a:r>
              <a:rPr lang="cs-CZ" sz="2000" dirty="0"/>
              <a:t>Stáří: raná křída -125mil let</a:t>
            </a:r>
          </a:p>
          <a:p>
            <a:r>
              <a:rPr lang="cs-CZ" sz="2000" dirty="0"/>
              <a:t>Další druhy: </a:t>
            </a:r>
            <a:r>
              <a:rPr lang="cs-CZ" sz="2000" i="1" dirty="0"/>
              <a:t>P. </a:t>
            </a:r>
            <a:r>
              <a:rPr lang="cs-CZ" sz="2000" i="1" dirty="0" err="1"/>
              <a:t>magnus</a:t>
            </a:r>
            <a:endParaRPr lang="cs-CZ" sz="2000" i="1" dirty="0"/>
          </a:p>
          <a:p>
            <a:r>
              <a:rPr lang="cs-CZ" sz="2000" i="1" dirty="0"/>
              <a:t>	       P. </a:t>
            </a:r>
            <a:r>
              <a:rPr lang="cs-CZ" sz="2000" i="1" dirty="0" err="1"/>
              <a:t>tanian</a:t>
            </a:r>
            <a:endParaRPr lang="cs-CZ" sz="2000" i="1" dirty="0"/>
          </a:p>
          <a:p>
            <a:r>
              <a:rPr lang="cs-CZ" sz="2000" i="1" dirty="0"/>
              <a:t>                       P. </a:t>
            </a:r>
            <a:r>
              <a:rPr lang="cs-CZ" sz="2000" i="1" dirty="0" err="1"/>
              <a:t>wangi</a:t>
            </a:r>
            <a:r>
              <a:rPr lang="cs-CZ" sz="2000" i="1" dirty="0"/>
              <a:t>	</a:t>
            </a:r>
            <a:r>
              <a:rPr lang="cs-CZ" sz="2000" dirty="0"/>
              <a:t> 		</a:t>
            </a:r>
          </a:p>
        </p:txBody>
      </p:sp>
    </p:spTree>
    <p:extLst>
      <p:ext uri="{BB962C8B-B14F-4D97-AF65-F5344CB8AC3E}">
        <p14:creationId xmlns:p14="http://schemas.microsoft.com/office/powerpoint/2010/main" val="36098624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1241038"/>
          </a:xfrm>
        </p:spPr>
        <p:txBody>
          <a:bodyPr>
            <a:normAutofit/>
          </a:bodyPr>
          <a:lstStyle/>
          <a:p>
            <a:pPr algn="ctr"/>
            <a:r>
              <a:rPr lang="cs-CZ" sz="3800" b="1" dirty="0" smtClean="0"/>
              <a:t>Blecha druhu </a:t>
            </a:r>
            <a:r>
              <a:rPr lang="cs-CZ" sz="3800" b="1" dirty="0" err="1" smtClean="0"/>
              <a:t>Pseudopulex</a:t>
            </a:r>
            <a:r>
              <a:rPr lang="cs-CZ" sz="3800" b="1" dirty="0" smtClean="0"/>
              <a:t> </a:t>
            </a:r>
            <a:r>
              <a:rPr lang="cs-CZ" sz="3800" b="1" dirty="0" err="1"/>
              <a:t>tainan</a:t>
            </a:r>
            <a:endParaRPr lang="cs-CZ" sz="3800" b="1" dirty="0"/>
          </a:p>
        </p:txBody>
      </p:sp>
      <p:pic>
        <p:nvPicPr>
          <p:cNvPr id="68612" name="Picture 4" descr="undefin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2927" y="1810213"/>
            <a:ext cx="5843062" cy="4320243"/>
          </a:xfrm>
          <a:prstGeom prst="rect">
            <a:avLst/>
          </a:prstGeom>
          <a:noFill/>
          <a:extLst>
            <a:ext uri="{909E8E84-426E-40DD-AFC4-6F175D3DCCD1}">
              <a14:hiddenFill xmlns:a14="http://schemas.microsoft.com/office/drawing/2010/main">
                <a:solidFill>
                  <a:srgbClr val="FFFFFF"/>
                </a:solidFill>
              </a14:hiddenFill>
            </a:ext>
          </a:extLst>
        </p:spPr>
      </p:pic>
      <p:pic>
        <p:nvPicPr>
          <p:cNvPr id="68614" name="Picture 6" descr="undefi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3336" y="1810213"/>
            <a:ext cx="5577438" cy="4328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9248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45861"/>
            <a:ext cx="10515600" cy="724204"/>
          </a:xfrm>
        </p:spPr>
        <p:txBody>
          <a:bodyPr>
            <a:normAutofit/>
          </a:bodyPr>
          <a:lstStyle/>
          <a:p>
            <a:pPr algn="ctr"/>
            <a:r>
              <a:rPr lang="cs-CZ" sz="3800" b="1" dirty="0" smtClean="0"/>
              <a:t>Další nálezy pravěkých cizopasníků !</a:t>
            </a:r>
            <a:endParaRPr lang="cs-CZ" sz="3800" b="1" dirty="0"/>
          </a:p>
        </p:txBody>
      </p:sp>
      <p:sp>
        <p:nvSpPr>
          <p:cNvPr id="3" name="Zástupný symbol pro obsah 2"/>
          <p:cNvSpPr>
            <a:spLocks noGrp="1"/>
          </p:cNvSpPr>
          <p:nvPr>
            <p:ph idx="1"/>
          </p:nvPr>
        </p:nvSpPr>
        <p:spPr>
          <a:xfrm>
            <a:off x="838200" y="1102060"/>
            <a:ext cx="10515600" cy="4351338"/>
          </a:xfrm>
        </p:spPr>
        <p:txBody>
          <a:bodyPr>
            <a:normAutofit/>
          </a:bodyPr>
          <a:lstStyle/>
          <a:p>
            <a:r>
              <a:rPr lang="cs-CZ" sz="2400" dirty="0" smtClean="0"/>
              <a:t>Mezi </a:t>
            </a:r>
            <a:r>
              <a:rPr lang="cs-CZ" sz="2400" dirty="0"/>
              <a:t>další pozoruhodné objevy parazitů ve fosilním záznamu patří spirálovité bakterie, téměř identické s bakteriemi odpovědnými za </a:t>
            </a:r>
            <a:r>
              <a:rPr lang="cs-CZ" sz="2400" b="1" dirty="0" err="1"/>
              <a:t>lymskou</a:t>
            </a:r>
            <a:r>
              <a:rPr lang="cs-CZ" sz="2400" b="1" dirty="0"/>
              <a:t> boreliózu</a:t>
            </a:r>
            <a:r>
              <a:rPr lang="cs-CZ" sz="2400" dirty="0"/>
              <a:t>, objevené uvnitř 15 milionů let starého fosilního klíštěte uloženého v jantaru. </a:t>
            </a:r>
            <a:endParaRPr lang="cs-CZ" sz="2400" dirty="0" smtClean="0"/>
          </a:p>
          <a:p>
            <a:r>
              <a:rPr lang="cs-CZ" sz="2400" dirty="0" smtClean="0"/>
              <a:t>Dále jsou to tzv. „</a:t>
            </a:r>
            <a:r>
              <a:rPr lang="cs-CZ" sz="2400" b="1" dirty="0" smtClean="0"/>
              <a:t>Jazyčnatky</a:t>
            </a:r>
            <a:r>
              <a:rPr lang="cs-CZ" sz="2400" dirty="0" smtClean="0"/>
              <a:t>“ (</a:t>
            </a:r>
            <a:r>
              <a:rPr lang="cs-CZ" sz="2400" b="1" dirty="0" err="1" smtClean="0"/>
              <a:t>Pentastomida</a:t>
            </a:r>
            <a:r>
              <a:rPr lang="cs-CZ" sz="2400" dirty="0"/>
              <a:t>), </a:t>
            </a:r>
            <a:r>
              <a:rPr lang="cs-CZ" sz="2400" dirty="0" smtClean="0"/>
              <a:t>což jsou paraziti </a:t>
            </a:r>
            <a:r>
              <a:rPr lang="cs-CZ" sz="2400" dirty="0"/>
              <a:t>vyskytující se </a:t>
            </a:r>
            <a:r>
              <a:rPr lang="cs-CZ" sz="2400" dirty="0" smtClean="0"/>
              <a:t>dodnes především v plicích hadů.  Jejich </a:t>
            </a:r>
            <a:r>
              <a:rPr lang="cs-CZ" sz="2400" dirty="0"/>
              <a:t>fosilní záznamy </a:t>
            </a:r>
            <a:r>
              <a:rPr lang="cs-CZ" sz="2400" dirty="0" smtClean="0"/>
              <a:t>jsou staré </a:t>
            </a:r>
            <a:r>
              <a:rPr lang="cs-CZ" sz="2400" dirty="0"/>
              <a:t>stovky milionů let. </a:t>
            </a:r>
            <a:endParaRPr lang="cs-CZ" sz="2400" dirty="0" smtClean="0"/>
          </a:p>
          <a:p>
            <a:r>
              <a:rPr lang="cs-CZ" sz="2400" dirty="0" smtClean="0"/>
              <a:t>Máme </a:t>
            </a:r>
            <a:r>
              <a:rPr lang="cs-CZ" sz="2400" dirty="0"/>
              <a:t>dokonce důkazy o poškození peří dinosaurů způsobené </a:t>
            </a:r>
            <a:r>
              <a:rPr lang="cs-CZ" sz="2400" b="1" dirty="0" err="1" smtClean="0"/>
              <a:t>vešmi</a:t>
            </a:r>
            <a:r>
              <a:rPr lang="cs-CZ" sz="2400" dirty="0"/>
              <a:t>.</a:t>
            </a:r>
          </a:p>
        </p:txBody>
      </p:sp>
      <p:pic>
        <p:nvPicPr>
          <p:cNvPr id="3074" name="Picture 2" descr="Borrelia burgdorfer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408" y="3954320"/>
            <a:ext cx="2437737" cy="2782967"/>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p:cNvPicPr>
            <a:picLocks noChangeAspect="1"/>
          </p:cNvPicPr>
          <p:nvPr/>
        </p:nvPicPr>
        <p:blipFill>
          <a:blip r:embed="rId3"/>
          <a:stretch>
            <a:fillRect/>
          </a:stretch>
        </p:blipFill>
        <p:spPr>
          <a:xfrm>
            <a:off x="3017046" y="3952042"/>
            <a:ext cx="2820064" cy="2783200"/>
          </a:xfrm>
          <a:prstGeom prst="rect">
            <a:avLst/>
          </a:prstGeom>
        </p:spPr>
      </p:pic>
      <p:pic>
        <p:nvPicPr>
          <p:cNvPr id="8" name="Picture 2" descr="alternativní popis obrázku chyb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7110" y="3928789"/>
            <a:ext cx="3500941" cy="27641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Jak se zbavit vší | BENU.cz"/>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73100" y="3828598"/>
            <a:ext cx="2914595" cy="2914595"/>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838200" y="6305384"/>
            <a:ext cx="1957972" cy="369332"/>
          </a:xfrm>
          <a:prstGeom prst="rect">
            <a:avLst/>
          </a:prstGeom>
          <a:noFill/>
        </p:spPr>
        <p:txBody>
          <a:bodyPr wrap="none" rtlCol="0">
            <a:spAutoFit/>
          </a:bodyPr>
          <a:lstStyle/>
          <a:p>
            <a:r>
              <a:rPr lang="cs-CZ" dirty="0" err="1" smtClean="0">
                <a:solidFill>
                  <a:schemeClr val="bg1"/>
                </a:solidFill>
              </a:rPr>
              <a:t>Borelia</a:t>
            </a:r>
            <a:r>
              <a:rPr lang="cs-CZ" dirty="0" smtClean="0">
                <a:solidFill>
                  <a:schemeClr val="bg1"/>
                </a:solidFill>
              </a:rPr>
              <a:t> </a:t>
            </a:r>
            <a:r>
              <a:rPr lang="cs-CZ" dirty="0" err="1" smtClean="0">
                <a:solidFill>
                  <a:schemeClr val="bg1"/>
                </a:solidFill>
              </a:rPr>
              <a:t>burgdorferi</a:t>
            </a:r>
            <a:endParaRPr lang="cs-CZ" dirty="0">
              <a:solidFill>
                <a:schemeClr val="bg1"/>
              </a:solidFill>
            </a:endParaRPr>
          </a:p>
        </p:txBody>
      </p:sp>
      <p:sp>
        <p:nvSpPr>
          <p:cNvPr id="6" name="TextovéPole 5"/>
          <p:cNvSpPr txBox="1"/>
          <p:nvPr/>
        </p:nvSpPr>
        <p:spPr>
          <a:xfrm>
            <a:off x="3538327" y="6281531"/>
            <a:ext cx="1507336" cy="369332"/>
          </a:xfrm>
          <a:prstGeom prst="rect">
            <a:avLst/>
          </a:prstGeom>
          <a:noFill/>
        </p:spPr>
        <p:txBody>
          <a:bodyPr wrap="none" rtlCol="0">
            <a:spAutoFit/>
          </a:bodyPr>
          <a:lstStyle/>
          <a:p>
            <a:r>
              <a:rPr lang="cs-CZ" dirty="0" err="1" smtClean="0"/>
              <a:t>Ixodes</a:t>
            </a:r>
            <a:r>
              <a:rPr lang="cs-CZ" dirty="0" smtClean="0"/>
              <a:t> </a:t>
            </a:r>
            <a:r>
              <a:rPr lang="cs-CZ" dirty="0" err="1" smtClean="0"/>
              <a:t>ricinus</a:t>
            </a:r>
            <a:endParaRPr lang="cs-CZ" dirty="0"/>
          </a:p>
        </p:txBody>
      </p:sp>
      <p:sp>
        <p:nvSpPr>
          <p:cNvPr id="12" name="TextovéPole 11"/>
          <p:cNvSpPr txBox="1"/>
          <p:nvPr/>
        </p:nvSpPr>
        <p:spPr>
          <a:xfrm>
            <a:off x="6998469" y="5622898"/>
            <a:ext cx="1910138" cy="369332"/>
          </a:xfrm>
          <a:prstGeom prst="rect">
            <a:avLst/>
          </a:prstGeom>
          <a:noFill/>
        </p:spPr>
        <p:txBody>
          <a:bodyPr wrap="none" rtlCol="0">
            <a:spAutoFit/>
          </a:bodyPr>
          <a:lstStyle/>
          <a:p>
            <a:r>
              <a:rPr lang="cs-CZ" dirty="0" err="1" smtClean="0"/>
              <a:t>Armilifer</a:t>
            </a:r>
            <a:r>
              <a:rPr lang="cs-CZ" dirty="0" smtClean="0"/>
              <a:t> </a:t>
            </a:r>
            <a:r>
              <a:rPr lang="cs-CZ" dirty="0" err="1" smtClean="0"/>
              <a:t>armillaus</a:t>
            </a:r>
            <a:endParaRPr lang="cs-CZ" dirty="0"/>
          </a:p>
        </p:txBody>
      </p:sp>
      <p:sp>
        <p:nvSpPr>
          <p:cNvPr id="13" name="TextovéPole 12"/>
          <p:cNvSpPr txBox="1"/>
          <p:nvPr/>
        </p:nvSpPr>
        <p:spPr>
          <a:xfrm>
            <a:off x="9813231" y="6362369"/>
            <a:ext cx="2050754" cy="369332"/>
          </a:xfrm>
          <a:prstGeom prst="rect">
            <a:avLst/>
          </a:prstGeom>
          <a:noFill/>
        </p:spPr>
        <p:txBody>
          <a:bodyPr wrap="none" rtlCol="0">
            <a:spAutoFit/>
          </a:bodyPr>
          <a:lstStyle/>
          <a:p>
            <a:r>
              <a:rPr lang="cs-CZ" dirty="0" err="1" smtClean="0"/>
              <a:t>Pediculus</a:t>
            </a:r>
            <a:r>
              <a:rPr lang="cs-CZ" dirty="0" smtClean="0"/>
              <a:t> </a:t>
            </a:r>
            <a:r>
              <a:rPr lang="cs-CZ" dirty="0" err="1" smtClean="0"/>
              <a:t>humanus</a:t>
            </a:r>
            <a:r>
              <a:rPr lang="cs-CZ" dirty="0" smtClean="0"/>
              <a:t> </a:t>
            </a:r>
            <a:endParaRPr lang="cs-CZ" dirty="0"/>
          </a:p>
        </p:txBody>
      </p:sp>
    </p:spTree>
    <p:extLst>
      <p:ext uri="{BB962C8B-B14F-4D97-AF65-F5344CB8AC3E}">
        <p14:creationId xmlns:p14="http://schemas.microsoft.com/office/powerpoint/2010/main" val="215503965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854" y="-1"/>
            <a:ext cx="12231854" cy="6871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ástupný symbol pro obsah 2"/>
          <p:cNvSpPr>
            <a:spLocks noGrp="1" noChangeArrowheads="1"/>
          </p:cNvSpPr>
          <p:nvPr>
            <p:ph type="title"/>
          </p:nvPr>
        </p:nvSpPr>
        <p:spPr>
          <a:xfrm>
            <a:off x="838200" y="102735"/>
            <a:ext cx="10515600" cy="922986"/>
          </a:xfrm>
        </p:spPr>
        <p:txBody>
          <a:bodyPr>
            <a:normAutofit/>
          </a:bodyPr>
          <a:lstStyle/>
          <a:p>
            <a:pPr marL="0" indent="0" algn="ctr">
              <a:buNone/>
            </a:pPr>
            <a:r>
              <a:rPr lang="cs-CZ" altLang="cs-CZ" sz="3800" b="1" dirty="0">
                <a:solidFill>
                  <a:schemeClr val="bg1"/>
                </a:solidFill>
              </a:rPr>
              <a:t>Stále spolu: člověk a parazit !</a:t>
            </a:r>
          </a:p>
        </p:txBody>
      </p:sp>
    </p:spTree>
    <p:extLst>
      <p:ext uri="{BB962C8B-B14F-4D97-AF65-F5344CB8AC3E}">
        <p14:creationId xmlns:p14="http://schemas.microsoft.com/office/powerpoint/2010/main" val="610990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010451"/>
          </a:xfrm>
        </p:spPr>
        <p:txBody>
          <a:bodyPr>
            <a:normAutofit/>
          </a:bodyPr>
          <a:lstStyle/>
          <a:p>
            <a:pPr algn="ctr"/>
            <a:r>
              <a:rPr lang="cs-CZ" sz="3800" b="1" dirty="0"/>
              <a:t>Stručná historie </a:t>
            </a:r>
            <a:r>
              <a:rPr lang="cs-CZ" sz="3800" b="1" dirty="0" smtClean="0"/>
              <a:t>(humánní) </a:t>
            </a:r>
            <a:r>
              <a:rPr lang="cs-CZ" sz="3800" b="1" dirty="0" err="1"/>
              <a:t>parazitoloie</a:t>
            </a:r>
            <a:endParaRPr lang="cs-CZ" sz="3800" b="1" dirty="0"/>
          </a:p>
        </p:txBody>
      </p:sp>
      <p:sp>
        <p:nvSpPr>
          <p:cNvPr id="5" name="Rectangle 3"/>
          <p:cNvSpPr>
            <a:spLocks noGrp="1" noChangeArrowheads="1"/>
          </p:cNvSpPr>
          <p:nvPr>
            <p:ph idx="1"/>
          </p:nvPr>
        </p:nvSpPr>
        <p:spPr bwMode="auto">
          <a:xfrm>
            <a:off x="691763" y="1342090"/>
            <a:ext cx="10503674" cy="471411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200" b="0" i="0" u="none" strike="noStrike" cap="none" normalizeH="0" baseline="0" dirty="0">
                <a:ln>
                  <a:noFill/>
                </a:ln>
                <a:solidFill>
                  <a:srgbClr val="202124"/>
                </a:solidFill>
                <a:effectLst/>
              </a:rPr>
              <a:t>Lidé v dávných časech se nepochybně setkávali s mnoha helminty větších rozměrů a také s některými ektoparazity. Parazit nesoucí dnes vědecké jméno </a:t>
            </a:r>
            <a:r>
              <a:rPr kumimoji="0" lang="cs-CZ" altLang="cs-CZ" sz="2200" b="1" i="1" u="none" strike="noStrike" cap="none" normalizeH="0" baseline="0" dirty="0" err="1">
                <a:ln>
                  <a:noFill/>
                </a:ln>
                <a:solidFill>
                  <a:srgbClr val="202124"/>
                </a:solidFill>
                <a:effectLst/>
              </a:rPr>
              <a:t>Dracunculus</a:t>
            </a:r>
            <a:r>
              <a:rPr kumimoji="0" lang="cs-CZ" altLang="cs-CZ" sz="2200" b="1" i="1" u="none" strike="noStrike" cap="none" normalizeH="0" baseline="0" dirty="0">
                <a:ln>
                  <a:noFill/>
                </a:ln>
                <a:solidFill>
                  <a:srgbClr val="202124"/>
                </a:solidFill>
                <a:effectLst/>
              </a:rPr>
              <a:t> </a:t>
            </a:r>
            <a:r>
              <a:rPr kumimoji="0" lang="cs-CZ" altLang="cs-CZ" sz="2200" b="1" i="1" u="none" strike="noStrike" cap="none" normalizeH="0" baseline="0" dirty="0" err="1">
                <a:ln>
                  <a:noFill/>
                </a:ln>
                <a:solidFill>
                  <a:srgbClr val="202124"/>
                </a:solidFill>
                <a:effectLst/>
              </a:rPr>
              <a:t>medinensis</a:t>
            </a:r>
            <a:r>
              <a:rPr kumimoji="0" lang="cs-CZ" altLang="cs-CZ" sz="2200" b="1" i="1" u="none" strike="noStrike" cap="none" normalizeH="0" baseline="0" dirty="0">
                <a:ln>
                  <a:noFill/>
                </a:ln>
                <a:solidFill>
                  <a:srgbClr val="202124"/>
                </a:solidFill>
                <a:effectLst/>
              </a:rPr>
              <a:t> </a:t>
            </a:r>
            <a:r>
              <a:rPr kumimoji="0" lang="cs-CZ" altLang="cs-CZ" sz="2200" b="0" i="0" u="none" strike="noStrike" cap="none" normalizeH="0" baseline="0" dirty="0">
                <a:ln>
                  <a:noFill/>
                </a:ln>
                <a:solidFill>
                  <a:srgbClr val="202124"/>
                </a:solidFill>
                <a:effectLst/>
              </a:rPr>
              <a:t>byl nepochybně nacházen u napadených lidí na pobřeží Rudého moře již v předkřesťanské éře.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2200" b="1" i="0" u="none" strike="noStrike" cap="none" normalizeH="0" baseline="0" dirty="0">
              <a:ln>
                <a:noFill/>
              </a:ln>
              <a:solidFill>
                <a:srgbClr val="202124"/>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200" b="1" i="0" u="none" strike="noStrike" cap="none" normalizeH="0" baseline="0" dirty="0">
                <a:ln>
                  <a:noFill/>
                </a:ln>
                <a:solidFill>
                  <a:srgbClr val="202124"/>
                </a:solidFill>
                <a:effectLst/>
              </a:rPr>
              <a:t>První skutečná</a:t>
            </a:r>
            <a:r>
              <a:rPr kumimoji="0" lang="cs-CZ" altLang="cs-CZ" sz="2200" b="1" i="0" u="none" strike="noStrike" cap="none" normalizeH="0" dirty="0">
                <a:ln>
                  <a:noFill/>
                </a:ln>
                <a:solidFill>
                  <a:srgbClr val="202124"/>
                </a:solidFill>
                <a:effectLst/>
              </a:rPr>
              <a:t> </a:t>
            </a:r>
            <a:r>
              <a:rPr kumimoji="0" lang="cs-CZ" altLang="cs-CZ" sz="2200" b="1" i="0" u="none" strike="noStrike" cap="none" normalizeH="0" baseline="0" dirty="0">
                <a:ln>
                  <a:noFill/>
                </a:ln>
                <a:solidFill>
                  <a:srgbClr val="202124"/>
                </a:solidFill>
                <a:effectLst/>
              </a:rPr>
              <a:t>dokumentace </a:t>
            </a:r>
            <a:r>
              <a:rPr kumimoji="0" lang="cs-CZ" altLang="cs-CZ" sz="2200" b="0" i="0" u="none" strike="noStrike" cap="none" normalizeH="0" baseline="0" dirty="0">
                <a:ln>
                  <a:noFill/>
                </a:ln>
                <a:solidFill>
                  <a:srgbClr val="202124"/>
                </a:solidFill>
                <a:effectLst/>
              </a:rPr>
              <a:t>těchto organismů se nachází v </a:t>
            </a:r>
            <a:r>
              <a:rPr kumimoji="0" lang="cs-CZ" altLang="cs-CZ" sz="2200" b="1" i="0" u="none" strike="noStrike" cap="none" normalizeH="0" baseline="0" dirty="0" err="1">
                <a:ln>
                  <a:noFill/>
                </a:ln>
                <a:solidFill>
                  <a:srgbClr val="202124"/>
                </a:solidFill>
                <a:effectLst/>
              </a:rPr>
              <a:t>Ebersově</a:t>
            </a:r>
            <a:r>
              <a:rPr kumimoji="0" lang="cs-CZ" altLang="cs-CZ" sz="2200" b="1" i="0" u="none" strike="noStrike" cap="none" normalizeH="0" baseline="0" dirty="0">
                <a:ln>
                  <a:noFill/>
                </a:ln>
                <a:solidFill>
                  <a:srgbClr val="202124"/>
                </a:solidFill>
                <a:effectLst/>
              </a:rPr>
              <a:t> Papyru</a:t>
            </a:r>
            <a:r>
              <a:rPr kumimoji="0" lang="cs-CZ" altLang="cs-CZ" sz="2200" b="1" i="0" u="none" strike="noStrike" cap="none" normalizeH="0" dirty="0">
                <a:ln>
                  <a:noFill/>
                </a:ln>
                <a:solidFill>
                  <a:srgbClr val="202124"/>
                </a:solidFill>
                <a:effectLst/>
              </a:rPr>
              <a:t> </a:t>
            </a:r>
            <a:r>
              <a:rPr kumimoji="0" lang="cs-CZ" altLang="cs-CZ" sz="2200" b="0" i="0" u="none" strike="noStrike" cap="none" normalizeH="0" dirty="0">
                <a:ln>
                  <a:noFill/>
                </a:ln>
                <a:solidFill>
                  <a:srgbClr val="202124"/>
                </a:solidFill>
                <a:effectLst/>
              </a:rPr>
              <a:t>(</a:t>
            </a:r>
            <a:r>
              <a:rPr kumimoji="0" lang="cs-CZ" altLang="cs-CZ" sz="2200" b="0" i="0" u="none" strike="noStrike" cap="none" normalizeH="0" baseline="0" dirty="0">
                <a:ln>
                  <a:noFill/>
                </a:ln>
                <a:solidFill>
                  <a:srgbClr val="202124"/>
                </a:solidFill>
                <a:effectLst/>
              </a:rPr>
              <a:t>kolem roku 1550 př. n. l.) a v dalších staroegyptských spisech. Od starověku až do poloviny devatenáctého století byl pak rozšířen zcela mylný</a:t>
            </a:r>
            <a:r>
              <a:rPr kumimoji="0" lang="cs-CZ" altLang="cs-CZ" sz="2200" b="0" i="0" u="none" strike="noStrike" cap="none" normalizeH="0" dirty="0">
                <a:ln>
                  <a:noFill/>
                </a:ln>
                <a:solidFill>
                  <a:srgbClr val="202124"/>
                </a:solidFill>
                <a:effectLst/>
              </a:rPr>
              <a:t> </a:t>
            </a:r>
            <a:r>
              <a:rPr kumimoji="0" lang="cs-CZ" altLang="cs-CZ" sz="2200" b="0" i="0" u="none" strike="noStrike" cap="none" normalizeH="0" baseline="0" dirty="0">
                <a:ln>
                  <a:noFill/>
                </a:ln>
                <a:solidFill>
                  <a:srgbClr val="202124"/>
                </a:solidFill>
                <a:effectLst/>
              </a:rPr>
              <a:t>názor, že paraziti vznikají „</a:t>
            </a:r>
            <a:r>
              <a:rPr kumimoji="0" lang="cs-CZ" altLang="cs-CZ" sz="2200" b="1" i="0" u="none" strike="noStrike" cap="none" normalizeH="0" baseline="0" dirty="0">
                <a:ln>
                  <a:noFill/>
                </a:ln>
                <a:solidFill>
                  <a:srgbClr val="202124"/>
                </a:solidFill>
                <a:effectLst/>
              </a:rPr>
              <a:t>spontánním plozením – tzv. samoplozením</a:t>
            </a:r>
            <a:r>
              <a:rPr kumimoji="0" lang="cs-CZ" altLang="cs-CZ" sz="2200" b="0" i="0" u="none" strike="noStrike" cap="none" normalizeH="0" baseline="0" dirty="0">
                <a:ln>
                  <a:noFill/>
                </a:ln>
                <a:solidFill>
                  <a:srgbClr val="202124"/>
                </a:solidFill>
                <a:effectLst/>
              </a:rPr>
              <a:t>“ – buď na lidském těle, nebo v něm. </a:t>
            </a:r>
            <a:r>
              <a:rPr kumimoji="0" lang="cs-CZ" altLang="cs-CZ" sz="2200" b="1" i="0" u="none" strike="noStrike" cap="none" normalizeH="0" baseline="0" dirty="0">
                <a:ln>
                  <a:noFill/>
                </a:ln>
                <a:solidFill>
                  <a:srgbClr val="202124"/>
                </a:solidFill>
                <a:effectLst/>
              </a:rPr>
              <a:t>Doktrína</a:t>
            </a:r>
            <a:r>
              <a:rPr kumimoji="0" lang="cs-CZ" altLang="cs-CZ" sz="2200" b="0" i="0" u="none" strike="noStrike" cap="none" normalizeH="0" baseline="0" dirty="0">
                <a:ln>
                  <a:noFill/>
                </a:ln>
                <a:solidFill>
                  <a:srgbClr val="202124"/>
                </a:solidFill>
                <a:effectLst/>
              </a:rPr>
              <a:t> této „spontánní generace“ </a:t>
            </a:r>
            <a:r>
              <a:rPr kumimoji="0" lang="cs-CZ" altLang="cs-CZ" sz="2200" b="1" i="0" u="none" strike="noStrike" cap="none" normalizeH="0" baseline="0" dirty="0">
                <a:ln>
                  <a:noFill/>
                </a:ln>
                <a:solidFill>
                  <a:srgbClr val="202124"/>
                </a:solidFill>
                <a:effectLst/>
              </a:rPr>
              <a:t>přetrvala celý středověk </a:t>
            </a:r>
            <a:r>
              <a:rPr kumimoji="0" lang="cs-CZ" altLang="cs-CZ" sz="2200" b="0" i="0" u="none" strike="noStrike" cap="none" normalizeH="0" baseline="0" dirty="0">
                <a:ln>
                  <a:noFill/>
                </a:ln>
                <a:solidFill>
                  <a:srgbClr val="202124"/>
                </a:solidFill>
                <a:effectLst/>
              </a:rPr>
              <a:t>a byla nakonec </a:t>
            </a:r>
            <a:r>
              <a:rPr kumimoji="0" lang="cs-CZ" altLang="cs-CZ" sz="2200" b="1" i="0" u="none" strike="noStrike" cap="none" normalizeH="0" baseline="0" dirty="0">
                <a:ln>
                  <a:noFill/>
                </a:ln>
                <a:solidFill>
                  <a:srgbClr val="202124"/>
                </a:solidFill>
                <a:effectLst/>
              </a:rPr>
              <a:t>opuštěna až koncem devatenáctého století</a:t>
            </a:r>
            <a:r>
              <a:rPr kumimoji="0" lang="cs-CZ" altLang="cs-CZ" sz="2200" b="0" i="0" u="none" strike="noStrike" cap="none" normalizeH="0" baseline="0" dirty="0">
                <a:ln>
                  <a:noFill/>
                </a:ln>
                <a:solidFill>
                  <a:srgbClr val="202124"/>
                </a:solidFill>
                <a:effectLst/>
              </a:rPr>
              <a:t>, kdy se studium parazitárních infekcí rozšířilo do rychle rostoucí a</a:t>
            </a:r>
            <a:r>
              <a:rPr kumimoji="0" lang="cs-CZ" altLang="cs-CZ" sz="2200" b="0" i="0" u="none" strike="noStrike" cap="none" normalizeH="0" dirty="0">
                <a:ln>
                  <a:noFill/>
                </a:ln>
                <a:solidFill>
                  <a:srgbClr val="202124"/>
                </a:solidFill>
                <a:effectLst/>
              </a:rPr>
              <a:t> </a:t>
            </a:r>
            <a:r>
              <a:rPr kumimoji="0" lang="cs-CZ" altLang="cs-CZ" sz="2200" b="1" i="0" u="none" strike="noStrike" cap="none" normalizeH="0" dirty="0">
                <a:ln>
                  <a:noFill/>
                </a:ln>
                <a:solidFill>
                  <a:srgbClr val="202124"/>
                </a:solidFill>
                <a:effectLst/>
              </a:rPr>
              <a:t>rozvíjející se vědy </a:t>
            </a:r>
            <a:r>
              <a:rPr kumimoji="0" lang="cs-CZ" altLang="cs-CZ" sz="2200" b="0" i="0" u="none" strike="noStrike" cap="none" normalizeH="0" dirty="0">
                <a:ln>
                  <a:noFill/>
                </a:ln>
                <a:solidFill>
                  <a:srgbClr val="202124"/>
                </a:solidFill>
                <a:effectLst/>
              </a:rPr>
              <a:t>nesoucí dnes jméno </a:t>
            </a:r>
            <a:r>
              <a:rPr kumimoji="0" lang="cs-CZ" altLang="cs-CZ" sz="2200" b="1" i="0" u="none" strike="noStrike" cap="none" normalizeH="0" dirty="0">
                <a:ln>
                  <a:noFill/>
                </a:ln>
                <a:solidFill>
                  <a:srgbClr val="202124"/>
                </a:solidFill>
                <a:effectLst/>
              </a:rPr>
              <a:t>parazitologie.</a:t>
            </a:r>
            <a:r>
              <a:rPr kumimoji="0" lang="cs-CZ" altLang="cs-CZ" sz="2200" b="1" i="0" u="none" strike="noStrike" cap="none" normalizeH="0" baseline="0" dirty="0">
                <a:ln>
                  <a:noFill/>
                </a:ln>
                <a:solidFill>
                  <a:schemeClr val="tx1"/>
                </a:solidFill>
                <a:effectLst/>
              </a:rPr>
              <a:t> </a:t>
            </a:r>
          </a:p>
          <a:p>
            <a:pPr marL="0" marR="0" lvl="0" indent="0" algn="l" defTabSz="914400" rtl="0" eaLnBrk="0" fontAlgn="base" latinLnBrk="0" hangingPunct="0">
              <a:lnSpc>
                <a:spcPct val="100000"/>
              </a:lnSpc>
              <a:spcBef>
                <a:spcPct val="0"/>
              </a:spcBef>
              <a:spcAft>
                <a:spcPct val="0"/>
              </a:spcAft>
              <a:buClrTx/>
              <a:buSzTx/>
              <a:buFontTx/>
              <a:buNone/>
              <a:tabLst/>
            </a:pPr>
            <a:endParaRPr lang="cs-CZ" altLang="cs-CZ" sz="2200" b="1" dirty="0"/>
          </a:p>
          <a:p>
            <a:pPr marL="0" marR="0" lvl="0" indent="0" algn="l" defTabSz="914400" rtl="0" eaLnBrk="0" fontAlgn="base" latinLnBrk="0" hangingPunct="0">
              <a:lnSpc>
                <a:spcPct val="100000"/>
              </a:lnSpc>
              <a:spcBef>
                <a:spcPct val="0"/>
              </a:spcBef>
              <a:spcAft>
                <a:spcPct val="0"/>
              </a:spcAft>
              <a:buClrTx/>
              <a:buSzTx/>
              <a:buFontTx/>
              <a:buNone/>
              <a:tabLst/>
            </a:pPr>
            <a:r>
              <a:rPr lang="cs-CZ" altLang="cs-CZ" sz="2200" dirty="0"/>
              <a:t>P</a:t>
            </a:r>
            <a:r>
              <a:rPr lang="cs-CZ" altLang="cs-CZ" sz="2200" b="1" dirty="0"/>
              <a:t>aleoparazitologie </a:t>
            </a:r>
            <a:r>
              <a:rPr lang="cs-CZ" altLang="cs-CZ" sz="2200" dirty="0"/>
              <a:t>je částí této disciplíny zabývající se studiem cizopasníků pocházejících z fosilního materiálu archeologického původu.</a:t>
            </a:r>
            <a:endParaRPr kumimoji="0" lang="cs-CZ" altLang="cs-CZ" sz="220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10663718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78885"/>
            <a:ext cx="10515600" cy="970694"/>
          </a:xfrm>
        </p:spPr>
        <p:txBody>
          <a:bodyPr>
            <a:normAutofit/>
          </a:bodyPr>
          <a:lstStyle/>
          <a:p>
            <a:pPr algn="ctr"/>
            <a:r>
              <a:rPr lang="cs-CZ" sz="3800" b="1" dirty="0"/>
              <a:t>Paleoparazitologie </a:t>
            </a:r>
            <a:r>
              <a:rPr lang="cs-CZ" sz="2800" dirty="0"/>
              <a:t>versus</a:t>
            </a:r>
            <a:r>
              <a:rPr lang="cs-CZ" sz="3800" b="1" dirty="0"/>
              <a:t> </a:t>
            </a:r>
            <a:r>
              <a:rPr lang="cs-CZ" sz="3800" b="1" dirty="0" err="1"/>
              <a:t>Archeoparazitologie</a:t>
            </a:r>
            <a:endParaRPr lang="cs-CZ" sz="3800" b="1" dirty="0"/>
          </a:p>
        </p:txBody>
      </p:sp>
      <p:sp>
        <p:nvSpPr>
          <p:cNvPr id="4" name="Rectangle 1"/>
          <p:cNvSpPr>
            <a:spLocks noGrp="1" noChangeArrowheads="1"/>
          </p:cNvSpPr>
          <p:nvPr>
            <p:ph idx="1"/>
          </p:nvPr>
        </p:nvSpPr>
        <p:spPr bwMode="auto">
          <a:xfrm>
            <a:off x="373711" y="934963"/>
            <a:ext cx="11507525" cy="223651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100" b="0" i="0" u="none" strike="noStrike" cap="none" normalizeH="0" baseline="0" dirty="0">
                <a:ln>
                  <a:noFill/>
                </a:ln>
                <a:solidFill>
                  <a:srgbClr val="202124"/>
                </a:solidFill>
                <a:effectLst/>
                <a:latin typeface="inherit"/>
              </a:rPr>
              <a:t>Paleoparazitologie (nebo „paleoparazitologie“) je </a:t>
            </a:r>
            <a:r>
              <a:rPr kumimoji="0" lang="cs-CZ" altLang="cs-CZ" sz="2100" b="1" i="0" u="none" strike="noStrike" cap="none" normalizeH="0" baseline="0" dirty="0">
                <a:ln>
                  <a:noFill/>
                </a:ln>
                <a:solidFill>
                  <a:srgbClr val="202124"/>
                </a:solidFill>
                <a:effectLst/>
                <a:latin typeface="inherit"/>
              </a:rPr>
              <a:t>studium parazitů z minulosti</a:t>
            </a:r>
            <a:r>
              <a:rPr kumimoji="0" lang="cs-CZ" altLang="cs-CZ" sz="2100" b="1" i="0" u="none" strike="noStrike" cap="none" normalizeH="0" dirty="0">
                <a:ln>
                  <a:noFill/>
                </a:ln>
                <a:solidFill>
                  <a:srgbClr val="202124"/>
                </a:solidFill>
                <a:effectLst/>
                <a:latin typeface="inherit"/>
              </a:rPr>
              <a:t> </a:t>
            </a:r>
            <a:r>
              <a:rPr kumimoji="0" lang="cs-CZ" altLang="cs-CZ" sz="2100" b="0" i="0" u="none" strike="noStrike" cap="none" normalizeH="0" baseline="0" dirty="0">
                <a:ln>
                  <a:noFill/>
                </a:ln>
                <a:solidFill>
                  <a:srgbClr val="202124"/>
                </a:solidFill>
                <a:effectLst/>
                <a:latin typeface="inherit"/>
              </a:rPr>
              <a:t>a jejich interakcí s hostiteli a vektory. Je to </a:t>
            </a:r>
            <a:r>
              <a:rPr kumimoji="0" lang="cs-CZ" altLang="cs-CZ" sz="2100" b="1" i="0" u="none" strike="noStrike" cap="none" normalizeH="0" baseline="0" dirty="0">
                <a:ln>
                  <a:noFill/>
                </a:ln>
                <a:solidFill>
                  <a:srgbClr val="202124"/>
                </a:solidFill>
                <a:effectLst/>
                <a:latin typeface="inherit"/>
              </a:rPr>
              <a:t>podobor paleontologie</a:t>
            </a:r>
            <a:r>
              <a:rPr kumimoji="0" lang="cs-CZ" altLang="cs-CZ" sz="2100" b="0" i="0" u="none" strike="noStrike" cap="none" normalizeH="0" baseline="0" dirty="0">
                <a:ln>
                  <a:noFill/>
                </a:ln>
                <a:solidFill>
                  <a:srgbClr val="202124"/>
                </a:solidFill>
                <a:effectLst/>
                <a:latin typeface="inherit"/>
              </a:rPr>
              <a:t>, nauka o živých organismech z minulosti. Někteří autoři definují tento pojem úžeji, jako „</a:t>
            </a:r>
            <a:r>
              <a:rPr kumimoji="0" lang="cs-CZ" altLang="cs-CZ" sz="2100" b="1" i="0" u="none" strike="noStrike" cap="none" normalizeH="0" baseline="0" dirty="0">
                <a:ln>
                  <a:noFill/>
                </a:ln>
                <a:solidFill>
                  <a:srgbClr val="202124"/>
                </a:solidFill>
                <a:effectLst/>
                <a:latin typeface="inherit"/>
              </a:rPr>
              <a:t>Paleoparazitologie</a:t>
            </a:r>
            <a:r>
              <a:rPr kumimoji="0" lang="cs-CZ" altLang="cs-CZ" sz="2100" b="0" i="0" u="none" strike="noStrike" cap="none" normalizeH="0" baseline="0" dirty="0">
                <a:ln>
                  <a:noFill/>
                </a:ln>
                <a:solidFill>
                  <a:srgbClr val="202124"/>
                </a:solidFill>
                <a:effectLst/>
                <a:latin typeface="inherit"/>
              </a:rPr>
              <a:t> je studium parazitů v </a:t>
            </a:r>
            <a:r>
              <a:rPr kumimoji="0" lang="cs-CZ" altLang="cs-CZ" sz="2100" b="1" i="0" u="none" strike="noStrike" cap="none" normalizeH="0" baseline="0" dirty="0">
                <a:ln>
                  <a:noFill/>
                </a:ln>
                <a:solidFill>
                  <a:srgbClr val="202124"/>
                </a:solidFill>
                <a:effectLst/>
                <a:latin typeface="inherit"/>
              </a:rPr>
              <a:t>archeologickém materiálu</a:t>
            </a:r>
            <a:r>
              <a:rPr kumimoji="0" lang="cs-CZ" altLang="cs-CZ" sz="2100" b="0" i="0" u="none" strike="noStrike" cap="none" normalizeH="0" baseline="0" dirty="0">
                <a:ln>
                  <a:noFill/>
                </a:ln>
                <a:solidFill>
                  <a:srgbClr val="202124"/>
                </a:solidFill>
                <a:effectLst/>
                <a:latin typeface="inherit"/>
              </a:rPr>
              <a:t>. Někteří specialisté navrhují, aby byl termín „</a:t>
            </a:r>
            <a:r>
              <a:rPr kumimoji="0" lang="cs-CZ" altLang="cs-CZ" sz="2100" b="1" i="0" u="none" strike="noStrike" cap="none" normalizeH="0" baseline="0" dirty="0" err="1">
                <a:ln>
                  <a:noFill/>
                </a:ln>
                <a:solidFill>
                  <a:srgbClr val="202124"/>
                </a:solidFill>
                <a:effectLst/>
                <a:latin typeface="inherit"/>
              </a:rPr>
              <a:t>archeoparazitologie</a:t>
            </a:r>
            <a:r>
              <a:rPr kumimoji="0" lang="cs-CZ" altLang="cs-CZ" sz="2100" b="0" i="0" u="none" strike="noStrike" cap="none" normalizeH="0" baseline="0" dirty="0">
                <a:ln>
                  <a:noFill/>
                </a:ln>
                <a:solidFill>
                  <a:srgbClr val="202124"/>
                </a:solidFill>
                <a:effectLst/>
                <a:latin typeface="inherit"/>
              </a:rPr>
              <a:t>“ aplikován na „...všechny </a:t>
            </a:r>
            <a:r>
              <a:rPr kumimoji="0" lang="cs-CZ" altLang="cs-CZ" sz="2100" b="1" i="0" u="none" strike="noStrike" cap="none" normalizeH="0" baseline="0" dirty="0">
                <a:ln>
                  <a:noFill/>
                </a:ln>
                <a:solidFill>
                  <a:srgbClr val="202124"/>
                </a:solidFill>
                <a:effectLst/>
                <a:latin typeface="inherit"/>
              </a:rPr>
              <a:t>parazitologické pozůstatky vykopané z archeologických kontextů...pocházející z lidské činnosti“ </a:t>
            </a:r>
            <a:r>
              <a:rPr kumimoji="0" lang="cs-CZ" altLang="cs-CZ" sz="2100" b="0" i="0" u="none" strike="noStrike" cap="none" normalizeH="0" baseline="0" dirty="0">
                <a:ln>
                  <a:noFill/>
                </a:ln>
                <a:solidFill>
                  <a:srgbClr val="202124"/>
                </a:solidFill>
                <a:effectLst/>
                <a:latin typeface="inherit"/>
              </a:rPr>
              <a:t>a aby „termín „</a:t>
            </a:r>
            <a:r>
              <a:rPr kumimoji="0" lang="cs-CZ" altLang="cs-CZ" sz="2100" b="1" i="0" u="none" strike="noStrike" cap="none" normalizeH="0" baseline="0" dirty="0">
                <a:ln>
                  <a:noFill/>
                </a:ln>
                <a:solidFill>
                  <a:srgbClr val="202124"/>
                </a:solidFill>
                <a:effectLst/>
                <a:latin typeface="inherit"/>
              </a:rPr>
              <a:t>paleoparazitologie“ byl aplikován na studie nelidského, paleontologického materiálu“. </a:t>
            </a:r>
            <a:r>
              <a:rPr kumimoji="0" lang="cs-CZ" altLang="cs-CZ" sz="800" b="1" i="0" u="none" strike="noStrike" cap="none" normalizeH="0" baseline="0" dirty="0">
                <a:ln>
                  <a:noFill/>
                </a:ln>
                <a:solidFill>
                  <a:schemeClr val="tx1"/>
                </a:solidFill>
                <a:effectLst/>
              </a:rPr>
              <a:t> </a:t>
            </a:r>
            <a:endParaRPr kumimoji="0" lang="cs-CZ" altLang="cs-CZ" sz="1800" b="1" i="0" u="none" strike="noStrike" cap="none" normalizeH="0" baseline="0" dirty="0">
              <a:ln>
                <a:noFill/>
              </a:ln>
              <a:solidFill>
                <a:schemeClr val="tx1"/>
              </a:solidFill>
              <a:effectLst/>
              <a:latin typeface="Arial" panose="020B0604020202020204" pitchFamily="34" charset="0"/>
            </a:endParaRPr>
          </a:p>
        </p:txBody>
      </p:sp>
      <p:pic>
        <p:nvPicPr>
          <p:cNvPr id="48131" name="Picture 3" descr="undefin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7067" y="3353091"/>
            <a:ext cx="3233365" cy="2830146"/>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326989" y="6241982"/>
            <a:ext cx="3344570" cy="307777"/>
          </a:xfrm>
          <a:prstGeom prst="rect">
            <a:avLst/>
          </a:prstGeom>
        </p:spPr>
        <p:txBody>
          <a:bodyPr wrap="none">
            <a:spAutoFit/>
          </a:bodyPr>
          <a:lstStyle/>
          <a:p>
            <a:r>
              <a:rPr lang="en-US" sz="1400" i="1" dirty="0" err="1"/>
              <a:t>Saurophthirus</a:t>
            </a:r>
            <a:r>
              <a:rPr lang="en-US" sz="1400" dirty="0"/>
              <a:t>,</a:t>
            </a:r>
            <a:r>
              <a:rPr lang="en-US" sz="1400" dirty="0">
                <a:solidFill>
                  <a:srgbClr val="202122"/>
                </a:solidFill>
              </a:rPr>
              <a:t> e</a:t>
            </a:r>
            <a:r>
              <a:rPr lang="cs-CZ" sz="1400" dirty="0">
                <a:solidFill>
                  <a:srgbClr val="202122"/>
                </a:solidFill>
              </a:rPr>
              <a:t>k</a:t>
            </a:r>
            <a:r>
              <a:rPr lang="en-US" sz="1400" dirty="0" err="1">
                <a:solidFill>
                  <a:srgbClr val="202122"/>
                </a:solidFill>
              </a:rPr>
              <a:t>topara</a:t>
            </a:r>
            <a:r>
              <a:rPr lang="cs-CZ" sz="1400" dirty="0">
                <a:solidFill>
                  <a:srgbClr val="202122"/>
                </a:solidFill>
              </a:rPr>
              <a:t>z</a:t>
            </a:r>
            <a:r>
              <a:rPr lang="en-US" sz="1400" dirty="0" err="1">
                <a:solidFill>
                  <a:srgbClr val="202122"/>
                </a:solidFill>
              </a:rPr>
              <a:t>itic</a:t>
            </a:r>
            <a:r>
              <a:rPr lang="cs-CZ" sz="1400" dirty="0" err="1">
                <a:solidFill>
                  <a:srgbClr val="202122"/>
                </a:solidFill>
              </a:rPr>
              <a:t>ký</a:t>
            </a:r>
            <a:r>
              <a:rPr lang="cs-CZ" sz="1400" dirty="0">
                <a:solidFill>
                  <a:srgbClr val="202122"/>
                </a:solidFill>
              </a:rPr>
              <a:t> hmyz z Křídy</a:t>
            </a:r>
            <a:endParaRPr lang="cs-CZ" sz="1400" dirty="0"/>
          </a:p>
        </p:txBody>
      </p:sp>
      <p:pic>
        <p:nvPicPr>
          <p:cNvPr id="48133" name="Picture 5" descr="undefi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1558" y="3333589"/>
            <a:ext cx="5345221" cy="2830146"/>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3684105" y="6116053"/>
            <a:ext cx="5149794" cy="738664"/>
          </a:xfrm>
          <a:prstGeom prst="rect">
            <a:avLst/>
          </a:prstGeom>
        </p:spPr>
        <p:txBody>
          <a:bodyPr wrap="square">
            <a:spAutoFit/>
          </a:bodyPr>
          <a:lstStyle/>
          <a:p>
            <a:pPr algn="ctr"/>
            <a:r>
              <a:rPr lang="en-US" sz="1400" dirty="0">
                <a:solidFill>
                  <a:srgbClr val="202122"/>
                </a:solidFill>
                <a:latin typeface="Arial" panose="020B0604020202020204" pitchFamily="34" charset="0"/>
              </a:rPr>
              <a:t>Cyst</a:t>
            </a:r>
            <a:r>
              <a:rPr lang="cs-CZ" sz="1400" dirty="0">
                <a:solidFill>
                  <a:srgbClr val="202122"/>
                </a:solidFill>
                <a:latin typeface="Arial" panose="020B0604020202020204" pitchFamily="34" charset="0"/>
              </a:rPr>
              <a:t>y</a:t>
            </a:r>
            <a:r>
              <a:rPr lang="en-US" sz="1400" dirty="0">
                <a:solidFill>
                  <a:srgbClr val="202122"/>
                </a:solidFill>
                <a:latin typeface="Arial" panose="020B0604020202020204" pitchFamily="34" charset="0"/>
              </a:rPr>
              <a:t> </a:t>
            </a:r>
            <a:r>
              <a:rPr lang="cs-CZ" sz="1400" dirty="0">
                <a:solidFill>
                  <a:srgbClr val="202122"/>
                </a:solidFill>
                <a:latin typeface="Arial" panose="020B0604020202020204" pitchFamily="34" charset="0"/>
              </a:rPr>
              <a:t>nalezené v pozdně románském hrobě ve Francii, </a:t>
            </a:r>
            <a:r>
              <a:rPr lang="en-US" sz="1400" dirty="0">
                <a:solidFill>
                  <a:srgbClr val="202122"/>
                </a:solidFill>
                <a:latin typeface="Arial" panose="020B0604020202020204" pitchFamily="34" charset="0"/>
              </a:rPr>
              <a:t>in a corpse in a late Roman grave in France, </a:t>
            </a:r>
            <a:r>
              <a:rPr lang="cs-CZ" sz="1400" dirty="0">
                <a:solidFill>
                  <a:srgbClr val="202122"/>
                </a:solidFill>
                <a:latin typeface="Arial" panose="020B0604020202020204" pitchFamily="34" charset="0"/>
              </a:rPr>
              <a:t>interpretováno jako </a:t>
            </a:r>
            <a:r>
              <a:rPr lang="cs-CZ" sz="1400" dirty="0" err="1">
                <a:solidFill>
                  <a:srgbClr val="202122"/>
                </a:solidFill>
                <a:latin typeface="Arial" panose="020B0604020202020204" pitchFamily="34" charset="0"/>
              </a:rPr>
              <a:t>Hydatióza</a:t>
            </a:r>
            <a:r>
              <a:rPr lang="cs-CZ" sz="1400" dirty="0">
                <a:solidFill>
                  <a:srgbClr val="202122"/>
                </a:solidFill>
                <a:latin typeface="Arial" panose="020B0604020202020204" pitchFamily="34" charset="0"/>
              </a:rPr>
              <a:t> nebo </a:t>
            </a:r>
            <a:r>
              <a:rPr lang="cs-CZ" sz="1400" dirty="0" err="1">
                <a:solidFill>
                  <a:srgbClr val="202122"/>
                </a:solidFill>
                <a:latin typeface="Arial" panose="020B0604020202020204" pitchFamily="34" charset="0"/>
              </a:rPr>
              <a:t>Capillariáza</a:t>
            </a:r>
            <a:endParaRPr lang="cs-CZ" sz="1400" dirty="0"/>
          </a:p>
        </p:txBody>
      </p:sp>
      <p:pic>
        <p:nvPicPr>
          <p:cNvPr id="10" name="Picture 2" descr="undefin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81261" y="3333589"/>
            <a:ext cx="2871813" cy="2516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16924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09469"/>
            <a:ext cx="10515600" cy="541324"/>
          </a:xfrm>
        </p:spPr>
        <p:txBody>
          <a:bodyPr>
            <a:normAutofit fontScale="90000"/>
          </a:bodyPr>
          <a:lstStyle/>
          <a:p>
            <a:pPr algn="ctr"/>
            <a:r>
              <a:rPr lang="cs-CZ" sz="3800" b="1" dirty="0"/>
              <a:t>Parazitologie – Archeologie - Paleobiologie</a:t>
            </a:r>
            <a:br>
              <a:rPr lang="cs-CZ" sz="3800" b="1" dirty="0"/>
            </a:br>
            <a:r>
              <a:rPr lang="cs-CZ" sz="3100" dirty="0"/>
              <a:t>(</a:t>
            </a:r>
            <a:r>
              <a:rPr lang="cs-CZ" sz="3100" b="1" dirty="0"/>
              <a:t>Koprolity – hroby –žumpy – jímky – mumie</a:t>
            </a:r>
            <a:r>
              <a:rPr lang="cs-CZ" sz="3100" dirty="0"/>
              <a:t>)</a:t>
            </a:r>
          </a:p>
        </p:txBody>
      </p:sp>
      <p:sp>
        <p:nvSpPr>
          <p:cNvPr id="3" name="Zástupný symbol pro obsah 2"/>
          <p:cNvSpPr>
            <a:spLocks noGrp="1"/>
          </p:cNvSpPr>
          <p:nvPr>
            <p:ph idx="1"/>
          </p:nvPr>
        </p:nvSpPr>
        <p:spPr>
          <a:xfrm>
            <a:off x="297505" y="5737668"/>
            <a:ext cx="11581744" cy="1005038"/>
          </a:xfrm>
        </p:spPr>
        <p:txBody>
          <a:bodyPr>
            <a:normAutofit fontScale="77500" lnSpcReduction="20000"/>
          </a:bodyPr>
          <a:lstStyle/>
          <a:p>
            <a:pPr marL="0" indent="0">
              <a:buNone/>
            </a:pPr>
            <a:r>
              <a:rPr lang="cs-CZ" sz="2300" b="1" dirty="0"/>
              <a:t>Koprolit</a:t>
            </a:r>
            <a:r>
              <a:rPr lang="cs-CZ" sz="2300" dirty="0"/>
              <a:t> (střevní kámen) je ztuhlý až zkamenělý výkal (exkrement) zvířat a lidí. V lékařství je se za koprolit považuje ztuhlá stolice, vznikající při chronické zácpě v tlustém střevě, či konečníku. </a:t>
            </a:r>
          </a:p>
          <a:p>
            <a:pPr marL="0" indent="0">
              <a:buNone/>
            </a:pPr>
            <a:r>
              <a:rPr lang="cs-CZ" sz="2300" b="1" dirty="0"/>
              <a:t>Mumie </a:t>
            </a:r>
            <a:r>
              <a:rPr lang="cs-CZ" sz="2300" dirty="0"/>
              <a:t>je mrtvé tělo člověka nebo zvířete, které bylo zachováno buď přirozeně (mrazem, vysušením pískem apod.) nebo uměle (balzamováním). K náhodné mumifikaci dochází, pokud se mrtvé tělo nachází ve vhodných přírodních podmínkách.</a:t>
            </a:r>
          </a:p>
        </p:txBody>
      </p:sp>
      <p:pic>
        <p:nvPicPr>
          <p:cNvPr id="7170" name="Picture 2" descr="undefin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978" y="1332344"/>
            <a:ext cx="2901425" cy="206363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otevírací gravitace Pokušení archeologické vykopávky nástroje Nezkrotný  Nedávno moz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5671" y="1324385"/>
            <a:ext cx="2901425" cy="2063639"/>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Archeologické centrum Olomouc | Archeologické výzkumy na katastru  Slavonína, Arbesova uli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7414" y="1303096"/>
            <a:ext cx="3013304" cy="208492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ěhem oprav letitého domu našli historickou jímku. Jde o středověký poklad  - Deník.cz"/>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3440" y="3487914"/>
            <a:ext cx="2947277" cy="2152464"/>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undefine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5978" y="3487914"/>
            <a:ext cx="5874323" cy="2152464"/>
          </a:xfrm>
          <a:prstGeom prst="rect">
            <a:avLst/>
          </a:prstGeom>
          <a:noFill/>
          <a:extLst>
            <a:ext uri="{909E8E84-426E-40DD-AFC4-6F175D3DCCD1}">
              <a14:hiddenFill xmlns:a14="http://schemas.microsoft.com/office/drawing/2010/main">
                <a:solidFill>
                  <a:srgbClr val="FFFFFF"/>
                </a:solidFill>
              </a14:hiddenFill>
            </a:ext>
          </a:extLst>
        </p:spPr>
      </p:pic>
      <p:pic>
        <p:nvPicPr>
          <p:cNvPr id="7186" name="Picture 18" descr="undefine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01036" y="1303096"/>
            <a:ext cx="2916752" cy="4337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7466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57470" y="357173"/>
            <a:ext cx="10515600" cy="1325563"/>
          </a:xfrm>
        </p:spPr>
        <p:txBody>
          <a:bodyPr>
            <a:noAutofit/>
          </a:bodyPr>
          <a:lstStyle/>
          <a:p>
            <a:r>
              <a:rPr lang="cs-CZ" sz="3800" b="1" dirty="0"/>
              <a:t>Archeologická věda o koprolitech: Odkaz </a:t>
            </a:r>
            <a:r>
              <a:rPr lang="cs-CZ" sz="3800" b="1" dirty="0" err="1"/>
              <a:t>Erica</a:t>
            </a:r>
            <a:r>
              <a:rPr lang="cs-CZ" sz="3800" b="1" dirty="0"/>
              <a:t> O. </a:t>
            </a:r>
            <a:r>
              <a:rPr lang="cs-CZ" sz="3800" b="1" dirty="0" err="1"/>
              <a:t>Callena</a:t>
            </a:r>
            <a:r>
              <a:rPr lang="cs-CZ" sz="3800" b="1" dirty="0"/>
              <a:t> (1912–1970)</a:t>
            </a:r>
            <a:br>
              <a:rPr lang="cs-CZ" sz="3800" b="1" dirty="0"/>
            </a:br>
            <a:endParaRPr lang="cs-CZ" sz="3800" b="1" dirty="0"/>
          </a:p>
        </p:txBody>
      </p:sp>
      <p:sp>
        <p:nvSpPr>
          <p:cNvPr id="3" name="Zástupný symbol pro obsah 2"/>
          <p:cNvSpPr>
            <a:spLocks noGrp="1"/>
          </p:cNvSpPr>
          <p:nvPr>
            <p:ph idx="1"/>
          </p:nvPr>
        </p:nvSpPr>
        <p:spPr>
          <a:xfrm>
            <a:off x="349857" y="4428876"/>
            <a:ext cx="11433975" cy="1852654"/>
          </a:xfrm>
        </p:spPr>
        <p:txBody>
          <a:bodyPr>
            <a:noAutofit/>
          </a:bodyPr>
          <a:lstStyle/>
          <a:p>
            <a:pPr marL="0" indent="0">
              <a:buNone/>
            </a:pPr>
            <a:r>
              <a:rPr lang="cs-CZ" sz="2100" dirty="0"/>
              <a:t>Podrobná </a:t>
            </a:r>
            <a:r>
              <a:rPr lang="cs-CZ" sz="2100" b="1" dirty="0"/>
              <a:t>analýza lidských koprolitů </a:t>
            </a:r>
            <a:r>
              <a:rPr lang="cs-CZ" sz="2100" dirty="0"/>
              <a:t>jako uznávaného oboru archeologické vědy je stará sotva 40 let.    Dr. </a:t>
            </a:r>
            <a:r>
              <a:rPr lang="cs-CZ" sz="2100" dirty="0" err="1"/>
              <a:t>Eric</a:t>
            </a:r>
            <a:r>
              <a:rPr lang="cs-CZ" sz="2100" dirty="0"/>
              <a:t> O. </a:t>
            </a:r>
            <a:r>
              <a:rPr lang="cs-CZ" sz="2100" dirty="0" err="1"/>
              <a:t>Callen</a:t>
            </a:r>
            <a:r>
              <a:rPr lang="cs-CZ" sz="2100" dirty="0"/>
              <a:t>, zakladatel  této disciplíny, je mrtvý již více než 30 let, ale myšlenky, které rozvinul, a techniky, které zdokonalil, nadále vedou tuto disciplínu dodnes. Důvodem je že, tuto rozšiřuje analýzu do více oblastí, než se původně zdálo možné. </a:t>
            </a:r>
            <a:r>
              <a:rPr lang="cs-CZ" sz="2100" dirty="0" err="1"/>
              <a:t>Callen</a:t>
            </a:r>
            <a:r>
              <a:rPr lang="cs-CZ" sz="2100" dirty="0"/>
              <a:t> by byl potěšen, kdyby se dozvěděl, že ostatní rozšířili jeho počáteční výzkumné úsilí o </a:t>
            </a:r>
            <a:r>
              <a:rPr lang="cs-CZ" sz="2100" b="1" dirty="0"/>
              <a:t>rutinní analýzu rostlinných </a:t>
            </a:r>
            <a:r>
              <a:rPr lang="cs-CZ" sz="2100" b="1" dirty="0" err="1"/>
              <a:t>makrofosilií</a:t>
            </a:r>
            <a:r>
              <a:rPr lang="cs-CZ" sz="2100" b="1" dirty="0"/>
              <a:t>, hodnot koncentrace pylu, fauny a hmyzu, fytolitů a v poslední době imunologických proteinů, stopových prvků, plynové chromatografie a extrakce a identifikace DNA z prehistorických lidských výkalů.</a:t>
            </a:r>
          </a:p>
        </p:txBody>
      </p:sp>
      <p:pic>
        <p:nvPicPr>
          <p:cNvPr id="4" name="Obrázek 3"/>
          <p:cNvPicPr>
            <a:picLocks noChangeAspect="1"/>
          </p:cNvPicPr>
          <p:nvPr/>
        </p:nvPicPr>
        <p:blipFill>
          <a:blip r:embed="rId2"/>
          <a:stretch>
            <a:fillRect/>
          </a:stretch>
        </p:blipFill>
        <p:spPr>
          <a:xfrm>
            <a:off x="7895645" y="954571"/>
            <a:ext cx="3786435" cy="3284413"/>
          </a:xfrm>
          <a:prstGeom prst="rect">
            <a:avLst/>
          </a:prstGeom>
        </p:spPr>
      </p:pic>
      <p:pic>
        <p:nvPicPr>
          <p:cNvPr id="1028" name="Picture 4" descr="Fosilizovaný trus (koprolit) obřího pozdně křídového teropoda, objevený v sedimentech souvrství Frenchman na území kanadské provincie Saskatchewan. Téměř s jistotou se jedná o koprolit, jehož původcem byl proslulý teropod druhu Tyrannosaurus rex. K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9025" y="1682736"/>
            <a:ext cx="3757610" cy="2505074"/>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453229" y="1836754"/>
            <a:ext cx="3379300" cy="2308324"/>
          </a:xfrm>
          <a:prstGeom prst="rect">
            <a:avLst/>
          </a:prstGeom>
          <a:noFill/>
        </p:spPr>
        <p:txBody>
          <a:bodyPr wrap="square" rtlCol="0">
            <a:spAutoFit/>
          </a:bodyPr>
          <a:lstStyle/>
          <a:p>
            <a:r>
              <a:rPr lang="cs-CZ" b="1" dirty="0"/>
              <a:t>Fosilizovaný trus (koprolit) obřího pozdně křídového </a:t>
            </a:r>
            <a:r>
              <a:rPr lang="cs-CZ" b="1" dirty="0" err="1"/>
              <a:t>teropoda</a:t>
            </a:r>
            <a:r>
              <a:rPr lang="cs-CZ" b="1" dirty="0"/>
              <a:t>, objevený v sedimentech souvrství </a:t>
            </a:r>
            <a:r>
              <a:rPr lang="cs-CZ" b="1" dirty="0" err="1"/>
              <a:t>Frenchman</a:t>
            </a:r>
            <a:r>
              <a:rPr lang="cs-CZ" b="1" dirty="0"/>
              <a:t> na území kanadské provincie Saskatchewan. Téměř s jistotou se jedná o koprolit, jehož původcem byl proslulý </a:t>
            </a:r>
            <a:r>
              <a:rPr lang="cs-CZ" b="1" dirty="0" err="1"/>
              <a:t>teropod</a:t>
            </a:r>
            <a:r>
              <a:rPr lang="cs-CZ" b="1" dirty="0"/>
              <a:t> druhu </a:t>
            </a:r>
            <a:r>
              <a:rPr lang="cs-CZ" b="1" i="1" dirty="0" err="1"/>
              <a:t>Tyrannosaurus</a:t>
            </a:r>
            <a:r>
              <a:rPr lang="cs-CZ" b="1" i="1" dirty="0"/>
              <a:t> </a:t>
            </a:r>
            <a:r>
              <a:rPr lang="cs-CZ" b="1" i="1" dirty="0" err="1"/>
              <a:t>rex</a:t>
            </a:r>
            <a:r>
              <a:rPr lang="cs-CZ" b="1" i="1" dirty="0"/>
              <a:t>.</a:t>
            </a:r>
            <a:endParaRPr lang="cs-CZ" dirty="0"/>
          </a:p>
        </p:txBody>
      </p:sp>
    </p:spTree>
    <p:extLst>
      <p:ext uri="{BB962C8B-B14F-4D97-AF65-F5344CB8AC3E}">
        <p14:creationId xmlns:p14="http://schemas.microsoft.com/office/powerpoint/2010/main" val="29657894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69850"/>
            <a:ext cx="10515600" cy="889877"/>
          </a:xfrm>
        </p:spPr>
        <p:txBody>
          <a:bodyPr>
            <a:normAutofit/>
          </a:bodyPr>
          <a:lstStyle/>
          <a:p>
            <a:pPr algn="ctr"/>
            <a:r>
              <a:rPr lang="cs-CZ" sz="3800" b="1" dirty="0" smtClean="0"/>
              <a:t>Další zdroj informací:</a:t>
            </a:r>
            <a:r>
              <a:rPr lang="cs-CZ" sz="3800" b="1" dirty="0" smtClean="0"/>
              <a:t> </a:t>
            </a:r>
            <a:r>
              <a:rPr lang="cs-CZ" sz="3800" b="1" dirty="0"/>
              <a:t>jantar ?</a:t>
            </a:r>
          </a:p>
        </p:txBody>
      </p:sp>
      <p:sp>
        <p:nvSpPr>
          <p:cNvPr id="5" name="Obdélník 4"/>
          <p:cNvSpPr/>
          <p:nvPr/>
        </p:nvSpPr>
        <p:spPr>
          <a:xfrm>
            <a:off x="314325" y="928718"/>
            <a:ext cx="11630025" cy="2862322"/>
          </a:xfrm>
          <a:prstGeom prst="rect">
            <a:avLst/>
          </a:prstGeom>
        </p:spPr>
        <p:txBody>
          <a:bodyPr wrap="square">
            <a:spAutoFit/>
          </a:bodyPr>
          <a:lstStyle/>
          <a:p>
            <a:r>
              <a:rPr lang="cs-CZ" b="1" dirty="0">
                <a:latin typeface="Arial" panose="020B0604020202020204" pitchFamily="34" charset="0"/>
              </a:rPr>
              <a:t>Fosilizovaná pryskyřice</a:t>
            </a:r>
            <a:r>
              <a:rPr lang="cs-CZ" b="1" dirty="0">
                <a:solidFill>
                  <a:srgbClr val="202122"/>
                </a:solidFill>
                <a:latin typeface="Arial" panose="020B0604020202020204" pitchFamily="34" charset="0"/>
              </a:rPr>
              <a:t> je stará 25 až 40 milionů let</a:t>
            </a:r>
            <a:r>
              <a:rPr lang="cs-CZ" dirty="0">
                <a:solidFill>
                  <a:srgbClr val="202122"/>
                </a:solidFill>
                <a:latin typeface="Arial" panose="020B0604020202020204" pitchFamily="34" charset="0"/>
              </a:rPr>
              <a:t>, ukládá se v nepravidelných vrstvách </a:t>
            </a:r>
            <a:r>
              <a:rPr lang="cs-CZ" dirty="0">
                <a:latin typeface="Arial" panose="020B0604020202020204" pitchFamily="34" charset="0"/>
              </a:rPr>
              <a:t>třetihorních</a:t>
            </a:r>
            <a:r>
              <a:rPr lang="cs-CZ" dirty="0">
                <a:solidFill>
                  <a:srgbClr val="202122"/>
                </a:solidFill>
                <a:latin typeface="Arial" panose="020B0604020202020204" pitchFamily="34" charset="0"/>
              </a:rPr>
              <a:t> písků a jílovitých břidlic. Stromy produkují </a:t>
            </a:r>
            <a:r>
              <a:rPr lang="cs-CZ" b="1" dirty="0">
                <a:solidFill>
                  <a:srgbClr val="202122"/>
                </a:solidFill>
                <a:latin typeface="Arial" panose="020B0604020202020204" pitchFamily="34" charset="0"/>
              </a:rPr>
              <a:t>pryskyřici jako ochranu proti nemocem a napadení hmyzem</a:t>
            </a:r>
            <a:r>
              <a:rPr lang="cs-CZ" dirty="0">
                <a:solidFill>
                  <a:srgbClr val="202122"/>
                </a:solidFill>
                <a:latin typeface="Arial" panose="020B0604020202020204" pitchFamily="34" charset="0"/>
              </a:rPr>
              <a:t>, když mají poškozenou kůru nebo byly napadeny kůrovci a podobným hmyzem. Pryskyřice ztvrdla ve vlhkých sedimentech (jako je jíl a písek), které se vytvářely na dně lagun nebo v deltách řek a uchovala se v zemské kůře po miliony let.</a:t>
            </a:r>
          </a:p>
          <a:p>
            <a:endParaRPr lang="cs-CZ" dirty="0">
              <a:solidFill>
                <a:srgbClr val="202122"/>
              </a:solidFill>
              <a:latin typeface="Arial" panose="020B0604020202020204" pitchFamily="34" charset="0"/>
            </a:endParaRPr>
          </a:p>
          <a:p>
            <a:r>
              <a:rPr lang="cs-CZ" b="1" dirty="0">
                <a:solidFill>
                  <a:srgbClr val="202122"/>
                </a:solidFill>
                <a:latin typeface="Arial" panose="020B0604020202020204" pitchFamily="34" charset="0"/>
              </a:rPr>
              <a:t>Jantar je organického původu a má </a:t>
            </a:r>
            <a:r>
              <a:rPr lang="cs-CZ" b="1" dirty="0">
                <a:latin typeface="Arial" panose="020B0604020202020204" pitchFamily="34" charset="0"/>
              </a:rPr>
              <a:t>amorfní</a:t>
            </a:r>
            <a:r>
              <a:rPr lang="cs-CZ" b="1" dirty="0">
                <a:solidFill>
                  <a:srgbClr val="202122"/>
                </a:solidFill>
                <a:latin typeface="Arial" panose="020B0604020202020204" pitchFamily="34" charset="0"/>
              </a:rPr>
              <a:t> strukturu</a:t>
            </a:r>
            <a:r>
              <a:rPr lang="cs-CZ" dirty="0">
                <a:solidFill>
                  <a:srgbClr val="202122"/>
                </a:solidFill>
                <a:latin typeface="Arial" panose="020B0604020202020204" pitchFamily="34" charset="0"/>
              </a:rPr>
              <a:t>. Jeho složení se liší v závislosti na stromu, ze kterého pochází, i když všechny druhy jantaru obsahují terpeny nebo složky, které jsou společné ztvrdlým pryskyřicím. V </a:t>
            </a:r>
            <a:r>
              <a:rPr lang="cs-CZ" b="1" dirty="0">
                <a:solidFill>
                  <a:srgbClr val="202122"/>
                </a:solidFill>
                <a:latin typeface="Arial" panose="020B0604020202020204" pitchFamily="34" charset="0"/>
              </a:rPr>
              <a:t>Evropě</a:t>
            </a:r>
            <a:r>
              <a:rPr lang="cs-CZ" dirty="0">
                <a:solidFill>
                  <a:srgbClr val="202122"/>
                </a:solidFill>
                <a:latin typeface="Arial" panose="020B0604020202020204" pitchFamily="34" charset="0"/>
              </a:rPr>
              <a:t> vznikl jantar z pryskyřice jehličnanu </a:t>
            </a:r>
            <a:r>
              <a:rPr lang="cs-CZ" b="1" dirty="0" err="1">
                <a:latin typeface="Arial" panose="020B0604020202020204" pitchFamily="34" charset="0"/>
              </a:rPr>
              <a:t>Pinus</a:t>
            </a:r>
            <a:r>
              <a:rPr lang="cs-CZ" b="1" dirty="0">
                <a:latin typeface="Arial" panose="020B0604020202020204" pitchFamily="34" charset="0"/>
              </a:rPr>
              <a:t> </a:t>
            </a:r>
            <a:r>
              <a:rPr lang="cs-CZ" b="1" dirty="0" err="1">
                <a:latin typeface="Arial" panose="020B0604020202020204" pitchFamily="34" charset="0"/>
              </a:rPr>
              <a:t>succinifera</a:t>
            </a:r>
            <a:r>
              <a:rPr lang="cs-CZ" dirty="0">
                <a:solidFill>
                  <a:srgbClr val="202122"/>
                </a:solidFill>
                <a:latin typeface="Arial" panose="020B0604020202020204" pitchFamily="34" charset="0"/>
              </a:rPr>
              <a:t>, v </a:t>
            </a:r>
            <a:r>
              <a:rPr lang="cs-CZ" b="1" dirty="0">
                <a:solidFill>
                  <a:srgbClr val="202122"/>
                </a:solidFill>
                <a:latin typeface="Arial" panose="020B0604020202020204" pitchFamily="34" charset="0"/>
              </a:rPr>
              <a:t>Americe</a:t>
            </a:r>
            <a:r>
              <a:rPr lang="cs-CZ" dirty="0">
                <a:solidFill>
                  <a:srgbClr val="202122"/>
                </a:solidFill>
                <a:latin typeface="Arial" panose="020B0604020202020204" pitchFamily="34" charset="0"/>
              </a:rPr>
              <a:t> pochází z luštěniny </a:t>
            </a:r>
            <a:r>
              <a:rPr lang="cs-CZ" b="1" dirty="0" err="1">
                <a:latin typeface="Arial" panose="020B0604020202020204" pitchFamily="34" charset="0"/>
              </a:rPr>
              <a:t>Hymenaea</a:t>
            </a:r>
            <a:r>
              <a:rPr lang="cs-CZ" b="1" dirty="0">
                <a:latin typeface="Arial" panose="020B0604020202020204" pitchFamily="34" charset="0"/>
              </a:rPr>
              <a:t> </a:t>
            </a:r>
            <a:r>
              <a:rPr lang="cs-CZ" b="1" dirty="0" err="1">
                <a:latin typeface="Arial" panose="020B0604020202020204" pitchFamily="34" charset="0"/>
              </a:rPr>
              <a:t>courbaril</a:t>
            </a:r>
            <a:r>
              <a:rPr lang="cs-CZ" b="1" dirty="0">
                <a:latin typeface="Arial" panose="020B0604020202020204" pitchFamily="34" charset="0"/>
              </a:rPr>
              <a:t>.</a:t>
            </a:r>
            <a:endParaRPr lang="cs-CZ" b="1" i="0" dirty="0">
              <a:effectLst/>
              <a:latin typeface="Arial" panose="020B0604020202020204" pitchFamily="34" charset="0"/>
            </a:endParaRPr>
          </a:p>
        </p:txBody>
      </p:sp>
      <p:pic>
        <p:nvPicPr>
          <p:cNvPr id="17412" name="Picture 4" descr="undefin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3239" y="3894864"/>
            <a:ext cx="1727856" cy="2721926"/>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undefin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6345" y="3894864"/>
            <a:ext cx="1757498" cy="2721926"/>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undefin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6561" y="3872778"/>
            <a:ext cx="1956728" cy="2714960"/>
          </a:xfrm>
          <a:prstGeom prst="rect">
            <a:avLst/>
          </a:prstGeom>
          <a:noFill/>
          <a:extLst>
            <a:ext uri="{909E8E84-426E-40DD-AFC4-6F175D3DCCD1}">
              <a14:hiddenFill xmlns:a14="http://schemas.microsoft.com/office/drawing/2010/main">
                <a:solidFill>
                  <a:srgbClr val="FFFFFF"/>
                </a:solidFill>
              </a14:hiddenFill>
            </a:ext>
          </a:extLst>
        </p:spPr>
      </p:pic>
      <p:pic>
        <p:nvPicPr>
          <p:cNvPr id="17418" name="Picture 10" descr="Jantarové přívěsky se zalitými fosíliem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6007" y="3846318"/>
            <a:ext cx="3700128" cy="2770472"/>
          </a:xfrm>
          <a:prstGeom prst="rect">
            <a:avLst/>
          </a:prstGeom>
          <a:noFill/>
          <a:extLst>
            <a:ext uri="{909E8E84-426E-40DD-AFC4-6F175D3DCCD1}">
              <a14:hiddenFill xmlns:a14="http://schemas.microsoft.com/office/drawing/2010/main">
                <a:solidFill>
                  <a:srgbClr val="FFFFFF"/>
                </a:solidFill>
              </a14:hiddenFill>
            </a:ext>
          </a:extLst>
        </p:spPr>
      </p:pic>
      <p:pic>
        <p:nvPicPr>
          <p:cNvPr id="17420" name="Picture 12" descr="undefine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9512304" y="4165215"/>
            <a:ext cx="2768596" cy="2076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273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46205" y="2573338"/>
            <a:ext cx="9721795" cy="1143000"/>
          </a:xfrm>
        </p:spPr>
        <p:txBody>
          <a:bodyPr>
            <a:normAutofit fontScale="90000"/>
          </a:bodyPr>
          <a:lstStyle/>
          <a:p>
            <a:pPr>
              <a:defRPr/>
            </a:pPr>
            <a:r>
              <a:rPr lang="cs-CZ" sz="4200" b="1" dirty="0"/>
              <a:t>Možnosti studia parazitologie na PřF MU</a:t>
            </a:r>
            <a:r>
              <a:rPr lang="cs-CZ" sz="4000" b="1" dirty="0"/>
              <a:t/>
            </a:r>
            <a:br>
              <a:rPr lang="cs-CZ" sz="4000" b="1" dirty="0"/>
            </a:br>
            <a:r>
              <a:rPr lang="cs-CZ" sz="4000" b="1" dirty="0"/>
              <a:t/>
            </a:r>
            <a:br>
              <a:rPr lang="cs-CZ" sz="4000" b="1" dirty="0"/>
            </a:br>
            <a:r>
              <a:rPr lang="cs-CZ" sz="4000" dirty="0"/>
              <a:t/>
            </a:r>
            <a:br>
              <a:rPr lang="cs-CZ" sz="4000" dirty="0"/>
            </a:br>
            <a:r>
              <a:rPr lang="cs-CZ" sz="4000" b="1" dirty="0"/>
              <a:t>Bakalářský stupeň:</a:t>
            </a:r>
            <a:br>
              <a:rPr lang="cs-CZ" sz="4000" b="1" dirty="0"/>
            </a:br>
            <a:r>
              <a:rPr lang="cs-CZ" sz="4000" dirty="0"/>
              <a:t/>
            </a:r>
            <a:br>
              <a:rPr lang="cs-CZ" sz="4000" dirty="0"/>
            </a:br>
            <a:r>
              <a:rPr lang="cs-CZ" sz="3800" b="1" dirty="0"/>
              <a:t>Obecná parazitologie </a:t>
            </a:r>
            <a:r>
              <a:rPr lang="cs-CZ" sz="3800" dirty="0"/>
              <a:t>(Prof. Gelnar + Prof. </a:t>
            </a:r>
            <a:r>
              <a:rPr lang="cs-CZ" sz="3800" dirty="0" err="1"/>
              <a:t>Šimková,MU</a:t>
            </a:r>
            <a:r>
              <a:rPr lang="cs-CZ" sz="3800" dirty="0"/>
              <a:t>)</a:t>
            </a:r>
            <a:br>
              <a:rPr lang="cs-CZ" sz="3800" dirty="0"/>
            </a:br>
            <a:r>
              <a:rPr lang="cs-CZ" sz="3800" b="1" dirty="0"/>
              <a:t>Speciální parazitologie </a:t>
            </a:r>
            <a:r>
              <a:rPr lang="cs-CZ" sz="3800" dirty="0"/>
              <a:t>(Dr. </a:t>
            </a:r>
            <a:r>
              <a:rPr lang="cs-CZ" sz="3800" dirty="0" err="1"/>
              <a:t>Řehulková,MU</a:t>
            </a:r>
            <a:r>
              <a:rPr lang="cs-CZ" sz="3800" dirty="0"/>
              <a:t>)</a:t>
            </a:r>
            <a:br>
              <a:rPr lang="cs-CZ" sz="3800" dirty="0"/>
            </a:br>
            <a:r>
              <a:rPr lang="cs-CZ" sz="3800" b="1" dirty="0"/>
              <a:t>Základy humánní parazitologie </a:t>
            </a:r>
            <a:r>
              <a:rPr lang="cs-CZ" sz="3800" dirty="0"/>
              <a:t>(Prof. </a:t>
            </a:r>
            <a:r>
              <a:rPr lang="cs-CZ" sz="3800" dirty="0" err="1"/>
              <a:t>Gelnar,MU</a:t>
            </a:r>
            <a:r>
              <a:rPr lang="cs-CZ" sz="4000" dirty="0"/>
              <a:t>)</a:t>
            </a:r>
          </a:p>
        </p:txBody>
      </p:sp>
    </p:spTree>
    <p:extLst>
      <p:ext uri="{BB962C8B-B14F-4D97-AF65-F5344CB8AC3E}">
        <p14:creationId xmlns:p14="http://schemas.microsoft.com/office/powerpoint/2010/main" val="27611593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Sivaroma Pinus Succinifera Amber Oil at Rs 6000/kg in Noida | ID: 78214683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2049" y="4537316"/>
            <a:ext cx="2691773" cy="2018830"/>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305462" y="277664"/>
            <a:ext cx="5594405" cy="1325563"/>
          </a:xfrm>
        </p:spPr>
        <p:txBody>
          <a:bodyPr>
            <a:normAutofit/>
          </a:bodyPr>
          <a:lstStyle/>
          <a:p>
            <a:r>
              <a:rPr lang="cs-CZ" sz="3000" b="1" dirty="0"/>
              <a:t>                    </a:t>
            </a:r>
            <a:r>
              <a:rPr lang="cs-CZ" sz="3000" b="1" dirty="0" err="1"/>
              <a:t>Hymanaea</a:t>
            </a:r>
            <a:r>
              <a:rPr lang="cs-CZ" sz="3000" b="1" dirty="0"/>
              <a:t> </a:t>
            </a:r>
            <a:r>
              <a:rPr lang="cs-CZ" sz="3000" b="1" dirty="0" err="1"/>
              <a:t>courbaril</a:t>
            </a:r>
            <a:r>
              <a:rPr lang="cs-CZ" sz="3000" b="1" dirty="0"/>
              <a:t/>
            </a:r>
            <a:br>
              <a:rPr lang="cs-CZ" sz="3000" b="1" dirty="0"/>
            </a:br>
            <a:r>
              <a:rPr lang="cs-CZ" sz="3000" b="1" dirty="0" err="1"/>
              <a:t>Pinus</a:t>
            </a:r>
            <a:r>
              <a:rPr lang="cs-CZ" sz="3000" b="1" dirty="0"/>
              <a:t> </a:t>
            </a:r>
            <a:r>
              <a:rPr lang="cs-CZ" sz="3000" b="1" dirty="0" err="1"/>
              <a:t>succnifera</a:t>
            </a:r>
            <a:r>
              <a:rPr lang="cs-CZ" sz="3000" b="1" dirty="0"/>
              <a:t>  </a:t>
            </a:r>
          </a:p>
        </p:txBody>
      </p:sp>
      <p:pic>
        <p:nvPicPr>
          <p:cNvPr id="5122" name="Picture 2" descr="Amber Essential Oil pinus Succinifera 100% Pure and Natural - Etsy Irelan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69073" y="1663154"/>
            <a:ext cx="3243029" cy="489299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mber (Pinus Succinefera) Essential Oil 100% Natural – Natroil by  CEInternationa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68056" y="1638338"/>
            <a:ext cx="2195422" cy="2749607"/>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ymenaea courbaril - Wikiped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9432" y="223004"/>
            <a:ext cx="5850125" cy="4164941"/>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ymenaea courbaril (Plants of the UK Overseas Territories) · iNaturalis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19432" y="4537316"/>
            <a:ext cx="2762175" cy="201883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HYMENAEA COURBARIL L. – kurbaryl obecný | BOTANY.cz"/>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44493" y="4537316"/>
            <a:ext cx="2925063" cy="2018830"/>
          </a:xfrm>
          <a:prstGeom prst="rect">
            <a:avLst/>
          </a:prstGeom>
          <a:noFill/>
          <a:extLst>
            <a:ext uri="{909E8E84-426E-40DD-AFC4-6F175D3DCCD1}">
              <a14:hiddenFill xmlns:a14="http://schemas.microsoft.com/office/drawing/2010/main">
                <a:solidFill>
                  <a:srgbClr val="FFFFFF"/>
                </a:solidFill>
              </a14:hiddenFill>
            </a:ext>
          </a:extLst>
        </p:spPr>
      </p:pic>
      <p:sp>
        <p:nvSpPr>
          <p:cNvPr id="4" name="Šipka doprava 3"/>
          <p:cNvSpPr/>
          <p:nvPr/>
        </p:nvSpPr>
        <p:spPr>
          <a:xfrm rot="5400000">
            <a:off x="413467" y="1558459"/>
            <a:ext cx="723569" cy="38961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Šipka doprava 10"/>
          <p:cNvSpPr/>
          <p:nvPr/>
        </p:nvSpPr>
        <p:spPr>
          <a:xfrm>
            <a:off x="5201478" y="557914"/>
            <a:ext cx="723569" cy="38961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14493505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94199" y="126590"/>
            <a:ext cx="11426024" cy="1325563"/>
          </a:xfrm>
        </p:spPr>
        <p:txBody>
          <a:bodyPr>
            <a:normAutofit/>
          </a:bodyPr>
          <a:lstStyle/>
          <a:p>
            <a:r>
              <a:rPr lang="cs-CZ" sz="2600" b="1" dirty="0"/>
              <a:t>Fosilie </a:t>
            </a:r>
            <a:r>
              <a:rPr lang="cs-CZ" sz="2600" b="1" dirty="0" err="1"/>
              <a:t>brachycerního</a:t>
            </a:r>
            <a:r>
              <a:rPr lang="cs-CZ" sz="2600" b="1" dirty="0"/>
              <a:t> hmyzu v Baltském jantaru </a:t>
            </a:r>
            <a:br>
              <a:rPr lang="cs-CZ" sz="2600" b="1" dirty="0"/>
            </a:br>
            <a:r>
              <a:rPr lang="cs-CZ" sz="2600" b="1" dirty="0"/>
              <a:t>(Spodní eocén, asi před 50 miliony let)</a:t>
            </a:r>
          </a:p>
        </p:txBody>
      </p:sp>
      <p:pic>
        <p:nvPicPr>
          <p:cNvPr id="7170" name="Picture 2" descr="nedefinovaný"/>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28149" y="1396496"/>
            <a:ext cx="5171506" cy="43513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undefi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4933" y="1396496"/>
            <a:ext cx="5063375" cy="4351338"/>
          </a:xfrm>
          <a:prstGeom prst="rect">
            <a:avLst/>
          </a:prstGeom>
          <a:noFill/>
          <a:extLst>
            <a:ext uri="{909E8E84-426E-40DD-AFC4-6F175D3DCCD1}">
              <a14:hiddenFill xmlns:a14="http://schemas.microsoft.com/office/drawing/2010/main">
                <a:solidFill>
                  <a:srgbClr val="FFFFFF"/>
                </a:solidFill>
              </a14:hiddenFill>
            </a:ext>
          </a:extLst>
        </p:spPr>
      </p:pic>
      <p:sp>
        <p:nvSpPr>
          <p:cNvPr id="5" name="Nadpis 1"/>
          <p:cNvSpPr txBox="1">
            <a:spLocks/>
          </p:cNvSpPr>
          <p:nvPr/>
        </p:nvSpPr>
        <p:spPr>
          <a:xfrm>
            <a:off x="2250219" y="5828307"/>
            <a:ext cx="9223512" cy="9989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cs-CZ" sz="2600" b="1" dirty="0"/>
              <a:t>Fosilie </a:t>
            </a:r>
            <a:r>
              <a:rPr lang="cs-CZ" sz="2600" b="1" dirty="0" err="1"/>
              <a:t>nematocerního</a:t>
            </a:r>
            <a:r>
              <a:rPr lang="cs-CZ" sz="2600" b="1" dirty="0"/>
              <a:t> hmyzu v dominikánském jantaru. </a:t>
            </a:r>
            <a:r>
              <a:rPr lang="cs-CZ" sz="2600" b="1" i="1" dirty="0" err="1"/>
              <a:t>Lutzomyia</a:t>
            </a:r>
            <a:r>
              <a:rPr lang="cs-CZ" sz="2600" b="1" i="1" dirty="0"/>
              <a:t> </a:t>
            </a:r>
            <a:r>
              <a:rPr lang="cs-CZ" sz="2600" b="1" i="1" dirty="0" err="1"/>
              <a:t>adiketis</a:t>
            </a:r>
            <a:r>
              <a:rPr lang="cs-CZ" sz="2600" b="1" dirty="0"/>
              <a:t> (</a:t>
            </a:r>
            <a:r>
              <a:rPr lang="cs-CZ" sz="2600" b="1" dirty="0" err="1"/>
              <a:t>Psychodidae</a:t>
            </a:r>
            <a:r>
              <a:rPr lang="cs-CZ" sz="2600" b="1" dirty="0"/>
              <a:t>), (Raný miocén, asi před 20 miliony let)</a:t>
            </a:r>
          </a:p>
        </p:txBody>
      </p:sp>
    </p:spTree>
    <p:extLst>
      <p:ext uri="{BB962C8B-B14F-4D97-AF65-F5344CB8AC3E}">
        <p14:creationId xmlns:p14="http://schemas.microsoft.com/office/powerpoint/2010/main" val="212707020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Nadpis 1"/>
          <p:cNvSpPr>
            <a:spLocks noGrp="1" noChangeArrowheads="1"/>
          </p:cNvSpPr>
          <p:nvPr>
            <p:ph type="title"/>
          </p:nvPr>
        </p:nvSpPr>
        <p:spPr>
          <a:xfrm>
            <a:off x="1981200" y="274639"/>
            <a:ext cx="8229600" cy="274637"/>
          </a:xfrm>
        </p:spPr>
        <p:txBody>
          <a:bodyPr>
            <a:normAutofit fontScale="90000"/>
          </a:bodyPr>
          <a:lstStyle/>
          <a:p>
            <a:r>
              <a:rPr lang="cs-CZ" altLang="cs-CZ">
                <a:solidFill>
                  <a:schemeClr val="bg1"/>
                </a:solidFill>
              </a:rPr>
              <a:t>Historie parazitologie</a:t>
            </a:r>
          </a:p>
        </p:txBody>
      </p:sp>
      <p:sp>
        <p:nvSpPr>
          <p:cNvPr id="29700" name="Zástupný symbol pro obsah 2"/>
          <p:cNvSpPr>
            <a:spLocks noGrp="1" noChangeArrowheads="1"/>
          </p:cNvSpPr>
          <p:nvPr>
            <p:ph idx="1"/>
          </p:nvPr>
        </p:nvSpPr>
        <p:spPr>
          <a:xfrm>
            <a:off x="349857" y="961252"/>
            <a:ext cx="11489635" cy="1511604"/>
          </a:xfrm>
        </p:spPr>
        <p:txBody>
          <a:bodyPr/>
          <a:lstStyle/>
          <a:p>
            <a:pPr marL="0" indent="0">
              <a:buNone/>
            </a:pPr>
            <a:r>
              <a:rPr lang="cs-CZ" altLang="cs-CZ" sz="2000" dirty="0"/>
              <a:t>Je zřejmé, že dávní předci člověka měli své parazity, avšak nemáme o nich </a:t>
            </a:r>
            <a:r>
              <a:rPr lang="cs-CZ" altLang="cs-CZ" sz="2000" b="1" dirty="0"/>
              <a:t>v současnosti žádné doklady</a:t>
            </a:r>
            <a:r>
              <a:rPr lang="cs-CZ" altLang="cs-CZ" sz="2000" dirty="0"/>
              <a:t>. Obecně lze říci, že nálezy cizopasníků pravěkých lidí člověka lze doložit pouze studiem </a:t>
            </a:r>
            <a:r>
              <a:rPr lang="cs-CZ" altLang="cs-CZ" sz="2000" b="1" dirty="0"/>
              <a:t>zkamenělých výkalů </a:t>
            </a:r>
            <a:r>
              <a:rPr lang="cs-CZ" altLang="cs-CZ" sz="2000" dirty="0"/>
              <a:t>a nebo </a:t>
            </a:r>
            <a:r>
              <a:rPr lang="cs-CZ" altLang="cs-CZ" sz="2000" b="1" dirty="0"/>
              <a:t>jiného fosilního materiálu</a:t>
            </a:r>
            <a:r>
              <a:rPr lang="cs-CZ" altLang="cs-CZ" sz="2000" dirty="0"/>
              <a:t>. Nejstarším zjištěným nálezem jsou proto </a:t>
            </a:r>
            <a:r>
              <a:rPr lang="cs-CZ" altLang="cs-CZ" sz="2000" b="1" dirty="0"/>
              <a:t>vajíčka motolice plicní</a:t>
            </a:r>
            <a:r>
              <a:rPr lang="cs-CZ" altLang="cs-CZ" sz="2000" dirty="0"/>
              <a:t>, která byla nalezena ve fosilních výkalech v severní </a:t>
            </a:r>
            <a:r>
              <a:rPr lang="cs-CZ" altLang="cs-CZ" sz="2000" b="1" dirty="0"/>
              <a:t>Chile z doby 5000BC</a:t>
            </a:r>
            <a:r>
              <a:rPr lang="cs-CZ" altLang="cs-CZ" sz="2000" dirty="0"/>
              <a:t>. Rovněž byl z této doby doložen výskyt hlístic rodu </a:t>
            </a:r>
            <a:r>
              <a:rPr lang="cs-CZ" altLang="cs-CZ" sz="2000" b="1" dirty="0" err="1"/>
              <a:t>Ancylostoma</a:t>
            </a:r>
            <a:r>
              <a:rPr lang="cs-CZ" altLang="cs-CZ" sz="2000" b="1" dirty="0"/>
              <a:t> v Brazílii </a:t>
            </a:r>
            <a:r>
              <a:rPr lang="cs-CZ" altLang="cs-CZ" sz="2000" dirty="0"/>
              <a:t>a </a:t>
            </a:r>
            <a:r>
              <a:rPr lang="cs-CZ" altLang="cs-CZ" sz="2000" b="1" dirty="0"/>
              <a:t>vajíčka škrkavek z doby cca 2330BC z Peru.</a:t>
            </a:r>
          </a:p>
        </p:txBody>
      </p:sp>
      <p:sp>
        <p:nvSpPr>
          <p:cNvPr id="2" name="TextovéPole 1"/>
          <p:cNvSpPr txBox="1"/>
          <p:nvPr/>
        </p:nvSpPr>
        <p:spPr>
          <a:xfrm>
            <a:off x="2480807" y="174927"/>
            <a:ext cx="7242495" cy="677108"/>
          </a:xfrm>
          <a:prstGeom prst="rect">
            <a:avLst/>
          </a:prstGeom>
          <a:noFill/>
        </p:spPr>
        <p:txBody>
          <a:bodyPr wrap="none" rtlCol="0">
            <a:spAutoFit/>
          </a:bodyPr>
          <a:lstStyle/>
          <a:p>
            <a:pPr algn="ctr"/>
            <a:r>
              <a:rPr lang="cs-CZ" sz="3800" dirty="0"/>
              <a:t>Nejstarší nálezy cizopasníků člověka</a:t>
            </a:r>
          </a:p>
        </p:txBody>
      </p:sp>
      <p:sp>
        <p:nvSpPr>
          <p:cNvPr id="3" name="TextovéPole 2"/>
          <p:cNvSpPr txBox="1"/>
          <p:nvPr/>
        </p:nvSpPr>
        <p:spPr>
          <a:xfrm>
            <a:off x="246491" y="5454595"/>
            <a:ext cx="3164619" cy="1384995"/>
          </a:xfrm>
          <a:prstGeom prst="rect">
            <a:avLst/>
          </a:prstGeom>
          <a:noFill/>
        </p:spPr>
        <p:txBody>
          <a:bodyPr wrap="square" rtlCol="0">
            <a:spAutoFit/>
          </a:bodyPr>
          <a:lstStyle/>
          <a:p>
            <a:r>
              <a:rPr lang="cs-CZ" sz="1200" b="1" i="1" dirty="0" err="1"/>
              <a:t>Paragonimus</a:t>
            </a:r>
            <a:r>
              <a:rPr lang="cs-CZ" sz="1200" b="1" i="1" dirty="0"/>
              <a:t> </a:t>
            </a:r>
            <a:r>
              <a:rPr lang="cs-CZ" sz="1200" b="1" i="1" dirty="0" err="1"/>
              <a:t>westermani</a:t>
            </a:r>
            <a:r>
              <a:rPr lang="cs-CZ" sz="1200" b="1" i="1" dirty="0"/>
              <a:t> </a:t>
            </a:r>
            <a:r>
              <a:rPr lang="cs-CZ" sz="1200" dirty="0" err="1"/>
              <a:t>Kerbert</a:t>
            </a:r>
            <a:r>
              <a:rPr lang="cs-CZ" sz="1200" dirty="0"/>
              <a:t>, 1878 je parazitem člověka, masožravců a prasat, který se lokalizuje v plicích. Patří do kmene </a:t>
            </a:r>
            <a:r>
              <a:rPr lang="cs-CZ" sz="1200" dirty="0" err="1"/>
              <a:t>Platyhelminthes</a:t>
            </a:r>
            <a:r>
              <a:rPr lang="cs-CZ" sz="1200" dirty="0"/>
              <a:t>, třídy </a:t>
            </a:r>
            <a:r>
              <a:rPr lang="cs-CZ" sz="1200" dirty="0" err="1"/>
              <a:t>Trematoda</a:t>
            </a:r>
            <a:r>
              <a:rPr lang="cs-CZ" sz="1200" dirty="0"/>
              <a:t> a vývoj probíhá přes 2 mezihostitele. Způsobuje závažné plicní onemocnění člověka a zvířat zvané </a:t>
            </a:r>
            <a:r>
              <a:rPr lang="cs-CZ" sz="1200" dirty="0" err="1"/>
              <a:t>paragonimóza</a:t>
            </a:r>
            <a:r>
              <a:rPr lang="cs-CZ" sz="1200" dirty="0"/>
              <a:t>.</a:t>
            </a:r>
          </a:p>
        </p:txBody>
      </p:sp>
      <p:pic>
        <p:nvPicPr>
          <p:cNvPr id="5" name="Obrázek 4"/>
          <p:cNvPicPr>
            <a:picLocks noChangeAspect="1"/>
          </p:cNvPicPr>
          <p:nvPr/>
        </p:nvPicPr>
        <p:blipFill>
          <a:blip r:embed="rId3"/>
          <a:stretch>
            <a:fillRect/>
          </a:stretch>
        </p:blipFill>
        <p:spPr>
          <a:xfrm>
            <a:off x="434000" y="2504659"/>
            <a:ext cx="2675745" cy="2985051"/>
          </a:xfrm>
          <a:prstGeom prst="rect">
            <a:avLst/>
          </a:prstGeom>
        </p:spPr>
      </p:pic>
      <p:pic>
        <p:nvPicPr>
          <p:cNvPr id="169988" name="Picture 4" descr="Ancylostoma - Wikip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3217734" y="2739559"/>
            <a:ext cx="1974461" cy="1536465"/>
          </a:xfrm>
          <a:prstGeom prst="rect">
            <a:avLst/>
          </a:prstGeom>
          <a:noFill/>
          <a:extLst>
            <a:ext uri="{909E8E84-426E-40DD-AFC4-6F175D3DCCD1}">
              <a14:hiddenFill xmlns:a14="http://schemas.microsoft.com/office/drawing/2010/main">
                <a:solidFill>
                  <a:srgbClr val="FFFFFF"/>
                </a:solidFill>
              </a14:hiddenFill>
            </a:ext>
          </a:extLst>
        </p:spPr>
      </p:pic>
      <p:pic>
        <p:nvPicPr>
          <p:cNvPr id="169990" name="Picture 6" descr="Cat hookworm (Ancylostoma braziliense), SEM - Stock Image - C032/4109 -  Science Photo Librar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62837" y="2520560"/>
            <a:ext cx="1520836" cy="1974462"/>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3405804" y="4557598"/>
            <a:ext cx="3217627" cy="1200329"/>
          </a:xfrm>
          <a:prstGeom prst="rect">
            <a:avLst/>
          </a:prstGeom>
        </p:spPr>
        <p:txBody>
          <a:bodyPr wrap="square">
            <a:spAutoFit/>
          </a:bodyPr>
          <a:lstStyle/>
          <a:p>
            <a:r>
              <a:rPr lang="cs-CZ" sz="1200" b="1" i="0" dirty="0" err="1">
                <a:solidFill>
                  <a:srgbClr val="4D5156"/>
                </a:solidFill>
                <a:effectLst/>
                <a:latin typeface="arial" panose="020B0604020202020204" pitchFamily="34" charset="0"/>
              </a:rPr>
              <a:t>Ancylostoma</a:t>
            </a:r>
            <a:r>
              <a:rPr lang="cs-CZ" sz="1200" b="1" i="0" dirty="0">
                <a:solidFill>
                  <a:srgbClr val="4D5156"/>
                </a:solidFill>
                <a:effectLst/>
                <a:latin typeface="arial" panose="020B0604020202020204" pitchFamily="34" charset="0"/>
              </a:rPr>
              <a:t> </a:t>
            </a:r>
            <a:r>
              <a:rPr lang="cs-CZ" sz="1200" b="0" i="0" dirty="0">
                <a:solidFill>
                  <a:srgbClr val="4D5156"/>
                </a:solidFill>
                <a:effectLst/>
                <a:latin typeface="arial" panose="020B0604020202020204" pitchFamily="34" charset="0"/>
              </a:rPr>
              <a:t>je rod hlístic z čeledi </a:t>
            </a:r>
            <a:r>
              <a:rPr lang="cs-CZ" sz="1200" b="0" i="0" dirty="0" err="1">
                <a:solidFill>
                  <a:srgbClr val="4D5156"/>
                </a:solidFill>
                <a:effectLst/>
                <a:latin typeface="arial" panose="020B0604020202020204" pitchFamily="34" charset="0"/>
              </a:rPr>
              <a:t>měchovcovitých</a:t>
            </a:r>
            <a:r>
              <a:rPr lang="cs-CZ" sz="1200" b="0" i="0" dirty="0">
                <a:solidFill>
                  <a:srgbClr val="4D5156"/>
                </a:solidFill>
                <a:effectLst/>
                <a:latin typeface="arial" panose="020B0604020202020204" pitchFamily="34" charset="0"/>
              </a:rPr>
              <a:t>. Jedná se o parazity střeva savců, i když během svého larválního vývoje migrují různými tkáněmi hostitele. Zástupce – </a:t>
            </a:r>
            <a:r>
              <a:rPr lang="cs-CZ" sz="1200" b="1" i="1" dirty="0">
                <a:solidFill>
                  <a:srgbClr val="4D5156"/>
                </a:solidFill>
                <a:effectLst/>
                <a:latin typeface="arial" panose="020B0604020202020204" pitchFamily="34" charset="0"/>
              </a:rPr>
              <a:t>Měchovec lidský (</a:t>
            </a:r>
            <a:r>
              <a:rPr lang="cs-CZ" sz="1200" b="1" i="1" dirty="0" err="1">
                <a:solidFill>
                  <a:srgbClr val="4D5156"/>
                </a:solidFill>
                <a:effectLst/>
                <a:latin typeface="arial" panose="020B0604020202020204" pitchFamily="34" charset="0"/>
              </a:rPr>
              <a:t>Ancylostoma</a:t>
            </a:r>
            <a:r>
              <a:rPr lang="cs-CZ" sz="1200" b="1" i="1" dirty="0">
                <a:solidFill>
                  <a:srgbClr val="4D5156"/>
                </a:solidFill>
                <a:effectLst/>
                <a:latin typeface="arial" panose="020B0604020202020204" pitchFamily="34" charset="0"/>
              </a:rPr>
              <a:t> </a:t>
            </a:r>
            <a:r>
              <a:rPr lang="cs-CZ" sz="1200" b="1" i="1" dirty="0" err="1">
                <a:solidFill>
                  <a:srgbClr val="4D5156"/>
                </a:solidFill>
                <a:effectLst/>
                <a:latin typeface="arial" panose="020B0604020202020204" pitchFamily="34" charset="0"/>
              </a:rPr>
              <a:t>duodenale</a:t>
            </a:r>
            <a:r>
              <a:rPr lang="cs-CZ" sz="1200" b="1" i="1" dirty="0">
                <a:solidFill>
                  <a:srgbClr val="4D5156"/>
                </a:solidFill>
                <a:effectLst/>
                <a:latin typeface="arial" panose="020B0604020202020204" pitchFamily="34" charset="0"/>
              </a:rPr>
              <a:t>)</a:t>
            </a:r>
            <a:endParaRPr lang="cs-CZ" sz="1200" b="1" i="1" dirty="0"/>
          </a:p>
        </p:txBody>
      </p:sp>
      <p:sp>
        <p:nvSpPr>
          <p:cNvPr id="7" name="Obdélník 6"/>
          <p:cNvSpPr/>
          <p:nvPr/>
        </p:nvSpPr>
        <p:spPr>
          <a:xfrm>
            <a:off x="3252084" y="5857545"/>
            <a:ext cx="8555606" cy="830997"/>
          </a:xfrm>
          <a:prstGeom prst="rect">
            <a:avLst/>
          </a:prstGeom>
        </p:spPr>
        <p:txBody>
          <a:bodyPr wrap="square">
            <a:spAutoFit/>
          </a:bodyPr>
          <a:lstStyle/>
          <a:p>
            <a:r>
              <a:rPr lang="cs-CZ" sz="1200" b="1" i="0" dirty="0" err="1">
                <a:effectLst/>
                <a:latin typeface="Arial" panose="020B0604020202020204" pitchFamily="34" charset="0"/>
              </a:rPr>
              <a:t>Ascaris</a:t>
            </a:r>
            <a:r>
              <a:rPr lang="cs-CZ" sz="1200" b="0" i="0" dirty="0">
                <a:effectLst/>
                <a:latin typeface="Arial" panose="020B0604020202020204" pitchFamily="34" charset="0"/>
              </a:rPr>
              <a:t> je rod </a:t>
            </a:r>
            <a:r>
              <a:rPr lang="cs-CZ" sz="1200" b="0" i="0" dirty="0" err="1">
                <a:effectLst/>
                <a:latin typeface="Arial" panose="020B0604020202020204" pitchFamily="34" charset="0"/>
              </a:rPr>
              <a:t>škrkavkovitých</a:t>
            </a:r>
            <a:r>
              <a:rPr lang="cs-CZ" sz="1200" b="0" i="0" dirty="0">
                <a:effectLst/>
                <a:latin typeface="Arial" panose="020B0604020202020204" pitchFamily="34" charset="0"/>
              </a:rPr>
              <a:t> </a:t>
            </a:r>
            <a:r>
              <a:rPr lang="cs-CZ" sz="1200" b="0" i="0" u="none" strike="noStrike" dirty="0">
                <a:effectLst/>
                <a:latin typeface="Arial" panose="020B0604020202020204" pitchFamily="34" charset="0"/>
              </a:rPr>
              <a:t>hlístic</a:t>
            </a:r>
            <a:r>
              <a:rPr lang="cs-CZ" sz="1200" b="0" i="0" dirty="0">
                <a:effectLst/>
                <a:latin typeface="Arial" panose="020B0604020202020204" pitchFamily="34" charset="0"/>
              </a:rPr>
              <a:t> z čeledi </a:t>
            </a:r>
            <a:r>
              <a:rPr lang="cs-CZ" sz="1200" b="0" i="0" u="none" strike="noStrike" dirty="0" err="1">
                <a:effectLst/>
                <a:latin typeface="Arial" panose="020B0604020202020204" pitchFamily="34" charset="0"/>
              </a:rPr>
              <a:t>Ascarididae</a:t>
            </a:r>
            <a:r>
              <a:rPr lang="cs-CZ" sz="1200" b="0" i="0" dirty="0">
                <a:effectLst/>
                <a:latin typeface="Arial" panose="020B0604020202020204" pitchFamily="34" charset="0"/>
              </a:rPr>
              <a:t>. Rod zahrnuje dva velmi významné střevní </a:t>
            </a:r>
            <a:r>
              <a:rPr lang="cs-CZ" sz="1200" b="0" i="0" u="none" strike="noStrike" dirty="0">
                <a:effectLst/>
                <a:latin typeface="Arial" panose="020B0604020202020204" pitchFamily="34" charset="0"/>
              </a:rPr>
              <a:t>parazity</a:t>
            </a:r>
            <a:r>
              <a:rPr lang="cs-CZ" sz="1200" b="0" i="0" dirty="0">
                <a:effectLst/>
                <a:latin typeface="Arial" panose="020B0604020202020204" pitchFamily="34" charset="0"/>
              </a:rPr>
              <a:t> člověka a prasat. U člověka se vyskytuje </a:t>
            </a:r>
            <a:r>
              <a:rPr lang="cs-CZ" sz="1200" b="0" u="none" strike="noStrike" dirty="0" err="1">
                <a:effectLst/>
                <a:latin typeface="Arial" panose="020B0604020202020204" pitchFamily="34" charset="0"/>
              </a:rPr>
              <a:t>Ascaris</a:t>
            </a:r>
            <a:r>
              <a:rPr lang="cs-CZ" sz="1200" b="0" u="none" strike="noStrike" dirty="0">
                <a:effectLst/>
                <a:latin typeface="Arial" panose="020B0604020202020204" pitchFamily="34" charset="0"/>
              </a:rPr>
              <a:t> </a:t>
            </a:r>
            <a:r>
              <a:rPr lang="cs-CZ" sz="1200" b="0" u="none" strike="noStrike" dirty="0" err="1">
                <a:effectLst/>
                <a:latin typeface="Arial" panose="020B0604020202020204" pitchFamily="34" charset="0"/>
              </a:rPr>
              <a:t>lumbricoides</a:t>
            </a:r>
            <a:r>
              <a:rPr lang="cs-CZ" sz="1200" b="0" i="0" dirty="0">
                <a:effectLst/>
                <a:latin typeface="Arial" panose="020B0604020202020204" pitchFamily="34" charset="0"/>
              </a:rPr>
              <a:t> (škrkavka dětská), parazitující ve střevě lidí v subtropickém a tropickém pásu. Ve středověku se často vyskytovala i u lidí v Evropě. Jedná se o největší hlístici vůbec, která se vyskytuje u člověka. Druhým zástupcem je </a:t>
            </a:r>
            <a:r>
              <a:rPr lang="cs-CZ" sz="1200" b="1" i="1" u="none" strike="noStrike" dirty="0" err="1">
                <a:effectLst/>
                <a:latin typeface="Arial" panose="020B0604020202020204" pitchFamily="34" charset="0"/>
              </a:rPr>
              <a:t>Ascaris</a:t>
            </a:r>
            <a:r>
              <a:rPr lang="cs-CZ" sz="1200" b="1" i="1" u="none" strike="noStrike" dirty="0">
                <a:effectLst/>
                <a:latin typeface="Arial" panose="020B0604020202020204" pitchFamily="34" charset="0"/>
              </a:rPr>
              <a:t> </a:t>
            </a:r>
            <a:r>
              <a:rPr lang="cs-CZ" sz="1200" b="1" i="1" u="none" strike="noStrike" dirty="0" err="1">
                <a:effectLst/>
                <a:latin typeface="Arial" panose="020B0604020202020204" pitchFamily="34" charset="0"/>
              </a:rPr>
              <a:t>suum</a:t>
            </a:r>
            <a:r>
              <a:rPr lang="cs-CZ" sz="1200" b="0" i="0" dirty="0">
                <a:effectLst/>
                <a:latin typeface="Arial" panose="020B0604020202020204" pitchFamily="34" charset="0"/>
              </a:rPr>
              <a:t>, parazitující u prasat domácích i divokých po celém světě</a:t>
            </a:r>
            <a:r>
              <a:rPr lang="cs-CZ" sz="1200" b="0" i="0" dirty="0">
                <a:solidFill>
                  <a:srgbClr val="202122"/>
                </a:solidFill>
                <a:effectLst/>
                <a:latin typeface="Arial" panose="020B0604020202020204" pitchFamily="34" charset="0"/>
              </a:rPr>
              <a:t>.</a:t>
            </a:r>
            <a:endParaRPr lang="cs-CZ" sz="1200" dirty="0"/>
          </a:p>
        </p:txBody>
      </p:sp>
      <p:pic>
        <p:nvPicPr>
          <p:cNvPr id="169992" name="Picture 8" descr="Ascaris: Introduction, Morphology, life cycle, mode of infection, Pathog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8711" y="2523508"/>
            <a:ext cx="4222142" cy="3334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10633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Nadpis 1"/>
          <p:cNvSpPr>
            <a:spLocks noGrp="1"/>
          </p:cNvSpPr>
          <p:nvPr>
            <p:ph type="title"/>
          </p:nvPr>
        </p:nvSpPr>
        <p:spPr>
          <a:xfrm>
            <a:off x="2369489" y="139864"/>
            <a:ext cx="7397986" cy="551897"/>
          </a:xfrm>
        </p:spPr>
        <p:txBody>
          <a:bodyPr>
            <a:normAutofit fontScale="90000"/>
          </a:bodyPr>
          <a:lstStyle/>
          <a:p>
            <a:pPr algn="ctr"/>
            <a:r>
              <a:rPr lang="cs-CZ" altLang="cs-CZ" sz="3200" b="1" dirty="0"/>
              <a:t>Paraziti </a:t>
            </a:r>
            <a:r>
              <a:rPr lang="cs-CZ" altLang="cs-CZ" sz="3200" b="1" dirty="0" smtClean="0"/>
              <a:t>mající </a:t>
            </a:r>
            <a:r>
              <a:rPr lang="cs-CZ" altLang="cs-CZ" sz="3200" b="1" dirty="0" smtClean="0"/>
              <a:t>vliv </a:t>
            </a:r>
            <a:r>
              <a:rPr lang="cs-CZ" altLang="cs-CZ" sz="3200" b="1" dirty="0"/>
              <a:t>na život a zdraví                člověka v dávných civilizacích</a:t>
            </a:r>
          </a:p>
        </p:txBody>
      </p:sp>
      <p:pic>
        <p:nvPicPr>
          <p:cNvPr id="52227" name="Picture 2" descr="ANCIENT CIVILIZATIONS HAN-DRAWN MAP - Over 60 ancient sites ..."/>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92346" y="815010"/>
            <a:ext cx="8642350" cy="5810676"/>
          </a:xfrm>
          <a:noFill/>
          <a:extLst>
            <a:ext uri="{909E8E84-426E-40DD-AFC4-6F175D3DCCD1}">
              <a14:hiddenFill xmlns:a14="http://schemas.microsoft.com/office/drawing/2010/main">
                <a:solidFill>
                  <a:srgbClr val="FFFFFF"/>
                </a:solidFill>
              </a14:hiddenFill>
            </a:ext>
          </a:extLst>
        </p:spPr>
      </p:pic>
      <p:pic>
        <p:nvPicPr>
          <p:cNvPr id="4" name="Picture 2" descr="Chichen Itza - Simple English Wikipedia, the free encycloped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40336"/>
            <a:ext cx="1774825" cy="11329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10 Facts About the Ancient Olmec in Mesoameric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 y="2245784"/>
            <a:ext cx="1774825" cy="11832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The truth about Easter Island: a sustainable society has been falsely  blamed for its own demis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3442776"/>
            <a:ext cx="1774825" cy="1184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Posvátné město Caral &amp; Lima - Nebuď vorvaň!"/>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4634084"/>
            <a:ext cx="1774824" cy="10788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Peru deportovalo turisty, kteří poničili Machu Picchu. Z citadely si  udělali záchod - Aktuálně.cz"/>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5712976"/>
            <a:ext cx="1778667" cy="11450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Borobudur | Jáva | Indonésie | MAHALO.cz"/>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30854" y="5471697"/>
            <a:ext cx="1767705" cy="117559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Where villages are built into cliff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76" y="105197"/>
            <a:ext cx="1774824" cy="10351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8" descr="Z Londýna: Půldenní prohlídka Stonehenge se vstupenkou | GetYourGuid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10423475" y="-353"/>
            <a:ext cx="1768524" cy="11406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0" descr="Colosseum | Definition, Characteristics, History, &amp; Facts | Britannica"/>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30854" y="1140305"/>
            <a:ext cx="1761146" cy="120638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Petra v Jordánsku – poznejte blíže jeden ze sedmi divů světa | Blog Invia.cz"/>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390191" y="4412274"/>
            <a:ext cx="1796433" cy="105942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8" descr="World Heritage Sites – Ellora Caves « Archaeological Survey of India"/>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423475" y="2346690"/>
            <a:ext cx="1763149" cy="117123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6" descr="Angkor Wat a koupání v Kambodže - Kambodža 2024 | CK Emma"/>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430854" y="3423462"/>
            <a:ext cx="1767705" cy="987927"/>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341906" y="811031"/>
            <a:ext cx="1175130" cy="338554"/>
          </a:xfrm>
          <a:prstGeom prst="rect">
            <a:avLst/>
          </a:prstGeom>
          <a:noFill/>
        </p:spPr>
        <p:txBody>
          <a:bodyPr wrap="none" rtlCol="0">
            <a:spAutoFit/>
          </a:bodyPr>
          <a:lstStyle/>
          <a:p>
            <a:r>
              <a:rPr lang="cs-CZ" sz="1600" dirty="0" err="1" smtClean="0">
                <a:solidFill>
                  <a:schemeClr val="bg1"/>
                </a:solidFill>
              </a:rPr>
              <a:t>Mesa</a:t>
            </a:r>
            <a:r>
              <a:rPr lang="cs-CZ" sz="1600" dirty="0" smtClean="0">
                <a:solidFill>
                  <a:schemeClr val="bg1"/>
                </a:solidFill>
              </a:rPr>
              <a:t> </a:t>
            </a:r>
            <a:r>
              <a:rPr lang="cs-CZ" sz="1600" dirty="0" err="1" smtClean="0">
                <a:solidFill>
                  <a:schemeClr val="bg1"/>
                </a:solidFill>
              </a:rPr>
              <a:t>Verde</a:t>
            </a:r>
            <a:endParaRPr lang="cs-CZ" sz="1600" dirty="0">
              <a:solidFill>
                <a:schemeClr val="bg1"/>
              </a:solidFill>
            </a:endParaRPr>
          </a:p>
        </p:txBody>
      </p:sp>
      <p:sp>
        <p:nvSpPr>
          <p:cNvPr id="18" name="TextovéPole 17"/>
          <p:cNvSpPr txBox="1"/>
          <p:nvPr/>
        </p:nvSpPr>
        <p:spPr>
          <a:xfrm>
            <a:off x="406842" y="1949389"/>
            <a:ext cx="1194366" cy="338554"/>
          </a:xfrm>
          <a:prstGeom prst="rect">
            <a:avLst/>
          </a:prstGeom>
          <a:noFill/>
        </p:spPr>
        <p:txBody>
          <a:bodyPr wrap="none" rtlCol="0">
            <a:spAutoFit/>
          </a:bodyPr>
          <a:lstStyle/>
          <a:p>
            <a:r>
              <a:rPr lang="cs-CZ" sz="1600" dirty="0" err="1" smtClean="0">
                <a:solidFill>
                  <a:schemeClr val="bg1"/>
                </a:solidFill>
              </a:rPr>
              <a:t>Chichen</a:t>
            </a:r>
            <a:r>
              <a:rPr lang="cs-CZ" sz="1600" dirty="0" smtClean="0">
                <a:solidFill>
                  <a:schemeClr val="bg1"/>
                </a:solidFill>
              </a:rPr>
              <a:t> </a:t>
            </a:r>
            <a:r>
              <a:rPr lang="cs-CZ" sz="1600" dirty="0" err="1" smtClean="0">
                <a:solidFill>
                  <a:schemeClr val="bg1"/>
                </a:solidFill>
              </a:rPr>
              <a:t>Itza</a:t>
            </a:r>
            <a:endParaRPr lang="cs-CZ" sz="1600" dirty="0">
              <a:solidFill>
                <a:schemeClr val="bg1"/>
              </a:solidFill>
            </a:endParaRPr>
          </a:p>
        </p:txBody>
      </p:sp>
      <p:sp>
        <p:nvSpPr>
          <p:cNvPr id="19" name="TextovéPole 18"/>
          <p:cNvSpPr txBox="1"/>
          <p:nvPr/>
        </p:nvSpPr>
        <p:spPr>
          <a:xfrm>
            <a:off x="605616" y="3118230"/>
            <a:ext cx="720069" cy="338554"/>
          </a:xfrm>
          <a:prstGeom prst="rect">
            <a:avLst/>
          </a:prstGeom>
          <a:noFill/>
        </p:spPr>
        <p:txBody>
          <a:bodyPr wrap="none" rtlCol="0">
            <a:spAutoFit/>
          </a:bodyPr>
          <a:lstStyle/>
          <a:p>
            <a:r>
              <a:rPr lang="cs-CZ" sz="1600" dirty="0" err="1" smtClean="0">
                <a:solidFill>
                  <a:schemeClr val="bg1"/>
                </a:solidFill>
              </a:rPr>
              <a:t>Olmec</a:t>
            </a:r>
            <a:endParaRPr lang="cs-CZ" sz="1600" dirty="0">
              <a:solidFill>
                <a:schemeClr val="bg1"/>
              </a:solidFill>
            </a:endParaRPr>
          </a:p>
        </p:txBody>
      </p:sp>
      <p:sp>
        <p:nvSpPr>
          <p:cNvPr id="20" name="TextovéPole 19"/>
          <p:cNvSpPr txBox="1"/>
          <p:nvPr/>
        </p:nvSpPr>
        <p:spPr>
          <a:xfrm>
            <a:off x="17225" y="4302977"/>
            <a:ext cx="1711109" cy="338554"/>
          </a:xfrm>
          <a:prstGeom prst="rect">
            <a:avLst/>
          </a:prstGeom>
          <a:noFill/>
        </p:spPr>
        <p:txBody>
          <a:bodyPr wrap="none" rtlCol="0">
            <a:spAutoFit/>
          </a:bodyPr>
          <a:lstStyle/>
          <a:p>
            <a:r>
              <a:rPr lang="cs-CZ" sz="1600" dirty="0" smtClean="0">
                <a:solidFill>
                  <a:schemeClr val="bg1"/>
                </a:solidFill>
              </a:rPr>
              <a:t>Velikonoční ostrov</a:t>
            </a:r>
            <a:endParaRPr lang="cs-CZ" sz="1600" dirty="0">
              <a:solidFill>
                <a:schemeClr val="bg1"/>
              </a:solidFill>
            </a:endParaRPr>
          </a:p>
        </p:txBody>
      </p:sp>
      <p:sp>
        <p:nvSpPr>
          <p:cNvPr id="21" name="TextovéPole 20"/>
          <p:cNvSpPr txBox="1"/>
          <p:nvPr/>
        </p:nvSpPr>
        <p:spPr>
          <a:xfrm>
            <a:off x="581767" y="4581277"/>
            <a:ext cx="603627" cy="338554"/>
          </a:xfrm>
          <a:prstGeom prst="rect">
            <a:avLst/>
          </a:prstGeom>
          <a:noFill/>
        </p:spPr>
        <p:txBody>
          <a:bodyPr wrap="none" rtlCol="0">
            <a:spAutoFit/>
          </a:bodyPr>
          <a:lstStyle/>
          <a:p>
            <a:r>
              <a:rPr lang="cs-CZ" sz="1600" dirty="0" err="1" smtClean="0">
                <a:solidFill>
                  <a:schemeClr val="bg1"/>
                </a:solidFill>
              </a:rPr>
              <a:t>Caral</a:t>
            </a:r>
            <a:endParaRPr lang="cs-CZ" sz="1600" dirty="0">
              <a:solidFill>
                <a:schemeClr val="bg1"/>
              </a:solidFill>
            </a:endParaRPr>
          </a:p>
        </p:txBody>
      </p:sp>
      <p:sp>
        <p:nvSpPr>
          <p:cNvPr id="22" name="TextovéPole 21"/>
          <p:cNvSpPr txBox="1"/>
          <p:nvPr/>
        </p:nvSpPr>
        <p:spPr>
          <a:xfrm>
            <a:off x="279621" y="6513439"/>
            <a:ext cx="1345240" cy="338554"/>
          </a:xfrm>
          <a:prstGeom prst="rect">
            <a:avLst/>
          </a:prstGeom>
          <a:noFill/>
        </p:spPr>
        <p:txBody>
          <a:bodyPr wrap="none" rtlCol="0">
            <a:spAutoFit/>
          </a:bodyPr>
          <a:lstStyle/>
          <a:p>
            <a:r>
              <a:rPr lang="cs-CZ" sz="1600" dirty="0" smtClean="0">
                <a:solidFill>
                  <a:schemeClr val="bg1"/>
                </a:solidFill>
              </a:rPr>
              <a:t>Machu </a:t>
            </a:r>
            <a:r>
              <a:rPr lang="cs-CZ" sz="1600" dirty="0" err="1" smtClean="0">
                <a:solidFill>
                  <a:schemeClr val="bg1"/>
                </a:solidFill>
              </a:rPr>
              <a:t>Picchu</a:t>
            </a:r>
            <a:endParaRPr lang="cs-CZ" sz="1600" dirty="0">
              <a:solidFill>
                <a:schemeClr val="bg1"/>
              </a:solidFill>
            </a:endParaRPr>
          </a:p>
        </p:txBody>
      </p:sp>
      <p:sp>
        <p:nvSpPr>
          <p:cNvPr id="23" name="TextovéPole 22"/>
          <p:cNvSpPr txBox="1"/>
          <p:nvPr/>
        </p:nvSpPr>
        <p:spPr>
          <a:xfrm>
            <a:off x="10687875" y="820313"/>
            <a:ext cx="1246944" cy="338554"/>
          </a:xfrm>
          <a:prstGeom prst="rect">
            <a:avLst/>
          </a:prstGeom>
          <a:noFill/>
        </p:spPr>
        <p:txBody>
          <a:bodyPr wrap="none" rtlCol="0">
            <a:spAutoFit/>
          </a:bodyPr>
          <a:lstStyle/>
          <a:p>
            <a:r>
              <a:rPr lang="cs-CZ" sz="1600" dirty="0" smtClean="0">
                <a:solidFill>
                  <a:schemeClr val="bg1"/>
                </a:solidFill>
              </a:rPr>
              <a:t>Stone </a:t>
            </a:r>
            <a:r>
              <a:rPr lang="cs-CZ" sz="1600" dirty="0" err="1" smtClean="0">
                <a:solidFill>
                  <a:schemeClr val="bg1"/>
                </a:solidFill>
              </a:rPr>
              <a:t>Henge</a:t>
            </a:r>
            <a:endParaRPr lang="cs-CZ" sz="1600" dirty="0">
              <a:solidFill>
                <a:schemeClr val="bg1"/>
              </a:solidFill>
            </a:endParaRPr>
          </a:p>
        </p:txBody>
      </p:sp>
      <p:sp>
        <p:nvSpPr>
          <p:cNvPr id="24" name="TextovéPole 23"/>
          <p:cNvSpPr txBox="1"/>
          <p:nvPr/>
        </p:nvSpPr>
        <p:spPr>
          <a:xfrm>
            <a:off x="10703783" y="2005057"/>
            <a:ext cx="1165384" cy="338554"/>
          </a:xfrm>
          <a:prstGeom prst="rect">
            <a:avLst/>
          </a:prstGeom>
          <a:noFill/>
        </p:spPr>
        <p:txBody>
          <a:bodyPr wrap="none" rtlCol="0">
            <a:spAutoFit/>
          </a:bodyPr>
          <a:lstStyle/>
          <a:p>
            <a:r>
              <a:rPr lang="cs-CZ" sz="1600" dirty="0" smtClean="0">
                <a:solidFill>
                  <a:schemeClr val="bg1"/>
                </a:solidFill>
              </a:rPr>
              <a:t>Antický Řím</a:t>
            </a:r>
            <a:endParaRPr lang="cs-CZ" sz="1600" dirty="0">
              <a:solidFill>
                <a:schemeClr val="bg1"/>
              </a:solidFill>
            </a:endParaRPr>
          </a:p>
        </p:txBody>
      </p:sp>
      <p:sp>
        <p:nvSpPr>
          <p:cNvPr id="25" name="TextovéPole 24"/>
          <p:cNvSpPr txBox="1"/>
          <p:nvPr/>
        </p:nvSpPr>
        <p:spPr>
          <a:xfrm>
            <a:off x="10664020" y="3110280"/>
            <a:ext cx="1259704" cy="338554"/>
          </a:xfrm>
          <a:prstGeom prst="rect">
            <a:avLst/>
          </a:prstGeom>
          <a:noFill/>
        </p:spPr>
        <p:txBody>
          <a:bodyPr wrap="none" rtlCol="0">
            <a:spAutoFit/>
          </a:bodyPr>
          <a:lstStyle/>
          <a:p>
            <a:r>
              <a:rPr lang="cs-CZ" sz="1600" dirty="0" err="1" smtClean="0">
                <a:solidFill>
                  <a:schemeClr val="bg1"/>
                </a:solidFill>
              </a:rPr>
              <a:t>Gobekli</a:t>
            </a:r>
            <a:r>
              <a:rPr lang="cs-CZ" sz="1600" dirty="0" smtClean="0">
                <a:solidFill>
                  <a:schemeClr val="bg1"/>
                </a:solidFill>
              </a:rPr>
              <a:t> Tepe</a:t>
            </a:r>
            <a:endParaRPr lang="cs-CZ" sz="1600" dirty="0">
              <a:solidFill>
                <a:schemeClr val="bg1"/>
              </a:solidFill>
            </a:endParaRPr>
          </a:p>
        </p:txBody>
      </p:sp>
      <p:sp>
        <p:nvSpPr>
          <p:cNvPr id="26" name="TextovéPole 25"/>
          <p:cNvSpPr txBox="1"/>
          <p:nvPr/>
        </p:nvSpPr>
        <p:spPr>
          <a:xfrm>
            <a:off x="10751486" y="4072393"/>
            <a:ext cx="1064779" cy="338554"/>
          </a:xfrm>
          <a:prstGeom prst="rect">
            <a:avLst/>
          </a:prstGeom>
          <a:noFill/>
        </p:spPr>
        <p:txBody>
          <a:bodyPr wrap="none" rtlCol="0">
            <a:spAutoFit/>
          </a:bodyPr>
          <a:lstStyle/>
          <a:p>
            <a:r>
              <a:rPr lang="cs-CZ" sz="1600" dirty="0" err="1" smtClean="0">
                <a:solidFill>
                  <a:schemeClr val="bg1"/>
                </a:solidFill>
              </a:rPr>
              <a:t>Ankor</a:t>
            </a:r>
            <a:r>
              <a:rPr lang="cs-CZ" sz="1600" dirty="0" smtClean="0">
                <a:solidFill>
                  <a:schemeClr val="bg1"/>
                </a:solidFill>
              </a:rPr>
              <a:t> </a:t>
            </a:r>
            <a:r>
              <a:rPr lang="cs-CZ" sz="1600" dirty="0" err="1" smtClean="0">
                <a:solidFill>
                  <a:schemeClr val="bg1"/>
                </a:solidFill>
              </a:rPr>
              <a:t>Wat</a:t>
            </a:r>
            <a:endParaRPr lang="cs-CZ" sz="1600" dirty="0">
              <a:solidFill>
                <a:schemeClr val="bg1"/>
              </a:solidFill>
            </a:endParaRPr>
          </a:p>
        </p:txBody>
      </p:sp>
      <p:sp>
        <p:nvSpPr>
          <p:cNvPr id="27" name="TextovéPole 26"/>
          <p:cNvSpPr txBox="1"/>
          <p:nvPr/>
        </p:nvSpPr>
        <p:spPr>
          <a:xfrm>
            <a:off x="10966173" y="5129915"/>
            <a:ext cx="622478" cy="338554"/>
          </a:xfrm>
          <a:prstGeom prst="rect">
            <a:avLst/>
          </a:prstGeom>
          <a:noFill/>
        </p:spPr>
        <p:txBody>
          <a:bodyPr wrap="none" rtlCol="0">
            <a:spAutoFit/>
          </a:bodyPr>
          <a:lstStyle/>
          <a:p>
            <a:r>
              <a:rPr lang="cs-CZ" sz="1600" dirty="0" smtClean="0">
                <a:solidFill>
                  <a:schemeClr val="bg1"/>
                </a:solidFill>
              </a:rPr>
              <a:t>Petra</a:t>
            </a:r>
            <a:endParaRPr lang="cs-CZ" sz="1600" dirty="0">
              <a:solidFill>
                <a:schemeClr val="bg1"/>
              </a:solidFill>
            </a:endParaRPr>
          </a:p>
        </p:txBody>
      </p:sp>
      <p:sp>
        <p:nvSpPr>
          <p:cNvPr id="28" name="TextovéPole 27"/>
          <p:cNvSpPr txBox="1"/>
          <p:nvPr/>
        </p:nvSpPr>
        <p:spPr>
          <a:xfrm>
            <a:off x="10799190" y="6266946"/>
            <a:ext cx="1085425" cy="338554"/>
          </a:xfrm>
          <a:prstGeom prst="rect">
            <a:avLst/>
          </a:prstGeom>
          <a:noFill/>
        </p:spPr>
        <p:txBody>
          <a:bodyPr wrap="none" rtlCol="0">
            <a:spAutoFit/>
          </a:bodyPr>
          <a:lstStyle/>
          <a:p>
            <a:r>
              <a:rPr lang="cs-CZ" sz="1600" dirty="0" err="1" smtClean="0">
                <a:solidFill>
                  <a:schemeClr val="bg1"/>
                </a:solidFill>
              </a:rPr>
              <a:t>Borobudur</a:t>
            </a:r>
            <a:endParaRPr lang="cs-CZ" sz="1600" dirty="0">
              <a:solidFill>
                <a:schemeClr val="bg1"/>
              </a:solidFill>
            </a:endParaRPr>
          </a:p>
        </p:txBody>
      </p:sp>
    </p:spTree>
    <p:extLst>
      <p:ext uri="{BB962C8B-B14F-4D97-AF65-F5344CB8AC3E}">
        <p14:creationId xmlns:p14="http://schemas.microsoft.com/office/powerpoint/2010/main" val="344758156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Creating Timelines | History timeline, Ancient history timeline, World  history lesson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63511" y="541338"/>
            <a:ext cx="9042400" cy="6308725"/>
          </a:xfrm>
          <a:noFill/>
          <a:extLst>
            <a:ext uri="{909E8E84-426E-40DD-AFC4-6F175D3DCCD1}">
              <a14:hiddenFill xmlns:a14="http://schemas.microsoft.com/office/drawing/2010/main">
                <a:solidFill>
                  <a:srgbClr val="FFFFFF"/>
                </a:solidFill>
              </a14:hiddenFill>
            </a:ext>
          </a:extLst>
        </p:spPr>
      </p:pic>
      <p:sp>
        <p:nvSpPr>
          <p:cNvPr id="57347" name="Nadpis 1"/>
          <p:cNvSpPr>
            <a:spLocks noGrp="1"/>
          </p:cNvSpPr>
          <p:nvPr>
            <p:ph type="title"/>
          </p:nvPr>
        </p:nvSpPr>
        <p:spPr>
          <a:xfrm>
            <a:off x="1981200" y="115888"/>
            <a:ext cx="8229600" cy="850900"/>
          </a:xfrm>
        </p:spPr>
        <p:txBody>
          <a:bodyPr/>
          <a:lstStyle/>
          <a:p>
            <a:pPr algn="ctr"/>
            <a:r>
              <a:rPr lang="cs-CZ" altLang="cs-CZ" sz="3800" b="1" dirty="0"/>
              <a:t>Časová osa dávných civilizací</a:t>
            </a:r>
          </a:p>
        </p:txBody>
      </p:sp>
      <p:sp>
        <p:nvSpPr>
          <p:cNvPr id="2" name="TextovéPole 1"/>
          <p:cNvSpPr txBox="1"/>
          <p:nvPr/>
        </p:nvSpPr>
        <p:spPr>
          <a:xfrm>
            <a:off x="10135001" y="4527917"/>
            <a:ext cx="1951047" cy="923330"/>
          </a:xfrm>
          <a:prstGeom prst="rect">
            <a:avLst/>
          </a:prstGeom>
          <a:noFill/>
        </p:spPr>
        <p:txBody>
          <a:bodyPr wrap="none" rtlCol="0">
            <a:spAutoFit/>
          </a:bodyPr>
          <a:lstStyle/>
          <a:p>
            <a:pPr algn="ctr"/>
            <a:r>
              <a:rPr lang="cs-CZ" dirty="0"/>
              <a:t>Člověk na Měsíci</a:t>
            </a:r>
          </a:p>
          <a:p>
            <a:pPr algn="ctr"/>
            <a:r>
              <a:rPr lang="cs-CZ" dirty="0"/>
              <a:t> 21. července 1969</a:t>
            </a:r>
          </a:p>
          <a:p>
            <a:endParaRPr lang="cs-CZ" dirty="0"/>
          </a:p>
        </p:txBody>
      </p:sp>
      <p:cxnSp>
        <p:nvCxnSpPr>
          <p:cNvPr id="4" name="Přímá spojnice se šipkou 3"/>
          <p:cNvCxnSpPr/>
          <p:nvPr/>
        </p:nvCxnSpPr>
        <p:spPr>
          <a:xfrm>
            <a:off x="10914826" y="3420558"/>
            <a:ext cx="22439" cy="100235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Přímá spojnice 8"/>
          <p:cNvCxnSpPr/>
          <p:nvPr/>
        </p:nvCxnSpPr>
        <p:spPr>
          <a:xfrm>
            <a:off x="10557840" y="3428509"/>
            <a:ext cx="364937" cy="4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Picture 6" descr="Velká francouzská revolu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83256" y="5319423"/>
            <a:ext cx="1572987" cy="133475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5 nejstarších psaných jazyků – Epochaplus.cz"/>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8150" y="5375621"/>
            <a:ext cx="1328784" cy="139098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8" descr="1000 věcí, které mně dělají radost: #44 Oheň"/>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56238" y="5932384"/>
            <a:ext cx="1341268" cy="80407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0" descr="Starí zemědělci v Egyptě. Starověký Egypt: Zemědělství /  Paulturner-Mitchell.co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82321" y="4681721"/>
            <a:ext cx="1254507" cy="79467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2" descr="Kryštof Kolumbus - nejnovější zprávy, spolehlivé informace | EuroZprávy.cz"/>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94156" y="5492855"/>
            <a:ext cx="1711859" cy="115814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Koloseum – nejděsivější aréna světa | Cesty Itálií"/>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07578" y="5642521"/>
            <a:ext cx="1571787" cy="1081609"/>
          </a:xfrm>
          <a:prstGeom prst="rect">
            <a:avLst/>
          </a:prstGeom>
          <a:noFill/>
          <a:extLst>
            <a:ext uri="{909E8E84-426E-40DD-AFC4-6F175D3DCCD1}">
              <a14:hiddenFill xmlns:a14="http://schemas.microsoft.com/office/drawing/2010/main">
                <a:solidFill>
                  <a:srgbClr val="FFFFFF"/>
                </a:solidFill>
              </a14:hiddenFill>
            </a:ext>
          </a:extLst>
        </p:spPr>
      </p:pic>
      <p:pic>
        <p:nvPicPr>
          <p:cNvPr id="32" name="Obrázek 31"/>
          <p:cNvPicPr>
            <a:picLocks noChangeAspect="1"/>
          </p:cNvPicPr>
          <p:nvPr/>
        </p:nvPicPr>
        <p:blipFill>
          <a:blip r:embed="rId9"/>
          <a:stretch>
            <a:fillRect/>
          </a:stretch>
        </p:blipFill>
        <p:spPr>
          <a:xfrm>
            <a:off x="10309906" y="5319422"/>
            <a:ext cx="1685677" cy="1358799"/>
          </a:xfrm>
          <a:prstGeom prst="rect">
            <a:avLst/>
          </a:prstGeom>
        </p:spPr>
      </p:pic>
      <p:sp>
        <p:nvSpPr>
          <p:cNvPr id="3" name="TextovéPole 2"/>
          <p:cNvSpPr txBox="1"/>
          <p:nvPr/>
        </p:nvSpPr>
        <p:spPr>
          <a:xfrm>
            <a:off x="10872584" y="2798532"/>
            <a:ext cx="869149" cy="369332"/>
          </a:xfrm>
          <a:prstGeom prst="rect">
            <a:avLst/>
          </a:prstGeom>
          <a:noFill/>
        </p:spPr>
        <p:txBody>
          <a:bodyPr wrap="none" rtlCol="0">
            <a:spAutoFit/>
          </a:bodyPr>
          <a:lstStyle/>
          <a:p>
            <a:r>
              <a:rPr lang="cs-CZ" b="1" dirty="0" err="1"/>
              <a:t>SpaceX</a:t>
            </a:r>
            <a:endParaRPr lang="cs-CZ" b="1" dirty="0"/>
          </a:p>
        </p:txBody>
      </p:sp>
      <p:pic>
        <p:nvPicPr>
          <p:cNvPr id="17" name="Picture 4" descr="undefined"/>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0982" y="151726"/>
            <a:ext cx="1607554" cy="2670988"/>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235385" y="2861096"/>
            <a:ext cx="1167435" cy="369332"/>
          </a:xfrm>
          <a:prstGeom prst="rect">
            <a:avLst/>
          </a:prstGeom>
          <a:noFill/>
        </p:spPr>
        <p:txBody>
          <a:bodyPr wrap="none" rtlCol="0">
            <a:spAutoFit/>
          </a:bodyPr>
          <a:lstStyle/>
          <a:p>
            <a:r>
              <a:rPr lang="cs-CZ" b="1" dirty="0"/>
              <a:t>Pěstní klín</a:t>
            </a:r>
          </a:p>
        </p:txBody>
      </p:sp>
      <p:pic>
        <p:nvPicPr>
          <p:cNvPr id="19" name="Picture 6" descr="Poznámka akce Vyjednávat homo erectus nástroje Mimochodem Hromada Huh"/>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77174" y="5156540"/>
            <a:ext cx="1291694" cy="1567591"/>
          </a:xfrm>
          <a:prstGeom prst="rect">
            <a:avLst/>
          </a:prstGeom>
          <a:noFill/>
          <a:extLst>
            <a:ext uri="{909E8E84-426E-40DD-AFC4-6F175D3DCCD1}">
              <a14:hiddenFill xmlns:a14="http://schemas.microsoft.com/office/drawing/2010/main">
                <a:solidFill>
                  <a:srgbClr val="FFFFFF"/>
                </a:solidFill>
              </a14:hiddenFill>
            </a:ext>
          </a:extLst>
        </p:spPr>
      </p:pic>
      <p:sp>
        <p:nvSpPr>
          <p:cNvPr id="6" name="Obdélník 5"/>
          <p:cNvSpPr/>
          <p:nvPr/>
        </p:nvSpPr>
        <p:spPr>
          <a:xfrm>
            <a:off x="2568868" y="725558"/>
            <a:ext cx="61742"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Obdélník 6"/>
          <p:cNvSpPr/>
          <p:nvPr/>
        </p:nvSpPr>
        <p:spPr>
          <a:xfrm>
            <a:off x="2599739" y="5940335"/>
            <a:ext cx="155086" cy="8262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5" name="Obrázek 24"/>
          <p:cNvPicPr>
            <a:picLocks noChangeAspect="1"/>
          </p:cNvPicPr>
          <p:nvPr/>
        </p:nvPicPr>
        <p:blipFill>
          <a:blip r:embed="rId12"/>
          <a:stretch>
            <a:fillRect/>
          </a:stretch>
        </p:blipFill>
        <p:spPr>
          <a:xfrm>
            <a:off x="10664546" y="115888"/>
            <a:ext cx="1410479" cy="2635178"/>
          </a:xfrm>
          <a:prstGeom prst="rect">
            <a:avLst/>
          </a:prstGeom>
        </p:spPr>
      </p:pic>
    </p:spTree>
    <p:extLst>
      <p:ext uri="{BB962C8B-B14F-4D97-AF65-F5344CB8AC3E}">
        <p14:creationId xmlns:p14="http://schemas.microsoft.com/office/powerpoint/2010/main" val="226993737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Nadpis 1"/>
          <p:cNvSpPr>
            <a:spLocks noGrp="1"/>
          </p:cNvSpPr>
          <p:nvPr>
            <p:ph type="title"/>
          </p:nvPr>
        </p:nvSpPr>
        <p:spPr>
          <a:xfrm>
            <a:off x="1981200" y="227209"/>
            <a:ext cx="8229600" cy="566035"/>
          </a:xfrm>
        </p:spPr>
        <p:txBody>
          <a:bodyPr>
            <a:normAutofit fontScale="90000"/>
          </a:bodyPr>
          <a:lstStyle/>
          <a:p>
            <a:pPr algn="ctr"/>
            <a:r>
              <a:rPr lang="cs-CZ" altLang="cs-CZ" sz="3800" b="1" dirty="0"/>
              <a:t>Klíčové body historie lidstva</a:t>
            </a:r>
          </a:p>
        </p:txBody>
      </p:sp>
      <p:sp>
        <p:nvSpPr>
          <p:cNvPr id="2" name="TextovéPole 1"/>
          <p:cNvSpPr txBox="1"/>
          <p:nvPr/>
        </p:nvSpPr>
        <p:spPr>
          <a:xfrm>
            <a:off x="1865571" y="1025721"/>
            <a:ext cx="1902765" cy="1708160"/>
          </a:xfrm>
          <a:prstGeom prst="rect">
            <a:avLst/>
          </a:prstGeom>
          <a:noFill/>
          <a:ln w="28575">
            <a:solidFill>
              <a:srgbClr val="00B0F0"/>
            </a:solidFill>
          </a:ln>
        </p:spPr>
        <p:txBody>
          <a:bodyPr wrap="none" rtlCol="0">
            <a:spAutoFit/>
          </a:bodyPr>
          <a:lstStyle/>
          <a:p>
            <a:pPr algn="ctr"/>
            <a:r>
              <a:rPr lang="cs-CZ" sz="2000" b="1" dirty="0"/>
              <a:t>Prehistorie</a:t>
            </a:r>
          </a:p>
          <a:p>
            <a:pPr algn="ctr"/>
            <a:r>
              <a:rPr lang="cs-CZ" sz="1700" dirty="0"/>
              <a:t>Big </a:t>
            </a:r>
            <a:r>
              <a:rPr lang="cs-CZ" sz="1700" dirty="0" err="1"/>
              <a:t>Bang</a:t>
            </a:r>
            <a:r>
              <a:rPr lang="cs-CZ" sz="1700" dirty="0"/>
              <a:t> - Země</a:t>
            </a:r>
          </a:p>
          <a:p>
            <a:pPr algn="ctr"/>
            <a:r>
              <a:rPr lang="cs-CZ" sz="1700" dirty="0"/>
              <a:t>Vznik hominidů</a:t>
            </a:r>
          </a:p>
          <a:p>
            <a:pPr algn="ctr"/>
            <a:r>
              <a:rPr lang="cs-CZ" sz="1700" dirty="0"/>
              <a:t>Používání nástrojů</a:t>
            </a:r>
          </a:p>
          <a:p>
            <a:pPr algn="ctr"/>
            <a:r>
              <a:rPr lang="cs-CZ" sz="1700" dirty="0"/>
              <a:t>Oheň, jazyk, písmo </a:t>
            </a:r>
          </a:p>
          <a:p>
            <a:pPr algn="ctr"/>
            <a:r>
              <a:rPr lang="cs-CZ" sz="1700" dirty="0"/>
              <a:t>Zemědělství, státy</a:t>
            </a:r>
          </a:p>
        </p:txBody>
      </p:sp>
      <p:sp>
        <p:nvSpPr>
          <p:cNvPr id="3" name="TextovéPole 2"/>
          <p:cNvSpPr txBox="1"/>
          <p:nvPr/>
        </p:nvSpPr>
        <p:spPr>
          <a:xfrm flipH="1">
            <a:off x="3584052" y="4502426"/>
            <a:ext cx="2124065" cy="1708160"/>
          </a:xfrm>
          <a:prstGeom prst="rect">
            <a:avLst/>
          </a:prstGeom>
          <a:noFill/>
          <a:ln w="28575">
            <a:solidFill>
              <a:srgbClr val="00B0F0"/>
            </a:solidFill>
          </a:ln>
        </p:spPr>
        <p:txBody>
          <a:bodyPr wrap="square" rtlCol="0">
            <a:spAutoFit/>
          </a:bodyPr>
          <a:lstStyle/>
          <a:p>
            <a:pPr algn="ctr"/>
            <a:r>
              <a:rPr lang="cs-CZ" sz="2000" b="1" dirty="0"/>
              <a:t>Starověk</a:t>
            </a:r>
          </a:p>
          <a:p>
            <a:pPr algn="ctr"/>
            <a:r>
              <a:rPr lang="cs-CZ" sz="1700" dirty="0"/>
              <a:t>První civilizace Mezopotámie</a:t>
            </a:r>
          </a:p>
          <a:p>
            <a:pPr algn="ctr"/>
            <a:r>
              <a:rPr lang="cs-CZ" sz="1700" dirty="0"/>
              <a:t>Starověký Egypt</a:t>
            </a:r>
          </a:p>
          <a:p>
            <a:pPr algn="ctr"/>
            <a:r>
              <a:rPr lang="cs-CZ" sz="1700" dirty="0"/>
              <a:t>Indie a Čína</a:t>
            </a:r>
          </a:p>
          <a:p>
            <a:pPr algn="ctr"/>
            <a:r>
              <a:rPr lang="cs-CZ" sz="1700" dirty="0"/>
              <a:t>Klasické Řecko a Řím</a:t>
            </a:r>
          </a:p>
        </p:txBody>
      </p:sp>
      <p:sp>
        <p:nvSpPr>
          <p:cNvPr id="4" name="TextovéPole 3"/>
          <p:cNvSpPr txBox="1"/>
          <p:nvPr/>
        </p:nvSpPr>
        <p:spPr>
          <a:xfrm>
            <a:off x="5588420" y="985954"/>
            <a:ext cx="2020553" cy="1708160"/>
          </a:xfrm>
          <a:prstGeom prst="rect">
            <a:avLst/>
          </a:prstGeom>
          <a:noFill/>
          <a:ln w="28575">
            <a:solidFill>
              <a:srgbClr val="00B0F0"/>
            </a:solidFill>
          </a:ln>
        </p:spPr>
        <p:txBody>
          <a:bodyPr wrap="none" rtlCol="0">
            <a:spAutoFit/>
          </a:bodyPr>
          <a:lstStyle/>
          <a:p>
            <a:pPr algn="ctr"/>
            <a:r>
              <a:rPr lang="cs-CZ" sz="2000" b="1" dirty="0"/>
              <a:t>Středověk</a:t>
            </a:r>
          </a:p>
          <a:p>
            <a:pPr algn="ctr"/>
            <a:r>
              <a:rPr lang="cs-CZ" sz="1700" dirty="0"/>
              <a:t>Temná století Evropy</a:t>
            </a:r>
          </a:p>
          <a:p>
            <a:pPr algn="ctr"/>
            <a:r>
              <a:rPr lang="cs-CZ" sz="1700" dirty="0"/>
              <a:t>Vznik Islámu</a:t>
            </a:r>
          </a:p>
          <a:p>
            <a:pPr algn="ctr"/>
            <a:r>
              <a:rPr lang="cs-CZ" sz="1700" dirty="0" err="1"/>
              <a:t>Majská</a:t>
            </a:r>
            <a:r>
              <a:rPr lang="cs-CZ" sz="1700" dirty="0"/>
              <a:t> civilizace</a:t>
            </a:r>
          </a:p>
          <a:p>
            <a:pPr algn="ctr"/>
            <a:r>
              <a:rPr lang="cs-CZ" sz="1700" dirty="0"/>
              <a:t>Dobytí Mongolska</a:t>
            </a:r>
          </a:p>
          <a:p>
            <a:pPr algn="ctr"/>
            <a:r>
              <a:rPr lang="cs-CZ" sz="1700" dirty="0"/>
              <a:t>Renesance</a:t>
            </a:r>
          </a:p>
        </p:txBody>
      </p:sp>
      <p:sp>
        <p:nvSpPr>
          <p:cNvPr id="5" name="TextovéPole 4"/>
          <p:cNvSpPr txBox="1"/>
          <p:nvPr/>
        </p:nvSpPr>
        <p:spPr>
          <a:xfrm>
            <a:off x="7482177" y="4508381"/>
            <a:ext cx="2091193" cy="1708160"/>
          </a:xfrm>
          <a:prstGeom prst="rect">
            <a:avLst/>
          </a:prstGeom>
          <a:noFill/>
          <a:ln w="38100">
            <a:solidFill>
              <a:srgbClr val="00B0F0"/>
            </a:solidFill>
          </a:ln>
        </p:spPr>
        <p:txBody>
          <a:bodyPr wrap="square" rtlCol="0">
            <a:spAutoFit/>
          </a:bodyPr>
          <a:lstStyle/>
          <a:p>
            <a:pPr algn="ctr"/>
            <a:r>
              <a:rPr lang="cs-CZ" sz="2000" b="1" dirty="0"/>
              <a:t>Novověk</a:t>
            </a:r>
          </a:p>
          <a:p>
            <a:pPr algn="ctr"/>
            <a:r>
              <a:rPr lang="cs-CZ" sz="1700" dirty="0"/>
              <a:t>Objevení Ameriky</a:t>
            </a:r>
          </a:p>
          <a:p>
            <a:pPr algn="ctr"/>
            <a:r>
              <a:rPr lang="cs-CZ" sz="1700" dirty="0"/>
              <a:t>Francouzská revoluce</a:t>
            </a:r>
          </a:p>
          <a:p>
            <a:pPr algn="ctr"/>
            <a:r>
              <a:rPr lang="cs-CZ" sz="1700" dirty="0"/>
              <a:t>Rozvoj průmyslu</a:t>
            </a:r>
          </a:p>
          <a:p>
            <a:pPr algn="ctr"/>
            <a:r>
              <a:rPr lang="cs-CZ" sz="1700" dirty="0"/>
              <a:t>Světové války</a:t>
            </a:r>
          </a:p>
          <a:p>
            <a:pPr algn="ctr"/>
            <a:r>
              <a:rPr lang="cs-CZ" sz="1700" dirty="0"/>
              <a:t>Kosmický věk</a:t>
            </a:r>
          </a:p>
        </p:txBody>
      </p:sp>
      <p:cxnSp>
        <p:nvCxnSpPr>
          <p:cNvPr id="7" name="Přímá spojnice 6"/>
          <p:cNvCxnSpPr/>
          <p:nvPr/>
        </p:nvCxnSpPr>
        <p:spPr>
          <a:xfrm>
            <a:off x="1082702" y="3610393"/>
            <a:ext cx="912809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Přímá spojnice 13"/>
          <p:cNvCxnSpPr/>
          <p:nvPr/>
        </p:nvCxnSpPr>
        <p:spPr>
          <a:xfrm flipV="1">
            <a:off x="1085778" y="3507519"/>
            <a:ext cx="0" cy="2295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Přímá spojnice 20"/>
          <p:cNvCxnSpPr/>
          <p:nvPr/>
        </p:nvCxnSpPr>
        <p:spPr>
          <a:xfrm flipV="1">
            <a:off x="2820482" y="3516796"/>
            <a:ext cx="0" cy="2295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Přímá spojnice 21"/>
          <p:cNvCxnSpPr/>
          <p:nvPr/>
        </p:nvCxnSpPr>
        <p:spPr>
          <a:xfrm flipV="1">
            <a:off x="4642639" y="3526076"/>
            <a:ext cx="0" cy="2295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Přímá spojnice 22"/>
          <p:cNvCxnSpPr/>
          <p:nvPr/>
        </p:nvCxnSpPr>
        <p:spPr>
          <a:xfrm flipV="1">
            <a:off x="8524211" y="3479694"/>
            <a:ext cx="0" cy="2295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Přímá spojnice 23"/>
          <p:cNvCxnSpPr/>
          <p:nvPr/>
        </p:nvCxnSpPr>
        <p:spPr>
          <a:xfrm flipV="1">
            <a:off x="6569516" y="3512820"/>
            <a:ext cx="0" cy="2295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Obousměrná svislá šipka 19"/>
          <p:cNvSpPr/>
          <p:nvPr/>
        </p:nvSpPr>
        <p:spPr>
          <a:xfrm>
            <a:off x="4471028" y="3803104"/>
            <a:ext cx="381265" cy="643659"/>
          </a:xfrm>
          <a:prstGeom prst="up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7" name="Obousměrná svislá šipka 26"/>
          <p:cNvSpPr/>
          <p:nvPr/>
        </p:nvSpPr>
        <p:spPr>
          <a:xfrm>
            <a:off x="2643306" y="2832056"/>
            <a:ext cx="381265" cy="643659"/>
          </a:xfrm>
          <a:prstGeom prst="up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8" name="Obousměrná svislá šipka 27"/>
          <p:cNvSpPr/>
          <p:nvPr/>
        </p:nvSpPr>
        <p:spPr>
          <a:xfrm>
            <a:off x="8341740" y="3786077"/>
            <a:ext cx="381265" cy="643659"/>
          </a:xfrm>
          <a:prstGeom prst="up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9" name="Obousměrná svislá šipka 28"/>
          <p:cNvSpPr/>
          <p:nvPr/>
        </p:nvSpPr>
        <p:spPr>
          <a:xfrm>
            <a:off x="6388875" y="2818740"/>
            <a:ext cx="381265" cy="643659"/>
          </a:xfrm>
          <a:prstGeom prst="up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26" name="Přímá spojnice se šipkou 25"/>
          <p:cNvCxnSpPr/>
          <p:nvPr/>
        </p:nvCxnSpPr>
        <p:spPr>
          <a:xfrm>
            <a:off x="10169719" y="3601940"/>
            <a:ext cx="190829"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197193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22366"/>
            <a:ext cx="10515600" cy="719206"/>
          </a:xfrm>
        </p:spPr>
        <p:txBody>
          <a:bodyPr>
            <a:normAutofit/>
          </a:bodyPr>
          <a:lstStyle/>
          <a:p>
            <a:pPr algn="ctr"/>
            <a:r>
              <a:rPr lang="cs-CZ" sz="3800" b="1" dirty="0" smtClean="0"/>
              <a:t>Výskyt starověkých hrobek a</a:t>
            </a:r>
            <a:r>
              <a:rPr lang="cs-CZ" sz="3800" b="1" dirty="0" smtClean="0"/>
              <a:t> </a:t>
            </a:r>
            <a:r>
              <a:rPr lang="cs-CZ" sz="3800" b="1" dirty="0"/>
              <a:t>mumií ve světě</a:t>
            </a:r>
          </a:p>
        </p:txBody>
      </p:sp>
      <p:pic>
        <p:nvPicPr>
          <p:cNvPr id="4" name="Zástupný symbol pro obsah 3"/>
          <p:cNvPicPr>
            <a:picLocks noGrp="1" noChangeAspect="1"/>
          </p:cNvPicPr>
          <p:nvPr>
            <p:ph idx="1"/>
          </p:nvPr>
        </p:nvPicPr>
        <p:blipFill>
          <a:blip r:embed="rId2"/>
          <a:stretch>
            <a:fillRect/>
          </a:stretch>
        </p:blipFill>
        <p:spPr>
          <a:xfrm>
            <a:off x="0" y="971046"/>
            <a:ext cx="12127127" cy="5886954"/>
          </a:xfrm>
          <a:prstGeom prst="rect">
            <a:avLst/>
          </a:prstGeom>
        </p:spPr>
      </p:pic>
    </p:spTree>
    <p:extLst>
      <p:ext uri="{BB962C8B-B14F-4D97-AF65-F5344CB8AC3E}">
        <p14:creationId xmlns:p14="http://schemas.microsoft.com/office/powerpoint/2010/main" val="307890291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Nadpis 1"/>
          <p:cNvSpPr>
            <a:spLocks noGrp="1"/>
          </p:cNvSpPr>
          <p:nvPr>
            <p:ph type="title"/>
          </p:nvPr>
        </p:nvSpPr>
        <p:spPr>
          <a:xfrm>
            <a:off x="1248356" y="314394"/>
            <a:ext cx="9733722" cy="993775"/>
          </a:xfrm>
        </p:spPr>
        <p:txBody>
          <a:bodyPr>
            <a:noAutofit/>
          </a:bodyPr>
          <a:lstStyle/>
          <a:p>
            <a:pPr algn="ctr"/>
            <a:r>
              <a:rPr lang="cs-CZ" altLang="cs-CZ" sz="3800" b="1" dirty="0"/>
              <a:t>Historické doklady o výskytu cizopasníků u člověka</a:t>
            </a:r>
          </a:p>
        </p:txBody>
      </p:sp>
      <p:sp>
        <p:nvSpPr>
          <p:cNvPr id="82947" name="Zástupný symbol pro obsah 2"/>
          <p:cNvSpPr>
            <a:spLocks noGrp="1"/>
          </p:cNvSpPr>
          <p:nvPr>
            <p:ph idx="1"/>
          </p:nvPr>
        </p:nvSpPr>
        <p:spPr>
          <a:xfrm>
            <a:off x="5282980" y="1690453"/>
            <a:ext cx="6413390" cy="4686495"/>
          </a:xfrm>
        </p:spPr>
        <p:txBody>
          <a:bodyPr>
            <a:normAutofit fontScale="92500" lnSpcReduction="10000"/>
          </a:bodyPr>
          <a:lstStyle/>
          <a:p>
            <a:pPr marL="0" indent="0">
              <a:buNone/>
            </a:pPr>
            <a:r>
              <a:rPr lang="cs-CZ" altLang="cs-CZ" sz="3000" b="1" dirty="0"/>
              <a:t>Civilizační - kulturní osa:</a:t>
            </a:r>
          </a:p>
          <a:p>
            <a:r>
              <a:rPr lang="cs-CZ" altLang="cs-CZ" sz="3000" dirty="0"/>
              <a:t>Civilizace blízkého východu</a:t>
            </a:r>
          </a:p>
          <a:p>
            <a:r>
              <a:rPr lang="cs-CZ" altLang="cs-CZ" sz="3000" dirty="0"/>
              <a:t>Starověký Egypt a Núbie</a:t>
            </a:r>
          </a:p>
          <a:p>
            <a:r>
              <a:rPr lang="cs-CZ" altLang="cs-CZ" sz="3000" dirty="0"/>
              <a:t>Civilizace dálného východu</a:t>
            </a:r>
          </a:p>
          <a:p>
            <a:r>
              <a:rPr lang="cs-CZ" altLang="cs-CZ" sz="3000" dirty="0"/>
              <a:t>Severoamerické kultury</a:t>
            </a:r>
          </a:p>
          <a:p>
            <a:r>
              <a:rPr lang="cs-CZ" altLang="cs-CZ" sz="3000" dirty="0"/>
              <a:t>Civilizace jižní a střední Ameriky </a:t>
            </a:r>
          </a:p>
          <a:p>
            <a:r>
              <a:rPr lang="cs-CZ" altLang="cs-CZ" sz="3000" dirty="0"/>
              <a:t>Prehistorická Evropa – pravěk</a:t>
            </a:r>
          </a:p>
          <a:p>
            <a:r>
              <a:rPr lang="cs-CZ" altLang="cs-CZ" sz="3000" dirty="0"/>
              <a:t>Starověké Řecko a Římské impérium </a:t>
            </a:r>
          </a:p>
          <a:p>
            <a:r>
              <a:rPr lang="cs-CZ" altLang="cs-CZ" sz="3000" dirty="0"/>
              <a:t>Středověká a novověká Evropa</a:t>
            </a:r>
          </a:p>
          <a:p>
            <a:r>
              <a:rPr lang="cs-CZ" altLang="cs-CZ" sz="3000" dirty="0"/>
              <a:t>Paraziti, migrace a epidemie</a:t>
            </a:r>
          </a:p>
        </p:txBody>
      </p:sp>
      <p:sp>
        <p:nvSpPr>
          <p:cNvPr id="4" name="Zástupný symbol pro obsah 2"/>
          <p:cNvSpPr txBox="1">
            <a:spLocks/>
          </p:cNvSpPr>
          <p:nvPr/>
        </p:nvSpPr>
        <p:spPr>
          <a:xfrm>
            <a:off x="1044932" y="1650701"/>
            <a:ext cx="3606579" cy="279408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b="1" dirty="0"/>
              <a:t>Časová – evoluční osa:</a:t>
            </a:r>
          </a:p>
          <a:p>
            <a:r>
              <a:rPr lang="cs-CZ" b="1" dirty="0"/>
              <a:t>Pravěk</a:t>
            </a:r>
          </a:p>
          <a:p>
            <a:r>
              <a:rPr lang="cs-CZ" b="1" dirty="0"/>
              <a:t>Starověk</a:t>
            </a:r>
          </a:p>
          <a:p>
            <a:r>
              <a:rPr lang="cs-CZ" b="1" dirty="0"/>
              <a:t>Středověk</a:t>
            </a:r>
          </a:p>
          <a:p>
            <a:r>
              <a:rPr lang="cs-CZ" b="1" dirty="0"/>
              <a:t>Novověk</a:t>
            </a:r>
          </a:p>
          <a:p>
            <a:r>
              <a:rPr lang="cs-CZ" b="1" dirty="0"/>
              <a:t>Moderní dějiny</a:t>
            </a:r>
          </a:p>
        </p:txBody>
      </p:sp>
    </p:spTree>
    <p:extLst>
      <p:ext uri="{BB962C8B-B14F-4D97-AF65-F5344CB8AC3E}">
        <p14:creationId xmlns:p14="http://schemas.microsoft.com/office/powerpoint/2010/main" val="90283627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5861" y="190198"/>
            <a:ext cx="7442422" cy="1082012"/>
          </a:xfrm>
        </p:spPr>
        <p:txBody>
          <a:bodyPr>
            <a:normAutofit/>
          </a:bodyPr>
          <a:lstStyle/>
          <a:p>
            <a:pPr algn="ctr"/>
            <a:r>
              <a:rPr lang="cs-CZ" sz="3800" b="1" dirty="0"/>
              <a:t>Oblast Blízkého východu</a:t>
            </a:r>
          </a:p>
        </p:txBody>
      </p:sp>
      <p:pic>
        <p:nvPicPr>
          <p:cNvPr id="4" name="Picture 2" descr="Blízký východ – Wikipedi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41236"/>
            <a:ext cx="11432819" cy="50834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arte du Moyen-Orient (Proche-Orient) - Découvrir la région en car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5017" y="190198"/>
            <a:ext cx="3646634" cy="3501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705195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6200" y="155576"/>
            <a:ext cx="11925300" cy="1320800"/>
          </a:xfrm>
        </p:spPr>
        <p:txBody>
          <a:bodyPr>
            <a:noAutofit/>
          </a:bodyPr>
          <a:lstStyle/>
          <a:p>
            <a:pPr algn="ctr"/>
            <a:r>
              <a:rPr lang="cs-CZ" sz="3200" b="1" dirty="0"/>
              <a:t>Mapa jihozápadní Asie s vyznačenými hlavními archeologickými nalezišti v oblasti tzv. "</a:t>
            </a:r>
            <a:r>
              <a:rPr lang="cs-CZ" sz="3200" b="1" dirty="0" err="1"/>
              <a:t>Fertile</a:t>
            </a:r>
            <a:r>
              <a:rPr lang="cs-CZ" sz="3200" b="1" dirty="0"/>
              <a:t> </a:t>
            </a:r>
            <a:r>
              <a:rPr lang="cs-CZ" sz="3200" b="1" dirty="0" err="1"/>
              <a:t>Crescent</a:t>
            </a:r>
            <a:r>
              <a:rPr lang="cs-CZ" sz="3200" b="1" dirty="0"/>
              <a:t>" - tečka, nejstarší nález - 7500 BCE</a:t>
            </a:r>
          </a:p>
        </p:txBody>
      </p:sp>
      <p:pic>
        <p:nvPicPr>
          <p:cNvPr id="35842" name="Picture 2" descr="undefined"/>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570186" y="1400176"/>
            <a:ext cx="5051627" cy="5229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47529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16834" y="3074522"/>
            <a:ext cx="10956897" cy="1143000"/>
          </a:xfrm>
        </p:spPr>
        <p:txBody>
          <a:bodyPr>
            <a:normAutofit fontScale="90000"/>
          </a:bodyPr>
          <a:lstStyle/>
          <a:p>
            <a:pPr algn="l">
              <a:defRPr/>
            </a:pPr>
            <a:r>
              <a:rPr lang="cs-CZ" sz="4200" b="1" dirty="0"/>
              <a:t>Magisterský stupeň (povinně volitelné)</a:t>
            </a:r>
            <a:br>
              <a:rPr lang="cs-CZ" sz="4200" b="1" dirty="0"/>
            </a:br>
            <a:r>
              <a:rPr lang="cs-CZ" b="1" dirty="0"/>
              <a:t/>
            </a:r>
            <a:br>
              <a:rPr lang="cs-CZ" b="1" dirty="0"/>
            </a:br>
            <a:r>
              <a:rPr lang="cs-CZ" sz="4000" b="1" dirty="0"/>
              <a:t>Biologie parazitických protozoí </a:t>
            </a:r>
            <a:r>
              <a:rPr lang="cs-CZ" sz="4000" dirty="0"/>
              <a:t>(prof. Koudela, VŠV)</a:t>
            </a:r>
            <a:br>
              <a:rPr lang="cs-CZ" sz="4000" dirty="0"/>
            </a:br>
            <a:r>
              <a:rPr lang="cs-CZ" sz="4000" b="1" dirty="0"/>
              <a:t>Biologie parazitických helmintů </a:t>
            </a:r>
            <a:r>
              <a:rPr lang="cs-CZ" sz="4000" dirty="0"/>
              <a:t>(prof. Modrý, MU)</a:t>
            </a:r>
            <a:br>
              <a:rPr lang="cs-CZ" sz="4000" dirty="0"/>
            </a:br>
            <a:r>
              <a:rPr lang="cs-CZ" sz="4000" b="1" dirty="0"/>
              <a:t>Biologie parazitických členovců </a:t>
            </a:r>
            <a:r>
              <a:rPr lang="cs-CZ" sz="4000" dirty="0"/>
              <a:t>(doc. Valigurová, MU)</a:t>
            </a:r>
            <a:br>
              <a:rPr lang="cs-CZ" sz="4000" dirty="0"/>
            </a:br>
            <a:r>
              <a:rPr lang="cs-CZ" sz="4000" b="1" dirty="0"/>
              <a:t>Lékařská parazitologie a diagnostika </a:t>
            </a:r>
            <a:r>
              <a:rPr lang="cs-CZ" sz="4000" dirty="0"/>
              <a:t>(</a:t>
            </a:r>
            <a:r>
              <a:rPr lang="cs-CZ" sz="4000" dirty="0" err="1"/>
              <a:t>doc.Ditrich,PaÚ</a:t>
            </a:r>
            <a:r>
              <a:rPr lang="cs-CZ" sz="4000" dirty="0"/>
              <a:t> AVČR)</a:t>
            </a:r>
          </a:p>
        </p:txBody>
      </p:sp>
      <p:sp>
        <p:nvSpPr>
          <p:cNvPr id="3" name="TextovéPole 2"/>
          <p:cNvSpPr txBox="1"/>
          <p:nvPr/>
        </p:nvSpPr>
        <p:spPr>
          <a:xfrm>
            <a:off x="461177" y="445276"/>
            <a:ext cx="8378319" cy="677108"/>
          </a:xfrm>
          <a:prstGeom prst="rect">
            <a:avLst/>
          </a:prstGeom>
          <a:noFill/>
        </p:spPr>
        <p:txBody>
          <a:bodyPr wrap="none" rtlCol="0">
            <a:spAutoFit/>
          </a:bodyPr>
          <a:lstStyle/>
          <a:p>
            <a:pPr algn="ctr"/>
            <a:r>
              <a:rPr lang="cs-CZ" sz="3800" dirty="0"/>
              <a:t>Možnosti studia parazitologie na PřF MU</a:t>
            </a:r>
          </a:p>
        </p:txBody>
      </p:sp>
    </p:spTree>
    <p:extLst>
      <p:ext uri="{BB962C8B-B14F-4D97-AF65-F5344CB8AC3E}">
        <p14:creationId xmlns:p14="http://schemas.microsoft.com/office/powerpoint/2010/main" val="9399580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Nadpis 1"/>
          <p:cNvSpPr>
            <a:spLocks noGrp="1"/>
          </p:cNvSpPr>
          <p:nvPr>
            <p:ph type="title"/>
          </p:nvPr>
        </p:nvSpPr>
        <p:spPr>
          <a:xfrm>
            <a:off x="1447140" y="114273"/>
            <a:ext cx="9352059" cy="635000"/>
          </a:xfrm>
        </p:spPr>
        <p:txBody>
          <a:bodyPr>
            <a:normAutofit/>
          </a:bodyPr>
          <a:lstStyle/>
          <a:p>
            <a:pPr algn="ctr"/>
            <a:r>
              <a:rPr lang="cs-CZ" altLang="cs-CZ" sz="3800" b="1" dirty="0"/>
              <a:t>Civilizace blízkého východu Malá Asie = Anatolie </a:t>
            </a:r>
          </a:p>
        </p:txBody>
      </p:sp>
      <p:pic>
        <p:nvPicPr>
          <p:cNvPr id="84997" name="Obrázek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88077" y="3646489"/>
            <a:ext cx="4371974"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8" name="TextovéPole 6"/>
          <p:cNvSpPr txBox="1">
            <a:spLocks noChangeArrowheads="1"/>
          </p:cNvSpPr>
          <p:nvPr/>
        </p:nvSpPr>
        <p:spPr bwMode="auto">
          <a:xfrm>
            <a:off x="6244938" y="3686000"/>
            <a:ext cx="3025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b="1" dirty="0" err="1">
                <a:solidFill>
                  <a:schemeClr val="bg1"/>
                </a:solidFill>
              </a:rPr>
              <a:t>Kappadokie</a:t>
            </a:r>
            <a:r>
              <a:rPr lang="cs-CZ" altLang="cs-CZ" sz="1800" b="1" dirty="0"/>
              <a:t> </a:t>
            </a:r>
            <a:r>
              <a:rPr lang="cs-CZ" altLang="cs-CZ" sz="1800" b="1" dirty="0">
                <a:solidFill>
                  <a:schemeClr val="bg1"/>
                </a:solidFill>
              </a:rPr>
              <a:t>-Turecko</a:t>
            </a:r>
          </a:p>
        </p:txBody>
      </p:sp>
      <p:sp>
        <p:nvSpPr>
          <p:cNvPr id="8" name="Ovál 7"/>
          <p:cNvSpPr/>
          <p:nvPr/>
        </p:nvSpPr>
        <p:spPr>
          <a:xfrm>
            <a:off x="3140768" y="2719348"/>
            <a:ext cx="429367" cy="34190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6386" name="Picture 2" descr="Kappadokia – Wikiped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8077" y="749273"/>
            <a:ext cx="4371974" cy="2795616"/>
          </a:xfrm>
          <a:prstGeom prst="rect">
            <a:avLst/>
          </a:prstGeom>
          <a:noFill/>
          <a:extLst>
            <a:ext uri="{909E8E84-426E-40DD-AFC4-6F175D3DCCD1}">
              <a14:hiddenFill xmlns:a14="http://schemas.microsoft.com/office/drawing/2010/main">
                <a:solidFill>
                  <a:srgbClr val="FFFFFF"/>
                </a:solidFill>
              </a14:hiddenFill>
            </a:ext>
          </a:extLst>
        </p:spPr>
      </p:pic>
      <p:sp>
        <p:nvSpPr>
          <p:cNvPr id="2" name="Šipka doleva 1"/>
          <p:cNvSpPr/>
          <p:nvPr/>
        </p:nvSpPr>
        <p:spPr>
          <a:xfrm rot="1533480">
            <a:off x="9740349" y="2305881"/>
            <a:ext cx="675862" cy="33355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6388" name="Picture 4" descr="Vektorová grafika „Turkey and Syria region, political map. Geographic area  of the peninsula Anatolia, with neighbouring and surrounding countries. Map  with capitals, largest cities, and most important rivers and lakes.“ ze  služb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7827" y="749273"/>
            <a:ext cx="4394664" cy="2801129"/>
          </a:xfrm>
          <a:prstGeom prst="rect">
            <a:avLst/>
          </a:prstGeom>
          <a:noFill/>
          <a:extLst>
            <a:ext uri="{909E8E84-426E-40DD-AFC4-6F175D3DCCD1}">
              <a14:hiddenFill xmlns:a14="http://schemas.microsoft.com/office/drawing/2010/main">
                <a:solidFill>
                  <a:srgbClr val="FFFFFF"/>
                </a:solidFill>
              </a14:hiddenFill>
            </a:ext>
          </a:extLst>
        </p:spPr>
      </p:pic>
      <p:sp>
        <p:nvSpPr>
          <p:cNvPr id="15" name="Šipka doleva 14"/>
          <p:cNvSpPr/>
          <p:nvPr/>
        </p:nvSpPr>
        <p:spPr>
          <a:xfrm rot="8480745">
            <a:off x="2590692" y="2224733"/>
            <a:ext cx="633766" cy="335404"/>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Ovál 15"/>
          <p:cNvSpPr/>
          <p:nvPr/>
        </p:nvSpPr>
        <p:spPr>
          <a:xfrm>
            <a:off x="3140766" y="2727299"/>
            <a:ext cx="389613" cy="34190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6390" name="Picture 6" descr="Nádrž v pohoří Taurus"/>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1647827" y="3646489"/>
            <a:ext cx="4394664" cy="301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64129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Fasciola hepat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7527" y="4043484"/>
            <a:ext cx="2395028" cy="265946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scaris lumbricoides (Roundworm) Eggs: Morphology, Characteristics and  Identific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5258" y="4043485"/>
            <a:ext cx="3393876" cy="2659463"/>
          </a:xfrm>
          <a:prstGeom prst="rect">
            <a:avLst/>
          </a:prstGeom>
          <a:noFill/>
          <a:extLst>
            <a:ext uri="{909E8E84-426E-40DD-AFC4-6F175D3DCCD1}">
              <a14:hiddenFill xmlns:a14="http://schemas.microsoft.com/office/drawing/2010/main">
                <a:solidFill>
                  <a:srgbClr val="FFFFFF"/>
                </a:solidFill>
              </a14:hiddenFill>
            </a:ext>
          </a:extLst>
        </p:spPr>
      </p:pic>
      <p:sp>
        <p:nvSpPr>
          <p:cNvPr id="86018" name="Nadpis 1"/>
          <p:cNvSpPr>
            <a:spLocks noGrp="1"/>
          </p:cNvSpPr>
          <p:nvPr>
            <p:ph type="title"/>
          </p:nvPr>
        </p:nvSpPr>
        <p:spPr>
          <a:xfrm>
            <a:off x="838200" y="78883"/>
            <a:ext cx="10515600" cy="978645"/>
          </a:xfrm>
        </p:spPr>
        <p:txBody>
          <a:bodyPr>
            <a:normAutofit/>
          </a:bodyPr>
          <a:lstStyle/>
          <a:p>
            <a:pPr algn="ctr"/>
            <a:r>
              <a:rPr lang="cs-CZ" altLang="cs-CZ" sz="3800" b="1" dirty="0"/>
              <a:t>Vesnice </a:t>
            </a:r>
            <a:r>
              <a:rPr lang="cs-CZ" altLang="cs-CZ" sz="3800" b="1" dirty="0" err="1"/>
              <a:t>Shillourokambos</a:t>
            </a:r>
            <a:r>
              <a:rPr lang="cs-CZ" altLang="cs-CZ" sz="3800" b="1" dirty="0"/>
              <a:t> na Kypru</a:t>
            </a:r>
          </a:p>
        </p:txBody>
      </p:sp>
      <p:sp>
        <p:nvSpPr>
          <p:cNvPr id="2" name="Zástupný symbol pro obsah 1"/>
          <p:cNvSpPr>
            <a:spLocks noGrp="1"/>
          </p:cNvSpPr>
          <p:nvPr>
            <p:ph idx="1"/>
          </p:nvPr>
        </p:nvSpPr>
        <p:spPr>
          <a:xfrm>
            <a:off x="275256" y="4148717"/>
            <a:ext cx="4467171" cy="2449002"/>
          </a:xfrm>
        </p:spPr>
        <p:txBody>
          <a:bodyPr>
            <a:normAutofit lnSpcReduction="10000"/>
          </a:bodyPr>
          <a:lstStyle/>
          <a:p>
            <a:pPr marL="0" indent="0">
              <a:buNone/>
            </a:pPr>
            <a:r>
              <a:rPr lang="cs-CZ" sz="2400" b="1" dirty="0" err="1"/>
              <a:t>Shillourokambos</a:t>
            </a:r>
            <a:r>
              <a:rPr lang="cs-CZ" sz="2400" dirty="0"/>
              <a:t> (řecky: </a:t>
            </a:r>
            <a:r>
              <a:rPr lang="el-GR" sz="2400" dirty="0"/>
              <a:t>Σιλλουρόκαμπος) </a:t>
            </a:r>
            <a:r>
              <a:rPr lang="cs-CZ" sz="2400" dirty="0"/>
              <a:t>je naleziště z </a:t>
            </a:r>
            <a:r>
              <a:rPr lang="cs-CZ" sz="2400" dirty="0" err="1"/>
              <a:t>předkeramického</a:t>
            </a:r>
            <a:r>
              <a:rPr lang="cs-CZ" sz="2400" dirty="0"/>
              <a:t> neolitu B poblíž </a:t>
            </a:r>
            <a:r>
              <a:rPr lang="cs-CZ" sz="2400" dirty="0" err="1"/>
              <a:t>Parekklisie</a:t>
            </a:r>
            <a:r>
              <a:rPr lang="cs-CZ" sz="2400" dirty="0"/>
              <a:t>, 6 km východně od </a:t>
            </a:r>
            <a:r>
              <a:rPr lang="cs-CZ" sz="2400" dirty="0" err="1"/>
              <a:t>Limassolu</a:t>
            </a:r>
            <a:r>
              <a:rPr lang="cs-CZ" sz="2400" dirty="0"/>
              <a:t> na jižním Kypru. </a:t>
            </a:r>
            <a:r>
              <a:rPr lang="cs-CZ" sz="2400" b="1" dirty="0"/>
              <a:t>Vajíčka 4 druhů parazitů </a:t>
            </a:r>
            <a:r>
              <a:rPr lang="cs-CZ" sz="2400" dirty="0"/>
              <a:t>nalezena v oblasti pánve v </a:t>
            </a:r>
            <a:r>
              <a:rPr lang="cs-CZ" sz="2400" b="1" dirty="0"/>
              <a:t>lidských hrobech</a:t>
            </a:r>
            <a:r>
              <a:rPr lang="cs-CZ" sz="2400" dirty="0"/>
              <a:t>. </a:t>
            </a:r>
          </a:p>
        </p:txBody>
      </p:sp>
      <p:pic>
        <p:nvPicPr>
          <p:cNvPr id="3" name="Obrázek 2"/>
          <p:cNvPicPr>
            <a:picLocks noChangeAspect="1"/>
          </p:cNvPicPr>
          <p:nvPr/>
        </p:nvPicPr>
        <p:blipFill>
          <a:blip r:embed="rId5"/>
          <a:stretch>
            <a:fillRect/>
          </a:stretch>
        </p:blipFill>
        <p:spPr>
          <a:xfrm>
            <a:off x="5368566" y="1251505"/>
            <a:ext cx="4110824" cy="2791980"/>
          </a:xfrm>
          <a:prstGeom prst="rect">
            <a:avLst/>
          </a:prstGeom>
        </p:spPr>
      </p:pic>
      <p:pic>
        <p:nvPicPr>
          <p:cNvPr id="1026" name="Picture 2" descr="Neolithic Houses: Mediterranean Exampl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904" y="1251506"/>
            <a:ext cx="5145903" cy="27919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ichurióza – WikiSkript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9398201" y="1333197"/>
            <a:ext cx="2758233" cy="266233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Taeniasis - Microscopy Finding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12632" y="4043483"/>
            <a:ext cx="2595856" cy="2659464"/>
          </a:xfrm>
          <a:prstGeom prst="rect">
            <a:avLst/>
          </a:prstGeom>
          <a:noFill/>
          <a:extLst>
            <a:ext uri="{909E8E84-426E-40DD-AFC4-6F175D3DCCD1}">
              <a14:hiddenFill xmlns:a14="http://schemas.microsoft.com/office/drawing/2010/main">
                <a:solidFill>
                  <a:srgbClr val="FFFFFF"/>
                </a:solidFill>
              </a14:hiddenFill>
            </a:ext>
          </a:extLst>
        </p:spPr>
      </p:pic>
      <p:sp>
        <p:nvSpPr>
          <p:cNvPr id="10" name="Ovál 9"/>
          <p:cNvSpPr/>
          <p:nvPr/>
        </p:nvSpPr>
        <p:spPr>
          <a:xfrm>
            <a:off x="2226365" y="3355450"/>
            <a:ext cx="302150" cy="3021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TextovéPole 3"/>
          <p:cNvSpPr txBox="1"/>
          <p:nvPr/>
        </p:nvSpPr>
        <p:spPr>
          <a:xfrm>
            <a:off x="10418071" y="6265632"/>
            <a:ext cx="1001172" cy="369332"/>
          </a:xfrm>
          <a:prstGeom prst="rect">
            <a:avLst/>
          </a:prstGeom>
          <a:noFill/>
        </p:spPr>
        <p:txBody>
          <a:bodyPr wrap="none" rtlCol="0">
            <a:spAutoFit/>
          </a:bodyPr>
          <a:lstStyle/>
          <a:p>
            <a:r>
              <a:rPr lang="cs-CZ" dirty="0" err="1"/>
              <a:t>Toxocara</a:t>
            </a:r>
            <a:endParaRPr lang="cs-CZ" dirty="0"/>
          </a:p>
        </p:txBody>
      </p:sp>
      <p:sp>
        <p:nvSpPr>
          <p:cNvPr id="5" name="TextovéPole 4"/>
          <p:cNvSpPr txBox="1"/>
          <p:nvPr/>
        </p:nvSpPr>
        <p:spPr>
          <a:xfrm>
            <a:off x="9621079" y="3633743"/>
            <a:ext cx="979884" cy="369332"/>
          </a:xfrm>
          <a:prstGeom prst="rect">
            <a:avLst/>
          </a:prstGeom>
          <a:noFill/>
        </p:spPr>
        <p:txBody>
          <a:bodyPr wrap="none" rtlCol="0">
            <a:spAutoFit/>
          </a:bodyPr>
          <a:lstStyle/>
          <a:p>
            <a:r>
              <a:rPr lang="cs-CZ" dirty="0" err="1"/>
              <a:t>Trichuris</a:t>
            </a:r>
            <a:endParaRPr lang="cs-CZ" dirty="0"/>
          </a:p>
        </p:txBody>
      </p:sp>
      <p:sp>
        <p:nvSpPr>
          <p:cNvPr id="6" name="TextovéPole 5"/>
          <p:cNvSpPr txBox="1"/>
          <p:nvPr/>
        </p:nvSpPr>
        <p:spPr>
          <a:xfrm>
            <a:off x="8865704" y="6273582"/>
            <a:ext cx="950581" cy="369332"/>
          </a:xfrm>
          <a:prstGeom prst="rect">
            <a:avLst/>
          </a:prstGeom>
          <a:noFill/>
        </p:spPr>
        <p:txBody>
          <a:bodyPr wrap="none" rtlCol="0">
            <a:spAutoFit/>
          </a:bodyPr>
          <a:lstStyle/>
          <a:p>
            <a:r>
              <a:rPr lang="cs-CZ" dirty="0" err="1"/>
              <a:t>Digenea</a:t>
            </a:r>
            <a:endParaRPr lang="cs-CZ" dirty="0"/>
          </a:p>
        </p:txBody>
      </p:sp>
    </p:spTree>
    <p:extLst>
      <p:ext uri="{BB962C8B-B14F-4D97-AF65-F5344CB8AC3E}">
        <p14:creationId xmlns:p14="http://schemas.microsoft.com/office/powerpoint/2010/main" val="243168632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Nadpis 1"/>
          <p:cNvSpPr>
            <a:spLocks noGrp="1"/>
          </p:cNvSpPr>
          <p:nvPr>
            <p:ph type="title"/>
          </p:nvPr>
        </p:nvSpPr>
        <p:spPr>
          <a:xfrm>
            <a:off x="1073427" y="250785"/>
            <a:ext cx="10162734" cy="1143000"/>
          </a:xfrm>
        </p:spPr>
        <p:txBody>
          <a:bodyPr>
            <a:normAutofit fontScale="90000"/>
          </a:bodyPr>
          <a:lstStyle/>
          <a:p>
            <a:pPr algn="ctr"/>
            <a:r>
              <a:rPr lang="cs-CZ" altLang="cs-CZ" sz="4200" b="1" dirty="0"/>
              <a:t>Mapa </a:t>
            </a:r>
            <a:r>
              <a:rPr lang="cs-CZ" altLang="cs-CZ" sz="4200" b="1" dirty="0" smtClean="0"/>
              <a:t>„úrodného půlměsíce“ </a:t>
            </a:r>
            <a:r>
              <a:rPr lang="cs-CZ" altLang="cs-CZ" sz="4200" b="1" dirty="0"/>
              <a:t>včetně polohy starověké Mezopotámie mezi řekami Tigris a Eufrat</a:t>
            </a:r>
            <a:r>
              <a:rPr lang="cs-CZ" altLang="cs-CZ" sz="3200" b="1" dirty="0"/>
              <a:t>.</a:t>
            </a:r>
          </a:p>
        </p:txBody>
      </p:sp>
      <p:pic>
        <p:nvPicPr>
          <p:cNvPr id="87043" name="Picture 2" descr="undefined"/>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19271" y="1486895"/>
            <a:ext cx="4418344" cy="5184250"/>
          </a:xfrm>
          <a:noFill/>
          <a:extLst>
            <a:ext uri="{909E8E84-426E-40DD-AFC4-6F175D3DCCD1}">
              <a14:hiddenFill xmlns:a14="http://schemas.microsoft.com/office/drawing/2010/main">
                <a:solidFill>
                  <a:srgbClr val="FFFFFF"/>
                </a:solidFill>
              </a14:hiddenFill>
            </a:ext>
          </a:extLst>
        </p:spPr>
      </p:pic>
      <p:pic>
        <p:nvPicPr>
          <p:cNvPr id="87044" name="Picture 4" descr="https://upload.wikimedia.org/wikipedia/commons/thumb/5/5c/Mesopotamia_9_October_2020.jpg/1920px-Mesopotamia_9_October_20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366" y="1486895"/>
            <a:ext cx="7370859" cy="51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396652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8149" y="317419"/>
            <a:ext cx="10940332" cy="660591"/>
          </a:xfrm>
        </p:spPr>
        <p:txBody>
          <a:bodyPr>
            <a:normAutofit/>
          </a:bodyPr>
          <a:lstStyle/>
          <a:p>
            <a:r>
              <a:rPr lang="cs-CZ" sz="3800" b="1" dirty="0" err="1"/>
              <a:t>Tell</a:t>
            </a:r>
            <a:r>
              <a:rPr lang="cs-CZ" sz="3800" b="1" dirty="0"/>
              <a:t> </a:t>
            </a:r>
            <a:r>
              <a:rPr lang="cs-CZ" sz="3800" b="1" dirty="0" err="1"/>
              <a:t>Zeidan</a:t>
            </a:r>
            <a:r>
              <a:rPr lang="cs-CZ" sz="3800" b="1" dirty="0"/>
              <a:t> - </a:t>
            </a:r>
            <a:r>
              <a:rPr lang="cs-CZ" sz="3800" b="1" dirty="0" err="1"/>
              <a:t>famářská</a:t>
            </a:r>
            <a:r>
              <a:rPr lang="cs-CZ" sz="3800" b="1" dirty="0"/>
              <a:t> osada v údolí řeky </a:t>
            </a:r>
            <a:r>
              <a:rPr lang="cs-CZ" sz="3800" b="1" dirty="0" err="1"/>
              <a:t>Eufrad</a:t>
            </a:r>
            <a:r>
              <a:rPr lang="cs-CZ" sz="3800" b="1" dirty="0"/>
              <a:t> v Sýrii</a:t>
            </a:r>
          </a:p>
        </p:txBody>
      </p:sp>
      <p:pic>
        <p:nvPicPr>
          <p:cNvPr id="2050" name="Picture 2" descr="Map of Greater Mesopotamia and Tell Zeidan – Tell Zeidan, Syria (mid000040)  - American Society of Overseas Research (ASO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47423" y="1148752"/>
            <a:ext cx="3436136" cy="299722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n Syria, a Prologue for Cities - The New York Tim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3126" y="1160680"/>
            <a:ext cx="6874761" cy="282271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ell Zeidan, Syria | Institute for the Study of Ancient Cultur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085" y="4166063"/>
            <a:ext cx="3380474" cy="220783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DC - DPDx - Schistosomiasis Infec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3126" y="4166063"/>
            <a:ext cx="4159405" cy="220783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Frontiers | Public Health Policy Pillars for the Sustainable Elimination of  Zoonotic Schistosomiasi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42098" y="4145974"/>
            <a:ext cx="3185814" cy="2334339"/>
          </a:xfrm>
          <a:prstGeom prst="rect">
            <a:avLst/>
          </a:prstGeom>
          <a:noFill/>
          <a:extLst>
            <a:ext uri="{909E8E84-426E-40DD-AFC4-6F175D3DCCD1}">
              <a14:hiddenFill xmlns:a14="http://schemas.microsoft.com/office/drawing/2010/main">
                <a:solidFill>
                  <a:srgbClr val="FFFFFF"/>
                </a:solidFill>
              </a14:hiddenFill>
            </a:ext>
          </a:extLst>
        </p:spPr>
      </p:pic>
      <p:sp>
        <p:nvSpPr>
          <p:cNvPr id="3" name="Ovál 2"/>
          <p:cNvSpPr/>
          <p:nvPr/>
        </p:nvSpPr>
        <p:spPr>
          <a:xfrm>
            <a:off x="1701583" y="2019631"/>
            <a:ext cx="397561" cy="3021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 name="TextovéPole 3"/>
          <p:cNvSpPr txBox="1"/>
          <p:nvPr/>
        </p:nvSpPr>
        <p:spPr>
          <a:xfrm>
            <a:off x="4723074" y="5971433"/>
            <a:ext cx="3429850" cy="369332"/>
          </a:xfrm>
          <a:prstGeom prst="rect">
            <a:avLst/>
          </a:prstGeom>
          <a:noFill/>
        </p:spPr>
        <p:txBody>
          <a:bodyPr wrap="none" rtlCol="0">
            <a:spAutoFit/>
          </a:bodyPr>
          <a:lstStyle/>
          <a:p>
            <a:r>
              <a:rPr lang="cs-CZ" dirty="0" smtClean="0"/>
              <a:t>Vajíčko </a:t>
            </a:r>
            <a:r>
              <a:rPr lang="cs-CZ" dirty="0" err="1"/>
              <a:t>S</a:t>
            </a:r>
            <a:r>
              <a:rPr lang="cs-CZ" dirty="0" err="1" smtClean="0"/>
              <a:t>chistosoma</a:t>
            </a:r>
            <a:r>
              <a:rPr lang="cs-CZ" dirty="0" smtClean="0"/>
              <a:t> </a:t>
            </a:r>
            <a:r>
              <a:rPr lang="cs-CZ" dirty="0" err="1" smtClean="0"/>
              <a:t>haematobium</a:t>
            </a:r>
            <a:endParaRPr lang="cs-CZ" dirty="0"/>
          </a:p>
        </p:txBody>
      </p:sp>
    </p:spTree>
    <p:extLst>
      <p:ext uri="{BB962C8B-B14F-4D97-AF65-F5344CB8AC3E}">
        <p14:creationId xmlns:p14="http://schemas.microsoft.com/office/powerpoint/2010/main" val="88760845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Volný pohyb zboží ve starověku? Egypťané získávali kov z Malé Asie - Prima  Zo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0"/>
            <a:ext cx="9145588" cy="478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Nadpis 1"/>
          <p:cNvSpPr>
            <a:spLocks noGrp="1"/>
          </p:cNvSpPr>
          <p:nvPr>
            <p:ph type="title"/>
          </p:nvPr>
        </p:nvSpPr>
        <p:spPr>
          <a:xfrm>
            <a:off x="287571" y="258736"/>
            <a:ext cx="8229600" cy="633412"/>
          </a:xfrm>
        </p:spPr>
        <p:txBody>
          <a:bodyPr>
            <a:normAutofit fontScale="90000"/>
          </a:bodyPr>
          <a:lstStyle/>
          <a:p>
            <a:pPr algn="ctr"/>
            <a:r>
              <a:rPr lang="cs-CZ" altLang="cs-CZ" sz="4000" b="1" dirty="0">
                <a:solidFill>
                  <a:schemeClr val="bg1"/>
                </a:solidFill>
              </a:rPr>
              <a:t>Starověký </a:t>
            </a:r>
            <a:r>
              <a:rPr lang="cs-CZ" altLang="cs-CZ" sz="4000" b="1" dirty="0" err="1">
                <a:solidFill>
                  <a:schemeClr val="bg1"/>
                </a:solidFill>
              </a:rPr>
              <a:t>Egpyt</a:t>
            </a:r>
            <a:r>
              <a:rPr lang="cs-CZ" altLang="cs-CZ" sz="4000" b="1" dirty="0">
                <a:solidFill>
                  <a:schemeClr val="bg1"/>
                </a:solidFill>
              </a:rPr>
              <a:t> a </a:t>
            </a:r>
            <a:r>
              <a:rPr lang="cs-CZ" altLang="cs-CZ" sz="4000" b="1" dirty="0" err="1">
                <a:solidFill>
                  <a:schemeClr val="bg1"/>
                </a:solidFill>
              </a:rPr>
              <a:t>Nubie</a:t>
            </a:r>
            <a:endParaRPr lang="cs-CZ" altLang="cs-CZ" sz="4000" b="1" dirty="0">
              <a:solidFill>
                <a:schemeClr val="bg1"/>
              </a:solidFill>
            </a:endParaRPr>
          </a:p>
        </p:txBody>
      </p:sp>
      <p:pic>
        <p:nvPicPr>
          <p:cNvPr id="91141" name="Picture 4" descr="Tajemství starověkého Egypta - Národní Pokladnice - přední evropský  prodejce mincí a medail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 y="4652964"/>
            <a:ext cx="1465263"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Picture 8" descr="https://3.bp.blogspot.com/_mMTAcMJq3Zs/S3FPiUp2HrI/AAAAAAAAAD0/zFLvutF1G6g/s320/bl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7029" y="4652964"/>
            <a:ext cx="3008084"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3" name="Picture 10" descr="Skarabeu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4641" y="4637059"/>
            <a:ext cx="1322388"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4" name="Picture 12" descr="V ostravském Světě techniky se vydáte po stopách starověkého Egypta – Kudy  z nud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4788" y="4652964"/>
            <a:ext cx="3332162"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5" name="TextovéPole 3"/>
          <p:cNvSpPr txBox="1">
            <a:spLocks noChangeArrowheads="1"/>
          </p:cNvSpPr>
          <p:nvPr/>
        </p:nvSpPr>
        <p:spPr bwMode="auto">
          <a:xfrm>
            <a:off x="4832959" y="6453189"/>
            <a:ext cx="13430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400" b="1" dirty="0"/>
              <a:t>Tutanchamon</a:t>
            </a:r>
          </a:p>
        </p:txBody>
      </p:sp>
      <p:pic>
        <p:nvPicPr>
          <p:cNvPr id="17412" name="Picture 4" descr="Elektronická učebnice literatur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55113" y="0"/>
            <a:ext cx="3052135"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p:cNvSpPr>
            <a:spLocks noGrp="1"/>
          </p:cNvSpPr>
          <p:nvPr>
            <p:ph idx="1"/>
          </p:nvPr>
        </p:nvSpPr>
        <p:spPr>
          <a:xfrm>
            <a:off x="208533" y="3678521"/>
            <a:ext cx="10207670" cy="1030097"/>
          </a:xfrm>
        </p:spPr>
        <p:txBody>
          <a:bodyPr/>
          <a:lstStyle/>
          <a:p>
            <a:pPr marL="0" indent="0">
              <a:buNone/>
              <a:defRPr/>
            </a:pPr>
            <a:r>
              <a:rPr lang="cs-CZ" sz="1600" dirty="0">
                <a:solidFill>
                  <a:srgbClr val="202122"/>
                </a:solidFill>
              </a:rPr>
              <a:t>První údaje ze staroegyptských papyrů z doby cca 3000 – 4000BC. Rozlišovali </a:t>
            </a:r>
            <a:r>
              <a:rPr lang="cs-CZ" sz="1600" b="1" i="1" dirty="0" err="1">
                <a:solidFill>
                  <a:srgbClr val="202122"/>
                </a:solidFill>
              </a:rPr>
              <a:t>Schistosoma</a:t>
            </a:r>
            <a:r>
              <a:rPr lang="cs-CZ" sz="1600" b="1" i="1" dirty="0">
                <a:solidFill>
                  <a:srgbClr val="202122"/>
                </a:solidFill>
              </a:rPr>
              <a:t> </a:t>
            </a:r>
            <a:r>
              <a:rPr lang="cs-CZ" sz="1600" b="1" i="1" dirty="0" err="1">
                <a:solidFill>
                  <a:srgbClr val="202122"/>
                </a:solidFill>
              </a:rPr>
              <a:t>haematobium</a:t>
            </a:r>
            <a:r>
              <a:rPr lang="cs-CZ" sz="1600" b="1" i="1" dirty="0">
                <a:solidFill>
                  <a:srgbClr val="202122"/>
                </a:solidFill>
              </a:rPr>
              <a:t>, </a:t>
            </a:r>
            <a:r>
              <a:rPr lang="cs-CZ" sz="1600" b="1" i="1" dirty="0" err="1">
                <a:solidFill>
                  <a:srgbClr val="202122"/>
                </a:solidFill>
              </a:rPr>
              <a:t>Ascaris</a:t>
            </a:r>
            <a:r>
              <a:rPr lang="cs-CZ" sz="1600" b="1" i="1" dirty="0">
                <a:solidFill>
                  <a:srgbClr val="202122"/>
                </a:solidFill>
              </a:rPr>
              <a:t> </a:t>
            </a:r>
            <a:r>
              <a:rPr lang="cs-CZ" sz="1600" b="1" i="1" dirty="0" err="1">
                <a:solidFill>
                  <a:srgbClr val="202122"/>
                </a:solidFill>
              </a:rPr>
              <a:t>lumbricoides</a:t>
            </a:r>
            <a:r>
              <a:rPr lang="cs-CZ" sz="1600" b="1" i="1" dirty="0">
                <a:solidFill>
                  <a:srgbClr val="202122"/>
                </a:solidFill>
              </a:rPr>
              <a:t>, </a:t>
            </a:r>
            <a:r>
              <a:rPr lang="cs-CZ" sz="1600" b="1" i="1" dirty="0" err="1">
                <a:solidFill>
                  <a:srgbClr val="202122"/>
                </a:solidFill>
              </a:rPr>
              <a:t>Dracunculus</a:t>
            </a:r>
            <a:r>
              <a:rPr lang="cs-CZ" sz="1600" b="1" i="1" dirty="0">
                <a:solidFill>
                  <a:srgbClr val="202122"/>
                </a:solidFill>
              </a:rPr>
              <a:t> </a:t>
            </a:r>
            <a:r>
              <a:rPr lang="cs-CZ" sz="1600" b="1" i="1" dirty="0" err="1">
                <a:solidFill>
                  <a:srgbClr val="202122"/>
                </a:solidFill>
              </a:rPr>
              <a:t>medinensis</a:t>
            </a:r>
            <a:r>
              <a:rPr lang="cs-CZ" sz="1600" b="1" i="1" dirty="0">
                <a:solidFill>
                  <a:srgbClr val="202122"/>
                </a:solidFill>
              </a:rPr>
              <a:t>, </a:t>
            </a:r>
            <a:r>
              <a:rPr lang="cs-CZ" sz="1600" b="1" i="1" dirty="0" err="1">
                <a:solidFill>
                  <a:srgbClr val="202122"/>
                </a:solidFill>
              </a:rPr>
              <a:t>Strongyloides</a:t>
            </a:r>
            <a:r>
              <a:rPr lang="cs-CZ" sz="1600" b="1" dirty="0">
                <a:solidFill>
                  <a:srgbClr val="202122"/>
                </a:solidFill>
              </a:rPr>
              <a:t>, tasemnice </a:t>
            </a:r>
            <a:r>
              <a:rPr lang="cs-CZ" sz="1600" dirty="0">
                <a:solidFill>
                  <a:srgbClr val="202122"/>
                </a:solidFill>
              </a:rPr>
              <a:t>rodu </a:t>
            </a:r>
            <a:r>
              <a:rPr lang="cs-CZ" sz="1600" b="1" i="1" dirty="0" err="1">
                <a:solidFill>
                  <a:srgbClr val="202122"/>
                </a:solidFill>
              </a:rPr>
              <a:t>Taeniatrhynchus</a:t>
            </a:r>
            <a:r>
              <a:rPr lang="cs-CZ" sz="1600" dirty="0">
                <a:solidFill>
                  <a:srgbClr val="202122"/>
                </a:solidFill>
              </a:rPr>
              <a:t>. Vajíčka tasemnic byly nalezeny  v mumiích s datováním cca kolem </a:t>
            </a:r>
            <a:r>
              <a:rPr lang="cs-CZ" sz="1600" b="1" dirty="0">
                <a:solidFill>
                  <a:srgbClr val="202122"/>
                </a:solidFill>
              </a:rPr>
              <a:t>2000 BC, 1250 BC </a:t>
            </a:r>
            <a:r>
              <a:rPr lang="cs-CZ" sz="1600" dirty="0">
                <a:solidFill>
                  <a:srgbClr val="202122"/>
                </a:solidFill>
              </a:rPr>
              <a:t>a </a:t>
            </a:r>
            <a:r>
              <a:rPr lang="cs-CZ" sz="1600" b="1" dirty="0">
                <a:solidFill>
                  <a:srgbClr val="202122"/>
                </a:solidFill>
              </a:rPr>
              <a:t>1000BC.</a:t>
            </a:r>
          </a:p>
          <a:p>
            <a:pPr>
              <a:defRPr/>
            </a:pPr>
            <a:endParaRPr lang="cs-CZ" dirty="0"/>
          </a:p>
        </p:txBody>
      </p:sp>
    </p:spTree>
    <p:extLst>
      <p:ext uri="{BB962C8B-B14F-4D97-AF65-F5344CB8AC3E}">
        <p14:creationId xmlns:p14="http://schemas.microsoft.com/office/powerpoint/2010/main" val="326576239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Nadpis 1"/>
          <p:cNvSpPr>
            <a:spLocks noGrp="1"/>
          </p:cNvSpPr>
          <p:nvPr>
            <p:ph type="title"/>
          </p:nvPr>
        </p:nvSpPr>
        <p:spPr>
          <a:xfrm>
            <a:off x="1981200" y="227334"/>
            <a:ext cx="8229600" cy="702970"/>
          </a:xfrm>
        </p:spPr>
        <p:txBody>
          <a:bodyPr/>
          <a:lstStyle/>
          <a:p>
            <a:pPr algn="ctr"/>
            <a:r>
              <a:rPr lang="cs-CZ" altLang="cs-CZ" sz="3800" b="1" dirty="0"/>
              <a:t>Starověký Egypt a </a:t>
            </a:r>
            <a:r>
              <a:rPr lang="cs-CZ" altLang="cs-CZ" sz="3800" b="1" dirty="0" err="1"/>
              <a:t>Numie</a:t>
            </a:r>
            <a:endParaRPr lang="cs-CZ" altLang="cs-CZ" sz="3800" b="1" dirty="0"/>
          </a:p>
        </p:txBody>
      </p:sp>
      <p:sp>
        <p:nvSpPr>
          <p:cNvPr id="93187" name="Zástupný symbol pro obsah 2"/>
          <p:cNvSpPr>
            <a:spLocks noGrp="1"/>
          </p:cNvSpPr>
          <p:nvPr>
            <p:ph idx="1"/>
          </p:nvPr>
        </p:nvSpPr>
        <p:spPr>
          <a:xfrm>
            <a:off x="2379249" y="979614"/>
            <a:ext cx="8893175" cy="1612900"/>
          </a:xfrm>
        </p:spPr>
        <p:txBody>
          <a:bodyPr>
            <a:normAutofit fontScale="25000" lnSpcReduction="20000"/>
          </a:bodyPr>
          <a:lstStyle/>
          <a:p>
            <a:pPr marL="0" indent="0">
              <a:buNone/>
            </a:pPr>
            <a:r>
              <a:rPr lang="cs-CZ" altLang="cs-CZ" sz="7600" dirty="0"/>
              <a:t>Parazity z této </a:t>
            </a:r>
            <a:r>
              <a:rPr lang="cs-CZ" altLang="cs-CZ" sz="7500" dirty="0"/>
              <a:t>doby dnes můžeme identifikovat podle popisu symptomů           působených onemocnění:</a:t>
            </a:r>
          </a:p>
          <a:p>
            <a:pPr marL="0" indent="0">
              <a:buNone/>
            </a:pPr>
            <a:r>
              <a:rPr lang="cs-CZ" altLang="cs-CZ" sz="7500" dirty="0"/>
              <a:t>	</a:t>
            </a:r>
            <a:r>
              <a:rPr lang="cs-CZ" altLang="cs-CZ" sz="7500" b="1" dirty="0"/>
              <a:t>Škrkavky</a:t>
            </a:r>
            <a:r>
              <a:rPr lang="cs-CZ" altLang="cs-CZ" sz="7500" dirty="0"/>
              <a:t> – krvavé sputum během plicní fáze, </a:t>
            </a:r>
          </a:p>
          <a:p>
            <a:pPr marL="0" indent="0">
              <a:buNone/>
            </a:pPr>
            <a:r>
              <a:rPr lang="cs-CZ" altLang="cs-CZ" sz="7500" dirty="0"/>
              <a:t>                                  škrkavky ve stolici, migrace do dutiny ústní, nosní a ušní </a:t>
            </a:r>
          </a:p>
          <a:p>
            <a:pPr marL="0" indent="0">
              <a:buNone/>
            </a:pPr>
            <a:r>
              <a:rPr lang="cs-CZ" altLang="cs-CZ" sz="7500" dirty="0"/>
              <a:t>	</a:t>
            </a:r>
            <a:r>
              <a:rPr lang="cs-CZ" altLang="cs-CZ" sz="7500" b="1" dirty="0"/>
              <a:t>Tasemnice </a:t>
            </a:r>
            <a:r>
              <a:rPr lang="cs-CZ" altLang="cs-CZ" sz="7500" dirty="0"/>
              <a:t>– nálezy </a:t>
            </a:r>
            <a:r>
              <a:rPr lang="cs-CZ" altLang="cs-CZ" sz="7500" dirty="0" smtClean="0"/>
              <a:t>apolitických (pohyblivých) článků</a:t>
            </a:r>
            <a:endParaRPr lang="cs-CZ" altLang="cs-CZ" sz="7500" dirty="0"/>
          </a:p>
          <a:p>
            <a:pPr marL="0" indent="0">
              <a:buNone/>
            </a:pPr>
            <a:r>
              <a:rPr lang="cs-CZ" altLang="cs-CZ" sz="7500" dirty="0"/>
              <a:t>                                  ve stolici</a:t>
            </a:r>
          </a:p>
          <a:p>
            <a:pPr marL="0" indent="0">
              <a:buNone/>
            </a:pPr>
            <a:r>
              <a:rPr lang="cs-CZ" altLang="cs-CZ" sz="7500" dirty="0"/>
              <a:t>	</a:t>
            </a:r>
            <a:r>
              <a:rPr lang="cs-CZ" altLang="cs-CZ" sz="7500" b="1" dirty="0"/>
              <a:t>Krevničky</a:t>
            </a:r>
            <a:r>
              <a:rPr lang="cs-CZ" altLang="cs-CZ" sz="7500" dirty="0"/>
              <a:t> (</a:t>
            </a:r>
            <a:r>
              <a:rPr lang="cs-CZ" altLang="cs-CZ" sz="7500" dirty="0" err="1"/>
              <a:t>Schistosomy</a:t>
            </a:r>
            <a:r>
              <a:rPr lang="cs-CZ" altLang="cs-CZ" sz="7500" dirty="0"/>
              <a:t>) – hematurie</a:t>
            </a:r>
          </a:p>
          <a:p>
            <a:pPr marL="0" indent="0">
              <a:buNone/>
            </a:pPr>
            <a:r>
              <a:rPr lang="cs-CZ" altLang="cs-CZ" sz="7500" dirty="0"/>
              <a:t>	</a:t>
            </a:r>
            <a:r>
              <a:rPr lang="cs-CZ" altLang="cs-CZ" sz="7500" b="1" dirty="0"/>
              <a:t>Vlasovec medinský </a:t>
            </a:r>
            <a:r>
              <a:rPr lang="cs-CZ" altLang="cs-CZ" sz="7500" dirty="0"/>
              <a:t>– kožní léze s                                                            	vyústěním uteru samičky cizopasníka</a:t>
            </a:r>
          </a:p>
        </p:txBody>
      </p:sp>
      <p:pic>
        <p:nvPicPr>
          <p:cNvPr id="93188" name="Obrázek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6127" y="3780523"/>
            <a:ext cx="2802552" cy="19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Obrázek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38109" y="2798979"/>
            <a:ext cx="2714625"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0" name="TextovéPole 5"/>
          <p:cNvSpPr txBox="1">
            <a:spLocks noChangeArrowheads="1"/>
          </p:cNvSpPr>
          <p:nvPr/>
        </p:nvSpPr>
        <p:spPr bwMode="auto">
          <a:xfrm>
            <a:off x="8455910" y="6253191"/>
            <a:ext cx="36433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600" dirty="0" err="1"/>
              <a:t>Ebersův</a:t>
            </a:r>
            <a:r>
              <a:rPr lang="cs-CZ" altLang="cs-CZ" sz="1600" dirty="0"/>
              <a:t> papyrus – G.M. </a:t>
            </a:r>
            <a:r>
              <a:rPr lang="cs-CZ" altLang="cs-CZ" sz="1600" dirty="0" err="1"/>
              <a:t>Ebers</a:t>
            </a:r>
            <a:r>
              <a:rPr lang="cs-CZ" altLang="cs-CZ" sz="1600" dirty="0"/>
              <a:t> (1873)</a:t>
            </a:r>
          </a:p>
        </p:txBody>
      </p:sp>
      <p:pic>
        <p:nvPicPr>
          <p:cNvPr id="93191" name="Picture 2" descr="Vlasovec medinský – Wikipedi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8638" y="3780523"/>
            <a:ext cx="2228629" cy="19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4" descr="https://www.dejepis.com/wp-content/uploads/2010/07/cas_prim_eg.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957" y="5771598"/>
            <a:ext cx="7572375" cy="97155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s://www.dejepis.com/wp-content/uploads/2010/07/D%C5%BEoserova-pyramid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79496" y="3780523"/>
            <a:ext cx="3506701" cy="1911362"/>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s://www.dejepis.com/wp-content/uploads/2010/07/Flickr_-_Michael_Cav%C3%A9n_-_Obelisk_in_Luxo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9406" y="1010017"/>
            <a:ext cx="1810033" cy="2684646"/>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https://www.dejepis.com/wp-content/uploads/2010/07/Senwosret-III.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57534" y="227334"/>
            <a:ext cx="1521443" cy="2599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83211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Nadpis 1"/>
          <p:cNvSpPr>
            <a:spLocks noGrp="1" noChangeArrowheads="1"/>
          </p:cNvSpPr>
          <p:nvPr>
            <p:ph type="title"/>
          </p:nvPr>
        </p:nvSpPr>
        <p:spPr>
          <a:xfrm>
            <a:off x="1549401" y="130175"/>
            <a:ext cx="9155113" cy="706438"/>
          </a:xfrm>
        </p:spPr>
        <p:txBody>
          <a:bodyPr/>
          <a:lstStyle/>
          <a:p>
            <a:pPr algn="ctr"/>
            <a:r>
              <a:rPr lang="cs-CZ" altLang="cs-CZ" sz="3600" b="1" dirty="0"/>
              <a:t>Nálezy cizopasníků ve starověkém Egyptě</a:t>
            </a:r>
          </a:p>
        </p:txBody>
      </p:sp>
      <p:sp>
        <p:nvSpPr>
          <p:cNvPr id="94211" name="AutoShape 5" descr="Dovolená Egypt 2021, zájezdy a informace| EXIM TOURS"/>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800"/>
          </a:p>
        </p:txBody>
      </p:sp>
      <p:pic>
        <p:nvPicPr>
          <p:cNvPr id="94212" name="Picture 6" descr="Schistosomiasis | GS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6537" y="1092200"/>
            <a:ext cx="2879726" cy="203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213" name="Picture 12" descr="Vietnam records first case of Dracun culus worm infe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6263" y="3125788"/>
            <a:ext cx="3149600" cy="1816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214" name="Picture 14" descr="PARA-SITE"/>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4391025" y="1092200"/>
            <a:ext cx="3144838" cy="2032000"/>
          </a:xfrm>
          <a:noFill/>
          <a:extLst>
            <a:ext uri="{909E8E84-426E-40DD-AFC4-6F175D3DCCD1}">
              <a14:hiddenFill xmlns:a14="http://schemas.microsoft.com/office/drawing/2010/main">
                <a:solidFill>
                  <a:srgbClr val="FFFFFF"/>
                </a:solidFill>
              </a14:hiddenFill>
            </a:ext>
          </a:extLst>
        </p:spPr>
      </p:pic>
      <p:pic>
        <p:nvPicPr>
          <p:cNvPr id="94215" name="Picture 10" descr="O que é a hematúri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3363" y="4868863"/>
            <a:ext cx="2882901"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6" name="Picture 12" descr="Schistosoma haematobium - Wikiped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3363" y="3124201"/>
            <a:ext cx="2882901"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7" name="Picture 16" descr="Stock fotografie Parazitický Měchovec Ancylosoma – stáhnout obrázek nyní -  Cizopasný, Tasemnice, Červ - Bezobratlí - iStoc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89439" y="4868864"/>
            <a:ext cx="31464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8" name="Picture 18" descr="Ploštěnci (Platyhelminth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35863" y="5143501"/>
            <a:ext cx="3155950"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9" name="Picture 22" descr="Pozor, parazit !"/>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48564" y="3124201"/>
            <a:ext cx="3132137"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20" name="Picture 24" descr="Nakažených tasemnicí stále přibývá, testy ukáží na postižené chovy -  iDNES.cz"/>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48564" y="1092200"/>
            <a:ext cx="3157537"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964359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429369" y="1105229"/>
            <a:ext cx="10246581" cy="5550010"/>
          </a:xfrm>
        </p:spPr>
        <p:txBody>
          <a:bodyPr>
            <a:normAutofit fontScale="92500" lnSpcReduction="20000"/>
          </a:bodyPr>
          <a:lstStyle/>
          <a:p>
            <a:pPr marL="342900" indent="-342900" algn="l">
              <a:buFont typeface="Arial" panose="020B0604020202020204" pitchFamily="34" charset="0"/>
              <a:buChar char="•"/>
            </a:pPr>
            <a:r>
              <a:rPr lang="cs-CZ" dirty="0"/>
              <a:t>Civilizace starověkého Egypta a Núbie hrály klíčovou roli v kulturním rozvoji Afriky, Blízkého východu a Středomoří. </a:t>
            </a:r>
          </a:p>
          <a:p>
            <a:pPr marL="342900" indent="-342900" algn="l">
              <a:buFont typeface="Arial" panose="020B0604020202020204" pitchFamily="34" charset="0"/>
              <a:buChar char="•"/>
            </a:pPr>
            <a:r>
              <a:rPr lang="cs-CZ" dirty="0"/>
              <a:t>Pro šíření parazitárních onemocnění bylo </a:t>
            </a:r>
            <a:r>
              <a:rPr lang="cs-CZ" b="1" dirty="0"/>
              <a:t>klíčové umístění podél řeky Nil, zemědělské postupy, klima, endemický hmyz a vodní plži </a:t>
            </a:r>
            <a:r>
              <a:rPr lang="cs-CZ" dirty="0"/>
              <a:t>– mezihostitelé parazitů, kteří byli v populacích starých Egypťanů nejúspěšnější. </a:t>
            </a:r>
          </a:p>
          <a:p>
            <a:pPr marL="342900" indent="-342900" algn="l">
              <a:buFont typeface="Arial" panose="020B0604020202020204" pitchFamily="34" charset="0"/>
              <a:buChar char="•"/>
            </a:pPr>
            <a:r>
              <a:rPr lang="cs-CZ" dirty="0"/>
              <a:t>Výzkumem bylo zjištěno, že až:</a:t>
            </a:r>
          </a:p>
          <a:p>
            <a:pPr algn="l"/>
            <a:r>
              <a:rPr lang="cs-CZ" dirty="0"/>
              <a:t>	</a:t>
            </a:r>
            <a:r>
              <a:rPr lang="cs-CZ" b="1" dirty="0"/>
              <a:t>65 % mumií bylo pozitivních </a:t>
            </a:r>
            <a:r>
              <a:rPr lang="cs-CZ" dirty="0"/>
              <a:t>na </a:t>
            </a:r>
          </a:p>
          <a:p>
            <a:pPr algn="l"/>
            <a:r>
              <a:rPr lang="cs-CZ" dirty="0"/>
              <a:t>	schistosomózu (</a:t>
            </a:r>
            <a:r>
              <a:rPr lang="cs-CZ" i="1" dirty="0"/>
              <a:t>S. </a:t>
            </a:r>
            <a:r>
              <a:rPr lang="cs-CZ" i="1" dirty="0" err="1"/>
              <a:t>haematobium</a:t>
            </a:r>
            <a:r>
              <a:rPr lang="cs-CZ" dirty="0"/>
              <a:t>) </a:t>
            </a:r>
          </a:p>
          <a:p>
            <a:pPr algn="l"/>
            <a:r>
              <a:rPr lang="cs-CZ" dirty="0"/>
              <a:t>	</a:t>
            </a:r>
            <a:r>
              <a:rPr lang="cs-CZ" b="1" dirty="0"/>
              <a:t>40 % na vši</a:t>
            </a:r>
            <a:r>
              <a:rPr lang="cs-CZ" dirty="0"/>
              <a:t>, </a:t>
            </a:r>
          </a:p>
          <a:p>
            <a:pPr algn="l"/>
            <a:r>
              <a:rPr lang="cs-CZ" dirty="0"/>
              <a:t>	</a:t>
            </a:r>
            <a:r>
              <a:rPr lang="cs-CZ" b="1" dirty="0"/>
              <a:t>22 % na malárii </a:t>
            </a:r>
            <a:r>
              <a:rPr lang="cs-CZ" dirty="0"/>
              <a:t>(</a:t>
            </a:r>
            <a:r>
              <a:rPr lang="cs-CZ" i="1" dirty="0" err="1"/>
              <a:t>Plasmodium</a:t>
            </a:r>
            <a:r>
              <a:rPr lang="cs-CZ" i="1" dirty="0"/>
              <a:t> </a:t>
            </a:r>
            <a:r>
              <a:rPr lang="cs-CZ" i="1" dirty="0" err="1"/>
              <a:t>falciparum</a:t>
            </a:r>
            <a:r>
              <a:rPr lang="cs-CZ" dirty="0"/>
              <a:t>)  </a:t>
            </a:r>
          </a:p>
          <a:p>
            <a:pPr algn="l"/>
            <a:r>
              <a:rPr lang="cs-CZ" dirty="0"/>
              <a:t>	</a:t>
            </a:r>
            <a:r>
              <a:rPr lang="cs-CZ" b="1" dirty="0"/>
              <a:t>10 % na viscerální leishmaniózu</a:t>
            </a:r>
            <a:r>
              <a:rPr lang="cs-CZ" dirty="0"/>
              <a:t> (</a:t>
            </a:r>
            <a:r>
              <a:rPr lang="cs-CZ" i="1" dirty="0" err="1"/>
              <a:t>Leishmania</a:t>
            </a:r>
            <a:r>
              <a:rPr lang="cs-CZ" i="1" dirty="0"/>
              <a:t> </a:t>
            </a:r>
            <a:r>
              <a:rPr lang="cs-CZ" i="1" dirty="0" err="1"/>
              <a:t>donovani</a:t>
            </a:r>
            <a:r>
              <a:rPr lang="cs-CZ" dirty="0"/>
              <a:t>)</a:t>
            </a:r>
          </a:p>
          <a:p>
            <a:pPr algn="l"/>
            <a:r>
              <a:rPr lang="cs-CZ" dirty="0"/>
              <a:t>Taková </a:t>
            </a:r>
            <a:r>
              <a:rPr lang="cs-CZ" b="1" dirty="0"/>
              <a:t>zdravotní zátěž </a:t>
            </a:r>
            <a:r>
              <a:rPr lang="cs-CZ" dirty="0"/>
              <a:t>musela mít zásadní </a:t>
            </a:r>
            <a:r>
              <a:rPr lang="cs-CZ" b="1" dirty="0"/>
              <a:t>důsledky pro fyzickou výdrž a                produktivitu velké části pracovní síly</a:t>
            </a:r>
            <a:r>
              <a:rPr lang="cs-CZ" dirty="0"/>
              <a:t>. </a:t>
            </a:r>
          </a:p>
          <a:p>
            <a:pPr algn="l"/>
            <a:r>
              <a:rPr lang="cs-CZ" dirty="0"/>
              <a:t>Naproti tomu faktická </a:t>
            </a:r>
            <a:r>
              <a:rPr lang="cs-CZ" b="1" dirty="0"/>
              <a:t>absence</a:t>
            </a:r>
            <a:r>
              <a:rPr lang="cs-CZ" dirty="0"/>
              <a:t> důkazů o </a:t>
            </a:r>
            <a:r>
              <a:rPr lang="cs-CZ" b="1" dirty="0" err="1"/>
              <a:t>tenkohlavci</a:t>
            </a:r>
            <a:r>
              <a:rPr lang="cs-CZ" b="1" dirty="0"/>
              <a:t> a škrkavky                                      </a:t>
            </a:r>
            <a:r>
              <a:rPr lang="cs-CZ" dirty="0"/>
              <a:t>(zcela běžné v sousedních civilizacích </a:t>
            </a:r>
            <a:r>
              <a:rPr lang="cs-CZ" b="1" dirty="0"/>
              <a:t>na Blízkém východě a v Evropě</a:t>
            </a:r>
            <a:r>
              <a:rPr lang="cs-CZ" dirty="0"/>
              <a:t>)                               mohla být důsledkem každoročních </a:t>
            </a:r>
            <a:r>
              <a:rPr lang="cs-CZ" b="1" dirty="0"/>
              <a:t>nilských záplav, které zúrodňovaly                      </a:t>
            </a:r>
            <a:r>
              <a:rPr lang="cs-CZ" dirty="0"/>
              <a:t>zemědělskou půdu, takže zemědělci </a:t>
            </a:r>
            <a:r>
              <a:rPr lang="cs-CZ" b="1" dirty="0"/>
              <a:t>nemuseli hnojit své plodiny                                           lidskými výkaly</a:t>
            </a:r>
            <a:r>
              <a:rPr lang="cs-CZ" dirty="0"/>
              <a:t>.</a:t>
            </a:r>
          </a:p>
        </p:txBody>
      </p:sp>
      <p:sp>
        <p:nvSpPr>
          <p:cNvPr id="2" name="TextovéPole 1"/>
          <p:cNvSpPr txBox="1"/>
          <p:nvPr/>
        </p:nvSpPr>
        <p:spPr>
          <a:xfrm>
            <a:off x="2764566" y="222635"/>
            <a:ext cx="6749348" cy="677108"/>
          </a:xfrm>
          <a:prstGeom prst="rect">
            <a:avLst/>
          </a:prstGeom>
          <a:noFill/>
        </p:spPr>
        <p:txBody>
          <a:bodyPr wrap="none" rtlCol="0">
            <a:spAutoFit/>
          </a:bodyPr>
          <a:lstStyle/>
          <a:p>
            <a:pPr algn="ctr"/>
            <a:r>
              <a:rPr lang="cs-CZ" sz="3800" dirty="0"/>
              <a:t>Starověký Egypt a </a:t>
            </a:r>
            <a:r>
              <a:rPr lang="cs-CZ" sz="3800" dirty="0" err="1"/>
              <a:t>Nubie</a:t>
            </a:r>
            <a:r>
              <a:rPr lang="cs-CZ" sz="3800" dirty="0"/>
              <a:t> (Etiopie)</a:t>
            </a:r>
          </a:p>
        </p:txBody>
      </p:sp>
      <p:pic>
        <p:nvPicPr>
          <p:cNvPr id="5" name="Picture 2" descr="https://www.eliminateschisto.org/sites/gsa/files/styles/nugget-mobile/public/content/paragraphs/text/images/2020-06-25/NaturalHistoryMuseum_PictureLibrary_033443_IA.jpg?itok=UBLOyyuM&amp;timestamp=15930900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2256" y="2561138"/>
            <a:ext cx="2604195" cy="17357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as1.ftcdn.net/v2/jpg/02/91/95/20/1000_F_291952064_OzYBBCk2GNsksak9EMinAIrYPCBZUAGj.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33163" y="2561139"/>
            <a:ext cx="2602280" cy="17357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encrypted-tbn0.gstatic.com/images?q=tbn:ANd9GcTiDDhdeUJLtndmNL6EUeTfiet29ocbYGHGWGp730p_NUyfz-xMwEzDDvOMTChwWgdYaIE&amp;usqp=CA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994" y="3029448"/>
            <a:ext cx="979165" cy="15425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s://assets.cureus.com/uploads/figure/file/146407/article_river_51d0d060163111eb85a7916f38af8834-Figure-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33163" y="4483286"/>
            <a:ext cx="2648101" cy="1606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36638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65419" y="158393"/>
            <a:ext cx="10515600" cy="574000"/>
          </a:xfrm>
        </p:spPr>
        <p:txBody>
          <a:bodyPr>
            <a:normAutofit fontScale="90000"/>
          </a:bodyPr>
          <a:lstStyle/>
          <a:p>
            <a:pPr algn="ctr"/>
            <a:r>
              <a:rPr lang="cs-CZ" sz="3800" b="1" dirty="0"/>
              <a:t>Paraziti starověkého Egypta a </a:t>
            </a:r>
            <a:r>
              <a:rPr lang="cs-CZ" sz="3800" b="1" dirty="0" err="1"/>
              <a:t>Nubie</a:t>
            </a:r>
            <a:endParaRPr lang="cs-CZ" sz="3800" b="1" dirty="0"/>
          </a:p>
        </p:txBody>
      </p:sp>
      <p:pic>
        <p:nvPicPr>
          <p:cNvPr id="18" name="Picture 6" descr="https://encrypted-tbn0.gstatic.com/images?q=tbn:ANd9GcTiDDhdeUJLtndmNL6EUeTfiet29ocbYGHGWGp730p_NUyfz-xMwEzDDvOMTChwWgdYaIE&amp;usqp=CAU"/>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46817" y="2922075"/>
            <a:ext cx="1163223" cy="183256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descr="Pthirus pubis [(Linnaeus, 1758) &amp; Linnaeus, 1758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89833" y="4902176"/>
            <a:ext cx="1820207" cy="185176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s://www.eliminateschisto.org/sites/gsa/files/styles/nugget-mobile/public/content/paragraphs/text/images/2020-06-25/NaturalHistoryMuseum_PictureLibrary_033443_IA.jpg?itok=UBLOyyuM&amp;timestamp=159309008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971" y="904061"/>
            <a:ext cx="2822231" cy="1881044"/>
          </a:xfrm>
          <a:prstGeom prst="rect">
            <a:avLst/>
          </a:prstGeom>
          <a:noFill/>
          <a:extLst>
            <a:ext uri="{909E8E84-426E-40DD-AFC4-6F175D3DCCD1}">
              <a14:hiddenFill xmlns:a14="http://schemas.microsoft.com/office/drawing/2010/main">
                <a:solidFill>
                  <a:srgbClr val="FFFFFF"/>
                </a:solidFill>
              </a14:hiddenFill>
            </a:ext>
          </a:extLst>
        </p:spPr>
      </p:pic>
      <p:pic>
        <p:nvPicPr>
          <p:cNvPr id="16404" name="Picture 20" descr="Schistosoma-adults-in-copula | Flickr - Photo Shari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4842" y="904060"/>
            <a:ext cx="1793688" cy="1898759"/>
          </a:xfrm>
          <a:prstGeom prst="rect">
            <a:avLst/>
          </a:prstGeom>
          <a:noFill/>
          <a:extLst>
            <a:ext uri="{909E8E84-426E-40DD-AFC4-6F175D3DCCD1}">
              <a14:hiddenFill xmlns:a14="http://schemas.microsoft.com/office/drawing/2010/main">
                <a:solidFill>
                  <a:srgbClr val="FFFFFF"/>
                </a:solidFill>
              </a14:hiddenFill>
            </a:ext>
          </a:extLst>
        </p:spPr>
      </p:pic>
      <p:pic>
        <p:nvPicPr>
          <p:cNvPr id="16406" name="Picture 22" descr="The eggs of Schistosoma haematobium | Medical Laboratori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4170" y="929720"/>
            <a:ext cx="3425093" cy="188104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0" descr="Hématurie : quel algorithme pour une stratégie diagnostique efficace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94140" y="937673"/>
            <a:ext cx="2508058" cy="188104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2" descr="Plasmodium falciparum infection - 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86636" y="2910179"/>
            <a:ext cx="1939651" cy="187273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4" descr="Plasmodium falciparum MSP1 - The Native Antigen Company"/>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9593" y="2902227"/>
            <a:ext cx="2807695" cy="187273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6" descr="Plasmodium Falciparum Photograph by Dennis Kunkel Microscopy/science ..."/>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25635" y="2945462"/>
            <a:ext cx="1623952" cy="18454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8" descr="Plasmodium falciparum LDH Protein - The Native Antigen Company"/>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80740" y="2926085"/>
            <a:ext cx="3326346" cy="187273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2" descr="La leishmania – Centro Veterinario Montecchio"/>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6970" y="4902176"/>
            <a:ext cx="2777645" cy="184848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4" descr="Leishmania Donovani, Lm Photograph by Michael Abbey"/>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86636" y="4902176"/>
            <a:ext cx="3206213" cy="185176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6" descr="9 best images about Leishmania Donovani Complex - Visceral ..."/>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554870" y="4902176"/>
            <a:ext cx="3272942" cy="1851764"/>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357811" y="2433103"/>
            <a:ext cx="2671372" cy="369332"/>
          </a:xfrm>
          <a:prstGeom prst="rect">
            <a:avLst/>
          </a:prstGeom>
          <a:noFill/>
        </p:spPr>
        <p:txBody>
          <a:bodyPr wrap="none" rtlCol="0">
            <a:spAutoFit/>
          </a:bodyPr>
          <a:lstStyle/>
          <a:p>
            <a:r>
              <a:rPr lang="cs-CZ" dirty="0" err="1" smtClean="0">
                <a:solidFill>
                  <a:schemeClr val="bg1"/>
                </a:solidFill>
              </a:rPr>
              <a:t>Schstosoma</a:t>
            </a:r>
            <a:r>
              <a:rPr lang="cs-CZ" dirty="0" smtClean="0">
                <a:solidFill>
                  <a:schemeClr val="bg1"/>
                </a:solidFill>
              </a:rPr>
              <a:t> </a:t>
            </a:r>
            <a:r>
              <a:rPr lang="cs-CZ" dirty="0" err="1" smtClean="0">
                <a:solidFill>
                  <a:schemeClr val="bg1"/>
                </a:solidFill>
              </a:rPr>
              <a:t>haematobium</a:t>
            </a:r>
            <a:endParaRPr lang="cs-CZ" dirty="0">
              <a:solidFill>
                <a:schemeClr val="bg1"/>
              </a:solidFill>
            </a:endParaRPr>
          </a:p>
        </p:txBody>
      </p:sp>
      <p:sp>
        <p:nvSpPr>
          <p:cNvPr id="4" name="TextovéPole 3"/>
          <p:cNvSpPr txBox="1"/>
          <p:nvPr/>
        </p:nvSpPr>
        <p:spPr>
          <a:xfrm>
            <a:off x="3633744" y="2441050"/>
            <a:ext cx="1042914" cy="369332"/>
          </a:xfrm>
          <a:prstGeom prst="rect">
            <a:avLst/>
          </a:prstGeom>
          <a:noFill/>
        </p:spPr>
        <p:txBody>
          <a:bodyPr wrap="none" rtlCol="0">
            <a:spAutoFit/>
          </a:bodyPr>
          <a:lstStyle/>
          <a:p>
            <a:r>
              <a:rPr lang="cs-CZ" dirty="0" smtClean="0">
                <a:solidFill>
                  <a:schemeClr val="bg1"/>
                </a:solidFill>
              </a:rPr>
              <a:t>Kopulace</a:t>
            </a:r>
            <a:endParaRPr lang="cs-CZ" dirty="0">
              <a:solidFill>
                <a:schemeClr val="bg1"/>
              </a:solidFill>
            </a:endParaRPr>
          </a:p>
        </p:txBody>
      </p:sp>
      <p:sp>
        <p:nvSpPr>
          <p:cNvPr id="5" name="TextovéPole 4"/>
          <p:cNvSpPr txBox="1"/>
          <p:nvPr/>
        </p:nvSpPr>
        <p:spPr>
          <a:xfrm>
            <a:off x="6520070" y="2456954"/>
            <a:ext cx="837345" cy="369332"/>
          </a:xfrm>
          <a:prstGeom prst="rect">
            <a:avLst/>
          </a:prstGeom>
          <a:noFill/>
        </p:spPr>
        <p:txBody>
          <a:bodyPr wrap="none" rtlCol="0">
            <a:spAutoFit/>
          </a:bodyPr>
          <a:lstStyle/>
          <a:p>
            <a:r>
              <a:rPr lang="cs-CZ" dirty="0" smtClean="0"/>
              <a:t>Vajíčko</a:t>
            </a:r>
            <a:endParaRPr lang="cs-CZ" dirty="0"/>
          </a:p>
        </p:txBody>
      </p:sp>
      <p:sp>
        <p:nvSpPr>
          <p:cNvPr id="6" name="TextovéPole 5"/>
          <p:cNvSpPr txBox="1"/>
          <p:nvPr/>
        </p:nvSpPr>
        <p:spPr>
          <a:xfrm>
            <a:off x="9366637" y="2409247"/>
            <a:ext cx="1414618" cy="369332"/>
          </a:xfrm>
          <a:prstGeom prst="rect">
            <a:avLst/>
          </a:prstGeom>
          <a:noFill/>
        </p:spPr>
        <p:txBody>
          <a:bodyPr wrap="none" rtlCol="0">
            <a:spAutoFit/>
          </a:bodyPr>
          <a:lstStyle/>
          <a:p>
            <a:r>
              <a:rPr lang="cs-CZ" dirty="0" err="1" smtClean="0">
                <a:solidFill>
                  <a:schemeClr val="bg1"/>
                </a:solidFill>
              </a:rPr>
              <a:t>Haematourie</a:t>
            </a:r>
            <a:endParaRPr lang="cs-CZ" dirty="0">
              <a:solidFill>
                <a:schemeClr val="bg1"/>
              </a:solidFill>
            </a:endParaRPr>
          </a:p>
        </p:txBody>
      </p:sp>
      <p:sp>
        <p:nvSpPr>
          <p:cNvPr id="7" name="TextovéPole 6"/>
          <p:cNvSpPr txBox="1"/>
          <p:nvPr/>
        </p:nvSpPr>
        <p:spPr>
          <a:xfrm>
            <a:off x="6949442" y="2862477"/>
            <a:ext cx="2310825" cy="369332"/>
          </a:xfrm>
          <a:prstGeom prst="rect">
            <a:avLst/>
          </a:prstGeom>
          <a:noFill/>
        </p:spPr>
        <p:txBody>
          <a:bodyPr wrap="none" rtlCol="0">
            <a:spAutoFit/>
          </a:bodyPr>
          <a:lstStyle/>
          <a:p>
            <a:r>
              <a:rPr lang="cs-CZ" dirty="0" smtClean="0">
                <a:solidFill>
                  <a:schemeClr val="bg1"/>
                </a:solidFill>
              </a:rPr>
              <a:t>Malarické </a:t>
            </a:r>
            <a:r>
              <a:rPr lang="cs-CZ" dirty="0" err="1">
                <a:solidFill>
                  <a:schemeClr val="bg1"/>
                </a:solidFill>
              </a:rPr>
              <a:t>P</a:t>
            </a:r>
            <a:r>
              <a:rPr lang="cs-CZ" dirty="0" err="1" smtClean="0">
                <a:solidFill>
                  <a:schemeClr val="bg1"/>
                </a:solidFill>
              </a:rPr>
              <a:t>lasmodium</a:t>
            </a:r>
            <a:endParaRPr lang="cs-CZ" dirty="0">
              <a:solidFill>
                <a:schemeClr val="bg1"/>
              </a:solidFill>
            </a:endParaRPr>
          </a:p>
        </p:txBody>
      </p:sp>
      <p:sp>
        <p:nvSpPr>
          <p:cNvPr id="8" name="TextovéPole 7"/>
          <p:cNvSpPr txBox="1"/>
          <p:nvPr/>
        </p:nvSpPr>
        <p:spPr>
          <a:xfrm>
            <a:off x="10320788" y="4253946"/>
            <a:ext cx="843821" cy="646331"/>
          </a:xfrm>
          <a:prstGeom prst="rect">
            <a:avLst/>
          </a:prstGeom>
          <a:noFill/>
        </p:spPr>
        <p:txBody>
          <a:bodyPr wrap="none" rtlCol="0">
            <a:spAutoFit/>
          </a:bodyPr>
          <a:lstStyle/>
          <a:p>
            <a:r>
              <a:rPr lang="cs-CZ" dirty="0" smtClean="0"/>
              <a:t>Veš</a:t>
            </a:r>
          </a:p>
          <a:p>
            <a:r>
              <a:rPr lang="cs-CZ" dirty="0" smtClean="0"/>
              <a:t>Všenka</a:t>
            </a:r>
            <a:endParaRPr lang="cs-CZ" dirty="0"/>
          </a:p>
        </p:txBody>
      </p:sp>
      <p:sp>
        <p:nvSpPr>
          <p:cNvPr id="9" name="TextovéPole 8"/>
          <p:cNvSpPr txBox="1"/>
          <p:nvPr/>
        </p:nvSpPr>
        <p:spPr>
          <a:xfrm>
            <a:off x="1995777" y="4913906"/>
            <a:ext cx="2410853" cy="369332"/>
          </a:xfrm>
          <a:prstGeom prst="rect">
            <a:avLst/>
          </a:prstGeom>
          <a:noFill/>
        </p:spPr>
        <p:txBody>
          <a:bodyPr wrap="none" rtlCol="0">
            <a:spAutoFit/>
          </a:bodyPr>
          <a:lstStyle/>
          <a:p>
            <a:r>
              <a:rPr lang="cs-CZ" dirty="0" smtClean="0">
                <a:solidFill>
                  <a:schemeClr val="bg1"/>
                </a:solidFill>
              </a:rPr>
              <a:t>Viscerální</a:t>
            </a:r>
            <a:r>
              <a:rPr lang="cs-CZ" dirty="0" smtClean="0"/>
              <a:t>  leishmanióza</a:t>
            </a:r>
            <a:endParaRPr lang="cs-CZ" dirty="0"/>
          </a:p>
        </p:txBody>
      </p:sp>
    </p:spTree>
    <p:extLst>
      <p:ext uri="{BB962C8B-B14F-4D97-AF65-F5344CB8AC3E}">
        <p14:creationId xmlns:p14="http://schemas.microsoft.com/office/powerpoint/2010/main" val="254353259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75082" y="277661"/>
            <a:ext cx="5978718" cy="1026353"/>
          </a:xfrm>
        </p:spPr>
        <p:txBody>
          <a:bodyPr>
            <a:normAutofit/>
          </a:bodyPr>
          <a:lstStyle/>
          <a:p>
            <a:pPr algn="ctr"/>
            <a:r>
              <a:rPr lang="cs-CZ" sz="3800" b="1" dirty="0"/>
              <a:t>Oblast dálného východu</a:t>
            </a:r>
          </a:p>
        </p:txBody>
      </p:sp>
      <p:pic>
        <p:nvPicPr>
          <p:cNvPr id="6148" name="Picture 4" descr="Dálný východ – Wikipedi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2577" y="1550504"/>
            <a:ext cx="11023399" cy="48502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ibiř a Dálný východ SEVERNÍ ASIE - RUSKO - PDF Stažení zdarm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814" y="214051"/>
            <a:ext cx="3541494" cy="3704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2445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03388" y="1809100"/>
            <a:ext cx="9476146" cy="1143000"/>
          </a:xfrm>
        </p:spPr>
        <p:txBody>
          <a:bodyPr>
            <a:normAutofit fontScale="90000"/>
          </a:bodyPr>
          <a:lstStyle/>
          <a:p>
            <a:pPr>
              <a:defRPr/>
            </a:pPr>
            <a:r>
              <a:rPr lang="cs-CZ" dirty="0"/>
              <a:t/>
            </a:r>
            <a:br>
              <a:rPr lang="cs-CZ" dirty="0"/>
            </a:br>
            <a:r>
              <a:rPr lang="cs-CZ" dirty="0"/>
              <a:t/>
            </a:r>
            <a:br>
              <a:rPr lang="cs-CZ" dirty="0"/>
            </a:br>
            <a:r>
              <a:rPr lang="cs-CZ" dirty="0"/>
              <a:t/>
            </a:r>
            <a:br>
              <a:rPr lang="cs-CZ" dirty="0"/>
            </a:br>
            <a:r>
              <a:rPr lang="cs-CZ" dirty="0"/>
              <a:t/>
            </a:r>
            <a:br>
              <a:rPr lang="cs-CZ" dirty="0"/>
            </a:br>
            <a:r>
              <a:rPr lang="cs-CZ" dirty="0"/>
              <a:t/>
            </a:r>
            <a:br>
              <a:rPr lang="cs-CZ" dirty="0"/>
            </a:br>
            <a:r>
              <a:rPr lang="cs-CZ" dirty="0"/>
              <a:t/>
            </a:r>
            <a:br>
              <a:rPr lang="cs-CZ" dirty="0"/>
            </a:br>
            <a:r>
              <a:rPr lang="cs-CZ" sz="4200" b="1" dirty="0"/>
              <a:t>Magisterský stupeň + DSP (volitelné)</a:t>
            </a:r>
            <a:br>
              <a:rPr lang="cs-CZ" sz="4200" b="1" dirty="0"/>
            </a:br>
            <a:r>
              <a:rPr lang="cs-CZ" sz="4000" dirty="0"/>
              <a:t/>
            </a:r>
            <a:br>
              <a:rPr lang="cs-CZ" sz="4000" dirty="0"/>
            </a:br>
            <a:r>
              <a:rPr lang="cs-CZ" sz="4000" b="1" dirty="0" err="1"/>
              <a:t>Parazito</a:t>
            </a:r>
            <a:r>
              <a:rPr lang="cs-CZ" sz="4000" b="1" dirty="0"/>
              <a:t>-hostitelské interakce </a:t>
            </a:r>
            <a:r>
              <a:rPr lang="cs-CZ" sz="4000" dirty="0"/>
              <a:t>(Prof. </a:t>
            </a:r>
            <a:r>
              <a:rPr lang="cs-CZ" sz="4000" dirty="0" err="1"/>
              <a:t>Horák,UK</a:t>
            </a:r>
            <a:r>
              <a:rPr lang="cs-CZ" sz="4000" dirty="0"/>
              <a:t>)</a:t>
            </a:r>
            <a:br>
              <a:rPr lang="cs-CZ" sz="4000" dirty="0"/>
            </a:br>
            <a:r>
              <a:rPr lang="cs-CZ" sz="4000" b="1" dirty="0"/>
              <a:t>Patologie parazitismu </a:t>
            </a:r>
            <a:r>
              <a:rPr lang="cs-CZ" sz="4000" dirty="0"/>
              <a:t>(Prof. </a:t>
            </a:r>
            <a:r>
              <a:rPr lang="cs-CZ" sz="4000" dirty="0" err="1"/>
              <a:t>Dyková</a:t>
            </a:r>
            <a:r>
              <a:rPr lang="cs-CZ" sz="4000" dirty="0"/>
              <a:t>, MU)</a:t>
            </a:r>
            <a:br>
              <a:rPr lang="cs-CZ" sz="4000" dirty="0"/>
            </a:br>
            <a:r>
              <a:rPr lang="cs-CZ" sz="4000" b="1" dirty="0"/>
              <a:t>Imunologie parazitismu </a:t>
            </a:r>
            <a:r>
              <a:rPr lang="cs-CZ" sz="4000" dirty="0"/>
              <a:t>(Dr. Salát, VÚVL)</a:t>
            </a:r>
            <a:br>
              <a:rPr lang="cs-CZ" sz="4000" dirty="0"/>
            </a:br>
            <a:r>
              <a:rPr lang="cs-CZ" sz="4000" b="1" dirty="0"/>
              <a:t>Ekologie parazitů </a:t>
            </a:r>
            <a:r>
              <a:rPr lang="cs-CZ" sz="4000" dirty="0"/>
              <a:t>(Prof. </a:t>
            </a:r>
            <a:r>
              <a:rPr lang="cs-CZ" sz="4000" dirty="0" err="1"/>
              <a:t>Vetešníková-Šimková</a:t>
            </a:r>
            <a:r>
              <a:rPr lang="cs-CZ" sz="4000" dirty="0"/>
              <a:t>, MU)</a:t>
            </a:r>
            <a:br>
              <a:rPr lang="cs-CZ" sz="4000" dirty="0"/>
            </a:br>
            <a:r>
              <a:rPr lang="cs-CZ" dirty="0"/>
              <a:t/>
            </a:r>
            <a:br>
              <a:rPr lang="cs-CZ" dirty="0"/>
            </a:br>
            <a:endParaRPr lang="cs-CZ" dirty="0"/>
          </a:p>
        </p:txBody>
      </p:sp>
      <p:sp>
        <p:nvSpPr>
          <p:cNvPr id="3" name="TextovéPole 2"/>
          <p:cNvSpPr txBox="1"/>
          <p:nvPr/>
        </p:nvSpPr>
        <p:spPr>
          <a:xfrm>
            <a:off x="1630020" y="445276"/>
            <a:ext cx="8378319" cy="677108"/>
          </a:xfrm>
          <a:prstGeom prst="rect">
            <a:avLst/>
          </a:prstGeom>
          <a:noFill/>
        </p:spPr>
        <p:txBody>
          <a:bodyPr wrap="none" rtlCol="0">
            <a:spAutoFit/>
          </a:bodyPr>
          <a:lstStyle/>
          <a:p>
            <a:pPr algn="ctr"/>
            <a:r>
              <a:rPr lang="cs-CZ" sz="3800" dirty="0"/>
              <a:t>Možnosti studia parazitologie na PřF MU</a:t>
            </a:r>
          </a:p>
        </p:txBody>
      </p:sp>
    </p:spTree>
    <p:extLst>
      <p:ext uri="{BB962C8B-B14F-4D97-AF65-F5344CB8AC3E}">
        <p14:creationId xmlns:p14="http://schemas.microsoft.com/office/powerpoint/2010/main" val="26654209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4" descr="Starověké říše: Čína — Česká televiz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126" y="-242888"/>
            <a:ext cx="9720263" cy="561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TextovéPole 1"/>
          <p:cNvSpPr txBox="1">
            <a:spLocks noChangeArrowheads="1"/>
          </p:cNvSpPr>
          <p:nvPr/>
        </p:nvSpPr>
        <p:spPr bwMode="auto">
          <a:xfrm>
            <a:off x="4511676" y="188914"/>
            <a:ext cx="26638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800"/>
              <a:t>Starověká Čína</a:t>
            </a:r>
          </a:p>
        </p:txBody>
      </p:sp>
      <p:sp>
        <p:nvSpPr>
          <p:cNvPr id="115716" name="Obdélník 1"/>
          <p:cNvSpPr>
            <a:spLocks noChangeArrowheads="1"/>
          </p:cNvSpPr>
          <p:nvPr/>
        </p:nvSpPr>
        <p:spPr bwMode="auto">
          <a:xfrm>
            <a:off x="1558926" y="5408613"/>
            <a:ext cx="90011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a:t>V Číně většinou dokumentovali nemoci a ne jejich původce. Čínské texty obsahují několik údajů o </a:t>
            </a:r>
            <a:r>
              <a:rPr lang="cs-CZ" altLang="cs-CZ" sz="1800" b="1" i="1"/>
              <a:t>Necator americanus</a:t>
            </a:r>
            <a:r>
              <a:rPr lang="cs-CZ" altLang="cs-CZ" sz="1800" b="1"/>
              <a:t>, </a:t>
            </a:r>
            <a:r>
              <a:rPr lang="cs-CZ" altLang="cs-CZ" sz="1800" b="1" i="1"/>
              <a:t>Ancylostoma duodenale</a:t>
            </a:r>
            <a:r>
              <a:rPr lang="cs-CZ" altLang="cs-CZ" sz="1800"/>
              <a:t>. Z doby </a:t>
            </a:r>
            <a:r>
              <a:rPr lang="cs-CZ" altLang="cs-CZ" sz="1800" b="1"/>
              <a:t>2700 let BC </a:t>
            </a:r>
            <a:r>
              <a:rPr lang="cs-CZ" altLang="cs-CZ" sz="1800"/>
              <a:t>pochází první údaj o malárii v textu Nei Ching od císaře Huang Ti. Popsal pocení, horečky a bolesti hlavy jako hlavní příznaky. Rovněž doklady o </a:t>
            </a:r>
            <a:r>
              <a:rPr lang="cs-CZ" altLang="cs-CZ" sz="1800" b="1" i="1"/>
              <a:t>Ascaris lumbricoides.</a:t>
            </a:r>
          </a:p>
        </p:txBody>
      </p:sp>
    </p:spTree>
    <p:extLst>
      <p:ext uri="{BB962C8B-B14F-4D97-AF65-F5344CB8AC3E}">
        <p14:creationId xmlns:p14="http://schemas.microsoft.com/office/powerpoint/2010/main" val="328046571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délník 2"/>
          <p:cNvSpPr/>
          <p:nvPr/>
        </p:nvSpPr>
        <p:spPr>
          <a:xfrm>
            <a:off x="214685" y="886685"/>
            <a:ext cx="11608908" cy="1200329"/>
          </a:xfrm>
          <a:prstGeom prst="rect">
            <a:avLst/>
          </a:prstGeom>
        </p:spPr>
        <p:txBody>
          <a:bodyPr wrap="square">
            <a:spAutoFit/>
          </a:bodyPr>
          <a:lstStyle/>
          <a:p>
            <a:r>
              <a:rPr lang="cs-CZ" dirty="0">
                <a:solidFill>
                  <a:srgbClr val="000000"/>
                </a:solidFill>
                <a:latin typeface="-apple-system"/>
              </a:rPr>
              <a:t>Již v paleolitu ze lidé trpěli jak nemocemi, tak zraněními. Musely být učiněny pokusy je vyléčit, pomoci jim se uzdravit. Nevíme, jaké byly tyto rané pokusy, ale v době bronzové se medicína a systémy léčení, včetně chirurgie, používání bylin a duchovních metod, používaly ve </a:t>
            </a:r>
            <a:r>
              <a:rPr lang="cs-CZ" b="1" dirty="0">
                <a:solidFill>
                  <a:srgbClr val="000000"/>
                </a:solidFill>
                <a:latin typeface="-apple-system"/>
              </a:rPr>
              <a:t>starověkém Egyptě, Íránu, Mezopotámii a Číně a dalších částech starověkého světa.</a:t>
            </a:r>
            <a:r>
              <a:rPr lang="cs-CZ" dirty="0">
                <a:solidFill>
                  <a:srgbClr val="000000"/>
                </a:solidFill>
                <a:latin typeface="-apple-system"/>
              </a:rPr>
              <a:t> Ve starověké Indii předpokládáme rovněž analogický výskyt cizopasníků.</a:t>
            </a:r>
            <a:endParaRPr lang="cs-CZ" dirty="0"/>
          </a:p>
        </p:txBody>
      </p:sp>
      <p:sp>
        <p:nvSpPr>
          <p:cNvPr id="4" name="TextovéPole 3"/>
          <p:cNvSpPr txBox="1"/>
          <p:nvPr/>
        </p:nvSpPr>
        <p:spPr>
          <a:xfrm>
            <a:off x="4492487" y="174931"/>
            <a:ext cx="3222229" cy="677108"/>
          </a:xfrm>
          <a:prstGeom prst="rect">
            <a:avLst/>
          </a:prstGeom>
          <a:noFill/>
        </p:spPr>
        <p:txBody>
          <a:bodyPr wrap="none" rtlCol="0">
            <a:spAutoFit/>
          </a:bodyPr>
          <a:lstStyle/>
          <a:p>
            <a:pPr algn="ctr"/>
            <a:r>
              <a:rPr lang="cs-CZ" sz="3800" dirty="0"/>
              <a:t>Starověká Indie</a:t>
            </a:r>
          </a:p>
        </p:txBody>
      </p:sp>
      <p:pic>
        <p:nvPicPr>
          <p:cNvPr id="5" name="Obrázek 4"/>
          <p:cNvPicPr>
            <a:picLocks noChangeAspect="1"/>
          </p:cNvPicPr>
          <p:nvPr/>
        </p:nvPicPr>
        <p:blipFill>
          <a:blip r:embed="rId2"/>
          <a:stretch>
            <a:fillRect/>
          </a:stretch>
        </p:blipFill>
        <p:spPr>
          <a:xfrm>
            <a:off x="5519406" y="2135573"/>
            <a:ext cx="2479606" cy="3231557"/>
          </a:xfrm>
          <a:prstGeom prst="rect">
            <a:avLst/>
          </a:prstGeom>
        </p:spPr>
      </p:pic>
      <p:sp>
        <p:nvSpPr>
          <p:cNvPr id="9" name="Nadpis 1"/>
          <p:cNvSpPr txBox="1">
            <a:spLocks/>
          </p:cNvSpPr>
          <p:nvPr/>
        </p:nvSpPr>
        <p:spPr>
          <a:xfrm>
            <a:off x="202099" y="5541423"/>
            <a:ext cx="11494277" cy="59904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1800" dirty="0">
                <a:latin typeface="-apple-system"/>
              </a:rPr>
              <a:t>V údolí Indu existovala v letech 2600 až 1900 př. n. l. tzv. </a:t>
            </a:r>
            <a:r>
              <a:rPr lang="cs-CZ" sz="1800" b="1" dirty="0" err="1">
                <a:latin typeface="-apple-system"/>
              </a:rPr>
              <a:t>Harappská</a:t>
            </a:r>
            <a:r>
              <a:rPr lang="cs-CZ" sz="1800" b="1" dirty="0">
                <a:latin typeface="-apple-system"/>
              </a:rPr>
              <a:t> civilizace</a:t>
            </a:r>
            <a:r>
              <a:rPr lang="cs-CZ" sz="1800" dirty="0">
                <a:latin typeface="-apple-system"/>
              </a:rPr>
              <a:t>, která je známá svým vyspělým urbanismem a nerozluštěným písmem. </a:t>
            </a:r>
            <a:r>
              <a:rPr lang="cs-CZ" sz="1800" dirty="0">
                <a:solidFill>
                  <a:srgbClr val="000000"/>
                </a:solidFill>
                <a:latin typeface="-apple-system"/>
              </a:rPr>
              <a:t>Historie nemocí člověka ve starověké Indii sahá až do nejranějších dob, což naznačuje i raná legenda o </a:t>
            </a:r>
            <a:r>
              <a:rPr lang="cs-CZ" sz="1800" dirty="0" err="1">
                <a:solidFill>
                  <a:srgbClr val="000000"/>
                </a:solidFill>
                <a:latin typeface="-apple-system"/>
              </a:rPr>
              <a:t>Dhanvantarim</a:t>
            </a:r>
            <a:r>
              <a:rPr lang="cs-CZ" sz="1800" dirty="0">
                <a:solidFill>
                  <a:srgbClr val="000000"/>
                </a:solidFill>
                <a:latin typeface="-apple-system"/>
              </a:rPr>
              <a:t>, inkarnaci boha </a:t>
            </a:r>
            <a:r>
              <a:rPr lang="cs-CZ" sz="1800" dirty="0" err="1">
                <a:solidFill>
                  <a:srgbClr val="000000"/>
                </a:solidFill>
                <a:latin typeface="-apple-system"/>
              </a:rPr>
              <a:t>Višnua</a:t>
            </a:r>
            <a:r>
              <a:rPr lang="cs-CZ" sz="1800" dirty="0">
                <a:solidFill>
                  <a:srgbClr val="000000"/>
                </a:solidFill>
                <a:latin typeface="-apple-system"/>
              </a:rPr>
              <a:t>, který se vynořil z </a:t>
            </a:r>
            <a:r>
              <a:rPr lang="cs-CZ" sz="1800" i="1" dirty="0" err="1">
                <a:solidFill>
                  <a:srgbClr val="000000"/>
                </a:solidFill>
                <a:latin typeface="-apple-system"/>
              </a:rPr>
              <a:t>kšir-sagary</a:t>
            </a:r>
            <a:r>
              <a:rPr lang="cs-CZ" sz="1800" dirty="0">
                <a:solidFill>
                  <a:srgbClr val="000000"/>
                </a:solidFill>
                <a:latin typeface="-apple-system"/>
              </a:rPr>
              <a:t>, oceánu mléka, a nesl nádobu </a:t>
            </a:r>
            <a:r>
              <a:rPr lang="cs-CZ" sz="1800" i="1" dirty="0" err="1">
                <a:solidFill>
                  <a:srgbClr val="000000"/>
                </a:solidFill>
                <a:latin typeface="-apple-system"/>
              </a:rPr>
              <a:t>amrity</a:t>
            </a:r>
            <a:r>
              <a:rPr lang="cs-CZ" sz="1800" dirty="0">
                <a:solidFill>
                  <a:srgbClr val="000000"/>
                </a:solidFill>
                <a:latin typeface="-apple-system"/>
              </a:rPr>
              <a:t>, božského nápoje nesmrtelnosti. </a:t>
            </a:r>
            <a:endParaRPr lang="cs-CZ" sz="1800" dirty="0"/>
          </a:p>
          <a:p>
            <a:r>
              <a:rPr lang="cs-CZ" sz="1800" dirty="0">
                <a:latin typeface="-apple-system"/>
              </a:rPr>
              <a:t>   </a:t>
            </a:r>
          </a:p>
        </p:txBody>
      </p:sp>
      <p:pic>
        <p:nvPicPr>
          <p:cNvPr id="34822" name="Picture 6" descr="undefi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100" y="2128758"/>
            <a:ext cx="5088868" cy="3238372"/>
          </a:xfrm>
          <a:prstGeom prst="rect">
            <a:avLst/>
          </a:prstGeom>
          <a:noFill/>
          <a:extLst>
            <a:ext uri="{909E8E84-426E-40DD-AFC4-6F175D3DCCD1}">
              <a14:hiddenFill xmlns:a14="http://schemas.microsoft.com/office/drawing/2010/main">
                <a:solidFill>
                  <a:srgbClr val="FFFFFF"/>
                </a:solidFill>
              </a14:hiddenFill>
            </a:ext>
          </a:extLst>
        </p:spPr>
      </p:pic>
      <p:pic>
        <p:nvPicPr>
          <p:cNvPr id="34824" name="Picture 8" descr="undefin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19450" y="2135573"/>
            <a:ext cx="3524084" cy="3224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669571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Peru - Carstvo Inka! | 4 Seasons Trav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669" y="-177799"/>
            <a:ext cx="11181666"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TextovéPole 1"/>
          <p:cNvSpPr txBox="1">
            <a:spLocks noChangeArrowheads="1"/>
          </p:cNvSpPr>
          <p:nvPr/>
        </p:nvSpPr>
        <p:spPr bwMode="auto">
          <a:xfrm>
            <a:off x="3648076" y="115889"/>
            <a:ext cx="44243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800"/>
              <a:t>Předkolumbovská amerika</a:t>
            </a:r>
          </a:p>
        </p:txBody>
      </p:sp>
      <p:pic>
        <p:nvPicPr>
          <p:cNvPr id="116742" name="Picture 8" descr="Ilustrace „Blood smear in malaria patient. Plasmodium vivax inside red  blood cell in the stage of ring-form trophozoite, the causative agent of  malaria disease, 3D illustration“ ze služby Stock | Adobe St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8573" y="5279134"/>
            <a:ext cx="2952750"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3" name="Picture 4" descr="Pediculus humanus capitis | Insect Wiki | Fand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2145" y="5279134"/>
            <a:ext cx="1031875"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4" name="Picture 6" descr="Cutaneous Leishmaniasi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70956" y="5195888"/>
            <a:ext cx="1893887"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p:cNvSpPr/>
          <p:nvPr/>
        </p:nvSpPr>
        <p:spPr>
          <a:xfrm>
            <a:off x="1932166" y="1394275"/>
            <a:ext cx="8441823" cy="923330"/>
          </a:xfrm>
          <a:prstGeom prst="rect">
            <a:avLst/>
          </a:prstGeom>
        </p:spPr>
        <p:txBody>
          <a:bodyPr wrap="square">
            <a:spAutoFit/>
          </a:bodyPr>
          <a:lstStyle/>
          <a:p>
            <a:r>
              <a:rPr lang="cs-CZ" altLang="cs-CZ" b="1" dirty="0">
                <a:solidFill>
                  <a:schemeClr val="bg1"/>
                </a:solidFill>
              </a:rPr>
              <a:t>Nejstarším zjištěným nálezem </a:t>
            </a:r>
            <a:r>
              <a:rPr lang="cs-CZ" altLang="cs-CZ" dirty="0">
                <a:solidFill>
                  <a:schemeClr val="bg1"/>
                </a:solidFill>
              </a:rPr>
              <a:t>jsou proto </a:t>
            </a:r>
            <a:r>
              <a:rPr lang="cs-CZ" altLang="cs-CZ" b="1" dirty="0">
                <a:solidFill>
                  <a:schemeClr val="bg1"/>
                </a:solidFill>
              </a:rPr>
              <a:t>vajíčka motolice plicní</a:t>
            </a:r>
            <a:r>
              <a:rPr lang="cs-CZ" altLang="cs-CZ" dirty="0">
                <a:solidFill>
                  <a:schemeClr val="bg1"/>
                </a:solidFill>
              </a:rPr>
              <a:t>, která byla nalezena ve </a:t>
            </a:r>
            <a:r>
              <a:rPr lang="cs-CZ" altLang="cs-CZ" b="1" dirty="0">
                <a:solidFill>
                  <a:schemeClr val="bg1"/>
                </a:solidFill>
              </a:rPr>
              <a:t>fosilních výkalech v severní Chile z doby 5000BC</a:t>
            </a:r>
            <a:r>
              <a:rPr lang="cs-CZ" altLang="cs-CZ" dirty="0">
                <a:solidFill>
                  <a:schemeClr val="bg1"/>
                </a:solidFill>
              </a:rPr>
              <a:t>. Rovněž byl z této doby doložen výskyt hlístic rodu </a:t>
            </a:r>
            <a:r>
              <a:rPr lang="cs-CZ" altLang="cs-CZ" b="1" dirty="0" err="1">
                <a:solidFill>
                  <a:schemeClr val="bg1"/>
                </a:solidFill>
              </a:rPr>
              <a:t>Ancylostoma</a:t>
            </a:r>
            <a:r>
              <a:rPr lang="cs-CZ" altLang="cs-CZ" b="1" dirty="0">
                <a:solidFill>
                  <a:schemeClr val="bg1"/>
                </a:solidFill>
              </a:rPr>
              <a:t> v Brazílii </a:t>
            </a:r>
            <a:r>
              <a:rPr lang="cs-CZ" altLang="cs-CZ" dirty="0">
                <a:solidFill>
                  <a:schemeClr val="bg1"/>
                </a:solidFill>
              </a:rPr>
              <a:t>a </a:t>
            </a:r>
            <a:r>
              <a:rPr lang="cs-CZ" altLang="cs-CZ" b="1" dirty="0">
                <a:solidFill>
                  <a:schemeClr val="bg1"/>
                </a:solidFill>
              </a:rPr>
              <a:t>vajíčka škrkavek z doby říše Inků cca 2330BC z Peru.</a:t>
            </a:r>
          </a:p>
        </p:txBody>
      </p:sp>
      <p:pic>
        <p:nvPicPr>
          <p:cNvPr id="3" name="Obrázek 2"/>
          <p:cNvPicPr>
            <a:picLocks noChangeAspect="1"/>
          </p:cNvPicPr>
          <p:nvPr/>
        </p:nvPicPr>
        <p:blipFill>
          <a:blip r:embed="rId7"/>
          <a:stretch>
            <a:fillRect/>
          </a:stretch>
        </p:blipFill>
        <p:spPr>
          <a:xfrm>
            <a:off x="365669" y="5279134"/>
            <a:ext cx="3947386" cy="1628775"/>
          </a:xfrm>
          <a:prstGeom prst="rect">
            <a:avLst/>
          </a:prstGeom>
        </p:spPr>
      </p:pic>
      <p:pic>
        <p:nvPicPr>
          <p:cNvPr id="4" name="Obrázek 3"/>
          <p:cNvPicPr>
            <a:picLocks noChangeAspect="1"/>
          </p:cNvPicPr>
          <p:nvPr/>
        </p:nvPicPr>
        <p:blipFill>
          <a:blip r:embed="rId8"/>
          <a:stretch>
            <a:fillRect/>
          </a:stretch>
        </p:blipFill>
        <p:spPr>
          <a:xfrm>
            <a:off x="4313055" y="5279134"/>
            <a:ext cx="2245494" cy="1628775"/>
          </a:xfrm>
          <a:prstGeom prst="rect">
            <a:avLst/>
          </a:prstGeom>
        </p:spPr>
      </p:pic>
      <p:sp>
        <p:nvSpPr>
          <p:cNvPr id="5" name="TextovéPole 4"/>
          <p:cNvSpPr txBox="1"/>
          <p:nvPr/>
        </p:nvSpPr>
        <p:spPr>
          <a:xfrm>
            <a:off x="667909" y="6528023"/>
            <a:ext cx="1625125" cy="369332"/>
          </a:xfrm>
          <a:prstGeom prst="rect">
            <a:avLst/>
          </a:prstGeom>
          <a:noFill/>
        </p:spPr>
        <p:txBody>
          <a:bodyPr wrap="none" rtlCol="0">
            <a:spAutoFit/>
          </a:bodyPr>
          <a:lstStyle/>
          <a:p>
            <a:r>
              <a:rPr lang="cs-CZ" dirty="0" smtClean="0"/>
              <a:t>Motolice plicní </a:t>
            </a:r>
            <a:endParaRPr lang="cs-CZ" dirty="0"/>
          </a:p>
        </p:txBody>
      </p:sp>
      <p:sp>
        <p:nvSpPr>
          <p:cNvPr id="6" name="TextovéPole 5"/>
          <p:cNvSpPr txBox="1"/>
          <p:nvPr/>
        </p:nvSpPr>
        <p:spPr>
          <a:xfrm>
            <a:off x="10068523" y="5072932"/>
            <a:ext cx="1037463" cy="369332"/>
          </a:xfrm>
          <a:prstGeom prst="rect">
            <a:avLst/>
          </a:prstGeom>
          <a:noFill/>
        </p:spPr>
        <p:txBody>
          <a:bodyPr wrap="none" rtlCol="0">
            <a:spAutoFit/>
          </a:bodyPr>
          <a:lstStyle/>
          <a:p>
            <a:r>
              <a:rPr lang="cs-CZ" dirty="0" err="1" smtClean="0">
                <a:solidFill>
                  <a:schemeClr val="bg1"/>
                </a:solidFill>
              </a:rPr>
              <a:t>Espundia</a:t>
            </a:r>
            <a:endParaRPr lang="cs-CZ" dirty="0">
              <a:solidFill>
                <a:schemeClr val="bg1"/>
              </a:solidFill>
            </a:endParaRPr>
          </a:p>
        </p:txBody>
      </p:sp>
    </p:spTree>
    <p:extLst>
      <p:ext uri="{BB962C8B-B14F-4D97-AF65-F5344CB8AC3E}">
        <p14:creationId xmlns:p14="http://schemas.microsoft.com/office/powerpoint/2010/main" val="373589147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descr="Climate Change May Be Destroying World's Oldest-Know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5482" y="3953153"/>
            <a:ext cx="3577286" cy="2795601"/>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p:cNvSpPr>
            <a:spLocks noGrp="1"/>
          </p:cNvSpPr>
          <p:nvPr>
            <p:ph idx="1"/>
          </p:nvPr>
        </p:nvSpPr>
        <p:spPr>
          <a:xfrm>
            <a:off x="380325" y="1113529"/>
            <a:ext cx="11377401" cy="4351338"/>
          </a:xfrm>
        </p:spPr>
        <p:txBody>
          <a:bodyPr>
            <a:normAutofit/>
          </a:bodyPr>
          <a:lstStyle/>
          <a:p>
            <a:pPr marL="0" indent="0">
              <a:buNone/>
            </a:pPr>
            <a:r>
              <a:rPr lang="cs-CZ" sz="2000" dirty="0"/>
              <a:t>Zdá se, že se jedná o </a:t>
            </a:r>
            <a:r>
              <a:rPr lang="cs-CZ" sz="2000" b="1" dirty="0"/>
              <a:t>nejranější lidské osídlení jihoamerického tichomořského pobřeží </a:t>
            </a:r>
            <a:r>
              <a:rPr lang="cs-CZ" sz="2000" dirty="0"/>
              <a:t>v zeměpisné šířce kolem 18° jižní šířky. Byli to </a:t>
            </a:r>
            <a:r>
              <a:rPr lang="cs-CZ" sz="2000" b="1" dirty="0"/>
              <a:t>lovci a sběrači</a:t>
            </a:r>
            <a:r>
              <a:rPr lang="cs-CZ" sz="2000" dirty="0"/>
              <a:t>, kteří se přizpůsobovali mořskému prostředí. Jedním z jejich nejvýraznějších rysů je </a:t>
            </a:r>
            <a:r>
              <a:rPr lang="cs-CZ" sz="2000" b="1" dirty="0"/>
              <a:t>rituální zacházení s mrtvými formou mumifikace. Tyto mumie jsou nejstarší, které jsou dosud popsané. </a:t>
            </a:r>
            <a:r>
              <a:rPr lang="cs-CZ" sz="2000" dirty="0"/>
              <a:t>Těla byla vykuchána, ošetřena zevnitř i zvenku, znovu vyplněna různými materiály, navenek vymodelována hlínou a kůže nahrazena modelovaným tvarem. Byla zaznamenána řada variací v technice. </a:t>
            </a:r>
            <a:r>
              <a:rPr lang="cs-CZ" sz="2000" b="1" dirty="0"/>
              <a:t>Radiokarbonová data se pohybují od 7810 ± 180 B.P. do 2480 ± 100 B.P.!!! </a:t>
            </a:r>
            <a:r>
              <a:rPr lang="cs-CZ" sz="2000" dirty="0"/>
              <a:t>Předpokládá se, že toto rané </a:t>
            </a:r>
            <a:r>
              <a:rPr lang="cs-CZ" sz="2000" b="1" dirty="0"/>
              <a:t>osídlení bylo výsledkem pohybu obyvatelstva z prostředí tropických pralesů v důsledku populačního tlaku. </a:t>
            </a:r>
            <a:r>
              <a:rPr lang="cs-CZ" sz="2000" dirty="0"/>
              <a:t>Tato hypotéza byla testována na důkazech získaných ze studií biologických vzdáleností založených na kraniometrických datech, krevních skupinách a enzymech, na hmotných kulturních pozůstatcích a na ekologických srovnáních.</a:t>
            </a:r>
          </a:p>
        </p:txBody>
      </p:sp>
      <p:sp>
        <p:nvSpPr>
          <p:cNvPr id="4" name="Nadpis 3"/>
          <p:cNvSpPr>
            <a:spLocks noGrp="1"/>
          </p:cNvSpPr>
          <p:nvPr>
            <p:ph type="title"/>
          </p:nvPr>
        </p:nvSpPr>
        <p:spPr>
          <a:xfrm>
            <a:off x="360772" y="293139"/>
            <a:ext cx="11479617" cy="563231"/>
          </a:xfrm>
          <a:prstGeom prst="rect">
            <a:avLst/>
          </a:prstGeom>
        </p:spPr>
        <p:txBody>
          <a:bodyPr wrap="none">
            <a:spAutoFit/>
          </a:bodyPr>
          <a:lstStyle/>
          <a:p>
            <a:r>
              <a:rPr lang="cs-CZ" sz="3400" dirty="0">
                <a:latin typeface="+mn-lt"/>
              </a:rPr>
              <a:t>Kultura </a:t>
            </a:r>
            <a:r>
              <a:rPr lang="cs-CZ" sz="3400" dirty="0" err="1">
                <a:latin typeface="+mn-lt"/>
              </a:rPr>
              <a:t>Chinchorro</a:t>
            </a:r>
            <a:r>
              <a:rPr lang="cs-CZ" sz="3400" dirty="0">
                <a:latin typeface="+mn-lt"/>
              </a:rPr>
              <a:t> v severním Chile 7000 př. n. l. – 1500 př. n. l</a:t>
            </a:r>
            <a:endParaRPr lang="cs-CZ" sz="3400" i="0" dirty="0">
              <a:effectLst/>
              <a:latin typeface="+mn-lt"/>
            </a:endParaRPr>
          </a:p>
        </p:txBody>
      </p:sp>
      <p:pic>
        <p:nvPicPr>
          <p:cNvPr id="5" name="Picture 6" descr="Momias de Chinchorro” – an endangered cultural treasure - travel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08102" y="3953155"/>
            <a:ext cx="2795601" cy="2795601"/>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momias-chinchorro - Chile es TUY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4348" y="3953154"/>
            <a:ext cx="2795601" cy="27956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Archivo:Momia Chinchorro Negra.jpg - Wikipedia, la enciclopedia libr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29949" y="3953151"/>
            <a:ext cx="3708097" cy="2795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377465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21508" name="Picture 4" descr="Map showing the extent of the Chinchorro cul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7391" y="1"/>
            <a:ext cx="523460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Šipka doleva 3"/>
          <p:cNvSpPr/>
          <p:nvPr/>
        </p:nvSpPr>
        <p:spPr>
          <a:xfrm rot="10800000">
            <a:off x="7895642" y="2949929"/>
            <a:ext cx="731520" cy="389217"/>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21510" name="Picture 6" descr="https://upload.wikimedia.org/wikipedia/commons/thumb/a/a3/Chinchorro_rito_funerario_500-1000_AC.jpg/800px-Chinchorro_rito_funerario_500-1000_A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2570945" cy="3428999"/>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https://upload.wikimedia.org/wikipedia/commons/thumb/3/3a/Momificaci%C3%B3n_Chinchorro.jpg/1280px-Momificaci%C3%B3n_Chinchorr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0944" y="0"/>
            <a:ext cx="4452195" cy="3429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1529395" y="105198"/>
            <a:ext cx="3681585" cy="461665"/>
          </a:xfrm>
          <a:prstGeom prst="rect">
            <a:avLst/>
          </a:prstGeom>
          <a:noFill/>
        </p:spPr>
        <p:txBody>
          <a:bodyPr wrap="none" rtlCol="0">
            <a:spAutoFit/>
          </a:bodyPr>
          <a:lstStyle/>
          <a:p>
            <a:r>
              <a:rPr lang="cs-CZ" sz="2400" b="1" dirty="0" err="1"/>
              <a:t>Chin</a:t>
            </a:r>
            <a:r>
              <a:rPr lang="cs-CZ" sz="2400" b="1" dirty="0" err="1">
                <a:solidFill>
                  <a:schemeClr val="bg1"/>
                </a:solidFill>
              </a:rPr>
              <a:t>choro</a:t>
            </a:r>
            <a:r>
              <a:rPr lang="cs-CZ" sz="2400" b="1" dirty="0">
                <a:solidFill>
                  <a:schemeClr val="bg1"/>
                </a:solidFill>
              </a:rPr>
              <a:t> pohřební rituály</a:t>
            </a:r>
          </a:p>
        </p:txBody>
      </p:sp>
      <p:pic>
        <p:nvPicPr>
          <p:cNvPr id="21514" name="Picture 10" descr="https://upload.wikimedia.org/wikipedia/commons/thumb/5/5d/Chinchorro_mummy_heads_Arica.jpg/1280px-Chinchorro_mummy_heads_Aric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4018572"/>
            <a:ext cx="3785905" cy="2839429"/>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undefine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85906" y="4016820"/>
            <a:ext cx="3788240" cy="2841180"/>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809202" y="3511944"/>
            <a:ext cx="5023811" cy="430887"/>
          </a:xfrm>
          <a:prstGeom prst="rect">
            <a:avLst/>
          </a:prstGeom>
          <a:noFill/>
        </p:spPr>
        <p:txBody>
          <a:bodyPr wrap="none" rtlCol="0">
            <a:spAutoFit/>
          </a:bodyPr>
          <a:lstStyle/>
          <a:p>
            <a:r>
              <a:rPr lang="cs-CZ" sz="2200" b="1" dirty="0" err="1"/>
              <a:t>Chinchoro</a:t>
            </a:r>
            <a:r>
              <a:rPr lang="cs-CZ" sz="2200" b="1" dirty="0"/>
              <a:t>, severní Chile (7000 – 1500 BP)</a:t>
            </a:r>
          </a:p>
        </p:txBody>
      </p:sp>
      <p:sp>
        <p:nvSpPr>
          <p:cNvPr id="7" name="TextovéPole 6"/>
          <p:cNvSpPr txBox="1"/>
          <p:nvPr/>
        </p:nvSpPr>
        <p:spPr>
          <a:xfrm>
            <a:off x="2573269" y="4037927"/>
            <a:ext cx="2447529" cy="461665"/>
          </a:xfrm>
          <a:prstGeom prst="rect">
            <a:avLst/>
          </a:prstGeom>
          <a:noFill/>
        </p:spPr>
        <p:txBody>
          <a:bodyPr wrap="none" rtlCol="0">
            <a:spAutoFit/>
          </a:bodyPr>
          <a:lstStyle/>
          <a:p>
            <a:r>
              <a:rPr lang="cs-CZ" sz="2400" b="1" dirty="0" err="1"/>
              <a:t>Chinchoro</a:t>
            </a:r>
            <a:r>
              <a:rPr lang="cs-CZ" sz="2400" b="1" dirty="0"/>
              <a:t> mumie</a:t>
            </a:r>
          </a:p>
        </p:txBody>
      </p:sp>
      <p:pic>
        <p:nvPicPr>
          <p:cNvPr id="17" name="Picture 6" descr="Así son las momias Chinchorro en Chile elegidas Patrimonio de la Unesco —  Conocedores.com"/>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94751" y="4668438"/>
            <a:ext cx="2859049" cy="1608215"/>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descr="The World's First Mummies The Chinchorro People of Chile. - ppt download"/>
          <p:cNvPicPr>
            <a:picLocks noGrp="1" noChangeAspect="1" noChangeArrowheads="1"/>
          </p:cNvPicPr>
          <p:nvPr>
            <p:ph idx="1"/>
          </p:nvPr>
        </p:nvPicPr>
        <p:blipFill>
          <a:blip r:embed="rId8" cstate="print">
            <a:extLst>
              <a:ext uri="{28A0092B-C50C-407E-A947-70E740481C1C}">
                <a14:useLocalDpi xmlns:a14="http://schemas.microsoft.com/office/drawing/2010/main" val="0"/>
              </a:ext>
            </a:extLst>
          </a:blip>
          <a:srcRect/>
          <a:stretch>
            <a:fillRect/>
          </a:stretch>
        </p:blipFill>
        <p:spPr bwMode="auto">
          <a:xfrm>
            <a:off x="9016332" y="2134626"/>
            <a:ext cx="2786497" cy="2089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479814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90200"/>
            <a:ext cx="10515600" cy="732292"/>
          </a:xfrm>
        </p:spPr>
        <p:txBody>
          <a:bodyPr>
            <a:normAutofit/>
          </a:bodyPr>
          <a:lstStyle/>
          <a:p>
            <a:pPr algn="ctr"/>
            <a:r>
              <a:rPr lang="cs-CZ" sz="3800" b="1" dirty="0"/>
              <a:t>Civilizace Jižní a Střední Ameriky</a:t>
            </a:r>
          </a:p>
        </p:txBody>
      </p:sp>
      <p:pic>
        <p:nvPicPr>
          <p:cNvPr id="10260" name="Picture 20" descr="Trichuris trichiura - Wikipedia"/>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36930" y="5284098"/>
            <a:ext cx="4178158" cy="1455007"/>
          </a:xfrm>
          <a:prstGeom prst="rect">
            <a:avLst/>
          </a:prstGeom>
          <a:noFill/>
          <a:extLst>
            <a:ext uri="{909E8E84-426E-40DD-AFC4-6F175D3DCCD1}">
              <a14:hiddenFill xmlns:a14="http://schemas.microsoft.com/office/drawing/2010/main">
                <a:solidFill>
                  <a:srgbClr val="FFFFFF"/>
                </a:solidFill>
              </a14:hiddenFill>
            </a:ext>
          </a:extLst>
        </p:spPr>
      </p:pic>
      <p:pic>
        <p:nvPicPr>
          <p:cNvPr id="10262" name="Picture 22" descr="Whipworms - Mallard Creek Animal Hospit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5089" y="5284098"/>
            <a:ext cx="1155127" cy="1424200"/>
          </a:xfrm>
          <a:prstGeom prst="rect">
            <a:avLst/>
          </a:prstGeom>
          <a:noFill/>
          <a:extLst>
            <a:ext uri="{909E8E84-426E-40DD-AFC4-6F175D3DCCD1}">
              <a14:hiddenFill xmlns:a14="http://schemas.microsoft.com/office/drawing/2010/main">
                <a:solidFill>
                  <a:srgbClr val="FFFFFF"/>
                </a:solidFill>
              </a14:hiddenFill>
            </a:ext>
          </a:extLst>
        </p:spPr>
      </p:pic>
      <p:pic>
        <p:nvPicPr>
          <p:cNvPr id="10264" name="Picture 24" descr="Macracanthorhynchus - Wikip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0215" y="5284099"/>
            <a:ext cx="2093573" cy="1424199"/>
          </a:xfrm>
          <a:prstGeom prst="rect">
            <a:avLst/>
          </a:prstGeom>
          <a:noFill/>
          <a:extLst>
            <a:ext uri="{909E8E84-426E-40DD-AFC4-6F175D3DCCD1}">
              <a14:hiddenFill xmlns:a14="http://schemas.microsoft.com/office/drawing/2010/main">
                <a:solidFill>
                  <a:srgbClr val="FFFFFF"/>
                </a:solidFill>
              </a14:hiddenFill>
            </a:ext>
          </a:extLst>
        </p:spPr>
      </p:pic>
      <p:pic>
        <p:nvPicPr>
          <p:cNvPr id="10266" name="Picture 26" descr="Macracanthorhynchus hirudinaceu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7710558" y="5046733"/>
            <a:ext cx="1424199" cy="1898932"/>
          </a:xfrm>
          <a:prstGeom prst="rect">
            <a:avLst/>
          </a:prstGeom>
          <a:noFill/>
          <a:extLst>
            <a:ext uri="{909E8E84-426E-40DD-AFC4-6F175D3DCCD1}">
              <a14:hiddenFill xmlns:a14="http://schemas.microsoft.com/office/drawing/2010/main">
                <a:solidFill>
                  <a:srgbClr val="FFFFFF"/>
                </a:solidFill>
              </a14:hiddenFill>
            </a:ext>
          </a:extLst>
        </p:spPr>
      </p:pic>
      <p:pic>
        <p:nvPicPr>
          <p:cNvPr id="10268" name="Picture 28" descr="Ancylostoma duodenale e Necator americanus (micrografia eletrônica) |  Biomedicina Padrã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72124" y="3607165"/>
            <a:ext cx="2706970" cy="3101134"/>
          </a:xfrm>
          <a:prstGeom prst="rect">
            <a:avLst/>
          </a:prstGeom>
          <a:noFill/>
          <a:extLst>
            <a:ext uri="{909E8E84-426E-40DD-AFC4-6F175D3DCCD1}">
              <a14:hiddenFill xmlns:a14="http://schemas.microsoft.com/office/drawing/2010/main">
                <a:solidFill>
                  <a:srgbClr val="FFFFFF"/>
                </a:solidFill>
              </a14:hiddenFill>
            </a:ext>
          </a:extLst>
        </p:spPr>
      </p:pic>
      <p:pic>
        <p:nvPicPr>
          <p:cNvPr id="14" name="Obrázek 13"/>
          <p:cNvPicPr>
            <a:picLocks noChangeAspect="1"/>
          </p:cNvPicPr>
          <p:nvPr/>
        </p:nvPicPr>
        <p:blipFill>
          <a:blip r:embed="rId7"/>
          <a:stretch>
            <a:fillRect/>
          </a:stretch>
        </p:blipFill>
        <p:spPr>
          <a:xfrm>
            <a:off x="136929" y="3624292"/>
            <a:ext cx="2175185" cy="1657433"/>
          </a:xfrm>
          <a:prstGeom prst="rect">
            <a:avLst/>
          </a:prstGeom>
        </p:spPr>
      </p:pic>
      <p:pic>
        <p:nvPicPr>
          <p:cNvPr id="15" name="Obrázek 14"/>
          <p:cNvPicPr>
            <a:picLocks noChangeAspect="1"/>
          </p:cNvPicPr>
          <p:nvPr/>
        </p:nvPicPr>
        <p:blipFill>
          <a:blip r:embed="rId8"/>
          <a:stretch>
            <a:fillRect/>
          </a:stretch>
        </p:blipFill>
        <p:spPr>
          <a:xfrm>
            <a:off x="2318957" y="3623106"/>
            <a:ext cx="1733154" cy="1658619"/>
          </a:xfrm>
          <a:prstGeom prst="rect">
            <a:avLst/>
          </a:prstGeom>
        </p:spPr>
      </p:pic>
      <p:pic>
        <p:nvPicPr>
          <p:cNvPr id="16" name="Obrázek 15"/>
          <p:cNvPicPr>
            <a:picLocks noChangeAspect="1"/>
          </p:cNvPicPr>
          <p:nvPr/>
        </p:nvPicPr>
        <p:blipFill>
          <a:blip r:embed="rId9"/>
          <a:stretch>
            <a:fillRect/>
          </a:stretch>
        </p:blipFill>
        <p:spPr>
          <a:xfrm>
            <a:off x="4037119" y="3623105"/>
            <a:ext cx="2388550" cy="1658620"/>
          </a:xfrm>
          <a:prstGeom prst="rect">
            <a:avLst/>
          </a:prstGeom>
        </p:spPr>
      </p:pic>
      <p:pic>
        <p:nvPicPr>
          <p:cNvPr id="10276" name="Picture 36" descr="Písečná blecha | Škůdci.com - o škůdcích, plísních, plevelech a jak s nimi  bojova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95127" y="3607164"/>
            <a:ext cx="2976997" cy="1674561"/>
          </a:xfrm>
          <a:prstGeom prst="rect">
            <a:avLst/>
          </a:prstGeom>
          <a:noFill/>
          <a:extLst>
            <a:ext uri="{909E8E84-426E-40DD-AFC4-6F175D3DCCD1}">
              <a14:hiddenFill xmlns:a14="http://schemas.microsoft.com/office/drawing/2010/main">
                <a:solidFill>
                  <a:srgbClr val="FFFFFF"/>
                </a:solidFill>
              </a14:hiddenFill>
            </a:ext>
          </a:extLst>
        </p:spPr>
      </p:pic>
      <p:pic>
        <p:nvPicPr>
          <p:cNvPr id="10278" name="Picture 38" descr="Parazitology"/>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631293" y="5741396"/>
            <a:ext cx="1450069" cy="966902"/>
          </a:xfrm>
          <a:prstGeom prst="rect">
            <a:avLst/>
          </a:prstGeom>
          <a:noFill/>
          <a:extLst>
            <a:ext uri="{909E8E84-426E-40DD-AFC4-6F175D3DCCD1}">
              <a14:hiddenFill xmlns:a14="http://schemas.microsoft.com/office/drawing/2010/main">
                <a:solidFill>
                  <a:srgbClr val="FFFFFF"/>
                </a:solidFill>
              </a14:hiddenFill>
            </a:ext>
          </a:extLst>
        </p:spPr>
      </p:pic>
      <p:pic>
        <p:nvPicPr>
          <p:cNvPr id="18" name="Obrázek 17"/>
          <p:cNvPicPr>
            <a:picLocks noChangeAspect="1"/>
          </p:cNvPicPr>
          <p:nvPr/>
        </p:nvPicPr>
        <p:blipFill>
          <a:blip r:embed="rId12"/>
          <a:stretch>
            <a:fillRect/>
          </a:stretch>
        </p:blipFill>
        <p:spPr>
          <a:xfrm>
            <a:off x="151338" y="1124793"/>
            <a:ext cx="4702278" cy="2497125"/>
          </a:xfrm>
          <a:prstGeom prst="rect">
            <a:avLst/>
          </a:prstGeom>
        </p:spPr>
      </p:pic>
      <p:pic>
        <p:nvPicPr>
          <p:cNvPr id="10282" name="Picture 42" descr="Gruta Casa de Pedra – Iporanga, Brazil - Atlas Obscur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04746" y="1124794"/>
            <a:ext cx="2512529" cy="2495938"/>
          </a:xfrm>
          <a:prstGeom prst="rect">
            <a:avLst/>
          </a:prstGeom>
          <a:noFill/>
          <a:extLst>
            <a:ext uri="{909E8E84-426E-40DD-AFC4-6F175D3DCCD1}">
              <a14:hiddenFill xmlns:a14="http://schemas.microsoft.com/office/drawing/2010/main">
                <a:solidFill>
                  <a:srgbClr val="FFFFFF"/>
                </a:solidFill>
              </a14:hiddenFill>
            </a:ext>
          </a:extLst>
        </p:spPr>
      </p:pic>
      <p:sp>
        <p:nvSpPr>
          <p:cNvPr id="19" name="TextovéPole 18"/>
          <p:cNvSpPr txBox="1"/>
          <p:nvPr/>
        </p:nvSpPr>
        <p:spPr>
          <a:xfrm>
            <a:off x="7388030" y="1076242"/>
            <a:ext cx="4816831" cy="2862322"/>
          </a:xfrm>
          <a:prstGeom prst="rect">
            <a:avLst/>
          </a:prstGeom>
          <a:noFill/>
        </p:spPr>
        <p:txBody>
          <a:bodyPr wrap="none" rtlCol="0">
            <a:spAutoFit/>
          </a:bodyPr>
          <a:lstStyle/>
          <a:p>
            <a:r>
              <a:rPr lang="cs-CZ" dirty="0"/>
              <a:t>Analýza </a:t>
            </a:r>
            <a:r>
              <a:rPr lang="cs-CZ" b="1" dirty="0"/>
              <a:t>koprolitů z jeskyně </a:t>
            </a:r>
            <a:r>
              <a:rPr lang="cs-CZ" b="1" dirty="0" err="1"/>
              <a:t>Cerro</a:t>
            </a:r>
            <a:r>
              <a:rPr lang="cs-CZ" b="1" dirty="0"/>
              <a:t> </a:t>
            </a:r>
            <a:r>
              <a:rPr lang="cs-CZ" b="1" dirty="0" err="1"/>
              <a:t>Casa</a:t>
            </a:r>
            <a:r>
              <a:rPr lang="cs-CZ" b="1" dirty="0"/>
              <a:t> de </a:t>
            </a:r>
            <a:r>
              <a:rPr lang="cs-CZ" b="1" dirty="0" err="1"/>
              <a:t>Piedra</a:t>
            </a:r>
            <a:r>
              <a:rPr lang="cs-CZ" b="1" dirty="0"/>
              <a:t> </a:t>
            </a:r>
          </a:p>
          <a:p>
            <a:r>
              <a:rPr lang="cs-CZ" dirty="0"/>
              <a:t>V provincii Santa </a:t>
            </a:r>
            <a:r>
              <a:rPr lang="cs-CZ" dirty="0" err="1"/>
              <a:t>Cruz</a:t>
            </a:r>
            <a:r>
              <a:rPr lang="cs-CZ" dirty="0"/>
              <a:t> v </a:t>
            </a:r>
            <a:r>
              <a:rPr lang="cs-CZ" dirty="0" err="1"/>
              <a:t>Brazilii</a:t>
            </a:r>
            <a:r>
              <a:rPr lang="cs-CZ" dirty="0"/>
              <a:t> prokázala vajíčka</a:t>
            </a:r>
          </a:p>
          <a:p>
            <a:r>
              <a:rPr lang="cs-CZ" dirty="0"/>
              <a:t>helmintů </a:t>
            </a:r>
            <a:r>
              <a:rPr lang="cs-CZ" b="1" dirty="0" err="1"/>
              <a:t>Trichocephalus</a:t>
            </a:r>
            <a:r>
              <a:rPr lang="cs-CZ" dirty="0"/>
              <a:t>, </a:t>
            </a:r>
            <a:r>
              <a:rPr lang="cs-CZ" b="1" dirty="0" err="1"/>
              <a:t>Macracanthorhynus</a:t>
            </a:r>
            <a:r>
              <a:rPr lang="cs-CZ" b="1" dirty="0"/>
              <a:t> </a:t>
            </a:r>
            <a:r>
              <a:rPr lang="cs-CZ" dirty="0"/>
              <a:t>a</a:t>
            </a:r>
          </a:p>
          <a:p>
            <a:r>
              <a:rPr lang="cs-CZ" b="1" dirty="0" err="1"/>
              <a:t>Necator</a:t>
            </a:r>
            <a:r>
              <a:rPr lang="cs-CZ" b="1" dirty="0"/>
              <a:t> </a:t>
            </a:r>
            <a:r>
              <a:rPr lang="cs-CZ" b="1" dirty="0" err="1"/>
              <a:t>americanus</a:t>
            </a:r>
            <a:r>
              <a:rPr lang="cs-CZ" dirty="0"/>
              <a:t>. Z jižní Ameriky taky údaje o</a:t>
            </a:r>
          </a:p>
          <a:p>
            <a:r>
              <a:rPr lang="cs-CZ" dirty="0"/>
              <a:t>poškození lidí v důsledku napadení </a:t>
            </a:r>
            <a:r>
              <a:rPr lang="cs-CZ" b="1" dirty="0" err="1"/>
              <a:t>Leishmaniemi</a:t>
            </a:r>
            <a:endParaRPr lang="cs-CZ" b="1" dirty="0"/>
          </a:p>
          <a:p>
            <a:r>
              <a:rPr lang="cs-CZ" dirty="0"/>
              <a:t>(</a:t>
            </a:r>
            <a:r>
              <a:rPr lang="cs-CZ" dirty="0" err="1"/>
              <a:t>espundia</a:t>
            </a:r>
            <a:r>
              <a:rPr lang="cs-CZ" dirty="0"/>
              <a:t>) a </a:t>
            </a:r>
            <a:r>
              <a:rPr lang="cs-CZ" b="1" dirty="0"/>
              <a:t>blechou písečnou</a:t>
            </a:r>
            <a:r>
              <a:rPr lang="cs-CZ" dirty="0"/>
              <a:t> (</a:t>
            </a:r>
            <a:r>
              <a:rPr lang="cs-CZ" b="1" dirty="0" err="1"/>
              <a:t>Tunga</a:t>
            </a:r>
            <a:r>
              <a:rPr lang="cs-CZ" b="1" dirty="0"/>
              <a:t> </a:t>
            </a:r>
            <a:r>
              <a:rPr lang="cs-CZ" b="1" dirty="0" err="1"/>
              <a:t>penetrans</a:t>
            </a:r>
            <a:r>
              <a:rPr lang="cs-CZ" dirty="0"/>
              <a:t>)</a:t>
            </a:r>
          </a:p>
          <a:p>
            <a:r>
              <a:rPr lang="cs-CZ" dirty="0"/>
              <a:t>Cca 2000 – 1700 let BC. Podobné doklady rovněž </a:t>
            </a:r>
          </a:p>
          <a:p>
            <a:r>
              <a:rPr lang="cs-CZ" dirty="0"/>
              <a:t>z </a:t>
            </a:r>
            <a:r>
              <a:rPr lang="cs-CZ" dirty="0" err="1"/>
              <a:t>Perua</a:t>
            </a:r>
            <a:r>
              <a:rPr lang="cs-CZ" dirty="0"/>
              <a:t>  Argentiny + hlístice </a:t>
            </a:r>
            <a:r>
              <a:rPr lang="cs-CZ" b="1" dirty="0" err="1"/>
              <a:t>Trichostongylus</a:t>
            </a:r>
            <a:r>
              <a:rPr lang="cs-CZ" dirty="0"/>
              <a:t>.  </a:t>
            </a:r>
          </a:p>
          <a:p>
            <a:endParaRPr lang="cs-CZ" dirty="0"/>
          </a:p>
          <a:p>
            <a:r>
              <a:rPr lang="cs-CZ" dirty="0"/>
              <a:t> </a:t>
            </a:r>
          </a:p>
        </p:txBody>
      </p:sp>
      <p:pic>
        <p:nvPicPr>
          <p:cNvPr id="38" name="Obrázek 37"/>
          <p:cNvPicPr>
            <a:picLocks noChangeAspect="1"/>
          </p:cNvPicPr>
          <p:nvPr/>
        </p:nvPicPr>
        <p:blipFill>
          <a:blip r:embed="rId14"/>
          <a:stretch>
            <a:fillRect/>
          </a:stretch>
        </p:blipFill>
        <p:spPr>
          <a:xfrm>
            <a:off x="6392544" y="4402066"/>
            <a:ext cx="1078379" cy="879659"/>
          </a:xfrm>
          <a:prstGeom prst="rect">
            <a:avLst/>
          </a:prstGeom>
        </p:spPr>
      </p:pic>
      <p:sp>
        <p:nvSpPr>
          <p:cNvPr id="21" name="Šipka doleva 20"/>
          <p:cNvSpPr/>
          <p:nvPr/>
        </p:nvSpPr>
        <p:spPr>
          <a:xfrm>
            <a:off x="4418247" y="1909724"/>
            <a:ext cx="606174" cy="314699"/>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0" name="Šipka doleva 39"/>
          <p:cNvSpPr/>
          <p:nvPr/>
        </p:nvSpPr>
        <p:spPr>
          <a:xfrm>
            <a:off x="532739" y="3089808"/>
            <a:ext cx="606174" cy="314699"/>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Obdélník 2"/>
          <p:cNvSpPr/>
          <p:nvPr/>
        </p:nvSpPr>
        <p:spPr>
          <a:xfrm>
            <a:off x="404856" y="5263963"/>
            <a:ext cx="2740109" cy="369332"/>
          </a:xfrm>
          <a:prstGeom prst="rect">
            <a:avLst/>
          </a:prstGeom>
        </p:spPr>
        <p:txBody>
          <a:bodyPr wrap="none">
            <a:spAutoFit/>
          </a:bodyPr>
          <a:lstStyle/>
          <a:p>
            <a:r>
              <a:rPr lang="cs-CZ" altLang="cs-CZ" dirty="0" smtClean="0">
                <a:solidFill>
                  <a:schemeClr val="bg1"/>
                </a:solidFill>
              </a:rPr>
              <a:t> </a:t>
            </a:r>
            <a:r>
              <a:rPr lang="cs-CZ" altLang="cs-CZ" dirty="0" err="1">
                <a:solidFill>
                  <a:schemeClr val="bg1"/>
                </a:solidFill>
              </a:rPr>
              <a:t>Trichuris</a:t>
            </a:r>
            <a:r>
              <a:rPr lang="cs-CZ" altLang="cs-CZ" dirty="0">
                <a:solidFill>
                  <a:schemeClr val="bg1"/>
                </a:solidFill>
              </a:rPr>
              <a:t> </a:t>
            </a:r>
            <a:r>
              <a:rPr lang="cs-CZ" altLang="cs-CZ" dirty="0" err="1" smtClean="0">
                <a:solidFill>
                  <a:schemeClr val="bg1"/>
                </a:solidFill>
              </a:rPr>
              <a:t>trichiuira</a:t>
            </a:r>
            <a:r>
              <a:rPr lang="cs-CZ" altLang="cs-CZ" dirty="0" smtClean="0">
                <a:solidFill>
                  <a:schemeClr val="bg1"/>
                </a:solidFill>
              </a:rPr>
              <a:t> - vajíčko</a:t>
            </a:r>
            <a:endParaRPr lang="cs-CZ" dirty="0">
              <a:solidFill>
                <a:schemeClr val="bg1"/>
              </a:solidFill>
            </a:endParaRPr>
          </a:p>
        </p:txBody>
      </p:sp>
      <p:sp>
        <p:nvSpPr>
          <p:cNvPr id="4" name="TextovéPole 3"/>
          <p:cNvSpPr txBox="1"/>
          <p:nvPr/>
        </p:nvSpPr>
        <p:spPr>
          <a:xfrm>
            <a:off x="4715123" y="3570140"/>
            <a:ext cx="1037463" cy="369332"/>
          </a:xfrm>
          <a:prstGeom prst="rect">
            <a:avLst/>
          </a:prstGeom>
          <a:noFill/>
        </p:spPr>
        <p:txBody>
          <a:bodyPr wrap="none" rtlCol="0">
            <a:spAutoFit/>
          </a:bodyPr>
          <a:lstStyle/>
          <a:p>
            <a:r>
              <a:rPr lang="cs-CZ" dirty="0" err="1" smtClean="0">
                <a:solidFill>
                  <a:schemeClr val="bg1"/>
                </a:solidFill>
              </a:rPr>
              <a:t>Espundia</a:t>
            </a:r>
            <a:endParaRPr lang="cs-CZ" dirty="0">
              <a:solidFill>
                <a:schemeClr val="bg1"/>
              </a:solidFill>
            </a:endParaRPr>
          </a:p>
        </p:txBody>
      </p:sp>
      <p:sp>
        <p:nvSpPr>
          <p:cNvPr id="22" name="TextovéPole 21"/>
          <p:cNvSpPr txBox="1"/>
          <p:nvPr/>
        </p:nvSpPr>
        <p:spPr>
          <a:xfrm>
            <a:off x="2235641" y="3619169"/>
            <a:ext cx="1905073" cy="369332"/>
          </a:xfrm>
          <a:prstGeom prst="rect">
            <a:avLst/>
          </a:prstGeom>
          <a:noFill/>
        </p:spPr>
        <p:txBody>
          <a:bodyPr wrap="none" rtlCol="0">
            <a:spAutoFit/>
          </a:bodyPr>
          <a:lstStyle/>
          <a:p>
            <a:r>
              <a:rPr lang="cs-CZ" dirty="0" smtClean="0">
                <a:solidFill>
                  <a:schemeClr val="bg1"/>
                </a:solidFill>
              </a:rPr>
              <a:t>Kožní </a:t>
            </a:r>
            <a:r>
              <a:rPr lang="cs-CZ" dirty="0" err="1" smtClean="0">
                <a:solidFill>
                  <a:schemeClr val="bg1"/>
                </a:solidFill>
              </a:rPr>
              <a:t>leshmanióza</a:t>
            </a:r>
            <a:endParaRPr lang="cs-CZ" dirty="0">
              <a:solidFill>
                <a:schemeClr val="bg1"/>
              </a:solidFill>
            </a:endParaRPr>
          </a:p>
        </p:txBody>
      </p:sp>
      <p:sp>
        <p:nvSpPr>
          <p:cNvPr id="23" name="TextovéPole 22"/>
          <p:cNvSpPr txBox="1"/>
          <p:nvPr/>
        </p:nvSpPr>
        <p:spPr>
          <a:xfrm>
            <a:off x="103364" y="4850293"/>
            <a:ext cx="2168094" cy="369332"/>
          </a:xfrm>
          <a:prstGeom prst="rect">
            <a:avLst/>
          </a:prstGeom>
          <a:noFill/>
        </p:spPr>
        <p:txBody>
          <a:bodyPr wrap="none" rtlCol="0">
            <a:spAutoFit/>
          </a:bodyPr>
          <a:lstStyle/>
          <a:p>
            <a:r>
              <a:rPr lang="cs-CZ" dirty="0" smtClean="0"/>
              <a:t>Vektor -</a:t>
            </a:r>
            <a:r>
              <a:rPr lang="cs-CZ" dirty="0" err="1" smtClean="0"/>
              <a:t>Phlebotomus</a:t>
            </a:r>
            <a:endParaRPr lang="cs-CZ" dirty="0"/>
          </a:p>
        </p:txBody>
      </p:sp>
      <p:sp>
        <p:nvSpPr>
          <p:cNvPr id="24" name="TextovéPole 23"/>
          <p:cNvSpPr txBox="1"/>
          <p:nvPr/>
        </p:nvSpPr>
        <p:spPr>
          <a:xfrm>
            <a:off x="7291346" y="4913905"/>
            <a:ext cx="1571264" cy="369332"/>
          </a:xfrm>
          <a:prstGeom prst="rect">
            <a:avLst/>
          </a:prstGeom>
          <a:noFill/>
        </p:spPr>
        <p:txBody>
          <a:bodyPr wrap="none" rtlCol="0">
            <a:spAutoFit/>
          </a:bodyPr>
          <a:lstStyle/>
          <a:p>
            <a:r>
              <a:rPr lang="cs-CZ" dirty="0" smtClean="0">
                <a:solidFill>
                  <a:schemeClr val="bg1"/>
                </a:solidFill>
              </a:rPr>
              <a:t>Blecha písečná</a:t>
            </a:r>
            <a:endParaRPr lang="cs-CZ" dirty="0">
              <a:solidFill>
                <a:schemeClr val="bg1"/>
              </a:solidFill>
            </a:endParaRPr>
          </a:p>
        </p:txBody>
      </p:sp>
      <p:sp>
        <p:nvSpPr>
          <p:cNvPr id="25" name="TextovéPole 24"/>
          <p:cNvSpPr txBox="1"/>
          <p:nvPr/>
        </p:nvSpPr>
        <p:spPr>
          <a:xfrm>
            <a:off x="9724443" y="3760969"/>
            <a:ext cx="2063194" cy="369332"/>
          </a:xfrm>
          <a:prstGeom prst="rect">
            <a:avLst/>
          </a:prstGeom>
          <a:noFill/>
        </p:spPr>
        <p:txBody>
          <a:bodyPr wrap="none" rtlCol="0">
            <a:spAutoFit/>
          </a:bodyPr>
          <a:lstStyle/>
          <a:p>
            <a:r>
              <a:rPr lang="cs-CZ" dirty="0" err="1" smtClean="0">
                <a:solidFill>
                  <a:schemeClr val="bg1"/>
                </a:solidFill>
              </a:rPr>
              <a:t>Necatot</a:t>
            </a:r>
            <a:r>
              <a:rPr lang="cs-CZ" dirty="0" smtClean="0">
                <a:solidFill>
                  <a:schemeClr val="bg1"/>
                </a:solidFill>
              </a:rPr>
              <a:t> </a:t>
            </a:r>
            <a:r>
              <a:rPr lang="cs-CZ" dirty="0" err="1" smtClean="0">
                <a:solidFill>
                  <a:schemeClr val="bg1"/>
                </a:solidFill>
              </a:rPr>
              <a:t>americanus</a:t>
            </a:r>
            <a:endParaRPr lang="cs-CZ" dirty="0">
              <a:solidFill>
                <a:schemeClr val="bg1"/>
              </a:solidFill>
            </a:endParaRPr>
          </a:p>
        </p:txBody>
      </p:sp>
    </p:spTree>
    <p:extLst>
      <p:ext uri="{BB962C8B-B14F-4D97-AF65-F5344CB8AC3E}">
        <p14:creationId xmlns:p14="http://schemas.microsoft.com/office/powerpoint/2010/main" val="300645236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descr="https://ars.els-cdn.com/content/image/1-s2.0-S0001706X15300103-fx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2386" y="3444701"/>
            <a:ext cx="6826693" cy="2746379"/>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424733" y="-24483"/>
            <a:ext cx="10515600" cy="731621"/>
          </a:xfrm>
        </p:spPr>
        <p:txBody>
          <a:bodyPr>
            <a:normAutofit/>
          </a:bodyPr>
          <a:lstStyle/>
          <a:p>
            <a:pPr algn="ctr"/>
            <a:r>
              <a:rPr lang="cs-CZ" altLang="cs-CZ" sz="3800" b="1" dirty="0"/>
              <a:t>Severoamerické kultury</a:t>
            </a:r>
            <a:endParaRPr lang="cs-CZ" sz="3800" dirty="0"/>
          </a:p>
        </p:txBody>
      </p:sp>
      <p:sp>
        <p:nvSpPr>
          <p:cNvPr id="3" name="Zástupný symbol pro obsah 2"/>
          <p:cNvSpPr>
            <a:spLocks noGrp="1"/>
          </p:cNvSpPr>
          <p:nvPr>
            <p:ph idx="1"/>
          </p:nvPr>
        </p:nvSpPr>
        <p:spPr>
          <a:xfrm>
            <a:off x="613871" y="2130949"/>
            <a:ext cx="10739929" cy="3489421"/>
          </a:xfrm>
        </p:spPr>
        <p:txBody>
          <a:bodyPr>
            <a:normAutofit/>
          </a:bodyPr>
          <a:lstStyle/>
          <a:p>
            <a:pPr marL="0" indent="0">
              <a:buNone/>
            </a:pPr>
            <a:r>
              <a:rPr lang="cs-CZ" sz="2200" dirty="0"/>
              <a:t>V důsledku probíhající migrace z Asie cca před 20 000 lety (pokles hladiny oceánu) probíhala kolonizace kontinentu. V oblastech </a:t>
            </a:r>
            <a:r>
              <a:rPr lang="cs-CZ" sz="2200" b="1" dirty="0"/>
              <a:t>Britské Kolumbie prostudováno přes 130 </a:t>
            </a:r>
            <a:r>
              <a:rPr lang="cs-CZ" sz="2200" dirty="0"/>
              <a:t>lokalit a průkaz </a:t>
            </a:r>
            <a:r>
              <a:rPr lang="cs-CZ" sz="2200" b="1" dirty="0"/>
              <a:t>původně parazitů ryb před cca 3000 – 2000 lety </a:t>
            </a:r>
            <a:r>
              <a:rPr lang="cs-CZ" sz="2200" dirty="0"/>
              <a:t>– tasemnice </a:t>
            </a:r>
            <a:r>
              <a:rPr lang="cs-CZ" sz="2200" b="1" dirty="0" err="1"/>
              <a:t>Diphyllobthrium</a:t>
            </a:r>
            <a:r>
              <a:rPr lang="cs-CZ" sz="2200" b="1" dirty="0"/>
              <a:t> </a:t>
            </a:r>
            <a:r>
              <a:rPr lang="cs-CZ" sz="2200" b="1" dirty="0" err="1"/>
              <a:t>pacificum</a:t>
            </a:r>
            <a:r>
              <a:rPr lang="cs-CZ" sz="2200" dirty="0"/>
              <a:t>, motolice </a:t>
            </a:r>
            <a:r>
              <a:rPr lang="cs-CZ" sz="2200" b="1" dirty="0" err="1"/>
              <a:t>Nanophyetes</a:t>
            </a:r>
            <a:r>
              <a:rPr lang="cs-CZ" sz="2200" b="1" dirty="0"/>
              <a:t> </a:t>
            </a:r>
            <a:r>
              <a:rPr lang="cs-CZ" sz="2200" b="1" dirty="0" err="1"/>
              <a:t>salmincola</a:t>
            </a:r>
            <a:r>
              <a:rPr lang="cs-CZ" sz="2200" b="1" dirty="0"/>
              <a:t> </a:t>
            </a:r>
            <a:r>
              <a:rPr lang="cs-CZ" sz="2200" dirty="0"/>
              <a:t>a další rybí tasemnice (podle vajíček). </a:t>
            </a:r>
          </a:p>
        </p:txBody>
      </p:sp>
      <p:pic>
        <p:nvPicPr>
          <p:cNvPr id="8" name="Picture 2" descr="Exempláře Diphyllobothrium pacificum. 1, Vlevo nahoře: scolex ve tvaru srdce. 2, Nahoře uprostřed: proglottid zobrazující dělohu (U), transverzální sulci (ST) a děložní pór (UP). 3, vpravo nahoře: vajíčko (operculum = 60 mm). 4, Dole: strobila D. pacificum (přibližná délka = 70 cm).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871" y="3444701"/>
            <a:ext cx="4059864" cy="27463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s://wcvm.usask.ca/learnaboutparasites/images/nanophyetes-adult-202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6372" y="3429000"/>
            <a:ext cx="2839406" cy="276208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3275938" y="6202022"/>
            <a:ext cx="2852704" cy="369332"/>
          </a:xfrm>
          <a:prstGeom prst="rect">
            <a:avLst/>
          </a:prstGeom>
          <a:noFill/>
        </p:spPr>
        <p:txBody>
          <a:bodyPr wrap="none" rtlCol="0">
            <a:spAutoFit/>
          </a:bodyPr>
          <a:lstStyle/>
          <a:p>
            <a:r>
              <a:rPr lang="cs-CZ" dirty="0" err="1"/>
              <a:t>Diphyllobothrium</a:t>
            </a:r>
            <a:r>
              <a:rPr lang="cs-CZ" dirty="0"/>
              <a:t> </a:t>
            </a:r>
            <a:r>
              <a:rPr lang="cs-CZ" dirty="0" err="1"/>
              <a:t>pacificum</a:t>
            </a:r>
            <a:endParaRPr lang="cs-CZ" dirty="0"/>
          </a:p>
        </p:txBody>
      </p:sp>
      <p:sp>
        <p:nvSpPr>
          <p:cNvPr id="9" name="TextovéPole 8"/>
          <p:cNvSpPr txBox="1"/>
          <p:nvPr/>
        </p:nvSpPr>
        <p:spPr>
          <a:xfrm>
            <a:off x="8253451" y="6170215"/>
            <a:ext cx="2627707" cy="369332"/>
          </a:xfrm>
          <a:prstGeom prst="rect">
            <a:avLst/>
          </a:prstGeom>
          <a:noFill/>
        </p:spPr>
        <p:txBody>
          <a:bodyPr wrap="none" rtlCol="0">
            <a:spAutoFit/>
          </a:bodyPr>
          <a:lstStyle/>
          <a:p>
            <a:r>
              <a:rPr lang="cs-CZ" dirty="0" err="1"/>
              <a:t>Nanophyetes</a:t>
            </a:r>
            <a:r>
              <a:rPr lang="cs-CZ" dirty="0"/>
              <a:t> </a:t>
            </a:r>
            <a:r>
              <a:rPr lang="cs-CZ" dirty="0" err="1"/>
              <a:t>salmincola</a:t>
            </a:r>
            <a:r>
              <a:rPr lang="cs-CZ" dirty="0"/>
              <a:t>   </a:t>
            </a:r>
          </a:p>
        </p:txBody>
      </p:sp>
      <p:pic>
        <p:nvPicPr>
          <p:cNvPr id="13" name="Picture 6" descr="Óóó Indiáni: Moravské zemské muzeu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487" y="71846"/>
            <a:ext cx="3007045" cy="200344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Chaco Culture National Historical Park (U.S. National Park Servic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07745" y="707139"/>
            <a:ext cx="5080882" cy="136815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16 Unbelievable Facts About Chaco Culture National Historical Park -  Facts.ne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71506" y="133137"/>
            <a:ext cx="3487299" cy="1961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94775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0" descr="Trichuris trichiura - Wiki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4544416"/>
            <a:ext cx="6062663" cy="224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7" name="Picture 22" descr="JaypeeDigital | eBook Rea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8726" y="620197"/>
            <a:ext cx="30702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24" descr="Trichuris - Wikip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6664" y="4560318"/>
            <a:ext cx="3081337" cy="224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Picture 26" descr="Vědci zmapovali poslední hodiny &quot;ledového muže&quot; Ötziho - Aktuálně.cz"/>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612246"/>
            <a:ext cx="6054725"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ovéPole 3"/>
          <p:cNvSpPr txBox="1">
            <a:spLocks noChangeArrowheads="1"/>
          </p:cNvSpPr>
          <p:nvPr/>
        </p:nvSpPr>
        <p:spPr bwMode="auto">
          <a:xfrm>
            <a:off x="1544639" y="4128604"/>
            <a:ext cx="913447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cs-CZ" altLang="cs-CZ" sz="1700" b="1" dirty="0"/>
              <a:t>Nález </a:t>
            </a:r>
            <a:r>
              <a:rPr lang="cs-CZ" altLang="cs-CZ" sz="1700" b="1" cap="all" dirty="0" err="1"/>
              <a:t>ö</a:t>
            </a:r>
            <a:r>
              <a:rPr lang="cs-CZ" altLang="cs-CZ" sz="1700" b="1" dirty="0" err="1"/>
              <a:t>tziho</a:t>
            </a:r>
            <a:r>
              <a:rPr lang="cs-CZ" altLang="cs-CZ" sz="1700" b="1" dirty="0"/>
              <a:t> </a:t>
            </a:r>
            <a:r>
              <a:rPr lang="cs-CZ" altLang="cs-CZ" sz="1700" dirty="0"/>
              <a:t>v </a:t>
            </a:r>
            <a:r>
              <a:rPr lang="cs-CZ" altLang="cs-CZ" sz="1700" dirty="0" err="1"/>
              <a:t>Őtzalských</a:t>
            </a:r>
            <a:r>
              <a:rPr lang="cs-CZ" altLang="cs-CZ" sz="1700" dirty="0"/>
              <a:t> Alpách v Rakousku (1991) </a:t>
            </a:r>
            <a:r>
              <a:rPr lang="cs-CZ" altLang="cs-CZ" sz="1700" b="1" dirty="0"/>
              <a:t>z doby před 5300 let</a:t>
            </a:r>
            <a:r>
              <a:rPr lang="cs-CZ" altLang="cs-CZ" sz="1700" dirty="0"/>
              <a:t> ve výšce 3200m</a:t>
            </a:r>
          </a:p>
          <a:p>
            <a:pPr>
              <a:defRPr/>
            </a:pPr>
            <a:r>
              <a:rPr lang="cs-CZ" altLang="cs-CZ" dirty="0"/>
              <a:t>                                                                                                  </a:t>
            </a:r>
          </a:p>
          <a:p>
            <a:pPr>
              <a:defRPr/>
            </a:pPr>
            <a:r>
              <a:rPr lang="cs-CZ" altLang="cs-CZ" dirty="0"/>
              <a:t>                                                                                                  </a:t>
            </a:r>
            <a:r>
              <a:rPr lang="cs-CZ" altLang="cs-CZ" sz="1700" dirty="0"/>
              <a:t>vajíčka </a:t>
            </a:r>
            <a:r>
              <a:rPr lang="cs-CZ" altLang="cs-CZ" sz="1700" dirty="0" err="1"/>
              <a:t>Trichuris</a:t>
            </a:r>
            <a:r>
              <a:rPr lang="cs-CZ" altLang="cs-CZ" sz="1700" dirty="0"/>
              <a:t> </a:t>
            </a:r>
            <a:r>
              <a:rPr lang="cs-CZ" altLang="cs-CZ" sz="1700" dirty="0" err="1"/>
              <a:t>trichiuira</a:t>
            </a:r>
            <a:endParaRPr lang="cs-CZ" altLang="cs-CZ" sz="1700" dirty="0"/>
          </a:p>
        </p:txBody>
      </p:sp>
      <p:sp>
        <p:nvSpPr>
          <p:cNvPr id="2" name="TextovéPole 1"/>
          <p:cNvSpPr txBox="1"/>
          <p:nvPr/>
        </p:nvSpPr>
        <p:spPr>
          <a:xfrm>
            <a:off x="3983604" y="-23851"/>
            <a:ext cx="4313873" cy="677108"/>
          </a:xfrm>
          <a:prstGeom prst="rect">
            <a:avLst/>
          </a:prstGeom>
          <a:noFill/>
        </p:spPr>
        <p:txBody>
          <a:bodyPr wrap="none" rtlCol="0">
            <a:spAutoFit/>
          </a:bodyPr>
          <a:lstStyle/>
          <a:p>
            <a:r>
              <a:rPr lang="cs-CZ" sz="3800" b="1" dirty="0"/>
              <a:t>Prehistorická Evropa</a:t>
            </a:r>
          </a:p>
        </p:txBody>
      </p:sp>
    </p:spTree>
    <p:extLst>
      <p:ext uri="{BB962C8B-B14F-4D97-AF65-F5344CB8AC3E}">
        <p14:creationId xmlns:p14="http://schemas.microsoft.com/office/powerpoint/2010/main" val="162669565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5" descr="Ötztalské Alpy – Wikipedi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19050"/>
            <a:ext cx="9144000" cy="6877050"/>
          </a:xfrm>
          <a:noFill/>
          <a:extLst>
            <a:ext uri="{909E8E84-426E-40DD-AFC4-6F175D3DCCD1}">
              <a14:hiddenFill xmlns:a14="http://schemas.microsoft.com/office/drawing/2010/main">
                <a:solidFill>
                  <a:srgbClr val="FFFFFF"/>
                </a:solidFill>
              </a14:hiddenFill>
            </a:ext>
          </a:extLst>
        </p:spPr>
      </p:pic>
      <p:sp>
        <p:nvSpPr>
          <p:cNvPr id="89091" name="Nadpis 1"/>
          <p:cNvSpPr>
            <a:spLocks noGrp="1"/>
          </p:cNvSpPr>
          <p:nvPr>
            <p:ph type="title"/>
          </p:nvPr>
        </p:nvSpPr>
        <p:spPr>
          <a:xfrm>
            <a:off x="1981200" y="130175"/>
            <a:ext cx="8229600" cy="706438"/>
          </a:xfrm>
        </p:spPr>
        <p:txBody>
          <a:bodyPr/>
          <a:lstStyle/>
          <a:p>
            <a:r>
              <a:rPr lang="cs-CZ" altLang="cs-CZ" sz="3800" b="1" dirty="0" err="1">
                <a:solidFill>
                  <a:schemeClr val="bg1"/>
                </a:solidFill>
              </a:rPr>
              <a:t>Őtzalské</a:t>
            </a:r>
            <a:r>
              <a:rPr lang="cs-CZ" altLang="cs-CZ" sz="3800" b="1" dirty="0">
                <a:solidFill>
                  <a:schemeClr val="bg1"/>
                </a:solidFill>
              </a:rPr>
              <a:t> Alpy</a:t>
            </a:r>
          </a:p>
        </p:txBody>
      </p:sp>
    </p:spTree>
    <p:extLst>
      <p:ext uri="{BB962C8B-B14F-4D97-AF65-F5344CB8AC3E}">
        <p14:creationId xmlns:p14="http://schemas.microsoft.com/office/powerpoint/2010/main" val="207091671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AutoShape 2" descr="Řím a Vatikán - BBB - bus, bed, breakfast - BBB zájezdy | ABC - Tours"/>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800"/>
          </a:p>
        </p:txBody>
      </p:sp>
      <p:sp>
        <p:nvSpPr>
          <p:cNvPr id="97283" name="AutoShape 4" descr="Řím a Vatikán - BBB - bus, bed, breakfast - BBB zájezdy | ABC - Tours"/>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cs-CZ" altLang="cs-CZ" sz="1800"/>
          </a:p>
        </p:txBody>
      </p:sp>
      <p:pic>
        <p:nvPicPr>
          <p:cNvPr id="97284" name="Picture 6" descr="Řím a Vatikán - BBB - bus, bed, breakfast - BBB zájezdy | ABC - Tou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228138" cy="461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5" name="TextovéPole 3"/>
          <p:cNvSpPr txBox="1">
            <a:spLocks noChangeArrowheads="1"/>
          </p:cNvSpPr>
          <p:nvPr/>
        </p:nvSpPr>
        <p:spPr bwMode="auto">
          <a:xfrm>
            <a:off x="3062108" y="-11086"/>
            <a:ext cx="61205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800" dirty="0"/>
              <a:t>Starověké Řecko a Římské impérium</a:t>
            </a:r>
          </a:p>
        </p:txBody>
      </p:sp>
      <p:sp>
        <p:nvSpPr>
          <p:cNvPr id="97286" name="Obdélník 1"/>
          <p:cNvSpPr>
            <a:spLocks noChangeArrowheads="1"/>
          </p:cNvSpPr>
          <p:nvPr/>
        </p:nvSpPr>
        <p:spPr bwMode="auto">
          <a:xfrm>
            <a:off x="1392074" y="4581526"/>
            <a:ext cx="9533021"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dirty="0">
                <a:solidFill>
                  <a:srgbClr val="202122"/>
                </a:solidFill>
              </a:rPr>
              <a:t>U starých Řeků, dokumentovali </a:t>
            </a:r>
            <a:r>
              <a:rPr lang="cs-CZ" altLang="cs-CZ" sz="1800" b="1" dirty="0" err="1">
                <a:solidFill>
                  <a:srgbClr val="202122"/>
                </a:solidFill>
              </a:rPr>
              <a:t>Hippocrates</a:t>
            </a:r>
            <a:r>
              <a:rPr lang="cs-CZ" altLang="cs-CZ" sz="1800" b="1" dirty="0">
                <a:solidFill>
                  <a:srgbClr val="202122"/>
                </a:solidFill>
              </a:rPr>
              <a:t> a Aristoteles několik dnešních druhů parazitů ve svém díle Corpus </a:t>
            </a:r>
            <a:r>
              <a:rPr lang="cs-CZ" altLang="cs-CZ" sz="1800" b="1" dirty="0" err="1">
                <a:solidFill>
                  <a:srgbClr val="202122"/>
                </a:solidFill>
              </a:rPr>
              <a:t>Hippocraticus</a:t>
            </a:r>
            <a:r>
              <a:rPr lang="cs-CZ" altLang="cs-CZ" sz="1800" dirty="0">
                <a:solidFill>
                  <a:srgbClr val="202122"/>
                </a:solidFill>
              </a:rPr>
              <a:t>. V této knize popsali </a:t>
            </a:r>
            <a:r>
              <a:rPr lang="cs-CZ" altLang="cs-CZ" sz="1800" b="1" dirty="0">
                <a:solidFill>
                  <a:srgbClr val="202122"/>
                </a:solidFill>
              </a:rPr>
              <a:t>výskyt červů parazitujících u ryb, domácích zvířat a lidí.</a:t>
            </a:r>
            <a:r>
              <a:rPr lang="cs-CZ" altLang="cs-CZ" sz="1800" dirty="0">
                <a:solidFill>
                  <a:srgbClr val="202122"/>
                </a:solidFill>
              </a:rPr>
              <a:t> Dobře je popsán výskyt Cysticerku tasemnice </a:t>
            </a:r>
            <a:r>
              <a:rPr lang="cs-CZ" altLang="cs-CZ" sz="1800" b="1" i="1" dirty="0" err="1">
                <a:solidFill>
                  <a:srgbClr val="202122"/>
                </a:solidFill>
              </a:rPr>
              <a:t>Taenia</a:t>
            </a:r>
            <a:r>
              <a:rPr lang="cs-CZ" altLang="cs-CZ" sz="1800" b="1" i="1" dirty="0">
                <a:solidFill>
                  <a:srgbClr val="202122"/>
                </a:solidFill>
              </a:rPr>
              <a:t> </a:t>
            </a:r>
            <a:r>
              <a:rPr lang="cs-CZ" altLang="cs-CZ" sz="1800" b="1" i="1" dirty="0" err="1">
                <a:solidFill>
                  <a:srgbClr val="202122"/>
                </a:solidFill>
              </a:rPr>
              <a:t>solium</a:t>
            </a:r>
            <a:r>
              <a:rPr lang="cs-CZ" altLang="cs-CZ" sz="1800" dirty="0">
                <a:solidFill>
                  <a:srgbClr val="202122"/>
                </a:solidFill>
              </a:rPr>
              <a:t>. Tuto tasemnici </a:t>
            </a:r>
            <a:r>
              <a:rPr lang="cs-CZ" altLang="cs-CZ" sz="1800" b="1" dirty="0">
                <a:solidFill>
                  <a:srgbClr val="202122"/>
                </a:solidFill>
              </a:rPr>
              <a:t>popisuje taky </a:t>
            </a:r>
            <a:r>
              <a:rPr lang="cs-CZ" altLang="cs-CZ" sz="1800" b="1" dirty="0" err="1">
                <a:solidFill>
                  <a:srgbClr val="202122"/>
                </a:solidFill>
              </a:rPr>
              <a:t>Aristophanes</a:t>
            </a:r>
            <a:r>
              <a:rPr lang="cs-CZ" altLang="cs-CZ" sz="1800" b="1" dirty="0">
                <a:solidFill>
                  <a:srgbClr val="202122"/>
                </a:solidFill>
              </a:rPr>
              <a:t> s Aristotelem </a:t>
            </a:r>
            <a:r>
              <a:rPr lang="cs-CZ" altLang="cs-CZ" sz="1800" dirty="0">
                <a:solidFill>
                  <a:srgbClr val="202122"/>
                </a:solidFill>
              </a:rPr>
              <a:t>v části věnované prasatům, v jejich knize </a:t>
            </a:r>
            <a:r>
              <a:rPr lang="cs-CZ" altLang="cs-CZ" sz="1800" b="1" dirty="0" err="1">
                <a:solidFill>
                  <a:srgbClr val="202122"/>
                </a:solidFill>
              </a:rPr>
              <a:t>Historia</a:t>
            </a:r>
            <a:r>
              <a:rPr lang="cs-CZ" altLang="cs-CZ" sz="1800" b="1" dirty="0">
                <a:solidFill>
                  <a:srgbClr val="202122"/>
                </a:solidFill>
              </a:rPr>
              <a:t> </a:t>
            </a:r>
            <a:r>
              <a:rPr lang="cs-CZ" altLang="cs-CZ" sz="1800" b="1" dirty="0" err="1">
                <a:solidFill>
                  <a:srgbClr val="202122"/>
                </a:solidFill>
              </a:rPr>
              <a:t>Naturalium</a:t>
            </a:r>
            <a:r>
              <a:rPr lang="cs-CZ" altLang="cs-CZ" sz="1800" dirty="0">
                <a:solidFill>
                  <a:srgbClr val="202122"/>
                </a:solidFill>
              </a:rPr>
              <a:t>. Díky obětem byly ve starověku rovněž dobře známy cysty tasemnice </a:t>
            </a:r>
            <a:r>
              <a:rPr lang="cs-CZ" altLang="cs-CZ" sz="1800" b="1" i="1" dirty="0" err="1">
                <a:solidFill>
                  <a:srgbClr val="202122"/>
                </a:solidFill>
              </a:rPr>
              <a:t>Echinococus</a:t>
            </a:r>
            <a:r>
              <a:rPr lang="cs-CZ" altLang="cs-CZ" sz="1800" b="1" i="1" dirty="0">
                <a:solidFill>
                  <a:srgbClr val="202122"/>
                </a:solidFill>
              </a:rPr>
              <a:t> </a:t>
            </a:r>
            <a:r>
              <a:rPr lang="cs-CZ" altLang="cs-CZ" sz="1800" b="1" i="1" dirty="0" err="1">
                <a:solidFill>
                  <a:srgbClr val="202122"/>
                </a:solidFill>
              </a:rPr>
              <a:t>granulosus</a:t>
            </a:r>
            <a:r>
              <a:rPr lang="cs-CZ" altLang="cs-CZ" sz="1800" dirty="0">
                <a:solidFill>
                  <a:srgbClr val="202122"/>
                </a:solidFill>
              </a:rPr>
              <a:t>. Nejvýznamnější nemocí byla ve starověku </a:t>
            </a:r>
            <a:r>
              <a:rPr lang="cs-CZ" altLang="cs-CZ" sz="1800" b="1" dirty="0" err="1">
                <a:solidFill>
                  <a:srgbClr val="202122"/>
                </a:solidFill>
              </a:rPr>
              <a:t>drakunkuloza</a:t>
            </a:r>
            <a:r>
              <a:rPr lang="cs-CZ" altLang="cs-CZ" sz="1800" dirty="0">
                <a:solidFill>
                  <a:srgbClr val="202122"/>
                </a:solidFill>
              </a:rPr>
              <a:t>, díky metodě izolace samičky vyčuhující z těla na povrch. Tento příznak je hojně popisován v mnoha pramenech kolem roku 1000AD.</a:t>
            </a:r>
          </a:p>
        </p:txBody>
      </p:sp>
    </p:spTree>
    <p:extLst>
      <p:ext uri="{BB962C8B-B14F-4D97-AF65-F5344CB8AC3E}">
        <p14:creationId xmlns:p14="http://schemas.microsoft.com/office/powerpoint/2010/main" val="31996653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55374" y="1928854"/>
            <a:ext cx="9779276" cy="1143000"/>
          </a:xfrm>
        </p:spPr>
        <p:txBody>
          <a:bodyPr>
            <a:normAutofit fontScale="90000"/>
          </a:bodyPr>
          <a:lstStyle/>
          <a:p>
            <a:pPr algn="l">
              <a:defRPr/>
            </a:pPr>
            <a:r>
              <a:rPr lang="cs-CZ" dirty="0"/>
              <a:t/>
            </a:r>
            <a:br>
              <a:rPr lang="cs-CZ" dirty="0"/>
            </a:br>
            <a:r>
              <a:rPr lang="cs-CZ" dirty="0"/>
              <a:t/>
            </a:r>
            <a:br>
              <a:rPr lang="cs-CZ" dirty="0"/>
            </a:br>
            <a:r>
              <a:rPr lang="cs-CZ" dirty="0"/>
              <a:t/>
            </a:r>
            <a:br>
              <a:rPr lang="cs-CZ" dirty="0"/>
            </a:br>
            <a:r>
              <a:rPr lang="cs-CZ" dirty="0"/>
              <a:t/>
            </a:r>
            <a:br>
              <a:rPr lang="cs-CZ" dirty="0"/>
            </a:br>
            <a:r>
              <a:rPr lang="cs-CZ" dirty="0"/>
              <a:t/>
            </a:r>
            <a:br>
              <a:rPr lang="cs-CZ" dirty="0"/>
            </a:br>
            <a:r>
              <a:rPr lang="cs-CZ" dirty="0"/>
              <a:t/>
            </a:r>
            <a:br>
              <a:rPr lang="cs-CZ" dirty="0"/>
            </a:br>
            <a:r>
              <a:rPr lang="cs-CZ" sz="3300" b="1" dirty="0"/>
              <a:t>Další související přednášky:</a:t>
            </a:r>
            <a:br>
              <a:rPr lang="cs-CZ" sz="3300" b="1" dirty="0"/>
            </a:br>
            <a:r>
              <a:rPr lang="cs-CZ" sz="3300" b="1" dirty="0"/>
              <a:t/>
            </a:r>
            <a:br>
              <a:rPr lang="cs-CZ" sz="3300" b="1" dirty="0"/>
            </a:br>
            <a:r>
              <a:rPr lang="cs-CZ" sz="3600" b="1" dirty="0"/>
              <a:t>Evoluční ekologie </a:t>
            </a:r>
            <a:r>
              <a:rPr lang="cs-CZ" sz="3600" dirty="0"/>
              <a:t>(Prof. </a:t>
            </a:r>
            <a:r>
              <a:rPr lang="cs-CZ" sz="3600" dirty="0" err="1"/>
              <a:t>Vetešníková-Šimková</a:t>
            </a:r>
            <a:r>
              <a:rPr lang="cs-CZ" sz="3600" dirty="0"/>
              <a:t>, MU) </a:t>
            </a:r>
            <a:br>
              <a:rPr lang="cs-CZ" sz="3600" dirty="0"/>
            </a:br>
            <a:r>
              <a:rPr lang="cs-CZ" sz="3600" b="1" dirty="0"/>
              <a:t>Histologie </a:t>
            </a:r>
            <a:r>
              <a:rPr lang="cs-CZ" sz="3600" dirty="0"/>
              <a:t>(Dr. Hodová, MU)</a:t>
            </a:r>
            <a:br>
              <a:rPr lang="cs-CZ" sz="3600" dirty="0"/>
            </a:br>
            <a:r>
              <a:rPr lang="cs-CZ" sz="3600" b="1" dirty="0"/>
              <a:t>Mikroskopická </a:t>
            </a:r>
            <a:r>
              <a:rPr lang="cs-CZ" sz="3600" dirty="0"/>
              <a:t>(1sem) a </a:t>
            </a:r>
            <a:r>
              <a:rPr lang="cs-CZ" sz="3600" b="1" dirty="0"/>
              <a:t>Zoologická (</a:t>
            </a:r>
            <a:r>
              <a:rPr lang="cs-CZ" sz="3600" dirty="0"/>
              <a:t>1sem) </a:t>
            </a:r>
            <a:r>
              <a:rPr lang="cs-CZ" sz="3600" b="1" dirty="0"/>
              <a:t>technika</a:t>
            </a:r>
            <a:r>
              <a:rPr lang="cs-CZ" sz="3600" dirty="0"/>
              <a:t> (Dr. Seifertová, MU)</a:t>
            </a:r>
            <a:br>
              <a:rPr lang="cs-CZ" sz="3600" dirty="0"/>
            </a:br>
            <a:r>
              <a:rPr lang="cs-CZ" sz="3600" b="1" dirty="0"/>
              <a:t>Mikroskopické zobrazovací techniky </a:t>
            </a:r>
            <a:r>
              <a:rPr lang="cs-CZ" sz="3600" dirty="0"/>
              <a:t>(Dr. Mašová, MU)</a:t>
            </a:r>
            <a:br>
              <a:rPr lang="cs-CZ" sz="3600" dirty="0"/>
            </a:br>
            <a:r>
              <a:rPr lang="cs-CZ" sz="3600" b="1" dirty="0"/>
              <a:t>Biostatistika</a:t>
            </a:r>
            <a:r>
              <a:rPr lang="cs-CZ" sz="3600" dirty="0"/>
              <a:t> (Dr. Jarkovský, IBA,MU)</a:t>
            </a:r>
            <a:br>
              <a:rPr lang="cs-CZ" sz="3600" dirty="0"/>
            </a:br>
            <a:r>
              <a:rPr lang="cs-CZ" dirty="0"/>
              <a:t> </a:t>
            </a:r>
          </a:p>
        </p:txBody>
      </p:sp>
      <p:sp>
        <p:nvSpPr>
          <p:cNvPr id="3" name="TextovéPole 2"/>
          <p:cNvSpPr txBox="1"/>
          <p:nvPr/>
        </p:nvSpPr>
        <p:spPr>
          <a:xfrm>
            <a:off x="675863" y="492982"/>
            <a:ext cx="8378319" cy="677108"/>
          </a:xfrm>
          <a:prstGeom prst="rect">
            <a:avLst/>
          </a:prstGeom>
          <a:noFill/>
        </p:spPr>
        <p:txBody>
          <a:bodyPr wrap="none" rtlCol="0">
            <a:spAutoFit/>
          </a:bodyPr>
          <a:lstStyle/>
          <a:p>
            <a:pPr algn="ctr"/>
            <a:r>
              <a:rPr lang="cs-CZ" sz="3800" dirty="0"/>
              <a:t>Možnosti studia parazitologie na PřF MU</a:t>
            </a:r>
          </a:p>
        </p:txBody>
      </p:sp>
    </p:spTree>
    <p:extLst>
      <p:ext uri="{BB962C8B-B14F-4D97-AF65-F5344CB8AC3E}">
        <p14:creationId xmlns:p14="http://schemas.microsoft.com/office/powerpoint/2010/main" val="1285158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Roman-Civilizati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60376" y="14287"/>
            <a:ext cx="10265570" cy="6843713"/>
          </a:xfrm>
          <a:noFill/>
          <a:extLst>
            <a:ext uri="{909E8E84-426E-40DD-AFC4-6F175D3DCCD1}">
              <a14:hiddenFill xmlns:a14="http://schemas.microsoft.com/office/drawing/2010/main">
                <a:solidFill>
                  <a:srgbClr val="FFFFFF"/>
                </a:solidFill>
              </a14:hiddenFill>
            </a:ext>
          </a:extLst>
        </p:spPr>
      </p:pic>
      <p:sp>
        <p:nvSpPr>
          <p:cNvPr id="54275" name="Nadpis 3"/>
          <p:cNvSpPr>
            <a:spLocks noGrp="1"/>
          </p:cNvSpPr>
          <p:nvPr>
            <p:ph type="title"/>
          </p:nvPr>
        </p:nvSpPr>
        <p:spPr>
          <a:xfrm>
            <a:off x="1981200" y="-171450"/>
            <a:ext cx="8229600" cy="985838"/>
          </a:xfrm>
        </p:spPr>
        <p:txBody>
          <a:bodyPr/>
          <a:lstStyle/>
          <a:p>
            <a:pPr algn="ctr"/>
            <a:r>
              <a:rPr lang="cs-CZ" altLang="cs-CZ" sz="3600" b="1" dirty="0"/>
              <a:t>Římská říše kolem roku 117 AD</a:t>
            </a:r>
          </a:p>
        </p:txBody>
      </p:sp>
    </p:spTree>
    <p:extLst>
      <p:ext uri="{BB962C8B-B14F-4D97-AF65-F5344CB8AC3E}">
        <p14:creationId xmlns:p14="http://schemas.microsoft.com/office/powerpoint/2010/main" val="135359513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Zástupný symbol pro obsah 2"/>
          <p:cNvSpPr>
            <a:spLocks noGrp="1"/>
          </p:cNvSpPr>
          <p:nvPr>
            <p:ph idx="1"/>
          </p:nvPr>
        </p:nvSpPr>
        <p:spPr>
          <a:xfrm>
            <a:off x="1558925" y="239849"/>
            <a:ext cx="9145588" cy="676275"/>
          </a:xfrm>
        </p:spPr>
        <p:txBody>
          <a:bodyPr/>
          <a:lstStyle/>
          <a:p>
            <a:pPr marL="0" indent="0">
              <a:buNone/>
            </a:pPr>
            <a:r>
              <a:rPr lang="cs-CZ" altLang="cs-CZ" sz="3800" dirty="0" err="1"/>
              <a:t>Hippokratés</a:t>
            </a:r>
            <a:r>
              <a:rPr lang="cs-CZ" altLang="cs-CZ" sz="3800" dirty="0"/>
              <a:t> z </a:t>
            </a:r>
            <a:r>
              <a:rPr lang="cs-CZ" altLang="cs-CZ" sz="3800" dirty="0" err="1"/>
              <a:t>Kóu</a:t>
            </a:r>
            <a:r>
              <a:rPr lang="cs-CZ" altLang="cs-CZ" sz="3800" dirty="0"/>
              <a:t> (460 př. </a:t>
            </a:r>
            <a:r>
              <a:rPr lang="cs-CZ" altLang="cs-CZ" sz="3800" dirty="0" err="1"/>
              <a:t>nl</a:t>
            </a:r>
            <a:r>
              <a:rPr lang="cs-CZ" altLang="cs-CZ" sz="3800" dirty="0"/>
              <a:t>. – ca 370 př.nl.</a:t>
            </a:r>
            <a:r>
              <a:rPr lang="cs-CZ" altLang="cs-CZ" sz="3800" dirty="0">
                <a:hlinkClick r:id="rId2" tooltip="370 př. n. l."/>
              </a:rPr>
              <a:t> </a:t>
            </a:r>
          </a:p>
          <a:p>
            <a:pPr marL="0" indent="0">
              <a:buNone/>
            </a:pPr>
            <a:endParaRPr lang="cs-CZ" altLang="cs-CZ" dirty="0"/>
          </a:p>
        </p:txBody>
      </p:sp>
      <p:sp>
        <p:nvSpPr>
          <p:cNvPr id="102403" name="Obdélník 3"/>
          <p:cNvSpPr>
            <a:spLocks noChangeArrowheads="1"/>
          </p:cNvSpPr>
          <p:nvPr/>
        </p:nvSpPr>
        <p:spPr bwMode="auto">
          <a:xfrm>
            <a:off x="1703389" y="4986339"/>
            <a:ext cx="658982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600" b="1" dirty="0"/>
              <a:t>Nejslavnější lékař starověku, považovaný za zakladatele lékařské </a:t>
            </a:r>
          </a:p>
          <a:p>
            <a:pPr>
              <a:spcBef>
                <a:spcPct val="0"/>
              </a:spcBef>
              <a:buFontTx/>
              <a:buNone/>
            </a:pPr>
            <a:r>
              <a:rPr lang="cs-CZ" altLang="cs-CZ" sz="1600" b="1" dirty="0"/>
              <a:t>vědy. </a:t>
            </a:r>
            <a:r>
              <a:rPr lang="cs-CZ" altLang="cs-CZ" sz="1600" dirty="0"/>
              <a:t>Jeho jméno je spojováno s textem obsahujícím základní </a:t>
            </a:r>
          </a:p>
          <a:p>
            <a:pPr>
              <a:spcBef>
                <a:spcPct val="0"/>
              </a:spcBef>
              <a:buFontTx/>
              <a:buNone/>
            </a:pPr>
            <a:r>
              <a:rPr lang="cs-CZ" altLang="cs-CZ" sz="1600" dirty="0"/>
              <a:t>etické principy lékařského povolání (tzv. </a:t>
            </a:r>
            <a:r>
              <a:rPr lang="cs-CZ" altLang="cs-CZ" sz="1600" b="1" dirty="0"/>
              <a:t>Hippokratova</a:t>
            </a:r>
            <a:r>
              <a:rPr lang="cs-CZ" altLang="cs-CZ" sz="1600" dirty="0"/>
              <a:t> </a:t>
            </a:r>
            <a:r>
              <a:rPr lang="cs-CZ" altLang="cs-CZ" sz="1600" b="1" dirty="0"/>
              <a:t>přísaha</a:t>
            </a:r>
            <a:r>
              <a:rPr lang="cs-CZ" altLang="cs-CZ" sz="1600" dirty="0"/>
              <a:t>). Popsal </a:t>
            </a:r>
            <a:r>
              <a:rPr lang="cs-CZ" altLang="cs-CZ" sz="1600" b="1" dirty="0"/>
              <a:t>klinické příznaky malárie</a:t>
            </a:r>
            <a:r>
              <a:rPr lang="cs-CZ" altLang="cs-CZ" sz="1600" dirty="0"/>
              <a:t>. Registroval </a:t>
            </a:r>
            <a:r>
              <a:rPr lang="cs-CZ" altLang="cs-CZ" sz="1600" b="1" dirty="0"/>
              <a:t>parazity ryb, domácích zvířat a člověka.</a:t>
            </a:r>
          </a:p>
        </p:txBody>
      </p:sp>
      <p:pic>
        <p:nvPicPr>
          <p:cNvPr id="102404" name="Picture 2" descr="Hippokratés od Petra Paula Rubens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1038" y="981075"/>
            <a:ext cx="27432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Picture 4" descr="https://upload.wikimedia.org/wikipedia/commons/thumb/1/1a/HippocraticOath.jpg/220px-HippocraticOat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2200" y="981075"/>
            <a:ext cx="2808288"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6" name="Obrázek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30314" y="2636839"/>
            <a:ext cx="2419350"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7" name="Obrázek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237992" y="981075"/>
            <a:ext cx="2376488" cy="166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8" name="Obrázek 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57263" y="4365625"/>
            <a:ext cx="241935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716967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64231"/>
            <a:ext cx="10515600" cy="1352351"/>
          </a:xfrm>
        </p:spPr>
        <p:txBody>
          <a:bodyPr>
            <a:normAutofit/>
          </a:bodyPr>
          <a:lstStyle/>
          <a:p>
            <a:pPr algn="ctr"/>
            <a:r>
              <a:rPr lang="nl-NL" sz="3800" b="1" dirty="0"/>
              <a:t>Aristotelés ze Stageiry (Ἀριστοτέλης, též Aristoteles)</a:t>
            </a:r>
            <a:r>
              <a:rPr lang="cs-CZ" sz="3800" b="1" dirty="0"/>
              <a:t> (384 </a:t>
            </a:r>
            <a:r>
              <a:rPr lang="cs-CZ" sz="3800" b="1" dirty="0" err="1"/>
              <a:t>př.n.l</a:t>
            </a:r>
            <a:r>
              <a:rPr lang="cs-CZ" sz="3800" b="1" dirty="0"/>
              <a:t> – 355 </a:t>
            </a:r>
            <a:r>
              <a:rPr lang="cs-CZ" sz="3800" b="1" dirty="0" err="1"/>
              <a:t>př.n.l</a:t>
            </a:r>
            <a:r>
              <a:rPr lang="cs-CZ" sz="3800" b="1" dirty="0"/>
              <a:t>)</a:t>
            </a:r>
          </a:p>
        </p:txBody>
      </p:sp>
      <p:sp>
        <p:nvSpPr>
          <p:cNvPr id="3" name="Zástupný symbol pro obsah 2"/>
          <p:cNvSpPr>
            <a:spLocks noGrp="1"/>
          </p:cNvSpPr>
          <p:nvPr>
            <p:ph idx="1"/>
          </p:nvPr>
        </p:nvSpPr>
        <p:spPr>
          <a:xfrm>
            <a:off x="257757" y="1288120"/>
            <a:ext cx="8258090" cy="5569879"/>
          </a:xfrm>
        </p:spPr>
        <p:txBody>
          <a:bodyPr>
            <a:normAutofit/>
          </a:bodyPr>
          <a:lstStyle/>
          <a:p>
            <a:r>
              <a:rPr lang="cs-CZ" sz="2000" b="1" dirty="0" err="1"/>
              <a:t>Aristotelés</a:t>
            </a:r>
            <a:r>
              <a:rPr lang="cs-CZ" sz="2000" b="1" dirty="0"/>
              <a:t> </a:t>
            </a:r>
            <a:r>
              <a:rPr lang="cs-CZ" sz="2000" dirty="0"/>
              <a:t>byl filozof vrcholného období řecké filozofie, nejvýznamnější žák Platonův a vychovatel Alexandra Makedonského. Jeho rozsáhlé encyklopedické dílo položilo základy mnoha věd. Velkou pozornost věnoval popisu a anatomii živočichů, všímal si jejich podobností, zdůrazňoval účelnost jejich orgánů, </a:t>
            </a:r>
            <a:r>
              <a:rPr lang="cs-CZ" sz="2000" b="1" dirty="0"/>
              <a:t>nepomýšlel ale na žádný vývoj.</a:t>
            </a:r>
            <a:r>
              <a:rPr lang="cs-CZ" sz="2000" dirty="0"/>
              <a:t> </a:t>
            </a:r>
          </a:p>
          <a:p>
            <a:r>
              <a:rPr lang="cs-CZ" sz="2000" b="1" dirty="0"/>
              <a:t>Ve 4. století před K </a:t>
            </a:r>
            <a:r>
              <a:rPr lang="cs-CZ" sz="2000" b="1" dirty="0" err="1"/>
              <a:t>zfomuloval</a:t>
            </a:r>
            <a:r>
              <a:rPr lang="cs-CZ" sz="2000" b="1" dirty="0"/>
              <a:t> a byl zastáncem teorie samoplození či </a:t>
            </a:r>
            <a:r>
              <a:rPr lang="cs-CZ" sz="2000" b="1" dirty="0" err="1"/>
              <a:t>samozplození</a:t>
            </a:r>
            <a:r>
              <a:rPr lang="cs-CZ" sz="2000" b="1" dirty="0"/>
              <a:t> </a:t>
            </a:r>
            <a:r>
              <a:rPr lang="cs-CZ" sz="2000" dirty="0"/>
              <a:t>(či abiogeneze, </a:t>
            </a:r>
            <a:r>
              <a:rPr lang="cs-CZ" sz="2000" dirty="0" err="1"/>
              <a:t>archigónie</a:t>
            </a:r>
            <a:r>
              <a:rPr lang="cs-CZ" sz="2000" dirty="0"/>
              <a:t>, </a:t>
            </a:r>
            <a:r>
              <a:rPr lang="cs-CZ" sz="2000" dirty="0" err="1"/>
              <a:t>autogónie</a:t>
            </a:r>
            <a:r>
              <a:rPr lang="cs-CZ" sz="2000" dirty="0"/>
              <a:t>, heterogeneze, lat. </a:t>
            </a:r>
            <a:r>
              <a:rPr lang="cs-CZ" sz="2000" dirty="0" err="1"/>
              <a:t>generatio</a:t>
            </a:r>
            <a:r>
              <a:rPr lang="cs-CZ" sz="2000" dirty="0"/>
              <a:t> </a:t>
            </a:r>
            <a:r>
              <a:rPr lang="cs-CZ" sz="2000" dirty="0" err="1"/>
              <a:t>spontanea</a:t>
            </a:r>
            <a:r>
              <a:rPr lang="cs-CZ" sz="2000" dirty="0"/>
              <a:t>, </a:t>
            </a:r>
            <a:r>
              <a:rPr lang="cs-CZ" sz="2000" dirty="0" err="1"/>
              <a:t>generatio</a:t>
            </a:r>
            <a:r>
              <a:rPr lang="cs-CZ" sz="2000" dirty="0"/>
              <a:t> </a:t>
            </a:r>
            <a:r>
              <a:rPr lang="cs-CZ" sz="2000" dirty="0" err="1"/>
              <a:t>aequivoca</a:t>
            </a:r>
            <a:r>
              <a:rPr lang="cs-CZ" sz="2000" dirty="0"/>
              <a:t>, </a:t>
            </a:r>
            <a:r>
              <a:rPr lang="cs-CZ" sz="2000" dirty="0" err="1"/>
              <a:t>archiogenesis</a:t>
            </a:r>
            <a:r>
              <a:rPr lang="cs-CZ" sz="2000" dirty="0"/>
              <a:t>, </a:t>
            </a:r>
            <a:r>
              <a:rPr lang="cs-CZ" sz="2000" dirty="0" err="1"/>
              <a:t>archigonia</a:t>
            </a:r>
            <a:r>
              <a:rPr lang="cs-CZ" sz="2000" dirty="0"/>
              <a:t>) je vznik živých bytostí – nebo </a:t>
            </a:r>
            <a:r>
              <a:rPr lang="cs-CZ" sz="2000" b="1" dirty="0"/>
              <a:t>prvotní vznik života – bez rodičů, z jiné látky     </a:t>
            </a:r>
            <a:r>
              <a:rPr lang="cs-CZ" sz="2000" dirty="0"/>
              <a:t>(z neživých, ale ne nutně anorganických látek – </a:t>
            </a:r>
            <a:r>
              <a:rPr lang="cs-CZ" sz="2000" b="1" dirty="0"/>
              <a:t>abiogeneze v užším smyslu</a:t>
            </a:r>
            <a:r>
              <a:rPr lang="cs-CZ" sz="2000" dirty="0"/>
              <a:t>).</a:t>
            </a:r>
          </a:p>
          <a:p>
            <a:r>
              <a:rPr lang="cs-CZ" sz="2000" dirty="0"/>
              <a:t>Domníval se, že </a:t>
            </a:r>
            <a:r>
              <a:rPr lang="cs-CZ" sz="2000" b="1" dirty="0"/>
              <a:t>mšice se rodí z rosy, která padá na květiny, mouchy ze shnilého materiálu, myši ze znečištěného sena, krokodýli z hnijících polen na dně vodních ploch a podobně</a:t>
            </a:r>
            <a:r>
              <a:rPr lang="cs-CZ" sz="2000" dirty="0"/>
              <a:t>.</a:t>
            </a:r>
          </a:p>
          <a:p>
            <a:r>
              <a:rPr lang="cs-CZ" sz="2200" dirty="0"/>
              <a:t>Tato představa byla rozšířena až do začátku 19. století, kdy ji definitivně vyvrátil francouzský chemik a mikrobiolog Louis Pasteur. Chybné Aristotelovy závěry však pokusy vyvrátil již v roce 1765 italský biolog a fyziolog </a:t>
            </a:r>
            <a:r>
              <a:rPr lang="cs-CZ" sz="2200" dirty="0" err="1"/>
              <a:t>Lazzaro</a:t>
            </a:r>
            <a:r>
              <a:rPr lang="cs-CZ" sz="2200" dirty="0"/>
              <a:t> </a:t>
            </a:r>
            <a:r>
              <a:rPr lang="cs-CZ" sz="2200" dirty="0" err="1"/>
              <a:t>Spallanzani</a:t>
            </a:r>
            <a:r>
              <a:rPr lang="cs-CZ" sz="2200" dirty="0"/>
              <a:t>.</a:t>
            </a:r>
          </a:p>
        </p:txBody>
      </p:sp>
      <p:pic>
        <p:nvPicPr>
          <p:cNvPr id="9218" name="Picture 2" descr="undefin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61120" y="755375"/>
            <a:ext cx="3021496" cy="39517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undefin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61120" y="4784449"/>
            <a:ext cx="1327867" cy="19503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undefin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95931" y="4784448"/>
            <a:ext cx="1645828" cy="1950305"/>
          </a:xfrm>
          <a:prstGeom prst="rect">
            <a:avLst/>
          </a:prstGeom>
          <a:noFill/>
          <a:extLst>
            <a:ext uri="{909E8E84-426E-40DD-AFC4-6F175D3DCCD1}">
              <a14:hiddenFill xmlns:a14="http://schemas.microsoft.com/office/drawing/2010/main">
                <a:solidFill>
                  <a:srgbClr val="FFFFFF"/>
                </a:solidFill>
              </a14:hiddenFill>
            </a:ext>
          </a:extLst>
        </p:spPr>
      </p:pic>
      <p:sp>
        <p:nvSpPr>
          <p:cNvPr id="4" name="Šipka doprava 3"/>
          <p:cNvSpPr/>
          <p:nvPr/>
        </p:nvSpPr>
        <p:spPr>
          <a:xfrm>
            <a:off x="6750655" y="6170211"/>
            <a:ext cx="1979877" cy="33395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33389705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3912037" y="1610940"/>
            <a:ext cx="4450914" cy="4351338"/>
          </a:xfrm>
        </p:spPr>
        <p:txBody>
          <a:bodyPr>
            <a:normAutofit fontScale="85000" lnSpcReduction="20000"/>
          </a:bodyPr>
          <a:lstStyle/>
          <a:p>
            <a:pPr marL="0" indent="0">
              <a:buNone/>
            </a:pPr>
            <a:r>
              <a:rPr lang="cs-CZ" b="1" dirty="0" err="1"/>
              <a:t>Galénos</a:t>
            </a:r>
            <a:r>
              <a:rPr lang="cs-CZ" b="1" dirty="0"/>
              <a:t> byl jedním z nejznámějších starověkých lékařů </a:t>
            </a:r>
            <a:r>
              <a:rPr lang="cs-CZ" dirty="0"/>
              <a:t>(patřil k lékařské škole tzv. fyziků). Narodil se na území dnešního Turecka, ale působil především </a:t>
            </a:r>
            <a:r>
              <a:rPr lang="cs-CZ" b="1" dirty="0"/>
              <a:t>ve starém Římě, mj. jako lékař císařů Marca Aurelia a </a:t>
            </a:r>
            <a:r>
              <a:rPr lang="cs-CZ" b="1" dirty="0" err="1"/>
              <a:t>Commoda</a:t>
            </a:r>
            <a:r>
              <a:rPr lang="cs-CZ" dirty="0"/>
              <a:t>. Stál u základů anatomie, fyziologie, patologie, farmakologie a </a:t>
            </a:r>
            <a:r>
              <a:rPr lang="cs-CZ" dirty="0" err="1"/>
              <a:t>neurologi</a:t>
            </a:r>
            <a:r>
              <a:rPr lang="cs-CZ" dirty="0"/>
              <a:t>. Byl také významným filosofem pozdní antiky a originálním logikem. Zprostředkoval </a:t>
            </a:r>
            <a:r>
              <a:rPr lang="cs-CZ" dirty="0" err="1"/>
              <a:t>hippokratovské</a:t>
            </a:r>
            <a:r>
              <a:rPr lang="cs-CZ" dirty="0"/>
              <a:t>     poznání Římu a středověké Evropě.</a:t>
            </a:r>
          </a:p>
        </p:txBody>
      </p:sp>
      <p:pic>
        <p:nvPicPr>
          <p:cNvPr id="5" name="Picture 2" descr="Claudius Galé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973" y="812753"/>
            <a:ext cx="3373147" cy="42283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undefin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51812" y="1382140"/>
            <a:ext cx="3214967" cy="4955067"/>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575927" y="243367"/>
            <a:ext cx="11290852" cy="1138773"/>
          </a:xfrm>
          <a:prstGeom prst="rect">
            <a:avLst/>
          </a:prstGeom>
        </p:spPr>
        <p:txBody>
          <a:bodyPr wrap="square">
            <a:spAutoFit/>
          </a:bodyPr>
          <a:lstStyle/>
          <a:p>
            <a:pPr algn="ctr"/>
            <a:r>
              <a:rPr lang="cs-CZ" sz="3400" dirty="0" err="1">
                <a:solidFill>
                  <a:srgbClr val="202122"/>
                </a:solidFill>
              </a:rPr>
              <a:t>Galénos</a:t>
            </a:r>
            <a:r>
              <a:rPr lang="cs-CZ" sz="3400" dirty="0">
                <a:solidFill>
                  <a:srgbClr val="202122"/>
                </a:solidFill>
              </a:rPr>
              <a:t> (</a:t>
            </a:r>
            <a:r>
              <a:rPr lang="cs-CZ" sz="3400" dirty="0">
                <a:solidFill>
                  <a:srgbClr val="3366CC"/>
                </a:solidFill>
              </a:rPr>
              <a:t>latinsky</a:t>
            </a:r>
            <a:r>
              <a:rPr lang="cs-CZ" sz="3400" dirty="0">
                <a:solidFill>
                  <a:srgbClr val="202122"/>
                </a:solidFill>
              </a:rPr>
              <a:t> </a:t>
            </a:r>
            <a:r>
              <a:rPr lang="cs-CZ" sz="3400" i="1" dirty="0">
                <a:solidFill>
                  <a:srgbClr val="202122"/>
                </a:solidFill>
              </a:rPr>
              <a:t>Claudius </a:t>
            </a:r>
            <a:r>
              <a:rPr lang="cs-CZ" sz="3400" i="1" dirty="0" err="1">
                <a:solidFill>
                  <a:srgbClr val="202122"/>
                </a:solidFill>
              </a:rPr>
              <a:t>Galenus</a:t>
            </a:r>
            <a:r>
              <a:rPr lang="cs-CZ" sz="3400" dirty="0">
                <a:solidFill>
                  <a:srgbClr val="202122"/>
                </a:solidFill>
              </a:rPr>
              <a:t>), známý spíš jako </a:t>
            </a:r>
            <a:r>
              <a:rPr lang="cs-CZ" sz="3400" dirty="0" err="1">
                <a:solidFill>
                  <a:srgbClr val="202122"/>
                </a:solidFill>
              </a:rPr>
              <a:t>Galén</a:t>
            </a:r>
            <a:r>
              <a:rPr lang="cs-CZ" sz="3400" dirty="0">
                <a:solidFill>
                  <a:srgbClr val="202122"/>
                </a:solidFill>
              </a:rPr>
              <a:t>, (</a:t>
            </a:r>
            <a:r>
              <a:rPr lang="cs-CZ" sz="3400" dirty="0">
                <a:solidFill>
                  <a:srgbClr val="3366CC"/>
                </a:solidFill>
              </a:rPr>
              <a:t>129</a:t>
            </a:r>
            <a:r>
              <a:rPr lang="cs-CZ" sz="3400" dirty="0">
                <a:solidFill>
                  <a:srgbClr val="202122"/>
                </a:solidFill>
              </a:rPr>
              <a:t> – </a:t>
            </a:r>
            <a:r>
              <a:rPr lang="cs-CZ" sz="3400" dirty="0">
                <a:solidFill>
                  <a:srgbClr val="3366CC"/>
                </a:solidFill>
              </a:rPr>
              <a:t>200</a:t>
            </a:r>
            <a:r>
              <a:rPr lang="cs-CZ" sz="3400" dirty="0">
                <a:solidFill>
                  <a:srgbClr val="202122"/>
                </a:solidFill>
              </a:rPr>
              <a:t> nebo </a:t>
            </a:r>
            <a:r>
              <a:rPr lang="cs-CZ" sz="3400" dirty="0">
                <a:solidFill>
                  <a:srgbClr val="3366CC"/>
                </a:solidFill>
              </a:rPr>
              <a:t>216</a:t>
            </a:r>
            <a:r>
              <a:rPr lang="cs-CZ" sz="3400" dirty="0">
                <a:solidFill>
                  <a:srgbClr val="202122"/>
                </a:solidFill>
              </a:rPr>
              <a:t> Řím)</a:t>
            </a:r>
            <a:endParaRPr lang="cs-CZ" sz="3400" dirty="0"/>
          </a:p>
        </p:txBody>
      </p:sp>
      <p:pic>
        <p:nvPicPr>
          <p:cNvPr id="20484" name="Picture 4" descr="undefine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4643" y="4863558"/>
            <a:ext cx="2451616" cy="1210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36345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88397" y="365125"/>
            <a:ext cx="10765403" cy="986597"/>
          </a:xfrm>
        </p:spPr>
        <p:txBody>
          <a:bodyPr>
            <a:normAutofit fontScale="90000"/>
          </a:bodyPr>
          <a:lstStyle/>
          <a:p>
            <a:pPr algn="r"/>
            <a:r>
              <a:rPr lang="cs-CZ" sz="3800" dirty="0">
                <a:solidFill>
                  <a:srgbClr val="202122"/>
                </a:solidFill>
                <a:latin typeface="+mn-lt"/>
              </a:rPr>
              <a:t>Abú </a:t>
            </a:r>
            <a:r>
              <a:rPr lang="cs-CZ" sz="3800" dirty="0" err="1">
                <a:solidFill>
                  <a:srgbClr val="202122"/>
                </a:solidFill>
                <a:latin typeface="+mn-lt"/>
              </a:rPr>
              <a:t>Bakr</a:t>
            </a:r>
            <a:r>
              <a:rPr lang="cs-CZ" sz="3800" dirty="0">
                <a:solidFill>
                  <a:srgbClr val="202122"/>
                </a:solidFill>
                <a:latin typeface="+mn-lt"/>
              </a:rPr>
              <a:t> Muhammad </a:t>
            </a:r>
            <a:r>
              <a:rPr lang="cs-CZ" sz="3800" dirty="0" err="1">
                <a:solidFill>
                  <a:srgbClr val="202122"/>
                </a:solidFill>
                <a:latin typeface="+mn-lt"/>
              </a:rPr>
              <a:t>ibn</a:t>
            </a:r>
            <a:r>
              <a:rPr lang="cs-CZ" sz="3800" dirty="0">
                <a:solidFill>
                  <a:srgbClr val="202122"/>
                </a:solidFill>
                <a:latin typeface="+mn-lt"/>
              </a:rPr>
              <a:t> </a:t>
            </a:r>
            <a:r>
              <a:rPr lang="cs-CZ" sz="3800" dirty="0" err="1">
                <a:solidFill>
                  <a:srgbClr val="202122"/>
                </a:solidFill>
                <a:latin typeface="+mn-lt"/>
              </a:rPr>
              <a:t>Zakaríja</a:t>
            </a:r>
            <a:r>
              <a:rPr lang="cs-CZ" sz="3800" dirty="0">
                <a:solidFill>
                  <a:srgbClr val="202122"/>
                </a:solidFill>
                <a:latin typeface="+mn-lt"/>
              </a:rPr>
              <a:t> ar-</a:t>
            </a:r>
            <a:r>
              <a:rPr lang="cs-CZ" sz="3800" dirty="0" err="1">
                <a:solidFill>
                  <a:srgbClr val="202122"/>
                </a:solidFill>
                <a:latin typeface="+mn-lt"/>
              </a:rPr>
              <a:t>Rází</a:t>
            </a:r>
            <a:r>
              <a:rPr lang="cs-CZ" sz="3800" dirty="0">
                <a:solidFill>
                  <a:srgbClr val="202122"/>
                </a:solidFill>
                <a:latin typeface="+mn-lt"/>
              </a:rPr>
              <a:t> nazývaný </a:t>
            </a:r>
            <a:r>
              <a:rPr lang="cs-CZ" sz="3800" dirty="0" err="1">
                <a:solidFill>
                  <a:srgbClr val="202122"/>
                </a:solidFill>
                <a:latin typeface="+mn-lt"/>
              </a:rPr>
              <a:t>Rhades</a:t>
            </a:r>
            <a:r>
              <a:rPr lang="cs-CZ" sz="3800" dirty="0">
                <a:solidFill>
                  <a:srgbClr val="202122"/>
                </a:solidFill>
                <a:latin typeface="+mn-lt"/>
              </a:rPr>
              <a:t> nebo </a:t>
            </a:r>
            <a:r>
              <a:rPr lang="cs-CZ" sz="3800" dirty="0" err="1">
                <a:solidFill>
                  <a:srgbClr val="202122"/>
                </a:solidFill>
                <a:latin typeface="+mn-lt"/>
              </a:rPr>
              <a:t>Rhasis</a:t>
            </a:r>
            <a:r>
              <a:rPr lang="cs-CZ" sz="3800" dirty="0">
                <a:solidFill>
                  <a:srgbClr val="202122"/>
                </a:solidFill>
                <a:latin typeface="+mn-lt"/>
              </a:rPr>
              <a:t> (865 – 925)</a:t>
            </a:r>
            <a:endParaRPr lang="cs-CZ" sz="3800" dirty="0">
              <a:latin typeface="+mn-lt"/>
            </a:endParaRPr>
          </a:p>
        </p:txBody>
      </p:sp>
      <p:pic>
        <p:nvPicPr>
          <p:cNvPr id="16386" name="Picture 2" descr="undefined"/>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611551" y="2006000"/>
            <a:ext cx="3086055" cy="4351338"/>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undefi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580" y="1190026"/>
            <a:ext cx="3590027" cy="5167312"/>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4086968" y="1770585"/>
            <a:ext cx="3943850" cy="3693319"/>
          </a:xfrm>
          <a:prstGeom prst="rect">
            <a:avLst/>
          </a:prstGeom>
        </p:spPr>
        <p:txBody>
          <a:bodyPr wrap="square">
            <a:spAutoFit/>
          </a:bodyPr>
          <a:lstStyle/>
          <a:p>
            <a:r>
              <a:rPr lang="cs-CZ" b="1" dirty="0">
                <a:latin typeface="Arial" panose="020B0604020202020204" pitchFamily="34" charset="0"/>
              </a:rPr>
              <a:t>Abú </a:t>
            </a:r>
            <a:r>
              <a:rPr lang="cs-CZ" b="1" dirty="0" err="1">
                <a:latin typeface="Arial" panose="020B0604020202020204" pitchFamily="34" charset="0"/>
              </a:rPr>
              <a:t>Bakr</a:t>
            </a:r>
            <a:r>
              <a:rPr lang="cs-CZ" b="1" dirty="0">
                <a:latin typeface="Arial" panose="020B0604020202020204" pitchFamily="34" charset="0"/>
              </a:rPr>
              <a:t> Muhammad </a:t>
            </a:r>
            <a:r>
              <a:rPr lang="cs-CZ" b="1" dirty="0" err="1">
                <a:latin typeface="Arial" panose="020B0604020202020204" pitchFamily="34" charset="0"/>
              </a:rPr>
              <a:t>ibn</a:t>
            </a:r>
            <a:r>
              <a:rPr lang="cs-CZ" b="1" dirty="0">
                <a:latin typeface="Arial" panose="020B0604020202020204" pitchFamily="34" charset="0"/>
              </a:rPr>
              <a:t> </a:t>
            </a:r>
            <a:r>
              <a:rPr lang="cs-CZ" b="1" dirty="0" err="1">
                <a:latin typeface="Arial" panose="020B0604020202020204" pitchFamily="34" charset="0"/>
              </a:rPr>
              <a:t>Zakaríja</a:t>
            </a:r>
            <a:r>
              <a:rPr lang="cs-CZ" b="1" dirty="0">
                <a:latin typeface="Arial" panose="020B0604020202020204" pitchFamily="34" charset="0"/>
              </a:rPr>
              <a:t> ar-</a:t>
            </a:r>
            <a:r>
              <a:rPr lang="cs-CZ" b="1" dirty="0" err="1">
                <a:latin typeface="Arial" panose="020B0604020202020204" pitchFamily="34" charset="0"/>
              </a:rPr>
              <a:t>Rází</a:t>
            </a:r>
            <a:r>
              <a:rPr lang="cs-CZ" dirty="0">
                <a:latin typeface="Arial" panose="020B0604020202020204" pitchFamily="34" charset="0"/>
              </a:rPr>
              <a:t> (persky </a:t>
            </a:r>
            <a:r>
              <a:rPr lang="ar-AE" i="1" dirty="0">
                <a:latin typeface="Arial" panose="020B0604020202020204" pitchFamily="34" charset="0"/>
              </a:rPr>
              <a:t>محمد زکریای رازی</a:t>
            </a:r>
            <a:r>
              <a:rPr lang="ar-AE" dirty="0">
                <a:latin typeface="Arial" panose="020B0604020202020204" pitchFamily="34" charset="0"/>
              </a:rPr>
              <a:t>‎) </a:t>
            </a:r>
            <a:r>
              <a:rPr lang="cs-CZ" dirty="0">
                <a:latin typeface="Arial" panose="020B0604020202020204" pitchFamily="34" charset="0"/>
              </a:rPr>
              <a:t>ve středověkých latinských textech nazývaný </a:t>
            </a:r>
            <a:r>
              <a:rPr lang="cs-CZ" b="1" dirty="0" err="1">
                <a:latin typeface="Arial" panose="020B0604020202020204" pitchFamily="34" charset="0"/>
              </a:rPr>
              <a:t>Rhazes</a:t>
            </a:r>
            <a:r>
              <a:rPr lang="cs-CZ" dirty="0">
                <a:latin typeface="Arial" panose="020B0604020202020204" pitchFamily="34" charset="0"/>
              </a:rPr>
              <a:t> nebo </a:t>
            </a:r>
            <a:r>
              <a:rPr lang="cs-CZ" b="1" dirty="0" err="1">
                <a:latin typeface="Arial" panose="020B0604020202020204" pitchFamily="34" charset="0"/>
              </a:rPr>
              <a:t>Rhasis</a:t>
            </a:r>
            <a:r>
              <a:rPr lang="cs-CZ" dirty="0">
                <a:latin typeface="Arial" panose="020B0604020202020204" pitchFamily="34" charset="0"/>
              </a:rPr>
              <a:t>           (865 – 925 v </a:t>
            </a:r>
            <a:r>
              <a:rPr lang="cs-CZ" dirty="0" err="1">
                <a:latin typeface="Arial" panose="020B0604020202020204" pitchFamily="34" charset="0"/>
              </a:rPr>
              <a:t>Shahr</a:t>
            </a:r>
            <a:r>
              <a:rPr lang="cs-CZ" dirty="0">
                <a:latin typeface="Arial" panose="020B0604020202020204" pitchFamily="34" charset="0"/>
              </a:rPr>
              <a:t>-e </a:t>
            </a:r>
            <a:r>
              <a:rPr lang="cs-CZ" dirty="0" err="1">
                <a:latin typeface="Arial" panose="020B0604020202020204" pitchFamily="34" charset="0"/>
              </a:rPr>
              <a:t>Rey</a:t>
            </a:r>
            <a:r>
              <a:rPr lang="cs-CZ" dirty="0">
                <a:latin typeface="Arial" panose="020B0604020202020204" pitchFamily="34" charset="0"/>
              </a:rPr>
              <a:t> blízko Teheránu) byl arabsky píšící</a:t>
            </a:r>
          </a:p>
          <a:p>
            <a:r>
              <a:rPr lang="cs-CZ" dirty="0">
                <a:latin typeface="Arial" panose="020B0604020202020204" pitchFamily="34" charset="0"/>
              </a:rPr>
              <a:t>perský polyhistor. Byl jednou z nejvýznamnějších osobností zlatého </a:t>
            </a:r>
            <a:r>
              <a:rPr lang="cs-CZ" dirty="0" err="1">
                <a:latin typeface="Arial" panose="020B0604020202020204" pitchFamily="34" charset="0"/>
              </a:rPr>
              <a:t>věkuislámu</a:t>
            </a:r>
            <a:r>
              <a:rPr lang="cs-CZ" dirty="0">
                <a:latin typeface="Arial" panose="020B0604020202020204" pitchFamily="34" charset="0"/>
              </a:rPr>
              <a:t>, lékař, biolog, fyzik, alchymista, kritik náboženství a filozof. Je považován za jednoho z největších a nejoriginálnějších muslimských lékařů.</a:t>
            </a:r>
            <a:endParaRPr lang="cs-CZ" dirty="0"/>
          </a:p>
        </p:txBody>
      </p:sp>
    </p:spTree>
    <p:extLst>
      <p:ext uri="{BB962C8B-B14F-4D97-AF65-F5344CB8AC3E}">
        <p14:creationId xmlns:p14="http://schemas.microsoft.com/office/powerpoint/2010/main" val="79661445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77384" y="454137"/>
            <a:ext cx="5799155" cy="803717"/>
          </a:xfrm>
        </p:spPr>
        <p:txBody>
          <a:bodyPr>
            <a:normAutofit/>
          </a:bodyPr>
          <a:lstStyle/>
          <a:p>
            <a:pPr algn="ctr"/>
            <a:r>
              <a:rPr lang="cs-CZ" sz="3800" b="1" dirty="0"/>
              <a:t>Avicena (980 – 1037) </a:t>
            </a:r>
            <a:r>
              <a:rPr lang="cs-CZ" sz="3800" b="1" dirty="0" err="1"/>
              <a:t>n.i</a:t>
            </a:r>
            <a:r>
              <a:rPr lang="cs-CZ" sz="3800" b="1" dirty="0"/>
              <a:t>.</a:t>
            </a:r>
          </a:p>
        </p:txBody>
      </p:sp>
      <p:sp>
        <p:nvSpPr>
          <p:cNvPr id="3" name="Zástupný symbol pro obsah 2"/>
          <p:cNvSpPr>
            <a:spLocks noGrp="1"/>
          </p:cNvSpPr>
          <p:nvPr>
            <p:ph idx="1"/>
          </p:nvPr>
        </p:nvSpPr>
        <p:spPr>
          <a:xfrm>
            <a:off x="3333919" y="1371248"/>
            <a:ext cx="5015713" cy="3136016"/>
          </a:xfrm>
        </p:spPr>
        <p:txBody>
          <a:bodyPr>
            <a:normAutofit/>
          </a:bodyPr>
          <a:lstStyle/>
          <a:p>
            <a:pPr marL="0" indent="0">
              <a:buNone/>
            </a:pPr>
            <a:r>
              <a:rPr lang="cs-CZ" sz="2400" b="1" dirty="0"/>
              <a:t>Ibn </a:t>
            </a:r>
            <a:r>
              <a:rPr lang="cs-CZ" sz="2400" b="1" dirty="0" err="1"/>
              <a:t>Síná</a:t>
            </a:r>
            <a:r>
              <a:rPr lang="cs-CZ" sz="2400" dirty="0"/>
              <a:t>, na Západě známý jako </a:t>
            </a:r>
            <a:r>
              <a:rPr lang="cs-CZ" sz="2400" b="1" dirty="0" err="1"/>
              <a:t>Avicenna</a:t>
            </a:r>
            <a:r>
              <a:rPr lang="cs-CZ" sz="2400" dirty="0"/>
              <a:t>, celým jménem </a:t>
            </a:r>
            <a:r>
              <a:rPr lang="cs-CZ" sz="2400" b="1" dirty="0"/>
              <a:t>Abú </a:t>
            </a:r>
            <a:r>
              <a:rPr lang="cs-CZ" sz="2400" b="1" dirty="0" err="1"/>
              <a:t>ʿAlí</a:t>
            </a:r>
            <a:r>
              <a:rPr lang="cs-CZ" sz="2400" b="1" dirty="0"/>
              <a:t> al-</a:t>
            </a:r>
            <a:r>
              <a:rPr lang="cs-CZ" sz="2400" b="1" dirty="0" err="1"/>
              <a:t>Ḥusajn</a:t>
            </a:r>
            <a:r>
              <a:rPr lang="cs-CZ" sz="2400" b="1" dirty="0"/>
              <a:t> </a:t>
            </a:r>
            <a:r>
              <a:rPr lang="cs-CZ" sz="2400" b="1" dirty="0" err="1"/>
              <a:t>ibn</a:t>
            </a:r>
            <a:r>
              <a:rPr lang="cs-CZ" sz="2400" b="1" dirty="0"/>
              <a:t> </a:t>
            </a:r>
            <a:r>
              <a:rPr lang="cs-CZ" sz="2400" b="1" dirty="0" err="1"/>
              <a:t>ʿAbd</a:t>
            </a:r>
            <a:r>
              <a:rPr lang="cs-CZ" sz="2400" b="1" dirty="0"/>
              <a:t> Alláh </a:t>
            </a:r>
            <a:r>
              <a:rPr lang="cs-CZ" sz="2400" b="1" dirty="0" err="1"/>
              <a:t>ibn</a:t>
            </a:r>
            <a:r>
              <a:rPr lang="cs-CZ" sz="2400" b="1" dirty="0"/>
              <a:t> Al-Hasan </a:t>
            </a:r>
            <a:r>
              <a:rPr lang="cs-CZ" sz="2400" b="1" dirty="0" err="1"/>
              <a:t>ibn</a:t>
            </a:r>
            <a:r>
              <a:rPr lang="cs-CZ" sz="2400" b="1" dirty="0"/>
              <a:t> Ali </a:t>
            </a:r>
            <a:r>
              <a:rPr lang="cs-CZ" sz="2400" b="1" dirty="0" err="1"/>
              <a:t>ibn</a:t>
            </a:r>
            <a:r>
              <a:rPr lang="cs-CZ" sz="2400" b="1" dirty="0"/>
              <a:t> </a:t>
            </a:r>
            <a:r>
              <a:rPr lang="cs-CZ" sz="2400" b="1" dirty="0" err="1"/>
              <a:t>Síná</a:t>
            </a:r>
            <a:r>
              <a:rPr lang="cs-CZ" sz="2400" dirty="0"/>
              <a:t> ( persky </a:t>
            </a:r>
            <a:r>
              <a:rPr lang="ar-AE" sz="2400" i="1" dirty="0"/>
              <a:t>أبو علي الحسين بن عبد الله بن سينا</a:t>
            </a:r>
            <a:r>
              <a:rPr lang="ar-AE" sz="2400" dirty="0"/>
              <a:t>) </a:t>
            </a:r>
            <a:r>
              <a:rPr lang="cs-CZ" sz="2400" dirty="0"/>
              <a:t>byl středověký perský filosof, lékař a polyhistor, který je považován za jednu z nejvýznamnějších postav zlatého věku islámu.</a:t>
            </a:r>
          </a:p>
          <a:p>
            <a:endParaRPr lang="cs-CZ" dirty="0"/>
          </a:p>
        </p:txBody>
      </p:sp>
      <p:pic>
        <p:nvPicPr>
          <p:cNvPr id="12290" name="Picture 2" descr="Avicennův portrét na stříbrné váze (Avicennovo mauzoleum v Hamadán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2331" y="572494"/>
            <a:ext cx="3873196" cy="5165876"/>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p:cNvPicPr>
            <a:picLocks noChangeAspect="1"/>
          </p:cNvPicPr>
          <p:nvPr/>
        </p:nvPicPr>
        <p:blipFill>
          <a:blip r:embed="rId3"/>
          <a:stretch>
            <a:fillRect/>
          </a:stretch>
        </p:blipFill>
        <p:spPr>
          <a:xfrm>
            <a:off x="271926" y="162719"/>
            <a:ext cx="2889176" cy="4344545"/>
          </a:xfrm>
          <a:prstGeom prst="rect">
            <a:avLst/>
          </a:prstGeom>
        </p:spPr>
      </p:pic>
      <p:sp>
        <p:nvSpPr>
          <p:cNvPr id="5" name="Obdélník 4"/>
          <p:cNvSpPr/>
          <p:nvPr/>
        </p:nvSpPr>
        <p:spPr>
          <a:xfrm>
            <a:off x="337179" y="4746640"/>
            <a:ext cx="7706304" cy="2554545"/>
          </a:xfrm>
          <a:prstGeom prst="rect">
            <a:avLst/>
          </a:prstGeom>
        </p:spPr>
        <p:txBody>
          <a:bodyPr wrap="square">
            <a:spAutoFit/>
          </a:bodyPr>
          <a:lstStyle/>
          <a:p>
            <a:pPr>
              <a:defRPr/>
            </a:pPr>
            <a:r>
              <a:rPr lang="cs-CZ" sz="2200" dirty="0"/>
              <a:t>Ze 450 prací, o kterých se ví, že byl jejich autorem, se dochovalo okolo 240, z nichž je 150 věnováno filozofii a </a:t>
            </a:r>
            <a:r>
              <a:rPr lang="cs-CZ" sz="2200" b="1" dirty="0"/>
              <a:t>40 medicíně </a:t>
            </a:r>
            <a:r>
              <a:rPr lang="cs-CZ" sz="2200" dirty="0"/>
              <a:t>Jeho </a:t>
            </a:r>
            <a:r>
              <a:rPr lang="cs-CZ" sz="2200" b="1" i="1" dirty="0"/>
              <a:t>Kánon medicíny</a:t>
            </a:r>
            <a:r>
              <a:rPr lang="cs-CZ" sz="2200" dirty="0"/>
              <a:t> patřil k </a:t>
            </a:r>
            <a:r>
              <a:rPr lang="cs-CZ" sz="2200" b="1" dirty="0"/>
              <a:t>základním dílům západního lékařství až do novověku.</a:t>
            </a:r>
            <a:r>
              <a:rPr lang="cs-CZ" sz="2400" dirty="0"/>
              <a:t> Popisuje jasné příznaky některých parazitárních onemocnění – </a:t>
            </a:r>
            <a:r>
              <a:rPr lang="cs-CZ" sz="2400" b="1" i="1" dirty="0" err="1"/>
              <a:t>Ascaris</a:t>
            </a:r>
            <a:r>
              <a:rPr lang="cs-CZ" sz="2400" b="1" i="1" dirty="0"/>
              <a:t>, </a:t>
            </a:r>
            <a:r>
              <a:rPr lang="cs-CZ" sz="2400" b="1" i="1" dirty="0" err="1"/>
              <a:t>Enterobius</a:t>
            </a:r>
            <a:r>
              <a:rPr lang="cs-CZ" sz="2400" b="1" dirty="0"/>
              <a:t>, tasemnice</a:t>
            </a:r>
            <a:r>
              <a:rPr lang="cs-CZ" sz="2400" dirty="0"/>
              <a:t>, </a:t>
            </a:r>
          </a:p>
          <a:p>
            <a:pPr>
              <a:defRPr/>
            </a:pPr>
            <a:r>
              <a:rPr lang="cs-CZ" sz="2400" dirty="0"/>
              <a:t>    </a:t>
            </a:r>
            <a:endParaRPr lang="cs-CZ" sz="2400" i="1" dirty="0"/>
          </a:p>
          <a:p>
            <a:endParaRPr lang="cs-CZ" sz="2200" dirty="0"/>
          </a:p>
        </p:txBody>
      </p:sp>
      <p:sp>
        <p:nvSpPr>
          <p:cNvPr id="6" name="TextovéPole 5"/>
          <p:cNvSpPr txBox="1"/>
          <p:nvPr/>
        </p:nvSpPr>
        <p:spPr>
          <a:xfrm>
            <a:off x="7825000" y="6117580"/>
            <a:ext cx="3271729" cy="461665"/>
          </a:xfrm>
          <a:prstGeom prst="rect">
            <a:avLst/>
          </a:prstGeom>
          <a:noFill/>
        </p:spPr>
        <p:txBody>
          <a:bodyPr wrap="none" rtlCol="0">
            <a:spAutoFit/>
          </a:bodyPr>
          <a:lstStyle/>
          <a:p>
            <a:r>
              <a:rPr lang="cs-CZ" sz="2400" b="1" dirty="0" err="1"/>
              <a:t>Dracunculus</a:t>
            </a:r>
            <a:r>
              <a:rPr lang="cs-CZ" sz="2400" b="1" dirty="0"/>
              <a:t> </a:t>
            </a:r>
            <a:r>
              <a:rPr lang="cs-CZ" sz="2400" b="1" dirty="0" err="1"/>
              <a:t>medinensis</a:t>
            </a:r>
            <a:endParaRPr lang="cs-CZ" sz="2400" b="1" dirty="0"/>
          </a:p>
        </p:txBody>
      </p:sp>
      <p:sp>
        <p:nvSpPr>
          <p:cNvPr id="8" name="Ovál 7"/>
          <p:cNvSpPr/>
          <p:nvPr/>
        </p:nvSpPr>
        <p:spPr>
          <a:xfrm>
            <a:off x="337179" y="263306"/>
            <a:ext cx="405517" cy="3816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96523514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896138" y="2258178"/>
            <a:ext cx="4086970" cy="507758"/>
          </a:xfrm>
        </p:spPr>
        <p:txBody>
          <a:bodyPr>
            <a:noAutofit/>
          </a:bodyPr>
          <a:lstStyle/>
          <a:p>
            <a:pPr algn="ctr"/>
            <a:r>
              <a:rPr lang="cs-CZ" sz="4000" b="1" dirty="0" err="1"/>
              <a:t>Aeskulapova</a:t>
            </a:r>
            <a:r>
              <a:rPr lang="cs-CZ" sz="4000" b="1" dirty="0"/>
              <a:t> hůl</a:t>
            </a:r>
          </a:p>
        </p:txBody>
      </p:sp>
      <p:sp>
        <p:nvSpPr>
          <p:cNvPr id="3" name="Zástupný symbol pro obsah 2"/>
          <p:cNvSpPr>
            <a:spLocks noGrp="1"/>
          </p:cNvSpPr>
          <p:nvPr>
            <p:ph idx="1"/>
          </p:nvPr>
        </p:nvSpPr>
        <p:spPr>
          <a:xfrm>
            <a:off x="270344" y="184436"/>
            <a:ext cx="7635574" cy="2185053"/>
          </a:xfrm>
        </p:spPr>
        <p:txBody>
          <a:bodyPr>
            <a:normAutofit fontScale="70000" lnSpcReduction="20000"/>
          </a:bodyPr>
          <a:lstStyle/>
          <a:p>
            <a:pPr marL="0" indent="0">
              <a:buNone/>
            </a:pPr>
            <a:r>
              <a:rPr lang="cs-CZ" b="1" dirty="0" err="1"/>
              <a:t>Aeskulapova</a:t>
            </a:r>
            <a:r>
              <a:rPr lang="cs-CZ" b="1" dirty="0"/>
              <a:t> hůl</a:t>
            </a:r>
            <a:r>
              <a:rPr lang="cs-CZ" dirty="0"/>
              <a:t> je znak lékařů a farmaceutů. Symbol má svůj počátek již ve starověkém Řecku a byl součástí starořecké mytologie. </a:t>
            </a:r>
            <a:r>
              <a:rPr lang="cs-CZ" b="1" dirty="0"/>
              <a:t>Pojmenování pochází od Asklépia </a:t>
            </a:r>
            <a:r>
              <a:rPr lang="cs-CZ" dirty="0"/>
              <a:t>(latinsky </a:t>
            </a:r>
            <a:r>
              <a:rPr lang="cs-CZ" i="1" dirty="0" err="1"/>
              <a:t>Aesculapius</a:t>
            </a:r>
            <a:r>
              <a:rPr lang="cs-CZ" dirty="0"/>
              <a:t>; počeštěné </a:t>
            </a:r>
            <a:r>
              <a:rPr lang="cs-CZ" i="1" dirty="0" err="1"/>
              <a:t>Aeskulap</a:t>
            </a:r>
            <a:r>
              <a:rPr lang="cs-CZ" dirty="0"/>
              <a:t>), starověkého řeckého boha lékařství, syna boha Apollóna, jenž </a:t>
            </a:r>
            <a:r>
              <a:rPr lang="cs-CZ" b="1" dirty="0"/>
              <a:t>léčil všechny nemoci a dovedl oživovat mrtvé</a:t>
            </a:r>
            <a:r>
              <a:rPr lang="cs-CZ" dirty="0"/>
              <a:t>. </a:t>
            </a:r>
            <a:r>
              <a:rPr lang="cs-CZ" dirty="0" err="1"/>
              <a:t>Aeskulapova</a:t>
            </a:r>
            <a:r>
              <a:rPr lang="cs-CZ" dirty="0"/>
              <a:t> hůl </a:t>
            </a:r>
            <a:r>
              <a:rPr lang="cs-CZ" b="1" dirty="0"/>
              <a:t>obtočená hadem </a:t>
            </a:r>
            <a:r>
              <a:rPr lang="cs-CZ" dirty="0"/>
              <a:t>(nejspíše užovkou stromovou) </a:t>
            </a:r>
            <a:r>
              <a:rPr lang="cs-CZ" b="1" dirty="0"/>
              <a:t>je znamením životní síly a zdraví</a:t>
            </a:r>
            <a:r>
              <a:rPr lang="cs-CZ" dirty="0"/>
              <a:t>. Podle jiných teorií však není kolem hole obtočen had, ale parazit </a:t>
            </a:r>
            <a:r>
              <a:rPr lang="cs-CZ" dirty="0" err="1"/>
              <a:t>cizopasící</a:t>
            </a:r>
            <a:r>
              <a:rPr lang="cs-CZ" dirty="0"/>
              <a:t> v lidské kůži, jenž je při léčbě namotáván na kousek dřeva </a:t>
            </a:r>
            <a:r>
              <a:rPr lang="cs-CZ" b="1" dirty="0"/>
              <a:t>vlasovec </a:t>
            </a:r>
            <a:r>
              <a:rPr lang="cs-CZ" b="1" dirty="0" smtClean="0"/>
              <a:t>medinský</a:t>
            </a:r>
            <a:r>
              <a:rPr lang="cs-CZ" dirty="0"/>
              <a:t> </a:t>
            </a:r>
            <a:r>
              <a:rPr lang="cs-CZ" b="1" dirty="0" smtClean="0"/>
              <a:t>(</a:t>
            </a:r>
            <a:r>
              <a:rPr lang="cs-CZ" b="1" dirty="0" err="1" smtClean="0"/>
              <a:t>Dracunculus</a:t>
            </a:r>
            <a:r>
              <a:rPr lang="cs-CZ" b="1" dirty="0" smtClean="0"/>
              <a:t> </a:t>
            </a:r>
            <a:r>
              <a:rPr lang="cs-CZ" b="1" dirty="0" err="1" smtClean="0"/>
              <a:t>medinensis</a:t>
            </a:r>
            <a:r>
              <a:rPr lang="cs-CZ" b="1" dirty="0" smtClean="0"/>
              <a:t>)</a:t>
            </a:r>
            <a:endParaRPr lang="cs-CZ" b="1" dirty="0"/>
          </a:p>
        </p:txBody>
      </p:sp>
      <p:pic>
        <p:nvPicPr>
          <p:cNvPr id="10244" name="Picture 4" descr="Aeskulapova hůl - Časopis Vesmí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584" y="2277723"/>
            <a:ext cx="3810000" cy="28860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Vlasovec je obávaný parazit. Mohl by být symbolem lékařů? – ZOO Magazí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0584" y="3111405"/>
            <a:ext cx="4482696" cy="3364362"/>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FOTO: Aeskulapova hůl, znak lékařů a farmaceutů. Symbol pochází z antického  Řeck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2867" y="3429000"/>
            <a:ext cx="3013522" cy="2965305"/>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159025" y="5239909"/>
            <a:ext cx="3682034" cy="1015663"/>
          </a:xfrm>
          <a:prstGeom prst="rect">
            <a:avLst/>
          </a:prstGeom>
          <a:noFill/>
        </p:spPr>
        <p:txBody>
          <a:bodyPr wrap="none" rtlCol="0">
            <a:spAutoFit/>
          </a:bodyPr>
          <a:lstStyle/>
          <a:p>
            <a:r>
              <a:rPr lang="cs-CZ" sz="2000" b="1" dirty="0"/>
              <a:t>Persie – 9. století n.l</a:t>
            </a:r>
            <a:r>
              <a:rPr lang="cs-CZ" sz="2000" dirty="0"/>
              <a:t>.</a:t>
            </a:r>
          </a:p>
          <a:p>
            <a:r>
              <a:rPr lang="cs-CZ" sz="2000" dirty="0"/>
              <a:t>Lékaři vytahují vlasovce z nohy </a:t>
            </a:r>
          </a:p>
          <a:p>
            <a:r>
              <a:rPr lang="cs-CZ" sz="2000" dirty="0"/>
              <a:t>pacienta namotáváním na klacík.</a:t>
            </a:r>
          </a:p>
        </p:txBody>
      </p:sp>
      <p:pic>
        <p:nvPicPr>
          <p:cNvPr id="4" name="Obrázek 3"/>
          <p:cNvPicPr>
            <a:picLocks noChangeAspect="1"/>
          </p:cNvPicPr>
          <p:nvPr/>
        </p:nvPicPr>
        <p:blipFill>
          <a:blip r:embed="rId5"/>
          <a:stretch>
            <a:fillRect/>
          </a:stretch>
        </p:blipFill>
        <p:spPr>
          <a:xfrm>
            <a:off x="7983108" y="232739"/>
            <a:ext cx="3972724" cy="3011393"/>
          </a:xfrm>
          <a:prstGeom prst="rect">
            <a:avLst/>
          </a:prstGeom>
        </p:spPr>
      </p:pic>
    </p:spTree>
    <p:extLst>
      <p:ext uri="{BB962C8B-B14F-4D97-AF65-F5344CB8AC3E}">
        <p14:creationId xmlns:p14="http://schemas.microsoft.com/office/powerpoint/2010/main" val="125780292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99808" y="1063868"/>
            <a:ext cx="4553991" cy="626820"/>
          </a:xfrm>
        </p:spPr>
        <p:txBody>
          <a:bodyPr>
            <a:normAutofit fontScale="90000"/>
          </a:bodyPr>
          <a:lstStyle/>
          <a:p>
            <a:pPr algn="ctr"/>
            <a:r>
              <a:rPr lang="cs-CZ" altLang="cs-CZ" b="1" dirty="0"/>
              <a:t>Středověká Evropa</a:t>
            </a:r>
          </a:p>
        </p:txBody>
      </p:sp>
      <p:pic>
        <p:nvPicPr>
          <p:cNvPr id="18440" name="Picture 8" descr="12 nejkrásnějších hradů Evr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025"/>
            <a:ext cx="4682857" cy="3119458"/>
          </a:xfrm>
          <a:prstGeom prst="rect">
            <a:avLst/>
          </a:prstGeom>
          <a:noFill/>
          <a:extLst>
            <a:ext uri="{909E8E84-426E-40DD-AFC4-6F175D3DCCD1}">
              <a14:hiddenFill xmlns:a14="http://schemas.microsoft.com/office/drawing/2010/main">
                <a:solidFill>
                  <a:srgbClr val="FFFFFF"/>
                </a:solidFill>
              </a14:hiddenFill>
            </a:ext>
          </a:extLst>
        </p:spPr>
      </p:pic>
      <p:pic>
        <p:nvPicPr>
          <p:cNvPr id="18442" name="Picture 10" descr="Slovenské hrady, přehlídka velkoleposti | Stavebnictvi3000.c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1935" y="2025"/>
            <a:ext cx="4670066" cy="3119458"/>
          </a:xfrm>
          <a:prstGeom prst="rect">
            <a:avLst/>
          </a:prstGeom>
          <a:noFill/>
          <a:extLst>
            <a:ext uri="{909E8E84-426E-40DD-AFC4-6F175D3DCCD1}">
              <a14:hiddenFill xmlns:a14="http://schemas.microsoft.com/office/drawing/2010/main">
                <a:solidFill>
                  <a:srgbClr val="FFFFFF"/>
                </a:solidFill>
              </a14:hiddenFill>
            </a:ext>
          </a:extLst>
        </p:spPr>
      </p:pic>
      <p:pic>
        <p:nvPicPr>
          <p:cNvPr id="18446" name="Picture 14" descr="Fototapete Markplatz einer Stadt im Mittelalt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9526" y="1"/>
            <a:ext cx="3013641" cy="2441049"/>
          </a:xfrm>
          <a:prstGeom prst="rect">
            <a:avLst/>
          </a:prstGeom>
          <a:noFill/>
          <a:extLst>
            <a:ext uri="{909E8E84-426E-40DD-AFC4-6F175D3DCCD1}">
              <a14:hiddenFill xmlns:a14="http://schemas.microsoft.com/office/drawing/2010/main">
                <a:solidFill>
                  <a:srgbClr val="FFFFFF"/>
                </a:solidFill>
              </a14:hiddenFill>
            </a:ext>
          </a:extLst>
        </p:spPr>
      </p:pic>
      <p:pic>
        <p:nvPicPr>
          <p:cNvPr id="18448" name="Picture 16" descr="Notre-Dame a další památky: Jak se stavělo ve středověku? | Prima Living"/>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7533167" y="4373217"/>
            <a:ext cx="4658834" cy="2484783"/>
          </a:xfrm>
          <a:prstGeom prst="rect">
            <a:avLst/>
          </a:prstGeom>
          <a:noFill/>
          <a:extLst>
            <a:ext uri="{909E8E84-426E-40DD-AFC4-6F175D3DCCD1}">
              <a14:hiddenFill xmlns:a14="http://schemas.microsoft.com/office/drawing/2010/main">
                <a:solidFill>
                  <a:srgbClr val="FFFFFF"/>
                </a:solidFill>
              </a14:hiddenFill>
            </a:ext>
          </a:extLst>
        </p:spPr>
      </p:pic>
      <p:pic>
        <p:nvPicPr>
          <p:cNvPr id="18450" name="Picture 18" descr="Středověký klášter Sanahin | CK Mund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9526" y="2347580"/>
            <a:ext cx="3073970" cy="2310213"/>
          </a:xfrm>
          <a:prstGeom prst="rect">
            <a:avLst/>
          </a:prstGeom>
          <a:noFill/>
          <a:extLst>
            <a:ext uri="{909E8E84-426E-40DD-AFC4-6F175D3DCCD1}">
              <a14:hiddenFill xmlns:a14="http://schemas.microsoft.com/office/drawing/2010/main">
                <a:solidFill>
                  <a:srgbClr val="FFFFFF"/>
                </a:solidFill>
              </a14:hiddenFill>
            </a:ext>
          </a:extLst>
        </p:spPr>
      </p:pic>
      <p:pic>
        <p:nvPicPr>
          <p:cNvPr id="18452" name="Picture 20" descr="Středověké kláštery a jejich význam v historii léčivých rostlin :: Z Hnízd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2222" y="4656043"/>
            <a:ext cx="3086002" cy="2201957"/>
          </a:xfrm>
          <a:prstGeom prst="rect">
            <a:avLst/>
          </a:prstGeom>
          <a:noFill/>
          <a:extLst>
            <a:ext uri="{909E8E84-426E-40DD-AFC4-6F175D3DCCD1}">
              <a14:hiddenFill xmlns:a14="http://schemas.microsoft.com/office/drawing/2010/main">
                <a:solidFill>
                  <a:srgbClr val="FFFFFF"/>
                </a:solidFill>
              </a14:hiddenFill>
            </a:ext>
          </a:extLst>
        </p:spPr>
      </p:pic>
      <p:pic>
        <p:nvPicPr>
          <p:cNvPr id="18454" name="Picture 22" descr="Středověká literatura – Wikipedi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93496" y="3112981"/>
            <a:ext cx="1824025" cy="1260236"/>
          </a:xfrm>
          <a:prstGeom prst="rect">
            <a:avLst/>
          </a:prstGeom>
          <a:noFill/>
          <a:extLst>
            <a:ext uri="{909E8E84-426E-40DD-AFC4-6F175D3DCCD1}">
              <a14:hiddenFill xmlns:a14="http://schemas.microsoft.com/office/drawing/2010/main">
                <a:solidFill>
                  <a:srgbClr val="FFFFFF"/>
                </a:solidFill>
              </a14:hiddenFill>
            </a:ext>
          </a:extLst>
        </p:spPr>
      </p:pic>
      <p:pic>
        <p:nvPicPr>
          <p:cNvPr id="18456" name="Picture 24" descr="Středověká literatura – Wikipedi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84118" y="3112981"/>
            <a:ext cx="1129474" cy="125173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Středověká kniha na dosah - výstava rukopisů v Národní knihovně – Kudy z  nudy"/>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400955" y="3121484"/>
            <a:ext cx="1770732" cy="1251733"/>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795132" y="3132823"/>
            <a:ext cx="2861104" cy="523220"/>
          </a:xfrm>
          <a:prstGeom prst="rect">
            <a:avLst/>
          </a:prstGeom>
          <a:noFill/>
        </p:spPr>
        <p:txBody>
          <a:bodyPr wrap="none" rtlCol="0">
            <a:spAutoFit/>
          </a:bodyPr>
          <a:lstStyle/>
          <a:p>
            <a:r>
              <a:rPr lang="cs-CZ" sz="2800" dirty="0"/>
              <a:t>Evropa středověká</a:t>
            </a:r>
          </a:p>
        </p:txBody>
      </p:sp>
      <p:pic>
        <p:nvPicPr>
          <p:cNvPr id="23" name="Picture 4" descr="undefined"/>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 y="3747350"/>
            <a:ext cx="4519527" cy="3110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20185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33322"/>
            <a:ext cx="10515600" cy="835522"/>
          </a:xfrm>
        </p:spPr>
        <p:txBody>
          <a:bodyPr>
            <a:normAutofit/>
          </a:bodyPr>
          <a:lstStyle/>
          <a:p>
            <a:pPr algn="ctr"/>
            <a:r>
              <a:rPr lang="cs-CZ" sz="3800" b="1" dirty="0"/>
              <a:t>Křesťanská Evropa – doba temna a úpadku</a:t>
            </a:r>
          </a:p>
        </p:txBody>
      </p:sp>
      <p:sp>
        <p:nvSpPr>
          <p:cNvPr id="3" name="Zástupný symbol pro obsah 2"/>
          <p:cNvSpPr>
            <a:spLocks noGrp="1"/>
          </p:cNvSpPr>
          <p:nvPr>
            <p:ph idx="1"/>
          </p:nvPr>
        </p:nvSpPr>
        <p:spPr>
          <a:xfrm>
            <a:off x="838200" y="1296063"/>
            <a:ext cx="10515600" cy="4880900"/>
          </a:xfrm>
        </p:spPr>
        <p:txBody>
          <a:bodyPr>
            <a:normAutofit fontScale="85000" lnSpcReduction="20000"/>
          </a:bodyPr>
          <a:lstStyle/>
          <a:p>
            <a:pPr marL="0" indent="0">
              <a:buNone/>
            </a:pPr>
            <a:r>
              <a:rPr lang="cs-CZ" b="1" dirty="0"/>
              <a:t>Největší vliv </a:t>
            </a:r>
            <a:r>
              <a:rPr lang="cs-CZ" dirty="0"/>
              <a:t>v této době měla na </a:t>
            </a:r>
            <a:r>
              <a:rPr lang="cs-CZ" b="1" dirty="0"/>
              <a:t>medicínu církev</a:t>
            </a:r>
            <a:r>
              <a:rPr lang="cs-CZ" dirty="0"/>
              <a:t>. Od toho se odvíjelo i chápání nemoci. </a:t>
            </a:r>
            <a:r>
              <a:rPr lang="cs-CZ" b="1" dirty="0"/>
              <a:t>Nemoc byla považována za „dar od Boha</a:t>
            </a:r>
            <a:r>
              <a:rPr lang="cs-CZ" dirty="0"/>
              <a:t>“, aby si nemocný mohl odpykávat svá provinění (tento názor byl postupně změněn ve 14. století, v době </a:t>
            </a:r>
            <a:r>
              <a:rPr lang="cs-CZ" b="1" dirty="0"/>
              <a:t>morových epidemií byla nemoc chápána jako trest od Boha</a:t>
            </a:r>
            <a:r>
              <a:rPr lang="cs-CZ" dirty="0"/>
              <a:t>). Takže </a:t>
            </a:r>
            <a:r>
              <a:rPr lang="cs-CZ" b="1" dirty="0"/>
              <a:t>činnost lékaře byla až druhořadá</a:t>
            </a:r>
            <a:r>
              <a:rPr lang="cs-CZ" dirty="0"/>
              <a:t>.</a:t>
            </a:r>
          </a:p>
          <a:p>
            <a:pPr marL="0" indent="0">
              <a:buNone/>
            </a:pPr>
            <a:r>
              <a:rPr lang="cs-CZ" b="1" dirty="0"/>
              <a:t>Raný středověk</a:t>
            </a:r>
          </a:p>
          <a:p>
            <a:pPr marL="0" indent="0">
              <a:buNone/>
            </a:pPr>
            <a:r>
              <a:rPr lang="cs-CZ" dirty="0"/>
              <a:t>V této době byli </a:t>
            </a:r>
            <a:r>
              <a:rPr lang="cs-CZ" b="1" dirty="0"/>
              <a:t>nositeli veškerých znalostí katoličtí kněží a mniši</a:t>
            </a:r>
            <a:r>
              <a:rPr lang="cs-CZ" dirty="0"/>
              <a:t>, kteří jako jediní uměli číst a psát. </a:t>
            </a:r>
            <a:r>
              <a:rPr lang="cs-CZ" b="1" dirty="0"/>
              <a:t>Mniši studovali, přepisovali a překládali knihy antických a arabských autorů</a:t>
            </a:r>
            <a:r>
              <a:rPr lang="cs-CZ" dirty="0"/>
              <a:t>. Mniši se často medicínou zabývali pouze teoreticky a také </a:t>
            </a:r>
            <a:r>
              <a:rPr lang="cs-CZ" b="1" dirty="0"/>
              <a:t>vyloučili z medicíny chirurgii</a:t>
            </a:r>
            <a:r>
              <a:rPr lang="cs-CZ" dirty="0"/>
              <a:t>.</a:t>
            </a:r>
          </a:p>
          <a:p>
            <a:pPr marL="0" indent="0">
              <a:buNone/>
            </a:pPr>
            <a:r>
              <a:rPr lang="cs-CZ" b="1" dirty="0"/>
              <a:t>Vrcholný středověk</a:t>
            </a:r>
          </a:p>
          <a:p>
            <a:pPr marL="0" indent="0">
              <a:buNone/>
            </a:pPr>
            <a:r>
              <a:rPr lang="cs-CZ" dirty="0"/>
              <a:t>Vrcholný středověk je obdobím dalších výrazných zásahů církve do lékařství. </a:t>
            </a:r>
            <a:r>
              <a:rPr lang="cs-CZ" b="1" dirty="0"/>
              <a:t>Církev oficiálně zakázala chirurgii ediktem </a:t>
            </a:r>
            <a:r>
              <a:rPr lang="cs-CZ" b="1" i="1" dirty="0" err="1"/>
              <a:t>Ecclesia</a:t>
            </a:r>
            <a:r>
              <a:rPr lang="cs-CZ" b="1" i="1" dirty="0"/>
              <a:t> </a:t>
            </a:r>
            <a:r>
              <a:rPr lang="cs-CZ" b="1" i="1" dirty="0" err="1"/>
              <a:t>abhorret</a:t>
            </a:r>
            <a:r>
              <a:rPr lang="cs-CZ" b="1" i="1" dirty="0"/>
              <a:t> </a:t>
            </a:r>
            <a:r>
              <a:rPr lang="cs-CZ" b="1" i="1" dirty="0" err="1"/>
              <a:t>sanguine</a:t>
            </a:r>
            <a:r>
              <a:rPr lang="cs-CZ" dirty="0"/>
              <a:t> (Církev se hrozí styku s krví). Chirurgii proto </a:t>
            </a:r>
            <a:r>
              <a:rPr lang="cs-CZ" b="1" dirty="0"/>
              <a:t>vykonávali lazebníci, holiči a kati</a:t>
            </a:r>
            <a:r>
              <a:rPr lang="cs-CZ" dirty="0"/>
              <a:t>. Další omezení přišla pro židovské lékaře a bylo zakázáno studium knih nekatolických autorů, s výjimkou církví uznávaných (</a:t>
            </a:r>
            <a:r>
              <a:rPr lang="cs-CZ" b="1" dirty="0" err="1"/>
              <a:t>Galénos</a:t>
            </a:r>
            <a:r>
              <a:rPr lang="cs-CZ" dirty="0"/>
              <a:t>, </a:t>
            </a:r>
            <a:r>
              <a:rPr lang="cs-CZ" b="1" dirty="0" err="1"/>
              <a:t>Avicenna</a:t>
            </a:r>
            <a:r>
              <a:rPr lang="cs-CZ" dirty="0"/>
              <a:t>).</a:t>
            </a:r>
          </a:p>
          <a:p>
            <a:pPr marL="0" indent="0">
              <a:buNone/>
            </a:pPr>
            <a:endParaRPr lang="cs-CZ" dirty="0"/>
          </a:p>
          <a:p>
            <a:pPr marL="0" indent="0">
              <a:buNone/>
            </a:pPr>
            <a:endParaRPr lang="cs-CZ" dirty="0"/>
          </a:p>
        </p:txBody>
      </p:sp>
    </p:spTree>
    <p:extLst>
      <p:ext uri="{BB962C8B-B14F-4D97-AF65-F5344CB8AC3E}">
        <p14:creationId xmlns:p14="http://schemas.microsoft.com/office/powerpoint/2010/main" val="356039968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17410" name="Picture 2" descr="Amputace nohou ve středověku: Proslulý chirurg je už tehdy zvládl za necelé  tři minuty, občas ale uřízl i něco jiného - AAzdraví.cz"/>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Wer war der schnellste Chirurg der Welt? - SWR Wiss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3110" y="3405186"/>
            <a:ext cx="6171773" cy="3452812"/>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Jan Steen, Der Zahnreißer (The Tooth Puller) Detail | Flick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6003" y="2201"/>
            <a:ext cx="3265997" cy="4553895"/>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Šílené praktiky středověkého lékařství - Šokující Planet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28998"/>
            <a:ext cx="3663110" cy="3429001"/>
          </a:xfrm>
          <a:prstGeom prst="rect">
            <a:avLst/>
          </a:prstGeom>
          <a:noFill/>
          <a:extLst>
            <a:ext uri="{909E8E84-426E-40DD-AFC4-6F175D3DCCD1}">
              <a14:hiddenFill xmlns:a14="http://schemas.microsoft.com/office/drawing/2010/main">
                <a:solidFill>
                  <a:srgbClr val="FFFFFF"/>
                </a:solidFill>
              </a14:hiddenFill>
            </a:ext>
          </a:extLst>
        </p:spPr>
      </p:pic>
      <p:pic>
        <p:nvPicPr>
          <p:cNvPr id="17418" name="Picture 10" descr="Šílené praktiky středověkého lékařství - Šokující Planet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54963" y="4556096"/>
            <a:ext cx="3237037" cy="230190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Černá smrt v Evropě: Velký mor a konec středověku - Klaus Bergdolt |  Databáze kni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05969" y="0"/>
            <a:ext cx="2820034" cy="3423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4817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arasites are going extinct in droves – and we should be very worried | New  Scient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6226" y="788988"/>
            <a:ext cx="9102725" cy="606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ovéPole 1"/>
          <p:cNvSpPr txBox="1">
            <a:spLocks noChangeArrowheads="1"/>
          </p:cNvSpPr>
          <p:nvPr/>
        </p:nvSpPr>
        <p:spPr bwMode="auto">
          <a:xfrm>
            <a:off x="3362326" y="115889"/>
            <a:ext cx="574067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800" dirty="0"/>
              <a:t>Paraziti mezi námi a všude kolem !</a:t>
            </a:r>
          </a:p>
        </p:txBody>
      </p:sp>
    </p:spTree>
    <p:extLst>
      <p:ext uri="{BB962C8B-B14F-4D97-AF65-F5344CB8AC3E}">
        <p14:creationId xmlns:p14="http://schemas.microsoft.com/office/powerpoint/2010/main" val="282962211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1018402"/>
          </a:xfrm>
        </p:spPr>
        <p:txBody>
          <a:bodyPr>
            <a:normAutofit/>
          </a:bodyPr>
          <a:lstStyle/>
          <a:p>
            <a:pPr algn="ctr"/>
            <a:r>
              <a:rPr lang="cs-CZ" sz="3400" b="1" dirty="0"/>
              <a:t>Období vrcholného středověku</a:t>
            </a:r>
            <a:endParaRPr lang="cs-CZ" sz="3400" dirty="0"/>
          </a:p>
        </p:txBody>
      </p:sp>
      <p:sp>
        <p:nvSpPr>
          <p:cNvPr id="3" name="Zástupný symbol pro obsah 2"/>
          <p:cNvSpPr>
            <a:spLocks noGrp="1"/>
          </p:cNvSpPr>
          <p:nvPr>
            <p:ph idx="1"/>
          </p:nvPr>
        </p:nvSpPr>
        <p:spPr>
          <a:xfrm>
            <a:off x="859403" y="1383529"/>
            <a:ext cx="10515600" cy="5095584"/>
          </a:xfrm>
        </p:spPr>
        <p:txBody>
          <a:bodyPr>
            <a:normAutofit fontScale="85000" lnSpcReduction="20000"/>
          </a:bodyPr>
          <a:lstStyle/>
          <a:p>
            <a:r>
              <a:rPr lang="cs-CZ" b="1" dirty="0"/>
              <a:t>Středověké lékařství</a:t>
            </a:r>
            <a:r>
              <a:rPr lang="cs-CZ" dirty="0"/>
              <a:t> </a:t>
            </a:r>
            <a:r>
              <a:rPr lang="cs-CZ" b="1" dirty="0"/>
              <a:t>v Evropě čerpá hlavně z poznatků z antiky </a:t>
            </a:r>
            <a:r>
              <a:rPr lang="cs-CZ" dirty="0"/>
              <a:t>a dá se říci, že středověk byl v Evropě </a:t>
            </a:r>
            <a:r>
              <a:rPr lang="cs-CZ" b="1" dirty="0"/>
              <a:t>dobou stagnace medicíny</a:t>
            </a:r>
            <a:r>
              <a:rPr lang="cs-CZ" dirty="0"/>
              <a:t>. Výjimku tvoří Byzantská a arabská říše. Zde docházelo k </a:t>
            </a:r>
            <a:r>
              <a:rPr lang="cs-CZ" b="1" dirty="0"/>
              <a:t>třídění poznatků z antiky, ale také k vlastnímu zkoumání.</a:t>
            </a:r>
            <a:r>
              <a:rPr lang="cs-CZ" dirty="0"/>
              <a:t> Někteří významní arabští lékaři proto byli uznáváni i v Evropě.</a:t>
            </a:r>
          </a:p>
          <a:p>
            <a:r>
              <a:rPr lang="cs-CZ" b="1" dirty="0"/>
              <a:t>Veřejné zdravotnictví v arabské říši bylo na velmi dobré úrovni</a:t>
            </a:r>
            <a:r>
              <a:rPr lang="cs-CZ" dirty="0"/>
              <a:t>, protože se opíralo o hygienické příkazy</a:t>
            </a:r>
            <a:r>
              <a:rPr lang="cs-CZ" b="1" dirty="0"/>
              <a:t> Koránu – např. lázně</a:t>
            </a:r>
            <a:r>
              <a:rPr lang="cs-CZ" dirty="0"/>
              <a:t>. Rovnost věřících před Alláhem rovněž </a:t>
            </a:r>
            <a:r>
              <a:rPr lang="cs-CZ" b="1" dirty="0"/>
              <a:t>zpřístupňovala lékařskou péči všem</a:t>
            </a:r>
            <a:r>
              <a:rPr lang="cs-CZ" dirty="0"/>
              <a:t>.</a:t>
            </a:r>
          </a:p>
          <a:p>
            <a:r>
              <a:rPr lang="cs-CZ" dirty="0"/>
              <a:t>Důležité </a:t>
            </a:r>
            <a:r>
              <a:rPr lang="cs-CZ" b="1" dirty="0"/>
              <a:t>pro arabskou medicínu byly poznatky antických lékařů</a:t>
            </a:r>
            <a:r>
              <a:rPr lang="cs-CZ" dirty="0"/>
              <a:t>. Arabští učenci (jako např. bagdádský překladatel a lékař </a:t>
            </a:r>
            <a:r>
              <a:rPr lang="cs-CZ" b="1" dirty="0" err="1"/>
              <a:t>Hunajn</a:t>
            </a:r>
            <a:r>
              <a:rPr lang="cs-CZ" b="1" dirty="0"/>
              <a:t> </a:t>
            </a:r>
            <a:r>
              <a:rPr lang="cs-CZ" b="1" dirty="0" err="1"/>
              <a:t>ibn</a:t>
            </a:r>
            <a:r>
              <a:rPr lang="cs-CZ" b="1" dirty="0"/>
              <a:t> </a:t>
            </a:r>
            <a:r>
              <a:rPr lang="cs-CZ" b="1" dirty="0" err="1"/>
              <a:t>Isháq</a:t>
            </a:r>
            <a:r>
              <a:rPr lang="cs-CZ" dirty="0"/>
              <a:t>) překládali spisy </a:t>
            </a:r>
            <a:r>
              <a:rPr lang="cs-CZ" b="1" dirty="0"/>
              <a:t>Hippokrata, Aristotela, </a:t>
            </a:r>
            <a:r>
              <a:rPr lang="cs-CZ" b="1" dirty="0" err="1"/>
              <a:t>Galéna</a:t>
            </a:r>
            <a:r>
              <a:rPr lang="cs-CZ" dirty="0"/>
              <a:t> aj. Tyto poznatky pak byly z arabštiny překládány do latiny, čímž se navracely do Evropy. Arabové se také seznámili s poznatky civilizací na podmaněných územích a používali je. </a:t>
            </a:r>
            <a:r>
              <a:rPr lang="cs-CZ" b="1" dirty="0"/>
              <a:t>Arabové například převzali styl byzantských nemocnic. Tyto nemocnice se výrazně odlišovaly od nemocnic v Evropě hlavně přítomností lékařů.</a:t>
            </a:r>
          </a:p>
          <a:p>
            <a:r>
              <a:rPr lang="cs-CZ" dirty="0"/>
              <a:t>Nejvýznamnější lékaři této doby byli </a:t>
            </a:r>
            <a:r>
              <a:rPr lang="cs-CZ" b="1" dirty="0" err="1"/>
              <a:t>Rhazes</a:t>
            </a:r>
            <a:r>
              <a:rPr lang="cs-CZ" dirty="0"/>
              <a:t> (10. století) a </a:t>
            </a:r>
            <a:r>
              <a:rPr lang="cs-CZ" b="1" dirty="0" err="1"/>
              <a:t>Avicenna</a:t>
            </a:r>
            <a:r>
              <a:rPr lang="cs-CZ" dirty="0"/>
              <a:t> (11. stol.), kteří byli uznáváni i katolickou církví.</a:t>
            </a:r>
          </a:p>
          <a:p>
            <a:endParaRPr lang="cs-CZ" dirty="0"/>
          </a:p>
        </p:txBody>
      </p:sp>
    </p:spTree>
    <p:extLst>
      <p:ext uri="{BB962C8B-B14F-4D97-AF65-F5344CB8AC3E}">
        <p14:creationId xmlns:p14="http://schemas.microsoft.com/office/powerpoint/2010/main" val="393708621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61760"/>
            <a:ext cx="10515600" cy="787813"/>
          </a:xfrm>
        </p:spPr>
        <p:txBody>
          <a:bodyPr/>
          <a:lstStyle/>
          <a:p>
            <a:pPr algn="ctr"/>
            <a:r>
              <a:rPr lang="cs-CZ" b="1" dirty="0"/>
              <a:t>Černá smrt – epidemie moru</a:t>
            </a:r>
          </a:p>
        </p:txBody>
      </p:sp>
      <p:sp>
        <p:nvSpPr>
          <p:cNvPr id="3" name="Zástupný symbol pro obsah 2"/>
          <p:cNvSpPr>
            <a:spLocks noGrp="1"/>
          </p:cNvSpPr>
          <p:nvPr>
            <p:ph idx="1"/>
          </p:nvPr>
        </p:nvSpPr>
        <p:spPr>
          <a:xfrm>
            <a:off x="838200" y="1141818"/>
            <a:ext cx="10515600" cy="1267433"/>
          </a:xfrm>
        </p:spPr>
        <p:txBody>
          <a:bodyPr/>
          <a:lstStyle/>
          <a:p>
            <a:pPr marL="0" indent="0">
              <a:buNone/>
            </a:pPr>
            <a:r>
              <a:rPr lang="cs-CZ" b="1" dirty="0"/>
              <a:t>Černá smrt</a:t>
            </a:r>
            <a:r>
              <a:rPr lang="cs-CZ" dirty="0"/>
              <a:t> nebo „první morová rána“ je název pro epidemii moru, která v </a:t>
            </a:r>
            <a:r>
              <a:rPr lang="cs-CZ" b="1" dirty="0"/>
              <a:t>polovině 14. století postihla Eurasii</a:t>
            </a:r>
            <a:r>
              <a:rPr lang="cs-CZ" dirty="0"/>
              <a:t>. Smrtelná nemoc byla způsobena bakterií </a:t>
            </a:r>
            <a:r>
              <a:rPr lang="cs-CZ" i="1" dirty="0" err="1"/>
              <a:t>Yersinia</a:t>
            </a:r>
            <a:r>
              <a:rPr lang="cs-CZ" i="1" dirty="0"/>
              <a:t> </a:t>
            </a:r>
            <a:r>
              <a:rPr lang="cs-CZ" i="1" dirty="0" err="1"/>
              <a:t>pestis</a:t>
            </a:r>
            <a:r>
              <a:rPr lang="cs-CZ" dirty="0"/>
              <a:t>, která je známa i dnes.</a:t>
            </a:r>
          </a:p>
        </p:txBody>
      </p:sp>
      <p:pic>
        <p:nvPicPr>
          <p:cNvPr id="23556" name="Picture 4"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9101" y="2472143"/>
            <a:ext cx="4407797" cy="3968413"/>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SERIÁL: Morové rany decimovali svet od stredoveku | Slovenské národné novi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259" y="2501497"/>
            <a:ext cx="2765999" cy="4121940"/>
          </a:xfrm>
          <a:prstGeom prst="rect">
            <a:avLst/>
          </a:prstGeom>
          <a:noFill/>
          <a:extLst>
            <a:ext uri="{909E8E84-426E-40DD-AFC4-6F175D3DCCD1}">
              <a14:hiddenFill xmlns:a14="http://schemas.microsoft.com/office/drawing/2010/main">
                <a:solidFill>
                  <a:srgbClr val="FFFFFF"/>
                </a:solidFill>
              </a14:hiddenFill>
            </a:ext>
          </a:extLst>
        </p:spPr>
      </p:pic>
      <p:pic>
        <p:nvPicPr>
          <p:cNvPr id="23564" name="Picture 12" descr="alternativní popis obrázku chybí"/>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39552" y="2501496"/>
            <a:ext cx="3781439" cy="2182541"/>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3339552" y="4746929"/>
            <a:ext cx="4031311" cy="2031325"/>
          </a:xfrm>
          <a:prstGeom prst="rect">
            <a:avLst/>
          </a:prstGeom>
        </p:spPr>
        <p:txBody>
          <a:bodyPr wrap="square">
            <a:spAutoFit/>
          </a:bodyPr>
          <a:lstStyle/>
          <a:p>
            <a:pPr algn="ctr"/>
            <a:r>
              <a:rPr lang="cs-CZ" dirty="0">
                <a:solidFill>
                  <a:srgbClr val="8C2326"/>
                </a:solidFill>
                <a:latin typeface="Georgia" panose="02040502050405020303" pitchFamily="18" charset="0"/>
              </a:rPr>
              <a:t>Nejstarší doložený případ nákazy morem odhalili výzkumníci na západě Švédska. Bakterii, která vysoce nakažlivé onemocnění způsobuje, našli v</a:t>
            </a:r>
            <a:r>
              <a:rPr lang="cs-CZ" b="1" dirty="0">
                <a:solidFill>
                  <a:srgbClr val="8C2326"/>
                </a:solidFill>
                <a:latin typeface="Georgia" panose="02040502050405020303" pitchFamily="18" charset="0"/>
              </a:rPr>
              <a:t> zubech ženy pochované před skoro  5 000 lety v hrobce </a:t>
            </a:r>
            <a:r>
              <a:rPr lang="cs-CZ" dirty="0">
                <a:solidFill>
                  <a:srgbClr val="8C2326"/>
                </a:solidFill>
                <a:latin typeface="Georgia" panose="02040502050405020303" pitchFamily="18" charset="0"/>
              </a:rPr>
              <a:t>v </a:t>
            </a:r>
            <a:r>
              <a:rPr lang="cs-CZ" dirty="0" err="1">
                <a:solidFill>
                  <a:srgbClr val="8C2326"/>
                </a:solidFill>
                <a:latin typeface="Georgia" panose="02040502050405020303" pitchFamily="18" charset="0"/>
              </a:rPr>
              <a:t>Gökhemu</a:t>
            </a:r>
            <a:r>
              <a:rPr lang="cs-CZ" dirty="0">
                <a:solidFill>
                  <a:srgbClr val="8C2326"/>
                </a:solidFill>
                <a:latin typeface="Georgia" panose="02040502050405020303" pitchFamily="18" charset="0"/>
              </a:rPr>
              <a:t> u města </a:t>
            </a:r>
            <a:r>
              <a:rPr lang="cs-CZ" dirty="0" err="1">
                <a:solidFill>
                  <a:srgbClr val="8C2326"/>
                </a:solidFill>
                <a:latin typeface="Georgia" panose="02040502050405020303" pitchFamily="18" charset="0"/>
              </a:rPr>
              <a:t>Falköping</a:t>
            </a:r>
            <a:r>
              <a:rPr lang="cs-CZ" dirty="0">
                <a:solidFill>
                  <a:srgbClr val="8C2326"/>
                </a:solidFill>
                <a:latin typeface="Georgia" panose="02040502050405020303" pitchFamily="18" charset="0"/>
              </a:rPr>
              <a:t>.</a:t>
            </a:r>
            <a:endParaRPr lang="cs-CZ" dirty="0"/>
          </a:p>
        </p:txBody>
      </p:sp>
    </p:spTree>
    <p:extLst>
      <p:ext uri="{BB962C8B-B14F-4D97-AF65-F5344CB8AC3E}">
        <p14:creationId xmlns:p14="http://schemas.microsoft.com/office/powerpoint/2010/main" val="51818539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277664"/>
            <a:ext cx="10515600" cy="732155"/>
          </a:xfrm>
        </p:spPr>
        <p:txBody>
          <a:bodyPr>
            <a:normAutofit/>
          </a:bodyPr>
          <a:lstStyle/>
          <a:p>
            <a:pPr algn="ctr"/>
            <a:r>
              <a:rPr lang="cs-CZ" sz="3800" b="1" dirty="0"/>
              <a:t>Šíření moru po Evropě</a:t>
            </a:r>
          </a:p>
        </p:txBody>
      </p:sp>
      <p:pic>
        <p:nvPicPr>
          <p:cNvPr id="24580" name="Picture 4" descr="undefin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703856" y="1097281"/>
            <a:ext cx="5111783" cy="5541094"/>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undefi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69" y="1634215"/>
            <a:ext cx="6587987" cy="4467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503512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mor v athéná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8412" y="0"/>
            <a:ext cx="9221574" cy="5041127"/>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838200" y="253812"/>
            <a:ext cx="10515600" cy="374346"/>
          </a:xfrm>
        </p:spPr>
        <p:txBody>
          <a:bodyPr>
            <a:normAutofit fontScale="90000"/>
          </a:bodyPr>
          <a:lstStyle/>
          <a:p>
            <a:pPr algn="ctr"/>
            <a:r>
              <a:rPr lang="cs-CZ" b="1" dirty="0">
                <a:solidFill>
                  <a:schemeClr val="bg1"/>
                </a:solidFill>
                <a:latin typeface="+mn-lt"/>
              </a:rPr>
              <a:t>Mor v Athénách</a:t>
            </a:r>
          </a:p>
        </p:txBody>
      </p:sp>
      <p:sp>
        <p:nvSpPr>
          <p:cNvPr id="3" name="Zástupný symbol pro obsah 2"/>
          <p:cNvSpPr>
            <a:spLocks noGrp="1"/>
          </p:cNvSpPr>
          <p:nvPr>
            <p:ph idx="1"/>
          </p:nvPr>
        </p:nvSpPr>
        <p:spPr>
          <a:xfrm>
            <a:off x="249806" y="5185392"/>
            <a:ext cx="11502222" cy="1660668"/>
          </a:xfrm>
        </p:spPr>
        <p:txBody>
          <a:bodyPr>
            <a:normAutofit lnSpcReduction="10000"/>
          </a:bodyPr>
          <a:lstStyle/>
          <a:p>
            <a:r>
              <a:rPr lang="cs-CZ" sz="2200" dirty="0"/>
              <a:t>Zřejmě </a:t>
            </a:r>
            <a:r>
              <a:rPr lang="cs-CZ" sz="2200" b="1" dirty="0"/>
              <a:t>jednou z prvních světových </a:t>
            </a:r>
            <a:r>
              <a:rPr lang="cs-CZ" sz="2200" dirty="0"/>
              <a:t>a vůbec první </a:t>
            </a:r>
            <a:r>
              <a:rPr lang="cs-CZ" sz="2200" b="1" dirty="0"/>
              <a:t>historicky doloženou epidemií </a:t>
            </a:r>
            <a:r>
              <a:rPr lang="cs-CZ" sz="2200" dirty="0"/>
              <a:t>byl takzvaný </a:t>
            </a:r>
            <a:r>
              <a:rPr lang="cs-CZ" sz="2200" b="1" dirty="0"/>
              <a:t>Thukydidův mor, který vypukl v Athénách kolem roku 430 před Kristem</a:t>
            </a:r>
            <a:r>
              <a:rPr lang="cs-CZ" sz="2200" dirty="0"/>
              <a:t>. Nemoc na Peloponéském </a:t>
            </a:r>
            <a:r>
              <a:rPr lang="cs-CZ" sz="2200" dirty="0" smtClean="0"/>
              <a:t>poloostrově </a:t>
            </a:r>
            <a:r>
              <a:rPr lang="cs-CZ" sz="2200" dirty="0"/>
              <a:t>řádila čtyři roky a za tu dobu </a:t>
            </a:r>
            <a:r>
              <a:rPr lang="cs-CZ" sz="2200" b="1" dirty="0"/>
              <a:t>zabila čtvrtinu tamní populace</a:t>
            </a:r>
            <a:r>
              <a:rPr lang="cs-CZ" sz="2200" dirty="0"/>
              <a:t>.</a:t>
            </a:r>
          </a:p>
          <a:p>
            <a:r>
              <a:rPr lang="cs-CZ" sz="2200" dirty="0"/>
              <a:t>Nemoc, kterou </a:t>
            </a:r>
            <a:r>
              <a:rPr lang="cs-CZ" sz="2200" dirty="0" smtClean="0"/>
              <a:t>historik </a:t>
            </a:r>
            <a:r>
              <a:rPr lang="cs-CZ" sz="2200" dirty="0" err="1" smtClean="0"/>
              <a:t>Thukytides</a:t>
            </a:r>
            <a:r>
              <a:rPr lang="cs-CZ" sz="2200" dirty="0" smtClean="0"/>
              <a:t> popsal </a:t>
            </a:r>
            <a:r>
              <a:rPr lang="cs-CZ" sz="2200" dirty="0"/>
              <a:t>ve svém díle, ale rozhodně nebyla tím morem, který známe ze středověku. </a:t>
            </a:r>
            <a:r>
              <a:rPr lang="cs-CZ" sz="2200" b="1" dirty="0"/>
              <a:t>Popisované příznaky černé smrti zkrátka neodpovídají.</a:t>
            </a:r>
          </a:p>
          <a:p>
            <a:endParaRPr lang="cs-CZ" sz="2200" b="1" dirty="0"/>
          </a:p>
          <a:p>
            <a:endParaRPr lang="cs-CZ" dirty="0"/>
          </a:p>
        </p:txBody>
      </p:sp>
    </p:spTree>
    <p:extLst>
      <p:ext uri="{BB962C8B-B14F-4D97-AF65-F5344CB8AC3E}">
        <p14:creationId xmlns:p14="http://schemas.microsoft.com/office/powerpoint/2010/main" val="277196083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00040" y="103363"/>
            <a:ext cx="1815322" cy="2640468"/>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peric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838454" cy="5128590"/>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750739" y="126590"/>
            <a:ext cx="6030111" cy="581078"/>
          </a:xfrm>
        </p:spPr>
        <p:txBody>
          <a:bodyPr>
            <a:normAutofit/>
          </a:bodyPr>
          <a:lstStyle/>
          <a:p>
            <a:pPr algn="ctr"/>
            <a:r>
              <a:rPr lang="cs-CZ" sz="3400" b="1" dirty="0" err="1">
                <a:solidFill>
                  <a:schemeClr val="bg1"/>
                </a:solidFill>
              </a:rPr>
              <a:t>Periklés</a:t>
            </a:r>
            <a:r>
              <a:rPr lang="cs-CZ" sz="3400" b="1" dirty="0">
                <a:solidFill>
                  <a:schemeClr val="bg1"/>
                </a:solidFill>
              </a:rPr>
              <a:t> hovoří v Athénách</a:t>
            </a:r>
          </a:p>
        </p:txBody>
      </p:sp>
      <p:sp>
        <p:nvSpPr>
          <p:cNvPr id="3" name="Zástupný symbol pro obsah 2"/>
          <p:cNvSpPr>
            <a:spLocks noGrp="1"/>
          </p:cNvSpPr>
          <p:nvPr>
            <p:ph idx="1"/>
          </p:nvPr>
        </p:nvSpPr>
        <p:spPr>
          <a:xfrm>
            <a:off x="71561" y="5216406"/>
            <a:ext cx="12030323" cy="1534251"/>
          </a:xfrm>
        </p:spPr>
        <p:txBody>
          <a:bodyPr>
            <a:normAutofit fontScale="85000" lnSpcReduction="20000"/>
          </a:bodyPr>
          <a:lstStyle/>
          <a:p>
            <a:r>
              <a:rPr lang="cs-CZ" dirty="0">
                <a:solidFill>
                  <a:prstClr val="black"/>
                </a:solidFill>
              </a:rPr>
              <a:t>Jednou z mnohých obětí byl totiž </a:t>
            </a:r>
            <a:r>
              <a:rPr lang="cs-CZ" b="1" dirty="0">
                <a:solidFill>
                  <a:prstClr val="black"/>
                </a:solidFill>
              </a:rPr>
              <a:t>i Perikles, athénský vojevůdce</a:t>
            </a:r>
            <a:r>
              <a:rPr lang="cs-CZ" dirty="0">
                <a:solidFill>
                  <a:prstClr val="black"/>
                </a:solidFill>
              </a:rPr>
              <a:t>, demokrat a především vynikající politik. Jeho ztráta tak významně přispěla k porážce Athén.</a:t>
            </a:r>
            <a:endParaRPr lang="cs-CZ" dirty="0">
              <a:solidFill>
                <a:srgbClr val="666666"/>
              </a:solidFill>
            </a:endParaRPr>
          </a:p>
          <a:p>
            <a:r>
              <a:rPr lang="cs-CZ" b="1" dirty="0">
                <a:solidFill>
                  <a:srgbClr val="666666"/>
                </a:solidFill>
              </a:rPr>
              <a:t>Nejnovější teorie ukazují, že se mohlo jednat o břišní tyfus</a:t>
            </a:r>
            <a:r>
              <a:rPr lang="cs-CZ" dirty="0">
                <a:solidFill>
                  <a:srgbClr val="666666"/>
                </a:solidFill>
              </a:rPr>
              <a:t>. Toto onemocnění, které se projevuje horečkou, nevolností, vyrážkou, omdléváním, průjmem a bez léčení vede k smrti, je podle vědců </a:t>
            </a:r>
            <a:r>
              <a:rPr lang="cs-CZ" b="1" dirty="0">
                <a:solidFill>
                  <a:srgbClr val="666666"/>
                </a:solidFill>
              </a:rPr>
              <a:t>kandidátem číslo jedna na původce první doložené epidemie</a:t>
            </a:r>
            <a:r>
              <a:rPr lang="cs-CZ" dirty="0">
                <a:solidFill>
                  <a:srgbClr val="666666"/>
                </a:solidFill>
              </a:rPr>
              <a:t>.</a:t>
            </a:r>
            <a:endParaRPr lang="cs-CZ" dirty="0"/>
          </a:p>
          <a:p>
            <a:endParaRPr lang="cs-CZ" dirty="0"/>
          </a:p>
        </p:txBody>
      </p:sp>
      <p:sp>
        <p:nvSpPr>
          <p:cNvPr id="4" name="Obdélník 3"/>
          <p:cNvSpPr/>
          <p:nvPr/>
        </p:nvSpPr>
        <p:spPr>
          <a:xfrm>
            <a:off x="853440" y="2967335"/>
            <a:ext cx="6096000" cy="369332"/>
          </a:xfrm>
          <a:prstGeom prst="rect">
            <a:avLst/>
          </a:prstGeom>
        </p:spPr>
        <p:txBody>
          <a:bodyPr>
            <a:spAutoFit/>
          </a:bodyPr>
          <a:lstStyle/>
          <a:p>
            <a:r>
              <a:rPr lang="cs-CZ" dirty="0"/>
              <a:t>.</a:t>
            </a:r>
          </a:p>
        </p:txBody>
      </p:sp>
      <p:pic>
        <p:nvPicPr>
          <p:cNvPr id="6146" name="Picture 2" descr="Periklova busta, římská mramorová kopie řeckého originál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07507" y="39436"/>
            <a:ext cx="1339860" cy="26897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Bitvy a tažení peloponéské válk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07507" y="2817021"/>
            <a:ext cx="4194378" cy="2311569"/>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8158038" y="2792404"/>
            <a:ext cx="3758016" cy="369332"/>
          </a:xfrm>
          <a:prstGeom prst="rect">
            <a:avLst/>
          </a:prstGeom>
          <a:noFill/>
        </p:spPr>
        <p:txBody>
          <a:bodyPr wrap="none" rtlCol="0">
            <a:spAutoFit/>
          </a:bodyPr>
          <a:lstStyle/>
          <a:p>
            <a:r>
              <a:rPr lang="cs-CZ" dirty="0" smtClean="0"/>
              <a:t>Porážka Atén v Peloponéských válkách</a:t>
            </a:r>
            <a:endParaRPr lang="cs-CZ" dirty="0"/>
          </a:p>
        </p:txBody>
      </p:sp>
      <p:sp>
        <p:nvSpPr>
          <p:cNvPr id="6" name="TextovéPole 5"/>
          <p:cNvSpPr txBox="1"/>
          <p:nvPr/>
        </p:nvSpPr>
        <p:spPr>
          <a:xfrm>
            <a:off x="9120148" y="113305"/>
            <a:ext cx="911975" cy="369332"/>
          </a:xfrm>
          <a:prstGeom prst="rect">
            <a:avLst/>
          </a:prstGeom>
          <a:solidFill>
            <a:schemeClr val="bg1"/>
          </a:solidFill>
          <a:ln w="19050">
            <a:solidFill>
              <a:schemeClr val="tx1"/>
            </a:solidFill>
          </a:ln>
        </p:spPr>
        <p:txBody>
          <a:bodyPr wrap="square" rtlCol="0">
            <a:spAutoFit/>
          </a:bodyPr>
          <a:lstStyle/>
          <a:p>
            <a:r>
              <a:rPr lang="cs-CZ" dirty="0" err="1" smtClean="0"/>
              <a:t>Periklés</a:t>
            </a:r>
            <a:endParaRPr lang="cs-CZ" dirty="0"/>
          </a:p>
        </p:txBody>
      </p:sp>
      <p:sp>
        <p:nvSpPr>
          <p:cNvPr id="9" name="TextovéPole 8"/>
          <p:cNvSpPr txBox="1"/>
          <p:nvPr/>
        </p:nvSpPr>
        <p:spPr>
          <a:xfrm>
            <a:off x="9366633" y="2305882"/>
            <a:ext cx="1203086" cy="369332"/>
          </a:xfrm>
          <a:prstGeom prst="rect">
            <a:avLst/>
          </a:prstGeom>
          <a:solidFill>
            <a:schemeClr val="bg1"/>
          </a:solidFill>
          <a:ln w="19050">
            <a:solidFill>
              <a:schemeClr val="tx1"/>
            </a:solidFill>
          </a:ln>
        </p:spPr>
        <p:txBody>
          <a:bodyPr wrap="none" rtlCol="0">
            <a:spAutoFit/>
          </a:bodyPr>
          <a:lstStyle/>
          <a:p>
            <a:r>
              <a:rPr lang="cs-CZ" dirty="0" err="1" smtClean="0"/>
              <a:t>Thutikydes</a:t>
            </a:r>
            <a:endParaRPr lang="cs-CZ" dirty="0"/>
          </a:p>
        </p:txBody>
      </p:sp>
    </p:spTree>
    <p:extLst>
      <p:ext uri="{BB962C8B-B14F-4D97-AF65-F5344CB8AC3E}">
        <p14:creationId xmlns:p14="http://schemas.microsoft.com/office/powerpoint/2010/main" val="310664697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Středověké umění v Čechách a střední Evropa 1200-1550 - Prague.eu"/>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078350" y="-14061"/>
            <a:ext cx="3503852" cy="34618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tředověké umění v Čechách a střední Evropa 1200-1550 - Prague.e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3953" y="11140"/>
            <a:ext cx="2816028" cy="3417860"/>
          </a:xfrm>
          <a:prstGeom prst="rect">
            <a:avLst/>
          </a:prstGeom>
          <a:noFill/>
          <a:extLst>
            <a:ext uri="{909E8E84-426E-40DD-AFC4-6F175D3DCCD1}">
              <a14:hiddenFill xmlns:a14="http://schemas.microsoft.com/office/drawing/2010/main">
                <a:solidFill>
                  <a:srgbClr val="FFFFFF"/>
                </a:solidFill>
              </a14:hiddenFill>
            </a:ext>
          </a:extLst>
        </p:spPr>
      </p:pic>
      <p:pic>
        <p:nvPicPr>
          <p:cNvPr id="31752" name="Picture 8" descr="Hauptwerke der gotischen Buchmalerei | Mittelalter bilder, Ritter im  mittelalter, Kunstelemen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340" y="3421048"/>
            <a:ext cx="2477439"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1754" name="Picture 10" descr="Madona ze Žebráku – Wikipedi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1189" y="3421048"/>
            <a:ext cx="1639277" cy="3408332"/>
          </a:xfrm>
          <a:prstGeom prst="rect">
            <a:avLst/>
          </a:prstGeom>
          <a:noFill/>
          <a:extLst>
            <a:ext uri="{909E8E84-426E-40DD-AFC4-6F175D3DCCD1}">
              <a14:hiddenFill xmlns:a14="http://schemas.microsoft.com/office/drawing/2010/main">
                <a:solidFill>
                  <a:srgbClr val="FFFFFF"/>
                </a:solidFill>
              </a14:hiddenFill>
            </a:ext>
          </a:extLst>
        </p:spPr>
      </p:pic>
      <p:pic>
        <p:nvPicPr>
          <p:cNvPr id="31756" name="Picture 12" descr="Maturitní otázky z českého jazyka: Renesance a humanismus ve světové  literatuře - StudentMa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7837" y="15568"/>
            <a:ext cx="5277674" cy="34054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Itálie, Florencie – kolébka renesance I. (www.infoglobe.cz)"/>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97733" y="3421048"/>
            <a:ext cx="2246597" cy="3405480"/>
          </a:xfrm>
          <a:prstGeom prst="rect">
            <a:avLst/>
          </a:prstGeom>
          <a:noFill/>
          <a:extLst>
            <a:ext uri="{909E8E84-426E-40DD-AFC4-6F175D3DCCD1}">
              <a14:hiddenFill xmlns:a14="http://schemas.microsoft.com/office/drawing/2010/main">
                <a:solidFill>
                  <a:srgbClr val="FFFFFF"/>
                </a:solidFill>
              </a14:hiddenFill>
            </a:ext>
          </a:extLst>
        </p:spPr>
      </p:pic>
      <p:pic>
        <p:nvPicPr>
          <p:cNvPr id="31760" name="Picture 16" descr="900+ bezplatné Renesance a Architektura fotografie - Pixabay"/>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44330" y="3421048"/>
            <a:ext cx="230118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1762" name="Picture 18" descr="Co navštívit ve Florencii: 7 tipů na nezapomenutelný výlet - Tripy.cz"/>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90466" y="4796688"/>
            <a:ext cx="3007267" cy="2029840"/>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5097982" y="3689969"/>
            <a:ext cx="1543179" cy="830997"/>
          </a:xfrm>
          <a:prstGeom prst="rect">
            <a:avLst/>
          </a:prstGeom>
          <a:noFill/>
        </p:spPr>
        <p:txBody>
          <a:bodyPr wrap="none" rtlCol="0">
            <a:spAutoFit/>
          </a:bodyPr>
          <a:lstStyle/>
          <a:p>
            <a:pPr algn="ctr"/>
            <a:r>
              <a:rPr lang="cs-CZ" sz="2400" b="1" dirty="0"/>
              <a:t>Středověk </a:t>
            </a:r>
          </a:p>
          <a:p>
            <a:pPr algn="ctr"/>
            <a:r>
              <a:rPr lang="cs-CZ" sz="2400" b="1" dirty="0"/>
              <a:t>Novověk </a:t>
            </a:r>
          </a:p>
        </p:txBody>
      </p:sp>
      <p:sp>
        <p:nvSpPr>
          <p:cNvPr id="5" name="Šipka doprava 4"/>
          <p:cNvSpPr/>
          <p:nvPr/>
        </p:nvSpPr>
        <p:spPr>
          <a:xfrm rot="10800000">
            <a:off x="4466804" y="3698061"/>
            <a:ext cx="614267"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Šipka doprava 17"/>
          <p:cNvSpPr/>
          <p:nvPr/>
        </p:nvSpPr>
        <p:spPr>
          <a:xfrm>
            <a:off x="6585560" y="4085129"/>
            <a:ext cx="614267" cy="48463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05975769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Nadpis 1"/>
          <p:cNvSpPr>
            <a:spLocks noGrp="1" noChangeArrowheads="1"/>
          </p:cNvSpPr>
          <p:nvPr>
            <p:ph type="title"/>
          </p:nvPr>
        </p:nvSpPr>
        <p:spPr>
          <a:xfrm>
            <a:off x="4800601" y="2290764"/>
            <a:ext cx="3743325" cy="561975"/>
          </a:xfrm>
        </p:spPr>
        <p:txBody>
          <a:bodyPr/>
          <a:lstStyle/>
          <a:p>
            <a:pPr algn="ctr"/>
            <a:r>
              <a:rPr lang="cs-CZ" altLang="cs-CZ" sz="3400" b="1" dirty="0"/>
              <a:t>Evropa novověká</a:t>
            </a:r>
          </a:p>
        </p:txBody>
      </p:sp>
      <p:pic>
        <p:nvPicPr>
          <p:cNvPr id="118787" name="Picture 8" descr="Roman Forum, Rom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33526" y="260351"/>
            <a:ext cx="3203575" cy="2193925"/>
          </a:xfrm>
          <a:noFill/>
          <a:extLst>
            <a:ext uri="{909E8E84-426E-40DD-AFC4-6F175D3DCCD1}">
              <a14:hiddenFill xmlns:a14="http://schemas.microsoft.com/office/drawing/2010/main">
                <a:solidFill>
                  <a:srgbClr val="FFFFFF"/>
                </a:solidFill>
              </a14:hiddenFill>
            </a:ext>
          </a:extLst>
        </p:spPr>
      </p:pic>
      <p:pic>
        <p:nvPicPr>
          <p:cNvPr id="118788" name="Picture 2" descr="Hlavní města Evropy, která by měl navštívit každý | Blog Invia.cz"/>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1" y="2420939"/>
            <a:ext cx="320357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9" name="Picture 4" descr="staré radnice, Lipsko, Sasko, Německo, architektura, Zajímavosti, budova,  Evropa, historické centrum, stará budova, radnice | Pikis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9238" y="4581526"/>
            <a:ext cx="3205163"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0" name="Picture 6" descr="8 nejkrásnějších památek UNESCO v Evropě - FISCHER Blo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7575" y="260350"/>
            <a:ext cx="4021138"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1" name="Picture 8" descr="Dekorační polštář Historická architektura v Edinburghu - PIXERS.CZ"/>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58238" y="239714"/>
            <a:ext cx="1909762"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2" name="Picture 10" descr="LES 10 MEILLEURES Bâtiments architecturaux à Bruxelles - Tripadvis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37475" y="2852738"/>
            <a:ext cx="2960688"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3" name="Picture 12" descr="Datei:Monument Vittorio Emanuele II.jpg – Wikipedi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37476" y="5084764"/>
            <a:ext cx="2962275" cy="17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4" name="Picture 14" descr="Hotel Evropa – Wikipedi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27576" y="2868614"/>
            <a:ext cx="3013075"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64442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126596"/>
            <a:ext cx="10515600" cy="962740"/>
          </a:xfrm>
        </p:spPr>
        <p:txBody>
          <a:bodyPr>
            <a:normAutofit fontScale="90000"/>
          </a:bodyPr>
          <a:lstStyle/>
          <a:p>
            <a:r>
              <a:rPr lang="cs-CZ" altLang="cs-CZ" b="1" dirty="0"/>
              <a:t/>
            </a:r>
            <a:br>
              <a:rPr lang="cs-CZ" altLang="cs-CZ" b="1" dirty="0"/>
            </a:br>
            <a:r>
              <a:rPr lang="cs-CZ" altLang="cs-CZ" sz="4200" b="1" dirty="0"/>
              <a:t>Francesco </a:t>
            </a:r>
            <a:r>
              <a:rPr lang="cs-CZ" altLang="cs-CZ" sz="4200" b="1" dirty="0" err="1"/>
              <a:t>Redi</a:t>
            </a:r>
            <a:r>
              <a:rPr lang="cs-CZ" altLang="cs-CZ" sz="4200" b="1" dirty="0"/>
              <a:t> </a:t>
            </a:r>
            <a:r>
              <a:rPr lang="cs-CZ" altLang="cs-CZ" sz="4200" dirty="0"/>
              <a:t>– „otec parazitologie“ </a:t>
            </a:r>
            <a:r>
              <a:rPr lang="cs-CZ" altLang="cs-CZ" dirty="0"/>
              <a:t>– (1626 - 1697  </a:t>
            </a:r>
            <a:br>
              <a:rPr lang="cs-CZ" altLang="cs-CZ" dirty="0"/>
            </a:br>
            <a:endParaRPr lang="cs-CZ" dirty="0"/>
          </a:p>
        </p:txBody>
      </p:sp>
      <p:sp>
        <p:nvSpPr>
          <p:cNvPr id="3" name="Zástupný symbol pro obsah 2"/>
          <p:cNvSpPr>
            <a:spLocks noGrp="1"/>
          </p:cNvSpPr>
          <p:nvPr>
            <p:ph idx="1"/>
          </p:nvPr>
        </p:nvSpPr>
        <p:spPr>
          <a:xfrm>
            <a:off x="273657" y="2011683"/>
            <a:ext cx="8186531" cy="987936"/>
          </a:xfrm>
        </p:spPr>
        <p:txBody>
          <a:bodyPr>
            <a:normAutofit/>
          </a:bodyPr>
          <a:lstStyle/>
          <a:p>
            <a:pPr marL="0" indent="0">
              <a:buNone/>
            </a:pPr>
            <a:r>
              <a:rPr lang="cs-CZ" sz="2000" dirty="0"/>
              <a:t>Larvální stádium parazitické motolice zvané „</a:t>
            </a:r>
            <a:r>
              <a:rPr lang="cs-CZ" sz="2000" b="1" dirty="0" err="1"/>
              <a:t>redia</a:t>
            </a:r>
            <a:r>
              <a:rPr lang="cs-CZ" sz="2000" dirty="0"/>
              <a:t>“ pojmenoval </a:t>
            </a:r>
            <a:r>
              <a:rPr lang="cs-CZ" sz="2000" b="1" dirty="0"/>
              <a:t>po </a:t>
            </a:r>
            <a:r>
              <a:rPr lang="cs-CZ" sz="2000" b="1" dirty="0" err="1"/>
              <a:t>Redim</a:t>
            </a:r>
            <a:r>
              <a:rPr lang="cs-CZ" sz="2000" b="1" dirty="0"/>
              <a:t> jiný italský zoolog Filippo de </a:t>
            </a:r>
            <a:r>
              <a:rPr lang="cs-CZ" sz="2000" b="1" dirty="0" err="1"/>
              <a:t>Filippi</a:t>
            </a:r>
            <a:r>
              <a:rPr lang="cs-CZ" sz="2000" b="1" dirty="0"/>
              <a:t> v roce 1837. </a:t>
            </a:r>
            <a:r>
              <a:rPr lang="cs-CZ" sz="2000" dirty="0" err="1"/>
              <a:t>Redie</a:t>
            </a:r>
            <a:r>
              <a:rPr lang="cs-CZ" sz="2000" dirty="0"/>
              <a:t> je aktivně pohyblivé larvální stádium motolic (</a:t>
            </a:r>
            <a:r>
              <a:rPr lang="cs-CZ" sz="2000" dirty="0" err="1"/>
              <a:t>Fasciolidae</a:t>
            </a:r>
            <a:r>
              <a:rPr lang="cs-CZ" sz="2000" dirty="0"/>
              <a:t>, </a:t>
            </a:r>
            <a:r>
              <a:rPr lang="cs-CZ" sz="2000" dirty="0" err="1"/>
              <a:t>Echinostomatidae</a:t>
            </a:r>
            <a:r>
              <a:rPr lang="cs-CZ" sz="2000" dirty="0"/>
              <a:t>, </a:t>
            </a:r>
            <a:r>
              <a:rPr lang="cs-CZ" sz="2000" dirty="0" err="1"/>
              <a:t>Paramphistomidae</a:t>
            </a:r>
            <a:r>
              <a:rPr lang="cs-CZ" sz="2000" dirty="0"/>
              <a:t>). </a:t>
            </a:r>
          </a:p>
        </p:txBody>
      </p:sp>
      <p:pic>
        <p:nvPicPr>
          <p:cNvPr id="5" name="Picture 7" descr="Francesco Redi - Wikiped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26639" y="1342969"/>
            <a:ext cx="3013257" cy="4172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Francesco Redi`s Experiment. Spontaneous Generation Stock Photo - Image of  hypothesis, maggots: 1782482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2063" y="3269973"/>
            <a:ext cx="4563886" cy="3039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6" name="Picture 2" descr="redi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94" y="3184117"/>
            <a:ext cx="2742672" cy="3528904"/>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288896" y="923850"/>
            <a:ext cx="8171292" cy="1015663"/>
          </a:xfrm>
          <a:prstGeom prst="rect">
            <a:avLst/>
          </a:prstGeom>
        </p:spPr>
        <p:txBody>
          <a:bodyPr wrap="square">
            <a:spAutoFit/>
          </a:bodyPr>
          <a:lstStyle/>
          <a:p>
            <a:r>
              <a:rPr lang="cs-CZ" sz="2000" dirty="0">
                <a:solidFill>
                  <a:srgbClr val="202122"/>
                </a:solidFill>
              </a:rPr>
              <a:t>Roku 1688</a:t>
            </a:r>
            <a:r>
              <a:rPr lang="cs-CZ" sz="2000" dirty="0"/>
              <a:t> italský lékař Francesco </a:t>
            </a:r>
            <a:r>
              <a:rPr lang="cs-CZ" sz="2000" dirty="0" err="1"/>
              <a:t>Redi</a:t>
            </a:r>
            <a:r>
              <a:rPr lang="cs-CZ" sz="2000" dirty="0"/>
              <a:t> popsal skutečnost, že</a:t>
            </a:r>
            <a:r>
              <a:rPr lang="cs-CZ" sz="2000" b="1" dirty="0"/>
              <a:t> helminti </a:t>
            </a:r>
          </a:p>
          <a:p>
            <a:r>
              <a:rPr lang="cs-CZ" sz="2000" b="1" dirty="0"/>
              <a:t>k</a:t>
            </a:r>
            <a:r>
              <a:rPr lang="cs-CZ" sz="2000" b="1" dirty="0">
                <a:solidFill>
                  <a:srgbClr val="202122"/>
                </a:solidFill>
              </a:rPr>
              <a:t>ladou vajíčka </a:t>
            </a:r>
            <a:r>
              <a:rPr lang="cs-CZ" sz="2000" dirty="0">
                <a:solidFill>
                  <a:srgbClr val="202122"/>
                </a:solidFill>
              </a:rPr>
              <a:t>a zavrhl tak mýtus neživé podstaty vzniku červů </a:t>
            </a:r>
            <a:r>
              <a:rPr lang="cs-CZ" sz="2000" b="1" dirty="0">
                <a:solidFill>
                  <a:srgbClr val="202122"/>
                </a:solidFill>
              </a:rPr>
              <a:t>samoplozením – spontánní generace.</a:t>
            </a:r>
            <a:endParaRPr lang="cs-CZ" sz="2000" b="1" dirty="0"/>
          </a:p>
        </p:txBody>
      </p:sp>
    </p:spTree>
    <p:extLst>
      <p:ext uri="{BB962C8B-B14F-4D97-AF65-F5344CB8AC3E}">
        <p14:creationId xmlns:p14="http://schemas.microsoft.com/office/powerpoint/2010/main" val="66358464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838200" y="1113185"/>
            <a:ext cx="10515600" cy="4972026"/>
          </a:xfrm>
        </p:spPr>
        <p:txBody>
          <a:bodyPr>
            <a:normAutofit fontScale="92500" lnSpcReduction="20000"/>
          </a:bodyPr>
          <a:lstStyle/>
          <a:p>
            <a:r>
              <a:rPr lang="cs-CZ" dirty="0"/>
              <a:t>V raném novověku </a:t>
            </a:r>
            <a:r>
              <a:rPr lang="cs-CZ" b="1" dirty="0"/>
              <a:t>Francesco </a:t>
            </a:r>
            <a:r>
              <a:rPr lang="cs-CZ" b="1" dirty="0" err="1"/>
              <a:t>Redi</a:t>
            </a:r>
            <a:r>
              <a:rPr lang="cs-CZ" dirty="0"/>
              <a:t> ve své knize </a:t>
            </a:r>
            <a:r>
              <a:rPr lang="cs-CZ" i="1" dirty="0" err="1"/>
              <a:t>Esperienze</a:t>
            </a:r>
            <a:r>
              <a:rPr lang="cs-CZ" i="1" dirty="0"/>
              <a:t> </a:t>
            </a:r>
            <a:r>
              <a:rPr lang="cs-CZ" i="1" dirty="0" err="1"/>
              <a:t>Intorno</a:t>
            </a:r>
            <a:r>
              <a:rPr lang="cs-CZ" i="1" dirty="0"/>
              <a:t> alla </a:t>
            </a:r>
            <a:r>
              <a:rPr lang="cs-CZ" i="1" dirty="0" err="1"/>
              <a:t>Generazione</a:t>
            </a:r>
            <a:r>
              <a:rPr lang="cs-CZ" i="1" dirty="0"/>
              <a:t> </a:t>
            </a:r>
            <a:r>
              <a:rPr lang="cs-CZ" i="1" dirty="0" err="1"/>
              <a:t>degl'Insetti</a:t>
            </a:r>
            <a:r>
              <a:rPr lang="cs-CZ" dirty="0"/>
              <a:t> (</a:t>
            </a:r>
            <a:r>
              <a:rPr lang="cs-CZ" i="1" dirty="0"/>
              <a:t>Zkušenosti generace hmyzu</a:t>
            </a:r>
            <a:r>
              <a:rPr lang="cs-CZ" dirty="0"/>
              <a:t>) z roku 1668 </a:t>
            </a:r>
            <a:r>
              <a:rPr lang="cs-CZ" b="1" dirty="0"/>
              <a:t>výslovně popsal </a:t>
            </a:r>
            <a:r>
              <a:rPr lang="cs-CZ" b="1" dirty="0" err="1"/>
              <a:t>ekto</a:t>
            </a:r>
            <a:r>
              <a:rPr lang="cs-CZ" b="1" dirty="0"/>
              <a:t>- a endoparazity</a:t>
            </a:r>
            <a:r>
              <a:rPr lang="cs-CZ" dirty="0"/>
              <a:t>, ilustroval </a:t>
            </a:r>
            <a:r>
              <a:rPr lang="cs-CZ" b="1" dirty="0"/>
              <a:t>klíšťata</a:t>
            </a:r>
            <a:r>
              <a:rPr lang="cs-CZ" dirty="0"/>
              <a:t>, „</a:t>
            </a:r>
            <a:r>
              <a:rPr lang="cs-CZ" b="1" dirty="0"/>
              <a:t>larvy nosních mušek                                                               jelenů“ </a:t>
            </a:r>
            <a:r>
              <a:rPr lang="cs-CZ" dirty="0"/>
              <a:t>(střečci) a </a:t>
            </a:r>
            <a:r>
              <a:rPr lang="cs-CZ" b="1" dirty="0"/>
              <a:t>motolice z ovčích jater</a:t>
            </a:r>
            <a:r>
              <a:rPr lang="cs-CZ" dirty="0"/>
              <a:t>.   </a:t>
            </a:r>
          </a:p>
          <a:p>
            <a:pPr marL="0" indent="0">
              <a:buNone/>
            </a:pPr>
            <a:endParaRPr lang="cs-CZ" dirty="0"/>
          </a:p>
          <a:p>
            <a:r>
              <a:rPr lang="cs-CZ" dirty="0"/>
              <a:t>Ve své knize z roku 1684 </a:t>
            </a:r>
            <a:r>
              <a:rPr lang="cs-CZ" i="1" dirty="0" err="1"/>
              <a:t>Osservazioni</a:t>
            </a:r>
            <a:r>
              <a:rPr lang="cs-CZ" i="1" dirty="0"/>
              <a:t> </a:t>
            </a:r>
            <a:r>
              <a:rPr lang="cs-CZ" i="1" dirty="0" err="1"/>
              <a:t>intorno</a:t>
            </a:r>
            <a:r>
              <a:rPr lang="cs-CZ" i="1" dirty="0"/>
              <a:t> </a:t>
            </a:r>
            <a:r>
              <a:rPr lang="cs-CZ" i="1" dirty="0" err="1"/>
              <a:t>agli</a:t>
            </a:r>
            <a:r>
              <a:rPr lang="cs-CZ" i="1" dirty="0"/>
              <a:t> </a:t>
            </a:r>
            <a:r>
              <a:rPr lang="cs-CZ" i="1" dirty="0" err="1"/>
              <a:t>animali</a:t>
            </a:r>
            <a:r>
              <a:rPr lang="cs-CZ" i="1" dirty="0"/>
              <a:t> </a:t>
            </a:r>
            <a:r>
              <a:rPr lang="cs-CZ" i="1" dirty="0" err="1"/>
              <a:t>viventi</a:t>
            </a:r>
            <a:r>
              <a:rPr lang="cs-CZ" i="1" dirty="0"/>
              <a:t> che si </a:t>
            </a:r>
            <a:r>
              <a:rPr lang="cs-CZ" i="1" dirty="0" err="1"/>
              <a:t>trovano</a:t>
            </a:r>
            <a:r>
              <a:rPr lang="cs-CZ" i="1" dirty="0"/>
              <a:t> </a:t>
            </a:r>
            <a:r>
              <a:rPr lang="cs-CZ" i="1" dirty="0" err="1"/>
              <a:t>negli</a:t>
            </a:r>
            <a:r>
              <a:rPr lang="cs-CZ" i="1" dirty="0"/>
              <a:t> </a:t>
            </a:r>
            <a:r>
              <a:rPr lang="cs-CZ" i="1" dirty="0" err="1"/>
              <a:t>animali</a:t>
            </a:r>
            <a:r>
              <a:rPr lang="cs-CZ" i="1" dirty="0"/>
              <a:t> </a:t>
            </a:r>
            <a:r>
              <a:rPr lang="cs-CZ" i="1" dirty="0" err="1"/>
              <a:t>viventi</a:t>
            </a:r>
            <a:r>
              <a:rPr lang="cs-CZ" dirty="0"/>
              <a:t> (</a:t>
            </a:r>
            <a:r>
              <a:rPr lang="cs-CZ" b="1" i="1" dirty="0"/>
              <a:t>Pozorování živých zvířat nalezených v živých zvířatech</a:t>
            </a:r>
            <a:r>
              <a:rPr lang="cs-CZ" dirty="0"/>
              <a:t>) </a:t>
            </a:r>
            <a:r>
              <a:rPr lang="cs-CZ" dirty="0" err="1"/>
              <a:t>Redi</a:t>
            </a:r>
            <a:r>
              <a:rPr lang="cs-CZ" dirty="0"/>
              <a:t> popsal a ilustroval </a:t>
            </a:r>
            <a:r>
              <a:rPr lang="cs-CZ" b="1" dirty="0"/>
              <a:t>více než 100 parazitů</a:t>
            </a:r>
            <a:r>
              <a:rPr lang="cs-CZ" dirty="0"/>
              <a:t> včetně </a:t>
            </a:r>
            <a:r>
              <a:rPr lang="cs-CZ" b="1" dirty="0"/>
              <a:t>velké škrkavky u lidí</a:t>
            </a:r>
            <a:r>
              <a:rPr lang="cs-CZ" dirty="0"/>
              <a:t>, která způsobuje a</a:t>
            </a:r>
            <a:r>
              <a:rPr lang="cs-CZ" b="1" dirty="0"/>
              <a:t>skariózu</a:t>
            </a:r>
            <a:r>
              <a:rPr lang="cs-CZ" dirty="0"/>
              <a:t> a rozeznal </a:t>
            </a:r>
            <a:r>
              <a:rPr lang="cs-CZ" b="1" dirty="0"/>
              <a:t>cca 180 druhů </a:t>
            </a:r>
            <a:r>
              <a:rPr lang="cs-CZ" dirty="0"/>
              <a:t>cizopasníků.</a:t>
            </a:r>
          </a:p>
          <a:p>
            <a:pPr marL="0" indent="0">
              <a:buNone/>
            </a:pPr>
            <a:endParaRPr lang="cs-CZ" dirty="0"/>
          </a:p>
          <a:p>
            <a:r>
              <a:rPr lang="cs-CZ" dirty="0" err="1"/>
              <a:t>Redi</a:t>
            </a:r>
            <a:r>
              <a:rPr lang="cs-CZ" dirty="0"/>
              <a:t> byl první, kdo pojmenoval cysty </a:t>
            </a:r>
            <a:r>
              <a:rPr lang="cs-CZ" b="1" i="1" dirty="0" err="1"/>
              <a:t>Echinococcus</a:t>
            </a:r>
            <a:r>
              <a:rPr lang="cs-CZ" b="1" i="1" dirty="0"/>
              <a:t>                             </a:t>
            </a:r>
            <a:r>
              <a:rPr lang="cs-CZ" b="1" i="1" dirty="0" err="1"/>
              <a:t>granulosus</a:t>
            </a:r>
            <a:r>
              <a:rPr lang="cs-CZ" dirty="0"/>
              <a:t> pozorované u psů a ovcí jako parazitické;                                                                    o století později (v roce 1760, Peter Simon Pallas                                      navrhl, že se jedná o larvy tasemnic).</a:t>
            </a:r>
          </a:p>
        </p:txBody>
      </p:sp>
      <p:sp>
        <p:nvSpPr>
          <p:cNvPr id="4" name="Nadpis 1"/>
          <p:cNvSpPr>
            <a:spLocks noGrp="1"/>
          </p:cNvSpPr>
          <p:nvPr>
            <p:ph type="title"/>
          </p:nvPr>
        </p:nvSpPr>
        <p:spPr>
          <a:xfrm>
            <a:off x="655319" y="151077"/>
            <a:ext cx="10810461" cy="882595"/>
          </a:xfrm>
        </p:spPr>
        <p:txBody>
          <a:bodyPr>
            <a:normAutofit fontScale="90000"/>
          </a:bodyPr>
          <a:lstStyle/>
          <a:p>
            <a:r>
              <a:rPr lang="cs-CZ" altLang="cs-CZ" b="1" dirty="0"/>
              <a:t/>
            </a:r>
            <a:br>
              <a:rPr lang="cs-CZ" altLang="cs-CZ" b="1" dirty="0"/>
            </a:br>
            <a:r>
              <a:rPr lang="cs-CZ" altLang="cs-CZ" b="1" dirty="0"/>
              <a:t> </a:t>
            </a:r>
            <a:r>
              <a:rPr lang="cs-CZ" altLang="cs-CZ" sz="4200" b="1" dirty="0"/>
              <a:t>Francesco </a:t>
            </a:r>
            <a:r>
              <a:rPr lang="cs-CZ" altLang="cs-CZ" sz="4200" b="1" dirty="0" err="1"/>
              <a:t>Redi</a:t>
            </a:r>
            <a:r>
              <a:rPr lang="cs-CZ" altLang="cs-CZ" sz="4200" b="1" dirty="0"/>
              <a:t> </a:t>
            </a:r>
            <a:r>
              <a:rPr lang="cs-CZ" altLang="cs-CZ" sz="4200" dirty="0"/>
              <a:t>– „otec parazitologie“ </a:t>
            </a:r>
            <a:r>
              <a:rPr lang="cs-CZ" altLang="cs-CZ" dirty="0"/>
              <a:t>– (1626 – 1697)  </a:t>
            </a:r>
            <a:br>
              <a:rPr lang="cs-CZ" altLang="cs-CZ" dirty="0"/>
            </a:br>
            <a:endParaRPr lang="cs-CZ" dirty="0"/>
          </a:p>
        </p:txBody>
      </p:sp>
      <p:pic>
        <p:nvPicPr>
          <p:cNvPr id="6" name="Picture 2" descr="Myslivost - Léčba střečkovitosti srnčí zvěř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4662" y="4144366"/>
            <a:ext cx="3306683" cy="2496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658342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Nadpis 1"/>
          <p:cNvSpPr>
            <a:spLocks noGrp="1"/>
          </p:cNvSpPr>
          <p:nvPr>
            <p:ph type="title"/>
          </p:nvPr>
        </p:nvSpPr>
        <p:spPr>
          <a:xfrm>
            <a:off x="795127" y="202262"/>
            <a:ext cx="8014914" cy="912415"/>
          </a:xfrm>
        </p:spPr>
        <p:txBody>
          <a:bodyPr>
            <a:normAutofit/>
          </a:bodyPr>
          <a:lstStyle/>
          <a:p>
            <a:r>
              <a:rPr lang="cs-CZ" altLang="cs-CZ" sz="3800" b="1" dirty="0"/>
              <a:t>Antoni van </a:t>
            </a:r>
            <a:r>
              <a:rPr lang="cs-CZ" altLang="cs-CZ" sz="3800" b="1" dirty="0" err="1"/>
              <a:t>Leeuwenhoek</a:t>
            </a:r>
            <a:r>
              <a:rPr lang="cs-CZ" altLang="cs-CZ" sz="3800" b="1" dirty="0"/>
              <a:t> </a:t>
            </a:r>
            <a:r>
              <a:rPr lang="cs-CZ" altLang="cs-CZ" sz="3800" dirty="0"/>
              <a:t>(1632 – 1723)      </a:t>
            </a:r>
          </a:p>
        </p:txBody>
      </p:sp>
      <p:sp>
        <p:nvSpPr>
          <p:cNvPr id="138243" name="Zástupný symbol pro obsah 2"/>
          <p:cNvSpPr>
            <a:spLocks noGrp="1"/>
          </p:cNvSpPr>
          <p:nvPr>
            <p:ph idx="1"/>
          </p:nvPr>
        </p:nvSpPr>
        <p:spPr>
          <a:xfrm>
            <a:off x="492981" y="2687541"/>
            <a:ext cx="7887694" cy="3808675"/>
          </a:xfrm>
        </p:spPr>
        <p:txBody>
          <a:bodyPr>
            <a:normAutofit/>
          </a:bodyPr>
          <a:lstStyle/>
          <a:p>
            <a:pPr marL="0" lvl="0" indent="0">
              <a:buNone/>
            </a:pPr>
            <a:r>
              <a:rPr lang="cs-CZ" altLang="cs-CZ" sz="1800" dirty="0" err="1"/>
              <a:t>Leeuwenhoek</a:t>
            </a:r>
            <a:r>
              <a:rPr lang="cs-CZ" altLang="cs-CZ" sz="1800" dirty="0"/>
              <a:t> navrhl a postavil několik stovek mikroskopů, které byly všechny velmi malé a měly velmi podobný design a funkci. Rozměry jeho mikroskopů byly poměrně konstantní, přibližně dva palce na délku a jeden palec napříč. Hlavní tělo těchto mikroskopů se skládá ze dvou plochých a tenkých kovových (obvykle mosazných) desek, které jsou k sobě nýtovány. Mezi deskami byla vložena malá bikonvexní čočka schopná zvětšení v rozmezí od 70x do více než 250x, v závislosti  na kvalitě čočky.</a:t>
            </a:r>
            <a:r>
              <a:rPr lang="cs-CZ" dirty="0">
                <a:solidFill>
                  <a:prstClr val="black"/>
                </a:solidFill>
              </a:rPr>
              <a:t> </a:t>
            </a:r>
          </a:p>
          <a:p>
            <a:pPr marL="0" indent="0">
              <a:buNone/>
            </a:pPr>
            <a:r>
              <a:rPr lang="cs-CZ" sz="1800" dirty="0">
                <a:solidFill>
                  <a:prstClr val="black"/>
                </a:solidFill>
              </a:rPr>
              <a:t>V roce </a:t>
            </a:r>
            <a:r>
              <a:rPr lang="cs-CZ" sz="1800" b="1" dirty="0">
                <a:solidFill>
                  <a:prstClr val="black"/>
                </a:solidFill>
              </a:rPr>
              <a:t>1681 </a:t>
            </a:r>
            <a:r>
              <a:rPr lang="cs-CZ" sz="1800" dirty="0">
                <a:solidFill>
                  <a:prstClr val="black"/>
                </a:solidFill>
              </a:rPr>
              <a:t>Antonie van </a:t>
            </a:r>
            <a:r>
              <a:rPr lang="cs-CZ" sz="1800" dirty="0" err="1">
                <a:solidFill>
                  <a:prstClr val="black"/>
                </a:solidFill>
              </a:rPr>
              <a:t>Leeuwenhoek</a:t>
            </a:r>
            <a:r>
              <a:rPr lang="cs-CZ" sz="1800" dirty="0">
                <a:solidFill>
                  <a:prstClr val="black"/>
                </a:solidFill>
              </a:rPr>
              <a:t> </a:t>
            </a:r>
            <a:r>
              <a:rPr lang="cs-CZ" sz="1800" b="1" dirty="0">
                <a:solidFill>
                  <a:prstClr val="black"/>
                </a:solidFill>
              </a:rPr>
              <a:t>pozoroval a ilustroval parazita </a:t>
            </a:r>
            <a:r>
              <a:rPr lang="cs-CZ" sz="1800" b="1" i="1" dirty="0" err="1">
                <a:solidFill>
                  <a:prstClr val="black"/>
                </a:solidFill>
              </a:rPr>
              <a:t>Giardia</a:t>
            </a:r>
            <a:r>
              <a:rPr lang="cs-CZ" sz="1800" b="1" i="1" dirty="0">
                <a:solidFill>
                  <a:prstClr val="black"/>
                </a:solidFill>
              </a:rPr>
              <a:t> </a:t>
            </a:r>
            <a:r>
              <a:rPr lang="cs-CZ" sz="1800" b="1" i="1" dirty="0" err="1">
                <a:solidFill>
                  <a:prstClr val="black"/>
                </a:solidFill>
              </a:rPr>
              <a:t>lamblia</a:t>
            </a:r>
            <a:r>
              <a:rPr lang="cs-CZ" sz="1800" b="1" dirty="0">
                <a:solidFill>
                  <a:prstClr val="black"/>
                </a:solidFill>
              </a:rPr>
              <a:t> </a:t>
            </a:r>
            <a:r>
              <a:rPr lang="cs-CZ" sz="1800" dirty="0">
                <a:solidFill>
                  <a:prstClr val="black"/>
                </a:solidFill>
              </a:rPr>
              <a:t>a spojil ho se "</a:t>
            </a:r>
            <a:r>
              <a:rPr lang="cs-CZ" sz="1800" b="1" dirty="0">
                <a:solidFill>
                  <a:prstClr val="black"/>
                </a:solidFill>
              </a:rPr>
              <a:t>svou vlastní řídkou stolicí</a:t>
            </a:r>
            <a:r>
              <a:rPr lang="cs-CZ" sz="1800" dirty="0">
                <a:solidFill>
                  <a:prstClr val="black"/>
                </a:solidFill>
              </a:rPr>
              <a:t>". </a:t>
            </a:r>
            <a:r>
              <a:rPr lang="cs-CZ" sz="1800" b="1" dirty="0">
                <a:solidFill>
                  <a:prstClr val="black"/>
                </a:solidFill>
              </a:rPr>
              <a:t>Jednalo se o prvního parazitického prvoka člověka, který byl spatřen pod mikroskopem</a:t>
            </a:r>
            <a:r>
              <a:rPr lang="cs-CZ" sz="1800" dirty="0">
                <a:solidFill>
                  <a:prstClr val="black"/>
                </a:solidFill>
              </a:rPr>
              <a:t>. </a:t>
            </a:r>
          </a:p>
          <a:p>
            <a:pPr marL="0" indent="0">
              <a:buNone/>
            </a:pPr>
            <a:endParaRPr lang="cs-CZ" altLang="cs-CZ" sz="1800" dirty="0"/>
          </a:p>
        </p:txBody>
      </p:sp>
      <p:sp>
        <p:nvSpPr>
          <p:cNvPr id="138244" name="TextovéPole 3"/>
          <p:cNvSpPr txBox="1">
            <a:spLocks noChangeArrowheads="1"/>
          </p:cNvSpPr>
          <p:nvPr/>
        </p:nvSpPr>
        <p:spPr bwMode="auto">
          <a:xfrm>
            <a:off x="492980" y="1114677"/>
            <a:ext cx="7442422"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dirty="0">
                <a:latin typeface="+mn-lt"/>
              </a:rPr>
              <a:t>Antoni van </a:t>
            </a:r>
            <a:r>
              <a:rPr lang="cs-CZ" altLang="cs-CZ" sz="1800" dirty="0" err="1">
                <a:latin typeface="+mn-lt"/>
              </a:rPr>
              <a:t>Leeuwenhoek</a:t>
            </a:r>
            <a:r>
              <a:rPr lang="cs-CZ" altLang="cs-CZ" sz="1800" dirty="0">
                <a:latin typeface="+mn-lt"/>
              </a:rPr>
              <a:t>, žil v Nizozemsku v letech 1632 až 1723 a  byl amatérem ve vědě a postrádal jakýkoli typ formálního univerzitního vzdělání. Jeho experimenty s konstrukcí a funkcí mikroskopie ho vedly k tomu, že </a:t>
            </a:r>
            <a:r>
              <a:rPr lang="cs-CZ" altLang="cs-CZ" sz="1800" b="1" dirty="0">
                <a:latin typeface="+mn-lt"/>
              </a:rPr>
              <a:t>se stal mezinárodní autoritou v mikroskopii a v roce 1680 </a:t>
            </a:r>
            <a:r>
              <a:rPr lang="cs-CZ" altLang="cs-CZ" sz="1800" dirty="0">
                <a:latin typeface="+mn-lt"/>
              </a:rPr>
              <a:t>mu bylo uděleno stipendium v Královské společnosti.</a:t>
            </a:r>
          </a:p>
        </p:txBody>
      </p:sp>
      <p:pic>
        <p:nvPicPr>
          <p:cNvPr id="138245"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2825" y="202262"/>
            <a:ext cx="3283887" cy="389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6" name="Picture 2" descr="undefin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7040" y="5669139"/>
            <a:ext cx="4600679" cy="6030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4" name="Picture 2" descr="Lamblie střevní – Wikipedi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8988" y="4230920"/>
            <a:ext cx="1677724" cy="226529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Giardia lamblia – WikiSkript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9867" y="4302155"/>
            <a:ext cx="1995281" cy="2194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272311"/>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3090</TotalTime>
  <Words>8619</Words>
  <Application>Microsoft Office PowerPoint</Application>
  <PresentationFormat>Širokoúhlá obrazovka</PresentationFormat>
  <Paragraphs>573</Paragraphs>
  <Slides>140</Slides>
  <Notes>11</Notes>
  <HiddenSlides>0</HiddenSlides>
  <MMClips>0</MMClips>
  <ScaleCrop>false</ScaleCrop>
  <HeadingPairs>
    <vt:vector size="6" baseType="variant">
      <vt:variant>
        <vt:lpstr>Použitá písma</vt:lpstr>
      </vt:variant>
      <vt:variant>
        <vt:i4>14</vt:i4>
      </vt:variant>
      <vt:variant>
        <vt:lpstr>Motiv</vt:lpstr>
      </vt:variant>
      <vt:variant>
        <vt:i4>1</vt:i4>
      </vt:variant>
      <vt:variant>
        <vt:lpstr>Nadpisy snímků</vt:lpstr>
      </vt:variant>
      <vt:variant>
        <vt:i4>140</vt:i4>
      </vt:variant>
    </vt:vector>
  </HeadingPairs>
  <TitlesOfParts>
    <vt:vector size="155" baseType="lpstr">
      <vt:lpstr>Alfred Sans Regular</vt:lpstr>
      <vt:lpstr>-apple-system</vt:lpstr>
      <vt:lpstr>Arial</vt:lpstr>
      <vt:lpstr>Arial</vt:lpstr>
      <vt:lpstr>Calibri</vt:lpstr>
      <vt:lpstr>Calibri Light</vt:lpstr>
      <vt:lpstr>Georgia</vt:lpstr>
      <vt:lpstr>Google Sans</vt:lpstr>
      <vt:lpstr>inherit</vt:lpstr>
      <vt:lpstr>Inter</vt:lpstr>
      <vt:lpstr>merriweather sans</vt:lpstr>
      <vt:lpstr>Times New Roman</vt:lpstr>
      <vt:lpstr>var(--secondary-font-italic)</vt:lpstr>
      <vt:lpstr>Wingdings</vt:lpstr>
      <vt:lpstr>Motiv Office</vt:lpstr>
      <vt:lpstr>Základy humánní parazitologie</vt:lpstr>
      <vt:lpstr>Základy humánní parazitologie</vt:lpstr>
      <vt:lpstr>Prezentace aplikace PowerPoint</vt:lpstr>
      <vt:lpstr>Stručná osnova úvodní přednášky</vt:lpstr>
      <vt:lpstr>Možnosti studia parazitologie na PřF MU   Bakalářský stupeň:  Obecná parazitologie (Prof. Gelnar + Prof. Šimková,MU) Speciální parazitologie (Dr. Řehulková,MU) Základy humánní parazitologie (Prof. Gelnar,MU)</vt:lpstr>
      <vt:lpstr>Magisterský stupeň (povinně volitelné)  Biologie parazitických protozoí (prof. Koudela, VŠV) Biologie parazitických helmintů (prof. Modrý, MU) Biologie parazitických členovců (doc. Valigurová, MU) Lékařská parazitologie a diagnostika (doc.Ditrich,PaÚ AVČR)</vt:lpstr>
      <vt:lpstr>      Magisterský stupeň + DSP (volitelné)  Parazito-hostitelské interakce (Prof. Horák,UK) Patologie parazitismu (Prof. Dyková, MU) Imunologie parazitismu (Dr. Salát, VÚVL) Ekologie parazitů (Prof. Vetešníková-Šimková, MU)  </vt:lpstr>
      <vt:lpstr>      Další související přednášky:  Evoluční ekologie (Prof. Vetešníková-Šimková, MU)  Histologie (Dr. Hodová, MU) Mikroskopická (1sem) a Zoologická (1sem) technika (Dr. Seifertová, MU) Mikroskopické zobrazovací techniky (Dr. Mašová, MU) Biostatistika (Dr. Jarkovský, IBA,MU)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Nejstarší parazit na světě !</vt:lpstr>
      <vt:lpstr>Rekonstrukce vzhledu pravěkého brachiopoda napadeného kleptoparazitem druhu (Neobolus wulongquingensis) </vt:lpstr>
      <vt:lpstr>Dnešní Brachiopoda - Ramenonožci</vt:lpstr>
      <vt:lpstr>Okolnosti tohoto vzácného nálezu</vt:lpstr>
      <vt:lpstr>Přehled geologických období</vt:lpstr>
      <vt:lpstr>Prezentace aplikace PowerPoint</vt:lpstr>
      <vt:lpstr>Historie planety Země (cca 5 miliard let) !</vt:lpstr>
      <vt:lpstr>Rekonstrukce globální mapy Země z období cca před 510 miliony lety, tedy ze středního kambria</vt:lpstr>
      <vt:lpstr>Poloha kontinentů v době kambrijské exploze</vt:lpstr>
      <vt:lpstr>Superkontinent Pangea a desková tektonika</vt:lpstr>
      <vt:lpstr>Wegenerův kontinentální drift</vt:lpstr>
      <vt:lpstr>Prezentace aplikace PowerPoint</vt:lpstr>
      <vt:lpstr>Dnes neexistující svět Pangey s vyznačenmím hranic dnešních států</vt:lpstr>
      <vt:lpstr>Geologická epocha: kambrium</vt:lpstr>
      <vt:lpstr>Fauna kambrické evoluční  exploze</vt:lpstr>
      <vt:lpstr>Kambrická evoluční exploze </vt:lpstr>
      <vt:lpstr>Pravěcí parazité</vt:lpstr>
      <vt:lpstr>Rekonstrukce vzezření pravěké blechy druhu Pseudopulex jurassicus</vt:lpstr>
      <vt:lpstr>Blecha druhu Pseudopulex tainan</vt:lpstr>
      <vt:lpstr>Další nálezy pravěkých cizopasníků !</vt:lpstr>
      <vt:lpstr>Stále spolu: člověk a parazit !</vt:lpstr>
      <vt:lpstr>Stručná historie (humánní) parazitoloie</vt:lpstr>
      <vt:lpstr>Paleoparazitologie versus Archeoparazitologie</vt:lpstr>
      <vt:lpstr>Parazitologie – Archeologie - Paleobiologie (Koprolity – hroby –žumpy – jímky – mumie)</vt:lpstr>
      <vt:lpstr>Archeologická věda o koprolitech: Odkaz Erica O. Callena (1912–1970) </vt:lpstr>
      <vt:lpstr>Další zdroj informací: jantar ?</vt:lpstr>
      <vt:lpstr>                    Hymanaea courbaril Pinus succnifera  </vt:lpstr>
      <vt:lpstr>Fosilie brachycerního hmyzu v Baltském jantaru  (Spodní eocén, asi před 50 miliony let)</vt:lpstr>
      <vt:lpstr>Historie parazitologie</vt:lpstr>
      <vt:lpstr>Paraziti mající vliv na život a zdraví                člověka v dávných civilizacích</vt:lpstr>
      <vt:lpstr>Časová osa dávných civilizací</vt:lpstr>
      <vt:lpstr>Klíčové body historie lidstva</vt:lpstr>
      <vt:lpstr>Výskyt starověkých hrobek a mumií ve světě</vt:lpstr>
      <vt:lpstr>Historické doklady o výskytu cizopasníků u člověka</vt:lpstr>
      <vt:lpstr>Oblast Blízkého východu</vt:lpstr>
      <vt:lpstr>Mapa jihozápadní Asie s vyznačenými hlavními archeologickými nalezišti v oblasti tzv. "Fertile Crescent" - tečka, nejstarší nález - 7500 BCE</vt:lpstr>
      <vt:lpstr>Civilizace blízkého východu Malá Asie = Anatolie </vt:lpstr>
      <vt:lpstr>Vesnice Shillourokambos na Kypru</vt:lpstr>
      <vt:lpstr>Mapa „úrodného půlměsíce“ včetně polohy starověké Mezopotámie mezi řekami Tigris a Eufrat.</vt:lpstr>
      <vt:lpstr>Tell Zeidan - famářská osada v údolí řeky Eufrad v Sýrii</vt:lpstr>
      <vt:lpstr>Starověký Egpyt a Nubie</vt:lpstr>
      <vt:lpstr>Starověký Egypt a Numie</vt:lpstr>
      <vt:lpstr>Nálezy cizopasníků ve starověkém Egyptě</vt:lpstr>
      <vt:lpstr>Prezentace aplikace PowerPoint</vt:lpstr>
      <vt:lpstr>Paraziti starověkého Egypta a Nubie</vt:lpstr>
      <vt:lpstr>Oblast dálného východu</vt:lpstr>
      <vt:lpstr>Prezentace aplikace PowerPoint</vt:lpstr>
      <vt:lpstr>Prezentace aplikace PowerPoint</vt:lpstr>
      <vt:lpstr>Prezentace aplikace PowerPoint</vt:lpstr>
      <vt:lpstr>Kultura Chinchorro v severním Chile 7000 př. n. l. – 1500 př. n. l</vt:lpstr>
      <vt:lpstr>Prezentace aplikace PowerPoint</vt:lpstr>
      <vt:lpstr>Civilizace Jižní a Střední Ameriky</vt:lpstr>
      <vt:lpstr>Severoamerické kultury</vt:lpstr>
      <vt:lpstr>Prezentace aplikace PowerPoint</vt:lpstr>
      <vt:lpstr>Őtzalské Alpy</vt:lpstr>
      <vt:lpstr>Prezentace aplikace PowerPoint</vt:lpstr>
      <vt:lpstr>Římská říše kolem roku 117 AD</vt:lpstr>
      <vt:lpstr>Prezentace aplikace PowerPoint</vt:lpstr>
      <vt:lpstr>Aristotelés ze Stageiry (Ἀριστοτέλης, též Aristoteles) (384 př.n.l – 355 př.n.l)</vt:lpstr>
      <vt:lpstr>Prezentace aplikace PowerPoint</vt:lpstr>
      <vt:lpstr>Abú Bakr Muhammad ibn Zakaríja ar-Rází nazývaný Rhades nebo Rhasis (865 – 925)</vt:lpstr>
      <vt:lpstr>Avicena (980 – 1037) n.i.</vt:lpstr>
      <vt:lpstr>Aeskulapova hůl</vt:lpstr>
      <vt:lpstr>Středověká Evropa</vt:lpstr>
      <vt:lpstr>Křesťanská Evropa – doba temna a úpadku</vt:lpstr>
      <vt:lpstr>Prezentace aplikace PowerPoint</vt:lpstr>
      <vt:lpstr>Období vrcholného středověku</vt:lpstr>
      <vt:lpstr>Černá smrt – epidemie moru</vt:lpstr>
      <vt:lpstr>Šíření moru po Evropě</vt:lpstr>
      <vt:lpstr>Mor v Athénách</vt:lpstr>
      <vt:lpstr>Periklés hovoří v Athénách</vt:lpstr>
      <vt:lpstr>Prezentace aplikace PowerPoint</vt:lpstr>
      <vt:lpstr>Evropa novověká</vt:lpstr>
      <vt:lpstr> Francesco Redi – „otec parazitologie“ – (1626 - 1697   </vt:lpstr>
      <vt:lpstr>  Francesco Redi – „otec parazitologie“ – (1626 – 1697)   </vt:lpstr>
      <vt:lpstr>Antoni van Leeuwenhoek (1632 – 1723)      </vt:lpstr>
      <vt:lpstr>Prezentace aplikace PowerPoint</vt:lpstr>
      <vt:lpstr>Karl Asmund Rudolphi (1771 – 1832)</vt:lpstr>
      <vt:lpstr>Carl von Linnaeus  (1707 – 1778)</vt:lpstr>
      <vt:lpstr>Karl Georg Friedrich Rudolf Leuckart  (1822 – 1898)</vt:lpstr>
      <vt:lpstr>Sir Patric Manson (1844 – 1922)</vt:lpstr>
      <vt:lpstr>Prezentace aplikace PowerPoint</vt:lpstr>
      <vt:lpstr>Milníky ve výzkumu malárie</vt:lpstr>
      <vt:lpstr>Sir Ronald Ross (1857 – 1932)</vt:lpstr>
      <vt:lpstr>Charles Louis Alphonse Laveran (1845 – 1922)</vt:lpstr>
      <vt:lpstr>Percy Cyril Claude Garnham (1901 – 1994)</vt:lpstr>
      <vt:lpstr>Moderní parazitologie cca od roku 1870</vt:lpstr>
      <vt:lpstr>Prezentace aplikace PowerPoint</vt:lpstr>
      <vt:lpstr>Nobelova cena za fyziologii a medicínu za rok 2015 oceňuje objevy týkající se nových terapií některých z nejničivějších parazitárních onemocnění: říční slepoty, lymfatické filariózy (elefantiázy) a malárie. Rozšíření těchto nemocí je velmi podobné a na mapě světa je souhrnně zobrazeno modře.</vt:lpstr>
      <vt:lpstr>Prezentace aplikace PowerPoint</vt:lpstr>
      <vt:lpstr>Prevalemce malárie ve Světě  </vt:lpstr>
      <vt:lpstr>Globální snížení počtu malarických oblastí </vt:lpstr>
      <vt:lpstr>Meguro, Parasitological Museum, Tokyo, Japan</vt:lpstr>
      <vt:lpstr>Evropa včera a dnes </vt:lpstr>
      <vt:lpstr>Prezentace aplikace PowerPoint</vt:lpstr>
      <vt:lpstr>Z historie parazitologie v České republice  </vt:lpstr>
      <vt:lpstr>Vilém Dušan Lambl (1824 -1895)</vt:lpstr>
      <vt:lpstr>Stanislaus von Prowazek (1875 - 1915)</vt:lpstr>
      <vt:lpstr>Otto Jírovec (1907 - 1972)</vt:lpstr>
      <vt:lpstr>Jiří Lom (1931 – 2010)</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3rd International Symposium on Monogenea, Brno, 1997Brno, 1997</vt:lpstr>
      <vt:lpstr> 8th International Symposium on Monogenea, Brno, 2017Brno, 1997 </vt:lpstr>
      <vt:lpstr>Prezentace aplikace PowerPoint</vt:lpstr>
      <vt:lpstr>Prezentace aplikace PowerPoint</vt:lpstr>
      <vt:lpstr>Parazitologie v České republice: současnost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Milan Gelnar</dc:creator>
  <cp:lastModifiedBy>Milan Gelnar</cp:lastModifiedBy>
  <cp:revision>158</cp:revision>
  <dcterms:created xsi:type="dcterms:W3CDTF">2024-02-25T08:37:21Z</dcterms:created>
  <dcterms:modified xsi:type="dcterms:W3CDTF">2024-03-06T12:39:56Z</dcterms:modified>
</cp:coreProperties>
</file>