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691" r:id="rId2"/>
    <p:sldId id="603" r:id="rId3"/>
    <p:sldId id="604" r:id="rId4"/>
    <p:sldId id="605" r:id="rId5"/>
    <p:sldId id="606" r:id="rId6"/>
    <p:sldId id="661" r:id="rId7"/>
    <p:sldId id="775" r:id="rId8"/>
    <p:sldId id="608" r:id="rId9"/>
    <p:sldId id="609" r:id="rId10"/>
    <p:sldId id="610" r:id="rId11"/>
    <p:sldId id="776" r:id="rId12"/>
    <p:sldId id="611" r:id="rId13"/>
    <p:sldId id="615" r:id="rId14"/>
    <p:sldId id="617" r:id="rId15"/>
    <p:sldId id="666" r:id="rId16"/>
    <p:sldId id="665" r:id="rId17"/>
    <p:sldId id="667" r:id="rId18"/>
    <p:sldId id="620" r:id="rId19"/>
    <p:sldId id="621" r:id="rId20"/>
    <p:sldId id="961" r:id="rId21"/>
    <p:sldId id="962" r:id="rId22"/>
    <p:sldId id="963" r:id="rId23"/>
    <p:sldId id="964" r:id="rId24"/>
    <p:sldId id="965" r:id="rId25"/>
    <p:sldId id="966" r:id="rId26"/>
    <p:sldId id="967" r:id="rId27"/>
    <p:sldId id="968" r:id="rId28"/>
    <p:sldId id="969" r:id="rId29"/>
    <p:sldId id="970" r:id="rId30"/>
    <p:sldId id="971" r:id="rId31"/>
    <p:sldId id="972" r:id="rId32"/>
    <p:sldId id="973" r:id="rId33"/>
    <p:sldId id="974" r:id="rId34"/>
    <p:sldId id="975" r:id="rId35"/>
    <p:sldId id="976" r:id="rId36"/>
    <p:sldId id="985" r:id="rId37"/>
    <p:sldId id="986" r:id="rId38"/>
    <p:sldId id="987" r:id="rId39"/>
    <p:sldId id="996" r:id="rId40"/>
    <p:sldId id="988" r:id="rId41"/>
    <p:sldId id="989" r:id="rId42"/>
    <p:sldId id="990" r:id="rId43"/>
    <p:sldId id="991" r:id="rId44"/>
    <p:sldId id="992" r:id="rId45"/>
    <p:sldId id="993" r:id="rId46"/>
    <p:sldId id="994" r:id="rId47"/>
    <p:sldId id="995" r:id="rId48"/>
    <p:sldId id="977" r:id="rId49"/>
    <p:sldId id="982" r:id="rId50"/>
    <p:sldId id="1004" r:id="rId51"/>
    <p:sldId id="983" r:id="rId52"/>
    <p:sldId id="997" r:id="rId53"/>
    <p:sldId id="998" r:id="rId54"/>
    <p:sldId id="779" r:id="rId55"/>
    <p:sldId id="1006" r:id="rId56"/>
    <p:sldId id="1007" r:id="rId57"/>
    <p:sldId id="999" r:id="rId58"/>
    <p:sldId id="1005" r:id="rId59"/>
    <p:sldId id="1009" r:id="rId60"/>
    <p:sldId id="1008" r:id="rId61"/>
    <p:sldId id="429" r:id="rId62"/>
    <p:sldId id="711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>
        <p:guide orient="horz" pos="2296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620A8-ADAD-4D0D-B75B-36C6202F937A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CC9C1-94F0-42BE-8E26-45F5FE71D2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69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50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6FE05-6AD7-4B15-A66F-8191BCA5957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89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33F4F-E911-420A-B018-CCDB90A72602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74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4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99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774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4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47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02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86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69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33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00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1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5C381-A297-462E-B538-9FEEB56A1AEF}" type="datetimeFigureOut">
              <a:rPr lang="cs-CZ" smtClean="0"/>
              <a:t>15.05.2024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0465-BF0F-42B0-AE00-5115916883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30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www.google.cz/url?sa=i&amp;url=https://thenativeantigencompany.com/products/plasmodium-falciparum-msp1-protein/&amp;psig=AOvVaw0LohSdaIocW0XnAyjOz1CA&amp;ust=1618372135992000&amp;source=images&amp;cd=vfe&amp;ved=0CAIQjRxqFwoTCJiL5KCo-u8CFQAAAAAdAAAAABA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wmf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2.png"/><Relationship Id="rId1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18.jpeg"/><Relationship Id="rId2" Type="http://schemas.openxmlformats.org/officeDocument/2006/relationships/image" Target="../media/image5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6.jpeg"/><Relationship Id="rId10" Type="http://schemas.openxmlformats.org/officeDocument/2006/relationships/image" Target="../media/image13.jpeg"/><Relationship Id="rId19" Type="http://schemas.openxmlformats.org/officeDocument/2006/relationships/image" Target="../media/image20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3800" dirty="0"/>
          </a:p>
          <a:p>
            <a:pPr marL="0" indent="0">
              <a:buNone/>
            </a:pPr>
            <a:r>
              <a:rPr lang="cs-CZ" sz="3800" dirty="0"/>
              <a:t>				</a:t>
            </a:r>
          </a:p>
          <a:p>
            <a:pPr marL="0" indent="0">
              <a:buNone/>
            </a:pPr>
            <a:r>
              <a:rPr lang="cs-CZ" sz="3800" dirty="0"/>
              <a:t>					Část </a:t>
            </a:r>
            <a:r>
              <a:rPr lang="cs-CZ" sz="3800" dirty="0" smtClean="0"/>
              <a:t>4</a:t>
            </a:r>
            <a:endParaRPr lang="cs-CZ" sz="3800" dirty="0"/>
          </a:p>
        </p:txBody>
      </p:sp>
    </p:spTree>
    <p:extLst>
      <p:ext uri="{BB962C8B-B14F-4D97-AF65-F5344CB8AC3E}">
        <p14:creationId xmlns:p14="http://schemas.microsoft.com/office/powerpoint/2010/main" val="414838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ctrTitle"/>
          </p:nvPr>
        </p:nvSpPr>
        <p:spPr>
          <a:xfrm>
            <a:off x="2209800" y="260649"/>
            <a:ext cx="7772400" cy="719485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lokalizace</a:t>
            </a:r>
          </a:p>
        </p:txBody>
      </p:sp>
      <p:sp>
        <p:nvSpPr>
          <p:cNvPr id="27651" name="Podnadpis 2"/>
          <p:cNvSpPr>
            <a:spLocks noGrp="1"/>
          </p:cNvSpPr>
          <p:nvPr>
            <p:ph type="subTitle" idx="1"/>
          </p:nvPr>
        </p:nvSpPr>
        <p:spPr>
          <a:xfrm>
            <a:off x="2895600" y="1196752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/>
              <a:t>Ektoparaziti </a:t>
            </a:r>
            <a:r>
              <a:rPr lang="cs-CZ" altLang="cs-CZ" dirty="0"/>
              <a:t>– na povrchu těla hostitele (</a:t>
            </a:r>
            <a:r>
              <a:rPr lang="cs-CZ" altLang="cs-CZ" dirty="0" err="1"/>
              <a:t>monogenea</a:t>
            </a:r>
            <a:r>
              <a:rPr lang="cs-CZ" altLang="cs-CZ" dirty="0"/>
              <a:t>, parazitičtí korýši, vši, blechy)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Endoparaziti</a:t>
            </a:r>
            <a:r>
              <a:rPr lang="cs-CZ" altLang="cs-CZ" dirty="0"/>
              <a:t> – ve vnitřních orgánech hostitele (měňavka úplavičná, motolice, tasemnice)</a:t>
            </a: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59" y="2780929"/>
            <a:ext cx="5889673" cy="441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07574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200" b="1" dirty="0"/>
              <a:t>Ektoparaziti</a:t>
            </a:r>
          </a:p>
          <a:p>
            <a:pPr marL="0" indent="0">
              <a:buNone/>
            </a:pPr>
            <a:r>
              <a:rPr lang="cs-CZ" b="1" dirty="0"/>
              <a:t>Výhody:</a:t>
            </a:r>
            <a:r>
              <a:rPr lang="cs-CZ" dirty="0"/>
              <a:t> </a:t>
            </a:r>
          </a:p>
          <a:p>
            <a:r>
              <a:rPr lang="cs-CZ" dirty="0"/>
              <a:t>Snadnější přenos a šíření</a:t>
            </a:r>
          </a:p>
          <a:p>
            <a:r>
              <a:rPr lang="cs-CZ" dirty="0"/>
              <a:t>Bezpečí před imunitním systémem hostitele</a:t>
            </a:r>
          </a:p>
          <a:p>
            <a:pPr marL="0" indent="0">
              <a:buNone/>
            </a:pPr>
            <a:r>
              <a:rPr lang="cs-CZ" b="1" dirty="0"/>
              <a:t>Nevýhody:</a:t>
            </a:r>
          </a:p>
          <a:p>
            <a:r>
              <a:rPr lang="cs-CZ" dirty="0"/>
              <a:t>Ohrožení vnějšími nepřáteli</a:t>
            </a:r>
          </a:p>
          <a:p>
            <a:r>
              <a:rPr lang="cs-CZ" dirty="0"/>
              <a:t>Expozice vnějšímu prostředí</a:t>
            </a:r>
          </a:p>
          <a:p>
            <a:r>
              <a:rPr lang="cs-CZ" dirty="0"/>
              <a:t>Obtížnější získávání potravy</a:t>
            </a:r>
          </a:p>
          <a:p>
            <a:endParaRPr lang="cs-CZ" dirty="0"/>
          </a:p>
          <a:p>
            <a:endParaRPr lang="cs-CZ" dirty="0"/>
          </a:p>
          <a:p>
            <a:pPr marL="914400" lvl="2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5283"/>
            <a:ext cx="5181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200" b="1" dirty="0"/>
              <a:t>Endoparaziti</a:t>
            </a:r>
          </a:p>
          <a:p>
            <a:pPr marL="0" indent="0">
              <a:buNone/>
            </a:pPr>
            <a:r>
              <a:rPr lang="cs-CZ" b="1" dirty="0"/>
              <a:t>Výhody:</a:t>
            </a:r>
          </a:p>
          <a:p>
            <a:r>
              <a:rPr lang="cs-CZ" dirty="0"/>
              <a:t>Snadnější příjem potravy</a:t>
            </a:r>
          </a:p>
          <a:p>
            <a:r>
              <a:rPr lang="cs-CZ" dirty="0"/>
              <a:t>Ochrana před vnějším prostředím</a:t>
            </a:r>
          </a:p>
          <a:p>
            <a:r>
              <a:rPr lang="cs-CZ" dirty="0"/>
              <a:t>Ochrana před vnějšími nepřáteli</a:t>
            </a:r>
          </a:p>
          <a:p>
            <a:pPr marL="0" indent="0">
              <a:buNone/>
            </a:pPr>
            <a:r>
              <a:rPr lang="cs-CZ" b="1" dirty="0"/>
              <a:t>Nevýhody:</a:t>
            </a:r>
          </a:p>
          <a:p>
            <a:r>
              <a:rPr lang="cs-CZ" dirty="0"/>
              <a:t>Ohrožení imunitním systémem hostitele</a:t>
            </a:r>
          </a:p>
          <a:p>
            <a:r>
              <a:rPr lang="cs-CZ" dirty="0"/>
              <a:t>Obtížnější přenos a šíření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285615"/>
            <a:ext cx="10515600" cy="66854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Výhody a nevýhody </a:t>
            </a:r>
            <a:r>
              <a:rPr lang="cs-CZ" sz="3400" b="1" dirty="0" err="1"/>
              <a:t>ekto</a:t>
            </a:r>
            <a:r>
              <a:rPr lang="cs-CZ" sz="3400" b="1" dirty="0"/>
              <a:t> a </a:t>
            </a:r>
            <a:r>
              <a:rPr lang="cs-CZ" sz="3400" b="1" dirty="0" err="1"/>
              <a:t>endoparazitismu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230770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6" descr="Co to je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9337" y="3141764"/>
            <a:ext cx="1936786" cy="1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Veš dětsk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65647" y="4830558"/>
            <a:ext cx="1399883" cy="218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Vše o blechách | Pasti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6723" y="3592432"/>
            <a:ext cx="2381118" cy="16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Glossina morsitans morsitans, savanna tsetse fly Stock Photo - Ala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22" y="3368229"/>
            <a:ext cx="1592808" cy="13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Členovci - Vzdušnicovci - Vzdušnicovci - Hmyz - Dvoukřídlí - Střeček ovč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29" y="3157424"/>
            <a:ext cx="1255281" cy="164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58819" y="23233"/>
            <a:ext cx="2981739" cy="7004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Ektoparaziti</a:t>
            </a:r>
          </a:p>
        </p:txBody>
      </p:sp>
      <p:pic>
        <p:nvPicPr>
          <p:cNvPr id="1028" name="Picture 4" descr="4 Representative drawings of monogeneans reported on the skin and gills...  | Download Scientific Diagr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7" y="179704"/>
            <a:ext cx="3185349" cy="43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75" y="4586699"/>
            <a:ext cx="3139531" cy="22203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3402" y="4586131"/>
            <a:ext cx="1836751" cy="22208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775" y="4586131"/>
            <a:ext cx="1793035" cy="2220897"/>
          </a:xfrm>
          <a:prstGeom prst="rect">
            <a:avLst/>
          </a:prstGeom>
        </p:spPr>
      </p:pic>
      <p:pic>
        <p:nvPicPr>
          <p:cNvPr id="1036" name="Picture 12" descr="Klíšťata jsou v těchto dnech velmi aktivní. Odborníci radí nepodcenit  prevenci a chodit hlavně po cestách | iROZHLAS - spolehlivé zpráv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210" y="133590"/>
            <a:ext cx="3025671" cy="15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frika chce skoncovat s malárií – 21stoleti.cz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70" y="1789043"/>
            <a:ext cx="3025671" cy="161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3092" y="206105"/>
            <a:ext cx="2741118" cy="3201879"/>
          </a:xfrm>
          <a:prstGeom prst="rect">
            <a:avLst/>
          </a:prstGeom>
        </p:spPr>
      </p:pic>
      <p:pic>
        <p:nvPicPr>
          <p:cNvPr id="23" name="Picture 4" descr="First diagnosis of ectoparasitic ciliates (Trichodina and Chilodonella) on  farmed juvenile yellow catfish, Tachysurus fulvidraco in China - Wang -  2019 - Aquaculture Research - Wiley Online Librar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50" y="686555"/>
            <a:ext cx="2623508" cy="26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Simulium - Wikipedi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78" y="3407984"/>
            <a:ext cx="1423630" cy="115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Triatoma dimidiata | BioLib.cz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35" y="3409633"/>
            <a:ext cx="748553" cy="115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Obrázek - Piscicola geometra (chobotnatka rybí) | BioLib.cz"/>
          <p:cNvPicPr>
            <a:picLocks noGrp="1" noChangeAspect="1" noChangeArrowheads="1"/>
          </p:cNvPicPr>
          <p:nvPr>
            <p:ph idx="1"/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353" y="4595855"/>
            <a:ext cx="2805757" cy="222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59 Parasitic Flagellate Protozoa Images, Stock Photos &amp; Vectors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86" y="29561"/>
            <a:ext cx="3274519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Nadpis 1"/>
          <p:cNvSpPr>
            <a:spLocks noGrp="1"/>
          </p:cNvSpPr>
          <p:nvPr>
            <p:ph type="ctrTitle"/>
          </p:nvPr>
        </p:nvSpPr>
        <p:spPr>
          <a:xfrm>
            <a:off x="1817061" y="287556"/>
            <a:ext cx="4170271" cy="676375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Endoparaziti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75520" y="1248356"/>
            <a:ext cx="8208962" cy="3668040"/>
          </a:xfrm>
        </p:spPr>
        <p:txBody>
          <a:bodyPr>
            <a:normAutofit fontScale="77500" lnSpcReduction="20000"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Střevní</a:t>
            </a:r>
            <a:r>
              <a:rPr lang="cs-CZ" dirty="0"/>
              <a:t> (</a:t>
            </a: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r>
              <a:rPr lang="cs-CZ" dirty="0"/>
              <a:t>, </a:t>
            </a:r>
            <a:r>
              <a:rPr lang="cs-CZ" dirty="0" err="1"/>
              <a:t>Trematoda</a:t>
            </a:r>
            <a:r>
              <a:rPr lang="cs-CZ" dirty="0"/>
              <a:t>, </a:t>
            </a:r>
            <a:r>
              <a:rPr lang="cs-CZ" dirty="0" err="1"/>
              <a:t>Cestoda</a:t>
            </a:r>
            <a:r>
              <a:rPr lang="cs-CZ" dirty="0"/>
              <a:t>)</a:t>
            </a:r>
          </a:p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Krevní </a:t>
            </a:r>
            <a:r>
              <a:rPr lang="cs-CZ" dirty="0"/>
              <a:t>–   a) v plasmě (Trypanosoma)</a:t>
            </a:r>
          </a:p>
          <a:p>
            <a:pPr algn="l">
              <a:defRPr/>
            </a:pPr>
            <a:r>
              <a:rPr lang="cs-CZ" dirty="0"/>
              <a:t>                            b) v krvinkách (</a:t>
            </a:r>
            <a:r>
              <a:rPr lang="cs-CZ" dirty="0" err="1"/>
              <a:t>Plasmodium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3)    </a:t>
            </a:r>
            <a:r>
              <a:rPr lang="cs-CZ" b="1" dirty="0" err="1"/>
              <a:t>Kavitární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gingivalis</a:t>
            </a:r>
            <a:r>
              <a:rPr lang="cs-CZ" dirty="0"/>
              <a:t>,   </a:t>
            </a:r>
          </a:p>
          <a:p>
            <a:pPr algn="l">
              <a:defRPr/>
            </a:pPr>
            <a:r>
              <a:rPr lang="cs-CZ" dirty="0"/>
              <a:t>                            </a:t>
            </a:r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endParaRPr lang="cs-CZ" dirty="0"/>
          </a:p>
          <a:p>
            <a:pPr algn="l">
              <a:defRPr/>
            </a:pPr>
            <a:r>
              <a:rPr lang="cs-CZ" dirty="0"/>
              <a:t>4)    </a:t>
            </a:r>
            <a:r>
              <a:rPr lang="cs-CZ" b="1" dirty="0"/>
              <a:t>Tkáňoví</a:t>
            </a:r>
            <a:r>
              <a:rPr lang="cs-CZ" dirty="0"/>
              <a:t> –   a) intracelulární (</a:t>
            </a:r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r>
              <a:rPr lang="cs-CZ" dirty="0"/>
              <a:t>,    </a:t>
            </a:r>
          </a:p>
          <a:p>
            <a:pPr algn="l">
              <a:defRPr/>
            </a:pPr>
            <a:r>
              <a:rPr lang="cs-CZ" dirty="0"/>
              <a:t>	                                        </a:t>
            </a:r>
            <a:r>
              <a:rPr lang="cs-CZ" dirty="0" err="1"/>
              <a:t>Leishmania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	            b) </a:t>
            </a:r>
            <a:r>
              <a:rPr lang="cs-CZ" dirty="0" err="1"/>
              <a:t>Epicelulární</a:t>
            </a:r>
            <a:r>
              <a:rPr lang="cs-CZ" dirty="0"/>
              <a:t> (</a:t>
            </a:r>
            <a:r>
              <a:rPr lang="cs-CZ" dirty="0" err="1"/>
              <a:t>Giardia</a:t>
            </a:r>
            <a:r>
              <a:rPr lang="cs-CZ" dirty="0"/>
              <a:t> </a:t>
            </a:r>
            <a:r>
              <a:rPr lang="cs-CZ" dirty="0" err="1"/>
              <a:t>intestinalis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               c) Intercelulární (</a:t>
            </a:r>
            <a:r>
              <a:rPr lang="cs-CZ" dirty="0" err="1"/>
              <a:t>Myxosporidia</a:t>
            </a:r>
            <a:r>
              <a:rPr lang="cs-CZ" dirty="0"/>
              <a:t>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b="1" dirty="0"/>
              <a:t>  Ektopická lokalizace </a:t>
            </a:r>
            <a:r>
              <a:rPr lang="cs-CZ" dirty="0"/>
              <a:t>– </a:t>
            </a:r>
            <a:r>
              <a:rPr lang="cs-CZ" dirty="0" err="1"/>
              <a:t>Paragonimus</a:t>
            </a:r>
            <a:r>
              <a:rPr lang="cs-CZ" dirty="0"/>
              <a:t> </a:t>
            </a:r>
            <a:r>
              <a:rPr lang="cs-CZ" dirty="0" err="1"/>
              <a:t>westermani</a:t>
            </a:r>
            <a:endParaRPr lang="cs-CZ" dirty="0"/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8196" name="Picture 4" descr="404 Intestinal Worms Photos and Premium High Res Pictures - Getty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986" y="4908078"/>
            <a:ext cx="3239671" cy="182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Representative drawings and photographs of helminth groups showing... |  Download Scientific Diagr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85" y="2060849"/>
            <a:ext cx="3292266" cy="2817777"/>
          </a:xfrm>
          <a:prstGeom prst="rect">
            <a:avLst/>
          </a:prstGeom>
        </p:spPr>
      </p:pic>
      <p:pic>
        <p:nvPicPr>
          <p:cNvPr id="12" name="Picture 12" descr="Gut Feelings: Investigating the Promise of Helminths, aka Parasitic Worm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950" y="4917425"/>
            <a:ext cx="2815481" cy="181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What are Helminths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69" y="4916395"/>
            <a:ext cx="2392372" cy="181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5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0197"/>
            <a:ext cx="10515600" cy="119333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Endoparaziti - střevní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2858" y="1383528"/>
            <a:ext cx="6121700" cy="388468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720998" y="5474512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Dracunculus</a:t>
            </a:r>
            <a:r>
              <a:rPr lang="cs-CZ" b="1" dirty="0"/>
              <a:t> </a:t>
            </a:r>
            <a:r>
              <a:rPr lang="cs-CZ" b="1" dirty="0" err="1"/>
              <a:t>medinensis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2019"/>
            <a:ext cx="5928082" cy="36939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23662" y="5514267"/>
            <a:ext cx="180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Fasciola</a:t>
            </a:r>
            <a:r>
              <a:rPr lang="cs-CZ" b="1" dirty="0"/>
              <a:t> </a:t>
            </a:r>
            <a:r>
              <a:rPr lang="cs-CZ" b="1" dirty="0" err="1"/>
              <a:t>hepatica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755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611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 krevní</a:t>
            </a:r>
            <a:br>
              <a:rPr lang="cs-CZ" sz="3400" b="1" dirty="0"/>
            </a:br>
            <a:r>
              <a:rPr lang="cs-CZ" sz="3400" b="1" dirty="0"/>
              <a:t>v plasmě </a:t>
            </a:r>
            <a:r>
              <a:rPr lang="cs-CZ" sz="2800" b="1" dirty="0"/>
              <a:t>versus</a:t>
            </a:r>
            <a:r>
              <a:rPr lang="cs-CZ" sz="3400" b="1" dirty="0"/>
              <a:t> v krvinkách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9736" y="1852652"/>
            <a:ext cx="5984553" cy="40062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116877" y="6033072"/>
            <a:ext cx="1863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Babesia</a:t>
            </a:r>
            <a:r>
              <a:rPr lang="cs-CZ" b="1" dirty="0"/>
              <a:t> </a:t>
            </a:r>
            <a:r>
              <a:rPr lang="cs-CZ" b="1" dirty="0" err="1"/>
              <a:t>bigemina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7" y="2241068"/>
            <a:ext cx="5622239" cy="364993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505121" y="6036658"/>
            <a:ext cx="321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Trypanosoma </a:t>
            </a:r>
            <a:r>
              <a:rPr lang="cs-CZ" b="1" dirty="0" err="1"/>
              <a:t>brucei</a:t>
            </a:r>
            <a:r>
              <a:rPr lang="cs-CZ" b="1" dirty="0"/>
              <a:t> </a:t>
            </a:r>
            <a:r>
              <a:rPr lang="cs-CZ" b="1" dirty="0" err="1"/>
              <a:t>gambiense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" y="93224"/>
            <a:ext cx="2002186" cy="20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5" y="1684438"/>
            <a:ext cx="5780599" cy="35621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52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 </a:t>
            </a:r>
            <a:r>
              <a:rPr lang="cs-CZ" sz="3400" b="1" dirty="0" err="1"/>
              <a:t>kavitární</a:t>
            </a:r>
            <a:r>
              <a:rPr lang="cs-CZ" sz="3400" b="1" dirty="0"/>
              <a:t> – v tělních dutinách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611378"/>
            <a:ext cx="5769540" cy="36352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15387" y="5561939"/>
            <a:ext cx="265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Polystomum</a:t>
            </a:r>
            <a:r>
              <a:rPr lang="cs-CZ" b="1" dirty="0"/>
              <a:t> </a:t>
            </a:r>
            <a:r>
              <a:rPr lang="cs-CZ" b="1" dirty="0" err="1"/>
              <a:t>integerinum</a:t>
            </a:r>
            <a:r>
              <a:rPr lang="cs-CZ" b="1" dirty="0"/>
              <a:t> </a:t>
            </a:r>
            <a:endParaRPr lang="cs-CZ" b="1" dirty="0" smtClean="0"/>
          </a:p>
          <a:p>
            <a:pPr algn="ctr"/>
            <a:r>
              <a:rPr lang="cs-CZ" dirty="0"/>
              <a:t>(</a:t>
            </a:r>
            <a:r>
              <a:rPr lang="cs-CZ" dirty="0" smtClean="0"/>
              <a:t>v </a:t>
            </a:r>
            <a:r>
              <a:rPr lang="cs-CZ" dirty="0"/>
              <a:t>kloace </a:t>
            </a:r>
            <a:r>
              <a:rPr lang="cs-CZ" dirty="0" smtClean="0"/>
              <a:t>žab)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73143" y="5538083"/>
            <a:ext cx="356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Trichomonas</a:t>
            </a:r>
            <a:r>
              <a:rPr lang="cs-CZ" b="1" dirty="0"/>
              <a:t> </a:t>
            </a:r>
            <a:r>
              <a:rPr lang="cs-CZ" b="1" dirty="0" err="1"/>
              <a:t>vaginalis</a:t>
            </a:r>
            <a:r>
              <a:rPr lang="cs-CZ" b="1" dirty="0"/>
              <a:t> </a:t>
            </a:r>
            <a:endParaRPr lang="cs-CZ" b="1" dirty="0" smtClean="0"/>
          </a:p>
          <a:p>
            <a:pPr algn="ctr"/>
            <a:r>
              <a:rPr lang="cs-CZ" dirty="0"/>
              <a:t>(</a:t>
            </a:r>
            <a:r>
              <a:rPr lang="cs-CZ" dirty="0" smtClean="0"/>
              <a:t>ve </a:t>
            </a:r>
            <a:r>
              <a:rPr lang="cs-CZ" dirty="0"/>
              <a:t>vagině žen a </a:t>
            </a:r>
            <a:r>
              <a:rPr lang="cs-CZ" dirty="0" smtClean="0"/>
              <a:t>v </a:t>
            </a:r>
            <a:r>
              <a:rPr lang="cs-CZ" dirty="0" err="1" smtClean="0"/>
              <a:t>uretře</a:t>
            </a:r>
            <a:r>
              <a:rPr lang="cs-CZ" dirty="0" smtClean="0"/>
              <a:t> mužů)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46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/>
              <a:t>Paraziti tkáňoví </a:t>
            </a:r>
            <a:br>
              <a:rPr lang="cs-CZ" sz="3400" b="1" dirty="0"/>
            </a:br>
            <a:r>
              <a:rPr lang="cs-CZ" sz="3400" b="1" dirty="0"/>
              <a:t>intracelulární </a:t>
            </a:r>
            <a:r>
              <a:rPr lang="cs-CZ" sz="2800" b="1" dirty="0"/>
              <a:t>versus</a:t>
            </a:r>
            <a:r>
              <a:rPr lang="cs-CZ" sz="3400" b="1" dirty="0"/>
              <a:t> intercelulární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108471" y="5933659"/>
            <a:ext cx="251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Myxobolus</a:t>
            </a:r>
            <a:r>
              <a:rPr lang="cs-CZ" b="1" dirty="0"/>
              <a:t> </a:t>
            </a:r>
            <a:r>
              <a:rPr lang="cs-CZ" b="1" dirty="0" err="1"/>
              <a:t>cerebralis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62" y="1917828"/>
            <a:ext cx="5908362" cy="382209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15047" y="5931673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Leishmania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b="1" dirty="0"/>
              <a:t>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7982" y="-344888"/>
            <a:ext cx="1858195" cy="2728406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1724" y="2042381"/>
            <a:ext cx="5736874" cy="335564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63" y="146692"/>
            <a:ext cx="2559961" cy="258060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9163" y="4969565"/>
            <a:ext cx="2559961" cy="174928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513" y="2113942"/>
            <a:ext cx="2085293" cy="711847"/>
          </a:xfrm>
          <a:prstGeom prst="rect">
            <a:avLst/>
          </a:prstGeom>
        </p:spPr>
      </p:pic>
      <p:sp>
        <p:nvSpPr>
          <p:cNvPr id="15" name="Vývojový diagram: postup 14"/>
          <p:cNvSpPr/>
          <p:nvPr/>
        </p:nvSpPr>
        <p:spPr>
          <a:xfrm>
            <a:off x="4874149" y="1618569"/>
            <a:ext cx="437321" cy="329844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ývojový diagram: postup 15"/>
          <p:cNvSpPr/>
          <p:nvPr/>
        </p:nvSpPr>
        <p:spPr>
          <a:xfrm rot="18716940">
            <a:off x="6721040" y="1982598"/>
            <a:ext cx="33407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Vývojový diagram: postup 16"/>
          <p:cNvSpPr/>
          <p:nvPr/>
        </p:nvSpPr>
        <p:spPr>
          <a:xfrm rot="18716940">
            <a:off x="6626949" y="2731348"/>
            <a:ext cx="33407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ývojový diagram: postup 17"/>
          <p:cNvSpPr/>
          <p:nvPr/>
        </p:nvSpPr>
        <p:spPr>
          <a:xfrm>
            <a:off x="7254548" y="2083682"/>
            <a:ext cx="1020645" cy="30619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8810" y="4958334"/>
            <a:ext cx="1796383" cy="9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ctrTitle"/>
          </p:nvPr>
        </p:nvSpPr>
        <p:spPr>
          <a:xfrm>
            <a:off x="3633746" y="477082"/>
            <a:ext cx="4969566" cy="599952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vazby na hostitele</a:t>
            </a:r>
          </a:p>
        </p:txBody>
      </p:sp>
      <p:sp>
        <p:nvSpPr>
          <p:cNvPr id="29699" name="Podnadpis 2"/>
          <p:cNvSpPr>
            <a:spLocks noGrp="1"/>
          </p:cNvSpPr>
          <p:nvPr>
            <p:ph type="subTitle" idx="1"/>
          </p:nvPr>
        </p:nvSpPr>
        <p:spPr>
          <a:xfrm>
            <a:off x="2895600" y="1543120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altLang="cs-CZ" b="1" dirty="0"/>
              <a:t>Obligatorní </a:t>
            </a:r>
            <a:r>
              <a:rPr lang="cs-CZ" altLang="cs-CZ" dirty="0"/>
              <a:t>– celý svůj život parazitují (motolice, tasemnice)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Fakultativní </a:t>
            </a:r>
            <a:r>
              <a:rPr lang="cs-CZ" altLang="cs-CZ" dirty="0"/>
              <a:t>– parazitují pouze příležitostně (pijavka lékařská)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6" y="4011118"/>
            <a:ext cx="3264044" cy="27544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4" y="4011118"/>
            <a:ext cx="4060788" cy="284688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64" y="4011119"/>
            <a:ext cx="3988606" cy="27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70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Obligátní </a:t>
            </a:r>
            <a:r>
              <a:rPr lang="cs-CZ" sz="2800" b="1" dirty="0"/>
              <a:t>versus</a:t>
            </a:r>
            <a:r>
              <a:rPr lang="cs-CZ" sz="3400" b="1" dirty="0"/>
              <a:t> fakultativní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23" y="1531427"/>
            <a:ext cx="6075296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170705" y="6090704"/>
            <a:ext cx="197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Trichinella</a:t>
            </a:r>
            <a:r>
              <a:rPr lang="cs-CZ" b="1" dirty="0"/>
              <a:t> </a:t>
            </a:r>
            <a:r>
              <a:rPr lang="cs-CZ" b="1" dirty="0" err="1"/>
              <a:t>spiralis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7641203" y="60907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Hirudo</a:t>
            </a:r>
            <a:r>
              <a:rPr lang="cs-CZ" b="1" dirty="0"/>
              <a:t> </a:t>
            </a:r>
            <a:r>
              <a:rPr lang="cs-CZ" b="1" dirty="0" err="1"/>
              <a:t>medicinalis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99635"/>
            <a:ext cx="3342198" cy="30175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849" y="4531119"/>
            <a:ext cx="5510254" cy="155958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651" y="158322"/>
            <a:ext cx="2197452" cy="22826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651" y="2407516"/>
            <a:ext cx="2197452" cy="217219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1" y="86761"/>
            <a:ext cx="1460149" cy="185089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91" y="4874150"/>
            <a:ext cx="1548817" cy="1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6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368853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/>
              <a:t>Parazitismus jako biologický fenomén</a:t>
            </a:r>
          </a:p>
        </p:txBody>
      </p:sp>
    </p:spTree>
    <p:extLst>
      <p:ext uri="{BB962C8B-B14F-4D97-AF65-F5344CB8AC3E}">
        <p14:creationId xmlns:p14="http://schemas.microsoft.com/office/powerpoint/2010/main" val="4947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ctrTitle"/>
          </p:nvPr>
        </p:nvSpPr>
        <p:spPr>
          <a:xfrm>
            <a:off x="1499207" y="316306"/>
            <a:ext cx="9227101" cy="647923"/>
          </a:xfrm>
        </p:spPr>
        <p:txBody>
          <a:bodyPr>
            <a:noAutofit/>
          </a:bodyPr>
          <a:lstStyle/>
          <a:p>
            <a:r>
              <a:rPr lang="cs-CZ" altLang="cs-CZ" sz="3400" b="1" dirty="0"/>
              <a:t>Podle časového úseku v životním cyklu kdy parazitují</a:t>
            </a:r>
          </a:p>
        </p:txBody>
      </p:sp>
      <p:sp>
        <p:nvSpPr>
          <p:cNvPr id="30723" name="Podnadpis 2"/>
          <p:cNvSpPr>
            <a:spLocks noGrp="1"/>
          </p:cNvSpPr>
          <p:nvPr>
            <p:ph type="subTitle" idx="1"/>
          </p:nvPr>
        </p:nvSpPr>
        <p:spPr>
          <a:xfrm>
            <a:off x="1703512" y="1340372"/>
            <a:ext cx="6120680" cy="2952725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sz="2500" b="1" dirty="0"/>
              <a:t>Permanentní</a:t>
            </a:r>
            <a:r>
              <a:rPr lang="cs-CZ" altLang="cs-CZ" sz="2500" dirty="0"/>
              <a:t> – celý ŽC parazitují (</a:t>
            </a:r>
            <a:r>
              <a:rPr lang="cs-CZ" altLang="cs-CZ" sz="2500" dirty="0" err="1"/>
              <a:t>Plasmodium</a:t>
            </a:r>
            <a:r>
              <a:rPr lang="cs-CZ" altLang="cs-CZ" sz="2500" dirty="0"/>
              <a:t>) 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 err="1"/>
              <a:t>Temporární</a:t>
            </a:r>
            <a:r>
              <a:rPr lang="cs-CZ" altLang="cs-CZ" sz="2500" b="1" dirty="0"/>
              <a:t> </a:t>
            </a:r>
            <a:r>
              <a:rPr lang="cs-CZ" altLang="cs-CZ" sz="2500" dirty="0"/>
              <a:t>– parazitují pouze občas – příjem potravy (</a:t>
            </a:r>
            <a:r>
              <a:rPr lang="cs-CZ" altLang="cs-CZ" sz="2500" dirty="0" err="1"/>
              <a:t>Argulus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Anopheles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Culex</a:t>
            </a:r>
            <a:r>
              <a:rPr lang="cs-CZ" altLang="cs-CZ" sz="2500" dirty="0"/>
              <a:t>, </a:t>
            </a:r>
            <a:r>
              <a:rPr lang="cs-CZ" altLang="cs-CZ" sz="2500" dirty="0" err="1"/>
              <a:t>Ixodes</a:t>
            </a:r>
            <a:r>
              <a:rPr lang="cs-CZ" altLang="cs-CZ" sz="2500" dirty="0"/>
              <a:t>)</a:t>
            </a:r>
          </a:p>
          <a:p>
            <a:pPr algn="l"/>
            <a:endParaRPr lang="cs-CZ" altLang="cs-CZ" sz="2500" dirty="0"/>
          </a:p>
          <a:p>
            <a:pPr algn="l"/>
            <a:r>
              <a:rPr lang="cs-CZ" altLang="cs-CZ" sz="2500" b="1" dirty="0"/>
              <a:t>Periodický parazitismus </a:t>
            </a:r>
          </a:p>
          <a:p>
            <a:pPr algn="l"/>
            <a:endParaRPr lang="cs-CZ" altLang="cs-CZ" sz="2500" dirty="0"/>
          </a:p>
        </p:txBody>
      </p:sp>
      <p:pic>
        <p:nvPicPr>
          <p:cNvPr id="1026" name="Picture 2" descr="Plasmodium falciparum MSP1 - The Native Antigen Compan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60" y="4377219"/>
            <a:ext cx="3570299" cy="238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59" y="4377219"/>
            <a:ext cx="2295899" cy="24481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58" y="4377219"/>
            <a:ext cx="3670250" cy="2448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08" y="1188074"/>
            <a:ext cx="3440600" cy="281864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24192" y="3780044"/>
            <a:ext cx="3737723" cy="3107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91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281" y="1585381"/>
            <a:ext cx="6532832" cy="39677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79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Permanentní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temporární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623" y="1475767"/>
            <a:ext cx="6014103" cy="418693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67340" y="5740843"/>
            <a:ext cx="248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Plasmodium</a:t>
            </a:r>
            <a:r>
              <a:rPr lang="cs-CZ" b="1" dirty="0"/>
              <a:t> </a:t>
            </a:r>
            <a:r>
              <a:rPr lang="cs-CZ" b="1" dirty="0" err="1"/>
              <a:t>falciparum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301162" y="5732890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Anopheles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3" name="Ovál 2"/>
          <p:cNvSpPr/>
          <p:nvPr/>
        </p:nvSpPr>
        <p:spPr>
          <a:xfrm>
            <a:off x="7975161" y="1593332"/>
            <a:ext cx="1622065" cy="13088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9589275" y="556593"/>
            <a:ext cx="1595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Pouze samička </a:t>
            </a:r>
          </a:p>
          <a:p>
            <a:pPr algn="ctr"/>
            <a:r>
              <a:rPr lang="cs-CZ" dirty="0"/>
              <a:t>parazituje</a:t>
            </a:r>
          </a:p>
        </p:txBody>
      </p:sp>
      <p:sp>
        <p:nvSpPr>
          <p:cNvPr id="9" name="Šipka doleva 8"/>
          <p:cNvSpPr/>
          <p:nvPr/>
        </p:nvSpPr>
        <p:spPr>
          <a:xfrm rot="18031546">
            <a:off x="9151949" y="1079565"/>
            <a:ext cx="715617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75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ctrTitle"/>
          </p:nvPr>
        </p:nvSpPr>
        <p:spPr>
          <a:xfrm>
            <a:off x="2279650" y="188915"/>
            <a:ext cx="7772400" cy="701632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Periodický parazitismus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31950" y="1100908"/>
            <a:ext cx="8567738" cy="3768253"/>
          </a:xfrm>
        </p:spPr>
        <p:txBody>
          <a:bodyPr>
            <a:normAutofit/>
          </a:bodyPr>
          <a:lstStyle/>
          <a:p>
            <a:pPr marL="514350" indent="-514350" algn="l">
              <a:buFontTx/>
              <a:buAutoNum type="arabicParenR"/>
              <a:defRPr/>
            </a:pPr>
            <a:r>
              <a:rPr lang="cs-CZ" b="1" dirty="0"/>
              <a:t>Parazitismus </a:t>
            </a:r>
            <a:r>
              <a:rPr lang="cs-CZ" b="1" dirty="0" err="1"/>
              <a:t>stádijní</a:t>
            </a:r>
            <a:r>
              <a:rPr lang="cs-CZ" b="1" dirty="0"/>
              <a:t> </a:t>
            </a:r>
          </a:p>
          <a:p>
            <a:pPr algn="l">
              <a:defRPr/>
            </a:pPr>
            <a:r>
              <a:rPr lang="cs-CZ" dirty="0"/>
              <a:t>	a) larvální (glochidia mlžů, larvy  				  		</a:t>
            </a:r>
            <a:r>
              <a:rPr lang="cs-CZ" dirty="0" err="1"/>
              <a:t>dipter</a:t>
            </a:r>
            <a:r>
              <a:rPr lang="cs-CZ" dirty="0"/>
              <a:t> – </a:t>
            </a:r>
            <a:r>
              <a:rPr lang="cs-CZ" dirty="0" err="1"/>
              <a:t>myiasis</a:t>
            </a:r>
            <a:r>
              <a:rPr lang="cs-CZ" dirty="0"/>
              <a:t>)</a:t>
            </a:r>
          </a:p>
          <a:p>
            <a:pPr algn="l">
              <a:defRPr/>
            </a:pPr>
            <a:r>
              <a:rPr lang="cs-CZ" dirty="0"/>
              <a:t>              b) </a:t>
            </a:r>
            <a:r>
              <a:rPr lang="cs-CZ" dirty="0" err="1"/>
              <a:t>imaginální</a:t>
            </a:r>
            <a:r>
              <a:rPr lang="cs-CZ" dirty="0"/>
              <a:t> – (komáři, muchničky)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2) </a:t>
            </a:r>
            <a:r>
              <a:rPr lang="cs-CZ" b="1" dirty="0"/>
              <a:t>Parazitismus generační </a:t>
            </a:r>
            <a:r>
              <a:rPr lang="cs-CZ" dirty="0"/>
              <a:t>(hádě ropuší – 						</a:t>
            </a:r>
            <a:r>
              <a:rPr lang="cs-CZ" dirty="0" err="1"/>
              <a:t>Rhabdias</a:t>
            </a:r>
            <a:r>
              <a:rPr lang="cs-CZ" dirty="0"/>
              <a:t> </a:t>
            </a:r>
            <a:r>
              <a:rPr lang="cs-CZ" dirty="0" err="1"/>
              <a:t>bufonis</a:t>
            </a:r>
            <a:r>
              <a:rPr lang="cs-CZ" dirty="0"/>
              <a:t>) 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24" y="4536728"/>
            <a:ext cx="2661247" cy="23119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81" y="3422285"/>
            <a:ext cx="20638" cy="13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29" y="4595855"/>
            <a:ext cx="3520779" cy="22180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33" y="4650717"/>
            <a:ext cx="3056636" cy="21857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15" y="4252819"/>
            <a:ext cx="2929559" cy="26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6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/>
              <a:t>Periodický parazitismus</a:t>
            </a:r>
            <a:br>
              <a:rPr lang="cs-CZ" sz="3400" b="1" dirty="0"/>
            </a:br>
            <a:r>
              <a:rPr lang="cs-CZ" sz="3400" b="1" dirty="0"/>
              <a:t>larvální                 </a:t>
            </a:r>
            <a:r>
              <a:rPr lang="cs-CZ" sz="2800" b="1" dirty="0"/>
              <a:t>versus</a:t>
            </a:r>
            <a:r>
              <a:rPr lang="cs-CZ" sz="3400" b="1" dirty="0"/>
              <a:t>                  generační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2881" y="1892410"/>
            <a:ext cx="5492998" cy="391893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428383" y="5947577"/>
            <a:ext cx="182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Rhabdias</a:t>
            </a:r>
            <a:r>
              <a:rPr lang="cs-CZ" b="1" dirty="0"/>
              <a:t> </a:t>
            </a:r>
            <a:r>
              <a:rPr lang="cs-CZ" b="1" dirty="0" err="1"/>
              <a:t>bufonis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63" y="1833812"/>
            <a:ext cx="5592425" cy="380901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282022" y="5979384"/>
            <a:ext cx="186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Hypoderma</a:t>
            </a:r>
            <a:r>
              <a:rPr lang="cs-CZ" b="1" dirty="0"/>
              <a:t> </a:t>
            </a:r>
            <a:r>
              <a:rPr lang="cs-CZ" b="1" dirty="0" err="1"/>
              <a:t>bovis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22" y="433995"/>
            <a:ext cx="1306180" cy="11878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78673" y="1677728"/>
            <a:ext cx="132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Oestrus</a:t>
            </a:r>
            <a:r>
              <a:rPr lang="cs-CZ" dirty="0"/>
              <a:t> </a:t>
            </a:r>
            <a:r>
              <a:rPr lang="cs-CZ" dirty="0" err="1"/>
              <a:t>ovis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698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010" y="1568253"/>
            <a:ext cx="7384612" cy="408339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90199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Parazitismus </a:t>
            </a:r>
            <a:br>
              <a:rPr lang="cs-CZ" sz="3400" b="1" dirty="0"/>
            </a:br>
            <a:r>
              <a:rPr lang="cs-CZ" sz="3400" b="1" dirty="0"/>
              <a:t>larvální </a:t>
            </a:r>
            <a:r>
              <a:rPr lang="cs-CZ" sz="2800" b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imaginální</a:t>
            </a:r>
            <a:endParaRPr lang="cs-CZ" sz="3400" b="1" dirty="0"/>
          </a:p>
        </p:txBody>
      </p:sp>
      <p:sp>
        <p:nvSpPr>
          <p:cNvPr id="5" name="Vývojový diagram: postup 4"/>
          <p:cNvSpPr/>
          <p:nvPr/>
        </p:nvSpPr>
        <p:spPr>
          <a:xfrm>
            <a:off x="477078" y="1478942"/>
            <a:ext cx="405517" cy="410823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postup 5"/>
          <p:cNvSpPr/>
          <p:nvPr/>
        </p:nvSpPr>
        <p:spPr>
          <a:xfrm>
            <a:off x="4652843" y="4055166"/>
            <a:ext cx="666583" cy="172105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2242266" y="5947578"/>
            <a:ext cx="169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Trombiculidae</a:t>
            </a:r>
            <a:r>
              <a:rPr lang="cs-CZ" b="1" dirty="0"/>
              <a:t> </a:t>
            </a:r>
            <a:r>
              <a:rPr lang="cs-CZ" dirty="0"/>
              <a:t> 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29601" y="596347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Simulium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222" y="1423283"/>
            <a:ext cx="4761940" cy="4228361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>
            <a:off x="3872283" y="3746916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523260" y="1863783"/>
            <a:ext cx="1938082" cy="10622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867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>
          <a:xfrm>
            <a:off x="1991544" y="260350"/>
            <a:ext cx="7772400" cy="720378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Podle způsobu rozmnožování</a:t>
            </a:r>
          </a:p>
        </p:txBody>
      </p:sp>
      <p:sp>
        <p:nvSpPr>
          <p:cNvPr id="24579" name="Podnadpis 2"/>
          <p:cNvSpPr>
            <a:spLocks noGrp="1"/>
          </p:cNvSpPr>
          <p:nvPr>
            <p:ph type="subTitle" idx="1"/>
          </p:nvPr>
        </p:nvSpPr>
        <p:spPr>
          <a:xfrm>
            <a:off x="983433" y="1484784"/>
            <a:ext cx="6048797" cy="2304256"/>
          </a:xfrm>
        </p:spPr>
        <p:txBody>
          <a:bodyPr>
            <a:normAutofit/>
          </a:bodyPr>
          <a:lstStyle/>
          <a:p>
            <a:r>
              <a:rPr lang="cs-CZ" altLang="cs-CZ" b="1" dirty="0" err="1"/>
              <a:t>Mikroparaziti</a:t>
            </a:r>
            <a:r>
              <a:rPr lang="cs-CZ" altLang="cs-CZ" b="1" dirty="0"/>
              <a:t> </a:t>
            </a:r>
            <a:r>
              <a:rPr lang="cs-CZ" altLang="cs-CZ" dirty="0"/>
              <a:t>– množí se na/v     </a:t>
            </a:r>
          </a:p>
          <a:p>
            <a:r>
              <a:rPr lang="cs-CZ" altLang="cs-CZ" dirty="0"/>
              <a:t>           hostiteli (viry, bakterie, houby, prvoci)</a:t>
            </a:r>
          </a:p>
          <a:p>
            <a:r>
              <a:rPr lang="cs-CZ" altLang="cs-CZ" dirty="0"/>
              <a:t>  </a:t>
            </a:r>
          </a:p>
          <a:p>
            <a:r>
              <a:rPr lang="cs-CZ" altLang="cs-CZ" dirty="0"/>
              <a:t>   </a:t>
            </a:r>
            <a:r>
              <a:rPr lang="cs-CZ" altLang="cs-CZ" b="1" dirty="0" err="1"/>
              <a:t>Makroparaziti</a:t>
            </a:r>
            <a:r>
              <a:rPr lang="cs-CZ" altLang="cs-CZ" b="1" dirty="0"/>
              <a:t> </a:t>
            </a:r>
            <a:r>
              <a:rPr lang="cs-CZ" altLang="cs-CZ" dirty="0"/>
              <a:t>-  vyvíjejí a rostou      </a:t>
            </a:r>
          </a:p>
          <a:p>
            <a:r>
              <a:rPr lang="cs-CZ" altLang="cs-CZ" dirty="0"/>
              <a:t>   na/v hostiteli (helminti, členovci)</a:t>
            </a:r>
          </a:p>
          <a:p>
            <a:endParaRPr lang="cs-CZ" altLang="cs-CZ" dirty="0"/>
          </a:p>
        </p:txBody>
      </p:sp>
      <p:pic>
        <p:nvPicPr>
          <p:cNvPr id="1026" name="Picture 2" descr="Revisiting the Life Cycle of Parasitic Protozoa | Frontiers Research To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3" y="3901233"/>
            <a:ext cx="2541259" cy="25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tozoan | Definition, Parasites, Diseases, Characteristics, Size,  Kingdom, &amp; Facts |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98" y="3737789"/>
            <a:ext cx="3589549" cy="290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roducing the The Terrestrial Parasite Tracker Project (TPT) | Notes from  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835" y="172886"/>
            <a:ext cx="2241647" cy="31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asites: Causes, Consequences and Cure - Hong Kong Integrative Medical  Pract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52" y="3420400"/>
            <a:ext cx="3879304" cy="322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4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33956"/>
            <a:ext cx="8229600" cy="58839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Mikroparaziti</a:t>
            </a:r>
            <a:r>
              <a:rPr lang="cs-CZ" altLang="cs-CZ" sz="3400" b="1" dirty="0"/>
              <a:t> </a:t>
            </a:r>
            <a:r>
              <a:rPr lang="cs-CZ" altLang="cs-CZ" sz="3000" i="1" dirty="0"/>
              <a:t>versus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makroparaziti</a:t>
            </a:r>
            <a:endParaRPr lang="cs-CZ" altLang="cs-CZ" sz="3400" b="1" dirty="0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4948" y="1152939"/>
            <a:ext cx="8569325" cy="52562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200" dirty="0"/>
              <a:t>Dělení z hlediska životních strategií: </a:t>
            </a:r>
            <a:r>
              <a:rPr lang="cs-CZ" altLang="cs-CZ" sz="2200" b="1" dirty="0" err="1"/>
              <a:t>mikroparaziti</a:t>
            </a:r>
            <a:r>
              <a:rPr lang="cs-CZ" altLang="cs-CZ" sz="2200" b="1" dirty="0"/>
              <a:t> a </a:t>
            </a:r>
            <a:r>
              <a:rPr lang="cs-CZ" altLang="cs-CZ" sz="2200" b="1" dirty="0" err="1"/>
              <a:t>makroparaziti</a:t>
            </a:r>
            <a:r>
              <a:rPr lang="cs-CZ" altLang="cs-CZ" sz="2200" b="1" dirty="0"/>
              <a:t>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Nikoliv podle velikosti</a:t>
            </a:r>
            <a:r>
              <a:rPr lang="cs-CZ" altLang="cs-CZ" sz="2000" dirty="0"/>
              <a:t>, ale podle toho, zda hostiteli způsobená patologie </a:t>
            </a:r>
            <a:r>
              <a:rPr lang="cs-CZ" altLang="cs-CZ" sz="2000" b="1" dirty="0"/>
              <a:t>závisí na množství </a:t>
            </a:r>
            <a:r>
              <a:rPr lang="cs-CZ" altLang="cs-CZ" sz="2000" dirty="0"/>
              <a:t>infikujících patogenů: 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makroparazitů</a:t>
            </a:r>
            <a:r>
              <a:rPr lang="cs-CZ" altLang="cs-CZ" sz="2000" b="1" dirty="0"/>
              <a:t> </a:t>
            </a:r>
            <a:r>
              <a:rPr lang="cs-CZ" altLang="cs-CZ" sz="2000" dirty="0"/>
              <a:t>míra poškození hostitelského organismu </a:t>
            </a:r>
            <a:r>
              <a:rPr lang="cs-CZ" altLang="cs-CZ" sz="2000" b="1" dirty="0"/>
              <a:t>závisí na počtu </a:t>
            </a:r>
            <a:r>
              <a:rPr lang="cs-CZ" altLang="cs-CZ" sz="2000" dirty="0"/>
              <a:t>parazitů, </a:t>
            </a:r>
            <a:r>
              <a:rPr lang="cs-CZ" altLang="cs-CZ" sz="2000" b="1" dirty="0"/>
              <a:t>kteří hostitele infikovali.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U </a:t>
            </a:r>
            <a:r>
              <a:rPr lang="cs-CZ" altLang="cs-CZ" sz="2000" b="1" dirty="0" err="1"/>
              <a:t>mikroparazitů</a:t>
            </a:r>
            <a:r>
              <a:rPr lang="cs-CZ" altLang="cs-CZ" sz="2000" dirty="0"/>
              <a:t>  stupeň poškození hostitelského organismu </a:t>
            </a:r>
            <a:r>
              <a:rPr lang="cs-CZ" altLang="cs-CZ" sz="2000" dirty="0" err="1"/>
              <a:t>více-méně</a:t>
            </a:r>
            <a:r>
              <a:rPr lang="cs-CZ" altLang="cs-CZ" sz="2000" dirty="0"/>
              <a:t> nezávisí na počtu parazitů, kteří hostitele infikovali, tedy na infekční dávce.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V rámci </a:t>
            </a:r>
            <a:r>
              <a:rPr lang="cs-CZ" altLang="cs-CZ" sz="2000" b="1" dirty="0"/>
              <a:t>životního cyklu </a:t>
            </a:r>
            <a:r>
              <a:rPr lang="cs-CZ" altLang="cs-CZ" sz="2000" dirty="0"/>
              <a:t>jednoho parazita můžeme najít </a:t>
            </a:r>
            <a:r>
              <a:rPr lang="cs-CZ" altLang="cs-CZ" sz="2000" b="1" dirty="0"/>
              <a:t>obě tyto životní </a:t>
            </a:r>
            <a:r>
              <a:rPr lang="cs-CZ" altLang="cs-CZ" sz="2000" dirty="0"/>
              <a:t>strategie: např. </a:t>
            </a:r>
            <a:r>
              <a:rPr lang="cs-CZ" altLang="cs-CZ" sz="2000" b="1" dirty="0"/>
              <a:t>motolice v plži je </a:t>
            </a:r>
            <a:r>
              <a:rPr lang="cs-CZ" altLang="cs-CZ" sz="2000" b="1" dirty="0" err="1"/>
              <a:t>mikroparazit</a:t>
            </a:r>
            <a:r>
              <a:rPr lang="cs-CZ" altLang="cs-CZ" sz="2000" dirty="0"/>
              <a:t>, v </a:t>
            </a:r>
            <a:r>
              <a:rPr lang="cs-CZ" altLang="cs-CZ" sz="2000" b="1" dirty="0"/>
              <a:t>definitivním hostiteli </a:t>
            </a:r>
            <a:r>
              <a:rPr lang="cs-CZ" altLang="cs-CZ" sz="2000" b="1" dirty="0" err="1"/>
              <a:t>makroparazit</a:t>
            </a:r>
            <a:endParaRPr lang="cs-CZ" alt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5080882" y="5224005"/>
            <a:ext cx="177741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Sporocysty, </a:t>
            </a:r>
            <a:r>
              <a:rPr lang="cs-CZ" dirty="0" err="1"/>
              <a:t>redie</a:t>
            </a:r>
            <a:endParaRPr lang="cs-CZ" dirty="0"/>
          </a:p>
          <a:p>
            <a:pPr algn="ctr"/>
            <a:r>
              <a:rPr lang="cs-CZ" dirty="0"/>
              <a:t>partenogeneze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76727" y="5257127"/>
            <a:ext cx="2116027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Adult</a:t>
            </a:r>
            <a:r>
              <a:rPr lang="cs-CZ" dirty="0"/>
              <a:t> - hermafrodit</a:t>
            </a:r>
          </a:p>
          <a:p>
            <a:pPr algn="ctr"/>
            <a:r>
              <a:rPr lang="cs-CZ" dirty="0"/>
              <a:t>Sexuální reprodukce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2470002" y="4595456"/>
            <a:ext cx="484632" cy="59674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lů 7"/>
          <p:cNvSpPr/>
          <p:nvPr/>
        </p:nvSpPr>
        <p:spPr>
          <a:xfrm>
            <a:off x="5707504" y="4373218"/>
            <a:ext cx="484632" cy="7729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973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05" y="1812894"/>
            <a:ext cx="4952787" cy="3465568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4347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 err="1"/>
              <a:t>Mikroparaziti</a:t>
            </a:r>
            <a:r>
              <a:rPr lang="cs-CZ" altLang="cs-CZ" sz="3400" b="1" dirty="0"/>
              <a:t> </a:t>
            </a:r>
            <a:r>
              <a:rPr lang="cs-CZ" altLang="cs-CZ" sz="3000" i="1" dirty="0"/>
              <a:t>versus</a:t>
            </a:r>
            <a:r>
              <a:rPr lang="cs-CZ" altLang="cs-CZ" sz="3400" b="1" dirty="0"/>
              <a:t> </a:t>
            </a:r>
            <a:r>
              <a:rPr lang="cs-CZ" altLang="cs-CZ" sz="3400" b="1" dirty="0" err="1"/>
              <a:t>makroparaziti</a:t>
            </a:r>
            <a:endParaRPr lang="cs-CZ" altLang="cs-CZ" sz="3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37683" y="5462545"/>
            <a:ext cx="2663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Cryptosporidium</a:t>
            </a:r>
            <a:r>
              <a:rPr lang="cs-CZ" b="1" dirty="0"/>
              <a:t>  </a:t>
            </a:r>
            <a:r>
              <a:rPr lang="cs-CZ" b="1" dirty="0" err="1"/>
              <a:t>parvum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857" y="1812894"/>
            <a:ext cx="5332826" cy="346556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39064" y="5462545"/>
            <a:ext cx="1979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Clonorchis</a:t>
            </a:r>
            <a:r>
              <a:rPr lang="cs-CZ" b="1" dirty="0"/>
              <a:t> </a:t>
            </a:r>
            <a:r>
              <a:rPr lang="cs-CZ" b="1" dirty="0" err="1"/>
              <a:t>sinensis</a:t>
            </a:r>
            <a:endParaRPr lang="cs-CZ" b="1" dirty="0"/>
          </a:p>
        </p:txBody>
      </p:sp>
      <p:sp>
        <p:nvSpPr>
          <p:cNvPr id="8" name="Šipka nahoru 7"/>
          <p:cNvSpPr/>
          <p:nvPr/>
        </p:nvSpPr>
        <p:spPr>
          <a:xfrm rot="10800000">
            <a:off x="4016729" y="1074751"/>
            <a:ext cx="476681" cy="73152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nahoru 8"/>
          <p:cNvSpPr/>
          <p:nvPr/>
        </p:nvSpPr>
        <p:spPr>
          <a:xfrm rot="10800000">
            <a:off x="7794922" y="1076078"/>
            <a:ext cx="476681" cy="73152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92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41273"/>
            <a:ext cx="10515600" cy="93093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Mikroparaziti</a:t>
            </a:r>
            <a:r>
              <a:rPr lang="cs-CZ" sz="3400" b="1" dirty="0"/>
              <a:t> </a:t>
            </a:r>
            <a:r>
              <a:rPr lang="cs-CZ" sz="3400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Makroparaziti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Mikroparaziti</a:t>
            </a:r>
            <a:endParaRPr lang="cs-CZ" b="1" dirty="0"/>
          </a:p>
          <a:p>
            <a:pPr>
              <a:lnSpc>
                <a:spcPct val="80000"/>
              </a:lnSpc>
              <a:buNone/>
            </a:pPr>
            <a:endParaRPr lang="cs-CZ" altLang="cs-CZ" b="1" dirty="0"/>
          </a:p>
          <a:p>
            <a:pPr>
              <a:lnSpc>
                <a:spcPct val="80000"/>
              </a:lnSpc>
            </a:pPr>
            <a:r>
              <a:rPr lang="cs-CZ" altLang="cs-CZ" dirty="0"/>
              <a:t>množí se v těle svého hostitele, obvykle v jeho buňkách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většinou nemají vytvořena specifická infekční stadia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onemocnění probíhá akutně a končí buď smrtí hostitele, nebo jeho uzdravením současně se 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vznikem imunity proti reinfekci.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/>
              <a:t>Makroparaziti</a:t>
            </a:r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ve svém hostiteli rostou, ale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rozmnožují se vytvářením nakažlivých stadií, která jsou z těla hostitele uvolňována a infikují nového hostitele,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infekce je chronická s mortalitou spíše nevýznamnou. </a:t>
            </a:r>
          </a:p>
          <a:p>
            <a:pPr>
              <a:lnSpc>
                <a:spcPct val="80000"/>
              </a:lnSpc>
            </a:pPr>
            <a:endParaRPr lang="cs-CZ" altLang="cs-CZ" dirty="0"/>
          </a:p>
          <a:p>
            <a:pPr>
              <a:lnSpc>
                <a:spcPct val="80000"/>
              </a:lnSpc>
            </a:pPr>
            <a:r>
              <a:rPr lang="cs-CZ" altLang="cs-CZ" dirty="0"/>
              <a:t>často jsou mezibuněční (u rostlin), nebo žijí v tělních dutinách.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13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158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Mikroparaziti</a:t>
            </a:r>
            <a:r>
              <a:rPr lang="cs-CZ" sz="3400" b="1" dirty="0"/>
              <a:t/>
            </a:r>
            <a:br>
              <a:rPr lang="cs-CZ" sz="3400" b="1" dirty="0"/>
            </a:br>
            <a:r>
              <a:rPr lang="cs-CZ" sz="3400" b="1" dirty="0"/>
              <a:t>přímý přenos </a:t>
            </a:r>
            <a:r>
              <a:rPr lang="cs-CZ" sz="2800" i="1" dirty="0"/>
              <a:t>versus</a:t>
            </a:r>
            <a:r>
              <a:rPr lang="cs-CZ" sz="3400" b="1" dirty="0"/>
              <a:t> nepřímý přenos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4261" y="1725433"/>
            <a:ext cx="5517087" cy="38484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40273" y="5748795"/>
            <a:ext cx="237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Plasmoium</a:t>
            </a:r>
            <a:r>
              <a:rPr lang="cs-CZ" b="1" dirty="0"/>
              <a:t> </a:t>
            </a:r>
            <a:r>
              <a:rPr lang="cs-CZ" b="1" dirty="0" err="1" smtClean="0"/>
              <a:t>falciparum</a:t>
            </a:r>
            <a:r>
              <a:rPr lang="cs-CZ" b="1" dirty="0" smtClean="0"/>
              <a:t> </a:t>
            </a:r>
          </a:p>
          <a:p>
            <a:pPr algn="ctr"/>
            <a:r>
              <a:rPr lang="cs-CZ" dirty="0" smtClean="0"/>
              <a:t>(přenos vektorem)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41" y="2105313"/>
            <a:ext cx="6172200" cy="34385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28417" y="5756744"/>
            <a:ext cx="2360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Entamoeba</a:t>
            </a:r>
            <a:r>
              <a:rPr lang="cs-CZ" b="1" dirty="0"/>
              <a:t> </a:t>
            </a:r>
            <a:r>
              <a:rPr lang="cs-CZ" b="1" dirty="0" err="1" smtClean="0"/>
              <a:t>histolytica</a:t>
            </a:r>
            <a:r>
              <a:rPr lang="cs-CZ" b="1" dirty="0" smtClean="0"/>
              <a:t> </a:t>
            </a:r>
          </a:p>
          <a:p>
            <a:pPr algn="ctr"/>
            <a:r>
              <a:rPr lang="cs-CZ" dirty="0" smtClean="0"/>
              <a:t>(říší se cystami)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7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81200" y="332656"/>
            <a:ext cx="8229600" cy="72008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3200" b="1" dirty="0"/>
              <a:t>Parazitismus jako ekologický pojem </a:t>
            </a:r>
          </a:p>
        </p:txBody>
      </p:sp>
      <p:sp>
        <p:nvSpPr>
          <p:cNvPr id="225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847850" y="1341439"/>
            <a:ext cx="8540750" cy="44989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cs-CZ" altLang="cs-CZ" sz="2400" dirty="0"/>
              <a:t>Reciproká interakce, výhoda pro parazita, poškození pro </a:t>
            </a:r>
            <a:r>
              <a:rPr lang="cs-CZ" altLang="cs-CZ" sz="2400" dirty="0" err="1"/>
              <a:t>hostilele</a:t>
            </a: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cs-CZ" altLang="cs-CZ" sz="2400" dirty="0"/>
          </a:p>
          <a:p>
            <a:pPr eaLnBrk="1" hangingPunct="1">
              <a:buFont typeface="Arial" panose="020B0604020202020204" pitchFamily="34" charset="0"/>
              <a:buChar char="►"/>
              <a:defRPr/>
            </a:pPr>
            <a:r>
              <a:rPr lang="en-US" altLang="cs-CZ" sz="2400" dirty="0"/>
              <a:t>V</a:t>
            </a:r>
            <a:r>
              <a:rPr lang="cs-CZ" altLang="cs-CZ" sz="2400" dirty="0" err="1"/>
              <a:t>elmi</a:t>
            </a:r>
            <a:r>
              <a:rPr lang="cs-CZ" altLang="cs-CZ" sz="2400" dirty="0"/>
              <a:t> rozšířený biologický fenomén, vysoká diverzita cizopasníků, vysoká diverzita ekologických nik </a:t>
            </a:r>
            <a:r>
              <a:rPr lang="en-US" altLang="cs-CZ" sz="2400" dirty="0"/>
              <a:t> </a:t>
            </a:r>
            <a:r>
              <a:rPr lang="cs-CZ" altLang="cs-CZ" sz="2400" dirty="0"/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velmi úspěšná životní strategie</a:t>
            </a:r>
            <a:r>
              <a:rPr lang="cs-CZ" altLang="cs-CZ" sz="2000" dirty="0"/>
              <a:t> 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97426"/>
            <a:ext cx="2232025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797426"/>
            <a:ext cx="251936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4" y="4795838"/>
            <a:ext cx="20161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4797425"/>
            <a:ext cx="23034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8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8019" y="1717484"/>
            <a:ext cx="5816821" cy="4205040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815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Makroparaziti</a:t>
            </a:r>
            <a:r>
              <a:rPr lang="cs-CZ" sz="3400" b="1" dirty="0"/>
              <a:t/>
            </a:r>
            <a:br>
              <a:rPr lang="cs-CZ" sz="3400" b="1" dirty="0"/>
            </a:br>
            <a:r>
              <a:rPr lang="cs-CZ" sz="3400" b="1" dirty="0"/>
              <a:t>přímý přenos </a:t>
            </a:r>
            <a:r>
              <a:rPr lang="cs-CZ" sz="2800" i="1" dirty="0"/>
              <a:t>versus</a:t>
            </a:r>
            <a:r>
              <a:rPr lang="cs-CZ" sz="3400" b="1" dirty="0"/>
              <a:t> nepřímý přenos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542" y="1963973"/>
            <a:ext cx="6572050" cy="36944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895968" y="5883966"/>
            <a:ext cx="2148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Onchocerca</a:t>
            </a:r>
            <a:r>
              <a:rPr lang="cs-CZ" b="1" dirty="0"/>
              <a:t> </a:t>
            </a:r>
            <a:r>
              <a:rPr lang="cs-CZ" b="1" dirty="0" err="1" smtClean="0"/>
              <a:t>volvulus</a:t>
            </a:r>
            <a:endParaRPr lang="cs-CZ" b="1" dirty="0" smtClean="0"/>
          </a:p>
          <a:p>
            <a:pPr algn="ctr"/>
            <a:r>
              <a:rPr lang="cs-CZ" dirty="0" smtClean="0"/>
              <a:t>(přenos vektorem)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514248" y="5891918"/>
            <a:ext cx="2026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Pediculus</a:t>
            </a:r>
            <a:r>
              <a:rPr lang="cs-CZ" b="1" dirty="0"/>
              <a:t> </a:t>
            </a:r>
            <a:r>
              <a:rPr lang="cs-CZ" b="1" dirty="0" err="1" smtClean="0"/>
              <a:t>humanus</a:t>
            </a:r>
            <a:endParaRPr lang="cs-CZ" b="1" dirty="0" smtClean="0"/>
          </a:p>
          <a:p>
            <a:pPr algn="ctr"/>
            <a:r>
              <a:rPr lang="cs-CZ" dirty="0" smtClean="0"/>
              <a:t>(přenos kontaktem)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26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053" y="262393"/>
            <a:ext cx="10515600" cy="112908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Podle životní strategie: „r“ </a:t>
            </a:r>
            <a:r>
              <a:rPr lang="cs-CZ" sz="3100" b="1" i="1" dirty="0"/>
              <a:t>versus</a:t>
            </a:r>
            <a:r>
              <a:rPr lang="cs-CZ" sz="3400" b="1" dirty="0"/>
              <a:t> „K“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" y="1646395"/>
            <a:ext cx="5978387" cy="438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482" y="1891333"/>
            <a:ext cx="5325514" cy="401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8778241" y="2193489"/>
            <a:ext cx="15846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„r“ strategie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741675" y="4142883"/>
            <a:ext cx="1628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„K“ strategie</a:t>
            </a:r>
          </a:p>
        </p:txBody>
      </p:sp>
    </p:spTree>
    <p:extLst>
      <p:ext uri="{BB962C8B-B14F-4D97-AF65-F5344CB8AC3E}">
        <p14:creationId xmlns:p14="http://schemas.microsoft.com/office/powerpoint/2010/main" val="30846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418654"/>
            <a:ext cx="8229600" cy="58375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Typy strategií živočichů - obecně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64364" y="1268760"/>
            <a:ext cx="4040188" cy="639762"/>
          </a:xfrm>
        </p:spPr>
        <p:txBody>
          <a:bodyPr/>
          <a:lstStyle/>
          <a:p>
            <a:r>
              <a:rPr lang="cs-CZ" dirty="0"/>
              <a:t>     r -specialisti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3878" y="2174875"/>
            <a:ext cx="4040188" cy="427846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Relativně drobných rozměrů</a:t>
            </a:r>
          </a:p>
          <a:p>
            <a:r>
              <a:rPr lang="cs-CZ" dirty="0"/>
              <a:t>Rychlý růst populace</a:t>
            </a:r>
          </a:p>
          <a:p>
            <a:r>
              <a:rPr lang="cs-CZ" dirty="0"/>
              <a:t>Vysoký biotický potenciál</a:t>
            </a:r>
          </a:p>
          <a:p>
            <a:r>
              <a:rPr lang="cs-CZ" dirty="0"/>
              <a:t>Časné rozmnožování</a:t>
            </a:r>
          </a:p>
          <a:p>
            <a:r>
              <a:rPr lang="cs-CZ" dirty="0"/>
              <a:t>Relativní krátkověkost</a:t>
            </a:r>
          </a:p>
          <a:p>
            <a:r>
              <a:rPr lang="cs-CZ" dirty="0"/>
              <a:t>Rozmnožují se jen jednou</a:t>
            </a:r>
          </a:p>
          <a:p>
            <a:r>
              <a:rPr lang="cs-CZ" dirty="0"/>
              <a:t>Malá </a:t>
            </a:r>
            <a:r>
              <a:rPr lang="cs-CZ" dirty="0" err="1"/>
              <a:t>kompetice</a:t>
            </a:r>
            <a:endParaRPr lang="cs-CZ" dirty="0"/>
          </a:p>
          <a:p>
            <a:r>
              <a:rPr lang="cs-CZ" dirty="0"/>
              <a:t>Schopnost rychlého šíření</a:t>
            </a:r>
          </a:p>
          <a:p>
            <a:r>
              <a:rPr lang="cs-CZ" dirty="0"/>
              <a:t>Malé schopnosti homeostázy </a:t>
            </a:r>
          </a:p>
          <a:p>
            <a:r>
              <a:rPr lang="cs-CZ" dirty="0"/>
              <a:t>v nevyvážených systémech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cs-CZ" dirty="0" smtClean="0"/>
              <a:t>(</a:t>
            </a:r>
            <a:r>
              <a:rPr lang="cs-CZ" dirty="0"/>
              <a:t>hlodavci, mšice, perloočky)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725614" y="1196752"/>
            <a:ext cx="4041775" cy="639762"/>
          </a:xfrm>
        </p:spPr>
        <p:txBody>
          <a:bodyPr/>
          <a:lstStyle/>
          <a:p>
            <a:r>
              <a:rPr lang="cs-CZ" dirty="0"/>
              <a:t>     K - specialisti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43871" y="2204865"/>
            <a:ext cx="4041775" cy="4278461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Relativně větších rozměrů</a:t>
            </a:r>
          </a:p>
          <a:p>
            <a:r>
              <a:rPr lang="cs-CZ" dirty="0"/>
              <a:t>Pomalý růst populace</a:t>
            </a:r>
          </a:p>
          <a:p>
            <a:r>
              <a:rPr lang="cs-CZ" dirty="0"/>
              <a:t>Malý biotický potenciál</a:t>
            </a:r>
          </a:p>
          <a:p>
            <a:r>
              <a:rPr lang="cs-CZ" dirty="0"/>
              <a:t>Pozdní rozmnožování</a:t>
            </a:r>
          </a:p>
          <a:p>
            <a:r>
              <a:rPr lang="cs-CZ" dirty="0"/>
              <a:t>Relativní dlouhověkost</a:t>
            </a:r>
          </a:p>
          <a:p>
            <a:r>
              <a:rPr lang="cs-CZ" dirty="0"/>
              <a:t>Opakované rozmnožování</a:t>
            </a:r>
          </a:p>
          <a:p>
            <a:r>
              <a:rPr lang="cs-CZ" dirty="0"/>
              <a:t>Silná </a:t>
            </a:r>
            <a:r>
              <a:rPr lang="cs-CZ" dirty="0" err="1"/>
              <a:t>kompetice</a:t>
            </a:r>
            <a:endParaRPr lang="cs-CZ" dirty="0"/>
          </a:p>
          <a:p>
            <a:r>
              <a:rPr lang="cs-CZ" dirty="0"/>
              <a:t>Slabší schopnost šíření</a:t>
            </a:r>
          </a:p>
          <a:p>
            <a:r>
              <a:rPr lang="cs-CZ" dirty="0"/>
              <a:t>Menší dynamika populace</a:t>
            </a:r>
          </a:p>
          <a:p>
            <a:r>
              <a:rPr lang="cs-CZ" dirty="0"/>
              <a:t>Velká homeostáza</a:t>
            </a:r>
          </a:p>
          <a:p>
            <a:r>
              <a:rPr lang="cs-CZ" dirty="0"/>
              <a:t>Vyvážené ekosystémy</a:t>
            </a:r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cs-CZ" dirty="0" smtClean="0"/>
              <a:t>(</a:t>
            </a:r>
            <a:r>
              <a:rPr lang="cs-CZ" dirty="0"/>
              <a:t>velcí kopytníci tropů)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76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62" y="1610939"/>
            <a:ext cx="4021135" cy="435133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52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Podle životní strategie: „r“ </a:t>
            </a:r>
            <a:r>
              <a:rPr lang="cs-CZ" sz="3100" b="1" i="1" dirty="0"/>
              <a:t>versus</a:t>
            </a:r>
            <a:r>
              <a:rPr lang="cs-CZ" sz="3400" b="1" dirty="0"/>
              <a:t> „K“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537" y="1341741"/>
            <a:ext cx="4943475" cy="45243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938256" y="6074798"/>
            <a:ext cx="454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Dacylogyrus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b="1" dirty="0"/>
              <a:t>.                    </a:t>
            </a:r>
            <a:r>
              <a:rPr lang="cs-CZ" b="1" dirty="0" err="1"/>
              <a:t>Gyrodactylus</a:t>
            </a:r>
            <a:r>
              <a:rPr lang="cs-CZ" b="1" dirty="0"/>
              <a:t> </a:t>
            </a:r>
            <a:r>
              <a:rPr lang="cs-CZ" b="1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734994" y="6074798"/>
            <a:ext cx="25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Eudiplozoon</a:t>
            </a:r>
            <a:r>
              <a:rPr lang="cs-CZ" b="1" dirty="0"/>
              <a:t> </a:t>
            </a:r>
            <a:r>
              <a:rPr lang="cs-CZ" b="1" dirty="0" err="1"/>
              <a:t>nipponicum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56055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199" y="1061320"/>
            <a:ext cx="4706370" cy="5458749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12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Živorodý </a:t>
            </a:r>
            <a:r>
              <a:rPr lang="cs-CZ" sz="3400" b="1" dirty="0" err="1"/>
              <a:t>Gyrodactylus</a:t>
            </a:r>
            <a:r>
              <a:rPr lang="cs-CZ" sz="3400" b="1" dirty="0"/>
              <a:t>: typický „r“ stratég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25" y="3121976"/>
            <a:ext cx="4856190" cy="323612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 flipH="1">
            <a:off x="5621573" y="1310678"/>
            <a:ext cx="5201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Živorodost: partenogenetická polyembryonie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02488" y="1758501"/>
            <a:ext cx="5505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Princip uložení embryí v děloze mateřského jedince</a:t>
            </a:r>
          </a:p>
        </p:txBody>
      </p:sp>
      <p:sp>
        <p:nvSpPr>
          <p:cNvPr id="10" name="Šipka doleva 9"/>
          <p:cNvSpPr/>
          <p:nvPr/>
        </p:nvSpPr>
        <p:spPr>
          <a:xfrm>
            <a:off x="4480163" y="1310678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 rot="16200000">
            <a:off x="8463575" y="2740718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3440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36" y="1197702"/>
            <a:ext cx="825505" cy="22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322" y="1161951"/>
            <a:ext cx="928953" cy="226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69" y="1205996"/>
            <a:ext cx="1178158" cy="222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52" y="1156492"/>
            <a:ext cx="2199151" cy="229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842" y="1231218"/>
            <a:ext cx="1403539" cy="218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0116" y="3609392"/>
            <a:ext cx="2149392" cy="2990191"/>
          </a:xfrm>
          <a:prstGeom prst="rect">
            <a:avLst/>
          </a:prstGeom>
          <a:noFill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52" y="3609392"/>
            <a:ext cx="2206351" cy="300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2789" y="3609391"/>
            <a:ext cx="2797328" cy="299019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2225" y="278299"/>
            <a:ext cx="8491329" cy="76049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Vejcorodý </a:t>
            </a:r>
            <a:r>
              <a:rPr lang="cs-CZ" sz="3400" b="1" dirty="0" err="1"/>
              <a:t>Eudiplozoon</a:t>
            </a:r>
            <a:r>
              <a:rPr lang="cs-CZ" sz="3400" b="1" dirty="0"/>
              <a:t>: typický „K“ stratég</a:t>
            </a:r>
          </a:p>
        </p:txBody>
      </p:sp>
      <p:sp>
        <p:nvSpPr>
          <p:cNvPr id="15" name="Šipka doprava 14"/>
          <p:cNvSpPr/>
          <p:nvPr/>
        </p:nvSpPr>
        <p:spPr>
          <a:xfrm>
            <a:off x="6545566" y="2059753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4837634" y="2075182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9290496" y="2059753"/>
            <a:ext cx="440101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791114" y="1788350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>
                <a:solidFill>
                  <a:srgbClr val="FF0000"/>
                </a:solidFill>
              </a:rPr>
              <a:t>+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992" y="52052"/>
            <a:ext cx="3210766" cy="3713977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9391"/>
            <a:ext cx="4832789" cy="334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Vývojový diagram: postup 22"/>
          <p:cNvSpPr/>
          <p:nvPr/>
        </p:nvSpPr>
        <p:spPr>
          <a:xfrm>
            <a:off x="-63610" y="6607415"/>
            <a:ext cx="4896400" cy="343111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818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09" y="4355272"/>
            <a:ext cx="1778778" cy="2581428"/>
          </a:xfrm>
          <a:prstGeom prst="rect">
            <a:avLst/>
          </a:prstGeom>
        </p:spPr>
      </p:pic>
      <p:sp>
        <p:nvSpPr>
          <p:cNvPr id="32770" name="Nadpis 1"/>
          <p:cNvSpPr>
            <a:spLocks noGrp="1"/>
          </p:cNvSpPr>
          <p:nvPr>
            <p:ph type="ctrTitle"/>
          </p:nvPr>
        </p:nvSpPr>
        <p:spPr>
          <a:xfrm>
            <a:off x="2209800" y="260351"/>
            <a:ext cx="7772400" cy="792386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typu životního cyklu</a:t>
            </a:r>
          </a:p>
        </p:txBody>
      </p:sp>
      <p:sp>
        <p:nvSpPr>
          <p:cNvPr id="32771" name="Podnadpis 2"/>
          <p:cNvSpPr>
            <a:spLocks noGrp="1"/>
          </p:cNvSpPr>
          <p:nvPr>
            <p:ph type="subTitle" idx="1"/>
          </p:nvPr>
        </p:nvSpPr>
        <p:spPr>
          <a:xfrm>
            <a:off x="186558" y="1468164"/>
            <a:ext cx="6400800" cy="2809031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/>
              <a:t>Monoxenní</a:t>
            </a:r>
            <a:r>
              <a:rPr lang="cs-CZ" altLang="cs-CZ" dirty="0"/>
              <a:t> – (</a:t>
            </a:r>
            <a:r>
              <a:rPr lang="cs-CZ" altLang="cs-CZ" dirty="0" err="1"/>
              <a:t>Eimeria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Enterobius</a:t>
            </a:r>
            <a:r>
              <a:rPr lang="cs-CZ" altLang="cs-CZ" dirty="0"/>
              <a:t> </a:t>
            </a:r>
            <a:r>
              <a:rPr lang="cs-CZ" altLang="cs-CZ" dirty="0" err="1"/>
              <a:t>vermicularis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b="1" dirty="0" err="1"/>
              <a:t>Heteroxenní</a:t>
            </a:r>
            <a:r>
              <a:rPr lang="cs-CZ" altLang="cs-CZ" dirty="0"/>
              <a:t> – </a:t>
            </a:r>
            <a:r>
              <a:rPr lang="cs-CZ" altLang="cs-CZ" dirty="0" err="1"/>
              <a:t>Toxoplasma</a:t>
            </a:r>
            <a:r>
              <a:rPr lang="cs-CZ" altLang="cs-CZ" dirty="0"/>
              <a:t> </a:t>
            </a:r>
            <a:r>
              <a:rPr lang="cs-CZ" altLang="cs-CZ" dirty="0" err="1"/>
              <a:t>gondii</a:t>
            </a:r>
            <a:r>
              <a:rPr lang="cs-CZ" altLang="cs-CZ" dirty="0"/>
              <a:t>, </a:t>
            </a:r>
            <a:r>
              <a:rPr lang="cs-CZ" altLang="cs-CZ" dirty="0" err="1"/>
              <a:t>Sarcosystis</a:t>
            </a:r>
            <a:r>
              <a:rPr lang="cs-CZ" altLang="cs-CZ" dirty="0"/>
              <a:t> </a:t>
            </a:r>
            <a:r>
              <a:rPr lang="cs-CZ" altLang="cs-CZ" dirty="0" err="1"/>
              <a:t>tenella</a:t>
            </a:r>
            <a:r>
              <a:rPr lang="cs-CZ" altLang="cs-CZ" dirty="0"/>
              <a:t>, </a:t>
            </a:r>
            <a:r>
              <a:rPr lang="cs-CZ" altLang="cs-CZ" dirty="0" err="1"/>
              <a:t>Fasciola</a:t>
            </a:r>
            <a:r>
              <a:rPr lang="cs-CZ" altLang="cs-CZ" dirty="0"/>
              <a:t> </a:t>
            </a:r>
            <a:r>
              <a:rPr lang="cs-CZ" altLang="cs-CZ" dirty="0" err="1"/>
              <a:t>hepatica</a:t>
            </a:r>
            <a:r>
              <a:rPr lang="cs-CZ" altLang="cs-CZ" dirty="0"/>
              <a:t>)</a:t>
            </a:r>
          </a:p>
          <a:p>
            <a:pPr algn="l"/>
            <a:r>
              <a:rPr lang="cs-CZ" altLang="cs-CZ" dirty="0"/>
              <a:t>		</a:t>
            </a:r>
            <a:r>
              <a:rPr lang="cs-CZ" altLang="cs-CZ" b="1" dirty="0" err="1"/>
              <a:t>Dixenní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Trixenní</a:t>
            </a:r>
            <a:endParaRPr lang="cs-CZ" altLang="cs-CZ" b="1" dirty="0"/>
          </a:p>
          <a:p>
            <a:pPr algn="l"/>
            <a:r>
              <a:rPr lang="cs-CZ" altLang="cs-CZ" b="1" dirty="0"/>
              <a:t>		</a:t>
            </a:r>
            <a:r>
              <a:rPr lang="cs-CZ" altLang="cs-CZ" b="1" dirty="0" err="1"/>
              <a:t>Tetraxenní</a:t>
            </a:r>
            <a:endParaRPr lang="cs-CZ" alt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530"/>
            <a:ext cx="3306635" cy="24874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862" y="4370530"/>
            <a:ext cx="3676560" cy="24874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2" y="4370530"/>
            <a:ext cx="3730476" cy="248747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1403" y="-413485"/>
            <a:ext cx="2518043" cy="578315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7372" y="3578233"/>
            <a:ext cx="513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</a:t>
            </a:r>
            <a:r>
              <a:rPr lang="cs-CZ" b="1" dirty="0" err="1"/>
              <a:t>Monoxenní</a:t>
            </a:r>
            <a:r>
              <a:rPr lang="cs-CZ" b="1" dirty="0"/>
              <a:t>                     </a:t>
            </a:r>
            <a:r>
              <a:rPr lang="cs-CZ" b="1" dirty="0" err="1"/>
              <a:t>Dixenní</a:t>
            </a:r>
            <a:r>
              <a:rPr lang="cs-CZ" b="1" dirty="0"/>
              <a:t>                      </a:t>
            </a:r>
            <a:r>
              <a:rPr lang="cs-CZ" b="1" dirty="0" err="1"/>
              <a:t>Trixenní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690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39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Monoxenní</a:t>
            </a:r>
            <a:r>
              <a:rPr lang="cs-CZ" sz="3400" b="1" dirty="0"/>
              <a:t> paraziti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061" y="1739217"/>
            <a:ext cx="7200388" cy="36517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32879" y="5565914"/>
            <a:ext cx="2285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Trichomonas</a:t>
            </a:r>
            <a:r>
              <a:rPr lang="cs-CZ" b="1" dirty="0"/>
              <a:t> </a:t>
            </a:r>
            <a:r>
              <a:rPr lang="cs-CZ" b="1" dirty="0" err="1" smtClean="0"/>
              <a:t>vaginalis</a:t>
            </a:r>
            <a:endParaRPr lang="cs-CZ" b="1" dirty="0" smtClean="0"/>
          </a:p>
          <a:p>
            <a:pPr algn="ctr"/>
            <a:r>
              <a:rPr lang="cs-CZ" dirty="0" smtClean="0"/>
              <a:t>(přenos kontaktem)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073" y="1956024"/>
            <a:ext cx="4357264" cy="347457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554417" y="5565912"/>
            <a:ext cx="185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Trichuris</a:t>
            </a:r>
            <a:r>
              <a:rPr lang="cs-CZ" b="1" dirty="0"/>
              <a:t> </a:t>
            </a:r>
            <a:r>
              <a:rPr lang="cs-CZ" b="1" dirty="0" err="1" smtClean="0"/>
              <a:t>trichiura</a:t>
            </a:r>
            <a:endParaRPr lang="cs-CZ" b="1" dirty="0" smtClean="0"/>
          </a:p>
          <a:p>
            <a:pPr algn="ctr"/>
            <a:r>
              <a:rPr lang="cs-CZ" dirty="0" smtClean="0"/>
              <a:t>(šíří se vajíčky)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18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4452" y="1803655"/>
            <a:ext cx="6002696" cy="38656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1" y="1746347"/>
            <a:ext cx="5930359" cy="386727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400" b="1" dirty="0" err="1"/>
              <a:t>Heteroxenní</a:t>
            </a:r>
            <a:r>
              <a:rPr lang="cs-CZ" sz="3400" b="1" dirty="0"/>
              <a:t> paraziti</a:t>
            </a:r>
            <a:br>
              <a:rPr lang="cs-CZ" sz="3400" b="1" dirty="0"/>
            </a:br>
            <a:r>
              <a:rPr lang="cs-CZ" sz="3400" b="1" dirty="0" err="1"/>
              <a:t>Dixenní</a:t>
            </a:r>
            <a:r>
              <a:rPr lang="cs-CZ" sz="3400" b="1" dirty="0"/>
              <a:t>                                                    </a:t>
            </a:r>
            <a:r>
              <a:rPr lang="cs-CZ" sz="3400" b="1" dirty="0" err="1"/>
              <a:t>Trixenní</a:t>
            </a:r>
            <a:endParaRPr lang="cs-CZ" sz="3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663526" y="5947578"/>
            <a:ext cx="1912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Ixodes</a:t>
            </a:r>
            <a:r>
              <a:rPr lang="cs-CZ" b="1" dirty="0"/>
              <a:t> </a:t>
            </a:r>
            <a:r>
              <a:rPr lang="cs-CZ" b="1" dirty="0" err="1" smtClean="0"/>
              <a:t>ricinus</a:t>
            </a:r>
            <a:endParaRPr lang="cs-CZ" b="1" dirty="0" smtClean="0"/>
          </a:p>
          <a:p>
            <a:pPr algn="ctr"/>
            <a:r>
              <a:rPr lang="cs-CZ" dirty="0" smtClean="0"/>
              <a:t>(šíří se kontaktem)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867205" y="5947577"/>
            <a:ext cx="2527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Echinococcus</a:t>
            </a:r>
            <a:r>
              <a:rPr lang="cs-CZ" b="1" dirty="0"/>
              <a:t> </a:t>
            </a:r>
            <a:r>
              <a:rPr lang="cs-CZ" b="1" dirty="0" err="1" smtClean="0"/>
              <a:t>granulosus</a:t>
            </a:r>
            <a:endParaRPr lang="cs-CZ" b="1" dirty="0" smtClean="0"/>
          </a:p>
          <a:p>
            <a:pPr algn="ctr"/>
            <a:r>
              <a:rPr lang="cs-CZ" dirty="0" smtClean="0"/>
              <a:t>(přenos troficky)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19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6247"/>
            <a:ext cx="10515600" cy="580445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 err="1"/>
              <a:t>Biohelminti</a:t>
            </a:r>
            <a:r>
              <a:rPr lang="cs-CZ" b="1" dirty="0"/>
              <a:t> </a:t>
            </a:r>
            <a:r>
              <a:rPr lang="cs-CZ" sz="2800" b="1" dirty="0"/>
              <a:t>versus</a:t>
            </a:r>
            <a:r>
              <a:rPr lang="cs-CZ" b="1" dirty="0"/>
              <a:t> </a:t>
            </a:r>
            <a:r>
              <a:rPr lang="cs-CZ" sz="3400" b="1" dirty="0" err="1"/>
              <a:t>Geohelminti</a:t>
            </a:r>
            <a:endParaRPr lang="cs-CZ" sz="34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769196" y="6130561"/>
            <a:ext cx="242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Srongyloides</a:t>
            </a:r>
            <a:r>
              <a:rPr lang="cs-CZ" b="1" dirty="0" smtClean="0"/>
              <a:t> </a:t>
            </a:r>
            <a:r>
              <a:rPr lang="cs-CZ" b="1" dirty="0" err="1" smtClean="0"/>
              <a:t>stercoralis</a:t>
            </a:r>
            <a:endParaRPr lang="cs-CZ" b="1" dirty="0" smtClean="0"/>
          </a:p>
          <a:p>
            <a:pPr algn="ctr"/>
            <a:r>
              <a:rPr lang="cs-CZ" dirty="0" smtClean="0"/>
              <a:t>(Invazní larva L3)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577" y="974600"/>
            <a:ext cx="5025223" cy="51037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3918"/>
            <a:ext cx="4894691" cy="496512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2296069" y="6098655"/>
            <a:ext cx="1901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Linguatula</a:t>
            </a:r>
            <a:r>
              <a:rPr lang="cs-CZ" b="1" dirty="0"/>
              <a:t> </a:t>
            </a:r>
            <a:r>
              <a:rPr lang="cs-CZ" b="1" dirty="0" err="1" smtClean="0"/>
              <a:t>serrata</a:t>
            </a:r>
            <a:endParaRPr lang="cs-CZ" b="1" dirty="0" smtClean="0"/>
          </a:p>
          <a:p>
            <a:pPr algn="ctr"/>
            <a:r>
              <a:rPr lang="cs-CZ" dirty="0" smtClean="0"/>
              <a:t>(přenos troficky)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745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88010" y="-99392"/>
            <a:ext cx="3815903" cy="102636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/>
              <a:t>Diverzita cizopasníků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77888"/>
            <a:ext cx="2305050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896938"/>
            <a:ext cx="21590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9" y="1"/>
            <a:ext cx="1546225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88" y="3713164"/>
            <a:ext cx="2089150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5081589"/>
            <a:ext cx="2232025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8" name="Picture 13" descr="Výsledek obrázku pro ho&amp;rcaron;avka duhová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4983163"/>
            <a:ext cx="29527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5" descr="Výsledek obrázku pro synodontis multipunct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89" y="4949826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9" descr="Desmodu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6" y="4938714"/>
            <a:ext cx="2219325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5" descr="Výsledek obrázku pro adult trematod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1" y="2414588"/>
            <a:ext cx="8683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9" descr="Výsledek obrázku pro Giardi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072" y="-27384"/>
            <a:ext cx="172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15" descr="Výsledek obrázku pro Anisaki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2614614"/>
            <a:ext cx="215900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2060849"/>
            <a:ext cx="25193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333750"/>
            <a:ext cx="2376264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5" descr="Babesia li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4" y="-27384"/>
            <a:ext cx="22050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5" descr="Výsledek obrázku pro Cymothoa exigu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443164"/>
            <a:ext cx="1873250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2" descr="Výsledek obrázku pro acanthocephala fish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78" y="3716339"/>
            <a:ext cx="19605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0" descr="Výsledek obrázku pro Eudiplozoon nipponicu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770063"/>
            <a:ext cx="2189162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4" descr="Schistocephalu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94138"/>
            <a:ext cx="21732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8141" y="116633"/>
            <a:ext cx="3528392" cy="58971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393" y="1733386"/>
            <a:ext cx="6768856" cy="37450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3857" y="1663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Životní cyklus</a:t>
            </a:r>
            <a:br>
              <a:rPr lang="cs-CZ" sz="3400" b="1" dirty="0"/>
            </a:br>
            <a:r>
              <a:rPr lang="cs-CZ" sz="3400" b="1" dirty="0" err="1"/>
              <a:t>akvatický</a:t>
            </a:r>
            <a:r>
              <a:rPr lang="cs-CZ" sz="3400" b="1" dirty="0"/>
              <a:t>                   </a:t>
            </a:r>
            <a:r>
              <a:rPr lang="cs-CZ" sz="2800" b="1" dirty="0"/>
              <a:t>versus                </a:t>
            </a:r>
            <a:r>
              <a:rPr lang="cs-CZ" sz="3400" b="1" dirty="0"/>
              <a:t> terestrický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851" y="1733386"/>
            <a:ext cx="5483907" cy="38948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07478" y="5836261"/>
            <a:ext cx="2588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Neoechinorhynchus</a:t>
            </a:r>
            <a:r>
              <a:rPr lang="cs-CZ" b="1" dirty="0"/>
              <a:t> </a:t>
            </a:r>
            <a:r>
              <a:rPr lang="cs-CZ" b="1" dirty="0" err="1" smtClean="0"/>
              <a:t>rutili</a:t>
            </a:r>
            <a:endParaRPr lang="cs-CZ" b="1" dirty="0" smtClean="0"/>
          </a:p>
          <a:p>
            <a:pPr algn="ctr"/>
            <a:r>
              <a:rPr lang="cs-CZ" dirty="0" smtClean="0"/>
              <a:t>(trofický přenos)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85191" y="5837878"/>
            <a:ext cx="359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Macracanthorhynchus</a:t>
            </a:r>
            <a:r>
              <a:rPr lang="cs-CZ" b="1" dirty="0"/>
              <a:t> </a:t>
            </a:r>
            <a:r>
              <a:rPr lang="cs-CZ" b="1" dirty="0" err="1" smtClean="0"/>
              <a:t>hirudinaceus</a:t>
            </a:r>
            <a:endParaRPr lang="cs-CZ" b="1" dirty="0" smtClean="0"/>
          </a:p>
          <a:p>
            <a:pPr algn="ctr"/>
            <a:r>
              <a:rPr lang="cs-CZ" dirty="0"/>
              <a:t>(trofický </a:t>
            </a:r>
            <a:r>
              <a:rPr lang="cs-CZ" dirty="0" smtClean="0"/>
              <a:t>přenos)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58478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25" y="1487522"/>
            <a:ext cx="5114925" cy="41529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45861"/>
            <a:ext cx="10515600" cy="8355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Životní cyklus přímý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288792" y="5788553"/>
            <a:ext cx="1857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Trichuris</a:t>
            </a:r>
            <a:r>
              <a:rPr lang="cs-CZ" b="1" dirty="0"/>
              <a:t> </a:t>
            </a:r>
            <a:r>
              <a:rPr lang="cs-CZ" b="1" dirty="0" err="1" smtClean="0"/>
              <a:t>trichiura</a:t>
            </a:r>
            <a:endParaRPr lang="cs-CZ" b="1" dirty="0" smtClean="0"/>
          </a:p>
          <a:p>
            <a:pPr algn="ctr"/>
            <a:r>
              <a:rPr lang="cs-CZ" dirty="0" smtClean="0"/>
              <a:t>(šíří se vajíčky)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389" y="1381780"/>
            <a:ext cx="5130411" cy="425864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53580" y="5784171"/>
            <a:ext cx="259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/>
              <a:t>Gasterophilus</a:t>
            </a:r>
            <a:r>
              <a:rPr lang="cs-CZ" b="1" dirty="0"/>
              <a:t> </a:t>
            </a:r>
            <a:r>
              <a:rPr lang="cs-CZ" b="1" dirty="0" err="1" smtClean="0"/>
              <a:t>intestinalis</a:t>
            </a:r>
            <a:endParaRPr lang="cs-CZ" b="1" dirty="0" smtClean="0"/>
          </a:p>
          <a:p>
            <a:pPr algn="ctr"/>
            <a:r>
              <a:rPr lang="cs-CZ" dirty="0" smtClean="0"/>
              <a:t>(přenos vajíčko – larva)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6241774" y="1264255"/>
            <a:ext cx="421419" cy="4276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0746184" y="4059621"/>
            <a:ext cx="719597" cy="1698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004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9" y="1533141"/>
            <a:ext cx="5778293" cy="4153148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51" y="267314"/>
            <a:ext cx="8229600" cy="57124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400" b="1" dirty="0"/>
              <a:t>Životní cyklus nepřímý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177408" y="1869347"/>
            <a:ext cx="5180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DH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609990" y="5140702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1.Mz</a:t>
            </a:r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2023983" y="1214797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2.Mz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177448" y="1114246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3.Hostitel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21002" y="5316957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1.Hostitel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277" y="1445960"/>
            <a:ext cx="5672013" cy="3966079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921445" y="2027157"/>
            <a:ext cx="12234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 dirty="0"/>
              <a:t>2.Hostitel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436333" y="5820355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Ixodes</a:t>
            </a:r>
            <a:r>
              <a:rPr lang="cs-CZ" b="1" dirty="0"/>
              <a:t> </a:t>
            </a:r>
            <a:r>
              <a:rPr lang="cs-CZ" b="1" dirty="0" err="1"/>
              <a:t>ricinus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23283" y="5810642"/>
            <a:ext cx="26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Paragonimus</a:t>
            </a:r>
            <a:r>
              <a:rPr lang="cs-CZ" b="1" dirty="0"/>
              <a:t> </a:t>
            </a:r>
            <a:r>
              <a:rPr lang="cs-CZ" b="1" dirty="0" err="1"/>
              <a:t>westermani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94242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867327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Autogenní </a:t>
            </a:r>
            <a:r>
              <a:rPr lang="cs-CZ" sz="2800" dirty="0"/>
              <a:t>versus</a:t>
            </a:r>
            <a:r>
              <a:rPr lang="cs-CZ" sz="3400" b="1" dirty="0"/>
              <a:t> allogenní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990" y="1549117"/>
            <a:ext cx="5403210" cy="37597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92" y="1614116"/>
            <a:ext cx="5625594" cy="3694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637969" y="5581814"/>
            <a:ext cx="252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Echinococcus</a:t>
            </a:r>
            <a:r>
              <a:rPr lang="cs-CZ" b="1" dirty="0"/>
              <a:t> </a:t>
            </a:r>
            <a:r>
              <a:rPr lang="cs-CZ" b="1" dirty="0" err="1"/>
              <a:t>granulosus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720713" y="5573862"/>
            <a:ext cx="2602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Paragonimus</a:t>
            </a:r>
            <a:r>
              <a:rPr lang="cs-CZ" b="1" dirty="0"/>
              <a:t> </a:t>
            </a:r>
            <a:r>
              <a:rPr lang="cs-CZ" b="1" dirty="0" err="1"/>
              <a:t>westermani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69984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4585" y="1391478"/>
            <a:ext cx="5907081" cy="3550886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264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Autogenní </a:t>
            </a:r>
            <a:r>
              <a:rPr lang="cs-CZ" sz="2800" dirty="0"/>
              <a:t>versus</a:t>
            </a:r>
            <a:r>
              <a:rPr lang="cs-CZ" sz="3400" b="1" dirty="0"/>
              <a:t> allogenní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8" y="1478947"/>
            <a:ext cx="5194341" cy="33713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9288" y="5263764"/>
            <a:ext cx="213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Ascaris</a:t>
            </a:r>
            <a:r>
              <a:rPr lang="cs-CZ" b="1" dirty="0"/>
              <a:t> </a:t>
            </a:r>
            <a:r>
              <a:rPr lang="cs-CZ" b="1" dirty="0" err="1"/>
              <a:t>lumbricoides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749230" y="5263764"/>
            <a:ext cx="2491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Dracunculus</a:t>
            </a:r>
            <a:r>
              <a:rPr lang="cs-CZ" b="1" dirty="0"/>
              <a:t> </a:t>
            </a:r>
            <a:r>
              <a:rPr lang="cs-CZ" b="1" dirty="0" err="1"/>
              <a:t>medinensis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407645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ctrTitle"/>
          </p:nvPr>
        </p:nvSpPr>
        <p:spPr>
          <a:xfrm>
            <a:off x="2209800" y="429372"/>
            <a:ext cx="7772400" cy="699716"/>
          </a:xfrm>
        </p:spPr>
        <p:txBody>
          <a:bodyPr>
            <a:normAutofit/>
          </a:bodyPr>
          <a:lstStyle/>
          <a:p>
            <a:r>
              <a:rPr lang="cs-CZ" altLang="cs-CZ" sz="3400" b="1" dirty="0"/>
              <a:t>Podle způsobu výživy</a:t>
            </a:r>
          </a:p>
        </p:txBody>
      </p:sp>
      <p:sp>
        <p:nvSpPr>
          <p:cNvPr id="33795" name="Podnadpis 2"/>
          <p:cNvSpPr>
            <a:spLocks noGrp="1"/>
          </p:cNvSpPr>
          <p:nvPr>
            <p:ph type="subTitle" idx="1"/>
          </p:nvPr>
        </p:nvSpPr>
        <p:spPr>
          <a:xfrm>
            <a:off x="2136154" y="1412776"/>
            <a:ext cx="7488238" cy="2879898"/>
          </a:xfrm>
        </p:spPr>
        <p:txBody>
          <a:bodyPr>
            <a:normAutofit lnSpcReduction="10000"/>
          </a:bodyPr>
          <a:lstStyle/>
          <a:p>
            <a:pPr algn="l"/>
            <a:r>
              <a:rPr lang="cs-CZ" altLang="cs-CZ" b="1" dirty="0" err="1"/>
              <a:t>Stenofágní</a:t>
            </a:r>
            <a:r>
              <a:rPr lang="cs-CZ" altLang="cs-CZ" dirty="0"/>
              <a:t> (monofágní) živí se na jednom druhu hostitele – specialista</a:t>
            </a:r>
          </a:p>
          <a:p>
            <a:pPr algn="l"/>
            <a:endParaRPr lang="cs-CZ" altLang="cs-CZ" dirty="0"/>
          </a:p>
          <a:p>
            <a:pPr algn="l"/>
            <a:r>
              <a:rPr lang="cs-CZ" altLang="cs-CZ" b="1" dirty="0" err="1"/>
              <a:t>Euryfágní</a:t>
            </a:r>
            <a:r>
              <a:rPr lang="cs-CZ" altLang="cs-CZ" dirty="0"/>
              <a:t> (polyfágní) – živí se více druzích hostitelů – </a:t>
            </a:r>
            <a:r>
              <a:rPr lang="cs-CZ" altLang="cs-CZ" dirty="0" err="1"/>
              <a:t>generalista</a:t>
            </a:r>
            <a:endParaRPr lang="cs-CZ" altLang="cs-CZ" dirty="0"/>
          </a:p>
          <a:p>
            <a:pPr algn="l"/>
            <a:endParaRPr lang="cs-CZ" altLang="cs-CZ" dirty="0"/>
          </a:p>
          <a:p>
            <a:pPr algn="l"/>
            <a:r>
              <a:rPr lang="cs-CZ" altLang="cs-CZ" b="1" dirty="0"/>
              <a:t>Specifičnost cizopasníka</a:t>
            </a:r>
          </a:p>
          <a:p>
            <a:pPr algn="l"/>
            <a:endParaRPr lang="cs-CZ" alt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14" y="3429001"/>
            <a:ext cx="4451038" cy="33436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4581129"/>
            <a:ext cx="4339487" cy="173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0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4102" y="245858"/>
            <a:ext cx="10515600" cy="899132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Stenofágní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euryfágní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177" y="1144988"/>
            <a:ext cx="5802440" cy="46503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841852" y="5876016"/>
            <a:ext cx="194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Toxoplasma</a:t>
            </a:r>
            <a:r>
              <a:rPr lang="cs-CZ" b="1" dirty="0"/>
              <a:t> </a:t>
            </a:r>
            <a:r>
              <a:rPr lang="cs-CZ" b="1" dirty="0" err="1"/>
              <a:t>gondii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66" y="1289162"/>
            <a:ext cx="4758323" cy="42796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377444" y="5883963"/>
            <a:ext cx="2257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Dactylogyrus</a:t>
            </a:r>
            <a:r>
              <a:rPr lang="cs-CZ" b="1" dirty="0"/>
              <a:t> </a:t>
            </a:r>
            <a:r>
              <a:rPr lang="cs-CZ" b="1" dirty="0" err="1"/>
              <a:t>vastator</a:t>
            </a:r>
            <a:endParaRPr lang="cs-CZ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07" y="4688020"/>
            <a:ext cx="2447915" cy="11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268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2476" y="235654"/>
            <a:ext cx="10515600" cy="1123810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Generalisti</a:t>
            </a:r>
            <a:r>
              <a:rPr lang="cs-CZ" sz="3400" b="1" dirty="0"/>
              <a:t> </a:t>
            </a:r>
            <a:r>
              <a:rPr lang="cs-CZ" sz="2800" b="1" dirty="0"/>
              <a:t>versus</a:t>
            </a:r>
            <a:r>
              <a:rPr lang="cs-CZ" sz="3400" b="1" dirty="0"/>
              <a:t> specialisti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9150" y="1137638"/>
            <a:ext cx="4507264" cy="519018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892" y="5352001"/>
            <a:ext cx="2425798" cy="12454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83352" y="6384465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Gyrodactylus</a:t>
            </a:r>
            <a:r>
              <a:rPr lang="cs-CZ" b="1" dirty="0"/>
              <a:t> </a:t>
            </a:r>
            <a:r>
              <a:rPr lang="cs-CZ" b="1" dirty="0" err="1"/>
              <a:t>cyprini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9247"/>
            <a:ext cx="6769194" cy="329875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2612" y="5241895"/>
            <a:ext cx="263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Raphidascaris</a:t>
            </a:r>
            <a:r>
              <a:rPr lang="cs-CZ" b="1" dirty="0"/>
              <a:t> </a:t>
            </a:r>
            <a:r>
              <a:rPr lang="cs-CZ" b="1" dirty="0" err="1"/>
              <a:t>acus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003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4488" y="269713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Primární </a:t>
            </a:r>
            <a:r>
              <a:rPr lang="cs-CZ" sz="2800" b="1" dirty="0"/>
              <a:t>versus </a:t>
            </a:r>
            <a:r>
              <a:rPr lang="cs-CZ" sz="3400" b="1" dirty="0"/>
              <a:t>oportunní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3008" y="1593246"/>
            <a:ext cx="5518992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253453" y="6082748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Pneumocystis</a:t>
            </a:r>
            <a:r>
              <a:rPr lang="cs-CZ" b="1" dirty="0"/>
              <a:t> </a:t>
            </a:r>
            <a:r>
              <a:rPr lang="cs-CZ" b="1" dirty="0" err="1"/>
              <a:t>carini</a:t>
            </a: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09" y="1730207"/>
            <a:ext cx="3582658" cy="428567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03951" y="6194063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Schistosoma</a:t>
            </a:r>
            <a:r>
              <a:rPr lang="cs-CZ" b="1" dirty="0"/>
              <a:t> </a:t>
            </a:r>
            <a:r>
              <a:rPr lang="cs-CZ" b="1" dirty="0" err="1" smtClean="0"/>
              <a:t>mansoni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22143" y="1463045"/>
            <a:ext cx="2824812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Oportunní parazitózy: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carini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Cryptosporidium</a:t>
            </a:r>
            <a:r>
              <a:rPr lang="cs-CZ" dirty="0"/>
              <a:t> </a:t>
            </a:r>
            <a:r>
              <a:rPr lang="cs-CZ" dirty="0" err="1"/>
              <a:t>parvum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Toxoplasma</a:t>
            </a:r>
            <a:r>
              <a:rPr lang="cs-CZ" dirty="0"/>
              <a:t> </a:t>
            </a:r>
            <a:r>
              <a:rPr lang="cs-CZ" dirty="0" err="1"/>
              <a:t>gondii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Giardia</a:t>
            </a:r>
            <a:r>
              <a:rPr lang="cs-CZ" dirty="0"/>
              <a:t> </a:t>
            </a:r>
            <a:r>
              <a:rPr lang="cs-CZ" dirty="0" err="1"/>
              <a:t>lamblia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Blastocystis</a:t>
            </a:r>
            <a:r>
              <a:rPr lang="cs-CZ" dirty="0"/>
              <a:t> </a:t>
            </a:r>
            <a:r>
              <a:rPr lang="cs-CZ" dirty="0" err="1"/>
              <a:t>hominis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Naegleria</a:t>
            </a:r>
            <a:r>
              <a:rPr lang="cs-CZ" dirty="0"/>
              <a:t> </a:t>
            </a:r>
            <a:r>
              <a:rPr lang="cs-CZ" dirty="0" err="1"/>
              <a:t>fowleri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Acanthamoeba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Entamoeba</a:t>
            </a:r>
            <a:r>
              <a:rPr lang="cs-CZ" dirty="0"/>
              <a:t> </a:t>
            </a:r>
            <a:r>
              <a:rPr lang="cs-CZ" dirty="0" err="1"/>
              <a:t>histolytica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Isospora</a:t>
            </a:r>
            <a:r>
              <a:rPr lang="cs-CZ" dirty="0"/>
              <a:t> belli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Cyclospora</a:t>
            </a:r>
            <a:r>
              <a:rPr lang="cs-CZ" dirty="0"/>
              <a:t> </a:t>
            </a:r>
            <a:r>
              <a:rPr lang="cs-CZ" dirty="0" err="1"/>
              <a:t>cayetanensis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Microsporidia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Balandidium</a:t>
            </a:r>
            <a:r>
              <a:rPr lang="cs-CZ" dirty="0"/>
              <a:t> 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Strongyloides</a:t>
            </a:r>
            <a:r>
              <a:rPr lang="cs-CZ" dirty="0"/>
              <a:t> </a:t>
            </a:r>
            <a:r>
              <a:rPr lang="cs-CZ" dirty="0" err="1"/>
              <a:t>stercoralis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Sarcoptes</a:t>
            </a:r>
            <a:r>
              <a:rPr lang="cs-CZ" dirty="0"/>
              <a:t> </a:t>
            </a:r>
            <a:r>
              <a:rPr lang="cs-CZ" dirty="0" err="1"/>
              <a:t>scabei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Demodex</a:t>
            </a:r>
            <a:r>
              <a:rPr lang="cs-CZ" dirty="0"/>
              <a:t> </a:t>
            </a:r>
            <a:r>
              <a:rPr lang="cs-CZ" dirty="0" err="1"/>
              <a:t>foliculorum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Encephalitozoonosis</a:t>
            </a:r>
            <a:endParaRPr lang="cs-CZ" dirty="0"/>
          </a:p>
          <a:p>
            <a:r>
              <a:rPr lang="cs-CZ" dirty="0"/>
              <a:t>              (AIDS/HIV)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4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rasitic Wasps Genetically Engineer Caterpillars Using Domesticated  Viruses - The Atlan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3694938"/>
            <a:ext cx="3270487" cy="20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2112F3-3488-4938-8E8C-149A7D1786C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cs-CZ" altLang="cs-CZ" sz="14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37910"/>
            <a:ext cx="10515600" cy="1018402"/>
          </a:xfrm>
        </p:spPr>
        <p:txBody>
          <a:bodyPr/>
          <a:lstStyle/>
          <a:p>
            <a:pPr algn="ctr" eaLnBrk="1" hangingPunct="1"/>
            <a:r>
              <a:rPr lang="cs-CZ" altLang="cs-CZ" sz="3400" b="1" dirty="0" err="1"/>
              <a:t>Koinobiont</a:t>
            </a:r>
            <a:r>
              <a:rPr lang="cs-CZ" altLang="cs-CZ" sz="3400" b="1" dirty="0"/>
              <a:t> </a:t>
            </a:r>
            <a:r>
              <a:rPr lang="cs-CZ" altLang="cs-CZ" sz="2800" b="1" dirty="0"/>
              <a:t>versus</a:t>
            </a:r>
            <a:r>
              <a:rPr lang="cs-CZ" altLang="cs-CZ" b="1" dirty="0"/>
              <a:t> </a:t>
            </a:r>
            <a:r>
              <a:rPr lang="cs-CZ" altLang="cs-CZ" sz="3400" b="1" dirty="0"/>
              <a:t>Idiobiont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935" y="5830292"/>
            <a:ext cx="5398936" cy="81699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 err="1"/>
              <a:t>Koinobiont</a:t>
            </a:r>
            <a:r>
              <a:rPr lang="cs-CZ" altLang="cs-CZ" sz="2000" b="1" dirty="0"/>
              <a:t> - p</a:t>
            </a:r>
            <a:r>
              <a:rPr lang="cs-CZ" altLang="cs-CZ" sz="2000" dirty="0"/>
              <a:t>arazit, který svému hostiteli po určitou dobu povolí další vývoj (např. </a:t>
            </a:r>
            <a:r>
              <a:rPr lang="cs-CZ" altLang="cs-CZ" sz="2000" dirty="0" err="1"/>
              <a:t>Sacculina</a:t>
            </a:r>
            <a:r>
              <a:rPr lang="cs-CZ" altLang="cs-CZ" sz="2000" dirty="0"/>
              <a:t>)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7" name="Picture 2" descr="Parasitic Wasp Eggs And Larvae - Learn About The Life Cycle Of Parasitic  Was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06" y="3694938"/>
            <a:ext cx="2779643" cy="20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ástupný symbol pro obsa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454261"/>
            <a:ext cx="3135969" cy="2031156"/>
          </a:xfrm>
          <a:prstGeom prst="rect">
            <a:avLst/>
          </a:prstGeom>
        </p:spPr>
      </p:pic>
      <p:pic>
        <p:nvPicPr>
          <p:cNvPr id="5" name="Picture 4" descr="Parasitic wasp laying eggs into a host beetle larva that lives inside a...  | Download Scientific Dia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64" y="1417320"/>
            <a:ext cx="2677571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49658" y="5828309"/>
            <a:ext cx="55734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b="1" dirty="0"/>
              <a:t>Idiobiont - </a:t>
            </a:r>
            <a:r>
              <a:rPr lang="cs-CZ" altLang="cs-CZ" dirty="0"/>
              <a:t>parazit, který svému hostiteli znemožní další vývoj (typicky parazitoid napadající imobilní stadia – vajíčka, kukly.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29" y="1674642"/>
            <a:ext cx="5715442" cy="37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9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Systém: Parazit-Hostitel-Prostředí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8830" y="1583685"/>
            <a:ext cx="7283152" cy="4525963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Můžeme parazity nějak členit ?</a:t>
            </a:r>
          </a:p>
          <a:p>
            <a:r>
              <a:rPr lang="cs-CZ" dirty="0"/>
              <a:t>Jak chápeme jejich vztahy k hostiteli ?</a:t>
            </a:r>
          </a:p>
          <a:p>
            <a:r>
              <a:rPr lang="cs-CZ" dirty="0"/>
              <a:t>Jaký je vztah parazitů k prostředí ?</a:t>
            </a:r>
          </a:p>
          <a:p>
            <a:r>
              <a:rPr lang="cs-CZ" dirty="0"/>
              <a:t>Jak rozumíme systému: Parazit-Hostitel-Prostředí ?</a:t>
            </a:r>
          </a:p>
        </p:txBody>
      </p:sp>
    </p:spTree>
    <p:extLst>
      <p:ext uri="{BB962C8B-B14F-4D97-AF65-F5344CB8AC3E}">
        <p14:creationId xmlns:p14="http://schemas.microsoft.com/office/powerpoint/2010/main" val="36397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557" y="866547"/>
            <a:ext cx="5936433" cy="5383178"/>
          </a:xfrm>
          <a:prstGeom prst="rect">
            <a:avLst/>
          </a:prstGeom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25663" y="237906"/>
            <a:ext cx="10515600" cy="56517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</a:t>
            </a:r>
            <a:r>
              <a:rPr lang="cs-CZ" sz="3400" b="1" dirty="0" err="1" smtClean="0"/>
              <a:t>ekrotrofní</a:t>
            </a:r>
            <a:endParaRPr lang="cs-CZ" sz="3400" b="1" dirty="0"/>
          </a:p>
        </p:txBody>
      </p:sp>
      <p:pic>
        <p:nvPicPr>
          <p:cNvPr id="1026" name="Picture 2" descr="Life cycle of A. aphidimyza V C Delphine Bourdais. (Online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63" y="866549"/>
            <a:ext cx="5095791" cy="49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182" y="188991"/>
            <a:ext cx="1656855" cy="14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" y="5147913"/>
            <a:ext cx="1905358" cy="161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151708" y="5979580"/>
            <a:ext cx="2493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Rhopalomyia</a:t>
            </a:r>
            <a:r>
              <a:rPr lang="cs-CZ" b="1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 err="1" smtClean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solidaginis</a:t>
            </a:r>
            <a:endParaRPr lang="cs-CZ" b="1" dirty="0" smtClean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 smtClean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(mšice)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3226" y="173339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</a:t>
            </a:r>
            <a:r>
              <a:rPr lang="cs-CZ" dirty="0" smtClean="0"/>
              <a:t>mago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69234" y="4780065"/>
            <a:ext cx="6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kukla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527476" y="4605130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hálka</a:t>
            </a:r>
            <a:endParaRPr lang="cs-CZ" dirty="0"/>
          </a:p>
        </p:txBody>
      </p:sp>
      <p:pic>
        <p:nvPicPr>
          <p:cNvPr id="16" name="Picture 12" descr="muší larvy - hermetia illucens ( mucha černá ) - 1dc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145" y="63611"/>
            <a:ext cx="1514720" cy="11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8963784" y="5971431"/>
            <a:ext cx="1448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/>
              <a:t>Lucilia</a:t>
            </a:r>
            <a:r>
              <a:rPr lang="cs-CZ" b="1" dirty="0" smtClean="0"/>
              <a:t> </a:t>
            </a:r>
            <a:r>
              <a:rPr lang="cs-CZ" b="1" dirty="0" err="1" smtClean="0"/>
              <a:t>caesar</a:t>
            </a:r>
            <a:endParaRPr lang="cs-CZ" b="1" dirty="0" smtClean="0"/>
          </a:p>
          <a:p>
            <a:pPr algn="ctr"/>
            <a:r>
              <a:rPr lang="cs-CZ" dirty="0" smtClean="0"/>
              <a:t>(masařka)</a:t>
            </a:r>
            <a:endParaRPr lang="cs-CZ" dirty="0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252" y="4905704"/>
            <a:ext cx="1840589" cy="1928237"/>
          </a:xfrm>
          <a:prstGeom prst="rect">
            <a:avLst/>
          </a:prstGeom>
        </p:spPr>
      </p:pic>
      <p:pic>
        <p:nvPicPr>
          <p:cNvPr id="20" name="Picture 2" descr="Lucilia caesar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53" y="2520564"/>
            <a:ext cx="2700665" cy="17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Obrázek různých druhů mš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48" y="2520564"/>
            <a:ext cx="2014887" cy="124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291" y="269029"/>
            <a:ext cx="10515600" cy="66059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Holoparaziti</a:t>
            </a:r>
            <a:r>
              <a:rPr lang="cs-CZ" sz="3400" b="1" dirty="0"/>
              <a:t> </a:t>
            </a:r>
            <a:r>
              <a:rPr lang="cs-CZ" sz="2800" b="1" dirty="0"/>
              <a:t>versus</a:t>
            </a:r>
            <a:r>
              <a:rPr lang="cs-CZ" sz="3400" b="1" dirty="0"/>
              <a:t> Hemiparaziti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81971" y="1465764"/>
            <a:ext cx="3940534" cy="45293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dirty="0"/>
              <a:t>HOLOPARAZITI </a:t>
            </a:r>
          </a:p>
          <a:p>
            <a:pPr marL="0" indent="0">
              <a:buNone/>
            </a:pPr>
            <a:r>
              <a:rPr lang="cs-CZ" sz="2400" dirty="0"/>
              <a:t>(úplní/obligátní paraziti)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Organické i anorganické látky</a:t>
            </a:r>
          </a:p>
          <a:p>
            <a:r>
              <a:rPr lang="cs-CZ" sz="2400" dirty="0"/>
              <a:t>Nemají chlorofyl</a:t>
            </a:r>
          </a:p>
          <a:p>
            <a:r>
              <a:rPr lang="cs-CZ" sz="2400" dirty="0"/>
              <a:t>Zcela závislí na hostiteli</a:t>
            </a:r>
          </a:p>
          <a:p>
            <a:r>
              <a:rPr lang="cs-CZ" sz="2400" dirty="0"/>
              <a:t>Na povrchu hostitele</a:t>
            </a:r>
          </a:p>
          <a:p>
            <a:r>
              <a:rPr lang="cs-CZ" sz="2400" dirty="0"/>
              <a:t>Listy i kořeny redukovány</a:t>
            </a:r>
          </a:p>
          <a:p>
            <a:r>
              <a:rPr lang="cs-CZ" sz="2400" dirty="0"/>
              <a:t>Haustoria do floému a i do xylému</a:t>
            </a:r>
          </a:p>
          <a:p>
            <a:r>
              <a:rPr lang="cs-CZ" sz="2400" dirty="0"/>
              <a:t>Příklady: </a:t>
            </a:r>
          </a:p>
          <a:p>
            <a:pPr lvl="1"/>
            <a:r>
              <a:rPr lang="cs-CZ" sz="2000" dirty="0"/>
              <a:t>Záraza (kořeny lučních rostlin)</a:t>
            </a:r>
          </a:p>
          <a:p>
            <a:pPr lvl="1"/>
            <a:r>
              <a:rPr lang="cs-CZ" sz="2000" dirty="0"/>
              <a:t>Podbílek (kořeny listnatých dřevin)</a:t>
            </a:r>
          </a:p>
          <a:p>
            <a:pPr lvl="1"/>
            <a:r>
              <a:rPr lang="cs-CZ" sz="2000" dirty="0"/>
              <a:t>Kokotice (na jeteli aj.)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32445" y="1481354"/>
            <a:ext cx="3838492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2400" dirty="0"/>
              <a:t>HEMIPARAZITI </a:t>
            </a:r>
          </a:p>
          <a:p>
            <a:pPr marL="0" indent="0">
              <a:buNone/>
            </a:pPr>
            <a:r>
              <a:rPr lang="cs-CZ" sz="2400" dirty="0"/>
              <a:t>(polo/fakultativní paraziti)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Voda a minerální látky</a:t>
            </a:r>
          </a:p>
          <a:p>
            <a:r>
              <a:rPr lang="cs-CZ" sz="2400" dirty="0"/>
              <a:t>Zelené, částečně schopné fotosyntézy</a:t>
            </a:r>
          </a:p>
          <a:p>
            <a:r>
              <a:rPr lang="cs-CZ" sz="2400" dirty="0"/>
              <a:t>Místa s dostatkem světla</a:t>
            </a:r>
          </a:p>
          <a:p>
            <a:r>
              <a:rPr lang="cs-CZ" sz="2400" dirty="0"/>
              <a:t>Haustoria buď jen do xylému nebo jen do floému a pak kořeny v půdě</a:t>
            </a:r>
          </a:p>
          <a:p>
            <a:r>
              <a:rPr lang="cs-CZ" sz="2400" dirty="0"/>
              <a:t>Příklady:</a:t>
            </a:r>
          </a:p>
          <a:p>
            <a:pPr lvl="1"/>
            <a:r>
              <a:rPr lang="cs-CZ" sz="2000" dirty="0"/>
              <a:t>Jmelí, </a:t>
            </a:r>
            <a:r>
              <a:rPr lang="cs-CZ" sz="2000" dirty="0" err="1"/>
              <a:t>Ochmet</a:t>
            </a:r>
            <a:r>
              <a:rPr lang="cs-CZ" sz="2000" dirty="0"/>
              <a:t> (do xylému)</a:t>
            </a:r>
          </a:p>
          <a:p>
            <a:pPr lvl="1"/>
            <a:r>
              <a:rPr lang="cs-CZ" sz="2000" dirty="0"/>
              <a:t>Světlík, černýš, všivec (do floému)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354"/>
            <a:ext cx="2059388" cy="2669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2" y="4151214"/>
            <a:ext cx="2061970" cy="270678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417197" y="6345144"/>
            <a:ext cx="1639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Záraza šupinatá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54809" y="5991716"/>
            <a:ext cx="18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Kokotice evropská</a:t>
            </a:r>
          </a:p>
        </p:txBody>
      </p:sp>
      <p:sp>
        <p:nvSpPr>
          <p:cNvPr id="11" name="Šipka doleva 10"/>
          <p:cNvSpPr/>
          <p:nvPr/>
        </p:nvSpPr>
        <p:spPr>
          <a:xfrm rot="5400000">
            <a:off x="1980879" y="5446458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eva 11"/>
          <p:cNvSpPr/>
          <p:nvPr/>
        </p:nvSpPr>
        <p:spPr>
          <a:xfrm>
            <a:off x="1687001" y="6340503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eva 12"/>
          <p:cNvSpPr/>
          <p:nvPr/>
        </p:nvSpPr>
        <p:spPr>
          <a:xfrm rot="5400000">
            <a:off x="9223267" y="5530358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eva 13"/>
          <p:cNvSpPr/>
          <p:nvPr/>
        </p:nvSpPr>
        <p:spPr>
          <a:xfrm rot="10800000">
            <a:off x="9049337" y="6262962"/>
            <a:ext cx="731520" cy="3836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12" descr="Předvánoční speciál: není jmelí jako jmelí - Aktuality | Přírodovědci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63294" y="1813665"/>
            <a:ext cx="2864580" cy="21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420392" y="5873152"/>
            <a:ext cx="195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Jmelí bílé evropské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" y="-1"/>
            <a:ext cx="2042554" cy="148135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605" y="4330548"/>
            <a:ext cx="2196395" cy="2527452"/>
          </a:xfrm>
          <a:prstGeom prst="rect">
            <a:avLst/>
          </a:prstGeom>
        </p:spPr>
      </p:pic>
      <p:pic>
        <p:nvPicPr>
          <p:cNvPr id="18" name="Picture 6" descr="Herbář Wendys - Haustorium (střebadlo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04" y="52990"/>
            <a:ext cx="2196395" cy="14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0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53129"/>
            <a:ext cx="10515600" cy="520332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/>
              <a:t>Biotrofní</a:t>
            </a:r>
            <a:r>
              <a:rPr lang="cs-CZ" b="1" dirty="0"/>
              <a:t> parazité</a:t>
            </a:r>
            <a:r>
              <a:rPr lang="cs-CZ" dirty="0"/>
              <a:t> - nejvíce specializovanými parazity jsou ti, jejichž přítomnost </a:t>
            </a:r>
            <a:r>
              <a:rPr lang="cs-CZ" b="1" dirty="0"/>
              <a:t>hostitel toleruje </a:t>
            </a:r>
            <a:r>
              <a:rPr lang="cs-CZ" dirty="0"/>
              <a:t>a jejichž přítomnost </a:t>
            </a:r>
            <a:r>
              <a:rPr lang="cs-CZ" b="1" dirty="0"/>
              <a:t>nevyvolává silnou reakci</a:t>
            </a:r>
            <a:r>
              <a:rPr lang="cs-CZ" dirty="0"/>
              <a:t>. Příkladem mohou být mšice, ty sají asimiláty ze sítkovic, které zůstávají stále aktivní. </a:t>
            </a:r>
          </a:p>
          <a:p>
            <a:r>
              <a:rPr lang="cs-CZ" dirty="0"/>
              <a:t>Mnozí </a:t>
            </a:r>
            <a:r>
              <a:rPr lang="cs-CZ" b="1" dirty="0" err="1"/>
              <a:t>biotrofní</a:t>
            </a:r>
            <a:r>
              <a:rPr lang="cs-CZ" b="1" dirty="0"/>
              <a:t> parazité </a:t>
            </a:r>
            <a:r>
              <a:rPr lang="cs-CZ" dirty="0"/>
              <a:t>však </a:t>
            </a:r>
            <a:r>
              <a:rPr lang="cs-CZ" b="1" dirty="0"/>
              <a:t>vyvolávají novou změnu ve vývoji hostitele</a:t>
            </a:r>
            <a:r>
              <a:rPr lang="cs-CZ" dirty="0"/>
              <a:t>. Zástupci řádů dvoukřídlých (</a:t>
            </a:r>
            <a:r>
              <a:rPr lang="cs-CZ" i="1" dirty="0" err="1"/>
              <a:t>Cecydiomydae</a:t>
            </a:r>
            <a:r>
              <a:rPr lang="cs-CZ" dirty="0"/>
              <a:t>) a blanokřídlých (</a:t>
            </a:r>
            <a:r>
              <a:rPr lang="cs-CZ" i="1" dirty="0" err="1"/>
              <a:t>Cynipidae</a:t>
            </a:r>
            <a:r>
              <a:rPr lang="cs-CZ" dirty="0"/>
              <a:t>) kladou vajíčka do tkáně hostitele, která reaguje obnoveným růstem – </a:t>
            </a:r>
            <a:r>
              <a:rPr lang="cs-CZ" b="1" dirty="0"/>
              <a:t>tvoří se hálky</a:t>
            </a:r>
            <a:r>
              <a:rPr lang="cs-CZ" dirty="0"/>
              <a:t>. </a:t>
            </a:r>
          </a:p>
          <a:p>
            <a:r>
              <a:rPr lang="cs-CZ" b="1" dirty="0"/>
              <a:t>Přítomnost parazita stačí</a:t>
            </a:r>
            <a:r>
              <a:rPr lang="cs-CZ" dirty="0"/>
              <a:t>, aby začal </a:t>
            </a:r>
            <a:r>
              <a:rPr lang="cs-CZ" b="1" dirty="0"/>
              <a:t>morfogenetický proces</a:t>
            </a:r>
            <a:r>
              <a:rPr lang="cs-CZ" dirty="0"/>
              <a:t>, který může pokračovat i v nepřítomnosti vyvíjející se larvy. Protože </a:t>
            </a:r>
            <a:r>
              <a:rPr lang="cs-CZ" b="1" dirty="0"/>
              <a:t>součástí procesu je přenos </a:t>
            </a:r>
            <a:r>
              <a:rPr lang="cs-CZ" b="1" dirty="0" err="1"/>
              <a:t>plasmidů</a:t>
            </a:r>
            <a:r>
              <a:rPr lang="cs-CZ" b="1" dirty="0"/>
              <a:t>,</a:t>
            </a:r>
            <a:r>
              <a:rPr lang="cs-CZ" dirty="0"/>
              <a:t> parazit dokáže </a:t>
            </a:r>
            <a:r>
              <a:rPr lang="cs-CZ" b="1" dirty="0"/>
              <a:t>způsobit genetickou změnu hostitelské buňky</a:t>
            </a:r>
            <a:r>
              <a:rPr lang="cs-CZ" dirty="0"/>
              <a:t>.</a:t>
            </a:r>
          </a:p>
          <a:p>
            <a:r>
              <a:rPr lang="cs-CZ" b="1" dirty="0"/>
              <a:t>U unitárních organismů </a:t>
            </a:r>
            <a:r>
              <a:rPr lang="cs-CZ" dirty="0"/>
              <a:t>patří mezi reakce na parazity </a:t>
            </a:r>
            <a:r>
              <a:rPr lang="cs-CZ" b="1" dirty="0"/>
              <a:t>změna chování hostitele, která zvyšuje možnosti přenosu parazita</a:t>
            </a:r>
            <a:r>
              <a:rPr lang="cs-CZ" dirty="0"/>
              <a:t>. Například </a:t>
            </a:r>
            <a:r>
              <a:rPr lang="cs-CZ" b="1" dirty="0"/>
              <a:t>strunovec vodní </a:t>
            </a:r>
            <a:r>
              <a:rPr lang="cs-CZ" b="1" i="1" dirty="0" err="1"/>
              <a:t>Gordius</a:t>
            </a:r>
            <a:r>
              <a:rPr lang="cs-CZ" dirty="0"/>
              <a:t>, cizopasí na kudlankách nábožných . Tento červ má část svého životního cyklu závislou na vodním hostiteli. Nakažená </a:t>
            </a:r>
            <a:r>
              <a:rPr lang="cs-CZ" b="1" dirty="0"/>
              <a:t>kudlanka se projevuje jako hydrofil </a:t>
            </a:r>
            <a:r>
              <a:rPr lang="cs-CZ" dirty="0"/>
              <a:t>a tím je zajištěno, že se parazit dostane do vodního prostředí. </a:t>
            </a:r>
          </a:p>
          <a:p>
            <a:r>
              <a:rPr lang="cs-CZ" b="1" dirty="0"/>
              <a:t>Úspěšnost </a:t>
            </a:r>
            <a:r>
              <a:rPr lang="cs-CZ" b="1" dirty="0" err="1"/>
              <a:t>biotrofního</a:t>
            </a:r>
            <a:r>
              <a:rPr lang="cs-CZ" b="1" dirty="0"/>
              <a:t> parazita </a:t>
            </a:r>
            <a:r>
              <a:rPr lang="cs-CZ" dirty="0"/>
              <a:t>je závislá na tom, jak </a:t>
            </a:r>
            <a:r>
              <a:rPr lang="cs-CZ" b="1" dirty="0"/>
              <a:t>účinným konkurentem je</a:t>
            </a:r>
            <a:r>
              <a:rPr lang="cs-CZ" dirty="0"/>
              <a:t> </a:t>
            </a:r>
            <a:r>
              <a:rPr lang="cs-CZ" b="1" dirty="0"/>
              <a:t>v boji o zdroje</a:t>
            </a:r>
            <a:r>
              <a:rPr lang="cs-CZ" dirty="0"/>
              <a:t>, který vede s částmi hostitele na kterém parazituje. </a:t>
            </a:r>
            <a:r>
              <a:rPr lang="cs-CZ" b="1" dirty="0"/>
              <a:t>Touto vnitřní konkurencí snižuje délku života, plodnost a růst hostitele.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38200" y="269710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</a:t>
            </a:r>
            <a:r>
              <a:rPr lang="cs-CZ" sz="3400" b="1" dirty="0" err="1" smtClean="0"/>
              <a:t>ekrotrofní</a:t>
            </a:r>
            <a:endParaRPr lang="cs-CZ" sz="3400" b="1" dirty="0"/>
          </a:p>
        </p:txBody>
      </p:sp>
    </p:spTree>
    <p:extLst>
      <p:ext uri="{BB962C8B-B14F-4D97-AF65-F5344CB8AC3E}">
        <p14:creationId xmlns:p14="http://schemas.microsoft.com/office/powerpoint/2010/main" val="28432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6151" y="269713"/>
            <a:ext cx="10515600" cy="779863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err="1"/>
              <a:t>Biotrofní</a:t>
            </a:r>
            <a:r>
              <a:rPr lang="cs-CZ" sz="3400" b="1" dirty="0"/>
              <a:t>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nekrotrofní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76983"/>
            <a:ext cx="10515600" cy="5115866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Nekrotrofní</a:t>
            </a:r>
            <a:r>
              <a:rPr lang="cs-CZ" b="1" dirty="0"/>
              <a:t> parazité </a:t>
            </a:r>
            <a:r>
              <a:rPr lang="cs-CZ" dirty="0"/>
              <a:t>se zřídka specializují na jednotlivé hostitele, </a:t>
            </a:r>
            <a:r>
              <a:rPr lang="cs-CZ" b="1" dirty="0"/>
              <a:t>napadají mnoho druhů. </a:t>
            </a:r>
            <a:r>
              <a:rPr lang="cs-CZ" dirty="0"/>
              <a:t>Jejich </a:t>
            </a:r>
            <a:r>
              <a:rPr lang="cs-CZ" b="1" dirty="0"/>
              <a:t>nároky na zdroj jsou nízké</a:t>
            </a:r>
            <a:r>
              <a:rPr lang="cs-CZ" dirty="0"/>
              <a:t>, často se dají pěstovat na jednoduché umělé kultivační půdě.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/>
              <a:t>Reakce hostitele </a:t>
            </a:r>
            <a:r>
              <a:rPr lang="cs-CZ" dirty="0"/>
              <a:t>na </a:t>
            </a:r>
            <a:r>
              <a:rPr lang="cs-CZ" dirty="0" err="1"/>
              <a:t>nekroparazity</a:t>
            </a:r>
            <a:r>
              <a:rPr lang="cs-CZ" dirty="0"/>
              <a:t> je </a:t>
            </a:r>
            <a:r>
              <a:rPr lang="cs-CZ" b="1" dirty="0"/>
              <a:t>značně omezená </a:t>
            </a:r>
            <a:r>
              <a:rPr lang="cs-CZ" dirty="0"/>
              <a:t>– svědčí to o slabých obranných schopnostech hostitele. Rostliny často reagují shazováním napadených listů (tolice vojtěška po napadení </a:t>
            </a:r>
            <a:r>
              <a:rPr lang="cs-CZ" i="1" dirty="0" err="1"/>
              <a:t>Pseudopeziza</a:t>
            </a:r>
            <a:r>
              <a:rPr lang="cs-CZ" i="1" dirty="0"/>
              <a:t> </a:t>
            </a:r>
            <a:r>
              <a:rPr lang="cs-CZ" i="1" dirty="0" err="1"/>
              <a:t>medicaginis</a:t>
            </a:r>
            <a:r>
              <a:rPr lang="cs-CZ" dirty="0"/>
              <a:t>), nebo vytvářením zvláštních přepážek a zábran, které infekci izolují.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Pokud jsou </a:t>
            </a:r>
            <a:r>
              <a:rPr lang="cs-CZ" b="1" dirty="0"/>
              <a:t>hostitelé modulární organismy</a:t>
            </a:r>
            <a:r>
              <a:rPr lang="cs-CZ" dirty="0"/>
              <a:t>, </a:t>
            </a:r>
            <a:r>
              <a:rPr lang="cs-CZ" b="1" dirty="0" err="1"/>
              <a:t>nekroparazit</a:t>
            </a:r>
            <a:r>
              <a:rPr lang="cs-CZ" b="1" dirty="0"/>
              <a:t> často zničí část</a:t>
            </a:r>
            <a:r>
              <a:rPr lang="cs-CZ" dirty="0"/>
              <a:t>, nikoliv celého hostitele – může zvýšit rychlost přirozené mortality listů rostliny, zatímco </a:t>
            </a:r>
            <a:r>
              <a:rPr lang="cs-CZ" b="1" dirty="0"/>
              <a:t>zbytek rostliny zůstává naživu </a:t>
            </a:r>
            <a:r>
              <a:rPr lang="cs-CZ" dirty="0"/>
              <a:t>a vyvíjejí se části nové.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dirty="0" err="1"/>
              <a:t>Nekroparazité</a:t>
            </a:r>
            <a:r>
              <a:rPr lang="cs-CZ" dirty="0"/>
              <a:t> jsou </a:t>
            </a:r>
            <a:r>
              <a:rPr lang="cs-CZ" b="1" dirty="0" err="1"/>
              <a:t>detritivorními</a:t>
            </a:r>
            <a:r>
              <a:rPr lang="cs-CZ" b="1" dirty="0"/>
              <a:t> organismy</a:t>
            </a:r>
            <a:r>
              <a:rPr lang="cs-CZ" dirty="0"/>
              <a:t>, protože svého </a:t>
            </a:r>
            <a:r>
              <a:rPr lang="cs-CZ" b="1" dirty="0"/>
              <a:t>hostitele mohou usmrtit a zároveň mají přístup ke zdrojům jeho mrtvého těla jako první</a:t>
            </a:r>
            <a:r>
              <a:rPr lang="cs-CZ" dirty="0"/>
              <a:t>. Příkladem může být </a:t>
            </a:r>
            <a:r>
              <a:rPr lang="cs-CZ" b="1" dirty="0"/>
              <a:t>australská bzučivka </a:t>
            </a:r>
            <a:r>
              <a:rPr lang="cs-CZ" b="1" i="1" dirty="0" err="1"/>
              <a:t>Lucilia</a:t>
            </a:r>
            <a:r>
              <a:rPr lang="cs-CZ" dirty="0"/>
              <a:t>. </a:t>
            </a:r>
            <a:r>
              <a:rPr lang="cs-CZ" b="1" dirty="0"/>
              <a:t>První napadení hostitele </a:t>
            </a:r>
            <a:r>
              <a:rPr lang="cs-CZ" dirty="0"/>
              <a:t>je směřováno </a:t>
            </a:r>
            <a:r>
              <a:rPr lang="cs-CZ" b="1" dirty="0"/>
              <a:t>na živého hostitele</a:t>
            </a:r>
            <a:r>
              <a:rPr lang="cs-CZ" dirty="0"/>
              <a:t>, na nějž jsou </a:t>
            </a:r>
            <a:r>
              <a:rPr lang="cs-CZ" b="1" dirty="0"/>
              <a:t>nakladena vajíčka</a:t>
            </a:r>
            <a:r>
              <a:rPr lang="cs-CZ" dirty="0"/>
              <a:t>. Larvy se vyvíjejí a </a:t>
            </a:r>
            <a:r>
              <a:rPr lang="cs-CZ" b="1" dirty="0"/>
              <a:t>poškození vede ke smrti hostitele</a:t>
            </a:r>
            <a:r>
              <a:rPr lang="cs-CZ" dirty="0"/>
              <a:t>. Při </a:t>
            </a:r>
            <a:r>
              <a:rPr lang="cs-CZ" b="1" dirty="0"/>
              <a:t>další kolonizaci je druh </a:t>
            </a:r>
            <a:r>
              <a:rPr lang="cs-CZ" b="1" i="1" dirty="0" err="1"/>
              <a:t>Lucilia</a:t>
            </a:r>
            <a:r>
              <a:rPr lang="cs-CZ" b="1" dirty="0"/>
              <a:t> už spíš </a:t>
            </a:r>
            <a:r>
              <a:rPr lang="cs-CZ" b="1" dirty="0" err="1"/>
              <a:t>detritivorem</a:t>
            </a:r>
            <a:r>
              <a:rPr lang="cs-CZ" b="1" dirty="0"/>
              <a:t> než parazitem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7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9640" y="174302"/>
            <a:ext cx="6832067" cy="48072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400" b="1" dirty="0"/>
              <a:t>Přenos horizontální </a:t>
            </a:r>
            <a:r>
              <a:rPr lang="cs-CZ" sz="3400" b="1" dirty="0">
                <a:solidFill>
                  <a:srgbClr val="FF0000"/>
                </a:solidFill>
              </a:rPr>
              <a:t>(h) </a:t>
            </a:r>
            <a:r>
              <a:rPr lang="cs-CZ" sz="3400" b="1" dirty="0"/>
              <a:t>versus vertikální </a:t>
            </a:r>
            <a:r>
              <a:rPr lang="cs-CZ" sz="3400" b="1" dirty="0">
                <a:solidFill>
                  <a:srgbClr val="0070C0"/>
                </a:solidFill>
              </a:rPr>
              <a:t>(v)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0548" y="1525540"/>
            <a:ext cx="3758729" cy="44981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946" y="157196"/>
            <a:ext cx="2424009" cy="180347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512" y="3617530"/>
            <a:ext cx="1233064" cy="7113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238" y="5246808"/>
            <a:ext cx="1404146" cy="136619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8914" y="2137138"/>
            <a:ext cx="600075" cy="40957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504" y="5284511"/>
            <a:ext cx="2190750" cy="1457325"/>
          </a:xfrm>
          <a:prstGeom prst="rect">
            <a:avLst/>
          </a:prstGeom>
        </p:spPr>
      </p:pic>
      <p:sp>
        <p:nvSpPr>
          <p:cNvPr id="12" name="Ohnutá šipka 11"/>
          <p:cNvSpPr/>
          <p:nvPr/>
        </p:nvSpPr>
        <p:spPr>
          <a:xfrm>
            <a:off x="5160397" y="796944"/>
            <a:ext cx="4076907" cy="666097"/>
          </a:xfrm>
          <a:prstGeom prst="bentArrow">
            <a:avLst>
              <a:gd name="adj1" fmla="val 22612"/>
              <a:gd name="adj2" fmla="val 19178"/>
              <a:gd name="adj3" fmla="val 2500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Šipka nahoru 12"/>
          <p:cNvSpPr/>
          <p:nvPr/>
        </p:nvSpPr>
        <p:spPr>
          <a:xfrm>
            <a:off x="5090432" y="1598213"/>
            <a:ext cx="301752" cy="36862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 rot="5400000">
            <a:off x="8082698" y="4614897"/>
            <a:ext cx="317655" cy="3315695"/>
          </a:xfrm>
          <a:prstGeom prst="downArrow">
            <a:avLst>
              <a:gd name="adj1" fmla="val 550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lů 14"/>
          <p:cNvSpPr/>
          <p:nvPr/>
        </p:nvSpPr>
        <p:spPr>
          <a:xfrm>
            <a:off x="10533344" y="4358454"/>
            <a:ext cx="317655" cy="779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>
            <a:off x="10496270" y="2667315"/>
            <a:ext cx="317655" cy="8312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0724021" y="2677638"/>
            <a:ext cx="141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endParaRPr lang="cs-CZ" b="1" dirty="0">
              <a:solidFill>
                <a:srgbClr val="0070C0"/>
              </a:solidFill>
            </a:endParaRP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733297" y="4372593"/>
            <a:ext cx="141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endParaRPr lang="cs-CZ" b="1" dirty="0">
              <a:solidFill>
                <a:srgbClr val="0070C0"/>
              </a:solidFill>
            </a:endParaRPr>
          </a:p>
          <a:p>
            <a:pPr algn="ct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180538" y="6336567"/>
            <a:ext cx="242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Transtádiální</a:t>
            </a:r>
            <a:r>
              <a:rPr lang="cs-CZ" b="1" dirty="0">
                <a:solidFill>
                  <a:srgbClr val="0070C0"/>
                </a:solidFill>
              </a:rPr>
              <a:t> přenos (v)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0996653" y="2146853"/>
            <a:ext cx="84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vajíčko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1109298" y="3746392"/>
            <a:ext cx="65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larva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149051" y="6330563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nymfa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448509" y="1009820"/>
            <a:ext cx="253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</a:rPr>
              <a:t>Transovariální</a:t>
            </a:r>
            <a:r>
              <a:rPr lang="cs-CZ" b="1" dirty="0">
                <a:solidFill>
                  <a:srgbClr val="0070C0"/>
                </a:solidFill>
              </a:rPr>
              <a:t> přenos (v)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7235682" y="4587902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Theileria</a:t>
            </a:r>
            <a:r>
              <a:rPr lang="cs-CZ" dirty="0"/>
              <a:t> </a:t>
            </a:r>
            <a:r>
              <a:rPr lang="cs-CZ" dirty="0" err="1"/>
              <a:t>spp</a:t>
            </a:r>
            <a:r>
              <a:rPr lang="cs-CZ" dirty="0"/>
              <a:t>.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0002738" y="2546713"/>
            <a:ext cx="437322" cy="2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10964849" y="4116818"/>
            <a:ext cx="387662" cy="23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/>
        </p:nvSpPr>
        <p:spPr>
          <a:xfrm>
            <a:off x="4011843" y="6044664"/>
            <a:ext cx="401131" cy="2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/>
        </p:nvSpPr>
        <p:spPr>
          <a:xfrm>
            <a:off x="10259939" y="2020967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/>
        </p:nvSpPr>
        <p:spPr>
          <a:xfrm rot="5400000">
            <a:off x="10672042" y="2362996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/>
        </p:nvSpPr>
        <p:spPr>
          <a:xfrm>
            <a:off x="4631635" y="6306710"/>
            <a:ext cx="428092" cy="206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 flipV="1">
            <a:off x="11188808" y="5255135"/>
            <a:ext cx="387662" cy="604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/>
        </p:nvSpPr>
        <p:spPr>
          <a:xfrm>
            <a:off x="10086673" y="6290502"/>
            <a:ext cx="208327" cy="233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/>
        </p:nvSpPr>
        <p:spPr>
          <a:xfrm rot="5400000">
            <a:off x="6205756" y="6259570"/>
            <a:ext cx="437322" cy="153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 flipH="1">
            <a:off x="4689684" y="6344080"/>
            <a:ext cx="92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imago</a:t>
            </a: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729" y="1478103"/>
            <a:ext cx="3142210" cy="4219910"/>
          </a:xfrm>
          <a:prstGeom prst="rect">
            <a:avLst/>
          </a:prstGeom>
        </p:spPr>
      </p:pic>
      <p:sp>
        <p:nvSpPr>
          <p:cNvPr id="36" name="TextovéPole 35"/>
          <p:cNvSpPr txBox="1"/>
          <p:nvPr/>
        </p:nvSpPr>
        <p:spPr>
          <a:xfrm>
            <a:off x="337695" y="534364"/>
            <a:ext cx="182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chemeClr val="accent1"/>
                </a:solidFill>
              </a:rPr>
              <a:t>Transplacentární</a:t>
            </a:r>
            <a:r>
              <a:rPr lang="cs-CZ" b="1" dirty="0">
                <a:solidFill>
                  <a:schemeClr val="accent1"/>
                </a:solidFill>
              </a:rPr>
              <a:t> </a:t>
            </a:r>
          </a:p>
          <a:p>
            <a:r>
              <a:rPr lang="cs-CZ" b="1" dirty="0">
                <a:solidFill>
                  <a:schemeClr val="accent1"/>
                </a:solidFill>
              </a:rPr>
              <a:t>přenos (v)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3367121" y="4487479"/>
            <a:ext cx="182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b="1" dirty="0" err="1">
                <a:solidFill>
                  <a:srgbClr val="0070C0"/>
                </a:solidFill>
              </a:rPr>
              <a:t>Transplacentární</a:t>
            </a:r>
            <a:r>
              <a:rPr lang="cs-CZ" b="1" dirty="0">
                <a:solidFill>
                  <a:srgbClr val="0070C0"/>
                </a:solidFill>
              </a:rPr>
              <a:t> </a:t>
            </a:r>
          </a:p>
          <a:p>
            <a:pPr algn="r"/>
            <a:r>
              <a:rPr lang="cs-CZ" b="1" dirty="0">
                <a:solidFill>
                  <a:srgbClr val="0070C0"/>
                </a:solidFill>
              </a:rPr>
              <a:t>přenos (v)</a:t>
            </a:r>
          </a:p>
        </p:txBody>
      </p:sp>
      <p:sp>
        <p:nvSpPr>
          <p:cNvPr id="38" name="Šipka ohnutá nahoru 37"/>
          <p:cNvSpPr/>
          <p:nvPr/>
        </p:nvSpPr>
        <p:spPr>
          <a:xfrm rot="5400000">
            <a:off x="519988" y="1231238"/>
            <a:ext cx="713334" cy="644056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Šipka ohnutá nahoru 38"/>
          <p:cNvSpPr/>
          <p:nvPr/>
        </p:nvSpPr>
        <p:spPr>
          <a:xfrm rot="5400000" flipH="1" flipV="1">
            <a:off x="4144179" y="3816986"/>
            <a:ext cx="808961" cy="620295"/>
          </a:xfrm>
          <a:prstGeom prst="bentUpArrow">
            <a:avLst>
              <a:gd name="adj1" fmla="val 25000"/>
              <a:gd name="adj2" fmla="val 30556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TextovéPole 39"/>
          <p:cNvSpPr txBox="1"/>
          <p:nvPr/>
        </p:nvSpPr>
        <p:spPr>
          <a:xfrm>
            <a:off x="3657600" y="803085"/>
            <a:ext cx="1404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Horizontální 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přenos (h)</a:t>
            </a:r>
          </a:p>
        </p:txBody>
      </p:sp>
      <p:sp>
        <p:nvSpPr>
          <p:cNvPr id="41" name="Šipka ohnutá nahoru 40"/>
          <p:cNvSpPr/>
          <p:nvPr/>
        </p:nvSpPr>
        <p:spPr>
          <a:xfrm rot="16200000" flipH="1">
            <a:off x="3818500" y="1529164"/>
            <a:ext cx="588393" cy="567469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Šipka ohnutá nahoru 41"/>
          <p:cNvSpPr/>
          <p:nvPr/>
        </p:nvSpPr>
        <p:spPr>
          <a:xfrm rot="5400000" flipH="1">
            <a:off x="138253" y="3896803"/>
            <a:ext cx="1553390" cy="567469"/>
          </a:xfrm>
          <a:prstGeom prst="bentUpArrow">
            <a:avLst>
              <a:gd name="adj1" fmla="val 25000"/>
              <a:gd name="adj2" fmla="val 26852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221158" y="4992789"/>
            <a:ext cx="140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Horizontální </a:t>
            </a:r>
          </a:p>
          <a:p>
            <a:r>
              <a:rPr lang="cs-CZ" b="1" dirty="0">
                <a:solidFill>
                  <a:srgbClr val="FF0000"/>
                </a:solidFill>
              </a:rPr>
              <a:t>přenos (h)</a:t>
            </a:r>
          </a:p>
        </p:txBody>
      </p:sp>
      <p:sp>
        <p:nvSpPr>
          <p:cNvPr id="44" name="Šipka doleva 43"/>
          <p:cNvSpPr/>
          <p:nvPr/>
        </p:nvSpPr>
        <p:spPr>
          <a:xfrm rot="10800000">
            <a:off x="1747751" y="3363406"/>
            <a:ext cx="269783" cy="3214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Šipka doleva 44"/>
          <p:cNvSpPr/>
          <p:nvPr/>
        </p:nvSpPr>
        <p:spPr>
          <a:xfrm>
            <a:off x="3095064" y="2338969"/>
            <a:ext cx="263258" cy="32140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505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-26988"/>
            <a:ext cx="8747125" cy="691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80240" y="302149"/>
            <a:ext cx="4538743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3800" dirty="0"/>
              <a:t>Životní cyklus parazita</a:t>
            </a:r>
          </a:p>
        </p:txBody>
      </p:sp>
    </p:spTree>
    <p:extLst>
      <p:ext uri="{BB962C8B-B14F-4D97-AF65-F5344CB8AC3E}">
        <p14:creationId xmlns:p14="http://schemas.microsoft.com/office/powerpoint/2010/main" val="404406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42" y="1670051"/>
            <a:ext cx="8945562" cy="319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3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57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4200" b="1" dirty="0" smtClean="0"/>
              <a:t>Typologie </a:t>
            </a:r>
            <a:r>
              <a:rPr lang="cs-CZ" sz="4200" b="1" dirty="0"/>
              <a:t>životních </a:t>
            </a:r>
            <a:r>
              <a:rPr lang="cs-CZ" sz="4200" b="1" dirty="0" smtClean="0"/>
              <a:t>cyklů – použitá kritéria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600" dirty="0" smtClean="0"/>
              <a:t>Kritéria použité typologie:</a:t>
            </a:r>
          </a:p>
          <a:p>
            <a:r>
              <a:rPr lang="cs-CZ" dirty="0" smtClean="0"/>
              <a:t>Přítomnost či absence sexuálního rozmnožování</a:t>
            </a:r>
          </a:p>
          <a:p>
            <a:r>
              <a:rPr lang="cs-CZ" dirty="0"/>
              <a:t>Přítomnost či absence </a:t>
            </a:r>
            <a:r>
              <a:rPr lang="cs-CZ" dirty="0" smtClean="0"/>
              <a:t>asexuálního rozmnožování</a:t>
            </a:r>
          </a:p>
          <a:p>
            <a:r>
              <a:rPr lang="cs-CZ" dirty="0" smtClean="0"/>
              <a:t>Změna a počet hostitelů (mezihostitelů)</a:t>
            </a:r>
          </a:p>
          <a:p>
            <a:r>
              <a:rPr lang="cs-CZ" dirty="0" smtClean="0"/>
              <a:t>Vnitřní akumulace potomků a to buď díky sexuálnímu nebo asexuálnímu rozmnožování</a:t>
            </a:r>
          </a:p>
          <a:p>
            <a:r>
              <a:rPr lang="cs-CZ" dirty="0" smtClean="0"/>
              <a:t>Zda existuje či ne aktivní nebo klidové (</a:t>
            </a:r>
            <a:r>
              <a:rPr lang="cs-CZ" dirty="0" err="1" smtClean="0"/>
              <a:t>quiescentní</a:t>
            </a:r>
            <a:r>
              <a:rPr lang="cs-CZ" dirty="0" smtClean="0"/>
              <a:t>) či volné žijící stádium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451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53812"/>
            <a:ext cx="10515600" cy="533372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 smtClean="0"/>
              <a:t>Typologie životních cyklů parazitů</a:t>
            </a:r>
            <a:endParaRPr lang="cs-CZ" sz="3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50985"/>
            <a:ext cx="10515600" cy="577184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Pouze jeden hostitel bez asexuálního množení a vnitřní akumulace (</a:t>
            </a:r>
            <a:r>
              <a:rPr lang="cs-CZ" b="1" dirty="0" err="1" smtClean="0"/>
              <a:t>Monogenea</a:t>
            </a:r>
            <a:r>
              <a:rPr lang="cs-CZ" b="1" dirty="0" smtClean="0"/>
              <a:t>, </a:t>
            </a:r>
            <a:r>
              <a:rPr lang="cs-CZ" b="1" dirty="0" err="1" smtClean="0"/>
              <a:t>Trematoda</a:t>
            </a:r>
            <a:r>
              <a:rPr lang="cs-CZ" b="1" dirty="0" smtClean="0"/>
              <a:t> </a:t>
            </a:r>
            <a:r>
              <a:rPr lang="cs-CZ" dirty="0" smtClean="0"/>
              <a:t>a mnoho </a:t>
            </a:r>
            <a:r>
              <a:rPr lang="cs-CZ" b="1" dirty="0" err="1" smtClean="0"/>
              <a:t>Nematodů</a:t>
            </a:r>
            <a:r>
              <a:rPr lang="cs-CZ" dirty="0"/>
              <a:t> </a:t>
            </a:r>
            <a:r>
              <a:rPr lang="cs-CZ" dirty="0" smtClean="0"/>
              <a:t>např. </a:t>
            </a:r>
            <a:r>
              <a:rPr lang="cs-CZ" i="1" dirty="0" err="1" smtClean="0"/>
              <a:t>Ascaris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, T</a:t>
            </a:r>
            <a:r>
              <a:rPr lang="cs-CZ" b="1" dirty="0" smtClean="0"/>
              <a:t>asemnice</a:t>
            </a:r>
            <a:r>
              <a:rPr lang="cs-CZ" dirty="0" smtClean="0"/>
              <a:t> – </a:t>
            </a:r>
            <a:r>
              <a:rPr lang="cs-CZ" i="1" dirty="0" err="1" smtClean="0"/>
              <a:t>Hymenolepis</a:t>
            </a:r>
            <a:r>
              <a:rPr lang="cs-CZ" i="1" dirty="0" smtClean="0"/>
              <a:t> </a:t>
            </a:r>
            <a:r>
              <a:rPr lang="cs-CZ" i="1" dirty="0" err="1" smtClean="0"/>
              <a:t>nana</a:t>
            </a:r>
            <a:r>
              <a:rPr lang="cs-CZ" i="1" dirty="0" smtClean="0"/>
              <a:t> </a:t>
            </a:r>
            <a:r>
              <a:rPr lang="cs-CZ" dirty="0" smtClean="0"/>
              <a:t>– autoinfekce</a:t>
            </a:r>
            <a:r>
              <a:rPr lang="cs-CZ" i="1" dirty="0" smtClean="0"/>
              <a:t>, </a:t>
            </a:r>
            <a:r>
              <a:rPr lang="cs-CZ" b="1" dirty="0" err="1" smtClean="0"/>
              <a:t>Eugregarinida</a:t>
            </a:r>
            <a:r>
              <a:rPr lang="cs-CZ" dirty="0" smtClean="0"/>
              <a:t>).</a:t>
            </a:r>
          </a:p>
          <a:p>
            <a:r>
              <a:rPr lang="cs-CZ" dirty="0" smtClean="0"/>
              <a:t>Životní cyklus bez sexuální reprodukce, ale, s asexuální multiplikací a vnitřní akumulací (</a:t>
            </a:r>
            <a:r>
              <a:rPr lang="cs-CZ" b="1" dirty="0" smtClean="0"/>
              <a:t>Améba</a:t>
            </a:r>
            <a:r>
              <a:rPr lang="cs-CZ" dirty="0" smtClean="0"/>
              <a:t>: </a:t>
            </a:r>
            <a:r>
              <a:rPr lang="cs-CZ" i="1" dirty="0" err="1" smtClean="0"/>
              <a:t>Entamoeba</a:t>
            </a:r>
            <a:r>
              <a:rPr lang="cs-CZ" i="1" dirty="0" smtClean="0"/>
              <a:t> </a:t>
            </a:r>
            <a:r>
              <a:rPr lang="cs-CZ" i="1" dirty="0" err="1" smtClean="0"/>
              <a:t>histolytica</a:t>
            </a:r>
            <a:r>
              <a:rPr lang="cs-CZ" dirty="0" smtClean="0"/>
              <a:t>) </a:t>
            </a:r>
          </a:p>
          <a:p>
            <a:r>
              <a:rPr lang="cs-CZ" dirty="0" smtClean="0"/>
              <a:t>Životní cyklus s asexuálním a sexuálním rozmnožováním, ale bez změny hostitelů ale s vnitřní akumulací (</a:t>
            </a:r>
            <a:r>
              <a:rPr lang="cs-CZ" b="1" dirty="0" smtClean="0"/>
              <a:t>Kokcidie</a:t>
            </a:r>
            <a:r>
              <a:rPr lang="cs-CZ" dirty="0" smtClean="0"/>
              <a:t>: </a:t>
            </a:r>
            <a:r>
              <a:rPr lang="cs-CZ" i="1" dirty="0" err="1" smtClean="0"/>
              <a:t>Eimeria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i="1" dirty="0" smtClean="0"/>
              <a:t>; </a:t>
            </a:r>
            <a:r>
              <a:rPr lang="cs-CZ" i="1" dirty="0" err="1" smtClean="0"/>
              <a:t>Isospora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)</a:t>
            </a:r>
          </a:p>
          <a:p>
            <a:r>
              <a:rPr lang="cs-CZ" dirty="0"/>
              <a:t>Životní cyklus s asexuálním a sexuálním rozmnožováním, ale bez změny hostitelů </a:t>
            </a:r>
            <a:r>
              <a:rPr lang="cs-CZ" dirty="0" smtClean="0"/>
              <a:t>a bez vnitřní akumulace (</a:t>
            </a:r>
            <a:r>
              <a:rPr lang="cs-CZ" b="1" dirty="0" smtClean="0"/>
              <a:t>Hlístice</a:t>
            </a:r>
            <a:r>
              <a:rPr lang="cs-CZ" dirty="0" smtClean="0"/>
              <a:t>: </a:t>
            </a:r>
            <a:r>
              <a:rPr lang="cs-CZ" i="1" dirty="0" err="1" smtClean="0"/>
              <a:t>Strongyloides</a:t>
            </a:r>
            <a:r>
              <a:rPr lang="cs-CZ" i="1" dirty="0" smtClean="0"/>
              <a:t> </a:t>
            </a:r>
            <a:r>
              <a:rPr lang="cs-CZ" i="1" dirty="0" err="1" smtClean="0"/>
              <a:t>westeri</a:t>
            </a:r>
            <a:r>
              <a:rPr lang="cs-CZ" i="1" dirty="0" smtClean="0"/>
              <a:t>, S. </a:t>
            </a:r>
            <a:r>
              <a:rPr lang="cs-CZ" i="1" dirty="0" err="1" smtClean="0"/>
              <a:t>stercoralis</a:t>
            </a:r>
            <a:r>
              <a:rPr lang="cs-CZ" i="1" dirty="0" smtClean="0"/>
              <a:t>, </a:t>
            </a:r>
            <a:r>
              <a:rPr lang="cs-CZ" i="1" dirty="0" err="1" smtClean="0"/>
              <a:t>Rhabditis</a:t>
            </a:r>
            <a:r>
              <a:rPr lang="cs-CZ" i="1" dirty="0" smtClean="0"/>
              <a:t> </a:t>
            </a:r>
            <a:r>
              <a:rPr lang="cs-CZ" i="1" dirty="0" err="1" smtClean="0"/>
              <a:t>spp</a:t>
            </a:r>
            <a:r>
              <a:rPr lang="cs-CZ" dirty="0" smtClean="0"/>
              <a:t>)</a:t>
            </a:r>
          </a:p>
          <a:p>
            <a:r>
              <a:rPr lang="cs-CZ" dirty="0" smtClean="0"/>
              <a:t>Paraziti se sexuální fází (ŽC) v jednom hostiteli (DH) a larválním vývojem ale bez asexuálního množením a bez akumulace v mezihostiteli (</a:t>
            </a:r>
            <a:r>
              <a:rPr lang="cs-CZ" dirty="0" err="1" smtClean="0"/>
              <a:t>Mz</a:t>
            </a:r>
            <a:r>
              <a:rPr lang="cs-CZ" dirty="0" smtClean="0"/>
              <a:t>);(</a:t>
            </a:r>
            <a:r>
              <a:rPr lang="cs-CZ" b="1" dirty="0" smtClean="0"/>
              <a:t>Tasemnice:  </a:t>
            </a:r>
            <a:r>
              <a:rPr lang="cs-CZ" i="1" dirty="0" smtClean="0"/>
              <a:t>T. </a:t>
            </a:r>
            <a:r>
              <a:rPr lang="cs-CZ" i="1" dirty="0" err="1" smtClean="0"/>
              <a:t>solium</a:t>
            </a:r>
            <a:r>
              <a:rPr lang="cs-CZ" i="1" dirty="0" smtClean="0"/>
              <a:t>, T. </a:t>
            </a:r>
            <a:r>
              <a:rPr lang="cs-CZ" i="1" dirty="0" err="1" smtClean="0"/>
              <a:t>saginata</a:t>
            </a:r>
            <a:r>
              <a:rPr lang="cs-CZ" i="1" dirty="0" smtClean="0"/>
              <a:t>, </a:t>
            </a:r>
            <a:r>
              <a:rPr lang="cs-CZ" i="1" dirty="0" err="1" smtClean="0"/>
              <a:t>Dypidium</a:t>
            </a:r>
            <a:r>
              <a:rPr lang="cs-CZ" i="1" dirty="0" smtClean="0"/>
              <a:t> </a:t>
            </a:r>
            <a:r>
              <a:rPr lang="cs-CZ" i="1" dirty="0" err="1" smtClean="0"/>
              <a:t>caninum</a:t>
            </a:r>
            <a:r>
              <a:rPr lang="cs-CZ" b="1" dirty="0" smtClean="0"/>
              <a:t>, Hlístice: </a:t>
            </a:r>
            <a:r>
              <a:rPr lang="cs-CZ" i="1" dirty="0" err="1" smtClean="0"/>
              <a:t>Dracunculus</a:t>
            </a:r>
            <a:r>
              <a:rPr lang="cs-CZ" i="1" dirty="0" smtClean="0"/>
              <a:t> </a:t>
            </a:r>
            <a:r>
              <a:rPr lang="cs-CZ" i="1" dirty="0" err="1" smtClean="0"/>
              <a:t>medinensis</a:t>
            </a:r>
            <a:r>
              <a:rPr lang="cs-CZ" i="1" dirty="0" smtClean="0"/>
              <a:t>, </a:t>
            </a:r>
            <a:r>
              <a:rPr lang="cs-CZ" i="1" dirty="0" err="1" smtClean="0"/>
              <a:t>Wuchereria</a:t>
            </a:r>
            <a:r>
              <a:rPr lang="cs-CZ" i="1" dirty="0" smtClean="0"/>
              <a:t> </a:t>
            </a:r>
            <a:r>
              <a:rPr lang="cs-CZ" i="1" dirty="0" err="1" smtClean="0"/>
              <a:t>bancrofti</a:t>
            </a:r>
            <a:r>
              <a:rPr lang="cs-CZ" b="1" dirty="0" smtClean="0"/>
              <a:t>, </a:t>
            </a:r>
            <a:r>
              <a:rPr lang="cs-CZ" dirty="0" smtClean="0"/>
              <a:t>většina </a:t>
            </a:r>
            <a:r>
              <a:rPr lang="cs-CZ" b="1" dirty="0" smtClean="0"/>
              <a:t>vrtejšů</a:t>
            </a:r>
            <a:r>
              <a:rPr lang="cs-CZ" dirty="0" smtClean="0"/>
              <a:t>)</a:t>
            </a:r>
          </a:p>
          <a:p>
            <a:r>
              <a:rPr lang="cs-CZ" dirty="0" smtClean="0"/>
              <a:t>Asexuální reprodukce s vnitřní akumulací, ale bez sexuální fáze a vnějšího stádia (</a:t>
            </a:r>
            <a:r>
              <a:rPr lang="cs-CZ" b="1" dirty="0" err="1" smtClean="0"/>
              <a:t>Flagelata</a:t>
            </a:r>
            <a:r>
              <a:rPr lang="cs-CZ" dirty="0" smtClean="0"/>
              <a:t>: </a:t>
            </a:r>
            <a:r>
              <a:rPr lang="cs-CZ" i="1" dirty="0" err="1" smtClean="0"/>
              <a:t>Trypanosomidae</a:t>
            </a:r>
            <a:r>
              <a:rPr lang="cs-CZ" b="1" dirty="0" smtClean="0"/>
              <a:t>, </a:t>
            </a:r>
            <a:r>
              <a:rPr lang="cs-CZ" b="1" dirty="0" err="1" smtClean="0"/>
              <a:t>Apicomlpexa</a:t>
            </a:r>
            <a:r>
              <a:rPr lang="cs-CZ" b="1" dirty="0" smtClean="0"/>
              <a:t>: </a:t>
            </a:r>
            <a:r>
              <a:rPr lang="cs-CZ" i="1" dirty="0" err="1" smtClean="0"/>
              <a:t>Piroplasmidae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 dvojí změnou hostitele, ale bez akumulace (</a:t>
            </a:r>
            <a:r>
              <a:rPr lang="cs-CZ" b="1" dirty="0" err="1" smtClean="0"/>
              <a:t>Acanthoce</a:t>
            </a:r>
            <a:r>
              <a:rPr lang="cs-CZ" b="1" smtClean="0"/>
              <a:t> phala</a:t>
            </a:r>
            <a:r>
              <a:rPr lang="cs-CZ" dirty="0" smtClean="0"/>
              <a:t>: </a:t>
            </a:r>
            <a:r>
              <a:rPr lang="cs-CZ" i="1" dirty="0" err="1" smtClean="0"/>
              <a:t>Corynosoma</a:t>
            </a:r>
            <a:r>
              <a:rPr lang="cs-CZ" i="1" dirty="0" smtClean="0"/>
              <a:t> </a:t>
            </a:r>
            <a:r>
              <a:rPr lang="cs-CZ" i="1" dirty="0" err="1" smtClean="0"/>
              <a:t>stramosum</a:t>
            </a:r>
            <a:r>
              <a:rPr lang="cs-CZ" i="1" dirty="0" smtClean="0"/>
              <a:t>)</a:t>
            </a:r>
          </a:p>
          <a:p>
            <a:r>
              <a:rPr lang="cs-CZ" dirty="0" smtClean="0"/>
              <a:t>Životní cyklus mající jednoho hostitele, ale bez vnitřní akumulace (</a:t>
            </a:r>
            <a:r>
              <a:rPr lang="cs-CZ" b="1" dirty="0" smtClean="0"/>
              <a:t>Tasemnice</a:t>
            </a:r>
            <a:r>
              <a:rPr lang="cs-CZ" dirty="0" smtClean="0"/>
              <a:t>: </a:t>
            </a:r>
            <a:r>
              <a:rPr lang="cs-CZ" i="1" dirty="0" err="1" smtClean="0"/>
              <a:t>T.crasiceps</a:t>
            </a:r>
            <a:r>
              <a:rPr lang="cs-CZ" i="1" dirty="0" smtClean="0"/>
              <a:t>, </a:t>
            </a:r>
            <a:r>
              <a:rPr lang="cs-CZ" i="1" dirty="0" err="1" smtClean="0"/>
              <a:t>Mesocestoides</a:t>
            </a:r>
            <a:r>
              <a:rPr lang="cs-CZ" i="1" dirty="0" smtClean="0"/>
              <a:t> </a:t>
            </a:r>
            <a:r>
              <a:rPr lang="cs-CZ" i="1" dirty="0" err="1" smtClean="0"/>
              <a:t>corti</a:t>
            </a:r>
            <a:r>
              <a:rPr lang="cs-CZ" i="1" dirty="0" smtClean="0"/>
              <a:t>, </a:t>
            </a:r>
            <a:r>
              <a:rPr lang="cs-CZ" i="1" dirty="0" err="1" smtClean="0"/>
              <a:t>Echinoccocus</a:t>
            </a:r>
            <a:r>
              <a:rPr lang="cs-CZ" i="1" dirty="0" smtClean="0"/>
              <a:t> </a:t>
            </a:r>
            <a:r>
              <a:rPr lang="cs-CZ" i="1" dirty="0" err="1" smtClean="0"/>
              <a:t>granulosus</a:t>
            </a:r>
            <a:r>
              <a:rPr lang="cs-CZ" dirty="0" smtClean="0"/>
              <a:t>, </a:t>
            </a:r>
            <a:r>
              <a:rPr lang="cs-CZ" b="1" dirty="0" smtClean="0"/>
              <a:t>Motolice:</a:t>
            </a:r>
            <a:r>
              <a:rPr lang="cs-CZ" dirty="0" smtClean="0"/>
              <a:t> </a:t>
            </a:r>
            <a:r>
              <a:rPr lang="cs-CZ" i="1" dirty="0" err="1" smtClean="0"/>
              <a:t>Fasciola</a:t>
            </a:r>
            <a:r>
              <a:rPr lang="cs-CZ" i="1" dirty="0" smtClean="0"/>
              <a:t> </a:t>
            </a:r>
            <a:r>
              <a:rPr lang="cs-CZ" i="1" dirty="0" err="1" smtClean="0"/>
              <a:t>hepatica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se třemi hostiteli (</a:t>
            </a:r>
            <a:r>
              <a:rPr lang="cs-CZ" b="1" dirty="0" smtClean="0"/>
              <a:t>Motolice: </a:t>
            </a:r>
            <a:r>
              <a:rPr lang="cs-CZ" i="1" dirty="0" err="1" smtClean="0"/>
              <a:t>Paragonimus</a:t>
            </a:r>
            <a:r>
              <a:rPr lang="cs-CZ" i="1" dirty="0" smtClean="0"/>
              <a:t> </a:t>
            </a:r>
            <a:r>
              <a:rPr lang="cs-CZ" i="1" dirty="0" err="1" smtClean="0"/>
              <a:t>westermani</a:t>
            </a:r>
            <a:r>
              <a:rPr lang="cs-CZ" dirty="0" smtClean="0"/>
              <a:t>)</a:t>
            </a:r>
          </a:p>
          <a:p>
            <a:r>
              <a:rPr lang="cs-CZ" dirty="0" smtClean="0"/>
              <a:t>Životní cyklus se čtyřmi hostiteli (</a:t>
            </a:r>
            <a:r>
              <a:rPr lang="cs-CZ" b="1" dirty="0" smtClean="0"/>
              <a:t>Motolice</a:t>
            </a:r>
            <a:r>
              <a:rPr lang="cs-CZ" dirty="0" smtClean="0"/>
              <a:t>: </a:t>
            </a:r>
            <a:r>
              <a:rPr lang="cs-CZ" i="1" dirty="0" err="1" smtClean="0"/>
              <a:t>Alaria</a:t>
            </a:r>
            <a:r>
              <a:rPr lang="cs-CZ" i="1" dirty="0" smtClean="0"/>
              <a:t> </a:t>
            </a:r>
            <a:r>
              <a:rPr lang="cs-CZ" i="1" dirty="0" err="1" smtClean="0"/>
              <a:t>alata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2016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1"/>
            <a:ext cx="8229600" cy="56779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800" b="1" dirty="0" smtClean="0"/>
              <a:t>Životní a vývojové cykly motolic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4862" y="612250"/>
            <a:ext cx="8135938" cy="5794375"/>
          </a:xfrm>
          <a:noFill/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8975725" y="908051"/>
            <a:ext cx="1296988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135359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800" b="1" dirty="0"/>
              <a:t>Základní parazitologické pojmy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935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       </a:t>
            </a:r>
            <a:r>
              <a:rPr lang="cs-CZ" sz="3800" dirty="0"/>
              <a:t>Parazitologické „dichotomie“</a:t>
            </a:r>
          </a:p>
        </p:txBody>
      </p:sp>
    </p:spTree>
    <p:extLst>
      <p:ext uri="{BB962C8B-B14F-4D97-AF65-F5344CB8AC3E}">
        <p14:creationId xmlns:p14="http://schemas.microsoft.com/office/powerpoint/2010/main" val="9712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63474"/>
            <a:ext cx="8229600" cy="63165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800" b="1" dirty="0"/>
              <a:t>Typy vývojových cyklů motolic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2351" y="795132"/>
            <a:ext cx="8907297" cy="5844207"/>
          </a:xfrm>
          <a:noFill/>
        </p:spPr>
      </p:pic>
    </p:spTree>
    <p:extLst>
      <p:ext uri="{BB962C8B-B14F-4D97-AF65-F5344CB8AC3E}">
        <p14:creationId xmlns:p14="http://schemas.microsoft.com/office/powerpoint/2010/main" val="1139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800" dirty="0"/>
          </a:p>
          <a:p>
            <a:pPr marL="0" indent="0" algn="ctr">
              <a:buNone/>
            </a:pPr>
            <a:r>
              <a:rPr lang="cs-CZ" sz="3800" dirty="0"/>
              <a:t>Děkuji za pozornost ! </a:t>
            </a:r>
          </a:p>
        </p:txBody>
      </p:sp>
    </p:spTree>
    <p:extLst>
      <p:ext uri="{BB962C8B-B14F-4D97-AF65-F5344CB8AC3E}">
        <p14:creationId xmlns:p14="http://schemas.microsoft.com/office/powerpoint/2010/main" val="3215289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1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5677" y="194261"/>
            <a:ext cx="9073058" cy="778098"/>
          </a:xfrm>
        </p:spPr>
        <p:txBody>
          <a:bodyPr>
            <a:noAutofit/>
          </a:bodyPr>
          <a:lstStyle/>
          <a:p>
            <a:pPr algn="ctr"/>
            <a:r>
              <a:rPr lang="cs-CZ" sz="3800" b="1" dirty="0"/>
              <a:t>Základní pojmy: Parazitologické „dichotomie“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3168" y="158735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 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1279055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1271096" y="3275692"/>
            <a:ext cx="41206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1659302" y="3042826"/>
            <a:ext cx="117211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Zooparazit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654995" y="3851756"/>
            <a:ext cx="123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Fytoparazit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2719655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727610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999740" y="3059668"/>
            <a:ext cx="128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Ektoparazit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71748" y="3851756"/>
            <a:ext cx="1302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Endoparazit</a:t>
            </a:r>
          </a:p>
        </p:txBody>
      </p:sp>
      <p:cxnSp>
        <p:nvCxnSpPr>
          <p:cNvPr id="20" name="Přímá spojnice 19"/>
          <p:cNvCxnSpPr/>
          <p:nvPr/>
        </p:nvCxnSpPr>
        <p:spPr>
          <a:xfrm>
            <a:off x="4207524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4223427" y="32129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4575519" y="3059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Obligátní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488052" y="3853097"/>
            <a:ext cx="126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Fakultativní</a:t>
            </a: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6991455" y="320368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6999405" y="357301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5834931" y="3027862"/>
            <a:ext cx="139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Permanentní</a:t>
            </a:r>
          </a:p>
        </p:txBody>
      </p:sp>
      <p:cxnSp>
        <p:nvCxnSpPr>
          <p:cNvPr id="27" name="Přímá spojnice 26"/>
          <p:cNvCxnSpPr/>
          <p:nvPr/>
        </p:nvCxnSpPr>
        <p:spPr>
          <a:xfrm>
            <a:off x="5554588" y="528530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5864607" y="3845144"/>
            <a:ext cx="123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Temporální</a:t>
            </a:r>
          </a:p>
        </p:txBody>
      </p:sp>
      <p:cxnSp>
        <p:nvCxnSpPr>
          <p:cNvPr id="29" name="Přímá spojnice 28"/>
          <p:cNvCxnSpPr/>
          <p:nvPr/>
        </p:nvCxnSpPr>
        <p:spPr>
          <a:xfrm flipV="1">
            <a:off x="8392754" y="3275692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8408656" y="364502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4443187" y="4745344"/>
            <a:ext cx="124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Generalista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467039" y="5442016"/>
            <a:ext cx="1166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Specialista</a:t>
            </a:r>
          </a:p>
        </p:txBody>
      </p:sp>
      <p:cxnSp>
        <p:nvCxnSpPr>
          <p:cNvPr id="33" name="Přímá spojnice 32"/>
          <p:cNvCxnSpPr/>
          <p:nvPr/>
        </p:nvCxnSpPr>
        <p:spPr>
          <a:xfrm>
            <a:off x="6961067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6969016" y="1628800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5564243" y="492071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8726329" y="3022226"/>
            <a:ext cx="13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Mikroparazit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8732672" y="3829767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Makroparazit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5834214" y="1436628"/>
            <a:ext cx="124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Monoxenní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5810358" y="2116951"/>
            <a:ext cx="1332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Heteroxenní</a:t>
            </a:r>
            <a:endParaRPr lang="cs-CZ" dirty="0"/>
          </a:p>
        </p:txBody>
      </p:sp>
      <p:cxnSp>
        <p:nvCxnSpPr>
          <p:cNvPr id="41" name="Přímá spojnice 40"/>
          <p:cNvCxnSpPr/>
          <p:nvPr/>
        </p:nvCxnSpPr>
        <p:spPr>
          <a:xfrm flipV="1">
            <a:off x="2785219" y="162084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4121033" y="493187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2785216" y="1988840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4113081" y="530120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/>
          <p:cNvSpPr txBox="1"/>
          <p:nvPr/>
        </p:nvSpPr>
        <p:spPr>
          <a:xfrm>
            <a:off x="7321950" y="3026893"/>
            <a:ext cx="1149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Periodický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7320992" y="3834437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Stádijní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3105423" y="4739705"/>
            <a:ext cx="1184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Stenofágní</a:t>
            </a:r>
            <a:endParaRPr lang="cs-CZ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3113371" y="5420030"/>
            <a:ext cx="106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Euryfágní</a:t>
            </a:r>
            <a:endParaRPr lang="cs-CZ" dirty="0"/>
          </a:p>
        </p:txBody>
      </p:sp>
      <p:cxnSp>
        <p:nvCxnSpPr>
          <p:cNvPr id="49" name="Přímá spojnice 48"/>
          <p:cNvCxnSpPr/>
          <p:nvPr/>
        </p:nvCxnSpPr>
        <p:spPr>
          <a:xfrm flipV="1">
            <a:off x="5535390" y="1619508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5527443" y="2004742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5544669" y="358372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 flipV="1">
            <a:off x="5512862" y="321439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3136332" y="2132856"/>
            <a:ext cx="120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Bioheminti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51808" y="1412776"/>
            <a:ext cx="1344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Geohelminti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423015" y="3063331"/>
            <a:ext cx="1132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 strategie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449836" y="3837721"/>
            <a:ext cx="117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 strategie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3224" y="3434963"/>
            <a:ext cx="835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Parazit</a:t>
            </a:r>
          </a:p>
        </p:txBody>
      </p:sp>
      <p:cxnSp>
        <p:nvCxnSpPr>
          <p:cNvPr id="53" name="Přímá spojnice 52"/>
          <p:cNvCxnSpPr/>
          <p:nvPr/>
        </p:nvCxnSpPr>
        <p:spPr>
          <a:xfrm flipV="1">
            <a:off x="4256557" y="160492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4273242" y="1974261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7277015" y="1429384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Autogenní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315210" y="2107094"/>
            <a:ext cx="111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Allogenní </a:t>
            </a:r>
          </a:p>
        </p:txBody>
      </p:sp>
      <p:cxnSp>
        <p:nvCxnSpPr>
          <p:cNvPr id="55" name="Přímá spojnice 54"/>
          <p:cNvCxnSpPr/>
          <p:nvPr/>
        </p:nvCxnSpPr>
        <p:spPr>
          <a:xfrm flipV="1">
            <a:off x="8400513" y="1646009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8392558" y="2015347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571996" y="1417847"/>
            <a:ext cx="104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přímý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4565372" y="2118890"/>
            <a:ext cx="136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nepřímý</a:t>
            </a:r>
          </a:p>
        </p:txBody>
      </p:sp>
      <p:cxnSp>
        <p:nvCxnSpPr>
          <p:cNvPr id="58" name="Přímá spojnice 57"/>
          <p:cNvCxnSpPr/>
          <p:nvPr/>
        </p:nvCxnSpPr>
        <p:spPr>
          <a:xfrm flipV="1">
            <a:off x="2747134" y="4977611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2751369" y="5332026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/>
          <p:cNvSpPr txBox="1"/>
          <p:nvPr/>
        </p:nvSpPr>
        <p:spPr>
          <a:xfrm>
            <a:off x="8778240" y="1433304"/>
            <a:ext cx="142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</a:t>
            </a:r>
            <a:r>
              <a:rPr lang="cs-CZ" dirty="0" err="1"/>
              <a:t>akvatický</a:t>
            </a:r>
            <a:endParaRPr lang="cs-CZ" dirty="0"/>
          </a:p>
        </p:txBody>
      </p:sp>
      <p:sp>
        <p:nvSpPr>
          <p:cNvPr id="60" name="TextovéPole 59"/>
          <p:cNvSpPr txBox="1"/>
          <p:nvPr/>
        </p:nvSpPr>
        <p:spPr>
          <a:xfrm>
            <a:off x="8747760" y="2110487"/>
            <a:ext cx="1495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ŽC terestrický</a:t>
            </a:r>
          </a:p>
        </p:txBody>
      </p:sp>
      <p:cxnSp>
        <p:nvCxnSpPr>
          <p:cNvPr id="61" name="Přímá spojnice 60"/>
          <p:cNvCxnSpPr/>
          <p:nvPr/>
        </p:nvCxnSpPr>
        <p:spPr>
          <a:xfrm>
            <a:off x="6978697" y="5222104"/>
            <a:ext cx="453038" cy="3811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 flipV="1">
            <a:off x="6970266" y="4849772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7307249" y="4697637"/>
            <a:ext cx="121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Koinobiont</a:t>
            </a:r>
            <a:endParaRPr lang="cs-CZ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7418571" y="5405300"/>
            <a:ext cx="10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Idiobiont</a:t>
            </a:r>
          </a:p>
        </p:txBody>
      </p:sp>
      <p:cxnSp>
        <p:nvCxnSpPr>
          <p:cNvPr id="65" name="Přímá spojnice 64"/>
          <p:cNvCxnSpPr/>
          <p:nvPr/>
        </p:nvCxnSpPr>
        <p:spPr>
          <a:xfrm flipV="1">
            <a:off x="10008003" y="1550249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9952342" y="4945456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0023903" y="1937283"/>
            <a:ext cx="453038" cy="3811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>
            <a:endCxn id="74" idx="1"/>
          </p:cNvCxnSpPr>
          <p:nvPr/>
        </p:nvCxnSpPr>
        <p:spPr>
          <a:xfrm>
            <a:off x="9960297" y="5324529"/>
            <a:ext cx="420459" cy="31135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ovéPole 62"/>
          <p:cNvSpPr txBox="1"/>
          <p:nvPr/>
        </p:nvSpPr>
        <p:spPr>
          <a:xfrm>
            <a:off x="8770289" y="4736066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Primární 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8841852" y="540218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Oportunní</a:t>
            </a:r>
          </a:p>
        </p:txBody>
      </p:sp>
      <p:cxnSp>
        <p:nvCxnSpPr>
          <p:cNvPr id="72" name="Přímá spojnice 71"/>
          <p:cNvCxnSpPr/>
          <p:nvPr/>
        </p:nvCxnSpPr>
        <p:spPr>
          <a:xfrm flipV="1">
            <a:off x="9992296" y="3261116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10008201" y="3622498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ovéPole 68"/>
          <p:cNvSpPr txBox="1"/>
          <p:nvPr/>
        </p:nvSpPr>
        <p:spPr>
          <a:xfrm>
            <a:off x="10325872" y="4778481"/>
            <a:ext cx="126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Holoparazit</a:t>
            </a:r>
            <a:endParaRPr lang="cs-CZ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10380756" y="5451214"/>
            <a:ext cx="132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Hemiparazit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10448013" y="1305096"/>
            <a:ext cx="1324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Horizontální</a:t>
            </a:r>
          </a:p>
          <a:p>
            <a:r>
              <a:rPr lang="cs-CZ" dirty="0"/>
              <a:t>přenos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10503674" y="2056549"/>
            <a:ext cx="1068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Vertikální</a:t>
            </a:r>
          </a:p>
          <a:p>
            <a:r>
              <a:rPr lang="cs-CZ" dirty="0"/>
              <a:t>přenos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8502" y="4706035"/>
            <a:ext cx="10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Biotrofní</a:t>
            </a:r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5879573" y="5427903"/>
            <a:ext cx="1272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Nekrotrofní</a:t>
            </a:r>
            <a:endParaRPr lang="cs-CZ" dirty="0"/>
          </a:p>
        </p:txBody>
      </p:sp>
      <p:cxnSp>
        <p:nvCxnSpPr>
          <p:cNvPr id="79" name="Přímá spojnice 78"/>
          <p:cNvCxnSpPr/>
          <p:nvPr/>
        </p:nvCxnSpPr>
        <p:spPr>
          <a:xfrm flipV="1">
            <a:off x="8458823" y="4899074"/>
            <a:ext cx="355587" cy="38690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Přímá spojnice 79"/>
          <p:cNvCxnSpPr/>
          <p:nvPr/>
        </p:nvCxnSpPr>
        <p:spPr>
          <a:xfrm>
            <a:off x="8458828" y="5262248"/>
            <a:ext cx="367122" cy="32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 flipV="1">
            <a:off x="1315551" y="1622173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1307600" y="1998122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 flipV="1">
            <a:off x="1348686" y="5082314"/>
            <a:ext cx="360040" cy="3693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1340732" y="5466214"/>
            <a:ext cx="360040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ovéPole 86"/>
          <p:cNvSpPr txBox="1"/>
          <p:nvPr/>
        </p:nvSpPr>
        <p:spPr>
          <a:xfrm>
            <a:off x="1692518" y="1415423"/>
            <a:ext cx="91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Larvální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1592306" y="215054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Imaginální</a:t>
            </a:r>
            <a:endParaRPr lang="cs-CZ" dirty="0"/>
          </a:p>
        </p:txBody>
      </p:sp>
      <p:sp>
        <p:nvSpPr>
          <p:cNvPr id="89" name="TextovéPole 88"/>
          <p:cNvSpPr txBox="1"/>
          <p:nvPr/>
        </p:nvSpPr>
        <p:spPr>
          <a:xfrm>
            <a:off x="1653875" y="4637602"/>
            <a:ext cx="1431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Intracelulární</a:t>
            </a:r>
          </a:p>
          <a:p>
            <a:r>
              <a:rPr lang="cs-CZ" dirty="0" err="1"/>
              <a:t>Endocytární</a:t>
            </a:r>
            <a:endParaRPr lang="cs-CZ" dirty="0"/>
          </a:p>
        </p:txBody>
      </p:sp>
      <p:sp>
        <p:nvSpPr>
          <p:cNvPr id="90" name="TextovéPole 89"/>
          <p:cNvSpPr txBox="1"/>
          <p:nvPr/>
        </p:nvSpPr>
        <p:spPr>
          <a:xfrm>
            <a:off x="1701583" y="5431556"/>
            <a:ext cx="1277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Epicelulární</a:t>
            </a:r>
            <a:endParaRPr lang="cs-CZ" dirty="0"/>
          </a:p>
          <a:p>
            <a:r>
              <a:rPr lang="cs-CZ" dirty="0" err="1"/>
              <a:t>Epicytární</a:t>
            </a:r>
            <a:endParaRPr lang="cs-CZ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11399866" y="1650910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(2)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1576120" y="5079248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(3)</a:t>
            </a:r>
            <a:endParaRPr lang="cs-CZ" sz="2400" b="1" dirty="0"/>
          </a:p>
        </p:txBody>
      </p:sp>
      <p:sp>
        <p:nvSpPr>
          <p:cNvPr id="92" name="TextovéPole 91"/>
          <p:cNvSpPr txBox="1"/>
          <p:nvPr/>
        </p:nvSpPr>
        <p:spPr>
          <a:xfrm>
            <a:off x="11474074" y="3347186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34065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Ochrana před klíšťaty – co je odpuzuje? | Hubení škůdc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10" y="4872393"/>
            <a:ext cx="2693626" cy="180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Nadpis 1"/>
          <p:cNvSpPr>
            <a:spLocks noGrp="1"/>
          </p:cNvSpPr>
          <p:nvPr>
            <p:ph type="ctrTitle"/>
          </p:nvPr>
        </p:nvSpPr>
        <p:spPr>
          <a:xfrm>
            <a:off x="2140024" y="404664"/>
            <a:ext cx="7772400" cy="603114"/>
          </a:xfrm>
        </p:spPr>
        <p:txBody>
          <a:bodyPr>
            <a:normAutofit/>
          </a:bodyPr>
          <a:lstStyle/>
          <a:p>
            <a:pPr algn="l"/>
            <a:r>
              <a:rPr lang="cs-CZ" altLang="cs-CZ" sz="3400" b="1" dirty="0"/>
              <a:t>Podle hostitelů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>
          <a:xfrm>
            <a:off x="2135560" y="1124744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cs-CZ" altLang="cs-CZ" b="1" dirty="0"/>
              <a:t>Zooparaziti</a:t>
            </a:r>
            <a:r>
              <a:rPr lang="cs-CZ" altLang="cs-CZ" dirty="0"/>
              <a:t> – paraziti živočichů a člověka</a:t>
            </a:r>
          </a:p>
          <a:p>
            <a:pPr algn="l"/>
            <a:r>
              <a:rPr lang="cs-CZ" altLang="cs-CZ" b="1" dirty="0" err="1"/>
              <a:t>Fytoparaziti</a:t>
            </a:r>
            <a:r>
              <a:rPr lang="cs-CZ" altLang="cs-CZ" b="1" dirty="0"/>
              <a:t> </a:t>
            </a:r>
            <a:r>
              <a:rPr lang="cs-CZ" altLang="cs-CZ" dirty="0"/>
              <a:t>– paraziti rostlin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72" y="2986820"/>
            <a:ext cx="2319722" cy="186640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362" y="2994310"/>
            <a:ext cx="1976832" cy="2029516"/>
          </a:xfrm>
          <a:prstGeom prst="rect">
            <a:avLst/>
          </a:prstGeom>
        </p:spPr>
      </p:pic>
      <p:pic>
        <p:nvPicPr>
          <p:cNvPr id="1030" name="Picture 6" descr="Parazitické rostliny – ATLAS POŠKOZENÍ DŘEV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62" y="2994311"/>
            <a:ext cx="2181668" cy="18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kulenty, paraziti, invazní rostliny – Procvičování online – Umíme fakt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249" y="155558"/>
            <a:ext cx="2090609" cy="34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větiny Raflézie jsou líne zlodějky: Co si neukradnou, to nemají | Ábíčko.cz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249" y="3554039"/>
            <a:ext cx="2083293" cy="31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ic pro slabší povahy! Muži se v oku usídlil obří parazitický červ | TN.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72" y="4853227"/>
            <a:ext cx="3233322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Živa – Motolice – parazitičtí červi s nejkomplikovanějšími životními cykly  (Petr Horák)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994" y="4853227"/>
            <a:ext cx="1277168" cy="182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77955" y="301517"/>
            <a:ext cx="10515600" cy="1074061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/>
              <a:t>Zooparazit </a:t>
            </a:r>
            <a:r>
              <a:rPr lang="cs-CZ" sz="2800" b="1" i="1" dirty="0"/>
              <a:t>versus</a:t>
            </a:r>
            <a:r>
              <a:rPr lang="cs-CZ" sz="3400" b="1" dirty="0"/>
              <a:t> </a:t>
            </a:r>
            <a:r>
              <a:rPr lang="cs-CZ" sz="3400" b="1" dirty="0" err="1"/>
              <a:t>fytoparazit</a:t>
            </a:r>
            <a:endParaRPr lang="cs-CZ" sz="34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53" y="1733384"/>
            <a:ext cx="6254010" cy="40357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64904" y="5883966"/>
            <a:ext cx="149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Taenia</a:t>
            </a:r>
            <a:r>
              <a:rPr lang="cs-CZ" b="1" dirty="0"/>
              <a:t> </a:t>
            </a:r>
            <a:r>
              <a:rPr lang="cs-CZ" b="1" dirty="0" err="1"/>
              <a:t>solium</a:t>
            </a:r>
            <a:endParaRPr lang="cs-CZ" b="1" dirty="0"/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97" y="1733384"/>
            <a:ext cx="4469188" cy="421805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682825" y="583983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Viscum</a:t>
            </a:r>
            <a:r>
              <a:rPr lang="cs-CZ" b="1" dirty="0"/>
              <a:t> album</a:t>
            </a:r>
          </a:p>
        </p:txBody>
      </p:sp>
    </p:spTree>
    <p:extLst>
      <p:ext uri="{BB962C8B-B14F-4D97-AF65-F5344CB8AC3E}">
        <p14:creationId xmlns:p14="http://schemas.microsoft.com/office/powerpoint/2010/main" val="186523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2118</Words>
  <Application>Microsoft Office PowerPoint</Application>
  <PresentationFormat>Širokoúhlá obrazovka</PresentationFormat>
  <Paragraphs>433</Paragraphs>
  <Slides>62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Motiv Office</vt:lpstr>
      <vt:lpstr>Prezentace aplikace PowerPoint</vt:lpstr>
      <vt:lpstr>Parazitismus jako biologický fenomén</vt:lpstr>
      <vt:lpstr>Parazitismus jako ekologický pojem </vt:lpstr>
      <vt:lpstr>Diverzita cizopasníků</vt:lpstr>
      <vt:lpstr>Systém: Parazit-Hostitel-Prostředí</vt:lpstr>
      <vt:lpstr>Základní parazitologické pojmy</vt:lpstr>
      <vt:lpstr>Základní pojmy: Parazitologické „dichotomie“</vt:lpstr>
      <vt:lpstr>Podle hostitelů</vt:lpstr>
      <vt:lpstr>Zooparazit versus fytoparazit</vt:lpstr>
      <vt:lpstr>Podle lokalizace</vt:lpstr>
      <vt:lpstr>Výhody a nevýhody ekto a endoparazitismu</vt:lpstr>
      <vt:lpstr>Ektoparaziti</vt:lpstr>
      <vt:lpstr>Endoparaziti</vt:lpstr>
      <vt:lpstr>Endoparaziti - střevní</vt:lpstr>
      <vt:lpstr>Paraziti krevní v plasmě versus v krvinkách</vt:lpstr>
      <vt:lpstr>Paraziti kavitární – v tělních dutinách</vt:lpstr>
      <vt:lpstr>Paraziti tkáňoví  intracelulární versus intercelulární</vt:lpstr>
      <vt:lpstr>Podle vazby na hostitele</vt:lpstr>
      <vt:lpstr>Obligátní versus fakultativní</vt:lpstr>
      <vt:lpstr>Podle časového úseku v životním cyklu kdy parazitují</vt:lpstr>
      <vt:lpstr>Permanentní versus temporární</vt:lpstr>
      <vt:lpstr>Periodický parazitismus</vt:lpstr>
      <vt:lpstr>Periodický parazitismus larvální                 versus                  generační</vt:lpstr>
      <vt:lpstr>Parazitismus  larvální versus imaginální</vt:lpstr>
      <vt:lpstr>Podle způsobu rozmnožování</vt:lpstr>
      <vt:lpstr>Mikroparaziti versus makroparaziti</vt:lpstr>
      <vt:lpstr>Mikroparaziti versus makroparaziti</vt:lpstr>
      <vt:lpstr>Mikroparaziti versus Makroparaziti</vt:lpstr>
      <vt:lpstr>Mikroparaziti přímý přenos versus nepřímý přenos</vt:lpstr>
      <vt:lpstr>Makroparaziti přímý přenos versus nepřímý přenos</vt:lpstr>
      <vt:lpstr>Podle životní strategie: „r“ versus „K“</vt:lpstr>
      <vt:lpstr>Typy strategií živočichů - obecně</vt:lpstr>
      <vt:lpstr>Podle životní strategie: „r“ versus „K“</vt:lpstr>
      <vt:lpstr>Živorodý Gyrodactylus: typický „r“ stratég</vt:lpstr>
      <vt:lpstr>Vejcorodý Eudiplozoon: typický „K“ stratég</vt:lpstr>
      <vt:lpstr>Podle typu životního cyklu</vt:lpstr>
      <vt:lpstr>Monoxenní paraziti</vt:lpstr>
      <vt:lpstr>Heteroxenní paraziti Dixenní                                                    Trixenní</vt:lpstr>
      <vt:lpstr>Biohelminti versus Geohelminti</vt:lpstr>
      <vt:lpstr>Životní cyklus akvatický                   versus                 terestrický</vt:lpstr>
      <vt:lpstr>Životní cyklus přímý</vt:lpstr>
      <vt:lpstr>Životní cyklus nepřímý</vt:lpstr>
      <vt:lpstr>Autogenní versus allogenní</vt:lpstr>
      <vt:lpstr>Autogenní versus allogenní</vt:lpstr>
      <vt:lpstr>Podle způsobu výživy</vt:lpstr>
      <vt:lpstr>Stenofágní versus euryfágní</vt:lpstr>
      <vt:lpstr>Generalisti versus specialisti</vt:lpstr>
      <vt:lpstr>Primární versus oportunní</vt:lpstr>
      <vt:lpstr>Koinobiont versus Idiobiont</vt:lpstr>
      <vt:lpstr>Biotrofní versus Nekrotrofní</vt:lpstr>
      <vt:lpstr>Holoparaziti versus Hemiparaziti</vt:lpstr>
      <vt:lpstr>Biotrofní versus Nekrotrofní</vt:lpstr>
      <vt:lpstr>Biotrofní versus nekrotrofní</vt:lpstr>
      <vt:lpstr>Přenos horizontální (h) versus vertikální (v)</vt:lpstr>
      <vt:lpstr>Prezentace aplikace PowerPoint</vt:lpstr>
      <vt:lpstr>Prezentace aplikace PowerPoint</vt:lpstr>
      <vt:lpstr> Typologie životních cyklů – použitá kritéria </vt:lpstr>
      <vt:lpstr>Typologie životních cyklů parazitů</vt:lpstr>
      <vt:lpstr>Životní a vývojové cykly motolic</vt:lpstr>
      <vt:lpstr>Typy vývojových cyklů motolic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Gelnar</dc:creator>
  <cp:lastModifiedBy>Milan Gelnar</cp:lastModifiedBy>
  <cp:revision>152</cp:revision>
  <dcterms:created xsi:type="dcterms:W3CDTF">2024-02-25T08:37:21Z</dcterms:created>
  <dcterms:modified xsi:type="dcterms:W3CDTF">2024-05-15T10:07:29Z</dcterms:modified>
</cp:coreProperties>
</file>