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6" r:id="rId3"/>
    <p:sldId id="293" r:id="rId4"/>
    <p:sldId id="257" r:id="rId5"/>
    <p:sldId id="258" r:id="rId6"/>
    <p:sldId id="259" r:id="rId7"/>
    <p:sldId id="262" r:id="rId8"/>
    <p:sldId id="260" r:id="rId9"/>
    <p:sldId id="264" r:id="rId10"/>
    <p:sldId id="261" r:id="rId11"/>
    <p:sldId id="265" r:id="rId12"/>
    <p:sldId id="272" r:id="rId13"/>
    <p:sldId id="268" r:id="rId14"/>
    <p:sldId id="269" r:id="rId15"/>
    <p:sldId id="267" r:id="rId16"/>
    <p:sldId id="270" r:id="rId17"/>
    <p:sldId id="291" r:id="rId18"/>
    <p:sldId id="271" r:id="rId19"/>
    <p:sldId id="273" r:id="rId20"/>
    <p:sldId id="274" r:id="rId21"/>
    <p:sldId id="275" r:id="rId22"/>
    <p:sldId id="276" r:id="rId23"/>
    <p:sldId id="292" r:id="rId24"/>
    <p:sldId id="277" r:id="rId25"/>
    <p:sldId id="294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</p:sldIdLst>
  <p:sldSz cx="9144000" cy="6858000" type="screen4x3"/>
  <p:notesSz cx="6858000" cy="9144000"/>
  <p:custDataLst>
    <p:tags r:id="rId40"/>
  </p:custDataLst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20" d="100"/>
          <a:sy n="120" d="100"/>
        </p:scale>
        <p:origin x="1344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420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DBE05-B28C-4FAF-A1CE-46BF7EC8BF5F}" type="datetimeFigureOut">
              <a:rPr lang="cs-CZ" smtClean="0"/>
              <a:t>19.05.2024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8D4CD-2D3C-48D9-8786-75C86F77154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371129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DBE05-B28C-4FAF-A1CE-46BF7EC8BF5F}" type="datetimeFigureOut">
              <a:rPr lang="cs-CZ" smtClean="0"/>
              <a:t>19.05.2024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8D4CD-2D3C-48D9-8786-75C86F77154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923629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DBE05-B28C-4FAF-A1CE-46BF7EC8BF5F}" type="datetimeFigureOut">
              <a:rPr lang="cs-CZ" smtClean="0"/>
              <a:t>19.05.2024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8D4CD-2D3C-48D9-8786-75C86F77154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251163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DBE05-B28C-4FAF-A1CE-46BF7EC8BF5F}" type="datetimeFigureOut">
              <a:rPr lang="cs-CZ" smtClean="0"/>
              <a:t>19.05.2024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8D4CD-2D3C-48D9-8786-75C86F77154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248767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DBE05-B28C-4FAF-A1CE-46BF7EC8BF5F}" type="datetimeFigureOut">
              <a:rPr lang="cs-CZ" smtClean="0"/>
              <a:t>19.05.2024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8D4CD-2D3C-48D9-8786-75C86F77154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046082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DBE05-B28C-4FAF-A1CE-46BF7EC8BF5F}" type="datetimeFigureOut">
              <a:rPr lang="cs-CZ" smtClean="0"/>
              <a:t>19.05.2024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8D4CD-2D3C-48D9-8786-75C86F77154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181705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DBE05-B28C-4FAF-A1CE-46BF7EC8BF5F}" type="datetimeFigureOut">
              <a:rPr lang="cs-CZ" smtClean="0"/>
              <a:t>19.05.2024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8D4CD-2D3C-48D9-8786-75C86F77154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446427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DBE05-B28C-4FAF-A1CE-46BF7EC8BF5F}" type="datetimeFigureOut">
              <a:rPr lang="cs-CZ" smtClean="0"/>
              <a:t>19.05.2024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8D4CD-2D3C-48D9-8786-75C86F77154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526092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DBE05-B28C-4FAF-A1CE-46BF7EC8BF5F}" type="datetimeFigureOut">
              <a:rPr lang="cs-CZ" smtClean="0"/>
              <a:t>19.05.2024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8D4CD-2D3C-48D9-8786-75C86F77154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912399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DBE05-B28C-4FAF-A1CE-46BF7EC8BF5F}" type="datetimeFigureOut">
              <a:rPr lang="cs-CZ" smtClean="0"/>
              <a:t>19.05.2024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8D4CD-2D3C-48D9-8786-75C86F77154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325375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DBE05-B28C-4FAF-A1CE-46BF7EC8BF5F}" type="datetimeFigureOut">
              <a:rPr lang="cs-CZ" smtClean="0"/>
              <a:t>19.05.2024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8D4CD-2D3C-48D9-8786-75C86F77154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089638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5DBE05-B28C-4FAF-A1CE-46BF7EC8BF5F}" type="datetimeFigureOut">
              <a:rPr lang="cs-CZ" smtClean="0"/>
              <a:t>19.05.2024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18D4CD-2D3C-48D9-8786-75C86F77154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679293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smtClean="0"/>
              <a:t>Parazitičtí členovci II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23144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720080"/>
          </a:xfrm>
        </p:spPr>
        <p:txBody>
          <a:bodyPr>
            <a:normAutofit fontScale="90000"/>
          </a:bodyPr>
          <a:lstStyle/>
          <a:p>
            <a:r>
              <a:rPr lang="cs-CZ" dirty="0" err="1" smtClean="0"/>
              <a:t>Pediculus</a:t>
            </a:r>
            <a:r>
              <a:rPr lang="cs-CZ" dirty="0" smtClean="0"/>
              <a:t> </a:t>
            </a:r>
            <a:r>
              <a:rPr lang="cs-CZ" dirty="0" err="1" smtClean="0"/>
              <a:t>humanus</a:t>
            </a:r>
            <a:r>
              <a:rPr lang="cs-CZ" dirty="0" smtClean="0"/>
              <a:t> x </a:t>
            </a:r>
            <a:r>
              <a:rPr lang="cs-CZ" dirty="0" err="1" smtClean="0"/>
              <a:t>Pthirius</a:t>
            </a:r>
            <a:r>
              <a:rPr lang="cs-CZ" dirty="0" smtClean="0"/>
              <a:t> </a:t>
            </a:r>
            <a:r>
              <a:rPr lang="cs-CZ" dirty="0" err="1"/>
              <a:t>p</a:t>
            </a:r>
            <a:r>
              <a:rPr lang="cs-CZ" dirty="0" err="1" smtClean="0"/>
              <a:t>ubis</a:t>
            </a:r>
            <a:endParaRPr lang="cs-CZ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704247"/>
            <a:ext cx="8229600" cy="43178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6399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720080"/>
          </a:xfrm>
        </p:spPr>
        <p:txBody>
          <a:bodyPr>
            <a:normAutofit fontScale="90000"/>
          </a:bodyPr>
          <a:lstStyle/>
          <a:p>
            <a:r>
              <a:rPr lang="cs-CZ" dirty="0" err="1" smtClean="0"/>
              <a:t>Heteroptera</a:t>
            </a:r>
            <a:r>
              <a:rPr lang="cs-CZ" dirty="0" smtClean="0"/>
              <a:t> - ploštice</a:t>
            </a:r>
            <a:endParaRPr lang="cs-CZ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146" y="1268760"/>
            <a:ext cx="7944294" cy="5184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2774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864096"/>
          </a:xfrm>
        </p:spPr>
        <p:txBody>
          <a:bodyPr/>
          <a:lstStyle/>
          <a:p>
            <a:r>
              <a:rPr lang="cs-CZ" dirty="0" err="1" smtClean="0"/>
              <a:t>Triatoma</a:t>
            </a:r>
            <a:r>
              <a:rPr lang="cs-CZ" dirty="0" smtClean="0"/>
              <a:t> </a:t>
            </a:r>
            <a:r>
              <a:rPr lang="cs-CZ" dirty="0" err="1" smtClean="0"/>
              <a:t>dimidiata</a:t>
            </a:r>
            <a:endParaRPr lang="cs-CZ" dirty="0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792" y="1600200"/>
            <a:ext cx="7618415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00044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r>
              <a:rPr lang="cs-CZ" dirty="0" err="1" smtClean="0"/>
              <a:t>Heteroptera</a:t>
            </a:r>
            <a:r>
              <a:rPr lang="cs-CZ" dirty="0" smtClean="0"/>
              <a:t> – vývojová stádia</a:t>
            </a:r>
            <a:endParaRPr lang="cs-CZ" dirty="0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340768"/>
            <a:ext cx="7452677" cy="4824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17476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648072"/>
          </a:xfrm>
        </p:spPr>
        <p:txBody>
          <a:bodyPr>
            <a:normAutofit fontScale="90000"/>
          </a:bodyPr>
          <a:lstStyle/>
          <a:p>
            <a:r>
              <a:rPr lang="cs-CZ" dirty="0" err="1" smtClean="0"/>
              <a:t>Cimex</a:t>
            </a:r>
            <a:r>
              <a:rPr lang="cs-CZ" dirty="0" smtClean="0"/>
              <a:t> </a:t>
            </a:r>
            <a:r>
              <a:rPr lang="cs-CZ" dirty="0" err="1" smtClean="0"/>
              <a:t>lectularius</a:t>
            </a:r>
            <a:r>
              <a:rPr lang="cs-CZ" dirty="0" smtClean="0"/>
              <a:t> - štěnice domácí</a:t>
            </a:r>
            <a:endParaRPr lang="cs-CZ" dirty="0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132856"/>
            <a:ext cx="8229600" cy="35102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08299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r>
              <a:rPr lang="cs-CZ" dirty="0" err="1" smtClean="0"/>
              <a:t>Cimex</a:t>
            </a:r>
            <a:r>
              <a:rPr lang="cs-CZ" dirty="0" smtClean="0"/>
              <a:t> </a:t>
            </a:r>
            <a:r>
              <a:rPr lang="cs-CZ" dirty="0" err="1" smtClean="0"/>
              <a:t>lectularius</a:t>
            </a:r>
            <a:endParaRPr lang="cs-CZ" dirty="0"/>
          </a:p>
        </p:txBody>
      </p:sp>
      <p:pic>
        <p:nvPicPr>
          <p:cNvPr id="1126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515" y="1600200"/>
            <a:ext cx="7348969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08891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Ploštice  - zástupci</a:t>
            </a:r>
            <a:endParaRPr lang="cs-CZ" dirty="0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908720"/>
            <a:ext cx="6752586" cy="5799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74635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8568952" cy="1143000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Morfologie ústního ústrojí </a:t>
            </a:r>
            <a:r>
              <a:rPr lang="cs-CZ" dirty="0" err="1" smtClean="0"/>
              <a:t>orthopterního</a:t>
            </a:r>
            <a:r>
              <a:rPr lang="cs-CZ" dirty="0" smtClean="0"/>
              <a:t> typu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035868" y="1484784"/>
            <a:ext cx="4040188" cy="639762"/>
          </a:xfrm>
        </p:spPr>
        <p:txBody>
          <a:bodyPr/>
          <a:lstStyle/>
          <a:p>
            <a:r>
              <a:rPr lang="cs-CZ" b="0" dirty="0" err="1" smtClean="0"/>
              <a:t>Reduvidae</a:t>
            </a:r>
            <a:endParaRPr lang="cs-CZ" b="0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5282753" y="1412776"/>
            <a:ext cx="4041775" cy="639762"/>
          </a:xfrm>
        </p:spPr>
        <p:txBody>
          <a:bodyPr/>
          <a:lstStyle/>
          <a:p>
            <a:r>
              <a:rPr lang="cs-CZ" b="0" dirty="0" err="1" smtClean="0"/>
              <a:t>Cimicidae</a:t>
            </a:r>
            <a:endParaRPr lang="cs-CZ" b="0" dirty="0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900" y="2276872"/>
            <a:ext cx="4235116" cy="3960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2155268"/>
            <a:ext cx="3312368" cy="42047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bdélník 6"/>
          <p:cNvSpPr/>
          <p:nvPr/>
        </p:nvSpPr>
        <p:spPr>
          <a:xfrm>
            <a:off x="395536" y="2204864"/>
            <a:ext cx="360040" cy="4320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10594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864096"/>
          </a:xfrm>
        </p:spPr>
        <p:txBody>
          <a:bodyPr/>
          <a:lstStyle/>
          <a:p>
            <a:r>
              <a:rPr lang="cs-CZ" dirty="0" err="1" smtClean="0"/>
              <a:t>Rhodnius</a:t>
            </a:r>
            <a:r>
              <a:rPr lang="cs-CZ" dirty="0" smtClean="0"/>
              <a:t> </a:t>
            </a:r>
            <a:r>
              <a:rPr lang="cs-CZ" dirty="0" err="1" smtClean="0"/>
              <a:t>prolixus</a:t>
            </a:r>
            <a:r>
              <a:rPr lang="cs-CZ" dirty="0" smtClean="0"/>
              <a:t> </a:t>
            </a:r>
            <a:endParaRPr lang="cs-CZ" dirty="0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9210" y="1124744"/>
            <a:ext cx="6131722" cy="5472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85218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720080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Blechy - morfologie</a:t>
            </a:r>
            <a:endParaRPr lang="cs-CZ" dirty="0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428" y="1600200"/>
            <a:ext cx="7815143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56543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648072"/>
          </a:xfrm>
        </p:spPr>
        <p:txBody>
          <a:bodyPr>
            <a:normAutofit fontScale="90000"/>
          </a:bodyPr>
          <a:lstStyle/>
          <a:p>
            <a:r>
              <a:rPr lang="cs-CZ" dirty="0" err="1" smtClean="0"/>
              <a:t>Anoplura</a:t>
            </a:r>
            <a:r>
              <a:rPr lang="cs-CZ" dirty="0" smtClean="0"/>
              <a:t> - Vši</a:t>
            </a:r>
            <a:endParaRPr lang="cs-CZ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786" y="1600200"/>
            <a:ext cx="6846590" cy="4979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87430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648072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Blechy -biologie</a:t>
            </a:r>
            <a:endParaRPr lang="cs-CZ" dirty="0"/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68490"/>
            <a:ext cx="8229600" cy="43893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22075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Blechy - význam</a:t>
            </a:r>
            <a:endParaRPr lang="cs-CZ" dirty="0"/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737975"/>
            <a:ext cx="8229600" cy="2250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0073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Blechy - morfologie</a:t>
            </a:r>
            <a:endParaRPr lang="cs-CZ" dirty="0"/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190" y="1600200"/>
            <a:ext cx="7589619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57144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260648"/>
            <a:ext cx="4752528" cy="6323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8842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cs-CZ" dirty="0" smtClean="0"/>
              <a:t>Blechy - morfologie</a:t>
            </a:r>
            <a:endParaRPr lang="cs-CZ" dirty="0"/>
          </a:p>
        </p:txBody>
      </p:sp>
      <p:pic>
        <p:nvPicPr>
          <p:cNvPr id="215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836" y="1600200"/>
            <a:ext cx="7522564" cy="4967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32991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Morfologie hlavy</a:t>
            </a:r>
            <a:endParaRPr lang="cs-CZ" dirty="0"/>
          </a:p>
        </p:txBody>
      </p:sp>
      <p:pic>
        <p:nvPicPr>
          <p:cNvPr id="266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7668" y="1600200"/>
            <a:ext cx="3648663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03537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cs-CZ" dirty="0" err="1" smtClean="0"/>
              <a:t>Pulex</a:t>
            </a:r>
            <a:r>
              <a:rPr lang="cs-CZ" dirty="0" smtClean="0"/>
              <a:t> </a:t>
            </a:r>
            <a:r>
              <a:rPr lang="cs-CZ" dirty="0" err="1" smtClean="0"/>
              <a:t>irritans</a:t>
            </a:r>
            <a:endParaRPr lang="cs-CZ" dirty="0"/>
          </a:p>
        </p:txBody>
      </p:sp>
      <p:pic>
        <p:nvPicPr>
          <p:cNvPr id="225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565" y="1600200"/>
            <a:ext cx="7426869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05972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850106"/>
          </a:xfrm>
        </p:spPr>
        <p:txBody>
          <a:bodyPr/>
          <a:lstStyle/>
          <a:p>
            <a:r>
              <a:rPr lang="cs-CZ" dirty="0" smtClean="0"/>
              <a:t>Blechy – ústní ústrojí</a:t>
            </a:r>
            <a:endParaRPr lang="cs-CZ" dirty="0"/>
          </a:p>
        </p:txBody>
      </p:sp>
      <p:pic>
        <p:nvPicPr>
          <p:cNvPr id="235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700" y="1600200"/>
            <a:ext cx="6459635" cy="4997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22520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Blechy – vývojový cyklus</a:t>
            </a:r>
            <a:endParaRPr lang="cs-CZ" dirty="0"/>
          </a:p>
        </p:txBody>
      </p:sp>
      <p:pic>
        <p:nvPicPr>
          <p:cNvPr id="245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422" y="1600200"/>
            <a:ext cx="7129156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40457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r>
              <a:rPr lang="cs-CZ" dirty="0" smtClean="0"/>
              <a:t>Blechy – vývojová stádia</a:t>
            </a:r>
            <a:endParaRPr lang="cs-CZ" dirty="0"/>
          </a:p>
        </p:txBody>
      </p:sp>
      <p:pic>
        <p:nvPicPr>
          <p:cNvPr id="256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2346" y="1484784"/>
            <a:ext cx="5157926" cy="52045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06809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2276872"/>
            <a:ext cx="3008313" cy="742404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ANOPLURA</a:t>
            </a:r>
            <a:br>
              <a:rPr lang="cs-CZ" dirty="0" smtClean="0"/>
            </a:br>
            <a:r>
              <a:rPr lang="cs-CZ" b="0" i="1" dirty="0" err="1" smtClean="0"/>
              <a:t>Pthirius</a:t>
            </a:r>
            <a:r>
              <a:rPr lang="cs-CZ" b="0" i="1" dirty="0" smtClean="0"/>
              <a:t> </a:t>
            </a:r>
            <a:r>
              <a:rPr lang="cs-CZ" b="0" i="1" dirty="0" err="1" smtClean="0"/>
              <a:t>pubis</a:t>
            </a:r>
            <a:r>
              <a:rPr lang="cs-CZ" b="0" i="1" dirty="0" smtClean="0"/>
              <a:t> </a:t>
            </a:r>
            <a:r>
              <a:rPr lang="cs-CZ" b="0" dirty="0" smtClean="0"/>
              <a:t>(A)</a:t>
            </a:r>
            <a:br>
              <a:rPr lang="cs-CZ" b="0" dirty="0" smtClean="0"/>
            </a:br>
            <a:r>
              <a:rPr lang="cs-CZ" b="0" i="1" dirty="0" err="1" smtClean="0"/>
              <a:t>Haematopinus</a:t>
            </a:r>
            <a:r>
              <a:rPr lang="cs-CZ" b="0" i="1" dirty="0" smtClean="0"/>
              <a:t> </a:t>
            </a:r>
            <a:r>
              <a:rPr lang="cs-CZ" b="0" i="1" dirty="0" err="1" smtClean="0"/>
              <a:t>suis</a:t>
            </a:r>
            <a:r>
              <a:rPr lang="cs-CZ" b="0" i="1" dirty="0" smtClean="0"/>
              <a:t> </a:t>
            </a:r>
            <a:r>
              <a:rPr lang="cs-CZ" b="0" dirty="0" smtClean="0"/>
              <a:t>(B)</a:t>
            </a:r>
            <a:br>
              <a:rPr lang="cs-CZ" b="0" dirty="0" smtClean="0"/>
            </a:br>
            <a:r>
              <a:rPr lang="cs-CZ" b="0" i="1" dirty="0" smtClean="0"/>
              <a:t>H. </a:t>
            </a:r>
            <a:r>
              <a:rPr lang="cs-CZ" b="0" i="1" dirty="0" err="1" smtClean="0"/>
              <a:t>suis</a:t>
            </a:r>
            <a:r>
              <a:rPr lang="cs-CZ" b="0" i="1" dirty="0" smtClean="0"/>
              <a:t> </a:t>
            </a:r>
            <a:r>
              <a:rPr lang="cs-CZ" b="0" dirty="0" smtClean="0"/>
              <a:t>– sací ústrojí zatažené do </a:t>
            </a:r>
            <a:r>
              <a:rPr lang="cs-CZ" b="0" dirty="0"/>
              <a:t>ú</a:t>
            </a:r>
            <a:r>
              <a:rPr lang="cs-CZ" b="0" dirty="0" smtClean="0"/>
              <a:t>stní dutiny (C)</a:t>
            </a:r>
            <a:br>
              <a:rPr lang="cs-CZ" b="0" dirty="0" smtClean="0"/>
            </a:br>
            <a:r>
              <a:rPr lang="cs-CZ" b="0" dirty="0" err="1" smtClean="0"/>
              <a:t>Vajičko</a:t>
            </a:r>
            <a:r>
              <a:rPr lang="cs-CZ" b="0" dirty="0" smtClean="0"/>
              <a:t> s víčkem – </a:t>
            </a:r>
            <a:r>
              <a:rPr lang="cs-CZ" b="0" i="1" dirty="0" err="1" smtClean="0"/>
              <a:t>Pediculus</a:t>
            </a:r>
            <a:r>
              <a:rPr lang="cs-CZ" b="0" i="1" dirty="0" smtClean="0"/>
              <a:t> </a:t>
            </a:r>
            <a:r>
              <a:rPr lang="cs-CZ" b="0" i="1" dirty="0" err="1" smtClean="0"/>
              <a:t>humanus</a:t>
            </a:r>
            <a:r>
              <a:rPr lang="cs-CZ" b="0" i="1" dirty="0" smtClean="0"/>
              <a:t> </a:t>
            </a:r>
            <a:r>
              <a:rPr lang="cs-CZ" b="0" i="1" dirty="0" err="1" smtClean="0"/>
              <a:t>capitis</a:t>
            </a:r>
            <a:r>
              <a:rPr lang="cs-CZ" b="0" i="1" dirty="0" smtClean="0"/>
              <a:t> </a:t>
            </a:r>
            <a:r>
              <a:rPr lang="cs-CZ" b="0" dirty="0" smtClean="0"/>
              <a:t>(D)</a:t>
            </a:r>
            <a:br>
              <a:rPr lang="cs-CZ" b="0" dirty="0" smtClean="0"/>
            </a:br>
            <a:r>
              <a:rPr lang="cs-CZ" dirty="0" smtClean="0"/>
              <a:t> </a:t>
            </a:r>
            <a:br>
              <a:rPr lang="cs-CZ" dirty="0" smtClean="0"/>
            </a:b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67544" y="2708920"/>
            <a:ext cx="3008313" cy="4691063"/>
          </a:xfrm>
        </p:spPr>
        <p:txBody>
          <a:bodyPr/>
          <a:lstStyle/>
          <a:p>
            <a:r>
              <a:rPr lang="cs-CZ" dirty="0" smtClean="0"/>
              <a:t>AB – zadeček</a:t>
            </a:r>
          </a:p>
          <a:p>
            <a:r>
              <a:rPr lang="cs-CZ" dirty="0" smtClean="0"/>
              <a:t>AT – tykadlo</a:t>
            </a:r>
          </a:p>
          <a:p>
            <a:r>
              <a:rPr lang="cs-CZ" dirty="0" smtClean="0"/>
              <a:t>CA – hlava</a:t>
            </a:r>
          </a:p>
          <a:p>
            <a:r>
              <a:rPr lang="cs-CZ" dirty="0" smtClean="0"/>
              <a:t>CL – hák</a:t>
            </a:r>
          </a:p>
          <a:p>
            <a:r>
              <a:rPr lang="cs-CZ" dirty="0" smtClean="0"/>
              <a:t>EG – vajíčko</a:t>
            </a:r>
          </a:p>
          <a:p>
            <a:r>
              <a:rPr lang="cs-CZ" dirty="0" smtClean="0"/>
              <a:t>H – lidský vlas</a:t>
            </a:r>
          </a:p>
          <a:p>
            <a:r>
              <a:rPr lang="cs-CZ" dirty="0" smtClean="0"/>
              <a:t>M – ústní otvor</a:t>
            </a:r>
          </a:p>
          <a:p>
            <a:r>
              <a:rPr lang="cs-CZ" dirty="0" smtClean="0"/>
              <a:t>O – víčko</a:t>
            </a:r>
          </a:p>
          <a:p>
            <a:r>
              <a:rPr lang="cs-CZ" dirty="0" smtClean="0"/>
              <a:t>SE – seta</a:t>
            </a:r>
          </a:p>
          <a:p>
            <a:r>
              <a:rPr lang="cs-CZ" dirty="0" smtClean="0"/>
              <a:t>TH - hruď</a:t>
            </a:r>
            <a:endParaRPr lang="cs-CZ" dirty="0"/>
          </a:p>
        </p:txBody>
      </p:sp>
      <p:pic>
        <p:nvPicPr>
          <p:cNvPr id="450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2956" y="476672"/>
            <a:ext cx="5717012" cy="5832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18121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cs-CZ" dirty="0" smtClean="0"/>
              <a:t>Zástupci – </a:t>
            </a:r>
            <a:r>
              <a:rPr lang="cs-CZ" dirty="0" err="1" smtClean="0"/>
              <a:t>Pulex</a:t>
            </a:r>
            <a:r>
              <a:rPr lang="cs-CZ" dirty="0" smtClean="0"/>
              <a:t> </a:t>
            </a:r>
            <a:r>
              <a:rPr lang="cs-CZ" dirty="0" err="1" smtClean="0"/>
              <a:t>irritans</a:t>
            </a:r>
            <a:endParaRPr lang="cs-CZ" dirty="0"/>
          </a:p>
        </p:txBody>
      </p:sp>
      <p:pic>
        <p:nvPicPr>
          <p:cNvPr id="266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925013"/>
            <a:ext cx="8229600" cy="3876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64256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926976"/>
          </a:xfrm>
        </p:spPr>
        <p:txBody>
          <a:bodyPr/>
          <a:lstStyle/>
          <a:p>
            <a:r>
              <a:rPr lang="cs-CZ" dirty="0" smtClean="0"/>
              <a:t>Blecha psí a Blecha kočičí</a:t>
            </a:r>
            <a:endParaRPr lang="cs-CZ" dirty="0"/>
          </a:p>
        </p:txBody>
      </p:sp>
      <p:pic>
        <p:nvPicPr>
          <p:cNvPr id="276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927" y="1484784"/>
            <a:ext cx="8316537" cy="50281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12889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/>
          <a:lstStyle/>
          <a:p>
            <a:r>
              <a:rPr lang="cs-CZ" dirty="0" err="1" smtClean="0"/>
              <a:t>Xenopsylla</a:t>
            </a:r>
            <a:r>
              <a:rPr lang="cs-CZ" dirty="0" smtClean="0"/>
              <a:t> </a:t>
            </a:r>
            <a:r>
              <a:rPr lang="cs-CZ" dirty="0" err="1" smtClean="0"/>
              <a:t>cheopis</a:t>
            </a:r>
            <a:r>
              <a:rPr lang="cs-CZ" dirty="0" smtClean="0"/>
              <a:t> </a:t>
            </a:r>
            <a:endParaRPr lang="cs-CZ" dirty="0"/>
          </a:p>
        </p:txBody>
      </p:sp>
      <p:pic>
        <p:nvPicPr>
          <p:cNvPr id="286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340768"/>
            <a:ext cx="8229600" cy="30018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266578"/>
            <a:ext cx="6429425" cy="2186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27991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864096"/>
          </a:xfrm>
        </p:spPr>
        <p:txBody>
          <a:bodyPr/>
          <a:lstStyle/>
          <a:p>
            <a:r>
              <a:rPr lang="cs-CZ" dirty="0" smtClean="0"/>
              <a:t>Blechy rozlišení druhů</a:t>
            </a:r>
            <a:endParaRPr lang="cs-CZ" dirty="0"/>
          </a:p>
        </p:txBody>
      </p:sp>
      <p:pic>
        <p:nvPicPr>
          <p:cNvPr id="296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8362" y="1600200"/>
            <a:ext cx="6247973" cy="50201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30296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792088"/>
          </a:xfrm>
        </p:spPr>
        <p:txBody>
          <a:bodyPr/>
          <a:lstStyle/>
          <a:p>
            <a:r>
              <a:rPr lang="cs-CZ" dirty="0" err="1" smtClean="0"/>
              <a:t>Tunga</a:t>
            </a:r>
            <a:r>
              <a:rPr lang="cs-CZ" dirty="0" smtClean="0"/>
              <a:t> </a:t>
            </a:r>
            <a:r>
              <a:rPr lang="cs-CZ" dirty="0" err="1" smtClean="0"/>
              <a:t>penatrans</a:t>
            </a:r>
            <a:endParaRPr lang="cs-CZ" dirty="0"/>
          </a:p>
        </p:txBody>
      </p:sp>
      <p:pic>
        <p:nvPicPr>
          <p:cNvPr id="307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477" y="1556792"/>
            <a:ext cx="8231638" cy="4896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71350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936104"/>
          </a:xfrm>
        </p:spPr>
        <p:txBody>
          <a:bodyPr/>
          <a:lstStyle/>
          <a:p>
            <a:r>
              <a:rPr lang="cs-CZ" dirty="0" err="1" smtClean="0"/>
              <a:t>Tunga</a:t>
            </a:r>
            <a:r>
              <a:rPr lang="cs-CZ" dirty="0" smtClean="0"/>
              <a:t> </a:t>
            </a:r>
            <a:r>
              <a:rPr lang="cs-CZ" dirty="0" err="1" smtClean="0"/>
              <a:t>penetrans</a:t>
            </a:r>
            <a:endParaRPr lang="cs-CZ" dirty="0"/>
          </a:p>
        </p:txBody>
      </p:sp>
      <p:pic>
        <p:nvPicPr>
          <p:cNvPr id="317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8776" y="1783357"/>
            <a:ext cx="610756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76262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/>
          <a:lstStyle/>
          <a:p>
            <a:r>
              <a:rPr lang="cs-CZ" dirty="0" err="1" smtClean="0"/>
              <a:t>Tunga</a:t>
            </a:r>
            <a:r>
              <a:rPr lang="cs-CZ" dirty="0" smtClean="0"/>
              <a:t> </a:t>
            </a:r>
            <a:r>
              <a:rPr lang="cs-CZ" dirty="0" err="1"/>
              <a:t>p</a:t>
            </a:r>
            <a:r>
              <a:rPr lang="cs-CZ" dirty="0" err="1" smtClean="0"/>
              <a:t>enetrans</a:t>
            </a:r>
            <a:endParaRPr lang="cs-CZ" dirty="0"/>
          </a:p>
        </p:txBody>
      </p:sp>
      <p:pic>
        <p:nvPicPr>
          <p:cNvPr id="327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749523"/>
            <a:ext cx="8229600" cy="4227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24821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792088"/>
          </a:xfrm>
        </p:spPr>
        <p:txBody>
          <a:bodyPr/>
          <a:lstStyle/>
          <a:p>
            <a:r>
              <a:rPr lang="cs-CZ" dirty="0" err="1" smtClean="0"/>
              <a:t>Tunga</a:t>
            </a:r>
            <a:r>
              <a:rPr lang="cs-CZ" dirty="0" smtClean="0"/>
              <a:t> </a:t>
            </a:r>
            <a:r>
              <a:rPr lang="cs-CZ" dirty="0" err="1" smtClean="0"/>
              <a:t>penetrans</a:t>
            </a:r>
            <a:endParaRPr lang="cs-CZ" dirty="0"/>
          </a:p>
        </p:txBody>
      </p:sp>
      <p:pic>
        <p:nvPicPr>
          <p:cNvPr id="337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736423"/>
            <a:ext cx="8229600" cy="4253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34394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/>
              <a:t>	</a:t>
            </a:r>
            <a:r>
              <a:rPr lang="cs-CZ" smtClean="0"/>
              <a:t>		</a:t>
            </a:r>
            <a:r>
              <a:rPr lang="cs-CZ" smtClean="0"/>
              <a:t>Děkuji za pozornost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71795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Anoplura</a:t>
            </a:r>
            <a:r>
              <a:rPr lang="cs-CZ" dirty="0" smtClean="0"/>
              <a:t> - Vši</a:t>
            </a:r>
            <a:endParaRPr lang="cs-CZ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44824"/>
            <a:ext cx="8953164" cy="3564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3023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Anoplura</a:t>
            </a:r>
            <a:r>
              <a:rPr lang="cs-CZ" dirty="0" smtClean="0"/>
              <a:t> - vši</a:t>
            </a:r>
            <a:endParaRPr lang="cs-CZ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829242"/>
            <a:ext cx="8229600" cy="2067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62670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cs-CZ" dirty="0" smtClean="0"/>
              <a:t>Vývojová stádia</a:t>
            </a:r>
            <a:endParaRPr lang="cs-CZ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340768"/>
            <a:ext cx="8136904" cy="5141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86948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Zástupci – veš šatní</a:t>
            </a:r>
            <a:endParaRPr lang="cs-CZ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283" y="1268760"/>
            <a:ext cx="8220189" cy="5040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7321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792088"/>
          </a:xfrm>
        </p:spPr>
        <p:txBody>
          <a:bodyPr/>
          <a:lstStyle/>
          <a:p>
            <a:r>
              <a:rPr lang="cs-CZ" dirty="0" err="1" smtClean="0"/>
              <a:t>Pediculus</a:t>
            </a:r>
            <a:r>
              <a:rPr lang="cs-CZ" dirty="0" smtClean="0"/>
              <a:t> </a:t>
            </a:r>
            <a:r>
              <a:rPr lang="cs-CZ" dirty="0" err="1" smtClean="0"/>
              <a:t>humanus</a:t>
            </a:r>
            <a:r>
              <a:rPr lang="cs-CZ" dirty="0" smtClean="0"/>
              <a:t> x </a:t>
            </a:r>
            <a:r>
              <a:rPr lang="cs-CZ" dirty="0" err="1" smtClean="0"/>
              <a:t>Pthirius</a:t>
            </a:r>
            <a:r>
              <a:rPr lang="cs-CZ" dirty="0" smtClean="0"/>
              <a:t> </a:t>
            </a:r>
            <a:r>
              <a:rPr lang="cs-CZ" dirty="0" err="1" smtClean="0"/>
              <a:t>pubis</a:t>
            </a:r>
            <a:endParaRPr lang="cs-CZ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465" y="1600200"/>
            <a:ext cx="7549069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00508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720080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Zástupci – veš muňka</a:t>
            </a:r>
            <a:endParaRPr lang="cs-CZ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535" y="1628800"/>
            <a:ext cx="9009376" cy="439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54751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PPT_DBNAME" val="40201536-c199-4c85-a763-154464345727.mdb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OINTWIDTH" val="0.5"/>
  <p:tag name="ARS_CHARTSHOWITEMTEXT" val="0"/>
</p:tagLst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</TotalTime>
  <Words>192</Words>
  <Application>Microsoft Office PowerPoint</Application>
  <PresentationFormat>Předvádění na obrazovce (4:3)</PresentationFormat>
  <Paragraphs>51</Paragraphs>
  <Slides>38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38</vt:i4>
      </vt:variant>
    </vt:vector>
  </HeadingPairs>
  <TitlesOfParts>
    <vt:vector size="41" baseType="lpstr">
      <vt:lpstr>Arial</vt:lpstr>
      <vt:lpstr>Calibri</vt:lpstr>
      <vt:lpstr>Motiv systému Office</vt:lpstr>
      <vt:lpstr>Parazitičtí členovci II</vt:lpstr>
      <vt:lpstr>Anoplura - Vši</vt:lpstr>
      <vt:lpstr>ANOPLURA Pthirius pubis (A) Haematopinus suis (B) H. suis – sací ústrojí zatažené do ústní dutiny (C) Vajičko s víčkem – Pediculus humanus capitis (D)   </vt:lpstr>
      <vt:lpstr>Anoplura - Vši</vt:lpstr>
      <vt:lpstr>Anoplura - vši</vt:lpstr>
      <vt:lpstr>Vývojová stádia</vt:lpstr>
      <vt:lpstr>Zástupci – veš šatní</vt:lpstr>
      <vt:lpstr>Pediculus humanus x Pthirius pubis</vt:lpstr>
      <vt:lpstr>Zástupci – veš muňka</vt:lpstr>
      <vt:lpstr>Pediculus humanus x Pthirius pubis</vt:lpstr>
      <vt:lpstr>Heteroptera - ploštice</vt:lpstr>
      <vt:lpstr>Triatoma dimidiata</vt:lpstr>
      <vt:lpstr>Heteroptera – vývojová stádia</vt:lpstr>
      <vt:lpstr>Cimex lectularius - štěnice domácí</vt:lpstr>
      <vt:lpstr>Cimex lectularius</vt:lpstr>
      <vt:lpstr>Ploštice  - zástupci</vt:lpstr>
      <vt:lpstr>Morfologie ústního ústrojí orthopterního typu</vt:lpstr>
      <vt:lpstr>Rhodnius prolixus </vt:lpstr>
      <vt:lpstr>Blechy - morfologie</vt:lpstr>
      <vt:lpstr>Blechy -biologie</vt:lpstr>
      <vt:lpstr>Blechy - význam</vt:lpstr>
      <vt:lpstr>Blechy - morfologie</vt:lpstr>
      <vt:lpstr>Prezentace aplikace PowerPoint</vt:lpstr>
      <vt:lpstr>Blechy - morfologie</vt:lpstr>
      <vt:lpstr>Morfologie hlavy</vt:lpstr>
      <vt:lpstr>Pulex irritans</vt:lpstr>
      <vt:lpstr>Blechy – ústní ústrojí</vt:lpstr>
      <vt:lpstr>Blechy – vývojový cyklus</vt:lpstr>
      <vt:lpstr>Blechy – vývojová stádia</vt:lpstr>
      <vt:lpstr>Zástupci – Pulex irritans</vt:lpstr>
      <vt:lpstr>Blecha psí a Blecha kočičí</vt:lpstr>
      <vt:lpstr>Xenopsylla cheopis </vt:lpstr>
      <vt:lpstr>Blechy rozlišení druhů</vt:lpstr>
      <vt:lpstr>Tunga penatrans</vt:lpstr>
      <vt:lpstr>Tunga penetrans</vt:lpstr>
      <vt:lpstr>Tunga penetrans</vt:lpstr>
      <vt:lpstr>Tunga penetrans</vt:lpstr>
      <vt:lpstr>Prezentace aplikace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para</dc:creator>
  <cp:lastModifiedBy>Milan Gelnar</cp:lastModifiedBy>
  <cp:revision>11</cp:revision>
  <dcterms:created xsi:type="dcterms:W3CDTF">2014-05-21T18:34:10Z</dcterms:created>
  <dcterms:modified xsi:type="dcterms:W3CDTF">2024-05-19T18:30:57Z</dcterms:modified>
</cp:coreProperties>
</file>