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42"/>
  </p:handoutMasterIdLst>
  <p:sldIdLst>
    <p:sldId id="256" r:id="rId2"/>
    <p:sldId id="291" r:id="rId3"/>
    <p:sldId id="257" r:id="rId4"/>
    <p:sldId id="277" r:id="rId5"/>
    <p:sldId id="258" r:id="rId6"/>
    <p:sldId id="259" r:id="rId7"/>
    <p:sldId id="292" r:id="rId8"/>
    <p:sldId id="260" r:id="rId9"/>
    <p:sldId id="261" r:id="rId10"/>
    <p:sldId id="296" r:id="rId11"/>
    <p:sldId id="278" r:id="rId12"/>
    <p:sldId id="263" r:id="rId13"/>
    <p:sldId id="265" r:id="rId14"/>
    <p:sldId id="267" r:id="rId15"/>
    <p:sldId id="266" r:id="rId16"/>
    <p:sldId id="264" r:id="rId17"/>
    <p:sldId id="268" r:id="rId18"/>
    <p:sldId id="271" r:id="rId19"/>
    <p:sldId id="270" r:id="rId20"/>
    <p:sldId id="272" r:id="rId21"/>
    <p:sldId id="273" r:id="rId22"/>
    <p:sldId id="269" r:id="rId23"/>
    <p:sldId id="274" r:id="rId24"/>
    <p:sldId id="275" r:id="rId25"/>
    <p:sldId id="293" r:id="rId26"/>
    <p:sldId id="290" r:id="rId27"/>
    <p:sldId id="279" r:id="rId28"/>
    <p:sldId id="282" r:id="rId29"/>
    <p:sldId id="295" r:id="rId30"/>
    <p:sldId id="280" r:id="rId31"/>
    <p:sldId id="281" r:id="rId32"/>
    <p:sldId id="283" r:id="rId33"/>
    <p:sldId id="294" r:id="rId34"/>
    <p:sldId id="284" r:id="rId35"/>
    <p:sldId id="285" r:id="rId36"/>
    <p:sldId id="286" r:id="rId37"/>
    <p:sldId id="287" r:id="rId38"/>
    <p:sldId id="288" r:id="rId39"/>
    <p:sldId id="289" r:id="rId40"/>
    <p:sldId id="297" r:id="rId41"/>
  </p:sldIdLst>
  <p:sldSz cx="9144000" cy="6858000" type="screen4x3"/>
  <p:notesSz cx="9874250" cy="6797675"/>
  <p:custDataLst>
    <p:tags r:id="rId43"/>
  </p:custDataLst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20" d="100"/>
          <a:sy n="120" d="100"/>
        </p:scale>
        <p:origin x="1344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420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handoutMaster" Target="handoutMasters/handout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gs" Target="tags/tag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278842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5593123" y="0"/>
            <a:ext cx="4278842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E6053A-443E-4192-8FCB-6ABD4394EB43}" type="datetimeFigureOut">
              <a:rPr lang="cs-CZ" smtClean="0"/>
              <a:t>19.05.2024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6456612"/>
            <a:ext cx="4278842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5593123" y="6456612"/>
            <a:ext cx="4278842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4D301B-D174-4E90-BE8E-A0BF1BE90C8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7013684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59318-A809-4B41-8A69-D54915FB7B69}" type="datetimeFigureOut">
              <a:rPr lang="cs-CZ" smtClean="0"/>
              <a:t>19.05.2024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4C658-1065-4E12-AC43-9DFFA7A0B54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203279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59318-A809-4B41-8A69-D54915FB7B69}" type="datetimeFigureOut">
              <a:rPr lang="cs-CZ" smtClean="0"/>
              <a:t>19.05.2024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4C658-1065-4E12-AC43-9DFFA7A0B54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108485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59318-A809-4B41-8A69-D54915FB7B69}" type="datetimeFigureOut">
              <a:rPr lang="cs-CZ" smtClean="0"/>
              <a:t>19.05.2024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4C658-1065-4E12-AC43-9DFFA7A0B54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481585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59318-A809-4B41-8A69-D54915FB7B69}" type="datetimeFigureOut">
              <a:rPr lang="cs-CZ" smtClean="0"/>
              <a:t>19.05.2024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4C658-1065-4E12-AC43-9DFFA7A0B54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183053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59318-A809-4B41-8A69-D54915FB7B69}" type="datetimeFigureOut">
              <a:rPr lang="cs-CZ" smtClean="0"/>
              <a:t>19.05.2024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4C658-1065-4E12-AC43-9DFFA7A0B54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67674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59318-A809-4B41-8A69-D54915FB7B69}" type="datetimeFigureOut">
              <a:rPr lang="cs-CZ" smtClean="0"/>
              <a:t>19.05.2024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4C658-1065-4E12-AC43-9DFFA7A0B54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871566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59318-A809-4B41-8A69-D54915FB7B69}" type="datetimeFigureOut">
              <a:rPr lang="cs-CZ" smtClean="0"/>
              <a:t>19.05.2024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4C658-1065-4E12-AC43-9DFFA7A0B54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161990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59318-A809-4B41-8A69-D54915FB7B69}" type="datetimeFigureOut">
              <a:rPr lang="cs-CZ" smtClean="0"/>
              <a:t>19.05.2024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4C658-1065-4E12-AC43-9DFFA7A0B54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662077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59318-A809-4B41-8A69-D54915FB7B69}" type="datetimeFigureOut">
              <a:rPr lang="cs-CZ" smtClean="0"/>
              <a:t>19.05.2024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4C658-1065-4E12-AC43-9DFFA7A0B54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097890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59318-A809-4B41-8A69-D54915FB7B69}" type="datetimeFigureOut">
              <a:rPr lang="cs-CZ" smtClean="0"/>
              <a:t>19.05.2024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4C658-1065-4E12-AC43-9DFFA7A0B54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933347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59318-A809-4B41-8A69-D54915FB7B69}" type="datetimeFigureOut">
              <a:rPr lang="cs-CZ" smtClean="0"/>
              <a:t>19.05.2024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4C658-1065-4E12-AC43-9DFFA7A0B54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856141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359318-A809-4B41-8A69-D54915FB7B69}" type="datetimeFigureOut">
              <a:rPr lang="cs-CZ" smtClean="0"/>
              <a:t>19.05.2024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14C658-1065-4E12-AC43-9DFFA7A0B54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53701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8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err="1" smtClean="0"/>
              <a:t>Diptera</a:t>
            </a:r>
            <a:r>
              <a:rPr lang="cs-CZ" smtClean="0"/>
              <a:t>  - dvoukřídlí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81169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792088"/>
          </a:xfrm>
        </p:spPr>
        <p:txBody>
          <a:bodyPr/>
          <a:lstStyle/>
          <a:p>
            <a:r>
              <a:rPr lang="cs-CZ" dirty="0" smtClean="0"/>
              <a:t>Hlava a ústní ústrojí mouchy</a:t>
            </a:r>
            <a:endParaRPr lang="cs-CZ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456576"/>
            <a:ext cx="7264850" cy="5140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22698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3008313" cy="310356"/>
          </a:xfrm>
        </p:spPr>
        <p:txBody>
          <a:bodyPr>
            <a:normAutofit fontScale="90000"/>
          </a:bodyPr>
          <a:lstStyle/>
          <a:p>
            <a:r>
              <a:rPr lang="cs-CZ" dirty="0" err="1" smtClean="0"/>
              <a:t>Diptera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620688"/>
            <a:ext cx="3008313" cy="720081"/>
          </a:xfrm>
        </p:spPr>
        <p:txBody>
          <a:bodyPr/>
          <a:lstStyle/>
          <a:p>
            <a:r>
              <a:rPr lang="cs-CZ" b="1" dirty="0" smtClean="0"/>
              <a:t>Moucha domácí – medicínský význam</a:t>
            </a:r>
            <a:endParaRPr lang="cs-CZ" b="1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3999" y="332656"/>
            <a:ext cx="5031825" cy="6120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67709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778098"/>
          </a:xfrm>
        </p:spPr>
        <p:txBody>
          <a:bodyPr/>
          <a:lstStyle/>
          <a:p>
            <a:r>
              <a:rPr lang="cs-CZ" dirty="0" err="1" smtClean="0"/>
              <a:t>Diptera</a:t>
            </a:r>
            <a:r>
              <a:rPr lang="cs-CZ" dirty="0" smtClean="0"/>
              <a:t> – </a:t>
            </a:r>
            <a:r>
              <a:rPr lang="cs-CZ" dirty="0" err="1" smtClean="0"/>
              <a:t>Muscina</a:t>
            </a:r>
            <a:r>
              <a:rPr lang="cs-CZ" dirty="0" smtClean="0"/>
              <a:t> </a:t>
            </a:r>
            <a:r>
              <a:rPr lang="cs-CZ" dirty="0" err="1" smtClean="0"/>
              <a:t>stabulans</a:t>
            </a:r>
            <a:endParaRPr lang="cs-CZ" dirty="0"/>
          </a:p>
        </p:txBody>
      </p:sp>
      <p:pic>
        <p:nvPicPr>
          <p:cNvPr id="1126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412776"/>
            <a:ext cx="8640960" cy="46460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18784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922114"/>
          </a:xfrm>
        </p:spPr>
        <p:txBody>
          <a:bodyPr/>
          <a:lstStyle/>
          <a:p>
            <a:r>
              <a:rPr lang="cs-CZ" dirty="0" err="1" smtClean="0"/>
              <a:t>Caliophoridae</a:t>
            </a:r>
            <a:r>
              <a:rPr lang="cs-CZ" dirty="0" smtClean="0"/>
              <a:t> - bzučivkovití</a:t>
            </a:r>
            <a:endParaRPr lang="cs-CZ" dirty="0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470" y="1600200"/>
            <a:ext cx="747906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21540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720080"/>
          </a:xfrm>
        </p:spPr>
        <p:txBody>
          <a:bodyPr>
            <a:normAutofit fontScale="90000"/>
          </a:bodyPr>
          <a:lstStyle/>
          <a:p>
            <a:r>
              <a:rPr lang="cs-CZ" dirty="0" err="1" smtClean="0"/>
              <a:t>Cordylobia</a:t>
            </a:r>
            <a:r>
              <a:rPr lang="cs-CZ" dirty="0" smtClean="0"/>
              <a:t> </a:t>
            </a:r>
            <a:r>
              <a:rPr lang="cs-CZ" dirty="0" err="1" smtClean="0"/>
              <a:t>anthropophaga</a:t>
            </a:r>
            <a:endParaRPr lang="cs-CZ" dirty="0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9985" y="1600200"/>
            <a:ext cx="6244029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41415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28800"/>
            <a:ext cx="8229600" cy="4300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36439"/>
            <a:ext cx="8229600" cy="1176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37264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504056"/>
          </a:xfrm>
        </p:spPr>
        <p:txBody>
          <a:bodyPr>
            <a:normAutofit fontScale="90000"/>
          </a:bodyPr>
          <a:lstStyle/>
          <a:p>
            <a:r>
              <a:rPr lang="cs-CZ" dirty="0" err="1" smtClean="0"/>
              <a:t>Caliophora</a:t>
            </a:r>
            <a:r>
              <a:rPr lang="cs-CZ" dirty="0" smtClean="0"/>
              <a:t> </a:t>
            </a:r>
            <a:r>
              <a:rPr lang="cs-CZ" dirty="0" err="1" smtClean="0"/>
              <a:t>vicina</a:t>
            </a:r>
            <a:r>
              <a:rPr lang="cs-CZ" dirty="0" smtClean="0"/>
              <a:t> – vývojový cyklus</a:t>
            </a:r>
            <a:endParaRPr lang="cs-CZ" dirty="0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908720"/>
            <a:ext cx="4853628" cy="5832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84517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Auchmeromyia</a:t>
            </a:r>
            <a:r>
              <a:rPr lang="cs-CZ" dirty="0" smtClean="0"/>
              <a:t> </a:t>
            </a:r>
            <a:r>
              <a:rPr lang="cs-CZ" dirty="0" err="1" smtClean="0"/>
              <a:t>senegalensis</a:t>
            </a:r>
            <a:endParaRPr lang="cs-CZ" dirty="0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4416" y="1484784"/>
            <a:ext cx="5137863" cy="49426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68671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778098"/>
          </a:xfrm>
        </p:spPr>
        <p:txBody>
          <a:bodyPr/>
          <a:lstStyle/>
          <a:p>
            <a:r>
              <a:rPr lang="cs-CZ" dirty="0" err="1" smtClean="0"/>
              <a:t>Sarcophagidae</a:t>
            </a:r>
            <a:r>
              <a:rPr lang="cs-CZ" dirty="0" smtClean="0"/>
              <a:t> - </a:t>
            </a:r>
            <a:r>
              <a:rPr lang="cs-CZ" dirty="0" err="1" smtClean="0"/>
              <a:t>masařkovití</a:t>
            </a:r>
            <a:endParaRPr lang="cs-CZ" dirty="0"/>
          </a:p>
        </p:txBody>
      </p:sp>
      <p:pic>
        <p:nvPicPr>
          <p:cNvPr id="1945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196752"/>
            <a:ext cx="8717262" cy="5472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40626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922114"/>
          </a:xfrm>
        </p:spPr>
        <p:txBody>
          <a:bodyPr/>
          <a:lstStyle/>
          <a:p>
            <a:r>
              <a:rPr lang="cs-CZ" dirty="0" err="1" smtClean="0"/>
              <a:t>Wohlfahrtia</a:t>
            </a:r>
            <a:r>
              <a:rPr lang="cs-CZ" dirty="0" smtClean="0"/>
              <a:t> </a:t>
            </a:r>
            <a:r>
              <a:rPr lang="cs-CZ" dirty="0" err="1" smtClean="0"/>
              <a:t>magnifica</a:t>
            </a:r>
            <a:endParaRPr lang="cs-CZ" dirty="0"/>
          </a:p>
        </p:txBody>
      </p:sp>
      <p:pic>
        <p:nvPicPr>
          <p:cNvPr id="1843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8490" y="1600200"/>
            <a:ext cx="5727019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53283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60648"/>
            <a:ext cx="4038600" cy="1513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196752"/>
            <a:ext cx="4248471" cy="54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0730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864096"/>
          </a:xfrm>
        </p:spPr>
        <p:txBody>
          <a:bodyPr/>
          <a:lstStyle/>
          <a:p>
            <a:r>
              <a:rPr lang="cs-CZ" dirty="0" err="1" smtClean="0"/>
              <a:t>Sacrophagidea</a:t>
            </a:r>
            <a:r>
              <a:rPr lang="cs-CZ" dirty="0" smtClean="0"/>
              <a:t> - </a:t>
            </a:r>
            <a:r>
              <a:rPr lang="cs-CZ" dirty="0" err="1" smtClean="0"/>
              <a:t>masařkovití</a:t>
            </a:r>
            <a:endParaRPr lang="cs-CZ" dirty="0"/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015606"/>
            <a:ext cx="8229600" cy="2277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90197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/>
          <a:lstStyle/>
          <a:p>
            <a:r>
              <a:rPr lang="cs-CZ" dirty="0" err="1"/>
              <a:t>L</a:t>
            </a:r>
            <a:r>
              <a:rPr lang="cs-CZ" dirty="0" err="1" smtClean="0"/>
              <a:t>ucilia</a:t>
            </a:r>
            <a:r>
              <a:rPr lang="cs-CZ" dirty="0" smtClean="0"/>
              <a:t> </a:t>
            </a:r>
            <a:r>
              <a:rPr lang="cs-CZ" dirty="0" err="1" smtClean="0"/>
              <a:t>sericata</a:t>
            </a:r>
            <a:endParaRPr lang="cs-CZ" dirty="0"/>
          </a:p>
        </p:txBody>
      </p:sp>
      <p:pic>
        <p:nvPicPr>
          <p:cNvPr id="215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950" y="1600199"/>
            <a:ext cx="6772418" cy="4928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96702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792088"/>
          </a:xfrm>
        </p:spPr>
        <p:txBody>
          <a:bodyPr/>
          <a:lstStyle/>
          <a:p>
            <a:r>
              <a:rPr lang="cs-CZ" dirty="0" err="1" smtClean="0"/>
              <a:t>Sarcophaga</a:t>
            </a:r>
            <a:r>
              <a:rPr lang="cs-CZ" dirty="0" smtClean="0"/>
              <a:t> </a:t>
            </a:r>
            <a:r>
              <a:rPr lang="cs-CZ" dirty="0" err="1" smtClean="0"/>
              <a:t>sp</a:t>
            </a:r>
            <a:r>
              <a:rPr lang="cs-CZ" dirty="0" smtClean="0"/>
              <a:t>.</a:t>
            </a:r>
            <a:endParaRPr lang="cs-CZ" dirty="0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3499" y="1412776"/>
            <a:ext cx="5448821" cy="50858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57832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cs-CZ" dirty="0" err="1" smtClean="0"/>
              <a:t>Cuterebridae</a:t>
            </a:r>
            <a:endParaRPr lang="cs-CZ" dirty="0"/>
          </a:p>
        </p:txBody>
      </p:sp>
      <p:pic>
        <p:nvPicPr>
          <p:cNvPr id="22532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692" y="1600200"/>
            <a:ext cx="7738615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58956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850106"/>
          </a:xfrm>
        </p:spPr>
        <p:txBody>
          <a:bodyPr>
            <a:normAutofit fontScale="90000"/>
          </a:bodyPr>
          <a:lstStyle/>
          <a:p>
            <a:r>
              <a:rPr lang="cs-CZ" dirty="0" err="1" smtClean="0"/>
              <a:t>Dermatobia</a:t>
            </a:r>
            <a:r>
              <a:rPr lang="cs-CZ" dirty="0" smtClean="0"/>
              <a:t> </a:t>
            </a:r>
            <a:r>
              <a:rPr lang="cs-CZ" dirty="0" err="1" smtClean="0"/>
              <a:t>hominis</a:t>
            </a:r>
            <a:r>
              <a:rPr lang="cs-CZ" dirty="0" smtClean="0"/>
              <a:t> –vývojový cyklus</a:t>
            </a:r>
            <a:endParaRPr lang="cs-CZ" dirty="0"/>
          </a:p>
        </p:txBody>
      </p:sp>
      <p:pic>
        <p:nvPicPr>
          <p:cNvPr id="235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019128"/>
            <a:ext cx="4680520" cy="5776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15186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Střeček  - vývoj</a:t>
            </a:r>
            <a:endParaRPr lang="cs-CZ" dirty="0"/>
          </a:p>
        </p:txBody>
      </p:sp>
      <p:pic>
        <p:nvPicPr>
          <p:cNvPr id="245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630621" y="77269"/>
            <a:ext cx="5861061" cy="7611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02097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cs-CZ" dirty="0" err="1" smtClean="0"/>
              <a:t>Diptera</a:t>
            </a:r>
            <a:r>
              <a:rPr lang="cs-CZ" dirty="0" smtClean="0"/>
              <a:t> – medicínský význam</a:t>
            </a:r>
            <a:endParaRPr lang="cs-CZ" dirty="0"/>
          </a:p>
        </p:txBody>
      </p:sp>
      <p:pic>
        <p:nvPicPr>
          <p:cNvPr id="3584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124744"/>
            <a:ext cx="8971176" cy="5256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61616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cs-CZ" dirty="0" err="1" smtClean="0"/>
              <a:t>Stomoxyidae</a:t>
            </a:r>
            <a:r>
              <a:rPr lang="cs-CZ" dirty="0" smtClean="0"/>
              <a:t> - </a:t>
            </a:r>
            <a:r>
              <a:rPr lang="cs-CZ" dirty="0" err="1" smtClean="0"/>
              <a:t>bodalkovití</a:t>
            </a:r>
            <a:endParaRPr lang="cs-CZ" dirty="0"/>
          </a:p>
        </p:txBody>
      </p:sp>
      <p:pic>
        <p:nvPicPr>
          <p:cNvPr id="2457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833529"/>
            <a:ext cx="8229600" cy="40593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64216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r>
              <a:rPr lang="cs-CZ" dirty="0" err="1" smtClean="0"/>
              <a:t>Stomoxys</a:t>
            </a:r>
            <a:r>
              <a:rPr lang="cs-CZ" dirty="0" smtClean="0"/>
              <a:t> </a:t>
            </a:r>
            <a:r>
              <a:rPr lang="cs-CZ" dirty="0" err="1" smtClean="0"/>
              <a:t>calcitrans</a:t>
            </a:r>
            <a:endParaRPr lang="cs-CZ" dirty="0"/>
          </a:p>
        </p:txBody>
      </p:sp>
      <p:pic>
        <p:nvPicPr>
          <p:cNvPr id="276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588" y="1600200"/>
            <a:ext cx="7134823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89795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39726"/>
          </a:xfrm>
        </p:spPr>
        <p:txBody>
          <a:bodyPr/>
          <a:lstStyle/>
          <a:p>
            <a:r>
              <a:rPr lang="cs-CZ" dirty="0" smtClean="0"/>
              <a:t>DIPTERA</a:t>
            </a:r>
            <a:br>
              <a:rPr lang="cs-CZ" dirty="0" smtClean="0"/>
            </a:br>
            <a:r>
              <a:rPr lang="cs-CZ" b="0" i="1" dirty="0" err="1" smtClean="0"/>
              <a:t>Lipoptena</a:t>
            </a:r>
            <a:r>
              <a:rPr lang="cs-CZ" b="0" i="1" dirty="0" smtClean="0"/>
              <a:t> </a:t>
            </a:r>
            <a:r>
              <a:rPr lang="cs-CZ" b="0" i="1" dirty="0" err="1" smtClean="0"/>
              <a:t>cervi</a:t>
            </a:r>
            <a:r>
              <a:rPr lang="cs-CZ" b="0" i="1" dirty="0" smtClean="0"/>
              <a:t> </a:t>
            </a:r>
            <a:r>
              <a:rPr lang="cs-CZ" b="0" dirty="0" smtClean="0"/>
              <a:t>(A)</a:t>
            </a:r>
            <a:br>
              <a:rPr lang="cs-CZ" b="0" dirty="0" smtClean="0"/>
            </a:br>
            <a:r>
              <a:rPr lang="cs-CZ" b="0" i="1" dirty="0" err="1" smtClean="0"/>
              <a:t>Stomoxys</a:t>
            </a:r>
            <a:r>
              <a:rPr lang="cs-CZ" b="0" i="1" dirty="0" smtClean="0"/>
              <a:t> </a:t>
            </a:r>
            <a:r>
              <a:rPr lang="cs-CZ" b="0" i="1" dirty="0" err="1" smtClean="0"/>
              <a:t>calcitrans</a:t>
            </a:r>
            <a:r>
              <a:rPr lang="cs-CZ" b="0" i="1" dirty="0" smtClean="0"/>
              <a:t> </a:t>
            </a:r>
            <a:r>
              <a:rPr lang="cs-CZ" b="0" dirty="0" smtClean="0"/>
              <a:t>(B)</a:t>
            </a:r>
            <a:endParaRPr lang="cs-CZ" b="0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906289"/>
            <a:ext cx="3008313" cy="4691063"/>
          </a:xfrm>
        </p:spPr>
        <p:txBody>
          <a:bodyPr/>
          <a:lstStyle/>
          <a:p>
            <a:r>
              <a:rPr lang="cs-CZ" dirty="0" smtClean="0"/>
              <a:t>AR – </a:t>
            </a:r>
            <a:r>
              <a:rPr lang="cs-CZ" dirty="0" err="1" smtClean="0"/>
              <a:t>arista</a:t>
            </a:r>
            <a:endParaRPr lang="cs-CZ" dirty="0" smtClean="0"/>
          </a:p>
          <a:p>
            <a:r>
              <a:rPr lang="cs-CZ" dirty="0" smtClean="0"/>
              <a:t>AT – tykadlo</a:t>
            </a:r>
          </a:p>
          <a:p>
            <a:r>
              <a:rPr lang="cs-CZ" dirty="0" smtClean="0"/>
              <a:t>EY – složené oko</a:t>
            </a:r>
          </a:p>
          <a:p>
            <a:r>
              <a:rPr lang="cs-CZ" dirty="0" smtClean="0"/>
              <a:t>ST – </a:t>
            </a:r>
            <a:r>
              <a:rPr lang="cs-CZ" dirty="0" err="1" smtClean="0"/>
              <a:t>styletová</a:t>
            </a:r>
            <a:r>
              <a:rPr lang="cs-CZ" dirty="0" smtClean="0"/>
              <a:t> sací část ústního ústrojí</a:t>
            </a:r>
          </a:p>
          <a:p>
            <a:endParaRPr lang="cs-CZ" dirty="0"/>
          </a:p>
        </p:txBody>
      </p:sp>
      <p:pic>
        <p:nvPicPr>
          <p:cNvPr id="440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188640"/>
            <a:ext cx="4608512" cy="6551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44629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cs-CZ" dirty="0" err="1" smtClean="0"/>
              <a:t>Diptera</a:t>
            </a:r>
            <a:r>
              <a:rPr lang="cs-CZ" dirty="0" smtClean="0"/>
              <a:t> - </a:t>
            </a:r>
            <a:r>
              <a:rPr lang="cs-CZ" dirty="0" err="1" smtClean="0"/>
              <a:t>Brachycera</a:t>
            </a:r>
            <a:endParaRPr lang="cs-CZ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726571"/>
            <a:ext cx="8229600" cy="4273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2307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/>
          <a:lstStyle/>
          <a:p>
            <a:r>
              <a:rPr lang="cs-CZ" dirty="0" err="1" smtClean="0"/>
              <a:t>Glossinidae</a:t>
            </a:r>
            <a:r>
              <a:rPr lang="cs-CZ" dirty="0" smtClean="0"/>
              <a:t> – mouchy </a:t>
            </a:r>
            <a:r>
              <a:rPr lang="cs-CZ" dirty="0" err="1" smtClean="0"/>
              <a:t>tse</a:t>
            </a:r>
            <a:r>
              <a:rPr lang="cs-CZ" dirty="0" smtClean="0"/>
              <a:t> </a:t>
            </a:r>
            <a:r>
              <a:rPr lang="cs-CZ" dirty="0" err="1" smtClean="0"/>
              <a:t>tse</a:t>
            </a:r>
            <a:endParaRPr lang="cs-CZ" dirty="0"/>
          </a:p>
        </p:txBody>
      </p:sp>
      <p:pic>
        <p:nvPicPr>
          <p:cNvPr id="256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060848"/>
            <a:ext cx="8229600" cy="25430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59471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r>
              <a:rPr lang="cs-CZ" dirty="0" err="1" smtClean="0"/>
              <a:t>Glossina</a:t>
            </a:r>
            <a:r>
              <a:rPr lang="cs-CZ" dirty="0" smtClean="0"/>
              <a:t> – ekologické skupiny</a:t>
            </a:r>
            <a:endParaRPr lang="cs-CZ" dirty="0"/>
          </a:p>
        </p:txBody>
      </p:sp>
      <p:pic>
        <p:nvPicPr>
          <p:cNvPr id="266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3178" y="1600200"/>
            <a:ext cx="6797644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32942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Glossina</a:t>
            </a:r>
            <a:r>
              <a:rPr lang="cs-CZ" dirty="0" smtClean="0"/>
              <a:t> </a:t>
            </a:r>
            <a:r>
              <a:rPr lang="cs-CZ" dirty="0" err="1" smtClean="0"/>
              <a:t>longipenis</a:t>
            </a:r>
            <a:endParaRPr lang="cs-CZ" dirty="0"/>
          </a:p>
        </p:txBody>
      </p:sp>
      <p:pic>
        <p:nvPicPr>
          <p:cNvPr id="286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750" y="1600200"/>
            <a:ext cx="39365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02743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322712" cy="1162050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DIPTERA</a:t>
            </a:r>
            <a:r>
              <a:rPr lang="cs-CZ" b="0" i="1" dirty="0" smtClean="0"/>
              <a:t/>
            </a:r>
            <a:br>
              <a:rPr lang="cs-CZ" b="0" i="1" dirty="0" smtClean="0"/>
            </a:br>
            <a:r>
              <a:rPr lang="cs-CZ" b="0" i="1" dirty="0" smtClean="0"/>
              <a:t/>
            </a:r>
            <a:br>
              <a:rPr lang="cs-CZ" b="0" i="1" dirty="0" smtClean="0"/>
            </a:br>
            <a:r>
              <a:rPr lang="cs-CZ" b="0" i="1" dirty="0" err="1" smtClean="0"/>
              <a:t>Glossina</a:t>
            </a:r>
            <a:r>
              <a:rPr lang="cs-CZ" b="0" i="1" dirty="0" smtClean="0"/>
              <a:t> </a:t>
            </a:r>
            <a:r>
              <a:rPr lang="cs-CZ" b="0" i="1" dirty="0" err="1" smtClean="0"/>
              <a:t>morsitans</a:t>
            </a:r>
            <a:r>
              <a:rPr lang="cs-CZ" b="0" i="1" dirty="0" smtClean="0"/>
              <a:t>  </a:t>
            </a:r>
            <a:r>
              <a:rPr lang="cs-CZ" b="0" dirty="0" smtClean="0"/>
              <a:t>SEM (A)</a:t>
            </a:r>
            <a:br>
              <a:rPr lang="cs-CZ" b="0" dirty="0" smtClean="0"/>
            </a:br>
            <a:r>
              <a:rPr lang="cs-CZ" b="0" i="1" dirty="0" err="1" smtClean="0"/>
              <a:t>Chrysops</a:t>
            </a:r>
            <a:r>
              <a:rPr lang="cs-CZ" b="0" i="1" dirty="0" smtClean="0"/>
              <a:t> </a:t>
            </a:r>
            <a:r>
              <a:rPr lang="cs-CZ" b="0" i="1" dirty="0" err="1" smtClean="0"/>
              <a:t>sp</a:t>
            </a:r>
            <a:r>
              <a:rPr lang="cs-CZ" b="0" dirty="0" smtClean="0"/>
              <a:t>.  SEM (B)</a:t>
            </a:r>
            <a:endParaRPr lang="cs-CZ" b="0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67544" y="1690265"/>
            <a:ext cx="3008313" cy="4691063"/>
          </a:xfrm>
        </p:spPr>
        <p:txBody>
          <a:bodyPr/>
          <a:lstStyle/>
          <a:p>
            <a:r>
              <a:rPr lang="cs-CZ" dirty="0" smtClean="0"/>
              <a:t>AR – </a:t>
            </a:r>
            <a:r>
              <a:rPr lang="cs-CZ" dirty="0" err="1" smtClean="0"/>
              <a:t>arista</a:t>
            </a:r>
            <a:endParaRPr lang="cs-CZ" dirty="0" smtClean="0"/>
          </a:p>
          <a:p>
            <a:r>
              <a:rPr lang="cs-CZ" dirty="0" smtClean="0"/>
              <a:t>AT – tykadla</a:t>
            </a:r>
          </a:p>
          <a:p>
            <a:r>
              <a:rPr lang="cs-CZ" dirty="0" smtClean="0"/>
              <a:t>CA – hlava</a:t>
            </a:r>
          </a:p>
          <a:p>
            <a:r>
              <a:rPr lang="cs-CZ" dirty="0" smtClean="0"/>
              <a:t>EY – složené oči</a:t>
            </a:r>
          </a:p>
          <a:p>
            <a:r>
              <a:rPr lang="cs-CZ" dirty="0" smtClean="0"/>
              <a:t>LA – labium (pysk)</a:t>
            </a:r>
          </a:p>
          <a:p>
            <a:r>
              <a:rPr lang="cs-CZ" dirty="0" smtClean="0"/>
              <a:t>LG – noha</a:t>
            </a:r>
          </a:p>
          <a:p>
            <a:r>
              <a:rPr lang="cs-CZ" dirty="0" smtClean="0"/>
              <a:t>PT – </a:t>
            </a:r>
            <a:r>
              <a:rPr lang="cs-CZ" dirty="0" err="1" smtClean="0"/>
              <a:t>protothorax</a:t>
            </a:r>
            <a:endParaRPr lang="cs-CZ" dirty="0" smtClean="0"/>
          </a:p>
          <a:p>
            <a:r>
              <a:rPr lang="cs-CZ" dirty="0" smtClean="0"/>
              <a:t>ST – bodací část ústního ústrojí</a:t>
            </a:r>
            <a:endParaRPr lang="cs-CZ" dirty="0"/>
          </a:p>
        </p:txBody>
      </p:sp>
      <p:pic>
        <p:nvPicPr>
          <p:cNvPr id="419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926" y="273050"/>
            <a:ext cx="3887506" cy="62522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12571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cs-CZ" dirty="0" err="1" smtClean="0"/>
              <a:t>Glossina</a:t>
            </a:r>
            <a:r>
              <a:rPr lang="cs-CZ" dirty="0" smtClean="0"/>
              <a:t> </a:t>
            </a:r>
            <a:r>
              <a:rPr lang="cs-CZ" dirty="0" err="1" smtClean="0"/>
              <a:t>sp</a:t>
            </a:r>
            <a:r>
              <a:rPr lang="cs-CZ" dirty="0" smtClean="0"/>
              <a:t> – vývojový cyklus</a:t>
            </a:r>
            <a:endParaRPr lang="cs-CZ" dirty="0"/>
          </a:p>
        </p:txBody>
      </p:sp>
      <p:pic>
        <p:nvPicPr>
          <p:cNvPr id="296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196752"/>
            <a:ext cx="6726566" cy="5472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93195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Glossina</a:t>
            </a:r>
            <a:r>
              <a:rPr lang="cs-CZ" dirty="0" smtClean="0"/>
              <a:t> – ekologické skupiny</a:t>
            </a:r>
            <a:endParaRPr lang="cs-CZ" dirty="0"/>
          </a:p>
        </p:txBody>
      </p:sp>
      <p:pic>
        <p:nvPicPr>
          <p:cNvPr id="307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766254"/>
            <a:ext cx="8229600" cy="41938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55589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Glossina</a:t>
            </a:r>
            <a:r>
              <a:rPr lang="cs-CZ" dirty="0" smtClean="0"/>
              <a:t> – ekologické skupiny</a:t>
            </a:r>
            <a:endParaRPr lang="cs-CZ" dirty="0"/>
          </a:p>
        </p:txBody>
      </p:sp>
      <p:pic>
        <p:nvPicPr>
          <p:cNvPr id="317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825216"/>
            <a:ext cx="8229600" cy="20759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46468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Glossina</a:t>
            </a:r>
            <a:r>
              <a:rPr lang="cs-CZ" dirty="0" smtClean="0"/>
              <a:t> – medicínský význam</a:t>
            </a:r>
            <a:endParaRPr lang="cs-CZ" dirty="0"/>
          </a:p>
        </p:txBody>
      </p:sp>
      <p:pic>
        <p:nvPicPr>
          <p:cNvPr id="327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393785"/>
            <a:ext cx="8229600" cy="2938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20627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Typy habitatu a skupiny vektorů africké </a:t>
            </a:r>
            <a:r>
              <a:rPr lang="cs-CZ" dirty="0" err="1" smtClean="0"/>
              <a:t>trypanosomiasy</a:t>
            </a:r>
            <a:endParaRPr lang="cs-CZ" dirty="0"/>
          </a:p>
        </p:txBody>
      </p:sp>
      <p:pic>
        <p:nvPicPr>
          <p:cNvPr id="3379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20193"/>
            <a:ext cx="8229600" cy="4485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60678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>
            <a:spLocks noGrp="1"/>
          </p:cNvSpPr>
          <p:nvPr>
            <p:ph type="title"/>
          </p:nvPr>
        </p:nvSpPr>
        <p:spPr>
          <a:xfrm>
            <a:off x="457200" y="490662"/>
            <a:ext cx="8229600" cy="418058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Typy habitatu a skupiny vektorů africké </a:t>
            </a:r>
            <a:r>
              <a:rPr lang="cs-CZ" dirty="0" err="1" smtClean="0"/>
              <a:t>trypanosomiasy</a:t>
            </a:r>
            <a:endParaRPr lang="cs-CZ" dirty="0"/>
          </a:p>
        </p:txBody>
      </p:sp>
      <p:pic>
        <p:nvPicPr>
          <p:cNvPr id="348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96752"/>
            <a:ext cx="8229600" cy="6996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756946"/>
            <a:ext cx="8247574" cy="4696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90000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3008313" cy="382364"/>
          </a:xfrm>
        </p:spPr>
        <p:txBody>
          <a:bodyPr>
            <a:normAutofit fontScale="90000"/>
          </a:bodyPr>
          <a:lstStyle/>
          <a:p>
            <a:r>
              <a:rPr lang="cs-CZ" dirty="0" err="1" smtClean="0"/>
              <a:t>Diptera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5050" y="260648"/>
            <a:ext cx="5389438" cy="6264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25258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smtClean="0"/>
              <a:t>			Děkuji za pozornost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235701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8614"/>
            <a:ext cx="8229600" cy="778098"/>
          </a:xfrm>
        </p:spPr>
        <p:txBody>
          <a:bodyPr/>
          <a:lstStyle/>
          <a:p>
            <a:r>
              <a:rPr lang="cs-CZ" dirty="0" smtClean="0"/>
              <a:t>Vývojový cyklus ováda</a:t>
            </a:r>
            <a:endParaRPr lang="cs-CZ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908720"/>
            <a:ext cx="4631743" cy="5727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31046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720080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Ovád - </a:t>
            </a:r>
            <a:r>
              <a:rPr lang="cs-CZ" dirty="0" err="1" smtClean="0"/>
              <a:t>Tabanus</a:t>
            </a:r>
            <a:r>
              <a:rPr lang="cs-CZ" dirty="0" smtClean="0"/>
              <a:t> </a:t>
            </a:r>
            <a:r>
              <a:rPr lang="cs-CZ" dirty="0" err="1" smtClean="0"/>
              <a:t>fraternus</a:t>
            </a:r>
            <a:endParaRPr lang="cs-CZ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568" y="1484784"/>
            <a:ext cx="7852872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33554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60648"/>
            <a:ext cx="4038600" cy="1513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268760"/>
            <a:ext cx="4248471" cy="5328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0658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cs-CZ" dirty="0" err="1" smtClean="0"/>
              <a:t>Diptera</a:t>
            </a:r>
            <a:r>
              <a:rPr lang="cs-CZ" dirty="0" smtClean="0"/>
              <a:t> - </a:t>
            </a:r>
            <a:r>
              <a:rPr lang="cs-CZ" dirty="0" err="1" smtClean="0"/>
              <a:t>Muscidae</a:t>
            </a:r>
            <a:endParaRPr lang="cs-CZ" dirty="0"/>
          </a:p>
        </p:txBody>
      </p:sp>
      <p:pic>
        <p:nvPicPr>
          <p:cNvPr id="717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351" y="1268760"/>
            <a:ext cx="8713633" cy="5040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82717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Moucha domácí – </a:t>
            </a:r>
            <a:r>
              <a:rPr lang="cs-CZ" dirty="0" err="1" smtClean="0"/>
              <a:t>Musca</a:t>
            </a:r>
            <a:r>
              <a:rPr lang="cs-CZ" dirty="0" smtClean="0"/>
              <a:t> </a:t>
            </a:r>
            <a:r>
              <a:rPr lang="cs-CZ" dirty="0" err="1" smtClean="0"/>
              <a:t>domestica</a:t>
            </a:r>
            <a:endParaRPr lang="cs-CZ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053" y="1196752"/>
            <a:ext cx="7471910" cy="5328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67226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PPT_DBNAME" val="6404ca05-97b6-4ec0-b331-dd97f304a57e.mdb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OINTWIDTH" val="0.5"/>
  <p:tag name="ARS_CHARTSHOWITEMTEXT" val="0"/>
</p:tagLst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</TotalTime>
  <Words>206</Words>
  <Application>Microsoft Office PowerPoint</Application>
  <PresentationFormat>Předvádění na obrazovce (4:3)</PresentationFormat>
  <Paragraphs>52</Paragraphs>
  <Slides>40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40</vt:i4>
      </vt:variant>
    </vt:vector>
  </HeadingPairs>
  <TitlesOfParts>
    <vt:vector size="43" baseType="lpstr">
      <vt:lpstr>Arial</vt:lpstr>
      <vt:lpstr>Calibri</vt:lpstr>
      <vt:lpstr>Motiv systému Office</vt:lpstr>
      <vt:lpstr>Diptera  - dvoukřídlí</vt:lpstr>
      <vt:lpstr>Prezentace aplikace PowerPoint</vt:lpstr>
      <vt:lpstr>Diptera - Brachycera</vt:lpstr>
      <vt:lpstr>Diptera</vt:lpstr>
      <vt:lpstr>Vývojový cyklus ováda</vt:lpstr>
      <vt:lpstr>Ovád - Tabanus fraternus</vt:lpstr>
      <vt:lpstr>Prezentace aplikace PowerPoint</vt:lpstr>
      <vt:lpstr>Diptera - Muscidae</vt:lpstr>
      <vt:lpstr>Moucha domácí – Musca domestica</vt:lpstr>
      <vt:lpstr>Hlava a ústní ústrojí mouchy</vt:lpstr>
      <vt:lpstr>Diptera</vt:lpstr>
      <vt:lpstr>Diptera – Muscina stabulans</vt:lpstr>
      <vt:lpstr>Caliophoridae - bzučivkovití</vt:lpstr>
      <vt:lpstr>Cordylobia anthropophaga</vt:lpstr>
      <vt:lpstr>Prezentace aplikace PowerPoint</vt:lpstr>
      <vt:lpstr>Caliophora vicina – vývojový cyklus</vt:lpstr>
      <vt:lpstr>Auchmeromyia senegalensis</vt:lpstr>
      <vt:lpstr>Sarcophagidae - masařkovití</vt:lpstr>
      <vt:lpstr>Wohlfahrtia magnifica</vt:lpstr>
      <vt:lpstr>Sacrophagidea - masařkovití</vt:lpstr>
      <vt:lpstr>Lucilia sericata</vt:lpstr>
      <vt:lpstr>Sarcophaga sp.</vt:lpstr>
      <vt:lpstr>Cuterebridae</vt:lpstr>
      <vt:lpstr>Dermatobia hominis –vývojový cyklus</vt:lpstr>
      <vt:lpstr>Střeček  - vývoj</vt:lpstr>
      <vt:lpstr>Diptera – medicínský význam</vt:lpstr>
      <vt:lpstr>Stomoxyidae - bodalkovití</vt:lpstr>
      <vt:lpstr>Stomoxys calcitrans</vt:lpstr>
      <vt:lpstr>DIPTERA Lipoptena cervi (A) Stomoxys calcitrans (B)</vt:lpstr>
      <vt:lpstr>Glossinidae – mouchy tse tse</vt:lpstr>
      <vt:lpstr>Glossina – ekologické skupiny</vt:lpstr>
      <vt:lpstr>Glossina longipenis</vt:lpstr>
      <vt:lpstr>DIPTERA  Glossina morsitans  SEM (A) Chrysops sp.  SEM (B)</vt:lpstr>
      <vt:lpstr>Glossina sp – vývojový cyklus</vt:lpstr>
      <vt:lpstr>Glossina – ekologické skupiny</vt:lpstr>
      <vt:lpstr>Glossina – ekologické skupiny</vt:lpstr>
      <vt:lpstr>Glossina – medicínský význam</vt:lpstr>
      <vt:lpstr>Typy habitatu a skupiny vektorů africké trypanosomiasy</vt:lpstr>
      <vt:lpstr>Typy habitatu a skupiny vektorů africké trypanosomiasy</vt:lpstr>
      <vt:lpstr>Prezentace aplikace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para</dc:creator>
  <cp:lastModifiedBy>Milan Gelnar</cp:lastModifiedBy>
  <cp:revision>12</cp:revision>
  <cp:lastPrinted>2014-05-22T04:44:14Z</cp:lastPrinted>
  <dcterms:created xsi:type="dcterms:W3CDTF">2014-05-22T03:57:37Z</dcterms:created>
  <dcterms:modified xsi:type="dcterms:W3CDTF">2024-05-19T18:34:06Z</dcterms:modified>
</cp:coreProperties>
</file>