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81" r:id="rId2"/>
    <p:sldId id="382" r:id="rId3"/>
    <p:sldId id="384" r:id="rId4"/>
    <p:sldId id="383" r:id="rId5"/>
    <p:sldId id="387" r:id="rId6"/>
    <p:sldId id="497" r:id="rId7"/>
    <p:sldId id="498" r:id="rId8"/>
    <p:sldId id="444" r:id="rId9"/>
    <p:sldId id="389" r:id="rId10"/>
    <p:sldId id="418" r:id="rId11"/>
    <p:sldId id="496" r:id="rId12"/>
    <p:sldId id="390" r:id="rId13"/>
    <p:sldId id="396" r:id="rId14"/>
    <p:sldId id="391" r:id="rId15"/>
    <p:sldId id="392" r:id="rId16"/>
    <p:sldId id="393" r:id="rId17"/>
    <p:sldId id="422" r:id="rId18"/>
    <p:sldId id="423" r:id="rId19"/>
    <p:sldId id="397" r:id="rId20"/>
    <p:sldId id="410" r:id="rId21"/>
    <p:sldId id="408" r:id="rId22"/>
    <p:sldId id="411" r:id="rId23"/>
    <p:sldId id="412" r:id="rId24"/>
    <p:sldId id="414" r:id="rId25"/>
    <p:sldId id="415" r:id="rId26"/>
    <p:sldId id="399" r:id="rId27"/>
    <p:sldId id="400" r:id="rId28"/>
    <p:sldId id="401" r:id="rId29"/>
    <p:sldId id="416" r:id="rId30"/>
    <p:sldId id="417" r:id="rId31"/>
    <p:sldId id="402" r:id="rId32"/>
    <p:sldId id="403" r:id="rId33"/>
    <p:sldId id="429" r:id="rId34"/>
    <p:sldId id="711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296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620A8-ADAD-4D0D-B75B-36C6202F937A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CC9C1-94F0-42BE-8E26-45F5FE71D2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69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4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99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74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44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47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02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86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69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33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1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C381-A297-462E-B538-9FEEB56A1AEF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0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834253"/>
            <a:ext cx="10515600" cy="1050207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>
                <a:solidFill>
                  <a:srgbClr val="FF0000"/>
                </a:solidFill>
              </a:rPr>
              <a:t>Základní parazitologické metody</a:t>
            </a:r>
          </a:p>
        </p:txBody>
      </p:sp>
      <p:sp>
        <p:nvSpPr>
          <p:cNvPr id="117763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882363" y="2148840"/>
            <a:ext cx="5554663" cy="3075167"/>
          </a:xfrm>
        </p:spPr>
        <p:txBody>
          <a:bodyPr/>
          <a:lstStyle/>
          <a:p>
            <a:r>
              <a:rPr lang="cs-CZ" altLang="cs-CZ" dirty="0"/>
              <a:t>Mikroskopické</a:t>
            </a:r>
          </a:p>
          <a:p>
            <a:r>
              <a:rPr lang="cs-CZ" altLang="cs-CZ" dirty="0"/>
              <a:t>Ekologické</a:t>
            </a:r>
          </a:p>
          <a:p>
            <a:r>
              <a:rPr lang="cs-CZ" altLang="cs-CZ" dirty="0" err="1"/>
              <a:t>Koprologické</a:t>
            </a:r>
            <a:endParaRPr lang="cs-CZ" altLang="cs-CZ" dirty="0"/>
          </a:p>
          <a:p>
            <a:r>
              <a:rPr lang="cs-CZ" altLang="cs-CZ" dirty="0" err="1"/>
              <a:t>Histo</a:t>
            </a:r>
            <a:r>
              <a:rPr lang="cs-CZ" altLang="cs-CZ" dirty="0"/>
              <a:t>-patologické </a:t>
            </a:r>
          </a:p>
          <a:p>
            <a:r>
              <a:rPr lang="cs-CZ" altLang="cs-CZ" dirty="0"/>
              <a:t>Hematologické</a:t>
            </a:r>
          </a:p>
          <a:p>
            <a:r>
              <a:rPr lang="cs-CZ" altLang="cs-CZ" dirty="0"/>
              <a:t>Molekulárně genetické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388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7219" name="Picture 2" descr="Morfologie živočichů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450" y="-4763"/>
            <a:ext cx="2808288" cy="40544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4" descr="Morfologie živočich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7463"/>
            <a:ext cx="28241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6" descr="Morfologie živočich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17463"/>
            <a:ext cx="31496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10" descr="Morfologie živočich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4" y="4014788"/>
            <a:ext cx="414813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AutoShape 12" descr="Morfologie živočichů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37224" name="Picture 2" descr="Morfologie a topografie zub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56063"/>
            <a:ext cx="471011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2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88914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Postup při parazitologické pitvě</a:t>
            </a:r>
          </a:p>
        </p:txBody>
      </p:sp>
      <p:sp>
        <p:nvSpPr>
          <p:cNvPr id="14131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863329" y="1412876"/>
            <a:ext cx="6892922" cy="4525963"/>
          </a:xfrm>
        </p:spPr>
        <p:txBody>
          <a:bodyPr>
            <a:normAutofit lnSpcReduction="10000"/>
          </a:bodyPr>
          <a:lstStyle/>
          <a:p>
            <a:r>
              <a:rPr lang="cs-CZ" altLang="cs-CZ" sz="2600" dirty="0"/>
              <a:t>Získání hostitele (lov, determinace, usmrcení)</a:t>
            </a:r>
          </a:p>
          <a:p>
            <a:r>
              <a:rPr lang="cs-CZ" altLang="cs-CZ" sz="2600" dirty="0"/>
              <a:t>Makroskopická prohlídka povrchu těla</a:t>
            </a:r>
          </a:p>
          <a:p>
            <a:r>
              <a:rPr lang="cs-CZ" altLang="cs-CZ" sz="2600" dirty="0"/>
              <a:t>Vlastní pitva (úplná, orgánová)</a:t>
            </a:r>
          </a:p>
          <a:p>
            <a:r>
              <a:rPr lang="cs-CZ" altLang="cs-CZ" sz="2600" dirty="0"/>
              <a:t>Sběr a fixace parazitologického materiálu</a:t>
            </a:r>
          </a:p>
          <a:p>
            <a:r>
              <a:rPr lang="cs-CZ" altLang="cs-CZ" sz="2600" dirty="0"/>
              <a:t>Sběr vzorků pro </a:t>
            </a:r>
            <a:r>
              <a:rPr lang="cs-CZ" altLang="cs-CZ" sz="2600" dirty="0" err="1"/>
              <a:t>histo</a:t>
            </a:r>
            <a:r>
              <a:rPr lang="cs-CZ" altLang="cs-CZ" sz="2600" dirty="0"/>
              <a:t>-patologii</a:t>
            </a:r>
          </a:p>
          <a:p>
            <a:r>
              <a:rPr lang="cs-CZ" altLang="cs-CZ" sz="2600" dirty="0"/>
              <a:t>Sběr vzorků pro molekulární metody</a:t>
            </a:r>
          </a:p>
          <a:p>
            <a:r>
              <a:rPr lang="cs-CZ" altLang="cs-CZ" sz="2600" dirty="0"/>
              <a:t>Příprava materiálu pro determinaci (barvení)</a:t>
            </a:r>
          </a:p>
          <a:p>
            <a:r>
              <a:rPr lang="cs-CZ" altLang="cs-CZ" sz="2600" dirty="0"/>
              <a:t>Zhotovení dočasných nebo trvalých preparátů</a:t>
            </a:r>
          </a:p>
          <a:p>
            <a:r>
              <a:rPr lang="cs-CZ" altLang="cs-CZ" sz="2600" dirty="0"/>
              <a:t>Determinace a dokumentace (kresba, foto)</a:t>
            </a:r>
          </a:p>
          <a:p>
            <a:r>
              <a:rPr lang="cs-CZ" altLang="cs-CZ" sz="2600" dirty="0"/>
              <a:t>Popis nalezeného druhu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5557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003" y="115888"/>
            <a:ext cx="5178997" cy="6742112"/>
          </a:xfrm>
        </p:spPr>
      </p:pic>
      <p:pic>
        <p:nvPicPr>
          <p:cNvPr id="24474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15888"/>
            <a:ext cx="5454397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734902"/>
          </a:xfrm>
        </p:spPr>
        <p:txBody>
          <a:bodyPr/>
          <a:lstStyle/>
          <a:p>
            <a:pPr algn="ctr"/>
            <a:r>
              <a:rPr lang="cs-CZ" altLang="cs-CZ" sz="3600" b="1" dirty="0"/>
              <a:t>Charakter lokality</a:t>
            </a:r>
          </a:p>
        </p:txBody>
      </p:sp>
    </p:spTree>
    <p:extLst>
      <p:ext uri="{BB962C8B-B14F-4D97-AF65-F5344CB8AC3E}">
        <p14:creationId xmlns:p14="http://schemas.microsoft.com/office/powerpoint/2010/main" val="392149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800" b="1" dirty="0"/>
              <a:t>Makroskopická diagnostika</a:t>
            </a:r>
          </a:p>
        </p:txBody>
      </p:sp>
      <p:pic>
        <p:nvPicPr>
          <p:cNvPr id="276483" name="Zástupný symbol pro obsah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985" y="1486893"/>
            <a:ext cx="9490294" cy="2735249"/>
          </a:xfrm>
        </p:spPr>
      </p:pic>
      <p:pic>
        <p:nvPicPr>
          <p:cNvPr id="276485" name="Picture 4" descr="Střevní paraziti: u škrkavky můžete kašlat, s tasemnicí nezhubnete -  iDNES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27" y="3941763"/>
            <a:ext cx="3968131" cy="25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6" name="Picture 6" descr="Lékaři řeší víc případů infekce tasemnic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7" y="3941763"/>
            <a:ext cx="4162856" cy="25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4" name="Picture 2" descr="Roup dětský - příznaky a léč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03" y="3941764"/>
            <a:ext cx="3843368" cy="258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3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333376"/>
            <a:ext cx="8229600" cy="581025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/>
              <a:t>Základní epidemiologické charakteristiky</a:t>
            </a:r>
          </a:p>
        </p:txBody>
      </p:sp>
      <p:sp>
        <p:nvSpPr>
          <p:cNvPr id="4" name="Obdélník 3"/>
          <p:cNvSpPr/>
          <p:nvPr/>
        </p:nvSpPr>
        <p:spPr>
          <a:xfrm>
            <a:off x="2116138" y="5445126"/>
            <a:ext cx="7993062" cy="72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7812" name="Zástupný symbol pro obsah 4"/>
          <p:cNvSpPr>
            <a:spLocks noGrp="1" noChangeArrowheads="1"/>
          </p:cNvSpPr>
          <p:nvPr>
            <p:ph idx="1"/>
          </p:nvPr>
        </p:nvSpPr>
        <p:spPr>
          <a:xfrm>
            <a:off x="923445" y="1410445"/>
            <a:ext cx="6859587" cy="226504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3000" b="1" dirty="0"/>
              <a:t>Prevalence</a:t>
            </a:r>
            <a:r>
              <a:rPr lang="cs-CZ" altLang="cs-CZ" sz="3000" dirty="0"/>
              <a:t> (%)</a:t>
            </a:r>
          </a:p>
          <a:p>
            <a:r>
              <a:rPr lang="cs-CZ" altLang="cs-CZ" sz="3000" b="1" dirty="0"/>
              <a:t>Intenzita invaze (infekce)</a:t>
            </a:r>
            <a:r>
              <a:rPr lang="cs-CZ" altLang="cs-CZ" sz="3000" dirty="0"/>
              <a:t> (p/h)</a:t>
            </a:r>
          </a:p>
          <a:p>
            <a:r>
              <a:rPr lang="cs-CZ" altLang="cs-CZ" sz="3000" b="1" dirty="0"/>
              <a:t>Abundance</a:t>
            </a:r>
            <a:r>
              <a:rPr lang="cs-CZ" altLang="cs-CZ" sz="3000" dirty="0"/>
              <a:t> (N)</a:t>
            </a:r>
          </a:p>
          <a:p>
            <a:r>
              <a:rPr lang="cs-CZ" altLang="cs-CZ" sz="3000" b="1" dirty="0"/>
              <a:t>Průměrná intenzita invaze </a:t>
            </a:r>
            <a:r>
              <a:rPr lang="cs-CZ" altLang="cs-CZ" sz="3000" dirty="0"/>
              <a:t>(x)</a:t>
            </a:r>
          </a:p>
          <a:p>
            <a:r>
              <a:rPr lang="cs-CZ" altLang="cs-CZ" sz="3000" b="1" dirty="0"/>
              <a:t>Směrodatná odchylka </a:t>
            </a:r>
            <a:r>
              <a:rPr lang="cs-CZ" altLang="cs-CZ" sz="3000" dirty="0"/>
              <a:t>(s)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247813" name="Picture 10" descr="FileGets: Hot Keyboard Pro Screenshot - Using Hot Keyboard, you c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93" y="2238557"/>
            <a:ext cx="5669014" cy="392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92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Jak poznat v datech anomálie? Směrodatnou odchylkou! | by Petr Simecek |  Padakův dení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508622"/>
            <a:ext cx="38877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248836" name="Picture 4" descr="Statistické charakteristiky variability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850732"/>
            <a:ext cx="4703763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7" name="Picture 4" descr="statist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738150"/>
            <a:ext cx="515302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6" descr="Charakteristiky polohy | www.gymnazium-milevsko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12902"/>
            <a:ext cx="1719262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9" name="TextovéPole 4"/>
          <p:cNvSpPr txBox="1">
            <a:spLocks noChangeArrowheads="1"/>
          </p:cNvSpPr>
          <p:nvPr/>
        </p:nvSpPr>
        <p:spPr bwMode="auto">
          <a:xfrm>
            <a:off x="8912239" y="1015849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Průměr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450866" y="254440"/>
            <a:ext cx="4944302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3800" dirty="0"/>
              <a:t>Základní zpracování dat</a:t>
            </a:r>
          </a:p>
        </p:txBody>
      </p:sp>
    </p:spTree>
    <p:extLst>
      <p:ext uri="{BB962C8B-B14F-4D97-AF65-F5344CB8AC3E}">
        <p14:creationId xmlns:p14="http://schemas.microsoft.com/office/powerpoint/2010/main" val="2318347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1021424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 err="1"/>
              <a:t>Sampling</a:t>
            </a:r>
            <a:r>
              <a:rPr lang="cs-CZ" altLang="cs-CZ" sz="3800" b="1" dirty="0"/>
              <a:t>: Top 10 </a:t>
            </a:r>
            <a:r>
              <a:rPr lang="cs-CZ" altLang="cs-CZ" sz="3800" b="1" dirty="0" err="1"/>
              <a:t>rules</a:t>
            </a:r>
            <a:endParaRPr lang="cs-CZ" altLang="cs-CZ" sz="3800" b="1" dirty="0"/>
          </a:p>
        </p:txBody>
      </p:sp>
      <p:pic>
        <p:nvPicPr>
          <p:cNvPr id="249859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7839" y="1412875"/>
            <a:ext cx="8696325" cy="4895850"/>
          </a:xfrm>
        </p:spPr>
      </p:pic>
    </p:spTree>
    <p:extLst>
      <p:ext uri="{BB962C8B-B14F-4D97-AF65-F5344CB8AC3E}">
        <p14:creationId xmlns:p14="http://schemas.microsoft.com/office/powerpoint/2010/main" val="64245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pPr algn="ctr"/>
            <a:r>
              <a:rPr lang="cs-CZ" altLang="cs-CZ" sz="3800" b="1" dirty="0" err="1"/>
              <a:t>Koprologické</a:t>
            </a:r>
            <a:r>
              <a:rPr lang="cs-CZ" altLang="cs-CZ" sz="3800" b="1" dirty="0"/>
              <a:t> metody </a:t>
            </a:r>
          </a:p>
        </p:txBody>
      </p:sp>
      <p:pic>
        <p:nvPicPr>
          <p:cNvPr id="273411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5879" y="1612751"/>
            <a:ext cx="7943850" cy="3960812"/>
          </a:xfrm>
        </p:spPr>
      </p:pic>
    </p:spTree>
    <p:extLst>
      <p:ext uri="{BB962C8B-B14F-4D97-AF65-F5344CB8AC3E}">
        <p14:creationId xmlns:p14="http://schemas.microsoft.com/office/powerpoint/2010/main" val="60002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800" b="1" dirty="0"/>
              <a:t>Příklad – parazitologické vyšetření stolice</a:t>
            </a:r>
          </a:p>
        </p:txBody>
      </p:sp>
      <p:pic>
        <p:nvPicPr>
          <p:cNvPr id="27238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0563" y="1081089"/>
            <a:ext cx="8456612" cy="5443537"/>
          </a:xfrm>
        </p:spPr>
      </p:pic>
    </p:spTree>
    <p:extLst>
      <p:ext uri="{BB962C8B-B14F-4D97-AF65-F5344CB8AC3E}">
        <p14:creationId xmlns:p14="http://schemas.microsoft.com/office/powerpoint/2010/main" val="2201120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Histologické metody</a:t>
            </a:r>
          </a:p>
        </p:txBody>
      </p:sp>
      <p:pic>
        <p:nvPicPr>
          <p:cNvPr id="282627" name="Picture 2" descr="BrmHistology [brmlab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064" y="1268414"/>
            <a:ext cx="8059737" cy="529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 noChangeArrowheads="1"/>
          </p:cNvSpPr>
          <p:nvPr>
            <p:ph type="title"/>
          </p:nvPr>
        </p:nvSpPr>
        <p:spPr>
          <a:xfrm>
            <a:off x="2135188" y="188914"/>
            <a:ext cx="7886700" cy="515937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/>
              <a:t>Parazitologická laboratoř - UBZ</a:t>
            </a:r>
          </a:p>
        </p:txBody>
      </p:sp>
      <p:pic>
        <p:nvPicPr>
          <p:cNvPr id="118787" name="Picture 2" descr="I:\ECIP propagace\ECI foto Oliver Staša\foto_cerve_2015_portrety_BRNO_MU\_MG_52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9900" y="908051"/>
            <a:ext cx="8712200" cy="580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/>
            <a:r>
              <a:rPr lang="cs-CZ" altLang="cs-CZ" sz="3800" b="1" dirty="0"/>
              <a:t>Rotační mikrotom a </a:t>
            </a:r>
            <a:r>
              <a:rPr lang="cs-CZ" altLang="cs-CZ" sz="3800" b="1" dirty="0" err="1"/>
              <a:t>ultramikrotom</a:t>
            </a:r>
            <a:endParaRPr lang="cs-CZ" altLang="cs-CZ" sz="3800" b="1" dirty="0"/>
          </a:p>
        </p:txBody>
      </p:sp>
      <p:pic>
        <p:nvPicPr>
          <p:cNvPr id="295939" name="Picture 2" descr="Preparatyka | Labsof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433" y="1399430"/>
            <a:ext cx="5645412" cy="48705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95" y="1318839"/>
            <a:ext cx="4318801" cy="49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59032"/>
          </a:xfrm>
        </p:spPr>
        <p:txBody>
          <a:bodyPr/>
          <a:lstStyle/>
          <a:p>
            <a:pPr algn="ctr"/>
            <a:r>
              <a:rPr lang="cs-CZ" altLang="cs-CZ" sz="3800" b="1" dirty="0"/>
              <a:t>Histologický preparát</a:t>
            </a:r>
          </a:p>
        </p:txBody>
      </p:sp>
      <p:pic>
        <p:nvPicPr>
          <p:cNvPr id="285699" name="Picture 2" descr="Speciální histologie Flashcards | Quizl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3662" y="1193852"/>
            <a:ext cx="7478836" cy="54295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08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2" descr="Hematologické a biochemické vyšetření krve - Veterinární ordinace Slavičí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3389" y="0"/>
            <a:ext cx="986182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3371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>
                <a:solidFill>
                  <a:schemeClr val="bg1"/>
                </a:solidFill>
              </a:rPr>
              <a:t>Hematologická laboratoř</a:t>
            </a:r>
          </a:p>
        </p:txBody>
      </p:sp>
    </p:spTree>
    <p:extLst>
      <p:ext uri="{BB962C8B-B14F-4D97-AF65-F5344CB8AC3E}">
        <p14:creationId xmlns:p14="http://schemas.microsoft.com/office/powerpoint/2010/main" val="109857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15888"/>
            <a:ext cx="8229600" cy="779462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Hematologické vyšetřovací metody</a:t>
            </a:r>
          </a:p>
        </p:txBody>
      </p:sp>
      <p:pic>
        <p:nvPicPr>
          <p:cNvPr id="302083" name="Picture 2" descr="Krevní obraz – WikiSkrip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3912" y="1292268"/>
            <a:ext cx="8116888" cy="540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5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Nadpis 1"/>
          <p:cNvSpPr>
            <a:spLocks noGrp="1" noChangeArrowheads="1"/>
          </p:cNvSpPr>
          <p:nvPr>
            <p:ph type="title"/>
          </p:nvPr>
        </p:nvSpPr>
        <p:spPr>
          <a:xfrm>
            <a:off x="3309069" y="5832597"/>
            <a:ext cx="5493026" cy="850900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dirty="0"/>
              <a:t>Zařízení pro elektroforézu</a:t>
            </a:r>
          </a:p>
        </p:txBody>
      </p:sp>
      <p:pic>
        <p:nvPicPr>
          <p:cNvPr id="308227" name="Picture 2" descr="ELEKTROMIGRAČNÍ METOD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016000"/>
            <a:ext cx="4335463" cy="482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28" name="Picture 4" descr="Gelová elektroforéza zařízení vektorové ilustrace • nálepky na zeď  aplikovaný, biochemické, potenciál | myloview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4" y="2781300"/>
            <a:ext cx="45307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 noChangeArrowheads="1"/>
          </p:cNvSpPr>
          <p:nvPr/>
        </p:nvSpPr>
        <p:spPr>
          <a:xfrm>
            <a:off x="1981200" y="440939"/>
            <a:ext cx="8229600" cy="86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sz="3800" dirty="0"/>
              <a:t>Metody molekulární parazitologie</a:t>
            </a:r>
          </a:p>
        </p:txBody>
      </p:sp>
    </p:spTree>
    <p:extLst>
      <p:ext uri="{BB962C8B-B14F-4D97-AF65-F5344CB8AC3E}">
        <p14:creationId xmlns:p14="http://schemas.microsoft.com/office/powerpoint/2010/main" val="947038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4" descr="Spektrofotometr řady 72 | JENWAY | P-LAB = Potřeby pro laboratoř,  Chemikálie, Life Science, Nábyt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2808289"/>
            <a:ext cx="5145088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3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188914"/>
            <a:ext cx="8229600" cy="792162"/>
          </a:xfrm>
        </p:spPr>
        <p:txBody>
          <a:bodyPr/>
          <a:lstStyle/>
          <a:p>
            <a:pPr algn="ctr"/>
            <a:r>
              <a:rPr lang="cs-CZ" altLang="cs-CZ" sz="3800" b="1" dirty="0">
                <a:solidFill>
                  <a:srgbClr val="0070C0"/>
                </a:solidFill>
              </a:rPr>
              <a:t>Spektrofotometr</a:t>
            </a:r>
          </a:p>
        </p:txBody>
      </p:sp>
      <p:pic>
        <p:nvPicPr>
          <p:cNvPr id="312324" name="Picture 2" descr="Spektrofotometr Onda VIS/UV-VIS - VERK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981076"/>
            <a:ext cx="4824413" cy="361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25" name="Picture 8" descr="Přenosný spektrofotometr INSIZE 5701-D40 | E-shop | MB Cal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292600"/>
            <a:ext cx="3741738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85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5" descr="Sekvenciranje DNA - Institut Ruđer Boškovi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0" y="0"/>
            <a:ext cx="1039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0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417512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 err="1">
                <a:solidFill>
                  <a:schemeClr val="bg1"/>
                </a:solidFill>
              </a:rPr>
              <a:t>Sekvenátor</a:t>
            </a:r>
            <a:r>
              <a:rPr lang="cs-CZ" altLang="cs-CZ" sz="3800" b="1" dirty="0">
                <a:solidFill>
                  <a:schemeClr val="bg1"/>
                </a:solidFill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1132731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40"/>
            <a:ext cx="8229600" cy="560248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>
                <a:solidFill>
                  <a:srgbClr val="0070C0"/>
                </a:solidFill>
              </a:rPr>
              <a:t>Výsledek </a:t>
            </a:r>
            <a:r>
              <a:rPr lang="cs-CZ" altLang="cs-CZ" sz="3800" b="1" dirty="0" err="1">
                <a:solidFill>
                  <a:srgbClr val="0070C0"/>
                </a:solidFill>
              </a:rPr>
              <a:t>sekvenování</a:t>
            </a:r>
            <a:r>
              <a:rPr lang="cs-CZ" altLang="cs-CZ" sz="3800" b="1" dirty="0">
                <a:solidFill>
                  <a:srgbClr val="0070C0"/>
                </a:solidFill>
              </a:rPr>
              <a:t> DNA</a:t>
            </a:r>
          </a:p>
        </p:txBody>
      </p:sp>
      <p:pic>
        <p:nvPicPr>
          <p:cNvPr id="315395" name="Picture 2" descr="Matematická biologie učebnice: Sangerovo sekvenován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632" y="1097280"/>
            <a:ext cx="10376735" cy="55818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32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3" name="Picture 2" descr="genomi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41" y="-1"/>
            <a:ext cx="12173215" cy="6858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2" name="Nadpis 1"/>
          <p:cNvSpPr>
            <a:spLocks noGrp="1" noChangeArrowheads="1"/>
          </p:cNvSpPr>
          <p:nvPr>
            <p:ph type="title"/>
          </p:nvPr>
        </p:nvSpPr>
        <p:spPr>
          <a:xfrm>
            <a:off x="795132" y="306444"/>
            <a:ext cx="3388581" cy="655664"/>
          </a:xfrm>
        </p:spPr>
        <p:txBody>
          <a:bodyPr/>
          <a:lstStyle/>
          <a:p>
            <a:pPr algn="ctr"/>
            <a:r>
              <a:rPr lang="cs-CZ" altLang="cs-CZ" sz="3800" b="1" dirty="0">
                <a:solidFill>
                  <a:schemeClr val="bg1"/>
                </a:solidFill>
              </a:rPr>
              <a:t>Genomika</a:t>
            </a:r>
          </a:p>
        </p:txBody>
      </p:sp>
    </p:spTree>
    <p:extLst>
      <p:ext uri="{BB962C8B-B14F-4D97-AF65-F5344CB8AC3E}">
        <p14:creationId xmlns:p14="http://schemas.microsoft.com/office/powerpoint/2010/main" val="3885231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9491" name="Picture 2" descr="Trendy v laboratorní medicíně: „-omiky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109" y="111318"/>
            <a:ext cx="9887562" cy="6857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6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 noChangeArrowheads="1"/>
          </p:cNvSpPr>
          <p:nvPr>
            <p:ph type="title"/>
          </p:nvPr>
        </p:nvSpPr>
        <p:spPr>
          <a:xfrm>
            <a:off x="1989151" y="513176"/>
            <a:ext cx="8229600" cy="490537"/>
          </a:xfrm>
        </p:spPr>
        <p:txBody>
          <a:bodyPr>
            <a:noAutofit/>
          </a:bodyPr>
          <a:lstStyle/>
          <a:p>
            <a:pPr algn="ctr"/>
            <a:r>
              <a:rPr lang="cs-CZ" altLang="cs-CZ" sz="3800" b="1" dirty="0">
                <a:solidFill>
                  <a:srgbClr val="FF0000"/>
                </a:solidFill>
              </a:rPr>
              <a:t>Metody mikroskopické</a:t>
            </a:r>
          </a:p>
        </p:txBody>
      </p:sp>
      <p:sp>
        <p:nvSpPr>
          <p:cNvPr id="12493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320293" y="1389380"/>
            <a:ext cx="4410239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Makroskopické pozorování</a:t>
            </a:r>
          </a:p>
          <a:p>
            <a:r>
              <a:rPr lang="cs-CZ" altLang="cs-CZ" dirty="0" err="1"/>
              <a:t>Stereomikroskopie</a:t>
            </a:r>
            <a:endParaRPr lang="cs-CZ" altLang="cs-CZ" dirty="0"/>
          </a:p>
          <a:p>
            <a:r>
              <a:rPr lang="cs-CZ" altLang="cs-CZ" dirty="0"/>
              <a:t>Světelná mikroskopie</a:t>
            </a:r>
          </a:p>
          <a:p>
            <a:r>
              <a:rPr lang="cs-CZ" altLang="cs-CZ" dirty="0"/>
              <a:t>Temné pole</a:t>
            </a:r>
          </a:p>
          <a:p>
            <a:r>
              <a:rPr lang="cs-CZ" altLang="cs-CZ" dirty="0"/>
              <a:t>Polarizační mikroskopie</a:t>
            </a:r>
          </a:p>
          <a:p>
            <a:r>
              <a:rPr lang="cs-CZ" altLang="cs-CZ" dirty="0"/>
              <a:t>Fázová mikroskopie</a:t>
            </a:r>
          </a:p>
          <a:p>
            <a:r>
              <a:rPr lang="cs-CZ" altLang="cs-CZ" dirty="0" err="1"/>
              <a:t>Nomarského</a:t>
            </a:r>
            <a:r>
              <a:rPr lang="cs-CZ" altLang="cs-CZ" dirty="0"/>
              <a:t> DIC kontrast</a:t>
            </a:r>
          </a:p>
          <a:p>
            <a:r>
              <a:rPr lang="cs-CZ" altLang="cs-CZ" dirty="0"/>
              <a:t>Fluorescenční mikroskopie</a:t>
            </a:r>
          </a:p>
          <a:p>
            <a:r>
              <a:rPr lang="cs-CZ" altLang="cs-CZ" dirty="0"/>
              <a:t>Konfokální </a:t>
            </a:r>
            <a:r>
              <a:rPr lang="cs-CZ" altLang="cs-CZ" dirty="0" err="1"/>
              <a:t>mirkoskopie</a:t>
            </a:r>
            <a:endParaRPr lang="cs-CZ" altLang="cs-CZ" dirty="0"/>
          </a:p>
          <a:p>
            <a:r>
              <a:rPr lang="cs-CZ" altLang="cs-CZ" dirty="0"/>
              <a:t>Elektronová mikroskopie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70053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8509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800" b="1" dirty="0"/>
              <a:t>Proteinový </a:t>
            </a:r>
            <a:r>
              <a:rPr lang="cs-CZ" altLang="cs-CZ" sz="3800" b="1" dirty="0" err="1"/>
              <a:t>sekvenátor</a:t>
            </a:r>
            <a:endParaRPr lang="cs-CZ" altLang="cs-CZ" sz="3800" b="1" dirty="0"/>
          </a:p>
        </p:txBody>
      </p:sp>
      <p:pic>
        <p:nvPicPr>
          <p:cNvPr id="318467" name="Picture 5" descr="Sekvenátory proteinů Procise 491 HT &amp; 494 cL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4" y="895351"/>
            <a:ext cx="9166225" cy="577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04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626" y="1208598"/>
            <a:ext cx="8690232" cy="547049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582306" y="6289479"/>
            <a:ext cx="556591" cy="485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315693" y="302148"/>
            <a:ext cx="55738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800" b="1" dirty="0"/>
              <a:t>Genetika versus Genomika</a:t>
            </a:r>
          </a:p>
        </p:txBody>
      </p:sp>
    </p:spTree>
    <p:extLst>
      <p:ext uri="{BB962C8B-B14F-4D97-AF65-F5344CB8AC3E}">
        <p14:creationId xmlns:p14="http://schemas.microsoft.com/office/powerpoint/2010/main" val="173761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1715" name="Picture 2" descr="Praktické aplikace funkční genomiky - ppt stáh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944" y="18723"/>
            <a:ext cx="9055070" cy="67900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97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800" dirty="0"/>
          </a:p>
          <a:p>
            <a:pPr marL="0" indent="0" algn="ctr">
              <a:buNone/>
            </a:pPr>
            <a:r>
              <a:rPr lang="cs-CZ" sz="3800" dirty="0"/>
              <a:t>Děkuji za pozornost ! </a:t>
            </a:r>
          </a:p>
        </p:txBody>
      </p:sp>
    </p:spTree>
    <p:extLst>
      <p:ext uri="{BB962C8B-B14F-4D97-AF65-F5344CB8AC3E}">
        <p14:creationId xmlns:p14="http://schemas.microsoft.com/office/powerpoint/2010/main" val="3215289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1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algn="ctr"/>
            <a:r>
              <a:rPr lang="cs-CZ" altLang="cs-CZ" sz="3800" b="1" dirty="0"/>
              <a:t>Mikroskopická technika I</a:t>
            </a:r>
          </a:p>
        </p:txBody>
      </p:sp>
      <p:pic>
        <p:nvPicPr>
          <p:cNvPr id="125955" name="Picture 2" descr="Vývoj a budoucnost světelné mikroskopie. úvod do kurzu Bi1301 Botanická  mikrotechnika Jaroslava Dubová - PDF Stažení zdar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1554163"/>
            <a:ext cx="3394075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Vývoj a budoucnost světelné mikroskopie. úvod do kurzu Bi1301 Botanická  mikrotechnika Jaroslava Dubová - PDF Stažení zda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857375"/>
            <a:ext cx="269240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6" descr="Vývoj a budoucnost světelné mikroskopie. úvod do kurzu Bi1301 Botanická  mikrotechnika Jaroslava Dubová - PDF Stažení zdar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700213"/>
            <a:ext cx="2592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609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1011" name="Picture 4" descr="SVĚTELNÁ MIKROSKOPIE (základní pojmy) - PDF Free Downloa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6163" y="593725"/>
            <a:ext cx="4608512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2" name="TextovéPole 1"/>
          <p:cNvSpPr txBox="1">
            <a:spLocks noChangeArrowheads="1"/>
          </p:cNvSpPr>
          <p:nvPr/>
        </p:nvSpPr>
        <p:spPr bwMode="auto">
          <a:xfrm>
            <a:off x="2495550" y="333375"/>
            <a:ext cx="7177088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/>
              <a:t>Velký badatelský mikroskop Olympus AX 70</a:t>
            </a:r>
          </a:p>
        </p:txBody>
      </p:sp>
    </p:spTree>
    <p:extLst>
      <p:ext uri="{BB962C8B-B14F-4D97-AF65-F5344CB8AC3E}">
        <p14:creationId xmlns:p14="http://schemas.microsoft.com/office/powerpoint/2010/main" val="211206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2"/>
          <p:cNvSpPr>
            <a:spLocks noChangeArrowheads="1"/>
          </p:cNvSpPr>
          <p:nvPr/>
        </p:nvSpPr>
        <p:spPr bwMode="auto">
          <a:xfrm>
            <a:off x="1524000" y="-57150"/>
            <a:ext cx="9144000" cy="11414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36547" name="Picture 2" descr="SchHa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1"/>
            <a:ext cx="28146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6548" name="Group 3"/>
          <p:cNvGrpSpPr>
            <a:grpSpLocks/>
          </p:cNvGrpSpPr>
          <p:nvPr/>
        </p:nvGrpSpPr>
        <p:grpSpPr bwMode="auto">
          <a:xfrm>
            <a:off x="1905001" y="76201"/>
            <a:ext cx="8729663" cy="6557963"/>
            <a:chOff x="240" y="48"/>
            <a:chExt cx="5499" cy="4131"/>
          </a:xfrm>
        </p:grpSpPr>
        <p:sp>
          <p:nvSpPr>
            <p:cNvPr id="236552" name="Text Box 4"/>
            <p:cNvSpPr txBox="1">
              <a:spLocks noChangeArrowheads="1"/>
            </p:cNvSpPr>
            <p:nvPr/>
          </p:nvSpPr>
          <p:spPr bwMode="auto">
            <a:xfrm>
              <a:off x="240" y="48"/>
              <a:ext cx="53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bg1"/>
                  </a:solidFill>
                  <a:latin typeface="Corbel" panose="020B0503020204020204" pitchFamily="34" charset="0"/>
                </a:rPr>
                <a:t>Dokumentace monogeneí</a:t>
              </a:r>
            </a:p>
          </p:txBody>
        </p:sp>
        <p:pic>
          <p:nvPicPr>
            <p:cNvPr id="236553" name="Picture 5" descr="hlavicka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" y="661"/>
              <a:ext cx="2276" cy="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54" name="Picture 6" descr="Rezt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1209"/>
              <a:ext cx="1564" cy="2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55" name="Picture 7" descr="T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4"/>
              <a:ext cx="2274" cy="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56" name="Text Box 8"/>
            <p:cNvSpPr txBox="1">
              <a:spLocks noChangeArrowheads="1"/>
            </p:cNvSpPr>
            <p:nvPr/>
          </p:nvSpPr>
          <p:spPr bwMode="auto">
            <a:xfrm>
              <a:off x="4224" y="931"/>
              <a:ext cx="144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200">
                  <a:latin typeface="Corbel" panose="020B0503020204020204" pitchFamily="34" charset="0"/>
                </a:rPr>
                <a:t>Histology (BF)</a:t>
              </a:r>
              <a:endParaRPr lang="cs-CZ" altLang="cs-CZ" sz="2400">
                <a:latin typeface="Corbel" panose="020B0503020204020204" pitchFamily="34" charset="0"/>
              </a:endParaRPr>
            </a:p>
          </p:txBody>
        </p:sp>
        <p:sp>
          <p:nvSpPr>
            <p:cNvPr id="236557" name="Text Box 9"/>
            <p:cNvSpPr txBox="1">
              <a:spLocks noChangeArrowheads="1"/>
            </p:cNvSpPr>
            <p:nvPr/>
          </p:nvSpPr>
          <p:spPr bwMode="auto">
            <a:xfrm>
              <a:off x="1438" y="3888"/>
              <a:ext cx="49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Corbel" panose="020B0503020204020204" pitchFamily="34" charset="0"/>
                </a:rPr>
                <a:t>SEM</a:t>
              </a:r>
            </a:p>
          </p:txBody>
        </p:sp>
        <p:sp>
          <p:nvSpPr>
            <p:cNvPr id="236558" name="Text Box 10"/>
            <p:cNvSpPr txBox="1">
              <a:spLocks noChangeArrowheads="1"/>
            </p:cNvSpPr>
            <p:nvPr/>
          </p:nvSpPr>
          <p:spPr bwMode="auto">
            <a:xfrm>
              <a:off x="295" y="982"/>
              <a:ext cx="169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rbel" panose="020B0503020204020204" pitchFamily="34" charset="0"/>
                </a:rPr>
                <a:t>Morphometry- </a:t>
              </a:r>
              <a:r>
                <a:rPr lang="cs-CZ" altLang="cs-CZ" sz="1600">
                  <a:latin typeface="Corbel" panose="020B0503020204020204" pitchFamily="34" charset="0"/>
                </a:rPr>
                <a:t>digital image analysis</a:t>
              </a:r>
            </a:p>
          </p:txBody>
        </p:sp>
        <p:sp>
          <p:nvSpPr>
            <p:cNvPr id="236559" name="Text Box 11"/>
            <p:cNvSpPr txBox="1">
              <a:spLocks noChangeArrowheads="1"/>
            </p:cNvSpPr>
            <p:nvPr/>
          </p:nvSpPr>
          <p:spPr bwMode="auto">
            <a:xfrm>
              <a:off x="1968" y="300"/>
              <a:ext cx="206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800">
                  <a:solidFill>
                    <a:schemeClr val="bg1"/>
                  </a:solidFill>
                  <a:latin typeface="Corbel" panose="020B0503020204020204" pitchFamily="34" charset="0"/>
                </a:rPr>
                <a:t>Phase contrast</a:t>
              </a:r>
              <a:endParaRPr lang="cs-CZ" altLang="cs-CZ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236549" name="Rectangle 13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6550" name="Rectangle 14"/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3655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025" y="6067425"/>
            <a:ext cx="6858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7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981200" y="277814"/>
            <a:ext cx="8229600" cy="1144587"/>
          </a:xfrm>
        </p:spPr>
        <p:txBody>
          <a:bodyPr vert="horz" lIns="91440" tIns="45720" rIns="45720" bIns="45720" rtlCol="0" anchor="ctr">
            <a:normAutofit/>
            <a:sp3d prstMaterial="matte">
              <a:bevelT w="50800" h="10160"/>
            </a:sp3d>
          </a:bodyPr>
          <a:lstStyle/>
          <a:p>
            <a:pPr>
              <a:defRPr/>
            </a:pPr>
            <a:endParaRPr lang="cs-CZ" altLang="cs-CZ"/>
          </a:p>
        </p:txBody>
      </p:sp>
      <p:grpSp>
        <p:nvGrpSpPr>
          <p:cNvPr id="237571" name="Skupina 35"/>
          <p:cNvGrpSpPr>
            <a:grpSpLocks/>
          </p:cNvGrpSpPr>
          <p:nvPr/>
        </p:nvGrpSpPr>
        <p:grpSpPr bwMode="auto">
          <a:xfrm>
            <a:off x="1847851" y="385764"/>
            <a:ext cx="8608423" cy="6067425"/>
            <a:chOff x="-298450" y="242094"/>
            <a:chExt cx="9816257" cy="6373813"/>
          </a:xfrm>
        </p:grpSpPr>
        <p:pic>
          <p:nvPicPr>
            <p:cNvPr id="237574" name="Picture 125" descr="konfo adult prisavky up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350" y="242094"/>
              <a:ext cx="3975100" cy="355917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5" name="Picture 129" descr="SEM pootevřená ústa up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450" y="2515394"/>
              <a:ext cx="5546725" cy="4090988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6" name="Picture 132" descr="TEM senzi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825" y="3999707"/>
              <a:ext cx="1895475" cy="260826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7" name="Picture 133" descr="TEM senzila-15A-5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0" y="3999707"/>
              <a:ext cx="1962150" cy="261620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8" name="Picture 134" descr="TEM mikrov-15A-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450" y="251619"/>
              <a:ext cx="2722562" cy="204152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79" name="Picture 135" descr="TEM sval buc suc 16B-4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300" y="246857"/>
              <a:ext cx="2730500" cy="204787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580" name="Text Box 295"/>
            <p:cNvSpPr txBox="1">
              <a:spLocks noChangeArrowheads="1"/>
            </p:cNvSpPr>
            <p:nvPr/>
          </p:nvSpPr>
          <p:spPr bwMode="auto">
            <a:xfrm>
              <a:off x="5708650" y="280194"/>
              <a:ext cx="605407" cy="22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100 µm</a:t>
              </a:r>
            </a:p>
          </p:txBody>
        </p:sp>
        <p:sp>
          <p:nvSpPr>
            <p:cNvPr id="237581" name="Text Box 296"/>
            <p:cNvSpPr txBox="1">
              <a:spLocks noChangeArrowheads="1"/>
            </p:cNvSpPr>
            <p:nvPr/>
          </p:nvSpPr>
          <p:spPr bwMode="auto">
            <a:xfrm>
              <a:off x="4432300" y="6223794"/>
              <a:ext cx="539601" cy="226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10 µm</a:t>
              </a:r>
            </a:p>
          </p:txBody>
        </p:sp>
        <p:sp>
          <p:nvSpPr>
            <p:cNvPr id="237582" name="Text Box 299"/>
            <p:cNvSpPr txBox="1">
              <a:spLocks noChangeArrowheads="1"/>
            </p:cNvSpPr>
            <p:nvPr/>
          </p:nvSpPr>
          <p:spPr bwMode="auto">
            <a:xfrm rot="5400000">
              <a:off x="5506286" y="6189063"/>
              <a:ext cx="436479" cy="24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1 µm</a:t>
              </a:r>
            </a:p>
          </p:txBody>
        </p:sp>
        <p:sp>
          <p:nvSpPr>
            <p:cNvPr id="237583" name="Text Box 301"/>
            <p:cNvSpPr txBox="1">
              <a:spLocks noChangeArrowheads="1"/>
            </p:cNvSpPr>
            <p:nvPr/>
          </p:nvSpPr>
          <p:spPr bwMode="auto">
            <a:xfrm>
              <a:off x="6688138" y="6231732"/>
              <a:ext cx="716910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SEM</a:t>
              </a:r>
            </a:p>
          </p:txBody>
        </p:sp>
        <p:sp>
          <p:nvSpPr>
            <p:cNvPr id="237584" name="Text Box 302"/>
            <p:cNvSpPr txBox="1">
              <a:spLocks noChangeArrowheads="1"/>
            </p:cNvSpPr>
            <p:nvPr/>
          </p:nvSpPr>
          <p:spPr bwMode="auto">
            <a:xfrm>
              <a:off x="-282575" y="6228557"/>
              <a:ext cx="716910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SEM</a:t>
              </a:r>
            </a:p>
          </p:txBody>
        </p:sp>
        <p:sp>
          <p:nvSpPr>
            <p:cNvPr id="237585" name="Text Box 303"/>
            <p:cNvSpPr txBox="1">
              <a:spLocks noChangeArrowheads="1"/>
            </p:cNvSpPr>
            <p:nvPr/>
          </p:nvSpPr>
          <p:spPr bwMode="auto">
            <a:xfrm>
              <a:off x="8645525" y="259557"/>
              <a:ext cx="872282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CLSM</a:t>
              </a:r>
            </a:p>
          </p:txBody>
        </p:sp>
        <p:sp>
          <p:nvSpPr>
            <p:cNvPr id="237586" name="Text Box 307"/>
            <p:cNvSpPr txBox="1">
              <a:spLocks noChangeArrowheads="1"/>
            </p:cNvSpPr>
            <p:nvPr/>
          </p:nvSpPr>
          <p:spPr bwMode="auto">
            <a:xfrm>
              <a:off x="-285750" y="1916907"/>
              <a:ext cx="704114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TEM</a:t>
              </a:r>
            </a:p>
          </p:txBody>
        </p:sp>
        <p:sp>
          <p:nvSpPr>
            <p:cNvPr id="237587" name="Text Box 308"/>
            <p:cNvSpPr txBox="1">
              <a:spLocks noChangeArrowheads="1"/>
            </p:cNvSpPr>
            <p:nvPr/>
          </p:nvSpPr>
          <p:spPr bwMode="auto">
            <a:xfrm>
              <a:off x="2543175" y="1923257"/>
              <a:ext cx="704114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TEM</a:t>
              </a:r>
            </a:p>
          </p:txBody>
        </p:sp>
        <p:sp>
          <p:nvSpPr>
            <p:cNvPr id="237588" name="Text Box 309"/>
            <p:cNvSpPr txBox="1">
              <a:spLocks noChangeArrowheads="1"/>
            </p:cNvSpPr>
            <p:nvPr/>
          </p:nvSpPr>
          <p:spPr bwMode="auto">
            <a:xfrm>
              <a:off x="8785225" y="6239669"/>
              <a:ext cx="704114" cy="35565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TEM</a:t>
              </a:r>
            </a:p>
          </p:txBody>
        </p:sp>
        <p:sp>
          <p:nvSpPr>
            <p:cNvPr id="237589" name="Rectangle 310"/>
            <p:cNvSpPr>
              <a:spLocks noChangeArrowheads="1"/>
            </p:cNvSpPr>
            <p:nvPr/>
          </p:nvSpPr>
          <p:spPr bwMode="auto">
            <a:xfrm>
              <a:off x="3794125" y="5479257"/>
              <a:ext cx="825500" cy="685800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0" name="Rectangle 311"/>
            <p:cNvSpPr>
              <a:spLocks noChangeArrowheads="1"/>
            </p:cNvSpPr>
            <p:nvPr/>
          </p:nvSpPr>
          <p:spPr bwMode="auto">
            <a:xfrm>
              <a:off x="5722938" y="5195094"/>
              <a:ext cx="1016000" cy="965200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1" name="AutoShape 312"/>
            <p:cNvSpPr>
              <a:spLocks noChangeArrowheads="1"/>
            </p:cNvSpPr>
            <p:nvPr/>
          </p:nvSpPr>
          <p:spPr bwMode="auto">
            <a:xfrm>
              <a:off x="4759325" y="5631657"/>
              <a:ext cx="838200" cy="203200"/>
            </a:xfrm>
            <a:prstGeom prst="rightArrow">
              <a:avLst>
                <a:gd name="adj1" fmla="val 50000"/>
                <a:gd name="adj2" fmla="val 10312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2" name="AutoShape 313"/>
            <p:cNvSpPr>
              <a:spLocks noChangeArrowheads="1"/>
            </p:cNvSpPr>
            <p:nvPr/>
          </p:nvSpPr>
          <p:spPr bwMode="auto">
            <a:xfrm>
              <a:off x="7021513" y="5633244"/>
              <a:ext cx="838200" cy="203200"/>
            </a:xfrm>
            <a:prstGeom prst="rightArrow">
              <a:avLst>
                <a:gd name="adj1" fmla="val 50000"/>
                <a:gd name="adj2" fmla="val 10312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3" name="AutoShape 314"/>
            <p:cNvSpPr>
              <a:spLocks noChangeArrowheads="1"/>
            </p:cNvSpPr>
            <p:nvPr/>
          </p:nvSpPr>
          <p:spPr bwMode="auto">
            <a:xfrm rot="-6203551">
              <a:off x="765175" y="2823369"/>
              <a:ext cx="2268538" cy="227012"/>
            </a:xfrm>
            <a:prstGeom prst="rightArrow">
              <a:avLst>
                <a:gd name="adj1" fmla="val 50000"/>
                <a:gd name="adj2" fmla="val 2498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4" name="AutoShape 316"/>
            <p:cNvSpPr>
              <a:spLocks noChangeArrowheads="1"/>
            </p:cNvSpPr>
            <p:nvPr/>
          </p:nvSpPr>
          <p:spPr bwMode="auto">
            <a:xfrm rot="-4086189">
              <a:off x="2506663" y="3104357"/>
              <a:ext cx="2268538" cy="227012"/>
            </a:xfrm>
            <a:prstGeom prst="rightArrow">
              <a:avLst>
                <a:gd name="adj1" fmla="val 50000"/>
                <a:gd name="adj2" fmla="val 2498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8300"/>
            </a:p>
          </p:txBody>
        </p:sp>
        <p:sp>
          <p:nvSpPr>
            <p:cNvPr id="237595" name="Text Box 319"/>
            <p:cNvSpPr txBox="1">
              <a:spLocks noChangeArrowheads="1"/>
            </p:cNvSpPr>
            <p:nvPr/>
          </p:nvSpPr>
          <p:spPr bwMode="auto">
            <a:xfrm>
              <a:off x="438150" y="4382294"/>
              <a:ext cx="1329262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buccal  sucker</a:t>
              </a:r>
            </a:p>
          </p:txBody>
        </p:sp>
        <p:sp>
          <p:nvSpPr>
            <p:cNvPr id="237596" name="Text Box 320"/>
            <p:cNvSpPr txBox="1">
              <a:spLocks noChangeArrowheads="1"/>
            </p:cNvSpPr>
            <p:nvPr/>
          </p:nvSpPr>
          <p:spPr bwMode="auto">
            <a:xfrm>
              <a:off x="5862639" y="2097882"/>
              <a:ext cx="1329262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buccal  sucker</a:t>
              </a:r>
            </a:p>
          </p:txBody>
        </p:sp>
        <p:sp>
          <p:nvSpPr>
            <p:cNvPr id="237597" name="Text Box 321"/>
            <p:cNvSpPr txBox="1">
              <a:spLocks noChangeArrowheads="1"/>
            </p:cNvSpPr>
            <p:nvPr/>
          </p:nvSpPr>
          <p:spPr bwMode="auto">
            <a:xfrm>
              <a:off x="6457950" y="242094"/>
              <a:ext cx="2160965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glandulomascular organs</a:t>
              </a:r>
            </a:p>
          </p:txBody>
        </p:sp>
        <p:sp>
          <p:nvSpPr>
            <p:cNvPr id="237598" name="Line 322"/>
            <p:cNvSpPr>
              <a:spLocks noChangeShapeType="1"/>
            </p:cNvSpPr>
            <p:nvPr/>
          </p:nvSpPr>
          <p:spPr bwMode="auto">
            <a:xfrm flipH="1">
              <a:off x="7248525" y="602457"/>
              <a:ext cx="317500" cy="1397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599" name="Line 323"/>
            <p:cNvSpPr>
              <a:spLocks noChangeShapeType="1"/>
            </p:cNvSpPr>
            <p:nvPr/>
          </p:nvSpPr>
          <p:spPr bwMode="auto">
            <a:xfrm>
              <a:off x="7986713" y="591344"/>
              <a:ext cx="431800" cy="6604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600" name="Text Box 324"/>
            <p:cNvSpPr txBox="1">
              <a:spLocks noChangeArrowheads="1"/>
            </p:cNvSpPr>
            <p:nvPr/>
          </p:nvSpPr>
          <p:spPr bwMode="auto">
            <a:xfrm>
              <a:off x="3930651" y="1664493"/>
              <a:ext cx="1270769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muscle tissue</a:t>
              </a:r>
            </a:p>
          </p:txBody>
        </p:sp>
        <p:sp>
          <p:nvSpPr>
            <p:cNvPr id="237601" name="Text Box 325"/>
            <p:cNvSpPr txBox="1">
              <a:spLocks noChangeArrowheads="1"/>
            </p:cNvSpPr>
            <p:nvPr/>
          </p:nvSpPr>
          <p:spPr bwMode="auto">
            <a:xfrm>
              <a:off x="1212850" y="3632994"/>
              <a:ext cx="978301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microvilli  </a:t>
              </a:r>
            </a:p>
          </p:txBody>
        </p:sp>
        <p:sp>
          <p:nvSpPr>
            <p:cNvPr id="237602" name="Text Box 326"/>
            <p:cNvSpPr txBox="1">
              <a:spLocks noChangeArrowheads="1"/>
            </p:cNvSpPr>
            <p:nvPr/>
          </p:nvSpPr>
          <p:spPr bwMode="auto">
            <a:xfrm>
              <a:off x="3333750" y="4941094"/>
              <a:ext cx="1519365" cy="29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21798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21798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21798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21798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21798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217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chemeClr val="bg1"/>
                  </a:solidFill>
                </a:rPr>
                <a:t>uniciliate sensilla</a:t>
              </a:r>
            </a:p>
          </p:txBody>
        </p:sp>
        <p:sp>
          <p:nvSpPr>
            <p:cNvPr id="237603" name="Line 327"/>
            <p:cNvSpPr>
              <a:spLocks noChangeShapeType="1"/>
            </p:cNvSpPr>
            <p:nvPr/>
          </p:nvSpPr>
          <p:spPr bwMode="auto">
            <a:xfrm flipH="1">
              <a:off x="4225925" y="5263357"/>
              <a:ext cx="25400" cy="342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604" name="Line 328"/>
            <p:cNvSpPr>
              <a:spLocks noChangeShapeType="1"/>
            </p:cNvSpPr>
            <p:nvPr/>
          </p:nvSpPr>
          <p:spPr bwMode="auto">
            <a:xfrm flipV="1">
              <a:off x="4392613" y="4642644"/>
              <a:ext cx="4064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7605" name="Line 329"/>
            <p:cNvSpPr>
              <a:spLocks noChangeShapeType="1"/>
            </p:cNvSpPr>
            <p:nvPr/>
          </p:nvSpPr>
          <p:spPr bwMode="auto">
            <a:xfrm>
              <a:off x="4710113" y="5099844"/>
              <a:ext cx="317500" cy="1016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7572" name="Rectangle 38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7573" name="Rectangle 39"/>
          <p:cNvSpPr>
            <a:spLocks noChangeArrowheads="1"/>
          </p:cNvSpPr>
          <p:nvPr/>
        </p:nvSpPr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61542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aptor20X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"/>
          <a:stretch>
            <a:fillRect/>
          </a:stretch>
        </p:blipFill>
        <p:spPr bwMode="auto">
          <a:xfrm>
            <a:off x="8340918" y="3025805"/>
            <a:ext cx="3562185" cy="327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9" y="246490"/>
            <a:ext cx="4729735" cy="3173541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8" y="3429000"/>
            <a:ext cx="2480373" cy="28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51" y="3429000"/>
            <a:ext cx="2336989" cy="28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adGMzup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/>
          <a:stretch>
            <a:fillRect/>
          </a:stretch>
        </p:blipFill>
        <p:spPr bwMode="auto">
          <a:xfrm>
            <a:off x="5025224" y="237521"/>
            <a:ext cx="3396238" cy="31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dhltan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2"/>
          <a:stretch>
            <a:fillRect/>
          </a:stretch>
        </p:blipFill>
        <p:spPr bwMode="auto">
          <a:xfrm>
            <a:off x="8421462" y="246490"/>
            <a:ext cx="3481641" cy="318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juvkrizenipri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" b="5589"/>
          <a:stretch>
            <a:fillRect/>
          </a:stretch>
        </p:blipFill>
        <p:spPr bwMode="auto">
          <a:xfrm>
            <a:off x="5025224" y="3420030"/>
            <a:ext cx="3377463" cy="288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2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3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305" y="559974"/>
            <a:ext cx="4889624" cy="3986214"/>
          </a:xfrm>
        </p:spPr>
      </p:pic>
      <p:pic>
        <p:nvPicPr>
          <p:cNvPr id="24064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57" y="486725"/>
            <a:ext cx="4543077" cy="637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93" y="4485571"/>
            <a:ext cx="4667647" cy="226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2" name="Nadpis 1"/>
          <p:cNvSpPr>
            <a:spLocks noGrp="1" noChangeArrowheads="1"/>
          </p:cNvSpPr>
          <p:nvPr>
            <p:ph type="title"/>
          </p:nvPr>
        </p:nvSpPr>
        <p:spPr>
          <a:xfrm>
            <a:off x="3506526" y="-77774"/>
            <a:ext cx="5261239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800" b="1" dirty="0"/>
              <a:t>Ekologické (terénní) metody</a:t>
            </a:r>
          </a:p>
        </p:txBody>
      </p:sp>
    </p:spTree>
    <p:extLst>
      <p:ext uri="{BB962C8B-B14F-4D97-AF65-F5344CB8AC3E}">
        <p14:creationId xmlns:p14="http://schemas.microsoft.com/office/powerpoint/2010/main" val="25336215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230</Words>
  <Application>Microsoft Office PowerPoint</Application>
  <PresentationFormat>Širokoúhlá obrazovka</PresentationFormat>
  <Paragraphs>81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Motiv Office</vt:lpstr>
      <vt:lpstr>Základní parazitologické metody</vt:lpstr>
      <vt:lpstr>Parazitologická laboratoř - UBZ</vt:lpstr>
      <vt:lpstr>Metody mikroskopické</vt:lpstr>
      <vt:lpstr>Mikroskopická technika I</vt:lpstr>
      <vt:lpstr>Prezentace aplikace PowerPoint</vt:lpstr>
      <vt:lpstr>Prezentace aplikace PowerPoint</vt:lpstr>
      <vt:lpstr>Prezentace aplikace PowerPoint</vt:lpstr>
      <vt:lpstr>Prezentace aplikace PowerPoint</vt:lpstr>
      <vt:lpstr>Ekologické (terénní) metody</vt:lpstr>
      <vt:lpstr>Prezentace aplikace PowerPoint</vt:lpstr>
      <vt:lpstr>Postup při parazitologické pitvě</vt:lpstr>
      <vt:lpstr>Charakter lokality</vt:lpstr>
      <vt:lpstr>Makroskopická diagnostika</vt:lpstr>
      <vt:lpstr>Základní epidemiologické charakteristiky</vt:lpstr>
      <vt:lpstr>Prezentace aplikace PowerPoint</vt:lpstr>
      <vt:lpstr>Sampling: Top 10 rules</vt:lpstr>
      <vt:lpstr>Koprologické metody </vt:lpstr>
      <vt:lpstr>Příklad – parazitologické vyšetření stolice</vt:lpstr>
      <vt:lpstr>Histologické metody</vt:lpstr>
      <vt:lpstr>Rotační mikrotom a ultramikrotom</vt:lpstr>
      <vt:lpstr>Histologický preparát</vt:lpstr>
      <vt:lpstr>Hematologická laboratoř</vt:lpstr>
      <vt:lpstr>Hematologické vyšetřovací metody</vt:lpstr>
      <vt:lpstr>Zařízení pro elektroforézu</vt:lpstr>
      <vt:lpstr>Spektrofotometr</vt:lpstr>
      <vt:lpstr>Sekvenátor DNA</vt:lpstr>
      <vt:lpstr>Výsledek sekvenování DNA</vt:lpstr>
      <vt:lpstr>Genomika</vt:lpstr>
      <vt:lpstr>Prezentace aplikace PowerPoint</vt:lpstr>
      <vt:lpstr>Proteinový sekvenátor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151</cp:revision>
  <dcterms:created xsi:type="dcterms:W3CDTF">2024-02-25T08:37:21Z</dcterms:created>
  <dcterms:modified xsi:type="dcterms:W3CDTF">2024-03-11T13:59:05Z</dcterms:modified>
</cp:coreProperties>
</file>