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7" r:id="rId3"/>
    <p:sldId id="302" r:id="rId4"/>
    <p:sldId id="263" r:id="rId5"/>
    <p:sldId id="330" r:id="rId6"/>
    <p:sldId id="329" r:id="rId7"/>
    <p:sldId id="303" r:id="rId8"/>
    <p:sldId id="312" r:id="rId9"/>
    <p:sldId id="308" r:id="rId10"/>
    <p:sldId id="327" r:id="rId11"/>
    <p:sldId id="306" r:id="rId12"/>
    <p:sldId id="305" r:id="rId13"/>
    <p:sldId id="307" r:id="rId14"/>
    <p:sldId id="291" r:id="rId15"/>
    <p:sldId id="316" r:id="rId16"/>
    <p:sldId id="292" r:id="rId17"/>
    <p:sldId id="295" r:id="rId18"/>
    <p:sldId id="288" r:id="rId19"/>
    <p:sldId id="293" r:id="rId20"/>
    <p:sldId id="278" r:id="rId21"/>
    <p:sldId id="317" r:id="rId22"/>
    <p:sldId id="279" r:id="rId23"/>
    <p:sldId id="294" r:id="rId24"/>
    <p:sldId id="299" r:id="rId25"/>
    <p:sldId id="296" r:id="rId26"/>
    <p:sldId id="300" r:id="rId27"/>
    <p:sldId id="290" r:id="rId28"/>
    <p:sldId id="301" r:id="rId29"/>
    <p:sldId id="297" r:id="rId30"/>
    <p:sldId id="321" r:id="rId31"/>
    <p:sldId id="322" r:id="rId32"/>
    <p:sldId id="319" r:id="rId33"/>
    <p:sldId id="320" r:id="rId34"/>
    <p:sldId id="264" r:id="rId35"/>
    <p:sldId id="325" r:id="rId36"/>
    <p:sldId id="286" r:id="rId37"/>
    <p:sldId id="315" r:id="rId38"/>
    <p:sldId id="289" r:id="rId39"/>
    <p:sldId id="326" r:id="rId40"/>
    <p:sldId id="323" r:id="rId41"/>
    <p:sldId id="324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18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30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05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56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078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58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64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54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9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02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46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395B0-6544-46B3-80E7-2A2787A61743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97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17420"/>
            <a:ext cx="10515600" cy="93093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FLA – Free </a:t>
            </a:r>
            <a:r>
              <a:rPr lang="cs-CZ" sz="3400" b="1" dirty="0" err="1"/>
              <a:t>living</a:t>
            </a:r>
            <a:r>
              <a:rPr lang="cs-CZ" sz="3400" b="1" dirty="0"/>
              <a:t> </a:t>
            </a:r>
            <a:r>
              <a:rPr lang="cs-CZ" sz="3400" b="1" dirty="0" err="1"/>
              <a:t>amoebae</a:t>
            </a:r>
            <a:r>
              <a:rPr lang="cs-CZ" sz="3400" b="1" dirty="0"/>
              <a:t> (</a:t>
            </a:r>
            <a:r>
              <a:rPr lang="cs-CZ" sz="3400" b="1" dirty="0" err="1"/>
              <a:t>amfizoické</a:t>
            </a:r>
            <a:r>
              <a:rPr lang="cs-CZ" sz="3400" b="1" dirty="0"/>
              <a:t>)</a:t>
            </a:r>
          </a:p>
        </p:txBody>
      </p:sp>
      <p:pic>
        <p:nvPicPr>
          <p:cNvPr id="2050" name="Picture 2" descr="Free-living amoebae proteins involved in cell biology. The figure lists...  |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12" y="1478023"/>
            <a:ext cx="7506032" cy="493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231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2002"/>
            <a:ext cx="10515600" cy="803717"/>
          </a:xfrm>
        </p:spPr>
        <p:txBody>
          <a:bodyPr/>
          <a:lstStyle/>
          <a:p>
            <a:pPr algn="ctr"/>
            <a:r>
              <a:rPr lang="cs-CZ" dirty="0" smtClean="0"/>
              <a:t> </a:t>
            </a:r>
            <a:r>
              <a:rPr lang="cs-CZ" sz="3400" b="1" dirty="0" err="1" smtClean="0"/>
              <a:t>Neagleria</a:t>
            </a:r>
            <a:r>
              <a:rPr lang="cs-CZ" sz="3400" b="1" dirty="0" smtClean="0"/>
              <a:t> </a:t>
            </a:r>
            <a:r>
              <a:rPr lang="cs-CZ" sz="3400" b="1" dirty="0" err="1" smtClean="0"/>
              <a:t>fowleri</a:t>
            </a:r>
            <a:r>
              <a:rPr lang="cs-CZ" sz="3400" b="1" dirty="0" smtClean="0"/>
              <a:t> – fakultativní cizopasník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383" y="1088258"/>
            <a:ext cx="11540574" cy="381930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6589" y="4929811"/>
            <a:ext cx="111346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Tato améba normálně žije v půdě nebo v teplé vodě, často v sedimentu u dna. (A) volně žijící </a:t>
            </a:r>
            <a:r>
              <a:rPr lang="cs-CZ" dirty="0" err="1" smtClean="0"/>
              <a:t>trofozoit</a:t>
            </a:r>
            <a:r>
              <a:rPr lang="cs-CZ" dirty="0" smtClean="0"/>
              <a:t>, (B) </a:t>
            </a:r>
            <a:r>
              <a:rPr lang="cs-CZ" dirty="0" err="1" smtClean="0"/>
              <a:t>Trofozoit</a:t>
            </a:r>
            <a:r>
              <a:rPr lang="cs-CZ" dirty="0" smtClean="0"/>
              <a:t> </a:t>
            </a:r>
          </a:p>
          <a:p>
            <a:r>
              <a:rPr lang="cs-CZ" dirty="0" smtClean="0"/>
              <a:t>(jeho střed) obklopený bílými krvinkami. Parazit napadlo centrální nervový systém člověka do kterého pronikl z nosní </a:t>
            </a:r>
          </a:p>
          <a:p>
            <a:r>
              <a:rPr lang="cs-CZ" dirty="0" smtClean="0"/>
              <a:t>dutiny po čichovém nervu. Odtud améba proniká do mozku, kde </a:t>
            </a:r>
            <a:r>
              <a:rPr lang="cs-CZ" dirty="0"/>
              <a:t>k</a:t>
            </a:r>
            <a:r>
              <a:rPr lang="cs-CZ" dirty="0" smtClean="0"/>
              <a:t>onzumuje mozkovou tkáň a </a:t>
            </a:r>
            <a:r>
              <a:rPr lang="cs-CZ" dirty="0" err="1" smtClean="0"/>
              <a:t>tpůspbuje</a:t>
            </a:r>
            <a:r>
              <a:rPr lang="cs-CZ" dirty="0" smtClean="0"/>
              <a:t> primární </a:t>
            </a:r>
          </a:p>
          <a:p>
            <a:r>
              <a:rPr lang="cs-CZ" dirty="0" smtClean="0"/>
              <a:t>amébovou meningoencefalitidu (PAM). Toto </a:t>
            </a:r>
            <a:r>
              <a:rPr lang="cs-CZ" dirty="0" err="1" smtClean="0"/>
              <a:t>míá</a:t>
            </a:r>
            <a:r>
              <a:rPr lang="cs-CZ" dirty="0" smtClean="0"/>
              <a:t> na napadeného člověka fatální účinek. (C) Upozornění, aby lidé při </a:t>
            </a:r>
          </a:p>
          <a:p>
            <a:r>
              <a:rPr lang="cs-CZ" dirty="0" smtClean="0"/>
              <a:t>koupání v termálních pramenech neponořovali svou hlavu do vody. </a:t>
            </a:r>
          </a:p>
        </p:txBody>
      </p:sp>
    </p:spTree>
    <p:extLst>
      <p:ext uri="{BB962C8B-B14F-4D97-AF65-F5344CB8AC3E}">
        <p14:creationId xmlns:p14="http://schemas.microsoft.com/office/powerpoint/2010/main" val="365613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Neagleria</a:t>
            </a:r>
            <a:r>
              <a:rPr lang="cs-CZ" sz="3400" b="1" dirty="0"/>
              <a:t> </a:t>
            </a:r>
            <a:r>
              <a:rPr lang="cs-CZ" sz="3400" b="1" dirty="0" err="1"/>
              <a:t>fowleri</a:t>
            </a:r>
            <a:r>
              <a:rPr lang="cs-CZ" sz="3400" b="1" dirty="0"/>
              <a:t> - patologie</a:t>
            </a:r>
          </a:p>
        </p:txBody>
      </p:sp>
      <p:pic>
        <p:nvPicPr>
          <p:cNvPr id="14338" name="Picture 2" descr="Biomolecules | Free Full-Text | Primary Amoebic Meningoencephalitis by Naegleria  fowleri: Pathogenesis and Treatment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76" y="1381213"/>
            <a:ext cx="10312842" cy="525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3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350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Naegleria</a:t>
            </a:r>
            <a:r>
              <a:rPr lang="cs-CZ" sz="3400" b="1" dirty="0"/>
              <a:t> </a:t>
            </a:r>
            <a:r>
              <a:rPr lang="cs-CZ" sz="3400" b="1" dirty="0" err="1"/>
              <a:t>fowleri</a:t>
            </a:r>
            <a:r>
              <a:rPr lang="cs-CZ" sz="3400" b="1" dirty="0"/>
              <a:t> – epidemiologie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08598"/>
            <a:ext cx="10515600" cy="532737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Dosud bylo zaregistrováno asi 200 případů, jen několik se podařilo vyléčit </a:t>
            </a:r>
            <a:r>
              <a:rPr lang="cs-CZ" b="1" dirty="0"/>
              <a:t>antimykotiky</a:t>
            </a:r>
            <a:r>
              <a:rPr lang="cs-CZ" dirty="0"/>
              <a:t> (</a:t>
            </a:r>
            <a:r>
              <a:rPr lang="cs-CZ" dirty="0" err="1"/>
              <a:t>amfotericin</a:t>
            </a:r>
            <a:r>
              <a:rPr lang="cs-CZ" dirty="0"/>
              <a:t> B).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Největší epidemie na světě </a:t>
            </a:r>
            <a:r>
              <a:rPr lang="cs-CZ" dirty="0"/>
              <a:t>se odehrál</a:t>
            </a:r>
            <a:r>
              <a:rPr lang="cs-CZ" b="1" dirty="0"/>
              <a:t>a</a:t>
            </a:r>
            <a:r>
              <a:rPr lang="cs-CZ" dirty="0"/>
              <a:t> </a:t>
            </a:r>
            <a:r>
              <a:rPr lang="cs-CZ" b="1" dirty="0"/>
              <a:t>v letech 1963–1965 v Ústí nad Labem</a:t>
            </a:r>
            <a:r>
              <a:rPr lang="cs-CZ" dirty="0"/>
              <a:t>, </a:t>
            </a:r>
            <a:r>
              <a:rPr lang="cs-CZ" b="1" dirty="0"/>
              <a:t>zemřelo na ní tehdy 16 mladých lidí, kteří se nakazili v plaveckém bazénu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Možnost nákazy je při plavání ve sladkých vodách, jezera, řeky. Přežívá bez problémů i v teplých sladkých vodách.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 USA v roce 2016 bylo úspěšně léčeno několik pacientů novým </a:t>
            </a:r>
            <a:r>
              <a:rPr lang="cs-CZ" dirty="0" err="1"/>
              <a:t>antiparazitikem</a:t>
            </a:r>
            <a:r>
              <a:rPr lang="cs-CZ" dirty="0"/>
              <a:t> </a:t>
            </a:r>
            <a:r>
              <a:rPr lang="cs-CZ" b="1" dirty="0" err="1"/>
              <a:t>Impavido</a:t>
            </a:r>
            <a:r>
              <a:rPr lang="cs-CZ" dirty="0"/>
              <a:t> (</a:t>
            </a:r>
            <a:r>
              <a:rPr lang="cs-CZ" dirty="0" err="1"/>
              <a:t>miltefosin</a:t>
            </a:r>
            <a:r>
              <a:rPr lang="cs-CZ" dirty="0"/>
              <a:t>) od farmaceutické společnosti </a:t>
            </a:r>
            <a:r>
              <a:rPr lang="cs-CZ" dirty="0" err="1"/>
              <a:t>Profounda</a:t>
            </a:r>
            <a:r>
              <a:rPr lang="cs-CZ" dirty="0"/>
              <a:t> Inc.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Velmi důležitá je ale včasná diagnóza </a:t>
            </a:r>
            <a:r>
              <a:rPr lang="cs-CZ" dirty="0"/>
              <a:t>(test na přítomnost améby), jinak dochází k </a:t>
            </a:r>
            <a:r>
              <a:rPr lang="cs-CZ" b="1" dirty="0"/>
              <a:t>nevratnému poškození mozku</a:t>
            </a:r>
            <a:r>
              <a:rPr lang="cs-CZ" dirty="0"/>
              <a:t>. Příznaky onemocnění mohou být </a:t>
            </a:r>
            <a:r>
              <a:rPr lang="cs-CZ" b="1" dirty="0"/>
              <a:t>v počátečním stadiu zaměněny za meningitidu</a:t>
            </a:r>
            <a:r>
              <a:rPr lang="cs-CZ" dirty="0"/>
              <a:t>. Symptomy </a:t>
            </a:r>
            <a:r>
              <a:rPr lang="cs-CZ" b="1" dirty="0"/>
              <a:t>začínají mezi jedním a devíti dny </a:t>
            </a:r>
            <a:r>
              <a:rPr lang="cs-CZ" dirty="0"/>
              <a:t>po expozici a projevují se </a:t>
            </a:r>
            <a:r>
              <a:rPr lang="cs-CZ" b="1" dirty="0"/>
              <a:t>bolestmi hlavy, horečkou, nevolností a zvracením</a:t>
            </a:r>
            <a:r>
              <a:rPr lang="cs-CZ" dirty="0"/>
              <a:t>. </a:t>
            </a:r>
            <a:r>
              <a:rPr lang="cs-CZ" b="1" dirty="0"/>
              <a:t>Nakažený umírá mezi prvním a 18. dnem po prvních příznacích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624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Gross and histological findings of Naegleria fowleri-associated disease...  |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" y="188742"/>
            <a:ext cx="5796500" cy="44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athogen and Environment | Naegleria fowleri | C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" y="4580152"/>
            <a:ext cx="5247861" cy="22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Naegleria fowleri: Trends in Parasit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742"/>
            <a:ext cx="5342044" cy="38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irst case of deadly brain-eating amoeba infection reported in South Kor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40" y="3800302"/>
            <a:ext cx="3799701" cy="240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Naegleria fowleri detection and the amebic meningoencephalitis | Medical  Laboratori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77" y="4098481"/>
            <a:ext cx="2697902" cy="26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940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522"/>
          </a:xfrm>
        </p:spPr>
        <p:txBody>
          <a:bodyPr>
            <a:noAutofit/>
          </a:bodyPr>
          <a:lstStyle/>
          <a:p>
            <a:pPr algn="ctr"/>
            <a:r>
              <a:rPr lang="cs-CZ" sz="3400" b="1" dirty="0" err="1"/>
              <a:t>Acanthamoeba</a:t>
            </a:r>
            <a:r>
              <a:rPr lang="cs-CZ" sz="3400" b="1" dirty="0"/>
              <a:t> </a:t>
            </a:r>
            <a:r>
              <a:rPr lang="cs-CZ" sz="3400" b="1" dirty="0" err="1"/>
              <a:t>sp</a:t>
            </a:r>
            <a:r>
              <a:rPr lang="cs-CZ" sz="3400" b="1" dirty="0"/>
              <a:t>.</a:t>
            </a:r>
          </a:p>
        </p:txBody>
      </p:sp>
      <p:sp>
        <p:nvSpPr>
          <p:cNvPr id="4" name="AutoShape 2" descr="Parasitologia | Free Full-Text | Should Veterinary Practitioners Be  Concerned about Acanthamoeba Keratitis?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200" y="1730211"/>
            <a:ext cx="10515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cs-CZ" b="1" i="1" dirty="0" err="1"/>
              <a:t>Acanthamoeba</a:t>
            </a:r>
            <a:r>
              <a:rPr lang="cs-CZ" dirty="0"/>
              <a:t> (z </a:t>
            </a:r>
            <a:r>
              <a:rPr lang="cs-CZ" dirty="0" err="1"/>
              <a:t>řec</a:t>
            </a:r>
            <a:r>
              <a:rPr lang="cs-CZ" dirty="0"/>
              <a:t>. </a:t>
            </a:r>
            <a:r>
              <a:rPr lang="cs-CZ" i="1" dirty="0" err="1"/>
              <a:t>akantha</a:t>
            </a:r>
            <a:r>
              <a:rPr lang="cs-CZ" dirty="0"/>
              <a:t> = bodlák, česky </a:t>
            </a:r>
            <a:r>
              <a:rPr lang="cs-CZ" b="1" dirty="0" err="1"/>
              <a:t>akantaméba</a:t>
            </a:r>
            <a:r>
              <a:rPr lang="cs-CZ" dirty="0"/>
              <a:t>) je rod měňavkovitých prvoků z říše </a:t>
            </a:r>
            <a:r>
              <a:rPr lang="cs-CZ" dirty="0" err="1" smtClean="0"/>
              <a:t>Amoebozoa</a:t>
            </a:r>
            <a:r>
              <a:rPr lang="cs-CZ" dirty="0" smtClean="0"/>
              <a:t>. </a:t>
            </a:r>
            <a:r>
              <a:rPr lang="cs-CZ" dirty="0"/>
              <a:t>Zahrnuje </a:t>
            </a:r>
            <a:r>
              <a:rPr lang="cs-CZ" b="1" dirty="0"/>
              <a:t>několik desítek </a:t>
            </a:r>
            <a:r>
              <a:rPr lang="cs-CZ" b="1" dirty="0" smtClean="0"/>
              <a:t>druhů</a:t>
            </a:r>
            <a:r>
              <a:rPr lang="cs-CZ" dirty="0" smtClean="0"/>
              <a:t>, </a:t>
            </a:r>
            <a:r>
              <a:rPr lang="cs-CZ" dirty="0"/>
              <a:t>některé způsobují onemocnění u různých živočichů </a:t>
            </a:r>
            <a:r>
              <a:rPr lang="cs-CZ" b="1" dirty="0"/>
              <a:t>včetně člověka</a:t>
            </a:r>
            <a:r>
              <a:rPr lang="cs-CZ" dirty="0"/>
              <a:t>.</a:t>
            </a:r>
          </a:p>
          <a:p>
            <a:r>
              <a:rPr lang="cs-CZ" dirty="0"/>
              <a:t>Panožky této améby jsou zvány </a:t>
            </a:r>
            <a:r>
              <a:rPr lang="cs-CZ" b="1" dirty="0" err="1"/>
              <a:t>akantopodie</a:t>
            </a:r>
            <a:r>
              <a:rPr lang="cs-CZ" dirty="0"/>
              <a:t>, kvůli svému unikátnímu tvaru, jež rod </a:t>
            </a:r>
            <a:r>
              <a:rPr lang="cs-CZ" i="1" dirty="0" err="1"/>
              <a:t>Acanthamoeba</a:t>
            </a:r>
            <a:r>
              <a:rPr lang="cs-CZ" dirty="0"/>
              <a:t> odlišuje od ostatních améb. </a:t>
            </a:r>
            <a:r>
              <a:rPr lang="cs-CZ" b="1" dirty="0"/>
              <a:t>Jsou totiž široké a mají trnité výběžky</a:t>
            </a:r>
            <a:r>
              <a:rPr lang="cs-CZ" dirty="0"/>
              <a:t>. Dalším velmi typickým znakem jsou cysty obalené dvojitou stěnou.</a:t>
            </a:r>
            <a:endParaRPr lang="cs-CZ" baseline="30000" dirty="0"/>
          </a:p>
          <a:p>
            <a:r>
              <a:rPr lang="cs-CZ" dirty="0"/>
              <a:t>U člověka způsobují </a:t>
            </a:r>
            <a:r>
              <a:rPr lang="cs-CZ" dirty="0" err="1"/>
              <a:t>akantaméby</a:t>
            </a:r>
            <a:r>
              <a:rPr lang="cs-CZ" dirty="0"/>
              <a:t> dvě onemocnění: </a:t>
            </a:r>
            <a:r>
              <a:rPr lang="cs-CZ" b="1" dirty="0" err="1"/>
              <a:t>granulomatózní</a:t>
            </a:r>
            <a:r>
              <a:rPr lang="cs-CZ" b="1" dirty="0"/>
              <a:t> </a:t>
            </a:r>
            <a:r>
              <a:rPr lang="cs-CZ" b="1" dirty="0" err="1"/>
              <a:t>záně</a:t>
            </a:r>
            <a:r>
              <a:rPr lang="cs-CZ" b="1" dirty="0"/>
              <a:t> mozku</a:t>
            </a:r>
            <a:r>
              <a:rPr lang="cs-CZ" dirty="0"/>
              <a:t> (GAE) a </a:t>
            </a:r>
            <a:r>
              <a:rPr lang="cs-CZ" b="1" dirty="0" err="1"/>
              <a:t>akantamébovou</a:t>
            </a:r>
            <a:r>
              <a:rPr lang="cs-CZ" b="1" dirty="0"/>
              <a:t> keratitidu</a:t>
            </a:r>
            <a:r>
              <a:rPr lang="cs-CZ" dirty="0"/>
              <a:t>. První z nich je především onemocnění osob s </a:t>
            </a:r>
            <a:r>
              <a:rPr lang="cs-CZ" b="1" u="sng" dirty="0"/>
              <a:t>sníženou imunitou</a:t>
            </a:r>
            <a:r>
              <a:rPr lang="cs-CZ" dirty="0"/>
              <a:t> a poškozuje nervovou tkáň, druhé onemocnění se vyskytuje zejména u osob nosících kontaktní čočky.</a:t>
            </a:r>
          </a:p>
        </p:txBody>
      </p:sp>
    </p:spTree>
    <p:extLst>
      <p:ext uri="{BB962C8B-B14F-4D97-AF65-F5344CB8AC3E}">
        <p14:creationId xmlns:p14="http://schemas.microsoft.com/office/powerpoint/2010/main" val="1739567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619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Acathamoeba castellanii - trofozoit</a:t>
            </a:r>
          </a:p>
        </p:txBody>
      </p:sp>
      <p:pic>
        <p:nvPicPr>
          <p:cNvPr id="5427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908051"/>
            <a:ext cx="8569325" cy="5865813"/>
          </a:xfrm>
          <a:noFill/>
        </p:spPr>
      </p:pic>
    </p:spTree>
    <p:extLst>
      <p:ext uri="{BB962C8B-B14F-4D97-AF65-F5344CB8AC3E}">
        <p14:creationId xmlns:p14="http://schemas.microsoft.com/office/powerpoint/2010/main" val="1756145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canthamoeba – Wikiped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10" y="3429000"/>
            <a:ext cx="1606163" cy="116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2" name="Picture 4" descr="Parasite of the Day: Acanthamoeba spp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698" y="0"/>
            <a:ext cx="68473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ree-living amoebae and their relationship to air quality in hospital  environments: characterization of Acanthamoeba spp. obtained from  air-conditioning systems | Parasitology | Cambridge C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875" y="3429000"/>
            <a:ext cx="5640124" cy="34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Acanthamoeba spp. as Agents of Disease in Humans | Clinical Microbiology  Revi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344697" cy="45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canthamoeba spp. como parásitos patógenos y oportunistas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62" y="4592902"/>
            <a:ext cx="6669695" cy="226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611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canthamoeba – Micro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72" y="0"/>
            <a:ext cx="54006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6" descr="Acanthamoeba spp isolate Cyst Morphology |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489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olekulární charakterizace vybraných kmenů améb rodu Acanthamoeba,  potencionálních lidských patogen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031" y="112195"/>
            <a:ext cx="2423298" cy="342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canthamoeba sp. | ENvironmental inFOrm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7329"/>
            <a:ext cx="3649649" cy="343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ombating Acanthamoeba spp. cysts: what are the options? | Parasites &amp;  Vectors | Full Tex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97" y="3443997"/>
            <a:ext cx="8550303" cy="260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canthamoeba spp. trophozoite. | Mad scientist, Microscopic, Spinal flui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57" y="5039975"/>
            <a:ext cx="2417973" cy="18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354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DC - DPDx - Free Living Amebic Infecti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20" y="223458"/>
            <a:ext cx="8497128" cy="641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28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stádia </a:t>
            </a:r>
            <a:r>
              <a:rPr lang="cs-CZ" dirty="0" err="1"/>
              <a:t>Avathamoeba</a:t>
            </a:r>
            <a:r>
              <a:rPr lang="cs-CZ" dirty="0"/>
              <a:t> </a:t>
            </a:r>
            <a:r>
              <a:rPr lang="cs-CZ" dirty="0" err="1"/>
              <a:t>castellani</a:t>
            </a:r>
            <a:endParaRPr lang="cs-CZ" dirty="0"/>
          </a:p>
        </p:txBody>
      </p:sp>
      <p:pic>
        <p:nvPicPr>
          <p:cNvPr id="8194" name="Picture 2" descr="Acanthamoeba castellanii - an overview | ScienceDirect Top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73503"/>
            <a:ext cx="4584590" cy="46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1.2 from Role of acanthamoeba spp. in the environmental survival of  listeria monocytogenes | Semantic Sch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22" y="1746347"/>
            <a:ext cx="4834885" cy="464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32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1857375"/>
            <a:ext cx="9001125" cy="3659188"/>
          </a:xfrm>
          <a:noFill/>
        </p:spPr>
      </p:pic>
      <p:sp>
        <p:nvSpPr>
          <p:cNvPr id="30723" name="Rectangle 6"/>
          <p:cNvSpPr>
            <a:spLocks noGrp="1" noChangeArrowheads="1"/>
          </p:cNvSpPr>
          <p:nvPr>
            <p:ph type="title"/>
          </p:nvPr>
        </p:nvSpPr>
        <p:spPr>
          <a:xfrm>
            <a:off x="2063750" y="404813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sz="2400" b="1"/>
              <a:t>Volně žijící améby: </a:t>
            </a:r>
            <a:r>
              <a:rPr lang="cs-CZ" altLang="cs-CZ" sz="2000" b="1"/>
              <a:t>1)  Excavata – Heterolobosea – Naegleria</a:t>
            </a:r>
            <a:br>
              <a:rPr lang="cs-CZ" altLang="cs-CZ" sz="2000" b="1"/>
            </a:br>
            <a:r>
              <a:rPr lang="cs-CZ" altLang="cs-CZ" sz="2000" b="1"/>
              <a:t>                                         2) Amebozoa – Lobosa - Acanthamoeba</a:t>
            </a:r>
            <a:br>
              <a:rPr lang="cs-CZ" altLang="cs-CZ" sz="2000" b="1"/>
            </a:br>
            <a:endParaRPr lang="cs-CZ" altLang="cs-CZ" sz="2000" b="1"/>
          </a:p>
        </p:txBody>
      </p:sp>
    </p:spTree>
    <p:extLst>
      <p:ext uri="{BB962C8B-B14F-4D97-AF65-F5344CB8AC3E}">
        <p14:creationId xmlns:p14="http://schemas.microsoft.com/office/powerpoint/2010/main" val="373497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Acanthamoeba sp. – cysty v mozku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2228" name="Picture 4" descr="Acanthamoeba cyst in tissue, H&amp;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41438"/>
            <a:ext cx="4716463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Acanthamoeba cyst in tissue, H&amp;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341438"/>
            <a:ext cx="4716462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619375" y="62563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4117975" y="6256338"/>
            <a:ext cx="377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Barvení: hematoxylin – eosin,  H</a:t>
            </a:r>
            <a:r>
              <a:rPr lang="en-US" altLang="cs-CZ" sz="1800">
                <a:cs typeface="Arial" panose="020B0604020202020204" pitchFamily="34" charset="0"/>
              </a:rPr>
              <a:t>&amp;</a:t>
            </a:r>
            <a:r>
              <a:rPr lang="cs-CZ" altLang="cs-CZ" sz="1800">
                <a:cs typeface="Arial" panose="020B0604020202020204" pitchFamily="34" charset="0"/>
              </a:rPr>
              <a:t>E</a:t>
            </a:r>
            <a:endParaRPr lang="en-US" altLang="cs-CZ" sz="18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0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4000"/>
              <a:t>Acanthamoeba polyphaga - cysty</a:t>
            </a:r>
          </a:p>
        </p:txBody>
      </p:sp>
      <p:pic>
        <p:nvPicPr>
          <p:cNvPr id="552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836613"/>
            <a:ext cx="8207375" cy="5911850"/>
          </a:xfrm>
          <a:noFill/>
        </p:spPr>
      </p:pic>
    </p:spTree>
    <p:extLst>
      <p:ext uri="{BB962C8B-B14F-4D97-AF65-F5344CB8AC3E}">
        <p14:creationId xmlns:p14="http://schemas.microsoft.com/office/powerpoint/2010/main" val="3247128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3251" name="Picture 3" descr="Acanthamoeba trophozoite in tissue, H&amp;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082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Acanthamoeba trophozoites in tissue, H&amp;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082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cs-CZ" altLang="cs-CZ" sz="4000"/>
              <a:t>Acanthamoeba sp. – cysty ve tkáni</a:t>
            </a:r>
            <a:endParaRPr lang="en-US" altLang="cs-CZ" sz="4000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151313" y="6184901"/>
            <a:ext cx="377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</a:rPr>
              <a:t>Barvení: hematoxylin – eosin,  H</a:t>
            </a:r>
            <a:r>
              <a:rPr lang="en-US" altLang="cs-CZ" sz="1800">
                <a:solidFill>
                  <a:schemeClr val="tx2"/>
                </a:solidFill>
              </a:rPr>
              <a:t>&amp;</a:t>
            </a:r>
            <a:r>
              <a:rPr lang="cs-CZ" altLang="cs-CZ" sz="1800">
                <a:solidFill>
                  <a:schemeClr val="tx2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31602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30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Kontaminace kontaktních čoček amébami </a:t>
            </a:r>
            <a:r>
              <a:rPr lang="cs-CZ" sz="3400" b="1" dirty="0" err="1"/>
              <a:t>Acathamoeba</a:t>
            </a:r>
            <a:r>
              <a:rPr lang="cs-CZ" sz="3400" b="1" dirty="0"/>
              <a:t> </a:t>
            </a:r>
            <a:r>
              <a:rPr lang="cs-CZ" sz="3400" b="1" dirty="0" err="1"/>
              <a:t>spp</a:t>
            </a:r>
            <a:r>
              <a:rPr lang="cs-CZ" sz="3400" b="1" dirty="0"/>
              <a:t>.</a:t>
            </a:r>
          </a:p>
        </p:txBody>
      </p:sp>
      <p:pic>
        <p:nvPicPr>
          <p:cNvPr id="9218" name="Picture 2" descr="Contact lenses contamination by Acanthamoeba spp. in Upper Egypt | PLOS 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7" y="1399430"/>
            <a:ext cx="11288865" cy="50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03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6836" y="317419"/>
            <a:ext cx="4793973" cy="70830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Balamuthia</a:t>
            </a:r>
            <a:r>
              <a:rPr lang="cs-CZ" sz="3400" b="1" dirty="0"/>
              <a:t> </a:t>
            </a:r>
            <a:r>
              <a:rPr lang="cs-CZ" sz="3400" b="1" dirty="0" err="1"/>
              <a:t>mandrillaris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5813" y="1658646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cs-CZ" b="1" i="1" dirty="0" err="1"/>
              <a:t>Balamuthia</a:t>
            </a:r>
            <a:r>
              <a:rPr lang="cs-CZ" b="1" i="1" dirty="0"/>
              <a:t> </a:t>
            </a:r>
            <a:r>
              <a:rPr lang="cs-CZ" b="1" i="1" dirty="0" err="1"/>
              <a:t>mandrillaris</a:t>
            </a:r>
            <a:r>
              <a:rPr lang="cs-CZ" dirty="0"/>
              <a:t> je volně žijící améba,  </a:t>
            </a:r>
            <a:r>
              <a:rPr lang="cs-CZ" dirty="0" smtClean="0"/>
              <a:t>                                                                                        která </a:t>
            </a:r>
            <a:r>
              <a:rPr lang="cs-CZ" dirty="0"/>
              <a:t>způsobuje vzácný, ale </a:t>
            </a:r>
            <a:r>
              <a:rPr lang="cs-CZ" b="1" dirty="0"/>
              <a:t>smrtelný neurologický </a:t>
            </a:r>
            <a:r>
              <a:rPr lang="cs-CZ" b="1" dirty="0" smtClean="0"/>
              <a:t>                                                                        stav</a:t>
            </a:r>
            <a:r>
              <a:rPr lang="cs-CZ" b="1" dirty="0"/>
              <a:t> </a:t>
            </a:r>
            <a:r>
              <a:rPr lang="cs-CZ" b="1" dirty="0" err="1"/>
              <a:t>granulomatózní</a:t>
            </a:r>
            <a:r>
              <a:rPr lang="cs-CZ" b="1" dirty="0"/>
              <a:t> amébová encefalitida </a:t>
            </a:r>
            <a:r>
              <a:rPr lang="cs-CZ" dirty="0" smtClean="0"/>
              <a:t>(GAE)</a:t>
            </a:r>
            <a:r>
              <a:rPr lang="cs-CZ" dirty="0"/>
              <a:t>  </a:t>
            </a:r>
            <a:r>
              <a:rPr lang="cs-CZ" dirty="0" smtClean="0"/>
              <a:t>                                                                                                                                                                             </a:t>
            </a:r>
            <a:r>
              <a:rPr lang="cs-CZ" i="1" dirty="0" smtClean="0"/>
              <a:t>B. </a:t>
            </a:r>
            <a:r>
              <a:rPr lang="cs-CZ" i="1" dirty="0" err="1" smtClean="0"/>
              <a:t>mandrillaris</a:t>
            </a:r>
            <a:r>
              <a:rPr lang="cs-CZ" dirty="0"/>
              <a:t> je améba žijící v půdě a byla poprvé </a:t>
            </a:r>
            <a:r>
              <a:rPr lang="cs-CZ" dirty="0" smtClean="0"/>
              <a:t>                                                                                       objevena </a:t>
            </a:r>
            <a:r>
              <a:rPr lang="cs-CZ" b="1" dirty="0"/>
              <a:t>v roce 1986 v mozku </a:t>
            </a:r>
            <a:r>
              <a:rPr lang="cs-CZ" b="1" dirty="0" err="1" smtClean="0"/>
              <a:t>mandrila</a:t>
            </a:r>
            <a:r>
              <a:rPr lang="cs-CZ" dirty="0" smtClean="0"/>
              <a:t>, </a:t>
            </a:r>
            <a:r>
              <a:rPr lang="cs-CZ" dirty="0"/>
              <a:t>který zemřel </a:t>
            </a:r>
            <a:r>
              <a:rPr lang="cs-CZ" dirty="0" smtClean="0"/>
              <a:t>                                                                                   v</a:t>
            </a:r>
            <a:r>
              <a:rPr lang="cs-CZ" dirty="0"/>
              <a:t> San Diego </a:t>
            </a:r>
            <a:r>
              <a:rPr lang="cs-CZ" dirty="0" err="1"/>
              <a:t>Wild</a:t>
            </a:r>
            <a:r>
              <a:rPr lang="cs-CZ" dirty="0"/>
              <a:t> Animal Park.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i="1" dirty="0"/>
              <a:t>B. </a:t>
            </a:r>
            <a:r>
              <a:rPr lang="cs-CZ" i="1" dirty="0" err="1"/>
              <a:t>mandrillaris</a:t>
            </a:r>
            <a:r>
              <a:rPr lang="cs-CZ" dirty="0"/>
              <a:t> může infikovat tělo otevřenými ranami nebo vdechnutím.  </a:t>
            </a:r>
            <a:r>
              <a:rPr lang="cs-CZ" i="1" dirty="0" err="1"/>
              <a:t>Balamuthia</a:t>
            </a:r>
            <a:r>
              <a:rPr lang="cs-CZ" dirty="0"/>
              <a:t> byla izolována z půdy. Předpokládá se, že je distribuována v mírných oblastech světa. To je poněkud podpořeno detekcí protilátek proti protistu u zdravých jedinců.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i="1" dirty="0"/>
              <a:t>B. </a:t>
            </a:r>
            <a:r>
              <a:rPr lang="cs-CZ" b="1" i="1" dirty="0" err="1"/>
              <a:t>mandrillaris</a:t>
            </a:r>
            <a:r>
              <a:rPr lang="cs-CZ" b="1" dirty="0"/>
              <a:t> je volně žijící, heterotrofní améba</a:t>
            </a:r>
            <a:r>
              <a:rPr lang="cs-CZ" dirty="0"/>
              <a:t>, skládající se ze standardního komplementu organel obklopených </a:t>
            </a:r>
            <a:r>
              <a:rPr lang="cs-CZ" b="1" dirty="0"/>
              <a:t>třívrstvou buněčnou stěnou </a:t>
            </a:r>
            <a:r>
              <a:rPr lang="cs-CZ" dirty="0"/>
              <a:t>(pravděpodobně vyrobenou </a:t>
            </a:r>
            <a:r>
              <a:rPr lang="cs-CZ" b="1" dirty="0"/>
              <a:t>z celulózy</a:t>
            </a:r>
            <a:r>
              <a:rPr lang="cs-CZ" dirty="0"/>
              <a:t>) a s abnormálně velkým buněčným jádrem. V průměru má </a:t>
            </a:r>
            <a:r>
              <a:rPr lang="cs-CZ" i="1" dirty="0" err="1"/>
              <a:t>Balamuthia</a:t>
            </a:r>
            <a:r>
              <a:rPr lang="cs-CZ" dirty="0"/>
              <a:t> </a:t>
            </a:r>
            <a:r>
              <a:rPr lang="cs-CZ" b="1" dirty="0" err="1"/>
              <a:t>trophozoite</a:t>
            </a:r>
            <a:r>
              <a:rPr lang="cs-CZ" b="1" dirty="0"/>
              <a:t> průměr asi 30 až 120 </a:t>
            </a:r>
            <a:r>
              <a:rPr lang="el-GR" b="1" dirty="0"/>
              <a:t>μ</a:t>
            </a:r>
            <a:r>
              <a:rPr lang="cs-CZ" b="1" dirty="0"/>
              <a:t>m. Cysty </a:t>
            </a:r>
            <a:r>
              <a:rPr lang="cs-CZ" dirty="0"/>
              <a:t>spadají také kolem tohoto rozsahu. </a:t>
            </a:r>
          </a:p>
          <a:p>
            <a:endParaRPr lang="cs-CZ" dirty="0"/>
          </a:p>
        </p:txBody>
      </p:sp>
      <p:pic>
        <p:nvPicPr>
          <p:cNvPr id="3074" name="Picture 2" descr="Madril | Tzvika Stein | Flick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272" y="317419"/>
            <a:ext cx="3994993" cy="266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856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8" name="Picture 14" descr="Brain-eating” amoeba beaten by old European dru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26" y="3429000"/>
            <a:ext cx="3358479" cy="176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yst of Balamuthia Mandrillaris Amoeba Stock Illustration - Illustration of  microbiology, granulomatous: 180544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6" y="0"/>
            <a:ext cx="514671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Balamuthia | Parasites | CDC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830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alamuthia mandrillaris | Acanthamoeba and free-living amoeb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31" y="3429000"/>
            <a:ext cx="558927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Diagnostic evaluation of fatal Balamuthia mandrillaris meningoencephalitis  in a captive Bornean orangutan (Pongo pygmaeus) with identification of  potential environmental source and evidence of chronic exposure |  SpringerLin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49599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Balamuthia Mandrillaris Amoeba Foto Stok - Unduh Gambar Sekarang - Air,  Amuba, Biologi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98" y="5143501"/>
            <a:ext cx="3106732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975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069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Životní cyklus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Životní cyklus </a:t>
            </a:r>
            <a:r>
              <a:rPr lang="cs-CZ" i="1" dirty="0" err="1"/>
              <a:t>Balamuthie</a:t>
            </a:r>
            <a:r>
              <a:rPr lang="cs-CZ" dirty="0"/>
              <a:t>, stejně jako </a:t>
            </a:r>
            <a:r>
              <a:rPr lang="cs-CZ" i="1" dirty="0" err="1"/>
              <a:t>Acanthamoeba</a:t>
            </a:r>
            <a:r>
              <a:rPr lang="cs-CZ" dirty="0"/>
              <a:t>, se skládá z </a:t>
            </a:r>
            <a:r>
              <a:rPr lang="cs-CZ" b="1" dirty="0"/>
              <a:t>cystické fáze </a:t>
            </a:r>
            <a:r>
              <a:rPr lang="cs-CZ" dirty="0"/>
              <a:t>a </a:t>
            </a:r>
            <a:r>
              <a:rPr lang="cs-CZ" b="1" dirty="0"/>
              <a:t>nebičíkatého </a:t>
            </a:r>
            <a:r>
              <a:rPr lang="cs-CZ" b="1" dirty="0" err="1"/>
              <a:t>trophozoitového</a:t>
            </a:r>
            <a:r>
              <a:rPr lang="cs-CZ" b="1" dirty="0"/>
              <a:t> stadia</a:t>
            </a:r>
            <a:r>
              <a:rPr lang="cs-CZ" dirty="0"/>
              <a:t>, z nichž </a:t>
            </a:r>
            <a:r>
              <a:rPr lang="cs-CZ" b="1" dirty="0"/>
              <a:t>oba jsou infekční</a:t>
            </a:r>
            <a:r>
              <a:rPr lang="cs-CZ" dirty="0"/>
              <a:t> a obě mohou být </a:t>
            </a:r>
            <a:r>
              <a:rPr lang="cs-CZ" b="1" dirty="0"/>
              <a:t>identifikovány v mozkové tkáni </a:t>
            </a:r>
            <a:r>
              <a:rPr lang="cs-CZ" dirty="0"/>
              <a:t>na mikroskopickém vyšetření mozkových biopsií prováděných na infikovaných jedincích. </a:t>
            </a:r>
          </a:p>
          <a:p>
            <a:r>
              <a:rPr lang="cs-CZ" b="1" dirty="0" err="1"/>
              <a:t>Trofozoit</a:t>
            </a:r>
            <a:r>
              <a:rPr lang="cs-CZ" b="1" dirty="0"/>
              <a:t> je pleomorfní a jednojaderný</a:t>
            </a:r>
            <a:r>
              <a:rPr lang="cs-CZ" dirty="0"/>
              <a:t>, ale občas jsou vidět dvoujaderné formy. </a:t>
            </a:r>
            <a:r>
              <a:rPr lang="cs-CZ" b="1" dirty="0"/>
              <a:t>Cysty jsou také jednojaderné </a:t>
            </a:r>
            <a:r>
              <a:rPr lang="cs-CZ" dirty="0"/>
              <a:t>a mají </a:t>
            </a:r>
            <a:r>
              <a:rPr lang="cs-CZ" b="1" dirty="0"/>
              <a:t>tři stěny</a:t>
            </a:r>
            <a:r>
              <a:rPr lang="cs-CZ" dirty="0"/>
              <a:t>: vnější tenkou nepravidelnou </a:t>
            </a:r>
            <a:r>
              <a:rPr lang="cs-CZ" b="1" dirty="0" err="1"/>
              <a:t>ektocystu</a:t>
            </a:r>
            <a:r>
              <a:rPr lang="cs-CZ" dirty="0"/>
              <a:t>, vnitřní tlustou </a:t>
            </a:r>
            <a:r>
              <a:rPr lang="cs-CZ" b="1" dirty="0" err="1"/>
              <a:t>endocystu</a:t>
            </a:r>
            <a:r>
              <a:rPr lang="cs-CZ" dirty="0"/>
              <a:t> a střední amorfní fibrilární </a:t>
            </a:r>
            <a:r>
              <a:rPr lang="cs-CZ" b="1" dirty="0" err="1"/>
              <a:t>mezocystu</a:t>
            </a:r>
            <a:r>
              <a:rPr lang="cs-CZ" b="1" dirty="0"/>
              <a:t>.</a:t>
            </a: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26866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52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Balamuthia</a:t>
            </a:r>
            <a:r>
              <a:rPr lang="cs-CZ" sz="3400" b="1" dirty="0"/>
              <a:t> </a:t>
            </a:r>
            <a:r>
              <a:rPr lang="cs-CZ" sz="3400" b="1" dirty="0" err="1"/>
              <a:t>mandrillaris</a:t>
            </a:r>
            <a:r>
              <a:rPr lang="cs-CZ" sz="3400" b="1" dirty="0"/>
              <a:t> životní cyklus</a:t>
            </a:r>
          </a:p>
        </p:txBody>
      </p:sp>
      <p:pic>
        <p:nvPicPr>
          <p:cNvPr id="5124" name="Picture 4" descr="View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63" y="1309026"/>
            <a:ext cx="6677206" cy="51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638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98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Patologie – </a:t>
            </a:r>
            <a:r>
              <a:rPr lang="cs-CZ" sz="3400" b="1" dirty="0" err="1"/>
              <a:t>Balamuthia</a:t>
            </a:r>
            <a:r>
              <a:rPr lang="cs-CZ" sz="3400" b="1" dirty="0"/>
              <a:t> </a:t>
            </a:r>
            <a:r>
              <a:rPr lang="cs-CZ" sz="3400" b="1" dirty="0" err="1"/>
              <a:t>mandrillaris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78943"/>
            <a:ext cx="10515600" cy="4698020"/>
          </a:xfrm>
        </p:spPr>
        <p:txBody>
          <a:bodyPr>
            <a:normAutofit fontScale="92500"/>
          </a:bodyPr>
          <a:lstStyle/>
          <a:p>
            <a:r>
              <a:rPr lang="cs-CZ" i="1" dirty="0"/>
              <a:t>B. </a:t>
            </a:r>
            <a:r>
              <a:rPr lang="cs-CZ" i="1" dirty="0" err="1"/>
              <a:t>mandrillaris</a:t>
            </a:r>
            <a:r>
              <a:rPr lang="cs-CZ" dirty="0"/>
              <a:t> je </a:t>
            </a:r>
            <a:r>
              <a:rPr lang="cs-CZ" b="1" dirty="0"/>
              <a:t>větší než lidské leukocyty, což znemožňuje fagocytózu</a:t>
            </a:r>
            <a:r>
              <a:rPr lang="cs-CZ" dirty="0"/>
              <a:t>. Místo toho se je imunitní systém pokouší zadržet u </a:t>
            </a:r>
            <a:r>
              <a:rPr lang="cs-CZ" b="1" dirty="0"/>
              <a:t>vstupní brány (obvykle otevřená rána</a:t>
            </a:r>
            <a:r>
              <a:rPr lang="cs-CZ" dirty="0"/>
              <a:t>) tím, že spustí hypersenzitivní reakci typu IV.  </a:t>
            </a:r>
          </a:p>
          <a:p>
            <a:r>
              <a:rPr lang="cs-CZ" dirty="0"/>
              <a:t>Po zavedení může améba </a:t>
            </a:r>
            <a:r>
              <a:rPr lang="cs-CZ" b="1" dirty="0"/>
              <a:t>vytvořit kožní lézi</a:t>
            </a:r>
            <a:r>
              <a:rPr lang="cs-CZ" dirty="0"/>
              <a:t> nebo v některých případech </a:t>
            </a:r>
            <a:r>
              <a:rPr lang="cs-CZ" dirty="0" smtClean="0"/>
              <a:t>může</a:t>
            </a:r>
            <a:r>
              <a:rPr lang="cs-CZ" baseline="30000" dirty="0"/>
              <a:t> </a:t>
            </a:r>
            <a:r>
              <a:rPr lang="cs-CZ" b="1" dirty="0" smtClean="0"/>
              <a:t>migrovat </a:t>
            </a:r>
            <a:r>
              <a:rPr lang="cs-CZ" b="1" dirty="0"/>
              <a:t>do mozku, což způsobuje stav známý jako </a:t>
            </a:r>
            <a:r>
              <a:rPr lang="cs-CZ" b="1" dirty="0" err="1"/>
              <a:t>granulomatózní</a:t>
            </a:r>
            <a:r>
              <a:rPr lang="cs-CZ" b="1" dirty="0"/>
              <a:t> amébová encefalitida (GAE),</a:t>
            </a:r>
            <a:r>
              <a:rPr lang="cs-CZ" baseline="30000" dirty="0"/>
              <a:t>]</a:t>
            </a:r>
            <a:r>
              <a:rPr lang="cs-CZ" dirty="0"/>
              <a:t> který je obvykle </a:t>
            </a:r>
            <a:r>
              <a:rPr lang="cs-CZ" b="1" dirty="0"/>
              <a:t>fatální</a:t>
            </a:r>
            <a:r>
              <a:rPr lang="cs-CZ" dirty="0"/>
              <a:t>. Tento </a:t>
            </a:r>
            <a:r>
              <a:rPr lang="cs-CZ" dirty="0" err="1"/>
              <a:t>granulomatózní</a:t>
            </a:r>
            <a:r>
              <a:rPr lang="cs-CZ" dirty="0"/>
              <a:t> rys je většinou pozorován u imunokompetentních pacientů; </a:t>
            </a:r>
            <a:r>
              <a:rPr lang="cs-CZ" dirty="0" err="1"/>
              <a:t>Imunokompromitovaní</a:t>
            </a:r>
            <a:r>
              <a:rPr lang="cs-CZ" dirty="0"/>
              <a:t> jedinci vykazují "</a:t>
            </a:r>
            <a:r>
              <a:rPr lang="cs-CZ" b="1" dirty="0" err="1"/>
              <a:t>perivaskulární</a:t>
            </a:r>
            <a:r>
              <a:rPr lang="cs-CZ" b="1" dirty="0"/>
              <a:t> manžetu</a:t>
            </a:r>
            <a:r>
              <a:rPr lang="cs-CZ" dirty="0"/>
              <a:t>".  </a:t>
            </a:r>
          </a:p>
          <a:p>
            <a:r>
              <a:rPr lang="cs-CZ" b="1" dirty="0"/>
              <a:t>GAE vyvolaná </a:t>
            </a:r>
            <a:r>
              <a:rPr lang="cs-CZ" b="1" i="1" dirty="0" err="1"/>
              <a:t>balamuthií</a:t>
            </a:r>
            <a:r>
              <a:rPr lang="cs-CZ" b="1" dirty="0"/>
              <a:t> může způsobit fokální paralýzu, záchvaty a symptomy mozkového kmene, jako je paralýza obličeje, potíže s polykáním a dvojité vidění. </a:t>
            </a:r>
          </a:p>
        </p:txBody>
      </p:sp>
    </p:spTree>
    <p:extLst>
      <p:ext uri="{BB962C8B-B14F-4D97-AF65-F5344CB8AC3E}">
        <p14:creationId xmlns:p14="http://schemas.microsoft.com/office/powerpoint/2010/main" val="3596963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19095" y="102733"/>
            <a:ext cx="7727685" cy="835521"/>
          </a:xfrm>
        </p:spPr>
        <p:txBody>
          <a:bodyPr>
            <a:normAutofit/>
          </a:bodyPr>
          <a:lstStyle/>
          <a:p>
            <a:r>
              <a:rPr lang="cs-CZ" sz="3600" b="1" dirty="0"/>
              <a:t>Patogenita </a:t>
            </a:r>
            <a:r>
              <a:rPr lang="cs-CZ" sz="3600" b="1" dirty="0" err="1"/>
              <a:t>Balamuthia</a:t>
            </a:r>
            <a:r>
              <a:rPr lang="cs-CZ" sz="3600" b="1" dirty="0"/>
              <a:t> </a:t>
            </a:r>
            <a:r>
              <a:rPr lang="cs-CZ" sz="3600" b="1" dirty="0" err="1"/>
              <a:t>mandrillaris</a:t>
            </a:r>
            <a:endParaRPr lang="cs-CZ" sz="3600" b="1" dirty="0"/>
          </a:p>
        </p:txBody>
      </p:sp>
      <p:pic>
        <p:nvPicPr>
          <p:cNvPr id="12290" name="Picture 2" descr="Fatal Balamuthia mandrillaris infection with red plaques on the nasal  dorsum as the first presentation - ScienceDire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611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alamuthia mandrillaris trophozoites ingest human neuronal cells via a  trogocytosis-independent mechanism | Parasites &amp; Vectors | Full 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66" y="890545"/>
            <a:ext cx="8343791" cy="23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571505" y="3087080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Destrukce nervové buňky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761287" y="3095047"/>
            <a:ext cx="3943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Fatální infekce </a:t>
            </a:r>
            <a:r>
              <a:rPr lang="cs-CZ" dirty="0" err="1"/>
              <a:t>Balamuntia</a:t>
            </a:r>
            <a:r>
              <a:rPr lang="cs-CZ" dirty="0"/>
              <a:t> </a:t>
            </a:r>
            <a:r>
              <a:rPr lang="cs-CZ" dirty="0" err="1"/>
              <a:t>mandrilaris</a:t>
            </a:r>
            <a:r>
              <a:rPr lang="cs-CZ" dirty="0"/>
              <a:t> – příznak zarudnutí horní části nosu</a:t>
            </a:r>
          </a:p>
        </p:txBody>
      </p:sp>
      <p:pic>
        <p:nvPicPr>
          <p:cNvPr id="12294" name="Picture 6" descr="Clinical characteristics of cutaneous Balamuthia mandrillaris... | Download 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3483"/>
            <a:ext cx="3626115" cy="273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721211" y="4086967"/>
            <a:ext cx="1788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Klinické příznaky </a:t>
            </a:r>
          </a:p>
          <a:p>
            <a:r>
              <a:rPr lang="cs-CZ" dirty="0"/>
              <a:t>kožní infekce</a:t>
            </a:r>
          </a:p>
        </p:txBody>
      </p:sp>
      <p:pic>
        <p:nvPicPr>
          <p:cNvPr id="12298" name="Picture 10" descr="Teaching NeuroImages: Balamuthia mandrillaris amebic encephalitis |  Neur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80" y="3741378"/>
            <a:ext cx="5958177" cy="304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556806" y="6019138"/>
            <a:ext cx="1277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Amébová </a:t>
            </a:r>
          </a:p>
          <a:p>
            <a:pPr algn="r"/>
            <a:r>
              <a:rPr lang="cs-CZ" dirty="0"/>
              <a:t>e</a:t>
            </a:r>
            <a:r>
              <a:rPr lang="cs-CZ" dirty="0" smtClean="0"/>
              <a:t>ncefalitida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6844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8636"/>
            <a:ext cx="10515600" cy="74010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Naegleria</a:t>
            </a:r>
            <a:r>
              <a:rPr lang="cs-CZ" sz="3400" b="1" dirty="0"/>
              <a:t> </a:t>
            </a:r>
            <a:r>
              <a:rPr lang="cs-CZ" sz="3400" b="1" dirty="0" err="1"/>
              <a:t>fowleri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62108"/>
            <a:ext cx="10515600" cy="5383033"/>
          </a:xfrm>
        </p:spPr>
        <p:txBody>
          <a:bodyPr>
            <a:normAutofit/>
          </a:bodyPr>
          <a:lstStyle/>
          <a:p>
            <a:r>
              <a:rPr lang="cs-CZ" b="1" i="1" dirty="0" err="1"/>
              <a:t>Naegleria</a:t>
            </a:r>
            <a:r>
              <a:rPr lang="cs-CZ" b="1" i="1" dirty="0"/>
              <a:t> </a:t>
            </a:r>
            <a:r>
              <a:rPr lang="cs-CZ" b="1" i="1" dirty="0" err="1"/>
              <a:t>fowleri</a:t>
            </a:r>
            <a:r>
              <a:rPr lang="cs-CZ" dirty="0"/>
              <a:t> je jednobuněčný organismus z kmene </a:t>
            </a:r>
            <a:r>
              <a:rPr lang="cs-CZ" dirty="0" err="1"/>
              <a:t>Heterolobosea</a:t>
            </a:r>
            <a:r>
              <a:rPr lang="cs-CZ" dirty="0"/>
              <a:t>, </a:t>
            </a:r>
            <a:r>
              <a:rPr lang="cs-CZ" b="1" dirty="0"/>
              <a:t>fakultativní parazit</a:t>
            </a:r>
            <a:r>
              <a:rPr lang="cs-CZ" dirty="0"/>
              <a:t>, u lidí způsobuje tzv. </a:t>
            </a:r>
            <a:r>
              <a:rPr lang="cs-CZ" b="1" dirty="0"/>
              <a:t>primární amébovou meningoencefalitidu </a:t>
            </a:r>
            <a:r>
              <a:rPr lang="cs-CZ" dirty="0"/>
              <a:t>(PAM).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Primárně </a:t>
            </a:r>
            <a:r>
              <a:rPr lang="cs-CZ" b="1" dirty="0"/>
              <a:t>žije ve sladké vodě</a:t>
            </a:r>
            <a:r>
              <a:rPr lang="cs-CZ" dirty="0"/>
              <a:t>, toleruje </a:t>
            </a:r>
            <a:r>
              <a:rPr lang="cs-CZ" b="1" dirty="0"/>
              <a:t>vysoké teploty </a:t>
            </a:r>
            <a:r>
              <a:rPr lang="cs-CZ" dirty="0"/>
              <a:t>až do 45 °C, jaké panují např. v okolí </a:t>
            </a:r>
            <a:r>
              <a:rPr lang="cs-CZ" b="1" dirty="0"/>
              <a:t>výpustí z elektráren</a:t>
            </a:r>
            <a:r>
              <a:rPr lang="cs-CZ" dirty="0"/>
              <a:t> či </a:t>
            </a:r>
            <a:r>
              <a:rPr lang="cs-CZ" b="1" dirty="0"/>
              <a:t>v termálních pramenech.</a:t>
            </a:r>
          </a:p>
          <a:p>
            <a:endParaRPr lang="cs-CZ" dirty="0"/>
          </a:p>
        </p:txBody>
      </p:sp>
      <p:pic>
        <p:nvPicPr>
          <p:cNvPr id="7" name="Picture 2" descr="Naegleria fowleri — Primary Amebic Meningoencephalitis (PAM) — Amebic  Encephalitis | C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39" y="2282542"/>
            <a:ext cx="9149353" cy="229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5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70367" y="540055"/>
            <a:ext cx="6697663" cy="692397"/>
          </a:xfrm>
        </p:spPr>
        <p:txBody>
          <a:bodyPr/>
          <a:lstStyle/>
          <a:p>
            <a:pPr eaLnBrk="1" hangingPunct="1"/>
            <a:r>
              <a:rPr lang="cs-CZ" altLang="cs-CZ" sz="2400" b="1" dirty="0" err="1"/>
              <a:t>Acanthamoeba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sp</a:t>
            </a:r>
            <a:r>
              <a:rPr lang="cs-CZ" altLang="cs-CZ" sz="2400" b="1" dirty="0"/>
              <a:t>.               </a:t>
            </a:r>
            <a:r>
              <a:rPr lang="cs-CZ" altLang="cs-CZ" sz="2400" b="1" dirty="0" err="1"/>
              <a:t>Balamuthia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mandrillaris</a:t>
            </a:r>
            <a:endParaRPr lang="cs-CZ" altLang="cs-CZ" sz="2400" b="1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7108" name="Picture 4" descr="Acanthamoeba, Indirect Immunofluoresc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12888"/>
            <a:ext cx="450056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Balamuthia, Indirect Immunofluoresc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520826"/>
            <a:ext cx="4716462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494213" y="6021388"/>
            <a:ext cx="304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Nepřímá imunofluorescence</a:t>
            </a:r>
          </a:p>
        </p:txBody>
      </p:sp>
    </p:spTree>
    <p:extLst>
      <p:ext uri="{BB962C8B-B14F-4D97-AF65-F5344CB8AC3E}">
        <p14:creationId xmlns:p14="http://schemas.microsoft.com/office/powerpoint/2010/main" val="377259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7506" y="125413"/>
            <a:ext cx="5596393" cy="1107039"/>
          </a:xfrm>
        </p:spPr>
        <p:txBody>
          <a:bodyPr/>
          <a:lstStyle/>
          <a:p>
            <a:pPr eaLnBrk="1" hangingPunct="1"/>
            <a:r>
              <a:rPr lang="cs-CZ" altLang="cs-CZ" sz="3600" dirty="0" err="1"/>
              <a:t>Balamuthia</a:t>
            </a:r>
            <a:r>
              <a:rPr lang="cs-CZ" altLang="cs-CZ" sz="3600" dirty="0"/>
              <a:t> </a:t>
            </a:r>
            <a:r>
              <a:rPr lang="cs-CZ" altLang="cs-CZ" sz="3600" dirty="0" err="1"/>
              <a:t>mandrillaris</a:t>
            </a:r>
            <a:endParaRPr lang="cs-CZ" altLang="cs-CZ" sz="36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6324" name="Picture 4" descr="B. mandrillaris trophozoite in tissue, H&amp;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9" y="1306513"/>
            <a:ext cx="449897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B. mandrillaris trophozoite in tissue, H&amp;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338263"/>
            <a:ext cx="467995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935413" y="6040438"/>
            <a:ext cx="471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Balamunthia mandrillaris – trofozoiti v mozku</a:t>
            </a:r>
          </a:p>
        </p:txBody>
      </p:sp>
    </p:spTree>
    <p:extLst>
      <p:ext uri="{BB962C8B-B14F-4D97-AF65-F5344CB8AC3E}">
        <p14:creationId xmlns:p14="http://schemas.microsoft.com/office/powerpoint/2010/main" val="1384341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286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Balamuthia</a:t>
            </a:r>
            <a:r>
              <a:rPr lang="cs-CZ" altLang="cs-CZ" sz="3400" b="1" dirty="0"/>
              <a:t> </a:t>
            </a:r>
            <a:r>
              <a:rPr lang="cs-CZ" altLang="cs-CZ" sz="3400" b="1" dirty="0" err="1"/>
              <a:t>mandrillaris</a:t>
            </a:r>
            <a:endParaRPr lang="cs-CZ" altLang="cs-CZ" sz="3400" b="1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8372" name="Picture 4" descr="B. mandrillaris cyst in tissue, H&amp;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6363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B. mandrillaris cyst in tissue, H&amp;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6363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2855913" y="6092826"/>
            <a:ext cx="664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Balamuthia mandrillaris – cysty v mozkové tkáni, barveno H </a:t>
            </a:r>
            <a:r>
              <a:rPr lang="en-US" altLang="cs-CZ" sz="1800">
                <a:cs typeface="Arial" panose="020B0604020202020204" pitchFamily="34" charset="0"/>
              </a:rPr>
              <a:t>&amp;</a:t>
            </a:r>
            <a:r>
              <a:rPr lang="cs-CZ" altLang="cs-CZ" sz="1800">
                <a:cs typeface="Arial" panose="020B0604020202020204" pitchFamily="34" charset="0"/>
              </a:rPr>
              <a:t> </a:t>
            </a:r>
            <a:r>
              <a:rPr lang="cs-CZ" altLang="cs-CZ" sz="180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94582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04225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Balamuthia</a:t>
            </a:r>
            <a:r>
              <a:rPr lang="cs-CZ" altLang="cs-CZ" sz="3400" b="1" dirty="0"/>
              <a:t> </a:t>
            </a:r>
            <a:r>
              <a:rPr lang="cs-CZ" altLang="cs-CZ" sz="3400" b="1" dirty="0" err="1"/>
              <a:t>mandrillaris</a:t>
            </a:r>
            <a:endParaRPr lang="cs-CZ" altLang="cs-CZ" sz="3400" b="1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9396" name="Picture 4" descr="B. mandrillaris cyst in tissue, H&amp;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85938"/>
            <a:ext cx="4572000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B. mandrillaris cyst in tissue, H&amp;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6" y="1773238"/>
            <a:ext cx="4606925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687638" y="6237288"/>
            <a:ext cx="6648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Balamuthia mandrillaris – cysty v mozkové tkáni, barveno H </a:t>
            </a:r>
            <a:r>
              <a:rPr lang="en-US" altLang="cs-CZ" sz="1800"/>
              <a:t>&amp;</a:t>
            </a:r>
            <a:r>
              <a:rPr lang="cs-CZ" altLang="cs-CZ" sz="1800"/>
              <a:t> 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091652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>
          <a:xfrm>
            <a:off x="3396535" y="298491"/>
            <a:ext cx="5477125" cy="561975"/>
          </a:xfrm>
        </p:spPr>
        <p:txBody>
          <a:bodyPr>
            <a:normAutofit fontScale="90000"/>
          </a:bodyPr>
          <a:lstStyle/>
          <a:p>
            <a:r>
              <a:rPr lang="cs-CZ" altLang="cs-CZ" sz="3600" dirty="0"/>
              <a:t>Srovnání </a:t>
            </a:r>
            <a:r>
              <a:rPr lang="cs-CZ" altLang="cs-CZ" sz="3600" dirty="0" err="1"/>
              <a:t>mimostřevních</a:t>
            </a:r>
            <a:r>
              <a:rPr lang="cs-CZ" altLang="cs-CZ" sz="3600" dirty="0"/>
              <a:t> améb</a:t>
            </a:r>
          </a:p>
        </p:txBody>
      </p:sp>
      <p:pic>
        <p:nvPicPr>
          <p:cNvPr id="3789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613" y="1001865"/>
            <a:ext cx="9270386" cy="5740250"/>
          </a:xfrm>
        </p:spPr>
      </p:pic>
    </p:spTree>
    <p:extLst>
      <p:ext uri="{BB962C8B-B14F-4D97-AF65-F5344CB8AC3E}">
        <p14:creationId xmlns:p14="http://schemas.microsoft.com/office/powerpoint/2010/main" val="2245082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 tab tro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550863"/>
            <a:ext cx="9142413" cy="632301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898650" y="90488"/>
            <a:ext cx="456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Model parasites group: free living amoebae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993845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3754339" y="2605930"/>
            <a:ext cx="4674042" cy="1143000"/>
          </a:xfrm>
        </p:spPr>
        <p:txBody>
          <a:bodyPr/>
          <a:lstStyle/>
          <a:p>
            <a:r>
              <a:rPr lang="cs-CZ" altLang="cs-CZ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35840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561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DC - DPDx - Free Living Amebic Infection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1" y="306927"/>
            <a:ext cx="4915881" cy="640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aegleria fowleri: Diagnosis, Pathophysiology of Brain Inflammation, and  Antimicrobial Treatments | ACS Chemical Neuro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81" y="222637"/>
            <a:ext cx="6228490" cy="35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nfections Caused by Free-Living Amoebae | Journal of Clinical Microbiolo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94" y="3970870"/>
            <a:ext cx="4356184" cy="267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49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Transformace Neagleria fowleri</a:t>
            </a:r>
          </a:p>
        </p:txBody>
      </p:sp>
      <p:pic>
        <p:nvPicPr>
          <p:cNvPr id="4505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268413"/>
            <a:ext cx="8281988" cy="5364162"/>
          </a:xfrm>
          <a:noFill/>
        </p:spPr>
      </p:pic>
    </p:spTree>
    <p:extLst>
      <p:ext uri="{BB962C8B-B14F-4D97-AF65-F5344CB8AC3E}">
        <p14:creationId xmlns:p14="http://schemas.microsoft.com/office/powerpoint/2010/main" val="3337776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539750"/>
            <a:ext cx="8229600" cy="611188"/>
          </a:xfrm>
          <a:noFill/>
        </p:spPr>
      </p:pic>
      <p:pic>
        <p:nvPicPr>
          <p:cNvPr id="3686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6413" y="1243014"/>
            <a:ext cx="8640762" cy="2170083"/>
          </a:xfr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8707" y="3429000"/>
            <a:ext cx="3289526" cy="2494722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2681" y="3500439"/>
            <a:ext cx="3321720" cy="2415272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4401" y="3500439"/>
            <a:ext cx="3170713" cy="2431234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1717481" y="6027093"/>
            <a:ext cx="303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Trofozoit</a:t>
            </a:r>
            <a:r>
              <a:rPr lang="cs-CZ" dirty="0"/>
              <a:t> – améboidní stádium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136543" y="6019138"/>
            <a:ext cx="275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Trofozoit</a:t>
            </a:r>
            <a:r>
              <a:rPr lang="cs-CZ" dirty="0"/>
              <a:t> – bičíkaté stádium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263266" y="5971427"/>
            <a:ext cx="6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Cysta</a:t>
            </a:r>
          </a:p>
        </p:txBody>
      </p:sp>
    </p:spTree>
    <p:extLst>
      <p:ext uri="{BB962C8B-B14F-4D97-AF65-F5344CB8AC3E}">
        <p14:creationId xmlns:p14="http://schemas.microsoft.com/office/powerpoint/2010/main" val="33383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549276"/>
            <a:ext cx="8207375" cy="5857875"/>
          </a:xfrm>
          <a:noFill/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404814"/>
            <a:ext cx="8229600" cy="720725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cs-CZ" altLang="cs-CZ" sz="2800" b="1"/>
              <a:t>   Obecná charakteristika</a:t>
            </a:r>
          </a:p>
        </p:txBody>
      </p:sp>
    </p:spTree>
    <p:extLst>
      <p:ext uri="{BB962C8B-B14F-4D97-AF65-F5344CB8AC3E}">
        <p14:creationId xmlns:p14="http://schemas.microsoft.com/office/powerpoint/2010/main" val="1335561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461" y="166977"/>
            <a:ext cx="5367130" cy="1301074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Volně žijící améby</a:t>
            </a:r>
          </a:p>
        </p:txBody>
      </p:sp>
      <p:pic>
        <p:nvPicPr>
          <p:cNvPr id="337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2925" y="1911351"/>
            <a:ext cx="8820150" cy="3533775"/>
          </a:xfrm>
          <a:noFill/>
        </p:spPr>
      </p:pic>
    </p:spTree>
    <p:extLst>
      <p:ext uri="{BB962C8B-B14F-4D97-AF65-F5344CB8AC3E}">
        <p14:creationId xmlns:p14="http://schemas.microsoft.com/office/powerpoint/2010/main" val="4164442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308101"/>
            <a:ext cx="8208962" cy="5434013"/>
          </a:xfrm>
          <a:noFill/>
        </p:spPr>
      </p:pic>
      <p:pic>
        <p:nvPicPr>
          <p:cNvPr id="39939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539750"/>
            <a:ext cx="8229600" cy="611188"/>
          </a:xfrm>
          <a:noFill/>
        </p:spPr>
      </p:pic>
    </p:spTree>
    <p:extLst>
      <p:ext uri="{BB962C8B-B14F-4D97-AF65-F5344CB8AC3E}">
        <p14:creationId xmlns:p14="http://schemas.microsoft.com/office/powerpoint/2010/main" val="348013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6" name="Picture 14" descr="Amip Ăn Não Naegleria Fowleri Trong Nước Máy Hình ảnh Sẵn có - Tải xuống  Hình ảnh Ngay bây giờ - Bệnh - Tình trạng sức khỏe, Bệnh truyền nhiễm, Chăm  só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763" y="5178896"/>
            <a:ext cx="2420240" cy="171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Primární amébová meningoencefalitida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40105" cy="517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Naegleria fowleri — Primary Amebic Meningoencephalitis (PAM) — Amebic  Encephalitis | CD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0" y="5178896"/>
            <a:ext cx="5173843" cy="167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Naegleria fowleri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53" y="5178896"/>
            <a:ext cx="2207050" cy="16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Ilustrace „Brain-eating amoeba infection, naegleriasis. Flagellate form of  the parasite Naegleria fowleri, 3D illustration“ ze služby Stock | Adobe 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301" y="5178896"/>
            <a:ext cx="2467608" cy="167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4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910177"/>
            <a:ext cx="10515600" cy="3266786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Lidé se mohou nakazit tak, že jim tento prvok </a:t>
            </a:r>
            <a:r>
              <a:rPr lang="cs-CZ" b="1" dirty="0"/>
              <a:t>pronikne do těla obvykle nosní dutinou</a:t>
            </a:r>
            <a:r>
              <a:rPr lang="cs-CZ" dirty="0"/>
              <a:t>, a to v jakémkoliv životním stádiu. Po proniknutí do těla následně </a:t>
            </a:r>
            <a:r>
              <a:rPr lang="cs-CZ" b="1" dirty="0"/>
              <a:t>měňavková stádia</a:t>
            </a:r>
            <a:r>
              <a:rPr lang="cs-CZ" dirty="0"/>
              <a:t> prochází </a:t>
            </a:r>
            <a:r>
              <a:rPr lang="cs-CZ" b="1" dirty="0"/>
              <a:t>skrz sliznici a podél čichového nervu se dostává do mozku</a:t>
            </a:r>
            <a:r>
              <a:rPr lang="cs-CZ" dirty="0"/>
              <a:t>. </a:t>
            </a:r>
          </a:p>
          <a:p>
            <a:r>
              <a:rPr lang="cs-CZ" dirty="0"/>
              <a:t>Zde způsobují </a:t>
            </a:r>
            <a:r>
              <a:rPr lang="cs-CZ" b="1" dirty="0" err="1"/>
              <a:t>lýzu</a:t>
            </a:r>
            <a:r>
              <a:rPr lang="cs-CZ" b="1" dirty="0"/>
              <a:t> mozkových buněk</a:t>
            </a:r>
            <a:r>
              <a:rPr lang="cs-CZ" dirty="0"/>
              <a:t> a </a:t>
            </a:r>
            <a:r>
              <a:rPr lang="cs-CZ" b="1" dirty="0"/>
              <a:t>zánět</a:t>
            </a:r>
            <a:r>
              <a:rPr lang="cs-CZ" dirty="0"/>
              <a:t>, brzy poté </a:t>
            </a:r>
            <a:r>
              <a:rPr lang="cs-CZ" b="1" dirty="0"/>
              <a:t>kóma</a:t>
            </a:r>
            <a:r>
              <a:rPr lang="cs-CZ" dirty="0"/>
              <a:t> a </a:t>
            </a:r>
            <a:r>
              <a:rPr lang="cs-CZ" b="1" dirty="0"/>
              <a:t>smrt</a:t>
            </a:r>
            <a:r>
              <a:rPr lang="cs-CZ" dirty="0"/>
              <a:t>.</a:t>
            </a: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7" y="739467"/>
            <a:ext cx="10236020" cy="303847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8874"/>
            <a:ext cx="10515600" cy="110587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Životní cyklus a patogenita</a:t>
            </a:r>
          </a:p>
        </p:txBody>
      </p:sp>
    </p:spTree>
    <p:extLst>
      <p:ext uri="{BB962C8B-B14F-4D97-AF65-F5344CB8AC3E}">
        <p14:creationId xmlns:p14="http://schemas.microsoft.com/office/powerpoint/2010/main" val="1983916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638" y="908050"/>
            <a:ext cx="8147050" cy="5989638"/>
          </a:xfrm>
        </p:spPr>
      </p:pic>
      <p:sp>
        <p:nvSpPr>
          <p:cNvPr id="35843" name="Nadpis 1"/>
          <p:cNvSpPr>
            <a:spLocks noGrp="1"/>
          </p:cNvSpPr>
          <p:nvPr>
            <p:ph type="title"/>
          </p:nvPr>
        </p:nvSpPr>
        <p:spPr>
          <a:xfrm>
            <a:off x="1981200" y="130175"/>
            <a:ext cx="8229600" cy="850900"/>
          </a:xfrm>
        </p:spPr>
        <p:txBody>
          <a:bodyPr>
            <a:noAutofit/>
          </a:bodyPr>
          <a:lstStyle/>
          <a:p>
            <a:pPr algn="ctr"/>
            <a:r>
              <a:rPr lang="cs-CZ" altLang="cs-CZ" sz="3000" b="1" dirty="0"/>
              <a:t>Volně žijící améby a jejich vývojová stádia - </a:t>
            </a:r>
            <a:r>
              <a:rPr lang="cs-CZ" altLang="cs-CZ" sz="3000" b="1" dirty="0" err="1"/>
              <a:t>Neagleria</a:t>
            </a:r>
            <a:r>
              <a:rPr lang="cs-CZ" altLang="cs-CZ" sz="3000" b="1" dirty="0"/>
              <a:t> a </a:t>
            </a:r>
            <a:r>
              <a:rPr lang="cs-CZ" altLang="cs-CZ" sz="3000" b="1" dirty="0" err="1"/>
              <a:t>Acanthoamoeba</a:t>
            </a:r>
            <a:endParaRPr lang="cs-CZ" altLang="cs-CZ" sz="3000" b="1" dirty="0"/>
          </a:p>
        </p:txBody>
      </p:sp>
    </p:spTree>
    <p:extLst>
      <p:ext uri="{BB962C8B-B14F-4D97-AF65-F5344CB8AC3E}">
        <p14:creationId xmlns:p14="http://schemas.microsoft.com/office/powerpoint/2010/main" val="321493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814" y="1682302"/>
            <a:ext cx="2487487" cy="18254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879" y="1308453"/>
            <a:ext cx="2936991" cy="2573116"/>
          </a:xfrm>
          <a:prstGeom prst="rect">
            <a:avLst/>
          </a:prstGeom>
        </p:spPr>
      </p:pic>
      <p:pic>
        <p:nvPicPr>
          <p:cNvPr id="38916" name="Picture 5" descr="Life cycle of Naegleria fowle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3" y="383070"/>
            <a:ext cx="5054643" cy="609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6692900" y="5518150"/>
            <a:ext cx="1924050" cy="1079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3881569"/>
            <a:ext cx="3057622" cy="236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756192" y="505587"/>
            <a:ext cx="25610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dirty="0"/>
              <a:t>Životní cyklus</a:t>
            </a:r>
          </a:p>
        </p:txBody>
      </p:sp>
    </p:spTree>
    <p:extLst>
      <p:ext uri="{BB962C8B-B14F-4D97-AF65-F5344CB8AC3E}">
        <p14:creationId xmlns:p14="http://schemas.microsoft.com/office/powerpoint/2010/main" val="17373752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1131</Words>
  <Application>Microsoft Office PowerPoint</Application>
  <PresentationFormat>Širokoúhlá obrazovka</PresentationFormat>
  <Paragraphs>84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Motiv Office</vt:lpstr>
      <vt:lpstr>FLA – Free living amoebae (amfizoické)</vt:lpstr>
      <vt:lpstr>Volně žijící améby: 1)  Excavata – Heterolobosea – Naegleria                                          2) Amebozoa – Lobosa - Acanthamoeba </vt:lpstr>
      <vt:lpstr>Naegleria fowleri</vt:lpstr>
      <vt:lpstr>Prezentace aplikace PowerPoint</vt:lpstr>
      <vt:lpstr>Prezentace aplikace PowerPoint</vt:lpstr>
      <vt:lpstr>Prezentace aplikace PowerPoint</vt:lpstr>
      <vt:lpstr>Životní cyklus a patogenita</vt:lpstr>
      <vt:lpstr>Volně žijící améby a jejich vývojová stádia - Neagleria a Acanthoamoeba</vt:lpstr>
      <vt:lpstr>Prezentace aplikace PowerPoint</vt:lpstr>
      <vt:lpstr> Neagleria fowleri – fakultativní cizopasník</vt:lpstr>
      <vt:lpstr>Neagleria fowleri - patologie</vt:lpstr>
      <vt:lpstr>Naegleria fowleri – epidemiologie</vt:lpstr>
      <vt:lpstr>Prezentace aplikace PowerPoint</vt:lpstr>
      <vt:lpstr>Acanthamoeba sp.</vt:lpstr>
      <vt:lpstr>Acathamoeba castellanii - trofozoit</vt:lpstr>
      <vt:lpstr>Prezentace aplikace PowerPoint</vt:lpstr>
      <vt:lpstr>Prezentace aplikace PowerPoint</vt:lpstr>
      <vt:lpstr>Prezentace aplikace PowerPoint</vt:lpstr>
      <vt:lpstr>Vývojová stádia Avathamoeba castellani</vt:lpstr>
      <vt:lpstr>Acanthamoeba sp. – cysty v mozku</vt:lpstr>
      <vt:lpstr>Acanthamoeba polyphaga - cysty</vt:lpstr>
      <vt:lpstr>Acanthamoeba sp. – cysty ve tkáni</vt:lpstr>
      <vt:lpstr>Kontaminace kontaktních čoček amébami Acathamoeba spp.</vt:lpstr>
      <vt:lpstr>Balamuthia mandrillaris</vt:lpstr>
      <vt:lpstr>Prezentace aplikace PowerPoint</vt:lpstr>
      <vt:lpstr>Životní cyklus</vt:lpstr>
      <vt:lpstr>Balamuthia mandrillaris životní cyklus</vt:lpstr>
      <vt:lpstr>Patologie – Balamuthia mandrillaris</vt:lpstr>
      <vt:lpstr>Patogenita Balamuthia mandrillaris</vt:lpstr>
      <vt:lpstr>Acanthamoeba sp.               Balamuthia mandrillaris</vt:lpstr>
      <vt:lpstr>Balamuthia mandrillaris</vt:lpstr>
      <vt:lpstr>Balamuthia mandrillaris</vt:lpstr>
      <vt:lpstr>Balamuthia mandrillaris</vt:lpstr>
      <vt:lpstr>Srovnání mimostřevních améb</vt:lpstr>
      <vt:lpstr>Prezentace aplikace PowerPoint</vt:lpstr>
      <vt:lpstr>Děkuji za pozornost</vt:lpstr>
      <vt:lpstr>Prezentace aplikace PowerPoint</vt:lpstr>
      <vt:lpstr>Prezentace aplikace PowerPoint</vt:lpstr>
      <vt:lpstr>Transformace Neagleria fowleri</vt:lpstr>
      <vt:lpstr>   Obecná charakteristika</vt:lpstr>
      <vt:lpstr>Volně žijící améby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21</cp:revision>
  <dcterms:created xsi:type="dcterms:W3CDTF">2023-03-16T17:26:57Z</dcterms:created>
  <dcterms:modified xsi:type="dcterms:W3CDTF">2024-04-15T09:22:44Z</dcterms:modified>
</cp:coreProperties>
</file>