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8"/>
  </p:notesMasterIdLst>
  <p:sldIdLst>
    <p:sldId id="256" r:id="rId2"/>
    <p:sldId id="367" r:id="rId3"/>
    <p:sldId id="368" r:id="rId4"/>
    <p:sldId id="369" r:id="rId5"/>
    <p:sldId id="484" r:id="rId6"/>
    <p:sldId id="371" r:id="rId7"/>
    <p:sldId id="372" r:id="rId8"/>
    <p:sldId id="373" r:id="rId9"/>
    <p:sldId id="378" r:id="rId10"/>
    <p:sldId id="379" r:id="rId11"/>
    <p:sldId id="380" r:id="rId12"/>
    <p:sldId id="382" r:id="rId13"/>
    <p:sldId id="383" r:id="rId14"/>
    <p:sldId id="384" r:id="rId15"/>
    <p:sldId id="386" r:id="rId16"/>
    <p:sldId id="388" r:id="rId17"/>
    <p:sldId id="389" r:id="rId18"/>
    <p:sldId id="390" r:id="rId19"/>
    <p:sldId id="392" r:id="rId20"/>
    <p:sldId id="394" r:id="rId21"/>
    <p:sldId id="397" r:id="rId22"/>
    <p:sldId id="398" r:id="rId23"/>
    <p:sldId id="612" r:id="rId24"/>
    <p:sldId id="613" r:id="rId25"/>
    <p:sldId id="401" r:id="rId26"/>
    <p:sldId id="402" r:id="rId27"/>
    <p:sldId id="403" r:id="rId28"/>
    <p:sldId id="404" r:id="rId29"/>
    <p:sldId id="405" r:id="rId30"/>
    <p:sldId id="406" r:id="rId31"/>
    <p:sldId id="407" r:id="rId32"/>
    <p:sldId id="408" r:id="rId33"/>
    <p:sldId id="410" r:id="rId34"/>
    <p:sldId id="411" r:id="rId35"/>
    <p:sldId id="413" r:id="rId36"/>
    <p:sldId id="414" r:id="rId37"/>
    <p:sldId id="415" r:id="rId38"/>
    <p:sldId id="416" r:id="rId39"/>
    <p:sldId id="417" r:id="rId40"/>
    <p:sldId id="435" r:id="rId41"/>
    <p:sldId id="420" r:id="rId42"/>
    <p:sldId id="421" r:id="rId43"/>
    <p:sldId id="422" r:id="rId44"/>
    <p:sldId id="423" r:id="rId45"/>
    <p:sldId id="427" r:id="rId46"/>
    <p:sldId id="428" r:id="rId47"/>
    <p:sldId id="429" r:id="rId48"/>
    <p:sldId id="430" r:id="rId49"/>
    <p:sldId id="431" r:id="rId50"/>
    <p:sldId id="434" r:id="rId51"/>
    <p:sldId id="603" r:id="rId52"/>
    <p:sldId id="604" r:id="rId53"/>
    <p:sldId id="605" r:id="rId54"/>
    <p:sldId id="606" r:id="rId55"/>
    <p:sldId id="607" r:id="rId56"/>
    <p:sldId id="608" r:id="rId57"/>
    <p:sldId id="609" r:id="rId58"/>
    <p:sldId id="610" r:id="rId59"/>
    <p:sldId id="593" r:id="rId60"/>
    <p:sldId id="594" r:id="rId61"/>
    <p:sldId id="595" r:id="rId62"/>
    <p:sldId id="596" r:id="rId63"/>
    <p:sldId id="597" r:id="rId64"/>
    <p:sldId id="598" r:id="rId65"/>
    <p:sldId id="599" r:id="rId66"/>
    <p:sldId id="600" r:id="rId67"/>
    <p:sldId id="601" r:id="rId68"/>
    <p:sldId id="583" r:id="rId69"/>
    <p:sldId id="585" r:id="rId70"/>
    <p:sldId id="586" r:id="rId71"/>
    <p:sldId id="587" r:id="rId72"/>
    <p:sldId id="588" r:id="rId73"/>
    <p:sldId id="589" r:id="rId74"/>
    <p:sldId id="590" r:id="rId75"/>
    <p:sldId id="591" r:id="rId76"/>
    <p:sldId id="574" r:id="rId77"/>
    <p:sldId id="602" r:id="rId78"/>
    <p:sldId id="440" r:id="rId79"/>
    <p:sldId id="441" r:id="rId80"/>
    <p:sldId id="442" r:id="rId81"/>
    <p:sldId id="443" r:id="rId82"/>
    <p:sldId id="444" r:id="rId83"/>
    <p:sldId id="445" r:id="rId84"/>
    <p:sldId id="446" r:id="rId85"/>
    <p:sldId id="447" r:id="rId86"/>
    <p:sldId id="448" r:id="rId87"/>
    <p:sldId id="449" r:id="rId88"/>
    <p:sldId id="450" r:id="rId89"/>
    <p:sldId id="451" r:id="rId90"/>
    <p:sldId id="452" r:id="rId91"/>
    <p:sldId id="453" r:id="rId92"/>
    <p:sldId id="611" r:id="rId93"/>
    <p:sldId id="257" r:id="rId94"/>
    <p:sldId id="523" r:id="rId95"/>
    <p:sldId id="546" r:id="rId96"/>
    <p:sldId id="529" r:id="rId97"/>
    <p:sldId id="527" r:id="rId98"/>
    <p:sldId id="540" r:id="rId99"/>
    <p:sldId id="544" r:id="rId100"/>
    <p:sldId id="260" r:id="rId101"/>
    <p:sldId id="262" r:id="rId102"/>
    <p:sldId id="547" r:id="rId103"/>
    <p:sldId id="548" r:id="rId104"/>
    <p:sldId id="549" r:id="rId105"/>
    <p:sldId id="550" r:id="rId106"/>
    <p:sldId id="553" r:id="rId107"/>
    <p:sldId id="554" r:id="rId108"/>
    <p:sldId id="555" r:id="rId109"/>
    <p:sldId id="556" r:id="rId110"/>
    <p:sldId id="557" r:id="rId111"/>
    <p:sldId id="558" r:id="rId112"/>
    <p:sldId id="559" r:id="rId113"/>
    <p:sldId id="560" r:id="rId114"/>
    <p:sldId id="561" r:id="rId115"/>
    <p:sldId id="562" r:id="rId116"/>
    <p:sldId id="276" r:id="rId117"/>
    <p:sldId id="277" r:id="rId118"/>
    <p:sldId id="533" r:id="rId119"/>
    <p:sldId id="541" r:id="rId120"/>
    <p:sldId id="283" r:id="rId121"/>
    <p:sldId id="284" r:id="rId122"/>
    <p:sldId id="285" r:id="rId123"/>
    <p:sldId id="286" r:id="rId124"/>
    <p:sldId id="287" r:id="rId125"/>
    <p:sldId id="288" r:id="rId126"/>
    <p:sldId id="535" r:id="rId127"/>
    <p:sldId id="536" r:id="rId128"/>
    <p:sldId id="291" r:id="rId129"/>
    <p:sldId id="292" r:id="rId130"/>
    <p:sldId id="293" r:id="rId131"/>
    <p:sldId id="294" r:id="rId132"/>
    <p:sldId id="298" r:id="rId133"/>
    <p:sldId id="300" r:id="rId134"/>
    <p:sldId id="301" r:id="rId135"/>
    <p:sldId id="302" r:id="rId136"/>
    <p:sldId id="303" r:id="rId137"/>
    <p:sldId id="307" r:id="rId138"/>
    <p:sldId id="309" r:id="rId139"/>
    <p:sldId id="310" r:id="rId140"/>
    <p:sldId id="312" r:id="rId141"/>
    <p:sldId id="313" r:id="rId142"/>
    <p:sldId id="315" r:id="rId143"/>
    <p:sldId id="316" r:id="rId144"/>
    <p:sldId id="317" r:id="rId145"/>
    <p:sldId id="318" r:id="rId146"/>
    <p:sldId id="320" r:id="rId147"/>
    <p:sldId id="322" r:id="rId148"/>
    <p:sldId id="323" r:id="rId149"/>
    <p:sldId id="325" r:id="rId150"/>
    <p:sldId id="327" r:id="rId151"/>
    <p:sldId id="328" r:id="rId152"/>
    <p:sldId id="329" r:id="rId153"/>
    <p:sldId id="330" r:id="rId154"/>
    <p:sldId id="331" r:id="rId155"/>
    <p:sldId id="344" r:id="rId156"/>
    <p:sldId id="345" r:id="rId157"/>
    <p:sldId id="346" r:id="rId158"/>
    <p:sldId id="347" r:id="rId159"/>
    <p:sldId id="348" r:id="rId160"/>
    <p:sldId id="349" r:id="rId161"/>
    <p:sldId id="351" r:id="rId162"/>
    <p:sldId id="352" r:id="rId163"/>
    <p:sldId id="353" r:id="rId164"/>
    <p:sldId id="354" r:id="rId165"/>
    <p:sldId id="355" r:id="rId166"/>
    <p:sldId id="356" r:id="rId167"/>
    <p:sldId id="357" r:id="rId168"/>
    <p:sldId id="361" r:id="rId169"/>
    <p:sldId id="359" r:id="rId170"/>
    <p:sldId id="360" r:id="rId171"/>
    <p:sldId id="365" r:id="rId172"/>
    <p:sldId id="366" r:id="rId173"/>
    <p:sldId id="569" r:id="rId174"/>
    <p:sldId id="570" r:id="rId175"/>
    <p:sldId id="571" r:id="rId176"/>
    <p:sldId id="537" r:id="rId177"/>
    <p:sldId id="573" r:id="rId178"/>
    <p:sldId id="485" r:id="rId179"/>
    <p:sldId id="542" r:id="rId180"/>
    <p:sldId id="551" r:id="rId181"/>
    <p:sldId id="563" r:id="rId182"/>
    <p:sldId id="564" r:id="rId183"/>
    <p:sldId id="565" r:id="rId184"/>
    <p:sldId id="566" r:id="rId185"/>
    <p:sldId id="567" r:id="rId186"/>
    <p:sldId id="568" r:id="rId18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showGuides="1">
      <p:cViewPr varScale="1">
        <p:scale>
          <a:sx n="120" d="100"/>
          <a:sy n="120" d="100"/>
        </p:scale>
        <p:origin x="120" y="252"/>
      </p:cViewPr>
      <p:guideLst>
        <p:guide orient="horz" pos="2160"/>
        <p:guide pos="3840"/>
      </p:guideLst>
    </p:cSldViewPr>
  </p:slideViewPr>
  <p:notesTextViewPr>
    <p:cViewPr>
      <p:scale>
        <a:sx n="1" d="1"/>
        <a:sy n="1" d="1"/>
      </p:scale>
      <p:origin x="0" y="0"/>
    </p:cViewPr>
  </p:notesTextViewPr>
  <p:sorterViewPr>
    <p:cViewPr>
      <p:scale>
        <a:sx n="98" d="100"/>
        <a:sy n="98" d="100"/>
      </p:scale>
      <p:origin x="0" y="-1236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47A071-4EC6-4AD2-A5AF-DE06D849363D}" type="datetimeFigureOut">
              <a:rPr lang="cs-CZ" smtClean="0"/>
              <a:t>04.03.2024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834A00-E4BF-4819-AE87-24AB57A09BD5}" type="slidenum">
              <a:rPr lang="cs-CZ" smtClean="0"/>
              <a:t>‹#›</a:t>
            </a:fld>
            <a:endParaRPr lang="cs-CZ"/>
          </a:p>
        </p:txBody>
      </p:sp>
    </p:spTree>
    <p:extLst>
      <p:ext uri="{BB962C8B-B14F-4D97-AF65-F5344CB8AC3E}">
        <p14:creationId xmlns:p14="http://schemas.microsoft.com/office/powerpoint/2010/main" val="3793611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F490A674-ED36-454B-863A-72790D37B8A1}" type="slidenum">
              <a:rPr lang="cs-CZ" smtClean="0"/>
              <a:t>100</a:t>
            </a:fld>
            <a:endParaRPr lang="cs-CZ"/>
          </a:p>
        </p:txBody>
      </p:sp>
    </p:spTree>
    <p:extLst>
      <p:ext uri="{BB962C8B-B14F-4D97-AF65-F5344CB8AC3E}">
        <p14:creationId xmlns:p14="http://schemas.microsoft.com/office/powerpoint/2010/main" val="29953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432504F7-64B1-489E-B5F7-3905C26F6BD8}" type="datetimeFigureOut">
              <a:rPr lang="cs-CZ" smtClean="0"/>
              <a:t>04.03.2024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2775163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432504F7-64B1-489E-B5F7-3905C26F6BD8}" type="datetimeFigureOut">
              <a:rPr lang="cs-CZ" smtClean="0"/>
              <a:t>04.03.2024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984680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432504F7-64B1-489E-B5F7-3905C26F6BD8}" type="datetimeFigureOut">
              <a:rPr lang="cs-CZ" smtClean="0"/>
              <a:t>04.03.2024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4202293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02167" y="228600"/>
            <a:ext cx="11387667" cy="1143000"/>
          </a:xfrm>
        </p:spPr>
        <p:txBody>
          <a:bodyPr/>
          <a:lstStyle/>
          <a:p>
            <a:r>
              <a:rPr lang="cs-CZ"/>
              <a:t>Kliknutím lze upravit styl.</a:t>
            </a:r>
          </a:p>
        </p:txBody>
      </p:sp>
      <p:sp>
        <p:nvSpPr>
          <p:cNvPr id="3" name="Zástupný symbol pro tabulku 2"/>
          <p:cNvSpPr>
            <a:spLocks noGrp="1"/>
          </p:cNvSpPr>
          <p:nvPr>
            <p:ph type="tbl" idx="1"/>
          </p:nvPr>
        </p:nvSpPr>
        <p:spPr>
          <a:xfrm>
            <a:off x="402167" y="1600200"/>
            <a:ext cx="11387667" cy="4498975"/>
          </a:xfrm>
        </p:spPr>
        <p:txBody>
          <a:bodyPr/>
          <a:lstStyle/>
          <a:p>
            <a:pPr lvl="0"/>
            <a:endParaRPr lang="cs-CZ" noProof="0"/>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1ACB01B9-4CE1-4A6A-9348-271FCAB11F0F}" type="slidenum">
              <a:rPr lang="cs-CZ" altLang="cs-CZ"/>
              <a:pPr>
                <a:defRPr/>
              </a:pPr>
              <a:t>‹#›</a:t>
            </a:fld>
            <a:endParaRPr lang="cs-CZ" altLang="cs-CZ"/>
          </a:p>
        </p:txBody>
      </p:sp>
    </p:spTree>
    <p:extLst>
      <p:ext uri="{BB962C8B-B14F-4D97-AF65-F5344CB8AC3E}">
        <p14:creationId xmlns:p14="http://schemas.microsoft.com/office/powerpoint/2010/main" val="104449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432504F7-64B1-489E-B5F7-3905C26F6BD8}" type="datetimeFigureOut">
              <a:rPr lang="cs-CZ" smtClean="0"/>
              <a:t>04.03.2024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32800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432504F7-64B1-489E-B5F7-3905C26F6BD8}" type="datetimeFigureOut">
              <a:rPr lang="cs-CZ" smtClean="0"/>
              <a:t>04.03.2024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3730282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432504F7-64B1-489E-B5F7-3905C26F6BD8}" type="datetimeFigureOut">
              <a:rPr lang="cs-CZ" smtClean="0"/>
              <a:t>04.03.2024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3141766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432504F7-64B1-489E-B5F7-3905C26F6BD8}" type="datetimeFigureOut">
              <a:rPr lang="cs-CZ" smtClean="0"/>
              <a:t>04.03.2024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1685566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432504F7-64B1-489E-B5F7-3905C26F6BD8}" type="datetimeFigureOut">
              <a:rPr lang="cs-CZ" smtClean="0"/>
              <a:t>04.03.2024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388582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32504F7-64B1-489E-B5F7-3905C26F6BD8}" type="datetimeFigureOut">
              <a:rPr lang="cs-CZ" smtClean="0"/>
              <a:t>04.03.2024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2969775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432504F7-64B1-489E-B5F7-3905C26F6BD8}" type="datetimeFigureOut">
              <a:rPr lang="cs-CZ" smtClean="0"/>
              <a:t>04.03.2024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4135867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432504F7-64B1-489E-B5F7-3905C26F6BD8}" type="datetimeFigureOut">
              <a:rPr lang="cs-CZ" smtClean="0"/>
              <a:t>04.03.2024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509459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2504F7-64B1-489E-B5F7-3905C26F6BD8}" type="datetimeFigureOut">
              <a:rPr lang="cs-CZ" smtClean="0"/>
              <a:t>04.03.2024</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D41B70-1D30-45E1-966F-1CBDCA574F61}" type="slidenum">
              <a:rPr lang="cs-CZ" smtClean="0"/>
              <a:t>‹#›</a:t>
            </a:fld>
            <a:endParaRPr lang="cs-CZ"/>
          </a:p>
        </p:txBody>
      </p:sp>
    </p:spTree>
    <p:extLst>
      <p:ext uri="{BB962C8B-B14F-4D97-AF65-F5344CB8AC3E}">
        <p14:creationId xmlns:p14="http://schemas.microsoft.com/office/powerpoint/2010/main" val="942658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0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08.jpeg"/></Relationships>
</file>

<file path=ppt/slides/_rels/slide101.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11.wmf"/><Relationship Id="rId2" Type="http://schemas.openxmlformats.org/officeDocument/2006/relationships/image" Target="../media/image210.png"/><Relationship Id="rId1" Type="http://schemas.openxmlformats.org/officeDocument/2006/relationships/slideLayout" Target="../slideLayouts/slideLayout2.xml"/><Relationship Id="rId5" Type="http://schemas.openxmlformats.org/officeDocument/2006/relationships/image" Target="../media/image213.png"/><Relationship Id="rId4" Type="http://schemas.openxmlformats.org/officeDocument/2006/relationships/image" Target="../media/image212.wmf"/></Relationships>
</file>

<file path=ppt/slides/_rels/slide103.xml.rels><?xml version="1.0" encoding="UTF-8" standalone="yes"?>
<Relationships xmlns="http://schemas.openxmlformats.org/package/2006/relationships"><Relationship Id="rId3" Type="http://schemas.openxmlformats.org/officeDocument/2006/relationships/image" Target="../media/image215.emf"/><Relationship Id="rId7" Type="http://schemas.openxmlformats.org/officeDocument/2006/relationships/image" Target="../media/image219.png"/><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7.emf"/><Relationship Id="rId4" Type="http://schemas.openxmlformats.org/officeDocument/2006/relationships/image" Target="../media/image216.emf"/></Relationships>
</file>

<file path=ppt/slides/_rels/slide104.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png"/><Relationship Id="rId1" Type="http://schemas.openxmlformats.org/officeDocument/2006/relationships/slideLayout" Target="../slideLayouts/slideLayout6.xml"/><Relationship Id="rId5" Type="http://schemas.openxmlformats.org/officeDocument/2006/relationships/image" Target="../media/image225.jpeg"/><Relationship Id="rId4" Type="http://schemas.openxmlformats.org/officeDocument/2006/relationships/image" Target="../media/image224.jpeg"/></Relationships>
</file>

<file path=ppt/slides/_rels/slide10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s>
</file>

<file path=ppt/slides/_rels/slide10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239.jpeg"/><Relationship Id="rId3" Type="http://schemas.openxmlformats.org/officeDocument/2006/relationships/image" Target="../media/image234.jpeg"/><Relationship Id="rId7" Type="http://schemas.openxmlformats.org/officeDocument/2006/relationships/image" Target="../media/image238.jpeg"/><Relationship Id="rId2" Type="http://schemas.openxmlformats.org/officeDocument/2006/relationships/image" Target="../media/image233.jpeg"/><Relationship Id="rId1" Type="http://schemas.openxmlformats.org/officeDocument/2006/relationships/slideLayout" Target="../slideLayouts/slideLayout4.xml"/><Relationship Id="rId6" Type="http://schemas.openxmlformats.org/officeDocument/2006/relationships/image" Target="../media/image237.jpeg"/><Relationship Id="rId5" Type="http://schemas.openxmlformats.org/officeDocument/2006/relationships/image" Target="../media/image236.jpeg"/><Relationship Id="rId10" Type="http://schemas.openxmlformats.org/officeDocument/2006/relationships/image" Target="../media/image241.png"/><Relationship Id="rId4" Type="http://schemas.openxmlformats.org/officeDocument/2006/relationships/image" Target="../media/image235.jpeg"/><Relationship Id="rId9" Type="http://schemas.openxmlformats.org/officeDocument/2006/relationships/image" Target="../media/image240.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5.jpg"/></Relationships>
</file>

<file path=ppt/slides/_rels/slide110.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emf"/><Relationship Id="rId1" Type="http://schemas.openxmlformats.org/officeDocument/2006/relationships/slideLayout" Target="../slideLayouts/slideLayout2.xml"/><Relationship Id="rId5" Type="http://schemas.openxmlformats.org/officeDocument/2006/relationships/image" Target="../media/image254.jpeg"/><Relationship Id="rId4" Type="http://schemas.openxmlformats.org/officeDocument/2006/relationships/image" Target="../media/image253.jpeg"/></Relationships>
</file>

<file path=ppt/slides/_rels/slide117.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57.png"/><Relationship Id="rId7" Type="http://schemas.openxmlformats.org/officeDocument/2006/relationships/image" Target="../media/image261.png"/><Relationship Id="rId2" Type="http://schemas.openxmlformats.org/officeDocument/2006/relationships/image" Target="../media/image256.png"/><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8.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png"/></Relationships>
</file>

<file path=ppt/slides/_rels/slide120.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264.jp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8" Type="http://schemas.openxmlformats.org/officeDocument/2006/relationships/image" Target="../media/image271.jpeg"/><Relationship Id="rId3" Type="http://schemas.openxmlformats.org/officeDocument/2006/relationships/image" Target="../media/image266.jpg"/><Relationship Id="rId7" Type="http://schemas.openxmlformats.org/officeDocument/2006/relationships/image" Target="../media/image270.jpg"/><Relationship Id="rId2" Type="http://schemas.openxmlformats.org/officeDocument/2006/relationships/image" Target="../media/image265.jpg"/><Relationship Id="rId1" Type="http://schemas.openxmlformats.org/officeDocument/2006/relationships/slideLayout" Target="../slideLayouts/slideLayout6.xml"/><Relationship Id="rId6" Type="http://schemas.openxmlformats.org/officeDocument/2006/relationships/image" Target="../media/image269.jpg"/><Relationship Id="rId11" Type="http://schemas.openxmlformats.org/officeDocument/2006/relationships/image" Target="../media/image274.jpg"/><Relationship Id="rId5" Type="http://schemas.openxmlformats.org/officeDocument/2006/relationships/image" Target="../media/image268.jpeg"/><Relationship Id="rId10" Type="http://schemas.openxmlformats.org/officeDocument/2006/relationships/image" Target="../media/image273.jpeg"/><Relationship Id="rId4" Type="http://schemas.openxmlformats.org/officeDocument/2006/relationships/image" Target="../media/image267.jpeg"/><Relationship Id="rId9" Type="http://schemas.openxmlformats.org/officeDocument/2006/relationships/image" Target="../media/image272.jpeg"/></Relationships>
</file>

<file path=ppt/slides/_rels/slide124.xml.rels><?xml version="1.0" encoding="UTF-8" standalone="yes"?>
<Relationships xmlns="http://schemas.openxmlformats.org/package/2006/relationships"><Relationship Id="rId8" Type="http://schemas.openxmlformats.org/officeDocument/2006/relationships/image" Target="../media/image281.jpeg"/><Relationship Id="rId3" Type="http://schemas.openxmlformats.org/officeDocument/2006/relationships/image" Target="../media/image276.jpeg"/><Relationship Id="rId7" Type="http://schemas.openxmlformats.org/officeDocument/2006/relationships/image" Target="../media/image280.jpeg"/><Relationship Id="rId2" Type="http://schemas.openxmlformats.org/officeDocument/2006/relationships/image" Target="../media/image275.jpeg"/><Relationship Id="rId1" Type="http://schemas.openxmlformats.org/officeDocument/2006/relationships/slideLayout" Target="../slideLayouts/slideLayout2.xml"/><Relationship Id="rId6" Type="http://schemas.openxmlformats.org/officeDocument/2006/relationships/image" Target="../media/image279.jpeg"/><Relationship Id="rId5" Type="http://schemas.openxmlformats.org/officeDocument/2006/relationships/image" Target="../media/image278.jpeg"/><Relationship Id="rId10" Type="http://schemas.openxmlformats.org/officeDocument/2006/relationships/image" Target="../media/image283.jpeg"/><Relationship Id="rId4" Type="http://schemas.openxmlformats.org/officeDocument/2006/relationships/image" Target="../media/image277.jpeg"/><Relationship Id="rId9" Type="http://schemas.openxmlformats.org/officeDocument/2006/relationships/image" Target="../media/image282.jpeg"/></Relationships>
</file>

<file path=ppt/slides/_rels/slide125.xml.rels><?xml version="1.0" encoding="UTF-8" standalone="yes"?>
<Relationships xmlns="http://schemas.openxmlformats.org/package/2006/relationships"><Relationship Id="rId8" Type="http://schemas.openxmlformats.org/officeDocument/2006/relationships/image" Target="../media/image290.jpeg"/><Relationship Id="rId3" Type="http://schemas.openxmlformats.org/officeDocument/2006/relationships/image" Target="../media/image285.jpeg"/><Relationship Id="rId7" Type="http://schemas.openxmlformats.org/officeDocument/2006/relationships/image" Target="../media/image289.jpeg"/><Relationship Id="rId2" Type="http://schemas.openxmlformats.org/officeDocument/2006/relationships/image" Target="../media/image284.jpeg"/><Relationship Id="rId1" Type="http://schemas.openxmlformats.org/officeDocument/2006/relationships/slideLayout" Target="../slideLayouts/slideLayout2.xml"/><Relationship Id="rId6" Type="http://schemas.openxmlformats.org/officeDocument/2006/relationships/image" Target="../media/image288.png"/><Relationship Id="rId5" Type="http://schemas.openxmlformats.org/officeDocument/2006/relationships/image" Target="../media/image287.jpeg"/><Relationship Id="rId4" Type="http://schemas.openxmlformats.org/officeDocument/2006/relationships/image" Target="../media/image286.jpeg"/><Relationship Id="rId9" Type="http://schemas.openxmlformats.org/officeDocument/2006/relationships/image" Target="../media/image291.jpeg"/></Relationships>
</file>

<file path=ppt/slides/_rels/slide126.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image" Target="../media/image292.jpeg"/><Relationship Id="rId1" Type="http://schemas.openxmlformats.org/officeDocument/2006/relationships/slideLayout" Target="../slideLayouts/slideLayout6.xml"/><Relationship Id="rId5" Type="http://schemas.openxmlformats.org/officeDocument/2006/relationships/image" Target="../media/image295.jpeg"/><Relationship Id="rId4" Type="http://schemas.openxmlformats.org/officeDocument/2006/relationships/image" Target="../media/image294.jpeg"/></Relationships>
</file>

<file path=ppt/slides/_rels/slide127.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image" Target="../media/image296.jpeg"/><Relationship Id="rId1" Type="http://schemas.openxmlformats.org/officeDocument/2006/relationships/slideLayout" Target="../slideLayouts/slideLayout2.xml"/><Relationship Id="rId6" Type="http://schemas.openxmlformats.org/officeDocument/2006/relationships/image" Target="../media/image300.jpeg"/><Relationship Id="rId5" Type="http://schemas.openxmlformats.org/officeDocument/2006/relationships/image" Target="../media/image299.jpeg"/><Relationship Id="rId4" Type="http://schemas.openxmlformats.org/officeDocument/2006/relationships/image" Target="../media/image298.jpeg"/></Relationships>
</file>

<file path=ppt/slides/_rels/slide128.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130.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image" Target="../media/image303.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image" Target="../media/image311.jpeg"/><Relationship Id="rId3" Type="http://schemas.openxmlformats.org/officeDocument/2006/relationships/image" Target="../media/image306.jpeg"/><Relationship Id="rId7" Type="http://schemas.openxmlformats.org/officeDocument/2006/relationships/image" Target="../media/image310.jpeg"/><Relationship Id="rId2" Type="http://schemas.openxmlformats.org/officeDocument/2006/relationships/image" Target="../media/image305.jpeg"/><Relationship Id="rId1" Type="http://schemas.openxmlformats.org/officeDocument/2006/relationships/slideLayout" Target="../slideLayouts/slideLayout2.xml"/><Relationship Id="rId6" Type="http://schemas.openxmlformats.org/officeDocument/2006/relationships/image" Target="../media/image309.png"/><Relationship Id="rId5" Type="http://schemas.openxmlformats.org/officeDocument/2006/relationships/image" Target="../media/image308.jpeg"/><Relationship Id="rId4" Type="http://schemas.openxmlformats.org/officeDocument/2006/relationships/image" Target="../media/image307.jpeg"/><Relationship Id="rId9" Type="http://schemas.openxmlformats.org/officeDocument/2006/relationships/image" Target="../media/image312.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14.jpg"/><Relationship Id="rId2" Type="http://schemas.openxmlformats.org/officeDocument/2006/relationships/image" Target="../media/image313.jpg"/><Relationship Id="rId1" Type="http://schemas.openxmlformats.org/officeDocument/2006/relationships/slideLayout" Target="../slideLayouts/slideLayout6.xml"/><Relationship Id="rId5" Type="http://schemas.openxmlformats.org/officeDocument/2006/relationships/image" Target="../media/image316.jpeg"/><Relationship Id="rId4" Type="http://schemas.openxmlformats.org/officeDocument/2006/relationships/image" Target="../media/image315.jpg"/></Relationships>
</file>

<file path=ppt/slides/_rels/slide136.xml.rels><?xml version="1.0" encoding="UTF-8" standalone="yes"?>
<Relationships xmlns="http://schemas.openxmlformats.org/package/2006/relationships"><Relationship Id="rId8" Type="http://schemas.openxmlformats.org/officeDocument/2006/relationships/image" Target="../media/image323.jpeg"/><Relationship Id="rId3" Type="http://schemas.openxmlformats.org/officeDocument/2006/relationships/image" Target="../media/image318.jpeg"/><Relationship Id="rId7" Type="http://schemas.openxmlformats.org/officeDocument/2006/relationships/image" Target="../media/image322.jpeg"/><Relationship Id="rId2" Type="http://schemas.openxmlformats.org/officeDocument/2006/relationships/image" Target="../media/image317.jpeg"/><Relationship Id="rId1" Type="http://schemas.openxmlformats.org/officeDocument/2006/relationships/slideLayout" Target="../slideLayouts/slideLayout2.xml"/><Relationship Id="rId6" Type="http://schemas.openxmlformats.org/officeDocument/2006/relationships/image" Target="../media/image321.jpeg"/><Relationship Id="rId5" Type="http://schemas.openxmlformats.org/officeDocument/2006/relationships/image" Target="../media/image320.jpeg"/><Relationship Id="rId4" Type="http://schemas.openxmlformats.org/officeDocument/2006/relationships/image" Target="../media/image319.jpeg"/><Relationship Id="rId9" Type="http://schemas.openxmlformats.org/officeDocument/2006/relationships/image" Target="../media/image324.jpeg"/></Relationships>
</file>

<file path=ppt/slides/_rels/slide137.xml.rels><?xml version="1.0" encoding="UTF-8" standalone="yes"?>
<Relationships xmlns="http://schemas.openxmlformats.org/package/2006/relationships"><Relationship Id="rId2" Type="http://schemas.openxmlformats.org/officeDocument/2006/relationships/image" Target="../media/image325.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29.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image" Target="../media/image330.jpeg"/><Relationship Id="rId1" Type="http://schemas.openxmlformats.org/officeDocument/2006/relationships/slideLayout" Target="../slideLayouts/slideLayout2.xml"/><Relationship Id="rId4" Type="http://schemas.openxmlformats.org/officeDocument/2006/relationships/image" Target="../media/image332.jpeg"/></Relationships>
</file>

<file path=ppt/slides/_rels/slide144.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image" Target="../media/image333.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image" Target="../media/image335.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8" Type="http://schemas.openxmlformats.org/officeDocument/2006/relationships/image" Target="../media/image343.jpeg"/><Relationship Id="rId3" Type="http://schemas.openxmlformats.org/officeDocument/2006/relationships/image" Target="../media/image338.jpeg"/><Relationship Id="rId7" Type="http://schemas.openxmlformats.org/officeDocument/2006/relationships/image" Target="../media/image342.jpeg"/><Relationship Id="rId2" Type="http://schemas.openxmlformats.org/officeDocument/2006/relationships/image" Target="../media/image337.jpeg"/><Relationship Id="rId1" Type="http://schemas.openxmlformats.org/officeDocument/2006/relationships/slideLayout" Target="../slideLayouts/slideLayout2.xml"/><Relationship Id="rId6" Type="http://schemas.openxmlformats.org/officeDocument/2006/relationships/image" Target="../media/image341.jpeg"/><Relationship Id="rId5" Type="http://schemas.openxmlformats.org/officeDocument/2006/relationships/image" Target="../media/image340.jpeg"/><Relationship Id="rId4" Type="http://schemas.openxmlformats.org/officeDocument/2006/relationships/image" Target="../media/image339.jpeg"/></Relationships>
</file>

<file path=ppt/slides/_rels/slide147.xml.rels><?xml version="1.0" encoding="UTF-8" standalone="yes"?>
<Relationships xmlns="http://schemas.openxmlformats.org/package/2006/relationships"><Relationship Id="rId8" Type="http://schemas.openxmlformats.org/officeDocument/2006/relationships/image" Target="../media/image350.jpeg"/><Relationship Id="rId3" Type="http://schemas.openxmlformats.org/officeDocument/2006/relationships/image" Target="../media/image345.jpeg"/><Relationship Id="rId7" Type="http://schemas.openxmlformats.org/officeDocument/2006/relationships/image" Target="../media/image349.jpeg"/><Relationship Id="rId2" Type="http://schemas.openxmlformats.org/officeDocument/2006/relationships/image" Target="../media/image344.jpeg"/><Relationship Id="rId1" Type="http://schemas.openxmlformats.org/officeDocument/2006/relationships/slideLayout" Target="../slideLayouts/slideLayout2.xml"/><Relationship Id="rId6" Type="http://schemas.openxmlformats.org/officeDocument/2006/relationships/image" Target="../media/image348.jpeg"/><Relationship Id="rId5" Type="http://schemas.openxmlformats.org/officeDocument/2006/relationships/image" Target="../media/image347.jpeg"/><Relationship Id="rId4" Type="http://schemas.openxmlformats.org/officeDocument/2006/relationships/image" Target="../media/image346.jpeg"/></Relationships>
</file>

<file path=ppt/slides/_rels/slide148.xml.rels><?xml version="1.0" encoding="UTF-8" standalone="yes"?>
<Relationships xmlns="http://schemas.openxmlformats.org/package/2006/relationships"><Relationship Id="rId3" Type="http://schemas.openxmlformats.org/officeDocument/2006/relationships/image" Target="../media/image352.jpeg"/><Relationship Id="rId2" Type="http://schemas.openxmlformats.org/officeDocument/2006/relationships/image" Target="../media/image351.png"/><Relationship Id="rId1" Type="http://schemas.openxmlformats.org/officeDocument/2006/relationships/slideLayout" Target="../slideLayouts/slideLayout2.xml"/><Relationship Id="rId6" Type="http://schemas.openxmlformats.org/officeDocument/2006/relationships/image" Target="../media/image355.jpeg"/><Relationship Id="rId5" Type="http://schemas.openxmlformats.org/officeDocument/2006/relationships/image" Target="../media/image354.jpeg"/><Relationship Id="rId4" Type="http://schemas.openxmlformats.org/officeDocument/2006/relationships/image" Target="../media/image353.jpeg"/></Relationships>
</file>

<file path=ppt/slides/_rels/slide149.xml.rels><?xml version="1.0" encoding="UTF-8" standalone="yes"?>
<Relationships xmlns="http://schemas.openxmlformats.org/package/2006/relationships"><Relationship Id="rId8" Type="http://schemas.openxmlformats.org/officeDocument/2006/relationships/hyperlink" Target="https://www.google.cz/url?sa=i&amp;url=https://onlinelibrary.wiley.com/doi/full/10.1111/faf.12252&amp;psig=AOvVaw0posjueFfzCLflw00ztZ47&amp;ust=1605246817158000&amp;source=images&amp;cd=vfe&amp;ved=0CAIQjRxqFwoTCJiY1NWo_OwCFQAAAAAdAAAAABAJ" TargetMode="External"/><Relationship Id="rId3" Type="http://schemas.openxmlformats.org/officeDocument/2006/relationships/image" Target="../media/image357.jpeg"/><Relationship Id="rId7" Type="http://schemas.openxmlformats.org/officeDocument/2006/relationships/image" Target="../media/image361.jpg"/><Relationship Id="rId2" Type="http://schemas.openxmlformats.org/officeDocument/2006/relationships/image" Target="../media/image356.jpg"/><Relationship Id="rId1" Type="http://schemas.openxmlformats.org/officeDocument/2006/relationships/slideLayout" Target="../slideLayouts/slideLayout6.xml"/><Relationship Id="rId6" Type="http://schemas.openxmlformats.org/officeDocument/2006/relationships/image" Target="../media/image360.jpg"/><Relationship Id="rId5" Type="http://schemas.openxmlformats.org/officeDocument/2006/relationships/image" Target="../media/image359.jpg"/><Relationship Id="rId10" Type="http://schemas.openxmlformats.org/officeDocument/2006/relationships/image" Target="../media/image363.jpg"/><Relationship Id="rId4" Type="http://schemas.openxmlformats.org/officeDocument/2006/relationships/image" Target="../media/image358.jpg"/><Relationship Id="rId9" Type="http://schemas.openxmlformats.org/officeDocument/2006/relationships/image" Target="../media/image362.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50.xml.rels><?xml version="1.0" encoding="UTF-8" standalone="yes"?>
<Relationships xmlns="http://schemas.openxmlformats.org/package/2006/relationships"><Relationship Id="rId2" Type="http://schemas.openxmlformats.org/officeDocument/2006/relationships/image" Target="../media/image364.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366.jpeg"/><Relationship Id="rId2" Type="http://schemas.openxmlformats.org/officeDocument/2006/relationships/image" Target="../media/image365.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368.png"/><Relationship Id="rId7" Type="http://schemas.openxmlformats.org/officeDocument/2006/relationships/image" Target="../media/image372.jpeg"/><Relationship Id="rId2" Type="http://schemas.openxmlformats.org/officeDocument/2006/relationships/image" Target="../media/image367.jpeg"/><Relationship Id="rId1" Type="http://schemas.openxmlformats.org/officeDocument/2006/relationships/slideLayout" Target="../slideLayouts/slideLayout2.xml"/><Relationship Id="rId6" Type="http://schemas.openxmlformats.org/officeDocument/2006/relationships/image" Target="../media/image371.jpeg"/><Relationship Id="rId5" Type="http://schemas.openxmlformats.org/officeDocument/2006/relationships/image" Target="../media/image370.jpeg"/><Relationship Id="rId4" Type="http://schemas.openxmlformats.org/officeDocument/2006/relationships/image" Target="../media/image369.jpeg"/></Relationships>
</file>

<file path=ppt/slides/_rels/slide153.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image" Target="../media/image373.jpeg"/><Relationship Id="rId1" Type="http://schemas.openxmlformats.org/officeDocument/2006/relationships/slideLayout" Target="../slideLayouts/slideLayout2.xml"/><Relationship Id="rId4" Type="http://schemas.openxmlformats.org/officeDocument/2006/relationships/image" Target="../media/image375.jpeg"/></Relationships>
</file>

<file path=ppt/slides/_rels/slide154.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image" Target="../media/image376.jpeg"/><Relationship Id="rId1" Type="http://schemas.openxmlformats.org/officeDocument/2006/relationships/slideLayout" Target="../slideLayouts/slideLayout2.xml"/><Relationship Id="rId4" Type="http://schemas.openxmlformats.org/officeDocument/2006/relationships/image" Target="../media/image378.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379.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380.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382.jpeg"/><Relationship Id="rId2" Type="http://schemas.openxmlformats.org/officeDocument/2006/relationships/image" Target="../media/image381.jpg"/><Relationship Id="rId1" Type="http://schemas.openxmlformats.org/officeDocument/2006/relationships/slideLayout" Target="../slideLayouts/slideLayout6.xml"/><Relationship Id="rId6" Type="http://schemas.openxmlformats.org/officeDocument/2006/relationships/image" Target="../media/image385.jpg"/><Relationship Id="rId5" Type="http://schemas.openxmlformats.org/officeDocument/2006/relationships/image" Target="../media/image384.jpg"/><Relationship Id="rId4" Type="http://schemas.openxmlformats.org/officeDocument/2006/relationships/image" Target="../media/image383.jp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386.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387.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388.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389.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390.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image" Target="../media/image391.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394.jpeg"/><Relationship Id="rId2" Type="http://schemas.openxmlformats.org/officeDocument/2006/relationships/image" Target="../media/image393.jpeg"/><Relationship Id="rId1" Type="http://schemas.openxmlformats.org/officeDocument/2006/relationships/slideLayout" Target="../slideLayouts/slideLayout2.xml"/><Relationship Id="rId6" Type="http://schemas.openxmlformats.org/officeDocument/2006/relationships/image" Target="../media/image397.jpeg"/><Relationship Id="rId5" Type="http://schemas.openxmlformats.org/officeDocument/2006/relationships/image" Target="../media/image396.jpeg"/><Relationship Id="rId4" Type="http://schemas.openxmlformats.org/officeDocument/2006/relationships/image" Target="../media/image395.jpeg"/></Relationships>
</file>

<file path=ppt/slides/_rels/slide169.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image" Target="../media/image39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401.jpeg"/><Relationship Id="rId2" Type="http://schemas.openxmlformats.org/officeDocument/2006/relationships/image" Target="../media/image400.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403.jpeg"/><Relationship Id="rId2" Type="http://schemas.openxmlformats.org/officeDocument/2006/relationships/image" Target="../media/image402.jpeg"/><Relationship Id="rId1" Type="http://schemas.openxmlformats.org/officeDocument/2006/relationships/slideLayout" Target="../slideLayouts/slideLayout2.xml"/><Relationship Id="rId5" Type="http://schemas.openxmlformats.org/officeDocument/2006/relationships/image" Target="../media/image405.jpeg"/><Relationship Id="rId4" Type="http://schemas.openxmlformats.org/officeDocument/2006/relationships/image" Target="../media/image404.jpeg"/></Relationships>
</file>

<file path=ppt/slides/_rels/slide172.xml.rels><?xml version="1.0" encoding="UTF-8" standalone="yes"?>
<Relationships xmlns="http://schemas.openxmlformats.org/package/2006/relationships"><Relationship Id="rId2" Type="http://schemas.openxmlformats.org/officeDocument/2006/relationships/image" Target="../media/image406.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408.png"/><Relationship Id="rId2" Type="http://schemas.openxmlformats.org/officeDocument/2006/relationships/image" Target="../media/image407.png"/><Relationship Id="rId1" Type="http://schemas.openxmlformats.org/officeDocument/2006/relationships/slideLayout" Target="../slideLayouts/slideLayout2.xml"/><Relationship Id="rId6" Type="http://schemas.openxmlformats.org/officeDocument/2006/relationships/image" Target="../media/image411.jpeg"/><Relationship Id="rId5" Type="http://schemas.openxmlformats.org/officeDocument/2006/relationships/image" Target="../media/image410.jpeg"/><Relationship Id="rId4" Type="http://schemas.openxmlformats.org/officeDocument/2006/relationships/image" Target="../media/image409.png"/></Relationships>
</file>

<file path=ppt/slides/_rels/slide175.xml.rels><?xml version="1.0" encoding="UTF-8" standalone="yes"?>
<Relationships xmlns="http://schemas.openxmlformats.org/package/2006/relationships"><Relationship Id="rId8" Type="http://schemas.openxmlformats.org/officeDocument/2006/relationships/image" Target="../media/image418.jpeg"/><Relationship Id="rId3" Type="http://schemas.openxmlformats.org/officeDocument/2006/relationships/image" Target="../media/image413.jpeg"/><Relationship Id="rId7" Type="http://schemas.openxmlformats.org/officeDocument/2006/relationships/image" Target="../media/image417.jpeg"/><Relationship Id="rId2" Type="http://schemas.openxmlformats.org/officeDocument/2006/relationships/image" Target="../media/image412.jpeg"/><Relationship Id="rId1" Type="http://schemas.openxmlformats.org/officeDocument/2006/relationships/slideLayout" Target="../slideLayouts/slideLayout2.xml"/><Relationship Id="rId6" Type="http://schemas.openxmlformats.org/officeDocument/2006/relationships/image" Target="../media/image416.jpeg"/><Relationship Id="rId5" Type="http://schemas.openxmlformats.org/officeDocument/2006/relationships/image" Target="../media/image415.jpeg"/><Relationship Id="rId4" Type="http://schemas.openxmlformats.org/officeDocument/2006/relationships/image" Target="../media/image414.jpeg"/><Relationship Id="rId9" Type="http://schemas.openxmlformats.org/officeDocument/2006/relationships/image" Target="../media/image419.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8" Type="http://schemas.openxmlformats.org/officeDocument/2006/relationships/image" Target="../media/image211.wmf"/><Relationship Id="rId3" Type="http://schemas.openxmlformats.org/officeDocument/2006/relationships/image" Target="../media/image421.jpeg"/><Relationship Id="rId7" Type="http://schemas.openxmlformats.org/officeDocument/2006/relationships/image" Target="../media/image425.png"/><Relationship Id="rId2" Type="http://schemas.openxmlformats.org/officeDocument/2006/relationships/image" Target="../media/image420.jpeg"/><Relationship Id="rId1" Type="http://schemas.openxmlformats.org/officeDocument/2006/relationships/slideLayout" Target="../slideLayouts/slideLayout2.xml"/><Relationship Id="rId6" Type="http://schemas.openxmlformats.org/officeDocument/2006/relationships/image" Target="../media/image424.jpeg"/><Relationship Id="rId5" Type="http://schemas.openxmlformats.org/officeDocument/2006/relationships/image" Target="../media/image423.png"/><Relationship Id="rId4" Type="http://schemas.openxmlformats.org/officeDocument/2006/relationships/image" Target="../media/image422.jpeg"/></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426.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4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png"/></Relationships>
</file>

<file path=ppt/slides/_rels/slide4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43.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03.jpe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4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124.gif"/><Relationship Id="rId4" Type="http://schemas.openxmlformats.org/officeDocument/2006/relationships/image" Target="../media/image12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10" Type="http://schemas.openxmlformats.org/officeDocument/2006/relationships/image" Target="../media/image146.png"/><Relationship Id="rId4" Type="http://schemas.openxmlformats.org/officeDocument/2006/relationships/image" Target="../media/image140.jpeg"/><Relationship Id="rId9" Type="http://schemas.openxmlformats.org/officeDocument/2006/relationships/image" Target="../media/image145.jpeg"/></Relationships>
</file>

<file path=ppt/slides/_rels/slide6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png"/><Relationship Id="rId4" Type="http://schemas.openxmlformats.org/officeDocument/2006/relationships/image" Target="../media/image150.png"/></Relationships>
</file>

<file path=ppt/slides/_rels/slide6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9.png"/><Relationship Id="rId7" Type="http://schemas.openxmlformats.org/officeDocument/2006/relationships/image" Target="../media/image163.jpeg"/><Relationship Id="rId2" Type="http://schemas.openxmlformats.org/officeDocument/2006/relationships/image" Target="../media/image158.jpeg"/><Relationship Id="rId1" Type="http://schemas.openxmlformats.org/officeDocument/2006/relationships/slideLayout" Target="../slideLayouts/slideLayout2.xml"/><Relationship Id="rId6" Type="http://schemas.openxmlformats.org/officeDocument/2006/relationships/image" Target="../media/image162.jpeg"/><Relationship Id="rId5" Type="http://schemas.openxmlformats.org/officeDocument/2006/relationships/image" Target="../media/image161.jpeg"/><Relationship Id="rId10" Type="http://schemas.openxmlformats.org/officeDocument/2006/relationships/image" Target="../media/image166.png"/><Relationship Id="rId4" Type="http://schemas.openxmlformats.org/officeDocument/2006/relationships/image" Target="../media/image160.jpeg"/><Relationship Id="rId9" Type="http://schemas.openxmlformats.org/officeDocument/2006/relationships/image" Target="../media/image16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7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image" Target="../media/image196.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99.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5.jpeg"/><Relationship Id="rId4" Type="http://schemas.openxmlformats.org/officeDocument/2006/relationships/image" Target="../media/image20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Část 3</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2746091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élník 1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7" name="Picture 22" descr="Udivuje vás mírná zima? Ptáci ji svým chováním předpověděli dávno | Domov |  Lidovky.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4907" y="4746929"/>
            <a:ext cx="3169788" cy="193548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591712" y="110693"/>
            <a:ext cx="5347915" cy="644691"/>
          </a:xfrm>
        </p:spPr>
        <p:txBody>
          <a:bodyPr>
            <a:normAutofit/>
          </a:bodyPr>
          <a:lstStyle/>
          <a:p>
            <a:pPr algn="ctr"/>
            <a:r>
              <a:rPr lang="cs-CZ" sz="3400" b="1" dirty="0" err="1" smtClean="0"/>
              <a:t>Protokooperace</a:t>
            </a:r>
            <a:r>
              <a:rPr lang="cs-CZ" sz="3400" b="1" dirty="0" smtClean="0"/>
              <a:t>, Mutualismus</a:t>
            </a:r>
            <a:endParaRPr lang="cs-CZ" sz="3400" b="1" dirty="0"/>
          </a:p>
        </p:txBody>
      </p:sp>
      <p:sp>
        <p:nvSpPr>
          <p:cNvPr id="3" name="TextovéPole 2"/>
          <p:cNvSpPr txBox="1"/>
          <p:nvPr/>
        </p:nvSpPr>
        <p:spPr>
          <a:xfrm>
            <a:off x="572494" y="1311965"/>
            <a:ext cx="11298803" cy="4801314"/>
          </a:xfrm>
          <a:prstGeom prst="rect">
            <a:avLst/>
          </a:prstGeom>
          <a:noFill/>
        </p:spPr>
        <p:txBody>
          <a:bodyPr wrap="square" rtlCol="0">
            <a:spAutoFit/>
          </a:bodyPr>
          <a:lstStyle/>
          <a:p>
            <a:r>
              <a:rPr lang="cs-CZ" dirty="0" smtClean="0"/>
              <a:t>Vztahy oboustranného kladného ovlivňování dvou populací</a:t>
            </a:r>
          </a:p>
          <a:p>
            <a:r>
              <a:rPr lang="cs-CZ" dirty="0" smtClean="0"/>
              <a:t>Prospěšné pro všechny zúčastněné:</a:t>
            </a:r>
          </a:p>
          <a:p>
            <a:r>
              <a:rPr lang="cs-CZ" b="1" dirty="0" err="1" smtClean="0"/>
              <a:t>Protokooperace</a:t>
            </a:r>
            <a:r>
              <a:rPr lang="cs-CZ" dirty="0" smtClean="0"/>
              <a:t> – jednodušší forma – vztah prospěšný ale                                                                                                                        ne závazný</a:t>
            </a:r>
          </a:p>
          <a:p>
            <a:endParaRPr lang="cs-CZ" dirty="0"/>
          </a:p>
          <a:p>
            <a:endParaRPr lang="cs-CZ" dirty="0" smtClean="0"/>
          </a:p>
          <a:p>
            <a:endParaRPr lang="cs-CZ" dirty="0"/>
          </a:p>
          <a:p>
            <a:r>
              <a:rPr lang="cs-CZ" dirty="0" smtClean="0"/>
              <a:t>Např. sdružování </a:t>
            </a:r>
            <a:r>
              <a:rPr lang="cs-CZ" b="1" dirty="0" smtClean="0"/>
              <a:t>jedinců různých druhů </a:t>
            </a:r>
            <a:r>
              <a:rPr lang="cs-CZ" dirty="0" smtClean="0"/>
              <a:t>v souvislosti s lepší </a:t>
            </a:r>
          </a:p>
          <a:p>
            <a:r>
              <a:rPr lang="cs-CZ" dirty="0"/>
              <a:t> </a:t>
            </a:r>
            <a:r>
              <a:rPr lang="cs-CZ" dirty="0" smtClean="0"/>
              <a:t>     </a:t>
            </a:r>
            <a:r>
              <a:rPr lang="cs-CZ" b="1" dirty="0" smtClean="0"/>
              <a:t>ochranou před predátory </a:t>
            </a:r>
            <a:r>
              <a:rPr lang="cs-CZ" dirty="0" smtClean="0"/>
              <a:t>(sasanka a rak – sasanka </a:t>
            </a:r>
          </a:p>
          <a:p>
            <a:r>
              <a:rPr lang="cs-CZ" dirty="0"/>
              <a:t> </a:t>
            </a:r>
            <a:r>
              <a:rPr lang="cs-CZ" dirty="0" smtClean="0"/>
              <a:t>     poskytuje ochranu a rak zajišťuje změnu místa a přísun </a:t>
            </a:r>
          </a:p>
          <a:p>
            <a:r>
              <a:rPr lang="cs-CZ" dirty="0"/>
              <a:t> </a:t>
            </a:r>
            <a:r>
              <a:rPr lang="cs-CZ" dirty="0" smtClean="0"/>
              <a:t>     potravy).</a:t>
            </a:r>
          </a:p>
          <a:p>
            <a:endParaRPr lang="cs-CZ" dirty="0" smtClean="0"/>
          </a:p>
          <a:p>
            <a:r>
              <a:rPr lang="cs-CZ" dirty="0" smtClean="0"/>
              <a:t>Např. </a:t>
            </a:r>
            <a:r>
              <a:rPr lang="cs-CZ" b="1" dirty="0" smtClean="0"/>
              <a:t>hnízdění dvou druhů ptáků </a:t>
            </a:r>
            <a:r>
              <a:rPr lang="cs-CZ" dirty="0" smtClean="0"/>
              <a:t>na jednom místě (úspěšná </a:t>
            </a:r>
          </a:p>
          <a:p>
            <a:r>
              <a:rPr lang="cs-CZ" dirty="0" smtClean="0"/>
              <a:t>     obrana proti predátorům).</a:t>
            </a:r>
          </a:p>
          <a:p>
            <a:endParaRPr lang="cs-CZ" dirty="0" smtClean="0"/>
          </a:p>
          <a:p>
            <a:r>
              <a:rPr lang="cs-CZ" dirty="0" smtClean="0"/>
              <a:t>Např. vytváření </a:t>
            </a:r>
            <a:r>
              <a:rPr lang="cs-CZ" b="1" dirty="0" smtClean="0"/>
              <a:t>zimních hejn různých druhů </a:t>
            </a:r>
            <a:r>
              <a:rPr lang="cs-CZ" dirty="0" smtClean="0"/>
              <a:t>ptáků</a:t>
            </a:r>
          </a:p>
          <a:p>
            <a:endParaRPr lang="cs-CZ" dirty="0"/>
          </a:p>
        </p:txBody>
      </p:sp>
      <p:pic>
        <p:nvPicPr>
          <p:cNvPr id="8" name="Picture 2" descr="Ptačí společníci velkých kopytníků: Jsou klubáci lékaři, nebo spíše upíři?  | 100+1 zahraniční zajímavost"/>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356746" y="222007"/>
            <a:ext cx="2021356" cy="28074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am, kde žijí klubáci | iFauna.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5930" y="222007"/>
            <a:ext cx="2548977" cy="28074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Ohrožený nosorožec dvourohý: Jak ptáci bojují proti pytlákům | Ábíčko.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8102" y="222006"/>
            <a:ext cx="1676593" cy="2807441"/>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descr="PŘÍRODNÍ VĚDY S DIDAKTIKOU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2" name="Picture 8" descr="Co vás (ne)požahá ve Středozemním moři | Krása jachting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5930" y="3029447"/>
            <a:ext cx="2581136" cy="1900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Ice Diving - Polární Kruh - reportáž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5930" y="4929809"/>
            <a:ext cx="2581136"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0" descr="Ptačí budky, dobrodiní pro ptáky i zahradu: výroba, rozměry… | iReceptář.c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84907" y="3029447"/>
            <a:ext cx="3169788" cy="190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0653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602" name="Nadpis 1"/>
          <p:cNvSpPr>
            <a:spLocks noGrp="1"/>
          </p:cNvSpPr>
          <p:nvPr>
            <p:ph type="title"/>
          </p:nvPr>
        </p:nvSpPr>
        <p:spPr>
          <a:xfrm>
            <a:off x="2800185" y="115614"/>
            <a:ext cx="8229600" cy="539806"/>
          </a:xfrm>
        </p:spPr>
        <p:txBody>
          <a:bodyPr>
            <a:normAutofit fontScale="90000"/>
          </a:bodyPr>
          <a:lstStyle/>
          <a:p>
            <a:r>
              <a:rPr lang="cs-CZ" altLang="cs-CZ" sz="3500" b="1" dirty="0" smtClean="0"/>
              <a:t>(1) Paraziti přenosní přímo - </a:t>
            </a:r>
            <a:r>
              <a:rPr lang="cs-CZ" altLang="cs-CZ" sz="3500" b="1" dirty="0" err="1"/>
              <a:t>M</a:t>
            </a:r>
            <a:r>
              <a:rPr lang="cs-CZ" altLang="cs-CZ" sz="3500" b="1" dirty="0" err="1" smtClean="0"/>
              <a:t>onogena</a:t>
            </a:r>
            <a:endParaRPr lang="cs-CZ" altLang="cs-CZ" sz="3500" b="1" dirty="0"/>
          </a:p>
        </p:txBody>
      </p:sp>
      <p:pic>
        <p:nvPicPr>
          <p:cNvPr id="25603" name="Zástupný symbol pro obsah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05081" y="1144048"/>
            <a:ext cx="5134989" cy="5400167"/>
          </a:xfrm>
        </p:spPr>
      </p:pic>
      <p:pic>
        <p:nvPicPr>
          <p:cNvPr id="25604" name="Zástupný symbol pro obsah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001714"/>
            <a:ext cx="4387850" cy="631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bdélník 5"/>
          <p:cNvSpPr/>
          <p:nvPr/>
        </p:nvSpPr>
        <p:spPr>
          <a:xfrm>
            <a:off x="505081" y="5772690"/>
            <a:ext cx="5210700" cy="771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7" name="Obdélník 6"/>
          <p:cNvSpPr/>
          <p:nvPr/>
        </p:nvSpPr>
        <p:spPr>
          <a:xfrm>
            <a:off x="6180138" y="6621463"/>
            <a:ext cx="4303712"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extLst>
      <p:ext uri="{BB962C8B-B14F-4D97-AF65-F5344CB8AC3E}">
        <p14:creationId xmlns:p14="http://schemas.microsoft.com/office/powerpoint/2010/main" val="163794626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4066430" y="94783"/>
            <a:ext cx="3996193" cy="612884"/>
          </a:xfrm>
        </p:spPr>
        <p:txBody>
          <a:bodyPr>
            <a:normAutofit/>
          </a:bodyPr>
          <a:lstStyle/>
          <a:p>
            <a:r>
              <a:rPr lang="cs-CZ" sz="3400" b="1" dirty="0" smtClean="0"/>
              <a:t>Parazitická </a:t>
            </a:r>
            <a:r>
              <a:rPr lang="cs-CZ" sz="3400" b="1" dirty="0" err="1"/>
              <a:t>C</a:t>
            </a:r>
            <a:r>
              <a:rPr lang="cs-CZ" sz="3400" b="1" dirty="0" err="1" smtClean="0"/>
              <a:t>opepoda</a:t>
            </a:r>
            <a:endParaRPr lang="cs-CZ" sz="3400" b="1" dirty="0"/>
          </a:p>
        </p:txBody>
      </p:sp>
      <p:pic>
        <p:nvPicPr>
          <p:cNvPr id="19458" name="Picture 2" descr="Photographs showing diversity of parasitic copepod body plans. (A)... |  Download Scientific Diagra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47156"/>
            <a:ext cx="12134111" cy="4853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60229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53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4619" y="975418"/>
            <a:ext cx="2676525"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1" name="Rectangle 2"/>
          <p:cNvSpPr>
            <a:spLocks noGrp="1" noChangeArrowheads="1"/>
          </p:cNvSpPr>
          <p:nvPr>
            <p:ph type="title"/>
          </p:nvPr>
        </p:nvSpPr>
        <p:spPr>
          <a:xfrm>
            <a:off x="1200643" y="267454"/>
            <a:ext cx="9382539" cy="527677"/>
          </a:xfrm>
        </p:spPr>
        <p:txBody>
          <a:bodyPr>
            <a:normAutofit fontScale="90000"/>
          </a:bodyPr>
          <a:lstStyle/>
          <a:p>
            <a:pPr algn="ctr" eaLnBrk="1" hangingPunct="1"/>
            <a:r>
              <a:rPr lang="cs-CZ" altLang="cs-CZ" sz="4000" b="1" dirty="0" smtClean="0"/>
              <a:t/>
            </a:r>
            <a:br>
              <a:rPr lang="cs-CZ" altLang="cs-CZ" sz="4000" b="1" dirty="0" smtClean="0"/>
            </a:br>
            <a:r>
              <a:rPr lang="cs-CZ" altLang="cs-CZ" sz="4000" b="1" dirty="0" smtClean="0"/>
              <a:t>(2) Paraziti přenosní troficky – motolice, tasemnice </a:t>
            </a:r>
            <a:r>
              <a:rPr lang="cs-CZ" altLang="cs-CZ" sz="3200" dirty="0" smtClean="0"/>
              <a:t/>
            </a:r>
            <a:br>
              <a:rPr lang="cs-CZ" altLang="cs-CZ" sz="3200" dirty="0" smtClean="0"/>
            </a:br>
            <a:r>
              <a:rPr lang="cs-CZ" altLang="cs-CZ" sz="3200" dirty="0" smtClean="0"/>
              <a:t> </a:t>
            </a:r>
            <a:r>
              <a:rPr lang="cs-CZ" altLang="cs-CZ" sz="3200" dirty="0"/>
              <a:t/>
            </a:r>
            <a:br>
              <a:rPr lang="cs-CZ" altLang="cs-CZ" sz="3200" dirty="0"/>
            </a:br>
            <a:r>
              <a:rPr lang="cs-CZ" altLang="cs-CZ" sz="2700" dirty="0" smtClean="0"/>
              <a:t> </a:t>
            </a:r>
            <a:endParaRPr lang="cs-CZ" altLang="cs-CZ" sz="2700" dirty="0"/>
          </a:p>
        </p:txBody>
      </p:sp>
      <p:sp>
        <p:nvSpPr>
          <p:cNvPr id="22533" name="Rectangle 7"/>
          <p:cNvSpPr>
            <a:spLocks noChangeArrowheads="1"/>
          </p:cNvSpPr>
          <p:nvPr/>
        </p:nvSpPr>
        <p:spPr bwMode="auto">
          <a:xfrm>
            <a:off x="7485729" y="5057031"/>
            <a:ext cx="4516422" cy="548639"/>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pic>
        <p:nvPicPr>
          <p:cNvPr id="22534"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4311" y="1442195"/>
            <a:ext cx="1679575"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6012" y="1628775"/>
            <a:ext cx="2559717" cy="380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925" y="1628775"/>
            <a:ext cx="4386552" cy="380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909743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18" name="Rectangle 2"/>
          <p:cNvSpPr>
            <a:spLocks noGrp="1" noChangeArrowheads="1"/>
          </p:cNvSpPr>
          <p:nvPr>
            <p:ph type="title"/>
          </p:nvPr>
        </p:nvSpPr>
        <p:spPr/>
        <p:txBody>
          <a:bodyPr/>
          <a:lstStyle/>
          <a:p>
            <a:pPr eaLnBrk="1" hangingPunct="1"/>
            <a:endParaRPr lang="cs-CZ" altLang="cs-CZ" smtClean="0"/>
          </a:p>
        </p:txBody>
      </p:sp>
      <p:pic>
        <p:nvPicPr>
          <p:cNvPr id="9219" name="Picture 4"/>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010444" y="0"/>
            <a:ext cx="3762375" cy="3284538"/>
          </a:xfrm>
          <a:noFill/>
        </p:spPr>
      </p:pic>
      <p:pic>
        <p:nvPicPr>
          <p:cNvPr id="922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428182" y="350008"/>
            <a:ext cx="3448349"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525" y="3284538"/>
            <a:ext cx="34480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662" y="3284537"/>
            <a:ext cx="3887788" cy="355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1" y="3284538"/>
            <a:ext cx="251936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2264" y="0"/>
            <a:ext cx="4024311"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3692808" y="92003"/>
            <a:ext cx="3807389" cy="461665"/>
          </a:xfrm>
          <a:prstGeom prst="rect">
            <a:avLst/>
          </a:prstGeom>
          <a:noFill/>
        </p:spPr>
        <p:txBody>
          <a:bodyPr wrap="none" rtlCol="0">
            <a:spAutoFit/>
          </a:bodyPr>
          <a:lstStyle/>
          <a:p>
            <a:r>
              <a:rPr lang="cs-CZ" sz="2400" b="1" dirty="0" smtClean="0">
                <a:solidFill>
                  <a:schemeClr val="bg1"/>
                </a:solidFill>
              </a:rPr>
              <a:t>Tasemnice – trofický přenos</a:t>
            </a:r>
            <a:endParaRPr lang="cs-CZ" sz="2400" b="1" dirty="0">
              <a:solidFill>
                <a:schemeClr val="bg1"/>
              </a:solidFill>
            </a:endParaRPr>
          </a:p>
        </p:txBody>
      </p:sp>
    </p:spTree>
    <p:extLst>
      <p:ext uri="{BB962C8B-B14F-4D97-AF65-F5344CB8AC3E}">
        <p14:creationId xmlns:p14="http://schemas.microsoft.com/office/powerpoint/2010/main" val="9838581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62976"/>
            <a:ext cx="10515600" cy="628788"/>
          </a:xfrm>
        </p:spPr>
        <p:txBody>
          <a:bodyPr>
            <a:normAutofit/>
          </a:bodyPr>
          <a:lstStyle/>
          <a:p>
            <a:pPr algn="ctr"/>
            <a:r>
              <a:rPr lang="cs-CZ" sz="3600" b="1" dirty="0" smtClean="0"/>
              <a:t>(3) Paraziti přenosní vektorem - </a:t>
            </a:r>
            <a:r>
              <a:rPr lang="cs-CZ" sz="3600" b="1" dirty="0" err="1" smtClean="0"/>
              <a:t>filárie</a:t>
            </a:r>
            <a:r>
              <a:rPr lang="cs-CZ" sz="3600" b="1" dirty="0" smtClean="0"/>
              <a:t>   </a:t>
            </a:r>
            <a:endParaRPr lang="cs-CZ" sz="3600" b="1" dirty="0"/>
          </a:p>
        </p:txBody>
      </p:sp>
      <p:pic>
        <p:nvPicPr>
          <p:cNvPr id="5" name="Picture 6" descr="Left: Microfilariae of W. bancrofti in thick blood smear stained with Giemsa. Right: Microfilaria of B. malayi in a thick blood smear, stained with Giemsa. Center: Photograph of a female Aedes aegypti mosquito as she was in the process of obtaining a &quot;blood meal.&quot; Laboratory strains of Aedes aegypti can be infected with Brugia.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3849" y="1860608"/>
            <a:ext cx="11382295" cy="325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334040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074" name="Picture 2" descr="Vector Mosquito Definition - PeepsBur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6" y="980728"/>
            <a:ext cx="7948632" cy="596147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999657" y="77326"/>
            <a:ext cx="6069547" cy="707886"/>
          </a:xfrm>
          <a:prstGeom prst="rect">
            <a:avLst/>
          </a:prstGeom>
          <a:noFill/>
        </p:spPr>
        <p:txBody>
          <a:bodyPr wrap="none" rtlCol="0">
            <a:spAutoFit/>
          </a:bodyPr>
          <a:lstStyle/>
          <a:p>
            <a:r>
              <a:rPr lang="cs-CZ" sz="4000" dirty="0"/>
              <a:t>Příklady vektorů cizopasníků</a:t>
            </a:r>
          </a:p>
        </p:txBody>
      </p:sp>
    </p:spTree>
    <p:extLst>
      <p:ext uri="{BB962C8B-B14F-4D97-AF65-F5344CB8AC3E}">
        <p14:creationId xmlns:p14="http://schemas.microsoft.com/office/powerpoint/2010/main" val="311789233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4197" y="1927753"/>
            <a:ext cx="3171369" cy="317136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245857"/>
            <a:ext cx="10515600" cy="732155"/>
          </a:xfrm>
        </p:spPr>
        <p:txBody>
          <a:bodyPr>
            <a:normAutofit/>
          </a:bodyPr>
          <a:lstStyle/>
          <a:p>
            <a:pPr algn="ctr"/>
            <a:r>
              <a:rPr lang="cs-CZ" sz="3800" b="1" dirty="0" err="1" smtClean="0"/>
              <a:t>Parasitoidismus</a:t>
            </a:r>
            <a:r>
              <a:rPr lang="cs-CZ" sz="3800" b="1" dirty="0" smtClean="0"/>
              <a:t> </a:t>
            </a:r>
            <a:endParaRPr lang="cs-CZ" sz="3800" b="1" dirty="0"/>
          </a:p>
        </p:txBody>
      </p:sp>
      <p:sp>
        <p:nvSpPr>
          <p:cNvPr id="3" name="Obdélník 2"/>
          <p:cNvSpPr/>
          <p:nvPr/>
        </p:nvSpPr>
        <p:spPr>
          <a:xfrm>
            <a:off x="492982" y="988755"/>
            <a:ext cx="11179533" cy="923330"/>
          </a:xfrm>
          <a:prstGeom prst="rect">
            <a:avLst/>
          </a:prstGeom>
        </p:spPr>
        <p:txBody>
          <a:bodyPr wrap="square">
            <a:spAutoFit/>
          </a:bodyPr>
          <a:lstStyle/>
          <a:p>
            <a:r>
              <a:rPr lang="cs-CZ" b="0" i="0" dirty="0" smtClean="0">
                <a:solidFill>
                  <a:srgbClr val="4D5156"/>
                </a:solidFill>
                <a:effectLst/>
                <a:latin typeface="arial" panose="020B0604020202020204" pitchFamily="34" charset="0"/>
              </a:rPr>
              <a:t>Parazitoid je organizmus, který se vyvíjí v těle nebo buňkách jiného organismu a na konci tohoto vývoje svého hostitele usmrcuje a často i zkonzumuje. Někteří </a:t>
            </a:r>
            <a:r>
              <a:rPr lang="cs-CZ" b="0" i="0" dirty="0" err="1" smtClean="0">
                <a:solidFill>
                  <a:srgbClr val="4D5156"/>
                </a:solidFill>
                <a:effectLst/>
                <a:latin typeface="arial" panose="020B0604020202020204" pitchFamily="34" charset="0"/>
              </a:rPr>
              <a:t>parazitoidi</a:t>
            </a:r>
            <a:r>
              <a:rPr lang="cs-CZ" b="0" i="0" dirty="0" smtClean="0">
                <a:solidFill>
                  <a:srgbClr val="4D5156"/>
                </a:solidFill>
                <a:effectLst/>
                <a:latin typeface="arial" panose="020B0604020202020204" pitchFamily="34" charset="0"/>
              </a:rPr>
              <a:t> svého hostitele „jen“ sterilizují. Liší se tak od klasického parazita tím, že svého hostitele</a:t>
            </a:r>
            <a:endParaRPr lang="cs-CZ" dirty="0"/>
          </a:p>
        </p:txBody>
      </p:sp>
      <p:pic>
        <p:nvPicPr>
          <p:cNvPr id="5" name="Picture 2" descr="braconid was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982" y="2146850"/>
            <a:ext cx="4613620" cy="313281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914401" y="5375083"/>
            <a:ext cx="3703193" cy="369332"/>
          </a:xfrm>
          <a:prstGeom prst="rect">
            <a:avLst/>
          </a:prstGeom>
          <a:noFill/>
        </p:spPr>
        <p:txBody>
          <a:bodyPr wrap="none" rtlCol="0">
            <a:spAutoFit/>
          </a:bodyPr>
          <a:lstStyle/>
          <a:p>
            <a:r>
              <a:rPr lang="cs-CZ" dirty="0" smtClean="0"/>
              <a:t>Vosička čeledi </a:t>
            </a:r>
            <a:r>
              <a:rPr lang="cs-CZ" dirty="0" err="1" smtClean="0"/>
              <a:t>Braconidae</a:t>
            </a:r>
            <a:r>
              <a:rPr lang="cs-CZ" dirty="0" smtClean="0"/>
              <a:t> - parazitoid</a:t>
            </a:r>
            <a:endParaRPr lang="cs-CZ" dirty="0"/>
          </a:p>
        </p:txBody>
      </p:sp>
      <p:pic>
        <p:nvPicPr>
          <p:cNvPr id="7" name="Picture 4" descr="Parasitoid wasps – BUGSINSPACE.N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1706" y="2023505"/>
            <a:ext cx="3340351" cy="20866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A Twist in the Tale: Parasitoid Wasps - YouTub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1690" y="4233458"/>
            <a:ext cx="4380367" cy="2463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9550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626" name="Rectangle 2"/>
          <p:cNvSpPr>
            <a:spLocks noGrp="1" noRot="1" noChangeArrowheads="1"/>
          </p:cNvSpPr>
          <p:nvPr>
            <p:ph type="title"/>
          </p:nvPr>
        </p:nvSpPr>
        <p:spPr>
          <a:xfrm>
            <a:off x="1033372" y="-182880"/>
            <a:ext cx="4349661" cy="1143000"/>
          </a:xfrm>
        </p:spPr>
        <p:txBody>
          <a:bodyPr/>
          <a:lstStyle/>
          <a:p>
            <a:pPr eaLnBrk="1" hangingPunct="1">
              <a:defRPr/>
            </a:pPr>
            <a:r>
              <a:rPr lang="cs-CZ" altLang="cs-CZ" sz="3200" dirty="0" smtClean="0"/>
              <a:t>     </a:t>
            </a:r>
            <a:r>
              <a:rPr lang="cs-CZ" altLang="cs-CZ" sz="3200" b="1" dirty="0" err="1" smtClean="0"/>
              <a:t>Parasitoidismus</a:t>
            </a:r>
            <a:endParaRPr lang="cs-CZ" altLang="cs-CZ" sz="3200" b="1" dirty="0"/>
          </a:p>
        </p:txBody>
      </p:sp>
      <p:sp>
        <p:nvSpPr>
          <p:cNvPr id="26627" name="Rectangle 3"/>
          <p:cNvSpPr>
            <a:spLocks noGrp="1" noRot="1" noChangeArrowheads="1"/>
          </p:cNvSpPr>
          <p:nvPr>
            <p:ph type="body" idx="1"/>
          </p:nvPr>
        </p:nvSpPr>
        <p:spPr>
          <a:xfrm>
            <a:off x="1524000" y="1028664"/>
            <a:ext cx="8540750" cy="4043135"/>
          </a:xfrm>
        </p:spPr>
        <p:txBody>
          <a:bodyPr>
            <a:normAutofit lnSpcReduction="10000"/>
          </a:bodyPr>
          <a:lstStyle/>
          <a:p>
            <a:pPr eaLnBrk="1" hangingPunct="1">
              <a:lnSpc>
                <a:spcPct val="90000"/>
              </a:lnSpc>
              <a:buFont typeface="Arial" panose="020B0604020202020204" pitchFamily="34" charset="0"/>
              <a:buChar char="►"/>
              <a:defRPr/>
            </a:pPr>
            <a:r>
              <a:rPr lang="cs-CZ" altLang="cs-CZ" sz="2400" b="1" dirty="0"/>
              <a:t>Jeden </a:t>
            </a:r>
            <a:r>
              <a:rPr lang="cs-CZ" altLang="cs-CZ" sz="2400" b="1" dirty="0" smtClean="0"/>
              <a:t>hostitel !</a:t>
            </a:r>
            <a:endParaRPr lang="en-TT" altLang="cs-CZ" sz="2400" b="1" dirty="0"/>
          </a:p>
          <a:p>
            <a:pPr eaLnBrk="1" hangingPunct="1">
              <a:lnSpc>
                <a:spcPct val="90000"/>
              </a:lnSpc>
              <a:buFont typeface="Arial" panose="020B0604020202020204" pitchFamily="34" charset="0"/>
              <a:buChar char="►"/>
              <a:defRPr/>
            </a:pPr>
            <a:endParaRPr lang="en-TT" altLang="cs-CZ" sz="2400" dirty="0"/>
          </a:p>
          <a:p>
            <a:pPr eaLnBrk="1" hangingPunct="1">
              <a:lnSpc>
                <a:spcPct val="90000"/>
              </a:lnSpc>
              <a:buFont typeface="Arial" panose="020B0604020202020204" pitchFamily="34" charset="0"/>
              <a:buChar char="►"/>
              <a:defRPr/>
            </a:pPr>
            <a:r>
              <a:rPr lang="en-TT" altLang="cs-CZ" sz="2400" b="1" dirty="0"/>
              <a:t>Host</a:t>
            </a:r>
            <a:r>
              <a:rPr lang="cs-CZ" altLang="cs-CZ" sz="2400" b="1" dirty="0" err="1"/>
              <a:t>itel</a:t>
            </a:r>
            <a:r>
              <a:rPr lang="cs-CZ" altLang="cs-CZ" sz="2400" b="1" dirty="0"/>
              <a:t> je </a:t>
            </a:r>
            <a:r>
              <a:rPr lang="cs-CZ" altLang="cs-CZ" sz="2400" b="1" dirty="0" smtClean="0"/>
              <a:t>usmrcován !</a:t>
            </a:r>
            <a:endParaRPr lang="en-TT" altLang="cs-CZ" sz="2400" b="1" dirty="0"/>
          </a:p>
          <a:p>
            <a:pPr eaLnBrk="1" hangingPunct="1">
              <a:lnSpc>
                <a:spcPct val="90000"/>
              </a:lnSpc>
              <a:buFont typeface="Arial" panose="020B0604020202020204" pitchFamily="34" charset="0"/>
              <a:buNone/>
              <a:defRPr/>
            </a:pPr>
            <a:endParaRPr lang="en-TT" altLang="cs-CZ" sz="2400" dirty="0"/>
          </a:p>
          <a:p>
            <a:pPr eaLnBrk="1" hangingPunct="1">
              <a:lnSpc>
                <a:spcPct val="90000"/>
              </a:lnSpc>
              <a:buFont typeface="Arial" panose="020B0604020202020204" pitchFamily="34" charset="0"/>
              <a:buChar char="►"/>
              <a:defRPr/>
            </a:pPr>
            <a:r>
              <a:rPr lang="en-TT" altLang="cs-CZ" sz="2400" dirty="0"/>
              <a:t>Parasitic</a:t>
            </a:r>
            <a:r>
              <a:rPr lang="cs-CZ" altLang="cs-CZ" sz="2400" dirty="0" err="1"/>
              <a:t>ké</a:t>
            </a:r>
            <a:r>
              <a:rPr lang="en-TT" altLang="cs-CZ" sz="2400" dirty="0"/>
              <a:t> </a:t>
            </a:r>
            <a:r>
              <a:rPr lang="en-TT" altLang="cs-CZ" sz="2400" dirty="0" err="1"/>
              <a:t>larv</a:t>
            </a:r>
            <a:r>
              <a:rPr lang="cs-CZ" altLang="cs-CZ" sz="2400" dirty="0"/>
              <a:t>y</a:t>
            </a:r>
            <a:r>
              <a:rPr lang="en-TT" altLang="cs-CZ" sz="2400" dirty="0"/>
              <a:t> o</a:t>
            </a:r>
            <a:r>
              <a:rPr lang="cs-CZ" altLang="cs-CZ" sz="2400" dirty="0"/>
              <a:t> hmyzu</a:t>
            </a:r>
            <a:r>
              <a:rPr lang="en-TT" altLang="cs-CZ" sz="2400" dirty="0"/>
              <a:t> </a:t>
            </a:r>
            <a:r>
              <a:rPr lang="en-TT" altLang="cs-CZ" sz="2400" dirty="0" err="1"/>
              <a:t>Diptera</a:t>
            </a:r>
            <a:r>
              <a:rPr lang="en-TT" altLang="cs-CZ" sz="2400" dirty="0"/>
              <a:t> (</a:t>
            </a:r>
            <a:r>
              <a:rPr lang="en-TT" altLang="cs-CZ" sz="2400" dirty="0" err="1"/>
              <a:t>Tachinidae</a:t>
            </a:r>
            <a:r>
              <a:rPr lang="en-TT" altLang="cs-CZ" sz="2400" dirty="0"/>
              <a:t>) a Hymenoptera (</a:t>
            </a:r>
            <a:r>
              <a:rPr lang="en-TT" altLang="cs-CZ" sz="2400" dirty="0" err="1"/>
              <a:t>Chalcidoidea</a:t>
            </a:r>
            <a:r>
              <a:rPr lang="en-TT" altLang="cs-CZ" sz="2400" dirty="0"/>
              <a:t>, </a:t>
            </a:r>
            <a:r>
              <a:rPr lang="en-TT" altLang="cs-CZ" sz="2400" dirty="0" err="1"/>
              <a:t>Braconidae</a:t>
            </a:r>
            <a:r>
              <a:rPr lang="en-TT" altLang="cs-CZ" sz="2400" dirty="0"/>
              <a:t>), </a:t>
            </a:r>
            <a:r>
              <a:rPr lang="cs-CZ" altLang="cs-CZ" sz="2400" dirty="0"/>
              <a:t>f</a:t>
            </a:r>
            <a:r>
              <a:rPr lang="en-TT" altLang="cs-CZ" sz="2400" dirty="0"/>
              <a:t>y</a:t>
            </a:r>
            <a:r>
              <a:rPr lang="cs-CZ" altLang="cs-CZ" sz="2400" dirty="0" err="1"/>
              <a:t>ziologické</a:t>
            </a:r>
            <a:r>
              <a:rPr lang="cs-CZ" altLang="cs-CZ" sz="2400" dirty="0"/>
              <a:t> adaptace</a:t>
            </a:r>
            <a:r>
              <a:rPr lang="en-TT" altLang="cs-CZ" sz="2400" dirty="0"/>
              <a:t>  (endosymbiotic</a:t>
            </a:r>
            <a:r>
              <a:rPr lang="cs-CZ" altLang="cs-CZ" sz="2400" dirty="0" err="1"/>
              <a:t>ké</a:t>
            </a:r>
            <a:r>
              <a:rPr lang="en-TT" altLang="cs-CZ" sz="2400" dirty="0"/>
              <a:t> </a:t>
            </a:r>
            <a:r>
              <a:rPr lang="en-TT" altLang="cs-CZ" sz="2400" dirty="0" err="1"/>
              <a:t>vir</a:t>
            </a:r>
            <a:r>
              <a:rPr lang="cs-CZ" altLang="cs-CZ" sz="2400" dirty="0"/>
              <a:t>y</a:t>
            </a:r>
            <a:r>
              <a:rPr lang="en-TT" altLang="cs-CZ" sz="2400" dirty="0"/>
              <a:t>)</a:t>
            </a:r>
          </a:p>
          <a:p>
            <a:pPr eaLnBrk="1" hangingPunct="1">
              <a:lnSpc>
                <a:spcPct val="90000"/>
              </a:lnSpc>
              <a:buFont typeface="Arial" panose="020B0604020202020204" pitchFamily="34" charset="0"/>
              <a:buNone/>
              <a:defRPr/>
            </a:pPr>
            <a:endParaRPr lang="en-TT" altLang="cs-CZ" sz="2400" dirty="0"/>
          </a:p>
          <a:p>
            <a:pPr eaLnBrk="1" hangingPunct="1">
              <a:lnSpc>
                <a:spcPct val="90000"/>
              </a:lnSpc>
              <a:buFont typeface="Arial" panose="020B0604020202020204" pitchFamily="34" charset="0"/>
              <a:buChar char="►"/>
              <a:defRPr/>
            </a:pPr>
            <a:r>
              <a:rPr lang="cs-CZ" altLang="cs-CZ" sz="2400" dirty="0">
                <a:latin typeface="Arial" panose="020B0604020202020204" pitchFamily="34" charset="0"/>
              </a:rPr>
              <a:t>Samičky kladou vajíčka do hostitele, líhnoucí se larvy jsou parazitické </a:t>
            </a:r>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941169"/>
            <a:ext cx="2313667" cy="1916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580" y="4941168"/>
            <a:ext cx="2253456" cy="1933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771" y="388620"/>
            <a:ext cx="3430903" cy="227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91162" y="4941168"/>
            <a:ext cx="1601788" cy="193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1637" y="4941169"/>
            <a:ext cx="3048927" cy="192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383478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31811"/>
            <a:ext cx="10515600" cy="739473"/>
          </a:xfrm>
        </p:spPr>
        <p:txBody>
          <a:bodyPr>
            <a:normAutofit/>
          </a:bodyPr>
          <a:lstStyle/>
          <a:p>
            <a:pPr algn="ctr"/>
            <a:r>
              <a:rPr lang="cs-CZ" sz="3400" b="1" dirty="0" err="1" smtClean="0"/>
              <a:t>Parazitoidismus</a:t>
            </a:r>
            <a:endParaRPr lang="cs-CZ" sz="3400" b="1" dirty="0"/>
          </a:p>
        </p:txBody>
      </p:sp>
      <p:pic>
        <p:nvPicPr>
          <p:cNvPr id="5" name="Zástupný symbol pro obsah 3"/>
          <p:cNvPicPr>
            <a:picLocks noChangeAspect="1"/>
          </p:cNvPicPr>
          <p:nvPr/>
        </p:nvPicPr>
        <p:blipFill>
          <a:blip r:embed="rId2"/>
          <a:stretch>
            <a:fillRect/>
          </a:stretch>
        </p:blipFill>
        <p:spPr>
          <a:xfrm>
            <a:off x="4436341" y="1009818"/>
            <a:ext cx="6917459" cy="3745698"/>
          </a:xfrm>
          <a:prstGeom prst="rect">
            <a:avLst/>
          </a:prstGeom>
        </p:spPr>
      </p:pic>
      <p:pic>
        <p:nvPicPr>
          <p:cNvPr id="7" name="Zástupný symbol pro obsah 6"/>
          <p:cNvPicPr>
            <a:picLocks noGrp="1" noChangeAspect="1"/>
          </p:cNvPicPr>
          <p:nvPr>
            <p:ph idx="1"/>
          </p:nvPr>
        </p:nvPicPr>
        <p:blipFill>
          <a:blip r:embed="rId3"/>
          <a:stretch>
            <a:fillRect/>
          </a:stretch>
        </p:blipFill>
        <p:spPr>
          <a:xfrm>
            <a:off x="914400" y="1351573"/>
            <a:ext cx="3331110" cy="2157548"/>
          </a:xfrm>
          <a:prstGeom prst="rect">
            <a:avLst/>
          </a:prstGeom>
        </p:spPr>
      </p:pic>
      <p:sp>
        <p:nvSpPr>
          <p:cNvPr id="8" name="TextovéPole 7"/>
          <p:cNvSpPr txBox="1"/>
          <p:nvPr/>
        </p:nvSpPr>
        <p:spPr>
          <a:xfrm>
            <a:off x="1208604" y="3999505"/>
            <a:ext cx="10681736" cy="2308324"/>
          </a:xfrm>
          <a:prstGeom prst="rect">
            <a:avLst/>
          </a:prstGeom>
          <a:noFill/>
        </p:spPr>
        <p:txBody>
          <a:bodyPr wrap="square" rtlCol="0">
            <a:spAutoFit/>
          </a:bodyPr>
          <a:lstStyle/>
          <a:p>
            <a:r>
              <a:rPr lang="cs-CZ" dirty="0" smtClean="0"/>
              <a:t>Dva příklady parazitoidů: </a:t>
            </a:r>
          </a:p>
          <a:p>
            <a:endParaRPr lang="cs-CZ" dirty="0" smtClean="0"/>
          </a:p>
          <a:p>
            <a:pPr marL="342900" indent="-342900">
              <a:buAutoNum type="alphaUcParenBoth"/>
            </a:pPr>
            <a:r>
              <a:rPr lang="cs-CZ" dirty="0" smtClean="0"/>
              <a:t>Samička blanokřídlé </a:t>
            </a:r>
            <a:r>
              <a:rPr lang="cs-CZ" dirty="0" err="1" smtClean="0"/>
              <a:t>parazitoidní</a:t>
            </a:r>
            <a:r>
              <a:rPr lang="cs-CZ" dirty="0" smtClean="0"/>
              <a:t> vosičky </a:t>
            </a:r>
            <a:r>
              <a:rPr lang="cs-CZ" i="1" dirty="0" err="1" smtClean="0"/>
              <a:t>Aleiodes</a:t>
            </a:r>
            <a:r>
              <a:rPr lang="cs-CZ" i="1" dirty="0" smtClean="0"/>
              <a:t> </a:t>
            </a:r>
            <a:r>
              <a:rPr lang="cs-CZ" i="1" dirty="0" err="1" smtClean="0"/>
              <a:t>indiscretus</a:t>
            </a:r>
            <a:r>
              <a:rPr lang="cs-CZ" i="1" dirty="0" smtClean="0"/>
              <a:t> </a:t>
            </a:r>
            <a:r>
              <a:rPr lang="cs-CZ" dirty="0" smtClean="0"/>
              <a:t>klade vajíčka do housenky motýla </a:t>
            </a:r>
          </a:p>
          <a:p>
            <a:r>
              <a:rPr lang="cs-CZ" i="1" dirty="0"/>
              <a:t> </a:t>
            </a:r>
            <a:r>
              <a:rPr lang="cs-CZ" i="1" dirty="0" smtClean="0"/>
              <a:t>      </a:t>
            </a:r>
            <a:r>
              <a:rPr lang="cs-CZ" i="1" dirty="0" err="1" smtClean="0"/>
              <a:t>Lymantria</a:t>
            </a:r>
            <a:r>
              <a:rPr lang="cs-CZ" i="1" dirty="0" smtClean="0"/>
              <a:t> </a:t>
            </a:r>
            <a:r>
              <a:rPr lang="cs-CZ" i="1" dirty="0" err="1" smtClean="0"/>
              <a:t>dispar</a:t>
            </a:r>
            <a:r>
              <a:rPr lang="cs-CZ" dirty="0" smtClean="0"/>
              <a:t>. </a:t>
            </a:r>
          </a:p>
          <a:p>
            <a:pPr marL="342900" indent="-342900">
              <a:buAutoNum type="alphaUcParenBoth" startAt="2"/>
            </a:pPr>
            <a:r>
              <a:rPr lang="cs-CZ" dirty="0" smtClean="0"/>
              <a:t>Půdní </a:t>
            </a:r>
            <a:r>
              <a:rPr lang="cs-CZ" dirty="0" err="1" smtClean="0"/>
              <a:t>nematodi</a:t>
            </a:r>
            <a:r>
              <a:rPr lang="cs-CZ" dirty="0" smtClean="0"/>
              <a:t> požírají </a:t>
            </a:r>
            <a:r>
              <a:rPr lang="cs-CZ" dirty="0"/>
              <a:t>k</a:t>
            </a:r>
            <a:r>
              <a:rPr lang="cs-CZ" dirty="0" smtClean="0"/>
              <a:t>onidie </a:t>
            </a:r>
            <a:r>
              <a:rPr lang="cs-CZ" dirty="0" err="1" smtClean="0"/>
              <a:t>parazitoidní</a:t>
            </a:r>
            <a:r>
              <a:rPr lang="cs-CZ" dirty="0" smtClean="0"/>
              <a:t> plísně </a:t>
            </a:r>
            <a:r>
              <a:rPr lang="cs-CZ" i="1" dirty="0" err="1" smtClean="0"/>
              <a:t>Harposporidium</a:t>
            </a:r>
            <a:r>
              <a:rPr lang="cs-CZ" i="1" dirty="0"/>
              <a:t> </a:t>
            </a:r>
            <a:r>
              <a:rPr lang="cs-CZ" i="1" dirty="0" err="1" smtClean="0"/>
              <a:t>anguillulae</a:t>
            </a:r>
            <a:r>
              <a:rPr lang="cs-CZ" dirty="0" smtClean="0"/>
              <a:t>, které se zachycují </a:t>
            </a:r>
          </a:p>
          <a:p>
            <a:r>
              <a:rPr lang="cs-CZ" dirty="0"/>
              <a:t> </a:t>
            </a:r>
            <a:r>
              <a:rPr lang="cs-CZ" dirty="0" smtClean="0"/>
              <a:t>      v hltanu hlístic a posléze rostou a zrají jako mycelium v těle hostitelského </a:t>
            </a:r>
            <a:r>
              <a:rPr lang="cs-CZ" dirty="0" err="1" smtClean="0"/>
              <a:t>nematoda</a:t>
            </a:r>
            <a:r>
              <a:rPr lang="cs-CZ" dirty="0" smtClean="0"/>
              <a:t> a usmrcují jej, </a:t>
            </a:r>
          </a:p>
          <a:p>
            <a:r>
              <a:rPr lang="cs-CZ" dirty="0"/>
              <a:t> </a:t>
            </a:r>
            <a:r>
              <a:rPr lang="cs-CZ" dirty="0" smtClean="0"/>
              <a:t>      když je jejich vývoj dokončen. Hyfy plísně pak penetrují </a:t>
            </a:r>
            <a:r>
              <a:rPr lang="cs-CZ" dirty="0"/>
              <a:t>k</a:t>
            </a:r>
            <a:r>
              <a:rPr lang="cs-CZ" dirty="0" smtClean="0"/>
              <a:t>utikulu napadené hlístice a dávají vznik            	konidioforům, které produkují další konidie infekční pro další hlístice.</a:t>
            </a:r>
            <a:endParaRPr lang="cs-CZ" dirty="0"/>
          </a:p>
        </p:txBody>
      </p:sp>
    </p:spTree>
    <p:extLst>
      <p:ext uri="{BB962C8B-B14F-4D97-AF65-F5344CB8AC3E}">
        <p14:creationId xmlns:p14="http://schemas.microsoft.com/office/powerpoint/2010/main" val="209411798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délník 16"/>
          <p:cNvSpPr/>
          <p:nvPr/>
        </p:nvSpPr>
        <p:spPr>
          <a:xfrm>
            <a:off x="0" y="126289"/>
            <a:ext cx="8746435"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 name="Picture 2" descr="Physetopoda halensis wasp, known as velvet ant or cow killer or cow ant.  Mutillidae isolated on white background. Stock Photo | Adobe 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148163" y="5068039"/>
            <a:ext cx="1929276" cy="120706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3255804" y="35659"/>
            <a:ext cx="5633757" cy="778098"/>
          </a:xfrm>
        </p:spPr>
        <p:txBody>
          <a:bodyPr>
            <a:normAutofit fontScale="90000"/>
          </a:bodyPr>
          <a:lstStyle/>
          <a:p>
            <a:r>
              <a:rPr lang="cs-CZ" b="1" dirty="0" smtClean="0"/>
              <a:t>Příklady - </a:t>
            </a:r>
            <a:r>
              <a:rPr lang="cs-CZ" b="1" dirty="0" err="1" smtClean="0"/>
              <a:t>Parazitoidismus</a:t>
            </a:r>
            <a:endParaRPr lang="cs-CZ" b="1" dirty="0"/>
          </a:p>
        </p:txBody>
      </p:sp>
      <p:sp>
        <p:nvSpPr>
          <p:cNvPr id="3" name="Zástupný symbol pro obsah 2"/>
          <p:cNvSpPr>
            <a:spLocks noGrp="1"/>
          </p:cNvSpPr>
          <p:nvPr>
            <p:ph sz="half" idx="1"/>
          </p:nvPr>
        </p:nvSpPr>
        <p:spPr>
          <a:xfrm>
            <a:off x="257271" y="1307617"/>
            <a:ext cx="4320480" cy="5328592"/>
          </a:xfrm>
        </p:spPr>
        <p:txBody>
          <a:bodyPr>
            <a:normAutofit fontScale="70000" lnSpcReduction="20000"/>
          </a:bodyPr>
          <a:lstStyle/>
          <a:p>
            <a:r>
              <a:rPr lang="cs-CZ" b="1" dirty="0" err="1" smtClean="0"/>
              <a:t>Parazitoidismus</a:t>
            </a:r>
            <a:r>
              <a:rPr lang="cs-CZ" dirty="0" smtClean="0"/>
              <a:t> – strategie blízká predaci – zabíjí svého hostitele na konci vývoje – vyžírá orgány a tkáně – živá konzerva – velikost srovnatelná.</a:t>
            </a:r>
          </a:p>
          <a:p>
            <a:pPr marL="0" indent="0">
              <a:buNone/>
            </a:pPr>
            <a:endParaRPr lang="cs-CZ" dirty="0" smtClean="0"/>
          </a:p>
          <a:p>
            <a:r>
              <a:rPr lang="cs-CZ" b="1" dirty="0" smtClean="0"/>
              <a:t>Hostitelé</a:t>
            </a:r>
            <a:r>
              <a:rPr lang="cs-CZ" dirty="0" smtClean="0"/>
              <a:t> jsou všechna vývojová stádia hmyzu i dalších bezobratlých – např. housenky motýlů, larvy blanokřídlých, pavouci.</a:t>
            </a:r>
          </a:p>
          <a:p>
            <a:pPr marL="0" indent="0">
              <a:buNone/>
            </a:pPr>
            <a:endParaRPr lang="cs-CZ" dirty="0" smtClean="0"/>
          </a:p>
          <a:p>
            <a:r>
              <a:rPr lang="cs-CZ" b="1" dirty="0" smtClean="0"/>
              <a:t>Nevyměšují </a:t>
            </a:r>
            <a:r>
              <a:rPr lang="cs-CZ" dirty="0" smtClean="0"/>
              <a:t>– slepé střevo – defekace až po ukončení vývoje v H</a:t>
            </a:r>
          </a:p>
          <a:p>
            <a:pPr marL="0" indent="0">
              <a:buNone/>
            </a:pPr>
            <a:endParaRPr lang="cs-CZ" dirty="0" smtClean="0"/>
          </a:p>
          <a:p>
            <a:r>
              <a:rPr lang="cs-CZ" b="1" dirty="0" err="1" smtClean="0"/>
              <a:t>Hyperparazitismus</a:t>
            </a:r>
            <a:r>
              <a:rPr lang="cs-CZ" dirty="0" smtClean="0"/>
              <a:t> – </a:t>
            </a:r>
            <a:r>
              <a:rPr lang="cs-CZ" dirty="0" err="1" smtClean="0"/>
              <a:t>parazitace</a:t>
            </a:r>
            <a:r>
              <a:rPr lang="cs-CZ" dirty="0" smtClean="0"/>
              <a:t> larev blanokřídlých - parazitoidů  </a:t>
            </a:r>
            <a:endParaRPr lang="cs-CZ" dirty="0"/>
          </a:p>
        </p:txBody>
      </p:sp>
      <p:sp>
        <p:nvSpPr>
          <p:cNvPr id="4" name="Zástupný symbol pro obsah 3"/>
          <p:cNvSpPr>
            <a:spLocks noGrp="1"/>
          </p:cNvSpPr>
          <p:nvPr>
            <p:ph sz="half" idx="2"/>
          </p:nvPr>
        </p:nvSpPr>
        <p:spPr>
          <a:xfrm>
            <a:off x="4469568" y="1299666"/>
            <a:ext cx="4038600" cy="5256584"/>
          </a:xfrm>
        </p:spPr>
        <p:txBody>
          <a:bodyPr>
            <a:normAutofit fontScale="70000" lnSpcReduction="20000"/>
          </a:bodyPr>
          <a:lstStyle/>
          <a:p>
            <a:r>
              <a:rPr lang="cs-CZ" dirty="0" smtClean="0"/>
              <a:t>Nejčastěji </a:t>
            </a:r>
            <a:r>
              <a:rPr lang="cs-CZ" b="1" dirty="0" err="1" smtClean="0"/>
              <a:t>Hymenoptera</a:t>
            </a:r>
            <a:r>
              <a:rPr lang="cs-CZ" dirty="0" smtClean="0"/>
              <a:t> – 50tis a </a:t>
            </a:r>
            <a:r>
              <a:rPr lang="cs-CZ" b="1" dirty="0" err="1" smtClean="0"/>
              <a:t>Diptera</a:t>
            </a:r>
            <a:r>
              <a:rPr lang="cs-CZ" dirty="0" smtClean="0"/>
              <a:t> – 15tis druhů, ale i brouci, motýli, </a:t>
            </a:r>
            <a:r>
              <a:rPr lang="cs-CZ" dirty="0" err="1" smtClean="0"/>
              <a:t>siťokřídlí</a:t>
            </a:r>
            <a:r>
              <a:rPr lang="cs-CZ" dirty="0"/>
              <a:t> </a:t>
            </a:r>
            <a:r>
              <a:rPr lang="cs-CZ" dirty="0" smtClean="0"/>
              <a:t>– odhad až 25% hmyzu.</a:t>
            </a:r>
          </a:p>
          <a:p>
            <a:r>
              <a:rPr lang="cs-CZ" dirty="0" smtClean="0"/>
              <a:t>Zástupci </a:t>
            </a:r>
            <a:r>
              <a:rPr lang="cs-CZ" b="1" dirty="0" err="1" smtClean="0"/>
              <a:t>Hymenoptera</a:t>
            </a:r>
            <a:r>
              <a:rPr lang="cs-CZ" dirty="0" smtClean="0"/>
              <a:t> – lumci (</a:t>
            </a:r>
            <a:r>
              <a:rPr lang="cs-CZ" dirty="0" err="1"/>
              <a:t>I</a:t>
            </a:r>
            <a:r>
              <a:rPr lang="cs-CZ" dirty="0" err="1" smtClean="0"/>
              <a:t>chneumonidae</a:t>
            </a:r>
            <a:r>
              <a:rPr lang="cs-CZ" dirty="0" smtClean="0"/>
              <a:t>), lumčíci (</a:t>
            </a:r>
            <a:r>
              <a:rPr lang="cs-CZ" dirty="0" err="1" smtClean="0"/>
              <a:t>Braconidae</a:t>
            </a:r>
            <a:r>
              <a:rPr lang="cs-CZ" dirty="0" smtClean="0"/>
              <a:t>), </a:t>
            </a:r>
            <a:r>
              <a:rPr lang="cs-CZ" dirty="0" err="1" smtClean="0"/>
              <a:t>vejřitky</a:t>
            </a:r>
            <a:r>
              <a:rPr lang="cs-CZ" dirty="0" smtClean="0"/>
              <a:t> (</a:t>
            </a:r>
            <a:r>
              <a:rPr lang="cs-CZ" dirty="0" err="1" smtClean="0"/>
              <a:t>Proctotrupoidea</a:t>
            </a:r>
            <a:r>
              <a:rPr lang="cs-CZ" dirty="0" smtClean="0"/>
              <a:t>), </a:t>
            </a:r>
            <a:r>
              <a:rPr lang="cs-CZ" dirty="0" err="1" smtClean="0"/>
              <a:t>mšicomary</a:t>
            </a:r>
            <a:r>
              <a:rPr lang="cs-CZ" dirty="0" smtClean="0"/>
              <a:t> (</a:t>
            </a:r>
            <a:r>
              <a:rPr lang="cs-CZ" dirty="0" err="1" smtClean="0"/>
              <a:t>Aphiidae</a:t>
            </a:r>
            <a:r>
              <a:rPr lang="cs-CZ" dirty="0" smtClean="0"/>
              <a:t>), </a:t>
            </a:r>
            <a:r>
              <a:rPr lang="cs-CZ" dirty="0" err="1" smtClean="0"/>
              <a:t>vejcomary</a:t>
            </a:r>
            <a:r>
              <a:rPr lang="cs-CZ" dirty="0" smtClean="0"/>
              <a:t> (</a:t>
            </a:r>
            <a:r>
              <a:rPr lang="cs-CZ" dirty="0" err="1" smtClean="0"/>
              <a:t>Scelionidae</a:t>
            </a:r>
            <a:r>
              <a:rPr lang="cs-CZ" dirty="0" smtClean="0"/>
              <a:t>), chalcidky (</a:t>
            </a:r>
            <a:r>
              <a:rPr lang="cs-CZ" dirty="0" err="1" smtClean="0"/>
              <a:t>Chalcidoidea</a:t>
            </a:r>
            <a:r>
              <a:rPr lang="cs-CZ" dirty="0" smtClean="0"/>
              <a:t>)</a:t>
            </a:r>
          </a:p>
          <a:p>
            <a:r>
              <a:rPr lang="cs-CZ" dirty="0" smtClean="0"/>
              <a:t>Hlavně </a:t>
            </a:r>
            <a:r>
              <a:rPr lang="cs-CZ" b="1" dirty="0" err="1" smtClean="0"/>
              <a:t>Apocrita</a:t>
            </a:r>
            <a:r>
              <a:rPr lang="cs-CZ" b="1" dirty="0" smtClean="0"/>
              <a:t> </a:t>
            </a:r>
            <a:r>
              <a:rPr lang="cs-CZ" dirty="0" smtClean="0"/>
              <a:t>– štíhlý pas – adaptace na vpich vajíček do H</a:t>
            </a:r>
          </a:p>
          <a:p>
            <a:r>
              <a:rPr lang="cs-CZ" b="1" dirty="0" smtClean="0"/>
              <a:t>Primitivní vosy </a:t>
            </a:r>
            <a:r>
              <a:rPr lang="cs-CZ" dirty="0" smtClean="0"/>
              <a:t>(</a:t>
            </a:r>
            <a:r>
              <a:rPr lang="cs-CZ" dirty="0" err="1" smtClean="0"/>
              <a:t>Scoliidae</a:t>
            </a:r>
            <a:r>
              <a:rPr lang="cs-CZ" dirty="0" smtClean="0"/>
              <a:t>, </a:t>
            </a:r>
            <a:r>
              <a:rPr lang="cs-CZ" dirty="0" err="1" smtClean="0"/>
              <a:t>Tiphiidae</a:t>
            </a:r>
            <a:r>
              <a:rPr lang="cs-CZ" dirty="0" smtClean="0"/>
              <a:t>, </a:t>
            </a:r>
            <a:r>
              <a:rPr lang="cs-CZ" dirty="0" err="1" smtClean="0"/>
              <a:t>Mutiliidae</a:t>
            </a:r>
            <a:r>
              <a:rPr lang="cs-CZ" dirty="0" smtClean="0"/>
              <a:t>) – kladélko – žahavý orgán – ochromení H – pak kladení vajíčka.</a:t>
            </a:r>
          </a:p>
          <a:p>
            <a:r>
              <a:rPr lang="cs-CZ" b="1" dirty="0" smtClean="0"/>
              <a:t>Hrabalky</a:t>
            </a:r>
            <a:r>
              <a:rPr lang="cs-CZ" dirty="0" smtClean="0"/>
              <a:t> (</a:t>
            </a:r>
            <a:r>
              <a:rPr lang="cs-CZ" dirty="0" err="1"/>
              <a:t>P</a:t>
            </a:r>
            <a:r>
              <a:rPr lang="cs-CZ" dirty="0" err="1" smtClean="0"/>
              <a:t>ompiloidea</a:t>
            </a:r>
            <a:r>
              <a:rPr lang="cs-CZ" dirty="0" smtClean="0"/>
              <a:t>) svého H zahrabou do podzemního hnízda,    </a:t>
            </a:r>
            <a:endParaRPr lang="cs-CZ" dirty="0"/>
          </a:p>
        </p:txBody>
      </p:sp>
      <p:pic>
        <p:nvPicPr>
          <p:cNvPr id="7170" name="Picture 2" descr="Hrabal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0105" y="4958859"/>
            <a:ext cx="1335905" cy="147581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ymenoptera - Wikiw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76810" y="84486"/>
            <a:ext cx="1714343" cy="185899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elostátní pátrání 1, Chalcidka | Postřehy z přírod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17123" y="1983477"/>
            <a:ext cx="2171514" cy="161398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iphiidae: Myzinum quinquecintum - Myzinum quinquecinctum - BugGuide.N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3203" y="1984987"/>
            <a:ext cx="1553920" cy="162042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Štíhlopasí – Wikipedi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79105" y="3597460"/>
            <a:ext cx="1755357" cy="1231872"/>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Lumčíc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8196" y="0"/>
            <a:ext cx="1079814" cy="1983477"/>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Mšice a jejich nepřátelé | Pavel Krásenský | www.macrophotography.cz |  makro workshopy, články a makrofotografie hmyzu, pavoukovců a rostl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34462" y="3597460"/>
            <a:ext cx="1954175" cy="1223921"/>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10"/>
          <a:stretch>
            <a:fillRect/>
          </a:stretch>
        </p:blipFill>
        <p:spPr>
          <a:xfrm>
            <a:off x="10560907" y="5040913"/>
            <a:ext cx="1535327" cy="1377858"/>
          </a:xfrm>
          <a:prstGeom prst="rect">
            <a:avLst/>
          </a:prstGeom>
        </p:spPr>
      </p:pic>
      <p:sp>
        <p:nvSpPr>
          <p:cNvPr id="7" name="Obdélník 6"/>
          <p:cNvSpPr/>
          <p:nvPr/>
        </p:nvSpPr>
        <p:spPr>
          <a:xfrm>
            <a:off x="10519577" y="6098652"/>
            <a:ext cx="212659" cy="341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p:cNvSpPr/>
          <p:nvPr/>
        </p:nvSpPr>
        <p:spPr>
          <a:xfrm>
            <a:off x="11762225" y="119665"/>
            <a:ext cx="428443"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9712191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591710" y="47078"/>
            <a:ext cx="10515600" cy="708301"/>
          </a:xfrm>
        </p:spPr>
        <p:txBody>
          <a:bodyPr>
            <a:normAutofit/>
          </a:bodyPr>
          <a:lstStyle/>
          <a:p>
            <a:pPr algn="ctr"/>
            <a:r>
              <a:rPr lang="cs-CZ" sz="3400" b="1" dirty="0" err="1" smtClean="0"/>
              <a:t>Protokooperace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297137" y="222005"/>
            <a:ext cx="4171496" cy="2912165"/>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8534" y="206100"/>
            <a:ext cx="4189312" cy="2873304"/>
          </a:xfrm>
          <a:prstGeom prst="rect">
            <a:avLst/>
          </a:prstGeom>
        </p:spPr>
      </p:pic>
      <p:sp>
        <p:nvSpPr>
          <p:cNvPr id="7" name="TextovéPole 6"/>
          <p:cNvSpPr txBox="1"/>
          <p:nvPr/>
        </p:nvSpPr>
        <p:spPr>
          <a:xfrm>
            <a:off x="4420919" y="985968"/>
            <a:ext cx="3156669" cy="2308324"/>
          </a:xfrm>
          <a:prstGeom prst="rect">
            <a:avLst/>
          </a:prstGeom>
          <a:noFill/>
        </p:spPr>
        <p:txBody>
          <a:bodyPr wrap="square" rtlCol="0">
            <a:spAutoFit/>
          </a:bodyPr>
          <a:lstStyle/>
          <a:p>
            <a:r>
              <a:rPr lang="cs-CZ" dirty="0" smtClean="0"/>
              <a:t>Korálová rybka-klaun žijící mezi chapadly mořské sasanky, oba druhy jsou partneři ve vztahu mutualistické  symbiózy označovaného jako </a:t>
            </a:r>
            <a:r>
              <a:rPr lang="cs-CZ" b="1" dirty="0" err="1" smtClean="0"/>
              <a:t>protokooperace</a:t>
            </a:r>
            <a:r>
              <a:rPr lang="cs-CZ" dirty="0" smtClean="0"/>
              <a:t>, neboť oba partnerské druhy mohou žít i zcela nezávisle.</a:t>
            </a:r>
            <a:endParaRPr lang="cs-CZ" dirty="0"/>
          </a:p>
        </p:txBody>
      </p:sp>
      <p:sp>
        <p:nvSpPr>
          <p:cNvPr id="10" name="TextovéPole 9"/>
          <p:cNvSpPr txBox="1"/>
          <p:nvPr/>
        </p:nvSpPr>
        <p:spPr>
          <a:xfrm>
            <a:off x="4328068" y="3779002"/>
            <a:ext cx="3233622" cy="2031325"/>
          </a:xfrm>
          <a:prstGeom prst="rect">
            <a:avLst/>
          </a:prstGeom>
          <a:noFill/>
        </p:spPr>
        <p:txBody>
          <a:bodyPr wrap="square" rtlCol="0">
            <a:spAutoFit/>
          </a:bodyPr>
          <a:lstStyle/>
          <a:p>
            <a:r>
              <a:rPr lang="cs-CZ" dirty="0" smtClean="0"/>
              <a:t>Jiným příkladem </a:t>
            </a:r>
            <a:r>
              <a:rPr lang="cs-CZ" b="1" dirty="0" err="1" smtClean="0"/>
              <a:t>protokooperace</a:t>
            </a:r>
            <a:r>
              <a:rPr lang="cs-CZ" dirty="0" smtClean="0"/>
              <a:t> může být vztah kapských buvolů</a:t>
            </a:r>
          </a:p>
          <a:p>
            <a:r>
              <a:rPr lang="cs-CZ" dirty="0" smtClean="0"/>
              <a:t> a ptáků </a:t>
            </a:r>
            <a:r>
              <a:rPr lang="cs-CZ" dirty="0" err="1" smtClean="0"/>
              <a:t>klubáků</a:t>
            </a:r>
            <a:r>
              <a:rPr lang="cs-CZ" dirty="0" smtClean="0"/>
              <a:t>. Na buvoly při pastvě nasedá mnoho hmyzu (</a:t>
            </a:r>
            <a:r>
              <a:rPr lang="cs-CZ" dirty="0" err="1" smtClean="0"/>
              <a:t>krevsajícího</a:t>
            </a:r>
            <a:r>
              <a:rPr lang="cs-CZ" dirty="0" smtClean="0"/>
              <a:t>), který pak práci na nich sbírají.</a:t>
            </a:r>
            <a:endParaRPr lang="cs-CZ" dirty="0"/>
          </a:p>
        </p:txBody>
      </p:sp>
      <p:pic>
        <p:nvPicPr>
          <p:cNvPr id="12" name="Obráze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1196" y="3779002"/>
            <a:ext cx="4189312" cy="2811405"/>
          </a:xfrm>
          <a:prstGeom prst="rect">
            <a:avLst/>
          </a:prstGeom>
        </p:spPr>
      </p:pic>
      <p:pic>
        <p:nvPicPr>
          <p:cNvPr id="1028" name="Picture 4" descr="Buffalo in savannah with birds on its back Stock Photo by ©GUDKOVANDREY  15191554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554" y="3779002"/>
            <a:ext cx="3985236" cy="2811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23891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62395"/>
            <a:ext cx="10515600" cy="763325"/>
          </a:xfrm>
        </p:spPr>
        <p:txBody>
          <a:bodyPr>
            <a:normAutofit/>
          </a:bodyPr>
          <a:lstStyle/>
          <a:p>
            <a:pPr algn="ctr"/>
            <a:r>
              <a:rPr lang="cs-CZ" sz="3400" b="1" dirty="0" smtClean="0"/>
              <a:t>Parazitární kastrace </a:t>
            </a:r>
            <a:endParaRPr lang="cs-CZ" sz="3400" b="1" dirty="0"/>
          </a:p>
        </p:txBody>
      </p:sp>
      <p:pic>
        <p:nvPicPr>
          <p:cNvPr id="15362" name="Picture 2" descr="Fecundity Compens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58170" y="1160890"/>
            <a:ext cx="7482177" cy="5609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638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949518" y="826404"/>
            <a:ext cx="10325431" cy="1569660"/>
          </a:xfrm>
          <a:prstGeom prst="rect">
            <a:avLst/>
          </a:prstGeom>
        </p:spPr>
        <p:txBody>
          <a:bodyPr wrap="square">
            <a:spAutoFit/>
          </a:bodyPr>
          <a:lstStyle/>
          <a:p>
            <a:r>
              <a:rPr lang="cs-CZ" sz="2400" dirty="0" smtClean="0"/>
              <a:t>Parazitární kastrace je strategie mající za následek reprodukční/evoluční smrt  svého hostitele. Jak parazitoid tak kastrátor se velikostně blíží velikosti hostitele, zatímco ne-kastrující paraziti jsou řádově mnohonásobně menší. U obou strategií je rovněž hostitel mnohem méně vnímavý vůči další parazitární nákaze.  </a:t>
            </a:r>
            <a:endParaRPr lang="cs-CZ" sz="2400" dirty="0"/>
          </a:p>
        </p:txBody>
      </p:sp>
      <p:sp>
        <p:nvSpPr>
          <p:cNvPr id="3" name="Zástupný symbol pro obsah 2"/>
          <p:cNvSpPr>
            <a:spLocks noGrp="1"/>
          </p:cNvSpPr>
          <p:nvPr>
            <p:ph idx="1"/>
          </p:nvPr>
        </p:nvSpPr>
        <p:spPr>
          <a:xfrm>
            <a:off x="838200" y="-310098"/>
            <a:ext cx="10515600" cy="993912"/>
          </a:xfrm>
        </p:spPr>
        <p:txBody>
          <a:bodyPr>
            <a:normAutofit fontScale="92500" lnSpcReduction="10000"/>
          </a:bodyPr>
          <a:lstStyle/>
          <a:p>
            <a:pPr marL="0" indent="0">
              <a:buNone/>
            </a:pPr>
            <a:endParaRPr lang="cs-CZ" sz="3400" dirty="0"/>
          </a:p>
          <a:p>
            <a:pPr marL="0" indent="0">
              <a:buNone/>
            </a:pPr>
            <a:r>
              <a:rPr lang="cs-CZ" sz="3400" dirty="0" smtClean="0"/>
              <a:t>	</a:t>
            </a:r>
            <a:r>
              <a:rPr lang="cs-CZ" sz="3400" dirty="0" smtClean="0"/>
              <a:t>			Parazitický </a:t>
            </a:r>
            <a:r>
              <a:rPr lang="cs-CZ" sz="3400" dirty="0" smtClean="0"/>
              <a:t>kastrátor</a:t>
            </a:r>
            <a:endParaRPr lang="cs-CZ" sz="3400" dirty="0"/>
          </a:p>
        </p:txBody>
      </p:sp>
      <p:pic>
        <p:nvPicPr>
          <p:cNvPr id="7" name="Obrázek 6"/>
          <p:cNvPicPr>
            <a:picLocks noChangeAspect="1"/>
          </p:cNvPicPr>
          <p:nvPr/>
        </p:nvPicPr>
        <p:blipFill>
          <a:blip r:embed="rId2"/>
          <a:stretch>
            <a:fillRect/>
          </a:stretch>
        </p:blipFill>
        <p:spPr>
          <a:xfrm>
            <a:off x="778399" y="2396064"/>
            <a:ext cx="10496550" cy="3762375"/>
          </a:xfrm>
          <a:prstGeom prst="rect">
            <a:avLst/>
          </a:prstGeom>
        </p:spPr>
      </p:pic>
      <p:pic>
        <p:nvPicPr>
          <p:cNvPr id="8" name="Obrázek 7"/>
          <p:cNvPicPr>
            <a:picLocks noChangeAspect="1"/>
          </p:cNvPicPr>
          <p:nvPr/>
        </p:nvPicPr>
        <p:blipFill>
          <a:blip r:embed="rId3"/>
          <a:stretch>
            <a:fillRect/>
          </a:stretch>
        </p:blipFill>
        <p:spPr>
          <a:xfrm>
            <a:off x="1229885" y="6240820"/>
            <a:ext cx="9239250" cy="276225"/>
          </a:xfrm>
          <a:prstGeom prst="rect">
            <a:avLst/>
          </a:prstGeom>
        </p:spPr>
      </p:pic>
    </p:spTree>
    <p:extLst>
      <p:ext uri="{BB962C8B-B14F-4D97-AF65-F5344CB8AC3E}">
        <p14:creationId xmlns:p14="http://schemas.microsoft.com/office/powerpoint/2010/main" val="234856195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650" name="Rectangle 2"/>
          <p:cNvSpPr>
            <a:spLocks noGrp="1" noRot="1" noChangeArrowheads="1"/>
          </p:cNvSpPr>
          <p:nvPr>
            <p:ph type="title"/>
          </p:nvPr>
        </p:nvSpPr>
        <p:spPr>
          <a:xfrm>
            <a:off x="3865657" y="174931"/>
            <a:ext cx="4325446" cy="485028"/>
          </a:xfrm>
        </p:spPr>
        <p:txBody>
          <a:bodyPr>
            <a:normAutofit fontScale="90000"/>
          </a:bodyPr>
          <a:lstStyle/>
          <a:p>
            <a:pPr eaLnBrk="1" hangingPunct="1">
              <a:defRPr/>
            </a:pPr>
            <a:r>
              <a:rPr lang="en-US" altLang="cs-CZ" sz="3200" b="1" dirty="0"/>
              <a:t>Para</a:t>
            </a:r>
            <a:r>
              <a:rPr lang="cs-CZ" altLang="cs-CZ" sz="3200" b="1" dirty="0"/>
              <a:t>z</a:t>
            </a:r>
            <a:r>
              <a:rPr lang="en-US" altLang="cs-CZ" sz="3200" b="1" dirty="0" err="1"/>
              <a:t>itic</a:t>
            </a:r>
            <a:r>
              <a:rPr lang="cs-CZ" altLang="cs-CZ" sz="3200" b="1" dirty="0" err="1"/>
              <a:t>ký</a:t>
            </a:r>
            <a:r>
              <a:rPr lang="en-US" altLang="cs-CZ" sz="3200" b="1" dirty="0"/>
              <a:t> </a:t>
            </a:r>
            <a:r>
              <a:rPr lang="cs-CZ" altLang="cs-CZ" sz="3200" b="1" dirty="0"/>
              <a:t>k</a:t>
            </a:r>
            <a:r>
              <a:rPr lang="en-US" altLang="cs-CZ" sz="3200" b="1" dirty="0" err="1"/>
              <a:t>astr</a:t>
            </a:r>
            <a:r>
              <a:rPr lang="cs-CZ" altLang="cs-CZ" sz="3200" b="1" dirty="0"/>
              <a:t>á</a:t>
            </a:r>
            <a:r>
              <a:rPr lang="en-US" altLang="cs-CZ" sz="3200" b="1" dirty="0"/>
              <a:t>tor</a:t>
            </a:r>
          </a:p>
        </p:txBody>
      </p:sp>
      <p:sp>
        <p:nvSpPr>
          <p:cNvPr id="27651" name="Rectangle 3"/>
          <p:cNvSpPr>
            <a:spLocks noGrp="1" noRot="1" noChangeArrowheads="1"/>
          </p:cNvSpPr>
          <p:nvPr>
            <p:ph type="body" idx="1"/>
          </p:nvPr>
        </p:nvSpPr>
        <p:spPr>
          <a:xfrm>
            <a:off x="1847850" y="1196976"/>
            <a:ext cx="8540750" cy="4498975"/>
          </a:xfrm>
        </p:spPr>
        <p:txBody>
          <a:bodyPr/>
          <a:lstStyle/>
          <a:p>
            <a:pPr eaLnBrk="1" hangingPunct="1">
              <a:buFont typeface="Arial" panose="020B0604020202020204" pitchFamily="34" charset="0"/>
              <a:buChar char="►"/>
              <a:defRPr/>
            </a:pPr>
            <a:r>
              <a:rPr lang="en-US" altLang="cs-CZ" sz="2400" dirty="0" err="1"/>
              <a:t>Energ</a:t>
            </a:r>
            <a:r>
              <a:rPr lang="cs-CZ" altLang="cs-CZ" sz="2400" dirty="0" err="1"/>
              <a:t>ie</a:t>
            </a:r>
            <a:r>
              <a:rPr lang="cs-CZ" altLang="cs-CZ" sz="2400" dirty="0"/>
              <a:t> sloužící hostiteli k reprodukci je využívána parazitem</a:t>
            </a:r>
            <a:endParaRPr lang="en-US" altLang="cs-CZ" sz="2400" dirty="0"/>
          </a:p>
          <a:p>
            <a:pPr eaLnBrk="1" hangingPunct="1">
              <a:buFont typeface="Arial" panose="020B0604020202020204" pitchFamily="34" charset="0"/>
              <a:buChar char="►"/>
              <a:defRPr/>
            </a:pPr>
            <a:endParaRPr lang="en-US" altLang="cs-CZ" sz="2400" dirty="0"/>
          </a:p>
          <a:p>
            <a:pPr eaLnBrk="1" hangingPunct="1">
              <a:buFont typeface="Arial" panose="020B0604020202020204" pitchFamily="34" charset="0"/>
              <a:buChar char="►"/>
              <a:defRPr/>
            </a:pPr>
            <a:r>
              <a:rPr lang="en-US" altLang="cs-CZ" sz="2400" dirty="0">
                <a:solidFill>
                  <a:srgbClr val="FF0000"/>
                </a:solidFill>
              </a:rPr>
              <a:t>Para</a:t>
            </a:r>
            <a:r>
              <a:rPr lang="cs-CZ" altLang="cs-CZ" sz="2400" dirty="0">
                <a:solidFill>
                  <a:srgbClr val="FF0000"/>
                </a:solidFill>
              </a:rPr>
              <a:t>z</a:t>
            </a:r>
            <a:r>
              <a:rPr lang="en-US" altLang="cs-CZ" sz="2400" dirty="0" err="1">
                <a:solidFill>
                  <a:srgbClr val="FF0000"/>
                </a:solidFill>
              </a:rPr>
              <a:t>itic</a:t>
            </a:r>
            <a:r>
              <a:rPr lang="cs-CZ" altLang="cs-CZ" sz="2400" dirty="0" err="1">
                <a:solidFill>
                  <a:srgbClr val="FF0000"/>
                </a:solidFill>
              </a:rPr>
              <a:t>ký</a:t>
            </a:r>
            <a:r>
              <a:rPr lang="en-US" altLang="cs-CZ" sz="2400" dirty="0">
                <a:solidFill>
                  <a:srgbClr val="FF0000"/>
                </a:solidFill>
              </a:rPr>
              <a:t> </a:t>
            </a:r>
            <a:r>
              <a:rPr lang="cs-CZ" altLang="cs-CZ" sz="2400" dirty="0" err="1">
                <a:solidFill>
                  <a:srgbClr val="FF0000"/>
                </a:solidFill>
              </a:rPr>
              <a:t>ka</a:t>
            </a:r>
            <a:r>
              <a:rPr lang="en-US" altLang="cs-CZ" sz="2400" dirty="0" err="1">
                <a:solidFill>
                  <a:srgbClr val="FF0000"/>
                </a:solidFill>
              </a:rPr>
              <a:t>str</a:t>
            </a:r>
            <a:r>
              <a:rPr lang="cs-CZ" altLang="cs-CZ" sz="2400" dirty="0">
                <a:solidFill>
                  <a:srgbClr val="FF0000"/>
                </a:solidFill>
              </a:rPr>
              <a:t>á</a:t>
            </a:r>
            <a:r>
              <a:rPr lang="en-US" altLang="cs-CZ" sz="2400" dirty="0">
                <a:solidFill>
                  <a:srgbClr val="FF0000"/>
                </a:solidFill>
              </a:rPr>
              <a:t>tor</a:t>
            </a:r>
            <a:r>
              <a:rPr lang="cs-CZ" altLang="cs-CZ" sz="2400" dirty="0">
                <a:solidFill>
                  <a:srgbClr val="FF0000"/>
                </a:solidFill>
              </a:rPr>
              <a:t> -</a:t>
            </a:r>
            <a:r>
              <a:rPr lang="en-US" altLang="cs-CZ" sz="2400" dirty="0">
                <a:solidFill>
                  <a:srgbClr val="FF0000"/>
                </a:solidFill>
              </a:rPr>
              <a:t> </a:t>
            </a:r>
            <a:r>
              <a:rPr lang="cs-CZ" altLang="cs-CZ" sz="2400" dirty="0"/>
              <a:t>zabíjí hostitele v evolučním slova smyslu</a:t>
            </a:r>
            <a:endParaRPr lang="en-US" altLang="cs-CZ" sz="2400" dirty="0"/>
          </a:p>
          <a:p>
            <a:pPr eaLnBrk="1" hangingPunct="1">
              <a:buFont typeface="Arial" panose="020B0604020202020204" pitchFamily="34" charset="0"/>
              <a:buChar char="►"/>
              <a:defRPr/>
            </a:pPr>
            <a:endParaRPr lang="en-US" altLang="cs-CZ" sz="2400" dirty="0"/>
          </a:p>
          <a:p>
            <a:pPr eaLnBrk="1" hangingPunct="1">
              <a:buFont typeface="Arial" panose="020B0604020202020204" pitchFamily="34" charset="0"/>
              <a:buChar char="►"/>
              <a:defRPr/>
            </a:pPr>
            <a:r>
              <a:rPr lang="cs-CZ" altLang="cs-CZ" sz="2400" dirty="0">
                <a:solidFill>
                  <a:srgbClr val="FF0000"/>
                </a:solidFill>
              </a:rPr>
              <a:t>Částečný</a:t>
            </a:r>
            <a:r>
              <a:rPr lang="en-US" altLang="cs-CZ" sz="2400" dirty="0">
                <a:solidFill>
                  <a:srgbClr val="FF0000"/>
                </a:solidFill>
              </a:rPr>
              <a:t> </a:t>
            </a:r>
            <a:r>
              <a:rPr lang="cs-CZ" altLang="cs-CZ" sz="2400" dirty="0">
                <a:solidFill>
                  <a:srgbClr val="FF0000"/>
                </a:solidFill>
              </a:rPr>
              <a:t>k</a:t>
            </a:r>
            <a:r>
              <a:rPr lang="en-US" altLang="cs-CZ" sz="2400" dirty="0" err="1">
                <a:solidFill>
                  <a:srgbClr val="FF0000"/>
                </a:solidFill>
              </a:rPr>
              <a:t>astr</a:t>
            </a:r>
            <a:r>
              <a:rPr lang="cs-CZ" altLang="cs-CZ" sz="2400" dirty="0">
                <a:solidFill>
                  <a:srgbClr val="FF0000"/>
                </a:solidFill>
              </a:rPr>
              <a:t>á</a:t>
            </a:r>
            <a:r>
              <a:rPr lang="en-US" altLang="cs-CZ" sz="2400" dirty="0">
                <a:solidFill>
                  <a:srgbClr val="FF0000"/>
                </a:solidFill>
              </a:rPr>
              <a:t>tor </a:t>
            </a:r>
            <a:r>
              <a:rPr lang="en-US" altLang="cs-CZ" sz="2400" dirty="0"/>
              <a:t>– </a:t>
            </a:r>
            <a:r>
              <a:rPr lang="cs-CZ" altLang="cs-CZ" sz="2400" dirty="0"/>
              <a:t>přechod mezi typickým parazitem a parazitickým kastrátorem</a:t>
            </a:r>
            <a:endParaRPr lang="en-US" altLang="cs-CZ" sz="2400" dirty="0"/>
          </a:p>
        </p:txBody>
      </p:sp>
      <p:pic>
        <p:nvPicPr>
          <p:cNvPr id="6146" name="Picture 2" descr="The isopod Hemioniscus balani is a parasitic castrator of hermaphroditic  barnacles. The isopods feed on ovarian fluid, causing the host to lost  female reproductive ability (male functionality remains).: ScienceFa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031027"/>
            <a:ext cx="4782645" cy="282697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cience Jargon Band Name of the Day: “Parasitic Castration” | Matt Wha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2028" y="4031027"/>
            <a:ext cx="4380421" cy="2826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87331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14051"/>
            <a:ext cx="10515600" cy="795765"/>
          </a:xfrm>
        </p:spPr>
        <p:txBody>
          <a:bodyPr>
            <a:normAutofit/>
          </a:bodyPr>
          <a:lstStyle/>
          <a:p>
            <a:pPr algn="ctr"/>
            <a:r>
              <a:rPr lang="cs-CZ" sz="3800" b="1" dirty="0" smtClean="0"/>
              <a:t>Parazitární kastrace</a:t>
            </a:r>
            <a:endParaRPr lang="cs-CZ" sz="3800" b="1" dirty="0"/>
          </a:p>
        </p:txBody>
      </p:sp>
      <p:sp>
        <p:nvSpPr>
          <p:cNvPr id="3" name="Zástupný symbol pro obsah 2"/>
          <p:cNvSpPr>
            <a:spLocks noGrp="1"/>
          </p:cNvSpPr>
          <p:nvPr>
            <p:ph idx="1"/>
          </p:nvPr>
        </p:nvSpPr>
        <p:spPr>
          <a:xfrm>
            <a:off x="838200" y="1125910"/>
            <a:ext cx="10515600" cy="4351338"/>
          </a:xfrm>
        </p:spPr>
        <p:txBody>
          <a:bodyPr/>
          <a:lstStyle/>
          <a:p>
            <a:pPr marL="0" indent="0">
              <a:buNone/>
            </a:pPr>
            <a:r>
              <a:rPr lang="cs-CZ" dirty="0"/>
              <a:t>Parazitická kastrace je strategie parazita, která zcela nebo částečně zablokuje reprodukci svým hostitelem k jeho vlastnímu prospěchu. Toto je jedna ze šesti hlavních strategií v rámci parazitismu</a:t>
            </a:r>
          </a:p>
        </p:txBody>
      </p:sp>
      <p:pic>
        <p:nvPicPr>
          <p:cNvPr id="4" name="Picture 2"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784" y="2469677"/>
            <a:ext cx="5820337" cy="383570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838201" y="6353093"/>
            <a:ext cx="5572920" cy="369332"/>
          </a:xfrm>
          <a:prstGeom prst="rect">
            <a:avLst/>
          </a:prstGeom>
          <a:noFill/>
        </p:spPr>
        <p:txBody>
          <a:bodyPr wrap="square" rtlCol="0">
            <a:spAutoFit/>
          </a:bodyPr>
          <a:lstStyle/>
          <a:p>
            <a:r>
              <a:rPr lang="cs-CZ" dirty="0" smtClean="0"/>
              <a:t>Krab napadený parazitárním kastrátorem </a:t>
            </a:r>
            <a:r>
              <a:rPr lang="cs-CZ" dirty="0" err="1" smtClean="0"/>
              <a:t>Sacculina</a:t>
            </a:r>
            <a:r>
              <a:rPr lang="cs-CZ" dirty="0" smtClean="0"/>
              <a:t> </a:t>
            </a:r>
            <a:r>
              <a:rPr lang="cs-CZ" dirty="0" err="1" smtClean="0"/>
              <a:t>carcini</a:t>
            </a:r>
            <a:r>
              <a:rPr lang="cs-CZ" dirty="0" smtClean="0"/>
              <a:t> </a:t>
            </a:r>
            <a:endParaRPr lang="cs-CZ" dirty="0"/>
          </a:p>
        </p:txBody>
      </p:sp>
      <p:pic>
        <p:nvPicPr>
          <p:cNvPr id="7170" name="Picture 2" descr="Castrator energy budg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155" y="2469677"/>
            <a:ext cx="5347513" cy="4010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9568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22298" y="174302"/>
            <a:ext cx="10515600" cy="517466"/>
          </a:xfrm>
        </p:spPr>
        <p:txBody>
          <a:bodyPr>
            <a:normAutofit fontScale="90000"/>
          </a:bodyPr>
          <a:lstStyle/>
          <a:p>
            <a:pPr algn="ctr"/>
            <a:r>
              <a:rPr lang="cs-CZ" sz="3600" b="1" dirty="0" smtClean="0"/>
              <a:t>Parazitický kastrátor - </a:t>
            </a:r>
            <a:r>
              <a:rPr lang="cs-CZ" sz="3600" b="1" dirty="0" err="1" smtClean="0"/>
              <a:t>Sacculina</a:t>
            </a:r>
            <a:endParaRPr lang="cs-CZ" sz="3600"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2160547" y="1061816"/>
            <a:ext cx="7797881" cy="5590091"/>
          </a:xfrm>
        </p:spPr>
      </p:pic>
    </p:spTree>
    <p:extLst>
      <p:ext uri="{BB962C8B-B14F-4D97-AF65-F5344CB8AC3E}">
        <p14:creationId xmlns:p14="http://schemas.microsoft.com/office/powerpoint/2010/main" val="216188072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795765"/>
          </a:xfrm>
        </p:spPr>
        <p:txBody>
          <a:bodyPr>
            <a:normAutofit/>
          </a:bodyPr>
          <a:lstStyle/>
          <a:p>
            <a:pPr algn="ctr"/>
            <a:r>
              <a:rPr lang="cs-CZ" sz="3800" b="1" dirty="0" smtClean="0"/>
              <a:t>Důsledek kastrace - gigantismus</a:t>
            </a:r>
            <a:endParaRPr lang="cs-CZ" sz="3800" b="1" dirty="0"/>
          </a:p>
        </p:txBody>
      </p:sp>
      <p:pic>
        <p:nvPicPr>
          <p:cNvPr id="16386" name="Picture 2" descr="gigantis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2080" y="1399430"/>
            <a:ext cx="10759430" cy="511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7386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2961087" y="209331"/>
            <a:ext cx="6182909" cy="432048"/>
          </a:xfrm>
        </p:spPr>
        <p:txBody>
          <a:bodyPr>
            <a:noAutofit/>
          </a:bodyPr>
          <a:lstStyle/>
          <a:p>
            <a:r>
              <a:rPr lang="cs-CZ" sz="3400" b="1" dirty="0" err="1" smtClean="0"/>
              <a:t>Mikropredátor</a:t>
            </a:r>
            <a:r>
              <a:rPr lang="cs-CZ" sz="3400" b="1" dirty="0" smtClean="0"/>
              <a:t> - </a:t>
            </a:r>
            <a:r>
              <a:rPr lang="cs-CZ" sz="3400" b="1" dirty="0" err="1" smtClean="0"/>
              <a:t>krevsající</a:t>
            </a:r>
            <a:r>
              <a:rPr lang="cs-CZ" sz="3400" b="1" dirty="0" smtClean="0"/>
              <a:t> členovci  </a:t>
            </a:r>
            <a:endParaRPr lang="cs-CZ" sz="3400" b="1"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223792" y="857583"/>
            <a:ext cx="3744416" cy="493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These tiny parasites may be crawling on your skin right now | MDLin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4426" y="4723618"/>
            <a:ext cx="3203575" cy="213438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hagas Disease From &amp;#39;Kissing Bugs&amp;#39; Is Spreading, Causing Heart Issu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5439" y="4729906"/>
            <a:ext cx="2798987" cy="209924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Fleas | Pets &amp;amp; Parasites: The Pet Owner&amp;#39;s Parasite Resour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4723618"/>
            <a:ext cx="3141438" cy="2460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79202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069233" y="116632"/>
            <a:ext cx="6411143" cy="648072"/>
          </a:xfrm>
        </p:spPr>
        <p:txBody>
          <a:bodyPr>
            <a:normAutofit fontScale="90000"/>
          </a:bodyPr>
          <a:lstStyle/>
          <a:p>
            <a:r>
              <a:rPr lang="cs-CZ" dirty="0" smtClean="0"/>
              <a:t>Rozmanitost členovců - blechy</a:t>
            </a:r>
            <a:endParaRPr lang="cs-CZ" dirty="0"/>
          </a:p>
        </p:txBody>
      </p:sp>
      <p:pic>
        <p:nvPicPr>
          <p:cNvPr id="614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83632" y="836314"/>
            <a:ext cx="6696744" cy="5950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530569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0290" name="Nadpis 1"/>
          <p:cNvSpPr>
            <a:spLocks noGrp="1"/>
          </p:cNvSpPr>
          <p:nvPr>
            <p:ph type="title"/>
          </p:nvPr>
        </p:nvSpPr>
        <p:spPr>
          <a:xfrm>
            <a:off x="3512204" y="254412"/>
            <a:ext cx="7047132" cy="365792"/>
          </a:xfrm>
        </p:spPr>
        <p:txBody>
          <a:bodyPr>
            <a:noAutofit/>
          </a:bodyPr>
          <a:lstStyle/>
          <a:p>
            <a:r>
              <a:rPr lang="cs-CZ" altLang="cs-CZ" sz="3600" b="1" dirty="0" smtClean="0"/>
              <a:t>Vedlejší typy </a:t>
            </a:r>
            <a:r>
              <a:rPr lang="cs-CZ" altLang="cs-CZ" sz="3600" b="1" dirty="0" smtClean="0"/>
              <a:t>parasitismu</a:t>
            </a:r>
            <a:endParaRPr lang="cs-CZ" altLang="cs-CZ" sz="3600" b="1" dirty="0" smtClean="0"/>
          </a:p>
        </p:txBody>
      </p:sp>
      <p:sp>
        <p:nvSpPr>
          <p:cNvPr id="5" name="Rectangle 3"/>
          <p:cNvSpPr txBox="1">
            <a:spLocks noChangeArrowheads="1"/>
          </p:cNvSpPr>
          <p:nvPr/>
        </p:nvSpPr>
        <p:spPr>
          <a:xfrm>
            <a:off x="711783" y="1296627"/>
            <a:ext cx="4448614" cy="473841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3500" dirty="0" err="1" smtClean="0"/>
              <a:t>Kleptoparasitismus</a:t>
            </a:r>
            <a:endParaRPr lang="cs-CZ" altLang="cs-CZ" sz="3500" dirty="0" smtClean="0"/>
          </a:p>
          <a:p>
            <a:r>
              <a:rPr lang="cs-CZ" altLang="cs-CZ" sz="3500" dirty="0" err="1" smtClean="0"/>
              <a:t>Hyperparazitismus</a:t>
            </a:r>
            <a:endParaRPr lang="cs-CZ" altLang="cs-CZ" sz="3500" dirty="0" smtClean="0"/>
          </a:p>
          <a:p>
            <a:r>
              <a:rPr lang="cs-CZ" altLang="cs-CZ" sz="3500" dirty="0" smtClean="0"/>
              <a:t>Sexuální </a:t>
            </a:r>
            <a:r>
              <a:rPr lang="cs-CZ" altLang="cs-CZ" sz="3500" dirty="0" smtClean="0"/>
              <a:t>parazitismus</a:t>
            </a:r>
          </a:p>
          <a:p>
            <a:r>
              <a:rPr lang="cs-CZ" altLang="cs-CZ" sz="3500" dirty="0" smtClean="0"/>
              <a:t>Hnízdní </a:t>
            </a:r>
            <a:r>
              <a:rPr lang="cs-CZ" altLang="cs-CZ" sz="3500" dirty="0" err="1" smtClean="0"/>
              <a:t>parazitiasmus</a:t>
            </a:r>
            <a:endParaRPr lang="cs-CZ" altLang="cs-CZ" sz="3500" dirty="0" smtClean="0"/>
          </a:p>
          <a:p>
            <a:r>
              <a:rPr lang="cs-CZ" altLang="cs-CZ" sz="3500" dirty="0" smtClean="0"/>
              <a:t>Sociální parazitismus</a:t>
            </a:r>
          </a:p>
          <a:p>
            <a:r>
              <a:rPr lang="cs-CZ" altLang="cs-CZ" sz="3500" dirty="0" err="1" smtClean="0"/>
              <a:t>Adelfoparazitismus</a:t>
            </a:r>
            <a:endParaRPr lang="cs-CZ" altLang="cs-CZ" sz="3500" dirty="0" smtClean="0"/>
          </a:p>
          <a:p>
            <a:r>
              <a:rPr lang="cs-CZ" altLang="cs-CZ" sz="3500" dirty="0" err="1" smtClean="0"/>
              <a:t>Pseudoparazitismus</a:t>
            </a:r>
            <a:endParaRPr lang="cs-CZ" altLang="cs-CZ" sz="3500" dirty="0" smtClean="0"/>
          </a:p>
          <a:p>
            <a:r>
              <a:rPr lang="cs-CZ" altLang="cs-CZ" sz="3500" dirty="0" smtClean="0"/>
              <a:t>Vampyrismus</a:t>
            </a:r>
          </a:p>
          <a:p>
            <a:r>
              <a:rPr lang="cs-CZ" altLang="cs-CZ" sz="3500" dirty="0" smtClean="0"/>
              <a:t>Parazitismus u rostlin</a:t>
            </a:r>
          </a:p>
          <a:p>
            <a:r>
              <a:rPr lang="cs-CZ" altLang="cs-CZ" sz="3500" dirty="0" smtClean="0"/>
              <a:t>Mykorizní </a:t>
            </a:r>
            <a:r>
              <a:rPr lang="cs-CZ" altLang="cs-CZ" sz="3500" dirty="0" err="1" smtClean="0"/>
              <a:t>epiparazitismus</a:t>
            </a:r>
            <a:endParaRPr lang="cs-CZ" altLang="cs-CZ" sz="3500" dirty="0" smtClean="0"/>
          </a:p>
          <a:p>
            <a:pPr marL="0" indent="0">
              <a:buNone/>
            </a:pPr>
            <a:endParaRPr lang="cs-CZ" altLang="cs-CZ" sz="3200" dirty="0" smtClean="0"/>
          </a:p>
          <a:p>
            <a:endParaRPr lang="cs-CZ" altLang="cs-CZ" dirty="0" smtClean="0"/>
          </a:p>
          <a:p>
            <a:endParaRPr lang="cs-CZ" altLang="cs-CZ" dirty="0" smtClean="0"/>
          </a:p>
          <a:p>
            <a:pPr>
              <a:buFontTx/>
              <a:buNone/>
            </a:pPr>
            <a:endParaRPr lang="cs-CZ" altLang="cs-CZ" dirty="0"/>
          </a:p>
        </p:txBody>
      </p:sp>
      <p:sp>
        <p:nvSpPr>
          <p:cNvPr id="8" name="Zástupný symbol pro obsah 2"/>
          <p:cNvSpPr>
            <a:spLocks noGrp="1"/>
          </p:cNvSpPr>
          <p:nvPr>
            <p:ph idx="1"/>
          </p:nvPr>
        </p:nvSpPr>
        <p:spPr>
          <a:xfrm>
            <a:off x="6891410" y="1574923"/>
            <a:ext cx="4932171" cy="4563345"/>
          </a:xfrm>
        </p:spPr>
        <p:txBody>
          <a:bodyPr>
            <a:normAutofit/>
          </a:bodyPr>
          <a:lstStyle/>
          <a:p>
            <a:r>
              <a:rPr lang="cs-CZ" sz="3000" dirty="0" smtClean="0"/>
              <a:t>Mutualismus/Symbióza</a:t>
            </a:r>
          </a:p>
          <a:p>
            <a:r>
              <a:rPr lang="cs-CZ" sz="3000" dirty="0" err="1" smtClean="0"/>
              <a:t>Komezalismus</a:t>
            </a:r>
            <a:endParaRPr lang="cs-CZ" sz="3000" dirty="0" smtClean="0"/>
          </a:p>
          <a:p>
            <a:r>
              <a:rPr lang="cs-CZ" sz="3000" dirty="0" err="1" smtClean="0"/>
              <a:t>Forézie</a:t>
            </a:r>
            <a:endParaRPr lang="cs-CZ" sz="3000" dirty="0" smtClean="0"/>
          </a:p>
          <a:p>
            <a:r>
              <a:rPr lang="cs-CZ" sz="3000" dirty="0" err="1" smtClean="0"/>
              <a:t>Cleaning</a:t>
            </a:r>
            <a:r>
              <a:rPr lang="cs-CZ" sz="3000" dirty="0" smtClean="0"/>
              <a:t> </a:t>
            </a:r>
            <a:r>
              <a:rPr lang="cs-CZ" sz="3000" dirty="0" err="1" smtClean="0"/>
              <a:t>symbiosis</a:t>
            </a:r>
            <a:endParaRPr lang="cs-CZ" sz="3000" dirty="0" smtClean="0"/>
          </a:p>
          <a:p>
            <a:r>
              <a:rPr lang="cs-CZ" sz="3000" dirty="0" err="1" smtClean="0"/>
              <a:t>Herbivorie</a:t>
            </a:r>
            <a:endParaRPr lang="cs-CZ" sz="3000" dirty="0" smtClean="0"/>
          </a:p>
          <a:p>
            <a:pPr marL="0" indent="0">
              <a:buNone/>
            </a:pPr>
            <a:endParaRPr lang="cs-CZ" dirty="0" smtClean="0"/>
          </a:p>
          <a:p>
            <a:endParaRPr lang="cs-CZ" dirty="0" smtClean="0"/>
          </a:p>
          <a:p>
            <a:endParaRPr lang="cs-CZ" dirty="0"/>
          </a:p>
        </p:txBody>
      </p:sp>
    </p:spTree>
    <p:extLst>
      <p:ext uri="{BB962C8B-B14F-4D97-AF65-F5344CB8AC3E}">
        <p14:creationId xmlns:p14="http://schemas.microsoft.com/office/powerpoint/2010/main" val="235728136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4" name="Picture 12" descr="A yellow and black adult Encarsia perplexa wasp sits on a leaf with a spiral of yellow hatching citrus blackfly eggs nearb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1212" y="4345691"/>
            <a:ext cx="3753800" cy="251230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a:p>
        </p:txBody>
      </p:sp>
      <p:pic>
        <p:nvPicPr>
          <p:cNvPr id="18434" name="Picture 2" descr="Decorative"/>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264300"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Decorativ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4300" y="-16795"/>
            <a:ext cx="43557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A nest made of twigs hold 5 pink eggs and one that is blue with brown speck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16795"/>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Decorativ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4345691"/>
            <a:ext cx="3912042" cy="2512309"/>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Decorativ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55242" y="4345691"/>
            <a:ext cx="5536758" cy="251230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005599" y="3498572"/>
            <a:ext cx="9043886" cy="769441"/>
          </a:xfrm>
          <a:prstGeom prst="rect">
            <a:avLst/>
          </a:prstGeom>
          <a:solidFill>
            <a:schemeClr val="bg1"/>
          </a:solidFill>
          <a:ln w="12700">
            <a:solidFill>
              <a:schemeClr val="tx1"/>
            </a:solidFill>
          </a:ln>
        </p:spPr>
        <p:txBody>
          <a:bodyPr wrap="none" rtlCol="0">
            <a:spAutoFit/>
          </a:bodyPr>
          <a:lstStyle/>
          <a:p>
            <a:r>
              <a:rPr lang="cs-CZ" sz="2200" dirty="0" err="1" smtClean="0"/>
              <a:t>Hyperparazitismus</a:t>
            </a:r>
            <a:r>
              <a:rPr lang="cs-CZ" sz="2200" dirty="0" smtClean="0"/>
              <a:t>        Sociální parazitismus                  Hnízdní parazitismus</a:t>
            </a:r>
          </a:p>
          <a:p>
            <a:r>
              <a:rPr lang="cs-CZ" sz="2200" dirty="0" err="1" smtClean="0"/>
              <a:t>Kleptoparazitismus</a:t>
            </a:r>
            <a:r>
              <a:rPr lang="cs-CZ" sz="2200" dirty="0" smtClean="0"/>
              <a:t>       </a:t>
            </a:r>
            <a:r>
              <a:rPr lang="cs-CZ" sz="2200" dirty="0" err="1" smtClean="0"/>
              <a:t>Adelfoparazitismus</a:t>
            </a:r>
            <a:r>
              <a:rPr lang="cs-CZ" sz="2200" dirty="0" smtClean="0"/>
              <a:t>                      Sexuální parazitismus</a:t>
            </a:r>
          </a:p>
        </p:txBody>
      </p:sp>
    </p:spTree>
    <p:extLst>
      <p:ext uri="{BB962C8B-B14F-4D97-AF65-F5344CB8AC3E}">
        <p14:creationId xmlns:p14="http://schemas.microsoft.com/office/powerpoint/2010/main" val="117900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délník 12"/>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4" name="Picture 36" descr="Vlci se vracejí do Češka. Zahlédnout je je ale stále vzácnost - Deník.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6817" y="4348084"/>
            <a:ext cx="3840471" cy="2254537"/>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14"/>
          <p:cNvPicPr>
            <a:picLocks noChangeAspect="1"/>
          </p:cNvPicPr>
          <p:nvPr/>
        </p:nvPicPr>
        <p:blipFill>
          <a:blip r:embed="rId3"/>
          <a:stretch>
            <a:fillRect/>
          </a:stretch>
        </p:blipFill>
        <p:spPr>
          <a:xfrm>
            <a:off x="10288988" y="4203357"/>
            <a:ext cx="1725437" cy="2412134"/>
          </a:xfrm>
          <a:prstGeom prst="rect">
            <a:avLst/>
          </a:prstGeom>
        </p:spPr>
      </p:pic>
      <p:pic>
        <p:nvPicPr>
          <p:cNvPr id="12" name="Picture 32" descr="Obrázek - Corvus frugilegus (havran polní) | BioLib.c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1516" y="2154421"/>
            <a:ext cx="2902909" cy="2192054"/>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p:cNvSpPr>
            <a:spLocks noGrp="1"/>
          </p:cNvSpPr>
          <p:nvPr>
            <p:ph type="title"/>
          </p:nvPr>
        </p:nvSpPr>
        <p:spPr>
          <a:xfrm>
            <a:off x="2957888" y="55027"/>
            <a:ext cx="6305383" cy="676495"/>
          </a:xfrm>
        </p:spPr>
        <p:txBody>
          <a:bodyPr>
            <a:normAutofit fontScale="90000"/>
          </a:bodyPr>
          <a:lstStyle/>
          <a:p>
            <a:pPr algn="ctr"/>
            <a:r>
              <a:rPr lang="cs-CZ" sz="3400" b="1" dirty="0" err="1" smtClean="0"/>
              <a:t>Protokooperace</a:t>
            </a:r>
            <a:r>
              <a:rPr lang="cs-CZ" sz="3400" b="1" dirty="0" smtClean="0"/>
              <a:t>, mutualismus, aliance</a:t>
            </a:r>
            <a:endParaRPr lang="cs-CZ" sz="3400" b="1" dirty="0"/>
          </a:p>
        </p:txBody>
      </p:sp>
      <p:sp>
        <p:nvSpPr>
          <p:cNvPr id="3" name="TextovéPole 2"/>
          <p:cNvSpPr txBox="1"/>
          <p:nvPr/>
        </p:nvSpPr>
        <p:spPr>
          <a:xfrm>
            <a:off x="397569" y="1216556"/>
            <a:ext cx="11106823" cy="646331"/>
          </a:xfrm>
          <a:prstGeom prst="rect">
            <a:avLst/>
          </a:prstGeom>
          <a:noFill/>
        </p:spPr>
        <p:txBody>
          <a:bodyPr wrap="none" rtlCol="0">
            <a:spAutoFit/>
          </a:bodyPr>
          <a:lstStyle/>
          <a:p>
            <a:r>
              <a:rPr lang="cs-CZ" dirty="0" smtClean="0"/>
              <a:t>Zvláštním případem je tzv. </a:t>
            </a:r>
            <a:r>
              <a:rPr lang="cs-CZ" b="1" dirty="0" smtClean="0"/>
              <a:t>aliance</a:t>
            </a:r>
            <a:r>
              <a:rPr lang="cs-CZ" dirty="0" smtClean="0"/>
              <a:t> – druh, který zajišťuje lepší ochranu před nebezpečím (např. se tu uplatňuje dobrý </a:t>
            </a:r>
          </a:p>
          <a:p>
            <a:r>
              <a:rPr lang="cs-CZ" dirty="0" smtClean="0"/>
              <a:t>zrak jedněch a dobrý čich druhých – pštros se zebrami, žirafami a slony nebo různé druhy ptáků s kopytníky či vlky.</a:t>
            </a:r>
            <a:endParaRPr lang="cs-CZ" dirty="0"/>
          </a:p>
        </p:txBody>
      </p:sp>
      <p:pic>
        <p:nvPicPr>
          <p:cNvPr id="6" name="Picture 24" descr="Pštros v záhrade? Má chutné mäso, znáša veľké vajcia a jeho chovom si  môžete zarobiť! | Urob si sá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794" y="2162755"/>
            <a:ext cx="3427713" cy="22794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6" descr="Chov pštrosů | Drůbež | Články - ChovZvířat.c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979" y="4373217"/>
            <a:ext cx="3437858" cy="22214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8" descr="Pštros dvouprstý (Struthio camelus) - ChovZvířat.cz"/>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4767" y="2154421"/>
            <a:ext cx="3327218" cy="22187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0" descr="Havran polní, Corvus frugilegus | iFauna.c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4033" y="2162755"/>
            <a:ext cx="2433099" cy="218372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9"/>
          <a:stretch>
            <a:fillRect/>
          </a:stretch>
        </p:blipFill>
        <p:spPr>
          <a:xfrm>
            <a:off x="3556419" y="4346475"/>
            <a:ext cx="3305559" cy="2248195"/>
          </a:xfrm>
          <a:prstGeom prst="rect">
            <a:avLst/>
          </a:prstGeom>
        </p:spPr>
      </p:pic>
    </p:spTree>
    <p:extLst>
      <p:ext uri="{BB962C8B-B14F-4D97-AF65-F5344CB8AC3E}">
        <p14:creationId xmlns:p14="http://schemas.microsoft.com/office/powerpoint/2010/main" val="153869043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7218" name="Nadpis 1"/>
          <p:cNvSpPr>
            <a:spLocks noGrp="1"/>
          </p:cNvSpPr>
          <p:nvPr>
            <p:ph type="title"/>
          </p:nvPr>
        </p:nvSpPr>
        <p:spPr>
          <a:xfrm>
            <a:off x="3162466" y="204693"/>
            <a:ext cx="5888038" cy="458788"/>
          </a:xfrm>
        </p:spPr>
        <p:txBody>
          <a:bodyPr>
            <a:noAutofit/>
          </a:bodyPr>
          <a:lstStyle/>
          <a:p>
            <a:pPr algn="ctr"/>
            <a:r>
              <a:rPr lang="cs-CZ" altLang="cs-CZ" sz="3400" b="1" dirty="0" err="1"/>
              <a:t>Kleptoparazitismus</a:t>
            </a:r>
            <a:endParaRPr lang="cs-CZ" altLang="cs-CZ" sz="3400" b="1" dirty="0"/>
          </a:p>
        </p:txBody>
      </p:sp>
      <p:sp>
        <p:nvSpPr>
          <p:cNvPr id="137219" name="Zástupný symbol pro obsah 2"/>
          <p:cNvSpPr>
            <a:spLocks noGrp="1"/>
          </p:cNvSpPr>
          <p:nvPr>
            <p:ph idx="1"/>
          </p:nvPr>
        </p:nvSpPr>
        <p:spPr>
          <a:xfrm>
            <a:off x="985965" y="858757"/>
            <a:ext cx="10344647" cy="1009650"/>
          </a:xfrm>
        </p:spPr>
        <p:txBody>
          <a:bodyPr>
            <a:noAutofit/>
          </a:bodyPr>
          <a:lstStyle/>
          <a:p>
            <a:pPr marL="0" indent="0">
              <a:buNone/>
            </a:pPr>
            <a:r>
              <a:rPr lang="cs-CZ" altLang="cs-CZ" sz="1900" dirty="0"/>
              <a:t>V případě </a:t>
            </a:r>
            <a:r>
              <a:rPr lang="cs-CZ" altLang="cs-CZ" sz="1900" dirty="0" err="1"/>
              <a:t>kleptoparazitismu</a:t>
            </a:r>
            <a:r>
              <a:rPr lang="cs-CZ" altLang="cs-CZ" sz="1900" dirty="0"/>
              <a:t> </a:t>
            </a:r>
            <a:r>
              <a:rPr lang="en-US" altLang="cs-CZ" sz="1900" dirty="0"/>
              <a:t>(</a:t>
            </a:r>
            <a:r>
              <a:rPr lang="cs-CZ" altLang="cs-CZ" sz="1900" dirty="0"/>
              <a:t>pochází z řeckého </a:t>
            </a:r>
            <a:r>
              <a:rPr lang="en-US" altLang="cs-CZ" sz="1900" dirty="0" err="1"/>
              <a:t>κλέ</a:t>
            </a:r>
            <a:r>
              <a:rPr lang="en-US" altLang="cs-CZ" sz="1900" dirty="0"/>
              <a:t>πτης (</a:t>
            </a:r>
            <a:r>
              <a:rPr lang="en-US" altLang="cs-CZ" sz="1900" i="1" dirty="0"/>
              <a:t>kleptēs</a:t>
            </a:r>
            <a:r>
              <a:rPr lang="en-US" altLang="cs-CZ" sz="1900" dirty="0"/>
              <a:t>), „</a:t>
            </a:r>
            <a:r>
              <a:rPr lang="cs-CZ" altLang="cs-CZ" sz="1900" dirty="0"/>
              <a:t>zloděj</a:t>
            </a:r>
            <a:r>
              <a:rPr lang="en-US" altLang="cs-CZ" sz="1900" dirty="0"/>
              <a:t>"), para</a:t>
            </a:r>
            <a:r>
              <a:rPr lang="cs-CZ" altLang="cs-CZ" sz="1900" dirty="0"/>
              <a:t>z</a:t>
            </a:r>
            <a:r>
              <a:rPr lang="en-US" altLang="cs-CZ" sz="1900" dirty="0"/>
              <a:t>it</a:t>
            </a:r>
            <a:r>
              <a:rPr lang="cs-CZ" altLang="cs-CZ" sz="1900" dirty="0"/>
              <a:t>i</a:t>
            </a:r>
            <a:r>
              <a:rPr lang="en-US" altLang="cs-CZ" sz="1900" dirty="0"/>
              <a:t> </a:t>
            </a:r>
            <a:r>
              <a:rPr lang="cs-CZ" altLang="cs-CZ" sz="1900" dirty="0"/>
              <a:t>kradou potravu svým hostitelům. Tento typ parazitismu se často týká blízce příbuzných ať už ve smyslu stejného druhu nebo mezi druhy v rámci stejného rodu nebo čeledi. Například mnoho linií včel „</a:t>
            </a:r>
            <a:r>
              <a:rPr lang="cs-CZ" altLang="cs-CZ" sz="1900" dirty="0" err="1"/>
              <a:t>cuckoo</a:t>
            </a:r>
            <a:r>
              <a:rPr lang="cs-CZ" altLang="cs-CZ" sz="1900" dirty="0"/>
              <a:t> </a:t>
            </a:r>
            <a:r>
              <a:rPr lang="cs-CZ" altLang="cs-CZ" sz="1900" dirty="0" err="1"/>
              <a:t>bees</a:t>
            </a:r>
            <a:r>
              <a:rPr lang="cs-CZ" altLang="cs-CZ" sz="1900" dirty="0"/>
              <a:t>“ kladou vajíčka do hnízd jiných druhů včel stejné čeledi.  </a:t>
            </a:r>
          </a:p>
          <a:p>
            <a:pPr marL="0" indent="0">
              <a:buNone/>
            </a:pPr>
            <a:r>
              <a:rPr lang="en-US" altLang="cs-CZ" sz="1900" dirty="0" err="1"/>
              <a:t>Kleptoparasitism</a:t>
            </a:r>
            <a:r>
              <a:rPr lang="cs-CZ" altLang="cs-CZ" sz="1900" dirty="0" err="1"/>
              <a:t>us</a:t>
            </a:r>
            <a:r>
              <a:rPr lang="cs-CZ" altLang="cs-CZ" sz="1900" dirty="0"/>
              <a:t> je relativně četný i u ptáků, kde některé fregatky jsou specializované na pirátské získávání potravy od</a:t>
            </a:r>
            <a:r>
              <a:rPr lang="en-US" altLang="cs-CZ" sz="1900" dirty="0"/>
              <a:t> </a:t>
            </a:r>
            <a:r>
              <a:rPr lang="cs-CZ" altLang="cs-CZ" sz="1900" dirty="0"/>
              <a:t>jiných mořských ptáků ihned poté co ji tito ptáci uloví.</a:t>
            </a:r>
          </a:p>
        </p:txBody>
      </p:sp>
      <p:pic>
        <p:nvPicPr>
          <p:cNvPr id="137220" name="Picture 2" descr="https://upload.wikimedia.org/wikipedia/commons/0/00/Gull_attacking_sea_ot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976" y="2681287"/>
            <a:ext cx="8324850" cy="4085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1" name="TextovéPole 3"/>
          <p:cNvSpPr txBox="1">
            <a:spLocks noChangeArrowheads="1"/>
          </p:cNvSpPr>
          <p:nvPr/>
        </p:nvSpPr>
        <p:spPr bwMode="auto">
          <a:xfrm>
            <a:off x="5072064" y="5568950"/>
            <a:ext cx="2352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1200">
                <a:solidFill>
                  <a:schemeClr val="bg2"/>
                </a:solidFill>
              </a:rPr>
              <a:t>Racek kradoucí potravu vydře</a:t>
            </a:r>
            <a:r>
              <a:rPr lang="cs-CZ" altLang="cs-CZ">
                <a:solidFill>
                  <a:schemeClr val="bg2"/>
                </a:solidFill>
              </a:rPr>
              <a:t>.</a:t>
            </a:r>
            <a:r>
              <a:rPr lang="cs-CZ" altLang="cs-CZ"/>
              <a:t> </a:t>
            </a:r>
          </a:p>
        </p:txBody>
      </p:sp>
    </p:spTree>
    <p:extLst>
      <p:ext uri="{BB962C8B-B14F-4D97-AF65-F5344CB8AC3E}">
        <p14:creationId xmlns:p14="http://schemas.microsoft.com/office/powerpoint/2010/main" val="102049032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86835"/>
            <a:ext cx="10515600" cy="692395"/>
          </a:xfrm>
        </p:spPr>
        <p:txBody>
          <a:bodyPr>
            <a:normAutofit/>
          </a:bodyPr>
          <a:lstStyle/>
          <a:p>
            <a:pPr algn="ctr"/>
            <a:r>
              <a:rPr lang="cs-CZ" sz="3400" b="1" dirty="0" err="1" smtClean="0"/>
              <a:t>Kleptoparazitismus</a:t>
            </a:r>
            <a:r>
              <a:rPr lang="cs-CZ" sz="3400" b="1" dirty="0" smtClean="0"/>
              <a:t> – potravní parazitismu</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3225137" y="1096241"/>
            <a:ext cx="5704306" cy="4215230"/>
          </a:xfrm>
          <a:prstGeom prst="rect">
            <a:avLst/>
          </a:prstGeom>
        </p:spPr>
      </p:pic>
      <p:sp>
        <p:nvSpPr>
          <p:cNvPr id="6" name="TextovéPole 5"/>
          <p:cNvSpPr txBox="1"/>
          <p:nvPr/>
        </p:nvSpPr>
        <p:spPr>
          <a:xfrm>
            <a:off x="2067339" y="5239912"/>
            <a:ext cx="7983019" cy="1200329"/>
          </a:xfrm>
          <a:prstGeom prst="rect">
            <a:avLst/>
          </a:prstGeom>
          <a:noFill/>
        </p:spPr>
        <p:txBody>
          <a:bodyPr wrap="none" rtlCol="0">
            <a:spAutoFit/>
          </a:bodyPr>
          <a:lstStyle/>
          <a:p>
            <a:r>
              <a:rPr lang="cs-CZ" dirty="0" err="1" smtClean="0"/>
              <a:t>Kleptoparazitická</a:t>
            </a:r>
            <a:r>
              <a:rPr lang="cs-CZ" dirty="0" smtClean="0"/>
              <a:t> moucha </a:t>
            </a:r>
            <a:r>
              <a:rPr lang="cs-CZ" i="1" dirty="0" err="1" smtClean="0"/>
              <a:t>Milichia</a:t>
            </a:r>
            <a:r>
              <a:rPr lang="cs-CZ" i="1" dirty="0" smtClean="0"/>
              <a:t> </a:t>
            </a:r>
            <a:r>
              <a:rPr lang="cs-CZ" i="1" dirty="0" err="1" smtClean="0"/>
              <a:t>patrizii</a:t>
            </a:r>
            <a:r>
              <a:rPr lang="cs-CZ" dirty="0" smtClean="0"/>
              <a:t>, zastaví mravence (</a:t>
            </a:r>
            <a:r>
              <a:rPr lang="cs-CZ" i="1" dirty="0" err="1" smtClean="0"/>
              <a:t>Crematogaster</a:t>
            </a:r>
            <a:r>
              <a:rPr lang="cs-CZ" dirty="0" smtClean="0"/>
              <a:t>). </a:t>
            </a:r>
          </a:p>
          <a:p>
            <a:r>
              <a:rPr lang="cs-CZ" dirty="0" smtClean="0"/>
              <a:t>Moucha uchopí mravencovy tykadla a nastane </a:t>
            </a:r>
            <a:r>
              <a:rPr lang="cs-CZ" dirty="0" err="1" smtClean="0"/>
              <a:t>aujtomatická</a:t>
            </a:r>
            <a:r>
              <a:rPr lang="cs-CZ" dirty="0" smtClean="0"/>
              <a:t> regurgitace mravence. </a:t>
            </a:r>
          </a:p>
          <a:p>
            <a:r>
              <a:rPr lang="cs-CZ" dirty="0" smtClean="0"/>
              <a:t>To umožnuje mouše získat potravu, kterou si nahromadil mravenec. </a:t>
            </a:r>
          </a:p>
          <a:p>
            <a:endParaRPr lang="cs-CZ" dirty="0"/>
          </a:p>
        </p:txBody>
      </p:sp>
    </p:spTree>
    <p:extLst>
      <p:ext uri="{BB962C8B-B14F-4D97-AF65-F5344CB8AC3E}">
        <p14:creationId xmlns:p14="http://schemas.microsoft.com/office/powerpoint/2010/main" val="386965049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315" y="-127220"/>
            <a:ext cx="9144000" cy="6736742"/>
          </a:xfrm>
          <a:prstGeom prst="rect">
            <a:avLst/>
          </a:prstGeom>
        </p:spPr>
      </p:pic>
      <p:sp>
        <p:nvSpPr>
          <p:cNvPr id="4" name="Obdélník 3"/>
          <p:cNvSpPr/>
          <p:nvPr/>
        </p:nvSpPr>
        <p:spPr>
          <a:xfrm>
            <a:off x="3503712" y="248479"/>
            <a:ext cx="4896544" cy="1169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Potravní parazitismus</a:t>
            </a:r>
          </a:p>
        </p:txBody>
      </p:sp>
      <p:sp>
        <p:nvSpPr>
          <p:cNvPr id="5" name="Obdélník 4"/>
          <p:cNvSpPr/>
          <p:nvPr/>
        </p:nvSpPr>
        <p:spPr>
          <a:xfrm>
            <a:off x="1546110" y="1401736"/>
            <a:ext cx="3515004" cy="550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899855" y="544855"/>
            <a:ext cx="10319265" cy="898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3600" dirty="0">
              <a:solidFill>
                <a:schemeClr val="tx1"/>
              </a:solidFill>
            </a:endParaRPr>
          </a:p>
        </p:txBody>
      </p:sp>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400" dirty="0" err="1" smtClean="0">
                <a:solidFill>
                  <a:schemeClr val="tx1"/>
                </a:solidFill>
              </a:rPr>
              <a:t>Kleptoparasitismus</a:t>
            </a:r>
            <a:endParaRPr lang="cs-CZ" sz="3400" dirty="0">
              <a:solidFill>
                <a:schemeClr val="tx1"/>
              </a:solidFill>
            </a:endParaRPr>
          </a:p>
        </p:txBody>
      </p:sp>
    </p:spTree>
    <p:extLst>
      <p:ext uri="{BB962C8B-B14F-4D97-AF65-F5344CB8AC3E}">
        <p14:creationId xmlns:p14="http://schemas.microsoft.com/office/powerpoint/2010/main" val="135860364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délník 12"/>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4312" y="2492897"/>
            <a:ext cx="1763688" cy="2610781"/>
          </a:xfrm>
          <a:prstGeom prst="rect">
            <a:avLst/>
          </a:prstGeom>
        </p:spPr>
      </p:pic>
      <p:sp>
        <p:nvSpPr>
          <p:cNvPr id="2" name="Nadpis 1"/>
          <p:cNvSpPr>
            <a:spLocks noGrp="1"/>
          </p:cNvSpPr>
          <p:nvPr>
            <p:ph type="title"/>
          </p:nvPr>
        </p:nvSpPr>
        <p:spPr>
          <a:xfrm>
            <a:off x="1981200" y="194230"/>
            <a:ext cx="8229600" cy="418058"/>
          </a:xfrm>
        </p:spPr>
        <p:txBody>
          <a:bodyPr>
            <a:noAutofit/>
          </a:bodyPr>
          <a:lstStyle/>
          <a:p>
            <a:pPr algn="ctr"/>
            <a:r>
              <a:rPr lang="cs-CZ" sz="3400" b="1" dirty="0" err="1" smtClean="0"/>
              <a:t>Kleptoparazitismus</a:t>
            </a:r>
            <a:r>
              <a:rPr lang="cs-CZ" sz="3400" b="1" dirty="0" smtClean="0"/>
              <a:t>  - příklady</a:t>
            </a:r>
            <a:endParaRPr lang="cs-CZ" sz="3400" b="1" dirty="0"/>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4082" y="760684"/>
            <a:ext cx="3060339" cy="2046127"/>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4421" y="764704"/>
            <a:ext cx="3085756" cy="2052028"/>
          </a:xfrm>
          <a:prstGeom prst="rect">
            <a:avLst/>
          </a:prstGeom>
        </p:spPr>
      </p:pic>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178" y="764704"/>
            <a:ext cx="2987823" cy="2052028"/>
          </a:xfrm>
          <a:prstGeom prst="rect">
            <a:avLst/>
          </a:prstGeom>
        </p:spPr>
      </p:pic>
      <p:pic>
        <p:nvPicPr>
          <p:cNvPr id="6" name="Obráze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9112" y="2798499"/>
            <a:ext cx="3898217" cy="2190798"/>
          </a:xfrm>
          <a:prstGeom prst="rect">
            <a:avLst/>
          </a:prstGeom>
        </p:spPr>
      </p:pic>
      <p:pic>
        <p:nvPicPr>
          <p:cNvPr id="7" name="Obráze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6964" y="2804723"/>
            <a:ext cx="3501203" cy="2178350"/>
          </a:xfrm>
          <a:prstGeom prst="rect">
            <a:avLst/>
          </a:prstGeom>
        </p:spPr>
      </p:pic>
      <p:pic>
        <p:nvPicPr>
          <p:cNvPr id="9" name="Obráze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1" y="4983074"/>
            <a:ext cx="3039396" cy="1874927"/>
          </a:xfrm>
          <a:prstGeom prst="rect">
            <a:avLst/>
          </a:prstGeom>
        </p:spPr>
      </p:pic>
      <p:pic>
        <p:nvPicPr>
          <p:cNvPr id="10" name="Obrázek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4372" y="4983074"/>
            <a:ext cx="2499277" cy="1874927"/>
          </a:xfrm>
          <a:prstGeom prst="rect">
            <a:avLst/>
          </a:prstGeom>
        </p:spPr>
      </p:pic>
      <p:pic>
        <p:nvPicPr>
          <p:cNvPr id="11" name="Obrázek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43648" y="4963520"/>
            <a:ext cx="3597285" cy="1897218"/>
          </a:xfrm>
          <a:prstGeom prst="rect">
            <a:avLst/>
          </a:prstGeom>
        </p:spPr>
      </p:pic>
      <p:pic>
        <p:nvPicPr>
          <p:cNvPr id="12" name="Obrázek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3398" y="769224"/>
            <a:ext cx="3116779" cy="2047509"/>
          </a:xfrm>
          <a:prstGeom prst="rect">
            <a:avLst/>
          </a:prstGeom>
        </p:spPr>
      </p:pic>
    </p:spTree>
    <p:extLst>
      <p:ext uri="{BB962C8B-B14F-4D97-AF65-F5344CB8AC3E}">
        <p14:creationId xmlns:p14="http://schemas.microsoft.com/office/powerpoint/2010/main" val="283759172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délník 1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8251" name="Picture 20" descr="https://upload.wikimedia.org/wikipedia/commons/c/ce/Diptera_Sarcophagidae_Miltogramminae_Craticulina_sp_tibial_chaetae_Kleptoparasite_of_Philanth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364" y="3309734"/>
            <a:ext cx="2687302" cy="179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7" name="Picture 12" descr="https://upload.wikimedia.org/wikipedia/commons/thumb/1/13/Hyena_arriving.jpg/1920px-Hyena_arriv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427" y="2404883"/>
            <a:ext cx="3183526" cy="201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2" name="Picture 22" descr="https://upload.wikimedia.org/wikipedia/commons/thumb/c/c0/Argyrodes_flavescens_at_Nayikayam_Thattu.jpg/800px-Argyrodes_flavescens_at_Nayikayam_Thatt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4001" y="2804182"/>
            <a:ext cx="2596426" cy="227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Nadpis 1"/>
          <p:cNvSpPr>
            <a:spLocks noGrp="1"/>
          </p:cNvSpPr>
          <p:nvPr>
            <p:ph type="title"/>
          </p:nvPr>
        </p:nvSpPr>
        <p:spPr>
          <a:xfrm>
            <a:off x="1325854" y="182759"/>
            <a:ext cx="5921375" cy="484187"/>
          </a:xfrm>
        </p:spPr>
        <p:txBody>
          <a:bodyPr>
            <a:noAutofit/>
          </a:bodyPr>
          <a:lstStyle/>
          <a:p>
            <a:pPr algn="ctr"/>
            <a:r>
              <a:rPr lang="cs-CZ" altLang="cs-CZ" sz="3400" b="1" dirty="0" err="1"/>
              <a:t>Kleptoparasitismus</a:t>
            </a:r>
            <a:r>
              <a:rPr lang="cs-CZ" altLang="cs-CZ" sz="3400" b="1" dirty="0"/>
              <a:t> - příklady</a:t>
            </a:r>
          </a:p>
        </p:txBody>
      </p:sp>
      <p:pic>
        <p:nvPicPr>
          <p:cNvPr id="138244" name="Picture 4" descr="https://upload.wikimedia.org/wikipedia/commons/2/23/Kleptoparasitism_Great_Cormora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4911" y="1191540"/>
            <a:ext cx="2997740" cy="223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6" descr="https://upload.wikimedia.org/wikipedia/commons/thumb/e/eb/Cheetah_with_impala_kill.jpg/1920px-Cheetah_with_impala_kil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2651" y="294073"/>
            <a:ext cx="3161302" cy="213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8" descr="https://upload.wikimedia.org/wikipedia/commons/thumb/8/8e/Hyenas_at_stolen_impala_kill.jpg/1920px-Hyenas_at_stolen_impala_kil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2476" y="4322892"/>
            <a:ext cx="3212099"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8" name="Picture 14" descr="https://upload.wikimedia.org/wikipedia/commons/thumb/3/38/Klepto.JPG/1280px-Klept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7359" y="1191539"/>
            <a:ext cx="2660307" cy="226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9" name="Picture 2" descr="https://upload.wikimedia.org/wikipedia/commons/thumb/5/5b/Western_Gull_chasing_Elegant_Tern.jpg/1920px-Western_Gull_chasing_Elegant_Tern.jpg"/>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a:xfrm>
            <a:off x="3088823" y="1191539"/>
            <a:ext cx="3406708" cy="2248573"/>
          </a:xfrm>
          <a:noFill/>
          <a:extLst>
            <a:ext uri="{909E8E84-426E-40DD-AFC4-6F175D3DCCD1}">
              <a14:hiddenFill xmlns:a14="http://schemas.microsoft.com/office/drawing/2010/main">
                <a:solidFill>
                  <a:srgbClr val="FFFFFF"/>
                </a:solidFill>
              </a14:hiddenFill>
            </a:ext>
          </a:extLst>
        </p:spPr>
      </p:pic>
      <p:sp>
        <p:nvSpPr>
          <p:cNvPr id="138250" name="TextovéPole 12"/>
          <p:cNvSpPr txBox="1">
            <a:spLocks noChangeArrowheads="1"/>
          </p:cNvSpPr>
          <p:nvPr/>
        </p:nvSpPr>
        <p:spPr bwMode="auto">
          <a:xfrm>
            <a:off x="1124669" y="5199063"/>
            <a:ext cx="682663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cs-CZ" i="1" dirty="0" err="1"/>
              <a:t>Craticulina</a:t>
            </a:r>
            <a:r>
              <a:rPr lang="en-US" altLang="cs-CZ" dirty="0"/>
              <a:t> species. T</a:t>
            </a:r>
            <a:r>
              <a:rPr lang="cs-CZ" altLang="cs-CZ" dirty="0" err="1"/>
              <a:t>ento</a:t>
            </a:r>
            <a:r>
              <a:rPr lang="cs-CZ" altLang="cs-CZ" dirty="0"/>
              <a:t> druh je </a:t>
            </a:r>
            <a:r>
              <a:rPr lang="cs-CZ" altLang="cs-CZ" dirty="0" err="1"/>
              <a:t>Cuckoo</a:t>
            </a:r>
            <a:r>
              <a:rPr lang="cs-CZ" altLang="cs-CZ" dirty="0"/>
              <a:t> </a:t>
            </a:r>
            <a:r>
              <a:rPr lang="cs-CZ" altLang="cs-CZ" dirty="0" err="1"/>
              <a:t>bee</a:t>
            </a:r>
            <a:endParaRPr lang="cs-CZ" altLang="cs-CZ" dirty="0"/>
          </a:p>
          <a:p>
            <a:r>
              <a:rPr lang="en-US" altLang="cs-CZ" dirty="0"/>
              <a:t>kleptoparasite</a:t>
            </a:r>
            <a:r>
              <a:rPr lang="cs-CZ" altLang="cs-CZ" dirty="0"/>
              <a:t>m</a:t>
            </a:r>
            <a:r>
              <a:rPr lang="en-US" altLang="cs-CZ" dirty="0"/>
              <a:t> </a:t>
            </a:r>
            <a:r>
              <a:rPr lang="cs-CZ" altLang="cs-CZ" dirty="0" err="1"/>
              <a:t>Philanthus</a:t>
            </a:r>
            <a:r>
              <a:rPr lang="cs-CZ" altLang="cs-CZ" dirty="0"/>
              <a:t> v jižní Africe.</a:t>
            </a:r>
          </a:p>
          <a:p>
            <a:r>
              <a:rPr lang="cs-CZ" altLang="cs-CZ" i="1" dirty="0"/>
              <a:t>			     </a:t>
            </a:r>
            <a:r>
              <a:rPr lang="cs-CZ" altLang="cs-CZ" i="1" dirty="0" err="1"/>
              <a:t>Argerodes</a:t>
            </a:r>
            <a:r>
              <a:rPr lang="cs-CZ" altLang="cs-CZ" i="1" dirty="0"/>
              <a:t> </a:t>
            </a:r>
            <a:r>
              <a:rPr lang="cs-CZ" altLang="cs-CZ" i="1" dirty="0" err="1"/>
              <a:t>flavescens</a:t>
            </a:r>
            <a:r>
              <a:rPr lang="cs-CZ" altLang="cs-CZ" i="1" dirty="0"/>
              <a:t> </a:t>
            </a:r>
            <a:r>
              <a:rPr lang="cs-CZ" altLang="cs-CZ" dirty="0" smtClean="0"/>
              <a:t>na pavučině</a:t>
            </a:r>
            <a:r>
              <a:rPr lang="cs-CZ" altLang="cs-CZ" i="1" dirty="0"/>
              <a:t>				     </a:t>
            </a:r>
            <a:r>
              <a:rPr lang="cs-CZ" altLang="cs-CZ" i="1" dirty="0" smtClean="0"/>
              <a:t> </a:t>
            </a:r>
            <a:r>
              <a:rPr lang="cs-CZ" altLang="cs-CZ" i="1" dirty="0" err="1"/>
              <a:t>Argiope</a:t>
            </a:r>
            <a:r>
              <a:rPr lang="cs-CZ" altLang="cs-CZ" i="1" dirty="0"/>
              <a:t> </a:t>
            </a:r>
            <a:r>
              <a:rPr lang="cs-CZ" altLang="cs-CZ" i="1" dirty="0" err="1"/>
              <a:t>pulchella</a:t>
            </a:r>
            <a:r>
              <a:rPr lang="cs-CZ" altLang="cs-CZ" i="1" dirty="0"/>
              <a:t>. </a:t>
            </a:r>
            <a:endParaRPr lang="cs-CZ" altLang="cs-CZ" dirty="0"/>
          </a:p>
        </p:txBody>
      </p:sp>
      <p:sp>
        <p:nvSpPr>
          <p:cNvPr id="5" name="Šipka doprava 4"/>
          <p:cNvSpPr/>
          <p:nvPr/>
        </p:nvSpPr>
        <p:spPr>
          <a:xfrm rot="16200000">
            <a:off x="1917100" y="4858585"/>
            <a:ext cx="387350" cy="214313"/>
          </a:xfrm>
          <a:prstGeom prst="rightArrow">
            <a:avLst>
              <a:gd name="adj1" fmla="val 44437"/>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 name="Šipka doprava 18"/>
          <p:cNvSpPr/>
          <p:nvPr/>
        </p:nvSpPr>
        <p:spPr>
          <a:xfrm rot="16200000">
            <a:off x="6689726" y="5092701"/>
            <a:ext cx="801687" cy="214312"/>
          </a:xfrm>
          <a:prstGeom prst="rightArrow">
            <a:avLst>
              <a:gd name="adj1" fmla="val 44437"/>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138254" name="Picture 26" descr="https://upload.wikimedia.org/wikipedia/commons/5/51/Cuckoo_be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88822" y="3429000"/>
            <a:ext cx="2617630" cy="164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Šipka doprava 20"/>
          <p:cNvSpPr/>
          <p:nvPr/>
        </p:nvSpPr>
        <p:spPr>
          <a:xfrm rot="16200000">
            <a:off x="3829001" y="4844257"/>
            <a:ext cx="387350" cy="214313"/>
          </a:xfrm>
          <a:prstGeom prst="rightArrow">
            <a:avLst>
              <a:gd name="adj1" fmla="val 44437"/>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extLst>
      <p:ext uri="{BB962C8B-B14F-4D97-AF65-F5344CB8AC3E}">
        <p14:creationId xmlns:p14="http://schemas.microsoft.com/office/powerpoint/2010/main" val="170187562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délník 11"/>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42338" name="Picture 16" descr="GoshawkFalconr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3875" y="1609725"/>
            <a:ext cx="1608138"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4" descr="https://upload.wikimedia.org/wikipedia/commons/2/2d/1997_274-24_Gerew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3388" y="3641724"/>
            <a:ext cx="3884612" cy="2384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2721153" y="180841"/>
            <a:ext cx="6637529" cy="447675"/>
          </a:xfrm>
        </p:spPr>
        <p:txBody>
          <a:bodyPr>
            <a:noAutofit/>
          </a:bodyPr>
          <a:lstStyle/>
          <a:p>
            <a:pPr algn="ctr">
              <a:defRPr/>
            </a:pPr>
            <a:r>
              <a:rPr lang="cs-CZ" sz="3400" b="1" dirty="0" err="1"/>
              <a:t>Kleptoparasitismus</a:t>
            </a:r>
            <a:r>
              <a:rPr lang="cs-CZ" sz="3400" b="1" dirty="0"/>
              <a:t> – příklady - lidé</a:t>
            </a:r>
          </a:p>
        </p:txBody>
      </p:sp>
      <p:sp>
        <p:nvSpPr>
          <p:cNvPr id="142341" name="Zástupný symbol pro obsah 2"/>
          <p:cNvSpPr>
            <a:spLocks noGrp="1"/>
          </p:cNvSpPr>
          <p:nvPr>
            <p:ph idx="1"/>
          </p:nvPr>
        </p:nvSpPr>
        <p:spPr>
          <a:xfrm>
            <a:off x="413468" y="908050"/>
            <a:ext cx="5130082" cy="2736850"/>
          </a:xfrm>
        </p:spPr>
        <p:txBody>
          <a:bodyPr>
            <a:noAutofit/>
          </a:bodyPr>
          <a:lstStyle/>
          <a:p>
            <a:r>
              <a:rPr lang="cs-CZ" altLang="cs-CZ" sz="1800" dirty="0"/>
              <a:t>Lidský </a:t>
            </a:r>
            <a:r>
              <a:rPr lang="en-US" altLang="cs-CZ" sz="1800" dirty="0"/>
              <a:t>intraspecific</a:t>
            </a:r>
            <a:r>
              <a:rPr lang="cs-CZ" altLang="cs-CZ" sz="1800" dirty="0" err="1"/>
              <a:t>ký</a:t>
            </a:r>
            <a:r>
              <a:rPr lang="en-US" altLang="cs-CZ" sz="1800" dirty="0"/>
              <a:t> </a:t>
            </a:r>
            <a:r>
              <a:rPr lang="en-US" altLang="cs-CZ" sz="1800" dirty="0" err="1"/>
              <a:t>kleptoparasitism</a:t>
            </a:r>
            <a:r>
              <a:rPr lang="cs-CZ" altLang="cs-CZ" sz="1800" dirty="0" err="1"/>
              <a:t>us</a:t>
            </a:r>
            <a:r>
              <a:rPr lang="en-US" altLang="cs-CZ" sz="1800" dirty="0"/>
              <a:t> (</a:t>
            </a:r>
            <a:r>
              <a:rPr lang="cs-CZ" altLang="cs-CZ" sz="1800" dirty="0"/>
              <a:t>člověk krade potravu člověku) je běžné v dobách hladomoru</a:t>
            </a:r>
            <a:r>
              <a:rPr lang="cs-CZ" altLang="cs-CZ" sz="1800" dirty="0" smtClean="0"/>
              <a:t>.</a:t>
            </a:r>
            <a:endParaRPr lang="en-US" altLang="cs-CZ" sz="1800" dirty="0"/>
          </a:p>
          <a:p>
            <a:r>
              <a:rPr lang="cs-CZ" altLang="cs-CZ" sz="1800" dirty="0"/>
              <a:t>Sokolnictví – člověk využívá dravé ptáky pro lov a nebo kormorány pro lov ryb. </a:t>
            </a:r>
          </a:p>
          <a:p>
            <a:r>
              <a:rPr lang="cs-CZ" altLang="cs-CZ" sz="1800" dirty="0"/>
              <a:t>V národní parku </a:t>
            </a:r>
            <a:r>
              <a:rPr lang="cs-CZ" altLang="cs-CZ" sz="1800" dirty="0" err="1"/>
              <a:t>Waza</a:t>
            </a:r>
            <a:r>
              <a:rPr lang="cs-CZ" altLang="cs-CZ" sz="1800" dirty="0"/>
              <a:t> v Kamerunu (2006) bylo pozorováno pronásledování lvů, což vede k poklesu jejich populací.</a:t>
            </a:r>
          </a:p>
        </p:txBody>
      </p:sp>
      <p:pic>
        <p:nvPicPr>
          <p:cNvPr id="142342" name="Picture 2" descr="1997 275-15 young Wodaabe wom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3690938"/>
            <a:ext cx="2671763"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Picture 10" descr="Elephants around tree in Waza, Camero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9563" y="3641725"/>
            <a:ext cx="312261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Picture 12" descr="https://upload.wikimedia.org/wikipedia/commons/thumb/6/64/1968_5Nigeria_CDC.png/143px-1968_5Nigeria_CD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0238" y="839788"/>
            <a:ext cx="1147762"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Picture 14" descr="https://upload.wikimedia.org/wikipedia/commons/4/4f/Bengal_famine_1943_phot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37425" y="854075"/>
            <a:ext cx="2185988"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6" name="Picture 18" descr="https://upload.wikimedia.org/wikipedia/commons/thumb/5/50/Cormorant_at_Kanjia_Lake%2C_Bhubaneswar.JPG/1280px-Cormorant_at_Kanjia_Lake%2C_Bhubaneswa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42175" y="2509838"/>
            <a:ext cx="1906588"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7" name="Picture 22" descr="Microcarbo melanoleucos Austins Ferry 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8764" y="2497138"/>
            <a:ext cx="1519237"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4546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910384" y="151423"/>
            <a:ext cx="4310063" cy="471487"/>
          </a:xfrm>
        </p:spPr>
        <p:txBody>
          <a:bodyPr>
            <a:noAutofit/>
          </a:bodyPr>
          <a:lstStyle/>
          <a:p>
            <a:pPr algn="ctr">
              <a:defRPr/>
            </a:pPr>
            <a:r>
              <a:rPr lang="cs-CZ" sz="3400" b="1" dirty="0" smtClean="0"/>
              <a:t>Hyperparasitismus</a:t>
            </a:r>
            <a:endParaRPr lang="cs-CZ" sz="3400" b="1" dirty="0"/>
          </a:p>
        </p:txBody>
      </p:sp>
      <p:sp>
        <p:nvSpPr>
          <p:cNvPr id="142339" name="TextovéPole 2"/>
          <p:cNvSpPr txBox="1">
            <a:spLocks noChangeArrowheads="1"/>
          </p:cNvSpPr>
          <p:nvPr/>
        </p:nvSpPr>
        <p:spPr bwMode="auto">
          <a:xfrm>
            <a:off x="618898" y="4244855"/>
            <a:ext cx="1109232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dirty="0"/>
          </a:p>
          <a:p>
            <a:pPr>
              <a:spcBef>
                <a:spcPct val="0"/>
              </a:spcBef>
              <a:buFontTx/>
              <a:buNone/>
            </a:pPr>
            <a:r>
              <a:rPr lang="cs-CZ" altLang="cs-CZ" sz="1800" dirty="0" err="1"/>
              <a:t>Hyperparaziti</a:t>
            </a:r>
            <a:r>
              <a:rPr lang="cs-CZ" altLang="cs-CZ" sz="1800" dirty="0"/>
              <a:t> mohou kontrolovat populace svých hostitelů a jsou často využíváni v biologickém boji v </a:t>
            </a:r>
            <a:r>
              <a:rPr lang="cs-CZ" altLang="cs-CZ" sz="1800" dirty="0" smtClean="0"/>
              <a:t>agrikulturách a </a:t>
            </a:r>
            <a:r>
              <a:rPr lang="cs-CZ" altLang="cs-CZ" sz="1800" dirty="0"/>
              <a:t>v určitém smyslu i v medicíně. Kontrolní efekt můžeme vidět např. ve způsobu, kdy CHV1 virus pomáhá </a:t>
            </a:r>
            <a:r>
              <a:rPr lang="cs-CZ" altLang="cs-CZ" sz="1800" dirty="0" smtClean="0"/>
              <a:t>kontrolovat poškozování </a:t>
            </a:r>
            <a:r>
              <a:rPr lang="cs-CZ" altLang="cs-CZ" sz="1800" dirty="0"/>
              <a:t>amerického ořešáku bakterií </a:t>
            </a:r>
            <a:r>
              <a:rPr lang="cs-CZ" altLang="cs-CZ" sz="1800" i="1" dirty="0" err="1"/>
              <a:t>Cryphonectria</a:t>
            </a:r>
            <a:r>
              <a:rPr lang="cs-CZ" altLang="cs-CZ" sz="1800" i="1" dirty="0"/>
              <a:t> </a:t>
            </a:r>
            <a:r>
              <a:rPr lang="cs-CZ" altLang="cs-CZ" sz="1800" i="1" dirty="0" err="1"/>
              <a:t>parasitica</a:t>
            </a:r>
            <a:r>
              <a:rPr lang="cs-CZ" altLang="cs-CZ" sz="1800" i="1" dirty="0"/>
              <a:t> </a:t>
            </a:r>
            <a:r>
              <a:rPr lang="cs-CZ" altLang="cs-CZ" sz="1800" dirty="0"/>
              <a:t>a kdy tento bakteriofág může být pro uvedenou </a:t>
            </a:r>
            <a:r>
              <a:rPr lang="cs-CZ" altLang="cs-CZ" sz="1800" dirty="0" smtClean="0"/>
              <a:t>bakteriální </a:t>
            </a:r>
            <a:r>
              <a:rPr lang="cs-CZ" altLang="cs-CZ" sz="1800" dirty="0"/>
              <a:t>infekci limitující. Je pravděpodobné, že i přes malý stupeň poznání, můžeme předpokládat, že většina </a:t>
            </a:r>
            <a:r>
              <a:rPr lang="cs-CZ" altLang="cs-CZ" sz="1800" dirty="0" smtClean="0"/>
              <a:t>patogenních </a:t>
            </a:r>
            <a:r>
              <a:rPr lang="cs-CZ" altLang="cs-CZ" sz="1800" dirty="0" err="1"/>
              <a:t>mikroparazitů</a:t>
            </a:r>
            <a:r>
              <a:rPr lang="cs-CZ" altLang="cs-CZ" sz="1800" dirty="0"/>
              <a:t> bude mít svoje </a:t>
            </a:r>
            <a:r>
              <a:rPr lang="cs-CZ" altLang="cs-CZ" sz="1800" dirty="0" err="1"/>
              <a:t>hypeparazity</a:t>
            </a:r>
            <a:r>
              <a:rPr lang="cs-CZ" altLang="cs-CZ" sz="1800" dirty="0"/>
              <a:t>, kteří budou mít v agrikultuře a medicíně uplatnění. </a:t>
            </a:r>
          </a:p>
        </p:txBody>
      </p:sp>
      <p:pic>
        <p:nvPicPr>
          <p:cNvPr id="142340" name="Picture 4" descr="https://upload.wikimedia.org/wikipedia/commons/thumb/9/92/Gallarutos.jpg/1280px-Gallarut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8900" y="2471522"/>
            <a:ext cx="231775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1" name="Picture 12" descr="https://upload.wikimedia.org/wikipedia/commons/1/11/Gal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989" y="2493774"/>
            <a:ext cx="2022475"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2" name="Picture 14" descr="https://upload.wikimedia.org/wikipedia/commons/thumb/9/98/Biorhiza_pallida_male.jpg/1024px-Biorhiza_pallida_m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8475" y="2477869"/>
            <a:ext cx="1868488"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3" name="TextovéPole 8"/>
          <p:cNvSpPr txBox="1">
            <a:spLocks noChangeArrowheads="1"/>
          </p:cNvSpPr>
          <p:nvPr/>
        </p:nvSpPr>
        <p:spPr bwMode="auto">
          <a:xfrm>
            <a:off x="779694" y="1442449"/>
            <a:ext cx="10931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err="1"/>
              <a:t>Hyperparaziti</a:t>
            </a:r>
            <a:r>
              <a:rPr lang="cs-CZ" altLang="cs-CZ" sz="1800" dirty="0"/>
              <a:t> se živí na úkor jiných parazitů, svých hostitelů, např. protozoa žijící uvnitř těl helmintů nebo </a:t>
            </a:r>
          </a:p>
          <a:p>
            <a:pPr>
              <a:spcBef>
                <a:spcPct val="0"/>
              </a:spcBef>
              <a:buFontTx/>
              <a:buNone/>
            </a:pPr>
            <a:r>
              <a:rPr lang="cs-CZ" altLang="cs-CZ" sz="1800" dirty="0"/>
              <a:t>fakultativní nebo obligátní </a:t>
            </a:r>
            <a:r>
              <a:rPr lang="cs-CZ" altLang="cs-CZ" sz="1800" dirty="0" err="1"/>
              <a:t>parasitoidi</a:t>
            </a:r>
            <a:r>
              <a:rPr lang="cs-CZ" altLang="cs-CZ" sz="1800" dirty="0"/>
              <a:t>, jejichž hostitelé jsou buď praví paraziti nebo </a:t>
            </a:r>
            <a:r>
              <a:rPr lang="cs-CZ" altLang="cs-CZ" sz="1800" dirty="0" err="1"/>
              <a:t>parasitoidi</a:t>
            </a:r>
            <a:r>
              <a:rPr lang="cs-CZ" altLang="cs-CZ" sz="1800" dirty="0"/>
              <a:t>.</a:t>
            </a:r>
          </a:p>
          <a:p>
            <a:pPr>
              <a:spcBef>
                <a:spcPct val="0"/>
              </a:spcBef>
              <a:buFontTx/>
              <a:buNone/>
            </a:pPr>
            <a:endParaRPr lang="cs-CZ" altLang="cs-CZ" sz="1800" dirty="0"/>
          </a:p>
          <a:p>
            <a:pPr>
              <a:spcBef>
                <a:spcPct val="0"/>
              </a:spcBef>
              <a:buFontTx/>
              <a:buNone/>
            </a:pPr>
            <a:r>
              <a:rPr lang="cs-CZ" altLang="cs-CZ" sz="1800" dirty="0"/>
              <a:t> </a:t>
            </a:r>
          </a:p>
        </p:txBody>
      </p:sp>
      <p:pic>
        <p:nvPicPr>
          <p:cNvPr id="142344" name="Picture 16" descr="https://upload.wikimedia.org/wikipedia/commons/thumb/5/5e/Oak_apples_on_oak_leaf_and_in_cross_section.JPG/1280px-Oak_apples_on_oak_leaf_and_in_cross_sec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675" y="2458836"/>
            <a:ext cx="231775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37715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délník 11"/>
          <p:cNvSpPr/>
          <p:nvPr/>
        </p:nvSpPr>
        <p:spPr>
          <a:xfrm>
            <a:off x="0" y="4268918"/>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8438" name="Picture 6" descr="https://www.notesonzoology.com/wp-content/uploads/2016/10/clip_image012_thumb2_thum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19" y="0"/>
            <a:ext cx="7009017" cy="4078031"/>
          </a:xfrm>
          <a:prstGeom prst="rect">
            <a:avLst/>
          </a:prstGeom>
          <a:noFill/>
          <a:extLst>
            <a:ext uri="{909E8E84-426E-40DD-AFC4-6F175D3DCCD1}">
              <a14:hiddenFill xmlns:a14="http://schemas.microsoft.com/office/drawing/2010/main">
                <a:solidFill>
                  <a:srgbClr val="FFFFFF"/>
                </a:solidFill>
              </a14:hiddenFill>
            </a:ext>
          </a:extLst>
        </p:spPr>
      </p:pic>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6200000">
            <a:off x="-289019" y="269542"/>
            <a:ext cx="3978876" cy="3439792"/>
          </a:xfrm>
        </p:spPr>
      </p:pic>
      <p:sp>
        <p:nvSpPr>
          <p:cNvPr id="5" name="AutoShape 4" descr="Parasitism: Meaning and Types | Zoolog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8440" name="Picture 8" descr="PDF) Ultrastructure and development of Nosema podocotyloidis n. sp.  (Microsporidia), a hyperparasite of Podocotyloides magnatestis (Trematoda),  a parasite of Parapristipoma octolineatum (Teleoste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78877"/>
            <a:ext cx="2856059" cy="2856060"/>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Na co koukat nejen o Vánocích aneb filmy o koních | EQUICHANNEL.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3735" y="3978878"/>
            <a:ext cx="3570073" cy="285606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283840" y="4222494"/>
            <a:ext cx="5469895" cy="1692771"/>
          </a:xfrm>
          <a:prstGeom prst="rect">
            <a:avLst/>
          </a:prstGeom>
          <a:noFill/>
        </p:spPr>
        <p:txBody>
          <a:bodyPr wrap="none" rtlCol="0">
            <a:spAutoFit/>
          </a:bodyPr>
          <a:lstStyle/>
          <a:p>
            <a:pPr algn="ctr"/>
            <a:r>
              <a:rPr lang="cs-CZ" sz="3200" dirty="0" smtClean="0"/>
              <a:t> </a:t>
            </a:r>
            <a:r>
              <a:rPr lang="cs-CZ" sz="3200" dirty="0" err="1" smtClean="0"/>
              <a:t>Hyperparazitismus</a:t>
            </a:r>
            <a:endParaRPr lang="cs-CZ" sz="3200" dirty="0" smtClean="0"/>
          </a:p>
          <a:p>
            <a:endParaRPr lang="cs-CZ" dirty="0"/>
          </a:p>
          <a:p>
            <a:r>
              <a:rPr lang="cs-CZ" dirty="0" smtClean="0"/>
              <a:t>Sporocysta motolice </a:t>
            </a:r>
            <a:r>
              <a:rPr lang="cs-CZ" i="1" dirty="0" err="1" smtClean="0"/>
              <a:t>Bucephalus</a:t>
            </a:r>
            <a:r>
              <a:rPr lang="cs-CZ" i="1" dirty="0" smtClean="0"/>
              <a:t> </a:t>
            </a:r>
            <a:r>
              <a:rPr lang="cs-CZ" i="1" dirty="0" err="1" smtClean="0"/>
              <a:t>sp</a:t>
            </a:r>
            <a:r>
              <a:rPr lang="cs-CZ" dirty="0" smtClean="0"/>
              <a:t>. napadená </a:t>
            </a:r>
          </a:p>
          <a:p>
            <a:r>
              <a:rPr lang="cs-CZ" dirty="0"/>
              <a:t>s</a:t>
            </a:r>
            <a:r>
              <a:rPr lang="cs-CZ" dirty="0" smtClean="0"/>
              <a:t>porami </a:t>
            </a:r>
            <a:r>
              <a:rPr lang="cs-CZ" dirty="0" err="1" smtClean="0"/>
              <a:t>microsporidie</a:t>
            </a:r>
            <a:r>
              <a:rPr lang="cs-CZ" dirty="0" smtClean="0"/>
              <a:t> druhu </a:t>
            </a:r>
            <a:r>
              <a:rPr lang="cs-CZ" i="1" dirty="0" err="1" smtClean="0"/>
              <a:t>Nosema</a:t>
            </a:r>
            <a:r>
              <a:rPr lang="cs-CZ" i="1" dirty="0" smtClean="0"/>
              <a:t> </a:t>
            </a:r>
            <a:r>
              <a:rPr lang="cs-CZ" i="1" dirty="0" err="1" smtClean="0"/>
              <a:t>dollfusi</a:t>
            </a:r>
            <a:r>
              <a:rPr lang="cs-CZ" i="1" dirty="0" smtClean="0"/>
              <a:t>, </a:t>
            </a:r>
          </a:p>
          <a:p>
            <a:r>
              <a:rPr lang="cs-CZ" dirty="0" smtClean="0"/>
              <a:t>což je jinak parazit americké </a:t>
            </a:r>
            <a:r>
              <a:rPr lang="cs-CZ" dirty="0"/>
              <a:t>ú</a:t>
            </a:r>
            <a:r>
              <a:rPr lang="cs-CZ" dirty="0" smtClean="0"/>
              <a:t>střice </a:t>
            </a:r>
            <a:r>
              <a:rPr lang="cs-CZ" i="1" dirty="0" err="1" smtClean="0"/>
              <a:t>Crassostrea</a:t>
            </a:r>
            <a:r>
              <a:rPr lang="cs-CZ" i="1" dirty="0" smtClean="0"/>
              <a:t> </a:t>
            </a:r>
            <a:r>
              <a:rPr lang="cs-CZ" i="1" dirty="0" err="1" smtClean="0"/>
              <a:t>virginica</a:t>
            </a:r>
            <a:endParaRPr lang="cs-CZ" i="1" dirty="0"/>
          </a:p>
        </p:txBody>
      </p:sp>
      <p:pic>
        <p:nvPicPr>
          <p:cNvPr id="2" name="Obráze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981557" y="-740941"/>
            <a:ext cx="2215896" cy="3925824"/>
          </a:xfrm>
          <a:prstGeom prst="rect">
            <a:avLst/>
          </a:prstGeom>
        </p:spPr>
      </p:pic>
    </p:spTree>
    <p:extLst>
      <p:ext uri="{BB962C8B-B14F-4D97-AF65-F5344CB8AC3E}">
        <p14:creationId xmlns:p14="http://schemas.microsoft.com/office/powerpoint/2010/main" val="349461901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839424" y="229464"/>
            <a:ext cx="4525970" cy="384250"/>
          </a:xfrm>
        </p:spPr>
        <p:txBody>
          <a:bodyPr>
            <a:noAutofit/>
          </a:bodyPr>
          <a:lstStyle/>
          <a:p>
            <a:pPr>
              <a:defRPr/>
            </a:pPr>
            <a:r>
              <a:rPr lang="cs-CZ" sz="3400" b="1" dirty="0"/>
              <a:t>Sexuální parasitismus</a:t>
            </a:r>
          </a:p>
        </p:txBody>
      </p:sp>
      <p:sp>
        <p:nvSpPr>
          <p:cNvPr id="145411" name="Zástupný symbol pro obsah 2"/>
          <p:cNvSpPr>
            <a:spLocks noGrp="1"/>
          </p:cNvSpPr>
          <p:nvPr>
            <p:ph idx="1"/>
          </p:nvPr>
        </p:nvSpPr>
        <p:spPr>
          <a:xfrm>
            <a:off x="1009815" y="981076"/>
            <a:ext cx="9819861" cy="1255938"/>
          </a:xfrm>
        </p:spPr>
        <p:txBody>
          <a:bodyPr>
            <a:noAutofit/>
          </a:bodyPr>
          <a:lstStyle/>
          <a:p>
            <a:pPr marL="0" indent="0">
              <a:buNone/>
            </a:pPr>
            <a:r>
              <a:rPr lang="cs-CZ" altLang="cs-CZ" sz="2000" dirty="0"/>
              <a:t>Unikátní strategii mají hlubinné ryby druhu </a:t>
            </a:r>
            <a:r>
              <a:rPr lang="cs-CZ" altLang="cs-CZ" sz="2000" i="1" dirty="0" err="1"/>
              <a:t>Ceratias</a:t>
            </a:r>
            <a:r>
              <a:rPr lang="cs-CZ" altLang="cs-CZ" sz="2000" i="1" dirty="0"/>
              <a:t> </a:t>
            </a:r>
            <a:r>
              <a:rPr lang="cs-CZ" altLang="cs-CZ" sz="2000" i="1" dirty="0" err="1"/>
              <a:t>holboelli</a:t>
            </a:r>
            <a:r>
              <a:rPr lang="cs-CZ" altLang="cs-CZ" sz="2000" dirty="0"/>
              <a:t>, kde samec je redukován na velice malou velikost těla a je tzv. sexuální parazit. Z hlediska svého přežití zcela závisí na samici svého druhu. Je přichycen na její spodní straně těla a není </a:t>
            </a:r>
            <a:r>
              <a:rPr lang="cs-CZ" altLang="cs-CZ" sz="2000" dirty="0" smtClean="0"/>
              <a:t>schopen ani přijímat potravu. Samice </a:t>
            </a:r>
            <a:r>
              <a:rPr lang="cs-CZ" altLang="cs-CZ" sz="2000" dirty="0"/>
              <a:t>jej živí a chrání před predátory, zatímco samec ji toto ničím neopětuje. Jediné co ji </a:t>
            </a:r>
            <a:r>
              <a:rPr lang="cs-CZ" altLang="cs-CZ" sz="2000" dirty="0" smtClean="0"/>
              <a:t>poskytuje </a:t>
            </a:r>
            <a:r>
              <a:rPr lang="cs-CZ" altLang="cs-CZ" sz="2000" dirty="0"/>
              <a:t>jsou spermie, které samice potřebuje pro vznik nové generace. </a:t>
            </a:r>
          </a:p>
        </p:txBody>
      </p:sp>
      <p:pic>
        <p:nvPicPr>
          <p:cNvPr id="145412" name="Picture 2" descr="https://upload.wikimedia.org/wikipedia/commons/b/b9/%D0%A1%D0%B5%D0%B2%D0%B5%D1%80%D0%BD%D0%B0%D1%8F_%D1%86%D0%B5%D1%80%D0%B0%D0%BF%D0%B8%D1%8F_%28cropped%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2636839"/>
            <a:ext cx="76327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TextovéPole 3"/>
          <p:cNvSpPr txBox="1">
            <a:spLocks noChangeArrowheads="1"/>
          </p:cNvSpPr>
          <p:nvPr/>
        </p:nvSpPr>
        <p:spPr bwMode="auto">
          <a:xfrm>
            <a:off x="1137038" y="5949950"/>
            <a:ext cx="905653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dirty="0"/>
              <a:t>Samec ryby </a:t>
            </a:r>
            <a:r>
              <a:rPr lang="en-US" altLang="cs-CZ" sz="1600" i="1" dirty="0" err="1"/>
              <a:t>Ceratias</a:t>
            </a:r>
            <a:r>
              <a:rPr lang="en-US" altLang="cs-CZ" sz="1600" i="1" dirty="0"/>
              <a:t> </a:t>
            </a:r>
            <a:r>
              <a:rPr lang="en-US" altLang="cs-CZ" sz="1600" i="1" dirty="0" err="1"/>
              <a:t>holboelli</a:t>
            </a:r>
            <a:r>
              <a:rPr lang="en-US" altLang="cs-CZ" sz="1600" dirty="0"/>
              <a:t> </a:t>
            </a:r>
            <a:r>
              <a:rPr lang="cs-CZ" altLang="cs-CZ" sz="1600" dirty="0"/>
              <a:t>žije jako malý sexuální parazit </a:t>
            </a:r>
            <a:r>
              <a:rPr lang="cs-CZ" altLang="cs-CZ" sz="1600" dirty="0" smtClean="0"/>
              <a:t>permanentně přichycený na spodní </a:t>
            </a:r>
            <a:endParaRPr lang="cs-CZ" altLang="cs-CZ" sz="1600" dirty="0"/>
          </a:p>
          <a:p>
            <a:pPr>
              <a:spcBef>
                <a:spcPct val="0"/>
              </a:spcBef>
              <a:buFontTx/>
              <a:buNone/>
            </a:pPr>
            <a:r>
              <a:rPr lang="cs-CZ" altLang="cs-CZ" sz="1600" dirty="0" smtClean="0"/>
              <a:t>straně </a:t>
            </a:r>
            <a:r>
              <a:rPr lang="cs-CZ" altLang="cs-CZ" sz="1600" dirty="0"/>
              <a:t>těla samice.</a:t>
            </a:r>
          </a:p>
        </p:txBody>
      </p:sp>
      <p:sp>
        <p:nvSpPr>
          <p:cNvPr id="5" name="Šipka doprava 4"/>
          <p:cNvSpPr/>
          <p:nvPr/>
        </p:nvSpPr>
        <p:spPr>
          <a:xfrm rot="19954817">
            <a:off x="5111750" y="5662614"/>
            <a:ext cx="319088" cy="1492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extLst>
      <p:ext uri="{BB962C8B-B14F-4D97-AF65-F5344CB8AC3E}">
        <p14:creationId xmlns:p14="http://schemas.microsoft.com/office/powerpoint/2010/main" val="314086124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1041617" y="182253"/>
            <a:ext cx="9990101" cy="525415"/>
          </a:xfrm>
        </p:spPr>
        <p:txBody>
          <a:bodyPr>
            <a:normAutofit fontScale="90000"/>
          </a:bodyPr>
          <a:lstStyle/>
          <a:p>
            <a:pPr algn="ctr"/>
            <a:r>
              <a:rPr lang="cs-CZ" sz="3600" dirty="0" smtClean="0"/>
              <a:t/>
            </a:r>
            <a:br>
              <a:rPr lang="cs-CZ" sz="3600" dirty="0" smtClean="0"/>
            </a:br>
            <a:r>
              <a:rPr lang="cs-CZ" sz="3800" b="1" dirty="0" smtClean="0"/>
              <a:t>Sexuální parazitismus - intracelulární bakterie </a:t>
            </a:r>
            <a:r>
              <a:rPr lang="cs-CZ" sz="3800" b="1" dirty="0" err="1" smtClean="0"/>
              <a:t>Wolbachia</a:t>
            </a:r>
            <a:r>
              <a:rPr lang="cs-CZ" sz="3800" b="1" dirty="0" smtClean="0"/>
              <a:t> </a:t>
            </a:r>
            <a:r>
              <a:rPr lang="cs-CZ" sz="3600" dirty="0"/>
              <a:t/>
            </a:r>
            <a:br>
              <a:rPr lang="cs-CZ" sz="3600" dirty="0"/>
            </a:br>
            <a:endParaRPr lang="cs-CZ" sz="3600" dirty="0"/>
          </a:p>
        </p:txBody>
      </p:sp>
      <p:sp>
        <p:nvSpPr>
          <p:cNvPr id="3" name="Zástupný symbol pro obsah 2"/>
          <p:cNvSpPr>
            <a:spLocks noGrp="1"/>
          </p:cNvSpPr>
          <p:nvPr>
            <p:ph idx="1"/>
          </p:nvPr>
        </p:nvSpPr>
        <p:spPr>
          <a:xfrm>
            <a:off x="368643" y="4637317"/>
            <a:ext cx="10966622" cy="1469572"/>
          </a:xfrm>
        </p:spPr>
        <p:txBody>
          <a:bodyPr>
            <a:normAutofit/>
          </a:bodyPr>
          <a:lstStyle/>
          <a:p>
            <a:pPr marL="0" indent="0">
              <a:buNone/>
            </a:pPr>
            <a:r>
              <a:rPr lang="cs-CZ" sz="2000" dirty="0" smtClean="0"/>
              <a:t>Diskutuje </a:t>
            </a:r>
            <a:r>
              <a:rPr lang="cs-CZ" sz="2000" dirty="0"/>
              <a:t>se o zachování </a:t>
            </a:r>
            <a:r>
              <a:rPr lang="cs-CZ" sz="2000" b="1" dirty="0"/>
              <a:t>globální pandemie </a:t>
            </a:r>
            <a:r>
              <a:rPr lang="cs-CZ" sz="2000" b="1" dirty="0" err="1"/>
              <a:t>Wolbachie</a:t>
            </a:r>
            <a:r>
              <a:rPr lang="cs-CZ" sz="2000" dirty="0"/>
              <a:t>, včetně faktorů, které ovlivňují šíření </a:t>
            </a:r>
            <a:r>
              <a:rPr lang="cs-CZ" sz="2000" dirty="0" err="1"/>
              <a:t>Wolbachie</a:t>
            </a:r>
            <a:r>
              <a:rPr lang="cs-CZ" sz="2000" dirty="0"/>
              <a:t>, přenos mezi hostitelskými druhy a přetrvávání v hostitelské linii. Je také zdůrazněna užitečnost typizace </a:t>
            </a:r>
            <a:r>
              <a:rPr lang="cs-CZ" sz="2000" dirty="0" err="1"/>
              <a:t>multilokusových</a:t>
            </a:r>
            <a:r>
              <a:rPr lang="cs-CZ" sz="2000" dirty="0"/>
              <a:t> kmenů pro charakterizaci pohybu a rozmanitosti těchto bakterií. </a:t>
            </a:r>
          </a:p>
        </p:txBody>
      </p:sp>
      <p:sp>
        <p:nvSpPr>
          <p:cNvPr id="4" name="Rectangle 1"/>
          <p:cNvSpPr>
            <a:spLocks noChangeArrowheads="1"/>
          </p:cNvSpPr>
          <p:nvPr/>
        </p:nvSpPr>
        <p:spPr bwMode="auto">
          <a:xfrm>
            <a:off x="503095" y="1396758"/>
            <a:ext cx="7318291" cy="305212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cs-CZ" altLang="cs-CZ" sz="2000" b="0" i="0" u="none" strike="noStrike" cap="none" normalizeH="0" baseline="0" dirty="0" err="1" smtClean="0">
                <a:ln>
                  <a:noFill/>
                </a:ln>
                <a:solidFill>
                  <a:srgbClr val="202124"/>
                </a:solidFill>
                <a:effectLst/>
              </a:rPr>
              <a:t>Wolbachia</a:t>
            </a:r>
            <a:r>
              <a:rPr kumimoji="0" lang="cs-CZ" altLang="cs-CZ" sz="2000" b="0" i="0" u="none" strike="noStrike" cap="none" normalizeH="0" baseline="0" dirty="0" smtClean="0">
                <a:ln>
                  <a:noFill/>
                </a:ln>
                <a:solidFill>
                  <a:srgbClr val="202124"/>
                </a:solidFill>
                <a:effectLst/>
              </a:rPr>
              <a:t> jsou </a:t>
            </a:r>
            <a:r>
              <a:rPr kumimoji="0" lang="cs-CZ" altLang="cs-CZ" sz="2000" b="1" i="0" u="none" strike="noStrike" cap="none" normalizeH="0" baseline="0" dirty="0" smtClean="0">
                <a:ln>
                  <a:noFill/>
                </a:ln>
                <a:solidFill>
                  <a:srgbClr val="202124"/>
                </a:solidFill>
                <a:effectLst/>
              </a:rPr>
              <a:t>primárně reprodukční parazité</a:t>
            </a:r>
            <a:r>
              <a:rPr kumimoji="0" lang="cs-CZ" altLang="cs-CZ" sz="2000" b="0" i="0" u="none" strike="noStrike" cap="none" normalizeH="0" baseline="0" dirty="0" smtClean="0">
                <a:ln>
                  <a:noFill/>
                </a:ln>
                <a:solidFill>
                  <a:srgbClr val="202124"/>
                </a:solidFill>
                <a:effectLst/>
              </a:rPr>
              <a:t>, kteří mají několik různých účinků na hostitele, včetně </a:t>
            </a:r>
            <a:r>
              <a:rPr kumimoji="0" lang="cs-CZ" altLang="cs-CZ" sz="2000" b="1" i="0" u="none" strike="noStrike" cap="none" normalizeH="0" baseline="0" dirty="0" smtClean="0">
                <a:ln>
                  <a:noFill/>
                </a:ln>
                <a:solidFill>
                  <a:srgbClr val="202124"/>
                </a:solidFill>
                <a:effectLst/>
              </a:rPr>
              <a:t>feminizace, indukované partenogeneze, zabíjení samců a nekompatibility spermií a vajíček</a:t>
            </a:r>
            <a:r>
              <a:rPr kumimoji="0" lang="cs-CZ" altLang="cs-CZ" sz="2000" b="0" i="0" u="none" strike="noStrike" cap="none" normalizeH="0" baseline="0" dirty="0" smtClean="0">
                <a:ln>
                  <a:noFill/>
                </a:ln>
                <a:solidFill>
                  <a:srgbClr val="202124"/>
                </a:solidFill>
                <a:effectLst/>
              </a:rPr>
              <a:t>, která je známá jako cytoplazmatická inkompatibilita. </a:t>
            </a:r>
          </a:p>
          <a:p>
            <a:pPr marR="0" lvl="0" algn="l" defTabSz="914400" rtl="0" eaLnBrk="0" fontAlgn="base" latinLnBrk="0" hangingPunct="0">
              <a:lnSpc>
                <a:spcPct val="100000"/>
              </a:lnSpc>
              <a:spcBef>
                <a:spcPct val="0"/>
              </a:spcBef>
              <a:spcAft>
                <a:spcPct val="0"/>
              </a:spcAft>
              <a:buClrTx/>
              <a:buSzTx/>
              <a:tabLst/>
            </a:pPr>
            <a:endParaRPr lang="cs-CZ" altLang="cs-CZ" sz="2000" dirty="0">
              <a:solidFill>
                <a:srgbClr val="202124"/>
              </a:solidFill>
            </a:endParaRPr>
          </a:p>
          <a:p>
            <a:pPr marR="0" lvl="0" algn="l" defTabSz="914400" rtl="0" eaLnBrk="0" fontAlgn="base" latinLnBrk="0" hangingPunct="0">
              <a:lnSpc>
                <a:spcPct val="100000"/>
              </a:lnSpc>
              <a:spcBef>
                <a:spcPct val="0"/>
              </a:spcBef>
              <a:spcAft>
                <a:spcPct val="0"/>
              </a:spcAft>
              <a:buClrTx/>
              <a:buSzTx/>
              <a:tabLst/>
            </a:pPr>
            <a:r>
              <a:rPr kumimoji="0" lang="cs-CZ" altLang="cs-CZ" sz="2000" b="0" i="0" u="none" strike="noStrike" cap="none" normalizeH="0" baseline="0" dirty="0" err="1" smtClean="0">
                <a:ln>
                  <a:noFill/>
                </a:ln>
                <a:solidFill>
                  <a:srgbClr val="202124"/>
                </a:solidFill>
                <a:effectLst/>
              </a:rPr>
              <a:t>Wolbachia</a:t>
            </a:r>
            <a:r>
              <a:rPr kumimoji="0" lang="cs-CZ" altLang="cs-CZ" sz="2000" b="0" i="0" u="none" strike="noStrike" cap="none" normalizeH="0" baseline="0" dirty="0" smtClean="0">
                <a:ln>
                  <a:noFill/>
                </a:ln>
                <a:solidFill>
                  <a:srgbClr val="202124"/>
                </a:solidFill>
                <a:effectLst/>
              </a:rPr>
              <a:t> dokáže </a:t>
            </a:r>
            <a:r>
              <a:rPr kumimoji="0" lang="cs-CZ" altLang="cs-CZ" sz="2000" b="1" i="0" u="none" strike="noStrike" cap="none" normalizeH="0" baseline="0" dirty="0" smtClean="0">
                <a:ln>
                  <a:noFill/>
                </a:ln>
                <a:solidFill>
                  <a:srgbClr val="202124"/>
                </a:solidFill>
                <a:effectLst/>
              </a:rPr>
              <a:t>účinně manipulovat s biologií</a:t>
            </a:r>
            <a:r>
              <a:rPr kumimoji="0" lang="cs-CZ" altLang="cs-CZ" sz="2000" b="1" i="0" u="none" strike="noStrike" cap="none" normalizeH="0" dirty="0" smtClean="0">
                <a:ln>
                  <a:noFill/>
                </a:ln>
                <a:solidFill>
                  <a:srgbClr val="202124"/>
                </a:solidFill>
                <a:effectLst/>
              </a:rPr>
              <a:t> </a:t>
            </a:r>
            <a:r>
              <a:rPr kumimoji="0" lang="cs-CZ" altLang="cs-CZ" sz="2000" b="1" i="0" u="none" strike="noStrike" cap="none" normalizeH="0" baseline="0" dirty="0" smtClean="0">
                <a:ln>
                  <a:noFill/>
                </a:ln>
                <a:solidFill>
                  <a:srgbClr val="202124"/>
                </a:solidFill>
                <a:effectLst/>
              </a:rPr>
              <a:t>hostitelských buněk </a:t>
            </a:r>
            <a:r>
              <a:rPr kumimoji="0" lang="cs-CZ" altLang="cs-CZ" sz="2000" b="0" i="0" u="none" strike="noStrike" cap="none" normalizeH="0" baseline="0" dirty="0" smtClean="0">
                <a:ln>
                  <a:noFill/>
                </a:ln>
                <a:solidFill>
                  <a:srgbClr val="202124"/>
                </a:solidFill>
                <a:effectLst/>
              </a:rPr>
              <a:t>a vyvinula vzájemný vztah se svými hostiteli. Tyto a další účinky </a:t>
            </a:r>
            <a:r>
              <a:rPr kumimoji="0" lang="cs-CZ" altLang="cs-CZ" sz="2000" b="0" i="0" u="none" strike="noStrike" cap="none" normalizeH="0" baseline="0" dirty="0" err="1" smtClean="0">
                <a:ln>
                  <a:noFill/>
                </a:ln>
                <a:solidFill>
                  <a:srgbClr val="202124"/>
                </a:solidFill>
                <a:effectLst/>
              </a:rPr>
              <a:t>Wolbachie</a:t>
            </a:r>
            <a:r>
              <a:rPr kumimoji="0" lang="cs-CZ" altLang="cs-CZ" sz="2000" b="0" i="0" u="none" strike="noStrike" cap="none" normalizeH="0" baseline="0" dirty="0" smtClean="0">
                <a:ln>
                  <a:noFill/>
                </a:ln>
                <a:solidFill>
                  <a:srgbClr val="202124"/>
                </a:solidFill>
                <a:effectLst/>
              </a:rPr>
              <a:t> jsou diskutovány, stejně jako nedávné pokroky v pochopení cytologických interakcí mezi bakteriemi a jejich hostitelem.</a:t>
            </a:r>
            <a:r>
              <a:rPr kumimoji="0" lang="cs-CZ" altLang="cs-CZ" sz="2000" b="0" i="0" u="none" strike="noStrike" cap="none" normalizeH="0" baseline="0" dirty="0" smtClean="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smtClean="0">
              <a:ln>
                <a:noFill/>
              </a:ln>
              <a:solidFill>
                <a:schemeClr val="tx1"/>
              </a:solidFill>
              <a:effectLst/>
            </a:endParaRPr>
          </a:p>
        </p:txBody>
      </p:sp>
      <p:pic>
        <p:nvPicPr>
          <p:cNvPr id="5" name="Picture 2" descr="Our story | World Mosquito Pro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1326" y="1228617"/>
            <a:ext cx="3756838" cy="3021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3199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délník 12"/>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 name="Picture 2" descr="Opylování"/>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75415" y="2083238"/>
            <a:ext cx="2508594" cy="24996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Hmyz a opylování rostlin - ČT edu - Česká televiz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5415" y="208088"/>
            <a:ext cx="3212134" cy="19206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Modrásek jetelový – Wikipedi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9441" y="4492960"/>
            <a:ext cx="3005272" cy="2106621"/>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233902" y="-16531"/>
            <a:ext cx="5435379" cy="843473"/>
          </a:xfrm>
        </p:spPr>
        <p:txBody>
          <a:bodyPr>
            <a:normAutofit/>
          </a:bodyPr>
          <a:lstStyle/>
          <a:p>
            <a:pPr algn="ctr"/>
            <a:r>
              <a:rPr lang="cs-CZ" sz="3400" b="1" dirty="0" smtClean="0"/>
              <a:t>Mutualismus (dříve symbióza)</a:t>
            </a:r>
            <a:endParaRPr lang="cs-CZ" sz="3400" b="1" dirty="0"/>
          </a:p>
        </p:txBody>
      </p:sp>
      <p:sp>
        <p:nvSpPr>
          <p:cNvPr id="3" name="TextovéPole 2"/>
          <p:cNvSpPr txBox="1"/>
          <p:nvPr/>
        </p:nvSpPr>
        <p:spPr>
          <a:xfrm>
            <a:off x="373716" y="1335819"/>
            <a:ext cx="6081858" cy="3247043"/>
          </a:xfrm>
          <a:prstGeom prst="rect">
            <a:avLst/>
          </a:prstGeom>
          <a:noFill/>
        </p:spPr>
        <p:txBody>
          <a:bodyPr wrap="none" rtlCol="0">
            <a:spAutoFit/>
          </a:bodyPr>
          <a:lstStyle/>
          <a:p>
            <a:r>
              <a:rPr lang="cs-CZ" sz="2500" b="1" dirty="0" smtClean="0"/>
              <a:t>Vztah závazný a bezpodmínečný !</a:t>
            </a:r>
          </a:p>
          <a:p>
            <a:endParaRPr lang="cs-CZ" dirty="0"/>
          </a:p>
          <a:p>
            <a:r>
              <a:rPr lang="cs-CZ" dirty="0" smtClean="0"/>
              <a:t>Např. </a:t>
            </a:r>
            <a:r>
              <a:rPr lang="cs-CZ" b="1" dirty="0" smtClean="0"/>
              <a:t>opylovači a kvetoucí rostliny</a:t>
            </a:r>
          </a:p>
          <a:p>
            <a:endParaRPr lang="cs-CZ" dirty="0" smtClean="0"/>
          </a:p>
          <a:p>
            <a:r>
              <a:rPr lang="cs-CZ" dirty="0" smtClean="0"/>
              <a:t>Např. </a:t>
            </a:r>
            <a:r>
              <a:rPr lang="cs-CZ" b="1" dirty="0" err="1" smtClean="0"/>
              <a:t>bachořci</a:t>
            </a:r>
            <a:r>
              <a:rPr lang="cs-CZ" b="1" dirty="0" smtClean="0"/>
              <a:t> a býložravci</a:t>
            </a:r>
            <a:r>
              <a:rPr lang="cs-CZ" dirty="0" smtClean="0"/>
              <a:t>, v trávicím traktu rozkládají celulózu</a:t>
            </a:r>
          </a:p>
          <a:p>
            <a:endParaRPr lang="cs-CZ" dirty="0"/>
          </a:p>
          <a:p>
            <a:r>
              <a:rPr lang="cs-CZ" dirty="0" smtClean="0"/>
              <a:t>Např. </a:t>
            </a:r>
            <a:r>
              <a:rPr lang="cs-CZ" b="1" dirty="0" smtClean="0"/>
              <a:t>mravenci a housenky modrásků </a:t>
            </a:r>
            <a:r>
              <a:rPr lang="cs-CZ" dirty="0" smtClean="0"/>
              <a:t>(housenky vylučují </a:t>
            </a:r>
          </a:p>
          <a:p>
            <a:r>
              <a:rPr lang="cs-CZ" dirty="0"/>
              <a:t>s</a:t>
            </a:r>
            <a:r>
              <a:rPr lang="cs-CZ" dirty="0" smtClean="0"/>
              <a:t>ladkou šťávu, mravenci ji odnesou do mraveniště, kde se </a:t>
            </a:r>
          </a:p>
          <a:p>
            <a:r>
              <a:rPr lang="cs-CZ" dirty="0" smtClean="0"/>
              <a:t>o ni starají, i přesto, že se žijí jejich larvami a dospělého </a:t>
            </a:r>
          </a:p>
          <a:p>
            <a:r>
              <a:rPr lang="cs-CZ" dirty="0" smtClean="0"/>
              <a:t>motýla nechají odletět.</a:t>
            </a:r>
          </a:p>
          <a:p>
            <a:endParaRPr lang="cs-CZ" dirty="0"/>
          </a:p>
        </p:txBody>
      </p:sp>
      <p:pic>
        <p:nvPicPr>
          <p:cNvPr id="7" name="Picture 4" descr="Hmyzí pomocníci - Prodejní zahrada TRE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33979" y="2130950"/>
            <a:ext cx="3120589" cy="23468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Bachořci – Wikiped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1595" y="4493728"/>
            <a:ext cx="2892840" cy="21058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ez nadpis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24939" y="4492961"/>
            <a:ext cx="3338667" cy="21073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Jak se zbavit mravenců na zahradě - ČESKÉSTAVBY.c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612" y="4492959"/>
            <a:ext cx="2808829" cy="21066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Prezentace aplikace PowerPoi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4743" y="208088"/>
            <a:ext cx="2409825" cy="1920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83087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Our story | World Mosquito Progr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0506" y="524786"/>
            <a:ext cx="1852109" cy="1423723"/>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66692" y="-18828"/>
            <a:ext cx="10336696" cy="806009"/>
          </a:xfrm>
        </p:spPr>
        <p:txBody>
          <a:bodyPr>
            <a:noAutofit/>
          </a:bodyPr>
          <a:lstStyle/>
          <a:p>
            <a:r>
              <a:rPr lang="cs-CZ" sz="3000" b="1" dirty="0" smtClean="0"/>
              <a:t>Působení symbiotické bakterie </a:t>
            </a:r>
            <a:r>
              <a:rPr lang="cs-CZ" sz="3000" b="1" i="1" dirty="0" err="1" smtClean="0"/>
              <a:t>Wolbachia</a:t>
            </a:r>
            <a:r>
              <a:rPr lang="cs-CZ" sz="3000" b="1" dirty="0" smtClean="0"/>
              <a:t> na fitness jejího hostitele</a:t>
            </a:r>
            <a:endParaRPr lang="cs-CZ" sz="3000" b="1" dirty="0"/>
          </a:p>
        </p:txBody>
      </p:sp>
      <p:sp>
        <p:nvSpPr>
          <p:cNvPr id="3" name="Zástupný symbol pro obsah 2"/>
          <p:cNvSpPr>
            <a:spLocks noGrp="1"/>
          </p:cNvSpPr>
          <p:nvPr>
            <p:ph idx="1"/>
          </p:nvPr>
        </p:nvSpPr>
        <p:spPr>
          <a:xfrm>
            <a:off x="838200" y="2034754"/>
            <a:ext cx="10515600" cy="4810893"/>
          </a:xfrm>
        </p:spPr>
        <p:txBody>
          <a:bodyPr>
            <a:normAutofit fontScale="85000" lnSpcReduction="20000"/>
          </a:bodyPr>
          <a:lstStyle/>
          <a:p>
            <a:r>
              <a:rPr lang="cs-CZ" dirty="0" smtClean="0"/>
              <a:t>Mnoho parazitů využívá svého hostitele jen jako zdroj potravy (např. </a:t>
            </a:r>
            <a:r>
              <a:rPr lang="cs-CZ" dirty="0" err="1" smtClean="0"/>
              <a:t>krevsající</a:t>
            </a:r>
            <a:r>
              <a:rPr lang="cs-CZ" dirty="0" smtClean="0"/>
              <a:t> členovci – </a:t>
            </a:r>
            <a:r>
              <a:rPr lang="cs-CZ" b="1" dirty="0" smtClean="0"/>
              <a:t>fakultativní parazitismus</a:t>
            </a:r>
            <a:r>
              <a:rPr lang="cs-CZ" dirty="0" smtClean="0"/>
              <a:t>) </a:t>
            </a:r>
          </a:p>
          <a:p>
            <a:r>
              <a:rPr lang="cs-CZ" dirty="0" smtClean="0"/>
              <a:t>Naproti tomu jiní paraziti jsou těsně spojeni s hostitelem po celý svůj život (např. tasemnice, motolice - </a:t>
            </a:r>
            <a:r>
              <a:rPr lang="cs-CZ" b="1" dirty="0" smtClean="0"/>
              <a:t>obligátní parazitismus</a:t>
            </a:r>
            <a:r>
              <a:rPr lang="cs-CZ" dirty="0" smtClean="0"/>
              <a:t>)</a:t>
            </a:r>
          </a:p>
          <a:p>
            <a:r>
              <a:rPr lang="cs-CZ" b="1" dirty="0" smtClean="0"/>
              <a:t>Symbiotická bakterie rodu </a:t>
            </a:r>
            <a:r>
              <a:rPr lang="cs-CZ" b="1" dirty="0" err="1" smtClean="0"/>
              <a:t>Wolbachia</a:t>
            </a:r>
            <a:r>
              <a:rPr lang="cs-CZ" b="1" dirty="0" smtClean="0"/>
              <a:t> </a:t>
            </a:r>
            <a:r>
              <a:rPr lang="cs-CZ" dirty="0" smtClean="0"/>
              <a:t>napadající buňky řady představitelů hmyzu a jiných bezobratlých je příkladem </a:t>
            </a:r>
            <a:r>
              <a:rPr lang="cs-CZ" b="1" dirty="0" smtClean="0"/>
              <a:t>obligátního vztahu</a:t>
            </a:r>
            <a:r>
              <a:rPr lang="cs-CZ" dirty="0" smtClean="0"/>
              <a:t>.</a:t>
            </a:r>
          </a:p>
          <a:p>
            <a:r>
              <a:rPr lang="cs-CZ" dirty="0"/>
              <a:t>V</a:t>
            </a:r>
            <a:r>
              <a:rPr lang="cs-CZ" dirty="0" smtClean="0"/>
              <a:t> těle hostitele </a:t>
            </a:r>
            <a:r>
              <a:rPr lang="cs-CZ" b="1" dirty="0" smtClean="0"/>
              <a:t>napadá </a:t>
            </a:r>
            <a:r>
              <a:rPr lang="cs-CZ" b="1" dirty="0" err="1" smtClean="0"/>
              <a:t>Wolbachia</a:t>
            </a:r>
            <a:r>
              <a:rPr lang="cs-CZ" b="1" dirty="0" smtClean="0"/>
              <a:t> řadu různých typů jeho buněk</a:t>
            </a:r>
            <a:r>
              <a:rPr lang="cs-CZ" dirty="0" smtClean="0"/>
              <a:t>, pokud je přítomna v </a:t>
            </a:r>
            <a:r>
              <a:rPr lang="cs-CZ" b="1" dirty="0" smtClean="0"/>
              <a:t>ovariích nebo v </a:t>
            </a:r>
            <a:r>
              <a:rPr lang="cs-CZ" b="1" dirty="0" err="1" smtClean="0"/>
              <a:t>testes</a:t>
            </a:r>
            <a:r>
              <a:rPr lang="cs-CZ" dirty="0" smtClean="0"/>
              <a:t>, zásadně </a:t>
            </a:r>
            <a:r>
              <a:rPr lang="cs-CZ" b="1" dirty="0" smtClean="0"/>
              <a:t>modifikuje sexuální chování </a:t>
            </a:r>
            <a:r>
              <a:rPr lang="cs-CZ" dirty="0" smtClean="0"/>
              <a:t>svého hostitele </a:t>
            </a:r>
          </a:p>
          <a:p>
            <a:r>
              <a:rPr lang="cs-CZ" dirty="0" smtClean="0"/>
              <a:t>Např. napadení </a:t>
            </a:r>
            <a:r>
              <a:rPr lang="cs-CZ" b="1" dirty="0" smtClean="0"/>
              <a:t>samci jsou buď usmrcováni</a:t>
            </a:r>
            <a:r>
              <a:rPr lang="cs-CZ" dirty="0" smtClean="0"/>
              <a:t>, nebo </a:t>
            </a:r>
            <a:r>
              <a:rPr lang="cs-CZ" b="1" dirty="0" smtClean="0"/>
              <a:t>vyvíjejí se jako samice</a:t>
            </a:r>
            <a:r>
              <a:rPr lang="cs-CZ" dirty="0" smtClean="0"/>
              <a:t>, nebo </a:t>
            </a:r>
            <a:r>
              <a:rPr lang="cs-CZ" b="1" dirty="0" smtClean="0"/>
              <a:t>nejsou schopni se množit </a:t>
            </a:r>
            <a:r>
              <a:rPr lang="cs-CZ" dirty="0" smtClean="0"/>
              <a:t>se samicemi, pokud tyto </a:t>
            </a:r>
            <a:r>
              <a:rPr lang="cs-CZ" dirty="0"/>
              <a:t>j</a:t>
            </a:r>
            <a:r>
              <a:rPr lang="cs-CZ" dirty="0" smtClean="0"/>
              <a:t>eště nejsou </a:t>
            </a:r>
            <a:r>
              <a:rPr lang="cs-CZ" dirty="0" err="1" smtClean="0"/>
              <a:t>Wolbachií</a:t>
            </a:r>
            <a:r>
              <a:rPr lang="cs-CZ" dirty="0" smtClean="0"/>
              <a:t> napadeny. </a:t>
            </a:r>
          </a:p>
          <a:p>
            <a:r>
              <a:rPr lang="cs-CZ" dirty="0" smtClean="0"/>
              <a:t>U některých hostitelů se </a:t>
            </a:r>
            <a:r>
              <a:rPr lang="cs-CZ" b="1" dirty="0" smtClean="0"/>
              <a:t>infekce hostitelů projeví </a:t>
            </a:r>
            <a:r>
              <a:rPr lang="cs-CZ" dirty="0" smtClean="0"/>
              <a:t>tím, že se </a:t>
            </a:r>
            <a:r>
              <a:rPr lang="cs-CZ" b="1" dirty="0" smtClean="0"/>
              <a:t>samice začnou množit partenogeneticky,</a:t>
            </a:r>
            <a:r>
              <a:rPr lang="cs-CZ" dirty="0" smtClean="0"/>
              <a:t> aniž se před tím potkaly se samci.  </a:t>
            </a:r>
            <a:br>
              <a:rPr lang="cs-CZ" dirty="0" smtClean="0"/>
            </a:br>
            <a:endParaRPr lang="cs-CZ" dirty="0"/>
          </a:p>
        </p:txBody>
      </p:sp>
    </p:spTree>
    <p:extLst>
      <p:ext uri="{BB962C8B-B14F-4D97-AF65-F5344CB8AC3E}">
        <p14:creationId xmlns:p14="http://schemas.microsoft.com/office/powerpoint/2010/main" val="238098951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9210790" y="1620560"/>
            <a:ext cx="2530187" cy="523209"/>
          </a:xfrm>
        </p:spPr>
        <p:txBody>
          <a:bodyPr>
            <a:normAutofit fontScale="90000"/>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259493" y="955588"/>
            <a:ext cx="5893144" cy="5008532"/>
          </a:xfrm>
        </p:spPr>
      </p:pic>
      <p:sp>
        <p:nvSpPr>
          <p:cNvPr id="3" name="TextovéPole 2"/>
          <p:cNvSpPr txBox="1"/>
          <p:nvPr/>
        </p:nvSpPr>
        <p:spPr>
          <a:xfrm>
            <a:off x="255369" y="171354"/>
            <a:ext cx="11726095" cy="461665"/>
          </a:xfrm>
          <a:prstGeom prst="rect">
            <a:avLst/>
          </a:prstGeom>
          <a:noFill/>
        </p:spPr>
        <p:txBody>
          <a:bodyPr wrap="none" rtlCol="0">
            <a:spAutoFit/>
          </a:bodyPr>
          <a:lstStyle/>
          <a:p>
            <a:r>
              <a:rPr lang="cs-CZ" sz="2400" b="1" dirty="0" smtClean="0"/>
              <a:t>Vliv intracelulárních bakterií rodu </a:t>
            </a:r>
            <a:r>
              <a:rPr lang="cs-CZ" sz="2400" b="1" dirty="0" err="1" smtClean="0"/>
              <a:t>Wolbachia</a:t>
            </a:r>
            <a:r>
              <a:rPr lang="cs-CZ" sz="2400" b="1" dirty="0" smtClean="0"/>
              <a:t> na potomstvo motýlů druhu </a:t>
            </a:r>
            <a:r>
              <a:rPr lang="cs-CZ" sz="2400" b="1" i="1" dirty="0" err="1" smtClean="0"/>
              <a:t>Acaea</a:t>
            </a:r>
            <a:r>
              <a:rPr lang="cs-CZ" sz="2400" b="1" i="1" dirty="0" smtClean="0"/>
              <a:t> </a:t>
            </a:r>
            <a:r>
              <a:rPr lang="cs-CZ" sz="2400" b="1" i="1" dirty="0" err="1" smtClean="0"/>
              <a:t>encedana</a:t>
            </a:r>
            <a:r>
              <a:rPr lang="cs-CZ" dirty="0" smtClean="0"/>
              <a:t>.</a:t>
            </a:r>
            <a:endParaRPr lang="cs-CZ" dirty="0"/>
          </a:p>
        </p:txBody>
      </p:sp>
      <p:sp>
        <p:nvSpPr>
          <p:cNvPr id="6" name="TextovéPole 5"/>
          <p:cNvSpPr txBox="1"/>
          <p:nvPr/>
        </p:nvSpPr>
        <p:spPr>
          <a:xfrm>
            <a:off x="4687326" y="1077379"/>
            <a:ext cx="3682314" cy="2308324"/>
          </a:xfrm>
          <a:prstGeom prst="rect">
            <a:avLst/>
          </a:prstGeom>
          <a:solidFill>
            <a:schemeClr val="bg1"/>
          </a:solidFill>
          <a:ln>
            <a:solidFill>
              <a:schemeClr val="bg1"/>
            </a:solidFill>
          </a:ln>
        </p:spPr>
        <p:txBody>
          <a:bodyPr wrap="square" rtlCol="0">
            <a:spAutoFit/>
          </a:bodyPr>
          <a:lstStyle/>
          <a:p>
            <a:r>
              <a:rPr lang="cs-CZ" sz="1600" dirty="0" smtClean="0"/>
              <a:t>U motýlů </a:t>
            </a:r>
            <a:r>
              <a:rPr lang="cs-CZ" sz="1600" i="1" dirty="0" err="1" smtClean="0"/>
              <a:t>Acaea</a:t>
            </a:r>
            <a:r>
              <a:rPr lang="cs-CZ" sz="1600" i="1" dirty="0" smtClean="0"/>
              <a:t> </a:t>
            </a:r>
            <a:r>
              <a:rPr lang="cs-CZ" sz="1600" i="1" dirty="0" err="1" smtClean="0"/>
              <a:t>encedana</a:t>
            </a:r>
            <a:r>
              <a:rPr lang="cs-CZ" sz="1600" i="1" dirty="0" smtClean="0"/>
              <a:t> </a:t>
            </a:r>
            <a:r>
              <a:rPr lang="cs-CZ" sz="1600" dirty="0" smtClean="0"/>
              <a:t>infikovaných bakteriemi </a:t>
            </a:r>
            <a:r>
              <a:rPr lang="cs-CZ" sz="1600" i="1" dirty="0" err="1" smtClean="0"/>
              <a:t>Wolbachia</a:t>
            </a:r>
            <a:r>
              <a:rPr lang="cs-CZ" sz="1600" dirty="0" smtClean="0"/>
              <a:t>, </a:t>
            </a:r>
            <a:r>
              <a:rPr lang="cs-CZ" sz="1600" b="1" dirty="0" smtClean="0"/>
              <a:t>zárodky samců během vývoje umírají (</a:t>
            </a:r>
            <a:r>
              <a:rPr lang="cs-CZ" sz="1600" dirty="0" smtClean="0"/>
              <a:t>vlevo). Protože všechny vajíčka nenapadených samičích zárodků se normálně líhnou (vpravo), napadené samice produkují pouze polovinu svých zárodků jako nenapadené samice. </a:t>
            </a:r>
            <a:r>
              <a:rPr lang="cs-CZ" sz="1600" b="1" dirty="0" smtClean="0"/>
              <a:t>Tyto samičky tak mají lepší přístup ke zdrojům.  </a:t>
            </a:r>
            <a:endParaRPr lang="cs-CZ" sz="1600" b="1" dirty="0"/>
          </a:p>
        </p:txBody>
      </p:sp>
      <p:sp>
        <p:nvSpPr>
          <p:cNvPr id="5" name="Obdélník 4"/>
          <p:cNvSpPr/>
          <p:nvPr/>
        </p:nvSpPr>
        <p:spPr>
          <a:xfrm rot="16200000">
            <a:off x="3166756" y="2232885"/>
            <a:ext cx="2677298" cy="369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Picture 2" descr="Our story | World Mosquito Pro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9884" y="978196"/>
            <a:ext cx="3271093" cy="263072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txBox="1">
            <a:spLocks noChangeArrowheads="1"/>
          </p:cNvSpPr>
          <p:nvPr/>
        </p:nvSpPr>
        <p:spPr bwMode="auto">
          <a:xfrm>
            <a:off x="4769706" y="3870403"/>
            <a:ext cx="5255743" cy="243657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None/>
            </a:pPr>
            <a:r>
              <a:rPr lang="cs-CZ" altLang="cs-CZ" sz="1600" b="1" i="1" dirty="0" err="1" smtClean="0">
                <a:solidFill>
                  <a:srgbClr val="202124"/>
                </a:solidFill>
                <a:latin typeface="inherit"/>
              </a:rPr>
              <a:t>Wolbachia</a:t>
            </a:r>
            <a:r>
              <a:rPr lang="cs-CZ" altLang="cs-CZ" sz="1600" b="1" i="1" dirty="0" smtClean="0">
                <a:solidFill>
                  <a:srgbClr val="202124"/>
                </a:solidFill>
                <a:latin typeface="inherit"/>
              </a:rPr>
              <a:t> </a:t>
            </a:r>
            <a:r>
              <a:rPr lang="cs-CZ" altLang="cs-CZ" sz="1600" b="1" dirty="0" smtClean="0">
                <a:solidFill>
                  <a:srgbClr val="202124"/>
                </a:solidFill>
                <a:latin typeface="inherit"/>
              </a:rPr>
              <a:t>jsou běžné intracelulární bakterie, které se vyskytují u členovců a </a:t>
            </a:r>
            <a:r>
              <a:rPr lang="cs-CZ" altLang="cs-CZ" sz="1600" b="1" dirty="0" err="1" smtClean="0">
                <a:solidFill>
                  <a:srgbClr val="202124"/>
                </a:solidFill>
                <a:latin typeface="inherit"/>
              </a:rPr>
              <a:t>nematodů</a:t>
            </a:r>
            <a:r>
              <a:rPr lang="cs-CZ" altLang="cs-CZ" sz="1600" dirty="0" err="1" smtClean="0">
                <a:solidFill>
                  <a:srgbClr val="202124"/>
                </a:solidFill>
                <a:latin typeface="inherit"/>
              </a:rPr>
              <a:t>.Tito</a:t>
            </a:r>
            <a:r>
              <a:rPr lang="cs-CZ" altLang="cs-CZ" sz="1600" dirty="0" smtClean="0">
                <a:solidFill>
                  <a:srgbClr val="202124"/>
                </a:solidFill>
                <a:latin typeface="inherit"/>
              </a:rPr>
              <a:t> </a:t>
            </a:r>
            <a:r>
              <a:rPr lang="cs-CZ" altLang="cs-CZ" sz="1600" dirty="0" err="1" smtClean="0">
                <a:solidFill>
                  <a:srgbClr val="202124"/>
                </a:solidFill>
                <a:latin typeface="inherit"/>
              </a:rPr>
              <a:t>endosymbionti</a:t>
            </a:r>
            <a:r>
              <a:rPr lang="cs-CZ" altLang="cs-CZ" sz="1600" dirty="0" smtClean="0">
                <a:solidFill>
                  <a:srgbClr val="202124"/>
                </a:solidFill>
                <a:latin typeface="inherit"/>
              </a:rPr>
              <a:t> </a:t>
            </a:r>
            <a:r>
              <a:rPr lang="cs-CZ" altLang="cs-CZ" sz="1600" dirty="0" err="1" smtClean="0">
                <a:solidFill>
                  <a:srgbClr val="202124"/>
                </a:solidFill>
                <a:latin typeface="inherit"/>
              </a:rPr>
              <a:t>alfaproteobakterií</a:t>
            </a:r>
            <a:r>
              <a:rPr lang="cs-CZ" altLang="cs-CZ" sz="1600" dirty="0" smtClean="0">
                <a:solidFill>
                  <a:srgbClr val="202124"/>
                </a:solidFill>
                <a:latin typeface="inherit"/>
              </a:rPr>
              <a:t> se </a:t>
            </a:r>
            <a:r>
              <a:rPr lang="cs-CZ" altLang="cs-CZ" sz="1600" b="1" dirty="0" smtClean="0">
                <a:solidFill>
                  <a:srgbClr val="202124"/>
                </a:solidFill>
                <a:latin typeface="inherit"/>
              </a:rPr>
              <a:t>přenášejí vertikálně </a:t>
            </a:r>
            <a:r>
              <a:rPr lang="cs-CZ" altLang="cs-CZ" sz="1600" dirty="0" smtClean="0">
                <a:solidFill>
                  <a:srgbClr val="202124"/>
                </a:solidFill>
                <a:latin typeface="inherit"/>
              </a:rPr>
              <a:t>prostřednictvím </a:t>
            </a:r>
            <a:r>
              <a:rPr lang="cs-CZ" altLang="cs-CZ" sz="1600" b="1" dirty="0" smtClean="0">
                <a:solidFill>
                  <a:srgbClr val="202124"/>
                </a:solidFill>
                <a:latin typeface="inherit"/>
              </a:rPr>
              <a:t>hostitelských vajíček </a:t>
            </a:r>
            <a:r>
              <a:rPr lang="cs-CZ" altLang="cs-CZ" sz="1600" dirty="0" smtClean="0">
                <a:solidFill>
                  <a:srgbClr val="202124"/>
                </a:solidFill>
                <a:latin typeface="inherit"/>
              </a:rPr>
              <a:t>a mění biologii hostitele různými způsoby, včetně </a:t>
            </a:r>
            <a:r>
              <a:rPr lang="cs-CZ" altLang="cs-CZ" sz="1600" b="1" dirty="0" smtClean="0">
                <a:solidFill>
                  <a:srgbClr val="202124"/>
                </a:solidFill>
                <a:latin typeface="inherit"/>
              </a:rPr>
              <a:t>indukce reprodukčních manipulací</a:t>
            </a:r>
            <a:r>
              <a:rPr lang="cs-CZ" altLang="cs-CZ" sz="1600" dirty="0" smtClean="0">
                <a:solidFill>
                  <a:srgbClr val="202124"/>
                </a:solidFill>
                <a:latin typeface="inherit"/>
              </a:rPr>
              <a:t>, jako je </a:t>
            </a:r>
            <a:r>
              <a:rPr lang="cs-CZ" altLang="cs-CZ" sz="1600" b="1" dirty="0" smtClean="0">
                <a:solidFill>
                  <a:srgbClr val="202124"/>
                </a:solidFill>
                <a:latin typeface="inherit"/>
              </a:rPr>
              <a:t>feminizace, partenogeneze, zabíjení samců a nekompatibilita spermií a vajíček</a:t>
            </a:r>
            <a:r>
              <a:rPr lang="cs-CZ" altLang="cs-CZ" sz="1600" dirty="0" smtClean="0">
                <a:solidFill>
                  <a:srgbClr val="202124"/>
                </a:solidFill>
                <a:latin typeface="inherit"/>
              </a:rPr>
              <a:t>. Mohou se také </a:t>
            </a:r>
            <a:r>
              <a:rPr lang="cs-CZ" altLang="cs-CZ" sz="1600" b="1" dirty="0" smtClean="0">
                <a:solidFill>
                  <a:srgbClr val="202124"/>
                </a:solidFill>
                <a:latin typeface="inherit"/>
              </a:rPr>
              <a:t>pohybovat horizontálně přes hranice druhů</a:t>
            </a:r>
            <a:r>
              <a:rPr lang="cs-CZ" altLang="cs-CZ" sz="1600" dirty="0" smtClean="0">
                <a:solidFill>
                  <a:srgbClr val="202124"/>
                </a:solidFill>
                <a:latin typeface="inherit"/>
              </a:rPr>
              <a:t>, což má za následek </a:t>
            </a:r>
            <a:r>
              <a:rPr lang="cs-CZ" altLang="cs-CZ" sz="1600" b="1" dirty="0" smtClean="0">
                <a:solidFill>
                  <a:srgbClr val="202124"/>
                </a:solidFill>
                <a:latin typeface="inherit"/>
              </a:rPr>
              <a:t>rozšířenou a globální distribuci </a:t>
            </a:r>
            <a:r>
              <a:rPr lang="cs-CZ" altLang="cs-CZ" sz="1600" dirty="0" smtClean="0">
                <a:solidFill>
                  <a:srgbClr val="202124"/>
                </a:solidFill>
                <a:latin typeface="inherit"/>
              </a:rPr>
              <a:t>v různých bezobratlých hostitelích. </a:t>
            </a:r>
          </a:p>
        </p:txBody>
      </p:sp>
    </p:spTree>
    <p:extLst>
      <p:ext uri="{BB962C8B-B14F-4D97-AF65-F5344CB8AC3E}">
        <p14:creationId xmlns:p14="http://schemas.microsoft.com/office/powerpoint/2010/main" val="123046297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627"/>
            <a:ext cx="10515600" cy="899132"/>
          </a:xfrm>
        </p:spPr>
        <p:txBody>
          <a:bodyPr>
            <a:normAutofit/>
          </a:bodyPr>
          <a:lstStyle/>
          <a:p>
            <a:r>
              <a:rPr lang="cs-CZ" sz="3600" b="1" dirty="0" smtClean="0"/>
              <a:t>Souhrn působení </a:t>
            </a:r>
            <a:r>
              <a:rPr lang="cs-CZ" sz="3600" b="1" dirty="0" err="1" smtClean="0"/>
              <a:t>Wolbachie</a:t>
            </a:r>
            <a:r>
              <a:rPr lang="cs-CZ" sz="3600" b="1" dirty="0" smtClean="0"/>
              <a:t> na hostitele</a:t>
            </a:r>
            <a:endParaRPr lang="cs-CZ" sz="3600" b="1" dirty="0"/>
          </a:p>
        </p:txBody>
      </p:sp>
      <p:sp>
        <p:nvSpPr>
          <p:cNvPr id="4" name="Zástupný symbol pro obsah 3"/>
          <p:cNvSpPr txBox="1">
            <a:spLocks noGrp="1"/>
          </p:cNvSpPr>
          <p:nvPr>
            <p:ph idx="1"/>
          </p:nvPr>
        </p:nvSpPr>
        <p:spPr>
          <a:xfrm>
            <a:off x="838200" y="1825625"/>
            <a:ext cx="11086625" cy="5124480"/>
          </a:xfrm>
          <a:prstGeom prst="rect">
            <a:avLst/>
          </a:prstGeom>
          <a:noFill/>
        </p:spPr>
        <p:txBody>
          <a:bodyPr wrap="none" rtlCol="0">
            <a:spAutoFit/>
          </a:bodyPr>
          <a:lstStyle/>
          <a:p>
            <a:pPr marL="342900" indent="-342900">
              <a:buAutoNum type="arabicPeriod"/>
            </a:pPr>
            <a:r>
              <a:rPr lang="cs-CZ" dirty="0" smtClean="0">
                <a:solidFill>
                  <a:srgbClr val="FF0000"/>
                </a:solidFill>
              </a:rPr>
              <a:t>Zabíjení samců</a:t>
            </a:r>
            <a:r>
              <a:rPr lang="cs-CZ" dirty="0" smtClean="0"/>
              <a:t>:  tím snižuje </a:t>
            </a:r>
            <a:r>
              <a:rPr lang="cs-CZ" dirty="0" err="1" smtClean="0"/>
              <a:t>kompetici</a:t>
            </a:r>
            <a:r>
              <a:rPr lang="cs-CZ" dirty="0" smtClean="0"/>
              <a:t> o zdroje, příbuzenský výběr</a:t>
            </a:r>
          </a:p>
          <a:p>
            <a:pPr marL="342900" indent="-342900">
              <a:buAutoNum type="arabicPeriod"/>
            </a:pPr>
            <a:r>
              <a:rPr lang="cs-CZ" dirty="0" smtClean="0">
                <a:solidFill>
                  <a:srgbClr val="FF0000"/>
                </a:solidFill>
              </a:rPr>
              <a:t>Feminizace</a:t>
            </a:r>
            <a:r>
              <a:rPr lang="cs-CZ" dirty="0" smtClean="0"/>
              <a:t>: napadení samci se vyvíjejí jako samice, nebo neplodné </a:t>
            </a:r>
          </a:p>
          <a:p>
            <a:pPr marL="0" indent="0">
              <a:buNone/>
            </a:pPr>
            <a:r>
              <a:rPr lang="cs-CZ" dirty="0"/>
              <a:t> </a:t>
            </a:r>
            <a:r>
              <a:rPr lang="cs-CZ" dirty="0" smtClean="0"/>
              <a:t>        </a:t>
            </a:r>
            <a:r>
              <a:rPr lang="cs-CZ" dirty="0" err="1" smtClean="0"/>
              <a:t>pseudosamice</a:t>
            </a:r>
            <a:endParaRPr lang="cs-CZ" dirty="0"/>
          </a:p>
          <a:p>
            <a:pPr marL="342900" indent="-342900">
              <a:buAutoNum type="arabicPeriod" startAt="3"/>
            </a:pPr>
            <a:r>
              <a:rPr lang="cs-CZ" dirty="0" smtClean="0">
                <a:solidFill>
                  <a:srgbClr val="FF0000"/>
                </a:solidFill>
              </a:rPr>
              <a:t>Partenogeneze</a:t>
            </a:r>
            <a:r>
              <a:rPr lang="cs-CZ" dirty="0" smtClean="0"/>
              <a:t>: </a:t>
            </a:r>
            <a:r>
              <a:rPr lang="cs-CZ" i="1" dirty="0" err="1"/>
              <a:t>W</a:t>
            </a:r>
            <a:r>
              <a:rPr lang="cs-CZ" i="1" dirty="0" err="1" smtClean="0"/>
              <a:t>olbachie</a:t>
            </a:r>
            <a:r>
              <a:rPr lang="cs-CZ" dirty="0" smtClean="0"/>
              <a:t> pomáhají samicím se množit  </a:t>
            </a:r>
          </a:p>
          <a:p>
            <a:pPr marL="0" indent="0">
              <a:buNone/>
            </a:pPr>
            <a:r>
              <a:rPr lang="cs-CZ" dirty="0"/>
              <a:t> </a:t>
            </a:r>
            <a:r>
              <a:rPr lang="cs-CZ" dirty="0" smtClean="0"/>
              <a:t>       partenogeneticky (vosy </a:t>
            </a:r>
            <a:r>
              <a:rPr lang="cs-CZ" dirty="0" err="1" smtClean="0"/>
              <a:t>Trichogramma</a:t>
            </a:r>
            <a:r>
              <a:rPr lang="cs-CZ" dirty="0" smtClean="0"/>
              <a:t>)</a:t>
            </a:r>
          </a:p>
          <a:p>
            <a:pPr marL="342900" indent="-342900">
              <a:buAutoNum type="arabicPeriod" startAt="4"/>
            </a:pPr>
            <a:r>
              <a:rPr lang="cs-CZ" dirty="0" smtClean="0">
                <a:solidFill>
                  <a:srgbClr val="FF0000"/>
                </a:solidFill>
              </a:rPr>
              <a:t>Cytoplazmatická inkompatibilita</a:t>
            </a:r>
            <a:r>
              <a:rPr lang="cs-CZ" dirty="0" smtClean="0"/>
              <a:t>: neschopnost  samců s </a:t>
            </a:r>
            <a:r>
              <a:rPr lang="cs-CZ" dirty="0" err="1" smtClean="0"/>
              <a:t>wolbachiemi</a:t>
            </a:r>
            <a:r>
              <a:rPr lang="cs-CZ" dirty="0" smtClean="0"/>
              <a:t> </a:t>
            </a:r>
          </a:p>
          <a:p>
            <a:pPr marL="0" indent="0">
              <a:buNone/>
            </a:pPr>
            <a:r>
              <a:rPr lang="cs-CZ" dirty="0"/>
              <a:t> </a:t>
            </a:r>
            <a:r>
              <a:rPr lang="cs-CZ" dirty="0" smtClean="0"/>
              <a:t>      rozmnožit se se samicemi, které je nemají, nebo mají </a:t>
            </a:r>
            <a:r>
              <a:rPr lang="cs-CZ" dirty="0" err="1" smtClean="0"/>
              <a:t>wolbachie</a:t>
            </a:r>
            <a:r>
              <a:rPr lang="cs-CZ" dirty="0" smtClean="0"/>
              <a:t> jiného </a:t>
            </a:r>
          </a:p>
          <a:p>
            <a:pPr marL="0" indent="0">
              <a:buNone/>
            </a:pPr>
            <a:r>
              <a:rPr lang="cs-CZ" dirty="0"/>
              <a:t> </a:t>
            </a:r>
            <a:r>
              <a:rPr lang="cs-CZ" dirty="0" smtClean="0"/>
              <a:t>      kmene (reprodukční bariéra, </a:t>
            </a:r>
            <a:r>
              <a:rPr lang="cs-CZ" dirty="0" err="1" smtClean="0"/>
              <a:t>speciace</a:t>
            </a:r>
            <a:r>
              <a:rPr lang="cs-CZ" dirty="0" smtClean="0"/>
              <a:t>).</a:t>
            </a:r>
          </a:p>
          <a:p>
            <a:endParaRPr lang="cs-CZ" dirty="0" smtClean="0"/>
          </a:p>
          <a:p>
            <a:pPr marL="342900" indent="-342900">
              <a:buAutoNum type="arabicPeriod"/>
            </a:pPr>
            <a:endParaRPr lang="cs-CZ" dirty="0"/>
          </a:p>
        </p:txBody>
      </p:sp>
      <p:pic>
        <p:nvPicPr>
          <p:cNvPr id="5" name="Picture 2" descr="Our story | World Mosquito Progr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06080" y="735031"/>
            <a:ext cx="1418745" cy="1090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66738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14347" y="118639"/>
            <a:ext cx="10515600" cy="596982"/>
          </a:xfrm>
        </p:spPr>
        <p:txBody>
          <a:bodyPr>
            <a:normAutofit/>
          </a:bodyPr>
          <a:lstStyle/>
          <a:p>
            <a:pPr algn="ctr"/>
            <a:r>
              <a:rPr lang="cs-CZ" sz="3400" b="1" dirty="0" smtClean="0"/>
              <a:t>Hnízdní parazitismus</a:t>
            </a:r>
            <a:endParaRPr lang="cs-CZ" sz="3400" b="1" dirty="0"/>
          </a:p>
        </p:txBody>
      </p:sp>
      <p:pic>
        <p:nvPicPr>
          <p:cNvPr id="1026" name="Picture 2" descr="alternativní popis obrázku chybí"/>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535" y="1097978"/>
            <a:ext cx="2920330" cy="19712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ternativní popis obrázku chyb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815" y="1105929"/>
            <a:ext cx="2956835" cy="19712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ternativní popis obrázku chyb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3649" y="1113878"/>
            <a:ext cx="3320360" cy="19553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lternativní popis obrázku chyb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372" y="1097976"/>
            <a:ext cx="2621525" cy="19712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reál rozšířen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3788" y="3093054"/>
            <a:ext cx="6726803" cy="37649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upload.wikimedia.org/wikipedia/commons/5/5c/Reed_warbler_cucko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6714" y="3069201"/>
            <a:ext cx="2620184" cy="37798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s://upload.wikimedia.org/wikipedia/commons/f/f9/Eastern_Phoebe-nest-Brown-headed-Cowbird-eg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8535" y="4658763"/>
            <a:ext cx="2920330" cy="21902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lternativní popis obrázku chybí"/>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585" y="3069201"/>
            <a:ext cx="2928280" cy="1971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1940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42498"/>
            <a:ext cx="10515600" cy="549269"/>
          </a:xfrm>
        </p:spPr>
        <p:txBody>
          <a:bodyPr>
            <a:normAutofit fontScale="90000"/>
          </a:bodyPr>
          <a:lstStyle/>
          <a:p>
            <a:pPr algn="ctr"/>
            <a:r>
              <a:rPr lang="cs-CZ" sz="3400" b="1" dirty="0" smtClean="0"/>
              <a:t>Hnízdní parazitismus</a:t>
            </a:r>
            <a:endParaRPr lang="cs-CZ" sz="3400" b="1" dirty="0"/>
          </a:p>
        </p:txBody>
      </p:sp>
      <p:sp>
        <p:nvSpPr>
          <p:cNvPr id="3" name="Zástupný symbol pro obsah 2"/>
          <p:cNvSpPr>
            <a:spLocks noGrp="1"/>
          </p:cNvSpPr>
          <p:nvPr>
            <p:ph idx="1"/>
          </p:nvPr>
        </p:nvSpPr>
        <p:spPr>
          <a:xfrm>
            <a:off x="838200" y="1046393"/>
            <a:ext cx="10515600" cy="4877325"/>
          </a:xfrm>
        </p:spPr>
        <p:txBody>
          <a:bodyPr>
            <a:normAutofit fontScale="92500" lnSpcReduction="20000"/>
          </a:bodyPr>
          <a:lstStyle/>
          <a:p>
            <a:pPr marL="0" indent="0">
              <a:buNone/>
            </a:pPr>
            <a:r>
              <a:rPr lang="cs-CZ" sz="2000" b="1" dirty="0"/>
              <a:t>Hnízdní parazitismus</a:t>
            </a:r>
            <a:r>
              <a:rPr lang="cs-CZ" sz="2000" dirty="0"/>
              <a:t> je termín popisující rozmnožovací strategii některých </a:t>
            </a:r>
            <a:r>
              <a:rPr lang="cs-CZ" sz="2000" b="1" dirty="0"/>
              <a:t>ptáků, ryb a hmyzu</a:t>
            </a:r>
            <a:r>
              <a:rPr lang="cs-CZ" sz="2000" dirty="0"/>
              <a:t>, která spočívá v kladení vajec do cizích hnízd a přenechání péče o mláďata jeho majitelům. </a:t>
            </a:r>
            <a:r>
              <a:rPr lang="cs-CZ" sz="2000" dirty="0" smtClean="0"/>
              <a:t>                                Toto </a:t>
            </a:r>
            <a:r>
              <a:rPr lang="cs-CZ" sz="2000" dirty="0"/>
              <a:t>chování je v různé míře známo </a:t>
            </a:r>
            <a:r>
              <a:rPr lang="cs-CZ" sz="2000" b="1" dirty="0"/>
              <a:t>asi u 1 % ptačích druhů</a:t>
            </a:r>
            <a:r>
              <a:rPr lang="cs-CZ" sz="2000" dirty="0" smtClean="0"/>
              <a:t>.</a:t>
            </a:r>
          </a:p>
          <a:p>
            <a:pPr marL="0" indent="0">
              <a:buNone/>
            </a:pPr>
            <a:r>
              <a:rPr lang="cs-CZ" sz="2200" dirty="0"/>
              <a:t>Hnízdní parazitismus se dělí do několika </a:t>
            </a:r>
            <a:r>
              <a:rPr lang="cs-CZ" sz="2200" dirty="0" smtClean="0"/>
              <a:t>kategorií:</a:t>
            </a:r>
          </a:p>
          <a:p>
            <a:pPr marL="0" indent="0">
              <a:buNone/>
            </a:pPr>
            <a:endParaRPr lang="cs-CZ" sz="2200" dirty="0" smtClean="0"/>
          </a:p>
          <a:p>
            <a:r>
              <a:rPr lang="cs-CZ" sz="2000" b="1" dirty="0" smtClean="0"/>
              <a:t>Příležitostný </a:t>
            </a:r>
            <a:r>
              <a:rPr lang="cs-CZ" sz="2000" b="1" dirty="0"/>
              <a:t>(fakultativní) hnízdní </a:t>
            </a:r>
            <a:r>
              <a:rPr lang="cs-CZ" sz="2000" b="1" dirty="0" smtClean="0"/>
              <a:t>parazitismus</a:t>
            </a:r>
            <a:endParaRPr lang="cs-CZ" sz="2000" b="1" dirty="0"/>
          </a:p>
          <a:p>
            <a:pPr marL="0" indent="0">
              <a:buNone/>
            </a:pPr>
            <a:r>
              <a:rPr lang="cs-CZ" sz="2000" dirty="0"/>
              <a:t> </a:t>
            </a:r>
            <a:r>
              <a:rPr lang="cs-CZ" sz="2000" dirty="0" smtClean="0"/>
              <a:t>   spočívá </a:t>
            </a:r>
            <a:r>
              <a:rPr lang="cs-CZ" sz="2000" dirty="0"/>
              <a:t>v příležitostném nakladení vajec do hnízda vlastního nebo příbuzného druhu a </a:t>
            </a:r>
            <a:r>
              <a:rPr lang="cs-CZ" sz="2000" dirty="0" smtClean="0"/>
              <a:t>je pozorován </a:t>
            </a:r>
            <a:r>
              <a:rPr lang="cs-CZ" sz="2000" dirty="0"/>
              <a:t>u řady druhů, např. u </a:t>
            </a:r>
            <a:r>
              <a:rPr lang="cs-CZ" sz="2000" b="1" dirty="0"/>
              <a:t>špačka obecného, sýkořice vousaté, vlaštovky obecné, </a:t>
            </a:r>
            <a:r>
              <a:rPr lang="cs-CZ" sz="2000" b="1" dirty="0" smtClean="0"/>
              <a:t>	některých</a:t>
            </a:r>
            <a:r>
              <a:rPr lang="cs-CZ" sz="2000" b="1" dirty="0"/>
              <a:t> kachen</a:t>
            </a:r>
            <a:r>
              <a:rPr lang="cs-CZ" sz="2000" dirty="0"/>
              <a:t> </a:t>
            </a:r>
            <a:r>
              <a:rPr lang="cs-CZ" sz="2000" dirty="0" err="1"/>
              <a:t>etc</a:t>
            </a:r>
            <a:r>
              <a:rPr lang="cs-CZ" sz="2000" dirty="0" smtClean="0"/>
              <a:t>.)</a:t>
            </a:r>
          </a:p>
          <a:p>
            <a:pPr marL="0" indent="0">
              <a:buNone/>
            </a:pPr>
            <a:endParaRPr lang="cs-CZ" sz="2000" dirty="0" smtClean="0"/>
          </a:p>
          <a:p>
            <a:r>
              <a:rPr lang="cs-CZ" sz="2200" b="1" dirty="0"/>
              <a:t>Pravý (obligátní) hnízdní </a:t>
            </a:r>
            <a:r>
              <a:rPr lang="cs-CZ" sz="2200" b="1" dirty="0" smtClean="0"/>
              <a:t>parazitismus</a:t>
            </a:r>
            <a:endParaRPr lang="cs-CZ" sz="2200" b="1" dirty="0"/>
          </a:p>
          <a:p>
            <a:pPr marL="0" indent="0">
              <a:buNone/>
            </a:pPr>
            <a:r>
              <a:rPr lang="cs-CZ" sz="2200" dirty="0"/>
              <a:t> </a:t>
            </a:r>
            <a:r>
              <a:rPr lang="cs-CZ" sz="2200" dirty="0" smtClean="0"/>
              <a:t>   spočívá </a:t>
            </a:r>
            <a:r>
              <a:rPr lang="cs-CZ" sz="2200" dirty="0"/>
              <a:t>v systematickém kladení vajec do hnízd jiného druhu nebo druhů (druh sám o </a:t>
            </a:r>
            <a:r>
              <a:rPr lang="cs-CZ" sz="2200" dirty="0" smtClean="0"/>
              <a:t>	vejce </a:t>
            </a:r>
            <a:r>
              <a:rPr lang="cs-CZ" sz="2200" dirty="0"/>
              <a:t>nikdy nepečuje). Tato strategie je běžná u </a:t>
            </a:r>
            <a:r>
              <a:rPr lang="cs-CZ" sz="2200" b="1" dirty="0"/>
              <a:t>kukaček</a:t>
            </a:r>
            <a:r>
              <a:rPr lang="cs-CZ" sz="2200" dirty="0"/>
              <a:t> (takto parazituje </a:t>
            </a:r>
            <a:r>
              <a:rPr lang="cs-CZ" sz="2200" b="1" dirty="0"/>
              <a:t>téměř </a:t>
            </a:r>
            <a:r>
              <a:rPr lang="cs-CZ" sz="2200" b="1" dirty="0" smtClean="0"/>
              <a:t>polovina </a:t>
            </a:r>
            <a:r>
              <a:rPr lang="cs-CZ" sz="2200" b="1" dirty="0"/>
              <a:t>ze 130 známých </a:t>
            </a:r>
            <a:r>
              <a:rPr lang="cs-CZ" sz="2200" dirty="0"/>
              <a:t>druhů) a dalších </a:t>
            </a:r>
            <a:r>
              <a:rPr lang="cs-CZ" sz="2200" dirty="0" smtClean="0"/>
              <a:t>druhů</a:t>
            </a:r>
            <a:r>
              <a:rPr lang="cs-CZ" sz="2000" dirty="0" smtClean="0"/>
              <a:t>,</a:t>
            </a:r>
            <a:r>
              <a:rPr lang="cs-CZ" sz="2000" dirty="0"/>
              <a:t> </a:t>
            </a:r>
            <a:r>
              <a:rPr lang="cs-CZ" sz="2000" b="1" dirty="0" smtClean="0"/>
              <a:t>snovač kukaččí </a:t>
            </a:r>
            <a:r>
              <a:rPr lang="cs-CZ" sz="2000" dirty="0" smtClean="0"/>
              <a:t>(medozvěstky)</a:t>
            </a:r>
            <a:r>
              <a:rPr lang="cs-CZ" sz="2000" dirty="0"/>
              <a:t> </a:t>
            </a:r>
          </a:p>
          <a:p>
            <a:pPr marL="0" indent="0">
              <a:buNone/>
            </a:pPr>
            <a:r>
              <a:rPr lang="cs-CZ" sz="2000" dirty="0" smtClean="0"/>
              <a:t>	čeledi</a:t>
            </a:r>
            <a:r>
              <a:rPr lang="cs-CZ" sz="2000" dirty="0"/>
              <a:t> </a:t>
            </a:r>
            <a:r>
              <a:rPr lang="cs-CZ" sz="2000" i="1" dirty="0" err="1"/>
              <a:t>I</a:t>
            </a:r>
            <a:r>
              <a:rPr lang="cs-CZ" sz="2000" i="1" dirty="0" err="1" smtClean="0"/>
              <a:t>ndicatoridae</a:t>
            </a:r>
            <a:r>
              <a:rPr lang="cs-CZ" sz="2000" dirty="0" smtClean="0"/>
              <a:t>,</a:t>
            </a:r>
            <a:r>
              <a:rPr lang="cs-CZ" sz="2000" dirty="0"/>
              <a:t> vdovky rodu </a:t>
            </a:r>
            <a:r>
              <a:rPr lang="cs-CZ" sz="2000" i="1" dirty="0" err="1"/>
              <a:t>V</a:t>
            </a:r>
            <a:r>
              <a:rPr lang="cs-CZ" sz="2000" i="1" dirty="0" err="1" smtClean="0"/>
              <a:t>idua</a:t>
            </a:r>
            <a:r>
              <a:rPr lang="cs-CZ" sz="2000" dirty="0"/>
              <a:t>, </a:t>
            </a:r>
            <a:r>
              <a:rPr lang="cs-CZ" sz="2000" b="1" dirty="0"/>
              <a:t>kachna kukaččí, </a:t>
            </a:r>
            <a:r>
              <a:rPr lang="cs-CZ" sz="2000" b="1" dirty="0" err="1" smtClean="0"/>
              <a:t>péřovec</a:t>
            </a:r>
            <a:r>
              <a:rPr lang="cs-CZ" sz="2000" b="1" dirty="0" smtClean="0"/>
              <a:t> </a:t>
            </a:r>
            <a:r>
              <a:rPr lang="cs-CZ" sz="2000" dirty="0" smtClean="0"/>
              <a:t>	kukaččí</a:t>
            </a:r>
            <a:r>
              <a:rPr lang="cs-CZ" sz="2000" dirty="0"/>
              <a:t>, </a:t>
            </a:r>
            <a:r>
              <a:rPr lang="cs-CZ" sz="2000" b="1" dirty="0"/>
              <a:t>zlatěnky rodu </a:t>
            </a:r>
            <a:r>
              <a:rPr lang="cs-CZ" sz="2000" b="1" i="1" dirty="0" err="1"/>
              <a:t>C</a:t>
            </a:r>
            <a:r>
              <a:rPr lang="cs-CZ" sz="2000" b="1" i="1" dirty="0" err="1" smtClean="0"/>
              <a:t>hrysis</a:t>
            </a:r>
            <a:r>
              <a:rPr lang="cs-CZ" sz="2000" dirty="0"/>
              <a:t> a další).</a:t>
            </a:r>
          </a:p>
          <a:p>
            <a:pPr marL="0" indent="0">
              <a:buNone/>
            </a:pPr>
            <a:endParaRPr lang="cs-CZ" sz="2000" dirty="0"/>
          </a:p>
          <a:p>
            <a:endParaRPr lang="cs-CZ" sz="2200" dirty="0"/>
          </a:p>
        </p:txBody>
      </p:sp>
    </p:spTree>
    <p:extLst>
      <p:ext uri="{BB962C8B-B14F-4D97-AF65-F5344CB8AC3E}">
        <p14:creationId xmlns:p14="http://schemas.microsoft.com/office/powerpoint/2010/main" val="89557224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8183" y="0"/>
            <a:ext cx="3807309" cy="3429000"/>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12" y="3501009"/>
            <a:ext cx="5390375" cy="3321307"/>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9488" y="3429000"/>
            <a:ext cx="4246004" cy="3393316"/>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113" y="0"/>
            <a:ext cx="5829070" cy="3501009"/>
          </a:xfrm>
          <a:prstGeom prst="rect">
            <a:avLst/>
          </a:prstGeom>
        </p:spPr>
      </p:pic>
      <p:sp>
        <p:nvSpPr>
          <p:cNvPr id="2" name="Nadpis 1"/>
          <p:cNvSpPr>
            <a:spLocks noGrp="1"/>
          </p:cNvSpPr>
          <p:nvPr>
            <p:ph type="title"/>
          </p:nvPr>
        </p:nvSpPr>
        <p:spPr>
          <a:xfrm>
            <a:off x="1924817" y="75855"/>
            <a:ext cx="8229600" cy="562074"/>
          </a:xfrm>
        </p:spPr>
        <p:txBody>
          <a:bodyPr>
            <a:normAutofit/>
          </a:bodyPr>
          <a:lstStyle/>
          <a:p>
            <a:pPr algn="ctr"/>
            <a:r>
              <a:rPr lang="cs-CZ" sz="2800" b="1" dirty="0" smtClean="0">
                <a:solidFill>
                  <a:schemeClr val="bg1"/>
                </a:solidFill>
              </a:rPr>
              <a:t>Hnízdní parazitismus – kukačka obecná</a:t>
            </a:r>
            <a:endParaRPr lang="cs-CZ" sz="2800" b="1" dirty="0">
              <a:solidFill>
                <a:schemeClr val="bg1"/>
              </a:solidFill>
            </a:endParaRPr>
          </a:p>
        </p:txBody>
      </p:sp>
    </p:spTree>
    <p:extLst>
      <p:ext uri="{BB962C8B-B14F-4D97-AF65-F5344CB8AC3E}">
        <p14:creationId xmlns:p14="http://schemas.microsoft.com/office/powerpoint/2010/main" val="363743059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4" name="Picture 14" descr="What Is Brood Parasitism in Bir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1538" y="1046243"/>
            <a:ext cx="5214568" cy="237082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alternativní popis obrázku chyb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7511" y="3423035"/>
            <a:ext cx="383329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edefinovan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5244" y="3423035"/>
            <a:ext cx="462783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7537842" y="6321288"/>
            <a:ext cx="1730602" cy="369332"/>
          </a:xfrm>
          <a:prstGeom prst="rect">
            <a:avLst/>
          </a:prstGeom>
          <a:noFill/>
        </p:spPr>
        <p:txBody>
          <a:bodyPr wrap="none" rtlCol="0">
            <a:spAutoFit/>
          </a:bodyPr>
          <a:lstStyle/>
          <a:p>
            <a:r>
              <a:rPr lang="cs-CZ" b="1" dirty="0">
                <a:solidFill>
                  <a:schemeClr val="bg1"/>
                </a:solidFill>
              </a:rPr>
              <a:t>Vlhovec </a:t>
            </a:r>
            <a:r>
              <a:rPr lang="cs-CZ" b="1" dirty="0" smtClean="0">
                <a:solidFill>
                  <a:schemeClr val="bg1"/>
                </a:solidFill>
              </a:rPr>
              <a:t>aztécký</a:t>
            </a:r>
            <a:endParaRPr lang="cs-CZ" b="1" dirty="0">
              <a:solidFill>
                <a:schemeClr val="bg1"/>
              </a:solidFill>
            </a:endParaRPr>
          </a:p>
        </p:txBody>
      </p:sp>
      <p:sp>
        <p:nvSpPr>
          <p:cNvPr id="3" name="Obdélník 2"/>
          <p:cNvSpPr/>
          <p:nvPr/>
        </p:nvSpPr>
        <p:spPr>
          <a:xfrm>
            <a:off x="246490" y="131317"/>
            <a:ext cx="11559311" cy="861774"/>
          </a:xfrm>
          <a:prstGeom prst="rect">
            <a:avLst/>
          </a:prstGeom>
        </p:spPr>
        <p:txBody>
          <a:bodyPr wrap="square">
            <a:spAutoFit/>
          </a:bodyPr>
          <a:lstStyle/>
          <a:p>
            <a:r>
              <a:rPr lang="cs-CZ" sz="1600" b="1" dirty="0" smtClean="0">
                <a:solidFill>
                  <a:srgbClr val="202122"/>
                </a:solidFill>
                <a:latin typeface="Arial" panose="020B0604020202020204" pitchFamily="34" charset="0"/>
              </a:rPr>
              <a:t>Hnízdní paraziti</a:t>
            </a:r>
            <a:r>
              <a:rPr lang="cs-CZ" sz="1600" dirty="0">
                <a:solidFill>
                  <a:srgbClr val="202122"/>
                </a:solidFill>
                <a:latin typeface="Arial" panose="020B0604020202020204" pitchFamily="34" charset="0"/>
              </a:rPr>
              <a:t> </a:t>
            </a:r>
            <a:r>
              <a:rPr lang="cs-CZ" sz="1600" dirty="0">
                <a:latin typeface="Arial" panose="020B0604020202020204" pitchFamily="34" charset="0"/>
              </a:rPr>
              <a:t>jsou </a:t>
            </a:r>
            <a:r>
              <a:rPr lang="cs-CZ" sz="1600" dirty="0" smtClean="0">
                <a:latin typeface="Arial" panose="020B0604020202020204" pitchFamily="34" charset="0"/>
              </a:rPr>
              <a:t>živočichové, kteří </a:t>
            </a:r>
            <a:r>
              <a:rPr lang="cs-CZ" sz="1600" dirty="0">
                <a:solidFill>
                  <a:srgbClr val="202122"/>
                </a:solidFill>
                <a:latin typeface="Arial" panose="020B0604020202020204" pitchFamily="34" charset="0"/>
              </a:rPr>
              <a:t>se spoléhají na ostatní, aby </a:t>
            </a:r>
            <a:r>
              <a:rPr lang="cs-CZ" sz="1600" dirty="0" smtClean="0">
                <a:solidFill>
                  <a:srgbClr val="202122"/>
                </a:solidFill>
                <a:latin typeface="Arial" panose="020B0604020202020204" pitchFamily="34" charset="0"/>
              </a:rPr>
              <a:t>za ně vychovávali jejich </a:t>
            </a:r>
            <a:r>
              <a:rPr lang="cs-CZ" sz="1600" dirty="0">
                <a:solidFill>
                  <a:srgbClr val="202122"/>
                </a:solidFill>
                <a:latin typeface="Arial" panose="020B0604020202020204" pitchFamily="34" charset="0"/>
              </a:rPr>
              <a:t>mladé. </a:t>
            </a:r>
            <a:r>
              <a:rPr lang="cs-CZ" sz="1600" dirty="0" smtClean="0">
                <a:solidFill>
                  <a:srgbClr val="202122"/>
                </a:solidFill>
                <a:latin typeface="Arial" panose="020B0604020202020204" pitchFamily="34" charset="0"/>
              </a:rPr>
              <a:t>Tato strategie </a:t>
            </a:r>
            <a:r>
              <a:rPr lang="cs-CZ" sz="1600" dirty="0">
                <a:solidFill>
                  <a:srgbClr val="202122"/>
                </a:solidFill>
                <a:latin typeface="Arial" panose="020B0604020202020204" pitchFamily="34" charset="0"/>
              </a:rPr>
              <a:t>se objevuje </a:t>
            </a:r>
            <a:r>
              <a:rPr lang="cs-CZ" sz="1600" dirty="0">
                <a:latin typeface="Arial" panose="020B0604020202020204" pitchFamily="34" charset="0"/>
              </a:rPr>
              <a:t>mezi ptáky, hmyzem a rybami.</a:t>
            </a:r>
            <a:r>
              <a:rPr lang="cs-CZ" sz="1600" dirty="0">
                <a:solidFill>
                  <a:srgbClr val="202122"/>
                </a:solidFill>
                <a:latin typeface="Arial" panose="020B0604020202020204" pitchFamily="34" charset="0"/>
              </a:rPr>
              <a:t> </a:t>
            </a:r>
            <a:r>
              <a:rPr lang="cs-CZ" sz="1600" dirty="0" smtClean="0">
                <a:solidFill>
                  <a:srgbClr val="202122"/>
                </a:solidFill>
                <a:latin typeface="Arial" panose="020B0604020202020204" pitchFamily="34" charset="0"/>
              </a:rPr>
              <a:t>Tito paraziti mláďat manipulují hostitelem</a:t>
            </a:r>
            <a:r>
              <a:rPr lang="cs-CZ" sz="1600" dirty="0">
                <a:solidFill>
                  <a:srgbClr val="202122"/>
                </a:solidFill>
                <a:latin typeface="Arial" panose="020B0604020202020204" pitchFamily="34" charset="0"/>
              </a:rPr>
              <a:t>, ať už stejného nebo jiného druhu, aby vychoval </a:t>
            </a:r>
            <a:r>
              <a:rPr lang="cs-CZ" sz="1600" dirty="0" smtClean="0">
                <a:solidFill>
                  <a:srgbClr val="202122"/>
                </a:solidFill>
                <a:latin typeface="Arial" panose="020B0604020202020204" pitchFamily="34" charset="0"/>
              </a:rPr>
              <a:t>jejich mláďata</a:t>
            </a:r>
            <a:r>
              <a:rPr lang="cs-CZ" sz="1600" dirty="0">
                <a:solidFill>
                  <a:srgbClr val="202122"/>
                </a:solidFill>
                <a:latin typeface="Arial" panose="020B0604020202020204" pitchFamily="34" charset="0"/>
              </a:rPr>
              <a:t>, jako by to byly jeho vlastní, obvykle pomocí </a:t>
            </a:r>
            <a:r>
              <a:rPr lang="cs-CZ" sz="1600" b="1" dirty="0">
                <a:solidFill>
                  <a:srgbClr val="202122"/>
                </a:solidFill>
                <a:latin typeface="Arial" panose="020B0604020202020204" pitchFamily="34" charset="0"/>
              </a:rPr>
              <a:t>vaječných </a:t>
            </a:r>
            <a:r>
              <a:rPr lang="cs-CZ" sz="1600" b="1" dirty="0" err="1" smtClean="0">
                <a:solidFill>
                  <a:srgbClr val="202122"/>
                </a:solidFill>
                <a:latin typeface="Arial" panose="020B0604020202020204" pitchFamily="34" charset="0"/>
              </a:rPr>
              <a:t>mimiker</a:t>
            </a:r>
            <a:r>
              <a:rPr lang="cs-CZ" sz="1600" dirty="0" smtClean="0">
                <a:solidFill>
                  <a:srgbClr val="202122"/>
                </a:solidFill>
                <a:latin typeface="Arial" panose="020B0604020202020204" pitchFamily="34" charset="0"/>
              </a:rPr>
              <a:t>, </a:t>
            </a:r>
            <a:r>
              <a:rPr lang="cs-CZ" sz="1600" dirty="0">
                <a:solidFill>
                  <a:srgbClr val="202122"/>
                </a:solidFill>
                <a:latin typeface="Arial" panose="020B0604020202020204" pitchFamily="34" charset="0"/>
              </a:rPr>
              <a:t>s vejci, která se podobají </a:t>
            </a:r>
            <a:r>
              <a:rPr lang="cs-CZ" sz="1600" dirty="0">
                <a:latin typeface="Arial" panose="020B0604020202020204" pitchFamily="34" charset="0"/>
              </a:rPr>
              <a:t>hostiteli</a:t>
            </a:r>
            <a:r>
              <a:rPr lang="cs-CZ" dirty="0">
                <a:latin typeface="Arial" panose="020B0604020202020204" pitchFamily="34" charset="0"/>
              </a:rPr>
              <a:t>.</a:t>
            </a:r>
            <a:endParaRPr lang="cs-CZ" dirty="0"/>
          </a:p>
        </p:txBody>
      </p:sp>
      <p:pic>
        <p:nvPicPr>
          <p:cNvPr id="5122" name="Picture 2" descr="Drosselrohrsänger rákosník velký.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423035"/>
            <a:ext cx="2289976" cy="3434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695498" y="3395206"/>
            <a:ext cx="3372013" cy="646331"/>
          </a:xfrm>
          <a:prstGeom prst="rect">
            <a:avLst/>
          </a:prstGeom>
          <a:noFill/>
        </p:spPr>
        <p:txBody>
          <a:bodyPr wrap="none" rtlCol="0">
            <a:spAutoFit/>
          </a:bodyPr>
          <a:lstStyle/>
          <a:p>
            <a:pPr algn="ctr"/>
            <a:r>
              <a:rPr lang="cs-CZ" b="1" dirty="0" smtClean="0">
                <a:solidFill>
                  <a:schemeClr val="bg1"/>
                </a:solidFill>
              </a:rPr>
              <a:t>Vejce rákosníka velkého s jedním </a:t>
            </a:r>
          </a:p>
          <a:p>
            <a:pPr algn="ctr"/>
            <a:r>
              <a:rPr lang="cs-CZ" b="1" dirty="0" smtClean="0">
                <a:solidFill>
                  <a:schemeClr val="bg1"/>
                </a:solidFill>
              </a:rPr>
              <a:t>o něco větším vejcem kukaččím</a:t>
            </a:r>
            <a:endParaRPr lang="cs-CZ" b="1" dirty="0">
              <a:solidFill>
                <a:schemeClr val="bg1"/>
              </a:solidFill>
            </a:endParaRPr>
          </a:p>
        </p:txBody>
      </p:sp>
      <p:sp>
        <p:nvSpPr>
          <p:cNvPr id="6" name="TextovéPole 5"/>
          <p:cNvSpPr txBox="1"/>
          <p:nvPr/>
        </p:nvSpPr>
        <p:spPr>
          <a:xfrm>
            <a:off x="445275" y="3458817"/>
            <a:ext cx="1538819" cy="369332"/>
          </a:xfrm>
          <a:prstGeom prst="rect">
            <a:avLst/>
          </a:prstGeom>
          <a:noFill/>
        </p:spPr>
        <p:txBody>
          <a:bodyPr wrap="none" rtlCol="0">
            <a:spAutoFit/>
          </a:bodyPr>
          <a:lstStyle/>
          <a:p>
            <a:r>
              <a:rPr lang="cs-CZ" dirty="0" smtClean="0"/>
              <a:t>Rákosník velký</a:t>
            </a:r>
            <a:endParaRPr lang="cs-CZ" dirty="0"/>
          </a:p>
        </p:txBody>
      </p:sp>
      <p:pic>
        <p:nvPicPr>
          <p:cNvPr id="5126" name="Picture 6" descr="Pica pica - Compans Caffarelli - 2012-03-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4965" y="3429000"/>
            <a:ext cx="2962679" cy="342303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10106106" y="3538328"/>
            <a:ext cx="1699696" cy="369332"/>
          </a:xfrm>
          <a:prstGeom prst="rect">
            <a:avLst/>
          </a:prstGeom>
          <a:noFill/>
        </p:spPr>
        <p:txBody>
          <a:bodyPr wrap="none" rtlCol="0">
            <a:spAutoFit/>
          </a:bodyPr>
          <a:lstStyle/>
          <a:p>
            <a:r>
              <a:rPr lang="cs-CZ" b="1" dirty="0" smtClean="0">
                <a:solidFill>
                  <a:schemeClr val="bg1"/>
                </a:solidFill>
              </a:rPr>
              <a:t>Straka evropská</a:t>
            </a:r>
            <a:endParaRPr lang="cs-CZ" b="1" dirty="0">
              <a:solidFill>
                <a:schemeClr val="bg1"/>
              </a:solidFill>
            </a:endParaRPr>
          </a:p>
        </p:txBody>
      </p:sp>
      <p:pic>
        <p:nvPicPr>
          <p:cNvPr id="5128" name="Picture 8" descr="undefin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5345" y="1036218"/>
            <a:ext cx="2917991" cy="239278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undefine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051778"/>
            <a:ext cx="3115239" cy="237722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undefine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15239" y="1052208"/>
            <a:ext cx="2655882" cy="236486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1208598" y="1168843"/>
            <a:ext cx="1393010" cy="369332"/>
          </a:xfrm>
          <a:prstGeom prst="rect">
            <a:avLst/>
          </a:prstGeom>
          <a:noFill/>
        </p:spPr>
        <p:txBody>
          <a:bodyPr wrap="none" rtlCol="0">
            <a:spAutoFit/>
          </a:bodyPr>
          <a:lstStyle/>
          <a:p>
            <a:r>
              <a:rPr lang="cs-CZ" b="1" dirty="0" smtClean="0">
                <a:solidFill>
                  <a:schemeClr val="bg1"/>
                </a:solidFill>
              </a:rPr>
              <a:t>Vosa kukaččí</a:t>
            </a:r>
            <a:endParaRPr lang="cs-CZ" b="1" dirty="0">
              <a:solidFill>
                <a:schemeClr val="bg1"/>
              </a:solidFill>
            </a:endParaRPr>
          </a:p>
        </p:txBody>
      </p:sp>
      <p:sp>
        <p:nvSpPr>
          <p:cNvPr id="9" name="TextovéPole 8"/>
          <p:cNvSpPr txBox="1"/>
          <p:nvPr/>
        </p:nvSpPr>
        <p:spPr>
          <a:xfrm>
            <a:off x="3421192" y="1081377"/>
            <a:ext cx="2305438" cy="738664"/>
          </a:xfrm>
          <a:prstGeom prst="rect">
            <a:avLst/>
          </a:prstGeom>
          <a:noFill/>
        </p:spPr>
        <p:txBody>
          <a:bodyPr wrap="none" rtlCol="0">
            <a:spAutoFit/>
          </a:bodyPr>
          <a:lstStyle/>
          <a:p>
            <a:pPr algn="ctr"/>
            <a:r>
              <a:rPr lang="cs-CZ" sz="1400" dirty="0">
                <a:solidFill>
                  <a:schemeClr val="bg1"/>
                </a:solidFill>
                <a:latin typeface="Arial" panose="020B0604020202020204" pitchFamily="34" charset="0"/>
              </a:rPr>
              <a:t>Hnízdo </a:t>
            </a:r>
            <a:r>
              <a:rPr lang="cs-CZ" sz="1400" i="1" dirty="0" err="1">
                <a:solidFill>
                  <a:schemeClr val="bg1"/>
                </a:solidFill>
                <a:latin typeface="Arial" panose="020B0604020202020204" pitchFamily="34" charset="0"/>
              </a:rPr>
              <a:t>Polistes</a:t>
            </a:r>
            <a:r>
              <a:rPr lang="cs-CZ" sz="1400" i="1" dirty="0">
                <a:solidFill>
                  <a:schemeClr val="bg1"/>
                </a:solidFill>
                <a:latin typeface="Arial" panose="020B0604020202020204" pitchFamily="34" charset="0"/>
              </a:rPr>
              <a:t> </a:t>
            </a:r>
            <a:r>
              <a:rPr lang="cs-CZ" sz="1400" i="1" dirty="0" err="1">
                <a:solidFill>
                  <a:schemeClr val="bg1"/>
                </a:solidFill>
                <a:latin typeface="Arial" panose="020B0604020202020204" pitchFamily="34" charset="0"/>
              </a:rPr>
              <a:t>dominula</a:t>
            </a:r>
            <a:r>
              <a:rPr lang="cs-CZ" sz="1400" dirty="0">
                <a:solidFill>
                  <a:schemeClr val="bg1"/>
                </a:solidFill>
                <a:latin typeface="Arial" panose="020B0604020202020204" pitchFamily="34" charset="0"/>
              </a:rPr>
              <a:t>, </a:t>
            </a:r>
            <a:endParaRPr lang="cs-CZ" sz="1400" dirty="0" smtClean="0">
              <a:solidFill>
                <a:schemeClr val="bg1"/>
              </a:solidFill>
              <a:latin typeface="Arial" panose="020B0604020202020204" pitchFamily="34" charset="0"/>
            </a:endParaRPr>
          </a:p>
          <a:p>
            <a:pPr algn="ctr"/>
            <a:r>
              <a:rPr lang="cs-CZ" sz="1400" dirty="0" smtClean="0">
                <a:solidFill>
                  <a:schemeClr val="bg1"/>
                </a:solidFill>
                <a:latin typeface="Arial" panose="020B0604020202020204" pitchFamily="34" charset="0"/>
              </a:rPr>
              <a:t>hostitelem</a:t>
            </a:r>
            <a:r>
              <a:rPr lang="cs-CZ" sz="1400" dirty="0">
                <a:solidFill>
                  <a:schemeClr val="bg1"/>
                </a:solidFill>
                <a:latin typeface="Arial" panose="020B0604020202020204" pitchFamily="34" charset="0"/>
              </a:rPr>
              <a:t> Kukaččí vosa </a:t>
            </a:r>
            <a:endParaRPr lang="cs-CZ" sz="1400" dirty="0" smtClean="0">
              <a:solidFill>
                <a:schemeClr val="bg1"/>
              </a:solidFill>
              <a:latin typeface="Arial" panose="020B0604020202020204" pitchFamily="34" charset="0"/>
            </a:endParaRPr>
          </a:p>
          <a:p>
            <a:pPr algn="ctr"/>
            <a:r>
              <a:rPr lang="cs-CZ" sz="1400" i="1" dirty="0" smtClean="0">
                <a:solidFill>
                  <a:schemeClr val="bg1"/>
                </a:solidFill>
                <a:latin typeface="Arial" panose="020B0604020202020204" pitchFamily="34" charset="0"/>
              </a:rPr>
              <a:t>P</a:t>
            </a:r>
            <a:r>
              <a:rPr lang="cs-CZ" sz="1400" i="1" dirty="0">
                <a:solidFill>
                  <a:schemeClr val="bg1"/>
                </a:solidFill>
                <a:latin typeface="Arial" panose="020B0604020202020204" pitchFamily="34" charset="0"/>
              </a:rPr>
              <a:t>. </a:t>
            </a:r>
            <a:r>
              <a:rPr lang="cs-CZ" sz="1400" i="1" dirty="0" err="1">
                <a:solidFill>
                  <a:schemeClr val="bg1"/>
                </a:solidFill>
                <a:latin typeface="Arial" panose="020B0604020202020204" pitchFamily="34" charset="0"/>
              </a:rPr>
              <a:t>sulcifer</a:t>
            </a:r>
            <a:endParaRPr lang="cs-CZ" sz="1400" dirty="0">
              <a:solidFill>
                <a:schemeClr val="bg1"/>
              </a:solidFill>
            </a:endParaRPr>
          </a:p>
        </p:txBody>
      </p:sp>
      <p:sp>
        <p:nvSpPr>
          <p:cNvPr id="10" name="TextovéPole 9"/>
          <p:cNvSpPr txBox="1"/>
          <p:nvPr/>
        </p:nvSpPr>
        <p:spPr>
          <a:xfrm>
            <a:off x="6373464" y="1033380"/>
            <a:ext cx="2236638" cy="369332"/>
          </a:xfrm>
          <a:prstGeom prst="rect">
            <a:avLst/>
          </a:prstGeom>
          <a:noFill/>
        </p:spPr>
        <p:txBody>
          <a:bodyPr wrap="none" rtlCol="0">
            <a:spAutoFit/>
          </a:bodyPr>
          <a:lstStyle/>
          <a:p>
            <a:r>
              <a:rPr lang="cs-CZ" b="1" dirty="0" smtClean="0">
                <a:solidFill>
                  <a:schemeClr val="bg1"/>
                </a:solidFill>
              </a:rPr>
              <a:t>Hostitel krmí parazita</a:t>
            </a:r>
            <a:endParaRPr lang="cs-CZ" b="1" dirty="0">
              <a:solidFill>
                <a:schemeClr val="bg1"/>
              </a:solidFill>
            </a:endParaRPr>
          </a:p>
        </p:txBody>
      </p:sp>
      <p:sp>
        <p:nvSpPr>
          <p:cNvPr id="11" name="TextovéPole 10"/>
          <p:cNvSpPr txBox="1"/>
          <p:nvPr/>
        </p:nvSpPr>
        <p:spPr>
          <a:xfrm>
            <a:off x="10026596" y="1054017"/>
            <a:ext cx="1485087" cy="369332"/>
          </a:xfrm>
          <a:prstGeom prst="rect">
            <a:avLst/>
          </a:prstGeom>
          <a:noFill/>
        </p:spPr>
        <p:txBody>
          <a:bodyPr wrap="none" rtlCol="0">
            <a:spAutoFit/>
          </a:bodyPr>
          <a:lstStyle/>
          <a:p>
            <a:r>
              <a:rPr lang="cs-CZ" b="1" dirty="0" smtClean="0">
                <a:solidFill>
                  <a:schemeClr val="bg1"/>
                </a:solidFill>
              </a:rPr>
              <a:t>Hejno kachen</a:t>
            </a:r>
            <a:endParaRPr lang="cs-CZ" b="1" dirty="0">
              <a:solidFill>
                <a:schemeClr val="bg1"/>
              </a:solidFill>
            </a:endParaRPr>
          </a:p>
        </p:txBody>
      </p:sp>
    </p:spTree>
    <p:extLst>
      <p:ext uri="{BB962C8B-B14F-4D97-AF65-F5344CB8AC3E}">
        <p14:creationId xmlns:p14="http://schemas.microsoft.com/office/powerpoint/2010/main" val="189789171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7" name="Picture 8" descr="Hnízdní parazitismus Synodontis petricola. - ppt stáhnou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9127" y="867652"/>
            <a:ext cx="7800721" cy="5850541"/>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1641282" y="214053"/>
            <a:ext cx="8870343" cy="358443"/>
          </a:xfrm>
        </p:spPr>
        <p:txBody>
          <a:bodyPr>
            <a:normAutofit fontScale="90000"/>
          </a:bodyPr>
          <a:lstStyle/>
          <a:p>
            <a:r>
              <a:rPr lang="cs-CZ" sz="3600" b="1" dirty="0" err="1" smtClean="0"/>
              <a:t>Synodontis</a:t>
            </a:r>
            <a:r>
              <a:rPr lang="cs-CZ" sz="3600" b="1" dirty="0" smtClean="0"/>
              <a:t> </a:t>
            </a:r>
            <a:r>
              <a:rPr lang="cs-CZ" sz="3600" b="1" dirty="0" err="1" smtClean="0"/>
              <a:t>multipunctatus</a:t>
            </a:r>
            <a:r>
              <a:rPr lang="cs-CZ" sz="3600" b="1" dirty="0" smtClean="0"/>
              <a:t> – </a:t>
            </a:r>
            <a:r>
              <a:rPr lang="cs-CZ" sz="3600" b="1" dirty="0" err="1" smtClean="0"/>
              <a:t>Peřovec</a:t>
            </a:r>
            <a:r>
              <a:rPr lang="cs-CZ" sz="3600" b="1" dirty="0" smtClean="0"/>
              <a:t> kukaččí</a:t>
            </a:r>
            <a:endParaRPr lang="cs-CZ" sz="3600" b="1" dirty="0"/>
          </a:p>
        </p:txBody>
      </p:sp>
    </p:spTree>
    <p:extLst>
      <p:ext uri="{BB962C8B-B14F-4D97-AF65-F5344CB8AC3E}">
        <p14:creationId xmlns:p14="http://schemas.microsoft.com/office/powerpoint/2010/main" val="6098866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362" name="Nadpis 1"/>
          <p:cNvSpPr>
            <a:spLocks noGrp="1"/>
          </p:cNvSpPr>
          <p:nvPr>
            <p:ph type="title"/>
          </p:nvPr>
        </p:nvSpPr>
        <p:spPr>
          <a:xfrm>
            <a:off x="3491952" y="91768"/>
            <a:ext cx="5262438" cy="663614"/>
          </a:xfrm>
        </p:spPr>
        <p:txBody>
          <a:bodyPr/>
          <a:lstStyle/>
          <a:p>
            <a:r>
              <a:rPr lang="cs-CZ" altLang="cs-CZ" sz="3600" b="1" dirty="0"/>
              <a:t>Sociální parazitismus</a:t>
            </a:r>
          </a:p>
        </p:txBody>
      </p:sp>
      <p:pic>
        <p:nvPicPr>
          <p:cNvPr id="143363" name="Picture 6" descr="Sozialparasitismus bei mitteleuropäischen Ameisen - Veranstaltung |  Naturkundemuseu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34033" y="1129085"/>
            <a:ext cx="8523933" cy="5500841"/>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39201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1934989" y="164875"/>
            <a:ext cx="8229600" cy="487136"/>
          </a:xfrm>
        </p:spPr>
        <p:txBody>
          <a:bodyPr>
            <a:noAutofit/>
          </a:bodyPr>
          <a:lstStyle/>
          <a:p>
            <a:r>
              <a:rPr lang="cs-CZ" sz="3400" dirty="0" smtClean="0"/>
              <a:t>Sociální parazitismus a otrokářství</a:t>
            </a:r>
            <a:endParaRPr lang="cs-CZ" sz="3400" dirty="0"/>
          </a:p>
        </p:txBody>
      </p:sp>
      <p:sp>
        <p:nvSpPr>
          <p:cNvPr id="3" name="Zástupný symbol pro obsah 2"/>
          <p:cNvSpPr>
            <a:spLocks noGrp="1"/>
          </p:cNvSpPr>
          <p:nvPr>
            <p:ph sz="half" idx="1"/>
          </p:nvPr>
        </p:nvSpPr>
        <p:spPr>
          <a:xfrm>
            <a:off x="1783471" y="1319913"/>
            <a:ext cx="4186808" cy="5088834"/>
          </a:xfrm>
        </p:spPr>
        <p:txBody>
          <a:bodyPr>
            <a:noAutofit/>
          </a:bodyPr>
          <a:lstStyle/>
          <a:p>
            <a:r>
              <a:rPr lang="cs-CZ" sz="1400" dirty="0" smtClean="0"/>
              <a:t>Nejčastěji</a:t>
            </a:r>
            <a:r>
              <a:rPr lang="cs-CZ" sz="1400" b="1" dirty="0" smtClean="0"/>
              <a:t> </a:t>
            </a:r>
            <a:r>
              <a:rPr lang="cs-CZ" sz="1400" b="1" dirty="0" err="1" smtClean="0"/>
              <a:t>Hymenoptera</a:t>
            </a:r>
            <a:endParaRPr lang="cs-CZ" sz="1400" b="1" dirty="0" smtClean="0"/>
          </a:p>
          <a:p>
            <a:pPr marL="0" indent="0">
              <a:buNone/>
            </a:pPr>
            <a:endParaRPr lang="cs-CZ" sz="1400" b="1" dirty="0" smtClean="0"/>
          </a:p>
          <a:p>
            <a:r>
              <a:rPr lang="cs-CZ" sz="1400" b="1" dirty="0" smtClean="0"/>
              <a:t>Parazitické druhy </a:t>
            </a:r>
            <a:r>
              <a:rPr lang="cs-CZ" sz="1400" dirty="0" smtClean="0"/>
              <a:t>jsou závislé na členech kolonie sociálního hmyzu – </a:t>
            </a:r>
            <a:r>
              <a:rPr lang="cs-CZ" sz="1400" dirty="0" err="1" smtClean="0"/>
              <a:t>Formicidae</a:t>
            </a:r>
            <a:r>
              <a:rPr lang="cs-CZ" sz="1400" dirty="0" smtClean="0"/>
              <a:t>, </a:t>
            </a:r>
            <a:r>
              <a:rPr lang="cs-CZ" sz="1400" dirty="0" err="1" smtClean="0"/>
              <a:t>Myrmicidae</a:t>
            </a:r>
            <a:r>
              <a:rPr lang="cs-CZ" sz="1400" dirty="0" smtClean="0"/>
              <a:t> a včely.</a:t>
            </a:r>
          </a:p>
          <a:p>
            <a:endParaRPr lang="cs-CZ" sz="1400" b="1" dirty="0" smtClean="0"/>
          </a:p>
          <a:p>
            <a:r>
              <a:rPr lang="cs-CZ" sz="1400" b="1" dirty="0" smtClean="0"/>
              <a:t>Sociální parazitismus </a:t>
            </a:r>
            <a:r>
              <a:rPr lang="cs-CZ" sz="1400" dirty="0" smtClean="0"/>
              <a:t>vznikl několikrát na sobě nezávisle – různé strategie a sociální organizace jak u parazitoidů tak u hostitelů.</a:t>
            </a:r>
          </a:p>
          <a:p>
            <a:pPr marL="0" indent="0">
              <a:buNone/>
            </a:pPr>
            <a:endParaRPr lang="cs-CZ" sz="1400" dirty="0" smtClean="0"/>
          </a:p>
          <a:p>
            <a:r>
              <a:rPr lang="cs-CZ" sz="1400" dirty="0" smtClean="0"/>
              <a:t>Dva typy – (1) </a:t>
            </a:r>
            <a:r>
              <a:rPr lang="cs-CZ" sz="1400" b="1" dirty="0" smtClean="0"/>
              <a:t>složená hnízda </a:t>
            </a:r>
            <a:r>
              <a:rPr lang="cs-CZ" sz="1400" dirty="0" smtClean="0"/>
              <a:t>a (2)</a:t>
            </a:r>
            <a:r>
              <a:rPr lang="cs-CZ" sz="1400" b="1" dirty="0" smtClean="0"/>
              <a:t> smíšené kolonie </a:t>
            </a:r>
            <a:endParaRPr lang="cs-CZ" sz="1400" dirty="0" smtClean="0"/>
          </a:p>
          <a:p>
            <a:endParaRPr lang="cs-CZ" sz="1400" b="1" dirty="0"/>
          </a:p>
          <a:p>
            <a:r>
              <a:rPr lang="cs-CZ" sz="1400" b="1" dirty="0" smtClean="0"/>
              <a:t>(1) složená hnízda - nepříbuzné druhy</a:t>
            </a:r>
            <a:r>
              <a:rPr lang="cs-CZ" sz="1400" dirty="0" smtClean="0"/>
              <a:t> – P krade potravu a žere potomstvo H v mraveništi a nebo 2 druhy žijí společně - jeden ovládá druhý a je jím krmen </a:t>
            </a:r>
            <a:r>
              <a:rPr lang="cs-CZ" sz="1400" dirty="0" err="1" smtClean="0"/>
              <a:t>regurgitovanou</a:t>
            </a:r>
            <a:r>
              <a:rPr lang="cs-CZ" sz="1400" dirty="0" smtClean="0"/>
              <a:t> potravou</a:t>
            </a:r>
            <a:endParaRPr lang="cs-CZ" sz="1400" dirty="0"/>
          </a:p>
        </p:txBody>
      </p:sp>
      <p:sp>
        <p:nvSpPr>
          <p:cNvPr id="4" name="Zástupný symbol pro obsah 3"/>
          <p:cNvSpPr>
            <a:spLocks noGrp="1"/>
          </p:cNvSpPr>
          <p:nvPr>
            <p:ph sz="half" idx="2"/>
          </p:nvPr>
        </p:nvSpPr>
        <p:spPr>
          <a:xfrm>
            <a:off x="6168008" y="1387094"/>
            <a:ext cx="4038600" cy="5434683"/>
          </a:xfrm>
        </p:spPr>
        <p:txBody>
          <a:bodyPr>
            <a:normAutofit fontScale="47500" lnSpcReduction="20000"/>
          </a:bodyPr>
          <a:lstStyle/>
          <a:p>
            <a:r>
              <a:rPr lang="cs-CZ" sz="2900" dirty="0" smtClean="0"/>
              <a:t>(2) </a:t>
            </a:r>
            <a:r>
              <a:rPr lang="cs-CZ" sz="2900" b="1" dirty="0" smtClean="0"/>
              <a:t>smíšené kolonie</a:t>
            </a:r>
            <a:r>
              <a:rPr lang="cs-CZ" sz="2900" dirty="0" smtClean="0"/>
              <a:t>: </a:t>
            </a:r>
          </a:p>
          <a:p>
            <a:r>
              <a:rPr lang="cs-CZ" sz="2900" dirty="0" smtClean="0"/>
              <a:t>dočasný sociální parazitismus (DSP)</a:t>
            </a:r>
          </a:p>
          <a:p>
            <a:r>
              <a:rPr lang="cs-CZ" sz="2900" dirty="0" smtClean="0"/>
              <a:t>Otrokářství (</a:t>
            </a:r>
            <a:r>
              <a:rPr lang="cs-CZ" sz="2900" dirty="0" err="1" smtClean="0"/>
              <a:t>dulosis</a:t>
            </a:r>
            <a:r>
              <a:rPr lang="cs-CZ" sz="2900" dirty="0" smtClean="0"/>
              <a:t>)</a:t>
            </a:r>
          </a:p>
          <a:p>
            <a:r>
              <a:rPr lang="cs-CZ" sz="2900" dirty="0" smtClean="0"/>
              <a:t>Stálý parazitismus (</a:t>
            </a:r>
            <a:r>
              <a:rPr lang="cs-CZ" sz="2900" dirty="0" err="1" smtClean="0"/>
              <a:t>inkvilinismus</a:t>
            </a:r>
            <a:r>
              <a:rPr lang="cs-CZ" sz="2900" dirty="0" smtClean="0"/>
              <a:t>) bez otrokářství</a:t>
            </a:r>
          </a:p>
          <a:p>
            <a:endParaRPr lang="cs-CZ" sz="2900" b="1" dirty="0" smtClean="0"/>
          </a:p>
          <a:p>
            <a:r>
              <a:rPr lang="cs-CZ" sz="2900" b="1" dirty="0" smtClean="0"/>
              <a:t>DSP</a:t>
            </a:r>
            <a:r>
              <a:rPr lang="cs-CZ" sz="2900" dirty="0" smtClean="0"/>
              <a:t> – oplozená královna pronikne do kolonie H – maskuje se  - zabije původní královnu – produkuje potomky a nahradí původní druh</a:t>
            </a:r>
          </a:p>
          <a:p>
            <a:r>
              <a:rPr lang="cs-CZ" sz="2900" b="1" dirty="0" smtClean="0"/>
              <a:t>Otrokářství</a:t>
            </a:r>
            <a:r>
              <a:rPr lang="cs-CZ" sz="2900" dirty="0" smtClean="0"/>
              <a:t> – využití pro práci – mravenci – nájezdy do hnízd </a:t>
            </a:r>
            <a:r>
              <a:rPr lang="cs-CZ" sz="2900" dirty="0"/>
              <a:t>-</a:t>
            </a:r>
            <a:r>
              <a:rPr lang="cs-CZ" sz="2900" dirty="0" smtClean="0"/>
              <a:t> kradou larvy a kukly. Otrokáři často nejsou schopni získávat potravu – adaptace – čelisti zabíjející bránící se dělnice.</a:t>
            </a:r>
          </a:p>
          <a:p>
            <a:r>
              <a:rPr lang="cs-CZ" sz="2900" b="1" dirty="0" err="1" smtClean="0"/>
              <a:t>Invilinismus</a:t>
            </a:r>
            <a:r>
              <a:rPr lang="cs-CZ" sz="2900" b="1" dirty="0" smtClean="0"/>
              <a:t> </a:t>
            </a:r>
            <a:r>
              <a:rPr lang="cs-CZ" sz="2900" dirty="0" smtClean="0"/>
              <a:t>-  nejčastější strategie u mravenců – P královnu nezabíjí, ale využívá celou strukturu a organizaci kolonie pro svůj prospěch. P produkuje pouze sexuální kastu a případně vojáky.</a:t>
            </a:r>
          </a:p>
          <a:p>
            <a:r>
              <a:rPr lang="cs-CZ" sz="2900" dirty="0" smtClean="0"/>
              <a:t>Smíšení kolonií – </a:t>
            </a:r>
            <a:r>
              <a:rPr lang="cs-CZ" sz="2900" b="1" dirty="0" smtClean="0"/>
              <a:t>fylogenetická příbuznost partnerů – </a:t>
            </a:r>
            <a:r>
              <a:rPr lang="cs-CZ" sz="2900" dirty="0" smtClean="0"/>
              <a:t>hypotézy vzniku </a:t>
            </a:r>
          </a:p>
          <a:p>
            <a:r>
              <a:rPr lang="cs-CZ" sz="2900" dirty="0" smtClean="0"/>
              <a:t>Hnízdní parazitismu i u včel – cca 15% druhů – včela naklade vajíčka do hnízda jiného druhu – larva zlikviduje vejce či larvu H. Parazitická včela je často podobná svému H. </a:t>
            </a:r>
          </a:p>
          <a:p>
            <a:pPr marL="0" indent="0">
              <a:buNone/>
            </a:pPr>
            <a:r>
              <a:rPr lang="cs-CZ" dirty="0"/>
              <a:t>	</a:t>
            </a:r>
          </a:p>
        </p:txBody>
      </p:sp>
    </p:spTree>
    <p:extLst>
      <p:ext uri="{BB962C8B-B14F-4D97-AF65-F5344CB8AC3E}">
        <p14:creationId xmlns:p14="http://schemas.microsoft.com/office/powerpoint/2010/main" val="42784173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063501" y="22238"/>
            <a:ext cx="5999570" cy="776835"/>
          </a:xfrm>
        </p:spPr>
        <p:txBody>
          <a:bodyPr>
            <a:normAutofit/>
          </a:bodyPr>
          <a:lstStyle/>
          <a:p>
            <a:r>
              <a:rPr lang="cs-CZ" sz="3600" b="1" dirty="0"/>
              <a:t>Vztah rostlina versus opylovači</a:t>
            </a:r>
          </a:p>
        </p:txBody>
      </p:sp>
      <p:sp>
        <p:nvSpPr>
          <p:cNvPr id="3" name="Zástupný symbol pro obsah 2"/>
          <p:cNvSpPr>
            <a:spLocks noGrp="1"/>
          </p:cNvSpPr>
          <p:nvPr>
            <p:ph idx="1"/>
          </p:nvPr>
        </p:nvSpPr>
        <p:spPr>
          <a:xfrm>
            <a:off x="838200" y="1317239"/>
            <a:ext cx="10515600" cy="4351338"/>
          </a:xfrm>
        </p:spPr>
        <p:txBody>
          <a:bodyPr>
            <a:normAutofit/>
          </a:bodyPr>
          <a:lstStyle/>
          <a:p>
            <a:r>
              <a:rPr lang="cs-CZ" sz="2400" dirty="0"/>
              <a:t>Opylovač je živočich, který umožňuje opylení, tj. přenáší pyl z jedné rostliny na druhou, respektive z prašníků jedné rostliny na bliznu jiné rostliny. Opylovači se uplatňují zejména u krytosemenných rostlin.</a:t>
            </a:r>
          </a:p>
        </p:txBody>
      </p:sp>
      <p:pic>
        <p:nvPicPr>
          <p:cNvPr id="1030" name="Picture 6" descr="7 Ways To Attract Pollinators | Piedmont Environmental Alli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606" y="2904607"/>
            <a:ext cx="8073671" cy="33678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Buzz on Pollina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904607"/>
            <a:ext cx="6096000" cy="336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55558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2290" name="Picture 2" descr="The four major challenges faced by social parasites for successful nest...  | Download Scientific Diagra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642" y="-206734"/>
            <a:ext cx="1242654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3191" y="98291"/>
            <a:ext cx="5359842"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9064488" y="98291"/>
            <a:ext cx="3303104"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39092" y="1963969"/>
            <a:ext cx="2425811" cy="17496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Adaptace</a:t>
            </a:r>
            <a:endParaRPr lang="cs-CZ" dirty="0"/>
          </a:p>
        </p:txBody>
      </p:sp>
      <p:sp>
        <p:nvSpPr>
          <p:cNvPr id="7" name="TextovéPole 6"/>
          <p:cNvSpPr txBox="1"/>
          <p:nvPr/>
        </p:nvSpPr>
        <p:spPr>
          <a:xfrm>
            <a:off x="246488" y="2138906"/>
            <a:ext cx="1996316" cy="1354217"/>
          </a:xfrm>
          <a:prstGeom prst="rect">
            <a:avLst/>
          </a:prstGeom>
          <a:noFill/>
        </p:spPr>
        <p:txBody>
          <a:bodyPr wrap="none" rtlCol="0">
            <a:spAutoFit/>
          </a:bodyPr>
          <a:lstStyle/>
          <a:p>
            <a:r>
              <a:rPr lang="cs-CZ" b="1" dirty="0" smtClean="0"/>
              <a:t>Adaptace parazita</a:t>
            </a:r>
          </a:p>
          <a:p>
            <a:pPr marL="285750" indent="-285750">
              <a:buFont typeface="Arial" panose="020B0604020202020204" pitchFamily="34" charset="0"/>
              <a:buChar char="•"/>
            </a:pPr>
            <a:r>
              <a:rPr lang="cs-CZ" sz="1600" dirty="0"/>
              <a:t>Z</a:t>
            </a:r>
            <a:r>
              <a:rPr lang="cs-CZ" sz="1600" dirty="0" smtClean="0"/>
              <a:t>výšená agresivita</a:t>
            </a:r>
          </a:p>
          <a:p>
            <a:pPr marL="285750" indent="-285750">
              <a:buFont typeface="Arial" panose="020B0604020202020204" pitchFamily="34" charset="0"/>
              <a:buChar char="•"/>
            </a:pPr>
            <a:r>
              <a:rPr lang="cs-CZ" sz="1600" dirty="0" smtClean="0"/>
              <a:t>Ochranné chování</a:t>
            </a:r>
          </a:p>
          <a:p>
            <a:pPr marL="285750" indent="-285750">
              <a:buFont typeface="Arial" panose="020B0604020202020204" pitchFamily="34" charset="0"/>
              <a:buChar char="•"/>
            </a:pPr>
            <a:r>
              <a:rPr lang="cs-CZ" sz="1600" dirty="0" smtClean="0"/>
              <a:t>Chemická ochrana</a:t>
            </a:r>
          </a:p>
          <a:p>
            <a:pPr marL="285750" indent="-285750">
              <a:buFont typeface="Arial" panose="020B0604020202020204" pitchFamily="34" charset="0"/>
              <a:buChar char="•"/>
            </a:pPr>
            <a:r>
              <a:rPr lang="cs-CZ" sz="1600" dirty="0" smtClean="0"/>
              <a:t>Rostoucí </a:t>
            </a:r>
            <a:r>
              <a:rPr lang="cs-CZ" sz="1600" dirty="0" err="1" smtClean="0"/>
              <a:t>armor</a:t>
            </a:r>
            <a:endParaRPr lang="cs-CZ" sz="1600" dirty="0"/>
          </a:p>
        </p:txBody>
      </p:sp>
      <p:sp>
        <p:nvSpPr>
          <p:cNvPr id="9" name="Obdélník 8"/>
          <p:cNvSpPr/>
          <p:nvPr/>
        </p:nvSpPr>
        <p:spPr>
          <a:xfrm>
            <a:off x="47642" y="3721410"/>
            <a:ext cx="2425811" cy="95699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Adaptace</a:t>
            </a:r>
            <a:endParaRPr lang="cs-CZ" dirty="0"/>
          </a:p>
        </p:txBody>
      </p:sp>
      <p:sp>
        <p:nvSpPr>
          <p:cNvPr id="10" name="Obdélník 9"/>
          <p:cNvSpPr/>
          <p:nvPr/>
        </p:nvSpPr>
        <p:spPr>
          <a:xfrm>
            <a:off x="8006971" y="923866"/>
            <a:ext cx="2762415" cy="7618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Adaptace</a:t>
            </a:r>
            <a:endParaRPr lang="cs-CZ" dirty="0"/>
          </a:p>
        </p:txBody>
      </p:sp>
      <p:sp>
        <p:nvSpPr>
          <p:cNvPr id="11" name="Obdélník 10"/>
          <p:cNvSpPr/>
          <p:nvPr/>
        </p:nvSpPr>
        <p:spPr>
          <a:xfrm>
            <a:off x="2564235" y="5088830"/>
            <a:ext cx="2818798" cy="10443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Adaptace</a:t>
            </a:r>
            <a:endParaRPr lang="cs-CZ" dirty="0"/>
          </a:p>
        </p:txBody>
      </p:sp>
      <p:sp>
        <p:nvSpPr>
          <p:cNvPr id="12" name="Obdélník 11"/>
          <p:cNvSpPr/>
          <p:nvPr/>
        </p:nvSpPr>
        <p:spPr>
          <a:xfrm>
            <a:off x="9077269" y="5597729"/>
            <a:ext cx="3390375" cy="9520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Adaptace</a:t>
            </a:r>
            <a:endParaRPr lang="cs-CZ" dirty="0"/>
          </a:p>
        </p:txBody>
      </p:sp>
      <p:sp>
        <p:nvSpPr>
          <p:cNvPr id="13" name="Obdélník 12"/>
          <p:cNvSpPr/>
          <p:nvPr/>
        </p:nvSpPr>
        <p:spPr>
          <a:xfrm>
            <a:off x="9077269" y="3620881"/>
            <a:ext cx="3369169" cy="1974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Adaptace</a:t>
            </a:r>
            <a:endParaRPr lang="cs-CZ" dirty="0"/>
          </a:p>
        </p:txBody>
      </p:sp>
      <p:sp>
        <p:nvSpPr>
          <p:cNvPr id="8" name="TextovéPole 7"/>
          <p:cNvSpPr txBox="1"/>
          <p:nvPr/>
        </p:nvSpPr>
        <p:spPr>
          <a:xfrm>
            <a:off x="262390" y="3768921"/>
            <a:ext cx="1980863" cy="861774"/>
          </a:xfrm>
          <a:prstGeom prst="rect">
            <a:avLst/>
          </a:prstGeom>
          <a:noFill/>
        </p:spPr>
        <p:txBody>
          <a:bodyPr wrap="none" rtlCol="0">
            <a:spAutoFit/>
          </a:bodyPr>
          <a:lstStyle/>
          <a:p>
            <a:r>
              <a:rPr lang="cs-CZ" b="1" dirty="0" smtClean="0"/>
              <a:t>Anti Adaptace</a:t>
            </a:r>
          </a:p>
          <a:p>
            <a:pPr marL="285750" indent="-285750">
              <a:buFont typeface="Arial" panose="020B0604020202020204" pitchFamily="34" charset="0"/>
              <a:buChar char="•"/>
            </a:pPr>
            <a:r>
              <a:rPr lang="cs-CZ" sz="1600" dirty="0" smtClean="0"/>
              <a:t>Zvýšená agresivita</a:t>
            </a:r>
          </a:p>
          <a:p>
            <a:pPr marL="285750" indent="-285750">
              <a:buFont typeface="Arial" panose="020B0604020202020204" pitchFamily="34" charset="0"/>
              <a:buChar char="•"/>
            </a:pPr>
            <a:r>
              <a:rPr lang="cs-CZ" sz="1600" dirty="0" smtClean="0"/>
              <a:t>Rostoucí </a:t>
            </a:r>
            <a:r>
              <a:rPr lang="cs-CZ" sz="1600" dirty="0" err="1" smtClean="0"/>
              <a:t>armor</a:t>
            </a:r>
            <a:endParaRPr lang="cs-CZ" sz="1600" dirty="0"/>
          </a:p>
        </p:txBody>
      </p:sp>
      <p:sp>
        <p:nvSpPr>
          <p:cNvPr id="14" name="TextovéPole 13"/>
          <p:cNvSpPr txBox="1"/>
          <p:nvPr/>
        </p:nvSpPr>
        <p:spPr>
          <a:xfrm>
            <a:off x="8054671" y="979521"/>
            <a:ext cx="2762415" cy="923330"/>
          </a:xfrm>
          <a:prstGeom prst="rect">
            <a:avLst/>
          </a:prstGeom>
          <a:noFill/>
        </p:spPr>
        <p:txBody>
          <a:bodyPr wrap="square" rtlCol="0">
            <a:spAutoFit/>
          </a:bodyPr>
          <a:lstStyle/>
          <a:p>
            <a:r>
              <a:rPr lang="cs-CZ" b="1" dirty="0" smtClean="0"/>
              <a:t>Adaptace parazita</a:t>
            </a:r>
          </a:p>
          <a:p>
            <a:pPr marL="285750" indent="-285750">
              <a:buFont typeface="Arial" panose="020B0604020202020204" pitchFamily="34" charset="0"/>
              <a:buChar char="•"/>
            </a:pPr>
            <a:r>
              <a:rPr lang="cs-CZ" dirty="0" smtClean="0"/>
              <a:t>Detekce pachu hostitele </a:t>
            </a:r>
          </a:p>
          <a:p>
            <a:r>
              <a:rPr lang="cs-CZ" dirty="0" smtClean="0"/>
              <a:t>      </a:t>
            </a:r>
            <a:endParaRPr lang="cs-CZ" dirty="0"/>
          </a:p>
        </p:txBody>
      </p:sp>
      <p:sp>
        <p:nvSpPr>
          <p:cNvPr id="15" name="TextovéPole 14"/>
          <p:cNvSpPr txBox="1"/>
          <p:nvPr/>
        </p:nvSpPr>
        <p:spPr>
          <a:xfrm>
            <a:off x="2560329" y="5064981"/>
            <a:ext cx="2530501" cy="1107996"/>
          </a:xfrm>
          <a:prstGeom prst="rect">
            <a:avLst/>
          </a:prstGeom>
          <a:noFill/>
        </p:spPr>
        <p:txBody>
          <a:bodyPr wrap="none" rtlCol="0">
            <a:spAutoFit/>
          </a:bodyPr>
          <a:lstStyle/>
          <a:p>
            <a:r>
              <a:rPr lang="cs-CZ" b="1" dirty="0" smtClean="0"/>
              <a:t>Adaptace parazita</a:t>
            </a:r>
          </a:p>
          <a:p>
            <a:pPr marL="285750" indent="-285750">
              <a:buFont typeface="Arial" panose="020B0604020202020204" pitchFamily="34" charset="0"/>
              <a:buChar char="•"/>
            </a:pPr>
            <a:r>
              <a:rPr lang="cs-CZ" sz="1600" dirty="0" smtClean="0"/>
              <a:t>Chemická nevýznamnost</a:t>
            </a:r>
          </a:p>
          <a:p>
            <a:pPr marL="285750" indent="-285750">
              <a:buFont typeface="Arial" panose="020B0604020202020204" pitchFamily="34" charset="0"/>
              <a:buChar char="•"/>
            </a:pPr>
            <a:r>
              <a:rPr lang="cs-CZ" sz="1600" dirty="0" smtClean="0"/>
              <a:t>Chemická kamufláž</a:t>
            </a:r>
          </a:p>
          <a:p>
            <a:pPr marL="285750" indent="-285750">
              <a:buFont typeface="Arial" panose="020B0604020202020204" pitchFamily="34" charset="0"/>
              <a:buChar char="•"/>
            </a:pPr>
            <a:r>
              <a:rPr lang="cs-CZ" sz="1600" dirty="0" smtClean="0"/>
              <a:t>Chemické mimikry</a:t>
            </a:r>
            <a:endParaRPr lang="cs-CZ" sz="1600" dirty="0"/>
          </a:p>
        </p:txBody>
      </p:sp>
      <p:sp>
        <p:nvSpPr>
          <p:cNvPr id="17" name="Obdélník 16"/>
          <p:cNvSpPr/>
          <p:nvPr/>
        </p:nvSpPr>
        <p:spPr>
          <a:xfrm>
            <a:off x="2547659" y="6114551"/>
            <a:ext cx="2835374" cy="699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Adaptace</a:t>
            </a:r>
            <a:endParaRPr lang="cs-CZ" dirty="0"/>
          </a:p>
        </p:txBody>
      </p:sp>
      <p:sp>
        <p:nvSpPr>
          <p:cNvPr id="16" name="TextovéPole 15"/>
          <p:cNvSpPr txBox="1"/>
          <p:nvPr/>
        </p:nvSpPr>
        <p:spPr>
          <a:xfrm>
            <a:off x="2552370" y="6106603"/>
            <a:ext cx="2805063" cy="861774"/>
          </a:xfrm>
          <a:prstGeom prst="rect">
            <a:avLst/>
          </a:prstGeom>
          <a:solidFill>
            <a:srgbClr val="FFFF00"/>
          </a:solidFill>
        </p:spPr>
        <p:txBody>
          <a:bodyPr wrap="none" rtlCol="0">
            <a:spAutoFit/>
          </a:bodyPr>
          <a:lstStyle/>
          <a:p>
            <a:r>
              <a:rPr lang="cs-CZ" b="1" dirty="0" smtClean="0"/>
              <a:t>Anti Adaptace</a:t>
            </a:r>
          </a:p>
          <a:p>
            <a:pPr marL="285750" indent="-285750">
              <a:buFont typeface="Arial" panose="020B0604020202020204" pitchFamily="34" charset="0"/>
              <a:buChar char="•"/>
            </a:pPr>
            <a:r>
              <a:rPr lang="cs-CZ" sz="1600" dirty="0" smtClean="0"/>
              <a:t>Více rozmanitá diskriminace</a:t>
            </a:r>
          </a:p>
          <a:p>
            <a:endParaRPr lang="cs-CZ" sz="1600" dirty="0"/>
          </a:p>
        </p:txBody>
      </p:sp>
      <p:sp>
        <p:nvSpPr>
          <p:cNvPr id="18" name="TextovéPole 17"/>
          <p:cNvSpPr txBox="1"/>
          <p:nvPr/>
        </p:nvSpPr>
        <p:spPr>
          <a:xfrm>
            <a:off x="9016780" y="3609890"/>
            <a:ext cx="3294492" cy="1877437"/>
          </a:xfrm>
          <a:prstGeom prst="rect">
            <a:avLst/>
          </a:prstGeom>
          <a:noFill/>
        </p:spPr>
        <p:txBody>
          <a:bodyPr wrap="none" rtlCol="0">
            <a:spAutoFit/>
          </a:bodyPr>
          <a:lstStyle/>
          <a:p>
            <a:r>
              <a:rPr lang="cs-CZ" b="1" dirty="0" smtClean="0"/>
              <a:t>Adaptace parazita</a:t>
            </a:r>
          </a:p>
          <a:p>
            <a:pPr marL="285750" indent="-285750">
              <a:buFont typeface="Arial" panose="020B0604020202020204" pitchFamily="34" charset="0"/>
              <a:buChar char="•"/>
            </a:pPr>
            <a:r>
              <a:rPr lang="cs-CZ" sz="1400" dirty="0" smtClean="0"/>
              <a:t>Mimikry </a:t>
            </a:r>
            <a:r>
              <a:rPr lang="cs-CZ" sz="1400" dirty="0" err="1" smtClean="0"/>
              <a:t>ferilitních</a:t>
            </a:r>
            <a:r>
              <a:rPr lang="cs-CZ" sz="1400" dirty="0" smtClean="0"/>
              <a:t> signálů královny</a:t>
            </a:r>
          </a:p>
          <a:p>
            <a:pPr marL="285750" indent="-285750">
              <a:buFont typeface="Arial" panose="020B0604020202020204" pitchFamily="34" charset="0"/>
              <a:buChar char="•"/>
            </a:pPr>
            <a:r>
              <a:rPr lang="cs-CZ" sz="1400" dirty="0" smtClean="0"/>
              <a:t>Absence fertilitních signálů </a:t>
            </a:r>
          </a:p>
          <a:p>
            <a:pPr marL="285750" indent="-285750">
              <a:buFont typeface="Arial" panose="020B0604020202020204" pitchFamily="34" charset="0"/>
              <a:buChar char="•"/>
            </a:pPr>
            <a:r>
              <a:rPr lang="cs-CZ" sz="1400" dirty="0" smtClean="0"/>
              <a:t>Fyzická dominance</a:t>
            </a:r>
          </a:p>
          <a:p>
            <a:pPr marL="285750" indent="-285750">
              <a:buFont typeface="Arial" panose="020B0604020202020204" pitchFamily="34" charset="0"/>
              <a:buChar char="•"/>
            </a:pPr>
            <a:r>
              <a:rPr lang="cs-CZ" sz="1400" dirty="0" smtClean="0"/>
              <a:t>Manipulace dělníky pečujících o mladé</a:t>
            </a:r>
          </a:p>
          <a:p>
            <a:pPr marL="285750" indent="-285750">
              <a:buFont typeface="Arial" panose="020B0604020202020204" pitchFamily="34" charset="0"/>
              <a:buChar char="•"/>
            </a:pPr>
            <a:r>
              <a:rPr lang="cs-CZ" sz="1400" dirty="0" smtClean="0"/>
              <a:t>Kontrola produkce potomků hostitele</a:t>
            </a:r>
          </a:p>
          <a:p>
            <a:pPr marL="285750" indent="-285750">
              <a:buFont typeface="Arial" panose="020B0604020202020204" pitchFamily="34" charset="0"/>
              <a:buChar char="•"/>
            </a:pPr>
            <a:r>
              <a:rPr lang="cs-CZ" sz="1400" dirty="0" smtClean="0"/>
              <a:t>Chemické mimikry vajíček</a:t>
            </a:r>
          </a:p>
          <a:p>
            <a:pPr marL="285750" indent="-285750">
              <a:buFont typeface="Arial" panose="020B0604020202020204" pitchFamily="34" charset="0"/>
              <a:buChar char="•"/>
            </a:pPr>
            <a:r>
              <a:rPr lang="cs-CZ" sz="1400" dirty="0" smtClean="0"/>
              <a:t>Tolerance/intolerance cizí královny</a:t>
            </a:r>
            <a:endParaRPr lang="cs-CZ" sz="1400" dirty="0"/>
          </a:p>
        </p:txBody>
      </p:sp>
      <p:sp>
        <p:nvSpPr>
          <p:cNvPr id="19" name="TextovéPole 18"/>
          <p:cNvSpPr txBox="1"/>
          <p:nvPr/>
        </p:nvSpPr>
        <p:spPr>
          <a:xfrm>
            <a:off x="9088345" y="5557957"/>
            <a:ext cx="2743508" cy="1015663"/>
          </a:xfrm>
          <a:prstGeom prst="rect">
            <a:avLst/>
          </a:prstGeom>
          <a:noFill/>
        </p:spPr>
        <p:txBody>
          <a:bodyPr wrap="none" rtlCol="0">
            <a:spAutoFit/>
          </a:bodyPr>
          <a:lstStyle/>
          <a:p>
            <a:r>
              <a:rPr lang="cs-CZ" b="1" dirty="0" smtClean="0"/>
              <a:t>Anti Adaptace </a:t>
            </a:r>
          </a:p>
          <a:p>
            <a:pPr marL="285750" indent="-285750">
              <a:buFont typeface="Arial" panose="020B0604020202020204" pitchFamily="34" charset="0"/>
              <a:buChar char="•"/>
            </a:pPr>
            <a:r>
              <a:rPr lang="cs-CZ" sz="1400" dirty="0" smtClean="0"/>
              <a:t>Rychlejší reprodukce</a:t>
            </a:r>
          </a:p>
          <a:p>
            <a:pPr marL="285750" indent="-285750">
              <a:buFont typeface="Arial" panose="020B0604020202020204" pitchFamily="34" charset="0"/>
              <a:buChar char="•"/>
            </a:pPr>
            <a:r>
              <a:rPr lang="cs-CZ" sz="1400" dirty="0" smtClean="0"/>
              <a:t>Destrukce vajíček parazita</a:t>
            </a:r>
          </a:p>
          <a:p>
            <a:pPr marL="285750" indent="-285750">
              <a:buFont typeface="Arial" panose="020B0604020202020204" pitchFamily="34" charset="0"/>
              <a:buChar char="•"/>
            </a:pPr>
            <a:r>
              <a:rPr lang="cs-CZ" sz="1400" dirty="0" smtClean="0"/>
              <a:t>Diversifikace fertilitních signálů</a:t>
            </a:r>
            <a:endParaRPr lang="cs-CZ" sz="1400" dirty="0"/>
          </a:p>
        </p:txBody>
      </p:sp>
      <p:sp>
        <p:nvSpPr>
          <p:cNvPr id="3" name="TextovéPole 2"/>
          <p:cNvSpPr txBox="1"/>
          <p:nvPr/>
        </p:nvSpPr>
        <p:spPr>
          <a:xfrm>
            <a:off x="413468" y="111321"/>
            <a:ext cx="4438844" cy="461665"/>
          </a:xfrm>
          <a:prstGeom prst="rect">
            <a:avLst/>
          </a:prstGeom>
          <a:noFill/>
        </p:spPr>
        <p:txBody>
          <a:bodyPr wrap="none" rtlCol="0">
            <a:spAutoFit/>
          </a:bodyPr>
          <a:lstStyle/>
          <a:p>
            <a:r>
              <a:rPr lang="cs-CZ" sz="2400" dirty="0" smtClean="0"/>
              <a:t>Adaptace u sociálního parazitismu</a:t>
            </a:r>
            <a:endParaRPr lang="cs-CZ" sz="2400" dirty="0"/>
          </a:p>
        </p:txBody>
      </p:sp>
    </p:spTree>
    <p:extLst>
      <p:ext uri="{BB962C8B-B14F-4D97-AF65-F5344CB8AC3E}">
        <p14:creationId xmlns:p14="http://schemas.microsoft.com/office/powerpoint/2010/main" val="420447356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ash group – Department of Biology - University of Copenhage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56801"/>
            <a:ext cx="12192000" cy="6401199"/>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 y="126289"/>
            <a:ext cx="12192001"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extovéPole 1"/>
          <p:cNvSpPr txBox="1"/>
          <p:nvPr/>
        </p:nvSpPr>
        <p:spPr>
          <a:xfrm>
            <a:off x="3649649" y="55661"/>
            <a:ext cx="3963008" cy="615553"/>
          </a:xfrm>
          <a:prstGeom prst="rect">
            <a:avLst/>
          </a:prstGeom>
          <a:noFill/>
        </p:spPr>
        <p:txBody>
          <a:bodyPr wrap="none" rtlCol="0">
            <a:spAutoFit/>
          </a:bodyPr>
          <a:lstStyle/>
          <a:p>
            <a:pPr algn="r"/>
            <a:r>
              <a:rPr lang="cs-CZ" sz="3400" dirty="0" smtClean="0"/>
              <a:t>Sociální parazitismus</a:t>
            </a:r>
            <a:endParaRPr lang="cs-CZ" sz="3400" dirty="0"/>
          </a:p>
        </p:txBody>
      </p:sp>
    </p:spTree>
    <p:extLst>
      <p:ext uri="{BB962C8B-B14F-4D97-AF65-F5344CB8AC3E}">
        <p14:creationId xmlns:p14="http://schemas.microsoft.com/office/powerpoint/2010/main" val="383559324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1311728" y="100603"/>
            <a:ext cx="9568543" cy="663575"/>
          </a:xfrm>
        </p:spPr>
        <p:txBody>
          <a:bodyPr>
            <a:normAutofit/>
          </a:bodyPr>
          <a:lstStyle/>
          <a:p>
            <a:r>
              <a:rPr lang="cs-CZ" sz="3600" b="1" dirty="0" err="1" smtClean="0"/>
              <a:t>Adelfoparasitismus</a:t>
            </a:r>
            <a:r>
              <a:rPr lang="cs-CZ" sz="3600" b="1" dirty="0" smtClean="0"/>
              <a:t> – sourozenecký parazitismus</a:t>
            </a:r>
            <a:endParaRPr lang="cs-CZ" sz="3600" b="1" dirty="0"/>
          </a:p>
        </p:txBody>
      </p:sp>
      <p:sp>
        <p:nvSpPr>
          <p:cNvPr id="4" name="Rectangle 1"/>
          <p:cNvSpPr>
            <a:spLocks noGrp="1" noChangeArrowheads="1"/>
          </p:cNvSpPr>
          <p:nvPr>
            <p:ph idx="1"/>
          </p:nvPr>
        </p:nvSpPr>
        <p:spPr bwMode="auto">
          <a:xfrm>
            <a:off x="619261" y="1618355"/>
            <a:ext cx="10422725" cy="417551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1" i="0" u="none" strike="noStrike" cap="none" normalizeH="0" baseline="0" dirty="0" err="1" smtClean="0">
                <a:ln>
                  <a:noFill/>
                </a:ln>
                <a:solidFill>
                  <a:srgbClr val="202124"/>
                </a:solidFill>
                <a:effectLst/>
                <a:latin typeface="inherit"/>
              </a:rPr>
              <a:t>Adelfoparasitismus</a:t>
            </a:r>
            <a:r>
              <a:rPr kumimoji="0" lang="cs-CZ" altLang="cs-CZ" sz="2100" b="0" i="0" u="none" strike="noStrike" cap="none" normalizeH="0" baseline="0" dirty="0" smtClean="0">
                <a:ln>
                  <a:noFill/>
                </a:ln>
                <a:solidFill>
                  <a:srgbClr val="202124"/>
                </a:solidFill>
                <a:effectLst/>
                <a:latin typeface="inherit"/>
              </a:rPr>
              <a:t>, (z řeckého </a:t>
            </a:r>
            <a:r>
              <a:rPr kumimoji="0" lang="cs-CZ" altLang="cs-CZ" sz="2100" b="0" i="0" u="none" strike="noStrike" cap="none" normalizeH="0" baseline="0" dirty="0" err="1" smtClean="0">
                <a:ln>
                  <a:noFill/>
                </a:ln>
                <a:solidFill>
                  <a:srgbClr val="202124"/>
                </a:solidFill>
                <a:effectLst/>
                <a:latin typeface="inherit"/>
              </a:rPr>
              <a:t>ἀδελφός</a:t>
            </a:r>
            <a:r>
              <a:rPr kumimoji="0" lang="cs-CZ" altLang="cs-CZ" sz="2100" b="0" i="0" u="none" strike="noStrike" cap="none" normalizeH="0" baseline="0" dirty="0" smtClean="0">
                <a:ln>
                  <a:noFill/>
                </a:ln>
                <a:solidFill>
                  <a:srgbClr val="202124"/>
                </a:solidFill>
                <a:effectLst/>
                <a:latin typeface="inherit"/>
              </a:rPr>
              <a:t> (</a:t>
            </a:r>
            <a:r>
              <a:rPr kumimoji="0" lang="cs-CZ" altLang="cs-CZ" sz="2100" b="0" i="0" u="none" strike="noStrike" cap="none" normalizeH="0" baseline="0" dirty="0" err="1" smtClean="0">
                <a:ln>
                  <a:noFill/>
                </a:ln>
                <a:solidFill>
                  <a:srgbClr val="202124"/>
                </a:solidFill>
                <a:effectLst/>
                <a:latin typeface="inherit"/>
              </a:rPr>
              <a:t>adelphós</a:t>
            </a:r>
            <a:r>
              <a:rPr kumimoji="0" lang="cs-CZ" altLang="cs-CZ" sz="2100" b="0" i="0" u="none" strike="noStrike" cap="none" normalizeH="0" baseline="0" dirty="0" smtClean="0">
                <a:ln>
                  <a:noFill/>
                </a:ln>
                <a:solidFill>
                  <a:srgbClr val="202124"/>
                </a:solidFill>
                <a:effectLst/>
                <a:latin typeface="inherit"/>
              </a:rPr>
              <a:t>), bratr), také známý jako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1" i="0" u="none" strike="noStrike" cap="none" normalizeH="0" baseline="0" dirty="0" smtClean="0">
                <a:ln>
                  <a:noFill/>
                </a:ln>
                <a:solidFill>
                  <a:srgbClr val="202124"/>
                </a:solidFill>
                <a:effectLst/>
                <a:latin typeface="inherit"/>
              </a:rPr>
              <a:t>sourozenecký parazitismus</a:t>
            </a:r>
            <a:r>
              <a:rPr kumimoji="0" lang="cs-CZ" altLang="cs-CZ" sz="2100" b="0" i="0" u="none" strike="noStrike" cap="none" normalizeH="0" baseline="0" dirty="0" smtClean="0">
                <a:ln>
                  <a:noFill/>
                </a:ln>
                <a:solidFill>
                  <a:srgbClr val="202124"/>
                </a:solidFill>
                <a:effectLst/>
                <a:latin typeface="inherit"/>
              </a:rPr>
              <a:t>, se vyskytuje tam, kde je hostitelský druh blízce příbuzný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smtClean="0">
                <a:ln>
                  <a:noFill/>
                </a:ln>
                <a:solidFill>
                  <a:srgbClr val="202124"/>
                </a:solidFill>
                <a:effectLst/>
                <a:latin typeface="inherit"/>
              </a:rPr>
              <a:t>parazitovi, často ve stejné rodině nebo rodu.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100" b="0" i="0" u="none" strike="noStrike" cap="none" normalizeH="0" baseline="0" dirty="0" smtClean="0">
              <a:ln>
                <a:noFill/>
              </a:ln>
              <a:solidFill>
                <a:srgbClr val="202124"/>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100" b="0" i="0" u="none" strike="noStrike" cap="none" normalizeH="0" baseline="0" dirty="0" smtClean="0">
              <a:ln>
                <a:noFill/>
              </a:ln>
              <a:solidFill>
                <a:srgbClr val="202124"/>
              </a:solidFill>
              <a:effectLst/>
              <a:latin typeface="inherit"/>
            </a:endParaRPr>
          </a:p>
          <a:p>
            <a:pPr eaLnBrk="0" fontAlgn="base" hangingPunct="0">
              <a:lnSpc>
                <a:spcPct val="100000"/>
              </a:lnSpc>
              <a:spcBef>
                <a:spcPct val="0"/>
              </a:spcBef>
              <a:spcAft>
                <a:spcPct val="0"/>
              </a:spcAft>
            </a:pPr>
            <a:r>
              <a:rPr lang="cs-CZ" altLang="cs-CZ" sz="2100" dirty="0" smtClean="0">
                <a:solidFill>
                  <a:srgbClr val="202124"/>
                </a:solidFill>
                <a:latin typeface="inherit"/>
              </a:rPr>
              <a:t>Ci</a:t>
            </a:r>
            <a:r>
              <a:rPr kumimoji="0" lang="cs-CZ" altLang="cs-CZ" sz="2100" b="0" i="0" u="none" strike="noStrike" cap="none" normalizeH="0" baseline="0" dirty="0" smtClean="0">
                <a:ln>
                  <a:noFill/>
                </a:ln>
                <a:solidFill>
                  <a:srgbClr val="202124"/>
                </a:solidFill>
                <a:effectLst/>
                <a:latin typeface="inherit"/>
              </a:rPr>
              <a:t>trusového </a:t>
            </a:r>
            <a:r>
              <a:rPr kumimoji="0" lang="cs-CZ" altLang="cs-CZ" sz="2100" b="0" i="0" u="none" strike="noStrike" cap="none" normalizeH="0" baseline="0" dirty="0" err="1" smtClean="0">
                <a:ln>
                  <a:noFill/>
                </a:ln>
                <a:solidFill>
                  <a:srgbClr val="202124"/>
                </a:solidFill>
                <a:effectLst/>
                <a:latin typeface="inherit"/>
              </a:rPr>
              <a:t>parazitoida</a:t>
            </a:r>
            <a:r>
              <a:rPr kumimoji="0" lang="cs-CZ" altLang="cs-CZ" sz="2100" b="0" i="0" u="none" strike="noStrike" cap="none" normalizeH="0" baseline="0" dirty="0" smtClean="0">
                <a:ln>
                  <a:noFill/>
                </a:ln>
                <a:solidFill>
                  <a:srgbClr val="202124"/>
                </a:solidFill>
                <a:effectLst/>
                <a:latin typeface="inherit"/>
              </a:rPr>
              <a:t>, </a:t>
            </a:r>
            <a:r>
              <a:rPr kumimoji="0" lang="cs-CZ" altLang="cs-CZ" sz="2100" b="1" i="1" u="none" strike="noStrike" cap="none" normalizeH="0" baseline="0" dirty="0" err="1" smtClean="0">
                <a:ln>
                  <a:noFill/>
                </a:ln>
                <a:solidFill>
                  <a:srgbClr val="202124"/>
                </a:solidFill>
                <a:effectLst/>
                <a:latin typeface="inherit"/>
              </a:rPr>
              <a:t>Encarsia</a:t>
            </a:r>
            <a:r>
              <a:rPr kumimoji="0" lang="cs-CZ" altLang="cs-CZ" sz="2100" b="1" i="1" u="none" strike="noStrike" cap="none" normalizeH="0" baseline="0" dirty="0" smtClean="0">
                <a:ln>
                  <a:noFill/>
                </a:ln>
                <a:solidFill>
                  <a:srgbClr val="202124"/>
                </a:solidFill>
                <a:effectLst/>
                <a:latin typeface="inherit"/>
              </a:rPr>
              <a:t> </a:t>
            </a:r>
            <a:r>
              <a:rPr kumimoji="0" lang="cs-CZ" altLang="cs-CZ" sz="2100" b="1" i="1" u="none" strike="noStrike" cap="none" normalizeH="0" baseline="0" dirty="0" err="1" smtClean="0">
                <a:ln>
                  <a:noFill/>
                </a:ln>
                <a:solidFill>
                  <a:srgbClr val="202124"/>
                </a:solidFill>
                <a:effectLst/>
                <a:latin typeface="inherit"/>
              </a:rPr>
              <a:t>perplexa</a:t>
            </a:r>
            <a:r>
              <a:rPr kumimoji="0" lang="cs-CZ" altLang="cs-CZ" sz="2100" b="0" i="0" u="none" strike="noStrike" cap="none" normalizeH="0" baseline="0" dirty="0" smtClean="0">
                <a:ln>
                  <a:noFill/>
                </a:ln>
                <a:solidFill>
                  <a:srgbClr val="202124"/>
                </a:solidFill>
                <a:effectLst/>
                <a:latin typeface="inheri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smtClean="0">
                <a:ln>
                  <a:noFill/>
                </a:ln>
                <a:solidFill>
                  <a:srgbClr val="202124"/>
                </a:solidFill>
                <a:effectLst/>
                <a:latin typeface="inherit"/>
              </a:rPr>
              <a:t>    jehož </a:t>
            </a:r>
            <a:r>
              <a:rPr kumimoji="0" lang="cs-CZ" altLang="cs-CZ" sz="2100" b="0" i="0" u="none" strike="noStrike" cap="none" normalizeH="0" baseline="0" dirty="0" err="1" smtClean="0">
                <a:ln>
                  <a:noFill/>
                </a:ln>
                <a:solidFill>
                  <a:srgbClr val="202124"/>
                </a:solidFill>
                <a:effectLst/>
                <a:latin typeface="inherit"/>
              </a:rPr>
              <a:t>nespářené</a:t>
            </a:r>
            <a:r>
              <a:rPr kumimoji="0" lang="cs-CZ" altLang="cs-CZ" sz="2100" b="0" i="0" u="none" strike="noStrike" cap="none" normalizeH="0" baseline="0" dirty="0" smtClean="0">
                <a:ln>
                  <a:noFill/>
                </a:ln>
                <a:solidFill>
                  <a:srgbClr val="202124"/>
                </a:solidFill>
                <a:effectLst/>
                <a:latin typeface="inherit"/>
              </a:rPr>
              <a:t> samice mohou klást haploidní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smtClean="0">
                <a:ln>
                  <a:noFill/>
                </a:ln>
                <a:solidFill>
                  <a:srgbClr val="202124"/>
                </a:solidFill>
                <a:effectLst/>
                <a:latin typeface="inherit"/>
              </a:rPr>
              <a:t>    vajíčka do plně vyvinutých larev svého vlastního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smtClean="0">
                <a:ln>
                  <a:noFill/>
                </a:ln>
                <a:solidFill>
                  <a:srgbClr val="202124"/>
                </a:solidFill>
                <a:effectLst/>
                <a:latin typeface="inherit"/>
              </a:rPr>
              <a:t>    druhu a produkovat samčí potomstvo.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2100" dirty="0" smtClean="0">
              <a:solidFill>
                <a:srgbClr val="202124"/>
              </a:solidFill>
              <a:latin typeface="inherit"/>
            </a:endParaRPr>
          </a:p>
          <a:p>
            <a:pPr eaLnBrk="0" fontAlgn="base" hangingPunct="0">
              <a:lnSpc>
                <a:spcPct val="100000"/>
              </a:lnSpc>
              <a:spcBef>
                <a:spcPct val="0"/>
              </a:spcBef>
              <a:spcAft>
                <a:spcPct val="0"/>
              </a:spcAft>
            </a:pPr>
            <a:r>
              <a:rPr lang="cs-CZ" altLang="cs-CZ" sz="2100" dirty="0" smtClean="0">
                <a:solidFill>
                  <a:srgbClr val="202124"/>
                </a:solidFill>
                <a:latin typeface="inherit"/>
              </a:rPr>
              <a:t>M</a:t>
            </a:r>
            <a:r>
              <a:rPr kumimoji="0" lang="cs-CZ" altLang="cs-CZ" sz="2100" b="0" i="0" u="none" strike="noStrike" cap="none" normalizeH="0" baseline="0" dirty="0" smtClean="0">
                <a:ln>
                  <a:noFill/>
                </a:ln>
                <a:solidFill>
                  <a:srgbClr val="202124"/>
                </a:solidFill>
                <a:effectLst/>
                <a:latin typeface="inherit"/>
              </a:rPr>
              <a:t>ořský červ </a:t>
            </a:r>
            <a:r>
              <a:rPr kumimoji="0" lang="cs-CZ" altLang="cs-CZ" sz="2100" b="1" i="1" u="none" strike="noStrike" cap="none" normalizeH="0" baseline="0" dirty="0" err="1" smtClean="0">
                <a:ln>
                  <a:noFill/>
                </a:ln>
                <a:solidFill>
                  <a:srgbClr val="202124"/>
                </a:solidFill>
                <a:effectLst/>
                <a:latin typeface="inherit"/>
              </a:rPr>
              <a:t>Bonellia</a:t>
            </a:r>
            <a:r>
              <a:rPr kumimoji="0" lang="cs-CZ" altLang="cs-CZ" sz="2100" b="1" i="1" u="none" strike="noStrike" cap="none" normalizeH="0" baseline="0" dirty="0" smtClean="0">
                <a:ln>
                  <a:noFill/>
                </a:ln>
                <a:solidFill>
                  <a:srgbClr val="202124"/>
                </a:solidFill>
                <a:effectLst/>
                <a:latin typeface="inherit"/>
              </a:rPr>
              <a:t> </a:t>
            </a:r>
            <a:r>
              <a:rPr kumimoji="0" lang="cs-CZ" altLang="cs-CZ" sz="2100" b="1" i="1" u="none" strike="noStrike" cap="none" normalizeH="0" baseline="0" dirty="0" err="1" smtClean="0">
                <a:ln>
                  <a:noFill/>
                </a:ln>
                <a:solidFill>
                  <a:srgbClr val="202124"/>
                </a:solidFill>
                <a:effectLst/>
                <a:latin typeface="inherit"/>
              </a:rPr>
              <a:t>viridis</a:t>
            </a:r>
            <a:r>
              <a:rPr kumimoji="0" lang="cs-CZ" altLang="cs-CZ" sz="2100" b="1" i="1" u="none" strike="noStrike" cap="none" normalizeH="0" baseline="0" dirty="0" smtClean="0">
                <a:ln>
                  <a:noFill/>
                </a:ln>
                <a:solidFill>
                  <a:srgbClr val="202124"/>
                </a:solidFill>
                <a:effectLst/>
                <a:latin typeface="inherit"/>
              </a:rPr>
              <a:t> </a:t>
            </a:r>
            <a:r>
              <a:rPr kumimoji="0" lang="cs-CZ" altLang="cs-CZ" sz="2100" b="0" i="0" u="none" strike="noStrike" cap="none" normalizeH="0" baseline="0" dirty="0" smtClean="0">
                <a:ln>
                  <a:noFill/>
                </a:ln>
                <a:solidFill>
                  <a:srgbClr val="202124"/>
                </a:solidFill>
                <a:effectLst/>
                <a:latin typeface="inherit"/>
              </a:rPr>
              <a:t>má podobnou</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smtClean="0">
                <a:ln>
                  <a:noFill/>
                </a:ln>
                <a:solidFill>
                  <a:srgbClr val="202124"/>
                </a:solidFill>
                <a:effectLst/>
                <a:latin typeface="inherit"/>
              </a:rPr>
              <a:t>   reprodukční strategii, ačkoli larvy jsou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smtClean="0">
                <a:ln>
                  <a:noFill/>
                </a:ln>
                <a:solidFill>
                  <a:srgbClr val="202124"/>
                </a:solidFill>
                <a:effectLst/>
                <a:latin typeface="inherit"/>
              </a:rPr>
              <a:t>   planktonní.</a:t>
            </a:r>
            <a:r>
              <a:rPr kumimoji="0" lang="cs-CZ" altLang="cs-CZ" sz="800" b="0" i="0" u="none" strike="noStrike" cap="none" normalizeH="0" baseline="0" dirty="0" smtClean="0">
                <a:ln>
                  <a:noFill/>
                </a:ln>
                <a:solidFill>
                  <a:schemeClr val="tx1"/>
                </a:solidFill>
                <a:effectLst/>
              </a:rPr>
              <a:t> </a:t>
            </a: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pic>
        <p:nvPicPr>
          <p:cNvPr id="9" name="Picture 2" descr="Citrus Blackfly, Aleurocanthus woglumi Ashby (Insecta: Hemiptera:  Aleyrodida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799" y="2416629"/>
            <a:ext cx="5236030" cy="414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85471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2133977" y="-24484"/>
            <a:ext cx="7864929" cy="810532"/>
          </a:xfrm>
        </p:spPr>
        <p:txBody>
          <a:bodyPr>
            <a:normAutofit/>
          </a:bodyPr>
          <a:lstStyle/>
          <a:p>
            <a:r>
              <a:rPr lang="cs-CZ" sz="3400" b="1" dirty="0" smtClean="0"/>
              <a:t>Příklad parazitoid - </a:t>
            </a:r>
            <a:r>
              <a:rPr lang="cs-CZ" sz="3400" b="1" i="1" dirty="0" err="1" smtClean="0"/>
              <a:t>Encarsia</a:t>
            </a:r>
            <a:r>
              <a:rPr lang="cs-CZ" sz="3400" b="1" i="1" dirty="0" smtClean="0"/>
              <a:t> </a:t>
            </a:r>
            <a:r>
              <a:rPr lang="cs-CZ" sz="3400" b="1" i="1" dirty="0" err="1" smtClean="0"/>
              <a:t>perplexa</a:t>
            </a:r>
            <a:endParaRPr lang="cs-CZ" sz="3400" b="1" i="1" dirty="0"/>
          </a:p>
        </p:txBody>
      </p:sp>
      <p:pic>
        <p:nvPicPr>
          <p:cNvPr id="2050" name="Picture 2" descr="a citrus blackfly parasitoid - Encarsia perplexa Huang &amp; Polas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71262" y="1510393"/>
            <a:ext cx="4219128"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itrus blackfly parasitoid Encarsia opulenta (Silvest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1262" y="3955343"/>
            <a:ext cx="4218452" cy="25309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 citrus blackfly parasitoid - Encarsia perplexa Huang &amp; Polas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158" y="1649186"/>
            <a:ext cx="5110842" cy="4612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0990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1919578" y="134540"/>
            <a:ext cx="8256814" cy="614588"/>
          </a:xfrm>
        </p:spPr>
        <p:txBody>
          <a:bodyPr>
            <a:normAutofit/>
          </a:bodyPr>
          <a:lstStyle/>
          <a:p>
            <a:r>
              <a:rPr lang="cs-CZ" sz="3400" b="1" dirty="0" err="1" smtClean="0"/>
              <a:t>Bonellia</a:t>
            </a:r>
            <a:r>
              <a:rPr lang="cs-CZ" sz="3400" b="1" dirty="0" smtClean="0"/>
              <a:t> </a:t>
            </a:r>
            <a:r>
              <a:rPr lang="cs-CZ" sz="3400" b="1" dirty="0" err="1" smtClean="0"/>
              <a:t>viridis</a:t>
            </a:r>
            <a:r>
              <a:rPr lang="cs-CZ" sz="3400" b="1" dirty="0" smtClean="0"/>
              <a:t> - </a:t>
            </a:r>
            <a:r>
              <a:rPr lang="cs-CZ" sz="3400" b="1" dirty="0" err="1" smtClean="0"/>
              <a:t>Rypohlavec</a:t>
            </a:r>
            <a:r>
              <a:rPr lang="cs-CZ" sz="3400" b="1" dirty="0" smtClean="0"/>
              <a:t> dvojhlavý</a:t>
            </a:r>
            <a:endParaRPr lang="cs-CZ" sz="3400" b="1" dirty="0"/>
          </a:p>
        </p:txBody>
      </p:sp>
      <p:pic>
        <p:nvPicPr>
          <p:cNvPr id="3076" name="Picture 4" descr="What, in your opinion, are the most interesting underwater organisms? -  Quor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6074" y="1576386"/>
            <a:ext cx="5759248" cy="44488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onellia viridis - Alchetron, The Free Social Encyclo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576386"/>
            <a:ext cx="5328557" cy="444885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395208" y="1908316"/>
            <a:ext cx="1757242" cy="338554"/>
          </a:xfrm>
          <a:prstGeom prst="rect">
            <a:avLst/>
          </a:prstGeom>
          <a:solidFill>
            <a:schemeClr val="bg1"/>
          </a:solidFill>
        </p:spPr>
        <p:txBody>
          <a:bodyPr wrap="square" rtlCol="0">
            <a:spAutoFit/>
          </a:bodyPr>
          <a:lstStyle/>
          <a:p>
            <a:r>
              <a:rPr lang="cs-CZ" sz="1600" dirty="0" smtClean="0"/>
              <a:t>Samice </a:t>
            </a:r>
            <a:r>
              <a:rPr lang="cs-CZ" sz="1600" i="1" dirty="0" err="1" smtClean="0"/>
              <a:t>Bonellia</a:t>
            </a:r>
            <a:endParaRPr lang="cs-CZ" sz="1600" i="1" dirty="0"/>
          </a:p>
        </p:txBody>
      </p:sp>
      <p:sp>
        <p:nvSpPr>
          <p:cNvPr id="7" name="TextovéPole 6"/>
          <p:cNvSpPr txBox="1"/>
          <p:nvPr/>
        </p:nvSpPr>
        <p:spPr>
          <a:xfrm>
            <a:off x="1488224" y="3396531"/>
            <a:ext cx="1906984" cy="584775"/>
          </a:xfrm>
          <a:prstGeom prst="rect">
            <a:avLst/>
          </a:prstGeom>
          <a:solidFill>
            <a:schemeClr val="bg1"/>
          </a:solidFill>
        </p:spPr>
        <p:txBody>
          <a:bodyPr wrap="square" rtlCol="0">
            <a:spAutoFit/>
          </a:bodyPr>
          <a:lstStyle/>
          <a:p>
            <a:pPr algn="ctr"/>
            <a:r>
              <a:rPr lang="cs-CZ" sz="1600" dirty="0" err="1" smtClean="0"/>
              <a:t>Proboscis</a:t>
            </a:r>
            <a:r>
              <a:rPr lang="cs-CZ" sz="1600" dirty="0" smtClean="0"/>
              <a:t> protažení až 1 m</a:t>
            </a:r>
            <a:endParaRPr lang="cs-CZ" sz="1600" dirty="0"/>
          </a:p>
        </p:txBody>
      </p:sp>
      <p:sp>
        <p:nvSpPr>
          <p:cNvPr id="8" name="TextovéPole 7"/>
          <p:cNvSpPr txBox="1"/>
          <p:nvPr/>
        </p:nvSpPr>
        <p:spPr>
          <a:xfrm>
            <a:off x="2760427" y="4326836"/>
            <a:ext cx="1779763" cy="1323439"/>
          </a:xfrm>
          <a:prstGeom prst="rect">
            <a:avLst/>
          </a:prstGeom>
          <a:solidFill>
            <a:schemeClr val="bg1"/>
          </a:solidFill>
        </p:spPr>
        <p:txBody>
          <a:bodyPr wrap="square" rtlCol="0">
            <a:spAutoFit/>
          </a:bodyPr>
          <a:lstStyle/>
          <a:p>
            <a:r>
              <a:rPr lang="cs-CZ" sz="1600" dirty="0" smtClean="0"/>
              <a:t>Samec </a:t>
            </a:r>
            <a:r>
              <a:rPr lang="cs-CZ" sz="1600" i="1" dirty="0" err="1" smtClean="0"/>
              <a:t>Bonellia</a:t>
            </a:r>
            <a:r>
              <a:rPr lang="cs-CZ" sz="1600" dirty="0" smtClean="0"/>
              <a:t> žije symbioticky uvnitř repro – </a:t>
            </a:r>
          </a:p>
          <a:p>
            <a:r>
              <a:rPr lang="cs-CZ" sz="1600" dirty="0" err="1" smtClean="0"/>
              <a:t>dukční</a:t>
            </a:r>
            <a:r>
              <a:rPr lang="cs-CZ" sz="1600" dirty="0" smtClean="0"/>
              <a:t> soustavy samice</a:t>
            </a:r>
            <a:endParaRPr lang="cs-CZ" sz="1600" dirty="0"/>
          </a:p>
        </p:txBody>
      </p:sp>
    </p:spTree>
    <p:extLst>
      <p:ext uri="{BB962C8B-B14F-4D97-AF65-F5344CB8AC3E}">
        <p14:creationId xmlns:p14="http://schemas.microsoft.com/office/powerpoint/2010/main" val="144078906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1017814" y="3766653"/>
            <a:ext cx="8191042" cy="773371"/>
          </a:xfrm>
        </p:spPr>
        <p:txBody>
          <a:bodyPr/>
          <a:lstStyle/>
          <a:p>
            <a:endParaRPr lang="cs-CZ" dirty="0"/>
          </a:p>
        </p:txBody>
      </p:sp>
      <p:pic>
        <p:nvPicPr>
          <p:cNvPr id="4098" name="Picture 2" descr="Determinace pohlaví a evoluce pohlavních chromosomů - PDF Stažení zdarm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04556" y="391886"/>
            <a:ext cx="8106081" cy="6172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ori no Twitter: &quot;#Love at First Smell?The fascinating Bonellia viridis-The  males live in female uterus http://t.co/IglblCA3rF http://t.co/GcJlD5yO6W&quot;  / Twi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162" y="999519"/>
            <a:ext cx="3338740" cy="55645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40868" y="71746"/>
            <a:ext cx="2606804" cy="584775"/>
          </a:xfrm>
          <a:prstGeom prst="rect">
            <a:avLst/>
          </a:prstGeom>
          <a:noFill/>
        </p:spPr>
        <p:txBody>
          <a:bodyPr wrap="none" rtlCol="0">
            <a:spAutoFit/>
          </a:bodyPr>
          <a:lstStyle/>
          <a:p>
            <a:r>
              <a:rPr lang="cs-CZ" sz="3200" i="1" dirty="0" err="1" smtClean="0"/>
              <a:t>Bonellia</a:t>
            </a:r>
            <a:r>
              <a:rPr lang="cs-CZ" sz="3200" i="1" dirty="0" smtClean="0"/>
              <a:t> </a:t>
            </a:r>
            <a:r>
              <a:rPr lang="cs-CZ" sz="3200" i="1" dirty="0" err="1" smtClean="0"/>
              <a:t>viridis</a:t>
            </a:r>
            <a:endParaRPr lang="cs-CZ" sz="3200" i="1" dirty="0"/>
          </a:p>
        </p:txBody>
      </p:sp>
    </p:spTree>
    <p:extLst>
      <p:ext uri="{BB962C8B-B14F-4D97-AF65-F5344CB8AC3E}">
        <p14:creationId xmlns:p14="http://schemas.microsoft.com/office/powerpoint/2010/main" val="110181736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délník 1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552" name="Picture 24" descr="Seab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7528" y="1614616"/>
            <a:ext cx="4630982" cy="193463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294501" y="106675"/>
            <a:ext cx="5051854" cy="521829"/>
          </a:xfrm>
        </p:spPr>
        <p:txBody>
          <a:bodyPr>
            <a:normAutofit fontScale="90000"/>
          </a:bodyPr>
          <a:lstStyle/>
          <a:p>
            <a:r>
              <a:rPr lang="cs-CZ" sz="3600" b="1" dirty="0" err="1" smtClean="0"/>
              <a:t>Pseudoparasitismus</a:t>
            </a:r>
            <a:r>
              <a:rPr lang="cs-CZ" sz="3600" b="1" dirty="0" smtClean="0"/>
              <a:t> úhořů</a:t>
            </a:r>
            <a:endParaRPr lang="cs-CZ" sz="3600" b="1" dirty="0"/>
          </a:p>
        </p:txBody>
      </p:sp>
      <p:pic>
        <p:nvPicPr>
          <p:cNvPr id="22530" name="Picture 2" descr="Catalogue of Organisms: A Parasitic Ee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971079" y="-53811"/>
            <a:ext cx="5272480" cy="1791257"/>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Margined snake eel media - Encyclopedia of Lif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048" y="1044891"/>
            <a:ext cx="5272480" cy="1615304"/>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Ophichthus apicalis - my-fish - Aus Freude an der Aquaristi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33504"/>
            <a:ext cx="4432136" cy="204921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7044473" y="1102836"/>
            <a:ext cx="2280761" cy="338554"/>
          </a:xfrm>
          <a:prstGeom prst="rect">
            <a:avLst/>
          </a:prstGeom>
          <a:noFill/>
        </p:spPr>
        <p:txBody>
          <a:bodyPr wrap="square" rtlCol="0">
            <a:spAutoFit/>
          </a:bodyPr>
          <a:lstStyle/>
          <a:p>
            <a:r>
              <a:rPr lang="cs-CZ" sz="1600" dirty="0" err="1" smtClean="0"/>
              <a:t>Simenchelys</a:t>
            </a:r>
            <a:r>
              <a:rPr lang="cs-CZ" sz="1600" dirty="0" smtClean="0"/>
              <a:t> </a:t>
            </a:r>
            <a:r>
              <a:rPr lang="cs-CZ" sz="1600" dirty="0" err="1" smtClean="0"/>
              <a:t>parasiticus</a:t>
            </a:r>
            <a:endParaRPr lang="cs-CZ" sz="1600" dirty="0" smtClean="0"/>
          </a:p>
        </p:txBody>
      </p:sp>
      <p:sp>
        <p:nvSpPr>
          <p:cNvPr id="6" name="TextovéPole 5"/>
          <p:cNvSpPr txBox="1"/>
          <p:nvPr/>
        </p:nvSpPr>
        <p:spPr>
          <a:xfrm>
            <a:off x="8171922" y="5758258"/>
            <a:ext cx="2940912" cy="923330"/>
          </a:xfrm>
          <a:prstGeom prst="rect">
            <a:avLst/>
          </a:prstGeom>
          <a:noFill/>
        </p:spPr>
        <p:txBody>
          <a:bodyPr wrap="square" rtlCol="0">
            <a:spAutoFit/>
          </a:bodyPr>
          <a:lstStyle/>
          <a:p>
            <a:r>
              <a:rPr lang="cs-CZ" i="1" dirty="0" err="1" smtClean="0"/>
              <a:t>Ophichthus</a:t>
            </a:r>
            <a:r>
              <a:rPr lang="cs-CZ" i="1" dirty="0" smtClean="0"/>
              <a:t> </a:t>
            </a:r>
            <a:r>
              <a:rPr lang="cs-CZ" i="1" dirty="0" err="1" smtClean="0"/>
              <a:t>apicalis</a:t>
            </a:r>
            <a:r>
              <a:rPr lang="cs-CZ" i="1" dirty="0" smtClean="0"/>
              <a:t> </a:t>
            </a:r>
            <a:r>
              <a:rPr lang="cs-CZ" dirty="0" smtClean="0"/>
              <a:t>– parazituje v tělní dutině </a:t>
            </a:r>
            <a:r>
              <a:rPr lang="cs-CZ" dirty="0" err="1" smtClean="0"/>
              <a:t>percoidních</a:t>
            </a:r>
            <a:r>
              <a:rPr lang="cs-CZ" dirty="0" smtClean="0"/>
              <a:t> ryb</a:t>
            </a:r>
            <a:endParaRPr lang="cs-CZ" dirty="0"/>
          </a:p>
        </p:txBody>
      </p:sp>
      <p:sp>
        <p:nvSpPr>
          <p:cNvPr id="7" name="TextovéPole 6"/>
          <p:cNvSpPr txBox="1"/>
          <p:nvPr/>
        </p:nvSpPr>
        <p:spPr>
          <a:xfrm>
            <a:off x="2982949" y="3112880"/>
            <a:ext cx="2884251" cy="646331"/>
          </a:xfrm>
          <a:prstGeom prst="rect">
            <a:avLst/>
          </a:prstGeom>
          <a:noFill/>
        </p:spPr>
        <p:txBody>
          <a:bodyPr wrap="none" rtlCol="0">
            <a:spAutoFit/>
          </a:bodyPr>
          <a:lstStyle/>
          <a:p>
            <a:r>
              <a:rPr lang="cs-CZ" i="1" dirty="0" err="1" smtClean="0"/>
              <a:t>Pisododonophis</a:t>
            </a:r>
            <a:r>
              <a:rPr lang="cs-CZ" i="1" dirty="0" smtClean="0"/>
              <a:t> </a:t>
            </a:r>
            <a:r>
              <a:rPr lang="cs-CZ" i="1" dirty="0" err="1" smtClean="0"/>
              <a:t>cruentifer</a:t>
            </a:r>
            <a:r>
              <a:rPr lang="cs-CZ" i="1" dirty="0" smtClean="0"/>
              <a:t> – </a:t>
            </a:r>
          </a:p>
          <a:p>
            <a:r>
              <a:rPr lang="cs-CZ" dirty="0" smtClean="0"/>
              <a:t>parazituje u </a:t>
            </a:r>
            <a:r>
              <a:rPr lang="cs-CZ" dirty="0" err="1" smtClean="0"/>
              <a:t>sea</a:t>
            </a:r>
            <a:r>
              <a:rPr lang="cs-CZ" dirty="0" smtClean="0"/>
              <a:t> bass</a:t>
            </a:r>
            <a:endParaRPr lang="cs-CZ" dirty="0"/>
          </a:p>
        </p:txBody>
      </p:sp>
      <p:sp>
        <p:nvSpPr>
          <p:cNvPr id="8" name="TextovéPole 7"/>
          <p:cNvSpPr txBox="1"/>
          <p:nvPr/>
        </p:nvSpPr>
        <p:spPr>
          <a:xfrm>
            <a:off x="3064476" y="3916635"/>
            <a:ext cx="4201298" cy="646331"/>
          </a:xfrm>
          <a:prstGeom prst="rect">
            <a:avLst/>
          </a:prstGeom>
          <a:noFill/>
        </p:spPr>
        <p:txBody>
          <a:bodyPr wrap="square" rtlCol="0">
            <a:spAutoFit/>
          </a:bodyPr>
          <a:lstStyle/>
          <a:p>
            <a:r>
              <a:rPr lang="cs-CZ" i="1" dirty="0" err="1" smtClean="0"/>
              <a:t>Myrichthys</a:t>
            </a:r>
            <a:r>
              <a:rPr lang="cs-CZ" i="1" dirty="0" smtClean="0"/>
              <a:t> </a:t>
            </a:r>
            <a:r>
              <a:rPr lang="cs-CZ" i="1" dirty="0" err="1" smtClean="0"/>
              <a:t>acuminatus</a:t>
            </a:r>
            <a:r>
              <a:rPr lang="cs-CZ" i="1" dirty="0" smtClean="0"/>
              <a:t> – </a:t>
            </a:r>
          </a:p>
          <a:p>
            <a:r>
              <a:rPr lang="cs-CZ" dirty="0" smtClean="0"/>
              <a:t>parazituje v </a:t>
            </a:r>
            <a:r>
              <a:rPr lang="cs-CZ" dirty="0" err="1" smtClean="0"/>
              <a:t>coelomatické</a:t>
            </a:r>
            <a:r>
              <a:rPr lang="cs-CZ" dirty="0" smtClean="0"/>
              <a:t> dutině </a:t>
            </a:r>
            <a:r>
              <a:rPr lang="cs-CZ" dirty="0" err="1" smtClean="0"/>
              <a:t>jew</a:t>
            </a:r>
            <a:r>
              <a:rPr lang="cs-CZ" dirty="0" smtClean="0"/>
              <a:t> </a:t>
            </a:r>
            <a:r>
              <a:rPr lang="cs-CZ" dirty="0" err="1" smtClean="0"/>
              <a:t>fish</a:t>
            </a:r>
            <a:r>
              <a:rPr lang="cs-CZ" dirty="0" smtClean="0"/>
              <a:t>    </a:t>
            </a:r>
            <a:endParaRPr lang="cs-CZ" dirty="0"/>
          </a:p>
        </p:txBody>
      </p:sp>
      <p:pic>
        <p:nvPicPr>
          <p:cNvPr id="22542" name="Picture 14" descr="Sharptail eel • Earth.com Sharptail eel on sea flo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2726724"/>
            <a:ext cx="2810211" cy="2106780"/>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Scarlet Badis Badis Percoid Aquarium Fish Dario Dario Stock Photo - Image  of isolated, nano: 1473882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5074" y="4836235"/>
            <a:ext cx="3155298" cy="2046480"/>
          </a:xfrm>
          <a:prstGeom prst="rect">
            <a:avLst/>
          </a:prstGeom>
          <a:noFill/>
          <a:extLst>
            <a:ext uri="{909E8E84-426E-40DD-AFC4-6F175D3DCCD1}">
              <a14:hiddenFill xmlns:a14="http://schemas.microsoft.com/office/drawing/2010/main">
                <a:solidFill>
                  <a:srgbClr val="FFFFFF"/>
                </a:solidFill>
              </a14:hiddenFill>
            </a:ext>
          </a:extLst>
        </p:spPr>
      </p:pic>
      <p:pic>
        <p:nvPicPr>
          <p:cNvPr id="22548" name="Picture 20" descr="jewfish cheap onli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65774" y="3325543"/>
            <a:ext cx="4926226" cy="2404377"/>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 10"/>
          <p:cNvSpPr/>
          <p:nvPr/>
        </p:nvSpPr>
        <p:spPr>
          <a:xfrm>
            <a:off x="7281045" y="5734261"/>
            <a:ext cx="421974" cy="1235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2827162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3" y="110386"/>
            <a:ext cx="12192000" cy="70859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236837" y="259180"/>
            <a:ext cx="8083379" cy="499848"/>
          </a:xfrm>
        </p:spPr>
        <p:txBody>
          <a:bodyPr>
            <a:noAutofit/>
          </a:bodyPr>
          <a:lstStyle/>
          <a:p>
            <a:r>
              <a:rPr lang="cs-CZ" sz="3600" b="1" dirty="0" err="1" smtClean="0"/>
              <a:t>Petromyzon</a:t>
            </a:r>
            <a:r>
              <a:rPr lang="cs-CZ" sz="3600" b="1" dirty="0" smtClean="0"/>
              <a:t> </a:t>
            </a:r>
            <a:r>
              <a:rPr lang="cs-CZ" sz="3600" b="1" dirty="0" err="1" smtClean="0"/>
              <a:t>marinus</a:t>
            </a:r>
            <a:r>
              <a:rPr lang="cs-CZ" sz="3600" b="1" dirty="0" smtClean="0"/>
              <a:t> – mihule mořská</a:t>
            </a:r>
            <a:endParaRPr lang="cs-CZ" sz="3600" b="1" dirty="0"/>
          </a:p>
        </p:txBody>
      </p:sp>
      <p:pic>
        <p:nvPicPr>
          <p:cNvPr id="23554" name="Picture 2" descr="Introduced Species Summary Proje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74918"/>
            <a:ext cx="4410590" cy="2579601"/>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Great Lakes Fishery Commission - Pulse on Science: Project Spot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9789" y="1499286"/>
            <a:ext cx="3598284" cy="2055233"/>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Great Lakes Fishery Commission - Contr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9789" y="0"/>
            <a:ext cx="3598284" cy="1499286"/>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Sea lampr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470" y="3587471"/>
            <a:ext cx="5336161" cy="3226711"/>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Petromyzon marinus - Wiktiona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0046" y="974918"/>
            <a:ext cx="4240288" cy="2579601"/>
          </a:xfrm>
          <a:prstGeom prst="rect">
            <a:avLst/>
          </a:prstGeom>
          <a:noFill/>
          <a:extLst>
            <a:ext uri="{909E8E84-426E-40DD-AFC4-6F175D3DCCD1}">
              <a14:hiddenFill xmlns:a14="http://schemas.microsoft.com/office/drawing/2010/main">
                <a:solidFill>
                  <a:srgbClr val="FFFFFF"/>
                </a:solidFill>
              </a14:hiddenFill>
            </a:ext>
          </a:extLst>
        </p:spPr>
      </p:pic>
      <p:pic>
        <p:nvPicPr>
          <p:cNvPr id="23566" name="Picture 14" descr="Sea lamprey - Wikiped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51848" y="3521568"/>
            <a:ext cx="3598284" cy="3292614"/>
          </a:xfrm>
          <a:prstGeom prst="rect">
            <a:avLst/>
          </a:prstGeom>
          <a:noFill/>
          <a:extLst>
            <a:ext uri="{909E8E84-426E-40DD-AFC4-6F175D3DCCD1}">
              <a14:hiddenFill xmlns:a14="http://schemas.microsoft.com/office/drawing/2010/main">
                <a:solidFill>
                  <a:srgbClr val="FFFFFF"/>
                </a:solidFill>
              </a14:hiddenFill>
            </a:ext>
          </a:extLst>
        </p:spPr>
      </p:pic>
      <p:pic>
        <p:nvPicPr>
          <p:cNvPr id="23568" name="Picture 16" descr="File:Petromyzon marinus.003 - Aquarium Finisterrae.JPG - Wikimedia Commo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5025" y="3554519"/>
            <a:ext cx="3563735" cy="3259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83837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5602" name="Picture 2" descr="Entosphenus tridentatus | SIMRbase Genom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5290"/>
            <a:ext cx="5156886" cy="347429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Entosphenus tridentatus - Wikispec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8278" y="-45290"/>
            <a:ext cx="7093722" cy="3493315"/>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Pacific Lamprey - Entosphenus tridentatus - Carnivo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5098278" cy="3467100"/>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Pin on The Church - Anima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7819" y="3419890"/>
            <a:ext cx="5164181" cy="3438110"/>
          </a:xfrm>
          <a:prstGeom prst="rect">
            <a:avLst/>
          </a:prstGeom>
          <a:noFill/>
          <a:extLst>
            <a:ext uri="{909E8E84-426E-40DD-AFC4-6F175D3DCCD1}">
              <a14:hiddenFill xmlns:a14="http://schemas.microsoft.com/office/drawing/2010/main">
                <a:solidFill>
                  <a:srgbClr val="FFFFFF"/>
                </a:solidFill>
              </a14:hiddenFill>
            </a:ext>
          </a:extLst>
        </p:spPr>
      </p:pic>
      <p:pic>
        <p:nvPicPr>
          <p:cNvPr id="25612" name="Picture 12" descr="Upper panel: Adult Pacific Lamprey Entosphenus tridentatus on spawning substrate (photo credit: Jeremy Monroe at Freshwaters Illustrated); lower panel: larval Pacific Lamprey burrowed in sand (photo credit: David Herasimtschuk at Freshwaters Illustrat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7788" y="3419890"/>
            <a:ext cx="2598408" cy="347621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458" y="2907955"/>
            <a:ext cx="4046839" cy="400110"/>
          </a:xfrm>
          <a:prstGeom prst="rect">
            <a:avLst/>
          </a:prstGeom>
          <a:noFill/>
        </p:spPr>
        <p:txBody>
          <a:bodyPr wrap="square" rtlCol="0">
            <a:spAutoFit/>
          </a:bodyPr>
          <a:lstStyle/>
          <a:p>
            <a:r>
              <a:rPr lang="cs-CZ" sz="2000" dirty="0" smtClean="0">
                <a:solidFill>
                  <a:schemeClr val="bg1"/>
                </a:solidFill>
              </a:rPr>
              <a:t>Mihule - </a:t>
            </a:r>
            <a:r>
              <a:rPr lang="cs-CZ" sz="2000" dirty="0" err="1" smtClean="0">
                <a:solidFill>
                  <a:schemeClr val="bg1"/>
                </a:solidFill>
              </a:rPr>
              <a:t>Endosphenus</a:t>
            </a:r>
            <a:r>
              <a:rPr lang="cs-CZ" sz="2000" dirty="0" smtClean="0">
                <a:solidFill>
                  <a:schemeClr val="bg1"/>
                </a:solidFill>
              </a:rPr>
              <a:t> </a:t>
            </a:r>
            <a:r>
              <a:rPr lang="cs-CZ" sz="2000" dirty="0" err="1">
                <a:solidFill>
                  <a:schemeClr val="bg1"/>
                </a:solidFill>
              </a:rPr>
              <a:t>tridentatus</a:t>
            </a:r>
            <a:endParaRPr lang="cs-CZ" sz="2000" dirty="0">
              <a:solidFill>
                <a:schemeClr val="bg1"/>
              </a:solidFill>
            </a:endParaRPr>
          </a:p>
        </p:txBody>
      </p:sp>
    </p:spTree>
    <p:extLst>
      <p:ext uri="{BB962C8B-B14F-4D97-AF65-F5344CB8AC3E}">
        <p14:creationId xmlns:p14="http://schemas.microsoft.com/office/powerpoint/2010/main" val="353540441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1981200" y="131520"/>
            <a:ext cx="8229600" cy="594501"/>
          </a:xfrm>
        </p:spPr>
        <p:txBody>
          <a:bodyPr>
            <a:normAutofit/>
          </a:bodyPr>
          <a:lstStyle/>
          <a:p>
            <a:r>
              <a:rPr lang="cs-CZ" sz="3000" b="1" dirty="0"/>
              <a:t>Ryby jako (</a:t>
            </a:r>
            <a:r>
              <a:rPr lang="cs-CZ" sz="3000" b="1" dirty="0" err="1"/>
              <a:t>endo</a:t>
            </a:r>
            <a:r>
              <a:rPr lang="cs-CZ" sz="3000" b="1" dirty="0"/>
              <a:t>)paraziti – hořavka duhová  </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224" y="940973"/>
            <a:ext cx="3744416" cy="1898485"/>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5811" y="1163113"/>
            <a:ext cx="3230653" cy="1939570"/>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114" y="4722977"/>
            <a:ext cx="2137826" cy="2137826"/>
          </a:xfrm>
          <a:prstGeom prst="rect">
            <a:avLst/>
          </a:prstGeom>
        </p:spPr>
      </p:pic>
      <p:pic>
        <p:nvPicPr>
          <p:cNvPr id="6" name="Obráze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010" y="1079492"/>
            <a:ext cx="1676790" cy="1717460"/>
          </a:xfrm>
          <a:prstGeom prst="rect">
            <a:avLst/>
          </a:prstGeom>
        </p:spPr>
      </p:pic>
      <p:pic>
        <p:nvPicPr>
          <p:cNvPr id="7" name="Obráze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9908" y="4437112"/>
            <a:ext cx="3442286" cy="2420888"/>
          </a:xfrm>
          <a:prstGeom prst="rect">
            <a:avLst/>
          </a:prstGeom>
        </p:spPr>
      </p:pic>
      <p:pic>
        <p:nvPicPr>
          <p:cNvPr id="8" name="Obráze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5810" y="2903502"/>
            <a:ext cx="3252438" cy="2047939"/>
          </a:xfrm>
          <a:prstGeom prst="rect">
            <a:avLst/>
          </a:prstGeom>
        </p:spPr>
      </p:pic>
      <p:pic>
        <p:nvPicPr>
          <p:cNvPr id="9218" name="Picture 2" descr="Fish and mussels: Importance of fish for freshwater mussel conservation -  Modesto - 2018 - Fish and Fisheries - Wiley Online Library">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13661" y="2765027"/>
            <a:ext cx="3223037" cy="4025767"/>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06463" y="2879213"/>
            <a:ext cx="2357400" cy="2069800"/>
          </a:xfrm>
          <a:prstGeom prst="rect">
            <a:avLst/>
          </a:prstGeom>
        </p:spPr>
      </p:pic>
    </p:spTree>
    <p:extLst>
      <p:ext uri="{BB962C8B-B14F-4D97-AF65-F5344CB8AC3E}">
        <p14:creationId xmlns:p14="http://schemas.microsoft.com/office/powerpoint/2010/main" val="8847524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104" name="Picture 8" descr="Top Ten Coolest Pollinators | Earth Rangers: Where kids go to save animal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74580" cy="370530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Not Just the Birds and Bees – 6 Fast Facts About Pollinating Bats • The  National Wildlife Federation Blog : The National Wildlife Federation 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6239" y="3705307"/>
            <a:ext cx="6108341" cy="315269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Arizona: Beetles, Bugs, Birds and more: February 20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05307"/>
            <a:ext cx="6066239" cy="3152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29509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Vampire bat adopts orphan baby bat after untimely death of its mother | New  Scientis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1000" y="1"/>
            <a:ext cx="1046205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Nadpis 1"/>
          <p:cNvSpPr>
            <a:spLocks noGrp="1"/>
          </p:cNvSpPr>
          <p:nvPr>
            <p:ph type="title"/>
          </p:nvPr>
        </p:nvSpPr>
        <p:spPr>
          <a:xfrm>
            <a:off x="1645926" y="49576"/>
            <a:ext cx="8873656" cy="664604"/>
          </a:xfrm>
        </p:spPr>
        <p:txBody>
          <a:bodyPr>
            <a:normAutofit fontScale="90000"/>
          </a:bodyPr>
          <a:lstStyle/>
          <a:p>
            <a:r>
              <a:rPr lang="cs-CZ" sz="3200" b="1" dirty="0" smtClean="0">
                <a:solidFill>
                  <a:schemeClr val="bg1"/>
                </a:solidFill>
              </a:rPr>
              <a:t>Krev sající netopýři – rodu </a:t>
            </a:r>
            <a:r>
              <a:rPr lang="cs-CZ" sz="3200" b="1" dirty="0" err="1" smtClean="0">
                <a:solidFill>
                  <a:schemeClr val="bg1"/>
                </a:solidFill>
              </a:rPr>
              <a:t>Desmodus</a:t>
            </a:r>
            <a:r>
              <a:rPr lang="cs-CZ" sz="3200" b="1" dirty="0" smtClean="0">
                <a:solidFill>
                  <a:schemeClr val="bg1"/>
                </a:solidFill>
              </a:rPr>
              <a:t> </a:t>
            </a:r>
            <a:r>
              <a:rPr lang="cs-CZ" sz="3200" b="1" dirty="0" err="1" smtClean="0">
                <a:solidFill>
                  <a:schemeClr val="bg1"/>
                </a:solidFill>
              </a:rPr>
              <a:t>spp</a:t>
            </a:r>
            <a:r>
              <a:rPr lang="cs-CZ" sz="3200" b="1" dirty="0" smtClean="0">
                <a:solidFill>
                  <a:schemeClr val="bg1"/>
                </a:solidFill>
              </a:rPr>
              <a:t>. (Vampyrismus</a:t>
            </a:r>
            <a:r>
              <a:rPr lang="cs-CZ" sz="3200" b="1" dirty="0" smtClean="0"/>
              <a:t>)</a:t>
            </a:r>
            <a:endParaRPr lang="cs-CZ" sz="3200" b="1" dirty="0"/>
          </a:p>
        </p:txBody>
      </p:sp>
      <p:sp>
        <p:nvSpPr>
          <p:cNvPr id="5" name="TextovéPole 4"/>
          <p:cNvSpPr txBox="1"/>
          <p:nvPr/>
        </p:nvSpPr>
        <p:spPr>
          <a:xfrm flipH="1">
            <a:off x="790836" y="5844333"/>
            <a:ext cx="10363196" cy="923330"/>
          </a:xfrm>
          <a:prstGeom prst="rect">
            <a:avLst/>
          </a:prstGeom>
          <a:noFill/>
        </p:spPr>
        <p:txBody>
          <a:bodyPr wrap="square" rtlCol="0">
            <a:spAutoFit/>
          </a:bodyPr>
          <a:lstStyle/>
          <a:p>
            <a:r>
              <a:rPr lang="cs-CZ" dirty="0" smtClean="0"/>
              <a:t>Žijí v amerických tropech a mohou sát krev na teplokrevných obratlovcích, především na krocanech, </a:t>
            </a:r>
            <a:r>
              <a:rPr lang="cs-CZ" dirty="0" smtClean="0">
                <a:solidFill>
                  <a:schemeClr val="bg1"/>
                </a:solidFill>
              </a:rPr>
              <a:t>drůbeži, </a:t>
            </a:r>
            <a:r>
              <a:rPr lang="cs-CZ" dirty="0" smtClean="0"/>
              <a:t>psech, kočkách, dobytku, koních a také na lidech. Jejich sání není fatální, ale může být branou sekun</a:t>
            </a:r>
            <a:r>
              <a:rPr lang="cs-CZ" dirty="0" smtClean="0">
                <a:solidFill>
                  <a:schemeClr val="bg1"/>
                </a:solidFill>
              </a:rPr>
              <a:t>dární </a:t>
            </a:r>
            <a:r>
              <a:rPr lang="cs-CZ" dirty="0" smtClean="0"/>
              <a:t>infekce. Jsou vektorem koňské </a:t>
            </a:r>
            <a:r>
              <a:rPr lang="cs-CZ" dirty="0" err="1" smtClean="0"/>
              <a:t>trypanosomósy</a:t>
            </a:r>
            <a:r>
              <a:rPr lang="cs-CZ" dirty="0" smtClean="0"/>
              <a:t>, která je pro své hostitele patogenní a může být i </a:t>
            </a:r>
            <a:r>
              <a:rPr lang="cs-CZ" dirty="0" smtClean="0">
                <a:solidFill>
                  <a:schemeClr val="bg1"/>
                </a:solidFill>
              </a:rPr>
              <a:t>letální.</a:t>
            </a:r>
            <a:endParaRPr lang="cs-CZ" dirty="0">
              <a:solidFill>
                <a:schemeClr val="bg1"/>
              </a:solidFill>
            </a:endParaRPr>
          </a:p>
        </p:txBody>
      </p:sp>
      <p:sp>
        <p:nvSpPr>
          <p:cNvPr id="7" name="Obdélník 6"/>
          <p:cNvSpPr/>
          <p:nvPr/>
        </p:nvSpPr>
        <p:spPr>
          <a:xfrm>
            <a:off x="0" y="126289"/>
            <a:ext cx="851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11313053" y="142190"/>
            <a:ext cx="87895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5112060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5438692" y="158399"/>
            <a:ext cx="6606871" cy="509514"/>
          </a:xfrm>
        </p:spPr>
        <p:txBody>
          <a:bodyPr>
            <a:normAutofit/>
          </a:bodyPr>
          <a:lstStyle/>
          <a:p>
            <a:pPr algn="r"/>
            <a:r>
              <a:rPr lang="cs-CZ" sz="3000" b="1" dirty="0" smtClean="0"/>
              <a:t>Potravní strategie jihoamerických netopýrů</a:t>
            </a:r>
            <a:endParaRPr lang="cs-CZ" sz="3000"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191365" y="55659"/>
            <a:ext cx="5075797" cy="6686647"/>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267163" y="1838209"/>
            <a:ext cx="6718054" cy="4260442"/>
          </a:xfrm>
          <a:prstGeom prst="rect">
            <a:avLst/>
          </a:prstGeom>
        </p:spPr>
      </p:pic>
      <p:sp>
        <p:nvSpPr>
          <p:cNvPr id="6" name="Šipka doleva 5"/>
          <p:cNvSpPr/>
          <p:nvPr/>
        </p:nvSpPr>
        <p:spPr>
          <a:xfrm>
            <a:off x="4121599" y="492345"/>
            <a:ext cx="1057523" cy="39788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75095289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8741900" y="137427"/>
            <a:ext cx="34501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0" y="126289"/>
            <a:ext cx="2958514"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Picture 4" descr="Bat Skull (Vampire Bat) XL 8:1 Scale Cast Replica - Desmodus rotundus |  Darwin and Wallace: A Nature &amp; Fossil St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1211" y="1707344"/>
            <a:ext cx="3987113" cy="5173360"/>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Vampire Bat (PSD) | Official PS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0574" y="32554"/>
            <a:ext cx="1952752" cy="1576920"/>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descr="Going Batty! - Lessons - Blendspa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8324" y="1698511"/>
            <a:ext cx="4283676" cy="5182194"/>
          </a:xfrm>
          <a:prstGeom prst="rect">
            <a:avLst/>
          </a:prstGeom>
          <a:noFill/>
          <a:extLst>
            <a:ext uri="{909E8E84-426E-40DD-AFC4-6F175D3DCCD1}">
              <a14:hiddenFill xmlns:a14="http://schemas.microsoft.com/office/drawing/2010/main">
                <a:solidFill>
                  <a:srgbClr val="FFFFFF"/>
                </a:solidFill>
              </a14:hiddenFill>
            </a:ext>
          </a:extLst>
        </p:spPr>
      </p:pic>
      <p:pic>
        <p:nvPicPr>
          <p:cNvPr id="32780" name="Picture 12" descr="science based - Anatomically correct Camazotz - Worldbuilding Stack Exchan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21213"/>
            <a:ext cx="3921211" cy="5136787"/>
          </a:xfrm>
          <a:prstGeom prst="rect">
            <a:avLst/>
          </a:prstGeom>
          <a:noFill/>
          <a:extLst>
            <a:ext uri="{909E8E84-426E-40DD-AFC4-6F175D3DCCD1}">
              <a14:hiddenFill xmlns:a14="http://schemas.microsoft.com/office/drawing/2010/main">
                <a:solidFill>
                  <a:srgbClr val="FFFFFF"/>
                </a:solidFill>
              </a14:hiddenFill>
            </a:ext>
          </a:extLst>
        </p:spPr>
      </p:pic>
      <p:pic>
        <p:nvPicPr>
          <p:cNvPr id="32782" name="Picture 14" descr="Hallan fósil de un vampiro gigante de 100 mil años | El Pergaminens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0905" y="-37337"/>
            <a:ext cx="3527862" cy="1749450"/>
          </a:xfrm>
          <a:prstGeom prst="rect">
            <a:avLst/>
          </a:prstGeom>
          <a:noFill/>
          <a:extLst>
            <a:ext uri="{909E8E84-426E-40DD-AFC4-6F175D3DCCD1}">
              <a14:hiddenFill xmlns:a14="http://schemas.microsoft.com/office/drawing/2010/main">
                <a:solidFill>
                  <a:srgbClr val="FFFFFF"/>
                </a:solidFill>
              </a14:hiddenFill>
            </a:ext>
          </a:extLst>
        </p:spPr>
      </p:pic>
      <p:pic>
        <p:nvPicPr>
          <p:cNvPr id="32784" name="Picture 16" descr="Genoma del murciélago vampiro le permite sobrevivir a base de sangre |  Ecología | La Revista | El Univers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96075" y="-42622"/>
            <a:ext cx="2333286" cy="1749965"/>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obsah 1"/>
          <p:cNvSpPr>
            <a:spLocks noGrp="1"/>
          </p:cNvSpPr>
          <p:nvPr>
            <p:ph idx="1"/>
          </p:nvPr>
        </p:nvSpPr>
        <p:spPr/>
        <p:txBody>
          <a:bodyPr/>
          <a:lstStyle/>
          <a:p>
            <a:endParaRPr lang="cs-CZ"/>
          </a:p>
        </p:txBody>
      </p:sp>
      <p:pic>
        <p:nvPicPr>
          <p:cNvPr id="12" name="Picture 2" descr="Vampire Bat (PSD) | Official PS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59485" y="62132"/>
            <a:ext cx="1955296" cy="160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60784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5841310" y="743158"/>
            <a:ext cx="2416459" cy="630803"/>
          </a:xfrm>
        </p:spPr>
        <p:txBody>
          <a:bodyPr>
            <a:normAutofit fontScale="90000"/>
          </a:bodyPr>
          <a:lstStyle/>
          <a:p>
            <a:endParaRPr lang="cs-CZ" dirty="0"/>
          </a:p>
        </p:txBody>
      </p:sp>
      <p:pic>
        <p:nvPicPr>
          <p:cNvPr id="4104" name="Picture 8" descr="GALERIE: 20 let se na představitelích muzikálu Dracula (ne)podepsalo: Z  Hůlky je fotřík! | FOTO 1 | Blesk.c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9770" y="-22529"/>
            <a:ext cx="9724445" cy="688052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Nálepka Pixerstick Hrabě Dracula - PIXERS.C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148" y="202908"/>
            <a:ext cx="1997475" cy="237391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eading@enhelp #listening@enhelp #film@enhelp Адаптированная книга для  чтения Dracula - Bram.. | ВКонтакт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29960"/>
            <a:ext cx="2669770" cy="5492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93727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2730619" y="70928"/>
            <a:ext cx="6787096" cy="684448"/>
          </a:xfrm>
        </p:spPr>
        <p:txBody>
          <a:bodyPr>
            <a:normAutofit fontScale="90000"/>
          </a:bodyPr>
          <a:lstStyle/>
          <a:p>
            <a:r>
              <a:rPr lang="cs-CZ" sz="3200" b="1" dirty="0" smtClean="0"/>
              <a:t>Upíři a vampyrismus </a:t>
            </a:r>
            <a:r>
              <a:rPr lang="cs-CZ" sz="3200" b="1" dirty="0" smtClean="0">
                <a:sym typeface="Wingdings" panose="05000000000000000000" pitchFamily="2" charset="2"/>
              </a:rPr>
              <a:t> </a:t>
            </a:r>
            <a:r>
              <a:rPr lang="cs-CZ" sz="3200" b="1" dirty="0" smtClean="0"/>
              <a:t>– ženy typu vamp </a:t>
            </a:r>
            <a:r>
              <a:rPr lang="cs-CZ" sz="3200" b="1" dirty="0" smtClean="0">
                <a:sym typeface="Wingdings" panose="05000000000000000000" pitchFamily="2" charset="2"/>
              </a:rPr>
              <a:t></a:t>
            </a:r>
            <a:endParaRPr lang="cs-CZ" sz="3200"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0070" y="1690687"/>
            <a:ext cx="5723036" cy="4201229"/>
          </a:xfrm>
        </p:spPr>
      </p:pic>
      <p:pic>
        <p:nvPicPr>
          <p:cNvPr id="2054" name="Picture 6" descr="Ženy vamp. Žena vamp, čo to je dôvod, prečo sa bojí mužo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3925" y="1690685"/>
            <a:ext cx="2800819" cy="420122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amp sty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3106" y="1690686"/>
            <a:ext cx="2800819" cy="4201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38997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273437"/>
            <a:ext cx="10515600" cy="1325563"/>
          </a:xfrm>
        </p:spPr>
        <p:txBody>
          <a:bodyPr>
            <a:normAutofit/>
          </a:bodyPr>
          <a:lstStyle/>
          <a:p>
            <a:pPr algn="ctr"/>
            <a:r>
              <a:rPr lang="cs-CZ" sz="3400" b="1" dirty="0" smtClean="0"/>
              <a:t>Parazitismus rostlin</a:t>
            </a:r>
            <a:r>
              <a:rPr lang="cs-CZ" sz="3400" dirty="0" smtClean="0"/>
              <a:t/>
            </a:r>
            <a:br>
              <a:rPr lang="cs-CZ" sz="3400" dirty="0" smtClean="0"/>
            </a:br>
            <a:r>
              <a:rPr lang="cs-CZ" sz="3400" dirty="0" err="1" smtClean="0"/>
              <a:t>Fytoparaziti</a:t>
            </a:r>
            <a:r>
              <a:rPr lang="cs-CZ" sz="3400" dirty="0" smtClean="0"/>
              <a:t>/</a:t>
            </a:r>
            <a:r>
              <a:rPr lang="cs-CZ" sz="3400" dirty="0" err="1" smtClean="0"/>
              <a:t>Fytoparazitismus</a:t>
            </a:r>
            <a:endParaRPr lang="cs-CZ" sz="3400" dirty="0"/>
          </a:p>
        </p:txBody>
      </p:sp>
      <p:sp>
        <p:nvSpPr>
          <p:cNvPr id="3" name="Obdélník 2"/>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2873889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Zavřít mapu nearhashlink:&quot;~1000m p_100037526&quot; Poloměr 50+ km Standort  bestimmen 50+ km Obtížnost velmi lehká - velmi těžká velmi lehká velmi  těžká Vzdálenost 0 km - 100+ km 0 km 100+ km Trvání 0 h - 10+ h 0 h 10+ h  Stoupání 0 m - 2000+ m 0 m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91513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726882" y="130817"/>
            <a:ext cx="10515600" cy="608660"/>
          </a:xfrm>
        </p:spPr>
        <p:txBody>
          <a:bodyPr>
            <a:normAutofit/>
          </a:bodyPr>
          <a:lstStyle/>
          <a:p>
            <a:pPr algn="ctr"/>
            <a:r>
              <a:rPr lang="cs-CZ" sz="3600" b="1" dirty="0" smtClean="0"/>
              <a:t>Obrovská rozmanitost rostlin </a:t>
            </a:r>
            <a:endParaRPr lang="cs-CZ" sz="3600" b="1" dirty="0"/>
          </a:p>
        </p:txBody>
      </p:sp>
      <p:pic>
        <p:nvPicPr>
          <p:cNvPr id="1026" name="Picture 2" descr="Úmluva o biologické rozmanitost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45059"/>
            <a:ext cx="12187858" cy="5712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29313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88" y="671113"/>
            <a:ext cx="9144000" cy="6165304"/>
          </a:xfrm>
          <a:prstGeom prst="rect">
            <a:avLst/>
          </a:prstGeom>
        </p:spPr>
      </p:pic>
      <p:sp>
        <p:nvSpPr>
          <p:cNvPr id="2" name="Nadpis 1"/>
          <p:cNvSpPr>
            <a:spLocks noGrp="1"/>
          </p:cNvSpPr>
          <p:nvPr>
            <p:ph type="title"/>
          </p:nvPr>
        </p:nvSpPr>
        <p:spPr>
          <a:xfrm>
            <a:off x="1981200" y="220444"/>
            <a:ext cx="8229600" cy="346050"/>
          </a:xfrm>
        </p:spPr>
        <p:txBody>
          <a:bodyPr>
            <a:normAutofit fontScale="90000"/>
          </a:bodyPr>
          <a:lstStyle/>
          <a:p>
            <a:r>
              <a:rPr lang="cs-CZ" dirty="0" smtClean="0"/>
              <a:t>Parazitické rostliny - fytopatologie</a:t>
            </a:r>
            <a:endParaRPr lang="cs-CZ"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7646" y="4576667"/>
            <a:ext cx="3773110" cy="2271071"/>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2942" y="4581128"/>
            <a:ext cx="1512168" cy="2276872"/>
          </a:xfrm>
          <a:prstGeom prst="rect">
            <a:avLst/>
          </a:prstGeom>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5110" y="4581129"/>
            <a:ext cx="1699402" cy="2268789"/>
          </a:xfrm>
          <a:prstGeom prst="rect">
            <a:avLst/>
          </a:prstGeom>
        </p:spPr>
      </p:pic>
      <p:pic>
        <p:nvPicPr>
          <p:cNvPr id="8" name="Obráze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4576666"/>
            <a:ext cx="3163646" cy="2289156"/>
          </a:xfrm>
          <a:prstGeom prst="rect">
            <a:avLst/>
          </a:prstGeom>
        </p:spPr>
      </p:pic>
    </p:spTree>
    <p:extLst>
      <p:ext uri="{BB962C8B-B14F-4D97-AF65-F5344CB8AC3E}">
        <p14:creationId xmlns:p14="http://schemas.microsoft.com/office/powerpoint/2010/main" val="177986190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104319" y="102736"/>
            <a:ext cx="5916827" cy="612884"/>
          </a:xfrm>
        </p:spPr>
        <p:txBody>
          <a:bodyPr>
            <a:normAutofit/>
          </a:bodyPr>
          <a:lstStyle/>
          <a:p>
            <a:r>
              <a:rPr lang="cs-CZ" sz="3600" b="1" dirty="0" smtClean="0"/>
              <a:t>Vyšší rostliny jako paraziti</a:t>
            </a:r>
            <a:endParaRPr lang="cs-CZ" sz="3600" b="1" dirty="0"/>
          </a:p>
        </p:txBody>
      </p:sp>
      <p:sp>
        <p:nvSpPr>
          <p:cNvPr id="3" name="Zástupný symbol pro obsah 2"/>
          <p:cNvSpPr>
            <a:spLocks noGrp="1"/>
          </p:cNvSpPr>
          <p:nvPr>
            <p:ph idx="1"/>
          </p:nvPr>
        </p:nvSpPr>
        <p:spPr>
          <a:xfrm>
            <a:off x="838200" y="1388303"/>
            <a:ext cx="10515600" cy="4351338"/>
          </a:xfrm>
        </p:spPr>
        <p:txBody>
          <a:bodyPr>
            <a:normAutofit lnSpcReduction="10000"/>
          </a:bodyPr>
          <a:lstStyle/>
          <a:p>
            <a:r>
              <a:rPr lang="cs-CZ" dirty="0" smtClean="0"/>
              <a:t>Pouze dvouděložné rostliny</a:t>
            </a:r>
          </a:p>
          <a:p>
            <a:endParaRPr lang="cs-CZ" dirty="0"/>
          </a:p>
          <a:p>
            <a:r>
              <a:rPr lang="cs-CZ" dirty="0" smtClean="0"/>
              <a:t>Dříve měly normální fotosynteticky aparát a kořenový systém</a:t>
            </a:r>
          </a:p>
          <a:p>
            <a:endParaRPr lang="cs-CZ" dirty="0" smtClean="0"/>
          </a:p>
          <a:p>
            <a:r>
              <a:rPr lang="cs-CZ" dirty="0" smtClean="0"/>
              <a:t>Celkem téměř 4 500 rostlinných druhů na celém světě.</a:t>
            </a:r>
          </a:p>
          <a:p>
            <a:pPr marL="0" indent="0">
              <a:buNone/>
            </a:pPr>
            <a:endParaRPr lang="cs-CZ" dirty="0"/>
          </a:p>
          <a:p>
            <a:r>
              <a:rPr lang="cs-CZ" dirty="0" smtClean="0"/>
              <a:t>Četné druhy čeledí: </a:t>
            </a:r>
            <a:r>
              <a:rPr lang="cs-CZ" i="1" dirty="0" err="1" smtClean="0"/>
              <a:t>Santaceae</a:t>
            </a:r>
            <a:r>
              <a:rPr lang="cs-CZ" i="1" dirty="0" smtClean="0"/>
              <a:t>, </a:t>
            </a:r>
            <a:r>
              <a:rPr lang="cs-CZ" i="1" dirty="0" err="1" smtClean="0"/>
              <a:t>Loranthaceae</a:t>
            </a:r>
            <a:r>
              <a:rPr lang="cs-CZ" i="1" dirty="0" smtClean="0"/>
              <a:t>, </a:t>
            </a:r>
            <a:r>
              <a:rPr lang="cs-CZ" i="1" dirty="0" err="1" smtClean="0"/>
              <a:t>Cuscutaceae</a:t>
            </a:r>
            <a:r>
              <a:rPr lang="cs-CZ" i="1" dirty="0" smtClean="0"/>
              <a:t>, </a:t>
            </a:r>
            <a:r>
              <a:rPr lang="cs-CZ" i="1" dirty="0" err="1" smtClean="0"/>
              <a:t>Orobanchaceae</a:t>
            </a:r>
            <a:r>
              <a:rPr lang="cs-CZ" i="1" dirty="0" smtClean="0"/>
              <a:t>, </a:t>
            </a:r>
            <a:r>
              <a:rPr lang="cs-CZ" i="1" dirty="0" err="1" smtClean="0"/>
              <a:t>Rafflesiaceae</a:t>
            </a:r>
            <a:r>
              <a:rPr lang="cs-CZ" i="1" dirty="0" smtClean="0"/>
              <a:t>, </a:t>
            </a:r>
            <a:r>
              <a:rPr lang="cs-CZ" i="1" dirty="0" err="1" smtClean="0"/>
              <a:t>Hydnoraceae</a:t>
            </a:r>
            <a:r>
              <a:rPr lang="cs-CZ" i="1" dirty="0" smtClean="0"/>
              <a:t>, </a:t>
            </a:r>
            <a:r>
              <a:rPr lang="cs-CZ" i="1" dirty="0" err="1" smtClean="0"/>
              <a:t>Balanophoraceae</a:t>
            </a:r>
            <a:r>
              <a:rPr lang="cs-CZ" i="1" dirty="0" smtClean="0"/>
              <a:t>, </a:t>
            </a:r>
            <a:r>
              <a:rPr lang="cs-CZ" i="1" dirty="0" err="1" smtClean="0"/>
              <a:t>Lauraceae</a:t>
            </a:r>
            <a:r>
              <a:rPr lang="cs-CZ" i="1" dirty="0" smtClean="0"/>
              <a:t>, </a:t>
            </a:r>
            <a:r>
              <a:rPr lang="cs-CZ" i="1" dirty="0" err="1" smtClean="0"/>
              <a:t>Myrtifloraceae</a:t>
            </a:r>
            <a:r>
              <a:rPr lang="cs-CZ" i="1" dirty="0" smtClean="0"/>
              <a:t>, </a:t>
            </a:r>
            <a:r>
              <a:rPr lang="cs-CZ" i="1" dirty="0" err="1" smtClean="0"/>
              <a:t>Convolulacveae</a:t>
            </a:r>
            <a:r>
              <a:rPr lang="cs-CZ" i="1" dirty="0" smtClean="0"/>
              <a:t>, </a:t>
            </a:r>
            <a:r>
              <a:rPr lang="cs-CZ" i="1" dirty="0" err="1" smtClean="0"/>
              <a:t>Lennoceae</a:t>
            </a:r>
            <a:r>
              <a:rPr lang="cs-CZ" i="1" dirty="0" smtClean="0"/>
              <a:t>, </a:t>
            </a:r>
            <a:r>
              <a:rPr lang="cs-CZ" i="1" dirty="0" err="1" smtClean="0"/>
              <a:t>Scrophulariaceae</a:t>
            </a:r>
            <a:endParaRPr lang="cs-CZ" i="1" dirty="0"/>
          </a:p>
          <a:p>
            <a:endParaRPr lang="cs-CZ" dirty="0"/>
          </a:p>
        </p:txBody>
      </p:sp>
    </p:spTree>
    <p:extLst>
      <p:ext uri="{BB962C8B-B14F-4D97-AF65-F5344CB8AC3E}">
        <p14:creationId xmlns:p14="http://schemas.microsoft.com/office/powerpoint/2010/main" val="8739977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199" y="182246"/>
            <a:ext cx="10810875" cy="425449"/>
          </a:xfrm>
        </p:spPr>
        <p:txBody>
          <a:bodyPr>
            <a:normAutofit fontScale="90000"/>
          </a:bodyPr>
          <a:lstStyle/>
          <a:p>
            <a:pPr algn="ctr"/>
            <a:r>
              <a:rPr lang="cs-CZ" sz="3400" b="1" dirty="0" err="1" smtClean="0"/>
              <a:t>Endosymbiotický</a:t>
            </a:r>
            <a:r>
              <a:rPr lang="cs-CZ" sz="3400" b="1" dirty="0" smtClean="0"/>
              <a:t> původ mitochondrie/plastidů</a:t>
            </a:r>
            <a:endParaRPr lang="cs-CZ" sz="3400" b="1" dirty="0"/>
          </a:p>
        </p:txBody>
      </p:sp>
      <p:pic>
        <p:nvPicPr>
          <p:cNvPr id="2052" name="Picture 4" descr="Les symbioses dans le programme de Terminale spé.SVT |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39" y="1143001"/>
            <a:ext cx="11598298" cy="5210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46009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91467"/>
            <a:ext cx="10515600" cy="1089964"/>
          </a:xfrm>
        </p:spPr>
        <p:txBody>
          <a:bodyPr>
            <a:normAutofit/>
          </a:bodyPr>
          <a:lstStyle/>
          <a:p>
            <a:pPr algn="ctr"/>
            <a:r>
              <a:rPr lang="cs-CZ" sz="3600" b="1" dirty="0" smtClean="0"/>
              <a:t>Parazitické rostliny – kdo je kdo ?</a:t>
            </a:r>
            <a:endParaRPr lang="cs-CZ" sz="3600" b="1" dirty="0"/>
          </a:p>
        </p:txBody>
      </p:sp>
      <p:sp>
        <p:nvSpPr>
          <p:cNvPr id="3" name="Zástupný symbol pro obsah 2"/>
          <p:cNvSpPr>
            <a:spLocks noGrp="1"/>
          </p:cNvSpPr>
          <p:nvPr>
            <p:ph idx="1"/>
          </p:nvPr>
        </p:nvSpPr>
        <p:spPr>
          <a:xfrm>
            <a:off x="838200" y="1602990"/>
            <a:ext cx="10515600" cy="4351338"/>
          </a:xfrm>
        </p:spPr>
        <p:txBody>
          <a:bodyPr/>
          <a:lstStyle/>
          <a:p>
            <a:r>
              <a:rPr lang="cs-CZ" dirty="0" smtClean="0"/>
              <a:t>PARAZIT – organismus životně závislý na příjmu živin z hostitele. Adaptacemi, mutacemi a selekcí je jeho celý život k tomuto účelu zaměřen. </a:t>
            </a:r>
          </a:p>
          <a:p>
            <a:endParaRPr lang="cs-CZ" dirty="0"/>
          </a:p>
          <a:p>
            <a:r>
              <a:rPr lang="cs-CZ" dirty="0" smtClean="0"/>
              <a:t>HOSTITEL – organismus, u něhož se během evoluce nevytvořila jediná adaptace, která by sloužila ke snadnějšímu napadení parazitem, právě naopak. Ve větší či menší míře jsou všechny adaptace zaměřeny na zachování stavu před napadením a proti činnosti parazita.</a:t>
            </a:r>
            <a:endParaRPr lang="cs-CZ" dirty="0"/>
          </a:p>
        </p:txBody>
      </p:sp>
    </p:spTree>
    <p:extLst>
      <p:ext uri="{BB962C8B-B14F-4D97-AF65-F5344CB8AC3E}">
        <p14:creationId xmlns:p14="http://schemas.microsoft.com/office/powerpoint/2010/main" val="14127804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8" descr="https://player.slideplayer.cz/93/15372147/slides/slide_1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65601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8" descr="https://player.slideplayer.cz/93/15372147/slides/slide_2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477079" y="4031315"/>
            <a:ext cx="5047407" cy="2123658"/>
          </a:xfrm>
          <a:prstGeom prst="rect">
            <a:avLst/>
          </a:prstGeom>
          <a:noFill/>
        </p:spPr>
        <p:txBody>
          <a:bodyPr wrap="none" rtlCol="0">
            <a:spAutoFit/>
          </a:bodyPr>
          <a:lstStyle/>
          <a:p>
            <a:r>
              <a:rPr lang="cs-CZ" sz="2200" dirty="0" smtClean="0"/>
              <a:t>Druh tropické parazitické rostliny</a:t>
            </a:r>
          </a:p>
          <a:p>
            <a:r>
              <a:rPr lang="cs-CZ" sz="2200" dirty="0" smtClean="0"/>
              <a:t>Je to bezlistá bylina, která parazituje </a:t>
            </a:r>
          </a:p>
          <a:p>
            <a:r>
              <a:rPr lang="cs-CZ" sz="2200" dirty="0" smtClean="0"/>
              <a:t>na kořenech a kmenech lián. Prorůstá </a:t>
            </a:r>
          </a:p>
          <a:p>
            <a:r>
              <a:rPr lang="cs-CZ" sz="2200" dirty="0" smtClean="0"/>
              <a:t>do hostitele spletí vláken. Nejznámější </a:t>
            </a:r>
          </a:p>
          <a:p>
            <a:r>
              <a:rPr lang="cs-CZ" sz="2200" dirty="0" smtClean="0"/>
              <a:t>je </a:t>
            </a:r>
            <a:r>
              <a:rPr lang="cs-CZ" sz="2200" dirty="0" err="1" smtClean="0"/>
              <a:t>Rafflesia</a:t>
            </a:r>
            <a:r>
              <a:rPr lang="cs-CZ" sz="2200" dirty="0" smtClean="0"/>
              <a:t> </a:t>
            </a:r>
            <a:r>
              <a:rPr lang="cs-CZ" sz="2200" dirty="0" err="1" smtClean="0"/>
              <a:t>arnoldi</a:t>
            </a:r>
            <a:r>
              <a:rPr lang="cs-CZ" sz="2200" dirty="0" smtClean="0"/>
              <a:t> – váha květu cca 10kg a</a:t>
            </a:r>
          </a:p>
          <a:p>
            <a:r>
              <a:rPr lang="cs-CZ" sz="2200" dirty="0" smtClean="0"/>
              <a:t>1m v průměru</a:t>
            </a:r>
            <a:endParaRPr lang="cs-CZ" sz="2200" dirty="0"/>
          </a:p>
        </p:txBody>
      </p:sp>
    </p:spTree>
    <p:extLst>
      <p:ext uri="{BB962C8B-B14F-4D97-AF65-F5344CB8AC3E}">
        <p14:creationId xmlns:p14="http://schemas.microsoft.com/office/powerpoint/2010/main" val="137600986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a:p>
        </p:txBody>
      </p:sp>
      <p:pic>
        <p:nvPicPr>
          <p:cNvPr id="4" name="Picture 4" descr="https://player.slideplayer.cz/93/15372147/slides/slide_1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3175"/>
            <a:ext cx="12197645" cy="686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19978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endParaRPr lang="cs-CZ"/>
          </a:p>
        </p:txBody>
      </p:sp>
      <p:pic>
        <p:nvPicPr>
          <p:cNvPr id="4" name="Picture 8" descr="https://player.slideplayer.cz/93/15372147/slides/slide_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52743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4" descr="https://player.slideplayer.cz/93/15372147/slides/slide_2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223274"/>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02736"/>
            <a:ext cx="10515600" cy="660593"/>
          </a:xfrm>
        </p:spPr>
        <p:txBody>
          <a:bodyPr>
            <a:normAutofit/>
          </a:bodyPr>
          <a:lstStyle/>
          <a:p>
            <a:pPr algn="ctr"/>
            <a:r>
              <a:rPr lang="cs-CZ" sz="3600" b="1" dirty="0" smtClean="0"/>
              <a:t>Parazitické rostliny – 2 skupiny</a:t>
            </a:r>
            <a:endParaRPr lang="cs-CZ" sz="3600" b="1" dirty="0"/>
          </a:p>
        </p:txBody>
      </p:sp>
      <p:sp>
        <p:nvSpPr>
          <p:cNvPr id="3" name="Zástupný symbol pro obsah 2"/>
          <p:cNvSpPr>
            <a:spLocks noGrp="1"/>
          </p:cNvSpPr>
          <p:nvPr>
            <p:ph sz="half" idx="1"/>
          </p:nvPr>
        </p:nvSpPr>
        <p:spPr>
          <a:xfrm>
            <a:off x="838200" y="1449859"/>
            <a:ext cx="5181600" cy="4529392"/>
          </a:xfrm>
        </p:spPr>
        <p:txBody>
          <a:bodyPr>
            <a:normAutofit fontScale="92500" lnSpcReduction="20000"/>
          </a:bodyPr>
          <a:lstStyle/>
          <a:p>
            <a:pPr marL="0" indent="0">
              <a:buNone/>
            </a:pPr>
            <a:r>
              <a:rPr lang="cs-CZ" sz="2400" dirty="0" smtClean="0"/>
              <a:t>HOLOPARAZITI </a:t>
            </a:r>
          </a:p>
          <a:p>
            <a:pPr marL="0" indent="0">
              <a:buNone/>
            </a:pPr>
            <a:r>
              <a:rPr lang="cs-CZ" sz="2400" dirty="0" smtClean="0"/>
              <a:t>(úplní/obligátní paraziti)</a:t>
            </a:r>
          </a:p>
          <a:p>
            <a:pPr marL="0" indent="0">
              <a:buNone/>
            </a:pPr>
            <a:endParaRPr lang="cs-CZ" sz="2400" dirty="0" smtClean="0"/>
          </a:p>
          <a:p>
            <a:r>
              <a:rPr lang="cs-CZ" sz="2400" dirty="0" smtClean="0"/>
              <a:t>Organické i anorganické látky</a:t>
            </a:r>
          </a:p>
          <a:p>
            <a:r>
              <a:rPr lang="cs-CZ" sz="2400" dirty="0" smtClean="0"/>
              <a:t>Nemají chlorofyl</a:t>
            </a:r>
          </a:p>
          <a:p>
            <a:r>
              <a:rPr lang="cs-CZ" sz="2400" dirty="0" smtClean="0"/>
              <a:t>Zcela závislí na hostiteli</a:t>
            </a:r>
          </a:p>
          <a:p>
            <a:r>
              <a:rPr lang="cs-CZ" sz="2400" dirty="0" smtClean="0"/>
              <a:t>Na povrchu hostitele</a:t>
            </a:r>
          </a:p>
          <a:p>
            <a:r>
              <a:rPr lang="cs-CZ" sz="2400" dirty="0" smtClean="0"/>
              <a:t>Listy i kořeny redukovány</a:t>
            </a:r>
          </a:p>
          <a:p>
            <a:r>
              <a:rPr lang="cs-CZ" sz="2400" dirty="0" smtClean="0"/>
              <a:t>Haustoria do floému a i do xylému</a:t>
            </a:r>
          </a:p>
          <a:p>
            <a:r>
              <a:rPr lang="cs-CZ" sz="2400" dirty="0" smtClean="0"/>
              <a:t>Příklady: </a:t>
            </a:r>
          </a:p>
          <a:p>
            <a:pPr lvl="1"/>
            <a:r>
              <a:rPr lang="cs-CZ" sz="2000" dirty="0"/>
              <a:t>Z</a:t>
            </a:r>
            <a:r>
              <a:rPr lang="cs-CZ" sz="2000" dirty="0" smtClean="0"/>
              <a:t>áraza (kořeny lučních rostlin)</a:t>
            </a:r>
          </a:p>
          <a:p>
            <a:pPr lvl="1"/>
            <a:r>
              <a:rPr lang="cs-CZ" sz="2000" dirty="0" smtClean="0"/>
              <a:t>Podbílek (kořeny listnatých dřevin)</a:t>
            </a:r>
          </a:p>
          <a:p>
            <a:pPr lvl="1"/>
            <a:r>
              <a:rPr lang="cs-CZ" sz="2000" dirty="0" smtClean="0"/>
              <a:t>Kokotice (na jeteli aj.)</a:t>
            </a:r>
            <a:endParaRPr lang="cs-CZ" sz="2000" dirty="0"/>
          </a:p>
        </p:txBody>
      </p:sp>
      <p:sp>
        <p:nvSpPr>
          <p:cNvPr id="4" name="Zástupný symbol pro obsah 3"/>
          <p:cNvSpPr>
            <a:spLocks noGrp="1"/>
          </p:cNvSpPr>
          <p:nvPr>
            <p:ph sz="half" idx="2"/>
          </p:nvPr>
        </p:nvSpPr>
        <p:spPr>
          <a:xfrm>
            <a:off x="6172200" y="1529060"/>
            <a:ext cx="5181600" cy="4351338"/>
          </a:xfrm>
        </p:spPr>
        <p:txBody>
          <a:bodyPr>
            <a:normAutofit fontScale="92500" lnSpcReduction="20000"/>
          </a:bodyPr>
          <a:lstStyle/>
          <a:p>
            <a:pPr marL="0" indent="0">
              <a:buNone/>
            </a:pPr>
            <a:r>
              <a:rPr lang="cs-CZ" sz="2400" dirty="0" smtClean="0"/>
              <a:t>HEMIPARAZITI </a:t>
            </a:r>
          </a:p>
          <a:p>
            <a:pPr marL="0" indent="0">
              <a:buNone/>
            </a:pPr>
            <a:r>
              <a:rPr lang="cs-CZ" sz="2400" dirty="0" smtClean="0"/>
              <a:t>(polo/fakultativní paraziti)</a:t>
            </a:r>
          </a:p>
          <a:p>
            <a:pPr marL="0" indent="0">
              <a:buNone/>
            </a:pPr>
            <a:endParaRPr lang="cs-CZ" sz="2400" dirty="0" smtClean="0"/>
          </a:p>
          <a:p>
            <a:r>
              <a:rPr lang="cs-CZ" sz="2400" dirty="0" smtClean="0"/>
              <a:t>Voda a minerální látky</a:t>
            </a:r>
          </a:p>
          <a:p>
            <a:r>
              <a:rPr lang="cs-CZ" sz="2400" dirty="0" smtClean="0"/>
              <a:t>Zelené, částečně schopné fotosyntézy</a:t>
            </a:r>
          </a:p>
          <a:p>
            <a:r>
              <a:rPr lang="cs-CZ" sz="2400" dirty="0" smtClean="0"/>
              <a:t>Místa s dostatkem světla</a:t>
            </a:r>
          </a:p>
          <a:p>
            <a:r>
              <a:rPr lang="cs-CZ" sz="2400" dirty="0" smtClean="0"/>
              <a:t>Haustoria buď jen do xylému nebo jen do floému a pak kořeny v půdě</a:t>
            </a:r>
          </a:p>
          <a:p>
            <a:r>
              <a:rPr lang="cs-CZ" sz="2400" dirty="0" smtClean="0"/>
              <a:t>Příklady:</a:t>
            </a:r>
          </a:p>
          <a:p>
            <a:pPr lvl="1"/>
            <a:r>
              <a:rPr lang="cs-CZ" sz="2000" dirty="0" smtClean="0"/>
              <a:t>Jmelí, </a:t>
            </a:r>
            <a:r>
              <a:rPr lang="cs-CZ" sz="2000" dirty="0" err="1"/>
              <a:t>O</a:t>
            </a:r>
            <a:r>
              <a:rPr lang="cs-CZ" sz="2000" dirty="0" err="1" smtClean="0"/>
              <a:t>chmet</a:t>
            </a:r>
            <a:r>
              <a:rPr lang="cs-CZ" sz="2000" dirty="0" smtClean="0"/>
              <a:t> (do xylému)</a:t>
            </a:r>
          </a:p>
          <a:p>
            <a:pPr lvl="1"/>
            <a:r>
              <a:rPr lang="cs-CZ" sz="2000" dirty="0" smtClean="0"/>
              <a:t>Světlík, černýš, všivec (do floému)</a:t>
            </a:r>
            <a:endParaRPr lang="cs-CZ" sz="2000" dirty="0"/>
          </a:p>
        </p:txBody>
      </p:sp>
    </p:spTree>
    <p:extLst>
      <p:ext uri="{BB962C8B-B14F-4D97-AF65-F5344CB8AC3E}">
        <p14:creationId xmlns:p14="http://schemas.microsoft.com/office/powerpoint/2010/main" val="139093282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31184"/>
            <a:ext cx="10515600" cy="681080"/>
          </a:xfrm>
        </p:spPr>
        <p:txBody>
          <a:bodyPr>
            <a:normAutofit/>
          </a:bodyPr>
          <a:lstStyle/>
          <a:p>
            <a:pPr algn="ctr"/>
            <a:r>
              <a:rPr lang="cs-CZ" sz="3600" b="1" dirty="0" smtClean="0"/>
              <a:t>Napojení parazita na hostitele</a:t>
            </a:r>
            <a:endParaRPr lang="cs-CZ" sz="3600" b="1" dirty="0"/>
          </a:p>
        </p:txBody>
      </p:sp>
      <p:pic>
        <p:nvPicPr>
          <p:cNvPr id="4106" name="Picture 10" descr="Figure 1 from The strigolactone story. | Semantic Scho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5053"/>
            <a:ext cx="5771141" cy="440249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austorium of parasitic plant. ( A ) Striga hermonthica parasitizing...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579" y="1760076"/>
            <a:ext cx="6318421" cy="4459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8054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4" descr="Jak a proč odstraňovat jmelí? – Údržba pozemků, a.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84" y="3475"/>
            <a:ext cx="6692808" cy="3758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erbář Wendys - Haustorium (střebad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9038" y="3756453"/>
            <a:ext cx="4649825" cy="31015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Části těla semenných rost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895" y="3862567"/>
            <a:ext cx="2624441" cy="285636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Jmelí bílé (Viscum album) - iDNES.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0646" y="3474"/>
            <a:ext cx="5561354" cy="375297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istletoe plant (Viscum album) with haustoria in the trunk of the host  plant, drawing, Stock Photo, Picture And Rights Managed Image. Pic.  DAE-10207031 | agefotost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939601" y="3571554"/>
            <a:ext cx="3124202" cy="3438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77323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délník 11"/>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195646" y="159255"/>
            <a:ext cx="6141543" cy="535304"/>
          </a:xfrm>
        </p:spPr>
        <p:txBody>
          <a:bodyPr>
            <a:normAutofit/>
          </a:bodyPr>
          <a:lstStyle/>
          <a:p>
            <a:r>
              <a:rPr lang="cs-CZ" sz="2600" b="1" dirty="0" smtClean="0"/>
              <a:t>Haustorium jmelí pronikající do hostitele</a:t>
            </a:r>
            <a:endParaRPr lang="cs-CZ" sz="2600"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195647" y="2309255"/>
            <a:ext cx="7414054" cy="4025643"/>
          </a:xfrm>
        </p:spPr>
      </p:pic>
      <p:pic>
        <p:nvPicPr>
          <p:cNvPr id="5" name="Zástupný symbol pro obsah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725295" y="215449"/>
            <a:ext cx="6314649" cy="4187611"/>
          </a:xfrm>
          <a:prstGeom prst="rect">
            <a:avLst/>
          </a:prstGeom>
        </p:spPr>
      </p:pic>
      <p:sp>
        <p:nvSpPr>
          <p:cNvPr id="6" name="TextovéPole 5"/>
          <p:cNvSpPr txBox="1"/>
          <p:nvPr/>
        </p:nvSpPr>
        <p:spPr>
          <a:xfrm>
            <a:off x="2356018" y="5939484"/>
            <a:ext cx="3259482" cy="369332"/>
          </a:xfrm>
          <a:prstGeom prst="rect">
            <a:avLst/>
          </a:prstGeom>
          <a:noFill/>
        </p:spPr>
        <p:txBody>
          <a:bodyPr wrap="none" rtlCol="0">
            <a:spAutoFit/>
          </a:bodyPr>
          <a:lstStyle/>
          <a:p>
            <a:r>
              <a:rPr lang="cs-CZ" dirty="0" smtClean="0"/>
              <a:t>Dvě embrya z plodu jmelí bílého.</a:t>
            </a:r>
            <a:endParaRPr lang="cs-CZ" dirty="0"/>
          </a:p>
        </p:txBody>
      </p:sp>
      <p:sp>
        <p:nvSpPr>
          <p:cNvPr id="7" name="TextovéPole 6"/>
          <p:cNvSpPr txBox="1"/>
          <p:nvPr/>
        </p:nvSpPr>
        <p:spPr>
          <a:xfrm>
            <a:off x="8550877" y="4992136"/>
            <a:ext cx="2811154" cy="369332"/>
          </a:xfrm>
          <a:prstGeom prst="rect">
            <a:avLst/>
          </a:prstGeom>
          <a:noFill/>
        </p:spPr>
        <p:txBody>
          <a:bodyPr wrap="none" rtlCol="0">
            <a:spAutoFit/>
          </a:bodyPr>
          <a:lstStyle/>
          <a:p>
            <a:r>
              <a:rPr lang="cs-CZ" dirty="0" smtClean="0"/>
              <a:t>Vývoj endofytu jmelí bílého </a:t>
            </a:r>
            <a:endParaRPr lang="cs-CZ" dirty="0"/>
          </a:p>
        </p:txBody>
      </p:sp>
      <p:sp>
        <p:nvSpPr>
          <p:cNvPr id="8" name="TextovéPole 7"/>
          <p:cNvSpPr txBox="1"/>
          <p:nvPr/>
        </p:nvSpPr>
        <p:spPr>
          <a:xfrm>
            <a:off x="214183" y="1334528"/>
            <a:ext cx="5346357" cy="1200329"/>
          </a:xfrm>
          <a:prstGeom prst="rect">
            <a:avLst/>
          </a:prstGeom>
          <a:noFill/>
        </p:spPr>
        <p:txBody>
          <a:bodyPr wrap="square" rtlCol="0">
            <a:spAutoFit/>
          </a:bodyPr>
          <a:lstStyle/>
          <a:p>
            <a:r>
              <a:rPr lang="cs-CZ" dirty="0" smtClean="0"/>
              <a:t>Podélný řez dokumentující vývoj přichycovacího (adhesivního) disku na konci hypokotylu Jmelí bílého </a:t>
            </a:r>
          </a:p>
          <a:p>
            <a:r>
              <a:rPr lang="cs-CZ" dirty="0" smtClean="0"/>
              <a:t>(m - oblast meristému, ze kterého vyrůstá haustorium; </a:t>
            </a:r>
          </a:p>
          <a:p>
            <a:r>
              <a:rPr lang="cs-CZ" dirty="0"/>
              <a:t>v</a:t>
            </a:r>
            <a:r>
              <a:rPr lang="cs-CZ" dirty="0" smtClean="0"/>
              <a:t> – hostitelská rostlina)</a:t>
            </a:r>
            <a:endParaRPr lang="cs-CZ" dirty="0"/>
          </a:p>
        </p:txBody>
      </p:sp>
      <p:sp>
        <p:nvSpPr>
          <p:cNvPr id="9" name="Šipka doprava 8"/>
          <p:cNvSpPr/>
          <p:nvPr/>
        </p:nvSpPr>
        <p:spPr>
          <a:xfrm>
            <a:off x="1598137" y="2800044"/>
            <a:ext cx="757881" cy="3775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doprava 9"/>
          <p:cNvSpPr/>
          <p:nvPr/>
        </p:nvSpPr>
        <p:spPr>
          <a:xfrm rot="10636838">
            <a:off x="2412674" y="5518095"/>
            <a:ext cx="757881" cy="3775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doprava 10"/>
          <p:cNvSpPr/>
          <p:nvPr/>
        </p:nvSpPr>
        <p:spPr>
          <a:xfrm rot="16200000">
            <a:off x="9577514" y="4129887"/>
            <a:ext cx="757881" cy="3775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138374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2684056" y="190205"/>
            <a:ext cx="6798276" cy="525420"/>
          </a:xfrm>
        </p:spPr>
        <p:txBody>
          <a:bodyPr>
            <a:normAutofit fontScale="90000"/>
          </a:bodyPr>
          <a:lstStyle/>
          <a:p>
            <a:r>
              <a:rPr lang="cs-CZ" sz="3600" b="1" dirty="0"/>
              <a:t>Pár příkladů tzv. „Grand“ </a:t>
            </a:r>
            <a:r>
              <a:rPr lang="cs-CZ" sz="3600" b="1" dirty="0" err="1"/>
              <a:t>Symbioses</a:t>
            </a:r>
            <a:endParaRPr lang="cs-CZ" sz="3600" b="1" dirty="0"/>
          </a:p>
        </p:txBody>
      </p:sp>
      <p:sp>
        <p:nvSpPr>
          <p:cNvPr id="3" name="Zástupný symbol pro obsah 2"/>
          <p:cNvSpPr>
            <a:spLocks noGrp="1"/>
          </p:cNvSpPr>
          <p:nvPr>
            <p:ph idx="1"/>
          </p:nvPr>
        </p:nvSpPr>
        <p:spPr>
          <a:xfrm>
            <a:off x="838200" y="1208599"/>
            <a:ext cx="10515600" cy="5470498"/>
          </a:xfrm>
        </p:spPr>
        <p:txBody>
          <a:bodyPr>
            <a:normAutofit fontScale="92500" lnSpcReduction="20000"/>
          </a:bodyPr>
          <a:lstStyle/>
          <a:p>
            <a:r>
              <a:rPr lang="cs-CZ" sz="2600" dirty="0"/>
              <a:t>Určité typy symbiózy jsou </a:t>
            </a:r>
            <a:r>
              <a:rPr lang="cs-CZ" sz="2600" b="1" dirty="0"/>
              <a:t>odpovědné za existenci života na Zemi </a:t>
            </a:r>
            <a:r>
              <a:rPr lang="cs-CZ" sz="2600" dirty="0"/>
              <a:t>tak jak ho známe. Podílejí se na </a:t>
            </a:r>
            <a:r>
              <a:rPr lang="cs-CZ" sz="2600" b="1" dirty="0"/>
              <a:t>fixaci vzdušného dusíku </a:t>
            </a:r>
            <a:r>
              <a:rPr lang="cs-CZ" sz="2600" dirty="0"/>
              <a:t>a na jeho </a:t>
            </a:r>
            <a:r>
              <a:rPr lang="cs-CZ" sz="2600" b="1" dirty="0"/>
              <a:t>transformaci z plynné fáze (N</a:t>
            </a:r>
            <a:r>
              <a:rPr lang="cs-CZ" sz="2600" b="1" baseline="-25000" dirty="0"/>
              <a:t>2</a:t>
            </a:r>
            <a:r>
              <a:rPr lang="cs-CZ" sz="2600" b="1" dirty="0"/>
              <a:t>) do podoby NH</a:t>
            </a:r>
            <a:r>
              <a:rPr lang="cs-CZ" sz="2600" baseline="-25000" dirty="0"/>
              <a:t>4</a:t>
            </a:r>
            <a:r>
              <a:rPr lang="cs-CZ" sz="2600" dirty="0"/>
              <a:t>, ve které se stává biologicky využitelnou molekulou. </a:t>
            </a:r>
          </a:p>
          <a:p>
            <a:endParaRPr lang="cs-CZ" sz="2600" dirty="0"/>
          </a:p>
          <a:p>
            <a:r>
              <a:rPr lang="cs-CZ" sz="2600" dirty="0"/>
              <a:t>Většina </a:t>
            </a:r>
            <a:r>
              <a:rPr lang="cs-CZ" sz="2600" b="1" dirty="0"/>
              <a:t>fixace vzdušného dusíku na Zemi (cca 170 milionů tun/rok) </a:t>
            </a:r>
            <a:r>
              <a:rPr lang="cs-CZ" sz="2600" dirty="0"/>
              <a:t>je zajišťována živými organismy; zde je pak většina vytvořena v důsledku </a:t>
            </a:r>
            <a:r>
              <a:rPr lang="cs-CZ" sz="2600" b="1" dirty="0"/>
              <a:t>symbiózy mezi bakteriemi rodu </a:t>
            </a:r>
            <a:r>
              <a:rPr lang="cs-CZ" sz="2600" b="1" i="1" dirty="0" err="1"/>
              <a:t>Rhizobium</a:t>
            </a:r>
            <a:r>
              <a:rPr lang="cs-CZ" sz="2600" b="1" i="1" dirty="0"/>
              <a:t> </a:t>
            </a:r>
            <a:r>
              <a:rPr lang="cs-CZ" sz="2600" dirty="0"/>
              <a:t>a</a:t>
            </a:r>
            <a:r>
              <a:rPr lang="cs-CZ" sz="2600" i="1" dirty="0"/>
              <a:t> </a:t>
            </a:r>
            <a:r>
              <a:rPr lang="cs-CZ" sz="2600" dirty="0"/>
              <a:t>určitými druhy zelených rostlin jako např. </a:t>
            </a:r>
            <a:r>
              <a:rPr lang="cs-CZ" sz="2600" b="1" dirty="0"/>
              <a:t>hrách, sója, jetel, vojtěška a různé  druhy tropických křovin.</a:t>
            </a:r>
          </a:p>
          <a:p>
            <a:endParaRPr lang="cs-CZ" sz="2600" dirty="0"/>
          </a:p>
          <a:p>
            <a:r>
              <a:rPr lang="cs-CZ" sz="2600" b="1" dirty="0"/>
              <a:t>Menší množství (kolem 20 milionů tun/rok) </a:t>
            </a:r>
            <a:r>
              <a:rPr lang="cs-CZ" sz="2600" dirty="0"/>
              <a:t>vzniká jako důsledek </a:t>
            </a:r>
            <a:r>
              <a:rPr lang="cs-CZ" sz="2600" b="1" dirty="0"/>
              <a:t>působení světla, sopečných erupcí a lesních požárů a kolem 80 milionů tun/rok </a:t>
            </a:r>
            <a:r>
              <a:rPr lang="cs-CZ" sz="2600" dirty="0"/>
              <a:t>vzniká díky tzv. </a:t>
            </a:r>
            <a:r>
              <a:rPr lang="cs-CZ" sz="2600" b="1" dirty="0" err="1"/>
              <a:t>Haberově</a:t>
            </a:r>
            <a:r>
              <a:rPr lang="cs-CZ" sz="2600" b="1" dirty="0"/>
              <a:t> procesu </a:t>
            </a:r>
            <a:r>
              <a:rPr lang="cs-CZ" sz="2600" dirty="0"/>
              <a:t>(plynný dusík se zde zahřívá na teplotu 500</a:t>
            </a:r>
            <a:r>
              <a:rPr lang="cs-CZ" sz="2600" baseline="30000" dirty="0"/>
              <a:t>o</a:t>
            </a:r>
            <a:r>
              <a:rPr lang="cs-CZ" sz="2600" dirty="0"/>
              <a:t>C a tlak 250 atmosfér- součást technologie při výrobě umělých hnojiv).</a:t>
            </a:r>
          </a:p>
          <a:p>
            <a:endParaRPr lang="cs-CZ" sz="2600" dirty="0"/>
          </a:p>
          <a:p>
            <a:r>
              <a:rPr lang="cs-CZ" sz="2600" dirty="0"/>
              <a:t>Naproti tomu </a:t>
            </a:r>
            <a:r>
              <a:rPr lang="cs-CZ" sz="2600" b="1" dirty="0"/>
              <a:t>symbióza </a:t>
            </a:r>
            <a:r>
              <a:rPr lang="cs-CZ" sz="2600" b="1" i="1" dirty="0" err="1"/>
              <a:t>Rhizobium</a:t>
            </a:r>
            <a:r>
              <a:rPr lang="cs-CZ" sz="2600" b="1" dirty="0"/>
              <a:t>-luštěniny  </a:t>
            </a:r>
            <a:r>
              <a:rPr lang="cs-CZ" sz="2600" dirty="0"/>
              <a:t>probíhá při normálním tlaku i teplotě je </a:t>
            </a:r>
            <a:r>
              <a:rPr lang="cs-CZ" sz="2600" b="1" dirty="0"/>
              <a:t>schopna vázat plynný dusík každý den </a:t>
            </a:r>
            <a:r>
              <a:rPr lang="cs-CZ" sz="2600" dirty="0"/>
              <a:t>a tím vytváří podmínky pro existenci života na Zemi.</a:t>
            </a:r>
          </a:p>
          <a:p>
            <a:endParaRPr lang="cs-CZ" dirty="0"/>
          </a:p>
          <a:p>
            <a:endParaRPr lang="cs-CZ" dirty="0"/>
          </a:p>
          <a:p>
            <a:endParaRPr lang="cs-CZ" dirty="0"/>
          </a:p>
        </p:txBody>
      </p:sp>
    </p:spTree>
    <p:extLst>
      <p:ext uri="{BB962C8B-B14F-4D97-AF65-F5344CB8AC3E}">
        <p14:creationId xmlns:p14="http://schemas.microsoft.com/office/powerpoint/2010/main" val="63839754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Picture 6" descr="ORGÁNY SEMENNÝCH ROSTLIN - ppt stáhnou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2444" y="2883546"/>
            <a:ext cx="5482280" cy="3762691"/>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1004893"/>
            <a:ext cx="11065476" cy="1018830"/>
          </a:xfrm>
        </p:spPr>
        <p:txBody>
          <a:bodyPr>
            <a:normAutofit fontScale="90000"/>
          </a:bodyPr>
          <a:lstStyle/>
          <a:p>
            <a:r>
              <a:rPr lang="cs-CZ" sz="4000" b="1" dirty="0" smtClean="0"/>
              <a:t>Haustorium – základní adaptace k parazitismu</a:t>
            </a:r>
            <a:br>
              <a:rPr lang="cs-CZ" sz="4000" b="1" dirty="0" smtClean="0"/>
            </a:br>
            <a:r>
              <a:rPr lang="cs-CZ" dirty="0" smtClean="0"/>
              <a:t/>
            </a:r>
            <a:br>
              <a:rPr lang="cs-CZ" dirty="0" smtClean="0"/>
            </a:br>
            <a:r>
              <a:rPr lang="cs-CZ" sz="2700" b="1" dirty="0" smtClean="0"/>
              <a:t>napojení na xylém: 	pasívní (přes buněčnou stěnu)</a:t>
            </a:r>
            <a:br>
              <a:rPr lang="cs-CZ" sz="2700" b="1" dirty="0" smtClean="0"/>
            </a:br>
            <a:r>
              <a:rPr lang="cs-CZ" sz="2700" b="1" dirty="0"/>
              <a:t>	</a:t>
            </a:r>
            <a:r>
              <a:rPr lang="cs-CZ" sz="2700" b="1" dirty="0" smtClean="0"/>
              <a:t>		aktivní (transferové parenchymatické buňky</a:t>
            </a:r>
            <a:br>
              <a:rPr lang="cs-CZ" sz="2700" b="1" dirty="0" smtClean="0"/>
            </a:br>
            <a:r>
              <a:rPr lang="cs-CZ" sz="2700" b="1" dirty="0" smtClean="0"/>
              <a:t>napojení na floém:	přes kontaktní buňku (objímající sítkovici) </a:t>
            </a:r>
            <a:br>
              <a:rPr lang="cs-CZ" sz="2700" b="1" dirty="0" smtClean="0"/>
            </a:br>
            <a:r>
              <a:rPr lang="cs-CZ" sz="2700" b="1" dirty="0"/>
              <a:t>	</a:t>
            </a:r>
            <a:r>
              <a:rPr lang="cs-CZ" sz="2700" b="1" dirty="0" smtClean="0"/>
              <a:t>		pomocí sítka (vznikne, v boční stěně sítkovice vlivem působení 			parazita)</a:t>
            </a:r>
            <a:endParaRPr lang="cs-CZ" sz="2700" b="1" dirty="0"/>
          </a:p>
        </p:txBody>
      </p:sp>
      <p:pic>
        <p:nvPicPr>
          <p:cNvPr id="5" name="Picture 2" descr="A B C a c b 2.1 Cévy a sítkovice - ppt stáhn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821" y="2966620"/>
            <a:ext cx="4577492" cy="343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45802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679536" y="1206311"/>
            <a:ext cx="10515600" cy="1325563"/>
          </a:xfrm>
        </p:spPr>
        <p:txBody>
          <a:bodyPr/>
          <a:lstStyle/>
          <a:p>
            <a:endParaRPr lang="cs-CZ" dirty="0"/>
          </a:p>
        </p:txBody>
      </p:sp>
      <p:pic>
        <p:nvPicPr>
          <p:cNvPr id="7174" name="Picture 6" descr="Víte, proč jmelí nosí štěstí a lásku? | iReceptář.c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5999" y="10923"/>
            <a:ext cx="5626443" cy="343964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Rozdíl mezi parazitem celkem a parazitem - 2022 - Zpráv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928" y="3429000"/>
            <a:ext cx="5752071" cy="3498507"/>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Předvánoční speciál: není jmelí jako jmelí - Aktuality | Přírodovědci.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3429000"/>
            <a:ext cx="5626443" cy="3435178"/>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PRESENTATION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928" y="9317"/>
            <a:ext cx="5752071" cy="3421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83003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96712" y="393123"/>
            <a:ext cx="7036602" cy="6641202"/>
          </a:xfrm>
        </p:spPr>
      </p:pic>
      <p:sp>
        <p:nvSpPr>
          <p:cNvPr id="5" name="Obdélník 4"/>
          <p:cNvSpPr/>
          <p:nvPr/>
        </p:nvSpPr>
        <p:spPr>
          <a:xfrm>
            <a:off x="4613930" y="192133"/>
            <a:ext cx="7019383" cy="296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232667" y="-67898"/>
            <a:ext cx="6025012" cy="958442"/>
          </a:xfrm>
        </p:spPr>
        <p:txBody>
          <a:bodyPr>
            <a:normAutofit/>
          </a:bodyPr>
          <a:lstStyle/>
          <a:p>
            <a:r>
              <a:rPr lang="cs-CZ" sz="2800" b="1" dirty="0" smtClean="0"/>
              <a:t>Vývoj jmelí bílého (</a:t>
            </a:r>
            <a:r>
              <a:rPr lang="cs-CZ" sz="2800" b="1" i="1" dirty="0" err="1" smtClean="0"/>
              <a:t>Viscum</a:t>
            </a:r>
            <a:r>
              <a:rPr lang="cs-CZ" sz="2800" b="1" i="1" dirty="0" smtClean="0"/>
              <a:t> album)</a:t>
            </a:r>
            <a:endParaRPr lang="cs-CZ" sz="2800" b="1" i="1" dirty="0"/>
          </a:p>
        </p:txBody>
      </p:sp>
    </p:spTree>
    <p:extLst>
      <p:ext uri="{BB962C8B-B14F-4D97-AF65-F5344CB8AC3E}">
        <p14:creationId xmlns:p14="http://schemas.microsoft.com/office/powerpoint/2010/main" val="103192447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pPr marL="0" indent="0" algn="ctr">
              <a:buNone/>
            </a:pPr>
            <a:endParaRPr lang="cs-CZ" sz="3400" dirty="0" smtClean="0"/>
          </a:p>
          <a:p>
            <a:pPr marL="0" indent="0" algn="ctr">
              <a:buNone/>
            </a:pPr>
            <a:endParaRPr lang="cs-CZ" sz="3400" dirty="0"/>
          </a:p>
          <a:p>
            <a:pPr marL="0" indent="0" algn="ctr">
              <a:buNone/>
            </a:pPr>
            <a:r>
              <a:rPr lang="cs-CZ" sz="3400" dirty="0" smtClean="0"/>
              <a:t>Mykorizní </a:t>
            </a:r>
            <a:r>
              <a:rPr lang="cs-CZ" sz="3400" dirty="0" err="1" smtClean="0"/>
              <a:t>epiparazitismus</a:t>
            </a:r>
            <a:endParaRPr lang="cs-CZ" sz="3400" dirty="0"/>
          </a:p>
        </p:txBody>
      </p:sp>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64278649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a:blip r:embed="rId2"/>
          <a:stretch>
            <a:fillRect/>
          </a:stretch>
        </p:blipFill>
        <p:spPr>
          <a:xfrm>
            <a:off x="245446" y="772603"/>
            <a:ext cx="2969329" cy="4400758"/>
          </a:xfrm>
          <a:prstGeom prst="rect">
            <a:avLst/>
          </a:prstGeom>
        </p:spPr>
      </p:pic>
      <p:sp>
        <p:nvSpPr>
          <p:cNvPr id="4" name="Obdélník 3"/>
          <p:cNvSpPr/>
          <p:nvPr/>
        </p:nvSpPr>
        <p:spPr>
          <a:xfrm>
            <a:off x="-39755"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400" dirty="0" smtClean="0">
                <a:solidFill>
                  <a:schemeClr val="tx1"/>
                </a:solidFill>
              </a:rPr>
              <a:t>Mykorizní </a:t>
            </a:r>
            <a:r>
              <a:rPr lang="cs-CZ" sz="3400" dirty="0" err="1" smtClean="0">
                <a:solidFill>
                  <a:schemeClr val="tx1"/>
                </a:solidFill>
              </a:rPr>
              <a:t>epiparazitismus</a:t>
            </a:r>
            <a:endParaRPr lang="cs-CZ" sz="3400" dirty="0">
              <a:solidFill>
                <a:schemeClr val="tx1"/>
              </a:solidFill>
            </a:endParaRPr>
          </a:p>
        </p:txBody>
      </p:sp>
      <p:pic>
        <p:nvPicPr>
          <p:cNvPr id="6" name="Obrázek 5"/>
          <p:cNvPicPr>
            <a:picLocks noChangeAspect="1"/>
          </p:cNvPicPr>
          <p:nvPr/>
        </p:nvPicPr>
        <p:blipFill>
          <a:blip r:embed="rId3"/>
          <a:stretch>
            <a:fillRect/>
          </a:stretch>
        </p:blipFill>
        <p:spPr>
          <a:xfrm>
            <a:off x="7826936" y="791444"/>
            <a:ext cx="4151770" cy="6066556"/>
          </a:xfrm>
          <a:prstGeom prst="rect">
            <a:avLst/>
          </a:prstGeom>
        </p:spPr>
      </p:pic>
      <p:sp>
        <p:nvSpPr>
          <p:cNvPr id="8" name="TextovéPole 7"/>
          <p:cNvSpPr txBox="1"/>
          <p:nvPr/>
        </p:nvSpPr>
        <p:spPr>
          <a:xfrm>
            <a:off x="318059" y="5136544"/>
            <a:ext cx="5876224" cy="1477328"/>
          </a:xfrm>
          <a:prstGeom prst="rect">
            <a:avLst/>
          </a:prstGeom>
          <a:noFill/>
        </p:spPr>
        <p:txBody>
          <a:bodyPr wrap="square" rtlCol="0">
            <a:spAutoFit/>
          </a:bodyPr>
          <a:lstStyle/>
          <a:p>
            <a:r>
              <a:rPr lang="cs-CZ" dirty="0" smtClean="0"/>
              <a:t>Mykorizní </a:t>
            </a:r>
            <a:r>
              <a:rPr lang="cs-CZ" dirty="0" err="1" smtClean="0"/>
              <a:t>epiparazit</a:t>
            </a:r>
            <a:r>
              <a:rPr lang="cs-CZ" dirty="0" smtClean="0"/>
              <a:t>, </a:t>
            </a:r>
            <a:r>
              <a:rPr lang="cs-CZ" i="1" dirty="0" err="1" smtClean="0"/>
              <a:t>Pterospora</a:t>
            </a:r>
            <a:r>
              <a:rPr lang="cs-CZ" i="1" dirty="0" smtClean="0"/>
              <a:t> </a:t>
            </a:r>
            <a:r>
              <a:rPr lang="cs-CZ" i="1" dirty="0" err="1" smtClean="0"/>
              <a:t>andromedea</a:t>
            </a:r>
            <a:r>
              <a:rPr lang="cs-CZ" i="1" dirty="0"/>
              <a:t> </a:t>
            </a:r>
            <a:r>
              <a:rPr lang="cs-CZ" i="1" dirty="0" smtClean="0"/>
              <a:t>(A) </a:t>
            </a:r>
            <a:r>
              <a:rPr lang="cs-CZ" dirty="0" smtClean="0"/>
              <a:t>neosahuje </a:t>
            </a:r>
          </a:p>
          <a:p>
            <a:r>
              <a:rPr lang="cs-CZ" dirty="0" smtClean="0"/>
              <a:t>chlorofyl (B) </a:t>
            </a:r>
            <a:r>
              <a:rPr lang="cs-CZ" b="1" dirty="0" smtClean="0"/>
              <a:t>organický uhlík přijímá díky mykorizní houbě</a:t>
            </a:r>
          </a:p>
          <a:p>
            <a:r>
              <a:rPr lang="cs-CZ" dirty="0" smtClean="0"/>
              <a:t> (</a:t>
            </a:r>
            <a:r>
              <a:rPr lang="cs-CZ" i="1" dirty="0" err="1" smtClean="0"/>
              <a:t>Rhizopogon</a:t>
            </a:r>
            <a:r>
              <a:rPr lang="cs-CZ" dirty="0" smtClean="0"/>
              <a:t>), která slouží jako </a:t>
            </a:r>
            <a:r>
              <a:rPr lang="cs-CZ" b="1" dirty="0" smtClean="0"/>
              <a:t>propojení mezi jejími kořeny </a:t>
            </a:r>
          </a:p>
          <a:p>
            <a:r>
              <a:rPr lang="cs-CZ" b="1" dirty="0" smtClean="0"/>
              <a:t>a kořeny hostitelské rostliny</a:t>
            </a:r>
            <a:r>
              <a:rPr lang="cs-CZ" dirty="0" smtClean="0"/>
              <a:t>, což je obvykle jehličnan.</a:t>
            </a:r>
          </a:p>
          <a:p>
            <a:r>
              <a:rPr lang="cs-CZ" dirty="0" smtClean="0"/>
              <a:t>Je to příklad tak zvaného </a:t>
            </a:r>
            <a:r>
              <a:rPr lang="cs-CZ" b="1" dirty="0" smtClean="0"/>
              <a:t>mykorizního </a:t>
            </a:r>
            <a:r>
              <a:rPr lang="cs-CZ" b="1" dirty="0" err="1" smtClean="0"/>
              <a:t>epiparazitismu</a:t>
            </a:r>
            <a:r>
              <a:rPr lang="cs-CZ" dirty="0" smtClean="0"/>
              <a:t>. </a:t>
            </a:r>
          </a:p>
        </p:txBody>
      </p:sp>
      <p:pic>
        <p:nvPicPr>
          <p:cNvPr id="10" name="Picture 2" descr="Pterospora andromed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6321" y="1025775"/>
            <a:ext cx="2748989" cy="40450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terospora andromede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227610" y="3745064"/>
            <a:ext cx="1599325" cy="28008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veloping stem - pictures of Pterospora Andromedea, Ericaceae -  wildflowers of West US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0702" y="986737"/>
            <a:ext cx="1599325" cy="2775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23036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4" name="Picture 6" descr="Western USA wildflowers: Woodland Pinedrops, Pterospora Andromede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468"/>
            <a:ext cx="2997646" cy="318019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ine Drops, Pterospora andromed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89660"/>
            <a:ext cx="2545957" cy="36683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terospora andromedea (pine-drops): Go Bota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6721" y="9469"/>
            <a:ext cx="4145280" cy="687884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eechdrops, Pinedrops, Woodland Pinedrops: Pterospora andromede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3863" y="3189658"/>
            <a:ext cx="1470422" cy="366834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outhwest Colorado Wildflowers, Pterospora andromede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1496" y="3189658"/>
            <a:ext cx="1816829" cy="36683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Western USA wildflowers: Woodland Pinedrops, Pterospora Andromede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7647" y="2"/>
            <a:ext cx="2445424" cy="31801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ine Drops, Pterospora andromede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9978" y="10819"/>
            <a:ext cx="2839621" cy="318019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Pterospora andromede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4285" y="3189658"/>
            <a:ext cx="2405315" cy="366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82229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80751977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1776168659"/>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85430"/>
            <a:ext cx="10515600" cy="684447"/>
          </a:xfrm>
        </p:spPr>
        <p:txBody>
          <a:bodyPr>
            <a:normAutofit/>
          </a:bodyPr>
          <a:lstStyle/>
          <a:p>
            <a:pPr algn="ctr"/>
            <a:r>
              <a:rPr lang="cs-CZ" sz="3400" b="1" dirty="0" smtClean="0"/>
              <a:t>Typy mezidruhových vztahů</a:t>
            </a:r>
            <a:endParaRPr lang="cs-CZ" sz="3400" b="1" dirty="0"/>
          </a:p>
        </p:txBody>
      </p:sp>
      <p:sp>
        <p:nvSpPr>
          <p:cNvPr id="5" name="TextovéPole 4"/>
          <p:cNvSpPr txBox="1"/>
          <p:nvPr/>
        </p:nvSpPr>
        <p:spPr>
          <a:xfrm>
            <a:off x="177145" y="874483"/>
            <a:ext cx="12173076" cy="6740307"/>
          </a:xfrm>
          <a:prstGeom prst="rect">
            <a:avLst/>
          </a:prstGeom>
          <a:noFill/>
        </p:spPr>
        <p:txBody>
          <a:bodyPr wrap="none" rtlCol="0">
            <a:spAutoFit/>
          </a:bodyPr>
          <a:lstStyle/>
          <a:p>
            <a:r>
              <a:rPr lang="cs-CZ" dirty="0" smtClean="0"/>
              <a:t>Název                                    druh A                      druh B                             Charakter vztahu</a:t>
            </a:r>
          </a:p>
          <a:p>
            <a:endParaRPr lang="cs-CZ" dirty="0"/>
          </a:p>
          <a:p>
            <a:r>
              <a:rPr lang="cs-CZ" dirty="0" err="1" smtClean="0"/>
              <a:t>Neutralismus</a:t>
            </a:r>
            <a:r>
              <a:rPr lang="cs-CZ" dirty="0" smtClean="0"/>
              <a:t>		0		0		Druhy žijí na stejném stanovišti, ale vzájemně se </a:t>
            </a:r>
          </a:p>
          <a:p>
            <a:r>
              <a:rPr lang="cs-CZ" dirty="0"/>
              <a:t>	</a:t>
            </a:r>
            <a:r>
              <a:rPr lang="cs-CZ" dirty="0" smtClean="0"/>
              <a:t>						neovlivňují</a:t>
            </a:r>
          </a:p>
          <a:p>
            <a:r>
              <a:rPr lang="cs-CZ" dirty="0" err="1" smtClean="0"/>
              <a:t>Kompetice</a:t>
            </a:r>
            <a:r>
              <a:rPr lang="cs-CZ" dirty="0" smtClean="0"/>
              <a:t> (konkurence) 	-		-		Oba druhy soutěží o stejný potravní zdroj, vztah má</a:t>
            </a:r>
          </a:p>
          <a:p>
            <a:r>
              <a:rPr lang="cs-CZ" dirty="0"/>
              <a:t>	</a:t>
            </a:r>
            <a:r>
              <a:rPr lang="cs-CZ" dirty="0" smtClean="0"/>
              <a:t>						zpravidla nepříznivý vliv na populace obou druhů</a:t>
            </a:r>
          </a:p>
          <a:p>
            <a:r>
              <a:rPr lang="cs-CZ" dirty="0" smtClean="0"/>
              <a:t>Komensalismus		+		0		Komenzál (druh A) má ze soužití prospěch (potravní)</a:t>
            </a:r>
          </a:p>
          <a:p>
            <a:r>
              <a:rPr lang="cs-CZ" dirty="0"/>
              <a:t>	</a:t>
            </a:r>
            <a:r>
              <a:rPr lang="cs-CZ" dirty="0" smtClean="0"/>
              <a:t>						jeho hostitel /druh B) však není ovlivněn</a:t>
            </a:r>
          </a:p>
          <a:p>
            <a:r>
              <a:rPr lang="cs-CZ" dirty="0" err="1" smtClean="0"/>
              <a:t>Protokooperace</a:t>
            </a:r>
            <a:r>
              <a:rPr lang="cs-CZ" dirty="0" smtClean="0"/>
              <a:t>		+		+		Vzájemně výhodný volný vztah, organismy nejsou v </a:t>
            </a:r>
          </a:p>
          <a:p>
            <a:r>
              <a:rPr lang="cs-CZ" dirty="0"/>
              <a:t>	</a:t>
            </a:r>
            <a:r>
              <a:rPr lang="cs-CZ" dirty="0" smtClean="0"/>
              <a:t>						těsném vztahu (na rozdíl od mutualismu)</a:t>
            </a:r>
          </a:p>
          <a:p>
            <a:r>
              <a:rPr lang="cs-CZ" dirty="0" err="1" smtClean="0"/>
              <a:t>Mutualimus</a:t>
            </a:r>
            <a:r>
              <a:rPr lang="cs-CZ" dirty="0" smtClean="0"/>
              <a:t>		+		+		Těsná kooperace dvou druhů, </a:t>
            </a:r>
            <a:r>
              <a:rPr lang="cs-CZ" dirty="0" err="1" smtClean="0"/>
              <a:t>dřívě</a:t>
            </a:r>
            <a:r>
              <a:rPr lang="cs-CZ" dirty="0" smtClean="0"/>
              <a:t> označováno jako</a:t>
            </a:r>
          </a:p>
          <a:p>
            <a:r>
              <a:rPr lang="cs-CZ" dirty="0"/>
              <a:t> </a:t>
            </a:r>
            <a:r>
              <a:rPr lang="cs-CZ" dirty="0" smtClean="0"/>
              <a:t>                                                                                                                         symbióza</a:t>
            </a:r>
          </a:p>
          <a:p>
            <a:r>
              <a:rPr lang="cs-CZ" dirty="0" err="1" smtClean="0"/>
              <a:t>Amensalismus</a:t>
            </a:r>
            <a:r>
              <a:rPr lang="cs-CZ" dirty="0" smtClean="0"/>
              <a:t> (</a:t>
            </a:r>
            <a:r>
              <a:rPr lang="cs-CZ" dirty="0" err="1" smtClean="0"/>
              <a:t>allelopatie</a:t>
            </a:r>
            <a:r>
              <a:rPr lang="cs-CZ" dirty="0" smtClean="0"/>
              <a:t>)	0		-		Inhibitor (druh A) produkuje látky toxické pro </a:t>
            </a:r>
          </a:p>
          <a:p>
            <a:r>
              <a:rPr lang="cs-CZ" dirty="0"/>
              <a:t> </a:t>
            </a:r>
            <a:r>
              <a:rPr lang="cs-CZ" dirty="0" smtClean="0"/>
              <a:t>                                                                                                                         </a:t>
            </a:r>
            <a:r>
              <a:rPr lang="cs-CZ" dirty="0" err="1" smtClean="0"/>
              <a:t>amenzála</a:t>
            </a:r>
            <a:r>
              <a:rPr lang="cs-CZ" dirty="0" smtClean="0"/>
              <a:t> (druh B)</a:t>
            </a:r>
          </a:p>
          <a:p>
            <a:r>
              <a:rPr lang="cs-CZ" dirty="0" smtClean="0"/>
              <a:t>Parazitismus		+		-		Druh A parazitem druhu B; druh B určitou dobu </a:t>
            </a:r>
          </a:p>
          <a:p>
            <a:r>
              <a:rPr lang="cs-CZ" dirty="0"/>
              <a:t> </a:t>
            </a:r>
            <a:r>
              <a:rPr lang="cs-CZ" dirty="0" smtClean="0"/>
              <a:t>                                                                                                                         přežívá, není druhem A přímo konzumován</a:t>
            </a:r>
          </a:p>
          <a:p>
            <a:r>
              <a:rPr lang="cs-CZ" dirty="0" smtClean="0"/>
              <a:t>Predace			+		-	         	Druh A je potravou pro druh B (výsledkem interakce je </a:t>
            </a:r>
          </a:p>
          <a:p>
            <a:r>
              <a:rPr lang="cs-CZ" dirty="0"/>
              <a:t>	</a:t>
            </a:r>
            <a:r>
              <a:rPr lang="cs-CZ" dirty="0" smtClean="0"/>
              <a:t>						okamžitá likvidace druhu B)</a:t>
            </a:r>
          </a:p>
          <a:p>
            <a:r>
              <a:rPr lang="cs-CZ" dirty="0" smtClean="0"/>
              <a:t>Patogen			+		-		Je </a:t>
            </a:r>
            <a:r>
              <a:rPr lang="cs-CZ" altLang="cs-CZ" b="1" dirty="0" smtClean="0"/>
              <a:t>choroboplodný </a:t>
            </a:r>
            <a:r>
              <a:rPr lang="cs-CZ" altLang="cs-CZ" b="1" dirty="0"/>
              <a:t>zárodek</a:t>
            </a:r>
            <a:r>
              <a:rPr lang="cs-CZ" altLang="cs-CZ" dirty="0"/>
              <a:t> nebo </a:t>
            </a:r>
            <a:r>
              <a:rPr lang="cs-CZ" altLang="cs-CZ" b="1" dirty="0"/>
              <a:t>původce </a:t>
            </a:r>
            <a:r>
              <a:rPr lang="cs-CZ" altLang="cs-CZ" b="1" dirty="0" smtClean="0"/>
              <a:t>nemoci </a:t>
            </a:r>
            <a:r>
              <a:rPr lang="cs-CZ" altLang="cs-CZ" dirty="0" smtClean="0"/>
              <a:t>(druh A),</a:t>
            </a:r>
          </a:p>
          <a:p>
            <a:r>
              <a:rPr lang="cs-CZ" altLang="cs-CZ" b="1" dirty="0"/>
              <a:t>	</a:t>
            </a:r>
            <a:r>
              <a:rPr lang="cs-CZ" altLang="cs-CZ" b="1" dirty="0" smtClean="0"/>
              <a:t>	</a:t>
            </a:r>
            <a:r>
              <a:rPr lang="cs-CZ" altLang="cs-CZ" dirty="0"/>
              <a:t>	</a:t>
            </a:r>
            <a:r>
              <a:rPr lang="cs-CZ" altLang="cs-CZ" dirty="0" smtClean="0"/>
              <a:t>				je to biologický </a:t>
            </a:r>
            <a:r>
              <a:rPr lang="cs-CZ" altLang="cs-CZ" dirty="0"/>
              <a:t>faktor (organismus), který může zapříčinit </a:t>
            </a:r>
            <a:endParaRPr lang="cs-CZ" altLang="cs-CZ" dirty="0" smtClean="0"/>
          </a:p>
          <a:p>
            <a:r>
              <a:rPr lang="cs-CZ" altLang="cs-CZ" dirty="0"/>
              <a:t> </a:t>
            </a:r>
            <a:r>
              <a:rPr lang="cs-CZ" altLang="cs-CZ" dirty="0" smtClean="0"/>
              <a:t>                                                                                                                         onemocnění hostitele</a:t>
            </a:r>
            <a:r>
              <a:rPr lang="cs-CZ" altLang="cs-CZ" dirty="0"/>
              <a:t> </a:t>
            </a:r>
            <a:r>
              <a:rPr lang="cs-CZ" altLang="cs-CZ" dirty="0" smtClean="0"/>
              <a:t>(druh B)</a:t>
            </a:r>
            <a:endParaRPr lang="cs-CZ" altLang="cs-CZ" dirty="0"/>
          </a:p>
          <a:p>
            <a:endParaRPr lang="cs-CZ" dirty="0" smtClean="0"/>
          </a:p>
          <a:p>
            <a:endParaRPr lang="cs-CZ" dirty="0" smtClean="0"/>
          </a:p>
          <a:p>
            <a:r>
              <a:rPr lang="cs-CZ" dirty="0" smtClean="0"/>
              <a:t>						</a:t>
            </a:r>
            <a:endParaRPr lang="cs-CZ" dirty="0"/>
          </a:p>
        </p:txBody>
      </p:sp>
      <p:sp>
        <p:nvSpPr>
          <p:cNvPr id="3" name="Obdélník 2"/>
          <p:cNvSpPr/>
          <p:nvPr/>
        </p:nvSpPr>
        <p:spPr>
          <a:xfrm>
            <a:off x="190831" y="4794638"/>
            <a:ext cx="11919006" cy="19401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6434112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élník 1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602" name="Rectangle 2"/>
          <p:cNvSpPr>
            <a:spLocks noGrp="1" noRot="1" noChangeArrowheads="1"/>
          </p:cNvSpPr>
          <p:nvPr>
            <p:ph type="title"/>
          </p:nvPr>
        </p:nvSpPr>
        <p:spPr>
          <a:xfrm>
            <a:off x="330752" y="181142"/>
            <a:ext cx="3564731" cy="526526"/>
          </a:xfrm>
        </p:spPr>
        <p:txBody>
          <a:bodyPr>
            <a:normAutofit fontScale="90000"/>
          </a:bodyPr>
          <a:lstStyle/>
          <a:p>
            <a:pPr algn="ctr" eaLnBrk="1" hangingPunct="1">
              <a:defRPr/>
            </a:pPr>
            <a:r>
              <a:rPr lang="cs-CZ" altLang="cs-CZ" sz="3400" b="1" dirty="0" smtClean="0"/>
              <a:t>Parazit obligátní </a:t>
            </a:r>
            <a:endParaRPr lang="cs-CZ" altLang="cs-CZ" sz="3400" b="1" dirty="0"/>
          </a:p>
        </p:txBody>
      </p:sp>
      <p:sp>
        <p:nvSpPr>
          <p:cNvPr id="25603" name="Rectangle 3"/>
          <p:cNvSpPr>
            <a:spLocks noGrp="1" noRot="1" noChangeArrowheads="1"/>
          </p:cNvSpPr>
          <p:nvPr>
            <p:ph type="body" idx="1"/>
          </p:nvPr>
        </p:nvSpPr>
        <p:spPr>
          <a:xfrm>
            <a:off x="791747" y="1304002"/>
            <a:ext cx="10515600" cy="4398194"/>
          </a:xfrm>
        </p:spPr>
        <p:txBody>
          <a:bodyPr>
            <a:normAutofit fontScale="92500" lnSpcReduction="20000"/>
          </a:bodyPr>
          <a:lstStyle/>
          <a:p>
            <a:pPr eaLnBrk="1" hangingPunct="1">
              <a:lnSpc>
                <a:spcPct val="80000"/>
              </a:lnSpc>
              <a:buFont typeface="Arial" panose="020B0604020202020204" pitchFamily="34" charset="0"/>
              <a:buChar char="►"/>
              <a:defRPr/>
            </a:pPr>
            <a:r>
              <a:rPr lang="cs-CZ" altLang="cs-CZ" sz="1800" b="1" dirty="0"/>
              <a:t>Jeden hostitel </a:t>
            </a:r>
            <a:r>
              <a:rPr lang="cs-CZ" altLang="cs-CZ" sz="1800" dirty="0"/>
              <a:t>a velmi slabé nebo </a:t>
            </a:r>
          </a:p>
          <a:p>
            <a:pPr eaLnBrk="1" hangingPunct="1">
              <a:lnSpc>
                <a:spcPct val="80000"/>
              </a:lnSpc>
              <a:buFont typeface="Arial" panose="020B0604020202020204" pitchFamily="34" charset="0"/>
              <a:buChar char="►"/>
              <a:defRPr/>
            </a:pPr>
            <a:r>
              <a:rPr lang="cs-CZ" altLang="cs-CZ" sz="1800" dirty="0"/>
              <a:t>žádné poškozování hostitele</a:t>
            </a:r>
            <a:endParaRPr lang="en-US" altLang="cs-CZ" sz="1800" dirty="0"/>
          </a:p>
          <a:p>
            <a:pPr eaLnBrk="1" hangingPunct="1">
              <a:lnSpc>
                <a:spcPct val="80000"/>
              </a:lnSpc>
              <a:buFont typeface="Arial" panose="020B0604020202020204" pitchFamily="34" charset="0"/>
              <a:buNone/>
              <a:defRPr/>
            </a:pPr>
            <a:endParaRPr lang="en-US" altLang="cs-CZ" sz="1800" dirty="0"/>
          </a:p>
          <a:p>
            <a:pPr eaLnBrk="1" hangingPunct="1">
              <a:lnSpc>
                <a:spcPct val="80000"/>
              </a:lnSpc>
              <a:buFont typeface="Arial" panose="020B0604020202020204" pitchFamily="34" charset="0"/>
              <a:buChar char="►"/>
              <a:defRPr/>
            </a:pPr>
            <a:r>
              <a:rPr lang="en-US" altLang="cs-CZ" sz="1800" b="1" dirty="0"/>
              <a:t>Host</a:t>
            </a:r>
            <a:r>
              <a:rPr lang="cs-CZ" altLang="cs-CZ" sz="1800" b="1" dirty="0" err="1"/>
              <a:t>itel</a:t>
            </a:r>
            <a:r>
              <a:rPr lang="cs-CZ" altLang="cs-CZ" sz="1800" b="1" dirty="0"/>
              <a:t> přežívá</a:t>
            </a:r>
            <a:r>
              <a:rPr lang="en-US" altLang="cs-CZ" sz="1800" b="1" dirty="0"/>
              <a:t> </a:t>
            </a:r>
            <a:r>
              <a:rPr lang="cs-CZ" altLang="cs-CZ" sz="1800" b="1" dirty="0" smtClean="0"/>
              <a:t>!</a:t>
            </a:r>
            <a:endParaRPr lang="en-US" altLang="cs-CZ" sz="1800" b="1" dirty="0"/>
          </a:p>
          <a:p>
            <a:pPr eaLnBrk="1" hangingPunct="1">
              <a:lnSpc>
                <a:spcPct val="80000"/>
              </a:lnSpc>
              <a:buFont typeface="Arial" panose="020B0604020202020204" pitchFamily="34" charset="0"/>
              <a:buNone/>
              <a:defRPr/>
            </a:pPr>
            <a:endParaRPr lang="en-US" altLang="cs-CZ" sz="1800" dirty="0"/>
          </a:p>
          <a:p>
            <a:pPr eaLnBrk="1" hangingPunct="1">
              <a:lnSpc>
                <a:spcPct val="80000"/>
              </a:lnSpc>
              <a:buFont typeface="Arial" panose="020B0604020202020204" pitchFamily="34" charset="0"/>
              <a:buChar char="►"/>
              <a:defRPr/>
            </a:pPr>
            <a:r>
              <a:rPr lang="en-US" altLang="cs-CZ" sz="1800" dirty="0" err="1">
                <a:latin typeface="Arial" panose="020B0604020202020204" pitchFamily="34" charset="0"/>
              </a:rPr>
              <a:t>Andreson</a:t>
            </a:r>
            <a:r>
              <a:rPr lang="en-US" altLang="cs-CZ" sz="1800" dirty="0">
                <a:latin typeface="Arial" panose="020B0604020202020204" pitchFamily="34" charset="0"/>
              </a:rPr>
              <a:t> &amp;  May (1979)</a:t>
            </a:r>
            <a:r>
              <a:rPr lang="en-US" altLang="cs-CZ" sz="1800" dirty="0"/>
              <a:t> :</a:t>
            </a:r>
          </a:p>
          <a:p>
            <a:pPr eaLnBrk="1" hangingPunct="1">
              <a:lnSpc>
                <a:spcPct val="80000"/>
              </a:lnSpc>
              <a:buFont typeface="Arial" panose="020B0604020202020204" pitchFamily="34" charset="0"/>
              <a:buNone/>
              <a:defRPr/>
            </a:pPr>
            <a:r>
              <a:rPr lang="en-US" altLang="cs-CZ" sz="1800" dirty="0" err="1"/>
              <a:t>typic</a:t>
            </a:r>
            <a:r>
              <a:rPr lang="cs-CZ" altLang="cs-CZ" sz="1800" dirty="0" err="1"/>
              <a:t>ký</a:t>
            </a:r>
            <a:r>
              <a:rPr lang="en-US" altLang="cs-CZ" sz="1800" dirty="0"/>
              <a:t> para</a:t>
            </a:r>
            <a:r>
              <a:rPr lang="cs-CZ" altLang="cs-CZ" sz="1800" dirty="0" err="1"/>
              <a:t>zit</a:t>
            </a:r>
            <a:r>
              <a:rPr lang="en-US" altLang="cs-CZ" sz="1800" dirty="0"/>
              <a:t> – </a:t>
            </a:r>
            <a:r>
              <a:rPr lang="cs-CZ" altLang="cs-CZ" sz="1800" dirty="0"/>
              <a:t>závisí na intenzitě</a:t>
            </a:r>
            <a:r>
              <a:rPr lang="en-US" altLang="cs-CZ" sz="1800" dirty="0"/>
              <a:t> </a:t>
            </a:r>
            <a:endParaRPr lang="cs-CZ" altLang="cs-CZ" sz="1800" dirty="0"/>
          </a:p>
          <a:p>
            <a:pPr eaLnBrk="1" hangingPunct="1">
              <a:lnSpc>
                <a:spcPct val="80000"/>
              </a:lnSpc>
              <a:buFont typeface="Arial" panose="020B0604020202020204" pitchFamily="34" charset="0"/>
              <a:buNone/>
              <a:defRPr/>
            </a:pPr>
            <a:r>
              <a:rPr lang="cs-CZ" altLang="cs-CZ" sz="1800" dirty="0"/>
              <a:t>  infekce</a:t>
            </a:r>
            <a:r>
              <a:rPr lang="en-US" altLang="cs-CZ" sz="1800" dirty="0"/>
              <a:t> (</a:t>
            </a:r>
            <a:r>
              <a:rPr lang="en-US" altLang="cs-CZ" sz="1800" b="1" dirty="0"/>
              <a:t>ma</a:t>
            </a:r>
            <a:r>
              <a:rPr lang="cs-CZ" altLang="cs-CZ" sz="1800" b="1" dirty="0"/>
              <a:t>k</a:t>
            </a:r>
            <a:r>
              <a:rPr lang="en-US" altLang="cs-CZ" sz="1800" b="1" dirty="0" err="1"/>
              <a:t>ropara</a:t>
            </a:r>
            <a:r>
              <a:rPr lang="cs-CZ" altLang="cs-CZ" sz="1800" b="1" dirty="0" err="1"/>
              <a:t>zit</a:t>
            </a:r>
            <a:r>
              <a:rPr lang="en-US" altLang="cs-CZ" sz="1800" dirty="0"/>
              <a:t>)</a:t>
            </a:r>
          </a:p>
          <a:p>
            <a:pPr eaLnBrk="1" hangingPunct="1">
              <a:lnSpc>
                <a:spcPct val="80000"/>
              </a:lnSpc>
              <a:buFont typeface="Arial" panose="020B0604020202020204" pitchFamily="34" charset="0"/>
              <a:buNone/>
              <a:defRPr/>
            </a:pPr>
            <a:r>
              <a:rPr lang="en-US" altLang="cs-CZ" sz="1800" dirty="0" err="1"/>
              <a:t>patogen</a:t>
            </a:r>
            <a:r>
              <a:rPr lang="en-US" altLang="cs-CZ" sz="1800" dirty="0"/>
              <a:t> – </a:t>
            </a:r>
            <a:r>
              <a:rPr lang="cs-CZ" altLang="cs-CZ" sz="1800" dirty="0"/>
              <a:t>nezávislý na intenzitě infekce</a:t>
            </a:r>
            <a:r>
              <a:rPr lang="en-US" altLang="cs-CZ" sz="1800" dirty="0"/>
              <a:t> </a:t>
            </a:r>
            <a:endParaRPr lang="cs-CZ" altLang="cs-CZ" sz="1800" dirty="0"/>
          </a:p>
          <a:p>
            <a:pPr eaLnBrk="1" hangingPunct="1">
              <a:lnSpc>
                <a:spcPct val="80000"/>
              </a:lnSpc>
              <a:buFont typeface="Arial" panose="020B0604020202020204" pitchFamily="34" charset="0"/>
              <a:buNone/>
              <a:defRPr/>
            </a:pPr>
            <a:r>
              <a:rPr lang="cs-CZ" altLang="cs-CZ" sz="1800" dirty="0"/>
              <a:t>   </a:t>
            </a:r>
            <a:r>
              <a:rPr lang="en-US" altLang="cs-CZ" sz="1800" dirty="0" smtClean="0"/>
              <a:t>(</a:t>
            </a:r>
            <a:r>
              <a:rPr lang="en-US" altLang="cs-CZ" sz="1800" b="1" dirty="0"/>
              <a:t>mi</a:t>
            </a:r>
            <a:r>
              <a:rPr lang="cs-CZ" altLang="cs-CZ" sz="1800" b="1" dirty="0"/>
              <a:t>k</a:t>
            </a:r>
            <a:r>
              <a:rPr lang="en-US" altLang="cs-CZ" sz="1800" b="1" dirty="0" err="1"/>
              <a:t>ropara</a:t>
            </a:r>
            <a:r>
              <a:rPr lang="cs-CZ" altLang="cs-CZ" sz="1800" b="1" dirty="0"/>
              <a:t>z</a:t>
            </a:r>
            <a:r>
              <a:rPr lang="en-US" altLang="cs-CZ" sz="1800" b="1" dirty="0"/>
              <a:t>it</a:t>
            </a:r>
            <a:r>
              <a:rPr lang="en-US" altLang="cs-CZ" sz="1800" dirty="0"/>
              <a:t>)</a:t>
            </a:r>
          </a:p>
          <a:p>
            <a:pPr eaLnBrk="1" hangingPunct="1">
              <a:lnSpc>
                <a:spcPct val="80000"/>
              </a:lnSpc>
              <a:buFont typeface="Arial" panose="020B0604020202020204" pitchFamily="34" charset="0"/>
              <a:buNone/>
              <a:defRPr/>
            </a:pPr>
            <a:endParaRPr lang="en-US" altLang="cs-CZ" sz="1800" dirty="0"/>
          </a:p>
          <a:p>
            <a:pPr eaLnBrk="1" hangingPunct="1">
              <a:lnSpc>
                <a:spcPct val="80000"/>
              </a:lnSpc>
              <a:buFont typeface="Arial" panose="020B0604020202020204" pitchFamily="34" charset="0"/>
              <a:buNone/>
              <a:defRPr/>
            </a:pPr>
            <a:r>
              <a:rPr lang="cs-CZ" altLang="cs-CZ" sz="1800" b="1" dirty="0" smtClean="0"/>
              <a:t>Přenos parazitů: </a:t>
            </a:r>
          </a:p>
          <a:p>
            <a:pPr marL="342900" indent="-342900" eaLnBrk="1" hangingPunct="1">
              <a:lnSpc>
                <a:spcPct val="80000"/>
              </a:lnSpc>
              <a:buFont typeface="Arial" panose="020B0604020202020204" pitchFamily="34" charset="0"/>
              <a:buAutoNum type="arabicParenBoth"/>
              <a:defRPr/>
            </a:pPr>
            <a:r>
              <a:rPr lang="cs-CZ" altLang="cs-CZ" sz="1800" b="1" dirty="0" smtClean="0"/>
              <a:t>přímo</a:t>
            </a:r>
            <a:r>
              <a:rPr lang="cs-CZ" altLang="cs-CZ" sz="1800" dirty="0" smtClean="0"/>
              <a:t> (např. kontaktem)</a:t>
            </a:r>
          </a:p>
          <a:p>
            <a:pPr marL="342900" indent="-342900" eaLnBrk="1" hangingPunct="1">
              <a:lnSpc>
                <a:spcPct val="80000"/>
              </a:lnSpc>
              <a:buFont typeface="Arial" panose="020B0604020202020204" pitchFamily="34" charset="0"/>
              <a:buAutoNum type="arabicParenBoth"/>
              <a:defRPr/>
            </a:pPr>
            <a:r>
              <a:rPr lang="cs-CZ" altLang="cs-CZ" sz="1800" b="1" dirty="0"/>
              <a:t>t</a:t>
            </a:r>
            <a:r>
              <a:rPr lang="cs-CZ" altLang="cs-CZ" sz="1800" b="1" dirty="0" smtClean="0"/>
              <a:t>roficky</a:t>
            </a:r>
            <a:r>
              <a:rPr lang="cs-CZ" altLang="cs-CZ" sz="1800" dirty="0" smtClean="0"/>
              <a:t> (nezbytné je usmrcení hostitele)</a:t>
            </a:r>
          </a:p>
          <a:p>
            <a:pPr marL="342900" indent="-342900" eaLnBrk="1" hangingPunct="1">
              <a:lnSpc>
                <a:spcPct val="80000"/>
              </a:lnSpc>
              <a:buFont typeface="Arial" panose="020B0604020202020204" pitchFamily="34" charset="0"/>
              <a:buAutoNum type="arabicParenBoth"/>
              <a:defRPr/>
            </a:pPr>
            <a:r>
              <a:rPr lang="cs-CZ" altLang="cs-CZ" sz="1800" b="1" dirty="0"/>
              <a:t>v</a:t>
            </a:r>
            <a:r>
              <a:rPr lang="cs-CZ" altLang="cs-CZ" sz="1800" b="1" dirty="0" smtClean="0"/>
              <a:t>ektorem</a:t>
            </a:r>
            <a:r>
              <a:rPr lang="cs-CZ" altLang="cs-CZ" sz="1800" dirty="0" smtClean="0"/>
              <a:t> (krev sající členovec)</a:t>
            </a:r>
          </a:p>
          <a:p>
            <a:pPr eaLnBrk="1" hangingPunct="1">
              <a:lnSpc>
                <a:spcPct val="80000"/>
              </a:lnSpc>
              <a:buFont typeface="Arial" panose="020B0604020202020204" pitchFamily="34" charset="0"/>
              <a:buNone/>
              <a:defRPr/>
            </a:pPr>
            <a:endParaRPr lang="cs-CZ" altLang="cs-CZ" sz="1800" dirty="0"/>
          </a:p>
          <a:p>
            <a:pPr eaLnBrk="1" hangingPunct="1">
              <a:lnSpc>
                <a:spcPct val="80000"/>
              </a:lnSpc>
              <a:buFont typeface="Arial" panose="020B0604020202020204" pitchFamily="34" charset="0"/>
              <a:buNone/>
              <a:defRPr/>
            </a:pPr>
            <a:endParaRPr lang="en-US" altLang="cs-CZ" sz="1800" dirty="0"/>
          </a:p>
        </p:txBody>
      </p:sp>
      <p:pic>
        <p:nvPicPr>
          <p:cNvPr id="13316" name="Picture 5" descr="Výsledek obrázku pro adult trematod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57302" y="2937884"/>
            <a:ext cx="1260282" cy="344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AutoShape 7" descr="Výsledek obrázku pro Giardia"/>
          <p:cNvSpPr>
            <a:spLocks noChangeAspect="1" noChangeArrowheads="1"/>
          </p:cNvSpPr>
          <p:nvPr/>
        </p:nvSpPr>
        <p:spPr bwMode="auto">
          <a:xfrm>
            <a:off x="5981700" y="33147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eaLnBrk="1" hangingPunct="1">
              <a:spcBef>
                <a:spcPct val="0"/>
              </a:spcBef>
              <a:buClrTx/>
              <a:buSzTx/>
              <a:buFontTx/>
              <a:buNone/>
            </a:pPr>
            <a:endParaRPr lang="cs-CZ" altLang="cs-CZ" sz="1350"/>
          </a:p>
        </p:txBody>
      </p:sp>
      <p:pic>
        <p:nvPicPr>
          <p:cNvPr id="13318" name="Picture 9" descr="Výsledek obrázku pro Giar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4976" y="458045"/>
            <a:ext cx="1932575" cy="145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1" descr="life_c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2505" y="676754"/>
            <a:ext cx="2192413" cy="227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3" descr="Fig.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10497434" y="259425"/>
            <a:ext cx="1148117" cy="154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5" descr="Výsledek obrázku pro Anisaki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4976" y="1865899"/>
            <a:ext cx="1934852" cy="128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7" descr="Výsledek obrázku pro Anisaki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4976" y="3246654"/>
            <a:ext cx="2657650" cy="348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00557" y="1909251"/>
            <a:ext cx="1646084" cy="464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41980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277358"/>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282746"/>
            <a:ext cx="5257800" cy="590464"/>
          </a:xfrm>
        </p:spPr>
        <p:txBody>
          <a:bodyPr>
            <a:normAutofit/>
          </a:bodyPr>
          <a:lstStyle/>
          <a:p>
            <a:r>
              <a:rPr lang="cs-CZ" sz="3600" b="1" dirty="0"/>
              <a:t>Fixace vzdušného dusíku</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43602" y="93621"/>
            <a:ext cx="5083425" cy="6838520"/>
          </a:xfrm>
        </p:spPr>
      </p:pic>
      <p:sp>
        <p:nvSpPr>
          <p:cNvPr id="5" name="TextovéPole 4"/>
          <p:cNvSpPr txBox="1"/>
          <p:nvPr/>
        </p:nvSpPr>
        <p:spPr>
          <a:xfrm>
            <a:off x="864970" y="1013247"/>
            <a:ext cx="5170133" cy="6463308"/>
          </a:xfrm>
          <a:prstGeom prst="rect">
            <a:avLst/>
          </a:prstGeom>
          <a:noFill/>
        </p:spPr>
        <p:txBody>
          <a:bodyPr wrap="none" rtlCol="0">
            <a:spAutoFit/>
          </a:bodyPr>
          <a:lstStyle/>
          <a:p>
            <a:r>
              <a:rPr lang="cs-CZ" dirty="0"/>
              <a:t>Infekce kořenů luštěniny (</a:t>
            </a:r>
            <a:r>
              <a:rPr lang="cs-CZ" i="1" dirty="0" err="1"/>
              <a:t>Phaseolus</a:t>
            </a:r>
            <a:r>
              <a:rPr lang="cs-CZ" i="1" dirty="0"/>
              <a:t> </a:t>
            </a:r>
            <a:r>
              <a:rPr lang="cs-CZ" i="1" dirty="0" err="1"/>
              <a:t>vulgaris</a:t>
            </a:r>
            <a:r>
              <a:rPr lang="cs-CZ" dirty="0"/>
              <a:t>) </a:t>
            </a:r>
          </a:p>
          <a:p>
            <a:r>
              <a:rPr lang="cs-CZ" dirty="0"/>
              <a:t>bakteriemi rodu </a:t>
            </a:r>
            <a:r>
              <a:rPr lang="cs-CZ" i="1" dirty="0" err="1"/>
              <a:t>Rhizobium</a:t>
            </a:r>
            <a:r>
              <a:rPr lang="cs-CZ" dirty="0"/>
              <a:t> vede k fixaci </a:t>
            </a:r>
          </a:p>
          <a:p>
            <a:r>
              <a:rPr lang="cs-CZ" dirty="0"/>
              <a:t>atmosférického dusíku:</a:t>
            </a:r>
          </a:p>
          <a:p>
            <a:endParaRPr lang="cs-CZ" dirty="0"/>
          </a:p>
          <a:p>
            <a:pPr marL="342900" indent="-342900">
              <a:buAutoNum type="alphaUcParenR"/>
            </a:pPr>
            <a:r>
              <a:rPr lang="cs-CZ" dirty="0"/>
              <a:t>Diagram reciproké interakce, která vede </a:t>
            </a:r>
          </a:p>
          <a:p>
            <a:r>
              <a:rPr lang="cs-CZ" dirty="0"/>
              <a:t>       ke kolonizaci kořenů zelené rostliny a k </a:t>
            </a:r>
          </a:p>
          <a:p>
            <a:r>
              <a:rPr lang="cs-CZ" dirty="0"/>
              <a:t>       formování </a:t>
            </a:r>
            <a:r>
              <a:rPr lang="cs-CZ" dirty="0" err="1"/>
              <a:t>nodulů</a:t>
            </a:r>
            <a:r>
              <a:rPr lang="cs-CZ" dirty="0"/>
              <a:t> na jejich kořenech.</a:t>
            </a:r>
          </a:p>
          <a:p>
            <a:endParaRPr lang="cs-CZ" dirty="0"/>
          </a:p>
          <a:p>
            <a:pPr marL="342900" indent="-342900">
              <a:buAutoNum type="alphaUcParenR" startAt="2"/>
            </a:pPr>
            <a:r>
              <a:rPr lang="cs-CZ" dirty="0"/>
              <a:t>Tyto </a:t>
            </a:r>
            <a:r>
              <a:rPr lang="cs-CZ" dirty="0" err="1"/>
              <a:t>noduly</a:t>
            </a:r>
            <a:r>
              <a:rPr lang="cs-CZ" dirty="0"/>
              <a:t> na kořenech se stávají orgány, </a:t>
            </a:r>
          </a:p>
          <a:p>
            <a:r>
              <a:rPr lang="cs-CZ" dirty="0"/>
              <a:t>       kde probíhá fixace atmosférického dusíku</a:t>
            </a:r>
          </a:p>
          <a:p>
            <a:r>
              <a:rPr lang="cs-CZ" dirty="0"/>
              <a:t>       v terestrickém prostředí. Formuje se tkáň </a:t>
            </a:r>
            <a:r>
              <a:rPr lang="cs-CZ" dirty="0" err="1"/>
              <a:t>nodulu</a:t>
            </a:r>
            <a:r>
              <a:rPr lang="cs-CZ" dirty="0"/>
              <a:t> </a:t>
            </a:r>
          </a:p>
          <a:p>
            <a:r>
              <a:rPr lang="cs-CZ" dirty="0"/>
              <a:t>       a diferencuje se tzv. </a:t>
            </a:r>
            <a:r>
              <a:rPr lang="cs-CZ" dirty="0" err="1"/>
              <a:t>backteroid</a:t>
            </a:r>
            <a:r>
              <a:rPr lang="cs-CZ" dirty="0"/>
              <a:t>.</a:t>
            </a:r>
          </a:p>
          <a:p>
            <a:endParaRPr lang="cs-CZ" dirty="0"/>
          </a:p>
          <a:p>
            <a:r>
              <a:rPr lang="cs-CZ" dirty="0"/>
              <a:t>       V </a:t>
            </a:r>
            <a:r>
              <a:rPr lang="cs-CZ" dirty="0" err="1"/>
              <a:t>nodulech</a:t>
            </a:r>
            <a:r>
              <a:rPr lang="cs-CZ" dirty="0"/>
              <a:t> se vytváří enzym </a:t>
            </a:r>
            <a:r>
              <a:rPr lang="cs-CZ" dirty="0" err="1"/>
              <a:t>nitrogenása</a:t>
            </a:r>
            <a:r>
              <a:rPr lang="cs-CZ" dirty="0"/>
              <a:t>  </a:t>
            </a:r>
          </a:p>
          <a:p>
            <a:r>
              <a:rPr lang="cs-CZ" dirty="0"/>
              <a:t>       a probíhá zde syntéza </a:t>
            </a:r>
            <a:r>
              <a:rPr lang="cs-CZ" dirty="0" err="1"/>
              <a:t>leghemoglobinu</a:t>
            </a:r>
            <a:r>
              <a:rPr lang="cs-CZ" dirty="0"/>
              <a:t>.</a:t>
            </a:r>
          </a:p>
          <a:p>
            <a:r>
              <a:rPr lang="cs-CZ" dirty="0"/>
              <a:t>       Ten přenáší kyslík do bakteroidu a udržuje jejich </a:t>
            </a:r>
          </a:p>
          <a:p>
            <a:r>
              <a:rPr lang="cs-CZ" dirty="0"/>
              <a:t>        metabolismus nezávislý na činnosti </a:t>
            </a:r>
            <a:r>
              <a:rPr lang="cs-CZ" dirty="0" err="1"/>
              <a:t>nitrogenásy</a:t>
            </a:r>
            <a:r>
              <a:rPr lang="cs-CZ" dirty="0"/>
              <a:t>,</a:t>
            </a:r>
          </a:p>
          <a:p>
            <a:r>
              <a:rPr lang="cs-CZ" dirty="0"/>
              <a:t>        která je kyslíkem inaktivována. Tímto způsobem </a:t>
            </a:r>
          </a:p>
          <a:p>
            <a:r>
              <a:rPr lang="cs-CZ" dirty="0"/>
              <a:t>        dochází k syntéze basí nukleových kyselin a </a:t>
            </a:r>
          </a:p>
          <a:p>
            <a:r>
              <a:rPr lang="cs-CZ" dirty="0"/>
              <a:t>        proteinů.</a:t>
            </a:r>
          </a:p>
          <a:p>
            <a:r>
              <a:rPr lang="cs-CZ" dirty="0"/>
              <a:t>         </a:t>
            </a:r>
          </a:p>
          <a:p>
            <a:endParaRPr lang="cs-CZ" dirty="0"/>
          </a:p>
          <a:p>
            <a:r>
              <a:rPr lang="cs-CZ" dirty="0"/>
              <a:t>        </a:t>
            </a:r>
          </a:p>
        </p:txBody>
      </p:sp>
    </p:spTree>
    <p:extLst>
      <p:ext uri="{BB962C8B-B14F-4D97-AF65-F5344CB8AC3E}">
        <p14:creationId xmlns:p14="http://schemas.microsoft.com/office/powerpoint/2010/main" val="3412632266"/>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ome Definitions: Predator vs. Parasite vs. Parasitoid | Parasite Ecolog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7969" y="1264754"/>
            <a:ext cx="8006964" cy="5728418"/>
          </a:xfrm>
          <a:prstGeom prst="rect">
            <a:avLst/>
          </a:prstGeom>
          <a:noFill/>
          <a:extLst>
            <a:ext uri="{909E8E84-426E-40DD-AFC4-6F175D3DCCD1}">
              <a14:hiddenFill xmlns:a14="http://schemas.microsoft.com/office/drawing/2010/main">
                <a:solidFill>
                  <a:srgbClr val="FFFFFF"/>
                </a:solidFill>
              </a14:hiddenFill>
            </a:ext>
          </a:extLst>
        </p:spPr>
      </p:pic>
      <p:sp>
        <p:nvSpPr>
          <p:cNvPr id="3" name="Nadpis 2"/>
          <p:cNvSpPr>
            <a:spLocks noGrp="1"/>
          </p:cNvSpPr>
          <p:nvPr>
            <p:ph type="title"/>
          </p:nvPr>
        </p:nvSpPr>
        <p:spPr/>
        <p:txBody>
          <a:bodyPr/>
          <a:lstStyle/>
          <a:p>
            <a:endParaRPr lang="cs-CZ"/>
          </a:p>
        </p:txBody>
      </p:sp>
    </p:spTree>
    <p:extLst>
      <p:ext uri="{BB962C8B-B14F-4D97-AF65-F5344CB8AC3E}">
        <p14:creationId xmlns:p14="http://schemas.microsoft.com/office/powerpoint/2010/main" val="342134768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normAutofit/>
          </a:bodyPr>
          <a:lstStyle/>
          <a:p>
            <a:pPr marL="0" indent="0">
              <a:buNone/>
            </a:pPr>
            <a:endParaRPr lang="cs-CZ" sz="3600" dirty="0" smtClean="0"/>
          </a:p>
          <a:p>
            <a:pPr marL="0" indent="0">
              <a:buNone/>
            </a:pPr>
            <a:endParaRPr lang="cs-CZ" sz="3600" dirty="0"/>
          </a:p>
          <a:p>
            <a:pPr marL="0" indent="0">
              <a:buNone/>
            </a:pPr>
            <a:r>
              <a:rPr lang="cs-CZ" sz="3600" dirty="0" smtClean="0"/>
              <a:t>				</a:t>
            </a:r>
            <a:r>
              <a:rPr lang="cs-CZ" sz="3600" dirty="0" err="1" smtClean="0"/>
              <a:t>Herbivorie</a:t>
            </a:r>
            <a:endParaRPr lang="cs-CZ" sz="3600" dirty="0"/>
          </a:p>
        </p:txBody>
      </p:sp>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4548309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78885"/>
            <a:ext cx="10515600" cy="668545"/>
          </a:xfrm>
        </p:spPr>
        <p:txBody>
          <a:bodyPr>
            <a:normAutofit/>
          </a:bodyPr>
          <a:lstStyle/>
          <a:p>
            <a:pPr algn="ctr"/>
            <a:r>
              <a:rPr lang="cs-CZ" sz="3400" b="1" dirty="0" smtClean="0"/>
              <a:t>Co je to </a:t>
            </a:r>
            <a:r>
              <a:rPr lang="cs-CZ" sz="3400" b="1" dirty="0" err="1" smtClean="0"/>
              <a:t>herbivorie</a:t>
            </a:r>
            <a:r>
              <a:rPr lang="cs-CZ" sz="3400" b="1" dirty="0" smtClean="0"/>
              <a:t> ?</a:t>
            </a:r>
            <a:endParaRPr lang="cs-CZ" sz="3400" b="1" dirty="0"/>
          </a:p>
        </p:txBody>
      </p:sp>
      <p:sp>
        <p:nvSpPr>
          <p:cNvPr id="3" name="Zástupný symbol pro obsah 2"/>
          <p:cNvSpPr>
            <a:spLocks noGrp="1"/>
          </p:cNvSpPr>
          <p:nvPr>
            <p:ph idx="1"/>
          </p:nvPr>
        </p:nvSpPr>
        <p:spPr>
          <a:xfrm>
            <a:off x="838200" y="1184744"/>
            <a:ext cx="10515600" cy="5359179"/>
          </a:xfrm>
        </p:spPr>
        <p:txBody>
          <a:bodyPr>
            <a:normAutofit fontScale="70000" lnSpcReduction="20000"/>
          </a:bodyPr>
          <a:lstStyle/>
          <a:p>
            <a:r>
              <a:rPr lang="cs-CZ" dirty="0" err="1" smtClean="0"/>
              <a:t>Herbivorie</a:t>
            </a:r>
            <a:r>
              <a:rPr lang="cs-CZ" dirty="0" smtClean="0"/>
              <a:t> </a:t>
            </a:r>
            <a:r>
              <a:rPr lang="cs-CZ" b="1" dirty="0" smtClean="0"/>
              <a:t>je spotřeba rostlinných materiálů </a:t>
            </a:r>
            <a:r>
              <a:rPr lang="cs-CZ" dirty="0" smtClean="0"/>
              <a:t>živočichy a </a:t>
            </a:r>
            <a:r>
              <a:rPr lang="cs-CZ" dirty="0" err="1" smtClean="0"/>
              <a:t>herbivoři</a:t>
            </a:r>
            <a:r>
              <a:rPr lang="cs-CZ" dirty="0" smtClean="0"/>
              <a:t> jsou </a:t>
            </a:r>
            <a:r>
              <a:rPr lang="cs-CZ" b="1" dirty="0" smtClean="0"/>
              <a:t>živočichové schopni požírat rostliny.</a:t>
            </a:r>
          </a:p>
          <a:p>
            <a:pPr marL="0" indent="0">
              <a:buNone/>
            </a:pPr>
            <a:endParaRPr lang="cs-CZ" dirty="0" smtClean="0"/>
          </a:p>
          <a:p>
            <a:r>
              <a:rPr lang="cs-CZ" dirty="0" smtClean="0"/>
              <a:t>Podobně jako u </a:t>
            </a:r>
            <a:r>
              <a:rPr lang="cs-CZ" b="1" dirty="0" smtClean="0"/>
              <a:t>interakce predátor-kořist </a:t>
            </a:r>
            <a:r>
              <a:rPr lang="cs-CZ" dirty="0" smtClean="0"/>
              <a:t>jsou u obou </a:t>
            </a:r>
            <a:r>
              <a:rPr lang="cs-CZ" b="1" dirty="0" smtClean="0"/>
              <a:t>důležité speciální adaptace</a:t>
            </a:r>
            <a:r>
              <a:rPr lang="cs-CZ" dirty="0" smtClean="0"/>
              <a:t>. Například, aby byla redukováno poškození rostlin působené </a:t>
            </a:r>
            <a:r>
              <a:rPr lang="cs-CZ" dirty="0" err="1" smtClean="0"/>
              <a:t>herbivory</a:t>
            </a:r>
            <a:r>
              <a:rPr lang="cs-CZ" dirty="0" smtClean="0"/>
              <a:t>, vyvinuly rostliny adaptace, které je chrání, včetně </a:t>
            </a:r>
            <a:r>
              <a:rPr lang="cs-CZ" b="1" dirty="0" smtClean="0"/>
              <a:t>mechanických trnů a ostnů </a:t>
            </a:r>
            <a:r>
              <a:rPr lang="cs-CZ" dirty="0" smtClean="0"/>
              <a:t>a </a:t>
            </a:r>
            <a:r>
              <a:rPr lang="cs-CZ" b="1" dirty="0" smtClean="0"/>
              <a:t>chemické ochrany</a:t>
            </a:r>
            <a:r>
              <a:rPr lang="cs-CZ" dirty="0" smtClean="0"/>
              <a:t>. </a:t>
            </a:r>
          </a:p>
          <a:p>
            <a:pPr marL="0" indent="0">
              <a:buNone/>
            </a:pPr>
            <a:endParaRPr lang="cs-CZ" dirty="0" smtClean="0"/>
          </a:p>
          <a:p>
            <a:r>
              <a:rPr lang="cs-CZ" dirty="0" smtClean="0"/>
              <a:t>Vědci </a:t>
            </a:r>
            <a:r>
              <a:rPr lang="cs-CZ" b="1" dirty="0" smtClean="0"/>
              <a:t>identifikovali tisíce obranných </a:t>
            </a:r>
            <a:r>
              <a:rPr lang="cs-CZ" dirty="0" smtClean="0"/>
              <a:t>chemických látek rostlinného původu včetně takových jako </a:t>
            </a:r>
            <a:r>
              <a:rPr lang="cs-CZ" b="1" dirty="0" smtClean="0"/>
              <a:t>nikotin a kokain </a:t>
            </a:r>
            <a:r>
              <a:rPr lang="cs-CZ" dirty="0" smtClean="0"/>
              <a:t>(</a:t>
            </a:r>
            <a:r>
              <a:rPr lang="cs-CZ" dirty="0" err="1" smtClean="0"/>
              <a:t>Coley</a:t>
            </a:r>
            <a:r>
              <a:rPr lang="cs-CZ" dirty="0" smtClean="0"/>
              <a:t> a Baron, 1996). </a:t>
            </a:r>
          </a:p>
          <a:p>
            <a:pPr marL="0" indent="0">
              <a:buNone/>
            </a:pPr>
            <a:endParaRPr lang="cs-CZ" dirty="0" smtClean="0"/>
          </a:p>
          <a:p>
            <a:r>
              <a:rPr lang="cs-CZ" dirty="0" smtClean="0"/>
              <a:t>Aby byl příjem rostlin </a:t>
            </a:r>
            <a:r>
              <a:rPr lang="cs-CZ" b="1" dirty="0" smtClean="0"/>
              <a:t>jako potravy maximální</a:t>
            </a:r>
            <a:r>
              <a:rPr lang="cs-CZ" dirty="0" smtClean="0"/>
              <a:t>, mají </a:t>
            </a:r>
            <a:r>
              <a:rPr lang="cs-CZ" dirty="0" err="1" smtClean="0"/>
              <a:t>herbivoři</a:t>
            </a:r>
            <a:r>
              <a:rPr lang="cs-CZ" dirty="0" smtClean="0"/>
              <a:t> </a:t>
            </a:r>
            <a:r>
              <a:rPr lang="cs-CZ" b="1" dirty="0" smtClean="0"/>
              <a:t>speciální adaptace, </a:t>
            </a:r>
            <a:r>
              <a:rPr lang="cs-CZ" dirty="0" smtClean="0"/>
              <a:t>které jim umožní získávat </a:t>
            </a:r>
            <a:r>
              <a:rPr lang="cs-CZ" b="1" dirty="0" smtClean="0"/>
              <a:t>z rostlin maximální množství živin</a:t>
            </a:r>
            <a:r>
              <a:rPr lang="cs-CZ" dirty="0" smtClean="0"/>
              <a:t>. </a:t>
            </a:r>
          </a:p>
          <a:p>
            <a:pPr marL="0" indent="0">
              <a:buNone/>
            </a:pPr>
            <a:endParaRPr lang="cs-CZ" dirty="0" smtClean="0"/>
          </a:p>
          <a:p>
            <a:r>
              <a:rPr lang="cs-CZ" dirty="0" smtClean="0"/>
              <a:t>Některý hmyz, jako např. </a:t>
            </a:r>
            <a:r>
              <a:rPr lang="cs-CZ" b="1" dirty="0" smtClean="0"/>
              <a:t>motýli, mají chemické receptory</a:t>
            </a:r>
            <a:r>
              <a:rPr lang="cs-CZ" dirty="0" smtClean="0"/>
              <a:t>, které jim </a:t>
            </a:r>
            <a:r>
              <a:rPr lang="cs-CZ" b="1" dirty="0" smtClean="0"/>
              <a:t>dovolují testovat </a:t>
            </a:r>
            <a:r>
              <a:rPr lang="cs-CZ" dirty="0" smtClean="0"/>
              <a:t>různé části rostliny, ještě před tím, </a:t>
            </a:r>
            <a:r>
              <a:rPr lang="cs-CZ" b="1" dirty="0" smtClean="0"/>
              <a:t>než je pozřou jako potravu</a:t>
            </a:r>
            <a:r>
              <a:rPr lang="cs-CZ" dirty="0" smtClean="0"/>
              <a:t>. </a:t>
            </a:r>
          </a:p>
          <a:p>
            <a:pPr marL="0" indent="0">
              <a:buNone/>
            </a:pPr>
            <a:endParaRPr lang="cs-CZ" dirty="0" smtClean="0"/>
          </a:p>
          <a:p>
            <a:r>
              <a:rPr lang="cs-CZ" dirty="0" err="1" smtClean="0"/>
              <a:t>Herbivoři</a:t>
            </a:r>
            <a:r>
              <a:rPr lang="cs-CZ" dirty="0" smtClean="0"/>
              <a:t> z řad savců, často smyslová používají </a:t>
            </a:r>
            <a:r>
              <a:rPr lang="cs-CZ" b="1" dirty="0" smtClean="0"/>
              <a:t>čidla pro identifikaci pachu </a:t>
            </a:r>
            <a:r>
              <a:rPr lang="cs-CZ" dirty="0" smtClean="0"/>
              <a:t>nebo </a:t>
            </a:r>
            <a:r>
              <a:rPr lang="cs-CZ" b="1" dirty="0" smtClean="0"/>
              <a:t>detekci hořkých látek</a:t>
            </a:r>
            <a:r>
              <a:rPr lang="cs-CZ" dirty="0" smtClean="0"/>
              <a:t>. Preferují jako potravu </a:t>
            </a:r>
            <a:r>
              <a:rPr lang="cs-CZ" b="1" dirty="0" smtClean="0"/>
              <a:t>mladé listoví </a:t>
            </a:r>
            <a:r>
              <a:rPr lang="cs-CZ" dirty="0" smtClean="0"/>
              <a:t>obsahující </a:t>
            </a:r>
            <a:r>
              <a:rPr lang="cs-CZ" b="1" dirty="0" smtClean="0"/>
              <a:t>menší množství chemických </a:t>
            </a:r>
            <a:r>
              <a:rPr lang="cs-CZ" dirty="0" smtClean="0"/>
              <a:t>látek.  </a:t>
            </a:r>
          </a:p>
          <a:p>
            <a:endParaRPr lang="cs-CZ" dirty="0"/>
          </a:p>
        </p:txBody>
      </p:sp>
    </p:spTree>
    <p:extLst>
      <p:ext uri="{BB962C8B-B14F-4D97-AF65-F5344CB8AC3E}">
        <p14:creationId xmlns:p14="http://schemas.microsoft.com/office/powerpoint/2010/main" val="330736068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10693"/>
            <a:ext cx="10515600" cy="573125"/>
          </a:xfrm>
        </p:spPr>
        <p:txBody>
          <a:bodyPr>
            <a:normAutofit/>
          </a:bodyPr>
          <a:lstStyle/>
          <a:p>
            <a:pPr algn="ctr"/>
            <a:r>
              <a:rPr lang="cs-CZ" sz="3400" b="1" dirty="0" err="1" smtClean="0"/>
              <a:t>Herbivorie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2024062" y="1235394"/>
            <a:ext cx="8143875" cy="3162300"/>
          </a:xfrm>
          <a:prstGeom prst="rect">
            <a:avLst/>
          </a:prstGeom>
        </p:spPr>
      </p:pic>
    </p:spTree>
    <p:extLst>
      <p:ext uri="{BB962C8B-B14F-4D97-AF65-F5344CB8AC3E}">
        <p14:creationId xmlns:p14="http://schemas.microsoft.com/office/powerpoint/2010/main" val="115622126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8584"/>
            <a:ext cx="10515600" cy="827569"/>
          </a:xfrm>
        </p:spPr>
        <p:txBody>
          <a:bodyPr>
            <a:normAutofit/>
          </a:bodyPr>
          <a:lstStyle/>
          <a:p>
            <a:pPr algn="ctr"/>
            <a:r>
              <a:rPr lang="cs-CZ" sz="3400" b="1" dirty="0" err="1" smtClean="0"/>
              <a:t>Herbivorie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1567855" y="1168842"/>
            <a:ext cx="9072192" cy="5517711"/>
          </a:xfrm>
          <a:prstGeom prst="rect">
            <a:avLst/>
          </a:prstGeom>
        </p:spPr>
      </p:pic>
    </p:spTree>
    <p:extLst>
      <p:ext uri="{BB962C8B-B14F-4D97-AF65-F5344CB8AC3E}">
        <p14:creationId xmlns:p14="http://schemas.microsoft.com/office/powerpoint/2010/main" val="263738802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78880"/>
            <a:ext cx="10515600" cy="644691"/>
          </a:xfrm>
        </p:spPr>
        <p:txBody>
          <a:bodyPr>
            <a:normAutofit/>
          </a:bodyPr>
          <a:lstStyle/>
          <a:p>
            <a:pPr algn="ctr"/>
            <a:r>
              <a:rPr lang="cs-CZ" sz="3400" b="1" dirty="0" err="1" smtClean="0"/>
              <a:t>Herbivorie</a:t>
            </a:r>
            <a:r>
              <a:rPr lang="cs-CZ" sz="3400" b="1" dirty="0" smtClean="0"/>
              <a:t>: kompenzační mechanismus na úrovni populace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1879053" y="1216549"/>
            <a:ext cx="8601602" cy="5351228"/>
          </a:xfrm>
          <a:prstGeom prst="rect">
            <a:avLst/>
          </a:prstGeom>
        </p:spPr>
      </p:pic>
    </p:spTree>
    <p:extLst>
      <p:ext uri="{BB962C8B-B14F-4D97-AF65-F5344CB8AC3E}">
        <p14:creationId xmlns:p14="http://schemas.microsoft.com/office/powerpoint/2010/main" val="317989769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0" y="4475644"/>
            <a:ext cx="12192000" cy="83582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2"/>
          <a:stretch>
            <a:fillRect/>
          </a:stretch>
        </p:blipFill>
        <p:spPr>
          <a:xfrm>
            <a:off x="0" y="0"/>
            <a:ext cx="4866198" cy="3479665"/>
          </a:xfrm>
          <a:prstGeom prst="rect">
            <a:avLst/>
          </a:prstGeom>
        </p:spPr>
      </p:pic>
      <p:pic>
        <p:nvPicPr>
          <p:cNvPr id="5" name="Obrázek 4"/>
          <p:cNvPicPr>
            <a:picLocks noChangeAspect="1"/>
          </p:cNvPicPr>
          <p:nvPr/>
        </p:nvPicPr>
        <p:blipFill>
          <a:blip r:embed="rId3"/>
          <a:stretch>
            <a:fillRect/>
          </a:stretch>
        </p:blipFill>
        <p:spPr>
          <a:xfrm>
            <a:off x="7307249" y="-1"/>
            <a:ext cx="4884751" cy="3479665"/>
          </a:xfrm>
          <a:prstGeom prst="rect">
            <a:avLst/>
          </a:prstGeom>
        </p:spPr>
      </p:pic>
      <p:pic>
        <p:nvPicPr>
          <p:cNvPr id="7" name="Obrázek 6"/>
          <p:cNvPicPr>
            <a:picLocks noChangeAspect="1"/>
          </p:cNvPicPr>
          <p:nvPr/>
        </p:nvPicPr>
        <p:blipFill>
          <a:blip r:embed="rId4"/>
          <a:stretch>
            <a:fillRect/>
          </a:stretch>
        </p:blipFill>
        <p:spPr>
          <a:xfrm>
            <a:off x="4866198" y="0"/>
            <a:ext cx="2512612" cy="3479665"/>
          </a:xfrm>
          <a:prstGeom prst="rect">
            <a:avLst/>
          </a:prstGeom>
        </p:spPr>
      </p:pic>
      <p:pic>
        <p:nvPicPr>
          <p:cNvPr id="8" name="Obrázek 7"/>
          <p:cNvPicPr>
            <a:picLocks noChangeAspect="1"/>
          </p:cNvPicPr>
          <p:nvPr/>
        </p:nvPicPr>
        <p:blipFill>
          <a:blip r:embed="rId5"/>
          <a:stretch>
            <a:fillRect/>
          </a:stretch>
        </p:blipFill>
        <p:spPr>
          <a:xfrm>
            <a:off x="5302" y="3479664"/>
            <a:ext cx="4978600" cy="3378336"/>
          </a:xfrm>
          <a:prstGeom prst="rect">
            <a:avLst/>
          </a:prstGeom>
        </p:spPr>
      </p:pic>
      <p:pic>
        <p:nvPicPr>
          <p:cNvPr id="9" name="Obrázek 8"/>
          <p:cNvPicPr>
            <a:picLocks noChangeAspect="1"/>
          </p:cNvPicPr>
          <p:nvPr/>
        </p:nvPicPr>
        <p:blipFill>
          <a:blip r:embed="rId6"/>
          <a:stretch>
            <a:fillRect/>
          </a:stretch>
        </p:blipFill>
        <p:spPr>
          <a:xfrm>
            <a:off x="4983902" y="3479663"/>
            <a:ext cx="3612752" cy="3378337"/>
          </a:xfrm>
          <a:prstGeom prst="rect">
            <a:avLst/>
          </a:prstGeom>
        </p:spPr>
      </p:pic>
      <p:sp>
        <p:nvSpPr>
          <p:cNvPr id="10" name="TextovéPole 9"/>
          <p:cNvSpPr txBox="1"/>
          <p:nvPr/>
        </p:nvSpPr>
        <p:spPr>
          <a:xfrm>
            <a:off x="9120146" y="4492491"/>
            <a:ext cx="2589620" cy="769441"/>
          </a:xfrm>
          <a:prstGeom prst="rect">
            <a:avLst/>
          </a:prstGeom>
          <a:noFill/>
        </p:spPr>
        <p:txBody>
          <a:bodyPr wrap="none" rtlCol="0">
            <a:spAutoFit/>
          </a:bodyPr>
          <a:lstStyle/>
          <a:p>
            <a:r>
              <a:rPr lang="cs-CZ" sz="2200" dirty="0" smtClean="0"/>
              <a:t>Ochrana rostlin před </a:t>
            </a:r>
          </a:p>
          <a:p>
            <a:r>
              <a:rPr lang="cs-CZ" sz="2200" dirty="0" smtClean="0"/>
              <a:t>predátory/</a:t>
            </a:r>
            <a:r>
              <a:rPr lang="cs-CZ" sz="2200" dirty="0" err="1" smtClean="0"/>
              <a:t>herbivory</a:t>
            </a:r>
            <a:endParaRPr lang="cs-CZ" sz="2200" dirty="0"/>
          </a:p>
        </p:txBody>
      </p:sp>
    </p:spTree>
    <p:extLst>
      <p:ext uri="{BB962C8B-B14F-4D97-AF65-F5344CB8AC3E}">
        <p14:creationId xmlns:p14="http://schemas.microsoft.com/office/powerpoint/2010/main" val="8279154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400882" y="126596"/>
            <a:ext cx="2786449" cy="517467"/>
          </a:xfrm>
        </p:spPr>
        <p:txBody>
          <a:bodyPr>
            <a:normAutofit fontScale="90000"/>
          </a:bodyPr>
          <a:lstStyle/>
          <a:p>
            <a:r>
              <a:rPr lang="cs-CZ" sz="3600" b="1" dirty="0"/>
              <a:t>Mykorhiza</a:t>
            </a:r>
          </a:p>
        </p:txBody>
      </p:sp>
      <p:sp>
        <p:nvSpPr>
          <p:cNvPr id="3" name="Zástupný symbol pro obsah 2"/>
          <p:cNvSpPr>
            <a:spLocks noGrp="1"/>
          </p:cNvSpPr>
          <p:nvPr>
            <p:ph idx="1"/>
          </p:nvPr>
        </p:nvSpPr>
        <p:spPr>
          <a:xfrm>
            <a:off x="180746" y="1073422"/>
            <a:ext cx="6657375" cy="5152445"/>
          </a:xfrm>
        </p:spPr>
        <p:txBody>
          <a:bodyPr>
            <a:noAutofit/>
          </a:bodyPr>
          <a:lstStyle/>
          <a:p>
            <a:r>
              <a:rPr lang="cs-CZ" sz="1800" b="1" dirty="0"/>
              <a:t>Mykorhiza</a:t>
            </a:r>
            <a:r>
              <a:rPr lang="cs-CZ" sz="1800" dirty="0"/>
              <a:t> (dříve </a:t>
            </a:r>
            <a:r>
              <a:rPr lang="cs-CZ" sz="1800" b="1" dirty="0"/>
              <a:t>mykorrhiza</a:t>
            </a:r>
            <a:r>
              <a:rPr lang="cs-CZ" sz="1800" dirty="0"/>
              <a:t>) je </a:t>
            </a:r>
            <a:r>
              <a:rPr lang="cs-CZ" sz="1800" b="1" dirty="0"/>
              <a:t>symbiotické soužití hub s kořeny vyšších rostlin</a:t>
            </a:r>
            <a:r>
              <a:rPr lang="cs-CZ" sz="1800" dirty="0" smtClean="0"/>
              <a:t>.</a:t>
            </a:r>
            <a:r>
              <a:rPr lang="cs-CZ" sz="1800" dirty="0"/>
              <a:t> Může docházet buď k pronikání houbových vláken do kořenových buněk primární kůry (</a:t>
            </a:r>
            <a:r>
              <a:rPr lang="cs-CZ" sz="1800" b="1" dirty="0" err="1"/>
              <a:t>endomykorhiza</a:t>
            </a:r>
            <a:r>
              <a:rPr lang="cs-CZ" sz="1800" dirty="0"/>
              <a:t>), v druhém případě zůstávají vlákna jen v mezibuněčném prostoru (</a:t>
            </a:r>
            <a:r>
              <a:rPr lang="cs-CZ" sz="1800" b="1" dirty="0" err="1"/>
              <a:t>ektomykorhiza</a:t>
            </a:r>
            <a:r>
              <a:rPr lang="cs-CZ" sz="1800" dirty="0" smtClean="0"/>
              <a:t>).</a:t>
            </a:r>
            <a:endParaRPr lang="cs-CZ" sz="1800" dirty="0"/>
          </a:p>
          <a:p>
            <a:r>
              <a:rPr lang="cs-CZ" sz="1800" dirty="0"/>
              <a:t>Společným znakem </a:t>
            </a:r>
            <a:r>
              <a:rPr lang="cs-CZ" sz="1800" dirty="0" err="1"/>
              <a:t>mykorhizních</a:t>
            </a:r>
            <a:r>
              <a:rPr lang="cs-CZ" sz="1800" dirty="0"/>
              <a:t> symbióz je to, že </a:t>
            </a:r>
            <a:r>
              <a:rPr lang="cs-CZ" sz="1800" b="1" dirty="0"/>
              <a:t>houbové mycelium nezasahuje nikdy do středního válce kořenu </a:t>
            </a:r>
            <a:r>
              <a:rPr lang="cs-CZ" sz="1800" dirty="0"/>
              <a:t>rostliny. Mykorhiza je především </a:t>
            </a:r>
            <a:r>
              <a:rPr lang="cs-CZ" sz="1800" b="1" dirty="0"/>
              <a:t>mutualistický vztah</a:t>
            </a:r>
            <a:r>
              <a:rPr lang="cs-CZ" sz="1800" dirty="0"/>
              <a:t>, tedy oboustranně prospěšný, přestože existují výjimky. Jejím základem je rovnovážný stav mezi organismy, při jeho porušení jde o parazitismus</a:t>
            </a:r>
            <a:r>
              <a:rPr lang="cs-CZ" sz="1800" dirty="0" smtClean="0"/>
              <a:t>.</a:t>
            </a:r>
            <a:endParaRPr lang="cs-CZ" sz="1800" dirty="0"/>
          </a:p>
          <a:p>
            <a:r>
              <a:rPr lang="cs-CZ" sz="1800" dirty="0"/>
              <a:t>Význam mykorhizy byl dlouho podceňován, ale v poslední době se ukazuje, že </a:t>
            </a:r>
            <a:r>
              <a:rPr lang="cs-CZ" sz="1800" b="1" dirty="0"/>
              <a:t>70 - 90 % všech rostlin je </a:t>
            </a:r>
            <a:r>
              <a:rPr lang="cs-CZ" sz="1800" b="1" dirty="0" err="1"/>
              <a:t>mykorhizních</a:t>
            </a:r>
            <a:r>
              <a:rPr lang="cs-CZ" sz="1800" dirty="0" smtClean="0"/>
              <a:t>.</a:t>
            </a:r>
            <a:r>
              <a:rPr lang="cs-CZ" sz="1800" dirty="0"/>
              <a:t> Proto má mykorhiza velmi velký vliv na život rostlin</a:t>
            </a:r>
            <a:r>
              <a:rPr lang="cs-CZ" sz="1800" dirty="0" smtClean="0"/>
              <a:t>.</a:t>
            </a:r>
            <a:endParaRPr lang="cs-CZ" sz="1800" dirty="0"/>
          </a:p>
          <a:p>
            <a:r>
              <a:rPr lang="cs-CZ" sz="1800" dirty="0" smtClean="0"/>
              <a:t>Rostlina</a:t>
            </a:r>
            <a:r>
              <a:rPr lang="cs-CZ" sz="1800" dirty="0"/>
              <a:t> </a:t>
            </a:r>
            <a:r>
              <a:rPr lang="cs-CZ" sz="1800" dirty="0" smtClean="0"/>
              <a:t>dodává </a:t>
            </a:r>
            <a:r>
              <a:rPr lang="cs-CZ" sz="1800" b="1" dirty="0"/>
              <a:t>houbě uhlíkaté (energetické) zdroje</a:t>
            </a:r>
            <a:r>
              <a:rPr lang="cs-CZ" sz="1800" dirty="0"/>
              <a:t>, houba </a:t>
            </a:r>
            <a:r>
              <a:rPr lang="cs-CZ" sz="1800" b="1" dirty="0"/>
              <a:t>dodává rostlině vodu </a:t>
            </a:r>
            <a:r>
              <a:rPr lang="cs-CZ" sz="1800" dirty="0"/>
              <a:t>a v ní rozpuštěné minerální látky (jako je např. H</a:t>
            </a:r>
            <a:r>
              <a:rPr lang="cs-CZ" sz="1800" baseline="-25000" dirty="0"/>
              <a:t>2</a:t>
            </a:r>
            <a:r>
              <a:rPr lang="cs-CZ" sz="1800" dirty="0"/>
              <a:t>PO</a:t>
            </a:r>
            <a:r>
              <a:rPr lang="cs-CZ" sz="1800" baseline="-25000" dirty="0"/>
              <a:t>4</a:t>
            </a:r>
            <a:r>
              <a:rPr lang="cs-CZ" sz="1800" baseline="30000" dirty="0"/>
              <a:t>−</a:t>
            </a:r>
            <a:r>
              <a:rPr lang="cs-CZ" sz="1800" dirty="0"/>
              <a:t> iont). </a:t>
            </a:r>
            <a:r>
              <a:rPr lang="cs-CZ" sz="1800" dirty="0" err="1"/>
              <a:t>Mykorhizní</a:t>
            </a:r>
            <a:r>
              <a:rPr lang="cs-CZ" sz="1800" dirty="0"/>
              <a:t> houby stimulují </a:t>
            </a:r>
            <a:r>
              <a:rPr lang="cs-CZ" sz="1800" dirty="0" err="1"/>
              <a:t>rhizosférní</a:t>
            </a:r>
            <a:r>
              <a:rPr lang="cs-CZ" sz="1800" dirty="0"/>
              <a:t> </a:t>
            </a:r>
            <a:r>
              <a:rPr lang="cs-CZ" sz="1800" dirty="0" err="1"/>
              <a:t>mikrofloru</a:t>
            </a:r>
            <a:r>
              <a:rPr lang="cs-CZ" sz="1800" dirty="0"/>
              <a:t> a její enzymatické aktivity, což je významné pro výživu, růst a zdravotní stav rostlin.</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149" y="515879"/>
            <a:ext cx="5026730" cy="3173513"/>
          </a:xfrm>
          <a:prstGeom prst="rect">
            <a:avLst/>
          </a:prstGeom>
        </p:spPr>
      </p:pic>
      <p:pic>
        <p:nvPicPr>
          <p:cNvPr id="6" name="Picture 22" descr="Jak funguje mykorhiza: užitečná informace, která se vyplatí… | iReceptář.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5099" y="3689403"/>
            <a:ext cx="5010829" cy="2965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1158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026" name="Picture 2" descr="Dávné užívání léčebného konopí"/>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2574" y="0"/>
            <a:ext cx="854002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562189" y="270344"/>
            <a:ext cx="5056897" cy="646331"/>
          </a:xfrm>
          <a:prstGeom prst="rect">
            <a:avLst/>
          </a:prstGeom>
          <a:noFill/>
        </p:spPr>
        <p:txBody>
          <a:bodyPr wrap="none" rtlCol="0">
            <a:spAutoFit/>
          </a:bodyPr>
          <a:lstStyle/>
          <a:p>
            <a:r>
              <a:rPr lang="cs-CZ" sz="3600" dirty="0" smtClean="0">
                <a:solidFill>
                  <a:schemeClr val="bg1"/>
                </a:solidFill>
              </a:rPr>
              <a:t>Země symbiotická planeta</a:t>
            </a:r>
            <a:endParaRPr lang="cs-CZ" sz="3600" dirty="0">
              <a:solidFill>
                <a:schemeClr val="bg1"/>
              </a:solidFill>
            </a:endParaRPr>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534763" cy="1876508"/>
          </a:xfrm>
          <a:prstGeom prst="rect">
            <a:avLst/>
          </a:prstGeom>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857" y="0"/>
            <a:ext cx="2671317" cy="1832164"/>
          </a:xfrm>
          <a:prstGeom prst="rect">
            <a:avLst/>
          </a:prstGeom>
        </p:spPr>
      </p:pic>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76508"/>
            <a:ext cx="2534763" cy="1671474"/>
          </a:xfrm>
          <a:prstGeom prst="rect">
            <a:avLst/>
          </a:prstGeom>
        </p:spPr>
      </p:pic>
      <p:pic>
        <p:nvPicPr>
          <p:cNvPr id="9" name="Obrázek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3857" y="1785469"/>
            <a:ext cx="2698143" cy="1810696"/>
          </a:xfrm>
          <a:prstGeom prst="rect">
            <a:avLst/>
          </a:prstGeom>
        </p:spPr>
      </p:pic>
      <p:pic>
        <p:nvPicPr>
          <p:cNvPr id="10" name="Obrázek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547982"/>
            <a:ext cx="2534763" cy="1689248"/>
          </a:xfrm>
          <a:prstGeom prst="rect">
            <a:avLst/>
          </a:prstGeom>
        </p:spPr>
      </p:pic>
      <p:pic>
        <p:nvPicPr>
          <p:cNvPr id="11" name="Obrázek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3857" y="3547982"/>
            <a:ext cx="2698143" cy="1790364"/>
          </a:xfrm>
          <a:prstGeom prst="rect">
            <a:avLst/>
          </a:prstGeom>
        </p:spPr>
      </p:pic>
      <p:pic>
        <p:nvPicPr>
          <p:cNvPr id="12" name="Obrázek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76" y="5219456"/>
            <a:ext cx="2525387" cy="1638544"/>
          </a:xfrm>
          <a:prstGeom prst="rect">
            <a:avLst/>
          </a:prstGeom>
        </p:spPr>
      </p:pic>
      <p:pic>
        <p:nvPicPr>
          <p:cNvPr id="13" name="Obrázek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93857" y="5088835"/>
            <a:ext cx="2698143" cy="1769165"/>
          </a:xfrm>
          <a:prstGeom prst="rect">
            <a:avLst/>
          </a:prstGeom>
        </p:spPr>
      </p:pic>
    </p:spTree>
    <p:extLst>
      <p:ext uri="{BB962C8B-B14F-4D97-AF65-F5344CB8AC3E}">
        <p14:creationId xmlns:p14="http://schemas.microsoft.com/office/powerpoint/2010/main" val="27947672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délník 11"/>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5362" name="Picture 2" descr="https://upload.wikimedia.org/wikipedia/commons/thumb/2/26/Mutualistic_mycorrhiza_cs.svg/800px-Mutualistic_mycorrhiza_cs.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59827" y="3388"/>
            <a:ext cx="5428735" cy="68673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upload.wikimedia.org/wikipedia/commons/a/a5/Mycorrhizal_root_tips_%28amanita%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2" y="-24713"/>
            <a:ext cx="3220994" cy="24836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upload.wikimedia.org/wikipedia/commons/thumb/8/86/Arbuscular_mycorrhiza_microscope.jpg/1280px-Arbuscular_mycorrhiza_microscop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458910"/>
            <a:ext cx="3196282" cy="24914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upload.wikimedia.org/wikipedia/commons/2/2a/Houbov%C3%A9_hyfy_a_jejich_pror%C5%AFst%C3%A1n%C3%AD_ke_ko%C5%99en%C5%AFm_rostlin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4695568"/>
            <a:ext cx="3222947" cy="2162432"/>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7"/>
          <p:cNvSpPr txBox="1">
            <a:spLocks noGrp="1"/>
          </p:cNvSpPr>
          <p:nvPr>
            <p:ph type="title"/>
          </p:nvPr>
        </p:nvSpPr>
        <p:spPr>
          <a:xfrm>
            <a:off x="3311614" y="1481897"/>
            <a:ext cx="3970639" cy="646331"/>
          </a:xfrm>
          <a:prstGeom prst="rect">
            <a:avLst/>
          </a:prstGeom>
          <a:noFill/>
        </p:spPr>
        <p:txBody>
          <a:bodyPr wrap="square" rtlCol="0">
            <a:spAutoFit/>
          </a:bodyPr>
          <a:lstStyle/>
          <a:p>
            <a:r>
              <a:rPr lang="cs-CZ" sz="2000" dirty="0"/>
              <a:t>Kořenové špičky muchomůrky </a:t>
            </a:r>
          </a:p>
          <a:p>
            <a:r>
              <a:rPr lang="cs-CZ" sz="2000" dirty="0"/>
              <a:t>(</a:t>
            </a:r>
            <a:r>
              <a:rPr lang="cs-CZ" sz="2000" i="1" dirty="0" err="1"/>
              <a:t>Amanita</a:t>
            </a:r>
            <a:r>
              <a:rPr lang="cs-CZ" sz="2000" dirty="0"/>
              <a:t>) v </a:t>
            </a:r>
            <a:r>
              <a:rPr lang="cs-CZ" sz="2000" dirty="0" err="1"/>
              <a:t>mykorhizním</a:t>
            </a:r>
            <a:r>
              <a:rPr lang="cs-CZ" sz="2000" dirty="0"/>
              <a:t> svazku</a:t>
            </a:r>
          </a:p>
        </p:txBody>
      </p:sp>
      <p:sp>
        <p:nvSpPr>
          <p:cNvPr id="9" name="TextovéPole 8"/>
          <p:cNvSpPr txBox="1"/>
          <p:nvPr/>
        </p:nvSpPr>
        <p:spPr>
          <a:xfrm>
            <a:off x="3393691" y="3229231"/>
            <a:ext cx="3062633" cy="646331"/>
          </a:xfrm>
          <a:prstGeom prst="rect">
            <a:avLst/>
          </a:prstGeom>
          <a:noFill/>
        </p:spPr>
        <p:txBody>
          <a:bodyPr wrap="none" rtlCol="0">
            <a:spAutoFit/>
          </a:bodyPr>
          <a:lstStyle/>
          <a:p>
            <a:r>
              <a:rPr lang="cs-CZ" dirty="0" err="1"/>
              <a:t>Arbuskulární</a:t>
            </a:r>
            <a:r>
              <a:rPr lang="cs-CZ" dirty="0"/>
              <a:t> mykorhiza v kůře </a:t>
            </a:r>
          </a:p>
          <a:p>
            <a:r>
              <a:rPr lang="cs-CZ" dirty="0"/>
              <a:t>kořene </a:t>
            </a:r>
            <a:r>
              <a:rPr lang="cs-CZ" dirty="0" smtClean="0"/>
              <a:t>lnu</a:t>
            </a:r>
            <a:endParaRPr lang="cs-CZ" dirty="0"/>
          </a:p>
        </p:txBody>
      </p:sp>
      <p:sp>
        <p:nvSpPr>
          <p:cNvPr id="10" name="TextovéPole 9"/>
          <p:cNvSpPr txBox="1"/>
          <p:nvPr/>
        </p:nvSpPr>
        <p:spPr>
          <a:xfrm>
            <a:off x="3484606" y="5222792"/>
            <a:ext cx="3272114" cy="646331"/>
          </a:xfrm>
          <a:prstGeom prst="rect">
            <a:avLst/>
          </a:prstGeom>
          <a:noFill/>
        </p:spPr>
        <p:txBody>
          <a:bodyPr wrap="none" rtlCol="0">
            <a:spAutoFit/>
          </a:bodyPr>
          <a:lstStyle/>
          <a:p>
            <a:r>
              <a:rPr lang="cs-CZ" dirty="0"/>
              <a:t>Houbové hyfy a jejich prorůstání </a:t>
            </a:r>
          </a:p>
          <a:p>
            <a:r>
              <a:rPr lang="cs-CZ" dirty="0"/>
              <a:t>ke kořenům rostliny</a:t>
            </a:r>
          </a:p>
        </p:txBody>
      </p:sp>
      <p:sp>
        <p:nvSpPr>
          <p:cNvPr id="11" name="Nadpis 1"/>
          <p:cNvSpPr txBox="1">
            <a:spLocks/>
          </p:cNvSpPr>
          <p:nvPr/>
        </p:nvSpPr>
        <p:spPr>
          <a:xfrm>
            <a:off x="3787344" y="21787"/>
            <a:ext cx="2786449" cy="6975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3600" b="1" dirty="0"/>
              <a:t>Mykorhiza</a:t>
            </a:r>
          </a:p>
        </p:txBody>
      </p:sp>
    </p:spTree>
    <p:extLst>
      <p:ext uri="{BB962C8B-B14F-4D97-AF65-F5344CB8AC3E}">
        <p14:creationId xmlns:p14="http://schemas.microsoft.com/office/powerpoint/2010/main" val="36555685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4948883" y="156519"/>
            <a:ext cx="2242756" cy="535459"/>
          </a:xfrm>
        </p:spPr>
        <p:txBody>
          <a:bodyPr>
            <a:normAutofit fontScale="90000"/>
          </a:bodyPr>
          <a:lstStyle/>
          <a:p>
            <a:r>
              <a:rPr lang="cs-CZ" sz="3600" b="1" dirty="0"/>
              <a:t>Endofyty</a:t>
            </a:r>
          </a:p>
        </p:txBody>
      </p:sp>
      <p:sp>
        <p:nvSpPr>
          <p:cNvPr id="5" name="Rectangle 2"/>
          <p:cNvSpPr>
            <a:spLocks noChangeArrowheads="1"/>
          </p:cNvSpPr>
          <p:nvPr/>
        </p:nvSpPr>
        <p:spPr bwMode="auto">
          <a:xfrm>
            <a:off x="372234" y="1056593"/>
            <a:ext cx="11547334" cy="532967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a:t>
            </a:r>
            <a:r>
              <a:rPr kumimoji="0" lang="cs-CZ" altLang="cs-CZ" sz="2100" b="1" i="0" u="none" strike="noStrike" cap="none" normalizeH="0" baseline="0" dirty="0">
                <a:ln>
                  <a:noFill/>
                </a:ln>
                <a:solidFill>
                  <a:srgbClr val="202124"/>
                </a:solidFill>
                <a:effectLst/>
                <a:latin typeface="inherit"/>
              </a:rPr>
              <a:t>Endofyt je </a:t>
            </a:r>
            <a:r>
              <a:rPr kumimoji="0" lang="cs-CZ" altLang="cs-CZ" sz="2100" b="1" i="0" u="none" strike="noStrike" cap="none" normalizeH="0" baseline="0" dirty="0" err="1">
                <a:ln>
                  <a:noFill/>
                </a:ln>
                <a:solidFill>
                  <a:srgbClr val="202124"/>
                </a:solidFill>
                <a:effectLst/>
                <a:latin typeface="inherit"/>
              </a:rPr>
              <a:t>endosymbiont</a:t>
            </a:r>
            <a:r>
              <a:rPr kumimoji="0" lang="cs-CZ" altLang="cs-CZ" sz="2100" b="1" i="0" u="none" strike="noStrike" cap="none" normalizeH="0" baseline="0" dirty="0">
                <a:ln>
                  <a:noFill/>
                </a:ln>
                <a:solidFill>
                  <a:srgbClr val="202124"/>
                </a:solidFill>
                <a:effectLst/>
                <a:latin typeface="inherit"/>
              </a:rPr>
              <a:t>, často bakterie nebo houba</a:t>
            </a:r>
            <a:r>
              <a:rPr kumimoji="0" lang="cs-CZ" altLang="cs-CZ" sz="2100" b="0" i="0" u="none" strike="noStrike" cap="none" normalizeH="0" baseline="0" dirty="0">
                <a:ln>
                  <a:noFill/>
                </a:ln>
                <a:solidFill>
                  <a:srgbClr val="202124"/>
                </a:solidFill>
                <a:effectLst/>
                <a:latin typeface="inherit"/>
              </a:rPr>
              <a:t>, který </a:t>
            </a:r>
            <a:r>
              <a:rPr kumimoji="0" lang="cs-CZ" altLang="cs-CZ" sz="2100" b="1" i="0" u="none" strike="noStrike" cap="none" normalizeH="0" baseline="0" dirty="0">
                <a:ln>
                  <a:noFill/>
                </a:ln>
                <a:solidFill>
                  <a:srgbClr val="202124"/>
                </a:solidFill>
                <a:effectLst/>
                <a:latin typeface="inherit"/>
              </a:rPr>
              <a:t>žije v rostlině </a:t>
            </a:r>
            <a:r>
              <a:rPr kumimoji="0" lang="cs-CZ" altLang="cs-CZ" sz="2100" b="0" i="0" u="none" strike="noStrike" cap="none" normalizeH="0" baseline="0" dirty="0">
                <a:ln>
                  <a:noFill/>
                </a:ln>
                <a:solidFill>
                  <a:srgbClr val="202124"/>
                </a:solidFill>
                <a:effectLst/>
                <a:latin typeface="inherit"/>
              </a:rPr>
              <a:t>alespoň </a:t>
            </a:r>
          </a:p>
          <a:p>
            <a:pPr lvl="0" eaLnBrk="0" fontAlgn="base" hangingPunct="0">
              <a:spcBef>
                <a:spcPct val="0"/>
              </a:spcBef>
              <a:spcAft>
                <a:spcPct val="0"/>
              </a:spcAft>
            </a:pPr>
            <a:r>
              <a:rPr kumimoji="0" lang="cs-CZ" altLang="cs-CZ" sz="2100" b="0" i="0" u="none" strike="noStrike" cap="none" normalizeH="0" baseline="0" dirty="0">
                <a:ln>
                  <a:noFill/>
                </a:ln>
                <a:solidFill>
                  <a:srgbClr val="202124"/>
                </a:solidFill>
                <a:effectLst/>
                <a:latin typeface="inherit"/>
              </a:rPr>
              <a:t>  </a:t>
            </a:r>
            <a:r>
              <a:rPr kumimoji="0" lang="cs-CZ" altLang="cs-CZ" sz="2100" b="1" i="0" u="none" strike="noStrike" cap="none" normalizeH="0" baseline="0" dirty="0">
                <a:ln>
                  <a:noFill/>
                </a:ln>
                <a:solidFill>
                  <a:srgbClr val="202124"/>
                </a:solidFill>
                <a:effectLst/>
                <a:latin typeface="inherit"/>
              </a:rPr>
              <a:t>část jejího životního cyklu</a:t>
            </a:r>
            <a:r>
              <a:rPr kumimoji="0" lang="cs-CZ" altLang="cs-CZ" sz="2100" b="0" i="0" u="none" strike="noStrike" cap="none" normalizeH="0" baseline="0" dirty="0">
                <a:ln>
                  <a:noFill/>
                </a:ln>
                <a:solidFill>
                  <a:srgbClr val="202124"/>
                </a:solidFill>
                <a:effectLst/>
                <a:latin typeface="inherit"/>
              </a:rPr>
              <a:t>, </a:t>
            </a:r>
            <a:r>
              <a:rPr kumimoji="0" lang="cs-CZ" altLang="cs-CZ" sz="2100" b="1" i="0" u="none" strike="noStrike" cap="none" normalizeH="0" baseline="0" dirty="0">
                <a:ln>
                  <a:noFill/>
                </a:ln>
                <a:solidFill>
                  <a:srgbClr val="202124"/>
                </a:solidFill>
                <a:effectLst/>
                <a:latin typeface="inherit"/>
              </a:rPr>
              <a:t>aniž by způsobil zjevné onemocnění</a:t>
            </a:r>
            <a:r>
              <a:rPr kumimoji="0" lang="cs-CZ" altLang="cs-CZ" sz="2100" b="0" i="0" u="none" strike="noStrike" cap="none" normalizeH="0" baseline="0" dirty="0">
                <a:ln>
                  <a:noFill/>
                </a:ln>
                <a:solidFill>
                  <a:srgbClr val="202124"/>
                </a:solidFill>
                <a:effectLst/>
                <a:latin typeface="inherit"/>
              </a:rPr>
              <a:t>. </a:t>
            </a:r>
            <a:r>
              <a:rPr lang="cs-CZ" sz="2400" dirty="0"/>
              <a:t>Někdy tyto organismy   </a:t>
            </a:r>
          </a:p>
          <a:p>
            <a:pPr lvl="0" eaLnBrk="0" fontAlgn="base" hangingPunct="0">
              <a:spcBef>
                <a:spcPct val="0"/>
              </a:spcBef>
              <a:spcAft>
                <a:spcPct val="0"/>
              </a:spcAft>
            </a:pPr>
            <a:r>
              <a:rPr lang="cs-CZ" sz="2400" dirty="0"/>
              <a:t>  přinášejí dokonce rostlinám užitek. </a:t>
            </a:r>
          </a:p>
          <a:p>
            <a:pPr lvl="0" eaLnBrk="0" fontAlgn="base" hangingPunct="0">
              <a:spcBef>
                <a:spcPct val="0"/>
              </a:spcBef>
              <a:spcAft>
                <a:spcPct val="0"/>
              </a:spcAft>
            </a:pPr>
            <a:endParaRPr kumimoji="0" lang="cs-CZ" altLang="cs-CZ" sz="2400" b="0" i="0" u="none" strike="noStrike" cap="none" normalizeH="0" baseline="0" dirty="0">
              <a:ln>
                <a:noFill/>
              </a:ln>
              <a:solidFill>
                <a:srgbClr val="202124"/>
              </a:solidFill>
              <a:effectLst/>
              <a:latin typeface="inherit"/>
            </a:endParaRPr>
          </a:p>
          <a:p>
            <a:pPr lvl="0" eaLnBrk="0" fontAlgn="base" hangingPunct="0">
              <a:spcBef>
                <a:spcPct val="0"/>
              </a:spcBef>
              <a:spcAft>
                <a:spcPct val="0"/>
              </a:spcAft>
            </a:pPr>
            <a:r>
              <a:rPr lang="cs-CZ" altLang="cs-CZ" sz="2400" dirty="0">
                <a:solidFill>
                  <a:srgbClr val="202124"/>
                </a:solidFill>
                <a:latin typeface="inherit"/>
              </a:rPr>
              <a:t>  </a:t>
            </a:r>
            <a:r>
              <a:rPr kumimoji="0" lang="cs-CZ" altLang="cs-CZ" sz="2100" b="1" i="0" u="none" strike="noStrike" cap="none" normalizeH="0" baseline="0" dirty="0">
                <a:ln>
                  <a:noFill/>
                </a:ln>
                <a:solidFill>
                  <a:srgbClr val="202124"/>
                </a:solidFill>
                <a:effectLst/>
                <a:latin typeface="inherit"/>
              </a:rPr>
              <a:t>Endofyty jsou všudypřítomné </a:t>
            </a:r>
            <a:r>
              <a:rPr kumimoji="0" lang="cs-CZ" altLang="cs-CZ" sz="2100" b="0" i="0" u="none" strike="noStrike" cap="none" normalizeH="0" baseline="0" dirty="0">
                <a:ln>
                  <a:noFill/>
                </a:ln>
                <a:solidFill>
                  <a:srgbClr val="202124"/>
                </a:solidFill>
                <a:effectLst/>
                <a:latin typeface="inherit"/>
              </a:rPr>
              <a:t>a byly nalezeny ve všech dosud studovaných druzích </a:t>
            </a:r>
            <a:r>
              <a:rPr kumimoji="0" lang="cs-CZ" altLang="cs-CZ" sz="2100" b="0" i="0" u="none" strike="noStrike" cap="none" normalizeH="0" baseline="0" dirty="0" smtClean="0">
                <a:ln>
                  <a:noFill/>
                </a:ln>
                <a:solidFill>
                  <a:srgbClr val="202124"/>
                </a:solidFill>
                <a:effectLst/>
                <a:latin typeface="inherit"/>
              </a:rPr>
              <a:t>rostlin; </a:t>
            </a:r>
            <a:r>
              <a:rPr kumimoji="0" lang="cs-CZ" altLang="cs-CZ" sz="2100" b="0" i="0" u="none" strike="noStrike" cap="none" normalizeH="0" dirty="0" smtClean="0">
                <a:ln>
                  <a:noFill/>
                </a:ln>
                <a:solidFill>
                  <a:srgbClr val="202124"/>
                </a:solidFill>
                <a:effectLst/>
                <a:latin typeface="inherit"/>
              </a:rPr>
              <a:t>       </a:t>
            </a:r>
            <a:r>
              <a:rPr lang="cs-CZ" altLang="cs-CZ" sz="2100" dirty="0">
                <a:solidFill>
                  <a:srgbClr val="202124"/>
                </a:solidFill>
                <a:latin typeface="inherit"/>
              </a:rPr>
              <a:t> </a:t>
            </a:r>
            <a:r>
              <a:rPr lang="cs-CZ" altLang="cs-CZ" sz="2100" dirty="0" smtClean="0">
                <a:solidFill>
                  <a:srgbClr val="202124"/>
                </a:solidFill>
                <a:latin typeface="inherit"/>
              </a:rPr>
              <a:t>    ..</a:t>
            </a:r>
            <a:r>
              <a:rPr kumimoji="0" lang="cs-CZ" altLang="cs-CZ" sz="2100" b="0" i="0" u="none" strike="noStrike" cap="none" normalizeH="0" baseline="0" dirty="0" smtClean="0">
                <a:ln>
                  <a:noFill/>
                </a:ln>
                <a:solidFill>
                  <a:srgbClr val="202124"/>
                </a:solidFill>
                <a:effectLst/>
                <a:latin typeface="inherit"/>
              </a:rPr>
              <a:t>většina </a:t>
            </a:r>
            <a:r>
              <a:rPr kumimoji="0" lang="cs-CZ" altLang="cs-CZ" sz="2100" b="0" i="0" u="none" strike="noStrike" cap="none" normalizeH="0" baseline="0" dirty="0">
                <a:ln>
                  <a:noFill/>
                </a:ln>
                <a:solidFill>
                  <a:srgbClr val="202124"/>
                </a:solidFill>
                <a:effectLst/>
                <a:latin typeface="inherit"/>
              </a:rPr>
              <a:t>vztahů endofyt/rostlina však </a:t>
            </a:r>
            <a:r>
              <a:rPr kumimoji="0" lang="cs-CZ" altLang="cs-CZ" sz="2100" b="1" i="0" u="none" strike="noStrike" cap="none" normalizeH="0" baseline="0" dirty="0">
                <a:ln>
                  <a:noFill/>
                </a:ln>
                <a:solidFill>
                  <a:srgbClr val="202124"/>
                </a:solidFill>
                <a:effectLst/>
                <a:latin typeface="inherit"/>
              </a:rPr>
              <a:t>není dobře pochopena</a:t>
            </a:r>
            <a:r>
              <a:rPr kumimoji="0" lang="cs-CZ" altLang="cs-CZ" sz="2100" b="0" i="0" u="none" strike="noStrike" cap="none" normalizeH="0" baseline="0" dirty="0">
                <a:ln>
                  <a:noFill/>
                </a:ln>
                <a:solidFill>
                  <a:srgbClr val="202124"/>
                </a:solidFill>
                <a:effectLst/>
                <a:latin typeface="inherit"/>
              </a:rPr>
              <a:t>. Některé endofyty mohou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a:t>
            </a:r>
            <a:r>
              <a:rPr kumimoji="0" lang="cs-CZ" altLang="cs-CZ" sz="2100" b="1" i="0" u="none" strike="noStrike" cap="none" normalizeH="0" baseline="0" dirty="0">
                <a:ln>
                  <a:noFill/>
                </a:ln>
                <a:solidFill>
                  <a:srgbClr val="202124"/>
                </a:solidFill>
                <a:effectLst/>
                <a:latin typeface="inherit"/>
              </a:rPr>
              <a:t>zlepšit růst hostitele</a:t>
            </a:r>
            <a:r>
              <a:rPr kumimoji="0" lang="cs-CZ" altLang="cs-CZ" sz="2100" b="0" i="0" u="none" strike="noStrike" cap="none" normalizeH="0" baseline="0" dirty="0">
                <a:ln>
                  <a:noFill/>
                </a:ln>
                <a:solidFill>
                  <a:srgbClr val="202124"/>
                </a:solidFill>
                <a:effectLst/>
                <a:latin typeface="inherit"/>
              </a:rPr>
              <a:t>, získávání živin a zlepšit schopnost rostliny tolerovat abiotické stresy,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jako je sucho, slanost, a snížit biotické stresy zvýšením odolnosti rostlin vůči hmyzu,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patogenům a býložravcům.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2100" dirty="0">
              <a:solidFill>
                <a:srgbClr val="202124"/>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100" dirty="0">
                <a:solidFill>
                  <a:srgbClr val="202124"/>
                </a:solidFill>
                <a:latin typeface="inherit"/>
              </a:rPr>
              <a:t>  </a:t>
            </a:r>
            <a:r>
              <a:rPr kumimoji="0" lang="cs-CZ" altLang="cs-CZ" sz="2100" b="1" i="0" u="none" strike="noStrike" cap="none" normalizeH="0" baseline="0" dirty="0">
                <a:ln>
                  <a:noFill/>
                </a:ln>
                <a:solidFill>
                  <a:srgbClr val="202124"/>
                </a:solidFill>
                <a:effectLst/>
                <a:latin typeface="inherit"/>
              </a:rPr>
              <a:t>Endofyty mohou být přenášeny buď vertikálně </a:t>
            </a:r>
            <a:r>
              <a:rPr kumimoji="0" lang="cs-CZ" altLang="cs-CZ" sz="2100" b="0" i="0" u="none" strike="noStrike" cap="none" normalizeH="0" baseline="0" dirty="0">
                <a:ln>
                  <a:noFill/>
                </a:ln>
                <a:solidFill>
                  <a:srgbClr val="202124"/>
                </a:solidFill>
                <a:effectLst/>
                <a:latin typeface="inherit"/>
              </a:rPr>
              <a:t>(přímo z rodiče na potomky) nebo   </a:t>
            </a:r>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100" dirty="0">
                <a:solidFill>
                  <a:srgbClr val="202124"/>
                </a:solidFill>
                <a:latin typeface="inherit"/>
              </a:rPr>
              <a:t>  </a:t>
            </a:r>
            <a:r>
              <a:rPr kumimoji="0" lang="cs-CZ" altLang="cs-CZ" sz="2100" b="1" i="0" u="none" strike="noStrike" cap="none" normalizeH="0" baseline="0" dirty="0">
                <a:ln>
                  <a:noFill/>
                </a:ln>
                <a:solidFill>
                  <a:srgbClr val="202124"/>
                </a:solidFill>
                <a:effectLst/>
                <a:latin typeface="inherit"/>
              </a:rPr>
              <a:t>horizontálně (mezi jedinci). Vertikálně přenášené </a:t>
            </a:r>
            <a:r>
              <a:rPr kumimoji="0" lang="cs-CZ" altLang="cs-CZ" sz="2100" b="0" i="0" u="none" strike="noStrike" cap="none" normalizeH="0" baseline="0" dirty="0">
                <a:ln>
                  <a:noFill/>
                </a:ln>
                <a:solidFill>
                  <a:srgbClr val="202124"/>
                </a:solidFill>
                <a:effectLst/>
                <a:latin typeface="inherit"/>
              </a:rPr>
              <a:t>houbové endofyty</a:t>
            </a:r>
            <a:r>
              <a:rPr kumimoji="0" lang="cs-CZ" altLang="cs-CZ" sz="2100" b="0" i="0" u="none" strike="noStrike" cap="none" normalizeH="0" dirty="0">
                <a:ln>
                  <a:noFill/>
                </a:ln>
                <a:solidFill>
                  <a:srgbClr val="202124"/>
                </a:solidFill>
                <a:effectLst/>
                <a:latin typeface="inherit"/>
              </a:rPr>
              <a:t> </a:t>
            </a:r>
            <a:r>
              <a:rPr kumimoji="0" lang="cs-CZ" altLang="cs-CZ" sz="2100" b="0" i="0" u="none" strike="noStrike" cap="none" normalizeH="0" baseline="0" dirty="0">
                <a:ln>
                  <a:noFill/>
                </a:ln>
                <a:solidFill>
                  <a:srgbClr val="202124"/>
                </a:solidFill>
                <a:effectLst/>
                <a:latin typeface="inherit"/>
              </a:rPr>
              <a:t>jsou</a:t>
            </a:r>
            <a:r>
              <a:rPr kumimoji="0" lang="cs-CZ" altLang="cs-CZ" sz="2100" b="0" i="0" u="none" strike="noStrike" cap="none" normalizeH="0" dirty="0">
                <a:ln>
                  <a:noFill/>
                </a:ln>
                <a:solidFill>
                  <a:srgbClr val="202124"/>
                </a:solidFill>
                <a:effectLst/>
                <a:latin typeface="inherit"/>
              </a:rPr>
              <a:t> </a:t>
            </a:r>
            <a:r>
              <a:rPr kumimoji="0" lang="cs-CZ" altLang="cs-CZ" sz="2100" b="0" i="0" u="none" strike="noStrike" cap="none" normalizeH="0" baseline="0" dirty="0">
                <a:ln>
                  <a:noFill/>
                </a:ln>
                <a:solidFill>
                  <a:srgbClr val="202124"/>
                </a:solidFill>
                <a:effectLst/>
                <a:latin typeface="inherit"/>
              </a:rPr>
              <a:t>obvykle </a:t>
            </a:r>
            <a:endParaRPr lang="cs-CZ" altLang="cs-CZ" sz="2100" dirty="0">
              <a:solidFill>
                <a:srgbClr val="202124"/>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považovány za </a:t>
            </a:r>
            <a:r>
              <a:rPr kumimoji="0" lang="cs-CZ" altLang="cs-CZ" sz="2100" b="1" i="0" u="none" strike="noStrike" cap="none" normalizeH="0" baseline="0" dirty="0">
                <a:ln>
                  <a:noFill/>
                </a:ln>
                <a:solidFill>
                  <a:srgbClr val="202124"/>
                </a:solidFill>
                <a:effectLst/>
                <a:latin typeface="inherit"/>
              </a:rPr>
              <a:t>klonální</a:t>
            </a:r>
            <a:r>
              <a:rPr kumimoji="0" lang="cs-CZ" altLang="cs-CZ" sz="2100" b="0" i="0" u="none" strike="noStrike" cap="none" normalizeH="0" baseline="0" dirty="0">
                <a:ln>
                  <a:noFill/>
                </a:ln>
                <a:solidFill>
                  <a:srgbClr val="202124"/>
                </a:solidFill>
                <a:effectLst/>
                <a:latin typeface="inherit"/>
              </a:rPr>
              <a:t> a přenášejí se prostřednictvím houbových hyf, které    </a:t>
            </a:r>
            <a:endParaRPr lang="cs-CZ" altLang="cs-CZ" sz="2100" dirty="0">
              <a:solidFill>
                <a:srgbClr val="202124"/>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pronikají do embrya v semenech hostitele, zatímco rozmnožování hub prostřednictvím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a:t>
            </a:r>
            <a:r>
              <a:rPr kumimoji="0" lang="cs-CZ" altLang="cs-CZ" sz="2100" b="1" i="0" u="none" strike="noStrike" cap="none" normalizeH="0" baseline="0" dirty="0">
                <a:ln>
                  <a:noFill/>
                </a:ln>
                <a:solidFill>
                  <a:srgbClr val="202124"/>
                </a:solidFill>
                <a:effectLst/>
                <a:latin typeface="inherit"/>
              </a:rPr>
              <a:t>nepohlavních konidií nebo pohlavních spor </a:t>
            </a:r>
            <a:r>
              <a:rPr kumimoji="0" lang="cs-CZ" altLang="cs-CZ" sz="2100" b="0" i="0" u="none" strike="noStrike" cap="none" normalizeH="0" baseline="0" dirty="0">
                <a:ln>
                  <a:noFill/>
                </a:ln>
                <a:solidFill>
                  <a:srgbClr val="202124"/>
                </a:solidFill>
                <a:effectLst/>
                <a:latin typeface="inherit"/>
              </a:rPr>
              <a:t>vede k </a:t>
            </a:r>
            <a:r>
              <a:rPr kumimoji="0" lang="cs-CZ" altLang="cs-CZ" sz="2100" b="1" i="0" u="none" strike="noStrike" cap="none" normalizeH="0" baseline="0" dirty="0">
                <a:ln>
                  <a:noFill/>
                </a:ln>
                <a:solidFill>
                  <a:srgbClr val="202124"/>
                </a:solidFill>
                <a:effectLst/>
                <a:latin typeface="inherit"/>
              </a:rPr>
              <a:t>horizontálnímu přenosu</a:t>
            </a:r>
            <a:r>
              <a:rPr kumimoji="0" lang="cs-CZ" altLang="cs-CZ" sz="2100" b="0" i="0" u="none" strike="noStrike" cap="none" normalizeH="0" baseline="0" dirty="0">
                <a:ln>
                  <a:noFill/>
                </a:ln>
                <a:solidFill>
                  <a:srgbClr val="202124"/>
                </a:solidFill>
                <a:effectLst/>
                <a:latin typeface="inherit"/>
              </a:rPr>
              <a:t>, kdy se </a:t>
            </a:r>
            <a:r>
              <a:rPr kumimoji="0" lang="cs-CZ" altLang="cs-CZ" sz="2100" b="0" i="0" u="none" strike="noStrike" cap="none" normalizeH="0" baseline="0" dirty="0" smtClean="0">
                <a:ln>
                  <a:noFill/>
                </a:ln>
                <a:solidFill>
                  <a:srgbClr val="202124"/>
                </a:solidFill>
                <a:effectLst/>
                <a:latin typeface="inherit"/>
              </a:rPr>
              <a:t> ..endofyty mohou </a:t>
            </a:r>
            <a:r>
              <a:rPr kumimoji="0" lang="cs-CZ" altLang="cs-CZ" sz="2100" b="0" i="0" u="none" strike="noStrike" cap="none" normalizeH="0" baseline="0" dirty="0">
                <a:ln>
                  <a:noFill/>
                </a:ln>
                <a:solidFill>
                  <a:srgbClr val="202124"/>
                </a:solidFill>
                <a:effectLst/>
                <a:latin typeface="inherit"/>
              </a:rPr>
              <a:t>šířit mezi rostlinami v populaci nebo komunitě.</a:t>
            </a:r>
            <a:r>
              <a:rPr kumimoji="0" lang="cs-CZ" altLang="cs-CZ" sz="800" b="0" i="0" u="none" strike="noStrike" cap="none" normalizeH="0" baseline="0" dirty="0">
                <a:ln>
                  <a:noFill/>
                </a:ln>
                <a:solidFill>
                  <a:schemeClr val="tx1"/>
                </a:solidFill>
                <a:effectLst/>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902737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4530813" y="134462"/>
            <a:ext cx="3089190" cy="549280"/>
          </a:xfrm>
        </p:spPr>
        <p:txBody>
          <a:bodyPr>
            <a:normAutofit/>
          </a:bodyPr>
          <a:lstStyle/>
          <a:p>
            <a:pPr algn="ctr"/>
            <a:r>
              <a:rPr lang="cs-CZ" sz="3200" b="1" dirty="0"/>
              <a:t>Endofyty – šíření</a:t>
            </a:r>
          </a:p>
        </p:txBody>
      </p:sp>
      <p:pic>
        <p:nvPicPr>
          <p:cNvPr id="3074" name="Picture 2" descr="Microbial Endophytes of Maize Seeds and Their Application in Crop  Improvements | SpringerLi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8266" y="856734"/>
            <a:ext cx="10908275" cy="5881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9544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06101"/>
            <a:ext cx="9768840" cy="612885"/>
          </a:xfrm>
        </p:spPr>
        <p:txBody>
          <a:bodyPr>
            <a:normAutofit/>
          </a:bodyPr>
          <a:lstStyle/>
          <a:p>
            <a:pPr algn="ctr"/>
            <a:r>
              <a:rPr lang="cs-CZ" sz="3400" b="1" dirty="0" err="1" smtClean="0"/>
              <a:t>Epifytismus</a:t>
            </a:r>
            <a:endParaRPr lang="cs-CZ" sz="3400" b="1" dirty="0"/>
          </a:p>
        </p:txBody>
      </p:sp>
      <p:pic>
        <p:nvPicPr>
          <p:cNvPr id="6" name="Picture 2" descr="Jak se správně starat o bromélie, aby přinášely rado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0804" y="3764821"/>
            <a:ext cx="4408750" cy="29391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pifyt – Wikipedi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0727" y="541545"/>
            <a:ext cx="2997435" cy="33756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Výstava Epifyty – rostliny vzdušných zahrad - Národní zemědělské muzeum, s.  p. 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0804" y="978013"/>
            <a:ext cx="4408750" cy="2939167"/>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5"/>
          <a:stretch>
            <a:fillRect/>
          </a:stretch>
        </p:blipFill>
        <p:spPr>
          <a:xfrm>
            <a:off x="293369" y="3917180"/>
            <a:ext cx="2997435" cy="2786807"/>
          </a:xfrm>
          <a:prstGeom prst="rect">
            <a:avLst/>
          </a:prstGeom>
        </p:spPr>
      </p:pic>
      <p:pic>
        <p:nvPicPr>
          <p:cNvPr id="4106" name="Picture 10" descr="Líbí se vám parožnatky? Umíte je pěstovat? | MOJE Bydlen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9555" y="3924043"/>
            <a:ext cx="4211500" cy="277308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Epifyty - Fauna a Flóra = FauFl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9553" y="541544"/>
            <a:ext cx="4191719" cy="33756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pifitní pokojové rostliny a jejich pěstování - Chovatelka.cz"/>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26412" y="2846566"/>
            <a:ext cx="1864860" cy="107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5228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8687" y="-72197"/>
            <a:ext cx="10515600" cy="1325563"/>
          </a:xfrm>
        </p:spPr>
        <p:txBody>
          <a:bodyPr>
            <a:normAutofit/>
          </a:bodyPr>
          <a:lstStyle/>
          <a:p>
            <a:pPr algn="ctr"/>
            <a:r>
              <a:rPr lang="cs-CZ" sz="3800" b="1" dirty="0" smtClean="0"/>
              <a:t>Náhodný </a:t>
            </a:r>
            <a:r>
              <a:rPr lang="cs-CZ" sz="3800" b="1" dirty="0" err="1" smtClean="0"/>
              <a:t>epifytismus</a:t>
            </a:r>
            <a:r>
              <a:rPr lang="cs-CZ" sz="3800" b="1" dirty="0" smtClean="0"/>
              <a:t> ?</a:t>
            </a:r>
            <a:endParaRPr lang="cs-CZ" sz="3800" b="1" dirty="0"/>
          </a:p>
        </p:txBody>
      </p:sp>
      <p:pic>
        <p:nvPicPr>
          <p:cNvPr id="5" name="Zástupný symbol pro obsah 4"/>
          <p:cNvPicPr>
            <a:picLocks noGrp="1" noChangeAspect="1"/>
          </p:cNvPicPr>
          <p:nvPr>
            <p:ph idx="1"/>
          </p:nvPr>
        </p:nvPicPr>
        <p:blipFill>
          <a:blip r:embed="rId2"/>
          <a:stretch>
            <a:fillRect/>
          </a:stretch>
        </p:blipFill>
        <p:spPr>
          <a:xfrm>
            <a:off x="2514995" y="1152149"/>
            <a:ext cx="7766041" cy="5765486"/>
          </a:xfrm>
          <a:prstGeom prst="rect">
            <a:avLst/>
          </a:prstGeom>
        </p:spPr>
      </p:pic>
    </p:spTree>
    <p:extLst>
      <p:ext uri="{BB962C8B-B14F-4D97-AF65-F5344CB8AC3E}">
        <p14:creationId xmlns:p14="http://schemas.microsoft.com/office/powerpoint/2010/main" val="3921484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224503"/>
            <a:ext cx="10515600" cy="4690069"/>
          </a:xfrm>
        </p:spPr>
        <p:txBody>
          <a:bodyPr>
            <a:normAutofit/>
          </a:bodyPr>
          <a:lstStyle/>
          <a:p>
            <a:pPr marL="0" indent="0" algn="ctr">
              <a:buNone/>
            </a:pPr>
            <a:endParaRPr lang="cs-CZ" sz="3400" b="1" dirty="0" smtClean="0"/>
          </a:p>
          <a:p>
            <a:pPr marL="0" indent="0" algn="ctr">
              <a:buNone/>
            </a:pPr>
            <a:r>
              <a:rPr lang="cs-CZ" sz="3400" dirty="0" smtClean="0"/>
              <a:t>Symbióza/Mutualismus</a:t>
            </a:r>
          </a:p>
          <a:p>
            <a:pPr marL="0" indent="0" algn="ctr">
              <a:buNone/>
            </a:pPr>
            <a:r>
              <a:rPr lang="cs-CZ" sz="3400" b="1" dirty="0" err="1" smtClean="0"/>
              <a:t>Forézie</a:t>
            </a:r>
            <a:r>
              <a:rPr lang="cs-CZ" sz="3400" b="1" dirty="0" smtClean="0"/>
              <a:t>/</a:t>
            </a:r>
            <a:r>
              <a:rPr lang="cs-CZ" sz="3400" b="1" dirty="0" err="1" smtClean="0"/>
              <a:t>Komenzalismus</a:t>
            </a:r>
            <a:endParaRPr lang="cs-CZ" sz="3400" b="1" dirty="0" smtClean="0"/>
          </a:p>
          <a:p>
            <a:pPr marL="0" indent="0" algn="ctr">
              <a:buNone/>
            </a:pPr>
            <a:r>
              <a:rPr lang="cs-CZ" sz="3400" dirty="0" err="1" smtClean="0"/>
              <a:t>Cleaning</a:t>
            </a:r>
            <a:r>
              <a:rPr lang="cs-CZ" sz="3400" dirty="0" smtClean="0"/>
              <a:t> </a:t>
            </a:r>
            <a:r>
              <a:rPr lang="cs-CZ" sz="3400" dirty="0" err="1" smtClean="0"/>
              <a:t>symbiosis</a:t>
            </a:r>
            <a:r>
              <a:rPr lang="cs-CZ" sz="3400" dirty="0" smtClean="0"/>
              <a:t>/</a:t>
            </a:r>
            <a:r>
              <a:rPr lang="cs-CZ" sz="3400" dirty="0" err="1" smtClean="0"/>
              <a:t>Incidental</a:t>
            </a:r>
            <a:r>
              <a:rPr lang="cs-CZ" sz="3400" dirty="0" smtClean="0"/>
              <a:t> </a:t>
            </a:r>
            <a:r>
              <a:rPr lang="cs-CZ" sz="3400" dirty="0" err="1" smtClean="0"/>
              <a:t>cleaning</a:t>
            </a:r>
            <a:endParaRPr lang="cs-CZ" sz="3400" dirty="0" smtClean="0"/>
          </a:p>
          <a:p>
            <a:pPr marL="0" indent="0" algn="ctr">
              <a:buNone/>
            </a:pPr>
            <a:r>
              <a:rPr lang="cs-CZ" sz="3400" dirty="0" smtClean="0"/>
              <a:t>Parazitismus</a:t>
            </a:r>
            <a:endParaRPr lang="cs-CZ" sz="3400" dirty="0"/>
          </a:p>
        </p:txBody>
      </p:sp>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301563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6" name="Picture 2" descr="https://deeply-assets.thenewhumanitarian.org/20171016084420/5157138.jpg?w=1800&amp;fit=max&amp;q=6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7587049"/>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p:cNvSpPr txBox="1"/>
          <p:nvPr/>
        </p:nvSpPr>
        <p:spPr>
          <a:xfrm>
            <a:off x="3836040" y="55658"/>
            <a:ext cx="4455259" cy="615553"/>
          </a:xfrm>
          <a:prstGeom prst="rect">
            <a:avLst/>
          </a:prstGeom>
          <a:noFill/>
        </p:spPr>
        <p:txBody>
          <a:bodyPr wrap="none" rtlCol="0">
            <a:spAutoFit/>
          </a:bodyPr>
          <a:lstStyle/>
          <a:p>
            <a:pPr algn="ctr"/>
            <a:r>
              <a:rPr lang="cs-CZ" sz="3400" dirty="0" err="1" smtClean="0"/>
              <a:t>Forézie</a:t>
            </a:r>
            <a:r>
              <a:rPr lang="cs-CZ" sz="3400" dirty="0" smtClean="0"/>
              <a:t>/Komensalismus </a:t>
            </a:r>
            <a:endParaRPr lang="cs-CZ" sz="3400" dirty="0"/>
          </a:p>
        </p:txBody>
      </p:sp>
    </p:spTree>
    <p:extLst>
      <p:ext uri="{BB962C8B-B14F-4D97-AF65-F5344CB8AC3E}">
        <p14:creationId xmlns:p14="http://schemas.microsoft.com/office/powerpoint/2010/main" val="40728183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40389"/>
            <a:ext cx="10515600" cy="883230"/>
          </a:xfrm>
        </p:spPr>
        <p:txBody>
          <a:bodyPr>
            <a:normAutofit/>
          </a:bodyPr>
          <a:lstStyle/>
          <a:p>
            <a:pPr algn="ctr"/>
            <a:r>
              <a:rPr lang="cs-CZ" sz="3600" b="1" dirty="0"/>
              <a:t>Komensalismus: </a:t>
            </a:r>
            <a:r>
              <a:rPr lang="cs-CZ" sz="3600" b="1" dirty="0" err="1"/>
              <a:t>Remora</a:t>
            </a:r>
            <a:r>
              <a:rPr lang="cs-CZ" sz="3600" b="1" dirty="0"/>
              <a:t> (</a:t>
            </a:r>
            <a:r>
              <a:rPr lang="cs-CZ" sz="3600" b="1" dirty="0" err="1"/>
              <a:t>Echeneis</a:t>
            </a:r>
            <a:r>
              <a:rPr lang="cs-CZ" sz="3600" b="1" dirty="0"/>
              <a:t>) – žralok </a:t>
            </a:r>
          </a:p>
        </p:txBody>
      </p:sp>
      <p:pic>
        <p:nvPicPr>
          <p:cNvPr id="2050" name="Picture 2" descr="Remoras reveal how they stay stuck under the sea - BBC Science Focus  Magazi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37179"/>
            <a:ext cx="12192000" cy="518808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USS Remora SS487 Reunion Page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6" descr="USS Remora SS487 Reunion Page - Home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28622622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5259126" y="134547"/>
            <a:ext cx="1602847" cy="549274"/>
          </a:xfrm>
        </p:spPr>
        <p:txBody>
          <a:bodyPr>
            <a:normAutofit fontScale="90000"/>
          </a:bodyPr>
          <a:lstStyle/>
          <a:p>
            <a:r>
              <a:rPr lang="cs-CZ" sz="3600" b="1" dirty="0" err="1"/>
              <a:t>Forézie</a:t>
            </a:r>
            <a:endParaRPr lang="cs-CZ" sz="3600" b="1" dirty="0"/>
          </a:p>
        </p:txBody>
      </p:sp>
      <p:pic>
        <p:nvPicPr>
          <p:cNvPr id="7170" name="Picture 2" descr="Yellow Boxfish, Ostracion cubicus | Kraken Coral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14399"/>
            <a:ext cx="5379307" cy="543697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ivepix - Yellow Sharksucker - Remo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306" y="914399"/>
            <a:ext cx="6851395" cy="5436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800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098" name="Picture 2" descr="ECHENEIS (SUCKER FISH) | FAUNAFONDNESS | 202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9472" y="123568"/>
            <a:ext cx="6169919" cy="354263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mora (5-8 inches) - Salt Water Fish Store St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308" y="3949991"/>
            <a:ext cx="6812692" cy="290800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mora | Mexico – Fish, Birds, Crabs, Marine Life, Shells and Terrestrial  Lif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85180"/>
            <a:ext cx="5379308" cy="28728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ull Shark with Ramoras Photograph by J Gregory Sherm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2747" y="-35190"/>
            <a:ext cx="5579253" cy="398518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ubmarine Photo Inde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9308" y="3244386"/>
            <a:ext cx="2687992" cy="132675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8377879" y="4053735"/>
            <a:ext cx="3582647" cy="461665"/>
          </a:xfrm>
          <a:prstGeom prst="rect">
            <a:avLst/>
          </a:prstGeom>
          <a:noFill/>
        </p:spPr>
        <p:txBody>
          <a:bodyPr wrap="none" rtlCol="0">
            <a:spAutoFit/>
          </a:bodyPr>
          <a:lstStyle/>
          <a:p>
            <a:r>
              <a:rPr lang="cs-CZ" sz="2400" b="1" dirty="0" err="1">
                <a:solidFill>
                  <a:schemeClr val="bg1"/>
                </a:solidFill>
              </a:rPr>
              <a:t>Phoresie</a:t>
            </a:r>
            <a:r>
              <a:rPr lang="cs-CZ" sz="2400" b="1" dirty="0">
                <a:solidFill>
                  <a:schemeClr val="bg1"/>
                </a:solidFill>
              </a:rPr>
              <a:t> - Komensalismus </a:t>
            </a:r>
          </a:p>
        </p:txBody>
      </p:sp>
      <p:sp>
        <p:nvSpPr>
          <p:cNvPr id="5" name="TextovéPole 4"/>
          <p:cNvSpPr txBox="1"/>
          <p:nvPr/>
        </p:nvSpPr>
        <p:spPr>
          <a:xfrm>
            <a:off x="0" y="3443781"/>
            <a:ext cx="5379308" cy="523220"/>
          </a:xfrm>
          <a:prstGeom prst="rect">
            <a:avLst/>
          </a:prstGeom>
          <a:solidFill>
            <a:srgbClr val="00B0F0"/>
          </a:solidFill>
          <a:ln>
            <a:solidFill>
              <a:schemeClr val="bg1"/>
            </a:solidFill>
          </a:ln>
        </p:spPr>
        <p:txBody>
          <a:bodyPr wrap="square" rtlCol="0">
            <a:spAutoFit/>
          </a:bodyPr>
          <a:lstStyle/>
          <a:p>
            <a:r>
              <a:rPr lang="cs-CZ" sz="2800" dirty="0" smtClean="0"/>
              <a:t>     </a:t>
            </a:r>
            <a:r>
              <a:rPr lang="cs-CZ" sz="2800" dirty="0" err="1" smtClean="0"/>
              <a:t>Remora</a:t>
            </a:r>
            <a:r>
              <a:rPr lang="cs-CZ" sz="2800" dirty="0" smtClean="0"/>
              <a:t> </a:t>
            </a:r>
            <a:r>
              <a:rPr lang="cs-CZ" sz="2800" dirty="0"/>
              <a:t>– ryby rodu </a:t>
            </a:r>
            <a:r>
              <a:rPr lang="cs-CZ" sz="2800" dirty="0" err="1"/>
              <a:t>Echeneis</a:t>
            </a:r>
            <a:endParaRPr lang="cs-CZ" sz="2800" dirty="0"/>
          </a:p>
        </p:txBody>
      </p:sp>
    </p:spTree>
    <p:extLst>
      <p:ext uri="{BB962C8B-B14F-4D97-AF65-F5344CB8AC3E}">
        <p14:creationId xmlns:p14="http://schemas.microsoft.com/office/powerpoint/2010/main" val="41687027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105749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Rectangle 1"/>
          <p:cNvSpPr>
            <a:spLocks noChangeArrowheads="1"/>
          </p:cNvSpPr>
          <p:nvPr/>
        </p:nvSpPr>
        <p:spPr bwMode="auto">
          <a:xfrm>
            <a:off x="1628454" y="2425293"/>
            <a:ext cx="8899072" cy="197490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800" b="0" i="0" u="none" strike="noStrike" cap="none" normalizeH="0" baseline="0" dirty="0">
                <a:ln>
                  <a:noFill/>
                </a:ln>
                <a:solidFill>
                  <a:srgbClr val="202124"/>
                </a:solidFill>
                <a:effectLst/>
                <a:latin typeface="inherit"/>
              </a:rPr>
              <a:t>Symbióza je jakýkoli typ blízké a dlouhodobé biologické interakce mezi dvěma různými druhy.</a:t>
            </a:r>
            <a:r>
              <a:rPr kumimoji="0" lang="cs-CZ" altLang="cs-CZ" sz="2800" b="0" i="0" u="none" strike="noStrike" cap="none" normalizeH="0" dirty="0">
                <a:ln>
                  <a:noFill/>
                </a:ln>
                <a:solidFill>
                  <a:srgbClr val="202124"/>
                </a:solidFill>
                <a:effectLst/>
                <a:latin typeface="inherit"/>
              </a:rPr>
              <a:t> </a:t>
            </a:r>
            <a:r>
              <a:rPr lang="cs-CZ" altLang="cs-CZ" sz="2800" dirty="0">
                <a:solidFill>
                  <a:srgbClr val="202124"/>
                </a:solidFill>
                <a:latin typeface="inherit"/>
              </a:rPr>
              <a:t>Je to jakýkoliv vztah nebo soužití dvou a více druhů organismů, ať už prospěšné a nebo neprospěšné !</a:t>
            </a:r>
            <a:endParaRPr kumimoji="0" lang="cs-CZ" altLang="cs-CZ" sz="2800" b="0" i="0" u="none" strike="noStrike" cap="none" normalizeH="0" baseline="0" dirty="0">
              <a:ln>
                <a:noFill/>
              </a:ln>
              <a:solidFill>
                <a:srgbClr val="202124"/>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
        <p:nvSpPr>
          <p:cNvPr id="2" name="TextovéPole 1"/>
          <p:cNvSpPr txBox="1"/>
          <p:nvPr/>
        </p:nvSpPr>
        <p:spPr>
          <a:xfrm>
            <a:off x="1407380" y="45010"/>
            <a:ext cx="9303026" cy="1138773"/>
          </a:xfrm>
          <a:prstGeom prst="rect">
            <a:avLst/>
          </a:prstGeom>
          <a:noFill/>
        </p:spPr>
        <p:txBody>
          <a:bodyPr wrap="square" rtlCol="0">
            <a:spAutoFit/>
          </a:bodyPr>
          <a:lstStyle/>
          <a:p>
            <a:pPr algn="ctr"/>
            <a:r>
              <a:rPr lang="cs-CZ" sz="3400" b="1" dirty="0" smtClean="0"/>
              <a:t>Parazitismus - jedna z forem symbiózy</a:t>
            </a:r>
          </a:p>
          <a:p>
            <a:pPr algn="ctr"/>
            <a:r>
              <a:rPr lang="cs-CZ" sz="3400" b="1" dirty="0" smtClean="0"/>
              <a:t>Co </a:t>
            </a:r>
            <a:r>
              <a:rPr lang="cs-CZ" sz="3400" b="1" dirty="0"/>
              <a:t>je to </a:t>
            </a:r>
            <a:r>
              <a:rPr lang="cs-CZ" sz="3400" b="1" dirty="0" smtClean="0"/>
              <a:t>symbióza </a:t>
            </a:r>
            <a:r>
              <a:rPr lang="cs-CZ" sz="3400" b="1" dirty="0"/>
              <a:t>?</a:t>
            </a:r>
          </a:p>
        </p:txBody>
      </p:sp>
    </p:spTree>
    <p:extLst>
      <p:ext uri="{BB962C8B-B14F-4D97-AF65-F5344CB8AC3E}">
        <p14:creationId xmlns:p14="http://schemas.microsoft.com/office/powerpoint/2010/main" val="321863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descr="Remora robot able to adhere quickly and strongly to underwater object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98839" y="0"/>
            <a:ext cx="10287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0330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5271715" y="2687544"/>
            <a:ext cx="1595130" cy="52478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682625" y="1736725"/>
            <a:ext cx="10515600" cy="1325563"/>
          </a:xfrm>
        </p:spPr>
        <p:txBody>
          <a:bodyPr/>
          <a:lstStyle/>
          <a:p>
            <a:endParaRPr lang="cs-CZ" dirty="0"/>
          </a:p>
        </p:txBody>
      </p:sp>
      <p:pic>
        <p:nvPicPr>
          <p:cNvPr id="5122" name="Picture 2" descr="Whale shark with 50 remoras in her mouth wins Scuba Diving Magazine's 2020  underwater contest - DIY Photography"/>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100721" cy="406714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ish That Eats POOP! Sucker Face REMORA (Catch Clean Cook) Trash Fish Taste  Test!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000501"/>
            <a:ext cx="266906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al Monstrosities: Remo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2286001"/>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remora on the Marlin - Pisces Sportfishing, Cabo San Lucas Resmi -  Tripadvis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2049" y="4000501"/>
            <a:ext cx="3513952" cy="291425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What Good Is Half a Suck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9893"/>
            <a:ext cx="6096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5329877" y="2669056"/>
            <a:ext cx="1438984" cy="523220"/>
          </a:xfrm>
          <a:prstGeom prst="rect">
            <a:avLst/>
          </a:prstGeom>
          <a:solidFill>
            <a:srgbClr val="00B0F0"/>
          </a:solidFill>
        </p:spPr>
        <p:txBody>
          <a:bodyPr wrap="none" rtlCol="0">
            <a:spAutoFit/>
          </a:bodyPr>
          <a:lstStyle/>
          <a:p>
            <a:r>
              <a:rPr lang="cs-CZ" sz="2800" b="1" dirty="0" err="1"/>
              <a:t>Phoresis</a:t>
            </a:r>
            <a:endParaRPr lang="cs-CZ" sz="2800" b="1" dirty="0"/>
          </a:p>
        </p:txBody>
      </p:sp>
    </p:spTree>
    <p:extLst>
      <p:ext uri="{BB962C8B-B14F-4D97-AF65-F5344CB8AC3E}">
        <p14:creationId xmlns:p14="http://schemas.microsoft.com/office/powerpoint/2010/main" val="14877419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Jaderná ponorka – Wikiped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9404" y="-310239"/>
            <a:ext cx="4677139" cy="29962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29 411 tanker Snímků, stock fotografií a vektorů | Shutter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78" y="3934345"/>
            <a:ext cx="4517327" cy="32432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rize letadlových lodí. Rusko a Čína využily americkou nepozornost -  iDNES.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5766" y="4073516"/>
            <a:ext cx="4662597" cy="296486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he Navy's Future Submarines May Go to Sea with Robot Remoras - Defense O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279" y="2528173"/>
            <a:ext cx="4245429" cy="176347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perm whale with remora fish - Stock Image - C048/3860 - Science Photo  Libra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3156" y="1"/>
            <a:ext cx="3503519" cy="25498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itanic: Tragický příběh nejslavnější lodi světa | Prima Zoom - Prima Zoo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820" y="-31439"/>
            <a:ext cx="4065813" cy="25813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What Good Is Half a Suck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3801" y="2528173"/>
            <a:ext cx="4651688" cy="18231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Remoras Galore: Commensalism on Coral Reefs | Coral Reefs Blo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3157" y="2528173"/>
            <a:ext cx="3510644" cy="434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5264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959754" y="126590"/>
            <a:ext cx="4134673" cy="620830"/>
          </a:xfrm>
        </p:spPr>
        <p:txBody>
          <a:bodyPr>
            <a:normAutofit/>
          </a:bodyPr>
          <a:lstStyle/>
          <a:p>
            <a:pPr algn="ctr"/>
            <a:r>
              <a:rPr lang="cs-CZ" sz="3400" b="1" dirty="0" err="1" smtClean="0"/>
              <a:t>Forézie</a:t>
            </a:r>
            <a:endParaRPr lang="cs-CZ" sz="3400" b="1" dirty="0"/>
          </a:p>
        </p:txBody>
      </p:sp>
      <p:pic>
        <p:nvPicPr>
          <p:cNvPr id="5" name="Obrázek 4"/>
          <p:cNvPicPr>
            <a:picLocks noChangeAspect="1"/>
          </p:cNvPicPr>
          <p:nvPr/>
        </p:nvPicPr>
        <p:blipFill>
          <a:blip r:embed="rId2"/>
          <a:stretch>
            <a:fillRect/>
          </a:stretch>
        </p:blipFill>
        <p:spPr>
          <a:xfrm>
            <a:off x="380374" y="1091489"/>
            <a:ext cx="5173692" cy="3605054"/>
          </a:xfrm>
          <a:prstGeom prst="rect">
            <a:avLst/>
          </a:prstGeom>
        </p:spPr>
      </p:pic>
      <p:sp>
        <p:nvSpPr>
          <p:cNvPr id="3" name="TextovéPole 2"/>
          <p:cNvSpPr txBox="1"/>
          <p:nvPr/>
        </p:nvSpPr>
        <p:spPr>
          <a:xfrm>
            <a:off x="6496215" y="4282333"/>
            <a:ext cx="2687541" cy="2031325"/>
          </a:xfrm>
          <a:prstGeom prst="rect">
            <a:avLst/>
          </a:prstGeom>
          <a:noFill/>
        </p:spPr>
        <p:txBody>
          <a:bodyPr wrap="square" rtlCol="0">
            <a:spAutoFit/>
          </a:bodyPr>
          <a:lstStyle/>
          <a:p>
            <a:r>
              <a:rPr lang="cs-CZ" b="1" dirty="0" err="1" smtClean="0"/>
              <a:t>Forézie</a:t>
            </a:r>
            <a:r>
              <a:rPr lang="cs-CZ" dirty="0" smtClean="0"/>
              <a:t> je, když jeden </a:t>
            </a:r>
          </a:p>
          <a:p>
            <a:r>
              <a:rPr lang="cs-CZ" dirty="0" smtClean="0"/>
              <a:t>druh využívá druhý pouze ke svému přemísťování z místa na místo. Příkladem mohou být roztoči </a:t>
            </a:r>
            <a:r>
              <a:rPr lang="cs-CZ" dirty="0" err="1" smtClean="0"/>
              <a:t>přichy</a:t>
            </a:r>
            <a:r>
              <a:rPr lang="cs-CZ" dirty="0" smtClean="0"/>
              <a:t>-cení mna povrchu těla brouka (hrobaříka).                                            </a:t>
            </a:r>
            <a:endParaRPr lang="cs-CZ" dirty="0"/>
          </a:p>
        </p:txBody>
      </p:sp>
      <p:sp>
        <p:nvSpPr>
          <p:cNvPr id="8" name="TextovéPole 7"/>
          <p:cNvSpPr txBox="1"/>
          <p:nvPr/>
        </p:nvSpPr>
        <p:spPr>
          <a:xfrm>
            <a:off x="572495" y="4793777"/>
            <a:ext cx="4703275" cy="646331"/>
          </a:xfrm>
          <a:prstGeom prst="rect">
            <a:avLst/>
          </a:prstGeom>
          <a:noFill/>
        </p:spPr>
        <p:txBody>
          <a:bodyPr wrap="none" rtlCol="0">
            <a:spAutoFit/>
          </a:bodyPr>
          <a:lstStyle/>
          <a:p>
            <a:r>
              <a:rPr lang="cs-CZ" dirty="0" smtClean="0"/>
              <a:t>Přílipky druhu </a:t>
            </a:r>
            <a:r>
              <a:rPr lang="cs-CZ" i="1" dirty="0" err="1" smtClean="0"/>
              <a:t>Poecilasma</a:t>
            </a:r>
            <a:r>
              <a:rPr lang="cs-CZ" i="1" dirty="0" smtClean="0"/>
              <a:t> </a:t>
            </a:r>
            <a:r>
              <a:rPr lang="cs-CZ" i="1" dirty="0" err="1" smtClean="0"/>
              <a:t>haempferi</a:t>
            </a:r>
            <a:r>
              <a:rPr lang="cs-CZ" i="1" dirty="0" smtClean="0"/>
              <a:t> </a:t>
            </a:r>
            <a:r>
              <a:rPr lang="cs-CZ" dirty="0" smtClean="0"/>
              <a:t>na nohách </a:t>
            </a:r>
          </a:p>
          <a:p>
            <a:r>
              <a:rPr lang="cs-CZ" dirty="0" smtClean="0"/>
              <a:t>a </a:t>
            </a:r>
            <a:r>
              <a:rPr lang="cs-CZ" dirty="0" err="1" smtClean="0"/>
              <a:t>karapaxu</a:t>
            </a:r>
            <a:r>
              <a:rPr lang="cs-CZ" dirty="0" smtClean="0"/>
              <a:t> kraba druhu </a:t>
            </a:r>
            <a:r>
              <a:rPr lang="cs-CZ" i="1" dirty="0" err="1" smtClean="0"/>
              <a:t>Neothoides</a:t>
            </a:r>
            <a:r>
              <a:rPr lang="cs-CZ" i="1" dirty="0" smtClean="0"/>
              <a:t> </a:t>
            </a:r>
            <a:r>
              <a:rPr lang="cs-CZ" i="1" dirty="0" err="1" smtClean="0"/>
              <a:t>grimaldi</a:t>
            </a:r>
            <a:r>
              <a:rPr lang="cs-CZ" dirty="0" smtClean="0"/>
              <a:t>.</a:t>
            </a:r>
            <a:endParaRPr lang="cs-CZ" dirty="0"/>
          </a:p>
        </p:txBody>
      </p:sp>
      <p:pic>
        <p:nvPicPr>
          <p:cNvPr id="4" name="Zástupný symbol pro obsah 3"/>
          <p:cNvPicPr>
            <a:picLocks noGrp="1" noChangeAspect="1"/>
          </p:cNvPicPr>
          <p:nvPr>
            <p:ph idx="1"/>
          </p:nvPr>
        </p:nvPicPr>
        <p:blipFill>
          <a:blip r:embed="rId3"/>
          <a:stretch>
            <a:fillRect/>
          </a:stretch>
        </p:blipFill>
        <p:spPr>
          <a:xfrm>
            <a:off x="5637474" y="1446955"/>
            <a:ext cx="4222142" cy="2530626"/>
          </a:xfrm>
          <a:prstGeom prst="rect">
            <a:avLst/>
          </a:prstGeom>
        </p:spPr>
      </p:pic>
      <p:pic>
        <p:nvPicPr>
          <p:cNvPr id="9" name="Picture 2" descr="Nicrophorus vespillo (hrobařík obecný) | BioLib.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0823" y="2561194"/>
            <a:ext cx="2524215" cy="3783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3644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22298" y="78883"/>
            <a:ext cx="10515600" cy="692398"/>
          </a:xfrm>
        </p:spPr>
        <p:txBody>
          <a:bodyPr>
            <a:normAutofit/>
          </a:bodyPr>
          <a:lstStyle/>
          <a:p>
            <a:pPr algn="ctr"/>
            <a:r>
              <a:rPr lang="cs-CZ" sz="3400" b="1" dirty="0" err="1" smtClean="0"/>
              <a:t>Forézie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63610" y="1130569"/>
            <a:ext cx="8802237" cy="2994203"/>
          </a:xfrm>
          <a:prstGeom prst="rect">
            <a:avLst/>
          </a:prstGeom>
        </p:spPr>
      </p:pic>
      <p:pic>
        <p:nvPicPr>
          <p:cNvPr id="5" name="Obrázek 4"/>
          <p:cNvPicPr>
            <a:picLocks noChangeAspect="1"/>
          </p:cNvPicPr>
          <p:nvPr/>
        </p:nvPicPr>
        <p:blipFill>
          <a:blip r:embed="rId3"/>
          <a:stretch>
            <a:fillRect/>
          </a:stretch>
        </p:blipFill>
        <p:spPr>
          <a:xfrm>
            <a:off x="8635116" y="1130569"/>
            <a:ext cx="3299007" cy="2775863"/>
          </a:xfrm>
          <a:prstGeom prst="rect">
            <a:avLst/>
          </a:prstGeom>
        </p:spPr>
      </p:pic>
      <p:sp>
        <p:nvSpPr>
          <p:cNvPr id="6" name="TextovéPole 5"/>
          <p:cNvSpPr txBox="1"/>
          <p:nvPr/>
        </p:nvSpPr>
        <p:spPr>
          <a:xfrm>
            <a:off x="310104" y="4253474"/>
            <a:ext cx="10702453" cy="1477328"/>
          </a:xfrm>
          <a:prstGeom prst="rect">
            <a:avLst/>
          </a:prstGeom>
          <a:noFill/>
        </p:spPr>
        <p:txBody>
          <a:bodyPr wrap="square" rtlCol="0">
            <a:spAutoFit/>
          </a:bodyPr>
          <a:lstStyle/>
          <a:p>
            <a:r>
              <a:rPr lang="cs-CZ" dirty="0" smtClean="0"/>
              <a:t>(A) </a:t>
            </a:r>
            <a:r>
              <a:rPr lang="cs-CZ" dirty="0" err="1" smtClean="0"/>
              <a:t>Foretický</a:t>
            </a:r>
            <a:r>
              <a:rPr lang="cs-CZ" dirty="0" smtClean="0"/>
              <a:t> </a:t>
            </a:r>
            <a:r>
              <a:rPr lang="cs-CZ" dirty="0" err="1" smtClean="0"/>
              <a:t>pseudoštírek</a:t>
            </a:r>
            <a:r>
              <a:rPr lang="cs-CZ" dirty="0" smtClean="0"/>
              <a:t> </a:t>
            </a:r>
            <a:r>
              <a:rPr lang="cs-CZ" i="1" dirty="0" err="1" smtClean="0"/>
              <a:t>Lamprochernes</a:t>
            </a:r>
            <a:r>
              <a:rPr lang="cs-CZ" i="1" dirty="0" smtClean="0"/>
              <a:t> </a:t>
            </a:r>
            <a:r>
              <a:rPr lang="cs-CZ" i="1" dirty="0" err="1" smtClean="0"/>
              <a:t>sp</a:t>
            </a:r>
            <a:r>
              <a:rPr lang="cs-CZ" dirty="0" smtClean="0"/>
              <a:t>. přichycený na noze </a:t>
            </a:r>
            <a:r>
              <a:rPr lang="cs-CZ" dirty="0" err="1" smtClean="0"/>
              <a:t>hybotidní</a:t>
            </a:r>
            <a:r>
              <a:rPr lang="cs-CZ" dirty="0" smtClean="0"/>
              <a:t> mouchy  </a:t>
            </a:r>
            <a:r>
              <a:rPr lang="cs-CZ" i="1" dirty="0" err="1" smtClean="0"/>
              <a:t>Leptopeza</a:t>
            </a:r>
            <a:r>
              <a:rPr lang="cs-CZ" i="1" dirty="0" smtClean="0"/>
              <a:t> </a:t>
            </a:r>
            <a:r>
              <a:rPr lang="cs-CZ" i="1" dirty="0" err="1" smtClean="0"/>
              <a:t>flavipes</a:t>
            </a:r>
            <a:r>
              <a:rPr lang="cs-CZ" dirty="0" smtClean="0"/>
              <a:t>. </a:t>
            </a:r>
          </a:p>
          <a:p>
            <a:r>
              <a:rPr lang="cs-CZ" dirty="0" smtClean="0"/>
              <a:t>(B) Samička lidského střečka </a:t>
            </a:r>
            <a:r>
              <a:rPr lang="cs-CZ" i="1" dirty="0" err="1" smtClean="0"/>
              <a:t>Dermatobia</a:t>
            </a:r>
            <a:r>
              <a:rPr lang="cs-CZ" i="1" dirty="0" smtClean="0"/>
              <a:t> </a:t>
            </a:r>
            <a:r>
              <a:rPr lang="cs-CZ" i="1" dirty="0" err="1" smtClean="0"/>
              <a:t>hominis</a:t>
            </a:r>
            <a:r>
              <a:rPr lang="cs-CZ" dirty="0" smtClean="0"/>
              <a:t>. </a:t>
            </a:r>
          </a:p>
          <a:p>
            <a:pPr marL="342900" indent="-342900">
              <a:buAutoNum type="alphaUcParenBoth" startAt="3"/>
            </a:pPr>
            <a:r>
              <a:rPr lang="cs-CZ" dirty="0" err="1" smtClean="0"/>
              <a:t>Kluster</a:t>
            </a:r>
            <a:r>
              <a:rPr lang="cs-CZ" dirty="0" smtClean="0"/>
              <a:t> vajíček střečka </a:t>
            </a:r>
            <a:r>
              <a:rPr lang="cs-CZ" i="1" dirty="0" smtClean="0"/>
              <a:t>D. </a:t>
            </a:r>
            <a:r>
              <a:rPr lang="cs-CZ" i="1" dirty="0" err="1" smtClean="0"/>
              <a:t>homninis</a:t>
            </a:r>
            <a:r>
              <a:rPr lang="cs-CZ" i="1" dirty="0" smtClean="0"/>
              <a:t> </a:t>
            </a:r>
            <a:r>
              <a:rPr lang="cs-CZ" dirty="0" smtClean="0"/>
              <a:t>na břišní straně těla komára, který je zde v tomto případě </a:t>
            </a:r>
            <a:r>
              <a:rPr lang="cs-CZ" dirty="0" err="1" smtClean="0"/>
              <a:t>foretickým</a:t>
            </a:r>
            <a:r>
              <a:rPr lang="cs-CZ" dirty="0" smtClean="0"/>
              <a:t> hostitelem.</a:t>
            </a:r>
          </a:p>
          <a:p>
            <a:pPr marL="342900" indent="-342900">
              <a:buAutoNum type="alphaUcParenBoth" startAt="3"/>
            </a:pPr>
            <a:r>
              <a:rPr lang="cs-CZ" dirty="0" smtClean="0"/>
              <a:t>Velká </a:t>
            </a:r>
            <a:r>
              <a:rPr lang="cs-CZ" dirty="0"/>
              <a:t>l</a:t>
            </a:r>
            <a:r>
              <a:rPr lang="cs-CZ" dirty="0" smtClean="0"/>
              <a:t>arva střečka </a:t>
            </a:r>
            <a:r>
              <a:rPr lang="cs-CZ" i="1" dirty="0" err="1" smtClean="0"/>
              <a:t>Dermatobia</a:t>
            </a:r>
            <a:r>
              <a:rPr lang="cs-CZ" i="1" dirty="0" smtClean="0"/>
              <a:t> </a:t>
            </a:r>
            <a:r>
              <a:rPr lang="cs-CZ" i="1" dirty="0" err="1" smtClean="0"/>
              <a:t>hominis</a:t>
            </a:r>
            <a:r>
              <a:rPr lang="cs-CZ" dirty="0" smtClean="0"/>
              <a:t>.</a:t>
            </a:r>
            <a:endParaRPr lang="cs-CZ" dirty="0"/>
          </a:p>
        </p:txBody>
      </p:sp>
    </p:spTree>
    <p:extLst>
      <p:ext uri="{BB962C8B-B14F-4D97-AF65-F5344CB8AC3E}">
        <p14:creationId xmlns:p14="http://schemas.microsoft.com/office/powerpoint/2010/main" val="3632032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1266" name="Picture 2" descr="What Is Commensalism? Definition and Exampl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3555" y="772"/>
            <a:ext cx="10304890" cy="685722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770786" y="644054"/>
            <a:ext cx="2599879" cy="553998"/>
          </a:xfrm>
          <a:prstGeom prst="rect">
            <a:avLst/>
          </a:prstGeom>
          <a:noFill/>
        </p:spPr>
        <p:txBody>
          <a:bodyPr wrap="none" rtlCol="0">
            <a:spAutoFit/>
          </a:bodyPr>
          <a:lstStyle/>
          <a:p>
            <a:r>
              <a:rPr lang="cs-CZ" sz="3000" dirty="0" err="1" smtClean="0">
                <a:solidFill>
                  <a:schemeClr val="bg1"/>
                </a:solidFill>
              </a:rPr>
              <a:t>Komenzalismus</a:t>
            </a:r>
            <a:endParaRPr lang="cs-CZ" sz="3000" dirty="0">
              <a:solidFill>
                <a:schemeClr val="bg1"/>
              </a:solidFill>
            </a:endParaRPr>
          </a:p>
        </p:txBody>
      </p:sp>
    </p:spTree>
    <p:extLst>
      <p:ext uri="{BB962C8B-B14F-4D97-AF65-F5344CB8AC3E}">
        <p14:creationId xmlns:p14="http://schemas.microsoft.com/office/powerpoint/2010/main" val="6431570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 </a:t>
            </a:r>
            <a:endParaRPr lang="cs-CZ" dirty="0"/>
          </a:p>
        </p:txBody>
      </p:sp>
      <p:pic>
        <p:nvPicPr>
          <p:cNvPr id="3074" name="Picture 2" descr="Commensalism Definition, Examples, and Relationship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91001" y="1017767"/>
            <a:ext cx="8336973" cy="5557982"/>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p:cNvSpPr>
            <a:spLocks noGrp="1"/>
          </p:cNvSpPr>
          <p:nvPr>
            <p:ph type="title"/>
          </p:nvPr>
        </p:nvSpPr>
        <p:spPr>
          <a:xfrm>
            <a:off x="838200" y="78881"/>
            <a:ext cx="10515600" cy="628788"/>
          </a:xfrm>
        </p:spPr>
        <p:txBody>
          <a:bodyPr>
            <a:normAutofit/>
          </a:bodyPr>
          <a:lstStyle/>
          <a:p>
            <a:pPr algn="ctr"/>
            <a:r>
              <a:rPr lang="cs-CZ" sz="3400" b="1" dirty="0" smtClean="0"/>
              <a:t>Komensalismus – definice a příklady I</a:t>
            </a:r>
            <a:endParaRPr lang="cs-CZ" sz="3400" b="1" dirty="0"/>
          </a:p>
        </p:txBody>
      </p:sp>
    </p:spTree>
    <p:extLst>
      <p:ext uri="{BB962C8B-B14F-4D97-AF65-F5344CB8AC3E}">
        <p14:creationId xmlns:p14="http://schemas.microsoft.com/office/powerpoint/2010/main" val="14032430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02735"/>
            <a:ext cx="10515600" cy="692398"/>
          </a:xfrm>
        </p:spPr>
        <p:txBody>
          <a:bodyPr>
            <a:normAutofit/>
          </a:bodyPr>
          <a:lstStyle/>
          <a:p>
            <a:pPr algn="ctr"/>
            <a:r>
              <a:rPr lang="cs-CZ" sz="3400" b="1" dirty="0" smtClean="0"/>
              <a:t>Komensalismus – definice a příklady II</a:t>
            </a:r>
            <a:endParaRPr lang="cs-CZ" sz="3400" b="1" dirty="0"/>
          </a:p>
        </p:txBody>
      </p:sp>
      <p:pic>
        <p:nvPicPr>
          <p:cNvPr id="5122" name="Picture 2" descr="Commensalism Definition and Exampl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90262" y="885266"/>
            <a:ext cx="8825948" cy="5883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3536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0" name="Picture 16" descr="What is symbiosis in biology? The definition and examples of symbi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4684" y="3428013"/>
            <a:ext cx="5759165" cy="342998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5756182" y="2625204"/>
            <a:ext cx="3875910" cy="441201"/>
          </a:xfrm>
        </p:spPr>
        <p:txBody>
          <a:bodyPr>
            <a:normAutofit fontScale="90000"/>
          </a:bodyPr>
          <a:lstStyle/>
          <a:p>
            <a:endParaRPr lang="cs-CZ"/>
          </a:p>
        </p:txBody>
      </p:sp>
      <p:pic>
        <p:nvPicPr>
          <p:cNvPr id="11266" name="Picture 2" descr="Cleaning symbiosis - Wikipedi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85983" y="0"/>
            <a:ext cx="511454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urtles occasionally engage in forms of mutualism such as cleaning symbiosis  with various species. Geckos are known to eat mosquitoes off giant  tortoises, and recently turtles have been seen eating bugs of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140411" cy="342801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Minden Pictures - Red-billed Oxpecker (Buphagus erythrorhynchus) group on  White Rhinoceros (Ceratotherium simum), Kruger National Park, South Africa  - Richard Du To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0411" y="0"/>
            <a:ext cx="2545572" cy="3428012"/>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The Egyptian Plover Bird, eats food stuck in the crocodile's teeth, and  since the teeth are getting flossed, the crocodile does not eat the bird. :  r/interestingasfu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28382"/>
            <a:ext cx="5140411" cy="3429618"/>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Examples of Symbiosis: Types of Relationships in Nature | Symbiosis,  Commensalism, Mutualis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8344" y="3428012"/>
            <a:ext cx="258668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8979246" y="2660820"/>
            <a:ext cx="2523383" cy="523220"/>
          </a:xfrm>
          <a:prstGeom prst="rect">
            <a:avLst/>
          </a:prstGeom>
          <a:noFill/>
        </p:spPr>
        <p:txBody>
          <a:bodyPr wrap="none" rtlCol="0">
            <a:spAutoFit/>
          </a:bodyPr>
          <a:lstStyle/>
          <a:p>
            <a:r>
              <a:rPr lang="cs-CZ" sz="2800" dirty="0"/>
              <a:t>Komensalismus </a:t>
            </a:r>
          </a:p>
        </p:txBody>
      </p:sp>
    </p:spTree>
    <p:extLst>
      <p:ext uri="{BB962C8B-B14F-4D97-AF65-F5344CB8AC3E}">
        <p14:creationId xmlns:p14="http://schemas.microsoft.com/office/powerpoint/2010/main" val="3858897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31173"/>
            <a:ext cx="10515600" cy="732154"/>
          </a:xfrm>
        </p:spPr>
        <p:txBody>
          <a:bodyPr>
            <a:normAutofit/>
          </a:bodyPr>
          <a:lstStyle/>
          <a:p>
            <a:pPr algn="ctr"/>
            <a:r>
              <a:rPr lang="cs-CZ" sz="3400" b="1" dirty="0" smtClean="0"/>
              <a:t>Typy komensalismu</a:t>
            </a:r>
            <a:endParaRPr lang="cs-CZ" sz="3400" b="1" dirty="0"/>
          </a:p>
        </p:txBody>
      </p:sp>
      <p:sp>
        <p:nvSpPr>
          <p:cNvPr id="3" name="TextovéPole 2"/>
          <p:cNvSpPr txBox="1"/>
          <p:nvPr/>
        </p:nvSpPr>
        <p:spPr>
          <a:xfrm>
            <a:off x="811028" y="1534606"/>
            <a:ext cx="10553466" cy="4401205"/>
          </a:xfrm>
          <a:prstGeom prst="rect">
            <a:avLst/>
          </a:prstGeom>
          <a:noFill/>
        </p:spPr>
        <p:txBody>
          <a:bodyPr wrap="none" rtlCol="0">
            <a:spAutoFit/>
          </a:bodyPr>
          <a:lstStyle/>
          <a:p>
            <a:r>
              <a:rPr lang="cs-CZ" sz="2000" b="1" dirty="0" err="1" smtClean="0"/>
              <a:t>Parekie</a:t>
            </a:r>
            <a:r>
              <a:rPr lang="cs-CZ" sz="2000" b="1" dirty="0" smtClean="0"/>
              <a:t> </a:t>
            </a:r>
            <a:r>
              <a:rPr lang="cs-CZ" sz="2000" dirty="0" smtClean="0"/>
              <a:t>– malý druh žije v blízkosti jiného velkého druhu – větší bezpečnost (např. malý pěvec hnízdí</a:t>
            </a:r>
          </a:p>
          <a:p>
            <a:r>
              <a:rPr lang="cs-CZ" sz="2000" dirty="0" smtClean="0"/>
              <a:t>pod hnízdem velkého dravce</a:t>
            </a:r>
          </a:p>
          <a:p>
            <a:endParaRPr lang="cs-CZ" sz="2000" dirty="0"/>
          </a:p>
          <a:p>
            <a:r>
              <a:rPr lang="cs-CZ" sz="2000" b="1" dirty="0"/>
              <a:t>S</a:t>
            </a:r>
            <a:r>
              <a:rPr lang="cs-CZ" sz="2000" b="1" dirty="0" smtClean="0"/>
              <a:t>ynekie</a:t>
            </a:r>
            <a:r>
              <a:rPr lang="cs-CZ" sz="2000" dirty="0" smtClean="0"/>
              <a:t> – některé drobné druhy živočichů žijí v norách a hnízdech ptáků a sociálně žijícího hmyzu </a:t>
            </a:r>
          </a:p>
          <a:p>
            <a:r>
              <a:rPr lang="cs-CZ" sz="2000" dirty="0" smtClean="0"/>
              <a:t>(roztoči, brouci)</a:t>
            </a:r>
          </a:p>
          <a:p>
            <a:endParaRPr lang="cs-CZ" sz="2000" dirty="0"/>
          </a:p>
          <a:p>
            <a:r>
              <a:rPr lang="cs-CZ" sz="2000" b="1" dirty="0" err="1" smtClean="0"/>
              <a:t>Epiekie</a:t>
            </a:r>
            <a:r>
              <a:rPr lang="cs-CZ" sz="2000" dirty="0" smtClean="0"/>
              <a:t> – jedinci jednoho druhu se usídlují na těle jiného druhu (roztoči), u rostlin se tento vztah </a:t>
            </a:r>
          </a:p>
          <a:p>
            <a:r>
              <a:rPr lang="cs-CZ" sz="2000" dirty="0" smtClean="0"/>
              <a:t>nazývá </a:t>
            </a:r>
            <a:r>
              <a:rPr lang="cs-CZ" sz="2000" b="1" dirty="0" err="1" smtClean="0"/>
              <a:t>epifytismus</a:t>
            </a:r>
            <a:r>
              <a:rPr lang="cs-CZ" sz="2000" dirty="0"/>
              <a:t> </a:t>
            </a:r>
            <a:r>
              <a:rPr lang="cs-CZ" sz="2000" dirty="0" smtClean="0"/>
              <a:t>(např. u nás řasy, lišejníky, v tropech bromélie a orchideje)</a:t>
            </a:r>
          </a:p>
          <a:p>
            <a:endParaRPr lang="cs-CZ" sz="2000" b="1" dirty="0" smtClean="0"/>
          </a:p>
          <a:p>
            <a:r>
              <a:rPr lang="cs-CZ" sz="2000" b="1" dirty="0" err="1" smtClean="0"/>
              <a:t>Entekie</a:t>
            </a:r>
            <a:r>
              <a:rPr lang="cs-CZ" sz="2000" b="1" dirty="0" smtClean="0"/>
              <a:t> </a:t>
            </a:r>
            <a:r>
              <a:rPr lang="cs-CZ" sz="2000" dirty="0" smtClean="0"/>
              <a:t>– jeden druh žije uvnitř těla jiného druhu (mikroorganismy v těle, které neškodí </a:t>
            </a:r>
          </a:p>
          <a:p>
            <a:r>
              <a:rPr lang="cs-CZ" sz="2000" dirty="0" smtClean="0"/>
              <a:t>– měňavka ústní.</a:t>
            </a:r>
          </a:p>
          <a:p>
            <a:endParaRPr lang="cs-CZ" sz="2000" dirty="0"/>
          </a:p>
          <a:p>
            <a:r>
              <a:rPr lang="cs-CZ" sz="2000" b="1" dirty="0" err="1" smtClean="0"/>
              <a:t>Forezie</a:t>
            </a:r>
            <a:r>
              <a:rPr lang="cs-CZ" sz="2000" dirty="0" smtClean="0"/>
              <a:t> – využívání jedněch živočichů druhými k přenosu (např. </a:t>
            </a:r>
            <a:r>
              <a:rPr lang="cs-CZ" sz="2000" dirty="0" err="1" smtClean="0"/>
              <a:t>hypopus</a:t>
            </a:r>
            <a:r>
              <a:rPr lang="cs-CZ" sz="2000" dirty="0" smtClean="0"/>
              <a:t> u </a:t>
            </a:r>
            <a:r>
              <a:rPr lang="cs-CZ" sz="2000" dirty="0" err="1" smtClean="0"/>
              <a:t>skladokazných</a:t>
            </a:r>
            <a:r>
              <a:rPr lang="cs-CZ" sz="2000" dirty="0" smtClean="0"/>
              <a:t> </a:t>
            </a:r>
          </a:p>
          <a:p>
            <a:r>
              <a:rPr lang="cs-CZ" sz="2000" dirty="0" smtClean="0"/>
              <a:t>roztočů, štírci).</a:t>
            </a:r>
            <a:endParaRPr lang="cs-CZ" sz="2000" dirty="0"/>
          </a:p>
        </p:txBody>
      </p:sp>
    </p:spTree>
    <p:extLst>
      <p:ext uri="{BB962C8B-B14F-4D97-AF65-F5344CB8AC3E}">
        <p14:creationId xmlns:p14="http://schemas.microsoft.com/office/powerpoint/2010/main" val="38923246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393492" y="-22022"/>
            <a:ext cx="5424507" cy="854075"/>
          </a:xfrm>
        </p:spPr>
        <p:txBody>
          <a:bodyPr>
            <a:normAutofit fontScale="90000"/>
          </a:bodyPr>
          <a:lstStyle/>
          <a:p>
            <a:r>
              <a:rPr lang="cs-CZ" sz="3600" b="1" dirty="0"/>
              <a:t>Jaké jsou </a:t>
            </a:r>
            <a:r>
              <a:rPr lang="cs-CZ" sz="3600" b="1" dirty="0" smtClean="0"/>
              <a:t>typy/formy </a:t>
            </a:r>
            <a:r>
              <a:rPr lang="cs-CZ" sz="3600" b="1" dirty="0" err="1" smtClean="0"/>
              <a:t>symbiósy</a:t>
            </a:r>
            <a:r>
              <a:rPr lang="cs-CZ" sz="3600" b="1" dirty="0" smtClean="0"/>
              <a:t> </a:t>
            </a:r>
            <a:r>
              <a:rPr lang="cs-CZ" sz="3600" b="1" dirty="0"/>
              <a:t>!</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4089560" y="-1995664"/>
            <a:ext cx="3995351" cy="11166481"/>
          </a:xfrm>
          <a:prstGeom prst="rect">
            <a:avLst/>
          </a:prstGeom>
        </p:spPr>
      </p:pic>
      <p:sp>
        <p:nvSpPr>
          <p:cNvPr id="5" name="TextovéPole 4"/>
          <p:cNvSpPr txBox="1"/>
          <p:nvPr/>
        </p:nvSpPr>
        <p:spPr>
          <a:xfrm>
            <a:off x="3542276" y="5906524"/>
            <a:ext cx="5079147" cy="523220"/>
          </a:xfrm>
          <a:prstGeom prst="rect">
            <a:avLst/>
          </a:prstGeom>
          <a:noFill/>
        </p:spPr>
        <p:txBody>
          <a:bodyPr wrap="none" rtlCol="0">
            <a:spAutoFit/>
          </a:bodyPr>
          <a:lstStyle/>
          <a:p>
            <a:r>
              <a:rPr lang="cs-CZ" sz="2800" dirty="0"/>
              <a:t>Je parazitismus typem </a:t>
            </a:r>
            <a:r>
              <a:rPr lang="cs-CZ" sz="2800" dirty="0" err="1" smtClean="0"/>
              <a:t>symbiósy</a:t>
            </a:r>
            <a:r>
              <a:rPr lang="cs-CZ" sz="2800" dirty="0" smtClean="0"/>
              <a:t> </a:t>
            </a:r>
            <a:r>
              <a:rPr lang="cs-CZ" sz="2800" dirty="0"/>
              <a:t>?</a:t>
            </a:r>
          </a:p>
        </p:txBody>
      </p:sp>
    </p:spTree>
    <p:extLst>
      <p:ext uri="{BB962C8B-B14F-4D97-AF65-F5344CB8AC3E}">
        <p14:creationId xmlns:p14="http://schemas.microsoft.com/office/powerpoint/2010/main" val="40779146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839111" y="821929"/>
            <a:ext cx="6936260" cy="5292399"/>
          </a:xfrm>
        </p:spPr>
      </p:pic>
      <p:pic>
        <p:nvPicPr>
          <p:cNvPr id="17412" name="Picture 4" descr="Shrimpfish - Marine Life - South Af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219" y="0"/>
            <a:ext cx="4308647" cy="3570331"/>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Diademichthys lineat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3866" y="-2"/>
            <a:ext cx="2608134" cy="2965624"/>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Specialized weapon (Diademichthys lineatus) | Deep sea creatures, Life  under the sea, Sea anima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3866" y="2891481"/>
            <a:ext cx="2608134" cy="4394886"/>
          </a:xfrm>
          <a:prstGeom prst="rect">
            <a:avLst/>
          </a:prstGeom>
          <a:noFill/>
          <a:extLst>
            <a:ext uri="{909E8E84-426E-40DD-AFC4-6F175D3DCCD1}">
              <a14:hiddenFill xmlns:a14="http://schemas.microsoft.com/office/drawing/2010/main">
                <a:solidFill>
                  <a:srgbClr val="FFFFFF"/>
                </a:solidFill>
              </a14:hiddenFill>
            </a:ext>
          </a:extLst>
        </p:spPr>
      </p:pic>
      <p:pic>
        <p:nvPicPr>
          <p:cNvPr id="17424" name="Picture 16" descr="Ježovka diademová | Naturfoto.c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5219" y="3570331"/>
            <a:ext cx="4308647" cy="3287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0825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166025" y="44424"/>
            <a:ext cx="3919993" cy="822351"/>
          </a:xfrm>
        </p:spPr>
        <p:txBody>
          <a:bodyPr>
            <a:normAutofit/>
          </a:bodyPr>
          <a:lstStyle/>
          <a:p>
            <a:pPr algn="ctr"/>
            <a:r>
              <a:rPr lang="cs-CZ" sz="3400" b="1" dirty="0" err="1" smtClean="0"/>
              <a:t>Komenzalismus</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266026" y="1045936"/>
            <a:ext cx="3534615" cy="2738864"/>
          </a:xfrm>
          <a:prstGeom prst="rect">
            <a:avLst/>
          </a:prstGeom>
        </p:spPr>
      </p:pic>
      <p:pic>
        <p:nvPicPr>
          <p:cNvPr id="5" name="Picture 12" descr="Sea Cucumber Crab, Indonesia Digital Art by Giordano Cipria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9009" y="206733"/>
            <a:ext cx="4071668" cy="306920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409950" y="901314"/>
            <a:ext cx="4224105" cy="3139321"/>
          </a:xfrm>
          <a:prstGeom prst="rect">
            <a:avLst/>
          </a:prstGeom>
          <a:noFill/>
        </p:spPr>
        <p:txBody>
          <a:bodyPr wrap="none" rtlCol="0">
            <a:spAutoFit/>
          </a:bodyPr>
          <a:lstStyle/>
          <a:p>
            <a:r>
              <a:rPr lang="cs-CZ" dirty="0" smtClean="0"/>
              <a:t>Existují symbiotické vztahy, kdy je hostitel</a:t>
            </a:r>
          </a:p>
          <a:p>
            <a:r>
              <a:rPr lang="cs-CZ" dirty="0"/>
              <a:t>v</a:t>
            </a:r>
            <a:r>
              <a:rPr lang="cs-CZ" dirty="0" smtClean="0"/>
              <a:t>yužíván jen jako habitat. Zahrnuje to </a:t>
            </a:r>
          </a:p>
          <a:p>
            <a:r>
              <a:rPr lang="cs-CZ" dirty="0" smtClean="0"/>
              <a:t>různé živočichy přisedlých na vnějších </a:t>
            </a:r>
          </a:p>
          <a:p>
            <a:r>
              <a:rPr lang="cs-CZ" dirty="0" smtClean="0"/>
              <a:t>površích (např. přílipky na krabech a </a:t>
            </a:r>
          </a:p>
          <a:p>
            <a:r>
              <a:rPr lang="cs-CZ" dirty="0" smtClean="0"/>
              <a:t>velrybách) a nebo dokonce uvnitř jejich těl.</a:t>
            </a:r>
          </a:p>
          <a:p>
            <a:r>
              <a:rPr lang="cs-CZ" dirty="0" smtClean="0"/>
              <a:t>Příkladem může být např. treskovitá ryba </a:t>
            </a:r>
          </a:p>
          <a:p>
            <a:r>
              <a:rPr lang="cs-CZ" dirty="0" err="1" smtClean="0"/>
              <a:t>Pearlfish</a:t>
            </a:r>
            <a:r>
              <a:rPr lang="cs-CZ" dirty="0" smtClean="0"/>
              <a:t> (</a:t>
            </a:r>
            <a:r>
              <a:rPr lang="cs-CZ" dirty="0" err="1" smtClean="0"/>
              <a:t>Carapidae</a:t>
            </a:r>
            <a:r>
              <a:rPr lang="cs-CZ" dirty="0" smtClean="0"/>
              <a:t>), která může dorůstat </a:t>
            </a:r>
          </a:p>
          <a:p>
            <a:r>
              <a:rPr lang="cs-CZ" dirty="0" smtClean="0"/>
              <a:t>délky až 20cm.Tyto ryby žijí v plicích </a:t>
            </a:r>
          </a:p>
          <a:p>
            <a:r>
              <a:rPr lang="cs-CZ" dirty="0" smtClean="0"/>
              <a:t>mořských okurek (sumýšů), kam zalézají </a:t>
            </a:r>
          </a:p>
          <a:p>
            <a:r>
              <a:rPr lang="cs-CZ" dirty="0" smtClean="0"/>
              <a:t>ocasem napřed. Ryba tento úkryt opouští </a:t>
            </a:r>
          </a:p>
          <a:p>
            <a:r>
              <a:rPr lang="cs-CZ" dirty="0" smtClean="0"/>
              <a:t>pouze za účelem lovu a rozmnožování.</a:t>
            </a:r>
            <a:endParaRPr lang="cs-CZ" dirty="0"/>
          </a:p>
        </p:txBody>
      </p:sp>
      <p:pic>
        <p:nvPicPr>
          <p:cNvPr id="4098" name="Picture 2" descr="PDF] Morphological adaptations of Pearlfish (Carapidae) to their various  habitats | Semantic Schol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49" y="4225859"/>
            <a:ext cx="4675648" cy="2574643"/>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263525" y="6692170"/>
            <a:ext cx="5575300" cy="409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100" name="Picture 4" descr="The pearlfish, Snyderidia, enters the LRT | The Pterosaur Heres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3313" y="4225859"/>
            <a:ext cx="5600700" cy="196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4374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36980" y="1484313"/>
            <a:ext cx="10515600" cy="1325563"/>
          </a:xfrm>
        </p:spPr>
        <p:txBody>
          <a:bodyPr/>
          <a:lstStyle/>
          <a:p>
            <a:endParaRPr lang="cs-CZ" dirty="0"/>
          </a:p>
        </p:txBody>
      </p:sp>
      <p:pic>
        <p:nvPicPr>
          <p:cNvPr id="9218" name="Picture 2" descr="ADW: Carapus bermudensis: INFORM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152" y="440828"/>
            <a:ext cx="5914848" cy="28458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ea Cucumb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1858" y="0"/>
            <a:ext cx="570014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Encheliophis boraborensis, Pinhead pearlfi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930" y="3429000"/>
            <a:ext cx="453623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The Echinoblog: Zen of the Feeding Sea Cucumb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69" y="3429000"/>
            <a:ext cx="329869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Sea Cucumbers: Silent Superheroes of the Sea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8737" y="3428998"/>
            <a:ext cx="4537656" cy="3429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955585" y="2529014"/>
            <a:ext cx="5296934" cy="646331"/>
          </a:xfrm>
          <a:prstGeom prst="rect">
            <a:avLst/>
          </a:prstGeom>
          <a:noFill/>
        </p:spPr>
        <p:txBody>
          <a:bodyPr wrap="square" rtlCol="0">
            <a:spAutoFit/>
          </a:bodyPr>
          <a:lstStyle/>
          <a:p>
            <a:r>
              <a:rPr lang="cs-CZ" b="1" dirty="0" err="1"/>
              <a:t>Endokomensalismus</a:t>
            </a:r>
            <a:r>
              <a:rPr lang="cs-CZ" dirty="0"/>
              <a:t> – ryby </a:t>
            </a:r>
            <a:r>
              <a:rPr lang="cs-CZ" i="1" dirty="0" err="1"/>
              <a:t>Enchelyophis</a:t>
            </a:r>
            <a:r>
              <a:rPr lang="cs-CZ" i="1" dirty="0"/>
              <a:t> </a:t>
            </a:r>
            <a:r>
              <a:rPr lang="cs-CZ" i="1" dirty="0" err="1"/>
              <a:t>gracilis</a:t>
            </a:r>
            <a:r>
              <a:rPr lang="cs-CZ" i="1" dirty="0"/>
              <a:t> </a:t>
            </a:r>
            <a:r>
              <a:rPr lang="cs-CZ" dirty="0"/>
              <a:t>se </a:t>
            </a:r>
            <a:r>
              <a:rPr lang="cs-CZ" i="1" dirty="0"/>
              <a:t>            </a:t>
            </a:r>
          </a:p>
          <a:p>
            <a:r>
              <a:rPr lang="cs-CZ" dirty="0"/>
              <a:t>ukrývají v tělní dutině tzv. mořské okurky</a:t>
            </a:r>
          </a:p>
        </p:txBody>
      </p:sp>
      <p:sp>
        <p:nvSpPr>
          <p:cNvPr id="9" name="Obdélník 8"/>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400" dirty="0" err="1" smtClean="0">
                <a:solidFill>
                  <a:schemeClr val="tx1"/>
                </a:solidFill>
              </a:rPr>
              <a:t>Endokomenzalismus</a:t>
            </a:r>
            <a:endParaRPr lang="cs-CZ" sz="3400" dirty="0">
              <a:solidFill>
                <a:schemeClr val="tx1"/>
              </a:solidFill>
            </a:endParaRPr>
          </a:p>
        </p:txBody>
      </p:sp>
    </p:spTree>
    <p:extLst>
      <p:ext uri="{BB962C8B-B14F-4D97-AF65-F5344CB8AC3E}">
        <p14:creationId xmlns:p14="http://schemas.microsoft.com/office/powerpoint/2010/main" val="33009986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781888" y="2009885"/>
            <a:ext cx="6209447" cy="554014"/>
          </a:xfrm>
        </p:spPr>
        <p:txBody>
          <a:bodyPr>
            <a:normAutofit fontScale="90000"/>
          </a:bodyPr>
          <a:lstStyle/>
          <a:p>
            <a:endParaRPr lang="cs-CZ"/>
          </a:p>
        </p:txBody>
      </p:sp>
      <p:pic>
        <p:nvPicPr>
          <p:cNvPr id="8194" name="Picture 2" descr="OCEAN DEFENDER - Hawaii - Imperial shrimp on a sea cucumber! Imperial  shrimps have a symbiotic relationship with sea cucumbers, nudibranchs and  other species. Their host provides them with shelter and acces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4181086" y="4009895"/>
            <a:ext cx="3448907" cy="224730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ea cucumber swimming crab | Lissocarcinus orbicularis ~Mato…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2292" y="-1"/>
            <a:ext cx="4769708" cy="340959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perial shrimp riding on a sea cucumb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335" y="19905"/>
            <a:ext cx="4209535" cy="340909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perial shrimp on a sea cucumber. | Jurgen Fre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09093"/>
            <a:ext cx="5173362" cy="344890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Emperor Shrimp On Harmonica Sea Cucumber Photograph by Georgette Douwm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2162" y="3407168"/>
            <a:ext cx="5189838" cy="3442593"/>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Sea Cucumber Crab, Indonesia Digital Art by Giordano Ciprian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522573" cy="3409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6098872" y="56446"/>
            <a:ext cx="2500043" cy="523220"/>
          </a:xfrm>
          <a:prstGeom prst="rect">
            <a:avLst/>
          </a:prstGeom>
          <a:noFill/>
        </p:spPr>
        <p:txBody>
          <a:bodyPr wrap="none" rtlCol="0">
            <a:spAutoFit/>
          </a:bodyPr>
          <a:lstStyle/>
          <a:p>
            <a:r>
              <a:rPr lang="cs-CZ" sz="2800" b="1" dirty="0">
                <a:solidFill>
                  <a:schemeClr val="bg1"/>
                </a:solidFill>
              </a:rPr>
              <a:t>Komensalismus</a:t>
            </a:r>
          </a:p>
        </p:txBody>
      </p:sp>
    </p:spTree>
    <p:extLst>
      <p:ext uri="{BB962C8B-B14F-4D97-AF65-F5344CB8AC3E}">
        <p14:creationId xmlns:p14="http://schemas.microsoft.com/office/powerpoint/2010/main" val="2432348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86532"/>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80144"/>
            <a:ext cx="10515600" cy="843473"/>
          </a:xfrm>
        </p:spPr>
        <p:txBody>
          <a:bodyPr>
            <a:normAutofit/>
          </a:bodyPr>
          <a:lstStyle/>
          <a:p>
            <a:pPr algn="ctr"/>
            <a:r>
              <a:rPr lang="cs-CZ" sz="3400" b="1" dirty="0" err="1" smtClean="0"/>
              <a:t>Komenzalismus</a:t>
            </a:r>
            <a:endParaRPr lang="cs-CZ" sz="3400" b="1" dirty="0"/>
          </a:p>
        </p:txBody>
      </p:sp>
      <p:pic>
        <p:nvPicPr>
          <p:cNvPr id="6146" name="Picture 2" descr="Examples Of Commensalism In Nature - WorldAtla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06737" y="1570772"/>
            <a:ext cx="5891917" cy="374826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cological Relationships | National Geographic Socie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656" y="1558082"/>
            <a:ext cx="5907486" cy="374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2875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224503"/>
            <a:ext cx="10515600" cy="4690069"/>
          </a:xfrm>
        </p:spPr>
        <p:txBody>
          <a:bodyPr>
            <a:normAutofit/>
          </a:bodyPr>
          <a:lstStyle/>
          <a:p>
            <a:pPr marL="0" indent="0" algn="ctr">
              <a:buNone/>
            </a:pPr>
            <a:endParaRPr lang="cs-CZ" sz="3400" b="1" dirty="0" smtClean="0"/>
          </a:p>
          <a:p>
            <a:pPr marL="0" indent="0" algn="ctr">
              <a:buNone/>
            </a:pPr>
            <a:r>
              <a:rPr lang="cs-CZ" sz="3400" dirty="0" smtClean="0"/>
              <a:t>Symbióza/Mutualismus</a:t>
            </a:r>
          </a:p>
          <a:p>
            <a:pPr marL="0" indent="0" algn="ctr">
              <a:buNone/>
            </a:pPr>
            <a:r>
              <a:rPr lang="cs-CZ" sz="3400" dirty="0" err="1" smtClean="0"/>
              <a:t>Komenzalismus</a:t>
            </a:r>
            <a:r>
              <a:rPr lang="cs-CZ" sz="3400" dirty="0" smtClean="0"/>
              <a:t>/</a:t>
            </a:r>
            <a:r>
              <a:rPr lang="cs-CZ" sz="3400" dirty="0" err="1" smtClean="0"/>
              <a:t>Forézie</a:t>
            </a:r>
            <a:endParaRPr lang="cs-CZ" sz="3400" dirty="0" smtClean="0"/>
          </a:p>
          <a:p>
            <a:pPr marL="0" indent="0" algn="ctr">
              <a:buNone/>
            </a:pPr>
            <a:r>
              <a:rPr lang="cs-CZ" sz="3400" b="1" dirty="0" err="1" smtClean="0"/>
              <a:t>Cleaning</a:t>
            </a:r>
            <a:r>
              <a:rPr lang="cs-CZ" sz="3400" b="1" dirty="0" smtClean="0"/>
              <a:t> </a:t>
            </a:r>
            <a:r>
              <a:rPr lang="cs-CZ" sz="3400" b="1" dirty="0" err="1" smtClean="0"/>
              <a:t>symbiosis</a:t>
            </a:r>
            <a:r>
              <a:rPr lang="cs-CZ" sz="3400" b="1" dirty="0" smtClean="0"/>
              <a:t>/</a:t>
            </a:r>
            <a:r>
              <a:rPr lang="cs-CZ" sz="3400" b="1" dirty="0" err="1" smtClean="0"/>
              <a:t>Incidental</a:t>
            </a:r>
            <a:r>
              <a:rPr lang="cs-CZ" sz="3400" b="1" dirty="0" smtClean="0"/>
              <a:t> </a:t>
            </a:r>
            <a:r>
              <a:rPr lang="cs-CZ" sz="3400" b="1" dirty="0" err="1" smtClean="0"/>
              <a:t>cleaning</a:t>
            </a:r>
            <a:endParaRPr lang="cs-CZ" sz="3400" b="1" dirty="0" smtClean="0"/>
          </a:p>
          <a:p>
            <a:pPr marL="0" indent="0" algn="ctr">
              <a:buNone/>
            </a:pPr>
            <a:r>
              <a:rPr lang="cs-CZ" sz="3400" dirty="0" smtClean="0"/>
              <a:t>Parazitismus</a:t>
            </a:r>
            <a:endParaRPr lang="cs-CZ" sz="3400" dirty="0"/>
          </a:p>
        </p:txBody>
      </p:sp>
      <p:sp>
        <p:nvSpPr>
          <p:cNvPr id="4" name="Obdélník 3"/>
          <p:cNvSpPr/>
          <p:nvPr/>
        </p:nvSpPr>
        <p:spPr>
          <a:xfrm>
            <a:off x="0" y="86532"/>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542679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Species That Clean - Underwater36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86" y="-466219"/>
            <a:ext cx="12216885" cy="781437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dirty="0"/>
          </a:p>
        </p:txBody>
      </p:sp>
      <p:sp>
        <p:nvSpPr>
          <p:cNvPr id="6" name="Obdélník 5"/>
          <p:cNvSpPr/>
          <p:nvPr/>
        </p:nvSpPr>
        <p:spPr>
          <a:xfrm>
            <a:off x="0" y="-104296"/>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p:cNvSpPr txBox="1"/>
          <p:nvPr/>
        </p:nvSpPr>
        <p:spPr>
          <a:xfrm>
            <a:off x="4546926" y="-84529"/>
            <a:ext cx="3005887" cy="523220"/>
          </a:xfrm>
          <a:prstGeom prst="rect">
            <a:avLst/>
          </a:prstGeom>
          <a:noFill/>
        </p:spPr>
        <p:txBody>
          <a:bodyPr wrap="none" rtlCol="0">
            <a:spAutoFit/>
          </a:bodyPr>
          <a:lstStyle/>
          <a:p>
            <a:r>
              <a:rPr lang="cs-CZ" sz="2800" dirty="0" err="1"/>
              <a:t>Cleaning</a:t>
            </a:r>
            <a:r>
              <a:rPr lang="cs-CZ" sz="2800" dirty="0"/>
              <a:t> </a:t>
            </a:r>
            <a:r>
              <a:rPr lang="cs-CZ" sz="2800" dirty="0" err="1"/>
              <a:t>symbioisis</a:t>
            </a:r>
            <a:endParaRPr lang="cs-CZ" sz="2800" dirty="0"/>
          </a:p>
        </p:txBody>
      </p:sp>
    </p:spTree>
    <p:extLst>
      <p:ext uri="{BB962C8B-B14F-4D97-AF65-F5344CB8AC3E}">
        <p14:creationId xmlns:p14="http://schemas.microsoft.com/office/powerpoint/2010/main" val="11966946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88101"/>
            <a:ext cx="10515600" cy="851425"/>
          </a:xfrm>
        </p:spPr>
        <p:txBody>
          <a:bodyPr>
            <a:normAutofit/>
          </a:bodyPr>
          <a:lstStyle/>
          <a:p>
            <a:pPr algn="ctr"/>
            <a:r>
              <a:rPr lang="cs-CZ" sz="3400" b="1" dirty="0" err="1" smtClean="0"/>
              <a:t>Cleaning</a:t>
            </a:r>
            <a:r>
              <a:rPr lang="cs-CZ" sz="3400" b="1" dirty="0" smtClean="0"/>
              <a:t> </a:t>
            </a:r>
            <a:r>
              <a:rPr lang="cs-CZ" sz="3400" b="1" dirty="0" err="1" smtClean="0"/>
              <a:t>symbiosis</a:t>
            </a:r>
            <a:endParaRPr lang="cs-CZ" sz="3400" b="1" dirty="0"/>
          </a:p>
        </p:txBody>
      </p:sp>
      <p:pic>
        <p:nvPicPr>
          <p:cNvPr id="5" name="Obrázek 4"/>
          <p:cNvPicPr>
            <a:picLocks noChangeAspect="1"/>
          </p:cNvPicPr>
          <p:nvPr/>
        </p:nvPicPr>
        <p:blipFill>
          <a:blip r:embed="rId2"/>
          <a:stretch>
            <a:fillRect/>
          </a:stretch>
        </p:blipFill>
        <p:spPr>
          <a:xfrm>
            <a:off x="1997855" y="1351724"/>
            <a:ext cx="7985066" cy="3062163"/>
          </a:xfrm>
          <a:prstGeom prst="rect">
            <a:avLst/>
          </a:prstGeom>
        </p:spPr>
      </p:pic>
      <p:sp>
        <p:nvSpPr>
          <p:cNvPr id="6" name="TextovéPole 5"/>
          <p:cNvSpPr txBox="1"/>
          <p:nvPr/>
        </p:nvSpPr>
        <p:spPr>
          <a:xfrm>
            <a:off x="1280160" y="4277794"/>
            <a:ext cx="9858815" cy="1754326"/>
          </a:xfrm>
          <a:prstGeom prst="rect">
            <a:avLst/>
          </a:prstGeom>
          <a:noFill/>
        </p:spPr>
        <p:txBody>
          <a:bodyPr wrap="square" rtlCol="0">
            <a:spAutoFit/>
          </a:bodyPr>
          <a:lstStyle/>
          <a:p>
            <a:r>
              <a:rPr lang="cs-CZ" b="1" dirty="0" smtClean="0"/>
              <a:t>Některé příklady „</a:t>
            </a:r>
            <a:r>
              <a:rPr lang="cs-CZ" b="1" dirty="0" err="1" smtClean="0"/>
              <a:t>cleaning</a:t>
            </a:r>
            <a:r>
              <a:rPr lang="cs-CZ" b="1" dirty="0" smtClean="0"/>
              <a:t> symbiózy, všeobecně považované za formu mutualismu</a:t>
            </a:r>
            <a:r>
              <a:rPr lang="cs-CZ" dirty="0" smtClean="0"/>
              <a:t>:</a:t>
            </a:r>
          </a:p>
          <a:p>
            <a:pPr marL="342900" indent="-342900">
              <a:buAutoNum type="alphaUcParenBoth"/>
            </a:pPr>
            <a:r>
              <a:rPr lang="cs-CZ" dirty="0" smtClean="0"/>
              <a:t>Pacifický „čistící“ korýš, </a:t>
            </a:r>
            <a:r>
              <a:rPr lang="cs-CZ" i="1" dirty="0" err="1" smtClean="0"/>
              <a:t>Lysmata</a:t>
            </a:r>
            <a:r>
              <a:rPr lang="cs-CZ" i="1" dirty="0" smtClean="0"/>
              <a:t> </a:t>
            </a:r>
            <a:r>
              <a:rPr lang="cs-CZ" i="1" dirty="0" err="1" smtClean="0"/>
              <a:t>amboinensis</a:t>
            </a:r>
            <a:r>
              <a:rPr lang="cs-CZ" dirty="0" smtClean="0"/>
              <a:t>, odstraňuje cizopasníky z úst murény (</a:t>
            </a:r>
            <a:r>
              <a:rPr lang="cs-CZ" i="1" dirty="0" err="1" smtClean="0"/>
              <a:t>Gymnothorax</a:t>
            </a:r>
            <a:r>
              <a:rPr lang="cs-CZ" dirty="0" smtClean="0"/>
              <a:t>).</a:t>
            </a:r>
          </a:p>
          <a:p>
            <a:pPr marL="342900" indent="-342900">
              <a:buAutoNum type="alphaUcParenBoth" startAt="2"/>
            </a:pPr>
            <a:r>
              <a:rPr lang="cs-CZ" dirty="0" err="1" smtClean="0"/>
              <a:t>Klubák</a:t>
            </a:r>
            <a:r>
              <a:rPr lang="cs-CZ" dirty="0" smtClean="0"/>
              <a:t> žlutozobý (</a:t>
            </a:r>
            <a:r>
              <a:rPr lang="cs-CZ" i="1" dirty="0" err="1" smtClean="0"/>
              <a:t>Buphagus</a:t>
            </a:r>
            <a:r>
              <a:rPr lang="cs-CZ" i="1" dirty="0" smtClean="0"/>
              <a:t> </a:t>
            </a:r>
            <a:r>
              <a:rPr lang="cs-CZ" i="1" dirty="0" err="1" smtClean="0"/>
              <a:t>africanus</a:t>
            </a:r>
            <a:r>
              <a:rPr lang="cs-CZ" dirty="0" smtClean="0"/>
              <a:t>) vybírá roztoče a další parazitické členovce z povrchu </a:t>
            </a:r>
          </a:p>
          <a:p>
            <a:r>
              <a:rPr lang="cs-CZ" dirty="0"/>
              <a:t> </a:t>
            </a:r>
            <a:r>
              <a:rPr lang="cs-CZ" dirty="0" smtClean="0"/>
              <a:t>      těla velkých </a:t>
            </a:r>
            <a:r>
              <a:rPr lang="cs-CZ" dirty="0" err="1" smtClean="0"/>
              <a:t>kopýtníků</a:t>
            </a:r>
            <a:r>
              <a:rPr lang="cs-CZ" dirty="0" smtClean="0"/>
              <a:t> v Africe. Příklady „</a:t>
            </a:r>
            <a:r>
              <a:rPr lang="cs-CZ" dirty="0" err="1" smtClean="0"/>
              <a:t>cleaning</a:t>
            </a:r>
            <a:r>
              <a:rPr lang="cs-CZ" dirty="0" smtClean="0"/>
              <a:t> </a:t>
            </a:r>
            <a:r>
              <a:rPr lang="cs-CZ" dirty="0" err="1" smtClean="0"/>
              <a:t>symbiosy“se</a:t>
            </a:r>
            <a:r>
              <a:rPr lang="cs-CZ" dirty="0"/>
              <a:t> </a:t>
            </a:r>
            <a:r>
              <a:rPr lang="cs-CZ" dirty="0" smtClean="0"/>
              <a:t>týkají jejich vlastních dvojznačnosti,              	kdy </a:t>
            </a:r>
            <a:r>
              <a:rPr lang="cs-CZ" dirty="0" err="1" smtClean="0"/>
              <a:t>klubáci</a:t>
            </a:r>
            <a:r>
              <a:rPr lang="cs-CZ" dirty="0"/>
              <a:t> </a:t>
            </a:r>
            <a:r>
              <a:rPr lang="cs-CZ" dirty="0" smtClean="0"/>
              <a:t>se sami živí krví vytékající z otevřených poranění a „čistič“ je někdy sežrán svým      	klientem.       </a:t>
            </a:r>
          </a:p>
        </p:txBody>
      </p:sp>
    </p:spTree>
    <p:extLst>
      <p:ext uri="{BB962C8B-B14F-4D97-AF65-F5344CB8AC3E}">
        <p14:creationId xmlns:p14="http://schemas.microsoft.com/office/powerpoint/2010/main" val="22381667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upload.wikimedia.org/wikipedia/commons/7/70/Common_clownfish_curves_dnsmp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6806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ChangeArrowheads="1"/>
          </p:cNvSpPr>
          <p:nvPr/>
        </p:nvSpPr>
        <p:spPr bwMode="auto">
          <a:xfrm>
            <a:off x="609603" y="4387150"/>
            <a:ext cx="10983007" cy="169790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800" b="0" i="0" u="none" strike="noStrike" cap="none" normalizeH="0" baseline="0" dirty="0" err="1">
                <a:ln>
                  <a:noFill/>
                </a:ln>
                <a:solidFill>
                  <a:srgbClr val="202124"/>
                </a:solidFill>
                <a:effectLst/>
                <a:latin typeface="inherit"/>
              </a:rPr>
              <a:t>Cleaning</a:t>
            </a:r>
            <a:r>
              <a:rPr kumimoji="0" lang="cs-CZ" altLang="cs-CZ" sz="2800" b="0" i="0" u="none" strike="noStrike" cap="none" normalizeH="0" baseline="0" dirty="0">
                <a:ln>
                  <a:noFill/>
                </a:ln>
                <a:solidFill>
                  <a:srgbClr val="202124"/>
                </a:solidFill>
                <a:effectLst/>
                <a:latin typeface="inherit"/>
              </a:rPr>
              <a:t> </a:t>
            </a:r>
            <a:r>
              <a:rPr kumimoji="0" lang="cs-CZ" altLang="cs-CZ" sz="2800" b="0" i="0" u="none" strike="noStrike" cap="none" normalizeH="0" baseline="0" dirty="0" err="1">
                <a:ln>
                  <a:noFill/>
                </a:ln>
                <a:solidFill>
                  <a:srgbClr val="202124"/>
                </a:solidFill>
                <a:effectLst/>
                <a:latin typeface="inherit"/>
              </a:rPr>
              <a:t>symbioisis</a:t>
            </a:r>
            <a:endParaRPr kumimoji="0" lang="cs-CZ" altLang="cs-CZ" sz="2800" b="0" i="0" u="none" strike="noStrike" cap="none" normalizeH="0" baseline="0" dirty="0">
              <a:ln>
                <a:noFill/>
              </a:ln>
              <a:solidFill>
                <a:srgbClr val="202124"/>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V čistící symbióze se klaun živí malými bezobratlými, kteří by jinak mohli sasance ublížit,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a výkaly z klaunů poskytují sasankám živiny. Klaun je chráněn před predátory žahavými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buňkami, vůči nimž je klaun imunní, a klaun vydává vysoký zvuk, který odrazuje motýlí ryby,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které by sasanku jinak sežraly. Vztah je proto klasifikován jako mutualistický.</a:t>
            </a:r>
            <a:r>
              <a:rPr kumimoji="0" lang="cs-CZ" altLang="cs-CZ" sz="800" b="0" i="0" u="none" strike="noStrike" cap="none" normalizeH="0" baseline="0" dirty="0">
                <a:ln>
                  <a:noFill/>
                </a:ln>
                <a:solidFill>
                  <a:schemeClr val="tx1"/>
                </a:solidFill>
                <a:effectLst/>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58217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551407" y="2376488"/>
            <a:ext cx="6171317" cy="1044817"/>
          </a:xfrm>
        </p:spPr>
        <p:txBody>
          <a:bodyPr/>
          <a:lstStyle/>
          <a:p>
            <a:endParaRPr lang="cs-CZ" dirty="0"/>
          </a:p>
        </p:txBody>
      </p:sp>
      <p:pic>
        <p:nvPicPr>
          <p:cNvPr id="12292" name="Picture 4" descr="Marine Biology and Symbiosis - Unlikely Pairs Working Toge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3095" y="0"/>
            <a:ext cx="5556794" cy="349284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leaner fishes and shrimp diversity and a re-evaluation of cleaning  symbioses – Shark Research &amp; Conservation Program (SRC) | University of  Mia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282"/>
            <a:ext cx="5025082" cy="3594259"/>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Cleaner shrimp on a grouper - Stock Image - C010/9040 - Science Photo  Libr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3372"/>
            <a:ext cx="4774967" cy="355462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symbiosis | Tag | PrimoGIF"/>
          <p:cNvPicPr>
            <a:picLocks noGrp="1" noChangeAspect="1" noChangeArrowheads="1" noCro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821403" y="3303372"/>
            <a:ext cx="5574263" cy="355462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Mutualistic cleaner fish maintains high escape performance despite  privileged relationship with predato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4968" y="-1"/>
            <a:ext cx="2046436" cy="676326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9564131" y="32949"/>
            <a:ext cx="2671757" cy="461665"/>
          </a:xfrm>
          <a:prstGeom prst="rect">
            <a:avLst/>
          </a:prstGeom>
          <a:noFill/>
        </p:spPr>
        <p:txBody>
          <a:bodyPr wrap="none" rtlCol="0">
            <a:spAutoFit/>
          </a:bodyPr>
          <a:lstStyle/>
          <a:p>
            <a:r>
              <a:rPr lang="cs-CZ" sz="2400" dirty="0" err="1">
                <a:solidFill>
                  <a:schemeClr val="bg1"/>
                </a:solidFill>
              </a:rPr>
              <a:t>Cleaning</a:t>
            </a:r>
            <a:r>
              <a:rPr lang="cs-CZ" sz="2400" dirty="0">
                <a:solidFill>
                  <a:schemeClr val="bg1"/>
                </a:solidFill>
              </a:rPr>
              <a:t> </a:t>
            </a:r>
            <a:r>
              <a:rPr lang="cs-CZ" sz="2400" dirty="0" err="1">
                <a:solidFill>
                  <a:schemeClr val="bg1"/>
                </a:solidFill>
              </a:rPr>
              <a:t>symbioisis</a:t>
            </a:r>
            <a:r>
              <a:rPr lang="cs-CZ" sz="2400" dirty="0">
                <a:solidFill>
                  <a:schemeClr val="bg1"/>
                </a:solidFill>
              </a:rPr>
              <a:t> </a:t>
            </a:r>
          </a:p>
        </p:txBody>
      </p:sp>
    </p:spTree>
    <p:extLst>
      <p:ext uri="{BB962C8B-B14F-4D97-AF65-F5344CB8AC3E}">
        <p14:creationId xmlns:p14="http://schemas.microsoft.com/office/powerpoint/2010/main" val="1204397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4"/>
          <p:cNvSpPr>
            <a:spLocks noGrp="1" noChangeArrowheads="1"/>
          </p:cNvSpPr>
          <p:nvPr>
            <p:ph type="title"/>
          </p:nvPr>
        </p:nvSpPr>
        <p:spPr>
          <a:xfrm>
            <a:off x="1375575" y="405516"/>
            <a:ext cx="9438197" cy="715619"/>
          </a:xfrm>
        </p:spPr>
        <p:txBody>
          <a:bodyPr>
            <a:normAutofit/>
          </a:bodyPr>
          <a:lstStyle/>
          <a:p>
            <a:pPr algn="ctr" eaLnBrk="1" hangingPunct="1"/>
            <a:r>
              <a:rPr lang="cs-CZ" altLang="cs-CZ" sz="3600" b="1" dirty="0"/>
              <a:t>Biologické interakce - Fenomén parazitismu </a:t>
            </a:r>
          </a:p>
        </p:txBody>
      </p:sp>
      <p:sp>
        <p:nvSpPr>
          <p:cNvPr id="126979" name="Text Box 5"/>
          <p:cNvSpPr txBox="1">
            <a:spLocks noChangeArrowheads="1"/>
          </p:cNvSpPr>
          <p:nvPr/>
        </p:nvSpPr>
        <p:spPr bwMode="auto">
          <a:xfrm>
            <a:off x="2259013" y="148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26980" name="Text Box 6"/>
          <p:cNvSpPr txBox="1">
            <a:spLocks noChangeArrowheads="1"/>
          </p:cNvSpPr>
          <p:nvPr/>
        </p:nvSpPr>
        <p:spPr bwMode="auto">
          <a:xfrm>
            <a:off x="1992314" y="1557339"/>
            <a:ext cx="7794121"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dirty="0"/>
              <a:t>Typy vztahů mezi organismy		A		B</a:t>
            </a:r>
          </a:p>
          <a:p>
            <a:pPr eaLnBrk="1" hangingPunct="1">
              <a:spcBef>
                <a:spcPct val="0"/>
              </a:spcBef>
              <a:buFontTx/>
              <a:buNone/>
            </a:pPr>
            <a:endParaRPr lang="cs-CZ" altLang="cs-CZ" sz="2400" b="1" dirty="0"/>
          </a:p>
          <a:p>
            <a:pPr eaLnBrk="1" hangingPunct="1">
              <a:spcBef>
                <a:spcPct val="0"/>
              </a:spcBef>
              <a:buFontTx/>
              <a:buNone/>
            </a:pPr>
            <a:r>
              <a:rPr lang="cs-CZ" altLang="cs-CZ" sz="2400" b="1" dirty="0">
                <a:solidFill>
                  <a:srgbClr val="FF0000"/>
                </a:solidFill>
              </a:rPr>
              <a:t>Parazitismus				+		-</a:t>
            </a:r>
          </a:p>
          <a:p>
            <a:pPr eaLnBrk="1" hangingPunct="1">
              <a:spcBef>
                <a:spcPct val="0"/>
              </a:spcBef>
              <a:buFontTx/>
              <a:buNone/>
            </a:pPr>
            <a:r>
              <a:rPr lang="cs-CZ" altLang="cs-CZ" sz="2400" b="1" dirty="0"/>
              <a:t>Predace					+		</a:t>
            </a:r>
            <a:r>
              <a:rPr lang="cs-CZ" altLang="cs-CZ" sz="2400" b="1" dirty="0" smtClean="0"/>
              <a:t>-</a:t>
            </a:r>
          </a:p>
          <a:p>
            <a:pPr eaLnBrk="1" hangingPunct="1">
              <a:spcBef>
                <a:spcPct val="0"/>
              </a:spcBef>
              <a:buFontTx/>
              <a:buNone/>
            </a:pPr>
            <a:r>
              <a:rPr lang="cs-CZ" altLang="cs-CZ" sz="2400" b="1" dirty="0" err="1" smtClean="0"/>
              <a:t>Parasitoid</a:t>
            </a:r>
            <a:r>
              <a:rPr lang="cs-CZ" altLang="cs-CZ" sz="2400" b="1" dirty="0" smtClean="0"/>
              <a:t>					+		-</a:t>
            </a:r>
            <a:endParaRPr lang="cs-CZ" altLang="cs-CZ" sz="2400" b="1" dirty="0"/>
          </a:p>
          <a:p>
            <a:pPr eaLnBrk="1" hangingPunct="1">
              <a:spcBef>
                <a:spcPct val="0"/>
              </a:spcBef>
              <a:buFontTx/>
              <a:buNone/>
            </a:pPr>
            <a:r>
              <a:rPr lang="cs-CZ" altLang="cs-CZ" sz="2400" b="1" dirty="0" err="1"/>
              <a:t>Herbivorie</a:t>
            </a:r>
            <a:r>
              <a:rPr lang="cs-CZ" altLang="cs-CZ" sz="2400" b="1" dirty="0"/>
              <a:t>					+		-</a:t>
            </a:r>
          </a:p>
          <a:p>
            <a:pPr eaLnBrk="1" hangingPunct="1">
              <a:spcBef>
                <a:spcPct val="0"/>
              </a:spcBef>
              <a:buFontTx/>
              <a:buNone/>
            </a:pPr>
            <a:r>
              <a:rPr lang="cs-CZ" altLang="cs-CZ" sz="2400" b="1" dirty="0" err="1"/>
              <a:t>Kompetice</a:t>
            </a:r>
            <a:r>
              <a:rPr lang="cs-CZ" altLang="cs-CZ" sz="2400" b="1" dirty="0"/>
              <a:t>					-		-</a:t>
            </a:r>
          </a:p>
          <a:p>
            <a:pPr eaLnBrk="1" hangingPunct="1">
              <a:spcBef>
                <a:spcPct val="0"/>
              </a:spcBef>
              <a:buFontTx/>
              <a:buNone/>
            </a:pPr>
            <a:r>
              <a:rPr lang="cs-CZ" altLang="cs-CZ" sz="2400" b="1" dirty="0" err="1"/>
              <a:t>Protokooperace</a:t>
            </a:r>
            <a:r>
              <a:rPr lang="cs-CZ" altLang="cs-CZ" sz="2400" b="1" dirty="0"/>
              <a:t>				+		+</a:t>
            </a:r>
          </a:p>
          <a:p>
            <a:pPr eaLnBrk="1" hangingPunct="1">
              <a:spcBef>
                <a:spcPct val="0"/>
              </a:spcBef>
              <a:buFontTx/>
              <a:buNone/>
            </a:pPr>
            <a:r>
              <a:rPr lang="cs-CZ" altLang="cs-CZ" sz="2400" b="1" dirty="0"/>
              <a:t>Mutualismus				+		+</a:t>
            </a:r>
          </a:p>
          <a:p>
            <a:pPr eaLnBrk="1" hangingPunct="1">
              <a:spcBef>
                <a:spcPct val="0"/>
              </a:spcBef>
              <a:buFontTx/>
              <a:buNone/>
            </a:pPr>
            <a:r>
              <a:rPr lang="cs-CZ" altLang="cs-CZ" sz="2400" b="1" dirty="0"/>
              <a:t>Komensalismus				+		0</a:t>
            </a:r>
          </a:p>
          <a:p>
            <a:pPr eaLnBrk="1" hangingPunct="1">
              <a:spcBef>
                <a:spcPct val="0"/>
              </a:spcBef>
              <a:buFontTx/>
              <a:buNone/>
            </a:pPr>
            <a:r>
              <a:rPr lang="cs-CZ" altLang="cs-CZ" sz="2400" b="1" dirty="0" err="1"/>
              <a:t>Amensalismus</a:t>
            </a:r>
            <a:r>
              <a:rPr lang="cs-CZ" altLang="cs-CZ" sz="2400" b="1" dirty="0"/>
              <a:t>				-		0</a:t>
            </a:r>
          </a:p>
          <a:p>
            <a:pPr eaLnBrk="1" hangingPunct="1">
              <a:spcBef>
                <a:spcPct val="0"/>
              </a:spcBef>
              <a:buFontTx/>
              <a:buNone/>
            </a:pPr>
            <a:r>
              <a:rPr lang="cs-CZ" altLang="cs-CZ" sz="2400" b="1" dirty="0" err="1"/>
              <a:t>Neutralismus</a:t>
            </a:r>
            <a:r>
              <a:rPr lang="cs-CZ" altLang="cs-CZ" sz="2400" b="1" dirty="0"/>
              <a:t>				0		0</a:t>
            </a:r>
          </a:p>
          <a:p>
            <a:pPr eaLnBrk="1" hangingPunct="1">
              <a:spcBef>
                <a:spcPct val="0"/>
              </a:spcBef>
              <a:buFontTx/>
              <a:buNone/>
            </a:pPr>
            <a:endParaRPr lang="cs-CZ" altLang="cs-CZ" sz="2400" b="1" dirty="0"/>
          </a:p>
          <a:p>
            <a:pPr eaLnBrk="1" hangingPunct="1">
              <a:spcBef>
                <a:spcPct val="0"/>
              </a:spcBef>
              <a:buFontTx/>
              <a:buNone/>
            </a:pPr>
            <a:r>
              <a:rPr lang="cs-CZ" altLang="cs-CZ" sz="2400" b="1" dirty="0"/>
              <a:t>                Parazitismus = forma </a:t>
            </a:r>
            <a:r>
              <a:rPr lang="cs-CZ" altLang="cs-CZ" sz="2400" b="1" dirty="0" err="1"/>
              <a:t>symbiósy</a:t>
            </a:r>
            <a:r>
              <a:rPr lang="cs-CZ" altLang="cs-CZ" sz="2400" b="1" dirty="0"/>
              <a:t>	</a:t>
            </a:r>
          </a:p>
        </p:txBody>
      </p:sp>
      <p:sp>
        <p:nvSpPr>
          <p:cNvPr id="2" name="Obdélník 1"/>
          <p:cNvSpPr/>
          <p:nvPr/>
        </p:nvSpPr>
        <p:spPr>
          <a:xfrm>
            <a:off x="1992314" y="2287228"/>
            <a:ext cx="7660569" cy="15532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526698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242" name="Picture 2" descr="Cleaning Symbiosis Cartoons and Comics - funny pictures from CartoonStoc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37108" y="1301986"/>
            <a:ext cx="5799799" cy="510382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897496" y="689790"/>
            <a:ext cx="172994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4233406" y="47076"/>
            <a:ext cx="3606580" cy="748058"/>
          </a:xfrm>
        </p:spPr>
        <p:txBody>
          <a:bodyPr>
            <a:normAutofit/>
          </a:bodyPr>
          <a:lstStyle/>
          <a:p>
            <a:r>
              <a:rPr lang="cs-CZ" sz="3400" b="1" dirty="0" err="1"/>
              <a:t>Cleaning</a:t>
            </a:r>
            <a:r>
              <a:rPr lang="cs-CZ" sz="3400" b="1" dirty="0"/>
              <a:t> </a:t>
            </a:r>
            <a:r>
              <a:rPr lang="cs-CZ" sz="3400" b="1" dirty="0" err="1"/>
              <a:t>symbiosis</a:t>
            </a:r>
            <a:endParaRPr lang="cs-CZ" sz="3400" b="1" dirty="0"/>
          </a:p>
        </p:txBody>
      </p:sp>
    </p:spTree>
    <p:extLst>
      <p:ext uri="{BB962C8B-B14F-4D97-AF65-F5344CB8AC3E}">
        <p14:creationId xmlns:p14="http://schemas.microsoft.com/office/powerpoint/2010/main" val="18847553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94785"/>
            <a:ext cx="10515600" cy="596983"/>
          </a:xfrm>
        </p:spPr>
        <p:txBody>
          <a:bodyPr>
            <a:normAutofit/>
          </a:bodyPr>
          <a:lstStyle/>
          <a:p>
            <a:pPr algn="ctr"/>
            <a:r>
              <a:rPr lang="cs-CZ" sz="3400" b="1" dirty="0" smtClean="0"/>
              <a:t>Predátoři, </a:t>
            </a:r>
            <a:r>
              <a:rPr lang="cs-CZ" sz="3400" b="1" dirty="0" err="1" smtClean="0"/>
              <a:t>Herbivoři</a:t>
            </a:r>
            <a:r>
              <a:rPr lang="cs-CZ" sz="3400" b="1" dirty="0" smtClean="0"/>
              <a:t>, Paraziti a Patogeny</a:t>
            </a:r>
            <a:endParaRPr lang="cs-CZ" sz="3400" b="1" dirty="0"/>
          </a:p>
        </p:txBody>
      </p:sp>
      <p:pic>
        <p:nvPicPr>
          <p:cNvPr id="6" name="Zástupný symbol pro obsah 5"/>
          <p:cNvPicPr>
            <a:picLocks noGrp="1" noChangeAspect="1"/>
          </p:cNvPicPr>
          <p:nvPr>
            <p:ph idx="1"/>
          </p:nvPr>
        </p:nvPicPr>
        <p:blipFill>
          <a:blip r:embed="rId2"/>
          <a:stretch>
            <a:fillRect/>
          </a:stretch>
        </p:blipFill>
        <p:spPr>
          <a:xfrm>
            <a:off x="989847" y="938255"/>
            <a:ext cx="10193431" cy="4086971"/>
          </a:xfrm>
          <a:prstGeom prst="rect">
            <a:avLst/>
          </a:prstGeom>
        </p:spPr>
      </p:pic>
      <p:pic>
        <p:nvPicPr>
          <p:cNvPr id="7" name="Obrázek 6"/>
          <p:cNvPicPr>
            <a:picLocks noChangeAspect="1"/>
          </p:cNvPicPr>
          <p:nvPr/>
        </p:nvPicPr>
        <p:blipFill>
          <a:blip r:embed="rId3"/>
          <a:stretch>
            <a:fillRect/>
          </a:stretch>
        </p:blipFill>
        <p:spPr>
          <a:xfrm>
            <a:off x="1317150" y="4757823"/>
            <a:ext cx="9734749" cy="1269270"/>
          </a:xfrm>
          <a:prstGeom prst="rect">
            <a:avLst/>
          </a:prstGeom>
        </p:spPr>
      </p:pic>
      <p:sp>
        <p:nvSpPr>
          <p:cNvPr id="8" name="Obdélník 7"/>
          <p:cNvSpPr/>
          <p:nvPr/>
        </p:nvSpPr>
        <p:spPr>
          <a:xfrm>
            <a:off x="6281527" y="2019631"/>
            <a:ext cx="3633750" cy="24598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5789477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88093"/>
            <a:ext cx="10515600" cy="859369"/>
          </a:xfrm>
        </p:spPr>
        <p:txBody>
          <a:bodyPr>
            <a:normAutofit/>
          </a:bodyPr>
          <a:lstStyle/>
          <a:p>
            <a:pPr algn="ctr"/>
            <a:r>
              <a:rPr lang="cs-CZ" sz="3400" b="1" dirty="0" smtClean="0"/>
              <a:t>Patogeny</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846648" y="1160896"/>
            <a:ext cx="10484182" cy="5430738"/>
          </a:xfrm>
          <a:prstGeom prst="rect">
            <a:avLst/>
          </a:prstGeom>
        </p:spPr>
      </p:pic>
      <p:sp>
        <p:nvSpPr>
          <p:cNvPr id="6" name="Obdélník 5"/>
          <p:cNvSpPr/>
          <p:nvPr/>
        </p:nvSpPr>
        <p:spPr>
          <a:xfrm>
            <a:off x="1184740" y="3045349"/>
            <a:ext cx="10050453" cy="34588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986084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123" name="Rectangle 2"/>
          <p:cNvSpPr>
            <a:spLocks noGrp="1" noChangeArrowheads="1"/>
          </p:cNvSpPr>
          <p:nvPr>
            <p:ph type="title"/>
          </p:nvPr>
        </p:nvSpPr>
        <p:spPr>
          <a:xfrm>
            <a:off x="3199739" y="94783"/>
            <a:ext cx="5729577" cy="628788"/>
          </a:xfrm>
        </p:spPr>
        <p:txBody>
          <a:bodyPr>
            <a:normAutofit/>
          </a:bodyPr>
          <a:lstStyle/>
          <a:p>
            <a:pPr eaLnBrk="1" hangingPunct="1"/>
            <a:r>
              <a:rPr lang="cs-CZ" altLang="cs-CZ" sz="3400" b="1" dirty="0">
                <a:latin typeface="+mn-lt"/>
              </a:rPr>
              <a:t>Co je to patogen, vektor ?</a:t>
            </a:r>
          </a:p>
        </p:txBody>
      </p:sp>
      <p:sp>
        <p:nvSpPr>
          <p:cNvPr id="5124" name="Rectangle 3"/>
          <p:cNvSpPr>
            <a:spLocks noGrp="1" noChangeArrowheads="1"/>
          </p:cNvSpPr>
          <p:nvPr>
            <p:ph type="body" idx="1"/>
          </p:nvPr>
        </p:nvSpPr>
        <p:spPr>
          <a:xfrm>
            <a:off x="1738314" y="1595627"/>
            <a:ext cx="8713787" cy="4997450"/>
          </a:xfrm>
        </p:spPr>
        <p:txBody>
          <a:bodyPr>
            <a:normAutofit lnSpcReduction="10000"/>
          </a:bodyPr>
          <a:lstStyle/>
          <a:p>
            <a:pPr eaLnBrk="1" hangingPunct="1">
              <a:lnSpc>
                <a:spcPct val="90000"/>
              </a:lnSpc>
              <a:buFontTx/>
              <a:buNone/>
            </a:pPr>
            <a:r>
              <a:rPr lang="cs-CZ" altLang="cs-CZ" sz="2000" b="1" dirty="0"/>
              <a:t>Patogen</a:t>
            </a:r>
            <a:r>
              <a:rPr lang="cs-CZ" altLang="cs-CZ" sz="2000" dirty="0"/>
              <a:t>, resp. </a:t>
            </a:r>
            <a:r>
              <a:rPr lang="cs-CZ" altLang="cs-CZ" sz="2000" b="1" dirty="0"/>
              <a:t>patogenní agens:</a:t>
            </a:r>
          </a:p>
          <a:p>
            <a:pPr eaLnBrk="1" hangingPunct="1">
              <a:lnSpc>
                <a:spcPct val="90000"/>
              </a:lnSpc>
              <a:buFontTx/>
              <a:buNone/>
            </a:pPr>
            <a:r>
              <a:rPr lang="cs-CZ" altLang="cs-CZ" sz="2000" dirty="0"/>
              <a:t> </a:t>
            </a:r>
            <a:r>
              <a:rPr lang="cs-CZ" altLang="cs-CZ" sz="2000" b="1" dirty="0"/>
              <a:t>choroboplodný zárodek</a:t>
            </a:r>
            <a:r>
              <a:rPr lang="cs-CZ" altLang="cs-CZ" sz="2000" dirty="0"/>
              <a:t> nebo </a:t>
            </a:r>
            <a:r>
              <a:rPr lang="cs-CZ" altLang="cs-CZ" sz="2000" b="1" dirty="0"/>
              <a:t>původce nemoci</a:t>
            </a:r>
            <a:r>
              <a:rPr lang="cs-CZ" altLang="cs-CZ" sz="2000" dirty="0"/>
              <a:t>, je biologický faktor (organismus), který může zapříčinit onemocnění hostitele. </a:t>
            </a:r>
          </a:p>
          <a:p>
            <a:pPr eaLnBrk="1" hangingPunct="1">
              <a:lnSpc>
                <a:spcPct val="90000"/>
              </a:lnSpc>
              <a:buFontTx/>
              <a:buNone/>
            </a:pPr>
            <a:endParaRPr lang="cs-CZ" altLang="cs-CZ" sz="2000" dirty="0"/>
          </a:p>
          <a:p>
            <a:pPr eaLnBrk="1" hangingPunct="1">
              <a:lnSpc>
                <a:spcPct val="90000"/>
              </a:lnSpc>
              <a:buFontTx/>
              <a:buNone/>
            </a:pPr>
            <a:r>
              <a:rPr lang="cs-CZ" altLang="cs-CZ" sz="2000" dirty="0"/>
              <a:t>Tento pojem se často používá ve zúženém rozsahu zahrnujícím organismy, které mohou narušit normální fyziologické procesy mnohobuněčných organismů, nicméně v plném významu zahrnuje </a:t>
            </a:r>
          </a:p>
          <a:p>
            <a:pPr eaLnBrk="1" hangingPunct="1">
              <a:lnSpc>
                <a:spcPct val="90000"/>
              </a:lnSpc>
              <a:buFontTx/>
              <a:buNone/>
            </a:pPr>
            <a:r>
              <a:rPr lang="cs-CZ" altLang="cs-CZ" sz="2000" b="1" u="sng" dirty="0"/>
              <a:t>veškeré biologické faktory infikující jakoukoliv součást biologické říše</a:t>
            </a:r>
            <a:r>
              <a:rPr lang="cs-CZ" altLang="cs-CZ" sz="2000" dirty="0"/>
              <a:t> </a:t>
            </a:r>
          </a:p>
          <a:p>
            <a:pPr eaLnBrk="1" hangingPunct="1">
              <a:lnSpc>
                <a:spcPct val="90000"/>
              </a:lnSpc>
              <a:buFontTx/>
              <a:buNone/>
            </a:pPr>
            <a:endParaRPr lang="cs-CZ" altLang="cs-CZ" sz="2000" dirty="0"/>
          </a:p>
          <a:p>
            <a:pPr eaLnBrk="1" hangingPunct="1">
              <a:lnSpc>
                <a:spcPct val="90000"/>
              </a:lnSpc>
              <a:buFontTx/>
              <a:buNone/>
            </a:pPr>
            <a:r>
              <a:rPr lang="cs-CZ" altLang="cs-CZ" sz="2000" dirty="0"/>
              <a:t>Za patogen považujeme </a:t>
            </a:r>
            <a:r>
              <a:rPr lang="cs-CZ" altLang="cs-CZ" sz="2000" b="1" dirty="0"/>
              <a:t>všechny organizmy včetně virů, viroidů</a:t>
            </a:r>
            <a:r>
              <a:rPr lang="cs-CZ" altLang="cs-CZ" sz="2000" dirty="0"/>
              <a:t>, které </a:t>
            </a:r>
            <a:r>
              <a:rPr lang="cs-CZ" altLang="cs-CZ" sz="2000" b="1" dirty="0"/>
              <a:t>nemůžeme označit za mikroorganizmy.</a:t>
            </a:r>
            <a:r>
              <a:rPr lang="cs-CZ" altLang="cs-CZ" sz="2000" dirty="0"/>
              <a:t> </a:t>
            </a:r>
          </a:p>
          <a:p>
            <a:pPr eaLnBrk="1" hangingPunct="1">
              <a:lnSpc>
                <a:spcPct val="90000"/>
              </a:lnSpc>
              <a:buFontTx/>
              <a:buNone/>
            </a:pPr>
            <a:endParaRPr lang="cs-CZ" altLang="cs-CZ" sz="2000" b="1" dirty="0"/>
          </a:p>
          <a:p>
            <a:pPr eaLnBrk="1" hangingPunct="1">
              <a:lnSpc>
                <a:spcPct val="90000"/>
              </a:lnSpc>
              <a:buFontTx/>
              <a:buNone/>
            </a:pPr>
            <a:r>
              <a:rPr lang="cs-CZ" altLang="cs-CZ" sz="2000" b="1" dirty="0"/>
              <a:t>přenašeč</a:t>
            </a:r>
            <a:r>
              <a:rPr lang="cs-CZ" altLang="cs-CZ" sz="2000" dirty="0"/>
              <a:t> (</a:t>
            </a:r>
            <a:r>
              <a:rPr lang="cs-CZ" altLang="cs-CZ" sz="2000" b="1" dirty="0"/>
              <a:t>vektor</a:t>
            </a:r>
            <a:r>
              <a:rPr lang="cs-CZ" altLang="cs-CZ" sz="2000" dirty="0"/>
              <a:t>) přenáší na svého hostitele </a:t>
            </a:r>
            <a:r>
              <a:rPr lang="cs-CZ" altLang="cs-CZ" sz="2000" b="1" dirty="0" err="1"/>
              <a:t>patogena</a:t>
            </a:r>
            <a:r>
              <a:rPr lang="cs-CZ" altLang="cs-CZ" sz="2000" b="1" dirty="0"/>
              <a:t>. </a:t>
            </a:r>
            <a:r>
              <a:rPr lang="cs-CZ" altLang="cs-CZ" sz="2000" dirty="0"/>
              <a:t>Takto je patogeny využívána řada parazitických členovců. Přitom se parazit ve vektoru může </a:t>
            </a:r>
            <a:r>
              <a:rPr lang="cs-CZ" altLang="cs-CZ" sz="2000" b="1" dirty="0"/>
              <a:t>namnožovat, vyvíjet se </a:t>
            </a:r>
            <a:r>
              <a:rPr lang="cs-CZ" altLang="cs-CZ" sz="2000" dirty="0"/>
              <a:t>v něm, nebo může být </a:t>
            </a:r>
            <a:r>
              <a:rPr lang="cs-CZ" altLang="cs-CZ" sz="2000" b="1" dirty="0"/>
              <a:t>přenos pouze mechanický</a:t>
            </a:r>
            <a:r>
              <a:rPr lang="cs-CZ" altLang="cs-CZ" sz="2000" dirty="0"/>
              <a:t>. </a:t>
            </a:r>
          </a:p>
          <a:p>
            <a:pPr eaLnBrk="1" hangingPunct="1">
              <a:lnSpc>
                <a:spcPct val="90000"/>
              </a:lnSpc>
              <a:buFontTx/>
              <a:buNone/>
            </a:pPr>
            <a:endParaRPr lang="cs-CZ" altLang="cs-CZ" sz="2000" dirty="0"/>
          </a:p>
        </p:txBody>
      </p:sp>
    </p:spTree>
    <p:extLst>
      <p:ext uri="{BB962C8B-B14F-4D97-AF65-F5344CB8AC3E}">
        <p14:creationId xmlns:p14="http://schemas.microsoft.com/office/powerpoint/2010/main" val="18275092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40390"/>
            <a:ext cx="10515600" cy="763959"/>
          </a:xfrm>
        </p:spPr>
        <p:txBody>
          <a:bodyPr>
            <a:normAutofit/>
          </a:bodyPr>
          <a:lstStyle/>
          <a:p>
            <a:pPr algn="ctr"/>
            <a:r>
              <a:rPr lang="cs-CZ" sz="3400" b="1" dirty="0" smtClean="0"/>
              <a:t>Virulence</a:t>
            </a:r>
            <a:endParaRPr lang="cs-CZ" sz="3400" b="1" dirty="0"/>
          </a:p>
        </p:txBody>
      </p:sp>
      <p:pic>
        <p:nvPicPr>
          <p:cNvPr id="5" name="Zástupný symbol pro obsah 4"/>
          <p:cNvPicPr>
            <a:picLocks noGrp="1" noChangeAspect="1"/>
          </p:cNvPicPr>
          <p:nvPr>
            <p:ph idx="1"/>
          </p:nvPr>
        </p:nvPicPr>
        <p:blipFill>
          <a:blip r:embed="rId2"/>
          <a:stretch>
            <a:fillRect/>
          </a:stretch>
        </p:blipFill>
        <p:spPr>
          <a:xfrm>
            <a:off x="375985" y="1486895"/>
            <a:ext cx="11440030" cy="4890052"/>
          </a:xfrm>
          <a:prstGeom prst="rect">
            <a:avLst/>
          </a:prstGeom>
        </p:spPr>
      </p:pic>
      <p:sp>
        <p:nvSpPr>
          <p:cNvPr id="6" name="Obdélník 5"/>
          <p:cNvSpPr/>
          <p:nvPr/>
        </p:nvSpPr>
        <p:spPr>
          <a:xfrm>
            <a:off x="1391475" y="3093054"/>
            <a:ext cx="3800727" cy="23933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244532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29739" name="Group 43"/>
          <p:cNvGraphicFramePr>
            <a:graphicFrameLocks noGrp="1"/>
          </p:cNvGraphicFramePr>
          <p:nvPr>
            <p:ph idx="1"/>
          </p:nvPr>
        </p:nvGraphicFramePr>
        <p:xfrm>
          <a:off x="1825625" y="1600201"/>
          <a:ext cx="8540750" cy="4533899"/>
        </p:xfrm>
        <a:graphic>
          <a:graphicData uri="http://schemas.openxmlformats.org/drawingml/2006/table">
            <a:tbl>
              <a:tblPr/>
              <a:tblGrid>
                <a:gridCol w="2055813">
                  <a:extLst>
                    <a:ext uri="{9D8B030D-6E8A-4147-A177-3AD203B41FA5}">
                      <a16:colId xmlns:a16="http://schemas.microsoft.com/office/drawing/2014/main" val="20000"/>
                    </a:ext>
                  </a:extLst>
                </a:gridCol>
                <a:gridCol w="2055812">
                  <a:extLst>
                    <a:ext uri="{9D8B030D-6E8A-4147-A177-3AD203B41FA5}">
                      <a16:colId xmlns:a16="http://schemas.microsoft.com/office/drawing/2014/main" val="20001"/>
                    </a:ext>
                  </a:extLst>
                </a:gridCol>
                <a:gridCol w="2030413">
                  <a:extLst>
                    <a:ext uri="{9D8B030D-6E8A-4147-A177-3AD203B41FA5}">
                      <a16:colId xmlns:a16="http://schemas.microsoft.com/office/drawing/2014/main" val="20002"/>
                    </a:ext>
                  </a:extLst>
                </a:gridCol>
                <a:gridCol w="2398712">
                  <a:extLst>
                    <a:ext uri="{9D8B030D-6E8A-4147-A177-3AD203B41FA5}">
                      <a16:colId xmlns:a16="http://schemas.microsoft.com/office/drawing/2014/main" val="20003"/>
                    </a:ext>
                  </a:extLst>
                </a:gridCol>
              </a:tblGrid>
              <a:tr h="457251">
                <a:tc rowSpan="3">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err="1">
                          <a:ln>
                            <a:noFill/>
                          </a:ln>
                          <a:solidFill>
                            <a:schemeClr val="tx1"/>
                          </a:solidFill>
                          <a:effectLst>
                            <a:outerShdw blurRad="38100" dist="38100" dir="2700000" algn="tl">
                              <a:srgbClr val="000000"/>
                            </a:outerShdw>
                          </a:effectLst>
                          <a:latin typeface="Arial" panose="020B0604020202020204" pitchFamily="34" charset="0"/>
                        </a:rPr>
                        <a:t>Ef</a:t>
                      </a:r>
                      <a:r>
                        <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f</a:t>
                      </a: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e</a:t>
                      </a:r>
                      <a:r>
                        <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c</a:t>
                      </a: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t on fitness</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Number of hosts/prey attacked</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520758">
                <a:tc vMerge="1">
                  <a:txBody>
                    <a:bodyPr/>
                    <a:lstStyle/>
                    <a:p>
                      <a:endParaRPr lang="cs-CZ"/>
                    </a:p>
                  </a:txBody>
                  <a:tcPr/>
                </a:tc>
                <a:tc gridSpan="2">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1 host</a:t>
                      </a:r>
                      <a:endParaRPr kumimoji="0" lang="cs-CZ"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rowSpan="2">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&gt; 1host/prey</a:t>
                      </a:r>
                      <a:endParaRPr kumimoji="0" lang="cs-CZ"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6212">
                <a:tc vMerge="1">
                  <a:txBody>
                    <a:bodyPr/>
                    <a:lstStyle/>
                    <a:p>
                      <a:endParaRPr lang="cs-CZ"/>
                    </a:p>
                  </a:txBody>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Death of host </a:t>
                      </a:r>
                    </a:p>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not required</a:t>
                      </a:r>
                      <a:endPar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Death of host </a:t>
                      </a:r>
                    </a:p>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required</a:t>
                      </a:r>
                      <a:endParaRPr kumimoji="0" lang="cs-CZ"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cs-CZ"/>
                    </a:p>
                  </a:txBody>
                  <a:tcPr/>
                </a:tc>
                <a:extLst>
                  <a:ext uri="{0D108BD9-81ED-4DB2-BD59-A6C34878D82A}">
                    <a16:rowId xmlns:a16="http://schemas.microsoft.com/office/drawing/2014/main" val="10002"/>
                  </a:ext>
                </a:extLst>
              </a:tr>
              <a:tr h="1554654">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&lt;</a:t>
                      </a: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 100%</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Typical parasite</a:t>
                      </a:r>
                      <a:endPar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Tropically transmitted typical parasite</a:t>
                      </a:r>
                      <a:endPar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Mi</a:t>
                      </a: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c</a:t>
                      </a:r>
                      <a:r>
                        <a:rPr kumimoji="0" lang="cs-CZ" altLang="cs-CZ" sz="2000" b="0" i="0" u="none" strike="noStrike" cap="none" normalizeH="0" baseline="0" dirty="0" err="1">
                          <a:ln>
                            <a:noFill/>
                          </a:ln>
                          <a:solidFill>
                            <a:schemeClr val="tx1"/>
                          </a:solidFill>
                          <a:effectLst>
                            <a:outerShdw blurRad="38100" dist="38100" dir="2700000" algn="tl">
                              <a:srgbClr val="000000"/>
                            </a:outerShdw>
                          </a:effectLst>
                          <a:latin typeface="Arial" panose="020B0604020202020204" pitchFamily="34" charset="0"/>
                        </a:rPr>
                        <a:t>ropred</a:t>
                      </a: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a</a:t>
                      </a:r>
                      <a:r>
                        <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tor</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05024">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100% (</a:t>
                      </a:r>
                      <a:r>
                        <a:rPr kumimoji="0" lang="en-US"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prey has 0 fitness</a:t>
                      </a: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Parasitic castrator</a:t>
                      </a:r>
                      <a:endPar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P</a:t>
                      </a:r>
                      <a:r>
                        <a:rPr kumimoji="0" lang="en-US" altLang="cs-CZ" sz="2000" b="0" i="0" u="none" strike="noStrike" cap="none" normalizeH="0" baseline="0" dirty="0" err="1">
                          <a:ln>
                            <a:noFill/>
                          </a:ln>
                          <a:solidFill>
                            <a:schemeClr val="tx1"/>
                          </a:solidFill>
                          <a:effectLst>
                            <a:outerShdw blurRad="38100" dist="38100" dir="2700000" algn="tl">
                              <a:srgbClr val="000000"/>
                            </a:outerShdw>
                          </a:effectLst>
                          <a:latin typeface="Arial" panose="020B0604020202020204" pitchFamily="34" charset="0"/>
                        </a:rPr>
                        <a:t>arasitoid</a:t>
                      </a:r>
                      <a:endPar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Predator</a:t>
                      </a:r>
                      <a:endPar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45436" name="Rectangle 33"/>
          <p:cNvSpPr>
            <a:spLocks noGrp="1" noChangeArrowheads="1"/>
          </p:cNvSpPr>
          <p:nvPr>
            <p:ph type="title"/>
          </p:nvPr>
        </p:nvSpPr>
        <p:spPr>
          <a:xfrm>
            <a:off x="2305877" y="132334"/>
            <a:ext cx="7458322" cy="1020608"/>
          </a:xfrm>
        </p:spPr>
        <p:txBody>
          <a:bodyPr>
            <a:noAutofit/>
          </a:bodyPr>
          <a:lstStyle/>
          <a:p>
            <a:pPr algn="ctr" eaLnBrk="1" hangingPunct="1"/>
            <a:r>
              <a:rPr lang="en-US" altLang="cs-CZ" sz="3400" b="1" dirty="0"/>
              <a:t>E</a:t>
            </a:r>
            <a:r>
              <a:rPr lang="cs-CZ" altLang="cs-CZ" sz="3400" b="1" dirty="0" err="1"/>
              <a:t>kologické</a:t>
            </a:r>
            <a:r>
              <a:rPr lang="cs-CZ" altLang="cs-CZ" sz="3400" b="1" dirty="0"/>
              <a:t> vymezení </a:t>
            </a:r>
            <a:r>
              <a:rPr lang="cs-CZ" altLang="cs-CZ" sz="3400" dirty="0" smtClean="0"/>
              <a:t>(</a:t>
            </a:r>
            <a:r>
              <a:rPr lang="cs-CZ" altLang="cs-CZ" sz="2800" b="1" dirty="0" smtClean="0"/>
              <a:t>parazita/predátora/</a:t>
            </a:r>
            <a:r>
              <a:rPr lang="cs-CZ" altLang="cs-CZ" sz="2800" b="1" dirty="0" err="1" smtClean="0"/>
              <a:t>parazitoida</a:t>
            </a:r>
            <a:r>
              <a:rPr lang="cs-CZ" altLang="cs-CZ" sz="2800" b="1" dirty="0" smtClean="0"/>
              <a:t>/kastrátora)</a:t>
            </a:r>
            <a:r>
              <a:rPr lang="cs-CZ" altLang="cs-CZ" sz="3400" b="1" dirty="0" smtClean="0"/>
              <a:t> </a:t>
            </a:r>
            <a:endParaRPr lang="en-US" altLang="cs-CZ" sz="3400" b="1" dirty="0"/>
          </a:p>
        </p:txBody>
      </p:sp>
      <p:sp>
        <p:nvSpPr>
          <p:cNvPr id="5" name="Obdélník 4"/>
          <p:cNvSpPr/>
          <p:nvPr/>
        </p:nvSpPr>
        <p:spPr>
          <a:xfrm>
            <a:off x="3941197" y="2130951"/>
            <a:ext cx="3978302" cy="27511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519066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016" y="69574"/>
            <a:ext cx="10280944" cy="6718852"/>
          </a:xfrm>
          <a:prstGeom prst="rect">
            <a:avLst/>
          </a:prstGeom>
        </p:spPr>
      </p:pic>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400" dirty="0" smtClean="0">
                <a:solidFill>
                  <a:schemeClr val="tx1"/>
                </a:solidFill>
              </a:rPr>
              <a:t>Vznik parazitismu</a:t>
            </a:r>
            <a:endParaRPr lang="cs-CZ" sz="3400" dirty="0">
              <a:solidFill>
                <a:schemeClr val="tx1"/>
              </a:solidFill>
            </a:endParaRPr>
          </a:p>
        </p:txBody>
      </p:sp>
      <p:sp>
        <p:nvSpPr>
          <p:cNvPr id="5" name="Obdélník 4"/>
          <p:cNvSpPr/>
          <p:nvPr/>
        </p:nvSpPr>
        <p:spPr>
          <a:xfrm>
            <a:off x="3649649" y="675859"/>
            <a:ext cx="5009321" cy="747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2520564" y="707663"/>
            <a:ext cx="4540195" cy="747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p:cNvPicPr>
            <a:picLocks noChangeAspect="1"/>
          </p:cNvPicPr>
          <p:nvPr/>
        </p:nvPicPr>
        <p:blipFill>
          <a:blip r:embed="rId3"/>
          <a:stretch>
            <a:fillRect/>
          </a:stretch>
        </p:blipFill>
        <p:spPr>
          <a:xfrm>
            <a:off x="-1" y="3953712"/>
            <a:ext cx="12192001" cy="2727366"/>
          </a:xfrm>
          <a:prstGeom prst="rect">
            <a:avLst/>
          </a:prstGeom>
        </p:spPr>
      </p:pic>
    </p:spTree>
    <p:extLst>
      <p:ext uri="{BB962C8B-B14F-4D97-AF65-F5344CB8AC3E}">
        <p14:creationId xmlns:p14="http://schemas.microsoft.com/office/powerpoint/2010/main" val="7085471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808" y="412831"/>
            <a:ext cx="8248153" cy="6186115"/>
          </a:xfrm>
          <a:prstGeom prst="rect">
            <a:avLst/>
          </a:prstGeom>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l="32289" t="16090" r="35422" b="8899"/>
          <a:stretch>
            <a:fillRect/>
          </a:stretch>
        </p:blipFill>
        <p:spPr bwMode="auto">
          <a:xfrm>
            <a:off x="8878851" y="734099"/>
            <a:ext cx="2955341" cy="3861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1"/>
          <p:cNvSpPr txBox="1">
            <a:spLocks noChangeArrowheads="1"/>
          </p:cNvSpPr>
          <p:nvPr/>
        </p:nvSpPr>
        <p:spPr bwMode="auto">
          <a:xfrm>
            <a:off x="9117635" y="4667152"/>
            <a:ext cx="258668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dirty="0" err="1"/>
              <a:t>Forézie</a:t>
            </a:r>
            <a:r>
              <a:rPr lang="cs-CZ" altLang="cs-CZ" sz="1800" dirty="0"/>
              <a:t>: </a:t>
            </a:r>
          </a:p>
          <a:p>
            <a:pPr eaLnBrk="1" hangingPunct="1">
              <a:spcBef>
                <a:spcPct val="0"/>
              </a:spcBef>
              <a:buFontTx/>
              <a:buNone/>
            </a:pPr>
            <a:r>
              <a:rPr lang="cs-CZ" altLang="cs-CZ" sz="1800" dirty="0"/>
              <a:t>hlístice na roztočích</a:t>
            </a:r>
          </a:p>
          <a:p>
            <a:pPr eaLnBrk="1" hangingPunct="1">
              <a:spcBef>
                <a:spcPct val="0"/>
              </a:spcBef>
              <a:buFontTx/>
              <a:buNone/>
            </a:pPr>
            <a:endParaRPr lang="cs-CZ" altLang="cs-CZ" sz="1800" dirty="0"/>
          </a:p>
        </p:txBody>
      </p:sp>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400" dirty="0" smtClean="0">
                <a:solidFill>
                  <a:schemeClr val="tx1"/>
                </a:solidFill>
              </a:rPr>
              <a:t>Vznik parazitismu</a:t>
            </a:r>
            <a:endParaRPr lang="cs-CZ" sz="3400" dirty="0">
              <a:solidFill>
                <a:schemeClr val="tx1"/>
              </a:solidFill>
            </a:endParaRPr>
          </a:p>
        </p:txBody>
      </p:sp>
      <p:sp>
        <p:nvSpPr>
          <p:cNvPr id="4" name="Obdélník 3"/>
          <p:cNvSpPr/>
          <p:nvPr/>
        </p:nvSpPr>
        <p:spPr>
          <a:xfrm>
            <a:off x="2520564" y="707663"/>
            <a:ext cx="4540195" cy="747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5143764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171" name="Rectangle 2"/>
          <p:cNvSpPr>
            <a:spLocks noGrp="1" noChangeArrowheads="1"/>
          </p:cNvSpPr>
          <p:nvPr>
            <p:ph type="title"/>
          </p:nvPr>
        </p:nvSpPr>
        <p:spPr>
          <a:xfrm>
            <a:off x="3374666" y="47086"/>
            <a:ext cx="5410201" cy="700344"/>
          </a:xfrm>
        </p:spPr>
        <p:txBody>
          <a:bodyPr/>
          <a:lstStyle/>
          <a:p>
            <a:pPr eaLnBrk="1" hangingPunct="1"/>
            <a:r>
              <a:rPr lang="cs-CZ" altLang="cs-CZ" sz="4000" b="1" dirty="0"/>
              <a:t>Parasitismus</a:t>
            </a:r>
            <a:r>
              <a:rPr lang="cs-CZ" altLang="cs-CZ" sz="4000" dirty="0"/>
              <a:t> x </a:t>
            </a:r>
            <a:r>
              <a:rPr lang="cs-CZ" altLang="cs-CZ" sz="4000" b="1" dirty="0"/>
              <a:t>predace</a:t>
            </a:r>
            <a:r>
              <a:rPr lang="cs-CZ" altLang="cs-CZ" sz="4000" dirty="0"/>
              <a:t> </a:t>
            </a:r>
          </a:p>
        </p:txBody>
      </p:sp>
      <p:sp>
        <p:nvSpPr>
          <p:cNvPr id="7172" name="Rectangle 3"/>
          <p:cNvSpPr>
            <a:spLocks noGrp="1" noChangeArrowheads="1"/>
          </p:cNvSpPr>
          <p:nvPr>
            <p:ph type="body" idx="1"/>
          </p:nvPr>
        </p:nvSpPr>
        <p:spPr>
          <a:xfrm>
            <a:off x="704284" y="1248354"/>
            <a:ext cx="8397776" cy="5207517"/>
          </a:xfrm>
        </p:spPr>
        <p:txBody>
          <a:bodyPr>
            <a:normAutofit fontScale="92500" lnSpcReduction="20000"/>
          </a:bodyPr>
          <a:lstStyle/>
          <a:p>
            <a:pPr eaLnBrk="1" hangingPunct="1">
              <a:lnSpc>
                <a:spcPct val="80000"/>
              </a:lnSpc>
              <a:buFontTx/>
              <a:buNone/>
            </a:pPr>
            <a:r>
              <a:rPr lang="cs-CZ" altLang="cs-CZ" sz="2200" b="1" dirty="0"/>
              <a:t>Rozdíly mezi jednotlivými strategiemi: </a:t>
            </a:r>
            <a:endParaRPr lang="cs-CZ" altLang="cs-CZ" sz="1600" dirty="0"/>
          </a:p>
          <a:p>
            <a:pPr eaLnBrk="1" hangingPunct="1">
              <a:lnSpc>
                <a:spcPct val="80000"/>
              </a:lnSpc>
              <a:buFontTx/>
              <a:buNone/>
            </a:pPr>
            <a:endParaRPr lang="cs-CZ" altLang="cs-CZ" sz="1600" b="1" dirty="0"/>
          </a:p>
          <a:p>
            <a:pPr eaLnBrk="1" hangingPunct="1">
              <a:lnSpc>
                <a:spcPct val="80000"/>
              </a:lnSpc>
              <a:buFontTx/>
              <a:buNone/>
            </a:pPr>
            <a:r>
              <a:rPr lang="cs-CZ" altLang="cs-CZ" sz="1700" b="1" dirty="0" smtClean="0"/>
              <a:t>Počet </a:t>
            </a:r>
            <a:r>
              <a:rPr lang="cs-CZ" altLang="cs-CZ" sz="1700" b="1" dirty="0"/>
              <a:t>jedinců, kteří jsou během života </a:t>
            </a:r>
            <a:r>
              <a:rPr lang="cs-CZ" altLang="cs-CZ" sz="1700" b="1" dirty="0" smtClean="0"/>
              <a:t>využíváni</a:t>
            </a:r>
            <a:r>
              <a:rPr lang="cs-CZ" altLang="cs-CZ" sz="1700" dirty="0" smtClean="0"/>
              <a:t>:</a:t>
            </a:r>
            <a:endParaRPr lang="cs-CZ" altLang="cs-CZ" sz="1700" dirty="0"/>
          </a:p>
          <a:p>
            <a:pPr lvl="1" eaLnBrk="1" hangingPunct="1">
              <a:lnSpc>
                <a:spcPct val="80000"/>
              </a:lnSpc>
              <a:buFontTx/>
              <a:buNone/>
            </a:pPr>
            <a:r>
              <a:rPr lang="cs-CZ" altLang="cs-CZ" sz="1700" dirty="0"/>
              <a:t>parazit</a:t>
            </a:r>
            <a:r>
              <a:rPr lang="cs-CZ" altLang="cs-CZ" sz="1700" b="1" dirty="0"/>
              <a:t> </a:t>
            </a:r>
            <a:r>
              <a:rPr lang="cs-CZ" altLang="cs-CZ" sz="1700" dirty="0"/>
              <a:t>- často pouze jediný  hostitel</a:t>
            </a:r>
          </a:p>
          <a:p>
            <a:pPr lvl="1" eaLnBrk="1" hangingPunct="1">
              <a:lnSpc>
                <a:spcPct val="80000"/>
              </a:lnSpc>
              <a:buFontTx/>
              <a:buNone/>
            </a:pPr>
            <a:r>
              <a:rPr lang="cs-CZ" altLang="cs-CZ" sz="1700" b="1" dirty="0"/>
              <a:t>predátor </a:t>
            </a:r>
            <a:r>
              <a:rPr lang="cs-CZ" altLang="cs-CZ" sz="1700" dirty="0"/>
              <a:t>- </a:t>
            </a:r>
            <a:r>
              <a:rPr lang="cs-CZ" altLang="cs-CZ" sz="1700" b="1" dirty="0"/>
              <a:t>napadá velké množství kořisti</a:t>
            </a:r>
          </a:p>
          <a:p>
            <a:pPr lvl="1" eaLnBrk="1" hangingPunct="1">
              <a:lnSpc>
                <a:spcPct val="80000"/>
              </a:lnSpc>
              <a:buFontTx/>
              <a:buNone/>
            </a:pPr>
            <a:r>
              <a:rPr lang="cs-CZ" altLang="cs-CZ" sz="1700" dirty="0" smtClean="0"/>
              <a:t>parazitoid</a:t>
            </a:r>
            <a:r>
              <a:rPr lang="cs-CZ" altLang="cs-CZ" sz="1700" b="1" dirty="0" smtClean="0"/>
              <a:t> </a:t>
            </a:r>
            <a:r>
              <a:rPr lang="cs-CZ" altLang="cs-CZ" sz="1700" dirty="0"/>
              <a:t>– jediný hostitel </a:t>
            </a:r>
          </a:p>
          <a:p>
            <a:pPr lvl="1" eaLnBrk="1" hangingPunct="1">
              <a:lnSpc>
                <a:spcPct val="80000"/>
              </a:lnSpc>
              <a:buFontTx/>
              <a:buNone/>
            </a:pPr>
            <a:r>
              <a:rPr lang="cs-CZ" altLang="cs-CZ" sz="1400" dirty="0"/>
              <a:t> </a:t>
            </a:r>
          </a:p>
          <a:p>
            <a:pPr eaLnBrk="1" hangingPunct="1">
              <a:lnSpc>
                <a:spcPct val="80000"/>
              </a:lnSpc>
              <a:buFontTx/>
              <a:buNone/>
            </a:pPr>
            <a:r>
              <a:rPr lang="cs-CZ" altLang="cs-CZ" sz="1700" b="1" u="sng" dirty="0"/>
              <a:t>Míra snížení biologické zdatnosti (fitness) oběti: </a:t>
            </a:r>
          </a:p>
          <a:p>
            <a:pPr eaLnBrk="1" hangingPunct="1">
              <a:lnSpc>
                <a:spcPct val="80000"/>
              </a:lnSpc>
              <a:buFontTx/>
              <a:buNone/>
            </a:pPr>
            <a:r>
              <a:rPr lang="cs-CZ" altLang="cs-CZ" sz="1600" dirty="0"/>
              <a:t>	</a:t>
            </a:r>
            <a:r>
              <a:rPr lang="cs-CZ" altLang="cs-CZ" sz="1700" b="1" dirty="0"/>
              <a:t>vynulování fitness veškeré své kořisti </a:t>
            </a:r>
            <a:r>
              <a:rPr lang="cs-CZ" altLang="cs-CZ" sz="1700" b="1" dirty="0" smtClean="0"/>
              <a:t>– její usmrcení</a:t>
            </a:r>
            <a:endParaRPr lang="cs-CZ" altLang="cs-CZ" sz="1700" b="1" dirty="0"/>
          </a:p>
          <a:p>
            <a:pPr lvl="1" eaLnBrk="1" hangingPunct="1">
              <a:lnSpc>
                <a:spcPct val="80000"/>
              </a:lnSpc>
            </a:pPr>
            <a:r>
              <a:rPr lang="cs-CZ" altLang="cs-CZ" sz="1700" dirty="0"/>
              <a:t>predátor (pravý predátor)</a:t>
            </a:r>
          </a:p>
          <a:p>
            <a:pPr lvl="1" eaLnBrk="1" hangingPunct="1">
              <a:lnSpc>
                <a:spcPct val="80000"/>
              </a:lnSpc>
            </a:pPr>
            <a:r>
              <a:rPr lang="cs-CZ" altLang="cs-CZ" sz="1700" dirty="0" err="1"/>
              <a:t>parazitoidi</a:t>
            </a:r>
            <a:r>
              <a:rPr lang="cs-CZ" altLang="cs-CZ" sz="1700" dirty="0"/>
              <a:t> - pro dokončení svého vývoje ho musejí zabít, ještě než se hostitel rozmnoží </a:t>
            </a:r>
          </a:p>
          <a:p>
            <a:pPr lvl="1" eaLnBrk="1" hangingPunct="1">
              <a:lnSpc>
                <a:spcPct val="80000"/>
              </a:lnSpc>
            </a:pPr>
            <a:r>
              <a:rPr lang="cs-CZ" altLang="cs-CZ" sz="1700" dirty="0"/>
              <a:t>parazitičtí kastrátoři – ekologicky a evolučně se rovná </a:t>
            </a:r>
            <a:r>
              <a:rPr lang="cs-CZ" altLang="cs-CZ" sz="1700" dirty="0" smtClean="0"/>
              <a:t>zabití</a:t>
            </a:r>
            <a:endParaRPr lang="cs-CZ" altLang="cs-CZ" sz="1700" dirty="0"/>
          </a:p>
          <a:p>
            <a:pPr eaLnBrk="1" hangingPunct="1">
              <a:lnSpc>
                <a:spcPct val="80000"/>
              </a:lnSpc>
              <a:buFontTx/>
              <a:buNone/>
            </a:pPr>
            <a:r>
              <a:rPr lang="cs-CZ" altLang="cs-CZ" sz="1600" dirty="0"/>
              <a:t>	</a:t>
            </a:r>
            <a:r>
              <a:rPr lang="cs-CZ" altLang="cs-CZ" sz="1700" b="1" dirty="0"/>
              <a:t>nevynulování fitness veškeré své </a:t>
            </a:r>
            <a:r>
              <a:rPr lang="cs-CZ" altLang="cs-CZ" sz="1700" b="1" dirty="0" smtClean="0"/>
              <a:t>kořisti:</a:t>
            </a:r>
            <a:endParaRPr lang="cs-CZ" altLang="cs-CZ" sz="1700" b="1" dirty="0"/>
          </a:p>
          <a:p>
            <a:pPr lvl="1" eaLnBrk="1" hangingPunct="1">
              <a:lnSpc>
                <a:spcPct val="80000"/>
              </a:lnSpc>
            </a:pPr>
            <a:r>
              <a:rPr lang="cs-CZ" altLang="cs-CZ" sz="1700" dirty="0" err="1"/>
              <a:t>mikropredátoři</a:t>
            </a:r>
            <a:r>
              <a:rPr lang="cs-CZ" altLang="cs-CZ" sz="1700" dirty="0"/>
              <a:t> svou kořist nezabíjejí (například komáři)</a:t>
            </a:r>
          </a:p>
          <a:p>
            <a:pPr eaLnBrk="1" hangingPunct="1">
              <a:lnSpc>
                <a:spcPct val="80000"/>
              </a:lnSpc>
            </a:pPr>
            <a:endParaRPr lang="cs-CZ" altLang="cs-CZ" sz="1600" dirty="0"/>
          </a:p>
          <a:p>
            <a:pPr eaLnBrk="1" hangingPunct="1">
              <a:lnSpc>
                <a:spcPct val="80000"/>
              </a:lnSpc>
              <a:buFontTx/>
              <a:buNone/>
            </a:pPr>
            <a:r>
              <a:rPr lang="cs-CZ" altLang="cs-CZ" sz="2200" b="1" dirty="0"/>
              <a:t>Hlavní skupiny trofických vztahů</a:t>
            </a:r>
            <a:r>
              <a:rPr lang="cs-CZ" altLang="cs-CZ" sz="1600" dirty="0"/>
              <a:t>: </a:t>
            </a:r>
            <a:endParaRPr lang="cs-CZ" altLang="cs-CZ" sz="1600" dirty="0" smtClean="0"/>
          </a:p>
          <a:p>
            <a:pPr eaLnBrk="1" hangingPunct="1">
              <a:lnSpc>
                <a:spcPct val="80000"/>
              </a:lnSpc>
              <a:buFontTx/>
              <a:buNone/>
            </a:pPr>
            <a:r>
              <a:rPr lang="cs-CZ" altLang="cs-CZ" sz="1700" b="1" dirty="0" smtClean="0"/>
              <a:t>predátor, parazit</a:t>
            </a:r>
            <a:r>
              <a:rPr lang="cs-CZ" altLang="cs-CZ" sz="1700" b="1" dirty="0"/>
              <a:t>, </a:t>
            </a:r>
            <a:r>
              <a:rPr lang="cs-CZ" altLang="cs-CZ" sz="1700" b="1" dirty="0" err="1" smtClean="0"/>
              <a:t>herbivor</a:t>
            </a:r>
            <a:r>
              <a:rPr lang="cs-CZ" altLang="cs-CZ" sz="1700" b="1" dirty="0" smtClean="0"/>
              <a:t>, patogen, </a:t>
            </a:r>
            <a:r>
              <a:rPr lang="cs-CZ" altLang="cs-CZ" sz="1700" b="1" dirty="0"/>
              <a:t>parazitoid a </a:t>
            </a:r>
            <a:r>
              <a:rPr lang="cs-CZ" altLang="cs-CZ" sz="1700" b="1" dirty="0" err="1"/>
              <a:t>mikropredátor</a:t>
            </a:r>
            <a:r>
              <a:rPr lang="cs-CZ" altLang="cs-CZ" sz="1600" dirty="0"/>
              <a:t>. </a:t>
            </a:r>
          </a:p>
          <a:p>
            <a:pPr eaLnBrk="1" hangingPunct="1">
              <a:lnSpc>
                <a:spcPct val="80000"/>
              </a:lnSpc>
              <a:buFontTx/>
              <a:buNone/>
            </a:pPr>
            <a:endParaRPr lang="cs-CZ" altLang="cs-CZ" sz="1600" dirty="0"/>
          </a:p>
          <a:p>
            <a:pPr eaLnBrk="1" hangingPunct="1">
              <a:lnSpc>
                <a:spcPct val="80000"/>
              </a:lnSpc>
              <a:buFontTx/>
              <a:buNone/>
            </a:pPr>
            <a:r>
              <a:rPr lang="cs-CZ" altLang="cs-CZ" sz="1700" b="1" dirty="0">
                <a:cs typeface="Arial" panose="020B0604020202020204" pitchFamily="34" charset="0"/>
              </a:rPr>
              <a:t>Řada parazitů přenášena </a:t>
            </a:r>
            <a:r>
              <a:rPr lang="cs-CZ" altLang="cs-CZ" sz="1700" dirty="0">
                <a:cs typeface="Arial" panose="020B0604020202020204" pitchFamily="34" charset="0"/>
              </a:rPr>
              <a:t>v rámci životního cyklu </a:t>
            </a:r>
            <a:r>
              <a:rPr lang="cs-CZ" altLang="cs-CZ" sz="1700" b="1" dirty="0">
                <a:cs typeface="Arial" panose="020B0604020202020204" pitchFamily="34" charset="0"/>
              </a:rPr>
              <a:t>predací jednoho hostitele druhým </a:t>
            </a:r>
            <a:r>
              <a:rPr lang="cs-CZ" altLang="cs-CZ" sz="1700" dirty="0">
                <a:cs typeface="Arial" panose="020B0604020202020204" pitchFamily="34" charset="0"/>
              </a:rPr>
              <a:t>- v mnoha případech ulovení svého hostitele </a:t>
            </a:r>
            <a:r>
              <a:rPr lang="cs-CZ" altLang="cs-CZ" sz="1700" b="1" dirty="0" smtClean="0">
                <a:cs typeface="Arial" panose="020B0604020202020204" pitchFamily="34" charset="0"/>
              </a:rPr>
              <a:t>paraziti </a:t>
            </a:r>
            <a:r>
              <a:rPr lang="cs-CZ" altLang="cs-CZ" sz="1700" dirty="0">
                <a:cs typeface="Arial" panose="020B0604020202020204" pitchFamily="34" charset="0"/>
              </a:rPr>
              <a:t>nejrůznějším způsobem </a:t>
            </a:r>
            <a:r>
              <a:rPr lang="cs-CZ" altLang="cs-CZ" sz="1700" b="1" dirty="0" smtClean="0">
                <a:cs typeface="Arial" panose="020B0604020202020204" pitchFamily="34" charset="0"/>
              </a:rPr>
              <a:t>napomáhají</a:t>
            </a:r>
            <a:r>
              <a:rPr lang="cs-CZ" altLang="cs-CZ" sz="1700" dirty="0" smtClean="0">
                <a:cs typeface="Arial" panose="020B0604020202020204" pitchFamily="34" charset="0"/>
              </a:rPr>
              <a:t> – např. </a:t>
            </a:r>
            <a:r>
              <a:rPr lang="cs-CZ" altLang="cs-CZ" sz="1700" b="1" dirty="0" smtClean="0">
                <a:cs typeface="Arial" panose="020B0604020202020204" pitchFamily="34" charset="0"/>
              </a:rPr>
              <a:t>manipulují jeho chováním</a:t>
            </a:r>
            <a:r>
              <a:rPr lang="cs-CZ" altLang="cs-CZ" sz="1600" dirty="0" smtClean="0">
                <a:cs typeface="Arial" panose="020B0604020202020204" pitchFamily="34" charset="0"/>
              </a:rPr>
              <a:t>.</a:t>
            </a:r>
            <a:endParaRPr lang="cs-CZ" altLang="cs-CZ" sz="1600" dirty="0">
              <a:cs typeface="Arial" panose="020B0604020202020204" pitchFamily="34" charset="0"/>
            </a:endParaRPr>
          </a:p>
        </p:txBody>
      </p:sp>
      <p:pic>
        <p:nvPicPr>
          <p:cNvPr id="7173" name="Picture 5" descr="http://www.discoverlife.org/mp/20p?img=I_MWS99514&amp;res=m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0525" y="3439062"/>
            <a:ext cx="2473484" cy="193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ovéPole 2"/>
          <p:cNvSpPr txBox="1">
            <a:spLocks noChangeArrowheads="1"/>
          </p:cNvSpPr>
          <p:nvPr/>
        </p:nvSpPr>
        <p:spPr bwMode="auto">
          <a:xfrm>
            <a:off x="9470525" y="5385210"/>
            <a:ext cx="249990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b="1" dirty="0"/>
              <a:t>Parazitoid</a:t>
            </a:r>
            <a:r>
              <a:rPr lang="cs-CZ" altLang="cs-CZ" sz="1400" dirty="0"/>
              <a:t>:</a:t>
            </a:r>
          </a:p>
          <a:p>
            <a:pPr eaLnBrk="1" hangingPunct="1">
              <a:spcBef>
                <a:spcPct val="0"/>
              </a:spcBef>
              <a:buFontTx/>
              <a:buNone/>
            </a:pPr>
            <a:r>
              <a:rPr lang="cs-CZ" altLang="cs-CZ" sz="1400" dirty="0" err="1"/>
              <a:t>Diptera</a:t>
            </a:r>
            <a:r>
              <a:rPr lang="cs-CZ" altLang="cs-CZ" sz="1400" dirty="0"/>
              <a:t>: </a:t>
            </a:r>
            <a:r>
              <a:rPr lang="cs-CZ" altLang="cs-CZ" sz="1400" dirty="0" err="1" smtClean="0"/>
              <a:t>Tachinidae</a:t>
            </a:r>
            <a:r>
              <a:rPr lang="cs-CZ" altLang="cs-CZ" sz="1400" dirty="0"/>
              <a:t> </a:t>
            </a:r>
            <a:r>
              <a:rPr lang="cs-CZ" altLang="cs-CZ" sz="1400" dirty="0" smtClean="0"/>
              <a:t>(</a:t>
            </a:r>
            <a:r>
              <a:rPr lang="cs-CZ" altLang="cs-CZ" sz="1400" dirty="0" err="1" smtClean="0"/>
              <a:t>kuklicovití</a:t>
            </a:r>
            <a:r>
              <a:rPr lang="cs-CZ" altLang="cs-CZ" sz="1400" dirty="0"/>
              <a:t>)  – parazitují na hmyzu</a:t>
            </a:r>
          </a:p>
        </p:txBody>
      </p:sp>
      <p:pic>
        <p:nvPicPr>
          <p:cNvPr id="7175" name="Picture 9" descr="http://www.gymta.cz/kabinety/kab_biologie/videoatlas/hmyz/do/021-kutilka-pisec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525" y="564031"/>
            <a:ext cx="2499903" cy="192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p:cNvSpPr txBox="1"/>
          <p:nvPr/>
        </p:nvSpPr>
        <p:spPr>
          <a:xfrm>
            <a:off x="9450375" y="2569682"/>
            <a:ext cx="2016125" cy="954088"/>
          </a:xfrm>
          <a:prstGeom prst="rect">
            <a:avLst/>
          </a:prstGeom>
          <a:noFill/>
        </p:spPr>
        <p:txBody>
          <a:bodyPr>
            <a:spAutoFit/>
          </a:bodyPr>
          <a:lstStyle/>
          <a:p>
            <a:pPr eaLnBrk="1" hangingPunct="1">
              <a:defRPr/>
            </a:pPr>
            <a:r>
              <a:rPr lang="cs-CZ" sz="1400" b="1" dirty="0" err="1">
                <a:latin typeface="Arial" panose="020B0604020202020204" pitchFamily="34" charset="0"/>
                <a:cs typeface="Arial" panose="020B0604020202020204" pitchFamily="34" charset="0"/>
              </a:rPr>
              <a:t>Hymenoptera</a:t>
            </a:r>
            <a:r>
              <a:rPr lang="cs-CZ" sz="1400" dirty="0">
                <a:latin typeface="Arial" panose="020B0604020202020204" pitchFamily="34" charset="0"/>
                <a:cs typeface="Arial" panose="020B0604020202020204" pitchFamily="34" charset="0"/>
              </a:rPr>
              <a:t>:</a:t>
            </a:r>
          </a:p>
          <a:p>
            <a:pPr eaLnBrk="1" hangingPunct="1">
              <a:defRPr/>
            </a:pPr>
            <a:r>
              <a:rPr lang="cs-CZ" sz="1400" dirty="0" err="1">
                <a:latin typeface="Arial" panose="020B0604020202020204" pitchFamily="34" charset="0"/>
                <a:cs typeface="Arial" panose="020B0604020202020204" pitchFamily="34" charset="0"/>
              </a:rPr>
              <a:t>Ammophila</a:t>
            </a:r>
            <a:r>
              <a:rPr lang="cs-CZ" sz="1400" dirty="0">
                <a:latin typeface="Arial" panose="020B0604020202020204" pitchFamily="34" charset="0"/>
                <a:cs typeface="Arial" panose="020B0604020202020204" pitchFamily="34" charset="0"/>
              </a:rPr>
              <a:t> </a:t>
            </a:r>
            <a:r>
              <a:rPr lang="cs-CZ" sz="1400" dirty="0" err="1">
                <a:latin typeface="Arial" panose="020B0604020202020204" pitchFamily="34" charset="0"/>
                <a:cs typeface="Arial" panose="020B0604020202020204" pitchFamily="34" charset="0"/>
              </a:rPr>
              <a:t>sabulosa</a:t>
            </a:r>
            <a:r>
              <a:rPr lang="cs-CZ" sz="1400" dirty="0">
                <a:latin typeface="Arial" panose="020B0604020202020204" pitchFamily="34" charset="0"/>
                <a:cs typeface="Arial" panose="020B0604020202020204" pitchFamily="34" charset="0"/>
              </a:rPr>
              <a:t> – kutilka písečná</a:t>
            </a:r>
          </a:p>
          <a:p>
            <a:pPr eaLnBrk="1" hangingPunct="1">
              <a:defRPr/>
            </a:pPr>
            <a:endParaRPr lang="cs-CZ" sz="1400" dirty="0">
              <a:cs typeface="Times New Roman" panose="02020603050405020304" pitchFamily="18" charset="0"/>
            </a:endParaRPr>
          </a:p>
        </p:txBody>
      </p:sp>
    </p:spTree>
    <p:extLst>
      <p:ext uri="{BB962C8B-B14F-4D97-AF65-F5344CB8AC3E}">
        <p14:creationId xmlns:p14="http://schemas.microsoft.com/office/powerpoint/2010/main" val="21265115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96046"/>
            <a:ext cx="10515600" cy="1050207"/>
          </a:xfrm>
        </p:spPr>
        <p:txBody>
          <a:bodyPr>
            <a:normAutofit/>
          </a:bodyPr>
          <a:lstStyle/>
          <a:p>
            <a:pPr algn="ctr"/>
            <a:r>
              <a:rPr lang="cs-CZ" sz="3400" b="1" dirty="0" smtClean="0"/>
              <a:t>Antagonistické interakce - predace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166997" y="1478942"/>
            <a:ext cx="11371992" cy="3053302"/>
          </a:xfrm>
          <a:prstGeom prst="rect">
            <a:avLst/>
          </a:prstGeom>
        </p:spPr>
      </p:pic>
      <p:sp>
        <p:nvSpPr>
          <p:cNvPr id="5" name="TextovéPole 4"/>
          <p:cNvSpPr txBox="1"/>
          <p:nvPr/>
        </p:nvSpPr>
        <p:spPr>
          <a:xfrm>
            <a:off x="318057" y="4882101"/>
            <a:ext cx="11390811" cy="1477328"/>
          </a:xfrm>
          <a:prstGeom prst="rect">
            <a:avLst/>
          </a:prstGeom>
          <a:noFill/>
        </p:spPr>
        <p:txBody>
          <a:bodyPr wrap="none" rtlCol="0">
            <a:spAutoFit/>
          </a:bodyPr>
          <a:lstStyle/>
          <a:p>
            <a:pPr algn="ctr"/>
            <a:r>
              <a:rPr lang="cs-CZ" dirty="0" smtClean="0"/>
              <a:t>Jednotlivé organismy ve společenstvu interagují nejrůznějšími způsoby. Interakce mezi dvěma druhy, která je prospěšná </a:t>
            </a:r>
          </a:p>
          <a:p>
            <a:pPr algn="ctr"/>
            <a:r>
              <a:rPr lang="cs-CZ" dirty="0" smtClean="0"/>
              <a:t>pro jeden druh na úkor druhého je </a:t>
            </a:r>
            <a:r>
              <a:rPr lang="cs-CZ" b="1" dirty="0" smtClean="0"/>
              <a:t>antagonistická interakce</a:t>
            </a:r>
            <a:r>
              <a:rPr lang="cs-CZ" dirty="0" smtClean="0"/>
              <a:t>. </a:t>
            </a:r>
            <a:r>
              <a:rPr lang="cs-CZ" b="1" dirty="0" smtClean="0"/>
              <a:t>Predace, </a:t>
            </a:r>
            <a:r>
              <a:rPr lang="cs-CZ" b="1" dirty="0" err="1" smtClean="0"/>
              <a:t>herbivorie</a:t>
            </a:r>
            <a:r>
              <a:rPr lang="cs-CZ" b="1" dirty="0" smtClean="0"/>
              <a:t> a parazitismus jsou typy </a:t>
            </a:r>
          </a:p>
          <a:p>
            <a:pPr algn="ctr"/>
            <a:r>
              <a:rPr lang="cs-CZ" b="1" dirty="0" smtClean="0"/>
              <a:t>antagonistických interakcí. Predace</a:t>
            </a:r>
            <a:r>
              <a:rPr lang="cs-CZ" dirty="0" smtClean="0"/>
              <a:t> je klíčová pro přenos cizopasníka do dalšího hostitele tzv. </a:t>
            </a:r>
            <a:r>
              <a:rPr lang="cs-CZ" b="1" dirty="0" smtClean="0"/>
              <a:t>trofickým přenosem</a:t>
            </a:r>
            <a:r>
              <a:rPr lang="cs-CZ" dirty="0" smtClean="0"/>
              <a:t>. </a:t>
            </a:r>
          </a:p>
          <a:p>
            <a:pPr algn="ctr"/>
            <a:r>
              <a:rPr lang="cs-CZ" dirty="0" smtClean="0"/>
              <a:t>Často zde dochází k manipulacích s chováním případně z morfologii infikovaného hostitele. </a:t>
            </a:r>
          </a:p>
          <a:p>
            <a:pPr algn="ctr"/>
            <a:r>
              <a:rPr lang="cs-CZ" dirty="0" smtClean="0"/>
              <a:t>Podmínkou tohoto typu přenosu je </a:t>
            </a:r>
            <a:r>
              <a:rPr lang="cs-CZ" b="1" dirty="0" smtClean="0"/>
              <a:t>usmrcení původního hostitele</a:t>
            </a:r>
            <a:r>
              <a:rPr lang="cs-CZ" dirty="0" smtClean="0"/>
              <a:t>.</a:t>
            </a:r>
            <a:endParaRPr lang="cs-CZ" dirty="0"/>
          </a:p>
        </p:txBody>
      </p:sp>
    </p:spTree>
    <p:extLst>
      <p:ext uri="{BB962C8B-B14F-4D97-AF65-F5344CB8AC3E}">
        <p14:creationId xmlns:p14="http://schemas.microsoft.com/office/powerpoint/2010/main" val="5907016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531976" y="34682"/>
            <a:ext cx="5134232" cy="722270"/>
          </a:xfrm>
        </p:spPr>
        <p:txBody>
          <a:bodyPr>
            <a:normAutofit/>
          </a:bodyPr>
          <a:lstStyle/>
          <a:p>
            <a:r>
              <a:rPr lang="cs-CZ" sz="3600" b="1" dirty="0"/>
              <a:t>Vztahy mezi typy </a:t>
            </a:r>
            <a:r>
              <a:rPr lang="cs-CZ" sz="3600" b="1" dirty="0" err="1"/>
              <a:t>symbiosy</a:t>
            </a:r>
            <a:endParaRPr lang="cs-CZ" sz="3600" b="1" dirty="0"/>
          </a:p>
        </p:txBody>
      </p:sp>
      <p:pic>
        <p:nvPicPr>
          <p:cNvPr id="14338" name="Picture 2" descr="Cleaner fishes and shrimp diversity and a re‐evaluation of cleaning  symbioses - Vaughan - 2017 - Fish and Fisheries - Wiley Online Librar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628" y="1553297"/>
            <a:ext cx="9904743" cy="444968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708070" y="1567077"/>
            <a:ext cx="2775858" cy="8821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5189350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élník 1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060" name="Picture 12" descr="3,365 Predation Photos - Free &amp;amp; Royalty-Free Stock Photos from Dreams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112" y="2276873"/>
            <a:ext cx="3563888" cy="260380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2042864" y="130622"/>
            <a:ext cx="8229600" cy="634082"/>
          </a:xfrm>
        </p:spPr>
        <p:txBody>
          <a:bodyPr>
            <a:normAutofit fontScale="90000"/>
          </a:bodyPr>
          <a:lstStyle/>
          <a:p>
            <a:r>
              <a:rPr lang="cs-CZ" dirty="0" smtClean="0"/>
              <a:t>Predace</a:t>
            </a:r>
            <a:endParaRPr lang="cs-CZ" dirty="0"/>
          </a:p>
        </p:txBody>
      </p:sp>
      <p:pic>
        <p:nvPicPr>
          <p:cNvPr id="2050" name="Picture 2" descr="Assignment #1 – Investigating Predator-Prey Cycling – IB Biology S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92144" y="-21218"/>
            <a:ext cx="3275856" cy="25488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edation problem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4183" y="2548811"/>
            <a:ext cx="3305674" cy="25613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mmon Predation Examples in Biolo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4183" y="0"/>
            <a:ext cx="3571355" cy="25488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hark-seal-lure_1890783i - SnowBrai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1092" y="895326"/>
            <a:ext cx="2675591" cy="235220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Kingfisher gobbles down mouse in Northern India | Daily Mail Onl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1092" y="3251279"/>
            <a:ext cx="2666939" cy="283041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Fear of Predators in Grasshoppers Slows Plant Decay in Ecosyste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8148" y="4880678"/>
            <a:ext cx="3203848" cy="197820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The problem of predat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1" y="5089702"/>
            <a:ext cx="3291979" cy="1768299"/>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Predation - W3spoin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32102" y="5697930"/>
            <a:ext cx="2632051" cy="133147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5414839" y="111322"/>
            <a:ext cx="1527406" cy="584775"/>
          </a:xfrm>
          <a:prstGeom prst="rect">
            <a:avLst/>
          </a:prstGeom>
          <a:noFill/>
        </p:spPr>
        <p:txBody>
          <a:bodyPr wrap="none" rtlCol="0">
            <a:spAutoFit/>
          </a:bodyPr>
          <a:lstStyle/>
          <a:p>
            <a:r>
              <a:rPr lang="cs-CZ" sz="3200" dirty="0" smtClean="0"/>
              <a:t>Predace</a:t>
            </a:r>
            <a:endParaRPr lang="cs-CZ" sz="3200" dirty="0"/>
          </a:p>
        </p:txBody>
      </p:sp>
    </p:spTree>
    <p:extLst>
      <p:ext uri="{BB962C8B-B14F-4D97-AF65-F5344CB8AC3E}">
        <p14:creationId xmlns:p14="http://schemas.microsoft.com/office/powerpoint/2010/main" val="40676535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50142"/>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8583"/>
            <a:ext cx="10515600" cy="978645"/>
          </a:xfrm>
        </p:spPr>
        <p:txBody>
          <a:bodyPr>
            <a:normAutofit/>
          </a:bodyPr>
          <a:lstStyle/>
          <a:p>
            <a:pPr algn="ctr"/>
            <a:r>
              <a:rPr lang="cs-CZ" sz="3400" b="1" dirty="0" smtClean="0"/>
              <a:t>Charakteristika a typy predace</a:t>
            </a:r>
            <a:endParaRPr lang="cs-CZ" sz="3400" b="1" dirty="0"/>
          </a:p>
        </p:txBody>
      </p:sp>
      <p:pic>
        <p:nvPicPr>
          <p:cNvPr id="1026" name="Picture 2" descr="Predation Interaction- Definition and Types with Exampl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1628" y="1089331"/>
            <a:ext cx="10428743" cy="5469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3114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délník 17"/>
          <p:cNvSpPr/>
          <p:nvPr/>
        </p:nvSpPr>
        <p:spPr>
          <a:xfrm>
            <a:off x="0" y="3815683"/>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2"/>
          <a:stretch>
            <a:fillRect/>
          </a:stretch>
        </p:blipFill>
        <p:spPr>
          <a:xfrm>
            <a:off x="6517369" y="-7871"/>
            <a:ext cx="5677231" cy="3820392"/>
          </a:xfrm>
          <a:prstGeom prst="rect">
            <a:avLst/>
          </a:prstGeom>
        </p:spPr>
      </p:pic>
      <p:sp>
        <p:nvSpPr>
          <p:cNvPr id="6" name="TextovéPole 5"/>
          <p:cNvSpPr txBox="1"/>
          <p:nvPr/>
        </p:nvSpPr>
        <p:spPr>
          <a:xfrm>
            <a:off x="763325" y="3832528"/>
            <a:ext cx="1132874" cy="400110"/>
          </a:xfrm>
          <a:prstGeom prst="rect">
            <a:avLst/>
          </a:prstGeom>
          <a:noFill/>
        </p:spPr>
        <p:txBody>
          <a:bodyPr wrap="none" rtlCol="0">
            <a:spAutoFit/>
          </a:bodyPr>
          <a:lstStyle/>
          <a:p>
            <a:r>
              <a:rPr lang="cs-CZ" sz="2000" dirty="0" smtClean="0">
                <a:solidFill>
                  <a:schemeClr val="bg1"/>
                </a:solidFill>
              </a:rPr>
              <a:t>Rosnatka</a:t>
            </a:r>
            <a:endParaRPr lang="cs-CZ" sz="2000" dirty="0">
              <a:solidFill>
                <a:schemeClr val="bg1"/>
              </a:solidFill>
            </a:endParaRPr>
          </a:p>
        </p:txBody>
      </p:sp>
      <p:pic>
        <p:nvPicPr>
          <p:cNvPr id="8" name="Zástupný symbol pro obsah 7"/>
          <p:cNvPicPr>
            <a:picLocks noGrp="1" noChangeAspect="1"/>
          </p:cNvPicPr>
          <p:nvPr>
            <p:ph idx="1"/>
          </p:nvPr>
        </p:nvPicPr>
        <p:blipFill>
          <a:blip r:embed="rId3"/>
          <a:stretch>
            <a:fillRect/>
          </a:stretch>
        </p:blipFill>
        <p:spPr>
          <a:xfrm>
            <a:off x="0" y="5831"/>
            <a:ext cx="5019923" cy="3822327"/>
          </a:xfrm>
          <a:prstGeom prst="rect">
            <a:avLst/>
          </a:prstGeom>
        </p:spPr>
      </p:pic>
      <p:pic>
        <p:nvPicPr>
          <p:cNvPr id="11" name="Obrázek 10"/>
          <p:cNvPicPr>
            <a:picLocks noChangeAspect="1"/>
          </p:cNvPicPr>
          <p:nvPr/>
        </p:nvPicPr>
        <p:blipFill>
          <a:blip r:embed="rId4"/>
          <a:stretch>
            <a:fillRect/>
          </a:stretch>
        </p:blipFill>
        <p:spPr>
          <a:xfrm>
            <a:off x="4113419" y="2894275"/>
            <a:ext cx="4622470" cy="3529886"/>
          </a:xfrm>
          <a:prstGeom prst="rect">
            <a:avLst/>
          </a:prstGeom>
        </p:spPr>
      </p:pic>
      <p:pic>
        <p:nvPicPr>
          <p:cNvPr id="12" name="Obrázek 11"/>
          <p:cNvPicPr>
            <a:picLocks noChangeAspect="1"/>
          </p:cNvPicPr>
          <p:nvPr/>
        </p:nvPicPr>
        <p:blipFill>
          <a:blip r:embed="rId5"/>
          <a:stretch>
            <a:fillRect/>
          </a:stretch>
        </p:blipFill>
        <p:spPr>
          <a:xfrm>
            <a:off x="8198310" y="4551985"/>
            <a:ext cx="2315351" cy="2306015"/>
          </a:xfrm>
          <a:prstGeom prst="rect">
            <a:avLst/>
          </a:prstGeom>
        </p:spPr>
      </p:pic>
      <p:sp>
        <p:nvSpPr>
          <p:cNvPr id="13" name="TextovéPole 12"/>
          <p:cNvSpPr txBox="1"/>
          <p:nvPr/>
        </p:nvSpPr>
        <p:spPr>
          <a:xfrm>
            <a:off x="5219368" y="1820852"/>
            <a:ext cx="1034642" cy="369332"/>
          </a:xfrm>
          <a:prstGeom prst="rect">
            <a:avLst/>
          </a:prstGeom>
          <a:noFill/>
        </p:spPr>
        <p:txBody>
          <a:bodyPr wrap="none" rtlCol="0">
            <a:spAutoFit/>
          </a:bodyPr>
          <a:lstStyle/>
          <a:p>
            <a:r>
              <a:rPr lang="cs-CZ" dirty="0" smtClean="0"/>
              <a:t>Rosnatka</a:t>
            </a:r>
            <a:endParaRPr lang="cs-CZ" dirty="0"/>
          </a:p>
        </p:txBody>
      </p:sp>
      <p:sp>
        <p:nvSpPr>
          <p:cNvPr id="14" name="TextovéPole 13"/>
          <p:cNvSpPr txBox="1"/>
          <p:nvPr/>
        </p:nvSpPr>
        <p:spPr>
          <a:xfrm>
            <a:off x="5404232" y="803077"/>
            <a:ext cx="1023101" cy="369332"/>
          </a:xfrm>
          <a:prstGeom prst="rect">
            <a:avLst/>
          </a:prstGeom>
          <a:noFill/>
        </p:spPr>
        <p:txBody>
          <a:bodyPr wrap="none" rtlCol="0">
            <a:spAutoFit/>
          </a:bodyPr>
          <a:lstStyle/>
          <a:p>
            <a:r>
              <a:rPr lang="cs-CZ" dirty="0" smtClean="0"/>
              <a:t>Láčkovka</a:t>
            </a:r>
            <a:endParaRPr lang="cs-CZ" dirty="0"/>
          </a:p>
        </p:txBody>
      </p:sp>
      <p:sp>
        <p:nvSpPr>
          <p:cNvPr id="15" name="TextovéPole 14"/>
          <p:cNvSpPr txBox="1"/>
          <p:nvPr/>
        </p:nvSpPr>
        <p:spPr>
          <a:xfrm>
            <a:off x="10821177" y="5144497"/>
            <a:ext cx="1208664" cy="338554"/>
          </a:xfrm>
          <a:prstGeom prst="rect">
            <a:avLst/>
          </a:prstGeom>
          <a:noFill/>
        </p:spPr>
        <p:txBody>
          <a:bodyPr wrap="none" rtlCol="0">
            <a:spAutoFit/>
          </a:bodyPr>
          <a:lstStyle/>
          <a:p>
            <a:r>
              <a:rPr lang="cs-CZ" sz="1600" dirty="0" smtClean="0"/>
              <a:t>Mucholapka</a:t>
            </a:r>
            <a:endParaRPr lang="cs-CZ" sz="1600" dirty="0"/>
          </a:p>
        </p:txBody>
      </p:sp>
      <p:sp>
        <p:nvSpPr>
          <p:cNvPr id="17" name="Šipka doleva 16"/>
          <p:cNvSpPr/>
          <p:nvPr/>
        </p:nvSpPr>
        <p:spPr>
          <a:xfrm>
            <a:off x="5033167" y="715616"/>
            <a:ext cx="1343771" cy="564546"/>
          </a:xfrm>
          <a:prstGeom prst="lef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Šipka doleva 19"/>
          <p:cNvSpPr/>
          <p:nvPr/>
        </p:nvSpPr>
        <p:spPr>
          <a:xfrm rot="10800000">
            <a:off x="5169665" y="1734710"/>
            <a:ext cx="1343771" cy="568119"/>
          </a:xfrm>
          <a:prstGeom prst="lef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Šipka doleva 20"/>
          <p:cNvSpPr/>
          <p:nvPr/>
        </p:nvSpPr>
        <p:spPr>
          <a:xfrm>
            <a:off x="10513661" y="5045103"/>
            <a:ext cx="1561320" cy="568119"/>
          </a:xfrm>
          <a:prstGeom prst="lef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4" name="Picture 2" descr="Tučnice obecná – Pinguicula vulgaris – pěstování"/>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433099" y="5045102"/>
            <a:ext cx="1812897" cy="1812897"/>
          </a:xfrm>
          <a:prstGeom prst="rect">
            <a:avLst/>
          </a:prstGeom>
          <a:noFill/>
          <a:extLst>
            <a:ext uri="{909E8E84-426E-40DD-AFC4-6F175D3DCCD1}">
              <a14:hiddenFill xmlns:a14="http://schemas.microsoft.com/office/drawing/2010/main">
                <a:solidFill>
                  <a:srgbClr val="FFFFFF"/>
                </a:solidFill>
              </a14:hiddenFill>
            </a:ext>
          </a:extLst>
        </p:spPr>
      </p:pic>
      <p:sp>
        <p:nvSpPr>
          <p:cNvPr id="25" name="Šipka doleva 24"/>
          <p:cNvSpPr/>
          <p:nvPr/>
        </p:nvSpPr>
        <p:spPr>
          <a:xfrm rot="10800000">
            <a:off x="763325" y="5512902"/>
            <a:ext cx="1572320" cy="568119"/>
          </a:xfrm>
          <a:prstGeom prst="lef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p:cNvSpPr/>
          <p:nvPr/>
        </p:nvSpPr>
        <p:spPr>
          <a:xfrm>
            <a:off x="-2600" y="3817527"/>
            <a:ext cx="4113419"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p:cNvSpPr txBox="1"/>
          <p:nvPr/>
        </p:nvSpPr>
        <p:spPr>
          <a:xfrm>
            <a:off x="31805" y="3840486"/>
            <a:ext cx="4214192" cy="2723823"/>
          </a:xfrm>
          <a:prstGeom prst="rect">
            <a:avLst/>
          </a:prstGeom>
          <a:noFill/>
        </p:spPr>
        <p:txBody>
          <a:bodyPr wrap="square" rtlCol="0">
            <a:spAutoFit/>
          </a:bodyPr>
          <a:lstStyle/>
          <a:p>
            <a:r>
              <a:rPr lang="cs-CZ" sz="1900" b="1" dirty="0" smtClean="0"/>
              <a:t>Masožravost </a:t>
            </a:r>
            <a:r>
              <a:rPr lang="cs-CZ" sz="1900" dirty="0" smtClean="0"/>
              <a:t>– </a:t>
            </a:r>
            <a:r>
              <a:rPr lang="cs-CZ" sz="1900" b="1" dirty="0" smtClean="0"/>
              <a:t>zvláštní forma predace</a:t>
            </a:r>
          </a:p>
          <a:p>
            <a:r>
              <a:rPr lang="cs-CZ" sz="1900" b="1" dirty="0" smtClean="0"/>
              <a:t> </a:t>
            </a:r>
          </a:p>
          <a:p>
            <a:r>
              <a:rPr lang="cs-CZ" sz="1900" dirty="0" smtClean="0"/>
              <a:t>u rostlin </a:t>
            </a:r>
            <a:r>
              <a:rPr lang="cs-CZ" sz="1900" b="1" dirty="0" smtClean="0"/>
              <a:t>(</a:t>
            </a:r>
            <a:r>
              <a:rPr lang="cs-CZ" sz="1900" b="1" dirty="0" err="1" smtClean="0"/>
              <a:t>insectivorie</a:t>
            </a:r>
            <a:r>
              <a:rPr lang="cs-CZ" sz="1900" dirty="0" smtClean="0"/>
              <a:t>). Je obvykle </a:t>
            </a:r>
          </a:p>
          <a:p>
            <a:r>
              <a:rPr lang="cs-CZ" sz="1900" dirty="0"/>
              <a:t>v</a:t>
            </a:r>
            <a:r>
              <a:rPr lang="cs-CZ" sz="1900" dirty="0" smtClean="0"/>
              <a:t>yvolána nedostatkem </a:t>
            </a:r>
          </a:p>
          <a:p>
            <a:r>
              <a:rPr lang="cs-CZ" sz="1900" dirty="0" smtClean="0"/>
              <a:t>dusíku. Rostlina ho </a:t>
            </a:r>
          </a:p>
          <a:p>
            <a:r>
              <a:rPr lang="cs-CZ" sz="1900" dirty="0" smtClean="0"/>
              <a:t>získává z těl živočichů </a:t>
            </a:r>
          </a:p>
          <a:p>
            <a:r>
              <a:rPr lang="cs-CZ" sz="1900" dirty="0" smtClean="0"/>
              <a:t>(např.   tučnice,</a:t>
            </a:r>
          </a:p>
          <a:p>
            <a:r>
              <a:rPr lang="cs-CZ" sz="1900" dirty="0" smtClean="0"/>
              <a:t>rosnatka, láčkovka, </a:t>
            </a:r>
          </a:p>
          <a:p>
            <a:r>
              <a:rPr lang="cs-CZ" sz="1900" dirty="0" smtClean="0"/>
              <a:t>mucholapka).</a:t>
            </a:r>
            <a:endParaRPr lang="cs-CZ" sz="1900" dirty="0"/>
          </a:p>
        </p:txBody>
      </p:sp>
    </p:spTree>
    <p:extLst>
      <p:ext uri="{BB962C8B-B14F-4D97-AF65-F5344CB8AC3E}">
        <p14:creationId xmlns:p14="http://schemas.microsoft.com/office/powerpoint/2010/main" val="34750307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78887"/>
            <a:ext cx="10515600" cy="724200"/>
          </a:xfrm>
        </p:spPr>
        <p:txBody>
          <a:bodyPr>
            <a:normAutofit/>
          </a:bodyPr>
          <a:lstStyle/>
          <a:p>
            <a:pPr algn="ctr"/>
            <a:r>
              <a:rPr lang="cs-CZ" sz="3400" b="1" dirty="0" smtClean="0"/>
              <a:t>Adaptace živočichů k predaci </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2099144" y="1265763"/>
            <a:ext cx="7466734" cy="3332469"/>
          </a:xfrm>
          <a:prstGeom prst="rect">
            <a:avLst/>
          </a:prstGeom>
        </p:spPr>
      </p:pic>
      <p:sp>
        <p:nvSpPr>
          <p:cNvPr id="5" name="TextovéPole 4"/>
          <p:cNvSpPr txBox="1"/>
          <p:nvPr/>
        </p:nvSpPr>
        <p:spPr>
          <a:xfrm>
            <a:off x="771277" y="5072932"/>
            <a:ext cx="11433066" cy="1200329"/>
          </a:xfrm>
          <a:prstGeom prst="rect">
            <a:avLst/>
          </a:prstGeom>
          <a:noFill/>
        </p:spPr>
        <p:txBody>
          <a:bodyPr wrap="none" rtlCol="0">
            <a:spAutoFit/>
          </a:bodyPr>
          <a:lstStyle/>
          <a:p>
            <a:pPr algn="ctr"/>
            <a:r>
              <a:rPr lang="cs-CZ" b="1" dirty="0" smtClean="0"/>
              <a:t>Dravci</a:t>
            </a:r>
            <a:r>
              <a:rPr lang="cs-CZ" dirty="0" smtClean="0"/>
              <a:t> vykazují rysy jako jsou </a:t>
            </a:r>
            <a:r>
              <a:rPr lang="cs-CZ" b="1" dirty="0" smtClean="0"/>
              <a:t>ostré zuby, drápy a jed</a:t>
            </a:r>
            <a:r>
              <a:rPr lang="cs-CZ" dirty="0" smtClean="0"/>
              <a:t>, které zvyšují jejich schopnost ulovit kořist (potravu). </a:t>
            </a:r>
          </a:p>
          <a:p>
            <a:pPr algn="ctr"/>
            <a:r>
              <a:rPr lang="cs-CZ" dirty="0" smtClean="0"/>
              <a:t>Mají extrémně </a:t>
            </a:r>
            <a:r>
              <a:rPr lang="cs-CZ" b="1" dirty="0" smtClean="0"/>
              <a:t>ostré smyslové orgány</a:t>
            </a:r>
            <a:r>
              <a:rPr lang="cs-CZ" dirty="0" smtClean="0"/>
              <a:t>, které jim pomáhají najít potenciální kořist. Obr 1 (A) </a:t>
            </a:r>
            <a:r>
              <a:rPr lang="cs-CZ" dirty="0" err="1" smtClean="0"/>
              <a:t>Gepart</a:t>
            </a:r>
            <a:r>
              <a:rPr lang="cs-CZ" dirty="0" smtClean="0"/>
              <a:t> umí vyrazit za </a:t>
            </a:r>
          </a:p>
          <a:p>
            <a:pPr algn="ctr"/>
            <a:r>
              <a:rPr lang="cs-CZ" dirty="0" smtClean="0"/>
              <a:t>kořistí </a:t>
            </a:r>
            <a:r>
              <a:rPr lang="cs-CZ" b="1" dirty="0" smtClean="0"/>
              <a:t>velikou rychlostí </a:t>
            </a:r>
            <a:r>
              <a:rPr lang="cs-CZ" dirty="0" smtClean="0"/>
              <a:t>(za 5 sekund dosáhne rychlosti 90km/hod). (B) Kudlanka </a:t>
            </a:r>
            <a:r>
              <a:rPr lang="cs-CZ" b="1" dirty="0" smtClean="0"/>
              <a:t>číhá nehnutě </a:t>
            </a:r>
            <a:r>
              <a:rPr lang="cs-CZ" dirty="0" smtClean="0"/>
              <a:t>na svou kořist a vyznačuje </a:t>
            </a:r>
          </a:p>
          <a:p>
            <a:pPr algn="ctr"/>
            <a:r>
              <a:rPr lang="cs-CZ" dirty="0" smtClean="0"/>
              <a:t>se krycím zbarvením, které j činí téměř  neviditelnou.</a:t>
            </a:r>
            <a:endParaRPr lang="cs-CZ" dirty="0"/>
          </a:p>
        </p:txBody>
      </p:sp>
    </p:spTree>
    <p:extLst>
      <p:ext uri="{BB962C8B-B14F-4D97-AF65-F5344CB8AC3E}">
        <p14:creationId xmlns:p14="http://schemas.microsoft.com/office/powerpoint/2010/main" val="27954263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5271"/>
            <a:ext cx="10515600" cy="864381"/>
          </a:xfrm>
        </p:spPr>
        <p:txBody>
          <a:bodyPr>
            <a:normAutofit/>
          </a:bodyPr>
          <a:lstStyle/>
          <a:p>
            <a:pPr algn="ctr"/>
            <a:r>
              <a:rPr lang="cs-CZ" sz="3400" b="1" dirty="0" smtClean="0"/>
              <a:t>Aposematické zbarvení – ochrana před predátory</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1928108" y="1301073"/>
            <a:ext cx="8396321" cy="3875225"/>
          </a:xfrm>
          <a:prstGeom prst="rect">
            <a:avLst/>
          </a:prstGeom>
        </p:spPr>
      </p:pic>
      <p:sp>
        <p:nvSpPr>
          <p:cNvPr id="5" name="TextovéPole 4"/>
          <p:cNvSpPr txBox="1"/>
          <p:nvPr/>
        </p:nvSpPr>
        <p:spPr>
          <a:xfrm>
            <a:off x="644056" y="5510258"/>
            <a:ext cx="10522561" cy="646331"/>
          </a:xfrm>
          <a:prstGeom prst="rect">
            <a:avLst/>
          </a:prstGeom>
          <a:noFill/>
        </p:spPr>
        <p:txBody>
          <a:bodyPr wrap="none" rtlCol="0">
            <a:spAutoFit/>
          </a:bodyPr>
          <a:lstStyle/>
          <a:p>
            <a:pPr algn="ctr"/>
            <a:r>
              <a:rPr lang="cs-CZ" b="1" dirty="0" smtClean="0"/>
              <a:t>Jasně zbarvená zvířata </a:t>
            </a:r>
            <a:r>
              <a:rPr lang="cs-CZ" dirty="0" smtClean="0"/>
              <a:t>jako např. čolek </a:t>
            </a:r>
            <a:r>
              <a:rPr lang="cs-CZ" dirty="0" err="1" smtClean="0"/>
              <a:t>červenoskvrný</a:t>
            </a:r>
            <a:r>
              <a:rPr lang="cs-CZ" dirty="0" smtClean="0"/>
              <a:t> (a) a motýl (b) monarcha mají jasné výstražné zbarvení, </a:t>
            </a:r>
          </a:p>
          <a:p>
            <a:pPr algn="ctr"/>
            <a:r>
              <a:rPr lang="cs-CZ" dirty="0" smtClean="0"/>
              <a:t>které </a:t>
            </a:r>
            <a:r>
              <a:rPr lang="cs-CZ" b="1" dirty="0" smtClean="0"/>
              <a:t>indikuje toxiny přítomné v těle </a:t>
            </a:r>
            <a:r>
              <a:rPr lang="cs-CZ" dirty="0" smtClean="0"/>
              <a:t>této kořisti.</a:t>
            </a:r>
            <a:endParaRPr lang="cs-CZ" dirty="0"/>
          </a:p>
        </p:txBody>
      </p:sp>
    </p:spTree>
    <p:extLst>
      <p:ext uri="{BB962C8B-B14F-4D97-AF65-F5344CB8AC3E}">
        <p14:creationId xmlns:p14="http://schemas.microsoft.com/office/powerpoint/2010/main" val="17785666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40393"/>
            <a:ext cx="10515600" cy="795765"/>
          </a:xfrm>
        </p:spPr>
        <p:txBody>
          <a:bodyPr>
            <a:normAutofit/>
          </a:bodyPr>
          <a:lstStyle/>
          <a:p>
            <a:pPr algn="ctr"/>
            <a:r>
              <a:rPr lang="cs-CZ" sz="3400" b="1" dirty="0" err="1" smtClean="0"/>
              <a:t>Batesiánské</a:t>
            </a:r>
            <a:r>
              <a:rPr lang="cs-CZ" sz="3400" b="1" dirty="0" smtClean="0"/>
              <a:t> mimikry – ochrana před predátory</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2152401" y="1375576"/>
            <a:ext cx="7841159" cy="3506525"/>
          </a:xfrm>
          <a:prstGeom prst="rect">
            <a:avLst/>
          </a:prstGeom>
        </p:spPr>
      </p:pic>
      <p:sp>
        <p:nvSpPr>
          <p:cNvPr id="5" name="TextovéPole 4"/>
          <p:cNvSpPr txBox="1"/>
          <p:nvPr/>
        </p:nvSpPr>
        <p:spPr>
          <a:xfrm>
            <a:off x="2123000" y="5096787"/>
            <a:ext cx="8009885" cy="646331"/>
          </a:xfrm>
          <a:prstGeom prst="rect">
            <a:avLst/>
          </a:prstGeom>
          <a:noFill/>
        </p:spPr>
        <p:txBody>
          <a:bodyPr wrap="none" rtlCol="0">
            <a:spAutoFit/>
          </a:bodyPr>
          <a:lstStyle/>
          <a:p>
            <a:pPr algn="ctr"/>
            <a:r>
              <a:rPr lang="cs-CZ" dirty="0" smtClean="0"/>
              <a:t>Samičky netoxického motýla </a:t>
            </a:r>
            <a:r>
              <a:rPr lang="cs-CZ" i="1" dirty="0" err="1" smtClean="0"/>
              <a:t>Papillio</a:t>
            </a:r>
            <a:r>
              <a:rPr lang="cs-CZ" i="1" dirty="0" smtClean="0"/>
              <a:t> </a:t>
            </a:r>
            <a:r>
              <a:rPr lang="cs-CZ" i="1" dirty="0" err="1" smtClean="0"/>
              <a:t>dardanus</a:t>
            </a:r>
            <a:r>
              <a:rPr lang="cs-CZ" i="1" dirty="0" smtClean="0"/>
              <a:t> </a:t>
            </a:r>
            <a:r>
              <a:rPr lang="cs-CZ" dirty="0" smtClean="0"/>
              <a:t>se vyskytuje v řadě barevných forem,</a:t>
            </a:r>
          </a:p>
          <a:p>
            <a:pPr algn="ctr"/>
            <a:r>
              <a:rPr lang="cs-CZ" dirty="0" smtClean="0"/>
              <a:t>které představují </a:t>
            </a:r>
            <a:r>
              <a:rPr lang="cs-CZ" b="1" dirty="0" smtClean="0"/>
              <a:t>mimikry napodobující vzhled druhů toxických</a:t>
            </a:r>
            <a:r>
              <a:rPr lang="cs-CZ" dirty="0" smtClean="0"/>
              <a:t>.</a:t>
            </a:r>
            <a:endParaRPr lang="cs-CZ" dirty="0"/>
          </a:p>
        </p:txBody>
      </p:sp>
    </p:spTree>
    <p:extLst>
      <p:ext uri="{BB962C8B-B14F-4D97-AF65-F5344CB8AC3E}">
        <p14:creationId xmlns:p14="http://schemas.microsoft.com/office/powerpoint/2010/main" val="36900750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64240"/>
            <a:ext cx="10515600" cy="962743"/>
          </a:xfrm>
        </p:spPr>
        <p:txBody>
          <a:bodyPr>
            <a:normAutofit/>
          </a:bodyPr>
          <a:lstStyle/>
          <a:p>
            <a:pPr algn="ctr"/>
            <a:r>
              <a:rPr lang="cs-CZ" sz="3400" b="1" dirty="0" err="1" smtClean="0"/>
              <a:t>Parasitoidismus</a:t>
            </a:r>
            <a:r>
              <a:rPr lang="cs-CZ" sz="3400" b="1" dirty="0" smtClean="0"/>
              <a:t> - zabíjení hostitele nutností</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1578402" y="1343771"/>
            <a:ext cx="9082564" cy="3888188"/>
          </a:xfrm>
          <a:prstGeom prst="rect">
            <a:avLst/>
          </a:prstGeom>
        </p:spPr>
      </p:pic>
      <p:sp>
        <p:nvSpPr>
          <p:cNvPr id="3" name="TextovéPole 2"/>
          <p:cNvSpPr txBox="1"/>
          <p:nvPr/>
        </p:nvSpPr>
        <p:spPr>
          <a:xfrm>
            <a:off x="1288110" y="5502304"/>
            <a:ext cx="9789859" cy="646331"/>
          </a:xfrm>
          <a:prstGeom prst="rect">
            <a:avLst/>
          </a:prstGeom>
          <a:noFill/>
        </p:spPr>
        <p:txBody>
          <a:bodyPr wrap="none" rtlCol="0">
            <a:spAutoFit/>
          </a:bodyPr>
          <a:lstStyle/>
          <a:p>
            <a:pPr algn="ctr"/>
            <a:r>
              <a:rPr lang="cs-CZ" dirty="0"/>
              <a:t>Nejznámější </a:t>
            </a:r>
            <a:r>
              <a:rPr lang="cs-CZ" b="1" dirty="0" err="1"/>
              <a:t>parazitoidi</a:t>
            </a:r>
            <a:r>
              <a:rPr lang="cs-CZ" dirty="0"/>
              <a:t> zahrnují např. vosičky, jejichž samičky imobilizují ale </a:t>
            </a:r>
            <a:r>
              <a:rPr lang="cs-CZ" b="1" dirty="0"/>
              <a:t>nezabíjejí svého hostitele </a:t>
            </a:r>
            <a:endParaRPr lang="cs-CZ" b="1" dirty="0" smtClean="0"/>
          </a:p>
          <a:p>
            <a:pPr algn="ctr"/>
            <a:r>
              <a:rPr lang="cs-CZ" dirty="0" smtClean="0"/>
              <a:t>a </a:t>
            </a:r>
            <a:r>
              <a:rPr lang="cs-CZ" dirty="0"/>
              <a:t>nakladou do něj svá vajíčka. Během vylíhnutí larvy </a:t>
            </a:r>
            <a:r>
              <a:rPr lang="cs-CZ" dirty="0" err="1"/>
              <a:t>parasitoida</a:t>
            </a:r>
            <a:r>
              <a:rPr lang="cs-CZ" dirty="0"/>
              <a:t> </a:t>
            </a:r>
            <a:r>
              <a:rPr lang="cs-CZ" b="1" dirty="0"/>
              <a:t>dochází k usmrcení </a:t>
            </a:r>
            <a:r>
              <a:rPr lang="cs-CZ" dirty="0"/>
              <a:t>hostitele.</a:t>
            </a:r>
          </a:p>
        </p:txBody>
      </p:sp>
    </p:spTree>
    <p:extLst>
      <p:ext uri="{BB962C8B-B14F-4D97-AF65-F5344CB8AC3E}">
        <p14:creationId xmlns:p14="http://schemas.microsoft.com/office/powerpoint/2010/main" val="1429128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51709"/>
            <a:ext cx="10515600" cy="1010451"/>
          </a:xfrm>
        </p:spPr>
        <p:txBody>
          <a:bodyPr>
            <a:normAutofit/>
          </a:bodyPr>
          <a:lstStyle/>
          <a:p>
            <a:pPr algn="ctr"/>
            <a:r>
              <a:rPr lang="cs-CZ" sz="3400" b="1" dirty="0" smtClean="0"/>
              <a:t>Přenos cizopasníka na dalšího hostitele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6496809" y="1105231"/>
            <a:ext cx="4579357" cy="5450135"/>
          </a:xfrm>
          <a:prstGeom prst="rect">
            <a:avLst/>
          </a:prstGeom>
        </p:spPr>
      </p:pic>
      <p:sp>
        <p:nvSpPr>
          <p:cNvPr id="3" name="TextovéPole 2"/>
          <p:cNvSpPr txBox="1"/>
          <p:nvPr/>
        </p:nvSpPr>
        <p:spPr>
          <a:xfrm>
            <a:off x="644054" y="1105231"/>
            <a:ext cx="4738975" cy="5078313"/>
          </a:xfrm>
          <a:prstGeom prst="rect">
            <a:avLst/>
          </a:prstGeom>
          <a:noFill/>
        </p:spPr>
        <p:txBody>
          <a:bodyPr wrap="square" rtlCol="0">
            <a:spAutoFit/>
          </a:bodyPr>
          <a:lstStyle/>
          <a:p>
            <a:r>
              <a:rPr lang="cs-CZ" dirty="0" smtClean="0"/>
              <a:t>Pro  všechny cizopasníky </a:t>
            </a:r>
            <a:r>
              <a:rPr lang="cs-CZ" b="1" dirty="0" smtClean="0"/>
              <a:t>představuje hostitel </a:t>
            </a:r>
          </a:p>
          <a:p>
            <a:r>
              <a:rPr lang="cs-CZ" b="1" dirty="0" smtClean="0"/>
              <a:t>v podstatě ostrov </a:t>
            </a:r>
            <a:r>
              <a:rPr lang="cs-CZ" dirty="0" smtClean="0"/>
              <a:t>požadovaného habitatu, </a:t>
            </a:r>
          </a:p>
          <a:p>
            <a:r>
              <a:rPr lang="cs-CZ" dirty="0" smtClean="0"/>
              <a:t>kterého musí dosáhnout. Tento ostrov je však  </a:t>
            </a:r>
          </a:p>
          <a:p>
            <a:r>
              <a:rPr lang="cs-CZ" dirty="0" smtClean="0"/>
              <a:t>po </a:t>
            </a:r>
            <a:r>
              <a:rPr lang="cs-CZ" b="1" dirty="0" smtClean="0"/>
              <a:t>určitou dobu živý a parazit </a:t>
            </a:r>
            <a:r>
              <a:rPr lang="cs-CZ" dirty="0" smtClean="0"/>
              <a:t>proto musí najít</a:t>
            </a:r>
          </a:p>
          <a:p>
            <a:r>
              <a:rPr lang="cs-CZ" dirty="0" smtClean="0"/>
              <a:t>nového hostitele </a:t>
            </a:r>
            <a:r>
              <a:rPr lang="cs-CZ" b="1" dirty="0" smtClean="0"/>
              <a:t>dříve než ten původní zahyne</a:t>
            </a:r>
            <a:r>
              <a:rPr lang="cs-CZ" dirty="0" smtClean="0"/>
              <a:t>.</a:t>
            </a:r>
          </a:p>
          <a:p>
            <a:r>
              <a:rPr lang="cs-CZ" b="1" dirty="0" smtClean="0"/>
              <a:t>Přenos cizopasníka </a:t>
            </a:r>
            <a:r>
              <a:rPr lang="cs-CZ" dirty="0" smtClean="0"/>
              <a:t>do nového hostitele se může </a:t>
            </a:r>
          </a:p>
          <a:p>
            <a:r>
              <a:rPr lang="cs-CZ" dirty="0" smtClean="0"/>
              <a:t>uskutečnit </a:t>
            </a:r>
            <a:r>
              <a:rPr lang="cs-CZ" b="1" dirty="0" smtClean="0"/>
              <a:t>přímo</a:t>
            </a:r>
            <a:r>
              <a:rPr lang="cs-CZ" dirty="0" smtClean="0"/>
              <a:t> nebo prostřednictvím </a:t>
            </a:r>
            <a:r>
              <a:rPr lang="cs-CZ" b="1" dirty="0" smtClean="0"/>
              <a:t>přenašeče neboli </a:t>
            </a:r>
            <a:r>
              <a:rPr lang="cs-CZ" b="1" dirty="0" err="1" smtClean="0"/>
              <a:t>vektora</a:t>
            </a:r>
            <a:r>
              <a:rPr lang="cs-CZ" dirty="0" smtClean="0"/>
              <a:t>. V případě </a:t>
            </a:r>
            <a:r>
              <a:rPr lang="cs-CZ" b="1" dirty="0" smtClean="0"/>
              <a:t>přímého přenosu </a:t>
            </a:r>
            <a:r>
              <a:rPr lang="cs-CZ" dirty="0" smtClean="0"/>
              <a:t>se parazit přemisťuje od jednoho hostitele ke druhému </a:t>
            </a:r>
            <a:r>
              <a:rPr lang="cs-CZ" b="1" dirty="0" smtClean="0"/>
              <a:t>stejného druhu bez účasti tzv. mezihostitele</a:t>
            </a:r>
            <a:r>
              <a:rPr lang="cs-CZ" dirty="0" smtClean="0"/>
              <a:t>. Při </a:t>
            </a:r>
            <a:r>
              <a:rPr lang="cs-CZ" b="1" dirty="0" smtClean="0"/>
              <a:t>přenosu vektorem</a:t>
            </a:r>
            <a:r>
              <a:rPr lang="cs-CZ" dirty="0" smtClean="0"/>
              <a:t>, </a:t>
            </a:r>
            <a:r>
              <a:rPr lang="cs-CZ" dirty="0" err="1" smtClean="0"/>
              <a:t>intermediátní</a:t>
            </a:r>
            <a:r>
              <a:rPr lang="cs-CZ" dirty="0" smtClean="0"/>
              <a:t> organismus, vektor, přenáší parazita </a:t>
            </a:r>
            <a:r>
              <a:rPr lang="cs-CZ" b="1" dirty="0" smtClean="0"/>
              <a:t>od jednoho hostitele ke druhému</a:t>
            </a:r>
            <a:r>
              <a:rPr lang="cs-CZ" dirty="0" smtClean="0"/>
              <a:t>. Příkladem tohoto typu </a:t>
            </a:r>
            <a:r>
              <a:rPr lang="cs-CZ" b="1" dirty="0" smtClean="0"/>
              <a:t>přenosu malárie</a:t>
            </a:r>
            <a:r>
              <a:rPr lang="cs-CZ" dirty="0" smtClean="0"/>
              <a:t>. Tento cizopasník se vyznačuje </a:t>
            </a:r>
            <a:r>
              <a:rPr lang="cs-CZ" b="1" dirty="0" smtClean="0"/>
              <a:t>komplexním životních cyklem, </a:t>
            </a:r>
            <a:r>
              <a:rPr lang="cs-CZ" dirty="0" smtClean="0"/>
              <a:t>kde přenos na člověka je uskutečňován vektorem, </a:t>
            </a:r>
            <a:r>
              <a:rPr lang="cs-CZ" b="1" dirty="0" smtClean="0"/>
              <a:t>komárem rodu </a:t>
            </a:r>
            <a:r>
              <a:rPr lang="cs-CZ" b="1" i="1" dirty="0" err="1" smtClean="0"/>
              <a:t>Anopheles</a:t>
            </a:r>
            <a:r>
              <a:rPr lang="cs-CZ" dirty="0"/>
              <a:t> </a:t>
            </a:r>
            <a:r>
              <a:rPr lang="cs-CZ" dirty="0" smtClean="0"/>
              <a:t>a typem</a:t>
            </a:r>
          </a:p>
          <a:p>
            <a:r>
              <a:rPr lang="cs-CZ" dirty="0"/>
              <a:t>p</a:t>
            </a:r>
            <a:r>
              <a:rPr lang="cs-CZ" dirty="0" smtClean="0"/>
              <a:t>arazitismu </a:t>
            </a:r>
            <a:r>
              <a:rPr lang="cs-CZ" b="1" dirty="0" err="1" smtClean="0"/>
              <a:t>mikropredace</a:t>
            </a:r>
            <a:r>
              <a:rPr lang="cs-CZ" b="1" dirty="0"/>
              <a:t>.</a:t>
            </a:r>
          </a:p>
        </p:txBody>
      </p:sp>
    </p:spTree>
    <p:extLst>
      <p:ext uri="{BB962C8B-B14F-4D97-AF65-F5344CB8AC3E}">
        <p14:creationId xmlns:p14="http://schemas.microsoft.com/office/powerpoint/2010/main" val="15662075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4.1.1.2: Herbivory - Biology LibreTex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2028" y="3905473"/>
            <a:ext cx="4015778" cy="300818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erbivory — Satakunta Forest diversity experime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1598218"/>
            <a:ext cx="2965835" cy="3304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238 Herbivory Images, Stock Photos &amp; Vectors | Shutter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4770" y="0"/>
            <a:ext cx="3714750"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dirty="0"/>
          </a:p>
        </p:txBody>
      </p:sp>
      <p:pic>
        <p:nvPicPr>
          <p:cNvPr id="10242" name="Picture 2" descr="Herbivory - an overview | ScienceDirect Topics"/>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965837" y="0"/>
            <a:ext cx="6424653" cy="39126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eaf mechanical traits in insect herbivo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0"/>
            <a:ext cx="2965836" cy="194807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Willow predation (herbivory) by Muskoxen | August 2014 Sisua… | Flick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90490" y="4581870"/>
            <a:ext cx="3221194" cy="22761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erbivory - Antagonis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390490" y="2449026"/>
            <a:ext cx="3089474" cy="2132844"/>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3,897 Herbivore Insect Stock Photos, Pictures &amp; Royalty-Free Images - iStoc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31718" y="4472539"/>
            <a:ext cx="3097555" cy="2494791"/>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erbivory — Satakunta Forest diversity experiment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97807" y="3882041"/>
            <a:ext cx="3092684" cy="297596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5621571" y="5836263"/>
            <a:ext cx="1715406" cy="523220"/>
          </a:xfrm>
          <a:prstGeom prst="rect">
            <a:avLst/>
          </a:prstGeom>
          <a:noFill/>
        </p:spPr>
        <p:txBody>
          <a:bodyPr wrap="none" rtlCol="0">
            <a:spAutoFit/>
          </a:bodyPr>
          <a:lstStyle/>
          <a:p>
            <a:r>
              <a:rPr lang="cs-CZ" sz="2800" dirty="0" err="1" smtClean="0">
                <a:solidFill>
                  <a:schemeClr val="bg1"/>
                </a:solidFill>
              </a:rPr>
              <a:t>Herbivorie</a:t>
            </a:r>
            <a:endParaRPr lang="cs-CZ" sz="2800" dirty="0">
              <a:solidFill>
                <a:schemeClr val="bg1"/>
              </a:solidFill>
            </a:endParaRPr>
          </a:p>
        </p:txBody>
      </p:sp>
    </p:spTree>
    <p:extLst>
      <p:ext uri="{BB962C8B-B14F-4D97-AF65-F5344CB8AC3E}">
        <p14:creationId xmlns:p14="http://schemas.microsoft.com/office/powerpoint/2010/main" val="1703021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78885"/>
            <a:ext cx="10515600" cy="668545"/>
          </a:xfrm>
        </p:spPr>
        <p:txBody>
          <a:bodyPr>
            <a:normAutofit/>
          </a:bodyPr>
          <a:lstStyle/>
          <a:p>
            <a:pPr algn="ctr"/>
            <a:r>
              <a:rPr lang="cs-CZ" sz="3400" b="1" dirty="0" smtClean="0"/>
              <a:t>Co je to </a:t>
            </a:r>
            <a:r>
              <a:rPr lang="cs-CZ" sz="3400" b="1" dirty="0" err="1" smtClean="0"/>
              <a:t>herbivorie</a:t>
            </a:r>
            <a:r>
              <a:rPr lang="cs-CZ" sz="3400" b="1" dirty="0" smtClean="0"/>
              <a:t> ?</a:t>
            </a:r>
            <a:endParaRPr lang="cs-CZ" sz="3400" b="1" dirty="0"/>
          </a:p>
        </p:txBody>
      </p:sp>
      <p:sp>
        <p:nvSpPr>
          <p:cNvPr id="3" name="Zástupný symbol pro obsah 2"/>
          <p:cNvSpPr>
            <a:spLocks noGrp="1"/>
          </p:cNvSpPr>
          <p:nvPr>
            <p:ph idx="1"/>
          </p:nvPr>
        </p:nvSpPr>
        <p:spPr>
          <a:xfrm>
            <a:off x="838200" y="1184744"/>
            <a:ext cx="10515600" cy="5359179"/>
          </a:xfrm>
        </p:spPr>
        <p:txBody>
          <a:bodyPr>
            <a:normAutofit fontScale="70000" lnSpcReduction="20000"/>
          </a:bodyPr>
          <a:lstStyle/>
          <a:p>
            <a:r>
              <a:rPr lang="cs-CZ" dirty="0" err="1" smtClean="0"/>
              <a:t>Herbivorie</a:t>
            </a:r>
            <a:r>
              <a:rPr lang="cs-CZ" dirty="0" smtClean="0"/>
              <a:t> </a:t>
            </a:r>
            <a:r>
              <a:rPr lang="cs-CZ" b="1" dirty="0" smtClean="0"/>
              <a:t>je spotřeba rostlinných materiálů </a:t>
            </a:r>
            <a:r>
              <a:rPr lang="cs-CZ" dirty="0" smtClean="0"/>
              <a:t>živočichy a </a:t>
            </a:r>
            <a:r>
              <a:rPr lang="cs-CZ" dirty="0" err="1" smtClean="0"/>
              <a:t>herbivoři</a:t>
            </a:r>
            <a:r>
              <a:rPr lang="cs-CZ" dirty="0" smtClean="0"/>
              <a:t> jsou </a:t>
            </a:r>
            <a:r>
              <a:rPr lang="cs-CZ" b="1" dirty="0" smtClean="0"/>
              <a:t>živočichové schopni požírat rostliny.</a:t>
            </a:r>
          </a:p>
          <a:p>
            <a:pPr marL="0" indent="0">
              <a:buNone/>
            </a:pPr>
            <a:endParaRPr lang="cs-CZ" dirty="0" smtClean="0"/>
          </a:p>
          <a:p>
            <a:r>
              <a:rPr lang="cs-CZ" dirty="0" smtClean="0"/>
              <a:t>Podobně jako u </a:t>
            </a:r>
            <a:r>
              <a:rPr lang="cs-CZ" b="1" dirty="0" smtClean="0"/>
              <a:t>interakce predátor-kořist </a:t>
            </a:r>
            <a:r>
              <a:rPr lang="cs-CZ" dirty="0" smtClean="0"/>
              <a:t>jsou u obou </a:t>
            </a:r>
            <a:r>
              <a:rPr lang="cs-CZ" b="1" dirty="0" smtClean="0"/>
              <a:t>důležité speciální adaptace</a:t>
            </a:r>
            <a:r>
              <a:rPr lang="cs-CZ" dirty="0" smtClean="0"/>
              <a:t>. Například, aby byla redukováno poškození rostlin působené </a:t>
            </a:r>
            <a:r>
              <a:rPr lang="cs-CZ" dirty="0" err="1" smtClean="0"/>
              <a:t>herbivory</a:t>
            </a:r>
            <a:r>
              <a:rPr lang="cs-CZ" dirty="0" smtClean="0"/>
              <a:t>, vyvinuly rostliny adaptace, které je chrání, včetně </a:t>
            </a:r>
            <a:r>
              <a:rPr lang="cs-CZ" b="1" dirty="0" smtClean="0"/>
              <a:t>mechanických trnů a ostnů </a:t>
            </a:r>
            <a:r>
              <a:rPr lang="cs-CZ" dirty="0" smtClean="0"/>
              <a:t>a </a:t>
            </a:r>
            <a:r>
              <a:rPr lang="cs-CZ" b="1" dirty="0" smtClean="0"/>
              <a:t>chemické ochrany</a:t>
            </a:r>
            <a:r>
              <a:rPr lang="cs-CZ" dirty="0" smtClean="0"/>
              <a:t>. </a:t>
            </a:r>
          </a:p>
          <a:p>
            <a:pPr marL="0" indent="0">
              <a:buNone/>
            </a:pPr>
            <a:endParaRPr lang="cs-CZ" dirty="0" smtClean="0"/>
          </a:p>
          <a:p>
            <a:r>
              <a:rPr lang="cs-CZ" dirty="0" smtClean="0"/>
              <a:t>Vědci </a:t>
            </a:r>
            <a:r>
              <a:rPr lang="cs-CZ" b="1" dirty="0" smtClean="0"/>
              <a:t>identifikovali tisíce obranných </a:t>
            </a:r>
            <a:r>
              <a:rPr lang="cs-CZ" dirty="0" smtClean="0"/>
              <a:t>chemických látek rostlinného původu včetně takových jako </a:t>
            </a:r>
            <a:r>
              <a:rPr lang="cs-CZ" b="1" dirty="0" smtClean="0"/>
              <a:t>nikotin a kokain </a:t>
            </a:r>
            <a:r>
              <a:rPr lang="cs-CZ" dirty="0" smtClean="0"/>
              <a:t>(</a:t>
            </a:r>
            <a:r>
              <a:rPr lang="cs-CZ" dirty="0" err="1" smtClean="0"/>
              <a:t>Coley</a:t>
            </a:r>
            <a:r>
              <a:rPr lang="cs-CZ" dirty="0" smtClean="0"/>
              <a:t> a Baron, 1996). </a:t>
            </a:r>
          </a:p>
          <a:p>
            <a:pPr marL="0" indent="0">
              <a:buNone/>
            </a:pPr>
            <a:endParaRPr lang="cs-CZ" dirty="0" smtClean="0"/>
          </a:p>
          <a:p>
            <a:r>
              <a:rPr lang="cs-CZ" dirty="0" smtClean="0"/>
              <a:t>Aby byl příjem rostlin </a:t>
            </a:r>
            <a:r>
              <a:rPr lang="cs-CZ" b="1" dirty="0" smtClean="0"/>
              <a:t>jako potravy maximální</a:t>
            </a:r>
            <a:r>
              <a:rPr lang="cs-CZ" dirty="0" smtClean="0"/>
              <a:t>, mají </a:t>
            </a:r>
            <a:r>
              <a:rPr lang="cs-CZ" dirty="0" err="1" smtClean="0"/>
              <a:t>herbivoři</a:t>
            </a:r>
            <a:r>
              <a:rPr lang="cs-CZ" dirty="0" smtClean="0"/>
              <a:t> </a:t>
            </a:r>
            <a:r>
              <a:rPr lang="cs-CZ" b="1" dirty="0" smtClean="0"/>
              <a:t>speciální adaptace, </a:t>
            </a:r>
            <a:r>
              <a:rPr lang="cs-CZ" dirty="0" smtClean="0"/>
              <a:t>které jim umožní získávat </a:t>
            </a:r>
            <a:r>
              <a:rPr lang="cs-CZ" b="1" dirty="0" smtClean="0"/>
              <a:t>z rostlin maximální množství živin</a:t>
            </a:r>
            <a:r>
              <a:rPr lang="cs-CZ" dirty="0" smtClean="0"/>
              <a:t>. </a:t>
            </a:r>
          </a:p>
          <a:p>
            <a:pPr marL="0" indent="0">
              <a:buNone/>
            </a:pPr>
            <a:endParaRPr lang="cs-CZ" dirty="0" smtClean="0"/>
          </a:p>
          <a:p>
            <a:r>
              <a:rPr lang="cs-CZ" dirty="0" smtClean="0"/>
              <a:t>Některý hmyz, jako např. </a:t>
            </a:r>
            <a:r>
              <a:rPr lang="cs-CZ" b="1" dirty="0" smtClean="0"/>
              <a:t>motýli, mají chemické receptory</a:t>
            </a:r>
            <a:r>
              <a:rPr lang="cs-CZ" dirty="0" smtClean="0"/>
              <a:t>, které jim </a:t>
            </a:r>
            <a:r>
              <a:rPr lang="cs-CZ" b="1" dirty="0" smtClean="0"/>
              <a:t>dovolují testovat </a:t>
            </a:r>
            <a:r>
              <a:rPr lang="cs-CZ" dirty="0" smtClean="0"/>
              <a:t>různé části rostliny, ještě před tím, </a:t>
            </a:r>
            <a:r>
              <a:rPr lang="cs-CZ" b="1" dirty="0" smtClean="0"/>
              <a:t>než je pozřou jako potravu</a:t>
            </a:r>
            <a:r>
              <a:rPr lang="cs-CZ" dirty="0" smtClean="0"/>
              <a:t>. </a:t>
            </a:r>
          </a:p>
          <a:p>
            <a:pPr marL="0" indent="0">
              <a:buNone/>
            </a:pPr>
            <a:endParaRPr lang="cs-CZ" dirty="0" smtClean="0"/>
          </a:p>
          <a:p>
            <a:r>
              <a:rPr lang="cs-CZ" dirty="0" err="1" smtClean="0"/>
              <a:t>Herbivoři</a:t>
            </a:r>
            <a:r>
              <a:rPr lang="cs-CZ" dirty="0" smtClean="0"/>
              <a:t> z řad savců, často smyslová používají </a:t>
            </a:r>
            <a:r>
              <a:rPr lang="cs-CZ" b="1" dirty="0" smtClean="0"/>
              <a:t>čidla pro identifikaci pachu </a:t>
            </a:r>
            <a:r>
              <a:rPr lang="cs-CZ" dirty="0" smtClean="0"/>
              <a:t>nebo </a:t>
            </a:r>
            <a:r>
              <a:rPr lang="cs-CZ" b="1" dirty="0" smtClean="0"/>
              <a:t>detekci hořkých látek</a:t>
            </a:r>
            <a:r>
              <a:rPr lang="cs-CZ" dirty="0" smtClean="0"/>
              <a:t>. Preferují jako potravu </a:t>
            </a:r>
            <a:r>
              <a:rPr lang="cs-CZ" b="1" dirty="0" smtClean="0"/>
              <a:t>mladé listoví </a:t>
            </a:r>
            <a:r>
              <a:rPr lang="cs-CZ" dirty="0" smtClean="0"/>
              <a:t>obsahující </a:t>
            </a:r>
            <a:r>
              <a:rPr lang="cs-CZ" b="1" dirty="0" smtClean="0"/>
              <a:t>menší množství chemických </a:t>
            </a:r>
            <a:r>
              <a:rPr lang="cs-CZ" dirty="0" smtClean="0"/>
              <a:t>látek.  </a:t>
            </a:r>
          </a:p>
          <a:p>
            <a:endParaRPr lang="cs-CZ" dirty="0"/>
          </a:p>
        </p:txBody>
      </p:sp>
    </p:spTree>
    <p:extLst>
      <p:ext uri="{BB962C8B-B14F-4D97-AF65-F5344CB8AC3E}">
        <p14:creationId xmlns:p14="http://schemas.microsoft.com/office/powerpoint/2010/main" val="36866415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224503"/>
            <a:ext cx="10515600" cy="4690069"/>
          </a:xfrm>
        </p:spPr>
        <p:txBody>
          <a:bodyPr>
            <a:normAutofit/>
          </a:bodyPr>
          <a:lstStyle/>
          <a:p>
            <a:pPr marL="0" indent="0" algn="ctr">
              <a:buNone/>
            </a:pPr>
            <a:endParaRPr lang="cs-CZ" sz="3400" b="1" dirty="0" smtClean="0"/>
          </a:p>
          <a:p>
            <a:pPr marL="0" indent="0" algn="ctr">
              <a:buNone/>
            </a:pPr>
            <a:r>
              <a:rPr lang="cs-CZ" sz="3400" b="1" dirty="0" smtClean="0"/>
              <a:t>Symbióza/Mutualismus/</a:t>
            </a:r>
            <a:r>
              <a:rPr lang="cs-CZ" sz="3400" b="1" dirty="0" err="1" smtClean="0"/>
              <a:t>Protokooperace</a:t>
            </a:r>
            <a:endParaRPr lang="cs-CZ" sz="3400" b="1" dirty="0" smtClean="0"/>
          </a:p>
          <a:p>
            <a:pPr marL="0" indent="0" algn="ctr">
              <a:buNone/>
            </a:pPr>
            <a:r>
              <a:rPr lang="cs-CZ" sz="3400" dirty="0" err="1" smtClean="0"/>
              <a:t>Komenzalismus</a:t>
            </a:r>
            <a:r>
              <a:rPr lang="cs-CZ" sz="3400" dirty="0" smtClean="0"/>
              <a:t>/</a:t>
            </a:r>
            <a:r>
              <a:rPr lang="cs-CZ" sz="3400" dirty="0" err="1" smtClean="0"/>
              <a:t>Forézie</a:t>
            </a:r>
            <a:endParaRPr lang="cs-CZ" sz="3400" dirty="0" smtClean="0"/>
          </a:p>
          <a:p>
            <a:pPr marL="0" indent="0" algn="ctr">
              <a:buNone/>
            </a:pPr>
            <a:r>
              <a:rPr lang="cs-CZ" sz="3400" dirty="0" err="1" smtClean="0"/>
              <a:t>Cleaning</a:t>
            </a:r>
            <a:r>
              <a:rPr lang="cs-CZ" sz="3400" dirty="0" smtClean="0"/>
              <a:t> </a:t>
            </a:r>
            <a:r>
              <a:rPr lang="cs-CZ" sz="3400" dirty="0" err="1" smtClean="0"/>
              <a:t>symbiosis</a:t>
            </a:r>
            <a:r>
              <a:rPr lang="cs-CZ" sz="3400" dirty="0" smtClean="0"/>
              <a:t>/</a:t>
            </a:r>
            <a:r>
              <a:rPr lang="cs-CZ" sz="3400" dirty="0" err="1" smtClean="0"/>
              <a:t>Incidental</a:t>
            </a:r>
            <a:r>
              <a:rPr lang="cs-CZ" sz="3400" dirty="0" smtClean="0"/>
              <a:t> </a:t>
            </a:r>
            <a:r>
              <a:rPr lang="cs-CZ" sz="3400" dirty="0" err="1" smtClean="0"/>
              <a:t>cleaning</a:t>
            </a:r>
            <a:endParaRPr lang="cs-CZ" sz="3400" dirty="0" smtClean="0"/>
          </a:p>
          <a:p>
            <a:pPr marL="0" indent="0" algn="ctr">
              <a:buNone/>
            </a:pPr>
            <a:r>
              <a:rPr lang="cs-CZ" sz="3400" dirty="0" smtClean="0"/>
              <a:t>Parazitismus</a:t>
            </a:r>
            <a:endParaRPr lang="cs-CZ" sz="3400" dirty="0"/>
          </a:p>
        </p:txBody>
      </p:sp>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540038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10693"/>
            <a:ext cx="10515600" cy="573125"/>
          </a:xfrm>
        </p:spPr>
        <p:txBody>
          <a:bodyPr>
            <a:normAutofit/>
          </a:bodyPr>
          <a:lstStyle/>
          <a:p>
            <a:pPr algn="ctr"/>
            <a:r>
              <a:rPr lang="cs-CZ" sz="3400" b="1" dirty="0" err="1" smtClean="0"/>
              <a:t>Herbivorie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2024062" y="1235394"/>
            <a:ext cx="8143875" cy="3162300"/>
          </a:xfrm>
          <a:prstGeom prst="rect">
            <a:avLst/>
          </a:prstGeom>
        </p:spPr>
      </p:pic>
    </p:spTree>
    <p:extLst>
      <p:ext uri="{BB962C8B-B14F-4D97-AF65-F5344CB8AC3E}">
        <p14:creationId xmlns:p14="http://schemas.microsoft.com/office/powerpoint/2010/main" val="11143663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8584"/>
            <a:ext cx="10515600" cy="827569"/>
          </a:xfrm>
        </p:spPr>
        <p:txBody>
          <a:bodyPr>
            <a:normAutofit/>
          </a:bodyPr>
          <a:lstStyle/>
          <a:p>
            <a:pPr algn="ctr"/>
            <a:r>
              <a:rPr lang="cs-CZ" sz="3400" b="1" dirty="0" err="1" smtClean="0"/>
              <a:t>Herbivorie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1567855" y="1168842"/>
            <a:ext cx="9072192" cy="5517711"/>
          </a:xfrm>
          <a:prstGeom prst="rect">
            <a:avLst/>
          </a:prstGeom>
        </p:spPr>
      </p:pic>
    </p:spTree>
    <p:extLst>
      <p:ext uri="{BB962C8B-B14F-4D97-AF65-F5344CB8AC3E}">
        <p14:creationId xmlns:p14="http://schemas.microsoft.com/office/powerpoint/2010/main" val="23735430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78880"/>
            <a:ext cx="10515600" cy="644691"/>
          </a:xfrm>
        </p:spPr>
        <p:txBody>
          <a:bodyPr>
            <a:normAutofit/>
          </a:bodyPr>
          <a:lstStyle/>
          <a:p>
            <a:pPr algn="ctr"/>
            <a:r>
              <a:rPr lang="cs-CZ" sz="3400" b="1" dirty="0" err="1" smtClean="0"/>
              <a:t>Herbivorie</a:t>
            </a:r>
            <a:r>
              <a:rPr lang="cs-CZ" sz="3400" b="1" dirty="0" smtClean="0"/>
              <a:t>: kompenzační mechanismus na úrovni populace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1879053" y="1216549"/>
            <a:ext cx="8601602" cy="5351228"/>
          </a:xfrm>
          <a:prstGeom prst="rect">
            <a:avLst/>
          </a:prstGeom>
        </p:spPr>
      </p:pic>
    </p:spTree>
    <p:extLst>
      <p:ext uri="{BB962C8B-B14F-4D97-AF65-F5344CB8AC3E}">
        <p14:creationId xmlns:p14="http://schemas.microsoft.com/office/powerpoint/2010/main" val="27103181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0" y="4475644"/>
            <a:ext cx="12192000" cy="83582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2"/>
          <a:stretch>
            <a:fillRect/>
          </a:stretch>
        </p:blipFill>
        <p:spPr>
          <a:xfrm>
            <a:off x="0" y="0"/>
            <a:ext cx="4866198" cy="3479665"/>
          </a:xfrm>
          <a:prstGeom prst="rect">
            <a:avLst/>
          </a:prstGeom>
        </p:spPr>
      </p:pic>
      <p:pic>
        <p:nvPicPr>
          <p:cNvPr id="5" name="Obrázek 4"/>
          <p:cNvPicPr>
            <a:picLocks noChangeAspect="1"/>
          </p:cNvPicPr>
          <p:nvPr/>
        </p:nvPicPr>
        <p:blipFill>
          <a:blip r:embed="rId3"/>
          <a:stretch>
            <a:fillRect/>
          </a:stretch>
        </p:blipFill>
        <p:spPr>
          <a:xfrm>
            <a:off x="7307249" y="-1"/>
            <a:ext cx="4884751" cy="3479665"/>
          </a:xfrm>
          <a:prstGeom prst="rect">
            <a:avLst/>
          </a:prstGeom>
        </p:spPr>
      </p:pic>
      <p:pic>
        <p:nvPicPr>
          <p:cNvPr id="7" name="Obrázek 6"/>
          <p:cNvPicPr>
            <a:picLocks noChangeAspect="1"/>
          </p:cNvPicPr>
          <p:nvPr/>
        </p:nvPicPr>
        <p:blipFill>
          <a:blip r:embed="rId4"/>
          <a:stretch>
            <a:fillRect/>
          </a:stretch>
        </p:blipFill>
        <p:spPr>
          <a:xfrm>
            <a:off x="4866198" y="0"/>
            <a:ext cx="2512612" cy="3479665"/>
          </a:xfrm>
          <a:prstGeom prst="rect">
            <a:avLst/>
          </a:prstGeom>
        </p:spPr>
      </p:pic>
      <p:pic>
        <p:nvPicPr>
          <p:cNvPr id="8" name="Obrázek 7"/>
          <p:cNvPicPr>
            <a:picLocks noChangeAspect="1"/>
          </p:cNvPicPr>
          <p:nvPr/>
        </p:nvPicPr>
        <p:blipFill>
          <a:blip r:embed="rId5"/>
          <a:stretch>
            <a:fillRect/>
          </a:stretch>
        </p:blipFill>
        <p:spPr>
          <a:xfrm>
            <a:off x="5302" y="3479664"/>
            <a:ext cx="4978600" cy="3378336"/>
          </a:xfrm>
          <a:prstGeom prst="rect">
            <a:avLst/>
          </a:prstGeom>
        </p:spPr>
      </p:pic>
      <p:pic>
        <p:nvPicPr>
          <p:cNvPr id="9" name="Obrázek 8"/>
          <p:cNvPicPr>
            <a:picLocks noChangeAspect="1"/>
          </p:cNvPicPr>
          <p:nvPr/>
        </p:nvPicPr>
        <p:blipFill>
          <a:blip r:embed="rId6"/>
          <a:stretch>
            <a:fillRect/>
          </a:stretch>
        </p:blipFill>
        <p:spPr>
          <a:xfrm>
            <a:off x="4983902" y="3479663"/>
            <a:ext cx="3612752" cy="3378337"/>
          </a:xfrm>
          <a:prstGeom prst="rect">
            <a:avLst/>
          </a:prstGeom>
        </p:spPr>
      </p:pic>
      <p:sp>
        <p:nvSpPr>
          <p:cNvPr id="10" name="TextovéPole 9"/>
          <p:cNvSpPr txBox="1"/>
          <p:nvPr/>
        </p:nvSpPr>
        <p:spPr>
          <a:xfrm>
            <a:off x="9120146" y="4492491"/>
            <a:ext cx="2589620" cy="769441"/>
          </a:xfrm>
          <a:prstGeom prst="rect">
            <a:avLst/>
          </a:prstGeom>
          <a:noFill/>
        </p:spPr>
        <p:txBody>
          <a:bodyPr wrap="none" rtlCol="0">
            <a:spAutoFit/>
          </a:bodyPr>
          <a:lstStyle/>
          <a:p>
            <a:r>
              <a:rPr lang="cs-CZ" sz="2200" dirty="0" smtClean="0"/>
              <a:t>Ochrana rostlin před </a:t>
            </a:r>
          </a:p>
          <a:p>
            <a:r>
              <a:rPr lang="cs-CZ" sz="2200" dirty="0" smtClean="0"/>
              <a:t>predátory/</a:t>
            </a:r>
            <a:r>
              <a:rPr lang="cs-CZ" sz="2200" dirty="0" err="1" smtClean="0"/>
              <a:t>herbivory</a:t>
            </a:r>
            <a:endParaRPr lang="cs-CZ" sz="2200" dirty="0"/>
          </a:p>
        </p:txBody>
      </p:sp>
    </p:spTree>
    <p:extLst>
      <p:ext uri="{BB962C8B-B14F-4D97-AF65-F5344CB8AC3E}">
        <p14:creationId xmlns:p14="http://schemas.microsoft.com/office/powerpoint/2010/main" val="375016434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39130"/>
            <a:ext cx="10515600" cy="787809"/>
          </a:xfrm>
        </p:spPr>
        <p:txBody>
          <a:bodyPr>
            <a:normAutofit/>
          </a:bodyPr>
          <a:lstStyle/>
          <a:p>
            <a:pPr algn="ctr"/>
            <a:r>
              <a:rPr lang="cs-CZ" sz="3400" b="1" dirty="0" err="1" smtClean="0"/>
              <a:t>Herbivorie</a:t>
            </a:r>
            <a:r>
              <a:rPr lang="cs-CZ" sz="3400" b="1" dirty="0" smtClean="0"/>
              <a:t>: kompenzační mechanismus na úrovni jedince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2307653" y="1340253"/>
            <a:ext cx="7576694" cy="5235478"/>
          </a:xfrm>
          <a:prstGeom prst="rect">
            <a:avLst/>
          </a:prstGeom>
        </p:spPr>
      </p:pic>
    </p:spTree>
    <p:extLst>
      <p:ext uri="{BB962C8B-B14F-4D97-AF65-F5344CB8AC3E}">
        <p14:creationId xmlns:p14="http://schemas.microsoft.com/office/powerpoint/2010/main" val="35358624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2851606" y="192816"/>
            <a:ext cx="6379856" cy="479194"/>
          </a:xfrm>
        </p:spPr>
        <p:txBody>
          <a:bodyPr>
            <a:noAutofit/>
          </a:bodyPr>
          <a:lstStyle/>
          <a:p>
            <a:pPr algn="ctr"/>
            <a:r>
              <a:rPr lang="cs-CZ" sz="3400" b="1" dirty="0" smtClean="0"/>
              <a:t>Sezónní aspekty </a:t>
            </a:r>
            <a:r>
              <a:rPr lang="cs-CZ" sz="3400" b="1" dirty="0" err="1" smtClean="0"/>
              <a:t>herbivorie</a:t>
            </a:r>
            <a:endParaRPr lang="cs-CZ" sz="3400" b="1" dirty="0"/>
          </a:p>
        </p:txBody>
      </p:sp>
      <p:pic>
        <p:nvPicPr>
          <p:cNvPr id="9224" name="Picture 8" descr="Herbivory — Satakunta Forest diversity experiment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44643" y="1210894"/>
            <a:ext cx="7236259" cy="5427194"/>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5279664" y="1003853"/>
            <a:ext cx="1296063"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3380628" y="2351284"/>
            <a:ext cx="1533278" cy="5628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3523007" y="4664771"/>
            <a:ext cx="3450288"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smtClean="0">
                <a:solidFill>
                  <a:schemeClr val="tx1"/>
                </a:solidFill>
              </a:rPr>
              <a:t>Zimní pastva losem má opačný vliv</a:t>
            </a:r>
          </a:p>
          <a:p>
            <a:pPr algn="ctr"/>
            <a:r>
              <a:rPr lang="cs-CZ" sz="1600" dirty="0">
                <a:solidFill>
                  <a:schemeClr val="tx1"/>
                </a:solidFill>
              </a:rPr>
              <a:t>n</a:t>
            </a:r>
            <a:r>
              <a:rPr lang="cs-CZ" sz="1600" dirty="0" smtClean="0">
                <a:solidFill>
                  <a:schemeClr val="tx1"/>
                </a:solidFill>
              </a:rPr>
              <a:t>a druhovou diverzitu stromů, než</a:t>
            </a:r>
          </a:p>
          <a:p>
            <a:pPr algn="ctr"/>
            <a:r>
              <a:rPr lang="cs-CZ" sz="1600" dirty="0" err="1">
                <a:solidFill>
                  <a:schemeClr val="tx1"/>
                </a:solidFill>
              </a:rPr>
              <a:t>h</a:t>
            </a:r>
            <a:r>
              <a:rPr lang="cs-CZ" sz="1600" dirty="0" err="1" smtClean="0">
                <a:solidFill>
                  <a:schemeClr val="tx1"/>
                </a:solidFill>
              </a:rPr>
              <a:t>erbivorie</a:t>
            </a:r>
            <a:r>
              <a:rPr lang="cs-CZ" sz="1600" dirty="0" smtClean="0">
                <a:solidFill>
                  <a:schemeClr val="tx1"/>
                </a:solidFill>
              </a:rPr>
              <a:t> hmyzem následující léto.</a:t>
            </a:r>
            <a:endParaRPr lang="cs-CZ" sz="1600" dirty="0">
              <a:solidFill>
                <a:schemeClr val="tx1"/>
              </a:solidFill>
            </a:endParaRPr>
          </a:p>
        </p:txBody>
      </p:sp>
      <p:sp>
        <p:nvSpPr>
          <p:cNvPr id="5" name="TextovéPole 4"/>
          <p:cNvSpPr txBox="1"/>
          <p:nvPr/>
        </p:nvSpPr>
        <p:spPr>
          <a:xfrm>
            <a:off x="5249182" y="1041617"/>
            <a:ext cx="1270604" cy="338554"/>
          </a:xfrm>
          <a:prstGeom prst="rect">
            <a:avLst/>
          </a:prstGeom>
          <a:noFill/>
        </p:spPr>
        <p:txBody>
          <a:bodyPr wrap="none" rtlCol="0">
            <a:spAutoFit/>
          </a:bodyPr>
          <a:lstStyle/>
          <a:p>
            <a:r>
              <a:rPr lang="cs-CZ" sz="1600" dirty="0" smtClean="0"/>
              <a:t>Vrba stříbrná</a:t>
            </a:r>
            <a:endParaRPr lang="cs-CZ" sz="1600" dirty="0"/>
          </a:p>
        </p:txBody>
      </p:sp>
      <p:sp>
        <p:nvSpPr>
          <p:cNvPr id="9" name="TextovéPole 8"/>
          <p:cNvSpPr txBox="1"/>
          <p:nvPr/>
        </p:nvSpPr>
        <p:spPr>
          <a:xfrm>
            <a:off x="3523006" y="2393340"/>
            <a:ext cx="1220206" cy="523220"/>
          </a:xfrm>
          <a:prstGeom prst="rect">
            <a:avLst/>
          </a:prstGeom>
          <a:noFill/>
        </p:spPr>
        <p:txBody>
          <a:bodyPr wrap="none" rtlCol="0">
            <a:spAutoFit/>
          </a:bodyPr>
          <a:lstStyle/>
          <a:p>
            <a:pPr algn="ctr"/>
            <a:r>
              <a:rPr lang="cs-CZ" sz="1400" b="1" dirty="0" smtClean="0"/>
              <a:t>ZIMA</a:t>
            </a:r>
          </a:p>
          <a:p>
            <a:pPr algn="ctr"/>
            <a:r>
              <a:rPr lang="cs-CZ" sz="1400" dirty="0" smtClean="0"/>
              <a:t>Spásáni </a:t>
            </a:r>
            <a:r>
              <a:rPr lang="cs-CZ" sz="1400" dirty="0"/>
              <a:t>l</a:t>
            </a:r>
            <a:r>
              <a:rPr lang="cs-CZ" sz="1400" dirty="0" smtClean="0"/>
              <a:t>osem</a:t>
            </a:r>
            <a:endParaRPr lang="cs-CZ" sz="1400" dirty="0"/>
          </a:p>
        </p:txBody>
      </p:sp>
      <p:sp>
        <p:nvSpPr>
          <p:cNvPr id="11" name="Obdélník 10"/>
          <p:cNvSpPr/>
          <p:nvPr/>
        </p:nvSpPr>
        <p:spPr>
          <a:xfrm>
            <a:off x="7150873" y="2463921"/>
            <a:ext cx="1524000" cy="525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flipH="1">
            <a:off x="7042869" y="2458944"/>
            <a:ext cx="1735373" cy="523220"/>
          </a:xfrm>
          <a:prstGeom prst="rect">
            <a:avLst/>
          </a:prstGeom>
          <a:noFill/>
        </p:spPr>
        <p:txBody>
          <a:bodyPr wrap="square" rtlCol="0">
            <a:spAutoFit/>
          </a:bodyPr>
          <a:lstStyle/>
          <a:p>
            <a:pPr algn="ctr"/>
            <a:r>
              <a:rPr lang="cs-CZ" sz="1400" b="1" dirty="0" smtClean="0"/>
              <a:t>LÉTO</a:t>
            </a:r>
          </a:p>
          <a:p>
            <a:pPr algn="ctr"/>
            <a:r>
              <a:rPr lang="cs-CZ" sz="1400" dirty="0" err="1" smtClean="0"/>
              <a:t>Herbivorie</a:t>
            </a:r>
            <a:r>
              <a:rPr lang="cs-CZ" sz="1400" dirty="0" smtClean="0"/>
              <a:t> hmyzem</a:t>
            </a:r>
            <a:endParaRPr lang="cs-CZ" sz="1400" dirty="0"/>
          </a:p>
        </p:txBody>
      </p:sp>
    </p:spTree>
    <p:extLst>
      <p:ext uri="{BB962C8B-B14F-4D97-AF65-F5344CB8AC3E}">
        <p14:creationId xmlns:p14="http://schemas.microsoft.com/office/powerpoint/2010/main" val="493320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43757"/>
            <a:ext cx="10515600" cy="1137672"/>
          </a:xfrm>
        </p:spPr>
        <p:txBody>
          <a:bodyPr>
            <a:normAutofit/>
          </a:bodyPr>
          <a:lstStyle/>
          <a:p>
            <a:pPr algn="ctr"/>
            <a:r>
              <a:rPr lang="cs-CZ" sz="3600" b="1" dirty="0" smtClean="0"/>
              <a:t>Parazitismus</a:t>
            </a:r>
            <a:endParaRPr lang="cs-CZ" sz="3600" b="1" dirty="0"/>
          </a:p>
        </p:txBody>
      </p:sp>
      <p:sp>
        <p:nvSpPr>
          <p:cNvPr id="3" name="Zástupný symbol pro obsah 2"/>
          <p:cNvSpPr>
            <a:spLocks noGrp="1"/>
          </p:cNvSpPr>
          <p:nvPr>
            <p:ph idx="1"/>
          </p:nvPr>
        </p:nvSpPr>
        <p:spPr/>
        <p:txBody>
          <a:bodyPr>
            <a:normAutofit/>
          </a:bodyPr>
          <a:lstStyle/>
          <a:p>
            <a:pPr marL="0" indent="0">
              <a:buNone/>
            </a:pPr>
            <a:endParaRPr lang="cs-CZ" sz="3600" dirty="0" smtClean="0"/>
          </a:p>
          <a:p>
            <a:pPr marL="0" indent="0">
              <a:buNone/>
            </a:pPr>
            <a:endParaRPr lang="cs-CZ" sz="3600" dirty="0"/>
          </a:p>
          <a:p>
            <a:pPr marL="0" indent="0">
              <a:buNone/>
            </a:pPr>
            <a:r>
              <a:rPr lang="cs-CZ" sz="3600" dirty="0" smtClean="0"/>
              <a:t>				</a:t>
            </a:r>
            <a:endParaRPr lang="cs-CZ" sz="3600" dirty="0"/>
          </a:p>
        </p:txBody>
      </p:sp>
      <p:pic>
        <p:nvPicPr>
          <p:cNvPr id="5" name="Picture 2" descr="Parasite word cloud Stock Photo by ©ibreakstock 1029054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123" y="1263961"/>
            <a:ext cx="7631078" cy="5087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74862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224503"/>
            <a:ext cx="10515600" cy="4690069"/>
          </a:xfrm>
        </p:spPr>
        <p:txBody>
          <a:bodyPr>
            <a:normAutofit/>
          </a:bodyPr>
          <a:lstStyle/>
          <a:p>
            <a:pPr marL="0" indent="0" algn="ctr">
              <a:buNone/>
            </a:pPr>
            <a:endParaRPr lang="cs-CZ" sz="3400" b="1" dirty="0" smtClean="0"/>
          </a:p>
          <a:p>
            <a:pPr marL="0" indent="0" algn="ctr">
              <a:buNone/>
            </a:pPr>
            <a:r>
              <a:rPr lang="cs-CZ" sz="3400" dirty="0" smtClean="0"/>
              <a:t>Symbióza/Mutualismus</a:t>
            </a:r>
          </a:p>
          <a:p>
            <a:pPr marL="0" indent="0" algn="ctr">
              <a:buNone/>
            </a:pPr>
            <a:r>
              <a:rPr lang="cs-CZ" sz="3400" dirty="0" err="1" smtClean="0"/>
              <a:t>Komenzalismus</a:t>
            </a:r>
            <a:r>
              <a:rPr lang="cs-CZ" sz="3400" dirty="0" smtClean="0"/>
              <a:t>/</a:t>
            </a:r>
            <a:r>
              <a:rPr lang="cs-CZ" sz="3400" dirty="0" err="1" smtClean="0"/>
              <a:t>Forézie</a:t>
            </a:r>
            <a:endParaRPr lang="cs-CZ" sz="3400" dirty="0" smtClean="0"/>
          </a:p>
          <a:p>
            <a:pPr marL="0" indent="0" algn="ctr">
              <a:buNone/>
            </a:pPr>
            <a:r>
              <a:rPr lang="cs-CZ" sz="3400" dirty="0" err="1" smtClean="0"/>
              <a:t>Cleaning</a:t>
            </a:r>
            <a:r>
              <a:rPr lang="cs-CZ" sz="3400" dirty="0" smtClean="0"/>
              <a:t> </a:t>
            </a:r>
            <a:r>
              <a:rPr lang="cs-CZ" sz="3400" dirty="0" err="1" smtClean="0"/>
              <a:t>symbiosis</a:t>
            </a:r>
            <a:r>
              <a:rPr lang="cs-CZ" sz="3400" dirty="0" smtClean="0"/>
              <a:t>/</a:t>
            </a:r>
            <a:r>
              <a:rPr lang="cs-CZ" sz="3400" dirty="0" err="1" smtClean="0"/>
              <a:t>Incidental</a:t>
            </a:r>
            <a:r>
              <a:rPr lang="cs-CZ" sz="3400" dirty="0" smtClean="0"/>
              <a:t> </a:t>
            </a:r>
            <a:r>
              <a:rPr lang="cs-CZ" sz="3400" dirty="0" err="1" smtClean="0"/>
              <a:t>cleaning</a:t>
            </a:r>
            <a:endParaRPr lang="cs-CZ" sz="3400" dirty="0" smtClean="0"/>
          </a:p>
          <a:p>
            <a:pPr marL="0" indent="0" algn="ctr">
              <a:buNone/>
            </a:pPr>
            <a:r>
              <a:rPr lang="cs-CZ" sz="3400" b="1" dirty="0" smtClean="0"/>
              <a:t>Parazitismus</a:t>
            </a:r>
            <a:endParaRPr lang="cs-CZ" sz="3400" b="1" dirty="0"/>
          </a:p>
        </p:txBody>
      </p:sp>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7252976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23221"/>
            <a:ext cx="10515600" cy="779863"/>
          </a:xfrm>
        </p:spPr>
        <p:txBody>
          <a:bodyPr>
            <a:normAutofit/>
          </a:bodyPr>
          <a:lstStyle/>
          <a:p>
            <a:pPr algn="ctr"/>
            <a:r>
              <a:rPr lang="cs-CZ" sz="3400" b="1" dirty="0" smtClean="0"/>
              <a:t>Parazitismus</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931421" y="1442681"/>
            <a:ext cx="10342869" cy="4806928"/>
          </a:xfrm>
          <a:prstGeom prst="rect">
            <a:avLst/>
          </a:prstGeom>
        </p:spPr>
      </p:pic>
    </p:spTree>
    <p:extLst>
      <p:ext uri="{BB962C8B-B14F-4D97-AF65-F5344CB8AC3E}">
        <p14:creationId xmlns:p14="http://schemas.microsoft.com/office/powerpoint/2010/main" val="25309267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11950"/>
            <a:ext cx="10515600" cy="1066110"/>
          </a:xfrm>
        </p:spPr>
        <p:txBody>
          <a:bodyPr>
            <a:normAutofit/>
          </a:bodyPr>
          <a:lstStyle/>
          <a:p>
            <a:pPr algn="ctr"/>
            <a:r>
              <a:rPr lang="cs-CZ" sz="3400" b="1" dirty="0" smtClean="0"/>
              <a:t>Co je to parazitismus ?</a:t>
            </a:r>
            <a:endParaRPr lang="cs-CZ" sz="3400" b="1" dirty="0"/>
          </a:p>
        </p:txBody>
      </p:sp>
      <p:sp>
        <p:nvSpPr>
          <p:cNvPr id="3" name="Zástupný symbol pro obsah 2"/>
          <p:cNvSpPr>
            <a:spLocks noGrp="1"/>
          </p:cNvSpPr>
          <p:nvPr>
            <p:ph idx="1"/>
          </p:nvPr>
        </p:nvSpPr>
        <p:spPr>
          <a:xfrm>
            <a:off x="838200" y="1070247"/>
            <a:ext cx="10515600" cy="5370307"/>
          </a:xfrm>
        </p:spPr>
        <p:txBody>
          <a:bodyPr>
            <a:normAutofit fontScale="62500" lnSpcReduction="20000"/>
          </a:bodyPr>
          <a:lstStyle/>
          <a:p>
            <a:r>
              <a:rPr lang="cs-CZ" dirty="0" smtClean="0"/>
              <a:t>V případě parazitismu, je </a:t>
            </a:r>
            <a:r>
              <a:rPr lang="cs-CZ" b="1" dirty="0" smtClean="0"/>
              <a:t>parazit individuální organismus</a:t>
            </a:r>
            <a:r>
              <a:rPr lang="cs-CZ" dirty="0" smtClean="0"/>
              <a:t>, který se živí </a:t>
            </a:r>
            <a:r>
              <a:rPr lang="cs-CZ" b="1" dirty="0" smtClean="0"/>
              <a:t>na úkor jiného organismu</a:t>
            </a:r>
            <a:r>
              <a:rPr lang="cs-CZ" dirty="0" smtClean="0"/>
              <a:t>, tzv. </a:t>
            </a:r>
            <a:r>
              <a:rPr lang="cs-CZ" b="1" dirty="0" smtClean="0"/>
              <a:t>hostitele</a:t>
            </a:r>
            <a:r>
              <a:rPr lang="cs-CZ" dirty="0" smtClean="0"/>
              <a:t>, s následkem poklesu jeho fitness. </a:t>
            </a:r>
          </a:p>
          <a:p>
            <a:pPr marL="0" indent="0">
              <a:buNone/>
            </a:pPr>
            <a:endParaRPr lang="cs-CZ" dirty="0" smtClean="0"/>
          </a:p>
          <a:p>
            <a:r>
              <a:rPr lang="cs-CZ" dirty="0" smtClean="0"/>
              <a:t>V extrémním případě </a:t>
            </a:r>
            <a:r>
              <a:rPr lang="cs-CZ" b="1" dirty="0" smtClean="0"/>
              <a:t>parazit působí svému hostiteli onemocnění</a:t>
            </a:r>
            <a:r>
              <a:rPr lang="cs-CZ" dirty="0" smtClean="0"/>
              <a:t>. Za této situace parazita označujeme jako </a:t>
            </a:r>
            <a:r>
              <a:rPr lang="cs-CZ" b="1" dirty="0" smtClean="0"/>
              <a:t>patogen.</a:t>
            </a:r>
          </a:p>
          <a:p>
            <a:pPr marL="0" indent="0">
              <a:buNone/>
            </a:pPr>
            <a:endParaRPr lang="cs-CZ" dirty="0" smtClean="0"/>
          </a:p>
          <a:p>
            <a:r>
              <a:rPr lang="cs-CZ" b="1" dirty="0" smtClean="0"/>
              <a:t>Parazity dělíme </a:t>
            </a:r>
            <a:r>
              <a:rPr lang="cs-CZ" dirty="0" smtClean="0"/>
              <a:t>na dvě velké skupiny: na (1) </a:t>
            </a:r>
            <a:r>
              <a:rPr lang="cs-CZ" b="1" dirty="0" smtClean="0"/>
              <a:t>ektoparazity</a:t>
            </a:r>
            <a:r>
              <a:rPr lang="cs-CZ" dirty="0" smtClean="0"/>
              <a:t>, kteří se vyskytují na povrchu těla svých hostitelů a na (2) </a:t>
            </a:r>
            <a:r>
              <a:rPr lang="cs-CZ" b="1" dirty="0" smtClean="0"/>
              <a:t>endoparazity,</a:t>
            </a:r>
            <a:r>
              <a:rPr lang="cs-CZ" dirty="0" smtClean="0"/>
              <a:t> kteří žijí uvnitř těl svých hostitelů. </a:t>
            </a:r>
          </a:p>
          <a:p>
            <a:pPr marL="0" indent="0">
              <a:buNone/>
            </a:pPr>
            <a:endParaRPr lang="cs-CZ" dirty="0" smtClean="0"/>
          </a:p>
          <a:p>
            <a:r>
              <a:rPr lang="cs-CZ" dirty="0" smtClean="0"/>
              <a:t>Jako příklad </a:t>
            </a:r>
            <a:r>
              <a:rPr lang="cs-CZ" b="1" dirty="0" smtClean="0"/>
              <a:t>ektoparazitů</a:t>
            </a:r>
            <a:r>
              <a:rPr lang="cs-CZ" dirty="0" smtClean="0"/>
              <a:t> můžeme uvést např. </a:t>
            </a:r>
            <a:r>
              <a:rPr lang="cs-CZ" b="1" dirty="0" smtClean="0"/>
              <a:t>klíšťata, vši, rostliny, protozoa, bakterie, a parazitick</a:t>
            </a:r>
            <a:r>
              <a:rPr lang="cs-CZ" dirty="0" smtClean="0"/>
              <a:t>é </a:t>
            </a:r>
            <a:r>
              <a:rPr lang="cs-CZ" b="1" dirty="0" smtClean="0"/>
              <a:t>houby</a:t>
            </a:r>
            <a:r>
              <a:rPr lang="cs-CZ" dirty="0" smtClean="0"/>
              <a:t>. Mezi </a:t>
            </a:r>
            <a:r>
              <a:rPr lang="cs-CZ" b="1" dirty="0" smtClean="0"/>
              <a:t>endoparazity</a:t>
            </a:r>
            <a:r>
              <a:rPr lang="cs-CZ" dirty="0" smtClean="0"/>
              <a:t> pak řadíme např. </a:t>
            </a:r>
            <a:r>
              <a:rPr lang="cs-CZ" b="1" dirty="0" smtClean="0"/>
              <a:t>motolice, tasemnice, houby, bakterie a protozoa</a:t>
            </a:r>
            <a:r>
              <a:rPr lang="cs-CZ" dirty="0" smtClean="0"/>
              <a:t>. </a:t>
            </a:r>
          </a:p>
          <a:p>
            <a:pPr marL="0" indent="0">
              <a:buNone/>
            </a:pPr>
            <a:endParaRPr lang="cs-CZ" dirty="0" smtClean="0"/>
          </a:p>
          <a:p>
            <a:r>
              <a:rPr lang="cs-CZ" b="1" dirty="0" smtClean="0"/>
              <a:t>Rostliny a živočichové mohou sloužit rovněž jako hostitelé</a:t>
            </a:r>
            <a:r>
              <a:rPr lang="cs-CZ" dirty="0" smtClean="0"/>
              <a:t>. Ve většině situací, </a:t>
            </a:r>
            <a:r>
              <a:rPr lang="cs-CZ" b="1" dirty="0" smtClean="0"/>
              <a:t>parazit svého hostitele nezabíjí.</a:t>
            </a:r>
            <a:r>
              <a:rPr lang="cs-CZ" dirty="0" smtClean="0"/>
              <a:t> </a:t>
            </a:r>
            <a:r>
              <a:rPr lang="cs-CZ" b="1" dirty="0" smtClean="0"/>
              <a:t>Výjimku tvoří pouze </a:t>
            </a:r>
            <a:r>
              <a:rPr lang="cs-CZ" b="1" dirty="0" err="1" smtClean="0"/>
              <a:t>parazitoidi</a:t>
            </a:r>
            <a:r>
              <a:rPr lang="cs-CZ" b="1" dirty="0" smtClean="0"/>
              <a:t> a predátoři. </a:t>
            </a:r>
          </a:p>
          <a:p>
            <a:pPr marL="0" indent="0">
              <a:buNone/>
            </a:pPr>
            <a:endParaRPr lang="cs-CZ" b="1" dirty="0" smtClean="0"/>
          </a:p>
          <a:p>
            <a:r>
              <a:rPr lang="cs-CZ" b="1" dirty="0" smtClean="0"/>
              <a:t>Nejznámější </a:t>
            </a:r>
            <a:r>
              <a:rPr lang="cs-CZ" b="1" dirty="0" err="1" smtClean="0"/>
              <a:t>parazitoidi</a:t>
            </a:r>
            <a:r>
              <a:rPr lang="cs-CZ" b="1" dirty="0" smtClean="0"/>
              <a:t> </a:t>
            </a:r>
            <a:r>
              <a:rPr lang="cs-CZ" dirty="0" smtClean="0"/>
              <a:t>zahrnují např. </a:t>
            </a:r>
            <a:r>
              <a:rPr lang="cs-CZ" b="1" dirty="0" smtClean="0"/>
              <a:t>vosičky</a:t>
            </a:r>
            <a:r>
              <a:rPr lang="cs-CZ" dirty="0" smtClean="0"/>
              <a:t>, jejichž samičky imobilizují ale nezabíjejí svého hostitele a nakladou do něj svá vajíčka. </a:t>
            </a:r>
            <a:r>
              <a:rPr lang="cs-CZ" b="1" dirty="0" smtClean="0"/>
              <a:t>Během vylíhnutí </a:t>
            </a:r>
            <a:r>
              <a:rPr lang="cs-CZ" dirty="0" smtClean="0"/>
              <a:t>larvy </a:t>
            </a:r>
            <a:r>
              <a:rPr lang="cs-CZ" dirty="0" err="1" smtClean="0"/>
              <a:t>parasitoida</a:t>
            </a:r>
            <a:r>
              <a:rPr lang="cs-CZ" dirty="0" smtClean="0"/>
              <a:t> </a:t>
            </a:r>
            <a:r>
              <a:rPr lang="cs-CZ" b="1" dirty="0" smtClean="0"/>
              <a:t>dochází k usmrcení hostitele</a:t>
            </a:r>
            <a:r>
              <a:rPr lang="cs-CZ" dirty="0" smtClean="0"/>
              <a:t>.</a:t>
            </a:r>
            <a:endParaRPr lang="cs-CZ" dirty="0"/>
          </a:p>
        </p:txBody>
      </p:sp>
    </p:spTree>
    <p:extLst>
      <p:ext uri="{BB962C8B-B14F-4D97-AF65-F5344CB8AC3E}">
        <p14:creationId xmlns:p14="http://schemas.microsoft.com/office/powerpoint/2010/main" val="36732761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9282" y="159424"/>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34540"/>
            <a:ext cx="10515600" cy="628788"/>
          </a:xfrm>
        </p:spPr>
        <p:txBody>
          <a:bodyPr>
            <a:normAutofit/>
          </a:bodyPr>
          <a:lstStyle/>
          <a:p>
            <a:pPr algn="ctr"/>
            <a:r>
              <a:rPr lang="cs-CZ" sz="3400" b="1" dirty="0" smtClean="0"/>
              <a:t>Příklady mutualismu</a:t>
            </a:r>
            <a:endParaRPr lang="cs-CZ" sz="3400" b="1" dirty="0"/>
          </a:p>
        </p:txBody>
      </p:sp>
      <p:pic>
        <p:nvPicPr>
          <p:cNvPr id="2050" name="Picture 2" descr="Mutualism Definition and Examples in Biolog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7345" y="993914"/>
            <a:ext cx="8444285" cy="5629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0870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39126"/>
            <a:ext cx="10515600" cy="684444"/>
          </a:xfrm>
        </p:spPr>
        <p:txBody>
          <a:bodyPr>
            <a:normAutofit/>
          </a:bodyPr>
          <a:lstStyle/>
          <a:p>
            <a:pPr algn="ctr"/>
            <a:r>
              <a:rPr lang="cs-CZ" sz="3400" b="1" dirty="0" smtClean="0"/>
              <a:t>Parazitismus: Ekologická klasifikace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1574652" y="1280160"/>
            <a:ext cx="8812158" cy="5303520"/>
          </a:xfrm>
          <a:prstGeom prst="rect">
            <a:avLst/>
          </a:prstGeom>
        </p:spPr>
      </p:pic>
    </p:spTree>
    <p:extLst>
      <p:ext uri="{BB962C8B-B14F-4D97-AF65-F5344CB8AC3E}">
        <p14:creationId xmlns:p14="http://schemas.microsoft.com/office/powerpoint/2010/main" val="427555268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6533"/>
            <a:ext cx="10515600" cy="835519"/>
          </a:xfrm>
        </p:spPr>
        <p:txBody>
          <a:bodyPr>
            <a:normAutofit/>
          </a:bodyPr>
          <a:lstStyle/>
          <a:p>
            <a:pPr algn="ctr"/>
            <a:r>
              <a:rPr lang="cs-CZ" sz="3400" b="1" dirty="0" smtClean="0"/>
              <a:t>Parazitismus: Ekologická klasifikace</a:t>
            </a:r>
            <a:endParaRPr lang="cs-CZ" sz="3400" b="1" dirty="0"/>
          </a:p>
        </p:txBody>
      </p:sp>
      <p:sp>
        <p:nvSpPr>
          <p:cNvPr id="3" name="Zástupný symbol pro obsah 2"/>
          <p:cNvSpPr>
            <a:spLocks noGrp="1"/>
          </p:cNvSpPr>
          <p:nvPr>
            <p:ph idx="1"/>
          </p:nvPr>
        </p:nvSpPr>
        <p:spPr>
          <a:xfrm>
            <a:off x="3247446" y="1730210"/>
            <a:ext cx="5650064" cy="4351338"/>
          </a:xfrm>
        </p:spPr>
        <p:txBody>
          <a:bodyPr/>
          <a:lstStyle/>
          <a:p>
            <a:r>
              <a:rPr lang="cs-CZ" dirty="0" smtClean="0"/>
              <a:t>Podle lokalizace</a:t>
            </a:r>
          </a:p>
          <a:p>
            <a:r>
              <a:rPr lang="cs-CZ" dirty="0" smtClean="0"/>
              <a:t>Podle časového úseku kdy parazitují</a:t>
            </a:r>
          </a:p>
          <a:p>
            <a:r>
              <a:rPr lang="cs-CZ" dirty="0" smtClean="0"/>
              <a:t>Podle životního cyklu</a:t>
            </a:r>
          </a:p>
          <a:p>
            <a:r>
              <a:rPr lang="cs-CZ" dirty="0" smtClean="0"/>
              <a:t>Podle způsobu výživy</a:t>
            </a:r>
          </a:p>
          <a:p>
            <a:r>
              <a:rPr lang="cs-CZ" dirty="0" smtClean="0"/>
              <a:t>Podle vazby na hostitele</a:t>
            </a:r>
          </a:p>
          <a:p>
            <a:r>
              <a:rPr lang="cs-CZ" dirty="0" smtClean="0"/>
              <a:t>Podle rozmnožování v hostitele</a:t>
            </a:r>
            <a:endParaRPr lang="cs-CZ" dirty="0"/>
          </a:p>
        </p:txBody>
      </p:sp>
    </p:spTree>
    <p:extLst>
      <p:ext uri="{BB962C8B-B14F-4D97-AF65-F5344CB8AC3E}">
        <p14:creationId xmlns:p14="http://schemas.microsoft.com/office/powerpoint/2010/main" val="31849196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2636272" y="169423"/>
            <a:ext cx="6897341" cy="466898"/>
          </a:xfrm>
        </p:spPr>
        <p:txBody>
          <a:bodyPr>
            <a:normAutofit fontScale="90000"/>
          </a:bodyPr>
          <a:lstStyle/>
          <a:p>
            <a:pPr algn="ctr"/>
            <a:r>
              <a:rPr lang="cs-CZ" sz="3600" b="1" dirty="0" smtClean="0"/>
              <a:t>Parazitismus: životní cyklus</a:t>
            </a:r>
            <a:endParaRPr lang="cs-CZ" sz="3600" b="1" dirty="0"/>
          </a:p>
        </p:txBody>
      </p:sp>
      <p:pic>
        <p:nvPicPr>
          <p:cNvPr id="4" name="Picture 8" descr="Solved 1. Make a list of species that feral/outdoor cats may | Chegg.co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67515" y="691978"/>
            <a:ext cx="9454833" cy="6129552"/>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MICROBIOOLOGIA Y PARACITOLOGIA : HELMINTOS Y ENFERMEDADES DE HELMINT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872" y="4780899"/>
            <a:ext cx="1933783" cy="1450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2034750" y="6046571"/>
            <a:ext cx="1170577" cy="369332"/>
          </a:xfrm>
          <a:prstGeom prst="rect">
            <a:avLst/>
          </a:prstGeom>
          <a:noFill/>
        </p:spPr>
        <p:txBody>
          <a:bodyPr wrap="none" rtlCol="0">
            <a:spAutoFit/>
          </a:bodyPr>
          <a:lstStyle/>
          <a:p>
            <a:r>
              <a:rPr lang="cs-CZ" b="1" dirty="0" err="1"/>
              <a:t>Parasitism</a:t>
            </a:r>
            <a:endParaRPr lang="cs-CZ" b="1" dirty="0"/>
          </a:p>
        </p:txBody>
      </p:sp>
      <p:sp>
        <p:nvSpPr>
          <p:cNvPr id="7" name="Obdélník 6"/>
          <p:cNvSpPr/>
          <p:nvPr/>
        </p:nvSpPr>
        <p:spPr>
          <a:xfrm>
            <a:off x="508872" y="4596233"/>
            <a:ext cx="789642" cy="394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1956020" y="6106602"/>
            <a:ext cx="1216550" cy="2941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2520564" y="707663"/>
            <a:ext cx="4540195" cy="747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9835017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23223"/>
            <a:ext cx="10515600" cy="716249"/>
          </a:xfrm>
        </p:spPr>
        <p:txBody>
          <a:bodyPr>
            <a:normAutofit/>
          </a:bodyPr>
          <a:lstStyle/>
          <a:p>
            <a:pPr algn="ctr"/>
            <a:r>
              <a:rPr lang="cs-CZ" sz="3400" b="1" dirty="0" smtClean="0"/>
              <a:t>Parazitismus: životní cyklus</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2000688" y="1272782"/>
            <a:ext cx="8232641" cy="5382460"/>
          </a:xfrm>
          <a:prstGeom prst="rect">
            <a:avLst/>
          </a:prstGeom>
        </p:spPr>
      </p:pic>
    </p:spTree>
    <p:extLst>
      <p:ext uri="{BB962C8B-B14F-4D97-AF65-F5344CB8AC3E}">
        <p14:creationId xmlns:p14="http://schemas.microsoft.com/office/powerpoint/2010/main" val="34555363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64242"/>
            <a:ext cx="10515600" cy="986597"/>
          </a:xfrm>
        </p:spPr>
        <p:txBody>
          <a:bodyPr>
            <a:normAutofit/>
          </a:bodyPr>
          <a:lstStyle/>
          <a:p>
            <a:pPr algn="ctr"/>
            <a:r>
              <a:rPr lang="cs-CZ" sz="3400" b="1" dirty="0" smtClean="0"/>
              <a:t>Parazit – životní cyklus – vývojový cyklus</a:t>
            </a:r>
            <a:endParaRPr lang="cs-CZ" sz="3400" b="1" dirty="0"/>
          </a:p>
        </p:txBody>
      </p:sp>
      <p:pic>
        <p:nvPicPr>
          <p:cNvPr id="8194" name="Picture 2" descr="Adaptations, life-history traits and ecological mechanisms of parasites to  survive extremes and environmental unpredictability in the face of climate  change - ScienceDire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88487" y="1754298"/>
            <a:ext cx="8742001" cy="4336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50715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50444"/>
            <a:ext cx="10515600" cy="525417"/>
          </a:xfrm>
        </p:spPr>
        <p:txBody>
          <a:bodyPr>
            <a:normAutofit fontScale="90000"/>
          </a:bodyPr>
          <a:lstStyle/>
          <a:p>
            <a:pPr algn="ctr"/>
            <a:r>
              <a:rPr lang="cs-CZ" sz="3400" b="1" dirty="0" smtClean="0"/>
              <a:t>Parazitismus: životní cyklus</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3116914" y="801068"/>
            <a:ext cx="5995283" cy="5938953"/>
          </a:xfrm>
          <a:prstGeom prst="rect">
            <a:avLst/>
          </a:prstGeom>
        </p:spPr>
      </p:pic>
    </p:spTree>
    <p:extLst>
      <p:ext uri="{BB962C8B-B14F-4D97-AF65-F5344CB8AC3E}">
        <p14:creationId xmlns:p14="http://schemas.microsoft.com/office/powerpoint/2010/main" val="324015308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27852"/>
            <a:ext cx="10515600" cy="1050207"/>
          </a:xfrm>
        </p:spPr>
        <p:txBody>
          <a:bodyPr>
            <a:normAutofit/>
          </a:bodyPr>
          <a:lstStyle/>
          <a:p>
            <a:pPr algn="ctr"/>
            <a:r>
              <a:rPr lang="cs-CZ" sz="3400" b="1" dirty="0" smtClean="0"/>
              <a:t>Sezónní výskyt parazita</a:t>
            </a:r>
            <a:endParaRPr lang="cs-CZ" sz="3400" b="1" dirty="0"/>
          </a:p>
        </p:txBody>
      </p:sp>
      <p:pic>
        <p:nvPicPr>
          <p:cNvPr id="5" name="Zástupný symbol pro obsah 4"/>
          <p:cNvPicPr>
            <a:picLocks noGrp="1" noChangeAspect="1"/>
          </p:cNvPicPr>
          <p:nvPr>
            <p:ph idx="1"/>
          </p:nvPr>
        </p:nvPicPr>
        <p:blipFill>
          <a:blip r:embed="rId2"/>
          <a:stretch>
            <a:fillRect/>
          </a:stretch>
        </p:blipFill>
        <p:spPr>
          <a:xfrm>
            <a:off x="1422910" y="1717482"/>
            <a:ext cx="9273156" cy="4389120"/>
          </a:xfrm>
          <a:prstGeom prst="rect">
            <a:avLst/>
          </a:prstGeom>
        </p:spPr>
      </p:pic>
    </p:spTree>
    <p:extLst>
      <p:ext uri="{BB962C8B-B14F-4D97-AF65-F5344CB8AC3E}">
        <p14:creationId xmlns:p14="http://schemas.microsoft.com/office/powerpoint/2010/main" val="3216322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04007"/>
            <a:ext cx="10515600" cy="1026353"/>
          </a:xfrm>
        </p:spPr>
        <p:txBody>
          <a:bodyPr>
            <a:normAutofit/>
          </a:bodyPr>
          <a:lstStyle/>
          <a:p>
            <a:pPr algn="ctr"/>
            <a:r>
              <a:rPr lang="cs-CZ" sz="3400" b="1" dirty="0" smtClean="0"/>
              <a:t>Sezónní cyklus/dynamika výskytu cizopasníka ?</a:t>
            </a:r>
            <a:endParaRPr lang="cs-CZ" sz="3400" b="1" dirty="0"/>
          </a:p>
        </p:txBody>
      </p:sp>
      <p:pic>
        <p:nvPicPr>
          <p:cNvPr id="9218" name="Picture 2" descr="Meta-analysis of seasonal dynamics of parasite infections in aquatic  ecosystems - ScienceDire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33637" y="1250512"/>
            <a:ext cx="9030279" cy="4975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11097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270984"/>
            <a:ext cx="10515600" cy="1325563"/>
          </a:xfrm>
        </p:spPr>
        <p:txBody>
          <a:bodyPr>
            <a:normAutofit/>
          </a:bodyPr>
          <a:lstStyle/>
          <a:p>
            <a:pPr algn="ctr"/>
            <a:r>
              <a:rPr lang="cs-CZ" sz="3400" b="1" dirty="0" smtClean="0"/>
              <a:t>Sezónní cyklus/dynamika cizopasníka</a:t>
            </a:r>
            <a:endParaRPr lang="cs-CZ" sz="3400" b="1" dirty="0"/>
          </a:p>
        </p:txBody>
      </p:sp>
      <p:pic>
        <p:nvPicPr>
          <p:cNvPr id="11268" name="Picture 4" descr="A survey of gyrodactylid parasites on the fins of Homatula variegata in  central China | PLOS O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805" y="1451852"/>
            <a:ext cx="5607631" cy="47104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nternal Parasites in Beef and Dairy Cattle – DAIReX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608" y="2107097"/>
            <a:ext cx="5992297" cy="425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72466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80143"/>
            <a:ext cx="10515600" cy="1042256"/>
          </a:xfrm>
        </p:spPr>
        <p:txBody>
          <a:bodyPr>
            <a:normAutofit/>
          </a:bodyPr>
          <a:lstStyle/>
          <a:p>
            <a:pPr algn="ctr"/>
            <a:r>
              <a:rPr lang="cs-CZ" sz="3400" b="1" dirty="0" smtClean="0"/>
              <a:t>Tolerance vůči ekologickému faktoru</a:t>
            </a:r>
            <a:endParaRPr lang="cs-CZ" sz="3400" b="1" dirty="0"/>
          </a:p>
        </p:txBody>
      </p:sp>
      <p:pic>
        <p:nvPicPr>
          <p:cNvPr id="13314" name="Picture 2" descr="Print p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68210" y="1860605"/>
            <a:ext cx="9612770" cy="4293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3608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199" y="1563236"/>
            <a:ext cx="4568687" cy="4351338"/>
          </a:xfrm>
        </p:spPr>
        <p:txBody>
          <a:bodyPr>
            <a:normAutofit/>
          </a:bodyPr>
          <a:lstStyle/>
          <a:p>
            <a:pPr marL="0" indent="0">
              <a:buNone/>
            </a:pPr>
            <a:r>
              <a:rPr lang="cs-CZ" b="1" dirty="0" err="1" smtClean="0"/>
              <a:t>Symbioza</a:t>
            </a:r>
            <a:r>
              <a:rPr lang="cs-CZ" b="1" dirty="0" smtClean="0"/>
              <a:t> (++)</a:t>
            </a:r>
          </a:p>
          <a:p>
            <a:pPr marL="0" indent="0">
              <a:buNone/>
            </a:pPr>
            <a:r>
              <a:rPr lang="cs-CZ" b="1" dirty="0" err="1" smtClean="0"/>
              <a:t>Protokooperace</a:t>
            </a:r>
            <a:r>
              <a:rPr lang="cs-CZ" b="1" dirty="0" smtClean="0"/>
              <a:t> (++)</a:t>
            </a:r>
          </a:p>
          <a:p>
            <a:pPr marL="0" indent="0">
              <a:buNone/>
            </a:pPr>
            <a:r>
              <a:rPr lang="cs-CZ" b="1" dirty="0" smtClean="0"/>
              <a:t>Mutualismus</a:t>
            </a:r>
            <a:r>
              <a:rPr lang="cs-CZ" dirty="0"/>
              <a:t> </a:t>
            </a:r>
            <a:r>
              <a:rPr lang="cs-CZ" dirty="0" smtClean="0"/>
              <a:t>(++):</a:t>
            </a:r>
          </a:p>
          <a:p>
            <a:r>
              <a:rPr lang="cs-CZ" sz="2400" dirty="0" smtClean="0"/>
              <a:t>Opylovači (++)</a:t>
            </a:r>
          </a:p>
          <a:p>
            <a:r>
              <a:rPr lang="cs-CZ" sz="2400" dirty="0" err="1" smtClean="0"/>
              <a:t>Endosymbióza</a:t>
            </a:r>
            <a:r>
              <a:rPr lang="cs-CZ" sz="2400" dirty="0" smtClean="0"/>
              <a:t> (++)   (mitochondrie, plastidy)</a:t>
            </a:r>
          </a:p>
          <a:p>
            <a:r>
              <a:rPr lang="cs-CZ" sz="2400" dirty="0" smtClean="0"/>
              <a:t>Fixace vzdušného dusíku (++)</a:t>
            </a:r>
          </a:p>
          <a:p>
            <a:r>
              <a:rPr lang="cs-CZ" sz="2400" dirty="0" smtClean="0"/>
              <a:t>Mykorhiza (++)</a:t>
            </a:r>
          </a:p>
          <a:p>
            <a:r>
              <a:rPr lang="cs-CZ" sz="2400" dirty="0" smtClean="0"/>
              <a:t>Endofyty (++)</a:t>
            </a:r>
          </a:p>
          <a:p>
            <a:endParaRPr lang="cs-CZ" dirty="0" smtClean="0"/>
          </a:p>
          <a:p>
            <a:endParaRPr lang="cs-CZ" dirty="0" smtClean="0"/>
          </a:p>
          <a:p>
            <a:endParaRPr lang="cs-CZ" dirty="0"/>
          </a:p>
        </p:txBody>
      </p:sp>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smtClean="0">
                <a:solidFill>
                  <a:schemeClr val="tx1"/>
                </a:solidFill>
              </a:rPr>
              <a:t>Od symbiózy k parazitismu</a:t>
            </a:r>
            <a:endParaRPr lang="cs-CZ" sz="2800" dirty="0">
              <a:solidFill>
                <a:schemeClr val="tx1"/>
              </a:solidFill>
            </a:endParaRPr>
          </a:p>
        </p:txBody>
      </p:sp>
      <p:sp>
        <p:nvSpPr>
          <p:cNvPr id="5" name="TextovéPole 4"/>
          <p:cNvSpPr txBox="1"/>
          <p:nvPr/>
        </p:nvSpPr>
        <p:spPr>
          <a:xfrm>
            <a:off x="6488261" y="1510749"/>
            <a:ext cx="3667927" cy="2954655"/>
          </a:xfrm>
          <a:prstGeom prst="rect">
            <a:avLst/>
          </a:prstGeom>
          <a:noFill/>
        </p:spPr>
        <p:txBody>
          <a:bodyPr wrap="none" rtlCol="0">
            <a:spAutoFit/>
          </a:bodyPr>
          <a:lstStyle/>
          <a:p>
            <a:r>
              <a:rPr lang="cs-CZ" sz="2800" dirty="0" err="1" smtClean="0"/>
              <a:t>Forézie</a:t>
            </a:r>
            <a:r>
              <a:rPr lang="cs-CZ" sz="2800" dirty="0" smtClean="0"/>
              <a:t> (+ 0)</a:t>
            </a:r>
          </a:p>
          <a:p>
            <a:r>
              <a:rPr lang="cs-CZ" sz="2800" dirty="0" smtClean="0"/>
              <a:t>Komensalismus (+ 0)</a:t>
            </a:r>
          </a:p>
          <a:p>
            <a:r>
              <a:rPr lang="cs-CZ" sz="2800" b="1" dirty="0" smtClean="0"/>
              <a:t>Parazitismus (+ -)</a:t>
            </a:r>
          </a:p>
          <a:p>
            <a:r>
              <a:rPr lang="cs-CZ" sz="2800" dirty="0" smtClean="0"/>
              <a:t>Predace (+ -)</a:t>
            </a:r>
          </a:p>
          <a:p>
            <a:r>
              <a:rPr lang="cs-CZ" sz="2800" dirty="0" err="1" smtClean="0"/>
              <a:t>Cleaning</a:t>
            </a:r>
            <a:r>
              <a:rPr lang="cs-CZ" sz="2800" dirty="0" smtClean="0"/>
              <a:t> </a:t>
            </a:r>
            <a:r>
              <a:rPr lang="cs-CZ" sz="2800" dirty="0" err="1" smtClean="0"/>
              <a:t>symbiosis</a:t>
            </a:r>
            <a:r>
              <a:rPr lang="cs-CZ" sz="2800" dirty="0" smtClean="0"/>
              <a:t> (+ 0)</a:t>
            </a:r>
          </a:p>
          <a:p>
            <a:r>
              <a:rPr lang="cs-CZ" sz="2800" dirty="0" err="1" smtClean="0"/>
              <a:t>Herbivorie</a:t>
            </a:r>
            <a:r>
              <a:rPr lang="cs-CZ" sz="2800" dirty="0" smtClean="0"/>
              <a:t> (+ -)</a:t>
            </a:r>
          </a:p>
          <a:p>
            <a:endParaRPr lang="cs-CZ" dirty="0"/>
          </a:p>
        </p:txBody>
      </p:sp>
    </p:spTree>
    <p:extLst>
      <p:ext uri="{BB962C8B-B14F-4D97-AF65-F5344CB8AC3E}">
        <p14:creationId xmlns:p14="http://schemas.microsoft.com/office/powerpoint/2010/main" val="408351557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80147"/>
            <a:ext cx="10515600" cy="994548"/>
          </a:xfrm>
        </p:spPr>
        <p:txBody>
          <a:bodyPr>
            <a:normAutofit/>
          </a:bodyPr>
          <a:lstStyle/>
          <a:p>
            <a:pPr algn="ctr"/>
            <a:r>
              <a:rPr lang="cs-CZ" sz="3400" b="1" dirty="0" smtClean="0"/>
              <a:t>Sezónní cyklus/dynamika výskytu</a:t>
            </a:r>
            <a:endParaRPr lang="cs-CZ" sz="3400" b="1" dirty="0"/>
          </a:p>
        </p:txBody>
      </p:sp>
      <p:pic>
        <p:nvPicPr>
          <p:cNvPr id="12292" name="Picture 4" descr="Farm Health Online – Animal Health and Welfare Knowledge Hub – Parasitic  Gastroenteritis in Ruminant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5294" y="1179666"/>
            <a:ext cx="7548388" cy="502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50963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0250" y="-262390"/>
            <a:ext cx="10515600" cy="1325563"/>
          </a:xfrm>
        </p:spPr>
        <p:txBody>
          <a:bodyPr>
            <a:normAutofit/>
          </a:bodyPr>
          <a:lstStyle/>
          <a:p>
            <a:pPr algn="ctr"/>
            <a:r>
              <a:rPr lang="cs-CZ" sz="3600" b="1" dirty="0" smtClean="0"/>
              <a:t>Závislost na věku hostitele</a:t>
            </a:r>
            <a:endParaRPr lang="cs-CZ" sz="3600" b="1" dirty="0"/>
          </a:p>
        </p:txBody>
      </p:sp>
      <p:pic>
        <p:nvPicPr>
          <p:cNvPr id="14338" name="Picture 2" descr="Drůbež – Bioferm C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02922" y="1606163"/>
            <a:ext cx="6744445" cy="4536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59601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35326807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1577668" y="1825625"/>
            <a:ext cx="7757160" cy="4351338"/>
          </a:xfrm>
        </p:spPr>
        <p:txBody>
          <a:bodyPr>
            <a:normAutofit/>
          </a:bodyPr>
          <a:lstStyle/>
          <a:p>
            <a:pPr marL="0" indent="0">
              <a:buNone/>
            </a:pPr>
            <a:r>
              <a:rPr lang="cs-CZ" sz="3400" dirty="0" smtClean="0"/>
              <a:t>				</a:t>
            </a:r>
          </a:p>
          <a:p>
            <a:pPr marL="0" indent="0">
              <a:buNone/>
            </a:pPr>
            <a:endParaRPr lang="cs-CZ" sz="3400" dirty="0"/>
          </a:p>
          <a:p>
            <a:pPr marL="0" indent="0" algn="ctr">
              <a:buNone/>
            </a:pPr>
            <a:r>
              <a:rPr lang="cs-CZ" sz="3400" dirty="0" smtClean="0"/>
              <a:t>		</a:t>
            </a:r>
            <a:r>
              <a:rPr lang="cs-CZ" sz="3400" dirty="0" smtClean="0"/>
              <a:t>Strategie a typy</a:t>
            </a:r>
            <a:r>
              <a:rPr lang="cs-CZ" sz="3400" dirty="0" smtClean="0"/>
              <a:t> parazitismu</a:t>
            </a:r>
            <a:endParaRPr lang="cs-CZ" sz="3400" dirty="0"/>
          </a:p>
        </p:txBody>
      </p:sp>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3596074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pPr marL="0" indent="0">
              <a:buNone/>
            </a:pPr>
            <a:r>
              <a:rPr lang="en-US" dirty="0" smtClean="0"/>
              <a:t> </a:t>
            </a:r>
            <a:endParaRPr lang="cs-CZ" dirty="0" smtClean="0"/>
          </a:p>
        </p:txBody>
      </p:sp>
      <p:pic>
        <p:nvPicPr>
          <p:cNvPr id="8" name="Obrázek 7"/>
          <p:cNvPicPr>
            <a:picLocks noChangeAspect="1"/>
          </p:cNvPicPr>
          <p:nvPr/>
        </p:nvPicPr>
        <p:blipFill>
          <a:blip r:embed="rId2"/>
          <a:stretch>
            <a:fillRect/>
          </a:stretch>
        </p:blipFill>
        <p:spPr>
          <a:xfrm>
            <a:off x="1834905" y="1259560"/>
            <a:ext cx="8175048" cy="5483468"/>
          </a:xfrm>
          <a:prstGeom prst="rect">
            <a:avLst/>
          </a:prstGeom>
        </p:spPr>
      </p:pic>
      <p:sp>
        <p:nvSpPr>
          <p:cNvPr id="10" name="Nadpis 1"/>
          <p:cNvSpPr>
            <a:spLocks noGrp="1"/>
          </p:cNvSpPr>
          <p:nvPr>
            <p:ph type="title"/>
          </p:nvPr>
        </p:nvSpPr>
        <p:spPr>
          <a:xfrm>
            <a:off x="838200" y="31170"/>
            <a:ext cx="10515600" cy="1325563"/>
          </a:xfrm>
        </p:spPr>
        <p:txBody>
          <a:bodyPr>
            <a:normAutofit/>
          </a:bodyPr>
          <a:lstStyle/>
          <a:p>
            <a:pPr algn="ctr"/>
            <a:r>
              <a:rPr lang="cs-CZ" sz="3800" b="1" dirty="0" smtClean="0"/>
              <a:t>Srovnání základních parazitárních strategií z hlediska            vlivu na fitness hostitele</a:t>
            </a:r>
            <a:endParaRPr lang="cs-CZ" sz="3800" b="1" dirty="0"/>
          </a:p>
        </p:txBody>
      </p:sp>
    </p:spTree>
    <p:extLst>
      <p:ext uri="{BB962C8B-B14F-4D97-AF65-F5344CB8AC3E}">
        <p14:creationId xmlns:p14="http://schemas.microsoft.com/office/powerpoint/2010/main" val="22552075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50441"/>
            <a:ext cx="10515600" cy="841655"/>
          </a:xfrm>
        </p:spPr>
        <p:txBody>
          <a:bodyPr>
            <a:normAutofit/>
          </a:bodyPr>
          <a:lstStyle/>
          <a:p>
            <a:pPr algn="ctr"/>
            <a:r>
              <a:rPr lang="cs-CZ" sz="3800" b="1" dirty="0" smtClean="0"/>
              <a:t>Srovnání vlivu na partnera ve vztahu</a:t>
            </a:r>
            <a:endParaRPr lang="cs-CZ" sz="3800" b="1" dirty="0"/>
          </a:p>
        </p:txBody>
      </p:sp>
      <p:pic>
        <p:nvPicPr>
          <p:cNvPr id="10242" name="Picture 2" descr="SymbiontClassific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20564" y="1023900"/>
            <a:ext cx="7013050" cy="5677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5037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61760"/>
            <a:ext cx="10515600" cy="1002499"/>
          </a:xfrm>
        </p:spPr>
        <p:txBody>
          <a:bodyPr>
            <a:normAutofit/>
          </a:bodyPr>
          <a:lstStyle/>
          <a:p>
            <a:pPr algn="ctr"/>
            <a:r>
              <a:rPr lang="cs-CZ" sz="3800" b="1" dirty="0" smtClean="0"/>
              <a:t>Srovnání životních strategií parazitismu </a:t>
            </a:r>
            <a:endParaRPr lang="cs-CZ" sz="3800" b="1" dirty="0"/>
          </a:p>
        </p:txBody>
      </p:sp>
      <p:pic>
        <p:nvPicPr>
          <p:cNvPr id="9218" name="Picture 2" descr="File:Micropredator Parasite Parasitoid Predator strategies compared.svg -  Wikipedi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167225"/>
            <a:ext cx="10515600" cy="366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5606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75278"/>
          </a:xfrm>
        </p:spPr>
        <p:txBody>
          <a:bodyPr>
            <a:normAutofit/>
          </a:bodyPr>
          <a:lstStyle/>
          <a:p>
            <a:pPr algn="ctr"/>
            <a:r>
              <a:rPr lang="cs-CZ" sz="3800" b="1" dirty="0" smtClean="0"/>
              <a:t>6 hlavních strategií parazitismu</a:t>
            </a:r>
            <a:endParaRPr lang="cs-CZ" sz="3800" b="1" dirty="0"/>
          </a:p>
        </p:txBody>
      </p:sp>
      <p:sp>
        <p:nvSpPr>
          <p:cNvPr id="3" name="Zástupný symbol pro obsah 2"/>
          <p:cNvSpPr>
            <a:spLocks noGrp="1"/>
          </p:cNvSpPr>
          <p:nvPr>
            <p:ph idx="1"/>
          </p:nvPr>
        </p:nvSpPr>
        <p:spPr/>
        <p:txBody>
          <a:bodyPr/>
          <a:lstStyle/>
          <a:p>
            <a:r>
              <a:rPr lang="cs-CZ" dirty="0"/>
              <a:t>P</a:t>
            </a:r>
            <a:r>
              <a:rPr lang="cs-CZ" dirty="0" smtClean="0"/>
              <a:t>arazitismus – přenosný přímo</a:t>
            </a:r>
          </a:p>
          <a:p>
            <a:r>
              <a:rPr lang="cs-CZ" dirty="0" smtClean="0"/>
              <a:t>Parazitismus přenosný troficky (predací)</a:t>
            </a:r>
          </a:p>
          <a:p>
            <a:r>
              <a:rPr lang="cs-CZ" dirty="0" smtClean="0"/>
              <a:t>Parazitismus přenosný vektorem</a:t>
            </a:r>
          </a:p>
          <a:p>
            <a:r>
              <a:rPr lang="cs-CZ" dirty="0" err="1" smtClean="0"/>
              <a:t>Parazoidismus</a:t>
            </a:r>
            <a:endParaRPr lang="cs-CZ" dirty="0" smtClean="0"/>
          </a:p>
          <a:p>
            <a:r>
              <a:rPr lang="cs-CZ" dirty="0" smtClean="0"/>
              <a:t>Parazitární kastrátor</a:t>
            </a:r>
          </a:p>
          <a:p>
            <a:r>
              <a:rPr lang="cs-CZ" dirty="0" err="1" smtClean="0"/>
              <a:t>Mikropredátor</a:t>
            </a:r>
            <a:endParaRPr lang="cs-CZ" dirty="0" smtClean="0"/>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7365" y="3681453"/>
            <a:ext cx="2026482" cy="2003729"/>
          </a:xfrm>
          <a:prstGeom prst="rect">
            <a:avLst/>
          </a:prstGeom>
        </p:spPr>
      </p:pic>
    </p:spTree>
    <p:extLst>
      <p:ext uri="{BB962C8B-B14F-4D97-AF65-F5344CB8AC3E}">
        <p14:creationId xmlns:p14="http://schemas.microsoft.com/office/powerpoint/2010/main" val="24176736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7412" name="Picture 4" descr="A yellow barnacle can be seen attached to the underside of the back of a crab's abdomen."/>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986687" y="0"/>
            <a:ext cx="520531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A zoomed in photo shows a very small white insect among many hai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110918" cy="3417927"/>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Decorativ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061906" y="1604212"/>
            <a:ext cx="4068187" cy="1590014"/>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A white larva eats the abdomen of an idle brown spotted spid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17927"/>
            <a:ext cx="5110919" cy="3499076"/>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Decorativ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6687" y="3420558"/>
            <a:ext cx="5205313" cy="3445267"/>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Decorativ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74638" y="4535112"/>
            <a:ext cx="2642724" cy="187255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37322" y="134540"/>
            <a:ext cx="1592615" cy="400110"/>
          </a:xfrm>
          <a:prstGeom prst="rect">
            <a:avLst/>
          </a:prstGeom>
          <a:noFill/>
        </p:spPr>
        <p:txBody>
          <a:bodyPr wrap="none" rtlCol="0">
            <a:spAutoFit/>
          </a:bodyPr>
          <a:lstStyle/>
          <a:p>
            <a:r>
              <a:rPr lang="cs-CZ" sz="2000" b="1" dirty="0" smtClean="0">
                <a:solidFill>
                  <a:schemeClr val="bg1"/>
                </a:solidFill>
              </a:rPr>
              <a:t>Přenos přímý</a:t>
            </a:r>
            <a:endParaRPr lang="cs-CZ" sz="2000" b="1" dirty="0">
              <a:solidFill>
                <a:schemeClr val="bg1"/>
              </a:solidFill>
            </a:endParaRPr>
          </a:p>
        </p:txBody>
      </p:sp>
      <p:sp>
        <p:nvSpPr>
          <p:cNvPr id="12" name="TextovéPole 11"/>
          <p:cNvSpPr txBox="1"/>
          <p:nvPr/>
        </p:nvSpPr>
        <p:spPr>
          <a:xfrm>
            <a:off x="542016" y="6147050"/>
            <a:ext cx="1243930" cy="400110"/>
          </a:xfrm>
          <a:prstGeom prst="rect">
            <a:avLst/>
          </a:prstGeom>
          <a:noFill/>
        </p:spPr>
        <p:txBody>
          <a:bodyPr wrap="none" rtlCol="0">
            <a:spAutoFit/>
          </a:bodyPr>
          <a:lstStyle/>
          <a:p>
            <a:r>
              <a:rPr lang="cs-CZ" sz="2000" b="1" dirty="0" smtClean="0">
                <a:solidFill>
                  <a:schemeClr val="bg1"/>
                </a:solidFill>
              </a:rPr>
              <a:t>Parazitoid</a:t>
            </a:r>
            <a:endParaRPr lang="cs-CZ" sz="2000" b="1" dirty="0">
              <a:solidFill>
                <a:schemeClr val="bg1"/>
              </a:solidFill>
            </a:endParaRPr>
          </a:p>
        </p:txBody>
      </p:sp>
      <p:sp>
        <p:nvSpPr>
          <p:cNvPr id="13" name="TextovéPole 12"/>
          <p:cNvSpPr txBox="1"/>
          <p:nvPr/>
        </p:nvSpPr>
        <p:spPr>
          <a:xfrm>
            <a:off x="8780889" y="3476736"/>
            <a:ext cx="1996957" cy="400110"/>
          </a:xfrm>
          <a:prstGeom prst="rect">
            <a:avLst/>
          </a:prstGeom>
          <a:noFill/>
        </p:spPr>
        <p:txBody>
          <a:bodyPr wrap="none" rtlCol="0">
            <a:spAutoFit/>
          </a:bodyPr>
          <a:lstStyle/>
          <a:p>
            <a:r>
              <a:rPr lang="cs-CZ" sz="2000" b="1" dirty="0" smtClean="0">
                <a:solidFill>
                  <a:schemeClr val="bg1"/>
                </a:solidFill>
              </a:rPr>
              <a:t>Přenos vektorem</a:t>
            </a:r>
            <a:endParaRPr lang="cs-CZ" sz="2000" b="1" dirty="0">
              <a:solidFill>
                <a:schemeClr val="bg1"/>
              </a:solidFill>
            </a:endParaRPr>
          </a:p>
        </p:txBody>
      </p:sp>
      <p:sp>
        <p:nvSpPr>
          <p:cNvPr id="14" name="TextovéPole 13"/>
          <p:cNvSpPr txBox="1"/>
          <p:nvPr/>
        </p:nvSpPr>
        <p:spPr>
          <a:xfrm>
            <a:off x="5259789" y="6396189"/>
            <a:ext cx="1592615" cy="400110"/>
          </a:xfrm>
          <a:prstGeom prst="rect">
            <a:avLst/>
          </a:prstGeom>
          <a:noFill/>
        </p:spPr>
        <p:txBody>
          <a:bodyPr wrap="none" rtlCol="0">
            <a:spAutoFit/>
          </a:bodyPr>
          <a:lstStyle/>
          <a:p>
            <a:r>
              <a:rPr lang="cs-CZ" sz="2000" b="1" dirty="0" smtClean="0"/>
              <a:t>Přenos přímý</a:t>
            </a:r>
            <a:endParaRPr lang="cs-CZ" sz="2000" b="1" dirty="0"/>
          </a:p>
        </p:txBody>
      </p:sp>
      <p:sp>
        <p:nvSpPr>
          <p:cNvPr id="15" name="TextovéPole 14"/>
          <p:cNvSpPr txBox="1"/>
          <p:nvPr/>
        </p:nvSpPr>
        <p:spPr>
          <a:xfrm>
            <a:off x="5157746" y="28523"/>
            <a:ext cx="1786451" cy="400110"/>
          </a:xfrm>
          <a:prstGeom prst="rect">
            <a:avLst/>
          </a:prstGeom>
          <a:noFill/>
        </p:spPr>
        <p:txBody>
          <a:bodyPr wrap="none" rtlCol="0">
            <a:spAutoFit/>
          </a:bodyPr>
          <a:lstStyle/>
          <a:p>
            <a:r>
              <a:rPr lang="cs-CZ" sz="2000" b="1" dirty="0" smtClean="0"/>
              <a:t>Přenos trofický</a:t>
            </a:r>
            <a:endParaRPr lang="cs-CZ" sz="2000" b="1" dirty="0"/>
          </a:p>
        </p:txBody>
      </p:sp>
      <p:sp>
        <p:nvSpPr>
          <p:cNvPr id="16" name="TextovéPole 15"/>
          <p:cNvSpPr txBox="1"/>
          <p:nvPr/>
        </p:nvSpPr>
        <p:spPr>
          <a:xfrm>
            <a:off x="8625837" y="5996"/>
            <a:ext cx="2340769" cy="400110"/>
          </a:xfrm>
          <a:prstGeom prst="rect">
            <a:avLst/>
          </a:prstGeom>
          <a:noFill/>
        </p:spPr>
        <p:txBody>
          <a:bodyPr wrap="none" rtlCol="0">
            <a:spAutoFit/>
          </a:bodyPr>
          <a:lstStyle/>
          <a:p>
            <a:r>
              <a:rPr lang="cs-CZ" sz="2000" b="1" dirty="0" smtClean="0">
                <a:solidFill>
                  <a:schemeClr val="bg1"/>
                </a:solidFill>
              </a:rPr>
              <a:t>Parazitický kastrátor</a:t>
            </a:r>
            <a:endParaRPr lang="cs-CZ" sz="2000" b="1" dirty="0">
              <a:solidFill>
                <a:schemeClr val="bg1"/>
              </a:solidFill>
            </a:endParaRPr>
          </a:p>
        </p:txBody>
      </p:sp>
    </p:spTree>
    <p:extLst>
      <p:ext uri="{BB962C8B-B14F-4D97-AF65-F5344CB8AC3E}">
        <p14:creationId xmlns:p14="http://schemas.microsoft.com/office/powerpoint/2010/main" val="18166658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26587"/>
            <a:ext cx="10515600" cy="867326"/>
          </a:xfrm>
        </p:spPr>
        <p:txBody>
          <a:bodyPr>
            <a:normAutofit/>
          </a:bodyPr>
          <a:lstStyle/>
          <a:p>
            <a:pPr algn="ctr"/>
            <a:r>
              <a:rPr lang="cs-CZ" sz="3200" b="1" dirty="0" smtClean="0"/>
              <a:t>(1) Paraziti přenosní přímo </a:t>
            </a:r>
            <a:endParaRPr lang="cs-CZ" sz="3200" b="1" dirty="0"/>
          </a:p>
        </p:txBody>
      </p:sp>
      <p:sp>
        <p:nvSpPr>
          <p:cNvPr id="3" name="Zástupný symbol pro obsah 2"/>
          <p:cNvSpPr>
            <a:spLocks noGrp="1"/>
          </p:cNvSpPr>
          <p:nvPr>
            <p:ph idx="1"/>
          </p:nvPr>
        </p:nvSpPr>
        <p:spPr>
          <a:xfrm>
            <a:off x="477075" y="1062299"/>
            <a:ext cx="11282901" cy="933478"/>
          </a:xfrm>
        </p:spPr>
        <p:txBody>
          <a:bodyPr>
            <a:normAutofit/>
          </a:bodyPr>
          <a:lstStyle/>
          <a:p>
            <a:pPr marL="0" indent="0">
              <a:buNone/>
            </a:pPr>
            <a:r>
              <a:rPr lang="cs-CZ" sz="2000" b="1" dirty="0" err="1"/>
              <a:t>Lamblie</a:t>
            </a:r>
            <a:r>
              <a:rPr lang="cs-CZ" sz="2000" b="1" dirty="0"/>
              <a:t> střevní </a:t>
            </a:r>
            <a:r>
              <a:rPr lang="cs-CZ" sz="2000" dirty="0"/>
              <a:t>je parazitický prvok z řádu </a:t>
            </a:r>
            <a:r>
              <a:rPr lang="cs-CZ" sz="2000" dirty="0" err="1"/>
              <a:t>diplomonád</a:t>
            </a:r>
            <a:r>
              <a:rPr lang="cs-CZ" sz="2000" dirty="0"/>
              <a:t>. V širším pojetí se jedná o několik druhů, které lze od sebe odlišit na základě charakteristických morfologických znaků u </a:t>
            </a:r>
            <a:r>
              <a:rPr lang="cs-CZ" sz="2000" dirty="0" err="1"/>
              <a:t>trofozoitů</a:t>
            </a:r>
            <a:r>
              <a:rPr lang="cs-CZ" sz="2000" dirty="0"/>
              <a:t>. Onemocnění způsobené </a:t>
            </a:r>
            <a:r>
              <a:rPr lang="cs-CZ" sz="2000" dirty="0" err="1"/>
              <a:t>lambliemi</a:t>
            </a:r>
            <a:r>
              <a:rPr lang="cs-CZ" sz="2000" dirty="0"/>
              <a:t> se označuje jako giardióza či lamblióza. </a:t>
            </a:r>
          </a:p>
        </p:txBody>
      </p:sp>
      <p:sp>
        <p:nvSpPr>
          <p:cNvPr id="4" name="Obdélník 3"/>
          <p:cNvSpPr/>
          <p:nvPr/>
        </p:nvSpPr>
        <p:spPr>
          <a:xfrm>
            <a:off x="516833" y="2006522"/>
            <a:ext cx="11107973" cy="923330"/>
          </a:xfrm>
          <a:prstGeom prst="rect">
            <a:avLst/>
          </a:prstGeom>
        </p:spPr>
        <p:txBody>
          <a:bodyPr wrap="square">
            <a:spAutoFit/>
          </a:bodyPr>
          <a:lstStyle/>
          <a:p>
            <a:r>
              <a:rPr lang="cs-CZ" b="1" i="0" dirty="0" smtClean="0">
                <a:solidFill>
                  <a:srgbClr val="4D5156"/>
                </a:solidFill>
                <a:effectLst/>
                <a:latin typeface="arial" panose="020B0604020202020204" pitchFamily="34" charset="0"/>
              </a:rPr>
              <a:t>Měňavka úplavičná </a:t>
            </a:r>
            <a:r>
              <a:rPr lang="cs-CZ" b="0" i="0" dirty="0" smtClean="0">
                <a:solidFill>
                  <a:srgbClr val="4D5156"/>
                </a:solidFill>
                <a:effectLst/>
                <a:latin typeface="arial" panose="020B0604020202020204" pitchFamily="34" charset="0"/>
              </a:rPr>
              <a:t>je parazitický prvok z říše </a:t>
            </a:r>
            <a:r>
              <a:rPr lang="cs-CZ" b="0" i="0" dirty="0" err="1" smtClean="0">
                <a:solidFill>
                  <a:srgbClr val="4D5156"/>
                </a:solidFill>
                <a:effectLst/>
                <a:latin typeface="arial" panose="020B0604020202020204" pitchFamily="34" charset="0"/>
              </a:rPr>
              <a:t>Amoebozoa</a:t>
            </a:r>
            <a:r>
              <a:rPr lang="cs-CZ" b="0" i="0" dirty="0" smtClean="0">
                <a:solidFill>
                  <a:srgbClr val="4D5156"/>
                </a:solidFill>
                <a:effectLst/>
                <a:latin typeface="arial" panose="020B0604020202020204" pitchFamily="34" charset="0"/>
              </a:rPr>
              <a:t>. Způsobuje lidskou měňavkovou úplavici a dále např. onemocnění jater. Vyskytuje se kosmopolitně, nejvíce však v rozvojových zemích, kde je rozšířená díky špatné hygieně a teplému a vlhkému klimatu</a:t>
            </a:r>
            <a:endParaRPr lang="cs-CZ" dirty="0"/>
          </a:p>
        </p:txBody>
      </p:sp>
      <p:sp>
        <p:nvSpPr>
          <p:cNvPr id="5" name="Obdélník 4"/>
          <p:cNvSpPr/>
          <p:nvPr/>
        </p:nvSpPr>
        <p:spPr>
          <a:xfrm>
            <a:off x="516830" y="5664124"/>
            <a:ext cx="11433980" cy="923330"/>
          </a:xfrm>
          <a:prstGeom prst="rect">
            <a:avLst/>
          </a:prstGeom>
        </p:spPr>
        <p:txBody>
          <a:bodyPr wrap="square">
            <a:spAutoFit/>
          </a:bodyPr>
          <a:lstStyle/>
          <a:p>
            <a:r>
              <a:rPr lang="cs-CZ" b="1" i="0" dirty="0" smtClean="0">
                <a:solidFill>
                  <a:srgbClr val="4D5156"/>
                </a:solidFill>
                <a:effectLst/>
                <a:latin typeface="arial" panose="020B0604020202020204" pitchFamily="34" charset="0"/>
              </a:rPr>
              <a:t>Svalovec stočený </a:t>
            </a:r>
            <a:r>
              <a:rPr lang="cs-CZ" b="0" i="0" dirty="0" smtClean="0">
                <a:solidFill>
                  <a:srgbClr val="4D5156"/>
                </a:solidFill>
                <a:effectLst/>
                <a:latin typeface="arial" panose="020B0604020202020204" pitchFamily="34" charset="0"/>
              </a:rPr>
              <a:t>je parazitická hlístice, jejímž hostitelem jsou savci a ptáci. Onemocnění způsobené larvami těchto červů se nazývá trichinelóza. U člověka jde o nebezpečné onemocnění, jež má příčinu vždy v konzumaci syrového nebo polosyrového masa.</a:t>
            </a:r>
            <a:endParaRPr lang="cs-CZ" dirty="0"/>
          </a:p>
        </p:txBody>
      </p:sp>
      <p:pic>
        <p:nvPicPr>
          <p:cNvPr id="7" name="Picture 2" descr="Giardiasis Intestinal Infe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14680" y="3474628"/>
            <a:ext cx="2465847" cy="16447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ntamoeba histolytica protozoáni, které zahušťují červené krvinky.  fototapeta • fototapety jednobuněčný, Medicals, coli | myloview.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923" y="3064063"/>
            <a:ext cx="2939857" cy="24658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ntamoeba histolytica – WikiSkrip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96019" y="3431317"/>
            <a:ext cx="2465848" cy="17313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Trichinella spiralis - Wikip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426" y="3064064"/>
            <a:ext cx="2159942" cy="24658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richinella spiralis Pork Wor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9462987" y="3368091"/>
            <a:ext cx="2465848" cy="1857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371049"/>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6625</Words>
  <Application>Microsoft Office PowerPoint</Application>
  <PresentationFormat>Širokoúhlá obrazovka</PresentationFormat>
  <Paragraphs>797</Paragraphs>
  <Slides>186</Slides>
  <Notes>1</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186</vt:i4>
      </vt:variant>
    </vt:vector>
  </HeadingPairs>
  <TitlesOfParts>
    <vt:vector size="195" baseType="lpstr">
      <vt:lpstr>Arial</vt:lpstr>
      <vt:lpstr>Arial</vt:lpstr>
      <vt:lpstr>Calibri</vt:lpstr>
      <vt:lpstr>Calibri Light</vt:lpstr>
      <vt:lpstr>inherit</vt:lpstr>
      <vt:lpstr>Tahoma</vt:lpstr>
      <vt:lpstr>Times New Roman</vt:lpstr>
      <vt:lpstr>Wingdings</vt:lpstr>
      <vt:lpstr>Motiv Office</vt:lpstr>
      <vt:lpstr>Část 3</vt:lpstr>
      <vt:lpstr>Prezentace aplikace PowerPoint</vt:lpstr>
      <vt:lpstr>Prezentace aplikace PowerPoint</vt:lpstr>
      <vt:lpstr>Jaké jsou typy/formy symbiósy !</vt:lpstr>
      <vt:lpstr>Biologické interakce - Fenomén parazitismu </vt:lpstr>
      <vt:lpstr>Vztahy mezi typy symbiosy</vt:lpstr>
      <vt:lpstr>Prezentace aplikace PowerPoint</vt:lpstr>
      <vt:lpstr>Příklady mutualismu</vt:lpstr>
      <vt:lpstr>Prezentace aplikace PowerPoint</vt:lpstr>
      <vt:lpstr>Protokooperace, Mutualismus</vt:lpstr>
      <vt:lpstr>Protokooperace</vt:lpstr>
      <vt:lpstr>Protokooperace, mutualismus, aliance</vt:lpstr>
      <vt:lpstr>Mutualismus (dříve symbióza)</vt:lpstr>
      <vt:lpstr>Vztah rostlina versus opylovači</vt:lpstr>
      <vt:lpstr>Prezentace aplikace PowerPoint</vt:lpstr>
      <vt:lpstr>Endosymbiotický původ mitochondrie/plastidů</vt:lpstr>
      <vt:lpstr>Pár příkladů tzv. „Grand“ Symbioses</vt:lpstr>
      <vt:lpstr>Fixace vzdušného dusíku</vt:lpstr>
      <vt:lpstr>Mykorhiza</vt:lpstr>
      <vt:lpstr>Kořenové špičky muchomůrky  (Amanita) v mykorhizním svazku</vt:lpstr>
      <vt:lpstr>Endofyty</vt:lpstr>
      <vt:lpstr>Endofyty – šíření</vt:lpstr>
      <vt:lpstr>Epifytismus</vt:lpstr>
      <vt:lpstr>Náhodný epifytismus ?</vt:lpstr>
      <vt:lpstr>Prezentace aplikace PowerPoint</vt:lpstr>
      <vt:lpstr>Prezentace aplikace PowerPoint</vt:lpstr>
      <vt:lpstr>Komensalismus: Remora (Echeneis) – žralok </vt:lpstr>
      <vt:lpstr>Forézie</vt:lpstr>
      <vt:lpstr>Prezentace aplikace PowerPoint</vt:lpstr>
      <vt:lpstr>Prezentace aplikace PowerPoint</vt:lpstr>
      <vt:lpstr>Prezentace aplikace PowerPoint</vt:lpstr>
      <vt:lpstr>Prezentace aplikace PowerPoint</vt:lpstr>
      <vt:lpstr>Forézie</vt:lpstr>
      <vt:lpstr>Forézie</vt:lpstr>
      <vt:lpstr>Prezentace aplikace PowerPoint</vt:lpstr>
      <vt:lpstr>Komensalismus – definice a příklady I</vt:lpstr>
      <vt:lpstr>Komensalismus – definice a příklady II</vt:lpstr>
      <vt:lpstr>Prezentace aplikace PowerPoint</vt:lpstr>
      <vt:lpstr>Typy komensalismu</vt:lpstr>
      <vt:lpstr>Prezentace aplikace PowerPoint</vt:lpstr>
      <vt:lpstr>Komenzalismus</vt:lpstr>
      <vt:lpstr>Prezentace aplikace PowerPoint</vt:lpstr>
      <vt:lpstr>Prezentace aplikace PowerPoint</vt:lpstr>
      <vt:lpstr>Komenzalismus</vt:lpstr>
      <vt:lpstr>Prezentace aplikace PowerPoint</vt:lpstr>
      <vt:lpstr>Prezentace aplikace PowerPoint</vt:lpstr>
      <vt:lpstr>Cleaning symbiosis</vt:lpstr>
      <vt:lpstr>Prezentace aplikace PowerPoint</vt:lpstr>
      <vt:lpstr>Prezentace aplikace PowerPoint</vt:lpstr>
      <vt:lpstr>Cleaning symbiosis</vt:lpstr>
      <vt:lpstr>Predátoři, Herbivoři, Paraziti a Patogeny</vt:lpstr>
      <vt:lpstr>Patogeny</vt:lpstr>
      <vt:lpstr>Co je to patogen, vektor ?</vt:lpstr>
      <vt:lpstr>Virulence</vt:lpstr>
      <vt:lpstr>Ekologické vymezení (parazita/predátora/parazitoida/kastrátora) </vt:lpstr>
      <vt:lpstr>Prezentace aplikace PowerPoint</vt:lpstr>
      <vt:lpstr>Prezentace aplikace PowerPoint</vt:lpstr>
      <vt:lpstr>Parasitismus x predace </vt:lpstr>
      <vt:lpstr>Antagonistické interakce - predace</vt:lpstr>
      <vt:lpstr>Predace</vt:lpstr>
      <vt:lpstr>Charakteristika a typy predace</vt:lpstr>
      <vt:lpstr>Prezentace aplikace PowerPoint</vt:lpstr>
      <vt:lpstr>Adaptace živočichů k predaci </vt:lpstr>
      <vt:lpstr>Aposematické zbarvení – ochrana před predátory</vt:lpstr>
      <vt:lpstr>Batesiánské mimikry – ochrana před predátory</vt:lpstr>
      <vt:lpstr>Parasitoidismus - zabíjení hostitele nutností</vt:lpstr>
      <vt:lpstr>Přenos cizopasníka na dalšího hostitele</vt:lpstr>
      <vt:lpstr>Prezentace aplikace PowerPoint</vt:lpstr>
      <vt:lpstr>Co je to herbivorie ?</vt:lpstr>
      <vt:lpstr>Herbivorie</vt:lpstr>
      <vt:lpstr>Herbivorie</vt:lpstr>
      <vt:lpstr>Herbivorie: kompenzační mechanismus na úrovni populace</vt:lpstr>
      <vt:lpstr>Prezentace aplikace PowerPoint</vt:lpstr>
      <vt:lpstr>Herbivorie: kompenzační mechanismus na úrovni jedince</vt:lpstr>
      <vt:lpstr>Sezónní aspekty herbivorie</vt:lpstr>
      <vt:lpstr>Parazitismus</vt:lpstr>
      <vt:lpstr>Prezentace aplikace PowerPoint</vt:lpstr>
      <vt:lpstr>Parazitismus</vt:lpstr>
      <vt:lpstr>Co je to parazitismus ?</vt:lpstr>
      <vt:lpstr>Parazitismus: Ekologická klasifikace</vt:lpstr>
      <vt:lpstr>Parazitismus: Ekologická klasifikace</vt:lpstr>
      <vt:lpstr>Parazitismus: životní cyklus</vt:lpstr>
      <vt:lpstr>Parazitismus: životní cyklus</vt:lpstr>
      <vt:lpstr>Parazit – životní cyklus – vývojový cyklus</vt:lpstr>
      <vt:lpstr>Parazitismus: životní cyklus</vt:lpstr>
      <vt:lpstr>Sezónní výskyt parazita</vt:lpstr>
      <vt:lpstr>Sezónní cyklus/dynamika výskytu cizopasníka ?</vt:lpstr>
      <vt:lpstr>Sezónní cyklus/dynamika cizopasníka</vt:lpstr>
      <vt:lpstr>Tolerance vůči ekologickému faktoru</vt:lpstr>
      <vt:lpstr>Sezónní cyklus/dynamika výskytu</vt:lpstr>
      <vt:lpstr>Závislost na věku hostitele</vt:lpstr>
      <vt:lpstr>Prezentace aplikace PowerPoint</vt:lpstr>
      <vt:lpstr>Prezentace aplikace PowerPoint</vt:lpstr>
      <vt:lpstr>Srovnání základních parazitárních strategií z hlediska            vlivu na fitness hostitele</vt:lpstr>
      <vt:lpstr>Srovnání vlivu na partnera ve vztahu</vt:lpstr>
      <vt:lpstr>Srovnání životních strategií parazitismu </vt:lpstr>
      <vt:lpstr>6 hlavních strategií parazitismu</vt:lpstr>
      <vt:lpstr>Prezentace aplikace PowerPoint</vt:lpstr>
      <vt:lpstr>(1) Paraziti přenosní přímo </vt:lpstr>
      <vt:lpstr>(1) Paraziti přenosní přímo - Monogena</vt:lpstr>
      <vt:lpstr>Parazitická Copepoda</vt:lpstr>
      <vt:lpstr> (2) Paraziti přenosní troficky – motolice, tasemnice     </vt:lpstr>
      <vt:lpstr>Prezentace aplikace PowerPoint</vt:lpstr>
      <vt:lpstr>(3) Paraziti přenosní vektorem - filárie   </vt:lpstr>
      <vt:lpstr>Prezentace aplikace PowerPoint</vt:lpstr>
      <vt:lpstr>Parasitoidismus </vt:lpstr>
      <vt:lpstr>     Parasitoidismus</vt:lpstr>
      <vt:lpstr>Parazitoidismus</vt:lpstr>
      <vt:lpstr>Příklady - Parazitoidismus</vt:lpstr>
      <vt:lpstr>Parazitární kastrace </vt:lpstr>
      <vt:lpstr>Prezentace aplikace PowerPoint</vt:lpstr>
      <vt:lpstr>Parazitický kastrátor</vt:lpstr>
      <vt:lpstr>Parazitární kastrace</vt:lpstr>
      <vt:lpstr>Parazitický kastrátor - Sacculina</vt:lpstr>
      <vt:lpstr>Důsledek kastrace - gigantismus</vt:lpstr>
      <vt:lpstr>Mikropredátor - krevsající členovci  </vt:lpstr>
      <vt:lpstr>Rozmanitost členovců - blechy</vt:lpstr>
      <vt:lpstr>Vedlejší typy parasitismu</vt:lpstr>
      <vt:lpstr>Prezentace aplikace PowerPoint</vt:lpstr>
      <vt:lpstr>Kleptoparazitismus</vt:lpstr>
      <vt:lpstr>Kleptoparazitismus – potravní parazitismu</vt:lpstr>
      <vt:lpstr>Prezentace aplikace PowerPoint</vt:lpstr>
      <vt:lpstr>Kleptoparazitismus  - příklady</vt:lpstr>
      <vt:lpstr>Kleptoparasitismus - příklady</vt:lpstr>
      <vt:lpstr>Kleptoparasitismus – příklady - lidé</vt:lpstr>
      <vt:lpstr>Hyperparasitismus</vt:lpstr>
      <vt:lpstr>Prezentace aplikace PowerPoint</vt:lpstr>
      <vt:lpstr>Sexuální parasitismus</vt:lpstr>
      <vt:lpstr> Sexuální parazitismus - intracelulární bakterie Wolbachia  </vt:lpstr>
      <vt:lpstr>Působení symbiotické bakterie Wolbachia na fitness jejího hostitele</vt:lpstr>
      <vt:lpstr>Prezentace aplikace PowerPoint</vt:lpstr>
      <vt:lpstr>Souhrn působení Wolbachie na hostitele</vt:lpstr>
      <vt:lpstr>Hnízdní parazitismus</vt:lpstr>
      <vt:lpstr>Hnízdní parazitismus</vt:lpstr>
      <vt:lpstr>Hnízdní parazitismus – kukačka obecná</vt:lpstr>
      <vt:lpstr>Prezentace aplikace PowerPoint</vt:lpstr>
      <vt:lpstr>Synodontis multipunctatus – Peřovec kukaččí</vt:lpstr>
      <vt:lpstr>Sociální parazitismus</vt:lpstr>
      <vt:lpstr>Sociální parazitismus a otrokářství</vt:lpstr>
      <vt:lpstr>Prezentace aplikace PowerPoint</vt:lpstr>
      <vt:lpstr>Prezentace aplikace PowerPoint</vt:lpstr>
      <vt:lpstr>Adelfoparasitismus – sourozenecký parazitismus</vt:lpstr>
      <vt:lpstr>Příklad parazitoid - Encarsia perplexa</vt:lpstr>
      <vt:lpstr>Bonellia viridis - Rypohlavec dvojhlavý</vt:lpstr>
      <vt:lpstr>Prezentace aplikace PowerPoint</vt:lpstr>
      <vt:lpstr>Pseudoparasitismus úhořů</vt:lpstr>
      <vt:lpstr>Petromyzon marinus – mihule mořská</vt:lpstr>
      <vt:lpstr>Prezentace aplikace PowerPoint</vt:lpstr>
      <vt:lpstr>Ryby jako (endo)paraziti – hořavka duhová  </vt:lpstr>
      <vt:lpstr>Krev sající netopýři – rodu Desmodus spp. (Vampyrismus)</vt:lpstr>
      <vt:lpstr>Potravní strategie jihoamerických netopýrů</vt:lpstr>
      <vt:lpstr>Prezentace aplikace PowerPoint</vt:lpstr>
      <vt:lpstr>Prezentace aplikace PowerPoint</vt:lpstr>
      <vt:lpstr>Upíři a vampyrismus  – ženy typu vamp </vt:lpstr>
      <vt:lpstr>Parazitismus rostlin Fytoparaziti/Fytoparazitismus</vt:lpstr>
      <vt:lpstr>Prezentace aplikace PowerPoint</vt:lpstr>
      <vt:lpstr>Obrovská rozmanitost rostlin </vt:lpstr>
      <vt:lpstr>Parazitické rostliny - fytopatologie</vt:lpstr>
      <vt:lpstr>Vyšší rostliny jako paraziti</vt:lpstr>
      <vt:lpstr>Parazitické rostliny – kdo je kdo ?</vt:lpstr>
      <vt:lpstr>Prezentace aplikace PowerPoint</vt:lpstr>
      <vt:lpstr>Prezentace aplikace PowerPoint</vt:lpstr>
      <vt:lpstr>Prezentace aplikace PowerPoint</vt:lpstr>
      <vt:lpstr>Prezentace aplikace PowerPoint</vt:lpstr>
      <vt:lpstr>Prezentace aplikace PowerPoint</vt:lpstr>
      <vt:lpstr>Parazitické rostliny – 2 skupiny</vt:lpstr>
      <vt:lpstr>Napojení parazita na hostitele</vt:lpstr>
      <vt:lpstr>Prezentace aplikace PowerPoint</vt:lpstr>
      <vt:lpstr>Haustorium jmelí pronikající do hostitele</vt:lpstr>
      <vt:lpstr>Haustorium – základní adaptace k parazitismu  napojení na xylém:  pasívní (přes buněčnou stěnu)    aktivní (transferové parenchymatické buňky napojení na floém: přes kontaktní buňku (objímající sítkovici)     pomocí sítka (vznikne, v boční stěně sítkovice vlivem působení    parazita)</vt:lpstr>
      <vt:lpstr>Prezentace aplikace PowerPoint</vt:lpstr>
      <vt:lpstr>Vývoj jmelí bílého (Viscum album)</vt:lpstr>
      <vt:lpstr>Prezentace aplikace PowerPoint</vt:lpstr>
      <vt:lpstr>Prezentace aplikace PowerPoint</vt:lpstr>
      <vt:lpstr>Prezentace aplikace PowerPoint</vt:lpstr>
      <vt:lpstr>Prezentace aplikace PowerPoint</vt:lpstr>
      <vt:lpstr>Prezentace aplikace PowerPoint</vt:lpstr>
      <vt:lpstr>Typy mezidruhových vztahů</vt:lpstr>
      <vt:lpstr>Parazit obligátní </vt:lpstr>
      <vt:lpstr>Prezentace aplikace PowerPoint</vt:lpstr>
      <vt:lpstr>Prezentace aplikace PowerPoint</vt:lpstr>
      <vt:lpstr>Co je to herbivorie ?</vt:lpstr>
      <vt:lpstr>Herbivorie</vt:lpstr>
      <vt:lpstr>Herbivorie</vt:lpstr>
      <vt:lpstr>Herbivorie: kompenzační mechanismus na úrovni populace</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Milan Gelnar</dc:creator>
  <cp:lastModifiedBy>Milan Gelnar</cp:lastModifiedBy>
  <cp:revision>20</cp:revision>
  <dcterms:created xsi:type="dcterms:W3CDTF">2024-03-04T08:05:16Z</dcterms:created>
  <dcterms:modified xsi:type="dcterms:W3CDTF">2024-03-04T11:42:29Z</dcterms:modified>
</cp:coreProperties>
</file>