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270" r:id="rId4"/>
    <p:sldId id="257" r:id="rId5"/>
    <p:sldId id="258" r:id="rId6"/>
    <p:sldId id="259" r:id="rId7"/>
    <p:sldId id="268" r:id="rId8"/>
    <p:sldId id="267" r:id="rId9"/>
    <p:sldId id="260" r:id="rId10"/>
    <p:sldId id="261" r:id="rId11"/>
    <p:sldId id="262" r:id="rId12"/>
    <p:sldId id="269" r:id="rId13"/>
    <p:sldId id="266" r:id="rId14"/>
    <p:sldId id="263" r:id="rId15"/>
    <p:sldId id="264" r:id="rId16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1878" y="10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defRPr/>
            </a:pPr>
            <a:endParaRPr lang="cs-CZ" altLang="cs-CZ" smtClean="0"/>
          </a:p>
        </p:txBody>
      </p:sp>
      <p:sp>
        <p:nvSpPr>
          <p:cNvPr id="205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-7578725"/>
            <a:ext cx="0" cy="165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F355C-B35B-4192-876F-87E6F5C58C7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96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515F3-EC2B-45CE-9D7B-238A1423576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67026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3513" y="463550"/>
            <a:ext cx="1941512" cy="56308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5313" cy="56308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5032A-EF43-4B5A-8054-1DA8E4BBC3B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232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63550"/>
            <a:ext cx="7769225" cy="14319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1F1F2-EDA2-489D-9AD7-B3B7043CA54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8772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4EB99-3295-46BB-AA40-CEF2D00E61B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4162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50AFF-66A8-4EA5-B4AD-DCD8C307687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9600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08412" cy="41132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A408-56CF-48CA-A578-50F32E1EE15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2088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55359-5B50-402C-B677-ECB350A50BB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2781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64CFA-5316-4154-BAE5-6DFA6D8A4DF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728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705F9-24A2-4B0D-9E8B-6AB92D7193E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83571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B3AF2-B538-46DA-A7A9-94DA5AFFA22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7612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AD9B5-4C8B-4C57-81C6-BFFE69FF05D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0733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692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9225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C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C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C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557111E9-B871-4B88-A461-B625C156890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39725" indent="-339725" algn="l" defTabSz="449263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49263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139950"/>
            <a:ext cx="7772400" cy="1436688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smtClean="0">
                <a:latin typeface="Arial" panose="020B0604020202020204" pitchFamily="34" charset="0"/>
              </a:rPr>
              <a:t>Herbářové etikety, jinak též schedy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a </a:t>
            </a:r>
            <a:r>
              <a:rPr lang="en-GB" altLang="cs-CZ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co na </a:t>
            </a:r>
            <a:r>
              <a:rPr lang="en-GB" altLang="cs-CZ" sz="2800" b="1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ně</a:t>
            </a:r>
            <a:r>
              <a:rPr lang="en-GB" altLang="cs-CZ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GB" altLang="cs-CZ" sz="2800" b="1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napsat</a:t>
            </a:r>
            <a:r>
              <a:rPr lang="en-GB" altLang="cs-CZ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, </a:t>
            </a:r>
            <a:r>
              <a:rPr lang="en-GB" altLang="cs-CZ" sz="2800" b="1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abychom</a:t>
            </a:r>
            <a:r>
              <a:rPr lang="en-GB" altLang="cs-CZ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se </a:t>
            </a:r>
            <a:r>
              <a:rPr lang="cs-CZ" altLang="cs-CZ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/>
            </a:r>
            <a:br>
              <a:rPr lang="cs-CZ" altLang="cs-CZ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GB" altLang="cs-CZ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v </a:t>
            </a:r>
            <a:r>
              <a:rPr lang="en-GB" altLang="cs-CZ" sz="2800" b="1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nich</a:t>
            </a:r>
            <a:r>
              <a:rPr lang="en-GB" altLang="cs-CZ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GB" altLang="cs-CZ" sz="2800" b="1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vyznali</a:t>
            </a:r>
            <a:r>
              <a:rPr lang="en-GB" altLang="cs-CZ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GB" altLang="cs-CZ" sz="2800" b="1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nejen</a:t>
            </a:r>
            <a:r>
              <a:rPr lang="en-GB" altLang="cs-CZ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my, ale </a:t>
            </a:r>
            <a:r>
              <a:rPr lang="en-GB" altLang="cs-CZ" sz="2800" b="1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i</a:t>
            </a:r>
            <a:r>
              <a:rPr lang="en-GB" altLang="cs-CZ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ostatní</a:t>
            </a:r>
            <a:endParaRPr lang="en-GB" altLang="cs-CZ" sz="28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V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370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Nadmořská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výška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270 m n. m.; 1300-1500 m s. m.</a:t>
            </a:r>
            <a:r>
              <a:rPr lang="cs-CZ" altLang="cs-CZ" sz="2400" dirty="0" smtClean="0">
                <a:latin typeface="Arial" panose="020B0604020202020204" pitchFamily="34" charset="0"/>
              </a:rPr>
              <a:t> (</a:t>
            </a:r>
            <a:r>
              <a:rPr lang="en-GB" altLang="cs-CZ" sz="2400" dirty="0" smtClean="0">
                <a:latin typeface="Arial" panose="020B0604020202020204" pitchFamily="34" charset="0"/>
              </a:rPr>
              <a:t>s. m. =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supra mare</a:t>
            </a:r>
            <a:r>
              <a:rPr lang="cs-CZ" altLang="cs-CZ" sz="2400" dirty="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dirty="0" smtClean="0">
                <a:latin typeface="Arial" panose="020B0604020202020204" pitchFamily="34" charset="0"/>
              </a:rPr>
              <a:t>Zeměpisné souřadnice a přesnost (maximální chyba)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dirty="0" smtClean="0">
                <a:latin typeface="Arial" panose="020B0604020202020204" pitchFamily="34" charset="0"/>
              </a:rPr>
              <a:t>	</a:t>
            </a:r>
            <a:r>
              <a:rPr lang="pt-BR" altLang="cs-CZ" sz="2400" dirty="0" smtClean="0">
                <a:latin typeface="Arial" panose="020B0604020202020204" pitchFamily="34" charset="0"/>
              </a:rPr>
              <a:t>48°10'16''N &amp; 18°58'03''E ± 200 m</a:t>
            </a:r>
            <a:endParaRPr lang="cs-CZ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Pole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síťového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mapování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7266; 7266/1, 7266a; 7165a25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Fytogeografický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okres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15 (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Východní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Polabí</a:t>
            </a:r>
            <a:r>
              <a:rPr lang="en-GB" altLang="cs-CZ" sz="2400" dirty="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VI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Datum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sběru</a:t>
            </a:r>
            <a:r>
              <a:rPr lang="cs-CZ" altLang="cs-CZ" sz="2400" dirty="0" smtClean="0">
                <a:latin typeface="Arial" panose="020B0604020202020204" pitchFamily="34" charset="0"/>
              </a:rPr>
              <a:t> (</a:t>
            </a:r>
            <a:r>
              <a:rPr lang="en-GB" altLang="cs-CZ" sz="2400" i="1" dirty="0" smtClean="0">
                <a:latin typeface="Arial" panose="020B0604020202020204" pitchFamily="34" charset="0"/>
              </a:rPr>
              <a:t>die =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dne</a:t>
            </a:r>
            <a:r>
              <a:rPr lang="cs-CZ" altLang="cs-CZ" sz="2400" dirty="0" smtClean="0">
                <a:latin typeface="Arial" panose="020B0604020202020204" pitchFamily="34" charset="0"/>
              </a:rPr>
              <a:t>)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</a:t>
            </a:r>
            <a:r>
              <a:rPr lang="cs-CZ" altLang="cs-CZ" sz="2400" dirty="0" smtClean="0">
                <a:latin typeface="Arial" panose="020B0604020202020204" pitchFamily="34" charset="0"/>
              </a:rPr>
              <a:t>2018-05-17 (nejvhodnější varianta); </a:t>
            </a:r>
            <a:r>
              <a:rPr lang="en-GB" altLang="cs-CZ" sz="2400" dirty="0" smtClean="0">
                <a:latin typeface="Arial" panose="020B0604020202020204" pitchFamily="34" charset="0"/>
              </a:rPr>
              <a:t>17. 5. 1999; V. 2001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Sběratel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leg. J.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Unar</a:t>
            </a:r>
            <a:r>
              <a:rPr lang="en-GB" altLang="cs-CZ" sz="2400" dirty="0" smtClean="0">
                <a:latin typeface="Arial" panose="020B0604020202020204" pitchFamily="34" charset="0"/>
              </a:rPr>
              <a:t>; J. Chrtek &amp; B.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Křísa</a:t>
            </a:r>
            <a:r>
              <a:rPr lang="en-GB" altLang="cs-CZ" sz="2400" dirty="0" smtClean="0">
                <a:latin typeface="Arial" panose="020B0604020202020204" pitchFamily="34" charset="0"/>
              </a:rPr>
              <a:t>; leg. =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legit/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legerunt</a:t>
            </a:r>
            <a:endParaRPr lang="en-GB" altLang="cs-CZ" sz="2400" i="1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Určil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det. J. Kirschner; det. = 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determinavit</a:t>
            </a:r>
            <a:endParaRPr lang="en-GB" altLang="cs-CZ" sz="2400" i="1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dirty="0" smtClean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15888"/>
            <a:ext cx="9153525" cy="64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8867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115888"/>
            <a:ext cx="9120187" cy="645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Poznámky v databázi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Revize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rev. = </a:t>
            </a:r>
            <a:r>
              <a:rPr lang="en-GB" altLang="cs-CZ" sz="2400" i="1" smtClean="0">
                <a:latin typeface="Arial" panose="020B0604020202020204" pitchFamily="34" charset="0"/>
              </a:rPr>
              <a:t>revidit</a:t>
            </a:r>
            <a:r>
              <a:rPr lang="en-GB" altLang="cs-CZ" sz="2400" smtClean="0">
                <a:latin typeface="Arial" panose="020B0604020202020204" pitchFamily="34" charset="0"/>
              </a:rPr>
              <a:t>; confirm. = </a:t>
            </a:r>
            <a:r>
              <a:rPr lang="en-GB" altLang="cs-CZ" sz="2400" i="1" smtClean="0">
                <a:latin typeface="Arial" panose="020B0604020202020204" pitchFamily="34" charset="0"/>
              </a:rPr>
              <a:t>confirmavit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Uložení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b="1" smtClean="0">
                <a:latin typeface="Arial" panose="020B0604020202020204" pitchFamily="34" charset="0"/>
              </a:rPr>
              <a:t>	např. BRNU, BRNM, BRNL, PR, PRC, PR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Poznámka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chybná determinace, chromozomový počet,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uveřejnění nálezu</a:t>
            </a:r>
          </a:p>
          <a:p>
            <a:pPr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7772400" cy="11938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i="1" smtClean="0">
                <a:latin typeface="Arial" panose="020B0604020202020204" pitchFamily="34" charset="0"/>
              </a:rPr>
              <a:t>Super tipy</a:t>
            </a:r>
            <a:r>
              <a:rPr lang="en-GB" altLang="cs-CZ" sz="3600" b="1" smtClean="0">
                <a:latin typeface="Arial" panose="020B0604020202020204" pitchFamily="34" charset="0"/>
              </a:rPr>
              <a:t> při vyplňování databáze v programu MS Access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F2 umožní úpravu pole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Control+“ kopíruje data z odpovídajícího pole (záznamu) předcházející věty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Control PgDn/PgUp přesune kurzor na stejné pole předcházející/následující věty.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Ctrl F6 přepíná mezi okny téhož programu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15888"/>
            <a:ext cx="9153525" cy="64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" y="0"/>
            <a:ext cx="9970219" cy="623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36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I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884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Číslo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etikety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JD02/111, Grulich 23825, 54/23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i="1" dirty="0" err="1" smtClean="0">
                <a:latin typeface="Arial" panose="020B0604020202020204" pitchFamily="34" charset="0"/>
              </a:rPr>
              <a:t>Počet</a:t>
            </a:r>
            <a:r>
              <a:rPr lang="en-GB" altLang="cs-CZ" sz="2400" i="1" dirty="0" smtClean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i="1" dirty="0" smtClean="0">
                <a:latin typeface="Arial" panose="020B0604020202020204" pitchFamily="34" charset="0"/>
              </a:rPr>
              <a:t>	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Někdy</a:t>
            </a:r>
            <a:r>
              <a:rPr lang="en-GB" altLang="cs-CZ" sz="2400" i="1" dirty="0" smtClean="0">
                <a:latin typeface="Arial" panose="020B0604020202020204" pitchFamily="34" charset="0"/>
              </a:rPr>
              <a:t> se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sbírají</a:t>
            </a:r>
            <a:r>
              <a:rPr lang="en-GB" altLang="cs-CZ" sz="2400" i="1" dirty="0" smtClean="0">
                <a:latin typeface="Arial" panose="020B0604020202020204" pitchFamily="34" charset="0"/>
              </a:rPr>
              <a:t>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duplikáty</a:t>
            </a:r>
            <a:r>
              <a:rPr lang="en-GB" altLang="cs-CZ" sz="2400" i="1" dirty="0" smtClean="0">
                <a:latin typeface="Arial" panose="020B0604020202020204" pitchFamily="34" charset="0"/>
              </a:rPr>
              <a:t>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nebo</a:t>
            </a:r>
            <a:r>
              <a:rPr lang="en-GB" altLang="cs-CZ" sz="2400" i="1" dirty="0" smtClean="0">
                <a:latin typeface="Arial" panose="020B0604020202020204" pitchFamily="34" charset="0"/>
              </a:rPr>
              <a:t> je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potřeba</a:t>
            </a:r>
            <a:r>
              <a:rPr lang="en-GB" altLang="cs-CZ" sz="2400" i="1" dirty="0" smtClean="0">
                <a:latin typeface="Arial" panose="020B0604020202020204" pitchFamily="34" charset="0"/>
              </a:rPr>
              <a:t>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rozdělit</a:t>
            </a:r>
            <a:r>
              <a:rPr lang="en-GB" altLang="cs-CZ" sz="2400" i="1" dirty="0" smtClean="0">
                <a:latin typeface="Arial" panose="020B0604020202020204" pitchFamily="34" charset="0"/>
              </a:rPr>
              <a:t>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velkou</a:t>
            </a:r>
            <a:r>
              <a:rPr lang="en-GB" altLang="cs-CZ" sz="2400" i="1" dirty="0" smtClean="0">
                <a:latin typeface="Arial" panose="020B0604020202020204" pitchFamily="34" charset="0"/>
              </a:rPr>
              <a:t>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rostlinu</a:t>
            </a:r>
            <a:r>
              <a:rPr lang="en-GB" altLang="cs-CZ" sz="2400" i="1" dirty="0" smtClean="0">
                <a:latin typeface="Arial" panose="020B0604020202020204" pitchFamily="34" charset="0"/>
              </a:rPr>
              <a:t> na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části</a:t>
            </a:r>
            <a:r>
              <a:rPr lang="en-GB" altLang="cs-CZ" sz="2400" i="1" dirty="0" smtClean="0"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Taxon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i="1" dirty="0" smtClean="0">
                <a:latin typeface="Arial" panose="020B0604020202020204" pitchFamily="34" charset="0"/>
              </a:rPr>
              <a:t>	Carex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hirta</a:t>
            </a:r>
            <a:r>
              <a:rPr lang="en-GB" altLang="cs-CZ" sz="2400" dirty="0" smtClean="0">
                <a:latin typeface="Arial" panose="020B0604020202020204" pitchFamily="34" charset="0"/>
              </a:rPr>
              <a:t>,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Prunus</a:t>
            </a:r>
            <a:r>
              <a:rPr lang="en-GB" altLang="cs-CZ" sz="2400" dirty="0" smtClean="0">
                <a:latin typeface="Arial" panose="020B0604020202020204" pitchFamily="34" charset="0"/>
              </a:rPr>
              <a:t>,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Viola </a:t>
            </a:r>
            <a:r>
              <a:rPr lang="en-GB" altLang="cs-CZ" sz="2400" dirty="0" smtClean="0">
                <a:latin typeface="Arial" panose="020B0604020202020204" pitchFamily="34" charset="0"/>
              </a:rPr>
              <a:t>x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vindobonensis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II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Variabilita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např. </a:t>
            </a:r>
            <a:r>
              <a:rPr lang="en-GB" altLang="cs-CZ" sz="2400" i="1" smtClean="0">
                <a:latin typeface="Arial" panose="020B0604020202020204" pitchFamily="34" charset="0"/>
              </a:rPr>
              <a:t>flore albo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Země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Česká republika; Kazachstán, Moravia, Gallia, Siberia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Oblast 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fytogeografický okres nebo geomorfologický celek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    Ile d’Ouessant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Okres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distr. Semily, distr. Mikulov, dep. Finist</a:t>
            </a:r>
            <a:r>
              <a:rPr lang="en-GB" altLang="cs-CZ" sz="2400" smtClean="0">
                <a:latin typeface="Arial" panose="020B0604020202020204" pitchFamily="34" charset="0"/>
                <a:cs typeface="Times New Roman" panose="02020603050405020304" pitchFamily="18" charset="0"/>
              </a:rPr>
              <a:t>è</a:t>
            </a:r>
            <a:r>
              <a:rPr lang="en-GB" altLang="cs-CZ" sz="2400" smtClean="0">
                <a:latin typeface="Arial" panose="020B0604020202020204" pitchFamily="34" charset="0"/>
              </a:rPr>
              <a:t>re, dep. Corse Haute, Kraków; bývalý okres nebo blízké město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III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3385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Katastr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sídlo, k němuž naleziště vztahujeme; Aš, Břeclav-</a:t>
            </a:r>
            <a:br>
              <a:rPr lang="en-GB" altLang="cs-CZ" sz="2400" smtClean="0">
                <a:latin typeface="Arial" panose="020B0604020202020204" pitchFamily="34" charset="0"/>
              </a:rPr>
            </a:br>
            <a:r>
              <a:rPr lang="en-GB" altLang="cs-CZ" sz="2400" smtClean="0">
                <a:latin typeface="Arial" panose="020B0604020202020204" pitchFamily="34" charset="0"/>
              </a:rPr>
              <a:t>-Poštorná, Praha-Dejvice, Poysdorf, Montpellier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Geografická lokalizace (naleziště)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dolní část Košarských luk, 1,25 km SZ od soutoku Moravy a Dyje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Pavelkova louka, asi 1,9 km SSV od železniční zastávky (Lednice)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jižní svah Čistecké hůry (563), 2,8 km j. od kostela </a:t>
            </a:r>
            <a:br>
              <a:rPr lang="en-GB" altLang="cs-CZ" sz="2400" smtClean="0">
                <a:latin typeface="Arial" panose="020B0604020202020204" pitchFamily="34" charset="0"/>
              </a:rPr>
            </a:br>
            <a:r>
              <a:rPr lang="en-GB" altLang="cs-CZ" sz="2400" smtClean="0">
                <a:latin typeface="Arial" panose="020B0604020202020204" pitchFamily="34" charset="0"/>
              </a:rPr>
              <a:t>v severní části vsi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231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9288" y="593304"/>
            <a:ext cx="7769225" cy="5545733"/>
          </a:xfrm>
        </p:spPr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Vranovice, zahrada za domem č. p.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130. Pravidelně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sečená louka mírného teplého podnebí s ovocnými stromy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Kemp Borovina, 3,3 km od Podhradí nad Dyjí, plocha mezi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chatkami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Brno-střed: park před Barvičova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Hnanice: lesopark 282 m od hotelu Vinice Hnanice směr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JV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Zelená Hora: les Vojenského újezdu Březina,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na pravé straně od cesty na Kotáry,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2,7 km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severovýchodně od Obecního úřadu v Zelené Hoře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Brno-Nový Lískovec:1800 m SZ od Univerzitního kampusu Bohunice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97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IV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Ekologická charakteristika místa (</a:t>
            </a:r>
            <a:r>
              <a:rPr lang="cs-CZ" altLang="cs-CZ" sz="2400" smtClean="0">
                <a:latin typeface="Arial" panose="020B0604020202020204" pitchFamily="34" charset="0"/>
              </a:rPr>
              <a:t>stanoviště</a:t>
            </a:r>
            <a:r>
              <a:rPr lang="en-GB" altLang="cs-CZ" sz="240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podél vyschlého kanálu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nezapojený trávník na písku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louka svazu </a:t>
            </a:r>
            <a:r>
              <a:rPr lang="en-GB" altLang="cs-CZ" sz="2400" i="1" smtClean="0">
                <a:latin typeface="Arial" panose="020B0604020202020204" pitchFamily="34" charset="0"/>
              </a:rPr>
              <a:t>Cnidion venosi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banket silnice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skládka domovního odpadu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obnažené dno vypuštěného rybníka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527</Words>
  <Application>Microsoft Office PowerPoint</Application>
  <PresentationFormat>Předvádění na obrazovce (4:3)</PresentationFormat>
  <Paragraphs>72</Paragraphs>
  <Slides>15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Lucida Sans Unicode</vt:lpstr>
      <vt:lpstr>Times New Roman</vt:lpstr>
      <vt:lpstr>Motiv Office</vt:lpstr>
      <vt:lpstr>Herbářové etikety, jinak též schedy</vt:lpstr>
      <vt:lpstr>Prezentace aplikace PowerPoint</vt:lpstr>
      <vt:lpstr>Prezentace aplikace PowerPoint</vt:lpstr>
      <vt:lpstr>Co obsahuje scheda I</vt:lpstr>
      <vt:lpstr>Co obsahuje scheda II</vt:lpstr>
      <vt:lpstr>Co obsahuje scheda III</vt:lpstr>
      <vt:lpstr>Prezentace aplikace PowerPoint</vt:lpstr>
      <vt:lpstr>Prezentace aplikace PowerPoint</vt:lpstr>
      <vt:lpstr>Co obsahuje scheda IV</vt:lpstr>
      <vt:lpstr>Co obsahuje scheda V</vt:lpstr>
      <vt:lpstr>Co obsahuje scheda VI</vt:lpstr>
      <vt:lpstr>Prezentace aplikace PowerPoint</vt:lpstr>
      <vt:lpstr>Prezentace aplikace PowerPoint</vt:lpstr>
      <vt:lpstr>Poznámky v databázi</vt:lpstr>
      <vt:lpstr>Super tipy při vyplňování databáze v programu MS Access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Herbářové etikety, jinak též schedy</dc:title>
  <dc:creator>jirka</dc:creator>
  <cp:lastModifiedBy>Jiří Danihelka</cp:lastModifiedBy>
  <cp:revision>12</cp:revision>
  <dcterms:modified xsi:type="dcterms:W3CDTF">2024-02-21T07:47:16Z</dcterms:modified>
</cp:coreProperties>
</file>