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80"/>
  </p:notesMasterIdLst>
  <p:handoutMasterIdLst>
    <p:handoutMasterId r:id="rId81"/>
  </p:handoutMasterIdLst>
  <p:sldIdLst>
    <p:sldId id="493" r:id="rId2"/>
    <p:sldId id="494" r:id="rId3"/>
    <p:sldId id="495" r:id="rId4"/>
    <p:sldId id="496" r:id="rId5"/>
    <p:sldId id="497" r:id="rId6"/>
    <p:sldId id="498" r:id="rId7"/>
    <p:sldId id="499" r:id="rId8"/>
    <p:sldId id="500" r:id="rId9"/>
    <p:sldId id="501" r:id="rId10"/>
    <p:sldId id="503" r:id="rId11"/>
    <p:sldId id="502" r:id="rId12"/>
    <p:sldId id="504" r:id="rId13"/>
    <p:sldId id="506" r:id="rId14"/>
    <p:sldId id="507" r:id="rId15"/>
    <p:sldId id="569" r:id="rId16"/>
    <p:sldId id="508" r:id="rId17"/>
    <p:sldId id="509" r:id="rId18"/>
    <p:sldId id="510" r:id="rId19"/>
    <p:sldId id="511" r:id="rId20"/>
    <p:sldId id="512" r:id="rId21"/>
    <p:sldId id="513" r:id="rId22"/>
    <p:sldId id="514" r:id="rId23"/>
    <p:sldId id="515" r:id="rId24"/>
    <p:sldId id="516" r:id="rId25"/>
    <p:sldId id="517" r:id="rId26"/>
    <p:sldId id="518" r:id="rId27"/>
    <p:sldId id="519" r:id="rId28"/>
    <p:sldId id="520" r:id="rId29"/>
    <p:sldId id="521" r:id="rId30"/>
    <p:sldId id="522" r:id="rId31"/>
    <p:sldId id="526" r:id="rId32"/>
    <p:sldId id="528" r:id="rId33"/>
    <p:sldId id="529" r:id="rId34"/>
    <p:sldId id="527" r:id="rId35"/>
    <p:sldId id="530" r:id="rId36"/>
    <p:sldId id="532" r:id="rId37"/>
    <p:sldId id="542" r:id="rId38"/>
    <p:sldId id="543" r:id="rId39"/>
    <p:sldId id="533" r:id="rId40"/>
    <p:sldId id="534" r:id="rId41"/>
    <p:sldId id="535" r:id="rId42"/>
    <p:sldId id="536" r:id="rId43"/>
    <p:sldId id="537" r:id="rId44"/>
    <p:sldId id="523" r:id="rId45"/>
    <p:sldId id="524" r:id="rId46"/>
    <p:sldId id="525" r:id="rId47"/>
    <p:sldId id="574" r:id="rId48"/>
    <p:sldId id="538" r:id="rId49"/>
    <p:sldId id="539" r:id="rId50"/>
    <p:sldId id="540" r:id="rId51"/>
    <p:sldId id="544" r:id="rId52"/>
    <p:sldId id="541" r:id="rId53"/>
    <p:sldId id="545" r:id="rId54"/>
    <p:sldId id="546" r:id="rId55"/>
    <p:sldId id="561" r:id="rId56"/>
    <p:sldId id="562" r:id="rId57"/>
    <p:sldId id="564" r:id="rId58"/>
    <p:sldId id="565" r:id="rId59"/>
    <p:sldId id="566" r:id="rId60"/>
    <p:sldId id="563" r:id="rId61"/>
    <p:sldId id="567" r:id="rId62"/>
    <p:sldId id="547" r:id="rId63"/>
    <p:sldId id="548" r:id="rId64"/>
    <p:sldId id="549" r:id="rId65"/>
    <p:sldId id="550" r:id="rId66"/>
    <p:sldId id="568" r:id="rId67"/>
    <p:sldId id="571" r:id="rId68"/>
    <p:sldId id="554" r:id="rId69"/>
    <p:sldId id="551" r:id="rId70"/>
    <p:sldId id="552" r:id="rId71"/>
    <p:sldId id="553" r:id="rId72"/>
    <p:sldId id="555" r:id="rId73"/>
    <p:sldId id="556" r:id="rId74"/>
    <p:sldId id="557" r:id="rId75"/>
    <p:sldId id="558" r:id="rId76"/>
    <p:sldId id="559" r:id="rId77"/>
    <p:sldId id="560" r:id="rId78"/>
    <p:sldId id="570" r:id="rId7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9103"/>
    <a:srgbClr val="FF9900"/>
    <a:srgbClr val="D3F17F"/>
    <a:srgbClr val="856647"/>
    <a:srgbClr val="FF6600"/>
    <a:srgbClr val="FFCC6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1" autoAdjust="0"/>
    <p:restoredTop sz="95461" autoAdjust="0"/>
  </p:normalViewPr>
  <p:slideViewPr>
    <p:cSldViewPr>
      <p:cViewPr varScale="1">
        <p:scale>
          <a:sx n="102" d="100"/>
          <a:sy n="102" d="100"/>
        </p:scale>
        <p:origin x="184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20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6E92D06-A176-4C0A-AF68-87D092F16238}" type="datetimeFigureOut">
              <a:rPr lang="cs-CZ"/>
              <a:pPr>
                <a:defRPr/>
              </a:pPr>
              <a:t>07.03.2024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944A22C-B563-4126-8B24-D8D55507A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199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076824-A2AC-4FAC-BCB6-4AE5AA68A7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28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076824-A2AC-4FAC-BCB6-4AE5AA68A71B}" type="slidenum">
              <a:rPr lang="cs-CZ" altLang="cs-CZ" smtClean="0"/>
              <a:pPr>
                <a:defRPr/>
              </a:pPr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0399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076824-A2AC-4FAC-BCB6-4AE5AA68A71B}" type="slidenum">
              <a:rPr lang="cs-CZ" altLang="cs-CZ" smtClean="0"/>
              <a:pPr>
                <a:defRPr/>
              </a:pPr>
              <a:t>59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8870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4869160"/>
            <a:ext cx="6984776" cy="432048"/>
          </a:xfrm>
        </p:spPr>
        <p:txBody>
          <a:bodyPr anchor="t"/>
          <a:lstStyle>
            <a:lvl1pPr>
              <a:defRPr sz="2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6984776" cy="1224136"/>
          </a:xfrm>
        </p:spPr>
        <p:txBody>
          <a:bodyPr anchor="b"/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8933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jedno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2" y="396280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6"/>
            <a:ext cx="7138987" cy="4713387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11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dvou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8535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664" y="1484784"/>
            <a:ext cx="7139136" cy="4641379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282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9809" y="388259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47664" y="1484784"/>
            <a:ext cx="3384376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76056" y="1484784"/>
            <a:ext cx="3610744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417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5486400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59012" y="1052736"/>
            <a:ext cx="5486400" cy="35602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267744" y="5517231"/>
            <a:ext cx="5486400" cy="6549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671806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557338" y="396875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547813" y="1484784"/>
            <a:ext cx="7138987" cy="46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-2509392" y="2952452"/>
            <a:ext cx="6460828" cy="1077218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cs-CZ" sz="3200" dirty="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Fyziologie působení farmak a toxických</a:t>
            </a:r>
            <a:r>
              <a:rPr lang="cs-CZ" sz="3200" baseline="0" dirty="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 látek</a:t>
            </a:r>
            <a:endParaRPr lang="cs-CZ" sz="3200" dirty="0">
              <a:ln w="15240">
                <a:solidFill>
                  <a:schemeClr val="bg1"/>
                </a:solidFill>
              </a:ln>
              <a:solidFill>
                <a:srgbClr val="D3F17F"/>
              </a:solidFill>
              <a:latin typeface="Arial Black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50" r:id="rId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Blip>
          <a:blip r:embed="rId8"/>
        </a:buBlip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1338" indent="-2746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457326"/>
          </a:solidFill>
          <a:latin typeface="Arial" pitchFamily="34" charset="0"/>
          <a:ea typeface="+mn-ea"/>
          <a:cs typeface="Arial" pitchFamily="34" charset="0"/>
        </a:defRPr>
      </a:lvl2pPr>
      <a:lvl3pPr marL="808038" indent="-2667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858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636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ll.com/trends/biochemical-sciences/fulltext/S0968-0004%2819%2930231-2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960982214005983#fig1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frontiersin.org/articles/10.3389/fcell.2021.795838/ful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ncedirect.com/science/article/pii/S0048969718304042?via%3Dihub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13934699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med.ncbi.nlm.nih.gov/15172781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as.org/doi/10.1073/pnas.0901505106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wellcomecollection.org/articles/YKtzcBQAACUA68uW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13934699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pubmed.ncbi.nlm.nih.gov/15172781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s.acs.org/doi/abs/10.1021/acs.chemrestox.8b00193" TargetMode="External"/><Relationship Id="rId2" Type="http://schemas.openxmlformats.org/officeDocument/2006/relationships/hyperlink" Target="https://www.mdpi.com/1422-0067/19/6/1813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ubmed.ncbi.nlm.nih.gov/28889260/" TargetMode="External"/><Relationship Id="rId4" Type="http://schemas.openxmlformats.org/officeDocument/2006/relationships/hyperlink" Target="https://www.who.int/news-room/fact-sheets/detail/lead-poisoning-and-health#:~:text=Lead%20exposure%20can%20have%20serious,intellectual%20disability%20and%20behavioural%20disorders.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hapter/10.1007/978-3-319-60189-2_1" TargetMode="External"/><Relationship Id="rId2" Type="http://schemas.openxmlformats.org/officeDocument/2006/relationships/hyperlink" Target="https://journals.plos.org/plosone/article?id=10.1371/journal.pone.010189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journals.plos.org/plosone/article?id=10.1371/journal.pone.010189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.who.int/__data/assets/pdf_file/0016/123064/AQG2ndEd_5_10PCBs.PDF" TargetMode="External"/><Relationship Id="rId2" Type="http://schemas.openxmlformats.org/officeDocument/2006/relationships/hyperlink" Target="https://www.atsdr.cdc.gov/csem/polychlorinated-biphenyls/what_routes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ubmed.ncbi.nlm.nih.gov/22534176/" TargetMode="External"/><Relationship Id="rId4" Type="http://schemas.openxmlformats.org/officeDocument/2006/relationships/hyperlink" Target="https://www.epa.gov/pcbs/learn-about-polychlorinated-biphenyls-pcbs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3775291/#!po=38.8889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sciencedirect.com/science/article/pii/S016041202100614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reader.elsevier.com/reader/sd/pii/S0006295208006412?token=4556E92D284264D3D631BE67C0923DF5072B076860578AE844D639F5251090806E10741A73A7EAA536DD5F50944D82AC&amp;originRegion=eu-west-1&amp;originCreation=2023021715343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reader.elsevier.com/reader/sd/pii/S0006295208006412?token=4556E92D284264D3D631BE67C0923DF5072B076860578AE844D639F5251090806E10741A73A7EAA536DD5F50944D82AC&amp;originRegion=eu-west-1&amp;originCreation=20230217153430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269749122001919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cer.org/healthy/cancer-causes/chemicals/teflon-and-perfluorooctanoic-acid-pfoa.html" TargetMode="External"/><Relationship Id="rId7" Type="http://schemas.openxmlformats.org/officeDocument/2006/relationships/image" Target="../media/image44.png"/><Relationship Id="rId2" Type="http://schemas.openxmlformats.org/officeDocument/2006/relationships/hyperlink" Target="https://www.cdc.gov/biomonitoring/PFAS_FactSheet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hyperlink" Target="https://pubmed.ncbi.nlm.nih.gov/22120428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00204-020-02848-6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dpi.com/2305-6304/10/5/265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peerj.com/articles/10644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B9780323909518000072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ink.springer.com/article/10.1007/s00280-017-3398-2" TargetMode="External"/><Relationship Id="rId4" Type="http://schemas.openxmlformats.org/officeDocument/2006/relationships/hyperlink" Target="https://pubmed.ncbi.nlm.nih.gov/12459501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B9780323909518000072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hyperlink" Target="https://link.springer.com/article/10.1007/s00280-017-3398-2" TargetMode="External"/><Relationship Id="rId4" Type="http://schemas.openxmlformats.org/officeDocument/2006/relationships/hyperlink" Target="https://pubmed.ncbi.nlm.nih.gov/12459501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16547493/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6466181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iencedirect.com/science/article/pii/S0168827818326436" TargetMode="External"/><Relationship Id="rId4" Type="http://schemas.openxmlformats.org/officeDocument/2006/relationships/hyperlink" Target="https://academic.oup.com/toxsci/article/76/1/102/1639504?login=true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nature13339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ehp.niehs.nih.gov/doi/full/10.1289/ehp.090133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plos.org/plosone/article?id=10.1371/journal.pone.0063159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0565-021-09630-z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err.ersjournals.com/content/31/163/210112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link.springer.com/chapter/10.1007/978-981-10-2116-9_6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041008X22001545" TargetMode="External"/><Relationship Id="rId2" Type="http://schemas.openxmlformats.org/officeDocument/2006/relationships/hyperlink" Target="https://www.sciencedirect.com/science/article/pii/S037851732031067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mit.edu/2018/nanoparticles-give-immune-cells-boost-0709" TargetMode="External"/><Relationship Id="rId7" Type="http://schemas.openxmlformats.org/officeDocument/2006/relationships/hyperlink" Target="https://academic.oup.com/toxsci/article/138/2/249/170944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hyperlink" Target="https://www.nature.com/articles/s41573-020-0090-8" TargetMode="External"/><Relationship Id="rId4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7795427/#!po=5.55556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769725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iencedirect.com/science/article/pii/S0048969722025104#f0005" TargetMode="External"/><Relationship Id="rId4" Type="http://schemas.openxmlformats.org/officeDocument/2006/relationships/image" Target="../media/image7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onc2016304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onc2016304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cellsignal.com/pathways/jak-stat-il6-receptor-signaling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llsignal.com/pathways/mtor-signaling-pathway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ture.com/articles/s41392-018-0015-8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portlandpress.com/biochemsoctrans/article-abstract/40/2/297/64878/Calcium-signalling-remodelling-and-disease?redirectedFrom=fulltext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llsignal.com/pathways/mtor-signaling-pathway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llsignal.com/pathways/mtor-signaling-pathway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ll.com/trends/pharmacological-sciences/fulltext/S0165-6147(11)00208-2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llsignal.com/pathways/mtor-signaling-pathway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nature.com/articles/s41392-021-00791-1/figures/3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392-020-00312-6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llsignal.com/pathways/hypoxia-signaling-pathway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75-021-00430-8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304419X21000536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937644816301083#f0005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bmed.ncbi.nlm.nih.gov/31706927/" TargetMode="External"/><Relationship Id="rId5" Type="http://schemas.openxmlformats.org/officeDocument/2006/relationships/hyperlink" Target="https://pubs.acs.org/doi/10.1021/acs.estlett.1c00648" TargetMode="External"/><Relationship Id="rId4" Type="http://schemas.openxmlformats.org/officeDocument/2006/relationships/hyperlink" Target="https://pubmed.ncbi.nlm.nih.gov/20652665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dirty="0"/>
              <a:t>Jiřina Procházková</a:t>
            </a:r>
            <a:br>
              <a:rPr lang="cs-CZ" altLang="cs-CZ" dirty="0"/>
            </a:br>
            <a:r>
              <a:rPr lang="cs-CZ" altLang="cs-CZ" dirty="0"/>
              <a:t>Biofyzikální ústav AV ČR</a:t>
            </a:r>
            <a:br>
              <a:rPr lang="cs-CZ" altLang="cs-CZ" dirty="0"/>
            </a:br>
            <a:r>
              <a:rPr lang="cs-CZ" altLang="cs-CZ" dirty="0"/>
              <a:t>Brno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cs-CZ" sz="2800" dirty="0"/>
              <a:t>Deregulace signální transdukce cizorodými látkami </a:t>
            </a:r>
            <a:r>
              <a:rPr lang="en-US" sz="1600" dirty="0"/>
              <a:t>(</a:t>
            </a:r>
            <a:r>
              <a:rPr lang="cs-CZ" sz="1600" dirty="0"/>
              <a:t>11.3.2024</a:t>
            </a:r>
            <a:r>
              <a:rPr lang="en-US" sz="1600" dirty="0"/>
              <a:t>)</a:t>
            </a:r>
            <a:endParaRPr lang="cs-CZ" sz="28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697332B-AABA-3B7B-F7C0-6419ECBFE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910" y="4932084"/>
            <a:ext cx="1283944" cy="19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cientific Frontiers in Developmental Toxicology and Risk Assessment">
            <a:extLst>
              <a:ext uri="{FF2B5EF4-FFF2-40B4-BE49-F238E27FC236}">
                <a16:creationId xmlns:a16="http://schemas.microsoft.com/office/drawing/2014/main" id="{7C9239C3-6A10-B28D-0BA3-980CECE42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6422" y="1196752"/>
            <a:ext cx="1238564" cy="182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8418E9C-F436-1669-AE7B-69524853D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09" y="3194862"/>
            <a:ext cx="1222177" cy="158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144FB8-C8B8-3351-F278-A1F023094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cs-CZ" sz="2400" dirty="0" err="1"/>
              <a:t>xenobiotika</a:t>
            </a:r>
            <a:r>
              <a:rPr lang="cs-CZ" sz="2400" dirty="0"/>
              <a:t> mohou</a:t>
            </a:r>
            <a:r>
              <a:rPr lang="en-US" sz="2400" dirty="0"/>
              <a:t> </a:t>
            </a:r>
            <a:r>
              <a:rPr lang="en-US" sz="2400" dirty="0" err="1"/>
              <a:t>cíl</a:t>
            </a:r>
            <a:r>
              <a:rPr lang="cs-CZ" sz="2400" dirty="0" err="1"/>
              <a:t>it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disrupci</a:t>
            </a:r>
            <a:r>
              <a:rPr lang="en-US" sz="2400" dirty="0"/>
              <a:t> </a:t>
            </a:r>
            <a:r>
              <a:rPr lang="en-US" sz="2400" dirty="0" err="1"/>
              <a:t>specifické</a:t>
            </a:r>
            <a:r>
              <a:rPr lang="cs-CZ" sz="2400" dirty="0"/>
              <a:t> dráhy či buněčného děje</a:t>
            </a:r>
          </a:p>
          <a:p>
            <a:endParaRPr lang="cs-CZ" sz="2400" dirty="0"/>
          </a:p>
          <a:p>
            <a:r>
              <a:rPr lang="cs-CZ" sz="2400" dirty="0"/>
              <a:t>nebo naopak </a:t>
            </a:r>
            <a:r>
              <a:rPr lang="en-US" sz="2400" dirty="0" err="1"/>
              <a:t>způsob</a:t>
            </a:r>
            <a:r>
              <a:rPr lang="cs-CZ" sz="2400" dirty="0"/>
              <a:t>ovat</a:t>
            </a:r>
            <a:r>
              <a:rPr lang="en-US" sz="2400" dirty="0"/>
              <a:t> </a:t>
            </a:r>
            <a:r>
              <a:rPr lang="en-US" sz="2400" dirty="0" err="1"/>
              <a:t>spíše</a:t>
            </a:r>
            <a:r>
              <a:rPr lang="en-US" sz="2400" dirty="0"/>
              <a:t> </a:t>
            </a:r>
            <a:r>
              <a:rPr lang="en-US" sz="2400" dirty="0" err="1"/>
              <a:t>necílenou</a:t>
            </a:r>
            <a:r>
              <a:rPr lang="en-US" sz="2400" dirty="0"/>
              <a:t> </a:t>
            </a:r>
            <a:r>
              <a:rPr lang="en-US" sz="2400" dirty="0" err="1"/>
              <a:t>signální</a:t>
            </a:r>
            <a:r>
              <a:rPr lang="en-US" sz="2400" dirty="0"/>
              <a:t> </a:t>
            </a:r>
            <a:r>
              <a:rPr lang="en-US" sz="2400" dirty="0" err="1"/>
              <a:t>disrupci</a:t>
            </a:r>
            <a:r>
              <a:rPr lang="en-US" sz="2400" dirty="0"/>
              <a:t>, </a:t>
            </a:r>
            <a:r>
              <a:rPr lang="en-US" sz="2400" dirty="0" err="1"/>
              <a:t>jejiž</a:t>
            </a:r>
            <a:r>
              <a:rPr lang="en-US" sz="2400" dirty="0"/>
              <a:t> </a:t>
            </a:r>
            <a:r>
              <a:rPr lang="en-US" sz="2400" dirty="0" err="1"/>
              <a:t>povaha</a:t>
            </a:r>
            <a:r>
              <a:rPr lang="en-US" sz="2400" dirty="0"/>
              <a:t> je </a:t>
            </a:r>
            <a:r>
              <a:rPr lang="en-US" sz="2400" dirty="0" err="1"/>
              <a:t>dána</a:t>
            </a:r>
            <a:r>
              <a:rPr lang="en-US" sz="2400" dirty="0"/>
              <a:t> </a:t>
            </a:r>
            <a:r>
              <a:rPr lang="en-US" sz="2400" dirty="0" err="1"/>
              <a:t>mj</a:t>
            </a:r>
            <a:r>
              <a:rPr lang="en-US" sz="2400" dirty="0"/>
              <a:t>. body </a:t>
            </a:r>
            <a:r>
              <a:rPr lang="en-US" sz="2400" dirty="0" err="1"/>
              <a:t>uvedenými</a:t>
            </a:r>
            <a:r>
              <a:rPr lang="en-US" sz="2400" dirty="0"/>
              <a:t> </a:t>
            </a:r>
            <a:r>
              <a:rPr lang="en-US" sz="2400" dirty="0" err="1"/>
              <a:t>výše</a:t>
            </a:r>
            <a:endParaRPr lang="en-US" sz="24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4">
            <a:extLst>
              <a:ext uri="{FF2B5EF4-FFF2-40B4-BE49-F238E27FC236}">
                <a16:creationId xmlns:a16="http://schemas.microsoft.com/office/drawing/2014/main" id="{F3BB74E7-7B16-DCEF-43EE-9202D118D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3" y="396875"/>
            <a:ext cx="7138987" cy="6270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kern="12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Toxicita</a:t>
            </a:r>
            <a:r>
              <a:rPr lang="en-US" sz="3400" b="1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400" b="1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v kontextu fyziologie</a:t>
            </a:r>
            <a:endParaRPr lang="en-US" sz="3400" b="1" kern="120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43596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4">
            <a:extLst>
              <a:ext uri="{FF2B5EF4-FFF2-40B4-BE49-F238E27FC236}">
                <a16:creationId xmlns:a16="http://schemas.microsoft.com/office/drawing/2014/main" id="{F3BB74E7-7B16-DCEF-43EE-9202D118D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3" y="396875"/>
            <a:ext cx="7138987" cy="6270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kern="12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Toxicita</a:t>
            </a:r>
            <a:r>
              <a:rPr lang="en-US" sz="3400" b="1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400" b="1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v kontextu fyziologie</a:t>
            </a:r>
            <a:endParaRPr lang="en-US" sz="3400" b="1" kern="120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BE76040-7BB3-9DA7-4B4D-616891505C96}"/>
              </a:ext>
            </a:extLst>
          </p:cNvPr>
          <p:cNvSpPr txBox="1"/>
          <p:nvPr/>
        </p:nvSpPr>
        <p:spPr>
          <a:xfrm>
            <a:off x="6588224" y="5805264"/>
            <a:ext cx="2461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př. vizualizace uložení transportéru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xenobiotik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B3BBA89-9643-CA73-8B7F-B17E39948E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90" y="1246086"/>
            <a:ext cx="4424566" cy="561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92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52D8B4-F38E-2D9B-5C70-C66389062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Toxicita na morfologické úrovni buňky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B2F2FD-0378-82EE-F97C-41F0D7A17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2211213"/>
            <a:ext cx="3600251" cy="2985195"/>
          </a:xfrm>
        </p:spPr>
        <p:txBody>
          <a:bodyPr/>
          <a:lstStyle/>
          <a:p>
            <a:r>
              <a:rPr lang="cs-CZ" dirty="0"/>
              <a:t>expozice </a:t>
            </a:r>
            <a:r>
              <a:rPr lang="cs-CZ" dirty="0" err="1"/>
              <a:t>xenobiotikům</a:t>
            </a:r>
            <a:r>
              <a:rPr lang="cs-CZ" dirty="0"/>
              <a:t> může ve </a:t>
            </a:r>
            <a:r>
              <a:rPr lang="cs-CZ" dirty="0">
                <a:solidFill>
                  <a:srgbClr val="5D9103"/>
                </a:solidFill>
              </a:rPr>
              <a:t>zdravé </a:t>
            </a:r>
            <a:r>
              <a:rPr lang="cs-CZ" dirty="0"/>
              <a:t>buňce navozovat </a:t>
            </a:r>
            <a:r>
              <a:rPr lang="cs-CZ" dirty="0">
                <a:solidFill>
                  <a:srgbClr val="FFC000"/>
                </a:solidFill>
              </a:rPr>
              <a:t>reverzibilní</a:t>
            </a:r>
            <a:r>
              <a:rPr lang="cs-CZ" dirty="0"/>
              <a:t> či </a:t>
            </a:r>
            <a:r>
              <a:rPr lang="cs-CZ" dirty="0">
                <a:solidFill>
                  <a:srgbClr val="C00000"/>
                </a:solidFill>
              </a:rPr>
              <a:t>ireverzibilní </a:t>
            </a:r>
            <a:r>
              <a:rPr lang="cs-CZ" dirty="0"/>
              <a:t>morfologické změny, které vedou k buněčné dysfunkci, příp. smrti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79CE36-F05C-3F43-EF4A-B848760B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36" b="74205"/>
          <a:stretch/>
        </p:blipFill>
        <p:spPr>
          <a:xfrm>
            <a:off x="5877407" y="1258905"/>
            <a:ext cx="2736156" cy="1410767"/>
          </a:xfrm>
          <a:prstGeom prst="rect">
            <a:avLst/>
          </a:prstGeom>
          <a:ln w="28575">
            <a:solidFill>
              <a:srgbClr val="5D9103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B0EE2FC-4D3C-9EAF-3613-281DF0E6A1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5" b="40127"/>
          <a:stretch/>
        </p:blipFill>
        <p:spPr>
          <a:xfrm>
            <a:off x="5588495" y="2818408"/>
            <a:ext cx="3313979" cy="177080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7EC0D1C-5B4B-EF91-E9D2-59573E14E3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74"/>
          <a:stretch/>
        </p:blipFill>
        <p:spPr>
          <a:xfrm>
            <a:off x="5599579" y="4737951"/>
            <a:ext cx="3313979" cy="210161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04380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4E01F-B505-8235-6760-50104C0A2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2" y="396280"/>
            <a:ext cx="7596188" cy="627063"/>
          </a:xfrm>
        </p:spPr>
        <p:txBody>
          <a:bodyPr/>
          <a:lstStyle/>
          <a:p>
            <a:r>
              <a:rPr lang="cs-CZ" sz="3200" dirty="0">
                <a:solidFill>
                  <a:schemeClr val="accent2">
                    <a:lumMod val="75000"/>
                  </a:schemeClr>
                </a:solidFill>
                <a:latin typeface="+mj-lt"/>
                <a:cs typeface="+mj-cs"/>
              </a:rPr>
              <a:t>Deregulace signální transdukce </a:t>
            </a:r>
            <a:r>
              <a:rPr lang="cs-CZ" sz="32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+mj-cs"/>
              </a:rPr>
              <a:t>xenobiotiky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81D7D2-8853-76DD-5A4A-719F2A832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484784"/>
            <a:ext cx="7138987" cy="4713387"/>
          </a:xfrm>
        </p:spPr>
        <p:txBody>
          <a:bodyPr/>
          <a:lstStyle/>
          <a:p>
            <a:r>
              <a:rPr lang="cs-CZ" sz="2400" dirty="0"/>
              <a:t>povrchové </a:t>
            </a:r>
            <a:r>
              <a:rPr lang="en-US" sz="2400" dirty="0" err="1"/>
              <a:t>receptory</a:t>
            </a:r>
            <a:r>
              <a:rPr lang="cs-CZ" sz="2400" dirty="0"/>
              <a:t> – </a:t>
            </a:r>
            <a:r>
              <a:rPr lang="en-US" sz="2400" dirty="0"/>
              <a:t>EGFR, </a:t>
            </a:r>
            <a:r>
              <a:rPr lang="en-US" sz="2400" dirty="0" err="1"/>
              <a:t>Wnt</a:t>
            </a:r>
            <a:r>
              <a:rPr lang="cs-CZ" sz="2400" dirty="0"/>
              <a:t>, NMDAR</a:t>
            </a:r>
          </a:p>
          <a:p>
            <a:endParaRPr lang="cs-CZ" sz="1200" dirty="0"/>
          </a:p>
          <a:p>
            <a:r>
              <a:rPr lang="cs-CZ" sz="2400" dirty="0"/>
              <a:t>přenašeči signálu z povrchu buňky- G proteiny</a:t>
            </a:r>
            <a:endParaRPr lang="en-US" sz="2400" dirty="0"/>
          </a:p>
          <a:p>
            <a:r>
              <a:rPr lang="en-US" sz="2400" dirty="0"/>
              <a:t>MAPK/p38, MAPK/ERK</a:t>
            </a:r>
          </a:p>
          <a:p>
            <a:r>
              <a:rPr lang="en-US" sz="2400" dirty="0"/>
              <a:t>SRC, mTOR</a:t>
            </a:r>
          </a:p>
          <a:p>
            <a:r>
              <a:rPr lang="en-US" sz="2400" dirty="0"/>
              <a:t>JAK/STAT, </a:t>
            </a:r>
            <a:r>
              <a:rPr lang="en-US" sz="2400" dirty="0" err="1"/>
              <a:t>NFkB</a:t>
            </a:r>
            <a:endParaRPr lang="cs-CZ" sz="2400" dirty="0"/>
          </a:p>
          <a:p>
            <a:endParaRPr lang="en-US" sz="1200" dirty="0"/>
          </a:p>
          <a:p>
            <a:r>
              <a:rPr lang="en-US" sz="2400" dirty="0"/>
              <a:t>Ca</a:t>
            </a:r>
            <a:r>
              <a:rPr lang="en-US" sz="2400" baseline="30000" dirty="0"/>
              <a:t>2+</a:t>
            </a:r>
            <a:r>
              <a:rPr lang="cs-CZ" sz="2400" baseline="30000" dirty="0"/>
              <a:t> </a:t>
            </a:r>
            <a:r>
              <a:rPr lang="cs-CZ" sz="2400" dirty="0"/>
              <a:t>signalizace</a:t>
            </a:r>
          </a:p>
          <a:p>
            <a:r>
              <a:rPr lang="cs-CZ" sz="2400" dirty="0"/>
              <a:t>deregulace buněčné komunikace</a:t>
            </a:r>
            <a:endParaRPr lang="en-US" sz="2400" dirty="0"/>
          </a:p>
          <a:p>
            <a:endParaRPr lang="en-US" sz="1100" dirty="0"/>
          </a:p>
          <a:p>
            <a:r>
              <a:rPr lang="cs-CZ" sz="2400" dirty="0"/>
              <a:t>regulátory transkripce - </a:t>
            </a:r>
            <a:r>
              <a:rPr lang="en-US" sz="2400" dirty="0"/>
              <a:t>HIF1a, AP1</a:t>
            </a:r>
            <a:r>
              <a:rPr lang="cs-CZ" sz="2400" dirty="0"/>
              <a:t>, </a:t>
            </a:r>
            <a:r>
              <a:rPr lang="en-US" sz="2400" dirty="0"/>
              <a:t>p53</a:t>
            </a:r>
            <a:endParaRPr lang="cs-CZ" sz="2400" dirty="0"/>
          </a:p>
          <a:p>
            <a:endParaRPr lang="en-US" sz="1200" dirty="0"/>
          </a:p>
          <a:p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</a:rPr>
              <a:t>jadern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é receptory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</a:rPr>
              <a:t>lipidy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</a:rPr>
              <a:t>apopt</a:t>
            </a:r>
            <a:r>
              <a:rPr lang="cs-CZ" sz="2000" b="1" dirty="0" err="1">
                <a:solidFill>
                  <a:schemeClr val="accent2">
                    <a:lumMod val="75000"/>
                  </a:schemeClr>
                </a:solidFill>
              </a:rPr>
              <a:t>óza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cs-CZ" sz="2000" b="1" dirty="0" err="1">
                <a:solidFill>
                  <a:schemeClr val="accent2">
                    <a:lumMod val="75000"/>
                  </a:schemeClr>
                </a:solidFill>
              </a:rPr>
              <a:t>autofagie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&amp; 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oxidativní stres – prof. J. Vondráček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0877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E010C7-6462-AE90-B599-4E4502CE2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Cytoskelet jako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regul</a:t>
            </a:r>
            <a:r>
              <a:rPr lang="cs-CZ" sz="2800" b="1" dirty="0" err="1">
                <a:solidFill>
                  <a:schemeClr val="accent2">
                    <a:lumMod val="75000"/>
                  </a:schemeClr>
                </a:solidFill>
              </a:rPr>
              <a:t>átor</a:t>
            </a:r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 signalizace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F20458-37DA-5814-BA1D-7BE67D518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1988840"/>
            <a:ext cx="3024187" cy="392907"/>
          </a:xfrm>
        </p:spPr>
        <p:txBody>
          <a:bodyPr/>
          <a:lstStyle/>
          <a:p>
            <a:r>
              <a:rPr lang="cs-CZ" dirty="0"/>
              <a:t> cytoskelet reguluje sílu, lokalizaci, délku trvání a terminaci signálu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F6F10BF-A326-1F1D-7DA4-05295F99E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87" t="15000" r="38526" b="5201"/>
          <a:stretch/>
        </p:blipFill>
        <p:spPr>
          <a:xfrm>
            <a:off x="4259965" y="1114944"/>
            <a:ext cx="4884035" cy="5681428"/>
          </a:xfrm>
          <a:prstGeom prst="rect">
            <a:avLst/>
          </a:prstGeom>
        </p:spPr>
      </p:pic>
      <p:sp>
        <p:nvSpPr>
          <p:cNvPr id="6" name="TextovéPole 5">
            <a:hlinkClick r:id="rId3"/>
            <a:extLst>
              <a:ext uri="{FF2B5EF4-FFF2-40B4-BE49-F238E27FC236}">
                <a16:creationId xmlns:a16="http://schemas.microsoft.com/office/drawing/2014/main" id="{11C4297F-C0FD-6D4B-4C70-B3EC667A408E}"/>
              </a:ext>
            </a:extLst>
          </p:cNvPr>
          <p:cNvSpPr txBox="1"/>
          <p:nvPr/>
        </p:nvSpPr>
        <p:spPr>
          <a:xfrm>
            <a:off x="1173223" y="6509532"/>
            <a:ext cx="3341020" cy="2868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sz="1400" i="1" dirty="0" err="1">
                <a:solidFill>
                  <a:srgbClr val="5D9103"/>
                </a:solidFill>
              </a:rPr>
              <a:t>Moujaber</a:t>
            </a:r>
            <a:r>
              <a:rPr lang="cs-CZ" sz="1400" i="1" dirty="0">
                <a:solidFill>
                  <a:srgbClr val="5D9103"/>
                </a:solidFill>
              </a:rPr>
              <a:t>, </a:t>
            </a:r>
            <a:r>
              <a:rPr lang="en-US" sz="1400" i="1" dirty="0">
                <a:solidFill>
                  <a:srgbClr val="5D9103"/>
                </a:solidFill>
              </a:rPr>
              <a:t>2019, Trends </a:t>
            </a:r>
            <a:r>
              <a:rPr lang="en-US" sz="1400" i="1" dirty="0" err="1">
                <a:solidFill>
                  <a:srgbClr val="5D9103"/>
                </a:solidFill>
              </a:rPr>
              <a:t>Bioch</a:t>
            </a:r>
            <a:r>
              <a:rPr lang="en-US" sz="1400" i="1" dirty="0">
                <a:solidFill>
                  <a:srgbClr val="5D9103"/>
                </a:solidFill>
              </a:rPr>
              <a:t> Sci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1E39620-46B3-6532-1CCE-DB6D375415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42" t="15765" r="25511" b="21172"/>
          <a:stretch/>
        </p:blipFill>
        <p:spPr>
          <a:xfrm>
            <a:off x="1568014" y="4005064"/>
            <a:ext cx="2628653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4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E010C7-6462-AE90-B599-4E4502CE2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Cytoskelet jako buněčný cíl </a:t>
            </a:r>
            <a:r>
              <a:rPr lang="cs-CZ" sz="2800" b="1" dirty="0" err="1">
                <a:solidFill>
                  <a:schemeClr val="accent2">
                    <a:lumMod val="75000"/>
                  </a:schemeClr>
                </a:solidFill>
              </a:rPr>
              <a:t>xenobiotik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F20458-37DA-5814-BA1D-7BE67D518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cs-CZ" dirty="0" err="1"/>
              <a:t>xenobiotika</a:t>
            </a:r>
            <a:r>
              <a:rPr lang="cs-CZ" dirty="0"/>
              <a:t> ovlivňující dynamiku cytoskeletu deregulují signální transdukci na mnoha úrovních</a:t>
            </a:r>
          </a:p>
          <a:p>
            <a:endParaRPr lang="cs-CZ" dirty="0"/>
          </a:p>
          <a:p>
            <a:r>
              <a:rPr lang="cs-CZ" dirty="0"/>
              <a:t>cytoskelet představuje vnitrobuněčné lešení klíčové mj. pro dělení buněk a jejich motilitu, pro transport organel a jejich funkci</a:t>
            </a:r>
          </a:p>
          <a:p>
            <a:endParaRPr lang="cs-CZ" dirty="0"/>
          </a:p>
          <a:p>
            <a:r>
              <a:rPr lang="cs-CZ" dirty="0"/>
              <a:t>př. mitochondrie - role cytoskeletu v apoptóze zprostředkované mitochondriemi, jejich dynamika a biogeneze</a:t>
            </a:r>
          </a:p>
          <a:p>
            <a:endParaRPr lang="cs-CZ" dirty="0"/>
          </a:p>
          <a:p>
            <a:r>
              <a:rPr lang="cs-CZ" dirty="0"/>
              <a:t>translokace organel po cytoskeletální síti – endoplazmatické retikulum, váčky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7447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7777121-6569-E9AB-7614-2DDB8139C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29" t="25858" r="19927" b="6005"/>
          <a:stretch/>
        </p:blipFill>
        <p:spPr>
          <a:xfrm>
            <a:off x="3059832" y="1340768"/>
            <a:ext cx="4293541" cy="460851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45122D0-9482-C6EF-63C4-6D2A97B6CE59}"/>
              </a:ext>
            </a:extLst>
          </p:cNvPr>
          <p:cNvSpPr txBox="1"/>
          <p:nvPr/>
        </p:nvSpPr>
        <p:spPr>
          <a:xfrm>
            <a:off x="6691079" y="6174880"/>
            <a:ext cx="2452921" cy="2868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sz="1400" i="1" dirty="0" err="1">
                <a:solidFill>
                  <a:srgbClr val="5D910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Gurel</a:t>
            </a:r>
            <a:r>
              <a:rPr lang="cs-CZ" sz="1400" i="1" dirty="0">
                <a:solidFill>
                  <a:srgbClr val="5D910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2014, </a:t>
            </a:r>
            <a:r>
              <a:rPr lang="cs-CZ" sz="1400" i="1" dirty="0" err="1">
                <a:solidFill>
                  <a:srgbClr val="5D910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Current</a:t>
            </a:r>
            <a:r>
              <a:rPr lang="cs-CZ" sz="1400" i="1" dirty="0">
                <a:solidFill>
                  <a:srgbClr val="5D910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Biology </a:t>
            </a:r>
            <a:endParaRPr lang="en-US" sz="1400" i="1" dirty="0">
              <a:solidFill>
                <a:srgbClr val="5D9103"/>
              </a:solidFill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D56ADBF0-CA86-1E58-E98B-B501011D0836}"/>
              </a:ext>
            </a:extLst>
          </p:cNvPr>
          <p:cNvSpPr txBox="1">
            <a:spLocks/>
          </p:cNvSpPr>
          <p:nvPr/>
        </p:nvSpPr>
        <p:spPr bwMode="auto">
          <a:xfrm>
            <a:off x="1475656" y="396280"/>
            <a:ext cx="6922963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Cytoskelet jako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regul</a:t>
            </a:r>
            <a:r>
              <a:rPr lang="cs-CZ" sz="2800" dirty="0" err="1">
                <a:solidFill>
                  <a:schemeClr val="accent2">
                    <a:lumMod val="75000"/>
                  </a:schemeClr>
                </a:solidFill>
              </a:rPr>
              <a:t>átor</a:t>
            </a:r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 signalizace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1714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E010C7-6462-AE90-B599-4E4502CE2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Cytoskelet jako regulátor signalizace</a:t>
            </a:r>
            <a:endParaRPr lang="cs-CZ" sz="2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6F83430-B44F-B374-5275-6404196BB1B6}"/>
              </a:ext>
            </a:extLst>
          </p:cNvPr>
          <p:cNvSpPr txBox="1"/>
          <p:nvPr/>
        </p:nvSpPr>
        <p:spPr>
          <a:xfrm>
            <a:off x="1362635" y="6436376"/>
            <a:ext cx="7781365" cy="301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sz="1400" i="1" dirty="0">
                <a:solidFill>
                  <a:srgbClr val="5D910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Illescas, 2021, </a:t>
            </a:r>
            <a:r>
              <a:rPr lang="en-US" sz="1400" i="1" dirty="0">
                <a:solidFill>
                  <a:srgbClr val="5D910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Frontiers in Cell and Developmental Biology</a:t>
            </a:r>
            <a:endParaRPr lang="cs-CZ" sz="1400" i="1" dirty="0">
              <a:solidFill>
                <a:srgbClr val="5D9103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9614275-1588-EC60-A1E0-B261F9EE7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581" y="1340768"/>
            <a:ext cx="5145447" cy="505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119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A3EF1D-5A66-6943-8005-100C8493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KONTEXT !</a:t>
            </a:r>
            <a:endParaRPr lang="cs-CZ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65B819-412E-E018-36AC-B9C04A4866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29" t="25858" r="19927" b="6005"/>
          <a:stretch/>
        </p:blipFill>
        <p:spPr>
          <a:xfrm>
            <a:off x="7039649" y="3920740"/>
            <a:ext cx="1870723" cy="200796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36209F3-7CD5-014E-9157-C2466A483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56" y="1370288"/>
            <a:ext cx="1445511" cy="238927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7BB779-C99E-EE39-9011-A239D433D2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524" y="1420842"/>
            <a:ext cx="1732289" cy="219973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4AB4D34-9417-115A-05D7-735EF6C3C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3738272"/>
            <a:ext cx="2238914" cy="219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ell Structure, Cross Section Of The Cell Detailed Colorful Anatomy With  Description Royalty Free SVG, Cliparts, Vectors, And Stock Illustration.  Image 52118980.">
            <a:extLst>
              <a:ext uri="{FF2B5EF4-FFF2-40B4-BE49-F238E27FC236}">
                <a16:creationId xmlns:a16="http://schemas.microsoft.com/office/drawing/2014/main" id="{A5FD4E7F-3A09-F3EE-FF42-5A149CA87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t="19473" r="804" b="-551"/>
          <a:stretch/>
        </p:blipFill>
        <p:spPr bwMode="auto">
          <a:xfrm>
            <a:off x="1547812" y="4018074"/>
            <a:ext cx="2681715" cy="166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1ED7359D-A672-85C0-769C-AE5B1C2475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8"/>
          <a:stretch/>
        </p:blipFill>
        <p:spPr>
          <a:xfrm>
            <a:off x="3740734" y="1776080"/>
            <a:ext cx="2979041" cy="166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66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C33358-0224-DA87-DC88-5DFA4D16F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396280"/>
            <a:ext cx="7138987" cy="627063"/>
          </a:xfrm>
        </p:spPr>
        <p:txBody>
          <a:bodyPr/>
          <a:lstStyle/>
          <a:p>
            <a:r>
              <a:rPr lang="cs-CZ" sz="2800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Příklady různých kategorií </a:t>
            </a:r>
            <a:r>
              <a:rPr lang="cs-CZ" sz="2800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xenobiotik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366868-BDAE-75C5-4EE0-557B1235C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036" y="1748333"/>
            <a:ext cx="7138987" cy="4713387"/>
          </a:xfrm>
        </p:spPr>
        <p:txBody>
          <a:bodyPr/>
          <a:lstStyle/>
          <a:p>
            <a:r>
              <a:rPr lang="cs-CZ" sz="2200" b="1" dirty="0"/>
              <a:t>Léčiva </a:t>
            </a:r>
          </a:p>
          <a:p>
            <a:pPr marL="717550" indent="-717550">
              <a:buNone/>
            </a:pPr>
            <a:r>
              <a:rPr lang="cs-CZ" sz="2200" dirty="0"/>
              <a:t>      - </a:t>
            </a:r>
            <a:r>
              <a:rPr lang="cs-CZ" sz="2200" dirty="0" err="1"/>
              <a:t>androgennní</a:t>
            </a:r>
            <a:r>
              <a:rPr lang="cs-CZ" sz="2200" dirty="0"/>
              <a:t> agens, některá ATB </a:t>
            </a:r>
            <a:r>
              <a:rPr lang="en-US" sz="2200" dirty="0"/>
              <a:t>(</a:t>
            </a:r>
            <a:r>
              <a:rPr lang="en-US" sz="2200" dirty="0" err="1"/>
              <a:t>tetracykliny</a:t>
            </a:r>
            <a:r>
              <a:rPr lang="en-US" sz="2200" dirty="0"/>
              <a:t>), </a:t>
            </a:r>
            <a:r>
              <a:rPr lang="en-US" sz="2200" dirty="0" err="1"/>
              <a:t>protin</a:t>
            </a:r>
            <a:r>
              <a:rPr lang="cs-CZ" sz="2200" dirty="0" err="1"/>
              <a:t>ádorová</a:t>
            </a:r>
            <a:r>
              <a:rPr lang="cs-CZ" sz="2200" dirty="0"/>
              <a:t> léčiva, antikonvulsiva…</a:t>
            </a:r>
          </a:p>
          <a:p>
            <a:pPr marL="717550" indent="-717550">
              <a:buNone/>
            </a:pPr>
            <a:endParaRPr lang="cs-CZ" sz="2200" dirty="0"/>
          </a:p>
          <a:p>
            <a:r>
              <a:rPr lang="cs-CZ" sz="2200" b="1" dirty="0"/>
              <a:t>Environmentální polutanty</a:t>
            </a:r>
          </a:p>
          <a:p>
            <a:pPr marL="0" indent="0">
              <a:buNone/>
            </a:pPr>
            <a:r>
              <a:rPr lang="cs-CZ" sz="2200" dirty="0"/>
              <a:t>       - </a:t>
            </a:r>
            <a:r>
              <a:rPr lang="cs-CZ" sz="2200" dirty="0" err="1"/>
              <a:t>PCBs</a:t>
            </a:r>
            <a:r>
              <a:rPr lang="cs-CZ" sz="2200" dirty="0"/>
              <a:t>, </a:t>
            </a:r>
            <a:r>
              <a:rPr lang="cs-CZ" sz="2200" dirty="0" err="1"/>
              <a:t>PAHs</a:t>
            </a:r>
            <a:r>
              <a:rPr lang="cs-CZ" sz="2200" dirty="0"/>
              <a:t>, těžké kovy, PFAS…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b="1" dirty="0"/>
              <a:t>Návykové látky</a:t>
            </a:r>
          </a:p>
          <a:p>
            <a:pPr marL="0" indent="0">
              <a:buNone/>
            </a:pPr>
            <a:r>
              <a:rPr lang="cs-CZ" sz="2200" dirty="0"/>
              <a:t>       - kokain, alkohol, </a:t>
            </a:r>
            <a:r>
              <a:rPr lang="cs-CZ" sz="2200" dirty="0" err="1"/>
              <a:t>ketamin</a:t>
            </a:r>
            <a:r>
              <a:rPr lang="cs-CZ" sz="2200" dirty="0"/>
              <a:t>…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6190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4EDD1F-9356-1929-04DF-B6A0FE67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AOP koncept – proč a nač?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38D7C5-7AE0-C4D3-6CAF-D3AA986FA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</a:t>
            </a:r>
            <a:r>
              <a:rPr lang="cs-CZ" dirty="0" err="1"/>
              <a:t>Adverse</a:t>
            </a:r>
            <a:r>
              <a:rPr lang="cs-CZ" dirty="0"/>
              <a:t> </a:t>
            </a:r>
            <a:r>
              <a:rPr lang="cs-CZ" dirty="0" err="1"/>
              <a:t>Outcome</a:t>
            </a:r>
            <a:r>
              <a:rPr lang="cs-CZ" dirty="0"/>
              <a:t> </a:t>
            </a:r>
            <a:r>
              <a:rPr lang="cs-CZ" dirty="0" err="1"/>
              <a:t>Pathway</a:t>
            </a:r>
            <a:r>
              <a:rPr lang="en-US" dirty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princip</a:t>
            </a:r>
            <a:r>
              <a:rPr lang="en-US" dirty="0"/>
              <a:t> </a:t>
            </a:r>
            <a:r>
              <a:rPr lang="en-US" dirty="0" err="1"/>
              <a:t>zhroma</a:t>
            </a:r>
            <a:r>
              <a:rPr lang="cs-CZ" dirty="0" err="1"/>
              <a:t>žďování</a:t>
            </a:r>
            <a:r>
              <a:rPr lang="cs-CZ" dirty="0"/>
              <a:t> informací vedoucí k propojení znalostí, které popisují mechanismus účinku určité chemické látky s praktickým stanovením rizika a nastavením regulačních norem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komponenty</a:t>
            </a:r>
            <a:r>
              <a:rPr lang="en-US" dirty="0"/>
              <a:t> AOP: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cs-CZ" i="1" dirty="0"/>
              <a:t>MIE – </a:t>
            </a:r>
            <a:r>
              <a:rPr lang="cs-CZ" i="1" dirty="0" err="1"/>
              <a:t>molecular</a:t>
            </a:r>
            <a:r>
              <a:rPr lang="cs-CZ" i="1" dirty="0"/>
              <a:t> </a:t>
            </a:r>
            <a:r>
              <a:rPr lang="cs-CZ" i="1" dirty="0" err="1"/>
              <a:t>initiating</a:t>
            </a:r>
            <a:r>
              <a:rPr lang="cs-CZ" i="1" dirty="0"/>
              <a:t> event</a:t>
            </a:r>
          </a:p>
          <a:p>
            <a:r>
              <a:rPr lang="cs-CZ" i="1" dirty="0"/>
              <a:t>KE – </a:t>
            </a:r>
            <a:r>
              <a:rPr lang="cs-CZ" i="1" dirty="0" err="1"/>
              <a:t>key</a:t>
            </a:r>
            <a:r>
              <a:rPr lang="cs-CZ" i="1" dirty="0"/>
              <a:t> event</a:t>
            </a:r>
            <a:endParaRPr lang="en-US" i="1" dirty="0"/>
          </a:p>
          <a:p>
            <a:r>
              <a:rPr lang="cs-CZ" i="1" dirty="0"/>
              <a:t>AO – </a:t>
            </a:r>
            <a:r>
              <a:rPr lang="cs-CZ" i="1" dirty="0" err="1"/>
              <a:t>adverse</a:t>
            </a:r>
            <a:r>
              <a:rPr lang="cs-CZ" i="1" dirty="0"/>
              <a:t> </a:t>
            </a:r>
            <a:r>
              <a:rPr lang="cs-CZ" i="1" dirty="0" err="1"/>
              <a:t>outcome</a:t>
            </a:r>
            <a:endParaRPr lang="cs-CZ" i="1" dirty="0"/>
          </a:p>
          <a:p>
            <a:r>
              <a:rPr lang="cs-CZ" i="1" dirty="0"/>
              <a:t>MOA – mode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action</a:t>
            </a:r>
            <a:endParaRPr lang="cs-CZ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sp>
        <p:nvSpPr>
          <p:cNvPr id="5" name="TextovéPole 4">
            <a:hlinkClick r:id="rId2"/>
            <a:extLst>
              <a:ext uri="{FF2B5EF4-FFF2-40B4-BE49-F238E27FC236}">
                <a16:creationId xmlns:a16="http://schemas.microsoft.com/office/drawing/2014/main" id="{69B8EC1F-F42C-AEFA-513A-D06313CD8019}"/>
              </a:ext>
            </a:extLst>
          </p:cNvPr>
          <p:cNvSpPr txBox="1"/>
          <p:nvPr/>
        </p:nvSpPr>
        <p:spPr>
          <a:xfrm>
            <a:off x="6732240" y="6468567"/>
            <a:ext cx="2182048" cy="38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1200" i="1" dirty="0" err="1">
                <a:solidFill>
                  <a:srgbClr val="5D910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Carusi</a:t>
            </a:r>
            <a:r>
              <a:rPr lang="en-US" sz="1200" i="1" dirty="0">
                <a:solidFill>
                  <a:srgbClr val="5D910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2018, Sci Total Env</a:t>
            </a:r>
            <a:endParaRPr lang="cs-CZ" sz="1200" i="1" dirty="0">
              <a:solidFill>
                <a:srgbClr val="5D910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411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8B01A3-32A0-0F3B-0D8F-6C5F40FDD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Vývojová toxicita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deregulace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signalizace</a:t>
            </a:r>
            <a:endParaRPr lang="cs-CZ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B1870C-A876-54C2-909F-83D39EE10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65" t="25638" r="18071" b="8153"/>
          <a:stretch/>
        </p:blipFill>
        <p:spPr>
          <a:xfrm>
            <a:off x="2051720" y="1378408"/>
            <a:ext cx="6483352" cy="517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81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7FCB0-87A3-A90F-5769-C90DD935C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Léčivo - Thalidomid 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0A3C60-4564-87BB-5675-7FE5AFF04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 </a:t>
            </a:r>
            <a:r>
              <a:rPr lang="cs-CZ" dirty="0" err="1"/>
              <a:t>embryotoxicita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 - nedovyvinuté končetiny </a:t>
            </a:r>
            <a:endParaRPr lang="en-US" dirty="0"/>
          </a:p>
          <a:p>
            <a:pPr marL="0" indent="0">
              <a:buNone/>
            </a:pPr>
            <a:r>
              <a:rPr lang="cs-CZ" dirty="0"/>
              <a:t>     </a:t>
            </a:r>
            <a:r>
              <a:rPr lang="en-US" dirty="0"/>
              <a:t>- 1957 – l</a:t>
            </a:r>
            <a:r>
              <a:rPr lang="cs-CZ" dirty="0" err="1"/>
              <a:t>ék</a:t>
            </a:r>
            <a:r>
              <a:rPr lang="cs-CZ" dirty="0"/>
              <a:t> </a:t>
            </a:r>
            <a:r>
              <a:rPr lang="en-US" dirty="0" err="1"/>
              <a:t>Contergan</a:t>
            </a:r>
            <a:r>
              <a:rPr lang="en-US" dirty="0"/>
              <a:t> (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Inter"/>
              </a:rPr>
              <a:t>Grünenthal</a:t>
            </a:r>
            <a:r>
              <a:rPr lang="en-US" dirty="0"/>
              <a:t>)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 inhibice angiogeneze, </a:t>
            </a:r>
            <a:r>
              <a:rPr lang="en-US" dirty="0" err="1"/>
              <a:t>indukce</a:t>
            </a:r>
            <a:r>
              <a:rPr lang="en-US" dirty="0"/>
              <a:t> </a:t>
            </a:r>
            <a:r>
              <a:rPr lang="cs-CZ" dirty="0" err="1"/>
              <a:t>sedace</a:t>
            </a:r>
            <a:r>
              <a:rPr lang="cs-CZ" dirty="0"/>
              <a:t> a periferní neuropatie </a:t>
            </a:r>
          </a:p>
          <a:p>
            <a:endParaRPr lang="cs-CZ" dirty="0"/>
          </a:p>
          <a:p>
            <a:r>
              <a:rPr lang="cs-CZ" dirty="0" err="1"/>
              <a:t>imunomodulátor</a:t>
            </a:r>
            <a:r>
              <a:rPr lang="cs-CZ" dirty="0"/>
              <a:t>, protizánětlivý efekt</a:t>
            </a:r>
          </a:p>
          <a:p>
            <a:endParaRPr lang="cs-CZ" dirty="0"/>
          </a:p>
          <a:p>
            <a:r>
              <a:rPr lang="cs-CZ" dirty="0"/>
              <a:t>protinádorová léčba – mnohočetný myelom</a:t>
            </a:r>
          </a:p>
          <a:p>
            <a:endParaRPr lang="cs-CZ" dirty="0"/>
          </a:p>
        </p:txBody>
      </p:sp>
      <p:pic>
        <p:nvPicPr>
          <p:cNvPr id="4" name="Picture 6" descr="Thalidomid – WikiSkripta">
            <a:extLst>
              <a:ext uri="{FF2B5EF4-FFF2-40B4-BE49-F238E27FC236}">
                <a16:creationId xmlns:a16="http://schemas.microsoft.com/office/drawing/2014/main" id="{F9F4C63D-AD06-F42B-2FE8-E93AECED1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226" y="1103382"/>
            <a:ext cx="2072728" cy="239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168C211-240D-4F9E-A4A0-D7E6014D8BBE}"/>
              </a:ext>
            </a:extLst>
          </p:cNvPr>
          <p:cNvSpPr txBox="1"/>
          <p:nvPr/>
        </p:nvSpPr>
        <p:spPr>
          <a:xfrm>
            <a:off x="6660231" y="6237312"/>
            <a:ext cx="2452723" cy="720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Mellin, 1962, N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J Med</a:t>
            </a:r>
            <a:endParaRPr lang="cs-CZ" sz="1600" i="1" dirty="0">
              <a:solidFill>
                <a:schemeClr val="accent2">
                  <a:lumMod val="7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Franks, 2004,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Lancet</a:t>
            </a:r>
            <a:endParaRPr lang="cs-CZ" sz="1600" i="1" dirty="0">
              <a:solidFill>
                <a:schemeClr val="accent2">
                  <a:lumMod val="7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endParaRPr lang="en-US" sz="1600" i="1" dirty="0">
              <a:solidFill>
                <a:schemeClr val="accent2">
                  <a:lumMod val="7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22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46F27-B5CF-0033-4930-5A5231245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Léčivo - Thalidomid </a:t>
            </a:r>
            <a:endParaRPr lang="cs-CZ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12C44EA-B7BB-525F-4328-8B8BFB14A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35" b="25507"/>
          <a:stretch/>
        </p:blipFill>
        <p:spPr>
          <a:xfrm>
            <a:off x="5385979" y="1705566"/>
            <a:ext cx="3758021" cy="4247059"/>
          </a:xfrm>
          <a:prstGeom prst="rect">
            <a:avLst/>
          </a:prstGeom>
        </p:spPr>
      </p:pic>
      <p:pic>
        <p:nvPicPr>
          <p:cNvPr id="5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891600AE-60B5-F9D6-7110-3CB92F1C1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565"/>
          <a:stretch/>
        </p:blipFill>
        <p:spPr>
          <a:xfrm>
            <a:off x="1579321" y="4156483"/>
            <a:ext cx="3677395" cy="1571012"/>
          </a:xfrm>
          <a:prstGeom prst="rect">
            <a:avLst/>
          </a:prstGeom>
        </p:spPr>
      </p:pic>
      <p:sp>
        <p:nvSpPr>
          <p:cNvPr id="6" name="TextovéPole 5">
            <a:hlinkClick r:id="rId3"/>
            <a:extLst>
              <a:ext uri="{FF2B5EF4-FFF2-40B4-BE49-F238E27FC236}">
                <a16:creationId xmlns:a16="http://schemas.microsoft.com/office/drawing/2014/main" id="{9C96A941-86AB-0A83-7FA0-D0F2FAB59E15}"/>
              </a:ext>
            </a:extLst>
          </p:cNvPr>
          <p:cNvSpPr txBox="1"/>
          <p:nvPr/>
        </p:nvSpPr>
        <p:spPr>
          <a:xfrm>
            <a:off x="2569464" y="6137577"/>
            <a:ext cx="6574536" cy="720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Therapontos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, 2009, PNAS</a:t>
            </a:r>
            <a:endParaRPr lang="en-US" sz="1600" i="1" dirty="0">
              <a:solidFill>
                <a:schemeClr val="accent2">
                  <a:lumMod val="7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Obrázek 6">
            <a:hlinkClick r:id="rId4"/>
            <a:extLst>
              <a:ext uri="{FF2B5EF4-FFF2-40B4-BE49-F238E27FC236}">
                <a16:creationId xmlns:a16="http://schemas.microsoft.com/office/drawing/2014/main" id="{A71D8526-99B2-E360-22D1-30F5A0327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321" y="1705566"/>
            <a:ext cx="3628151" cy="20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50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243E54-1ABF-B2A1-C855-BE60187F5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Deregulace NF-kB a HIF1a signalizace</a:t>
            </a:r>
            <a:endParaRPr lang="cs-CZ" sz="3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308822-15C9-0956-8E0D-98A355E14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3" t="15001" r="35038" b="8000"/>
          <a:stretch/>
        </p:blipFill>
        <p:spPr>
          <a:xfrm>
            <a:off x="2054375" y="1556792"/>
            <a:ext cx="6624736" cy="479421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4B94FD4-9903-AD90-C3BD-78D87247A4B2}"/>
              </a:ext>
            </a:extLst>
          </p:cNvPr>
          <p:cNvSpPr txBox="1"/>
          <p:nvPr/>
        </p:nvSpPr>
        <p:spPr>
          <a:xfrm>
            <a:off x="6691277" y="6351009"/>
            <a:ext cx="2452723" cy="720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Mellin, 1962, N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J Med</a:t>
            </a:r>
            <a:endParaRPr lang="cs-CZ" sz="1600" i="1" dirty="0">
              <a:solidFill>
                <a:schemeClr val="accent2">
                  <a:lumMod val="7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Franks, 2004, </a:t>
            </a:r>
            <a:r>
              <a:rPr lang="cs-CZ" sz="1600" i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</a:t>
            </a:r>
            <a:r>
              <a:rPr lang="cs-CZ" sz="1600" i="1" dirty="0">
                <a:solidFill>
                  <a:schemeClr val="accent2">
                    <a:lumMod val="75000"/>
                  </a:scheme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Lancet</a:t>
            </a:r>
            <a:endParaRPr lang="cs-CZ" sz="1600" i="1" dirty="0">
              <a:solidFill>
                <a:schemeClr val="accent2">
                  <a:lumMod val="7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endParaRPr lang="en-US" sz="1600" i="1" dirty="0">
              <a:solidFill>
                <a:schemeClr val="accent2">
                  <a:lumMod val="75000"/>
                </a:schemeClr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B53F8D56-FED5-67B9-C9B4-62A1693FC929}"/>
              </a:ext>
            </a:extLst>
          </p:cNvPr>
          <p:cNvSpPr txBox="1">
            <a:spLocks/>
          </p:cNvSpPr>
          <p:nvPr/>
        </p:nvSpPr>
        <p:spPr bwMode="auto">
          <a:xfrm>
            <a:off x="1691829" y="1269775"/>
            <a:ext cx="3528243" cy="47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800" dirty="0"/>
              <a:t>př. thalidomide</a:t>
            </a:r>
            <a:endParaRPr lang="cs-CZ" sz="1800" dirty="0">
              <a:cs typeface="Calibri"/>
            </a:endParaRPr>
          </a:p>
          <a:p>
            <a:pPr marL="0" indent="0">
              <a:buFontTx/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74593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6AF035-9205-68DD-4A13-AC47E88DE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kern="1200" dirty="0">
                <a:solidFill>
                  <a:schemeClr val="accent2">
                    <a:lumMod val="75000"/>
                  </a:schemeClr>
                </a:solidFill>
              </a:rPr>
              <a:t>AOP </a:t>
            </a:r>
            <a:r>
              <a:rPr lang="en-US" sz="2800" kern="1200" dirty="0" err="1">
                <a:solidFill>
                  <a:schemeClr val="accent2">
                    <a:lumMod val="75000"/>
                  </a:schemeClr>
                </a:solidFill>
              </a:rPr>
              <a:t>koncept</a:t>
            </a:r>
            <a:r>
              <a:rPr lang="en-US" sz="2800" kern="1200" dirty="0">
                <a:solidFill>
                  <a:schemeClr val="accent2">
                    <a:lumMod val="75000"/>
                  </a:schemeClr>
                </a:solidFill>
              </a:rPr>
              <a:t> v </a:t>
            </a:r>
            <a:r>
              <a:rPr lang="en-US" sz="2800" kern="1200" dirty="0" err="1">
                <a:solidFill>
                  <a:schemeClr val="accent2">
                    <a:lumMod val="75000"/>
                  </a:schemeClr>
                </a:solidFill>
              </a:rPr>
              <a:t>praxi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253675-668D-A214-AA9F-88BC25F945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68760"/>
            <a:ext cx="6956351" cy="532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54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30F113-B7D9-2C2B-F235-D4FAC81FB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Těžké kovy -  př. Olovo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A4A22-3D2B-7089-6F39-FE286661E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dirty="0"/>
              <a:t>Dosažení vyšší hladiny olova v těle v důsledku chronické expozice - měsíce, roky</a:t>
            </a:r>
            <a:endParaRPr lang="cs-CZ" sz="2000" dirty="0">
              <a:cs typeface="Calibri"/>
            </a:endParaRPr>
          </a:p>
          <a:p>
            <a:pPr algn="just"/>
            <a:endParaRPr lang="cs-CZ" sz="2000" dirty="0">
              <a:cs typeface="Calibri"/>
            </a:endParaRPr>
          </a:p>
          <a:p>
            <a:pPr algn="just"/>
            <a:r>
              <a:rPr lang="cs-CZ" sz="2000" dirty="0">
                <a:cs typeface="Calibri"/>
              </a:rPr>
              <a:t>Prachové částice ve starých budovách, průmysl (barvy, renovace, baterie)</a:t>
            </a:r>
            <a:endParaRPr lang="cs-CZ" dirty="0"/>
          </a:p>
          <a:p>
            <a:pPr algn="just"/>
            <a:endParaRPr lang="cs-CZ" sz="2000" dirty="0">
              <a:cs typeface="Calibri"/>
            </a:endParaRPr>
          </a:p>
          <a:p>
            <a:pPr algn="just"/>
            <a:r>
              <a:rPr lang="cs-CZ" sz="2000" dirty="0">
                <a:cs typeface="Calibri"/>
              </a:rPr>
              <a:t>Významně negativnější dopad otravy u dětí do 6 let věku</a:t>
            </a:r>
            <a:endParaRPr lang="cs-CZ" dirty="0"/>
          </a:p>
          <a:p>
            <a:pPr algn="just"/>
            <a:endParaRPr lang="cs-CZ" sz="2000" dirty="0">
              <a:cs typeface="Calibri"/>
            </a:endParaRPr>
          </a:p>
          <a:p>
            <a:pPr algn="just"/>
            <a:r>
              <a:rPr lang="cs-CZ" sz="2000" dirty="0">
                <a:cs typeface="Calibri"/>
              </a:rPr>
              <a:t>Orgánové deposity  - CNS, ledviny, krev, játra, kosti/zuby</a:t>
            </a:r>
            <a:endParaRPr lang="cs-CZ" dirty="0">
              <a:cs typeface="Calibri"/>
            </a:endParaRPr>
          </a:p>
          <a:p>
            <a:pPr algn="just"/>
            <a:endParaRPr lang="cs-CZ" sz="2000" dirty="0">
              <a:cs typeface="Calibri"/>
            </a:endParaRPr>
          </a:p>
          <a:p>
            <a:pPr algn="just"/>
            <a:r>
              <a:rPr lang="cs-CZ" sz="2000" dirty="0">
                <a:cs typeface="Calibri"/>
              </a:rPr>
              <a:t>Buněčně specifické signální </a:t>
            </a:r>
            <a:r>
              <a:rPr lang="cs-CZ" sz="2000" dirty="0" err="1">
                <a:cs typeface="Calibri"/>
              </a:rPr>
              <a:t>disrupce</a:t>
            </a:r>
            <a:endParaRPr lang="en-US" sz="2000" dirty="0">
              <a:cs typeface="Calibri"/>
            </a:endParaRPr>
          </a:p>
          <a:p>
            <a:pPr algn="just"/>
            <a:endParaRPr lang="en-US" sz="2000" dirty="0">
              <a:cs typeface="Calibri"/>
            </a:endParaRPr>
          </a:p>
          <a:p>
            <a:pPr algn="just"/>
            <a:r>
              <a:rPr lang="en-US" sz="2000" dirty="0" err="1">
                <a:cs typeface="Calibri"/>
              </a:rPr>
              <a:t>mimikuje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ionty</a:t>
            </a:r>
            <a:r>
              <a:rPr lang="cs-CZ" sz="2000" dirty="0">
                <a:cs typeface="Calibri"/>
              </a:rPr>
              <a:t> železa a vápníku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ED8FBE6-744F-C043-D399-185037CDCA07}"/>
              </a:ext>
            </a:extLst>
          </p:cNvPr>
          <p:cNvSpPr txBox="1"/>
          <p:nvPr/>
        </p:nvSpPr>
        <p:spPr>
          <a:xfrm>
            <a:off x="2569464" y="5733256"/>
            <a:ext cx="6574536" cy="927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i="1" dirty="0">
                <a:solidFill>
                  <a:schemeClr val="accent2">
                    <a:lumMod val="75000"/>
                  </a:schemeClr>
                </a:solidFill>
                <a:latin typeface="+mj-lt"/>
                <a:ea typeface="Roboto"/>
                <a:cs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Metryka, 2018, IJMS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  <a:ea typeface="Roboto"/>
              <a:cs typeface="Roboto"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i="1" dirty="0">
                <a:solidFill>
                  <a:schemeClr val="accent2">
                    <a:lumMod val="75000"/>
                  </a:schemeClr>
                </a:solidFill>
                <a:latin typeface="+mj-lt"/>
                <a:ea typeface="Roboto"/>
                <a:cs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Singh, 2018,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Roboto"/>
                <a:cs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Chem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  <a:latin typeface="+mj-lt"/>
                <a:ea typeface="Roboto"/>
                <a:cs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Res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Roboto"/>
                <a:cs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Toxicol</a:t>
            </a:r>
            <a:endParaRPr lang="cs-CZ" i="1" dirty="0">
              <a:solidFill>
                <a:schemeClr val="accent2">
                  <a:lumMod val="75000"/>
                </a:schemeClr>
              </a:solidFill>
              <a:latin typeface="+mj-lt"/>
              <a:ea typeface="Roboto"/>
              <a:cs typeface="Roboto"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i="1" dirty="0">
                <a:solidFill>
                  <a:schemeClr val="accent2">
                    <a:lumMod val="75000"/>
                  </a:schemeClr>
                </a:solidFill>
                <a:latin typeface="+mj-lt"/>
                <a:ea typeface="Roboto"/>
                <a:cs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</a:t>
            </a:r>
            <a:endParaRPr lang="cs-CZ" i="1" dirty="0">
              <a:solidFill>
                <a:schemeClr val="accent2">
                  <a:lumMod val="75000"/>
                </a:schemeClr>
              </a:solidFill>
              <a:latin typeface="+mj-lt"/>
              <a:ea typeface="Roboto"/>
              <a:cs typeface="Roboto"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i="1" dirty="0">
                <a:solidFill>
                  <a:schemeClr val="accent2">
                    <a:lumMod val="75000"/>
                  </a:schemeClr>
                </a:solidFill>
                <a:latin typeface="+mj-lt"/>
                <a:ea typeface="Roboto" panose="02000000000000000000" pitchFamily="2" charset="0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Caito, 2017,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Roboto" panose="02000000000000000000" pitchFamily="2" charset="0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  <a:latin typeface="+mj-lt"/>
                <a:ea typeface="Roboto" panose="02000000000000000000" pitchFamily="2" charset="0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Roboto" panose="02000000000000000000" pitchFamily="2" charset="0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Neurobiol</a:t>
            </a:r>
            <a:endParaRPr lang="cs-CZ" i="1" dirty="0">
              <a:solidFill>
                <a:schemeClr val="accent2">
                  <a:lumMod val="75000"/>
                </a:schemeClr>
              </a:solidFill>
              <a:latin typeface="+mj-lt"/>
              <a:ea typeface="Roboto" panose="02000000000000000000" pitchFamily="2" charset="0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41720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3106D4-23F0-C1DC-33FE-781D1FD95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I</a:t>
            </a:r>
            <a:r>
              <a:rPr lang="en-US" sz="2800" dirty="0" err="1">
                <a:solidFill>
                  <a:srgbClr val="5D9103"/>
                </a:solidFill>
              </a:rPr>
              <a:t>ndukce</a:t>
            </a:r>
            <a:r>
              <a:rPr lang="en-US" sz="2800" dirty="0">
                <a:solidFill>
                  <a:srgbClr val="5D9103"/>
                </a:solidFill>
              </a:rPr>
              <a:t> </a:t>
            </a:r>
            <a:r>
              <a:rPr lang="en-US" sz="2800" dirty="0" err="1">
                <a:solidFill>
                  <a:srgbClr val="5D9103"/>
                </a:solidFill>
              </a:rPr>
              <a:t>oxidativn</a:t>
            </a:r>
            <a:r>
              <a:rPr lang="cs-CZ" sz="2800" dirty="0" err="1">
                <a:solidFill>
                  <a:srgbClr val="5D9103"/>
                </a:solidFill>
              </a:rPr>
              <a:t>ího</a:t>
            </a:r>
            <a:r>
              <a:rPr lang="cs-CZ" sz="2800" dirty="0">
                <a:solidFill>
                  <a:srgbClr val="5D9103"/>
                </a:solidFill>
              </a:rPr>
              <a:t> stresu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EDE842C2-E829-4A03-E56B-74A2C58AD1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32" t="23077" r="31012" b="11888"/>
          <a:stretch/>
        </p:blipFill>
        <p:spPr>
          <a:xfrm>
            <a:off x="2627784" y="1289474"/>
            <a:ext cx="6308867" cy="554707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809909-E239-226E-5285-4AF8D7F27D6E}"/>
              </a:ext>
            </a:extLst>
          </p:cNvPr>
          <p:cNvSpPr txBox="1">
            <a:spLocks/>
          </p:cNvSpPr>
          <p:nvPr/>
        </p:nvSpPr>
        <p:spPr bwMode="auto">
          <a:xfrm>
            <a:off x="1560378" y="1556792"/>
            <a:ext cx="3528243" cy="47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800" dirty="0"/>
              <a:t>př. olovo</a:t>
            </a:r>
            <a:endParaRPr lang="cs-CZ" sz="1800" dirty="0">
              <a:cs typeface="Calibri"/>
            </a:endParaRPr>
          </a:p>
          <a:p>
            <a:pPr marL="0" indent="0">
              <a:buFontTx/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020280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151D44-169F-C1D5-48F6-1B16A8A78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396280"/>
            <a:ext cx="7279660" cy="627063"/>
          </a:xfrm>
        </p:spPr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Deregulace </a:t>
            </a:r>
            <a:r>
              <a:rPr lang="cs-CZ" sz="2800" dirty="0" err="1">
                <a:solidFill>
                  <a:srgbClr val="5D9103"/>
                </a:solidFill>
              </a:rPr>
              <a:t>Wnt</a:t>
            </a:r>
            <a:r>
              <a:rPr lang="cs-CZ" sz="2800" dirty="0">
                <a:solidFill>
                  <a:srgbClr val="5D9103"/>
                </a:solidFill>
              </a:rPr>
              <a:t> </a:t>
            </a:r>
            <a:r>
              <a:rPr lang="en-US" sz="2800" dirty="0" err="1">
                <a:solidFill>
                  <a:srgbClr val="5D9103"/>
                </a:solidFill>
              </a:rPr>
              <a:t>signalizace</a:t>
            </a:r>
            <a:r>
              <a:rPr lang="cs-CZ" sz="2800" dirty="0">
                <a:solidFill>
                  <a:srgbClr val="5D9103"/>
                </a:solidFill>
              </a:rPr>
              <a:t> a G-proteinů</a:t>
            </a:r>
            <a:endParaRPr lang="cs-CZ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4231F0-4243-3A0A-0141-E0466516BB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6"/>
          <a:stretch/>
        </p:blipFill>
        <p:spPr>
          <a:xfrm>
            <a:off x="1855859" y="1484784"/>
            <a:ext cx="7279660" cy="511256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D00297-D44F-DE0C-C4C7-881D516B1E1A}"/>
              </a:ext>
            </a:extLst>
          </p:cNvPr>
          <p:cNvSpPr txBox="1">
            <a:spLocks/>
          </p:cNvSpPr>
          <p:nvPr/>
        </p:nvSpPr>
        <p:spPr bwMode="auto">
          <a:xfrm>
            <a:off x="1737516" y="1340768"/>
            <a:ext cx="3528243" cy="47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800" dirty="0"/>
              <a:t>př. olovo</a:t>
            </a:r>
            <a:endParaRPr lang="cs-CZ" sz="1800" dirty="0">
              <a:cs typeface="Calibri"/>
            </a:endParaRPr>
          </a:p>
          <a:p>
            <a:pPr marL="0" indent="0">
              <a:buFontTx/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558396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775788-E42F-76B0-A4E8-74A3AC8F7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396280"/>
            <a:ext cx="7812360" cy="627063"/>
          </a:xfrm>
        </p:spPr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D</a:t>
            </a:r>
            <a:r>
              <a:rPr lang="en-US" sz="2800" dirty="0" err="1">
                <a:solidFill>
                  <a:srgbClr val="5D9103"/>
                </a:solidFill>
              </a:rPr>
              <a:t>eregulace</a:t>
            </a:r>
            <a:r>
              <a:rPr lang="en-US" sz="2800" dirty="0">
                <a:solidFill>
                  <a:srgbClr val="5D9103"/>
                </a:solidFill>
              </a:rPr>
              <a:t> </a:t>
            </a:r>
            <a:r>
              <a:rPr lang="cs-CZ" sz="2800" dirty="0">
                <a:solidFill>
                  <a:srgbClr val="5D9103"/>
                </a:solidFill>
              </a:rPr>
              <a:t>Ca</a:t>
            </a:r>
            <a:r>
              <a:rPr lang="cs-CZ" sz="2800" baseline="30000" dirty="0">
                <a:solidFill>
                  <a:srgbClr val="5D9103"/>
                </a:solidFill>
              </a:rPr>
              <a:t>2</a:t>
            </a:r>
            <a:r>
              <a:rPr lang="en-US" sz="2800" baseline="30000" dirty="0">
                <a:solidFill>
                  <a:srgbClr val="5D9103"/>
                </a:solidFill>
              </a:rPr>
              <a:t>+ </a:t>
            </a:r>
            <a:r>
              <a:rPr lang="cs-CZ" sz="2800" dirty="0">
                <a:solidFill>
                  <a:srgbClr val="5D9103"/>
                </a:solidFill>
              </a:rPr>
              <a:t>signalizace a aktivace AP1</a:t>
            </a:r>
            <a:endParaRPr lang="cs-CZ" sz="2800" baseline="30000" dirty="0"/>
          </a:p>
        </p:txBody>
      </p:sp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3B6B2B-FD1E-BA23-B4BF-671B3D7D1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75" t="29055" r="27056" b="19405"/>
          <a:stretch/>
        </p:blipFill>
        <p:spPr>
          <a:xfrm>
            <a:off x="1526297" y="1626336"/>
            <a:ext cx="7617704" cy="425093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BB2B3C-6EBE-D602-2927-8A2EED195122}"/>
              </a:ext>
            </a:extLst>
          </p:cNvPr>
          <p:cNvSpPr txBox="1">
            <a:spLocks/>
          </p:cNvSpPr>
          <p:nvPr/>
        </p:nvSpPr>
        <p:spPr bwMode="auto">
          <a:xfrm>
            <a:off x="1709577" y="1395109"/>
            <a:ext cx="3528243" cy="47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800" dirty="0"/>
              <a:t>př. olovo</a:t>
            </a:r>
            <a:endParaRPr lang="cs-CZ" sz="1800" dirty="0">
              <a:cs typeface="Calibri"/>
            </a:endParaRPr>
          </a:p>
          <a:p>
            <a:pPr marL="0" indent="0">
              <a:buFontTx/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154506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AD0EEE-D411-2B8F-62D7-37E8F4942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396280"/>
            <a:ext cx="8244408" cy="627063"/>
          </a:xfrm>
        </p:spPr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D</a:t>
            </a:r>
            <a:r>
              <a:rPr lang="en-US" sz="2800" dirty="0" err="1">
                <a:solidFill>
                  <a:srgbClr val="5D9103"/>
                </a:solidFill>
              </a:rPr>
              <a:t>eregulace</a:t>
            </a:r>
            <a:r>
              <a:rPr lang="en-US" sz="2800" dirty="0">
                <a:solidFill>
                  <a:srgbClr val="5D9103"/>
                </a:solidFill>
              </a:rPr>
              <a:t> </a:t>
            </a:r>
            <a:r>
              <a:rPr lang="cs-CZ" sz="2800" dirty="0">
                <a:solidFill>
                  <a:srgbClr val="5D9103"/>
                </a:solidFill>
              </a:rPr>
              <a:t>synaptické </a:t>
            </a:r>
            <a:r>
              <a:rPr lang="en-US" sz="2800" dirty="0" err="1">
                <a:solidFill>
                  <a:srgbClr val="5D9103"/>
                </a:solidFill>
              </a:rPr>
              <a:t>receptorov</a:t>
            </a:r>
            <a:r>
              <a:rPr lang="cs-CZ" sz="2800" dirty="0">
                <a:solidFill>
                  <a:srgbClr val="5D9103"/>
                </a:solidFill>
              </a:rPr>
              <a:t>é signalizace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B08C3D-18BB-5C71-7A9D-E11144D5C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262" y="1173174"/>
            <a:ext cx="3528243" cy="4713387"/>
          </a:xfrm>
        </p:spPr>
        <p:txBody>
          <a:bodyPr/>
          <a:lstStyle/>
          <a:p>
            <a:pPr algn="just"/>
            <a:r>
              <a:rPr lang="cs-CZ" sz="1800" dirty="0"/>
              <a:t>př. specifický mechanismus vývojové </a:t>
            </a:r>
            <a:r>
              <a:rPr lang="cs-CZ" sz="1800" dirty="0" err="1"/>
              <a:t>neurotoxicity</a:t>
            </a:r>
            <a:r>
              <a:rPr lang="cs-CZ" sz="1800" dirty="0"/>
              <a:t> olova</a:t>
            </a:r>
          </a:p>
          <a:p>
            <a:pPr algn="just"/>
            <a:endParaRPr lang="cs-CZ" sz="1800" dirty="0"/>
          </a:p>
          <a:p>
            <a:pPr algn="just"/>
            <a:r>
              <a:rPr lang="cs-CZ" sz="1800" dirty="0"/>
              <a:t>vazba olova na receptory glutamátu </a:t>
            </a:r>
            <a:r>
              <a:rPr lang="en-US" sz="1800" dirty="0"/>
              <a:t>(NMDAR) </a:t>
            </a:r>
            <a:r>
              <a:rPr lang="en-US" sz="1800" dirty="0" err="1"/>
              <a:t>vede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</a:t>
            </a:r>
            <a:r>
              <a:rPr lang="en-US" sz="1800" dirty="0" err="1"/>
              <a:t>sn</a:t>
            </a:r>
            <a:r>
              <a:rPr lang="cs-CZ" sz="1800" dirty="0" err="1"/>
              <a:t>ížení</a:t>
            </a:r>
            <a:r>
              <a:rPr lang="cs-CZ" sz="1800" dirty="0"/>
              <a:t> fluxu vápníku do postsynaptického neuronu</a:t>
            </a:r>
          </a:p>
          <a:p>
            <a:pPr algn="just"/>
            <a:endParaRPr lang="cs-CZ" sz="1800" dirty="0">
              <a:cs typeface="Calibri"/>
            </a:endParaRPr>
          </a:p>
          <a:p>
            <a:pPr algn="just"/>
            <a:r>
              <a:rPr lang="cs-CZ" sz="1800" dirty="0">
                <a:cs typeface="Calibri"/>
              </a:rPr>
              <a:t>snížená hladina vápníku má za následek oslabení </a:t>
            </a:r>
            <a:r>
              <a:rPr lang="en-US" sz="1800" dirty="0">
                <a:cs typeface="Calibri"/>
              </a:rPr>
              <a:t>CREB a MeCP2 </a:t>
            </a:r>
            <a:r>
              <a:rPr lang="cs-CZ" sz="1800" dirty="0" err="1">
                <a:cs typeface="Calibri"/>
              </a:rPr>
              <a:t>transaktivace</a:t>
            </a:r>
            <a:r>
              <a:rPr lang="en-US" sz="1800" dirty="0">
                <a:cs typeface="Calibri"/>
              </a:rPr>
              <a:t>, </a:t>
            </a:r>
            <a:r>
              <a:rPr lang="en-US" sz="1800" dirty="0" err="1">
                <a:cs typeface="Calibri"/>
              </a:rPr>
              <a:t>sn</a:t>
            </a:r>
            <a:r>
              <a:rPr lang="cs-CZ" sz="1800" dirty="0" err="1">
                <a:cs typeface="Calibri"/>
              </a:rPr>
              <a:t>ížení</a:t>
            </a:r>
            <a:r>
              <a:rPr lang="cs-CZ" sz="1800" dirty="0">
                <a:cs typeface="Calibri"/>
              </a:rPr>
              <a:t> exprese jejich cílových genů </a:t>
            </a:r>
            <a:r>
              <a:rPr lang="en-US" sz="1800" dirty="0">
                <a:cs typeface="Calibri"/>
              </a:rPr>
              <a:t>(</a:t>
            </a:r>
            <a:r>
              <a:rPr lang="en-US" sz="1800" i="1" dirty="0" err="1">
                <a:cs typeface="Calibri"/>
              </a:rPr>
              <a:t>Bdnf</a:t>
            </a:r>
            <a:r>
              <a:rPr lang="en-US" sz="1800" dirty="0">
                <a:cs typeface="Calibri"/>
              </a:rPr>
              <a:t>)</a:t>
            </a:r>
            <a:r>
              <a:rPr lang="cs-CZ" sz="1800" dirty="0">
                <a:cs typeface="Calibri"/>
              </a:rPr>
              <a:t>, které regulují uvolňování </a:t>
            </a:r>
            <a:r>
              <a:rPr lang="cs-CZ" sz="1800" dirty="0" err="1">
                <a:cs typeface="Calibri"/>
              </a:rPr>
              <a:t>neurotransmitérů</a:t>
            </a:r>
            <a:r>
              <a:rPr lang="cs-CZ" sz="1800" dirty="0">
                <a:cs typeface="Calibri"/>
              </a:rPr>
              <a:t> v synaptických váčcích</a:t>
            </a:r>
          </a:p>
          <a:p>
            <a:pPr algn="just"/>
            <a:endParaRPr lang="cs-CZ" sz="1800" dirty="0">
              <a:cs typeface="Calibri"/>
            </a:endParaRPr>
          </a:p>
          <a:p>
            <a:pPr algn="just"/>
            <a:r>
              <a:rPr lang="cs-CZ" sz="1800" dirty="0">
                <a:cs typeface="Calibri"/>
              </a:rPr>
              <a:t>podobně fungují </a:t>
            </a:r>
            <a:r>
              <a:rPr lang="cs-CZ" sz="1800" dirty="0" err="1">
                <a:cs typeface="Calibri"/>
              </a:rPr>
              <a:t>disrupce</a:t>
            </a:r>
            <a:r>
              <a:rPr lang="cs-CZ" sz="1800" dirty="0">
                <a:cs typeface="Calibri"/>
              </a:rPr>
              <a:t> navozené anestetiky např. </a:t>
            </a:r>
            <a:r>
              <a:rPr lang="cs-CZ" sz="1800" dirty="0" err="1">
                <a:cs typeface="Calibri"/>
              </a:rPr>
              <a:t>ketamin</a:t>
            </a:r>
            <a:endParaRPr lang="cs-CZ" sz="1800" dirty="0">
              <a:cs typeface="Calibri"/>
            </a:endParaRPr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103CFC6-B72A-B753-4F3F-B2CDEB0F5886}"/>
              </a:ext>
            </a:extLst>
          </p:cNvPr>
          <p:cNvSpPr txBox="1"/>
          <p:nvPr/>
        </p:nvSpPr>
        <p:spPr>
          <a:xfrm>
            <a:off x="4298014" y="6228773"/>
            <a:ext cx="4818888" cy="3285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Hu, 2014, Plos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One</a:t>
            </a:r>
            <a:endParaRPr lang="en-US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7591439-AD6E-E643-BD49-EB16293EFCDB}"/>
              </a:ext>
            </a:extLst>
          </p:cNvPr>
          <p:cNvSpPr txBox="1"/>
          <p:nvPr/>
        </p:nvSpPr>
        <p:spPr>
          <a:xfrm>
            <a:off x="3599384" y="6541935"/>
            <a:ext cx="5544616" cy="6321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Neurotoxicity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Metals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</a:rPr>
              <a:t>, 2017,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</a:rPr>
              <a:t>Advances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</a:rPr>
              <a:t> in Neurobiology</a:t>
            </a:r>
            <a:endParaRPr lang="en-US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D9433C-1126-D00E-53BC-A346B55C66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984" r="5218"/>
          <a:stretch/>
        </p:blipFill>
        <p:spPr>
          <a:xfrm>
            <a:off x="5292080" y="1250621"/>
            <a:ext cx="3754715" cy="492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3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BCC9D79-6826-5386-5518-3A677C012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098" y="2132856"/>
            <a:ext cx="7247809" cy="381642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A26DF21-21EE-FCBD-3BAA-B2A7C3B6E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2" y="396280"/>
            <a:ext cx="7138987" cy="627063"/>
          </a:xfrm>
        </p:spPr>
        <p:txBody>
          <a:bodyPr/>
          <a:lstStyle/>
          <a:p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AOP koncept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69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AD0EEE-D411-2B8F-62D7-37E8F4942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404664"/>
            <a:ext cx="7715199" cy="627063"/>
          </a:xfrm>
        </p:spPr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D</a:t>
            </a:r>
            <a:r>
              <a:rPr lang="en-US" sz="2800" dirty="0" err="1">
                <a:solidFill>
                  <a:srgbClr val="5D9103"/>
                </a:solidFill>
              </a:rPr>
              <a:t>eregulace</a:t>
            </a:r>
            <a:r>
              <a:rPr lang="en-US" sz="2800" dirty="0">
                <a:solidFill>
                  <a:srgbClr val="5D9103"/>
                </a:solidFill>
              </a:rPr>
              <a:t> </a:t>
            </a:r>
            <a:r>
              <a:rPr lang="cs-CZ" sz="2800" dirty="0" err="1">
                <a:solidFill>
                  <a:srgbClr val="5D9103"/>
                </a:solidFill>
              </a:rPr>
              <a:t>Wnt</a:t>
            </a:r>
            <a:r>
              <a:rPr lang="cs-CZ" sz="2800" dirty="0">
                <a:solidFill>
                  <a:srgbClr val="5D9103"/>
                </a:solidFill>
              </a:rPr>
              <a:t>/b-</a:t>
            </a:r>
            <a:r>
              <a:rPr lang="cs-CZ" sz="2800" dirty="0" err="1">
                <a:solidFill>
                  <a:srgbClr val="5D9103"/>
                </a:solidFill>
              </a:rPr>
              <a:t>catenin</a:t>
            </a:r>
            <a:r>
              <a:rPr lang="cs-CZ" sz="2800" dirty="0">
                <a:solidFill>
                  <a:srgbClr val="5D9103"/>
                </a:solidFill>
              </a:rPr>
              <a:t> signalizace</a:t>
            </a:r>
            <a:endParaRPr lang="cs-CZ" sz="28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103CFC6-B72A-B753-4F3F-B2CDEB0F5886}"/>
              </a:ext>
            </a:extLst>
          </p:cNvPr>
          <p:cNvSpPr txBox="1"/>
          <p:nvPr/>
        </p:nvSpPr>
        <p:spPr>
          <a:xfrm>
            <a:off x="4211960" y="6462740"/>
            <a:ext cx="4818888" cy="3285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Hu, 2014, Plos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One</a:t>
            </a:r>
            <a:endParaRPr lang="en-US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86975F0-52B4-C911-27E0-2D2824B39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98623"/>
            <a:ext cx="5026603" cy="555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1B51C0-B99B-B017-6718-B15F86D28DAA}"/>
              </a:ext>
            </a:extLst>
          </p:cNvPr>
          <p:cNvSpPr txBox="1">
            <a:spLocks/>
          </p:cNvSpPr>
          <p:nvPr/>
        </p:nvSpPr>
        <p:spPr bwMode="auto">
          <a:xfrm>
            <a:off x="7020273" y="1298623"/>
            <a:ext cx="2010576" cy="47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800" dirty="0"/>
              <a:t>př. deregulace </a:t>
            </a:r>
            <a:r>
              <a:rPr lang="cs-CZ" sz="1800" dirty="0" err="1"/>
              <a:t>synaptogeneze</a:t>
            </a:r>
            <a:r>
              <a:rPr lang="cs-CZ" sz="1800" dirty="0"/>
              <a:t> laktační expozicí olovem</a:t>
            </a:r>
            <a:endParaRPr lang="cs-CZ" sz="1800" dirty="0">
              <a:cs typeface="Calibri"/>
            </a:endParaRPr>
          </a:p>
          <a:p>
            <a:pPr marL="0" indent="0">
              <a:buFontTx/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379647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168A5-EB82-B6A8-3652-C844D9F3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Polutanty - </a:t>
            </a:r>
            <a:r>
              <a:rPr lang="cs-CZ" sz="2800" b="1" dirty="0" err="1">
                <a:solidFill>
                  <a:schemeClr val="accent2">
                    <a:lumMod val="75000"/>
                  </a:schemeClr>
                </a:solidFill>
              </a:rPr>
              <a:t>PCBs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768057-94E0-5F17-BBB8-811502B88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3284984"/>
            <a:ext cx="7138987" cy="4713387"/>
          </a:xfrm>
        </p:spPr>
        <p:txBody>
          <a:bodyPr/>
          <a:lstStyle/>
          <a:p>
            <a:pPr algn="just"/>
            <a:r>
              <a:rPr lang="cs-CZ" sz="2000" dirty="0"/>
              <a:t>Různé zdroje kontaminace jdou ruku v ruce s různě dlouhou dobou expozice</a:t>
            </a:r>
            <a:endParaRPr lang="cs-CZ" sz="2000" dirty="0">
              <a:cs typeface="Calibri"/>
            </a:endParaRPr>
          </a:p>
          <a:p>
            <a:pPr algn="just"/>
            <a:endParaRPr lang="cs-CZ" sz="2000" dirty="0">
              <a:cs typeface="Calibri"/>
            </a:endParaRPr>
          </a:p>
          <a:p>
            <a:pPr algn="just"/>
            <a:r>
              <a:rPr lang="cs-CZ" sz="2000" dirty="0">
                <a:cs typeface="Calibri"/>
              </a:rPr>
              <a:t>Ač výroba zakázána, stále přítomny v prostředí</a:t>
            </a:r>
          </a:p>
          <a:p>
            <a:pPr algn="just"/>
            <a:endParaRPr lang="cs-CZ" sz="2000" dirty="0">
              <a:cs typeface="Calibri"/>
            </a:endParaRPr>
          </a:p>
          <a:p>
            <a:pPr algn="just"/>
            <a:r>
              <a:rPr lang="cs-CZ" sz="2000" dirty="0">
                <a:cs typeface="Calibri"/>
              </a:rPr>
              <a:t>Různý dopad expozice dle délky trvání, dávky a stáří organismu</a:t>
            </a:r>
          </a:p>
          <a:p>
            <a:pPr algn="just"/>
            <a:endParaRPr lang="cs-CZ" sz="2000" dirty="0">
              <a:cs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867137-2D3D-A592-EA06-F15D82089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1" t="5134" r="2192" b="4364"/>
          <a:stretch/>
        </p:blipFill>
        <p:spPr>
          <a:xfrm>
            <a:off x="5476460" y="1484784"/>
            <a:ext cx="3210339" cy="12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00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168A5-EB82-B6A8-3652-C844D9F3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Polutanty - </a:t>
            </a:r>
            <a:r>
              <a:rPr lang="cs-CZ" sz="2800" b="1" dirty="0" err="1">
                <a:solidFill>
                  <a:schemeClr val="accent2">
                    <a:lumMod val="75000"/>
                  </a:schemeClr>
                </a:solidFill>
              </a:rPr>
              <a:t>PCBs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768057-94E0-5F17-BBB8-811502B88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cs-CZ" sz="2000" dirty="0">
              <a:cs typeface="Calibri"/>
            </a:endParaRPr>
          </a:p>
          <a:p>
            <a:pPr algn="just"/>
            <a:r>
              <a:rPr lang="cs-CZ" sz="2000" dirty="0">
                <a:cs typeface="Calibri"/>
              </a:rPr>
              <a:t>Orgánové deposity  - tuková tkáň, játra, kůže</a:t>
            </a:r>
            <a:endParaRPr lang="cs-CZ" dirty="0">
              <a:cs typeface="Calibri"/>
            </a:endParaRPr>
          </a:p>
          <a:p>
            <a:pPr algn="just"/>
            <a:endParaRPr lang="cs-CZ" sz="2000" dirty="0">
              <a:cs typeface="Calibri"/>
            </a:endParaRPr>
          </a:p>
          <a:p>
            <a:pPr algn="just"/>
            <a:r>
              <a:rPr lang="cs-CZ" sz="2000" dirty="0">
                <a:cs typeface="Calibri"/>
              </a:rPr>
              <a:t>Signální </a:t>
            </a:r>
            <a:r>
              <a:rPr lang="cs-CZ" sz="2000" dirty="0" err="1">
                <a:cs typeface="Calibri"/>
              </a:rPr>
              <a:t>disrupce</a:t>
            </a:r>
            <a:r>
              <a:rPr lang="cs-CZ" sz="2000" dirty="0">
                <a:cs typeface="Calibri"/>
              </a:rPr>
              <a:t> specifické pro buněčný typ a typ </a:t>
            </a:r>
            <a:r>
              <a:rPr lang="cs-CZ" sz="2000" dirty="0" err="1">
                <a:cs typeface="Calibri"/>
              </a:rPr>
              <a:t>kongeneru</a:t>
            </a:r>
            <a:r>
              <a:rPr lang="cs-CZ" sz="2000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(209)</a:t>
            </a:r>
            <a:endParaRPr lang="cs-CZ" sz="2000" dirty="0">
              <a:cs typeface="Calibri"/>
            </a:endParaRPr>
          </a:p>
          <a:p>
            <a:pPr algn="just"/>
            <a:endParaRPr lang="cs-CZ" sz="2000" dirty="0">
              <a:cs typeface="Calibri"/>
            </a:endParaRPr>
          </a:p>
          <a:p>
            <a:pPr algn="just"/>
            <a:r>
              <a:rPr lang="cs-CZ" sz="2000" dirty="0" err="1">
                <a:cs typeface="Calibri"/>
              </a:rPr>
              <a:t>PCBs</a:t>
            </a:r>
            <a:r>
              <a:rPr lang="cs-CZ" sz="2000" dirty="0">
                <a:cs typeface="Calibri"/>
              </a:rPr>
              <a:t> dioxinového</a:t>
            </a:r>
            <a:r>
              <a:rPr lang="en-US" sz="2000" dirty="0">
                <a:cs typeface="Calibri"/>
              </a:rPr>
              <a:t> (DL-PCB)</a:t>
            </a:r>
            <a:r>
              <a:rPr lang="cs-CZ" sz="2000" dirty="0">
                <a:cs typeface="Calibri"/>
              </a:rPr>
              <a:t> a nedioxinového typu</a:t>
            </a:r>
            <a:r>
              <a:rPr lang="en-US" sz="2000" dirty="0">
                <a:cs typeface="Calibri"/>
              </a:rPr>
              <a:t> (NDL-PCB)</a:t>
            </a:r>
            <a:endParaRPr lang="cs-CZ" sz="2000" dirty="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3192141-BE49-7B14-406A-780AFA090BF3}"/>
              </a:ext>
            </a:extLst>
          </p:cNvPr>
          <p:cNvSpPr txBox="1"/>
          <p:nvPr/>
        </p:nvSpPr>
        <p:spPr>
          <a:xfrm>
            <a:off x="4788024" y="5524845"/>
            <a:ext cx="4264301" cy="120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ATSDR</a:t>
            </a:r>
            <a:endParaRPr lang="cs-CZ" sz="1400" i="1" dirty="0">
              <a:solidFill>
                <a:schemeClr val="accent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</a:t>
            </a:r>
            <a:endParaRPr lang="en-US" sz="1400" i="1" dirty="0">
              <a:solidFill>
                <a:schemeClr val="accent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1400" i="1" dirty="0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EPA</a:t>
            </a:r>
            <a:endParaRPr lang="en-US" sz="1400" i="1" dirty="0">
              <a:solidFill>
                <a:schemeClr val="accent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Wayman, 2012, Environ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  <a:latin typeface="Roboto"/>
                <a:ea typeface="Roboto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Perspect</a:t>
            </a:r>
            <a:endParaRPr lang="cs-CZ" sz="1400" i="1" dirty="0">
              <a:solidFill>
                <a:schemeClr val="accent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endParaRPr lang="en-US" sz="1400" i="1" dirty="0">
              <a:solidFill>
                <a:schemeClr val="accent2">
                  <a:lumMod val="7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1861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168A5-EB82-B6A8-3652-C844D9F3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Ca</a:t>
            </a:r>
            <a:r>
              <a:rPr lang="en-US" sz="2800" baseline="30000" dirty="0">
                <a:solidFill>
                  <a:schemeClr val="accent2">
                    <a:lumMod val="75000"/>
                  </a:schemeClr>
                </a:solidFill>
              </a:rPr>
              <a:t>2+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homeost</a:t>
            </a:r>
            <a:r>
              <a:rPr lang="cs-CZ" sz="2800" dirty="0" err="1">
                <a:solidFill>
                  <a:schemeClr val="accent2">
                    <a:lumMod val="75000"/>
                  </a:schemeClr>
                </a:solidFill>
              </a:rPr>
              <a:t>áza</a:t>
            </a:r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 vs.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apopt</a:t>
            </a:r>
            <a:r>
              <a:rPr lang="cs-CZ" sz="2800" b="1" dirty="0" err="1">
                <a:solidFill>
                  <a:schemeClr val="accent2">
                    <a:lumMod val="75000"/>
                  </a:schemeClr>
                </a:solidFill>
              </a:rPr>
              <a:t>óza</a:t>
            </a:r>
            <a:endParaRPr lang="cs-CZ" sz="2800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B54B044-E862-05FB-5E4C-B43EEAF54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813" y="1412776"/>
            <a:ext cx="4032299" cy="4713387"/>
          </a:xfrm>
        </p:spPr>
        <p:txBody>
          <a:bodyPr/>
          <a:lstStyle/>
          <a:p>
            <a:pPr algn="l" rtl="0" fontAlgn="base"/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spuštění signalizace pro programovanou buněčnou smrt přes deregulaci homeostázy Ca</a:t>
            </a:r>
            <a:r>
              <a:rPr lang="cs-CZ" b="0" i="0" u="none" strike="noStrike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2+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iontů</a:t>
            </a: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DNT expozice Aroclor1254</a:t>
            </a: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cs-CZ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detekce apoptózy      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B42AD5-B548-140B-0BD4-2C24E3C2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68760"/>
            <a:ext cx="2592288" cy="542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1">
            <a:hlinkClick r:id="rId3"/>
            <a:extLst>
              <a:ext uri="{FF2B5EF4-FFF2-40B4-BE49-F238E27FC236}">
                <a16:creationId xmlns:a16="http://schemas.microsoft.com/office/drawing/2014/main" id="{0D9AEEF9-9169-41A1-7D1F-495C7D56FCA3}"/>
              </a:ext>
            </a:extLst>
          </p:cNvPr>
          <p:cNvSpPr txBox="1"/>
          <p:nvPr/>
        </p:nvSpPr>
        <p:spPr>
          <a:xfrm>
            <a:off x="1830037" y="6397216"/>
            <a:ext cx="2592288" cy="46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i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Yang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2010,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Curr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Neuro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endParaRPr lang="en-US" i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564A5F7-A93B-1BC1-A93B-E2A2246BF0F2}"/>
              </a:ext>
            </a:extLst>
          </p:cNvPr>
          <p:cNvSpPr txBox="1"/>
          <p:nvPr/>
        </p:nvSpPr>
        <p:spPr>
          <a:xfrm>
            <a:off x="6930744" y="1274276"/>
            <a:ext cx="1236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tx1"/>
                </a:solidFill>
              </a:rPr>
              <a:t>TUNEL barvení</a:t>
            </a:r>
          </a:p>
        </p:txBody>
      </p:sp>
    </p:spTree>
    <p:extLst>
      <p:ext uri="{BB962C8B-B14F-4D97-AF65-F5344CB8AC3E}">
        <p14:creationId xmlns:p14="http://schemas.microsoft.com/office/powerpoint/2010/main" val="25924307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168A5-EB82-B6A8-3652-C844D9F3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Ca</a:t>
            </a:r>
            <a:r>
              <a:rPr lang="en-US" sz="2800" baseline="30000" dirty="0">
                <a:solidFill>
                  <a:schemeClr val="accent2">
                    <a:lumMod val="75000"/>
                  </a:schemeClr>
                </a:solidFill>
              </a:rPr>
              <a:t>2+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homeost</a:t>
            </a:r>
            <a:r>
              <a:rPr lang="cs-CZ" sz="2800" dirty="0" err="1">
                <a:solidFill>
                  <a:schemeClr val="accent2">
                    <a:lumMod val="75000"/>
                  </a:schemeClr>
                </a:solidFill>
              </a:rPr>
              <a:t>áza</a:t>
            </a:r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 vs.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apopt</a:t>
            </a:r>
            <a:r>
              <a:rPr lang="cs-CZ" sz="2800" b="1" dirty="0" err="1">
                <a:solidFill>
                  <a:schemeClr val="accent2">
                    <a:lumMod val="75000"/>
                  </a:schemeClr>
                </a:solidFill>
              </a:rPr>
              <a:t>óza</a:t>
            </a:r>
            <a:endParaRPr lang="cs-CZ" sz="2800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B54B044-E862-05FB-5E4C-B43EEAF54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6ACE06-6273-2F53-A82B-01157B926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6438900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462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168A5-EB82-B6A8-3652-C844D9F3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err="1">
                <a:solidFill>
                  <a:schemeClr val="accent2">
                    <a:lumMod val="75000"/>
                  </a:schemeClr>
                </a:solidFill>
              </a:rPr>
              <a:t>AhR</a:t>
            </a:r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EGFR, MAPK signalizace</a:t>
            </a:r>
            <a:endParaRPr lang="cs-CZ" sz="2800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B54B044-E862-05FB-5E4C-B43EEAF54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př. DL-</a:t>
            </a:r>
            <a:r>
              <a:rPr lang="cs-CZ" dirty="0" err="1"/>
              <a:t>PCBs</a:t>
            </a:r>
            <a:r>
              <a:rPr lang="cs-CZ" dirty="0"/>
              <a:t> a </a:t>
            </a:r>
            <a:r>
              <a:rPr lang="cs-CZ" dirty="0" err="1"/>
              <a:t>PAHs</a:t>
            </a:r>
            <a:r>
              <a:rPr lang="cs-CZ" dirty="0"/>
              <a:t> aktivujících </a:t>
            </a:r>
            <a:r>
              <a:rPr lang="cs-CZ" dirty="0" err="1"/>
              <a:t>AhR</a:t>
            </a:r>
            <a:endParaRPr lang="cs-CZ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D5F3EC3-39E6-750D-0EC2-0BB02C69D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2264040"/>
            <a:ext cx="74295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071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168A5-EB82-B6A8-3652-C844D9F37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568" y="396280"/>
            <a:ext cx="7607431" cy="627063"/>
          </a:xfrm>
        </p:spPr>
        <p:txBody>
          <a:bodyPr/>
          <a:lstStyle/>
          <a:p>
            <a:r>
              <a:rPr lang="cs-CZ" sz="2800" b="1" dirty="0" err="1">
                <a:solidFill>
                  <a:schemeClr val="accent2">
                    <a:lumMod val="75000"/>
                  </a:schemeClr>
                </a:solidFill>
              </a:rPr>
              <a:t>AhR</a:t>
            </a:r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EGFR</a:t>
            </a:r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MAPK</a:t>
            </a:r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 signalizace</a:t>
            </a:r>
            <a:endParaRPr lang="cs-CZ" sz="2800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B54B044-E862-05FB-5E4C-B43EEAF54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805" y="1307901"/>
            <a:ext cx="2448123" cy="4713387"/>
          </a:xfrm>
        </p:spPr>
        <p:txBody>
          <a:bodyPr/>
          <a:lstStyle/>
          <a:p>
            <a:endParaRPr lang="cs-CZ" dirty="0"/>
          </a:p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aktivace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AhR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cs-CZ" dirty="0" err="1"/>
              <a:t>suprese</a:t>
            </a:r>
            <a:r>
              <a:rPr lang="cs-CZ" dirty="0"/>
              <a:t> EGFR</a:t>
            </a:r>
          </a:p>
          <a:p>
            <a:r>
              <a:rPr lang="cs-CZ" dirty="0"/>
              <a:t>aktivace MAPK</a:t>
            </a:r>
          </a:p>
        </p:txBody>
      </p:sp>
      <p:sp>
        <p:nvSpPr>
          <p:cNvPr id="3" name="TextovéPole 1">
            <a:hlinkClick r:id="rId2"/>
            <a:extLst>
              <a:ext uri="{FF2B5EF4-FFF2-40B4-BE49-F238E27FC236}">
                <a16:creationId xmlns:a16="http://schemas.microsoft.com/office/drawing/2014/main" id="{F4F2AD72-2D8C-E11A-268B-41E47F051972}"/>
              </a:ext>
            </a:extLst>
          </p:cNvPr>
          <p:cNvSpPr txBox="1"/>
          <p:nvPr/>
        </p:nvSpPr>
        <p:spPr>
          <a:xfrm>
            <a:off x="6775846" y="6383942"/>
            <a:ext cx="223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i="1" dirty="0" err="1">
                <a:solidFill>
                  <a:schemeClr val="accent2">
                    <a:lumMod val="75000"/>
                  </a:schemeClr>
                </a:solidFill>
              </a:rPr>
              <a:t>Vogeley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, 2022,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</a:rPr>
              <a:t>Env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</a:rPr>
              <a:t>Int</a:t>
            </a:r>
            <a:endParaRPr lang="cs-CZ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A0A2274-1008-A3D2-998E-C2F48A643E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63" t="13601" r="25587" b="47200"/>
          <a:stretch/>
        </p:blipFill>
        <p:spPr>
          <a:xfrm>
            <a:off x="4128427" y="1307901"/>
            <a:ext cx="4896544" cy="201622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5A5D2B6-8166-CB28-318F-7721A00606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01" t="26201" r="21650" b="37400"/>
          <a:stretch/>
        </p:blipFill>
        <p:spPr>
          <a:xfrm>
            <a:off x="1536569" y="3429000"/>
            <a:ext cx="7475530" cy="285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7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70DDA-CB13-4E79-6AC1-36F15C77B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2" y="396280"/>
            <a:ext cx="7596188" cy="627063"/>
          </a:xfrm>
        </p:spPr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Aktivace </a:t>
            </a:r>
            <a:r>
              <a:rPr lang="cs-CZ" sz="2800" dirty="0" err="1">
                <a:solidFill>
                  <a:srgbClr val="5D9103"/>
                </a:solidFill>
              </a:rPr>
              <a:t>AhR</a:t>
            </a:r>
            <a:r>
              <a:rPr lang="cs-CZ" sz="2800" dirty="0">
                <a:solidFill>
                  <a:srgbClr val="5D9103"/>
                </a:solidFill>
              </a:rPr>
              <a:t> a deregulace </a:t>
            </a:r>
            <a:r>
              <a:rPr lang="cs-CZ" sz="2800" dirty="0" err="1">
                <a:solidFill>
                  <a:srgbClr val="5D9103"/>
                </a:solidFill>
              </a:rPr>
              <a:t>Wnt</a:t>
            </a:r>
            <a:r>
              <a:rPr lang="cs-CZ" sz="2800" dirty="0">
                <a:solidFill>
                  <a:srgbClr val="5D9103"/>
                </a:solidFill>
              </a:rPr>
              <a:t> signalizace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56C208-82FA-0C9D-EAE7-F91964BA0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815" y="1412775"/>
            <a:ext cx="7138987" cy="4713387"/>
          </a:xfrm>
        </p:spPr>
        <p:txBody>
          <a:bodyPr/>
          <a:lstStyle/>
          <a:p>
            <a:r>
              <a:rPr lang="cs-CZ" dirty="0"/>
              <a:t>př. </a:t>
            </a:r>
            <a:r>
              <a:rPr lang="cs-CZ" dirty="0" err="1"/>
              <a:t>AhR</a:t>
            </a:r>
            <a:r>
              <a:rPr lang="cs-CZ" dirty="0"/>
              <a:t> ligand TCDD</a:t>
            </a:r>
          </a:p>
          <a:p>
            <a:r>
              <a:rPr lang="cs-CZ" dirty="0" err="1"/>
              <a:t>disrupce</a:t>
            </a:r>
            <a:r>
              <a:rPr lang="cs-CZ" dirty="0"/>
              <a:t> tkáňové regenerace </a:t>
            </a:r>
          </a:p>
        </p:txBody>
      </p:sp>
      <p:sp>
        <p:nvSpPr>
          <p:cNvPr id="5" name="TextovéPole 1">
            <a:hlinkClick r:id="rId2"/>
            <a:extLst>
              <a:ext uri="{FF2B5EF4-FFF2-40B4-BE49-F238E27FC236}">
                <a16:creationId xmlns:a16="http://schemas.microsoft.com/office/drawing/2014/main" id="{B9D91E91-8AF9-85A5-6E3E-E8B338E07788}"/>
              </a:ext>
            </a:extLst>
          </p:cNvPr>
          <p:cNvSpPr txBox="1"/>
          <p:nvPr/>
        </p:nvSpPr>
        <p:spPr>
          <a:xfrm>
            <a:off x="5860764" y="6382722"/>
            <a:ext cx="3096344" cy="46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Mathew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, 2009, </a:t>
            </a: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Biochem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 Pharm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B232A30-7AE7-B771-A8A1-7988240B6D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00" t="20600" r="24013" b="54200"/>
          <a:stretch/>
        </p:blipFill>
        <p:spPr>
          <a:xfrm>
            <a:off x="6004780" y="1187923"/>
            <a:ext cx="2952328" cy="129614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5E0BA88-F606-50F8-D599-9EEDCB6C5A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13" t="15001" r="18500" b="40200"/>
          <a:stretch/>
        </p:blipFill>
        <p:spPr>
          <a:xfrm>
            <a:off x="1785434" y="2698401"/>
            <a:ext cx="6663741" cy="263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7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70DDA-CB13-4E79-6AC1-36F15C77B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396280"/>
            <a:ext cx="7560840" cy="627063"/>
          </a:xfrm>
        </p:spPr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Aktivace </a:t>
            </a:r>
            <a:r>
              <a:rPr lang="cs-CZ" sz="2800" dirty="0" err="1">
                <a:solidFill>
                  <a:srgbClr val="5D9103"/>
                </a:solidFill>
              </a:rPr>
              <a:t>AhR</a:t>
            </a:r>
            <a:r>
              <a:rPr lang="cs-CZ" sz="2800" dirty="0">
                <a:solidFill>
                  <a:srgbClr val="5D9103"/>
                </a:solidFill>
              </a:rPr>
              <a:t> a deregulace </a:t>
            </a:r>
            <a:r>
              <a:rPr lang="cs-CZ" sz="2800" dirty="0" err="1">
                <a:solidFill>
                  <a:srgbClr val="5D9103"/>
                </a:solidFill>
              </a:rPr>
              <a:t>Wnt</a:t>
            </a:r>
            <a:r>
              <a:rPr lang="cs-CZ" sz="2800" dirty="0">
                <a:solidFill>
                  <a:srgbClr val="5D9103"/>
                </a:solidFill>
              </a:rPr>
              <a:t> signalizace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56C208-82FA-0C9D-EAE7-F91964BA0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815" y="1412775"/>
            <a:ext cx="7138987" cy="4713387"/>
          </a:xfrm>
        </p:spPr>
        <p:txBody>
          <a:bodyPr/>
          <a:lstStyle/>
          <a:p>
            <a:r>
              <a:rPr lang="cs-CZ" dirty="0" err="1"/>
              <a:t>disrupce</a:t>
            </a:r>
            <a:r>
              <a:rPr lang="cs-CZ" dirty="0"/>
              <a:t> tkáňové regenerace </a:t>
            </a:r>
          </a:p>
        </p:txBody>
      </p:sp>
      <p:sp>
        <p:nvSpPr>
          <p:cNvPr id="5" name="TextovéPole 1">
            <a:hlinkClick r:id="rId2"/>
            <a:extLst>
              <a:ext uri="{FF2B5EF4-FFF2-40B4-BE49-F238E27FC236}">
                <a16:creationId xmlns:a16="http://schemas.microsoft.com/office/drawing/2014/main" id="{F901B5B2-D624-9E1F-BF69-8012DE528DCC}"/>
              </a:ext>
            </a:extLst>
          </p:cNvPr>
          <p:cNvSpPr txBox="1"/>
          <p:nvPr/>
        </p:nvSpPr>
        <p:spPr>
          <a:xfrm>
            <a:off x="6031570" y="6397216"/>
            <a:ext cx="3096344" cy="46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Mathew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, 2009, </a:t>
            </a: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Biochem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 Pharm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82195EB-2D5F-BEED-FC54-6C377D4A6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75" t="23400" r="25588" b="6601"/>
          <a:stretch/>
        </p:blipFill>
        <p:spPr>
          <a:xfrm>
            <a:off x="1804815" y="1943711"/>
            <a:ext cx="4215507" cy="46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875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168A5-EB82-B6A8-3652-C844D9F37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396280"/>
            <a:ext cx="8100392" cy="627063"/>
          </a:xfrm>
        </p:spPr>
        <p:txBody>
          <a:bodyPr/>
          <a:lstStyle/>
          <a:p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Indukce </a:t>
            </a:r>
            <a:r>
              <a:rPr lang="cs-CZ" sz="2800" b="1" dirty="0" err="1">
                <a:solidFill>
                  <a:schemeClr val="accent2">
                    <a:lumMod val="75000"/>
                  </a:schemeClr>
                </a:solidFill>
              </a:rPr>
              <a:t>TGFbeta</a:t>
            </a:r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/SMAD3 signalizace a fibrózy</a:t>
            </a:r>
            <a:endParaRPr lang="cs-CZ" sz="28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8024479-3FFC-3BF1-ACF0-77C008239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7812360" cy="37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1">
            <a:hlinkClick r:id="rId3"/>
            <a:extLst>
              <a:ext uri="{FF2B5EF4-FFF2-40B4-BE49-F238E27FC236}">
                <a16:creationId xmlns:a16="http://schemas.microsoft.com/office/drawing/2014/main" id="{BA6C97CD-9DD5-E9E8-D748-2BE8A1D5DFE9}"/>
              </a:ext>
            </a:extLst>
          </p:cNvPr>
          <p:cNvSpPr txBox="1"/>
          <p:nvPr/>
        </p:nvSpPr>
        <p:spPr>
          <a:xfrm>
            <a:off x="7123254" y="6381328"/>
            <a:ext cx="202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i="1" dirty="0" err="1">
                <a:solidFill>
                  <a:schemeClr val="accent2">
                    <a:lumMod val="75000"/>
                  </a:schemeClr>
                </a:solidFill>
              </a:rPr>
              <a:t>Ruan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, 2022,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</a:rPr>
              <a:t>Env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</a:rPr>
              <a:t>Pol</a:t>
            </a:r>
            <a:endParaRPr lang="cs-CZ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ACF643-9851-CD5E-4166-837D61F7C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815" y="1412775"/>
            <a:ext cx="7138987" cy="4713387"/>
          </a:xfrm>
        </p:spPr>
        <p:txBody>
          <a:bodyPr/>
          <a:lstStyle/>
          <a:p>
            <a:r>
              <a:rPr lang="cs-CZ" dirty="0" err="1"/>
              <a:t>nefrotoxicita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3164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3BFA93-7938-439C-5765-9BFA49BB7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chemeClr val="accent2">
                    <a:lumMod val="7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Deregulace signální transdukce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35AC5F-0A9C-3723-81FB-34C4367E4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628800"/>
            <a:ext cx="7138987" cy="47133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cs-CZ" dirty="0" err="1"/>
              <a:t>ůzné</a:t>
            </a:r>
            <a:r>
              <a:rPr lang="cs-CZ" dirty="0"/>
              <a:t> úhly pohledu:</a:t>
            </a:r>
          </a:p>
          <a:p>
            <a:endParaRPr lang="cs-CZ" dirty="0"/>
          </a:p>
          <a:p>
            <a:r>
              <a:rPr lang="cs-CZ" dirty="0"/>
              <a:t>dle stádia zralosti organismu </a:t>
            </a:r>
            <a:r>
              <a:rPr lang="en-US" dirty="0"/>
              <a:t>(</a:t>
            </a:r>
            <a:r>
              <a:rPr lang="en-US" dirty="0" err="1"/>
              <a:t>vyv</a:t>
            </a:r>
            <a:r>
              <a:rPr lang="cs-CZ" dirty="0" err="1"/>
              <a:t>íjející</a:t>
            </a:r>
            <a:r>
              <a:rPr lang="cs-CZ" dirty="0"/>
              <a:t> se vs. dospělý vs. stárnoucí</a:t>
            </a:r>
            <a:r>
              <a:rPr lang="en-US" dirty="0"/>
              <a:t>)</a:t>
            </a:r>
            <a:endParaRPr lang="cs-CZ" dirty="0"/>
          </a:p>
          <a:p>
            <a:endParaRPr lang="en-US" dirty="0"/>
          </a:p>
          <a:p>
            <a:r>
              <a:rPr lang="cs-CZ" dirty="0"/>
              <a:t>dle tkáně </a:t>
            </a:r>
            <a:r>
              <a:rPr lang="en-US" dirty="0"/>
              <a:t>(j</a:t>
            </a:r>
            <a:r>
              <a:rPr lang="cs-CZ" dirty="0" err="1"/>
              <a:t>átra</a:t>
            </a:r>
            <a:r>
              <a:rPr lang="cs-CZ" dirty="0"/>
              <a:t>, nervový systém, gastrointestinální trakt, plíce …</a:t>
            </a:r>
            <a:r>
              <a:rPr lang="en-US" dirty="0"/>
              <a:t>)</a:t>
            </a:r>
            <a:endParaRPr lang="cs-CZ" dirty="0"/>
          </a:p>
          <a:p>
            <a:endParaRPr lang="en-US" dirty="0"/>
          </a:p>
          <a:p>
            <a:r>
              <a:rPr lang="cs-CZ" dirty="0"/>
              <a:t>dle délky časového okna působení toxické látky </a:t>
            </a:r>
            <a:r>
              <a:rPr lang="en-US" dirty="0"/>
              <a:t>(</a:t>
            </a:r>
            <a:r>
              <a:rPr lang="en-US" dirty="0" err="1"/>
              <a:t>akutn</a:t>
            </a:r>
            <a:r>
              <a:rPr lang="cs-CZ" dirty="0"/>
              <a:t>í vs. chronická expozice</a:t>
            </a:r>
            <a:r>
              <a:rPr lang="en-US" dirty="0"/>
              <a:t>)</a:t>
            </a:r>
            <a:endParaRPr lang="cs-CZ" dirty="0"/>
          </a:p>
          <a:p>
            <a:endParaRPr lang="en-US" dirty="0"/>
          </a:p>
          <a:p>
            <a:r>
              <a:rPr lang="cs-CZ" dirty="0"/>
              <a:t>dle typu a povahy toxické látky </a:t>
            </a:r>
            <a:r>
              <a:rPr lang="en-US" dirty="0"/>
              <a:t>(</a:t>
            </a:r>
            <a:r>
              <a:rPr lang="en-US" dirty="0" err="1"/>
              <a:t>kovy</a:t>
            </a:r>
            <a:r>
              <a:rPr lang="en-US" dirty="0"/>
              <a:t>, </a:t>
            </a:r>
            <a:r>
              <a:rPr lang="en-US" dirty="0" err="1"/>
              <a:t>organick</a:t>
            </a:r>
            <a:r>
              <a:rPr lang="cs-CZ" dirty="0"/>
              <a:t>é látky, částice …</a:t>
            </a:r>
            <a:r>
              <a:rPr lang="en-US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34370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168A5-EB82-B6A8-3652-C844D9F3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Polutanty - PFAS</a:t>
            </a:r>
            <a:endParaRPr lang="cs-CZ" sz="2800" dirty="0"/>
          </a:p>
        </p:txBody>
      </p:sp>
      <p:sp>
        <p:nvSpPr>
          <p:cNvPr id="3" name="Zástupný obsah 5">
            <a:extLst>
              <a:ext uri="{FF2B5EF4-FFF2-40B4-BE49-F238E27FC236}">
                <a16:creationId xmlns:a16="http://schemas.microsoft.com/office/drawing/2014/main" id="{2483A526-35DD-E596-F872-80CB18731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813" y="1412776"/>
            <a:ext cx="4013225" cy="4713387"/>
          </a:xfrm>
        </p:spPr>
        <p:txBody>
          <a:bodyPr/>
          <a:lstStyle/>
          <a:p>
            <a:pPr algn="l" rtl="0" fontAlgn="base"/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per- a 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poly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 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fluoroalkylované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látky- př. </a:t>
            </a:r>
            <a:r>
              <a:rPr lang="cs-CZ" b="0" i="0" u="none" strike="noStrike" dirty="0">
                <a:solidFill>
                  <a:srgbClr val="548235"/>
                </a:solidFill>
                <a:effectLst/>
                <a:latin typeface="Calibri" panose="020F0502020204030204" pitchFamily="34" charset="0"/>
              </a:rPr>
              <a:t>PFOA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</a:t>
            </a:r>
            <a:r>
              <a:rPr lang="cs-CZ" b="0" i="0" u="none" strike="noStrike" dirty="0">
                <a:solidFill>
                  <a:srgbClr val="BF9000"/>
                </a:solidFill>
                <a:effectLst/>
                <a:latin typeface="Calibri" panose="020F0502020204030204" pitchFamily="34" charset="0"/>
              </a:rPr>
              <a:t>PFOS</a:t>
            </a: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oblečení, nábytek, obaly, nepřilnavé povrchy, kuchyňské náčiní…</a:t>
            </a: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karcinogeny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(testes, 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slinivka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j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átra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štítná žláza)</a:t>
            </a: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PFOA – aktivace 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PPARalpha</a:t>
            </a: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PFOS – 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disrupce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beta-oxidace mastných kyselin</a:t>
            </a: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cs-CZ" dirty="0"/>
          </a:p>
        </p:txBody>
      </p:sp>
      <p:sp>
        <p:nvSpPr>
          <p:cNvPr id="4" name="TextovéPole 1">
            <a:extLst>
              <a:ext uri="{FF2B5EF4-FFF2-40B4-BE49-F238E27FC236}">
                <a16:creationId xmlns:a16="http://schemas.microsoft.com/office/drawing/2014/main" id="{8639E398-9BD3-4748-91A5-49FC6C131EB0}"/>
              </a:ext>
            </a:extLst>
          </p:cNvPr>
          <p:cNvSpPr txBox="1"/>
          <p:nvPr/>
        </p:nvSpPr>
        <p:spPr>
          <a:xfrm>
            <a:off x="1557392" y="5860402"/>
            <a:ext cx="3431284" cy="120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>
                <a:solidFill>
                  <a:srgbClr val="5D910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CDC</a:t>
            </a:r>
            <a:endParaRPr lang="cs-CZ" dirty="0">
              <a:solidFill>
                <a:srgbClr val="5D910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>
                <a:solidFill>
                  <a:srgbClr val="5D910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American </a:t>
            </a:r>
            <a:r>
              <a:rPr lang="cs-CZ" dirty="0" err="1">
                <a:solidFill>
                  <a:srgbClr val="5D910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cancer</a:t>
            </a:r>
            <a:r>
              <a:rPr lang="cs-CZ" dirty="0">
                <a:solidFill>
                  <a:srgbClr val="5D910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society</a:t>
            </a:r>
            <a:endParaRPr lang="cs-CZ" dirty="0">
              <a:solidFill>
                <a:srgbClr val="5D910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>
                <a:solidFill>
                  <a:srgbClr val="5D910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Zeng, 2019, </a:t>
            </a:r>
            <a:r>
              <a:rPr lang="cs-CZ" dirty="0" err="1">
                <a:solidFill>
                  <a:srgbClr val="5D910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Env</a:t>
            </a:r>
            <a:r>
              <a:rPr lang="cs-CZ" dirty="0">
                <a:solidFill>
                  <a:srgbClr val="5D910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dirty="0" err="1">
                <a:solidFill>
                  <a:srgbClr val="5D910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</a:t>
            </a:r>
            <a:endParaRPr lang="cs-CZ" dirty="0">
              <a:solidFill>
                <a:srgbClr val="5D910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rgbClr val="5D910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3F8EB67-4379-676C-200D-45498332D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74" y="1124745"/>
            <a:ext cx="301586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F8C69288-1D47-CC62-629F-C33B4FFA6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07" y="5281016"/>
            <a:ext cx="2625686" cy="90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AB2E1BB1-D9C4-A4A4-686A-B022157A1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07" y="4250483"/>
            <a:ext cx="2730997" cy="82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172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B6D809-C580-8A9F-47B2-96C9459C7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Epigenetické změny, aktivace AP1 a p53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52F5C597-4397-F7C5-AE69-B3E0C5BE2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7180815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1">
            <a:hlinkClick r:id="rId3"/>
            <a:extLst>
              <a:ext uri="{FF2B5EF4-FFF2-40B4-BE49-F238E27FC236}">
                <a16:creationId xmlns:a16="http://schemas.microsoft.com/office/drawing/2014/main" id="{8D3A06DD-0D1E-15E1-551A-6198D0F78B9C}"/>
              </a:ext>
            </a:extLst>
          </p:cNvPr>
          <p:cNvSpPr txBox="1"/>
          <p:nvPr/>
        </p:nvSpPr>
        <p:spPr>
          <a:xfrm>
            <a:off x="6517400" y="1303759"/>
            <a:ext cx="2664296" cy="46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i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Pierozan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2020, Arch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Tox</a:t>
            </a:r>
            <a:endParaRPr lang="cs-CZ" i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endParaRPr lang="en-US" i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8FCE9263-6FEA-8A04-38A2-85B8EF623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508" y="1320195"/>
            <a:ext cx="4213651" cy="391637"/>
          </a:xfrm>
        </p:spPr>
        <p:txBody>
          <a:bodyPr/>
          <a:lstStyle/>
          <a:p>
            <a:r>
              <a:rPr lang="cs-CZ" dirty="0"/>
              <a:t>př. </a:t>
            </a:r>
            <a:r>
              <a:rPr lang="en-US" dirty="0" err="1"/>
              <a:t>karcinogenn</a:t>
            </a:r>
            <a:r>
              <a:rPr lang="cs-CZ" dirty="0"/>
              <a:t>í účinek PFAS</a:t>
            </a:r>
          </a:p>
        </p:txBody>
      </p:sp>
    </p:spTree>
    <p:extLst>
      <p:ext uri="{BB962C8B-B14F-4D97-AF65-F5344CB8AC3E}">
        <p14:creationId xmlns:p14="http://schemas.microsoft.com/office/powerpoint/2010/main" val="582783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73FFA7-0165-BF5C-9E6F-0D00CCDFC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Víceúrovňová indukce zánětu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8DF3B5F-BF75-A750-2E73-287CCA8B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340768"/>
            <a:ext cx="7477125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1">
            <a:hlinkClick r:id="rId3"/>
            <a:extLst>
              <a:ext uri="{FF2B5EF4-FFF2-40B4-BE49-F238E27FC236}">
                <a16:creationId xmlns:a16="http://schemas.microsoft.com/office/drawing/2014/main" id="{84DAA548-F3B1-A056-B2BB-6BC43F883909}"/>
              </a:ext>
            </a:extLst>
          </p:cNvPr>
          <p:cNvSpPr txBox="1"/>
          <p:nvPr/>
        </p:nvSpPr>
        <p:spPr>
          <a:xfrm>
            <a:off x="7164288" y="6525344"/>
            <a:ext cx="2173319" cy="46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i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Wang, 2022, IJMS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endParaRPr lang="en-US" i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8735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73FFA7-0165-BF5C-9E6F-0D00CCDFC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Infiltrace buněk IS</a:t>
            </a:r>
          </a:p>
        </p:txBody>
      </p:sp>
      <p:pic>
        <p:nvPicPr>
          <p:cNvPr id="11266" name="Picture 2">
            <a:hlinkClick r:id="rId2"/>
            <a:extLst>
              <a:ext uri="{FF2B5EF4-FFF2-40B4-BE49-F238E27FC236}">
                <a16:creationId xmlns:a16="http://schemas.microsoft.com/office/drawing/2014/main" id="{77B86D99-6C08-5B69-69EE-3A3B7BACE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755" y="2636912"/>
            <a:ext cx="6695044" cy="312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5">
            <a:extLst>
              <a:ext uri="{FF2B5EF4-FFF2-40B4-BE49-F238E27FC236}">
                <a16:creationId xmlns:a16="http://schemas.microsoft.com/office/drawing/2014/main" id="{CE132E64-1363-B57A-656A-547C693FF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734" y="1556792"/>
            <a:ext cx="7560691" cy="4713387"/>
          </a:xfrm>
        </p:spPr>
        <p:txBody>
          <a:bodyPr/>
          <a:lstStyle/>
          <a:p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př. indukce infiltrace makrofágů do tkáně jejuna 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exponované PFOS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05943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FE65F5-18E0-E080-C37F-F7AEEB67D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Léčivo - </a:t>
            </a:r>
            <a:r>
              <a:rPr lang="cs-CZ" sz="2800" dirty="0" err="1">
                <a:solidFill>
                  <a:schemeClr val="accent2">
                    <a:lumMod val="75000"/>
                  </a:schemeClr>
                </a:solidFill>
              </a:rPr>
              <a:t>Paclitaxel</a:t>
            </a:r>
            <a:endParaRPr lang="cs-CZ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98DCF1-88A6-B2A7-E23F-2D0D61057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813" y="4364038"/>
            <a:ext cx="7138987" cy="1762125"/>
          </a:xfrm>
        </p:spPr>
        <p:txBody>
          <a:bodyPr/>
          <a:lstStyle/>
          <a:p>
            <a:pPr algn="just"/>
            <a:r>
              <a:rPr lang="cs-CZ" sz="2400" dirty="0"/>
              <a:t>inhibuje depolymerizaci mikrotubulů</a:t>
            </a:r>
            <a:endParaRPr lang="cs-CZ" sz="2400" dirty="0">
              <a:cs typeface="Calibri"/>
            </a:endParaRPr>
          </a:p>
          <a:p>
            <a:pPr algn="just"/>
            <a:r>
              <a:rPr lang="cs-CZ" sz="2400" dirty="0">
                <a:cs typeface="Calibri"/>
              </a:rPr>
              <a:t>následkem je zástava cyklu</a:t>
            </a:r>
          </a:p>
          <a:p>
            <a:pPr algn="just"/>
            <a:r>
              <a:rPr lang="cs-CZ" sz="2400" dirty="0">
                <a:cs typeface="Calibri"/>
              </a:rPr>
              <a:t>deregulace signálních drah např. p53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DB5039-433B-C639-5C9A-EC34169F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988840"/>
            <a:ext cx="2600325" cy="176212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A766F26-922B-405F-DEA2-74C34F059376}"/>
              </a:ext>
            </a:extLst>
          </p:cNvPr>
          <p:cNvSpPr txBox="1"/>
          <p:nvPr/>
        </p:nvSpPr>
        <p:spPr>
          <a:xfrm>
            <a:off x="3845075" y="6187942"/>
            <a:ext cx="5288280" cy="6700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indent="-228600" algn="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Lim, 2022,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Paclitaxel</a:t>
            </a:r>
            <a:endParaRPr lang="cs-CZ" i="1" dirty="0">
              <a:solidFill>
                <a:schemeClr val="accent2">
                  <a:lumMod val="75000"/>
                </a:schemeClr>
              </a:solidFill>
            </a:endParaRPr>
          </a:p>
          <a:p>
            <a:pPr indent="-228600" algn="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2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Andre, 2002, FEBS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Lett</a:t>
            </a:r>
            <a:endParaRPr lang="cs-CZ" i="1" dirty="0">
              <a:solidFill>
                <a:schemeClr val="accent2">
                  <a:lumMod val="75000"/>
                </a:schemeClr>
              </a:solidFill>
            </a:endParaRPr>
          </a:p>
          <a:p>
            <a:pPr indent="-228600" algn="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Shi, 2017,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Cancer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Chem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Pharm</a:t>
            </a:r>
            <a:endParaRPr lang="cs-CZ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65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FE65F5-18E0-E080-C37F-F7AEEB67D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Léčivo - </a:t>
            </a:r>
            <a:r>
              <a:rPr lang="cs-CZ" sz="2800" dirty="0" err="1">
                <a:solidFill>
                  <a:schemeClr val="accent2">
                    <a:lumMod val="75000"/>
                  </a:schemeClr>
                </a:solidFill>
              </a:rPr>
              <a:t>Paclitaxel</a:t>
            </a:r>
            <a:endParaRPr lang="cs-CZ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A07FC3-B676-D181-E362-10A20E115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338" r="55603"/>
          <a:stretch/>
        </p:blipFill>
        <p:spPr>
          <a:xfrm>
            <a:off x="1337875" y="1988840"/>
            <a:ext cx="2981524" cy="226232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F9412DA-D6E6-E9E6-3207-E97DD43CF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78" t="62111" r="5820" b="9990"/>
          <a:stretch/>
        </p:blipFill>
        <p:spPr>
          <a:xfrm>
            <a:off x="1403648" y="4725144"/>
            <a:ext cx="3044991" cy="134487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A766F26-922B-405F-DEA2-74C34F059376}"/>
              </a:ext>
            </a:extLst>
          </p:cNvPr>
          <p:cNvSpPr txBox="1"/>
          <p:nvPr/>
        </p:nvSpPr>
        <p:spPr>
          <a:xfrm>
            <a:off x="3845075" y="6187942"/>
            <a:ext cx="5288280" cy="6700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indent="-228600" algn="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Lim, 2022,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Paclitaxel</a:t>
            </a:r>
            <a:endParaRPr lang="cs-CZ" i="1" dirty="0">
              <a:solidFill>
                <a:schemeClr val="accent2">
                  <a:lumMod val="75000"/>
                </a:schemeClr>
              </a:solidFill>
            </a:endParaRPr>
          </a:p>
          <a:p>
            <a:pPr indent="-228600" algn="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2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Andre, 2002, FEBS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Lett</a:t>
            </a:r>
            <a:endParaRPr lang="cs-CZ" i="1" dirty="0">
              <a:solidFill>
                <a:schemeClr val="accent2">
                  <a:lumMod val="75000"/>
                </a:schemeClr>
              </a:solidFill>
            </a:endParaRPr>
          </a:p>
          <a:p>
            <a:pPr indent="-228600" algn="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Shi, 2017,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Cancer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Chem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Pharm</a:t>
            </a:r>
            <a:endParaRPr lang="cs-CZ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2" descr="Taxol: Mechanisms of action against cancer, an update with current research  - ScienceDirect">
            <a:extLst>
              <a:ext uri="{FF2B5EF4-FFF2-40B4-BE49-F238E27FC236}">
                <a16:creationId xmlns:a16="http://schemas.microsoft.com/office/drawing/2014/main" id="{99E783F4-3336-FF89-CFEF-BD0660988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914" y="1628800"/>
            <a:ext cx="4651187" cy="421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1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FE65F5-18E0-E080-C37F-F7AEEB67D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Aktivace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IL6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TLR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, AP1</a:t>
            </a:r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 signalizace</a:t>
            </a:r>
          </a:p>
        </p:txBody>
      </p:sp>
      <p:pic>
        <p:nvPicPr>
          <p:cNvPr id="1026" name="Picture 2" descr="Figure 7">
            <a:extLst>
              <a:ext uri="{FF2B5EF4-FFF2-40B4-BE49-F238E27FC236}">
                <a16:creationId xmlns:a16="http://schemas.microsoft.com/office/drawing/2014/main" id="{A2C642DC-CB3B-357E-EC9D-B30BD6669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43" y="1844824"/>
            <a:ext cx="6363123" cy="483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hlinkClick r:id="rId3"/>
            <a:extLst>
              <a:ext uri="{FF2B5EF4-FFF2-40B4-BE49-F238E27FC236}">
                <a16:creationId xmlns:a16="http://schemas.microsoft.com/office/drawing/2014/main" id="{9A766F26-922B-405F-DEA2-74C34F059376}"/>
              </a:ext>
            </a:extLst>
          </p:cNvPr>
          <p:cNvSpPr txBox="1"/>
          <p:nvPr/>
        </p:nvSpPr>
        <p:spPr>
          <a:xfrm>
            <a:off x="3855720" y="6461720"/>
            <a:ext cx="5288280" cy="6700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</a:rPr>
              <a:t>Wang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2006, Oncogene</a:t>
            </a:r>
            <a:endParaRPr lang="cs-CZ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obsah 5">
            <a:extLst>
              <a:ext uri="{FF2B5EF4-FFF2-40B4-BE49-F238E27FC236}">
                <a16:creationId xmlns:a16="http://schemas.microsoft.com/office/drawing/2014/main" id="{705540BE-E350-7A73-226A-ABE01A807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836712"/>
            <a:ext cx="2448123" cy="4713387"/>
          </a:xfrm>
        </p:spPr>
        <p:txBody>
          <a:bodyPr/>
          <a:lstStyle/>
          <a:p>
            <a:endParaRPr lang="cs-CZ" dirty="0"/>
          </a:p>
          <a:p>
            <a:r>
              <a:rPr lang="cs-CZ" dirty="0"/>
              <a:t>př. </a:t>
            </a:r>
            <a:r>
              <a:rPr lang="cs-CZ" dirty="0" err="1"/>
              <a:t>paclitaxel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15241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B113B6-7EA7-63E4-FF53-E1690768D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Mezibuněčná spojení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2FFA23-28A4-BACD-C08A-D72A6AE0C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Structure of the BBlB in the liver. The hepatic junctions forming BBlB... |  Download Scientific Diagram">
            <a:extLst>
              <a:ext uri="{FF2B5EF4-FFF2-40B4-BE49-F238E27FC236}">
                <a16:creationId xmlns:a16="http://schemas.microsoft.com/office/drawing/2014/main" id="{D6BC480B-7F7A-0587-2ADB-3E5D0A631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02420"/>
            <a:ext cx="7259284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1">
            <a:hlinkClick r:id="rId3"/>
            <a:extLst>
              <a:ext uri="{FF2B5EF4-FFF2-40B4-BE49-F238E27FC236}">
                <a16:creationId xmlns:a16="http://schemas.microsoft.com/office/drawing/2014/main" id="{59A91892-DB88-908A-6A5E-F26F2C97F256}"/>
              </a:ext>
            </a:extLst>
          </p:cNvPr>
          <p:cNvSpPr txBox="1"/>
          <p:nvPr/>
        </p:nvSpPr>
        <p:spPr>
          <a:xfrm>
            <a:off x="1691680" y="6461720"/>
            <a:ext cx="3703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Archivo Narrow"/>
              </a:rPr>
              <a:t>Pradhan-Sundd</a:t>
            </a:r>
            <a:r>
              <a:rPr lang="cs-CZ" b="0" i="0" dirty="0">
                <a:solidFill>
                  <a:schemeClr val="accent2">
                    <a:lumMod val="75000"/>
                  </a:schemeClr>
                </a:solidFill>
                <a:effectLst/>
                <a:latin typeface="Archivo Narrow"/>
              </a:rPr>
              <a:t>, 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Archivo Narrow"/>
              </a:rPr>
              <a:t>2019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6942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07BC6-E93D-FC4D-1EA3-EB7E4B89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5D9103"/>
                </a:solidFill>
              </a:rPr>
              <a:t>I</a:t>
            </a:r>
            <a:r>
              <a:rPr lang="cs-CZ" sz="2800" dirty="0" err="1">
                <a:solidFill>
                  <a:srgbClr val="5D9103"/>
                </a:solidFill>
              </a:rPr>
              <a:t>nhibice</a:t>
            </a:r>
            <a:r>
              <a:rPr lang="cs-CZ" sz="2800" dirty="0">
                <a:solidFill>
                  <a:srgbClr val="5D9103"/>
                </a:solidFill>
              </a:rPr>
              <a:t> komunikace GJ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579FD663-DC61-BFB7-372E-197A51F0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574" y="1266487"/>
            <a:ext cx="6715125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9E994593-9C44-B75D-9680-962606FCA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1" b="64860"/>
          <a:stretch/>
        </p:blipFill>
        <p:spPr bwMode="auto">
          <a:xfrm>
            <a:off x="3275856" y="5164502"/>
            <a:ext cx="4295775" cy="120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1">
            <a:hlinkClick r:id="rId4"/>
            <a:extLst>
              <a:ext uri="{FF2B5EF4-FFF2-40B4-BE49-F238E27FC236}">
                <a16:creationId xmlns:a16="http://schemas.microsoft.com/office/drawing/2014/main" id="{301FDD0D-5E23-8087-2FB3-8E3646CF3685}"/>
              </a:ext>
            </a:extLst>
          </p:cNvPr>
          <p:cNvSpPr txBox="1"/>
          <p:nvPr/>
        </p:nvSpPr>
        <p:spPr>
          <a:xfrm>
            <a:off x="6588224" y="6397216"/>
            <a:ext cx="2448272" cy="46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Machala, 2003, </a:t>
            </a: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Tox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 </a:t>
            </a: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Sci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ovéPole 1">
            <a:hlinkClick r:id="rId5"/>
            <a:extLst>
              <a:ext uri="{FF2B5EF4-FFF2-40B4-BE49-F238E27FC236}">
                <a16:creationId xmlns:a16="http://schemas.microsoft.com/office/drawing/2014/main" id="{C1A2D761-BAB0-C9AF-81FD-F62B9CBC87FC}"/>
              </a:ext>
            </a:extLst>
          </p:cNvPr>
          <p:cNvSpPr txBox="1"/>
          <p:nvPr/>
        </p:nvSpPr>
        <p:spPr>
          <a:xfrm>
            <a:off x="1691680" y="6345355"/>
            <a:ext cx="6574536" cy="46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Manuel</a:t>
            </a:r>
            <a:r>
              <a:rPr lang="cs-CZ" b="0" i="1" u="sng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 </a:t>
            </a: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Hernández-Guerra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, 2019, J </a:t>
            </a: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Hepato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EBFBDA-B31B-3423-7C62-F34632769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709" y="4760451"/>
            <a:ext cx="7138987" cy="460785"/>
          </a:xfrm>
        </p:spPr>
        <p:txBody>
          <a:bodyPr/>
          <a:lstStyle/>
          <a:p>
            <a:r>
              <a:rPr lang="en-US" dirty="0"/>
              <a:t>p</a:t>
            </a:r>
            <a:r>
              <a:rPr lang="cs-CZ" dirty="0"/>
              <a:t>ř. NDL-</a:t>
            </a:r>
            <a:r>
              <a:rPr lang="cs-CZ" dirty="0" err="1"/>
              <a:t>PCBs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020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5FE79D-CE57-6DC6-00F2-51D0D28BB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Deregulace komunikace TJ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67302554-49C7-A709-67F8-2D219C512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629" y="2060848"/>
            <a:ext cx="573405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sah 5">
            <a:extLst>
              <a:ext uri="{FF2B5EF4-FFF2-40B4-BE49-F238E27FC236}">
                <a16:creationId xmlns:a16="http://schemas.microsoft.com/office/drawing/2014/main" id="{6AB3BECC-A32A-C0F9-4AA6-9DD4EF85A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309" y="1412776"/>
            <a:ext cx="7560691" cy="4713387"/>
          </a:xfrm>
        </p:spPr>
        <p:txBody>
          <a:bodyPr/>
          <a:lstStyle/>
          <a:p>
            <a:r>
              <a:rPr lang="cs-CZ" dirty="0"/>
              <a:t>př. </a:t>
            </a:r>
            <a:r>
              <a:rPr lang="cs-CZ" dirty="0" err="1"/>
              <a:t>Blood</a:t>
            </a:r>
            <a:r>
              <a:rPr lang="cs-CZ" dirty="0"/>
              <a:t>-brain </a:t>
            </a:r>
            <a:r>
              <a:rPr lang="cs-CZ" dirty="0" err="1"/>
              <a:t>barrier</a:t>
            </a:r>
            <a:endParaRPr lang="cs-CZ" dirty="0"/>
          </a:p>
        </p:txBody>
      </p:sp>
      <p:sp>
        <p:nvSpPr>
          <p:cNvPr id="5" name="TextovéPole 1">
            <a:hlinkClick r:id="rId3"/>
            <a:extLst>
              <a:ext uri="{FF2B5EF4-FFF2-40B4-BE49-F238E27FC236}">
                <a16:creationId xmlns:a16="http://schemas.microsoft.com/office/drawing/2014/main" id="{976B14F2-0A54-932B-4687-7144BCDCA60B}"/>
              </a:ext>
            </a:extLst>
          </p:cNvPr>
          <p:cNvSpPr txBox="1"/>
          <p:nvPr/>
        </p:nvSpPr>
        <p:spPr>
          <a:xfrm>
            <a:off x="6228184" y="6394067"/>
            <a:ext cx="2823882" cy="46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Bethsholtz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, 2014, </a:t>
            </a: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Nature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87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19525B-0CF8-C37C-EDF5-B3C6FD2A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339" y="260648"/>
            <a:ext cx="7138987" cy="627063"/>
          </a:xfrm>
        </p:spPr>
        <p:txBody>
          <a:bodyPr/>
          <a:lstStyle/>
          <a:p>
            <a:r>
              <a:rPr lang="cs-CZ" sz="2800" b="1" dirty="0">
                <a:solidFill>
                  <a:schemeClr val="accent2">
                    <a:lumMod val="7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Deregulace signální transdukce během vývoje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8F3BC6-BC31-F5F8-5F39-3A81D6025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2144613"/>
            <a:ext cx="7138987" cy="4713387"/>
          </a:xfrm>
        </p:spPr>
        <p:txBody>
          <a:bodyPr/>
          <a:lstStyle/>
          <a:p>
            <a:r>
              <a:rPr lang="cs-CZ" sz="2200" dirty="0"/>
              <a:t>Citlivost plodu vůči působení cizorodých látek se liší v průběhu jeho vývoje</a:t>
            </a:r>
          </a:p>
          <a:p>
            <a:endParaRPr lang="cs-CZ" sz="2200" dirty="0"/>
          </a:p>
          <a:p>
            <a:r>
              <a:rPr lang="cs-CZ" sz="2200" dirty="0"/>
              <a:t>během organogeneze orgány vykazují své specifické „okno“ citlivosti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16654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3E8D71-2631-2D18-09C4-7008E96DD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Deregulace komunikace TJ</a:t>
            </a:r>
            <a:endParaRPr lang="cs-CZ" sz="2800" dirty="0"/>
          </a:p>
        </p:txBody>
      </p:sp>
      <p:sp>
        <p:nvSpPr>
          <p:cNvPr id="4" name="TextovéPole 1">
            <a:hlinkClick r:id="rId2"/>
            <a:extLst>
              <a:ext uri="{FF2B5EF4-FFF2-40B4-BE49-F238E27FC236}">
                <a16:creationId xmlns:a16="http://schemas.microsoft.com/office/drawing/2014/main" id="{AF7F082D-F772-1074-45BE-D9ADBE654201}"/>
              </a:ext>
            </a:extLst>
          </p:cNvPr>
          <p:cNvSpPr txBox="1"/>
          <p:nvPr/>
        </p:nvSpPr>
        <p:spPr>
          <a:xfrm>
            <a:off x="1910480" y="6458014"/>
            <a:ext cx="3594847" cy="46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Seelbach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, 2010, </a:t>
            </a: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Env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 </a:t>
            </a: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Health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 </a:t>
            </a: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Persp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16CDD5-DA40-3A74-CDE6-92E624F569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6" t="12201" r="47637" b="5200"/>
          <a:stretch/>
        </p:blipFill>
        <p:spPr>
          <a:xfrm>
            <a:off x="1690488" y="1556792"/>
            <a:ext cx="3816424" cy="4248472"/>
          </a:xfrm>
          <a:prstGeom prst="rect">
            <a:avLst/>
          </a:prstGeom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330432FB-A130-44E8-5822-4A3DF0A60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49"/>
          <a:stretch/>
        </p:blipFill>
        <p:spPr bwMode="auto">
          <a:xfrm>
            <a:off x="5004048" y="3298771"/>
            <a:ext cx="3070521" cy="315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B269EEA0-2B65-FD48-471A-E94359947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6136" y="1536694"/>
            <a:ext cx="3240359" cy="4772626"/>
          </a:xfrm>
        </p:spPr>
        <p:txBody>
          <a:bodyPr/>
          <a:lstStyle/>
          <a:p>
            <a:r>
              <a:rPr lang="en-US" dirty="0"/>
              <a:t>p</a:t>
            </a:r>
            <a:r>
              <a:rPr lang="cs-CZ" dirty="0"/>
              <a:t>ř. </a:t>
            </a:r>
            <a:r>
              <a:rPr lang="cs-CZ" dirty="0" err="1"/>
              <a:t>PCBs</a:t>
            </a:r>
            <a:endParaRPr lang="cs-CZ" dirty="0"/>
          </a:p>
          <a:p>
            <a:r>
              <a:rPr lang="cs-CZ" dirty="0"/>
              <a:t>model mozkových</a:t>
            </a:r>
          </a:p>
          <a:p>
            <a:pPr marL="0" indent="0">
              <a:buNone/>
            </a:pPr>
            <a:r>
              <a:rPr lang="cs-CZ" dirty="0"/>
              <a:t>metastází </a:t>
            </a:r>
            <a:r>
              <a:rPr lang="cs-CZ" dirty="0" err="1"/>
              <a:t>melanoma</a:t>
            </a:r>
            <a:r>
              <a:rPr lang="cs-CZ" dirty="0"/>
              <a:t> buněk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1F363C7-F6A0-765E-9199-3DB42078A087}"/>
              </a:ext>
            </a:extLst>
          </p:cNvPr>
          <p:cNvSpPr txBox="1"/>
          <p:nvPr/>
        </p:nvSpPr>
        <p:spPr>
          <a:xfrm>
            <a:off x="5636398" y="6433075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cerebrální </a:t>
            </a:r>
            <a:r>
              <a:rPr lang="cs-CZ" dirty="0" err="1">
                <a:solidFill>
                  <a:schemeClr val="tx1"/>
                </a:solidFill>
              </a:rPr>
              <a:t>vlasečnice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38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3E8D71-2631-2D18-09C4-7008E96DD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Deregulace komunikace TJ</a:t>
            </a:r>
            <a:endParaRPr lang="cs-CZ" sz="2800" dirty="0"/>
          </a:p>
        </p:txBody>
      </p:sp>
      <p:sp>
        <p:nvSpPr>
          <p:cNvPr id="3" name="Zástupný obsah 5">
            <a:extLst>
              <a:ext uri="{FF2B5EF4-FFF2-40B4-BE49-F238E27FC236}">
                <a16:creationId xmlns:a16="http://schemas.microsoft.com/office/drawing/2014/main" id="{187C3FD7-8910-5B50-D759-811F59207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309" y="1412776"/>
            <a:ext cx="7560691" cy="4713387"/>
          </a:xfrm>
        </p:spPr>
        <p:txBody>
          <a:bodyPr/>
          <a:lstStyle/>
          <a:p>
            <a:pPr algn="l" rtl="0" fontAlgn="base"/>
            <a:r>
              <a:rPr lang="cs-CZ" dirty="0"/>
              <a:t>př. 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nanočástice s navázanými polutanty na povrchu</a:t>
            </a: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cs-CZ" dirty="0">
                <a:solidFill>
                  <a:srgbClr val="000000"/>
                </a:solidFill>
                <a:latin typeface="Segoe UI" panose="020B0502040204020203" pitchFamily="34" charset="0"/>
              </a:rPr>
              <a:t> a 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prostup přes BBB</a:t>
            </a: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cs-CZ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F1627A30-79ED-30AA-F2C3-B6165327A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386" y="2418524"/>
            <a:ext cx="5528680" cy="370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1">
            <a:hlinkClick r:id="rId3"/>
            <a:extLst>
              <a:ext uri="{FF2B5EF4-FFF2-40B4-BE49-F238E27FC236}">
                <a16:creationId xmlns:a16="http://schemas.microsoft.com/office/drawing/2014/main" id="{AA73FB15-F755-FE2D-6E16-BDE8A2C2C6D9}"/>
              </a:ext>
            </a:extLst>
          </p:cNvPr>
          <p:cNvSpPr txBox="1"/>
          <p:nvPr/>
        </p:nvSpPr>
        <p:spPr>
          <a:xfrm>
            <a:off x="1979712" y="6311431"/>
            <a:ext cx="2177010" cy="408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Zhang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, 2013, Plos </a:t>
            </a: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One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5A63CE-07DD-D820-F654-6F6C47D1A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-1750"/>
          <a:stretch/>
        </p:blipFill>
        <p:spPr>
          <a:xfrm>
            <a:off x="6372200" y="3429000"/>
            <a:ext cx="2694717" cy="287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593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70DDA-CB13-4E79-6AC1-36F15C77B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396280"/>
            <a:ext cx="7499175" cy="627063"/>
          </a:xfrm>
        </p:spPr>
        <p:txBody>
          <a:bodyPr/>
          <a:lstStyle/>
          <a:p>
            <a:r>
              <a:rPr lang="cs-CZ" sz="2800" dirty="0" err="1">
                <a:solidFill>
                  <a:schemeClr val="accent2">
                    <a:lumMod val="75000"/>
                  </a:schemeClr>
                </a:solidFill>
              </a:rPr>
              <a:t>Disrupce</a:t>
            </a:r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 mezibuněčné komunikace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AJ, GJ</a:t>
            </a:r>
            <a:endParaRPr lang="cs-CZ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56C208-82FA-0C9D-EAE7-F91964BA0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př. </a:t>
            </a:r>
            <a:r>
              <a:rPr lang="cs-CZ" dirty="0" err="1"/>
              <a:t>AhR</a:t>
            </a:r>
            <a:r>
              <a:rPr lang="cs-CZ" dirty="0"/>
              <a:t> ligand </a:t>
            </a:r>
            <a:r>
              <a:rPr lang="cs-CZ" dirty="0" err="1"/>
              <a:t>Benzo</a:t>
            </a:r>
            <a:r>
              <a:rPr lang="en-US" dirty="0"/>
              <a:t>[a]pyrene (</a:t>
            </a:r>
            <a:r>
              <a:rPr lang="en-US" dirty="0" err="1"/>
              <a:t>BaP</a:t>
            </a:r>
            <a:r>
              <a:rPr lang="en-US" dirty="0"/>
              <a:t>)</a:t>
            </a:r>
            <a:endParaRPr lang="cs-CZ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441194A6-50CF-7254-9A51-3A6A56D56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2081419"/>
            <a:ext cx="53721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1">
            <a:hlinkClick r:id="rId3"/>
            <a:extLst>
              <a:ext uri="{FF2B5EF4-FFF2-40B4-BE49-F238E27FC236}">
                <a16:creationId xmlns:a16="http://schemas.microsoft.com/office/drawing/2014/main" id="{DE56F6D8-4976-530D-3EB3-4F2D32CF978B}"/>
              </a:ext>
            </a:extLst>
          </p:cNvPr>
          <p:cNvSpPr txBox="1"/>
          <p:nvPr/>
        </p:nvSpPr>
        <p:spPr>
          <a:xfrm>
            <a:off x="6228184" y="6370778"/>
            <a:ext cx="2734235" cy="46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Won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, 2021, Cell </a:t>
            </a: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Biol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 </a:t>
            </a: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Toxicol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366" name="Picture 6">
            <a:extLst>
              <a:ext uri="{FF2B5EF4-FFF2-40B4-BE49-F238E27FC236}">
                <a16:creationId xmlns:a16="http://schemas.microsoft.com/office/drawing/2014/main" id="{5A21DF61-FB7F-BACB-8E2F-8810F3C1E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927" y="2924944"/>
            <a:ext cx="186103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5176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33886-2DB7-E9AC-DC19-67A550787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Pevné částice </a:t>
            </a:r>
            <a:r>
              <a:rPr lang="en-US" sz="2800" dirty="0">
                <a:solidFill>
                  <a:srgbClr val="5D9103"/>
                </a:solidFill>
              </a:rPr>
              <a:t>(PM)</a:t>
            </a:r>
            <a:r>
              <a:rPr lang="cs-CZ" sz="2800" dirty="0">
                <a:solidFill>
                  <a:srgbClr val="5D9103"/>
                </a:solidFill>
              </a:rPr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50D453-6976-383A-1CF8-91461C63F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7509" y="1412776"/>
            <a:ext cx="7138987" cy="4713387"/>
          </a:xfrm>
        </p:spPr>
        <p:txBody>
          <a:bodyPr/>
          <a:lstStyle/>
          <a:p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př. dysfunkce epiteliální bariéry plic indukovaná pevnými částicemi</a:t>
            </a: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 produkovanými různými zdroji</a:t>
            </a:r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deregulace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mezibun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ěčných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 spojů, EGFR/ERK a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AhR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 signalizace, indukce oxidativního stresu, prozánětlivé odpovědi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58545EF-C70A-C948-F07D-B076094165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7" t="19201" r="20863" b="9401"/>
          <a:stretch/>
        </p:blipFill>
        <p:spPr>
          <a:xfrm>
            <a:off x="2627784" y="2348880"/>
            <a:ext cx="5040412" cy="32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191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87A71-8822-27AD-10CD-E7610ED2A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5D9103"/>
                </a:solidFill>
              </a:rPr>
              <a:t>Multi</a:t>
            </a:r>
            <a:r>
              <a:rPr lang="cs-CZ" sz="2800" dirty="0">
                <a:solidFill>
                  <a:srgbClr val="5D9103"/>
                </a:solidFill>
              </a:rPr>
              <a:t>úrovňová deregulace signalizace</a:t>
            </a:r>
            <a:endParaRPr lang="cs-CZ" sz="2800" dirty="0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9837C948-0E23-4FFF-39C1-5293850D0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6802704" cy="528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1">
            <a:hlinkClick r:id="rId3"/>
            <a:extLst>
              <a:ext uri="{FF2B5EF4-FFF2-40B4-BE49-F238E27FC236}">
                <a16:creationId xmlns:a16="http://schemas.microsoft.com/office/drawing/2014/main" id="{39E70DBC-72C2-7ACC-ED34-1BB4D8F24448}"/>
              </a:ext>
            </a:extLst>
          </p:cNvPr>
          <p:cNvSpPr txBox="1"/>
          <p:nvPr/>
        </p:nvSpPr>
        <p:spPr>
          <a:xfrm>
            <a:off x="2051720" y="6342596"/>
            <a:ext cx="3203848" cy="46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Aghapour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, 2022, Eur Respir </a:t>
            </a: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Rev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  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8324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20FB9D-CD95-ED91-F3FB-DAAE606C1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5D9103"/>
                </a:solidFill>
              </a:rPr>
              <a:t>Nano</a:t>
            </a:r>
            <a:r>
              <a:rPr lang="cs-CZ" sz="2800" dirty="0">
                <a:solidFill>
                  <a:srgbClr val="5D9103"/>
                </a:solidFill>
              </a:rPr>
              <a:t>částice </a:t>
            </a:r>
            <a:r>
              <a:rPr lang="en-US" sz="2800" dirty="0">
                <a:solidFill>
                  <a:srgbClr val="5D9103"/>
                </a:solidFill>
              </a:rPr>
              <a:t>(NP)</a:t>
            </a:r>
            <a:endParaRPr lang="cs-CZ" sz="2800" dirty="0">
              <a:solidFill>
                <a:srgbClr val="5D9103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A57CDD-B6D7-01A5-7529-002E6BA31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628800"/>
            <a:ext cx="7138987" cy="4713387"/>
          </a:xfrm>
        </p:spPr>
        <p:txBody>
          <a:bodyPr/>
          <a:lstStyle/>
          <a:p>
            <a:pPr algn="l" rtl="0" fontAlgn="base"/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100 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nm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a méně</a:t>
            </a: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 </a:t>
            </a: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průmysl, lékařství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nanočástice kovu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oxidu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kovu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(p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ř.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Mn, Au, Ag, SiO</a:t>
            </a:r>
            <a:r>
              <a:rPr lang="en-US" b="0" i="0" u="none" strike="noStrike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ZnO</a:t>
            </a:r>
            <a:r>
              <a:rPr lang="en-US" b="0" i="0" u="none" strike="noStrike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TiO</a:t>
            </a:r>
            <a:r>
              <a:rPr lang="en-US" b="0" i="0" u="none" strike="noStrike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C)</a:t>
            </a: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akumulace v tkáních – př. plíce, gastrointestinální trakt, nervový systém</a:t>
            </a: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indukce oxidativního stresu, interference mitochondriální 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activity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5655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3B7AE8-9EEE-29F1-2510-771E46D6E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5D9103"/>
                </a:solidFill>
              </a:rPr>
              <a:t>Nano</a:t>
            </a:r>
            <a:r>
              <a:rPr lang="cs-CZ" sz="2800" dirty="0">
                <a:solidFill>
                  <a:srgbClr val="5D9103"/>
                </a:solidFill>
              </a:rPr>
              <a:t>částice </a:t>
            </a:r>
            <a:r>
              <a:rPr lang="en-US" sz="2800" dirty="0">
                <a:solidFill>
                  <a:srgbClr val="5D9103"/>
                </a:solidFill>
              </a:rPr>
              <a:t>(NP)</a:t>
            </a:r>
            <a:endParaRPr lang="cs-CZ" sz="2800" dirty="0">
              <a:solidFill>
                <a:srgbClr val="5D9103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0CD13B-4674-7FBF-469F-9A7EED54E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DD3DCF7C-4264-BE1A-F6A8-D124E20E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108" y="1628800"/>
            <a:ext cx="300037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>
            <a:extLst>
              <a:ext uri="{FF2B5EF4-FFF2-40B4-BE49-F238E27FC236}">
                <a16:creationId xmlns:a16="http://schemas.microsoft.com/office/drawing/2014/main" id="{6F6EA203-3B16-8FBE-C0FA-787915277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96752"/>
            <a:ext cx="3673981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204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AB9F47-A686-888A-4A36-79E621FB1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Terapeutické NP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95C8D3-45EC-B246-007D-DA69FF5F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571817"/>
            <a:ext cx="7138987" cy="4713387"/>
          </a:xfrm>
        </p:spPr>
        <p:txBody>
          <a:bodyPr/>
          <a:lstStyle/>
          <a:p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př. 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Abraxane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- stabilizace léčiva při průchodu krevním řečištěm</a:t>
            </a:r>
            <a:endParaRPr lang="cs-CZ" dirty="0"/>
          </a:p>
        </p:txBody>
      </p:sp>
      <p:sp>
        <p:nvSpPr>
          <p:cNvPr id="4" name="TextovéPole 1">
            <a:hlinkClick r:id="rId2"/>
            <a:extLst>
              <a:ext uri="{FF2B5EF4-FFF2-40B4-BE49-F238E27FC236}">
                <a16:creationId xmlns:a16="http://schemas.microsoft.com/office/drawing/2014/main" id="{DCECCD20-E6E3-FE90-C108-4FAB530C5AD9}"/>
              </a:ext>
            </a:extLst>
          </p:cNvPr>
          <p:cNvSpPr txBox="1"/>
          <p:nvPr/>
        </p:nvSpPr>
        <p:spPr>
          <a:xfrm>
            <a:off x="5652120" y="6285204"/>
            <a:ext cx="3491880" cy="46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Desai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, 2016, Albumine in </a:t>
            </a: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Medicine</a:t>
            </a:r>
            <a:endParaRPr lang="cs-CZ" b="0" i="1" dirty="0">
              <a:solidFill>
                <a:schemeClr val="accent2">
                  <a:lumMod val="75000"/>
                </a:schemeClr>
              </a:solidFill>
              <a:effectLst/>
              <a:latin typeface="NexusSan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E11BA1-DA7B-9C77-D895-7E31AEE36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5" t="45800" r="23225" b="9400"/>
          <a:stretch/>
        </p:blipFill>
        <p:spPr>
          <a:xfrm>
            <a:off x="2051720" y="2924944"/>
            <a:ext cx="631870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619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AB9F47-A686-888A-4A36-79E621FB1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Indukce oxidativního stresu a apoptózy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95C8D3-45EC-B246-007D-DA69FF5F9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př. terapeutická nanočástice EGF-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LipoAgNPs</a:t>
            </a:r>
            <a:endParaRPr lang="cs-CZ" dirty="0"/>
          </a:p>
        </p:txBody>
      </p:sp>
      <p:sp>
        <p:nvSpPr>
          <p:cNvPr id="5" name="TextovéPole 1">
            <a:hlinkClick r:id="rId2"/>
            <a:extLst>
              <a:ext uri="{FF2B5EF4-FFF2-40B4-BE49-F238E27FC236}">
                <a16:creationId xmlns:a16="http://schemas.microsoft.com/office/drawing/2014/main" id="{B1A47643-4F21-F652-E56A-EDDD0130BA76}"/>
              </a:ext>
            </a:extLst>
          </p:cNvPr>
          <p:cNvSpPr txBox="1"/>
          <p:nvPr/>
        </p:nvSpPr>
        <p:spPr>
          <a:xfrm>
            <a:off x="4840940" y="6397216"/>
            <a:ext cx="4303060" cy="46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Santos, 2021, </a:t>
            </a: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Int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 J Pharm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ovéPole 1">
            <a:hlinkClick r:id="rId3"/>
            <a:extLst>
              <a:ext uri="{FF2B5EF4-FFF2-40B4-BE49-F238E27FC236}">
                <a16:creationId xmlns:a16="http://schemas.microsoft.com/office/drawing/2014/main" id="{CE5F8B88-BF17-74D1-2392-32EF92265229}"/>
              </a:ext>
            </a:extLst>
          </p:cNvPr>
          <p:cNvSpPr txBox="1"/>
          <p:nvPr/>
        </p:nvSpPr>
        <p:spPr>
          <a:xfrm>
            <a:off x="3491880" y="6397216"/>
            <a:ext cx="3048881" cy="46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Skora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, 2022, TAAP</a:t>
            </a: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42505718-7E50-C7B9-B4E7-9DABE0A46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370" y="2297113"/>
            <a:ext cx="68199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9216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AB9F47-A686-888A-4A36-79E621FB1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Terapeutické NP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95C8D3-45EC-B246-007D-DA69FF5F9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př. 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NPs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jako terapeutické „batůžky“ proti-nádorových T-buněk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vs.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necht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ěná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 interakce NP se složkami IS –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imunotoxicita</a:t>
            </a:r>
            <a:endParaRPr lang="cs-CZ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makrof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ágy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, APC, žírné buňky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lymfocyty</a:t>
            </a:r>
            <a:r>
              <a:rPr lang="cs-CZ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cs-CZ" dirty="0"/>
          </a:p>
        </p:txBody>
      </p:sp>
      <p:pic>
        <p:nvPicPr>
          <p:cNvPr id="36866" name="Picture 2">
            <a:hlinkClick r:id="rId3"/>
            <a:extLst>
              <a:ext uri="{FF2B5EF4-FFF2-40B4-BE49-F238E27FC236}">
                <a16:creationId xmlns:a16="http://schemas.microsoft.com/office/drawing/2014/main" id="{1FD76B32-EE5C-BCFB-F8E9-9D3119BD4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030563"/>
            <a:ext cx="4666162" cy="30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1">
            <a:hlinkClick r:id="rId5"/>
            <a:extLst>
              <a:ext uri="{FF2B5EF4-FFF2-40B4-BE49-F238E27FC236}">
                <a16:creationId xmlns:a16="http://schemas.microsoft.com/office/drawing/2014/main" id="{A9D13D13-3DB3-BB68-592A-C6EBB15788BE}"/>
              </a:ext>
            </a:extLst>
          </p:cNvPr>
          <p:cNvSpPr txBox="1"/>
          <p:nvPr/>
        </p:nvSpPr>
        <p:spPr>
          <a:xfrm>
            <a:off x="5985529" y="6403694"/>
            <a:ext cx="3048881" cy="46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Mitchell, 2020, Nature Rev</a:t>
            </a:r>
            <a:endParaRPr lang="cs-CZ" b="0" i="1" dirty="0">
              <a:solidFill>
                <a:schemeClr val="accent2">
                  <a:lumMod val="75000"/>
                </a:schemeClr>
              </a:solidFill>
              <a:effectLst/>
              <a:latin typeface="NexusSans"/>
            </a:endParaRP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DC059A9C-A436-13E4-9FFC-7CB2E095A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03" b="20605"/>
          <a:stretch/>
        </p:blipFill>
        <p:spPr bwMode="auto">
          <a:xfrm>
            <a:off x="2699792" y="3030563"/>
            <a:ext cx="1734961" cy="55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1">
            <a:hlinkClick r:id="rId7"/>
            <a:extLst>
              <a:ext uri="{FF2B5EF4-FFF2-40B4-BE49-F238E27FC236}">
                <a16:creationId xmlns:a16="http://schemas.microsoft.com/office/drawing/2014/main" id="{51E5221F-5879-1540-005D-A17DA21A7D36}"/>
              </a:ext>
            </a:extLst>
          </p:cNvPr>
          <p:cNvSpPr txBox="1"/>
          <p:nvPr/>
        </p:nvSpPr>
        <p:spPr>
          <a:xfrm>
            <a:off x="1368201" y="6419552"/>
            <a:ext cx="3048881" cy="46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Smith, </a:t>
            </a:r>
            <a:r>
              <a:rPr lang="en-US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2014, Tox Sci</a:t>
            </a:r>
            <a:endParaRPr lang="cs-CZ" b="0" i="1" dirty="0">
              <a:solidFill>
                <a:schemeClr val="accent2">
                  <a:lumMod val="75000"/>
                </a:schemeClr>
              </a:solidFill>
              <a:effectLst/>
              <a:latin typeface="NexusSans"/>
            </a:endParaRPr>
          </a:p>
        </p:txBody>
      </p:sp>
    </p:spTree>
    <p:extLst>
      <p:ext uri="{BB962C8B-B14F-4D97-AF65-F5344CB8AC3E}">
        <p14:creationId xmlns:p14="http://schemas.microsoft.com/office/powerpoint/2010/main" val="581495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19525B-0CF8-C37C-EDF5-B3C6FD2A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339" y="260648"/>
            <a:ext cx="7138987" cy="627063"/>
          </a:xfrm>
        </p:spPr>
        <p:txBody>
          <a:bodyPr/>
          <a:lstStyle/>
          <a:p>
            <a:r>
              <a:rPr lang="cs-CZ" sz="2800" b="1" dirty="0">
                <a:solidFill>
                  <a:schemeClr val="accent2">
                    <a:lumMod val="7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Deregulace signální transdukce během vývoje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FDF670-1E27-2CA7-9B2F-DEAE1C1410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8"/>
          <a:stretch/>
        </p:blipFill>
        <p:spPr>
          <a:xfrm>
            <a:off x="1760929" y="2060848"/>
            <a:ext cx="6912768" cy="385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737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AB9F47-A686-888A-4A36-79E621FB1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5D9103"/>
                </a:solidFill>
              </a:rPr>
              <a:t>Environment</a:t>
            </a:r>
            <a:r>
              <a:rPr lang="cs-CZ" sz="2800" dirty="0" err="1">
                <a:solidFill>
                  <a:srgbClr val="5D9103"/>
                </a:solidFill>
              </a:rPr>
              <a:t>ální</a:t>
            </a:r>
            <a:r>
              <a:rPr lang="cs-CZ" sz="2800" dirty="0">
                <a:solidFill>
                  <a:srgbClr val="5D9103"/>
                </a:solidFill>
              </a:rPr>
              <a:t> NP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F095EE3-4387-D1CA-7FA8-0A6F03A3A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0299" y="1593082"/>
            <a:ext cx="7094011" cy="3223617"/>
          </a:xfrm>
          <a:prstGeom prst="rect">
            <a:avLst/>
          </a:prstGeom>
        </p:spPr>
      </p:pic>
      <p:sp>
        <p:nvSpPr>
          <p:cNvPr id="5" name="TextovéPole 1">
            <a:hlinkClick r:id="rId3"/>
            <a:extLst>
              <a:ext uri="{FF2B5EF4-FFF2-40B4-BE49-F238E27FC236}">
                <a16:creationId xmlns:a16="http://schemas.microsoft.com/office/drawing/2014/main" id="{83E19B74-1FB1-9282-8550-02FE79F506E4}"/>
              </a:ext>
            </a:extLst>
          </p:cNvPr>
          <p:cNvSpPr txBox="1"/>
          <p:nvPr/>
        </p:nvSpPr>
        <p:spPr>
          <a:xfrm>
            <a:off x="4840940" y="6397216"/>
            <a:ext cx="4303060" cy="46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Martinez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, </a:t>
            </a:r>
            <a:r>
              <a:rPr lang="en-US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2021, Materials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177A5082-6E25-E1AF-D472-59A578C896AB}"/>
              </a:ext>
            </a:extLst>
          </p:cNvPr>
          <p:cNvSpPr txBox="1">
            <a:spLocks/>
          </p:cNvSpPr>
          <p:nvPr/>
        </p:nvSpPr>
        <p:spPr bwMode="auto">
          <a:xfrm>
            <a:off x="1557239" y="5272697"/>
            <a:ext cx="7479257" cy="10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široké spektrum NP =  široké spektrum signálních deregulací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př. ROX, zánět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(TLRs,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lipidy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),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endocyt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óza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(“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efekt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tr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ójského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 koně“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EGFR, VEGFR,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ER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stres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, Ca</a:t>
            </a:r>
            <a:r>
              <a:rPr lang="en-US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2+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signalizace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90114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AB9F47-A686-888A-4A36-79E621FB1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ER stres</a:t>
            </a:r>
            <a:endParaRPr lang="cs-CZ" sz="2800" baseline="30000" dirty="0">
              <a:solidFill>
                <a:srgbClr val="5D9103"/>
              </a:solidFill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11C6FCCC-68CB-92F7-AD16-0571BA89BD28}"/>
              </a:ext>
            </a:extLst>
          </p:cNvPr>
          <p:cNvSpPr txBox="1">
            <a:spLocks/>
          </p:cNvSpPr>
          <p:nvPr/>
        </p:nvSpPr>
        <p:spPr bwMode="auto">
          <a:xfrm>
            <a:off x="1763687" y="1376704"/>
            <a:ext cx="7138987" cy="10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př. nanočástice</a:t>
            </a:r>
            <a:endParaRPr lang="cs-CZ" dirty="0"/>
          </a:p>
        </p:txBody>
      </p:sp>
      <p:sp>
        <p:nvSpPr>
          <p:cNvPr id="5" name="TextovéPole 1">
            <a:hlinkClick r:id="rId3"/>
            <a:extLst>
              <a:ext uri="{FF2B5EF4-FFF2-40B4-BE49-F238E27FC236}">
                <a16:creationId xmlns:a16="http://schemas.microsoft.com/office/drawing/2014/main" id="{83E19B74-1FB1-9282-8550-02FE79F506E4}"/>
              </a:ext>
            </a:extLst>
          </p:cNvPr>
          <p:cNvSpPr txBox="1"/>
          <p:nvPr/>
        </p:nvSpPr>
        <p:spPr>
          <a:xfrm>
            <a:off x="1547812" y="6379029"/>
            <a:ext cx="2520280" cy="46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Khan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, </a:t>
            </a:r>
            <a:r>
              <a:rPr lang="en-US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2020, Molecules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074" name="Picture 2" descr="Fig. 3">
            <a:extLst>
              <a:ext uri="{FF2B5EF4-FFF2-40B4-BE49-F238E27FC236}">
                <a16:creationId xmlns:a16="http://schemas.microsoft.com/office/drawing/2014/main" id="{493FDED4-EB12-3C0A-933E-34531299C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767" y="1882379"/>
            <a:ext cx="6600825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1">
            <a:hlinkClick r:id="rId5"/>
            <a:extLst>
              <a:ext uri="{FF2B5EF4-FFF2-40B4-BE49-F238E27FC236}">
                <a16:creationId xmlns:a16="http://schemas.microsoft.com/office/drawing/2014/main" id="{BBBC8C32-D72E-C85C-7C99-032DBD37BF49}"/>
              </a:ext>
            </a:extLst>
          </p:cNvPr>
          <p:cNvSpPr txBox="1"/>
          <p:nvPr/>
        </p:nvSpPr>
        <p:spPr>
          <a:xfrm>
            <a:off x="6157648" y="6379029"/>
            <a:ext cx="2520280" cy="46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s-CZ" b="0" i="1" dirty="0" err="1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Li</a:t>
            </a:r>
            <a:r>
              <a:rPr lang="cs-CZ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, </a:t>
            </a:r>
            <a:r>
              <a:rPr lang="en-US" b="0" i="1" dirty="0">
                <a:solidFill>
                  <a:schemeClr val="accent2">
                    <a:lumMod val="75000"/>
                  </a:schemeClr>
                </a:solidFill>
                <a:effectLst/>
                <a:latin typeface="NexusSans"/>
              </a:rPr>
              <a:t>2022, Sci Total Env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526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C4EBEC-3891-880F-A560-A1051935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Shrnutí kvízem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609552-D6AD-5D0D-C58C-6E4CCB3E7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5013" y="1916832"/>
            <a:ext cx="7138987" cy="4713387"/>
          </a:xfrm>
        </p:spPr>
        <p:txBody>
          <a:bodyPr/>
          <a:lstStyle/>
          <a:p>
            <a:r>
              <a:rPr lang="cs-CZ" dirty="0"/>
              <a:t>mezi nejčastěji deregulované signální transdukce</a:t>
            </a:r>
            <a:r>
              <a:rPr lang="en-US" dirty="0"/>
              <a:t> </a:t>
            </a:r>
            <a:r>
              <a:rPr lang="cs-CZ" dirty="0"/>
              <a:t>cizorodými látkami patří: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en-US" dirty="0"/>
              <a:t>1.  </a:t>
            </a:r>
            <a:r>
              <a:rPr lang="cs-CZ" dirty="0"/>
              <a:t>signalizace ionty</a:t>
            </a:r>
            <a:r>
              <a:rPr lang="en-US" dirty="0"/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()</a:t>
            </a:r>
            <a:r>
              <a:rPr lang="cs-CZ" dirty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2.  </a:t>
            </a:r>
            <a:r>
              <a:rPr lang="en-US" dirty="0" err="1"/>
              <a:t>signalizace</a:t>
            </a:r>
            <a:r>
              <a:rPr lang="en-US" dirty="0"/>
              <a:t> </a:t>
            </a:r>
            <a:r>
              <a:rPr lang="en-US" dirty="0" err="1"/>
              <a:t>spojen</a:t>
            </a:r>
            <a:r>
              <a:rPr lang="cs-CZ" dirty="0"/>
              <a:t>á s oxidativním stresem</a:t>
            </a:r>
            <a:r>
              <a:rPr lang="en-US" dirty="0"/>
              <a:t> a </a:t>
            </a:r>
            <a:r>
              <a:rPr lang="cs-CZ" dirty="0"/>
              <a:t>   </a:t>
            </a:r>
          </a:p>
          <a:p>
            <a:pPr marL="0" indent="0">
              <a:buNone/>
            </a:pPr>
            <a:r>
              <a:rPr lang="cs-CZ" dirty="0"/>
              <a:t>    </a:t>
            </a:r>
            <a:r>
              <a:rPr lang="en-US" dirty="0"/>
              <a:t>po</a:t>
            </a:r>
            <a:r>
              <a:rPr lang="cs-CZ" dirty="0"/>
              <a:t>škozením DNA</a:t>
            </a:r>
            <a:r>
              <a:rPr lang="en-US" dirty="0"/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()</a:t>
            </a:r>
          </a:p>
          <a:p>
            <a:pPr marL="0" indent="0">
              <a:buNone/>
            </a:pPr>
            <a:r>
              <a:rPr lang="en-US" dirty="0"/>
              <a:t>3. </a:t>
            </a:r>
            <a:r>
              <a:rPr lang="en-US" dirty="0" err="1"/>
              <a:t>deregulace</a:t>
            </a:r>
            <a:r>
              <a:rPr lang="en-US" dirty="0"/>
              <a:t> </a:t>
            </a:r>
            <a:r>
              <a:rPr lang="cs-CZ" dirty="0"/>
              <a:t>receptorové </a:t>
            </a:r>
            <a:r>
              <a:rPr lang="en-US" dirty="0" err="1"/>
              <a:t>signalizace</a:t>
            </a:r>
            <a:r>
              <a:rPr lang="en-US" dirty="0"/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()</a:t>
            </a:r>
          </a:p>
          <a:p>
            <a:pPr marL="0" indent="0">
              <a:buNone/>
            </a:pPr>
            <a:r>
              <a:rPr lang="en-US" dirty="0"/>
              <a:t>4. </a:t>
            </a:r>
            <a:r>
              <a:rPr lang="en-US" dirty="0" err="1"/>
              <a:t>deregulace</a:t>
            </a:r>
            <a:r>
              <a:rPr lang="en-US" dirty="0"/>
              <a:t> bun</a:t>
            </a:r>
            <a:r>
              <a:rPr lang="cs-CZ" dirty="0" err="1"/>
              <a:t>ěčného</a:t>
            </a:r>
            <a:r>
              <a:rPr lang="cs-CZ" dirty="0"/>
              <a:t> dělení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()</a:t>
            </a:r>
          </a:p>
          <a:p>
            <a:pPr marL="0" indent="0">
              <a:buNone/>
            </a:pPr>
            <a:r>
              <a:rPr lang="en-US" dirty="0"/>
              <a:t>5. </a:t>
            </a:r>
            <a:r>
              <a:rPr lang="en-US" dirty="0" err="1"/>
              <a:t>deregulace</a:t>
            </a:r>
            <a:r>
              <a:rPr lang="en-US" dirty="0"/>
              <a:t> </a:t>
            </a:r>
            <a:r>
              <a:rPr lang="en-US" dirty="0" err="1"/>
              <a:t>mezibun</a:t>
            </a:r>
            <a:r>
              <a:rPr lang="cs-CZ" dirty="0" err="1"/>
              <a:t>ěčné</a:t>
            </a:r>
            <a:r>
              <a:rPr lang="cs-CZ" dirty="0"/>
              <a:t> komunikace</a:t>
            </a:r>
            <a:r>
              <a:rPr lang="en-US" dirty="0"/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()</a:t>
            </a:r>
          </a:p>
          <a:p>
            <a:pPr marL="0" indent="0">
              <a:buNone/>
            </a:pPr>
            <a:r>
              <a:rPr lang="en-US" dirty="0"/>
              <a:t>6. </a:t>
            </a:r>
            <a:r>
              <a:rPr lang="cs-CZ" dirty="0"/>
              <a:t>deregulace signalizace vedoucí k zánětu</a:t>
            </a:r>
            <a:r>
              <a:rPr lang="en-US" dirty="0"/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()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7.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signalizace jadernými receptory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F39D11C-064F-67F1-185A-5B0F81544890}"/>
              </a:ext>
            </a:extLst>
          </p:cNvPr>
          <p:cNvSpPr txBox="1"/>
          <p:nvPr/>
        </p:nvSpPr>
        <p:spPr>
          <a:xfrm>
            <a:off x="5364088" y="2276872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u="sng" dirty="0">
                <a:solidFill>
                  <a:schemeClr val="accent2">
                    <a:lumMod val="75000"/>
                  </a:schemeClr>
                </a:solidFill>
              </a:rPr>
              <a:t>() doplň příklady drah</a:t>
            </a:r>
          </a:p>
        </p:txBody>
      </p:sp>
    </p:spTree>
    <p:extLst>
      <p:ext uri="{BB962C8B-B14F-4D97-AF65-F5344CB8AC3E}">
        <p14:creationId xmlns:p14="http://schemas.microsoft.com/office/powerpoint/2010/main" val="38496417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C4EBEC-3891-880F-A560-A10519351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3212976"/>
            <a:ext cx="6156176" cy="627063"/>
          </a:xfrm>
        </p:spPr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Obrazový rejstřík diskutovaných signálních drah</a:t>
            </a:r>
          </a:p>
        </p:txBody>
      </p:sp>
    </p:spTree>
    <p:extLst>
      <p:ext uri="{BB962C8B-B14F-4D97-AF65-F5344CB8AC3E}">
        <p14:creationId xmlns:p14="http://schemas.microsoft.com/office/powerpoint/2010/main" val="39936060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460093-7D74-C926-6013-A6E3E7589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EGFR signalizace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8FF30B-B39D-B6CB-57F4-AA00F3F8D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98012857-AF7E-8A9D-8FFC-9D8B3DCFF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46" y="1124744"/>
            <a:ext cx="5526169" cy="558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1">
            <a:hlinkClick r:id="rId3"/>
            <a:extLst>
              <a:ext uri="{FF2B5EF4-FFF2-40B4-BE49-F238E27FC236}">
                <a16:creationId xmlns:a16="http://schemas.microsoft.com/office/drawing/2014/main" id="{1B09AE75-BE3D-3721-806A-7B85B9CEEAA5}"/>
              </a:ext>
            </a:extLst>
          </p:cNvPr>
          <p:cNvSpPr txBox="1"/>
          <p:nvPr/>
        </p:nvSpPr>
        <p:spPr>
          <a:xfrm>
            <a:off x="1537120" y="6330930"/>
            <a:ext cx="1413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solidFill>
                  <a:schemeClr val="accent2">
                    <a:lumMod val="75000"/>
                  </a:schemeClr>
                </a:solidFill>
              </a:rPr>
              <a:t>Gazdar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, 2009</a:t>
            </a:r>
            <a:endParaRPr lang="cs-CZ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595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460093-7D74-C926-6013-A6E3E7589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err="1">
                <a:solidFill>
                  <a:srgbClr val="5D9103"/>
                </a:solidFill>
              </a:rPr>
              <a:t>Wnt</a:t>
            </a:r>
            <a:r>
              <a:rPr lang="cs-CZ" sz="2800" dirty="0">
                <a:solidFill>
                  <a:srgbClr val="5D9103"/>
                </a:solidFill>
              </a:rPr>
              <a:t> signalizace 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CAD3DEB4-0DE1-3E8E-A7E3-6622438A1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77" y="1556792"/>
            <a:ext cx="8538723" cy="406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1">
            <a:hlinkClick r:id="rId3"/>
            <a:extLst>
              <a:ext uri="{FF2B5EF4-FFF2-40B4-BE49-F238E27FC236}">
                <a16:creationId xmlns:a16="http://schemas.microsoft.com/office/drawing/2014/main" id="{391537FE-9227-B692-85ED-E1B1EBD72188}"/>
              </a:ext>
            </a:extLst>
          </p:cNvPr>
          <p:cNvSpPr txBox="1"/>
          <p:nvPr/>
        </p:nvSpPr>
        <p:spPr>
          <a:xfrm>
            <a:off x="7812360" y="6461720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i="1" dirty="0" err="1">
                <a:solidFill>
                  <a:schemeClr val="accent2">
                    <a:lumMod val="75000"/>
                  </a:schemeClr>
                </a:solidFill>
              </a:rPr>
              <a:t>Zhan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30346362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1B7911-A30C-CC5E-82EA-04217260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260648"/>
            <a:ext cx="7138987" cy="627063"/>
          </a:xfrm>
        </p:spPr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IL-6</a:t>
            </a:r>
            <a:r>
              <a:rPr lang="en-US" sz="2800" dirty="0">
                <a:solidFill>
                  <a:srgbClr val="5D9103"/>
                </a:solidFill>
              </a:rPr>
              <a:t>/JAK-STAT</a:t>
            </a:r>
            <a:r>
              <a:rPr lang="cs-CZ" sz="2800" dirty="0">
                <a:solidFill>
                  <a:srgbClr val="5D9103"/>
                </a:solidFill>
              </a:rPr>
              <a:t> signalizace</a:t>
            </a:r>
          </a:p>
        </p:txBody>
      </p:sp>
      <p:pic>
        <p:nvPicPr>
          <p:cNvPr id="7" name="Zástupný obsah 6">
            <a:hlinkClick r:id="rId2"/>
            <a:extLst>
              <a:ext uri="{FF2B5EF4-FFF2-40B4-BE49-F238E27FC236}">
                <a16:creationId xmlns:a16="http://schemas.microsoft.com/office/drawing/2014/main" id="{5757DEF1-8FE9-CE70-5B0F-14459AF0D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9792" y="1147174"/>
            <a:ext cx="6346031" cy="552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983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E87716-0B1E-3B96-DB5E-4D952DD0C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err="1">
                <a:solidFill>
                  <a:schemeClr val="accent2">
                    <a:lumMod val="75000"/>
                  </a:schemeClr>
                </a:solidFill>
              </a:rPr>
              <a:t>TGFbeta</a:t>
            </a:r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/SMAD </a:t>
            </a:r>
            <a:r>
              <a:rPr lang="cs-CZ" sz="2800" dirty="0" err="1">
                <a:solidFill>
                  <a:schemeClr val="accent2">
                    <a:lumMod val="75000"/>
                  </a:schemeClr>
                </a:solidFill>
              </a:rPr>
              <a:t>signaling</a:t>
            </a:r>
            <a:endParaRPr lang="cs-CZ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E2911A-2044-E904-DCDD-40E92D8D7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figure 1">
            <a:extLst>
              <a:ext uri="{FF2B5EF4-FFF2-40B4-BE49-F238E27FC236}">
                <a16:creationId xmlns:a16="http://schemas.microsoft.com/office/drawing/2014/main" id="{13266FD2-F9F2-073E-1442-B93B53592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007" y="1197051"/>
            <a:ext cx="4872085" cy="566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1">
            <a:hlinkClick r:id="rId3"/>
            <a:extLst>
              <a:ext uri="{FF2B5EF4-FFF2-40B4-BE49-F238E27FC236}">
                <a16:creationId xmlns:a16="http://schemas.microsoft.com/office/drawing/2014/main" id="{31F7F704-6929-B23F-ACF1-1A33CEFBB68D}"/>
              </a:ext>
            </a:extLst>
          </p:cNvPr>
          <p:cNvSpPr txBox="1"/>
          <p:nvPr/>
        </p:nvSpPr>
        <p:spPr>
          <a:xfrm>
            <a:off x="1691680" y="6341888"/>
            <a:ext cx="2035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chemeClr val="accent2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Tecalco-Cruz,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2018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94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050B8F-AF8E-12C1-AA0E-D72232613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3" y="197377"/>
            <a:ext cx="2880172" cy="627063"/>
          </a:xfrm>
        </p:spPr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Signalizace </a:t>
            </a:r>
            <a:r>
              <a:rPr lang="en-US" sz="2800" dirty="0" err="1">
                <a:solidFill>
                  <a:srgbClr val="5D9103"/>
                </a:solidFill>
              </a:rPr>
              <a:t>ionty</a:t>
            </a:r>
            <a:r>
              <a:rPr lang="en-US" sz="2800" dirty="0">
                <a:solidFill>
                  <a:srgbClr val="5D9103"/>
                </a:solidFill>
              </a:rPr>
              <a:t> </a:t>
            </a:r>
            <a:r>
              <a:rPr lang="cs-CZ" sz="2800" dirty="0">
                <a:solidFill>
                  <a:srgbClr val="5D9103"/>
                </a:solidFill>
              </a:rPr>
              <a:t>Ca</a:t>
            </a:r>
            <a:r>
              <a:rPr lang="cs-CZ" sz="2800" baseline="30000" dirty="0">
                <a:solidFill>
                  <a:srgbClr val="5D9103"/>
                </a:solidFill>
              </a:rPr>
              <a:t>2</a:t>
            </a:r>
            <a:r>
              <a:rPr lang="en-US" sz="2800" baseline="30000" dirty="0">
                <a:solidFill>
                  <a:srgbClr val="5D9103"/>
                </a:solidFill>
              </a:rPr>
              <a:t>+</a:t>
            </a:r>
            <a:r>
              <a:rPr lang="en-US" sz="2800" dirty="0">
                <a:solidFill>
                  <a:srgbClr val="5D9103"/>
                </a:solidFill>
              </a:rPr>
              <a:t> </a:t>
            </a:r>
            <a:endParaRPr lang="cs-CZ" sz="2800" dirty="0">
              <a:solidFill>
                <a:srgbClr val="5D9103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4861C4-6EBA-1062-5CDB-B043C486C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extovéPole 1">
            <a:hlinkClick r:id="rId2"/>
            <a:extLst>
              <a:ext uri="{FF2B5EF4-FFF2-40B4-BE49-F238E27FC236}">
                <a16:creationId xmlns:a16="http://schemas.microsoft.com/office/drawing/2014/main" id="{4FB8CAD8-275D-967C-4756-0D0FAF9C85CA}"/>
              </a:ext>
            </a:extLst>
          </p:cNvPr>
          <p:cNvSpPr txBox="1"/>
          <p:nvPr/>
        </p:nvSpPr>
        <p:spPr>
          <a:xfrm>
            <a:off x="1763688" y="6433697"/>
            <a:ext cx="150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5D9103"/>
                </a:solidFill>
              </a:rPr>
              <a:t>Berridge</a:t>
            </a:r>
            <a:r>
              <a:rPr lang="cs-CZ" dirty="0">
                <a:solidFill>
                  <a:srgbClr val="5D9103"/>
                </a:solidFill>
              </a:rPr>
              <a:t>,2012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428F5FD-18D3-CD2B-CF38-10090E33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25" t="12200" r="42913" b="5201"/>
          <a:stretch/>
        </p:blipFill>
        <p:spPr>
          <a:xfrm>
            <a:off x="4152549" y="40684"/>
            <a:ext cx="4968552" cy="681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935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460093-7D74-C926-6013-A6E3E7589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5D9103"/>
                </a:solidFill>
              </a:rPr>
              <a:t>MAPK/p</a:t>
            </a:r>
            <a:r>
              <a:rPr lang="en-US" sz="2800" dirty="0">
                <a:solidFill>
                  <a:srgbClr val="5D9103"/>
                </a:solidFill>
              </a:rPr>
              <a:t>38 </a:t>
            </a:r>
            <a:r>
              <a:rPr lang="en-US" sz="2800" dirty="0" err="1">
                <a:solidFill>
                  <a:srgbClr val="5D9103"/>
                </a:solidFill>
              </a:rPr>
              <a:t>signalizace</a:t>
            </a:r>
            <a:endParaRPr lang="cs-CZ" sz="2800" dirty="0">
              <a:solidFill>
                <a:srgbClr val="5D9103"/>
              </a:solidFill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278103C2-E607-9AD0-BBB7-C52AB2F0C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076" y="1136151"/>
            <a:ext cx="5977373" cy="56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1">
            <a:hlinkClick r:id="rId3"/>
            <a:extLst>
              <a:ext uri="{FF2B5EF4-FFF2-40B4-BE49-F238E27FC236}">
                <a16:creationId xmlns:a16="http://schemas.microsoft.com/office/drawing/2014/main" id="{1CFDEEA8-3674-7C82-8154-8E144E69ADA6}"/>
              </a:ext>
            </a:extLst>
          </p:cNvPr>
          <p:cNvSpPr txBox="1"/>
          <p:nvPr/>
        </p:nvSpPr>
        <p:spPr>
          <a:xfrm>
            <a:off x="1672541" y="6383754"/>
            <a:ext cx="251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5D9103"/>
                </a:solidFill>
              </a:rPr>
              <a:t>Cell </a:t>
            </a:r>
            <a:r>
              <a:rPr lang="cs-CZ" dirty="0" err="1">
                <a:solidFill>
                  <a:srgbClr val="5D9103"/>
                </a:solidFill>
              </a:rPr>
              <a:t>Signaling</a:t>
            </a:r>
            <a:r>
              <a:rPr lang="en-US" dirty="0">
                <a:solidFill>
                  <a:srgbClr val="5D9103"/>
                </a:solidFill>
              </a:rPr>
              <a:t> Technology</a:t>
            </a:r>
            <a:endParaRPr lang="cs-CZ" dirty="0">
              <a:solidFill>
                <a:srgbClr val="5D91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68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9F5D8-F7D6-B2A7-44A3-67CF981BA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251" y="188640"/>
            <a:ext cx="7138987" cy="627063"/>
          </a:xfrm>
        </p:spPr>
        <p:txBody>
          <a:bodyPr/>
          <a:lstStyle/>
          <a:p>
            <a:r>
              <a:rPr lang="cs-CZ" sz="2800" b="1" dirty="0">
                <a:solidFill>
                  <a:schemeClr val="accent2">
                    <a:lumMod val="7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Deregulace signální transdukce v pozdním věku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1D0038-C0BF-9773-C87B-2CA288EC9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916832"/>
            <a:ext cx="7138987" cy="4713387"/>
          </a:xfrm>
        </p:spPr>
        <p:txBody>
          <a:bodyPr/>
          <a:lstStyle/>
          <a:p>
            <a:r>
              <a:rPr lang="cs-CZ" sz="2200" dirty="0"/>
              <a:t>stárnutí významně ovlivňuje citlivost organismu vůči </a:t>
            </a:r>
            <a:r>
              <a:rPr lang="cs-CZ" sz="2200" dirty="0" err="1"/>
              <a:t>xenobiotikům</a:t>
            </a:r>
            <a:endParaRPr lang="cs-CZ" sz="2200" dirty="0"/>
          </a:p>
          <a:p>
            <a:endParaRPr lang="cs-CZ" dirty="0"/>
          </a:p>
          <a:p>
            <a:r>
              <a:rPr lang="cs-CZ" dirty="0"/>
              <a:t>oslabení orgánových bariér </a:t>
            </a:r>
            <a:r>
              <a:rPr lang="en-US" dirty="0"/>
              <a:t>(</a:t>
            </a:r>
            <a:r>
              <a:rPr lang="en-US" dirty="0" err="1"/>
              <a:t>st</a:t>
            </a:r>
            <a:r>
              <a:rPr lang="cs-CZ" dirty="0" err="1"/>
              <a:t>řevo</a:t>
            </a:r>
            <a:r>
              <a:rPr lang="cs-CZ" dirty="0"/>
              <a:t>, BBB, kůže atp.)</a:t>
            </a:r>
          </a:p>
          <a:p>
            <a:endParaRPr lang="cs-CZ" dirty="0"/>
          </a:p>
          <a:p>
            <a:r>
              <a:rPr lang="cs-CZ" dirty="0" err="1"/>
              <a:t>xenobiotika</a:t>
            </a:r>
            <a:r>
              <a:rPr lang="cs-CZ" dirty="0"/>
              <a:t> mohou indukovat chronický zánět a přispívat k aberantní stimulaci imunitního systému</a:t>
            </a:r>
          </a:p>
          <a:p>
            <a:endParaRPr lang="cs-CZ" dirty="0"/>
          </a:p>
          <a:p>
            <a:r>
              <a:rPr lang="cs-CZ" dirty="0" err="1"/>
              <a:t>bioakumulace</a:t>
            </a:r>
            <a:r>
              <a:rPr lang="cs-CZ" dirty="0"/>
              <a:t> environmentálních polutantů roste s věkem</a:t>
            </a:r>
          </a:p>
        </p:txBody>
      </p:sp>
    </p:spTree>
    <p:extLst>
      <p:ext uri="{BB962C8B-B14F-4D97-AF65-F5344CB8AC3E}">
        <p14:creationId xmlns:p14="http://schemas.microsoft.com/office/powerpoint/2010/main" val="4486165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5DBDEB-915B-CFAE-EFBF-F7F0A655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D9103"/>
                </a:solidFill>
              </a:rPr>
              <a:t>MAPK/ERK kinázy​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63DF33-DBBF-BE81-641D-7469D9FA6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8B1C8BB9-3ED6-15E0-9FDD-10FAF36C2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027" y="1270409"/>
            <a:ext cx="5746973" cy="551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1">
            <a:hlinkClick r:id="rId3"/>
            <a:extLst>
              <a:ext uri="{FF2B5EF4-FFF2-40B4-BE49-F238E27FC236}">
                <a16:creationId xmlns:a16="http://schemas.microsoft.com/office/drawing/2014/main" id="{0B91548F-39E2-AB3A-C24F-A739C264C3C1}"/>
              </a:ext>
            </a:extLst>
          </p:cNvPr>
          <p:cNvSpPr txBox="1"/>
          <p:nvPr/>
        </p:nvSpPr>
        <p:spPr>
          <a:xfrm>
            <a:off x="1672541" y="6383754"/>
            <a:ext cx="251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5D9103"/>
                </a:solidFill>
              </a:rPr>
              <a:t>Cell </a:t>
            </a:r>
            <a:r>
              <a:rPr lang="cs-CZ" dirty="0" err="1">
                <a:solidFill>
                  <a:srgbClr val="5D9103"/>
                </a:solidFill>
              </a:rPr>
              <a:t>Signaling</a:t>
            </a:r>
            <a:r>
              <a:rPr lang="en-US" dirty="0">
                <a:solidFill>
                  <a:srgbClr val="5D9103"/>
                </a:solidFill>
              </a:rPr>
              <a:t> Technology</a:t>
            </a:r>
            <a:endParaRPr lang="cs-CZ" dirty="0">
              <a:solidFill>
                <a:srgbClr val="5D91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5559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326DB-4ECA-3D8A-6AFA-3ED736238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5D9103"/>
                </a:solidFill>
              </a:rPr>
              <a:t>Sign</a:t>
            </a:r>
            <a:r>
              <a:rPr lang="cs-CZ" sz="2800" dirty="0" err="1">
                <a:solidFill>
                  <a:srgbClr val="5D9103"/>
                </a:solidFill>
              </a:rPr>
              <a:t>ální</a:t>
            </a:r>
            <a:r>
              <a:rPr lang="cs-CZ" sz="2800" dirty="0">
                <a:solidFill>
                  <a:srgbClr val="5D9103"/>
                </a:solidFill>
              </a:rPr>
              <a:t> dráha SRC kinázy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2FEFD3-1806-995C-17DF-3D1C99E49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2823B03D-A330-899A-5E09-D246749E8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02987"/>
            <a:ext cx="5538000" cy="555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1">
            <a:hlinkClick r:id="rId3"/>
            <a:extLst>
              <a:ext uri="{FF2B5EF4-FFF2-40B4-BE49-F238E27FC236}">
                <a16:creationId xmlns:a16="http://schemas.microsoft.com/office/drawing/2014/main" id="{C4EBE80F-68D3-A683-1731-139C1808AB4D}"/>
              </a:ext>
            </a:extLst>
          </p:cNvPr>
          <p:cNvSpPr txBox="1"/>
          <p:nvPr/>
        </p:nvSpPr>
        <p:spPr>
          <a:xfrm>
            <a:off x="1763688" y="6433697"/>
            <a:ext cx="1283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5D9103"/>
                </a:solidFill>
              </a:rPr>
              <a:t>Zhang,2012</a:t>
            </a:r>
          </a:p>
        </p:txBody>
      </p:sp>
    </p:spTree>
    <p:extLst>
      <p:ext uri="{BB962C8B-B14F-4D97-AF65-F5344CB8AC3E}">
        <p14:creationId xmlns:p14="http://schemas.microsoft.com/office/powerpoint/2010/main" val="4973172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4DB101-F206-FFD5-02EE-BCC532D86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5D9103"/>
                </a:solidFill>
              </a:rPr>
              <a:t>mTOR </a:t>
            </a:r>
            <a:r>
              <a:rPr lang="en-US" sz="2800" dirty="0" err="1">
                <a:solidFill>
                  <a:srgbClr val="5D9103"/>
                </a:solidFill>
              </a:rPr>
              <a:t>signalizace</a:t>
            </a:r>
            <a:endParaRPr lang="cs-CZ" sz="2800" dirty="0">
              <a:solidFill>
                <a:srgbClr val="5D9103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0EF9F1-F51E-832B-5C70-F02FEE128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530AC843-C82A-60B0-A065-36149E98E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80316"/>
            <a:ext cx="6051216" cy="567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1">
            <a:hlinkClick r:id="rId3"/>
            <a:extLst>
              <a:ext uri="{FF2B5EF4-FFF2-40B4-BE49-F238E27FC236}">
                <a16:creationId xmlns:a16="http://schemas.microsoft.com/office/drawing/2014/main" id="{437D2E1C-D4D3-7BE8-4DAE-F59DB2964031}"/>
              </a:ext>
            </a:extLst>
          </p:cNvPr>
          <p:cNvSpPr txBox="1"/>
          <p:nvPr/>
        </p:nvSpPr>
        <p:spPr>
          <a:xfrm>
            <a:off x="1672541" y="6383754"/>
            <a:ext cx="251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5D9103"/>
                </a:solidFill>
              </a:rPr>
              <a:t>Cell </a:t>
            </a:r>
            <a:r>
              <a:rPr lang="cs-CZ" dirty="0" err="1">
                <a:solidFill>
                  <a:srgbClr val="5D9103"/>
                </a:solidFill>
              </a:rPr>
              <a:t>Signaling</a:t>
            </a:r>
            <a:r>
              <a:rPr lang="en-US" dirty="0">
                <a:solidFill>
                  <a:srgbClr val="5D9103"/>
                </a:solidFill>
              </a:rPr>
              <a:t> Technology</a:t>
            </a:r>
            <a:endParaRPr lang="cs-CZ" dirty="0">
              <a:solidFill>
                <a:srgbClr val="5D91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472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9B5DC5-92FD-E1FB-FD4F-421402404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5D9103"/>
                </a:solidFill>
              </a:rPr>
              <a:t>JAK/STAT </a:t>
            </a:r>
            <a:r>
              <a:rPr lang="en-US" sz="2800" dirty="0" err="1">
                <a:solidFill>
                  <a:srgbClr val="5D9103"/>
                </a:solidFill>
              </a:rPr>
              <a:t>signalizace</a:t>
            </a:r>
            <a:endParaRPr lang="cs-CZ" sz="2800" dirty="0">
              <a:solidFill>
                <a:srgbClr val="5D9103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D0062D-4A26-C9D3-45CD-140D030C8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extovéPole 1">
            <a:hlinkClick r:id="rId2"/>
            <a:extLst>
              <a:ext uri="{FF2B5EF4-FFF2-40B4-BE49-F238E27FC236}">
                <a16:creationId xmlns:a16="http://schemas.microsoft.com/office/drawing/2014/main" id="{13C1C334-B282-B1CB-AF3F-C9E224EC1F87}"/>
              </a:ext>
            </a:extLst>
          </p:cNvPr>
          <p:cNvSpPr txBox="1"/>
          <p:nvPr/>
        </p:nvSpPr>
        <p:spPr>
          <a:xfrm>
            <a:off x="8100392" y="64617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5D9103"/>
                </a:solidFill>
              </a:rPr>
              <a:t>Hu, 2021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93A1A37E-96B2-5A5F-E216-6F116726E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11590"/>
            <a:ext cx="7380312" cy="440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1048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4F2F61-EF4D-70EF-90D1-95A70676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5D9103"/>
                </a:solidFill>
              </a:rPr>
              <a:t>NF-kB </a:t>
            </a:r>
            <a:r>
              <a:rPr lang="en-US" sz="2800" dirty="0" err="1">
                <a:solidFill>
                  <a:srgbClr val="5D9103"/>
                </a:solidFill>
              </a:rPr>
              <a:t>signalizace</a:t>
            </a:r>
            <a:endParaRPr lang="cs-CZ" sz="2800" dirty="0">
              <a:solidFill>
                <a:srgbClr val="5D9103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047FCA-138A-3B18-DD0B-6FC3A06E5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EA0703F2-ADDF-42AD-CAE4-A2F57516A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7616879" cy="480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1">
            <a:hlinkClick r:id="rId3"/>
            <a:extLst>
              <a:ext uri="{FF2B5EF4-FFF2-40B4-BE49-F238E27FC236}">
                <a16:creationId xmlns:a16="http://schemas.microsoft.com/office/drawing/2014/main" id="{BDF85381-7A03-1BF5-FEBE-A7363F19C6FA}"/>
              </a:ext>
            </a:extLst>
          </p:cNvPr>
          <p:cNvSpPr txBox="1"/>
          <p:nvPr/>
        </p:nvSpPr>
        <p:spPr>
          <a:xfrm>
            <a:off x="8100392" y="6330930"/>
            <a:ext cx="142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>
                <a:solidFill>
                  <a:srgbClr val="5D9103"/>
                </a:solidFill>
              </a:rPr>
              <a:t>Yu</a:t>
            </a:r>
            <a:r>
              <a:rPr lang="cs-CZ" dirty="0">
                <a:solidFill>
                  <a:srgbClr val="5D9103"/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2133417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B21F37-4EAE-F1A9-A00A-14A91B01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69784"/>
            <a:ext cx="7138987" cy="627063"/>
          </a:xfrm>
        </p:spPr>
        <p:txBody>
          <a:bodyPr/>
          <a:lstStyle/>
          <a:p>
            <a:r>
              <a:rPr lang="en-US" sz="2800" dirty="0" err="1">
                <a:solidFill>
                  <a:srgbClr val="5D9103"/>
                </a:solidFill>
              </a:rPr>
              <a:t>Signalizace</a:t>
            </a:r>
            <a:r>
              <a:rPr lang="en-US" sz="2800" dirty="0">
                <a:solidFill>
                  <a:srgbClr val="5D9103"/>
                </a:solidFill>
              </a:rPr>
              <a:t> HIF1alpha</a:t>
            </a:r>
            <a:endParaRPr lang="cs-CZ" sz="2800" dirty="0">
              <a:solidFill>
                <a:srgbClr val="5D9103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C2DF5D-E36A-65A3-5B48-5AE71704E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EABD8669-CB5C-6BA7-4599-116B16951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10" y="0"/>
            <a:ext cx="5191125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1">
            <a:hlinkClick r:id="rId3"/>
            <a:extLst>
              <a:ext uri="{FF2B5EF4-FFF2-40B4-BE49-F238E27FC236}">
                <a16:creationId xmlns:a16="http://schemas.microsoft.com/office/drawing/2014/main" id="{C678441B-82D3-08B4-9628-120CC629626D}"/>
              </a:ext>
            </a:extLst>
          </p:cNvPr>
          <p:cNvSpPr txBox="1"/>
          <p:nvPr/>
        </p:nvSpPr>
        <p:spPr>
          <a:xfrm>
            <a:off x="1547813" y="6297891"/>
            <a:ext cx="3703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5D9103"/>
                </a:solidFill>
              </a:rPr>
              <a:t>Cell </a:t>
            </a:r>
            <a:r>
              <a:rPr lang="cs-CZ" dirty="0" err="1">
                <a:solidFill>
                  <a:srgbClr val="5D9103"/>
                </a:solidFill>
              </a:rPr>
              <a:t>Signaling</a:t>
            </a:r>
            <a:r>
              <a:rPr lang="cs-CZ" dirty="0">
                <a:solidFill>
                  <a:srgbClr val="5D9103"/>
                </a:solidFill>
              </a:rPr>
              <a:t> Technology</a:t>
            </a:r>
          </a:p>
        </p:txBody>
      </p:sp>
    </p:spTree>
    <p:extLst>
      <p:ext uri="{BB962C8B-B14F-4D97-AF65-F5344CB8AC3E}">
        <p14:creationId xmlns:p14="http://schemas.microsoft.com/office/powerpoint/2010/main" val="32755476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2AB20E-9AB1-D2DA-C888-70D53DA5B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solidFill>
                  <a:srgbClr val="5D9103"/>
                </a:solidFill>
              </a:rPr>
              <a:t>AhR</a:t>
            </a:r>
            <a:r>
              <a:rPr lang="en-US" sz="2800" dirty="0">
                <a:solidFill>
                  <a:srgbClr val="5D9103"/>
                </a:solidFill>
              </a:rPr>
              <a:t> </a:t>
            </a:r>
            <a:r>
              <a:rPr lang="en-US" sz="2800" dirty="0" err="1">
                <a:solidFill>
                  <a:srgbClr val="5D9103"/>
                </a:solidFill>
              </a:rPr>
              <a:t>signalizace</a:t>
            </a:r>
            <a:endParaRPr lang="cs-CZ" sz="2800" dirty="0">
              <a:solidFill>
                <a:srgbClr val="5D9103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E9B570-4297-358B-A14D-2255B8582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1C4B8BF2-D1C1-AEE3-BDFE-31F3D86EB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418" y="1124744"/>
            <a:ext cx="5699581" cy="558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1">
            <a:hlinkClick r:id="rId3"/>
            <a:extLst>
              <a:ext uri="{FF2B5EF4-FFF2-40B4-BE49-F238E27FC236}">
                <a16:creationId xmlns:a16="http://schemas.microsoft.com/office/drawing/2014/main" id="{BDA912E8-F3F2-AC7F-4E08-C6DB1EF99485}"/>
              </a:ext>
            </a:extLst>
          </p:cNvPr>
          <p:cNvSpPr txBox="1"/>
          <p:nvPr/>
        </p:nvSpPr>
        <p:spPr>
          <a:xfrm>
            <a:off x="1691680" y="6414195"/>
            <a:ext cx="3703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i="1" dirty="0" err="1">
                <a:solidFill>
                  <a:schemeClr val="accent2">
                    <a:lumMod val="75000"/>
                  </a:schemeClr>
                </a:solidFill>
              </a:rPr>
              <a:t>Stockinger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9396530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B5431F-F292-27FD-5790-1C590B5B1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5D9103"/>
                </a:solidFill>
              </a:rPr>
              <a:t>p53 </a:t>
            </a:r>
            <a:r>
              <a:rPr lang="en-US" sz="2800" dirty="0" err="1">
                <a:solidFill>
                  <a:srgbClr val="5D9103"/>
                </a:solidFill>
              </a:rPr>
              <a:t>signalizace</a:t>
            </a:r>
            <a:endParaRPr lang="cs-CZ" sz="2800" dirty="0">
              <a:solidFill>
                <a:srgbClr val="5D9103"/>
              </a:solidFill>
            </a:endParaRP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D034420E-EC79-020B-E7C8-D3172C77C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91329"/>
            <a:ext cx="7000875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1">
            <a:hlinkClick r:id="rId3"/>
            <a:extLst>
              <a:ext uri="{FF2B5EF4-FFF2-40B4-BE49-F238E27FC236}">
                <a16:creationId xmlns:a16="http://schemas.microsoft.com/office/drawing/2014/main" id="{35AF7BE2-855E-7551-7E91-E28D565F9476}"/>
              </a:ext>
            </a:extLst>
          </p:cNvPr>
          <p:cNvSpPr txBox="1"/>
          <p:nvPr/>
        </p:nvSpPr>
        <p:spPr>
          <a:xfrm>
            <a:off x="6516216" y="6461720"/>
            <a:ext cx="3127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>
                <a:solidFill>
                  <a:srgbClr val="5D9103"/>
                </a:solidFill>
              </a:rPr>
              <a:t>Hernández</a:t>
            </a:r>
            <a:r>
              <a:rPr lang="cs-CZ" dirty="0">
                <a:solidFill>
                  <a:srgbClr val="5D9103"/>
                </a:solidFill>
              </a:rPr>
              <a:t> </a:t>
            </a:r>
            <a:r>
              <a:rPr lang="cs-CZ" dirty="0" err="1">
                <a:solidFill>
                  <a:srgbClr val="5D9103"/>
                </a:solidFill>
              </a:rPr>
              <a:t>Borrero</a:t>
            </a:r>
            <a:r>
              <a:rPr lang="cs-CZ" dirty="0">
                <a:solidFill>
                  <a:srgbClr val="5D9103"/>
                </a:solidFill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2511359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86364-90C4-CB6C-C019-D9D93C8E3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5D9103"/>
                </a:solidFill>
              </a:rPr>
              <a:t>ER </a:t>
            </a:r>
            <a:r>
              <a:rPr lang="en-US" sz="2800" dirty="0" err="1">
                <a:solidFill>
                  <a:srgbClr val="5D9103"/>
                </a:solidFill>
              </a:rPr>
              <a:t>stres</a:t>
            </a:r>
            <a:endParaRPr lang="cs-CZ" sz="2800" dirty="0">
              <a:solidFill>
                <a:srgbClr val="5D9103"/>
              </a:solidFill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2E41761-8B26-323A-A34C-9F5FD7ECD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5193" y="396280"/>
            <a:ext cx="5468807" cy="6275599"/>
          </a:xfrm>
          <a:prstGeom prst="rect">
            <a:avLst/>
          </a:prstGeom>
        </p:spPr>
      </p:pic>
      <p:sp>
        <p:nvSpPr>
          <p:cNvPr id="5" name="TextovéPole 1">
            <a:hlinkClick r:id="rId3"/>
            <a:extLst>
              <a:ext uri="{FF2B5EF4-FFF2-40B4-BE49-F238E27FC236}">
                <a16:creationId xmlns:a16="http://schemas.microsoft.com/office/drawing/2014/main" id="{283A825E-A41F-83EC-C038-72A5E2B2F95F}"/>
              </a:ext>
            </a:extLst>
          </p:cNvPr>
          <p:cNvSpPr txBox="1"/>
          <p:nvPr/>
        </p:nvSpPr>
        <p:spPr>
          <a:xfrm>
            <a:off x="1691680" y="6461720"/>
            <a:ext cx="3703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D9103"/>
                </a:solidFill>
              </a:rPr>
              <a:t>Park, 2017</a:t>
            </a:r>
            <a:endParaRPr lang="cs-CZ" dirty="0">
              <a:solidFill>
                <a:srgbClr val="5D91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425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7E6196-4D12-9639-4C2C-AA8867025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188640"/>
            <a:ext cx="7138987" cy="627063"/>
          </a:xfrm>
        </p:spPr>
        <p:txBody>
          <a:bodyPr/>
          <a:lstStyle/>
          <a:p>
            <a:r>
              <a:rPr lang="cs-CZ" sz="2800" b="1" dirty="0">
                <a:solidFill>
                  <a:schemeClr val="accent2">
                    <a:lumMod val="7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Deregulace signální transdukce v pozdním věku</a:t>
            </a:r>
            <a:endParaRPr lang="cs-CZ" dirty="0"/>
          </a:p>
        </p:txBody>
      </p:sp>
      <p:pic>
        <p:nvPicPr>
          <p:cNvPr id="4" name="Picture 2" descr="Defining the Scope of Exposome Studies and Research Needs from a  Multidisciplinary Perspective | Environmental Science &amp; Technology Letters">
            <a:extLst>
              <a:ext uri="{FF2B5EF4-FFF2-40B4-BE49-F238E27FC236}">
                <a16:creationId xmlns:a16="http://schemas.microsoft.com/office/drawing/2014/main" id="{A2EDFF99-F188-6EBC-342D-80D03C18D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5006" r="7832" b="4994"/>
          <a:stretch/>
        </p:blipFill>
        <p:spPr bwMode="auto">
          <a:xfrm>
            <a:off x="1677700" y="1331475"/>
            <a:ext cx="7236296" cy="400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hlinkClick r:id="rId4"/>
            <a:extLst>
              <a:ext uri="{FF2B5EF4-FFF2-40B4-BE49-F238E27FC236}">
                <a16:creationId xmlns:a16="http://schemas.microsoft.com/office/drawing/2014/main" id="{338E324C-D906-4F04-E763-EA7FD133FE1B}"/>
              </a:ext>
            </a:extLst>
          </p:cNvPr>
          <p:cNvSpPr txBox="1"/>
          <p:nvPr/>
        </p:nvSpPr>
        <p:spPr>
          <a:xfrm>
            <a:off x="5563595" y="5576780"/>
            <a:ext cx="3136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</a:rPr>
              <a:t>Risher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</a:rPr>
              <a:t>, 2010,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</a:rPr>
              <a:t>Rev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</a:rPr>
              <a:t> Environ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</a:rPr>
              <a:t>Contam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</a:rPr>
              <a:t>Toxicol</a:t>
            </a:r>
            <a:endParaRPr lang="cs-CZ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ovéPole 5">
            <a:hlinkClick r:id="rId5"/>
            <a:extLst>
              <a:ext uri="{FF2B5EF4-FFF2-40B4-BE49-F238E27FC236}">
                <a16:creationId xmlns:a16="http://schemas.microsoft.com/office/drawing/2014/main" id="{05A260C4-152E-4B1B-56E1-867E5F07B2C3}"/>
              </a:ext>
            </a:extLst>
          </p:cNvPr>
          <p:cNvSpPr txBox="1"/>
          <p:nvPr/>
        </p:nvSpPr>
        <p:spPr>
          <a:xfrm>
            <a:off x="5563595" y="6315444"/>
            <a:ext cx="3009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>
                <a:solidFill>
                  <a:schemeClr val="accent2">
                    <a:lumMod val="75000"/>
                  </a:schemeClr>
                </a:solidFill>
              </a:rPr>
              <a:t>Zhang,2021, Environ.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</a:rPr>
              <a:t>Sci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</a:rPr>
              <a:t>Technol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</a:rPr>
              <a:t>Lett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7" name="TextovéPole 6">
            <a:hlinkClick r:id="rId6"/>
            <a:extLst>
              <a:ext uri="{FF2B5EF4-FFF2-40B4-BE49-F238E27FC236}">
                <a16:creationId xmlns:a16="http://schemas.microsoft.com/office/drawing/2014/main" id="{A727E061-2F49-5FFD-D3E1-AA0D51343A5D}"/>
              </a:ext>
            </a:extLst>
          </p:cNvPr>
          <p:cNvSpPr txBox="1"/>
          <p:nvPr/>
        </p:nvSpPr>
        <p:spPr>
          <a:xfrm>
            <a:off x="5563595" y="5946112"/>
            <a:ext cx="2933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err="1">
                <a:solidFill>
                  <a:schemeClr val="accent2">
                    <a:lumMod val="75000"/>
                  </a:schemeClr>
                </a:solidFill>
              </a:rPr>
              <a:t>Tanner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2020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Int J </a:t>
            </a:r>
            <a:r>
              <a:rPr lang="en-US" sz="1400" i="1" dirty="0" err="1">
                <a:solidFill>
                  <a:schemeClr val="accent2">
                    <a:lumMod val="75000"/>
                  </a:schemeClr>
                </a:solidFill>
              </a:rPr>
              <a:t>Hyg</a:t>
            </a:r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 Environ Health</a:t>
            </a:r>
          </a:p>
        </p:txBody>
      </p:sp>
    </p:spTree>
    <p:extLst>
      <p:ext uri="{BB962C8B-B14F-4D97-AF65-F5344CB8AC3E}">
        <p14:creationId xmlns:p14="http://schemas.microsoft.com/office/powerpoint/2010/main" val="611526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144FB8-C8B8-3351-F278-A1F023094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O </a:t>
            </a:r>
            <a:r>
              <a:rPr lang="en-US" sz="2400" dirty="0" err="1"/>
              <a:t>charakteru</a:t>
            </a:r>
            <a:r>
              <a:rPr lang="en-US" sz="2400" dirty="0"/>
              <a:t> </a:t>
            </a:r>
            <a:r>
              <a:rPr lang="en-US" sz="2400" dirty="0" err="1"/>
              <a:t>signální</a:t>
            </a:r>
            <a:r>
              <a:rPr lang="en-US" sz="2400" dirty="0"/>
              <a:t> </a:t>
            </a:r>
            <a:r>
              <a:rPr lang="en-US" sz="2400" dirty="0" err="1"/>
              <a:t>disrupce</a:t>
            </a:r>
            <a:r>
              <a:rPr lang="en-US" sz="2400" dirty="0"/>
              <a:t> </a:t>
            </a:r>
            <a:r>
              <a:rPr lang="en-US" sz="2400" dirty="0" err="1"/>
              <a:t>rozhoduje</a:t>
            </a:r>
            <a:r>
              <a:rPr lang="en-US" sz="2400" dirty="0"/>
              <a:t> do </a:t>
            </a:r>
            <a:r>
              <a:rPr lang="en-US" sz="2400" dirty="0" err="1"/>
              <a:t>značné</a:t>
            </a:r>
            <a:r>
              <a:rPr lang="en-US" sz="2400" dirty="0"/>
              <a:t> </a:t>
            </a:r>
            <a:r>
              <a:rPr lang="en-US" sz="2400" dirty="0" err="1"/>
              <a:t>míry</a:t>
            </a:r>
            <a:r>
              <a:rPr lang="en-US" sz="2400" dirty="0"/>
              <a:t> </a:t>
            </a:r>
            <a:r>
              <a:rPr lang="en-US" sz="2400" dirty="0" err="1"/>
              <a:t>intenzita</a:t>
            </a:r>
            <a:r>
              <a:rPr lang="en-US" sz="2400" dirty="0"/>
              <a:t> a </a:t>
            </a:r>
            <a:r>
              <a:rPr lang="en-US" sz="2400" dirty="0" err="1"/>
              <a:t>zp</a:t>
            </a:r>
            <a:r>
              <a:rPr lang="cs-CZ" sz="2400" dirty="0" err="1"/>
              <a:t>ůsob</a:t>
            </a:r>
            <a:r>
              <a:rPr lang="en-US" sz="2400" dirty="0"/>
              <a:t> </a:t>
            </a:r>
            <a:r>
              <a:rPr lang="en-US" sz="2400" dirty="0" err="1"/>
              <a:t>metabolizace</a:t>
            </a:r>
            <a:r>
              <a:rPr lang="en-US" sz="2400" dirty="0"/>
              <a:t> </a:t>
            </a:r>
            <a:r>
              <a:rPr lang="en-US" sz="2400" dirty="0" err="1"/>
              <a:t>xenobiotika</a:t>
            </a:r>
            <a:r>
              <a:rPr lang="en-US" sz="2400" dirty="0"/>
              <a:t> a </a:t>
            </a:r>
            <a:r>
              <a:rPr lang="en-US" sz="2400" dirty="0" err="1"/>
              <a:t>tkáň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které</a:t>
            </a:r>
            <a:r>
              <a:rPr lang="en-US" sz="2400" dirty="0"/>
              <a:t> k </a:t>
            </a:r>
            <a:r>
              <a:rPr lang="en-US" sz="2400" dirty="0" err="1"/>
              <a:t>expozici</a:t>
            </a:r>
            <a:r>
              <a:rPr lang="en-US" sz="2400" dirty="0"/>
              <a:t> </a:t>
            </a:r>
            <a:r>
              <a:rPr lang="en-US" sz="2400" dirty="0" err="1"/>
              <a:t>došlo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Xenobiotika</a:t>
            </a:r>
            <a:r>
              <a:rPr lang="en-US" sz="2400" dirty="0"/>
              <a:t> </a:t>
            </a:r>
            <a:r>
              <a:rPr lang="en-US" sz="2400" dirty="0" err="1"/>
              <a:t>mohou</a:t>
            </a:r>
            <a:r>
              <a:rPr lang="en-US" sz="2400" dirty="0"/>
              <a:t> </a:t>
            </a:r>
            <a:r>
              <a:rPr lang="en-US" sz="2400" dirty="0" err="1"/>
              <a:t>spouštět</a:t>
            </a:r>
            <a:r>
              <a:rPr lang="en-US" sz="2400" dirty="0"/>
              <a:t> </a:t>
            </a:r>
            <a:r>
              <a:rPr lang="en-US" sz="2400" dirty="0" err="1"/>
              <a:t>nežádoucí</a:t>
            </a:r>
            <a:r>
              <a:rPr lang="en-US" sz="2400" dirty="0"/>
              <a:t> </a:t>
            </a:r>
            <a:r>
              <a:rPr lang="en-US" sz="2400" dirty="0" err="1"/>
              <a:t>toxicitu</a:t>
            </a:r>
            <a:r>
              <a:rPr lang="en-US" sz="2400" dirty="0"/>
              <a:t> </a:t>
            </a:r>
            <a:r>
              <a:rPr lang="en-US" sz="2400" dirty="0" err="1"/>
              <a:t>pouze</a:t>
            </a:r>
            <a:r>
              <a:rPr lang="en-US" sz="2400" dirty="0"/>
              <a:t> v </a:t>
            </a:r>
            <a:r>
              <a:rPr lang="en-US" sz="2400" dirty="0" err="1"/>
              <a:t>určitém</a:t>
            </a:r>
            <a:r>
              <a:rPr lang="en-US" sz="2400" dirty="0"/>
              <a:t> </a:t>
            </a:r>
            <a:r>
              <a:rPr lang="en-US" sz="2400" dirty="0" err="1"/>
              <a:t>stádiu</a:t>
            </a:r>
            <a:r>
              <a:rPr lang="en-US" sz="2400" dirty="0"/>
              <a:t> </a:t>
            </a:r>
            <a:r>
              <a:rPr lang="cs-CZ" sz="2400" dirty="0"/>
              <a:t>vývoje </a:t>
            </a:r>
            <a:r>
              <a:rPr lang="en-US" sz="2400" dirty="0" err="1"/>
              <a:t>organismu</a:t>
            </a:r>
            <a:r>
              <a:rPr lang="en-US" sz="2400" dirty="0"/>
              <a:t> </a:t>
            </a:r>
            <a:r>
              <a:rPr lang="en-US" sz="2400" dirty="0" err="1"/>
              <a:t>disrupcí</a:t>
            </a:r>
            <a:r>
              <a:rPr lang="en-US" sz="2400" dirty="0"/>
              <a:t> </a:t>
            </a:r>
            <a:r>
              <a:rPr lang="en-US" sz="2400" dirty="0" err="1"/>
              <a:t>specifické</a:t>
            </a:r>
            <a:r>
              <a:rPr lang="en-US" sz="2400" dirty="0"/>
              <a:t> </a:t>
            </a:r>
            <a:r>
              <a:rPr lang="en-US" sz="2400" dirty="0" err="1"/>
              <a:t>signalizace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Dávka</a:t>
            </a:r>
            <a:r>
              <a:rPr lang="en-US" sz="2400" dirty="0"/>
              <a:t> </a:t>
            </a:r>
            <a:r>
              <a:rPr lang="en-US" sz="2400" dirty="0" err="1"/>
              <a:t>xenobiotika</a:t>
            </a:r>
            <a:r>
              <a:rPr lang="en-US" sz="2400" dirty="0"/>
              <a:t> se </a:t>
            </a:r>
            <a:r>
              <a:rPr lang="en-US" sz="2400" dirty="0" err="1"/>
              <a:t>rovněž</a:t>
            </a:r>
            <a:r>
              <a:rPr lang="en-US" sz="2400" dirty="0"/>
              <a:t> </a:t>
            </a:r>
            <a:r>
              <a:rPr lang="en-US" sz="2400" dirty="0" err="1"/>
              <a:t>významně</a:t>
            </a:r>
            <a:r>
              <a:rPr lang="en-US" sz="2400" dirty="0"/>
              <a:t> </a:t>
            </a:r>
            <a:r>
              <a:rPr lang="en-US" sz="2400" dirty="0" err="1"/>
              <a:t>podílí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 </a:t>
            </a:r>
            <a:r>
              <a:rPr lang="en-US" sz="2400" dirty="0" err="1"/>
              <a:t>určení</a:t>
            </a:r>
            <a:r>
              <a:rPr lang="en-US" sz="2400" dirty="0"/>
              <a:t> </a:t>
            </a:r>
            <a:r>
              <a:rPr lang="en-US" sz="2400" dirty="0" err="1"/>
              <a:t>typu</a:t>
            </a:r>
            <a:r>
              <a:rPr lang="en-US" sz="2400" dirty="0"/>
              <a:t> a </a:t>
            </a:r>
            <a:r>
              <a:rPr lang="en-US" sz="2400" dirty="0" err="1"/>
              <a:t>rozsahu</a:t>
            </a:r>
            <a:r>
              <a:rPr lang="en-US" sz="2400" dirty="0"/>
              <a:t> </a:t>
            </a:r>
            <a:r>
              <a:rPr lang="en-US" sz="2400" dirty="0" err="1"/>
              <a:t>signální</a:t>
            </a:r>
            <a:r>
              <a:rPr lang="en-US" sz="2400" dirty="0"/>
              <a:t> </a:t>
            </a:r>
            <a:r>
              <a:rPr lang="en-US" sz="2400" dirty="0" err="1"/>
              <a:t>disrupce</a:t>
            </a:r>
            <a:endParaRPr lang="en-US" sz="24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4">
            <a:extLst>
              <a:ext uri="{FF2B5EF4-FFF2-40B4-BE49-F238E27FC236}">
                <a16:creationId xmlns:a16="http://schemas.microsoft.com/office/drawing/2014/main" id="{F3BB74E7-7B16-DCEF-43EE-9202D118D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3" y="396875"/>
            <a:ext cx="7138987" cy="6270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kern="12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Toxicita</a:t>
            </a:r>
            <a:r>
              <a:rPr lang="en-US" sz="3400" b="1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400" b="1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v kontextu fyziologie</a:t>
            </a:r>
            <a:endParaRPr lang="en-US" sz="3400" b="1" kern="120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2822509"/>
      </p:ext>
    </p:extLst>
  </p:cSld>
  <p:clrMapOvr>
    <a:masterClrMapping/>
  </p:clrMapOvr>
</p:sld>
</file>

<file path=ppt/theme/theme1.xml><?xml version="1.0" encoding="utf-8"?>
<a:theme xmlns:a="http://schemas.openxmlformats.org/drawingml/2006/main" name="sablona-modra-svetla">
  <a:themeElements>
    <a:clrScheme name="Vlastní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5C9933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.potx" id="{0D74747E-F389-4DD3-A89B-63B3C6341D52}" vid="{3E1717CA-3ECB-450F-8CAD-745B07520270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(1)</Template>
  <TotalTime>716</TotalTime>
  <Words>1825</Words>
  <Application>Microsoft Office PowerPoint</Application>
  <PresentationFormat>Předvádění na obrazovce (4:3)</PresentationFormat>
  <Paragraphs>336</Paragraphs>
  <Slides>78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87" baseType="lpstr">
      <vt:lpstr>Archivo Narrow</vt:lpstr>
      <vt:lpstr>Arial</vt:lpstr>
      <vt:lpstr>Arial Black</vt:lpstr>
      <vt:lpstr>Calibri</vt:lpstr>
      <vt:lpstr>Inter</vt:lpstr>
      <vt:lpstr>NexusSans</vt:lpstr>
      <vt:lpstr>Roboto</vt:lpstr>
      <vt:lpstr>Segoe UI</vt:lpstr>
      <vt:lpstr>sablona-modra-svetla</vt:lpstr>
      <vt:lpstr>Jiřina Procházková Biofyzikální ústav AV ČR Brno</vt:lpstr>
      <vt:lpstr>AOP koncept – proč a nač?</vt:lpstr>
      <vt:lpstr>AOP koncept</vt:lpstr>
      <vt:lpstr>Deregulace signální transdukce </vt:lpstr>
      <vt:lpstr>Deregulace signální transdukce během vývoje</vt:lpstr>
      <vt:lpstr>Deregulace signální transdukce během vývoje</vt:lpstr>
      <vt:lpstr>Deregulace signální transdukce v pozdním věku</vt:lpstr>
      <vt:lpstr>Deregulace signální transdukce v pozdním věku</vt:lpstr>
      <vt:lpstr>Toxicita v kontextu fyziologie</vt:lpstr>
      <vt:lpstr>Toxicita v kontextu fyziologie</vt:lpstr>
      <vt:lpstr>Toxicita v kontextu fyziologie</vt:lpstr>
      <vt:lpstr>Toxicita na morfologické úrovni buňky</vt:lpstr>
      <vt:lpstr>Deregulace signální transdukce xenobiotiky</vt:lpstr>
      <vt:lpstr>Cytoskelet jako regulátor signalizace</vt:lpstr>
      <vt:lpstr>Cytoskelet jako buněčný cíl xenobiotik</vt:lpstr>
      <vt:lpstr>Prezentace aplikace PowerPoint</vt:lpstr>
      <vt:lpstr>Cytoskelet jako regulátor signalizace</vt:lpstr>
      <vt:lpstr>KONTEXT !</vt:lpstr>
      <vt:lpstr>Příklady různých kategorií xenobiotik</vt:lpstr>
      <vt:lpstr>Vývojová toxicita – deregulace signalizace</vt:lpstr>
      <vt:lpstr>Léčivo - Thalidomid </vt:lpstr>
      <vt:lpstr>Léčivo - Thalidomid </vt:lpstr>
      <vt:lpstr>Deregulace NF-kB a HIF1a signalizace</vt:lpstr>
      <vt:lpstr>AOP koncept v praxi</vt:lpstr>
      <vt:lpstr>Těžké kovy -  př. Olovo</vt:lpstr>
      <vt:lpstr>Indukce oxidativního stresu</vt:lpstr>
      <vt:lpstr>Deregulace Wnt signalizace a G-proteinů</vt:lpstr>
      <vt:lpstr>Deregulace Ca2+ signalizace a aktivace AP1</vt:lpstr>
      <vt:lpstr>Deregulace synaptické receptorové signalizace</vt:lpstr>
      <vt:lpstr>Deregulace Wnt/b-catenin signalizace</vt:lpstr>
      <vt:lpstr>Polutanty - PCBs</vt:lpstr>
      <vt:lpstr>Polutanty - PCBs</vt:lpstr>
      <vt:lpstr>Ca2+ homeostáza vs. apoptóza</vt:lpstr>
      <vt:lpstr>Ca2+ homeostáza vs. apoptóza</vt:lpstr>
      <vt:lpstr>AhR, EGFR, MAPK signalizace</vt:lpstr>
      <vt:lpstr>AhR, EGFR, MAPK signalizace</vt:lpstr>
      <vt:lpstr>Aktivace AhR a deregulace Wnt signalizace</vt:lpstr>
      <vt:lpstr>Aktivace AhR a deregulace Wnt signalizace</vt:lpstr>
      <vt:lpstr>Indukce TGFbeta/SMAD3 signalizace a fibrózy</vt:lpstr>
      <vt:lpstr>Polutanty - PFAS</vt:lpstr>
      <vt:lpstr>Epigenetické změny, aktivace AP1 a p53</vt:lpstr>
      <vt:lpstr>Víceúrovňová indukce zánětu</vt:lpstr>
      <vt:lpstr>Infiltrace buněk IS</vt:lpstr>
      <vt:lpstr>Léčivo - Paclitaxel</vt:lpstr>
      <vt:lpstr>Léčivo - Paclitaxel</vt:lpstr>
      <vt:lpstr>Aktivace IL6, TLR, AP1 signalizace</vt:lpstr>
      <vt:lpstr>Mezibuněčná spojení</vt:lpstr>
      <vt:lpstr>Inhibice komunikace GJ</vt:lpstr>
      <vt:lpstr>Deregulace komunikace TJ</vt:lpstr>
      <vt:lpstr>Deregulace komunikace TJ</vt:lpstr>
      <vt:lpstr>Deregulace komunikace TJ</vt:lpstr>
      <vt:lpstr>Disrupce mezibuněčné komunikace AJ, GJ</vt:lpstr>
      <vt:lpstr>Pevné částice (PM) </vt:lpstr>
      <vt:lpstr>Multiúrovňová deregulace signalizace</vt:lpstr>
      <vt:lpstr>Nanočástice (NP)</vt:lpstr>
      <vt:lpstr>Nanočástice (NP)</vt:lpstr>
      <vt:lpstr>Terapeutické NP</vt:lpstr>
      <vt:lpstr>Indukce oxidativního stresu a apoptózy</vt:lpstr>
      <vt:lpstr>Terapeutické NP</vt:lpstr>
      <vt:lpstr>Environmentální NP</vt:lpstr>
      <vt:lpstr>ER stres</vt:lpstr>
      <vt:lpstr>Shrnutí kvízem</vt:lpstr>
      <vt:lpstr>Obrazový rejstřík diskutovaných signálních drah</vt:lpstr>
      <vt:lpstr>EGFR signalizace </vt:lpstr>
      <vt:lpstr>Wnt signalizace </vt:lpstr>
      <vt:lpstr>IL-6/JAK-STAT signalizace</vt:lpstr>
      <vt:lpstr>TGFbeta/SMAD signaling</vt:lpstr>
      <vt:lpstr>Signalizace ionty Ca2+ </vt:lpstr>
      <vt:lpstr>MAPK/p38 signalizace</vt:lpstr>
      <vt:lpstr>MAPK/ERK kinázy​</vt:lpstr>
      <vt:lpstr>Signální dráha SRC kinázy</vt:lpstr>
      <vt:lpstr>mTOR signalizace</vt:lpstr>
      <vt:lpstr>JAK/STAT signalizace</vt:lpstr>
      <vt:lpstr>NF-kB signalizace</vt:lpstr>
      <vt:lpstr>Signalizace HIF1alpha</vt:lpstr>
      <vt:lpstr>AhR signalizace</vt:lpstr>
      <vt:lpstr>p53 signalizace</vt:lpstr>
      <vt:lpstr>ER stres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J. Procházková</dc:title>
  <dc:creator>Jiřina Procházková</dc:creator>
  <cp:lastModifiedBy>Jiřina Procházková</cp:lastModifiedBy>
  <cp:revision>24</cp:revision>
  <dcterms:created xsi:type="dcterms:W3CDTF">2023-02-18T13:22:34Z</dcterms:created>
  <dcterms:modified xsi:type="dcterms:W3CDTF">2024-03-07T16:41:35Z</dcterms:modified>
</cp:coreProperties>
</file>