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275" r:id="rId3"/>
    <p:sldId id="277" r:id="rId4"/>
    <p:sldId id="258" r:id="rId5"/>
    <p:sldId id="259" r:id="rId6"/>
    <p:sldId id="260" r:id="rId7"/>
    <p:sldId id="286" r:id="rId8"/>
    <p:sldId id="289" r:id="rId9"/>
    <p:sldId id="265" r:id="rId10"/>
    <p:sldId id="287" r:id="rId11"/>
    <p:sldId id="283" r:id="rId12"/>
    <p:sldId id="278" r:id="rId13"/>
    <p:sldId id="267" r:id="rId14"/>
    <p:sldId id="290" r:id="rId15"/>
    <p:sldId id="291" r:id="rId16"/>
    <p:sldId id="288" r:id="rId17"/>
    <p:sldId id="270" r:id="rId18"/>
    <p:sldId id="263" r:id="rId19"/>
    <p:sldId id="264" r:id="rId20"/>
    <p:sldId id="268" r:id="rId21"/>
    <p:sldId id="271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8"/>
  </p:normalViewPr>
  <p:slideViewPr>
    <p:cSldViewPr>
      <p:cViewPr varScale="1">
        <p:scale>
          <a:sx n="88" d="100"/>
          <a:sy n="88" d="100"/>
        </p:scale>
        <p:origin x="17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45EE0-0E06-8F4D-92DD-45FB3B3156A0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0E23-50A6-1944-97F1-9E16FAED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3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D0E23-50A6-1944-97F1-9E16FAED268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12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59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2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54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55C8D-99CA-4DB6-8C81-6A5CAFC40C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883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39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01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1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55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9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15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86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06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07D5-A128-49E7-B160-4B9B5374EB67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6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100" dirty="0"/>
              <a:t>Hypersenzitivity 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530626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Pojmy: </a:t>
            </a:r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hypersenzitivita x alergie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)</a:t>
            </a:r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atopie</a:t>
            </a:r>
            <a:r>
              <a:rPr lang="cs-CZ" altLang="cs-CZ" sz="2000" dirty="0"/>
              <a:t> – sklon k tvorbě 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, Th2 reaktivita</a:t>
            </a:r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anafylaxe</a:t>
            </a:r>
            <a:r>
              <a:rPr lang="cs-CZ" altLang="cs-CZ" sz="2000" dirty="0"/>
              <a:t> – systémová reakce I. typu </a:t>
            </a:r>
            <a:r>
              <a:rPr lang="cs-CZ" altLang="cs-CZ" sz="2000" dirty="0" err="1"/>
              <a:t>IgE</a:t>
            </a:r>
            <a:endParaRPr lang="cs-CZ" altLang="cs-CZ" sz="2000" dirty="0"/>
          </a:p>
          <a:p>
            <a:pPr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intolerance</a:t>
            </a:r>
            <a:r>
              <a:rPr lang="cs-CZ" altLang="cs-CZ" sz="2000" dirty="0"/>
              <a:t> – abnormální reakce na potraviny, reprodukovatelné</a:t>
            </a:r>
          </a:p>
          <a:p>
            <a:pPr>
              <a:lnSpc>
                <a:spcPct val="1500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ct val="150000"/>
              </a:lnSpc>
              <a:buNone/>
              <a:defRPr/>
            </a:pPr>
            <a:r>
              <a:rPr lang="cs-CZ" altLang="cs-CZ" sz="2000" dirty="0"/>
              <a:t>Klasifikace hypersenzitiv dle </a:t>
            </a:r>
            <a:r>
              <a:rPr lang="cs-CZ" altLang="cs-CZ" sz="2000" dirty="0" err="1"/>
              <a:t>Gella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Coombse</a:t>
            </a:r>
            <a:r>
              <a:rPr lang="cs-CZ" altLang="cs-CZ" sz="2000" dirty="0"/>
              <a:t>: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I. typ – časná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, žírné b., </a:t>
            </a:r>
            <a:r>
              <a:rPr lang="cs-CZ" altLang="cs-CZ" sz="2000" dirty="0" err="1"/>
              <a:t>degranulace</a:t>
            </a:r>
            <a:r>
              <a:rPr lang="cs-CZ" altLang="cs-CZ" sz="2000" dirty="0"/>
              <a:t>, histamin, </a:t>
            </a:r>
            <a:r>
              <a:rPr lang="cs-CZ" altLang="cs-CZ" sz="2000" dirty="0" err="1"/>
              <a:t>leukotrieny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II. typ – cytotoxická zprostředkovaná Ab </a:t>
            </a:r>
            <a:r>
              <a:rPr lang="cs-CZ" altLang="cs-CZ" sz="2000" dirty="0"/>
              <a:t>(auto Ab, </a:t>
            </a:r>
            <a:r>
              <a:rPr lang="cs-CZ" altLang="cs-CZ" sz="2000" dirty="0" err="1"/>
              <a:t>lýza</a:t>
            </a:r>
            <a:r>
              <a:rPr lang="cs-CZ" altLang="cs-CZ" sz="2000" dirty="0"/>
              <a:t> komplementem, </a:t>
            </a:r>
            <a:r>
              <a:rPr lang="cs-CZ" altLang="cs-CZ" sz="2000" dirty="0" err="1"/>
              <a:t>opsonizace</a:t>
            </a:r>
            <a:r>
              <a:rPr lang="cs-CZ" altLang="cs-CZ" sz="2000" dirty="0"/>
              <a:t> a aktivace </a:t>
            </a:r>
            <a:r>
              <a:rPr lang="cs-CZ" altLang="cs-CZ" sz="2000" dirty="0" err="1"/>
              <a:t>neu</a:t>
            </a:r>
            <a:r>
              <a:rPr lang="cs-CZ" altLang="cs-CZ" sz="2000" dirty="0"/>
              <a:t>, stimulace </a:t>
            </a:r>
            <a:r>
              <a:rPr lang="cs-CZ" altLang="cs-CZ" sz="2000" i="1" dirty="0" err="1"/>
              <a:t>Gravesova</a:t>
            </a:r>
            <a:r>
              <a:rPr lang="cs-CZ" altLang="cs-CZ" sz="2000" i="1" dirty="0"/>
              <a:t> choroba) </a:t>
            </a:r>
            <a:r>
              <a:rPr lang="cs-CZ" altLang="cs-CZ" sz="2000" dirty="0"/>
              <a:t>nebo blokace cílových b.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III. typ – </a:t>
            </a:r>
            <a:r>
              <a:rPr lang="cs-CZ" altLang="cs-CZ" sz="2000" dirty="0" err="1">
                <a:solidFill>
                  <a:srgbClr val="7030A0"/>
                </a:solidFill>
              </a:rPr>
              <a:t>imunokomplexová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dirty="0"/>
              <a:t>(hodně IMK, aktivace komplementu a zánětu) </a:t>
            </a:r>
            <a:endParaRPr lang="cs-CZ" altLang="cs-CZ" sz="2000" dirty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IV. typ – pozdní </a:t>
            </a:r>
            <a:r>
              <a:rPr lang="cs-CZ" altLang="cs-CZ" sz="2000" dirty="0"/>
              <a:t>(produkce cytokinů Th1 a aktivace </a:t>
            </a:r>
            <a:r>
              <a:rPr lang="cs-CZ" altLang="cs-CZ" sz="2000" dirty="0" err="1"/>
              <a:t>Mf</a:t>
            </a:r>
            <a:r>
              <a:rPr lang="cs-CZ" altLang="cs-CZ" sz="2000" dirty="0"/>
              <a:t>) 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cs-CZ" sz="2000" dirty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cs-CZ" sz="2000" dirty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ACD457-9307-987D-8D9E-92BBFD9B7FF6}"/>
              </a:ext>
            </a:extLst>
          </p:cNvPr>
          <p:cNvSpPr txBox="1"/>
          <p:nvPr/>
        </p:nvSpPr>
        <p:spPr>
          <a:xfrm>
            <a:off x="323528" y="2169711"/>
            <a:ext cx="4572000" cy="2410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Léčba: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 err="1"/>
              <a:t>bronchodilatantia</a:t>
            </a:r>
            <a:endParaRPr lang="cs-CZ" altLang="cs-CZ" sz="2000" dirty="0"/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/>
              <a:t>Kortikoidy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/>
              <a:t>imunoterapie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/>
              <a:t>antagonisté </a:t>
            </a:r>
            <a:r>
              <a:rPr lang="cs-CZ" altLang="cs-CZ" sz="2000" dirty="0" err="1"/>
              <a:t>leukotrienových</a:t>
            </a:r>
            <a:r>
              <a:rPr lang="cs-CZ" altLang="cs-CZ" sz="2000" dirty="0"/>
              <a:t> receptorů monoklonální protilátky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2000" dirty="0"/>
              <a:t>oxygenoterapie, mechanická ventilace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45221-4563-E956-9D85-064AACE9C04C}"/>
              </a:ext>
            </a:extLst>
          </p:cNvPr>
          <p:cNvSpPr txBox="1"/>
          <p:nvPr/>
        </p:nvSpPr>
        <p:spPr>
          <a:xfrm>
            <a:off x="302522" y="419753"/>
            <a:ext cx="9073008" cy="1036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Histologické nálezy</a:t>
            </a:r>
            <a:r>
              <a:rPr lang="cs-CZ" altLang="cs-CZ" sz="2000" dirty="0"/>
              <a:t>: plicní tkáň infiltrována eozinofily, neutrofily, mastocyty, hypertrofie bazální membrány, hyperplazie a hypertrofie buněk hl. svaloviny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3BC6DA-BBD8-6056-F57F-C5DB3EA8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19201" r="24824" b="16401"/>
          <a:stretch/>
        </p:blipFill>
        <p:spPr>
          <a:xfrm rot="5400000">
            <a:off x="4886031" y="1754876"/>
            <a:ext cx="3888431" cy="39804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D01BED3-2102-C475-04FE-BC5D8D99C9F3}"/>
              </a:ext>
            </a:extLst>
          </p:cNvPr>
          <p:cNvSpPr txBox="1"/>
          <p:nvPr/>
        </p:nvSpPr>
        <p:spPr>
          <a:xfrm>
            <a:off x="4926675" y="5849602"/>
            <a:ext cx="398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Zúčastněné buňky a cytokiny u astmatu  </a:t>
            </a:r>
          </a:p>
        </p:txBody>
      </p:sp>
    </p:spTree>
    <p:extLst>
      <p:ext uri="{BB962C8B-B14F-4D97-AF65-F5344CB8AC3E}">
        <p14:creationId xmlns:p14="http://schemas.microsoft.com/office/powerpoint/2010/main" val="251871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B70C681-FBBA-A166-BFEE-F46311F61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600" r="27950" b="10801"/>
          <a:stretch/>
        </p:blipFill>
        <p:spPr>
          <a:xfrm rot="5400000">
            <a:off x="1966287" y="1210177"/>
            <a:ext cx="5211426" cy="50405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932A3C-7CA5-0EF6-33DA-F16B0EF6734D}"/>
              </a:ext>
            </a:extLst>
          </p:cNvPr>
          <p:cNvSpPr txBox="1"/>
          <p:nvPr/>
        </p:nvSpPr>
        <p:spPr>
          <a:xfrm>
            <a:off x="1473296" y="260648"/>
            <a:ext cx="656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Astma: genetické vlivy a vliv prostředí, zánětlivé onemocnění </a:t>
            </a:r>
          </a:p>
        </p:txBody>
      </p:sp>
    </p:spTree>
    <p:extLst>
      <p:ext uri="{BB962C8B-B14F-4D97-AF65-F5344CB8AC3E}">
        <p14:creationId xmlns:p14="http://schemas.microsoft.com/office/powerpoint/2010/main" val="2447277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48BF8B-D85E-47F3-8067-CA59EF5CF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5501" b="5263"/>
          <a:stretch/>
        </p:blipFill>
        <p:spPr>
          <a:xfrm>
            <a:off x="251520" y="332656"/>
            <a:ext cx="87129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7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ast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8" y="548680"/>
            <a:ext cx="7991475" cy="31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7524" y="4076819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chemeClr val="hlink"/>
                </a:solidFill>
                <a:cs typeface="Arial" panose="020B0604020202020204" pitchFamily="34" charset="0"/>
              </a:rPr>
              <a:t>Terminologie používaná pro monoklonální protilátky: </a:t>
            </a:r>
            <a:r>
              <a:rPr lang="cs-CZ" altLang="cs-CZ" dirty="0">
                <a:cs typeface="Arial" panose="020B0604020202020204" pitchFamily="34" charset="0"/>
              </a:rPr>
              <a:t>všechny MOP končí příponou -</a:t>
            </a:r>
            <a:r>
              <a:rPr lang="cs-CZ" altLang="cs-CZ" dirty="0" err="1">
                <a:cs typeface="Arial" panose="020B0604020202020204" pitchFamily="34" charset="0"/>
              </a:rPr>
              <a:t>mab</a:t>
            </a: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cs-CZ" altLang="cs-CZ" dirty="0" err="1">
                <a:cs typeface="Arial" panose="020B0604020202020204" pitchFamily="34" charset="0"/>
              </a:rPr>
              <a:t>ximab</a:t>
            </a:r>
            <a:r>
              <a:rPr lang="cs-CZ" altLang="cs-CZ" dirty="0">
                <a:cs typeface="Arial" panose="020B0604020202020204" pitchFamily="34" charset="0"/>
              </a:rPr>
              <a:t> ukazuje na chimérickou monoklonální protilátku</a:t>
            </a: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cs-CZ" altLang="cs-CZ" dirty="0" err="1">
                <a:cs typeface="Arial" panose="020B0604020202020204" pitchFamily="34" charset="0"/>
              </a:rPr>
              <a:t>zumab</a:t>
            </a:r>
            <a:r>
              <a:rPr lang="cs-CZ" altLang="cs-CZ" dirty="0">
                <a:cs typeface="Arial" panose="020B0604020202020204" pitchFamily="34" charset="0"/>
              </a:rPr>
              <a:t> odkazuje na humanizovanou protilátku</a:t>
            </a: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Písmena, která předchází příponu „–</a:t>
            </a:r>
            <a:r>
              <a:rPr lang="cs-CZ" altLang="cs-CZ" dirty="0" err="1">
                <a:cs typeface="Arial" panose="020B0604020202020204" pitchFamily="34" charset="0"/>
              </a:rPr>
              <a:t>mab</a:t>
            </a:r>
            <a:r>
              <a:rPr lang="cs-CZ" altLang="cs-CZ" dirty="0">
                <a:cs typeface="Arial" panose="020B0604020202020204" pitchFamily="34" charset="0"/>
              </a:rPr>
              <a:t>” znamenají </a:t>
            </a:r>
          </a:p>
          <a:p>
            <a:pPr>
              <a:defRPr/>
            </a:pPr>
            <a:r>
              <a:rPr lang="cs-CZ" altLang="cs-CZ" dirty="0">
                <a:cs typeface="Arial" panose="020B0604020202020204" pitchFamily="34" charset="0"/>
              </a:rPr>
              <a:t>u = lidský (</a:t>
            </a:r>
            <a:r>
              <a:rPr lang="cs-CZ" altLang="cs-CZ" dirty="0" err="1">
                <a:cs typeface="Arial" panose="020B0604020202020204" pitchFamily="34" charset="0"/>
              </a:rPr>
              <a:t>human</a:t>
            </a:r>
            <a:r>
              <a:rPr lang="cs-CZ" altLang="cs-CZ" dirty="0">
                <a:cs typeface="Arial" panose="020B0604020202020204" pitchFamily="34" charset="0"/>
              </a:rPr>
              <a:t>), o = myší (</a:t>
            </a:r>
            <a:r>
              <a:rPr lang="cs-CZ" altLang="cs-CZ" dirty="0" err="1">
                <a:cs typeface="Arial" panose="020B0604020202020204" pitchFamily="34" charset="0"/>
              </a:rPr>
              <a:t>mouse</a:t>
            </a:r>
            <a:r>
              <a:rPr lang="cs-CZ" altLang="cs-CZ" dirty="0">
                <a:cs typeface="Arial" panose="020B0604020202020204" pitchFamily="34" charset="0"/>
              </a:rPr>
              <a:t>), a = krysí (</a:t>
            </a:r>
            <a:r>
              <a:rPr lang="cs-CZ" altLang="cs-CZ" dirty="0" err="1">
                <a:cs typeface="Arial" panose="020B0604020202020204" pitchFamily="34" charset="0"/>
              </a:rPr>
              <a:t>rat</a:t>
            </a:r>
            <a:r>
              <a:rPr lang="cs-CZ" altLang="cs-CZ" dirty="0">
                <a:cs typeface="Arial" panose="020B0604020202020204" pitchFamily="34" charset="0"/>
              </a:rPr>
              <a:t>), e = </a:t>
            </a:r>
            <a:r>
              <a:rPr lang="cs-CZ" altLang="cs-CZ" dirty="0" err="1">
                <a:cs typeface="Arial" panose="020B0604020202020204" pitchFamily="34" charset="0"/>
              </a:rPr>
              <a:t>kreččí</a:t>
            </a:r>
            <a:r>
              <a:rPr lang="cs-CZ" altLang="cs-CZ" dirty="0">
                <a:cs typeface="Arial" panose="020B0604020202020204" pitchFamily="34" charset="0"/>
              </a:rPr>
              <a:t> (</a:t>
            </a:r>
            <a:r>
              <a:rPr lang="cs-CZ" altLang="cs-CZ" dirty="0" err="1">
                <a:cs typeface="Arial" panose="020B0604020202020204" pitchFamily="34" charset="0"/>
              </a:rPr>
              <a:t>hamster</a:t>
            </a:r>
            <a:r>
              <a:rPr lang="cs-CZ" altLang="cs-CZ" dirty="0"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r>
              <a:rPr lang="cs-CZ" altLang="cs-CZ" dirty="0" err="1">
                <a:solidFill>
                  <a:srgbClr val="0000FF"/>
                </a:solidFill>
                <a:cs typeface="Arial" panose="020B0604020202020204" pitchFamily="34" charset="0"/>
              </a:rPr>
              <a:t>Mepolizumab</a:t>
            </a:r>
            <a:r>
              <a:rPr lang="cs-CZ" altLang="cs-CZ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prstClr val="black"/>
                </a:solidFill>
                <a:cs typeface="Arial" panose="020B0604020202020204" pitchFamily="34" charset="0"/>
              </a:rPr>
              <a:t>váže se na IL-5 a tím blokuje dozrávání a diferenciaci eozinofilů </a:t>
            </a:r>
          </a:p>
          <a:p>
            <a:r>
              <a:rPr lang="cs-CZ" altLang="cs-CZ" dirty="0" err="1">
                <a:solidFill>
                  <a:srgbClr val="0000FF"/>
                </a:solidFill>
                <a:cs typeface="Arial" panose="020B0604020202020204" pitchFamily="34" charset="0"/>
              </a:rPr>
              <a:t>Omalizumab</a:t>
            </a:r>
            <a:r>
              <a:rPr lang="cs-CZ" altLang="cs-CZ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cs typeface="Arial" panose="020B0604020202020204" pitchFamily="34" charset="0"/>
              </a:rPr>
              <a:t>váže se na </a:t>
            </a:r>
            <a:r>
              <a:rPr lang="cs-CZ" altLang="cs-CZ" dirty="0" err="1">
                <a:cs typeface="Arial" panose="020B0604020202020204" pitchFamily="34" charset="0"/>
              </a:rPr>
              <a:t>IgE</a:t>
            </a:r>
            <a:r>
              <a:rPr lang="cs-CZ" altLang="cs-CZ" dirty="0">
                <a:cs typeface="Arial" panose="020B0604020202020204" pitchFamily="34" charset="0"/>
              </a:rPr>
              <a:t> (volné i vázané na buňky) </a:t>
            </a:r>
            <a:endParaRPr lang="cs-CZ" altLang="cs-CZ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7098" y="3681980"/>
            <a:ext cx="2414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Medical</a:t>
            </a:r>
            <a:r>
              <a:rPr lang="cs-CZ" sz="1600" dirty="0"/>
              <a:t> tribune, 2009 V., 9</a:t>
            </a:r>
          </a:p>
        </p:txBody>
      </p:sp>
    </p:spTree>
    <p:extLst>
      <p:ext uri="{BB962C8B-B14F-4D97-AF65-F5344CB8AC3E}">
        <p14:creationId xmlns:p14="http://schemas.microsoft.com/office/powerpoint/2010/main" val="74404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2D6220-8923-1864-77A3-EDA9894ED083}"/>
              </a:ext>
            </a:extLst>
          </p:cNvPr>
          <p:cNvSpPr txBox="1"/>
          <p:nvPr/>
        </p:nvSpPr>
        <p:spPr>
          <a:xfrm>
            <a:off x="30290" y="260648"/>
            <a:ext cx="8532439" cy="39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Kožní projevy alergických reakcí</a:t>
            </a:r>
          </a:p>
          <a:p>
            <a:endParaRPr lang="cs-CZ" dirty="0"/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Kopřivka</a:t>
            </a:r>
            <a:r>
              <a:rPr lang="cs-CZ" sz="2000" dirty="0"/>
              <a:t> – přechodná epizoda výsev zarudlé, svědivé léze.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Příčina: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zvýšení cévní permeability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nahromadění tekutiny v dermis</a:t>
            </a:r>
          </a:p>
          <a:p>
            <a:pPr>
              <a:lnSpc>
                <a:spcPts val="2600"/>
              </a:lnSpc>
            </a:pPr>
            <a:r>
              <a:rPr lang="cs-CZ" sz="2000" dirty="0" err="1">
                <a:solidFill>
                  <a:srgbClr val="7030A0"/>
                </a:solidFill>
              </a:rPr>
              <a:t>Angioedém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– tekutina v hlubších vrstvách dermis a v podkoží, včetně sliznic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Žírné buňky v dermis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cesty aktivace různé (i </a:t>
            </a:r>
            <a:r>
              <a:rPr lang="cs-CZ" sz="2000" dirty="0" err="1"/>
              <a:t>AutoAb</a:t>
            </a:r>
            <a:r>
              <a:rPr lang="cs-CZ" sz="2000" dirty="0"/>
              <a:t> proti receptorům pro </a:t>
            </a:r>
            <a:r>
              <a:rPr lang="cs-CZ" sz="2000" dirty="0" err="1"/>
              <a:t>IgE</a:t>
            </a:r>
            <a:r>
              <a:rPr lang="cs-CZ" sz="2000" dirty="0"/>
              <a:t> na žírných b a </a:t>
            </a:r>
            <a:r>
              <a:rPr lang="cs-CZ" sz="2000" dirty="0" err="1"/>
              <a:t>bazofilech</a:t>
            </a:r>
            <a:r>
              <a:rPr lang="cs-CZ" sz="2000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EF824A-4949-2215-9C28-CE217A616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8" t="11584" r="27229" b="22101"/>
          <a:stretch/>
        </p:blipFill>
        <p:spPr>
          <a:xfrm rot="5400000">
            <a:off x="6642929" y="-332716"/>
            <a:ext cx="1762797" cy="27363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516F52-F7C4-B372-342A-8A01884D0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5707" r="33765"/>
          <a:stretch/>
        </p:blipFill>
        <p:spPr>
          <a:xfrm rot="5400000">
            <a:off x="2577323" y="2394134"/>
            <a:ext cx="3438370" cy="55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16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DA113F3-2CF3-16A7-9773-5B21403132AD}"/>
              </a:ext>
            </a:extLst>
          </p:cNvPr>
          <p:cNvSpPr txBox="1"/>
          <p:nvPr/>
        </p:nvSpPr>
        <p:spPr>
          <a:xfrm>
            <a:off x="199954" y="260648"/>
            <a:ext cx="89644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7030A0"/>
                </a:solidFill>
              </a:rPr>
              <a:t>Atopický ekzém </a:t>
            </a:r>
            <a:r>
              <a:rPr lang="cs-CZ" dirty="0"/>
              <a:t>– až 20 % dětí, obvykle spontánně ustoupí do cca 7 let věku</a:t>
            </a:r>
          </a:p>
          <a:p>
            <a:r>
              <a:rPr lang="cs-CZ" dirty="0"/>
              <a:t>Často vyšší </a:t>
            </a:r>
            <a:r>
              <a:rPr lang="cs-CZ" dirty="0" err="1"/>
              <a:t>IgE</a:t>
            </a:r>
            <a:r>
              <a:rPr lang="cs-CZ" dirty="0"/>
              <a:t>, bakteriální infekce kožních lézí (Staphylococcus aureus, </a:t>
            </a:r>
            <a:r>
              <a:rPr lang="cs-CZ" dirty="0" err="1"/>
              <a:t>superAg</a:t>
            </a:r>
            <a:r>
              <a:rPr lang="cs-CZ" dirty="0"/>
              <a:t>).  </a:t>
            </a:r>
          </a:p>
          <a:p>
            <a:endParaRPr lang="cs-CZ" dirty="0"/>
          </a:p>
          <a:p>
            <a:r>
              <a:rPr lang="cs-CZ" dirty="0"/>
              <a:t>Genetická dispozice, často mutace genu pro </a:t>
            </a:r>
            <a:r>
              <a:rPr lang="cs-CZ" dirty="0" err="1"/>
              <a:t>filagrin</a:t>
            </a:r>
            <a:r>
              <a:rPr lang="cs-CZ" dirty="0"/>
              <a:t>:</a:t>
            </a:r>
          </a:p>
          <a:p>
            <a:r>
              <a:rPr lang="cs-CZ" dirty="0"/>
              <a:t>vláknitý protein v </a:t>
            </a:r>
            <a:r>
              <a:rPr lang="cs-CZ" dirty="0" err="1"/>
              <a:t>keratohyalinních</a:t>
            </a:r>
            <a:r>
              <a:rPr lang="cs-CZ" dirty="0"/>
              <a:t> granulích </a:t>
            </a:r>
            <a:r>
              <a:rPr lang="cs-CZ" dirty="0" err="1"/>
              <a:t>epiremis</a:t>
            </a:r>
            <a:r>
              <a:rPr lang="cs-CZ" dirty="0"/>
              <a:t> – vliv na hydrataci epidermis a bariérovou funkci.</a:t>
            </a:r>
          </a:p>
          <a:p>
            <a:r>
              <a:rPr lang="cs-CZ" b="0" i="0" dirty="0">
                <a:effectLst/>
              </a:rPr>
              <a:t>Porucha bariérové </a:t>
            </a:r>
            <a:r>
              <a:rPr lang="cs-CZ" b="0" i="0" dirty="0" err="1">
                <a:effectLst/>
              </a:rPr>
              <a:t>fce</a:t>
            </a:r>
            <a:r>
              <a:rPr lang="cs-CZ" b="0" i="0" dirty="0">
                <a:effectLst/>
              </a:rPr>
              <a:t>, průnik patogenů, účast dendritických a Langerhansových buněk aktivace Th2 lymfocytů a vznik zánětu. </a:t>
            </a:r>
          </a:p>
          <a:p>
            <a:endParaRPr lang="cs-CZ" dirty="0"/>
          </a:p>
          <a:p>
            <a:r>
              <a:rPr lang="cs-CZ" dirty="0">
                <a:solidFill>
                  <a:srgbClr val="7030A0"/>
                </a:solidFill>
              </a:rPr>
              <a:t>Kontaktní dermatitida </a:t>
            </a:r>
          </a:p>
          <a:p>
            <a:r>
              <a:rPr lang="cs-CZ" dirty="0"/>
              <a:t>typ IV pozdní hypersenzitivita. Th1 reaktivita. Antigeny: malé molekuly, pronikají epidermis, vazba na proteiny nebo buňky </a:t>
            </a:r>
          </a:p>
          <a:p>
            <a:r>
              <a:rPr lang="cs-CZ" dirty="0"/>
              <a:t>– pak už  imunogenní.</a:t>
            </a:r>
          </a:p>
          <a:p>
            <a:endParaRPr lang="cs-CZ" dirty="0"/>
          </a:p>
          <a:p>
            <a:r>
              <a:rPr lang="cs-CZ" dirty="0"/>
              <a:t>2 fáze reakce</a:t>
            </a:r>
          </a:p>
          <a:p>
            <a:r>
              <a:rPr lang="cs-CZ" dirty="0"/>
              <a:t>Často profesní choroby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FE02E9D-E905-C48A-CA27-1DAEA465F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30059" r="15280" b="11883"/>
          <a:stretch/>
        </p:blipFill>
        <p:spPr>
          <a:xfrm rot="10800000">
            <a:off x="3275855" y="3429000"/>
            <a:ext cx="568439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4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8AD1AB-DEDE-240B-1EF3-E0B5B22D7498}"/>
              </a:ext>
            </a:extLst>
          </p:cNvPr>
          <p:cNvSpPr txBox="1"/>
          <p:nvPr/>
        </p:nvSpPr>
        <p:spPr>
          <a:xfrm>
            <a:off x="102026" y="404664"/>
            <a:ext cx="8938986" cy="2475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dirty="0"/>
              <a:t>Diagnostika – požívané metodiky u hypersenzitivit: </a:t>
            </a:r>
          </a:p>
          <a:p>
            <a:endParaRPr lang="cs-CZ" altLang="cs-CZ" sz="2400" dirty="0"/>
          </a:p>
          <a:p>
            <a:pPr>
              <a:lnSpc>
                <a:spcPts val="2560"/>
              </a:lnSpc>
            </a:pPr>
            <a:r>
              <a:rPr lang="cs-CZ" altLang="cs-CZ" dirty="0" err="1"/>
              <a:t>prick</a:t>
            </a:r>
            <a:r>
              <a:rPr lang="cs-CZ" altLang="cs-CZ" dirty="0"/>
              <a:t> testy</a:t>
            </a:r>
          </a:p>
          <a:p>
            <a:pPr>
              <a:lnSpc>
                <a:spcPts val="2560"/>
              </a:lnSpc>
            </a:pPr>
            <a:r>
              <a:rPr lang="cs-CZ" dirty="0"/>
              <a:t>stanovení specifických </a:t>
            </a:r>
            <a:r>
              <a:rPr lang="cs-CZ" dirty="0" err="1"/>
              <a:t>IgE</a:t>
            </a:r>
            <a:r>
              <a:rPr lang="cs-CZ" dirty="0"/>
              <a:t> protilátek (RAST </a:t>
            </a:r>
            <a:r>
              <a:rPr lang="cs-CZ" dirty="0" err="1"/>
              <a:t>radioallergosorbent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, nyní fluorescenční)</a:t>
            </a:r>
          </a:p>
          <a:p>
            <a:pPr>
              <a:lnSpc>
                <a:spcPts val="2560"/>
              </a:lnSpc>
            </a:pPr>
            <a:r>
              <a:rPr lang="cs-CZ" dirty="0"/>
              <a:t>test aktivace </a:t>
            </a:r>
            <a:r>
              <a:rPr lang="cs-CZ" dirty="0" err="1"/>
              <a:t>bazofilů</a:t>
            </a:r>
            <a:r>
              <a:rPr lang="cs-CZ" dirty="0"/>
              <a:t> průtokovou </a:t>
            </a:r>
            <a:r>
              <a:rPr lang="cs-CZ" dirty="0" err="1"/>
              <a:t>cytometrií</a:t>
            </a:r>
            <a:r>
              <a:rPr lang="cs-CZ" dirty="0"/>
              <a:t> (aktivační znaky CD63 po expozici alergenu)</a:t>
            </a:r>
          </a:p>
          <a:p>
            <a:pPr>
              <a:lnSpc>
                <a:spcPts val="2560"/>
              </a:lnSpc>
            </a:pPr>
            <a:r>
              <a:rPr lang="cs-CZ" dirty="0"/>
              <a:t>sérová </a:t>
            </a:r>
            <a:r>
              <a:rPr lang="cs-CZ" dirty="0" err="1"/>
              <a:t>tryptáza</a:t>
            </a:r>
            <a:r>
              <a:rPr lang="cs-CZ" dirty="0"/>
              <a:t> ELISA metoda i </a:t>
            </a:r>
            <a:r>
              <a:rPr lang="cs-CZ" i="1" dirty="0"/>
              <a:t>post </a:t>
            </a:r>
            <a:r>
              <a:rPr lang="cs-CZ" i="1" dirty="0" err="1"/>
              <a:t>mortem</a:t>
            </a:r>
            <a:r>
              <a:rPr lang="cs-CZ" i="1" dirty="0"/>
              <a:t> </a:t>
            </a:r>
            <a:r>
              <a:rPr lang="cs-CZ" dirty="0"/>
              <a:t>je stabilní </a:t>
            </a:r>
          </a:p>
          <a:p>
            <a:pPr>
              <a:lnSpc>
                <a:spcPts val="2560"/>
              </a:lnSpc>
            </a:pPr>
            <a:r>
              <a:rPr lang="cs-CZ" dirty="0"/>
              <a:t>celkové </a:t>
            </a:r>
            <a:r>
              <a:rPr lang="cs-CZ" dirty="0" err="1"/>
              <a:t>IgE</a:t>
            </a:r>
            <a:r>
              <a:rPr lang="cs-CZ" dirty="0"/>
              <a:t> nemá velký význam</a:t>
            </a:r>
          </a:p>
        </p:txBody>
      </p:sp>
      <p:pic>
        <p:nvPicPr>
          <p:cNvPr id="3" name="Picture 4" descr="prick test u psa">
            <a:extLst>
              <a:ext uri="{FF2B5EF4-FFF2-40B4-BE49-F238E27FC236}">
                <a16:creationId xmlns:a16="http://schemas.microsoft.com/office/drawing/2014/main" id="{26F3F1D9-9F28-5F79-E2F7-A009C37E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513891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80EAB4A-B1EC-F388-4295-7EEC74452EEB}"/>
              </a:ext>
            </a:extLst>
          </p:cNvPr>
          <p:cNvSpPr txBox="1"/>
          <p:nvPr/>
        </p:nvSpPr>
        <p:spPr>
          <a:xfrm>
            <a:off x="5868144" y="6093296"/>
            <a:ext cx="164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Prick</a:t>
            </a:r>
            <a:r>
              <a:rPr lang="cs-CZ" dirty="0"/>
              <a:t> test u psa </a:t>
            </a:r>
          </a:p>
        </p:txBody>
      </p:sp>
    </p:spTree>
    <p:extLst>
      <p:ext uri="{BB962C8B-B14F-4D97-AF65-F5344CB8AC3E}">
        <p14:creationId xmlns:p14="http://schemas.microsoft.com/office/powerpoint/2010/main" val="54299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Antihistaminika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628" y="1291137"/>
            <a:ext cx="8557851" cy="5450231"/>
          </a:xfrm>
        </p:spPr>
        <p:txBody>
          <a:bodyPr>
            <a:normAutofit/>
          </a:bodyPr>
          <a:lstStyle/>
          <a:p>
            <a:r>
              <a:rPr lang="cs-CZ" sz="2000" dirty="0"/>
              <a:t>H1 receptor: cévy, hladká svalovina, nervová zakončení </a:t>
            </a:r>
          </a:p>
          <a:p>
            <a:pPr marL="0" indent="0">
              <a:buNone/>
            </a:pPr>
            <a:r>
              <a:rPr lang="cs-CZ" sz="2000" dirty="0"/>
              <a:t>kontrakce bronchů, střeva, vasokonstrikce v plicích, zvyšuje permeabilitu </a:t>
            </a:r>
            <a:r>
              <a:rPr lang="cs-CZ" sz="2000" dirty="0" err="1"/>
              <a:t>postkapilárních</a:t>
            </a:r>
            <a:r>
              <a:rPr lang="cs-CZ" sz="2000" dirty="0"/>
              <a:t> </a:t>
            </a:r>
            <a:r>
              <a:rPr lang="cs-CZ" sz="2000" dirty="0" err="1"/>
              <a:t>venul</a:t>
            </a:r>
            <a:r>
              <a:rPr lang="cs-CZ" sz="2000" dirty="0"/>
              <a:t>, tvorbu hlenu v dýchacích cestách, zvyšuje chemotaxi leukocytů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H2 receptor: žaludek, srdce, cévy, mozek, děloha</a:t>
            </a:r>
          </a:p>
          <a:p>
            <a:pPr marL="0" indent="0">
              <a:buNone/>
            </a:pPr>
            <a:r>
              <a:rPr lang="cs-CZ" sz="2000" dirty="0"/>
              <a:t>zvyšuje </a:t>
            </a:r>
            <a:r>
              <a:rPr lang="cs-CZ" sz="2000" dirty="0" err="1"/>
              <a:t>sekceci</a:t>
            </a:r>
            <a:r>
              <a:rPr lang="cs-CZ" sz="2000" dirty="0"/>
              <a:t> </a:t>
            </a:r>
            <a:r>
              <a:rPr lang="cs-CZ" sz="2000" dirty="0" err="1"/>
              <a:t>HCl</a:t>
            </a:r>
            <a:r>
              <a:rPr lang="cs-CZ" sz="2000" dirty="0"/>
              <a:t> v žaludku, tvorbu hlenu v dýchacích cestách, stimuluje tlumivé T lymfocyty, snižuje chemotaxi leukocytů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H3 a H4 receptory: v CNS a periferním NS, na cévách, málo známo o nich.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7030A0"/>
                </a:solidFill>
              </a:rPr>
              <a:t>Antihistaminika: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7030A0"/>
                </a:solidFill>
              </a:rPr>
              <a:t>I.  generace </a:t>
            </a:r>
            <a:r>
              <a:rPr lang="cs-CZ" sz="2000" dirty="0"/>
              <a:t>– tlumí H1 projevy, ale i muskarinové, serotoninové a dopaminové receptory, tlumivé účinky, únava, suchost sliznic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7030A0"/>
                </a:solidFill>
              </a:rPr>
              <a:t>II. generace </a:t>
            </a:r>
            <a:r>
              <a:rPr lang="cs-CZ" sz="2000" dirty="0"/>
              <a:t>– minimální průnik do CNS, nemá tlumivé účinky </a:t>
            </a:r>
          </a:p>
          <a:p>
            <a:pPr marL="514350" indent="-514350">
              <a:buAutoNum type="romanUcPeriod"/>
            </a:pPr>
            <a:endParaRPr lang="cs-CZ" sz="2000" dirty="0"/>
          </a:p>
          <a:p>
            <a:pPr marL="514350" indent="-514350">
              <a:buAutoNum type="romanUcPeriod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680"/>
            <a:ext cx="2095500" cy="1133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80312" y="1301980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histamin</a:t>
            </a:r>
          </a:p>
        </p:txBody>
      </p:sp>
    </p:spTree>
    <p:extLst>
      <p:ext uri="{BB962C8B-B14F-4D97-AF65-F5344CB8AC3E}">
        <p14:creationId xmlns:p14="http://schemas.microsoft.com/office/powerpoint/2010/main" val="231204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Alergenová imunoterapie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018" y="980728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cs-CZ" altLang="cs-CZ" sz="2000" dirty="0"/>
              <a:t>Zná</a:t>
            </a:r>
            <a:r>
              <a:rPr lang="cs-CZ" altLang="cs-CZ" sz="2200" dirty="0"/>
              <a:t>mo téměř 100 let</a:t>
            </a:r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marL="0" indent="0" eaLnBrk="1" hangingPunct="1">
              <a:buNone/>
              <a:defRPr/>
            </a:pPr>
            <a:r>
              <a:rPr lang="cs-CZ" altLang="cs-CZ" sz="2200" dirty="0"/>
              <a:t>Desenzibilizace, </a:t>
            </a:r>
            <a:r>
              <a:rPr lang="cs-CZ" altLang="cs-CZ" sz="2200" dirty="0" err="1"/>
              <a:t>hyposenzibilizace</a:t>
            </a:r>
            <a:r>
              <a:rPr lang="cs-CZ" altLang="cs-CZ" sz="2200" dirty="0"/>
              <a:t>, specifická imunoterapie </a:t>
            </a:r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marL="0" indent="0" eaLnBrk="1" hangingPunct="1">
              <a:buNone/>
              <a:defRPr/>
            </a:pPr>
            <a:r>
              <a:rPr lang="cs-CZ" altLang="cs-CZ" sz="2200" dirty="0"/>
              <a:t>Praktické provedení:  postupně se zvyšující dávky po dobu  3 – 4 měsíců do dosažení udržovací dávky, potom několik let tato dávka 1 </a:t>
            </a:r>
            <a:r>
              <a:rPr lang="cs-CZ" altLang="cs-CZ" sz="2200" dirty="0" err="1"/>
              <a:t>x</a:t>
            </a:r>
            <a:r>
              <a:rPr lang="cs-CZ" altLang="cs-CZ" sz="2200" dirty="0"/>
              <a:t> měsíčně. Jiné režimy zrychlený, předsezonní, subkutánní nebo podjazykové preparáty.</a:t>
            </a:r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marL="0" indent="0" eaLnBrk="1" hangingPunct="1">
              <a:buNone/>
              <a:defRPr/>
            </a:pPr>
            <a:r>
              <a:rPr lang="cs-CZ" altLang="cs-CZ" sz="2200" dirty="0"/>
              <a:t>Cíl: vyvolat toleranci periferních T lymfocytů </a:t>
            </a:r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marL="0" indent="0">
              <a:buNone/>
              <a:defRPr/>
            </a:pPr>
            <a:r>
              <a:rPr lang="cs-CZ" altLang="cs-CZ" sz="2200" dirty="0" err="1"/>
              <a:t>Mechnismus</a:t>
            </a:r>
            <a:r>
              <a:rPr lang="cs-CZ" altLang="cs-CZ" sz="2200" dirty="0"/>
              <a:t> ne zcela jasný, Th1 x Th2, tlumit </a:t>
            </a:r>
            <a:r>
              <a:rPr lang="cs-CZ" altLang="cs-CZ" sz="2200" dirty="0" err="1"/>
              <a:t>degranulaci</a:t>
            </a:r>
            <a:r>
              <a:rPr lang="cs-CZ" altLang="cs-CZ" sz="2200" dirty="0"/>
              <a:t> žírných buněk, navodit tvorbu T </a:t>
            </a:r>
            <a:r>
              <a:rPr lang="cs-CZ" altLang="cs-CZ" sz="2200" dirty="0" err="1"/>
              <a:t>reg</a:t>
            </a:r>
            <a:r>
              <a:rPr lang="cs-CZ" altLang="cs-CZ" sz="2200" dirty="0"/>
              <a:t> lymfocytů, posílit tvorbu </a:t>
            </a:r>
            <a:r>
              <a:rPr lang="cs-CZ" altLang="cs-CZ" sz="2200" dirty="0" err="1"/>
              <a:t>IgG</a:t>
            </a:r>
            <a:r>
              <a:rPr lang="cs-CZ" altLang="cs-CZ" sz="2200" dirty="0"/>
              <a:t> 4. </a:t>
            </a:r>
          </a:p>
          <a:p>
            <a:pPr marL="0" indent="0" eaLnBrk="1" hangingPunct="1">
              <a:buNone/>
              <a:defRPr/>
            </a:pPr>
            <a:r>
              <a:rPr lang="cs-CZ" altLang="cs-CZ" sz="2200" dirty="0" err="1"/>
              <a:t>IgG</a:t>
            </a:r>
            <a:r>
              <a:rPr lang="cs-CZ" altLang="cs-CZ" sz="2200" dirty="0"/>
              <a:t> 4: váže alergen mimo epitopy pro </a:t>
            </a:r>
            <a:r>
              <a:rPr lang="cs-CZ" altLang="cs-CZ" sz="2200" dirty="0" err="1"/>
              <a:t>IgE</a:t>
            </a:r>
            <a:r>
              <a:rPr lang="cs-CZ" altLang="cs-CZ" sz="2200" dirty="0"/>
              <a:t> a brání tak jeho vazbě na </a:t>
            </a:r>
            <a:r>
              <a:rPr lang="cs-CZ" altLang="cs-CZ" sz="2200" dirty="0" err="1"/>
              <a:t>IgE</a:t>
            </a:r>
            <a:r>
              <a:rPr lang="cs-CZ" altLang="cs-CZ" sz="2200" dirty="0"/>
              <a:t> na receptoru pro </a:t>
            </a:r>
            <a:r>
              <a:rPr lang="cs-CZ" altLang="cs-CZ" sz="2200" dirty="0" err="1"/>
              <a:t>IgE</a:t>
            </a:r>
            <a:r>
              <a:rPr lang="cs-CZ" altLang="cs-CZ" sz="2200" dirty="0"/>
              <a:t>. Pro jeho tvorbu je důležité spolupůsobení IL-4 a IL 10.</a:t>
            </a:r>
          </a:p>
          <a:p>
            <a:pPr marL="0" indent="0">
              <a:buNone/>
              <a:defRPr/>
            </a:pPr>
            <a:endParaRPr lang="cs-CZ" altLang="cs-CZ" sz="2200" dirty="0"/>
          </a:p>
          <a:p>
            <a:pPr marL="0" indent="0" eaLnBrk="1" hangingPunct="1">
              <a:buNone/>
              <a:defRPr/>
            </a:pPr>
            <a:r>
              <a:rPr lang="cs-CZ" altLang="cs-CZ" sz="2200" dirty="0"/>
              <a:t>Význam empirických poznatků </a:t>
            </a:r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marL="0" indent="0" eaLnBrk="1" hangingPunct="1">
              <a:buNone/>
              <a:defRPr/>
            </a:pPr>
            <a:endParaRPr lang="cs-CZ" altLang="cs-CZ" sz="22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35340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unoterapie alergi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5693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16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altLang="cs-CZ" sz="2800" dirty="0"/>
              <a:t>I. typ – </a:t>
            </a:r>
            <a:r>
              <a:rPr lang="cs-CZ" altLang="cs-CZ" sz="2800" dirty="0" err="1"/>
              <a:t>IgE</a:t>
            </a:r>
            <a:endParaRPr lang="cs-CZ" sz="2800" dirty="0"/>
          </a:p>
        </p:txBody>
      </p:sp>
      <p:pic>
        <p:nvPicPr>
          <p:cNvPr id="4" name="Picture 2" descr="http://www.bez-alergie.cz/dokumenty/schema-alergicke-reak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0" y="823683"/>
            <a:ext cx="4079469" cy="33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610" y="941873"/>
            <a:ext cx="4306729" cy="33253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50643"/>
            <a:ext cx="1571625" cy="85010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516216" y="5504395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Histamin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8278E0D-5910-AD14-3F33-F4A6360B10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2401" r="53150" b="5201"/>
          <a:stretch/>
        </p:blipFill>
        <p:spPr>
          <a:xfrm rot="5400000">
            <a:off x="1183022" y="3200723"/>
            <a:ext cx="2452192" cy="46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5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Nové směry v imunoterapii alergických onemocnění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Blokáda přenosu signálu z APC buněk na lymfocyty</a:t>
            </a:r>
          </a:p>
          <a:p>
            <a:pPr eaLnBrk="1" hangingPunct="1">
              <a:defRPr/>
            </a:pPr>
            <a:r>
              <a:rPr lang="cs-CZ" altLang="cs-CZ" sz="2000" dirty="0"/>
              <a:t>Použití DNA (</a:t>
            </a:r>
            <a:r>
              <a:rPr lang="cs-CZ" altLang="cs-CZ" sz="2000" dirty="0" err="1"/>
              <a:t>CpG</a:t>
            </a:r>
            <a:r>
              <a:rPr lang="cs-CZ" altLang="cs-CZ" sz="2000" dirty="0"/>
              <a:t>) pro přesměrování Th2 na Th1</a:t>
            </a:r>
          </a:p>
          <a:p>
            <a:pPr eaLnBrk="1" hangingPunct="1">
              <a:defRPr/>
            </a:pPr>
            <a:r>
              <a:rPr lang="cs-CZ" altLang="cs-CZ" sz="2000" dirty="0"/>
              <a:t>Ovlivnění cytokinového prostředí (genová terapie)</a:t>
            </a:r>
          </a:p>
          <a:p>
            <a:pPr eaLnBrk="1" hangingPunct="1">
              <a:defRPr/>
            </a:pPr>
            <a:r>
              <a:rPr lang="cs-CZ" altLang="cs-CZ" sz="2000" dirty="0"/>
              <a:t>MOP proti </a:t>
            </a:r>
            <a:r>
              <a:rPr lang="cs-CZ" altLang="cs-CZ" sz="2000" dirty="0" err="1"/>
              <a:t>chemokinům</a:t>
            </a:r>
            <a:r>
              <a:rPr lang="cs-CZ" altLang="cs-CZ" sz="2000" dirty="0"/>
              <a:t> a jejich receptorům</a:t>
            </a:r>
          </a:p>
          <a:p>
            <a:pPr eaLnBrk="1" hangingPunct="1">
              <a:defRPr/>
            </a:pPr>
            <a:r>
              <a:rPr lang="cs-CZ" altLang="cs-CZ" sz="2000" dirty="0"/>
              <a:t>Modifikace alergenů </a:t>
            </a:r>
          </a:p>
          <a:p>
            <a:pPr eaLnBrk="1" hangingPunct="1">
              <a:defRPr/>
            </a:pPr>
            <a:r>
              <a:rPr lang="cs-CZ" altLang="cs-CZ" sz="2000" dirty="0"/>
              <a:t>DNA vakcinace</a:t>
            </a:r>
          </a:p>
          <a:p>
            <a:pPr eaLnBrk="1" hangingPunct="1">
              <a:defRPr/>
            </a:pPr>
            <a:r>
              <a:rPr lang="cs-CZ" altLang="cs-CZ" sz="2000" dirty="0"/>
              <a:t>Inhibice 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 a eozinofilů a dalších buněk a receptorů pomocí MOP</a:t>
            </a:r>
          </a:p>
          <a:p>
            <a:pPr eaLnBrk="1" hangingPunct="1">
              <a:defRPr/>
            </a:pPr>
            <a:endParaRPr lang="cs-CZ" altLang="cs-CZ" sz="2000" dirty="0">
              <a:solidFill>
                <a:srgbClr val="7030A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Úspěšnost imunoterapie: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Zvýšení sérové hladiny IL-10, nárůst alergen specifických </a:t>
            </a:r>
            <a:r>
              <a:rPr lang="cs-CZ" altLang="cs-CZ" sz="2000" dirty="0" err="1"/>
              <a:t>IgG</a:t>
            </a:r>
            <a:r>
              <a:rPr lang="cs-CZ" altLang="cs-CZ" sz="2000" dirty="0"/>
              <a:t> a buněk tvořících INF𝛾 a TGF𝛽, snížení tvorby IL-4, IL_5. 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837281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brador retvívr - alergie na bleší kousnu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9" y="2615317"/>
            <a:ext cx="3898751" cy="40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j-pes.cz/foto-clanky/blesitr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7" y="132954"/>
            <a:ext cx="351678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eterinakladno.cz/uploads/Image/blecha%20,%20trus%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93" y="3913855"/>
            <a:ext cx="3500438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630" y="271109"/>
            <a:ext cx="496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Alergie na bleší kousnutí u psů a koček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5114" y="789360"/>
            <a:ext cx="5342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Nejvíc nad kořenem ocasu a shora na krku</a:t>
            </a:r>
          </a:p>
          <a:p>
            <a:r>
              <a:rPr lang="cs-CZ" sz="2000" dirty="0"/>
              <a:t>Blecha není druhově specifická, veš ano</a:t>
            </a:r>
          </a:p>
          <a:p>
            <a:r>
              <a:rPr lang="cs-CZ" sz="2000" dirty="0"/>
              <a:t>Bleší trus se pozná po „rozmazání na papíře“</a:t>
            </a:r>
          </a:p>
          <a:p>
            <a:r>
              <a:rPr lang="cs-CZ" sz="2000" dirty="0"/>
              <a:t>1 blecha na zvířeti = 9 blech v prostředí</a:t>
            </a:r>
          </a:p>
          <a:p>
            <a:r>
              <a:rPr lang="cs-CZ" sz="2000" dirty="0"/>
              <a:t>Zbavit se blech – hlavně vysávat, prát víc než 40°C</a:t>
            </a:r>
          </a:p>
        </p:txBody>
      </p:sp>
    </p:spTree>
    <p:extLst>
      <p:ext uri="{BB962C8B-B14F-4D97-AF65-F5344CB8AC3E}">
        <p14:creationId xmlns:p14="http://schemas.microsoft.com/office/powerpoint/2010/main" val="422905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84260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latin typeface="+mn-lt"/>
              </a:rPr>
              <a:t>Možné příčiny vzniku alergií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44" y="2110558"/>
            <a:ext cx="7886700" cy="3263504"/>
          </a:xfrm>
        </p:spPr>
        <p:txBody>
          <a:bodyPr>
            <a:normAutofit/>
          </a:bodyPr>
          <a:lstStyle/>
          <a:p>
            <a:r>
              <a:rPr lang="cs-CZ" sz="2000" dirty="0"/>
              <a:t>Genetické dispozice</a:t>
            </a:r>
          </a:p>
          <a:p>
            <a:r>
              <a:rPr lang="cs-CZ" sz="2000" dirty="0"/>
              <a:t>Věk a pohlaví – častější v dětství a u chlapců</a:t>
            </a:r>
          </a:p>
          <a:p>
            <a:r>
              <a:rPr lang="cs-CZ" sz="2000" dirty="0"/>
              <a:t>Méně časté u velkých rodin</a:t>
            </a:r>
          </a:p>
          <a:p>
            <a:r>
              <a:rPr lang="cs-CZ" sz="2000" dirty="0"/>
              <a:t>Hygienická hypotéza </a:t>
            </a:r>
          </a:p>
          <a:p>
            <a:r>
              <a:rPr lang="cs-CZ" sz="2000" dirty="0"/>
              <a:t>Kouření</a:t>
            </a:r>
          </a:p>
          <a:p>
            <a:r>
              <a:rPr lang="cs-CZ" sz="2000" dirty="0"/>
              <a:t>Vliv výživy před narozením</a:t>
            </a:r>
          </a:p>
          <a:p>
            <a:r>
              <a:rPr lang="cs-CZ" sz="2000" dirty="0"/>
              <a:t>Předčasná expozice alergenům – pozitivní vliv kojení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12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topická reaktiv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6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genetika alergií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7"/>
          <a:stretch>
            <a:fillRect/>
          </a:stretch>
        </p:blipFill>
        <p:spPr>
          <a:xfrm>
            <a:off x="0" y="1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05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829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Receptory pro </a:t>
            </a:r>
            <a:r>
              <a:rPr lang="cs-CZ" altLang="cs-CZ" sz="2400" dirty="0" err="1"/>
              <a:t>IgE</a:t>
            </a:r>
            <a:r>
              <a:rPr lang="cs-CZ" altLang="cs-CZ" sz="2400" dirty="0"/>
              <a:t> </a:t>
            </a:r>
          </a:p>
        </p:txBody>
      </p:sp>
      <p:pic>
        <p:nvPicPr>
          <p:cNvPr id="72707" name="Picture 6" descr="receptor pro IgE 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>
            <a:fillRect/>
          </a:stretch>
        </p:blipFill>
        <p:spPr>
          <a:xfrm>
            <a:off x="683568" y="1006325"/>
            <a:ext cx="3060757" cy="3372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7" descr="receptor pro IgE 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"/>
          <a:stretch>
            <a:fillRect/>
          </a:stretch>
        </p:blipFill>
        <p:spPr>
          <a:xfrm>
            <a:off x="5156643" y="1006326"/>
            <a:ext cx="3078551" cy="3372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93281" y="4537965"/>
            <a:ext cx="2198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Žírné buňky, </a:t>
            </a:r>
            <a:r>
              <a:rPr lang="cs-CZ" dirty="0" err="1"/>
              <a:t>bazofily</a:t>
            </a:r>
            <a:r>
              <a:rPr lang="cs-CZ" dirty="0"/>
              <a:t>, </a:t>
            </a:r>
          </a:p>
          <a:p>
            <a:r>
              <a:rPr lang="cs-CZ" dirty="0"/>
              <a:t>Langerhansovy b.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88024" y="4537965"/>
            <a:ext cx="419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 lymfocyty, NK buňky, </a:t>
            </a:r>
            <a:r>
              <a:rPr lang="cs-CZ" dirty="0" err="1"/>
              <a:t>Mf</a:t>
            </a:r>
            <a:r>
              <a:rPr lang="cs-CZ" dirty="0"/>
              <a:t>, dendritické b.,</a:t>
            </a:r>
          </a:p>
          <a:p>
            <a:r>
              <a:rPr lang="cs-CZ" dirty="0"/>
              <a:t>eozinofily, trombocyty, aktivovaný endotel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551723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Galektin</a:t>
            </a:r>
            <a:r>
              <a:rPr lang="cs-CZ" sz="2000" dirty="0"/>
              <a:t> 3: váže </a:t>
            </a:r>
            <a:r>
              <a:rPr lang="cs-CZ" sz="2000" dirty="0" err="1"/>
              <a:t>IgE</a:t>
            </a:r>
            <a:r>
              <a:rPr lang="cs-CZ" sz="2000" dirty="0"/>
              <a:t> přes galaktózu z cukerného zbytku. </a:t>
            </a:r>
          </a:p>
          <a:p>
            <a:r>
              <a:rPr lang="cs-CZ" sz="2000" dirty="0"/>
              <a:t>Žírné buňky, eozinofily, neutrofily, makrofágy, epitel </a:t>
            </a:r>
          </a:p>
        </p:txBody>
      </p:sp>
    </p:spTree>
    <p:extLst>
      <p:ext uri="{BB962C8B-B14F-4D97-AF65-F5344CB8AC3E}">
        <p14:creationId xmlns:p14="http://schemas.microsoft.com/office/powerpoint/2010/main" val="396844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3D92860-4F32-DEAF-1BB4-A6EF6EFEF43E}"/>
              </a:ext>
            </a:extLst>
          </p:cNvPr>
          <p:cNvSpPr txBox="1"/>
          <p:nvPr/>
        </p:nvSpPr>
        <p:spPr>
          <a:xfrm>
            <a:off x="395536" y="619347"/>
            <a:ext cx="8064896" cy="673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1800" dirty="0">
                <a:solidFill>
                  <a:schemeClr val="folHlink"/>
                </a:solidFill>
              </a:rPr>
              <a:t>Život ohrožující systémová reakce, akutní klinický stav.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Příčiny: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Navázání </a:t>
            </a:r>
            <a:r>
              <a:rPr lang="cs-CZ" altLang="cs-CZ" sz="1800" dirty="0" err="1"/>
              <a:t>anafylaktogenního</a:t>
            </a:r>
            <a:r>
              <a:rPr lang="cs-CZ" altLang="cs-CZ" sz="1800" dirty="0"/>
              <a:t> alergenu na mastocyty</a:t>
            </a:r>
            <a:r>
              <a:rPr lang="cs-CZ" altLang="cs-CZ" dirty="0"/>
              <a:t> a </a:t>
            </a:r>
            <a:r>
              <a:rPr lang="cs-CZ" altLang="cs-CZ" sz="1800" dirty="0"/>
              <a:t>jejich </a:t>
            </a:r>
            <a:r>
              <a:rPr lang="cs-CZ" altLang="cs-CZ" sz="1800" dirty="0" err="1"/>
              <a:t>degranulace</a:t>
            </a:r>
            <a:r>
              <a:rPr lang="cs-CZ" altLang="cs-CZ" sz="1800" dirty="0"/>
              <a:t> 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(blanokřídlý hmyz, potraviny, latex, léky) 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Neregulovaná masívní aktivace komplementového systému po vazbě IMK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Kontakt krve (plasmy) s umělými povrchy </a:t>
            </a:r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Anafylaktická </a:t>
            </a:r>
            <a:r>
              <a:rPr lang="cs-CZ" altLang="cs-CZ" sz="1800" dirty="0" err="1"/>
              <a:t>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anafylaktoidní</a:t>
            </a:r>
            <a:r>
              <a:rPr lang="cs-CZ" altLang="cs-CZ" sz="1800" dirty="0"/>
              <a:t> reakce, cca 1/3 případů nejasné příčiny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Klinické projevy: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1800" dirty="0"/>
              <a:t>Kardiovaskulární - dilatace cév, pokles tlaku, arytmie</a:t>
            </a:r>
          </a:p>
          <a:p>
            <a:pPr marL="0">
              <a:lnSpc>
                <a:spcPts val="2560"/>
              </a:lnSpc>
              <a:buNone/>
              <a:defRPr/>
            </a:pPr>
            <a:r>
              <a:rPr lang="cs-CZ" altLang="cs-CZ" sz="1800" dirty="0"/>
              <a:t>Respirační - konstrikce bronchů, otok dýchacích cest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Kožní – kopřivka, erytém 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Gastrointestinální - zvracení, průjem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  <a:p>
            <a:pPr mar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Diagnostika: histamin, </a:t>
            </a:r>
            <a:r>
              <a:rPr lang="cs-CZ" altLang="cs-CZ" sz="1800" dirty="0" err="1"/>
              <a:t>tryptáza</a:t>
            </a:r>
            <a:r>
              <a:rPr lang="cs-CZ" altLang="cs-CZ" sz="1800" dirty="0"/>
              <a:t> lepší</a:t>
            </a:r>
            <a:endParaRPr lang="cs-CZ" altLang="cs-CZ" sz="1800" i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i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1800" dirty="0"/>
              <a:t>Léčba: adrenalin intramuskulárně, antihistaminika, prevence!</a:t>
            </a:r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endParaRPr lang="cs-CZ" altLang="cs-CZ" dirty="0"/>
          </a:p>
          <a:p>
            <a:pPr marL="0" eaLnBrk="1" hangingPunct="1">
              <a:lnSpc>
                <a:spcPts val="256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7329505-73B3-9EF2-DFCF-B2DEEC01DDC7}"/>
              </a:ext>
            </a:extLst>
          </p:cNvPr>
          <p:cNvSpPr txBox="1"/>
          <p:nvPr/>
        </p:nvSpPr>
        <p:spPr>
          <a:xfrm>
            <a:off x="3275856" y="123849"/>
            <a:ext cx="27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dirty="0">
                <a:latin typeface="+mn-lt"/>
              </a:rPr>
              <a:t>Anafylaktická reakce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9956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A1ADFA0-FF7C-AA00-B647-5BE6E467146F}"/>
              </a:ext>
            </a:extLst>
          </p:cNvPr>
          <p:cNvSpPr txBox="1"/>
          <p:nvPr/>
        </p:nvSpPr>
        <p:spPr>
          <a:xfrm>
            <a:off x="251520" y="260648"/>
            <a:ext cx="87129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7030A0"/>
                </a:solidFill>
              </a:rPr>
              <a:t>Alergie na latex: </a:t>
            </a:r>
            <a:r>
              <a:rPr lang="cs-CZ" sz="2000" dirty="0"/>
              <a:t>pacienti se spina </a:t>
            </a:r>
            <a:r>
              <a:rPr lang="cs-CZ" sz="2000" dirty="0" err="1"/>
              <a:t>bifida</a:t>
            </a:r>
            <a:r>
              <a:rPr lang="cs-CZ" sz="2000" dirty="0"/>
              <a:t>, resp. častými operacemi po narození, </a:t>
            </a:r>
          </a:p>
          <a:p>
            <a:r>
              <a:rPr lang="cs-CZ" sz="2000" dirty="0"/>
              <a:t>zdravotníci, divadelníci, gumárenští dělníci. </a:t>
            </a:r>
          </a:p>
          <a:p>
            <a:r>
              <a:rPr lang="cs-CZ" sz="2000" dirty="0"/>
              <a:t>Chirurgické a úklidové rukavice, dudlíky, kondomy, katetry. </a:t>
            </a:r>
          </a:p>
          <a:p>
            <a:r>
              <a:rPr lang="cs-CZ" sz="2000" dirty="0"/>
              <a:t>Až anafylaxe hrozí 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Potravinové alergie: </a:t>
            </a:r>
            <a:r>
              <a:rPr lang="cs-CZ" sz="2000" dirty="0"/>
              <a:t>průkazně imunologicky zprostředkovaná (</a:t>
            </a:r>
            <a:r>
              <a:rPr lang="cs-CZ" sz="2000" dirty="0" err="1"/>
              <a:t>IgE</a:t>
            </a:r>
            <a:r>
              <a:rPr lang="cs-CZ" sz="2000" dirty="0"/>
              <a:t> na arašídy) </a:t>
            </a:r>
          </a:p>
          <a:p>
            <a:r>
              <a:rPr lang="cs-CZ" sz="2000" dirty="0"/>
              <a:t>Potravinové intolerance: abnormální, reprodukovatelné reakce neimunologické</a:t>
            </a:r>
          </a:p>
          <a:p>
            <a:r>
              <a:rPr lang="cs-CZ" sz="2000" dirty="0"/>
              <a:t>Obtížná diagnostika, hlavně expozičně eliminační testy.   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Alergie na jodové kontrastní látky JKL: </a:t>
            </a:r>
          </a:p>
          <a:p>
            <a:r>
              <a:rPr lang="cs-CZ" sz="2000" dirty="0"/>
              <a:t>Kontaktní dermatitida na na </a:t>
            </a:r>
            <a:r>
              <a:rPr lang="cs-CZ" sz="2000" dirty="0" err="1"/>
              <a:t>antisepticka</a:t>
            </a:r>
            <a:r>
              <a:rPr lang="cs-CZ" sz="2000" dirty="0"/>
              <a:t> (</a:t>
            </a:r>
            <a:r>
              <a:rPr lang="cs-CZ" sz="2000" dirty="0" err="1"/>
              <a:t>Betadine</a:t>
            </a:r>
            <a:r>
              <a:rPr lang="cs-CZ" sz="2000" dirty="0"/>
              <a:t>- polyvinylpyrrolidon-jod)</a:t>
            </a:r>
          </a:p>
          <a:p>
            <a:endParaRPr lang="cs-CZ" sz="2000" dirty="0"/>
          </a:p>
          <a:p>
            <a:r>
              <a:rPr lang="cs-CZ" sz="2000" dirty="0"/>
              <a:t>JKL deriváty kyseliny benzoové: ionizující (vysoká osmolalita) a neionizující (lepší)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Nežádoucí reakce: </a:t>
            </a:r>
            <a:r>
              <a:rPr lang="cs-CZ" sz="2000" dirty="0" err="1"/>
              <a:t>hyperosmolalitou</a:t>
            </a:r>
            <a:r>
              <a:rPr lang="cs-CZ" sz="2000" dirty="0"/>
              <a:t>, komplementem a reakcí endotelu</a:t>
            </a:r>
          </a:p>
          <a:p>
            <a:endParaRPr lang="cs-CZ" sz="2000" dirty="0"/>
          </a:p>
          <a:p>
            <a:r>
              <a:rPr lang="cs-CZ" sz="2000" dirty="0"/>
              <a:t>Projevy: kožní, nauzea, vomitus, otok v obličeji, bronchospasmus, křeče, poruchy srdečního tepu, </a:t>
            </a:r>
            <a:r>
              <a:rPr lang="cs-CZ" sz="2000" dirty="0" err="1"/>
              <a:t>neutotoxicita</a:t>
            </a:r>
            <a:r>
              <a:rPr lang="cs-CZ" sz="2000" dirty="0"/>
              <a:t> a renální selhání. </a:t>
            </a:r>
          </a:p>
          <a:p>
            <a:endParaRPr lang="cs-CZ" sz="2000" dirty="0"/>
          </a:p>
          <a:p>
            <a:r>
              <a:rPr lang="cs-CZ" sz="2000" dirty="0"/>
              <a:t>Prevence: aplikace kortikosteroidů nebo i antihistaminik před podáním</a:t>
            </a:r>
          </a:p>
        </p:txBody>
      </p:sp>
    </p:spTree>
    <p:extLst>
      <p:ext uri="{BB962C8B-B14F-4D97-AF65-F5344CB8AC3E}">
        <p14:creationId xmlns:p14="http://schemas.microsoft.com/office/powerpoint/2010/main" val="3511603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Atopické astma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75864"/>
            <a:ext cx="8424936" cy="3255367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cs-CZ" altLang="cs-CZ" sz="2100" dirty="0">
                <a:solidFill>
                  <a:srgbClr val="7030A0"/>
                </a:solidFill>
              </a:rPr>
              <a:t>Projevy: </a:t>
            </a:r>
          </a:p>
          <a:p>
            <a:pPr marL="0">
              <a:spcBef>
                <a:spcPts val="0"/>
              </a:spcBef>
              <a:buNone/>
              <a:defRPr/>
            </a:pPr>
            <a:r>
              <a:rPr lang="cs-CZ" altLang="cs-CZ" sz="2100" dirty="0"/>
              <a:t>Hyperreaktivita bronchů, obstrukce dýchacích cest reverzibilní, dušnost, pískot a tlak na hrudi, zánět dýchacích cest. </a:t>
            </a:r>
          </a:p>
          <a:p>
            <a:pPr marL="0">
              <a:spcBef>
                <a:spcPts val="0"/>
              </a:spcBef>
              <a:buNone/>
              <a:defRPr/>
            </a:pPr>
            <a:endParaRPr lang="cs-CZ" altLang="cs-CZ" sz="2100" dirty="0"/>
          </a:p>
          <a:p>
            <a:pPr marL="0" indent="0">
              <a:buNone/>
              <a:defRPr/>
            </a:pPr>
            <a:r>
              <a:rPr lang="cs-CZ" altLang="cs-CZ" sz="2100" dirty="0">
                <a:solidFill>
                  <a:srgbClr val="7030A0"/>
                </a:solidFill>
              </a:rPr>
              <a:t>Patologické mechanismy: </a:t>
            </a:r>
            <a:r>
              <a:rPr lang="cs-CZ" altLang="cs-CZ" sz="2100" dirty="0"/>
              <a:t>po kontaktu s inhalačním alergenem, zprostředkováno </a:t>
            </a:r>
            <a:r>
              <a:rPr lang="cs-CZ" altLang="cs-CZ" sz="2100" dirty="0" err="1"/>
              <a:t>IgE</a:t>
            </a:r>
            <a:r>
              <a:rPr lang="cs-CZ" altLang="cs-CZ" sz="21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Zúčastněné buňky:  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mastocyty, dendritické buňky, eozinofily,  </a:t>
            </a:r>
          </a:p>
          <a:p>
            <a:pPr marL="0" indent="0">
              <a:buNone/>
              <a:defRPr/>
            </a:pPr>
            <a:r>
              <a:rPr lang="cs-CZ" altLang="cs-CZ" sz="2100" dirty="0">
                <a:solidFill>
                  <a:srgbClr val="7030A0"/>
                </a:solidFill>
              </a:rPr>
              <a:t>epitelové buňky bronchiální sliznice po aktivaci</a:t>
            </a:r>
            <a:endParaRPr lang="cs-CZ" altLang="cs-CZ" sz="2100" dirty="0"/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viry, polutanty životního prostředí, alergeny</a:t>
            </a:r>
          </a:p>
          <a:p>
            <a:pPr marL="0" indent="0" eaLnBrk="1" hangingPunct="1">
              <a:buNone/>
              <a:defRPr/>
            </a:pPr>
            <a:endParaRPr lang="cs-CZ" altLang="cs-CZ" sz="1900" dirty="0"/>
          </a:p>
          <a:p>
            <a:pPr marL="0" indent="0">
              <a:buNone/>
              <a:defRPr/>
            </a:pPr>
            <a:endParaRPr lang="cs-CZ" altLang="cs-CZ" sz="19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F513A9-E691-58E1-324F-234E456681A0}"/>
              </a:ext>
            </a:extLst>
          </p:cNvPr>
          <p:cNvSpPr txBox="1"/>
          <p:nvPr/>
        </p:nvSpPr>
        <p:spPr>
          <a:xfrm>
            <a:off x="374025" y="4380905"/>
            <a:ext cx="316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  <a:defRPr/>
            </a:pPr>
            <a:r>
              <a:rPr lang="cs-CZ" altLang="cs-CZ" sz="1800" dirty="0"/>
              <a:t>Mastocyty – klíčová role: </a:t>
            </a: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obsah proteolytických enzymů a cytokinů v granulích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F0BF7C-9AC7-3F20-6F22-F5639ECC1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5201" r="20601" b="10800"/>
          <a:stretch/>
        </p:blipFill>
        <p:spPr>
          <a:xfrm rot="5400000">
            <a:off x="5616228" y="2665304"/>
            <a:ext cx="3140658" cy="31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71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1251</Words>
  <Application>Microsoft Macintosh PowerPoint</Application>
  <PresentationFormat>Předvádění na obrazovce (4:3)</PresentationFormat>
  <Paragraphs>179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Motiv systému Office</vt:lpstr>
      <vt:lpstr>Hypersenzitivity  </vt:lpstr>
      <vt:lpstr>I. typ – IgE</vt:lpstr>
      <vt:lpstr>Možné příčiny vzniku alergií </vt:lpstr>
      <vt:lpstr>Prezentace aplikace PowerPoint</vt:lpstr>
      <vt:lpstr>Prezentace aplikace PowerPoint</vt:lpstr>
      <vt:lpstr>Receptory pro IgE </vt:lpstr>
      <vt:lpstr>Prezentace aplikace PowerPoint</vt:lpstr>
      <vt:lpstr>Prezentace aplikace PowerPoint</vt:lpstr>
      <vt:lpstr>Atopické astma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Antihistaminika</vt:lpstr>
      <vt:lpstr>Alergenová imunoterapie </vt:lpstr>
      <vt:lpstr>Prezentace aplikace PowerPoint</vt:lpstr>
      <vt:lpstr>Nové směry v imunoterapii alergických onemocnění</vt:lpstr>
      <vt:lpstr>Prezentace aplikace PowerPoint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Dušková</dc:creator>
  <cp:lastModifiedBy>Monika Dušková</cp:lastModifiedBy>
  <cp:revision>38</cp:revision>
  <dcterms:created xsi:type="dcterms:W3CDTF">2016-04-11T07:29:45Z</dcterms:created>
  <dcterms:modified xsi:type="dcterms:W3CDTF">2024-04-03T18:25:33Z</dcterms:modified>
</cp:coreProperties>
</file>