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082"/>
  </p:normalViewPr>
  <p:slideViewPr>
    <p:cSldViewPr snapToGrid="0">
      <p:cViewPr varScale="1">
        <p:scale>
          <a:sx n="94" d="100"/>
          <a:sy n="94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CAE8A-B972-2928-A8F5-E1D254022C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3AFD56-20D6-4AC1-A907-135AC0F780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A60CC4-E418-218A-6256-8C4CCBB5D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4049-9182-D948-B5C6-86DFCEC91EB3}" type="datetimeFigureOut">
              <a:rPr lang="cs-CZ" smtClean="0"/>
              <a:t>26.06.2024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2A27BC-48D8-12CE-BDC4-685CF6EC0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E8C5E1-1636-F955-D51E-FD634D2ED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B8F6-C3C2-6B43-AF1A-88A50E0DB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10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A8C83-1128-A334-851F-51ADDF169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C37521E-5037-12D0-DE14-762CDBD9B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545C75-784D-288D-0E2C-9AF705055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4049-9182-D948-B5C6-86DFCEC91EB3}" type="datetimeFigureOut">
              <a:rPr lang="cs-CZ" smtClean="0"/>
              <a:t>26.06.2024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BEF3BC-B92E-98F2-3A8C-9D1D93EE7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0D8E88-0C94-8C74-017A-6E335D1B5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B8F6-C3C2-6B43-AF1A-88A50E0DB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75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D9E55C8-E653-50FC-1C10-584BBF597C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A508127-E685-F41A-7909-F7255425F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2D240E-92A0-70F6-7688-11020A87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4049-9182-D948-B5C6-86DFCEC91EB3}" type="datetimeFigureOut">
              <a:rPr lang="cs-CZ" smtClean="0"/>
              <a:t>26.06.2024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E71370-C142-89D5-7A0E-804ED218A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679F38-6D3D-E6B3-65C3-940C4A4DE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B8F6-C3C2-6B43-AF1A-88A50E0DB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678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E2BDC5-42C5-71D4-F191-07838865D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F0986-80E1-93B6-39B7-C91BA5B35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4AF07D-50B2-C244-1844-40CC2B9C3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4049-9182-D948-B5C6-86DFCEC91EB3}" type="datetimeFigureOut">
              <a:rPr lang="cs-CZ" smtClean="0"/>
              <a:t>26.06.2024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E56342-7926-8FF5-3BD4-42EC319ED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56543E-EDD9-4717-F6DA-56E7F5EE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B8F6-C3C2-6B43-AF1A-88A50E0DB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65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EBA5D7-6BCF-1A04-034C-9E02C127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CBB267-3295-4D4D-B95A-EE71E25A9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D1951C-AE37-A14B-4A31-510FDEE9F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4049-9182-D948-B5C6-86DFCEC91EB3}" type="datetimeFigureOut">
              <a:rPr lang="cs-CZ" smtClean="0"/>
              <a:t>26.06.2024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A12B8E-E5E8-AAC7-648A-1D2881AF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810622-8BC9-2107-97BE-845FD758D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B8F6-C3C2-6B43-AF1A-88A50E0DB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B4337-0344-2016-9CEB-3C83993E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1C4B72-C9FD-B48C-35EA-732FE46FA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C37D55-0C95-0752-0440-B09D51CF6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D3D437-3B13-C348-1DC2-5C1C74BE3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4049-9182-D948-B5C6-86DFCEC91EB3}" type="datetimeFigureOut">
              <a:rPr lang="cs-CZ" smtClean="0"/>
              <a:t>26.06.2024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293163-B128-7028-421A-AD76A555B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EA369D-5323-3736-4AF5-561E3A52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B8F6-C3C2-6B43-AF1A-88A50E0DB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46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49F409-5FF7-14E1-DC73-C85D2804A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53555C-B0FC-4AD9-A05D-9FD1182D5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3469B9-9441-33B8-12F0-BDE1EB368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3B0A9AF-5A8D-2110-7F5D-2A10785ECF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24242EE-D48B-F6CF-810A-1EB9FCA44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00A1B0A-72AC-9AF8-0E12-7D33F4333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4049-9182-D948-B5C6-86DFCEC91EB3}" type="datetimeFigureOut">
              <a:rPr lang="cs-CZ" smtClean="0"/>
              <a:t>26.06.2024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450A67D-FC7F-A063-0968-8B56A6BA4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860EB74-C611-F4BE-EF88-0025D21F8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B8F6-C3C2-6B43-AF1A-88A50E0DB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12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BC3B00-297F-1E82-6685-B81CC0002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9BDD627-1097-CE8E-10C9-41FCDE6B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4049-9182-D948-B5C6-86DFCEC91EB3}" type="datetimeFigureOut">
              <a:rPr lang="cs-CZ" smtClean="0"/>
              <a:t>26.06.2024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9E1117A-CAD4-7702-A27C-5928266FF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9991BB-7916-4A56-6AF1-79D8B2AF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B8F6-C3C2-6B43-AF1A-88A50E0DB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385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CF10AE2-B66C-B9EA-E271-4483E6EA8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4049-9182-D948-B5C6-86DFCEC91EB3}" type="datetimeFigureOut">
              <a:rPr lang="cs-CZ" smtClean="0"/>
              <a:t>26.06.2024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60A644B-CE27-58B6-31E7-DF7BC961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7921FB1-2C28-8B72-0459-A610D4AE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B8F6-C3C2-6B43-AF1A-88A50E0DB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83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64D68-D799-4171-BCC7-1E1E0FEE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EC3DBA-DF38-12AA-DE2D-9E5DAC3AB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DB77C2D-B3D1-EB5C-4FB7-116FF4FB6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DC22DD-4CFA-008F-91A8-5DFB5D0F8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4049-9182-D948-B5C6-86DFCEC91EB3}" type="datetimeFigureOut">
              <a:rPr lang="cs-CZ" smtClean="0"/>
              <a:t>26.06.2024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C05E89-6134-FE90-3877-E93064209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A1820D-B2ED-BFB4-F039-F8B273FC9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B8F6-C3C2-6B43-AF1A-88A50E0DB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04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55FDD-3673-2378-7FD8-3308CE51B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DB07096-DFA2-9EB6-D9D9-836C044409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56DC38-4711-E542-A6B2-5BC9F2896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E498F6-011F-41EB-54A4-FCCD63E31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4049-9182-D948-B5C6-86DFCEC91EB3}" type="datetimeFigureOut">
              <a:rPr lang="cs-CZ" smtClean="0"/>
              <a:t>26.06.2024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75F972-7C93-A2DE-5FD8-44519F6DD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A11C1B-3548-3C61-0552-C4BCDA54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B8F6-C3C2-6B43-AF1A-88A50E0DB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52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F4275B9-9997-D780-F0F0-5F00AD13E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6F8132-0BC6-FF48-2AAF-66A4A1EE4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50420E-3687-E8D8-A0FB-01B55CF335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F4049-9182-D948-B5C6-86DFCEC91EB3}" type="datetimeFigureOut">
              <a:rPr lang="cs-CZ" smtClean="0"/>
              <a:t>26.06.2024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B18408-B4C0-697D-D43C-E977F49036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C25955-38C2-FDAE-61DF-3678C40324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5B8F6-C3C2-6B43-AF1A-88A50E0DB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1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mikrobiologie.xf.cz/files/atb-bunecna-stena.doc.html" TargetMode="External"/><Relationship Id="rId3" Type="http://schemas.openxmlformats.org/officeDocument/2006/relationships/hyperlink" Target="https://www.medimerck.cz/cz/home/SM/about-SM.html" TargetMode="External"/><Relationship Id="rId7" Type="http://schemas.openxmlformats.org/officeDocument/2006/relationships/hyperlink" Target="https://elifesciences.org/articles/76106" TargetMode="External"/><Relationship Id="rId2" Type="http://schemas.openxmlformats.org/officeDocument/2006/relationships/hyperlink" Target="https://www.painguru.cz/ankylozujici-spondylitida--bechterevova-nemoc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rehabilitace.info/nemoci/preeklampsie-v-tehotenstvi-pricina-priznaky-lecba/" TargetMode="External"/><Relationship Id="rId5" Type="http://schemas.openxmlformats.org/officeDocument/2006/relationships/hyperlink" Target="http://www.ipask.info/aktuality" TargetMode="External"/><Relationship Id="rId4" Type="http://schemas.openxmlformats.org/officeDocument/2006/relationships/hyperlink" Target="https://www.symptomy.cz/vysetreni/schirmeruv-tes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B4575A9-9CB3-173C-95B2-95DF37FC26D5}"/>
              </a:ext>
            </a:extLst>
          </p:cNvPr>
          <p:cNvSpPr txBox="1"/>
          <p:nvPr/>
        </p:nvSpPr>
        <p:spPr>
          <a:xfrm>
            <a:off x="1298487" y="877801"/>
            <a:ext cx="8964630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600" dirty="0"/>
          </a:p>
          <a:p>
            <a:r>
              <a:rPr lang="cs-CZ" altLang="cs-CZ" sz="1600" dirty="0" err="1"/>
              <a:t>Krejsek</a:t>
            </a:r>
            <a:r>
              <a:rPr lang="cs-CZ" altLang="cs-CZ" sz="1600" dirty="0"/>
              <a:t>, Kopecký: Klinická imunologie, 2004</a:t>
            </a:r>
          </a:p>
          <a:p>
            <a:r>
              <a:rPr lang="cs-CZ" altLang="cs-CZ" sz="1600" dirty="0"/>
              <a:t>Sobotková, Bartůňková: Antibiotická imunosupresiva. </a:t>
            </a:r>
            <a:r>
              <a:rPr lang="cs-CZ" altLang="cs-CZ" sz="1600" dirty="0" err="1"/>
              <a:t>Remedia</a:t>
            </a:r>
            <a:r>
              <a:rPr lang="cs-CZ" altLang="cs-CZ" sz="1600" dirty="0"/>
              <a:t>: 18, 3 2008</a:t>
            </a:r>
          </a:p>
          <a:p>
            <a:r>
              <a:rPr lang="cs-CZ" sz="1600" i="0" dirty="0" err="1">
                <a:solidFill>
                  <a:srgbClr val="362D27"/>
                </a:solidFill>
                <a:effectLst/>
              </a:rPr>
              <a:t>Chapel</a:t>
            </a:r>
            <a:r>
              <a:rPr lang="cs-CZ" sz="1600" i="0" dirty="0">
                <a:solidFill>
                  <a:srgbClr val="362D27"/>
                </a:solidFill>
                <a:effectLst/>
              </a:rPr>
              <a:t> </a:t>
            </a:r>
            <a:r>
              <a:rPr lang="cs-CZ" sz="1600" i="0" dirty="0">
                <a:effectLst/>
              </a:rPr>
              <a:t>Helen a kol.: </a:t>
            </a:r>
            <a:r>
              <a:rPr lang="cs-CZ" sz="1600" dirty="0"/>
              <a:t>Základy klinické imunologie, Triton,</a:t>
            </a:r>
            <a:r>
              <a:rPr lang="cs-CZ" sz="1600" i="0" dirty="0">
                <a:solidFill>
                  <a:srgbClr val="362D27"/>
                </a:solidFill>
                <a:effectLst/>
              </a:rPr>
              <a:t> 6. vydání, 2018</a:t>
            </a:r>
          </a:p>
          <a:p>
            <a:r>
              <a:rPr lang="cs-CZ" altLang="cs-CZ" sz="1600" dirty="0"/>
              <a:t>Bartůňková a kol.: Imunodeficience, 2. vydání, Grada, 2007</a:t>
            </a:r>
          </a:p>
          <a:p>
            <a:r>
              <a:rPr lang="cs-CZ" sz="1600" dirty="0"/>
              <a:t>Toman M a kol.: Veterinární imunologie, Grada, 2000</a:t>
            </a:r>
          </a:p>
          <a:p>
            <a:endParaRPr lang="cs-CZ" altLang="cs-CZ" sz="1600" dirty="0"/>
          </a:p>
          <a:p>
            <a:r>
              <a:rPr lang="cs-CZ" altLang="cs-CZ" sz="1600" dirty="0">
                <a:hlinkClick r:id="rId2"/>
              </a:rPr>
              <a:t>https://www.painguru.cz/ankylozujici-spondylitida--bechterevova-nemoc/</a:t>
            </a:r>
            <a:endParaRPr lang="cs-CZ" altLang="cs-CZ" sz="1600" dirty="0"/>
          </a:p>
          <a:p>
            <a:r>
              <a:rPr lang="cs-CZ" altLang="cs-CZ" sz="1600" dirty="0">
                <a:hlinkClick r:id="rId3"/>
              </a:rPr>
              <a:t>https://www.medimerck.cz/cz/home/SM/about-SM.html</a:t>
            </a:r>
            <a:endParaRPr lang="cs-CZ" altLang="cs-CZ" sz="1600" dirty="0"/>
          </a:p>
          <a:p>
            <a:r>
              <a:rPr lang="cs-CZ" altLang="cs-CZ" sz="1600" dirty="0">
                <a:hlinkClick r:id="rId4"/>
              </a:rPr>
              <a:t>https://www.symptomy.cz/vysetreni/schirmeruv-test</a:t>
            </a:r>
            <a:endParaRPr lang="cs-CZ" altLang="cs-CZ" sz="1600" dirty="0"/>
          </a:p>
          <a:p>
            <a:r>
              <a:rPr lang="cs-CZ" sz="1600" dirty="0">
                <a:hlinkClick r:id="rId5"/>
              </a:rPr>
              <a:t>http://www.ipask.info/aktuality</a:t>
            </a:r>
            <a:endParaRPr lang="cs-CZ" sz="1600" dirty="0"/>
          </a:p>
          <a:p>
            <a:r>
              <a:rPr lang="cs-CZ" sz="1600" dirty="0">
                <a:hlinkClick r:id="rId6"/>
              </a:rPr>
              <a:t>https://www.rehabilitace.info/nemoci/preeklampsie-v-tehotenstvi-pricina-priznaky-lecba/</a:t>
            </a:r>
            <a:endParaRPr lang="cs-CZ" sz="1600" dirty="0"/>
          </a:p>
          <a:p>
            <a:r>
              <a:rPr lang="cs-CZ" sz="1600" dirty="0">
                <a:hlinkClick r:id="rId7"/>
              </a:rPr>
              <a:t>https://elifesciences.org/articles/76106</a:t>
            </a:r>
            <a:r>
              <a:rPr lang="cs-CZ" sz="1600" dirty="0"/>
              <a:t> </a:t>
            </a:r>
          </a:p>
          <a:p>
            <a:r>
              <a:rPr lang="cs-CZ" sz="1600" dirty="0">
                <a:hlinkClick r:id="rId8"/>
              </a:rPr>
              <a:t>http://mikrobiologie.xf.cz/files/atb-bunecna-stena.doc.html</a:t>
            </a:r>
            <a:endParaRPr lang="cs-CZ" sz="1600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b="0" i="0" dirty="0">
              <a:solidFill>
                <a:srgbClr val="362D27"/>
              </a:solidFill>
              <a:effectLst/>
              <a:latin typeface="Arial" panose="020B0604020202020204" pitchFamily="34" charset="0"/>
            </a:endParaRPr>
          </a:p>
          <a:p>
            <a:endParaRPr lang="cs-CZ" altLang="cs-CZ" sz="1800" dirty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endParaRPr lang="cs-CZ" altLang="cs-CZ" sz="1800" dirty="0"/>
          </a:p>
          <a:p>
            <a:endParaRPr lang="cs-CZ" sz="18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A3CC1DC-295C-6D0E-B413-F33C2C5932A1}"/>
              </a:ext>
            </a:extLst>
          </p:cNvPr>
          <p:cNvSpPr txBox="1"/>
          <p:nvPr/>
        </p:nvSpPr>
        <p:spPr>
          <a:xfrm>
            <a:off x="4022005" y="347887"/>
            <a:ext cx="3737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Použitá literatura a zdroje obrázků</a:t>
            </a:r>
          </a:p>
        </p:txBody>
      </p:sp>
    </p:spTree>
    <p:extLst>
      <p:ext uri="{BB962C8B-B14F-4D97-AF65-F5344CB8AC3E}">
        <p14:creationId xmlns:p14="http://schemas.microsoft.com/office/powerpoint/2010/main" val="33365313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28250</TotalTime>
  <Words>152</Words>
  <Application>Microsoft Macintosh PowerPoint</Application>
  <PresentationFormat>Širokoúhlá obrazovka</PresentationFormat>
  <Paragraphs>19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Dušková</dc:creator>
  <cp:lastModifiedBy>Monika Dušková</cp:lastModifiedBy>
  <cp:revision>13</cp:revision>
  <dcterms:created xsi:type="dcterms:W3CDTF">2024-03-12T22:46:11Z</dcterms:created>
  <dcterms:modified xsi:type="dcterms:W3CDTF">2024-06-26T07:28:31Z</dcterms:modified>
</cp:coreProperties>
</file>