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3" r:id="rId3"/>
    <p:sldId id="261" r:id="rId4"/>
    <p:sldId id="273" r:id="rId5"/>
    <p:sldId id="257" r:id="rId6"/>
    <p:sldId id="268" r:id="rId7"/>
    <p:sldId id="266" r:id="rId8"/>
    <p:sldId id="259" r:id="rId9"/>
    <p:sldId id="269" r:id="rId10"/>
    <p:sldId id="270" r:id="rId11"/>
    <p:sldId id="260" r:id="rId12"/>
    <p:sldId id="272" r:id="rId13"/>
    <p:sldId id="276" r:id="rId14"/>
    <p:sldId id="274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92"/>
    <p:restoredTop sz="94951" autoAdjust="0"/>
  </p:normalViewPr>
  <p:slideViewPr>
    <p:cSldViewPr>
      <p:cViewPr varScale="1">
        <p:scale>
          <a:sx n="94" d="100"/>
          <a:sy n="94" d="100"/>
        </p:scale>
        <p:origin x="137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57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391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50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4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2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013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07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36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80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268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14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41979-B5E1-447D-8B4A-9F26B62FAF4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A82E2-0A87-46B1-899C-AFDE8B0948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76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7655" y="332656"/>
            <a:ext cx="8229600" cy="72008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Imunodeficity navozené infekčními činiteli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8861" y="2669780"/>
            <a:ext cx="8712967" cy="40817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Podle typu interakce (resp. imunosupresivního vlivu) s IS: </a:t>
            </a:r>
          </a:p>
          <a:p>
            <a:endParaRPr 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cs typeface="Arial" panose="020B0604020202020204" pitchFamily="34" charset="0"/>
              </a:rPr>
              <a:t>Extracelulární bakterie: </a:t>
            </a:r>
            <a:r>
              <a:rPr lang="cs-CZ" sz="1800" dirty="0">
                <a:cs typeface="Arial" panose="020B0604020202020204" pitchFamily="34" charset="0"/>
              </a:rPr>
              <a:t>toxiny, </a:t>
            </a:r>
            <a:r>
              <a:rPr lang="cs-CZ" sz="1800" dirty="0" err="1">
                <a:cs typeface="Arial" panose="020B0604020202020204" pitchFamily="34" charset="0"/>
              </a:rPr>
              <a:t>superantigeny</a:t>
            </a:r>
            <a:endParaRPr 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I</a:t>
            </a:r>
            <a:r>
              <a:rPr lang="cs-CZ" sz="1800" b="1" dirty="0">
                <a:cs typeface="Arial" panose="020B0604020202020204" pitchFamily="34" charset="0"/>
              </a:rPr>
              <a:t>ntracelulární bakterie: </a:t>
            </a:r>
            <a:r>
              <a:rPr lang="cs-CZ" sz="1800" dirty="0">
                <a:cs typeface="Arial" panose="020B0604020202020204" pitchFamily="34" charset="0"/>
              </a:rPr>
              <a:t>buňky </a:t>
            </a:r>
            <a:r>
              <a:rPr lang="cs-CZ" sz="1800" dirty="0" err="1">
                <a:cs typeface="Arial" panose="020B0604020202020204" pitchFamily="34" charset="0"/>
              </a:rPr>
              <a:t>monocyto</a:t>
            </a:r>
            <a:r>
              <a:rPr lang="cs-CZ" sz="1800" dirty="0">
                <a:cs typeface="Arial" panose="020B0604020202020204" pitchFamily="34" charset="0"/>
              </a:rPr>
              <a:t>-makrofágové řady</a:t>
            </a:r>
          </a:p>
          <a:p>
            <a:pPr marL="0" indent="0">
              <a:buNone/>
            </a:pPr>
            <a:endParaRPr 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cs typeface="Arial" panose="020B0604020202020204" pitchFamily="34" charset="0"/>
              </a:rPr>
              <a:t>Viry: </a:t>
            </a:r>
            <a:r>
              <a:rPr lang="cs-CZ" sz="1800" dirty="0">
                <a:cs typeface="Arial" panose="020B0604020202020204" pitchFamily="34" charset="0"/>
              </a:rPr>
              <a:t>produkce tzv. diverzních proteinů:</a:t>
            </a: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 - mění funkční vlastnosti buněk IS</a:t>
            </a: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 - inhibují syntézu </a:t>
            </a:r>
            <a:r>
              <a:rPr lang="cs-CZ" sz="1800" dirty="0" err="1">
                <a:cs typeface="Arial" panose="020B0604020202020204" pitchFamily="34" charset="0"/>
              </a:rPr>
              <a:t>cytokinů</a:t>
            </a:r>
            <a:r>
              <a:rPr lang="cs-CZ" sz="18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 - interagují s funkcí interferonů </a:t>
            </a: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 - blokují transport </a:t>
            </a:r>
            <a:r>
              <a:rPr lang="cs-CZ" sz="1800" dirty="0" err="1">
                <a:cs typeface="Arial" panose="020B0604020202020204" pitchFamily="34" charset="0"/>
              </a:rPr>
              <a:t>Ag</a:t>
            </a:r>
            <a:r>
              <a:rPr lang="cs-CZ" sz="1800" dirty="0">
                <a:cs typeface="Arial" panose="020B0604020202020204" pitchFamily="34" charset="0"/>
              </a:rPr>
              <a:t> štěpů na APC</a:t>
            </a: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 - úbytek a útlum buněk IS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86980" y="1198275"/>
            <a:ext cx="3022559" cy="13542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b="1" dirty="0"/>
              <a:t>Hostitel: </a:t>
            </a:r>
          </a:p>
          <a:p>
            <a:r>
              <a:rPr lang="cs-CZ" sz="1600" dirty="0"/>
              <a:t>genetické faktory</a:t>
            </a:r>
          </a:p>
          <a:p>
            <a:r>
              <a:rPr lang="cs-CZ" sz="1600" dirty="0"/>
              <a:t>aktuální stav</a:t>
            </a:r>
          </a:p>
          <a:p>
            <a:r>
              <a:rPr lang="cs-CZ" sz="1600" dirty="0"/>
              <a:t>předchozí imunologická zkušenost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40152" y="1459884"/>
            <a:ext cx="2493888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b="1" dirty="0"/>
              <a:t>Infekční činitel:</a:t>
            </a:r>
          </a:p>
          <a:p>
            <a:r>
              <a:rPr lang="cs-CZ" sz="1600" dirty="0"/>
              <a:t>nástroje patogenity</a:t>
            </a:r>
          </a:p>
          <a:p>
            <a:r>
              <a:rPr lang="cs-CZ" sz="1600" dirty="0"/>
              <a:t>mechanismy obrany proti IS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067944" y="1617510"/>
            <a:ext cx="1417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/>
              <a:t>+ vliv prostředí</a:t>
            </a:r>
          </a:p>
          <a:p>
            <a:pPr algn="ctr"/>
            <a:r>
              <a:rPr lang="cs-CZ" sz="1600" dirty="0"/>
              <a:t>na oba</a:t>
            </a:r>
          </a:p>
        </p:txBody>
      </p:sp>
    </p:spTree>
    <p:extLst>
      <p:ext uri="{BB962C8B-B14F-4D97-AF65-F5344CB8AC3E}">
        <p14:creationId xmlns:p14="http://schemas.microsoft.com/office/powerpoint/2010/main" val="326771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43303" y="117222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+mn-lt"/>
                <a:cs typeface="Arial" panose="020B0604020202020204" pitchFamily="34" charset="0"/>
              </a:rPr>
              <a:t>Problematika vakcinace proti TBC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78386" y="1166018"/>
            <a:ext cx="8421383" cy="45259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Původce: </a:t>
            </a:r>
            <a:r>
              <a:rPr lang="cs-CZ" altLang="cs-CZ" sz="2000" i="1" dirty="0" err="1">
                <a:solidFill>
                  <a:srgbClr val="7030A0"/>
                </a:solidFill>
                <a:cs typeface="Arial" panose="020B0604020202020204" pitchFamily="34" charset="0"/>
              </a:rPr>
              <a:t>Mycobacterium</a:t>
            </a:r>
            <a:r>
              <a:rPr lang="cs-CZ" altLang="cs-CZ" sz="2000" i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7030A0"/>
                </a:solidFill>
                <a:cs typeface="Arial" panose="020B0604020202020204" pitchFamily="34" charset="0"/>
              </a:rPr>
              <a:t>tuberculosis</a:t>
            </a:r>
            <a:r>
              <a:rPr lang="cs-CZ" altLang="cs-CZ" sz="2000" i="1" dirty="0">
                <a:cs typeface="Arial" panose="020B0604020202020204" pitchFamily="34" charset="0"/>
              </a:rPr>
              <a:t> identifikoval Robert Koch </a:t>
            </a:r>
            <a:r>
              <a:rPr lang="cs-CZ" sz="2000" dirty="0">
                <a:cs typeface="Arial" panose="020B0604020202020204" pitchFamily="34" charset="0"/>
              </a:rPr>
              <a:t>1882</a:t>
            </a:r>
          </a:p>
          <a:p>
            <a:pPr marL="0" indent="0"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Rozdíl problematiky vyspělý x rozvojový svět</a:t>
            </a:r>
          </a:p>
          <a:p>
            <a:pPr marL="0" indent="0">
              <a:buNone/>
              <a:defRPr/>
            </a:pPr>
            <a:r>
              <a:rPr lang="cs-CZ" sz="2000" dirty="0">
                <a:cs typeface="Arial" panose="020B0604020202020204" pitchFamily="34" charset="0"/>
              </a:rPr>
              <a:t>Vakcinace: poprvé v r. 1921, </a:t>
            </a:r>
            <a:r>
              <a:rPr lang="cs-CZ" sz="2000" dirty="0" err="1">
                <a:cs typeface="Arial" panose="020B0604020202020204" pitchFamily="34" charset="0"/>
              </a:rPr>
              <a:t>Calmette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dirty="0" err="1">
                <a:cs typeface="Arial" panose="020B0604020202020204" pitchFamily="34" charset="0"/>
              </a:rPr>
              <a:t>Guerin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BCG vakcína (</a:t>
            </a:r>
            <a:r>
              <a:rPr lang="cs-CZ" sz="2000" i="1" dirty="0" err="1">
                <a:solidFill>
                  <a:srgbClr val="7030A0"/>
                </a:solidFill>
                <a:cs typeface="Arial" panose="020B0604020202020204" pitchFamily="34" charset="0"/>
              </a:rPr>
              <a:t>Bacillus</a:t>
            </a:r>
            <a:r>
              <a:rPr lang="cs-CZ" sz="2000" i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7030A0"/>
                </a:solidFill>
                <a:cs typeface="Arial" panose="020B0604020202020204" pitchFamily="34" charset="0"/>
              </a:rPr>
              <a:t>Calmette</a:t>
            </a:r>
            <a:r>
              <a:rPr lang="cs-CZ" sz="2000" i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sz="2000" i="1" dirty="0" err="1">
                <a:solidFill>
                  <a:srgbClr val="7030A0"/>
                </a:solidFill>
                <a:cs typeface="Arial" panose="020B0604020202020204" pitchFamily="34" charset="0"/>
              </a:rPr>
              <a:t>Guerin</a:t>
            </a:r>
            <a:r>
              <a:rPr 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cs-CZ" sz="2000" dirty="0">
                <a:cs typeface="Arial" panose="020B0604020202020204" pitchFamily="34" charset="0"/>
              </a:rPr>
              <a:t>Výsledky neuspokojivé</a:t>
            </a:r>
            <a:r>
              <a:rPr 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V ČR zrušeno očkování  v r. 2008, 2010 </a:t>
            </a:r>
          </a:p>
          <a:p>
            <a:pPr marL="0" indent="0">
              <a:buNone/>
              <a:defRPr/>
            </a:pPr>
            <a:r>
              <a:rPr lang="cs-CZ" sz="2000" b="1" dirty="0">
                <a:cs typeface="Arial" panose="020B0604020202020204" pitchFamily="34" charset="0"/>
              </a:rPr>
              <a:t>Kožní </a:t>
            </a:r>
            <a:r>
              <a:rPr lang="cs-CZ" sz="2000" b="1" dirty="0" err="1">
                <a:cs typeface="Arial" panose="020B0604020202020204" pitchFamily="34" charset="0"/>
              </a:rPr>
              <a:t>Mantoux</a:t>
            </a:r>
            <a:r>
              <a:rPr lang="cs-CZ" sz="2000" b="1" dirty="0">
                <a:cs typeface="Arial" panose="020B0604020202020204" pitchFamily="34" charset="0"/>
              </a:rPr>
              <a:t> test:</a:t>
            </a:r>
          </a:p>
          <a:p>
            <a:pPr marL="0" indent="0">
              <a:buNone/>
              <a:defRPr/>
            </a:pPr>
            <a:r>
              <a:rPr 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tuberkulin</a:t>
            </a:r>
            <a:r>
              <a:rPr lang="cs-CZ" sz="2000" dirty="0">
                <a:cs typeface="Arial" panose="020B0604020202020204" pitchFamily="34" charset="0"/>
              </a:rPr>
              <a:t> – purifikovaný proteinový derivát,</a:t>
            </a:r>
          </a:p>
          <a:p>
            <a:pPr marL="0" indent="0">
              <a:buNone/>
              <a:defRPr/>
            </a:pPr>
            <a:r>
              <a:rPr lang="cs-CZ" sz="2000" dirty="0">
                <a:cs typeface="Arial" panose="020B0604020202020204" pitchFamily="34" charset="0"/>
              </a:rPr>
              <a:t>intradermálně, po 48 hod se hodnotí </a:t>
            </a:r>
          </a:p>
          <a:p>
            <a:pPr marL="0" indent="0">
              <a:buNone/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Diagnostika latentní infekce: </a:t>
            </a:r>
            <a:r>
              <a:rPr lang="cs-CZ" altLang="cs-CZ" sz="2000" dirty="0">
                <a:cs typeface="Arial" panose="020B0604020202020204" pitchFamily="34" charset="0"/>
              </a:rPr>
              <a:t>využití tvorby IFN</a:t>
            </a:r>
            <a:r>
              <a:rPr lang="el-GR" altLang="cs-CZ" sz="2000" dirty="0">
                <a:cs typeface="Arial" panose="020B0604020202020204" pitchFamily="34" charset="0"/>
              </a:rPr>
              <a:t> γ</a:t>
            </a:r>
            <a:r>
              <a:rPr lang="cs-CZ" altLang="cs-CZ" sz="2000" dirty="0">
                <a:cs typeface="Arial" panose="020B0604020202020204" pitchFamily="34" charset="0"/>
              </a:rPr>
              <a:t> pacientovými lymfocyty po stimulaci sekrečním proteinem mykobakterií ESAT-6 (</a:t>
            </a:r>
            <a:r>
              <a:rPr lang="cs-CZ" sz="2000" dirty="0">
                <a:cs typeface="Arial" panose="020B0604020202020204" pitchFamily="34" charset="0"/>
              </a:rPr>
              <a:t>early </a:t>
            </a:r>
            <a:r>
              <a:rPr lang="cs-CZ" sz="2000" dirty="0" err="1">
                <a:cs typeface="Arial" panose="020B0604020202020204" pitchFamily="34" charset="0"/>
              </a:rPr>
              <a:t>secretory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antigenic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target</a:t>
            </a:r>
            <a:r>
              <a:rPr lang="cs-CZ" sz="2000" dirty="0">
                <a:cs typeface="Arial" panose="020B0604020202020204" pitchFamily="34" charset="0"/>
              </a:rPr>
              <a:t>) </a:t>
            </a:r>
            <a:r>
              <a:rPr lang="cs-CZ" altLang="cs-CZ" sz="2000" dirty="0">
                <a:cs typeface="Arial" panose="020B0604020202020204" pitchFamily="34" charset="0"/>
              </a:rPr>
              <a:t> je lepší než stanovení pomocí tuberkulinového testu</a:t>
            </a:r>
          </a:p>
          <a:p>
            <a:pPr marL="0" indent="0">
              <a:buNone/>
              <a:defRPr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Léky: chemoterapeutika – </a:t>
            </a:r>
            <a:r>
              <a:rPr lang="cs-CZ" altLang="cs-CZ" sz="2000" dirty="0" err="1">
                <a:cs typeface="Arial" panose="020B0604020202020204" pitchFamily="34" charset="0"/>
              </a:rPr>
              <a:t>antituberkulotika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cs typeface="Arial" panose="020B0604020202020204" pitchFamily="34" charset="0"/>
              </a:rPr>
              <a:t>izoniazid</a:t>
            </a:r>
            <a:r>
              <a:rPr lang="cs-CZ" altLang="cs-CZ" sz="2000" dirty="0">
                <a:cs typeface="Arial" panose="020B0604020202020204" pitchFamily="34" charset="0"/>
              </a:rPr>
              <a:t> (derivát kyseliny </a:t>
            </a:r>
            <a:r>
              <a:rPr lang="cs-CZ" altLang="cs-CZ" sz="2000" dirty="0" err="1">
                <a:cs typeface="Arial" panose="020B0604020202020204" pitchFamily="34" charset="0"/>
              </a:rPr>
              <a:t>izonikotinové</a:t>
            </a:r>
            <a:r>
              <a:rPr lang="cs-CZ" altLang="cs-CZ" sz="2000" dirty="0">
                <a:cs typeface="Arial" panose="020B0604020202020204" pitchFamily="34" charset="0"/>
              </a:rPr>
              <a:t>) </a:t>
            </a:r>
          </a:p>
          <a:p>
            <a:pPr marL="0" indent="0">
              <a:buNone/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84C78A2-CD67-BC9D-BA23-C670B35FB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0" t="5201" r="22700"/>
          <a:stretch/>
        </p:blipFill>
        <p:spPr>
          <a:xfrm rot="5400000">
            <a:off x="6374489" y="2202575"/>
            <a:ext cx="1341460" cy="293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4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očkování TB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1" t="-1135" r="1991" b="5810"/>
          <a:stretch/>
        </p:blipFill>
        <p:spPr bwMode="auto">
          <a:xfrm>
            <a:off x="179512" y="980728"/>
            <a:ext cx="846043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83298" y="276617"/>
            <a:ext cx="4333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cs typeface="Arial" panose="020B0604020202020204" pitchFamily="34" charset="0"/>
              </a:rPr>
              <a:t>Problematika vakcinace proti TBC</a:t>
            </a:r>
          </a:p>
        </p:txBody>
      </p:sp>
    </p:spTree>
    <p:extLst>
      <p:ext uri="{BB962C8B-B14F-4D97-AF65-F5344CB8AC3E}">
        <p14:creationId xmlns:p14="http://schemas.microsoft.com/office/powerpoint/2010/main" val="251708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B6E10F1-1AF0-554A-BE2D-B02D967C02C4}"/>
              </a:ext>
            </a:extLst>
          </p:cNvPr>
          <p:cNvSpPr/>
          <p:nvPr/>
        </p:nvSpPr>
        <p:spPr>
          <a:xfrm>
            <a:off x="70992" y="954781"/>
            <a:ext cx="9073008" cy="6264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20"/>
              </a:lnSpc>
            </a:pPr>
            <a:r>
              <a:rPr 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HIV (</a:t>
            </a:r>
            <a:r>
              <a:rPr lang="cs-CZ" sz="2000" b="1" dirty="0" err="1">
                <a:solidFill>
                  <a:srgbClr val="7030A0"/>
                </a:solidFill>
                <a:cs typeface="Arial" panose="020B0604020202020204" pitchFamily="34" charset="0"/>
              </a:rPr>
              <a:t>human</a:t>
            </a:r>
            <a:r>
              <a:rPr 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7030A0"/>
                </a:solidFill>
                <a:cs typeface="Arial" panose="020B0604020202020204" pitchFamily="34" charset="0"/>
              </a:rPr>
              <a:t>immunodeficiency</a:t>
            </a:r>
            <a:r>
              <a:rPr 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 virus), AIDS (</a:t>
            </a:r>
            <a:r>
              <a:rPr lang="cs-CZ" sz="2000" b="1" dirty="0" err="1">
                <a:solidFill>
                  <a:srgbClr val="7030A0"/>
                </a:solidFill>
                <a:cs typeface="Arial" panose="020B0604020202020204" pitchFamily="34" charset="0"/>
              </a:rPr>
              <a:t>acquired</a:t>
            </a:r>
            <a:r>
              <a:rPr 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7030A0"/>
                </a:solidFill>
                <a:cs typeface="Arial" panose="020B0604020202020204" pitchFamily="34" charset="0"/>
              </a:rPr>
              <a:t>immunodeficiency</a:t>
            </a:r>
            <a:r>
              <a:rPr 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 syndrom) </a:t>
            </a:r>
          </a:p>
          <a:p>
            <a:pPr>
              <a:lnSpc>
                <a:spcPts val="2520"/>
              </a:lnSpc>
            </a:pPr>
            <a:endParaRPr lang="cs-CZ" sz="2000" dirty="0">
              <a:cs typeface="Arial" panose="020B0604020202020204" pitchFamily="34" charset="0"/>
            </a:endParaRPr>
          </a:p>
          <a:p>
            <a:pPr>
              <a:lnSpc>
                <a:spcPts val="2520"/>
              </a:lnSpc>
            </a:pPr>
            <a:r>
              <a:rPr lang="cs-CZ" sz="2000" dirty="0">
                <a:cs typeface="Arial" panose="020B0604020202020204" pitchFamily="34" charset="0"/>
              </a:rPr>
              <a:t>Poprvé 80. léta 20. stol., celosvětově desítky mil nakažených (r. 2011 – 34 mil lidí)  </a:t>
            </a:r>
          </a:p>
          <a:p>
            <a:pPr>
              <a:lnSpc>
                <a:spcPts val="2520"/>
              </a:lnSpc>
            </a:pPr>
            <a:r>
              <a:rPr lang="cs-CZ" sz="2000" dirty="0">
                <a:cs typeface="Arial" panose="020B0604020202020204" pitchFamily="34" charset="0"/>
              </a:rPr>
              <a:t>V ČR se sleduje od r. 1985, ročně cca 200 případů, kumulativně do 2022:  4 323 </a:t>
            </a:r>
          </a:p>
          <a:p>
            <a:pPr>
              <a:lnSpc>
                <a:spcPts val="2520"/>
              </a:lnSpc>
            </a:pPr>
            <a:endParaRPr lang="cs-CZ" sz="2000" dirty="0">
              <a:cs typeface="Arial" panose="020B0604020202020204" pitchFamily="34" charset="0"/>
            </a:endParaRPr>
          </a:p>
          <a:p>
            <a:pPr>
              <a:lnSpc>
                <a:spcPts val="2520"/>
              </a:lnSpc>
            </a:pPr>
            <a:r>
              <a:rPr lang="cs-CZ" sz="2000" dirty="0">
                <a:cs typeface="Arial" panose="020B0604020202020204" pitchFamily="34" charset="0"/>
              </a:rPr>
              <a:t>Typy HIV 1 a HIV 2 (liší se </a:t>
            </a:r>
            <a:r>
              <a:rPr lang="cs-CZ" sz="2000" b="0" i="0" dirty="0">
                <a:solidFill>
                  <a:srgbClr val="1F1F1F"/>
                </a:solidFill>
                <a:effectLst/>
              </a:rPr>
              <a:t>geografickým výskytem, patogenitou, klin. obrazem aj.)</a:t>
            </a:r>
            <a:endParaRPr lang="cs-CZ" sz="2000" dirty="0">
              <a:cs typeface="Arial" panose="020B0604020202020204" pitchFamily="34" charset="0"/>
            </a:endParaRPr>
          </a:p>
          <a:p>
            <a:pPr>
              <a:lnSpc>
                <a:spcPts val="2520"/>
              </a:lnSpc>
            </a:pPr>
            <a:endParaRPr lang="cs-CZ" sz="20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lnSpc>
                <a:spcPts val="2820"/>
              </a:lnSpc>
            </a:pPr>
            <a:r>
              <a:rPr lang="cs-CZ" sz="2000" dirty="0">
                <a:cs typeface="Arial" panose="020B0604020202020204" pitchFamily="34" charset="0"/>
              </a:rPr>
              <a:t>Retrovirus, 9 genů, vstup do </a:t>
            </a:r>
            <a:r>
              <a:rPr lang="cs-CZ" sz="2000" b="1" dirty="0" err="1">
                <a:cs typeface="Arial" panose="020B0604020202020204" pitchFamily="34" charset="0"/>
              </a:rPr>
              <a:t>Th</a:t>
            </a:r>
            <a:r>
              <a:rPr lang="cs-CZ" sz="2000" b="1" dirty="0">
                <a:cs typeface="Arial" panose="020B0604020202020204" pitchFamily="34" charset="0"/>
              </a:rPr>
              <a:t> lymfocytů </a:t>
            </a:r>
            <a:r>
              <a:rPr lang="cs-CZ" sz="2000" dirty="0">
                <a:cs typeface="Arial" panose="020B0604020202020204" pitchFamily="34" charset="0"/>
              </a:rPr>
              <a:t>přes: </a:t>
            </a:r>
          </a:p>
          <a:p>
            <a:pPr>
              <a:lnSpc>
                <a:spcPts val="2820"/>
              </a:lnSpc>
            </a:pPr>
            <a:r>
              <a:rPr lang="cs-CZ" sz="2000" dirty="0">
                <a:cs typeface="Arial" panose="020B0604020202020204" pitchFamily="34" charset="0"/>
              </a:rPr>
              <a:t> - receptor CD4 a receptory pro </a:t>
            </a:r>
            <a:r>
              <a:rPr lang="cs-CZ" sz="2000" dirty="0" err="1">
                <a:cs typeface="Arial" panose="020B0604020202020204" pitchFamily="34" charset="0"/>
              </a:rPr>
              <a:t>chemokiny</a:t>
            </a:r>
            <a:r>
              <a:rPr lang="cs-CZ" sz="2000" dirty="0">
                <a:cs typeface="Arial" panose="020B0604020202020204" pitchFamily="34" charset="0"/>
              </a:rPr>
              <a:t> (CCR5, CXCR4) </a:t>
            </a:r>
          </a:p>
          <a:p>
            <a:pPr>
              <a:lnSpc>
                <a:spcPts val="2820"/>
              </a:lnSpc>
            </a:pPr>
            <a:r>
              <a:rPr lang="cs-CZ" sz="2000" dirty="0">
                <a:cs typeface="Arial" panose="020B0604020202020204" pitchFamily="34" charset="0"/>
              </a:rPr>
              <a:t>Infikuje: CD4 lymfocyty, </a:t>
            </a:r>
            <a:r>
              <a:rPr lang="cs-CZ" sz="2000" dirty="0" err="1">
                <a:cs typeface="Arial" panose="020B0604020202020204" pitchFamily="34" charset="0"/>
              </a:rPr>
              <a:t>Mf</a:t>
            </a:r>
            <a:r>
              <a:rPr lang="cs-CZ" sz="2000" dirty="0">
                <a:cs typeface="Arial" panose="020B0604020202020204" pitchFamily="34" charset="0"/>
              </a:rPr>
              <a:t>, gliové buňky CNS, B lymfocyty</a:t>
            </a:r>
          </a:p>
          <a:p>
            <a:pPr>
              <a:lnSpc>
                <a:spcPts val="2820"/>
              </a:lnSpc>
            </a:pPr>
            <a:r>
              <a:rPr lang="cs-CZ" sz="2000" dirty="0">
                <a:cs typeface="Arial" panose="020B0604020202020204" pitchFamily="34" charset="0"/>
              </a:rPr>
              <a:t>Přes receptor nebo fúzí virového obalu a buněčné membrány </a:t>
            </a:r>
          </a:p>
          <a:p>
            <a:pPr>
              <a:lnSpc>
                <a:spcPts val="2820"/>
              </a:lnSpc>
            </a:pPr>
            <a:endParaRPr lang="cs-CZ" sz="2000" dirty="0">
              <a:cs typeface="Arial" panose="020B0604020202020204" pitchFamily="34" charset="0"/>
            </a:endParaRPr>
          </a:p>
          <a:p>
            <a:pPr>
              <a:lnSpc>
                <a:spcPts val="2820"/>
              </a:lnSpc>
            </a:pPr>
            <a:r>
              <a:rPr lang="cs-CZ" sz="2000" dirty="0">
                <a:cs typeface="Arial" panose="020B0604020202020204" pitchFamily="34" charset="0"/>
              </a:rPr>
              <a:t>Izolace prokázána z: </a:t>
            </a:r>
            <a:r>
              <a:rPr lang="cs-CZ" sz="2000" b="1" dirty="0">
                <a:cs typeface="Arial" panose="020B0604020202020204" pitchFamily="34" charset="0"/>
              </a:rPr>
              <a:t>cervikální hlen, sperma,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krev </a:t>
            </a:r>
            <a:r>
              <a:rPr lang="cs-CZ" sz="2000" dirty="0">
                <a:cs typeface="Arial" panose="020B0604020202020204" pitchFamily="34" charset="0"/>
              </a:rPr>
              <a:t>(lymfocyty, plasma), m m mok, </a:t>
            </a:r>
            <a:r>
              <a:rPr lang="cs-CZ" sz="2000" b="1" dirty="0">
                <a:cs typeface="Arial" panose="020B0604020202020204" pitchFamily="34" charset="0"/>
              </a:rPr>
              <a:t>mateřské mléko</a:t>
            </a:r>
            <a:r>
              <a:rPr lang="cs-CZ" sz="2000" dirty="0">
                <a:cs typeface="Arial" panose="020B0604020202020204" pitchFamily="34" charset="0"/>
              </a:rPr>
              <a:t>, slzy, sliny, moč. </a:t>
            </a:r>
          </a:p>
          <a:p>
            <a:pPr>
              <a:lnSpc>
                <a:spcPts val="2820"/>
              </a:lnSpc>
            </a:pPr>
            <a:endParaRPr lang="cs-CZ" sz="2000" dirty="0">
              <a:cs typeface="Arial" panose="020B0604020202020204" pitchFamily="34" charset="0"/>
            </a:endParaRPr>
          </a:p>
          <a:p>
            <a:pPr>
              <a:lnSpc>
                <a:spcPts val="2820"/>
              </a:lnSpc>
            </a:pPr>
            <a:r>
              <a:rPr lang="cs-CZ" sz="2000" dirty="0">
                <a:cs typeface="Arial" panose="020B0604020202020204" pitchFamily="34" charset="0"/>
              </a:rPr>
              <a:t>Přenos: pohlavní styk, krev a deriváty a pomůcky, vertikální přenos při porodu (méně než 20% Ab!), kojení. </a:t>
            </a:r>
          </a:p>
          <a:p>
            <a:pPr>
              <a:lnSpc>
                <a:spcPts val="2820"/>
              </a:lnSpc>
            </a:pPr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1A1FB00-F798-CB4F-B30D-32B98CF87931}"/>
              </a:ext>
            </a:extLst>
          </p:cNvPr>
          <p:cNvSpPr txBox="1"/>
          <p:nvPr/>
        </p:nvSpPr>
        <p:spPr>
          <a:xfrm>
            <a:off x="1459609" y="367065"/>
            <a:ext cx="5593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cs typeface="Arial" panose="020B0604020202020204" pitchFamily="34" charset="0"/>
              </a:rPr>
              <a:t>Interakce vybraných virových patogenů s IS </a:t>
            </a:r>
          </a:p>
        </p:txBody>
      </p:sp>
    </p:spTree>
    <p:extLst>
      <p:ext uri="{BB962C8B-B14F-4D97-AF65-F5344CB8AC3E}">
        <p14:creationId xmlns:p14="http://schemas.microsoft.com/office/powerpoint/2010/main" val="2923382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197C530-AE52-CEE4-3C4B-3C68B0D29DD6}"/>
              </a:ext>
            </a:extLst>
          </p:cNvPr>
          <p:cNvSpPr txBox="1"/>
          <p:nvPr/>
        </p:nvSpPr>
        <p:spPr>
          <a:xfrm>
            <a:off x="4050663" y="4137328"/>
            <a:ext cx="5084158" cy="257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20"/>
              </a:lnSpc>
            </a:pPr>
            <a:r>
              <a:rPr lang="cs-CZ" dirty="0">
                <a:cs typeface="Arial" panose="020B0604020202020204" pitchFamily="34" charset="0"/>
              </a:rPr>
              <a:t>Principy působení léčiv: </a:t>
            </a:r>
          </a:p>
          <a:p>
            <a:pPr marL="285750" indent="-285750">
              <a:lnSpc>
                <a:spcPts val="2820"/>
              </a:lnSpc>
              <a:buFont typeface="Arial" panose="020B0604020202020204" pitchFamily="34" charset="0"/>
              <a:buChar char="•"/>
            </a:pPr>
            <a:r>
              <a:rPr lang="cs-CZ" dirty="0">
                <a:cs typeface="Arial" panose="020B0604020202020204" pitchFamily="34" charset="0"/>
              </a:rPr>
              <a:t>Inhibice reverzní transkriptázy a virové proteázy</a:t>
            </a:r>
          </a:p>
          <a:p>
            <a:pPr marL="285750" indent="-285750">
              <a:lnSpc>
                <a:spcPts val="2820"/>
              </a:lnSpc>
              <a:buFont typeface="Arial" panose="020B0604020202020204" pitchFamily="34" charset="0"/>
              <a:buChar char="•"/>
            </a:pPr>
            <a:r>
              <a:rPr lang="cs-CZ" dirty="0">
                <a:cs typeface="Arial" panose="020B0604020202020204" pitchFamily="34" charset="0"/>
              </a:rPr>
              <a:t>Blokace receptorů pro vstup a </a:t>
            </a:r>
            <a:r>
              <a:rPr lang="cs-CZ" dirty="0" err="1">
                <a:cs typeface="Arial" panose="020B0604020202020204" pitchFamily="34" charset="0"/>
              </a:rPr>
              <a:t>fůzní</a:t>
            </a:r>
            <a:r>
              <a:rPr lang="cs-CZ" dirty="0">
                <a:cs typeface="Arial" panose="020B0604020202020204" pitchFamily="34" charset="0"/>
              </a:rPr>
              <a:t> inhibitory</a:t>
            </a:r>
          </a:p>
          <a:p>
            <a:pPr marL="285750" indent="-285750">
              <a:lnSpc>
                <a:spcPts val="282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cs typeface="Arial" panose="020B0604020202020204" pitchFamily="34" charset="0"/>
              </a:rPr>
              <a:t>Imunomodulace</a:t>
            </a:r>
            <a:r>
              <a:rPr lang="cs-CZ" dirty="0">
                <a:cs typeface="Arial" panose="020B0604020202020204" pitchFamily="34" charset="0"/>
              </a:rPr>
              <a:t>  IL-2, IL-7 </a:t>
            </a:r>
          </a:p>
          <a:p>
            <a:pPr>
              <a:lnSpc>
                <a:spcPts val="2820"/>
              </a:lnSpc>
            </a:pPr>
            <a:r>
              <a:rPr lang="cs-CZ" dirty="0">
                <a:cs typeface="Arial" panose="020B0604020202020204" pitchFamily="34" charset="0"/>
              </a:rPr>
              <a:t>Vakcinace? (nestabilita obalu viru, jeho mutace</a:t>
            </a:r>
          </a:p>
          <a:p>
            <a:pPr>
              <a:lnSpc>
                <a:spcPts val="2820"/>
              </a:lnSpc>
            </a:pPr>
            <a:r>
              <a:rPr lang="cs-CZ" dirty="0" err="1">
                <a:cs typeface="Arial" panose="020B0604020202020204" pitchFamily="34" charset="0"/>
              </a:rPr>
              <a:t>MoAb</a:t>
            </a:r>
            <a:r>
              <a:rPr lang="cs-CZ" dirty="0">
                <a:cs typeface="Arial" panose="020B0604020202020204" pitchFamily="34" charset="0"/>
              </a:rPr>
              <a:t> proti určitým epitopům viru </a:t>
            </a:r>
          </a:p>
          <a:p>
            <a:pPr marL="285750" indent="-285750">
              <a:lnSpc>
                <a:spcPts val="2820"/>
              </a:lnSpc>
              <a:buFont typeface="Arial" panose="020B0604020202020204" pitchFamily="34" charset="0"/>
              <a:buChar char="•"/>
            </a:pPr>
            <a:endParaRPr lang="cs-CZ" dirty="0"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A5AB44-41BD-F89B-7CEA-5FC5C14E2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6201" r="37093" b="4200"/>
          <a:stretch/>
        </p:blipFill>
        <p:spPr>
          <a:xfrm rot="5400000">
            <a:off x="939456" y="3403608"/>
            <a:ext cx="2576465" cy="366430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5D662B9-4B49-F850-87BD-6E7D21A50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9" t="26200" r="46351" b="50000"/>
          <a:stretch/>
        </p:blipFill>
        <p:spPr>
          <a:xfrm rot="5400000">
            <a:off x="7236295" y="2386042"/>
            <a:ext cx="1656186" cy="12241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01AF12F-2DCA-2D47-87E0-8579648C423C}"/>
              </a:ext>
            </a:extLst>
          </p:cNvPr>
          <p:cNvSpPr txBox="1"/>
          <p:nvPr/>
        </p:nvSpPr>
        <p:spPr>
          <a:xfrm>
            <a:off x="248640" y="208192"/>
            <a:ext cx="8895359" cy="293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20"/>
              </a:lnSpc>
            </a:pPr>
            <a:r>
              <a:rPr lang="cs-CZ" sz="2000" dirty="0">
                <a:cs typeface="Arial" panose="020B0604020202020204" pitchFamily="34" charset="0"/>
              </a:rPr>
              <a:t>Fáze onemocnění </a:t>
            </a:r>
          </a:p>
          <a:p>
            <a:pPr>
              <a:lnSpc>
                <a:spcPts val="2820"/>
              </a:lnSpc>
            </a:pPr>
            <a:r>
              <a:rPr lang="cs-CZ" dirty="0">
                <a:solidFill>
                  <a:srgbClr val="7030A0"/>
                </a:solidFill>
                <a:cs typeface="Arial" panose="020B0604020202020204" pitchFamily="34" charset="0"/>
              </a:rPr>
              <a:t>Akutní </a:t>
            </a:r>
            <a:r>
              <a:rPr lang="cs-CZ" dirty="0">
                <a:cs typeface="Arial" panose="020B0604020202020204" pitchFamily="34" charset="0"/>
              </a:rPr>
              <a:t>(několik týdnů): syndromy podobné chřipce, změny virémie a CD4 lymfocytů, vznik Ab a specifické klony T lymfocytů. </a:t>
            </a:r>
            <a:r>
              <a:rPr lang="cs-CZ" dirty="0" err="1">
                <a:cs typeface="Arial" panose="020B0604020202020204" pitchFamily="34" charset="0"/>
              </a:rPr>
              <a:t>Tc</a:t>
            </a:r>
            <a:r>
              <a:rPr lang="cs-CZ" dirty="0">
                <a:cs typeface="Arial" panose="020B0604020202020204" pitchFamily="34" charset="0"/>
              </a:rPr>
              <a:t> důležité. </a:t>
            </a:r>
          </a:p>
          <a:p>
            <a:pPr>
              <a:lnSpc>
                <a:spcPts val="2820"/>
              </a:lnSpc>
            </a:pPr>
            <a:r>
              <a:rPr lang="cs-CZ" dirty="0">
                <a:solidFill>
                  <a:srgbClr val="7030A0"/>
                </a:solidFill>
                <a:cs typeface="Arial" panose="020B0604020202020204" pitchFamily="34" charset="0"/>
              </a:rPr>
              <a:t>Asymptomatická </a:t>
            </a:r>
            <a:r>
              <a:rPr lang="cs-CZ" dirty="0">
                <a:cs typeface="Arial" panose="020B0604020202020204" pitchFamily="34" charset="0"/>
              </a:rPr>
              <a:t>(cca 7 let):  rovnováha mezi replikací, úbytkem CD4 lymfocytů a funkcí IS</a:t>
            </a:r>
          </a:p>
          <a:p>
            <a:pPr>
              <a:lnSpc>
                <a:spcPts val="2820"/>
              </a:lnSpc>
            </a:pPr>
            <a:r>
              <a:rPr lang="cs-CZ" dirty="0">
                <a:cs typeface="Arial" panose="020B0604020202020204" pitchFamily="34" charset="0"/>
              </a:rPr>
              <a:t>Vlastnosti viru i hostitele mají vliv (</a:t>
            </a:r>
            <a:r>
              <a:rPr lang="cs-CZ" dirty="0" err="1">
                <a:cs typeface="Arial" panose="020B0604020202020204" pitchFamily="34" charset="0"/>
              </a:rPr>
              <a:t>koreceptory</a:t>
            </a:r>
            <a:r>
              <a:rPr lang="cs-CZ" dirty="0">
                <a:cs typeface="Arial" panose="020B0604020202020204" pitchFamily="34" charset="0"/>
              </a:rPr>
              <a:t>, HLA, </a:t>
            </a:r>
            <a:r>
              <a:rPr lang="cs-CZ" dirty="0" err="1">
                <a:cs typeface="Arial" panose="020B0604020202020204" pitchFamily="34" charset="0"/>
              </a:rPr>
              <a:t>Tc</a:t>
            </a:r>
            <a:r>
              <a:rPr lang="cs-CZ" dirty="0">
                <a:cs typeface="Arial" panose="020B0604020202020204" pitchFamily="34" charset="0"/>
              </a:rPr>
              <a:t> </a:t>
            </a:r>
            <a:r>
              <a:rPr lang="cs-CZ" dirty="0" err="1">
                <a:cs typeface="Arial" panose="020B0604020202020204" pitchFamily="34" charset="0"/>
              </a:rPr>
              <a:t>x</a:t>
            </a:r>
            <a:r>
              <a:rPr lang="cs-CZ" dirty="0">
                <a:cs typeface="Arial" panose="020B0604020202020204" pitchFamily="34" charset="0"/>
              </a:rPr>
              <a:t> protilátky). Progres infekce. </a:t>
            </a:r>
          </a:p>
          <a:p>
            <a:pPr>
              <a:lnSpc>
                <a:spcPts val="2820"/>
              </a:lnSpc>
            </a:pPr>
            <a:r>
              <a:rPr lang="cs-CZ" dirty="0">
                <a:solidFill>
                  <a:srgbClr val="7030A0"/>
                </a:solidFill>
                <a:cs typeface="Arial" panose="020B0604020202020204" pitchFamily="34" charset="0"/>
              </a:rPr>
              <a:t>Symptomatická:</a:t>
            </a:r>
            <a:r>
              <a:rPr lang="cs-CZ" dirty="0">
                <a:cs typeface="Arial" panose="020B0604020202020204" pitchFamily="34" charset="0"/>
              </a:rPr>
              <a:t>  selhání IS, infekce, nádorové bujení (</a:t>
            </a:r>
            <a:r>
              <a:rPr lang="cs-CZ" dirty="0" err="1">
                <a:cs typeface="Arial" panose="020B0604020202020204" pitchFamily="34" charset="0"/>
              </a:rPr>
              <a:t>Kaposiho</a:t>
            </a:r>
            <a:r>
              <a:rPr lang="cs-CZ" dirty="0">
                <a:cs typeface="Arial" panose="020B0604020202020204" pitchFamily="34" charset="0"/>
              </a:rPr>
              <a:t> sarkom, </a:t>
            </a:r>
          </a:p>
          <a:p>
            <a:pPr>
              <a:lnSpc>
                <a:spcPts val="2820"/>
              </a:lnSpc>
            </a:pPr>
            <a:r>
              <a:rPr lang="cs-CZ" dirty="0" err="1">
                <a:cs typeface="Arial" panose="020B0604020202020204" pitchFamily="34" charset="0"/>
              </a:rPr>
              <a:t>nehodghinovské</a:t>
            </a:r>
            <a:r>
              <a:rPr lang="cs-CZ" dirty="0">
                <a:cs typeface="Arial" panose="020B0604020202020204" pitchFamily="34" charset="0"/>
              </a:rPr>
              <a:t> lymfomy), autoimunity i alergie</a:t>
            </a:r>
          </a:p>
          <a:p>
            <a:pPr>
              <a:lnSpc>
                <a:spcPts val="2820"/>
              </a:lnSpc>
            </a:pPr>
            <a:r>
              <a:rPr lang="cs-CZ" dirty="0">
                <a:solidFill>
                  <a:srgbClr val="7030A0"/>
                </a:solidFill>
                <a:cs typeface="Arial" panose="020B0604020202020204" pitchFamily="34" charset="0"/>
              </a:rPr>
              <a:t>Konečná</a:t>
            </a:r>
            <a:r>
              <a:rPr lang="cs-CZ" dirty="0">
                <a:cs typeface="Arial" panose="020B0604020202020204" pitchFamily="34" charset="0"/>
              </a:rPr>
              <a:t> :  CD4 na nule, oportunní infekce, plísně, atypické mykobakterie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B0AB76-16C7-F648-CFF9-52E8CBF3A8DD}"/>
              </a:ext>
            </a:extLst>
          </p:cNvPr>
          <p:cNvSpPr txBox="1"/>
          <p:nvPr/>
        </p:nvSpPr>
        <p:spPr>
          <a:xfrm>
            <a:off x="1966814" y="3206409"/>
            <a:ext cx="4786312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20"/>
              </a:lnSpc>
            </a:pPr>
            <a:r>
              <a:rPr lang="cs-CZ" sz="1800" b="1" dirty="0">
                <a:solidFill>
                  <a:srgbClr val="7030A0"/>
                </a:solidFill>
                <a:cs typeface="Arial" panose="020B0604020202020204" pitchFamily="34" charset="0"/>
              </a:rPr>
              <a:t>Důležité </a:t>
            </a:r>
            <a:r>
              <a:rPr lang="cs-CZ" sz="1800" b="1" dirty="0" err="1">
                <a:solidFill>
                  <a:srgbClr val="7030A0"/>
                </a:solidFill>
                <a:cs typeface="Arial" panose="020B0604020202020204" pitchFamily="34" charset="0"/>
              </a:rPr>
              <a:t>Tc</a:t>
            </a:r>
            <a:r>
              <a:rPr lang="cs-CZ" sz="1800" b="1" dirty="0">
                <a:solidFill>
                  <a:srgbClr val="7030A0"/>
                </a:solidFill>
                <a:cs typeface="Arial" panose="020B0604020202020204" pitchFamily="34" charset="0"/>
              </a:rPr>
              <a:t> virově specifické, protilátky moc ne. </a:t>
            </a:r>
          </a:p>
        </p:txBody>
      </p:sp>
    </p:spTree>
    <p:extLst>
      <p:ext uri="{BB962C8B-B14F-4D97-AF65-F5344CB8AC3E}">
        <p14:creationId xmlns:p14="http://schemas.microsoft.com/office/powerpoint/2010/main" val="459496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2A0BA0B-1EA2-ACB5-2BD7-33F478458B85}"/>
              </a:ext>
            </a:extLst>
          </p:cNvPr>
          <p:cNvSpPr txBox="1"/>
          <p:nvPr/>
        </p:nvSpPr>
        <p:spPr>
          <a:xfrm>
            <a:off x="214437" y="332656"/>
            <a:ext cx="848455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solidFill>
                  <a:srgbClr val="7030A0"/>
                </a:solidFill>
                <a:cs typeface="Arial" panose="020B0604020202020204" pitchFamily="34" charset="0"/>
              </a:rPr>
              <a:t>Epstein</a:t>
            </a:r>
            <a:r>
              <a:rPr 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 - </a:t>
            </a:r>
            <a:r>
              <a:rPr lang="cs-CZ" sz="2000" b="1" dirty="0" err="1">
                <a:solidFill>
                  <a:srgbClr val="7030A0"/>
                </a:solidFill>
                <a:cs typeface="Arial" panose="020B0604020202020204" pitchFamily="34" charset="0"/>
              </a:rPr>
              <a:t>Barrové</a:t>
            </a:r>
            <a:r>
              <a:rPr 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 virus </a:t>
            </a:r>
            <a:r>
              <a:rPr lang="cs-CZ" sz="2000" dirty="0">
                <a:cs typeface="Arial" panose="020B0604020202020204" pitchFamily="34" charset="0"/>
              </a:rPr>
              <a:t>(infekční mononukleóza)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vstup do B lymfocytů přes CD 21</a:t>
            </a:r>
          </a:p>
          <a:p>
            <a:r>
              <a:rPr lang="cs-CZ" sz="2000" dirty="0">
                <a:cs typeface="Arial" panose="020B0604020202020204" pitchFamily="34" charset="0"/>
              </a:rPr>
              <a:t>v latentní formě přetrvává po celý život</a:t>
            </a:r>
          </a:p>
          <a:p>
            <a:r>
              <a:rPr lang="cs-CZ" sz="2000" dirty="0">
                <a:cs typeface="Arial" panose="020B0604020202020204" pitchFamily="34" charset="0"/>
              </a:rPr>
              <a:t>při </a:t>
            </a:r>
            <a:r>
              <a:rPr lang="cs-CZ" sz="2000" dirty="0" err="1">
                <a:cs typeface="Arial" panose="020B0604020202020204" pitchFamily="34" charset="0"/>
              </a:rPr>
              <a:t>supresi</a:t>
            </a:r>
            <a:r>
              <a:rPr lang="cs-CZ" sz="2000" dirty="0">
                <a:cs typeface="Arial" panose="020B0604020202020204" pitchFamily="34" charset="0"/>
              </a:rPr>
              <a:t> IS  se aktivuje, onkogenní potenciál</a:t>
            </a:r>
          </a:p>
          <a:p>
            <a:r>
              <a:rPr lang="cs-CZ" sz="2000" dirty="0">
                <a:cs typeface="Arial" panose="020B0604020202020204" pitchFamily="34" charset="0"/>
              </a:rPr>
              <a:t>Má geny pro molekuly ovlivňující imunitní systém: </a:t>
            </a:r>
          </a:p>
          <a:p>
            <a:r>
              <a:rPr lang="cs-CZ" sz="2000" dirty="0">
                <a:cs typeface="Arial" panose="020B0604020202020204" pitchFamily="34" charset="0"/>
              </a:rPr>
              <a:t>analog molekuly CD 40, proteiny blokující apoptózu, analog IL-10.</a:t>
            </a:r>
          </a:p>
          <a:p>
            <a:r>
              <a:rPr lang="cs-CZ" sz="2000" dirty="0">
                <a:cs typeface="Arial" panose="020B0604020202020204" pitchFamily="34" charset="0"/>
              </a:rPr>
              <a:t>Snižuje také </a:t>
            </a:r>
            <a:r>
              <a:rPr lang="cs-CZ" sz="2000" dirty="0" err="1">
                <a:cs typeface="Arial" panose="020B0604020202020204" pitchFamily="34" charset="0"/>
              </a:rPr>
              <a:t>exprexi</a:t>
            </a:r>
            <a:r>
              <a:rPr lang="cs-CZ" sz="2000" dirty="0">
                <a:cs typeface="Arial" panose="020B0604020202020204" pitchFamily="34" charset="0"/>
              </a:rPr>
              <a:t> HLA I</a:t>
            </a:r>
          </a:p>
          <a:p>
            <a:r>
              <a:rPr lang="cs-CZ" sz="2000" dirty="0">
                <a:cs typeface="Arial" panose="020B0604020202020204" pitchFamily="34" charset="0"/>
              </a:rPr>
              <a:t>Tvoří se Ab proti EB viru a samotný virus působí jako </a:t>
            </a:r>
            <a:r>
              <a:rPr lang="cs-CZ" sz="2000" b="1" dirty="0" err="1">
                <a:cs typeface="Arial" panose="020B0604020202020204" pitchFamily="34" charset="0"/>
              </a:rPr>
              <a:t>polyklonální</a:t>
            </a:r>
            <a:r>
              <a:rPr lang="cs-CZ" sz="2000" b="1" dirty="0">
                <a:cs typeface="Arial" panose="020B0604020202020204" pitchFamily="34" charset="0"/>
              </a:rPr>
              <a:t> aktivátor B lymfocytů – ovlivnění IS. </a:t>
            </a:r>
          </a:p>
          <a:p>
            <a:endParaRPr lang="cs-CZ" sz="2000" b="1" dirty="0">
              <a:cs typeface="Arial" panose="020B0604020202020204" pitchFamily="34" charset="0"/>
            </a:endParaRPr>
          </a:p>
          <a:p>
            <a:r>
              <a:rPr 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Virus spalniček</a:t>
            </a:r>
          </a:p>
          <a:p>
            <a:r>
              <a:rPr lang="cs-CZ" sz="2000" dirty="0">
                <a:cs typeface="Arial" panose="020B0604020202020204" pitchFamily="34" charset="0"/>
              </a:rPr>
              <a:t>Vstup přes CD 46, dočasné lymfopenie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Chřipkový virus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</a:p>
          <a:p>
            <a:r>
              <a:rPr lang="cs-CZ" sz="2000" dirty="0">
                <a:cs typeface="Arial" panose="020B0604020202020204" pitchFamily="34" charset="0"/>
              </a:rPr>
              <a:t>apoptóza lymfocytů a následná bakteriální infekce </a:t>
            </a:r>
            <a:endParaRPr lang="cs-CZ" sz="2000" dirty="0"/>
          </a:p>
        </p:txBody>
      </p:sp>
      <p:pic>
        <p:nvPicPr>
          <p:cNvPr id="4" name="Picture 2" descr="Infekční mononukleóza – WikiSkripta">
            <a:extLst>
              <a:ext uri="{FF2B5EF4-FFF2-40B4-BE49-F238E27FC236}">
                <a16:creationId xmlns:a16="http://schemas.microsoft.com/office/drawing/2014/main" id="{C6BA2CC6-82A6-5660-F953-43AFBED1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6672"/>
            <a:ext cx="1859819" cy="125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108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323528" y="895999"/>
            <a:ext cx="8135938" cy="590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cs-CZ" altLang="cs-CZ" sz="2000" b="1" dirty="0" err="1">
                <a:solidFill>
                  <a:srgbClr val="7030A0"/>
                </a:solidFill>
                <a:effectLst/>
                <a:latin typeface="+mn-lt"/>
                <a:cs typeface="Arial" panose="020B0604020202020204" pitchFamily="34" charset="0"/>
              </a:rPr>
              <a:t>Helicobacter</a:t>
            </a:r>
            <a:r>
              <a:rPr lang="cs-CZ" altLang="cs-CZ" sz="2000" b="1" dirty="0">
                <a:solidFill>
                  <a:srgbClr val="7030A0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7030A0"/>
                </a:solidFill>
                <a:effectLst/>
                <a:latin typeface="+mn-lt"/>
                <a:cs typeface="Arial" panose="020B0604020202020204" pitchFamily="34" charset="0"/>
              </a:rPr>
              <a:t>pylori</a:t>
            </a:r>
            <a:endParaRPr lang="cs-CZ" altLang="cs-CZ" sz="2000" b="1" dirty="0">
              <a:solidFill>
                <a:srgbClr val="7030A0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G- tyčinka, 50 – 80% infikovaných</a:t>
            </a:r>
          </a:p>
          <a:p>
            <a:pPr>
              <a:spcBef>
                <a:spcPct val="20000"/>
              </a:spcBef>
              <a:defRPr/>
            </a:pP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Patogen nebo prospěšný činitel?? </a:t>
            </a:r>
          </a:p>
          <a:p>
            <a:pPr>
              <a:spcBef>
                <a:spcPct val="20000"/>
              </a:spcBef>
              <a:defRPr/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Gastritidy, metaplazie, malignity X ochranné a rovnovážné působení na IS </a:t>
            </a:r>
          </a:p>
          <a:p>
            <a:pPr marL="0">
              <a:spcBef>
                <a:spcPct val="20000"/>
              </a:spcBef>
              <a:defRPr/>
            </a:pPr>
            <a:r>
              <a:rPr lang="cs-CZ" altLang="cs-CZ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Ureáza 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rozkládá močovinu na amoniak – změna pH a poškozování sliznic, chemotaxe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neu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, zvyšuje cytotoxicitu oxidantů z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neu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, aktivuje monocyty</a:t>
            </a:r>
          </a:p>
          <a:p>
            <a:pPr>
              <a:spcBef>
                <a:spcPct val="20000"/>
              </a:spcBef>
              <a:defRPr/>
            </a:pP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 marL="0">
              <a:spcBef>
                <a:spcPct val="20000"/>
              </a:spcBef>
              <a:defRPr/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Typ I víc patogenní </a:t>
            </a:r>
            <a:r>
              <a:rPr lang="cs-CZ" altLang="cs-CZ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-„ostrov patogenity“ 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(cca 40 genů) - toxin - slizniční eroze,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vakuolizace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buněk epitelu  a IL- 8</a:t>
            </a:r>
          </a:p>
          <a:p>
            <a:pPr marL="0">
              <a:spcBef>
                <a:spcPct val="20000"/>
              </a:spcBef>
              <a:defRPr/>
            </a:pP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Autoimunitní reakce proti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ATPáze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20000"/>
              </a:spcBef>
              <a:defRPr/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Navozuje apoptózu epitelu. </a:t>
            </a:r>
          </a:p>
          <a:p>
            <a:pPr>
              <a:spcBef>
                <a:spcPct val="20000"/>
              </a:spcBef>
              <a:defRPr/>
            </a:pP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Spojován s příznaky imunodeficience:</a:t>
            </a:r>
          </a:p>
          <a:p>
            <a:pPr>
              <a:spcBef>
                <a:spcPct val="20000"/>
              </a:spcBef>
              <a:defRPr/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únavový syndrom,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subfebrilie</a:t>
            </a: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recidivující infekce, kopřivka aj.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720B36-D525-1F4B-812F-36BAB34F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5" y="895999"/>
            <a:ext cx="1656184" cy="12421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licobacter pylori – WikiSkripta">
            <a:extLst>
              <a:ext uri="{FF2B5EF4-FFF2-40B4-BE49-F238E27FC236}">
                <a16:creationId xmlns:a16="http://schemas.microsoft.com/office/drawing/2014/main" id="{A65C2B3A-6CA6-DB41-98DE-C3AB4BE21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60594"/>
            <a:ext cx="3479614" cy="23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115A98C-D89E-1B0E-B082-66820BA73497}"/>
              </a:ext>
            </a:extLst>
          </p:cNvPr>
          <p:cNvSpPr txBox="1"/>
          <p:nvPr/>
        </p:nvSpPr>
        <p:spPr>
          <a:xfrm>
            <a:off x="791196" y="234778"/>
            <a:ext cx="7200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cs typeface="Arial" panose="020B0604020202020204" pitchFamily="34" charset="0"/>
              </a:rPr>
              <a:t>Interakce vybraných bakteriálních patogenů s IS </a:t>
            </a:r>
          </a:p>
        </p:txBody>
      </p:sp>
    </p:spTree>
    <p:extLst>
      <p:ext uri="{BB962C8B-B14F-4D97-AF65-F5344CB8AC3E}">
        <p14:creationId xmlns:p14="http://schemas.microsoft.com/office/powerpoint/2010/main" val="420265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302670" y="352263"/>
            <a:ext cx="813593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cs-CZ" altLang="cs-CZ" sz="2000" b="1" dirty="0" err="1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Borrelia</a:t>
            </a:r>
            <a:r>
              <a:rPr lang="cs-CZ" altLang="cs-CZ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burgdorferi</a:t>
            </a:r>
            <a:r>
              <a:rPr lang="cs-CZ" altLang="cs-CZ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 - </a:t>
            </a:r>
            <a:r>
              <a:rPr lang="cs-CZ" altLang="cs-CZ" sz="2000" b="1" dirty="0" err="1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Lymeská</a:t>
            </a:r>
            <a:r>
              <a:rPr lang="cs-CZ" altLang="cs-CZ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 borelióza </a:t>
            </a:r>
          </a:p>
          <a:p>
            <a:pPr>
              <a:spcBef>
                <a:spcPct val="20000"/>
              </a:spcBef>
              <a:defRPr/>
            </a:pP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Nové případy v ČR ročně 3 - 4 tisíce</a:t>
            </a:r>
          </a:p>
          <a:p>
            <a:pPr>
              <a:spcBef>
                <a:spcPct val="20000"/>
              </a:spcBef>
              <a:defRPr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Historické doklady již od počátku minulého století, původce popsán až 1981</a:t>
            </a:r>
          </a:p>
          <a:p>
            <a:pPr>
              <a:spcBef>
                <a:spcPct val="20000"/>
              </a:spcBef>
              <a:defRPr/>
            </a:pP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Mikroaerofilní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Gram negativní spirochéty </a:t>
            </a:r>
            <a:r>
              <a:rPr lang="cs-CZ" altLang="cs-CZ" sz="2000" i="1" dirty="0" err="1">
                <a:latin typeface="+mn-lt"/>
                <a:cs typeface="Arial" panose="020B0604020202020204" pitchFamily="34" charset="0"/>
              </a:rPr>
              <a:t>Borrelia</a:t>
            </a:r>
            <a:r>
              <a:rPr lang="cs-CZ" altLang="cs-CZ" sz="2000" i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+mn-lt"/>
                <a:cs typeface="Arial" panose="020B0604020202020204" pitchFamily="34" charset="0"/>
              </a:rPr>
              <a:t>burgdorferi</a:t>
            </a:r>
            <a:r>
              <a:rPr lang="cs-CZ" altLang="cs-CZ" sz="2000" i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+mn-lt"/>
                <a:cs typeface="Arial" panose="020B0604020202020204" pitchFamily="34" charset="0"/>
              </a:rPr>
              <a:t>sensu</a:t>
            </a:r>
            <a:r>
              <a:rPr lang="cs-CZ" altLang="cs-CZ" sz="2000" i="1" dirty="0">
                <a:latin typeface="+mn-lt"/>
                <a:cs typeface="Arial" panose="020B0604020202020204" pitchFamily="34" charset="0"/>
              </a:rPr>
              <a:t> lato,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spirálovitě stočené, bičíky. </a:t>
            </a:r>
            <a:endParaRPr lang="cs-CZ" altLang="cs-CZ" sz="2000" b="1" baseline="30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0">
              <a:spcBef>
                <a:spcPct val="20000"/>
              </a:spcBef>
              <a:defRPr/>
            </a:pPr>
            <a:r>
              <a:rPr lang="cs-CZ" altLang="cs-CZ" sz="2000" dirty="0">
                <a:solidFill>
                  <a:schemeClr val="folHlink"/>
                </a:solidFill>
                <a:latin typeface="+mn-lt"/>
                <a:cs typeface="Arial" panose="020B0604020202020204" pitchFamily="34" charset="0"/>
              </a:rPr>
              <a:t>Kožní projevy: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erytema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migrans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(většinou v místě přisátí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klíštětě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ve středu postupně bledne, je v počátečním stadiu onemocnění. Na kůži mohou být i jiné projevy pozdějších stádií: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borreliový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lymfocytom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nebo atrofická dermatitida </a:t>
            </a:r>
          </a:p>
          <a:p>
            <a:pPr>
              <a:spcBef>
                <a:spcPct val="20000"/>
              </a:spcBef>
              <a:defRPr/>
            </a:pP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cs-CZ" altLang="cs-CZ" sz="1400" dirty="0">
              <a:solidFill>
                <a:schemeClr val="fol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n1s1t23sxna2acyes3x4cz0h-wpengine.netdna-ssl.com/wp-content/uploads/2016/04/Borrelia-burgdorferi_CDC-PHIL_-6631_lo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5490"/>
            <a:ext cx="2164199" cy="124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9D7A56-2D45-3E27-EB5B-17E18DC5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9" y="4330963"/>
            <a:ext cx="2576957" cy="18629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B70002A-4AC5-C475-E4A0-B6D63C4B8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305134"/>
            <a:ext cx="1518564" cy="18629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21A91A1-015C-2B48-0A4A-0EF2A7CE8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61" y="4305134"/>
            <a:ext cx="1854295" cy="186297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7FDAC23-72FB-8C9D-7687-C9C66189C388}"/>
              </a:ext>
            </a:extLst>
          </p:cNvPr>
          <p:cNvSpPr txBox="1"/>
          <p:nvPr/>
        </p:nvSpPr>
        <p:spPr>
          <a:xfrm>
            <a:off x="1907704" y="6332838"/>
            <a:ext cx="176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err="1">
                <a:latin typeface="+mn-lt"/>
                <a:cs typeface="Arial" panose="020B0604020202020204" pitchFamily="34" charset="0"/>
              </a:rPr>
              <a:t>erytema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migrans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2741D1E-6EF9-8A85-94F6-2830E666E8BB}"/>
              </a:ext>
            </a:extLst>
          </p:cNvPr>
          <p:cNvSpPr txBox="1"/>
          <p:nvPr/>
        </p:nvSpPr>
        <p:spPr>
          <a:xfrm>
            <a:off x="6598984" y="6256138"/>
            <a:ext cx="23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err="1">
                <a:latin typeface="+mn-lt"/>
                <a:cs typeface="Arial" panose="020B0604020202020204" pitchFamily="34" charset="0"/>
              </a:rPr>
              <a:t>borreliový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lymfocytom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905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C153933-177F-8694-B6E9-B32CF76649C6}"/>
              </a:ext>
            </a:extLst>
          </p:cNvPr>
          <p:cNvSpPr txBox="1"/>
          <p:nvPr/>
        </p:nvSpPr>
        <p:spPr>
          <a:xfrm>
            <a:off x="287524" y="5577438"/>
            <a:ext cx="85689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2000" dirty="0">
                <a:solidFill>
                  <a:schemeClr val="folHlink"/>
                </a:solidFill>
                <a:cs typeface="Arial" panose="020B0604020202020204" pitchFamily="34" charset="0"/>
              </a:rPr>
              <a:t>Zdroj vleklých potíží:</a:t>
            </a:r>
            <a:r>
              <a:rPr lang="cs-CZ" altLang="cs-CZ" sz="2000" dirty="0">
                <a:cs typeface="Arial" panose="020B0604020202020204" pitchFamily="34" charset="0"/>
              </a:rPr>
              <a:t> pokud není v hostiteli infekce úspěšně eliminována, působí jako spouštěcí faktor deregulovaných imunitních reakcí, což vede k chronickému poškozování organismu hostitele.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2FED73D-EF24-1F13-31D0-D37BB4D78676}"/>
              </a:ext>
            </a:extLst>
          </p:cNvPr>
          <p:cNvSpPr txBox="1"/>
          <p:nvPr/>
        </p:nvSpPr>
        <p:spPr>
          <a:xfrm>
            <a:off x="229825" y="4000083"/>
            <a:ext cx="87849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altLang="cs-CZ" sz="2000" dirty="0">
                <a:solidFill>
                  <a:schemeClr val="folHlink"/>
                </a:solidFill>
                <a:latin typeface="+mn-lt"/>
                <a:cs typeface="Arial" panose="020B0604020202020204" pitchFamily="34" charset="0"/>
              </a:rPr>
              <a:t>Problémy při diagnostice: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 obtížná kultivace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 protilátky mohou křížově reagovat a antigeny jiných (nepatogenních)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borrelií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 falešně pozitivní protilátková reakce u osob, které mají vyšší titry autoprotilátek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BC5A9A-999E-4BBC-26A2-8E62FDF865F4}"/>
              </a:ext>
            </a:extLst>
          </p:cNvPr>
          <p:cNvSpPr txBox="1"/>
          <p:nvPr/>
        </p:nvSpPr>
        <p:spPr>
          <a:xfrm>
            <a:off x="1403648" y="5715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E84CBC5-6189-4D29-3249-7711098D2830}"/>
              </a:ext>
            </a:extLst>
          </p:cNvPr>
          <p:cNvSpPr txBox="1"/>
          <p:nvPr/>
        </p:nvSpPr>
        <p:spPr>
          <a:xfrm>
            <a:off x="264266" y="280240"/>
            <a:ext cx="8313030" cy="387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altLang="cs-CZ" sz="2000" dirty="0">
                <a:solidFill>
                  <a:schemeClr val="folHlink"/>
                </a:solidFill>
                <a:latin typeface="+mn-lt"/>
                <a:cs typeface="Arial" panose="020B0604020202020204" pitchFamily="34" charset="0"/>
              </a:rPr>
              <a:t>Stadia onemocnění: 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1.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erytema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migrans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a příznaky podobné mírné chřipce, obojí nemusí být pacientem postřehnuto 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2. systémové projevy v některém orgánovém systému: 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nervový (</a:t>
            </a:r>
            <a:r>
              <a:rPr lang="cs-CZ" altLang="cs-CZ" sz="2000" i="1" dirty="0">
                <a:latin typeface="+mn-lt"/>
                <a:cs typeface="Arial" panose="020B0604020202020204" pitchFamily="34" charset="0"/>
              </a:rPr>
              <a:t>B. </a:t>
            </a:r>
            <a:r>
              <a:rPr lang="cs-CZ" altLang="cs-CZ" sz="2000" i="1" dirty="0" err="1">
                <a:latin typeface="+mn-lt"/>
                <a:cs typeface="Arial" panose="020B0604020202020204" pitchFamily="34" charset="0"/>
              </a:rPr>
              <a:t>garinii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 klouby (</a:t>
            </a:r>
            <a:r>
              <a:rPr lang="cs-CZ" altLang="cs-CZ" sz="2000" i="1" dirty="0" err="1">
                <a:latin typeface="+mn-lt"/>
                <a:cs typeface="Arial" panose="020B0604020202020204" pitchFamily="34" charset="0"/>
              </a:rPr>
              <a:t>B.b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s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stricto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), kožní (</a:t>
            </a:r>
            <a:r>
              <a:rPr lang="cs-CZ" altLang="cs-CZ" sz="2000" i="1" dirty="0">
                <a:latin typeface="+mn-lt"/>
                <a:cs typeface="Arial" panose="020B0604020202020204" pitchFamily="34" charset="0"/>
              </a:rPr>
              <a:t>B. </a:t>
            </a:r>
            <a:r>
              <a:rPr lang="cs-CZ" altLang="cs-CZ" sz="2000" i="1" dirty="0" err="1">
                <a:latin typeface="+mn-lt"/>
                <a:cs typeface="Arial" panose="020B0604020202020204" pitchFamily="34" charset="0"/>
              </a:rPr>
              <a:t>afzeli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), srdce. </a:t>
            </a:r>
          </a:p>
          <a:p>
            <a:pPr>
              <a:spcBef>
                <a:spcPct val="20000"/>
              </a:spcBef>
              <a:defRPr/>
            </a:pP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 marL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Důležité tzv. </a:t>
            </a:r>
            <a:r>
              <a:rPr lang="cs-CZ" altLang="cs-CZ" sz="2000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proteiny vnější membrány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Osp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různé typy, exprese je závislá na životním cyklu patogenů. Při přechodu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patogena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z klíštěte do člověka klesá exprese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OspA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a stoupá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OspC</a:t>
            </a:r>
            <a:r>
              <a:rPr lang="cs-CZ" altLang="cs-CZ" sz="2000" dirty="0">
                <a:cs typeface="Arial" panose="020B0604020202020204" pitchFamily="34" charset="0"/>
              </a:rPr>
              <a:t>. </a:t>
            </a:r>
          </a:p>
          <a:p>
            <a:pPr marL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2000" b="1" err="1">
                <a:cs typeface="Arial" panose="020B0604020202020204" pitchFamily="34" charset="0"/>
              </a:rPr>
              <a:t>OspA</a:t>
            </a:r>
            <a:r>
              <a:rPr lang="cs-CZ" altLang="cs-CZ" sz="2000" b="1">
                <a:cs typeface="Arial" panose="020B0604020202020204" pitchFamily="34" charset="0"/>
              </a:rPr>
              <a:t> - </a:t>
            </a:r>
            <a:r>
              <a:rPr lang="cs-CZ" altLang="cs-CZ" sz="2000" b="1" dirty="0">
                <a:cs typeface="Arial" panose="020B0604020202020204" pitchFamily="34" charset="0"/>
              </a:rPr>
              <a:t>silně aktivuje monocyty k produkci prozánětlivých cytokinů</a:t>
            </a:r>
            <a:r>
              <a:rPr lang="cs-CZ" altLang="cs-CZ" sz="2000" dirty="0">
                <a:cs typeface="Arial" panose="020B0604020202020204" pitchFamily="34" charset="0"/>
              </a:rPr>
              <a:t>. 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0">
              <a:spcBef>
                <a:spcPct val="20000"/>
              </a:spcBef>
              <a:buFont typeface="Wingdings" pitchFamily="2" charset="2"/>
              <a:buNone/>
              <a:defRPr/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2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664"/>
            <a:ext cx="8435280" cy="5400600"/>
          </a:xfrm>
        </p:spPr>
        <p:txBody>
          <a:bodyPr>
            <a:normAutofit fontScale="92500"/>
          </a:bodyPr>
          <a:lstStyle/>
          <a:p>
            <a:pPr marL="0">
              <a:buNone/>
              <a:defRPr/>
            </a:pPr>
            <a:r>
              <a:rPr lang="cs-CZ" altLang="cs-CZ" sz="2000" b="1" i="1" dirty="0" err="1">
                <a:solidFill>
                  <a:srgbClr val="7030A0"/>
                </a:solidFill>
                <a:cs typeface="Arial" panose="020B0604020202020204" pitchFamily="34" charset="0"/>
              </a:rPr>
              <a:t>Mycobacterium</a:t>
            </a:r>
            <a:r>
              <a:rPr lang="cs-CZ" altLang="cs-CZ" sz="2000" b="1" i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7030A0"/>
                </a:solidFill>
                <a:cs typeface="Arial" panose="020B0604020202020204" pitchFamily="34" charset="0"/>
              </a:rPr>
              <a:t>tuberculosis</a:t>
            </a:r>
            <a:r>
              <a:rPr lang="cs-CZ" altLang="cs-CZ" sz="2000" b="1" i="1" dirty="0">
                <a:solidFill>
                  <a:srgbClr val="7030A0"/>
                </a:solidFill>
                <a:cs typeface="Arial" panose="020B0604020202020204" pitchFamily="34" charset="0"/>
              </a:rPr>
              <a:t> – TBC</a:t>
            </a:r>
          </a:p>
          <a:p>
            <a:pPr marL="0">
              <a:buNone/>
              <a:defRPr/>
            </a:pPr>
            <a:endParaRPr lang="cs-CZ" altLang="cs-CZ" sz="20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marL="0"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Gram+, nepohyblivé tyčinky, řád </a:t>
            </a:r>
            <a:r>
              <a:rPr lang="cs-CZ" altLang="cs-CZ" sz="2000" i="1" dirty="0" err="1">
                <a:cs typeface="Arial" panose="020B0604020202020204" pitchFamily="34" charset="0"/>
              </a:rPr>
              <a:t>Actinomycetales</a:t>
            </a:r>
            <a:r>
              <a:rPr lang="cs-CZ" altLang="cs-CZ" sz="2000" dirty="0">
                <a:cs typeface="Arial" panose="020B0604020202020204" pitchFamily="34" charset="0"/>
              </a:rPr>
              <a:t>, čeleď </a:t>
            </a:r>
            <a:r>
              <a:rPr lang="cs-CZ" altLang="cs-CZ" sz="2000" i="1" dirty="0" err="1">
                <a:cs typeface="Arial" panose="020B0604020202020204" pitchFamily="34" charset="0"/>
              </a:rPr>
              <a:t>Mycobacteriaceae</a:t>
            </a:r>
            <a:endParaRPr lang="cs-CZ" altLang="cs-CZ" sz="2000" i="1" dirty="0">
              <a:cs typeface="Arial" panose="020B0604020202020204" pitchFamily="34" charset="0"/>
            </a:endParaRPr>
          </a:p>
          <a:p>
            <a:pPr marL="0"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Komplex </a:t>
            </a:r>
            <a:r>
              <a:rPr lang="cs-CZ" altLang="cs-CZ" sz="2000" i="1" dirty="0">
                <a:cs typeface="Arial" panose="020B0604020202020204" pitchFamily="34" charset="0"/>
              </a:rPr>
              <a:t>M. </a:t>
            </a:r>
            <a:r>
              <a:rPr lang="cs-CZ" altLang="cs-CZ" sz="2000" i="1" dirty="0" err="1">
                <a:cs typeface="Arial" panose="020B0604020202020204" pitchFamily="34" charset="0"/>
              </a:rPr>
              <a:t>tuberculosis</a:t>
            </a:r>
            <a:r>
              <a:rPr lang="cs-CZ" altLang="cs-CZ" sz="2000" i="1" dirty="0">
                <a:cs typeface="Arial" panose="020B0604020202020204" pitchFamily="34" charset="0"/>
              </a:rPr>
              <a:t>: M. </a:t>
            </a:r>
            <a:r>
              <a:rPr lang="cs-CZ" altLang="cs-CZ" sz="2000" i="1" dirty="0" err="1">
                <a:cs typeface="Arial" panose="020B0604020202020204" pitchFamily="34" charset="0"/>
              </a:rPr>
              <a:t>tuberculosis</a:t>
            </a:r>
            <a:r>
              <a:rPr lang="cs-CZ" altLang="cs-CZ" sz="2000" i="1" dirty="0">
                <a:cs typeface="Arial" panose="020B0604020202020204" pitchFamily="34" charset="0"/>
              </a:rPr>
              <a:t>,, M. </a:t>
            </a:r>
            <a:r>
              <a:rPr lang="cs-CZ" altLang="cs-CZ" sz="2000" i="1" dirty="0" err="1">
                <a:cs typeface="Arial" panose="020B0604020202020204" pitchFamily="34" charset="0"/>
              </a:rPr>
              <a:t>bovis</a:t>
            </a:r>
            <a:r>
              <a:rPr lang="cs-CZ" altLang="cs-CZ" sz="2000" i="1" dirty="0">
                <a:cs typeface="Arial" panose="020B0604020202020204" pitchFamily="34" charset="0"/>
              </a:rPr>
              <a:t>, M. </a:t>
            </a:r>
            <a:r>
              <a:rPr lang="cs-CZ" altLang="cs-CZ" sz="2000" i="1" dirty="0" err="1">
                <a:cs typeface="Arial" panose="020B0604020202020204" pitchFamily="34" charset="0"/>
              </a:rPr>
              <a:t>africanum</a:t>
            </a:r>
            <a:r>
              <a:rPr lang="cs-CZ" altLang="cs-CZ" sz="2000" i="1" dirty="0">
                <a:cs typeface="Arial" panose="020B0604020202020204" pitchFamily="34" charset="0"/>
              </a:rPr>
              <a:t>, M. </a:t>
            </a:r>
            <a:r>
              <a:rPr lang="cs-CZ" altLang="cs-CZ" sz="2000" i="1" dirty="0" err="1">
                <a:cs typeface="Arial" panose="020B0604020202020204" pitchFamily="34" charset="0"/>
              </a:rPr>
              <a:t>microtti</a:t>
            </a:r>
            <a:r>
              <a:rPr lang="cs-CZ" altLang="cs-CZ" sz="2000" i="1" dirty="0">
                <a:cs typeface="Arial" panose="020B0604020202020204" pitchFamily="34" charset="0"/>
              </a:rPr>
              <a:t> </a:t>
            </a:r>
          </a:p>
          <a:p>
            <a:pPr marL="0"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Komplex</a:t>
            </a:r>
            <a:r>
              <a:rPr lang="cs-CZ" altLang="cs-CZ" sz="2000" i="1" dirty="0">
                <a:cs typeface="Arial" panose="020B0604020202020204" pitchFamily="34" charset="0"/>
              </a:rPr>
              <a:t> M. </a:t>
            </a:r>
            <a:r>
              <a:rPr lang="cs-CZ" altLang="cs-CZ" sz="2000" i="1" dirty="0" err="1">
                <a:cs typeface="Arial" panose="020B0604020202020204" pitchFamily="34" charset="0"/>
              </a:rPr>
              <a:t>avium</a:t>
            </a:r>
            <a:r>
              <a:rPr lang="cs-CZ" altLang="cs-CZ" sz="2000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nízká patogenita, rozšířeny ve vnějším prostředí, časté izolace</a:t>
            </a:r>
          </a:p>
          <a:p>
            <a:pPr marL="0">
              <a:defRPr/>
            </a:pPr>
            <a:r>
              <a:rPr lang="cs-CZ" altLang="cs-CZ" sz="2000" i="1" dirty="0">
                <a:cs typeface="Arial" panose="020B0604020202020204" pitchFamily="34" charset="0"/>
              </a:rPr>
              <a:t>M. </a:t>
            </a:r>
            <a:r>
              <a:rPr lang="cs-CZ" altLang="cs-CZ" sz="2000" i="1" dirty="0" err="1">
                <a:cs typeface="Arial" panose="020B0604020202020204" pitchFamily="34" charset="0"/>
              </a:rPr>
              <a:t>Leprae</a:t>
            </a:r>
            <a:endParaRPr lang="cs-CZ" altLang="cs-CZ" sz="2000" i="1" dirty="0">
              <a:cs typeface="Arial" panose="020B0604020202020204" pitchFamily="34" charset="0"/>
            </a:endParaRPr>
          </a:p>
          <a:p>
            <a:pPr marL="0">
              <a:buNone/>
              <a:defRPr/>
            </a:pPr>
            <a:endParaRPr lang="cs-CZ" altLang="cs-CZ" sz="2000" i="1" dirty="0">
              <a:cs typeface="Arial" panose="020B0604020202020204" pitchFamily="34" charset="0"/>
            </a:endParaRPr>
          </a:p>
          <a:p>
            <a:pPr marL="0">
              <a:buNone/>
              <a:defRPr/>
            </a:pPr>
            <a:endParaRPr lang="cs-CZ" altLang="cs-CZ" sz="2000" i="1" dirty="0">
              <a:cs typeface="Arial" panose="020B0604020202020204" pitchFamily="34" charset="0"/>
            </a:endParaRPr>
          </a:p>
          <a:p>
            <a:pPr marL="0"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Unikátní stavba buněčné stěny: </a:t>
            </a:r>
          </a:p>
          <a:p>
            <a:pPr marL="0"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hodně lipidů</a:t>
            </a:r>
          </a:p>
          <a:p>
            <a:pPr marL="0"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kyselina </a:t>
            </a:r>
            <a:r>
              <a:rPr lang="cs-CZ" altLang="cs-CZ" sz="2000" dirty="0" err="1">
                <a:cs typeface="Arial" panose="020B0604020202020204" pitchFamily="34" charset="0"/>
              </a:rPr>
              <a:t>mykolová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>
              <a:buNone/>
              <a:defRPr/>
            </a:pPr>
            <a:r>
              <a:rPr lang="cs-CZ" altLang="cs-CZ" sz="2000" dirty="0" err="1">
                <a:cs typeface="Arial" panose="020B0604020202020204" pitchFamily="34" charset="0"/>
              </a:rPr>
              <a:t>arabinogalaktan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>
              <a:buNone/>
              <a:defRPr/>
            </a:pPr>
            <a:r>
              <a:rPr lang="cs-CZ" altLang="cs-CZ" sz="2000" dirty="0" err="1">
                <a:cs typeface="Arial" panose="020B0604020202020204" pitchFamily="34" charset="0"/>
              </a:rPr>
              <a:t>lipoarabinomanan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marL="0">
              <a:buNone/>
              <a:defRPr/>
            </a:pP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None/>
              <a:defRPr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altLang="cs-CZ" sz="1600" i="1" dirty="0">
              <a:sym typeface="Symbol" pitchFamily="18" charset="2"/>
            </a:endParaRPr>
          </a:p>
          <a:p>
            <a:pPr eaLnBrk="1" hangingPunct="1">
              <a:defRPr/>
            </a:pPr>
            <a:endParaRPr lang="el-GR" altLang="cs-CZ" sz="1600" i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89192"/>
            <a:ext cx="4978896" cy="41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9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B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5"/>
          <a:stretch/>
        </p:blipFill>
        <p:spPr>
          <a:xfrm>
            <a:off x="107504" y="1412776"/>
            <a:ext cx="8640316" cy="521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9552" y="461863"/>
            <a:ext cx="8208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altLang="cs-CZ" sz="2400" dirty="0">
                <a:cs typeface="Arial" panose="020B0604020202020204" pitchFamily="34" charset="0"/>
              </a:rPr>
              <a:t>Interakce s hostitelem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92BCF03-8CE6-C7A9-DFFC-9BB9217CCB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13601" r="57351" b="15000"/>
          <a:stretch/>
        </p:blipFill>
        <p:spPr>
          <a:xfrm rot="10800000">
            <a:off x="6837859" y="212775"/>
            <a:ext cx="1944216" cy="254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993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2700" dirty="0">
                <a:latin typeface="+mn-lt"/>
                <a:cs typeface="Arial" panose="020B0604020202020204" pitchFamily="34" charset="0"/>
              </a:rPr>
              <a:t>Imunitní aspekty </a:t>
            </a:r>
            <a:r>
              <a:rPr lang="cs-CZ" altLang="cs-CZ" sz="2700" dirty="0" err="1">
                <a:latin typeface="+mn-lt"/>
                <a:cs typeface="Arial" panose="020B0604020202020204" pitchFamily="34" charset="0"/>
              </a:rPr>
              <a:t>mykobakteriální</a:t>
            </a:r>
            <a:r>
              <a:rPr lang="cs-CZ" altLang="cs-CZ" sz="2700" dirty="0">
                <a:latin typeface="+mn-lt"/>
                <a:cs typeface="Arial" panose="020B0604020202020204" pitchFamily="34" charset="0"/>
              </a:rPr>
              <a:t> infekce</a:t>
            </a:r>
            <a:b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9930" y="620688"/>
            <a:ext cx="8229600" cy="61206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  <a:sym typeface="Symbol" pitchFamily="18" charset="2"/>
              </a:rPr>
              <a:t>Vstup Mykobakterií do fagocytujících buněk: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TLR receptory, </a:t>
            </a:r>
            <a:r>
              <a:rPr lang="cs-CZ" altLang="cs-CZ" sz="2000" dirty="0">
                <a:cs typeface="Arial" panose="020B0604020202020204" pitchFamily="34" charset="0"/>
              </a:rPr>
              <a:t>CR1 receptor, </a:t>
            </a:r>
            <a:r>
              <a:rPr lang="cs-CZ" altLang="cs-CZ" sz="2000" dirty="0" err="1">
                <a:cs typeface="Arial" panose="020B0604020202020204" pitchFamily="34" charset="0"/>
              </a:rPr>
              <a:t>Fc</a:t>
            </a:r>
            <a:r>
              <a:rPr lang="cs-CZ" altLang="cs-CZ" sz="2000" dirty="0">
                <a:cs typeface="Arial" panose="020B0604020202020204" pitchFamily="34" charset="0"/>
              </a:rPr>
              <a:t> receptory, CD 14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Vstup do nefagocytujících buněk: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indukovaná </a:t>
            </a:r>
            <a:r>
              <a:rPr lang="cs-CZ" altLang="cs-CZ" sz="2000" dirty="0" err="1">
                <a:cs typeface="Arial" panose="020B0604020202020204" pitchFamily="34" charset="0"/>
              </a:rPr>
              <a:t>makropinocytóza</a:t>
            </a:r>
            <a:r>
              <a:rPr lang="cs-CZ" altLang="cs-CZ" sz="2000" dirty="0">
                <a:cs typeface="Arial" panose="020B0604020202020204" pitchFamily="34" charset="0"/>
              </a:rPr>
              <a:t> – adherence a ovlivnění aktinových mikrofilament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Schopnost ovlivnit vývoj </a:t>
            </a:r>
            <a:r>
              <a:rPr lang="cs-CZ" altLang="cs-CZ" sz="2000" dirty="0" err="1">
                <a:cs typeface="Arial" panose="020B0604020202020204" pitchFamily="34" charset="0"/>
              </a:rPr>
              <a:t>fagosomu</a:t>
            </a:r>
            <a:r>
              <a:rPr lang="cs-CZ" altLang="cs-CZ" sz="2000" dirty="0">
                <a:cs typeface="Arial" panose="020B0604020202020204" pitchFamily="34" charset="0"/>
              </a:rPr>
              <a:t>/</a:t>
            </a:r>
            <a:r>
              <a:rPr lang="cs-CZ" altLang="cs-CZ" sz="2000" dirty="0" err="1">
                <a:cs typeface="Arial" panose="020B0604020202020204" pitchFamily="34" charset="0"/>
              </a:rPr>
              <a:t>fagolyzosomu</a:t>
            </a:r>
            <a:r>
              <a:rPr lang="cs-CZ" altLang="cs-CZ" sz="2000" dirty="0">
                <a:cs typeface="Arial" panose="020B0604020202020204" pitchFamily="34" charset="0"/>
              </a:rPr>
              <a:t> tak, že v něm dokáže přežívat i se množit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Pro eliminaci nutné: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aktivace </a:t>
            </a:r>
            <a:r>
              <a:rPr lang="cs-CZ" altLang="cs-CZ" sz="2000" dirty="0" err="1">
                <a:cs typeface="Arial" panose="020B0604020202020204" pitchFamily="34" charset="0"/>
              </a:rPr>
              <a:t>Mo</a:t>
            </a:r>
            <a:r>
              <a:rPr lang="cs-CZ" altLang="cs-CZ" sz="2000" dirty="0">
                <a:cs typeface="Arial" panose="020B0604020202020204" pitchFamily="34" charset="0"/>
              </a:rPr>
              <a:t>/</a:t>
            </a:r>
            <a:r>
              <a:rPr lang="cs-CZ" altLang="cs-CZ" sz="2000" dirty="0" err="1">
                <a:cs typeface="Arial" panose="020B0604020202020204" pitchFamily="34" charset="0"/>
              </a:rPr>
              <a:t>Mf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Th1 reaktivita IS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sz="2000" dirty="0" err="1">
                <a:cs typeface="Arial" panose="020B0604020202020204" pitchFamily="34" charset="0"/>
              </a:rPr>
              <a:t>cytokiny</a:t>
            </a:r>
            <a:r>
              <a:rPr lang="cs-CZ" altLang="cs-CZ" sz="2000" dirty="0">
                <a:cs typeface="Arial" panose="020B0604020202020204" pitchFamily="34" charset="0"/>
              </a:rPr>
              <a:t>: TNF</a:t>
            </a:r>
            <a:r>
              <a:rPr lang="el-GR" altLang="cs-CZ" sz="2000" dirty="0">
                <a:cs typeface="Arial" panose="020B0604020202020204" pitchFamily="34" charset="0"/>
              </a:rPr>
              <a:t>α</a:t>
            </a:r>
            <a:r>
              <a:rPr lang="cs-CZ" altLang="cs-CZ" sz="2000" dirty="0">
                <a:cs typeface="Arial" panose="020B0604020202020204" pitchFamily="34" charset="0"/>
              </a:rPr>
              <a:t> a IFN </a:t>
            </a:r>
            <a:r>
              <a:rPr lang="el-GR" altLang="cs-CZ" sz="2000" dirty="0">
                <a:cs typeface="Arial" panose="020B0604020202020204" pitchFamily="34" charset="0"/>
              </a:rPr>
              <a:t>γ</a:t>
            </a:r>
            <a:r>
              <a:rPr lang="cs-CZ" altLang="cs-CZ" sz="2000" dirty="0">
                <a:cs typeface="Arial" panose="020B0604020202020204" pitchFamily="34" charset="0"/>
              </a:rPr>
              <a:t>, IL- 12, IL- 23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Interakce mezi APC a lymfocyty, aktivace </a:t>
            </a:r>
            <a:r>
              <a:rPr lang="cs-CZ" altLang="cs-CZ" sz="2000" dirty="0" err="1">
                <a:cs typeface="Arial" panose="020B0604020202020204" pitchFamily="34" charset="0"/>
              </a:rPr>
              <a:t>Mf</a:t>
            </a:r>
            <a:r>
              <a:rPr lang="cs-CZ" altLang="cs-CZ" sz="2000" dirty="0">
                <a:cs typeface="Arial" panose="020B0604020202020204" pitchFamily="34" charset="0"/>
              </a:rPr>
              <a:t> a tvorba granulomů</a:t>
            </a:r>
          </a:p>
          <a:p>
            <a:pPr marL="0" indent="0">
              <a:lnSpc>
                <a:spcPct val="170000"/>
              </a:lnSpc>
              <a:buNone/>
              <a:defRPr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9495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Imunitní reakce typu Th1  </a:t>
            </a:r>
            <a:br>
              <a:rPr lang="cs-CZ" altLang="cs-CZ" sz="2400" dirty="0">
                <a:latin typeface="+mn-lt"/>
                <a:cs typeface="Arial" panose="020B0604020202020204" pitchFamily="34" charset="0"/>
              </a:rPr>
            </a:br>
            <a:r>
              <a:rPr lang="cs-CZ" altLang="cs-CZ" sz="2400" dirty="0">
                <a:latin typeface="+mn-lt"/>
                <a:cs typeface="Arial" panose="020B0604020202020204" pitchFamily="34" charset="0"/>
              </a:rPr>
              <a:t>zánětlivá reakce – důležitá pro likvidaci intracelulárních bakterií</a:t>
            </a:r>
          </a:p>
        </p:txBody>
      </p:sp>
      <p:pic>
        <p:nvPicPr>
          <p:cNvPr id="102403" name="Picture 3" descr="mykobakteriální infek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bright="-2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b="5976"/>
          <a:stretch/>
        </p:blipFill>
        <p:spPr>
          <a:xfrm>
            <a:off x="179512" y="1628800"/>
            <a:ext cx="3960440" cy="4392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8A11C65-D71B-6705-3A19-663FE29AA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8500" r="18501" b="8000"/>
          <a:stretch/>
        </p:blipFill>
        <p:spPr>
          <a:xfrm rot="5400000">
            <a:off x="4644007" y="1844825"/>
            <a:ext cx="4392488" cy="39604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2222D0E-62EC-BCB1-5FEF-139CA60B5341}"/>
              </a:ext>
            </a:extLst>
          </p:cNvPr>
          <p:cNvSpPr txBox="1"/>
          <p:nvPr/>
        </p:nvSpPr>
        <p:spPr>
          <a:xfrm>
            <a:off x="336155" y="3825044"/>
            <a:ext cx="563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TNF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079651A-7526-B24B-C7E9-0C28FEC94638}"/>
              </a:ext>
            </a:extLst>
          </p:cNvPr>
          <p:cNvSpPr txBox="1"/>
          <p:nvPr/>
        </p:nvSpPr>
        <p:spPr>
          <a:xfrm>
            <a:off x="179512" y="6232450"/>
            <a:ext cx="489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Pozn.: riziko reaktivace infekce při anti-TNF terapii</a:t>
            </a:r>
          </a:p>
        </p:txBody>
      </p:sp>
    </p:spTree>
    <p:extLst>
      <p:ext uri="{BB962C8B-B14F-4D97-AF65-F5344CB8AC3E}">
        <p14:creationId xmlns:p14="http://schemas.microsoft.com/office/powerpoint/2010/main" val="1559267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9776" y="692696"/>
            <a:ext cx="8604448" cy="598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  <a:defRPr/>
            </a:pP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Příčiny rozdílné genetické vnímavosti jedinců k </a:t>
            </a:r>
            <a:r>
              <a:rPr lang="cs-CZ" altLang="cs-CZ" sz="2000" b="1" i="1" dirty="0" err="1">
                <a:solidFill>
                  <a:srgbClr val="7030A0"/>
                </a:solidFill>
                <a:cs typeface="Arial" panose="020B0604020202020204" pitchFamily="34" charset="0"/>
              </a:rPr>
              <a:t>Mycobacterium</a:t>
            </a:r>
            <a:r>
              <a:rPr lang="cs-CZ" altLang="cs-CZ" sz="2000" b="1" i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7030A0"/>
                </a:solidFill>
                <a:cs typeface="Arial" panose="020B0604020202020204" pitchFamily="34" charset="0"/>
              </a:rPr>
              <a:t>tuberculosis</a:t>
            </a: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70000"/>
              </a:lnSpc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polymorfismus v genech pro cytokiny (TNF) a v genech, které regulují Th1 </a:t>
            </a:r>
            <a:r>
              <a:rPr lang="cs-CZ" altLang="cs-CZ" sz="2000" dirty="0" err="1">
                <a:cs typeface="Arial" panose="020B0604020202020204" pitchFamily="34" charset="0"/>
              </a:rPr>
              <a:t>x</a:t>
            </a:r>
            <a:r>
              <a:rPr lang="cs-CZ" altLang="cs-CZ" sz="2000" dirty="0">
                <a:cs typeface="Arial" panose="020B0604020202020204" pitchFamily="34" charset="0"/>
              </a:rPr>
              <a:t> Th2</a:t>
            </a:r>
          </a:p>
          <a:p>
            <a:pPr>
              <a:lnSpc>
                <a:spcPct val="170000"/>
              </a:lnSpc>
              <a:defRPr/>
            </a:pP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polymorfismus genu pro protein NRAMP na monocytech a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Mf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 </a:t>
            </a:r>
          </a:p>
          <a:p>
            <a:pPr>
              <a:lnSpc>
                <a:spcPct val="170000"/>
              </a:lnSpc>
              <a:defRPr/>
            </a:pP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(natural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rezistance-associated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macrophage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 protein) – vliv na funkci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fagosomu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,     odstraňuje z něj 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Fe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, které je nutné pro bakterie jako kofaktor bakteriální katalázy. </a:t>
            </a:r>
          </a:p>
          <a:p>
            <a:pPr>
              <a:lnSpc>
                <a:spcPct val="170000"/>
              </a:lnSpc>
              <a:defRPr/>
            </a:pPr>
            <a:endParaRPr lang="cs-CZ" altLang="cs-CZ" sz="2000" dirty="0">
              <a:cs typeface="Arial" panose="020B0604020202020204" pitchFamily="34" charset="0"/>
              <a:sym typeface="Symbol" pitchFamily="18" charset="2"/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  <a:sym typeface="Symbol" pitchFamily="18" charset="2"/>
              </a:rPr>
              <a:t>Možnosti úniku </a:t>
            </a:r>
            <a:r>
              <a:rPr lang="cs-CZ" altLang="cs-CZ" sz="2000" dirty="0" err="1">
                <a:solidFill>
                  <a:srgbClr val="7030A0"/>
                </a:solidFill>
                <a:cs typeface="Arial" panose="020B0604020202020204" pitchFamily="34" charset="0"/>
                <a:sym typeface="Symbol" pitchFamily="18" charset="2"/>
              </a:rPr>
              <a:t>mykobaktrií</a:t>
            </a: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  <a:sym typeface="Symbol" pitchFamily="18" charset="2"/>
              </a:rPr>
              <a:t> před IS: </a:t>
            </a:r>
          </a:p>
          <a:p>
            <a:pPr>
              <a:lnSpc>
                <a:spcPct val="80000"/>
              </a:lnSpc>
              <a:defRPr/>
            </a:pPr>
            <a:endParaRPr lang="cs-CZ" altLang="cs-CZ" sz="2000" dirty="0">
              <a:cs typeface="Arial" panose="020B0604020202020204" pitchFamily="34" charset="0"/>
              <a:sym typeface="Symbol" pitchFamily="18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Inhibice aktivace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Mf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 díky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lipoarabinomananu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Inhibice tvorby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fagolysozomu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Invaze do cytoplasmy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Mf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 – únik před enzymy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Zvýšit pH ve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fagosomu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 (nízké pH je nutné pro fúzi s lysozomem)  – snižují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konc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. Ca</a:t>
            </a:r>
            <a:r>
              <a:rPr lang="cs-CZ" altLang="cs-CZ" sz="2000" baseline="30000" dirty="0">
                <a:cs typeface="Arial" panose="020B0604020202020204" pitchFamily="34" charset="0"/>
                <a:sym typeface="Symbol" pitchFamily="18" charset="2"/>
              </a:rPr>
              <a:t>2+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 iontů, potom není dosaženo nízkého pH ve </a:t>
            </a:r>
            <a:r>
              <a:rPr lang="cs-CZ" altLang="cs-CZ" sz="2000" dirty="0" err="1">
                <a:cs typeface="Arial" panose="020B0604020202020204" pitchFamily="34" charset="0"/>
                <a:sym typeface="Symbol" pitchFamily="18" charset="2"/>
              </a:rPr>
              <a:t>fagosomu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072206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1242</Words>
  <Application>Microsoft Macintosh PowerPoint</Application>
  <PresentationFormat>Předvádění na obrazovce (4:3)</PresentationFormat>
  <Paragraphs>163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Motiv systému Office</vt:lpstr>
      <vt:lpstr>7. Imunodeficity navozené infekčními činiteli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Imunitní aspekty mykobakteriální infekce </vt:lpstr>
      <vt:lpstr>Imunitní reakce typu Th1   zánětlivá reakce – důležitá pro likvidaci intracelulárních bakterií</vt:lpstr>
      <vt:lpstr>Prezentace aplikace PowerPoint</vt:lpstr>
      <vt:lpstr>Problematika vakcinace proti TBC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Poruchy obranyschopnosti vůči mykobakteriím, TBC</dc:title>
  <dc:creator>Dušková</dc:creator>
  <cp:lastModifiedBy>Monika Dušková</cp:lastModifiedBy>
  <cp:revision>51</cp:revision>
  <dcterms:created xsi:type="dcterms:W3CDTF">2016-03-14T09:06:21Z</dcterms:created>
  <dcterms:modified xsi:type="dcterms:W3CDTF">2024-03-20T23:10:22Z</dcterms:modified>
</cp:coreProperties>
</file>