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0" r:id="rId2"/>
    <p:sldId id="261" r:id="rId3"/>
    <p:sldId id="262" r:id="rId4"/>
    <p:sldId id="276" r:id="rId5"/>
    <p:sldId id="278" r:id="rId6"/>
    <p:sldId id="263" r:id="rId7"/>
    <p:sldId id="264" r:id="rId8"/>
    <p:sldId id="277" r:id="rId9"/>
    <p:sldId id="280" r:id="rId10"/>
    <p:sldId id="275" r:id="rId11"/>
    <p:sldId id="265" r:id="rId12"/>
    <p:sldId id="267" r:id="rId13"/>
    <p:sldId id="271" r:id="rId14"/>
    <p:sldId id="269" r:id="rId15"/>
    <p:sldId id="270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2"/>
    <p:restoredTop sz="94536"/>
  </p:normalViewPr>
  <p:slideViewPr>
    <p:cSldViewPr>
      <p:cViewPr varScale="1">
        <p:scale>
          <a:sx n="88" d="100"/>
          <a:sy n="88" d="100"/>
        </p:scale>
        <p:origin x="153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63FA2-F5E9-4B95-BBE2-E5FC7A3889E2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2FD2E-EA98-4F70-AAF5-ACC2ABF129E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80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D2FD2E-EA98-4F70-AAF5-ACC2ABF129E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940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6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458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013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C58E0-4D4C-4BBB-93D3-2A08FA402B1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1517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BDD1C-50FD-486C-985A-59A2B23F84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59546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73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732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34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2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5601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708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501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BB6AE-7690-4C44-A482-0C71432F33B2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136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BB6AE-7690-4C44-A482-0C71432F33B2}" type="datetimeFigureOut">
              <a:rPr lang="cs-CZ" smtClean="0"/>
              <a:t>03.04.2024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5B9B5-AA07-477C-96F5-2DA3B090D5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583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kst.cz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100" dirty="0"/>
              <a:t>Transplantační imunologie </a:t>
            </a:r>
            <a:br>
              <a:rPr lang="cs-CZ" altLang="cs-CZ" sz="4000" dirty="0"/>
            </a:br>
            <a:endParaRPr lang="cs-CZ" altLang="cs-CZ" sz="4000" dirty="0"/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>
                <a:solidFill>
                  <a:srgbClr val="7030A0"/>
                </a:solidFill>
              </a:rPr>
              <a:t>Historie </a:t>
            </a:r>
            <a:r>
              <a:rPr lang="cs-CZ" altLang="cs-CZ" sz="2000" dirty="0" err="1">
                <a:solidFill>
                  <a:srgbClr val="7030A0"/>
                </a:solidFill>
              </a:rPr>
              <a:t>transpantací</a:t>
            </a:r>
            <a:endParaRPr lang="cs-CZ" altLang="cs-CZ" sz="2000" dirty="0">
              <a:solidFill>
                <a:srgbClr val="7030A0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altLang="cs-CZ" sz="2000" dirty="0">
              <a:solidFill>
                <a:srgbClr val="7030A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Experimenty na zvířatech už před více než 100 lety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000" dirty="0"/>
              <a:t>1902 – ledviny u psa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1952 – ledviny u člověka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1963 – jater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1967 – srdce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1968 – kostní dřeně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endParaRPr lang="cs-CZ" altLang="cs-CZ" sz="20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V ČR: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1961 – ledviny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1983 – játra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1986 – rozvoj transplantačního programu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altLang="cs-CZ" sz="2000" dirty="0"/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dirty="0"/>
              <a:t>Nyní 7 transplantačních center, z toho 4 jen ledviny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914330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9B2A70B-D794-44E0-BA62-CECF7D8CE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+mn-lt"/>
              </a:rPr>
              <a:t>Transplantace vybraných solidních orgánů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89A22C4-38EA-4EBA-A6C1-026274788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8229600" cy="5589240"/>
          </a:xfrm>
        </p:spPr>
        <p:txBody>
          <a:bodyPr>
            <a:normAutofit/>
          </a:bodyPr>
          <a:lstStyle/>
          <a:p>
            <a:pPr algn="just"/>
            <a:r>
              <a:rPr lang="cs-CZ" sz="2000" dirty="0">
                <a:solidFill>
                  <a:srgbClr val="7030A0"/>
                </a:solidFill>
              </a:rPr>
              <a:t>Ledviny: </a:t>
            </a:r>
            <a:r>
              <a:rPr lang="cs-CZ" sz="2000" dirty="0"/>
              <a:t>terminální fáze ledvinného selhání. ABO, HLA I </a:t>
            </a:r>
            <a:r>
              <a:rPr lang="cs-CZ" sz="2000" dirty="0" err="1"/>
              <a:t>i</a:t>
            </a:r>
            <a:r>
              <a:rPr lang="cs-CZ" sz="2000" dirty="0"/>
              <a:t> HLA II se testuje, navíc i stav senzibilizace proti HLA. Hrozí akutní tubulární nekróza a proto nutná dialýza i po operaci. </a:t>
            </a:r>
          </a:p>
          <a:p>
            <a:pPr algn="just"/>
            <a:r>
              <a:rPr lang="cs-CZ" sz="2000" dirty="0">
                <a:solidFill>
                  <a:srgbClr val="7030A0"/>
                </a:solidFill>
              </a:rPr>
              <a:t>Játra: </a:t>
            </a:r>
            <a:r>
              <a:rPr lang="cs-CZ" sz="2000" dirty="0"/>
              <a:t>ojedinělá imunologická situace (</a:t>
            </a:r>
            <a:r>
              <a:rPr lang="cs-CZ" sz="2000" dirty="0" err="1"/>
              <a:t>hepatocyty</a:t>
            </a:r>
            <a:r>
              <a:rPr lang="cs-CZ" sz="2000" dirty="0"/>
              <a:t>, žlučové cesty a sérové proteiny dárce, </a:t>
            </a:r>
            <a:r>
              <a:rPr lang="cs-CZ" sz="2000" dirty="0" err="1"/>
              <a:t>Kupfferovy</a:t>
            </a:r>
            <a:r>
              <a:rPr lang="cs-CZ" sz="2000" dirty="0"/>
              <a:t> buňky od příjemce. Schopnost vychytávat protilátky z oběhu – menší riziko </a:t>
            </a:r>
            <a:r>
              <a:rPr lang="cs-CZ" sz="2000" dirty="0" err="1"/>
              <a:t>rejekce</a:t>
            </a:r>
            <a:r>
              <a:rPr lang="cs-CZ" sz="2000" dirty="0"/>
              <a:t>. Testuje se AB0, HLA I. </a:t>
            </a:r>
          </a:p>
          <a:p>
            <a:pPr algn="just"/>
            <a:r>
              <a:rPr lang="cs-CZ" sz="2000" dirty="0">
                <a:solidFill>
                  <a:srgbClr val="7030A0"/>
                </a:solidFill>
              </a:rPr>
              <a:t>Srdce:  </a:t>
            </a:r>
            <a:r>
              <a:rPr lang="cs-CZ" sz="2000" dirty="0"/>
              <a:t>shoda v ABO, u HLA není nutná, riziko – zrychlený proces aterosklerózy štěpu, neprojevuje se obvyklou bolestí. </a:t>
            </a:r>
          </a:p>
          <a:p>
            <a:pPr algn="just"/>
            <a:r>
              <a:rPr lang="cs-CZ" sz="2000" dirty="0">
                <a:solidFill>
                  <a:srgbClr val="7030A0"/>
                </a:solidFill>
              </a:rPr>
              <a:t>Plíce: </a:t>
            </a:r>
            <a:r>
              <a:rPr lang="cs-CZ" sz="2000" dirty="0"/>
              <a:t>cystická fibróza, primární plicní hypertenze, i spolu se srdcem, hrozí obliterující bronchiolitida (</a:t>
            </a:r>
            <a:r>
              <a:rPr lang="cs-CZ" sz="2000" dirty="0" err="1"/>
              <a:t>fibrotizace</a:t>
            </a:r>
            <a:r>
              <a:rPr lang="cs-CZ" sz="2000" dirty="0"/>
              <a:t>)</a:t>
            </a:r>
          </a:p>
          <a:p>
            <a:pPr algn="just"/>
            <a:r>
              <a:rPr lang="cs-CZ" sz="2000" dirty="0" err="1">
                <a:solidFill>
                  <a:srgbClr val="7030A0"/>
                </a:solidFill>
              </a:rPr>
              <a:t>Pancreas</a:t>
            </a:r>
            <a:r>
              <a:rPr lang="cs-CZ" sz="2000" dirty="0">
                <a:solidFill>
                  <a:srgbClr val="7030A0"/>
                </a:solidFill>
              </a:rPr>
              <a:t>: </a:t>
            </a:r>
            <a:r>
              <a:rPr lang="cs-CZ" sz="2000" dirty="0"/>
              <a:t>u diabetiků, i s ledvinou, i samotné ostrůvky</a:t>
            </a:r>
          </a:p>
          <a:p>
            <a:pPr algn="just"/>
            <a:r>
              <a:rPr lang="cs-CZ" sz="2000" dirty="0">
                <a:solidFill>
                  <a:srgbClr val="7030A0"/>
                </a:solidFill>
              </a:rPr>
              <a:t>Kožní štěpy: </a:t>
            </a:r>
            <a:r>
              <a:rPr lang="cs-CZ" sz="2000" dirty="0"/>
              <a:t>alogenní u popálenin jako dočasná náhrada, autologní po kultivaci a zmnožení buněk, také acelulární dermis  u popálenin. </a:t>
            </a:r>
          </a:p>
          <a:p>
            <a:pPr algn="just"/>
            <a:r>
              <a:rPr lang="cs-CZ" sz="2000" dirty="0">
                <a:solidFill>
                  <a:srgbClr val="7030A0"/>
                </a:solidFill>
              </a:rPr>
              <a:t>Rohovka: </a:t>
            </a:r>
            <a:r>
              <a:rPr lang="cs-CZ" sz="2000" dirty="0"/>
              <a:t>cca 50 let již se dělá, není nutná HLA typizace, nebezpečí vaskularizace </a:t>
            </a:r>
          </a:p>
          <a:p>
            <a:pPr marL="0" indent="0" algn="just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37517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7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/>
              <a:t>Krevní transfúze </a:t>
            </a:r>
          </a:p>
        </p:txBody>
      </p:sp>
      <p:pic>
        <p:nvPicPr>
          <p:cNvPr id="34819" name="Picture 4" descr="transfúze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lum bright="-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28"/>
          <a:stretch/>
        </p:blipFill>
        <p:spPr>
          <a:xfrm>
            <a:off x="179512" y="1844824"/>
            <a:ext cx="4032250" cy="34568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9" descr="riziko transfúzí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lum bright="-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23"/>
          <a:stretch/>
        </p:blipFill>
        <p:spPr>
          <a:xfrm>
            <a:off x="4602000" y="1844823"/>
            <a:ext cx="4103687" cy="34568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1960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imunomodulační vliv transfuze"/>
          <p:cNvPicPr>
            <a:picLocks noChangeAspect="1" noChangeArrowheads="1"/>
          </p:cNvPicPr>
          <p:nvPr/>
        </p:nvPicPr>
        <p:blipFill>
          <a:blip r:embed="rId2">
            <a:lum contras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49"/>
          <a:stretch>
            <a:fillRect/>
          </a:stretch>
        </p:blipFill>
        <p:spPr bwMode="auto">
          <a:xfrm>
            <a:off x="827088" y="1700213"/>
            <a:ext cx="7705725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4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 err="1"/>
              <a:t>Imunomodulační</a:t>
            </a:r>
            <a:r>
              <a:rPr lang="cs-CZ" altLang="cs-CZ" sz="2800" dirty="0"/>
              <a:t> působení krevní transfúze</a:t>
            </a:r>
          </a:p>
        </p:txBody>
      </p:sp>
    </p:spTree>
    <p:extLst>
      <p:ext uri="{BB962C8B-B14F-4D97-AF65-F5344CB8AC3E}">
        <p14:creationId xmlns:p14="http://schemas.microsoft.com/office/powerpoint/2010/main" val="1864925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dirty="0"/>
              <a:t>Působení erytrocytů na imunitní systém</a:t>
            </a:r>
          </a:p>
        </p:txBody>
      </p:sp>
      <p:pic>
        <p:nvPicPr>
          <p:cNvPr id="40963" name="Picture 5" descr="erytrocyty a imunitní systé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2"/>
          <a:stretch>
            <a:fillRect/>
          </a:stretch>
        </p:blipFill>
        <p:spPr>
          <a:xfrm>
            <a:off x="395288" y="1700213"/>
            <a:ext cx="8208962" cy="4392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0294" name="Text Box 6"/>
          <p:cNvSpPr txBox="1">
            <a:spLocks noChangeArrowheads="1"/>
          </p:cNvSpPr>
          <p:nvPr/>
        </p:nvSpPr>
        <p:spPr bwMode="auto">
          <a:xfrm>
            <a:off x="6824871" y="6565849"/>
            <a:ext cx="1847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200" dirty="0"/>
          </a:p>
        </p:txBody>
      </p:sp>
    </p:spTree>
    <p:extLst>
      <p:ext uri="{BB962C8B-B14F-4D97-AF65-F5344CB8AC3E}">
        <p14:creationId xmlns:p14="http://schemas.microsoft.com/office/powerpoint/2010/main" val="4260220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struktura granulí trombocytů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2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10"/>
          <a:stretch>
            <a:fillRect/>
          </a:stretch>
        </p:blipFill>
        <p:spPr>
          <a:xfrm>
            <a:off x="323528" y="296740"/>
            <a:ext cx="8351838" cy="6092825"/>
          </a:xfrm>
          <a:solidFill>
            <a:schemeClr val="accent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81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úloha trombocytů v imunitní odpovědi"/>
          <p:cNvPicPr>
            <a:picLocks noGrp="1" noChangeAspect="1" noChangeArrowheads="1"/>
          </p:cNvPicPr>
          <p:nvPr>
            <p:ph/>
          </p:nvPr>
        </p:nvPicPr>
        <p:blipFill>
          <a:blip r:embed="rId2">
            <a:lum bright="-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5"/>
          <a:stretch>
            <a:fillRect/>
          </a:stretch>
        </p:blipFill>
        <p:spPr>
          <a:xfrm>
            <a:off x="909841" y="548680"/>
            <a:ext cx="7561263" cy="5472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608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3059264" y="1306682"/>
            <a:ext cx="5689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effectLst/>
              </a:rPr>
              <a:t>V sobotu jsem byl málo známým jihoafrickým lékařem. V pondělí jsem byl světoznámý.</a:t>
            </a:r>
            <a:r>
              <a:rPr lang="cs-CZ" altLang="cs-CZ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dirty="0"/>
              <a:t>Citát z knihy  „</a:t>
            </a:r>
            <a:r>
              <a:rPr lang="cs-CZ" sz="2000" dirty="0"/>
              <a:t>Druhý dech“ 1994 </a:t>
            </a:r>
            <a:endParaRPr lang="cs-CZ" altLang="cs-CZ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23" name="Picture 6" descr="barn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613"/>
            <a:ext cx="17399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5" name="Rectangle 7"/>
          <p:cNvSpPr>
            <a:spLocks noChangeArrowheads="1"/>
          </p:cNvSpPr>
          <p:nvPr/>
        </p:nvSpPr>
        <p:spPr bwMode="auto">
          <a:xfrm>
            <a:off x="3420459" y="636558"/>
            <a:ext cx="33171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 err="1">
                <a:effectLst/>
              </a:rPr>
              <a:t>Christiaan</a:t>
            </a:r>
            <a:r>
              <a:rPr lang="cs-CZ" altLang="cs-CZ" sz="2000" b="1" dirty="0">
                <a:effectLst/>
              </a:rPr>
              <a:t> </a:t>
            </a:r>
            <a:r>
              <a:rPr lang="cs-CZ" altLang="cs-CZ" sz="2000" b="1" dirty="0" err="1">
                <a:effectLst/>
              </a:rPr>
              <a:t>Neethling</a:t>
            </a:r>
            <a:r>
              <a:rPr lang="cs-CZ" altLang="cs-CZ" sz="2000" b="1" dirty="0">
                <a:effectLst/>
              </a:rPr>
              <a:t> </a:t>
            </a:r>
            <a:r>
              <a:rPr lang="cs-CZ" altLang="cs-CZ" sz="2000" b="1" dirty="0" err="1">
                <a:effectLst/>
              </a:rPr>
              <a:t>Barnard</a:t>
            </a:r>
            <a:r>
              <a:rPr lang="cs-CZ" altLang="cs-CZ" sz="20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01736" name="Rectangle 8"/>
          <p:cNvSpPr>
            <a:spLocks noChangeArrowheads="1"/>
          </p:cNvSpPr>
          <p:nvPr/>
        </p:nvSpPr>
        <p:spPr bwMode="auto">
          <a:xfrm>
            <a:off x="6517099" y="546895"/>
            <a:ext cx="20224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000" b="1" dirty="0">
                <a:effectLst/>
              </a:rPr>
              <a:t>(1922 -2001)</a:t>
            </a:r>
            <a:r>
              <a:rPr lang="cs-CZ" altLang="cs-CZ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EF3050F-C8A8-46F7-8D88-E6B4087AAB1E}"/>
              </a:ext>
            </a:extLst>
          </p:cNvPr>
          <p:cNvSpPr txBox="1"/>
          <p:nvPr/>
        </p:nvSpPr>
        <p:spPr>
          <a:xfrm>
            <a:off x="239774" y="3643546"/>
            <a:ext cx="8664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/>
              <a:t>3. prosince 1967 v nemocnici </a:t>
            </a:r>
            <a:r>
              <a:rPr lang="cs-CZ" sz="2000" dirty="0" err="1"/>
              <a:t>Groote</a:t>
            </a:r>
            <a:r>
              <a:rPr lang="cs-CZ" sz="2000" dirty="0"/>
              <a:t> </a:t>
            </a:r>
            <a:r>
              <a:rPr lang="cs-CZ" sz="2000" dirty="0" err="1"/>
              <a:t>Schuur</a:t>
            </a:r>
            <a:r>
              <a:rPr lang="cs-CZ" sz="2000" dirty="0"/>
              <a:t> v Kapském městě transplantoval srdce </a:t>
            </a:r>
            <a:r>
              <a:rPr lang="cs-CZ" sz="2000" i="1" dirty="0"/>
              <a:t>Louisi </a:t>
            </a:r>
            <a:r>
              <a:rPr lang="cs-CZ" sz="2000" i="1" dirty="0" err="1"/>
              <a:t>Washkanskymu</a:t>
            </a:r>
            <a:r>
              <a:rPr lang="cs-CZ" sz="2000" dirty="0"/>
              <a:t>, který měl srdeční vadu a umíral na selhání. Srdce, které mu bylo voperováno, patřilo mladé dívce </a:t>
            </a:r>
            <a:r>
              <a:rPr lang="cs-CZ" sz="2000" i="1" dirty="0"/>
              <a:t>Denise </a:t>
            </a:r>
            <a:r>
              <a:rPr lang="cs-CZ" sz="2000" i="1" dirty="0" err="1"/>
              <a:t>Darvallové</a:t>
            </a:r>
            <a:r>
              <a:rPr lang="cs-CZ" sz="2000" dirty="0"/>
              <a:t>, která se stala obětí autonehody. Samotná transplantace byla úspěšná a vyvolala celosvětovou senzaci. Následně se však dostavily komplikace a pacient po 18 dnech zemřel na infekci. </a:t>
            </a:r>
          </a:p>
          <a:p>
            <a:r>
              <a:rPr lang="cs-CZ" sz="2000" dirty="0"/>
              <a:t>Další pacient byl zubař </a:t>
            </a:r>
            <a:r>
              <a:rPr lang="cs-CZ" sz="2000" i="1" dirty="0"/>
              <a:t>Philip </a:t>
            </a:r>
            <a:r>
              <a:rPr lang="cs-CZ" sz="2000" i="1" dirty="0" err="1"/>
              <a:t>Blaiberg</a:t>
            </a:r>
            <a:r>
              <a:rPr lang="cs-CZ" sz="2000" dirty="0"/>
              <a:t> (2. ledna 1968), který žil po operaci 563 dní. V době rehabilitace napsal knihu </a:t>
            </a:r>
            <a:r>
              <a:rPr lang="cs-CZ" sz="2000" i="1" dirty="0" err="1"/>
              <a:t>Looking</a:t>
            </a:r>
            <a:r>
              <a:rPr lang="cs-CZ" sz="2000" i="1" dirty="0"/>
              <a:t> </a:t>
            </a:r>
            <a:r>
              <a:rPr lang="cs-CZ" sz="2000" i="1" dirty="0" err="1"/>
              <a:t>at</a:t>
            </a:r>
            <a:r>
              <a:rPr lang="cs-CZ" sz="2000" i="1" dirty="0"/>
              <a:t> My </a:t>
            </a:r>
            <a:r>
              <a:rPr lang="cs-CZ" sz="2000" i="1" dirty="0" err="1"/>
              <a:t>Heart</a:t>
            </a:r>
            <a:r>
              <a:rPr lang="cs-CZ" sz="2000" i="1" dirty="0"/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67663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18864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400" dirty="0"/>
              <a:t>Počty transplantací V ČR za rok 2023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8752" y="865438"/>
            <a:ext cx="8604250" cy="4495800"/>
          </a:xfrm>
        </p:spPr>
        <p:txBody>
          <a:bodyPr/>
          <a:lstStyle/>
          <a:p>
            <a:pPr marL="609600" indent="-609600" eaLnBrk="1" hangingPunct="1">
              <a:buFont typeface="Wingdings" pitchFamily="2" charset="2"/>
              <a:buNone/>
              <a:defRPr/>
            </a:pPr>
            <a:endParaRPr lang="cs-CZ" altLang="cs-CZ" sz="2400" dirty="0"/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000" dirty="0"/>
              <a:t>Dárci celkem 343 (44)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000" dirty="0"/>
              <a:t>Transplantace ledviny – zemřelí/žijící: 488 (36)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000" dirty="0"/>
              <a:t>Transplantace jater 189 (8)</a:t>
            </a:r>
          </a:p>
          <a:p>
            <a:pPr marL="609600" indent="-609600">
              <a:buNone/>
              <a:defRPr/>
            </a:pPr>
            <a:r>
              <a:rPr lang="cs-CZ" altLang="cs-CZ" sz="2000" dirty="0"/>
              <a:t>Transplantace srdce 84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000" dirty="0"/>
              <a:t>Transplantace pankreatu 30 (ostrůvky 5)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000" dirty="0"/>
              <a:t>Transplantace plic 67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000" dirty="0"/>
              <a:t>Tenké střevo 0</a:t>
            </a:r>
          </a:p>
          <a:p>
            <a:pPr marL="609600" indent="-609600" eaLnBrk="1" hangingPunct="1">
              <a:buFont typeface="Wingdings" pitchFamily="2" charset="2"/>
              <a:buNone/>
              <a:defRPr/>
            </a:pPr>
            <a:r>
              <a:rPr lang="cs-CZ" altLang="cs-CZ" sz="2000" dirty="0"/>
              <a:t>Děloha 0</a:t>
            </a:r>
          </a:p>
        </p:txBody>
      </p:sp>
      <p:sp>
        <p:nvSpPr>
          <p:cNvPr id="202759" name="Text Box 7"/>
          <p:cNvSpPr txBox="1">
            <a:spLocks noChangeArrowheads="1"/>
          </p:cNvSpPr>
          <p:nvPr/>
        </p:nvSpPr>
        <p:spPr bwMode="auto">
          <a:xfrm>
            <a:off x="395536" y="6067178"/>
            <a:ext cx="608647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cs-CZ" altLang="cs-CZ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hlinkClick r:id="rId2"/>
              </a:rPr>
              <a:t>http://www.kst.cz/</a:t>
            </a:r>
            <a:r>
              <a:rPr lang="cs-CZ" altLang="cs-CZ" dirty="0"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rPr>
              <a:t> </a:t>
            </a:r>
            <a:r>
              <a:rPr lang="cs-CZ" altLang="cs-CZ" sz="2000" dirty="0">
                <a:solidFill>
                  <a:srgbClr val="7030A0"/>
                </a:solidFill>
                <a:latin typeface="Tahoma" charset="0"/>
              </a:rPr>
              <a:t>Koordinační středisko transplantací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591AD99-A022-6C36-4A68-02A5FF0B7D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7229" r="55251" b="4572"/>
          <a:stretch/>
        </p:blipFill>
        <p:spPr>
          <a:xfrm rot="5400000">
            <a:off x="5546628" y="2366718"/>
            <a:ext cx="2391912" cy="4341168"/>
          </a:xfrm>
          <a:prstGeom prst="rect">
            <a:avLst/>
          </a:prstGeom>
          <a:ln>
            <a:noFill/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1895E88-A0F6-38A0-B6BE-D936FC81B237}"/>
              </a:ext>
            </a:extLst>
          </p:cNvPr>
          <p:cNvSpPr txBox="1"/>
          <p:nvPr/>
        </p:nvSpPr>
        <p:spPr>
          <a:xfrm>
            <a:off x="5796136" y="2786155"/>
            <a:ext cx="2441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Pro ilustraci údaje z USA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61B2301-7737-CEFF-BBE0-D592822922E4}"/>
              </a:ext>
            </a:extLst>
          </p:cNvPr>
          <p:cNvSpPr/>
          <p:nvPr/>
        </p:nvSpPr>
        <p:spPr>
          <a:xfrm>
            <a:off x="8237958" y="3573016"/>
            <a:ext cx="582514" cy="18722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3997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EA66EEC8-928B-7743-9085-094937B702D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5" t="16172" r="32467" b="12342"/>
          <a:stretch/>
        </p:blipFill>
        <p:spPr bwMode="auto">
          <a:xfrm rot="5400000">
            <a:off x="985156" y="2681189"/>
            <a:ext cx="3086249" cy="48075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A8E25EA-246E-4F42-BE62-8C827DF9C9FF}"/>
              </a:ext>
            </a:extLst>
          </p:cNvPr>
          <p:cNvSpPr txBox="1"/>
          <p:nvPr/>
        </p:nvSpPr>
        <p:spPr>
          <a:xfrm>
            <a:off x="3606752" y="390772"/>
            <a:ext cx="2178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HLA antigeny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9C4F743-E483-3747-9B92-C5EB6453FC48}"/>
              </a:ext>
            </a:extLst>
          </p:cNvPr>
          <p:cNvSpPr txBox="1"/>
          <p:nvPr/>
        </p:nvSpPr>
        <p:spPr>
          <a:xfrm>
            <a:off x="210373" y="1072904"/>
            <a:ext cx="48075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krátké raménko 6. chromosomu</a:t>
            </a:r>
          </a:p>
          <a:p>
            <a:endParaRPr lang="cs-CZ" sz="2000" dirty="0"/>
          </a:p>
          <a:p>
            <a:r>
              <a:rPr lang="cs-CZ" sz="2000" dirty="0" err="1"/>
              <a:t>lokusy</a:t>
            </a:r>
            <a:r>
              <a:rPr lang="cs-CZ" sz="2000" dirty="0"/>
              <a:t> A, B, C …HLA I. třídy</a:t>
            </a:r>
          </a:p>
          <a:p>
            <a:r>
              <a:rPr lang="cs-CZ" sz="2000" dirty="0" err="1"/>
              <a:t>lokus</a:t>
            </a:r>
            <a:r>
              <a:rPr lang="cs-CZ" sz="2000" dirty="0"/>
              <a:t> D…HLA II. třídy</a:t>
            </a:r>
          </a:p>
          <a:p>
            <a:endParaRPr lang="cs-CZ" sz="2000" dirty="0"/>
          </a:p>
          <a:p>
            <a:r>
              <a:rPr lang="cs-CZ" sz="2000" dirty="0"/>
              <a:t>celá oblast se dědí v bloku jako tzv. </a:t>
            </a:r>
            <a:r>
              <a:rPr lang="cs-CZ" sz="2000" dirty="0" err="1"/>
              <a:t>haplotyp</a:t>
            </a:r>
            <a:endParaRPr lang="cs-CZ" sz="2000" dirty="0"/>
          </a:p>
          <a:p>
            <a:r>
              <a:rPr lang="cs-CZ" sz="2000" dirty="0"/>
              <a:t>sourozenci mají 25 % šanci být HLA identičtí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973061-E167-22A6-2F08-9A861CF79B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9400" r="44925" b="40200"/>
          <a:stretch/>
        </p:blipFill>
        <p:spPr>
          <a:xfrm rot="5400000">
            <a:off x="5471261" y="3215131"/>
            <a:ext cx="3067162" cy="371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47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E5A528EB-1DC8-D4AD-9957-DB59E7BD2E25}"/>
              </a:ext>
            </a:extLst>
          </p:cNvPr>
          <p:cNvSpPr txBox="1"/>
          <p:nvPr/>
        </p:nvSpPr>
        <p:spPr>
          <a:xfrm>
            <a:off x="323528" y="538593"/>
            <a:ext cx="8280920" cy="5780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HLA typizace </a:t>
            </a:r>
          </a:p>
          <a:p>
            <a:pPr>
              <a:lnSpc>
                <a:spcPts val="2600"/>
              </a:lnSpc>
            </a:pPr>
            <a:endParaRPr lang="cs-CZ" sz="2000" dirty="0"/>
          </a:p>
          <a:p>
            <a:pPr>
              <a:lnSpc>
                <a:spcPts val="2600"/>
              </a:lnSpc>
            </a:pPr>
            <a:r>
              <a:rPr lang="cs-CZ" sz="2000" dirty="0">
                <a:solidFill>
                  <a:srgbClr val="7030A0"/>
                </a:solidFill>
              </a:rPr>
              <a:t>Sérologické metody: </a:t>
            </a:r>
            <a:r>
              <a:rPr lang="cs-CZ" sz="2000" dirty="0"/>
              <a:t>k lymfocytům na destičce se přidávají </a:t>
            </a:r>
            <a:r>
              <a:rPr lang="cs-CZ" sz="2000" dirty="0" err="1"/>
              <a:t>MoAb</a:t>
            </a:r>
            <a:r>
              <a:rPr lang="cs-CZ" sz="2000" dirty="0"/>
              <a:t> (dříve séra) proti jednotlivým alelám HLA. Dál se přidá králičí komplement a barvivo. Pokud si HLA a </a:t>
            </a:r>
            <a:r>
              <a:rPr lang="cs-CZ" sz="2000" dirty="0" err="1"/>
              <a:t>MoAb</a:t>
            </a:r>
            <a:r>
              <a:rPr lang="cs-CZ" sz="2000" dirty="0"/>
              <a:t> odpovídá, komplement se aktivuje a naruší lymfocyty, tzn. vstoupí do nich barvivo.</a:t>
            </a:r>
          </a:p>
          <a:p>
            <a:pPr>
              <a:lnSpc>
                <a:spcPts val="2600"/>
              </a:lnSpc>
            </a:pPr>
            <a:endParaRPr lang="cs-CZ" sz="2000" dirty="0"/>
          </a:p>
          <a:p>
            <a:pPr>
              <a:lnSpc>
                <a:spcPts val="2600"/>
              </a:lnSpc>
            </a:pPr>
            <a:r>
              <a:rPr lang="cs-CZ" sz="2000" dirty="0">
                <a:solidFill>
                  <a:srgbClr val="7030A0"/>
                </a:solidFill>
              </a:rPr>
              <a:t>Směsné lymfocytární reakce: </a:t>
            </a:r>
            <a:r>
              <a:rPr lang="cs-CZ" sz="2000" dirty="0"/>
              <a:t>lymfocyty dárce a příjemce, které se liší v HLA, reagují po smíchání zvýšením proliferace. Jednu populaci lze ozářit – </a:t>
            </a:r>
            <a:r>
              <a:rPr lang="cs-CZ" sz="2000" dirty="0" err="1"/>
              <a:t>proliferuje</a:t>
            </a:r>
            <a:r>
              <a:rPr lang="cs-CZ" sz="2000" dirty="0"/>
              <a:t> pak jen ta druhá. </a:t>
            </a:r>
          </a:p>
          <a:p>
            <a:pPr>
              <a:lnSpc>
                <a:spcPts val="2600"/>
              </a:lnSpc>
            </a:pPr>
            <a:endParaRPr lang="cs-CZ" sz="2000" dirty="0"/>
          </a:p>
          <a:p>
            <a:pPr>
              <a:lnSpc>
                <a:spcPts val="2600"/>
              </a:lnSpc>
            </a:pPr>
            <a:r>
              <a:rPr lang="cs-CZ" sz="2000" dirty="0">
                <a:solidFill>
                  <a:srgbClr val="7030A0"/>
                </a:solidFill>
              </a:rPr>
              <a:t>Molekulárně biologické metody: </a:t>
            </a:r>
            <a:r>
              <a:rPr lang="cs-CZ" sz="2000" dirty="0"/>
              <a:t>pro jednotlivé molekuly (alely) HLA jsou specifické </a:t>
            </a:r>
            <a:r>
              <a:rPr lang="cs-CZ" sz="2000" dirty="0" err="1"/>
              <a:t>primery</a:t>
            </a:r>
            <a:r>
              <a:rPr lang="cs-CZ" sz="2000" dirty="0"/>
              <a:t> a po PCR jsou namnožené produkty vizualizovány </a:t>
            </a:r>
            <a:r>
              <a:rPr lang="cs-CZ" sz="2000"/>
              <a:t>na ELFO.</a:t>
            </a:r>
            <a:endParaRPr lang="cs-CZ" sz="2000" dirty="0"/>
          </a:p>
          <a:p>
            <a:pPr>
              <a:lnSpc>
                <a:spcPts val="2600"/>
              </a:lnSpc>
            </a:pPr>
            <a:r>
              <a:rPr lang="cs-CZ" sz="2000" dirty="0"/>
              <a:t> </a:t>
            </a:r>
          </a:p>
          <a:p>
            <a:pPr>
              <a:lnSpc>
                <a:spcPts val="2600"/>
              </a:lnSpc>
            </a:pPr>
            <a:r>
              <a:rPr lang="cs-CZ" sz="2000" dirty="0" err="1">
                <a:solidFill>
                  <a:srgbClr val="7030A0"/>
                </a:solidFill>
              </a:rPr>
              <a:t>Sekvenační</a:t>
            </a:r>
            <a:r>
              <a:rPr lang="cs-CZ" sz="2000" dirty="0">
                <a:solidFill>
                  <a:srgbClr val="7030A0"/>
                </a:solidFill>
              </a:rPr>
              <a:t> typizování: </a:t>
            </a:r>
            <a:r>
              <a:rPr lang="cs-CZ" sz="2000" dirty="0"/>
              <a:t>namnožen a </a:t>
            </a:r>
            <a:r>
              <a:rPr lang="cs-CZ" sz="2000" dirty="0" err="1"/>
              <a:t>sekvenován</a:t>
            </a:r>
            <a:r>
              <a:rPr lang="cs-CZ" sz="2000" dirty="0"/>
              <a:t> je celý polymorfní úsek vyšetřovaných HLA genů a následně porovnán s databází sekvencí známých alel. </a:t>
            </a:r>
          </a:p>
        </p:txBody>
      </p:sp>
    </p:spTree>
    <p:extLst>
      <p:ext uri="{BB962C8B-B14F-4D97-AF65-F5344CB8AC3E}">
        <p14:creationId xmlns:p14="http://schemas.microsoft.com/office/powerpoint/2010/main" val="4022187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mechanismus aloreaktivity"/>
          <p:cNvPicPr>
            <a:picLocks noChangeAspect="1" noChangeArrowheads="1"/>
          </p:cNvPicPr>
          <p:nvPr/>
        </p:nvPicPr>
        <p:blipFill>
          <a:blip r:embed="rId2">
            <a:lum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59" y="1340768"/>
            <a:ext cx="86423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 err="1"/>
              <a:t>Aloreaktivita</a:t>
            </a:r>
            <a:r>
              <a:rPr lang="cs-CZ" altLang="cs-CZ" sz="2800" dirty="0"/>
              <a:t> při transplantacích solidních orgánů</a:t>
            </a:r>
          </a:p>
        </p:txBody>
      </p:sp>
    </p:spTree>
    <p:extLst>
      <p:ext uri="{BB962C8B-B14F-4D97-AF65-F5344CB8AC3E}">
        <p14:creationId xmlns:p14="http://schemas.microsoft.com/office/powerpoint/2010/main" val="2831845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>
          <a:xfrm>
            <a:off x="251520" y="190500"/>
            <a:ext cx="8712968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2800" dirty="0"/>
              <a:t>Mechanismy </a:t>
            </a:r>
            <a:r>
              <a:rPr lang="cs-CZ" altLang="cs-CZ" sz="2800" dirty="0" err="1"/>
              <a:t>rejekce</a:t>
            </a:r>
            <a:r>
              <a:rPr lang="cs-CZ" altLang="cs-CZ" sz="2800" dirty="0"/>
              <a:t>:</a:t>
            </a:r>
            <a:br>
              <a:rPr lang="cs-CZ" altLang="cs-CZ" sz="2800" dirty="0"/>
            </a:br>
            <a:br>
              <a:rPr lang="cs-CZ" altLang="cs-CZ" sz="2800" dirty="0"/>
            </a:br>
            <a:r>
              <a:rPr lang="cs-CZ" altLang="cs-CZ" sz="2800" dirty="0"/>
              <a:t> </a:t>
            </a:r>
            <a:r>
              <a:rPr lang="cs-CZ" altLang="cs-CZ" sz="2800" dirty="0" err="1"/>
              <a:t>alotransplantace</a:t>
            </a:r>
            <a:r>
              <a:rPr lang="cs-CZ" altLang="cs-CZ" sz="2800" dirty="0"/>
              <a:t>                    </a:t>
            </a:r>
            <a:r>
              <a:rPr lang="cs-CZ" altLang="cs-CZ" sz="2800" dirty="0" err="1"/>
              <a:t>xenotransplantace</a:t>
            </a:r>
            <a:r>
              <a:rPr lang="cs-CZ" altLang="cs-CZ" sz="2800" dirty="0"/>
              <a:t> </a:t>
            </a:r>
          </a:p>
        </p:txBody>
      </p:sp>
      <p:graphicFrame>
        <p:nvGraphicFramePr>
          <p:cNvPr id="33795" name="Object 5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1600200"/>
          <a:ext cx="40386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3" imgW="4038600" imgH="4495800" progId="MSGraph.Chart.8">
                  <p:embed followColorScheme="full"/>
                </p:oleObj>
              </mc:Choice>
              <mc:Fallback>
                <p:oleObj name="Graf" r:id="rId3" imgW="4038600" imgH="4495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40386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796" name="Picture 7" descr="rejekce typy allotrsplant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5">
            <a:lum bright="-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7"/>
          <a:stretch/>
        </p:blipFill>
        <p:spPr>
          <a:xfrm>
            <a:off x="232070" y="1610455"/>
            <a:ext cx="4105275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7" name="Picture 8" descr="rejekce typy  xenotranspl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7"/>
          <a:stretch/>
        </p:blipFill>
        <p:spPr>
          <a:xfrm>
            <a:off x="4694155" y="1610455"/>
            <a:ext cx="4321175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818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DF7EB23-8FB8-4807-3302-EC239704C1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0" t="16401" r="6951" b="23401"/>
          <a:stretch/>
        </p:blipFill>
        <p:spPr>
          <a:xfrm rot="21600000">
            <a:off x="210261" y="3212976"/>
            <a:ext cx="8424936" cy="305536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839306F-95B6-2A99-26C7-E366CC65B850}"/>
              </a:ext>
            </a:extLst>
          </p:cNvPr>
          <p:cNvSpPr txBox="1"/>
          <p:nvPr/>
        </p:nvSpPr>
        <p:spPr>
          <a:xfrm>
            <a:off x="210261" y="260648"/>
            <a:ext cx="872347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Rozpoznávání dárcových </a:t>
            </a:r>
            <a:r>
              <a:rPr lang="cs-CZ" sz="2000" dirty="0" err="1"/>
              <a:t>Ag</a:t>
            </a:r>
            <a:r>
              <a:rPr lang="cs-CZ" sz="2000" dirty="0"/>
              <a:t> ze štěpu</a:t>
            </a:r>
          </a:p>
          <a:p>
            <a:endParaRPr lang="cs-CZ" sz="2000" dirty="0"/>
          </a:p>
          <a:p>
            <a:r>
              <a:rPr lang="cs-CZ" sz="2000" dirty="0"/>
              <a:t>Přímé: molekuly MHC dárce na dárcových APC buňkách  příjemcovými T lymfocyty</a:t>
            </a:r>
          </a:p>
          <a:p>
            <a:endParaRPr lang="cs-CZ" sz="2000" dirty="0"/>
          </a:p>
          <a:p>
            <a:r>
              <a:rPr lang="cs-CZ" sz="2000" dirty="0"/>
              <a:t>Nepřímé: peptidové fragmenty dárcových MHC prezentované příjemcovými APC </a:t>
            </a:r>
          </a:p>
          <a:p>
            <a:r>
              <a:rPr lang="cs-CZ" sz="2000" dirty="0"/>
              <a:t>příjemcovým lymfocytům  </a:t>
            </a:r>
          </a:p>
          <a:p>
            <a:endParaRPr lang="cs-CZ" sz="2000" dirty="0"/>
          </a:p>
          <a:p>
            <a:r>
              <a:rPr lang="cs-CZ" sz="2000" dirty="0"/>
              <a:t>Probíhá ve štěpu i v lymfatických tkáních příjemce </a:t>
            </a:r>
          </a:p>
        </p:txBody>
      </p:sp>
    </p:spTree>
    <p:extLst>
      <p:ext uri="{BB962C8B-B14F-4D97-AF65-F5344CB8AC3E}">
        <p14:creationId xmlns:p14="http://schemas.microsoft.com/office/powerpoint/2010/main" val="3588123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31A6725-47C9-714C-0F05-4D247C7897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t="11111" r="50651" b="14690"/>
          <a:stretch/>
        </p:blipFill>
        <p:spPr>
          <a:xfrm rot="5400000">
            <a:off x="1982943" y="797478"/>
            <a:ext cx="4248472" cy="756730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4985184-EEF8-8D3F-0675-A8AF9210D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8" t="50176" r="9677" b="15236"/>
          <a:stretch/>
        </p:blipFill>
        <p:spPr>
          <a:xfrm>
            <a:off x="6084168" y="260648"/>
            <a:ext cx="2952328" cy="201622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6826DED-437B-5E91-A35A-960BC2AF5713}"/>
              </a:ext>
            </a:extLst>
          </p:cNvPr>
          <p:cNvSpPr txBox="1"/>
          <p:nvPr/>
        </p:nvSpPr>
        <p:spPr>
          <a:xfrm>
            <a:off x="3833108" y="160125"/>
            <a:ext cx="23862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Změny cévní stěny</a:t>
            </a:r>
          </a:p>
          <a:p>
            <a:r>
              <a:rPr lang="cs-CZ" sz="2000" dirty="0"/>
              <a:t>při chronické </a:t>
            </a:r>
            <a:r>
              <a:rPr lang="cs-CZ" sz="2000" dirty="0" err="1"/>
              <a:t>rejekci</a:t>
            </a:r>
            <a:r>
              <a:rPr lang="cs-CZ" sz="2000" dirty="0"/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9F8D23-0BA6-4EF7-237A-2CD5B8C39C56}"/>
              </a:ext>
            </a:extLst>
          </p:cNvPr>
          <p:cNvSpPr txBox="1"/>
          <p:nvPr/>
        </p:nvSpPr>
        <p:spPr>
          <a:xfrm>
            <a:off x="600950" y="1601215"/>
            <a:ext cx="3397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Rizika a časové aspekty </a:t>
            </a:r>
            <a:r>
              <a:rPr lang="cs-CZ" sz="2000" dirty="0" err="1"/>
              <a:t>rejekce</a:t>
            </a:r>
            <a:endParaRPr lang="cs-CZ" sz="2000" dirty="0"/>
          </a:p>
          <a:p>
            <a:r>
              <a:rPr lang="cs-CZ" sz="2000" dirty="0"/>
              <a:t>u transplantace ledviny</a:t>
            </a:r>
          </a:p>
        </p:txBody>
      </p:sp>
    </p:spTree>
    <p:extLst>
      <p:ext uri="{BB962C8B-B14F-4D97-AF65-F5344CB8AC3E}">
        <p14:creationId xmlns:p14="http://schemas.microsoft.com/office/powerpoint/2010/main" val="274534430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667</Words>
  <Application>Microsoft Macintosh PowerPoint</Application>
  <PresentationFormat>Předvádění na obrazovce (4:3)</PresentationFormat>
  <Paragraphs>77</Paragraphs>
  <Slides>15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Arial</vt:lpstr>
      <vt:lpstr>Calibri</vt:lpstr>
      <vt:lpstr>Tahoma</vt:lpstr>
      <vt:lpstr>Wingdings</vt:lpstr>
      <vt:lpstr>Motiv systému Office</vt:lpstr>
      <vt:lpstr>Graf</vt:lpstr>
      <vt:lpstr>Transplantační imunologie  </vt:lpstr>
      <vt:lpstr>Prezentace aplikace PowerPoint</vt:lpstr>
      <vt:lpstr>Počty transplantací V ČR za rok 2023</vt:lpstr>
      <vt:lpstr>Prezentace aplikace PowerPoint</vt:lpstr>
      <vt:lpstr>Prezentace aplikace PowerPoint</vt:lpstr>
      <vt:lpstr>Aloreaktivita při transplantacích solidních orgánů</vt:lpstr>
      <vt:lpstr>Mechanismy rejekce:   alotransplantace                    xenotransplantace </vt:lpstr>
      <vt:lpstr>Prezentace aplikace PowerPoint</vt:lpstr>
      <vt:lpstr>Prezentace aplikace PowerPoint</vt:lpstr>
      <vt:lpstr>Transplantace vybraných solidních orgánů</vt:lpstr>
      <vt:lpstr>Krevní transfúze </vt:lpstr>
      <vt:lpstr>Imunomodulační působení krevní transfúze</vt:lpstr>
      <vt:lpstr>Působení erytrocytů na imunitní systém</vt:lpstr>
      <vt:lpstr>Prezentace aplikace PowerPoint</vt:lpstr>
      <vt:lpstr>Prezentace aplikace PowerPoint</vt:lpstr>
    </vt:vector>
  </TitlesOfParts>
  <Company>UEB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Imunosupresívní léky</dc:title>
  <dc:creator>Dušková</dc:creator>
  <cp:lastModifiedBy>Monika Dušková</cp:lastModifiedBy>
  <cp:revision>31</cp:revision>
  <dcterms:created xsi:type="dcterms:W3CDTF">2016-03-14T08:04:35Z</dcterms:created>
  <dcterms:modified xsi:type="dcterms:W3CDTF">2024-04-03T20:27:36Z</dcterms:modified>
</cp:coreProperties>
</file>