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8" r:id="rId3"/>
    <p:sldId id="273" r:id="rId4"/>
    <p:sldId id="274" r:id="rId5"/>
    <p:sldId id="276" r:id="rId6"/>
    <p:sldId id="323" r:id="rId7"/>
    <p:sldId id="325" r:id="rId8"/>
    <p:sldId id="259" r:id="rId9"/>
    <p:sldId id="260" r:id="rId10"/>
    <p:sldId id="328" r:id="rId11"/>
    <p:sldId id="329" r:id="rId12"/>
    <p:sldId id="262" r:id="rId13"/>
    <p:sldId id="263" r:id="rId14"/>
    <p:sldId id="264" r:id="rId15"/>
    <p:sldId id="265" r:id="rId16"/>
    <p:sldId id="271" r:id="rId17"/>
    <p:sldId id="267" r:id="rId18"/>
    <p:sldId id="326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536"/>
  </p:normalViewPr>
  <p:slideViewPr>
    <p:cSldViewPr>
      <p:cViewPr varScale="1">
        <p:scale>
          <a:sx n="88" d="100"/>
          <a:sy n="88" d="100"/>
        </p:scale>
        <p:origin x="1784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F643C-DE91-4FC2-BE49-22F3EFA7EEC9}" type="datetimeFigureOut">
              <a:rPr lang="cs-CZ" smtClean="0"/>
              <a:t>28.02.2024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796A2-78D4-4998-9B4B-561940806B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589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F643C-DE91-4FC2-BE49-22F3EFA7EEC9}" type="datetimeFigureOut">
              <a:rPr lang="cs-CZ" smtClean="0"/>
              <a:t>28.02.2024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796A2-78D4-4998-9B4B-561940806B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5625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F643C-DE91-4FC2-BE49-22F3EFA7EEC9}" type="datetimeFigureOut">
              <a:rPr lang="cs-CZ" smtClean="0"/>
              <a:t>28.02.2024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796A2-78D4-4998-9B4B-561940806B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9742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F643C-DE91-4FC2-BE49-22F3EFA7EEC9}" type="datetimeFigureOut">
              <a:rPr lang="cs-CZ" smtClean="0"/>
              <a:t>28.02.2024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796A2-78D4-4998-9B4B-561940806B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6034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F643C-DE91-4FC2-BE49-22F3EFA7EEC9}" type="datetimeFigureOut">
              <a:rPr lang="cs-CZ" smtClean="0"/>
              <a:t>28.02.2024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796A2-78D4-4998-9B4B-561940806B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2518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F643C-DE91-4FC2-BE49-22F3EFA7EEC9}" type="datetimeFigureOut">
              <a:rPr lang="cs-CZ" smtClean="0"/>
              <a:t>28.02.2024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796A2-78D4-4998-9B4B-561940806B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1255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F643C-DE91-4FC2-BE49-22F3EFA7EEC9}" type="datetimeFigureOut">
              <a:rPr lang="cs-CZ" smtClean="0"/>
              <a:t>28.02.2024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796A2-78D4-4998-9B4B-561940806B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2324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F643C-DE91-4FC2-BE49-22F3EFA7EEC9}" type="datetimeFigureOut">
              <a:rPr lang="cs-CZ" smtClean="0"/>
              <a:t>28.02.2024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796A2-78D4-4998-9B4B-561940806B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0413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F643C-DE91-4FC2-BE49-22F3EFA7EEC9}" type="datetimeFigureOut">
              <a:rPr lang="cs-CZ" smtClean="0"/>
              <a:t>28.02.2024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796A2-78D4-4998-9B4B-561940806B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0602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F643C-DE91-4FC2-BE49-22F3EFA7EEC9}" type="datetimeFigureOut">
              <a:rPr lang="cs-CZ" smtClean="0"/>
              <a:t>28.02.2024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796A2-78D4-4998-9B4B-561940806B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6885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F643C-DE91-4FC2-BE49-22F3EFA7EEC9}" type="datetimeFigureOut">
              <a:rPr lang="cs-CZ" smtClean="0"/>
              <a:t>28.02.2024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796A2-78D4-4998-9B4B-561940806B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1939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F643C-DE91-4FC2-BE49-22F3EFA7EEC9}" type="datetimeFigureOut">
              <a:rPr lang="cs-CZ" smtClean="0"/>
              <a:t>28.02.2024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796A2-78D4-4998-9B4B-561940806B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6088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esid.org/News-Events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512" y="2204865"/>
            <a:ext cx="8424936" cy="4653136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altLang="cs-CZ" sz="2000" dirty="0">
                <a:latin typeface="Arial" charset="0"/>
              </a:rPr>
              <a:t>Literatura:</a:t>
            </a:r>
            <a:endParaRPr lang="cs-CZ" sz="1200" b="1" i="0" dirty="0">
              <a:solidFill>
                <a:srgbClr val="000000"/>
              </a:solidFill>
              <a:effectLst/>
              <a:latin typeface="Roboto" panose="020F0502020204030204" pitchFamily="34" charset="0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cs-CZ" altLang="cs-CZ" sz="2000" dirty="0">
              <a:latin typeface="Arial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000" dirty="0"/>
              <a:t>Bartůňková J., Šedivá a kol.: Imunodeficience, 3. vydání, Grada, 2021</a:t>
            </a:r>
            <a:endParaRPr lang="cs-CZ" sz="1200" b="1" dirty="0">
              <a:solidFill>
                <a:srgbClr val="6B6B6B"/>
              </a:solidFill>
            </a:endParaRPr>
          </a:p>
          <a:p>
            <a:pPr algn="l"/>
            <a:endParaRPr lang="cs-CZ" sz="1200" b="1" i="0" dirty="0">
              <a:solidFill>
                <a:srgbClr val="6B6B6B"/>
              </a:solidFill>
              <a:effectLst/>
              <a:latin typeface="PT Sans" panose="020B0503020203020204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000" dirty="0" err="1"/>
              <a:t>Chapel</a:t>
            </a:r>
            <a:r>
              <a:rPr lang="cs-CZ" altLang="cs-CZ" sz="2000" dirty="0"/>
              <a:t> H. a kol: Základy klinické imunologie, 6. vydání, Triton 2018 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000" dirty="0"/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cs-CZ" altLang="cs-CZ" sz="2000" dirty="0"/>
          </a:p>
          <a:p>
            <a:pPr>
              <a:lnSpc>
                <a:spcPct val="90000"/>
              </a:lnSpc>
              <a:defRPr/>
            </a:pPr>
            <a:r>
              <a:rPr lang="cs-CZ" altLang="cs-CZ" sz="2000" dirty="0" err="1"/>
              <a:t>Krejsek</a:t>
            </a:r>
            <a:r>
              <a:rPr lang="cs-CZ" altLang="cs-CZ" sz="2000" dirty="0"/>
              <a:t> J., Kopecký O.: Klinická imunologie, </a:t>
            </a:r>
            <a:r>
              <a:rPr lang="cs-CZ" altLang="cs-CZ" sz="2000" dirty="0" err="1"/>
              <a:t>Nucleus</a:t>
            </a:r>
            <a:r>
              <a:rPr lang="cs-CZ" altLang="cs-CZ" sz="2000" dirty="0"/>
              <a:t> HK 2004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000" dirty="0" err="1"/>
              <a:t>Fölsch</a:t>
            </a:r>
            <a:r>
              <a:rPr lang="cs-CZ" altLang="cs-CZ" sz="2000" dirty="0"/>
              <a:t>, U. R., </a:t>
            </a:r>
            <a:r>
              <a:rPr lang="cs-CZ" altLang="cs-CZ" sz="2000" dirty="0" err="1"/>
              <a:t>Kochsiek</a:t>
            </a:r>
            <a:r>
              <a:rPr lang="cs-CZ" altLang="cs-CZ" sz="2000" dirty="0"/>
              <a:t>, K., Schmidt R. F.: Patologická fyziologie, </a:t>
            </a:r>
            <a:r>
              <a:rPr lang="cs-CZ" altLang="cs-CZ" sz="2000" dirty="0" err="1"/>
              <a:t>Grada</a:t>
            </a:r>
            <a:r>
              <a:rPr lang="cs-CZ" altLang="cs-CZ" sz="2000" dirty="0"/>
              <a:t>, Praha 2003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000" dirty="0"/>
              <a:t>Havrdová E. a kol.: </a:t>
            </a:r>
            <a:r>
              <a:rPr lang="cs-CZ" altLang="cs-CZ" sz="2000" dirty="0" err="1"/>
              <a:t>Neuroimunologie</a:t>
            </a:r>
            <a:r>
              <a:rPr lang="cs-CZ" altLang="cs-CZ" sz="2000" dirty="0"/>
              <a:t>, </a:t>
            </a:r>
            <a:r>
              <a:rPr lang="cs-CZ" altLang="cs-CZ" sz="2000" dirty="0" err="1"/>
              <a:t>Maxdorf</a:t>
            </a:r>
            <a:r>
              <a:rPr lang="cs-CZ" altLang="cs-CZ" sz="2000" dirty="0"/>
              <a:t>, 2001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0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857250" y="325438"/>
            <a:ext cx="3494226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cs-CZ" sz="3200" b="1" dirty="0"/>
              <a:t>Imunopatologie</a:t>
            </a:r>
          </a:p>
          <a:p>
            <a:pPr>
              <a:buFont typeface="Wingdings" pitchFamily="2" charset="2"/>
              <a:buNone/>
              <a:defRPr/>
            </a:pPr>
            <a:endParaRPr lang="cs-CZ" dirty="0"/>
          </a:p>
          <a:p>
            <a:pPr>
              <a:buFont typeface="Wingdings" pitchFamily="2" charset="2"/>
              <a:buNone/>
              <a:defRPr/>
            </a:pPr>
            <a:r>
              <a:rPr lang="cs-CZ" sz="2000" dirty="0"/>
              <a:t>jaro 2024</a:t>
            </a:r>
          </a:p>
          <a:p>
            <a:pPr>
              <a:buFont typeface="Wingdings" pitchFamily="2" charset="2"/>
              <a:buNone/>
              <a:defRPr/>
            </a:pPr>
            <a:r>
              <a:rPr lang="cs-CZ" sz="1800" dirty="0"/>
              <a:t>MVDr. Mgr. Monika Dušková, Ph.D.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BC4FC87-13B4-B90B-8446-A41596FA84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176" y="688628"/>
            <a:ext cx="1214388" cy="1734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unodeficience">
            <a:extLst>
              <a:ext uri="{FF2B5EF4-FFF2-40B4-BE49-F238E27FC236}">
                <a16:creationId xmlns:a16="http://schemas.microsoft.com/office/drawing/2014/main" id="{B59FAEBD-67D4-E79A-D711-F5777A07F5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692696"/>
            <a:ext cx="1214388" cy="1734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6056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1652B58D-03CA-25A8-31A8-1B85DD0A63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980728"/>
            <a:ext cx="8424936" cy="5657892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8A22F0D2-3BA2-849A-3E52-8E36E8DF58C9}"/>
              </a:ext>
            </a:extLst>
          </p:cNvPr>
          <p:cNvSpPr txBox="1"/>
          <p:nvPr/>
        </p:nvSpPr>
        <p:spPr>
          <a:xfrm>
            <a:off x="611560" y="260648"/>
            <a:ext cx="82809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altLang="cs-CZ" sz="3200" dirty="0">
                <a:solidFill>
                  <a:schemeClr val="accent1"/>
                </a:solidFill>
              </a:rPr>
              <a:t>Mikrobiologické aspekty </a:t>
            </a:r>
            <a:r>
              <a:rPr lang="cs-CZ" altLang="cs-CZ" sz="3200" dirty="0" err="1">
                <a:solidFill>
                  <a:schemeClr val="accent1"/>
                </a:solidFill>
              </a:rPr>
              <a:t>primár</a:t>
            </a:r>
            <a:r>
              <a:rPr lang="cs-CZ" altLang="cs-CZ" sz="3200" dirty="0">
                <a:solidFill>
                  <a:schemeClr val="accent1"/>
                </a:solidFill>
              </a:rPr>
              <a:t>. imunodeficiencí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69128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altLang="cs-CZ" sz="3200" dirty="0"/>
              <a:t>Diagnostika imunodeficitních stavů:</a:t>
            </a:r>
            <a:br>
              <a:rPr lang="cs-CZ" altLang="cs-CZ" sz="4000" dirty="0"/>
            </a:br>
            <a:endParaRPr lang="cs-CZ" altLang="cs-CZ" sz="4000" dirty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cs-CZ" altLang="cs-CZ" sz="2000" dirty="0">
                <a:solidFill>
                  <a:srgbClr val="7030A0"/>
                </a:solidFill>
              </a:rPr>
              <a:t>Zdroj informací:</a:t>
            </a:r>
          </a:p>
          <a:p>
            <a:pPr eaLnBrk="1" hangingPunct="1">
              <a:defRPr/>
            </a:pPr>
            <a:r>
              <a:rPr lang="cs-CZ" altLang="cs-CZ" sz="2000" dirty="0"/>
              <a:t>Rodinná anamnéza</a:t>
            </a:r>
          </a:p>
          <a:p>
            <a:pPr eaLnBrk="1" hangingPunct="1">
              <a:defRPr/>
            </a:pPr>
            <a:r>
              <a:rPr lang="cs-CZ" altLang="cs-CZ" sz="2000" dirty="0"/>
              <a:t>Osobní anamnéza</a:t>
            </a:r>
          </a:p>
          <a:p>
            <a:pPr eaLnBrk="1" hangingPunct="1">
              <a:defRPr/>
            </a:pPr>
            <a:r>
              <a:rPr lang="cs-CZ" altLang="cs-CZ" sz="2000" dirty="0"/>
              <a:t>Klinické vyšetření</a:t>
            </a:r>
          </a:p>
          <a:p>
            <a:pPr eaLnBrk="1" hangingPunct="1">
              <a:defRPr/>
            </a:pPr>
            <a:r>
              <a:rPr lang="cs-CZ" altLang="cs-CZ" sz="2000" dirty="0"/>
              <a:t>Laboratorní testy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CCDACBEF-307D-42C0-5C98-AD5322A310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828" b="1"/>
          <a:stretch/>
        </p:blipFill>
        <p:spPr>
          <a:xfrm>
            <a:off x="323528" y="4293096"/>
            <a:ext cx="4621561" cy="2149744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76FD5D20-2C06-F034-9449-15E59733C26B}"/>
              </a:ext>
            </a:extLst>
          </p:cNvPr>
          <p:cNvSpPr txBox="1"/>
          <p:nvPr/>
        </p:nvSpPr>
        <p:spPr>
          <a:xfrm>
            <a:off x="323528" y="3729069"/>
            <a:ext cx="5073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Příklady prevalence – počet případů/počet obyvatel </a:t>
            </a:r>
          </a:p>
        </p:txBody>
      </p:sp>
    </p:spTree>
    <p:extLst>
      <p:ext uri="{BB962C8B-B14F-4D97-AF65-F5344CB8AC3E}">
        <p14:creationId xmlns:p14="http://schemas.microsoft.com/office/powerpoint/2010/main" val="24981541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3200" dirty="0"/>
              <a:t>Imunologicky významné geny na chromozomu X</a:t>
            </a:r>
          </a:p>
        </p:txBody>
      </p:sp>
      <p:pic>
        <p:nvPicPr>
          <p:cNvPr id="8195" name="Picture 7" descr="X chromozom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04"/>
          <a:stretch/>
        </p:blipFill>
        <p:spPr>
          <a:xfrm>
            <a:off x="251520" y="1268413"/>
            <a:ext cx="5400675" cy="4752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27535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6488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altLang="cs-CZ" sz="3200" dirty="0"/>
              <a:t>Vývoj počtu lymfocytů v ontogenezi</a:t>
            </a:r>
          </a:p>
        </p:txBody>
      </p:sp>
      <p:pic>
        <p:nvPicPr>
          <p:cNvPr id="9219" name="Picture 5" descr="tab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24"/>
          <a:stretch/>
        </p:blipFill>
        <p:spPr>
          <a:xfrm>
            <a:off x="611188" y="1772815"/>
            <a:ext cx="8064500" cy="475180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85723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3600"/>
              <a:t>Hladiny Ig v ontogenezi</a:t>
            </a:r>
          </a:p>
        </p:txBody>
      </p:sp>
      <p:pic>
        <p:nvPicPr>
          <p:cNvPr id="10243" name="Picture 5" descr="konc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1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013" y="1773238"/>
            <a:ext cx="7200900" cy="4679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97614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3200" dirty="0"/>
              <a:t>Primární imunodeficience:</a:t>
            </a:r>
            <a:br>
              <a:rPr lang="cs-CZ" altLang="cs-CZ" sz="3200" dirty="0"/>
            </a:br>
            <a:r>
              <a:rPr lang="cs-CZ" altLang="cs-CZ" sz="3200" dirty="0"/>
              <a:t>genetické aspekty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cs-CZ" sz="2000" dirty="0">
                <a:solidFill>
                  <a:srgbClr val="7030A0"/>
                </a:solidFill>
              </a:rPr>
              <a:t>Hlavní příčina – mutace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cs-CZ" altLang="cs-CZ" sz="20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cs-CZ" sz="2000" dirty="0"/>
              <a:t>Typy mutací: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cs-CZ" sz="2000" dirty="0"/>
              <a:t>a/ genové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cs-CZ" sz="2000" dirty="0"/>
              <a:t>b/ chromozómové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cs-CZ" sz="2000" dirty="0"/>
              <a:t>c/ genomové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cs-CZ" altLang="cs-CZ" sz="20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cs-CZ" sz="2000" dirty="0"/>
              <a:t>Projevy mutací: abnormality proteinů: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2000" dirty="0"/>
              <a:t>membránových (receptorů)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2000" dirty="0"/>
              <a:t>signálních (přenos signálů v buňce)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2000" dirty="0"/>
              <a:t>strukturních (stavebních)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2000" dirty="0" err="1"/>
              <a:t>secernovaných</a:t>
            </a:r>
            <a:r>
              <a:rPr lang="cs-CZ" altLang="cs-CZ" sz="2000" dirty="0"/>
              <a:t> (glykoproteiny)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2000" dirty="0"/>
              <a:t>enzymatických 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endParaRPr lang="cs-CZ" altLang="cs-CZ" sz="2400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endParaRPr lang="cs-CZ" altLang="cs-CZ" sz="2400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endParaRPr lang="cs-CZ" altLang="cs-CZ" sz="2400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cs-CZ" altLang="cs-CZ" sz="2400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cs-CZ" altLang="cs-CZ" sz="2400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cs-CZ" altLang="cs-CZ" sz="2400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400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7616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dirty="0"/>
              <a:t>Kritéria diagnózy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>
                <a:solidFill>
                  <a:srgbClr val="7030A0"/>
                </a:solidFill>
              </a:rPr>
              <a:t>Evropská společnost pro imunodeficience </a:t>
            </a:r>
            <a:r>
              <a:rPr lang="cs-CZ" sz="2000" dirty="0">
                <a:solidFill>
                  <a:srgbClr val="7030A0"/>
                </a:solidFill>
                <a:hlinkClick r:id="rId2"/>
              </a:rPr>
              <a:t>https://esid.org/News-Events</a:t>
            </a:r>
            <a:r>
              <a:rPr lang="cs-CZ" sz="2000" dirty="0">
                <a:solidFill>
                  <a:srgbClr val="7030A0"/>
                </a:solidFill>
              </a:rPr>
              <a:t> </a:t>
            </a:r>
          </a:p>
          <a:p>
            <a:pPr marL="0" indent="0">
              <a:buNone/>
            </a:pPr>
            <a:r>
              <a:rPr lang="cs-CZ" sz="2000" dirty="0">
                <a:solidFill>
                  <a:srgbClr val="7030A0"/>
                </a:solidFill>
              </a:rPr>
              <a:t>Panamerická společnost pro imunodeficience</a:t>
            </a:r>
          </a:p>
          <a:p>
            <a:pPr>
              <a:buFontTx/>
              <a:buChar char="-"/>
            </a:pPr>
            <a:r>
              <a:rPr lang="cs-CZ" sz="2000" dirty="0">
                <a:solidFill>
                  <a:srgbClr val="7030A0"/>
                </a:solidFill>
              </a:rPr>
              <a:t>skupina expertů</a:t>
            </a:r>
          </a:p>
          <a:p>
            <a:pPr>
              <a:buFontTx/>
              <a:buChar char="-"/>
            </a:pPr>
            <a:endParaRPr lang="cs-CZ" sz="2000" dirty="0">
              <a:solidFill>
                <a:srgbClr val="7030A0"/>
              </a:solidFill>
            </a:endParaRPr>
          </a:p>
          <a:p>
            <a:r>
              <a:rPr lang="cs-CZ" sz="2000" b="1" dirty="0"/>
              <a:t>Definitivní dg.: </a:t>
            </a:r>
            <a:r>
              <a:rPr lang="cs-CZ" sz="2000" dirty="0"/>
              <a:t>víc než 98% pravděpodobnost, že pacient bude během následujících 20 let mít stejnou dg. Nutný mol-gen průkaz mutace.</a:t>
            </a:r>
          </a:p>
          <a:p>
            <a:endParaRPr lang="cs-CZ" sz="2000" dirty="0"/>
          </a:p>
          <a:p>
            <a:r>
              <a:rPr lang="cs-CZ" sz="2000" b="1" dirty="0"/>
              <a:t>Pravděpodobná dg.:</a:t>
            </a:r>
            <a:r>
              <a:rPr lang="cs-CZ" sz="2000" dirty="0"/>
              <a:t> 85% …mol-gem průkaz není možný, klinika a laboratorní testy ano</a:t>
            </a:r>
          </a:p>
          <a:p>
            <a:endParaRPr lang="cs-CZ" sz="2000" dirty="0"/>
          </a:p>
          <a:p>
            <a:r>
              <a:rPr lang="cs-CZ" sz="2000" b="1" dirty="0"/>
              <a:t>Možná dg.: </a:t>
            </a:r>
            <a:r>
              <a:rPr lang="cs-CZ" sz="2000" dirty="0"/>
              <a:t>pouze některé charakteristiky onemocnění </a:t>
            </a:r>
          </a:p>
        </p:txBody>
      </p:sp>
    </p:spTree>
    <p:extLst>
      <p:ext uri="{BB962C8B-B14F-4D97-AF65-F5344CB8AC3E}">
        <p14:creationId xmlns:p14="http://schemas.microsoft.com/office/powerpoint/2010/main" val="32507080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altLang="cs-CZ" sz="3600" dirty="0"/>
              <a:t>Léčba imunodeficitních stavů:</a:t>
            </a:r>
            <a:br>
              <a:rPr lang="cs-CZ" altLang="cs-CZ" sz="4000" dirty="0"/>
            </a:br>
            <a:endParaRPr lang="cs-CZ" altLang="cs-CZ" sz="4000" dirty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25538"/>
            <a:ext cx="8229600" cy="5457824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  <a:defRPr/>
            </a:pPr>
            <a:r>
              <a:rPr lang="cs-CZ" altLang="cs-CZ" sz="2000" dirty="0">
                <a:solidFill>
                  <a:srgbClr val="7030A0"/>
                </a:solidFill>
              </a:rPr>
              <a:t>Kauzální terapie (omezené možnosti):</a:t>
            </a:r>
          </a:p>
          <a:p>
            <a:pPr eaLnBrk="1" hangingPunct="1">
              <a:defRPr/>
            </a:pPr>
            <a:r>
              <a:rPr lang="cs-CZ" altLang="cs-CZ" sz="2000" dirty="0"/>
              <a:t>Transplantace kmenových buněk</a:t>
            </a:r>
          </a:p>
          <a:p>
            <a:pPr eaLnBrk="1" hangingPunct="1">
              <a:defRPr/>
            </a:pPr>
            <a:r>
              <a:rPr lang="cs-CZ" altLang="cs-CZ" sz="2000" dirty="0"/>
              <a:t>Genová terapie?!</a:t>
            </a:r>
          </a:p>
          <a:p>
            <a:pPr marL="0" indent="0" eaLnBrk="1" hangingPunct="1">
              <a:buNone/>
              <a:defRPr/>
            </a:pPr>
            <a:r>
              <a:rPr lang="cs-CZ" altLang="cs-CZ" sz="2000" dirty="0">
                <a:solidFill>
                  <a:srgbClr val="7030A0"/>
                </a:solidFill>
              </a:rPr>
              <a:t>Substituční terapie</a:t>
            </a:r>
          </a:p>
          <a:p>
            <a:pPr eaLnBrk="1" hangingPunct="1">
              <a:defRPr/>
            </a:pPr>
            <a:r>
              <a:rPr lang="cs-CZ" altLang="cs-CZ" sz="2000" dirty="0"/>
              <a:t>Imunoglobuliny plus antimikrobiální léčba</a:t>
            </a:r>
          </a:p>
          <a:p>
            <a:pPr marL="0" indent="0" eaLnBrk="1" hangingPunct="1">
              <a:buNone/>
              <a:defRPr/>
            </a:pPr>
            <a:r>
              <a:rPr lang="cs-CZ" altLang="cs-CZ" sz="2000" dirty="0"/>
              <a:t>      </a:t>
            </a:r>
            <a:r>
              <a:rPr lang="cs-CZ" altLang="cs-CZ" sz="2000" i="1" dirty="0"/>
              <a:t>400-600 mg </a:t>
            </a:r>
            <a:r>
              <a:rPr lang="cs-CZ" altLang="cs-CZ" sz="2000" i="1" dirty="0" err="1"/>
              <a:t>Ig</a:t>
            </a:r>
            <a:r>
              <a:rPr lang="cs-CZ" altLang="cs-CZ" sz="2000" i="1" dirty="0"/>
              <a:t>/kg za měsíc</a:t>
            </a:r>
          </a:p>
          <a:p>
            <a:pPr marL="0" indent="0" eaLnBrk="1" hangingPunct="1">
              <a:buNone/>
              <a:defRPr/>
            </a:pPr>
            <a:r>
              <a:rPr lang="cs-CZ" altLang="cs-CZ" sz="2000" i="1" dirty="0"/>
              <a:t>      intravenózně nebo subkutánně, 2-3 týdenní interval </a:t>
            </a:r>
          </a:p>
          <a:p>
            <a:pPr marL="0" indent="0" eaLnBrk="1" hangingPunct="1">
              <a:buNone/>
              <a:defRPr/>
            </a:pPr>
            <a:r>
              <a:rPr lang="cs-CZ" altLang="cs-CZ" sz="2000" i="1" dirty="0"/>
              <a:t>      z plasmy 6-10 000 dárců</a:t>
            </a:r>
          </a:p>
          <a:p>
            <a:pPr eaLnBrk="1" hangingPunct="1">
              <a:defRPr/>
            </a:pPr>
            <a:r>
              <a:rPr lang="cs-CZ" altLang="cs-CZ" sz="2000" dirty="0"/>
              <a:t>Celková plasma</a:t>
            </a:r>
          </a:p>
          <a:p>
            <a:pPr marL="0" indent="0" eaLnBrk="1" hangingPunct="1">
              <a:buNone/>
              <a:defRPr/>
            </a:pPr>
            <a:r>
              <a:rPr lang="cs-CZ" altLang="cs-CZ" sz="2000" dirty="0">
                <a:solidFill>
                  <a:srgbClr val="7030A0"/>
                </a:solidFill>
              </a:rPr>
              <a:t>Další aspekty péče: </a:t>
            </a:r>
          </a:p>
          <a:p>
            <a:pPr eaLnBrk="1" hangingPunct="1">
              <a:defRPr/>
            </a:pPr>
            <a:r>
              <a:rPr lang="cs-CZ" altLang="cs-CZ" sz="2000" dirty="0"/>
              <a:t>očkování </a:t>
            </a:r>
          </a:p>
          <a:p>
            <a:pPr eaLnBrk="1" hangingPunct="1">
              <a:defRPr/>
            </a:pPr>
            <a:r>
              <a:rPr lang="cs-CZ" altLang="cs-CZ" sz="2000" dirty="0"/>
              <a:t>výživa</a:t>
            </a:r>
          </a:p>
          <a:p>
            <a:pPr eaLnBrk="1" hangingPunct="1">
              <a:defRPr/>
            </a:pPr>
            <a:r>
              <a:rPr lang="cs-CZ" altLang="cs-CZ" sz="2000" dirty="0"/>
              <a:t>psychologie</a:t>
            </a:r>
          </a:p>
          <a:p>
            <a:pPr eaLnBrk="1" hangingPunct="1">
              <a:defRPr/>
            </a:pPr>
            <a:r>
              <a:rPr lang="cs-CZ" altLang="cs-CZ" sz="2000" dirty="0"/>
              <a:t>sociální oblast   </a:t>
            </a:r>
          </a:p>
        </p:txBody>
      </p:sp>
    </p:spTree>
    <p:extLst>
      <p:ext uri="{BB962C8B-B14F-4D97-AF65-F5344CB8AC3E}">
        <p14:creationId xmlns:p14="http://schemas.microsoft.com/office/powerpoint/2010/main" val="11781311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0C751BAA-8696-A37F-3796-F939CC01D528}"/>
              </a:ext>
            </a:extLst>
          </p:cNvPr>
          <p:cNvSpPr txBox="1"/>
          <p:nvPr/>
        </p:nvSpPr>
        <p:spPr>
          <a:xfrm>
            <a:off x="100012" y="1330326"/>
            <a:ext cx="8655944" cy="1410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cs-CZ" sz="2000" dirty="0">
                <a:solidFill>
                  <a:srgbClr val="7030A0"/>
                </a:solidFill>
              </a:rPr>
              <a:t>U těžkých buněčných a kombinovaných deficitů (SCID) a některých fagocytárních</a:t>
            </a:r>
          </a:p>
          <a:p>
            <a:pPr>
              <a:lnSpc>
                <a:spcPts val="2600"/>
              </a:lnSpc>
            </a:pPr>
            <a:r>
              <a:rPr lang="cs-CZ" sz="2000" dirty="0"/>
              <a:t>Zdroj štěpu: pupečníková krev, periferní krev po stimulaci, kostní dřeň</a:t>
            </a:r>
          </a:p>
          <a:p>
            <a:pPr>
              <a:lnSpc>
                <a:spcPts val="2600"/>
              </a:lnSpc>
            </a:pPr>
            <a:r>
              <a:rPr lang="cs-CZ" sz="2000" dirty="0"/>
              <a:t>Počet možných kombinací sledovaných HLA znaků (HLA A, B, C a DR je 2.10</a:t>
            </a:r>
            <a:r>
              <a:rPr lang="cs-CZ" sz="2000" baseline="30000" dirty="0"/>
              <a:t>10)</a:t>
            </a:r>
          </a:p>
          <a:p>
            <a:pPr>
              <a:lnSpc>
                <a:spcPts val="2600"/>
              </a:lnSpc>
            </a:pPr>
            <a:r>
              <a:rPr lang="cs-CZ" sz="2000" dirty="0"/>
              <a:t>Nebezpečí: infekce, </a:t>
            </a:r>
            <a:r>
              <a:rPr lang="cs-CZ" sz="2000" dirty="0" err="1"/>
              <a:t>rejekce</a:t>
            </a:r>
            <a:r>
              <a:rPr lang="cs-CZ" sz="2000" dirty="0"/>
              <a:t>, </a:t>
            </a:r>
            <a:r>
              <a:rPr lang="cs-CZ" sz="2000" dirty="0" err="1"/>
              <a:t>GvH</a:t>
            </a:r>
            <a:r>
              <a:rPr lang="cs-CZ" sz="2000" dirty="0"/>
              <a:t> reakce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0BB2933F-BFCE-9730-F2B0-C4F4EE117563}"/>
              </a:ext>
            </a:extLst>
          </p:cNvPr>
          <p:cNvSpPr txBox="1"/>
          <p:nvPr/>
        </p:nvSpPr>
        <p:spPr>
          <a:xfrm>
            <a:off x="683568" y="620688"/>
            <a:ext cx="748883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200" dirty="0">
                <a:latin typeface="+mj-lt"/>
              </a:rPr>
              <a:t>Transplantace kmenových buněk krvetvorby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99156277-17C9-2DE0-29B6-F3B4FA275A49}"/>
              </a:ext>
            </a:extLst>
          </p:cNvPr>
          <p:cNvSpPr txBox="1"/>
          <p:nvPr/>
        </p:nvSpPr>
        <p:spPr>
          <a:xfrm>
            <a:off x="3131840" y="3171502"/>
            <a:ext cx="343587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200" dirty="0"/>
              <a:t>Genová terapie 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E15B7ADC-6D3B-7D1B-6BE8-62740B58AC50}"/>
              </a:ext>
            </a:extLst>
          </p:cNvPr>
          <p:cNvSpPr txBox="1"/>
          <p:nvPr/>
        </p:nvSpPr>
        <p:spPr>
          <a:xfrm>
            <a:off x="146525" y="3861048"/>
            <a:ext cx="8850949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solidFill>
                  <a:srgbClr val="7030A0"/>
                </a:solidFill>
              </a:rPr>
              <a:t>Deficience </a:t>
            </a:r>
            <a:r>
              <a:rPr lang="cs-CZ" sz="2000" dirty="0" err="1">
                <a:solidFill>
                  <a:srgbClr val="7030A0"/>
                </a:solidFill>
              </a:rPr>
              <a:t>adenosindeaminázy</a:t>
            </a:r>
            <a:r>
              <a:rPr lang="cs-CZ" sz="2000" dirty="0">
                <a:solidFill>
                  <a:srgbClr val="7030A0"/>
                </a:solidFill>
              </a:rPr>
              <a:t>, SCID vázaný na X chromosom (IL-2, 4,7,9 aj)</a:t>
            </a:r>
          </a:p>
          <a:p>
            <a:endParaRPr lang="cs-CZ" sz="2000" dirty="0"/>
          </a:p>
          <a:p>
            <a:r>
              <a:rPr lang="cs-CZ" sz="2000" dirty="0"/>
              <a:t>Problémy: </a:t>
            </a:r>
          </a:p>
          <a:p>
            <a:r>
              <a:rPr lang="cs-CZ" sz="2000" dirty="0"/>
              <a:t>klonování genů, které jsou u pacienta defektní</a:t>
            </a:r>
          </a:p>
          <a:p>
            <a:r>
              <a:rPr lang="cs-CZ" sz="2000" dirty="0"/>
              <a:t>transfekce genů do neškodných retrovirových vektorů</a:t>
            </a:r>
          </a:p>
          <a:p>
            <a:r>
              <a:rPr lang="cs-CZ" sz="2000" dirty="0"/>
              <a:t>vnesení genu do pacientova genomu - riziko poruchy regulačních genů – leukemie? </a:t>
            </a:r>
          </a:p>
          <a:p>
            <a:r>
              <a:rPr lang="cs-CZ" sz="2000" dirty="0"/>
              <a:t>Lymfocyty, kmenové buňky krvetvorby – jejich usazení a produkce proteinů ? </a:t>
            </a:r>
          </a:p>
          <a:p>
            <a:endParaRPr lang="cs-CZ" sz="2000" dirty="0"/>
          </a:p>
          <a:p>
            <a:r>
              <a:rPr lang="cs-CZ" sz="2000" dirty="0"/>
              <a:t>Otázka substituce chybějících faktorů (náhrada </a:t>
            </a:r>
            <a:r>
              <a:rPr lang="cs-CZ" sz="2000" dirty="0" err="1"/>
              <a:t>adenosindeaminázy</a:t>
            </a:r>
            <a:r>
              <a:rPr lang="cs-CZ" sz="2000" dirty="0"/>
              <a:t> ADA)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8593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Seznam témat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cs-CZ" sz="2000" dirty="0"/>
              <a:t>Poruchy imunity - aspekty medicínské, ekonomické, společenské, diagnostických a léčebné možnosti </a:t>
            </a:r>
          </a:p>
          <a:p>
            <a:r>
              <a:rPr lang="cs-CZ" sz="2000" dirty="0"/>
              <a:t>Primární imunodeficience</a:t>
            </a:r>
          </a:p>
          <a:p>
            <a:r>
              <a:rPr lang="cs-CZ" sz="2000" dirty="0"/>
              <a:t>Sekundární imunodeficience </a:t>
            </a:r>
          </a:p>
          <a:p>
            <a:r>
              <a:rPr lang="cs-CZ" sz="2000" dirty="0"/>
              <a:t>Interakce vybraných infekčních činitelů s imunitním systémem</a:t>
            </a:r>
          </a:p>
          <a:p>
            <a:r>
              <a:rPr lang="cs-CZ" sz="2000" dirty="0"/>
              <a:t>Hypersensitivity </a:t>
            </a:r>
          </a:p>
          <a:p>
            <a:r>
              <a:rPr lang="cs-CZ" sz="2000" dirty="0"/>
              <a:t>Transplantační imunologie</a:t>
            </a:r>
          </a:p>
          <a:p>
            <a:r>
              <a:rPr lang="cs-CZ" sz="2000" dirty="0"/>
              <a:t>Reprodukční imunologie, ontogeneze imunity </a:t>
            </a:r>
          </a:p>
          <a:p>
            <a:r>
              <a:rPr lang="cs-CZ" sz="2000" dirty="0"/>
              <a:t>Autoimunitní onemocnění</a:t>
            </a:r>
          </a:p>
          <a:p>
            <a:r>
              <a:rPr lang="cs-CZ" sz="2000" dirty="0"/>
              <a:t>Imunologické mechanismy vybraných tkání a orgánových soustav </a:t>
            </a:r>
          </a:p>
          <a:p>
            <a:r>
              <a:rPr lang="cs-CZ" sz="2000" dirty="0"/>
              <a:t>Nádorová imunologie </a:t>
            </a:r>
          </a:p>
          <a:p>
            <a:endParaRPr lang="cs-CZ" sz="2000" dirty="0"/>
          </a:p>
          <a:p>
            <a:pPr marL="0" indent="0">
              <a:buNone/>
            </a:pPr>
            <a:r>
              <a:rPr lang="cs-CZ" sz="2000" dirty="0"/>
              <a:t>Zkouška ústní, 3 otázky.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8467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DDD2F1-19A0-C7F1-29A3-FA90E88CF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Poruchy imunity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E367DCD-793F-0669-8178-7959067470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000" b="1" dirty="0"/>
              <a:t>Imunitní systém: </a:t>
            </a:r>
          </a:p>
          <a:p>
            <a:r>
              <a:rPr lang="cs-CZ" sz="2000" dirty="0"/>
              <a:t>rozeznávání vlastních a cizích složek</a:t>
            </a:r>
          </a:p>
          <a:p>
            <a:r>
              <a:rPr lang="cs-CZ" sz="2000" dirty="0"/>
              <a:t>udržování homeostázy, obranyschopnost, imunitní dohled. </a:t>
            </a:r>
          </a:p>
          <a:p>
            <a:endParaRPr lang="cs-CZ" sz="2000" dirty="0"/>
          </a:p>
          <a:p>
            <a:pPr marL="0" indent="0">
              <a:buNone/>
            </a:pPr>
            <a:r>
              <a:rPr lang="cs-CZ" sz="2000" b="1" dirty="0"/>
              <a:t>Poruchy imunity: </a:t>
            </a:r>
          </a:p>
          <a:p>
            <a:pPr marL="0" indent="0">
              <a:buNone/>
            </a:pPr>
            <a:r>
              <a:rPr lang="cs-CZ" sz="2000" dirty="0"/>
              <a:t>Zvýšená nebo snížená reaktivita imunitního systému</a:t>
            </a:r>
          </a:p>
          <a:p>
            <a:pPr marL="0" indent="0">
              <a:buNone/>
            </a:pPr>
            <a:r>
              <a:rPr lang="cs-CZ" sz="2000" dirty="0"/>
              <a:t>Neadekvátní dané situaci </a:t>
            </a:r>
          </a:p>
          <a:p>
            <a:r>
              <a:rPr lang="cs-CZ" sz="2000" dirty="0"/>
              <a:t>Imunodeficience (imunodeficity)</a:t>
            </a:r>
          </a:p>
          <a:p>
            <a:r>
              <a:rPr lang="cs-CZ" sz="2000" dirty="0"/>
              <a:t>Hypersenzitivity (alergie, atopie)</a:t>
            </a:r>
          </a:p>
          <a:p>
            <a:r>
              <a:rPr lang="cs-CZ" sz="2000" dirty="0"/>
              <a:t>Autoimunitní onemocnění </a:t>
            </a:r>
          </a:p>
          <a:p>
            <a:r>
              <a:rPr lang="cs-CZ" sz="2000" dirty="0"/>
              <a:t>Případně  </a:t>
            </a:r>
            <a:r>
              <a:rPr lang="cs-CZ" sz="2000" dirty="0" err="1"/>
              <a:t>lymfoproliferativní</a:t>
            </a:r>
            <a:r>
              <a:rPr lang="cs-CZ" sz="2000" dirty="0"/>
              <a:t> onemocnění (leukemie, lymfomy)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dirty="0"/>
              <a:t>Medicínský, ekonomický i společenský (sociální) problém.  </a:t>
            </a:r>
          </a:p>
        </p:txBody>
      </p:sp>
    </p:spTree>
    <p:extLst>
      <p:ext uri="{BB962C8B-B14F-4D97-AF65-F5344CB8AC3E}">
        <p14:creationId xmlns:p14="http://schemas.microsoft.com/office/powerpoint/2010/main" val="3801318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FCC72E-4018-8563-37B7-13CAE5D2F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dirty="0"/>
              <a:t>Diagnostika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6FFF702-58E9-BDDC-96F9-8F6072C4BB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cs-CZ" sz="3600" dirty="0"/>
              <a:t>Praktický lékař, pediatr, specializované pracoviště klinické imunologie, alergologie, revmatologie, neurologie aj.)</a:t>
            </a:r>
          </a:p>
          <a:p>
            <a:pPr>
              <a:lnSpc>
                <a:spcPct val="120000"/>
              </a:lnSpc>
            </a:pPr>
            <a:endParaRPr lang="cs-CZ" sz="3600" dirty="0"/>
          </a:p>
          <a:p>
            <a:pPr>
              <a:lnSpc>
                <a:spcPct val="120000"/>
              </a:lnSpc>
            </a:pPr>
            <a:r>
              <a:rPr lang="cs-CZ" sz="3600" dirty="0"/>
              <a:t>Věk nástupu obtíží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3600" dirty="0"/>
              <a:t>Imunodeficity – novorozenci – dětský věk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3600" dirty="0"/>
              <a:t>Hypersenzitivity – dětský věk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3600" dirty="0"/>
              <a:t>Autoimunity - dospělost </a:t>
            </a:r>
          </a:p>
          <a:p>
            <a:pPr>
              <a:lnSpc>
                <a:spcPct val="120000"/>
              </a:lnSpc>
            </a:pPr>
            <a:endParaRPr lang="cs-CZ" sz="3600" dirty="0"/>
          </a:p>
          <a:p>
            <a:pPr>
              <a:lnSpc>
                <a:spcPct val="120000"/>
              </a:lnSpc>
            </a:pPr>
            <a:r>
              <a:rPr lang="cs-CZ" sz="3600" dirty="0"/>
              <a:t>Vnější projevy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3600" dirty="0"/>
              <a:t>Imunodeficity (neprospívání, kožní projevy, opakované infekce neobvyklého průběhu, postvakcinační reakce aj)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3600" dirty="0"/>
              <a:t>Hypersenzitivity (slizniční a kožní projevy, astma)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3600" dirty="0"/>
              <a:t>Autoimunity různé podle typu onemocnění)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2400" dirty="0"/>
              <a:t> 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47493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altLang="cs-CZ" sz="3600" dirty="0"/>
              <a:t>Laboratorní vyšetření:</a:t>
            </a:r>
            <a:br>
              <a:rPr lang="cs-CZ" altLang="cs-CZ" sz="4000" dirty="0"/>
            </a:br>
            <a:endParaRPr lang="cs-CZ" altLang="cs-CZ" sz="4000" dirty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6616" y="1181100"/>
            <a:ext cx="8229600" cy="4495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dirty="0">
                <a:solidFill>
                  <a:srgbClr val="7030A0"/>
                </a:solidFill>
              </a:rPr>
              <a:t>Krevní obraz (% i absolutní počty, morfologie krvinek) 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400" dirty="0">
              <a:solidFill>
                <a:srgbClr val="7030A0"/>
              </a:solidFill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cs-CZ" altLang="cs-CZ" sz="2800" dirty="0"/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id="{251619B4-464D-A180-C0A2-A544A885F6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68" y="1840851"/>
            <a:ext cx="1451547" cy="123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1">
            <a:extLst>
              <a:ext uri="{FF2B5EF4-FFF2-40B4-BE49-F238E27FC236}">
                <a16:creationId xmlns:a16="http://schemas.microsoft.com/office/drawing/2014/main" id="{F37DC8CE-D47B-652D-203E-0F9FFCF570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602" y="1854029"/>
            <a:ext cx="1646295" cy="1234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4">
            <a:extLst>
              <a:ext uri="{FF2B5EF4-FFF2-40B4-BE49-F238E27FC236}">
                <a16:creationId xmlns:a16="http://schemas.microsoft.com/office/drawing/2014/main" id="{2AEA883E-5A5D-1098-2E43-C43F730B6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840851"/>
            <a:ext cx="1661584" cy="1261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B409266B-EF3F-4BC1-1190-29E90051C6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68" y="4067754"/>
            <a:ext cx="1451547" cy="1088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1">
            <a:extLst>
              <a:ext uri="{FF2B5EF4-FFF2-40B4-BE49-F238E27FC236}">
                <a16:creationId xmlns:a16="http://schemas.microsoft.com/office/drawing/2014/main" id="{7BD4E08A-98E6-9254-9984-80330BE923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602" y="3995212"/>
            <a:ext cx="1646295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8A6C10F5-1E35-CC66-8205-7BA562237ED7}"/>
              </a:ext>
            </a:extLst>
          </p:cNvPr>
          <p:cNvSpPr txBox="1"/>
          <p:nvPr/>
        </p:nvSpPr>
        <p:spPr>
          <a:xfrm>
            <a:off x="487784" y="3177937"/>
            <a:ext cx="1883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Neutrofily 60-65%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01546F53-E3E8-3960-EBAF-CAD5ABBC9F1C}"/>
              </a:ext>
            </a:extLst>
          </p:cNvPr>
          <p:cNvSpPr txBox="1"/>
          <p:nvPr/>
        </p:nvSpPr>
        <p:spPr>
          <a:xfrm>
            <a:off x="3740137" y="3171446"/>
            <a:ext cx="1602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Eozinofily 3-5%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C1EBEBA2-9386-56C7-55F6-D0CBD7D10DD4}"/>
              </a:ext>
            </a:extLst>
          </p:cNvPr>
          <p:cNvSpPr txBox="1"/>
          <p:nvPr/>
        </p:nvSpPr>
        <p:spPr>
          <a:xfrm>
            <a:off x="6913546" y="3177937"/>
            <a:ext cx="1606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Bazofily</a:t>
            </a:r>
            <a:r>
              <a:rPr lang="cs-CZ" dirty="0"/>
              <a:t> 0,5-1%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514FC1F4-9925-0237-2FE6-83034756B3A5}"/>
              </a:ext>
            </a:extLst>
          </p:cNvPr>
          <p:cNvSpPr txBox="1"/>
          <p:nvPr/>
        </p:nvSpPr>
        <p:spPr>
          <a:xfrm>
            <a:off x="514433" y="5377284"/>
            <a:ext cx="1889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Lymfocyty 20-25%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C8967678-B792-3E42-5930-93F077A7EC7B}"/>
              </a:ext>
            </a:extLst>
          </p:cNvPr>
          <p:cNvSpPr txBox="1"/>
          <p:nvPr/>
        </p:nvSpPr>
        <p:spPr>
          <a:xfrm>
            <a:off x="3601663" y="5279103"/>
            <a:ext cx="1654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Monocyty 5-8%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ADB357CE-E9CF-B254-3756-F72D30F44E67}"/>
              </a:ext>
            </a:extLst>
          </p:cNvPr>
          <p:cNvSpPr txBox="1"/>
          <p:nvPr/>
        </p:nvSpPr>
        <p:spPr>
          <a:xfrm>
            <a:off x="6227155" y="3877713"/>
            <a:ext cx="233551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Ery: 4,5-5,9 </a:t>
            </a:r>
            <a:r>
              <a:rPr lang="cs-CZ" dirty="0" err="1"/>
              <a:t>x</a:t>
            </a:r>
            <a:r>
              <a:rPr lang="cs-CZ" dirty="0"/>
              <a:t> 10</a:t>
            </a:r>
            <a:r>
              <a:rPr lang="cs-CZ" baseline="30000" dirty="0"/>
              <a:t>12</a:t>
            </a:r>
            <a:r>
              <a:rPr lang="cs-CZ" dirty="0"/>
              <a:t>/l</a:t>
            </a:r>
          </a:p>
          <a:p>
            <a:r>
              <a:rPr lang="cs-CZ" dirty="0"/>
              <a:t>Leu: 3-11 </a:t>
            </a:r>
            <a:r>
              <a:rPr lang="cs-CZ" dirty="0" err="1"/>
              <a:t>x</a:t>
            </a:r>
            <a:r>
              <a:rPr lang="cs-CZ" dirty="0"/>
              <a:t> 10</a:t>
            </a:r>
            <a:r>
              <a:rPr lang="cs-CZ" baseline="30000" dirty="0"/>
              <a:t>9</a:t>
            </a:r>
            <a:r>
              <a:rPr lang="cs-CZ" dirty="0"/>
              <a:t>/l</a:t>
            </a:r>
          </a:p>
          <a:p>
            <a:r>
              <a:rPr lang="cs-CZ" dirty="0"/>
              <a:t>Tromb: 170-400 </a:t>
            </a:r>
            <a:r>
              <a:rPr lang="cs-CZ" dirty="0" err="1"/>
              <a:t>x</a:t>
            </a:r>
            <a:r>
              <a:rPr lang="cs-CZ" dirty="0"/>
              <a:t> 10</a:t>
            </a:r>
            <a:r>
              <a:rPr lang="cs-CZ" baseline="30000" dirty="0"/>
              <a:t>9</a:t>
            </a:r>
            <a:r>
              <a:rPr lang="cs-CZ" dirty="0"/>
              <a:t>/l</a:t>
            </a:r>
          </a:p>
          <a:p>
            <a:r>
              <a:rPr lang="cs-CZ" dirty="0" err="1"/>
              <a:t>Ht</a:t>
            </a:r>
            <a:r>
              <a:rPr lang="cs-CZ" dirty="0"/>
              <a:t>: 0,40-0,56</a:t>
            </a:r>
          </a:p>
          <a:p>
            <a:r>
              <a:rPr lang="cs-CZ" dirty="0" err="1"/>
              <a:t>Hb</a:t>
            </a:r>
            <a:r>
              <a:rPr lang="cs-CZ" dirty="0"/>
              <a:t>: 140-180g/l</a:t>
            </a:r>
          </a:p>
          <a:p>
            <a:r>
              <a:rPr lang="cs-CZ" dirty="0"/>
              <a:t>Proteiny: 65-85 g/l</a:t>
            </a:r>
          </a:p>
        </p:txBody>
      </p:sp>
    </p:spTree>
    <p:extLst>
      <p:ext uri="{BB962C8B-B14F-4D97-AF65-F5344CB8AC3E}">
        <p14:creationId xmlns:p14="http://schemas.microsoft.com/office/powerpoint/2010/main" val="1909631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BC1C5F1A-DED4-DB43-86E8-96392486D4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56" y="1580569"/>
            <a:ext cx="3711178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75D84D72-68AC-7047-BD18-F43E94C72710}"/>
              </a:ext>
            </a:extLst>
          </p:cNvPr>
          <p:cNvSpPr txBox="1"/>
          <p:nvPr/>
        </p:nvSpPr>
        <p:spPr>
          <a:xfrm>
            <a:off x="4001002" y="1380514"/>
            <a:ext cx="45277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Výsledek elektroforézy sérových proteinů 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1BA19FAF-7DD2-394C-BBF7-86259181B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502" y="4322720"/>
            <a:ext cx="2581275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3522E2ED-1EE2-3246-8FC1-B054651134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201" y="4030621"/>
            <a:ext cx="2581275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AE53EB76-FEBB-1241-B8F4-277BE39FEE6B}"/>
              </a:ext>
            </a:extLst>
          </p:cNvPr>
          <p:cNvSpPr/>
          <p:nvPr/>
        </p:nvSpPr>
        <p:spPr>
          <a:xfrm>
            <a:off x="4240399" y="1780624"/>
            <a:ext cx="490853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/>
              <a:t>mezi </a:t>
            </a:r>
            <a:r>
              <a:rPr lang="el-GR" sz="2000" dirty="0"/>
              <a:t>β</a:t>
            </a:r>
            <a:r>
              <a:rPr lang="el-GR" sz="2000" baseline="-25000" dirty="0"/>
              <a:t>1</a:t>
            </a:r>
            <a:r>
              <a:rPr lang="el-GR" sz="2000" dirty="0"/>
              <a:t>  </a:t>
            </a:r>
            <a:r>
              <a:rPr lang="cs-CZ" sz="2000" dirty="0"/>
              <a:t>a </a:t>
            </a:r>
            <a:r>
              <a:rPr lang="el-GR" sz="2000" dirty="0"/>
              <a:t>β</a:t>
            </a:r>
            <a:r>
              <a:rPr lang="el-GR" sz="2000" baseline="-25000" dirty="0"/>
              <a:t>2</a:t>
            </a:r>
            <a:r>
              <a:rPr lang="el-GR" sz="2000" dirty="0"/>
              <a:t>-</a:t>
            </a:r>
            <a:r>
              <a:rPr lang="cs-CZ" sz="2000" dirty="0"/>
              <a:t>globuliny</a:t>
            </a:r>
            <a:r>
              <a:rPr lang="cs-CZ" sz="2000" dirty="0">
                <a:solidFill>
                  <a:srgbClr val="212529"/>
                </a:solidFill>
              </a:rPr>
              <a:t> - </a:t>
            </a:r>
            <a:r>
              <a:rPr lang="cs-CZ" sz="2000" dirty="0" err="1">
                <a:solidFill>
                  <a:srgbClr val="212529"/>
                </a:solidFill>
              </a:rPr>
              <a:t>IgA</a:t>
            </a:r>
            <a:r>
              <a:rPr lang="cs-CZ" sz="2000" dirty="0">
                <a:solidFill>
                  <a:srgbClr val="212529"/>
                </a:solidFill>
              </a:rPr>
              <a:t> </a:t>
            </a:r>
            <a:endParaRPr lang="cs-CZ" sz="2000" dirty="0">
              <a:solidFill>
                <a:srgbClr val="007BFF"/>
              </a:solidFill>
            </a:endParaRPr>
          </a:p>
          <a:p>
            <a:r>
              <a:rPr lang="cs-CZ" sz="2000" dirty="0">
                <a:solidFill>
                  <a:srgbClr val="212529"/>
                </a:solidFill>
              </a:rPr>
              <a:t>zóna </a:t>
            </a:r>
            <a:r>
              <a:rPr lang="el-GR" sz="2000" dirty="0">
                <a:solidFill>
                  <a:srgbClr val="212529"/>
                </a:solidFill>
              </a:rPr>
              <a:t>β</a:t>
            </a:r>
            <a:r>
              <a:rPr lang="el-GR" sz="2000" baseline="-25000" dirty="0">
                <a:solidFill>
                  <a:srgbClr val="212529"/>
                </a:solidFill>
              </a:rPr>
              <a:t>2</a:t>
            </a:r>
            <a:r>
              <a:rPr lang="el-GR" sz="2000" dirty="0">
                <a:solidFill>
                  <a:srgbClr val="212529"/>
                </a:solidFill>
              </a:rPr>
              <a:t>-</a:t>
            </a:r>
            <a:r>
              <a:rPr lang="cs-CZ" sz="2000" dirty="0">
                <a:solidFill>
                  <a:srgbClr val="212529"/>
                </a:solidFill>
              </a:rPr>
              <a:t>globulinů  - C3 složka komplementu</a:t>
            </a:r>
          </a:p>
          <a:p>
            <a:r>
              <a:rPr lang="cs-CZ" sz="2000" dirty="0">
                <a:solidFill>
                  <a:srgbClr val="212529"/>
                </a:solidFill>
              </a:rPr>
              <a:t>zóna  </a:t>
            </a:r>
            <a:r>
              <a:rPr lang="el-GR" sz="2000" dirty="0">
                <a:solidFill>
                  <a:srgbClr val="212529"/>
                </a:solidFill>
              </a:rPr>
              <a:t>γ</a:t>
            </a:r>
            <a:r>
              <a:rPr lang="cs-CZ" sz="2000" dirty="0">
                <a:solidFill>
                  <a:srgbClr val="212529"/>
                </a:solidFill>
              </a:rPr>
              <a:t> globulinů - 4 podtřídy  </a:t>
            </a:r>
            <a:r>
              <a:rPr lang="cs-CZ" sz="2000" dirty="0" err="1">
                <a:solidFill>
                  <a:srgbClr val="212529"/>
                </a:solidFill>
              </a:rPr>
              <a:t>IgG</a:t>
            </a:r>
            <a:r>
              <a:rPr lang="cs-CZ" sz="2000" dirty="0">
                <a:solidFill>
                  <a:srgbClr val="212529"/>
                </a:solidFill>
              </a:rPr>
              <a:t> </a:t>
            </a:r>
          </a:p>
          <a:p>
            <a:r>
              <a:rPr lang="cs-CZ" sz="2000" dirty="0">
                <a:solidFill>
                  <a:srgbClr val="212529"/>
                </a:solidFill>
              </a:rPr>
              <a:t>na konci zóny </a:t>
            </a:r>
            <a:r>
              <a:rPr lang="el-GR" sz="2000" dirty="0">
                <a:solidFill>
                  <a:srgbClr val="212529"/>
                </a:solidFill>
              </a:rPr>
              <a:t>γ-</a:t>
            </a:r>
            <a:r>
              <a:rPr lang="cs-CZ" sz="2000" dirty="0">
                <a:solidFill>
                  <a:srgbClr val="212529"/>
                </a:solidFill>
              </a:rPr>
              <a:t>globulinů  - imunoglobulin</a:t>
            </a:r>
            <a:endParaRPr lang="cs-CZ" sz="2000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A83763E-6758-3143-9410-EE65EAD20B52}"/>
              </a:ext>
            </a:extLst>
          </p:cNvPr>
          <p:cNvSpPr txBox="1"/>
          <p:nvPr/>
        </p:nvSpPr>
        <p:spPr>
          <a:xfrm>
            <a:off x="6300192" y="5989595"/>
            <a:ext cx="193957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500" dirty="0" err="1"/>
              <a:t>Hypogamaglobulinémi</a:t>
            </a:r>
            <a:endParaRPr lang="cs-CZ" sz="15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20D0CE90-6B91-7944-B49F-B0FE85585205}"/>
              </a:ext>
            </a:extLst>
          </p:cNvPr>
          <p:cNvSpPr txBox="1"/>
          <p:nvPr/>
        </p:nvSpPr>
        <p:spPr>
          <a:xfrm>
            <a:off x="1413272" y="6203331"/>
            <a:ext cx="213173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500" dirty="0"/>
              <a:t>Monoklonální </a:t>
            </a:r>
            <a:r>
              <a:rPr lang="cs-CZ" sz="1500" dirty="0" err="1"/>
              <a:t>gamapatie</a:t>
            </a:r>
            <a:endParaRPr lang="cs-CZ" sz="15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1B5629AD-DA72-87E0-C3C9-3D468BE241C2}"/>
              </a:ext>
            </a:extLst>
          </p:cNvPr>
          <p:cNvSpPr txBox="1"/>
          <p:nvPr/>
        </p:nvSpPr>
        <p:spPr>
          <a:xfrm>
            <a:off x="310456" y="409061"/>
            <a:ext cx="5967040" cy="3951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2400" dirty="0">
                <a:solidFill>
                  <a:srgbClr val="7030A0"/>
                </a:solidFill>
              </a:rPr>
              <a:t>Elektroforéza bílkovin plazmy </a:t>
            </a:r>
          </a:p>
        </p:txBody>
      </p:sp>
    </p:spTree>
    <p:extLst>
      <p:ext uri="{BB962C8B-B14F-4D97-AF65-F5344CB8AC3E}">
        <p14:creationId xmlns:p14="http://schemas.microsoft.com/office/powerpoint/2010/main" val="2477603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329CAB2E-0AAF-A6C2-112F-EEBBFFCA5F50}"/>
              </a:ext>
            </a:extLst>
          </p:cNvPr>
          <p:cNvSpPr txBox="1"/>
          <p:nvPr/>
        </p:nvSpPr>
        <p:spPr>
          <a:xfrm>
            <a:off x="395536" y="541863"/>
            <a:ext cx="8352928" cy="5774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2400" dirty="0">
                <a:solidFill>
                  <a:srgbClr val="7030A0"/>
                </a:solidFill>
              </a:rPr>
              <a:t>Příklady diagnosticky významných imunologických parametrů 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000" dirty="0">
              <a:solidFill>
                <a:srgbClr val="7030A0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000" dirty="0">
              <a:solidFill>
                <a:srgbClr val="7030A0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000" dirty="0"/>
              <a:t>Celkový </a:t>
            </a:r>
            <a:r>
              <a:rPr lang="cs-CZ" altLang="cs-CZ" sz="2000" dirty="0" err="1"/>
              <a:t>IgG</a:t>
            </a:r>
            <a:r>
              <a:rPr lang="cs-CZ" altLang="cs-CZ" sz="2000" dirty="0"/>
              <a:t>, </a:t>
            </a:r>
            <a:r>
              <a:rPr lang="cs-CZ" altLang="cs-CZ" sz="2000" dirty="0" err="1"/>
              <a:t>IgM</a:t>
            </a:r>
            <a:r>
              <a:rPr lang="cs-CZ" altLang="cs-CZ" sz="2000" dirty="0"/>
              <a:t>, </a:t>
            </a:r>
            <a:r>
              <a:rPr lang="cs-CZ" altLang="cs-CZ" sz="2000" dirty="0" err="1"/>
              <a:t>IgA</a:t>
            </a:r>
            <a:r>
              <a:rPr lang="cs-CZ" altLang="cs-CZ" sz="2000" dirty="0"/>
              <a:t> (sérový)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000" dirty="0"/>
          </a:p>
          <a:p>
            <a:pPr eaLnBrk="1" hangingPunct="1">
              <a:lnSpc>
                <a:spcPts val="2500"/>
              </a:lnSpc>
              <a:defRPr/>
            </a:pPr>
            <a:r>
              <a:rPr lang="cs-CZ" altLang="cs-CZ" sz="2000" dirty="0" err="1"/>
              <a:t>IgG</a:t>
            </a:r>
            <a:r>
              <a:rPr lang="cs-CZ" altLang="cs-CZ" sz="2000" dirty="0"/>
              <a:t> 8-18 g/l</a:t>
            </a:r>
          </a:p>
          <a:p>
            <a:pPr eaLnBrk="1" hangingPunct="1">
              <a:lnSpc>
                <a:spcPts val="2500"/>
              </a:lnSpc>
              <a:defRPr/>
            </a:pPr>
            <a:r>
              <a:rPr lang="cs-CZ" altLang="cs-CZ" sz="2000" dirty="0" err="1"/>
              <a:t>IgA</a:t>
            </a:r>
            <a:r>
              <a:rPr lang="cs-CZ" altLang="cs-CZ" sz="2000" dirty="0"/>
              <a:t> 0,9-3,5 g/l</a:t>
            </a:r>
          </a:p>
          <a:p>
            <a:pPr eaLnBrk="1" hangingPunct="1">
              <a:lnSpc>
                <a:spcPts val="2500"/>
              </a:lnSpc>
              <a:defRPr/>
            </a:pPr>
            <a:r>
              <a:rPr lang="cs-CZ" altLang="cs-CZ" sz="2000" dirty="0" err="1"/>
              <a:t>IgM</a:t>
            </a:r>
            <a:r>
              <a:rPr lang="cs-CZ" altLang="cs-CZ" sz="2000" dirty="0"/>
              <a:t> 0,9-2,5 g/l</a:t>
            </a:r>
          </a:p>
          <a:p>
            <a:pPr eaLnBrk="1" hangingPunct="1">
              <a:lnSpc>
                <a:spcPts val="2500"/>
              </a:lnSpc>
              <a:defRPr/>
            </a:pPr>
            <a:r>
              <a:rPr lang="cs-CZ" altLang="cs-CZ" sz="2000" dirty="0"/>
              <a:t>IgD 0,1 g/l</a:t>
            </a:r>
          </a:p>
          <a:p>
            <a:pPr eaLnBrk="1" hangingPunct="1">
              <a:lnSpc>
                <a:spcPts val="2500"/>
              </a:lnSpc>
              <a:defRPr/>
            </a:pPr>
            <a:r>
              <a:rPr lang="cs-CZ" altLang="cs-CZ" sz="2000" dirty="0" err="1"/>
              <a:t>IgE</a:t>
            </a:r>
            <a:r>
              <a:rPr lang="cs-CZ" altLang="cs-CZ" sz="2000" dirty="0"/>
              <a:t> 0,0003 g/l (enzymová aktivita) 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000" dirty="0"/>
          </a:p>
          <a:p>
            <a:pPr eaLnBrk="1" hangingPunct="1">
              <a:lnSpc>
                <a:spcPts val="2500"/>
              </a:lnSpc>
              <a:defRPr/>
            </a:pPr>
            <a:r>
              <a:rPr lang="cs-CZ" altLang="cs-CZ" sz="2000" dirty="0"/>
              <a:t>Anti A, anti B</a:t>
            </a:r>
          </a:p>
          <a:p>
            <a:pPr eaLnBrk="1" hangingPunct="1">
              <a:lnSpc>
                <a:spcPts val="2500"/>
              </a:lnSpc>
              <a:defRPr/>
            </a:pPr>
            <a:r>
              <a:rPr lang="cs-CZ" altLang="cs-CZ" sz="2000" dirty="0"/>
              <a:t>Specifické protilátky (vakcinační, autoimunitní) </a:t>
            </a:r>
          </a:p>
          <a:p>
            <a:pPr eaLnBrk="1" hangingPunct="1">
              <a:lnSpc>
                <a:spcPts val="2500"/>
              </a:lnSpc>
              <a:defRPr/>
            </a:pPr>
            <a:r>
              <a:rPr lang="cs-CZ" altLang="cs-CZ" sz="2000" dirty="0"/>
              <a:t>Počet T a B lymfocytů, povrchové znaky, aktivace </a:t>
            </a:r>
          </a:p>
          <a:p>
            <a:pPr eaLnBrk="1" hangingPunct="1">
              <a:lnSpc>
                <a:spcPts val="2500"/>
              </a:lnSpc>
              <a:defRPr/>
            </a:pPr>
            <a:r>
              <a:rPr lang="cs-CZ" altLang="cs-CZ" sz="2000" dirty="0"/>
              <a:t>Komplement (koncentrace složek, hemolytická aktivita)</a:t>
            </a:r>
          </a:p>
          <a:p>
            <a:pPr eaLnBrk="1" hangingPunct="1">
              <a:lnSpc>
                <a:spcPts val="2500"/>
              </a:lnSpc>
              <a:defRPr/>
            </a:pPr>
            <a:r>
              <a:rPr lang="cs-CZ" altLang="cs-CZ" sz="2000" dirty="0"/>
              <a:t>MBP (</a:t>
            </a:r>
            <a:r>
              <a:rPr lang="cs-CZ" altLang="cs-CZ" sz="2000" dirty="0" err="1"/>
              <a:t>manozu</a:t>
            </a:r>
            <a:r>
              <a:rPr lang="cs-CZ" altLang="cs-CZ" sz="2000" dirty="0"/>
              <a:t> vázající protein)</a:t>
            </a:r>
          </a:p>
          <a:p>
            <a:pPr eaLnBrk="1" hangingPunct="1">
              <a:lnSpc>
                <a:spcPts val="2500"/>
              </a:lnSpc>
              <a:defRPr/>
            </a:pPr>
            <a:r>
              <a:rPr lang="cs-CZ" altLang="cs-CZ" sz="2000" dirty="0"/>
              <a:t>Fagocytóza</a:t>
            </a:r>
          </a:p>
          <a:p>
            <a:pPr eaLnBrk="1" hangingPunct="1">
              <a:lnSpc>
                <a:spcPts val="2500"/>
              </a:lnSpc>
              <a:defRPr/>
            </a:pPr>
            <a:r>
              <a:rPr lang="cs-CZ" altLang="cs-CZ" sz="2000" dirty="0"/>
              <a:t>Další – genová a mikrobiální vyšetření </a:t>
            </a:r>
          </a:p>
          <a:p>
            <a:pPr eaLnBrk="1" hangingPunct="1">
              <a:lnSpc>
                <a:spcPts val="2500"/>
              </a:lnSpc>
              <a:defRPr/>
            </a:pPr>
            <a:r>
              <a:rPr lang="cs-CZ" altLang="cs-CZ" sz="2000" dirty="0"/>
              <a:t>Prenatální diagnostika</a:t>
            </a:r>
          </a:p>
        </p:txBody>
      </p:sp>
    </p:spTree>
    <p:extLst>
      <p:ext uri="{BB962C8B-B14F-4D97-AF65-F5344CB8AC3E}">
        <p14:creationId xmlns:p14="http://schemas.microsoft.com/office/powerpoint/2010/main" val="27239460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altLang="cs-CZ" sz="3600" dirty="0"/>
              <a:t>Dělení imunodeficiencí:</a:t>
            </a:r>
            <a:br>
              <a:rPr lang="cs-CZ" altLang="cs-CZ" sz="4000" dirty="0"/>
            </a:br>
            <a:endParaRPr lang="cs-CZ" altLang="cs-CZ" sz="4000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52513"/>
            <a:ext cx="8229600" cy="5545137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cs-CZ" altLang="cs-CZ" sz="2000" b="1" dirty="0">
                <a:solidFill>
                  <a:schemeClr val="folHlink"/>
                </a:solidFill>
              </a:rPr>
              <a:t>Primární</a:t>
            </a:r>
            <a:r>
              <a:rPr lang="cs-CZ" altLang="cs-CZ" sz="2000" b="1" dirty="0"/>
              <a:t> </a:t>
            </a:r>
            <a:r>
              <a:rPr lang="cs-CZ" altLang="cs-CZ" sz="2000" dirty="0"/>
              <a:t>– poruchy genů kódujících proteiny s imunologickou funkcí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cs-CZ" altLang="cs-CZ" sz="2000" u="sng" dirty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altLang="cs-CZ" sz="2000" dirty="0"/>
              <a:t>Dělení podle fenotypových projevů:</a:t>
            </a:r>
          </a:p>
          <a:p>
            <a:pPr eaLnBrk="1" hangingPunct="1">
              <a:buFontTx/>
              <a:buChar char="•"/>
              <a:defRPr/>
            </a:pPr>
            <a:r>
              <a:rPr lang="cs-CZ" altLang="cs-CZ" sz="2000" dirty="0"/>
              <a:t>Protilátkové 70 %</a:t>
            </a:r>
          </a:p>
          <a:p>
            <a:pPr eaLnBrk="1" hangingPunct="1">
              <a:buFontTx/>
              <a:buChar char="•"/>
              <a:defRPr/>
            </a:pPr>
            <a:r>
              <a:rPr lang="cs-CZ" altLang="cs-CZ" sz="2000" dirty="0"/>
              <a:t>Buněčné a kombinované 15-20 %</a:t>
            </a:r>
          </a:p>
          <a:p>
            <a:pPr eaLnBrk="1" hangingPunct="1">
              <a:buFontTx/>
              <a:buChar char="•"/>
              <a:defRPr/>
            </a:pPr>
            <a:r>
              <a:rPr lang="cs-CZ" altLang="cs-CZ" sz="2000" dirty="0"/>
              <a:t>Fagocytární 10 %</a:t>
            </a:r>
          </a:p>
          <a:p>
            <a:pPr eaLnBrk="1" hangingPunct="1">
              <a:buFontTx/>
              <a:buChar char="•"/>
              <a:defRPr/>
            </a:pPr>
            <a:r>
              <a:rPr lang="cs-CZ" altLang="cs-CZ" sz="2000" dirty="0"/>
              <a:t>Komplementové 1-2 %</a:t>
            </a:r>
          </a:p>
          <a:p>
            <a:pPr eaLnBrk="1" hangingPunct="1">
              <a:buFontTx/>
              <a:buChar char="•"/>
              <a:defRPr/>
            </a:pPr>
            <a:r>
              <a:rPr lang="cs-CZ" altLang="cs-CZ" sz="2000" dirty="0"/>
              <a:t>Nezařazené – poruchy prezentace </a:t>
            </a:r>
            <a:r>
              <a:rPr lang="cs-CZ" altLang="cs-CZ" sz="2000" dirty="0" err="1"/>
              <a:t>Ag</a:t>
            </a:r>
            <a:r>
              <a:rPr lang="cs-CZ" altLang="cs-CZ" sz="2000" dirty="0"/>
              <a:t>  </a:t>
            </a:r>
          </a:p>
          <a:p>
            <a:pPr eaLnBrk="1" hangingPunct="1">
              <a:buFontTx/>
              <a:buNone/>
              <a:defRPr/>
            </a:pPr>
            <a:r>
              <a:rPr lang="cs-CZ" altLang="cs-CZ" sz="2000" dirty="0"/>
              <a:t>                                poruchy </a:t>
            </a:r>
            <a:r>
              <a:rPr lang="cs-CZ" altLang="cs-CZ" sz="2000" dirty="0" err="1"/>
              <a:t>apoptózy</a:t>
            </a:r>
            <a:endParaRPr lang="cs-CZ" altLang="cs-CZ" sz="2000" dirty="0"/>
          </a:p>
          <a:p>
            <a:pPr eaLnBrk="1" hangingPunct="1">
              <a:buFontTx/>
              <a:buNone/>
              <a:defRPr/>
            </a:pPr>
            <a:endParaRPr lang="cs-CZ" altLang="cs-CZ" sz="2000" dirty="0"/>
          </a:p>
          <a:p>
            <a:pPr eaLnBrk="1" hangingPunct="1">
              <a:buFontTx/>
              <a:buNone/>
              <a:defRPr/>
            </a:pPr>
            <a:endParaRPr lang="cs-CZ" altLang="cs-CZ" sz="2000" dirty="0"/>
          </a:p>
          <a:p>
            <a:pPr marL="0" indent="0" eaLnBrk="1" hangingPunct="1">
              <a:buSzPct val="120000"/>
              <a:buNone/>
              <a:defRPr/>
            </a:pPr>
            <a:r>
              <a:rPr lang="cs-CZ" altLang="cs-CZ" sz="2000" b="1" dirty="0">
                <a:solidFill>
                  <a:schemeClr val="folHlink"/>
                </a:solidFill>
              </a:rPr>
              <a:t>Sekundární</a:t>
            </a:r>
            <a:r>
              <a:rPr lang="cs-CZ" altLang="cs-CZ" sz="2000" dirty="0">
                <a:solidFill>
                  <a:schemeClr val="folHlink"/>
                </a:solidFill>
              </a:rPr>
              <a:t> </a:t>
            </a:r>
            <a:r>
              <a:rPr lang="cs-CZ" altLang="cs-CZ" sz="2000" dirty="0"/>
              <a:t>heterogenní etiologie, není porucha v genech</a:t>
            </a:r>
            <a:endParaRPr lang="cs-CZ" altLang="cs-CZ" sz="2000" dirty="0">
              <a:solidFill>
                <a:schemeClr val="folHlink"/>
              </a:solidFill>
            </a:endParaRPr>
          </a:p>
          <a:p>
            <a:pPr eaLnBrk="1" hangingPunct="1">
              <a:buSzPct val="150000"/>
              <a:buFont typeface="Wingdings" pitchFamily="2" charset="2"/>
              <a:buNone/>
              <a:defRPr/>
            </a:pPr>
            <a:endParaRPr lang="cs-CZ" altLang="cs-CZ" sz="2400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624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2400" dirty="0">
                <a:solidFill>
                  <a:schemeClr val="accent1"/>
                </a:solidFill>
              </a:rPr>
              <a:t>Přehled hlavních charakteristik imunodeficiencí</a:t>
            </a:r>
          </a:p>
        </p:txBody>
      </p:sp>
      <p:pic>
        <p:nvPicPr>
          <p:cNvPr id="6147" name="Picture 4" descr="předled deficitů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54"/>
          <a:stretch/>
        </p:blipFill>
        <p:spPr>
          <a:xfrm>
            <a:off x="215106" y="1417638"/>
            <a:ext cx="8713787" cy="530900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82693DDF-BDB7-FB04-C1EE-87DD47CB45B5}"/>
              </a:ext>
            </a:extLst>
          </p:cNvPr>
          <p:cNvSpPr/>
          <p:nvPr/>
        </p:nvSpPr>
        <p:spPr>
          <a:xfrm>
            <a:off x="7020272" y="3068960"/>
            <a:ext cx="864096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273275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920</TotalTime>
  <Words>851</Words>
  <Application>Microsoft Macintosh PowerPoint</Application>
  <PresentationFormat>Předvádění na obrazovce (4:3)</PresentationFormat>
  <Paragraphs>178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4" baseType="lpstr">
      <vt:lpstr>Arial</vt:lpstr>
      <vt:lpstr>Calibri</vt:lpstr>
      <vt:lpstr>PT Sans</vt:lpstr>
      <vt:lpstr>Roboto</vt:lpstr>
      <vt:lpstr>Wingdings</vt:lpstr>
      <vt:lpstr>Motiv systému Office</vt:lpstr>
      <vt:lpstr>Prezentace aplikace PowerPoint</vt:lpstr>
      <vt:lpstr>Seznam témat</vt:lpstr>
      <vt:lpstr>Poruchy imunity</vt:lpstr>
      <vt:lpstr>Diagnostika</vt:lpstr>
      <vt:lpstr>Laboratorní vyšetření: </vt:lpstr>
      <vt:lpstr>Prezentace aplikace PowerPoint</vt:lpstr>
      <vt:lpstr>Prezentace aplikace PowerPoint</vt:lpstr>
      <vt:lpstr>Dělení imunodeficiencí: </vt:lpstr>
      <vt:lpstr>Přehled hlavních charakteristik imunodeficiencí</vt:lpstr>
      <vt:lpstr>Prezentace aplikace PowerPoint</vt:lpstr>
      <vt:lpstr>Diagnostika imunodeficitních stavů: </vt:lpstr>
      <vt:lpstr>Imunologicky významné geny na chromozomu X</vt:lpstr>
      <vt:lpstr>Vývoj počtu lymfocytů v ontogenezi</vt:lpstr>
      <vt:lpstr>Hladiny Ig v ontogenezi</vt:lpstr>
      <vt:lpstr>Primární imunodeficience: genetické aspekty</vt:lpstr>
      <vt:lpstr>Kritéria diagnózy</vt:lpstr>
      <vt:lpstr>Léčba imunodeficitních stavů: </vt:lpstr>
      <vt:lpstr>Prezentace aplikace PowerPoint</vt:lpstr>
    </vt:vector>
  </TitlesOfParts>
  <Company>UEB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Dušková</dc:creator>
  <cp:lastModifiedBy>Monika Dušková</cp:lastModifiedBy>
  <cp:revision>21</cp:revision>
  <dcterms:created xsi:type="dcterms:W3CDTF">2016-02-22T10:31:59Z</dcterms:created>
  <dcterms:modified xsi:type="dcterms:W3CDTF">2024-02-28T08:16:30Z</dcterms:modified>
</cp:coreProperties>
</file>