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59" r:id="rId3"/>
    <p:sldId id="268" r:id="rId4"/>
    <p:sldId id="260" r:id="rId5"/>
    <p:sldId id="266" r:id="rId6"/>
    <p:sldId id="269" r:id="rId7"/>
    <p:sldId id="257" r:id="rId8"/>
    <p:sldId id="258" r:id="rId9"/>
    <p:sldId id="267" r:id="rId10"/>
    <p:sldId id="271" r:id="rId11"/>
    <p:sldId id="263" r:id="rId12"/>
    <p:sldId id="270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718"/>
  </p:normalViewPr>
  <p:slideViewPr>
    <p:cSldViewPr>
      <p:cViewPr varScale="1">
        <p:scale>
          <a:sx n="88" d="100"/>
          <a:sy n="88" d="100"/>
        </p:scale>
        <p:origin x="153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AE6D9-EB9B-5943-992A-7C9571A2C3C0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D720A-9284-614D-B595-83D9316000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73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D720A-9284-614D-B595-83D93160003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43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371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714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721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765C2-F723-4FAC-B5FB-39B8A7912F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33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71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65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21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91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98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2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3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11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73A3C-7E56-4846-9777-624736338B43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3A07-D82A-471C-A5C6-AAA5B6B336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9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Autoimunitní imunopatologické stavy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Minimálně 70 onemocnění a syndromů, orgánově specifické nebo systémové</a:t>
            </a:r>
          </a:p>
          <a:p>
            <a:pPr marL="0" indent="0">
              <a:buNone/>
            </a:pP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7030A0"/>
                </a:solidFill>
              </a:rPr>
              <a:t>Historie: </a:t>
            </a:r>
          </a:p>
          <a:p>
            <a:pPr marL="0" indent="0">
              <a:buNone/>
            </a:pPr>
            <a:r>
              <a:rPr lang="cs-CZ" sz="2000" dirty="0"/>
              <a:t>počátek minulého století – první popisy Paul </a:t>
            </a:r>
            <a:r>
              <a:rPr lang="cs-CZ" sz="2000" dirty="0" err="1"/>
              <a:t>Ehrlich</a:t>
            </a:r>
            <a:r>
              <a:rPr lang="cs-CZ" sz="2000" dirty="0"/>
              <a:t> „Horror </a:t>
            </a:r>
            <a:r>
              <a:rPr lang="cs-CZ" sz="2000" dirty="0" err="1"/>
              <a:t>autotoxicus</a:t>
            </a:r>
            <a:r>
              <a:rPr lang="cs-CZ" sz="2000" dirty="0"/>
              <a:t>“</a:t>
            </a:r>
          </a:p>
          <a:p>
            <a:pPr marL="0" indent="0">
              <a:buNone/>
            </a:pPr>
            <a:r>
              <a:rPr lang="cs-CZ" sz="2000" dirty="0"/>
              <a:t>40. – 50. léta: autoprotilátky, indukce </a:t>
            </a:r>
            <a:r>
              <a:rPr lang="cs-CZ" sz="2000" dirty="0" err="1"/>
              <a:t>autotolerance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70. léta: HLA systém </a:t>
            </a:r>
          </a:p>
          <a:p>
            <a:pPr marL="0" indent="0">
              <a:buNone/>
            </a:pPr>
            <a:r>
              <a:rPr lang="cs-CZ" sz="2000" dirty="0"/>
              <a:t>80. – 90. léta: síť imunitního systému </a:t>
            </a:r>
          </a:p>
          <a:p>
            <a:pPr marL="0" indent="0">
              <a:buNone/>
            </a:pPr>
            <a:r>
              <a:rPr lang="cs-CZ" sz="2000" dirty="0"/>
              <a:t>90. léta: Th1 x Th2</a:t>
            </a:r>
          </a:p>
          <a:p>
            <a:pPr marL="0" indent="0">
              <a:buNone/>
            </a:pPr>
            <a:r>
              <a:rPr lang="cs-CZ" sz="2000" dirty="0"/>
              <a:t>přelom tisíciletí: podtypy lymfocytů, rozvoj biologické léčby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7030A0"/>
                </a:solidFill>
              </a:rPr>
              <a:t>Kritéria autoimunitních nemocí: </a:t>
            </a:r>
          </a:p>
          <a:p>
            <a:pPr marL="0" indent="0">
              <a:buNone/>
            </a:pPr>
            <a:r>
              <a:rPr lang="cs-CZ" sz="2000" dirty="0"/>
              <a:t>určen </a:t>
            </a:r>
            <a:r>
              <a:rPr lang="cs-CZ" sz="2000" dirty="0" err="1"/>
              <a:t>autoantigen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průkaz autoprotilátek nebo specifických klonů T lymfocytů</a:t>
            </a:r>
          </a:p>
          <a:p>
            <a:pPr marL="0" indent="0">
              <a:buNone/>
            </a:pPr>
            <a:r>
              <a:rPr lang="cs-CZ" sz="2000" dirty="0"/>
              <a:t>reprodukovatelnost in vitro, in </a:t>
            </a:r>
            <a:r>
              <a:rPr lang="cs-CZ" sz="2000" dirty="0" err="1"/>
              <a:t>vivo</a:t>
            </a:r>
            <a:r>
              <a:rPr lang="cs-CZ" sz="2000" dirty="0"/>
              <a:t> </a:t>
            </a:r>
          </a:p>
        </p:txBody>
      </p:sp>
      <p:pic>
        <p:nvPicPr>
          <p:cNvPr id="5" name="Audio Recording 17. 4. 2024 15:18:53">
            <a:hlinkClick r:id="" action="ppaction://media"/>
            <a:extLst>
              <a:ext uri="{FF2B5EF4-FFF2-40B4-BE49-F238E27FC236}">
                <a16:creationId xmlns:a16="http://schemas.microsoft.com/office/drawing/2014/main" id="{F844AEAB-A913-2ED1-0F1E-CFC817A85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0790F4-0CA9-F1D7-1BDA-D62706AA8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6951" r="32681" b="5900"/>
          <a:stretch/>
        </p:blipFill>
        <p:spPr>
          <a:xfrm rot="5400000">
            <a:off x="3290422" y="-801470"/>
            <a:ext cx="2376264" cy="89649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3BA5F7E-A237-B3F1-DE3D-440D1682C5EE}"/>
              </a:ext>
            </a:extLst>
          </p:cNvPr>
          <p:cNvSpPr txBox="1"/>
          <p:nvPr/>
        </p:nvSpPr>
        <p:spPr>
          <a:xfrm>
            <a:off x="323528" y="734317"/>
            <a:ext cx="8637524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dirty="0"/>
              <a:t>Příklady: známé molekulární mimikry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Myelinový bazický protein (v obalech axonů) a </a:t>
            </a:r>
            <a:r>
              <a:rPr lang="cs-CZ" sz="2000" dirty="0" err="1"/>
              <a:t>hemaglutinin</a:t>
            </a:r>
            <a:r>
              <a:rPr lang="cs-CZ" sz="2000" dirty="0"/>
              <a:t> viru chřipky, dřeňový protein adenovirů, některé proteiny viru spalniček u roztroušené sklerózy</a:t>
            </a:r>
          </a:p>
        </p:txBody>
      </p:sp>
      <p:pic>
        <p:nvPicPr>
          <p:cNvPr id="2" name="Audio Recording 17. 4. 2024 18:55:34">
            <a:hlinkClick r:id="" action="ppaction://media"/>
            <a:extLst>
              <a:ext uri="{FF2B5EF4-FFF2-40B4-BE49-F238E27FC236}">
                <a16:creationId xmlns:a16="http://schemas.microsoft.com/office/drawing/2014/main" id="{FB0311D9-5922-9F4E-ED42-5B1F8E249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1429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33" y="267644"/>
            <a:ext cx="8229600" cy="56207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 Deregulovaná apoptóza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33" y="1099343"/>
            <a:ext cx="8229600" cy="550793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 err="1">
                <a:solidFill>
                  <a:srgbClr val="7030A0"/>
                </a:solidFill>
              </a:rPr>
              <a:t>Apoptóza</a:t>
            </a:r>
            <a:r>
              <a:rPr lang="cs-CZ" altLang="cs-CZ" sz="1900" dirty="0">
                <a:solidFill>
                  <a:srgbClr val="7030A0"/>
                </a:solidFill>
              </a:rPr>
              <a:t> – fylogeneticky konzervovaný proces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900" dirty="0">
              <a:solidFill>
                <a:srgbClr val="7030A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/>
              <a:t>Kaskádovitá aktivace určitých genů, která vede v konečném důsledku k: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900" dirty="0"/>
              <a:t> -  hydrolytickému štěpení cytoplazmatických molekul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900" dirty="0"/>
              <a:t> -  porušení integrity membrán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900" dirty="0"/>
              <a:t> -  zánik buňky cestou formování </a:t>
            </a:r>
            <a:r>
              <a:rPr lang="cs-CZ" altLang="cs-CZ" sz="1900" dirty="0" err="1"/>
              <a:t>apoptických</a:t>
            </a:r>
            <a:r>
              <a:rPr lang="cs-CZ" altLang="cs-CZ" sz="1900" dirty="0"/>
              <a:t> tělísek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900" dirty="0">
              <a:solidFill>
                <a:schemeClr val="hlink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900" dirty="0" err="1">
                <a:solidFill>
                  <a:srgbClr val="7030A0"/>
                </a:solidFill>
                <a:effectLst/>
              </a:rPr>
              <a:t>Apoptóza</a:t>
            </a:r>
            <a:r>
              <a:rPr lang="cs-CZ" altLang="cs-CZ" sz="1900" dirty="0">
                <a:solidFill>
                  <a:srgbClr val="7030A0"/>
                </a:solidFill>
                <a:effectLst/>
              </a:rPr>
              <a:t> má dvě základní fáze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900" dirty="0">
              <a:solidFill>
                <a:srgbClr val="7030A0"/>
              </a:solidFill>
              <a:effectLst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>
                <a:effectLst/>
              </a:rPr>
              <a:t>1. Signalizační fáze: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>
                <a:effectLst/>
              </a:rPr>
              <a:t> - </a:t>
            </a:r>
            <a:r>
              <a:rPr lang="cs-CZ" altLang="cs-CZ" sz="1900" dirty="0" err="1">
                <a:effectLst/>
              </a:rPr>
              <a:t>proapoptotické</a:t>
            </a:r>
            <a:r>
              <a:rPr lang="cs-CZ" altLang="cs-CZ" sz="1900" dirty="0">
                <a:effectLst/>
              </a:rPr>
              <a:t> podněty (TNF </a:t>
            </a:r>
            <a:r>
              <a:rPr lang="cs-CZ" altLang="cs-CZ" sz="1900" dirty="0">
                <a:effectLst/>
                <a:sym typeface="Symbol" pitchFamily="18" charset="2"/>
              </a:rPr>
              <a:t>, mutace genů)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900" dirty="0">
                <a:effectLst/>
                <a:sym typeface="Symbol" pitchFamily="18" charset="2"/>
              </a:rPr>
              <a:t> - </a:t>
            </a:r>
            <a:r>
              <a:rPr lang="cs-CZ" altLang="cs-CZ" sz="1900" dirty="0" err="1">
                <a:effectLst/>
                <a:sym typeface="Symbol" pitchFamily="18" charset="2"/>
              </a:rPr>
              <a:t>protiapoptotické</a:t>
            </a:r>
            <a:r>
              <a:rPr lang="cs-CZ" altLang="cs-CZ" sz="1900" dirty="0">
                <a:effectLst/>
                <a:sym typeface="Symbol" pitchFamily="18" charset="2"/>
              </a:rPr>
              <a:t> podněty (růstové faktory)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900" dirty="0">
              <a:effectLst/>
              <a:sym typeface="Symbol" pitchFamily="18" charset="2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>
                <a:effectLst/>
                <a:sym typeface="Symbol" pitchFamily="18" charset="2"/>
              </a:rPr>
              <a:t>2. Efektorová fáze: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>
                <a:effectLst/>
                <a:sym typeface="Symbol" pitchFamily="18" charset="2"/>
              </a:rPr>
              <a:t>aktivace dosud latentních proteináz, které štěpí bílkovinný řetězec strukturních i signálních proteinů - </a:t>
            </a:r>
            <a:r>
              <a:rPr lang="cs-CZ" altLang="cs-CZ" sz="1900" dirty="0" err="1">
                <a:effectLst/>
                <a:sym typeface="Symbol" pitchFamily="18" charset="2"/>
              </a:rPr>
              <a:t>kaspázy</a:t>
            </a:r>
            <a:r>
              <a:rPr lang="cs-CZ" altLang="cs-CZ" sz="1900" dirty="0">
                <a:effectLst/>
                <a:sym typeface="Symbol" pitchFamily="18" charset="2"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900" dirty="0"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900" dirty="0">
                <a:solidFill>
                  <a:srgbClr val="7030A0"/>
                </a:solidFill>
                <a:effectLst/>
              </a:rPr>
              <a:t>Důležitá role vnější mitochondriální membrány.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900" dirty="0">
                <a:solidFill>
                  <a:srgbClr val="7030A0"/>
                </a:solidFill>
                <a:effectLst/>
              </a:rPr>
              <a:t>DNA je štěpena </a:t>
            </a:r>
            <a:r>
              <a:rPr lang="cs-CZ" altLang="cs-CZ" sz="1900" dirty="0" err="1">
                <a:solidFill>
                  <a:srgbClr val="7030A0"/>
                </a:solidFill>
                <a:effectLst/>
              </a:rPr>
              <a:t>endonukleasami</a:t>
            </a:r>
            <a:r>
              <a:rPr lang="cs-CZ" altLang="cs-CZ" sz="1900" dirty="0">
                <a:solidFill>
                  <a:srgbClr val="7030A0"/>
                </a:solidFill>
                <a:effectLst/>
              </a:rPr>
              <a:t> na úseky cca 200 </a:t>
            </a:r>
            <a:r>
              <a:rPr lang="cs-CZ" altLang="cs-CZ" sz="1900" dirty="0" err="1">
                <a:solidFill>
                  <a:srgbClr val="7030A0"/>
                </a:solidFill>
                <a:effectLst/>
              </a:rPr>
              <a:t>bazí</a:t>
            </a:r>
            <a:r>
              <a:rPr lang="cs-CZ" altLang="cs-CZ" sz="1900" dirty="0">
                <a:solidFill>
                  <a:srgbClr val="7030A0"/>
                </a:solidFill>
                <a:effectLst/>
              </a:rPr>
              <a:t>.</a:t>
            </a:r>
            <a:r>
              <a:rPr lang="cs-CZ" altLang="cs-CZ" sz="1900" dirty="0">
                <a:solidFill>
                  <a:srgbClr val="7030A0"/>
                </a:solidFill>
              </a:rPr>
              <a:t>  </a:t>
            </a:r>
          </a:p>
        </p:txBody>
      </p:sp>
      <p:pic>
        <p:nvPicPr>
          <p:cNvPr id="2" name="Audio Recording 17. 4. 2024 19:03:54">
            <a:hlinkClick r:id="" action="ppaction://media"/>
            <a:extLst>
              <a:ext uri="{FF2B5EF4-FFF2-40B4-BE49-F238E27FC236}">
                <a16:creationId xmlns:a16="http://schemas.microsoft.com/office/drawing/2014/main" id="{8AB7B3B0-D52B-9E09-2EF9-FB319F6B1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F154B74-95A1-91FE-3BA2-48FA8F3A93FB}"/>
              </a:ext>
            </a:extLst>
          </p:cNvPr>
          <p:cNvSpPr txBox="1"/>
          <p:nvPr/>
        </p:nvSpPr>
        <p:spPr>
          <a:xfrm>
            <a:off x="323528" y="128097"/>
            <a:ext cx="8568952" cy="603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dirty="0"/>
              <a:t>Příčiny apoptózy: </a:t>
            </a:r>
          </a:p>
          <a:p>
            <a:pPr marL="0" indent="0">
              <a:lnSpc>
                <a:spcPts val="2580"/>
              </a:lnSpc>
              <a:buNone/>
              <a:defRPr/>
            </a:pPr>
            <a:endParaRPr lang="cs-CZ" altLang="cs-CZ" dirty="0"/>
          </a:p>
          <a:p>
            <a:pPr marL="0" indent="0">
              <a:lnSpc>
                <a:spcPts val="2580"/>
              </a:lnSpc>
              <a:buNone/>
              <a:defRPr/>
            </a:pPr>
            <a:r>
              <a:rPr lang="cs-CZ" altLang="cs-CZ" sz="1900" dirty="0"/>
              <a:t>Procesy ontogenetického vývoje jedince</a:t>
            </a:r>
          </a:p>
          <a:p>
            <a:pPr marL="0" indent="0">
              <a:lnSpc>
                <a:spcPts val="2580"/>
              </a:lnSpc>
              <a:buNone/>
              <a:defRPr/>
            </a:pPr>
            <a:r>
              <a:rPr lang="cs-CZ" altLang="cs-CZ" sz="1900" dirty="0"/>
              <a:t>Genetické poškození</a:t>
            </a:r>
          </a:p>
          <a:p>
            <a:pPr marL="0" indent="0" eaLnBrk="1" hangingPunct="1">
              <a:lnSpc>
                <a:spcPts val="2580"/>
              </a:lnSpc>
              <a:buNone/>
              <a:defRPr/>
            </a:pPr>
            <a:r>
              <a:rPr lang="cs-CZ" altLang="cs-CZ" sz="1900" dirty="0"/>
              <a:t>Infekce</a:t>
            </a:r>
          </a:p>
          <a:p>
            <a:pPr marL="0" indent="0" eaLnBrk="1" hangingPunct="1">
              <a:lnSpc>
                <a:spcPts val="2580"/>
              </a:lnSpc>
              <a:buNone/>
              <a:defRPr/>
            </a:pPr>
            <a:r>
              <a:rPr lang="cs-CZ" altLang="cs-CZ" sz="1900" dirty="0"/>
              <a:t>Nádorové procesy</a:t>
            </a:r>
          </a:p>
          <a:p>
            <a:pPr marL="0" indent="0" eaLnBrk="1" hangingPunct="1">
              <a:lnSpc>
                <a:spcPts val="2580"/>
              </a:lnSpc>
              <a:buNone/>
              <a:defRPr/>
            </a:pPr>
            <a:r>
              <a:rPr lang="cs-CZ" altLang="cs-CZ" sz="1900" dirty="0"/>
              <a:t>Metabolická a informační deprivace buněk a tkání</a:t>
            </a:r>
          </a:p>
          <a:p>
            <a:pPr marL="0" indent="0" eaLnBrk="1" hangingPunct="1">
              <a:lnSpc>
                <a:spcPts val="2580"/>
              </a:lnSpc>
              <a:buNone/>
              <a:defRPr/>
            </a:pPr>
            <a:r>
              <a:rPr lang="cs-CZ" altLang="cs-CZ" sz="1900" dirty="0"/>
              <a:t>Vnější (fyzikální faktory)</a:t>
            </a:r>
          </a:p>
          <a:p>
            <a:pPr marL="0" indent="0" eaLnBrk="1" hangingPunct="1">
              <a:lnSpc>
                <a:spcPts val="2580"/>
              </a:lnSpc>
              <a:buNone/>
              <a:defRPr/>
            </a:pPr>
            <a:r>
              <a:rPr lang="cs-CZ" altLang="cs-CZ" sz="1900" dirty="0"/>
              <a:t>Imunologická reakce – plánovitý zánik určitých typů buněk</a:t>
            </a:r>
          </a:p>
          <a:p>
            <a:pPr marL="0" indent="0" eaLnBrk="1" hangingPunct="1">
              <a:lnSpc>
                <a:spcPts val="258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cs-CZ" altLang="cs-CZ" sz="1900" b="1" dirty="0">
              <a:solidFill>
                <a:srgbClr val="7030A0"/>
              </a:solidFill>
            </a:endParaRPr>
          </a:p>
          <a:p>
            <a:pPr marL="0" indent="0" eaLnBrk="1" hangingPunct="1">
              <a:lnSpc>
                <a:spcPts val="258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sz="1900" b="1" dirty="0">
                <a:solidFill>
                  <a:srgbClr val="7030A0"/>
                </a:solidFill>
              </a:rPr>
              <a:t>V procesu apoptózy jsou vytvářeny podmínky pro prolomení tolerance vlastních složek a následnou imunopatologickou reakci. </a:t>
            </a:r>
          </a:p>
          <a:p>
            <a:pPr marL="0" indent="0" eaLnBrk="1" hangingPunct="1">
              <a:lnSpc>
                <a:spcPts val="2580"/>
              </a:lnSpc>
              <a:buFont typeface="Wingdings" pitchFamily="2" charset="2"/>
              <a:buNone/>
              <a:defRPr/>
            </a:pPr>
            <a:r>
              <a:rPr lang="cs-CZ" altLang="cs-CZ" sz="1900" dirty="0">
                <a:solidFill>
                  <a:schemeClr val="accent1"/>
                </a:solidFill>
              </a:rPr>
              <a:t>ACAMP – </a:t>
            </a:r>
            <a:r>
              <a:rPr lang="cs-CZ" altLang="cs-CZ" sz="1900" dirty="0" err="1">
                <a:solidFill>
                  <a:schemeClr val="accent1"/>
                </a:solidFill>
              </a:rPr>
              <a:t>Apoptotic</a:t>
            </a:r>
            <a:r>
              <a:rPr lang="cs-CZ" altLang="cs-CZ" sz="1900" dirty="0">
                <a:solidFill>
                  <a:schemeClr val="accent1"/>
                </a:solidFill>
              </a:rPr>
              <a:t> Cell </a:t>
            </a:r>
            <a:r>
              <a:rPr lang="cs-CZ" altLang="cs-CZ" sz="1900" dirty="0" err="1">
                <a:solidFill>
                  <a:schemeClr val="accent1"/>
                </a:solidFill>
              </a:rPr>
              <a:t>Asssociated</a:t>
            </a:r>
            <a:r>
              <a:rPr lang="cs-CZ" altLang="cs-CZ" sz="1900" dirty="0">
                <a:solidFill>
                  <a:schemeClr val="accent1"/>
                </a:solidFill>
              </a:rPr>
              <a:t> </a:t>
            </a:r>
            <a:r>
              <a:rPr lang="cs-CZ" altLang="cs-CZ" sz="1900" dirty="0" err="1">
                <a:solidFill>
                  <a:schemeClr val="accent1"/>
                </a:solidFill>
              </a:rPr>
              <a:t>Molecular</a:t>
            </a:r>
            <a:r>
              <a:rPr lang="cs-CZ" altLang="cs-CZ" sz="1900" dirty="0">
                <a:solidFill>
                  <a:schemeClr val="accent1"/>
                </a:solidFill>
              </a:rPr>
              <a:t> </a:t>
            </a:r>
            <a:r>
              <a:rPr lang="cs-CZ" altLang="cs-CZ" sz="1900" dirty="0" err="1">
                <a:solidFill>
                  <a:schemeClr val="accent1"/>
                </a:solidFill>
              </a:rPr>
              <a:t>Pattern</a:t>
            </a:r>
            <a:r>
              <a:rPr lang="cs-CZ" altLang="cs-CZ" sz="1900" dirty="0"/>
              <a:t> – unikátní vzory proteinů, cukrů i lipidů na površích </a:t>
            </a:r>
            <a:r>
              <a:rPr lang="cs-CZ" altLang="cs-CZ" sz="1900" dirty="0" err="1"/>
              <a:t>apoptických</a:t>
            </a:r>
            <a:r>
              <a:rPr lang="cs-CZ" altLang="cs-CZ" sz="1900" dirty="0"/>
              <a:t> buněk, resp. tělísek. </a:t>
            </a:r>
          </a:p>
          <a:p>
            <a:pPr marL="0" indent="0" eaLnBrk="1" hangingPunct="1">
              <a:lnSpc>
                <a:spcPts val="2580"/>
              </a:lnSpc>
              <a:buFont typeface="Wingdings" pitchFamily="2" charset="2"/>
              <a:buNone/>
              <a:defRPr/>
            </a:pPr>
            <a:r>
              <a:rPr lang="cs-CZ" altLang="cs-CZ" sz="1900" dirty="0">
                <a:solidFill>
                  <a:schemeClr val="accent1"/>
                </a:solidFill>
              </a:rPr>
              <a:t>ACA – </a:t>
            </a:r>
            <a:r>
              <a:rPr lang="cs-CZ" altLang="cs-CZ" sz="1900" dirty="0" err="1">
                <a:solidFill>
                  <a:schemeClr val="accent1"/>
                </a:solidFill>
              </a:rPr>
              <a:t>Apoptotic</a:t>
            </a:r>
            <a:r>
              <a:rPr lang="cs-CZ" altLang="cs-CZ" sz="1900" dirty="0">
                <a:solidFill>
                  <a:schemeClr val="accent1"/>
                </a:solidFill>
              </a:rPr>
              <a:t> Cell </a:t>
            </a:r>
            <a:r>
              <a:rPr lang="cs-CZ" altLang="cs-CZ" sz="1900" dirty="0" err="1">
                <a:solidFill>
                  <a:schemeClr val="accent1"/>
                </a:solidFill>
              </a:rPr>
              <a:t>Recepror</a:t>
            </a:r>
            <a:r>
              <a:rPr lang="cs-CZ" altLang="cs-CZ" sz="1900" dirty="0"/>
              <a:t> – receptory na imunitních buňkách, které tyto vzory rozpoznávají</a:t>
            </a:r>
          </a:p>
          <a:p>
            <a:pPr marL="0" indent="0" eaLnBrk="1" hangingPunct="1">
              <a:lnSpc>
                <a:spcPts val="2580"/>
              </a:lnSpc>
              <a:buFont typeface="Wingdings" pitchFamily="2" charset="2"/>
              <a:buNone/>
              <a:defRPr/>
            </a:pPr>
            <a:r>
              <a:rPr lang="cs-CZ" altLang="cs-CZ" sz="1900" dirty="0"/>
              <a:t>Imunologická reakce na tyto vzory vede k tvorbě </a:t>
            </a:r>
            <a:r>
              <a:rPr lang="cs-CZ" altLang="cs-CZ" sz="1900" b="1" dirty="0">
                <a:solidFill>
                  <a:srgbClr val="7030A0"/>
                </a:solidFill>
              </a:rPr>
              <a:t>autoprotilátek, </a:t>
            </a:r>
            <a:r>
              <a:rPr lang="cs-CZ" altLang="cs-CZ" sz="1900" dirty="0"/>
              <a:t>které mohou pronikat do normálních buněk a vyhledat zde příslušné terče. </a:t>
            </a:r>
          </a:p>
        </p:txBody>
      </p:sp>
      <p:pic>
        <p:nvPicPr>
          <p:cNvPr id="2" name="Audio Recording 17. 4. 2024 19:08:06">
            <a:hlinkClick r:id="" action="ppaction://media"/>
            <a:extLst>
              <a:ext uri="{FF2B5EF4-FFF2-40B4-BE49-F238E27FC236}">
                <a16:creationId xmlns:a16="http://schemas.microsoft.com/office/drawing/2014/main" id="{5906616F-0476-80C1-CC73-58D704F3C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2865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EE1F451-28C2-01B3-95F4-940170211ABA}"/>
              </a:ext>
            </a:extLst>
          </p:cNvPr>
          <p:cNvSpPr txBox="1"/>
          <p:nvPr/>
        </p:nvSpPr>
        <p:spPr>
          <a:xfrm>
            <a:off x="420316" y="260648"/>
            <a:ext cx="8640960" cy="448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2400" dirty="0"/>
              <a:t>Neuroendokrinní regulace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lnSpc>
                <a:spcPts val="2580"/>
              </a:lnSpc>
              <a:buNone/>
            </a:pPr>
            <a:r>
              <a:rPr lang="cs-CZ" sz="1900" dirty="0"/>
              <a:t>Vliv pohlaví: více ženy,  počátek v reprodukčním věku, stimulační vliv estrogenů a prolaktinu na autoimunitní reaktivitu ve zvířecích modelech</a:t>
            </a:r>
          </a:p>
          <a:p>
            <a:pPr marL="0" indent="0">
              <a:lnSpc>
                <a:spcPts val="2580"/>
              </a:lnSpc>
              <a:buNone/>
            </a:pPr>
            <a:endParaRPr lang="cs-CZ" sz="2000" dirty="0"/>
          </a:p>
          <a:p>
            <a:pPr marL="0" indent="0" algn="ctr">
              <a:lnSpc>
                <a:spcPts val="2580"/>
              </a:lnSpc>
              <a:buNone/>
            </a:pPr>
            <a:r>
              <a:rPr lang="cs-CZ" sz="2400" dirty="0"/>
              <a:t>Faktory zevního prostředí </a:t>
            </a:r>
          </a:p>
          <a:p>
            <a:pPr marL="0" indent="0" algn="ctr">
              <a:lnSpc>
                <a:spcPts val="2580"/>
              </a:lnSpc>
              <a:buNone/>
            </a:pPr>
            <a:endParaRPr lang="cs-CZ" sz="2000" dirty="0"/>
          </a:p>
          <a:p>
            <a:pPr marL="0" indent="0">
              <a:lnSpc>
                <a:spcPts val="2580"/>
              </a:lnSpc>
              <a:buNone/>
            </a:pPr>
            <a:r>
              <a:rPr lang="cs-CZ" sz="1900" dirty="0"/>
              <a:t>Léky: i hypersenzitivní reakce, autoimunitní reakce – léky nebo jejich metabolity se mohou vázat na MHC molekuly a jsou rozpoznávány T lymfocyty. </a:t>
            </a:r>
          </a:p>
          <a:p>
            <a:pPr marL="0" indent="0">
              <a:lnSpc>
                <a:spcPts val="2580"/>
              </a:lnSpc>
              <a:buNone/>
            </a:pPr>
            <a:endParaRPr lang="cs-CZ" sz="1900" dirty="0"/>
          </a:p>
          <a:p>
            <a:pPr marL="0" indent="0">
              <a:lnSpc>
                <a:spcPts val="2580"/>
              </a:lnSpc>
              <a:buNone/>
            </a:pPr>
            <a:r>
              <a:rPr lang="cs-CZ" sz="1900" dirty="0"/>
              <a:t>UV záření: apoptóza buněk v kůži </a:t>
            </a:r>
          </a:p>
          <a:p>
            <a:pPr marL="0" indent="0">
              <a:lnSpc>
                <a:spcPts val="2580"/>
              </a:lnSpc>
              <a:buNone/>
            </a:pPr>
            <a:endParaRPr lang="cs-CZ" sz="1900" dirty="0"/>
          </a:p>
          <a:p>
            <a:pPr marL="0" indent="0">
              <a:lnSpc>
                <a:spcPts val="2580"/>
              </a:lnSpc>
              <a:buNone/>
            </a:pPr>
            <a:r>
              <a:rPr lang="cs-CZ" sz="1900" dirty="0"/>
              <a:t>Poškození buněk RKM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8E0D55-62CA-4A72-EAE8-21438603F9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7" t="5900" r="3021" b="47900"/>
          <a:stretch/>
        </p:blipFill>
        <p:spPr>
          <a:xfrm rot="5400000">
            <a:off x="4824028" y="2563924"/>
            <a:ext cx="3168352" cy="4968552"/>
          </a:xfrm>
          <a:prstGeom prst="rect">
            <a:avLst/>
          </a:prstGeom>
        </p:spPr>
      </p:pic>
      <p:pic>
        <p:nvPicPr>
          <p:cNvPr id="2" name="Audio Recording 17. 4. 2024 19:23:19">
            <a:hlinkClick r:id="" action="ppaction://media"/>
            <a:extLst>
              <a:ext uri="{FF2B5EF4-FFF2-40B4-BE49-F238E27FC236}">
                <a16:creationId xmlns:a16="http://schemas.microsoft.com/office/drawing/2014/main" id="{0D0DEFCB-53A6-8CF5-7810-7D3886872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256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7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2226EB1-972A-7E97-9B04-DA9206543221}"/>
              </a:ext>
            </a:extLst>
          </p:cNvPr>
          <p:cNvSpPr txBox="1"/>
          <p:nvPr/>
        </p:nvSpPr>
        <p:spPr>
          <a:xfrm>
            <a:off x="323528" y="40466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Vznik tkáňového a orgánového poškození u autoimunitních chorob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08C103-B6CF-3EFF-FEF2-21EC277B5150}"/>
              </a:ext>
            </a:extLst>
          </p:cNvPr>
          <p:cNvSpPr txBox="1"/>
          <p:nvPr/>
        </p:nvSpPr>
        <p:spPr>
          <a:xfrm>
            <a:off x="179512" y="1772816"/>
            <a:ext cx="918872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Podobnost s </a:t>
            </a:r>
            <a:r>
              <a:rPr lang="cs-CZ" sz="2000" dirty="0" err="1"/>
              <a:t>hypersenzivitami</a:t>
            </a:r>
            <a:r>
              <a:rPr lang="cs-CZ" sz="2000" dirty="0"/>
              <a:t> (II, III, IV typu): protilátky, fagocyty, NK buňky, </a:t>
            </a:r>
            <a:r>
              <a:rPr lang="cs-CZ" sz="2000" dirty="0" err="1"/>
              <a:t>Tc</a:t>
            </a:r>
            <a:r>
              <a:rPr lang="cs-CZ" sz="2000" dirty="0"/>
              <a:t> lymfocyty  ničí buňky cílové tkáně </a:t>
            </a:r>
          </a:p>
          <a:p>
            <a:endParaRPr lang="cs-CZ" sz="2000" dirty="0"/>
          </a:p>
          <a:p>
            <a:r>
              <a:rPr lang="cs-CZ" sz="2000" dirty="0"/>
              <a:t>Změna funkční kapacity orgánů (inhibice nebo stimulace) vazbou autoprotilátek na receptory</a:t>
            </a:r>
          </a:p>
          <a:p>
            <a:endParaRPr lang="cs-CZ" sz="2000" dirty="0"/>
          </a:p>
          <a:p>
            <a:r>
              <a:rPr lang="cs-CZ" sz="2000" dirty="0" err="1"/>
              <a:t>Fibrotizace</a:t>
            </a:r>
            <a:r>
              <a:rPr lang="cs-CZ" sz="2000" dirty="0"/>
              <a:t> tkání jako důsledek chronického zánětu nebo jen prosté ukládání</a:t>
            </a:r>
          </a:p>
          <a:p>
            <a:r>
              <a:rPr lang="cs-CZ" sz="2000" dirty="0"/>
              <a:t>proteinům extracelulární matrix  </a:t>
            </a:r>
          </a:p>
          <a:p>
            <a:endParaRPr lang="cs-CZ" dirty="0"/>
          </a:p>
        </p:txBody>
      </p:sp>
      <p:pic>
        <p:nvPicPr>
          <p:cNvPr id="4" name="Audio Recording 17. 4. 2024 19:34:24">
            <a:hlinkClick r:id="" action="ppaction://media"/>
            <a:extLst>
              <a:ext uri="{FF2B5EF4-FFF2-40B4-BE49-F238E27FC236}">
                <a16:creationId xmlns:a16="http://schemas.microsoft.com/office/drawing/2014/main" id="{5FB582FD-FDCA-6A5C-D097-17A806555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9131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92A3E28-0016-6D7C-D82D-985890F28A46}"/>
              </a:ext>
            </a:extLst>
          </p:cNvPr>
          <p:cNvSpPr txBox="1"/>
          <p:nvPr/>
        </p:nvSpPr>
        <p:spPr>
          <a:xfrm>
            <a:off x="611560" y="318255"/>
            <a:ext cx="8280920" cy="586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Autoprotilátky</a:t>
            </a:r>
          </a:p>
          <a:p>
            <a:pPr algn="ctr">
              <a:lnSpc>
                <a:spcPts val="2480"/>
              </a:lnSpc>
            </a:pPr>
            <a:endParaRPr lang="cs-CZ" dirty="0"/>
          </a:p>
          <a:p>
            <a:pPr>
              <a:lnSpc>
                <a:spcPts val="2480"/>
              </a:lnSpc>
            </a:pPr>
            <a:r>
              <a:rPr lang="cs-CZ" dirty="0"/>
              <a:t>mohou být přítomny i ve zdravém organismu v nízkých titrech </a:t>
            </a:r>
          </a:p>
          <a:p>
            <a:pPr>
              <a:lnSpc>
                <a:spcPts val="2480"/>
              </a:lnSpc>
            </a:pPr>
            <a:r>
              <a:rPr lang="cs-CZ" dirty="0"/>
              <a:t>zvýšený titr doprovází imunitní reakce proti patogenům, většinou přechodné  </a:t>
            </a:r>
          </a:p>
          <a:p>
            <a:pPr>
              <a:lnSpc>
                <a:spcPts val="2480"/>
              </a:lnSpc>
            </a:pPr>
            <a:r>
              <a:rPr lang="cs-CZ" dirty="0"/>
              <a:t>zvýšení dlouhodobé je známkou patologického procesu</a:t>
            </a:r>
          </a:p>
          <a:p>
            <a:pPr>
              <a:lnSpc>
                <a:spcPts val="2480"/>
              </a:lnSpc>
            </a:pPr>
            <a:r>
              <a:rPr lang="cs-CZ" dirty="0"/>
              <a:t>někdy může jejich přítomnost mít i prediktivní funkci pro rozvoj onemocnění</a:t>
            </a:r>
          </a:p>
          <a:p>
            <a:pPr>
              <a:lnSpc>
                <a:spcPts val="2480"/>
              </a:lnSpc>
            </a:pPr>
            <a:r>
              <a:rPr lang="cs-CZ" dirty="0"/>
              <a:t> </a:t>
            </a:r>
          </a:p>
          <a:p>
            <a:pPr>
              <a:lnSpc>
                <a:spcPts val="2480"/>
              </a:lnSpc>
            </a:pPr>
            <a:r>
              <a:rPr lang="cs-CZ" dirty="0"/>
              <a:t>Revmatoidní faktor– u revmatoidní artritidy, protilátka (</a:t>
            </a:r>
            <a:r>
              <a:rPr lang="cs-CZ" dirty="0" err="1"/>
              <a:t>IgM</a:t>
            </a:r>
            <a:r>
              <a:rPr lang="cs-CZ" dirty="0"/>
              <a:t>) proti </a:t>
            </a:r>
            <a:r>
              <a:rPr lang="cs-CZ" dirty="0" err="1"/>
              <a:t>Fc</a:t>
            </a:r>
            <a:r>
              <a:rPr lang="cs-CZ" dirty="0"/>
              <a:t> části </a:t>
            </a:r>
            <a:r>
              <a:rPr lang="cs-CZ" dirty="0" err="1"/>
              <a:t>IgG</a:t>
            </a:r>
            <a:r>
              <a:rPr lang="cs-CZ" dirty="0"/>
              <a:t>. </a:t>
            </a:r>
          </a:p>
          <a:p>
            <a:pPr>
              <a:lnSpc>
                <a:spcPts val="2480"/>
              </a:lnSpc>
            </a:pPr>
            <a:r>
              <a:rPr lang="cs-CZ" dirty="0">
                <a:solidFill>
                  <a:srgbClr val="7030A0"/>
                </a:solidFill>
              </a:rPr>
              <a:t>Orgánově nespecifické: </a:t>
            </a:r>
            <a:r>
              <a:rPr lang="cs-CZ" dirty="0" err="1"/>
              <a:t>antinukleární</a:t>
            </a:r>
            <a:r>
              <a:rPr lang="cs-CZ" dirty="0"/>
              <a:t> autoprotilátky (ANA)– proti složkám jaderného komplexu, autoprotilátky proti centromerám, proti cytoplasmě neutrofilů (ANCA), granulím neutrofilů, </a:t>
            </a:r>
            <a:r>
              <a:rPr lang="cs-CZ" dirty="0" err="1"/>
              <a:t>antifosfolipidové</a:t>
            </a:r>
            <a:r>
              <a:rPr lang="cs-CZ" dirty="0"/>
              <a:t> protilátky a další.</a:t>
            </a:r>
          </a:p>
          <a:p>
            <a:pPr>
              <a:lnSpc>
                <a:spcPts val="2480"/>
              </a:lnSpc>
            </a:pPr>
            <a:r>
              <a:rPr lang="cs-CZ" dirty="0">
                <a:solidFill>
                  <a:srgbClr val="7030A0"/>
                </a:solidFill>
              </a:rPr>
              <a:t>Orgánově specifické: </a:t>
            </a:r>
            <a:r>
              <a:rPr lang="cs-CZ" dirty="0"/>
              <a:t>proti parietálním buňkám žaludku,  proti beta buňkám pankreatu </a:t>
            </a:r>
          </a:p>
          <a:p>
            <a:pPr>
              <a:lnSpc>
                <a:spcPts val="2480"/>
              </a:lnSpc>
            </a:pPr>
            <a:endParaRPr lang="cs-CZ" dirty="0"/>
          </a:p>
          <a:p>
            <a:pPr>
              <a:lnSpc>
                <a:spcPts val="2480"/>
              </a:lnSpc>
            </a:pPr>
            <a:r>
              <a:rPr lang="cs-CZ" dirty="0">
                <a:solidFill>
                  <a:srgbClr val="7030A0"/>
                </a:solidFill>
              </a:rPr>
              <a:t>Stanovení: </a:t>
            </a:r>
          </a:p>
          <a:p>
            <a:pPr>
              <a:lnSpc>
                <a:spcPts val="2480"/>
              </a:lnSpc>
            </a:pPr>
            <a:r>
              <a:rPr lang="cs-CZ" dirty="0" err="1"/>
              <a:t>Imunoflourescence</a:t>
            </a:r>
            <a:endParaRPr lang="cs-CZ" dirty="0"/>
          </a:p>
          <a:p>
            <a:pPr>
              <a:lnSpc>
                <a:spcPts val="2480"/>
              </a:lnSpc>
            </a:pPr>
            <a:r>
              <a:rPr lang="cs-CZ" dirty="0"/>
              <a:t>RIA, ELISA </a:t>
            </a:r>
          </a:p>
          <a:p>
            <a:pPr>
              <a:lnSpc>
                <a:spcPts val="2480"/>
              </a:lnSpc>
            </a:pPr>
            <a:r>
              <a:rPr lang="cs-CZ" dirty="0"/>
              <a:t>v séru nebo bioptických vzorcích tkáně.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A494CC-CACB-B37A-228F-E98DC8ACB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9400" r="54199" b="19201"/>
          <a:stretch/>
        </p:blipFill>
        <p:spPr>
          <a:xfrm rot="5400000">
            <a:off x="5921377" y="3712659"/>
            <a:ext cx="2269797" cy="3384376"/>
          </a:xfrm>
          <a:prstGeom prst="rect">
            <a:avLst/>
          </a:prstGeom>
        </p:spPr>
      </p:pic>
      <p:pic>
        <p:nvPicPr>
          <p:cNvPr id="5" name="Audio Recording 17. 4. 2024 20:32:27">
            <a:hlinkClick r:id="" action="ppaction://media"/>
            <a:extLst>
              <a:ext uri="{FF2B5EF4-FFF2-40B4-BE49-F238E27FC236}">
                <a16:creationId xmlns:a16="http://schemas.microsoft.com/office/drawing/2014/main" id="{B170FC83-118B-B1BB-6C35-18D280F78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318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indukce tolerance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7" y="1059469"/>
            <a:ext cx="7921625" cy="5618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231775" y="5780088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81E8632-78EB-4CC3-417E-F9A22E7EB877}"/>
              </a:ext>
            </a:extLst>
          </p:cNvPr>
          <p:cNvSpPr txBox="1"/>
          <p:nvPr/>
        </p:nvSpPr>
        <p:spPr>
          <a:xfrm>
            <a:off x="433943" y="180369"/>
            <a:ext cx="827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Základní mechanismy navozování tolerance T lymfocytů v brzlíku </a:t>
            </a:r>
          </a:p>
        </p:txBody>
      </p:sp>
      <p:pic>
        <p:nvPicPr>
          <p:cNvPr id="3" name="Audio Recording 17. 4. 2024 15:22:19">
            <a:hlinkClick r:id="" action="ppaction://media"/>
            <a:extLst>
              <a:ext uri="{FF2B5EF4-FFF2-40B4-BE49-F238E27FC236}">
                <a16:creationId xmlns:a16="http://schemas.microsoft.com/office/drawing/2014/main" id="{B042AAE6-C1E6-34A3-3012-77837A48E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1556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A0CAFE6-BB65-5539-1628-0674D43725F1}"/>
              </a:ext>
            </a:extLst>
          </p:cNvPr>
          <p:cNvSpPr txBox="1"/>
          <p:nvPr/>
        </p:nvSpPr>
        <p:spPr>
          <a:xfrm>
            <a:off x="1590446" y="548680"/>
            <a:ext cx="5963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Navozování a udržování tolerance T lymfocytů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50C814-56D4-9CA6-FB02-74E88CF8984A}"/>
              </a:ext>
            </a:extLst>
          </p:cNvPr>
          <p:cNvSpPr txBox="1"/>
          <p:nvPr/>
        </p:nvSpPr>
        <p:spPr>
          <a:xfrm>
            <a:off x="149678" y="1174915"/>
            <a:ext cx="8994322" cy="1073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60"/>
              </a:lnSpc>
            </a:pPr>
            <a:r>
              <a:rPr lang="cs-CZ" sz="1900" dirty="0"/>
              <a:t>Centrální mechanismy tolerance – brzlík, důležité epiteliální buňky thymu </a:t>
            </a:r>
          </a:p>
          <a:p>
            <a:pPr>
              <a:lnSpc>
                <a:spcPts val="2560"/>
              </a:lnSpc>
            </a:pPr>
            <a:r>
              <a:rPr lang="cs-CZ" sz="1900" dirty="0"/>
              <a:t>Pozitivní selekce (kůra thymu, rozpoznávání vlastních MHC, nízká afinita - apoptóza)</a:t>
            </a:r>
          </a:p>
          <a:p>
            <a:pPr>
              <a:lnSpc>
                <a:spcPts val="2560"/>
              </a:lnSpc>
            </a:pPr>
            <a:r>
              <a:rPr lang="cs-CZ" sz="1900" dirty="0"/>
              <a:t>negativní selekce (dřeň thymu, rozpoznání MHC s </a:t>
            </a:r>
            <a:r>
              <a:rPr lang="cs-CZ" sz="1900" dirty="0" err="1"/>
              <a:t>Ag</a:t>
            </a:r>
            <a:r>
              <a:rPr lang="cs-CZ" sz="1900" dirty="0"/>
              <a:t> peptidem, vysoká afinita –apoptóza)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5776CE-2F95-4113-EF6B-17C9D33ECF88}"/>
              </a:ext>
            </a:extLst>
          </p:cNvPr>
          <p:cNvSpPr txBox="1"/>
          <p:nvPr/>
        </p:nvSpPr>
        <p:spPr>
          <a:xfrm>
            <a:off x="315641" y="4814468"/>
            <a:ext cx="8512715" cy="2036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60"/>
              </a:lnSpc>
            </a:pPr>
            <a:r>
              <a:rPr lang="cs-CZ" sz="1900" dirty="0"/>
              <a:t>Periferní tolerance: </a:t>
            </a:r>
          </a:p>
          <a:p>
            <a:pPr>
              <a:lnSpc>
                <a:spcPts val="2560"/>
              </a:lnSpc>
            </a:pPr>
            <a:r>
              <a:rPr lang="cs-CZ" sz="1900" dirty="0"/>
              <a:t>ignorance (</a:t>
            </a:r>
            <a:r>
              <a:rPr lang="cs-CZ" sz="1900" dirty="0" err="1"/>
              <a:t>imunoprivilegované</a:t>
            </a:r>
            <a:r>
              <a:rPr lang="cs-CZ" sz="1900" dirty="0"/>
              <a:t> tkáně a nízká exprese MHC v zdravých tkáních)</a:t>
            </a:r>
          </a:p>
          <a:p>
            <a:pPr>
              <a:lnSpc>
                <a:spcPts val="2560"/>
              </a:lnSpc>
            </a:pPr>
            <a:r>
              <a:rPr lang="cs-CZ" sz="1900" dirty="0"/>
              <a:t>anergie (kontinuální nízká stimulace TCR vede k anergii, vysoká a rostoucí naopak) </a:t>
            </a:r>
          </a:p>
          <a:p>
            <a:pPr>
              <a:lnSpc>
                <a:spcPts val="2560"/>
              </a:lnSpc>
            </a:pPr>
            <a:r>
              <a:rPr lang="cs-CZ" sz="1900" dirty="0"/>
              <a:t>apoptóza (absence </a:t>
            </a:r>
            <a:r>
              <a:rPr lang="cs-CZ" sz="1900" dirty="0" err="1"/>
              <a:t>kostimulačních</a:t>
            </a:r>
            <a:r>
              <a:rPr lang="cs-CZ" sz="1900" dirty="0"/>
              <a:t> signálů, TNF, FAS ligand na T lymfocytech)</a:t>
            </a:r>
          </a:p>
          <a:p>
            <a:pPr>
              <a:lnSpc>
                <a:spcPts val="2560"/>
              </a:lnSpc>
            </a:pPr>
            <a:r>
              <a:rPr lang="cs-CZ" sz="1900" dirty="0"/>
              <a:t>regulační a supresorové mechanismy (CTLA-4 podobné CD28, ale nevede k aktivaci) 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D3DE099-F4F1-69D7-4899-CA848E30AE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17295" r="6524" b="34245"/>
          <a:stretch/>
        </p:blipFill>
        <p:spPr>
          <a:xfrm>
            <a:off x="3073389" y="2413049"/>
            <a:ext cx="5603067" cy="2503431"/>
          </a:xfrm>
          <a:prstGeom prst="rect">
            <a:avLst/>
          </a:prstGeom>
        </p:spPr>
      </p:pic>
      <p:pic>
        <p:nvPicPr>
          <p:cNvPr id="4" name="Audio Recording 17. 4. 2024 15:33:09">
            <a:hlinkClick r:id="" action="ppaction://media"/>
            <a:extLst>
              <a:ext uri="{FF2B5EF4-FFF2-40B4-BE49-F238E27FC236}">
                <a16:creationId xmlns:a16="http://schemas.microsoft.com/office/drawing/2014/main" id="{D3D6F47A-CE5A-3428-D389-0981C681D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715" y="27186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kontext rozpoznávání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52462"/>
            <a:ext cx="8064500" cy="5553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Recording 17. 4. 2024 15:35:34">
            <a:hlinkClick r:id="" action="ppaction://media"/>
            <a:extLst>
              <a:ext uri="{FF2B5EF4-FFF2-40B4-BE49-F238E27FC236}">
                <a16:creationId xmlns:a16="http://schemas.microsoft.com/office/drawing/2014/main" id="{C3D08216-61CD-A2BE-43AB-6429A8A9F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t="6260" r="2704" b="23861"/>
          <a:stretch/>
        </p:blipFill>
        <p:spPr>
          <a:xfrm>
            <a:off x="71258" y="1196752"/>
            <a:ext cx="4504821" cy="3756902"/>
          </a:xfrm>
        </p:spPr>
      </p:pic>
      <p:sp>
        <p:nvSpPr>
          <p:cNvPr id="4" name="TextovéPole 3"/>
          <p:cNvSpPr txBox="1"/>
          <p:nvPr/>
        </p:nvSpPr>
        <p:spPr>
          <a:xfrm>
            <a:off x="1434378" y="332656"/>
            <a:ext cx="6275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Rozpoznávání pomocí TCR a </a:t>
            </a:r>
            <a:r>
              <a:rPr lang="cs-CZ" sz="2400" dirty="0" err="1"/>
              <a:t>kostimulační</a:t>
            </a:r>
            <a:r>
              <a:rPr lang="cs-CZ" sz="2400" dirty="0"/>
              <a:t> signály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1AD1E16-0B81-A84D-AD6B-6C1AAAFCBF3B}"/>
              </a:ext>
            </a:extLst>
          </p:cNvPr>
          <p:cNvSpPr txBox="1"/>
          <p:nvPr/>
        </p:nvSpPr>
        <p:spPr>
          <a:xfrm>
            <a:off x="3995936" y="1937152"/>
            <a:ext cx="480387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Interakce mezi </a:t>
            </a:r>
            <a:r>
              <a:rPr lang="cs-CZ" sz="2000" dirty="0" err="1"/>
              <a:t>Th</a:t>
            </a:r>
            <a:r>
              <a:rPr lang="cs-CZ" sz="2000" dirty="0"/>
              <a:t> lymfocytem – APC buňkou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Specifická: </a:t>
            </a:r>
          </a:p>
          <a:p>
            <a:r>
              <a:rPr lang="cs-CZ" sz="2000" dirty="0"/>
              <a:t>TCR - </a:t>
            </a:r>
            <a:r>
              <a:rPr lang="cs-CZ" sz="2000" dirty="0" err="1"/>
              <a:t>Ag</a:t>
            </a:r>
            <a:r>
              <a:rPr lang="cs-CZ" sz="2000" dirty="0"/>
              <a:t> fragment na HLA</a:t>
            </a:r>
          </a:p>
          <a:p>
            <a:r>
              <a:rPr lang="cs-CZ" sz="2000" dirty="0"/>
              <a:t>CD4 - HLA </a:t>
            </a:r>
            <a:r>
              <a:rPr lang="cs-CZ" sz="2000" dirty="0" err="1"/>
              <a:t>II.třídy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Kostimulační</a:t>
            </a:r>
            <a:r>
              <a:rPr lang="cs-CZ" sz="2000" dirty="0"/>
              <a:t> signály: </a:t>
            </a:r>
          </a:p>
          <a:p>
            <a:r>
              <a:rPr lang="cs-CZ" sz="2000" dirty="0"/>
              <a:t>CD28 - B7.1 (CD86)</a:t>
            </a:r>
          </a:p>
          <a:p>
            <a:r>
              <a:rPr lang="cs-CZ" sz="2000" dirty="0"/>
              <a:t>CD2 - LFA 3 </a:t>
            </a:r>
          </a:p>
          <a:p>
            <a:r>
              <a:rPr lang="cs-CZ" sz="2000" dirty="0"/>
              <a:t>LFA 1 – ICAM 1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Audio Recording 17. 4. 2024 15:50:11">
            <a:hlinkClick r:id="" action="ppaction://media"/>
            <a:extLst>
              <a:ext uri="{FF2B5EF4-FFF2-40B4-BE49-F238E27FC236}">
                <a16:creationId xmlns:a16="http://schemas.microsoft.com/office/drawing/2014/main" id="{887D93CB-3C24-B923-726F-E25D4F12E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3222" y="48484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1553B9A-AA5E-5736-28F7-6074582939FA}"/>
              </a:ext>
            </a:extLst>
          </p:cNvPr>
          <p:cNvSpPr txBox="1"/>
          <p:nvPr/>
        </p:nvSpPr>
        <p:spPr>
          <a:xfrm>
            <a:off x="467544" y="476672"/>
            <a:ext cx="75761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Možné příčiny prolomení tolerance:</a:t>
            </a:r>
          </a:p>
          <a:p>
            <a:endParaRPr lang="cs-CZ" sz="2400" dirty="0"/>
          </a:p>
          <a:p>
            <a:r>
              <a:rPr lang="cs-CZ" sz="2000" dirty="0"/>
              <a:t>- zvýší se exprese MHC II produkce cytokinů IL_2, IFN alfa (infekce) </a:t>
            </a:r>
          </a:p>
          <a:p>
            <a:r>
              <a:rPr lang="cs-CZ" sz="2000" dirty="0"/>
              <a:t>- pokles regulačních cytokinů a T </a:t>
            </a:r>
            <a:r>
              <a:rPr lang="cs-CZ" sz="2000" dirty="0" err="1"/>
              <a:t>reg</a:t>
            </a:r>
            <a:r>
              <a:rPr lang="cs-CZ" sz="2000" dirty="0"/>
              <a:t> lymfocytů (vliv cytotoxických léků)</a:t>
            </a:r>
          </a:p>
          <a:p>
            <a:r>
              <a:rPr lang="cs-CZ" sz="2000" dirty="0"/>
              <a:t>- odkrytí dosud skrytých epitopů a šíření molekulárních terčů (infekce)</a:t>
            </a:r>
          </a:p>
          <a:p>
            <a:endParaRPr lang="cs-CZ" dirty="0"/>
          </a:p>
          <a:p>
            <a:r>
              <a:rPr lang="cs-CZ" dirty="0"/>
              <a:t> </a:t>
            </a:r>
          </a:p>
          <a:p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4ECB93-8365-A3C7-512E-2E7EB2120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6202" r="24401" b="7000"/>
          <a:stretch/>
        </p:blipFill>
        <p:spPr>
          <a:xfrm rot="5400000">
            <a:off x="2199220" y="2489412"/>
            <a:ext cx="3953475" cy="4248475"/>
          </a:xfrm>
          <a:prstGeom prst="rect">
            <a:avLst/>
          </a:prstGeom>
        </p:spPr>
      </p:pic>
      <p:pic>
        <p:nvPicPr>
          <p:cNvPr id="7" name="Audio Recording 17. 4. 2024 19:50:08">
            <a:hlinkClick r:id="" action="ppaction://media"/>
            <a:extLst>
              <a:ext uri="{FF2B5EF4-FFF2-40B4-BE49-F238E27FC236}">
                <a16:creationId xmlns:a16="http://schemas.microsoft.com/office/drawing/2014/main" id="{3706FA77-8A7C-7E66-4211-FCDB5B0FD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1571" y="70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7"/>
          <p:cNvSpPr>
            <a:spLocks noGrp="1" noChangeArrowheads="1"/>
          </p:cNvSpPr>
          <p:nvPr>
            <p:ph type="title"/>
          </p:nvPr>
        </p:nvSpPr>
        <p:spPr>
          <a:xfrm>
            <a:off x="456406" y="98425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Spouštěče autoimunitní reaktivity </a:t>
            </a:r>
          </a:p>
        </p:txBody>
      </p:sp>
      <p:pic>
        <p:nvPicPr>
          <p:cNvPr id="48131" name="Picture 4" descr="imunopatologická reaktivit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5"/>
          <a:stretch>
            <a:fillRect/>
          </a:stretch>
        </p:blipFill>
        <p:spPr>
          <a:xfrm>
            <a:off x="611187" y="1341438"/>
            <a:ext cx="7920037" cy="4967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879475" y="640873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pic>
        <p:nvPicPr>
          <p:cNvPr id="2" name="Audio Recording 17. 4. 2024 17:25:55">
            <a:hlinkClick r:id="" action="ppaction://media"/>
            <a:extLst>
              <a:ext uri="{FF2B5EF4-FFF2-40B4-BE49-F238E27FC236}">
                <a16:creationId xmlns:a16="http://schemas.microsoft.com/office/drawing/2014/main" id="{750BFFF5-F2FD-4081-B1E5-E2E7969A4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4757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24744"/>
            <a:ext cx="8229600" cy="194421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Asociace autoimunitních nemocí s HLA, příklady: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molekula HLA B27 – </a:t>
            </a:r>
            <a:r>
              <a:rPr lang="cs-CZ" altLang="cs-CZ" sz="2000" dirty="0" err="1"/>
              <a:t>Bechtěrevova</a:t>
            </a:r>
            <a:r>
              <a:rPr lang="cs-CZ" altLang="cs-CZ" sz="2000" dirty="0"/>
              <a:t> choroba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molekula HLA DR2 – roztroušená skleróza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molekula HLA DR3 – více různých autoimunitních nemocí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Molekula HLA DR4 – revmatoidní artritida, diabetes I.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59832" y="404664"/>
            <a:ext cx="2732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Genetické dispozice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D2D536-4B94-4A6E-47F9-6F1C4A4F9920}"/>
              </a:ext>
            </a:extLst>
          </p:cNvPr>
          <p:cNvSpPr txBox="1"/>
          <p:nvPr/>
        </p:nvSpPr>
        <p:spPr>
          <a:xfrm>
            <a:off x="431032" y="3170738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Polymorfismus HLA </a:t>
            </a:r>
            <a:r>
              <a:rPr lang="cs-CZ" altLang="cs-CZ" sz="2000" dirty="0" err="1">
                <a:solidFill>
                  <a:srgbClr val="7030A0"/>
                </a:solidFill>
              </a:rPr>
              <a:t>lokusů</a:t>
            </a:r>
            <a:r>
              <a:rPr lang="cs-CZ" altLang="cs-CZ" sz="2000" dirty="0">
                <a:solidFill>
                  <a:srgbClr val="7030A0"/>
                </a:solidFill>
              </a:rPr>
              <a:t>: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HLA-A: 372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HLA-B: 661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HLA-C: 3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HLA-DR: 1 408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B89DE6E-8396-3905-2CA3-45DD18E6673D}"/>
              </a:ext>
            </a:extLst>
          </p:cNvPr>
          <p:cNvSpPr txBox="1"/>
          <p:nvPr/>
        </p:nvSpPr>
        <p:spPr>
          <a:xfrm>
            <a:off x="4425943" y="3152620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Mechanismy asociace s HLA: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sousedství genů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HLA jako </a:t>
            </a:r>
            <a:r>
              <a:rPr lang="cs-CZ" altLang="cs-CZ" sz="2000" dirty="0" err="1"/>
              <a:t>receptoty</a:t>
            </a:r>
            <a:r>
              <a:rPr lang="cs-CZ" altLang="cs-CZ" sz="2000" dirty="0"/>
              <a:t> patogenů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nadbytečná exprese HLA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molekulární mimikry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BE29B1-AC45-0089-9FC5-E4A8176794D4}"/>
              </a:ext>
            </a:extLst>
          </p:cNvPr>
          <p:cNvSpPr txBox="1"/>
          <p:nvPr/>
        </p:nvSpPr>
        <p:spPr>
          <a:xfrm>
            <a:off x="431032" y="5103806"/>
            <a:ext cx="7445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7030A0"/>
                </a:solidFill>
              </a:rPr>
              <a:t>Relativní riziko: </a:t>
            </a:r>
            <a:r>
              <a:rPr lang="cs-CZ" sz="2000" dirty="0"/>
              <a:t>kolikrát se daná choroba vyskytuje častěji u lidí, </a:t>
            </a:r>
          </a:p>
          <a:p>
            <a:r>
              <a:rPr lang="cs-CZ" sz="2000" dirty="0"/>
              <a:t>kteří mají konkrétní alelu HLA oproti osobám, které tuto alelu nemají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2E9F346-D138-E030-FD56-BEA7113C738E}"/>
              </a:ext>
            </a:extLst>
          </p:cNvPr>
          <p:cNvSpPr txBox="1"/>
          <p:nvPr/>
        </p:nvSpPr>
        <p:spPr>
          <a:xfrm>
            <a:off x="462743" y="5895352"/>
            <a:ext cx="8012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7030A0"/>
                </a:solidFill>
              </a:rPr>
              <a:t>Využití asociace s HLA: </a:t>
            </a:r>
            <a:r>
              <a:rPr lang="cs-CZ" sz="2000" dirty="0"/>
              <a:t>nasměrování nebo zpřesnění diagnostiky, prognóza, </a:t>
            </a:r>
          </a:p>
          <a:p>
            <a:r>
              <a:rPr lang="cs-CZ" sz="2000" dirty="0"/>
              <a:t>volba léčby a genetické poradenství </a:t>
            </a:r>
          </a:p>
        </p:txBody>
      </p:sp>
      <p:pic>
        <p:nvPicPr>
          <p:cNvPr id="8" name="Audio Recording 17. 4. 2024 18:05:39">
            <a:hlinkClick r:id="" action="ppaction://media"/>
            <a:extLst>
              <a:ext uri="{FF2B5EF4-FFF2-40B4-BE49-F238E27FC236}">
                <a16:creationId xmlns:a16="http://schemas.microsoft.com/office/drawing/2014/main" id="{2FEDBF5E-BB63-218A-EA66-D6C76F9E9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260941"/>
            <a:ext cx="812800" cy="812800"/>
          </a:xfrm>
          <a:prstGeom prst="rect">
            <a:avLst/>
          </a:prstGeom>
        </p:spPr>
      </p:pic>
      <p:pic>
        <p:nvPicPr>
          <p:cNvPr id="9" name="Audio Recording 17. 4. 2024 18:14:03">
            <a:hlinkClick r:id="" action="ppaction://media"/>
            <a:extLst>
              <a:ext uri="{FF2B5EF4-FFF2-40B4-BE49-F238E27FC236}">
                <a16:creationId xmlns:a16="http://schemas.microsoft.com/office/drawing/2014/main" id="{9E9C3DB4-23C2-EF86-7EDD-B9C176C44C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9875" y="2547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A13BF7C-C8CC-4E2B-BCEC-144755E239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504" y="332656"/>
            <a:ext cx="8928992" cy="56166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cs-CZ" sz="2400" dirty="0"/>
              <a:t>Infekce</a:t>
            </a:r>
          </a:p>
          <a:p>
            <a:r>
              <a:rPr lang="cs-CZ" sz="1900" dirty="0"/>
              <a:t>poškození buněk a odkrytí </a:t>
            </a:r>
            <a:r>
              <a:rPr lang="cs-CZ" sz="1900" dirty="0" err="1"/>
              <a:t>autoantigenů</a:t>
            </a:r>
            <a:r>
              <a:rPr lang="cs-CZ" sz="1900" dirty="0"/>
              <a:t> </a:t>
            </a:r>
          </a:p>
          <a:p>
            <a:r>
              <a:rPr lang="cs-CZ" sz="1900" dirty="0"/>
              <a:t>ovlivňuje migrace buněk IS</a:t>
            </a:r>
          </a:p>
          <a:p>
            <a:r>
              <a:rPr lang="cs-CZ" sz="1900" dirty="0"/>
              <a:t>zesiluje expresi </a:t>
            </a:r>
            <a:r>
              <a:rPr lang="cs-CZ" sz="1900" dirty="0" err="1"/>
              <a:t>kostimulačních</a:t>
            </a:r>
            <a:r>
              <a:rPr lang="cs-CZ" sz="1900" dirty="0"/>
              <a:t> signálů a cytokinové působení</a:t>
            </a:r>
          </a:p>
          <a:p>
            <a:r>
              <a:rPr lang="cs-CZ" sz="1900" dirty="0"/>
              <a:t>způsobuje </a:t>
            </a:r>
            <a:r>
              <a:rPr lang="cs-CZ" sz="1900" dirty="0" err="1"/>
              <a:t>polyklonální</a:t>
            </a:r>
            <a:r>
              <a:rPr lang="cs-CZ" sz="1900" dirty="0"/>
              <a:t> aktivaci T lymfocytů </a:t>
            </a:r>
          </a:p>
          <a:p>
            <a:r>
              <a:rPr lang="cs-CZ" sz="1900" dirty="0"/>
              <a:t>moduluje  apoptózu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7030A0"/>
                </a:solidFill>
              </a:rPr>
              <a:t>Molekulární mimikry</a:t>
            </a:r>
            <a:r>
              <a:rPr lang="cs-CZ" sz="1900" dirty="0"/>
              <a:t>: shoda v sekvenci AK nebo prostorové struktuře mezi bílkovinou mikroba a člověka 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7030A0"/>
                </a:solidFill>
              </a:rPr>
              <a:t>Šíření molekulárních terčů: </a:t>
            </a:r>
            <a:r>
              <a:rPr lang="cs-CZ" sz="1900" dirty="0"/>
              <a:t>díky zvýšené míře rozpoznávání se autoimunitní reaktivita </a:t>
            </a:r>
          </a:p>
          <a:p>
            <a:pPr marL="0" indent="0">
              <a:buNone/>
            </a:pPr>
            <a:r>
              <a:rPr lang="cs-CZ" sz="1900" dirty="0"/>
              <a:t>Rozšiřuje na jiné části proteinů nebo jiné proteiny </a:t>
            </a:r>
          </a:p>
          <a:p>
            <a:pPr marL="0" indent="0">
              <a:lnSpc>
                <a:spcPct val="110000"/>
              </a:lnSpc>
              <a:buNone/>
            </a:pPr>
            <a:endParaRPr lang="cs-CZ" sz="1900" i="1" dirty="0"/>
          </a:p>
          <a:p>
            <a:pPr marL="0" indent="0">
              <a:lnSpc>
                <a:spcPct val="110000"/>
              </a:lnSpc>
              <a:buNone/>
            </a:pPr>
            <a:endParaRPr lang="cs-CZ" sz="2000" i="1" dirty="0"/>
          </a:p>
          <a:p>
            <a:pPr>
              <a:lnSpc>
                <a:spcPct val="110000"/>
              </a:lnSpc>
            </a:pPr>
            <a:endParaRPr lang="cs-CZ" sz="2000" i="1" dirty="0"/>
          </a:p>
          <a:p>
            <a:pPr>
              <a:lnSpc>
                <a:spcPct val="110000"/>
              </a:lnSpc>
            </a:pPr>
            <a:endParaRPr lang="cs-CZ" dirty="0"/>
          </a:p>
          <a:p>
            <a:endParaRPr lang="cs-CZ" dirty="0"/>
          </a:p>
        </p:txBody>
      </p:sp>
      <p:pic>
        <p:nvPicPr>
          <p:cNvPr id="2" name="Picture 11" descr="mikrobiální mimikry">
            <a:extLst>
              <a:ext uri="{FF2B5EF4-FFF2-40B4-BE49-F238E27FC236}">
                <a16:creationId xmlns:a16="http://schemas.microsoft.com/office/drawing/2014/main" id="{C0A549C7-AEA9-F3CE-6A5E-B7A6AC81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3"/>
          <a:stretch/>
        </p:blipFill>
        <p:spPr>
          <a:xfrm>
            <a:off x="251520" y="4005064"/>
            <a:ext cx="3744913" cy="27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2" descr="šíření molekulárních terčů">
            <a:extLst>
              <a:ext uri="{FF2B5EF4-FFF2-40B4-BE49-F238E27FC236}">
                <a16:creationId xmlns:a16="http://schemas.microsoft.com/office/drawing/2014/main" id="{ADA7FEF5-3AF9-7B70-5982-48C6057CC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1881" y="3977839"/>
            <a:ext cx="3744913" cy="27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Audio Recording 17. 4. 2024 18:49:52">
            <a:hlinkClick r:id="" action="ppaction://media"/>
            <a:extLst>
              <a:ext uri="{FF2B5EF4-FFF2-40B4-BE49-F238E27FC236}">
                <a16:creationId xmlns:a16="http://schemas.microsoft.com/office/drawing/2014/main" id="{F9493A23-1B32-4882-36E0-3DD4B4491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4337" y="3943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948</Words>
  <Application>Microsoft Macintosh PowerPoint</Application>
  <PresentationFormat>Předvádění na obrazovce (4:3)</PresentationFormat>
  <Paragraphs>146</Paragraphs>
  <Slides>15</Slides>
  <Notes>1</Notes>
  <HiddenSlides>0</HiddenSlides>
  <MMClips>16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Wingdings</vt:lpstr>
      <vt:lpstr>Motiv systému Office</vt:lpstr>
      <vt:lpstr>Autoimunitní imunopatologické stavy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Spouštěče autoimunitní reaktivity </vt:lpstr>
      <vt:lpstr>Prezentace aplikace PowerPoint</vt:lpstr>
      <vt:lpstr>Prezentace aplikace PowerPoint</vt:lpstr>
      <vt:lpstr>Prezentace aplikace PowerPoint</vt:lpstr>
      <vt:lpstr> Deregulovaná apoptóza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Autoimunitní imunopatologické stavy</dc:title>
  <dc:creator>Dušková</dc:creator>
  <cp:lastModifiedBy>Monika Dušková</cp:lastModifiedBy>
  <cp:revision>33</cp:revision>
  <dcterms:created xsi:type="dcterms:W3CDTF">2016-04-18T07:20:54Z</dcterms:created>
  <dcterms:modified xsi:type="dcterms:W3CDTF">2024-04-18T12:08:15Z</dcterms:modified>
</cp:coreProperties>
</file>