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7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31"/>
    <p:restoredTop sz="95082"/>
  </p:normalViewPr>
  <p:slideViewPr>
    <p:cSldViewPr snapToGrid="0">
      <p:cViewPr>
        <p:scale>
          <a:sx n="80" d="100"/>
          <a:sy n="80" d="100"/>
        </p:scale>
        <p:origin x="14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BC5BE-CCAA-2C8B-E139-A9C14E3C25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694A0A-8E09-F7A2-73B2-B4A3A0407B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05A979-B54C-EE88-7347-524C4F4BC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38A8A2A-D0AE-7E46-F538-CB3FAF64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D5112E-C17B-AD8B-4FB1-AE346DF15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802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993C75-D11F-F8A4-D99E-B9DF8A9E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4916507-2AB6-4F99-3824-B4A0EED13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985B987-91DA-F323-E658-66E72D788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5094E4-0672-0481-D320-6922D34AD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52CD4C4-E46B-FAB0-6F3F-929CBC89F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704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4137768-3318-23DC-3ECE-FD5AA6CAA8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9A4B34-DDFA-0D11-B886-A0F4DD61B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86E3C4-0144-EB71-2FE7-0BEB22D23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603810C-646F-5A88-58E1-A24F75DCF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1A96A7-3BF2-3B05-D96C-41F3ED73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9349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291E12-C8E7-0E93-73C4-D67B08AAD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0D7C7D-5020-BCE7-5DFA-052C09116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E8DA43-36F0-C254-3373-C2C2A72A5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E45F93-D52B-CBC4-A919-764E05C42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27889-3E14-3323-E260-67717114E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504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EFDFC3-20DD-75D7-8A06-C414460FB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BDCB1D3-C025-E65D-F809-0A54C5F05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38E752-294B-3614-4CAD-587F8ECB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AAD40D5-1CFC-6903-8BDA-6F0179522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592EEF-531E-C0DC-E9DF-E3EF4FAED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666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796231-4E96-59AB-122F-E9D6BF23D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5A5925-DD98-0182-ADB3-8F0D4EB188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4488647-21EF-7BBC-D694-CF4DBDBC9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9684DCB-4FF5-3EA1-FC07-C36164A3F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57C3BE1-B936-025C-C0E8-E0C246A4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F1F635-9913-67DA-969F-1D1D74149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121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BB3AE6-F0D1-8D28-B180-3498FB1F3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7CB8057-EB8B-BFFC-7755-754D218C4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9FC4606-6572-C3C4-3BCF-78F283783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9347087-B1B3-1FCF-6485-99C3906909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AA21502-0569-8093-51C3-77A7CFF106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B72E664-7F99-BBBF-3574-DE7DD343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857519B-5AB9-60F5-B382-0B3F0B68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8FCABA6-F977-9912-8C9E-352D68162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704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985106-22BA-1103-D952-75ECF1FC9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A32786-3EE9-4CBE-DE66-7A2BCD6E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47D75E-E5CE-BCEE-E0A6-D8BD02C99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D2185B1-71D6-4006-43A6-BBC034488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898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987E202-C7F6-2004-C4FF-30A479A8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7099824-164F-A6F1-BAED-AE3B339C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17CB42E-0ABA-D872-5159-F77877D0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70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2F5EC1-C622-8074-C6CD-265ED6063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BEE49A-052F-3D63-A20B-A2290609EF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B005092-648B-FB4A-8E23-7A5CDD674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DBBCFB-A716-89B3-0AC3-8471505C5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4DF8FC-D78A-DC3C-BA2C-1A51EA09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45E58D-B9E1-AE4E-2A08-170952369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93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5D9164-E513-BA7F-321F-39F8D9BFF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ED8D096-557F-2A30-261B-71513E1B72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291DA3E-BE49-141B-F061-7E41B62CA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BD59B38-164F-424A-097D-2E2463096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482D3F1-BBCE-5096-DD66-9A7425D36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5A9548E-A6BD-AEBA-3E61-0697C0562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2556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8CF6914-0919-3CDA-C3AB-DEFF061D1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0B62C6-0779-A5E7-8796-97139F18C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767B5D-61BE-1C8D-9A83-749EEA9D26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0266C-06B7-1946-92B1-330F80799B83}" type="datetimeFigureOut">
              <a:rPr lang="cs-CZ" smtClean="0"/>
              <a:t>30.04.2024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1B96FEB-D541-C5E5-3037-BF0E3E4BC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9A6CA99-52FC-CB35-4C0F-9014A858E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91F43-2CAE-3344-A011-22188339E7F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662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emf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JP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2F2C357E-281C-C2DA-E060-B7EE023EBEC8}"/>
              </a:ext>
            </a:extLst>
          </p:cNvPr>
          <p:cNvSpPr txBox="1"/>
          <p:nvPr/>
        </p:nvSpPr>
        <p:spPr>
          <a:xfrm>
            <a:off x="653143" y="221151"/>
            <a:ext cx="10885713" cy="3811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80"/>
              </a:lnSpc>
            </a:pPr>
            <a:endParaRPr lang="cs-CZ" dirty="0"/>
          </a:p>
          <a:p>
            <a:pPr algn="ctr">
              <a:lnSpc>
                <a:spcPts val="2480"/>
              </a:lnSpc>
            </a:pPr>
            <a:r>
              <a:rPr lang="cs-CZ" sz="2400" dirty="0" err="1"/>
              <a:t>Revmatiodní</a:t>
            </a:r>
            <a:r>
              <a:rPr lang="cs-CZ" sz="2400" dirty="0"/>
              <a:t> artritida</a:t>
            </a:r>
          </a:p>
          <a:p>
            <a:pPr algn="ctr">
              <a:lnSpc>
                <a:spcPts val="2480"/>
              </a:lnSpc>
            </a:pPr>
            <a:endParaRPr lang="cs-CZ" sz="2400" dirty="0"/>
          </a:p>
          <a:p>
            <a:pPr>
              <a:lnSpc>
                <a:spcPts val="2480"/>
              </a:lnSpc>
            </a:pPr>
            <a:r>
              <a:rPr lang="cs-CZ" sz="2000" dirty="0"/>
              <a:t>Artropatie, symetrická. Artróza </a:t>
            </a:r>
            <a:r>
              <a:rPr lang="cs-CZ" sz="2000" dirty="0" err="1"/>
              <a:t>x</a:t>
            </a:r>
            <a:r>
              <a:rPr lang="cs-CZ" sz="2000" dirty="0"/>
              <a:t> artritida </a:t>
            </a:r>
          </a:p>
          <a:p>
            <a:pPr>
              <a:lnSpc>
                <a:spcPts val="2480"/>
              </a:lnSpc>
            </a:pPr>
            <a:endParaRPr lang="cs-CZ" sz="2000" dirty="0"/>
          </a:p>
          <a:p>
            <a:pPr>
              <a:lnSpc>
                <a:spcPts val="2480"/>
              </a:lnSpc>
            </a:pPr>
            <a:r>
              <a:rPr lang="cs-CZ" sz="2000" dirty="0"/>
              <a:t>Terč imunopatologické reaktivity – konkrétní </a:t>
            </a:r>
            <a:r>
              <a:rPr lang="cs-CZ" sz="2000" dirty="0" err="1"/>
              <a:t>Ag</a:t>
            </a:r>
            <a:r>
              <a:rPr lang="cs-CZ" sz="2000" dirty="0"/>
              <a:t> není znám </a:t>
            </a:r>
          </a:p>
          <a:p>
            <a:pPr>
              <a:lnSpc>
                <a:spcPts val="2480"/>
              </a:lnSpc>
            </a:pPr>
            <a:r>
              <a:rPr lang="cs-CZ" sz="2000" dirty="0">
                <a:solidFill>
                  <a:srgbClr val="7030A0"/>
                </a:solidFill>
              </a:rPr>
              <a:t>Synoviální membrána: </a:t>
            </a:r>
          </a:p>
          <a:p>
            <a:pPr>
              <a:lnSpc>
                <a:spcPts val="2480"/>
              </a:lnSpc>
            </a:pPr>
            <a:r>
              <a:rPr lang="cs-CZ" sz="2000" dirty="0" err="1"/>
              <a:t>synovialocyty</a:t>
            </a:r>
            <a:r>
              <a:rPr lang="cs-CZ" sz="2000" dirty="0"/>
              <a:t> A – fagocytují</a:t>
            </a:r>
          </a:p>
          <a:p>
            <a:pPr>
              <a:lnSpc>
                <a:spcPts val="2480"/>
              </a:lnSpc>
            </a:pPr>
            <a:r>
              <a:rPr lang="cs-CZ" sz="2000" dirty="0" err="1"/>
              <a:t>synovialocyty</a:t>
            </a:r>
            <a:r>
              <a:rPr lang="cs-CZ" sz="2000" dirty="0"/>
              <a:t> B -  produkce </a:t>
            </a:r>
            <a:r>
              <a:rPr lang="cs-CZ" sz="2000" dirty="0" err="1"/>
              <a:t>hyaluronanu</a:t>
            </a:r>
            <a:endParaRPr lang="cs-CZ" sz="2000" dirty="0"/>
          </a:p>
          <a:p>
            <a:pPr>
              <a:lnSpc>
                <a:spcPts val="2480"/>
              </a:lnSpc>
            </a:pPr>
            <a:r>
              <a:rPr lang="cs-CZ" sz="2000" dirty="0"/>
              <a:t>není bazální lamina, </a:t>
            </a:r>
            <a:r>
              <a:rPr lang="cs-CZ" sz="2000" dirty="0" err="1"/>
              <a:t>fenestrované</a:t>
            </a:r>
            <a:r>
              <a:rPr lang="cs-CZ" sz="2000" dirty="0"/>
              <a:t> kapiláry </a:t>
            </a:r>
          </a:p>
          <a:p>
            <a:pPr>
              <a:lnSpc>
                <a:spcPts val="2480"/>
              </a:lnSpc>
            </a:pPr>
            <a:endParaRPr lang="cs-CZ" sz="2000" dirty="0"/>
          </a:p>
          <a:p>
            <a:pPr>
              <a:lnSpc>
                <a:spcPts val="1260"/>
              </a:lnSpc>
            </a:pPr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C34B6B-0077-0877-30B6-8089B9476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3" y="3712235"/>
            <a:ext cx="4032997" cy="29246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D35D76F-02DD-9E72-F07E-5FB15BE438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316" t="17938" r="2685" b="41511"/>
          <a:stretch/>
        </p:blipFill>
        <p:spPr>
          <a:xfrm rot="60000">
            <a:off x="6095999" y="2158035"/>
            <a:ext cx="5330194" cy="4557846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844A0982-ABD9-6A76-C661-B5330E9CF8C3}"/>
              </a:ext>
            </a:extLst>
          </p:cNvPr>
          <p:cNvSpPr/>
          <p:nvPr/>
        </p:nvSpPr>
        <p:spPr>
          <a:xfrm>
            <a:off x="6095999" y="6268794"/>
            <a:ext cx="519114" cy="364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Audio Recording 30. 4. 2024 13:01:42">
            <a:hlinkClick r:id="" action="ppaction://media"/>
            <a:extLst>
              <a:ext uri="{FF2B5EF4-FFF2-40B4-BE49-F238E27FC236}">
                <a16:creationId xmlns:a16="http://schemas.microsoft.com/office/drawing/2014/main" id="{6D4AB4E5-E920-D33A-FC1D-2250FF9EB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27067" y="584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7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D3A739C-CB63-5895-B1A3-8F9B7249D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632" y="577517"/>
            <a:ext cx="5101389" cy="598370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737E962-EF63-F001-9678-0AB79B92C1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46" t="24923"/>
          <a:stretch/>
        </p:blipFill>
        <p:spPr>
          <a:xfrm>
            <a:off x="207497" y="2147149"/>
            <a:ext cx="5888503" cy="3422983"/>
          </a:xfrm>
          <a:prstGeom prst="rect">
            <a:avLst/>
          </a:prstGeom>
        </p:spPr>
      </p:pic>
      <p:pic>
        <p:nvPicPr>
          <p:cNvPr id="7" name="Audio Recording 30. 4. 2024 20:20:37">
            <a:hlinkClick r:id="" action="ppaction://media"/>
            <a:extLst>
              <a:ext uri="{FF2B5EF4-FFF2-40B4-BE49-F238E27FC236}">
                <a16:creationId xmlns:a16="http://schemas.microsoft.com/office/drawing/2014/main" id="{DAB80E88-AFE9-4D68-C50F-0A630C35D4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8737" y="4068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179CA58-B6DF-A617-C6E4-8875E0FCBF1A}"/>
              </a:ext>
            </a:extLst>
          </p:cNvPr>
          <p:cNvSpPr txBox="1"/>
          <p:nvPr/>
        </p:nvSpPr>
        <p:spPr>
          <a:xfrm>
            <a:off x="269753" y="1003448"/>
            <a:ext cx="11419764" cy="743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cs-CZ" sz="2000" dirty="0"/>
              <a:t>Ženy 20-40 let,  1 : 2000, diagnostika komplikovaná: kožní příznaky a kloubní potíže, ne vždy další 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Asociace s HLA DR3, DR2, vliv infekčních činitelů a další faktory: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B918DF0-9186-C069-3641-2DDFAAD20974}"/>
              </a:ext>
            </a:extLst>
          </p:cNvPr>
          <p:cNvSpPr txBox="1"/>
          <p:nvPr/>
        </p:nvSpPr>
        <p:spPr>
          <a:xfrm>
            <a:off x="269753" y="3025705"/>
            <a:ext cx="5472214" cy="1743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cs-CZ" sz="2000" dirty="0"/>
              <a:t>Léčba: relaps –remise,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infekce nebo sluneční záření zhoršuje stav, imunosupresiva, </a:t>
            </a:r>
            <a:r>
              <a:rPr lang="cs-CZ" sz="2000" dirty="0" err="1"/>
              <a:t>MoAb</a:t>
            </a:r>
            <a:r>
              <a:rPr lang="cs-CZ" sz="2000" dirty="0"/>
              <a:t> (proti B lymfocytům)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Snížení množství dsDNA pomocí molekul, které je dokáží inkorporovat – experiment zatím.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0DBEF4-1C3B-F467-E93A-075994686A91}"/>
              </a:ext>
            </a:extLst>
          </p:cNvPr>
          <p:cNvSpPr txBox="1"/>
          <p:nvPr/>
        </p:nvSpPr>
        <p:spPr>
          <a:xfrm>
            <a:off x="2596487" y="302534"/>
            <a:ext cx="6093724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80"/>
              </a:lnSpc>
            </a:pPr>
            <a:r>
              <a:rPr lang="cs-CZ" sz="2400" dirty="0"/>
              <a:t>Systémový lupus </a:t>
            </a:r>
            <a:r>
              <a:rPr lang="cs-CZ" sz="2400" dirty="0" err="1"/>
              <a:t>erythematodes</a:t>
            </a:r>
            <a:r>
              <a:rPr lang="cs-CZ" sz="2400" dirty="0"/>
              <a:t>  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9342FF8-4A47-AD2B-3918-F5848EB87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8" t="10884" r="5098" b="2749"/>
          <a:stretch/>
        </p:blipFill>
        <p:spPr>
          <a:xfrm>
            <a:off x="6096000" y="1998224"/>
            <a:ext cx="5614737" cy="4637120"/>
          </a:xfrm>
          <a:prstGeom prst="rect">
            <a:avLst/>
          </a:prstGeom>
        </p:spPr>
      </p:pic>
      <p:pic>
        <p:nvPicPr>
          <p:cNvPr id="8" name="Audio Recording 30. 4. 2024 20:29:53">
            <a:hlinkClick r:id="" action="ppaction://media"/>
            <a:extLst>
              <a:ext uri="{FF2B5EF4-FFF2-40B4-BE49-F238E27FC236}">
                <a16:creationId xmlns:a16="http://schemas.microsoft.com/office/drawing/2014/main" id="{F0424397-D02A-26DD-603F-B3BF9A02C5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3474" y="1906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460E1A0-4EF5-CB46-8CD2-101C927DD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979" y="989876"/>
            <a:ext cx="9240672" cy="586812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C218075-CD64-CD95-2DC0-BE3E233FC187}"/>
              </a:ext>
            </a:extLst>
          </p:cNvPr>
          <p:cNvSpPr txBox="1"/>
          <p:nvPr/>
        </p:nvSpPr>
        <p:spPr>
          <a:xfrm>
            <a:off x="2827930" y="233055"/>
            <a:ext cx="6093724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80"/>
              </a:lnSpc>
            </a:pPr>
            <a:r>
              <a:rPr lang="cs-CZ" sz="2400" dirty="0"/>
              <a:t>Systémový lupus </a:t>
            </a:r>
            <a:r>
              <a:rPr lang="cs-CZ" sz="2400" dirty="0" err="1"/>
              <a:t>erythematodes</a:t>
            </a:r>
            <a:r>
              <a:rPr lang="cs-CZ" sz="2400" dirty="0"/>
              <a:t>   </a:t>
            </a:r>
          </a:p>
        </p:txBody>
      </p:sp>
      <p:pic>
        <p:nvPicPr>
          <p:cNvPr id="3" name="Audio Recording 30. 4. 2024 20:31:32">
            <a:hlinkClick r:id="" action="ppaction://media"/>
            <a:extLst>
              <a:ext uri="{FF2B5EF4-FFF2-40B4-BE49-F238E27FC236}">
                <a16:creationId xmlns:a16="http://schemas.microsoft.com/office/drawing/2014/main" id="{3F1D9F9D-CA7D-3802-6C7A-BEA541D8D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67621" y="24067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1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64BC5608-99D8-2D62-F505-4A726B461004}"/>
              </a:ext>
            </a:extLst>
          </p:cNvPr>
          <p:cNvSpPr txBox="1"/>
          <p:nvPr/>
        </p:nvSpPr>
        <p:spPr>
          <a:xfrm>
            <a:off x="4804685" y="559558"/>
            <a:ext cx="2582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Sjögrenův</a:t>
            </a:r>
            <a:r>
              <a:rPr lang="cs-CZ" sz="2400" dirty="0"/>
              <a:t> syndrom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6507EB9-6FA3-E2C4-6807-CA4A4911F6C3}"/>
              </a:ext>
            </a:extLst>
          </p:cNvPr>
          <p:cNvSpPr txBox="1"/>
          <p:nvPr/>
        </p:nvSpPr>
        <p:spPr>
          <a:xfrm>
            <a:off x="586854" y="1282890"/>
            <a:ext cx="1132764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cs-CZ" sz="2000" dirty="0"/>
              <a:t>Autoimunitní destrukce buněk exokrinních žláz (slzných a slinných) </a:t>
            </a:r>
          </a:p>
          <a:p>
            <a:pPr>
              <a:lnSpc>
                <a:spcPts val="2500"/>
              </a:lnSpc>
            </a:pPr>
            <a:r>
              <a:rPr lang="cs-CZ" sz="2000" dirty="0"/>
              <a:t>Infiltrace tkáně žláz lymfocyty, produkce cytokinů, zvýšená </a:t>
            </a:r>
            <a:r>
              <a:rPr lang="cs-CZ" sz="2000" dirty="0" err="1"/>
              <a:t>exprexe</a:t>
            </a:r>
            <a:r>
              <a:rPr lang="cs-CZ" sz="2000" dirty="0"/>
              <a:t> MHC II, </a:t>
            </a:r>
          </a:p>
          <a:p>
            <a:pPr>
              <a:lnSpc>
                <a:spcPts val="2500"/>
              </a:lnSpc>
            </a:pPr>
            <a:r>
              <a:rPr lang="cs-CZ" sz="2000" dirty="0"/>
              <a:t>autoprotilátky proti buňkám exokrinních tkání </a:t>
            </a:r>
          </a:p>
          <a:p>
            <a:pPr>
              <a:lnSpc>
                <a:spcPts val="2500"/>
              </a:lnSpc>
            </a:pPr>
            <a:endParaRPr lang="cs-CZ" sz="2000" dirty="0"/>
          </a:p>
          <a:p>
            <a:pPr>
              <a:lnSpc>
                <a:spcPts val="2500"/>
              </a:lnSpc>
            </a:pPr>
            <a:r>
              <a:rPr lang="cs-CZ" sz="2000" dirty="0"/>
              <a:t>Suchost v ústech a dutinách, snížená produkce slz - </a:t>
            </a:r>
            <a:r>
              <a:rPr lang="cs-CZ" sz="2000" dirty="0" err="1">
                <a:solidFill>
                  <a:srgbClr val="7030A0"/>
                </a:solidFill>
              </a:rPr>
              <a:t>Schirmerův</a:t>
            </a:r>
            <a:r>
              <a:rPr lang="cs-CZ" sz="2000" dirty="0">
                <a:solidFill>
                  <a:srgbClr val="7030A0"/>
                </a:solidFill>
              </a:rPr>
              <a:t> text</a:t>
            </a:r>
          </a:p>
          <a:p>
            <a:pPr>
              <a:lnSpc>
                <a:spcPts val="2500"/>
              </a:lnSpc>
            </a:pPr>
            <a:endParaRPr lang="cs-CZ" sz="2000" dirty="0">
              <a:solidFill>
                <a:srgbClr val="7030A0"/>
              </a:solidFill>
            </a:endParaRPr>
          </a:p>
          <a:p>
            <a:pPr>
              <a:lnSpc>
                <a:spcPts val="2500"/>
              </a:lnSpc>
            </a:pPr>
            <a:r>
              <a:rPr lang="cs-CZ" sz="2000" dirty="0"/>
              <a:t>Silná asociace HLA A1 B 8 DR3</a:t>
            </a:r>
          </a:p>
          <a:p>
            <a:pPr>
              <a:lnSpc>
                <a:spcPts val="2500"/>
              </a:lnSpc>
            </a:pPr>
            <a:r>
              <a:rPr lang="cs-CZ" sz="2000" dirty="0"/>
              <a:t>vyšší exprese genů pro interferony (vrozená imunita) </a:t>
            </a:r>
          </a:p>
          <a:p>
            <a:pPr>
              <a:lnSpc>
                <a:spcPts val="2500"/>
              </a:lnSpc>
            </a:pPr>
            <a:r>
              <a:rPr lang="cs-CZ" sz="2000" dirty="0"/>
              <a:t>Léčba: většinou symptomatická riziko lymfomu </a:t>
            </a:r>
          </a:p>
        </p:txBody>
      </p:sp>
      <p:pic>
        <p:nvPicPr>
          <p:cNvPr id="1026" name="Picture 2" descr="Schirmerův test - příznaky a léčba">
            <a:extLst>
              <a:ext uri="{FF2B5EF4-FFF2-40B4-BE49-F238E27FC236}">
                <a16:creationId xmlns:a16="http://schemas.microsoft.com/office/drawing/2014/main" id="{9091CE87-BDD5-10BC-F0AE-C15709CD4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0"/>
          <a:stretch/>
        </p:blipFill>
        <p:spPr bwMode="auto">
          <a:xfrm>
            <a:off x="7733058" y="2910385"/>
            <a:ext cx="4049509" cy="289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Recording 30. 4. 2024 20:40:24">
            <a:hlinkClick r:id="" action="ppaction://media"/>
            <a:extLst>
              <a:ext uri="{FF2B5EF4-FFF2-40B4-BE49-F238E27FC236}">
                <a16:creationId xmlns:a16="http://schemas.microsoft.com/office/drawing/2014/main" id="{8A9EFA7E-96F6-4493-B78B-C49F5B6E2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3854" y="38399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34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72145E1B-C2A7-7456-D3FF-A8E6D13334B5}"/>
              </a:ext>
            </a:extLst>
          </p:cNvPr>
          <p:cNvSpPr txBox="1"/>
          <p:nvPr/>
        </p:nvSpPr>
        <p:spPr>
          <a:xfrm>
            <a:off x="497306" y="1440693"/>
            <a:ext cx="6192252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cs-CZ" sz="2000" dirty="0"/>
              <a:t>Destrukce </a:t>
            </a:r>
            <a:r>
              <a:rPr lang="el-GR" sz="2000" dirty="0"/>
              <a:t>β </a:t>
            </a:r>
            <a:r>
              <a:rPr lang="cs-CZ" sz="2000" dirty="0"/>
              <a:t>buněk Langerhansových ostrůvků pankreatu</a:t>
            </a:r>
          </a:p>
          <a:p>
            <a:pPr>
              <a:lnSpc>
                <a:spcPts val="2600"/>
              </a:lnSpc>
            </a:pPr>
            <a:r>
              <a:rPr lang="cs-CZ" sz="2000" dirty="0">
                <a:solidFill>
                  <a:srgbClr val="7030A0"/>
                </a:solidFill>
              </a:rPr>
              <a:t>protilátky proti buňkám pankreatických ostrůvků </a:t>
            </a:r>
          </a:p>
          <a:p>
            <a:pPr>
              <a:lnSpc>
                <a:spcPts val="2600"/>
              </a:lnSpc>
            </a:pPr>
            <a:r>
              <a:rPr lang="cs-CZ" sz="2000" dirty="0">
                <a:solidFill>
                  <a:srgbClr val="7030A0"/>
                </a:solidFill>
              </a:rPr>
              <a:t>(ICA – </a:t>
            </a:r>
            <a:r>
              <a:rPr lang="cs-CZ" sz="2000" dirty="0" err="1">
                <a:solidFill>
                  <a:srgbClr val="7030A0"/>
                </a:solidFill>
              </a:rPr>
              <a:t>islet</a:t>
            </a:r>
            <a:r>
              <a:rPr lang="cs-CZ" sz="2000" dirty="0">
                <a:solidFill>
                  <a:srgbClr val="7030A0"/>
                </a:solidFill>
              </a:rPr>
              <a:t> </a:t>
            </a:r>
            <a:r>
              <a:rPr lang="cs-CZ" sz="2000" dirty="0" err="1">
                <a:solidFill>
                  <a:srgbClr val="7030A0"/>
                </a:solidFill>
              </a:rPr>
              <a:t>cells</a:t>
            </a:r>
            <a:r>
              <a:rPr lang="cs-CZ" sz="2000" dirty="0">
                <a:solidFill>
                  <a:srgbClr val="7030A0"/>
                </a:solidFill>
              </a:rPr>
              <a:t> </a:t>
            </a:r>
            <a:r>
              <a:rPr lang="cs-CZ" sz="2000" dirty="0" err="1">
                <a:solidFill>
                  <a:srgbClr val="7030A0"/>
                </a:solidFill>
              </a:rPr>
              <a:t>antibodies</a:t>
            </a:r>
            <a:r>
              <a:rPr lang="cs-CZ" sz="2000" dirty="0"/>
              <a:t>) </a:t>
            </a:r>
          </a:p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/>
              <a:t>Typ 1A a 1B (není imunologická reaktivita proti pankreatu)</a:t>
            </a:r>
          </a:p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/>
              <a:t>Vliv buněčná imunita- infiltrát pankreatu obsahuje T lymfocyty, makrofágy, dendritické buňky, B lymfocyty, </a:t>
            </a:r>
            <a:r>
              <a:rPr lang="el-GR" sz="2000" dirty="0"/>
              <a:t>β </a:t>
            </a:r>
            <a:r>
              <a:rPr lang="cs-CZ" sz="2000" dirty="0"/>
              <a:t>buněk exprimují MHC II a </a:t>
            </a:r>
            <a:r>
              <a:rPr lang="cs-CZ" sz="2000" dirty="0" err="1"/>
              <a:t>kostimulační</a:t>
            </a:r>
            <a:r>
              <a:rPr lang="cs-CZ" sz="2000" dirty="0"/>
              <a:t> signály</a:t>
            </a:r>
          </a:p>
          <a:p>
            <a:endParaRPr lang="cs-CZ" sz="2000" dirty="0"/>
          </a:p>
          <a:p>
            <a:r>
              <a:rPr lang="cs-CZ" sz="2000" dirty="0"/>
              <a:t>Včasný záchyt?</a:t>
            </a:r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96FCA51-F42E-9A57-9E04-2A468E531C32}"/>
              </a:ext>
            </a:extLst>
          </p:cNvPr>
          <p:cNvSpPr txBox="1"/>
          <p:nvPr/>
        </p:nvSpPr>
        <p:spPr>
          <a:xfrm>
            <a:off x="4483723" y="327546"/>
            <a:ext cx="2558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Diabetes </a:t>
            </a:r>
            <a:r>
              <a:rPr lang="cs-CZ" sz="2400" dirty="0" err="1"/>
              <a:t>mellitus</a:t>
            </a:r>
            <a:r>
              <a:rPr lang="cs-CZ" sz="2400" dirty="0"/>
              <a:t> I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89B045B-3495-EBB6-F447-CF767731E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558" y="789211"/>
            <a:ext cx="5409985" cy="5530207"/>
          </a:xfrm>
          <a:prstGeom prst="rect">
            <a:avLst/>
          </a:prstGeom>
        </p:spPr>
      </p:pic>
      <p:pic>
        <p:nvPicPr>
          <p:cNvPr id="5" name="Audio Recording 30. 4. 2024 19:33:06">
            <a:hlinkClick r:id="" action="ppaction://media"/>
            <a:extLst>
              <a:ext uri="{FF2B5EF4-FFF2-40B4-BE49-F238E27FC236}">
                <a16:creationId xmlns:a16="http://schemas.microsoft.com/office/drawing/2014/main" id="{22A99B18-5581-5641-F940-4AD39F59E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3411" y="9224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2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B7F068F-4E4E-EAD8-8DEF-D9436E836B3A}"/>
              </a:ext>
            </a:extLst>
          </p:cNvPr>
          <p:cNvSpPr txBox="1"/>
          <p:nvPr/>
        </p:nvSpPr>
        <p:spPr>
          <a:xfrm>
            <a:off x="199698" y="1139792"/>
            <a:ext cx="11283287" cy="5411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cs-CZ" sz="2000" dirty="0"/>
              <a:t>Geografický gradient, asociace HLA DR3,DR4, výrazná HLA DQ </a:t>
            </a:r>
            <a:r>
              <a:rPr lang="el-GR" sz="2000" dirty="0"/>
              <a:t>β</a:t>
            </a:r>
            <a:r>
              <a:rPr lang="cs-CZ" sz="2000" dirty="0"/>
              <a:t> řetězec – pozice 57. aminokyseliny – </a:t>
            </a:r>
            <a:r>
              <a:rPr lang="cs-CZ" sz="2000" dirty="0" err="1"/>
              <a:t>aspartát</a:t>
            </a:r>
            <a:r>
              <a:rPr lang="cs-CZ" sz="2000" dirty="0"/>
              <a:t> působí protektivně. Je ve vazebném místě pro antigen na MHC molekule. </a:t>
            </a:r>
          </a:p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/>
              <a:t>Terčový antigen – různé molekuly </a:t>
            </a:r>
            <a:r>
              <a:rPr lang="el-GR" sz="2000" dirty="0"/>
              <a:t>β </a:t>
            </a:r>
            <a:r>
              <a:rPr lang="cs-CZ" sz="2000" dirty="0"/>
              <a:t>buněk (</a:t>
            </a:r>
            <a:r>
              <a:rPr lang="cs-CZ" sz="2000" dirty="0">
                <a:solidFill>
                  <a:srgbClr val="7030A0"/>
                </a:solidFill>
              </a:rPr>
              <a:t>dekarboxyláza kyseliny </a:t>
            </a:r>
            <a:r>
              <a:rPr lang="cs-CZ" sz="2000" dirty="0" err="1">
                <a:solidFill>
                  <a:srgbClr val="7030A0"/>
                </a:solidFill>
              </a:rPr>
              <a:t>glutamové</a:t>
            </a:r>
            <a:r>
              <a:rPr lang="cs-CZ" sz="2000" dirty="0">
                <a:solidFill>
                  <a:srgbClr val="7030A0"/>
                </a:solidFill>
              </a:rPr>
              <a:t> GAD</a:t>
            </a:r>
            <a:r>
              <a:rPr lang="cs-CZ" sz="2000" dirty="0"/>
              <a:t>, inzulín)</a:t>
            </a:r>
          </a:p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/>
              <a:t>Další možné faktory: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zevní faktory?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expozice virovým antigenům (příušnice, kongenitální zarděnky – velké riziko)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časná expozice bovinnímu albuminu - podobnost s proteinem ICA 69 na </a:t>
            </a:r>
            <a:r>
              <a:rPr lang="el-GR" sz="2000" dirty="0"/>
              <a:t>β </a:t>
            </a:r>
            <a:r>
              <a:rPr lang="cs-CZ" sz="2000" dirty="0"/>
              <a:t>buňkách pankreatu </a:t>
            </a:r>
          </a:p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/>
              <a:t>Léčba: </a:t>
            </a:r>
            <a:r>
              <a:rPr lang="cs-CZ" sz="2000" dirty="0">
                <a:solidFill>
                  <a:srgbClr val="7030A0"/>
                </a:solidFill>
              </a:rPr>
              <a:t>substituce insulinem</a:t>
            </a:r>
            <a:r>
              <a:rPr lang="cs-CZ" sz="2000" dirty="0"/>
              <a:t>, transplantace pankreatu </a:t>
            </a:r>
          </a:p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/>
              <a:t>Komplikace diabetu: 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neutrofily trpí nedostatkem glukózy (infekce stafylokoky a mykózy, </a:t>
            </a:r>
            <a:r>
              <a:rPr lang="cs-CZ" sz="2000" dirty="0">
                <a:solidFill>
                  <a:srgbClr val="7030A0"/>
                </a:solidFill>
              </a:rPr>
              <a:t>špatné hojení ran</a:t>
            </a:r>
            <a:r>
              <a:rPr lang="cs-CZ" sz="2000" dirty="0"/>
              <a:t>)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cévní postižení – ateroskleróza a mikroangiopatie (</a:t>
            </a:r>
            <a:r>
              <a:rPr lang="cs-CZ" sz="2000" dirty="0">
                <a:solidFill>
                  <a:srgbClr val="7030A0"/>
                </a:solidFill>
              </a:rPr>
              <a:t>sítnice a glomeruly ledvin ✞</a:t>
            </a:r>
            <a:r>
              <a:rPr lang="cs-CZ" sz="2000" dirty="0"/>
              <a:t>) </a:t>
            </a:r>
          </a:p>
          <a:p>
            <a:pPr>
              <a:lnSpc>
                <a:spcPts val="2600"/>
              </a:lnSpc>
            </a:pPr>
            <a:endParaRPr lang="cs-CZ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0D8E30-03FB-0A2C-5686-BF5A6E08CFAA}"/>
              </a:ext>
            </a:extLst>
          </p:cNvPr>
          <p:cNvSpPr txBox="1"/>
          <p:nvPr/>
        </p:nvSpPr>
        <p:spPr>
          <a:xfrm>
            <a:off x="3046863" y="463603"/>
            <a:ext cx="6093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2400" dirty="0"/>
              <a:t>Diabetes </a:t>
            </a:r>
            <a:r>
              <a:rPr lang="cs-CZ" sz="2400" dirty="0" err="1"/>
              <a:t>mellitus</a:t>
            </a:r>
            <a:r>
              <a:rPr lang="cs-CZ" sz="2400" dirty="0"/>
              <a:t> I </a:t>
            </a:r>
          </a:p>
        </p:txBody>
      </p:sp>
      <p:pic>
        <p:nvPicPr>
          <p:cNvPr id="2050" name="Picture 2" descr="Diabetická noha je závažnou komplikací onemocnění diabetes mellitus (cukrovky).">
            <a:extLst>
              <a:ext uri="{FF2B5EF4-FFF2-40B4-BE49-F238E27FC236}">
                <a16:creationId xmlns:a16="http://schemas.microsoft.com/office/drawing/2014/main" id="{6C973F1F-A155-30F7-D1A7-C5A583D7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508" y="4299556"/>
            <a:ext cx="1551446" cy="190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cording 30. 4. 2024 20:07:45">
            <a:hlinkClick r:id="" action="ppaction://media"/>
            <a:extLst>
              <a:ext uri="{FF2B5EF4-FFF2-40B4-BE49-F238E27FC236}">
                <a16:creationId xmlns:a16="http://schemas.microsoft.com/office/drawing/2014/main" id="{4D30B2FF-21B4-A313-721D-0371C1FC9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55708" y="2880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1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6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9D2D24D8-4609-3A8F-C331-477A9070D037}"/>
              </a:ext>
            </a:extLst>
          </p:cNvPr>
          <p:cNvSpPr txBox="1"/>
          <p:nvPr/>
        </p:nvSpPr>
        <p:spPr>
          <a:xfrm>
            <a:off x="5308765" y="395785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Vaskulitidy</a:t>
            </a:r>
            <a:r>
              <a:rPr lang="cs-CZ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0396F63-FB0A-D479-78D6-B530FAE4CEAB}"/>
              </a:ext>
            </a:extLst>
          </p:cNvPr>
          <p:cNvSpPr txBox="1"/>
          <p:nvPr/>
        </p:nvSpPr>
        <p:spPr>
          <a:xfrm>
            <a:off x="126811" y="857450"/>
            <a:ext cx="1161083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Heterogenní skupina onemocnění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7030A0"/>
                </a:solidFill>
              </a:rPr>
              <a:t>Zánět cévní stěny </a:t>
            </a:r>
            <a:r>
              <a:rPr lang="cs-CZ" sz="2000" dirty="0"/>
              <a:t>až nekrotizující – ischemie.</a:t>
            </a:r>
          </a:p>
          <a:p>
            <a:r>
              <a:rPr lang="cs-CZ" sz="2000" dirty="0"/>
              <a:t>Důležitá lokalizace postižení, rozsah a zásobované orgány (plíce, ledviny) </a:t>
            </a:r>
          </a:p>
          <a:p>
            <a:r>
              <a:rPr lang="cs-CZ" sz="2000" dirty="0"/>
              <a:t>Mírné formy postižení kůže a život ohrožující aneurysmata </a:t>
            </a:r>
          </a:p>
          <a:p>
            <a:endParaRPr lang="cs-CZ" sz="2000" dirty="0"/>
          </a:p>
          <a:p>
            <a:r>
              <a:rPr lang="cs-CZ" sz="2000" dirty="0"/>
              <a:t>Primární – idiopatické – bez známé příčiny</a:t>
            </a:r>
          </a:p>
          <a:p>
            <a:r>
              <a:rPr lang="cs-CZ" sz="2000" dirty="0"/>
              <a:t>Sekundární</a:t>
            </a:r>
          </a:p>
          <a:p>
            <a:endParaRPr lang="cs-CZ" sz="2000" dirty="0"/>
          </a:p>
          <a:p>
            <a:r>
              <a:rPr lang="cs-CZ" sz="2000" dirty="0"/>
              <a:t>Příčiny: </a:t>
            </a:r>
            <a:r>
              <a:rPr lang="cs-CZ" sz="2000" dirty="0">
                <a:solidFill>
                  <a:srgbClr val="7030A0"/>
                </a:solidFill>
              </a:rPr>
              <a:t>ukládání IMK v cévní stěně</a:t>
            </a:r>
            <a:r>
              <a:rPr lang="cs-CZ" sz="2000" dirty="0"/>
              <a:t>  bud jednorázově (sérová nemoc) nebo dlouhodobě (auto </a:t>
            </a:r>
            <a:r>
              <a:rPr lang="cs-CZ" sz="2000" dirty="0" err="1"/>
              <a:t>Ag</a:t>
            </a:r>
            <a:r>
              <a:rPr lang="cs-CZ" sz="2000" dirty="0"/>
              <a:t>, </a:t>
            </a:r>
            <a:r>
              <a:rPr lang="cs-CZ" sz="2000" dirty="0" err="1"/>
              <a:t>Ag</a:t>
            </a:r>
            <a:r>
              <a:rPr lang="cs-CZ" sz="2000" dirty="0"/>
              <a:t> mikrobů)</a:t>
            </a:r>
          </a:p>
          <a:p>
            <a:endParaRPr lang="cs-CZ" sz="2000" dirty="0"/>
          </a:p>
          <a:p>
            <a:r>
              <a:rPr lang="cs-CZ" sz="2000" dirty="0"/>
              <a:t>Projevy zpočátku nespecifické, pak se mohou koncentrovat na určitý orgán</a:t>
            </a:r>
          </a:p>
          <a:p>
            <a:r>
              <a:rPr lang="cs-CZ" sz="2000" dirty="0"/>
              <a:t>Laboratorní testy: sedimentace, CRP, RF, pokles složek komplementu, </a:t>
            </a:r>
            <a:r>
              <a:rPr lang="cs-CZ" sz="2000" dirty="0">
                <a:solidFill>
                  <a:srgbClr val="7030A0"/>
                </a:solidFill>
              </a:rPr>
              <a:t>ANCA, Ab proti cytoplasmě neutrofilů</a:t>
            </a:r>
          </a:p>
          <a:p>
            <a:endParaRPr lang="cs-CZ" sz="2000" dirty="0"/>
          </a:p>
          <a:p>
            <a:r>
              <a:rPr lang="cs-CZ" sz="2000" dirty="0"/>
              <a:t>Terapie: glukokortikoidy, kombinovaná imunosuprese, plazmaferéza, léčit primární příčinu. </a:t>
            </a:r>
          </a:p>
          <a:p>
            <a:endParaRPr lang="cs-CZ" sz="2000" dirty="0"/>
          </a:p>
          <a:p>
            <a:r>
              <a:rPr lang="cs-CZ" sz="2000" dirty="0" err="1"/>
              <a:t>Kawasakiho</a:t>
            </a:r>
            <a:r>
              <a:rPr lang="cs-CZ" sz="2000" dirty="0"/>
              <a:t> nemoc – akutní vaskulitida v raném dětství</a:t>
            </a:r>
          </a:p>
          <a:p>
            <a:r>
              <a:rPr lang="cs-CZ" sz="2000" dirty="0" err="1"/>
              <a:t>Polyarteritis</a:t>
            </a:r>
            <a:r>
              <a:rPr lang="cs-CZ" sz="2000" dirty="0"/>
              <a:t> </a:t>
            </a:r>
            <a:r>
              <a:rPr lang="cs-CZ" sz="2000" dirty="0" err="1"/>
              <a:t>nodosa</a:t>
            </a:r>
            <a:r>
              <a:rPr lang="cs-CZ" sz="2000" dirty="0"/>
              <a:t> – postižení svalových artérií</a:t>
            </a:r>
          </a:p>
          <a:p>
            <a:r>
              <a:rPr lang="cs-CZ" sz="2000" dirty="0" err="1"/>
              <a:t>Wegenerova</a:t>
            </a:r>
            <a:r>
              <a:rPr lang="cs-CZ" sz="2000" dirty="0"/>
              <a:t> granulomatóza – postiženy cévy v oblasti horních cest dýchacích a ledviny </a:t>
            </a:r>
          </a:p>
        </p:txBody>
      </p:sp>
      <p:pic>
        <p:nvPicPr>
          <p:cNvPr id="3" name="Audio Recording 30. 4. 2024 15:41:32">
            <a:hlinkClick r:id="" action="ppaction://media"/>
            <a:extLst>
              <a:ext uri="{FF2B5EF4-FFF2-40B4-BE49-F238E27FC236}">
                <a16:creationId xmlns:a16="http://schemas.microsoft.com/office/drawing/2014/main" id="{B1A396AC-A849-D671-8913-54B8EE4A9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7200" y="2001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1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7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181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2D07DAE-E327-693C-D8E7-21003BA9563C}"/>
              </a:ext>
            </a:extLst>
          </p:cNvPr>
          <p:cNvSpPr txBox="1"/>
          <p:nvPr/>
        </p:nvSpPr>
        <p:spPr>
          <a:xfrm>
            <a:off x="245660" y="966550"/>
            <a:ext cx="7055892" cy="6945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cs-CZ" sz="2000" dirty="0"/>
              <a:t>Často v souvislosti s opakovanými </a:t>
            </a:r>
            <a:r>
              <a:rPr lang="cs-CZ" sz="2000" dirty="0">
                <a:solidFill>
                  <a:srgbClr val="7030A0"/>
                </a:solidFill>
              </a:rPr>
              <a:t>potraty a CMP v mladém věku</a:t>
            </a:r>
          </a:p>
          <a:p>
            <a:pPr>
              <a:lnSpc>
                <a:spcPts val="2800"/>
              </a:lnSpc>
            </a:pPr>
            <a:r>
              <a:rPr lang="cs-CZ" sz="2000" dirty="0">
                <a:solidFill>
                  <a:srgbClr val="7030A0"/>
                </a:solidFill>
              </a:rPr>
              <a:t>Žilní a arteriální trombózy, trombocytopenie </a:t>
            </a:r>
          </a:p>
          <a:p>
            <a:pPr>
              <a:lnSpc>
                <a:spcPts val="2800"/>
              </a:lnSpc>
            </a:pPr>
            <a:r>
              <a:rPr lang="cs-CZ" sz="2000" dirty="0">
                <a:solidFill>
                  <a:srgbClr val="7030A0"/>
                </a:solidFill>
              </a:rPr>
              <a:t>Přítomnost </a:t>
            </a:r>
            <a:r>
              <a:rPr lang="cs-CZ" sz="2000" dirty="0" err="1">
                <a:solidFill>
                  <a:srgbClr val="7030A0"/>
                </a:solidFill>
              </a:rPr>
              <a:t>antifosfolipidových</a:t>
            </a:r>
            <a:r>
              <a:rPr lang="cs-CZ" sz="2000" dirty="0">
                <a:solidFill>
                  <a:srgbClr val="7030A0"/>
                </a:solidFill>
              </a:rPr>
              <a:t> protilátek </a:t>
            </a:r>
            <a:r>
              <a:rPr lang="cs-CZ" sz="2000" dirty="0"/>
              <a:t>proti: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 </a:t>
            </a:r>
            <a:r>
              <a:rPr lang="cs-CZ" sz="2000" dirty="0" err="1"/>
              <a:t>kardiolipinu</a:t>
            </a:r>
            <a:r>
              <a:rPr lang="cs-CZ" sz="2000" dirty="0"/>
              <a:t>, </a:t>
            </a:r>
            <a:r>
              <a:rPr lang="cs-CZ" sz="2000" dirty="0" err="1"/>
              <a:t>fosfatidyletanolamin</a:t>
            </a:r>
            <a:r>
              <a:rPr lang="cs-CZ" sz="2000" dirty="0"/>
              <a:t>, </a:t>
            </a:r>
            <a:r>
              <a:rPr lang="cs-CZ" sz="2000" dirty="0" err="1"/>
              <a:t>fosfatidylserin</a:t>
            </a:r>
            <a:r>
              <a:rPr lang="cs-CZ" sz="2000" dirty="0"/>
              <a:t>, k. fosfatidová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 ? Namířeny proti proteinům, které se na lipoproteiny vážou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 (β-2 glykoprotein, protrombin, </a:t>
            </a:r>
            <a:r>
              <a:rPr lang="cs-CZ" sz="2000" dirty="0" err="1"/>
              <a:t>annexin</a:t>
            </a:r>
            <a:r>
              <a:rPr lang="cs-CZ" sz="2000" dirty="0"/>
              <a:t> V) </a:t>
            </a:r>
          </a:p>
          <a:p>
            <a:pPr>
              <a:lnSpc>
                <a:spcPts val="2800"/>
              </a:lnSpc>
            </a:pPr>
            <a:endParaRPr lang="cs-CZ" sz="2000" dirty="0">
              <a:solidFill>
                <a:srgbClr val="7030A0"/>
              </a:solidFill>
            </a:endParaRPr>
          </a:p>
          <a:p>
            <a:pPr>
              <a:lnSpc>
                <a:spcPts val="2800"/>
              </a:lnSpc>
            </a:pPr>
            <a:r>
              <a:rPr lang="cs-CZ" sz="2000" dirty="0">
                <a:solidFill>
                  <a:srgbClr val="7030A0"/>
                </a:solidFill>
              </a:rPr>
              <a:t>Možná patogeneze: </a:t>
            </a:r>
            <a:r>
              <a:rPr lang="cs-CZ" sz="2000" dirty="0"/>
              <a:t>poškodí se endotel, pak vazba proteinů na něj, 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zánik endotelových b. apoptózou, fagocytóza </a:t>
            </a:r>
            <a:r>
              <a:rPr lang="cs-CZ" sz="2000" dirty="0" err="1"/>
              <a:t>apoptot</a:t>
            </a:r>
            <a:r>
              <a:rPr lang="cs-CZ" sz="2000" dirty="0"/>
              <a:t>. tělísek APC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a prezentace jejich </a:t>
            </a:r>
            <a:r>
              <a:rPr lang="cs-CZ" sz="2000" dirty="0" err="1"/>
              <a:t>Ag</a:t>
            </a:r>
            <a:r>
              <a:rPr lang="cs-CZ" sz="2000" dirty="0"/>
              <a:t> lymfocytům – tvorba auto Ab</a:t>
            </a:r>
          </a:p>
          <a:p>
            <a:pPr>
              <a:lnSpc>
                <a:spcPts val="2800"/>
              </a:lnSpc>
            </a:pPr>
            <a:endParaRPr lang="cs-CZ" sz="2000" dirty="0"/>
          </a:p>
          <a:p>
            <a:pPr>
              <a:lnSpc>
                <a:spcPts val="2800"/>
              </a:lnSpc>
            </a:pPr>
            <a:r>
              <a:rPr lang="cs-CZ" sz="2000" dirty="0">
                <a:solidFill>
                  <a:srgbClr val="7030A0"/>
                </a:solidFill>
              </a:rPr>
              <a:t>Beta 2 glykoprotein: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důležitý pro vazbu </a:t>
            </a:r>
            <a:r>
              <a:rPr lang="cs-CZ" sz="2000" dirty="0" err="1"/>
              <a:t>antifosfolipidových</a:t>
            </a:r>
            <a:r>
              <a:rPr lang="cs-CZ" sz="2000" dirty="0"/>
              <a:t> Ab na trombocyty. 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Normálně má antikoagulační účinky, vazba protilátek tomu brání.</a:t>
            </a:r>
          </a:p>
          <a:p>
            <a:pPr>
              <a:lnSpc>
                <a:spcPts val="2800"/>
              </a:lnSpc>
            </a:pPr>
            <a:r>
              <a:rPr lang="cs-CZ" sz="2000" dirty="0">
                <a:solidFill>
                  <a:srgbClr val="7030A0"/>
                </a:solidFill>
              </a:rPr>
              <a:t>Polymorfismus v genu pro Beta 2 glykoprotein:</a:t>
            </a:r>
          </a:p>
          <a:p>
            <a:pPr>
              <a:lnSpc>
                <a:spcPts val="2800"/>
              </a:lnSpc>
            </a:pPr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7C50C740-7032-5450-1256-E273839D73B6}"/>
              </a:ext>
            </a:extLst>
          </p:cNvPr>
          <p:cNvSpPr txBox="1"/>
          <p:nvPr/>
        </p:nvSpPr>
        <p:spPr>
          <a:xfrm>
            <a:off x="4373380" y="227886"/>
            <a:ext cx="34452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Antifosfolipidový</a:t>
            </a:r>
            <a:r>
              <a:rPr lang="cs-CZ" sz="2400" dirty="0"/>
              <a:t> syndrom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C64296-BDD1-99AA-BA36-24B31B264D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9"/>
          <a:stretch/>
        </p:blipFill>
        <p:spPr>
          <a:xfrm>
            <a:off x="7818619" y="1787668"/>
            <a:ext cx="3950837" cy="4292600"/>
          </a:xfrm>
          <a:prstGeom prst="rect">
            <a:avLst/>
          </a:prstGeom>
        </p:spPr>
      </p:pic>
      <p:pic>
        <p:nvPicPr>
          <p:cNvPr id="2" name="Audio Recording 30. 4. 2024 17:12:59">
            <a:hlinkClick r:id="" action="ppaction://media"/>
            <a:extLst>
              <a:ext uri="{FF2B5EF4-FFF2-40B4-BE49-F238E27FC236}">
                <a16:creationId xmlns:a16="http://schemas.microsoft.com/office/drawing/2014/main" id="{1CB775ED-B49D-8E8B-6C49-0857DE013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81237" y="2559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87F66D1-B10A-2677-30DE-AD135174A597}"/>
              </a:ext>
            </a:extLst>
          </p:cNvPr>
          <p:cNvSpPr txBox="1"/>
          <p:nvPr/>
        </p:nvSpPr>
        <p:spPr>
          <a:xfrm>
            <a:off x="699449" y="511119"/>
            <a:ext cx="10600898" cy="4606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cs-CZ" sz="2000" dirty="0" err="1"/>
              <a:t>IgM</a:t>
            </a:r>
            <a:r>
              <a:rPr lang="cs-CZ" sz="2000" dirty="0"/>
              <a:t> (proti bakteriálním fosfolipidům), </a:t>
            </a:r>
            <a:r>
              <a:rPr lang="cs-CZ" sz="2000" dirty="0" err="1"/>
              <a:t>IgA</a:t>
            </a:r>
            <a:r>
              <a:rPr lang="cs-CZ" sz="2000" dirty="0"/>
              <a:t> a </a:t>
            </a:r>
            <a:r>
              <a:rPr lang="cs-CZ" sz="2000" dirty="0" err="1"/>
              <a:t>IgG</a:t>
            </a:r>
            <a:r>
              <a:rPr lang="cs-CZ" sz="2000" dirty="0"/>
              <a:t> – potíže u </a:t>
            </a:r>
            <a:r>
              <a:rPr lang="cs-CZ" sz="2000" dirty="0" err="1"/>
              <a:t>antifosfolipidového</a:t>
            </a:r>
            <a:r>
              <a:rPr lang="cs-CZ" sz="2000" dirty="0"/>
              <a:t> syndromu 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Reagují s: </a:t>
            </a:r>
            <a:r>
              <a:rPr lang="cs-CZ" sz="2000" dirty="0">
                <a:solidFill>
                  <a:srgbClr val="7030A0"/>
                </a:solidFill>
              </a:rPr>
              <a:t>povrchové struktury trombocytů, endotelových buněk</a:t>
            </a:r>
            <a:r>
              <a:rPr lang="cs-CZ" sz="2000" dirty="0"/>
              <a:t>, oxidovanými lipoproteiny</a:t>
            </a:r>
          </a:p>
          <a:p>
            <a:pPr>
              <a:lnSpc>
                <a:spcPts val="2800"/>
              </a:lnSpc>
            </a:pPr>
            <a:r>
              <a:rPr lang="cs-CZ" sz="2000" dirty="0">
                <a:solidFill>
                  <a:srgbClr val="7030A0"/>
                </a:solidFill>
              </a:rPr>
              <a:t>Indukují koagulační proces – trvalá aktivace koagulačního systému </a:t>
            </a:r>
          </a:p>
          <a:p>
            <a:pPr>
              <a:lnSpc>
                <a:spcPts val="2800"/>
              </a:lnSpc>
            </a:pPr>
            <a:endParaRPr lang="cs-CZ" sz="2000" dirty="0"/>
          </a:p>
          <a:p>
            <a:pPr>
              <a:lnSpc>
                <a:spcPts val="2800"/>
              </a:lnSpc>
            </a:pPr>
            <a:r>
              <a:rPr lang="cs-CZ" sz="2000" dirty="0" err="1"/>
              <a:t>Antifosfolipidové</a:t>
            </a:r>
            <a:r>
              <a:rPr lang="cs-CZ" sz="2000" dirty="0"/>
              <a:t> protilátky bývají zvýšeny při: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systémových autoimunit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těžších virových infekcí (HIV, hepatitidy, EBV)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bakteriálních a </a:t>
            </a:r>
            <a:r>
              <a:rPr lang="cs-CZ" sz="2000" dirty="0" err="1"/>
              <a:t>protozoalních</a:t>
            </a:r>
            <a:r>
              <a:rPr lang="cs-CZ" sz="2000" dirty="0"/>
              <a:t> infekcí (Treponema, </a:t>
            </a:r>
            <a:r>
              <a:rPr lang="cs-CZ" sz="2000" dirty="0" err="1"/>
              <a:t>Borrelia</a:t>
            </a:r>
            <a:r>
              <a:rPr lang="cs-CZ" sz="2000" dirty="0"/>
              <a:t>, </a:t>
            </a:r>
            <a:r>
              <a:rPr lang="cs-CZ" sz="2000" dirty="0" err="1"/>
              <a:t>Mykobaktrie</a:t>
            </a:r>
            <a:r>
              <a:rPr lang="cs-CZ" sz="2000" dirty="0"/>
              <a:t>, </a:t>
            </a:r>
            <a:r>
              <a:rPr lang="cs-CZ" sz="2000" dirty="0" err="1"/>
              <a:t>Toxoplasma</a:t>
            </a:r>
            <a:r>
              <a:rPr lang="cs-CZ" sz="2000" dirty="0"/>
              <a:t>)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nádorové bujení</a:t>
            </a:r>
          </a:p>
          <a:p>
            <a:pPr>
              <a:lnSpc>
                <a:spcPts val="2800"/>
              </a:lnSpc>
            </a:pPr>
            <a:r>
              <a:rPr lang="cs-CZ" sz="2000" dirty="0"/>
              <a:t>po působení léků</a:t>
            </a:r>
          </a:p>
          <a:p>
            <a:endParaRPr lang="cs-CZ" sz="2000" dirty="0"/>
          </a:p>
          <a:p>
            <a:endParaRPr lang="cs-CZ" sz="2000" dirty="0"/>
          </a:p>
          <a:p>
            <a:endParaRPr lang="cs-CZ" sz="2000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F96A434-3AF4-F141-B25A-F0272478ECE5}"/>
              </a:ext>
            </a:extLst>
          </p:cNvPr>
          <p:cNvSpPr txBox="1"/>
          <p:nvPr/>
        </p:nvSpPr>
        <p:spPr>
          <a:xfrm>
            <a:off x="699449" y="4415749"/>
            <a:ext cx="10915035" cy="1140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cs-CZ" sz="2000" dirty="0"/>
              <a:t>Historie objevení: </a:t>
            </a:r>
          </a:p>
          <a:p>
            <a:pPr>
              <a:lnSpc>
                <a:spcPts val="2800"/>
              </a:lnSpc>
            </a:pPr>
            <a:r>
              <a:rPr lang="cs-CZ" sz="2000" i="1" dirty="0"/>
              <a:t>při testování krve na Treponema </a:t>
            </a:r>
            <a:r>
              <a:rPr lang="cs-CZ" sz="2000" i="1" dirty="0" err="1"/>
              <a:t>pallidum</a:t>
            </a:r>
            <a:r>
              <a:rPr lang="cs-CZ" sz="2000" i="1" dirty="0"/>
              <a:t> (původce syfilis) byly objeveny protilátky proti </a:t>
            </a:r>
            <a:r>
              <a:rPr lang="cs-CZ" sz="2000" i="1" dirty="0" err="1"/>
              <a:t>fosfolipidovým</a:t>
            </a:r>
            <a:r>
              <a:rPr lang="cs-CZ" sz="2000" i="1" dirty="0"/>
              <a:t> antigenům ze srdeční svaloviny (</a:t>
            </a:r>
            <a:r>
              <a:rPr lang="cs-CZ" sz="2000" i="1" dirty="0" err="1"/>
              <a:t>kardiolipin</a:t>
            </a:r>
            <a:r>
              <a:rPr lang="cs-CZ" sz="2000" dirty="0"/>
              <a:t>)</a:t>
            </a:r>
          </a:p>
        </p:txBody>
      </p:sp>
      <p:pic>
        <p:nvPicPr>
          <p:cNvPr id="5" name="Audio Recording 30. 4. 2024 17:16:55">
            <a:hlinkClick r:id="" action="ppaction://media"/>
            <a:extLst>
              <a:ext uri="{FF2B5EF4-FFF2-40B4-BE49-F238E27FC236}">
                <a16:creationId xmlns:a16="http://schemas.microsoft.com/office/drawing/2014/main" id="{005AC01E-FC0E-6F00-B5ED-A68A2BBAB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38216" y="12442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5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A007A13-6BAD-E8D2-9C4B-F84559B341A3}"/>
              </a:ext>
            </a:extLst>
          </p:cNvPr>
          <p:cNvSpPr txBox="1"/>
          <p:nvPr/>
        </p:nvSpPr>
        <p:spPr>
          <a:xfrm>
            <a:off x="2205447" y="370770"/>
            <a:ext cx="8356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Revmatoidní artritida, patologický proces, synoviální membrána 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3D40B3B3-09E7-C148-B41A-51C90834BB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10" t="6862" r="36179" b="14706"/>
          <a:stretch/>
        </p:blipFill>
        <p:spPr>
          <a:xfrm rot="5400000">
            <a:off x="868198" y="1373180"/>
            <a:ext cx="4790777" cy="497565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4780A86A-6414-6433-F585-8D61089D4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7263" y="2294624"/>
            <a:ext cx="4241800" cy="2743200"/>
          </a:xfrm>
          <a:prstGeom prst="rect">
            <a:avLst/>
          </a:prstGeom>
        </p:spPr>
      </p:pic>
      <p:pic>
        <p:nvPicPr>
          <p:cNvPr id="4" name="Audio Recording 30. 4. 2024 13:10:02">
            <a:hlinkClick r:id="" action="ppaction://media"/>
            <a:extLst>
              <a:ext uri="{FF2B5EF4-FFF2-40B4-BE49-F238E27FC236}">
                <a16:creationId xmlns:a16="http://schemas.microsoft.com/office/drawing/2014/main" id="{98E4453D-E339-C2D8-D024-21BA028F3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29333" y="105921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DA20D023-B51C-AAE7-C966-773DF5C6B460}"/>
              </a:ext>
            </a:extLst>
          </p:cNvPr>
          <p:cNvSpPr txBox="1"/>
          <p:nvPr/>
        </p:nvSpPr>
        <p:spPr>
          <a:xfrm>
            <a:off x="246460" y="1211338"/>
            <a:ext cx="11912203" cy="714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80"/>
              </a:lnSpc>
            </a:pPr>
            <a:r>
              <a:rPr lang="cs-CZ" sz="2000" dirty="0"/>
              <a:t>Asociace HLA DR 4: úsek mezi AK 67 – 74 na β řetězci HLA molekuly podobnost s sekvencí:</a:t>
            </a:r>
          </a:p>
          <a:p>
            <a:pPr>
              <a:lnSpc>
                <a:spcPts val="2480"/>
              </a:lnSpc>
            </a:pPr>
            <a:r>
              <a:rPr lang="cs-CZ" sz="2000" dirty="0"/>
              <a:t> v glykoproteinu EB viru, nebo hemolyzinu bakterie Proteus aj.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6DE7759-66FE-D155-53DF-B837D0BB202D}"/>
              </a:ext>
            </a:extLst>
          </p:cNvPr>
          <p:cNvSpPr txBox="1"/>
          <p:nvPr/>
        </p:nvSpPr>
        <p:spPr>
          <a:xfrm>
            <a:off x="3048596" y="385461"/>
            <a:ext cx="6093618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80"/>
              </a:lnSpc>
            </a:pPr>
            <a:r>
              <a:rPr lang="cs-CZ" sz="2400" dirty="0" err="1"/>
              <a:t>Revmatiodní</a:t>
            </a:r>
            <a:r>
              <a:rPr lang="cs-CZ" sz="2400" dirty="0"/>
              <a:t> artritida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BF6C9A7-9759-C7B5-79B6-72067357BE7D}"/>
              </a:ext>
            </a:extLst>
          </p:cNvPr>
          <p:cNvSpPr txBox="1"/>
          <p:nvPr/>
        </p:nvSpPr>
        <p:spPr>
          <a:xfrm>
            <a:off x="246460" y="2108549"/>
            <a:ext cx="10289977" cy="72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480"/>
              </a:lnSpc>
            </a:pPr>
            <a:r>
              <a:rPr lang="cs-CZ" sz="2000" dirty="0"/>
              <a:t>Vliv stresových proteinů (mechanická zátěž)? </a:t>
            </a:r>
          </a:p>
          <a:p>
            <a:pPr>
              <a:lnSpc>
                <a:spcPts val="2480"/>
              </a:lnSpc>
            </a:pPr>
            <a:r>
              <a:rPr lang="cs-CZ" sz="2000" dirty="0"/>
              <a:t>Vliv infekčního činitele?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A1AD354-2B73-A13C-35D6-C4F582715B2E}"/>
              </a:ext>
            </a:extLst>
          </p:cNvPr>
          <p:cNvSpPr txBox="1"/>
          <p:nvPr/>
        </p:nvSpPr>
        <p:spPr>
          <a:xfrm>
            <a:off x="246460" y="3012557"/>
            <a:ext cx="11697890" cy="3410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60"/>
              </a:lnSpc>
            </a:pPr>
            <a:r>
              <a:rPr lang="cs-CZ" sz="2000" b="1" dirty="0">
                <a:solidFill>
                  <a:srgbClr val="7030A0"/>
                </a:solidFill>
              </a:rPr>
              <a:t>Fáze onemocnění:</a:t>
            </a:r>
          </a:p>
          <a:p>
            <a:pPr>
              <a:lnSpc>
                <a:spcPts val="2560"/>
              </a:lnSpc>
            </a:pPr>
            <a:r>
              <a:rPr lang="cs-CZ" sz="2000" dirty="0"/>
              <a:t>1. Tvorba prozánětlivých cytokinů</a:t>
            </a:r>
          </a:p>
          <a:p>
            <a:pPr>
              <a:lnSpc>
                <a:spcPts val="2560"/>
              </a:lnSpc>
            </a:pPr>
            <a:r>
              <a:rPr lang="cs-CZ" sz="2000" dirty="0"/>
              <a:t>2. Prezentace </a:t>
            </a:r>
            <a:r>
              <a:rPr lang="cs-CZ" sz="2000" dirty="0" err="1"/>
              <a:t>autoantigenů</a:t>
            </a:r>
            <a:r>
              <a:rPr lang="cs-CZ" sz="2000" dirty="0"/>
              <a:t> dendritickými buňkami v uzlinách</a:t>
            </a:r>
          </a:p>
          <a:p>
            <a:pPr>
              <a:lnSpc>
                <a:spcPts val="2560"/>
              </a:lnSpc>
            </a:pPr>
            <a:r>
              <a:rPr lang="cs-CZ" sz="2000" dirty="0"/>
              <a:t>3. Návrat T a B lymfocytů z výstelky do kloubů a vznik </a:t>
            </a:r>
          </a:p>
          <a:p>
            <a:pPr>
              <a:lnSpc>
                <a:spcPts val="2560"/>
              </a:lnSpc>
            </a:pPr>
            <a:r>
              <a:rPr lang="cs-CZ" sz="2000" dirty="0"/>
              <a:t>    chronického zánětu v synoviální membráně</a:t>
            </a:r>
          </a:p>
          <a:p>
            <a:pPr>
              <a:lnSpc>
                <a:spcPts val="2560"/>
              </a:lnSpc>
            </a:pPr>
            <a:endParaRPr lang="cs-CZ" sz="2000" dirty="0"/>
          </a:p>
          <a:p>
            <a:pPr>
              <a:lnSpc>
                <a:spcPts val="2560"/>
              </a:lnSpc>
            </a:pPr>
            <a:endParaRPr lang="cs-CZ" sz="2000" dirty="0"/>
          </a:p>
          <a:p>
            <a:pPr>
              <a:lnSpc>
                <a:spcPts val="2560"/>
              </a:lnSpc>
            </a:pPr>
            <a:endParaRPr lang="cs-CZ" sz="2000" dirty="0"/>
          </a:p>
          <a:p>
            <a:pPr>
              <a:lnSpc>
                <a:spcPts val="2560"/>
              </a:lnSpc>
            </a:pPr>
            <a:r>
              <a:rPr lang="cs-CZ" sz="2000" dirty="0"/>
              <a:t>Hlavní příčina potíží: eroze chrupavčité výstelky a kostní hmoty proteolytickými enzymy (neutrofily a fibroblasty)</a:t>
            </a:r>
          </a:p>
          <a:p>
            <a:pPr>
              <a:lnSpc>
                <a:spcPts val="2560"/>
              </a:lnSpc>
            </a:pPr>
            <a:r>
              <a:rPr lang="cs-CZ" sz="2000" dirty="0" err="1"/>
              <a:t>Relabující</a:t>
            </a:r>
            <a:r>
              <a:rPr lang="cs-CZ" sz="2000" dirty="0"/>
              <a:t> – remitující průběh, ale i vážné </a:t>
            </a:r>
            <a:r>
              <a:rPr lang="cs-CZ" sz="2000" dirty="0" err="1"/>
              <a:t>invalidizace</a:t>
            </a:r>
            <a:r>
              <a:rPr lang="cs-CZ" sz="2000" dirty="0"/>
              <a:t>, i </a:t>
            </a:r>
            <a:r>
              <a:rPr lang="cs-CZ" sz="2000" dirty="0" err="1"/>
              <a:t>mimokloubní</a:t>
            </a:r>
            <a:r>
              <a:rPr lang="cs-CZ" sz="2000" dirty="0"/>
              <a:t> komplikace (vaskulitidy, lymfomy, infekce)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DD8467F-B878-2845-A2F3-9CF4EC48F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267" y="1925636"/>
            <a:ext cx="5154083" cy="3607258"/>
          </a:xfrm>
          <a:prstGeom prst="rect">
            <a:avLst/>
          </a:prstGeom>
        </p:spPr>
      </p:pic>
      <p:pic>
        <p:nvPicPr>
          <p:cNvPr id="3" name="Audio Recording 30. 4. 2024 13:23:32">
            <a:hlinkClick r:id="" action="ppaction://media"/>
            <a:extLst>
              <a:ext uri="{FF2B5EF4-FFF2-40B4-BE49-F238E27FC236}">
                <a16:creationId xmlns:a16="http://schemas.microsoft.com/office/drawing/2014/main" id="{BA8A455A-F43B-9CDD-FA31-6AFEEAB1A0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6437" y="34588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6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F79F3FDA-ECFB-8295-2FE6-C26A786B5C2C}"/>
              </a:ext>
            </a:extLst>
          </p:cNvPr>
          <p:cNvSpPr txBox="1"/>
          <p:nvPr/>
        </p:nvSpPr>
        <p:spPr>
          <a:xfrm>
            <a:off x="389334" y="820490"/>
            <a:ext cx="10683477" cy="5744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60"/>
              </a:lnSpc>
            </a:pPr>
            <a:r>
              <a:rPr lang="cs-CZ" sz="2000" dirty="0"/>
              <a:t>Diagnostika: </a:t>
            </a:r>
            <a:r>
              <a:rPr lang="cs-CZ" sz="2000" dirty="0">
                <a:solidFill>
                  <a:srgbClr val="7030A0"/>
                </a:solidFill>
              </a:rPr>
              <a:t>revmatoidní faktor (RF) - </a:t>
            </a:r>
            <a:r>
              <a:rPr lang="cs-CZ" sz="2000" dirty="0"/>
              <a:t>protilátky (</a:t>
            </a:r>
            <a:r>
              <a:rPr lang="cs-CZ" sz="2000" dirty="0" err="1"/>
              <a:t>IgM</a:t>
            </a:r>
            <a:r>
              <a:rPr lang="cs-CZ" sz="2000" dirty="0"/>
              <a:t>) proti </a:t>
            </a:r>
            <a:r>
              <a:rPr lang="cs-CZ" sz="2000" dirty="0" err="1"/>
              <a:t>Fc</a:t>
            </a:r>
            <a:r>
              <a:rPr lang="cs-CZ" sz="2000" dirty="0"/>
              <a:t> fragmentu </a:t>
            </a:r>
            <a:r>
              <a:rPr lang="cs-CZ" sz="2000" dirty="0" err="1"/>
              <a:t>IgG</a:t>
            </a:r>
            <a:r>
              <a:rPr lang="cs-CZ" sz="2000" dirty="0"/>
              <a:t> </a:t>
            </a:r>
          </a:p>
          <a:p>
            <a:pPr>
              <a:lnSpc>
                <a:spcPts val="2560"/>
              </a:lnSpc>
            </a:pPr>
            <a:r>
              <a:rPr lang="cs-CZ" sz="2000" dirty="0">
                <a:solidFill>
                  <a:srgbClr val="7030A0"/>
                </a:solidFill>
              </a:rPr>
              <a:t>protilátky proti </a:t>
            </a:r>
            <a:r>
              <a:rPr lang="cs-CZ" sz="2000" dirty="0" err="1">
                <a:solidFill>
                  <a:srgbClr val="7030A0"/>
                </a:solidFill>
              </a:rPr>
              <a:t>citrulinovaným</a:t>
            </a:r>
            <a:r>
              <a:rPr lang="cs-CZ" sz="2000" dirty="0">
                <a:solidFill>
                  <a:srgbClr val="7030A0"/>
                </a:solidFill>
              </a:rPr>
              <a:t> peptidům (ACPA, anti-CCP) </a:t>
            </a:r>
            <a:r>
              <a:rPr lang="cs-CZ" sz="2000" dirty="0"/>
              <a:t>predikují horší prognózu. </a:t>
            </a:r>
          </a:p>
          <a:p>
            <a:pPr>
              <a:lnSpc>
                <a:spcPts val="2560"/>
              </a:lnSpc>
            </a:pPr>
            <a:endParaRPr lang="cs-CZ" sz="2000" dirty="0"/>
          </a:p>
          <a:p>
            <a:pPr>
              <a:lnSpc>
                <a:spcPts val="2560"/>
              </a:lnSpc>
            </a:pPr>
            <a:r>
              <a:rPr lang="cs-CZ" sz="2000" i="1" dirty="0"/>
              <a:t>Citrulin – aminokyselina, vzniká v ornitinovém cyklu, může vznikat i </a:t>
            </a:r>
            <a:r>
              <a:rPr lang="cs-CZ" sz="2000" i="1" dirty="0" err="1"/>
              <a:t>posttranslační</a:t>
            </a:r>
            <a:r>
              <a:rPr lang="cs-CZ" sz="2000" i="1" dirty="0"/>
              <a:t> modifikací argininu a je tak součástí bílkovin – kladný vliv na jejich fyzikální vlastnosti, ale může být antigenní!)</a:t>
            </a:r>
          </a:p>
          <a:p>
            <a:pPr>
              <a:lnSpc>
                <a:spcPts val="2560"/>
              </a:lnSpc>
            </a:pPr>
            <a:endParaRPr lang="cs-CZ" sz="2000" i="1" dirty="0"/>
          </a:p>
          <a:p>
            <a:pPr>
              <a:lnSpc>
                <a:spcPts val="2560"/>
              </a:lnSpc>
            </a:pPr>
            <a:r>
              <a:rPr lang="cs-CZ" sz="2000" dirty="0">
                <a:solidFill>
                  <a:srgbClr val="7030A0"/>
                </a:solidFill>
              </a:rPr>
              <a:t>Léčba: </a:t>
            </a:r>
            <a:r>
              <a:rPr lang="cs-CZ" sz="2000" dirty="0"/>
              <a:t>otázka remisí – relapsů…oddálení cílené léčby </a:t>
            </a:r>
          </a:p>
          <a:p>
            <a:pPr>
              <a:lnSpc>
                <a:spcPts val="2560"/>
              </a:lnSpc>
            </a:pPr>
            <a:endParaRPr lang="cs-CZ" sz="2000" dirty="0"/>
          </a:p>
          <a:p>
            <a:pPr>
              <a:lnSpc>
                <a:spcPts val="2560"/>
              </a:lnSpc>
            </a:pPr>
            <a:r>
              <a:rPr lang="cs-CZ" sz="2000" dirty="0"/>
              <a:t>Nesteroidní antiflogistika (inhibice metabolismu k. arachidonové), soli zlata, imunosuprese (</a:t>
            </a:r>
            <a:r>
              <a:rPr lang="cs-CZ" sz="2000" dirty="0" err="1"/>
              <a:t>methotrexát</a:t>
            </a:r>
            <a:r>
              <a:rPr lang="cs-CZ" sz="2000" dirty="0"/>
              <a:t> - blokace k. listové, kortikoidy)</a:t>
            </a:r>
          </a:p>
          <a:p>
            <a:pPr>
              <a:lnSpc>
                <a:spcPts val="2560"/>
              </a:lnSpc>
            </a:pPr>
            <a:r>
              <a:rPr lang="cs-CZ" sz="2000" dirty="0"/>
              <a:t>Biologická léčba – </a:t>
            </a:r>
            <a:r>
              <a:rPr lang="cs-CZ" sz="2000" dirty="0">
                <a:solidFill>
                  <a:srgbClr val="7030A0"/>
                </a:solidFill>
              </a:rPr>
              <a:t>anti TNF terapie </a:t>
            </a:r>
            <a:r>
              <a:rPr lang="cs-CZ" sz="2000" dirty="0"/>
              <a:t>– </a:t>
            </a:r>
            <a:r>
              <a:rPr lang="cs-CZ" sz="2000" dirty="0" err="1"/>
              <a:t>etanercept</a:t>
            </a:r>
            <a:r>
              <a:rPr lang="cs-CZ" sz="2000" dirty="0"/>
              <a:t> (receptor pro TNF) , </a:t>
            </a:r>
            <a:r>
              <a:rPr lang="cs-CZ" sz="2000" dirty="0" err="1"/>
              <a:t>infliximab</a:t>
            </a:r>
            <a:r>
              <a:rPr lang="cs-CZ" sz="2000" dirty="0"/>
              <a:t> (</a:t>
            </a:r>
            <a:r>
              <a:rPr lang="cs-CZ" sz="2000" dirty="0" err="1"/>
              <a:t>MoAb</a:t>
            </a:r>
            <a:r>
              <a:rPr lang="cs-CZ" sz="2000" dirty="0"/>
              <a:t> proti TNF) </a:t>
            </a:r>
          </a:p>
          <a:p>
            <a:pPr>
              <a:lnSpc>
                <a:spcPts val="2560"/>
              </a:lnSpc>
            </a:pPr>
            <a:r>
              <a:rPr lang="cs-CZ" sz="2000" dirty="0" err="1"/>
              <a:t>MoAb</a:t>
            </a:r>
            <a:r>
              <a:rPr lang="cs-CZ" sz="2000" dirty="0"/>
              <a:t>  proti proti B lymfocytům, IL-6 a blokátory </a:t>
            </a:r>
            <a:r>
              <a:rPr lang="cs-CZ" sz="2000" dirty="0" err="1"/>
              <a:t>kostimulačních</a:t>
            </a:r>
            <a:r>
              <a:rPr lang="cs-CZ" sz="2000" dirty="0"/>
              <a:t> signálů (CTLA4 blokuje </a:t>
            </a:r>
            <a:r>
              <a:rPr lang="cs-CZ" sz="2000" dirty="0" err="1"/>
              <a:t>kostimulaci</a:t>
            </a:r>
            <a:r>
              <a:rPr lang="cs-CZ" sz="2000" dirty="0"/>
              <a:t> přes CD28-CD86) </a:t>
            </a:r>
          </a:p>
          <a:p>
            <a:pPr>
              <a:lnSpc>
                <a:spcPts val="2560"/>
              </a:lnSpc>
            </a:pPr>
            <a:r>
              <a:rPr lang="cs-CZ" sz="2000" dirty="0">
                <a:solidFill>
                  <a:srgbClr val="7030A0"/>
                </a:solidFill>
              </a:rPr>
              <a:t>Působení TNF: </a:t>
            </a:r>
          </a:p>
          <a:p>
            <a:pPr>
              <a:lnSpc>
                <a:spcPts val="2560"/>
              </a:lnSpc>
            </a:pPr>
            <a:r>
              <a:rPr lang="cs-CZ" sz="2000" dirty="0"/>
              <a:t>Podněcuje tvorbu prozánětlivých cytokinů</a:t>
            </a:r>
          </a:p>
          <a:p>
            <a:pPr>
              <a:lnSpc>
                <a:spcPts val="2560"/>
              </a:lnSpc>
            </a:pPr>
            <a:r>
              <a:rPr lang="cs-CZ" sz="2000" dirty="0"/>
              <a:t>Stimuluje tvorbu matrixových </a:t>
            </a:r>
            <a:r>
              <a:rPr lang="cs-CZ" sz="2000" dirty="0" err="1"/>
              <a:t>metaloproteináz</a:t>
            </a:r>
            <a:r>
              <a:rPr lang="cs-CZ" sz="2000" dirty="0"/>
              <a:t> v </a:t>
            </a:r>
            <a:r>
              <a:rPr lang="cs-CZ" sz="2000" dirty="0" err="1"/>
              <a:t>Mf</a:t>
            </a:r>
            <a:r>
              <a:rPr lang="cs-CZ" sz="2000" dirty="0"/>
              <a:t> a RKM</a:t>
            </a:r>
          </a:p>
          <a:p>
            <a:pPr>
              <a:lnSpc>
                <a:spcPts val="2560"/>
              </a:lnSpc>
            </a:pPr>
            <a:r>
              <a:rPr lang="cs-CZ" sz="2000" dirty="0"/>
              <a:t>Aktivuje endotel – přesun imunitních buněk do kloubu 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3F9B833-64FB-C7CB-539A-658A93EA3761}"/>
              </a:ext>
            </a:extLst>
          </p:cNvPr>
          <p:cNvSpPr txBox="1"/>
          <p:nvPr/>
        </p:nvSpPr>
        <p:spPr>
          <a:xfrm>
            <a:off x="2403872" y="303213"/>
            <a:ext cx="6093618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80"/>
              </a:lnSpc>
            </a:pPr>
            <a:r>
              <a:rPr lang="cs-CZ" sz="2400" dirty="0" err="1"/>
              <a:t>Revmatiodní</a:t>
            </a:r>
            <a:r>
              <a:rPr lang="cs-CZ" sz="2400" dirty="0"/>
              <a:t> artritida</a:t>
            </a:r>
          </a:p>
        </p:txBody>
      </p:sp>
      <p:pic>
        <p:nvPicPr>
          <p:cNvPr id="2" name="Audio Recording 30. 4. 2024 13:43:35">
            <a:hlinkClick r:id="" action="ppaction://media"/>
            <a:extLst>
              <a:ext uri="{FF2B5EF4-FFF2-40B4-BE49-F238E27FC236}">
                <a16:creationId xmlns:a16="http://schemas.microsoft.com/office/drawing/2014/main" id="{D12DF81D-DDE9-FD3E-1422-C1BE49FE52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60011" y="2502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1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C806EEF3-F15A-98EF-2C15-5BA76AEB33F6}"/>
              </a:ext>
            </a:extLst>
          </p:cNvPr>
          <p:cNvSpPr txBox="1"/>
          <p:nvPr/>
        </p:nvSpPr>
        <p:spPr>
          <a:xfrm>
            <a:off x="4089232" y="385763"/>
            <a:ext cx="4013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err="1"/>
              <a:t>Séronegativní</a:t>
            </a:r>
            <a:r>
              <a:rPr lang="cs-CZ" sz="2400" dirty="0"/>
              <a:t> </a:t>
            </a:r>
            <a:r>
              <a:rPr lang="cs-CZ" sz="2400" dirty="0" err="1"/>
              <a:t>spondylartritidy</a:t>
            </a:r>
            <a:r>
              <a:rPr lang="cs-CZ" sz="2400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580D26D-2580-4B4A-1E0D-1C44E8D286C4}"/>
              </a:ext>
            </a:extLst>
          </p:cNvPr>
          <p:cNvSpPr txBox="1"/>
          <p:nvPr/>
        </p:nvSpPr>
        <p:spPr>
          <a:xfrm>
            <a:off x="242887" y="1133776"/>
            <a:ext cx="1096261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RF negativní, postižena páteř a asymetrické artritidy velkých kloubů </a:t>
            </a:r>
          </a:p>
          <a:p>
            <a:endParaRPr lang="cs-CZ" sz="2000" dirty="0"/>
          </a:p>
          <a:p>
            <a:r>
              <a:rPr lang="cs-CZ" sz="2000" dirty="0" err="1">
                <a:solidFill>
                  <a:srgbClr val="7030A0"/>
                </a:solidFill>
              </a:rPr>
              <a:t>Ankylozující</a:t>
            </a:r>
            <a:r>
              <a:rPr lang="cs-CZ" sz="2000" dirty="0">
                <a:solidFill>
                  <a:srgbClr val="7030A0"/>
                </a:solidFill>
              </a:rPr>
              <a:t> </a:t>
            </a:r>
            <a:r>
              <a:rPr lang="cs-CZ" sz="2000" dirty="0" err="1">
                <a:solidFill>
                  <a:srgbClr val="7030A0"/>
                </a:solidFill>
              </a:rPr>
              <a:t>spondylitida</a:t>
            </a:r>
            <a:r>
              <a:rPr lang="cs-CZ" sz="2000" dirty="0">
                <a:solidFill>
                  <a:srgbClr val="7030A0"/>
                </a:solidFill>
              </a:rPr>
              <a:t> (</a:t>
            </a:r>
            <a:r>
              <a:rPr lang="cs-CZ" sz="2000" dirty="0" err="1">
                <a:solidFill>
                  <a:srgbClr val="7030A0"/>
                </a:solidFill>
              </a:rPr>
              <a:t>Bechtěrevova</a:t>
            </a:r>
            <a:r>
              <a:rPr lang="cs-CZ" sz="2000" dirty="0">
                <a:solidFill>
                  <a:srgbClr val="7030A0"/>
                </a:solidFill>
              </a:rPr>
              <a:t> nemoc): </a:t>
            </a:r>
            <a:r>
              <a:rPr lang="cs-CZ" sz="2000" dirty="0"/>
              <a:t>asociace HLA B27 plus vliv infekčního činitele asi v GIT, </a:t>
            </a:r>
          </a:p>
          <a:p>
            <a:r>
              <a:rPr lang="cs-CZ" sz="2000" dirty="0"/>
              <a:t>Muži 15-30 let, anti TNF terapie, </a:t>
            </a:r>
            <a:r>
              <a:rPr lang="cs-CZ" sz="2000" dirty="0" err="1"/>
              <a:t>NSAIDs</a:t>
            </a:r>
            <a:r>
              <a:rPr lang="cs-CZ" sz="2000" dirty="0"/>
              <a:t>.  </a:t>
            </a:r>
          </a:p>
          <a:p>
            <a:endParaRPr lang="cs-CZ" sz="2000" dirty="0"/>
          </a:p>
        </p:txBody>
      </p:sp>
      <p:pic>
        <p:nvPicPr>
          <p:cNvPr id="1026" name="Picture 2" descr="Bechtěrevova nemoc | painGURU">
            <a:extLst>
              <a:ext uri="{FF2B5EF4-FFF2-40B4-BE49-F238E27FC236}">
                <a16:creationId xmlns:a16="http://schemas.microsoft.com/office/drawing/2014/main" id="{79D250E3-08F8-4B9C-175A-CF1A11025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2452297"/>
            <a:ext cx="7148512" cy="225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FC0A7D2-BE52-766B-3ED7-278625B6AACF}"/>
              </a:ext>
            </a:extLst>
          </p:cNvPr>
          <p:cNvSpPr txBox="1"/>
          <p:nvPr/>
        </p:nvSpPr>
        <p:spPr>
          <a:xfrm>
            <a:off x="252411" y="5062504"/>
            <a:ext cx="11687176" cy="1362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cs-CZ" sz="2000" dirty="0">
                <a:solidFill>
                  <a:srgbClr val="7030A0"/>
                </a:solidFill>
              </a:rPr>
              <a:t>Reaktivní artritida (Reiterův syndrom)  </a:t>
            </a:r>
            <a:r>
              <a:rPr lang="cs-CZ" sz="2000" dirty="0"/>
              <a:t>postižení kloubů (očí, močových cest, kůže)</a:t>
            </a:r>
          </a:p>
          <a:p>
            <a:pPr>
              <a:lnSpc>
                <a:spcPts val="2500"/>
              </a:lnSpc>
            </a:pPr>
            <a:r>
              <a:rPr lang="cs-CZ" sz="2000" dirty="0"/>
              <a:t> infekce </a:t>
            </a:r>
            <a:r>
              <a:rPr lang="cs-CZ" sz="2000" i="1" dirty="0"/>
              <a:t>Chlamydia </a:t>
            </a:r>
            <a:r>
              <a:rPr lang="cs-CZ" sz="2000" i="1" dirty="0" err="1"/>
              <a:t>trachomatis</a:t>
            </a:r>
            <a:r>
              <a:rPr lang="cs-CZ" sz="2000" i="1" dirty="0"/>
              <a:t>, </a:t>
            </a:r>
            <a:r>
              <a:rPr lang="cs-CZ" sz="2000" dirty="0"/>
              <a:t>nebo střevní patogeny</a:t>
            </a:r>
          </a:p>
          <a:p>
            <a:pPr>
              <a:lnSpc>
                <a:spcPts val="2500"/>
              </a:lnSpc>
            </a:pPr>
            <a:r>
              <a:rPr lang="cs-CZ" sz="2000" dirty="0"/>
              <a:t> </a:t>
            </a:r>
            <a:r>
              <a:rPr lang="cs-CZ" sz="2000" dirty="0" err="1"/>
              <a:t>postinfekční</a:t>
            </a:r>
            <a:r>
              <a:rPr lang="cs-CZ" sz="2000" dirty="0"/>
              <a:t> syndrom,  reakce T lymfocytů proti bakteriálním </a:t>
            </a:r>
            <a:r>
              <a:rPr lang="cs-CZ" sz="2000" dirty="0" err="1"/>
              <a:t>Ag</a:t>
            </a:r>
            <a:r>
              <a:rPr lang="cs-CZ" sz="2000" dirty="0"/>
              <a:t> (perzistence </a:t>
            </a:r>
            <a:r>
              <a:rPr lang="cs-CZ" sz="2000" dirty="0" err="1"/>
              <a:t>Ag</a:t>
            </a:r>
            <a:r>
              <a:rPr lang="cs-CZ" sz="2000" dirty="0"/>
              <a:t> v kloubech)</a:t>
            </a:r>
          </a:p>
          <a:p>
            <a:pPr>
              <a:lnSpc>
                <a:spcPts val="2500"/>
              </a:lnSpc>
            </a:pPr>
            <a:r>
              <a:rPr lang="cs-CZ" sz="2000" dirty="0"/>
              <a:t> muži víc, do 40 let, často remise, protizánětlivá léčba. </a:t>
            </a:r>
          </a:p>
        </p:txBody>
      </p:sp>
      <p:pic>
        <p:nvPicPr>
          <p:cNvPr id="3" name="Audio Recording 30. 4. 2024 14:02:16">
            <a:hlinkClick r:id="" action="ppaction://media"/>
            <a:extLst>
              <a:ext uri="{FF2B5EF4-FFF2-40B4-BE49-F238E27FC236}">
                <a16:creationId xmlns:a16="http://schemas.microsoft.com/office/drawing/2014/main" id="{25D81473-A79A-9434-BF7E-3728ADFA1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14934" y="32097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1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CBE1092-1872-86E9-743A-C3FB3AD07A0A}"/>
              </a:ext>
            </a:extLst>
          </p:cNvPr>
          <p:cNvSpPr txBox="1"/>
          <p:nvPr/>
        </p:nvSpPr>
        <p:spPr>
          <a:xfrm>
            <a:off x="346472" y="949350"/>
            <a:ext cx="1149905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/>
              <a:t>Zánětlivé neurologické onemocnění, infiltrace lymfocytů do CNS, </a:t>
            </a:r>
          </a:p>
          <a:p>
            <a:r>
              <a:rPr lang="cs-CZ" sz="2000" dirty="0"/>
              <a:t>destrukce myelinových obalů a vláken, </a:t>
            </a:r>
          </a:p>
          <a:p>
            <a:r>
              <a:rPr lang="cs-CZ" sz="2000" dirty="0"/>
              <a:t>ztráta </a:t>
            </a:r>
            <a:r>
              <a:rPr lang="cs-CZ" sz="2000" dirty="0" err="1"/>
              <a:t>oligodendrocytů</a:t>
            </a:r>
            <a:r>
              <a:rPr lang="cs-CZ" sz="2000" dirty="0"/>
              <a:t>, tvorba PLAKU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7030A0"/>
                </a:solidFill>
              </a:rPr>
              <a:t>Projevy</a:t>
            </a:r>
            <a:r>
              <a:rPr lang="cs-CZ" sz="2000" dirty="0"/>
              <a:t>: různé dle lokalizace plaků, neurologické poruchy, </a:t>
            </a:r>
          </a:p>
          <a:p>
            <a:r>
              <a:rPr lang="cs-CZ" sz="2000" dirty="0"/>
              <a:t>paralýza, poruchy zraku, koordinace.  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7030A0"/>
                </a:solidFill>
              </a:rPr>
              <a:t>Začátek: </a:t>
            </a:r>
            <a:r>
              <a:rPr lang="cs-CZ" sz="2000" dirty="0"/>
              <a:t>časná dospělost, víc u žen, </a:t>
            </a:r>
            <a:r>
              <a:rPr lang="cs-CZ" sz="2000" dirty="0" err="1"/>
              <a:t>relabující</a:t>
            </a:r>
            <a:r>
              <a:rPr lang="cs-CZ" sz="2000" dirty="0"/>
              <a:t> – remitující průběh </a:t>
            </a:r>
          </a:p>
          <a:p>
            <a:endParaRPr lang="cs-CZ" sz="2000" dirty="0"/>
          </a:p>
          <a:p>
            <a:r>
              <a:rPr lang="cs-CZ" sz="2000" dirty="0"/>
              <a:t>Experimentální zvířecí model: parenterální aplikace myelinu geneticky vnímavým zvířatům a přenos na jiné zvíře pomocí aktivovaných T lymfocytů </a:t>
            </a:r>
          </a:p>
          <a:p>
            <a:r>
              <a:rPr lang="cs-CZ" sz="2000" dirty="0"/>
              <a:t>U pacientů s RS v krvi a mozkové tkáni specifické </a:t>
            </a:r>
            <a:r>
              <a:rPr lang="cs-CZ" sz="2000" dirty="0" err="1"/>
              <a:t>Tc</a:t>
            </a:r>
            <a:r>
              <a:rPr lang="cs-CZ" sz="2000" dirty="0"/>
              <a:t> a </a:t>
            </a:r>
            <a:r>
              <a:rPr lang="cs-CZ" sz="2000" dirty="0" err="1"/>
              <a:t>Th</a:t>
            </a:r>
            <a:r>
              <a:rPr lang="cs-CZ" sz="2000" dirty="0"/>
              <a:t> lymfocyty proti MBP (myelinový bazický protein) a vyšší množství </a:t>
            </a:r>
            <a:r>
              <a:rPr lang="cs-CZ" sz="2000" dirty="0" err="1"/>
              <a:t>Ig</a:t>
            </a:r>
            <a:r>
              <a:rPr lang="cs-CZ" sz="2000" dirty="0"/>
              <a:t> v </a:t>
            </a:r>
            <a:r>
              <a:rPr lang="cs-CZ" sz="2000" dirty="0" err="1"/>
              <a:t>likvoru</a:t>
            </a:r>
            <a:r>
              <a:rPr lang="cs-CZ" sz="2000" dirty="0"/>
              <a:t>. 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7030A0"/>
                </a:solidFill>
              </a:rPr>
              <a:t>Příčiny: </a:t>
            </a:r>
            <a:r>
              <a:rPr lang="cs-CZ" sz="2000" dirty="0"/>
              <a:t>genetická dispozice HLA-DR2, DR1, DQ1, environmentální faktory, geografický gradient, </a:t>
            </a:r>
          </a:p>
          <a:p>
            <a:r>
              <a:rPr lang="cs-CZ" sz="2000" dirty="0"/>
              <a:t>infekce (virus spalniček). 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7030A0"/>
                </a:solidFill>
              </a:rPr>
              <a:t>Léčba: </a:t>
            </a:r>
            <a:r>
              <a:rPr lang="cs-CZ" sz="2000" dirty="0"/>
              <a:t>běžná imunosupresiva, </a:t>
            </a:r>
            <a:r>
              <a:rPr lang="cs-CZ" sz="2000" b="1" dirty="0"/>
              <a:t>interferon β</a:t>
            </a:r>
            <a:r>
              <a:rPr lang="cs-CZ" sz="2000" dirty="0"/>
              <a:t>, </a:t>
            </a:r>
            <a:r>
              <a:rPr lang="cs-CZ" sz="2000" dirty="0" err="1"/>
              <a:t>glatiramer</a:t>
            </a:r>
            <a:r>
              <a:rPr lang="cs-CZ" sz="2000" dirty="0"/>
              <a:t> acetát (</a:t>
            </a:r>
            <a:r>
              <a:rPr lang="cs-CZ" sz="2000" dirty="0" err="1"/>
              <a:t>Copolymer</a:t>
            </a:r>
            <a:r>
              <a:rPr lang="cs-CZ" sz="2000" dirty="0"/>
              <a:t>, </a:t>
            </a:r>
            <a:r>
              <a:rPr lang="cs-CZ" sz="2000" dirty="0" err="1"/>
              <a:t>Copaxon</a:t>
            </a:r>
            <a:r>
              <a:rPr lang="cs-CZ" sz="2000" dirty="0"/>
              <a:t>) – obsadí žlábek v MHC, MOP proti </a:t>
            </a:r>
            <a:r>
              <a:rPr lang="cs-CZ" sz="2000" dirty="0" err="1"/>
              <a:t>interginu</a:t>
            </a:r>
            <a:r>
              <a:rPr lang="cs-CZ" sz="2000" dirty="0"/>
              <a:t>, CD 25, B lymfocytům.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415D116-4D29-42D3-F80D-E19A31F71CC1}"/>
              </a:ext>
            </a:extLst>
          </p:cNvPr>
          <p:cNvSpPr txBox="1"/>
          <p:nvPr/>
        </p:nvSpPr>
        <p:spPr>
          <a:xfrm>
            <a:off x="2611745" y="281939"/>
            <a:ext cx="6093618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80"/>
              </a:lnSpc>
            </a:pPr>
            <a:r>
              <a:rPr lang="cs-CZ" sz="2400" dirty="0"/>
              <a:t>Roztroušená skleróza</a:t>
            </a:r>
          </a:p>
        </p:txBody>
      </p:sp>
      <p:pic>
        <p:nvPicPr>
          <p:cNvPr id="6" name="Picture 2" descr="O roztroušené skleróze">
            <a:extLst>
              <a:ext uri="{FF2B5EF4-FFF2-40B4-BE49-F238E27FC236}">
                <a16:creationId xmlns:a16="http://schemas.microsoft.com/office/drawing/2014/main" id="{801B09E6-5CD3-5D7F-7C1E-57ECB867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353" y="695963"/>
            <a:ext cx="4853803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Recording 30. 4. 2024 14:40:54">
            <a:hlinkClick r:id="" action="ppaction://media"/>
            <a:extLst>
              <a:ext uri="{FF2B5EF4-FFF2-40B4-BE49-F238E27FC236}">
                <a16:creationId xmlns:a16="http://schemas.microsoft.com/office/drawing/2014/main" id="{8561B82D-71FF-673F-D00F-0C0D26A77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92563" y="82551"/>
            <a:ext cx="812800" cy="812800"/>
          </a:xfrm>
          <a:prstGeom prst="rect">
            <a:avLst/>
          </a:prstGeom>
        </p:spPr>
      </p:pic>
      <p:pic>
        <p:nvPicPr>
          <p:cNvPr id="4" name="Audio Recording 30. 4. 2024 14:55:51">
            <a:hlinkClick r:id="" action="ppaction://media"/>
            <a:extLst>
              <a:ext uri="{FF2B5EF4-FFF2-40B4-BE49-F238E27FC236}">
                <a16:creationId xmlns:a16="http://schemas.microsoft.com/office/drawing/2014/main" id="{D56CDFCC-4D56-4185-DECC-6647A453AD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3684" y="98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36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1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7B452107-2C90-AC06-9D9F-8A449A7548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406"/>
          <a:stretch/>
        </p:blipFill>
        <p:spPr>
          <a:xfrm>
            <a:off x="5600699" y="1411287"/>
            <a:ext cx="6345237" cy="3760788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EE31BFC-13B1-04DB-46B6-7DF80FA98D53}"/>
              </a:ext>
            </a:extLst>
          </p:cNvPr>
          <p:cNvSpPr txBox="1"/>
          <p:nvPr/>
        </p:nvSpPr>
        <p:spPr>
          <a:xfrm>
            <a:off x="5700713" y="5446713"/>
            <a:ext cx="63452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MAG – myelin </a:t>
            </a:r>
            <a:r>
              <a:rPr lang="cs-CZ" dirty="0" err="1"/>
              <a:t>associated</a:t>
            </a:r>
            <a:r>
              <a:rPr lang="cs-CZ" dirty="0"/>
              <a:t> glykoprotein</a:t>
            </a:r>
          </a:p>
          <a:p>
            <a:r>
              <a:rPr lang="cs-CZ" dirty="0"/>
              <a:t>MOG – myelin </a:t>
            </a:r>
            <a:r>
              <a:rPr lang="cs-CZ" dirty="0" err="1"/>
              <a:t>oligodendrocyte</a:t>
            </a:r>
            <a:r>
              <a:rPr lang="cs-CZ" dirty="0"/>
              <a:t> glykoprotein</a:t>
            </a:r>
          </a:p>
          <a:p>
            <a:r>
              <a:rPr lang="cs-CZ" dirty="0"/>
              <a:t>MBP – myelinový bazický protein</a:t>
            </a:r>
          </a:p>
          <a:p>
            <a:r>
              <a:rPr lang="cs-CZ" dirty="0"/>
              <a:t>PLP – </a:t>
            </a:r>
            <a:r>
              <a:rPr lang="cs-CZ" dirty="0" err="1"/>
              <a:t>proteolipid</a:t>
            </a:r>
            <a:r>
              <a:rPr lang="cs-CZ" dirty="0"/>
              <a:t> peptide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7A61D75-B8EB-DD47-ED15-D88214A573BC}"/>
              </a:ext>
            </a:extLst>
          </p:cNvPr>
          <p:cNvSpPr txBox="1"/>
          <p:nvPr/>
        </p:nvSpPr>
        <p:spPr>
          <a:xfrm>
            <a:off x="7236902" y="571500"/>
            <a:ext cx="3072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/>
              <a:t>Možné cílové antigeny u RS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F37C8326-6DCE-F3AC-13C2-624CFBB2E1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3" t="16729" r="17915" b="16605"/>
          <a:stretch/>
        </p:blipFill>
        <p:spPr>
          <a:xfrm rot="5400000">
            <a:off x="-64297" y="1135857"/>
            <a:ext cx="5900741" cy="4772027"/>
          </a:xfrm>
          <a:prstGeom prst="rect">
            <a:avLst/>
          </a:prstGeom>
        </p:spPr>
      </p:pic>
      <p:pic>
        <p:nvPicPr>
          <p:cNvPr id="3" name="Audio Recording 30. 4. 2024 15:05:39">
            <a:hlinkClick r:id="" action="ppaction://media"/>
            <a:extLst>
              <a:ext uri="{FF2B5EF4-FFF2-40B4-BE49-F238E27FC236}">
                <a16:creationId xmlns:a16="http://schemas.microsoft.com/office/drawing/2014/main" id="{B46B1A6B-9B8E-440E-2472-B10F5B19CF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6220" y="3238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0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7ADE762-783B-662C-99FF-92B0ADD135C4}"/>
              </a:ext>
            </a:extLst>
          </p:cNvPr>
          <p:cNvSpPr txBox="1"/>
          <p:nvPr/>
        </p:nvSpPr>
        <p:spPr>
          <a:xfrm>
            <a:off x="2893868" y="325179"/>
            <a:ext cx="6093724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80"/>
              </a:lnSpc>
            </a:pPr>
            <a:r>
              <a:rPr lang="cs-CZ" sz="2400" dirty="0" err="1"/>
              <a:t>Myasthenia</a:t>
            </a:r>
            <a:r>
              <a:rPr lang="cs-CZ" sz="2400" dirty="0"/>
              <a:t> gravis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46E9F0-0818-2F78-FEF0-F615601E05EB}"/>
              </a:ext>
            </a:extLst>
          </p:cNvPr>
          <p:cNvSpPr txBox="1"/>
          <p:nvPr/>
        </p:nvSpPr>
        <p:spPr>
          <a:xfrm>
            <a:off x="163774" y="1719617"/>
            <a:ext cx="649633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Tvoří se auto Ab proti acetylcholinovému receptoru (2)  - méně funkčních receptorů na svalové membráně </a:t>
            </a:r>
          </a:p>
          <a:p>
            <a:r>
              <a:rPr lang="cs-CZ" sz="2000" dirty="0"/>
              <a:t>(léčba </a:t>
            </a:r>
            <a:r>
              <a:rPr lang="cs-CZ" sz="2000" dirty="0" err="1"/>
              <a:t>acetylcholinesterázové</a:t>
            </a:r>
            <a:r>
              <a:rPr lang="cs-CZ" sz="2000" dirty="0"/>
              <a:t> inhibitory)</a:t>
            </a:r>
          </a:p>
          <a:p>
            <a:endParaRPr lang="cs-CZ" sz="2000" dirty="0"/>
          </a:p>
          <a:p>
            <a:r>
              <a:rPr lang="cs-CZ" sz="2000" dirty="0"/>
              <a:t>Několik podskupin nemoci, hyperplasie thymu</a:t>
            </a:r>
          </a:p>
          <a:p>
            <a:r>
              <a:rPr lang="cs-CZ" sz="2000" dirty="0"/>
              <a:t>(folikuly, plasmatické buňky a </a:t>
            </a:r>
            <a:r>
              <a:rPr lang="cs-CZ" sz="2000" dirty="0" err="1"/>
              <a:t>myoepitelové</a:t>
            </a:r>
            <a:r>
              <a:rPr lang="cs-CZ" sz="2000" dirty="0"/>
              <a:t> buňky)</a:t>
            </a:r>
          </a:p>
          <a:p>
            <a:r>
              <a:rPr lang="cs-CZ" sz="2000" dirty="0"/>
              <a:t>léčba thymektomií</a:t>
            </a:r>
          </a:p>
          <a:p>
            <a:endParaRPr lang="cs-CZ" sz="2000" dirty="0"/>
          </a:p>
          <a:p>
            <a:r>
              <a:rPr lang="cs-CZ" sz="2000" dirty="0"/>
              <a:t>Další možnosti léčby: imunosuprese, plazmaferéza, </a:t>
            </a:r>
          </a:p>
          <a:p>
            <a:r>
              <a:rPr lang="cs-CZ" sz="2000" dirty="0" err="1"/>
              <a:t>acetylcholinesterázové</a:t>
            </a:r>
            <a:r>
              <a:rPr lang="cs-CZ" sz="2000" dirty="0"/>
              <a:t> inhibitory </a:t>
            </a:r>
          </a:p>
          <a:p>
            <a:endParaRPr lang="cs-CZ" sz="2000" dirty="0"/>
          </a:p>
          <a:p>
            <a:r>
              <a:rPr lang="cs-CZ" sz="2000" dirty="0"/>
              <a:t>Prevalence 9 na 100 000, slabost a únava kosterních svalů, oční problémy (dvojité vidění, ptóza víček) </a:t>
            </a:r>
          </a:p>
        </p:txBody>
      </p:sp>
      <p:pic>
        <p:nvPicPr>
          <p:cNvPr id="2" name="Audio Recording 30. 4. 2024 15:25:24">
            <a:hlinkClick r:id="" action="ppaction://media"/>
            <a:extLst>
              <a:ext uri="{FF2B5EF4-FFF2-40B4-BE49-F238E27FC236}">
                <a16:creationId xmlns:a16="http://schemas.microsoft.com/office/drawing/2014/main" id="{75D3A30C-3094-B1BD-C975-8372C4B1E4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91732" y="125791"/>
            <a:ext cx="812800" cy="8128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07B6823-B9AE-2779-CF84-9B35756BA7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95" t="11851" r="8528" b="20837"/>
          <a:stretch/>
        </p:blipFill>
        <p:spPr>
          <a:xfrm>
            <a:off x="6845971" y="1137979"/>
            <a:ext cx="4559966" cy="50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3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0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CBA9241-D9BD-39A7-C811-05C4D1A0C896}"/>
              </a:ext>
            </a:extLst>
          </p:cNvPr>
          <p:cNvSpPr txBox="1"/>
          <p:nvPr/>
        </p:nvSpPr>
        <p:spPr>
          <a:xfrm>
            <a:off x="3049138" y="574250"/>
            <a:ext cx="6093724" cy="41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80"/>
              </a:lnSpc>
            </a:pPr>
            <a:r>
              <a:rPr lang="cs-CZ" sz="2400" dirty="0"/>
              <a:t>Systémový lupus </a:t>
            </a:r>
            <a:r>
              <a:rPr lang="cs-CZ" sz="2400" dirty="0" err="1"/>
              <a:t>erythematodes</a:t>
            </a:r>
            <a:r>
              <a:rPr lang="cs-CZ" sz="2400" dirty="0"/>
              <a:t>  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06F8F22-24D6-8E91-0214-6B2CA12FCCCF}"/>
              </a:ext>
            </a:extLst>
          </p:cNvPr>
          <p:cNvSpPr txBox="1"/>
          <p:nvPr/>
        </p:nvSpPr>
        <p:spPr>
          <a:xfrm>
            <a:off x="359592" y="1105469"/>
            <a:ext cx="8540480" cy="49141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/>
              <a:t>Typický výskyt </a:t>
            </a:r>
            <a:r>
              <a:rPr lang="cs-CZ" sz="2000" dirty="0" err="1"/>
              <a:t>antinukleárních</a:t>
            </a:r>
            <a:r>
              <a:rPr lang="cs-CZ" sz="2000" dirty="0"/>
              <a:t> protilátek různých typů </a:t>
            </a:r>
            <a:r>
              <a:rPr lang="cs-CZ" sz="2000" dirty="0">
                <a:solidFill>
                  <a:srgbClr val="7030A0"/>
                </a:solidFill>
              </a:rPr>
              <a:t>(anti-dsDNA)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význam apoptózy, asociace s HLA DR2, DR3</a:t>
            </a:r>
          </a:p>
          <a:p>
            <a:pPr>
              <a:lnSpc>
                <a:spcPts val="2600"/>
              </a:lnSpc>
            </a:pPr>
            <a:endParaRPr lang="cs-CZ" sz="2000" dirty="0"/>
          </a:p>
          <a:p>
            <a:pPr>
              <a:lnSpc>
                <a:spcPts val="2600"/>
              </a:lnSpc>
            </a:pPr>
            <a:r>
              <a:rPr lang="cs-CZ" sz="2000" dirty="0">
                <a:solidFill>
                  <a:srgbClr val="7030A0"/>
                </a:solidFill>
              </a:rPr>
              <a:t>Předpokládaný mechanismus: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Infekční podnět, </a:t>
            </a:r>
            <a:r>
              <a:rPr lang="cs-CZ" sz="2000" dirty="0" err="1"/>
              <a:t>xenobiotika</a:t>
            </a:r>
            <a:r>
              <a:rPr lang="cs-CZ" sz="2000" dirty="0"/>
              <a:t>, léky – rozpad buněk – uvolnění jaderných antigenů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tvorba </a:t>
            </a:r>
            <a:r>
              <a:rPr lang="cs-CZ" sz="2000" dirty="0" err="1"/>
              <a:t>antinukleárních</a:t>
            </a:r>
            <a:r>
              <a:rPr lang="cs-CZ" sz="2000" dirty="0"/>
              <a:t> protilátek vznik IMK !</a:t>
            </a:r>
          </a:p>
          <a:p>
            <a:pPr>
              <a:lnSpc>
                <a:spcPts val="2600"/>
              </a:lnSpc>
            </a:pPr>
            <a:r>
              <a:rPr lang="cs-CZ" sz="2000" dirty="0"/>
              <a:t>ukládání – aktivace komplementu – zánět v postižené oblasti.</a:t>
            </a:r>
          </a:p>
          <a:p>
            <a:endParaRPr lang="cs-CZ" sz="2000" dirty="0"/>
          </a:p>
          <a:p>
            <a:r>
              <a:rPr lang="cs-CZ" sz="2000" dirty="0">
                <a:solidFill>
                  <a:srgbClr val="7030A0"/>
                </a:solidFill>
              </a:rPr>
              <a:t>Příklady ukládání imunokomplexů:</a:t>
            </a:r>
          </a:p>
          <a:p>
            <a:endParaRPr lang="cs-CZ" sz="2000" dirty="0"/>
          </a:p>
          <a:p>
            <a:r>
              <a:rPr lang="cs-CZ" sz="2000" dirty="0"/>
              <a:t> rozhraní dermis – epidermis</a:t>
            </a:r>
          </a:p>
          <a:p>
            <a:r>
              <a:rPr lang="cs-CZ" sz="2000" dirty="0"/>
              <a:t> pobřišnice, perikard</a:t>
            </a:r>
          </a:p>
          <a:p>
            <a:r>
              <a:rPr lang="cs-CZ" sz="2000" dirty="0"/>
              <a:t> bazální membrána glomerulů</a:t>
            </a:r>
          </a:p>
          <a:p>
            <a:r>
              <a:rPr lang="cs-CZ" sz="2000" dirty="0"/>
              <a:t> nervová soustava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69FB524-E0A3-0934-6A65-18A3D7DF89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5" t="3924" r="5429"/>
          <a:stretch/>
        </p:blipFill>
        <p:spPr>
          <a:xfrm>
            <a:off x="7508286" y="3304674"/>
            <a:ext cx="4083491" cy="3125330"/>
          </a:xfrm>
          <a:prstGeom prst="rect">
            <a:avLst/>
          </a:prstGeom>
        </p:spPr>
      </p:pic>
      <p:pic>
        <p:nvPicPr>
          <p:cNvPr id="8" name="Audio Recording 30. 4. 2024 20:19:40">
            <a:hlinkClick r:id="" action="ppaction://media"/>
            <a:extLst>
              <a:ext uri="{FF2B5EF4-FFF2-40B4-BE49-F238E27FC236}">
                <a16:creationId xmlns:a16="http://schemas.microsoft.com/office/drawing/2014/main" id="{EFFC0145-F11E-AE82-1E1E-B7D76D0C1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00126" y="5742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6958</TotalTime>
  <Words>1397</Words>
  <Application>Microsoft Macintosh PowerPoint</Application>
  <PresentationFormat>Širokoúhlá obrazovka</PresentationFormat>
  <Paragraphs>194</Paragraphs>
  <Slides>18</Slides>
  <Notes>0</Notes>
  <HiddenSlides>0</HiddenSlides>
  <MMClips>19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Monika Dušková</dc:creator>
  <cp:lastModifiedBy>Monika Dušková</cp:lastModifiedBy>
  <cp:revision>21</cp:revision>
  <dcterms:created xsi:type="dcterms:W3CDTF">2024-04-23T13:32:10Z</dcterms:created>
  <dcterms:modified xsi:type="dcterms:W3CDTF">2024-04-30T18:40:52Z</dcterms:modified>
</cp:coreProperties>
</file>