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57" r:id="rId2"/>
    <p:sldId id="262" r:id="rId3"/>
    <p:sldId id="258" r:id="rId4"/>
    <p:sldId id="261" r:id="rId5"/>
    <p:sldId id="264" r:id="rId6"/>
    <p:sldId id="265" r:id="rId7"/>
    <p:sldId id="263" r:id="rId8"/>
    <p:sldId id="260" r:id="rId9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408"/>
    <p:restoredTop sz="94718"/>
  </p:normalViewPr>
  <p:slideViewPr>
    <p:cSldViewPr>
      <p:cViewPr varScale="1">
        <p:scale>
          <a:sx n="88" d="100"/>
          <a:sy n="88" d="100"/>
        </p:scale>
        <p:origin x="336" y="19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CD7EEA-0193-474F-AA72-D96420A53B7E}" type="datetimeFigureOut">
              <a:rPr lang="cs-CZ" smtClean="0"/>
              <a:t>17.04.2024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FC7379-F317-F549-8DF8-088E3AE062D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699376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FC7379-F317-F549-8DF8-088E3AE062D5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911328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BB6AE-7690-4C44-A482-0C71432F33B2}" type="datetimeFigureOut">
              <a:rPr lang="cs-CZ" smtClean="0"/>
              <a:t>17.04.2024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5B9B5-AA07-477C-96F5-2DA3B090D5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026992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BB6AE-7690-4C44-A482-0C71432F33B2}" type="datetimeFigureOut">
              <a:rPr lang="cs-CZ" smtClean="0"/>
              <a:t>17.04.2024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5B9B5-AA07-477C-96F5-2DA3B090D5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645857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BB6AE-7690-4C44-A482-0C71432F33B2}" type="datetimeFigureOut">
              <a:rPr lang="cs-CZ" smtClean="0"/>
              <a:t>17.04.2024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5B9B5-AA07-477C-96F5-2DA3B090D5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450137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BB6AE-7690-4C44-A482-0C71432F33B2}" type="datetimeFigureOut">
              <a:rPr lang="cs-CZ" smtClean="0"/>
              <a:t>17.04.2024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5B9B5-AA07-477C-96F5-2DA3B090D5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847312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BB6AE-7690-4C44-A482-0C71432F33B2}" type="datetimeFigureOut">
              <a:rPr lang="cs-CZ" smtClean="0"/>
              <a:t>17.04.2024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5B9B5-AA07-477C-96F5-2DA3B090D5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867328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BB6AE-7690-4C44-A482-0C71432F33B2}" type="datetimeFigureOut">
              <a:rPr lang="cs-CZ" smtClean="0"/>
              <a:t>17.04.2024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5B9B5-AA07-477C-96F5-2DA3B090D5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03473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BB6AE-7690-4C44-A482-0C71432F33B2}" type="datetimeFigureOut">
              <a:rPr lang="cs-CZ" smtClean="0"/>
              <a:t>17.04.2024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5B9B5-AA07-477C-96F5-2DA3B090D5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69242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BB6AE-7690-4C44-A482-0C71432F33B2}" type="datetimeFigureOut">
              <a:rPr lang="cs-CZ" smtClean="0"/>
              <a:t>17.04.2024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5B9B5-AA07-477C-96F5-2DA3B090D5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856018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BB6AE-7690-4C44-A482-0C71432F33B2}" type="datetimeFigureOut">
              <a:rPr lang="cs-CZ" smtClean="0"/>
              <a:t>17.04.2024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5B9B5-AA07-477C-96F5-2DA3B090D5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397087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BB6AE-7690-4C44-A482-0C71432F33B2}" type="datetimeFigureOut">
              <a:rPr lang="cs-CZ" smtClean="0"/>
              <a:t>17.04.2024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5B9B5-AA07-477C-96F5-2DA3B090D5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575015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BB6AE-7690-4C44-A482-0C71432F33B2}" type="datetimeFigureOut">
              <a:rPr lang="cs-CZ" smtClean="0"/>
              <a:t>17.04.2024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5B9B5-AA07-477C-96F5-2DA3B090D5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713666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7BB6AE-7690-4C44-A482-0C71432F33B2}" type="datetimeFigureOut">
              <a:rPr lang="cs-CZ" smtClean="0"/>
              <a:t>17.04.2024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5B9B5-AA07-477C-96F5-2DA3B090D5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358310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jpe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8.m4a"/><Relationship Id="rId3" Type="http://schemas.microsoft.com/office/2007/relationships/media" Target="../media/media6.m4a"/><Relationship Id="rId7" Type="http://schemas.microsoft.com/office/2007/relationships/media" Target="../media/media8.m4a"/><Relationship Id="rId12" Type="http://schemas.openxmlformats.org/officeDocument/2006/relationships/image" Target="../media/image2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audio" Target="../media/media7.m4a"/><Relationship Id="rId11" Type="http://schemas.openxmlformats.org/officeDocument/2006/relationships/image" Target="../media/image9.png"/><Relationship Id="rId5" Type="http://schemas.microsoft.com/office/2007/relationships/media" Target="../media/media7.m4a"/><Relationship Id="rId10" Type="http://schemas.openxmlformats.org/officeDocument/2006/relationships/image" Target="../media/image8.jpeg"/><Relationship Id="rId4" Type="http://schemas.openxmlformats.org/officeDocument/2006/relationships/audio" Target="../media/media6.m4a"/><Relationship Id="rId9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2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260648"/>
            <a:ext cx="8229600" cy="90872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cs-CZ" altLang="cs-CZ" sz="2400" dirty="0"/>
              <a:t>Imunosupresívní léky</a:t>
            </a:r>
          </a:p>
        </p:txBody>
      </p:sp>
      <p:sp>
        <p:nvSpPr>
          <p:cNvPr id="2560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1340768"/>
            <a:ext cx="8640638" cy="5112568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cs-CZ" altLang="cs-CZ" sz="2000" dirty="0"/>
              <a:t>Kdy: post transplantační léčba, autoimunity, hypersenzitivity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cs-CZ" altLang="cs-CZ" sz="2000" dirty="0"/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cs-CZ" altLang="cs-CZ" sz="2000" dirty="0">
                <a:solidFill>
                  <a:schemeClr val="folHlink"/>
                </a:solidFill>
              </a:rPr>
              <a:t>Nespecifické postupy:</a:t>
            </a:r>
            <a:r>
              <a:rPr lang="cs-CZ" altLang="cs-CZ" sz="2000" dirty="0"/>
              <a:t> ozařování, thymektomie, splenektomie, </a:t>
            </a:r>
            <a:r>
              <a:rPr lang="cs-CZ" altLang="cs-CZ" sz="2000" dirty="0" err="1"/>
              <a:t>plasmaferéza</a:t>
            </a:r>
            <a:endParaRPr lang="cs-CZ" altLang="cs-CZ" sz="2000" dirty="0"/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cs-CZ" altLang="cs-CZ" sz="2000" dirty="0"/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cs-CZ" altLang="cs-CZ" sz="2000" dirty="0">
                <a:solidFill>
                  <a:schemeClr val="folHlink"/>
                </a:solidFill>
              </a:rPr>
              <a:t>Specifické postupy: </a:t>
            </a:r>
            <a:r>
              <a:rPr lang="cs-CZ" altLang="cs-CZ" sz="2000" dirty="0"/>
              <a:t>léky, které mají působit na určité složky IS, např. na: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cs-CZ" altLang="cs-CZ" sz="2000" dirty="0"/>
              <a:t>migraci buněk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cs-CZ" altLang="cs-CZ" sz="2000" dirty="0"/>
              <a:t>syntézu DNA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cs-CZ" altLang="cs-CZ" sz="2000" dirty="0"/>
              <a:t>tvorbu cytokinů v buňkách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cs-CZ" altLang="cs-CZ" sz="2000" dirty="0"/>
              <a:t>stabilizaci membrán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cs-CZ" altLang="cs-CZ" sz="2000" dirty="0"/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cs-CZ" altLang="cs-CZ" sz="2000" dirty="0"/>
              <a:t>Obecné působení imunosupresiv: </a:t>
            </a:r>
          </a:p>
          <a:p>
            <a:pPr eaLnBrk="1" hangingPunct="1">
              <a:lnSpc>
                <a:spcPts val="2500"/>
              </a:lnSpc>
              <a:buFont typeface="Wingdings" pitchFamily="2" charset="2"/>
              <a:buNone/>
              <a:defRPr/>
            </a:pPr>
            <a:r>
              <a:rPr lang="cs-CZ" altLang="cs-CZ" sz="2000" dirty="0" err="1"/>
              <a:t>antiproliferační</a:t>
            </a:r>
            <a:endParaRPr lang="cs-CZ" altLang="cs-CZ" sz="2000" dirty="0"/>
          </a:p>
          <a:p>
            <a:pPr eaLnBrk="1" hangingPunct="1">
              <a:lnSpc>
                <a:spcPts val="2500"/>
              </a:lnSpc>
              <a:buFont typeface="Wingdings" pitchFamily="2" charset="2"/>
              <a:buNone/>
              <a:defRPr/>
            </a:pPr>
            <a:r>
              <a:rPr lang="cs-CZ" altLang="cs-CZ" sz="2000" dirty="0"/>
              <a:t>proti T lymfocytům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cs-CZ" altLang="cs-CZ" sz="2600" dirty="0">
              <a:solidFill>
                <a:schemeClr val="folHlink"/>
              </a:solidFill>
            </a:endParaRPr>
          </a:p>
          <a:p>
            <a:pPr eaLnBrk="1" hangingPunct="1">
              <a:lnSpc>
                <a:spcPct val="80000"/>
              </a:lnSpc>
              <a:defRPr/>
            </a:pPr>
            <a:endParaRPr lang="cs-CZ" altLang="cs-CZ" sz="2000" dirty="0"/>
          </a:p>
        </p:txBody>
      </p:sp>
      <p:sp>
        <p:nvSpPr>
          <p:cNvPr id="2" name="TextovéPole 1"/>
          <p:cNvSpPr txBox="1"/>
          <p:nvPr/>
        </p:nvSpPr>
        <p:spPr>
          <a:xfrm>
            <a:off x="1403648" y="674136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202AB07E-C03D-98BD-18BB-272C1239056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0" t="12201" r="46850"/>
          <a:stretch/>
        </p:blipFill>
        <p:spPr>
          <a:xfrm rot="5400000">
            <a:off x="4869979" y="2588459"/>
            <a:ext cx="3384376" cy="4515966"/>
          </a:xfrm>
          <a:prstGeom prst="rect">
            <a:avLst/>
          </a:prstGeom>
        </p:spPr>
      </p:pic>
      <p:pic>
        <p:nvPicPr>
          <p:cNvPr id="5" name="Audio Recording 17. 4. 2024 11:06:56">
            <a:hlinkClick r:id="" action="ppaction://media"/>
            <a:extLst>
              <a:ext uri="{FF2B5EF4-FFF2-40B4-BE49-F238E27FC236}">
                <a16:creationId xmlns:a16="http://schemas.microsoft.com/office/drawing/2014/main" id="{5675C061-7F6D-6C73-5799-1A2F806165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965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496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42B84CBE-C110-09BD-47BD-2ECCE86A04E8}"/>
              </a:ext>
            </a:extLst>
          </p:cNvPr>
          <p:cNvSpPr txBox="1"/>
          <p:nvPr/>
        </p:nvSpPr>
        <p:spPr>
          <a:xfrm>
            <a:off x="556959" y="134394"/>
            <a:ext cx="8583616" cy="41451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cs-CZ" altLang="cs-CZ" sz="2400" b="1" dirty="0"/>
              <a:t>Rozdělení imunosupresiv podle cíle a mechanismu působení: 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cs-CZ" altLang="cs-CZ" sz="2000" dirty="0"/>
              <a:t>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000" b="1" dirty="0">
                <a:solidFill>
                  <a:srgbClr val="7030A0"/>
                </a:solidFill>
              </a:rPr>
              <a:t>1. Kortikoidy</a:t>
            </a:r>
          </a:p>
          <a:p>
            <a:pPr marL="0" indent="0" eaLnBrk="1" hangingPunct="1">
              <a:lnSpc>
                <a:spcPct val="120000"/>
              </a:lnSpc>
              <a:buNone/>
              <a:defRPr/>
            </a:pPr>
            <a:r>
              <a:rPr lang="cs-CZ" altLang="cs-CZ" sz="2000" dirty="0"/>
              <a:t>kortikosteroidy – přirozené, kortikoidy umělé</a:t>
            </a:r>
          </a:p>
          <a:p>
            <a:pPr marL="0" indent="0" eaLnBrk="1" hangingPunct="1">
              <a:lnSpc>
                <a:spcPct val="120000"/>
              </a:lnSpc>
              <a:buNone/>
              <a:defRPr/>
            </a:pPr>
            <a:r>
              <a:rPr lang="cs-CZ" altLang="cs-CZ" sz="2000" dirty="0"/>
              <a:t>intracelulární receptory, ovlivnění transkripce genů, protizánětlivý účinek</a:t>
            </a:r>
          </a:p>
          <a:p>
            <a:pPr marL="0" indent="0" eaLnBrk="1" hangingPunct="1">
              <a:lnSpc>
                <a:spcPct val="120000"/>
              </a:lnSpc>
              <a:buNone/>
              <a:defRPr/>
            </a:pPr>
            <a:endParaRPr lang="cs-CZ" altLang="cs-CZ" sz="2000" dirty="0"/>
          </a:p>
          <a:p>
            <a:pPr marL="0" indent="0" eaLnBrk="1" hangingPunct="1">
              <a:lnSpc>
                <a:spcPct val="120000"/>
              </a:lnSpc>
              <a:buNone/>
              <a:defRPr/>
            </a:pPr>
            <a:r>
              <a:rPr lang="cs-CZ" altLang="cs-CZ" sz="2000" dirty="0"/>
              <a:t>Používané sloučeniny: </a:t>
            </a:r>
          </a:p>
          <a:p>
            <a:pPr marL="0" indent="0" eaLnBrk="1" hangingPunct="1">
              <a:lnSpc>
                <a:spcPct val="120000"/>
              </a:lnSpc>
              <a:buNone/>
              <a:defRPr/>
            </a:pPr>
            <a:r>
              <a:rPr lang="cs-CZ" sz="2000" i="0" dirty="0" err="1">
                <a:effectLst/>
              </a:rPr>
              <a:t>hydrokortizon</a:t>
            </a:r>
            <a:r>
              <a:rPr lang="cs-CZ" sz="2000" i="0" dirty="0">
                <a:effectLst/>
              </a:rPr>
              <a:t>, </a:t>
            </a:r>
            <a:r>
              <a:rPr lang="cs-CZ" sz="2000" i="0" dirty="0" err="1">
                <a:effectLst/>
              </a:rPr>
              <a:t>prednison</a:t>
            </a:r>
            <a:r>
              <a:rPr lang="cs-CZ" sz="2000" i="0" dirty="0">
                <a:effectLst/>
              </a:rPr>
              <a:t>, </a:t>
            </a:r>
            <a:r>
              <a:rPr lang="cs-CZ" sz="2000" i="0" dirty="0" err="1">
                <a:effectLst/>
              </a:rPr>
              <a:t>metylprednisolon</a:t>
            </a:r>
            <a:r>
              <a:rPr lang="cs-CZ" sz="2000" i="0" dirty="0">
                <a:effectLst/>
              </a:rPr>
              <a:t>, </a:t>
            </a:r>
            <a:r>
              <a:rPr lang="cs-CZ" sz="2000" i="0" dirty="0" err="1">
                <a:effectLst/>
              </a:rPr>
              <a:t>budesonid</a:t>
            </a:r>
            <a:r>
              <a:rPr lang="cs-CZ" sz="2000" i="0" dirty="0">
                <a:effectLst/>
              </a:rPr>
              <a:t>, </a:t>
            </a:r>
            <a:r>
              <a:rPr lang="cs-CZ" sz="2000" i="0" dirty="0" err="1">
                <a:effectLst/>
              </a:rPr>
              <a:t>dexamethason</a:t>
            </a:r>
            <a:r>
              <a:rPr lang="cs-CZ" sz="2000" i="0" dirty="0">
                <a:effectLst/>
              </a:rPr>
              <a:t>, </a:t>
            </a:r>
          </a:p>
          <a:p>
            <a:pPr marL="0" indent="0" eaLnBrk="1" hangingPunct="1">
              <a:lnSpc>
                <a:spcPct val="120000"/>
              </a:lnSpc>
              <a:buNone/>
              <a:defRPr/>
            </a:pPr>
            <a:r>
              <a:rPr lang="cs-CZ" sz="2000" i="0" dirty="0" err="1">
                <a:effectLst/>
              </a:rPr>
              <a:t>betamethason</a:t>
            </a:r>
            <a:r>
              <a:rPr lang="cs-CZ" sz="2000" i="0" dirty="0">
                <a:effectLst/>
              </a:rPr>
              <a:t>, </a:t>
            </a:r>
            <a:r>
              <a:rPr lang="cs-CZ" sz="2000" i="0" dirty="0" err="1">
                <a:effectLst/>
              </a:rPr>
              <a:t>beclometason</a:t>
            </a:r>
            <a:r>
              <a:rPr lang="cs-CZ" sz="2000" i="0" dirty="0">
                <a:effectLst/>
              </a:rPr>
              <a:t>, </a:t>
            </a:r>
            <a:r>
              <a:rPr lang="cs-CZ" sz="2000" i="0" dirty="0" err="1">
                <a:effectLst/>
              </a:rPr>
              <a:t>flutikason</a:t>
            </a:r>
            <a:r>
              <a:rPr lang="cs-CZ" sz="2000" i="0" dirty="0">
                <a:effectLst/>
              </a:rPr>
              <a:t> a </a:t>
            </a:r>
            <a:r>
              <a:rPr lang="cs-CZ" sz="2000" i="0" dirty="0" err="1">
                <a:effectLst/>
              </a:rPr>
              <a:t>mometason</a:t>
            </a:r>
            <a:r>
              <a:rPr lang="cs-CZ" sz="2000" i="0" dirty="0">
                <a:effectLst/>
              </a:rPr>
              <a:t>.</a:t>
            </a:r>
            <a:r>
              <a:rPr lang="cs-CZ" altLang="cs-CZ" sz="2000" dirty="0"/>
              <a:t> </a:t>
            </a:r>
          </a:p>
          <a:p>
            <a:pPr marL="0" indent="0" eaLnBrk="1" hangingPunct="1">
              <a:lnSpc>
                <a:spcPct val="120000"/>
              </a:lnSpc>
              <a:buNone/>
              <a:defRPr/>
            </a:pPr>
            <a:r>
              <a:rPr lang="cs-CZ" altLang="cs-CZ" sz="2000" dirty="0"/>
              <a:t>Různé lékové formy: </a:t>
            </a:r>
          </a:p>
          <a:p>
            <a:pPr marL="0" indent="0" eaLnBrk="1" hangingPunct="1">
              <a:lnSpc>
                <a:spcPct val="120000"/>
              </a:lnSpc>
              <a:buNone/>
              <a:defRPr/>
            </a:pPr>
            <a:r>
              <a:rPr lang="cs-CZ" altLang="cs-CZ" sz="2000" dirty="0"/>
              <a:t>masti, tablety, injekce, oční kapky, nosní spreje, inhalátory</a:t>
            </a:r>
          </a:p>
          <a:p>
            <a:pPr marL="0" indent="0" eaLnBrk="1" hangingPunct="1">
              <a:lnSpc>
                <a:spcPct val="120000"/>
              </a:lnSpc>
              <a:buNone/>
              <a:defRPr/>
            </a:pPr>
            <a:r>
              <a:rPr lang="cs-CZ" altLang="cs-CZ" sz="1800" dirty="0"/>
              <a:t> </a:t>
            </a:r>
          </a:p>
        </p:txBody>
      </p:sp>
      <p:pic>
        <p:nvPicPr>
          <p:cNvPr id="1030" name="Picture 6" descr="Zúžená předkožka u malých chlapců-spoleháme na přírodu – Príma receptář.cz">
            <a:extLst>
              <a:ext uri="{FF2B5EF4-FFF2-40B4-BE49-F238E27FC236}">
                <a16:creationId xmlns:a16="http://schemas.microsoft.com/office/drawing/2014/main" id="{340A5536-E1F9-9696-F5AF-CA982A5709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51" t="22481" r="21729" b="27948"/>
          <a:stretch/>
        </p:blipFill>
        <p:spPr bwMode="auto">
          <a:xfrm>
            <a:off x="384779" y="5458679"/>
            <a:ext cx="3024336" cy="13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nedostatek sloveso Absay inhalatory kortikoidy váha Napište zprávu Tisk  Inhibovat">
            <a:extLst>
              <a:ext uri="{FF2B5EF4-FFF2-40B4-BE49-F238E27FC236}">
                <a16:creationId xmlns:a16="http://schemas.microsoft.com/office/drawing/2014/main" id="{01762EB7-E1E5-4FA3-C812-FB1A8044EE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43"/>
          <a:stretch/>
        </p:blipFill>
        <p:spPr bwMode="auto">
          <a:xfrm>
            <a:off x="6254058" y="4285453"/>
            <a:ext cx="2889942" cy="2125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Já, lékárník - Pokračujeme v kortikoidním seriálu! 😁 Inhalačně se  kortikoidy podávají především astmatikům a občas pacientům trpícím  chronickou obstrukční plicní nemocí. Pomáhají mírnit zánět a s ním  související změny v dýchacích">
            <a:extLst>
              <a:ext uri="{FF2B5EF4-FFF2-40B4-BE49-F238E27FC236}">
                <a16:creationId xmlns:a16="http://schemas.microsoft.com/office/drawing/2014/main" id="{DDB5E62C-BE22-91CE-3DAA-85E20EB481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6883" y="4159535"/>
            <a:ext cx="2483768" cy="2483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Prednison léčiva, 20 tablet 20 mg | Aukro">
            <a:extLst>
              <a:ext uri="{FF2B5EF4-FFF2-40B4-BE49-F238E27FC236}">
                <a16:creationId xmlns:a16="http://schemas.microsoft.com/office/drawing/2014/main" id="{A5C6B6CD-173F-66DC-DB09-5136FABD23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711" y="4279503"/>
            <a:ext cx="2858472" cy="1062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udio Recording 17. 4. 2024 11:35:33">
            <a:hlinkClick r:id="" action="ppaction://media"/>
            <a:extLst>
              <a:ext uri="{FF2B5EF4-FFF2-40B4-BE49-F238E27FC236}">
                <a16:creationId xmlns:a16="http://schemas.microsoft.com/office/drawing/2014/main" id="{88562B92-849D-3807-6333-2C0CBCA41A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292629" y="48766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285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878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-8893496" y="404664"/>
            <a:ext cx="8229600" cy="1143000"/>
          </a:xfrm>
        </p:spPr>
        <p:txBody>
          <a:bodyPr>
            <a:normAutofit/>
          </a:bodyPr>
          <a:lstStyle/>
          <a:p>
            <a:r>
              <a:rPr lang="cs-CZ" altLang="cs-CZ" sz="2700" dirty="0">
                <a:latin typeface="Calibri" panose="020F0502020204030204" pitchFamily="34" charset="0"/>
              </a:rPr>
              <a:t>Nežádoucí účinky kortikoidů </a:t>
            </a:r>
            <a:endParaRPr lang="cs-CZ" dirty="0"/>
          </a:p>
        </p:txBody>
      </p:sp>
      <p:pic>
        <p:nvPicPr>
          <p:cNvPr id="8" name="Picture 5" descr="cushinguv-syndrom-cushingova-choroba-priznaky-projevy-symptomy-3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7325" y="1338262"/>
            <a:ext cx="3876675" cy="418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4E1C517E-B3AE-0522-5506-5FADE9ED47BB}"/>
              </a:ext>
            </a:extLst>
          </p:cNvPr>
          <p:cNvSpPr txBox="1"/>
          <p:nvPr/>
        </p:nvSpPr>
        <p:spPr>
          <a:xfrm>
            <a:off x="198189" y="333137"/>
            <a:ext cx="4629922" cy="71096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900" b="1" dirty="0">
                <a:solidFill>
                  <a:srgbClr val="7030A0"/>
                </a:solidFill>
              </a:rPr>
              <a:t>Působení kortikoidů na buněčné úrovni </a:t>
            </a:r>
            <a:r>
              <a:rPr lang="cs-CZ" sz="1900" dirty="0">
                <a:solidFill>
                  <a:srgbClr val="7030A0"/>
                </a:solidFill>
              </a:rPr>
              <a:t>: </a:t>
            </a:r>
          </a:p>
          <a:p>
            <a:endParaRPr lang="cs-CZ" sz="1900" dirty="0">
              <a:solidFill>
                <a:srgbClr val="7030A0"/>
              </a:solidFill>
            </a:endParaRPr>
          </a:p>
          <a:p>
            <a:r>
              <a:rPr lang="cs-CZ" sz="1900" dirty="0">
                <a:solidFill>
                  <a:srgbClr val="7030A0"/>
                </a:solidFill>
              </a:rPr>
              <a:t>Žádoucí imunosupresívní vliv: </a:t>
            </a:r>
          </a:p>
          <a:p>
            <a:r>
              <a:rPr lang="cs-CZ" sz="1900" b="1" dirty="0"/>
              <a:t>Změna transkripce genů </a:t>
            </a:r>
            <a:r>
              <a:rPr lang="cs-CZ" sz="1900" dirty="0"/>
              <a:t>a následné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1900" dirty="0"/>
              <a:t>snížení produkce prozánětlivých cytokinů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1900" dirty="0"/>
              <a:t>snížení aktivity </a:t>
            </a:r>
            <a:r>
              <a:rPr lang="cs-CZ" sz="1900" dirty="0" err="1"/>
              <a:t>neu</a:t>
            </a:r>
            <a:r>
              <a:rPr lang="cs-CZ" sz="1900" dirty="0"/>
              <a:t> a makrofágů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1900" dirty="0"/>
              <a:t>snížení proliferace lymfocytů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1900" dirty="0"/>
              <a:t>snižuje metabolismus </a:t>
            </a:r>
            <a:r>
              <a:rPr lang="cs-CZ" sz="1900" dirty="0" err="1"/>
              <a:t>kys</a:t>
            </a:r>
            <a:r>
              <a:rPr lang="cs-CZ" sz="1900" dirty="0"/>
              <a:t>. arachidonové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1900" dirty="0"/>
              <a:t>tlumí uvolňování histaminu </a:t>
            </a:r>
          </a:p>
          <a:p>
            <a:endParaRPr lang="cs-CZ" sz="1900" dirty="0"/>
          </a:p>
          <a:p>
            <a:r>
              <a:rPr lang="cs-CZ" sz="1900" dirty="0">
                <a:solidFill>
                  <a:srgbClr val="7030A0"/>
                </a:solidFill>
              </a:rPr>
              <a:t>Ovlivnění buněčné migrace: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1900" dirty="0"/>
              <a:t>zvýšení počtu </a:t>
            </a:r>
            <a:r>
              <a:rPr lang="cs-CZ" sz="1900" dirty="0" err="1"/>
              <a:t>neu</a:t>
            </a:r>
            <a:r>
              <a:rPr lang="cs-CZ" sz="1900" dirty="0"/>
              <a:t> v cirkulaci </a:t>
            </a:r>
          </a:p>
          <a:p>
            <a:r>
              <a:rPr lang="cs-CZ" sz="1900" dirty="0"/>
              <a:t>(tlumí </a:t>
            </a:r>
            <a:r>
              <a:rPr lang="cs-CZ" sz="1900" dirty="0" err="1"/>
              <a:t>exepresi</a:t>
            </a:r>
            <a:r>
              <a:rPr lang="cs-CZ" sz="1900" dirty="0"/>
              <a:t> adhezivních molekul na </a:t>
            </a:r>
            <a:r>
              <a:rPr lang="cs-CZ" sz="1900" dirty="0" err="1"/>
              <a:t>neu</a:t>
            </a:r>
            <a:r>
              <a:rPr lang="cs-CZ" sz="1900" dirty="0"/>
              <a:t>,</a:t>
            </a:r>
          </a:p>
          <a:p>
            <a:r>
              <a:rPr lang="cs-CZ" sz="1900" dirty="0"/>
              <a:t> tím menší prostup do tkání a zvyšuje</a:t>
            </a:r>
          </a:p>
          <a:p>
            <a:r>
              <a:rPr lang="cs-CZ" sz="1900" dirty="0"/>
              <a:t> uvolňování z KD)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1900" dirty="0"/>
              <a:t>snižuje počet monocytů a lymfocytů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1900" dirty="0"/>
          </a:p>
          <a:p>
            <a:r>
              <a:rPr lang="cs-CZ" sz="1900" dirty="0">
                <a:solidFill>
                  <a:srgbClr val="7030A0"/>
                </a:solidFill>
              </a:rPr>
              <a:t>Nežádoucí efekty: </a:t>
            </a:r>
          </a:p>
          <a:p>
            <a:r>
              <a:rPr lang="cs-CZ" sz="1900" b="1" dirty="0"/>
              <a:t>Zhoršené hojení ran</a:t>
            </a:r>
            <a:r>
              <a:rPr lang="cs-CZ" sz="1900" dirty="0"/>
              <a:t> a reparačních dějů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1900" dirty="0"/>
              <a:t>oslabuje funkce endotelu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1900" dirty="0"/>
              <a:t>snižuje </a:t>
            </a:r>
            <a:r>
              <a:rPr lang="cs-CZ" sz="1900" dirty="0" err="1"/>
              <a:t>fce</a:t>
            </a:r>
            <a:r>
              <a:rPr lang="cs-CZ" sz="1900" dirty="0"/>
              <a:t> NK buněk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1900" dirty="0"/>
              <a:t>tlumí dozrávání monocytů na makrofágy </a:t>
            </a:r>
          </a:p>
          <a:p>
            <a:endParaRPr lang="cs-CZ" sz="2000" dirty="0"/>
          </a:p>
          <a:p>
            <a:endParaRPr lang="cs-CZ" dirty="0"/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AF54A6FA-9731-D6D0-D441-2711A6B5061C}"/>
              </a:ext>
            </a:extLst>
          </p:cNvPr>
          <p:cNvSpPr txBox="1"/>
          <p:nvPr/>
        </p:nvSpPr>
        <p:spPr>
          <a:xfrm>
            <a:off x="5580112" y="404664"/>
            <a:ext cx="30198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solidFill>
                  <a:srgbClr val="7030A0"/>
                </a:solidFill>
              </a:rPr>
              <a:t>A na úrovni celého organismu</a:t>
            </a:r>
          </a:p>
          <a:p>
            <a:endParaRPr lang="cs-CZ" dirty="0"/>
          </a:p>
        </p:txBody>
      </p:sp>
      <p:pic>
        <p:nvPicPr>
          <p:cNvPr id="3" name="Audio Recording 17. 4. 2024 11:42:37">
            <a:hlinkClick r:id="" action="ppaction://media"/>
            <a:extLst>
              <a:ext uri="{FF2B5EF4-FFF2-40B4-BE49-F238E27FC236}">
                <a16:creationId xmlns:a16="http://schemas.microsoft.com/office/drawing/2014/main" id="{0BC76F3F-065F-81FC-8A37-46805221D5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274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0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cs-CZ" altLang="cs-CZ" sz="2400" b="1" dirty="0"/>
              <a:t>Rozdělení imunosupresiv podle cíle a mechanismu působení: </a:t>
            </a:r>
            <a:br>
              <a:rPr lang="cs-CZ" altLang="cs-CZ" sz="2400" b="1" dirty="0"/>
            </a:br>
            <a:endParaRPr lang="cs-CZ" sz="24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504" y="764704"/>
            <a:ext cx="9036496" cy="5827103"/>
          </a:xfrm>
        </p:spPr>
        <p:txBody>
          <a:bodyPr>
            <a:normAutofit/>
          </a:bodyPr>
          <a:lstStyle/>
          <a:p>
            <a:pPr marL="0" indent="0">
              <a:lnSpc>
                <a:spcPct val="80000"/>
              </a:lnSpc>
              <a:buNone/>
              <a:defRPr/>
            </a:pPr>
            <a:endParaRPr lang="cs-CZ" altLang="cs-CZ" sz="2100" b="1" dirty="0">
              <a:solidFill>
                <a:srgbClr val="7030A0"/>
              </a:solidFill>
            </a:endParaRPr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cs-CZ" altLang="cs-CZ" sz="1900" b="1" dirty="0">
                <a:solidFill>
                  <a:srgbClr val="7030A0"/>
                </a:solidFill>
              </a:rPr>
              <a:t>2. Látky zasahující do metabolismu DNA -</a:t>
            </a:r>
            <a:r>
              <a:rPr lang="cs-CZ" altLang="cs-CZ" sz="1900" dirty="0"/>
              <a:t> inhibují syntézu DNA – dělící se buňky</a:t>
            </a:r>
          </a:p>
          <a:p>
            <a:pPr marL="0" indent="0">
              <a:lnSpc>
                <a:spcPct val="80000"/>
              </a:lnSpc>
              <a:buNone/>
              <a:defRPr/>
            </a:pPr>
            <a:endParaRPr lang="cs-CZ" altLang="cs-CZ" sz="1900" dirty="0"/>
          </a:p>
          <a:p>
            <a:pPr marL="0" indent="0">
              <a:lnSpc>
                <a:spcPts val="2580"/>
              </a:lnSpc>
              <a:buNone/>
              <a:defRPr/>
            </a:pPr>
            <a:r>
              <a:rPr lang="cs-CZ" altLang="cs-CZ" sz="1900" dirty="0"/>
              <a:t>Antagonisté nukleotidů:</a:t>
            </a:r>
          </a:p>
          <a:p>
            <a:pPr marL="0" indent="0">
              <a:lnSpc>
                <a:spcPts val="2580"/>
              </a:lnSpc>
              <a:buNone/>
              <a:defRPr/>
            </a:pPr>
            <a:r>
              <a:rPr lang="cs-CZ" altLang="cs-CZ" sz="1900" dirty="0">
                <a:solidFill>
                  <a:srgbClr val="0070C0"/>
                </a:solidFill>
              </a:rPr>
              <a:t>azathioprin</a:t>
            </a:r>
            <a:r>
              <a:rPr lang="cs-CZ" altLang="cs-CZ" sz="1900" dirty="0"/>
              <a:t> (analog </a:t>
            </a:r>
            <a:r>
              <a:rPr lang="cs-CZ" altLang="cs-CZ" sz="1900" dirty="0" err="1"/>
              <a:t>hypoxantinu</a:t>
            </a:r>
            <a:r>
              <a:rPr lang="cs-CZ" altLang="cs-CZ" sz="1900" dirty="0"/>
              <a:t>, </a:t>
            </a:r>
            <a:r>
              <a:rPr lang="cs-CZ" altLang="cs-CZ" sz="1900" dirty="0" err="1"/>
              <a:t>hepatotoxický</a:t>
            </a:r>
            <a:r>
              <a:rPr lang="cs-CZ" altLang="cs-CZ" sz="1900" dirty="0"/>
              <a:t>) </a:t>
            </a:r>
          </a:p>
          <a:p>
            <a:pPr marL="0" indent="0">
              <a:lnSpc>
                <a:spcPts val="2580"/>
              </a:lnSpc>
              <a:buNone/>
              <a:defRPr/>
            </a:pPr>
            <a:r>
              <a:rPr lang="cs-CZ" altLang="cs-CZ" sz="1900" dirty="0">
                <a:solidFill>
                  <a:srgbClr val="0070C0"/>
                </a:solidFill>
              </a:rPr>
              <a:t>kyselina </a:t>
            </a:r>
            <a:r>
              <a:rPr lang="cs-CZ" altLang="cs-CZ" sz="1900" dirty="0" err="1">
                <a:solidFill>
                  <a:srgbClr val="0070C0"/>
                </a:solidFill>
              </a:rPr>
              <a:t>mykofenolová</a:t>
            </a:r>
            <a:r>
              <a:rPr lang="cs-CZ" altLang="cs-CZ" sz="1900" dirty="0">
                <a:solidFill>
                  <a:srgbClr val="0070C0"/>
                </a:solidFill>
              </a:rPr>
              <a:t> </a:t>
            </a:r>
            <a:r>
              <a:rPr lang="cs-CZ" altLang="cs-CZ" sz="1900" dirty="0"/>
              <a:t>(inhibice </a:t>
            </a:r>
            <a:r>
              <a:rPr lang="cs-CZ" altLang="cs-CZ" sz="1900" dirty="0" err="1"/>
              <a:t>inosin-monofosfát</a:t>
            </a:r>
            <a:r>
              <a:rPr lang="cs-CZ" altLang="cs-CZ" sz="1900" dirty="0"/>
              <a:t> dehydrogenáza – purinové nukleotidy)</a:t>
            </a:r>
          </a:p>
          <a:p>
            <a:pPr marL="0" indent="0">
              <a:lnSpc>
                <a:spcPts val="2580"/>
              </a:lnSpc>
              <a:buNone/>
              <a:defRPr/>
            </a:pPr>
            <a:r>
              <a:rPr lang="cs-CZ" altLang="cs-CZ" sz="1900" dirty="0"/>
              <a:t>Alkylační látky: </a:t>
            </a:r>
            <a:r>
              <a:rPr lang="cs-CZ" altLang="cs-CZ" sz="1900" dirty="0">
                <a:solidFill>
                  <a:srgbClr val="0070C0"/>
                </a:solidFill>
              </a:rPr>
              <a:t>cyklofosfamid</a:t>
            </a:r>
            <a:r>
              <a:rPr lang="cs-CZ" altLang="cs-CZ" sz="1900" dirty="0"/>
              <a:t> (</a:t>
            </a:r>
            <a:r>
              <a:rPr lang="cs-CZ" altLang="cs-CZ" sz="1900" dirty="0" err="1"/>
              <a:t>urotoxicita</a:t>
            </a:r>
            <a:r>
              <a:rPr lang="cs-CZ" altLang="cs-CZ" sz="1900" dirty="0"/>
              <a:t>)</a:t>
            </a:r>
          </a:p>
          <a:p>
            <a:pPr marL="0" indent="0">
              <a:lnSpc>
                <a:spcPts val="2580"/>
              </a:lnSpc>
              <a:buNone/>
              <a:defRPr/>
            </a:pPr>
            <a:r>
              <a:rPr lang="cs-CZ" altLang="cs-CZ" sz="1900" dirty="0"/>
              <a:t>Antimetabolity: </a:t>
            </a:r>
            <a:r>
              <a:rPr lang="cs-CZ" altLang="cs-CZ" sz="1900" dirty="0" err="1">
                <a:solidFill>
                  <a:srgbClr val="0070C0"/>
                </a:solidFill>
              </a:rPr>
              <a:t>metotrexát</a:t>
            </a:r>
            <a:r>
              <a:rPr lang="cs-CZ" altLang="cs-CZ" sz="1900" dirty="0"/>
              <a:t> (</a:t>
            </a:r>
            <a:r>
              <a:rPr lang="cs-CZ" altLang="cs-CZ" sz="1900" dirty="0" err="1"/>
              <a:t>anlog</a:t>
            </a:r>
            <a:r>
              <a:rPr lang="cs-CZ" altLang="cs-CZ" sz="1900" dirty="0"/>
              <a:t> kyseliny listové) </a:t>
            </a:r>
          </a:p>
          <a:p>
            <a:pPr marL="0" indent="0">
              <a:lnSpc>
                <a:spcPct val="80000"/>
              </a:lnSpc>
              <a:buNone/>
              <a:defRPr/>
            </a:pPr>
            <a:endParaRPr lang="cs-CZ" altLang="cs-CZ" sz="1900" dirty="0"/>
          </a:p>
          <a:p>
            <a:pPr marL="0" indent="0">
              <a:lnSpc>
                <a:spcPct val="120000"/>
              </a:lnSpc>
              <a:buNone/>
              <a:defRPr/>
            </a:pPr>
            <a:r>
              <a:rPr lang="cs-CZ" altLang="cs-CZ" sz="1900" b="1" dirty="0">
                <a:solidFill>
                  <a:srgbClr val="7030A0"/>
                </a:solidFill>
              </a:rPr>
              <a:t>3. Látky inhibující buněčné složky imunity -</a:t>
            </a:r>
            <a:r>
              <a:rPr lang="cs-CZ" altLang="cs-CZ" sz="1900" dirty="0"/>
              <a:t> houbového původu</a:t>
            </a:r>
          </a:p>
          <a:p>
            <a:pPr marL="0" indent="0">
              <a:lnSpc>
                <a:spcPct val="120000"/>
              </a:lnSpc>
              <a:buNone/>
              <a:defRPr/>
            </a:pPr>
            <a:r>
              <a:rPr lang="cs-CZ" altLang="cs-CZ" sz="1900" dirty="0" err="1">
                <a:solidFill>
                  <a:srgbClr val="0070C0"/>
                </a:solidFill>
              </a:rPr>
              <a:t>rapamycin</a:t>
            </a:r>
            <a:r>
              <a:rPr lang="cs-CZ" altLang="cs-CZ" sz="1900" dirty="0"/>
              <a:t> ovlivňuje kinázy v buněčném cyklu a tím proliferaci</a:t>
            </a:r>
          </a:p>
          <a:p>
            <a:pPr marL="0" indent="0">
              <a:lnSpc>
                <a:spcPct val="120000"/>
              </a:lnSpc>
              <a:buNone/>
              <a:defRPr/>
            </a:pPr>
            <a:r>
              <a:rPr lang="cs-CZ" altLang="cs-CZ" sz="1900" dirty="0" err="1">
                <a:solidFill>
                  <a:srgbClr val="0070C0"/>
                </a:solidFill>
              </a:rPr>
              <a:t>takrolimus</a:t>
            </a:r>
            <a:r>
              <a:rPr lang="cs-CZ" altLang="cs-CZ" sz="1900" dirty="0"/>
              <a:t> (FK506) tlumí syntézu více cytokinů působí na </a:t>
            </a:r>
            <a:r>
              <a:rPr lang="cs-CZ" altLang="cs-CZ" sz="1900" dirty="0" err="1"/>
              <a:t>Th</a:t>
            </a:r>
            <a:r>
              <a:rPr lang="cs-CZ" altLang="cs-CZ" sz="1900" dirty="0"/>
              <a:t> nejvíc, neurologické vedlejší účinky </a:t>
            </a:r>
          </a:p>
          <a:p>
            <a:pPr marL="0" indent="0">
              <a:lnSpc>
                <a:spcPct val="120000"/>
              </a:lnSpc>
              <a:buNone/>
              <a:defRPr/>
            </a:pPr>
            <a:r>
              <a:rPr lang="cs-CZ" altLang="cs-CZ" sz="1900" b="1" dirty="0">
                <a:solidFill>
                  <a:srgbClr val="0070C0"/>
                </a:solidFill>
              </a:rPr>
              <a:t>Cyklosporin </a:t>
            </a:r>
            <a:r>
              <a:rPr lang="cs-CZ" altLang="cs-CZ" sz="1900" b="1" dirty="0" err="1">
                <a:solidFill>
                  <a:srgbClr val="0070C0"/>
                </a:solidFill>
              </a:rPr>
              <a:t>CsA</a:t>
            </a:r>
            <a:endParaRPr lang="cs-CZ" altLang="cs-CZ" sz="1900" b="1" dirty="0">
              <a:solidFill>
                <a:srgbClr val="0070C0"/>
              </a:solidFill>
            </a:endParaRPr>
          </a:p>
          <a:p>
            <a:pPr marL="0" indent="0">
              <a:lnSpc>
                <a:spcPct val="120000"/>
              </a:lnSpc>
              <a:buNone/>
              <a:defRPr/>
            </a:pPr>
            <a:endParaRPr lang="cs-CZ" altLang="cs-CZ" sz="2000" dirty="0"/>
          </a:p>
          <a:p>
            <a:pPr marL="0" indent="0">
              <a:lnSpc>
                <a:spcPct val="80000"/>
              </a:lnSpc>
              <a:buNone/>
              <a:defRPr/>
            </a:pPr>
            <a:endParaRPr lang="cs-CZ" altLang="cs-CZ" sz="2000" dirty="0"/>
          </a:p>
          <a:p>
            <a:pPr marL="0" indent="0">
              <a:lnSpc>
                <a:spcPct val="80000"/>
              </a:lnSpc>
              <a:buNone/>
              <a:defRPr/>
            </a:pPr>
            <a:endParaRPr lang="cs-CZ" altLang="cs-CZ" sz="2000" dirty="0"/>
          </a:p>
          <a:p>
            <a:endParaRPr lang="cs-CZ" sz="1600" dirty="0"/>
          </a:p>
        </p:txBody>
      </p:sp>
      <p:pic>
        <p:nvPicPr>
          <p:cNvPr id="7" name="Audio Recording 17. 4. 2024 12:43:05">
            <a:hlinkClick r:id="" action="ppaction://media"/>
            <a:extLst>
              <a:ext uri="{FF2B5EF4-FFF2-40B4-BE49-F238E27FC236}">
                <a16:creationId xmlns:a16="http://schemas.microsoft.com/office/drawing/2014/main" id="{48A4E4FB-F80D-2067-D06A-F69CE045E2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60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364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8F847D9C-7695-A593-BDAC-4F30440159A5}"/>
              </a:ext>
            </a:extLst>
          </p:cNvPr>
          <p:cNvSpPr txBox="1"/>
          <p:nvPr/>
        </p:nvSpPr>
        <p:spPr>
          <a:xfrm>
            <a:off x="179512" y="392863"/>
            <a:ext cx="8784976" cy="371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lnSpc>
                <a:spcPct val="120000"/>
              </a:lnSpc>
              <a:buNone/>
              <a:defRPr/>
            </a:pPr>
            <a:r>
              <a:rPr lang="cs-CZ" altLang="cs-CZ" sz="1900" b="1" dirty="0"/>
              <a:t>Cyklosporin: </a:t>
            </a:r>
            <a:r>
              <a:rPr lang="cs-CZ" altLang="cs-CZ" sz="1900" dirty="0"/>
              <a:t>(přípravek </a:t>
            </a:r>
            <a:r>
              <a:rPr lang="cs-CZ" altLang="cs-CZ" sz="1900" dirty="0" err="1"/>
              <a:t>Sandimun</a:t>
            </a:r>
            <a:r>
              <a:rPr lang="cs-CZ" altLang="cs-CZ" sz="1900" dirty="0"/>
              <a:t>) r. 1978</a:t>
            </a:r>
          </a:p>
          <a:p>
            <a:pPr marL="0" indent="0">
              <a:lnSpc>
                <a:spcPct val="120000"/>
              </a:lnSpc>
              <a:buNone/>
              <a:defRPr/>
            </a:pPr>
            <a:r>
              <a:rPr lang="cs-CZ" altLang="cs-CZ" sz="1900" dirty="0"/>
              <a:t>výrazný mezník v </a:t>
            </a:r>
            <a:r>
              <a:rPr lang="cs-CZ" altLang="cs-CZ" sz="1900" dirty="0" err="1"/>
              <a:t>transplantologii</a:t>
            </a:r>
            <a:endParaRPr lang="cs-CZ" altLang="cs-CZ" sz="1900" dirty="0"/>
          </a:p>
          <a:p>
            <a:endParaRPr lang="cs-CZ" sz="1900" dirty="0"/>
          </a:p>
          <a:p>
            <a:r>
              <a:rPr lang="cs-CZ" sz="1900" dirty="0"/>
              <a:t>Cyklosporin inhibuje Ca dependentní signální dráhy související s TCR receptory. </a:t>
            </a:r>
          </a:p>
          <a:p>
            <a:endParaRPr lang="cs-CZ" sz="1900" dirty="0"/>
          </a:p>
          <a:p>
            <a:r>
              <a:rPr lang="cs-CZ" sz="1900" dirty="0"/>
              <a:t>Váže se na </a:t>
            </a:r>
            <a:r>
              <a:rPr lang="cs-CZ" sz="1900" dirty="0" err="1"/>
              <a:t>cyklofilin</a:t>
            </a:r>
            <a:r>
              <a:rPr lang="cs-CZ" sz="1900" dirty="0"/>
              <a:t> a tento komplex ve druhém kroku inhibuje </a:t>
            </a:r>
            <a:r>
              <a:rPr lang="cs-CZ" sz="1900" dirty="0" err="1"/>
              <a:t>kalcineurin</a:t>
            </a:r>
            <a:r>
              <a:rPr lang="cs-CZ" sz="1900" dirty="0"/>
              <a:t>. </a:t>
            </a:r>
          </a:p>
          <a:p>
            <a:r>
              <a:rPr lang="cs-CZ" sz="1900" dirty="0" err="1"/>
              <a:t>Kalcineurin</a:t>
            </a:r>
            <a:r>
              <a:rPr lang="cs-CZ" sz="1900" dirty="0"/>
              <a:t>  je fosfatáza, která normálně </a:t>
            </a:r>
            <a:r>
              <a:rPr lang="cs-CZ" sz="1900" dirty="0" err="1"/>
              <a:t>defosforyluje</a:t>
            </a:r>
            <a:r>
              <a:rPr lang="cs-CZ" sz="1900" dirty="0"/>
              <a:t> nukleární faktor aktivovaných T buněk (NFAT)</a:t>
            </a:r>
          </a:p>
          <a:p>
            <a:r>
              <a:rPr lang="cs-CZ" sz="1900" dirty="0"/>
              <a:t>Defosforylací je normálně tento faktor aktivován, vstupuje pak do jádra a reguluje expresi genů pro cytokiny. </a:t>
            </a:r>
          </a:p>
          <a:p>
            <a:r>
              <a:rPr lang="cs-CZ" sz="1900" dirty="0"/>
              <a:t>Cyklosporin zablokováním defosforylace celý proces inhibuje a tlumí tak produkci příslušných cytokinů, hlavně IL-2, IL-3, IL-4, IL-5, IFN gama.  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D88E6F4D-0D73-887F-7C10-2701939AF50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50" t="10800" r="56951" b="3801"/>
          <a:stretch/>
        </p:blipFill>
        <p:spPr>
          <a:xfrm rot="5400000">
            <a:off x="5184068" y="3359076"/>
            <a:ext cx="2304256" cy="4392488"/>
          </a:xfrm>
          <a:prstGeom prst="rect">
            <a:avLst/>
          </a:prstGeom>
        </p:spPr>
      </p:pic>
      <p:pic>
        <p:nvPicPr>
          <p:cNvPr id="2" name="Picture 8" descr="180px-Ciclosporin">
            <a:extLst>
              <a:ext uri="{FF2B5EF4-FFF2-40B4-BE49-F238E27FC236}">
                <a16:creationId xmlns:a16="http://schemas.microsoft.com/office/drawing/2014/main" id="{77753340-974A-0FD8-FE4B-F01A683BDF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516628"/>
            <a:ext cx="2736354" cy="228029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Audio Recording 17. 4. 2024 12:47:38">
            <a:hlinkClick r:id="" action="ppaction://media"/>
            <a:extLst>
              <a:ext uri="{FF2B5EF4-FFF2-40B4-BE49-F238E27FC236}">
                <a16:creationId xmlns:a16="http://schemas.microsoft.com/office/drawing/2014/main" id="{1A9A0F33-D4F3-1A92-6CE5-94DD37F977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  <p:pic>
        <p:nvPicPr>
          <p:cNvPr id="7" name="Audio Recording 17. 4. 2024 12:55:04">
            <a:hlinkClick r:id="" action="ppaction://media"/>
            <a:extLst>
              <a:ext uri="{FF2B5EF4-FFF2-40B4-BE49-F238E27FC236}">
                <a16:creationId xmlns:a16="http://schemas.microsoft.com/office/drawing/2014/main" id="{A6A84387-0030-87BC-FED2-1FC26B6B9C3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  <p:pic>
        <p:nvPicPr>
          <p:cNvPr id="9" name="Audio Recording 17. 4. 2024 12:58:39">
            <a:hlinkClick r:id="" action="ppaction://media"/>
            <a:extLst>
              <a:ext uri="{FF2B5EF4-FFF2-40B4-BE49-F238E27FC236}">
                <a16:creationId xmlns:a16="http://schemas.microsoft.com/office/drawing/2014/main" id="{A2553B1A-0785-3209-A466-19A64EB71AAF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  <p:pic>
        <p:nvPicPr>
          <p:cNvPr id="10" name="Audio Recording 17. 4. 2024 13:02:59">
            <a:hlinkClick r:id="" action="ppaction://media"/>
            <a:extLst>
              <a:ext uri="{FF2B5EF4-FFF2-40B4-BE49-F238E27FC236}">
                <a16:creationId xmlns:a16="http://schemas.microsoft.com/office/drawing/2014/main" id="{0F42AA28-69F6-5C38-9E8E-ECEFC8E86C94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26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5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152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80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5728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kalcineurin imunosuprese">
            <a:extLst>
              <a:ext uri="{FF2B5EF4-FFF2-40B4-BE49-F238E27FC236}">
                <a16:creationId xmlns:a16="http://schemas.microsoft.com/office/drawing/2014/main" id="{77C9C155-ACDA-64DD-64FB-C87E6FC612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838"/>
          <a:stretch/>
        </p:blipFill>
        <p:spPr>
          <a:xfrm>
            <a:off x="431800" y="1016732"/>
            <a:ext cx="8280400" cy="482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BB13C7EE-38C2-A6B1-CDEF-144B2C2783D9}"/>
              </a:ext>
            </a:extLst>
          </p:cNvPr>
          <p:cNvSpPr txBox="1"/>
          <p:nvPr/>
        </p:nvSpPr>
        <p:spPr>
          <a:xfrm>
            <a:off x="2483768" y="404664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altLang="cs-CZ" sz="2400" dirty="0"/>
              <a:t>Vliv cyklosporinu na T lymfocyty </a:t>
            </a:r>
            <a:endParaRPr lang="cs-CZ" sz="2400" dirty="0"/>
          </a:p>
        </p:txBody>
      </p:sp>
      <p:pic>
        <p:nvPicPr>
          <p:cNvPr id="3" name="Audio Recording 17. 4. 2024 13:04:48">
            <a:hlinkClick r:id="" action="ppaction://media"/>
            <a:extLst>
              <a:ext uri="{FF2B5EF4-FFF2-40B4-BE49-F238E27FC236}">
                <a16:creationId xmlns:a16="http://schemas.microsoft.com/office/drawing/2014/main" id="{1943EEEA-3A0A-4F67-993A-C72C630E9C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46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5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587AE509-04AF-DA52-3F86-A41F6B560169}"/>
              </a:ext>
            </a:extLst>
          </p:cNvPr>
          <p:cNvSpPr txBox="1"/>
          <p:nvPr/>
        </p:nvSpPr>
        <p:spPr>
          <a:xfrm>
            <a:off x="467544" y="1124744"/>
            <a:ext cx="8208912" cy="45747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ts val="2700"/>
              </a:lnSpc>
              <a:buNone/>
              <a:defRPr/>
            </a:pPr>
            <a:r>
              <a:rPr lang="cs-CZ" altLang="cs-CZ" sz="2000" b="1" dirty="0">
                <a:solidFill>
                  <a:srgbClr val="7030A0"/>
                </a:solidFill>
              </a:rPr>
              <a:t>4. Protilátky proti T lymfocytům </a:t>
            </a:r>
          </a:p>
          <a:p>
            <a:pPr>
              <a:lnSpc>
                <a:spcPts val="2700"/>
              </a:lnSpc>
              <a:buNone/>
              <a:defRPr/>
            </a:pPr>
            <a:r>
              <a:rPr lang="cs-CZ" altLang="cs-CZ" sz="2000" dirty="0"/>
              <a:t>protilátky </a:t>
            </a:r>
            <a:r>
              <a:rPr lang="cs-CZ" altLang="cs-CZ" sz="2000" dirty="0" err="1"/>
              <a:t>polyklonální</a:t>
            </a:r>
            <a:r>
              <a:rPr lang="cs-CZ" altLang="cs-CZ" sz="2000" dirty="0"/>
              <a:t> – málo se požívají, např. anti D proti </a:t>
            </a:r>
            <a:r>
              <a:rPr lang="cs-CZ" altLang="cs-CZ" sz="2000" dirty="0" err="1"/>
              <a:t>Rh</a:t>
            </a:r>
            <a:r>
              <a:rPr lang="cs-CZ" altLang="cs-CZ" sz="2000" dirty="0"/>
              <a:t> faktoru</a:t>
            </a:r>
          </a:p>
          <a:p>
            <a:pPr>
              <a:lnSpc>
                <a:spcPts val="2700"/>
              </a:lnSpc>
              <a:buNone/>
              <a:defRPr/>
            </a:pPr>
            <a:endParaRPr lang="cs-CZ" altLang="cs-CZ" sz="2000" dirty="0"/>
          </a:p>
          <a:p>
            <a:pPr>
              <a:lnSpc>
                <a:spcPts val="2700"/>
              </a:lnSpc>
              <a:buNone/>
              <a:defRPr/>
            </a:pPr>
            <a:r>
              <a:rPr lang="cs-CZ" altLang="cs-CZ" sz="2000" dirty="0" err="1"/>
              <a:t>antithymocytární</a:t>
            </a:r>
            <a:r>
              <a:rPr lang="cs-CZ" altLang="cs-CZ" sz="2000" dirty="0"/>
              <a:t> globulin králičí, koňský proti T lymfocytům </a:t>
            </a:r>
          </a:p>
          <a:p>
            <a:pPr>
              <a:lnSpc>
                <a:spcPts val="2700"/>
              </a:lnSpc>
              <a:buNone/>
              <a:defRPr/>
            </a:pPr>
            <a:endParaRPr lang="cs-CZ" altLang="cs-CZ" sz="2000" dirty="0"/>
          </a:p>
          <a:p>
            <a:pPr>
              <a:lnSpc>
                <a:spcPts val="2700"/>
              </a:lnSpc>
              <a:buNone/>
              <a:defRPr/>
            </a:pPr>
            <a:r>
              <a:rPr lang="cs-CZ" altLang="cs-CZ" sz="2000" b="1" dirty="0"/>
              <a:t>protilátky monoklonální </a:t>
            </a:r>
            <a:r>
              <a:rPr lang="cs-CZ" altLang="cs-CZ" sz="2000" dirty="0"/>
              <a:t>- velký rozvoj nyní  (</a:t>
            </a:r>
            <a:r>
              <a:rPr lang="cs-CZ" altLang="cs-CZ" sz="2000" dirty="0" err="1"/>
              <a:t>chimerické</a:t>
            </a:r>
            <a:r>
              <a:rPr lang="cs-CZ" altLang="cs-CZ" sz="2000" dirty="0"/>
              <a:t> nebo humanizované)</a:t>
            </a:r>
          </a:p>
          <a:p>
            <a:pPr>
              <a:lnSpc>
                <a:spcPts val="2700"/>
              </a:lnSpc>
              <a:buNone/>
              <a:defRPr/>
            </a:pPr>
            <a:r>
              <a:rPr lang="cs-CZ" altLang="cs-CZ" sz="2000" dirty="0"/>
              <a:t>V indikacích: </a:t>
            </a:r>
            <a:r>
              <a:rPr lang="cs-CZ" altLang="cs-CZ" sz="2000" dirty="0" err="1"/>
              <a:t>rejekce</a:t>
            </a:r>
            <a:r>
              <a:rPr lang="cs-CZ" altLang="cs-CZ" sz="2000" dirty="0"/>
              <a:t> štěpu, léčbě autoimunit, astmatu hematologických malignit a solidních nádorů </a:t>
            </a:r>
          </a:p>
          <a:p>
            <a:pPr>
              <a:lnSpc>
                <a:spcPts val="2700"/>
              </a:lnSpc>
              <a:buNone/>
              <a:defRPr/>
            </a:pPr>
            <a:endParaRPr lang="cs-CZ" altLang="cs-CZ" sz="2000" dirty="0"/>
          </a:p>
          <a:p>
            <a:pPr>
              <a:lnSpc>
                <a:spcPts val="2700"/>
              </a:lnSpc>
              <a:buNone/>
              <a:defRPr/>
            </a:pPr>
            <a:r>
              <a:rPr lang="cs-CZ" altLang="cs-CZ" sz="2000" dirty="0"/>
              <a:t>Příklady v </a:t>
            </a:r>
            <a:r>
              <a:rPr lang="cs-CZ" altLang="cs-CZ" sz="2000" dirty="0" err="1"/>
              <a:t>transplantologii</a:t>
            </a:r>
            <a:r>
              <a:rPr lang="cs-CZ" altLang="cs-CZ" sz="2000" dirty="0"/>
              <a:t>: </a:t>
            </a:r>
          </a:p>
          <a:p>
            <a:pPr>
              <a:lnSpc>
                <a:spcPts val="2700"/>
              </a:lnSpc>
              <a:buNone/>
              <a:defRPr/>
            </a:pPr>
            <a:r>
              <a:rPr lang="cs-CZ" altLang="cs-CZ" sz="2000" dirty="0"/>
              <a:t>OKT3 (proti CD3)</a:t>
            </a:r>
          </a:p>
          <a:p>
            <a:pPr>
              <a:lnSpc>
                <a:spcPts val="2700"/>
              </a:lnSpc>
              <a:buNone/>
              <a:defRPr/>
            </a:pPr>
            <a:r>
              <a:rPr lang="cs-CZ" altLang="cs-CZ" sz="2000" dirty="0" err="1"/>
              <a:t>Daclizumab</a:t>
            </a:r>
            <a:r>
              <a:rPr lang="cs-CZ" altLang="cs-CZ" sz="2000" dirty="0"/>
              <a:t> proti CD 25 (receptor pro IL-2)</a:t>
            </a:r>
          </a:p>
          <a:p>
            <a:pPr>
              <a:lnSpc>
                <a:spcPts val="2700"/>
              </a:lnSpc>
              <a:buNone/>
              <a:defRPr/>
            </a:pPr>
            <a:r>
              <a:rPr lang="cs-CZ" altLang="cs-CZ" sz="2000" dirty="0" err="1"/>
              <a:t>Alemtuzumab</a:t>
            </a:r>
            <a:r>
              <a:rPr lang="cs-CZ" altLang="cs-CZ" sz="2000" dirty="0"/>
              <a:t> (proti CD 52 na monocytech a lymfocytech) 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7F291AAA-4686-E42E-9E1D-39F472624164}"/>
              </a:ext>
            </a:extLst>
          </p:cNvPr>
          <p:cNvSpPr txBox="1"/>
          <p:nvPr/>
        </p:nvSpPr>
        <p:spPr>
          <a:xfrm>
            <a:off x="467544" y="404664"/>
            <a:ext cx="820891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altLang="cs-CZ" sz="2400" b="1" dirty="0"/>
              <a:t>Rozdělení imunosupresiv podle cíle a mechanismu působení: </a:t>
            </a:r>
            <a:endParaRPr lang="cs-CZ" sz="2400" dirty="0"/>
          </a:p>
        </p:txBody>
      </p:sp>
      <p:pic>
        <p:nvPicPr>
          <p:cNvPr id="2" name="Audio Recording 17. 4. 2024 13:11:02">
            <a:hlinkClick r:id="" action="ppaction://media"/>
            <a:extLst>
              <a:ext uri="{FF2B5EF4-FFF2-40B4-BE49-F238E27FC236}">
                <a16:creationId xmlns:a16="http://schemas.microsoft.com/office/drawing/2014/main" id="{025F91F2-0E27-232D-FEDB-26EA4FD635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134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8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400" dirty="0"/>
              <a:t>Léčba pomocí imunosupresivních léků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000" dirty="0"/>
              <a:t>Dispenzarizace</a:t>
            </a:r>
          </a:p>
          <a:p>
            <a:r>
              <a:rPr lang="cs-CZ" sz="2000" dirty="0"/>
              <a:t>Kontrola základního onemocnění a kontrola nežádoucích účinků</a:t>
            </a:r>
          </a:p>
          <a:p>
            <a:r>
              <a:rPr lang="cs-CZ" sz="2000" dirty="0"/>
              <a:t>Hrozí: </a:t>
            </a:r>
            <a:r>
              <a:rPr lang="cs-CZ" sz="2000" dirty="0" err="1"/>
              <a:t>neutropenie</a:t>
            </a:r>
            <a:r>
              <a:rPr lang="cs-CZ" sz="2000" dirty="0"/>
              <a:t>, poruchy humorální i buněčné imunity</a:t>
            </a:r>
          </a:p>
          <a:p>
            <a:r>
              <a:rPr lang="cs-CZ" sz="2000" dirty="0"/>
              <a:t>Monitorování hladin </a:t>
            </a:r>
            <a:r>
              <a:rPr lang="cs-CZ" sz="2000" dirty="0" err="1"/>
              <a:t>IgG</a:t>
            </a:r>
            <a:r>
              <a:rPr lang="cs-CZ" sz="2000" dirty="0"/>
              <a:t>, CD4 T lymfocytů (pokles pod 400/</a:t>
            </a:r>
            <a:r>
              <a:rPr lang="cs-CZ" sz="2000" dirty="0" err="1"/>
              <a:t>mikrolitr</a:t>
            </a:r>
            <a:r>
              <a:rPr lang="cs-CZ" sz="2000" dirty="0"/>
              <a:t>) krevní obraz </a:t>
            </a:r>
          </a:p>
          <a:p>
            <a:r>
              <a:rPr lang="cs-CZ" sz="2000" dirty="0"/>
              <a:t>Při dlouhodobé terapii roste riziko sekundárních malignit</a:t>
            </a:r>
          </a:p>
        </p:txBody>
      </p:sp>
      <p:pic>
        <p:nvPicPr>
          <p:cNvPr id="4" name="Audio Recording 17. 4. 2024 13:14:10">
            <a:hlinkClick r:id="" action="ppaction://media"/>
            <a:extLst>
              <a:ext uri="{FF2B5EF4-FFF2-40B4-BE49-F238E27FC236}">
                <a16:creationId xmlns:a16="http://schemas.microsoft.com/office/drawing/2014/main" id="{87CD2F63-E7DD-DD8D-CC6C-640A2A6AD1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952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5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1634</TotalTime>
  <Words>552</Words>
  <Application>Microsoft Macintosh PowerPoint</Application>
  <PresentationFormat>Předvádění na obrazovce (4:3)</PresentationFormat>
  <Paragraphs>96</Paragraphs>
  <Slides>8</Slides>
  <Notes>1</Notes>
  <HiddenSlides>0</HiddenSlides>
  <MMClips>11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8</vt:i4>
      </vt:variant>
    </vt:vector>
  </HeadingPairs>
  <TitlesOfParts>
    <vt:vector size="12" baseType="lpstr">
      <vt:lpstr>Arial</vt:lpstr>
      <vt:lpstr>Calibri</vt:lpstr>
      <vt:lpstr>Wingdings</vt:lpstr>
      <vt:lpstr>Motiv systému Office</vt:lpstr>
      <vt:lpstr>Imunosupresívní léky</vt:lpstr>
      <vt:lpstr>Prezentace aplikace PowerPoint</vt:lpstr>
      <vt:lpstr>Nežádoucí účinky kortikoidů </vt:lpstr>
      <vt:lpstr>Rozdělení imunosupresiv podle cíle a mechanismu působení:  </vt:lpstr>
      <vt:lpstr>Prezentace aplikace PowerPoint</vt:lpstr>
      <vt:lpstr>Prezentace aplikace PowerPoint</vt:lpstr>
      <vt:lpstr>Prezentace aplikace PowerPoint</vt:lpstr>
      <vt:lpstr>Léčba pomocí imunosupresivních léků</vt:lpstr>
    </vt:vector>
  </TitlesOfParts>
  <Company>UEB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Imunosupresívní léky</dc:title>
  <dc:creator>Dušková</dc:creator>
  <cp:lastModifiedBy>Monika Dušková</cp:lastModifiedBy>
  <cp:revision>21</cp:revision>
  <dcterms:created xsi:type="dcterms:W3CDTF">2016-03-14T08:04:35Z</dcterms:created>
  <dcterms:modified xsi:type="dcterms:W3CDTF">2024-04-17T11:14:47Z</dcterms:modified>
</cp:coreProperties>
</file>