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02" r:id="rId4"/>
    <p:sldId id="303" r:id="rId5"/>
    <p:sldId id="304" r:id="rId6"/>
    <p:sldId id="305" r:id="rId7"/>
    <p:sldId id="307" r:id="rId8"/>
    <p:sldId id="306" r:id="rId9"/>
    <p:sldId id="258" r:id="rId10"/>
    <p:sldId id="365" r:id="rId11"/>
    <p:sldId id="328" r:id="rId12"/>
    <p:sldId id="347" r:id="rId13"/>
    <p:sldId id="440" r:id="rId14"/>
    <p:sldId id="439" r:id="rId15"/>
    <p:sldId id="436" r:id="rId16"/>
    <p:sldId id="259" r:id="rId17"/>
    <p:sldId id="437" r:id="rId18"/>
    <p:sldId id="261" r:id="rId19"/>
    <p:sldId id="262" r:id="rId20"/>
    <p:sldId id="263" r:id="rId21"/>
    <p:sldId id="265" r:id="rId22"/>
    <p:sldId id="438" r:id="rId23"/>
    <p:sldId id="268" r:id="rId24"/>
    <p:sldId id="266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9" r:id="rId33"/>
    <p:sldId id="277" r:id="rId34"/>
    <p:sldId id="280" r:id="rId35"/>
    <p:sldId id="282" r:id="rId36"/>
    <p:sldId id="284" r:id="rId37"/>
    <p:sldId id="281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57" r:id="rId46"/>
    <p:sldId id="321" r:id="rId47"/>
    <p:sldId id="322" r:id="rId48"/>
    <p:sldId id="323" r:id="rId49"/>
    <p:sldId id="283" r:id="rId50"/>
    <p:sldId id="324" r:id="rId51"/>
    <p:sldId id="326" r:id="rId52"/>
    <p:sldId id="285" r:id="rId53"/>
    <p:sldId id="441" r:id="rId54"/>
    <p:sldId id="286" r:id="rId55"/>
    <p:sldId id="287" r:id="rId56"/>
    <p:sldId id="288" r:id="rId57"/>
    <p:sldId id="289" r:id="rId58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F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20DC67-350D-B083-53DC-B509D925CC21}" v="12" dt="2024-05-15T13:15:13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6"/>
    <p:restoredTop sz="95070"/>
  </p:normalViewPr>
  <p:slideViewPr>
    <p:cSldViewPr snapToGrid="0">
      <p:cViewPr>
        <p:scale>
          <a:sx n="111" d="100"/>
          <a:sy n="111" d="100"/>
        </p:scale>
        <p:origin x="488" y="328"/>
      </p:cViewPr>
      <p:guideLst/>
    </p:cSldViewPr>
  </p:slideViewPr>
  <p:outlineViewPr>
    <p:cViewPr>
      <p:scale>
        <a:sx n="33" d="100"/>
        <a:sy n="33" d="100"/>
      </p:scale>
      <p:origin x="0" y="-7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ák Aleš" userId="S::ogar@paru.cas.cz::bfab9c17-6424-49f1-a50c-70c984f0e67a" providerId="AD" clId="Web-{FB20DC67-350D-B083-53DC-B509D925CC21}"/>
    <pc:docChg chg="delSld">
      <pc:chgData name="Horák Aleš" userId="S::ogar@paru.cas.cz::bfab9c17-6424-49f1-a50c-70c984f0e67a" providerId="AD" clId="Web-{FB20DC67-350D-B083-53DC-B509D925CC21}" dt="2024-05-15T13:15:13.125" v="11"/>
      <pc:docMkLst>
        <pc:docMk/>
      </pc:docMkLst>
      <pc:sldChg chg="del">
        <pc:chgData name="Horák Aleš" userId="S::ogar@paru.cas.cz::bfab9c17-6424-49f1-a50c-70c984f0e67a" providerId="AD" clId="Web-{FB20DC67-350D-B083-53DC-B509D925CC21}" dt="2024-05-15T13:15:13.125" v="11"/>
        <pc:sldMkLst>
          <pc:docMk/>
          <pc:sldMk cId="3764819238" sldId="290"/>
        </pc:sldMkLst>
      </pc:sldChg>
      <pc:sldChg chg="del">
        <pc:chgData name="Horák Aleš" userId="S::ogar@paru.cas.cz::bfab9c17-6424-49f1-a50c-70c984f0e67a" providerId="AD" clId="Web-{FB20DC67-350D-B083-53DC-B509D925CC21}" dt="2024-05-15T13:15:13.125" v="10"/>
        <pc:sldMkLst>
          <pc:docMk/>
          <pc:sldMk cId="4046860841" sldId="291"/>
        </pc:sldMkLst>
      </pc:sldChg>
      <pc:sldChg chg="del">
        <pc:chgData name="Horák Aleš" userId="S::ogar@paru.cas.cz::bfab9c17-6424-49f1-a50c-70c984f0e67a" providerId="AD" clId="Web-{FB20DC67-350D-B083-53DC-B509D925CC21}" dt="2024-05-15T13:15:13.125" v="9"/>
        <pc:sldMkLst>
          <pc:docMk/>
          <pc:sldMk cId="1055589263" sldId="292"/>
        </pc:sldMkLst>
      </pc:sldChg>
      <pc:sldChg chg="del">
        <pc:chgData name="Horák Aleš" userId="S::ogar@paru.cas.cz::bfab9c17-6424-49f1-a50c-70c984f0e67a" providerId="AD" clId="Web-{FB20DC67-350D-B083-53DC-B509D925CC21}" dt="2024-05-15T13:15:13.125" v="8"/>
        <pc:sldMkLst>
          <pc:docMk/>
          <pc:sldMk cId="1108311748" sldId="293"/>
        </pc:sldMkLst>
      </pc:sldChg>
      <pc:sldChg chg="del">
        <pc:chgData name="Horák Aleš" userId="S::ogar@paru.cas.cz::bfab9c17-6424-49f1-a50c-70c984f0e67a" providerId="AD" clId="Web-{FB20DC67-350D-B083-53DC-B509D925CC21}" dt="2024-05-15T13:15:13.125" v="7"/>
        <pc:sldMkLst>
          <pc:docMk/>
          <pc:sldMk cId="1161780315" sldId="294"/>
        </pc:sldMkLst>
      </pc:sldChg>
      <pc:sldChg chg="del">
        <pc:chgData name="Horák Aleš" userId="S::ogar@paru.cas.cz::bfab9c17-6424-49f1-a50c-70c984f0e67a" providerId="AD" clId="Web-{FB20DC67-350D-B083-53DC-B509D925CC21}" dt="2024-05-15T13:15:13.125" v="6"/>
        <pc:sldMkLst>
          <pc:docMk/>
          <pc:sldMk cId="2822405028" sldId="295"/>
        </pc:sldMkLst>
      </pc:sldChg>
      <pc:sldChg chg="del">
        <pc:chgData name="Horák Aleš" userId="S::ogar@paru.cas.cz::bfab9c17-6424-49f1-a50c-70c984f0e67a" providerId="AD" clId="Web-{FB20DC67-350D-B083-53DC-B509D925CC21}" dt="2024-05-15T13:15:13.125" v="5"/>
        <pc:sldMkLst>
          <pc:docMk/>
          <pc:sldMk cId="3973810453" sldId="296"/>
        </pc:sldMkLst>
      </pc:sldChg>
      <pc:sldChg chg="del">
        <pc:chgData name="Horák Aleš" userId="S::ogar@paru.cas.cz::bfab9c17-6424-49f1-a50c-70c984f0e67a" providerId="AD" clId="Web-{FB20DC67-350D-B083-53DC-B509D925CC21}" dt="2024-05-15T13:15:13.125" v="4"/>
        <pc:sldMkLst>
          <pc:docMk/>
          <pc:sldMk cId="4218500082" sldId="297"/>
        </pc:sldMkLst>
      </pc:sldChg>
      <pc:sldChg chg="del">
        <pc:chgData name="Horák Aleš" userId="S::ogar@paru.cas.cz::bfab9c17-6424-49f1-a50c-70c984f0e67a" providerId="AD" clId="Web-{FB20DC67-350D-B083-53DC-B509D925CC21}" dt="2024-05-15T13:15:13.125" v="3"/>
        <pc:sldMkLst>
          <pc:docMk/>
          <pc:sldMk cId="364734873" sldId="298"/>
        </pc:sldMkLst>
      </pc:sldChg>
      <pc:sldChg chg="del">
        <pc:chgData name="Horák Aleš" userId="S::ogar@paru.cas.cz::bfab9c17-6424-49f1-a50c-70c984f0e67a" providerId="AD" clId="Web-{FB20DC67-350D-B083-53DC-B509D925CC21}" dt="2024-05-15T13:15:13.125" v="2"/>
        <pc:sldMkLst>
          <pc:docMk/>
          <pc:sldMk cId="1177712992" sldId="299"/>
        </pc:sldMkLst>
      </pc:sldChg>
      <pc:sldChg chg="del">
        <pc:chgData name="Horák Aleš" userId="S::ogar@paru.cas.cz::bfab9c17-6424-49f1-a50c-70c984f0e67a" providerId="AD" clId="Web-{FB20DC67-350D-B083-53DC-B509D925CC21}" dt="2024-05-15T13:15:13.125" v="1"/>
        <pc:sldMkLst>
          <pc:docMk/>
          <pc:sldMk cId="263104557" sldId="300"/>
        </pc:sldMkLst>
      </pc:sldChg>
      <pc:sldChg chg="del">
        <pc:chgData name="Horák Aleš" userId="S::ogar@paru.cas.cz::bfab9c17-6424-49f1-a50c-70c984f0e67a" providerId="AD" clId="Web-{FB20DC67-350D-B083-53DC-B509D925CC21}" dt="2024-05-15T13:15:13.125" v="0"/>
        <pc:sldMkLst>
          <pc:docMk/>
          <pc:sldMk cId="3381253161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C622-5794-3442-BE57-F963C19CFA99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85C72-0472-2B41-A880-F63E498BD67B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6475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5C72-0472-2B41-A880-F63E498BD67B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93565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5C72-0472-2B41-A880-F63E498BD67B}" type="slidenum">
              <a:rPr lang="en-CZ" smtClean="0"/>
              <a:t>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4190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B6430-258C-F94B-B7E6-67EC52797E4B}" type="slidenum">
              <a:rPr lang="en-US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7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77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r>
              <a:rPr lang="en-US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planete</a:t>
            </a:r>
            <a:r>
              <a:rPr lang="en-US" baseline="0" dirty="0"/>
              <a:t> a 2 </a:t>
            </a:r>
            <a:r>
              <a:rPr lang="en-US" baseline="0" dirty="0" err="1"/>
              <a:t>vitesses</a:t>
            </a:r>
            <a:r>
              <a:rPr lang="en-US" baseline="0" dirty="0"/>
              <a:t>!   </a:t>
            </a:r>
            <a:r>
              <a:rPr lang="en-US" baseline="0" dirty="0" err="1"/>
              <a:t>Ecosystemes</a:t>
            </a:r>
            <a:r>
              <a:rPr lang="en-US" baseline="0" dirty="0"/>
              <a:t> en </a:t>
            </a:r>
            <a:r>
              <a:rPr lang="en-US" baseline="0" dirty="0" err="1"/>
              <a:t>mouvement</a:t>
            </a:r>
            <a:r>
              <a:rPr lang="en-US" baseline="0" dirty="0"/>
              <a:t> et en </a:t>
            </a:r>
            <a:r>
              <a:rPr lang="en-US" baseline="0" dirty="0" err="1"/>
              <a:t>perpetuelle</a:t>
            </a:r>
            <a:r>
              <a:rPr lang="en-US" baseline="0" dirty="0"/>
              <a:t> re-</a:t>
            </a:r>
            <a:r>
              <a:rPr lang="en-US" baseline="0" dirty="0" err="1"/>
              <a:t>organisation</a:t>
            </a:r>
            <a:r>
              <a:rPr lang="en-US" baseline="0" dirty="0"/>
              <a:t>. La </a:t>
            </a:r>
            <a:r>
              <a:rPr lang="en-US" baseline="0" dirty="0" err="1"/>
              <a:t>pompe</a:t>
            </a:r>
            <a:r>
              <a:rPr lang="en-US" baseline="0" dirty="0"/>
              <a:t> a </a:t>
            </a:r>
            <a:r>
              <a:rPr lang="en-US" baseline="0" dirty="0" err="1"/>
              <a:t>carbone</a:t>
            </a:r>
            <a:r>
              <a:rPr lang="en-US" baseline="0" dirty="0"/>
              <a:t> et le cycle du </a:t>
            </a:r>
            <a:r>
              <a:rPr lang="en-US" baseline="0" dirty="0" err="1"/>
              <a:t>carbone</a:t>
            </a:r>
            <a:endParaRPr lang="en-US" dirty="0"/>
          </a:p>
        </p:txBody>
      </p:sp>
      <p:sp>
        <p:nvSpPr>
          <p:cNvPr id="587780" name="Slide Number Placeholder 3"/>
          <p:cNvSpPr txBox="1">
            <a:spLocks noGrp="1"/>
          </p:cNvSpPr>
          <p:nvPr/>
        </p:nvSpPr>
        <p:spPr bwMode="auto">
          <a:xfrm>
            <a:off x="3884613" y="868521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algn="l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10C5BFF-C9B8-0F4E-916C-3750820B70C2}" type="slidenum">
              <a:rPr lang="en-US" sz="1200" smtClean="0">
                <a:solidFill>
                  <a:prstClr val="black"/>
                </a:solidFill>
              </a:rPr>
              <a:pPr algn="r"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5C72-0472-2B41-A880-F63E498BD67B}" type="slidenum">
              <a:rPr lang="en-CZ" smtClean="0"/>
              <a:t>18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84371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5C72-0472-2B41-A880-F63E498BD67B}" type="slidenum">
              <a:rPr lang="en-CZ" smtClean="0"/>
              <a:t>55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7804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85C72-0472-2B41-A880-F63E498BD67B}" type="slidenum">
              <a:rPr lang="en-CZ" smtClean="0"/>
              <a:t>56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0456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744F-440A-DD8A-2A1F-1A5D992FF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FCD85-E07E-C9E2-D8BD-C8CF2DE63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679C1-1052-56CF-908D-6DAB572A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CF762-D849-91A5-377C-B844E892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E137A-D40D-64DE-0B8A-BAF9EBF8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893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4519-419E-C26C-880A-9912900E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4E5DE-BD67-8081-9298-8EEA68D70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6D1A2-DB3D-62AD-9443-D185C22F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F7B92-C0D6-4E51-8D18-1BBFEF43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B0170-5A0D-7804-00FC-984D5BE81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52569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DB365F-06D0-470F-964D-3D0205DDF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2FDA3-B869-EF4E-E49F-31D697A32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84F38-09C8-76F6-9120-EC9B5D79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39888-D3C4-0629-0B5B-50C4A750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E1458-3134-E915-A0DB-81B724F1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4367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221D-C82E-73C9-DEBD-BE673A7D2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7A951-5497-D62C-4659-B40828634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2FF3-F255-DC5E-0DFA-421B8F4C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D5780-438A-51FE-C3BC-F6EA36A9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BF740-6254-DCEB-B7E3-F664EA08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7032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ADE2-57CE-A659-6AB7-BEB5E495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AB301-EC68-A723-96B6-513A09B16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6837-F24F-907D-40CB-175E13D9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9DAE5-361F-FBA1-D9F8-E7EE7FB89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51EF3-7153-B328-0835-1C8C88B3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94199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3553-7467-BF57-0684-37FCF755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9F9FC-19FC-F561-99BF-C127E0C4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76FDB-D2C1-8201-5509-E90943E69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073DD-69CD-CA45-4E11-CFE5A92CE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DC687-3397-AE00-F807-691CB7E7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C50FC-EEE1-3AD1-0D83-91B024C9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2393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C8A28-FA2A-9BB9-7650-411087E1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017F2-92B9-92C4-299D-D853B7F81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DBAE7-9FBF-4B69-1AC6-C9FEFD802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3BE14-6029-8694-C930-CE7671F6D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2C986-D950-CD65-0C66-CF8227B31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DA1CB-23FB-E0BB-E7E4-7680EFFE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0EC27-46DA-11E3-5E26-7C71F7A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8536C-C269-0E06-6986-F5879CA9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6414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2645-22B5-CA49-D709-E2442CEE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2425E-8A81-5454-113C-715F88A3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311BA-738E-D706-9916-53CFBADE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4F020-1F00-B1D1-2487-EC8F1979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319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D68878-0FA6-60EB-7474-716958F4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B2FB8-D94B-61D2-56D5-15CA3E2D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AB333-5DB8-2E14-4663-60BD32B9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6563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1428-31FD-F8D8-F699-2D7051383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286E0-B483-68AC-8D4E-17AAF5DC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1D03F-6B07-60DD-F4A8-C71919886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91C11-BF38-690D-2663-85F21A05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7ABE8-D0E7-457A-C3DC-BE52C983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D3A46-EEF5-CB36-C7A7-669F9517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28226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47D2-B7A8-D6E6-918F-D45FBEF61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22661-1C56-513E-C5D5-D5BC62EC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F3AE1-19AF-96BD-A495-45E7E7CC0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39557-B442-1A29-88BE-4C05435D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7270E-D71D-28A6-A00E-636A5E07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7A353-278A-0675-BDD9-354414BA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2976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F5E0E7-A61C-9CDE-9415-F34E9830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51E44-FBDB-CF9E-FA3C-54114D982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8099F-EABD-1525-845D-EDFC2744B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1DDF4-3C3A-F14F-ABCA-F60721F839D2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A887C-B872-88AF-CD41-0007CD49E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45747-EE61-8917-E94F-EEC2ADFA4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97A72-D2CA-DB49-B9B8-7C9B0C29192A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2743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TDxjOjzm9w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?_ob=MiamiCaptionURL&amp;_method=retrieve&amp;_udi=B6VRT-4C6KCD6-D&amp;_image=B6VRT-4C6KCD6-D-J&amp;_ba=&amp;_user=1490772&amp;_rdoc=1&amp;_fmt=full&amp;_orig=search&amp;_cdi=6243&amp;view=c&amp;_isHiQual=Y&amp;_acct=C000053052&amp;_version=1&amp;_urlVersion=0&amp;_userid=1490772&amp;md5=ca0b4fe7daf3c3a0bb4711cf84a505ee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32ED-B76C-B0A7-C214-501D73EE9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7783"/>
            <a:ext cx="9144000" cy="1002433"/>
          </a:xfrm>
        </p:spPr>
        <p:txBody>
          <a:bodyPr/>
          <a:lstStyle/>
          <a:p>
            <a:r>
              <a:rPr lang="en-GB" dirty="0"/>
              <a:t>B</a:t>
            </a:r>
            <a:r>
              <a:rPr lang="en-CZ" dirty="0"/>
              <a:t>uněčná biologie řas</a:t>
            </a:r>
          </a:p>
        </p:txBody>
      </p:sp>
    </p:spTree>
    <p:extLst>
      <p:ext uri="{BB962C8B-B14F-4D97-AF65-F5344CB8AC3E}">
        <p14:creationId xmlns:p14="http://schemas.microsoft.com/office/powerpoint/2010/main" val="23332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CAFD29E-50C3-B4A8-F05A-4E130F78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C66EF-72FC-C022-C24F-0CE973311D78}"/>
              </a:ext>
            </a:extLst>
          </p:cNvPr>
          <p:cNvSpPr txBox="1"/>
          <p:nvPr/>
        </p:nvSpPr>
        <p:spPr>
          <a:xfrm>
            <a:off x="6608064" y="3105835"/>
            <a:ext cx="3551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hlinkClick r:id="rId3"/>
              </a:rPr>
              <a:t>řasy jsou zajímavé</a:t>
            </a:r>
            <a:endParaRPr lang="en-CZ" sz="3600" dirty="0"/>
          </a:p>
        </p:txBody>
      </p:sp>
    </p:spTree>
    <p:extLst>
      <p:ext uri="{BB962C8B-B14F-4D97-AF65-F5344CB8AC3E}">
        <p14:creationId xmlns:p14="http://schemas.microsoft.com/office/powerpoint/2010/main" val="293314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9525000" y="990600"/>
            <a:ext cx="184050" cy="46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5" tIns="45570" rIns="91135" bIns="45570">
            <a:spAutoFit/>
          </a:bodyPr>
          <a:lstStyle/>
          <a:p>
            <a:pPr eaLnBrk="0" hangingPunct="0"/>
            <a:endParaRPr lang="en-US" sz="24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SeaWiFS Biosphere_BIG_ela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140" y="545620"/>
            <a:ext cx="10580916" cy="62054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736600" y="25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2B7AA2-60FE-1E07-35E0-A0F361BE7A9F}"/>
              </a:ext>
            </a:extLst>
          </p:cNvPr>
          <p:cNvGrpSpPr/>
          <p:nvPr/>
        </p:nvGrpSpPr>
        <p:grpSpPr>
          <a:xfrm>
            <a:off x="1296986" y="990600"/>
            <a:ext cx="9598025" cy="4948872"/>
            <a:chOff x="1483517" y="1909128"/>
            <a:chExt cx="9598025" cy="4948872"/>
          </a:xfrm>
        </p:grpSpPr>
        <p:pic>
          <p:nvPicPr>
            <p:cNvPr id="3" name="Picture 4" descr="figure 7">
              <a:extLst>
                <a:ext uri="{FF2B5EF4-FFF2-40B4-BE49-F238E27FC236}">
                  <a16:creationId xmlns:a16="http://schemas.microsoft.com/office/drawing/2014/main" id="{58DA142D-6AC4-8D6C-27A1-E7E7BFF00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517" y="1909128"/>
              <a:ext cx="4864100" cy="4948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ADAF1A1C-69A2-8CDB-947A-73F4B1A6A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042" y="1909128"/>
              <a:ext cx="4762500" cy="303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FE8A49EB-691B-EA17-2617-362D4F626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3" b="14296"/>
            <a:stretch>
              <a:fillRect/>
            </a:stretch>
          </p:blipFill>
          <p:spPr bwMode="auto">
            <a:xfrm>
              <a:off x="6319042" y="4223776"/>
              <a:ext cx="4762500" cy="257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8397A6-8FCF-B3CD-3B4C-40512A0BF334}"/>
                </a:ext>
              </a:extLst>
            </p:cNvPr>
            <p:cNvSpPr txBox="1"/>
            <p:nvPr/>
          </p:nvSpPr>
          <p:spPr>
            <a:xfrm>
              <a:off x="7712729" y="2088848"/>
              <a:ext cx="3256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altLang="en-US" sz="1800" i="1" dirty="0" err="1">
                  <a:solidFill>
                    <a:schemeClr val="bg1"/>
                  </a:solidFill>
                </a:rPr>
                <a:t>Phaeocystis</a:t>
              </a:r>
              <a:r>
                <a:rPr lang="cs-CZ" altLang="en-US" sz="1800" i="1" dirty="0">
                  <a:solidFill>
                    <a:schemeClr val="bg1"/>
                  </a:solidFill>
                </a:rPr>
                <a:t> - </a:t>
              </a:r>
              <a:r>
                <a:rPr lang="cs-CZ" altLang="en-US" sz="1800" dirty="0">
                  <a:solidFill>
                    <a:schemeClr val="bg1"/>
                  </a:solidFill>
                </a:rPr>
                <a:t>10% DMS produkce</a:t>
              </a:r>
              <a:endParaRPr lang="en-CZ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4E07C6-9C50-EA08-E1DC-44EBFD8EA1E5}"/>
              </a:ext>
            </a:extLst>
          </p:cNvPr>
          <p:cNvSpPr txBox="1"/>
          <p:nvPr/>
        </p:nvSpPr>
        <p:spPr>
          <a:xfrm>
            <a:off x="2267340" y="56690"/>
            <a:ext cx="809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~35% globální produkce Země, fixace uhlíku, podnebí, počasí…</a:t>
            </a:r>
          </a:p>
        </p:txBody>
      </p:sp>
    </p:spTree>
    <p:extLst>
      <p:ext uri="{BB962C8B-B14F-4D97-AF65-F5344CB8AC3E}">
        <p14:creationId xmlns:p14="http://schemas.microsoft.com/office/powerpoint/2010/main" val="723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lp_forest_15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2879"/>
            <a:ext cx="9144000" cy="6096000"/>
          </a:xfrm>
          <a:prstGeom prst="rect">
            <a:avLst/>
          </a:prstGeom>
        </p:spPr>
      </p:pic>
      <p:pic>
        <p:nvPicPr>
          <p:cNvPr id="2" name="Picture 2" descr="Slide5">
            <a:extLst>
              <a:ext uri="{FF2B5EF4-FFF2-40B4-BE49-F238E27FC236}">
                <a16:creationId xmlns:a16="http://schemas.microsoft.com/office/drawing/2014/main" id="{23839A45-32E5-96D1-5E61-CA19CF2D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98" y="582879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9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oxins in the Food Chain | Hakai Magazine">
            <a:extLst>
              <a:ext uri="{FF2B5EF4-FFF2-40B4-BE49-F238E27FC236}">
                <a16:creationId xmlns:a16="http://schemas.microsoft.com/office/drawing/2014/main" id="{892E6CF6-B93F-3696-9346-981B3B74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63" y="3332062"/>
            <a:ext cx="6578576" cy="315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Rectangle 212"/>
          <p:cNvSpPr/>
          <p:nvPr/>
        </p:nvSpPr>
        <p:spPr>
          <a:xfrm>
            <a:off x="375905" y="423540"/>
            <a:ext cx="8198080" cy="435386"/>
          </a:xfrm>
          <a:prstGeom prst="rect">
            <a:avLst/>
          </a:prstGeom>
          <a:noFill/>
          <a:ln w="18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>
              <a:spcBef>
                <a:spcPts val="1028"/>
              </a:spcBef>
            </a:pPr>
            <a:r>
              <a:rPr lang="en-GB" sz="2800" spc="-1" dirty="0" err="1">
                <a:latin typeface="Arial"/>
              </a:rPr>
              <a:t>Řasy</a:t>
            </a:r>
            <a:r>
              <a:rPr lang="en-GB" sz="2800" spc="-1" dirty="0">
                <a:latin typeface="Arial"/>
              </a:rPr>
              <a:t> </a:t>
            </a:r>
            <a:r>
              <a:rPr lang="en-GB" sz="2800" spc="-1" dirty="0" err="1">
                <a:latin typeface="Arial"/>
              </a:rPr>
              <a:t>jako</a:t>
            </a:r>
            <a:r>
              <a:rPr lang="en-GB" sz="2800" spc="-1" dirty="0">
                <a:latin typeface="Arial"/>
              </a:rPr>
              <a:t> </a:t>
            </a:r>
            <a:r>
              <a:rPr lang="en-GB" sz="2800" spc="-1" dirty="0" err="1">
                <a:latin typeface="Arial"/>
              </a:rPr>
              <a:t>zabijáci</a:t>
            </a:r>
            <a:r>
              <a:rPr lang="en-GB" sz="2800" spc="-1" dirty="0">
                <a:latin typeface="Arial"/>
              </a:rPr>
              <a:t>?</a:t>
            </a:r>
          </a:p>
          <a:p>
            <a:pPr marL="522429" indent="-391821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spc="-1" dirty="0" err="1">
                <a:latin typeface="Arial"/>
                <a:ea typeface="Noto Sans CJK SC"/>
              </a:rPr>
              <a:t>Produkce</a:t>
            </a:r>
            <a:r>
              <a:rPr lang="en-GB" sz="2200" spc="-1" dirty="0">
                <a:latin typeface="Arial"/>
                <a:ea typeface="Noto Sans CJK SC"/>
              </a:rPr>
              <a:t> </a:t>
            </a:r>
            <a:r>
              <a:rPr lang="en-GB" sz="2200" spc="-1" dirty="0" err="1">
                <a:latin typeface="Arial"/>
                <a:ea typeface="Noto Sans CJK SC"/>
              </a:rPr>
              <a:t>neurotoxinů</a:t>
            </a:r>
            <a:r>
              <a:rPr lang="en-GB" sz="2200" spc="-1" dirty="0">
                <a:latin typeface="Arial"/>
                <a:ea typeface="Noto Sans CJK SC"/>
              </a:rPr>
              <a:t> – </a:t>
            </a:r>
            <a:r>
              <a:rPr lang="en-GB" sz="2200" spc="-1" dirty="0" err="1">
                <a:latin typeface="Arial"/>
                <a:ea typeface="Noto Sans CJK SC"/>
              </a:rPr>
              <a:t>obrněnky</a:t>
            </a:r>
            <a:r>
              <a:rPr lang="en-GB" sz="2200" spc="-1" dirty="0">
                <a:latin typeface="Arial"/>
                <a:ea typeface="Noto Sans CJK SC"/>
              </a:rPr>
              <a:t> (</a:t>
            </a:r>
            <a:r>
              <a:rPr lang="en-GB" sz="2200" spc="-1" dirty="0" err="1">
                <a:latin typeface="Arial"/>
                <a:ea typeface="Noto Sans CJK SC"/>
              </a:rPr>
              <a:t>brevetoxin</a:t>
            </a:r>
            <a:r>
              <a:rPr lang="en-GB" sz="2200" spc="-1" dirty="0">
                <a:latin typeface="Arial"/>
                <a:ea typeface="Noto Sans CJK SC"/>
              </a:rPr>
              <a:t>) a </a:t>
            </a:r>
            <a:r>
              <a:rPr lang="en-GB" sz="2200" spc="-1" dirty="0" err="1">
                <a:latin typeface="Arial"/>
                <a:ea typeface="Noto Sans CJK SC"/>
              </a:rPr>
              <a:t>rozsivky</a:t>
            </a:r>
            <a:r>
              <a:rPr lang="en-GB" sz="2200" spc="-1" dirty="0">
                <a:latin typeface="Arial"/>
                <a:ea typeface="Noto Sans CJK SC"/>
              </a:rPr>
              <a:t> (</a:t>
            </a:r>
            <a:r>
              <a:rPr lang="en-GB" sz="2200" spc="-1" dirty="0" err="1">
                <a:latin typeface="Arial"/>
                <a:ea typeface="Noto Sans CJK SC"/>
              </a:rPr>
              <a:t>kys</a:t>
            </a:r>
            <a:r>
              <a:rPr lang="en-GB" sz="2200" spc="-1" dirty="0">
                <a:latin typeface="Arial"/>
                <a:ea typeface="Noto Sans CJK SC"/>
              </a:rPr>
              <a:t>. </a:t>
            </a:r>
            <a:r>
              <a:rPr lang="en-GB" sz="2200" spc="-1" dirty="0" err="1">
                <a:latin typeface="Arial"/>
                <a:ea typeface="Noto Sans CJK SC"/>
              </a:rPr>
              <a:t>domoová</a:t>
            </a:r>
            <a:r>
              <a:rPr lang="en-GB" sz="2200" spc="-1" dirty="0">
                <a:latin typeface="Arial"/>
                <a:ea typeface="Noto Sans CJK SC"/>
              </a:rPr>
              <a:t>) </a:t>
            </a:r>
          </a:p>
          <a:p>
            <a:pPr marL="522429" indent="-391821">
              <a:spcBef>
                <a:spcPts val="102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200" spc="-1" dirty="0" err="1">
                <a:latin typeface="Arial"/>
                <a:ea typeface="Noto Sans CJK SC"/>
              </a:rPr>
              <a:t>medicína</a:t>
            </a:r>
            <a:r>
              <a:rPr lang="en-GB" sz="2200" spc="-1" dirty="0">
                <a:latin typeface="Arial"/>
                <a:ea typeface="Noto Sans CJK SC"/>
              </a:rPr>
              <a:t> a </a:t>
            </a:r>
            <a:r>
              <a:rPr lang="en-GB" sz="2200" spc="-1" dirty="0" err="1">
                <a:latin typeface="Arial"/>
                <a:ea typeface="Noto Sans CJK SC"/>
              </a:rPr>
              <a:t>neurobiologie</a:t>
            </a:r>
            <a:endParaRPr lang="en-GB" sz="2200" spc="-1" dirty="0">
              <a:latin typeface="Arial"/>
            </a:endParaRPr>
          </a:p>
        </p:txBody>
      </p:sp>
      <p:pic>
        <p:nvPicPr>
          <p:cNvPr id="214" name="Picture 213"/>
          <p:cNvPicPr/>
          <p:nvPr/>
        </p:nvPicPr>
        <p:blipFill>
          <a:blip r:embed="rId3"/>
          <a:stretch/>
        </p:blipFill>
        <p:spPr>
          <a:xfrm>
            <a:off x="1592947" y="4793510"/>
            <a:ext cx="4762009" cy="43538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215" name="Picture 214"/>
          <p:cNvPicPr/>
          <p:nvPr/>
        </p:nvPicPr>
        <p:blipFill>
          <a:blip r:embed="rId4"/>
          <a:stretch/>
        </p:blipFill>
        <p:spPr>
          <a:xfrm>
            <a:off x="8755505" y="1551604"/>
            <a:ext cx="3198348" cy="5112742"/>
          </a:xfrm>
          <a:prstGeom prst="rect">
            <a:avLst/>
          </a:prstGeom>
          <a:ln w="0"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3E708A-6BFB-04C1-4198-B620B0786149}"/>
              </a:ext>
            </a:extLst>
          </p:cNvPr>
          <p:cNvGrpSpPr/>
          <p:nvPr/>
        </p:nvGrpSpPr>
        <p:grpSpPr>
          <a:xfrm>
            <a:off x="82427" y="2424051"/>
            <a:ext cx="7882576" cy="4433949"/>
            <a:chOff x="82427" y="2424051"/>
            <a:chExt cx="7882576" cy="4433949"/>
          </a:xfrm>
        </p:grpSpPr>
        <p:pic>
          <p:nvPicPr>
            <p:cNvPr id="2" name="Picture 2" descr="Harmful Algal Blooms | Shape of Life">
              <a:extLst>
                <a:ext uri="{FF2B5EF4-FFF2-40B4-BE49-F238E27FC236}">
                  <a16:creationId xmlns:a16="http://schemas.microsoft.com/office/drawing/2014/main" id="{E334150A-20D8-291F-C85B-C9E1DD037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7" y="2424051"/>
              <a:ext cx="7882576" cy="443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BFAE30AA-B02F-FA73-AD5D-06037EFFF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119" y="4149549"/>
              <a:ext cx="3429000" cy="237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9ECB5-CADD-A7F5-22DE-C8C8B6E03789}"/>
              </a:ext>
            </a:extLst>
          </p:cNvPr>
          <p:cNvSpPr txBox="1"/>
          <p:nvPr/>
        </p:nvSpPr>
        <p:spPr>
          <a:xfrm>
            <a:off x="2706012" y="334244"/>
            <a:ext cx="3451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Řasy</a:t>
            </a:r>
            <a:r>
              <a:rPr lang="en-US" sz="3200" dirty="0"/>
              <a:t> </a:t>
            </a:r>
            <a:r>
              <a:rPr lang="en-US" sz="3200" dirty="0" err="1"/>
              <a:t>jako</a:t>
            </a:r>
            <a:r>
              <a:rPr lang="en-US" sz="3200" dirty="0"/>
              <a:t> </a:t>
            </a:r>
            <a:r>
              <a:rPr lang="en-US" sz="3200" dirty="0" err="1"/>
              <a:t>zabijáci</a:t>
            </a:r>
            <a:r>
              <a:rPr lang="en-US" sz="3200" dirty="0"/>
              <a:t>?!</a:t>
            </a:r>
          </a:p>
        </p:txBody>
      </p:sp>
      <p:pic>
        <p:nvPicPr>
          <p:cNvPr id="8" name="Picture 7" descr="plasmodium.jpg">
            <a:extLst>
              <a:ext uri="{FF2B5EF4-FFF2-40B4-BE49-F238E27FC236}">
                <a16:creationId xmlns:a16="http://schemas.microsoft.com/office/drawing/2014/main" id="{694E84DC-73D9-D3FE-F6E0-9D2CD97A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65" y="2112361"/>
            <a:ext cx="4687135" cy="3680996"/>
          </a:xfrm>
          <a:prstGeom prst="rect">
            <a:avLst/>
          </a:prstGeom>
        </p:spPr>
      </p:pic>
      <p:pic>
        <p:nvPicPr>
          <p:cNvPr id="9" name="Picture 8" descr="toxoplasma_gondii_parasite.jpg">
            <a:extLst>
              <a:ext uri="{FF2B5EF4-FFF2-40B4-BE49-F238E27FC236}">
                <a16:creationId xmlns:a16="http://schemas.microsoft.com/office/drawing/2014/main" id="{A1931757-2A77-1C45-C215-ACCC0BE9B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04" y="2100728"/>
            <a:ext cx="4603290" cy="37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54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935692B-2436-72D1-4CD1-3A5A148B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86" y="1186249"/>
            <a:ext cx="9800027" cy="53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5B6F9-2EB3-52CB-CB01-893D5BA28338}"/>
              </a:ext>
            </a:extLst>
          </p:cNvPr>
          <p:cNvSpPr txBox="1"/>
          <p:nvPr/>
        </p:nvSpPr>
        <p:spPr>
          <a:xfrm>
            <a:off x="3081744" y="197605"/>
            <a:ext cx="6301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“funkční“ skupina s velkou diverzitou</a:t>
            </a:r>
            <a:endParaRPr lang="en-CZ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405F-4384-2A0E-5A7F-6D8D66A9A44A}"/>
              </a:ext>
            </a:extLst>
          </p:cNvPr>
          <p:cNvSpPr txBox="1"/>
          <p:nvPr/>
        </p:nvSpPr>
        <p:spPr>
          <a:xfrm>
            <a:off x="9076616" y="6291063"/>
            <a:ext cx="29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Garcia-Lopez &amp; Moreira 2023</a:t>
            </a:r>
          </a:p>
        </p:txBody>
      </p:sp>
    </p:spTree>
    <p:extLst>
      <p:ext uri="{BB962C8B-B14F-4D97-AF65-F5344CB8AC3E}">
        <p14:creationId xmlns:p14="http://schemas.microsoft.com/office/powerpoint/2010/main" val="155662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DB5A287-96C5-2811-B06A-EF141EDF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09" y="843731"/>
            <a:ext cx="9800027" cy="5375978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842743-3815-C704-E271-09BAB0A3F531}"/>
              </a:ext>
            </a:extLst>
          </p:cNvPr>
          <p:cNvGrpSpPr/>
          <p:nvPr/>
        </p:nvGrpSpPr>
        <p:grpSpPr>
          <a:xfrm>
            <a:off x="2997321" y="210499"/>
            <a:ext cx="5271190" cy="4575509"/>
            <a:chOff x="2997321" y="210499"/>
            <a:chExt cx="5271190" cy="45755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2298CD-50CB-6695-B5FD-550B5BDAE75F}"/>
                </a:ext>
              </a:extLst>
            </p:cNvPr>
            <p:cNvSpPr txBox="1"/>
            <p:nvPr/>
          </p:nvSpPr>
          <p:spPr>
            <a:xfrm>
              <a:off x="2997321" y="210499"/>
              <a:ext cx="1749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“p</a:t>
              </a:r>
              <a:r>
                <a:rPr lang="en-CZ" sz="2800" dirty="0"/>
                <a:t>rimární”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64F0885-3E15-24F4-8932-D58CFF73FBAE}"/>
                </a:ext>
              </a:extLst>
            </p:cNvPr>
            <p:cNvSpPr/>
            <p:nvPr/>
          </p:nvSpPr>
          <p:spPr>
            <a:xfrm>
              <a:off x="6400798" y="1760706"/>
              <a:ext cx="1293779" cy="1867711"/>
            </a:xfrm>
            <a:custGeom>
              <a:avLst/>
              <a:gdLst>
                <a:gd name="connsiteX0" fmla="*/ 126460 w 1293779"/>
                <a:gd name="connsiteY0" fmla="*/ 1867711 h 1867711"/>
                <a:gd name="connsiteX1" fmla="*/ 496111 w 1293779"/>
                <a:gd name="connsiteY1" fmla="*/ 1828800 h 1867711"/>
                <a:gd name="connsiteX2" fmla="*/ 787940 w 1293779"/>
                <a:gd name="connsiteY2" fmla="*/ 1459149 h 1867711"/>
                <a:gd name="connsiteX3" fmla="*/ 1021404 w 1293779"/>
                <a:gd name="connsiteY3" fmla="*/ 992221 h 1867711"/>
                <a:gd name="connsiteX4" fmla="*/ 1293779 w 1293779"/>
                <a:gd name="connsiteY4" fmla="*/ 496111 h 1867711"/>
                <a:gd name="connsiteX5" fmla="*/ 1284051 w 1293779"/>
                <a:gd name="connsiteY5" fmla="*/ 311285 h 1867711"/>
                <a:gd name="connsiteX6" fmla="*/ 1070043 w 1293779"/>
                <a:gd name="connsiteY6" fmla="*/ 194553 h 1867711"/>
                <a:gd name="connsiteX7" fmla="*/ 505838 w 1293779"/>
                <a:gd name="connsiteY7" fmla="*/ 0 h 1867711"/>
                <a:gd name="connsiteX8" fmla="*/ 389106 w 1293779"/>
                <a:gd name="connsiteY8" fmla="*/ 136187 h 1867711"/>
                <a:gd name="connsiteX9" fmla="*/ 223736 w 1293779"/>
                <a:gd name="connsiteY9" fmla="*/ 690664 h 1867711"/>
                <a:gd name="connsiteX10" fmla="*/ 68094 w 1293779"/>
                <a:gd name="connsiteY10" fmla="*/ 1274323 h 1867711"/>
                <a:gd name="connsiteX11" fmla="*/ 19455 w 1293779"/>
                <a:gd name="connsiteY11" fmla="*/ 1459149 h 1867711"/>
                <a:gd name="connsiteX12" fmla="*/ 0 w 1293779"/>
                <a:gd name="connsiteY12" fmla="*/ 1702340 h 1867711"/>
                <a:gd name="connsiteX13" fmla="*/ 126460 w 1293779"/>
                <a:gd name="connsiteY13" fmla="*/ 1867711 h 18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3779" h="1867711">
                  <a:moveTo>
                    <a:pt x="126460" y="1867711"/>
                  </a:moveTo>
                  <a:lnTo>
                    <a:pt x="496111" y="1828800"/>
                  </a:lnTo>
                  <a:lnTo>
                    <a:pt x="787940" y="1459149"/>
                  </a:lnTo>
                  <a:lnTo>
                    <a:pt x="1021404" y="992221"/>
                  </a:lnTo>
                  <a:lnTo>
                    <a:pt x="1293779" y="496111"/>
                  </a:lnTo>
                  <a:lnTo>
                    <a:pt x="1284051" y="311285"/>
                  </a:lnTo>
                  <a:lnTo>
                    <a:pt x="1070043" y="194553"/>
                  </a:lnTo>
                  <a:lnTo>
                    <a:pt x="505838" y="0"/>
                  </a:lnTo>
                  <a:lnTo>
                    <a:pt x="389106" y="136187"/>
                  </a:lnTo>
                  <a:lnTo>
                    <a:pt x="223736" y="690664"/>
                  </a:lnTo>
                  <a:lnTo>
                    <a:pt x="68094" y="1274323"/>
                  </a:lnTo>
                  <a:lnTo>
                    <a:pt x="19455" y="1459149"/>
                  </a:lnTo>
                  <a:lnTo>
                    <a:pt x="0" y="1702340"/>
                  </a:lnTo>
                  <a:lnTo>
                    <a:pt x="126460" y="1867711"/>
                  </a:lnTo>
                  <a:close/>
                </a:path>
              </a:pathLst>
            </a:custGeom>
            <a:solidFill>
              <a:schemeClr val="accent6">
                <a:lumMod val="75000"/>
                <a:alpha val="37508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5A9D8A-C41B-0D7D-016E-F3FDF1EDF6DC}"/>
                </a:ext>
              </a:extLst>
            </p:cNvPr>
            <p:cNvSpPr/>
            <p:nvPr/>
          </p:nvSpPr>
          <p:spPr>
            <a:xfrm>
              <a:off x="8073957" y="4601183"/>
              <a:ext cx="194554" cy="184825"/>
            </a:xfrm>
            <a:prstGeom prst="ellipse">
              <a:avLst/>
            </a:prstGeom>
            <a:solidFill>
              <a:schemeClr val="accent6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832FA8-7CE9-0C60-E263-8EE564040D41}"/>
              </a:ext>
            </a:extLst>
          </p:cNvPr>
          <p:cNvGrpSpPr/>
          <p:nvPr/>
        </p:nvGrpSpPr>
        <p:grpSpPr>
          <a:xfrm>
            <a:off x="3919889" y="3531720"/>
            <a:ext cx="4768113" cy="1831231"/>
            <a:chOff x="3919889" y="3531720"/>
            <a:chExt cx="4768113" cy="18312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D86548-21E7-6DB6-5D84-2F867A029198}"/>
                </a:ext>
              </a:extLst>
            </p:cNvPr>
            <p:cNvSpPr/>
            <p:nvPr/>
          </p:nvSpPr>
          <p:spPr>
            <a:xfrm>
              <a:off x="8298894" y="4525649"/>
              <a:ext cx="194554" cy="184825"/>
            </a:xfrm>
            <a:prstGeom prst="ellipse">
              <a:avLst/>
            </a:prstGeom>
            <a:solidFill>
              <a:srgbClr val="D0FA6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EA292E2-A13E-0EB2-0BB2-51069F694057}"/>
                </a:ext>
              </a:extLst>
            </p:cNvPr>
            <p:cNvSpPr/>
            <p:nvPr/>
          </p:nvSpPr>
          <p:spPr>
            <a:xfrm>
              <a:off x="8493448" y="4820486"/>
              <a:ext cx="194554" cy="184825"/>
            </a:xfrm>
            <a:prstGeom prst="ellipse">
              <a:avLst/>
            </a:prstGeom>
            <a:solidFill>
              <a:srgbClr val="D0FA6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0A102A-18C5-CE91-7A6E-63E85EC4077A}"/>
                </a:ext>
              </a:extLst>
            </p:cNvPr>
            <p:cNvSpPr/>
            <p:nvPr/>
          </p:nvSpPr>
          <p:spPr>
            <a:xfrm>
              <a:off x="8493448" y="5178126"/>
              <a:ext cx="194554" cy="184825"/>
            </a:xfrm>
            <a:prstGeom prst="ellipse">
              <a:avLst/>
            </a:prstGeom>
            <a:solidFill>
              <a:srgbClr val="D0FA6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694547-2695-9074-A0B8-FDD91EE97600}"/>
                </a:ext>
              </a:extLst>
            </p:cNvPr>
            <p:cNvSpPr/>
            <p:nvPr/>
          </p:nvSpPr>
          <p:spPr>
            <a:xfrm>
              <a:off x="8077558" y="3987385"/>
              <a:ext cx="194554" cy="184825"/>
            </a:xfrm>
            <a:prstGeom prst="ellipse">
              <a:avLst/>
            </a:prstGeom>
            <a:solidFill>
              <a:srgbClr val="D0FA6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24DA321-6A96-FEEA-CD1E-D0612BC7030B}"/>
                </a:ext>
              </a:extLst>
            </p:cNvPr>
            <p:cNvSpPr/>
            <p:nvPr/>
          </p:nvSpPr>
          <p:spPr>
            <a:xfrm>
              <a:off x="7770358" y="3531720"/>
              <a:ext cx="194554" cy="184825"/>
            </a:xfrm>
            <a:prstGeom prst="ellipse">
              <a:avLst/>
            </a:prstGeom>
            <a:solidFill>
              <a:srgbClr val="D0FA6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D9F742-A563-C2F6-206A-BCDDB07C3C03}"/>
                </a:ext>
              </a:extLst>
            </p:cNvPr>
            <p:cNvSpPr/>
            <p:nvPr/>
          </p:nvSpPr>
          <p:spPr>
            <a:xfrm>
              <a:off x="3919889" y="4079797"/>
              <a:ext cx="194554" cy="184825"/>
            </a:xfrm>
            <a:prstGeom prst="ellipse">
              <a:avLst/>
            </a:prstGeom>
            <a:solidFill>
              <a:srgbClr val="D0FA66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75E07E-0E98-C520-8F0E-48AAC1DB7E56}"/>
              </a:ext>
            </a:extLst>
          </p:cNvPr>
          <p:cNvSpPr txBox="1"/>
          <p:nvPr/>
        </p:nvSpPr>
        <p:spPr>
          <a:xfrm>
            <a:off x="5720835" y="231475"/>
            <a:ext cx="3722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 vs.              “</a:t>
            </a:r>
            <a:r>
              <a:rPr lang="cs-CZ" sz="2800" dirty="0"/>
              <a:t>sekundární</a:t>
            </a:r>
            <a:r>
              <a:rPr lang="en-CZ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04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941288-A8EC-8758-3C45-64216B374FF6}"/>
              </a:ext>
            </a:extLst>
          </p:cNvPr>
          <p:cNvSpPr txBox="1"/>
          <p:nvPr/>
        </p:nvSpPr>
        <p:spPr>
          <a:xfrm>
            <a:off x="6142500" y="145443"/>
            <a:ext cx="5740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Primární fotosyntetická endosymbióza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70D79-DD09-6210-9774-256309ADDC41}"/>
              </a:ext>
            </a:extLst>
          </p:cNvPr>
          <p:cNvSpPr txBox="1"/>
          <p:nvPr/>
        </p:nvSpPr>
        <p:spPr>
          <a:xfrm>
            <a:off x="5642041" y="760926"/>
            <a:ext cx="66439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c</a:t>
            </a:r>
            <a:r>
              <a:rPr lang="en-CZ" sz="2200" dirty="0"/>
              <a:t>ca 1.5 (~2?) mld. </a:t>
            </a:r>
            <a:r>
              <a:rPr lang="en-GB" sz="2200" dirty="0"/>
              <a:t>l</a:t>
            </a:r>
            <a:r>
              <a:rPr lang="en-CZ" sz="2200" dirty="0"/>
              <a:t>et – heterotrofický fagocytující předek dnešních rostlin, ruduch, a glaukofyt pohltil </a:t>
            </a:r>
            <a:r>
              <a:rPr lang="en-CZ" sz="2200" dirty="0">
                <a:latin typeface="Symbol" pitchFamily="2" charset="2"/>
              </a:rPr>
              <a:t>b-</a:t>
            </a:r>
            <a:r>
              <a:rPr lang="en-CZ" sz="2200" dirty="0"/>
              <a:t>sinici (rubisco 1B) neznámého původu.</a:t>
            </a:r>
          </a:p>
          <a:p>
            <a:endParaRPr lang="en-CZ" sz="2200" dirty="0"/>
          </a:p>
          <a:p>
            <a:r>
              <a:rPr lang="en-GB" sz="2200" dirty="0"/>
              <a:t>c</a:t>
            </a:r>
            <a:r>
              <a:rPr lang="en-CZ" sz="2200" dirty="0"/>
              <a:t>ca 90 – 140 mil. </a:t>
            </a:r>
            <a:r>
              <a:rPr lang="en-GB" sz="2200" dirty="0"/>
              <a:t>l</a:t>
            </a:r>
            <a:r>
              <a:rPr lang="en-CZ" sz="2200" dirty="0"/>
              <a:t>et – heterotrofický předek Paulinela chromatophora pohltil </a:t>
            </a:r>
            <a:r>
              <a:rPr lang="en-CZ" sz="2200" dirty="0">
                <a:latin typeface="Symbol" pitchFamily="2" charset="2"/>
              </a:rPr>
              <a:t>a-</a:t>
            </a:r>
            <a:r>
              <a:rPr lang="en-CZ" sz="2200" dirty="0"/>
              <a:t>sinici </a:t>
            </a:r>
            <a:r>
              <a:rPr lang="en-CZ" sz="2200" i="1" dirty="0"/>
              <a:t>Prochloro</a:t>
            </a:r>
            <a:r>
              <a:rPr lang="en-CZ" sz="2200" dirty="0"/>
              <a:t>/</a:t>
            </a:r>
            <a:r>
              <a:rPr lang="en-CZ" sz="2200" i="1" dirty="0"/>
              <a:t>Synechococcus</a:t>
            </a:r>
          </a:p>
          <a:p>
            <a:r>
              <a:rPr lang="en-CZ" sz="2200" dirty="0"/>
              <a:t>(rubisco 1A)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8B1AD65-BB01-10A7-BF5F-81C2F372E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607839"/>
              </p:ext>
            </p:extLst>
          </p:nvPr>
        </p:nvGraphicFramePr>
        <p:xfrm>
          <a:off x="9728" y="-1"/>
          <a:ext cx="5680953" cy="689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38095" imgH="12193702" progId="">
                  <p:embed/>
                </p:oleObj>
              </mc:Choice>
              <mc:Fallback>
                <p:oleObj name="Photo Editor Photo" r:id="rId2" imgW="10038095" imgH="12193702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A6D6CDD-0DC8-1169-1CE1-90FD2F461C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8" y="-1"/>
                        <a:ext cx="5680953" cy="689744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2">
            <a:extLst>
              <a:ext uri="{FF2B5EF4-FFF2-40B4-BE49-F238E27FC236}">
                <a16:creationId xmlns:a16="http://schemas.microsoft.com/office/drawing/2014/main" id="{988D5BA8-51FD-16A5-3DD4-23C9550D6200}"/>
              </a:ext>
            </a:extLst>
          </p:cNvPr>
          <p:cNvSpPr/>
          <p:nvPr/>
        </p:nvSpPr>
        <p:spPr>
          <a:xfrm>
            <a:off x="-19455" y="1595336"/>
            <a:ext cx="5719864" cy="5311302"/>
          </a:xfrm>
          <a:custGeom>
            <a:avLst/>
            <a:gdLst>
              <a:gd name="connsiteX0" fmla="*/ 0 w 5719864"/>
              <a:gd name="connsiteY0" fmla="*/ 739302 h 5311302"/>
              <a:gd name="connsiteX1" fmla="*/ 1536970 w 5719864"/>
              <a:gd name="connsiteY1" fmla="*/ 700392 h 5311302"/>
              <a:gd name="connsiteX2" fmla="*/ 2461098 w 5719864"/>
              <a:gd name="connsiteY2" fmla="*/ 428017 h 5311302"/>
              <a:gd name="connsiteX3" fmla="*/ 4863829 w 5719864"/>
              <a:gd name="connsiteY3" fmla="*/ 369651 h 5311302"/>
              <a:gd name="connsiteX4" fmla="*/ 5184842 w 5719864"/>
              <a:gd name="connsiteY4" fmla="*/ 38911 h 5311302"/>
              <a:gd name="connsiteX5" fmla="*/ 5719864 w 5719864"/>
              <a:gd name="connsiteY5" fmla="*/ 0 h 5311302"/>
              <a:gd name="connsiteX6" fmla="*/ 5710136 w 5719864"/>
              <a:gd name="connsiteY6" fmla="*/ 5301575 h 5311302"/>
              <a:gd name="connsiteX7" fmla="*/ 19455 w 5719864"/>
              <a:gd name="connsiteY7" fmla="*/ 5311302 h 5311302"/>
              <a:gd name="connsiteX8" fmla="*/ 0 w 5719864"/>
              <a:gd name="connsiteY8" fmla="*/ 739302 h 531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9864" h="5311302">
                <a:moveTo>
                  <a:pt x="0" y="739302"/>
                </a:moveTo>
                <a:lnTo>
                  <a:pt x="1536970" y="700392"/>
                </a:lnTo>
                <a:lnTo>
                  <a:pt x="2461098" y="428017"/>
                </a:lnTo>
                <a:lnTo>
                  <a:pt x="4863829" y="369651"/>
                </a:lnTo>
                <a:lnTo>
                  <a:pt x="5184842" y="38911"/>
                </a:lnTo>
                <a:lnTo>
                  <a:pt x="5719864" y="0"/>
                </a:lnTo>
                <a:cubicBezTo>
                  <a:pt x="5716621" y="1767192"/>
                  <a:pt x="5713379" y="3534383"/>
                  <a:pt x="5710136" y="5301575"/>
                </a:cubicBezTo>
                <a:lnTo>
                  <a:pt x="19455" y="5311302"/>
                </a:lnTo>
                <a:lnTo>
                  <a:pt x="0" y="7393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8F592-7960-3F1A-09F6-914FF9BB1902}"/>
              </a:ext>
            </a:extLst>
          </p:cNvPr>
          <p:cNvSpPr txBox="1"/>
          <p:nvPr/>
        </p:nvSpPr>
        <p:spPr>
          <a:xfrm>
            <a:off x="7026166" y="3429000"/>
            <a:ext cx="3875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Komplexní endosymbiózy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6855E-8D3A-1CDF-03B1-06BE83F77AC3}"/>
              </a:ext>
            </a:extLst>
          </p:cNvPr>
          <p:cNvSpPr txBox="1"/>
          <p:nvPr/>
        </p:nvSpPr>
        <p:spPr>
          <a:xfrm>
            <a:off x="5690681" y="4065679"/>
            <a:ext cx="6643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200" dirty="0"/>
              <a:t>Předek dnešních skrytěnek, haptofyt, stramenopil a alveolátů pohltil ruduchu ze skupiny </a:t>
            </a:r>
            <a:r>
              <a:rPr lang="en-GB" sz="2200" dirty="0" err="1"/>
              <a:t>Rhodophytina</a:t>
            </a:r>
            <a:r>
              <a:rPr lang="en-GB" sz="2200" dirty="0"/>
              <a:t> (Munoz-Gomez et al., 2017 </a:t>
            </a:r>
            <a:r>
              <a:rPr lang="en-GB" sz="2200" dirty="0" err="1"/>
              <a:t>Curr</a:t>
            </a:r>
            <a:r>
              <a:rPr lang="en-GB" sz="2200" dirty="0"/>
              <a:t> </a:t>
            </a:r>
            <a:r>
              <a:rPr lang="en-GB" sz="2200" dirty="0" err="1"/>
              <a:t>Biol</a:t>
            </a:r>
            <a:r>
              <a:rPr lang="en-GB" sz="2200" dirty="0"/>
              <a:t>)</a:t>
            </a:r>
            <a:endParaRPr lang="en-CZ" sz="2200" dirty="0"/>
          </a:p>
          <a:p>
            <a:endParaRPr lang="en-GB" sz="2200" dirty="0"/>
          </a:p>
          <a:p>
            <a:r>
              <a:rPr lang="cs-CZ" sz="2200" dirty="0"/>
              <a:t>Předkové krásnooček a </a:t>
            </a:r>
            <a:r>
              <a:rPr lang="cs-CZ" sz="2200" dirty="0" err="1"/>
              <a:t>chlorarachneí</a:t>
            </a:r>
            <a:r>
              <a:rPr lang="cs-CZ" sz="2200" dirty="0"/>
              <a:t> (kořenonožci) pohltili zelenou řasu</a:t>
            </a:r>
          </a:p>
        </p:txBody>
      </p:sp>
    </p:spTree>
    <p:extLst>
      <p:ext uri="{BB962C8B-B14F-4D97-AF65-F5344CB8AC3E}">
        <p14:creationId xmlns:p14="http://schemas.microsoft.com/office/powerpoint/2010/main" val="32842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ikipedia | Algae, Red algae, Green algae">
            <a:extLst>
              <a:ext uri="{FF2B5EF4-FFF2-40B4-BE49-F238E27FC236}">
                <a16:creationId xmlns:a16="http://schemas.microsoft.com/office/drawing/2014/main" id="{EF07A68E-A68E-610A-30C6-2CDDC3452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4" y="0"/>
            <a:ext cx="597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238E5-002C-FB54-89FC-E1FBEC19F672}"/>
              </a:ext>
            </a:extLst>
          </p:cNvPr>
          <p:cNvSpPr txBox="1"/>
          <p:nvPr/>
        </p:nvSpPr>
        <p:spPr>
          <a:xfrm>
            <a:off x="6120354" y="137542"/>
            <a:ext cx="63542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Jak vznikla diverzita komplexních plastidů?</a:t>
            </a:r>
          </a:p>
          <a:p>
            <a:endParaRPr lang="en-CZ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A06DD-D982-17FE-38CF-E55DD8F7DB0B}"/>
              </a:ext>
            </a:extLst>
          </p:cNvPr>
          <p:cNvSpPr txBox="1"/>
          <p:nvPr/>
        </p:nvSpPr>
        <p:spPr>
          <a:xfrm>
            <a:off x="6235059" y="1905505"/>
            <a:ext cx="4963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CABOZOA nepřežila první větší fylogeneze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FFE763-9A08-613E-401C-E2A8A980388E}"/>
              </a:ext>
            </a:extLst>
          </p:cNvPr>
          <p:cNvGrpSpPr/>
          <p:nvPr/>
        </p:nvGrpSpPr>
        <p:grpSpPr>
          <a:xfrm>
            <a:off x="933856" y="3978614"/>
            <a:ext cx="1809344" cy="1809344"/>
            <a:chOff x="933856" y="3978614"/>
            <a:chExt cx="1809344" cy="180934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B357814-0C75-4088-524A-5B380BE40BD5}"/>
                </a:ext>
              </a:extLst>
            </p:cNvPr>
            <p:cNvCxnSpPr/>
            <p:nvPr/>
          </p:nvCxnSpPr>
          <p:spPr>
            <a:xfrm>
              <a:off x="1050587" y="3978614"/>
              <a:ext cx="1692613" cy="180934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B2FCE0-7526-A837-E438-B65E212A6C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92221" y="3978614"/>
              <a:ext cx="1692613" cy="180934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C7B6CF8-843C-D2F1-1FB7-5B7764329AD4}"/>
              </a:ext>
            </a:extLst>
          </p:cNvPr>
          <p:cNvSpPr txBox="1"/>
          <p:nvPr/>
        </p:nvSpPr>
        <p:spPr>
          <a:xfrm>
            <a:off x="6527258" y="907065"/>
            <a:ext cx="5408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200" dirty="0"/>
              <a:t>Cavalier-Smith (1999/2002) - zelené </a:t>
            </a:r>
            <a:r>
              <a:rPr lang="en-GB" sz="2200" dirty="0" err="1"/>
              <a:t>i</a:t>
            </a:r>
            <a:r>
              <a:rPr lang="en-CZ" sz="2200" dirty="0"/>
              <a:t> červené sekundární endosymbiózy pouze jednou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8657D-FFE6-7BC7-25F6-CCFC3826902A}"/>
              </a:ext>
            </a:extLst>
          </p:cNvPr>
          <p:cNvSpPr txBox="1"/>
          <p:nvPr/>
        </p:nvSpPr>
        <p:spPr>
          <a:xfrm>
            <a:off x="6235059" y="2521377"/>
            <a:ext cx="44539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CHROMALVEOLATA nejprve přijímána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B99FC5-BF8C-F66B-FE00-5325F32D4FC9}"/>
              </a:ext>
            </a:extLst>
          </p:cNvPr>
          <p:cNvGrpSpPr/>
          <p:nvPr/>
        </p:nvGrpSpPr>
        <p:grpSpPr>
          <a:xfrm>
            <a:off x="144046" y="0"/>
            <a:ext cx="8988358" cy="6858000"/>
            <a:chOff x="70939" y="-55070"/>
            <a:chExt cx="8933758" cy="6913070"/>
          </a:xfrm>
        </p:grpSpPr>
        <p:pic>
          <p:nvPicPr>
            <p:cNvPr id="9220" name="Picture 4">
              <a:extLst>
                <a:ext uri="{FF2B5EF4-FFF2-40B4-BE49-F238E27FC236}">
                  <a16:creationId xmlns:a16="http://schemas.microsoft.com/office/drawing/2014/main" id="{2F577E93-DCA1-AADA-C2BA-B137583E7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9" y="-55070"/>
              <a:ext cx="5978525" cy="69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103B28-F9DF-D65F-DCDB-891199996C5A}"/>
                </a:ext>
              </a:extLst>
            </p:cNvPr>
            <p:cNvSpPr txBox="1"/>
            <p:nvPr/>
          </p:nvSpPr>
          <p:spPr>
            <a:xfrm>
              <a:off x="6049464" y="6367314"/>
              <a:ext cx="2955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dirty="0"/>
                <a:t>Janouskovec et al. 2010 PNAS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B088BB-FEF7-57CC-2484-CC11F8EC6DEE}"/>
              </a:ext>
            </a:extLst>
          </p:cNvPr>
          <p:cNvGrpSpPr/>
          <p:nvPr/>
        </p:nvGrpSpPr>
        <p:grpSpPr>
          <a:xfrm>
            <a:off x="-97280" y="-980"/>
            <a:ext cx="7918437" cy="6858980"/>
            <a:chOff x="-24705" y="15838"/>
            <a:chExt cx="7918437" cy="6858980"/>
          </a:xfrm>
        </p:grpSpPr>
        <p:pic>
          <p:nvPicPr>
            <p:cNvPr id="16" name="Picture 10" descr="Figure 2.">
              <a:extLst>
                <a:ext uri="{FF2B5EF4-FFF2-40B4-BE49-F238E27FC236}">
                  <a16:creationId xmlns:a16="http://schemas.microsoft.com/office/drawing/2014/main" id="{4E041073-0D36-C6DD-4B3B-496668710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05" y="15838"/>
              <a:ext cx="6217634" cy="6858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91B158-648D-464F-DE32-7C1C65622922}"/>
                </a:ext>
              </a:extLst>
            </p:cNvPr>
            <p:cNvSpPr txBox="1"/>
            <p:nvPr/>
          </p:nvSpPr>
          <p:spPr>
            <a:xfrm>
              <a:off x="6077309" y="5967998"/>
              <a:ext cx="18164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Z" dirty="0"/>
                <a:t>Burki et al. 2016.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C901CDB-3A45-2E46-BC25-17B0EBF3390E}"/>
              </a:ext>
            </a:extLst>
          </p:cNvPr>
          <p:cNvSpPr txBox="1"/>
          <p:nvPr/>
        </p:nvSpPr>
        <p:spPr>
          <a:xfrm>
            <a:off x="6339028" y="3031749"/>
            <a:ext cx="4763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Plastidy jsou monofyletické, hostilelé ne</a:t>
            </a:r>
          </a:p>
        </p:txBody>
      </p:sp>
    </p:spTree>
    <p:extLst>
      <p:ext uri="{BB962C8B-B14F-4D97-AF65-F5344CB8AC3E}">
        <p14:creationId xmlns:p14="http://schemas.microsoft.com/office/powerpoint/2010/main" val="14430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CB3F99-9FB2-1243-C932-B411F855CFD1}"/>
              </a:ext>
            </a:extLst>
          </p:cNvPr>
          <p:cNvSpPr txBox="1"/>
          <p:nvPr/>
        </p:nvSpPr>
        <p:spPr>
          <a:xfrm>
            <a:off x="5978525" y="183745"/>
            <a:ext cx="6354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Jak vznikla diverzita komplexních plastidů?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6C86F4-6E1D-B27E-5FA1-756A6BE7B72A}"/>
              </a:ext>
            </a:extLst>
          </p:cNvPr>
          <p:cNvGrpSpPr/>
          <p:nvPr/>
        </p:nvGrpSpPr>
        <p:grpSpPr>
          <a:xfrm>
            <a:off x="467544" y="1988840"/>
            <a:ext cx="11192866" cy="4767196"/>
            <a:chOff x="467544" y="1988840"/>
            <a:chExt cx="11192866" cy="4767196"/>
          </a:xfrm>
        </p:grpSpPr>
        <p:pic>
          <p:nvPicPr>
            <p:cNvPr id="2" name="Obrázek 2">
              <a:extLst>
                <a:ext uri="{FF2B5EF4-FFF2-40B4-BE49-F238E27FC236}">
                  <a16:creationId xmlns:a16="http://schemas.microsoft.com/office/drawing/2014/main" id="{1F944F70-51EB-068F-0C21-6B03061D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1988840"/>
              <a:ext cx="7920880" cy="47671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453C34-FE87-AB4C-756A-A670926CDBAD}"/>
                </a:ext>
              </a:extLst>
            </p:cNvPr>
            <p:cNvSpPr txBox="1"/>
            <p:nvPr/>
          </p:nvSpPr>
          <p:spPr>
            <a:xfrm>
              <a:off x="8388424" y="6386704"/>
              <a:ext cx="327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dirty="0"/>
                <a:t>Strassert et al., 2021 Nat. Comm.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C6CBA7-8454-2D93-0D1F-CB0EB71B8823}"/>
              </a:ext>
            </a:extLst>
          </p:cNvPr>
          <p:cNvSpPr txBox="1"/>
          <p:nvPr/>
        </p:nvSpPr>
        <p:spPr>
          <a:xfrm>
            <a:off x="6819089" y="1021405"/>
            <a:ext cx="51464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S</a:t>
            </a:r>
            <a:r>
              <a:rPr lang="en-CZ" sz="2200" dirty="0"/>
              <a:t>eriální endosymbióza ”červených plastidů”</a:t>
            </a:r>
          </a:p>
        </p:txBody>
      </p:sp>
      <p:pic>
        <p:nvPicPr>
          <p:cNvPr id="10242" name="Picture 2" descr="Wikipedia | Algae, Red algae, Green algae">
            <a:extLst>
              <a:ext uri="{FF2B5EF4-FFF2-40B4-BE49-F238E27FC236}">
                <a16:creationId xmlns:a16="http://schemas.microsoft.com/office/drawing/2014/main" id="{F23DE3A5-7563-92A7-084B-A1648D81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FF53CD-4CC8-34F8-0165-AA8F9B7744CC}"/>
              </a:ext>
            </a:extLst>
          </p:cNvPr>
          <p:cNvGrpSpPr/>
          <p:nvPr/>
        </p:nvGrpSpPr>
        <p:grpSpPr>
          <a:xfrm>
            <a:off x="933856" y="3978614"/>
            <a:ext cx="1809344" cy="1809344"/>
            <a:chOff x="933856" y="3978614"/>
            <a:chExt cx="1809344" cy="180934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406895-8550-234A-BDE1-E5FCD2AE8A5A}"/>
                </a:ext>
              </a:extLst>
            </p:cNvPr>
            <p:cNvCxnSpPr/>
            <p:nvPr/>
          </p:nvCxnSpPr>
          <p:spPr>
            <a:xfrm>
              <a:off x="1050587" y="3978614"/>
              <a:ext cx="1692613" cy="180934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172718-04EF-D9BF-497E-EC2C5031AE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92221" y="3978614"/>
              <a:ext cx="1692613" cy="180934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4077E-EEDD-5CFA-CEB2-DD43EDB2B8A7}"/>
              </a:ext>
            </a:extLst>
          </p:cNvPr>
          <p:cNvGrpSpPr/>
          <p:nvPr/>
        </p:nvGrpSpPr>
        <p:grpSpPr>
          <a:xfrm>
            <a:off x="3595993" y="3920249"/>
            <a:ext cx="1809344" cy="1809344"/>
            <a:chOff x="933856" y="3978614"/>
            <a:chExt cx="1809344" cy="180934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69F486-F18D-EC08-20D4-0716019DB3BB}"/>
                </a:ext>
              </a:extLst>
            </p:cNvPr>
            <p:cNvCxnSpPr/>
            <p:nvPr/>
          </p:nvCxnSpPr>
          <p:spPr>
            <a:xfrm>
              <a:off x="1050587" y="3978614"/>
              <a:ext cx="1692613" cy="180934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4D9C2D-10FD-97C5-AE6B-DCEC5AA9154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92221" y="3978614"/>
              <a:ext cx="1692613" cy="1809344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EAE6C8F-CE8A-92B3-EEA0-C16399C7BACC}"/>
              </a:ext>
            </a:extLst>
          </p:cNvPr>
          <p:cNvSpPr txBox="1"/>
          <p:nvPr/>
        </p:nvSpPr>
        <p:spPr>
          <a:xfrm>
            <a:off x="6559767" y="1557953"/>
            <a:ext cx="56148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Ve skutečnosti je to všechno mnohem složitější 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39320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833820"/>
            <a:ext cx="86106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35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7DF412-5B88-27BA-5E37-2951BC57D90D}"/>
              </a:ext>
            </a:extLst>
          </p:cNvPr>
          <p:cNvSpPr txBox="1"/>
          <p:nvPr/>
        </p:nvSpPr>
        <p:spPr>
          <a:xfrm>
            <a:off x="6108794" y="291831"/>
            <a:ext cx="5790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Obrněnky (dinoflagellata) – “zloději plastidů”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8424B2-1F2B-5C5C-EF02-7C10EECDB40B}"/>
              </a:ext>
            </a:extLst>
          </p:cNvPr>
          <p:cNvGrpSpPr/>
          <p:nvPr/>
        </p:nvGrpSpPr>
        <p:grpSpPr>
          <a:xfrm>
            <a:off x="0" y="1"/>
            <a:ext cx="5661498" cy="6873819"/>
            <a:chOff x="0" y="1"/>
            <a:chExt cx="5661498" cy="6873819"/>
          </a:xfrm>
        </p:grpSpPr>
        <p:graphicFrame>
          <p:nvGraphicFramePr>
            <p:cNvPr id="2" name="Object 3">
              <a:extLst>
                <a:ext uri="{FF2B5EF4-FFF2-40B4-BE49-F238E27FC236}">
                  <a16:creationId xmlns:a16="http://schemas.microsoft.com/office/drawing/2014/main" id="{0F08D8AE-ED53-C101-42B4-1BF6A09E45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4149681"/>
                </p:ext>
              </p:extLst>
            </p:nvPr>
          </p:nvGraphicFramePr>
          <p:xfrm>
            <a:off x="1" y="1"/>
            <a:ext cx="5661497" cy="6873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10038095" imgH="12193702" progId="">
                    <p:embed/>
                  </p:oleObj>
                </mc:Choice>
                <mc:Fallback>
                  <p:oleObj name="Photo Editor Photo" r:id="rId2" imgW="10038095" imgH="12193702" progId="">
                    <p:embed/>
                    <p:pic>
                      <p:nvPicPr>
                        <p:cNvPr id="5939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" y="1"/>
                          <a:ext cx="5661497" cy="6873819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5282886-412F-5617-E8C3-B50A20468BD3}"/>
                </a:ext>
              </a:extLst>
            </p:cNvPr>
            <p:cNvSpPr/>
            <p:nvPr/>
          </p:nvSpPr>
          <p:spPr>
            <a:xfrm>
              <a:off x="0" y="3394952"/>
              <a:ext cx="4319081" cy="3463047"/>
            </a:xfrm>
            <a:custGeom>
              <a:avLst/>
              <a:gdLst>
                <a:gd name="connsiteX0" fmla="*/ 0 w 4319081"/>
                <a:gd name="connsiteY0" fmla="*/ 0 h 3463047"/>
                <a:gd name="connsiteX1" fmla="*/ 583659 w 4319081"/>
                <a:gd name="connsiteY1" fmla="*/ 194553 h 3463047"/>
                <a:gd name="connsiteX2" fmla="*/ 583659 w 4319081"/>
                <a:gd name="connsiteY2" fmla="*/ 710119 h 3463047"/>
                <a:gd name="connsiteX3" fmla="*/ 1011676 w 4319081"/>
                <a:gd name="connsiteY3" fmla="*/ 1040859 h 3463047"/>
                <a:gd name="connsiteX4" fmla="*/ 1488332 w 4319081"/>
                <a:gd name="connsiteY4" fmla="*/ 1186774 h 3463047"/>
                <a:gd name="connsiteX5" fmla="*/ 2042808 w 4319081"/>
                <a:gd name="connsiteY5" fmla="*/ 1478604 h 3463047"/>
                <a:gd name="connsiteX6" fmla="*/ 2431915 w 4319081"/>
                <a:gd name="connsiteY6" fmla="*/ 826851 h 3463047"/>
                <a:gd name="connsiteX7" fmla="*/ 2928025 w 4319081"/>
                <a:gd name="connsiteY7" fmla="*/ 1021404 h 3463047"/>
                <a:gd name="connsiteX8" fmla="*/ 3073940 w 4319081"/>
                <a:gd name="connsiteY8" fmla="*/ 1770434 h 3463047"/>
                <a:gd name="connsiteX9" fmla="*/ 3638144 w 4319081"/>
                <a:gd name="connsiteY9" fmla="*/ 1507787 h 3463047"/>
                <a:gd name="connsiteX10" fmla="*/ 3949429 w 4319081"/>
                <a:gd name="connsiteY10" fmla="*/ 1673157 h 3463047"/>
                <a:gd name="connsiteX11" fmla="*/ 4319081 w 4319081"/>
                <a:gd name="connsiteY11" fmla="*/ 2587557 h 3463047"/>
                <a:gd name="connsiteX12" fmla="*/ 4319081 w 4319081"/>
                <a:gd name="connsiteY12" fmla="*/ 3463047 h 3463047"/>
                <a:gd name="connsiteX13" fmla="*/ 9727 w 4319081"/>
                <a:gd name="connsiteY13" fmla="*/ 3463047 h 3463047"/>
                <a:gd name="connsiteX14" fmla="*/ 0 w 4319081"/>
                <a:gd name="connsiteY14" fmla="*/ 0 h 346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19081" h="3463047">
                  <a:moveTo>
                    <a:pt x="0" y="0"/>
                  </a:moveTo>
                  <a:lnTo>
                    <a:pt x="583659" y="194553"/>
                  </a:lnTo>
                  <a:lnTo>
                    <a:pt x="583659" y="710119"/>
                  </a:lnTo>
                  <a:lnTo>
                    <a:pt x="1011676" y="1040859"/>
                  </a:lnTo>
                  <a:lnTo>
                    <a:pt x="1488332" y="1186774"/>
                  </a:lnTo>
                  <a:lnTo>
                    <a:pt x="2042808" y="1478604"/>
                  </a:lnTo>
                  <a:lnTo>
                    <a:pt x="2431915" y="826851"/>
                  </a:lnTo>
                  <a:lnTo>
                    <a:pt x="2928025" y="1021404"/>
                  </a:lnTo>
                  <a:lnTo>
                    <a:pt x="3073940" y="1770434"/>
                  </a:lnTo>
                  <a:lnTo>
                    <a:pt x="3638144" y="1507787"/>
                  </a:lnTo>
                  <a:lnTo>
                    <a:pt x="3949429" y="1673157"/>
                  </a:lnTo>
                  <a:lnTo>
                    <a:pt x="4319081" y="2587557"/>
                  </a:lnTo>
                  <a:lnTo>
                    <a:pt x="4319081" y="3463047"/>
                  </a:lnTo>
                  <a:lnTo>
                    <a:pt x="9727" y="3463047"/>
                  </a:lnTo>
                  <a:cubicBezTo>
                    <a:pt x="6485" y="2308698"/>
                    <a:pt x="3242" y="11543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5DF559-A4CC-A3DA-6168-77BF0505607F}"/>
              </a:ext>
            </a:extLst>
          </p:cNvPr>
          <p:cNvSpPr txBox="1"/>
          <p:nvPr/>
        </p:nvSpPr>
        <p:spPr>
          <a:xfrm>
            <a:off x="5816087" y="838840"/>
            <a:ext cx="6375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o</a:t>
            </a:r>
            <a:r>
              <a:rPr lang="en-CZ" sz="2200" dirty="0"/>
              <a:t>pakované ztráty a znovuzískání plastidů od jiných linií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C8A84-4D46-FFE0-AFFD-4EDD540772A2}"/>
              </a:ext>
            </a:extLst>
          </p:cNvPr>
          <p:cNvGrpSpPr/>
          <p:nvPr/>
        </p:nvGrpSpPr>
        <p:grpSpPr>
          <a:xfrm>
            <a:off x="6050601" y="2133007"/>
            <a:ext cx="6141397" cy="3455266"/>
            <a:chOff x="6050601" y="2133007"/>
            <a:chExt cx="6141397" cy="3455266"/>
          </a:xfrm>
        </p:grpSpPr>
        <p:pic>
          <p:nvPicPr>
            <p:cNvPr id="10" name="Picture 10" descr="Armoured Dinoflagellate (Peridinium sp.), SEM">
              <a:extLst>
                <a:ext uri="{FF2B5EF4-FFF2-40B4-BE49-F238E27FC236}">
                  <a16:creationId xmlns:a16="http://schemas.microsoft.com/office/drawing/2014/main" id="{409C0034-D205-2B2C-C656-D6189D7CA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108034" y="2499712"/>
              <a:ext cx="3450668" cy="2717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F4555102-135E-B74B-0D8C-4BD35C89B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601" y="2133007"/>
              <a:ext cx="3424137" cy="345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398B75-BCDE-9FC7-5721-0D65C9A1EB65}"/>
              </a:ext>
            </a:extLst>
          </p:cNvPr>
          <p:cNvSpPr txBox="1"/>
          <p:nvPr/>
        </p:nvSpPr>
        <p:spPr>
          <a:xfrm>
            <a:off x="7100268" y="5767544"/>
            <a:ext cx="4748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K</a:t>
            </a:r>
            <a:r>
              <a:rPr lang="en-CZ" sz="2200" dirty="0"/>
              <a:t>leptoplastie – symbioza+predace, dočasné uchování funkčních plastidů</a:t>
            </a:r>
          </a:p>
        </p:txBody>
      </p:sp>
    </p:spTree>
    <p:extLst>
      <p:ext uri="{BB962C8B-B14F-4D97-AF65-F5344CB8AC3E}">
        <p14:creationId xmlns:p14="http://schemas.microsoft.com/office/powerpoint/2010/main" val="20104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14060C4-33FF-8302-77DA-6B6672B72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422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353A9-788B-5A20-8F95-1F90E794F2C9}"/>
              </a:ext>
            </a:extLst>
          </p:cNvPr>
          <p:cNvSpPr txBox="1"/>
          <p:nvPr/>
        </p:nvSpPr>
        <p:spPr>
          <a:xfrm>
            <a:off x="1480335" y="0"/>
            <a:ext cx="549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Endosymbióza a buněčná organizace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1DFB7-3101-BB6A-6F41-B01E4FAFCBF7}"/>
              </a:ext>
            </a:extLst>
          </p:cNvPr>
          <p:cNvSpPr txBox="1"/>
          <p:nvPr/>
        </p:nvSpPr>
        <p:spPr>
          <a:xfrm>
            <a:off x="0" y="635431"/>
            <a:ext cx="8894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</a:t>
            </a:r>
            <a:r>
              <a:rPr lang="en-CZ" sz="2000" dirty="0"/>
              <a:t>ochází ke značné redukci genomu organely – redundance</a:t>
            </a:r>
          </a:p>
          <a:p>
            <a:r>
              <a:rPr lang="en-CZ" sz="2000" dirty="0"/>
              <a:t>                                                                                - energetická náročnost replikace</a:t>
            </a:r>
          </a:p>
          <a:p>
            <a:r>
              <a:rPr lang="en-CZ" sz="2000" dirty="0"/>
              <a:t>				                - kontrola hostitele</a:t>
            </a:r>
          </a:p>
          <a:p>
            <a:r>
              <a:rPr lang="en-CZ" sz="2000" dirty="0"/>
              <a:t>             					- efektivita regulace buněčných procesů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FC68E0C-8F35-1DCD-4D5E-983BF85A4386}"/>
              </a:ext>
            </a:extLst>
          </p:cNvPr>
          <p:cNvSpPr txBox="1">
            <a:spLocks/>
          </p:cNvSpPr>
          <p:nvPr/>
        </p:nvSpPr>
        <p:spPr>
          <a:xfrm>
            <a:off x="1579277" y="2232666"/>
            <a:ext cx="4114800" cy="3805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600" b="1" dirty="0" err="1">
                <a:solidFill>
                  <a:srgbClr val="00CC66"/>
                </a:solidFill>
                <a:latin typeface="Arial" charset="0"/>
              </a:rPr>
              <a:t>Cyanobakteria</a:t>
            </a:r>
            <a:r>
              <a:rPr lang="cs-CZ" altLang="cs-CZ" sz="1600" b="1" dirty="0">
                <a:solidFill>
                  <a:srgbClr val="00CC66"/>
                </a:solidFill>
                <a:latin typeface="Arial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cs-CZ" altLang="cs-CZ" sz="1600" i="1" dirty="0" err="1">
                <a:latin typeface="Arial" charset="0"/>
              </a:rPr>
              <a:t>Synechocystis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3573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3168 proteinů</a:t>
            </a:r>
          </a:p>
          <a:p>
            <a:pPr>
              <a:buFont typeface="Arial" charset="0"/>
              <a:buNone/>
            </a:pPr>
            <a:r>
              <a:rPr lang="cs-CZ" altLang="cs-CZ" sz="1600" i="1" dirty="0" err="1">
                <a:latin typeface="Arial" charset="0"/>
              </a:rPr>
              <a:t>Prochlorococcus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marinus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1660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1884</a:t>
            </a:r>
            <a:r>
              <a:rPr lang="cs-CZ" altLang="cs-CZ" sz="1600" dirty="0">
                <a:latin typeface="Arial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cs-CZ" altLang="cs-CZ" sz="1600" i="1" dirty="0" err="1">
                <a:latin typeface="Arial" charset="0"/>
              </a:rPr>
              <a:t>Nostoc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punctiforme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9000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7400</a:t>
            </a:r>
            <a:r>
              <a:rPr lang="cs-CZ" altLang="cs-CZ" sz="1600" dirty="0">
                <a:latin typeface="Arial" charset="0"/>
              </a:rPr>
              <a:t> </a:t>
            </a:r>
          </a:p>
          <a:p>
            <a:pPr>
              <a:buFont typeface="Arial" charset="0"/>
              <a:buNone/>
            </a:pPr>
            <a:endParaRPr lang="cs-CZ" altLang="cs-CZ" sz="16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cs-CZ" altLang="cs-CZ" sz="1600" b="1" dirty="0" err="1">
                <a:solidFill>
                  <a:srgbClr val="339933"/>
                </a:solidFill>
                <a:latin typeface="Arial" charset="0"/>
              </a:rPr>
              <a:t>Algal</a:t>
            </a:r>
            <a:r>
              <a:rPr lang="cs-CZ" altLang="cs-CZ" sz="1600" b="1" dirty="0">
                <a:solidFill>
                  <a:srgbClr val="339933"/>
                </a:solidFill>
                <a:latin typeface="Arial" charset="0"/>
              </a:rPr>
              <a:t> </a:t>
            </a:r>
            <a:r>
              <a:rPr lang="cs-CZ" altLang="cs-CZ" sz="1600" b="1" dirty="0" err="1">
                <a:solidFill>
                  <a:srgbClr val="339933"/>
                </a:solidFill>
                <a:latin typeface="Arial" charset="0"/>
              </a:rPr>
              <a:t>plastids</a:t>
            </a:r>
            <a:r>
              <a:rPr lang="cs-CZ" altLang="cs-CZ" sz="1600" b="1" dirty="0">
                <a:solidFill>
                  <a:srgbClr val="339933"/>
                </a:solidFill>
                <a:latin typeface="Arial" charset="0"/>
              </a:rPr>
              <a:t>:</a:t>
            </a:r>
          </a:p>
          <a:p>
            <a:pPr>
              <a:buFontTx/>
              <a:buNone/>
            </a:pPr>
            <a:r>
              <a:rPr lang="cs-CZ" altLang="cs-CZ" sz="1600" i="1" dirty="0" err="1">
                <a:latin typeface="Arial" charset="0"/>
              </a:rPr>
              <a:t>Porphyra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purpurea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191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200 proteinů</a:t>
            </a:r>
            <a:r>
              <a:rPr lang="cs-CZ" altLang="cs-CZ" sz="1600" dirty="0">
                <a:latin typeface="Arial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1600" i="1" dirty="0" err="1">
                <a:latin typeface="Arial" charset="0"/>
              </a:rPr>
              <a:t>Cyanidium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caldarium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165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197</a:t>
            </a:r>
          </a:p>
          <a:p>
            <a:pPr>
              <a:buFontTx/>
              <a:buNone/>
            </a:pPr>
            <a:r>
              <a:rPr lang="cs-CZ" altLang="cs-CZ" sz="1600" i="1" dirty="0" err="1">
                <a:latin typeface="Arial" charset="0"/>
              </a:rPr>
              <a:t>Guillardia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theta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122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148</a:t>
            </a:r>
          </a:p>
          <a:p>
            <a:pPr>
              <a:buFontTx/>
              <a:buNone/>
            </a:pPr>
            <a:r>
              <a:rPr lang="cs-CZ" altLang="cs-CZ" sz="1600" i="1" dirty="0" err="1">
                <a:latin typeface="Arial" charset="0"/>
              </a:rPr>
              <a:t>Cyanophora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paradoxa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136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136</a:t>
            </a:r>
          </a:p>
          <a:p>
            <a:pPr>
              <a:buFontTx/>
              <a:buNone/>
            </a:pPr>
            <a:r>
              <a:rPr lang="cs-CZ" altLang="cs-CZ" sz="1600" i="1" dirty="0" err="1">
                <a:latin typeface="Arial" charset="0"/>
              </a:rPr>
              <a:t>Odontella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sinensis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120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124</a:t>
            </a:r>
          </a:p>
          <a:p>
            <a:pPr>
              <a:buFontTx/>
              <a:buNone/>
            </a:pPr>
            <a:r>
              <a:rPr lang="cs-CZ" altLang="cs-CZ" sz="1600" i="1" dirty="0" err="1">
                <a:latin typeface="Arial" charset="0"/>
              </a:rPr>
              <a:t>Euglena</a:t>
            </a:r>
            <a:r>
              <a:rPr lang="cs-CZ" altLang="cs-CZ" sz="1600" i="1" dirty="0">
                <a:latin typeface="Arial" charset="0"/>
              </a:rPr>
              <a:t> </a:t>
            </a:r>
            <a:r>
              <a:rPr lang="cs-CZ" altLang="cs-CZ" sz="1600" i="1" dirty="0" err="1">
                <a:latin typeface="Arial" charset="0"/>
              </a:rPr>
              <a:t>gracilis</a:t>
            </a:r>
            <a:r>
              <a:rPr lang="cs-CZ" altLang="cs-CZ" sz="1600" dirty="0">
                <a:latin typeface="Arial" charset="0"/>
              </a:rPr>
              <a:t>: </a:t>
            </a:r>
            <a:r>
              <a:rPr lang="cs-CZ" altLang="cs-CZ" sz="1600" b="1" dirty="0">
                <a:latin typeface="Arial" charset="0"/>
              </a:rPr>
              <a:t>143 </a:t>
            </a:r>
            <a:r>
              <a:rPr lang="cs-CZ" altLang="cs-CZ" sz="1600" b="1" dirty="0" err="1">
                <a:latin typeface="Arial" charset="0"/>
              </a:rPr>
              <a:t>kbp</a:t>
            </a:r>
            <a:r>
              <a:rPr lang="cs-CZ" altLang="cs-CZ" sz="1600" b="1" dirty="0">
                <a:latin typeface="Arial" charset="0"/>
              </a:rPr>
              <a:t>/ 58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8A9E691-B33F-CB88-448C-8502EFAEF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677" y="6037903"/>
            <a:ext cx="38609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 err="1"/>
              <a:t>Timmis</a:t>
            </a:r>
            <a:r>
              <a:rPr lang="cs-CZ" altLang="cs-CZ" dirty="0"/>
              <a:t> et al., 2004 </a:t>
            </a:r>
            <a:r>
              <a:rPr lang="cs-CZ" altLang="cs-CZ" dirty="0" err="1"/>
              <a:t>Nat</a:t>
            </a:r>
            <a:r>
              <a:rPr lang="cs-CZ" altLang="cs-CZ" dirty="0"/>
              <a:t> </a:t>
            </a:r>
            <a:r>
              <a:rPr lang="cs-CZ" altLang="cs-CZ" dirty="0" err="1"/>
              <a:t>Rev</a:t>
            </a:r>
            <a:r>
              <a:rPr lang="cs-CZ" altLang="cs-CZ" dirty="0"/>
              <a:t> </a:t>
            </a:r>
            <a:r>
              <a:rPr lang="cs-CZ" altLang="cs-CZ" dirty="0" err="1"/>
              <a:t>Genet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138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5">
            <a:extLst>
              <a:ext uri="{FF2B5EF4-FFF2-40B4-BE49-F238E27FC236}">
                <a16:creationId xmlns:a16="http://schemas.microsoft.com/office/drawing/2014/main" id="{BE975181-F9A9-F28F-89D8-541A4F45F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7" y="1545386"/>
            <a:ext cx="5904563" cy="5280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43727E-7DE0-F811-888F-08C86A2BE165}"/>
              </a:ext>
            </a:extLst>
          </p:cNvPr>
          <p:cNvSpPr txBox="1"/>
          <p:nvPr/>
        </p:nvSpPr>
        <p:spPr>
          <a:xfrm>
            <a:off x="3857892" y="103144"/>
            <a:ext cx="549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Endosymbióza a buněčná organizace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5230B-3855-3616-78B5-9D79FF2F1D06}"/>
              </a:ext>
            </a:extLst>
          </p:cNvPr>
          <p:cNvSpPr txBox="1"/>
          <p:nvPr/>
        </p:nvSpPr>
        <p:spPr>
          <a:xfrm>
            <a:off x="832165" y="625833"/>
            <a:ext cx="498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EGT – endosymbiotický genový přenos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70C3E-B8FB-7C99-86D7-0F9D5D8AF6F4}"/>
              </a:ext>
            </a:extLst>
          </p:cNvPr>
          <p:cNvSpPr txBox="1"/>
          <p:nvPr/>
        </p:nvSpPr>
        <p:spPr>
          <a:xfrm>
            <a:off x="6132994" y="590213"/>
            <a:ext cx="605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– jaderné genomy hostitelů nesou zřetelný fylogenetický signál donorů organel</a:t>
            </a:r>
          </a:p>
        </p:txBody>
      </p:sp>
      <p:sp>
        <p:nvSpPr>
          <p:cNvPr id="20" name="TextovéPole 3">
            <a:extLst>
              <a:ext uri="{FF2B5EF4-FFF2-40B4-BE49-F238E27FC236}">
                <a16:creationId xmlns:a16="http://schemas.microsoft.com/office/drawing/2014/main" id="{69B33F18-FB8F-070E-0440-A7EC027B006B}"/>
              </a:ext>
            </a:extLst>
          </p:cNvPr>
          <p:cNvSpPr txBox="1"/>
          <p:nvPr/>
        </p:nvSpPr>
        <p:spPr>
          <a:xfrm>
            <a:off x="1040847" y="1350034"/>
            <a:ext cx="433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Fylogenetický původ proteinů </a:t>
            </a:r>
            <a:r>
              <a:rPr lang="cs-CZ" sz="2000" i="1" dirty="0"/>
              <a:t>E. </a:t>
            </a:r>
            <a:r>
              <a:rPr lang="cs-CZ" sz="2000" i="1" dirty="0" err="1"/>
              <a:t>gracilis</a:t>
            </a:r>
            <a:r>
              <a:rPr lang="cs-CZ" sz="2000" i="1" dirty="0"/>
              <a:t> </a:t>
            </a:r>
            <a:endParaRPr lang="cs-CZ" sz="2000" dirty="0"/>
          </a:p>
        </p:txBody>
      </p:sp>
      <p:sp>
        <p:nvSpPr>
          <p:cNvPr id="22" name="TextovéPole 8">
            <a:extLst>
              <a:ext uri="{FF2B5EF4-FFF2-40B4-BE49-F238E27FC236}">
                <a16:creationId xmlns:a16="http://schemas.microsoft.com/office/drawing/2014/main" id="{6EB761DC-DEA1-8DB9-1A5B-6D012E8339CC}"/>
              </a:ext>
            </a:extLst>
          </p:cNvPr>
          <p:cNvSpPr txBox="1"/>
          <p:nvPr/>
        </p:nvSpPr>
        <p:spPr>
          <a:xfrm>
            <a:off x="2388096" y="1883363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Ebenezer</a:t>
            </a:r>
            <a:r>
              <a:rPr lang="cs-CZ" dirty="0"/>
              <a:t> et al. 2019</a:t>
            </a:r>
            <a:r>
              <a:rPr lang="en-US" dirty="0"/>
              <a:t>, </a:t>
            </a:r>
            <a:r>
              <a:rPr lang="cs-CZ" dirty="0"/>
              <a:t>BMC Biology</a:t>
            </a:r>
          </a:p>
        </p:txBody>
      </p:sp>
      <p:sp>
        <p:nvSpPr>
          <p:cNvPr id="23" name="TextovéPole 7">
            <a:extLst>
              <a:ext uri="{FF2B5EF4-FFF2-40B4-BE49-F238E27FC236}">
                <a16:creationId xmlns:a16="http://schemas.microsoft.com/office/drawing/2014/main" id="{1A194508-B26C-F326-02A1-F4D695A94099}"/>
              </a:ext>
            </a:extLst>
          </p:cNvPr>
          <p:cNvSpPr txBox="1"/>
          <p:nvPr/>
        </p:nvSpPr>
        <p:spPr>
          <a:xfrm>
            <a:off x="2551321" y="2990099"/>
            <a:ext cx="22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572</a:t>
            </a:r>
            <a:r>
              <a:rPr lang="cs-CZ" sz="2400" dirty="0"/>
              <a:t>/4087 = 14</a:t>
            </a:r>
            <a:r>
              <a:rPr lang="en-GB" sz="2400" dirty="0"/>
              <a:t>%</a:t>
            </a:r>
            <a:r>
              <a:rPr lang="cs-CZ" sz="2400" dirty="0"/>
              <a:t> </a:t>
            </a:r>
          </a:p>
        </p:txBody>
      </p:sp>
      <p:sp>
        <p:nvSpPr>
          <p:cNvPr id="24" name="Šipka: dolů 9">
            <a:extLst>
              <a:ext uri="{FF2B5EF4-FFF2-40B4-BE49-F238E27FC236}">
                <a16:creationId xmlns:a16="http://schemas.microsoft.com/office/drawing/2014/main" id="{A955A126-2F43-070F-AC5C-0A68B5301315}"/>
              </a:ext>
            </a:extLst>
          </p:cNvPr>
          <p:cNvSpPr/>
          <p:nvPr/>
        </p:nvSpPr>
        <p:spPr>
          <a:xfrm rot="1610084">
            <a:off x="2343328" y="3673033"/>
            <a:ext cx="360040" cy="69307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Picture 2" descr="High-quality image (207K) - Opens new window">
            <a:hlinkClick r:id="rId3"/>
            <a:extLst>
              <a:ext uri="{FF2B5EF4-FFF2-40B4-BE49-F238E27FC236}">
                <a16:creationId xmlns:a16="http://schemas.microsoft.com/office/drawing/2014/main" id="{946DA637-2BB9-A57F-7EE0-0F57C1D4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410" y="1241011"/>
            <a:ext cx="4640094" cy="521497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28" name="TextovéPole 3">
            <a:extLst>
              <a:ext uri="{FF2B5EF4-FFF2-40B4-BE49-F238E27FC236}">
                <a16:creationId xmlns:a16="http://schemas.microsoft.com/office/drawing/2014/main" id="{FE38E6A3-D6E1-A815-1747-6316469F05E2}"/>
              </a:ext>
            </a:extLst>
          </p:cNvPr>
          <p:cNvSpPr txBox="1"/>
          <p:nvPr/>
        </p:nvSpPr>
        <p:spPr>
          <a:xfrm>
            <a:off x="8407086" y="6550223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Jarvis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2004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  <p:bldP spid="20" grpId="0"/>
      <p:bldP spid="22" grpId="0"/>
      <p:bldP spid="23" grpId="0"/>
      <p:bldP spid="24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09DFF8-223D-7D2B-B367-4495B3B04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688" y="2177977"/>
            <a:ext cx="4215007" cy="3058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806CC-E19D-6A9A-B1DA-35F50FB5EAAB}"/>
              </a:ext>
            </a:extLst>
          </p:cNvPr>
          <p:cNvSpPr txBox="1"/>
          <p:nvPr/>
        </p:nvSpPr>
        <p:spPr>
          <a:xfrm>
            <a:off x="7823083" y="1808645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Bock and Timmis 2008 Bioessays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DB6D7-DB1E-0305-6667-86CC5E34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33" y="2101850"/>
            <a:ext cx="5275776" cy="4083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587E5D-370C-01AA-A96C-FCBE880CA266}"/>
              </a:ext>
            </a:extLst>
          </p:cNvPr>
          <p:cNvSpPr txBox="1"/>
          <p:nvPr/>
        </p:nvSpPr>
        <p:spPr>
          <a:xfrm>
            <a:off x="1321973" y="1698921"/>
            <a:ext cx="50859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Rousseau-</a:t>
            </a:r>
            <a:r>
              <a:rPr lang="en-GB" dirty="0" err="1"/>
              <a:t>Gueutin</a:t>
            </a:r>
            <a:r>
              <a:rPr lang="en-GB" dirty="0"/>
              <a:t> et al., 2012 Plant Signal </a:t>
            </a:r>
            <a:r>
              <a:rPr lang="en-GB" dirty="0" err="1"/>
              <a:t>Behav</a:t>
            </a:r>
            <a:endParaRPr lang="en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EC14F-36F3-3223-150E-0A3AF469422C}"/>
              </a:ext>
            </a:extLst>
          </p:cNvPr>
          <p:cNvSpPr txBox="1"/>
          <p:nvPr/>
        </p:nvSpPr>
        <p:spPr>
          <a:xfrm>
            <a:off x="1876263" y="303015"/>
            <a:ext cx="5780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mechanismus z větší části neznámý </a:t>
            </a:r>
          </a:p>
          <a:p>
            <a:endParaRPr lang="en-CZ" dirty="0"/>
          </a:p>
          <a:p>
            <a:r>
              <a:rPr lang="en-CZ" dirty="0"/>
              <a:t>aktivace přeneseného genu začleněním do funkčního genu?</a:t>
            </a:r>
          </a:p>
        </p:txBody>
      </p:sp>
    </p:spTree>
    <p:extLst>
      <p:ext uri="{BB962C8B-B14F-4D97-AF65-F5344CB8AC3E}">
        <p14:creationId xmlns:p14="http://schemas.microsoft.com/office/powerpoint/2010/main" val="3220783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0DE965-E6A6-B44E-5BC3-1304555DFEB2}"/>
              </a:ext>
            </a:extLst>
          </p:cNvPr>
          <p:cNvSpPr txBox="1"/>
          <p:nvPr/>
        </p:nvSpPr>
        <p:spPr>
          <a:xfrm>
            <a:off x="584587" y="185980"/>
            <a:ext cx="7495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Velká část plastidových proteinů kódována v jádře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44CBA-8B8A-D94F-F147-6292571E9118}"/>
              </a:ext>
            </a:extLst>
          </p:cNvPr>
          <p:cNvSpPr txBox="1"/>
          <p:nvPr/>
        </p:nvSpPr>
        <p:spPr>
          <a:xfrm>
            <a:off x="584587" y="726684"/>
            <a:ext cx="6301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N</a:t>
            </a:r>
            <a:r>
              <a:rPr lang="en-CZ" sz="2200" dirty="0"/>
              <a:t>utnost transportu proteinů z cytoplasmy do plastidu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CB7E5-0D80-EDA4-7900-1C1645A17884}"/>
              </a:ext>
            </a:extLst>
          </p:cNvPr>
          <p:cNvSpPr txBox="1"/>
          <p:nvPr/>
        </p:nvSpPr>
        <p:spPr>
          <a:xfrm>
            <a:off x="584587" y="1195502"/>
            <a:ext cx="3968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P</a:t>
            </a:r>
            <a:r>
              <a:rPr lang="en-CZ" sz="2200" dirty="0"/>
              <a:t>rimární plastidy: dvě membrány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1CF99BE-68C7-E0A1-B118-193F08F2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16" y="0"/>
            <a:ext cx="3592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5AA385A-5809-E31B-21C2-A4682B9124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4968666"/>
              </p:ext>
            </p:extLst>
          </p:nvPr>
        </p:nvGraphicFramePr>
        <p:xfrm>
          <a:off x="901349" y="2025270"/>
          <a:ext cx="5789496" cy="129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rtwork" r:id="rId3" imgW="5811061" imgH="1295238" progId="">
                  <p:embed/>
                </p:oleObj>
              </mc:Choice>
              <mc:Fallback>
                <p:oleObj name="Artwork" r:id="rId3" imgW="5811061" imgH="129523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DA03893-96B2-6363-FB70-CD54ECD056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349" y="2025270"/>
                        <a:ext cx="5789496" cy="1290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6">
            <a:extLst>
              <a:ext uri="{FF2B5EF4-FFF2-40B4-BE49-F238E27FC236}">
                <a16:creationId xmlns:a16="http://schemas.microsoft.com/office/drawing/2014/main" id="{09EF02FF-8073-863B-EC5E-C621638B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3" y="1580603"/>
            <a:ext cx="4533431" cy="52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2">
            <a:extLst>
              <a:ext uri="{FF2B5EF4-FFF2-40B4-BE49-F238E27FC236}">
                <a16:creationId xmlns:a16="http://schemas.microsoft.com/office/drawing/2014/main" id="{164F98E3-49FC-47DD-1767-61631B91C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84"/>
            <a:ext cx="7811232" cy="59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B1934A-9C38-605A-ED93-E79F26C30C8B}"/>
              </a:ext>
            </a:extLst>
          </p:cNvPr>
          <p:cNvSpPr txBox="1"/>
          <p:nvPr/>
        </p:nvSpPr>
        <p:spPr>
          <a:xfrm>
            <a:off x="430208" y="186100"/>
            <a:ext cx="83508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Komplexní</a:t>
            </a:r>
            <a:r>
              <a:rPr lang="en-CZ" sz="2200" dirty="0"/>
              <a:t> plastidy: tři (obrněnky, krásnoočka)/ čtyři (zbytek) membrány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3CE50235-63EA-EFC9-AB05-C5186B1BE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52078"/>
              </p:ext>
            </p:extLst>
          </p:nvPr>
        </p:nvGraphicFramePr>
        <p:xfrm>
          <a:off x="6096000" y="938150"/>
          <a:ext cx="5691426" cy="134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rtwork" r:id="rId3" imgW="5858693" imgH="1371429" progId="">
                  <p:embed/>
                </p:oleObj>
              </mc:Choice>
              <mc:Fallback>
                <p:oleObj name="Artwork" r:id="rId3" imgW="5858693" imgH="1371429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FCA067C8-9E36-F150-8E18-E405AABD31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938150"/>
                        <a:ext cx="5691426" cy="1344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élník 3">
            <a:extLst>
              <a:ext uri="{FF2B5EF4-FFF2-40B4-BE49-F238E27FC236}">
                <a16:creationId xmlns:a16="http://schemas.microsoft.com/office/drawing/2014/main" id="{A99BBB64-AAF8-0AB0-18AB-A6EDA69D9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942" y="6635650"/>
            <a:ext cx="5022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/>
              <a:t>https://</a:t>
            </a:r>
            <a:r>
              <a:rPr lang="cs-CZ" altLang="cs-CZ" sz="1000" dirty="0" err="1"/>
              <a:t>www.uni-marburg.de</a:t>
            </a:r>
            <a:r>
              <a:rPr lang="cs-CZ" altLang="cs-CZ" sz="1000" dirty="0"/>
              <a:t>/fb17/</a:t>
            </a:r>
            <a:r>
              <a:rPr lang="cs-CZ" altLang="cs-CZ" sz="1000" dirty="0" err="1"/>
              <a:t>fachgebiete</a:t>
            </a:r>
            <a:r>
              <a:rPr lang="cs-CZ" altLang="cs-CZ" sz="1000" dirty="0"/>
              <a:t>/</a:t>
            </a:r>
            <a:r>
              <a:rPr lang="cs-CZ" altLang="cs-CZ" sz="1000" dirty="0" err="1"/>
              <a:t>zellbio</a:t>
            </a:r>
            <a:r>
              <a:rPr lang="cs-CZ" altLang="cs-CZ" sz="1000" dirty="0"/>
              <a:t>/</a:t>
            </a:r>
            <a:r>
              <a:rPr lang="cs-CZ" altLang="cs-CZ" sz="1000" dirty="0" err="1"/>
              <a:t>zellbioi</a:t>
            </a:r>
            <a:r>
              <a:rPr lang="cs-CZ" altLang="cs-CZ" sz="1000" dirty="0"/>
              <a:t>/</a:t>
            </a:r>
            <a:r>
              <a:rPr lang="cs-CZ" altLang="cs-CZ" sz="1000" dirty="0" err="1"/>
              <a:t>forschung</a:t>
            </a:r>
            <a:r>
              <a:rPr lang="cs-CZ" altLang="cs-CZ" sz="1000" dirty="0"/>
              <a:t>/</a:t>
            </a:r>
            <a:r>
              <a:rPr lang="cs-CZ" altLang="cs-CZ" sz="1000" dirty="0" err="1"/>
              <a:t>proteinimport</a:t>
            </a:r>
            <a:endParaRPr lang="cs-CZ" altLang="cs-CZ" sz="1000" dirty="0"/>
          </a:p>
        </p:txBody>
      </p:sp>
      <p:pic>
        <p:nvPicPr>
          <p:cNvPr id="12" name="Picture 6" descr="Metabolites | Free Full-Text | Euglena Central Metabolic Pathways and Their  Subcellular Locations | HTML">
            <a:extLst>
              <a:ext uri="{FF2B5EF4-FFF2-40B4-BE49-F238E27FC236}">
                <a16:creationId xmlns:a16="http://schemas.microsoft.com/office/drawing/2014/main" id="{FB528A6B-4595-8F02-A1AA-174939C3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24" y="2365254"/>
            <a:ext cx="3240360" cy="42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8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E6558-9CE1-2558-EE25-96340B6A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48" y="1331476"/>
            <a:ext cx="7604702" cy="4159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964780-124B-7CC9-77B1-8ABEE2627744}"/>
              </a:ext>
            </a:extLst>
          </p:cNvPr>
          <p:cNvSpPr txBox="1"/>
          <p:nvPr/>
        </p:nvSpPr>
        <p:spPr>
          <a:xfrm>
            <a:off x="3182587" y="5961413"/>
            <a:ext cx="481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Cihlář et al. 2019 Advances in Botanical Research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CE957-42EE-A9A6-CAE9-DBD860C14F54}"/>
              </a:ext>
            </a:extLst>
          </p:cNvPr>
          <p:cNvSpPr txBox="1"/>
          <p:nvPr/>
        </p:nvSpPr>
        <p:spPr>
          <a:xfrm>
            <a:off x="2343081" y="338034"/>
            <a:ext cx="7505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Evoluční historie se otiskla do “buněčného života”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6F02F-7B3C-1810-9663-25E288FD8C41}"/>
              </a:ext>
            </a:extLst>
          </p:cNvPr>
          <p:cNvSpPr txBox="1"/>
          <p:nvPr/>
        </p:nvSpPr>
        <p:spPr>
          <a:xfrm flipH="1">
            <a:off x="4042423" y="861254"/>
            <a:ext cx="410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Case study: syntéza tetrapyrolů</a:t>
            </a:r>
          </a:p>
        </p:txBody>
      </p:sp>
    </p:spTree>
    <p:extLst>
      <p:ext uri="{BB962C8B-B14F-4D97-AF65-F5344CB8AC3E}">
        <p14:creationId xmlns:p14="http://schemas.microsoft.com/office/powerpoint/2010/main" val="73449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036E3-B44B-DAB9-7B3D-34824C41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499" y="1001805"/>
            <a:ext cx="8161001" cy="4854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3AAFCF-9BE9-2D70-8FCF-E8C284B80B35}"/>
              </a:ext>
            </a:extLst>
          </p:cNvPr>
          <p:cNvSpPr txBox="1"/>
          <p:nvPr/>
        </p:nvSpPr>
        <p:spPr>
          <a:xfrm>
            <a:off x="3690917" y="6115792"/>
            <a:ext cx="481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Cihlář et al. 2019 Advances in Botanical Research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81205-3187-00F3-A5DA-BCF6EF5D6A0A}"/>
              </a:ext>
            </a:extLst>
          </p:cNvPr>
          <p:cNvSpPr txBox="1"/>
          <p:nvPr/>
        </p:nvSpPr>
        <p:spPr>
          <a:xfrm flipH="1">
            <a:off x="2962890" y="410341"/>
            <a:ext cx="6266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Řasy</a:t>
            </a:r>
            <a:r>
              <a:rPr lang="en-GB" sz="2400" dirty="0"/>
              <a:t> s </a:t>
            </a:r>
            <a:r>
              <a:rPr lang="en-GB" sz="2400" dirty="0" err="1"/>
              <a:t>komplexním</a:t>
            </a:r>
            <a:r>
              <a:rPr lang="en-GB" sz="2400" dirty="0"/>
              <a:t> </a:t>
            </a:r>
            <a:r>
              <a:rPr lang="en-GB" sz="2400" dirty="0" err="1"/>
              <a:t>plastidem</a:t>
            </a:r>
            <a:r>
              <a:rPr lang="en-GB" sz="2400" dirty="0"/>
              <a:t> “</a:t>
            </a:r>
            <a:r>
              <a:rPr lang="en-GB" sz="2400" dirty="0" err="1"/>
              <a:t>zeleného</a:t>
            </a:r>
            <a:r>
              <a:rPr lang="en-GB" sz="2400" dirty="0"/>
              <a:t>” </a:t>
            </a:r>
            <a:r>
              <a:rPr lang="en-GB" sz="2400" dirty="0" err="1"/>
              <a:t>původu</a:t>
            </a:r>
            <a:endParaRPr lang="en-CZ" sz="2400" dirty="0"/>
          </a:p>
        </p:txBody>
      </p:sp>
    </p:spTree>
    <p:extLst>
      <p:ext uri="{BB962C8B-B14F-4D97-AF65-F5344CB8AC3E}">
        <p14:creationId xmlns:p14="http://schemas.microsoft.com/office/powerpoint/2010/main" val="2462711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8E4CD-AC36-2051-9998-163686CA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253"/>
            <a:ext cx="5949538" cy="3710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E1D58-6193-BD4C-6E99-02C15477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5850"/>
            <a:ext cx="5736376" cy="3326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136F4-1B3C-8415-EA26-E5C27C1B9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065" y="5092151"/>
            <a:ext cx="4148941" cy="957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0B99A-66C3-223A-BF52-2C9361E8A5AD}"/>
              </a:ext>
            </a:extLst>
          </p:cNvPr>
          <p:cNvSpPr txBox="1"/>
          <p:nvPr/>
        </p:nvSpPr>
        <p:spPr>
          <a:xfrm>
            <a:off x="3690917" y="6115792"/>
            <a:ext cx="4810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Cihlář et al. 2019 Advances in Botanical Research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F31211-7C9A-7266-6FBE-0DAB72DA35F1}"/>
              </a:ext>
            </a:extLst>
          </p:cNvPr>
          <p:cNvSpPr txBox="1"/>
          <p:nvPr/>
        </p:nvSpPr>
        <p:spPr>
          <a:xfrm flipH="1">
            <a:off x="2662051" y="699449"/>
            <a:ext cx="657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Řasy</a:t>
            </a:r>
            <a:r>
              <a:rPr lang="en-GB" sz="2400" dirty="0"/>
              <a:t> s </a:t>
            </a:r>
            <a:r>
              <a:rPr lang="en-GB" sz="2400" dirty="0" err="1"/>
              <a:t>komplexním</a:t>
            </a:r>
            <a:r>
              <a:rPr lang="en-GB" sz="2400" dirty="0"/>
              <a:t> </a:t>
            </a:r>
            <a:r>
              <a:rPr lang="en-GB" sz="2400" dirty="0" err="1"/>
              <a:t>plastidem</a:t>
            </a:r>
            <a:r>
              <a:rPr lang="en-GB" sz="2400" dirty="0"/>
              <a:t> “</a:t>
            </a:r>
            <a:r>
              <a:rPr lang="en-GB" sz="2400" dirty="0" err="1"/>
              <a:t>červeného</a:t>
            </a:r>
            <a:r>
              <a:rPr lang="en-GB" sz="2400" dirty="0"/>
              <a:t>” </a:t>
            </a:r>
            <a:r>
              <a:rPr lang="en-GB" sz="2400" dirty="0" err="1"/>
              <a:t>původu</a:t>
            </a:r>
            <a:endParaRPr lang="en-CZ" sz="2400" dirty="0"/>
          </a:p>
        </p:txBody>
      </p:sp>
    </p:spTree>
    <p:extLst>
      <p:ext uri="{BB962C8B-B14F-4D97-AF65-F5344CB8AC3E}">
        <p14:creationId xmlns:p14="http://schemas.microsoft.com/office/powerpoint/2010/main" val="3738185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267360B-444E-6C16-CE62-6C8249E5D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503" y="1107336"/>
            <a:ext cx="4326774" cy="5590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3C6940-3D9A-3255-D72F-BFC05CA3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18" y="1478263"/>
            <a:ext cx="4458850" cy="5219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1B497-C619-1203-74CC-C6D98F20DD86}"/>
              </a:ext>
            </a:extLst>
          </p:cNvPr>
          <p:cNvSpPr txBox="1"/>
          <p:nvPr/>
        </p:nvSpPr>
        <p:spPr>
          <a:xfrm>
            <a:off x="1449090" y="160260"/>
            <a:ext cx="10848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Nukleomorf – hypotetické jádro endosymbionta nalezeno u skrytěnek a chlorarachneí</a:t>
            </a:r>
          </a:p>
        </p:txBody>
      </p:sp>
    </p:spTree>
    <p:extLst>
      <p:ext uri="{BB962C8B-B14F-4D97-AF65-F5344CB8AC3E}">
        <p14:creationId xmlns:p14="http://schemas.microsoft.com/office/powerpoint/2010/main" val="362702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2358"/>
            <a:ext cx="4169978" cy="27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34FA-8DFA-31F4-E8B0-BD22A8B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97" y="836448"/>
            <a:ext cx="7445894" cy="48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9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115E5-9243-656F-E3BB-399A518A962F}"/>
              </a:ext>
            </a:extLst>
          </p:cNvPr>
          <p:cNvSpPr txBox="1"/>
          <p:nvPr/>
        </p:nvSpPr>
        <p:spPr>
          <a:xfrm>
            <a:off x="4097568" y="308759"/>
            <a:ext cx="399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</a:t>
            </a:r>
            <a:r>
              <a:rPr lang="en-CZ" sz="2800" dirty="0"/>
              <a:t>odelové řasy – primární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2680D34-0E3F-4F3C-A133-81283ACF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03" y="831979"/>
            <a:ext cx="4052508" cy="53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D3684-77E3-3A12-57F0-A674EF7A430C}"/>
              </a:ext>
            </a:extLst>
          </p:cNvPr>
          <p:cNvSpPr txBox="1"/>
          <p:nvPr/>
        </p:nvSpPr>
        <p:spPr>
          <a:xfrm>
            <a:off x="902525" y="985652"/>
            <a:ext cx="376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i="1" dirty="0"/>
              <a:t>Chlamydomonas reinhardtii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9D236-2929-5349-13CE-0F00672CE171}"/>
              </a:ext>
            </a:extLst>
          </p:cNvPr>
          <p:cNvSpPr txBox="1"/>
          <p:nvPr/>
        </p:nvSpPr>
        <p:spPr>
          <a:xfrm flipH="1">
            <a:off x="8162424" y="6306012"/>
            <a:ext cx="2375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Sasso et al., 2018 eLife</a:t>
            </a:r>
          </a:p>
        </p:txBody>
      </p:sp>
      <p:pic>
        <p:nvPicPr>
          <p:cNvPr id="6" name="chlamydomonas">
            <a:hlinkClick r:id="" action="ppaction://media"/>
            <a:extLst>
              <a:ext uri="{FF2B5EF4-FFF2-40B4-BE49-F238E27FC236}">
                <a16:creationId xmlns:a16="http://schemas.microsoft.com/office/drawing/2014/main" id="{774E4A3A-33D5-5690-B3D8-684376295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243" y="1600990"/>
            <a:ext cx="3457041" cy="34570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023192-14A9-D925-0692-127AC7216F7E}"/>
              </a:ext>
            </a:extLst>
          </p:cNvPr>
          <p:cNvGrpSpPr/>
          <p:nvPr/>
        </p:nvGrpSpPr>
        <p:grpSpPr>
          <a:xfrm>
            <a:off x="162441" y="1892715"/>
            <a:ext cx="6061749" cy="4265347"/>
            <a:chOff x="162441" y="1892715"/>
            <a:chExt cx="6061749" cy="4265347"/>
          </a:xfrm>
        </p:grpSpPr>
        <p:pic>
          <p:nvPicPr>
            <p:cNvPr id="8" name="Picture 2" descr="figure 1">
              <a:extLst>
                <a:ext uri="{FF2B5EF4-FFF2-40B4-BE49-F238E27FC236}">
                  <a16:creationId xmlns:a16="http://schemas.microsoft.com/office/drawing/2014/main" id="{ADBC6439-CB8A-D4C0-D968-5AB39EC78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41" y="1892715"/>
              <a:ext cx="6061749" cy="4265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7A6FA9-21BD-AA71-E24A-41688667F9C5}"/>
                </a:ext>
              </a:extLst>
            </p:cNvPr>
            <p:cNvSpPr/>
            <p:nvPr/>
          </p:nvSpPr>
          <p:spPr>
            <a:xfrm>
              <a:off x="2434442" y="2600696"/>
              <a:ext cx="1401288" cy="296883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</p:spTree>
    <p:extLst>
      <p:ext uri="{BB962C8B-B14F-4D97-AF65-F5344CB8AC3E}">
        <p14:creationId xmlns:p14="http://schemas.microsoft.com/office/powerpoint/2010/main" val="35113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E7392F-0F1B-3562-1D1A-C919B3E24EF0}"/>
              </a:ext>
            </a:extLst>
          </p:cNvPr>
          <p:cNvSpPr txBox="1"/>
          <p:nvPr/>
        </p:nvSpPr>
        <p:spPr>
          <a:xfrm>
            <a:off x="4097568" y="308759"/>
            <a:ext cx="399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</a:t>
            </a:r>
            <a:r>
              <a:rPr lang="en-CZ" sz="2800" dirty="0"/>
              <a:t>odelové řasy – primární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791A80-8E55-8E41-544A-E38805F3BCE3}"/>
              </a:ext>
            </a:extLst>
          </p:cNvPr>
          <p:cNvSpPr txBox="1"/>
          <p:nvPr/>
        </p:nvSpPr>
        <p:spPr>
          <a:xfrm>
            <a:off x="902525" y="985652"/>
            <a:ext cx="376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i="1" dirty="0"/>
              <a:t>Chlamydomonas reinhardtii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483598-92F4-572D-99A7-91E968CB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03" y="831979"/>
            <a:ext cx="4052508" cy="53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02C30-CE5B-3777-73FD-5540FED27D3A}"/>
              </a:ext>
            </a:extLst>
          </p:cNvPr>
          <p:cNvSpPr txBox="1"/>
          <p:nvPr/>
        </p:nvSpPr>
        <p:spPr>
          <a:xfrm>
            <a:off x="815788" y="182880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/>
              <a:t>malý</a:t>
            </a:r>
            <a:r>
              <a:rPr lang="en-GB" sz="2200" dirty="0"/>
              <a:t> a </a:t>
            </a:r>
            <a:r>
              <a:rPr lang="en-GB" sz="2200" dirty="0" err="1"/>
              <a:t>nekomplexní</a:t>
            </a:r>
            <a:r>
              <a:rPr lang="en-GB" sz="2200" dirty="0"/>
              <a:t> g</a:t>
            </a:r>
            <a:r>
              <a:rPr lang="en-CZ" sz="2200" dirty="0"/>
              <a:t>enom (111 Mbp, 17 chr)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93714-73E3-E405-A913-EB0BA6B8197B}"/>
              </a:ext>
            </a:extLst>
          </p:cNvPr>
          <p:cNvSpPr txBox="1"/>
          <p:nvPr/>
        </p:nvSpPr>
        <p:spPr>
          <a:xfrm>
            <a:off x="815789" y="311449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rychlý růst a snadná kultivace (8 hodin)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B0E3CF-A15A-E475-3A28-D0DB6273A692}"/>
              </a:ext>
            </a:extLst>
          </p:cNvPr>
          <p:cNvSpPr txBox="1"/>
          <p:nvPr/>
        </p:nvSpPr>
        <p:spPr>
          <a:xfrm>
            <a:off x="815789" y="368211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mixotrofie</a:t>
            </a:r>
            <a:r>
              <a:rPr lang="cs-CZ" sz="2200" dirty="0"/>
              <a:t> (studium fotosyntézy)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B1990-F5D8-BA88-E1AC-5D32513087E2}"/>
              </a:ext>
            </a:extLst>
          </p:cNvPr>
          <p:cNvSpPr txBox="1"/>
          <p:nvPr/>
        </p:nvSpPr>
        <p:spPr>
          <a:xfrm>
            <a:off x="815788" y="4249733"/>
            <a:ext cx="6226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snadná a efektivní transformace – CRISPR-Cas9, </a:t>
            </a:r>
            <a:r>
              <a:rPr lang="cs-CZ" sz="2200" dirty="0" err="1"/>
              <a:t>AgbT</a:t>
            </a:r>
            <a:r>
              <a:rPr lang="cs-CZ" sz="2200" dirty="0"/>
              <a:t>, </a:t>
            </a:r>
            <a:r>
              <a:rPr lang="cs-CZ" sz="2200" dirty="0" err="1"/>
              <a:t>glassbeads</a:t>
            </a:r>
            <a:r>
              <a:rPr lang="cs-CZ" sz="2200" dirty="0"/>
              <a:t>, </a:t>
            </a:r>
            <a:r>
              <a:rPr lang="cs-CZ" sz="2200" dirty="0" err="1"/>
              <a:t>elektroporace</a:t>
            </a:r>
            <a:r>
              <a:rPr lang="cs-CZ" sz="2200" dirty="0"/>
              <a:t>, gene </a:t>
            </a:r>
            <a:r>
              <a:rPr lang="cs-CZ" sz="2200" dirty="0" err="1"/>
              <a:t>gun</a:t>
            </a:r>
            <a:r>
              <a:rPr lang="cs-CZ" sz="2200" dirty="0"/>
              <a:t> (10</a:t>
            </a:r>
            <a:r>
              <a:rPr lang="cs-CZ" sz="2200" baseline="30000" dirty="0"/>
              <a:t>3</a:t>
            </a:r>
            <a:r>
              <a:rPr lang="cs-CZ" sz="2200" dirty="0"/>
              <a:t> – 10</a:t>
            </a:r>
            <a:r>
              <a:rPr lang="cs-CZ" sz="2200" baseline="30000" dirty="0"/>
              <a:t>5 </a:t>
            </a:r>
            <a:r>
              <a:rPr lang="cs-CZ" sz="2200" dirty="0">
                <a:latin typeface="Symbol" pitchFamily="2" charset="2"/>
              </a:rPr>
              <a:t>m</a:t>
            </a:r>
            <a:r>
              <a:rPr lang="cs-CZ" sz="2200" dirty="0"/>
              <a:t>g DNA)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5DB1C-E5C1-A6AB-7E2A-1C543EED2F59}"/>
              </a:ext>
            </a:extLst>
          </p:cNvPr>
          <p:cNvSpPr txBox="1"/>
          <p:nvPr/>
        </p:nvSpPr>
        <p:spPr>
          <a:xfrm>
            <a:off x="815788" y="245523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haplo</a:t>
            </a:r>
            <a:r>
              <a:rPr lang="cs-CZ" sz="2200" dirty="0"/>
              <a:t>/</a:t>
            </a:r>
            <a:r>
              <a:rPr lang="cs-CZ" sz="2200" dirty="0" err="1"/>
              <a:t>diplo</a:t>
            </a:r>
            <a:endParaRPr lang="en-CZ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859EA-83DD-E527-97E2-8681DB66E166}"/>
              </a:ext>
            </a:extLst>
          </p:cNvPr>
          <p:cNvSpPr txBox="1"/>
          <p:nvPr/>
        </p:nvSpPr>
        <p:spPr>
          <a:xfrm>
            <a:off x="815788" y="5494461"/>
            <a:ext cx="4797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transformovatelný i chloroplast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5569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A60A9-0261-9745-0D6D-7BD840A3B445}"/>
              </a:ext>
            </a:extLst>
          </p:cNvPr>
          <p:cNvSpPr txBox="1"/>
          <p:nvPr/>
        </p:nvSpPr>
        <p:spPr>
          <a:xfrm>
            <a:off x="1009404" y="111647"/>
            <a:ext cx="470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i="1" dirty="0"/>
              <a:t>Chlamydomonas reinhardtii </a:t>
            </a:r>
            <a:r>
              <a:rPr lang="en-CZ" sz="2400" dirty="0"/>
              <a:t>- přínos</a:t>
            </a:r>
            <a:r>
              <a:rPr lang="en-CZ" sz="2400" i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8ACAB-C64F-C2AE-4F9E-AE04579F6278}"/>
              </a:ext>
            </a:extLst>
          </p:cNvPr>
          <p:cNvSpPr txBox="1"/>
          <p:nvPr/>
        </p:nvSpPr>
        <p:spPr>
          <a:xfrm>
            <a:off x="439388" y="902524"/>
            <a:ext cx="4797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o</a:t>
            </a:r>
            <a:r>
              <a:rPr lang="en-CZ" sz="2200" dirty="0"/>
              <a:t>bjev podsložek (DI/II ) fotosystému II</a:t>
            </a:r>
          </a:p>
        </p:txBody>
      </p:sp>
      <p:pic>
        <p:nvPicPr>
          <p:cNvPr id="23554" name="Picture 2" descr="undefined">
            <a:extLst>
              <a:ext uri="{FF2B5EF4-FFF2-40B4-BE49-F238E27FC236}">
                <a16:creationId xmlns:a16="http://schemas.microsoft.com/office/drawing/2014/main" id="{214F2285-6763-16C5-AE93-0BFE79D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3312"/>
            <a:ext cx="5764144" cy="53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ummary of chloroplast processes involved in NPQ relaxation. The figure...  | Download Scientific Diagram">
            <a:extLst>
              <a:ext uri="{FF2B5EF4-FFF2-40B4-BE49-F238E27FC236}">
                <a16:creationId xmlns:a16="http://schemas.microsoft.com/office/drawing/2014/main" id="{E9752CA2-FEA7-290E-A5FB-155D1D5D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14" y="573312"/>
            <a:ext cx="6337486" cy="54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131BF-0E40-DD95-EB4B-6B13A51166AC}"/>
              </a:ext>
            </a:extLst>
          </p:cNvPr>
          <p:cNvSpPr txBox="1"/>
          <p:nvPr/>
        </p:nvSpPr>
        <p:spPr>
          <a:xfrm>
            <a:off x="439388" y="1662623"/>
            <a:ext cx="4797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xantofylový cyklus NPQ</a:t>
            </a:r>
            <a:endParaRPr lang="en-CZ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4B1C2-DF08-424F-6377-37FE382F67B5}"/>
              </a:ext>
            </a:extLst>
          </p:cNvPr>
          <p:cNvSpPr txBox="1"/>
          <p:nvPr/>
        </p:nvSpPr>
        <p:spPr>
          <a:xfrm>
            <a:off x="439388" y="2422722"/>
            <a:ext cx="47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biotechnologie – produkce UFA (</a:t>
            </a:r>
            <a:r>
              <a:rPr lang="cs-CZ" sz="2200" dirty="0">
                <a:solidFill>
                  <a:srgbClr val="1F1F1F"/>
                </a:solidFill>
                <a:highlight>
                  <a:srgbClr val="FFFFFF"/>
                </a:highlight>
              </a:rPr>
              <a:t>omega</a:t>
            </a:r>
            <a:r>
              <a:rPr lang="cs-CZ" sz="2200" dirty="0"/>
              <a:t>3), pigmenty, léky 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31520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4F302B-315E-D4DE-B327-D56CA14409CE}"/>
              </a:ext>
            </a:extLst>
          </p:cNvPr>
          <p:cNvSpPr txBox="1"/>
          <p:nvPr/>
        </p:nvSpPr>
        <p:spPr>
          <a:xfrm>
            <a:off x="1009404" y="111647"/>
            <a:ext cx="470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i="1" dirty="0"/>
              <a:t>Chlamydomonas reinhardtii </a:t>
            </a:r>
            <a:r>
              <a:rPr lang="en-CZ" sz="2400" dirty="0"/>
              <a:t>- přínos</a:t>
            </a:r>
            <a:r>
              <a:rPr lang="en-CZ" sz="2400" i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CE74F-692D-46D6-DF7D-A5A96EC9C47D}"/>
              </a:ext>
            </a:extLst>
          </p:cNvPr>
          <p:cNvSpPr txBox="1"/>
          <p:nvPr/>
        </p:nvSpPr>
        <p:spPr>
          <a:xfrm>
            <a:off x="1009404" y="573312"/>
            <a:ext cx="4899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C</a:t>
            </a:r>
            <a:r>
              <a:rPr lang="en-CZ" sz="2200" dirty="0"/>
              <a:t>harakterizace funkce a struktury bičíku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14FEFC2-F9B4-C020-2E37-8989EE0A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64" y="0"/>
            <a:ext cx="541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igure 5. Conservation of proteins in flagellar proteome. Number of C. reinhardtii (C.r.) flagellar proteins conserved (BLAST E ≤ 1e-10) in H. sapiens (H.s.) and/or A. thaliana (A.t.), out of a total of 652 proteins identified by two or more peptide hits. 292 C. reinhardtii flagellar proteins had no close homologues in either humans or A. thaliana.">
            <a:extLst>
              <a:ext uri="{FF2B5EF4-FFF2-40B4-BE49-F238E27FC236}">
                <a16:creationId xmlns:a16="http://schemas.microsoft.com/office/drawing/2014/main" id="{34EBB581-09D3-BA75-ED39-89C145BF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0" y="3146960"/>
            <a:ext cx="4899697" cy="35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DEE00B-D31D-351F-50A4-AA9069031D5B}"/>
              </a:ext>
            </a:extLst>
          </p:cNvPr>
          <p:cNvSpPr txBox="1"/>
          <p:nvPr/>
        </p:nvSpPr>
        <p:spPr>
          <a:xfrm>
            <a:off x="303941" y="1883194"/>
            <a:ext cx="584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 &gt; 600 proteinů, většina s axonemou, homologie s H. 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3DB06-03A9-8E45-85EF-8CB517800D77}"/>
              </a:ext>
            </a:extLst>
          </p:cNvPr>
          <p:cNvSpPr txBox="1"/>
          <p:nvPr/>
        </p:nvSpPr>
        <p:spPr>
          <a:xfrm>
            <a:off x="340210" y="2343141"/>
            <a:ext cx="673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pokrok ve studium příčin PKD - ITF88 homolog důležitý pro formaci cilií v ledvinových kanálcích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B7E11-E01F-9F65-E3D6-3A73329EA215}"/>
              </a:ext>
            </a:extLst>
          </p:cNvPr>
          <p:cNvSpPr txBox="1"/>
          <p:nvPr/>
        </p:nvSpPr>
        <p:spPr>
          <a:xfrm>
            <a:off x="5712032" y="6284688"/>
            <a:ext cx="304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Pazour et al., 2005 J Cell Biol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577CD-7BDB-1993-6E16-C6ABEFEB4F3A}"/>
              </a:ext>
            </a:extLst>
          </p:cNvPr>
          <p:cNvSpPr txBox="1"/>
          <p:nvPr/>
        </p:nvSpPr>
        <p:spPr>
          <a:xfrm>
            <a:off x="367283" y="1047373"/>
            <a:ext cx="554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</a:t>
            </a:r>
            <a:r>
              <a:rPr lang="en-CZ" sz="2000" dirty="0"/>
              <a:t>opis mechanizmu</a:t>
            </a:r>
            <a:r>
              <a:rPr lang="en-GB" sz="2000" dirty="0"/>
              <a:t> </a:t>
            </a:r>
            <a:r>
              <a:rPr lang="en-GB" sz="2000" dirty="0" err="1"/>
              <a:t>intraflagelárního</a:t>
            </a:r>
            <a:r>
              <a:rPr lang="en-GB" sz="2000" dirty="0"/>
              <a:t> transport (IFT),</a:t>
            </a:r>
            <a:r>
              <a:rPr lang="en-CZ" sz="2000" dirty="0"/>
              <a:t> formace a udržování integrity bičíku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0021DD-1BEA-EA5E-9C11-0D1201A35302}"/>
              </a:ext>
            </a:extLst>
          </p:cNvPr>
          <p:cNvGrpSpPr/>
          <p:nvPr/>
        </p:nvGrpSpPr>
        <p:grpSpPr>
          <a:xfrm>
            <a:off x="437214" y="3014735"/>
            <a:ext cx="6730454" cy="3481067"/>
            <a:chOff x="1009404" y="3014736"/>
            <a:chExt cx="6158263" cy="30539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8B3414-51E8-FC0C-3568-5903A9C54745}"/>
                </a:ext>
              </a:extLst>
            </p:cNvPr>
            <p:cNvSpPr txBox="1"/>
            <p:nvPr/>
          </p:nvSpPr>
          <p:spPr>
            <a:xfrm>
              <a:off x="1990026" y="5699348"/>
              <a:ext cx="5177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dirty="0"/>
                <a:t>Kozminski et al., 1993, PNAS; Prevo et al., 2017 FEBS J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365CF1-7375-2CBB-66F4-7B99F7C39F94}"/>
                </a:ext>
              </a:extLst>
            </p:cNvPr>
            <p:cNvSpPr txBox="1"/>
            <p:nvPr/>
          </p:nvSpPr>
          <p:spPr>
            <a:xfrm>
              <a:off x="1650671" y="3014736"/>
              <a:ext cx="4061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Z" dirty="0"/>
                <a:t>Dyneiny a kinesiny jako motory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456FB6-1195-C960-1AD1-89E5D46DE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04" y="3340267"/>
              <a:ext cx="5500309" cy="226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04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71846-4CE8-FDCE-7D3A-1DC9EA8B12A3}"/>
              </a:ext>
            </a:extLst>
          </p:cNvPr>
          <p:cNvSpPr txBox="1"/>
          <p:nvPr/>
        </p:nvSpPr>
        <p:spPr>
          <a:xfrm>
            <a:off x="4097568" y="344385"/>
            <a:ext cx="4277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</a:t>
            </a:r>
            <a:r>
              <a:rPr lang="en-CZ" sz="2800" dirty="0"/>
              <a:t>odelové řasy – sekundární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AFC39-2354-A857-3D66-CF64E43C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15" y="1117406"/>
            <a:ext cx="6306570" cy="536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F5C27-45D7-99F7-5243-58E39378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215" y="1812840"/>
            <a:ext cx="4187124" cy="3559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9A482E-82B1-3A07-AB06-A505A1E74723}"/>
              </a:ext>
            </a:extLst>
          </p:cNvPr>
          <p:cNvSpPr txBox="1"/>
          <p:nvPr/>
        </p:nvSpPr>
        <p:spPr>
          <a:xfrm>
            <a:off x="4097568" y="344385"/>
            <a:ext cx="4277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</a:t>
            </a:r>
            <a:r>
              <a:rPr lang="en-CZ" sz="2800" dirty="0"/>
              <a:t>odelové řasy – sekundární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EAC4B-55DF-F675-96ED-448C21825F31}"/>
              </a:ext>
            </a:extLst>
          </p:cNvPr>
          <p:cNvSpPr txBox="1"/>
          <p:nvPr/>
        </p:nvSpPr>
        <p:spPr>
          <a:xfrm flipH="1">
            <a:off x="1080652" y="1124779"/>
            <a:ext cx="4191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R</a:t>
            </a:r>
            <a:r>
              <a:rPr lang="en-CZ" sz="2200" dirty="0"/>
              <a:t>ozsivky (Bacillariophyta, diatoms)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BDBA4-E751-0029-042C-D4F2F9F94963}"/>
              </a:ext>
            </a:extLst>
          </p:cNvPr>
          <p:cNvSpPr txBox="1"/>
          <p:nvPr/>
        </p:nvSpPr>
        <p:spPr>
          <a:xfrm>
            <a:off x="809688" y="1812840"/>
            <a:ext cx="375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</a:t>
            </a:r>
            <a:r>
              <a:rPr lang="en-CZ" sz="2000" dirty="0"/>
              <a:t>ž 20% celkové primární produkce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C07CFC80-E56F-45D4-B697-F4E5D833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54" y="788916"/>
            <a:ext cx="4277645" cy="60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75D844A8-3106-7E59-5603-7FA95494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81" y="2028283"/>
            <a:ext cx="7096472" cy="43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6E237-0F19-1861-81AD-C8FD72DA1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513" y="2102179"/>
            <a:ext cx="5062682" cy="2931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56F591-64EE-E823-6519-68A3A178A110}"/>
              </a:ext>
            </a:extLst>
          </p:cNvPr>
          <p:cNvSpPr txBox="1"/>
          <p:nvPr/>
        </p:nvSpPr>
        <p:spPr>
          <a:xfrm>
            <a:off x="809688" y="2459204"/>
            <a:ext cx="273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</a:t>
            </a:r>
            <a:r>
              <a:rPr lang="en-CZ" sz="2000" dirty="0"/>
              <a:t>otravní řetězec oceánů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65300-04D1-DD64-3C54-9303AF500ADA}"/>
              </a:ext>
            </a:extLst>
          </p:cNvPr>
          <p:cNvSpPr txBox="1"/>
          <p:nvPr/>
        </p:nvSpPr>
        <p:spPr>
          <a:xfrm>
            <a:off x="809688" y="3105568"/>
            <a:ext cx="261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biogeochemické cykly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ED0C8-5819-E6A5-938F-C6DF46A6764A}"/>
              </a:ext>
            </a:extLst>
          </p:cNvPr>
          <p:cNvSpPr txBox="1"/>
          <p:nvPr/>
        </p:nvSpPr>
        <p:spPr>
          <a:xfrm flipH="1">
            <a:off x="809688" y="3751932"/>
            <a:ext cx="3574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</a:t>
            </a:r>
            <a:r>
              <a:rPr lang="en-CZ" sz="2000" dirty="0"/>
              <a:t>elká a dobře popsaná divezita</a:t>
            </a:r>
          </a:p>
        </p:txBody>
      </p:sp>
      <p:pic>
        <p:nvPicPr>
          <p:cNvPr id="26634" name="Picture 10" descr="Are You Prepared for the Coming Season of Blue-Green Algae Blooms? -  AlgaEnviro">
            <a:extLst>
              <a:ext uri="{FF2B5EF4-FFF2-40B4-BE49-F238E27FC236}">
                <a16:creationId xmlns:a16="http://schemas.microsoft.com/office/drawing/2014/main" id="{97452F57-2C8C-C41C-DE09-A7DCB2A0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53" y="1357982"/>
            <a:ext cx="63500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DE3E78-951F-D7BC-376E-36A198EDD0F7}"/>
              </a:ext>
            </a:extLst>
          </p:cNvPr>
          <p:cNvSpPr txBox="1"/>
          <p:nvPr/>
        </p:nvSpPr>
        <p:spPr>
          <a:xfrm>
            <a:off x="809688" y="4398296"/>
            <a:ext cx="407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CZ" dirty="0"/>
              <a:t>etabolické adaptace - mixotrofie, OUC…</a:t>
            </a:r>
          </a:p>
        </p:txBody>
      </p:sp>
    </p:spTree>
    <p:extLst>
      <p:ext uri="{BB962C8B-B14F-4D97-AF65-F5344CB8AC3E}">
        <p14:creationId xmlns:p14="http://schemas.microsoft.com/office/powerpoint/2010/main" val="122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432EAC-089C-4E9C-1B4A-8AAD93F08970}"/>
              </a:ext>
            </a:extLst>
          </p:cNvPr>
          <p:cNvSpPr txBox="1"/>
          <p:nvPr/>
        </p:nvSpPr>
        <p:spPr>
          <a:xfrm>
            <a:off x="4097568" y="344385"/>
            <a:ext cx="4277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</a:t>
            </a:r>
            <a:r>
              <a:rPr lang="en-CZ" sz="2800" dirty="0"/>
              <a:t>odelové řasy – sekundární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37B81-8408-15E3-4281-A6FB4D1D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298" y="1458410"/>
            <a:ext cx="4597404" cy="2499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7C769-451B-38D4-4BEC-EAC8316E12E1}"/>
              </a:ext>
            </a:extLst>
          </p:cNvPr>
          <p:cNvSpPr txBox="1"/>
          <p:nvPr/>
        </p:nvSpPr>
        <p:spPr>
          <a:xfrm>
            <a:off x="390463" y="867605"/>
            <a:ext cx="3707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i="1" dirty="0"/>
              <a:t>Phaeodactylum tricornutum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D7F93-9053-0664-34C7-119ED18DE570}"/>
              </a:ext>
            </a:extLst>
          </p:cNvPr>
          <p:cNvSpPr txBox="1"/>
          <p:nvPr/>
        </p:nvSpPr>
        <p:spPr>
          <a:xfrm>
            <a:off x="815789" y="252418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rychlý růst (cca 24 hodin) a snadná kultivace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0D18B-B73C-709B-31C4-54EB704FC5E6}"/>
              </a:ext>
            </a:extLst>
          </p:cNvPr>
          <p:cNvSpPr txBox="1"/>
          <p:nvPr/>
        </p:nvSpPr>
        <p:spPr>
          <a:xfrm>
            <a:off x="815789" y="309180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/>
              <a:t>mixotrofie</a:t>
            </a:r>
            <a:r>
              <a:rPr lang="cs-CZ" sz="2200" dirty="0"/>
              <a:t> (studium fotosyntézy)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9855F-B320-A0E5-43A0-883A8F53B9E1}"/>
              </a:ext>
            </a:extLst>
          </p:cNvPr>
          <p:cNvSpPr txBox="1"/>
          <p:nvPr/>
        </p:nvSpPr>
        <p:spPr>
          <a:xfrm>
            <a:off x="815788" y="3648486"/>
            <a:ext cx="622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snadná a efektivní transformace – CRISPR-Cas9, TALEN, </a:t>
            </a:r>
            <a:r>
              <a:rPr lang="cs-CZ" sz="2200" dirty="0" err="1"/>
              <a:t>elektroporace</a:t>
            </a:r>
            <a:r>
              <a:rPr lang="cs-CZ" sz="2200" dirty="0"/>
              <a:t>, </a:t>
            </a:r>
            <a:r>
              <a:rPr lang="cs-CZ" sz="2200" dirty="0" err="1"/>
              <a:t>RNAi</a:t>
            </a:r>
            <a:endParaRPr lang="cs-CZ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F2262-2278-807C-50E7-BC533A9A8E1E}"/>
              </a:ext>
            </a:extLst>
          </p:cNvPr>
          <p:cNvSpPr txBox="1"/>
          <p:nvPr/>
        </p:nvSpPr>
        <p:spPr>
          <a:xfrm>
            <a:off x="815788" y="1864922"/>
            <a:ext cx="4925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m</a:t>
            </a:r>
            <a:r>
              <a:rPr lang="en-CZ" sz="2200" dirty="0"/>
              <a:t>alý genom (±28 Mbp, 25 chr.), d</a:t>
            </a:r>
            <a:r>
              <a:rPr lang="cs-CZ" sz="2200" dirty="0" err="1"/>
              <a:t>iploidní</a:t>
            </a:r>
            <a:r>
              <a:rPr lang="cs-CZ" sz="2200" dirty="0"/>
              <a:t> </a:t>
            </a:r>
            <a:endParaRPr lang="en-CZ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FD2E4-67BD-7108-9DA4-7FA2B174AD17}"/>
              </a:ext>
            </a:extLst>
          </p:cNvPr>
          <p:cNvSpPr txBox="1"/>
          <p:nvPr/>
        </p:nvSpPr>
        <p:spPr>
          <a:xfrm>
            <a:off x="815788" y="4565598"/>
            <a:ext cx="4797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model pro syntetickou biologii</a:t>
            </a:r>
          </a:p>
          <a:p>
            <a:r>
              <a:rPr lang="cs-CZ" sz="2200" dirty="0"/>
              <a:t>(klon plastidu i mitochondrie)</a:t>
            </a:r>
            <a:endParaRPr lang="en-CZ" sz="2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8E635C-F6F4-EB4E-CE78-5570E29E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02" y="5311058"/>
            <a:ext cx="7103424" cy="1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2883832-AF7E-D7FE-7D8D-144F617C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0"/>
            <a:ext cx="9064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8ECFE-CD36-0C59-8166-CF1E97E31FBB}"/>
              </a:ext>
            </a:extLst>
          </p:cNvPr>
          <p:cNvSpPr txBox="1"/>
          <p:nvPr/>
        </p:nvSpPr>
        <p:spPr>
          <a:xfrm>
            <a:off x="1863524" y="6331352"/>
            <a:ext cx="37583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Z" dirty="0"/>
              <a:t>Bowler et al., 2010 Cur Opin Plant Biol</a:t>
            </a:r>
          </a:p>
        </p:txBody>
      </p:sp>
    </p:spTree>
    <p:extLst>
      <p:ext uri="{BB962C8B-B14F-4D97-AF65-F5344CB8AC3E}">
        <p14:creationId xmlns:p14="http://schemas.microsoft.com/office/powerpoint/2010/main" val="3870992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556792"/>
            <a:ext cx="5855250" cy="4976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0401" y="764704"/>
            <a:ext cx="5534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Proč</a:t>
            </a:r>
            <a:r>
              <a:rPr lang="en-US" sz="3200" b="1" dirty="0"/>
              <a:t> </a:t>
            </a:r>
            <a:r>
              <a:rPr lang="en-US" sz="3200" b="1" dirty="0" err="1"/>
              <a:t>jsou</a:t>
            </a:r>
            <a:r>
              <a:rPr lang="en-US" sz="3200" b="1" dirty="0"/>
              <a:t> </a:t>
            </a:r>
            <a:r>
              <a:rPr lang="en-US" sz="3200" b="1" dirty="0" err="1"/>
              <a:t>rozsivky</a:t>
            </a:r>
            <a:r>
              <a:rPr lang="en-US" sz="3200" b="1" dirty="0"/>
              <a:t> </a:t>
            </a:r>
            <a:r>
              <a:rPr lang="en-US" sz="3200" b="1" dirty="0" err="1"/>
              <a:t>tak</a:t>
            </a:r>
            <a:r>
              <a:rPr lang="en-US" sz="3200" b="1" dirty="0"/>
              <a:t> </a:t>
            </a:r>
            <a:r>
              <a:rPr lang="en-US" sz="3200" b="1" dirty="0" err="1"/>
              <a:t>úspěšné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4864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4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2358"/>
            <a:ext cx="4169978" cy="277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34FA-8DFA-31F4-E8B0-BD22A8B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79" y="872358"/>
            <a:ext cx="4290849" cy="27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d algae | Marine, Seaweed, Rhodophyta | Britannica">
            <a:extLst>
              <a:ext uri="{FF2B5EF4-FFF2-40B4-BE49-F238E27FC236}">
                <a16:creationId xmlns:a16="http://schemas.microsoft.com/office/drawing/2014/main" id="{A6CD3F8D-DA83-FBF1-C844-7A7FC1B2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3" y="745445"/>
            <a:ext cx="9093803" cy="60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00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932" y="1196752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3593" y="463024"/>
            <a:ext cx="7981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Železo</a:t>
            </a:r>
            <a:r>
              <a:rPr lang="en-US" sz="3200" dirty="0"/>
              <a:t> je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většině</a:t>
            </a:r>
            <a:r>
              <a:rPr lang="en-US" sz="3200" dirty="0"/>
              <a:t> </a:t>
            </a:r>
            <a:r>
              <a:rPr lang="en-US" sz="3200" dirty="0" err="1"/>
              <a:t>oceánů</a:t>
            </a:r>
            <a:r>
              <a:rPr lang="en-US" sz="3200" dirty="0"/>
              <a:t> </a:t>
            </a:r>
            <a:r>
              <a:rPr lang="en-US" sz="3200" dirty="0" err="1"/>
              <a:t>velmi</a:t>
            </a:r>
            <a:r>
              <a:rPr lang="en-US" sz="3200" dirty="0"/>
              <a:t> </a:t>
            </a:r>
            <a:r>
              <a:rPr lang="en-US" sz="3200" dirty="0" err="1"/>
              <a:t>vzácný</a:t>
            </a:r>
            <a:r>
              <a:rPr lang="en-US" sz="3200" dirty="0"/>
              <a:t> </a:t>
            </a:r>
            <a:r>
              <a:rPr lang="en-US" sz="3200" dirty="0" err="1"/>
              <a:t>prvek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7542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521296"/>
            <a:ext cx="6336704" cy="6336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84854" y="6372036"/>
            <a:ext cx="218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Gledhill  &amp; Buck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5945" y="13261"/>
            <a:ext cx="838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Nejproduktivnější</a:t>
            </a:r>
            <a:r>
              <a:rPr lang="en-US" sz="2800" dirty="0"/>
              <a:t> </a:t>
            </a:r>
            <a:r>
              <a:rPr lang="en-US" sz="2800" dirty="0" err="1"/>
              <a:t>části</a:t>
            </a:r>
            <a:r>
              <a:rPr lang="en-US" sz="2800" dirty="0"/>
              <a:t> </a:t>
            </a:r>
            <a:r>
              <a:rPr lang="en-US" sz="2800" dirty="0" err="1"/>
              <a:t>oceánu</a:t>
            </a:r>
            <a:r>
              <a:rPr lang="en-US" sz="2800" dirty="0"/>
              <a:t> - </a:t>
            </a:r>
            <a:r>
              <a:rPr lang="en-US" sz="2800" dirty="0" err="1"/>
              <a:t>nejmenší</a:t>
            </a:r>
            <a:r>
              <a:rPr lang="en-US" sz="2800" dirty="0"/>
              <a:t> </a:t>
            </a:r>
            <a:r>
              <a:rPr lang="en-US" sz="2800" dirty="0" err="1"/>
              <a:t>obsah</a:t>
            </a:r>
            <a:r>
              <a:rPr lang="en-US" sz="2800" dirty="0"/>
              <a:t> </a:t>
            </a:r>
            <a:r>
              <a:rPr lang="en-US" sz="2800" dirty="0" err="1"/>
              <a:t>železa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1276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9 at 10.2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08" y="188640"/>
            <a:ext cx="9144000" cy="2910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1" y="4077072"/>
            <a:ext cx="1413657" cy="2124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4149080"/>
            <a:ext cx="14224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15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965200"/>
            <a:ext cx="8763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73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9 at 10.4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453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052" y="810054"/>
            <a:ext cx="61471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Rozsivky</a:t>
            </a:r>
            <a:r>
              <a:rPr lang="en-US" sz="2200" dirty="0"/>
              <a:t> </a:t>
            </a:r>
            <a:r>
              <a:rPr lang="en-US" sz="2200" dirty="0" err="1"/>
              <a:t>dominují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vodách</a:t>
            </a:r>
            <a:r>
              <a:rPr lang="en-US" sz="2200" dirty="0"/>
              <a:t> </a:t>
            </a:r>
            <a:r>
              <a:rPr lang="en-US" sz="2200" dirty="0" err="1"/>
              <a:t>obohacených</a:t>
            </a:r>
            <a:r>
              <a:rPr lang="en-US" sz="2200" dirty="0"/>
              <a:t> </a:t>
            </a:r>
            <a:r>
              <a:rPr lang="en-US" sz="2200" dirty="0" err="1"/>
              <a:t>železem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24829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9 at 11.12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77" y="0"/>
            <a:ext cx="27205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715" y="1274451"/>
            <a:ext cx="5940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 </a:t>
            </a:r>
            <a:r>
              <a:rPr lang="en-US" sz="2200" dirty="0" err="1"/>
              <a:t>přidání</a:t>
            </a:r>
            <a:r>
              <a:rPr lang="en-US" sz="2200" dirty="0"/>
              <a:t> </a:t>
            </a:r>
            <a:r>
              <a:rPr lang="en-US" sz="2200" dirty="0" err="1"/>
              <a:t>železa</a:t>
            </a:r>
            <a:r>
              <a:rPr lang="en-US" sz="2200" dirty="0"/>
              <a:t> </a:t>
            </a:r>
            <a:r>
              <a:rPr lang="en-US" sz="2200" dirty="0" err="1"/>
              <a:t>reagují</a:t>
            </a:r>
            <a:r>
              <a:rPr lang="en-US" sz="2200" dirty="0"/>
              <a:t> </a:t>
            </a:r>
            <a:r>
              <a:rPr lang="en-US" sz="2200" dirty="0" err="1"/>
              <a:t>jinak</a:t>
            </a:r>
            <a:r>
              <a:rPr lang="en-US" sz="2200" dirty="0"/>
              <a:t>, </a:t>
            </a:r>
            <a:r>
              <a:rPr lang="en-US" sz="2200" dirty="0" err="1"/>
              <a:t>než</a:t>
            </a:r>
            <a:r>
              <a:rPr lang="en-US" sz="2200" dirty="0"/>
              <a:t> </a:t>
            </a:r>
            <a:r>
              <a:rPr lang="en-US" sz="2200" dirty="0" err="1"/>
              <a:t>ostatní</a:t>
            </a:r>
            <a:r>
              <a:rPr lang="en-US" sz="2200" dirty="0"/>
              <a:t> </a:t>
            </a:r>
            <a:r>
              <a:rPr lang="en-US" sz="2200" dirty="0" err="1"/>
              <a:t>řasy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730CF-8C94-B0D6-8CCB-7BDF0B21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66" y="0"/>
            <a:ext cx="5159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980A6-F416-9467-53CE-D571F5CD0A1F}"/>
              </a:ext>
            </a:extLst>
          </p:cNvPr>
          <p:cNvSpPr txBox="1"/>
          <p:nvPr/>
        </p:nvSpPr>
        <p:spPr>
          <a:xfrm>
            <a:off x="659125" y="1820045"/>
            <a:ext cx="5823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rezignují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výměnu</a:t>
            </a:r>
            <a:r>
              <a:rPr lang="en-US" sz="2000" dirty="0"/>
              <a:t> </a:t>
            </a:r>
            <a:r>
              <a:rPr lang="en-US" sz="2000" dirty="0" err="1"/>
              <a:t>měné</a:t>
            </a:r>
            <a:r>
              <a:rPr lang="en-US" sz="2000" dirty="0"/>
              <a:t> </a:t>
            </a:r>
            <a:r>
              <a:rPr lang="en-US" sz="2000" dirty="0" err="1"/>
              <a:t>efektivních</a:t>
            </a:r>
            <a:r>
              <a:rPr lang="en-US" sz="2000" dirty="0"/>
              <a:t> </a:t>
            </a:r>
            <a:r>
              <a:rPr lang="en-US" sz="2000" dirty="0" err="1"/>
              <a:t>enzymů</a:t>
            </a:r>
            <a:r>
              <a:rPr lang="en-US" sz="2000" dirty="0"/>
              <a:t> (</a:t>
            </a:r>
            <a:r>
              <a:rPr lang="en-US" sz="2000" dirty="0" err="1"/>
              <a:t>flavodoxiny</a:t>
            </a:r>
            <a:r>
              <a:rPr lang="en-US" sz="2000" dirty="0"/>
              <a:t>) pro </a:t>
            </a:r>
            <a:r>
              <a:rPr lang="en-US" sz="2000" dirty="0" err="1"/>
              <a:t>elektronový</a:t>
            </a:r>
            <a:r>
              <a:rPr lang="en-US" sz="2000" dirty="0"/>
              <a:t> transport za </a:t>
            </a:r>
            <a:r>
              <a:rPr lang="en-US" sz="2000" dirty="0" err="1"/>
              <a:t>výkonnější</a:t>
            </a:r>
            <a:r>
              <a:rPr lang="en-US" sz="2000" dirty="0"/>
              <a:t>, </a:t>
            </a:r>
            <a:r>
              <a:rPr lang="en-US" sz="2000" dirty="0" err="1"/>
              <a:t>obsahující</a:t>
            </a:r>
            <a:r>
              <a:rPr lang="en-US" sz="2000" dirty="0"/>
              <a:t> </a:t>
            </a:r>
            <a:r>
              <a:rPr lang="en-US" sz="2000" dirty="0" err="1"/>
              <a:t>železo</a:t>
            </a:r>
            <a:endParaRPr lang="en-US" sz="1634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C8612-BE05-998F-B543-6A315AE705D6}"/>
              </a:ext>
            </a:extLst>
          </p:cNvPr>
          <p:cNvSpPr txBox="1"/>
          <p:nvPr/>
        </p:nvSpPr>
        <p:spPr>
          <a:xfrm>
            <a:off x="659126" y="2939524"/>
            <a:ext cx="542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místo</a:t>
            </a:r>
            <a:r>
              <a:rPr lang="en-US" sz="2000" dirty="0"/>
              <a:t> toho </a:t>
            </a:r>
            <a:r>
              <a:rPr lang="en-US" sz="2000" dirty="0" err="1"/>
              <a:t>železo</a:t>
            </a:r>
            <a:r>
              <a:rPr lang="en-US" sz="2000" dirty="0"/>
              <a:t>  </a:t>
            </a:r>
            <a:r>
              <a:rPr lang="en-US" sz="2000" dirty="0" err="1"/>
              <a:t>investují</a:t>
            </a:r>
            <a:r>
              <a:rPr lang="en-US" sz="2000" dirty="0"/>
              <a:t> do </a:t>
            </a:r>
            <a:r>
              <a:rPr lang="en-US" sz="2000" dirty="0" err="1"/>
              <a:t>nitrit</a:t>
            </a:r>
            <a:r>
              <a:rPr lang="en-US" sz="2000" dirty="0"/>
              <a:t>/</a:t>
            </a:r>
            <a:r>
              <a:rPr lang="en-US" sz="2000" dirty="0" err="1"/>
              <a:t>nitrát</a:t>
            </a:r>
            <a:r>
              <a:rPr lang="en-US" sz="2000" dirty="0"/>
              <a:t> </a:t>
            </a:r>
            <a:r>
              <a:rPr lang="en-US" sz="2000" dirty="0" err="1"/>
              <a:t>reduktáz</a:t>
            </a:r>
            <a:r>
              <a:rPr lang="en-US" sz="2000" dirty="0"/>
              <a:t>, </a:t>
            </a:r>
            <a:r>
              <a:rPr lang="en-US" sz="2000" dirty="0" err="1"/>
              <a:t>glutamin</a:t>
            </a:r>
            <a:r>
              <a:rPr lang="en-US" sz="2000" dirty="0"/>
              <a:t> a </a:t>
            </a:r>
            <a:r>
              <a:rPr lang="en-US" sz="2000" dirty="0" err="1"/>
              <a:t>glutamát</a:t>
            </a:r>
            <a:r>
              <a:rPr lang="en-US" sz="2000" dirty="0"/>
              <a:t> </a:t>
            </a:r>
            <a:r>
              <a:rPr lang="en-US" sz="2000" dirty="0" err="1"/>
              <a:t>syntetáz</a:t>
            </a:r>
            <a:r>
              <a:rPr lang="en-US" sz="2000" dirty="0"/>
              <a:t> </a:t>
            </a:r>
            <a:r>
              <a:rPr lang="en-US" sz="2000" dirty="0" err="1"/>
              <a:t>apod</a:t>
            </a:r>
            <a:r>
              <a:rPr lang="en-US" sz="2000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2A199-27B3-B4BC-336D-F69FD8C7E34C}"/>
              </a:ext>
            </a:extLst>
          </p:cNvPr>
          <p:cNvSpPr txBox="1"/>
          <p:nvPr/>
        </p:nvSpPr>
        <p:spPr>
          <a:xfrm>
            <a:off x="659125" y="3762117"/>
            <a:ext cx="5940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 err="1"/>
              <a:t>Redukce</a:t>
            </a:r>
            <a:r>
              <a:rPr lang="en-US" sz="2000" dirty="0"/>
              <a:t> </a:t>
            </a:r>
            <a:r>
              <a:rPr lang="en-US" sz="2000" dirty="0" err="1"/>
              <a:t>oxidovaných</a:t>
            </a:r>
            <a:r>
              <a:rPr lang="en-US" sz="2000" dirty="0"/>
              <a:t> </a:t>
            </a:r>
            <a:r>
              <a:rPr lang="en-US" sz="2000" dirty="0" err="1"/>
              <a:t>sloučenin</a:t>
            </a:r>
            <a:r>
              <a:rPr lang="en-US" sz="2000" dirty="0"/>
              <a:t> </a:t>
            </a:r>
            <a:r>
              <a:rPr lang="en-US" sz="2000" dirty="0" err="1"/>
              <a:t>dusíku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močovinu</a:t>
            </a:r>
            <a:r>
              <a:rPr lang="en-US" sz="2000" dirty="0"/>
              <a:t> a </a:t>
            </a:r>
            <a:r>
              <a:rPr lang="en-US" sz="2000" dirty="0" err="1"/>
              <a:t>amoniak</a:t>
            </a:r>
            <a:r>
              <a:rPr lang="en-US" sz="2000" dirty="0"/>
              <a:t>, </a:t>
            </a:r>
            <a:r>
              <a:rPr lang="en-US" sz="2000" dirty="0" err="1"/>
              <a:t>hromadí</a:t>
            </a:r>
            <a:r>
              <a:rPr lang="en-US" sz="2000" dirty="0"/>
              <a:t> </a:t>
            </a:r>
            <a:r>
              <a:rPr lang="en-US" sz="2000" dirty="0" err="1"/>
              <a:t>zásoby</a:t>
            </a:r>
            <a:r>
              <a:rPr lang="en-US" sz="2000" dirty="0"/>
              <a:t> </a:t>
            </a:r>
            <a:r>
              <a:rPr lang="en-US" sz="2000" dirty="0" err="1"/>
              <a:t>využitelného</a:t>
            </a:r>
            <a:r>
              <a:rPr lang="en-US" sz="2000" dirty="0"/>
              <a:t> </a:t>
            </a:r>
            <a:r>
              <a:rPr lang="en-US" sz="2000" dirty="0" err="1"/>
              <a:t>dusíku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BA70A-8223-91CD-704D-1B39C88D526C}"/>
              </a:ext>
            </a:extLst>
          </p:cNvPr>
          <p:cNvSpPr txBox="1"/>
          <p:nvPr/>
        </p:nvSpPr>
        <p:spPr>
          <a:xfrm>
            <a:off x="659126" y="4640249"/>
            <a:ext cx="542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dále</a:t>
            </a:r>
            <a:r>
              <a:rPr lang="en-US" sz="2000" dirty="0"/>
              <a:t> </a:t>
            </a:r>
            <a:r>
              <a:rPr lang="en-US" sz="2000" dirty="0" err="1"/>
              <a:t>investují</a:t>
            </a:r>
            <a:r>
              <a:rPr lang="en-US" sz="2000" dirty="0"/>
              <a:t> do </a:t>
            </a:r>
            <a:r>
              <a:rPr lang="en-US" sz="2000" dirty="0" err="1"/>
              <a:t>systémových</a:t>
            </a:r>
            <a:r>
              <a:rPr lang="en-US" sz="2000" dirty="0"/>
              <a:t> </a:t>
            </a:r>
            <a:r>
              <a:rPr lang="en-US" sz="2000" dirty="0" err="1"/>
              <a:t>procesů</a:t>
            </a:r>
            <a:r>
              <a:rPr lang="en-US" sz="2000" dirty="0"/>
              <a:t> (</a:t>
            </a:r>
            <a:r>
              <a:rPr lang="en-US" sz="2000" dirty="0" err="1"/>
              <a:t>syntéza</a:t>
            </a:r>
            <a:r>
              <a:rPr lang="en-US" sz="2000" dirty="0"/>
              <a:t> </a:t>
            </a:r>
            <a:r>
              <a:rPr lang="en-US" sz="2000" dirty="0" err="1"/>
              <a:t>chlorofylu</a:t>
            </a:r>
            <a:r>
              <a:rPr lang="en-US" sz="2000" dirty="0"/>
              <a:t>, NK, </a:t>
            </a:r>
            <a:r>
              <a:rPr lang="en-US" sz="2000" dirty="0" err="1"/>
              <a:t>polyaminů</a:t>
            </a:r>
            <a:r>
              <a:rPr lang="en-US" sz="2000" dirty="0"/>
              <a:t> pro </a:t>
            </a:r>
            <a:r>
              <a:rPr lang="en-US" sz="2000" dirty="0" err="1"/>
              <a:t>asimilaci</a:t>
            </a:r>
            <a:r>
              <a:rPr lang="en-US" sz="2000" dirty="0"/>
              <a:t> </a:t>
            </a:r>
            <a:r>
              <a:rPr lang="en-US" sz="2000" dirty="0" err="1"/>
              <a:t>křemíku</a:t>
            </a:r>
            <a:r>
              <a:rPr lang="en-US" sz="2000" dirty="0"/>
              <a:t>)…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8999F-FA86-D5D5-823C-F5125B89A3D6}"/>
              </a:ext>
            </a:extLst>
          </p:cNvPr>
          <p:cNvSpPr txBox="1"/>
          <p:nvPr/>
        </p:nvSpPr>
        <p:spPr>
          <a:xfrm>
            <a:off x="674550" y="5518381"/>
            <a:ext cx="542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 err="1">
                <a:sym typeface="Wingdings" pitchFamily="2" charset="2"/>
              </a:rPr>
              <a:t>Příprava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na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rychlé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dělení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31466-64DF-5D2D-5E70-8BDBBBC333BC}"/>
              </a:ext>
            </a:extLst>
          </p:cNvPr>
          <p:cNvSpPr txBox="1"/>
          <p:nvPr/>
        </p:nvSpPr>
        <p:spPr>
          <a:xfrm>
            <a:off x="2282213" y="337151"/>
            <a:ext cx="2175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Jak to dělají?!</a:t>
            </a:r>
          </a:p>
        </p:txBody>
      </p:sp>
    </p:spTree>
    <p:extLst>
      <p:ext uri="{BB962C8B-B14F-4D97-AF65-F5344CB8AC3E}">
        <p14:creationId xmlns:p14="http://schemas.microsoft.com/office/powerpoint/2010/main" val="23452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556792"/>
            <a:ext cx="5855250" cy="4976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7995" y="539073"/>
            <a:ext cx="6018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Proč</a:t>
            </a:r>
            <a:r>
              <a:rPr lang="en-US" sz="3200" b="1" dirty="0"/>
              <a:t> </a:t>
            </a:r>
            <a:r>
              <a:rPr lang="en-US" sz="3200" b="1" dirty="0" err="1"/>
              <a:t>jsou</a:t>
            </a:r>
            <a:r>
              <a:rPr lang="en-US" sz="3200" b="1" dirty="0"/>
              <a:t> </a:t>
            </a:r>
            <a:r>
              <a:rPr lang="en-US" sz="3200" b="1" dirty="0" err="1"/>
              <a:t>rozsivky</a:t>
            </a:r>
            <a:r>
              <a:rPr lang="en-US" sz="3200" b="1" dirty="0"/>
              <a:t> </a:t>
            </a:r>
            <a:r>
              <a:rPr lang="en-US" sz="3200" b="1" dirty="0" err="1"/>
              <a:t>tak</a:t>
            </a:r>
            <a:r>
              <a:rPr lang="en-US" sz="3200" b="1" dirty="0"/>
              <a:t> </a:t>
            </a:r>
            <a:r>
              <a:rPr lang="en-US" sz="3200" b="1" dirty="0" err="1"/>
              <a:t>úspěšné</a:t>
            </a:r>
            <a:r>
              <a:rPr lang="en-US" sz="3200" b="1" dirty="0"/>
              <a:t> #2?</a:t>
            </a:r>
          </a:p>
        </p:txBody>
      </p:sp>
    </p:spTree>
    <p:extLst>
      <p:ext uri="{BB962C8B-B14F-4D97-AF65-F5344CB8AC3E}">
        <p14:creationId xmlns:p14="http://schemas.microsoft.com/office/powerpoint/2010/main" val="8176524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78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19 at 2.09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-99392"/>
            <a:ext cx="7236296" cy="2215060"/>
          </a:xfrm>
          <a:prstGeom prst="rect">
            <a:avLst/>
          </a:prstGeom>
        </p:spPr>
      </p:pic>
      <p:pic>
        <p:nvPicPr>
          <p:cNvPr id="3" name="Picture 2" descr="545px-Haeckel_Diatom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2104" y="992488"/>
            <a:ext cx="487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1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454050-D2C1-E506-2C23-7433EAE3C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2" y="118753"/>
            <a:ext cx="6179128" cy="6620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E62C3-8A94-A9D5-E580-A3741FEE4909}"/>
              </a:ext>
            </a:extLst>
          </p:cNvPr>
          <p:cNvSpPr txBox="1"/>
          <p:nvPr/>
        </p:nvSpPr>
        <p:spPr>
          <a:xfrm>
            <a:off x="558140" y="323392"/>
            <a:ext cx="535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b="1" dirty="0"/>
              <a:t>Genomy rozsivek obsahují dvě kopie CPS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5F6D7-70FC-4FFC-A20D-A1C2A2280E23}"/>
              </a:ext>
            </a:extLst>
          </p:cNvPr>
          <p:cNvSpPr txBox="1"/>
          <p:nvPr/>
        </p:nvSpPr>
        <p:spPr>
          <a:xfrm>
            <a:off x="558140" y="964059"/>
            <a:ext cx="5189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K</a:t>
            </a:r>
            <a:r>
              <a:rPr lang="en-CZ" sz="2200" dirty="0"/>
              <a:t>líčový enzym syntézy pyrimidinů, ale </a:t>
            </a:r>
            <a:r>
              <a:rPr lang="en-GB" sz="2200" dirty="0" err="1"/>
              <a:t>i</a:t>
            </a:r>
            <a:r>
              <a:rPr lang="en-CZ" sz="2200" dirty="0"/>
              <a:t> OUC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0335545-98ED-7C71-5262-1893F1DC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7" y="1573948"/>
            <a:ext cx="5928163" cy="39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4B615E-F582-4561-C2B3-2CB17BADD60B}"/>
              </a:ext>
            </a:extLst>
          </p:cNvPr>
          <p:cNvSpPr txBox="1"/>
          <p:nvPr/>
        </p:nvSpPr>
        <p:spPr>
          <a:xfrm>
            <a:off x="73855" y="5918052"/>
            <a:ext cx="6198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N</a:t>
            </a:r>
            <a:r>
              <a:rPr lang="en-CZ" sz="2200" dirty="0"/>
              <a:t>avíc jedna z kopií obsahuje mTP a je NH4+- závislá</a:t>
            </a:r>
          </a:p>
        </p:txBody>
      </p:sp>
    </p:spTree>
    <p:extLst>
      <p:ext uri="{BB962C8B-B14F-4D97-AF65-F5344CB8AC3E}">
        <p14:creationId xmlns:p14="http://schemas.microsoft.com/office/powerpoint/2010/main" val="971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977462"/>
            <a:ext cx="4012322" cy="26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34FA-8DFA-31F4-E8B0-BD22A8B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33" y="968795"/>
            <a:ext cx="4129127" cy="26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d algae | Marine, Seaweed, Rhodophyta | Britannica">
            <a:extLst>
              <a:ext uri="{FF2B5EF4-FFF2-40B4-BE49-F238E27FC236}">
                <a16:creationId xmlns:a16="http://schemas.microsoft.com/office/drawing/2014/main" id="{A6CD3F8D-DA83-FBF1-C844-7A7FC1B2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960" y="960128"/>
            <a:ext cx="4037076" cy="26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41DE9-D226-C9D5-7459-6FD67330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368" y="804251"/>
            <a:ext cx="7122058" cy="60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66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9466C6-FB2F-E578-4ABA-4A0455A4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724" y="0"/>
            <a:ext cx="729027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73180-328A-ED43-0E91-A5A209846302}"/>
              </a:ext>
            </a:extLst>
          </p:cNvPr>
          <p:cNvSpPr txBox="1"/>
          <p:nvPr/>
        </p:nvSpPr>
        <p:spPr>
          <a:xfrm>
            <a:off x="164862" y="863601"/>
            <a:ext cx="505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++ </a:t>
            </a:r>
            <a:r>
              <a:rPr lang="en-GB" sz="2000" dirty="0" err="1"/>
              <a:t>Nx</a:t>
            </a:r>
            <a:r>
              <a:rPr lang="en-GB" sz="2000" dirty="0"/>
              <a:t>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 err="1">
                <a:sym typeface="Wingdings" pitchFamily="2" charset="2"/>
              </a:rPr>
              <a:t>dlohodobé</a:t>
            </a:r>
            <a:r>
              <a:rPr lang="en-GB" sz="2000" dirty="0">
                <a:sym typeface="Wingdings" pitchFamily="2" charset="2"/>
              </a:rPr>
              <a:t> </a:t>
            </a:r>
            <a:r>
              <a:rPr lang="en-GB" sz="2000" dirty="0" err="1">
                <a:sym typeface="Wingdings" pitchFamily="2" charset="2"/>
              </a:rPr>
              <a:t>zvýšení</a:t>
            </a:r>
            <a:r>
              <a:rPr lang="en-GB" sz="2000" dirty="0">
                <a:sym typeface="Wingdings" pitchFamily="2" charset="2"/>
              </a:rPr>
              <a:t> </a:t>
            </a:r>
            <a:r>
              <a:rPr lang="en-GB" sz="2000" dirty="0" err="1">
                <a:sym typeface="Wingdings" pitchFamily="2" charset="2"/>
              </a:rPr>
              <a:t>exprese</a:t>
            </a:r>
            <a:r>
              <a:rPr lang="en-GB" sz="2000" dirty="0">
                <a:sym typeface="Wingdings" pitchFamily="2" charset="2"/>
              </a:rPr>
              <a:t> OUC </a:t>
            </a:r>
            <a:r>
              <a:rPr lang="en-GB" sz="2000" dirty="0" err="1">
                <a:sym typeface="Wingdings" pitchFamily="2" charset="2"/>
              </a:rPr>
              <a:t>genů</a:t>
            </a:r>
            <a:endParaRPr lang="en-CZ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16AAA-A65A-0356-19BA-855DB61F6272}"/>
              </a:ext>
            </a:extLst>
          </p:cNvPr>
          <p:cNvSpPr txBox="1"/>
          <p:nvPr/>
        </p:nvSpPr>
        <p:spPr>
          <a:xfrm>
            <a:off x="911797" y="170191"/>
            <a:ext cx="430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Proč by rozsivky měly OUC?!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5793C-7F0F-02F6-5B1B-EDC871742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384" y="3316940"/>
            <a:ext cx="7772400" cy="3370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547FD7-D941-FBA6-55E1-1BD417FC2117}"/>
              </a:ext>
            </a:extLst>
          </p:cNvPr>
          <p:cNvSpPr txBox="1"/>
          <p:nvPr/>
        </p:nvSpPr>
        <p:spPr>
          <a:xfrm>
            <a:off x="164863" y="1503782"/>
            <a:ext cx="4305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RNAi OUC </a:t>
            </a:r>
            <a:r>
              <a:rPr lang="en-GB" sz="2000" dirty="0" err="1"/>
              <a:t>genů</a:t>
            </a:r>
            <a:r>
              <a:rPr lang="en-GB" sz="2000" dirty="0"/>
              <a:t> </a:t>
            </a:r>
            <a:r>
              <a:rPr lang="en-GB" sz="2000" dirty="0" err="1"/>
              <a:t>vede</a:t>
            </a:r>
            <a:r>
              <a:rPr lang="en-GB" sz="2000" dirty="0"/>
              <a:t> k </a:t>
            </a:r>
            <a:r>
              <a:rPr lang="en-GB" sz="2000" dirty="0" err="1"/>
              <a:t>poklesu</a:t>
            </a:r>
            <a:r>
              <a:rPr lang="en-GB" sz="2000" dirty="0"/>
              <a:t> </a:t>
            </a:r>
            <a:r>
              <a:rPr lang="en-GB" sz="2000" dirty="0" err="1"/>
              <a:t>syntézy</a:t>
            </a:r>
            <a:r>
              <a:rPr lang="en-GB" sz="2000" dirty="0"/>
              <a:t> </a:t>
            </a:r>
            <a:r>
              <a:rPr lang="en-GB" sz="2000" dirty="0" err="1"/>
              <a:t>důležitých</a:t>
            </a:r>
            <a:r>
              <a:rPr lang="en-GB" sz="2000" dirty="0"/>
              <a:t> aa…</a:t>
            </a:r>
            <a:endParaRPr lang="en-CZ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2C9D8-EBDF-7F08-EA0E-CE20431289B8}"/>
              </a:ext>
            </a:extLst>
          </p:cNvPr>
          <p:cNvSpPr txBox="1"/>
          <p:nvPr/>
        </p:nvSpPr>
        <p:spPr>
          <a:xfrm>
            <a:off x="164862" y="2451739"/>
            <a:ext cx="1959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…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prodůktů</a:t>
            </a:r>
            <a:r>
              <a:rPr lang="en-GB" sz="2000" dirty="0"/>
              <a:t> TCA</a:t>
            </a:r>
            <a:endParaRPr lang="en-CZ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C7B7F6-2A3A-19AF-1DA5-988A8D7AC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384" y="1433901"/>
            <a:ext cx="7772400" cy="3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19 at 3.2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429"/>
            <a:ext cx="11011266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0267" y="434422"/>
            <a:ext cx="877146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err="1"/>
              <a:t>Těsná</a:t>
            </a:r>
            <a:r>
              <a:rPr lang="en-US" sz="2400" dirty="0"/>
              <a:t> </a:t>
            </a:r>
            <a:r>
              <a:rPr lang="en-US" sz="2400" dirty="0" err="1"/>
              <a:t>vazba</a:t>
            </a:r>
            <a:r>
              <a:rPr lang="en-US" sz="2400" dirty="0"/>
              <a:t> </a:t>
            </a:r>
            <a:r>
              <a:rPr lang="en-US" sz="2400" dirty="0" err="1"/>
              <a:t>mezi</a:t>
            </a:r>
            <a:r>
              <a:rPr lang="en-US" sz="2400" dirty="0"/>
              <a:t> TCA a OUC </a:t>
            </a:r>
            <a:r>
              <a:rPr lang="en-US" sz="2400" dirty="0" err="1"/>
              <a:t>přes</a:t>
            </a:r>
            <a:r>
              <a:rPr lang="en-US" sz="2400" dirty="0"/>
              <a:t> (</a:t>
            </a:r>
            <a:r>
              <a:rPr lang="en-US" sz="2400" dirty="0" err="1"/>
              <a:t>mezi</a:t>
            </a:r>
            <a:r>
              <a:rPr lang="en-US" sz="2400" dirty="0"/>
              <a:t>)</a:t>
            </a:r>
            <a:r>
              <a:rPr lang="en-US" sz="2400" dirty="0" err="1"/>
              <a:t>produkty</a:t>
            </a:r>
            <a:r>
              <a:rPr lang="en-US" sz="2400" dirty="0"/>
              <a:t> (</a:t>
            </a:r>
            <a:r>
              <a:rPr lang="en-US" sz="2400" dirty="0" err="1"/>
              <a:t>prolin</a:t>
            </a:r>
            <a:r>
              <a:rPr lang="en-US" sz="2400" dirty="0"/>
              <a:t> + </a:t>
            </a:r>
            <a:r>
              <a:rPr lang="en-US" sz="2400" dirty="0" err="1"/>
              <a:t>močovina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 err="1"/>
              <a:t>Anabolická</a:t>
            </a:r>
            <a:r>
              <a:rPr lang="en-US" sz="2400" dirty="0"/>
              <a:t> </a:t>
            </a:r>
            <a:r>
              <a:rPr lang="en-US" sz="2400" dirty="0" err="1"/>
              <a:t>funkce</a:t>
            </a:r>
            <a:r>
              <a:rPr lang="en-US" sz="2400" dirty="0"/>
              <a:t> OUC u </a:t>
            </a:r>
            <a:r>
              <a:rPr lang="en-US" sz="2400" dirty="0" err="1"/>
              <a:t>rozsivek</a:t>
            </a:r>
            <a:r>
              <a:rPr lang="en-US" sz="2400" dirty="0"/>
              <a:t> – </a:t>
            </a:r>
            <a:r>
              <a:rPr lang="en-US" sz="2400" dirty="0" err="1"/>
              <a:t>centrální</a:t>
            </a:r>
            <a:r>
              <a:rPr lang="en-US" sz="2400" dirty="0"/>
              <a:t> hub metabolism N a C</a:t>
            </a:r>
          </a:p>
        </p:txBody>
      </p:sp>
    </p:spTree>
    <p:extLst>
      <p:ext uri="{BB962C8B-B14F-4D97-AF65-F5344CB8AC3E}">
        <p14:creationId xmlns:p14="http://schemas.microsoft.com/office/powerpoint/2010/main" val="3002458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E1FB90-40B1-358C-69D2-8064C76B9ECB}"/>
              </a:ext>
            </a:extLst>
          </p:cNvPr>
          <p:cNvSpPr txBox="1"/>
          <p:nvPr/>
        </p:nvSpPr>
        <p:spPr>
          <a:xfrm>
            <a:off x="4427851" y="231493"/>
            <a:ext cx="333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DNA bez histonů?!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6162D-88A7-657D-C9AD-3D9186CA9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74" y="919934"/>
            <a:ext cx="7689452" cy="54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1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38A9752D-3810-EC02-915E-C871AF712F76}"/>
              </a:ext>
            </a:extLst>
          </p:cNvPr>
          <p:cNvGrpSpPr>
            <a:grpSpLocks/>
          </p:cNvGrpSpPr>
          <p:nvPr/>
        </p:nvGrpSpPr>
        <p:grpSpPr bwMode="auto">
          <a:xfrm>
            <a:off x="-385526" y="4486325"/>
            <a:ext cx="5891134" cy="2354913"/>
            <a:chOff x="203" y="2517"/>
            <a:chExt cx="4571" cy="1739"/>
          </a:xfrm>
        </p:grpSpPr>
        <p:pic>
          <p:nvPicPr>
            <p:cNvPr id="8" name="Picture 8" descr="s006">
              <a:extLst>
                <a:ext uri="{FF2B5EF4-FFF2-40B4-BE49-F238E27FC236}">
                  <a16:creationId xmlns:a16="http://schemas.microsoft.com/office/drawing/2014/main" id="{DB77E6B8-7EFE-DCE9-1EFC-F9FF3AC73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2520"/>
              <a:ext cx="2269" cy="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Dinophyta">
              <a:extLst>
                <a:ext uri="{FF2B5EF4-FFF2-40B4-BE49-F238E27FC236}">
                  <a16:creationId xmlns:a16="http://schemas.microsoft.com/office/drawing/2014/main" id="{1D8E914B-8C84-D981-3BA7-C0745ADC4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" y="2517"/>
              <a:ext cx="2309" cy="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28712E-0585-86DB-50AE-8D3D5D091D6D}"/>
              </a:ext>
            </a:extLst>
          </p:cNvPr>
          <p:cNvSpPr txBox="1"/>
          <p:nvPr/>
        </p:nvSpPr>
        <p:spPr>
          <a:xfrm>
            <a:off x="3534433" y="155454"/>
            <a:ext cx="4896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Alveolata: </a:t>
            </a:r>
            <a:r>
              <a:rPr lang="en-CZ" sz="2800" b="1" dirty="0"/>
              <a:t>Dinozoa - obrněnky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7B86F11-3761-B052-DEE7-AC4968B8CD31}"/>
              </a:ext>
            </a:extLst>
          </p:cNvPr>
          <p:cNvGrpSpPr>
            <a:grpSpLocks/>
          </p:cNvGrpSpPr>
          <p:nvPr/>
        </p:nvGrpSpPr>
        <p:grpSpPr bwMode="auto">
          <a:xfrm>
            <a:off x="4979363" y="4493607"/>
            <a:ext cx="7182656" cy="2350850"/>
            <a:chOff x="0" y="482"/>
            <a:chExt cx="5499" cy="2191"/>
          </a:xfrm>
        </p:grpSpPr>
        <p:pic>
          <p:nvPicPr>
            <p:cNvPr id="4" name="Picture 4" descr="Protoperedinium">
              <a:extLst>
                <a:ext uri="{FF2B5EF4-FFF2-40B4-BE49-F238E27FC236}">
                  <a16:creationId xmlns:a16="http://schemas.microsoft.com/office/drawing/2014/main" id="{7163E903-1773-5AC0-C4D4-786D49832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2"/>
              <a:ext cx="1518" cy="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dinoph_">
              <a:extLst>
                <a:ext uri="{FF2B5EF4-FFF2-40B4-BE49-F238E27FC236}">
                  <a16:creationId xmlns:a16="http://schemas.microsoft.com/office/drawing/2014/main" id="{261B519E-681B-DFFB-224E-867334446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" y="487"/>
              <a:ext cx="2044" cy="2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Ceratium">
              <a:extLst>
                <a:ext uri="{FF2B5EF4-FFF2-40B4-BE49-F238E27FC236}">
                  <a16:creationId xmlns:a16="http://schemas.microsoft.com/office/drawing/2014/main" id="{F264133F-BA08-5076-4244-AF42025A0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" y="498"/>
              <a:ext cx="1954" cy="2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3D9C781-0AD2-CF11-6B07-17AA340D0DC4}"/>
              </a:ext>
            </a:extLst>
          </p:cNvPr>
          <p:cNvSpPr txBox="1"/>
          <p:nvPr/>
        </p:nvSpPr>
        <p:spPr>
          <a:xfrm>
            <a:off x="2811927" y="747511"/>
            <a:ext cx="63419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E</a:t>
            </a:r>
            <a:r>
              <a:rPr lang="en-CZ" sz="2200" dirty="0"/>
              <a:t>xtrémné druhově bohatá a početná složka planktonu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82665-4BBF-71CE-AFD3-7FDD6FEE4BD9}"/>
              </a:ext>
            </a:extLst>
          </p:cNvPr>
          <p:cNvSpPr txBox="1"/>
          <p:nvPr/>
        </p:nvSpPr>
        <p:spPr>
          <a:xfrm>
            <a:off x="614499" y="1194845"/>
            <a:ext cx="109630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50% heterotrofní (parazité a predátoři, zbytek auto- a </a:t>
            </a:r>
            <a:r>
              <a:rPr lang="cs-CZ" sz="2200" dirty="0" err="1"/>
              <a:t>mixotrofní</a:t>
            </a:r>
            <a:r>
              <a:rPr lang="cs-CZ" sz="2200" dirty="0"/>
              <a:t>), </a:t>
            </a:r>
            <a:r>
              <a:rPr lang="cs-CZ" sz="2200" dirty="0" err="1"/>
              <a:t>symbionti</a:t>
            </a:r>
            <a:r>
              <a:rPr lang="cs-CZ" sz="2200" dirty="0"/>
              <a:t> korálů - </a:t>
            </a:r>
            <a:r>
              <a:rPr lang="cs-CZ" sz="2200" dirty="0" err="1"/>
              <a:t>bleaching</a:t>
            </a:r>
            <a:endParaRPr lang="en-CZ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23F0A2-6214-44F6-677A-7C59D6027CC6}"/>
              </a:ext>
            </a:extLst>
          </p:cNvPr>
          <p:cNvSpPr txBox="1"/>
          <p:nvPr/>
        </p:nvSpPr>
        <p:spPr>
          <a:xfrm>
            <a:off x="2500091" y="1642179"/>
            <a:ext cx="61834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Hospodářský význam – </a:t>
            </a:r>
            <a:r>
              <a:rPr lang="cs-CZ" sz="2200" dirty="0" err="1"/>
              <a:t>red</a:t>
            </a:r>
            <a:r>
              <a:rPr lang="cs-CZ" sz="2200" dirty="0"/>
              <a:t> </a:t>
            </a:r>
            <a:r>
              <a:rPr lang="cs-CZ" sz="2200" dirty="0" err="1"/>
              <a:t>tides</a:t>
            </a:r>
            <a:r>
              <a:rPr lang="cs-CZ" sz="2200" dirty="0"/>
              <a:t> a </a:t>
            </a:r>
            <a:r>
              <a:rPr lang="cs-CZ" sz="2200" dirty="0" err="1"/>
              <a:t>shelfish</a:t>
            </a:r>
            <a:r>
              <a:rPr lang="cs-CZ" sz="2200" dirty="0"/>
              <a:t> </a:t>
            </a:r>
            <a:r>
              <a:rPr lang="cs-CZ" sz="2200" dirty="0" err="1"/>
              <a:t>poisoning</a:t>
            </a:r>
            <a:endParaRPr lang="en-CZ" sz="2200" dirty="0"/>
          </a:p>
        </p:txBody>
      </p:sp>
      <p:pic>
        <p:nvPicPr>
          <p:cNvPr id="13" name="Picture 2" descr="f_noctiluca">
            <a:extLst>
              <a:ext uri="{FF2B5EF4-FFF2-40B4-BE49-F238E27FC236}">
                <a16:creationId xmlns:a16="http://schemas.microsoft.com/office/drawing/2014/main" id="{72676497-35AF-C702-5C74-BEF493F1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42" y="3153488"/>
            <a:ext cx="47625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156_image_main">
            <a:extLst>
              <a:ext uri="{FF2B5EF4-FFF2-40B4-BE49-F238E27FC236}">
                <a16:creationId xmlns:a16="http://schemas.microsoft.com/office/drawing/2014/main" id="{21EB28B7-6CD6-5DFF-8CAA-C355BACE3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42" y="3142009"/>
            <a:ext cx="3404468" cy="28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lide5">
            <a:extLst>
              <a:ext uri="{FF2B5EF4-FFF2-40B4-BE49-F238E27FC236}">
                <a16:creationId xmlns:a16="http://schemas.microsoft.com/office/drawing/2014/main" id="{18D8AE59-FE6B-9976-7DB2-B19F8F04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47" y="2220384"/>
            <a:ext cx="6183488" cy="463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73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407EB394-B3E2-E1AB-21FA-346A7494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26780" y="1153898"/>
            <a:ext cx="6919118" cy="46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2170A-0A34-54BB-931C-D3D504147A06}"/>
              </a:ext>
            </a:extLst>
          </p:cNvPr>
          <p:cNvSpPr txBox="1"/>
          <p:nvPr/>
        </p:nvSpPr>
        <p:spPr>
          <a:xfrm>
            <a:off x="7755039" y="231494"/>
            <a:ext cx="181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i="1" dirty="0"/>
              <a:t>Prorocentrum</a:t>
            </a:r>
            <a:r>
              <a:rPr lang="en-CZ" dirty="0"/>
              <a:t> sp.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6D0CE-8E9C-585B-D224-8872128D9CDF}"/>
              </a:ext>
            </a:extLst>
          </p:cNvPr>
          <p:cNvSpPr txBox="1"/>
          <p:nvPr/>
        </p:nvSpPr>
        <p:spPr>
          <a:xfrm flipH="1">
            <a:off x="2361234" y="123772"/>
            <a:ext cx="2453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3200" dirty="0"/>
              <a:t>Dinokaryon!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71C67D4-4166-BF22-2E8D-11CDE51C72D3}"/>
              </a:ext>
            </a:extLst>
          </p:cNvPr>
          <p:cNvSpPr/>
          <p:nvPr/>
        </p:nvSpPr>
        <p:spPr>
          <a:xfrm rot="4289591">
            <a:off x="10039232" y="1667047"/>
            <a:ext cx="465343" cy="123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523EB23-9B28-36C7-3447-A5D4AF4C42DD}"/>
              </a:ext>
            </a:extLst>
          </p:cNvPr>
          <p:cNvSpPr/>
          <p:nvPr/>
        </p:nvSpPr>
        <p:spPr>
          <a:xfrm rot="4289591">
            <a:off x="9208077" y="2919041"/>
            <a:ext cx="465343" cy="123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D2A1A4B-0B73-B80F-0007-DA1A6026A743}"/>
              </a:ext>
            </a:extLst>
          </p:cNvPr>
          <p:cNvSpPr/>
          <p:nvPr/>
        </p:nvSpPr>
        <p:spPr>
          <a:xfrm rot="19415149">
            <a:off x="8431462" y="1907311"/>
            <a:ext cx="465343" cy="123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56F75BB-7D09-DE30-9BD5-D26E0D9BA5B9}"/>
              </a:ext>
            </a:extLst>
          </p:cNvPr>
          <p:cNvSpPr/>
          <p:nvPr/>
        </p:nvSpPr>
        <p:spPr>
          <a:xfrm rot="433260">
            <a:off x="9800634" y="6067356"/>
            <a:ext cx="465343" cy="123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7A3E6A4-B0E6-B93B-F513-248C7F7F6429}"/>
              </a:ext>
            </a:extLst>
          </p:cNvPr>
          <p:cNvSpPr/>
          <p:nvPr/>
        </p:nvSpPr>
        <p:spPr>
          <a:xfrm rot="4757351">
            <a:off x="10781942" y="4053363"/>
            <a:ext cx="465343" cy="123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D4DE9-1CE0-8FA6-0DE9-8F364F565B42}"/>
              </a:ext>
            </a:extLst>
          </p:cNvPr>
          <p:cNvSpPr txBox="1"/>
          <p:nvPr/>
        </p:nvSpPr>
        <p:spPr>
          <a:xfrm>
            <a:off x="391237" y="792381"/>
            <a:ext cx="5704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DNA obrněnek není organizovaná na histonech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30EA1-689D-D73B-23BE-5DC68FD88FDC}"/>
              </a:ext>
            </a:extLst>
          </p:cNvPr>
          <p:cNvSpPr txBox="1"/>
          <p:nvPr/>
        </p:nvSpPr>
        <p:spPr>
          <a:xfrm>
            <a:off x="391237" y="1321431"/>
            <a:ext cx="520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ty</a:t>
            </a:r>
            <a:r>
              <a:rPr lang="en-CZ" sz="2000" dirty="0"/>
              <a:t> jsou jinde v jádře, podílí se (asi) na replikaci a regulaci transkripce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DFF82-F5BF-2F47-71BC-826AC0CA97DE}"/>
              </a:ext>
            </a:extLst>
          </p:cNvPr>
          <p:cNvSpPr txBox="1"/>
          <p:nvPr/>
        </p:nvSpPr>
        <p:spPr>
          <a:xfrm>
            <a:off x="377642" y="2143354"/>
            <a:ext cx="570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 tekuté DNA krystaly </a:t>
            </a:r>
            <a:r>
              <a:rPr lang="cs-CZ" sz="2000" dirty="0" err="1"/>
              <a:t>vystužené</a:t>
            </a:r>
            <a:r>
              <a:rPr lang="cs-CZ" sz="2000" dirty="0"/>
              <a:t> Ca a Mg ionty              a HLP – histone </a:t>
            </a:r>
            <a:r>
              <a:rPr lang="cs-CZ" sz="2000" dirty="0" err="1"/>
              <a:t>like</a:t>
            </a:r>
            <a:r>
              <a:rPr lang="cs-CZ" sz="2000" dirty="0"/>
              <a:t> </a:t>
            </a:r>
            <a:r>
              <a:rPr lang="cs-CZ" sz="2000" dirty="0" err="1"/>
              <a:t>proteins</a:t>
            </a:r>
            <a:r>
              <a:rPr lang="cs-CZ" sz="2000" dirty="0"/>
              <a:t> bakteriálního původu</a:t>
            </a:r>
            <a:endParaRPr lang="en-CZ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58DEA-F168-44F2-7B92-53044C9E1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4" y="1532302"/>
            <a:ext cx="1958058" cy="28971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625126-8B90-1EC2-434B-A3A017FED5D3}"/>
              </a:ext>
            </a:extLst>
          </p:cNvPr>
          <p:cNvSpPr txBox="1"/>
          <p:nvPr/>
        </p:nvSpPr>
        <p:spPr>
          <a:xfrm>
            <a:off x="391238" y="2992681"/>
            <a:ext cx="4781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</a:t>
            </a:r>
            <a:r>
              <a:rPr lang="en-CZ" sz="2000" dirty="0"/>
              <a:t>ineární, permanentně kondenzované chromozomy transkripce probíhá na smyčkách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EE5659-18BA-2CDC-7C3B-F8FFAC98CE36}"/>
              </a:ext>
            </a:extLst>
          </p:cNvPr>
          <p:cNvGrpSpPr/>
          <p:nvPr/>
        </p:nvGrpSpPr>
        <p:grpSpPr>
          <a:xfrm>
            <a:off x="1845111" y="3730820"/>
            <a:ext cx="4761558" cy="3222236"/>
            <a:chOff x="411411" y="3754576"/>
            <a:chExt cx="4761558" cy="322223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C7F86A2-4A73-93A9-7640-EE69EDE66E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559"/>
            <a:stretch/>
          </p:blipFill>
          <p:spPr bwMode="auto">
            <a:xfrm>
              <a:off x="411411" y="3754576"/>
              <a:ext cx="3282950" cy="322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Popisek se šipkou doprava 8">
              <a:extLst>
                <a:ext uri="{FF2B5EF4-FFF2-40B4-BE49-F238E27FC236}">
                  <a16:creationId xmlns:a16="http://schemas.microsoft.com/office/drawing/2014/main" id="{DA6AF654-84F6-D030-EA79-4589015D57F9}"/>
                </a:ext>
              </a:extLst>
            </p:cNvPr>
            <p:cNvSpPr/>
            <p:nvPr/>
          </p:nvSpPr>
          <p:spPr>
            <a:xfrm flipH="1">
              <a:off x="3406269" y="3786782"/>
              <a:ext cx="1766700" cy="1223962"/>
            </a:xfrm>
            <a:prstGeom prst="rightArrowCallout">
              <a:avLst>
                <a:gd name="adj1" fmla="val 22258"/>
                <a:gd name="adj2" fmla="val 31439"/>
                <a:gd name="adj3" fmla="val 14719"/>
                <a:gd name="adj4" fmla="val 81692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dirty="0" err="1">
                  <a:solidFill>
                    <a:schemeClr val="tx1"/>
                  </a:solidFill>
                </a:rPr>
                <a:t>Transcription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takes</a:t>
              </a:r>
              <a:r>
                <a:rPr lang="cs-CZ" dirty="0">
                  <a:solidFill>
                    <a:schemeClr val="tx1"/>
                  </a:solidFill>
                </a:rPr>
                <a:t> place </a:t>
              </a:r>
              <a:r>
                <a:rPr lang="cs-CZ" dirty="0" err="1">
                  <a:solidFill>
                    <a:schemeClr val="tx1"/>
                  </a:solidFill>
                </a:rPr>
                <a:t>at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the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loops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18" name="Šipka dolů 9">
              <a:extLst>
                <a:ext uri="{FF2B5EF4-FFF2-40B4-BE49-F238E27FC236}">
                  <a16:creationId xmlns:a16="http://schemas.microsoft.com/office/drawing/2014/main" id="{90D05444-69DE-590E-6ECF-029CCFB61A2A}"/>
                </a:ext>
              </a:extLst>
            </p:cNvPr>
            <p:cNvSpPr/>
            <p:nvPr/>
          </p:nvSpPr>
          <p:spPr>
            <a:xfrm>
              <a:off x="861708" y="4678666"/>
              <a:ext cx="215900" cy="5048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9" name="TextovéPole 10">
              <a:extLst>
                <a:ext uri="{FF2B5EF4-FFF2-40B4-BE49-F238E27FC236}">
                  <a16:creationId xmlns:a16="http://schemas.microsoft.com/office/drawing/2014/main" id="{E76DC9D9-F1FA-778D-902B-68C4EBBA9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396" y="4325329"/>
              <a:ext cx="546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>
                  <a:latin typeface="Calibri" pitchFamily="34" charset="0"/>
                </a:rPr>
                <a:t>HLP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852AC6-C4D2-04A3-2E1F-C87F630A8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00" y="4295301"/>
            <a:ext cx="1727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A2B2FC-D7CC-BCB5-F3A0-4330E1A8A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602" y="162046"/>
            <a:ext cx="7555294" cy="6253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C83A5-CA15-C9C4-34FB-83405ECC55D0}"/>
              </a:ext>
            </a:extLst>
          </p:cNvPr>
          <p:cNvSpPr txBox="1"/>
          <p:nvPr/>
        </p:nvSpPr>
        <p:spPr>
          <a:xfrm>
            <a:off x="150470" y="395659"/>
            <a:ext cx="4949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Dinokaryon</a:t>
            </a:r>
            <a:r>
              <a:rPr lang="en-GB" sz="2400" dirty="0"/>
              <a:t> u </a:t>
            </a:r>
            <a:r>
              <a:rPr lang="en-GB" sz="2400" dirty="0" err="1"/>
              <a:t>všech</a:t>
            </a:r>
            <a:r>
              <a:rPr lang="en-GB" sz="2400" dirty="0"/>
              <a:t>, </a:t>
            </a:r>
            <a:r>
              <a:rPr lang="en-GB" sz="2400" dirty="0" err="1"/>
              <a:t>kromě</a:t>
            </a:r>
            <a:r>
              <a:rPr lang="en-GB" sz="2400" dirty="0"/>
              <a:t> </a:t>
            </a:r>
            <a:r>
              <a:rPr lang="en-GB" sz="2400" dirty="0" err="1"/>
              <a:t>perkinsidů</a:t>
            </a:r>
            <a:endParaRPr lang="en-CZ" sz="2400" dirty="0"/>
          </a:p>
        </p:txBody>
      </p:sp>
      <p:pic>
        <p:nvPicPr>
          <p:cNvPr id="31746" name="Picture 2" descr="Perkinsus Marinus, a particularly dangerous disease in oysters: Possibly  eliminate the entire mollusk farming area">
            <a:extLst>
              <a:ext uri="{FF2B5EF4-FFF2-40B4-BE49-F238E27FC236}">
                <a16:creationId xmlns:a16="http://schemas.microsoft.com/office/drawing/2014/main" id="{C1C2E81D-6BC1-A057-072E-9419A831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1043" y="2955791"/>
            <a:ext cx="3385595" cy="21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Scanning electron microscopic observation of the in vitro cultured  protozoan, Perkinsus olseni, isolated from the Manila clam, Ruditapes  philippinarum | BMC Microbiology | Full Text">
            <a:extLst>
              <a:ext uri="{FF2B5EF4-FFF2-40B4-BE49-F238E27FC236}">
                <a16:creationId xmlns:a16="http://schemas.microsoft.com/office/drawing/2014/main" id="{C209FEAB-353C-7939-05D6-B36311FFE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1" y="2349659"/>
            <a:ext cx="2526658" cy="338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94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C091A-9214-CABA-45C4-5CC6FC4E27DB}"/>
              </a:ext>
            </a:extLst>
          </p:cNvPr>
          <p:cNvSpPr txBox="1"/>
          <p:nvPr/>
        </p:nvSpPr>
        <p:spPr>
          <a:xfrm>
            <a:off x="3238615" y="73129"/>
            <a:ext cx="571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Proč a jak došlo ke nahrazení histonů?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825F9-BA2C-EC14-59B4-F334BB7DF2F6}"/>
              </a:ext>
            </a:extLst>
          </p:cNvPr>
          <p:cNvSpPr txBox="1"/>
          <p:nvPr/>
        </p:nvSpPr>
        <p:spPr>
          <a:xfrm>
            <a:off x="1652285" y="606188"/>
            <a:ext cx="888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DVNPs (</a:t>
            </a:r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arding"/>
              </a:rPr>
              <a:t>dinoflagellate-viral-nucleoproteins</a:t>
            </a:r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) – </a:t>
            </a:r>
            <a:r>
              <a:rPr lang="en-GB" sz="24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původně</a:t>
            </a:r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virové</a:t>
            </a:r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GB" sz="24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-apple-system"/>
              </a:rPr>
              <a:t>proteiny</a:t>
            </a:r>
            <a:endParaRPr lang="en-GB" sz="24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-apple-syste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AA111-D52A-8DA1-3CC2-522B3746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35" y="1247895"/>
            <a:ext cx="4711700" cy="4686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F30E3-D3D5-349F-2042-E9F690FDC3A1}"/>
              </a:ext>
            </a:extLst>
          </p:cNvPr>
          <p:cNvSpPr txBox="1"/>
          <p:nvPr/>
        </p:nvSpPr>
        <p:spPr>
          <a:xfrm>
            <a:off x="744356" y="1247895"/>
            <a:ext cx="4850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/>
              <a:t>Phycodnaviridae – ds DNA viry řas (Chlorella)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909F3-6A11-A170-EB7D-B1521F4E93D6}"/>
              </a:ext>
            </a:extLst>
          </p:cNvPr>
          <p:cNvSpPr txBox="1"/>
          <p:nvPr/>
        </p:nvSpPr>
        <p:spPr>
          <a:xfrm>
            <a:off x="739521" y="1837886"/>
            <a:ext cx="6084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u </a:t>
            </a:r>
            <a:r>
              <a:rPr lang="en-GB" sz="2000" dirty="0" err="1"/>
              <a:t>bazálních</a:t>
            </a:r>
            <a:r>
              <a:rPr lang="en-GB" sz="2000" dirty="0"/>
              <a:t> </a:t>
            </a:r>
            <a:r>
              <a:rPr lang="en-GB" sz="2000" dirty="0" err="1"/>
              <a:t>obrněnek</a:t>
            </a:r>
            <a:r>
              <a:rPr lang="en-GB" sz="2000" dirty="0"/>
              <a:t> </a:t>
            </a:r>
            <a:r>
              <a:rPr lang="en-GB" sz="2000" dirty="0" err="1"/>
              <a:t>tvoří</a:t>
            </a:r>
            <a:r>
              <a:rPr lang="en-GB" sz="2000" dirty="0"/>
              <a:t> DVNP </a:t>
            </a:r>
            <a:r>
              <a:rPr lang="en-GB" sz="2000" dirty="0" err="1"/>
              <a:t>většinu</a:t>
            </a:r>
            <a:r>
              <a:rPr lang="en-GB" sz="2000" dirty="0"/>
              <a:t> </a:t>
            </a:r>
            <a:r>
              <a:rPr lang="en-GB" sz="2000" dirty="0" err="1"/>
              <a:t>nukleoproteinů</a:t>
            </a:r>
            <a:endParaRPr lang="en-CZ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E32CB-B7A3-CEAB-D617-4D1CB8130EE9}"/>
              </a:ext>
            </a:extLst>
          </p:cNvPr>
          <p:cNvSpPr txBox="1"/>
          <p:nvPr/>
        </p:nvSpPr>
        <p:spPr>
          <a:xfrm>
            <a:off x="739521" y="2359439"/>
            <a:ext cx="5996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xenotransfekce</a:t>
            </a:r>
            <a:r>
              <a:rPr lang="en-GB" sz="2000" dirty="0"/>
              <a:t> do </a:t>
            </a:r>
            <a:r>
              <a:rPr lang="en-GB" sz="2000" i="1" dirty="0"/>
              <a:t>S</a:t>
            </a:r>
            <a:r>
              <a:rPr lang="en-GB" sz="2000" dirty="0"/>
              <a:t>. </a:t>
            </a:r>
            <a:r>
              <a:rPr lang="en-GB" sz="2000" i="1" dirty="0"/>
              <a:t>cerevisiae</a:t>
            </a:r>
            <a:r>
              <a:rPr lang="en-GB" sz="2000" dirty="0"/>
              <a:t> – </a:t>
            </a:r>
            <a:r>
              <a:rPr lang="en-GB" sz="2000" dirty="0" err="1"/>
              <a:t>vazba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jádro</a:t>
            </a:r>
            <a:r>
              <a:rPr lang="en-GB" sz="2000" dirty="0"/>
              <a:t>, </a:t>
            </a:r>
            <a:r>
              <a:rPr lang="en-GB" sz="2000" dirty="0" err="1"/>
              <a:t>růstový</a:t>
            </a:r>
            <a:r>
              <a:rPr lang="en-GB" sz="2000" dirty="0"/>
              <a:t> </a:t>
            </a:r>
            <a:r>
              <a:rPr lang="en-GB" sz="2000" dirty="0" err="1"/>
              <a:t>fenotyp</a:t>
            </a:r>
            <a:endParaRPr lang="en-CZ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73BB7-2F62-883C-2380-E8EE24711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843" y="4766546"/>
            <a:ext cx="3989588" cy="1773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E9C8E-8B97-A3DA-2C39-E98D73998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052" y="1447950"/>
            <a:ext cx="2995474" cy="3323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17CFDB-199E-DE96-CBAB-E3FDF4C93A80}"/>
              </a:ext>
            </a:extLst>
          </p:cNvPr>
          <p:cNvSpPr txBox="1"/>
          <p:nvPr/>
        </p:nvSpPr>
        <p:spPr>
          <a:xfrm>
            <a:off x="7257327" y="6415539"/>
            <a:ext cx="27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Irwin et al. 2018 Nat Comm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FA324B-0D44-1981-DCCB-E14951A0F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772" y="2206165"/>
            <a:ext cx="2336800" cy="3505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517C22-6961-47B9-B4B1-DF29D7E0A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3757" y="2206165"/>
            <a:ext cx="2336799" cy="35116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06AA2A-3280-DBEC-8509-78C2BB68D43B}"/>
              </a:ext>
            </a:extLst>
          </p:cNvPr>
          <p:cNvSpPr txBox="1"/>
          <p:nvPr/>
        </p:nvSpPr>
        <p:spPr>
          <a:xfrm>
            <a:off x="775670" y="325720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800" dirty="0">
                <a:cs typeface="Times New Roman" panose="02020603050405020304" pitchFamily="18" charset="0"/>
              </a:rPr>
              <a:t>↑ DVNPs ↓ funkční nukleozomy a transkripce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968A86-F56F-A51C-F60A-C8DB276235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2330" y="1401578"/>
            <a:ext cx="4858226" cy="49363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0142D4-902D-B38A-5BFD-13EAF775D6FA}"/>
              </a:ext>
            </a:extLst>
          </p:cNvPr>
          <p:cNvSpPr txBox="1"/>
          <p:nvPr/>
        </p:nvSpPr>
        <p:spPr>
          <a:xfrm>
            <a:off x="778040" y="381641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CZ" dirty="0"/>
              <a:t>utace </a:t>
            </a:r>
            <a:r>
              <a:rPr lang="en-CZ" sz="1800" dirty="0">
                <a:cs typeface="Times New Roman" panose="02020603050405020304" pitchFamily="18" charset="0"/>
              </a:rPr>
              <a:t>↓ úroveň histonů </a:t>
            </a:r>
            <a:r>
              <a:rPr lang="en-CZ" dirty="0"/>
              <a:t>zlepšily růst	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4D33BE-F9BC-EE79-E9E2-E1B77EC1DA2E}"/>
              </a:ext>
            </a:extLst>
          </p:cNvPr>
          <p:cNvSpPr txBox="1"/>
          <p:nvPr/>
        </p:nvSpPr>
        <p:spPr>
          <a:xfrm>
            <a:off x="912965" y="4822124"/>
            <a:ext cx="55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Prvotní</a:t>
            </a:r>
            <a:r>
              <a:rPr lang="en-GB" sz="2400" dirty="0"/>
              <a:t> </a:t>
            </a:r>
            <a:r>
              <a:rPr lang="en-GB" sz="2400" dirty="0" err="1"/>
              <a:t>infekce</a:t>
            </a:r>
            <a:r>
              <a:rPr lang="en-GB" sz="2400" dirty="0"/>
              <a:t> </a:t>
            </a:r>
            <a:r>
              <a:rPr lang="en-GB" sz="2400" dirty="0" err="1"/>
              <a:t>phycodnaviry</a:t>
            </a:r>
            <a:r>
              <a:rPr lang="en-GB" sz="2400" dirty="0"/>
              <a:t> </a:t>
            </a:r>
            <a:r>
              <a:rPr lang="en-GB" sz="2400" dirty="0" err="1"/>
              <a:t>donutily</a:t>
            </a:r>
            <a:r>
              <a:rPr lang="en-GB" sz="2400" dirty="0"/>
              <a:t> </a:t>
            </a:r>
            <a:r>
              <a:rPr lang="en-GB" sz="2400" dirty="0" err="1"/>
              <a:t>obrněnky</a:t>
            </a:r>
            <a:r>
              <a:rPr lang="en-GB" sz="2400" dirty="0"/>
              <a:t> </a:t>
            </a:r>
            <a:r>
              <a:rPr lang="en-GB" sz="2400" dirty="0" err="1"/>
              <a:t>zbavit</a:t>
            </a:r>
            <a:r>
              <a:rPr lang="en-GB" sz="2400" dirty="0"/>
              <a:t> </a:t>
            </a:r>
            <a:r>
              <a:rPr lang="en-GB" sz="2400" dirty="0" err="1"/>
              <a:t>nukleozomy</a:t>
            </a:r>
            <a:r>
              <a:rPr lang="en-GB" sz="2400" dirty="0"/>
              <a:t> </a:t>
            </a:r>
            <a:r>
              <a:rPr lang="en-GB" sz="2400" dirty="0" err="1"/>
              <a:t>histonů</a:t>
            </a:r>
            <a:r>
              <a:rPr lang="en-GB" sz="2400" dirty="0"/>
              <a:t>?</a:t>
            </a:r>
            <a:endParaRPr lang="en-CZ" sz="2400" dirty="0"/>
          </a:p>
        </p:txBody>
      </p:sp>
    </p:spTree>
    <p:extLst>
      <p:ext uri="{BB962C8B-B14F-4D97-AF65-F5344CB8AC3E}">
        <p14:creationId xmlns:p14="http://schemas.microsoft.com/office/powerpoint/2010/main" val="23613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3" grpId="0"/>
      <p:bldP spid="23" grpId="0"/>
      <p:bldP spid="26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585AB4-BF16-6926-24B3-9389F87E9845}"/>
              </a:ext>
            </a:extLst>
          </p:cNvPr>
          <p:cNvSpPr txBox="1"/>
          <p:nvPr/>
        </p:nvSpPr>
        <p:spPr>
          <a:xfrm>
            <a:off x="2841263" y="69445"/>
            <a:ext cx="650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Organizace genomu obrněnek a transkripce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EAFFD-674E-94B3-06DF-C628B233A57C}"/>
              </a:ext>
            </a:extLst>
          </p:cNvPr>
          <p:cNvSpPr txBox="1"/>
          <p:nvPr/>
        </p:nvSpPr>
        <p:spPr>
          <a:xfrm>
            <a:off x="368122" y="717626"/>
            <a:ext cx="774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i="1" dirty="0"/>
              <a:t>Symbiodinium microadriaticum </a:t>
            </a:r>
            <a:r>
              <a:rPr lang="en-CZ" sz="2000" dirty="0"/>
              <a:t>– geny organizovány ve funkčních blocích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7A966216-331F-5A21-E02C-47DA2312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31" y="2632495"/>
            <a:ext cx="9144000" cy="3392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3C9B81-61D2-9E5E-39EE-E7A083B683BE}"/>
              </a:ext>
            </a:extLst>
          </p:cNvPr>
          <p:cNvSpPr txBox="1"/>
          <p:nvPr/>
        </p:nvSpPr>
        <p:spPr>
          <a:xfrm>
            <a:off x="3645731" y="1054182"/>
            <a:ext cx="4594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/>
              <a:t>– polycistronický přepis, SL a trans-splicing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EF482AF-FCCB-344B-18BB-251077B0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718" t="42101"/>
          <a:stretch>
            <a:fillRect/>
          </a:stretch>
        </p:blipFill>
        <p:spPr bwMode="auto">
          <a:xfrm>
            <a:off x="2418114" y="2654057"/>
            <a:ext cx="6176433" cy="258703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33535-BCF7-9F51-722A-ECEED0ADD3E1}"/>
              </a:ext>
            </a:extLst>
          </p:cNvPr>
          <p:cNvSpPr txBox="1"/>
          <p:nvPr/>
        </p:nvSpPr>
        <p:spPr>
          <a:xfrm>
            <a:off x="3645731" y="1423306"/>
            <a:ext cx="7849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/>
              <a:t>– časté mutace SL – reverzní transkripce a rekombinace zpátky do genomu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8584DED-0527-5CEC-3E02-2D392BD5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7744" y="1915809"/>
            <a:ext cx="9179925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09856-3B3F-27B0-2243-CA4F775364E1}"/>
              </a:ext>
            </a:extLst>
          </p:cNvPr>
          <p:cNvSpPr txBox="1"/>
          <p:nvPr/>
        </p:nvSpPr>
        <p:spPr>
          <a:xfrm>
            <a:off x="3645731" y="1759862"/>
            <a:ext cx="7095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000" dirty="0"/>
              <a:t>– </a:t>
            </a:r>
            <a:r>
              <a:rPr lang="en-CZ" sz="2000" dirty="0">
                <a:sym typeface="Wingdings" pitchFamily="2" charset="2"/>
              </a:rPr>
              <a:t> repetice a </a:t>
            </a:r>
            <a:r>
              <a:rPr lang="en-CZ" sz="2000" dirty="0"/>
              <a:t>obrovské rozpětí velikostí genomu (0.1 – 600 Gbp) </a:t>
            </a:r>
          </a:p>
        </p:txBody>
      </p:sp>
    </p:spTree>
    <p:extLst>
      <p:ext uri="{BB962C8B-B14F-4D97-AF65-F5344CB8AC3E}">
        <p14:creationId xmlns:p14="http://schemas.microsoft.com/office/powerpoint/2010/main" val="24650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977462"/>
            <a:ext cx="4012322" cy="26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34FA-8DFA-31F4-E8B0-BD22A8B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33" y="977462"/>
            <a:ext cx="4129127" cy="26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d algae | Marine, Seaweed, Rhodophyta | Britannica">
            <a:extLst>
              <a:ext uri="{FF2B5EF4-FFF2-40B4-BE49-F238E27FC236}">
                <a16:creationId xmlns:a16="http://schemas.microsoft.com/office/drawing/2014/main" id="{A6CD3F8D-DA83-FBF1-C844-7A7FC1B2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69" y="977462"/>
            <a:ext cx="4037076" cy="26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41DE9-D226-C9D5-7459-6FD673306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" y="3652343"/>
            <a:ext cx="3771361" cy="3205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9789F-22EC-8D3C-9FD1-7E2DD416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3977" y="-492672"/>
            <a:ext cx="5880538" cy="88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05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968795"/>
            <a:ext cx="4012322" cy="26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34FA-8DFA-31F4-E8B0-BD22A8B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33" y="977462"/>
            <a:ext cx="4129127" cy="26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d algae | Marine, Seaweed, Rhodophyta | Britannica">
            <a:extLst>
              <a:ext uri="{FF2B5EF4-FFF2-40B4-BE49-F238E27FC236}">
                <a16:creationId xmlns:a16="http://schemas.microsoft.com/office/drawing/2014/main" id="{A6CD3F8D-DA83-FBF1-C844-7A7FC1B2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960" y="977462"/>
            <a:ext cx="4054285" cy="26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41DE9-D226-C9D5-7459-6FD673306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1" y="3652343"/>
            <a:ext cx="3771361" cy="3205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9789F-22EC-8D3C-9FD1-7E2DD416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2146" y="2851587"/>
            <a:ext cx="3203028" cy="48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7DCDD2-09D6-FC9B-F4F9-996E932D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39" y="676845"/>
            <a:ext cx="6752732" cy="618982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066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2490-DBBA-6F54-8DCC-7D07F6671672}"/>
              </a:ext>
            </a:extLst>
          </p:cNvPr>
          <p:cNvSpPr txBox="1"/>
          <p:nvPr/>
        </p:nvSpPr>
        <p:spPr>
          <a:xfrm>
            <a:off x="2897239" y="283780"/>
            <a:ext cx="6397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Ř</a:t>
            </a:r>
            <a:r>
              <a:rPr lang="en-CZ" sz="2400" dirty="0"/>
              <a:t>asa = fotosyntetický eukaryot, který není rostlina</a:t>
            </a:r>
          </a:p>
        </p:txBody>
      </p:sp>
      <p:pic>
        <p:nvPicPr>
          <p:cNvPr id="1026" name="Picture 2" descr="Kelp Forests: Restoring a Lifeline for the Ocean | Earth.Org">
            <a:extLst>
              <a:ext uri="{FF2B5EF4-FFF2-40B4-BE49-F238E27FC236}">
                <a16:creationId xmlns:a16="http://schemas.microsoft.com/office/drawing/2014/main" id="{9E1E24C8-356C-450C-AA67-0B58019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968795"/>
            <a:ext cx="4012322" cy="26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3D534FA-8DFA-31F4-E8B0-BD22A8B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33" y="977462"/>
            <a:ext cx="4129127" cy="26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d algae | Marine, Seaweed, Rhodophyta | Britannica">
            <a:extLst>
              <a:ext uri="{FF2B5EF4-FFF2-40B4-BE49-F238E27FC236}">
                <a16:creationId xmlns:a16="http://schemas.microsoft.com/office/drawing/2014/main" id="{A6CD3F8D-DA83-FBF1-C844-7A7FC1B2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960" y="977462"/>
            <a:ext cx="4054285" cy="26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41DE9-D226-C9D5-7459-6FD673306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1" y="3652343"/>
            <a:ext cx="3771361" cy="3205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9789F-22EC-8D3C-9FD1-7E2DD416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2146" y="2851587"/>
            <a:ext cx="3203028" cy="48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7DCDD2-09D6-FC9B-F4F9-996E932D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931" y="3669677"/>
            <a:ext cx="3640314" cy="320303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4809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Cyanothece (Synechococcaceae) » Manaaki Whenua">
            <a:extLst>
              <a:ext uri="{FF2B5EF4-FFF2-40B4-BE49-F238E27FC236}">
                <a16:creationId xmlns:a16="http://schemas.microsoft.com/office/drawing/2014/main" id="{38BA82B1-2F45-B20C-6A19-BC8D62119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8787" y="3259240"/>
            <a:ext cx="33782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onsider blue-green algal blooms this summer: Identifying and managing  suspected cyanotoxin poisoning in primary care | bpacnz">
            <a:extLst>
              <a:ext uri="{FF2B5EF4-FFF2-40B4-BE49-F238E27FC236}">
                <a16:creationId xmlns:a16="http://schemas.microsoft.com/office/drawing/2014/main" id="{F46B7492-67B7-F01F-5135-CD1B5073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8" y="762589"/>
            <a:ext cx="5332822" cy="266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yanobacteria: R-E-S-P-E-C-T – Lives on Earth">
            <a:extLst>
              <a:ext uri="{FF2B5EF4-FFF2-40B4-BE49-F238E27FC236}">
                <a16:creationId xmlns:a16="http://schemas.microsoft.com/office/drawing/2014/main" id="{B5B94081-C49D-F2B9-D7DE-C28755EB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589"/>
            <a:ext cx="5316050" cy="266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ese are chains of a cyanobacteria... - My Microscopic World | Facebook">
            <a:extLst>
              <a:ext uri="{FF2B5EF4-FFF2-40B4-BE49-F238E27FC236}">
                <a16:creationId xmlns:a16="http://schemas.microsoft.com/office/drawing/2014/main" id="{7BF8388F-D3C1-B355-0B88-D00D37A55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0" y="3428997"/>
            <a:ext cx="3639141" cy="27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yanobacteria Monitoring - Lake Fairlee Association">
            <a:extLst>
              <a:ext uri="{FF2B5EF4-FFF2-40B4-BE49-F238E27FC236}">
                <a16:creationId xmlns:a16="http://schemas.microsoft.com/office/drawing/2014/main" id="{FBA01BF3-908A-B7E2-5865-AA73A3FA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46" y="3428998"/>
            <a:ext cx="4702476" cy="27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B4E60-6D83-8978-8DF1-ED1E03A4C4B3}"/>
              </a:ext>
            </a:extLst>
          </p:cNvPr>
          <p:cNvSpPr txBox="1"/>
          <p:nvPr/>
        </p:nvSpPr>
        <p:spPr>
          <a:xfrm>
            <a:off x="3225599" y="157476"/>
            <a:ext cx="574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v</a:t>
            </a:r>
            <a:r>
              <a:rPr lang="en-CZ" sz="2400" dirty="0"/>
              <a:t>s. Sinice – cyanobacteria – blue-green algae</a:t>
            </a:r>
          </a:p>
        </p:txBody>
      </p:sp>
    </p:spTree>
    <p:extLst>
      <p:ext uri="{BB962C8B-B14F-4D97-AF65-F5344CB8AC3E}">
        <p14:creationId xmlns:p14="http://schemas.microsoft.com/office/powerpoint/2010/main" val="2264311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1395</Words>
  <Application>Microsoft Office PowerPoint</Application>
  <PresentationFormat>Širokoúhlá obrazovka</PresentationFormat>
  <Paragraphs>185</Paragraphs>
  <Slides>57</Slides>
  <Notes>6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8" baseType="lpstr">
      <vt:lpstr>Office Theme</vt:lpstr>
      <vt:lpstr>Buněčná biologie řas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Buněčná biologie řas</dc:title>
  <dc:creator>Ales Horak</dc:creator>
  <cp:lastModifiedBy>Ales Horak</cp:lastModifiedBy>
  <cp:revision>9</cp:revision>
  <dcterms:created xsi:type="dcterms:W3CDTF">2024-04-22T12:22:39Z</dcterms:created>
  <dcterms:modified xsi:type="dcterms:W3CDTF">2024-05-15T13:15:13Z</dcterms:modified>
</cp:coreProperties>
</file>