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476" r:id="rId2"/>
    <p:sldId id="477" r:id="rId3"/>
    <p:sldId id="478" r:id="rId4"/>
    <p:sldId id="744" r:id="rId5"/>
    <p:sldId id="479" r:id="rId6"/>
    <p:sldId id="480" r:id="rId7"/>
    <p:sldId id="481" r:id="rId8"/>
    <p:sldId id="482" r:id="rId9"/>
    <p:sldId id="483" r:id="rId10"/>
    <p:sldId id="484" r:id="rId11"/>
    <p:sldId id="486" r:id="rId12"/>
    <p:sldId id="745" r:id="rId13"/>
    <p:sldId id="342" r:id="rId14"/>
    <p:sldId id="742" r:id="rId15"/>
    <p:sldId id="743" r:id="rId16"/>
    <p:sldId id="487" r:id="rId17"/>
    <p:sldId id="488" r:id="rId18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0C558-FB1F-0E46-B204-81AD44D8426F}" type="datetimeFigureOut">
              <a:rPr lang="en-CZ" smtClean="0"/>
              <a:t>15.05.2024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4AC0A-37AF-E343-81B5-3B1C13B27409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81698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8A7D8B8-A4FC-4AD7-BD8D-0248DA31A5F0}" type="slidenum">
              <a:rPr lang="en-GB" sz="1200"/>
              <a:pPr/>
              <a:t>1</a:t>
            </a:fld>
            <a:endParaRPr lang="en-GB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8774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8A7D8B8-A4FC-4AD7-BD8D-0248DA31A5F0}" type="slidenum">
              <a:rPr lang="en-GB" sz="1200"/>
              <a:pPr/>
              <a:t>10</a:t>
            </a:fld>
            <a:endParaRPr lang="en-GB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8149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Motifs following transmembrane domains in cysteine rich proteins are characteristic of VSPs</a:t>
            </a:r>
          </a:p>
          <a:p>
            <a:r>
              <a:rPr lang="en-US" dirty="0"/>
              <a:t>5 AA long – use arginine and lysine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9A0CE-904E-0842-8223-ADD79C3DCF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18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Motifs following transmembrane domains in cysteine rich proteins are characteristic of VSPs</a:t>
            </a:r>
          </a:p>
          <a:p>
            <a:r>
              <a:rPr lang="en-US" dirty="0"/>
              <a:t>5 AA long – use arginine and lysine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9A0CE-904E-0842-8223-ADD79C3DCF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08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8A7D8B8-A4FC-4AD7-BD8D-0248DA31A5F0}" type="slidenum">
              <a:rPr lang="en-GB" sz="1200"/>
              <a:pPr/>
              <a:t>2</a:t>
            </a:fld>
            <a:endParaRPr lang="en-GB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1336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8A7D8B8-A4FC-4AD7-BD8D-0248DA31A5F0}" type="slidenum">
              <a:rPr lang="en-GB" sz="1200"/>
              <a:pPr/>
              <a:t>3</a:t>
            </a:fld>
            <a:endParaRPr lang="en-GB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1116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8A7D8B8-A4FC-4AD7-BD8D-0248DA31A5F0}" type="slidenum">
              <a:rPr lang="en-GB" sz="1200"/>
              <a:pPr/>
              <a:t>4</a:t>
            </a:fld>
            <a:endParaRPr lang="en-GB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1199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8A7D8B8-A4FC-4AD7-BD8D-0248DA31A5F0}" type="slidenum">
              <a:rPr lang="en-GB" sz="1200"/>
              <a:pPr/>
              <a:t>5</a:t>
            </a:fld>
            <a:endParaRPr lang="en-GB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8478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8A7D8B8-A4FC-4AD7-BD8D-0248DA31A5F0}" type="slidenum">
              <a:rPr lang="en-GB" sz="1200"/>
              <a:pPr/>
              <a:t>6</a:t>
            </a:fld>
            <a:endParaRPr lang="en-GB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9478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8A7D8B8-A4FC-4AD7-BD8D-0248DA31A5F0}" type="slidenum">
              <a:rPr lang="en-GB" sz="1200"/>
              <a:pPr/>
              <a:t>7</a:t>
            </a:fld>
            <a:endParaRPr lang="en-GB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1104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8A7D8B8-A4FC-4AD7-BD8D-0248DA31A5F0}" type="slidenum">
              <a:rPr lang="en-GB" sz="1200"/>
              <a:pPr/>
              <a:t>8</a:t>
            </a:fld>
            <a:endParaRPr lang="en-GB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4276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8A7D8B8-A4FC-4AD7-BD8D-0248DA31A5F0}" type="slidenum">
              <a:rPr lang="en-GB" sz="1200"/>
              <a:pPr/>
              <a:t>9</a:t>
            </a:fld>
            <a:endParaRPr lang="en-GB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8629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46FEB-C0D5-5492-FDCD-04104B570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B4849-B156-414B-7D68-02247F060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448C2-E831-3274-D71F-7F3CFFEDF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C5BF-3E6D-D84B-B428-1F566D674092}" type="datetimeFigureOut">
              <a:rPr lang="en-CZ" smtClean="0"/>
              <a:t>15.05.2024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79BAD-4BB7-103D-2775-DE4CB149D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81C30-6903-4268-0C9E-AD3AE22A9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6BE9A-299B-B743-9F5A-5D194DDC9D1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55308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E7B15-30B4-1C06-228A-B5718DCD0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4EC71B-7074-C4F6-BD05-7163E87F7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73149-D54F-EEAD-E715-C71C2905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C5BF-3E6D-D84B-B428-1F566D674092}" type="datetimeFigureOut">
              <a:rPr lang="en-CZ" smtClean="0"/>
              <a:t>15.05.2024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D01B9-9B74-BFE5-65B3-F372CA288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3E59A-1358-E90A-279E-7DB66F57B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6BE9A-299B-B743-9F5A-5D194DDC9D1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769682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9657F6-50D7-94B6-B630-5B2A009B6F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33F12E-69AE-64B3-95A9-E74318CC4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F3D58-0FE4-3641-38EE-E7A2E209B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C5BF-3E6D-D84B-B428-1F566D674092}" type="datetimeFigureOut">
              <a:rPr lang="en-CZ" smtClean="0"/>
              <a:t>15.05.2024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C92D9-980C-CCC2-6A5D-6212A08CB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4B20B-2E49-B371-AED1-839E29E9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6BE9A-299B-B743-9F5A-5D194DDC9D1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980755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A41DF-CBC4-7F61-A2E9-471F0301E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6BA35-7156-704C-1656-DE8D4DF25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41684-8A83-8647-9EA9-9A51A2876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C5BF-3E6D-D84B-B428-1F566D674092}" type="datetimeFigureOut">
              <a:rPr lang="en-CZ" smtClean="0"/>
              <a:t>15.05.2024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306F7-1BE1-04B2-881D-7D711A14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D53C9-ED5A-16A9-F285-DB286836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6BE9A-299B-B743-9F5A-5D194DDC9D1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618249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96A25-FBD5-665A-602C-28DBFA25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1A0AA-48A5-9B35-0C1A-511C3B86B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C38C3-F800-30B3-A0EA-9CD6514F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C5BF-3E6D-D84B-B428-1F566D674092}" type="datetimeFigureOut">
              <a:rPr lang="en-CZ" smtClean="0"/>
              <a:t>15.05.2024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4E161-C7E9-C9EC-9017-F8162185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BA196-9734-7F50-6E8C-D6889C9BC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6BE9A-299B-B743-9F5A-5D194DDC9D1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84700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1A774-0BF3-6A12-E48A-5E09AEF79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0FA13-735D-28C5-9A8E-57261AC04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409CA-51FE-88B3-3B0B-415061FF4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4829E-D6DC-067F-2B50-4D102BFA0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C5BF-3E6D-D84B-B428-1F566D674092}" type="datetimeFigureOut">
              <a:rPr lang="en-CZ" smtClean="0"/>
              <a:t>15.05.2024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FC2A2-7DF2-561F-4462-8863C90CA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DF5B81-4A65-DBE2-0EAC-4096819E1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6BE9A-299B-B743-9F5A-5D194DDC9D1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426166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974F4-68BD-D57C-E162-FE341AE0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891FE-E237-FD3D-C37E-68C8F479D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6A021-B780-0F49-B907-16A467FC9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8EEA6-AA17-A7E2-B53D-412C8325A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9FABC6-B26B-A17E-0525-5EF8EC5AB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CBA1E3-472B-267C-01CD-D65E70F29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C5BF-3E6D-D84B-B428-1F566D674092}" type="datetimeFigureOut">
              <a:rPr lang="en-CZ" smtClean="0"/>
              <a:t>15.05.2024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CAE768-4EA7-E0AD-3F01-F18323349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D67105-28D6-91B2-5CF2-00AD137B3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6BE9A-299B-B743-9F5A-5D194DDC9D1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020973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C7AE5-82EB-CF52-5E3A-D231B96A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5D4300-DC44-0C33-21DE-195564840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C5BF-3E6D-D84B-B428-1F566D674092}" type="datetimeFigureOut">
              <a:rPr lang="en-CZ" smtClean="0"/>
              <a:t>15.05.2024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DA049-E05C-97EE-A061-9FCD3D17E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9528C2-E2AF-EE9D-3E13-E0C88C5E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6BE9A-299B-B743-9F5A-5D194DDC9D1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027969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6C92A-786F-43BF-D350-77154205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C5BF-3E6D-D84B-B428-1F566D674092}" type="datetimeFigureOut">
              <a:rPr lang="en-CZ" smtClean="0"/>
              <a:t>15.05.2024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0CA654-1F20-482A-27A1-4782A0670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18733-0D47-83A2-6763-F5ED17A73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6BE9A-299B-B743-9F5A-5D194DDC9D1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969398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5389E-ACA5-8D3F-08CF-B5CDC3762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4B678-9BA5-3EC3-6865-C7DA4ABF0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875B2-1876-06F9-668E-F875034B9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931CF1-CBF5-8259-555A-4287E91A0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C5BF-3E6D-D84B-B428-1F566D674092}" type="datetimeFigureOut">
              <a:rPr lang="en-CZ" smtClean="0"/>
              <a:t>15.05.2024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DBD36D-827D-A643-58A9-E24765B17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C28D5C-B9F1-519D-DA77-F2184E23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6BE9A-299B-B743-9F5A-5D194DDC9D1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67955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D266E-94EB-0D85-A702-5F1F7B1B9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522AF2-D75B-EC7B-FF9B-AFB823737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CFF9E-9775-9FEA-3BDF-95E16BDFA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F2EA0-1804-E92F-6DE6-961BE3112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C5BF-3E6D-D84B-B428-1F566D674092}" type="datetimeFigureOut">
              <a:rPr lang="en-CZ" smtClean="0"/>
              <a:t>15.05.2024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F139F-32F7-42BC-090C-AEE6891FC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C5E064-18E1-645E-F603-E2D8557D7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6BE9A-299B-B743-9F5A-5D194DDC9D1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52968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BA6E4B-A04C-D61B-CBB2-CBA9A16C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55643-DC96-9BAA-78C3-E36575226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ECB32-257A-4885-6DCD-4CA389506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1C5BF-3E6D-D84B-B428-1F566D674092}" type="datetimeFigureOut">
              <a:rPr lang="en-CZ" smtClean="0"/>
              <a:t>15.05.2024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390B1-0688-EAE6-848F-DAD5382C55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B6FF6-73DA-4F3B-FD53-E4E93B9A8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6BE9A-299B-B743-9F5A-5D194DDC9D1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5226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806352" y="260648"/>
            <a:ext cx="8579296" cy="2160240"/>
          </a:xfrm>
          <a:prstGeom prst="rect">
            <a:avLst/>
          </a:prstGeom>
          <a:solidFill>
            <a:srgbClr val="000055"/>
          </a:solidFill>
          <a:effectLst>
            <a:softEdge rad="38100"/>
          </a:effectLst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bg1"/>
                </a:solidFill>
              </a:rPr>
              <a:t>Horizontal Gene Transfer</a:t>
            </a:r>
          </a:p>
        </p:txBody>
      </p:sp>
      <p:pic>
        <p:nvPicPr>
          <p:cNvPr id="2" name="Picture 2" descr="http://textbookofbacteriology.net/HorizontalTransfer.gif">
            <a:extLst>
              <a:ext uri="{FF2B5EF4-FFF2-40B4-BE49-F238E27FC236}">
                <a16:creationId xmlns:a16="http://schemas.microsoft.com/office/drawing/2014/main" id="{C11C7462-19E9-83AA-DB26-C2751806F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9063" y="2636913"/>
            <a:ext cx="4333875" cy="3811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5246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806352" y="116632"/>
            <a:ext cx="8579296" cy="576064"/>
          </a:xfrm>
          <a:prstGeom prst="rect">
            <a:avLst/>
          </a:prstGeom>
          <a:solidFill>
            <a:srgbClr val="000055"/>
          </a:solidFill>
          <a:effectLst>
            <a:softEdge rad="38100"/>
          </a:effectLst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HGT to </a:t>
            </a:r>
            <a:r>
              <a:rPr lang="en-US" sz="3600" dirty="0" err="1">
                <a:solidFill>
                  <a:schemeClr val="bg1"/>
                </a:solidFill>
              </a:rPr>
              <a:t>Eukarytoes</a:t>
            </a:r>
            <a:r>
              <a:rPr lang="en-US" sz="3600" dirty="0">
                <a:solidFill>
                  <a:schemeClr val="bg1"/>
                </a:solidFill>
              </a:rPr>
              <a:t> – controversial?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1EC8107-0DC8-8708-34CB-7249C27A8D5B}"/>
              </a:ext>
            </a:extLst>
          </p:cNvPr>
          <p:cNvSpPr txBox="1">
            <a:spLocks noChangeArrowheads="1"/>
          </p:cNvSpPr>
          <p:nvPr/>
        </p:nvSpPr>
        <p:spPr>
          <a:xfrm>
            <a:off x="1703388" y="1168896"/>
            <a:ext cx="8964612" cy="3124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2400" dirty="0">
                <a:latin typeface="+mj-lt"/>
              </a:rPr>
              <a:t>HGT </a:t>
            </a:r>
            <a:r>
              <a:rPr lang="en-GB" altLang="cs-CZ" sz="2400" dirty="0">
                <a:latin typeface="+mj-lt"/>
              </a:rPr>
              <a:t>can be amazing source of new adaptations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CA" altLang="cs-CZ" sz="2400" dirty="0">
                <a:latin typeface="+mj-lt"/>
              </a:rPr>
              <a:t>Help with lifestyle transitions – anaerobiosis, parasitism </a:t>
            </a:r>
            <a:r>
              <a:rPr lang="en-CA" altLang="cs-CZ" sz="2400" dirty="0" err="1">
                <a:latin typeface="+mj-lt"/>
              </a:rPr>
              <a:t>etc</a:t>
            </a:r>
            <a:r>
              <a:rPr lang="en-CA" altLang="cs-CZ" sz="2400" dirty="0">
                <a:latin typeface="+mj-lt"/>
              </a:rPr>
              <a:t>…</a:t>
            </a:r>
            <a:endParaRPr lang="cs-CZ" altLang="cs-CZ" sz="2400" dirty="0">
              <a:latin typeface="+mj-lt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cs-CZ" altLang="cs-CZ" sz="2400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GB" altLang="cs-CZ" sz="2400" dirty="0">
                <a:latin typeface="+mj-lt"/>
              </a:rPr>
              <a:t>But not only, marine diatom </a:t>
            </a:r>
            <a:r>
              <a:rPr lang="en-GB" altLang="cs-CZ" sz="2400" i="1" dirty="0" err="1">
                <a:latin typeface="+mj-lt"/>
              </a:rPr>
              <a:t>Phaedactylum</a:t>
            </a:r>
            <a:r>
              <a:rPr lang="en-GB" altLang="cs-CZ" sz="2400" i="1" dirty="0">
                <a:latin typeface="+mj-lt"/>
              </a:rPr>
              <a:t> </a:t>
            </a:r>
            <a:r>
              <a:rPr lang="en-GB" altLang="cs-CZ" sz="2400" i="1" dirty="0" err="1">
                <a:latin typeface="+mj-lt"/>
              </a:rPr>
              <a:t>tricornutum</a:t>
            </a:r>
            <a:r>
              <a:rPr lang="en-GB" altLang="cs-CZ" sz="2400" i="1" dirty="0">
                <a:latin typeface="+mj-lt"/>
              </a:rPr>
              <a:t> </a:t>
            </a:r>
            <a:r>
              <a:rPr lang="en-GB" altLang="cs-CZ" sz="2400" dirty="0">
                <a:latin typeface="+mj-lt"/>
              </a:rPr>
              <a:t>contains &gt; 5% </a:t>
            </a:r>
            <a:r>
              <a:rPr lang="cs-CZ" altLang="cs-CZ" sz="2400" dirty="0">
                <a:latin typeface="+mj-lt"/>
              </a:rPr>
              <a:t>HGT </a:t>
            </a:r>
            <a:r>
              <a:rPr lang="en-GB" altLang="cs-CZ" sz="2400" dirty="0">
                <a:latin typeface="+mj-lt"/>
              </a:rPr>
              <a:t>genes.</a:t>
            </a:r>
            <a:endParaRPr lang="cs-CZ" altLang="cs-CZ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6642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91544" y="44624"/>
            <a:ext cx="8229600" cy="563562"/>
          </a:xfrm>
          <a:solidFill>
            <a:srgbClr val="000055"/>
          </a:solidFill>
          <a:effectLst>
            <a:softEdge rad="38100"/>
          </a:effectLst>
        </p:spPr>
        <p:txBody>
          <a:bodyPr>
            <a:noAutofit/>
          </a:bodyPr>
          <a:lstStyle/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51DA3C-5CF1-8053-C8D0-6455D026D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836712"/>
            <a:ext cx="9144000" cy="31432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cs-CZ" altLang="cs-CZ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 sz="2400" dirty="0">
                <a:latin typeface="+mj-lt"/>
              </a:rPr>
              <a:t>Extremophilic red alga </a:t>
            </a:r>
            <a:r>
              <a:rPr lang="cs-CZ" altLang="cs-CZ" sz="2400" dirty="0">
                <a:latin typeface="+mj-lt"/>
              </a:rPr>
              <a:t>(Cyanidiophyceae)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 b="1" dirty="0">
                <a:solidFill>
                  <a:srgbClr val="FF0000"/>
                </a:solidFill>
                <a:latin typeface="+mj-lt"/>
              </a:rPr>
              <a:t>Adaptation to extreme conditions also thanks to </a:t>
            </a:r>
            <a:r>
              <a:rPr lang="cs-CZ" altLang="cs-CZ" sz="2400" b="1" dirty="0">
                <a:solidFill>
                  <a:srgbClr val="FF0000"/>
                </a:solidFill>
                <a:latin typeface="+mj-lt"/>
              </a:rPr>
              <a:t>HGT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dirty="0">
                <a:latin typeface="+mj-lt"/>
              </a:rPr>
              <a:t>(pH 0-4; t</a:t>
            </a:r>
            <a:r>
              <a:rPr lang="en-GB" altLang="cs-CZ" sz="2400" dirty="0" err="1">
                <a:latin typeface="+mj-lt"/>
              </a:rPr>
              <a:t>emperature</a:t>
            </a:r>
            <a:r>
              <a:rPr lang="cs-CZ" altLang="cs-CZ" sz="2400" dirty="0">
                <a:latin typeface="+mj-lt"/>
              </a:rPr>
              <a:t> 56°C; </a:t>
            </a:r>
            <a:r>
              <a:rPr lang="en-GB" altLang="cs-CZ" sz="2400" dirty="0">
                <a:latin typeface="+mj-lt"/>
              </a:rPr>
              <a:t>high tolerance to toxic metals</a:t>
            </a:r>
            <a:r>
              <a:rPr lang="cs-CZ" altLang="cs-CZ" sz="2400" dirty="0">
                <a:latin typeface="+mj-lt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+mj-lt"/>
              </a:rPr>
              <a:t>Ba</a:t>
            </a:r>
            <a:r>
              <a:rPr lang="en-GB" altLang="cs-CZ" sz="2400" dirty="0">
                <a:latin typeface="+mj-lt"/>
              </a:rPr>
              <a:t>c</a:t>
            </a:r>
            <a:r>
              <a:rPr lang="cs-CZ" altLang="cs-CZ" sz="2400" dirty="0" err="1">
                <a:latin typeface="+mj-lt"/>
              </a:rPr>
              <a:t>teri</a:t>
            </a:r>
            <a:r>
              <a:rPr lang="en-GB" altLang="cs-CZ" sz="2400" dirty="0">
                <a:latin typeface="+mj-lt"/>
              </a:rPr>
              <a:t>al genes for various ion channels</a:t>
            </a:r>
            <a:r>
              <a:rPr lang="cs-CZ" altLang="cs-CZ" sz="2400" dirty="0">
                <a:latin typeface="+mj-lt"/>
              </a:rPr>
              <a:t>, </a:t>
            </a:r>
            <a:r>
              <a:rPr lang="cs-CZ" altLang="cs-CZ" sz="2400" dirty="0" err="1">
                <a:latin typeface="+mj-lt"/>
              </a:rPr>
              <a:t>membrane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pumps</a:t>
            </a:r>
            <a:endParaRPr lang="cs-CZ" altLang="cs-CZ" sz="2400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 sz="2400" dirty="0">
                <a:latin typeface="+mj-lt"/>
              </a:rPr>
              <a:t>Less introns and higher </a:t>
            </a:r>
            <a:r>
              <a:rPr lang="cs-CZ" altLang="cs-CZ" sz="2400" dirty="0">
                <a:latin typeface="+mj-lt"/>
              </a:rPr>
              <a:t>GC </a:t>
            </a:r>
            <a:r>
              <a:rPr lang="en-GB" altLang="cs-CZ" sz="2400" dirty="0">
                <a:latin typeface="+mj-lt"/>
              </a:rPr>
              <a:t>content in these genes</a:t>
            </a:r>
            <a:r>
              <a:rPr lang="cs-CZ" altLang="cs-CZ" sz="2400" dirty="0">
                <a:latin typeface="+mj-lt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+mj-lt"/>
              </a:rPr>
              <a:t>Dono</a:t>
            </a:r>
            <a:r>
              <a:rPr lang="en-GB" altLang="cs-CZ" sz="2400" dirty="0" err="1">
                <a:latin typeface="+mj-lt"/>
              </a:rPr>
              <a:t>rs</a:t>
            </a:r>
            <a:r>
              <a:rPr lang="cs-CZ" altLang="cs-CZ" sz="2400" dirty="0">
                <a:latin typeface="+mj-lt"/>
              </a:rPr>
              <a:t>: </a:t>
            </a:r>
            <a:r>
              <a:rPr lang="cs-CZ" altLang="cs-CZ" sz="2400" dirty="0" err="1">
                <a:latin typeface="+mj-lt"/>
              </a:rPr>
              <a:t>extremo</a:t>
            </a:r>
            <a:r>
              <a:rPr lang="en-GB" altLang="cs-CZ" sz="2400" dirty="0" err="1">
                <a:latin typeface="+mj-lt"/>
              </a:rPr>
              <a:t>philic</a:t>
            </a:r>
            <a:r>
              <a:rPr lang="cs-CZ" altLang="cs-CZ" sz="2400" dirty="0">
                <a:latin typeface="+mj-lt"/>
              </a:rPr>
              <a:t> </a:t>
            </a:r>
            <a:r>
              <a:rPr lang="en-GB" altLang="cs-CZ" sz="2400" dirty="0">
                <a:latin typeface="+mj-lt"/>
              </a:rPr>
              <a:t>prokaryotes</a:t>
            </a:r>
            <a:endParaRPr lang="cs-CZ" altLang="cs-CZ" sz="24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54F5E-D782-FEA2-6F7D-10C324B71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519" y="3523804"/>
            <a:ext cx="3275459" cy="327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90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91544" y="44624"/>
            <a:ext cx="8229600" cy="563562"/>
          </a:xfrm>
          <a:solidFill>
            <a:srgbClr val="000055"/>
          </a:solidFill>
          <a:effectLst>
            <a:softEdge rad="38100"/>
          </a:effectLst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Free-living Diplomonads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51DA3C-5CF1-8053-C8D0-6455D026D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88" y="212650"/>
            <a:ext cx="9144000" cy="31432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cs-CZ" altLang="cs-CZ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 sz="2400" dirty="0">
                <a:latin typeface="+mj-lt"/>
              </a:rPr>
              <a:t>Extremophilic red alga </a:t>
            </a:r>
            <a:r>
              <a:rPr lang="cs-CZ" altLang="cs-CZ" sz="2400" dirty="0">
                <a:latin typeface="+mj-lt"/>
              </a:rPr>
              <a:t>(Cyanidiophyceae)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 b="1" dirty="0">
                <a:solidFill>
                  <a:srgbClr val="FF0000"/>
                </a:solidFill>
                <a:latin typeface="+mj-lt"/>
              </a:rPr>
              <a:t>Adaptation to extreme conditions also thanks to </a:t>
            </a:r>
            <a:r>
              <a:rPr lang="cs-CZ" altLang="cs-CZ" sz="2400" b="1" dirty="0">
                <a:solidFill>
                  <a:srgbClr val="FF0000"/>
                </a:solidFill>
                <a:latin typeface="+mj-lt"/>
              </a:rPr>
              <a:t>HGT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dirty="0">
                <a:latin typeface="+mj-lt"/>
              </a:rPr>
              <a:t>(pH 0-4; t</a:t>
            </a:r>
            <a:r>
              <a:rPr lang="en-GB" altLang="cs-CZ" sz="2400" dirty="0" err="1">
                <a:latin typeface="+mj-lt"/>
              </a:rPr>
              <a:t>emperature</a:t>
            </a:r>
            <a:r>
              <a:rPr lang="cs-CZ" altLang="cs-CZ" sz="2400" dirty="0">
                <a:latin typeface="+mj-lt"/>
              </a:rPr>
              <a:t> 56°C; </a:t>
            </a:r>
            <a:r>
              <a:rPr lang="en-GB" altLang="cs-CZ" sz="2400" dirty="0">
                <a:latin typeface="+mj-lt"/>
              </a:rPr>
              <a:t>high tolerance to toxic metals</a:t>
            </a:r>
            <a:r>
              <a:rPr lang="cs-CZ" altLang="cs-CZ" sz="2400" dirty="0">
                <a:latin typeface="+mj-lt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+mj-lt"/>
              </a:rPr>
              <a:t>Ba</a:t>
            </a:r>
            <a:r>
              <a:rPr lang="en-GB" altLang="cs-CZ" sz="2400" dirty="0">
                <a:latin typeface="+mj-lt"/>
              </a:rPr>
              <a:t>c</a:t>
            </a:r>
            <a:r>
              <a:rPr lang="cs-CZ" altLang="cs-CZ" sz="2400" dirty="0" err="1">
                <a:latin typeface="+mj-lt"/>
              </a:rPr>
              <a:t>teri</a:t>
            </a:r>
            <a:r>
              <a:rPr lang="en-GB" altLang="cs-CZ" sz="2400" dirty="0">
                <a:latin typeface="+mj-lt"/>
              </a:rPr>
              <a:t>al genes for various ion channels</a:t>
            </a:r>
            <a:r>
              <a:rPr lang="cs-CZ" altLang="cs-CZ" sz="2400" dirty="0">
                <a:latin typeface="+mj-lt"/>
              </a:rPr>
              <a:t>, </a:t>
            </a:r>
            <a:r>
              <a:rPr lang="cs-CZ" altLang="cs-CZ" sz="2400" dirty="0" err="1">
                <a:latin typeface="+mj-lt"/>
              </a:rPr>
              <a:t>membrane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pumps</a:t>
            </a:r>
            <a:endParaRPr lang="cs-CZ" altLang="cs-CZ" sz="2400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 sz="2400" dirty="0">
                <a:latin typeface="+mj-lt"/>
              </a:rPr>
              <a:t>Less introns and higher </a:t>
            </a:r>
            <a:r>
              <a:rPr lang="cs-CZ" altLang="cs-CZ" sz="2400" dirty="0">
                <a:latin typeface="+mj-lt"/>
              </a:rPr>
              <a:t>GC </a:t>
            </a:r>
            <a:r>
              <a:rPr lang="en-GB" altLang="cs-CZ" sz="2400" dirty="0">
                <a:latin typeface="+mj-lt"/>
              </a:rPr>
              <a:t>content in these genes</a:t>
            </a:r>
            <a:r>
              <a:rPr lang="cs-CZ" altLang="cs-CZ" sz="2400" dirty="0">
                <a:latin typeface="+mj-lt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+mj-lt"/>
              </a:rPr>
              <a:t>Dono</a:t>
            </a:r>
            <a:r>
              <a:rPr lang="en-GB" altLang="cs-CZ" sz="2400" dirty="0" err="1">
                <a:latin typeface="+mj-lt"/>
              </a:rPr>
              <a:t>rs</a:t>
            </a:r>
            <a:r>
              <a:rPr lang="cs-CZ" altLang="cs-CZ" sz="2400" dirty="0">
                <a:latin typeface="+mj-lt"/>
              </a:rPr>
              <a:t>: </a:t>
            </a:r>
            <a:r>
              <a:rPr lang="cs-CZ" altLang="cs-CZ" sz="2400" dirty="0" err="1">
                <a:latin typeface="+mj-lt"/>
              </a:rPr>
              <a:t>extremo</a:t>
            </a:r>
            <a:r>
              <a:rPr lang="en-GB" altLang="cs-CZ" sz="2400" dirty="0" err="1">
                <a:latin typeface="+mj-lt"/>
              </a:rPr>
              <a:t>philic</a:t>
            </a:r>
            <a:r>
              <a:rPr lang="cs-CZ" altLang="cs-CZ" sz="2400" dirty="0">
                <a:latin typeface="+mj-lt"/>
              </a:rPr>
              <a:t> </a:t>
            </a:r>
            <a:r>
              <a:rPr lang="en-GB" altLang="cs-CZ" sz="2400" dirty="0">
                <a:latin typeface="+mj-lt"/>
              </a:rPr>
              <a:t>prokaryotes</a:t>
            </a:r>
            <a:endParaRPr lang="cs-CZ" altLang="cs-CZ" sz="24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54F5E-D782-FEA2-6F7D-10C324B71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620" y="2564905"/>
            <a:ext cx="4234358" cy="423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94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6A1EED-BEE9-F340-BE14-2768EC628FBB}"/>
              </a:ext>
            </a:extLst>
          </p:cNvPr>
          <p:cNvSpPr/>
          <p:nvPr/>
        </p:nvSpPr>
        <p:spPr>
          <a:xfrm>
            <a:off x="3294797" y="857250"/>
            <a:ext cx="6858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7A0F3B-B37C-1740-98CE-6DB4B5C4BFBC}"/>
              </a:ext>
            </a:extLst>
          </p:cNvPr>
          <p:cNvSpPr/>
          <p:nvPr/>
        </p:nvSpPr>
        <p:spPr>
          <a:xfrm>
            <a:off x="3464541" y="1618288"/>
            <a:ext cx="346313" cy="35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7450A1-C311-4C49-A204-C0A9057ABD61}"/>
              </a:ext>
            </a:extLst>
          </p:cNvPr>
          <p:cNvSpPr/>
          <p:nvPr/>
        </p:nvSpPr>
        <p:spPr>
          <a:xfrm>
            <a:off x="2027260" y="1676816"/>
            <a:ext cx="346313" cy="35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4CA12E-C498-4447-8D63-DDD2E1BFDD5C}"/>
              </a:ext>
            </a:extLst>
          </p:cNvPr>
          <p:cNvSpPr/>
          <p:nvPr/>
        </p:nvSpPr>
        <p:spPr>
          <a:xfrm>
            <a:off x="3333607" y="2354086"/>
            <a:ext cx="346313" cy="35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 sz="135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5DCCFBE-6F6E-4243-AAB3-BD4798402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943995" y="1487544"/>
            <a:ext cx="2701604" cy="38829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375181-97BD-3F4D-93E1-CFF3E298E5C1}"/>
              </a:ext>
            </a:extLst>
          </p:cNvPr>
          <p:cNvSpPr txBox="1"/>
          <p:nvPr/>
        </p:nvSpPr>
        <p:spPr>
          <a:xfrm>
            <a:off x="5486819" y="1495249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chemeClr val="accent2"/>
                </a:solidFill>
              </a:rPr>
              <a:t>Giardia muris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00F75C-71F5-DA43-BC2B-6566BEBC1DDE}"/>
              </a:ext>
            </a:extLst>
          </p:cNvPr>
          <p:cNvSpPr txBox="1"/>
          <p:nvPr/>
        </p:nvSpPr>
        <p:spPr>
          <a:xfrm>
            <a:off x="5405072" y="1649867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>
                <a:solidFill>
                  <a:schemeClr val="accent2"/>
                </a:solidFill>
              </a:rPr>
              <a:t>Giardia </a:t>
            </a:r>
            <a:r>
              <a:rPr lang="en-CA" sz="1200" i="1" dirty="0">
                <a:solidFill>
                  <a:schemeClr val="accent2"/>
                </a:solidFill>
              </a:rPr>
              <a:t>intestinalis</a:t>
            </a:r>
            <a:r>
              <a:rPr lang="en-PL" sz="1200" i="1">
                <a:solidFill>
                  <a:schemeClr val="accent2"/>
                </a:solidFill>
              </a:rPr>
              <a:t> </a:t>
            </a:r>
            <a:endParaRPr lang="en-PL" sz="1200" i="1" dirty="0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7D0BB0-5306-E24B-8013-B55B39C23193}"/>
              </a:ext>
            </a:extLst>
          </p:cNvPr>
          <p:cNvSpPr txBox="1"/>
          <p:nvPr/>
        </p:nvSpPr>
        <p:spPr>
          <a:xfrm>
            <a:off x="5307424" y="1851242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>
                <a:solidFill>
                  <a:schemeClr val="accent2"/>
                </a:solidFill>
              </a:rPr>
              <a:t>Spironucleus barkhanus</a:t>
            </a:r>
            <a:endParaRPr lang="en-PL" sz="1200" i="1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E6C770-3038-EE4B-895C-94CFB32254BD}"/>
              </a:ext>
            </a:extLst>
          </p:cNvPr>
          <p:cNvSpPr txBox="1"/>
          <p:nvPr/>
        </p:nvSpPr>
        <p:spPr>
          <a:xfrm>
            <a:off x="5285318" y="2035992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chemeClr val="accent2"/>
                </a:solidFill>
              </a:rPr>
              <a:t>Spironucleus salmonicida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A78396-FFC4-F44F-8FD1-A6EA06AD25EA}"/>
              </a:ext>
            </a:extLst>
          </p:cNvPr>
          <p:cNvSpPr txBox="1"/>
          <p:nvPr/>
        </p:nvSpPr>
        <p:spPr>
          <a:xfrm>
            <a:off x="5285318" y="2243375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chemeClr val="accent2"/>
                </a:solidFill>
              </a:rPr>
              <a:t>Spironucleus vortnes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E21B28-EB0D-B744-BDF6-CC05542C9C12}"/>
              </a:ext>
            </a:extLst>
          </p:cNvPr>
          <p:cNvSpPr txBox="1"/>
          <p:nvPr/>
        </p:nvSpPr>
        <p:spPr>
          <a:xfrm>
            <a:off x="5447489" y="2439094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rgbClr val="0070C0"/>
                </a:solidFill>
              </a:rPr>
              <a:t>Ghost Hexamita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DA3F92-01E1-724B-8944-46359A1B970D}"/>
              </a:ext>
            </a:extLst>
          </p:cNvPr>
          <p:cNvSpPr txBox="1"/>
          <p:nvPr/>
        </p:nvSpPr>
        <p:spPr>
          <a:xfrm>
            <a:off x="5486819" y="2617275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rgbClr val="0070C0"/>
                </a:solidFill>
              </a:rPr>
              <a:t>Gyromonas sp.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DDA1D0-8CAC-E44D-9117-80FE6AD8AE5E}"/>
              </a:ext>
            </a:extLst>
          </p:cNvPr>
          <p:cNvSpPr txBox="1"/>
          <p:nvPr/>
        </p:nvSpPr>
        <p:spPr>
          <a:xfrm>
            <a:off x="5434449" y="2811558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rgbClr val="F67C02"/>
                </a:solidFill>
              </a:rPr>
              <a:t>Trimitus sp. IT1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0843EA-878D-0F42-B9F0-FE38649D75FF}"/>
              </a:ext>
            </a:extLst>
          </p:cNvPr>
          <p:cNvSpPr txBox="1"/>
          <p:nvPr/>
        </p:nvSpPr>
        <p:spPr>
          <a:xfrm>
            <a:off x="5539188" y="2989739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chemeClr val="accent2"/>
                </a:solidFill>
              </a:rPr>
              <a:t>Trimitus sp.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04D5AF-491D-1E45-9A52-3C4E9A1E133E}"/>
              </a:ext>
            </a:extLst>
          </p:cNvPr>
          <p:cNvSpPr txBox="1"/>
          <p:nvPr/>
        </p:nvSpPr>
        <p:spPr>
          <a:xfrm>
            <a:off x="5539187" y="3194227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rgbClr val="0070C0"/>
                </a:solidFill>
              </a:rPr>
              <a:t>SM Hexamita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9B3B62-EFFA-FB47-9CAF-2EAB834A1ED4}"/>
              </a:ext>
            </a:extLst>
          </p:cNvPr>
          <p:cNvSpPr txBox="1"/>
          <p:nvPr/>
        </p:nvSpPr>
        <p:spPr>
          <a:xfrm>
            <a:off x="5193903" y="3375865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rgbClr val="0070C0"/>
                </a:solidFill>
              </a:rPr>
              <a:t>Trepomonas sp. PPS6 BOT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64138D-5E0C-0444-AA39-E5F294C63AA4}"/>
              </a:ext>
            </a:extLst>
          </p:cNvPr>
          <p:cNvSpPr txBox="1"/>
          <p:nvPr/>
        </p:nvSpPr>
        <p:spPr>
          <a:xfrm>
            <a:off x="4930365" y="3561173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rgbClr val="0070C0"/>
                </a:solidFill>
              </a:rPr>
              <a:t>Trepomonas sp. PPS6 MACHU PICCHU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F3B899-E17F-5F4B-9B9B-5F2852DE06E3}"/>
              </a:ext>
            </a:extLst>
          </p:cNvPr>
          <p:cNvSpPr txBox="1"/>
          <p:nvPr/>
        </p:nvSpPr>
        <p:spPr>
          <a:xfrm>
            <a:off x="5352702" y="3744278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rgbClr val="0070C0"/>
                </a:solidFill>
              </a:rPr>
              <a:t>Trepomonas sp. PC1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310DF5-4E62-A84A-8437-3147EA67D7DA}"/>
              </a:ext>
            </a:extLst>
          </p:cNvPr>
          <p:cNvSpPr txBox="1"/>
          <p:nvPr/>
        </p:nvSpPr>
        <p:spPr>
          <a:xfrm>
            <a:off x="5104435" y="3952054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rgbClr val="0070C0"/>
                </a:solidFill>
              </a:rPr>
              <a:t>Trepomonas sp. PPS6 DAR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C18A53-F76A-7440-A9A4-C035F6DB2422}"/>
              </a:ext>
            </a:extLst>
          </p:cNvPr>
          <p:cNvSpPr txBox="1"/>
          <p:nvPr/>
        </p:nvSpPr>
        <p:spPr>
          <a:xfrm>
            <a:off x="5065762" y="4144873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rgbClr val="0070C0"/>
                </a:solidFill>
              </a:rPr>
              <a:t>Trepomonas sp. PPS6 ERAWAN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43A30E-5172-3D42-8F1C-4F6332E58B4F}"/>
              </a:ext>
            </a:extLst>
          </p:cNvPr>
          <p:cNvSpPr txBox="1"/>
          <p:nvPr/>
        </p:nvSpPr>
        <p:spPr>
          <a:xfrm>
            <a:off x="5069771" y="4333075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rgbClr val="0070C0"/>
                </a:solidFill>
              </a:rPr>
              <a:t>Trepomonas sp. PPS6 VLADA7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2EE3AE-64B8-3F41-A590-813A91098C58}"/>
              </a:ext>
            </a:extLst>
          </p:cNvPr>
          <p:cNvSpPr txBox="1"/>
          <p:nvPr/>
        </p:nvSpPr>
        <p:spPr>
          <a:xfrm>
            <a:off x="5171792" y="4521362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rgbClr val="0070C0"/>
                </a:solidFill>
              </a:rPr>
              <a:t>Trepomonas agilis MIS2C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ACE6F0-B61C-0245-9F4B-CA5AE8DA08C9}"/>
              </a:ext>
            </a:extLst>
          </p:cNvPr>
          <p:cNvSpPr txBox="1"/>
          <p:nvPr/>
        </p:nvSpPr>
        <p:spPr>
          <a:xfrm>
            <a:off x="5276281" y="4710515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rgbClr val="0070C0"/>
                </a:solidFill>
              </a:rPr>
              <a:t>Trepomonas agilis PIG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413CFE-B55B-6B40-A6C9-45749A7D95D4}"/>
              </a:ext>
            </a:extLst>
          </p:cNvPr>
          <p:cNvSpPr txBox="1"/>
          <p:nvPr/>
        </p:nvSpPr>
        <p:spPr>
          <a:xfrm>
            <a:off x="5193904" y="4889837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rgbClr val="0070C0"/>
                </a:solidFill>
              </a:rPr>
              <a:t>Trepomonas agilis SOOS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71EC69-DD1E-6744-9D5B-63E3DAD73277}"/>
              </a:ext>
            </a:extLst>
          </p:cNvPr>
          <p:cNvSpPr txBox="1"/>
          <p:nvPr/>
        </p:nvSpPr>
        <p:spPr>
          <a:xfrm>
            <a:off x="5069771" y="5110930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rgbClr val="0070C0"/>
                </a:solidFill>
              </a:rPr>
              <a:t>Trepomonas steinii CONGO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D422944-DF2A-7F4E-BAAC-D13D5DA592B8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4643694" y="5237887"/>
            <a:ext cx="426076" cy="11542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0E76DEC-C5C2-D24C-90D7-A3B0A704A463}"/>
              </a:ext>
            </a:extLst>
          </p:cNvPr>
          <p:cNvCxnSpPr>
            <a:cxnSpLocks/>
          </p:cNvCxnSpPr>
          <p:nvPr/>
        </p:nvCxnSpPr>
        <p:spPr>
          <a:xfrm>
            <a:off x="4677313" y="4660676"/>
            <a:ext cx="494479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735E930-02C7-0D4F-9F56-780E274E3F1A}"/>
              </a:ext>
            </a:extLst>
          </p:cNvPr>
          <p:cNvCxnSpPr/>
          <p:nvPr/>
        </p:nvCxnSpPr>
        <p:spPr>
          <a:xfrm>
            <a:off x="4639686" y="4464209"/>
            <a:ext cx="426075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9D6615A-BA14-1143-BBFB-35633A7BFEB6}"/>
              </a:ext>
            </a:extLst>
          </p:cNvPr>
          <p:cNvCxnSpPr/>
          <p:nvPr/>
        </p:nvCxnSpPr>
        <p:spPr>
          <a:xfrm>
            <a:off x="4615257" y="4288890"/>
            <a:ext cx="426075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4690022-C458-5B4E-A2F1-A9BFC6EEF0E8}"/>
              </a:ext>
            </a:extLst>
          </p:cNvPr>
          <p:cNvCxnSpPr>
            <a:cxnSpLocks/>
          </p:cNvCxnSpPr>
          <p:nvPr/>
        </p:nvCxnSpPr>
        <p:spPr>
          <a:xfrm>
            <a:off x="4645599" y="5033211"/>
            <a:ext cx="526193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161961F-636E-C64B-A501-53D54D597925}"/>
              </a:ext>
            </a:extLst>
          </p:cNvPr>
          <p:cNvCxnSpPr/>
          <p:nvPr/>
        </p:nvCxnSpPr>
        <p:spPr>
          <a:xfrm>
            <a:off x="4639686" y="4089642"/>
            <a:ext cx="426075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ECFC944-6712-124B-94CE-B7DF7AA5DD4C}"/>
              </a:ext>
            </a:extLst>
          </p:cNvPr>
          <p:cNvCxnSpPr>
            <a:cxnSpLocks/>
          </p:cNvCxnSpPr>
          <p:nvPr/>
        </p:nvCxnSpPr>
        <p:spPr>
          <a:xfrm>
            <a:off x="4639686" y="3896327"/>
            <a:ext cx="667737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F4EB958-7144-1B44-8AA4-C3CDF9954490}"/>
              </a:ext>
            </a:extLst>
          </p:cNvPr>
          <p:cNvCxnSpPr>
            <a:cxnSpLocks/>
          </p:cNvCxnSpPr>
          <p:nvPr/>
        </p:nvCxnSpPr>
        <p:spPr>
          <a:xfrm>
            <a:off x="4609940" y="3707063"/>
            <a:ext cx="364019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6BC8F1F-44B0-6142-A9A4-67ED27FD27FB}"/>
              </a:ext>
            </a:extLst>
          </p:cNvPr>
          <p:cNvCxnSpPr>
            <a:cxnSpLocks/>
          </p:cNvCxnSpPr>
          <p:nvPr/>
        </p:nvCxnSpPr>
        <p:spPr>
          <a:xfrm>
            <a:off x="4594936" y="3512213"/>
            <a:ext cx="598967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88FABE8-75CC-AB4D-8D35-6583706DFEC1}"/>
              </a:ext>
            </a:extLst>
          </p:cNvPr>
          <p:cNvCxnSpPr>
            <a:cxnSpLocks/>
          </p:cNvCxnSpPr>
          <p:nvPr/>
        </p:nvCxnSpPr>
        <p:spPr>
          <a:xfrm>
            <a:off x="4639686" y="3327152"/>
            <a:ext cx="817754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4CEF8C0-9EEC-BA4D-AC13-228D7BDEEF05}"/>
              </a:ext>
            </a:extLst>
          </p:cNvPr>
          <p:cNvCxnSpPr>
            <a:cxnSpLocks/>
          </p:cNvCxnSpPr>
          <p:nvPr/>
        </p:nvCxnSpPr>
        <p:spPr>
          <a:xfrm>
            <a:off x="4651201" y="2760670"/>
            <a:ext cx="817754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3968166-577D-4743-8B3E-4A4D61E52986}"/>
              </a:ext>
            </a:extLst>
          </p:cNvPr>
          <p:cNvCxnSpPr>
            <a:cxnSpLocks/>
          </p:cNvCxnSpPr>
          <p:nvPr/>
        </p:nvCxnSpPr>
        <p:spPr>
          <a:xfrm>
            <a:off x="4645599" y="2566050"/>
            <a:ext cx="817754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19284E7-9D95-8B44-B46F-2A7FFFFDDD68}"/>
              </a:ext>
            </a:extLst>
          </p:cNvPr>
          <p:cNvCxnSpPr>
            <a:cxnSpLocks/>
          </p:cNvCxnSpPr>
          <p:nvPr/>
        </p:nvCxnSpPr>
        <p:spPr>
          <a:xfrm>
            <a:off x="4669932" y="4854017"/>
            <a:ext cx="606349" cy="0"/>
          </a:xfrm>
          <a:prstGeom prst="line">
            <a:avLst/>
          </a:prstGeom>
          <a:ln w="254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6D56BB9-B8E0-3C4C-884B-E4CDFD6C1761}"/>
              </a:ext>
            </a:extLst>
          </p:cNvPr>
          <p:cNvCxnSpPr>
            <a:cxnSpLocks/>
          </p:cNvCxnSpPr>
          <p:nvPr/>
        </p:nvCxnSpPr>
        <p:spPr>
          <a:xfrm>
            <a:off x="4651396" y="2948085"/>
            <a:ext cx="805034" cy="0"/>
          </a:xfrm>
          <a:prstGeom prst="line">
            <a:avLst/>
          </a:prstGeom>
          <a:ln w="25400">
            <a:solidFill>
              <a:srgbClr val="F67C0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338C5EF5-E80F-F443-9D03-CEE096B85B57}"/>
              </a:ext>
            </a:extLst>
          </p:cNvPr>
          <p:cNvCxnSpPr>
            <a:cxnSpLocks/>
          </p:cNvCxnSpPr>
          <p:nvPr/>
        </p:nvCxnSpPr>
        <p:spPr>
          <a:xfrm>
            <a:off x="4656883" y="3136871"/>
            <a:ext cx="817754" cy="0"/>
          </a:xfrm>
          <a:prstGeom prst="line">
            <a:avLst/>
          </a:prstGeom>
          <a:ln w="254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6779B2E-38D1-9F41-AB7F-BEC55734ABEE}"/>
              </a:ext>
            </a:extLst>
          </p:cNvPr>
          <p:cNvCxnSpPr>
            <a:cxnSpLocks/>
          </p:cNvCxnSpPr>
          <p:nvPr/>
        </p:nvCxnSpPr>
        <p:spPr>
          <a:xfrm>
            <a:off x="4635174" y="2385092"/>
            <a:ext cx="667737" cy="0"/>
          </a:xfrm>
          <a:prstGeom prst="line">
            <a:avLst/>
          </a:prstGeom>
          <a:ln w="254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BB69EE1-DC0A-F043-B0F1-2CE0D724F4C6}"/>
              </a:ext>
            </a:extLst>
          </p:cNvPr>
          <p:cNvCxnSpPr>
            <a:cxnSpLocks/>
          </p:cNvCxnSpPr>
          <p:nvPr/>
        </p:nvCxnSpPr>
        <p:spPr>
          <a:xfrm>
            <a:off x="4630945" y="2186355"/>
            <a:ext cx="667737" cy="0"/>
          </a:xfrm>
          <a:prstGeom prst="line">
            <a:avLst/>
          </a:prstGeom>
          <a:ln w="254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48590AD-4547-3E4E-93D2-3DC6C970DF87}"/>
              </a:ext>
            </a:extLst>
          </p:cNvPr>
          <p:cNvCxnSpPr>
            <a:cxnSpLocks/>
          </p:cNvCxnSpPr>
          <p:nvPr/>
        </p:nvCxnSpPr>
        <p:spPr>
          <a:xfrm>
            <a:off x="4639686" y="2001547"/>
            <a:ext cx="667737" cy="0"/>
          </a:xfrm>
          <a:prstGeom prst="line">
            <a:avLst/>
          </a:prstGeom>
          <a:ln w="254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AEEBD49F-56B3-7044-BAB5-04B17A194EF4}"/>
              </a:ext>
            </a:extLst>
          </p:cNvPr>
          <p:cNvCxnSpPr>
            <a:cxnSpLocks/>
          </p:cNvCxnSpPr>
          <p:nvPr/>
        </p:nvCxnSpPr>
        <p:spPr>
          <a:xfrm>
            <a:off x="4639686" y="1806535"/>
            <a:ext cx="794762" cy="0"/>
          </a:xfrm>
          <a:prstGeom prst="line">
            <a:avLst/>
          </a:prstGeom>
          <a:ln w="254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727FA44-2910-CD4D-B2EA-12E40F32965E}"/>
              </a:ext>
            </a:extLst>
          </p:cNvPr>
          <p:cNvCxnSpPr>
            <a:cxnSpLocks/>
          </p:cNvCxnSpPr>
          <p:nvPr/>
        </p:nvCxnSpPr>
        <p:spPr>
          <a:xfrm>
            <a:off x="4630944" y="1618288"/>
            <a:ext cx="870870" cy="0"/>
          </a:xfrm>
          <a:prstGeom prst="line">
            <a:avLst/>
          </a:prstGeom>
          <a:ln w="254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215B919-AF5C-5E4C-A840-48B581675FBB}"/>
              </a:ext>
            </a:extLst>
          </p:cNvPr>
          <p:cNvGrpSpPr/>
          <p:nvPr/>
        </p:nvGrpSpPr>
        <p:grpSpPr>
          <a:xfrm>
            <a:off x="6421717" y="1491331"/>
            <a:ext cx="3826291" cy="3882915"/>
            <a:chOff x="6530287" y="845440"/>
            <a:chExt cx="5101721" cy="5177220"/>
          </a:xfrm>
        </p:grpSpPr>
        <p:pic>
          <p:nvPicPr>
            <p:cNvPr id="11" name="Content Placeholder 9">
              <a:extLst>
                <a:ext uri="{FF2B5EF4-FFF2-40B4-BE49-F238E27FC236}">
                  <a16:creationId xmlns:a16="http://schemas.microsoft.com/office/drawing/2014/main" id="{F851173A-2484-2E4F-919F-2A6009865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9869" y="845440"/>
              <a:ext cx="3602139" cy="5177220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8850C12-6908-C54C-818D-44EB7A9B5CED}"/>
                </a:ext>
              </a:extLst>
            </p:cNvPr>
            <p:cNvCxnSpPr>
              <a:cxnSpLocks/>
            </p:cNvCxnSpPr>
            <p:nvPr/>
          </p:nvCxnSpPr>
          <p:spPr>
            <a:xfrm>
              <a:off x="6778046" y="2292576"/>
              <a:ext cx="1251823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0D28873-32B9-1C47-AA97-EAD08291B7A1}"/>
                </a:ext>
              </a:extLst>
            </p:cNvPr>
            <p:cNvCxnSpPr>
              <a:cxnSpLocks/>
            </p:cNvCxnSpPr>
            <p:nvPr/>
          </p:nvCxnSpPr>
          <p:spPr>
            <a:xfrm>
              <a:off x="6748572" y="2555870"/>
              <a:ext cx="1281297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72FEC0F-86F4-FE40-B1A7-CED54B0F6361}"/>
                </a:ext>
              </a:extLst>
            </p:cNvPr>
            <p:cNvCxnSpPr>
              <a:cxnSpLocks/>
            </p:cNvCxnSpPr>
            <p:nvPr/>
          </p:nvCxnSpPr>
          <p:spPr>
            <a:xfrm>
              <a:off x="6597204" y="3303628"/>
              <a:ext cx="1411056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2E50041-EF33-B649-925A-082B9B3FD24A}"/>
                </a:ext>
              </a:extLst>
            </p:cNvPr>
            <p:cNvCxnSpPr>
              <a:cxnSpLocks/>
            </p:cNvCxnSpPr>
            <p:nvPr/>
          </p:nvCxnSpPr>
          <p:spPr>
            <a:xfrm>
              <a:off x="7231246" y="3553940"/>
              <a:ext cx="798623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DDC4FAC-EC6F-E446-BD32-66B30F5638AF}"/>
                </a:ext>
              </a:extLst>
            </p:cNvPr>
            <p:cNvCxnSpPr>
              <a:cxnSpLocks/>
            </p:cNvCxnSpPr>
            <p:nvPr/>
          </p:nvCxnSpPr>
          <p:spPr>
            <a:xfrm>
              <a:off x="7826243" y="3799848"/>
              <a:ext cx="253054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1521AF9-0D61-2E4C-8D99-B8D97F7507CB}"/>
                </a:ext>
              </a:extLst>
            </p:cNvPr>
            <p:cNvCxnSpPr>
              <a:cxnSpLocks/>
            </p:cNvCxnSpPr>
            <p:nvPr/>
          </p:nvCxnSpPr>
          <p:spPr>
            <a:xfrm>
              <a:off x="6964799" y="4055309"/>
              <a:ext cx="1114498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E043CD5-8117-6949-B17F-DACB72EE8E38}"/>
                </a:ext>
              </a:extLst>
            </p:cNvPr>
            <p:cNvCxnSpPr>
              <a:cxnSpLocks/>
            </p:cNvCxnSpPr>
            <p:nvPr/>
          </p:nvCxnSpPr>
          <p:spPr>
            <a:xfrm>
              <a:off x="7087064" y="4318094"/>
              <a:ext cx="967785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A467707-9097-1148-9E3E-F09EBD58A63A}"/>
                </a:ext>
              </a:extLst>
            </p:cNvPr>
            <p:cNvCxnSpPr/>
            <p:nvPr/>
          </p:nvCxnSpPr>
          <p:spPr>
            <a:xfrm>
              <a:off x="7464436" y="4559044"/>
              <a:ext cx="56810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A4645F-B479-A34E-AD8D-D153C51544D5}"/>
                </a:ext>
              </a:extLst>
            </p:cNvPr>
            <p:cNvCxnSpPr>
              <a:cxnSpLocks/>
            </p:cNvCxnSpPr>
            <p:nvPr/>
          </p:nvCxnSpPr>
          <p:spPr>
            <a:xfrm>
              <a:off x="7389220" y="4814446"/>
              <a:ext cx="665629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F7DF6C7-C9C5-4848-911B-965AC9139C0A}"/>
                </a:ext>
              </a:extLst>
            </p:cNvPr>
            <p:cNvCxnSpPr>
              <a:cxnSpLocks/>
            </p:cNvCxnSpPr>
            <p:nvPr/>
          </p:nvCxnSpPr>
          <p:spPr>
            <a:xfrm>
              <a:off x="7150443" y="5072079"/>
              <a:ext cx="904406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DF1ED4D-2ED4-7E4A-8417-5606C27ECF17}"/>
                </a:ext>
              </a:extLst>
            </p:cNvPr>
            <p:cNvCxnSpPr>
              <a:cxnSpLocks/>
            </p:cNvCxnSpPr>
            <p:nvPr/>
          </p:nvCxnSpPr>
          <p:spPr>
            <a:xfrm>
              <a:off x="7087064" y="5576186"/>
              <a:ext cx="1003746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7C9123A-A49F-B747-A65F-1F3C926FE175}"/>
                </a:ext>
              </a:extLst>
            </p:cNvPr>
            <p:cNvCxnSpPr>
              <a:cxnSpLocks/>
            </p:cNvCxnSpPr>
            <p:nvPr/>
          </p:nvCxnSpPr>
          <p:spPr>
            <a:xfrm>
              <a:off x="7150443" y="5840848"/>
              <a:ext cx="940367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12EAB71-B14D-9B47-BBC3-0BB57ABE2681}"/>
                </a:ext>
              </a:extLst>
            </p:cNvPr>
            <p:cNvCxnSpPr>
              <a:cxnSpLocks/>
            </p:cNvCxnSpPr>
            <p:nvPr/>
          </p:nvCxnSpPr>
          <p:spPr>
            <a:xfrm>
              <a:off x="7017238" y="5332282"/>
              <a:ext cx="1062059" cy="0"/>
            </a:xfrm>
            <a:prstGeom prst="line">
              <a:avLst/>
            </a:prstGeom>
            <a:ln w="254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A9CA6FF-DD71-684F-98F9-F3F392135E36}"/>
                </a:ext>
              </a:extLst>
            </p:cNvPr>
            <p:cNvCxnSpPr>
              <a:cxnSpLocks/>
            </p:cNvCxnSpPr>
            <p:nvPr/>
          </p:nvCxnSpPr>
          <p:spPr>
            <a:xfrm>
              <a:off x="6736522" y="2787780"/>
              <a:ext cx="1322215" cy="0"/>
            </a:xfrm>
            <a:prstGeom prst="line">
              <a:avLst/>
            </a:prstGeom>
            <a:ln w="254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657EB8C-AD86-484F-BF73-30B48E6C3AFE}"/>
                </a:ext>
              </a:extLst>
            </p:cNvPr>
            <p:cNvCxnSpPr>
              <a:cxnSpLocks/>
            </p:cNvCxnSpPr>
            <p:nvPr/>
          </p:nvCxnSpPr>
          <p:spPr>
            <a:xfrm>
              <a:off x="6530287" y="3039495"/>
              <a:ext cx="1499582" cy="0"/>
            </a:xfrm>
            <a:prstGeom prst="line">
              <a:avLst/>
            </a:prstGeom>
            <a:ln w="254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6B7BEB8-360E-5142-8C06-C6073A28DCBE}"/>
                </a:ext>
              </a:extLst>
            </p:cNvPr>
            <p:cNvCxnSpPr>
              <a:cxnSpLocks/>
            </p:cNvCxnSpPr>
            <p:nvPr/>
          </p:nvCxnSpPr>
          <p:spPr>
            <a:xfrm>
              <a:off x="6908243" y="2043617"/>
              <a:ext cx="1167472" cy="0"/>
            </a:xfrm>
            <a:prstGeom prst="line">
              <a:avLst/>
            </a:prstGeom>
            <a:ln w="254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F600CD7-A71B-AE4F-AB67-C31970AF5FAD}"/>
                </a:ext>
              </a:extLst>
            </p:cNvPr>
            <p:cNvCxnSpPr>
              <a:cxnSpLocks/>
            </p:cNvCxnSpPr>
            <p:nvPr/>
          </p:nvCxnSpPr>
          <p:spPr>
            <a:xfrm>
              <a:off x="7185399" y="1539815"/>
              <a:ext cx="890316" cy="0"/>
            </a:xfrm>
            <a:prstGeom prst="line">
              <a:avLst/>
            </a:prstGeom>
            <a:ln w="254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F196C5C-1CA5-2C40-A48A-AB0707C71A31}"/>
                </a:ext>
              </a:extLst>
            </p:cNvPr>
            <p:cNvCxnSpPr>
              <a:cxnSpLocks/>
            </p:cNvCxnSpPr>
            <p:nvPr/>
          </p:nvCxnSpPr>
          <p:spPr>
            <a:xfrm>
              <a:off x="7292187" y="1780378"/>
              <a:ext cx="798623" cy="0"/>
            </a:xfrm>
            <a:prstGeom prst="line">
              <a:avLst/>
            </a:prstGeom>
            <a:ln w="254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41A3044-CE0E-FB48-974B-9EC09728114C}"/>
                </a:ext>
              </a:extLst>
            </p:cNvPr>
            <p:cNvCxnSpPr>
              <a:cxnSpLocks/>
            </p:cNvCxnSpPr>
            <p:nvPr/>
          </p:nvCxnSpPr>
          <p:spPr>
            <a:xfrm>
              <a:off x="6908243" y="1263057"/>
              <a:ext cx="1128760" cy="0"/>
            </a:xfrm>
            <a:prstGeom prst="line">
              <a:avLst/>
            </a:prstGeom>
            <a:ln w="254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AA9EF16-2C0C-B044-9785-39E714E12F31}"/>
                </a:ext>
              </a:extLst>
            </p:cNvPr>
            <p:cNvCxnSpPr>
              <a:cxnSpLocks/>
            </p:cNvCxnSpPr>
            <p:nvPr/>
          </p:nvCxnSpPr>
          <p:spPr>
            <a:xfrm>
              <a:off x="6615050" y="1021504"/>
              <a:ext cx="1439799" cy="0"/>
            </a:xfrm>
            <a:prstGeom prst="line">
              <a:avLst/>
            </a:prstGeom>
            <a:ln w="254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1954C85B-B9BF-FF44-AC59-BE80D084567F}"/>
              </a:ext>
            </a:extLst>
          </p:cNvPr>
          <p:cNvSpPr txBox="1"/>
          <p:nvPr/>
        </p:nvSpPr>
        <p:spPr>
          <a:xfrm>
            <a:off x="2730187" y="1078832"/>
            <a:ext cx="30750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2100" dirty="0"/>
              <a:t>Parasitic Ancestor 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93AA00E-95DF-C24F-9590-83563A3D9148}"/>
              </a:ext>
            </a:extLst>
          </p:cNvPr>
          <p:cNvSpPr txBox="1"/>
          <p:nvPr/>
        </p:nvSpPr>
        <p:spPr>
          <a:xfrm>
            <a:off x="7122328" y="1080214"/>
            <a:ext cx="30750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2100" dirty="0"/>
              <a:t>Free-Living Ancestor</a:t>
            </a:r>
          </a:p>
        </p:txBody>
      </p:sp>
      <p:sp>
        <p:nvSpPr>
          <p:cNvPr id="127" name="5-Point Star 3">
            <a:extLst>
              <a:ext uri="{FF2B5EF4-FFF2-40B4-BE49-F238E27FC236}">
                <a16:creationId xmlns:a16="http://schemas.microsoft.com/office/drawing/2014/main" id="{30615DC0-1E06-254D-988D-2CA579A10AA6}"/>
              </a:ext>
            </a:extLst>
          </p:cNvPr>
          <p:cNvSpPr/>
          <p:nvPr/>
        </p:nvSpPr>
        <p:spPr>
          <a:xfrm>
            <a:off x="9871058" y="1978199"/>
            <a:ext cx="326036" cy="32603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8" name="5-Point Star 3">
            <a:extLst>
              <a:ext uri="{FF2B5EF4-FFF2-40B4-BE49-F238E27FC236}">
                <a16:creationId xmlns:a16="http://schemas.microsoft.com/office/drawing/2014/main" id="{DC9778BE-913A-1E48-BAA2-24F92A170027}"/>
              </a:ext>
            </a:extLst>
          </p:cNvPr>
          <p:cNvSpPr/>
          <p:nvPr/>
        </p:nvSpPr>
        <p:spPr>
          <a:xfrm>
            <a:off x="2021463" y="2001547"/>
            <a:ext cx="326036" cy="32603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5-Point Star 12">
            <a:extLst>
              <a:ext uri="{FF2B5EF4-FFF2-40B4-BE49-F238E27FC236}">
                <a16:creationId xmlns:a16="http://schemas.microsoft.com/office/drawing/2014/main" id="{B311B3F1-026E-8A49-919D-D9C284A744D6}"/>
              </a:ext>
            </a:extLst>
          </p:cNvPr>
          <p:cNvSpPr/>
          <p:nvPr/>
        </p:nvSpPr>
        <p:spPr>
          <a:xfrm>
            <a:off x="8857035" y="1619167"/>
            <a:ext cx="200019" cy="18537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5-Point Star 12">
            <a:extLst>
              <a:ext uri="{FF2B5EF4-FFF2-40B4-BE49-F238E27FC236}">
                <a16:creationId xmlns:a16="http://schemas.microsoft.com/office/drawing/2014/main" id="{AF2BCCF9-B36F-D848-AA49-BB0268031E58}"/>
              </a:ext>
            </a:extLst>
          </p:cNvPr>
          <p:cNvSpPr/>
          <p:nvPr/>
        </p:nvSpPr>
        <p:spPr>
          <a:xfrm>
            <a:off x="8777649" y="1990763"/>
            <a:ext cx="200019" cy="18537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1" name="5-Point Star 12">
            <a:extLst>
              <a:ext uri="{FF2B5EF4-FFF2-40B4-BE49-F238E27FC236}">
                <a16:creationId xmlns:a16="http://schemas.microsoft.com/office/drawing/2014/main" id="{01A31D6E-2031-344F-BDF1-92204816C7D2}"/>
              </a:ext>
            </a:extLst>
          </p:cNvPr>
          <p:cNvSpPr/>
          <p:nvPr/>
        </p:nvSpPr>
        <p:spPr>
          <a:xfrm>
            <a:off x="8350779" y="2300089"/>
            <a:ext cx="200019" cy="18537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2" name="5-Point Star 12">
            <a:extLst>
              <a:ext uri="{FF2B5EF4-FFF2-40B4-BE49-F238E27FC236}">
                <a16:creationId xmlns:a16="http://schemas.microsoft.com/office/drawing/2014/main" id="{8C8BD1F0-6A66-2640-BC97-485F6F09DF78}"/>
              </a:ext>
            </a:extLst>
          </p:cNvPr>
          <p:cNvSpPr/>
          <p:nvPr/>
        </p:nvSpPr>
        <p:spPr>
          <a:xfrm>
            <a:off x="7836320" y="2930613"/>
            <a:ext cx="200019" cy="18537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05FF77-6FD3-BE45-9750-539577B53B37}"/>
              </a:ext>
            </a:extLst>
          </p:cNvPr>
          <p:cNvGrpSpPr/>
          <p:nvPr/>
        </p:nvGrpSpPr>
        <p:grpSpPr>
          <a:xfrm>
            <a:off x="3094778" y="2473362"/>
            <a:ext cx="1322177" cy="2459250"/>
            <a:chOff x="2094369" y="2154816"/>
            <a:chExt cx="1762903" cy="3279000"/>
          </a:xfrm>
        </p:grpSpPr>
        <p:sp>
          <p:nvSpPr>
            <p:cNvPr id="133" name="5-Point Star 12">
              <a:extLst>
                <a:ext uri="{FF2B5EF4-FFF2-40B4-BE49-F238E27FC236}">
                  <a16:creationId xmlns:a16="http://schemas.microsoft.com/office/drawing/2014/main" id="{D4CF63DC-0675-574A-BD58-F2D600518400}"/>
                </a:ext>
              </a:extLst>
            </p:cNvPr>
            <p:cNvSpPr/>
            <p:nvPr/>
          </p:nvSpPr>
          <p:spPr>
            <a:xfrm>
              <a:off x="3396291" y="2154816"/>
              <a:ext cx="266692" cy="24716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4" name="5-Point Star 12">
              <a:extLst>
                <a:ext uri="{FF2B5EF4-FFF2-40B4-BE49-F238E27FC236}">
                  <a16:creationId xmlns:a16="http://schemas.microsoft.com/office/drawing/2014/main" id="{589F0EEC-3E2A-0145-B5F7-5004C09159BE}"/>
                </a:ext>
              </a:extLst>
            </p:cNvPr>
            <p:cNvSpPr/>
            <p:nvPr/>
          </p:nvSpPr>
          <p:spPr>
            <a:xfrm>
              <a:off x="3590580" y="2412536"/>
              <a:ext cx="266692" cy="24716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5" name="5-Point Star 12">
              <a:extLst>
                <a:ext uri="{FF2B5EF4-FFF2-40B4-BE49-F238E27FC236}">
                  <a16:creationId xmlns:a16="http://schemas.microsoft.com/office/drawing/2014/main" id="{C3E2CBA1-7B75-5D40-BCFF-7FCDD5B31266}"/>
                </a:ext>
              </a:extLst>
            </p:cNvPr>
            <p:cNvSpPr/>
            <p:nvPr/>
          </p:nvSpPr>
          <p:spPr>
            <a:xfrm>
              <a:off x="3365033" y="3161660"/>
              <a:ext cx="266692" cy="24716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6" name="5-Point Star 12">
              <a:extLst>
                <a:ext uri="{FF2B5EF4-FFF2-40B4-BE49-F238E27FC236}">
                  <a16:creationId xmlns:a16="http://schemas.microsoft.com/office/drawing/2014/main" id="{B0E0077A-8B5D-7547-BAD7-3CAC8A408F24}"/>
                </a:ext>
              </a:extLst>
            </p:cNvPr>
            <p:cNvSpPr/>
            <p:nvPr/>
          </p:nvSpPr>
          <p:spPr>
            <a:xfrm>
              <a:off x="2094369" y="5186648"/>
              <a:ext cx="266692" cy="24716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81" name="5-Point Star 3">
            <a:extLst>
              <a:ext uri="{FF2B5EF4-FFF2-40B4-BE49-F238E27FC236}">
                <a16:creationId xmlns:a16="http://schemas.microsoft.com/office/drawing/2014/main" id="{B1582A24-2BB6-AF40-8A3B-EC1A1433632B}"/>
              </a:ext>
            </a:extLst>
          </p:cNvPr>
          <p:cNvSpPr/>
          <p:nvPr/>
        </p:nvSpPr>
        <p:spPr>
          <a:xfrm>
            <a:off x="1622482" y="5508957"/>
            <a:ext cx="326036" cy="32603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gradFill flip="none" rotWithShape="1">
            <a:gsLst>
              <a:gs pos="37000">
                <a:srgbClr val="0070C0"/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85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7D4293-A4C7-094F-8198-F4A963C55B4D}"/>
              </a:ext>
            </a:extLst>
          </p:cNvPr>
          <p:cNvSpPr txBox="1"/>
          <p:nvPr/>
        </p:nvSpPr>
        <p:spPr>
          <a:xfrm>
            <a:off x="2027260" y="5553325"/>
            <a:ext cx="28416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350" dirty="0"/>
              <a:t>Transition between lifestyles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24AE034-5330-3722-0063-4E981A456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745" y="2938515"/>
            <a:ext cx="174744" cy="221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FAD036-45B0-EE47-1CC4-9498D66DE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634925" y="2936773"/>
            <a:ext cx="174744" cy="22162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3D42A1B-4737-D6E7-E33B-97C66E481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076" y="4628757"/>
            <a:ext cx="174080" cy="24737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F90A683-A0F5-305B-5F3B-D1CE93EAA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639072" y="4633098"/>
            <a:ext cx="174080" cy="2473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A99BFB-1DBA-6AB0-B092-B4A8C45F7282}"/>
              </a:ext>
            </a:extLst>
          </p:cNvPr>
          <p:cNvSpPr txBox="1"/>
          <p:nvPr/>
        </p:nvSpPr>
        <p:spPr>
          <a:xfrm>
            <a:off x="5456431" y="5471876"/>
            <a:ext cx="26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i="1" dirty="0">
                <a:solidFill>
                  <a:srgbClr val="0070C0"/>
                </a:solidFill>
              </a:rPr>
              <a:t>SM Hexamita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323BF6-824C-69FA-ED94-EADA4DE4B3B8}"/>
              </a:ext>
            </a:extLst>
          </p:cNvPr>
          <p:cNvSpPr txBox="1"/>
          <p:nvPr/>
        </p:nvSpPr>
        <p:spPr>
          <a:xfrm>
            <a:off x="2500477" y="-87889"/>
            <a:ext cx="46650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6000" b="1" dirty="0">
                <a:solidFill>
                  <a:srgbClr val="FF0000"/>
                </a:solidFill>
              </a:rPr>
              <a:t>BIG, NO NO!!!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8A2AEB9-3D05-D2D9-928B-09D28F5DAB5C}"/>
              </a:ext>
            </a:extLst>
          </p:cNvPr>
          <p:cNvCxnSpPr/>
          <p:nvPr/>
        </p:nvCxnSpPr>
        <p:spPr>
          <a:xfrm flipH="1">
            <a:off x="3094777" y="692696"/>
            <a:ext cx="1500158" cy="850354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92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E32B7E-8DC2-7343-114A-D59E3BD1E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620688"/>
            <a:ext cx="7772400" cy="583672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C1DC662-26C3-0B08-79B3-8988AC1CD2A2}"/>
              </a:ext>
            </a:extLst>
          </p:cNvPr>
          <p:cNvSpPr/>
          <p:nvPr/>
        </p:nvSpPr>
        <p:spPr>
          <a:xfrm>
            <a:off x="4079776" y="4653136"/>
            <a:ext cx="1584176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54BC91-62E0-11C4-406A-6E8E95DBA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968" y="620688"/>
            <a:ext cx="5334000" cy="5359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8CDB42-582A-0318-702C-4ED848C30438}"/>
              </a:ext>
            </a:extLst>
          </p:cNvPr>
          <p:cNvSpPr txBox="1"/>
          <p:nvPr/>
        </p:nvSpPr>
        <p:spPr>
          <a:xfrm>
            <a:off x="6672064" y="4077072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>
                <a:solidFill>
                  <a:srgbClr val="FF0000"/>
                </a:solidFill>
              </a:rPr>
              <a:t>±250 HGT genes</a:t>
            </a:r>
          </a:p>
        </p:txBody>
      </p:sp>
    </p:spTree>
    <p:extLst>
      <p:ext uri="{BB962C8B-B14F-4D97-AF65-F5344CB8AC3E}">
        <p14:creationId xmlns:p14="http://schemas.microsoft.com/office/powerpoint/2010/main" val="259651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5B9CAB-1DA2-42D1-8E24-6131EE24F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69314"/>
            <a:ext cx="7772400" cy="4119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81265-A7BC-3E7E-30C3-92B68E5F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563562"/>
          </a:xfrm>
          <a:solidFill>
            <a:srgbClr val="000055"/>
          </a:solidFill>
          <a:effectLst>
            <a:softEdge rad="38100"/>
          </a:effectLst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Trepomonas HGTs – adaptive to free-living </a:t>
            </a:r>
          </a:p>
        </p:txBody>
      </p:sp>
    </p:spTree>
    <p:extLst>
      <p:ext uri="{BB962C8B-B14F-4D97-AF65-F5344CB8AC3E}">
        <p14:creationId xmlns:p14="http://schemas.microsoft.com/office/powerpoint/2010/main" val="883024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>
            <a:extLst>
              <a:ext uri="{FF2B5EF4-FFF2-40B4-BE49-F238E27FC236}">
                <a16:creationId xmlns:a16="http://schemas.microsoft.com/office/drawing/2014/main" id="{2CC8EC68-19E9-8AB8-6632-B99B831B8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2" b="11151"/>
          <a:stretch/>
        </p:blipFill>
        <p:spPr>
          <a:xfrm>
            <a:off x="5627440" y="-10755"/>
            <a:ext cx="5040561" cy="6879509"/>
          </a:xfrm>
          <a:prstGeom prst="rect">
            <a:avLst/>
          </a:prstGeom>
        </p:spPr>
      </p:pic>
      <p:pic>
        <p:nvPicPr>
          <p:cNvPr id="8" name="Obrázek 5">
            <a:extLst>
              <a:ext uri="{FF2B5EF4-FFF2-40B4-BE49-F238E27FC236}">
                <a16:creationId xmlns:a16="http://schemas.microsoft.com/office/drawing/2014/main" id="{5B63FCD7-33DF-2F14-824E-9060E4CA7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5373216"/>
            <a:ext cx="5113528" cy="1021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9" name="TextovéPole 6">
            <a:extLst>
              <a:ext uri="{FF2B5EF4-FFF2-40B4-BE49-F238E27FC236}">
                <a16:creationId xmlns:a16="http://schemas.microsoft.com/office/drawing/2014/main" id="{A344F6C5-C76F-D77E-9CF4-2BBF27F703FD}"/>
              </a:ext>
            </a:extLst>
          </p:cNvPr>
          <p:cNvSpPr txBox="1"/>
          <p:nvPr/>
        </p:nvSpPr>
        <p:spPr>
          <a:xfrm>
            <a:off x="1631505" y="6449160"/>
            <a:ext cx="120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Etten</a:t>
            </a:r>
            <a:r>
              <a:rPr lang="cs-CZ" dirty="0"/>
              <a:t> 2020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B6E7B1B-7D14-10A1-C326-41E3DFCCB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253" y="-13591"/>
            <a:ext cx="5392030" cy="432048"/>
          </a:xfrm>
          <a:solidFill>
            <a:srgbClr val="000055"/>
          </a:solidFill>
          <a:effectLst>
            <a:softEdge rad="38100"/>
          </a:effectLst>
        </p:spPr>
        <p:txBody>
          <a:bodyPr>
            <a:noAutofit/>
          </a:bodyPr>
          <a:lstStyle/>
          <a:p>
            <a:r>
              <a:rPr lang="en-CZ" sz="2400" dirty="0">
                <a:solidFill>
                  <a:schemeClr val="bg1"/>
                </a:solidFill>
              </a:rPr>
              <a:t>How much Prokaryote to Eukaryote HGT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10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91544" y="44624"/>
            <a:ext cx="8229600" cy="563562"/>
          </a:xfrm>
          <a:solidFill>
            <a:srgbClr val="000055"/>
          </a:solidFill>
          <a:effectLst>
            <a:softEdge rad="38100"/>
          </a:effectLst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But…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BB8399-C36C-E082-F4DD-1D4910BFC269}"/>
              </a:ext>
            </a:extLst>
          </p:cNvPr>
          <p:cNvSpPr txBox="1"/>
          <p:nvPr/>
        </p:nvSpPr>
        <p:spPr>
          <a:xfrm>
            <a:off x="1847528" y="1412776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Z" sz="3600" dirty="0"/>
              <a:t>People tend to be conservative when inffering HGTs to Eukarytoes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Z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</a:t>
            </a:r>
            <a:r>
              <a:rPr lang="en-CZ" sz="3600" dirty="0"/>
              <a:t>nd unsystematic</a:t>
            </a:r>
          </a:p>
        </p:txBody>
      </p:sp>
    </p:spTree>
    <p:extLst>
      <p:ext uri="{BB962C8B-B14F-4D97-AF65-F5344CB8AC3E}">
        <p14:creationId xmlns:p14="http://schemas.microsoft.com/office/powerpoint/2010/main" val="2873473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806352" y="116632"/>
            <a:ext cx="8579296" cy="576064"/>
          </a:xfrm>
          <a:prstGeom prst="rect">
            <a:avLst/>
          </a:prstGeom>
          <a:solidFill>
            <a:srgbClr val="000055"/>
          </a:solidFill>
          <a:effectLst>
            <a:softEdge rad="38100"/>
          </a:effectLst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HGT - Eukaryotes</a:t>
            </a:r>
          </a:p>
        </p:txBody>
      </p:sp>
      <p:pic>
        <p:nvPicPr>
          <p:cNvPr id="13" name="Obrázek 4">
            <a:extLst>
              <a:ext uri="{FF2B5EF4-FFF2-40B4-BE49-F238E27FC236}">
                <a16:creationId xmlns:a16="http://schemas.microsoft.com/office/drawing/2014/main" id="{931935A8-6BC8-B426-121B-C0944E2BD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1037730"/>
            <a:ext cx="5544616" cy="5820271"/>
          </a:xfrm>
          <a:prstGeom prst="rect">
            <a:avLst/>
          </a:prstGeom>
        </p:spPr>
      </p:pic>
      <p:sp>
        <p:nvSpPr>
          <p:cNvPr id="14" name="TextovéPole 6">
            <a:extLst>
              <a:ext uri="{FF2B5EF4-FFF2-40B4-BE49-F238E27FC236}">
                <a16:creationId xmlns:a16="http://schemas.microsoft.com/office/drawing/2014/main" id="{D80E5B22-1C83-CA7C-A24A-ED3B5FC86F20}"/>
              </a:ext>
            </a:extLst>
          </p:cNvPr>
          <p:cNvSpPr txBox="1"/>
          <p:nvPr/>
        </p:nvSpPr>
        <p:spPr>
          <a:xfrm>
            <a:off x="8815070" y="6470183"/>
            <a:ext cx="190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Sibbald</a:t>
            </a:r>
            <a:r>
              <a:rPr lang="cs-CZ" dirty="0"/>
              <a:t> et al 2020 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27656831-35C6-A100-761F-34ED29565F72}"/>
              </a:ext>
            </a:extLst>
          </p:cNvPr>
          <p:cNvSpPr/>
          <p:nvPr/>
        </p:nvSpPr>
        <p:spPr>
          <a:xfrm>
            <a:off x="7968208" y="1268760"/>
            <a:ext cx="360040" cy="2736304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7CA1CF-F0C3-7007-BD27-A6D3543CEB28}"/>
              </a:ext>
            </a:extLst>
          </p:cNvPr>
          <p:cNvSpPr txBox="1"/>
          <p:nvPr/>
        </p:nvSpPr>
        <p:spPr>
          <a:xfrm>
            <a:off x="8472265" y="2313747"/>
            <a:ext cx="212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Endosymbiotic gene </a:t>
            </a:r>
            <a:br>
              <a:rPr lang="en-CZ" dirty="0"/>
            </a:br>
            <a:r>
              <a:rPr lang="en-CZ" dirty="0"/>
              <a:t>transfer (EGT)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894F8F2-C6A2-70C1-2CE4-8BCA22979B6A}"/>
              </a:ext>
            </a:extLst>
          </p:cNvPr>
          <p:cNvSpPr/>
          <p:nvPr/>
        </p:nvSpPr>
        <p:spPr>
          <a:xfrm>
            <a:off x="3071664" y="4581129"/>
            <a:ext cx="2088232" cy="22583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50898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806352" y="116632"/>
            <a:ext cx="8579296" cy="576064"/>
          </a:xfrm>
          <a:prstGeom prst="rect">
            <a:avLst/>
          </a:prstGeom>
          <a:solidFill>
            <a:srgbClr val="000055"/>
          </a:solidFill>
          <a:effectLst>
            <a:softEdge rad="38100"/>
          </a:effectLst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You are what you eat</a:t>
            </a:r>
          </a:p>
        </p:txBody>
      </p:sp>
      <p:pic>
        <p:nvPicPr>
          <p:cNvPr id="2" name="Picture 4" descr="https://ars.els-cdn.com/content/image/1-s2.0-S0168952598014942-gr3.jpg">
            <a:extLst>
              <a:ext uri="{FF2B5EF4-FFF2-40B4-BE49-F238E27FC236}">
                <a16:creationId xmlns:a16="http://schemas.microsoft.com/office/drawing/2014/main" id="{6D4C1A70-67E4-D944-1434-0B1F68FDE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50" y="1076928"/>
            <a:ext cx="3803501" cy="566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5BEFF8B-9A21-6369-7B98-18330D982108}"/>
              </a:ext>
            </a:extLst>
          </p:cNvPr>
          <p:cNvSpPr txBox="1"/>
          <p:nvPr/>
        </p:nvSpPr>
        <p:spPr>
          <a:xfrm>
            <a:off x="8760297" y="6398696"/>
            <a:ext cx="157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Doolittle</a:t>
            </a:r>
            <a:r>
              <a:rPr lang="cs-CZ" dirty="0"/>
              <a:t>, 1988</a:t>
            </a:r>
          </a:p>
        </p:txBody>
      </p:sp>
    </p:spTree>
    <p:extLst>
      <p:ext uri="{BB962C8B-B14F-4D97-AF65-F5344CB8AC3E}">
        <p14:creationId xmlns:p14="http://schemas.microsoft.com/office/powerpoint/2010/main" val="1561100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806352" y="116632"/>
            <a:ext cx="8579296" cy="576064"/>
          </a:xfrm>
          <a:prstGeom prst="rect">
            <a:avLst/>
          </a:prstGeom>
          <a:solidFill>
            <a:srgbClr val="000055"/>
          </a:solidFill>
          <a:effectLst>
            <a:softEdge rad="38100"/>
          </a:effectLst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How to infer HGT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C15CA-865A-0010-D6DF-00A91DF9A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692696"/>
            <a:ext cx="5472608" cy="59902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2E9F61-3D92-7A99-A68D-120AC85C4C70}"/>
              </a:ext>
            </a:extLst>
          </p:cNvPr>
          <p:cNvSpPr/>
          <p:nvPr/>
        </p:nvSpPr>
        <p:spPr>
          <a:xfrm>
            <a:off x="6600056" y="1628800"/>
            <a:ext cx="1008112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1CC3C-DB3C-C019-F919-52E89A631087}"/>
              </a:ext>
            </a:extLst>
          </p:cNvPr>
          <p:cNvSpPr txBox="1"/>
          <p:nvPr/>
        </p:nvSpPr>
        <p:spPr>
          <a:xfrm>
            <a:off x="7824192" y="980728"/>
            <a:ext cx="22002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But – contamination?</a:t>
            </a:r>
          </a:p>
          <a:p>
            <a:endParaRPr lang="en-CZ" dirty="0"/>
          </a:p>
          <a:p>
            <a:r>
              <a:rPr lang="en-GB" dirty="0"/>
              <a:t>O</a:t>
            </a:r>
            <a:r>
              <a:rPr lang="en-CZ" dirty="0"/>
              <a:t>r</a:t>
            </a:r>
          </a:p>
          <a:p>
            <a:endParaRPr lang="en-CZ" dirty="0"/>
          </a:p>
          <a:p>
            <a:r>
              <a:rPr lang="en-GB" dirty="0"/>
              <a:t>P</a:t>
            </a:r>
            <a:r>
              <a:rPr lang="en-CZ" dirty="0"/>
              <a:t>oor taxon sampling?</a:t>
            </a:r>
          </a:p>
        </p:txBody>
      </p:sp>
    </p:spTree>
    <p:extLst>
      <p:ext uri="{BB962C8B-B14F-4D97-AF65-F5344CB8AC3E}">
        <p14:creationId xmlns:p14="http://schemas.microsoft.com/office/powerpoint/2010/main" val="3951095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806352" y="116632"/>
            <a:ext cx="8579296" cy="576064"/>
          </a:xfrm>
          <a:prstGeom prst="rect">
            <a:avLst/>
          </a:prstGeom>
          <a:solidFill>
            <a:srgbClr val="000055"/>
          </a:solidFill>
          <a:effectLst>
            <a:softEdge rad="38100"/>
          </a:effectLst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Prokaryote to Prokaryote HGT</a:t>
            </a:r>
          </a:p>
        </p:txBody>
      </p:sp>
      <p:sp>
        <p:nvSpPr>
          <p:cNvPr id="4" name="TextovéPole 4">
            <a:extLst>
              <a:ext uri="{FF2B5EF4-FFF2-40B4-BE49-F238E27FC236}">
                <a16:creationId xmlns:a16="http://schemas.microsoft.com/office/drawing/2014/main" id="{1201D14C-C9AF-36E6-76F4-84353712FA7F}"/>
              </a:ext>
            </a:extLst>
          </p:cNvPr>
          <p:cNvSpPr txBox="1"/>
          <p:nvPr/>
        </p:nvSpPr>
        <p:spPr>
          <a:xfrm>
            <a:off x="8217915" y="6156012"/>
            <a:ext cx="183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Welch</a:t>
            </a:r>
            <a:r>
              <a:rPr lang="cs-CZ" dirty="0"/>
              <a:t> a kol. 2009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30FCF1BB-B1C5-1DFB-F491-C62F1C46D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8889" t="7816" r="22500" b="37011"/>
          <a:stretch>
            <a:fillRect/>
          </a:stretch>
        </p:blipFill>
        <p:spPr bwMode="auto">
          <a:xfrm>
            <a:off x="2025226" y="1196798"/>
            <a:ext cx="8103222" cy="460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2277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806352" y="116632"/>
            <a:ext cx="8579296" cy="576064"/>
          </a:xfrm>
          <a:prstGeom prst="rect">
            <a:avLst/>
          </a:prstGeom>
          <a:solidFill>
            <a:srgbClr val="000055"/>
          </a:solidFill>
          <a:effectLst>
            <a:softEdge rad="38100"/>
          </a:effectLst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Eukaryote to Prokaryote HGT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7B0FA8D7-CE66-B2B4-85A0-E41DDE6D8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9096" y="6519446"/>
            <a:ext cx="42303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dirty="0">
                <a:latin typeface="Calibri" pitchFamily="34" charset="0"/>
              </a:rPr>
              <a:t>Guljamow A et al. Curr Biol. 2007;17(17):R757-9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CE5BCC-C07E-C892-BDC4-5747145A8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844825"/>
            <a:ext cx="7772400" cy="45303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B8ADF0-DA24-5AB4-36A3-898A24D6E5CD}"/>
              </a:ext>
            </a:extLst>
          </p:cNvPr>
          <p:cNvSpPr txBox="1"/>
          <p:nvPr/>
        </p:nvSpPr>
        <p:spPr>
          <a:xfrm>
            <a:off x="1643403" y="698985"/>
            <a:ext cx="8905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Z" sz="2400" b="1" dirty="0"/>
              <a:t>Extremely rare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Z" sz="2400" b="1" dirty="0"/>
              <a:t>Example: </a:t>
            </a:r>
            <a:r>
              <a:rPr lang="en-GB" altLang="cs-CZ" sz="2400" b="1" dirty="0">
                <a:latin typeface="+mj-lt"/>
              </a:rPr>
              <a:t>cyanobacterium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i="1" dirty="0" err="1">
                <a:latin typeface="+mj-lt"/>
              </a:rPr>
              <a:t>Microcystis</a:t>
            </a:r>
            <a:r>
              <a:rPr lang="cs-CZ" altLang="cs-CZ" sz="2400" b="1" i="1" dirty="0">
                <a:latin typeface="+mj-lt"/>
              </a:rPr>
              <a:t> aeruginosa</a:t>
            </a:r>
            <a:r>
              <a:rPr lang="en-CZ" altLang="cs-CZ" sz="2400" b="1" i="1" dirty="0">
                <a:latin typeface="+mj-lt"/>
              </a:rPr>
              <a:t> </a:t>
            </a:r>
            <a:r>
              <a:rPr lang="en-CZ" altLang="cs-CZ" sz="2400" b="1" dirty="0">
                <a:latin typeface="+mj-lt"/>
              </a:rPr>
              <a:t>actin ad profilin</a:t>
            </a:r>
            <a:endParaRPr lang="en-CZ" sz="2400" b="1" dirty="0"/>
          </a:p>
        </p:txBody>
      </p:sp>
    </p:spTree>
    <p:extLst>
      <p:ext uri="{BB962C8B-B14F-4D97-AF65-F5344CB8AC3E}">
        <p14:creationId xmlns:p14="http://schemas.microsoft.com/office/powerpoint/2010/main" val="3593403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806352" y="116632"/>
            <a:ext cx="8579296" cy="576064"/>
          </a:xfrm>
          <a:prstGeom prst="rect">
            <a:avLst/>
          </a:prstGeom>
          <a:solidFill>
            <a:srgbClr val="000055"/>
          </a:solidFill>
          <a:effectLst>
            <a:softEdge rad="38100"/>
          </a:effectLst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HGT to </a:t>
            </a:r>
            <a:r>
              <a:rPr lang="en-US" sz="3600" dirty="0" err="1">
                <a:solidFill>
                  <a:schemeClr val="bg1"/>
                </a:solidFill>
              </a:rPr>
              <a:t>Eukarytoes</a:t>
            </a:r>
            <a:r>
              <a:rPr lang="en-US" sz="3600" dirty="0">
                <a:solidFill>
                  <a:schemeClr val="bg1"/>
                </a:solidFill>
              </a:rPr>
              <a:t> – controversial?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7B0FA8D7-CE66-B2B4-85A0-E41DDE6D8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9096" y="6519446"/>
            <a:ext cx="42303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dirty="0">
                <a:latin typeface="Calibri" pitchFamily="34" charset="0"/>
              </a:rPr>
              <a:t>Guljamow A et al. Curr Biol. 2007;17(17):R757-9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B8ADF0-DA24-5AB4-36A3-898A24D6E5CD}"/>
              </a:ext>
            </a:extLst>
          </p:cNvPr>
          <p:cNvSpPr txBox="1"/>
          <p:nvPr/>
        </p:nvSpPr>
        <p:spPr>
          <a:xfrm>
            <a:off x="1643403" y="698985"/>
            <a:ext cx="8905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Z" sz="2400" b="1" dirty="0"/>
              <a:t>Extremely rare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Z" sz="2400" b="1" dirty="0"/>
              <a:t>Example: </a:t>
            </a:r>
            <a:r>
              <a:rPr lang="en-GB" altLang="cs-CZ" sz="2400" b="1" dirty="0">
                <a:latin typeface="+mj-lt"/>
              </a:rPr>
              <a:t>cyanobacterium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i="1" dirty="0" err="1">
                <a:latin typeface="+mj-lt"/>
              </a:rPr>
              <a:t>Microcystis</a:t>
            </a:r>
            <a:r>
              <a:rPr lang="cs-CZ" altLang="cs-CZ" sz="2400" b="1" i="1" dirty="0">
                <a:latin typeface="+mj-lt"/>
              </a:rPr>
              <a:t> aeruginosa</a:t>
            </a:r>
            <a:r>
              <a:rPr lang="en-CZ" altLang="cs-CZ" sz="2400" b="1" i="1" dirty="0">
                <a:latin typeface="+mj-lt"/>
              </a:rPr>
              <a:t> </a:t>
            </a:r>
            <a:r>
              <a:rPr lang="en-CZ" altLang="cs-CZ" sz="2400" b="1" dirty="0">
                <a:latin typeface="+mj-lt"/>
              </a:rPr>
              <a:t>actin ad profilin</a:t>
            </a:r>
            <a:endParaRPr lang="en-CZ" sz="2400" b="1" dirty="0"/>
          </a:p>
        </p:txBody>
      </p:sp>
      <p:pic>
        <p:nvPicPr>
          <p:cNvPr id="11" name="Obrázek 3">
            <a:extLst>
              <a:ext uri="{FF2B5EF4-FFF2-40B4-BE49-F238E27FC236}">
                <a16:creationId xmlns:a16="http://schemas.microsoft.com/office/drawing/2014/main" id="{7FA64D2B-C5FF-BD77-F5CD-4927DE23BC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" t="20752" r="7201" b="31813"/>
          <a:stretch/>
        </p:blipFill>
        <p:spPr>
          <a:xfrm>
            <a:off x="1088631" y="3535215"/>
            <a:ext cx="10014738" cy="2786710"/>
          </a:xfrm>
          <a:prstGeom prst="rect">
            <a:avLst/>
          </a:prstGeom>
        </p:spPr>
      </p:pic>
      <p:pic>
        <p:nvPicPr>
          <p:cNvPr id="12" name="Obrázek 4">
            <a:extLst>
              <a:ext uri="{FF2B5EF4-FFF2-40B4-BE49-F238E27FC236}">
                <a16:creationId xmlns:a16="http://schemas.microsoft.com/office/drawing/2014/main" id="{24CE86FC-9AC7-70C1-60C6-55E040B1F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346" y="764704"/>
            <a:ext cx="8820001" cy="2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0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806352" y="116632"/>
            <a:ext cx="8579296" cy="576064"/>
          </a:xfrm>
          <a:prstGeom prst="rect">
            <a:avLst/>
          </a:prstGeom>
          <a:solidFill>
            <a:srgbClr val="000055"/>
          </a:solidFill>
          <a:effectLst>
            <a:softEdge rad="38100"/>
          </a:effectLst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HGT to </a:t>
            </a:r>
            <a:r>
              <a:rPr lang="en-US" sz="3600" dirty="0" err="1">
                <a:solidFill>
                  <a:schemeClr val="bg1"/>
                </a:solidFill>
              </a:rPr>
              <a:t>Eukarytoes</a:t>
            </a:r>
            <a:r>
              <a:rPr lang="en-US" sz="3600" dirty="0">
                <a:solidFill>
                  <a:schemeClr val="bg1"/>
                </a:solidFill>
              </a:rPr>
              <a:t> – controversial?</a:t>
            </a:r>
          </a:p>
        </p:txBody>
      </p:sp>
      <p:pic>
        <p:nvPicPr>
          <p:cNvPr id="2" name="Picture 2" descr="https://static-content.springer.com/image/art%3A10.1186%2F1471-2164-11-543/MediaObjects/12864_2010_Article_3240_Fig3_HTML.jpg">
            <a:extLst>
              <a:ext uri="{FF2B5EF4-FFF2-40B4-BE49-F238E27FC236}">
                <a16:creationId xmlns:a16="http://schemas.microsoft.com/office/drawing/2014/main" id="{F28E06D7-8851-8637-7842-852B91622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39" y="1134619"/>
            <a:ext cx="4479313" cy="420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1">
            <a:extLst>
              <a:ext uri="{FF2B5EF4-FFF2-40B4-BE49-F238E27FC236}">
                <a16:creationId xmlns:a16="http://schemas.microsoft.com/office/drawing/2014/main" id="{8E70312D-80D1-D1B4-2122-565A5148B01C}"/>
              </a:ext>
            </a:extLst>
          </p:cNvPr>
          <p:cNvSpPr/>
          <p:nvPr/>
        </p:nvSpPr>
        <p:spPr>
          <a:xfrm>
            <a:off x="5855622" y="5709432"/>
            <a:ext cx="4211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>
                <a:solidFill>
                  <a:srgbClr val="333333"/>
                </a:solidFill>
                <a:latin typeface="Open Sans"/>
              </a:rPr>
              <a:t>Jerlström-Hultqvist</a:t>
            </a:r>
            <a:r>
              <a:rPr lang="cs-CZ" sz="1200" dirty="0">
                <a:solidFill>
                  <a:srgbClr val="333333"/>
                </a:solidFill>
                <a:latin typeface="Open Sans"/>
              </a:rPr>
              <a:t> a kol. 2010, BMC </a:t>
            </a:r>
            <a:r>
              <a:rPr lang="cs-CZ" sz="1200" dirty="0" err="1">
                <a:solidFill>
                  <a:srgbClr val="333333"/>
                </a:solidFill>
                <a:latin typeface="Open Sans"/>
              </a:rPr>
              <a:t>Genomics</a:t>
            </a:r>
            <a:endParaRPr lang="cs-CZ" sz="12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1B13AD5-6879-F190-B02E-EC8D1CE3A477}"/>
              </a:ext>
            </a:extLst>
          </p:cNvPr>
          <p:cNvSpPr txBox="1"/>
          <p:nvPr/>
        </p:nvSpPr>
        <p:spPr>
          <a:xfrm>
            <a:off x="3551366" y="1043527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Comparison</a:t>
            </a:r>
            <a:r>
              <a:rPr lang="cs-CZ" sz="2000" b="1" dirty="0"/>
              <a:t> </a:t>
            </a:r>
            <a:r>
              <a:rPr lang="cs-CZ" sz="2000" b="1" dirty="0" err="1"/>
              <a:t>of</a:t>
            </a:r>
            <a:r>
              <a:rPr lang="cs-CZ" sz="2000" b="1" dirty="0"/>
              <a:t> </a:t>
            </a:r>
            <a:r>
              <a:rPr lang="cs-CZ" sz="2000" b="1" i="1" dirty="0" err="1"/>
              <a:t>Giardia</a:t>
            </a:r>
            <a:r>
              <a:rPr lang="cs-CZ" sz="2000" b="1" dirty="0"/>
              <a:t> </a:t>
            </a:r>
            <a:r>
              <a:rPr lang="cs-CZ" sz="2000" b="1" dirty="0" err="1"/>
              <a:t>strains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587129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806352" y="116632"/>
            <a:ext cx="8579296" cy="576064"/>
          </a:xfrm>
          <a:prstGeom prst="rect">
            <a:avLst/>
          </a:prstGeom>
          <a:solidFill>
            <a:srgbClr val="000055"/>
          </a:solidFill>
          <a:effectLst>
            <a:softEdge rad="38100"/>
          </a:effectLst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HGT to </a:t>
            </a:r>
            <a:r>
              <a:rPr lang="en-US" sz="3600" dirty="0" err="1">
                <a:solidFill>
                  <a:schemeClr val="bg1"/>
                </a:solidFill>
              </a:rPr>
              <a:t>Eukarytoes</a:t>
            </a:r>
            <a:r>
              <a:rPr lang="en-US" sz="3600" dirty="0">
                <a:solidFill>
                  <a:schemeClr val="bg1"/>
                </a:solidFill>
              </a:rPr>
              <a:t> – controversial?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2B58D3E4-B832-E468-8909-28D68BAA2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491"/>
          <a:stretch/>
        </p:blipFill>
        <p:spPr>
          <a:xfrm>
            <a:off x="1524001" y="692696"/>
            <a:ext cx="5652627" cy="5933698"/>
          </a:xfrm>
          <a:prstGeom prst="rect">
            <a:avLst/>
          </a:prstGeom>
        </p:spPr>
      </p:pic>
      <p:sp>
        <p:nvSpPr>
          <p:cNvPr id="6" name="Obdélník 9">
            <a:extLst>
              <a:ext uri="{FF2B5EF4-FFF2-40B4-BE49-F238E27FC236}">
                <a16:creationId xmlns:a16="http://schemas.microsoft.com/office/drawing/2014/main" id="{5DE5518F-DC35-FC83-356E-1943361CFC7D}"/>
              </a:ext>
            </a:extLst>
          </p:cNvPr>
          <p:cNvSpPr/>
          <p:nvPr/>
        </p:nvSpPr>
        <p:spPr>
          <a:xfrm>
            <a:off x="6456041" y="6543883"/>
            <a:ext cx="56526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>
                <a:solidFill>
                  <a:srgbClr val="333333"/>
                </a:solidFill>
                <a:latin typeface="Open Sans"/>
              </a:rPr>
              <a:t>McCarthy</a:t>
            </a:r>
            <a:r>
              <a:rPr lang="cs-CZ" sz="1200" dirty="0">
                <a:solidFill>
                  <a:srgbClr val="333333"/>
                </a:solidFill>
                <a:latin typeface="Open Sans"/>
              </a:rPr>
              <a:t> and </a:t>
            </a:r>
            <a:r>
              <a:rPr lang="cs-CZ" sz="1200" dirty="0" err="1">
                <a:solidFill>
                  <a:srgbClr val="333333"/>
                </a:solidFill>
                <a:latin typeface="Open Sans"/>
              </a:rPr>
              <a:t>Fitzpatrick</a:t>
            </a:r>
            <a:r>
              <a:rPr lang="cs-CZ" sz="1200" dirty="0">
                <a:solidFill>
                  <a:srgbClr val="333333"/>
                </a:solidFill>
                <a:latin typeface="Open Sans"/>
              </a:rPr>
              <a:t> et al. 2019, </a:t>
            </a:r>
            <a:r>
              <a:rPr lang="cs-CZ" sz="1200" dirty="0" err="1">
                <a:solidFill>
                  <a:srgbClr val="333333"/>
                </a:solidFill>
                <a:latin typeface="Open Sans"/>
              </a:rPr>
              <a:t>Microbial</a:t>
            </a:r>
            <a:r>
              <a:rPr lang="cs-CZ" sz="1200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cs-CZ" sz="1200" dirty="0" err="1">
                <a:solidFill>
                  <a:srgbClr val="333333"/>
                </a:solidFill>
                <a:latin typeface="Open Sans"/>
              </a:rPr>
              <a:t>genomics</a:t>
            </a:r>
            <a:endParaRPr lang="cs-CZ" sz="1200" dirty="0">
              <a:solidFill>
                <a:srgbClr val="333333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00235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</Words>
  <Application>Microsoft Macintosh PowerPoint</Application>
  <PresentationFormat>Widescreen</PresentationFormat>
  <Paragraphs>95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Free-living Diplomonads</vt:lpstr>
      <vt:lpstr>PowerPoint Presentation</vt:lpstr>
      <vt:lpstr>PowerPoint Presentation</vt:lpstr>
      <vt:lpstr>Trepomonas HGTs – adaptive to free-living </vt:lpstr>
      <vt:lpstr>How much Prokaryote to Eukaryote HGT</vt:lpstr>
      <vt:lpstr>But…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Biologické Centrum</dc:creator>
  <cp:lastModifiedBy>Biologické Centrum</cp:lastModifiedBy>
  <cp:revision>1</cp:revision>
  <dcterms:created xsi:type="dcterms:W3CDTF">2024-05-15T10:56:38Z</dcterms:created>
  <dcterms:modified xsi:type="dcterms:W3CDTF">2024-05-15T10:56:56Z</dcterms:modified>
</cp:coreProperties>
</file>