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258" r:id="rId2"/>
    <p:sldId id="261" r:id="rId3"/>
    <p:sldId id="262" r:id="rId4"/>
    <p:sldId id="263" r:id="rId5"/>
    <p:sldId id="265" r:id="rId6"/>
    <p:sldId id="256" r:id="rId7"/>
    <p:sldId id="264" r:id="rId8"/>
    <p:sldId id="266" r:id="rId9"/>
    <p:sldId id="268" r:id="rId10"/>
    <p:sldId id="269" r:id="rId11"/>
    <p:sldId id="270" r:id="rId12"/>
    <p:sldId id="271" r:id="rId13"/>
    <p:sldId id="274" r:id="rId14"/>
    <p:sldId id="267" r:id="rId15"/>
    <p:sldId id="276" r:id="rId16"/>
    <p:sldId id="280" r:id="rId17"/>
    <p:sldId id="257" r:id="rId18"/>
    <p:sldId id="272" r:id="rId19"/>
    <p:sldId id="260" r:id="rId20"/>
    <p:sldId id="279" r:id="rId21"/>
    <p:sldId id="273" r:id="rId22"/>
    <p:sldId id="275" r:id="rId23"/>
    <p:sldId id="277" r:id="rId24"/>
    <p:sldId id="278" r:id="rId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465">
          <p15:clr>
            <a:srgbClr val="A4A3A4"/>
          </p15:clr>
        </p15:guide>
        <p15:guide id="3" pos="2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234" autoAdjust="0"/>
    <p:restoredTop sz="88755" autoAdjust="0"/>
  </p:normalViewPr>
  <p:slideViewPr>
    <p:cSldViewPr>
      <p:cViewPr varScale="1">
        <p:scale>
          <a:sx n="98" d="100"/>
          <a:sy n="98" d="100"/>
        </p:scale>
        <p:origin x="1572" y="78"/>
      </p:cViewPr>
      <p:guideLst>
        <p:guide orient="horz" pos="2160"/>
        <p:guide pos="5465"/>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120"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A57AD1-73AE-4066-B508-4D6FEA6BC9ED}" type="datetimeFigureOut">
              <a:rPr lang="cs-CZ" smtClean="0"/>
              <a:t>21.03.2024</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4999F2-45DC-4B35-8ECC-FDB0552C4D63}" type="slidenum">
              <a:rPr lang="cs-CZ" smtClean="0"/>
              <a:t>‹#›</a:t>
            </a:fld>
            <a:endParaRPr lang="cs-CZ"/>
          </a:p>
        </p:txBody>
      </p:sp>
    </p:spTree>
    <p:extLst>
      <p:ext uri="{BB962C8B-B14F-4D97-AF65-F5344CB8AC3E}">
        <p14:creationId xmlns:p14="http://schemas.microsoft.com/office/powerpoint/2010/main" val="3959057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995803-50C8-4572-BA4E-66D807875BC4}" type="datetimeFigureOut">
              <a:rPr lang="cs-CZ" smtClean="0"/>
              <a:t>21.03.2024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345B5F-EE41-494D-8150-5A37B4E98276}" type="slidenum">
              <a:rPr lang="cs-CZ" smtClean="0"/>
              <a:t>‹#›</a:t>
            </a:fld>
            <a:endParaRPr lang="cs-CZ"/>
          </a:p>
        </p:txBody>
      </p:sp>
    </p:spTree>
    <p:extLst>
      <p:ext uri="{BB962C8B-B14F-4D97-AF65-F5344CB8AC3E}">
        <p14:creationId xmlns:p14="http://schemas.microsoft.com/office/powerpoint/2010/main" val="233648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této části si shrneme mnoho věcí, o nichž</a:t>
            </a:r>
            <a:r>
              <a:rPr lang="cs-CZ" baseline="0" dirty="0"/>
              <a:t> už byla řeč v jiných kapitolách, např. 4, 5 a 7. Samozřejmě tu bude i něco navíc </a:t>
            </a:r>
            <a:r>
              <a:rPr lang="cs-CZ" baseline="0" dirty="0">
                <a:sym typeface="Wingdings" panose="05000000000000000000" pitchFamily="2" charset="2"/>
              </a:rPr>
              <a:t>.</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a:t>
            </a:fld>
            <a:endParaRPr lang="cs-CZ"/>
          </a:p>
        </p:txBody>
      </p:sp>
    </p:spTree>
    <p:extLst>
      <p:ext uri="{BB962C8B-B14F-4D97-AF65-F5344CB8AC3E}">
        <p14:creationId xmlns:p14="http://schemas.microsoft.com/office/powerpoint/2010/main" val="2290652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Tady lze identifikovat hlavně</a:t>
            </a:r>
            <a:r>
              <a:rPr lang="cs-CZ" baseline="0" dirty="0"/>
              <a:t> porost, v němž je hnízdo umístěno. Hnízdo je ovšem také spleteno z rostlinných stonků a listů a velmi pravděpodobně byl použit materiál přímo z mokřadu. </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10</a:t>
            </a:fld>
            <a:endParaRPr lang="cs-CZ"/>
          </a:p>
        </p:txBody>
      </p:sp>
    </p:spTree>
    <p:extLst>
      <p:ext uri="{BB962C8B-B14F-4D97-AF65-F5344CB8AC3E}">
        <p14:creationId xmlns:p14="http://schemas.microsoft.com/office/powerpoint/2010/main" val="2229692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stavbu hnízda moudivláček také používá mokřadní materiál, např. květenství rákosu či</a:t>
            </a:r>
            <a:r>
              <a:rPr lang="cs-CZ" baseline="0" dirty="0"/>
              <a:t> chmýří ze semen vrb a topolů.</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11</a:t>
            </a:fld>
            <a:endParaRPr lang="cs-CZ"/>
          </a:p>
        </p:txBody>
      </p:sp>
    </p:spTree>
    <p:extLst>
      <p:ext uri="{BB962C8B-B14F-4D97-AF65-F5344CB8AC3E}">
        <p14:creationId xmlns:p14="http://schemas.microsoft.com/office/powerpoint/2010/main" val="141158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Takové hnízdo může vzbuzovat odpor, ale je vlastně náramně „vymakané“. Tlením</a:t>
            </a:r>
            <a:r>
              <a:rPr lang="cs-CZ" baseline="0" dirty="0"/>
              <a:t> rostlinných zbytků totiž vzniká teplo a to je pro vajíčka a posléze i mláďata příznivé. Volavka si zřejmě nevybírá a sebere takové kousky rostlin, které jsou k dispozici – již odumřelé zbytky i živé ponořené vodní druhy, které se rozkládají velmi rychle. Na fotografii byly při stavbě hnízda zřejmě použity zbytky dvouzubců se zralými semeny, neboť hnízdo je celé porostlé jejich semenáči. Na hnízdě je vidět i sterilní rostlina šťovíku přímořského (</a:t>
            </a:r>
            <a:r>
              <a:rPr lang="cs-CZ" i="1" baseline="0" dirty="0" err="1"/>
              <a:t>Rumex</a:t>
            </a:r>
            <a:r>
              <a:rPr lang="cs-CZ" i="1" baseline="0" dirty="0"/>
              <a:t> </a:t>
            </a:r>
            <a:r>
              <a:rPr lang="cs-CZ" i="1" baseline="0" dirty="0" err="1"/>
              <a:t>maritimus</a:t>
            </a:r>
            <a:r>
              <a:rPr lang="cs-CZ" baseline="0" dirty="0"/>
              <a:t>). Hnízda jsou tak vlastně specifickými mokřadními </a:t>
            </a:r>
            <a:r>
              <a:rPr lang="cs-CZ" baseline="0" dirty="0" err="1"/>
              <a:t>mikrostanovišti</a:t>
            </a:r>
            <a:r>
              <a:rPr lang="cs-CZ" baseline="0" dirty="0"/>
              <a:t> pro některé druhy obnažených den, kterým pro klíčení nevadí organický substrát.</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12</a:t>
            </a:fld>
            <a:endParaRPr lang="cs-CZ"/>
          </a:p>
        </p:txBody>
      </p:sp>
    </p:spTree>
    <p:extLst>
      <p:ext uri="{BB962C8B-B14F-4D97-AF65-F5344CB8AC3E}">
        <p14:creationId xmlns:p14="http://schemas.microsoft.com/office/powerpoint/2010/main" val="256384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Kulíci vlastně</a:t>
            </a:r>
            <a:r>
              <a:rPr lang="cs-CZ" baseline="0" dirty="0"/>
              <a:t> vegetaci nutně nepotřebují, je pro ně důležitý mokrý holý substrát pro sběr potravy (bentos) a suchý otevřený substrát pro stavbu hnízda. Nizoučká vegetace obnaženého dna s dominantní </a:t>
            </a:r>
            <a:r>
              <a:rPr lang="cs-CZ" baseline="0" dirty="0" err="1"/>
              <a:t>blatěnkou</a:t>
            </a:r>
            <a:r>
              <a:rPr lang="cs-CZ" baseline="0" dirty="0"/>
              <a:t> vodní (</a:t>
            </a:r>
            <a:r>
              <a:rPr lang="cs-CZ" i="1" baseline="0" dirty="0" err="1"/>
              <a:t>Limosella</a:t>
            </a:r>
            <a:r>
              <a:rPr lang="cs-CZ" i="1" baseline="0" dirty="0"/>
              <a:t> </a:t>
            </a:r>
            <a:r>
              <a:rPr lang="cs-CZ" i="1" baseline="0" dirty="0" err="1"/>
              <a:t>aquatica</a:t>
            </a:r>
            <a:r>
              <a:rPr lang="cs-CZ" baseline="0" dirty="0"/>
              <a:t>) je však také vhodné prostředí pro stavbu </a:t>
            </a:r>
            <a:r>
              <a:rPr lang="cs-CZ" baseline="0" dirty="0" err="1"/>
              <a:t>kulíčího</a:t>
            </a:r>
            <a:r>
              <a:rPr lang="cs-CZ" baseline="0" dirty="0"/>
              <a:t> hnízda.</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13</a:t>
            </a:fld>
            <a:endParaRPr lang="cs-CZ"/>
          </a:p>
        </p:txBody>
      </p:sp>
    </p:spTree>
    <p:extLst>
      <p:ext uri="{BB962C8B-B14F-4D97-AF65-F5344CB8AC3E}">
        <p14:creationId xmlns:p14="http://schemas.microsoft.com/office/powerpoint/2010/main" val="4175625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Takto mohou vypadat velké kolonie vodních ptáků, zejména při jarním a podzimním tahu. Jejich výskyt je přechodný a spíše mají pozitivní vliv na přenos diaspor druhů. Na</a:t>
            </a:r>
            <a:r>
              <a:rPr lang="cs-CZ" baseline="0" dirty="0"/>
              <a:t> vhodných lokalitách vznikají hnízdní kolonie, které se tam zdržují celoročně, anebo minimálně od jara do podzimu. To představuje pro ekosystém značnou zátěž kvůli přísunu živin a např. u vrubozobých i kvůli destrukci mokřadních rostlin, které slouží jako potrava.</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14</a:t>
            </a:fld>
            <a:endParaRPr lang="cs-CZ"/>
          </a:p>
        </p:txBody>
      </p:sp>
    </p:spTree>
    <p:extLst>
      <p:ext uri="{BB962C8B-B14F-4D97-AF65-F5344CB8AC3E}">
        <p14:creationId xmlns:p14="http://schemas.microsoft.com/office/powerpoint/2010/main" val="3997174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 „kopečku“ např. převažuje</a:t>
            </a:r>
            <a:r>
              <a:rPr lang="cs-CZ" baseline="0" dirty="0"/>
              <a:t> ruderální vegetace s převahou turanky kanadské (</a:t>
            </a:r>
            <a:r>
              <a:rPr lang="cs-CZ" i="1" baseline="0" dirty="0" err="1"/>
              <a:t>Conyza</a:t>
            </a:r>
            <a:r>
              <a:rPr lang="cs-CZ" i="1" baseline="0" dirty="0"/>
              <a:t> </a:t>
            </a:r>
            <a:r>
              <a:rPr lang="cs-CZ" i="1" baseline="0" dirty="0" err="1"/>
              <a:t>canadensis</a:t>
            </a:r>
            <a:r>
              <a:rPr lang="cs-CZ" baseline="0" dirty="0"/>
              <a:t>), což je terestrický druh k nám zavlečený ze Severní Ameriky, v současnosti rozšířený na široké škále stanovišť v celé Evropě a považovaný za invazní. Člověk zavlekl a příroda dále šíří…</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15</a:t>
            </a:fld>
            <a:endParaRPr lang="cs-CZ"/>
          </a:p>
        </p:txBody>
      </p:sp>
    </p:spTree>
    <p:extLst>
      <p:ext uri="{BB962C8B-B14F-4D97-AF65-F5344CB8AC3E}">
        <p14:creationId xmlns:p14="http://schemas.microsoft.com/office/powerpoint/2010/main" val="487570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 literatury k bloku 9 v </a:t>
            </a:r>
            <a:r>
              <a:rPr lang="cs-CZ" dirty="0" err="1"/>
              <a:t>ISu</a:t>
            </a:r>
            <a:r>
              <a:rPr lang="cs-CZ" baseline="0" dirty="0"/>
              <a:t> jsem vložila dva články, které se potravou zde zmíněných vodních želv zabývají. Plyne z nich, že záleží jednak na dostupnosti různých potravních zdrojů, což souvisí s faktory prostředí na konkrétních lokalitách, jednak na konkrétním druhu (rod </a:t>
            </a:r>
            <a:r>
              <a:rPr lang="cs-CZ" i="1" baseline="0" dirty="0" err="1"/>
              <a:t>Podocnemis</a:t>
            </a:r>
            <a:r>
              <a:rPr lang="cs-CZ" baseline="0" dirty="0"/>
              <a:t>), vliv může mít i pohlaví a věk želvích jedinců (různá potřeba živin, např. mláďata některých konzumují výlučně živočišnou potravu, která je bohatší na bílkoviny a stravitelnější, postupem života přecházejí na rostlinnou potravu).</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18</a:t>
            </a:fld>
            <a:endParaRPr lang="cs-CZ"/>
          </a:p>
        </p:txBody>
      </p:sp>
    </p:spTree>
    <p:extLst>
      <p:ext uri="{BB962C8B-B14F-4D97-AF65-F5344CB8AC3E}">
        <p14:creationId xmlns:p14="http://schemas.microsoft.com/office/powerpoint/2010/main" val="3983885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Opět i zde platí, že závisí na prostředí,</a:t>
            </a:r>
            <a:r>
              <a:rPr lang="cs-CZ" baseline="0" dirty="0"/>
              <a:t> v němž populace jelenovitých žijí. Spásají to, co je k dispozici, samozřejmě mají-li možnost, vybírají si. Vyhýbají se rostlinám pro ně jedovatým či jinak nepoživatelným (trnitým, apod.). Do literatury k bloku 9 jsem vložila dva články, jeden se zabývá potravou jelena evropského (</a:t>
            </a:r>
            <a:r>
              <a:rPr lang="cs-CZ" i="1" baseline="0" dirty="0" err="1"/>
              <a:t>Cervus</a:t>
            </a:r>
            <a:r>
              <a:rPr lang="cs-CZ" i="1" baseline="0" dirty="0"/>
              <a:t> </a:t>
            </a:r>
            <a:r>
              <a:rPr lang="cs-CZ" i="1" baseline="0" dirty="0" err="1"/>
              <a:t>elaphus</a:t>
            </a:r>
            <a:r>
              <a:rPr lang="cs-CZ" baseline="0" dirty="0"/>
              <a:t>), viz </a:t>
            </a:r>
            <a:r>
              <a:rPr lang="cs-CZ" baseline="0" dirty="0" err="1"/>
              <a:t>Gebert</a:t>
            </a:r>
            <a:r>
              <a:rPr lang="cs-CZ" baseline="0" dirty="0"/>
              <a:t> et </a:t>
            </a:r>
            <a:r>
              <a:rPr lang="cs-CZ" baseline="0" dirty="0" err="1"/>
              <a:t>Verheyden-Tixier</a:t>
            </a:r>
            <a:r>
              <a:rPr lang="cs-CZ" baseline="0" dirty="0"/>
              <a:t> 2001 (v potravě jelena se vyskytují např. některé mokřadní dřeviny), druhý potravou jelence běloocasého (</a:t>
            </a:r>
            <a:r>
              <a:rPr lang="cs-CZ" i="1" baseline="0" dirty="0" err="1"/>
              <a:t>Odocoileus</a:t>
            </a:r>
            <a:r>
              <a:rPr lang="cs-CZ" i="1" baseline="0" dirty="0"/>
              <a:t> </a:t>
            </a:r>
            <a:r>
              <a:rPr lang="cs-CZ" i="1" baseline="0" dirty="0" err="1"/>
              <a:t>virginianus</a:t>
            </a:r>
            <a:r>
              <a:rPr lang="cs-CZ" baseline="0" dirty="0"/>
              <a:t>), u nějž byla v potravě zjištěna řada mokřadních rostlin (včetně některých pro člověka jedovatých – např. lilek potměchuť – </a:t>
            </a:r>
            <a:r>
              <a:rPr lang="cs-CZ" i="1" baseline="0" dirty="0" err="1"/>
              <a:t>Solanum</a:t>
            </a:r>
            <a:r>
              <a:rPr lang="cs-CZ" i="1" baseline="0" dirty="0"/>
              <a:t> </a:t>
            </a:r>
            <a:r>
              <a:rPr lang="cs-CZ" i="1" baseline="0" dirty="0" err="1"/>
              <a:t>dulcamara</a:t>
            </a:r>
            <a:r>
              <a:rPr lang="cs-CZ" baseline="0" dirty="0"/>
              <a:t>), viz </a:t>
            </a:r>
            <a:r>
              <a:rPr lang="cs-CZ" baseline="0" dirty="0" err="1"/>
              <a:t>Myers</a:t>
            </a:r>
            <a:r>
              <a:rPr lang="cs-CZ" baseline="0" dirty="0"/>
              <a:t> et al. 2004</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19</a:t>
            </a:fld>
            <a:endParaRPr lang="cs-CZ"/>
          </a:p>
        </p:txBody>
      </p:sp>
    </p:spTree>
    <p:extLst>
      <p:ext uri="{BB962C8B-B14F-4D97-AF65-F5344CB8AC3E}">
        <p14:creationId xmlns:p14="http://schemas.microsoft.com/office/powerpoint/2010/main" val="1664936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Foceno ve velmi suchém roce, kdy  okolí nebyl</a:t>
            </a:r>
            <a:r>
              <a:rPr lang="cs-CZ" baseline="0" dirty="0"/>
              <a:t> dostatek pastvy. Na rozdíl od polí je navíc v rybníce klid, zvláště tam, kde je pobřeží porostlé rákosinou nebo mozaikovitými porosty křovitých vrb. Podle stop na dně vypuštěných rybníků to vypadá, že srnčí zvěř se tam vyskytuje celkem pravidelně, i ve srážkově normálních letech. Nikdy jsem ale neviděla výrazné disturbance, které by způsobila, jednak se vyskytují jen jednotliví jedinci, jednak si velmi vybírají, nespásají tedy vegetaci souvisle, takže stopy pastvy nejsou příliš vidět.</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20</a:t>
            </a:fld>
            <a:endParaRPr lang="cs-CZ"/>
          </a:p>
        </p:txBody>
      </p:sp>
    </p:spTree>
    <p:extLst>
      <p:ext uri="{BB962C8B-B14F-4D97-AF65-F5344CB8AC3E}">
        <p14:creationId xmlns:p14="http://schemas.microsoft.com/office/powerpoint/2010/main" val="1852047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některých oblastech je</a:t>
            </a:r>
            <a:r>
              <a:rPr lang="cs-CZ" baseline="0" dirty="0"/>
              <a:t> např. nutrie říční považována za invazní druh, protože přemnožené populace velmi výrazně narušují mokřadní ekosystémy, přičemž se potravně mohou soustředit na vzácnější rostlinné druhy (viz např. článek </a:t>
            </a:r>
            <a:r>
              <a:rPr lang="cs-CZ" baseline="0" dirty="0" err="1"/>
              <a:t>Prigioni</a:t>
            </a:r>
            <a:r>
              <a:rPr lang="cs-CZ" baseline="0" dirty="0"/>
              <a:t> et al. 2005 v </a:t>
            </a:r>
            <a:r>
              <a:rPr lang="cs-CZ" baseline="0" dirty="0" err="1"/>
              <a:t>ISu</a:t>
            </a:r>
            <a:r>
              <a:rPr lang="cs-CZ" baseline="0" dirty="0"/>
              <a:t> k bloku 9). Malé populace ovšem mohou naopak mít příznivý vliv, například tím, že omezují dominanci rostlinných druhů s velkou biomasou ve prospěch druhů </a:t>
            </a:r>
            <a:r>
              <a:rPr lang="cs-CZ" baseline="0" dirty="0" err="1"/>
              <a:t>kompetičně</a:t>
            </a:r>
            <a:r>
              <a:rPr lang="cs-CZ" baseline="0" dirty="0"/>
              <a:t> slabších.</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21</a:t>
            </a:fld>
            <a:endParaRPr lang="cs-CZ"/>
          </a:p>
        </p:txBody>
      </p:sp>
    </p:spTree>
    <p:extLst>
      <p:ext uri="{BB962C8B-B14F-4D97-AF65-F5344CB8AC3E}">
        <p14:creationId xmlns:p14="http://schemas.microsoft.com/office/powerpoint/2010/main" val="3960467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Zkuste</a:t>
            </a:r>
            <a:r>
              <a:rPr lang="cs-CZ" baseline="0" dirty="0"/>
              <a:t> hádat </a:t>
            </a:r>
            <a:r>
              <a:rPr lang="cs-CZ" baseline="0" dirty="0">
                <a:sym typeface="Wingdings" panose="05000000000000000000" pitchFamily="2" charset="2"/>
              </a:rPr>
              <a:t> - správnou odpověď si přečtěte na další stránce .</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2</a:t>
            </a:fld>
            <a:endParaRPr lang="cs-CZ"/>
          </a:p>
        </p:txBody>
      </p:sp>
    </p:spTree>
    <p:extLst>
      <p:ext uri="{BB962C8B-B14F-4D97-AF65-F5344CB8AC3E}">
        <p14:creationId xmlns:p14="http://schemas.microsoft.com/office/powerpoint/2010/main" val="2764761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je určitě ještě široké pole pro výzkum (i Váš! </a:t>
            </a:r>
            <a:r>
              <a:rPr lang="cs-CZ" dirty="0">
                <a:sym typeface="Wingdings" panose="05000000000000000000" pitchFamily="2" charset="2"/>
              </a:rPr>
              <a:t>). Existuje</a:t>
            </a:r>
            <a:r>
              <a:rPr lang="cs-CZ" baseline="0" dirty="0">
                <a:sym typeface="Wingdings" panose="05000000000000000000" pitchFamily="2" charset="2"/>
              </a:rPr>
              <a:t> např. série článků od A. </a:t>
            </a:r>
            <a:r>
              <a:rPr lang="cs-CZ" baseline="0" dirty="0" err="1">
                <a:sym typeface="Wingdings" panose="05000000000000000000" pitchFamily="2" charset="2"/>
              </a:rPr>
              <a:t>Elgera</a:t>
            </a:r>
            <a:r>
              <a:rPr lang="cs-CZ" baseline="0" dirty="0">
                <a:sym typeface="Wingdings" panose="05000000000000000000" pitchFamily="2" charset="2"/>
              </a:rPr>
              <a:t>, která se zabývá pokusy s plovatkou bahenní a vybranými makrofyty (dva z nich máte v </a:t>
            </a:r>
            <a:r>
              <a:rPr lang="cs-CZ" baseline="0" dirty="0" err="1">
                <a:sym typeface="Wingdings" panose="05000000000000000000" pitchFamily="2" charset="2"/>
              </a:rPr>
              <a:t>ISu</a:t>
            </a:r>
            <a:r>
              <a:rPr lang="cs-CZ" baseline="0" dirty="0">
                <a:sym typeface="Wingdings" panose="05000000000000000000" pitchFamily="2" charset="2"/>
              </a:rPr>
              <a:t> v literatuře k bloku 9). Ale to je jen jeden druh ze široké skupiny mokřadních bezobratlých, navíc i rostlinných druhů je jen omezený počet. O vztahu planktonních korýšů a dalších vodních bezobratlých k vegetaci existují práce polských autorů (dvě máte opět v </a:t>
            </a:r>
            <a:r>
              <a:rPr lang="cs-CZ" baseline="0" dirty="0" err="1">
                <a:sym typeface="Wingdings" panose="05000000000000000000" pitchFamily="2" charset="2"/>
              </a:rPr>
              <a:t>Isu</a:t>
            </a:r>
            <a:r>
              <a:rPr lang="cs-CZ" baseline="0" dirty="0">
                <a:sym typeface="Wingdings" panose="05000000000000000000" pitchFamily="2" charset="2"/>
              </a:rPr>
              <a:t>), česky psaný článek Koláře et al. se zase zabývá vztahem vodních brouků a vegetace (vloženo v </a:t>
            </a:r>
            <a:r>
              <a:rPr lang="cs-CZ" baseline="0" dirty="0" err="1">
                <a:sym typeface="Wingdings" panose="05000000000000000000" pitchFamily="2" charset="2"/>
              </a:rPr>
              <a:t>ISu</a:t>
            </a:r>
            <a:r>
              <a:rPr lang="cs-CZ" baseline="0" dirty="0">
                <a:sym typeface="Wingdings" panose="05000000000000000000" pitchFamily="2" charset="2"/>
              </a:rPr>
              <a:t>, blok 9).</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22</a:t>
            </a:fld>
            <a:endParaRPr lang="cs-CZ"/>
          </a:p>
        </p:txBody>
      </p:sp>
    </p:spTree>
    <p:extLst>
      <p:ext uri="{BB962C8B-B14F-4D97-AF65-F5344CB8AC3E}">
        <p14:creationId xmlns:p14="http://schemas.microsoft.com/office/powerpoint/2010/main" val="1791719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 interakcím jsem Vám vložila do </a:t>
            </a:r>
            <a:r>
              <a:rPr lang="cs-CZ" dirty="0" err="1"/>
              <a:t>ISu</a:t>
            </a:r>
            <a:r>
              <a:rPr lang="cs-CZ" dirty="0"/>
              <a:t> (blok 9) jednak</a:t>
            </a:r>
            <a:r>
              <a:rPr lang="cs-CZ" baseline="0" dirty="0"/>
              <a:t> podrobné </a:t>
            </a:r>
            <a:r>
              <a:rPr lang="cs-CZ" baseline="0" dirty="0" err="1"/>
              <a:t>review</a:t>
            </a:r>
            <a:r>
              <a:rPr lang="cs-CZ" baseline="0" dirty="0"/>
              <a:t> o plžích, rostlinách a </a:t>
            </a:r>
            <a:r>
              <a:rPr lang="cs-CZ" baseline="0" dirty="0" err="1"/>
              <a:t>epifytonu</a:t>
            </a:r>
            <a:r>
              <a:rPr lang="cs-CZ" baseline="0" dirty="0"/>
              <a:t> (pozor, je sice pečlivě zpracované a i dnes uznávané, ale některé údaje jsou malinko zastaralé, např. přímý vliv plžů na </a:t>
            </a:r>
            <a:r>
              <a:rPr lang="cs-CZ" baseline="0" dirty="0" err="1"/>
              <a:t>makrofyta</a:t>
            </a:r>
            <a:r>
              <a:rPr lang="cs-CZ" baseline="0" dirty="0"/>
              <a:t> (konzumace) do té doby asi nebyl moc studovaný a autor jej nepovažuje za příliš významný. Mohlo to tak ale v kontextu doby být, vždy totiž záleží i na celkovém vegetačním pokryvu v mokřadu a za posledních 30 let leckde </a:t>
            </a:r>
            <a:r>
              <a:rPr lang="cs-CZ" baseline="0" dirty="0" err="1"/>
              <a:t>makrofyta</a:t>
            </a:r>
            <a:r>
              <a:rPr lang="cs-CZ" baseline="0" dirty="0"/>
              <a:t> významně ubyla, pak je relativní vliv plžů na zbytky </a:t>
            </a:r>
            <a:r>
              <a:rPr lang="cs-CZ" baseline="0" dirty="0" err="1"/>
              <a:t>makrofytních</a:t>
            </a:r>
            <a:r>
              <a:rPr lang="cs-CZ" baseline="0" dirty="0"/>
              <a:t> porostů větší.</a:t>
            </a:r>
          </a:p>
          <a:p>
            <a:endParaRPr lang="cs-CZ" baseline="0" dirty="0"/>
          </a:p>
          <a:p>
            <a:r>
              <a:rPr lang="cs-CZ" baseline="0" dirty="0"/>
              <a:t>Dále v </a:t>
            </a:r>
            <a:r>
              <a:rPr lang="cs-CZ" baseline="0" dirty="0" err="1"/>
              <a:t>ISu</a:t>
            </a:r>
            <a:r>
              <a:rPr lang="cs-CZ" baseline="0" dirty="0"/>
              <a:t> najdete naše </a:t>
            </a:r>
            <a:r>
              <a:rPr lang="cs-CZ" baseline="0" dirty="0" err="1"/>
              <a:t>review</a:t>
            </a:r>
            <a:r>
              <a:rPr lang="cs-CZ" baseline="0" dirty="0"/>
              <a:t> o rybničním hospodaření a rostlinách, včetně vlivu globálního oteplení, různých interakcí apod. – to vše s příslušnými odkazy na literaturu. O interakcích vodní brouci – rostliny – ptáci na rybnících se pak zmiňuje Kolář. Určitě ale narazíte na nějaké příklady složitějších interakcí i v literatuře, která je vložena k dalším kapitolám, anebo máte s nějakými podobnými interakcemi i podobnou zkušenost.</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23</a:t>
            </a:fld>
            <a:endParaRPr lang="cs-CZ"/>
          </a:p>
        </p:txBody>
      </p:sp>
    </p:spTree>
    <p:extLst>
      <p:ext uri="{BB962C8B-B14F-4D97-AF65-F5344CB8AC3E}">
        <p14:creationId xmlns:p14="http://schemas.microsoft.com/office/powerpoint/2010/main" val="4288565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Vidíte, že jsme zase u toho,</a:t>
            </a:r>
            <a:r>
              <a:rPr lang="cs-CZ" baseline="0" dirty="0"/>
              <a:t> co už jsme si říkali na začátku – obrovská dynamika vodního a mokřadního prostředí, velmi rychlé změny. To je hlavní rozdíl oproti suchozemským ekosystémům, jinak mechanismy vazeb mezi živočichy a rostlinami jsou stejné, i když živočichové a rostliny někdy vypadají velmi odlišně od jejich suchozemských „příbuzných“.</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3</a:t>
            </a:fld>
            <a:endParaRPr lang="cs-CZ"/>
          </a:p>
        </p:txBody>
      </p:sp>
    </p:spTree>
    <p:extLst>
      <p:ext uri="{BB962C8B-B14F-4D97-AF65-F5344CB8AC3E}">
        <p14:creationId xmlns:p14="http://schemas.microsoft.com/office/powerpoint/2010/main" val="1813772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Alespoň nějaké příklady pozitivních a negativních</a:t>
            </a:r>
            <a:r>
              <a:rPr lang="cs-CZ" baseline="0" dirty="0"/>
              <a:t> interakcí byste si měli zapamatovat ke zkoušce. Je to důležité, protože mnoho badatelů stále uvažuje jednostranně, např. jak ryby škodí rostlinám.</a:t>
            </a:r>
          </a:p>
          <a:p>
            <a:endParaRPr lang="cs-CZ" baseline="0" dirty="0"/>
          </a:p>
          <a:p>
            <a:r>
              <a:rPr lang="cs-CZ" baseline="0" dirty="0"/>
              <a:t>Rostliny jako úkryt – slouží jak predátorům, např. štice, tak i druhům, které jsou obětí predátorů, např. karas nebo plotice. Třecí podložka – některé druhy ryb lepí své jikry na rostliny, vedle kaprovitých mezi ně patří např. i štika. Nemusí jít přitom o ponořená vodní </a:t>
            </a:r>
            <a:r>
              <a:rPr lang="cs-CZ" baseline="0" dirty="0" err="1"/>
              <a:t>makrofyta</a:t>
            </a:r>
            <a:r>
              <a:rPr lang="cs-CZ" baseline="0" dirty="0"/>
              <a:t> – naopak, ryby často využijí převislé kořeny ostřic, v době povodní docházelo k hromadnému tření ryb i na zaplavovaných loukách. Rybáři při výtěru ryb v rybníčcích používají různé náhradní třecí podložky, např. nasekané smrkové větve vhozené do vody, speciálně upravené trsy ostřic nebo i umělý materiál (např. kartáčové rohože). Rostlinnou potravou (míněny zelené části rostlin) se živí poměrně málo druhů, dosti často ale </a:t>
            </a:r>
            <a:r>
              <a:rPr lang="cs-CZ" baseline="0" dirty="0" err="1"/>
              <a:t>bentofágové</a:t>
            </a:r>
            <a:r>
              <a:rPr lang="cs-CZ" baseline="0" dirty="0"/>
              <a:t> přijímají určité části rostlin s potravou náhodně (např. semena ze sedimentu spolu s bentosem) a vzácně se našly rostliny i v zažívacím ústrojí dravců (asi je požili náhodně při útoku na kořist schovanou ve vegetaci). Mnohem častěji jsou rostliny úkrytem, případně i potravou pro bezobratlé, jimiž se ryby živí. Z mnoha studií (některé jsem vložila do </a:t>
            </a:r>
            <a:r>
              <a:rPr lang="cs-CZ" baseline="0" dirty="0" err="1"/>
              <a:t>Isu</a:t>
            </a:r>
            <a:r>
              <a:rPr lang="cs-CZ" baseline="0" dirty="0"/>
              <a:t>) přitom vyplývá, že např. drobné planktonní druhy živočichů se větší míře zdržují v porostech ponořených rostlin, které jsou složitě větvené – v tomto strukturně složitém prostředí se zřejmě snáze uživí, ale i skryjí před predátorem. Zooplankton se pak lépe rozmnožuje, což je v důsledku příznivé i pro ryby.</a:t>
            </a:r>
          </a:p>
          <a:p>
            <a:endParaRPr lang="cs-CZ" baseline="0" dirty="0"/>
          </a:p>
          <a:p>
            <a:r>
              <a:rPr lang="cs-CZ" baseline="0" dirty="0"/>
              <a:t>Rostliny mohou na ryby působit i nepříznivě, a to hlavně nepřímo – pokud produkují hodně kyslíku, pak ho také v noci hodně odčerpávají a může docházet ke kyslíkovým definitům. Deficit hrozí i pod uzavřenými porosty plovoucích makrofyt, např. pod porosty kotvice plovoucí nebo okřehků, tedy druhů, jež se v eutrofních vodách mohou rychle rozrůstat. Ve dne v porostech ponořených vodních rostlin může nastat opačná situace – přesycení vody kyslíkem, posun pH do silně alkalických hodnot (až  kolem 10; je to vliv odčerpaného CO2, který s vodou tvoří slabou kyselinu), které jsou pro ryby (i některé bezobratlé) fatální. Navíc se v takových situacích může tvořit amoniak. Spekuluje se i o tom, že některá naše </a:t>
            </a:r>
            <a:r>
              <a:rPr lang="cs-CZ" baseline="0" dirty="0" err="1"/>
              <a:t>makrofyta</a:t>
            </a:r>
            <a:r>
              <a:rPr lang="cs-CZ" baseline="0" dirty="0"/>
              <a:t> mohou být pro ryby jedovatá, např. halucha vodní (</a:t>
            </a:r>
            <a:r>
              <a:rPr lang="cs-CZ" i="1" baseline="0" dirty="0" err="1"/>
              <a:t>Oenanthe</a:t>
            </a:r>
            <a:r>
              <a:rPr lang="cs-CZ" i="1" baseline="0" dirty="0"/>
              <a:t> </a:t>
            </a:r>
            <a:r>
              <a:rPr lang="cs-CZ" i="1" baseline="0" dirty="0" err="1"/>
              <a:t>aquatica</a:t>
            </a:r>
            <a:r>
              <a:rPr lang="cs-CZ" baseline="0" dirty="0"/>
              <a:t>) nebo rozpuk jízlivý (</a:t>
            </a:r>
            <a:r>
              <a:rPr lang="cs-CZ" i="1" baseline="0" dirty="0" err="1"/>
              <a:t>Cicuta</a:t>
            </a:r>
            <a:r>
              <a:rPr lang="cs-CZ" i="1" baseline="0" dirty="0"/>
              <a:t> </a:t>
            </a:r>
            <a:r>
              <a:rPr lang="cs-CZ" i="1" baseline="0" dirty="0" err="1"/>
              <a:t>virosa</a:t>
            </a:r>
            <a:r>
              <a:rPr lang="cs-CZ" baseline="0" dirty="0"/>
              <a:t>), ale zatím to nebylo jednoznačně prokázáno.</a:t>
            </a:r>
          </a:p>
          <a:p>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4</a:t>
            </a:fld>
            <a:endParaRPr lang="cs-CZ"/>
          </a:p>
        </p:txBody>
      </p:sp>
    </p:spTree>
    <p:extLst>
      <p:ext uri="{BB962C8B-B14F-4D97-AF65-F5344CB8AC3E}">
        <p14:creationId xmlns:p14="http://schemas.microsoft.com/office/powerpoint/2010/main" val="166361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 tom, že ryby mohou šířit rostlinné diaspory, jsme si již pověděli v kapitole 5. Ryby také zajišťují disturbance dna a vegetace.</a:t>
            </a:r>
            <a:r>
              <a:rPr lang="cs-CZ" baseline="0" dirty="0"/>
              <a:t> To máme ve zvyku považovat spíše za negativum, ale ve skutečnosti záleží na hustotě rybí obsádky. Pokud je přiměřená, pak je hlavně v eutrofních vodách její role důležitá, neboť omezuje nadměrný rozvoj vegetace, a tím vytváří prostor i pro </a:t>
            </a:r>
            <a:r>
              <a:rPr lang="cs-CZ" baseline="0" dirty="0" err="1"/>
              <a:t>kompetičně</a:t>
            </a:r>
            <a:r>
              <a:rPr lang="cs-CZ" baseline="0" dirty="0"/>
              <a:t> slabší druhy. Ryby, zvláště </a:t>
            </a:r>
            <a:r>
              <a:rPr lang="cs-CZ" baseline="0" dirty="0" err="1"/>
              <a:t>bentofágové</a:t>
            </a:r>
            <a:r>
              <a:rPr lang="cs-CZ" baseline="0" dirty="0"/>
              <a:t>, také do určité míry promíchávají sediment, a tím i semennou banku, která pak nezůstane zcela „pohřbená“ pod vrstvami sedimentu. Ve studii se sledováním rybniční vegetace se nám jednoznačně ukázalo, že běžný režim plůdkových rybníků je pro většinu rostlin vázaných na eutrofní mokřady vhodnější než vyloučení zásahů (např. v rezervacích); viz Francová et al. 2019 v literatuře k boku 3 v </a:t>
            </a:r>
            <a:r>
              <a:rPr lang="cs-CZ" baseline="0" dirty="0" err="1"/>
              <a:t>Isu</a:t>
            </a:r>
            <a:r>
              <a:rPr lang="cs-CZ" baseline="0" dirty="0"/>
              <a:t>).</a:t>
            </a:r>
          </a:p>
          <a:p>
            <a:endParaRPr lang="cs-CZ" baseline="0" dirty="0"/>
          </a:p>
          <a:p>
            <a:r>
              <a:rPr lang="cs-CZ" baseline="0" dirty="0"/>
              <a:t>Samozřejmě pokud jsou disturbance příliš intenzivní, typicky při vysoké rybí obsádce, snižuje se průhlednost vody, dochází k vykořeňování vodních makrofyt a celková druhová i vegetační diverzita mokřadu se snižuje. Speciální případ je </a:t>
            </a:r>
            <a:r>
              <a:rPr lang="cs-CZ" baseline="0" dirty="0" err="1"/>
              <a:t>amur</a:t>
            </a:r>
            <a:r>
              <a:rPr lang="cs-CZ" baseline="0" dirty="0"/>
              <a:t> bílý, ryba původem z východní Asie. V mrtvých říčních ramenech, kam </a:t>
            </a:r>
            <a:r>
              <a:rPr lang="cs-CZ" baseline="0" dirty="0" err="1"/>
              <a:t>amura</a:t>
            </a:r>
            <a:r>
              <a:rPr lang="cs-CZ" baseline="0" dirty="0"/>
              <a:t> s oblibou vysazovali sportovní rybáři, tato ryba přispěla k zániku posledních zbytků populací stulíku žlutého a leknínu bílého. Nikdo totiž nepomyslel na to, že rychle rostoucí </a:t>
            </a:r>
            <a:r>
              <a:rPr lang="cs-CZ" baseline="0" dirty="0" err="1"/>
              <a:t>amur</a:t>
            </a:r>
            <a:r>
              <a:rPr lang="cs-CZ" baseline="0" dirty="0"/>
              <a:t> nebude stačit a že např. porosty růžkatců a jiných běžných vodních rostlin nebudou stačit. Hladový </a:t>
            </a:r>
            <a:r>
              <a:rPr lang="cs-CZ" baseline="0" dirty="0" err="1"/>
              <a:t>amur</a:t>
            </a:r>
            <a:r>
              <a:rPr lang="cs-CZ" baseline="0" dirty="0"/>
              <a:t> dokonce vyskakuje i nad hladinu a „okusuje“ listy stromů a rostlin či stébla trav visící nad vodou. Vypořádá se dokonce i s rákosem a orobincem. Paradoxně však v chovných rybnících, kam bývá </a:t>
            </a:r>
            <a:r>
              <a:rPr lang="cs-CZ" baseline="0" dirty="0" err="1"/>
              <a:t>amur</a:t>
            </a:r>
            <a:r>
              <a:rPr lang="cs-CZ" baseline="0" dirty="0"/>
              <a:t> s oblibou vysazován, preferuje obilí, jímž se běžně přikrmuje kapr. Vegetaci konzumuje pouze přímo ve vodě a za vysokých letních teplot – tehdy „spásá“ např. porosty obnaženého dna, které byly při nahánění rybníka zaplaveny. Nedávno se zjistila nová nepříznivá okolnost – jestliže rostliny předtím, než se rozloží, projdou zažívacím traktem </a:t>
            </a:r>
            <a:r>
              <a:rPr lang="cs-CZ" baseline="0" dirty="0" err="1"/>
              <a:t>amura</a:t>
            </a:r>
            <a:r>
              <a:rPr lang="cs-CZ" baseline="0" dirty="0"/>
              <a:t>, přispívají velmi výrazně k eutrofizaci, na rozdíl od situace, kdy by se rozložily bez předchozí konzumace rybou.</a:t>
            </a:r>
          </a:p>
          <a:p>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5</a:t>
            </a:fld>
            <a:endParaRPr lang="cs-CZ"/>
          </a:p>
        </p:txBody>
      </p:sp>
    </p:spTree>
    <p:extLst>
      <p:ext uri="{BB962C8B-B14F-4D97-AF65-F5344CB8AC3E}">
        <p14:creationId xmlns:p14="http://schemas.microsoft.com/office/powerpoint/2010/main" val="2898881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Jsme zvyklí na to, že do akvária vedle rybiček patří i rostliny. Vlastně tak vytváříme malý kousek mokřadního ekosystému (byť umělého)</a:t>
            </a:r>
            <a:r>
              <a:rPr lang="cs-CZ" baseline="0" dirty="0"/>
              <a:t> </a:t>
            </a:r>
            <a:r>
              <a:rPr lang="cs-CZ" dirty="0"/>
              <a:t>– ryby, u nichž je doporučeno akvárium</a:t>
            </a:r>
            <a:r>
              <a:rPr lang="cs-CZ" baseline="0" dirty="0"/>
              <a:t> s rostlinami, tak zpravidla žijí i ve svém přirozeném prostředí. To platí i pro neonku červenou. Rostliny v akváriu samozřejmě nemusí být nutně tytéž druhy, které rostou v domovině příslušného rybího druhu – žebratka bahenní (</a:t>
            </a:r>
            <a:r>
              <a:rPr lang="cs-CZ" i="1" baseline="0" dirty="0" err="1"/>
              <a:t>Hottonia</a:t>
            </a:r>
            <a:r>
              <a:rPr lang="cs-CZ" i="1" baseline="0" dirty="0"/>
              <a:t> </a:t>
            </a:r>
            <a:r>
              <a:rPr lang="cs-CZ" i="1" baseline="0" dirty="0" err="1"/>
              <a:t>palustris</a:t>
            </a:r>
            <a:r>
              <a:rPr lang="cs-CZ" baseline="0" dirty="0"/>
              <a:t>) je evropský druh, zatímco neonky pocházejí z jižní Ameriky.</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6</a:t>
            </a:fld>
            <a:endParaRPr lang="cs-CZ"/>
          </a:p>
        </p:txBody>
      </p:sp>
    </p:spTree>
    <p:extLst>
      <p:ext uri="{BB962C8B-B14F-4D97-AF65-F5344CB8AC3E}">
        <p14:creationId xmlns:p14="http://schemas.microsoft.com/office/powerpoint/2010/main" val="2523160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Tady znovu připomenutí </a:t>
            </a:r>
            <a:r>
              <a:rPr lang="cs-CZ" dirty="0" err="1"/>
              <a:t>amura</a:t>
            </a:r>
            <a:r>
              <a:rPr lang="cs-CZ" dirty="0"/>
              <a:t> – v kapitole 5 jsme si ukázali jeho silné požerákové zuby. Právě jimi je</a:t>
            </a:r>
            <a:r>
              <a:rPr lang="cs-CZ" baseline="0" dirty="0"/>
              <a:t> schopen drtit i stonky rákosu. To samozřejmě nedovedou mladí, nepříliš mohutní jedinci (viz fotografie), ale ryby o váze 5–10 kg jsou schopny eliminovat jakoukoli vegetaci. Ještě si to připomeneme v kapitole 10.</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7</a:t>
            </a:fld>
            <a:endParaRPr lang="cs-CZ"/>
          </a:p>
        </p:txBody>
      </p:sp>
    </p:spTree>
    <p:extLst>
      <p:ext uri="{BB962C8B-B14F-4D97-AF65-F5344CB8AC3E}">
        <p14:creationId xmlns:p14="http://schemas.microsoft.com/office/powerpoint/2010/main" val="208286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Mohlo by se zdát, že o vztazích ptáků a vegetace toho víme dost, a to i v mokřadech, ale opak je pravdou. Rámcově například víme, že určité druhy ptáků hnízdí v rákosinách, ale již nevíme, na základě čeho si konkrétní ptačí druh vybírá konkrétní porost ke hnízdění – hraje hlavní roli struktura vegetace? Tento názor, podle nějž nezáleží na konkrétním rostlinném druhu, ale na struktuře porostu, obvykle převažuje, ale důkazy, které by tuto hypotézu podpořily, zatím nemáme. Nebo si pták volí nejběžnější vegetační typy na dané lokalitě? Existující studie se obvykle zabývají pouze dominantami porostů (viz např. článek Procházky o hnízdění rákosníka velkého na rybnících na Třeboňsku, který máte v literatuře k bloku 9 v </a:t>
            </a:r>
            <a:r>
              <a:rPr lang="cs-CZ" baseline="0" dirty="0" err="1"/>
              <a:t>Isu</a:t>
            </a:r>
            <a:r>
              <a:rPr lang="cs-CZ" baseline="0" dirty="0"/>
              <a:t>), ale opomíjejí další složky mokřadních společenstev. Přitom vzácněji i druhy v rákosinách pouze přimíšené mohou být důležité, např. jako potravní základna pro některé bezobratlé, jimiž se rákosníci živí. Je nutné pamatovat na to, že vztahy v ekosystémech jsou obvykle složitější, než se na první pohled zdá.</a:t>
            </a:r>
          </a:p>
          <a:p>
            <a:pPr marL="0" marR="0" indent="0" algn="l" defTabSz="914400" rtl="0" eaLnBrk="1" fontAlgn="auto" latinLnBrk="0" hangingPunct="1">
              <a:lnSpc>
                <a:spcPct val="100000"/>
              </a:lnSpc>
              <a:spcBef>
                <a:spcPts val="0"/>
              </a:spcBef>
              <a:spcAft>
                <a:spcPts val="0"/>
              </a:spcAft>
              <a:buClrTx/>
              <a:buSzTx/>
              <a:buFontTx/>
              <a:buNone/>
              <a:tabLst/>
              <a:defRPr/>
            </a:pPr>
            <a:endParaRPr lang="cs-CZ"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Porosty mokřadních rostlin neslouží jen jako stanoviště pro postavení hnízda, ale často poskytují též stavební materiál. Uvádím zde jen několik příkladů, další uvidíte na fotografiích na dalších slajdech. Ptáci přitom využívají různé části rostlin – záleží na druhu ptáka (a v tom případě i na jeho velikosti a umístění hnízda) a na přesném účelu materiálu. Zatímco vnější části bývají spleteny z listů rákosu, stonků sítin, jemných kořínků apod., hnízdní kotlinka může být vystlaná chmýrem ze semen vrb nebo orobince.</a:t>
            </a:r>
          </a:p>
          <a:p>
            <a:pPr marL="0" marR="0" indent="0" algn="l" defTabSz="914400" rtl="0" eaLnBrk="1" fontAlgn="auto" latinLnBrk="0" hangingPunct="1">
              <a:lnSpc>
                <a:spcPct val="100000"/>
              </a:lnSpc>
              <a:spcBef>
                <a:spcPts val="0"/>
              </a:spcBef>
              <a:spcAft>
                <a:spcPts val="0"/>
              </a:spcAft>
              <a:buClrTx/>
              <a:buSzTx/>
              <a:buFontTx/>
              <a:buNone/>
              <a:tabLst/>
              <a:defRPr/>
            </a:pPr>
            <a:endParaRPr lang="cs-CZ"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Rostliny v roli úkrytu či potravní základny pro ty živočichy, jimiž se ptáci živí, jsem již zmínila u rákosníka. Ale někteří ptáci se živí přímo vodními rostlinami. Jde hlavně o vrubozobé, kteří mohou při větší </a:t>
            </a:r>
            <a:r>
              <a:rPr lang="cs-CZ" baseline="0" dirty="0" err="1"/>
              <a:t>denzitě</a:t>
            </a:r>
            <a:r>
              <a:rPr lang="cs-CZ" baseline="0" dirty="0"/>
              <a:t> výrazně modifikovat vývoj vegetace na lokalitě. Semeny mokřadních rostlin se živí někteří pěvci, např. strnad rákosní (</a:t>
            </a:r>
            <a:r>
              <a:rPr lang="cs-CZ" i="1" baseline="0" dirty="0" err="1"/>
              <a:t>Emberiza</a:t>
            </a:r>
            <a:r>
              <a:rPr lang="cs-CZ" i="1" baseline="0" dirty="0"/>
              <a:t> </a:t>
            </a:r>
            <a:r>
              <a:rPr lang="cs-CZ" i="1" baseline="0" dirty="0" err="1"/>
              <a:t>schoeniclus</a:t>
            </a:r>
            <a:r>
              <a:rPr lang="cs-CZ" baseline="0" dirty="0"/>
              <a:t>). Někdy nacházejí v mokřadech útočiště a potravu i ptáci, kteří nejsou vázáni na mokřady; většinou jde o běžné druhy, např. o vrabce. </a:t>
            </a:r>
          </a:p>
          <a:p>
            <a:pPr marL="0" marR="0" indent="0" algn="l" defTabSz="914400" rtl="0" eaLnBrk="1" fontAlgn="auto" latinLnBrk="0" hangingPunct="1">
              <a:lnSpc>
                <a:spcPct val="100000"/>
              </a:lnSpc>
              <a:spcBef>
                <a:spcPts val="0"/>
              </a:spcBef>
              <a:spcAft>
                <a:spcPts val="0"/>
              </a:spcAft>
              <a:buClrTx/>
              <a:buSzTx/>
              <a:buFontTx/>
              <a:buNone/>
              <a:tabLst/>
              <a:defRPr/>
            </a:pPr>
            <a:endParaRPr lang="cs-CZ"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Nevím o žádném přímém negativním vlivu, jež by mohly mokřadní rostliny mít na ptáky. Je to zřejmě proto, že ptáci, na rozdíl od ryb, mohou z lokality snadno odlétnout. Nepřímým vlivem je rychlá sukcese, změna celého biotopu a vznik podmínek, které již nemusí všem ptačím druhům vyhovovat. Například v mokřadech zarostlých hustou rákosinou budou chybět </a:t>
            </a:r>
            <a:r>
              <a:rPr lang="cs-CZ" baseline="0" dirty="0" err="1"/>
              <a:t>bahňáci</a:t>
            </a:r>
            <a:r>
              <a:rPr lang="cs-CZ" baseline="0" dirty="0"/>
              <a:t>, ptáci volné vodní hladiny (např. kachny) i další skupiny.</a:t>
            </a:r>
          </a:p>
          <a:p>
            <a:pPr marL="0" marR="0" indent="0" algn="l" defTabSz="914400" rtl="0" eaLnBrk="1" fontAlgn="auto" latinLnBrk="0" hangingPunct="1">
              <a:lnSpc>
                <a:spcPct val="100000"/>
              </a:lnSpc>
              <a:spcBef>
                <a:spcPts val="0"/>
              </a:spcBef>
              <a:spcAft>
                <a:spcPts val="0"/>
              </a:spcAft>
              <a:buClrTx/>
              <a:buSzTx/>
              <a:buFontTx/>
              <a:buNone/>
              <a:tabLst/>
              <a:defRPr/>
            </a:pPr>
            <a:endParaRPr lang="cs-CZ"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Podobně jako u ryb může být i u ptáků disturbance pro rostliny pozitivní, neboť vznikají podmínky pro </a:t>
            </a:r>
            <a:r>
              <a:rPr lang="cs-CZ" baseline="0" dirty="0" err="1"/>
              <a:t>kompetičně</a:t>
            </a:r>
            <a:r>
              <a:rPr lang="cs-CZ" baseline="0" dirty="0"/>
              <a:t> slabší druhy. I živiny jsou v přirozených podmínkách pozitivní, protože rostliny je stačí odčerpat. Ovšem při velké kumulaci ptáků (farmové chovy, ale i velké ptačí kolonie v rezervacích) jsou disturbance i přísun živin nadměrné (živiny se navíc dostávají do rybníka i z okolí a vlivem hospodaření). Na některých rybnících vlivem ptačích kolonií nebo farem zcela zanikly populace druhů s měkkými šťavnatými listy, např. šmele (</a:t>
            </a:r>
            <a:r>
              <a:rPr lang="cs-CZ" i="1" baseline="0" dirty="0" err="1"/>
              <a:t>Butomus</a:t>
            </a:r>
            <a:r>
              <a:rPr lang="cs-CZ" i="1" baseline="0" dirty="0"/>
              <a:t> </a:t>
            </a:r>
            <a:r>
              <a:rPr lang="cs-CZ" i="1" baseline="0" dirty="0" err="1"/>
              <a:t>umbellatus</a:t>
            </a:r>
            <a:r>
              <a:rPr lang="cs-CZ" baseline="0" dirty="0"/>
              <a:t>), šípatky (</a:t>
            </a:r>
            <a:r>
              <a:rPr lang="cs-CZ" i="1" baseline="0" dirty="0" err="1"/>
              <a:t>Sagittaria</a:t>
            </a:r>
            <a:r>
              <a:rPr lang="cs-CZ" i="1" baseline="0" dirty="0"/>
              <a:t> </a:t>
            </a:r>
            <a:r>
              <a:rPr lang="cs-CZ" i="1" baseline="0" dirty="0" err="1"/>
              <a:t>sagittifolia</a:t>
            </a:r>
            <a:r>
              <a:rPr lang="cs-CZ" baseline="0" dirty="0"/>
              <a:t>) a dalších. O změně chemismu substrátu jsem se již zmiňovala v kapitole 8.</a:t>
            </a:r>
          </a:p>
          <a:p>
            <a:pPr marL="0" marR="0" indent="0" algn="l" defTabSz="914400" rtl="0" eaLnBrk="1" fontAlgn="auto" latinLnBrk="0" hangingPunct="1">
              <a:lnSpc>
                <a:spcPct val="100000"/>
              </a:lnSpc>
              <a:spcBef>
                <a:spcPts val="0"/>
              </a:spcBef>
              <a:spcAft>
                <a:spcPts val="0"/>
              </a:spcAft>
              <a:buClrTx/>
              <a:buSzTx/>
              <a:buFontTx/>
              <a:buNone/>
              <a:tabLst/>
              <a:defRPr/>
            </a:pPr>
            <a:endParaRPr lang="cs-CZ"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cs-CZ" baseline="0" dirty="0"/>
              <a:t>Šíření semen ptáky většinou vnímáme jako něco, co je nejen pro rostliny, ale i pro mokřady prospěšné, hlavně kvůli izolovanosti mnohých z nich. Ptáci tak umožňují výměnu diaspor mezi lokalitami, a tím i genetické informace. Specializované druhy, jejichž stanoviště podléhá rychlé sukcesi, díky nim nalézají nové vhodné lokality, protože diaspory jsou kvůli tahům ptáků neustále v „oběhu“. Protože vlivem krátkodobých změn v prostředí mohou některé druhy na lokalitě vyhynout, je přenos diaspor ptáky šancí pro tyto druhy, aby se na lokalitu vrátily a aby se biodiverzita lokalit neochuzovala (nezapomeňme, že na jeden rostlinný druh mohou být vázány další organismy!). Bohužel ptáci mohou přispívat i k šíření invazních druhů (viz článek </a:t>
            </a:r>
            <a:r>
              <a:rPr lang="cs-CZ" baseline="0" dirty="0" err="1"/>
              <a:t>Reynolds</a:t>
            </a:r>
            <a:r>
              <a:rPr lang="cs-CZ" baseline="0" dirty="0"/>
              <a:t> et al. 2015 v literatuře k bloku 9), se všemi důsledky pro mokřadní ekosystémy.</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8</a:t>
            </a:fld>
            <a:endParaRPr lang="cs-CZ"/>
          </a:p>
        </p:txBody>
      </p:sp>
    </p:spTree>
    <p:extLst>
      <p:ext uri="{BB962C8B-B14F-4D97-AF65-F5344CB8AC3E}">
        <p14:creationId xmlns:p14="http://schemas.microsoft.com/office/powerpoint/2010/main" val="4098388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 tady už je přehlídka hnízd a stavebních materiálů rostlinného původu </a:t>
            </a:r>
            <a:r>
              <a:rPr lang="cs-CZ" dirty="0">
                <a:sym typeface="Wingdings" panose="05000000000000000000" pitchFamily="2" charset="2"/>
              </a:rPr>
              <a:t>.</a:t>
            </a:r>
            <a:endParaRPr lang="cs-CZ" dirty="0"/>
          </a:p>
        </p:txBody>
      </p:sp>
      <p:sp>
        <p:nvSpPr>
          <p:cNvPr id="4" name="Zástupný symbol pro číslo snímku 3"/>
          <p:cNvSpPr>
            <a:spLocks noGrp="1"/>
          </p:cNvSpPr>
          <p:nvPr>
            <p:ph type="sldNum" sz="quarter" idx="10"/>
          </p:nvPr>
        </p:nvSpPr>
        <p:spPr/>
        <p:txBody>
          <a:bodyPr/>
          <a:lstStyle/>
          <a:p>
            <a:fld id="{9D345B5F-EE41-494D-8150-5A37B4E98276}" type="slidenum">
              <a:rPr lang="cs-CZ" smtClean="0"/>
              <a:t>9</a:t>
            </a:fld>
            <a:endParaRPr lang="cs-CZ"/>
          </a:p>
        </p:txBody>
      </p:sp>
    </p:spTree>
    <p:extLst>
      <p:ext uri="{BB962C8B-B14F-4D97-AF65-F5344CB8AC3E}">
        <p14:creationId xmlns:p14="http://schemas.microsoft.com/office/powerpoint/2010/main" val="342794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6"/>
          <p:cNvSpPr>
            <a:spLocks noGrp="1" noChangeArrowheads="1"/>
          </p:cNvSpPr>
          <p:nvPr>
            <p:ph type="sldNum" sz="quarter" idx="12"/>
          </p:nvPr>
        </p:nvSpPr>
        <p:spPr>
          <a:ln/>
        </p:spPr>
        <p:txBody>
          <a:bodyPr/>
          <a:lstStyle>
            <a:lvl1pPr>
              <a:defRPr/>
            </a:lvl1pPr>
          </a:lstStyle>
          <a:p>
            <a:pPr>
              <a:defRPr/>
            </a:pPr>
            <a:fld id="{DF9EC0B6-18C3-4265-970F-F5B587512F6C}" type="slidenum">
              <a:rPr lang="en-CA" altLang="cs-CZ"/>
              <a:pPr>
                <a:defRPr/>
              </a:pPr>
              <a:t>‹#›</a:t>
            </a:fld>
            <a:endParaRPr lang="en-CA" altLang="cs-CZ"/>
          </a:p>
        </p:txBody>
      </p:sp>
    </p:spTree>
    <p:extLst>
      <p:ext uri="{BB962C8B-B14F-4D97-AF65-F5344CB8AC3E}">
        <p14:creationId xmlns:p14="http://schemas.microsoft.com/office/powerpoint/2010/main" val="3397838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6"/>
          <p:cNvSpPr>
            <a:spLocks noGrp="1" noChangeArrowheads="1"/>
          </p:cNvSpPr>
          <p:nvPr>
            <p:ph type="sldNum" sz="quarter" idx="12"/>
          </p:nvPr>
        </p:nvSpPr>
        <p:spPr>
          <a:ln/>
        </p:spPr>
        <p:txBody>
          <a:bodyPr/>
          <a:lstStyle>
            <a:lvl1pPr>
              <a:defRPr/>
            </a:lvl1pPr>
          </a:lstStyle>
          <a:p>
            <a:pPr>
              <a:defRPr/>
            </a:pPr>
            <a:fld id="{43C36E53-866E-457D-B47D-94EE7E39DC98}" type="slidenum">
              <a:rPr lang="en-CA" altLang="cs-CZ"/>
              <a:pPr>
                <a:defRPr/>
              </a:pPr>
              <a:t>‹#›</a:t>
            </a:fld>
            <a:endParaRPr lang="en-CA" altLang="cs-CZ"/>
          </a:p>
        </p:txBody>
      </p:sp>
    </p:spTree>
    <p:extLst>
      <p:ext uri="{BB962C8B-B14F-4D97-AF65-F5344CB8AC3E}">
        <p14:creationId xmlns:p14="http://schemas.microsoft.com/office/powerpoint/2010/main" val="367182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6"/>
          <p:cNvSpPr>
            <a:spLocks noGrp="1" noChangeArrowheads="1"/>
          </p:cNvSpPr>
          <p:nvPr>
            <p:ph type="sldNum" sz="quarter" idx="12"/>
          </p:nvPr>
        </p:nvSpPr>
        <p:spPr>
          <a:ln/>
        </p:spPr>
        <p:txBody>
          <a:bodyPr/>
          <a:lstStyle>
            <a:lvl1pPr>
              <a:defRPr/>
            </a:lvl1pPr>
          </a:lstStyle>
          <a:p>
            <a:pPr>
              <a:defRPr/>
            </a:pPr>
            <a:fld id="{98040FAB-A9F2-4112-ABEF-990854534723}" type="slidenum">
              <a:rPr lang="en-CA" altLang="cs-CZ"/>
              <a:pPr>
                <a:defRPr/>
              </a:pPr>
              <a:t>‹#›</a:t>
            </a:fld>
            <a:endParaRPr lang="en-CA" altLang="cs-CZ"/>
          </a:p>
        </p:txBody>
      </p:sp>
    </p:spTree>
    <p:extLst>
      <p:ext uri="{BB962C8B-B14F-4D97-AF65-F5344CB8AC3E}">
        <p14:creationId xmlns:p14="http://schemas.microsoft.com/office/powerpoint/2010/main" val="105594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6"/>
          <p:cNvSpPr>
            <a:spLocks noGrp="1" noChangeArrowheads="1"/>
          </p:cNvSpPr>
          <p:nvPr>
            <p:ph type="sldNum" sz="quarter" idx="12"/>
          </p:nvPr>
        </p:nvSpPr>
        <p:spPr>
          <a:ln/>
        </p:spPr>
        <p:txBody>
          <a:bodyPr/>
          <a:lstStyle>
            <a:lvl1pPr>
              <a:defRPr/>
            </a:lvl1pPr>
          </a:lstStyle>
          <a:p>
            <a:pPr>
              <a:defRPr/>
            </a:pPr>
            <a:fld id="{13B1D1FE-1BEE-4245-BF7A-C67A4411F6B7}" type="slidenum">
              <a:rPr lang="en-CA" altLang="cs-CZ"/>
              <a:pPr>
                <a:defRPr/>
              </a:pPr>
              <a:t>‹#›</a:t>
            </a:fld>
            <a:endParaRPr lang="en-CA" altLang="cs-CZ"/>
          </a:p>
        </p:txBody>
      </p:sp>
    </p:spTree>
    <p:extLst>
      <p:ext uri="{BB962C8B-B14F-4D97-AF65-F5344CB8AC3E}">
        <p14:creationId xmlns:p14="http://schemas.microsoft.com/office/powerpoint/2010/main" val="93335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6" name="Rectangle 6"/>
          <p:cNvSpPr>
            <a:spLocks noGrp="1" noChangeArrowheads="1"/>
          </p:cNvSpPr>
          <p:nvPr>
            <p:ph type="sldNum" sz="quarter" idx="12"/>
          </p:nvPr>
        </p:nvSpPr>
        <p:spPr>
          <a:ln/>
        </p:spPr>
        <p:txBody>
          <a:bodyPr/>
          <a:lstStyle>
            <a:lvl1pPr>
              <a:defRPr/>
            </a:lvl1pPr>
          </a:lstStyle>
          <a:p>
            <a:pPr>
              <a:defRPr/>
            </a:pPr>
            <a:fld id="{A771D2FA-F3B0-4DED-8BB3-3A7BF5FA1079}" type="slidenum">
              <a:rPr lang="en-CA" altLang="cs-CZ"/>
              <a:pPr>
                <a:defRPr/>
              </a:pPr>
              <a:t>‹#›</a:t>
            </a:fld>
            <a:endParaRPr lang="en-CA" altLang="cs-CZ"/>
          </a:p>
        </p:txBody>
      </p:sp>
    </p:spTree>
    <p:extLst>
      <p:ext uri="{BB962C8B-B14F-4D97-AF65-F5344CB8AC3E}">
        <p14:creationId xmlns:p14="http://schemas.microsoft.com/office/powerpoint/2010/main" val="304386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7" name="Rectangle 6"/>
          <p:cNvSpPr>
            <a:spLocks noGrp="1" noChangeArrowheads="1"/>
          </p:cNvSpPr>
          <p:nvPr>
            <p:ph type="sldNum" sz="quarter" idx="12"/>
          </p:nvPr>
        </p:nvSpPr>
        <p:spPr>
          <a:ln/>
        </p:spPr>
        <p:txBody>
          <a:bodyPr/>
          <a:lstStyle>
            <a:lvl1pPr>
              <a:defRPr/>
            </a:lvl1pPr>
          </a:lstStyle>
          <a:p>
            <a:pPr>
              <a:defRPr/>
            </a:pPr>
            <a:fld id="{90D57974-6CD5-4A74-8C01-069902E20774}" type="slidenum">
              <a:rPr lang="en-CA" altLang="cs-CZ"/>
              <a:pPr>
                <a:defRPr/>
              </a:pPr>
              <a:t>‹#›</a:t>
            </a:fld>
            <a:endParaRPr lang="en-CA" altLang="cs-CZ"/>
          </a:p>
        </p:txBody>
      </p:sp>
    </p:spTree>
    <p:extLst>
      <p:ext uri="{BB962C8B-B14F-4D97-AF65-F5344CB8AC3E}">
        <p14:creationId xmlns:p14="http://schemas.microsoft.com/office/powerpoint/2010/main" val="1986729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9" name="Rectangle 6"/>
          <p:cNvSpPr>
            <a:spLocks noGrp="1" noChangeArrowheads="1"/>
          </p:cNvSpPr>
          <p:nvPr>
            <p:ph type="sldNum" sz="quarter" idx="12"/>
          </p:nvPr>
        </p:nvSpPr>
        <p:spPr>
          <a:ln/>
        </p:spPr>
        <p:txBody>
          <a:bodyPr/>
          <a:lstStyle>
            <a:lvl1pPr>
              <a:defRPr/>
            </a:lvl1pPr>
          </a:lstStyle>
          <a:p>
            <a:pPr>
              <a:defRPr/>
            </a:pPr>
            <a:fld id="{A4D12071-7834-497D-8B0E-E1F82CBF2DFF}" type="slidenum">
              <a:rPr lang="en-CA" altLang="cs-CZ"/>
              <a:pPr>
                <a:defRPr/>
              </a:pPr>
              <a:t>‹#›</a:t>
            </a:fld>
            <a:endParaRPr lang="en-CA" altLang="cs-CZ"/>
          </a:p>
        </p:txBody>
      </p:sp>
    </p:spTree>
    <p:extLst>
      <p:ext uri="{BB962C8B-B14F-4D97-AF65-F5344CB8AC3E}">
        <p14:creationId xmlns:p14="http://schemas.microsoft.com/office/powerpoint/2010/main" val="2481603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5" name="Rectangle 6"/>
          <p:cNvSpPr>
            <a:spLocks noGrp="1" noChangeArrowheads="1"/>
          </p:cNvSpPr>
          <p:nvPr>
            <p:ph type="sldNum" sz="quarter" idx="12"/>
          </p:nvPr>
        </p:nvSpPr>
        <p:spPr>
          <a:ln/>
        </p:spPr>
        <p:txBody>
          <a:bodyPr/>
          <a:lstStyle>
            <a:lvl1pPr>
              <a:defRPr/>
            </a:lvl1pPr>
          </a:lstStyle>
          <a:p>
            <a:pPr>
              <a:defRPr/>
            </a:pPr>
            <a:fld id="{DE9ACC07-3761-44DA-8EEF-3AC2F16CFBEE}" type="slidenum">
              <a:rPr lang="en-CA" altLang="cs-CZ"/>
              <a:pPr>
                <a:defRPr/>
              </a:pPr>
              <a:t>‹#›</a:t>
            </a:fld>
            <a:endParaRPr lang="en-CA" altLang="cs-CZ"/>
          </a:p>
        </p:txBody>
      </p:sp>
    </p:spTree>
    <p:extLst>
      <p:ext uri="{BB962C8B-B14F-4D97-AF65-F5344CB8AC3E}">
        <p14:creationId xmlns:p14="http://schemas.microsoft.com/office/powerpoint/2010/main" val="239892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4" name="Rectangle 6"/>
          <p:cNvSpPr>
            <a:spLocks noGrp="1" noChangeArrowheads="1"/>
          </p:cNvSpPr>
          <p:nvPr>
            <p:ph type="sldNum" sz="quarter" idx="12"/>
          </p:nvPr>
        </p:nvSpPr>
        <p:spPr>
          <a:ln/>
        </p:spPr>
        <p:txBody>
          <a:bodyPr/>
          <a:lstStyle>
            <a:lvl1pPr>
              <a:defRPr/>
            </a:lvl1pPr>
          </a:lstStyle>
          <a:p>
            <a:pPr>
              <a:defRPr/>
            </a:pPr>
            <a:fld id="{E9D9FA05-AAAA-4769-A152-ABF34BF866A5}" type="slidenum">
              <a:rPr lang="en-CA" altLang="cs-CZ"/>
              <a:pPr>
                <a:defRPr/>
              </a:pPr>
              <a:t>‹#›</a:t>
            </a:fld>
            <a:endParaRPr lang="en-CA" altLang="cs-CZ"/>
          </a:p>
        </p:txBody>
      </p:sp>
    </p:spTree>
    <p:extLst>
      <p:ext uri="{BB962C8B-B14F-4D97-AF65-F5344CB8AC3E}">
        <p14:creationId xmlns:p14="http://schemas.microsoft.com/office/powerpoint/2010/main" val="307193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7" name="Rectangle 6"/>
          <p:cNvSpPr>
            <a:spLocks noGrp="1" noChangeArrowheads="1"/>
          </p:cNvSpPr>
          <p:nvPr>
            <p:ph type="sldNum" sz="quarter" idx="12"/>
          </p:nvPr>
        </p:nvSpPr>
        <p:spPr>
          <a:ln/>
        </p:spPr>
        <p:txBody>
          <a:bodyPr/>
          <a:lstStyle>
            <a:lvl1pPr>
              <a:defRPr/>
            </a:lvl1pPr>
          </a:lstStyle>
          <a:p>
            <a:pPr>
              <a:defRPr/>
            </a:pPr>
            <a:fld id="{99DDC2D6-D09D-4A5D-A0AC-7DF8CC7FBD59}" type="slidenum">
              <a:rPr lang="en-CA" altLang="cs-CZ"/>
              <a:pPr>
                <a:defRPr/>
              </a:pPr>
              <a:t>‹#›</a:t>
            </a:fld>
            <a:endParaRPr lang="en-CA" altLang="cs-CZ"/>
          </a:p>
        </p:txBody>
      </p:sp>
    </p:spTree>
    <p:extLst>
      <p:ext uri="{BB962C8B-B14F-4D97-AF65-F5344CB8AC3E}">
        <p14:creationId xmlns:p14="http://schemas.microsoft.com/office/powerpoint/2010/main" val="28998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n-CA" alt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en-CA" altLang="cs-CZ"/>
          </a:p>
        </p:txBody>
      </p:sp>
      <p:sp>
        <p:nvSpPr>
          <p:cNvPr id="7" name="Rectangle 6"/>
          <p:cNvSpPr>
            <a:spLocks noGrp="1" noChangeArrowheads="1"/>
          </p:cNvSpPr>
          <p:nvPr>
            <p:ph type="sldNum" sz="quarter" idx="12"/>
          </p:nvPr>
        </p:nvSpPr>
        <p:spPr>
          <a:ln/>
        </p:spPr>
        <p:txBody>
          <a:bodyPr/>
          <a:lstStyle>
            <a:lvl1pPr>
              <a:defRPr/>
            </a:lvl1pPr>
          </a:lstStyle>
          <a:p>
            <a:pPr>
              <a:defRPr/>
            </a:pPr>
            <a:fld id="{FC08CA84-5E04-4821-AF0F-A5E0D6E41605}" type="slidenum">
              <a:rPr lang="en-CA" altLang="cs-CZ"/>
              <a:pPr>
                <a:defRPr/>
              </a:pPr>
              <a:t>‹#›</a:t>
            </a:fld>
            <a:endParaRPr lang="en-CA" altLang="cs-CZ"/>
          </a:p>
        </p:txBody>
      </p:sp>
    </p:spTree>
    <p:extLst>
      <p:ext uri="{BB962C8B-B14F-4D97-AF65-F5344CB8AC3E}">
        <p14:creationId xmlns:p14="http://schemas.microsoft.com/office/powerpoint/2010/main" val="1912515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001237"/>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cs-CZ"/>
              <a:t>Klepnutím upravíte styl předlohy nadpisu.</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cs-CZ"/>
              <a:t>Klepnutím upravíte styly předlohy textu.</a:t>
            </a:r>
          </a:p>
          <a:p>
            <a:pPr lvl="1"/>
            <a:r>
              <a:rPr lang="en-CA" altLang="cs-CZ"/>
              <a:t>Druhá úroveň</a:t>
            </a:r>
          </a:p>
          <a:p>
            <a:pPr lvl="2"/>
            <a:r>
              <a:rPr lang="en-CA" altLang="cs-CZ"/>
              <a:t>Třetí úroveň</a:t>
            </a:r>
          </a:p>
          <a:p>
            <a:pPr lvl="3"/>
            <a:r>
              <a:rPr lang="en-CA" altLang="cs-CZ"/>
              <a:t>Čtvrtá úroveň</a:t>
            </a:r>
          </a:p>
          <a:p>
            <a:pPr lvl="4"/>
            <a:r>
              <a:rPr lang="en-CA" alt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CA"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CA"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E72EA35-4DCE-4128-B004-D995532580A5}" type="slidenum">
              <a:rPr lang="en-CA" altLang="cs-CZ"/>
              <a:pPr>
                <a:defRPr/>
              </a:pPr>
              <a:t>‹#›</a:t>
            </a:fld>
            <a:endParaRPr lang="en-CA"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676400" y="1447800"/>
            <a:ext cx="5867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4400" b="1">
                <a:solidFill>
                  <a:srgbClr val="FFCC00"/>
                </a:solidFill>
                <a:effectLst>
                  <a:outerShdw blurRad="38100" dist="38100" dir="2700000" algn="tl">
                    <a:srgbClr val="000000"/>
                  </a:outerShdw>
                </a:effectLst>
              </a:rPr>
              <a:t>Ekologie mokřadů (9)</a:t>
            </a:r>
          </a:p>
        </p:txBody>
      </p:sp>
      <p:sp>
        <p:nvSpPr>
          <p:cNvPr id="6147" name="Text Box 3"/>
          <p:cNvSpPr txBox="1">
            <a:spLocks noChangeArrowheads="1"/>
          </p:cNvSpPr>
          <p:nvPr/>
        </p:nvSpPr>
        <p:spPr bwMode="auto">
          <a:xfrm>
            <a:off x="1371600" y="3048000"/>
            <a:ext cx="6248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cs-CZ" altLang="cs-CZ" sz="4000" b="1">
                <a:solidFill>
                  <a:srgbClr val="FFCC00"/>
                </a:solidFill>
                <a:effectLst>
                  <a:outerShdw blurRad="38100" dist="38100" dir="2700000" algn="tl">
                    <a:srgbClr val="000000"/>
                  </a:outerShdw>
                </a:effectLst>
              </a:rPr>
              <a:t>Vodní a mokřadní rostlinstvo a živočichové</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90600"/>
            <a:ext cx="524033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ext Box 1027"/>
          <p:cNvSpPr txBox="1">
            <a:spLocks noChangeArrowheads="1"/>
          </p:cNvSpPr>
          <p:nvPr/>
        </p:nvSpPr>
        <p:spPr bwMode="auto">
          <a:xfrm>
            <a:off x="1066800" y="152400"/>
            <a:ext cx="7620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Slavík modráček hnízdí v rákosinách v rybničních oblastech (na snímku porost </a:t>
            </a:r>
            <a:r>
              <a:rPr lang="cs-CZ" altLang="cs-CZ" i="1">
                <a:solidFill>
                  <a:srgbClr val="FFCC00"/>
                </a:solidFill>
                <a:effectLst>
                  <a:outerShdw blurRad="38100" dist="38100" dir="2700000" algn="tl">
                    <a:srgbClr val="000000"/>
                  </a:outerShdw>
                </a:effectLst>
              </a:rPr>
              <a:t>Glyceria maxima</a:t>
            </a:r>
            <a:r>
              <a:rPr lang="cs-CZ" altLang="cs-CZ">
                <a:solidFill>
                  <a:srgbClr val="FFCC00"/>
                </a:solidFill>
                <a:effectLst>
                  <a:outerShdw blurRad="38100" dist="38100" dir="2700000" algn="tl">
                    <a:srgbClr val="000000"/>
                  </a:outerShdw>
                </a:effectLst>
              </a:rPr>
              <a:t> a </a:t>
            </a:r>
            <a:r>
              <a:rPr lang="cs-CZ" altLang="cs-CZ" i="1">
                <a:solidFill>
                  <a:srgbClr val="FFCC00"/>
                </a:solidFill>
                <a:effectLst>
                  <a:outerShdw blurRad="38100" dist="38100" dir="2700000" algn="tl">
                    <a:srgbClr val="000000"/>
                  </a:outerShdw>
                </a:effectLst>
              </a:rPr>
              <a:t>Equisetum fluviatile</a:t>
            </a:r>
            <a:r>
              <a:rPr lang="cs-CZ" altLang="cs-CZ">
                <a:solidFill>
                  <a:srgbClr val="FFCC00"/>
                </a:solidFill>
                <a:effectLst>
                  <a:outerShdw blurRad="38100" dist="38100" dir="2700000" algn="tl">
                    <a:srgbClr val="000000"/>
                  </a:outerShdw>
                </a:effectLst>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3673475"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4495800" y="533400"/>
            <a:ext cx="4038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Moudivláček lužní si staví vysuté hnízdo na stromech s převislými větvemi, nejčastěji na vrbách (zde na bříze)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2293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3"/>
          <p:cNvSpPr txBox="1">
            <a:spLocks noChangeArrowheads="1"/>
          </p:cNvSpPr>
          <p:nvPr/>
        </p:nvSpPr>
        <p:spPr bwMode="auto">
          <a:xfrm>
            <a:off x="1066800" y="6096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Potápka černokrká na hnízdě z tlejících zbytků rostlin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90600"/>
            <a:ext cx="6553200" cy="56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3"/>
          <p:cNvSpPr txBox="1">
            <a:spLocks noChangeArrowheads="1"/>
          </p:cNvSpPr>
          <p:nvPr/>
        </p:nvSpPr>
        <p:spPr bwMode="auto">
          <a:xfrm>
            <a:off x="838200" y="228600"/>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Kulík říční si staví hnízdo z kamínků na obnaženém dně se sporou vegetací vlhkomilných jednoletek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239000" cy="55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3"/>
          <p:cNvSpPr txBox="1">
            <a:spLocks noChangeArrowheads="1"/>
          </p:cNvSpPr>
          <p:nvPr/>
        </p:nvSpPr>
        <p:spPr bwMode="auto">
          <a:xfrm>
            <a:off x="685800" y="228600"/>
            <a:ext cx="685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dirty="0">
                <a:solidFill>
                  <a:srgbClr val="FFCC00"/>
                </a:solidFill>
                <a:effectLst>
                  <a:outerShdw blurRad="38100" dist="38100" dir="2700000" algn="tl">
                    <a:srgbClr val="000000"/>
                  </a:outerShdw>
                </a:effectLst>
              </a:rPr>
              <a:t>Velké kolonie divokých kachen a husí mohou vést k potlačení některých bažinných rostlin</a:t>
            </a:r>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62000"/>
            <a:ext cx="2895600" cy="204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700213"/>
            <a:ext cx="9144000" cy="462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179388" y="131763"/>
            <a:ext cx="8785225"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dirty="0">
                <a:solidFill>
                  <a:srgbClr val="FFCC00"/>
                </a:solidFill>
                <a:effectLst>
                  <a:outerShdw blurRad="38100" dist="38100" dir="2700000" algn="tl">
                    <a:srgbClr val="000000"/>
                  </a:outerShdw>
                </a:effectLst>
              </a:rPr>
              <a:t>Tzv. zátoka racků na rybníce Velký Tisý na Třeboňsku (foto Ptačí svět 2015/3). Bohatá ptačí společenstva (rackové, kormoráni, husy, kachny) omezují rozvoj vegetace na ostrůvku (převažují rozvolněná společenstva ruderálních druhů)</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73A6B87-8149-DB02-D286-D99792A19255}"/>
              </a:ext>
            </a:extLst>
          </p:cNvPr>
          <p:cNvPicPr>
            <a:picLocks noChangeAspect="1"/>
          </p:cNvPicPr>
          <p:nvPr/>
        </p:nvPicPr>
        <p:blipFill>
          <a:blip r:embed="rId2"/>
          <a:stretch>
            <a:fillRect/>
          </a:stretch>
        </p:blipFill>
        <p:spPr>
          <a:xfrm>
            <a:off x="971600" y="1332092"/>
            <a:ext cx="6912768" cy="5184576"/>
          </a:xfrm>
          <a:prstGeom prst="rect">
            <a:avLst/>
          </a:prstGeom>
        </p:spPr>
      </p:pic>
      <p:sp>
        <p:nvSpPr>
          <p:cNvPr id="4" name="Text Box 3">
            <a:extLst>
              <a:ext uri="{FF2B5EF4-FFF2-40B4-BE49-F238E27FC236}">
                <a16:creationId xmlns:a16="http://schemas.microsoft.com/office/drawing/2014/main" id="{589EB727-E9B0-8F06-E50E-652FBE22D22E}"/>
              </a:ext>
            </a:extLst>
          </p:cNvPr>
          <p:cNvSpPr txBox="1">
            <a:spLocks noChangeArrowheads="1"/>
          </p:cNvSpPr>
          <p:nvPr/>
        </p:nvSpPr>
        <p:spPr bwMode="auto">
          <a:xfrm>
            <a:off x="179388" y="131763"/>
            <a:ext cx="87852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dirty="0">
                <a:solidFill>
                  <a:srgbClr val="FFCC00"/>
                </a:solidFill>
                <a:effectLst>
                  <a:outerShdw blurRad="38100" dist="38100" dir="2700000" algn="tl">
                    <a:srgbClr val="000000"/>
                  </a:outerShdw>
                </a:effectLst>
              </a:rPr>
              <a:t>Trsy vysokých ostřic (především ostřice vyvýšené – </a:t>
            </a:r>
            <a:r>
              <a:rPr lang="cs-CZ" altLang="cs-CZ" i="1" dirty="0" err="1">
                <a:solidFill>
                  <a:srgbClr val="FFCC00"/>
                </a:solidFill>
                <a:effectLst>
                  <a:outerShdw blurRad="38100" dist="38100" dir="2700000" algn="tl">
                    <a:srgbClr val="000000"/>
                  </a:outerShdw>
                </a:effectLst>
              </a:rPr>
              <a:t>Carex</a:t>
            </a:r>
            <a:r>
              <a:rPr lang="cs-CZ" altLang="cs-CZ" i="1" dirty="0">
                <a:solidFill>
                  <a:srgbClr val="FFCC00"/>
                </a:solidFill>
                <a:effectLst>
                  <a:outerShdw blurRad="38100" dist="38100" dir="2700000" algn="tl">
                    <a:srgbClr val="000000"/>
                  </a:outerShdw>
                </a:effectLst>
              </a:rPr>
              <a:t> </a:t>
            </a:r>
            <a:r>
              <a:rPr lang="cs-CZ" altLang="cs-CZ" i="1" dirty="0" err="1">
                <a:solidFill>
                  <a:srgbClr val="FFCC00"/>
                </a:solidFill>
                <a:effectLst>
                  <a:outerShdw blurRad="38100" dist="38100" dir="2700000" algn="tl">
                    <a:srgbClr val="000000"/>
                  </a:outerShdw>
                </a:effectLst>
              </a:rPr>
              <a:t>elata</a:t>
            </a:r>
            <a:r>
              <a:rPr lang="cs-CZ" altLang="cs-CZ" dirty="0">
                <a:solidFill>
                  <a:srgbClr val="FFCC00"/>
                </a:solidFill>
                <a:effectLst>
                  <a:outerShdw blurRad="38100" dist="38100" dir="2700000" algn="tl">
                    <a:srgbClr val="000000"/>
                  </a:outerShdw>
                </a:effectLst>
              </a:rPr>
              <a:t>) slouží v některých rybnících hnízdění vodních ptáků, přičemž však dochází k jejich zničení.</a:t>
            </a:r>
          </a:p>
        </p:txBody>
      </p:sp>
      <p:sp>
        <p:nvSpPr>
          <p:cNvPr id="5" name="Text Box 10">
            <a:extLst>
              <a:ext uri="{FF2B5EF4-FFF2-40B4-BE49-F238E27FC236}">
                <a16:creationId xmlns:a16="http://schemas.microsoft.com/office/drawing/2014/main" id="{EE557AB8-1593-F1EB-4CA2-DC03585F9A44}"/>
              </a:ext>
            </a:extLst>
          </p:cNvPr>
          <p:cNvSpPr txBox="1">
            <a:spLocks noChangeArrowheads="1"/>
          </p:cNvSpPr>
          <p:nvPr/>
        </p:nvSpPr>
        <p:spPr bwMode="auto">
          <a:xfrm>
            <a:off x="4932040" y="6239652"/>
            <a:ext cx="30963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1200" b="1" dirty="0">
                <a:solidFill>
                  <a:srgbClr val="FFCC00"/>
                </a:solidFill>
                <a:effectLst>
                  <a:outerShdw blurRad="38100" dist="38100" dir="2700000" algn="tl">
                    <a:srgbClr val="000000"/>
                  </a:outerShdw>
                </a:effectLst>
              </a:rPr>
              <a:t>© KŠ; rybník Nový Vdovec na Třeboňsku</a:t>
            </a:r>
          </a:p>
        </p:txBody>
      </p:sp>
    </p:spTree>
    <p:extLst>
      <p:ext uri="{BB962C8B-B14F-4D97-AF65-F5344CB8AC3E}">
        <p14:creationId xmlns:p14="http://schemas.microsoft.com/office/powerpoint/2010/main" val="246694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3" y="1745324"/>
            <a:ext cx="7540057" cy="497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 Box 3"/>
          <p:cNvSpPr txBox="1">
            <a:spLocks noChangeArrowheads="1"/>
          </p:cNvSpPr>
          <p:nvPr/>
        </p:nvSpPr>
        <p:spPr bwMode="auto">
          <a:xfrm>
            <a:off x="217612" y="116632"/>
            <a:ext cx="867486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2000" b="1" dirty="0">
                <a:solidFill>
                  <a:srgbClr val="FFCC00"/>
                </a:solidFill>
                <a:effectLst>
                  <a:outerShdw blurRad="38100" dist="38100" dir="2700000" algn="tl">
                    <a:srgbClr val="000000"/>
                  </a:outerShdw>
                </a:effectLst>
              </a:rPr>
              <a:t>Další skupiny živočichů: </a:t>
            </a:r>
            <a:r>
              <a:rPr lang="cs-CZ" altLang="cs-CZ" sz="2000" dirty="0">
                <a:solidFill>
                  <a:srgbClr val="FFCC00"/>
                </a:solidFill>
                <a:effectLst>
                  <a:outerShdw blurRad="38100" dist="38100" dir="2700000" algn="tl">
                    <a:srgbClr val="000000"/>
                  </a:outerShdw>
                </a:effectLst>
              </a:rPr>
              <a:t>u</a:t>
            </a:r>
            <a:r>
              <a:rPr lang="cs-CZ" altLang="cs-CZ" sz="2000" b="1" dirty="0">
                <a:solidFill>
                  <a:srgbClr val="FFCC00"/>
                </a:solidFill>
                <a:effectLst>
                  <a:outerShdw blurRad="38100" dist="38100" dir="2700000" algn="tl">
                    <a:srgbClr val="000000"/>
                  </a:outerShdw>
                </a:effectLst>
              </a:rPr>
              <a:t> plazů </a:t>
            </a:r>
            <a:r>
              <a:rPr lang="cs-CZ" altLang="cs-CZ" sz="2000" dirty="0">
                <a:solidFill>
                  <a:srgbClr val="FFCC00"/>
                </a:solidFill>
                <a:effectLst>
                  <a:outerShdw blurRad="38100" dist="38100" dir="2700000" algn="tl">
                    <a:srgbClr val="000000"/>
                  </a:outerShdw>
                </a:effectLst>
              </a:rPr>
              <a:t>(</a:t>
            </a:r>
            <a:r>
              <a:rPr lang="cs-CZ" altLang="cs-CZ" sz="2000" dirty="0" err="1">
                <a:solidFill>
                  <a:srgbClr val="FFCC00"/>
                </a:solidFill>
                <a:effectLst>
                  <a:outerShdw blurRad="38100" dist="38100" dir="2700000" algn="tl">
                    <a:srgbClr val="000000"/>
                  </a:outerShdw>
                </a:effectLst>
              </a:rPr>
              <a:t>Reptilia</a:t>
            </a:r>
            <a:r>
              <a:rPr lang="cs-CZ" altLang="cs-CZ" sz="2000" dirty="0">
                <a:solidFill>
                  <a:srgbClr val="FFCC00"/>
                </a:solidFill>
                <a:effectLst>
                  <a:outerShdw blurRad="38100" dist="38100" dir="2700000" algn="tl">
                    <a:srgbClr val="000000"/>
                  </a:outerShdw>
                </a:effectLst>
              </a:rPr>
              <a:t>) </a:t>
            </a:r>
            <a:r>
              <a:rPr lang="cs-CZ" altLang="cs-CZ" sz="2000" b="1" dirty="0">
                <a:solidFill>
                  <a:srgbClr val="FFCC00"/>
                </a:solidFill>
                <a:effectLst>
                  <a:outerShdw blurRad="38100" dist="38100" dir="2700000" algn="tl">
                    <a:srgbClr val="000000"/>
                  </a:outerShdw>
                </a:effectLst>
              </a:rPr>
              <a:t>a obojživelníků </a:t>
            </a:r>
            <a:r>
              <a:rPr lang="cs-CZ" altLang="cs-CZ" sz="2000" dirty="0">
                <a:solidFill>
                  <a:srgbClr val="FFCC00"/>
                </a:solidFill>
                <a:effectLst>
                  <a:outerShdw blurRad="38100" dist="38100" dir="2700000" algn="tl">
                    <a:srgbClr val="000000"/>
                  </a:outerShdw>
                </a:effectLst>
              </a:rPr>
              <a:t>(</a:t>
            </a:r>
            <a:r>
              <a:rPr lang="cs-CZ" altLang="cs-CZ" sz="2000" dirty="0" err="1">
                <a:solidFill>
                  <a:srgbClr val="FFCC00"/>
                </a:solidFill>
                <a:effectLst>
                  <a:outerShdw blurRad="38100" dist="38100" dir="2700000" algn="tl">
                    <a:srgbClr val="000000"/>
                  </a:outerShdw>
                </a:effectLst>
              </a:rPr>
              <a:t>Amphibia</a:t>
            </a:r>
            <a:r>
              <a:rPr lang="cs-CZ" altLang="cs-CZ" sz="2000" dirty="0">
                <a:solidFill>
                  <a:srgbClr val="FFCC00"/>
                </a:solidFill>
                <a:effectLst>
                  <a:outerShdw blurRad="38100" dist="38100" dir="2700000" algn="tl">
                    <a:srgbClr val="000000"/>
                  </a:outerShdw>
                </a:effectLst>
              </a:rPr>
              <a:t>) profitují spíše živočichové (vegetace jako prostředí pro život, úkryt a místo se zdrojem potravy, viz aligátor na fotografii; potravou jsou zde myšleni hlavně jiní živočichové, kteří ve vegetaci žijí, protože uvedené skupiny jsou vesměs masožravé)</a:t>
            </a:r>
            <a:endParaRPr lang="cs-CZ" altLang="cs-CZ" sz="2000" b="1" dirty="0">
              <a:solidFill>
                <a:srgbClr val="FFCC00"/>
              </a:solidFill>
              <a:effectLst>
                <a:outerShdw blurRad="38100" dist="38100" dir="2700000" algn="tl">
                  <a:srgbClr val="000000"/>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812" y="3402692"/>
            <a:ext cx="4032535" cy="309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217612" y="116632"/>
            <a:ext cx="867486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2000" dirty="0">
                <a:solidFill>
                  <a:srgbClr val="FFCC00"/>
                </a:solidFill>
                <a:effectLst>
                  <a:outerShdw blurRad="38100" dist="38100" dir="2700000" algn="tl">
                    <a:srgbClr val="000000"/>
                  </a:outerShdw>
                </a:effectLst>
              </a:rPr>
              <a:t>Mezi</a:t>
            </a:r>
            <a:r>
              <a:rPr lang="cs-CZ" altLang="cs-CZ" sz="2000" b="1" dirty="0">
                <a:solidFill>
                  <a:srgbClr val="FFCC00"/>
                </a:solidFill>
                <a:effectLst>
                  <a:outerShdw blurRad="38100" dist="38100" dir="2700000" algn="tl">
                    <a:srgbClr val="000000"/>
                  </a:outerShdw>
                </a:effectLst>
              </a:rPr>
              <a:t> želvami </a:t>
            </a:r>
            <a:r>
              <a:rPr lang="cs-CZ" altLang="cs-CZ" sz="2000" dirty="0">
                <a:solidFill>
                  <a:srgbClr val="FFCC00"/>
                </a:solidFill>
                <a:effectLst>
                  <a:outerShdw blurRad="38100" dist="38100" dir="2700000" algn="tl">
                    <a:srgbClr val="000000"/>
                  </a:outerShdw>
                </a:effectLst>
              </a:rPr>
              <a:t>(</a:t>
            </a:r>
            <a:r>
              <a:rPr lang="cs-CZ" altLang="cs-CZ" sz="2000" dirty="0" err="1">
                <a:solidFill>
                  <a:srgbClr val="FFCC00"/>
                </a:solidFill>
                <a:effectLst>
                  <a:outerShdw blurRad="38100" dist="38100" dir="2700000" algn="tl">
                    <a:srgbClr val="000000"/>
                  </a:outerShdw>
                </a:effectLst>
              </a:rPr>
              <a:t>Testudines</a:t>
            </a:r>
            <a:r>
              <a:rPr lang="cs-CZ" altLang="cs-CZ" sz="2000" dirty="0">
                <a:solidFill>
                  <a:srgbClr val="FFCC00"/>
                </a:solidFill>
                <a:effectLst>
                  <a:outerShdw blurRad="38100" dist="38100" dir="2700000" algn="tl">
                    <a:srgbClr val="000000"/>
                  </a:outerShdw>
                </a:effectLst>
              </a:rPr>
              <a:t>) existují i býložravé nebo všežravé vodní/mokřadní druhy živící se mimo jiné vodními rostlinami (např. některé druhy jihoamerického rodu </a:t>
            </a:r>
            <a:r>
              <a:rPr lang="cs-CZ" altLang="cs-CZ" sz="2000" i="1" dirty="0" err="1">
                <a:solidFill>
                  <a:srgbClr val="FFCC00"/>
                </a:solidFill>
                <a:effectLst>
                  <a:outerShdw blurRad="38100" dist="38100" dir="2700000" algn="tl">
                    <a:srgbClr val="000000"/>
                  </a:outerShdw>
                </a:effectLst>
              </a:rPr>
              <a:t>Podocnemis</a:t>
            </a:r>
            <a:r>
              <a:rPr lang="cs-CZ" altLang="cs-CZ" sz="2000" i="1" dirty="0">
                <a:solidFill>
                  <a:srgbClr val="FFCC00"/>
                </a:solidFill>
                <a:effectLst>
                  <a:outerShdw blurRad="38100" dist="38100" dir="2700000" algn="tl">
                    <a:srgbClr val="000000"/>
                  </a:outerShdw>
                </a:effectLst>
              </a:rPr>
              <a:t> – </a:t>
            </a:r>
            <a:r>
              <a:rPr lang="cs-CZ" altLang="cs-CZ" sz="2000" dirty="0">
                <a:solidFill>
                  <a:srgbClr val="FFCC00"/>
                </a:solidFill>
                <a:effectLst>
                  <a:outerShdw blurRad="38100" dist="38100" dir="2700000" algn="tl">
                    <a:srgbClr val="000000"/>
                  </a:outerShdw>
                </a:effectLst>
              </a:rPr>
              <a:t>viz všežravá </a:t>
            </a:r>
            <a:r>
              <a:rPr lang="cs-CZ" altLang="cs-CZ" sz="2000" i="1" dirty="0" err="1">
                <a:solidFill>
                  <a:srgbClr val="FFCC00"/>
                </a:solidFill>
                <a:effectLst>
                  <a:outerShdw blurRad="38100" dist="38100" dir="2700000" algn="tl">
                    <a:srgbClr val="000000"/>
                  </a:outerShdw>
                </a:effectLst>
              </a:rPr>
              <a:t>Podocnemis</a:t>
            </a:r>
            <a:r>
              <a:rPr lang="cs-CZ" altLang="cs-CZ" sz="2000" i="1" dirty="0">
                <a:solidFill>
                  <a:srgbClr val="FFCC00"/>
                </a:solidFill>
                <a:effectLst>
                  <a:outerShdw blurRad="38100" dist="38100" dir="2700000" algn="tl">
                    <a:srgbClr val="000000"/>
                  </a:outerShdw>
                </a:effectLst>
              </a:rPr>
              <a:t> </a:t>
            </a:r>
            <a:r>
              <a:rPr lang="cs-CZ" altLang="cs-CZ" sz="2000" i="1" dirty="0" err="1">
                <a:solidFill>
                  <a:srgbClr val="FFCC00"/>
                </a:solidFill>
                <a:effectLst>
                  <a:outerShdw blurRad="38100" dist="38100" dir="2700000" algn="tl">
                    <a:srgbClr val="000000"/>
                  </a:outerShdw>
                </a:effectLst>
              </a:rPr>
              <a:t>vogli</a:t>
            </a:r>
            <a:r>
              <a:rPr lang="cs-CZ" altLang="cs-CZ" sz="2000" i="1" dirty="0">
                <a:solidFill>
                  <a:srgbClr val="FFCC00"/>
                </a:solidFill>
                <a:effectLst>
                  <a:outerShdw blurRad="38100" dist="38100" dir="2700000" algn="tl">
                    <a:srgbClr val="000000"/>
                  </a:outerShdw>
                </a:effectLst>
              </a:rPr>
              <a:t> </a:t>
            </a:r>
            <a:r>
              <a:rPr lang="cs-CZ" altLang="cs-CZ" sz="2000" dirty="0">
                <a:solidFill>
                  <a:srgbClr val="FFCC00"/>
                </a:solidFill>
                <a:effectLst>
                  <a:outerShdw blurRad="38100" dist="38100" dir="2700000" algn="tl">
                    <a:srgbClr val="000000"/>
                  </a:outerShdw>
                </a:effectLst>
              </a:rPr>
              <a:t>v porostu vodní rostliny </a:t>
            </a:r>
            <a:r>
              <a:rPr lang="cs-CZ" altLang="cs-CZ" sz="2000" i="1" dirty="0" err="1">
                <a:solidFill>
                  <a:srgbClr val="FFCC00"/>
                </a:solidFill>
                <a:effectLst>
                  <a:outerShdw blurRad="38100" dist="38100" dir="2700000" algn="tl">
                    <a:srgbClr val="000000"/>
                  </a:outerShdw>
                </a:effectLst>
              </a:rPr>
              <a:t>Pistia</a:t>
            </a:r>
            <a:r>
              <a:rPr lang="cs-CZ" altLang="cs-CZ" sz="2000" i="1" dirty="0">
                <a:solidFill>
                  <a:srgbClr val="FFCC00"/>
                </a:solidFill>
                <a:effectLst>
                  <a:outerShdw blurRad="38100" dist="38100" dir="2700000" algn="tl">
                    <a:srgbClr val="000000"/>
                  </a:outerShdw>
                </a:effectLst>
              </a:rPr>
              <a:t> </a:t>
            </a:r>
            <a:r>
              <a:rPr lang="cs-CZ" altLang="cs-CZ" sz="2000" i="1" dirty="0" err="1">
                <a:solidFill>
                  <a:srgbClr val="FFCC00"/>
                </a:solidFill>
                <a:effectLst>
                  <a:outerShdw blurRad="38100" dist="38100" dir="2700000" algn="tl">
                    <a:srgbClr val="000000"/>
                  </a:outerShdw>
                </a:effectLst>
              </a:rPr>
              <a:t>stratiotes</a:t>
            </a:r>
            <a:r>
              <a:rPr lang="cs-CZ" altLang="cs-CZ" sz="2000" dirty="0">
                <a:solidFill>
                  <a:srgbClr val="FFCC00"/>
                </a:solidFill>
                <a:effectLst>
                  <a:outerShdw blurRad="38100" dist="38100" dir="2700000" algn="tl">
                    <a:srgbClr val="000000"/>
                  </a:outerShdw>
                </a:effectLst>
              </a:rPr>
              <a:t>, foto vlevo). V Evropě žijící želva bahenní (</a:t>
            </a:r>
            <a:r>
              <a:rPr lang="cs-CZ" altLang="cs-CZ" sz="2000" i="1" dirty="0" err="1">
                <a:solidFill>
                  <a:srgbClr val="FFCC00"/>
                </a:solidFill>
                <a:effectLst>
                  <a:outerShdw blurRad="38100" dist="38100" dir="2700000" algn="tl">
                    <a:srgbClr val="000000"/>
                  </a:outerShdw>
                </a:effectLst>
              </a:rPr>
              <a:t>Emys</a:t>
            </a:r>
            <a:r>
              <a:rPr lang="cs-CZ" altLang="cs-CZ" sz="2000" i="1" dirty="0">
                <a:solidFill>
                  <a:srgbClr val="FFCC00"/>
                </a:solidFill>
                <a:effectLst>
                  <a:outerShdw blurRad="38100" dist="38100" dir="2700000" algn="tl">
                    <a:srgbClr val="000000"/>
                  </a:outerShdw>
                </a:effectLst>
              </a:rPr>
              <a:t> </a:t>
            </a:r>
            <a:r>
              <a:rPr lang="cs-CZ" altLang="cs-CZ" sz="2000" i="1" dirty="0" err="1">
                <a:solidFill>
                  <a:srgbClr val="FFCC00"/>
                </a:solidFill>
                <a:effectLst>
                  <a:outerShdw blurRad="38100" dist="38100" dir="2700000" algn="tl">
                    <a:srgbClr val="000000"/>
                  </a:outerShdw>
                </a:effectLst>
              </a:rPr>
              <a:t>orbicularis</a:t>
            </a:r>
            <a:r>
              <a:rPr lang="cs-CZ" altLang="cs-CZ" sz="2000" dirty="0">
                <a:solidFill>
                  <a:srgbClr val="FFCC00"/>
                </a:solidFill>
                <a:effectLst>
                  <a:outerShdw blurRad="38100" dist="38100" dir="2700000" algn="tl">
                    <a:srgbClr val="000000"/>
                  </a:outerShdw>
                </a:effectLst>
              </a:rPr>
              <a:t>; viz foto vpravo) je sice často uváděna jako masožravá, ale poslední výzkumy zjistily i rostlinnou složku potravy.</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612" y="2276872"/>
            <a:ext cx="461951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17612" y="5070376"/>
            <a:ext cx="2862064" cy="230832"/>
          </a:xfrm>
          <a:prstGeom prst="rect">
            <a:avLst/>
          </a:prstGeom>
        </p:spPr>
        <p:txBody>
          <a:bodyPr wrap="square">
            <a:spAutoFit/>
          </a:bodyPr>
          <a:lstStyle/>
          <a:p>
            <a:r>
              <a:rPr lang="cs-CZ" sz="900" dirty="0">
                <a:solidFill>
                  <a:srgbClr val="FFFF00"/>
                </a:solidFill>
              </a:rPr>
              <a:t>https://en.wikipedia.org/wiki/Savanna_side-necked_turtle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773305"/>
            <a:ext cx="6192688" cy="463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217612" y="116632"/>
            <a:ext cx="867486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2000" dirty="0">
                <a:solidFill>
                  <a:srgbClr val="FFCC00"/>
                </a:solidFill>
                <a:effectLst>
                  <a:outerShdw blurRad="38100" dist="38100" dir="2700000" algn="tl">
                    <a:srgbClr val="000000"/>
                  </a:outerShdw>
                </a:effectLst>
              </a:rPr>
              <a:t>Řada savců zdánlivě nemá s mokřady mnoho společného, příkladem jsou jelenovití (</a:t>
            </a:r>
            <a:r>
              <a:rPr lang="cs-CZ" altLang="cs-CZ" sz="2000" dirty="0" err="1">
                <a:solidFill>
                  <a:srgbClr val="FFCC00"/>
                </a:solidFill>
                <a:effectLst>
                  <a:outerShdw blurRad="38100" dist="38100" dir="2700000" algn="tl">
                    <a:srgbClr val="000000"/>
                  </a:outerShdw>
                </a:effectLst>
              </a:rPr>
              <a:t>Cervidae</a:t>
            </a:r>
            <a:r>
              <a:rPr lang="cs-CZ" altLang="cs-CZ" sz="2000" dirty="0">
                <a:solidFill>
                  <a:srgbClr val="FFCC00"/>
                </a:solidFill>
                <a:effectLst>
                  <a:outerShdw blurRad="38100" dist="38100" dir="2700000" algn="tl">
                    <a:srgbClr val="000000"/>
                  </a:outerShdw>
                </a:effectLst>
              </a:rPr>
              <a:t>; na fotografii jelen evropský). Jejich výskyt v mokřadu může vypadat jako náhoda (a často to tak je, např. nutnost překonat mokřad při migraci), ale i tak mohou tito savci šířit semena mokřadních rostlin, působit disturbancí vegetace, případně se popásat na mokřadních porostech.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026"/>
          <p:cNvSpPr txBox="1">
            <a:spLocks noChangeArrowheads="1"/>
          </p:cNvSpPr>
          <p:nvPr/>
        </p:nvSpPr>
        <p:spPr bwMode="auto">
          <a:xfrm>
            <a:off x="533400" y="2438400"/>
            <a:ext cx="8382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3200" b="1">
                <a:solidFill>
                  <a:srgbClr val="FFCC00"/>
                </a:solidFill>
                <a:effectLst>
                  <a:outerShdw blurRad="38100" dist="38100" dir="2700000" algn="tl">
                    <a:srgbClr val="000000"/>
                  </a:outerShdw>
                </a:effectLst>
              </a:rPr>
              <a:t>Vzájemné vazby mezi rostlinami a živočichy existují ve všech ekosystémech. Jsou v tomto směru mokřady něčím výjimečné?</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04" y="754142"/>
            <a:ext cx="7862955" cy="5897216"/>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17" y="754143"/>
            <a:ext cx="7862955" cy="5897216"/>
          </a:xfrm>
          <a:prstGeom prst="rect">
            <a:avLst/>
          </a:prstGeom>
        </p:spPr>
      </p:pic>
      <p:sp>
        <p:nvSpPr>
          <p:cNvPr id="8" name="Text Box 7"/>
          <p:cNvSpPr txBox="1">
            <a:spLocks noChangeArrowheads="1"/>
          </p:cNvSpPr>
          <p:nvPr/>
        </p:nvSpPr>
        <p:spPr bwMode="auto">
          <a:xfrm>
            <a:off x="251520" y="46255"/>
            <a:ext cx="86409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2000" dirty="0">
                <a:solidFill>
                  <a:srgbClr val="FFCC00"/>
                </a:solidFill>
                <a:effectLst>
                  <a:outerShdw blurRad="38100" dist="38100" dir="2700000" algn="tl">
                    <a:srgbClr val="000000"/>
                  </a:outerShdw>
                </a:effectLst>
              </a:rPr>
              <a:t>Srnce evropského (</a:t>
            </a:r>
            <a:r>
              <a:rPr lang="cs-CZ" altLang="cs-CZ" sz="2000" i="1" dirty="0" err="1">
                <a:solidFill>
                  <a:srgbClr val="FFCC00"/>
                </a:solidFill>
                <a:effectLst>
                  <a:outerShdw blurRad="38100" dist="38100" dir="2700000" algn="tl">
                    <a:srgbClr val="000000"/>
                  </a:outerShdw>
                </a:effectLst>
              </a:rPr>
              <a:t>Capreolus</a:t>
            </a:r>
            <a:r>
              <a:rPr lang="cs-CZ" altLang="cs-CZ" sz="2000" i="1" dirty="0">
                <a:solidFill>
                  <a:srgbClr val="FFCC00"/>
                </a:solidFill>
                <a:effectLst>
                  <a:outerShdw blurRad="38100" dist="38100" dir="2700000" algn="tl">
                    <a:srgbClr val="000000"/>
                  </a:outerShdw>
                </a:effectLst>
              </a:rPr>
              <a:t> </a:t>
            </a:r>
            <a:r>
              <a:rPr lang="cs-CZ" altLang="cs-CZ" sz="2000" i="1" dirty="0" err="1">
                <a:solidFill>
                  <a:srgbClr val="FFCC00"/>
                </a:solidFill>
                <a:effectLst>
                  <a:outerShdw blurRad="38100" dist="38100" dir="2700000" algn="tl">
                    <a:srgbClr val="000000"/>
                  </a:outerShdw>
                </a:effectLst>
              </a:rPr>
              <a:t>capreolus</a:t>
            </a:r>
            <a:r>
              <a:rPr lang="cs-CZ" altLang="cs-CZ" sz="2000" dirty="0">
                <a:solidFill>
                  <a:srgbClr val="FFCC00"/>
                </a:solidFill>
                <a:effectLst>
                  <a:outerShdw blurRad="38100" dist="38100" dir="2700000" algn="tl">
                    <a:srgbClr val="000000"/>
                  </a:outerShdw>
                </a:effectLst>
              </a:rPr>
              <a:t>) lze potkat na dně letněného rybníka, kde spásá některé rostliny, nejspíše jetele, kterých bývají dna některých rybníků plná.</a:t>
            </a:r>
          </a:p>
        </p:txBody>
      </p:sp>
      <p:sp>
        <p:nvSpPr>
          <p:cNvPr id="9" name="Text Box 10"/>
          <p:cNvSpPr txBox="1">
            <a:spLocks noChangeArrowheads="1"/>
          </p:cNvSpPr>
          <p:nvPr/>
        </p:nvSpPr>
        <p:spPr bwMode="auto">
          <a:xfrm>
            <a:off x="7668344" y="6237312"/>
            <a:ext cx="5762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1200" b="1" dirty="0">
                <a:solidFill>
                  <a:srgbClr val="FFCC00"/>
                </a:solidFill>
                <a:effectLst>
                  <a:outerShdw blurRad="38100" dist="38100" dir="2700000" algn="tl">
                    <a:srgbClr val="000000"/>
                  </a:outerShdw>
                </a:effectLst>
              </a:rPr>
              <a:t>© KŠ</a:t>
            </a:r>
          </a:p>
        </p:txBody>
      </p:sp>
    </p:spTree>
    <p:extLst>
      <p:ext uri="{BB962C8B-B14F-4D97-AF65-F5344CB8AC3E}">
        <p14:creationId xmlns:p14="http://schemas.microsoft.com/office/powerpoint/2010/main" val="23588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1590675" y="1443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924800"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5"/>
          <p:cNvSpPr>
            <a:spLocks noChangeArrowheads="1"/>
          </p:cNvSpPr>
          <p:nvPr/>
        </p:nvSpPr>
        <p:spPr bwMode="auto">
          <a:xfrm>
            <a:off x="1590675" y="1443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sp>
        <p:nvSpPr>
          <p:cNvPr id="20485" name="Rectangle 6"/>
          <p:cNvSpPr>
            <a:spLocks noChangeArrowheads="1"/>
          </p:cNvSpPr>
          <p:nvPr/>
        </p:nvSpPr>
        <p:spPr bwMode="auto">
          <a:xfrm>
            <a:off x="4953000" y="6096000"/>
            <a:ext cx="3616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cs-CZ" sz="1400">
                <a:solidFill>
                  <a:srgbClr val="FFCC00"/>
                </a:solidFill>
              </a:rPr>
              <a:t>http://www.greglasley.net/Images/Nutria-F3.jpg</a:t>
            </a:r>
          </a:p>
        </p:txBody>
      </p:sp>
      <p:sp>
        <p:nvSpPr>
          <p:cNvPr id="22535" name="Text Box 7"/>
          <p:cNvSpPr txBox="1">
            <a:spLocks noChangeArrowheads="1"/>
          </p:cNvSpPr>
          <p:nvPr/>
        </p:nvSpPr>
        <p:spPr bwMode="auto">
          <a:xfrm>
            <a:off x="467544" y="116632"/>
            <a:ext cx="84249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2000" dirty="0">
                <a:solidFill>
                  <a:srgbClr val="FFCC00"/>
                </a:solidFill>
                <a:effectLst>
                  <a:outerShdw blurRad="38100" dist="38100" dir="2700000" algn="tl">
                    <a:srgbClr val="000000"/>
                  </a:outerShdw>
                </a:effectLst>
              </a:rPr>
              <a:t>Nutrie říční (</a:t>
            </a:r>
            <a:r>
              <a:rPr lang="cs-CZ" altLang="cs-CZ" sz="2000" i="1" dirty="0" err="1">
                <a:solidFill>
                  <a:srgbClr val="FFCC00"/>
                </a:solidFill>
                <a:effectLst>
                  <a:outerShdw blurRad="38100" dist="38100" dir="2700000" algn="tl">
                    <a:srgbClr val="000000"/>
                  </a:outerShdw>
                </a:effectLst>
              </a:rPr>
              <a:t>Myocastor</a:t>
            </a:r>
            <a:r>
              <a:rPr lang="cs-CZ" altLang="cs-CZ" sz="2000" i="1" dirty="0">
                <a:solidFill>
                  <a:srgbClr val="FFCC00"/>
                </a:solidFill>
                <a:effectLst>
                  <a:outerShdw blurRad="38100" dist="38100" dir="2700000" algn="tl">
                    <a:srgbClr val="000000"/>
                  </a:outerShdw>
                </a:effectLst>
              </a:rPr>
              <a:t> </a:t>
            </a:r>
            <a:r>
              <a:rPr lang="cs-CZ" altLang="cs-CZ" sz="2000" i="1" dirty="0" err="1">
                <a:solidFill>
                  <a:srgbClr val="FFCC00"/>
                </a:solidFill>
                <a:effectLst>
                  <a:outerShdw blurRad="38100" dist="38100" dir="2700000" algn="tl">
                    <a:srgbClr val="000000"/>
                  </a:outerShdw>
                </a:effectLst>
              </a:rPr>
              <a:t>coypus</a:t>
            </a:r>
            <a:r>
              <a:rPr lang="cs-CZ" altLang="cs-CZ" sz="2000" dirty="0">
                <a:solidFill>
                  <a:srgbClr val="FFCC00"/>
                </a:solidFill>
                <a:effectLst>
                  <a:outerShdw blurRad="38100" dist="38100" dir="2700000" algn="tl">
                    <a:srgbClr val="000000"/>
                  </a:outerShdw>
                </a:effectLst>
              </a:rPr>
              <a:t>) se živí mokřadními rostlinami, např. orobincem. Velké populace nutrie, ondatry (</a:t>
            </a:r>
            <a:r>
              <a:rPr lang="cs-CZ" altLang="cs-CZ" sz="2000" i="1" dirty="0">
                <a:solidFill>
                  <a:srgbClr val="FFCC00"/>
                </a:solidFill>
                <a:effectLst>
                  <a:outerShdw blurRad="38100" dist="38100" dir="2700000" algn="tl">
                    <a:srgbClr val="000000"/>
                  </a:outerShdw>
                </a:effectLst>
              </a:rPr>
              <a:t>Ondatra </a:t>
            </a:r>
            <a:r>
              <a:rPr lang="cs-CZ" altLang="cs-CZ" sz="2000" i="1" dirty="0" err="1">
                <a:solidFill>
                  <a:srgbClr val="FFCC00"/>
                </a:solidFill>
                <a:effectLst>
                  <a:outerShdw blurRad="38100" dist="38100" dir="2700000" algn="tl">
                    <a:srgbClr val="000000"/>
                  </a:outerShdw>
                </a:effectLst>
              </a:rPr>
              <a:t>zibethicus</a:t>
            </a:r>
            <a:r>
              <a:rPr lang="cs-CZ" altLang="cs-CZ" sz="2000" dirty="0">
                <a:solidFill>
                  <a:srgbClr val="FFCC00"/>
                </a:solidFill>
                <a:effectLst>
                  <a:outerShdw blurRad="38100" dist="38100" dir="2700000" algn="tl">
                    <a:srgbClr val="000000"/>
                  </a:outerShdw>
                </a:effectLst>
              </a:rPr>
              <a:t>) nebo bobra (</a:t>
            </a:r>
            <a:r>
              <a:rPr lang="cs-CZ" altLang="cs-CZ" sz="2000" i="1" dirty="0">
                <a:solidFill>
                  <a:srgbClr val="FFCC00"/>
                </a:solidFill>
                <a:effectLst>
                  <a:outerShdw blurRad="38100" dist="38100" dir="2700000" algn="tl">
                    <a:srgbClr val="000000"/>
                  </a:outerShdw>
                </a:effectLst>
              </a:rPr>
              <a:t>Castor </a:t>
            </a:r>
            <a:r>
              <a:rPr lang="cs-CZ" altLang="cs-CZ" sz="2000" i="1" dirty="0" err="1">
                <a:solidFill>
                  <a:srgbClr val="FFCC00"/>
                </a:solidFill>
                <a:effectLst>
                  <a:outerShdw blurRad="38100" dist="38100" dir="2700000" algn="tl">
                    <a:srgbClr val="000000"/>
                  </a:outerShdw>
                </a:effectLst>
              </a:rPr>
              <a:t>fiber</a:t>
            </a:r>
            <a:r>
              <a:rPr lang="cs-CZ" altLang="cs-CZ" sz="2000" dirty="0">
                <a:solidFill>
                  <a:srgbClr val="FFCC00"/>
                </a:solidFill>
                <a:effectLst>
                  <a:outerShdw blurRad="38100" dist="38100" dir="2700000" algn="tl">
                    <a:srgbClr val="000000"/>
                  </a:outerShdw>
                </a:effectLst>
              </a:rPr>
              <a:t>, </a:t>
            </a:r>
            <a:r>
              <a:rPr lang="cs-CZ" altLang="cs-CZ" sz="2000" i="1" dirty="0">
                <a:solidFill>
                  <a:srgbClr val="FFCC00"/>
                </a:solidFill>
                <a:effectLst>
                  <a:outerShdw blurRad="38100" dist="38100" dir="2700000" algn="tl">
                    <a:srgbClr val="000000"/>
                  </a:outerShdw>
                </a:effectLst>
              </a:rPr>
              <a:t>C. </a:t>
            </a:r>
            <a:r>
              <a:rPr lang="cs-CZ" altLang="cs-CZ" sz="2000" i="1" dirty="0" err="1">
                <a:solidFill>
                  <a:srgbClr val="FFCC00"/>
                </a:solidFill>
                <a:effectLst>
                  <a:outerShdw blurRad="38100" dist="38100" dir="2700000" algn="tl">
                    <a:srgbClr val="000000"/>
                  </a:outerShdw>
                </a:effectLst>
              </a:rPr>
              <a:t>canadensis</a:t>
            </a:r>
            <a:r>
              <a:rPr lang="cs-CZ" altLang="cs-CZ" sz="2000" dirty="0">
                <a:solidFill>
                  <a:srgbClr val="FFCC00"/>
                </a:solidFill>
                <a:effectLst>
                  <a:outerShdw blurRad="38100" dist="38100" dir="2700000" algn="tl">
                    <a:srgbClr val="000000"/>
                  </a:outerShdw>
                </a:effectLst>
              </a:rPr>
              <a:t>) mohou vést k citelné redukci mokřadní vegetace na stanovišti.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251520" y="116632"/>
            <a:ext cx="864096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2000" dirty="0">
                <a:solidFill>
                  <a:srgbClr val="FFCC00"/>
                </a:solidFill>
                <a:effectLst>
                  <a:outerShdw blurRad="38100" dist="38100" dir="2700000" algn="tl">
                    <a:srgbClr val="000000"/>
                  </a:outerShdw>
                </a:effectLst>
              </a:rPr>
              <a:t>Velký vliv na rostliny mohou mít i </a:t>
            </a:r>
            <a:r>
              <a:rPr lang="cs-CZ" altLang="cs-CZ" sz="2000" b="1" dirty="0">
                <a:solidFill>
                  <a:srgbClr val="FFCC00"/>
                </a:solidFill>
                <a:effectLst>
                  <a:outerShdw blurRad="38100" dist="38100" dir="2700000" algn="tl">
                    <a:srgbClr val="000000"/>
                  </a:outerShdw>
                </a:effectLst>
              </a:rPr>
              <a:t>bezobratlí </a:t>
            </a:r>
            <a:r>
              <a:rPr lang="cs-CZ" altLang="cs-CZ" sz="2000" dirty="0">
                <a:solidFill>
                  <a:srgbClr val="FFCC00"/>
                </a:solidFill>
                <a:effectLst>
                  <a:outerShdw blurRad="38100" dist="38100" dir="2700000" algn="tl">
                    <a:srgbClr val="000000"/>
                  </a:outerShdw>
                </a:effectLst>
              </a:rPr>
              <a:t>(např. některé druhy hmyzu, vodní plži), přitom jejich činnost není tak dobře vidět jako u většiny obratlovců. Bezobratlí živící se rostlinami jsou tak schopni nenápadně přispět </a:t>
            </a:r>
            <a:r>
              <a:rPr lang="cs-CZ" altLang="cs-CZ" sz="2000" b="1" dirty="0">
                <a:solidFill>
                  <a:srgbClr val="FFCC00"/>
                </a:solidFill>
                <a:effectLst>
                  <a:outerShdw blurRad="38100" dist="38100" dir="2700000" algn="tl">
                    <a:srgbClr val="000000"/>
                  </a:outerShdw>
                </a:effectLst>
              </a:rPr>
              <a:t>i k zániku populací</a:t>
            </a:r>
            <a:r>
              <a:rPr lang="cs-CZ" altLang="cs-CZ" sz="2000" dirty="0">
                <a:solidFill>
                  <a:srgbClr val="FFCC00"/>
                </a:solidFill>
                <a:effectLst>
                  <a:outerShdw blurRad="38100" dist="38100" dir="2700000" algn="tl">
                    <a:srgbClr val="000000"/>
                  </a:outerShdw>
                </a:effectLst>
              </a:rPr>
              <a:t> některých </a:t>
            </a:r>
            <a:r>
              <a:rPr lang="cs-CZ" altLang="cs-CZ" sz="2000" b="1" dirty="0">
                <a:solidFill>
                  <a:srgbClr val="FFCC00"/>
                </a:solidFill>
                <a:effectLst>
                  <a:outerShdw blurRad="38100" dist="38100" dir="2700000" algn="tl">
                    <a:srgbClr val="000000"/>
                  </a:outerShdw>
                </a:effectLst>
              </a:rPr>
              <a:t>vzácných druhů</a:t>
            </a:r>
            <a:r>
              <a:rPr lang="cs-CZ" altLang="cs-CZ" sz="2000" dirty="0">
                <a:solidFill>
                  <a:srgbClr val="FFCC00"/>
                </a:solidFill>
                <a:effectLst>
                  <a:outerShdw blurRad="38100" dist="38100" dir="2700000" algn="tl">
                    <a:srgbClr val="000000"/>
                  </a:outerShdw>
                </a:effectLst>
              </a:rPr>
              <a:t>. Někdy však bezobratlí z rostlin sice profitují, ale nepoškozují je (např. úkryt planktonních korýšů ve vodní vegetaci).</a:t>
            </a:r>
          </a:p>
        </p:txBody>
      </p:sp>
      <p:pic>
        <p:nvPicPr>
          <p:cNvPr id="2150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926432"/>
            <a:ext cx="4965700" cy="372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3" name="Text Box 7"/>
          <p:cNvSpPr txBox="1">
            <a:spLocks noChangeArrowheads="1"/>
          </p:cNvSpPr>
          <p:nvPr/>
        </p:nvSpPr>
        <p:spPr bwMode="auto">
          <a:xfrm>
            <a:off x="395536" y="5568950"/>
            <a:ext cx="503847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1800" dirty="0">
                <a:solidFill>
                  <a:srgbClr val="FFCC00"/>
                </a:solidFill>
                <a:effectLst>
                  <a:outerShdw blurRad="38100" dist="38100" dir="2700000" algn="tl">
                    <a:srgbClr val="000000"/>
                  </a:outerShdw>
                </a:effectLst>
              </a:rPr>
              <a:t>Pokus s plovatkou bahenní – A) konzumace </a:t>
            </a:r>
            <a:r>
              <a:rPr lang="cs-CZ" altLang="cs-CZ" sz="1800" i="1" dirty="0" err="1">
                <a:solidFill>
                  <a:srgbClr val="FFCC00"/>
                </a:solidFill>
                <a:effectLst>
                  <a:outerShdw blurRad="38100" dist="38100" dir="2700000" algn="tl">
                    <a:srgbClr val="000000"/>
                  </a:outerShdw>
                </a:effectLst>
              </a:rPr>
              <a:t>Potamogeton</a:t>
            </a:r>
            <a:r>
              <a:rPr lang="cs-CZ" altLang="cs-CZ" sz="1800" i="1" dirty="0">
                <a:solidFill>
                  <a:srgbClr val="FFCC00"/>
                </a:solidFill>
                <a:effectLst>
                  <a:outerShdw blurRad="38100" dist="38100" dir="2700000" algn="tl">
                    <a:srgbClr val="000000"/>
                  </a:outerShdw>
                </a:effectLst>
              </a:rPr>
              <a:t> </a:t>
            </a:r>
            <a:r>
              <a:rPr lang="cs-CZ" altLang="cs-CZ" sz="1800" i="1" dirty="0" err="1">
                <a:solidFill>
                  <a:srgbClr val="FFCC00"/>
                </a:solidFill>
                <a:effectLst>
                  <a:outerShdw blurRad="38100" dist="38100" dir="2700000" algn="tl">
                    <a:srgbClr val="000000"/>
                  </a:outerShdw>
                </a:effectLst>
              </a:rPr>
              <a:t>nodosus</a:t>
            </a:r>
            <a:r>
              <a:rPr lang="cs-CZ" altLang="cs-CZ" sz="1800" dirty="0">
                <a:solidFill>
                  <a:srgbClr val="FFCC00"/>
                </a:solidFill>
                <a:effectLst>
                  <a:outerShdw blurRad="38100" dist="38100" dir="2700000" algn="tl">
                    <a:srgbClr val="000000"/>
                  </a:outerShdw>
                </a:effectLst>
              </a:rPr>
              <a:t> v přírodě; B) konzumace </a:t>
            </a:r>
            <a:r>
              <a:rPr lang="cs-CZ" altLang="cs-CZ" sz="1800" i="1" dirty="0">
                <a:solidFill>
                  <a:srgbClr val="FFCC00"/>
                </a:solidFill>
                <a:effectLst>
                  <a:outerShdw blurRad="38100" dist="38100" dir="2700000" algn="tl">
                    <a:srgbClr val="000000"/>
                  </a:outerShdw>
                </a:effectLst>
              </a:rPr>
              <a:t>P. </a:t>
            </a:r>
            <a:r>
              <a:rPr lang="cs-CZ" altLang="cs-CZ" sz="1800" i="1" dirty="0" err="1">
                <a:solidFill>
                  <a:srgbClr val="FFCC00"/>
                </a:solidFill>
                <a:effectLst>
                  <a:outerShdw blurRad="38100" dist="38100" dir="2700000" algn="tl">
                    <a:srgbClr val="000000"/>
                  </a:outerShdw>
                </a:effectLst>
              </a:rPr>
              <a:t>lucens</a:t>
            </a:r>
            <a:r>
              <a:rPr lang="cs-CZ" altLang="cs-CZ" sz="1800" dirty="0">
                <a:solidFill>
                  <a:srgbClr val="FFCC00"/>
                </a:solidFill>
                <a:effectLst>
                  <a:outerShdw blurRad="38100" dist="38100" dir="2700000" algn="tl">
                    <a:srgbClr val="000000"/>
                  </a:outerShdw>
                </a:effectLst>
              </a:rPr>
              <a:t> v akváriu; v obou případech absence jiné potravy (</a:t>
            </a:r>
            <a:r>
              <a:rPr lang="cs-CZ" altLang="cs-CZ" sz="1800" dirty="0" err="1">
                <a:solidFill>
                  <a:srgbClr val="FFCC00"/>
                </a:solidFill>
                <a:effectLst>
                  <a:outerShdw blurRad="38100" dist="38100" dir="2700000" algn="tl">
                    <a:srgbClr val="000000"/>
                  </a:outerShdw>
                </a:effectLst>
              </a:rPr>
              <a:t>Elger</a:t>
            </a:r>
            <a:r>
              <a:rPr lang="cs-CZ" altLang="cs-CZ" sz="1800" dirty="0">
                <a:solidFill>
                  <a:srgbClr val="FFCC00"/>
                </a:solidFill>
                <a:effectLst>
                  <a:outerShdw blurRad="38100" dist="38100" dir="2700000" algn="tl">
                    <a:srgbClr val="000000"/>
                  </a:outerShdw>
                </a:effectLst>
              </a:rPr>
              <a:t> 2002)</a:t>
            </a:r>
          </a:p>
        </p:txBody>
      </p:sp>
      <p:pic>
        <p:nvPicPr>
          <p:cNvPr id="21509" name="Picture 8" descr="P10405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2216497"/>
            <a:ext cx="31670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9"/>
          <p:cNvSpPr txBox="1">
            <a:spLocks noChangeArrowheads="1"/>
          </p:cNvSpPr>
          <p:nvPr/>
        </p:nvSpPr>
        <p:spPr bwMode="auto">
          <a:xfrm>
            <a:off x="5500965" y="4561681"/>
            <a:ext cx="3167063"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1800" dirty="0">
                <a:solidFill>
                  <a:srgbClr val="FFCC00"/>
                </a:solidFill>
                <a:effectLst>
                  <a:outerShdw blurRad="38100" dist="38100" dir="2700000" algn="tl">
                    <a:srgbClr val="000000"/>
                  </a:outerShdw>
                </a:effectLst>
              </a:rPr>
              <a:t>Mšice často napadají vodní rostliny s listy plovoucími na hladině – zde jde o hojný druh </a:t>
            </a:r>
            <a:r>
              <a:rPr lang="cs-CZ" altLang="cs-CZ" sz="1800" i="1" dirty="0" err="1">
                <a:solidFill>
                  <a:srgbClr val="FFCC00"/>
                </a:solidFill>
                <a:effectLst>
                  <a:outerShdw blurRad="38100" dist="38100" dir="2700000" algn="tl">
                    <a:srgbClr val="000000"/>
                  </a:outerShdw>
                </a:effectLst>
              </a:rPr>
              <a:t>Lemna</a:t>
            </a:r>
            <a:r>
              <a:rPr lang="cs-CZ" altLang="cs-CZ" sz="1800" i="1" dirty="0">
                <a:solidFill>
                  <a:srgbClr val="FFCC00"/>
                </a:solidFill>
                <a:effectLst>
                  <a:outerShdw blurRad="38100" dist="38100" dir="2700000" algn="tl">
                    <a:srgbClr val="000000"/>
                  </a:outerShdw>
                </a:effectLst>
              </a:rPr>
              <a:t> </a:t>
            </a:r>
            <a:r>
              <a:rPr lang="cs-CZ" altLang="cs-CZ" sz="1800" i="1" dirty="0" err="1">
                <a:solidFill>
                  <a:srgbClr val="FFCC00"/>
                </a:solidFill>
                <a:effectLst>
                  <a:outerShdw blurRad="38100" dist="38100" dir="2700000" algn="tl">
                    <a:srgbClr val="000000"/>
                  </a:outerShdw>
                </a:effectLst>
              </a:rPr>
              <a:t>gibba</a:t>
            </a:r>
            <a:r>
              <a:rPr lang="cs-CZ" altLang="cs-CZ" sz="1800" dirty="0">
                <a:solidFill>
                  <a:srgbClr val="FFCC00"/>
                </a:solidFill>
                <a:effectLst>
                  <a:outerShdw blurRad="38100" dist="38100" dir="2700000" algn="tl">
                    <a:srgbClr val="000000"/>
                  </a:outerShdw>
                </a:effectLst>
              </a:rPr>
              <a:t>, stejně dobře jim však chutná např. vzácný </a:t>
            </a:r>
            <a:r>
              <a:rPr lang="cs-CZ" altLang="cs-CZ" sz="1800" dirty="0" err="1">
                <a:solidFill>
                  <a:srgbClr val="FFCC00"/>
                </a:solidFill>
                <a:effectLst>
                  <a:outerShdw blurRad="38100" dist="38100" dir="2700000" algn="tl">
                    <a:srgbClr val="000000"/>
                  </a:outerShdw>
                </a:effectLst>
              </a:rPr>
              <a:t>plavín</a:t>
            </a:r>
            <a:r>
              <a:rPr lang="cs-CZ" altLang="cs-CZ" sz="1800" dirty="0">
                <a:solidFill>
                  <a:srgbClr val="FFCC00"/>
                </a:solidFill>
                <a:effectLst>
                  <a:outerShdw blurRad="38100" dist="38100" dir="2700000" algn="tl">
                    <a:srgbClr val="000000"/>
                  </a:outerShdw>
                </a:effectLst>
              </a:rPr>
              <a:t> leknínový </a:t>
            </a:r>
            <a:r>
              <a:rPr lang="cs-CZ" altLang="cs-CZ" sz="1800" i="1" dirty="0">
                <a:solidFill>
                  <a:srgbClr val="FFCC00"/>
                </a:solidFill>
                <a:effectLst>
                  <a:outerShdw blurRad="38100" dist="38100" dir="2700000" algn="tl">
                    <a:srgbClr val="000000"/>
                  </a:outerShdw>
                </a:effectLst>
              </a:rPr>
              <a:t>(</a:t>
            </a:r>
            <a:r>
              <a:rPr lang="cs-CZ" altLang="cs-CZ" sz="1800" i="1" dirty="0" err="1">
                <a:solidFill>
                  <a:srgbClr val="FFCC00"/>
                </a:solidFill>
                <a:effectLst>
                  <a:outerShdw blurRad="38100" dist="38100" dir="2700000" algn="tl">
                    <a:srgbClr val="000000"/>
                  </a:outerShdw>
                </a:effectLst>
              </a:rPr>
              <a:t>Nymphoides</a:t>
            </a:r>
            <a:r>
              <a:rPr lang="cs-CZ" altLang="cs-CZ" sz="1800" i="1" dirty="0">
                <a:solidFill>
                  <a:srgbClr val="FFCC00"/>
                </a:solidFill>
                <a:effectLst>
                  <a:outerShdw blurRad="38100" dist="38100" dir="2700000" algn="tl">
                    <a:srgbClr val="000000"/>
                  </a:outerShdw>
                </a:effectLst>
              </a:rPr>
              <a:t> </a:t>
            </a:r>
            <a:r>
              <a:rPr lang="cs-CZ" altLang="cs-CZ" sz="1800" i="1" dirty="0" err="1">
                <a:solidFill>
                  <a:srgbClr val="FFCC00"/>
                </a:solidFill>
                <a:effectLst>
                  <a:outerShdw blurRad="38100" dist="38100" dir="2700000" algn="tl">
                    <a:srgbClr val="000000"/>
                  </a:outerShdw>
                </a:effectLst>
              </a:rPr>
              <a:t>peltata</a:t>
            </a:r>
            <a:r>
              <a:rPr lang="cs-CZ" altLang="cs-CZ" sz="1800" i="1" dirty="0">
                <a:solidFill>
                  <a:srgbClr val="FFCC00"/>
                </a:solidFill>
                <a:effectLst>
                  <a:outerShdw blurRad="38100" dist="38100" dir="2700000" algn="tl">
                    <a:srgbClr val="000000"/>
                  </a:outerShdw>
                </a:effectLst>
              </a:rPr>
              <a:t>).</a:t>
            </a:r>
          </a:p>
        </p:txBody>
      </p:sp>
      <p:sp>
        <p:nvSpPr>
          <p:cNvPr id="24586" name="Text Box 10"/>
          <p:cNvSpPr txBox="1">
            <a:spLocks noChangeArrowheads="1"/>
          </p:cNvSpPr>
          <p:nvPr/>
        </p:nvSpPr>
        <p:spPr bwMode="auto">
          <a:xfrm>
            <a:off x="8091032" y="4264857"/>
            <a:ext cx="5762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1200" b="1" dirty="0">
                <a:solidFill>
                  <a:srgbClr val="FFCC00"/>
                </a:solidFill>
                <a:effectLst>
                  <a:outerShdw blurRad="38100" dist="38100" dir="2700000" algn="tl">
                    <a:srgbClr val="000000"/>
                  </a:outerShdw>
                </a:effectLst>
              </a:rPr>
              <a:t>© KŠ</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250825" y="260349"/>
            <a:ext cx="86423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2800" b="1" dirty="0">
                <a:solidFill>
                  <a:srgbClr val="FFCC00"/>
                </a:solidFill>
                <a:effectLst>
                  <a:outerShdw blurRad="38100" dist="38100" dir="2700000" algn="tl">
                    <a:srgbClr val="000000"/>
                  </a:outerShdw>
                </a:effectLst>
              </a:rPr>
              <a:t>Složitější interakce v mokřadech – příklady: </a:t>
            </a:r>
          </a:p>
        </p:txBody>
      </p:sp>
      <p:sp>
        <p:nvSpPr>
          <p:cNvPr id="5" name="TextovéPole 4"/>
          <p:cNvSpPr txBox="1"/>
          <p:nvPr/>
        </p:nvSpPr>
        <p:spPr>
          <a:xfrm>
            <a:off x="179388" y="692696"/>
            <a:ext cx="8713787" cy="1939925"/>
          </a:xfrm>
          <a:prstGeom prst="rect">
            <a:avLst/>
          </a:prstGeom>
          <a:noFill/>
        </p:spPr>
        <p:txBody>
          <a:bodyPr>
            <a:spAutoFit/>
          </a:bodyPr>
          <a:lstStyle/>
          <a:p>
            <a:pPr marL="342900" indent="-342900">
              <a:buFont typeface="Arial" panose="020B0604020202020204" pitchFamily="34" charset="0"/>
              <a:buChar char="•"/>
              <a:defRPr/>
            </a:pPr>
            <a:r>
              <a:rPr lang="cs-CZ" dirty="0">
                <a:solidFill>
                  <a:srgbClr val="FFC000"/>
                </a:solidFill>
                <a:effectLst>
                  <a:outerShdw blurRad="38100" dist="38100" dir="2700000" algn="tl">
                    <a:srgbClr val="000000">
                      <a:alpha val="43137"/>
                    </a:srgbClr>
                  </a:outerShdw>
                </a:effectLst>
              </a:rPr>
              <a:t>Oteplování klimatu – ryby – vegetace: předpokládají se častější kyslíkové deficity v mělkých vodách (např. mělká jezera), úhyny ryb a </a:t>
            </a:r>
            <a:r>
              <a:rPr lang="cs-CZ" b="1" dirty="0">
                <a:solidFill>
                  <a:srgbClr val="FFC000"/>
                </a:solidFill>
                <a:effectLst>
                  <a:outerShdw blurRad="38100" dist="38100" dir="2700000" algn="tl">
                    <a:srgbClr val="000000">
                      <a:alpha val="43137"/>
                    </a:srgbClr>
                  </a:outerShdw>
                </a:effectLst>
              </a:rPr>
              <a:t>pozitivní vliv na </a:t>
            </a:r>
            <a:r>
              <a:rPr lang="cs-CZ" b="1" dirty="0" err="1">
                <a:solidFill>
                  <a:srgbClr val="FFC000"/>
                </a:solidFill>
                <a:effectLst>
                  <a:outerShdw blurRad="38100" dist="38100" dir="2700000" algn="tl">
                    <a:srgbClr val="000000">
                      <a:alpha val="43137"/>
                    </a:srgbClr>
                  </a:outerShdw>
                </a:effectLst>
              </a:rPr>
              <a:t>makrofyta</a:t>
            </a:r>
            <a:r>
              <a:rPr lang="cs-CZ" dirty="0">
                <a:solidFill>
                  <a:srgbClr val="FFC000"/>
                </a:solidFill>
                <a:effectLst>
                  <a:outerShdw blurRad="38100" dist="38100" dir="2700000" algn="tl">
                    <a:srgbClr val="000000">
                      <a:alpha val="43137"/>
                    </a:srgbClr>
                  </a:outerShdw>
                </a:effectLst>
              </a:rPr>
              <a:t>; v případě úhynu citlivějších druhů ryb (dravci – např. štika, candát) a zachování </a:t>
            </a:r>
            <a:r>
              <a:rPr lang="cs-CZ" dirty="0" err="1">
                <a:solidFill>
                  <a:srgbClr val="FFC000"/>
                </a:solidFill>
                <a:effectLst>
                  <a:outerShdw blurRad="38100" dist="38100" dir="2700000" algn="tl">
                    <a:srgbClr val="000000">
                      <a:alpha val="43137"/>
                    </a:srgbClr>
                  </a:outerShdw>
                </a:effectLst>
              </a:rPr>
              <a:t>bentofágů</a:t>
            </a:r>
            <a:r>
              <a:rPr lang="cs-CZ" dirty="0">
                <a:solidFill>
                  <a:srgbClr val="FFC000"/>
                </a:solidFill>
                <a:effectLst>
                  <a:outerShdw blurRad="38100" dist="38100" dir="2700000" algn="tl">
                    <a:srgbClr val="000000">
                      <a:alpha val="43137"/>
                    </a:srgbClr>
                  </a:outerShdw>
                </a:effectLst>
              </a:rPr>
              <a:t> může však být </a:t>
            </a:r>
            <a:r>
              <a:rPr lang="cs-CZ" b="1" dirty="0">
                <a:solidFill>
                  <a:srgbClr val="FFC000"/>
                </a:solidFill>
                <a:effectLst>
                  <a:outerShdw blurRad="38100" dist="38100" dir="2700000" algn="tl">
                    <a:srgbClr val="000000">
                      <a:alpha val="43137"/>
                    </a:srgbClr>
                  </a:outerShdw>
                </a:effectLst>
              </a:rPr>
              <a:t>vliv na </a:t>
            </a:r>
            <a:r>
              <a:rPr lang="cs-CZ" b="1" dirty="0" err="1">
                <a:solidFill>
                  <a:srgbClr val="FFC000"/>
                </a:solidFill>
                <a:effectLst>
                  <a:outerShdw blurRad="38100" dist="38100" dir="2700000" algn="tl">
                    <a:srgbClr val="000000">
                      <a:alpha val="43137"/>
                    </a:srgbClr>
                  </a:outerShdw>
                </a:effectLst>
              </a:rPr>
              <a:t>makrofyta</a:t>
            </a:r>
            <a:r>
              <a:rPr lang="cs-CZ" b="1" dirty="0">
                <a:solidFill>
                  <a:srgbClr val="FFC000"/>
                </a:solidFill>
                <a:effectLst>
                  <a:outerShdw blurRad="38100" dist="38100" dir="2700000" algn="tl">
                    <a:srgbClr val="000000">
                      <a:alpha val="43137"/>
                    </a:srgbClr>
                  </a:outerShdw>
                </a:effectLst>
              </a:rPr>
              <a:t> negativní</a:t>
            </a:r>
            <a:r>
              <a:rPr lang="cs-CZ" dirty="0">
                <a:solidFill>
                  <a:srgbClr val="FFC000"/>
                </a:solidFill>
                <a:effectLst>
                  <a:outerShdw blurRad="38100" dist="38100" dir="2700000" algn="tl">
                    <a:srgbClr val="000000">
                      <a:alpha val="43137"/>
                    </a:srgbClr>
                  </a:outerShdw>
                </a:effectLst>
              </a:rPr>
              <a:t>.</a:t>
            </a:r>
          </a:p>
        </p:txBody>
      </p:sp>
      <p:sp>
        <p:nvSpPr>
          <p:cNvPr id="6" name="TextovéPole 5"/>
          <p:cNvSpPr txBox="1"/>
          <p:nvPr/>
        </p:nvSpPr>
        <p:spPr>
          <a:xfrm>
            <a:off x="250825" y="2632621"/>
            <a:ext cx="8713788" cy="3046413"/>
          </a:xfrm>
          <a:prstGeom prst="rect">
            <a:avLst/>
          </a:prstGeom>
          <a:noFill/>
        </p:spPr>
        <p:txBody>
          <a:bodyPr>
            <a:spAutoFit/>
          </a:bodyPr>
          <a:lstStyle/>
          <a:p>
            <a:pPr marL="342900" indent="-342900">
              <a:buFont typeface="Arial" panose="020B0604020202020204" pitchFamily="34" charset="0"/>
              <a:buChar char="•"/>
              <a:defRPr/>
            </a:pPr>
            <a:r>
              <a:rPr lang="cs-CZ" dirty="0">
                <a:solidFill>
                  <a:srgbClr val="FFC000"/>
                </a:solidFill>
                <a:effectLst>
                  <a:outerShdw blurRad="38100" dist="38100" dir="2700000" algn="tl">
                    <a:srgbClr val="000000">
                      <a:alpha val="43137"/>
                    </a:srgbClr>
                  </a:outerShdw>
                </a:effectLst>
              </a:rPr>
              <a:t>Oteplování klimatu – paraziti – ryby – ptáci – vegetace: zvýšený úhyn ryb v důsledku šíření parazitů a nemocí (vliv oteplování klimatu) může mít </a:t>
            </a:r>
            <a:r>
              <a:rPr lang="cs-CZ" b="1" dirty="0">
                <a:solidFill>
                  <a:srgbClr val="FFC000"/>
                </a:solidFill>
                <a:effectLst>
                  <a:outerShdw blurRad="38100" dist="38100" dir="2700000" algn="tl">
                    <a:srgbClr val="000000">
                      <a:alpha val="43137"/>
                    </a:srgbClr>
                  </a:outerShdw>
                </a:effectLst>
              </a:rPr>
              <a:t>negativní vliv na populace rybožravých ptáků</a:t>
            </a:r>
            <a:r>
              <a:rPr lang="cs-CZ" dirty="0">
                <a:solidFill>
                  <a:srgbClr val="FFC000"/>
                </a:solidFill>
                <a:effectLst>
                  <a:outerShdw blurRad="38100" dist="38100" dir="2700000" algn="tl">
                    <a:srgbClr val="000000">
                      <a:alpha val="43137"/>
                    </a:srgbClr>
                  </a:outerShdw>
                </a:effectLst>
              </a:rPr>
              <a:t> (volavky, kormoráni), ale </a:t>
            </a:r>
            <a:r>
              <a:rPr lang="cs-CZ" b="1" dirty="0">
                <a:solidFill>
                  <a:srgbClr val="FFC000"/>
                </a:solidFill>
                <a:effectLst>
                  <a:outerShdw blurRad="38100" dist="38100" dir="2700000" algn="tl">
                    <a:srgbClr val="000000">
                      <a:alpha val="43137"/>
                    </a:srgbClr>
                  </a:outerShdw>
                </a:effectLst>
              </a:rPr>
              <a:t>pozitivní vliv na ptáky živicí se zooplanktonem a makrofyty </a:t>
            </a:r>
            <a:r>
              <a:rPr lang="cs-CZ" dirty="0">
                <a:solidFill>
                  <a:srgbClr val="FFC000"/>
                </a:solidFill>
                <a:effectLst>
                  <a:outerShdw blurRad="38100" dist="38100" dir="2700000" algn="tl">
                    <a:srgbClr val="000000">
                      <a:alpha val="43137"/>
                    </a:srgbClr>
                  </a:outerShdw>
                </a:effectLst>
              </a:rPr>
              <a:t>(vrubozobí), či </a:t>
            </a:r>
            <a:r>
              <a:rPr lang="cs-CZ" dirty="0" err="1">
                <a:solidFill>
                  <a:srgbClr val="FFC000"/>
                </a:solidFill>
                <a:effectLst>
                  <a:outerShdw blurRad="38100" dist="38100" dir="2700000" algn="tl">
                    <a:srgbClr val="000000">
                      <a:alpha val="43137"/>
                    </a:srgbClr>
                  </a:outerShdw>
                </a:effectLst>
              </a:rPr>
              <a:t>zoobentosem</a:t>
            </a:r>
            <a:r>
              <a:rPr lang="cs-CZ" dirty="0">
                <a:solidFill>
                  <a:srgbClr val="FFC000"/>
                </a:solidFill>
                <a:effectLst>
                  <a:outerShdw blurRad="38100" dist="38100" dir="2700000" algn="tl">
                    <a:srgbClr val="000000">
                      <a:alpha val="43137"/>
                    </a:srgbClr>
                  </a:outerShdw>
                </a:effectLst>
              </a:rPr>
              <a:t> (</a:t>
            </a:r>
            <a:r>
              <a:rPr lang="cs-CZ" dirty="0" err="1">
                <a:solidFill>
                  <a:srgbClr val="FFC000"/>
                </a:solidFill>
                <a:effectLst>
                  <a:outerShdw blurRad="38100" dist="38100" dir="2700000" algn="tl">
                    <a:srgbClr val="000000">
                      <a:alpha val="43137"/>
                    </a:srgbClr>
                  </a:outerShdw>
                </a:effectLst>
              </a:rPr>
              <a:t>bahňáci</a:t>
            </a:r>
            <a:r>
              <a:rPr lang="cs-CZ" dirty="0">
                <a:solidFill>
                  <a:srgbClr val="FFC000"/>
                </a:solidFill>
                <a:effectLst>
                  <a:outerShdw blurRad="38100" dist="38100" dir="2700000" algn="tl">
                    <a:srgbClr val="000000">
                      <a:alpha val="43137"/>
                    </a:srgbClr>
                  </a:outerShdw>
                </a:effectLst>
              </a:rPr>
              <a:t>), a také na samotná </a:t>
            </a:r>
            <a:r>
              <a:rPr lang="cs-CZ" b="1" dirty="0" err="1">
                <a:solidFill>
                  <a:srgbClr val="FFC000"/>
                </a:solidFill>
                <a:effectLst>
                  <a:outerShdw blurRad="38100" dist="38100" dir="2700000" algn="tl">
                    <a:srgbClr val="000000">
                      <a:alpha val="43137"/>
                    </a:srgbClr>
                  </a:outerShdw>
                </a:effectLst>
              </a:rPr>
              <a:t>makrofyta</a:t>
            </a:r>
            <a:r>
              <a:rPr lang="cs-CZ" b="1" dirty="0">
                <a:solidFill>
                  <a:srgbClr val="FFC000"/>
                </a:solidFill>
                <a:effectLst>
                  <a:outerShdw blurRad="38100" dist="38100" dir="2700000" algn="tl">
                    <a:srgbClr val="000000">
                      <a:alpha val="43137"/>
                    </a:srgbClr>
                  </a:outerShdw>
                </a:effectLst>
              </a:rPr>
              <a:t> a vodní bezobratlé. Stejný efekt by však měl i vyšší predační tlak rybožravých ptáků na rybí obsádku.</a:t>
            </a:r>
          </a:p>
        </p:txBody>
      </p:sp>
      <p:sp>
        <p:nvSpPr>
          <p:cNvPr id="7" name="TextovéPole 6"/>
          <p:cNvSpPr txBox="1"/>
          <p:nvPr/>
        </p:nvSpPr>
        <p:spPr>
          <a:xfrm>
            <a:off x="250825" y="5657671"/>
            <a:ext cx="8642350" cy="1200329"/>
          </a:xfrm>
          <a:prstGeom prst="rect">
            <a:avLst/>
          </a:prstGeom>
          <a:noFill/>
        </p:spPr>
        <p:txBody>
          <a:bodyPr>
            <a:spAutoFit/>
          </a:bodyPr>
          <a:lstStyle/>
          <a:p>
            <a:pPr marL="342900" indent="-342900">
              <a:buFont typeface="Arial" panose="020B0604020202020204" pitchFamily="34" charset="0"/>
              <a:buChar char="•"/>
              <a:defRPr/>
            </a:pPr>
            <a:r>
              <a:rPr lang="cs-CZ" dirty="0">
                <a:solidFill>
                  <a:srgbClr val="FFC000"/>
                </a:solidFill>
                <a:effectLst>
                  <a:outerShdw blurRad="38100" dist="38100" dir="2700000" algn="tl">
                    <a:srgbClr val="000000">
                      <a:alpha val="43137"/>
                    </a:srgbClr>
                  </a:outerShdw>
                </a:effectLst>
              </a:rPr>
              <a:t>Vodní plži – </a:t>
            </a:r>
            <a:r>
              <a:rPr lang="cs-CZ" dirty="0" err="1">
                <a:solidFill>
                  <a:srgbClr val="FFC000"/>
                </a:solidFill>
                <a:effectLst>
                  <a:outerShdw blurRad="38100" dist="38100" dir="2700000" algn="tl">
                    <a:srgbClr val="000000">
                      <a:alpha val="43137"/>
                    </a:srgbClr>
                  </a:outerShdw>
                </a:effectLst>
              </a:rPr>
              <a:t>epifyton</a:t>
            </a:r>
            <a:r>
              <a:rPr lang="cs-CZ" dirty="0">
                <a:solidFill>
                  <a:srgbClr val="FFC000"/>
                </a:solidFill>
                <a:effectLst>
                  <a:outerShdw blurRad="38100" dist="38100" dir="2700000" algn="tl">
                    <a:srgbClr val="000000">
                      <a:alpha val="43137"/>
                    </a:srgbClr>
                  </a:outerShdw>
                </a:effectLst>
              </a:rPr>
              <a:t> (např. rozsivky) – </a:t>
            </a:r>
            <a:r>
              <a:rPr lang="cs-CZ" dirty="0" err="1">
                <a:solidFill>
                  <a:srgbClr val="FFC000"/>
                </a:solidFill>
                <a:effectLst>
                  <a:outerShdw blurRad="38100" dist="38100" dir="2700000" algn="tl">
                    <a:srgbClr val="000000">
                      <a:alpha val="43137"/>
                    </a:srgbClr>
                  </a:outerShdw>
                </a:effectLst>
              </a:rPr>
              <a:t>makrofyta</a:t>
            </a:r>
            <a:r>
              <a:rPr lang="cs-CZ" dirty="0">
                <a:solidFill>
                  <a:srgbClr val="FFC000"/>
                </a:solidFill>
                <a:effectLst>
                  <a:outerShdw blurRad="38100" dist="38100" dir="2700000" algn="tl">
                    <a:srgbClr val="000000">
                      <a:alpha val="43137"/>
                    </a:srgbClr>
                  </a:outerShdw>
                </a:effectLst>
              </a:rPr>
              <a:t>: vodní plži </a:t>
            </a:r>
            <a:r>
              <a:rPr lang="cs-CZ" b="1" dirty="0">
                <a:solidFill>
                  <a:srgbClr val="FFC000"/>
                </a:solidFill>
                <a:effectLst>
                  <a:outerShdw blurRad="38100" dist="38100" dir="2700000" algn="tl">
                    <a:srgbClr val="000000">
                      <a:alpha val="43137"/>
                    </a:srgbClr>
                  </a:outerShdw>
                </a:effectLst>
              </a:rPr>
              <a:t>spásají povlak </a:t>
            </a:r>
            <a:r>
              <a:rPr lang="cs-CZ" b="1" dirty="0" err="1">
                <a:solidFill>
                  <a:srgbClr val="FFC000"/>
                </a:solidFill>
                <a:effectLst>
                  <a:outerShdw blurRad="38100" dist="38100" dir="2700000" algn="tl">
                    <a:srgbClr val="000000">
                      <a:alpha val="43137"/>
                    </a:srgbClr>
                  </a:outerShdw>
                </a:effectLst>
              </a:rPr>
              <a:t>epifytonu</a:t>
            </a:r>
            <a:r>
              <a:rPr lang="cs-CZ" b="1" dirty="0">
                <a:solidFill>
                  <a:srgbClr val="FFC000"/>
                </a:solidFill>
                <a:effectLst>
                  <a:outerShdw blurRad="38100" dist="38100" dir="2700000" algn="tl">
                    <a:srgbClr val="000000">
                      <a:alpha val="43137"/>
                    </a:srgbClr>
                  </a:outerShdw>
                </a:effectLst>
              </a:rPr>
              <a:t> </a:t>
            </a:r>
            <a:r>
              <a:rPr lang="cs-CZ" dirty="0">
                <a:solidFill>
                  <a:srgbClr val="FFC000"/>
                </a:solidFill>
                <a:effectLst>
                  <a:outerShdw blurRad="38100" dist="38100" dir="2700000" algn="tl">
                    <a:srgbClr val="000000">
                      <a:alpha val="43137"/>
                    </a:srgbClr>
                  </a:outerShdw>
                </a:effectLst>
              </a:rPr>
              <a:t>na makrofytech a </a:t>
            </a:r>
            <a:r>
              <a:rPr lang="cs-CZ" b="1" dirty="0">
                <a:solidFill>
                  <a:srgbClr val="FFC000"/>
                </a:solidFill>
                <a:effectLst>
                  <a:outerShdw blurRad="38100" dist="38100" dir="2700000" algn="tl">
                    <a:srgbClr val="000000">
                      <a:alpha val="43137"/>
                    </a:srgbClr>
                  </a:outerShdw>
                </a:effectLst>
              </a:rPr>
              <a:t>podporují tak růst makrofyt</a:t>
            </a:r>
            <a:r>
              <a:rPr lang="cs-CZ" dirty="0">
                <a:solidFill>
                  <a:srgbClr val="FFC000"/>
                </a:solidFill>
                <a:effectLst>
                  <a:outerShdw blurRad="38100" dist="38100" dir="2700000" algn="tl">
                    <a:srgbClr val="000000">
                      <a:alpha val="43137"/>
                    </a:srgbClr>
                  </a:outerShdw>
                </a:effectLst>
              </a:rPr>
              <a:t>, která povlak </a:t>
            </a:r>
            <a:r>
              <a:rPr lang="cs-CZ" dirty="0" err="1">
                <a:solidFill>
                  <a:srgbClr val="FFC000"/>
                </a:solidFill>
                <a:effectLst>
                  <a:outerShdw blurRad="38100" dist="38100" dir="2700000" algn="tl">
                    <a:srgbClr val="000000">
                      <a:alpha val="43137"/>
                    </a:srgbClr>
                  </a:outerShdw>
                </a:effectLst>
              </a:rPr>
              <a:t>epifytonu</a:t>
            </a:r>
            <a:r>
              <a:rPr lang="cs-CZ" dirty="0">
                <a:solidFill>
                  <a:srgbClr val="FFC000"/>
                </a:solidFill>
                <a:effectLst>
                  <a:outerShdw blurRad="38100" dist="38100" dir="2700000" algn="tl">
                    <a:srgbClr val="000000">
                      <a:alpha val="43137"/>
                    </a:srgbClr>
                  </a:outerShdw>
                </a:effectLst>
              </a:rPr>
              <a:t> připravuje o světlo a živiny.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l="16391" t="388" r="-5971" b="-388"/>
          <a:stretch>
            <a:fillRect/>
          </a:stretch>
        </p:blipFill>
        <p:spPr bwMode="auto">
          <a:xfrm>
            <a:off x="293688" y="2348880"/>
            <a:ext cx="4257675"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7"/>
          <p:cNvSpPr txBox="1">
            <a:spLocks noChangeArrowheads="1"/>
          </p:cNvSpPr>
          <p:nvPr/>
        </p:nvSpPr>
        <p:spPr bwMode="auto">
          <a:xfrm>
            <a:off x="293688" y="188913"/>
            <a:ext cx="4021137"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1800" dirty="0">
                <a:solidFill>
                  <a:srgbClr val="FFCC00"/>
                </a:solidFill>
                <a:effectLst>
                  <a:outerShdw blurRad="38100" dist="38100" dir="2700000" algn="tl">
                    <a:srgbClr val="000000"/>
                  </a:outerShdw>
                </a:effectLst>
              </a:rPr>
              <a:t>Teplomilný kolpík bílý (</a:t>
            </a:r>
            <a:r>
              <a:rPr lang="cs-CZ" altLang="cs-CZ" sz="1800" i="1" dirty="0" err="1">
                <a:solidFill>
                  <a:srgbClr val="FFCC00"/>
                </a:solidFill>
                <a:effectLst>
                  <a:outerShdw blurRad="38100" dist="38100" dir="2700000" algn="tl">
                    <a:srgbClr val="000000"/>
                  </a:outerShdw>
                </a:effectLst>
              </a:rPr>
              <a:t>Platalea</a:t>
            </a:r>
            <a:r>
              <a:rPr lang="cs-CZ" altLang="cs-CZ" sz="1800" i="1" dirty="0">
                <a:solidFill>
                  <a:srgbClr val="FFCC00"/>
                </a:solidFill>
                <a:effectLst>
                  <a:outerShdw blurRad="38100" dist="38100" dir="2700000" algn="tl">
                    <a:srgbClr val="000000"/>
                  </a:outerShdw>
                </a:effectLst>
              </a:rPr>
              <a:t> </a:t>
            </a:r>
            <a:r>
              <a:rPr lang="cs-CZ" altLang="cs-CZ" sz="1800" i="1" dirty="0" err="1">
                <a:solidFill>
                  <a:srgbClr val="FFCC00"/>
                </a:solidFill>
                <a:effectLst>
                  <a:outerShdw blurRad="38100" dist="38100" dir="2700000" algn="tl">
                    <a:srgbClr val="000000"/>
                  </a:outerShdw>
                </a:effectLst>
              </a:rPr>
              <a:t>leucorodia</a:t>
            </a:r>
            <a:r>
              <a:rPr lang="cs-CZ" altLang="cs-CZ" sz="1800" dirty="0">
                <a:solidFill>
                  <a:srgbClr val="FFCC00"/>
                </a:solidFill>
                <a:effectLst>
                  <a:outerShdw blurRad="38100" dist="38100" dir="2700000" algn="tl">
                    <a:srgbClr val="000000"/>
                  </a:outerShdw>
                </a:effectLst>
              </a:rPr>
              <a:t>) se u nás vyskytuje častěji než dříve a dokonce pravidelně hnízdí – snad vliv oteplování klimatu (Ptačí svět 2015/3). Živí se širokou škálou drobných vodních živočichů, jejichž populace bývají podpořeny </a:t>
            </a:r>
            <a:r>
              <a:rPr lang="cs-CZ" altLang="cs-CZ" sz="1800" dirty="0" err="1">
                <a:solidFill>
                  <a:srgbClr val="FFCC00"/>
                </a:solidFill>
                <a:effectLst>
                  <a:outerShdw blurRad="38100" dist="38100" dir="2700000" algn="tl">
                    <a:srgbClr val="000000"/>
                  </a:outerShdw>
                </a:effectLst>
              </a:rPr>
              <a:t>makrofytní</a:t>
            </a:r>
            <a:r>
              <a:rPr lang="cs-CZ" altLang="cs-CZ" sz="1800" dirty="0">
                <a:solidFill>
                  <a:srgbClr val="FFCC00"/>
                </a:solidFill>
                <a:effectLst>
                  <a:outerShdw blurRad="38100" dist="38100" dir="2700000" algn="tl">
                    <a:srgbClr val="000000"/>
                  </a:outerShdw>
                </a:effectLst>
              </a:rPr>
              <a:t> vegetací.</a:t>
            </a:r>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l="25481" r="8650"/>
          <a:stretch>
            <a:fillRect/>
          </a:stretch>
        </p:blipFill>
        <p:spPr bwMode="auto">
          <a:xfrm>
            <a:off x="4505092" y="1916832"/>
            <a:ext cx="4413250"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7"/>
          <p:cNvSpPr txBox="1">
            <a:spLocks noChangeArrowheads="1"/>
          </p:cNvSpPr>
          <p:nvPr/>
        </p:nvSpPr>
        <p:spPr bwMode="auto">
          <a:xfrm>
            <a:off x="4427984" y="116632"/>
            <a:ext cx="460851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1800" dirty="0">
                <a:solidFill>
                  <a:srgbClr val="FFCC00"/>
                </a:solidFill>
                <a:effectLst>
                  <a:outerShdw blurRad="38100" dist="38100" dir="2700000" algn="tl">
                    <a:srgbClr val="000000"/>
                  </a:outerShdw>
                </a:effectLst>
              </a:rPr>
              <a:t>Volavka popelavá (</a:t>
            </a:r>
            <a:r>
              <a:rPr lang="cs-CZ" altLang="cs-CZ" sz="1800" i="1" dirty="0" err="1">
                <a:solidFill>
                  <a:srgbClr val="FFCC00"/>
                </a:solidFill>
                <a:effectLst>
                  <a:outerShdw blurRad="38100" dist="38100" dir="2700000" algn="tl">
                    <a:srgbClr val="000000"/>
                  </a:outerShdw>
                </a:effectLst>
              </a:rPr>
              <a:t>Ardea</a:t>
            </a:r>
            <a:r>
              <a:rPr lang="cs-CZ" altLang="cs-CZ" sz="1800" i="1" dirty="0">
                <a:solidFill>
                  <a:srgbClr val="FFCC00"/>
                </a:solidFill>
                <a:effectLst>
                  <a:outerShdw blurRad="38100" dist="38100" dir="2700000" algn="tl">
                    <a:srgbClr val="000000"/>
                  </a:outerShdw>
                </a:effectLst>
              </a:rPr>
              <a:t> </a:t>
            </a:r>
            <a:r>
              <a:rPr lang="cs-CZ" altLang="cs-CZ" sz="1800" i="1" dirty="0" err="1">
                <a:solidFill>
                  <a:srgbClr val="FFCC00"/>
                </a:solidFill>
                <a:effectLst>
                  <a:outerShdw blurRad="38100" dist="38100" dir="2700000" algn="tl">
                    <a:srgbClr val="000000"/>
                  </a:outerShdw>
                </a:effectLst>
              </a:rPr>
              <a:t>cynerea</a:t>
            </a:r>
            <a:r>
              <a:rPr lang="cs-CZ" altLang="cs-CZ" sz="1800" dirty="0">
                <a:solidFill>
                  <a:srgbClr val="FFCC00"/>
                </a:solidFill>
                <a:effectLst>
                  <a:outerShdw blurRad="38100" dist="38100" dir="2700000" algn="tl">
                    <a:srgbClr val="000000"/>
                  </a:outerShdw>
                </a:effectLst>
              </a:rPr>
              <a:t>) s úlovkem karase stříbřitého (PS 2015/3). Karas je invazní druh, kterému vyhovují nadprůměrně teplá léta a dobře odolává podmínkám v hustých </a:t>
            </a:r>
            <a:r>
              <a:rPr lang="cs-CZ" altLang="cs-CZ" sz="1800" dirty="0" err="1">
                <a:solidFill>
                  <a:srgbClr val="FFCC00"/>
                </a:solidFill>
                <a:effectLst>
                  <a:outerShdw blurRad="38100" dist="38100" dir="2700000" algn="tl">
                    <a:srgbClr val="000000"/>
                  </a:outerShdw>
                </a:effectLst>
              </a:rPr>
              <a:t>makrofytních</a:t>
            </a:r>
            <a:r>
              <a:rPr lang="cs-CZ" altLang="cs-CZ" sz="1800" dirty="0">
                <a:solidFill>
                  <a:srgbClr val="FFCC00"/>
                </a:solidFill>
                <a:effectLst>
                  <a:outerShdw blurRad="38100" dist="38100" dir="2700000" algn="tl">
                    <a:srgbClr val="000000"/>
                  </a:outerShdw>
                </a:effectLst>
              </a:rPr>
              <a:t> porostech, např.  kyslíkovým deficitům– podpoří růst populací volavek?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81000" y="33339"/>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2800" b="1" dirty="0">
                <a:solidFill>
                  <a:srgbClr val="FFCC00"/>
                </a:solidFill>
                <a:effectLst>
                  <a:outerShdw blurRad="38100" dist="38100" dir="2700000" algn="tl">
                    <a:srgbClr val="000000"/>
                  </a:outerShdw>
                </a:effectLst>
              </a:rPr>
              <a:t>Rostliny</a:t>
            </a:r>
          </a:p>
        </p:txBody>
      </p:sp>
      <p:sp>
        <p:nvSpPr>
          <p:cNvPr id="10243" name="Text Box 3"/>
          <p:cNvSpPr txBox="1">
            <a:spLocks noChangeArrowheads="1"/>
          </p:cNvSpPr>
          <p:nvPr/>
        </p:nvSpPr>
        <p:spPr bwMode="auto">
          <a:xfrm>
            <a:off x="381000" y="550546"/>
            <a:ext cx="792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cs-CZ" altLang="cs-CZ" dirty="0">
                <a:solidFill>
                  <a:srgbClr val="FFCC00"/>
                </a:solidFill>
                <a:effectLst>
                  <a:outerShdw blurRad="38100" dist="38100" dir="2700000" algn="tl">
                    <a:srgbClr val="000000"/>
                  </a:outerShdw>
                </a:effectLst>
              </a:rPr>
              <a:t> primární producenti (potrava pro živočichy), kyslík</a:t>
            </a:r>
          </a:p>
        </p:txBody>
      </p:sp>
      <p:sp>
        <p:nvSpPr>
          <p:cNvPr id="10244" name="Text Box 4"/>
          <p:cNvSpPr txBox="1">
            <a:spLocks noChangeArrowheads="1"/>
          </p:cNvSpPr>
          <p:nvPr/>
        </p:nvSpPr>
        <p:spPr bwMode="auto">
          <a:xfrm>
            <a:off x="457200" y="16288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b="1" dirty="0">
                <a:solidFill>
                  <a:srgbClr val="FFCC00"/>
                </a:solidFill>
                <a:effectLst>
                  <a:outerShdw blurRad="38100" dist="38100" dir="2700000" algn="tl">
                    <a:srgbClr val="000000"/>
                  </a:outerShdw>
                </a:effectLst>
              </a:rPr>
              <a:t>Živočichové</a:t>
            </a:r>
          </a:p>
        </p:txBody>
      </p:sp>
      <p:sp>
        <p:nvSpPr>
          <p:cNvPr id="10245" name="Text Box 5"/>
          <p:cNvSpPr txBox="1">
            <a:spLocks noChangeArrowheads="1"/>
          </p:cNvSpPr>
          <p:nvPr/>
        </p:nvSpPr>
        <p:spPr bwMode="auto">
          <a:xfrm>
            <a:off x="480060" y="20860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cs-CZ" altLang="cs-CZ" dirty="0">
                <a:solidFill>
                  <a:srgbClr val="FFCC00"/>
                </a:solidFill>
                <a:effectLst>
                  <a:outerShdw blurRad="38100" dist="38100" dir="2700000" algn="tl">
                    <a:srgbClr val="000000"/>
                  </a:outerShdw>
                </a:effectLst>
              </a:rPr>
              <a:t> opylovači, napomáhají šíření rostlin</a:t>
            </a:r>
          </a:p>
        </p:txBody>
      </p:sp>
      <p:sp>
        <p:nvSpPr>
          <p:cNvPr id="10246" name="Text Box 6"/>
          <p:cNvSpPr txBox="1">
            <a:spLocks noChangeArrowheads="1"/>
          </p:cNvSpPr>
          <p:nvPr/>
        </p:nvSpPr>
        <p:spPr bwMode="auto">
          <a:xfrm>
            <a:off x="381000" y="1009652"/>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cs-CZ" altLang="cs-CZ" dirty="0">
                <a:solidFill>
                  <a:srgbClr val="FFCC00"/>
                </a:solidFill>
                <a:effectLst>
                  <a:outerShdw blurRad="38100" dist="38100" dir="2700000" algn="tl">
                    <a:srgbClr val="000000"/>
                  </a:outerShdw>
                </a:effectLst>
              </a:rPr>
              <a:t> úkryt, hnízdní materiál</a:t>
            </a:r>
          </a:p>
        </p:txBody>
      </p:sp>
      <p:sp>
        <p:nvSpPr>
          <p:cNvPr id="10247" name="Text Box 7"/>
          <p:cNvSpPr txBox="1">
            <a:spLocks noChangeArrowheads="1"/>
          </p:cNvSpPr>
          <p:nvPr/>
        </p:nvSpPr>
        <p:spPr bwMode="auto">
          <a:xfrm>
            <a:off x="480060" y="2543200"/>
            <a:ext cx="579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defRPr/>
            </a:pPr>
            <a:r>
              <a:rPr lang="cs-CZ" altLang="cs-CZ" dirty="0">
                <a:solidFill>
                  <a:srgbClr val="FFCC00"/>
                </a:solidFill>
                <a:effectLst>
                  <a:outerShdw blurRad="38100" dist="38100" dir="2700000" algn="tl">
                    <a:srgbClr val="000000"/>
                  </a:outerShdw>
                </a:effectLst>
              </a:rPr>
              <a:t> disturbance vytrvalé vegetace</a:t>
            </a:r>
          </a:p>
        </p:txBody>
      </p:sp>
      <p:sp>
        <p:nvSpPr>
          <p:cNvPr id="10248" name="Text Box 8"/>
          <p:cNvSpPr txBox="1">
            <a:spLocks noChangeArrowheads="1"/>
          </p:cNvSpPr>
          <p:nvPr/>
        </p:nvSpPr>
        <p:spPr bwMode="auto">
          <a:xfrm>
            <a:off x="251520" y="3068960"/>
            <a:ext cx="8458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dirty="0">
                <a:solidFill>
                  <a:srgbClr val="FFCC00"/>
                </a:solidFill>
                <a:effectLst>
                  <a:outerShdw blurRad="38100" dist="38100" dir="2700000" algn="tl">
                    <a:srgbClr val="000000"/>
                  </a:outerShdw>
                </a:effectLst>
              </a:rPr>
              <a:t>Takto to funguje ve všech </a:t>
            </a:r>
            <a:r>
              <a:rPr lang="cs-CZ" altLang="cs-CZ" dirty="0" err="1">
                <a:solidFill>
                  <a:srgbClr val="FFCC00"/>
                </a:solidFill>
                <a:effectLst>
                  <a:outerShdw blurRad="38100" dist="38100" dir="2700000" algn="tl">
                    <a:srgbClr val="000000"/>
                  </a:outerShdw>
                </a:effectLst>
              </a:rPr>
              <a:t>ekosytémech</a:t>
            </a:r>
            <a:r>
              <a:rPr lang="cs-CZ" altLang="cs-CZ" dirty="0">
                <a:solidFill>
                  <a:srgbClr val="FFCC00"/>
                </a:solidFill>
                <a:effectLst>
                  <a:outerShdw blurRad="38100" dist="38100" dir="2700000" algn="tl">
                    <a:srgbClr val="000000"/>
                  </a:outerShdw>
                </a:effectLst>
              </a:rPr>
              <a:t>, které se od sebe liší bohatstvím druhů rostlin a živočichů, vstupujících do vzájemných vazeb.</a:t>
            </a:r>
          </a:p>
        </p:txBody>
      </p:sp>
      <p:sp>
        <p:nvSpPr>
          <p:cNvPr id="9" name="Text Box 8"/>
          <p:cNvSpPr txBox="1">
            <a:spLocks noChangeArrowheads="1"/>
          </p:cNvSpPr>
          <p:nvPr/>
        </p:nvSpPr>
        <p:spPr bwMode="auto">
          <a:xfrm>
            <a:off x="251520" y="4264030"/>
            <a:ext cx="871296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b="1" dirty="0">
                <a:solidFill>
                  <a:srgbClr val="FFCC00"/>
                </a:solidFill>
                <a:effectLst>
                  <a:outerShdw blurRad="38100" dist="38100" dir="2700000" algn="tl">
                    <a:srgbClr val="000000"/>
                  </a:outerShdw>
                </a:effectLst>
              </a:rPr>
              <a:t>ALE: hlavně přímo ve vodách </a:t>
            </a:r>
            <a:r>
              <a:rPr lang="cs-CZ" altLang="cs-CZ" dirty="0">
                <a:solidFill>
                  <a:srgbClr val="FFCC00"/>
                </a:solidFill>
                <a:effectLst>
                  <a:outerShdw blurRad="38100" dist="38100" dir="2700000" algn="tl">
                    <a:srgbClr val="000000"/>
                  </a:outerShdw>
                </a:effectLst>
              </a:rPr>
              <a:t>(např. ponořená </a:t>
            </a:r>
            <a:r>
              <a:rPr lang="cs-CZ" altLang="cs-CZ" dirty="0" err="1">
                <a:solidFill>
                  <a:srgbClr val="FFCC00"/>
                </a:solidFill>
                <a:effectLst>
                  <a:outerShdw blurRad="38100" dist="38100" dir="2700000" algn="tl">
                    <a:srgbClr val="000000"/>
                  </a:outerShdw>
                </a:effectLst>
              </a:rPr>
              <a:t>makrofyta</a:t>
            </a:r>
            <a:r>
              <a:rPr lang="cs-CZ" altLang="cs-CZ" dirty="0">
                <a:solidFill>
                  <a:srgbClr val="FFCC00"/>
                </a:solidFill>
                <a:effectLst>
                  <a:outerShdw blurRad="38100" dist="38100" dir="2700000" algn="tl">
                    <a:srgbClr val="000000"/>
                  </a:outerShdw>
                </a:effectLst>
              </a:rPr>
              <a:t>, vodní bezobratlí a ryby) jsou </a:t>
            </a:r>
            <a:r>
              <a:rPr lang="cs-CZ" altLang="cs-CZ" b="1" dirty="0">
                <a:solidFill>
                  <a:srgbClr val="FFCC00"/>
                </a:solidFill>
                <a:effectLst>
                  <a:outerShdw blurRad="38100" dist="38100" dir="2700000" algn="tl">
                    <a:srgbClr val="000000"/>
                  </a:outerShdw>
                </a:effectLst>
              </a:rPr>
              <a:t>vazby těsnější </a:t>
            </a:r>
            <a:r>
              <a:rPr lang="cs-CZ" altLang="cs-CZ" dirty="0">
                <a:solidFill>
                  <a:srgbClr val="FFCC00"/>
                </a:solidFill>
                <a:effectLst>
                  <a:outerShdw blurRad="38100" dist="38100" dir="2700000" algn="tl">
                    <a:srgbClr val="000000"/>
                  </a:outerShdw>
                </a:effectLst>
              </a:rPr>
              <a:t>a pokud se někde něco „pokazí“, </a:t>
            </a:r>
            <a:r>
              <a:rPr lang="cs-CZ" altLang="cs-CZ" b="1" dirty="0">
                <a:solidFill>
                  <a:srgbClr val="FFCC00"/>
                </a:solidFill>
                <a:effectLst>
                  <a:outerShdw blurRad="38100" dist="38100" dir="2700000" algn="tl">
                    <a:srgbClr val="000000"/>
                  </a:outerShdw>
                </a:effectLst>
              </a:rPr>
              <a:t>velmi rychle </a:t>
            </a:r>
            <a:r>
              <a:rPr lang="cs-CZ" altLang="cs-CZ" dirty="0">
                <a:solidFill>
                  <a:srgbClr val="FFCC00"/>
                </a:solidFill>
                <a:effectLst>
                  <a:outerShdw blurRad="38100" dist="38100" dir="2700000" algn="tl">
                    <a:srgbClr val="000000"/>
                  </a:outerShdw>
                </a:effectLst>
              </a:rPr>
              <a:t>se dostaví nežádoucí důsledky pro celý ekosystém (např. eutrofizace → bujení makrofyt → rozklad biomasy po ochlazení vody → kyslíkový deficit → úhyn živočichů přijímajících kyslík z vody). </a:t>
            </a:r>
            <a:r>
              <a:rPr lang="cs-CZ" altLang="cs-CZ" b="1" dirty="0">
                <a:solidFill>
                  <a:srgbClr val="FFCC00"/>
                </a:solidFill>
                <a:effectLst>
                  <a:outerShdw blurRad="38100" dist="38100" dir="2700000" algn="tl">
                    <a:srgbClr val="000000"/>
                  </a:outerShdw>
                </a:effectLst>
              </a:rPr>
              <a:t>Změny se dějí v řádu dní nebo hodin!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09600" y="548680"/>
            <a:ext cx="8313738"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sz="2800" dirty="0">
                <a:solidFill>
                  <a:srgbClr val="FFCC00"/>
                </a:solidFill>
                <a:effectLst>
                  <a:outerShdw blurRad="38100" dist="38100" dir="2700000" algn="tl">
                    <a:srgbClr val="000000"/>
                  </a:outerShdw>
                </a:effectLst>
              </a:rPr>
              <a:t>Vazby mezi rostlinami a živočichy v mokřadech fungují na mnoha úrovních (bohatství různých skupin rostlin i živočichů)</a:t>
            </a:r>
          </a:p>
        </p:txBody>
      </p:sp>
      <p:sp>
        <p:nvSpPr>
          <p:cNvPr id="11267" name="Text Box 3"/>
          <p:cNvSpPr txBox="1">
            <a:spLocks noChangeArrowheads="1"/>
          </p:cNvSpPr>
          <p:nvPr/>
        </p:nvSpPr>
        <p:spPr bwMode="auto">
          <a:xfrm>
            <a:off x="726604" y="1994693"/>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2800" b="1" dirty="0">
                <a:solidFill>
                  <a:srgbClr val="FFCC00"/>
                </a:solidFill>
                <a:effectLst>
                  <a:outerShdw blurRad="38100" dist="38100" dir="2700000" algn="tl">
                    <a:srgbClr val="000000"/>
                  </a:outerShdw>
                </a:effectLst>
              </a:rPr>
              <a:t>Příklady: </a:t>
            </a:r>
          </a:p>
        </p:txBody>
      </p:sp>
      <p:sp>
        <p:nvSpPr>
          <p:cNvPr id="11268" name="Text Box 4"/>
          <p:cNvSpPr txBox="1">
            <a:spLocks noChangeArrowheads="1"/>
          </p:cNvSpPr>
          <p:nvPr/>
        </p:nvSpPr>
        <p:spPr bwMode="auto">
          <a:xfrm>
            <a:off x="744508" y="2555240"/>
            <a:ext cx="4648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2800" b="1" dirty="0">
                <a:solidFill>
                  <a:srgbClr val="FFCC00"/>
                </a:solidFill>
                <a:effectLst>
                  <a:outerShdw blurRad="38100" dist="38100" dir="2700000" algn="tl">
                    <a:srgbClr val="000000"/>
                  </a:outerShdw>
                </a:effectLst>
              </a:rPr>
              <a:t>(1) vodní </a:t>
            </a:r>
            <a:r>
              <a:rPr lang="cs-CZ" altLang="cs-CZ" sz="2800" b="1" dirty="0" err="1">
                <a:solidFill>
                  <a:srgbClr val="FFCC00"/>
                </a:solidFill>
                <a:effectLst>
                  <a:outerShdw blurRad="38100" dist="38100" dir="2700000" algn="tl">
                    <a:srgbClr val="000000"/>
                  </a:outerShdw>
                </a:effectLst>
              </a:rPr>
              <a:t>makrofyta</a:t>
            </a:r>
            <a:r>
              <a:rPr lang="cs-CZ" altLang="cs-CZ" sz="2800" b="1" dirty="0">
                <a:solidFill>
                  <a:srgbClr val="FFCC00"/>
                </a:solidFill>
                <a:effectLst>
                  <a:outerShdw blurRad="38100" dist="38100" dir="2700000" algn="tl">
                    <a:srgbClr val="000000"/>
                  </a:outerShdw>
                </a:effectLst>
              </a:rPr>
              <a:t> a ryby </a:t>
            </a:r>
          </a:p>
        </p:txBody>
      </p:sp>
      <p:sp>
        <p:nvSpPr>
          <p:cNvPr id="11269" name="Text Box 5"/>
          <p:cNvSpPr txBox="1">
            <a:spLocks noChangeArrowheads="1"/>
          </p:cNvSpPr>
          <p:nvPr/>
        </p:nvSpPr>
        <p:spPr bwMode="auto">
          <a:xfrm>
            <a:off x="744508" y="3112294"/>
            <a:ext cx="814797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cs-CZ" altLang="cs-CZ" dirty="0">
                <a:solidFill>
                  <a:srgbClr val="FFCC00"/>
                </a:solidFill>
                <a:effectLst>
                  <a:outerShdw blurRad="38100" dist="38100" dir="2700000" algn="tl">
                    <a:srgbClr val="000000"/>
                  </a:outerShdw>
                </a:effectLst>
              </a:rPr>
              <a:t>+ </a:t>
            </a:r>
            <a:r>
              <a:rPr lang="cs-CZ" altLang="cs-CZ" b="1" dirty="0">
                <a:solidFill>
                  <a:srgbClr val="FFCC00"/>
                </a:solidFill>
                <a:effectLst>
                  <a:outerShdw blurRad="38100" dist="38100" dir="2700000" algn="tl">
                    <a:srgbClr val="000000"/>
                  </a:outerShdw>
                </a:effectLst>
              </a:rPr>
              <a:t>rostliny</a:t>
            </a:r>
            <a:r>
              <a:rPr lang="cs-CZ" altLang="cs-CZ" dirty="0">
                <a:solidFill>
                  <a:srgbClr val="FFCC00"/>
                </a:solidFill>
                <a:effectLst>
                  <a:outerShdw blurRad="38100" dist="38100" dir="2700000" algn="tl">
                    <a:srgbClr val="000000"/>
                  </a:outerShdw>
                </a:effectLst>
              </a:rPr>
              <a:t> – produkce </a:t>
            </a:r>
            <a:r>
              <a:rPr lang="cs-CZ" altLang="cs-CZ" b="1" dirty="0">
                <a:solidFill>
                  <a:srgbClr val="FFCC00"/>
                </a:solidFill>
                <a:effectLst>
                  <a:outerShdw blurRad="38100" dist="38100" dir="2700000" algn="tl">
                    <a:srgbClr val="000000"/>
                  </a:outerShdw>
                </a:effectLst>
              </a:rPr>
              <a:t>kyslíku</a:t>
            </a:r>
            <a:r>
              <a:rPr lang="cs-CZ" altLang="cs-CZ" dirty="0">
                <a:solidFill>
                  <a:srgbClr val="FFCC00"/>
                </a:solidFill>
                <a:effectLst>
                  <a:outerShdw blurRad="38100" dist="38100" dir="2700000" algn="tl">
                    <a:srgbClr val="000000"/>
                  </a:outerShdw>
                </a:effectLst>
              </a:rPr>
              <a:t>, </a:t>
            </a:r>
            <a:r>
              <a:rPr lang="cs-CZ" altLang="cs-CZ" b="1" dirty="0">
                <a:solidFill>
                  <a:srgbClr val="FFCC00"/>
                </a:solidFill>
                <a:effectLst>
                  <a:outerShdw blurRad="38100" dist="38100" dir="2700000" algn="tl">
                    <a:srgbClr val="000000"/>
                  </a:outerShdw>
                </a:effectLst>
              </a:rPr>
              <a:t>úkryt a třecí podložka</a:t>
            </a:r>
            <a:r>
              <a:rPr lang="cs-CZ" altLang="cs-CZ" dirty="0">
                <a:solidFill>
                  <a:srgbClr val="FFCC00"/>
                </a:solidFill>
                <a:effectLst>
                  <a:outerShdw blurRad="38100" dist="38100" dir="2700000" algn="tl">
                    <a:srgbClr val="000000"/>
                  </a:outerShdw>
                </a:effectLst>
              </a:rPr>
              <a:t> pro ryby (fytofilní druhy – např. kapr, štika, lín aj.), </a:t>
            </a:r>
            <a:r>
              <a:rPr lang="cs-CZ" altLang="cs-CZ" b="1" dirty="0">
                <a:solidFill>
                  <a:srgbClr val="FFCC00"/>
                </a:solidFill>
                <a:effectLst>
                  <a:outerShdw blurRad="38100" dist="38100" dir="2700000" algn="tl">
                    <a:srgbClr val="000000"/>
                  </a:outerShdw>
                </a:effectLst>
              </a:rPr>
              <a:t>potrava</a:t>
            </a:r>
            <a:r>
              <a:rPr lang="cs-CZ" altLang="cs-CZ" dirty="0">
                <a:solidFill>
                  <a:srgbClr val="FFCC00"/>
                </a:solidFill>
                <a:effectLst>
                  <a:outerShdw blurRad="38100" dist="38100" dir="2700000" algn="tl">
                    <a:srgbClr val="000000"/>
                  </a:outerShdw>
                </a:effectLst>
              </a:rPr>
              <a:t> ryb (perlín, plotice, </a:t>
            </a:r>
            <a:r>
              <a:rPr lang="cs-CZ" altLang="cs-CZ" dirty="0" err="1">
                <a:solidFill>
                  <a:srgbClr val="FFCC00"/>
                </a:solidFill>
                <a:effectLst>
                  <a:outerShdw blurRad="38100" dist="38100" dir="2700000" algn="tl">
                    <a:srgbClr val="000000"/>
                  </a:outerShdw>
                </a:effectLst>
              </a:rPr>
              <a:t>amur</a:t>
            </a:r>
            <a:r>
              <a:rPr lang="cs-CZ" altLang="cs-CZ" dirty="0">
                <a:solidFill>
                  <a:srgbClr val="FFCC00"/>
                </a:solidFill>
                <a:effectLst>
                  <a:outerShdw blurRad="38100" dist="38100" dir="2700000" algn="tl">
                    <a:srgbClr val="000000"/>
                  </a:outerShdw>
                </a:effectLst>
              </a:rPr>
              <a:t>), potrava a úkryt bezobratlých, kterými se ryby živí (korýši, měkkýši, larvy hmyzu)</a:t>
            </a:r>
          </a:p>
        </p:txBody>
      </p:sp>
      <p:sp>
        <p:nvSpPr>
          <p:cNvPr id="11270" name="Text Box 6"/>
          <p:cNvSpPr txBox="1">
            <a:spLocks noChangeArrowheads="1"/>
          </p:cNvSpPr>
          <p:nvPr/>
        </p:nvSpPr>
        <p:spPr bwMode="auto">
          <a:xfrm>
            <a:off x="725860" y="4693746"/>
            <a:ext cx="8229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dirty="0">
                <a:solidFill>
                  <a:srgbClr val="FFCC00"/>
                </a:solidFill>
                <a:effectLst>
                  <a:outerShdw blurRad="38100" dist="38100" dir="2700000" algn="tl">
                    <a:srgbClr val="000000"/>
                  </a:outerShdw>
                </a:effectLst>
              </a:rPr>
              <a:t>- </a:t>
            </a:r>
            <a:r>
              <a:rPr lang="cs-CZ" altLang="cs-CZ" b="1" dirty="0">
                <a:solidFill>
                  <a:srgbClr val="FFCC00"/>
                </a:solidFill>
                <a:effectLst>
                  <a:outerShdw blurRad="38100" dist="38100" dir="2700000" algn="tl">
                    <a:srgbClr val="000000"/>
                  </a:outerShdw>
                </a:effectLst>
              </a:rPr>
              <a:t>rostliny</a:t>
            </a:r>
            <a:r>
              <a:rPr lang="cs-CZ" altLang="cs-CZ" dirty="0">
                <a:solidFill>
                  <a:srgbClr val="FFCC00"/>
                </a:solidFill>
                <a:effectLst>
                  <a:outerShdw blurRad="38100" dist="38100" dir="2700000" algn="tl">
                    <a:srgbClr val="000000"/>
                  </a:outerShdw>
                </a:effectLst>
              </a:rPr>
              <a:t> – velké množství rostlinné biomasy vede k </a:t>
            </a:r>
            <a:r>
              <a:rPr lang="cs-CZ" altLang="cs-CZ" b="1" dirty="0">
                <a:solidFill>
                  <a:srgbClr val="FFCC00"/>
                </a:solidFill>
                <a:effectLst>
                  <a:outerShdw blurRad="38100" dist="38100" dir="2700000" algn="tl">
                    <a:srgbClr val="000000"/>
                  </a:outerShdw>
                </a:effectLst>
              </a:rPr>
              <a:t>odčerpávání CO</a:t>
            </a:r>
            <a:r>
              <a:rPr lang="cs-CZ" altLang="cs-CZ" b="1" baseline="-25000" dirty="0">
                <a:solidFill>
                  <a:srgbClr val="FFCC00"/>
                </a:solidFill>
                <a:effectLst>
                  <a:outerShdw blurRad="38100" dist="38100" dir="2700000" algn="tl">
                    <a:srgbClr val="000000"/>
                  </a:outerShdw>
                </a:effectLst>
              </a:rPr>
              <a:t>2</a:t>
            </a:r>
            <a:r>
              <a:rPr lang="cs-CZ" altLang="cs-CZ" b="1" dirty="0">
                <a:solidFill>
                  <a:srgbClr val="FFCC00"/>
                </a:solidFill>
                <a:effectLst>
                  <a:outerShdw blurRad="38100" dist="38100" dir="2700000" algn="tl">
                    <a:srgbClr val="000000"/>
                  </a:outerShdw>
                </a:effectLst>
              </a:rPr>
              <a:t>, zvyšování pH a tvorbě amoniaku, anebo naopak ke kyslíkovému deficitu </a:t>
            </a:r>
            <a:r>
              <a:rPr lang="cs-CZ" altLang="cs-CZ" dirty="0">
                <a:solidFill>
                  <a:srgbClr val="FFCC00"/>
                </a:solidFill>
                <a:effectLst>
                  <a:outerShdw blurRad="38100" dist="38100" dir="2700000" algn="tl">
                    <a:srgbClr val="000000"/>
                  </a:outerShdw>
                </a:effectLst>
              </a:rPr>
              <a:t>(pod plovoucími makrofyty, v noci i v porostech ponořených rostlin, při rozkladu biomasy), ?? jedovatost některých druhů pro ryby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85800" y="533400"/>
            <a:ext cx="7924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 </a:t>
            </a:r>
            <a:r>
              <a:rPr lang="cs-CZ" altLang="cs-CZ" b="1">
                <a:solidFill>
                  <a:srgbClr val="FFCC00"/>
                </a:solidFill>
                <a:effectLst>
                  <a:outerShdw blurRad="38100" dist="38100" dir="2700000" algn="tl">
                    <a:srgbClr val="000000"/>
                  </a:outerShdw>
                </a:effectLst>
              </a:rPr>
              <a:t>ryby</a:t>
            </a:r>
            <a:r>
              <a:rPr lang="cs-CZ" altLang="cs-CZ">
                <a:solidFill>
                  <a:srgbClr val="FFCC00"/>
                </a:solidFill>
                <a:effectLst>
                  <a:outerShdw blurRad="38100" dist="38100" dir="2700000" algn="tl">
                    <a:srgbClr val="000000"/>
                  </a:outerShdw>
                </a:effectLst>
              </a:rPr>
              <a:t> – šíření </a:t>
            </a:r>
            <a:r>
              <a:rPr lang="cs-CZ" altLang="cs-CZ" b="1">
                <a:solidFill>
                  <a:srgbClr val="FFCC00"/>
                </a:solidFill>
                <a:effectLst>
                  <a:outerShdw blurRad="38100" dist="38100" dir="2700000" algn="tl">
                    <a:srgbClr val="000000"/>
                  </a:outerShdw>
                </a:effectLst>
              </a:rPr>
              <a:t>rostlinných diaspor</a:t>
            </a:r>
            <a:r>
              <a:rPr lang="cs-CZ" altLang="cs-CZ">
                <a:solidFill>
                  <a:srgbClr val="FFCC00"/>
                </a:solidFill>
                <a:effectLst>
                  <a:outerShdw blurRad="38100" dist="38100" dir="2700000" algn="tl">
                    <a:srgbClr val="000000"/>
                  </a:outerShdw>
                </a:effectLst>
              </a:rPr>
              <a:t>, </a:t>
            </a:r>
            <a:r>
              <a:rPr lang="cs-CZ" altLang="cs-CZ" b="1">
                <a:solidFill>
                  <a:srgbClr val="FFCC00"/>
                </a:solidFill>
                <a:effectLst>
                  <a:outerShdw blurRad="38100" dist="38100" dir="2700000" algn="tl">
                    <a:srgbClr val="000000"/>
                  </a:outerShdw>
                </a:effectLst>
              </a:rPr>
              <a:t>disturbance</a:t>
            </a:r>
            <a:r>
              <a:rPr lang="cs-CZ" altLang="cs-CZ">
                <a:solidFill>
                  <a:srgbClr val="FFCC00"/>
                </a:solidFill>
                <a:effectLst>
                  <a:outerShdw blurRad="38100" dist="38100" dir="2700000" algn="tl">
                    <a:srgbClr val="000000"/>
                  </a:outerShdw>
                </a:effectLst>
              </a:rPr>
              <a:t> dna a vegetace „promíchává“ semennou banku a uvolňuje prostor pro konkurenčně slabší druhy; býložravé druhy (amur) se využívají pro </a:t>
            </a:r>
            <a:r>
              <a:rPr lang="cs-CZ" altLang="cs-CZ" b="1">
                <a:solidFill>
                  <a:srgbClr val="FFCC00"/>
                </a:solidFill>
                <a:effectLst>
                  <a:outerShdw blurRad="38100" dist="38100" dir="2700000" algn="tl">
                    <a:srgbClr val="000000"/>
                  </a:outerShdw>
                </a:effectLst>
              </a:rPr>
              <a:t>asanaci</a:t>
            </a:r>
            <a:r>
              <a:rPr lang="cs-CZ" altLang="cs-CZ">
                <a:solidFill>
                  <a:srgbClr val="FFCC00"/>
                </a:solidFill>
                <a:effectLst>
                  <a:outerShdw blurRad="38100" dist="38100" dir="2700000" algn="tl">
                    <a:srgbClr val="000000"/>
                  </a:outerShdw>
                </a:effectLst>
              </a:rPr>
              <a:t> vod zarostlých expanzivními makrofyty </a:t>
            </a:r>
            <a:r>
              <a:rPr lang="cs-CZ" altLang="cs-CZ">
                <a:solidFill>
                  <a:srgbClr val="FFCC00"/>
                </a:solidFill>
                <a:effectLst>
                  <a:outerShdw blurRad="38100" dist="38100" dir="2700000" algn="tl">
                    <a:srgbClr val="000000"/>
                  </a:outerShdw>
                </a:effectLst>
                <a:sym typeface="Symbol" pitchFamily="18" charset="2"/>
              </a:rPr>
              <a:t> zpomalují zazem</a:t>
            </a:r>
            <a:r>
              <a:rPr lang="cs-CZ" altLang="cs-CZ">
                <a:solidFill>
                  <a:srgbClr val="FFCC00"/>
                </a:solidFill>
                <a:effectLst>
                  <a:outerShdw blurRad="38100" dist="38100" dir="2700000" algn="tl">
                    <a:srgbClr val="000000"/>
                  </a:outerShdw>
                </a:effectLst>
              </a:rPr>
              <a:t>ň</a:t>
            </a:r>
            <a:r>
              <a:rPr lang="cs-CZ" altLang="cs-CZ">
                <a:solidFill>
                  <a:srgbClr val="FFCC00"/>
                </a:solidFill>
                <a:effectLst>
                  <a:outerShdw blurRad="38100" dist="38100" dir="2700000" algn="tl">
                    <a:srgbClr val="000000"/>
                  </a:outerShdw>
                </a:effectLst>
                <a:sym typeface="Symbol" pitchFamily="18" charset="2"/>
              </a:rPr>
              <a:t>ovací procesy</a:t>
            </a:r>
          </a:p>
        </p:txBody>
      </p:sp>
      <p:sp>
        <p:nvSpPr>
          <p:cNvPr id="13315" name="Text Box 3"/>
          <p:cNvSpPr txBox="1">
            <a:spLocks noChangeArrowheads="1"/>
          </p:cNvSpPr>
          <p:nvPr/>
        </p:nvSpPr>
        <p:spPr bwMode="auto">
          <a:xfrm>
            <a:off x="685800" y="2708275"/>
            <a:ext cx="8305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dirty="0">
                <a:solidFill>
                  <a:srgbClr val="FFCC00"/>
                </a:solidFill>
                <a:effectLst>
                  <a:outerShdw blurRad="38100" dist="38100" dir="2700000" algn="tl">
                    <a:srgbClr val="000000"/>
                  </a:outerShdw>
                </a:effectLst>
              </a:rPr>
              <a:t>- </a:t>
            </a:r>
            <a:r>
              <a:rPr lang="cs-CZ" altLang="cs-CZ" b="1" dirty="0">
                <a:solidFill>
                  <a:srgbClr val="FFCC00"/>
                </a:solidFill>
                <a:effectLst>
                  <a:outerShdw blurRad="38100" dist="38100" dir="2700000" algn="tl">
                    <a:srgbClr val="000000"/>
                  </a:outerShdw>
                </a:effectLst>
              </a:rPr>
              <a:t>ryby</a:t>
            </a:r>
            <a:r>
              <a:rPr lang="cs-CZ" altLang="cs-CZ" dirty="0">
                <a:solidFill>
                  <a:srgbClr val="FFCC00"/>
                </a:solidFill>
                <a:effectLst>
                  <a:outerShdw blurRad="38100" dist="38100" dir="2700000" algn="tl">
                    <a:srgbClr val="000000"/>
                  </a:outerShdw>
                </a:effectLst>
              </a:rPr>
              <a:t> – </a:t>
            </a:r>
            <a:r>
              <a:rPr lang="cs-CZ" altLang="cs-CZ" b="1" dirty="0">
                <a:solidFill>
                  <a:srgbClr val="FFCC00"/>
                </a:solidFill>
                <a:effectLst>
                  <a:outerShdw blurRad="38100" dist="38100" dir="2700000" algn="tl">
                    <a:srgbClr val="000000"/>
                  </a:outerShdw>
                </a:effectLst>
              </a:rPr>
              <a:t>vysoká rybí obsádka</a:t>
            </a:r>
            <a:r>
              <a:rPr lang="cs-CZ" altLang="cs-CZ" dirty="0">
                <a:solidFill>
                  <a:srgbClr val="FFCC00"/>
                </a:solidFill>
                <a:effectLst>
                  <a:outerShdw blurRad="38100" dist="38100" dir="2700000" algn="tl">
                    <a:srgbClr val="000000"/>
                  </a:outerShdw>
                </a:effectLst>
              </a:rPr>
              <a:t> znemožňuje růst ponořených vodních makrofyt (nadměrná disturbance, nízká průhlednost vody kvůli omezené hustotě filtrujícího „hrubého“ zooplanktonu i vznosu sedimentu do vodního sloupce), v extrémním případě i dalších zakořeněných makrofyt („vykořeňování“), v izolovaných vodách bez přísunu jiné potravy – </a:t>
            </a:r>
            <a:r>
              <a:rPr lang="cs-CZ" altLang="cs-CZ" dirty="0" err="1">
                <a:solidFill>
                  <a:srgbClr val="FFCC00"/>
                </a:solidFill>
                <a:effectLst>
                  <a:outerShdw blurRad="38100" dist="38100" dir="2700000" algn="tl">
                    <a:srgbClr val="000000"/>
                  </a:outerShdw>
                </a:effectLst>
              </a:rPr>
              <a:t>makrofyta</a:t>
            </a:r>
            <a:r>
              <a:rPr lang="cs-CZ" altLang="cs-CZ" dirty="0">
                <a:solidFill>
                  <a:srgbClr val="FFCC00"/>
                </a:solidFill>
                <a:effectLst>
                  <a:outerShdw blurRad="38100" dist="38100" dir="2700000" algn="tl">
                    <a:srgbClr val="000000"/>
                  </a:outerShdw>
                </a:effectLst>
              </a:rPr>
              <a:t> zkonzumována vysazeným amurem (stulíky a lekníny v aluviálních ramenech a tůních), jehož trus navíc přispívá k rychlému uvolňování živin vázaných v rostlinné biomase, a tím i ke zvýšené eutrofizaci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300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ext Box 4"/>
          <p:cNvSpPr txBox="1">
            <a:spLocks noChangeArrowheads="1"/>
          </p:cNvSpPr>
          <p:nvPr/>
        </p:nvSpPr>
        <p:spPr bwMode="auto">
          <a:xfrm>
            <a:off x="1295400" y="228600"/>
            <a:ext cx="685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i="1">
                <a:solidFill>
                  <a:srgbClr val="FFCC00"/>
                </a:solidFill>
                <a:effectLst>
                  <a:outerShdw blurRad="38100" dist="38100" dir="2700000" algn="tl">
                    <a:srgbClr val="000000"/>
                  </a:outerShdw>
                </a:effectLst>
              </a:rPr>
              <a:t>Paracheirodon axelrodi</a:t>
            </a:r>
            <a:r>
              <a:rPr lang="cs-CZ" altLang="cs-CZ">
                <a:solidFill>
                  <a:srgbClr val="FFCC00"/>
                </a:solidFill>
                <a:effectLst>
                  <a:outerShdw blurRad="38100" dist="38100" dir="2700000" algn="tl">
                    <a:srgbClr val="000000"/>
                  </a:outerShdw>
                </a:effectLst>
              </a:rPr>
              <a:t> vyhledává úkryt v porostu </a:t>
            </a:r>
            <a:r>
              <a:rPr lang="cs-CZ" altLang="cs-CZ" i="1">
                <a:solidFill>
                  <a:srgbClr val="FFCC00"/>
                </a:solidFill>
                <a:effectLst>
                  <a:outerShdw blurRad="38100" dist="38100" dir="2700000" algn="tl">
                    <a:srgbClr val="000000"/>
                  </a:outerShdw>
                </a:effectLst>
              </a:rPr>
              <a:t>Hottonia palustris</a:t>
            </a:r>
            <a:endParaRPr lang="cs-CZ" altLang="cs-CZ">
              <a:solidFill>
                <a:srgbClr val="FFCC00"/>
              </a:solidFill>
              <a:effectLst>
                <a:outerShdw blurRad="38100" dist="38100" dir="2700000" algn="tl">
                  <a:srgbClr val="000000"/>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5410200" cy="35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Rectangle 3"/>
          <p:cNvSpPr>
            <a:spLocks noChangeArrowheads="1"/>
          </p:cNvSpPr>
          <p:nvPr/>
        </p:nvSpPr>
        <p:spPr bwMode="auto">
          <a:xfrm>
            <a:off x="0" y="228600"/>
            <a:ext cx="52022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cs-CZ" sz="1200" b="1">
                <a:solidFill>
                  <a:srgbClr val="FFCC00"/>
                </a:solidFill>
                <a:effectLst>
                  <a:outerShdw blurRad="38100" dist="38100" dir="2700000" algn="tl">
                    <a:srgbClr val="000000"/>
                  </a:outerShdw>
                </a:effectLst>
              </a:rPr>
              <a:t>http://www.umwelt.ktn.gv.at/seenbericht99/fischbilder/amurkarpfen_frei.jpg</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124200"/>
            <a:ext cx="5524500"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Rectangle 5"/>
          <p:cNvSpPr>
            <a:spLocks noChangeArrowheads="1"/>
          </p:cNvSpPr>
          <p:nvPr/>
        </p:nvSpPr>
        <p:spPr bwMode="auto">
          <a:xfrm>
            <a:off x="4953000" y="6172200"/>
            <a:ext cx="3783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cs-CZ" sz="1400" b="1">
                <a:solidFill>
                  <a:srgbClr val="FFCC00"/>
                </a:solidFill>
                <a:effectLst>
                  <a:outerShdw blurRad="38100" dist="38100" dir="2700000" algn="tl">
                    <a:srgbClr val="000000"/>
                  </a:outerShdw>
                </a:effectLst>
              </a:rPr>
              <a:t>http://www-f.igb-berlin.de/images/bild_17.5.jpg</a:t>
            </a:r>
          </a:p>
        </p:txBody>
      </p:sp>
      <p:sp>
        <p:nvSpPr>
          <p:cNvPr id="12294" name="Text Box 6"/>
          <p:cNvSpPr txBox="1">
            <a:spLocks noChangeArrowheads="1"/>
          </p:cNvSpPr>
          <p:nvPr/>
        </p:nvSpPr>
        <p:spPr bwMode="auto">
          <a:xfrm>
            <a:off x="5562600" y="381000"/>
            <a:ext cx="3352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Amur bílý má čelisti a požerákové zuby uzpůsobené k rozmělnění tvrdé rostlinné potravy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85800" y="609600"/>
            <a:ext cx="464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sz="2800" b="1">
                <a:solidFill>
                  <a:srgbClr val="FFCC00"/>
                </a:solidFill>
                <a:effectLst>
                  <a:outerShdw blurRad="38100" dist="38100" dir="2700000" algn="tl">
                    <a:srgbClr val="000000"/>
                  </a:outerShdw>
                </a:effectLst>
              </a:rPr>
              <a:t>(2) vodní makrofyta a ptáci</a:t>
            </a:r>
          </a:p>
        </p:txBody>
      </p:sp>
      <p:sp>
        <p:nvSpPr>
          <p:cNvPr id="14339" name="Text Box 3"/>
          <p:cNvSpPr txBox="1">
            <a:spLocks noChangeArrowheads="1"/>
          </p:cNvSpPr>
          <p:nvPr/>
        </p:nvSpPr>
        <p:spPr bwMode="auto">
          <a:xfrm>
            <a:off x="685800" y="1295400"/>
            <a:ext cx="7696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 </a:t>
            </a:r>
            <a:r>
              <a:rPr lang="cs-CZ" altLang="cs-CZ" b="1">
                <a:solidFill>
                  <a:srgbClr val="FFCC00"/>
                </a:solidFill>
                <a:effectLst>
                  <a:outerShdw blurRad="38100" dist="38100" dir="2700000" algn="tl">
                    <a:srgbClr val="000000"/>
                  </a:outerShdw>
                </a:effectLst>
              </a:rPr>
              <a:t>rostliny</a:t>
            </a:r>
            <a:r>
              <a:rPr lang="cs-CZ" altLang="cs-CZ">
                <a:solidFill>
                  <a:srgbClr val="FFCC00"/>
                </a:solidFill>
                <a:effectLst>
                  <a:outerShdw blurRad="38100" dist="38100" dir="2700000" algn="tl">
                    <a:srgbClr val="000000"/>
                  </a:outerShdw>
                </a:effectLst>
              </a:rPr>
              <a:t> – </a:t>
            </a:r>
            <a:r>
              <a:rPr lang="cs-CZ" altLang="cs-CZ" b="1">
                <a:solidFill>
                  <a:srgbClr val="FFCC00"/>
                </a:solidFill>
                <a:effectLst>
                  <a:outerShdw blurRad="38100" dist="38100" dir="2700000" algn="tl">
                    <a:srgbClr val="000000"/>
                  </a:outerShdw>
                </a:effectLst>
              </a:rPr>
              <a:t>úkryt, hnízdní prostředí</a:t>
            </a:r>
            <a:r>
              <a:rPr lang="cs-CZ" altLang="cs-CZ">
                <a:solidFill>
                  <a:srgbClr val="FFCC00"/>
                </a:solidFill>
                <a:effectLst>
                  <a:outerShdw blurRad="38100" dist="38100" dir="2700000" algn="tl">
                    <a:srgbClr val="000000"/>
                  </a:outerShdw>
                </a:effectLst>
              </a:rPr>
              <a:t> (rákosiny, obnažené dno), hnízdní materiál (orobinec, vrba, rákos), potrava ptáků (hl. u vrubozobých), potrava a úkryt živočichů, kterými se ptáci živí (korýši, měkkýši, larvy hmyzu, ryby)</a:t>
            </a:r>
          </a:p>
        </p:txBody>
      </p:sp>
      <p:sp>
        <p:nvSpPr>
          <p:cNvPr id="14340" name="Text Box 4"/>
          <p:cNvSpPr txBox="1">
            <a:spLocks noChangeArrowheads="1"/>
          </p:cNvSpPr>
          <p:nvPr/>
        </p:nvSpPr>
        <p:spPr bwMode="auto">
          <a:xfrm>
            <a:off x="685800" y="2819400"/>
            <a:ext cx="8229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 </a:t>
            </a:r>
            <a:r>
              <a:rPr lang="cs-CZ" altLang="cs-CZ" b="1">
                <a:solidFill>
                  <a:srgbClr val="FFCC00"/>
                </a:solidFill>
                <a:effectLst>
                  <a:outerShdw blurRad="38100" dist="38100" dir="2700000" algn="tl">
                    <a:srgbClr val="000000"/>
                  </a:outerShdw>
                </a:effectLst>
              </a:rPr>
              <a:t>rostliny</a:t>
            </a:r>
            <a:r>
              <a:rPr lang="cs-CZ" altLang="cs-CZ">
                <a:solidFill>
                  <a:srgbClr val="FFCC00"/>
                </a:solidFill>
                <a:effectLst>
                  <a:outerShdw blurRad="38100" dist="38100" dir="2700000" algn="tl">
                    <a:srgbClr val="000000"/>
                  </a:outerShdw>
                </a:effectLst>
              </a:rPr>
              <a:t> – přímý negativní vliv asi žádný, rychlá sukcese vede k zazemňování a tím ke změně celého biotopu a omezuje možnosti pro život i pro některé druhy ptáků</a:t>
            </a:r>
          </a:p>
        </p:txBody>
      </p:sp>
      <p:sp>
        <p:nvSpPr>
          <p:cNvPr id="14342" name="Text Box 6"/>
          <p:cNvSpPr txBox="1">
            <a:spLocks noChangeArrowheads="1"/>
          </p:cNvSpPr>
          <p:nvPr/>
        </p:nvSpPr>
        <p:spPr bwMode="auto">
          <a:xfrm>
            <a:off x="685800" y="4267200"/>
            <a:ext cx="7924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dirty="0">
                <a:solidFill>
                  <a:srgbClr val="FFCC00"/>
                </a:solidFill>
                <a:effectLst>
                  <a:outerShdw blurRad="38100" dist="38100" dir="2700000" algn="tl">
                    <a:srgbClr val="000000"/>
                  </a:outerShdw>
                </a:effectLst>
              </a:rPr>
              <a:t>+ </a:t>
            </a:r>
            <a:r>
              <a:rPr lang="cs-CZ" altLang="cs-CZ" b="1" dirty="0">
                <a:solidFill>
                  <a:srgbClr val="FFCC00"/>
                </a:solidFill>
                <a:effectLst>
                  <a:outerShdw blurRad="38100" dist="38100" dir="2700000" algn="tl">
                    <a:srgbClr val="000000"/>
                  </a:outerShdw>
                </a:effectLst>
              </a:rPr>
              <a:t>ptáci</a:t>
            </a:r>
            <a:r>
              <a:rPr lang="cs-CZ" altLang="cs-CZ" dirty="0">
                <a:solidFill>
                  <a:srgbClr val="FFCC00"/>
                </a:solidFill>
                <a:effectLst>
                  <a:outerShdw blurRad="38100" dist="38100" dir="2700000" algn="tl">
                    <a:srgbClr val="000000"/>
                  </a:outerShdw>
                </a:effectLst>
              </a:rPr>
              <a:t> – šíření rostlinných diaspor (druhy obnažených den, </a:t>
            </a:r>
            <a:r>
              <a:rPr lang="cs-CZ" altLang="cs-CZ" dirty="0" err="1">
                <a:solidFill>
                  <a:srgbClr val="FFCC00"/>
                </a:solidFill>
                <a:effectLst>
                  <a:outerShdw blurRad="38100" dist="38100" dir="2700000" algn="tl">
                    <a:srgbClr val="000000"/>
                  </a:outerShdw>
                </a:effectLst>
              </a:rPr>
              <a:t>makrofyta</a:t>
            </a:r>
            <a:r>
              <a:rPr lang="cs-CZ" altLang="cs-CZ" dirty="0">
                <a:solidFill>
                  <a:srgbClr val="FFCC00"/>
                </a:solidFill>
                <a:effectLst>
                  <a:outerShdw blurRad="38100" dist="38100" dir="2700000" algn="tl">
                    <a:srgbClr val="000000"/>
                  </a:outerShdw>
                </a:effectLst>
              </a:rPr>
              <a:t> – </a:t>
            </a:r>
            <a:r>
              <a:rPr lang="cs-CZ" altLang="cs-CZ" dirty="0" err="1">
                <a:solidFill>
                  <a:srgbClr val="FFCC00"/>
                </a:solidFill>
                <a:effectLst>
                  <a:outerShdw blurRad="38100" dist="38100" dir="2700000" algn="tl">
                    <a:srgbClr val="000000"/>
                  </a:outerShdw>
                </a:effectLst>
              </a:rPr>
              <a:t>epi</a:t>
            </a:r>
            <a:r>
              <a:rPr lang="cs-CZ" altLang="cs-CZ" dirty="0">
                <a:solidFill>
                  <a:srgbClr val="FFCC00"/>
                </a:solidFill>
                <a:effectLst>
                  <a:outerShdw blurRad="38100" dist="38100" dir="2700000" algn="tl">
                    <a:srgbClr val="000000"/>
                  </a:outerShdw>
                </a:effectLst>
              </a:rPr>
              <a:t>- i </a:t>
            </a:r>
            <a:r>
              <a:rPr lang="cs-CZ" altLang="cs-CZ" dirty="0" err="1">
                <a:solidFill>
                  <a:srgbClr val="FFCC00"/>
                </a:solidFill>
                <a:effectLst>
                  <a:outerShdw blurRad="38100" dist="38100" dir="2700000" algn="tl">
                    <a:srgbClr val="000000"/>
                  </a:outerShdw>
                </a:effectLst>
              </a:rPr>
              <a:t>endozoochorně</a:t>
            </a:r>
            <a:r>
              <a:rPr lang="cs-CZ" altLang="cs-CZ" dirty="0">
                <a:solidFill>
                  <a:srgbClr val="FFCC00"/>
                </a:solidFill>
                <a:effectLst>
                  <a:outerShdw blurRad="38100" dist="38100" dir="2700000" algn="tl">
                    <a:srgbClr val="000000"/>
                  </a:outerShdw>
                </a:effectLst>
              </a:rPr>
              <a:t>), disturbance, obohacování mokřadu o živiny</a:t>
            </a:r>
            <a:endParaRPr lang="cs-CZ" altLang="cs-CZ" dirty="0">
              <a:solidFill>
                <a:srgbClr val="FFCC00"/>
              </a:solidFill>
              <a:effectLst>
                <a:outerShdw blurRad="38100" dist="38100" dir="2700000" algn="tl">
                  <a:srgbClr val="000000"/>
                </a:outerShdw>
              </a:effectLst>
              <a:sym typeface="Symbol" pitchFamily="18" charset="2"/>
            </a:endParaRPr>
          </a:p>
        </p:txBody>
      </p:sp>
      <p:sp>
        <p:nvSpPr>
          <p:cNvPr id="14343" name="Text Box 7"/>
          <p:cNvSpPr txBox="1">
            <a:spLocks noChangeArrowheads="1"/>
          </p:cNvSpPr>
          <p:nvPr/>
        </p:nvSpPr>
        <p:spPr bwMode="auto">
          <a:xfrm>
            <a:off x="685800" y="5410200"/>
            <a:ext cx="8458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 </a:t>
            </a:r>
            <a:r>
              <a:rPr lang="cs-CZ" altLang="cs-CZ" b="1">
                <a:solidFill>
                  <a:srgbClr val="FFCC00"/>
                </a:solidFill>
                <a:effectLst>
                  <a:outerShdw blurRad="38100" dist="38100" dir="2700000" algn="tl">
                    <a:srgbClr val="000000"/>
                  </a:outerShdw>
                </a:effectLst>
              </a:rPr>
              <a:t>ptáci</a:t>
            </a:r>
            <a:r>
              <a:rPr lang="cs-CZ" altLang="cs-CZ">
                <a:solidFill>
                  <a:srgbClr val="FFCC00"/>
                </a:solidFill>
                <a:effectLst>
                  <a:outerShdw blurRad="38100" dist="38100" dir="2700000" algn="tl">
                    <a:srgbClr val="000000"/>
                  </a:outerShdw>
                </a:effectLst>
              </a:rPr>
              <a:t> – velké ptačí kolonie (kachny v chovu i divoké, labutě, rackové) vedou k nadměrnému obohacování stanoviště živinami, eliminaci některých druhů (vrubozobí – šmel, šípatka)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38200"/>
            <a:ext cx="7086600" cy="55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1027"/>
          <p:cNvSpPr txBox="1">
            <a:spLocks noChangeArrowheads="1"/>
          </p:cNvSpPr>
          <p:nvPr/>
        </p:nvSpPr>
        <p:spPr bwMode="auto">
          <a:xfrm>
            <a:off x="1066800" y="3048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cs-CZ" altLang="cs-CZ">
                <a:solidFill>
                  <a:srgbClr val="FFCC00"/>
                </a:solidFill>
                <a:effectLst>
                  <a:outerShdw blurRad="38100" dist="38100" dir="2700000" algn="tl">
                    <a:srgbClr val="000000"/>
                  </a:outerShdw>
                </a:effectLst>
              </a:rPr>
              <a:t>Hnízdo husy velké z úlomků rákosu</a:t>
            </a:r>
          </a:p>
        </p:txBody>
      </p:sp>
    </p:spTree>
  </p:cSld>
  <p:clrMapOvr>
    <a:masterClrMapping/>
  </p:clrMapOvr>
</p:sld>
</file>

<file path=ppt/theme/theme1.xml><?xml version="1.0" encoding="utf-8"?>
<a:theme xmlns:a="http://schemas.openxmlformats.org/drawingml/2006/main" name="Prázdná prezentace">
  <a:themeElements>
    <a:clrScheme name="Prázdná prezenta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ázdná prezentace">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ázdná prezenta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ázdná prezenta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ázdná prezenta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ázdná prezenta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ázdná prezenta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ázdná prezenta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ázdná prezenta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Office\Sablony\Prázdná prezentace.pot</Template>
  <TotalTime>1239</TotalTime>
  <Words>4266</Words>
  <Application>Microsoft Office PowerPoint</Application>
  <PresentationFormat>Předvádění na obrazovce (4:3)</PresentationFormat>
  <Paragraphs>114</Paragraphs>
  <Slides>24</Slides>
  <Notes>21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24</vt:i4>
      </vt:variant>
    </vt:vector>
  </HeadingPairs>
  <TitlesOfParts>
    <vt:vector size="30" baseType="lpstr">
      <vt:lpstr>Arial</vt:lpstr>
      <vt:lpstr>Calibri</vt:lpstr>
      <vt:lpstr>Symbol</vt:lpstr>
      <vt:lpstr>Times New Roman</vt:lpstr>
      <vt:lpstr>Wingdings</vt:lpstr>
      <vt:lpstr>Prázdná prezentace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AVČR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Botanický ústav</dc:creator>
  <cp:lastModifiedBy>Šumberová Kateřina</cp:lastModifiedBy>
  <cp:revision>58</cp:revision>
  <dcterms:created xsi:type="dcterms:W3CDTF">2004-03-23T19:54:43Z</dcterms:created>
  <dcterms:modified xsi:type="dcterms:W3CDTF">2024-03-21T19:13:31Z</dcterms:modified>
</cp:coreProperties>
</file>