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548" r:id="rId2"/>
    <p:sldId id="545" r:id="rId3"/>
    <p:sldId id="480" r:id="rId4"/>
    <p:sldId id="523" r:id="rId5"/>
    <p:sldId id="505" r:id="rId6"/>
    <p:sldId id="604" r:id="rId7"/>
    <p:sldId id="285" r:id="rId8"/>
    <p:sldId id="509" r:id="rId9"/>
    <p:sldId id="568" r:id="rId10"/>
    <p:sldId id="482" r:id="rId11"/>
    <p:sldId id="324" r:id="rId12"/>
    <p:sldId id="283" r:id="rId13"/>
    <p:sldId id="276" r:id="rId14"/>
    <p:sldId id="277" r:id="rId15"/>
    <p:sldId id="278" r:id="rId16"/>
    <p:sldId id="595" r:id="rId17"/>
    <p:sldId id="280" r:id="rId18"/>
    <p:sldId id="281" r:id="rId19"/>
    <p:sldId id="282" r:id="rId20"/>
    <p:sldId id="286" r:id="rId21"/>
    <p:sldId id="499" r:id="rId22"/>
    <p:sldId id="562" r:id="rId23"/>
    <p:sldId id="267" r:id="rId24"/>
    <p:sldId id="564" r:id="rId25"/>
    <p:sldId id="565" r:id="rId26"/>
    <p:sldId id="566" r:id="rId27"/>
    <p:sldId id="567" r:id="rId28"/>
    <p:sldId id="541" r:id="rId29"/>
    <p:sldId id="457" r:id="rId30"/>
    <p:sldId id="456" r:id="rId31"/>
    <p:sldId id="596" r:id="rId32"/>
    <p:sldId id="299" r:id="rId33"/>
    <p:sldId id="300" r:id="rId34"/>
    <p:sldId id="560" r:id="rId35"/>
    <p:sldId id="268" r:id="rId36"/>
    <p:sldId id="569" r:id="rId37"/>
    <p:sldId id="574" r:id="rId38"/>
    <p:sldId id="273" r:id="rId39"/>
    <p:sldId id="605" r:id="rId40"/>
    <p:sldId id="325" r:id="rId41"/>
    <p:sldId id="575" r:id="rId42"/>
    <p:sldId id="256" r:id="rId43"/>
    <p:sldId id="316" r:id="rId44"/>
    <p:sldId id="597" r:id="rId45"/>
    <p:sldId id="601" r:id="rId46"/>
    <p:sldId id="598" r:id="rId47"/>
    <p:sldId id="599" r:id="rId48"/>
    <p:sldId id="600" r:id="rId49"/>
    <p:sldId id="602" r:id="rId50"/>
    <p:sldId id="606" r:id="rId51"/>
    <p:sldId id="271"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4" autoAdjust="0"/>
    <p:restoredTop sz="85035" autoAdjust="0"/>
  </p:normalViewPr>
  <p:slideViewPr>
    <p:cSldViewPr snapToGrid="0">
      <p:cViewPr varScale="1">
        <p:scale>
          <a:sx n="106" d="100"/>
          <a:sy n="106" d="100"/>
        </p:scale>
        <p:origin x="1042" y="72"/>
      </p:cViewPr>
      <p:guideLst/>
    </p:cSldViewPr>
  </p:slideViewPr>
  <p:notesTextViewPr>
    <p:cViewPr>
      <p:scale>
        <a:sx n="1" d="1"/>
        <a:sy n="1" d="1"/>
      </p:scale>
      <p:origin x="0" y="0"/>
    </p:cViewPr>
  </p:notesTextViewPr>
  <p:sorterViewPr>
    <p:cViewPr>
      <p:scale>
        <a:sx n="100" d="100"/>
        <a:sy n="100" d="100"/>
      </p:scale>
      <p:origin x="0" y="-910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0DF-DD91-4EED-84D2-115D9BBDF10A}" type="datetimeFigureOut">
              <a:rPr lang="cs-CZ" smtClean="0"/>
              <a:t>11.04.2022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3565C-F75E-4A7B-AD34-8042F9FEACC4}" type="slidenum">
              <a:rPr lang="cs-CZ" smtClean="0"/>
              <a:t>‹#›</a:t>
            </a:fld>
            <a:endParaRPr lang="cs-CZ"/>
          </a:p>
        </p:txBody>
      </p:sp>
    </p:spTree>
    <p:extLst>
      <p:ext uri="{BB962C8B-B14F-4D97-AF65-F5344CB8AC3E}">
        <p14:creationId xmlns:p14="http://schemas.microsoft.com/office/powerpoint/2010/main" val="4141344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75DBEAA-7DCB-4C41-AD3B-82C8ABB92C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spcBef>
                <a:spcPct val="30000"/>
              </a:spcBef>
              <a:defRPr sz="1200">
                <a:solidFill>
                  <a:schemeClr val="tx1"/>
                </a:solidFill>
                <a:latin typeface="Times New Roman" panose="02020603050405020304" pitchFamily="18" charset="0"/>
              </a:defRPr>
            </a:lvl1pPr>
            <a:lvl2pPr marL="742950" indent="-285750" defTabSz="917575">
              <a:spcBef>
                <a:spcPct val="30000"/>
              </a:spcBef>
              <a:defRPr sz="1200">
                <a:solidFill>
                  <a:schemeClr val="tx1"/>
                </a:solidFill>
                <a:latin typeface="Times New Roman" panose="02020603050405020304" pitchFamily="18" charset="0"/>
              </a:defRPr>
            </a:lvl2pPr>
            <a:lvl3pPr marL="1143000" indent="-228600" defTabSz="917575">
              <a:spcBef>
                <a:spcPct val="30000"/>
              </a:spcBef>
              <a:defRPr sz="1200">
                <a:solidFill>
                  <a:schemeClr val="tx1"/>
                </a:solidFill>
                <a:latin typeface="Times New Roman" panose="02020603050405020304" pitchFamily="18" charset="0"/>
              </a:defRPr>
            </a:lvl3pPr>
            <a:lvl4pPr marL="1600200" indent="-228600" defTabSz="917575">
              <a:spcBef>
                <a:spcPct val="30000"/>
              </a:spcBef>
              <a:defRPr sz="1200">
                <a:solidFill>
                  <a:schemeClr val="tx1"/>
                </a:solidFill>
                <a:latin typeface="Times New Roman" panose="02020603050405020304" pitchFamily="18" charset="0"/>
              </a:defRPr>
            </a:lvl4pPr>
            <a:lvl5pPr marL="2057400" indent="-228600" defTabSz="917575">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4C0E2-D0C5-4648-8527-670F2A242E47}" type="slidenum">
              <a:rPr lang="cs-CZ" altLang="cs-CZ" smtClean="0"/>
              <a:pPr>
                <a:spcBef>
                  <a:spcPct val="0"/>
                </a:spcBef>
              </a:pPr>
              <a:t>1</a:t>
            </a:fld>
            <a:endParaRPr lang="cs-CZ" altLang="cs-CZ"/>
          </a:p>
        </p:txBody>
      </p:sp>
      <p:sp>
        <p:nvSpPr>
          <p:cNvPr id="7171" name="Rectangle 2">
            <a:extLst>
              <a:ext uri="{FF2B5EF4-FFF2-40B4-BE49-F238E27FC236}">
                <a16:creationId xmlns:a16="http://schemas.microsoft.com/office/drawing/2014/main" id="{C1D0986F-B36B-4142-BB14-0108487DDCC4}"/>
              </a:ext>
            </a:extLst>
          </p:cNvPr>
          <p:cNvSpPr>
            <a:spLocks noGrp="1" noRot="1" noChangeAspect="1" noChangeArrowheads="1" noTextEdit="1"/>
          </p:cNvSpPr>
          <p:nvPr>
            <p:ph type="sldImg"/>
          </p:nvPr>
        </p:nvSpPr>
        <p:spPr>
          <a:xfrm>
            <a:off x="398463" y="687388"/>
            <a:ext cx="6089650" cy="3425825"/>
          </a:xfrm>
          <a:ln/>
        </p:spPr>
      </p:sp>
      <p:sp>
        <p:nvSpPr>
          <p:cNvPr id="7172" name="Rectangle 3">
            <a:extLst>
              <a:ext uri="{FF2B5EF4-FFF2-40B4-BE49-F238E27FC236}">
                <a16:creationId xmlns:a16="http://schemas.microsoft.com/office/drawing/2014/main" id="{09BEC66D-8DAD-4D1A-8A4B-20AFC335AE92}"/>
              </a:ext>
            </a:extLst>
          </p:cNvPr>
          <p:cNvSpPr>
            <a:spLocks noGrp="1" noChangeArrowheads="1"/>
          </p:cNvSpPr>
          <p:nvPr>
            <p:ph type="body" idx="1"/>
          </p:nvPr>
        </p:nvSpPr>
        <p:spPr>
          <a:xfrm>
            <a:off x="684213" y="4343400"/>
            <a:ext cx="5489575" cy="4113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603565C-F75E-4A7B-AD34-8042F9FEACC4}" type="slidenum">
              <a:rPr lang="cs-CZ" smtClean="0"/>
              <a:t>36</a:t>
            </a:fld>
            <a:endParaRPr lang="cs-CZ"/>
          </a:p>
        </p:txBody>
      </p:sp>
    </p:spTree>
    <p:extLst>
      <p:ext uri="{BB962C8B-B14F-4D97-AF65-F5344CB8AC3E}">
        <p14:creationId xmlns:p14="http://schemas.microsoft.com/office/powerpoint/2010/main" val="252293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a:extLst>
              <a:ext uri="{FF2B5EF4-FFF2-40B4-BE49-F238E27FC236}">
                <a16:creationId xmlns:a16="http://schemas.microsoft.com/office/drawing/2014/main" id="{23056D59-81FF-4C25-936A-D0BD736D4A82}"/>
              </a:ext>
            </a:extLst>
          </p:cNvPr>
          <p:cNvSpPr>
            <a:spLocks noGrp="1" noRot="1" noChangeAspect="1" noChangeArrowheads="1" noTextEdit="1"/>
          </p:cNvSpPr>
          <p:nvPr>
            <p:ph type="sldImg"/>
          </p:nvPr>
        </p:nvSpPr>
        <p:spPr>
          <a:ln/>
        </p:spPr>
      </p:sp>
      <p:sp>
        <p:nvSpPr>
          <p:cNvPr id="129027" name="Zástupný symbol pro poznámky 2">
            <a:extLst>
              <a:ext uri="{FF2B5EF4-FFF2-40B4-BE49-F238E27FC236}">
                <a16:creationId xmlns:a16="http://schemas.microsoft.com/office/drawing/2014/main" id="{D19D5682-3729-4C33-BBE7-7470E20C2D9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p>
        </p:txBody>
      </p:sp>
      <p:sp>
        <p:nvSpPr>
          <p:cNvPr id="129028" name="Zástupný symbol pro číslo snímku 3">
            <a:extLst>
              <a:ext uri="{FF2B5EF4-FFF2-40B4-BE49-F238E27FC236}">
                <a16:creationId xmlns:a16="http://schemas.microsoft.com/office/drawing/2014/main" id="{35CCC93F-7198-47F9-AAB0-A621EC0CD7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E1FBAFCA-B34C-4E83-BA84-10F679E3FD25}" type="slidenum">
              <a:rPr lang="cs-CZ" altLang="cs-CZ" smtClean="0">
                <a:latin typeface="Arial" panose="020B0604020202020204" pitchFamily="34" charset="0"/>
                <a:cs typeface="Arial" panose="020B0604020202020204" pitchFamily="34" charset="0"/>
              </a:rPr>
              <a:pPr/>
              <a:t>38</a:t>
            </a:fld>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a:extLst>
              <a:ext uri="{FF2B5EF4-FFF2-40B4-BE49-F238E27FC236}">
                <a16:creationId xmlns:a16="http://schemas.microsoft.com/office/drawing/2014/main" id="{562C764D-127A-4CD2-8C70-BB062C749D4B}"/>
              </a:ext>
            </a:extLst>
          </p:cNvPr>
          <p:cNvSpPr>
            <a:spLocks noGrp="1" noRot="1" noChangeAspect="1" noChangeArrowheads="1" noTextEdit="1"/>
          </p:cNvSpPr>
          <p:nvPr>
            <p:ph type="sldImg"/>
          </p:nvPr>
        </p:nvSpPr>
        <p:spPr>
          <a:ln/>
        </p:spPr>
      </p:sp>
      <p:sp>
        <p:nvSpPr>
          <p:cNvPr id="113667" name="Zástupný symbol pro poznámky 2">
            <a:extLst>
              <a:ext uri="{FF2B5EF4-FFF2-40B4-BE49-F238E27FC236}">
                <a16:creationId xmlns:a16="http://schemas.microsoft.com/office/drawing/2014/main" id="{9984A7B4-0B2E-4839-974C-34902F21B6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113668" name="Zástupný symbol pro číslo snímku 3">
            <a:extLst>
              <a:ext uri="{FF2B5EF4-FFF2-40B4-BE49-F238E27FC236}">
                <a16:creationId xmlns:a16="http://schemas.microsoft.com/office/drawing/2014/main" id="{B9B4B7EA-8461-4DE3-A1FB-49F98C2B140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84469881-0735-4173-9116-2D9117184FD9}" type="slidenum">
              <a:rPr lang="cs-CZ" altLang="cs-CZ" smtClean="0"/>
              <a:pPr/>
              <a:t>39</a:t>
            </a:fld>
            <a:endParaRPr lang="cs-CZ" altLang="cs-CZ"/>
          </a:p>
        </p:txBody>
      </p:sp>
    </p:spTree>
    <p:extLst>
      <p:ext uri="{BB962C8B-B14F-4D97-AF65-F5344CB8AC3E}">
        <p14:creationId xmlns:p14="http://schemas.microsoft.com/office/powerpoint/2010/main" val="326623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a:extLst>
              <a:ext uri="{FF2B5EF4-FFF2-40B4-BE49-F238E27FC236}">
                <a16:creationId xmlns:a16="http://schemas.microsoft.com/office/drawing/2014/main" id="{615663D7-037B-471D-858B-A9E22E595883}"/>
              </a:ext>
            </a:extLst>
          </p:cNvPr>
          <p:cNvSpPr>
            <a:spLocks noGrp="1" noRot="1" noChangeAspect="1" noChangeArrowheads="1" noTextEdit="1"/>
          </p:cNvSpPr>
          <p:nvPr>
            <p:ph type="sldImg"/>
          </p:nvPr>
        </p:nvSpPr>
        <p:spPr>
          <a:ln/>
        </p:spPr>
      </p:sp>
      <p:sp>
        <p:nvSpPr>
          <p:cNvPr id="137219" name="Zástupný symbol pro poznámky 2">
            <a:extLst>
              <a:ext uri="{FF2B5EF4-FFF2-40B4-BE49-F238E27FC236}">
                <a16:creationId xmlns:a16="http://schemas.microsoft.com/office/drawing/2014/main" id="{6064D255-05D0-4119-ADEC-B81CD3F7B8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p>
        </p:txBody>
      </p:sp>
      <p:sp>
        <p:nvSpPr>
          <p:cNvPr id="137220" name="Zástupný symbol pro číslo snímku 3">
            <a:extLst>
              <a:ext uri="{FF2B5EF4-FFF2-40B4-BE49-F238E27FC236}">
                <a16:creationId xmlns:a16="http://schemas.microsoft.com/office/drawing/2014/main" id="{EDBDD596-AAB6-4A6F-9408-72252FB9A6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C059E35E-6F8B-4A77-95DF-AB462C90EC32}" type="slidenum">
              <a:rPr lang="cs-CZ" altLang="cs-CZ" smtClean="0"/>
              <a:pPr/>
              <a:t>40</a:t>
            </a:fld>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pro obrázek snímku 1">
            <a:extLst>
              <a:ext uri="{FF2B5EF4-FFF2-40B4-BE49-F238E27FC236}">
                <a16:creationId xmlns:a16="http://schemas.microsoft.com/office/drawing/2014/main" id="{828A2102-C8F0-4459-AE62-4A8F4A48FCCF}"/>
              </a:ext>
            </a:extLst>
          </p:cNvPr>
          <p:cNvSpPr>
            <a:spLocks noGrp="1" noRot="1" noChangeAspect="1" noChangeArrowheads="1" noTextEdit="1"/>
          </p:cNvSpPr>
          <p:nvPr>
            <p:ph type="sldImg"/>
          </p:nvPr>
        </p:nvSpPr>
        <p:spPr>
          <a:ln/>
        </p:spPr>
      </p:sp>
      <p:sp>
        <p:nvSpPr>
          <p:cNvPr id="143363" name="Zástupný symbol pro poznámky 2">
            <a:extLst>
              <a:ext uri="{FF2B5EF4-FFF2-40B4-BE49-F238E27FC236}">
                <a16:creationId xmlns:a16="http://schemas.microsoft.com/office/drawing/2014/main" id="{AFCB0E98-BD2E-4206-8B2F-0DC78420A9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err="1"/>
              <a:t>Postsegregational</a:t>
            </a:r>
            <a:r>
              <a:rPr lang="en-US" altLang="cs-CZ" dirty="0"/>
              <a:t> cell killing. Plasmid-harbored R-M gene complexes tend to propagate as selfish genetic elements to promote their own survival. The R-M</a:t>
            </a:r>
            <a:br>
              <a:rPr lang="en-US" altLang="cs-CZ" dirty="0"/>
            </a:br>
            <a:r>
              <a:rPr lang="en-US" altLang="cs-CZ" dirty="0"/>
              <a:t>system present in a cell expresses both </a:t>
            </a:r>
            <a:r>
              <a:rPr lang="en-US" altLang="cs-CZ" dirty="0" err="1"/>
              <a:t>REase</a:t>
            </a:r>
            <a:r>
              <a:rPr lang="en-US" altLang="cs-CZ" dirty="0"/>
              <a:t> and </a:t>
            </a:r>
            <a:r>
              <a:rPr lang="en-US" altLang="cs-CZ" dirty="0" err="1"/>
              <a:t>MTase</a:t>
            </a:r>
            <a:r>
              <a:rPr lang="en-US" altLang="cs-CZ" dirty="0"/>
              <a:t>: the </a:t>
            </a:r>
            <a:r>
              <a:rPr lang="en-US" altLang="cs-CZ" dirty="0" err="1"/>
              <a:t>REase</a:t>
            </a:r>
            <a:r>
              <a:rPr lang="en-US" altLang="cs-CZ" dirty="0"/>
              <a:t> restricts the foreign DNA, and the </a:t>
            </a:r>
            <a:r>
              <a:rPr lang="en-US" altLang="cs-CZ" dirty="0" err="1"/>
              <a:t>MTase</a:t>
            </a:r>
            <a:r>
              <a:rPr lang="en-US" altLang="cs-CZ" dirty="0"/>
              <a:t> protects the host genome against cleavage by the cognate</a:t>
            </a:r>
            <a:br>
              <a:rPr lang="en-US" altLang="cs-CZ" dirty="0"/>
            </a:br>
            <a:r>
              <a:rPr lang="en-US" altLang="cs-CZ" dirty="0" err="1"/>
              <a:t>REase</a:t>
            </a:r>
            <a:r>
              <a:rPr lang="en-US" altLang="cs-CZ" dirty="0"/>
              <a:t>. The </a:t>
            </a:r>
            <a:r>
              <a:rPr lang="en-US" altLang="cs-CZ" dirty="0" err="1"/>
              <a:t>postsegregational</a:t>
            </a:r>
            <a:r>
              <a:rPr lang="en-US" altLang="cs-CZ" dirty="0"/>
              <a:t> loss of the R-M gene complex results in the loss of methylation. The </a:t>
            </a:r>
            <a:r>
              <a:rPr lang="en-US" altLang="cs-CZ" dirty="0" err="1"/>
              <a:t>REase</a:t>
            </a:r>
            <a:r>
              <a:rPr lang="en-US" altLang="cs-CZ" dirty="0"/>
              <a:t>, owing to its higher level of stability, attacks the unmodified host</a:t>
            </a:r>
            <a:br>
              <a:rPr lang="en-US" altLang="cs-CZ" dirty="0"/>
            </a:br>
            <a:r>
              <a:rPr lang="en-US" altLang="cs-CZ" dirty="0"/>
              <a:t>genome, resulting in cell death (see “Selfish Genes”). The R-M gene complex thus propagates in the clonal population, resulting in the addiction of the host cell.</a:t>
            </a:r>
            <a:endParaRPr lang="cs-CZ" altLang="cs-CZ" dirty="0"/>
          </a:p>
        </p:txBody>
      </p:sp>
      <p:sp>
        <p:nvSpPr>
          <p:cNvPr id="143364" name="Zástupný symbol pro číslo snímku 3">
            <a:extLst>
              <a:ext uri="{FF2B5EF4-FFF2-40B4-BE49-F238E27FC236}">
                <a16:creationId xmlns:a16="http://schemas.microsoft.com/office/drawing/2014/main" id="{74FFFDE0-AD2D-467B-8202-2BF6C04D0C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2C5EBF5F-DE2A-43DA-AD66-36E141680CDA}" type="slidenum">
              <a:rPr lang="cs-CZ" altLang="cs-CZ" smtClean="0"/>
              <a:pPr/>
              <a:t>44</a:t>
            </a:fld>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CRISPR-Cas adaptive immunity. The three stages of CRISPR-Cas system function are schematically illustrated. During CRISPR adaptation, the injection of phage DNA into bacterial cell (illustrated at the upper left) activates the Cas1–Cas2 adaptation module proteins which excise spacer-sized fragments of phage DNA and channels then for incorporation into CRISPR array. During CRISPR RNA biogenesis, CRISPR array is transcribed and resulting pre-crRNA is processed at repeat sequences to generated crRNAs. Individual crRNAs are bound by Cas protein effectors. When phage DNA with sequences matching a CRISPR spacer appears in the cell (lower right), effectors programmed by appropriate crRNA bind to it and the resulting R-loop complex is destroyed by Cas executor nuclease </a:t>
            </a:r>
          </a:p>
          <a:p>
            <a:endParaRPr lang="cs-CZ" dirty="0"/>
          </a:p>
        </p:txBody>
      </p:sp>
      <p:sp>
        <p:nvSpPr>
          <p:cNvPr id="4" name="Zástupný symbol pro číslo snímku 3"/>
          <p:cNvSpPr>
            <a:spLocks noGrp="1"/>
          </p:cNvSpPr>
          <p:nvPr>
            <p:ph type="sldNum" sz="quarter" idx="5"/>
          </p:nvPr>
        </p:nvSpPr>
        <p:spPr/>
        <p:txBody>
          <a:bodyPr/>
          <a:lstStyle/>
          <a:p>
            <a:pPr>
              <a:defRPr/>
            </a:pPr>
            <a:fld id="{0D82DD52-BFA3-49B3-9180-2C3A4E716CA3}" type="slidenum">
              <a:rPr lang="cs-CZ" altLang="cs-CZ" smtClean="0"/>
              <a:pPr>
                <a:defRPr/>
              </a:pPr>
              <a:t>45</a:t>
            </a:fld>
            <a:endParaRPr lang="cs-CZ" altLang="cs-CZ"/>
          </a:p>
        </p:txBody>
      </p:sp>
    </p:spTree>
    <p:extLst>
      <p:ext uri="{BB962C8B-B14F-4D97-AF65-F5344CB8AC3E}">
        <p14:creationId xmlns:p14="http://schemas.microsoft.com/office/powerpoint/2010/main" val="30600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pro obrázek snímku 1">
            <a:extLst>
              <a:ext uri="{FF2B5EF4-FFF2-40B4-BE49-F238E27FC236}">
                <a16:creationId xmlns:a16="http://schemas.microsoft.com/office/drawing/2014/main" id="{E1004EB4-5DE6-439D-9C68-3FEA20EF1E1C}"/>
              </a:ext>
            </a:extLst>
          </p:cNvPr>
          <p:cNvSpPr>
            <a:spLocks noGrp="1" noRot="1" noChangeAspect="1" noChangeArrowheads="1" noTextEdit="1"/>
          </p:cNvSpPr>
          <p:nvPr>
            <p:ph type="sldImg"/>
          </p:nvPr>
        </p:nvSpPr>
        <p:spPr>
          <a:ln/>
        </p:spPr>
      </p:sp>
      <p:sp>
        <p:nvSpPr>
          <p:cNvPr id="145411" name="Zástupný symbol pro poznámky 2">
            <a:extLst>
              <a:ext uri="{FF2B5EF4-FFF2-40B4-BE49-F238E27FC236}">
                <a16:creationId xmlns:a16="http://schemas.microsoft.com/office/drawing/2014/main" id="{E601DF51-87CC-4156-83A6-49B8D28E08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Role of R-M systems in the evolution of new strains. The horizontal transfer of DNA in bacteria increases the genetic diversity among them. A bacterial</a:t>
            </a:r>
            <a:br>
              <a:rPr lang="en-US" altLang="cs-CZ"/>
            </a:br>
            <a:r>
              <a:rPr lang="en-US" altLang="cs-CZ"/>
              <a:t>cell which acquires a new R-M gene complex (right) becomes genetically isolated from its clonal population (left). The MTase component of the newly acquired</a:t>
            </a:r>
            <a:br>
              <a:rPr lang="en-US" altLang="cs-CZ"/>
            </a:br>
            <a:r>
              <a:rPr lang="en-US" altLang="cs-CZ"/>
              <a:t>R-M system modifies the genome. Owing to this change in the methylation pattern, the REase prevents the genetic exchange of alleles between closely related</a:t>
            </a:r>
            <a:br>
              <a:rPr lang="en-US" altLang="cs-CZ"/>
            </a:br>
            <a:r>
              <a:rPr lang="en-US" altLang="cs-CZ"/>
              <a:t>strains. Furthermore, mutations acquired in these populations would facilitate genetic diversity, resulting in different genotypes. These populations would</a:t>
            </a:r>
            <a:br>
              <a:rPr lang="en-US" altLang="cs-CZ"/>
            </a:br>
            <a:r>
              <a:rPr lang="en-US" altLang="cs-CZ"/>
              <a:t>further evolve into different strains.</a:t>
            </a:r>
            <a:endParaRPr lang="cs-CZ" altLang="cs-CZ"/>
          </a:p>
        </p:txBody>
      </p:sp>
      <p:sp>
        <p:nvSpPr>
          <p:cNvPr id="145412" name="Zástupný symbol pro číslo snímku 3">
            <a:extLst>
              <a:ext uri="{FF2B5EF4-FFF2-40B4-BE49-F238E27FC236}">
                <a16:creationId xmlns:a16="http://schemas.microsoft.com/office/drawing/2014/main" id="{6E0989BD-5A95-4FE7-91E0-8C4E6280D1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630EC09F-A7ED-4363-90DC-FAB410EC5EE1}" type="slidenum">
              <a:rPr lang="cs-CZ" altLang="cs-CZ" smtClean="0"/>
              <a:pPr/>
              <a:t>47</a:t>
            </a:fld>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Times New Roman" panose="02020603050405020304" pitchFamily="18" charset="0"/>
              </a:rPr>
              <a:t>Role of R-M systems in genome evolution. The probable role of defense systems in the evolution of genomes is depicted. (A) Initially, RNA viruses</a:t>
            </a:r>
            <a:br>
              <a:rPr lang="en-US" dirty="0"/>
            </a:br>
            <a:r>
              <a:rPr lang="en-US" dirty="0">
                <a:effectLst/>
                <a:latin typeface="Times New Roman" panose="02020603050405020304" pitchFamily="18" charset="0"/>
              </a:rPr>
              <a:t>coexisted with bacteria containing RNA genomes. With the evolution of uridine-containing DNA (U-DNA) genomes in bacteria and the acquisition of</a:t>
            </a:r>
            <a:br>
              <a:rPr lang="en-US" dirty="0"/>
            </a:br>
            <a:r>
              <a:rPr lang="en-US" dirty="0">
                <a:effectLst/>
                <a:latin typeface="Times New Roman" panose="02020603050405020304" pitchFamily="18" charset="0"/>
              </a:rPr>
              <a:t>RNA-dependent endonucleases, a primitive R-M system could have ensured the restriction of the RNA viruses. (B) Such a selection pressure would enforce the</a:t>
            </a:r>
            <a:br>
              <a:rPr lang="en-US" dirty="0"/>
            </a:br>
            <a:r>
              <a:rPr lang="en-US" dirty="0">
                <a:effectLst/>
                <a:latin typeface="Times New Roman" panose="02020603050405020304" pitchFamily="18" charset="0"/>
              </a:rPr>
              <a:t>evolution of a U-DNA genome in viruses to evade this primitive R-M system. This in turn would result in the evolution of thymidine-containing DNA (T-DNA)</a:t>
            </a:r>
            <a:br>
              <a:rPr lang="en-US" dirty="0"/>
            </a:br>
            <a:r>
              <a:rPr lang="en-US" dirty="0">
                <a:effectLst/>
                <a:latin typeface="Times New Roman" panose="02020603050405020304" pitchFamily="18" charset="0"/>
              </a:rPr>
              <a:t>genomes in bacteria to evade phage infection. (C) The phage adapts to the host defense strategy by evolving a T-DNA genome. (D) Continuous selection would</a:t>
            </a:r>
            <a:br>
              <a:rPr lang="en-US" dirty="0"/>
            </a:br>
            <a:r>
              <a:rPr lang="en-US" dirty="0">
                <a:effectLst/>
                <a:latin typeface="Times New Roman" panose="02020603050405020304" pitchFamily="18" charset="0"/>
              </a:rPr>
              <a:t>result in an “arms race” between bacteria and viruses, resulting in the utilization of modified DNA bases in phage and bacterial genomes.</a:t>
            </a:r>
            <a:endParaRPr lang="cs-CZ" dirty="0"/>
          </a:p>
        </p:txBody>
      </p:sp>
      <p:sp>
        <p:nvSpPr>
          <p:cNvPr id="4" name="Zástupný symbol pro číslo snímku 3"/>
          <p:cNvSpPr>
            <a:spLocks noGrp="1"/>
          </p:cNvSpPr>
          <p:nvPr>
            <p:ph type="sldNum" sz="quarter" idx="5"/>
          </p:nvPr>
        </p:nvSpPr>
        <p:spPr/>
        <p:txBody>
          <a:bodyPr/>
          <a:lstStyle/>
          <a:p>
            <a:pPr>
              <a:defRPr/>
            </a:pPr>
            <a:fld id="{0D82DD52-BFA3-49B3-9180-2C3A4E716CA3}" type="slidenum">
              <a:rPr lang="cs-CZ" altLang="cs-CZ" smtClean="0"/>
              <a:pPr>
                <a:defRPr/>
              </a:pPr>
              <a:t>48</a:t>
            </a:fld>
            <a:endParaRPr lang="cs-CZ" altLang="cs-CZ"/>
          </a:p>
        </p:txBody>
      </p:sp>
    </p:spTree>
    <p:extLst>
      <p:ext uri="{BB962C8B-B14F-4D97-AF65-F5344CB8AC3E}">
        <p14:creationId xmlns:p14="http://schemas.microsoft.com/office/powerpoint/2010/main" val="2806279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603565C-F75E-4A7B-AD34-8042F9FEACC4}" type="slidenum">
              <a:rPr lang="cs-CZ" smtClean="0"/>
              <a:t>50</a:t>
            </a:fld>
            <a:endParaRPr lang="cs-CZ"/>
          </a:p>
        </p:txBody>
      </p:sp>
    </p:spTree>
    <p:extLst>
      <p:ext uri="{BB962C8B-B14F-4D97-AF65-F5344CB8AC3E}">
        <p14:creationId xmlns:p14="http://schemas.microsoft.com/office/powerpoint/2010/main" val="80251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603565C-F75E-4A7B-AD34-8042F9FEACC4}" type="slidenum">
              <a:rPr lang="cs-CZ" smtClean="0"/>
              <a:t>51</a:t>
            </a:fld>
            <a:endParaRPr lang="cs-CZ"/>
          </a:p>
        </p:txBody>
      </p:sp>
    </p:spTree>
    <p:extLst>
      <p:ext uri="{BB962C8B-B14F-4D97-AF65-F5344CB8AC3E}">
        <p14:creationId xmlns:p14="http://schemas.microsoft.com/office/powerpoint/2010/main" val="159032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38756BB5-7212-430E-A461-BFCA611437C8}"/>
              </a:ext>
            </a:extLst>
          </p:cNvPr>
          <p:cNvSpPr>
            <a:spLocks noGrp="1" noRot="1" noChangeAspect="1" noChangeArrowheads="1" noTextEdit="1"/>
          </p:cNvSpPr>
          <p:nvPr>
            <p:ph type="sldImg"/>
          </p:nvPr>
        </p:nvSpPr>
        <p:spPr>
          <a:ln/>
        </p:spPr>
      </p:sp>
      <p:sp>
        <p:nvSpPr>
          <p:cNvPr id="98307" name="Zástupný symbol pro poznámky 2">
            <a:extLst>
              <a:ext uri="{FF2B5EF4-FFF2-40B4-BE49-F238E27FC236}">
                <a16:creationId xmlns:a16="http://schemas.microsoft.com/office/drawing/2014/main" id="{59516A5E-D006-494E-90A9-2879F6468B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altLang="cs-CZ" b="1"/>
              <a:t>Epigenetické mechanismy </a:t>
            </a:r>
            <a:r>
              <a:rPr lang="cs-CZ" altLang="cs-CZ"/>
              <a:t>= modifikují DNA a histony pomocí chemických značek.</a:t>
            </a:r>
          </a:p>
          <a:p>
            <a:pPr eaLnBrk="1" hangingPunct="1">
              <a:spcBef>
                <a:spcPct val="0"/>
              </a:spcBef>
            </a:pPr>
            <a:r>
              <a:rPr lang="cs-CZ" altLang="cs-CZ" b="1"/>
              <a:t>RNAi (RNA interference) </a:t>
            </a:r>
            <a:r>
              <a:rPr lang="cs-CZ" altLang="cs-CZ"/>
              <a:t>= interakce mezi DNA, RNA a proteiny, kde jsou prostředníkem (jakousi signální molekulou) krátké molekuly RNA – tzv. small RNA.</a:t>
            </a:r>
          </a:p>
          <a:p>
            <a:pPr eaLnBrk="1" hangingPunct="1">
              <a:spcBef>
                <a:spcPct val="0"/>
              </a:spcBef>
            </a:pPr>
            <a:r>
              <a:rPr lang="cs-CZ" altLang="cs-CZ"/>
              <a:t>Small RNA je mnoho typů, liší se mechanismem vzniku a účinku, a také délkou </a:t>
            </a:r>
          </a:p>
          <a:p>
            <a:pPr eaLnBrk="1" hangingPunct="1">
              <a:spcBef>
                <a:spcPct val="0"/>
              </a:spcBef>
            </a:pPr>
            <a:r>
              <a:rPr lang="cs-CZ" altLang="cs-CZ"/>
              <a:t>Základní členění small RNA:</a:t>
            </a:r>
          </a:p>
          <a:p>
            <a:pPr eaLnBrk="1" hangingPunct="1">
              <a:spcBef>
                <a:spcPct val="0"/>
              </a:spcBef>
            </a:pPr>
            <a:r>
              <a:rPr lang="cs-CZ" altLang="cs-CZ"/>
              <a:t>	miRNA = micro RNA, vznikají z tzv. miRNA genů, které se přepisují do RNA s vlásenkovou sekundární strukturou, regulují geny, ale mohou regulovat i TE.</a:t>
            </a:r>
          </a:p>
          <a:p>
            <a:pPr eaLnBrk="1" hangingPunct="1">
              <a:spcBef>
                <a:spcPct val="0"/>
              </a:spcBef>
            </a:pPr>
            <a:r>
              <a:rPr lang="cs-CZ" altLang="cs-CZ"/>
              <a:t>	siRNA = short interfering RNA, vznikají především z TE (ale i z genů) – z mRNA nebo z lncRNA (long non-coding RNA), regulují především TE, ale i geny.</a:t>
            </a:r>
          </a:p>
          <a:p>
            <a:pPr eaLnBrk="1" hangingPunct="1">
              <a:spcBef>
                <a:spcPct val="0"/>
              </a:spcBef>
            </a:pPr>
            <a:r>
              <a:rPr lang="cs-CZ" altLang="cs-CZ"/>
              <a:t>Small RNA řídí mnoho vnitrobuněčných procesů pomocí:</a:t>
            </a:r>
          </a:p>
          <a:p>
            <a:pPr eaLnBrk="1" hangingPunct="1">
              <a:spcBef>
                <a:spcPct val="0"/>
              </a:spcBef>
            </a:pPr>
            <a:r>
              <a:rPr lang="cs-CZ" altLang="cs-CZ"/>
              <a:t>	Posttranskripční umlčení (PTGS) = degradace mRNA na základě komplementarity</a:t>
            </a:r>
          </a:p>
          <a:p>
            <a:pPr eaLnBrk="1" hangingPunct="1">
              <a:spcBef>
                <a:spcPct val="0"/>
              </a:spcBef>
            </a:pPr>
            <a:r>
              <a:rPr lang="cs-CZ" altLang="cs-CZ"/>
              <a:t>	Transkripční umlčení (TGS) = metylace DNA na základě komplementarity, metylace DNA je prvním krokem heterochromatinizace → následuje modifikace histonů, vazba chromatinových remodelerů atd.</a:t>
            </a:r>
          </a:p>
          <a:p>
            <a:pPr eaLnBrk="1" hangingPunct="1">
              <a:spcBef>
                <a:spcPct val="0"/>
              </a:spcBef>
            </a:pPr>
            <a:r>
              <a:rPr lang="cs-CZ" altLang="cs-CZ"/>
              <a:t>	PTGS a TGS jsou vzájemně provázány a ovlivňují se prostřednictvím small RNA = produkty PTGS (rozštípané molekuly RNA) mohou řídit metylaci DNA. </a:t>
            </a:r>
          </a:p>
          <a:p>
            <a:pPr eaLnBrk="1" hangingPunct="1">
              <a:spcBef>
                <a:spcPct val="0"/>
              </a:spcBef>
            </a:pPr>
            <a:r>
              <a:rPr lang="cs-CZ" altLang="cs-CZ"/>
              <a:t>Small RNA jsou mobilní, mohou být posílány mezibuněčnými spoji nebo vodivými pletivy rostlin a ovlivňovat metabolismus v jiné části organismu. Byl například prokázán přenos small RNA z kořene do naroubované části rostliny, small RNA produkované v podpůrných buňkách chrání buňky zárodečné dráhy před TE u živočichů (piRNA = piwi-interacting RNAs) i rostlin, zajišťují „imunitu“ rostlin vůči virům…</a:t>
            </a:r>
          </a:p>
          <a:p>
            <a:pPr eaLnBrk="1" hangingPunct="1">
              <a:spcBef>
                <a:spcPct val="0"/>
              </a:spcBef>
            </a:pPr>
            <a:endParaRPr lang="cs-CZ" altLang="cs-CZ"/>
          </a:p>
          <a:p>
            <a:pPr eaLnBrk="1" hangingPunct="1">
              <a:spcBef>
                <a:spcPct val="0"/>
              </a:spcBef>
            </a:pPr>
            <a:r>
              <a:rPr lang="cs-CZ" altLang="cs-CZ"/>
              <a:t>→ Epigenetické regulace = široký pojem, který se používá pro širokou škálu dějů včetně takových, které svou podstatou neodpovídají definici epigenetiky, tedy zahrnuje i RNAi, jelikož RNAi v důsledku vede k epigenetickým modifikacím.  </a:t>
            </a:r>
          </a:p>
          <a:p>
            <a:pPr eaLnBrk="1" hangingPunct="1">
              <a:spcBef>
                <a:spcPct val="0"/>
              </a:spcBef>
            </a:pPr>
            <a:endParaRPr lang="cs-CZ" altLang="cs-CZ"/>
          </a:p>
        </p:txBody>
      </p:sp>
      <p:sp>
        <p:nvSpPr>
          <p:cNvPr id="98308" name="Zástupný symbol pro číslo snímku 3">
            <a:extLst>
              <a:ext uri="{FF2B5EF4-FFF2-40B4-BE49-F238E27FC236}">
                <a16:creationId xmlns:a16="http://schemas.microsoft.com/office/drawing/2014/main" id="{5B74ACA2-BEE9-444D-A664-A8D15A50E5F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80F6B1BA-BF13-45F0-BD3E-B9B84591C5EF}" type="slidenum">
              <a:rPr lang="cs-CZ" altLang="cs-CZ" smtClean="0">
                <a:latin typeface="Arial" panose="020B0604020202020204" pitchFamily="34" charset="0"/>
                <a:cs typeface="Arial" panose="020B0604020202020204" pitchFamily="34" charset="0"/>
              </a:rPr>
              <a:pPr/>
              <a:t>11</a:t>
            </a:fld>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a:extLst>
              <a:ext uri="{FF2B5EF4-FFF2-40B4-BE49-F238E27FC236}">
                <a16:creationId xmlns:a16="http://schemas.microsoft.com/office/drawing/2014/main" id="{713FCA0E-5D2A-408A-AD7E-E68EE166C362}"/>
              </a:ext>
            </a:extLst>
          </p:cNvPr>
          <p:cNvSpPr>
            <a:spLocks noGrp="1" noRot="1" noChangeAspect="1" noChangeArrowheads="1" noTextEdit="1"/>
          </p:cNvSpPr>
          <p:nvPr>
            <p:ph type="sldImg"/>
          </p:nvPr>
        </p:nvSpPr>
        <p:spPr>
          <a:ln/>
        </p:spPr>
      </p:sp>
      <p:sp>
        <p:nvSpPr>
          <p:cNvPr id="101379" name="Zástupný symbol pro poznámky 2">
            <a:extLst>
              <a:ext uri="{FF2B5EF4-FFF2-40B4-BE49-F238E27FC236}">
                <a16:creationId xmlns:a16="http://schemas.microsoft.com/office/drawing/2014/main" id="{522FDDE7-61B7-45B9-AD83-88CED8CA85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p>
        </p:txBody>
      </p:sp>
      <p:sp>
        <p:nvSpPr>
          <p:cNvPr id="101380" name="Zástupný symbol pro číslo snímku 3">
            <a:extLst>
              <a:ext uri="{FF2B5EF4-FFF2-40B4-BE49-F238E27FC236}">
                <a16:creationId xmlns:a16="http://schemas.microsoft.com/office/drawing/2014/main" id="{40F2A6F2-7318-4D87-A199-94431776528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637D3F3E-47ED-4A16-9E55-99116296F0BC}" type="slidenum">
              <a:rPr lang="cs-CZ" altLang="cs-CZ" smtClean="0">
                <a:latin typeface="Arial" panose="020B0604020202020204" pitchFamily="34" charset="0"/>
                <a:cs typeface="Arial" panose="020B0604020202020204" pitchFamily="34" charset="0"/>
              </a:rPr>
              <a:pPr/>
              <a:t>13</a:t>
            </a:fld>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a:extLst>
              <a:ext uri="{FF2B5EF4-FFF2-40B4-BE49-F238E27FC236}">
                <a16:creationId xmlns:a16="http://schemas.microsoft.com/office/drawing/2014/main" id="{C9FD9A26-E44E-433C-BFF4-A7DB0B04C976}"/>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3914B3F8-8B82-4882-9B8C-37F4757F97F8}"/>
              </a:ext>
            </a:extLst>
          </p:cNvPr>
          <p:cNvSpPr>
            <a:spLocks noGrp="1"/>
          </p:cNvSpPr>
          <p:nvPr>
            <p:ph type="body" idx="1"/>
          </p:nvPr>
        </p:nvSpPr>
        <p:spPr/>
        <p:txBody>
          <a:bodyPr/>
          <a:lstStyle/>
          <a:p>
            <a:pPr>
              <a:defRPr/>
            </a:pPr>
            <a:r>
              <a:rPr lang="en-US" dirty="0">
                <a:latin typeface="+mn-lt"/>
              </a:rPr>
              <a:t>Figure 3 | </a:t>
            </a:r>
            <a:r>
              <a:rPr lang="en-US" b="1" dirty="0">
                <a:latin typeface="+mn-lt"/>
              </a:rPr>
              <a:t>Epigenetic reprogramming during embryogenesis. </a:t>
            </a:r>
            <a:r>
              <a:rPr lang="en-US" dirty="0">
                <a:latin typeface="+mn-lt"/>
              </a:rPr>
              <a:t>Indirect evidence (represented as dashed lines) suggests that levels of DNA methylation are very low in the central cell and reduced in the egg cell. This is reflected in the early endosperm genome, which is characterized by reduced DNA methylation levels and active transcription of transposable elements (TEs). By contrast, CG methylation in the embryo is restored to the adult level by the globular embryo stage. CHH methylation in the zygote is expected to be reduced owing to the incorporation of the CHH-</a:t>
            </a:r>
            <a:r>
              <a:rPr lang="en-US" dirty="0" err="1">
                <a:latin typeface="+mn-lt"/>
              </a:rPr>
              <a:t>demethylated</a:t>
            </a:r>
            <a:r>
              <a:rPr lang="en-US" dirty="0">
                <a:latin typeface="+mn-lt"/>
              </a:rPr>
              <a:t> paternal genome. The recovery of CHH methylation in the embryo is completed by the heart-shaped embryo stage when the endosperm becomes </a:t>
            </a:r>
            <a:r>
              <a:rPr lang="en-US" dirty="0" err="1">
                <a:latin typeface="+mn-lt"/>
              </a:rPr>
              <a:t>cellularized</a:t>
            </a:r>
            <a:r>
              <a:rPr lang="en-US" dirty="0">
                <a:latin typeface="+mn-lt"/>
              </a:rPr>
              <a:t>. </a:t>
            </a:r>
            <a:endParaRPr lang="cs-CZ" dirty="0">
              <a:latin typeface="+mn-lt"/>
            </a:endParaRPr>
          </a:p>
          <a:p>
            <a:pPr>
              <a:defRPr/>
            </a:pPr>
            <a:r>
              <a:rPr lang="cs-CZ" dirty="0">
                <a:latin typeface="+mn-lt"/>
              </a:rPr>
              <a:t>Obrázek z: </a:t>
            </a:r>
            <a:r>
              <a:rPr lang="cs-CZ" dirty="0" err="1">
                <a:latin typeface="+mn-lt"/>
              </a:rPr>
              <a:t>Kawashima</a:t>
            </a:r>
            <a:r>
              <a:rPr lang="cs-CZ" dirty="0">
                <a:latin typeface="+mn-lt"/>
              </a:rPr>
              <a:t> a Berger, 2014, doi:10.1038/nrg3685 </a:t>
            </a:r>
            <a:endParaRPr lang="cs-CZ" dirty="0"/>
          </a:p>
        </p:txBody>
      </p:sp>
      <p:sp>
        <p:nvSpPr>
          <p:cNvPr id="107524" name="Zástupný symbol pro číslo snímku 3">
            <a:extLst>
              <a:ext uri="{FF2B5EF4-FFF2-40B4-BE49-F238E27FC236}">
                <a16:creationId xmlns:a16="http://schemas.microsoft.com/office/drawing/2014/main" id="{5D9DAF65-DD00-4756-A504-90B7894D3D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0CE9C563-1E5D-412D-B8B0-54223BC420B7}" type="slidenum">
              <a:rPr lang="cs-CZ" altLang="cs-CZ" smtClean="0"/>
              <a:pPr/>
              <a:t>18</a:t>
            </a:fld>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pro obrázek snímku 1">
            <a:extLst>
              <a:ext uri="{FF2B5EF4-FFF2-40B4-BE49-F238E27FC236}">
                <a16:creationId xmlns:a16="http://schemas.microsoft.com/office/drawing/2014/main" id="{10AD5300-B7F7-4501-87C5-BC2A72E404C7}"/>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DCBB425B-A88E-4BD7-AFB7-3D5FDD17EB54}"/>
              </a:ext>
            </a:extLst>
          </p:cNvPr>
          <p:cNvSpPr>
            <a:spLocks noGrp="1"/>
          </p:cNvSpPr>
          <p:nvPr>
            <p:ph type="body" idx="1"/>
          </p:nvPr>
        </p:nvSpPr>
        <p:spPr/>
        <p:txBody>
          <a:bodyPr/>
          <a:lstStyle/>
          <a:p>
            <a:pPr>
              <a:defRPr/>
            </a:pPr>
            <a:r>
              <a:rPr lang="en-US" dirty="0">
                <a:latin typeface="+mn-lt"/>
              </a:rPr>
              <a:t>Figure 2 | </a:t>
            </a:r>
            <a:r>
              <a:rPr lang="en-US" b="1" dirty="0">
                <a:latin typeface="+mn-lt"/>
              </a:rPr>
              <a:t>Epigenetic reprogramming during male gametogenesis. </a:t>
            </a:r>
            <a:r>
              <a:rPr lang="en-US" dirty="0">
                <a:latin typeface="+mn-lt"/>
              </a:rPr>
              <a:t>The level of CHH methylation decreases from the microspore stage until the sperm cell stage; however, the level of CG methylation remains stable, which is consistent with the expression of genes involved in DNA methylation. As it is not directly related to the level of DNA methylation, transcription of transposable elements (TEs) is prominent in the vegetative cell but not in sperm cells. In contrast to the sperm cells, the vegetative cell loses CG methylation and restores CHH methylation especially at long terminal repeat (LTR) retrotransposons. For the vegetative cell and sperm cells, the expression status of various enzymes involved in DNA methylation and demethylation is shown in the table. </a:t>
            </a:r>
            <a:r>
              <a:rPr lang="en-US" i="1" dirty="0">
                <a:latin typeface="+mn-lt"/>
              </a:rPr>
              <a:t>CMT2</a:t>
            </a:r>
            <a:r>
              <a:rPr lang="en-US" dirty="0">
                <a:latin typeface="+mn-lt"/>
              </a:rPr>
              <a:t>, </a:t>
            </a:r>
            <a:r>
              <a:rPr lang="en-US" i="1" dirty="0">
                <a:latin typeface="+mn-lt"/>
              </a:rPr>
              <a:t>CHROMOMETHYLASE 2</a:t>
            </a:r>
            <a:r>
              <a:rPr lang="en-US" dirty="0">
                <a:latin typeface="+mn-lt"/>
              </a:rPr>
              <a:t>; </a:t>
            </a:r>
            <a:r>
              <a:rPr lang="en-US" i="1" dirty="0">
                <a:latin typeface="+mn-lt"/>
              </a:rPr>
              <a:t>DDM1</a:t>
            </a:r>
            <a:r>
              <a:rPr lang="en-US" dirty="0">
                <a:latin typeface="+mn-lt"/>
              </a:rPr>
              <a:t>, </a:t>
            </a:r>
            <a:r>
              <a:rPr lang="en-US" i="1" dirty="0">
                <a:latin typeface="+mn-lt"/>
              </a:rPr>
              <a:t>DECREASED DNA METHYLATION 1</a:t>
            </a:r>
            <a:r>
              <a:rPr lang="en-US" dirty="0">
                <a:latin typeface="+mn-lt"/>
              </a:rPr>
              <a:t>; DME, DEMETER; </a:t>
            </a:r>
            <a:r>
              <a:rPr lang="en-US" i="1" dirty="0">
                <a:latin typeface="+mn-lt"/>
              </a:rPr>
              <a:t>DRM2</a:t>
            </a:r>
            <a:r>
              <a:rPr lang="en-US" dirty="0">
                <a:latin typeface="+mn-lt"/>
              </a:rPr>
              <a:t>, </a:t>
            </a:r>
            <a:r>
              <a:rPr lang="en-US" i="1" dirty="0">
                <a:latin typeface="+mn-lt"/>
              </a:rPr>
              <a:t>DOMAINS REARRANGED METHYLTRANSFERASE 2</a:t>
            </a:r>
            <a:r>
              <a:rPr lang="en-US" dirty="0">
                <a:latin typeface="+mn-lt"/>
              </a:rPr>
              <a:t>; </a:t>
            </a:r>
            <a:r>
              <a:rPr lang="en-US" i="1" dirty="0">
                <a:latin typeface="+mn-lt"/>
              </a:rPr>
              <a:t>MET1</a:t>
            </a:r>
            <a:r>
              <a:rPr lang="en-US" dirty="0">
                <a:latin typeface="+mn-lt"/>
              </a:rPr>
              <a:t>, </a:t>
            </a:r>
            <a:r>
              <a:rPr lang="en-US" i="1" dirty="0">
                <a:latin typeface="+mn-lt"/>
              </a:rPr>
              <a:t>DNA METHYLTRANSFERASE 1</a:t>
            </a:r>
            <a:r>
              <a:rPr lang="en-US" dirty="0">
                <a:latin typeface="+mn-lt"/>
              </a:rPr>
              <a:t>; </a:t>
            </a:r>
            <a:r>
              <a:rPr lang="en-US" dirty="0" err="1">
                <a:latin typeface="+mn-lt"/>
              </a:rPr>
              <a:t>RdDM</a:t>
            </a:r>
            <a:r>
              <a:rPr lang="en-US" dirty="0">
                <a:latin typeface="+mn-lt"/>
              </a:rPr>
              <a:t>, RNA-directed DNA methylation. </a:t>
            </a:r>
            <a:endParaRPr lang="cs-CZ" dirty="0">
              <a:latin typeface="+mn-lt"/>
            </a:endParaRPr>
          </a:p>
          <a:p>
            <a:pPr>
              <a:defRPr/>
            </a:pPr>
            <a:r>
              <a:rPr lang="cs-CZ" dirty="0">
                <a:latin typeface="+mn-lt"/>
              </a:rPr>
              <a:t>Obrázek z: </a:t>
            </a:r>
            <a:r>
              <a:rPr lang="cs-CZ" dirty="0" err="1">
                <a:latin typeface="+mn-lt"/>
              </a:rPr>
              <a:t>Kawashima</a:t>
            </a:r>
            <a:r>
              <a:rPr lang="cs-CZ" dirty="0">
                <a:latin typeface="+mn-lt"/>
              </a:rPr>
              <a:t> a Berger, 2014, doi:10.1038/nrg3685 </a:t>
            </a:r>
            <a:endParaRPr lang="cs-CZ" dirty="0"/>
          </a:p>
        </p:txBody>
      </p:sp>
      <p:sp>
        <p:nvSpPr>
          <p:cNvPr id="109572" name="Zástupný symbol pro číslo snímku 3">
            <a:extLst>
              <a:ext uri="{FF2B5EF4-FFF2-40B4-BE49-F238E27FC236}">
                <a16:creationId xmlns:a16="http://schemas.microsoft.com/office/drawing/2014/main" id="{E2971E05-1037-4BDB-A6BB-3F9C8F4E52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D43BCC97-A662-4BCA-9AC7-346835C270B1}" type="slidenum">
              <a:rPr lang="cs-CZ" altLang="cs-CZ" smtClean="0"/>
              <a:pPr/>
              <a:t>19</a:t>
            </a:fld>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a:extLst>
              <a:ext uri="{FF2B5EF4-FFF2-40B4-BE49-F238E27FC236}">
                <a16:creationId xmlns:a16="http://schemas.microsoft.com/office/drawing/2014/main" id="{562C764D-127A-4CD2-8C70-BB062C749D4B}"/>
              </a:ext>
            </a:extLst>
          </p:cNvPr>
          <p:cNvSpPr>
            <a:spLocks noGrp="1" noRot="1" noChangeAspect="1" noChangeArrowheads="1" noTextEdit="1"/>
          </p:cNvSpPr>
          <p:nvPr>
            <p:ph type="sldImg"/>
          </p:nvPr>
        </p:nvSpPr>
        <p:spPr>
          <a:ln/>
        </p:spPr>
      </p:sp>
      <p:sp>
        <p:nvSpPr>
          <p:cNvPr id="113667" name="Zástupný symbol pro poznámky 2">
            <a:extLst>
              <a:ext uri="{FF2B5EF4-FFF2-40B4-BE49-F238E27FC236}">
                <a16:creationId xmlns:a16="http://schemas.microsoft.com/office/drawing/2014/main" id="{9984A7B4-0B2E-4839-974C-34902F21B6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113668" name="Zástupný symbol pro číslo snímku 3">
            <a:extLst>
              <a:ext uri="{FF2B5EF4-FFF2-40B4-BE49-F238E27FC236}">
                <a16:creationId xmlns:a16="http://schemas.microsoft.com/office/drawing/2014/main" id="{B9B4B7EA-8461-4DE3-A1FB-49F98C2B140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84469881-0735-4173-9116-2D9117184FD9}" type="slidenum">
              <a:rPr lang="cs-CZ" altLang="cs-CZ" smtClean="0"/>
              <a:pPr/>
              <a:t>23</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603565C-F75E-4A7B-AD34-8042F9FEACC4}" type="slidenum">
              <a:rPr lang="cs-CZ" smtClean="0"/>
              <a:t>31</a:t>
            </a:fld>
            <a:endParaRPr lang="cs-CZ"/>
          </a:p>
        </p:txBody>
      </p:sp>
    </p:spTree>
    <p:extLst>
      <p:ext uri="{BB962C8B-B14F-4D97-AF65-F5344CB8AC3E}">
        <p14:creationId xmlns:p14="http://schemas.microsoft.com/office/powerpoint/2010/main" val="373136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obrázek snímku 1">
            <a:extLst>
              <a:ext uri="{FF2B5EF4-FFF2-40B4-BE49-F238E27FC236}">
                <a16:creationId xmlns:a16="http://schemas.microsoft.com/office/drawing/2014/main" id="{01BDADAE-B5C6-4619-BCAD-F419A6891638}"/>
              </a:ext>
            </a:extLst>
          </p:cNvPr>
          <p:cNvSpPr>
            <a:spLocks noGrp="1" noRot="1" noChangeAspect="1" noChangeArrowheads="1" noTextEdit="1"/>
          </p:cNvSpPr>
          <p:nvPr>
            <p:ph type="sldImg"/>
          </p:nvPr>
        </p:nvSpPr>
        <p:spPr>
          <a:xfrm>
            <a:off x="409575" y="1233488"/>
            <a:ext cx="5922963" cy="3332162"/>
          </a:xfrm>
          <a:ln/>
        </p:spPr>
      </p:sp>
      <p:sp>
        <p:nvSpPr>
          <p:cNvPr id="3" name="Zástupný symbol pro poznámky 2">
            <a:extLst>
              <a:ext uri="{FF2B5EF4-FFF2-40B4-BE49-F238E27FC236}">
                <a16:creationId xmlns:a16="http://schemas.microsoft.com/office/drawing/2014/main" id="{99278F7A-2038-4163-B699-F185662ADACE}"/>
              </a:ext>
            </a:extLst>
          </p:cNvPr>
          <p:cNvSpPr>
            <a:spLocks noGrp="1"/>
          </p:cNvSpPr>
          <p:nvPr>
            <p:ph type="body" idx="1"/>
          </p:nvPr>
        </p:nvSpPr>
        <p:spPr/>
        <p:txBody>
          <a:bodyPr/>
          <a:lstStyle/>
          <a:p>
            <a:pPr>
              <a:defRPr/>
            </a:pPr>
            <a:r>
              <a:rPr lang="cs-CZ" dirty="0">
                <a:latin typeface="+mn-lt"/>
              </a:rPr>
              <a:t>Na počátku embryonálního vývoje před nástupem vlastní inaktivace musí buňka</a:t>
            </a:r>
          </a:p>
          <a:p>
            <a:pPr>
              <a:defRPr/>
            </a:pPr>
            <a:r>
              <a:rPr lang="cs-CZ" dirty="0">
                <a:latin typeface="+mn-lt"/>
              </a:rPr>
              <a:t>zjistit, jaký je její poměr A:X, pokud 1, je potřeba zvolit, který chromosom bude</a:t>
            </a:r>
          </a:p>
          <a:p>
            <a:pPr>
              <a:defRPr/>
            </a:pPr>
            <a:r>
              <a:rPr lang="cs-CZ" dirty="0">
                <a:latin typeface="+mn-lt"/>
              </a:rPr>
              <a:t>inaktivován. Počítání i inaktivace je řízena oblastí </a:t>
            </a:r>
            <a:r>
              <a:rPr lang="cs-CZ" dirty="0" err="1">
                <a:latin typeface="+mn-lt"/>
              </a:rPr>
              <a:t>Xic</a:t>
            </a:r>
            <a:r>
              <a:rPr lang="cs-CZ" dirty="0">
                <a:latin typeface="+mn-lt"/>
              </a:rPr>
              <a:t> (X-</a:t>
            </a:r>
            <a:r>
              <a:rPr lang="cs-CZ" dirty="0" err="1">
                <a:latin typeface="+mn-lt"/>
              </a:rPr>
              <a:t>inactivation</a:t>
            </a:r>
            <a:r>
              <a:rPr lang="cs-CZ" dirty="0">
                <a:latin typeface="+mn-lt"/>
              </a:rPr>
              <a:t> centre),</a:t>
            </a:r>
          </a:p>
          <a:p>
            <a:pPr>
              <a:defRPr/>
            </a:pPr>
            <a:r>
              <a:rPr lang="cs-CZ" dirty="0">
                <a:latin typeface="+mn-lt"/>
              </a:rPr>
              <a:t>které obsahuje řadu regulačních elementů včetně </a:t>
            </a:r>
            <a:r>
              <a:rPr lang="cs-CZ" dirty="0" err="1">
                <a:latin typeface="+mn-lt"/>
              </a:rPr>
              <a:t>Xist</a:t>
            </a:r>
            <a:r>
              <a:rPr lang="cs-CZ" dirty="0">
                <a:latin typeface="+mn-lt"/>
              </a:rPr>
              <a:t>. Jakmile je rozhodnuto o</a:t>
            </a:r>
          </a:p>
          <a:p>
            <a:pPr>
              <a:defRPr/>
            </a:pPr>
            <a:r>
              <a:rPr lang="cs-CZ" dirty="0">
                <a:latin typeface="+mn-lt"/>
              </a:rPr>
              <a:t>tom, který X bude inaktivován, začne se na tomto chromosomu transkribovat</a:t>
            </a:r>
          </a:p>
          <a:p>
            <a:pPr>
              <a:defRPr/>
            </a:pPr>
            <a:r>
              <a:rPr lang="cs-CZ" dirty="0">
                <a:latin typeface="+mn-lt"/>
              </a:rPr>
              <a:t>dlouhá nekódující </a:t>
            </a:r>
            <a:r>
              <a:rPr lang="cs-CZ" dirty="0" err="1">
                <a:latin typeface="+mn-lt"/>
              </a:rPr>
              <a:t>Xist</a:t>
            </a:r>
            <a:r>
              <a:rPr lang="cs-CZ" dirty="0">
                <a:latin typeface="+mn-lt"/>
              </a:rPr>
              <a:t> RNA, která se rozprostře po celém chromosomu a umlčí</a:t>
            </a:r>
          </a:p>
          <a:p>
            <a:pPr>
              <a:defRPr/>
            </a:pPr>
            <a:r>
              <a:rPr lang="cs-CZ" dirty="0">
                <a:latin typeface="+mn-lt"/>
              </a:rPr>
              <a:t>ho. Pokud je </a:t>
            </a:r>
            <a:r>
              <a:rPr lang="cs-CZ" dirty="0" err="1">
                <a:latin typeface="+mn-lt"/>
              </a:rPr>
              <a:t>Xist</a:t>
            </a:r>
            <a:r>
              <a:rPr lang="cs-CZ" dirty="0">
                <a:latin typeface="+mn-lt"/>
              </a:rPr>
              <a:t> přenesen na </a:t>
            </a:r>
            <a:r>
              <a:rPr lang="cs-CZ" dirty="0" err="1">
                <a:latin typeface="+mn-lt"/>
              </a:rPr>
              <a:t>autosom</a:t>
            </a:r>
            <a:r>
              <a:rPr lang="cs-CZ" dirty="0">
                <a:latin typeface="+mn-lt"/>
              </a:rPr>
              <a:t>, provede jeho umlčení, ale to je méně</a:t>
            </a:r>
          </a:p>
          <a:p>
            <a:pPr>
              <a:defRPr/>
            </a:pPr>
            <a:r>
              <a:rPr lang="cs-CZ" dirty="0">
                <a:latin typeface="+mn-lt"/>
              </a:rPr>
              <a:t>efektivní. </a:t>
            </a:r>
            <a:r>
              <a:rPr lang="cs-CZ" dirty="0" err="1">
                <a:latin typeface="+mn-lt"/>
              </a:rPr>
              <a:t>Xist</a:t>
            </a:r>
            <a:r>
              <a:rPr lang="cs-CZ" dirty="0">
                <a:latin typeface="+mn-lt"/>
              </a:rPr>
              <a:t> tedy nepotřebuje žádné sekvence, které by byly jen na X. Ukazuje</a:t>
            </a:r>
          </a:p>
          <a:p>
            <a:pPr>
              <a:defRPr/>
            </a:pPr>
            <a:r>
              <a:rPr lang="cs-CZ" dirty="0">
                <a:latin typeface="+mn-lt"/>
              </a:rPr>
              <a:t>se, že cílovými sekvencemi </a:t>
            </a:r>
            <a:r>
              <a:rPr lang="cs-CZ" dirty="0" err="1">
                <a:latin typeface="+mn-lt"/>
              </a:rPr>
              <a:t>Xist</a:t>
            </a:r>
            <a:r>
              <a:rPr lang="cs-CZ" dirty="0">
                <a:latin typeface="+mn-lt"/>
              </a:rPr>
              <a:t> jsou mobilní elementy </a:t>
            </a:r>
            <a:r>
              <a:rPr lang="cs-CZ" dirty="0" err="1">
                <a:latin typeface="+mn-lt"/>
              </a:rPr>
              <a:t>LINEs</a:t>
            </a:r>
            <a:r>
              <a:rPr lang="cs-CZ" dirty="0">
                <a:latin typeface="+mn-lt"/>
              </a:rPr>
              <a:t>, které se na X</a:t>
            </a:r>
          </a:p>
          <a:p>
            <a:pPr>
              <a:defRPr/>
            </a:pPr>
            <a:r>
              <a:rPr lang="cs-CZ" dirty="0">
                <a:latin typeface="+mn-lt"/>
              </a:rPr>
              <a:t>vyskytují hojněji než na </a:t>
            </a:r>
            <a:r>
              <a:rPr lang="cs-CZ" dirty="0" err="1">
                <a:latin typeface="+mn-lt"/>
              </a:rPr>
              <a:t>autosomech</a:t>
            </a:r>
            <a:r>
              <a:rPr lang="cs-CZ" dirty="0">
                <a:latin typeface="+mn-lt"/>
              </a:rPr>
              <a:t>. Pokusy s buňkami s </a:t>
            </a:r>
            <a:r>
              <a:rPr lang="cs-CZ" dirty="0" err="1">
                <a:latin typeface="+mn-lt"/>
              </a:rPr>
              <a:t>tranlokací</a:t>
            </a:r>
            <a:r>
              <a:rPr lang="cs-CZ" dirty="0">
                <a:latin typeface="+mn-lt"/>
              </a:rPr>
              <a:t> t(X;4)</a:t>
            </a:r>
          </a:p>
          <a:p>
            <a:pPr>
              <a:defRPr/>
            </a:pPr>
            <a:r>
              <a:rPr lang="cs-CZ" dirty="0">
                <a:latin typeface="+mn-lt"/>
              </a:rPr>
              <a:t>ukázaly, že inaktivace se zastavuje na hranicích X a 4 a koreluje s prudkým</a:t>
            </a:r>
          </a:p>
          <a:p>
            <a:pPr>
              <a:defRPr/>
            </a:pPr>
            <a:r>
              <a:rPr lang="cs-CZ" dirty="0">
                <a:latin typeface="+mn-lt"/>
              </a:rPr>
              <a:t>poklesem koncentrace </a:t>
            </a:r>
            <a:r>
              <a:rPr lang="cs-CZ" dirty="0" err="1">
                <a:latin typeface="+mn-lt"/>
              </a:rPr>
              <a:t>LINEs</a:t>
            </a:r>
            <a:r>
              <a:rPr lang="cs-CZ" dirty="0">
                <a:latin typeface="+mn-lt"/>
              </a:rPr>
              <a:t>.</a:t>
            </a:r>
          </a:p>
          <a:p>
            <a:pPr>
              <a:defRPr/>
            </a:pPr>
            <a:r>
              <a:rPr lang="cs-CZ" dirty="0">
                <a:latin typeface="+mn-lt"/>
              </a:rPr>
              <a:t>Rozprostření </a:t>
            </a:r>
            <a:r>
              <a:rPr lang="cs-CZ" dirty="0" err="1">
                <a:latin typeface="+mn-lt"/>
              </a:rPr>
              <a:t>Xist</a:t>
            </a:r>
            <a:r>
              <a:rPr lang="cs-CZ" dirty="0">
                <a:latin typeface="+mn-lt"/>
              </a:rPr>
              <a:t> RNA je následováno odloučením RNA polymerázy II od</a:t>
            </a:r>
          </a:p>
          <a:p>
            <a:pPr>
              <a:defRPr/>
            </a:pPr>
            <a:r>
              <a:rPr lang="cs-CZ" dirty="0">
                <a:latin typeface="+mn-lt"/>
              </a:rPr>
              <a:t>chromosomu, ztrátou </a:t>
            </a:r>
            <a:r>
              <a:rPr lang="cs-CZ" dirty="0" err="1">
                <a:latin typeface="+mn-lt"/>
              </a:rPr>
              <a:t>euchromatinových</a:t>
            </a:r>
            <a:r>
              <a:rPr lang="cs-CZ" dirty="0">
                <a:latin typeface="+mn-lt"/>
              </a:rPr>
              <a:t> epigenetických značek, provedením</a:t>
            </a:r>
          </a:p>
          <a:p>
            <a:pPr>
              <a:defRPr/>
            </a:pPr>
            <a:r>
              <a:rPr lang="en-US" dirty="0" err="1">
                <a:latin typeface="+mn-lt"/>
              </a:rPr>
              <a:t>represivních</a:t>
            </a:r>
            <a:r>
              <a:rPr lang="en-US" dirty="0">
                <a:latin typeface="+mn-lt"/>
              </a:rPr>
              <a:t> </a:t>
            </a:r>
            <a:r>
              <a:rPr lang="en-US" dirty="0" err="1">
                <a:latin typeface="+mn-lt"/>
              </a:rPr>
              <a:t>epigenetických</a:t>
            </a:r>
            <a:r>
              <a:rPr lang="en-US" dirty="0">
                <a:latin typeface="+mn-lt"/>
              </a:rPr>
              <a:t> </a:t>
            </a:r>
            <a:r>
              <a:rPr lang="en-US" dirty="0" err="1">
                <a:latin typeface="+mn-lt"/>
              </a:rPr>
              <a:t>modifikací</a:t>
            </a:r>
            <a:r>
              <a:rPr lang="en-US" dirty="0">
                <a:latin typeface="+mn-lt"/>
              </a:rPr>
              <a:t> (</a:t>
            </a:r>
            <a:r>
              <a:rPr lang="en-US" dirty="0" err="1">
                <a:latin typeface="+mn-lt"/>
              </a:rPr>
              <a:t>metylace</a:t>
            </a:r>
            <a:r>
              <a:rPr lang="en-US" dirty="0">
                <a:latin typeface="+mn-lt"/>
              </a:rPr>
              <a:t> H3, </a:t>
            </a:r>
            <a:r>
              <a:rPr lang="en-US" dirty="0" err="1">
                <a:latin typeface="+mn-lt"/>
              </a:rPr>
              <a:t>hypoacetylace</a:t>
            </a:r>
            <a:r>
              <a:rPr lang="en-US" dirty="0">
                <a:latin typeface="+mn-lt"/>
              </a:rPr>
              <a:t> H4 a</a:t>
            </a:r>
          </a:p>
          <a:p>
            <a:pPr>
              <a:defRPr/>
            </a:pPr>
            <a:r>
              <a:rPr lang="cs-CZ" dirty="0">
                <a:latin typeface="+mn-lt"/>
              </a:rPr>
              <a:t>metylace DNA). Inaktivované X vytvoří </a:t>
            </a:r>
            <a:r>
              <a:rPr lang="cs-CZ" dirty="0" err="1">
                <a:latin typeface="+mn-lt"/>
              </a:rPr>
              <a:t>Barrovo</a:t>
            </a:r>
            <a:r>
              <a:rPr lang="cs-CZ" dirty="0">
                <a:latin typeface="+mn-lt"/>
              </a:rPr>
              <a:t> tělísko poblíž jaderné membrány,</a:t>
            </a:r>
          </a:p>
          <a:p>
            <a:pPr>
              <a:defRPr/>
            </a:pPr>
            <a:r>
              <a:rPr lang="cs-CZ" dirty="0">
                <a:latin typeface="+mn-lt"/>
              </a:rPr>
              <a:t>replikuje se později než zbytek genomu a až na několik segmentů není</a:t>
            </a:r>
          </a:p>
          <a:p>
            <a:pPr>
              <a:defRPr/>
            </a:pPr>
            <a:r>
              <a:rPr lang="cs-CZ" dirty="0">
                <a:latin typeface="+mn-lt"/>
              </a:rPr>
              <a:t>exprimováno.</a:t>
            </a:r>
            <a:endParaRPr lang="cs-CZ" dirty="0"/>
          </a:p>
        </p:txBody>
      </p:sp>
      <p:sp>
        <p:nvSpPr>
          <p:cNvPr id="132100" name="Zástupný symbol pro číslo snímku 3">
            <a:extLst>
              <a:ext uri="{FF2B5EF4-FFF2-40B4-BE49-F238E27FC236}">
                <a16:creationId xmlns:a16="http://schemas.microsoft.com/office/drawing/2014/main" id="{51C26104-BEF2-46F8-BA9A-417236F8D0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1E56D405-551B-4323-AE79-EF7183EBA6C4}" type="slidenum">
              <a:rPr lang="en-US" altLang="cs-CZ" smtClean="0"/>
              <a:pPr/>
              <a:t>32</a:t>
            </a:fld>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F442C7A8-E3D2-44AF-959A-4DFBF11D7A4E}"/>
              </a:ext>
            </a:extLst>
          </p:cNvPr>
          <p:cNvSpPr>
            <a:spLocks noGrp="1" noRot="1" noChangeAspect="1" noChangeArrowheads="1" noTextEdit="1"/>
          </p:cNvSpPr>
          <p:nvPr>
            <p:ph type="sldImg"/>
          </p:nvPr>
        </p:nvSpPr>
        <p:spPr>
          <a:xfrm>
            <a:off x="409575" y="1233488"/>
            <a:ext cx="5922963" cy="3332162"/>
          </a:xfrm>
          <a:ln/>
        </p:spPr>
      </p:sp>
      <p:sp>
        <p:nvSpPr>
          <p:cNvPr id="134147" name="Zástupný symbol pro poznámky 2">
            <a:extLst>
              <a:ext uri="{FF2B5EF4-FFF2-40B4-BE49-F238E27FC236}">
                <a16:creationId xmlns:a16="http://schemas.microsoft.com/office/drawing/2014/main" id="{53FAF2F0-412F-4419-AA1C-298FC5A4E8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134148" name="Zástupný symbol pro číslo snímku 3">
            <a:extLst>
              <a:ext uri="{FF2B5EF4-FFF2-40B4-BE49-F238E27FC236}">
                <a16:creationId xmlns:a16="http://schemas.microsoft.com/office/drawing/2014/main" id="{3F14A8A4-5C26-4DA9-B420-9CFBFFC271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a:solidFill>
                  <a:schemeClr val="tx1"/>
                </a:solidFill>
                <a:latin typeface="Calibri" panose="020F0502020204030204" pitchFamily="34" charset="0"/>
              </a:defRPr>
            </a:lvl1pPr>
            <a:lvl2pPr marL="742950" indent="-285750" defTabSz="917575">
              <a:defRPr>
                <a:solidFill>
                  <a:schemeClr val="tx1"/>
                </a:solidFill>
                <a:latin typeface="Calibri" panose="020F0502020204030204" pitchFamily="34" charset="0"/>
              </a:defRPr>
            </a:lvl2pPr>
            <a:lvl3pPr marL="1143000" indent="-228600" defTabSz="917575">
              <a:defRPr>
                <a:solidFill>
                  <a:schemeClr val="tx1"/>
                </a:solidFill>
                <a:latin typeface="Calibri" panose="020F0502020204030204" pitchFamily="34" charset="0"/>
              </a:defRPr>
            </a:lvl3pPr>
            <a:lvl4pPr marL="1600200" indent="-228600" defTabSz="917575">
              <a:defRPr>
                <a:solidFill>
                  <a:schemeClr val="tx1"/>
                </a:solidFill>
                <a:latin typeface="Calibri" panose="020F0502020204030204" pitchFamily="34" charset="0"/>
              </a:defRPr>
            </a:lvl4pPr>
            <a:lvl5pPr marL="2057400" indent="-228600" defTabSz="917575">
              <a:defRPr>
                <a:solidFill>
                  <a:schemeClr val="tx1"/>
                </a:solidFill>
                <a:latin typeface="Calibri" panose="020F0502020204030204" pitchFamily="34" charset="0"/>
              </a:defRPr>
            </a:lvl5pPr>
            <a:lvl6pPr marL="2514600" indent="-228600" defTabSz="917575" eaLnBrk="0" fontAlgn="base" hangingPunct="0">
              <a:spcBef>
                <a:spcPct val="0"/>
              </a:spcBef>
              <a:spcAft>
                <a:spcPct val="0"/>
              </a:spcAft>
              <a:defRPr>
                <a:solidFill>
                  <a:schemeClr val="tx1"/>
                </a:solidFill>
                <a:latin typeface="Calibri" panose="020F0502020204030204" pitchFamily="34" charset="0"/>
              </a:defRPr>
            </a:lvl6pPr>
            <a:lvl7pPr marL="2971800" indent="-228600" defTabSz="917575" eaLnBrk="0" fontAlgn="base" hangingPunct="0">
              <a:spcBef>
                <a:spcPct val="0"/>
              </a:spcBef>
              <a:spcAft>
                <a:spcPct val="0"/>
              </a:spcAft>
              <a:defRPr>
                <a:solidFill>
                  <a:schemeClr val="tx1"/>
                </a:solidFill>
                <a:latin typeface="Calibri" panose="020F0502020204030204" pitchFamily="34" charset="0"/>
              </a:defRPr>
            </a:lvl7pPr>
            <a:lvl8pPr marL="3429000" indent="-228600" defTabSz="917575" eaLnBrk="0" fontAlgn="base" hangingPunct="0">
              <a:spcBef>
                <a:spcPct val="0"/>
              </a:spcBef>
              <a:spcAft>
                <a:spcPct val="0"/>
              </a:spcAft>
              <a:defRPr>
                <a:solidFill>
                  <a:schemeClr val="tx1"/>
                </a:solidFill>
                <a:latin typeface="Calibri" panose="020F0502020204030204" pitchFamily="34" charset="0"/>
              </a:defRPr>
            </a:lvl8pPr>
            <a:lvl9pPr marL="3886200" indent="-228600" defTabSz="917575" eaLnBrk="0" fontAlgn="base" hangingPunct="0">
              <a:spcBef>
                <a:spcPct val="0"/>
              </a:spcBef>
              <a:spcAft>
                <a:spcPct val="0"/>
              </a:spcAft>
              <a:defRPr>
                <a:solidFill>
                  <a:schemeClr val="tx1"/>
                </a:solidFill>
                <a:latin typeface="Calibri" panose="020F0502020204030204" pitchFamily="34" charset="0"/>
              </a:defRPr>
            </a:lvl9pPr>
          </a:lstStyle>
          <a:p>
            <a:fld id="{B250750B-88CC-43BA-82D5-3E69DCBE9B20}" type="slidenum">
              <a:rPr lang="en-US" altLang="cs-CZ" smtClean="0"/>
              <a:pPr/>
              <a:t>33</a:t>
            </a:fld>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E5FFE-0B2C-4BED-82D1-082F7619880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BCD9709-146B-4F02-A26B-989804F54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DDF9EFC-19EF-4992-96EC-1EC9A938D238}"/>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AFD288E5-E0A5-4432-B609-214C6178488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9999A1-6986-4DA7-9972-22E3D7342037}"/>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349242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4F3C22-EEEF-4434-898D-055E8631B44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78DFA5E-6D87-4326-86FC-EDFB527AF1D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83BDA2-A94D-4B4F-8363-D1A073AE7227}"/>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EA1252D0-305F-4176-93FC-1F6FBAFA32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FCF180-6CFC-4953-B9B7-23939DD04735}"/>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76767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FC6BD00-DF0F-4E99-ABDD-01E0D8FF6FD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0A3AAA0-DE85-408D-BE62-191CD27606D2}"/>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4C64D4-51C5-436E-9E2D-C1FCFA20F7FE}"/>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57545E10-B07A-4995-B57F-E1CBB67C25E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0044BA3-7FBA-4F90-81E8-92709818BC18}"/>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128037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text 2"/>
          <p:cNvSpPr>
            <a:spLocks noGrp="1"/>
          </p:cNvSpPr>
          <p:nvPr>
            <p:ph type="body" sz="half" idx="1"/>
          </p:nvPr>
        </p:nvSpPr>
        <p:spPr>
          <a:xfrm>
            <a:off x="914400"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9812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1148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4ED92D0F-707B-4F73-AD61-84836F3A2775}"/>
              </a:ext>
            </a:extLst>
          </p:cNvPr>
          <p:cNvSpPr>
            <a:spLocks noGrp="1" noChangeArrowheads="1"/>
          </p:cNvSpPr>
          <p:nvPr>
            <p:ph type="dt" sz="half" idx="10"/>
          </p:nvPr>
        </p:nvSpPr>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65E1515B-FD86-469A-B236-B11679E69591}"/>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090D1AF9-9A6A-4DF4-9D77-192CA146E1DB}"/>
              </a:ext>
            </a:extLst>
          </p:cNvPr>
          <p:cNvSpPr>
            <a:spLocks noGrp="1" noChangeArrowheads="1"/>
          </p:cNvSpPr>
          <p:nvPr>
            <p:ph type="sldNum" sz="quarter" idx="12"/>
          </p:nvPr>
        </p:nvSpPr>
        <p:spPr/>
        <p:txBody>
          <a:bodyPr/>
          <a:lstStyle>
            <a:lvl1pPr>
              <a:defRPr/>
            </a:lvl1pPr>
          </a:lstStyle>
          <a:p>
            <a:pPr>
              <a:defRPr/>
            </a:pPr>
            <a:fld id="{583274BB-A3F6-4791-8551-9B580FEE95B1}" type="slidenum">
              <a:rPr lang="cs-CZ" altLang="cs-CZ"/>
              <a:pPr>
                <a:defRPr/>
              </a:pPr>
              <a:t>‹#›</a:t>
            </a:fld>
            <a:endParaRPr lang="cs-CZ" altLang="cs-CZ"/>
          </a:p>
        </p:txBody>
      </p:sp>
    </p:spTree>
    <p:extLst>
      <p:ext uri="{BB962C8B-B14F-4D97-AF65-F5344CB8AC3E}">
        <p14:creationId xmlns:p14="http://schemas.microsoft.com/office/powerpoint/2010/main" val="69425485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obsah 2"/>
          <p:cNvSpPr>
            <a:spLocks noGrp="1"/>
          </p:cNvSpPr>
          <p:nvPr>
            <p:ph sz="half" idx="1"/>
          </p:nvPr>
        </p:nvSpPr>
        <p:spPr>
          <a:xfrm>
            <a:off x="914400"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9812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1148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F3DDFA51-5DAA-4F6C-8D75-17045D936FF4}"/>
              </a:ext>
            </a:extLst>
          </p:cNvPr>
          <p:cNvSpPr>
            <a:spLocks noGrp="1" noChangeArrowheads="1"/>
          </p:cNvSpPr>
          <p:nvPr>
            <p:ph type="dt" sz="half" idx="10"/>
          </p:nvPr>
        </p:nvSpPr>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F72AF0D9-D88D-4C09-9C11-F8B6A152F335}"/>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DD931F0C-10A5-48E9-8E67-2EAD014C6382}"/>
              </a:ext>
            </a:extLst>
          </p:cNvPr>
          <p:cNvSpPr>
            <a:spLocks noGrp="1" noChangeArrowheads="1"/>
          </p:cNvSpPr>
          <p:nvPr>
            <p:ph type="sldNum" sz="quarter" idx="12"/>
          </p:nvPr>
        </p:nvSpPr>
        <p:spPr/>
        <p:txBody>
          <a:bodyPr/>
          <a:lstStyle>
            <a:lvl1pPr>
              <a:defRPr/>
            </a:lvl1pPr>
          </a:lstStyle>
          <a:p>
            <a:pPr>
              <a:defRPr/>
            </a:pPr>
            <a:fld id="{1AB2E733-75BF-487C-9B9B-A286987CD7A7}" type="slidenum">
              <a:rPr lang="cs-CZ" altLang="cs-CZ"/>
              <a:pPr>
                <a:defRPr/>
              </a:pPr>
              <a:t>‹#›</a:t>
            </a:fld>
            <a:endParaRPr lang="cs-CZ" altLang="cs-CZ"/>
          </a:p>
        </p:txBody>
      </p:sp>
    </p:spTree>
    <p:extLst>
      <p:ext uri="{BB962C8B-B14F-4D97-AF65-F5344CB8AC3E}">
        <p14:creationId xmlns:p14="http://schemas.microsoft.com/office/powerpoint/2010/main" val="487535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914400" y="609600"/>
            <a:ext cx="10363200" cy="1143000"/>
          </a:xfrm>
        </p:spPr>
        <p:txBody>
          <a:bodyPr/>
          <a:lstStyle/>
          <a:p>
            <a:r>
              <a:rPr lang="cs-CZ"/>
              <a:t>Kliknutím lze upravit styl.</a:t>
            </a:r>
          </a:p>
        </p:txBody>
      </p:sp>
      <p:sp>
        <p:nvSpPr>
          <p:cNvPr id="3" name="Zástupný symbol pro obsah 2"/>
          <p:cNvSpPr>
            <a:spLocks noGrp="1"/>
          </p:cNvSpPr>
          <p:nvPr>
            <p:ph sz="quarter" idx="1"/>
          </p:nvPr>
        </p:nvSpPr>
        <p:spPr>
          <a:xfrm>
            <a:off x="914400" y="19812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9812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914400" y="41148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41148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4526FD1-1B0F-458D-8057-0FDF0B804580}"/>
              </a:ext>
            </a:extLst>
          </p:cNvPr>
          <p:cNvSpPr>
            <a:spLocks noGrp="1" noChangeArrowheads="1"/>
          </p:cNvSpPr>
          <p:nvPr>
            <p:ph type="dt" sz="half" idx="10"/>
          </p:nvPr>
        </p:nvSpPr>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70688A66-6685-4910-A1F5-CC79901ACECC}"/>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2863307B-4D68-4D95-9C8C-F0669E2BEAF3}"/>
              </a:ext>
            </a:extLst>
          </p:cNvPr>
          <p:cNvSpPr>
            <a:spLocks noGrp="1" noChangeArrowheads="1"/>
          </p:cNvSpPr>
          <p:nvPr>
            <p:ph type="sldNum" sz="quarter" idx="12"/>
          </p:nvPr>
        </p:nvSpPr>
        <p:spPr/>
        <p:txBody>
          <a:bodyPr/>
          <a:lstStyle>
            <a:lvl1pPr>
              <a:defRPr/>
            </a:lvl1pPr>
          </a:lstStyle>
          <a:p>
            <a:pPr>
              <a:defRPr/>
            </a:pPr>
            <a:fld id="{FFC813FA-4C08-42DD-9C49-9A043A286954}" type="slidenum">
              <a:rPr lang="cs-CZ" altLang="cs-CZ"/>
              <a:pPr>
                <a:defRPr/>
              </a:pPr>
              <a:t>‹#›</a:t>
            </a:fld>
            <a:endParaRPr lang="cs-CZ" altLang="cs-CZ"/>
          </a:p>
        </p:txBody>
      </p:sp>
    </p:spTree>
    <p:extLst>
      <p:ext uri="{BB962C8B-B14F-4D97-AF65-F5344CB8AC3E}">
        <p14:creationId xmlns:p14="http://schemas.microsoft.com/office/powerpoint/2010/main" val="159022534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914400" y="609600"/>
            <a:ext cx="10363200" cy="5486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AE1DE318-8ED7-42E7-924A-EEF2EDEB93FC}"/>
              </a:ext>
            </a:extLst>
          </p:cNvPr>
          <p:cNvSpPr>
            <a:spLocks noGrp="1" noChangeArrowheads="1"/>
          </p:cNvSpPr>
          <p:nvPr>
            <p:ph type="dt" sz="half" idx="10"/>
          </p:nvPr>
        </p:nvSpPr>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C179CB2C-972B-47D0-A1B8-F634AF279EDD}"/>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E84ED2CB-C725-4323-95B4-CD389C90D057}"/>
              </a:ext>
            </a:extLst>
          </p:cNvPr>
          <p:cNvSpPr>
            <a:spLocks noGrp="1" noChangeArrowheads="1"/>
          </p:cNvSpPr>
          <p:nvPr>
            <p:ph type="sldNum" sz="quarter" idx="12"/>
          </p:nvPr>
        </p:nvSpPr>
        <p:spPr/>
        <p:txBody>
          <a:bodyPr/>
          <a:lstStyle>
            <a:lvl1pPr>
              <a:defRPr/>
            </a:lvl1pPr>
          </a:lstStyle>
          <a:p>
            <a:pPr>
              <a:defRPr/>
            </a:pPr>
            <a:fld id="{18F40B7F-1038-4C2E-BE28-31FE83C0681B}" type="slidenum">
              <a:rPr lang="cs-CZ" altLang="cs-CZ"/>
              <a:pPr>
                <a:defRPr/>
              </a:pPr>
              <a:t>‹#›</a:t>
            </a:fld>
            <a:endParaRPr lang="cs-CZ" altLang="cs-CZ"/>
          </a:p>
        </p:txBody>
      </p:sp>
    </p:spTree>
    <p:extLst>
      <p:ext uri="{BB962C8B-B14F-4D97-AF65-F5344CB8AC3E}">
        <p14:creationId xmlns:p14="http://schemas.microsoft.com/office/powerpoint/2010/main" val="201530357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A3AED6-A52E-4CF7-B31F-6630D9E9AF1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A339B40-B50C-4B75-9AA7-FD033D9B83C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ECC205-D1F5-4AE9-AEBC-DD1D60E340A6}"/>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156BDD84-ED2C-462D-887D-CF04E437A63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17F4B3B-65F0-4D61-8AD0-B93D9145DD08}"/>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383507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C7C8AE-27F9-47A2-90C9-3101DF5E125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935040A-9F37-489B-AA76-3332A6089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F100EA0-07AF-4A80-B9E7-D54F0CEBED83}"/>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D884C61A-BF3B-4BB5-AA98-45F333786CF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C91FAB-19DA-4D0A-83A0-C377CC49D3E9}"/>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312786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2A6EE8-379E-43C2-9DE8-22A57968522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0710653-92C6-456F-B3DA-202CE30F465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EC3A32B-06CD-460A-8887-BD5F1BB2C89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0348E65-0B3E-4654-8944-21571B499F04}"/>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6" name="Zástupný symbol pro zápatí 5">
            <a:extLst>
              <a:ext uri="{FF2B5EF4-FFF2-40B4-BE49-F238E27FC236}">
                <a16:creationId xmlns:a16="http://schemas.microsoft.com/office/drawing/2014/main" id="{BDC8F833-2B85-4DB0-8CE1-339B22DB92F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A7808E6-495E-4787-8D73-931C80D56DE9}"/>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415973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92505-6DF6-4F39-8ADD-241961036D9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16A0AD8-4683-4650-9FEF-DEF9D17EC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67E0FC2-E139-4686-A230-F8A33EAAA40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6FCF323-6A1A-430A-89F6-8832359E6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DB2A9A1-A6F9-4E6F-BFCE-70C4DA61082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85CD8B0-9864-4751-87F2-13A45F2552F5}"/>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8" name="Zástupný symbol pro zápatí 7">
            <a:extLst>
              <a:ext uri="{FF2B5EF4-FFF2-40B4-BE49-F238E27FC236}">
                <a16:creationId xmlns:a16="http://schemas.microsoft.com/office/drawing/2014/main" id="{73DB1823-672F-494A-9B5B-0AEA2783687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0E6554C-6204-4CA0-B8F2-756CA2EDBC81}"/>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185489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5B6DD-A213-4795-BA49-1EDF4ADB725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D541D1A-CA51-49FD-9E38-CCB4BAA3EDED}"/>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4" name="Zástupný symbol pro zápatí 3">
            <a:extLst>
              <a:ext uri="{FF2B5EF4-FFF2-40B4-BE49-F238E27FC236}">
                <a16:creationId xmlns:a16="http://schemas.microsoft.com/office/drawing/2014/main" id="{2B61B791-3698-4E2E-95F5-9558515DD3C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74D0FE4-AEAC-4891-9D03-6BA6A839E949}"/>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139863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6D463D2-416A-4C8B-B539-A250B581431A}"/>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3" name="Zástupný symbol pro zápatí 2">
            <a:extLst>
              <a:ext uri="{FF2B5EF4-FFF2-40B4-BE49-F238E27FC236}">
                <a16:creationId xmlns:a16="http://schemas.microsoft.com/office/drawing/2014/main" id="{8DB7922B-1C1E-42AC-B286-506735FD49F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CA9B8D6-2AD4-4A8A-8737-13EA05748C5B}"/>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31073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7180E-0F8F-4EEE-A062-768C0BC5A20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823A637-2F10-4BAA-AD06-012833B47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64769FD-DD23-4E6A-BAF4-0345867E5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9C48209-4A01-49A9-81CE-A5E5A6E39270}"/>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6" name="Zástupný symbol pro zápatí 5">
            <a:extLst>
              <a:ext uri="{FF2B5EF4-FFF2-40B4-BE49-F238E27FC236}">
                <a16:creationId xmlns:a16="http://schemas.microsoft.com/office/drawing/2014/main" id="{A968324D-288A-46F9-9B9C-0BD44669BF5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A346434-8AE3-4BDF-BC98-D90F02FB9611}"/>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65875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EE91A8-5964-44D8-BFA9-94BA1570CFA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12B8171-B172-4F1B-9417-AD08EB779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B7182B9-F5C8-421A-8D58-8964569DA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CB877C1-DB7D-4990-B759-BDBA01F852CE}"/>
              </a:ext>
            </a:extLst>
          </p:cNvPr>
          <p:cNvSpPr>
            <a:spLocks noGrp="1"/>
          </p:cNvSpPr>
          <p:nvPr>
            <p:ph type="dt" sz="half" idx="10"/>
          </p:nvPr>
        </p:nvSpPr>
        <p:spPr/>
        <p:txBody>
          <a:bodyPr/>
          <a:lstStyle/>
          <a:p>
            <a:fld id="{7411502F-D5B5-4F8B-84CC-5D2467498038}" type="datetimeFigureOut">
              <a:rPr lang="cs-CZ" smtClean="0"/>
              <a:t>11.04.2022</a:t>
            </a:fld>
            <a:endParaRPr lang="cs-CZ"/>
          </a:p>
        </p:txBody>
      </p:sp>
      <p:sp>
        <p:nvSpPr>
          <p:cNvPr id="6" name="Zástupný symbol pro zápatí 5">
            <a:extLst>
              <a:ext uri="{FF2B5EF4-FFF2-40B4-BE49-F238E27FC236}">
                <a16:creationId xmlns:a16="http://schemas.microsoft.com/office/drawing/2014/main" id="{96E65007-15EC-436D-8F8B-3EEA8BB9CE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AB2BE88-4662-4212-A6F6-C6BC051ED0C5}"/>
              </a:ext>
            </a:extLst>
          </p:cNvPr>
          <p:cNvSpPr>
            <a:spLocks noGrp="1"/>
          </p:cNvSpPr>
          <p:nvPr>
            <p:ph type="sldNum" sz="quarter" idx="12"/>
          </p:nvPr>
        </p:nvSpPr>
        <p:spPr/>
        <p:txBody>
          <a:bodyPr/>
          <a:lstStyle/>
          <a:p>
            <a:fld id="{3A3996F2-A6D0-479F-8744-ABF6E77D9C77}" type="slidenum">
              <a:rPr lang="cs-CZ" smtClean="0"/>
              <a:t>‹#›</a:t>
            </a:fld>
            <a:endParaRPr lang="cs-CZ"/>
          </a:p>
        </p:txBody>
      </p:sp>
    </p:spTree>
    <p:extLst>
      <p:ext uri="{BB962C8B-B14F-4D97-AF65-F5344CB8AC3E}">
        <p14:creationId xmlns:p14="http://schemas.microsoft.com/office/powerpoint/2010/main" val="415481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61B0422-C58C-4EC4-9A63-E9955D22D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C365FF6-1305-40ED-8AF2-EB2AB38E3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7A0BB59-DB0E-4176-8BF9-C12C8FD91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1502F-D5B5-4F8B-84CC-5D2467498038}" type="datetimeFigureOut">
              <a:rPr lang="cs-CZ" smtClean="0"/>
              <a:t>11.04.2022</a:t>
            </a:fld>
            <a:endParaRPr lang="cs-CZ"/>
          </a:p>
        </p:txBody>
      </p:sp>
      <p:sp>
        <p:nvSpPr>
          <p:cNvPr id="5" name="Zástupný symbol pro zápatí 4">
            <a:extLst>
              <a:ext uri="{FF2B5EF4-FFF2-40B4-BE49-F238E27FC236}">
                <a16:creationId xmlns:a16="http://schemas.microsoft.com/office/drawing/2014/main" id="{24F34F0A-045E-477F-9F8C-64E655F7B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7EDDDCB0-BB61-4954-B1E8-314361CDC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996F2-A6D0-479F-8744-ABF6E77D9C77}" type="slidenum">
              <a:rPr lang="cs-CZ" smtClean="0"/>
              <a:t>‹#›</a:t>
            </a:fld>
            <a:endParaRPr lang="cs-CZ"/>
          </a:p>
        </p:txBody>
      </p:sp>
    </p:spTree>
    <p:extLst>
      <p:ext uri="{BB962C8B-B14F-4D97-AF65-F5344CB8AC3E}">
        <p14:creationId xmlns:p14="http://schemas.microsoft.com/office/powerpoint/2010/main" val="2377423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4A48843-5D9F-4890-B020-DB29C80F2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1107" name="Text Box 3">
            <a:extLst>
              <a:ext uri="{FF2B5EF4-FFF2-40B4-BE49-F238E27FC236}">
                <a16:creationId xmlns:a16="http://schemas.microsoft.com/office/drawing/2014/main" id="{72217E4F-F17E-419F-BFBA-D24F2F9D42D1}"/>
              </a:ext>
            </a:extLst>
          </p:cNvPr>
          <p:cNvSpPr txBox="1">
            <a:spLocks noChangeArrowheads="1"/>
          </p:cNvSpPr>
          <p:nvPr/>
        </p:nvSpPr>
        <p:spPr bwMode="auto">
          <a:xfrm>
            <a:off x="2782888" y="549275"/>
            <a:ext cx="6408737" cy="3970318"/>
          </a:xfrm>
          <a:prstGeom prst="rect">
            <a:avLst/>
          </a:prstGeom>
          <a:noFill/>
          <a:ln>
            <a:noFill/>
          </a:ln>
          <a:effectLst/>
        </p:spPr>
        <p:txBody>
          <a:bodyPr>
            <a:spAutoFit/>
          </a:bodyPr>
          <a:lstStyle/>
          <a:p>
            <a:pPr algn="ctr" eaLnBrk="1" fontAlgn="auto" hangingPunct="1">
              <a:spcBef>
                <a:spcPts val="0"/>
              </a:spcBef>
              <a:spcAft>
                <a:spcPts val="0"/>
              </a:spcAft>
              <a:defRPr/>
            </a:pPr>
            <a:r>
              <a:rPr lang="cs-CZ" altLang="cs-CZ" sz="3600" dirty="0">
                <a:solidFill>
                  <a:srgbClr val="FFFF00"/>
                </a:solidFill>
                <a:effectLst>
                  <a:outerShdw blurRad="38100" dist="38100" dir="2700000" algn="tl">
                    <a:srgbClr val="000000"/>
                  </a:outerShdw>
                </a:effectLst>
                <a:latin typeface="+mn-lt"/>
              </a:rPr>
              <a:t>Eduard </a:t>
            </a:r>
            <a:r>
              <a:rPr lang="cs-CZ" altLang="cs-CZ" sz="3600" dirty="0" err="1">
                <a:solidFill>
                  <a:srgbClr val="FFFF00"/>
                </a:solidFill>
                <a:effectLst>
                  <a:outerShdw blurRad="38100" dist="38100" dir="2700000" algn="tl">
                    <a:srgbClr val="000000"/>
                  </a:outerShdw>
                </a:effectLst>
                <a:latin typeface="+mn-lt"/>
              </a:rPr>
              <a:t>Kejnovský</a:t>
            </a:r>
            <a:r>
              <a:rPr lang="cs-CZ" altLang="cs-CZ" sz="3600" dirty="0">
                <a:solidFill>
                  <a:srgbClr val="FFFF00"/>
                </a:solidFill>
                <a:effectLst>
                  <a:outerShdw blurRad="38100" dist="38100" dir="2700000" algn="tl">
                    <a:srgbClr val="000000"/>
                  </a:outerShdw>
                </a:effectLst>
                <a:latin typeface="+mn-lt"/>
              </a:rPr>
              <a:t> + Zdeněk Kubát + Roman Hobza</a:t>
            </a:r>
          </a:p>
          <a:p>
            <a:pPr algn="ctr" eaLnBrk="1" fontAlgn="auto" hangingPunct="1">
              <a:spcBef>
                <a:spcPts val="0"/>
              </a:spcBef>
              <a:spcAft>
                <a:spcPts val="0"/>
              </a:spcAft>
              <a:defRPr/>
            </a:pPr>
            <a:endParaRPr lang="cs-CZ" altLang="cs-CZ" sz="3600" dirty="0">
              <a:solidFill>
                <a:srgbClr val="FFFF00"/>
              </a:solidFill>
              <a:effectLst>
                <a:outerShdw blurRad="38100" dist="38100" dir="2700000" algn="tl">
                  <a:srgbClr val="000000"/>
                </a:outerShdw>
              </a:effectLst>
              <a:latin typeface="+mn-lt"/>
            </a:endParaRPr>
          </a:p>
          <a:p>
            <a:pPr algn="ctr" eaLnBrk="1" fontAlgn="auto" hangingPunct="1">
              <a:spcBef>
                <a:spcPts val="0"/>
              </a:spcBef>
              <a:spcAft>
                <a:spcPts val="0"/>
              </a:spcAft>
              <a:defRPr/>
            </a:pPr>
            <a:r>
              <a:rPr lang="cs-CZ" altLang="cs-CZ" sz="3600" dirty="0">
                <a:solidFill>
                  <a:srgbClr val="FFFF00"/>
                </a:solidFill>
                <a:effectLst>
                  <a:outerShdw blurRad="38100" dist="38100" dir="2700000" algn="tl">
                    <a:srgbClr val="000000"/>
                  </a:outerShdw>
                </a:effectLst>
                <a:latin typeface="+mn-lt"/>
              </a:rPr>
              <a:t>EVOLUČNÍ GENOMIKA:</a:t>
            </a:r>
          </a:p>
          <a:p>
            <a:pPr algn="ctr" eaLnBrk="1" fontAlgn="auto" hangingPunct="1">
              <a:spcBef>
                <a:spcPts val="0"/>
              </a:spcBef>
              <a:spcAft>
                <a:spcPts val="0"/>
              </a:spcAft>
              <a:defRPr/>
            </a:pPr>
            <a:endParaRPr lang="cs-CZ" altLang="cs-CZ" sz="3600" dirty="0">
              <a:solidFill>
                <a:srgbClr val="FFFF00"/>
              </a:solidFill>
              <a:effectLst>
                <a:outerShdw blurRad="38100" dist="38100" dir="2700000" algn="tl">
                  <a:srgbClr val="000000"/>
                </a:outerShdw>
              </a:effectLst>
              <a:latin typeface="+mn-lt"/>
            </a:endParaRPr>
          </a:p>
          <a:p>
            <a:pPr algn="ctr" eaLnBrk="1" fontAlgn="auto" hangingPunct="1">
              <a:spcBef>
                <a:spcPts val="0"/>
              </a:spcBef>
              <a:spcAft>
                <a:spcPts val="0"/>
              </a:spcAft>
              <a:defRPr/>
            </a:pPr>
            <a:r>
              <a:rPr lang="cs-CZ" altLang="cs-CZ" sz="3600" dirty="0">
                <a:solidFill>
                  <a:schemeClr val="hlink"/>
                </a:solidFill>
                <a:effectLst>
                  <a:outerShdw blurRad="38100" dist="38100" dir="2700000" algn="tl">
                    <a:srgbClr val="000000"/>
                  </a:outerShdw>
                </a:effectLst>
                <a:latin typeface="+mn-lt"/>
              </a:rPr>
              <a:t>V. DYNAMIKA GENOMŮ</a:t>
            </a:r>
          </a:p>
          <a:p>
            <a:pPr algn="ctr" eaLnBrk="1" fontAlgn="auto" hangingPunct="1">
              <a:spcBef>
                <a:spcPts val="0"/>
              </a:spcBef>
              <a:spcAft>
                <a:spcPts val="0"/>
              </a:spcAft>
              <a:defRPr/>
            </a:pPr>
            <a:r>
              <a:rPr lang="cs-CZ" altLang="cs-CZ" sz="3600" dirty="0">
                <a:solidFill>
                  <a:schemeClr val="hlink"/>
                </a:solidFill>
                <a:effectLst>
                  <a:outerShdw blurRad="38100" dist="38100" dir="2700000" algn="tl">
                    <a:srgbClr val="000000"/>
                  </a:outerShdw>
                </a:effectLst>
              </a:rPr>
              <a:t>2. část</a:t>
            </a:r>
            <a:endParaRPr lang="cs-CZ" altLang="cs-CZ" sz="3600" dirty="0">
              <a:solidFill>
                <a:schemeClr val="hlink"/>
              </a:solidFill>
              <a:effectLst>
                <a:outerShdw blurRad="38100" dist="38100" dir="2700000" algn="tl">
                  <a:srgbClr val="000000"/>
                </a:outerShdw>
              </a:effectLst>
              <a:latin typeface="+mn-lt"/>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1340AD27-FB68-4704-B21D-2DE6D4CDA4EC}"/>
              </a:ext>
            </a:extLst>
          </p:cNvPr>
          <p:cNvSpPr>
            <a:spLocks noGrp="1" noChangeArrowheads="1"/>
          </p:cNvSpPr>
          <p:nvPr>
            <p:ph type="title"/>
          </p:nvPr>
        </p:nvSpPr>
        <p:spPr>
          <a:xfrm>
            <a:off x="868680" y="1341438"/>
            <a:ext cx="10391504" cy="2592387"/>
          </a:xfrm>
        </p:spPr>
        <p:txBody>
          <a:bodyPr rtlCol="0">
            <a:normAutofit/>
          </a:bodyPr>
          <a:lstStyle/>
          <a:p>
            <a:pPr algn="ctr" eaLnBrk="1" fontAlgn="auto" hangingPunct="1">
              <a:spcAft>
                <a:spcPts val="0"/>
              </a:spcAft>
              <a:defRPr/>
            </a:pPr>
            <a:r>
              <a:rPr lang="cs-CZ" altLang="cs-CZ" sz="4800" b="1" dirty="0">
                <a:latin typeface="+mn-lt"/>
              </a:rPr>
              <a:t>Obranné mechanizmy </a:t>
            </a:r>
            <a:r>
              <a:rPr lang="cs-CZ" altLang="cs-CZ" sz="4800" b="1" dirty="0" err="1">
                <a:latin typeface="+mn-lt"/>
              </a:rPr>
              <a:t>eukaryot</a:t>
            </a:r>
            <a:endParaRPr lang="cs-CZ" altLang="cs-CZ" sz="4800" b="1" dirty="0">
              <a:latin typeface="+mn-lt"/>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27770DE6-6E8E-47FD-84CD-00B28ED97A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14800" y="1138238"/>
            <a:ext cx="5821363" cy="5468937"/>
          </a:xfrm>
        </p:spPr>
      </p:pic>
      <p:sp>
        <p:nvSpPr>
          <p:cNvPr id="97283" name="TextovéPole 1">
            <a:extLst>
              <a:ext uri="{FF2B5EF4-FFF2-40B4-BE49-F238E27FC236}">
                <a16:creationId xmlns:a16="http://schemas.microsoft.com/office/drawing/2014/main" id="{6E10D567-8A3C-4384-9AA1-D2FFECB5A211}"/>
              </a:ext>
            </a:extLst>
          </p:cNvPr>
          <p:cNvSpPr txBox="1">
            <a:spLocks noChangeArrowheads="1"/>
          </p:cNvSpPr>
          <p:nvPr/>
        </p:nvSpPr>
        <p:spPr bwMode="auto">
          <a:xfrm>
            <a:off x="955675" y="1893888"/>
            <a:ext cx="289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2400" b="1" dirty="0" err="1"/>
              <a:t>Transcriptional</a:t>
            </a:r>
            <a:r>
              <a:rPr lang="cs-CZ" altLang="cs-CZ" sz="2400" b="1" dirty="0"/>
              <a:t> gene </a:t>
            </a:r>
            <a:r>
              <a:rPr lang="cs-CZ" altLang="cs-CZ" sz="2400" b="1" dirty="0" err="1"/>
              <a:t>silencing</a:t>
            </a:r>
            <a:r>
              <a:rPr lang="cs-CZ" altLang="cs-CZ" sz="2400" b="1" dirty="0"/>
              <a:t> (TGS)</a:t>
            </a:r>
          </a:p>
        </p:txBody>
      </p:sp>
      <p:sp>
        <p:nvSpPr>
          <p:cNvPr id="97284" name="TextovéPole 5">
            <a:extLst>
              <a:ext uri="{FF2B5EF4-FFF2-40B4-BE49-F238E27FC236}">
                <a16:creationId xmlns:a16="http://schemas.microsoft.com/office/drawing/2014/main" id="{8D8B90A4-C4B4-4122-BDE9-19E58745683A}"/>
              </a:ext>
            </a:extLst>
          </p:cNvPr>
          <p:cNvSpPr txBox="1">
            <a:spLocks noChangeArrowheads="1"/>
          </p:cNvSpPr>
          <p:nvPr/>
        </p:nvSpPr>
        <p:spPr bwMode="auto">
          <a:xfrm>
            <a:off x="955675" y="3457575"/>
            <a:ext cx="3128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2400" b="1" dirty="0">
                <a:solidFill>
                  <a:srgbClr val="FF0000"/>
                </a:solidFill>
              </a:rPr>
              <a:t>Post-</a:t>
            </a:r>
            <a:r>
              <a:rPr lang="cs-CZ" altLang="cs-CZ" sz="2400" b="1" dirty="0" err="1">
                <a:solidFill>
                  <a:srgbClr val="FF0000"/>
                </a:solidFill>
              </a:rPr>
              <a:t>transcriptional</a:t>
            </a:r>
            <a:r>
              <a:rPr lang="cs-CZ" altLang="cs-CZ" sz="2400" b="1" dirty="0">
                <a:solidFill>
                  <a:srgbClr val="FF0000"/>
                </a:solidFill>
              </a:rPr>
              <a:t> gene </a:t>
            </a:r>
            <a:r>
              <a:rPr lang="cs-CZ" altLang="cs-CZ" sz="2400" b="1" dirty="0" err="1">
                <a:solidFill>
                  <a:srgbClr val="FF0000"/>
                </a:solidFill>
              </a:rPr>
              <a:t>silencing</a:t>
            </a:r>
            <a:r>
              <a:rPr lang="cs-CZ" altLang="cs-CZ" sz="2400" b="1" dirty="0">
                <a:solidFill>
                  <a:srgbClr val="FF0000"/>
                </a:solidFill>
              </a:rPr>
              <a:t> (PTGS)</a:t>
            </a:r>
          </a:p>
        </p:txBody>
      </p:sp>
      <p:sp>
        <p:nvSpPr>
          <p:cNvPr id="97285" name="TextovéPole 1">
            <a:extLst>
              <a:ext uri="{FF2B5EF4-FFF2-40B4-BE49-F238E27FC236}">
                <a16:creationId xmlns:a16="http://schemas.microsoft.com/office/drawing/2014/main" id="{895DE904-4120-4022-AB23-C8561E65E4AF}"/>
              </a:ext>
            </a:extLst>
          </p:cNvPr>
          <p:cNvSpPr txBox="1">
            <a:spLocks noChangeArrowheads="1"/>
          </p:cNvSpPr>
          <p:nvPr/>
        </p:nvSpPr>
        <p:spPr bwMode="auto">
          <a:xfrm>
            <a:off x="955675" y="5021263"/>
            <a:ext cx="2892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2400" b="1" dirty="0" err="1"/>
              <a:t>Transcriptional</a:t>
            </a:r>
            <a:r>
              <a:rPr lang="cs-CZ" altLang="cs-CZ" sz="2400" b="1" dirty="0"/>
              <a:t> gene </a:t>
            </a:r>
            <a:r>
              <a:rPr lang="cs-CZ" altLang="cs-CZ" sz="2400" b="1" dirty="0" err="1"/>
              <a:t>silencing</a:t>
            </a:r>
            <a:r>
              <a:rPr lang="cs-CZ" altLang="cs-CZ" sz="2400" b="1" dirty="0"/>
              <a:t> (TGS)</a:t>
            </a:r>
          </a:p>
        </p:txBody>
      </p:sp>
      <p:sp>
        <p:nvSpPr>
          <p:cNvPr id="8" name="Text Box 7">
            <a:extLst>
              <a:ext uri="{FF2B5EF4-FFF2-40B4-BE49-F238E27FC236}">
                <a16:creationId xmlns:a16="http://schemas.microsoft.com/office/drawing/2014/main" id="{1E532285-EA22-4E43-A2DA-9B3C801D6A05}"/>
              </a:ext>
            </a:extLst>
          </p:cNvPr>
          <p:cNvSpPr txBox="1">
            <a:spLocks noChangeArrowheads="1"/>
          </p:cNvSpPr>
          <p:nvPr/>
        </p:nvSpPr>
        <p:spPr bwMode="auto">
          <a:xfrm>
            <a:off x="1739462" y="10510"/>
            <a:ext cx="8713076" cy="1138773"/>
          </a:xfrm>
          <a:prstGeom prst="rect">
            <a:avLst/>
          </a:prstGeom>
          <a:noFill/>
          <a:ln>
            <a:noFill/>
          </a:ln>
          <a:effectLst/>
        </p:spPr>
        <p:txBody>
          <a:bodyPr wrap="square">
            <a:spAutoFit/>
          </a:bodyPr>
          <a:lstStyle/>
          <a:p>
            <a:pPr algn="ctr">
              <a:spcBef>
                <a:spcPct val="50000"/>
              </a:spcBef>
              <a:defRPr/>
            </a:pPr>
            <a:r>
              <a:rPr lang="cs-CZ" altLang="cs-CZ" sz="4000" b="1" dirty="0">
                <a:latin typeface="+mn-lt"/>
              </a:rPr>
              <a:t>Regulace </a:t>
            </a:r>
            <a:r>
              <a:rPr lang="cs-CZ" altLang="cs-CZ" sz="4000" b="1" dirty="0" err="1">
                <a:latin typeface="+mn-lt"/>
              </a:rPr>
              <a:t>transpozonů</a:t>
            </a:r>
            <a:r>
              <a:rPr lang="cs-CZ" altLang="cs-CZ" sz="4000" b="1" dirty="0">
                <a:latin typeface="+mn-lt"/>
              </a:rPr>
              <a:t> u </a:t>
            </a:r>
            <a:r>
              <a:rPr lang="cs-CZ" altLang="cs-CZ" sz="4000" b="1" dirty="0" err="1">
                <a:latin typeface="+mn-lt"/>
              </a:rPr>
              <a:t>eukaryot</a:t>
            </a:r>
            <a:r>
              <a:rPr lang="cs-CZ" altLang="cs-CZ" sz="4000" b="1" dirty="0"/>
              <a:t> </a:t>
            </a:r>
            <a:r>
              <a:rPr lang="cs-CZ" altLang="cs-CZ" sz="2800" b="1" dirty="0">
                <a:latin typeface="+mn-lt"/>
              </a:rPr>
              <a:t>Epigenetické mechanizmy</a:t>
            </a:r>
          </a:p>
        </p:txBody>
      </p:sp>
      <p:sp>
        <p:nvSpPr>
          <p:cNvPr id="2" name="Pravá složená závorka 1">
            <a:extLst>
              <a:ext uri="{FF2B5EF4-FFF2-40B4-BE49-F238E27FC236}">
                <a16:creationId xmlns:a16="http://schemas.microsoft.com/office/drawing/2014/main" id="{5F4044CE-7F03-41AE-A5D7-B1FFA05F66AC}"/>
              </a:ext>
            </a:extLst>
          </p:cNvPr>
          <p:cNvSpPr/>
          <p:nvPr/>
        </p:nvSpPr>
        <p:spPr>
          <a:xfrm>
            <a:off x="9936163" y="3005959"/>
            <a:ext cx="143258" cy="351045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 name="TextovéPole 2">
            <a:extLst>
              <a:ext uri="{FF2B5EF4-FFF2-40B4-BE49-F238E27FC236}">
                <a16:creationId xmlns:a16="http://schemas.microsoft.com/office/drawing/2014/main" id="{A1AAE5DF-ECF5-4D0E-BF95-813CF8E34CF7}"/>
              </a:ext>
            </a:extLst>
          </p:cNvPr>
          <p:cNvSpPr txBox="1"/>
          <p:nvPr/>
        </p:nvSpPr>
        <p:spPr>
          <a:xfrm>
            <a:off x="10202863" y="4051399"/>
            <a:ext cx="1811830" cy="1384995"/>
          </a:xfrm>
          <a:prstGeom prst="rect">
            <a:avLst/>
          </a:prstGeom>
          <a:noFill/>
        </p:spPr>
        <p:txBody>
          <a:bodyPr wrap="square" rtlCol="0">
            <a:spAutoFit/>
          </a:bodyPr>
          <a:lstStyle/>
          <a:p>
            <a:r>
              <a:rPr lang="cs-CZ" sz="2800" b="1" dirty="0" err="1"/>
              <a:t>small</a:t>
            </a:r>
            <a:r>
              <a:rPr lang="cs-CZ" sz="2800" b="1" dirty="0"/>
              <a:t> RNA</a:t>
            </a:r>
          </a:p>
          <a:p>
            <a:endParaRPr lang="cs-CZ" sz="2800" b="1" dirty="0"/>
          </a:p>
          <a:p>
            <a:r>
              <a:rPr lang="cs-CZ" sz="2800" b="1" dirty="0"/>
              <a:t>Argonaut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a:extLst>
              <a:ext uri="{FF2B5EF4-FFF2-40B4-BE49-F238E27FC236}">
                <a16:creationId xmlns:a16="http://schemas.microsoft.com/office/drawing/2014/main" id="{D739B4E7-568E-469E-A93C-53CD22B3CEB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4375" y="711200"/>
            <a:ext cx="2289175" cy="3568700"/>
          </a:xfrm>
        </p:spPr>
      </p:pic>
      <p:pic>
        <p:nvPicPr>
          <p:cNvPr id="99331" name="Picture 10">
            <a:extLst>
              <a:ext uri="{FF2B5EF4-FFF2-40B4-BE49-F238E27FC236}">
                <a16:creationId xmlns:a16="http://schemas.microsoft.com/office/drawing/2014/main" id="{FF6BEB93-ABDA-4B2D-963E-784B4B5E88A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318375" y="771525"/>
            <a:ext cx="3003550" cy="3559175"/>
          </a:xfrm>
        </p:spPr>
      </p:pic>
      <p:sp>
        <p:nvSpPr>
          <p:cNvPr id="99332" name="Line 13">
            <a:extLst>
              <a:ext uri="{FF2B5EF4-FFF2-40B4-BE49-F238E27FC236}">
                <a16:creationId xmlns:a16="http://schemas.microsoft.com/office/drawing/2014/main" id="{35CFD972-5868-4152-A46B-136A0D780B29}"/>
              </a:ext>
            </a:extLst>
          </p:cNvPr>
          <p:cNvSpPr>
            <a:spLocks noChangeShapeType="1"/>
          </p:cNvSpPr>
          <p:nvPr/>
        </p:nvSpPr>
        <p:spPr bwMode="auto">
          <a:xfrm>
            <a:off x="4586288" y="2154238"/>
            <a:ext cx="2587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9333" name="Line 14">
            <a:extLst>
              <a:ext uri="{FF2B5EF4-FFF2-40B4-BE49-F238E27FC236}">
                <a16:creationId xmlns:a16="http://schemas.microsoft.com/office/drawing/2014/main" id="{D3A395C0-244E-4441-B533-3F66519EC915}"/>
              </a:ext>
            </a:extLst>
          </p:cNvPr>
          <p:cNvSpPr>
            <a:spLocks noChangeShapeType="1"/>
          </p:cNvSpPr>
          <p:nvPr/>
        </p:nvSpPr>
        <p:spPr bwMode="auto">
          <a:xfrm flipH="1">
            <a:off x="4576763" y="2354263"/>
            <a:ext cx="25781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9334" name="Text Box 15">
            <a:extLst>
              <a:ext uri="{FF2B5EF4-FFF2-40B4-BE49-F238E27FC236}">
                <a16:creationId xmlns:a16="http://schemas.microsoft.com/office/drawing/2014/main" id="{7490BDBC-2DFF-4296-A5DA-F507F8EE87D0}"/>
              </a:ext>
            </a:extLst>
          </p:cNvPr>
          <p:cNvSpPr txBox="1">
            <a:spLocks noChangeArrowheads="1"/>
          </p:cNvSpPr>
          <p:nvPr/>
        </p:nvSpPr>
        <p:spPr bwMode="auto">
          <a:xfrm>
            <a:off x="4787900" y="1516063"/>
            <a:ext cx="2211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cs-CZ" altLang="cs-CZ" sz="1800" i="1">
                <a:solidFill>
                  <a:srgbClr val="FF3300"/>
                </a:solidFill>
              </a:rPr>
              <a:t>de novo</a:t>
            </a:r>
            <a:r>
              <a:rPr lang="cs-CZ" altLang="cs-CZ" sz="1800">
                <a:solidFill>
                  <a:srgbClr val="FF3300"/>
                </a:solidFill>
              </a:rPr>
              <a:t> metylázy udržovací metylázy</a:t>
            </a:r>
          </a:p>
        </p:txBody>
      </p:sp>
      <p:sp>
        <p:nvSpPr>
          <p:cNvPr id="99335" name="Text Box 16">
            <a:extLst>
              <a:ext uri="{FF2B5EF4-FFF2-40B4-BE49-F238E27FC236}">
                <a16:creationId xmlns:a16="http://schemas.microsoft.com/office/drawing/2014/main" id="{9BE50440-4A72-40B4-92FC-F4D1E5D9828D}"/>
              </a:ext>
            </a:extLst>
          </p:cNvPr>
          <p:cNvSpPr txBox="1">
            <a:spLocks noChangeArrowheads="1"/>
          </p:cNvSpPr>
          <p:nvPr/>
        </p:nvSpPr>
        <p:spPr bwMode="auto">
          <a:xfrm>
            <a:off x="5037138" y="2432050"/>
            <a:ext cx="1627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cs-CZ" altLang="cs-CZ" sz="1800">
                <a:solidFill>
                  <a:srgbClr val="FF3300"/>
                </a:solidFill>
              </a:rPr>
              <a:t>demetylázy</a:t>
            </a:r>
          </a:p>
        </p:txBody>
      </p:sp>
      <p:sp>
        <p:nvSpPr>
          <p:cNvPr id="16401" name="Text Box 17">
            <a:extLst>
              <a:ext uri="{FF2B5EF4-FFF2-40B4-BE49-F238E27FC236}">
                <a16:creationId xmlns:a16="http://schemas.microsoft.com/office/drawing/2014/main" id="{DB8A9904-BE18-4FA5-A21A-B760BD4C3C6A}"/>
              </a:ext>
            </a:extLst>
          </p:cNvPr>
          <p:cNvSpPr txBox="1">
            <a:spLocks noChangeArrowheads="1"/>
          </p:cNvSpPr>
          <p:nvPr/>
        </p:nvSpPr>
        <p:spPr bwMode="auto">
          <a:xfrm>
            <a:off x="3586163" y="0"/>
            <a:ext cx="4752975" cy="1036638"/>
          </a:xfrm>
          <a:prstGeom prst="rect">
            <a:avLst/>
          </a:prstGeom>
          <a:noFill/>
          <a:ln>
            <a:noFill/>
          </a:ln>
          <a:effectLst/>
        </p:spPr>
        <p:txBody>
          <a:bodyPr>
            <a:spAutoFit/>
          </a:bodyPr>
          <a:lstStyle/>
          <a:p>
            <a:pPr algn="ctr">
              <a:spcBef>
                <a:spcPct val="50000"/>
              </a:spcBef>
              <a:defRPr/>
            </a:pPr>
            <a:r>
              <a:rPr lang="cs-CZ" altLang="cs-CZ" sz="3200" b="1" dirty="0">
                <a:latin typeface="+mn-lt"/>
              </a:rPr>
              <a:t>Metylace DNA</a:t>
            </a:r>
          </a:p>
          <a:p>
            <a:pPr algn="ctr">
              <a:spcBef>
                <a:spcPct val="50000"/>
              </a:spcBef>
              <a:defRPr/>
            </a:pPr>
            <a:r>
              <a:rPr lang="cs-CZ" altLang="cs-CZ" sz="2000" b="1" dirty="0">
                <a:latin typeface="+mn-lt"/>
              </a:rPr>
              <a:t>reverzibilní biologický signál</a:t>
            </a:r>
          </a:p>
        </p:txBody>
      </p:sp>
      <p:pic>
        <p:nvPicPr>
          <p:cNvPr id="99337" name="Picture 25" descr="Forschungsbericht_Epicombing_Zillner_figure1">
            <a:extLst>
              <a:ext uri="{FF2B5EF4-FFF2-40B4-BE49-F238E27FC236}">
                <a16:creationId xmlns:a16="http://schemas.microsoft.com/office/drawing/2014/main" id="{B4A4329C-EC6C-4A70-B703-04A77CBE91F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b="35603"/>
          <a:stretch>
            <a:fillRect/>
          </a:stretch>
        </p:blipFill>
        <p:spPr>
          <a:xfrm>
            <a:off x="3600450" y="4713288"/>
            <a:ext cx="5000625" cy="1516062"/>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8" name="Text Box 28">
            <a:extLst>
              <a:ext uri="{FF2B5EF4-FFF2-40B4-BE49-F238E27FC236}">
                <a16:creationId xmlns:a16="http://schemas.microsoft.com/office/drawing/2014/main" id="{E12C431E-5A2B-478F-A157-1114B03C2E6F}"/>
              </a:ext>
            </a:extLst>
          </p:cNvPr>
          <p:cNvSpPr txBox="1">
            <a:spLocks noChangeArrowheads="1"/>
          </p:cNvSpPr>
          <p:nvPr/>
        </p:nvSpPr>
        <p:spPr bwMode="auto">
          <a:xfrm>
            <a:off x="3990975" y="6134100"/>
            <a:ext cx="125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cs-CZ" altLang="cs-CZ" sz="1800"/>
              <a:t>Zapnuto</a:t>
            </a:r>
          </a:p>
        </p:txBody>
      </p:sp>
      <p:sp>
        <p:nvSpPr>
          <p:cNvPr id="99339" name="Text Box 29">
            <a:extLst>
              <a:ext uri="{FF2B5EF4-FFF2-40B4-BE49-F238E27FC236}">
                <a16:creationId xmlns:a16="http://schemas.microsoft.com/office/drawing/2014/main" id="{49D89ED8-5ED1-44F9-B552-B155F55083D7}"/>
              </a:ext>
            </a:extLst>
          </p:cNvPr>
          <p:cNvSpPr txBox="1">
            <a:spLocks noChangeArrowheads="1"/>
          </p:cNvSpPr>
          <p:nvPr/>
        </p:nvSpPr>
        <p:spPr bwMode="auto">
          <a:xfrm>
            <a:off x="6935788" y="6116638"/>
            <a:ext cx="125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cs-CZ" altLang="cs-CZ" sz="1800"/>
              <a:t>Vypnuto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7">
            <a:extLst>
              <a:ext uri="{FF2B5EF4-FFF2-40B4-BE49-F238E27FC236}">
                <a16:creationId xmlns:a16="http://schemas.microsoft.com/office/drawing/2014/main" id="{C241231D-FC1F-4FD0-88C0-010EEFE5BD15}"/>
              </a:ext>
            </a:extLst>
          </p:cNvPr>
          <p:cNvSpPr txBox="1">
            <a:spLocks noChangeArrowheads="1"/>
          </p:cNvSpPr>
          <p:nvPr/>
        </p:nvSpPr>
        <p:spPr bwMode="auto">
          <a:xfrm>
            <a:off x="3586163" y="0"/>
            <a:ext cx="475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cs-CZ" altLang="cs-CZ" sz="4000" b="1"/>
              <a:t>Metylace DNA</a:t>
            </a:r>
          </a:p>
        </p:txBody>
      </p:sp>
      <p:sp>
        <p:nvSpPr>
          <p:cNvPr id="16398" name="TextovéPole 1">
            <a:extLst>
              <a:ext uri="{FF2B5EF4-FFF2-40B4-BE49-F238E27FC236}">
                <a16:creationId xmlns:a16="http://schemas.microsoft.com/office/drawing/2014/main" id="{03631F1C-739B-4ED5-BAD4-6CD08AC266B4}"/>
              </a:ext>
            </a:extLst>
          </p:cNvPr>
          <p:cNvSpPr txBox="1">
            <a:spLocks noChangeArrowheads="1"/>
          </p:cNvSpPr>
          <p:nvPr/>
        </p:nvSpPr>
        <p:spPr bwMode="auto">
          <a:xfrm>
            <a:off x="3090863" y="1919288"/>
            <a:ext cx="549275" cy="461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latin typeface="+mn-lt"/>
              </a:rPr>
              <a:t>CG</a:t>
            </a:r>
          </a:p>
        </p:txBody>
      </p:sp>
      <p:sp>
        <p:nvSpPr>
          <p:cNvPr id="16399" name="TextovéPole 2">
            <a:extLst>
              <a:ext uri="{FF2B5EF4-FFF2-40B4-BE49-F238E27FC236}">
                <a16:creationId xmlns:a16="http://schemas.microsoft.com/office/drawing/2014/main" id="{E7AA4392-5E74-448F-9000-646C52C774B3}"/>
              </a:ext>
            </a:extLst>
          </p:cNvPr>
          <p:cNvSpPr txBox="1">
            <a:spLocks noChangeArrowheads="1"/>
          </p:cNvSpPr>
          <p:nvPr/>
        </p:nvSpPr>
        <p:spPr bwMode="auto">
          <a:xfrm>
            <a:off x="6621463" y="2114550"/>
            <a:ext cx="2343150" cy="8318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dirty="0">
                <a:latin typeface="+mn-lt"/>
              </a:rPr>
              <a:t>Symetrická metylace</a:t>
            </a:r>
          </a:p>
        </p:txBody>
      </p:sp>
      <p:sp>
        <p:nvSpPr>
          <p:cNvPr id="16400" name="TextovéPole 3">
            <a:extLst>
              <a:ext uri="{FF2B5EF4-FFF2-40B4-BE49-F238E27FC236}">
                <a16:creationId xmlns:a16="http://schemas.microsoft.com/office/drawing/2014/main" id="{587076E6-B9EE-4588-8393-E89728759766}"/>
              </a:ext>
            </a:extLst>
          </p:cNvPr>
          <p:cNvSpPr txBox="1">
            <a:spLocks noChangeArrowheads="1"/>
          </p:cNvSpPr>
          <p:nvPr/>
        </p:nvSpPr>
        <p:spPr bwMode="auto">
          <a:xfrm>
            <a:off x="5030788" y="1485900"/>
            <a:ext cx="1693862"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solidFill>
                  <a:schemeClr val="accent6"/>
                </a:solidFill>
                <a:latin typeface="+mn-lt"/>
              </a:rPr>
              <a:t>Rostliny</a:t>
            </a:r>
          </a:p>
        </p:txBody>
      </p:sp>
      <p:sp>
        <p:nvSpPr>
          <p:cNvPr id="16401" name="TextovéPole 4">
            <a:extLst>
              <a:ext uri="{FF2B5EF4-FFF2-40B4-BE49-F238E27FC236}">
                <a16:creationId xmlns:a16="http://schemas.microsoft.com/office/drawing/2014/main" id="{0358C468-E6E0-49F4-B435-B74907954EBD}"/>
              </a:ext>
            </a:extLst>
          </p:cNvPr>
          <p:cNvSpPr txBox="1">
            <a:spLocks noChangeArrowheads="1"/>
          </p:cNvSpPr>
          <p:nvPr/>
        </p:nvSpPr>
        <p:spPr bwMode="auto">
          <a:xfrm>
            <a:off x="2736850" y="1482725"/>
            <a:ext cx="1670050"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solidFill>
                  <a:srgbClr val="0070C0"/>
                </a:solidFill>
                <a:latin typeface="+mn-lt"/>
              </a:rPr>
              <a:t>Živočichové</a:t>
            </a:r>
          </a:p>
        </p:txBody>
      </p:sp>
      <p:sp>
        <p:nvSpPr>
          <p:cNvPr id="16402" name="TextovéPole 5">
            <a:extLst>
              <a:ext uri="{FF2B5EF4-FFF2-40B4-BE49-F238E27FC236}">
                <a16:creationId xmlns:a16="http://schemas.microsoft.com/office/drawing/2014/main" id="{8BB3DCF9-AEE3-4181-A6AE-89159DA66091}"/>
              </a:ext>
            </a:extLst>
          </p:cNvPr>
          <p:cNvSpPr txBox="1">
            <a:spLocks noChangeArrowheads="1"/>
          </p:cNvSpPr>
          <p:nvPr/>
        </p:nvSpPr>
        <p:spPr bwMode="auto">
          <a:xfrm>
            <a:off x="5337175" y="1919288"/>
            <a:ext cx="812800" cy="19399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latin typeface="+mn-lt"/>
              </a:rPr>
              <a:t>CG     </a:t>
            </a:r>
          </a:p>
          <a:p>
            <a:pPr eaLnBrk="1" hangingPunct="1">
              <a:lnSpc>
                <a:spcPct val="100000"/>
              </a:lnSpc>
              <a:spcBef>
                <a:spcPct val="0"/>
              </a:spcBef>
              <a:buFontTx/>
              <a:buNone/>
              <a:defRPr/>
            </a:pPr>
            <a:endParaRPr lang="cs-CZ" altLang="cs-CZ" sz="2400" b="1" dirty="0">
              <a:latin typeface="+mn-lt"/>
            </a:endParaRPr>
          </a:p>
          <a:p>
            <a:pPr eaLnBrk="1" hangingPunct="1">
              <a:lnSpc>
                <a:spcPct val="100000"/>
              </a:lnSpc>
              <a:spcBef>
                <a:spcPct val="0"/>
              </a:spcBef>
              <a:buFontTx/>
              <a:buNone/>
              <a:defRPr/>
            </a:pPr>
            <a:r>
              <a:rPr lang="cs-CZ" altLang="cs-CZ" sz="2400" b="1" dirty="0">
                <a:latin typeface="+mn-lt"/>
              </a:rPr>
              <a:t>CHG   </a:t>
            </a:r>
          </a:p>
          <a:p>
            <a:pPr eaLnBrk="1" hangingPunct="1">
              <a:lnSpc>
                <a:spcPct val="100000"/>
              </a:lnSpc>
              <a:spcBef>
                <a:spcPct val="0"/>
              </a:spcBef>
              <a:buFontTx/>
              <a:buNone/>
              <a:defRPr/>
            </a:pPr>
            <a:endParaRPr lang="cs-CZ" altLang="cs-CZ" sz="2400" b="1" dirty="0">
              <a:latin typeface="+mn-lt"/>
            </a:endParaRPr>
          </a:p>
          <a:p>
            <a:pPr eaLnBrk="1" hangingPunct="1">
              <a:lnSpc>
                <a:spcPct val="100000"/>
              </a:lnSpc>
              <a:spcBef>
                <a:spcPct val="0"/>
              </a:spcBef>
              <a:buFontTx/>
              <a:buNone/>
              <a:defRPr/>
            </a:pPr>
            <a:r>
              <a:rPr lang="cs-CZ" altLang="cs-CZ" sz="2400" b="1" dirty="0">
                <a:latin typeface="+mn-lt"/>
              </a:rPr>
              <a:t>CHH</a:t>
            </a:r>
          </a:p>
        </p:txBody>
      </p:sp>
      <p:sp>
        <p:nvSpPr>
          <p:cNvPr id="30" name="Pravá složená závorka 29">
            <a:extLst>
              <a:ext uri="{FF2B5EF4-FFF2-40B4-BE49-F238E27FC236}">
                <a16:creationId xmlns:a16="http://schemas.microsoft.com/office/drawing/2014/main" id="{34D96F36-FB71-470B-A170-FD5C43DC6428}"/>
              </a:ext>
            </a:extLst>
          </p:cNvPr>
          <p:cNvSpPr/>
          <p:nvPr/>
        </p:nvSpPr>
        <p:spPr>
          <a:xfrm>
            <a:off x="6183313" y="2081213"/>
            <a:ext cx="155575" cy="90011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cs-CZ" sz="2400"/>
          </a:p>
        </p:txBody>
      </p:sp>
      <p:cxnSp>
        <p:nvCxnSpPr>
          <p:cNvPr id="31" name="Přímá spojnice 30">
            <a:extLst>
              <a:ext uri="{FF2B5EF4-FFF2-40B4-BE49-F238E27FC236}">
                <a16:creationId xmlns:a16="http://schemas.microsoft.com/office/drawing/2014/main" id="{ECD6F131-402C-40EA-8B08-3D663270B89C}"/>
              </a:ext>
            </a:extLst>
          </p:cNvPr>
          <p:cNvCxnSpPr/>
          <p:nvPr/>
        </p:nvCxnSpPr>
        <p:spPr>
          <a:xfrm>
            <a:off x="6176963" y="3603625"/>
            <a:ext cx="2365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405" name="TextovéPole 9">
            <a:extLst>
              <a:ext uri="{FF2B5EF4-FFF2-40B4-BE49-F238E27FC236}">
                <a16:creationId xmlns:a16="http://schemas.microsoft.com/office/drawing/2014/main" id="{3BAA6030-9B25-42B3-9C64-9DE07347E6AC}"/>
              </a:ext>
            </a:extLst>
          </p:cNvPr>
          <p:cNvSpPr txBox="1">
            <a:spLocks noChangeArrowheads="1"/>
          </p:cNvSpPr>
          <p:nvPr/>
        </p:nvSpPr>
        <p:spPr bwMode="auto">
          <a:xfrm>
            <a:off x="6621463" y="3187700"/>
            <a:ext cx="2343150" cy="8318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dirty="0">
                <a:solidFill>
                  <a:srgbClr val="FF0000"/>
                </a:solidFill>
                <a:latin typeface="+mn-lt"/>
              </a:rPr>
              <a:t>A</a:t>
            </a:r>
            <a:r>
              <a:rPr lang="cs-CZ" altLang="cs-CZ" sz="2400" dirty="0">
                <a:latin typeface="+mn-lt"/>
              </a:rPr>
              <a:t>symetrická metylace</a:t>
            </a:r>
          </a:p>
        </p:txBody>
      </p:sp>
      <p:sp>
        <p:nvSpPr>
          <p:cNvPr id="16406" name="TextovéPole 10">
            <a:extLst>
              <a:ext uri="{FF2B5EF4-FFF2-40B4-BE49-F238E27FC236}">
                <a16:creationId xmlns:a16="http://schemas.microsoft.com/office/drawing/2014/main" id="{8A06C717-0042-4235-810D-A49F70753914}"/>
              </a:ext>
            </a:extLst>
          </p:cNvPr>
          <p:cNvSpPr txBox="1">
            <a:spLocks noChangeArrowheads="1"/>
          </p:cNvSpPr>
          <p:nvPr/>
        </p:nvSpPr>
        <p:spPr bwMode="auto">
          <a:xfrm>
            <a:off x="4476750" y="1485900"/>
            <a:ext cx="547688"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dirty="0">
                <a:latin typeface="+mn-lt"/>
              </a:rPr>
              <a:t>X</a:t>
            </a:r>
          </a:p>
        </p:txBody>
      </p:sp>
      <p:sp>
        <p:nvSpPr>
          <p:cNvPr id="100364" name="TextovéPole 2">
            <a:extLst>
              <a:ext uri="{FF2B5EF4-FFF2-40B4-BE49-F238E27FC236}">
                <a16:creationId xmlns:a16="http://schemas.microsoft.com/office/drawing/2014/main" id="{22483C3F-8653-4D09-93A5-9F85FE0D0639}"/>
              </a:ext>
            </a:extLst>
          </p:cNvPr>
          <p:cNvSpPr txBox="1">
            <a:spLocks noChangeArrowheads="1"/>
          </p:cNvSpPr>
          <p:nvPr/>
        </p:nvSpPr>
        <p:spPr bwMode="auto">
          <a:xfrm>
            <a:off x="9153525" y="1960563"/>
            <a:ext cx="2343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2400">
                <a:cs typeface="Arial" panose="020B0604020202020204" pitchFamily="34" charset="0"/>
              </a:rPr>
              <a:t>Obnova po každé replikaci</a:t>
            </a:r>
          </a:p>
        </p:txBody>
      </p:sp>
      <p:sp>
        <p:nvSpPr>
          <p:cNvPr id="100365" name="TextovéPole 2">
            <a:extLst>
              <a:ext uri="{FF2B5EF4-FFF2-40B4-BE49-F238E27FC236}">
                <a16:creationId xmlns:a16="http://schemas.microsoft.com/office/drawing/2014/main" id="{0D4AA671-E83B-4FD7-97D2-E8619BD064E6}"/>
              </a:ext>
            </a:extLst>
          </p:cNvPr>
          <p:cNvSpPr txBox="1">
            <a:spLocks noChangeArrowheads="1"/>
          </p:cNvSpPr>
          <p:nvPr/>
        </p:nvSpPr>
        <p:spPr bwMode="auto">
          <a:xfrm>
            <a:off x="9172575" y="3187700"/>
            <a:ext cx="2343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2400" i="1">
                <a:cs typeface="Arial" panose="020B0604020202020204" pitchFamily="34" charset="0"/>
              </a:rPr>
              <a:t>de-novo</a:t>
            </a:r>
          </a:p>
          <a:p>
            <a:pPr eaLnBrk="1" hangingPunct="1">
              <a:lnSpc>
                <a:spcPct val="100000"/>
              </a:lnSpc>
              <a:spcBef>
                <a:spcPct val="0"/>
              </a:spcBef>
              <a:buFontTx/>
              <a:buNone/>
            </a:pPr>
            <a:r>
              <a:rPr lang="cs-CZ" altLang="cs-CZ" sz="2400">
                <a:cs typeface="Arial" panose="020B0604020202020204" pitchFamily="34" charset="0"/>
              </a:rPr>
              <a:t>RdDM (RNA-directed DNA methylation)</a:t>
            </a:r>
          </a:p>
        </p:txBody>
      </p:sp>
      <p:sp>
        <p:nvSpPr>
          <p:cNvPr id="16409" name="TextovéPole 4">
            <a:extLst>
              <a:ext uri="{FF2B5EF4-FFF2-40B4-BE49-F238E27FC236}">
                <a16:creationId xmlns:a16="http://schemas.microsoft.com/office/drawing/2014/main" id="{667189B0-40A3-4C23-B67D-F59E16BFDC39}"/>
              </a:ext>
            </a:extLst>
          </p:cNvPr>
          <p:cNvSpPr txBox="1">
            <a:spLocks noChangeArrowheads="1"/>
          </p:cNvSpPr>
          <p:nvPr/>
        </p:nvSpPr>
        <p:spPr bwMode="auto">
          <a:xfrm>
            <a:off x="492125" y="1482725"/>
            <a:ext cx="3087688" cy="4619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solidFill>
                  <a:srgbClr val="C00000"/>
                </a:solidFill>
                <a:latin typeface="+mn-lt"/>
              </a:rPr>
              <a:t>Bakterie</a:t>
            </a:r>
            <a:r>
              <a:rPr lang="cs-CZ" altLang="cs-CZ" sz="2400" b="1" dirty="0">
                <a:latin typeface="+mn-lt"/>
              </a:rPr>
              <a:t>         </a:t>
            </a:r>
            <a:r>
              <a:rPr lang="cs-CZ" altLang="cs-CZ" sz="2400" dirty="0">
                <a:latin typeface="+mn-lt"/>
              </a:rPr>
              <a:t>X</a:t>
            </a:r>
          </a:p>
        </p:txBody>
      </p:sp>
      <p:sp>
        <p:nvSpPr>
          <p:cNvPr id="16410" name="TextovéPole 1">
            <a:extLst>
              <a:ext uri="{FF2B5EF4-FFF2-40B4-BE49-F238E27FC236}">
                <a16:creationId xmlns:a16="http://schemas.microsoft.com/office/drawing/2014/main" id="{BBEA840F-1ECF-443B-9F10-6C3E43061596}"/>
              </a:ext>
            </a:extLst>
          </p:cNvPr>
          <p:cNvSpPr txBox="1">
            <a:spLocks noChangeArrowheads="1"/>
          </p:cNvSpPr>
          <p:nvPr/>
        </p:nvSpPr>
        <p:spPr bwMode="auto">
          <a:xfrm>
            <a:off x="736600" y="1919288"/>
            <a:ext cx="549275" cy="461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cs-CZ" altLang="cs-CZ" sz="2400" b="1" dirty="0">
                <a:latin typeface="+mn-lt"/>
              </a:rPr>
              <a:t>A</a:t>
            </a:r>
          </a:p>
        </p:txBody>
      </p:sp>
      <p:sp>
        <p:nvSpPr>
          <p:cNvPr id="100368" name="TextovéPole 5">
            <a:extLst>
              <a:ext uri="{FF2B5EF4-FFF2-40B4-BE49-F238E27FC236}">
                <a16:creationId xmlns:a16="http://schemas.microsoft.com/office/drawing/2014/main" id="{EF4469A9-9514-44A0-ABCA-3920B8092C2F}"/>
              </a:ext>
            </a:extLst>
          </p:cNvPr>
          <p:cNvSpPr txBox="1">
            <a:spLocks noChangeArrowheads="1"/>
          </p:cNvSpPr>
          <p:nvPr/>
        </p:nvSpPr>
        <p:spPr bwMode="auto">
          <a:xfrm>
            <a:off x="2141538" y="5389563"/>
            <a:ext cx="8015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t>→ Složitější epigenetické regulační mechanismy u rostlin </a:t>
            </a:r>
          </a:p>
        </p:txBody>
      </p:sp>
      <p:sp>
        <p:nvSpPr>
          <p:cNvPr id="2" name="TextovéPole 1">
            <a:extLst>
              <a:ext uri="{FF2B5EF4-FFF2-40B4-BE49-F238E27FC236}">
                <a16:creationId xmlns:a16="http://schemas.microsoft.com/office/drawing/2014/main" id="{9FEC3C52-3DA3-48D7-9999-DADFB387533A}"/>
              </a:ext>
            </a:extLst>
          </p:cNvPr>
          <p:cNvSpPr txBox="1"/>
          <p:nvPr/>
        </p:nvSpPr>
        <p:spPr>
          <a:xfrm>
            <a:off x="9774621" y="6138041"/>
            <a:ext cx="2070538" cy="369332"/>
          </a:xfrm>
          <a:prstGeom prst="rect">
            <a:avLst/>
          </a:prstGeom>
          <a:noFill/>
        </p:spPr>
        <p:txBody>
          <a:bodyPr wrap="square" rtlCol="0">
            <a:spAutoFit/>
          </a:bodyPr>
          <a:lstStyle/>
          <a:p>
            <a:r>
              <a:rPr lang="cs-CZ" dirty="0"/>
              <a:t>H = A, T </a:t>
            </a:r>
            <a:r>
              <a:rPr lang="cs-CZ" dirty="0" err="1"/>
              <a:t>or</a:t>
            </a:r>
            <a:r>
              <a:rPr lang="cs-CZ" dirty="0"/>
              <a:t> 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Přímá spojnice 27">
            <a:extLst>
              <a:ext uri="{FF2B5EF4-FFF2-40B4-BE49-F238E27FC236}">
                <a16:creationId xmlns:a16="http://schemas.microsoft.com/office/drawing/2014/main" id="{B7CAB57C-5E57-4B6D-86C8-813F7C5CE6BC}"/>
              </a:ext>
            </a:extLst>
          </p:cNvPr>
          <p:cNvCxnSpPr/>
          <p:nvPr/>
        </p:nvCxnSpPr>
        <p:spPr>
          <a:xfrm>
            <a:off x="585788" y="2203450"/>
            <a:ext cx="10461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bdélník 28">
            <a:extLst>
              <a:ext uri="{FF2B5EF4-FFF2-40B4-BE49-F238E27FC236}">
                <a16:creationId xmlns:a16="http://schemas.microsoft.com/office/drawing/2014/main" id="{DDEDAA59-0927-4D96-BBEC-624EE08FBA3F}"/>
              </a:ext>
            </a:extLst>
          </p:cNvPr>
          <p:cNvSpPr/>
          <p:nvPr/>
        </p:nvSpPr>
        <p:spPr>
          <a:xfrm>
            <a:off x="1385888" y="2039938"/>
            <a:ext cx="99695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0" name="Obdélník 29">
            <a:extLst>
              <a:ext uri="{FF2B5EF4-FFF2-40B4-BE49-F238E27FC236}">
                <a16:creationId xmlns:a16="http://schemas.microsoft.com/office/drawing/2014/main" id="{4E52016F-6DFC-4228-B0D2-F984E8BFC6D5}"/>
              </a:ext>
            </a:extLst>
          </p:cNvPr>
          <p:cNvSpPr/>
          <p:nvPr/>
        </p:nvSpPr>
        <p:spPr>
          <a:xfrm>
            <a:off x="2727325" y="2041525"/>
            <a:ext cx="554038"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1" name="Obdélník 30">
            <a:extLst>
              <a:ext uri="{FF2B5EF4-FFF2-40B4-BE49-F238E27FC236}">
                <a16:creationId xmlns:a16="http://schemas.microsoft.com/office/drawing/2014/main" id="{19465B0D-79AB-42FB-ACA0-50DA412156B6}"/>
              </a:ext>
            </a:extLst>
          </p:cNvPr>
          <p:cNvSpPr/>
          <p:nvPr/>
        </p:nvSpPr>
        <p:spPr>
          <a:xfrm>
            <a:off x="3582988" y="2039938"/>
            <a:ext cx="912812"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2" name="Obdélník 31">
            <a:extLst>
              <a:ext uri="{FF2B5EF4-FFF2-40B4-BE49-F238E27FC236}">
                <a16:creationId xmlns:a16="http://schemas.microsoft.com/office/drawing/2014/main" id="{177B3518-9625-4411-A08A-AFD35D0DED49}"/>
              </a:ext>
            </a:extLst>
          </p:cNvPr>
          <p:cNvSpPr/>
          <p:nvPr/>
        </p:nvSpPr>
        <p:spPr>
          <a:xfrm>
            <a:off x="4630738" y="2039938"/>
            <a:ext cx="92551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2" name="Ohnutá šipka 51">
            <a:extLst>
              <a:ext uri="{FF2B5EF4-FFF2-40B4-BE49-F238E27FC236}">
                <a16:creationId xmlns:a16="http://schemas.microsoft.com/office/drawing/2014/main" id="{D52A335E-CC99-4F46-863B-6F9025A06FCF}"/>
              </a:ext>
            </a:extLst>
          </p:cNvPr>
          <p:cNvSpPr/>
          <p:nvPr/>
        </p:nvSpPr>
        <p:spPr>
          <a:xfrm>
            <a:off x="2795588" y="1736725"/>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102408" name="Text Box 18">
            <a:extLst>
              <a:ext uri="{FF2B5EF4-FFF2-40B4-BE49-F238E27FC236}">
                <a16:creationId xmlns:a16="http://schemas.microsoft.com/office/drawing/2014/main" id="{145B8907-8883-4122-A7E1-0386A83BB949}"/>
              </a:ext>
            </a:extLst>
          </p:cNvPr>
          <p:cNvSpPr txBox="1">
            <a:spLocks noChangeArrowheads="1"/>
          </p:cNvSpPr>
          <p:nvPr/>
        </p:nvSpPr>
        <p:spPr bwMode="auto">
          <a:xfrm>
            <a:off x="1979613" y="-7938"/>
            <a:ext cx="8421687"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cs-CZ" altLang="cs-CZ" sz="4000" b="1">
                <a:solidFill>
                  <a:srgbClr val="000000"/>
                </a:solidFill>
                <a:cs typeface="Arial" panose="020B0604020202020204" pitchFamily="34" charset="0"/>
              </a:rPr>
              <a:t>Metylace TE u živočichů a rostlin</a:t>
            </a:r>
          </a:p>
        </p:txBody>
      </p:sp>
      <p:sp>
        <p:nvSpPr>
          <p:cNvPr id="102409" name="TextovéPole 70">
            <a:extLst>
              <a:ext uri="{FF2B5EF4-FFF2-40B4-BE49-F238E27FC236}">
                <a16:creationId xmlns:a16="http://schemas.microsoft.com/office/drawing/2014/main" id="{BE63A69E-145D-4DE4-A33B-28CA5E895B46}"/>
              </a:ext>
            </a:extLst>
          </p:cNvPr>
          <p:cNvSpPr txBox="1">
            <a:spLocks noChangeArrowheads="1"/>
          </p:cNvSpPr>
          <p:nvPr/>
        </p:nvSpPr>
        <p:spPr bwMode="auto">
          <a:xfrm>
            <a:off x="460375" y="1068388"/>
            <a:ext cx="272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cs typeface="Arial" panose="020B0604020202020204" pitchFamily="34" charset="0"/>
              </a:rPr>
              <a:t>Živočichové (</a:t>
            </a:r>
            <a:r>
              <a:rPr lang="cs-CZ" altLang="cs-CZ" sz="2400" b="1">
                <a:solidFill>
                  <a:schemeClr val="accent1"/>
                </a:solidFill>
                <a:cs typeface="Arial" panose="020B0604020202020204" pitchFamily="34" charset="0"/>
              </a:rPr>
              <a:t>CG</a:t>
            </a:r>
            <a:r>
              <a:rPr lang="cs-CZ" altLang="cs-CZ" sz="2400" b="1">
                <a:cs typeface="Arial" panose="020B0604020202020204" pitchFamily="34" charset="0"/>
              </a:rPr>
              <a:t>)</a:t>
            </a:r>
          </a:p>
        </p:txBody>
      </p:sp>
      <p:sp>
        <p:nvSpPr>
          <p:cNvPr id="64" name="Obdélník 63">
            <a:extLst>
              <a:ext uri="{FF2B5EF4-FFF2-40B4-BE49-F238E27FC236}">
                <a16:creationId xmlns:a16="http://schemas.microsoft.com/office/drawing/2014/main" id="{2976F617-AFEE-4AEC-A538-BC6B91B0A572}"/>
              </a:ext>
            </a:extLst>
          </p:cNvPr>
          <p:cNvSpPr/>
          <p:nvPr/>
        </p:nvSpPr>
        <p:spPr>
          <a:xfrm>
            <a:off x="7467600" y="2039938"/>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5" name="Obdélník 64">
            <a:extLst>
              <a:ext uri="{FF2B5EF4-FFF2-40B4-BE49-F238E27FC236}">
                <a16:creationId xmlns:a16="http://schemas.microsoft.com/office/drawing/2014/main" id="{5989A8CF-7B6F-44CC-8816-EBA6F72A25A7}"/>
              </a:ext>
            </a:extLst>
          </p:cNvPr>
          <p:cNvSpPr/>
          <p:nvPr/>
        </p:nvSpPr>
        <p:spPr>
          <a:xfrm>
            <a:off x="6950075" y="2039938"/>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7" name="Obdélník 66">
            <a:extLst>
              <a:ext uri="{FF2B5EF4-FFF2-40B4-BE49-F238E27FC236}">
                <a16:creationId xmlns:a16="http://schemas.microsoft.com/office/drawing/2014/main" id="{F1396CAE-6067-4737-9946-878D4FD79BA4}"/>
              </a:ext>
            </a:extLst>
          </p:cNvPr>
          <p:cNvSpPr/>
          <p:nvPr/>
        </p:nvSpPr>
        <p:spPr>
          <a:xfrm>
            <a:off x="8393113" y="2039938"/>
            <a:ext cx="9271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68" name="Obdélník 67">
            <a:extLst>
              <a:ext uri="{FF2B5EF4-FFF2-40B4-BE49-F238E27FC236}">
                <a16:creationId xmlns:a16="http://schemas.microsoft.com/office/drawing/2014/main" id="{EB371AD0-5335-4666-A5A7-8E6C38503D74}"/>
              </a:ext>
            </a:extLst>
          </p:cNvPr>
          <p:cNvSpPr/>
          <p:nvPr/>
        </p:nvSpPr>
        <p:spPr>
          <a:xfrm>
            <a:off x="5969000" y="2039938"/>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0" name="Obdélník 69">
            <a:extLst>
              <a:ext uri="{FF2B5EF4-FFF2-40B4-BE49-F238E27FC236}">
                <a16:creationId xmlns:a16="http://schemas.microsoft.com/office/drawing/2014/main" id="{3E43ECF1-0488-4650-B925-EA1A6C8C0766}"/>
              </a:ext>
            </a:extLst>
          </p:cNvPr>
          <p:cNvSpPr/>
          <p:nvPr/>
        </p:nvSpPr>
        <p:spPr>
          <a:xfrm>
            <a:off x="9771063" y="2039938"/>
            <a:ext cx="92551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cxnSp>
        <p:nvCxnSpPr>
          <p:cNvPr id="75" name="Přímá spojnice 74">
            <a:extLst>
              <a:ext uri="{FF2B5EF4-FFF2-40B4-BE49-F238E27FC236}">
                <a16:creationId xmlns:a16="http://schemas.microsoft.com/office/drawing/2014/main" id="{4B39E0F2-3AAF-46D5-AA0E-2762AA243EC8}"/>
              </a:ext>
            </a:extLst>
          </p:cNvPr>
          <p:cNvCxnSpPr/>
          <p:nvPr/>
        </p:nvCxnSpPr>
        <p:spPr>
          <a:xfrm>
            <a:off x="585788" y="5075238"/>
            <a:ext cx="10461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bdélník 75">
            <a:extLst>
              <a:ext uri="{FF2B5EF4-FFF2-40B4-BE49-F238E27FC236}">
                <a16:creationId xmlns:a16="http://schemas.microsoft.com/office/drawing/2014/main" id="{745C7B44-ED28-40FC-9260-F068A665CF7B}"/>
              </a:ext>
            </a:extLst>
          </p:cNvPr>
          <p:cNvSpPr/>
          <p:nvPr/>
        </p:nvSpPr>
        <p:spPr>
          <a:xfrm>
            <a:off x="1385888" y="4911725"/>
            <a:ext cx="99695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7" name="Obdélník 76">
            <a:extLst>
              <a:ext uri="{FF2B5EF4-FFF2-40B4-BE49-F238E27FC236}">
                <a16:creationId xmlns:a16="http://schemas.microsoft.com/office/drawing/2014/main" id="{7C691602-7F62-4C78-AA7C-78DF13D6B455}"/>
              </a:ext>
            </a:extLst>
          </p:cNvPr>
          <p:cNvSpPr/>
          <p:nvPr/>
        </p:nvSpPr>
        <p:spPr>
          <a:xfrm>
            <a:off x="2727325" y="4913313"/>
            <a:ext cx="554038"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8" name="Obdélník 77">
            <a:extLst>
              <a:ext uri="{FF2B5EF4-FFF2-40B4-BE49-F238E27FC236}">
                <a16:creationId xmlns:a16="http://schemas.microsoft.com/office/drawing/2014/main" id="{2348040B-F380-4662-A0C6-000594A6C8CF}"/>
              </a:ext>
            </a:extLst>
          </p:cNvPr>
          <p:cNvSpPr/>
          <p:nvPr/>
        </p:nvSpPr>
        <p:spPr>
          <a:xfrm>
            <a:off x="3582988" y="4911725"/>
            <a:ext cx="912812"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9" name="Obdélník 78">
            <a:extLst>
              <a:ext uri="{FF2B5EF4-FFF2-40B4-BE49-F238E27FC236}">
                <a16:creationId xmlns:a16="http://schemas.microsoft.com/office/drawing/2014/main" id="{5B74C0FE-EA51-4847-96D8-D5D977AA364C}"/>
              </a:ext>
            </a:extLst>
          </p:cNvPr>
          <p:cNvSpPr/>
          <p:nvPr/>
        </p:nvSpPr>
        <p:spPr>
          <a:xfrm>
            <a:off x="4630738" y="4911725"/>
            <a:ext cx="92551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0" name="Ohnutá šipka 79">
            <a:extLst>
              <a:ext uri="{FF2B5EF4-FFF2-40B4-BE49-F238E27FC236}">
                <a16:creationId xmlns:a16="http://schemas.microsoft.com/office/drawing/2014/main" id="{A9CD9952-CDDC-4413-8840-56D1DF1930CD}"/>
              </a:ext>
            </a:extLst>
          </p:cNvPr>
          <p:cNvSpPr/>
          <p:nvPr/>
        </p:nvSpPr>
        <p:spPr>
          <a:xfrm>
            <a:off x="2795588" y="4608513"/>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81" name="Obdélník 80">
            <a:extLst>
              <a:ext uri="{FF2B5EF4-FFF2-40B4-BE49-F238E27FC236}">
                <a16:creationId xmlns:a16="http://schemas.microsoft.com/office/drawing/2014/main" id="{238F50AD-737C-45DB-BCA0-320F76DEC8A5}"/>
              </a:ext>
            </a:extLst>
          </p:cNvPr>
          <p:cNvSpPr/>
          <p:nvPr/>
        </p:nvSpPr>
        <p:spPr>
          <a:xfrm>
            <a:off x="7467600" y="4911725"/>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2" name="Obdélník 81">
            <a:extLst>
              <a:ext uri="{FF2B5EF4-FFF2-40B4-BE49-F238E27FC236}">
                <a16:creationId xmlns:a16="http://schemas.microsoft.com/office/drawing/2014/main" id="{BA2D3010-ED70-49EC-ABA1-F911CFDE1744}"/>
              </a:ext>
            </a:extLst>
          </p:cNvPr>
          <p:cNvSpPr/>
          <p:nvPr/>
        </p:nvSpPr>
        <p:spPr>
          <a:xfrm>
            <a:off x="6950075" y="4911725"/>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3" name="Obdélník 82">
            <a:extLst>
              <a:ext uri="{FF2B5EF4-FFF2-40B4-BE49-F238E27FC236}">
                <a16:creationId xmlns:a16="http://schemas.microsoft.com/office/drawing/2014/main" id="{FC49E94D-7CEC-4A53-9C6A-FD350054E51E}"/>
              </a:ext>
            </a:extLst>
          </p:cNvPr>
          <p:cNvSpPr/>
          <p:nvPr/>
        </p:nvSpPr>
        <p:spPr>
          <a:xfrm>
            <a:off x="8393113" y="4911725"/>
            <a:ext cx="9271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4" name="Obdélník 83">
            <a:extLst>
              <a:ext uri="{FF2B5EF4-FFF2-40B4-BE49-F238E27FC236}">
                <a16:creationId xmlns:a16="http://schemas.microsoft.com/office/drawing/2014/main" id="{0D85B3A4-45C5-4D03-BD80-73CC98807BE8}"/>
              </a:ext>
            </a:extLst>
          </p:cNvPr>
          <p:cNvSpPr/>
          <p:nvPr/>
        </p:nvSpPr>
        <p:spPr>
          <a:xfrm>
            <a:off x="5969000" y="4911725"/>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5" name="Obdélník 84">
            <a:extLst>
              <a:ext uri="{FF2B5EF4-FFF2-40B4-BE49-F238E27FC236}">
                <a16:creationId xmlns:a16="http://schemas.microsoft.com/office/drawing/2014/main" id="{36BA8DF8-4C9B-4C4D-9CEA-70D0C4E14432}"/>
              </a:ext>
            </a:extLst>
          </p:cNvPr>
          <p:cNvSpPr/>
          <p:nvPr/>
        </p:nvSpPr>
        <p:spPr>
          <a:xfrm>
            <a:off x="9777413" y="4911725"/>
            <a:ext cx="92551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nvGrpSpPr>
          <p:cNvPr id="7" name="Skupina 6">
            <a:extLst>
              <a:ext uri="{FF2B5EF4-FFF2-40B4-BE49-F238E27FC236}">
                <a16:creationId xmlns:a16="http://schemas.microsoft.com/office/drawing/2014/main" id="{7742FCCC-E33A-498A-A702-BCA6CCE730A1}"/>
              </a:ext>
            </a:extLst>
          </p:cNvPr>
          <p:cNvGrpSpPr>
            <a:grpSpLocks/>
          </p:cNvGrpSpPr>
          <p:nvPr/>
        </p:nvGrpSpPr>
        <p:grpSpPr bwMode="auto">
          <a:xfrm>
            <a:off x="7031038" y="4670425"/>
            <a:ext cx="146050" cy="238125"/>
            <a:chOff x="7675282" y="1141980"/>
            <a:chExt cx="146423" cy="237565"/>
          </a:xfrm>
        </p:grpSpPr>
        <p:cxnSp>
          <p:nvCxnSpPr>
            <p:cNvPr id="87" name="Přímá spojnice 86">
              <a:extLst>
                <a:ext uri="{FF2B5EF4-FFF2-40B4-BE49-F238E27FC236}">
                  <a16:creationId xmlns:a16="http://schemas.microsoft.com/office/drawing/2014/main" id="{942B8723-2879-4D63-82AF-E2556A652BDA}"/>
                </a:ext>
              </a:extLst>
            </p:cNvPr>
            <p:cNvCxnSpPr/>
            <p:nvPr/>
          </p:nvCxnSpPr>
          <p:spPr>
            <a:xfrm>
              <a:off x="7748494" y="1273433"/>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ál 87">
              <a:extLst>
                <a:ext uri="{FF2B5EF4-FFF2-40B4-BE49-F238E27FC236}">
                  <a16:creationId xmlns:a16="http://schemas.microsoft.com/office/drawing/2014/main" id="{223FA3A7-C080-4154-9161-98BF08B98613}"/>
                </a:ext>
              </a:extLst>
            </p:cNvPr>
            <p:cNvSpPr/>
            <p:nvPr/>
          </p:nvSpPr>
          <p:spPr>
            <a:xfrm>
              <a:off x="7675282" y="1141980"/>
              <a:ext cx="146423" cy="1314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6" name="Skupina 15">
            <a:extLst>
              <a:ext uri="{FF2B5EF4-FFF2-40B4-BE49-F238E27FC236}">
                <a16:creationId xmlns:a16="http://schemas.microsoft.com/office/drawing/2014/main" id="{F7B47F3B-BFA8-42A9-8C32-6316DDBF1D1D}"/>
              </a:ext>
            </a:extLst>
          </p:cNvPr>
          <p:cNvGrpSpPr>
            <a:grpSpLocks/>
          </p:cNvGrpSpPr>
          <p:nvPr/>
        </p:nvGrpSpPr>
        <p:grpSpPr bwMode="auto">
          <a:xfrm>
            <a:off x="5078413" y="4665663"/>
            <a:ext cx="147637" cy="238125"/>
            <a:chOff x="5968445" y="1289422"/>
            <a:chExt cx="146423" cy="237565"/>
          </a:xfrm>
        </p:grpSpPr>
        <p:cxnSp>
          <p:nvCxnSpPr>
            <p:cNvPr id="89" name="Přímá spojnice 88">
              <a:extLst>
                <a:ext uri="{FF2B5EF4-FFF2-40B4-BE49-F238E27FC236}">
                  <a16:creationId xmlns:a16="http://schemas.microsoft.com/office/drawing/2014/main" id="{0472E994-F739-4D14-B93D-BD7CBC3BDBD9}"/>
                </a:ext>
              </a:extLst>
            </p:cNvPr>
            <p:cNvCxnSpPr/>
            <p:nvPr/>
          </p:nvCxnSpPr>
          <p:spPr>
            <a:xfrm>
              <a:off x="6042443" y="1420874"/>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ál 89">
              <a:extLst>
                <a:ext uri="{FF2B5EF4-FFF2-40B4-BE49-F238E27FC236}">
                  <a16:creationId xmlns:a16="http://schemas.microsoft.com/office/drawing/2014/main" id="{93344E6C-5272-4CFD-9DC3-1C84BF7E1573}"/>
                </a:ext>
              </a:extLst>
            </p:cNvPr>
            <p:cNvSpPr/>
            <p:nvPr/>
          </p:nvSpPr>
          <p:spPr>
            <a:xfrm>
              <a:off x="5968445" y="1289422"/>
              <a:ext cx="146423" cy="131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28" name="Skupina 93">
            <a:extLst>
              <a:ext uri="{FF2B5EF4-FFF2-40B4-BE49-F238E27FC236}">
                <a16:creationId xmlns:a16="http://schemas.microsoft.com/office/drawing/2014/main" id="{03D863DA-4993-480B-8BB8-97C59E1B5D5D}"/>
              </a:ext>
            </a:extLst>
          </p:cNvPr>
          <p:cNvGrpSpPr>
            <a:grpSpLocks/>
          </p:cNvGrpSpPr>
          <p:nvPr/>
        </p:nvGrpSpPr>
        <p:grpSpPr bwMode="auto">
          <a:xfrm>
            <a:off x="1428750" y="1792288"/>
            <a:ext cx="146050" cy="236537"/>
            <a:chOff x="4923117" y="1135529"/>
            <a:chExt cx="146423" cy="237565"/>
          </a:xfrm>
        </p:grpSpPr>
        <p:cxnSp>
          <p:nvCxnSpPr>
            <p:cNvPr id="95" name="Přímá spojnice 94">
              <a:extLst>
                <a:ext uri="{FF2B5EF4-FFF2-40B4-BE49-F238E27FC236}">
                  <a16:creationId xmlns:a16="http://schemas.microsoft.com/office/drawing/2014/main" id="{AD1B2F0B-46BB-47D4-9E67-EE8F032797F5}"/>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ál 95">
              <a:extLst>
                <a:ext uri="{FF2B5EF4-FFF2-40B4-BE49-F238E27FC236}">
                  <a16:creationId xmlns:a16="http://schemas.microsoft.com/office/drawing/2014/main" id="{EC9760C6-8D9C-4514-90AC-F482F6DDC531}"/>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29" name="Skupina 96">
            <a:extLst>
              <a:ext uri="{FF2B5EF4-FFF2-40B4-BE49-F238E27FC236}">
                <a16:creationId xmlns:a16="http://schemas.microsoft.com/office/drawing/2014/main" id="{B9D3E411-BD7C-45F1-B873-FB1273C56058}"/>
              </a:ext>
            </a:extLst>
          </p:cNvPr>
          <p:cNvGrpSpPr>
            <a:grpSpLocks/>
          </p:cNvGrpSpPr>
          <p:nvPr/>
        </p:nvGrpSpPr>
        <p:grpSpPr bwMode="auto">
          <a:xfrm>
            <a:off x="1987550" y="1789113"/>
            <a:ext cx="147638" cy="236537"/>
            <a:chOff x="4923117" y="1135529"/>
            <a:chExt cx="146423" cy="237565"/>
          </a:xfrm>
        </p:grpSpPr>
        <p:cxnSp>
          <p:nvCxnSpPr>
            <p:cNvPr id="98" name="Přímá spojnice 97">
              <a:extLst>
                <a:ext uri="{FF2B5EF4-FFF2-40B4-BE49-F238E27FC236}">
                  <a16:creationId xmlns:a16="http://schemas.microsoft.com/office/drawing/2014/main" id="{681C12C7-40D8-46F6-AA26-D6F9E2FACD9B}"/>
                </a:ext>
              </a:extLst>
            </p:cNvPr>
            <p:cNvCxnSpPr/>
            <p:nvPr/>
          </p:nvCxnSpPr>
          <p:spPr>
            <a:xfrm>
              <a:off x="4997116"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Ovál 98">
              <a:extLst>
                <a:ext uri="{FF2B5EF4-FFF2-40B4-BE49-F238E27FC236}">
                  <a16:creationId xmlns:a16="http://schemas.microsoft.com/office/drawing/2014/main" id="{BD8567BB-DEB7-40DE-AFC6-7D68319AD9BF}"/>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0" name="Skupina 99">
            <a:extLst>
              <a:ext uri="{FF2B5EF4-FFF2-40B4-BE49-F238E27FC236}">
                <a16:creationId xmlns:a16="http://schemas.microsoft.com/office/drawing/2014/main" id="{244EA214-F44D-4C5B-8801-C6A3C89B423C}"/>
              </a:ext>
            </a:extLst>
          </p:cNvPr>
          <p:cNvGrpSpPr>
            <a:grpSpLocks/>
          </p:cNvGrpSpPr>
          <p:nvPr/>
        </p:nvGrpSpPr>
        <p:grpSpPr bwMode="auto">
          <a:xfrm>
            <a:off x="6584950" y="1792288"/>
            <a:ext cx="146050" cy="236537"/>
            <a:chOff x="4923117" y="1135529"/>
            <a:chExt cx="146423" cy="237565"/>
          </a:xfrm>
        </p:grpSpPr>
        <p:cxnSp>
          <p:nvCxnSpPr>
            <p:cNvPr id="101" name="Přímá spojnice 100">
              <a:extLst>
                <a:ext uri="{FF2B5EF4-FFF2-40B4-BE49-F238E27FC236}">
                  <a16:creationId xmlns:a16="http://schemas.microsoft.com/office/drawing/2014/main" id="{F1A1ACAD-E61A-4BF6-A3B1-A2D8A6153455}"/>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ál 101">
              <a:extLst>
                <a:ext uri="{FF2B5EF4-FFF2-40B4-BE49-F238E27FC236}">
                  <a16:creationId xmlns:a16="http://schemas.microsoft.com/office/drawing/2014/main" id="{B0CB1F67-F7EC-4732-AD7C-139BD0511D8C}"/>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1" name="Skupina 102">
            <a:extLst>
              <a:ext uri="{FF2B5EF4-FFF2-40B4-BE49-F238E27FC236}">
                <a16:creationId xmlns:a16="http://schemas.microsoft.com/office/drawing/2014/main" id="{91C59D95-A456-4850-BBE8-00E9D138DAB0}"/>
              </a:ext>
            </a:extLst>
          </p:cNvPr>
          <p:cNvGrpSpPr>
            <a:grpSpLocks/>
          </p:cNvGrpSpPr>
          <p:nvPr/>
        </p:nvGrpSpPr>
        <p:grpSpPr bwMode="auto">
          <a:xfrm>
            <a:off x="4767263" y="1801813"/>
            <a:ext cx="146050" cy="238125"/>
            <a:chOff x="4923117" y="1135529"/>
            <a:chExt cx="146423" cy="237565"/>
          </a:xfrm>
        </p:grpSpPr>
        <p:cxnSp>
          <p:nvCxnSpPr>
            <p:cNvPr id="104" name="Přímá spojnice 103">
              <a:extLst>
                <a:ext uri="{FF2B5EF4-FFF2-40B4-BE49-F238E27FC236}">
                  <a16:creationId xmlns:a16="http://schemas.microsoft.com/office/drawing/2014/main" id="{F016ADF9-1967-402E-A7B3-3E8C470F4D80}"/>
                </a:ext>
              </a:extLst>
            </p:cNvPr>
            <p:cNvCxnSpPr/>
            <p:nvPr/>
          </p:nvCxnSpPr>
          <p:spPr>
            <a:xfrm>
              <a:off x="4996329" y="1266981"/>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Ovál 104">
              <a:extLst>
                <a:ext uri="{FF2B5EF4-FFF2-40B4-BE49-F238E27FC236}">
                  <a16:creationId xmlns:a16="http://schemas.microsoft.com/office/drawing/2014/main" id="{7E0DDFBA-CE23-499A-BD62-4F0AFC36CAB5}"/>
                </a:ext>
              </a:extLst>
            </p:cNvPr>
            <p:cNvSpPr/>
            <p:nvPr/>
          </p:nvSpPr>
          <p:spPr>
            <a:xfrm>
              <a:off x="4923117" y="1135529"/>
              <a:ext cx="146423" cy="13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2" name="Skupina 105">
            <a:extLst>
              <a:ext uri="{FF2B5EF4-FFF2-40B4-BE49-F238E27FC236}">
                <a16:creationId xmlns:a16="http://schemas.microsoft.com/office/drawing/2014/main" id="{AE7DB00F-5C3A-42B8-A136-F1A526A3FC5E}"/>
              </a:ext>
            </a:extLst>
          </p:cNvPr>
          <p:cNvGrpSpPr>
            <a:grpSpLocks/>
          </p:cNvGrpSpPr>
          <p:nvPr/>
        </p:nvGrpSpPr>
        <p:grpSpPr bwMode="auto">
          <a:xfrm>
            <a:off x="5005388" y="1795463"/>
            <a:ext cx="147637" cy="236537"/>
            <a:chOff x="4923117" y="1135529"/>
            <a:chExt cx="146423" cy="237565"/>
          </a:xfrm>
        </p:grpSpPr>
        <p:cxnSp>
          <p:nvCxnSpPr>
            <p:cNvPr id="107" name="Přímá spojnice 106">
              <a:extLst>
                <a:ext uri="{FF2B5EF4-FFF2-40B4-BE49-F238E27FC236}">
                  <a16:creationId xmlns:a16="http://schemas.microsoft.com/office/drawing/2014/main" id="{4FF8B4F7-0055-498A-AF38-8A84FFEF3B11}"/>
                </a:ext>
              </a:extLst>
            </p:cNvPr>
            <p:cNvCxnSpPr/>
            <p:nvPr/>
          </p:nvCxnSpPr>
          <p:spPr>
            <a:xfrm>
              <a:off x="4997115"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vál 107">
              <a:extLst>
                <a:ext uri="{FF2B5EF4-FFF2-40B4-BE49-F238E27FC236}">
                  <a16:creationId xmlns:a16="http://schemas.microsoft.com/office/drawing/2014/main" id="{9E9F692B-A416-4A48-A357-ACD45D243D99}"/>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3" name="Skupina 108">
            <a:extLst>
              <a:ext uri="{FF2B5EF4-FFF2-40B4-BE49-F238E27FC236}">
                <a16:creationId xmlns:a16="http://schemas.microsoft.com/office/drawing/2014/main" id="{C321DCCB-6318-4323-927F-47623E1263AF}"/>
              </a:ext>
            </a:extLst>
          </p:cNvPr>
          <p:cNvGrpSpPr>
            <a:grpSpLocks/>
          </p:cNvGrpSpPr>
          <p:nvPr/>
        </p:nvGrpSpPr>
        <p:grpSpPr bwMode="auto">
          <a:xfrm>
            <a:off x="6116638" y="1789113"/>
            <a:ext cx="146050" cy="236537"/>
            <a:chOff x="4923117" y="1135529"/>
            <a:chExt cx="146423" cy="237565"/>
          </a:xfrm>
        </p:grpSpPr>
        <p:cxnSp>
          <p:nvCxnSpPr>
            <p:cNvPr id="110" name="Přímá spojnice 109">
              <a:extLst>
                <a:ext uri="{FF2B5EF4-FFF2-40B4-BE49-F238E27FC236}">
                  <a16:creationId xmlns:a16="http://schemas.microsoft.com/office/drawing/2014/main" id="{2648EE06-D700-4DFB-A48E-10A8FD04F3E2}"/>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ál 110">
              <a:extLst>
                <a:ext uri="{FF2B5EF4-FFF2-40B4-BE49-F238E27FC236}">
                  <a16:creationId xmlns:a16="http://schemas.microsoft.com/office/drawing/2014/main" id="{004A12CD-79D7-433F-8385-B86C154C90AC}"/>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4" name="Skupina 111">
            <a:extLst>
              <a:ext uri="{FF2B5EF4-FFF2-40B4-BE49-F238E27FC236}">
                <a16:creationId xmlns:a16="http://schemas.microsoft.com/office/drawing/2014/main" id="{769CF8EC-558E-4EF7-91ED-5C14D1A62652}"/>
              </a:ext>
            </a:extLst>
          </p:cNvPr>
          <p:cNvGrpSpPr>
            <a:grpSpLocks/>
          </p:cNvGrpSpPr>
          <p:nvPr/>
        </p:nvGrpSpPr>
        <p:grpSpPr bwMode="auto">
          <a:xfrm>
            <a:off x="1827213" y="1795463"/>
            <a:ext cx="146050" cy="236537"/>
            <a:chOff x="4923117" y="1135529"/>
            <a:chExt cx="146423" cy="237565"/>
          </a:xfrm>
        </p:grpSpPr>
        <p:cxnSp>
          <p:nvCxnSpPr>
            <p:cNvPr id="113" name="Přímá spojnice 112">
              <a:extLst>
                <a:ext uri="{FF2B5EF4-FFF2-40B4-BE49-F238E27FC236}">
                  <a16:creationId xmlns:a16="http://schemas.microsoft.com/office/drawing/2014/main" id="{801A5F6D-0513-4399-BDFA-0459B62DDADD}"/>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ál 113">
              <a:extLst>
                <a:ext uri="{FF2B5EF4-FFF2-40B4-BE49-F238E27FC236}">
                  <a16:creationId xmlns:a16="http://schemas.microsoft.com/office/drawing/2014/main" id="{2056E1D4-42C8-4629-9482-6FF693D4A768}"/>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5" name="Skupina 114">
            <a:extLst>
              <a:ext uri="{FF2B5EF4-FFF2-40B4-BE49-F238E27FC236}">
                <a16:creationId xmlns:a16="http://schemas.microsoft.com/office/drawing/2014/main" id="{079A90A6-B550-490E-8414-2EF8D4BB7B61}"/>
              </a:ext>
            </a:extLst>
          </p:cNvPr>
          <p:cNvGrpSpPr>
            <a:grpSpLocks/>
          </p:cNvGrpSpPr>
          <p:nvPr/>
        </p:nvGrpSpPr>
        <p:grpSpPr bwMode="auto">
          <a:xfrm>
            <a:off x="8099425" y="1790700"/>
            <a:ext cx="146050" cy="236538"/>
            <a:chOff x="4923117" y="1135529"/>
            <a:chExt cx="146423" cy="237565"/>
          </a:xfrm>
        </p:grpSpPr>
        <p:cxnSp>
          <p:nvCxnSpPr>
            <p:cNvPr id="116" name="Přímá spojnice 115">
              <a:extLst>
                <a:ext uri="{FF2B5EF4-FFF2-40B4-BE49-F238E27FC236}">
                  <a16:creationId xmlns:a16="http://schemas.microsoft.com/office/drawing/2014/main" id="{E05C49FB-F7C4-4E50-94E8-93D49325BA1D}"/>
                </a:ext>
              </a:extLst>
            </p:cNvPr>
            <p:cNvCxnSpPr/>
            <p:nvPr/>
          </p:nvCxnSpPr>
          <p:spPr>
            <a:xfrm>
              <a:off x="4996329" y="1266269"/>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Ovál 116">
              <a:extLst>
                <a:ext uri="{FF2B5EF4-FFF2-40B4-BE49-F238E27FC236}">
                  <a16:creationId xmlns:a16="http://schemas.microsoft.com/office/drawing/2014/main" id="{E14CD826-7E1E-4259-A4DF-60A08C2A0773}"/>
                </a:ext>
              </a:extLst>
            </p:cNvPr>
            <p:cNvSpPr/>
            <p:nvPr/>
          </p:nvSpPr>
          <p:spPr>
            <a:xfrm>
              <a:off x="4923117" y="1135529"/>
              <a:ext cx="146423" cy="1307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6" name="Skupina 117">
            <a:extLst>
              <a:ext uri="{FF2B5EF4-FFF2-40B4-BE49-F238E27FC236}">
                <a16:creationId xmlns:a16="http://schemas.microsoft.com/office/drawing/2014/main" id="{37ED5BB2-61A8-410D-8392-685E7BC65BA1}"/>
              </a:ext>
            </a:extLst>
          </p:cNvPr>
          <p:cNvGrpSpPr>
            <a:grpSpLocks/>
          </p:cNvGrpSpPr>
          <p:nvPr/>
        </p:nvGrpSpPr>
        <p:grpSpPr bwMode="auto">
          <a:xfrm>
            <a:off x="7169150" y="1787525"/>
            <a:ext cx="147638" cy="238125"/>
            <a:chOff x="4923117" y="1135529"/>
            <a:chExt cx="146423" cy="237565"/>
          </a:xfrm>
        </p:grpSpPr>
        <p:cxnSp>
          <p:nvCxnSpPr>
            <p:cNvPr id="119" name="Přímá spojnice 118">
              <a:extLst>
                <a:ext uri="{FF2B5EF4-FFF2-40B4-BE49-F238E27FC236}">
                  <a16:creationId xmlns:a16="http://schemas.microsoft.com/office/drawing/2014/main" id="{37D19304-99C5-4D13-9F60-F28556FD16DA}"/>
                </a:ext>
              </a:extLst>
            </p:cNvPr>
            <p:cNvCxnSpPr/>
            <p:nvPr/>
          </p:nvCxnSpPr>
          <p:spPr>
            <a:xfrm>
              <a:off x="4997116"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Ovál 119">
              <a:extLst>
                <a:ext uri="{FF2B5EF4-FFF2-40B4-BE49-F238E27FC236}">
                  <a16:creationId xmlns:a16="http://schemas.microsoft.com/office/drawing/2014/main" id="{13ED19FD-F8BC-47B8-8F18-FD74627911E3}"/>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7" name="Skupina 123">
            <a:extLst>
              <a:ext uri="{FF2B5EF4-FFF2-40B4-BE49-F238E27FC236}">
                <a16:creationId xmlns:a16="http://schemas.microsoft.com/office/drawing/2014/main" id="{0963D0BB-2BEB-487F-BC3B-483A5E9D10A4}"/>
              </a:ext>
            </a:extLst>
          </p:cNvPr>
          <p:cNvGrpSpPr>
            <a:grpSpLocks/>
          </p:cNvGrpSpPr>
          <p:nvPr/>
        </p:nvGrpSpPr>
        <p:grpSpPr bwMode="auto">
          <a:xfrm>
            <a:off x="10401300" y="1801813"/>
            <a:ext cx="146050" cy="238125"/>
            <a:chOff x="4923117" y="1135529"/>
            <a:chExt cx="146423" cy="237565"/>
          </a:xfrm>
        </p:grpSpPr>
        <p:cxnSp>
          <p:nvCxnSpPr>
            <p:cNvPr id="125" name="Přímá spojnice 124">
              <a:extLst>
                <a:ext uri="{FF2B5EF4-FFF2-40B4-BE49-F238E27FC236}">
                  <a16:creationId xmlns:a16="http://schemas.microsoft.com/office/drawing/2014/main" id="{4C4709FE-DDC1-4944-8A70-95833CC8C650}"/>
                </a:ext>
              </a:extLst>
            </p:cNvPr>
            <p:cNvCxnSpPr/>
            <p:nvPr/>
          </p:nvCxnSpPr>
          <p:spPr>
            <a:xfrm>
              <a:off x="4996329" y="1266981"/>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Ovál 125">
              <a:extLst>
                <a:ext uri="{FF2B5EF4-FFF2-40B4-BE49-F238E27FC236}">
                  <a16:creationId xmlns:a16="http://schemas.microsoft.com/office/drawing/2014/main" id="{80A3882F-79F3-46F2-965A-1879CDA2EE29}"/>
                </a:ext>
              </a:extLst>
            </p:cNvPr>
            <p:cNvSpPr/>
            <p:nvPr/>
          </p:nvSpPr>
          <p:spPr>
            <a:xfrm>
              <a:off x="4923117" y="1135529"/>
              <a:ext cx="146423" cy="13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8" name="Skupina 126">
            <a:extLst>
              <a:ext uri="{FF2B5EF4-FFF2-40B4-BE49-F238E27FC236}">
                <a16:creationId xmlns:a16="http://schemas.microsoft.com/office/drawing/2014/main" id="{1F03DD7F-28FC-4081-9B89-99ED7DC20B91}"/>
              </a:ext>
            </a:extLst>
          </p:cNvPr>
          <p:cNvGrpSpPr>
            <a:grpSpLocks/>
          </p:cNvGrpSpPr>
          <p:nvPr/>
        </p:nvGrpSpPr>
        <p:grpSpPr bwMode="auto">
          <a:xfrm>
            <a:off x="8377238" y="1787525"/>
            <a:ext cx="146050" cy="238125"/>
            <a:chOff x="4923117" y="1135529"/>
            <a:chExt cx="146423" cy="237565"/>
          </a:xfrm>
        </p:grpSpPr>
        <p:cxnSp>
          <p:nvCxnSpPr>
            <p:cNvPr id="128" name="Přímá spojnice 127">
              <a:extLst>
                <a:ext uri="{FF2B5EF4-FFF2-40B4-BE49-F238E27FC236}">
                  <a16:creationId xmlns:a16="http://schemas.microsoft.com/office/drawing/2014/main" id="{BD4D9CEA-9473-4A83-957B-649D5350D274}"/>
                </a:ext>
              </a:extLst>
            </p:cNvPr>
            <p:cNvCxnSpPr/>
            <p:nvPr/>
          </p:nvCxnSpPr>
          <p:spPr>
            <a:xfrm>
              <a:off x="4996329"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ál 128">
              <a:extLst>
                <a:ext uri="{FF2B5EF4-FFF2-40B4-BE49-F238E27FC236}">
                  <a16:creationId xmlns:a16="http://schemas.microsoft.com/office/drawing/2014/main" id="{92834225-A070-4AD1-B8CD-CCF76AAE6D8D}"/>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39" name="Skupina 129">
            <a:extLst>
              <a:ext uri="{FF2B5EF4-FFF2-40B4-BE49-F238E27FC236}">
                <a16:creationId xmlns:a16="http://schemas.microsoft.com/office/drawing/2014/main" id="{59210D26-45F6-4DE5-ACB3-8982CD99AD73}"/>
              </a:ext>
            </a:extLst>
          </p:cNvPr>
          <p:cNvGrpSpPr>
            <a:grpSpLocks/>
          </p:cNvGrpSpPr>
          <p:nvPr/>
        </p:nvGrpSpPr>
        <p:grpSpPr bwMode="auto">
          <a:xfrm>
            <a:off x="8751888" y="1795463"/>
            <a:ext cx="146050" cy="236537"/>
            <a:chOff x="4923117" y="1135529"/>
            <a:chExt cx="146423" cy="237565"/>
          </a:xfrm>
        </p:grpSpPr>
        <p:cxnSp>
          <p:nvCxnSpPr>
            <p:cNvPr id="131" name="Přímá spojnice 130">
              <a:extLst>
                <a:ext uri="{FF2B5EF4-FFF2-40B4-BE49-F238E27FC236}">
                  <a16:creationId xmlns:a16="http://schemas.microsoft.com/office/drawing/2014/main" id="{D20563ED-40D5-4FAC-9F41-A904A5E0A769}"/>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Ovál 131">
              <a:extLst>
                <a:ext uri="{FF2B5EF4-FFF2-40B4-BE49-F238E27FC236}">
                  <a16:creationId xmlns:a16="http://schemas.microsoft.com/office/drawing/2014/main" id="{41595C63-1E70-41A6-97F6-BA2160CE4705}"/>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33" name="Skupina 132">
            <a:extLst>
              <a:ext uri="{FF2B5EF4-FFF2-40B4-BE49-F238E27FC236}">
                <a16:creationId xmlns:a16="http://schemas.microsoft.com/office/drawing/2014/main" id="{22D3CB51-8762-49CE-A947-D5610AFF4D4F}"/>
              </a:ext>
            </a:extLst>
          </p:cNvPr>
          <p:cNvGrpSpPr>
            <a:grpSpLocks/>
          </p:cNvGrpSpPr>
          <p:nvPr/>
        </p:nvGrpSpPr>
        <p:grpSpPr bwMode="auto">
          <a:xfrm>
            <a:off x="6159500" y="4673600"/>
            <a:ext cx="147638" cy="238125"/>
            <a:chOff x="4923117" y="1135529"/>
            <a:chExt cx="146423" cy="237565"/>
          </a:xfrm>
        </p:grpSpPr>
        <p:cxnSp>
          <p:nvCxnSpPr>
            <p:cNvPr id="134" name="Přímá spojnice 133">
              <a:extLst>
                <a:ext uri="{FF2B5EF4-FFF2-40B4-BE49-F238E27FC236}">
                  <a16:creationId xmlns:a16="http://schemas.microsoft.com/office/drawing/2014/main" id="{CB1B3A72-22DE-4594-BF32-939E07B73965}"/>
                </a:ext>
              </a:extLst>
            </p:cNvPr>
            <p:cNvCxnSpPr/>
            <p:nvPr/>
          </p:nvCxnSpPr>
          <p:spPr>
            <a:xfrm>
              <a:off x="4997116"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Ovál 134">
              <a:extLst>
                <a:ext uri="{FF2B5EF4-FFF2-40B4-BE49-F238E27FC236}">
                  <a16:creationId xmlns:a16="http://schemas.microsoft.com/office/drawing/2014/main" id="{D1EBF1DF-62EB-4338-BAEB-72286AE3E1C4}"/>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36" name="Skupina 135">
            <a:extLst>
              <a:ext uri="{FF2B5EF4-FFF2-40B4-BE49-F238E27FC236}">
                <a16:creationId xmlns:a16="http://schemas.microsoft.com/office/drawing/2014/main" id="{89F2FA68-DBFD-4C0D-8753-6D97B02583FB}"/>
              </a:ext>
            </a:extLst>
          </p:cNvPr>
          <p:cNvGrpSpPr>
            <a:grpSpLocks/>
          </p:cNvGrpSpPr>
          <p:nvPr/>
        </p:nvGrpSpPr>
        <p:grpSpPr bwMode="auto">
          <a:xfrm>
            <a:off x="6648450" y="4664075"/>
            <a:ext cx="146050" cy="236538"/>
            <a:chOff x="4923117" y="1135529"/>
            <a:chExt cx="146423" cy="237565"/>
          </a:xfrm>
        </p:grpSpPr>
        <p:cxnSp>
          <p:nvCxnSpPr>
            <p:cNvPr id="137" name="Přímá spojnice 136">
              <a:extLst>
                <a:ext uri="{FF2B5EF4-FFF2-40B4-BE49-F238E27FC236}">
                  <a16:creationId xmlns:a16="http://schemas.microsoft.com/office/drawing/2014/main" id="{941D87BE-C8BB-4214-ABE1-C35CA8AD342A}"/>
                </a:ext>
              </a:extLst>
            </p:cNvPr>
            <p:cNvCxnSpPr/>
            <p:nvPr/>
          </p:nvCxnSpPr>
          <p:spPr>
            <a:xfrm>
              <a:off x="4996329" y="1266269"/>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Ovál 137">
              <a:extLst>
                <a:ext uri="{FF2B5EF4-FFF2-40B4-BE49-F238E27FC236}">
                  <a16:creationId xmlns:a16="http://schemas.microsoft.com/office/drawing/2014/main" id="{0791020C-F4FE-4B82-A241-ADD072918E74}"/>
                </a:ext>
              </a:extLst>
            </p:cNvPr>
            <p:cNvSpPr/>
            <p:nvPr/>
          </p:nvSpPr>
          <p:spPr>
            <a:xfrm>
              <a:off x="4923117" y="1135529"/>
              <a:ext cx="146423" cy="1307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39" name="Skupina 138">
            <a:extLst>
              <a:ext uri="{FF2B5EF4-FFF2-40B4-BE49-F238E27FC236}">
                <a16:creationId xmlns:a16="http://schemas.microsoft.com/office/drawing/2014/main" id="{30E1876E-3DFF-481D-A4EB-882400EA4778}"/>
              </a:ext>
            </a:extLst>
          </p:cNvPr>
          <p:cNvGrpSpPr>
            <a:grpSpLocks/>
          </p:cNvGrpSpPr>
          <p:nvPr/>
        </p:nvGrpSpPr>
        <p:grpSpPr bwMode="auto">
          <a:xfrm>
            <a:off x="7339013" y="4673600"/>
            <a:ext cx="147637" cy="238125"/>
            <a:chOff x="4923117" y="1135529"/>
            <a:chExt cx="146423" cy="237565"/>
          </a:xfrm>
        </p:grpSpPr>
        <p:cxnSp>
          <p:nvCxnSpPr>
            <p:cNvPr id="140" name="Přímá spojnice 139">
              <a:extLst>
                <a:ext uri="{FF2B5EF4-FFF2-40B4-BE49-F238E27FC236}">
                  <a16:creationId xmlns:a16="http://schemas.microsoft.com/office/drawing/2014/main" id="{F3F13AA3-58A1-4CFE-A718-9707E2C10BB8}"/>
                </a:ext>
              </a:extLst>
            </p:cNvPr>
            <p:cNvCxnSpPr/>
            <p:nvPr/>
          </p:nvCxnSpPr>
          <p:spPr>
            <a:xfrm>
              <a:off x="4997115"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Ovál 140">
              <a:extLst>
                <a:ext uri="{FF2B5EF4-FFF2-40B4-BE49-F238E27FC236}">
                  <a16:creationId xmlns:a16="http://schemas.microsoft.com/office/drawing/2014/main" id="{8E907B79-82CF-47E6-BE78-ED46FC8CA193}"/>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42" name="Skupina 141">
            <a:extLst>
              <a:ext uri="{FF2B5EF4-FFF2-40B4-BE49-F238E27FC236}">
                <a16:creationId xmlns:a16="http://schemas.microsoft.com/office/drawing/2014/main" id="{FEED26C0-C0EE-49FF-B614-5EBAE6B1F32A}"/>
              </a:ext>
            </a:extLst>
          </p:cNvPr>
          <p:cNvGrpSpPr>
            <a:grpSpLocks/>
          </p:cNvGrpSpPr>
          <p:nvPr/>
        </p:nvGrpSpPr>
        <p:grpSpPr bwMode="auto">
          <a:xfrm>
            <a:off x="5181600" y="4667250"/>
            <a:ext cx="146050" cy="236538"/>
            <a:chOff x="4923117" y="1135529"/>
            <a:chExt cx="146423" cy="237565"/>
          </a:xfrm>
        </p:grpSpPr>
        <p:cxnSp>
          <p:nvCxnSpPr>
            <p:cNvPr id="143" name="Přímá spojnice 142">
              <a:extLst>
                <a:ext uri="{FF2B5EF4-FFF2-40B4-BE49-F238E27FC236}">
                  <a16:creationId xmlns:a16="http://schemas.microsoft.com/office/drawing/2014/main" id="{7437A6A1-12F9-43D2-8ABA-AE12C6A9B6D6}"/>
                </a:ext>
              </a:extLst>
            </p:cNvPr>
            <p:cNvCxnSpPr/>
            <p:nvPr/>
          </p:nvCxnSpPr>
          <p:spPr>
            <a:xfrm>
              <a:off x="4996329" y="1266269"/>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Ovál 143">
              <a:extLst>
                <a:ext uri="{FF2B5EF4-FFF2-40B4-BE49-F238E27FC236}">
                  <a16:creationId xmlns:a16="http://schemas.microsoft.com/office/drawing/2014/main" id="{A8D45956-D1A1-491F-84BC-1C1895661FB5}"/>
                </a:ext>
              </a:extLst>
            </p:cNvPr>
            <p:cNvSpPr/>
            <p:nvPr/>
          </p:nvSpPr>
          <p:spPr>
            <a:xfrm>
              <a:off x="4923117" y="1135529"/>
              <a:ext cx="146423" cy="1307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45" name="Skupina 144">
            <a:extLst>
              <a:ext uri="{FF2B5EF4-FFF2-40B4-BE49-F238E27FC236}">
                <a16:creationId xmlns:a16="http://schemas.microsoft.com/office/drawing/2014/main" id="{6D2523B0-2A79-4DE8-A869-2F14D9B8979B}"/>
              </a:ext>
            </a:extLst>
          </p:cNvPr>
          <p:cNvGrpSpPr>
            <a:grpSpLocks/>
          </p:cNvGrpSpPr>
          <p:nvPr/>
        </p:nvGrpSpPr>
        <p:grpSpPr bwMode="auto">
          <a:xfrm>
            <a:off x="8001000" y="4673600"/>
            <a:ext cx="146050" cy="238125"/>
            <a:chOff x="4923117" y="1135529"/>
            <a:chExt cx="146423" cy="237565"/>
          </a:xfrm>
        </p:grpSpPr>
        <p:cxnSp>
          <p:nvCxnSpPr>
            <p:cNvPr id="146" name="Přímá spojnice 145">
              <a:extLst>
                <a:ext uri="{FF2B5EF4-FFF2-40B4-BE49-F238E27FC236}">
                  <a16:creationId xmlns:a16="http://schemas.microsoft.com/office/drawing/2014/main" id="{FB194F4F-39A8-4E93-A1BB-5D890973DD12}"/>
                </a:ext>
              </a:extLst>
            </p:cNvPr>
            <p:cNvCxnSpPr/>
            <p:nvPr/>
          </p:nvCxnSpPr>
          <p:spPr>
            <a:xfrm>
              <a:off x="4996329"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Ovál 146">
              <a:extLst>
                <a:ext uri="{FF2B5EF4-FFF2-40B4-BE49-F238E27FC236}">
                  <a16:creationId xmlns:a16="http://schemas.microsoft.com/office/drawing/2014/main" id="{13B562E0-B906-446C-8833-C298D42AD434}"/>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48" name="Skupina 147">
            <a:extLst>
              <a:ext uri="{FF2B5EF4-FFF2-40B4-BE49-F238E27FC236}">
                <a16:creationId xmlns:a16="http://schemas.microsoft.com/office/drawing/2014/main" id="{D6EB56E1-576B-4737-B30D-3E7898D67256}"/>
              </a:ext>
            </a:extLst>
          </p:cNvPr>
          <p:cNvGrpSpPr>
            <a:grpSpLocks/>
          </p:cNvGrpSpPr>
          <p:nvPr/>
        </p:nvGrpSpPr>
        <p:grpSpPr bwMode="auto">
          <a:xfrm>
            <a:off x="8983663" y="4665663"/>
            <a:ext cx="146050" cy="238125"/>
            <a:chOff x="4923117" y="1135529"/>
            <a:chExt cx="146423" cy="237565"/>
          </a:xfrm>
        </p:grpSpPr>
        <p:cxnSp>
          <p:nvCxnSpPr>
            <p:cNvPr id="149" name="Přímá spojnice 148">
              <a:extLst>
                <a:ext uri="{FF2B5EF4-FFF2-40B4-BE49-F238E27FC236}">
                  <a16:creationId xmlns:a16="http://schemas.microsoft.com/office/drawing/2014/main" id="{705D1497-AC52-4D04-A078-3D9529C00387}"/>
                </a:ext>
              </a:extLst>
            </p:cNvPr>
            <p:cNvCxnSpPr/>
            <p:nvPr/>
          </p:nvCxnSpPr>
          <p:spPr>
            <a:xfrm>
              <a:off x="4996329" y="1266981"/>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ál 149">
              <a:extLst>
                <a:ext uri="{FF2B5EF4-FFF2-40B4-BE49-F238E27FC236}">
                  <a16:creationId xmlns:a16="http://schemas.microsoft.com/office/drawing/2014/main" id="{AA1F49B8-942B-48DD-B310-BEA5F14B88CA}"/>
                </a:ext>
              </a:extLst>
            </p:cNvPr>
            <p:cNvSpPr/>
            <p:nvPr/>
          </p:nvSpPr>
          <p:spPr>
            <a:xfrm>
              <a:off x="4923117" y="1135529"/>
              <a:ext cx="146423" cy="13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51" name="Skupina 150">
            <a:extLst>
              <a:ext uri="{FF2B5EF4-FFF2-40B4-BE49-F238E27FC236}">
                <a16:creationId xmlns:a16="http://schemas.microsoft.com/office/drawing/2014/main" id="{510082A1-3D83-4B49-94C0-9F08E1127F58}"/>
              </a:ext>
            </a:extLst>
          </p:cNvPr>
          <p:cNvGrpSpPr>
            <a:grpSpLocks/>
          </p:cNvGrpSpPr>
          <p:nvPr/>
        </p:nvGrpSpPr>
        <p:grpSpPr bwMode="auto">
          <a:xfrm>
            <a:off x="8537575" y="4665663"/>
            <a:ext cx="146050" cy="238125"/>
            <a:chOff x="4923117" y="1135529"/>
            <a:chExt cx="146423" cy="237565"/>
          </a:xfrm>
        </p:grpSpPr>
        <p:cxnSp>
          <p:nvCxnSpPr>
            <p:cNvPr id="152" name="Přímá spojnice 151">
              <a:extLst>
                <a:ext uri="{FF2B5EF4-FFF2-40B4-BE49-F238E27FC236}">
                  <a16:creationId xmlns:a16="http://schemas.microsoft.com/office/drawing/2014/main" id="{08ADC0CC-8CB1-4D4C-9522-11BF3A089487}"/>
                </a:ext>
              </a:extLst>
            </p:cNvPr>
            <p:cNvCxnSpPr/>
            <p:nvPr/>
          </p:nvCxnSpPr>
          <p:spPr>
            <a:xfrm>
              <a:off x="4996329" y="1266981"/>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Ovál 152">
              <a:extLst>
                <a:ext uri="{FF2B5EF4-FFF2-40B4-BE49-F238E27FC236}">
                  <a16:creationId xmlns:a16="http://schemas.microsoft.com/office/drawing/2014/main" id="{56CF5B24-4FAB-43FC-811A-E14469E82337}"/>
                </a:ext>
              </a:extLst>
            </p:cNvPr>
            <p:cNvSpPr/>
            <p:nvPr/>
          </p:nvSpPr>
          <p:spPr>
            <a:xfrm>
              <a:off x="4923117" y="1135529"/>
              <a:ext cx="146423" cy="13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54" name="Skupina 153">
            <a:extLst>
              <a:ext uri="{FF2B5EF4-FFF2-40B4-BE49-F238E27FC236}">
                <a16:creationId xmlns:a16="http://schemas.microsoft.com/office/drawing/2014/main" id="{CE89CF27-F0D9-4702-A0AD-7F4539F3A502}"/>
              </a:ext>
            </a:extLst>
          </p:cNvPr>
          <p:cNvGrpSpPr>
            <a:grpSpLocks/>
          </p:cNvGrpSpPr>
          <p:nvPr/>
        </p:nvGrpSpPr>
        <p:grpSpPr bwMode="auto">
          <a:xfrm>
            <a:off x="1735138" y="4673600"/>
            <a:ext cx="146050" cy="238125"/>
            <a:chOff x="4923117" y="1135529"/>
            <a:chExt cx="146423" cy="237565"/>
          </a:xfrm>
        </p:grpSpPr>
        <p:cxnSp>
          <p:nvCxnSpPr>
            <p:cNvPr id="155" name="Přímá spojnice 154">
              <a:extLst>
                <a:ext uri="{FF2B5EF4-FFF2-40B4-BE49-F238E27FC236}">
                  <a16:creationId xmlns:a16="http://schemas.microsoft.com/office/drawing/2014/main" id="{AAA10D9E-C38B-4E25-BD4D-FBC9AE501A70}"/>
                </a:ext>
              </a:extLst>
            </p:cNvPr>
            <p:cNvCxnSpPr/>
            <p:nvPr/>
          </p:nvCxnSpPr>
          <p:spPr>
            <a:xfrm>
              <a:off x="4996329"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Ovál 155">
              <a:extLst>
                <a:ext uri="{FF2B5EF4-FFF2-40B4-BE49-F238E27FC236}">
                  <a16:creationId xmlns:a16="http://schemas.microsoft.com/office/drawing/2014/main" id="{AD21135B-41C8-4707-84BA-ADA02D059022}"/>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57" name="Skupina 156">
            <a:extLst>
              <a:ext uri="{FF2B5EF4-FFF2-40B4-BE49-F238E27FC236}">
                <a16:creationId xmlns:a16="http://schemas.microsoft.com/office/drawing/2014/main" id="{A205B5A8-8817-4A0A-AD39-5B216EA5D63C}"/>
              </a:ext>
            </a:extLst>
          </p:cNvPr>
          <p:cNvGrpSpPr>
            <a:grpSpLocks/>
          </p:cNvGrpSpPr>
          <p:nvPr/>
        </p:nvGrpSpPr>
        <p:grpSpPr bwMode="auto">
          <a:xfrm>
            <a:off x="3687763" y="4673600"/>
            <a:ext cx="146050" cy="238125"/>
            <a:chOff x="4923117" y="1135529"/>
            <a:chExt cx="146423" cy="237565"/>
          </a:xfrm>
        </p:grpSpPr>
        <p:cxnSp>
          <p:nvCxnSpPr>
            <p:cNvPr id="158" name="Přímá spojnice 157">
              <a:extLst>
                <a:ext uri="{FF2B5EF4-FFF2-40B4-BE49-F238E27FC236}">
                  <a16:creationId xmlns:a16="http://schemas.microsoft.com/office/drawing/2014/main" id="{065D8CE1-EF15-4BE5-9DBD-6C3D4F902D8D}"/>
                </a:ext>
              </a:extLst>
            </p:cNvPr>
            <p:cNvCxnSpPr/>
            <p:nvPr/>
          </p:nvCxnSpPr>
          <p:spPr>
            <a:xfrm>
              <a:off x="4996329"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Ovál 158">
              <a:extLst>
                <a:ext uri="{FF2B5EF4-FFF2-40B4-BE49-F238E27FC236}">
                  <a16:creationId xmlns:a16="http://schemas.microsoft.com/office/drawing/2014/main" id="{155C8191-6F8A-4C5D-B6F9-0FFB5E71D310}"/>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60" name="Skupina 159">
            <a:extLst>
              <a:ext uri="{FF2B5EF4-FFF2-40B4-BE49-F238E27FC236}">
                <a16:creationId xmlns:a16="http://schemas.microsoft.com/office/drawing/2014/main" id="{EAB71482-DE83-45A5-AEBB-566EF4151976}"/>
              </a:ext>
            </a:extLst>
          </p:cNvPr>
          <p:cNvGrpSpPr>
            <a:grpSpLocks/>
          </p:cNvGrpSpPr>
          <p:nvPr/>
        </p:nvGrpSpPr>
        <p:grpSpPr bwMode="auto">
          <a:xfrm>
            <a:off x="2266950" y="4675188"/>
            <a:ext cx="147638" cy="238125"/>
            <a:chOff x="5968445" y="1289422"/>
            <a:chExt cx="146423" cy="237565"/>
          </a:xfrm>
        </p:grpSpPr>
        <p:cxnSp>
          <p:nvCxnSpPr>
            <p:cNvPr id="161" name="Přímá spojnice 160">
              <a:extLst>
                <a:ext uri="{FF2B5EF4-FFF2-40B4-BE49-F238E27FC236}">
                  <a16:creationId xmlns:a16="http://schemas.microsoft.com/office/drawing/2014/main" id="{DD979EE4-BC5E-42F7-B9A7-38CB23E47167}"/>
                </a:ext>
              </a:extLst>
            </p:cNvPr>
            <p:cNvCxnSpPr/>
            <p:nvPr/>
          </p:nvCxnSpPr>
          <p:spPr>
            <a:xfrm>
              <a:off x="6042444" y="1420874"/>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ál 161">
              <a:extLst>
                <a:ext uri="{FF2B5EF4-FFF2-40B4-BE49-F238E27FC236}">
                  <a16:creationId xmlns:a16="http://schemas.microsoft.com/office/drawing/2014/main" id="{60625D53-B33F-4D79-A83A-0E9476417C0D}"/>
                </a:ext>
              </a:extLst>
            </p:cNvPr>
            <p:cNvSpPr/>
            <p:nvPr/>
          </p:nvSpPr>
          <p:spPr>
            <a:xfrm>
              <a:off x="5968445" y="1289422"/>
              <a:ext cx="146423" cy="131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63" name="Skupina 162">
            <a:extLst>
              <a:ext uri="{FF2B5EF4-FFF2-40B4-BE49-F238E27FC236}">
                <a16:creationId xmlns:a16="http://schemas.microsoft.com/office/drawing/2014/main" id="{54CE1ABC-9426-4734-AD8B-79124A3B7F55}"/>
              </a:ext>
            </a:extLst>
          </p:cNvPr>
          <p:cNvGrpSpPr>
            <a:grpSpLocks/>
          </p:cNvGrpSpPr>
          <p:nvPr/>
        </p:nvGrpSpPr>
        <p:grpSpPr bwMode="auto">
          <a:xfrm>
            <a:off x="4624388" y="4673600"/>
            <a:ext cx="146050" cy="238125"/>
            <a:chOff x="5968445" y="1289422"/>
            <a:chExt cx="146423" cy="237565"/>
          </a:xfrm>
        </p:grpSpPr>
        <p:cxnSp>
          <p:nvCxnSpPr>
            <p:cNvPr id="164" name="Přímá spojnice 163">
              <a:extLst>
                <a:ext uri="{FF2B5EF4-FFF2-40B4-BE49-F238E27FC236}">
                  <a16:creationId xmlns:a16="http://schemas.microsoft.com/office/drawing/2014/main" id="{D5A37ACC-3F6D-4A73-855F-13F4CF272D8C}"/>
                </a:ext>
              </a:extLst>
            </p:cNvPr>
            <p:cNvCxnSpPr/>
            <p:nvPr/>
          </p:nvCxnSpPr>
          <p:spPr>
            <a:xfrm>
              <a:off x="6041657" y="1420875"/>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Ovál 164">
              <a:extLst>
                <a:ext uri="{FF2B5EF4-FFF2-40B4-BE49-F238E27FC236}">
                  <a16:creationId xmlns:a16="http://schemas.microsoft.com/office/drawing/2014/main" id="{59E0DCFB-EC80-4243-BF29-D7F0E146A41A}"/>
                </a:ext>
              </a:extLst>
            </p:cNvPr>
            <p:cNvSpPr/>
            <p:nvPr/>
          </p:nvSpPr>
          <p:spPr>
            <a:xfrm>
              <a:off x="5968445" y="1289422"/>
              <a:ext cx="146423" cy="1314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66" name="Skupina 165">
            <a:extLst>
              <a:ext uri="{FF2B5EF4-FFF2-40B4-BE49-F238E27FC236}">
                <a16:creationId xmlns:a16="http://schemas.microsoft.com/office/drawing/2014/main" id="{BB5AED70-2498-4ED9-9250-0302EBC30035}"/>
              </a:ext>
            </a:extLst>
          </p:cNvPr>
          <p:cNvGrpSpPr>
            <a:grpSpLocks/>
          </p:cNvGrpSpPr>
          <p:nvPr/>
        </p:nvGrpSpPr>
        <p:grpSpPr bwMode="auto">
          <a:xfrm>
            <a:off x="4799013" y="4667250"/>
            <a:ext cx="146050" cy="236538"/>
            <a:chOff x="5968445" y="1289422"/>
            <a:chExt cx="146423" cy="237565"/>
          </a:xfrm>
        </p:grpSpPr>
        <p:cxnSp>
          <p:nvCxnSpPr>
            <p:cNvPr id="167" name="Přímá spojnice 166">
              <a:extLst>
                <a:ext uri="{FF2B5EF4-FFF2-40B4-BE49-F238E27FC236}">
                  <a16:creationId xmlns:a16="http://schemas.microsoft.com/office/drawing/2014/main" id="{084E2AF8-6DD3-4078-9815-1B1733739854}"/>
                </a:ext>
              </a:extLst>
            </p:cNvPr>
            <p:cNvCxnSpPr/>
            <p:nvPr/>
          </p:nvCxnSpPr>
          <p:spPr>
            <a:xfrm>
              <a:off x="6041657" y="1420162"/>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ál 167">
              <a:extLst>
                <a:ext uri="{FF2B5EF4-FFF2-40B4-BE49-F238E27FC236}">
                  <a16:creationId xmlns:a16="http://schemas.microsoft.com/office/drawing/2014/main" id="{485BF939-A597-44C4-834A-D543DD100DB9}"/>
                </a:ext>
              </a:extLst>
            </p:cNvPr>
            <p:cNvSpPr/>
            <p:nvPr/>
          </p:nvSpPr>
          <p:spPr>
            <a:xfrm>
              <a:off x="5968445" y="1289422"/>
              <a:ext cx="146423" cy="1307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69" name="Skupina 168">
            <a:extLst>
              <a:ext uri="{FF2B5EF4-FFF2-40B4-BE49-F238E27FC236}">
                <a16:creationId xmlns:a16="http://schemas.microsoft.com/office/drawing/2014/main" id="{03F17683-946D-46B8-A7EF-47816F58CDA2}"/>
              </a:ext>
            </a:extLst>
          </p:cNvPr>
          <p:cNvGrpSpPr>
            <a:grpSpLocks/>
          </p:cNvGrpSpPr>
          <p:nvPr/>
        </p:nvGrpSpPr>
        <p:grpSpPr bwMode="auto">
          <a:xfrm>
            <a:off x="1573213" y="4664075"/>
            <a:ext cx="146050" cy="236538"/>
            <a:chOff x="5968445" y="1289422"/>
            <a:chExt cx="146423" cy="237565"/>
          </a:xfrm>
        </p:grpSpPr>
        <p:cxnSp>
          <p:nvCxnSpPr>
            <p:cNvPr id="170" name="Přímá spojnice 169">
              <a:extLst>
                <a:ext uri="{FF2B5EF4-FFF2-40B4-BE49-F238E27FC236}">
                  <a16:creationId xmlns:a16="http://schemas.microsoft.com/office/drawing/2014/main" id="{1B5209C5-E7D0-4DEF-9CEC-08ECF09ECFE9}"/>
                </a:ext>
              </a:extLst>
            </p:cNvPr>
            <p:cNvCxnSpPr/>
            <p:nvPr/>
          </p:nvCxnSpPr>
          <p:spPr>
            <a:xfrm>
              <a:off x="6041657" y="1420162"/>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Ovál 170">
              <a:extLst>
                <a:ext uri="{FF2B5EF4-FFF2-40B4-BE49-F238E27FC236}">
                  <a16:creationId xmlns:a16="http://schemas.microsoft.com/office/drawing/2014/main" id="{809CA391-41A2-479F-BB16-0D2FFF3C81A9}"/>
                </a:ext>
              </a:extLst>
            </p:cNvPr>
            <p:cNvSpPr/>
            <p:nvPr/>
          </p:nvSpPr>
          <p:spPr>
            <a:xfrm>
              <a:off x="5968445" y="1289422"/>
              <a:ext cx="146423" cy="1307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72" name="Skupina 171">
            <a:extLst>
              <a:ext uri="{FF2B5EF4-FFF2-40B4-BE49-F238E27FC236}">
                <a16:creationId xmlns:a16="http://schemas.microsoft.com/office/drawing/2014/main" id="{FE6144CA-D669-40AC-8DCF-306ECAE53E2B}"/>
              </a:ext>
            </a:extLst>
          </p:cNvPr>
          <p:cNvGrpSpPr>
            <a:grpSpLocks/>
          </p:cNvGrpSpPr>
          <p:nvPr/>
        </p:nvGrpSpPr>
        <p:grpSpPr bwMode="auto">
          <a:xfrm>
            <a:off x="5345113" y="4668838"/>
            <a:ext cx="147637" cy="238125"/>
            <a:chOff x="5968445" y="1289422"/>
            <a:chExt cx="146423" cy="237565"/>
          </a:xfrm>
        </p:grpSpPr>
        <p:cxnSp>
          <p:nvCxnSpPr>
            <p:cNvPr id="173" name="Přímá spojnice 172">
              <a:extLst>
                <a:ext uri="{FF2B5EF4-FFF2-40B4-BE49-F238E27FC236}">
                  <a16:creationId xmlns:a16="http://schemas.microsoft.com/office/drawing/2014/main" id="{60DCC52E-6666-4D54-81ED-8A8EF6E356B2}"/>
                </a:ext>
              </a:extLst>
            </p:cNvPr>
            <p:cNvCxnSpPr/>
            <p:nvPr/>
          </p:nvCxnSpPr>
          <p:spPr>
            <a:xfrm>
              <a:off x="6042443" y="1420874"/>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Ovál 173">
              <a:extLst>
                <a:ext uri="{FF2B5EF4-FFF2-40B4-BE49-F238E27FC236}">
                  <a16:creationId xmlns:a16="http://schemas.microsoft.com/office/drawing/2014/main" id="{58845D72-338C-47B4-9BA9-8AEAF597E038}"/>
                </a:ext>
              </a:extLst>
            </p:cNvPr>
            <p:cNvSpPr/>
            <p:nvPr/>
          </p:nvSpPr>
          <p:spPr>
            <a:xfrm>
              <a:off x="5968445" y="1289422"/>
              <a:ext cx="146423" cy="131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75" name="Skupina 174">
            <a:extLst>
              <a:ext uri="{FF2B5EF4-FFF2-40B4-BE49-F238E27FC236}">
                <a16:creationId xmlns:a16="http://schemas.microsoft.com/office/drawing/2014/main" id="{78A575D3-979A-47E1-8730-1123036CAF42}"/>
              </a:ext>
            </a:extLst>
          </p:cNvPr>
          <p:cNvGrpSpPr>
            <a:grpSpLocks/>
          </p:cNvGrpSpPr>
          <p:nvPr/>
        </p:nvGrpSpPr>
        <p:grpSpPr bwMode="auto">
          <a:xfrm>
            <a:off x="1987550" y="4670425"/>
            <a:ext cx="146050" cy="238125"/>
            <a:chOff x="5968445" y="1289422"/>
            <a:chExt cx="146423" cy="237565"/>
          </a:xfrm>
        </p:grpSpPr>
        <p:cxnSp>
          <p:nvCxnSpPr>
            <p:cNvPr id="176" name="Přímá spojnice 175">
              <a:extLst>
                <a:ext uri="{FF2B5EF4-FFF2-40B4-BE49-F238E27FC236}">
                  <a16:creationId xmlns:a16="http://schemas.microsoft.com/office/drawing/2014/main" id="{83DCB4FC-4A48-4CCD-B6E3-B3CCC2363A11}"/>
                </a:ext>
              </a:extLst>
            </p:cNvPr>
            <p:cNvCxnSpPr/>
            <p:nvPr/>
          </p:nvCxnSpPr>
          <p:spPr>
            <a:xfrm>
              <a:off x="6041657" y="1420875"/>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Ovál 176">
              <a:extLst>
                <a:ext uri="{FF2B5EF4-FFF2-40B4-BE49-F238E27FC236}">
                  <a16:creationId xmlns:a16="http://schemas.microsoft.com/office/drawing/2014/main" id="{C7EC8C87-212A-4AC8-B7A9-411A2617BE37}"/>
                </a:ext>
              </a:extLst>
            </p:cNvPr>
            <p:cNvSpPr/>
            <p:nvPr/>
          </p:nvSpPr>
          <p:spPr>
            <a:xfrm>
              <a:off x="5968445" y="1289422"/>
              <a:ext cx="146423" cy="1314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78" name="Skupina 177">
            <a:extLst>
              <a:ext uri="{FF2B5EF4-FFF2-40B4-BE49-F238E27FC236}">
                <a16:creationId xmlns:a16="http://schemas.microsoft.com/office/drawing/2014/main" id="{355835F2-A575-44CB-99E3-91F909D8A00C}"/>
              </a:ext>
            </a:extLst>
          </p:cNvPr>
          <p:cNvGrpSpPr>
            <a:grpSpLocks/>
          </p:cNvGrpSpPr>
          <p:nvPr/>
        </p:nvGrpSpPr>
        <p:grpSpPr bwMode="auto">
          <a:xfrm>
            <a:off x="6443663" y="4670425"/>
            <a:ext cx="146050" cy="238125"/>
            <a:chOff x="7675282" y="1141980"/>
            <a:chExt cx="146423" cy="237565"/>
          </a:xfrm>
        </p:grpSpPr>
        <p:cxnSp>
          <p:nvCxnSpPr>
            <p:cNvPr id="179" name="Přímá spojnice 178">
              <a:extLst>
                <a:ext uri="{FF2B5EF4-FFF2-40B4-BE49-F238E27FC236}">
                  <a16:creationId xmlns:a16="http://schemas.microsoft.com/office/drawing/2014/main" id="{854D47A1-50C2-4630-A17C-F6553004A1F3}"/>
                </a:ext>
              </a:extLst>
            </p:cNvPr>
            <p:cNvCxnSpPr/>
            <p:nvPr/>
          </p:nvCxnSpPr>
          <p:spPr>
            <a:xfrm>
              <a:off x="7748494" y="1273433"/>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Ovál 179">
              <a:extLst>
                <a:ext uri="{FF2B5EF4-FFF2-40B4-BE49-F238E27FC236}">
                  <a16:creationId xmlns:a16="http://schemas.microsoft.com/office/drawing/2014/main" id="{F7B81842-39D4-42C4-8CE4-5BEC989928C0}"/>
                </a:ext>
              </a:extLst>
            </p:cNvPr>
            <p:cNvSpPr/>
            <p:nvPr/>
          </p:nvSpPr>
          <p:spPr>
            <a:xfrm>
              <a:off x="7675282" y="1141980"/>
              <a:ext cx="146423" cy="1314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81" name="Skupina 180">
            <a:extLst>
              <a:ext uri="{FF2B5EF4-FFF2-40B4-BE49-F238E27FC236}">
                <a16:creationId xmlns:a16="http://schemas.microsoft.com/office/drawing/2014/main" id="{BDDDC553-BE20-40E0-A0E8-EED245F3522D}"/>
              </a:ext>
            </a:extLst>
          </p:cNvPr>
          <p:cNvGrpSpPr>
            <a:grpSpLocks/>
          </p:cNvGrpSpPr>
          <p:nvPr/>
        </p:nvGrpSpPr>
        <p:grpSpPr bwMode="auto">
          <a:xfrm>
            <a:off x="2128838" y="4676775"/>
            <a:ext cx="146050" cy="236538"/>
            <a:chOff x="7675282" y="1141980"/>
            <a:chExt cx="146423" cy="237565"/>
          </a:xfrm>
        </p:grpSpPr>
        <p:cxnSp>
          <p:nvCxnSpPr>
            <p:cNvPr id="182" name="Přímá spojnice 181">
              <a:extLst>
                <a:ext uri="{FF2B5EF4-FFF2-40B4-BE49-F238E27FC236}">
                  <a16:creationId xmlns:a16="http://schemas.microsoft.com/office/drawing/2014/main" id="{0C01364F-D5FA-4F02-AAC5-B5856454D700}"/>
                </a:ext>
              </a:extLst>
            </p:cNvPr>
            <p:cNvCxnSpPr/>
            <p:nvPr/>
          </p:nvCxnSpPr>
          <p:spPr>
            <a:xfrm>
              <a:off x="7748494" y="1272720"/>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Ovál 182">
              <a:extLst>
                <a:ext uri="{FF2B5EF4-FFF2-40B4-BE49-F238E27FC236}">
                  <a16:creationId xmlns:a16="http://schemas.microsoft.com/office/drawing/2014/main" id="{2ABB978F-B71C-40AF-B966-AC0B29806FAB}"/>
                </a:ext>
              </a:extLst>
            </p:cNvPr>
            <p:cNvSpPr/>
            <p:nvPr/>
          </p:nvSpPr>
          <p:spPr>
            <a:xfrm>
              <a:off x="7675282" y="1141980"/>
              <a:ext cx="146423" cy="1307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84" name="Skupina 183">
            <a:extLst>
              <a:ext uri="{FF2B5EF4-FFF2-40B4-BE49-F238E27FC236}">
                <a16:creationId xmlns:a16="http://schemas.microsoft.com/office/drawing/2014/main" id="{EA3A9D2E-6364-4302-9ECB-3EC19101AEF4}"/>
              </a:ext>
            </a:extLst>
          </p:cNvPr>
          <p:cNvGrpSpPr>
            <a:grpSpLocks/>
          </p:cNvGrpSpPr>
          <p:nvPr/>
        </p:nvGrpSpPr>
        <p:grpSpPr bwMode="auto">
          <a:xfrm>
            <a:off x="4940300" y="4670425"/>
            <a:ext cx="146050" cy="238125"/>
            <a:chOff x="7675282" y="1141980"/>
            <a:chExt cx="146423" cy="237565"/>
          </a:xfrm>
        </p:grpSpPr>
        <p:cxnSp>
          <p:nvCxnSpPr>
            <p:cNvPr id="185" name="Přímá spojnice 184">
              <a:extLst>
                <a:ext uri="{FF2B5EF4-FFF2-40B4-BE49-F238E27FC236}">
                  <a16:creationId xmlns:a16="http://schemas.microsoft.com/office/drawing/2014/main" id="{80CB755D-8337-42A9-9BA6-915FA92B4707}"/>
                </a:ext>
              </a:extLst>
            </p:cNvPr>
            <p:cNvCxnSpPr/>
            <p:nvPr/>
          </p:nvCxnSpPr>
          <p:spPr>
            <a:xfrm>
              <a:off x="7748494" y="1273433"/>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Ovál 185">
              <a:extLst>
                <a:ext uri="{FF2B5EF4-FFF2-40B4-BE49-F238E27FC236}">
                  <a16:creationId xmlns:a16="http://schemas.microsoft.com/office/drawing/2014/main" id="{02C250D5-194D-47D7-B37B-A1DD69391DB4}"/>
                </a:ext>
              </a:extLst>
            </p:cNvPr>
            <p:cNvSpPr/>
            <p:nvPr/>
          </p:nvSpPr>
          <p:spPr>
            <a:xfrm>
              <a:off x="7675282" y="1141980"/>
              <a:ext cx="146423" cy="1314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87" name="Skupina 186">
            <a:extLst>
              <a:ext uri="{FF2B5EF4-FFF2-40B4-BE49-F238E27FC236}">
                <a16:creationId xmlns:a16="http://schemas.microsoft.com/office/drawing/2014/main" id="{9B88ECF4-C4A7-49CA-8C86-F51BDA6B96CB}"/>
              </a:ext>
            </a:extLst>
          </p:cNvPr>
          <p:cNvGrpSpPr>
            <a:grpSpLocks/>
          </p:cNvGrpSpPr>
          <p:nvPr/>
        </p:nvGrpSpPr>
        <p:grpSpPr bwMode="auto">
          <a:xfrm>
            <a:off x="8837613" y="4668838"/>
            <a:ext cx="147637" cy="238125"/>
            <a:chOff x="7675282" y="1141980"/>
            <a:chExt cx="146423" cy="237565"/>
          </a:xfrm>
        </p:grpSpPr>
        <p:cxnSp>
          <p:nvCxnSpPr>
            <p:cNvPr id="188" name="Přímá spojnice 187">
              <a:extLst>
                <a:ext uri="{FF2B5EF4-FFF2-40B4-BE49-F238E27FC236}">
                  <a16:creationId xmlns:a16="http://schemas.microsoft.com/office/drawing/2014/main" id="{386C3D44-20AF-4E2E-A942-56EEF3D6D255}"/>
                </a:ext>
              </a:extLst>
            </p:cNvPr>
            <p:cNvCxnSpPr/>
            <p:nvPr/>
          </p:nvCxnSpPr>
          <p:spPr>
            <a:xfrm>
              <a:off x="7749280" y="1273432"/>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Ovál 188">
              <a:extLst>
                <a:ext uri="{FF2B5EF4-FFF2-40B4-BE49-F238E27FC236}">
                  <a16:creationId xmlns:a16="http://schemas.microsoft.com/office/drawing/2014/main" id="{659121FC-CC76-460D-97F5-112251F0E918}"/>
                </a:ext>
              </a:extLst>
            </p:cNvPr>
            <p:cNvSpPr/>
            <p:nvPr/>
          </p:nvSpPr>
          <p:spPr>
            <a:xfrm>
              <a:off x="7675282" y="1141980"/>
              <a:ext cx="146423" cy="1314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90" name="Skupina 189">
            <a:extLst>
              <a:ext uri="{FF2B5EF4-FFF2-40B4-BE49-F238E27FC236}">
                <a16:creationId xmlns:a16="http://schemas.microsoft.com/office/drawing/2014/main" id="{EF5FBBDA-785B-40C9-9EC7-53766A162674}"/>
              </a:ext>
            </a:extLst>
          </p:cNvPr>
          <p:cNvGrpSpPr>
            <a:grpSpLocks/>
          </p:cNvGrpSpPr>
          <p:nvPr/>
        </p:nvGrpSpPr>
        <p:grpSpPr bwMode="auto">
          <a:xfrm>
            <a:off x="8239125" y="4665663"/>
            <a:ext cx="146050" cy="236537"/>
            <a:chOff x="7675282" y="1141980"/>
            <a:chExt cx="146423" cy="237565"/>
          </a:xfrm>
        </p:grpSpPr>
        <p:cxnSp>
          <p:nvCxnSpPr>
            <p:cNvPr id="191" name="Přímá spojnice 190">
              <a:extLst>
                <a:ext uri="{FF2B5EF4-FFF2-40B4-BE49-F238E27FC236}">
                  <a16:creationId xmlns:a16="http://schemas.microsoft.com/office/drawing/2014/main" id="{E33CBF45-7130-4D7E-9718-66E72CE22BFB}"/>
                </a:ext>
              </a:extLst>
            </p:cNvPr>
            <p:cNvCxnSpPr/>
            <p:nvPr/>
          </p:nvCxnSpPr>
          <p:spPr>
            <a:xfrm>
              <a:off x="7748494" y="1272721"/>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ál 191">
              <a:extLst>
                <a:ext uri="{FF2B5EF4-FFF2-40B4-BE49-F238E27FC236}">
                  <a16:creationId xmlns:a16="http://schemas.microsoft.com/office/drawing/2014/main" id="{7F290CF1-70DF-497A-8ACB-44F41E0716CA}"/>
                </a:ext>
              </a:extLst>
            </p:cNvPr>
            <p:cNvSpPr/>
            <p:nvPr/>
          </p:nvSpPr>
          <p:spPr>
            <a:xfrm>
              <a:off x="7675282" y="1141980"/>
              <a:ext cx="146423" cy="1307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93" name="Skupina 192">
            <a:extLst>
              <a:ext uri="{FF2B5EF4-FFF2-40B4-BE49-F238E27FC236}">
                <a16:creationId xmlns:a16="http://schemas.microsoft.com/office/drawing/2014/main" id="{64D8E218-AB4C-466D-9A53-AFDC873F6A6C}"/>
              </a:ext>
            </a:extLst>
          </p:cNvPr>
          <p:cNvGrpSpPr>
            <a:grpSpLocks/>
          </p:cNvGrpSpPr>
          <p:nvPr/>
        </p:nvGrpSpPr>
        <p:grpSpPr bwMode="auto">
          <a:xfrm>
            <a:off x="7585075" y="4670425"/>
            <a:ext cx="146050" cy="238125"/>
            <a:chOff x="7675282" y="1141980"/>
            <a:chExt cx="146423" cy="237565"/>
          </a:xfrm>
        </p:grpSpPr>
        <p:cxnSp>
          <p:nvCxnSpPr>
            <p:cNvPr id="194" name="Přímá spojnice 193">
              <a:extLst>
                <a:ext uri="{FF2B5EF4-FFF2-40B4-BE49-F238E27FC236}">
                  <a16:creationId xmlns:a16="http://schemas.microsoft.com/office/drawing/2014/main" id="{CF24C1E4-16B0-4C50-A51D-ACDBCB2B4CAE}"/>
                </a:ext>
              </a:extLst>
            </p:cNvPr>
            <p:cNvCxnSpPr/>
            <p:nvPr/>
          </p:nvCxnSpPr>
          <p:spPr>
            <a:xfrm>
              <a:off x="7748494" y="1273433"/>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Ovál 194">
              <a:extLst>
                <a:ext uri="{FF2B5EF4-FFF2-40B4-BE49-F238E27FC236}">
                  <a16:creationId xmlns:a16="http://schemas.microsoft.com/office/drawing/2014/main" id="{B2559B63-4E97-4D56-B84D-D6CC4B854DA7}"/>
                </a:ext>
              </a:extLst>
            </p:cNvPr>
            <p:cNvSpPr/>
            <p:nvPr/>
          </p:nvSpPr>
          <p:spPr>
            <a:xfrm>
              <a:off x="7675282" y="1141980"/>
              <a:ext cx="146423" cy="1314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96" name="Skupina 195">
            <a:extLst>
              <a:ext uri="{FF2B5EF4-FFF2-40B4-BE49-F238E27FC236}">
                <a16:creationId xmlns:a16="http://schemas.microsoft.com/office/drawing/2014/main" id="{31477B31-1484-4D19-A2EE-9F931A01B43C}"/>
              </a:ext>
            </a:extLst>
          </p:cNvPr>
          <p:cNvGrpSpPr>
            <a:grpSpLocks/>
          </p:cNvGrpSpPr>
          <p:nvPr/>
        </p:nvGrpSpPr>
        <p:grpSpPr bwMode="auto">
          <a:xfrm>
            <a:off x="8697913" y="4676775"/>
            <a:ext cx="146050" cy="236538"/>
            <a:chOff x="7675282" y="1141980"/>
            <a:chExt cx="146423" cy="237565"/>
          </a:xfrm>
        </p:grpSpPr>
        <p:cxnSp>
          <p:nvCxnSpPr>
            <p:cNvPr id="197" name="Přímá spojnice 196">
              <a:extLst>
                <a:ext uri="{FF2B5EF4-FFF2-40B4-BE49-F238E27FC236}">
                  <a16:creationId xmlns:a16="http://schemas.microsoft.com/office/drawing/2014/main" id="{BB41829C-2179-4E6D-9175-29E58C267AFB}"/>
                </a:ext>
              </a:extLst>
            </p:cNvPr>
            <p:cNvCxnSpPr/>
            <p:nvPr/>
          </p:nvCxnSpPr>
          <p:spPr>
            <a:xfrm>
              <a:off x="7748494" y="1272720"/>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Ovál 197">
              <a:extLst>
                <a:ext uri="{FF2B5EF4-FFF2-40B4-BE49-F238E27FC236}">
                  <a16:creationId xmlns:a16="http://schemas.microsoft.com/office/drawing/2014/main" id="{79608899-B2F5-46C4-93FD-560E63F9DACD}"/>
                </a:ext>
              </a:extLst>
            </p:cNvPr>
            <p:cNvSpPr/>
            <p:nvPr/>
          </p:nvSpPr>
          <p:spPr>
            <a:xfrm>
              <a:off x="7675282" y="1141980"/>
              <a:ext cx="146423" cy="1307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99" name="Skupina 198">
            <a:extLst>
              <a:ext uri="{FF2B5EF4-FFF2-40B4-BE49-F238E27FC236}">
                <a16:creationId xmlns:a16="http://schemas.microsoft.com/office/drawing/2014/main" id="{FD00EC7C-5EBD-42E5-91E7-1F4DCB181D2C}"/>
              </a:ext>
            </a:extLst>
          </p:cNvPr>
          <p:cNvGrpSpPr>
            <a:grpSpLocks/>
          </p:cNvGrpSpPr>
          <p:nvPr/>
        </p:nvGrpSpPr>
        <p:grpSpPr bwMode="auto">
          <a:xfrm>
            <a:off x="10040938" y="4676775"/>
            <a:ext cx="146050" cy="236538"/>
            <a:chOff x="7675282" y="1141980"/>
            <a:chExt cx="146423" cy="237565"/>
          </a:xfrm>
        </p:grpSpPr>
        <p:cxnSp>
          <p:nvCxnSpPr>
            <p:cNvPr id="200" name="Přímá spojnice 199">
              <a:extLst>
                <a:ext uri="{FF2B5EF4-FFF2-40B4-BE49-F238E27FC236}">
                  <a16:creationId xmlns:a16="http://schemas.microsoft.com/office/drawing/2014/main" id="{A1DFA65C-2D0E-4AA6-B78A-8ADC23B73484}"/>
                </a:ext>
              </a:extLst>
            </p:cNvPr>
            <p:cNvCxnSpPr/>
            <p:nvPr/>
          </p:nvCxnSpPr>
          <p:spPr>
            <a:xfrm>
              <a:off x="7748494" y="1272720"/>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Ovál 200">
              <a:extLst>
                <a:ext uri="{FF2B5EF4-FFF2-40B4-BE49-F238E27FC236}">
                  <a16:creationId xmlns:a16="http://schemas.microsoft.com/office/drawing/2014/main" id="{E566D387-A2CE-4E0A-BFAC-6AE752AFD063}"/>
                </a:ext>
              </a:extLst>
            </p:cNvPr>
            <p:cNvSpPr/>
            <p:nvPr/>
          </p:nvSpPr>
          <p:spPr>
            <a:xfrm>
              <a:off x="7675282" y="1141980"/>
              <a:ext cx="146423" cy="1307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02" name="Skupina 201">
            <a:extLst>
              <a:ext uri="{FF2B5EF4-FFF2-40B4-BE49-F238E27FC236}">
                <a16:creationId xmlns:a16="http://schemas.microsoft.com/office/drawing/2014/main" id="{D41C022A-96FF-43BA-9345-BB85577EB7F7}"/>
              </a:ext>
            </a:extLst>
          </p:cNvPr>
          <p:cNvGrpSpPr>
            <a:grpSpLocks/>
          </p:cNvGrpSpPr>
          <p:nvPr/>
        </p:nvGrpSpPr>
        <p:grpSpPr bwMode="auto">
          <a:xfrm>
            <a:off x="3844925" y="4670425"/>
            <a:ext cx="147638" cy="238125"/>
            <a:chOff x="4923117" y="1135529"/>
            <a:chExt cx="146423" cy="237565"/>
          </a:xfrm>
        </p:grpSpPr>
        <p:cxnSp>
          <p:nvCxnSpPr>
            <p:cNvPr id="203" name="Přímá spojnice 202">
              <a:extLst>
                <a:ext uri="{FF2B5EF4-FFF2-40B4-BE49-F238E27FC236}">
                  <a16:creationId xmlns:a16="http://schemas.microsoft.com/office/drawing/2014/main" id="{7B476B28-5B84-4C77-ABDD-FA3D6F3D96B3}"/>
                </a:ext>
              </a:extLst>
            </p:cNvPr>
            <p:cNvCxnSpPr/>
            <p:nvPr/>
          </p:nvCxnSpPr>
          <p:spPr>
            <a:xfrm>
              <a:off x="4997116"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Ovál 203">
              <a:extLst>
                <a:ext uri="{FF2B5EF4-FFF2-40B4-BE49-F238E27FC236}">
                  <a16:creationId xmlns:a16="http://schemas.microsoft.com/office/drawing/2014/main" id="{B5CFF62A-F30D-4B7A-916B-5FC300D31219}"/>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64" name="Skupina 205">
            <a:extLst>
              <a:ext uri="{FF2B5EF4-FFF2-40B4-BE49-F238E27FC236}">
                <a16:creationId xmlns:a16="http://schemas.microsoft.com/office/drawing/2014/main" id="{36B0E2F8-3FB9-4DDD-8A4D-D1B8FB8F4EDE}"/>
              </a:ext>
            </a:extLst>
          </p:cNvPr>
          <p:cNvGrpSpPr>
            <a:grpSpLocks/>
          </p:cNvGrpSpPr>
          <p:nvPr/>
        </p:nvGrpSpPr>
        <p:grpSpPr bwMode="auto">
          <a:xfrm>
            <a:off x="11068050" y="344488"/>
            <a:ext cx="146050" cy="236537"/>
            <a:chOff x="4923117" y="1135529"/>
            <a:chExt cx="146423" cy="237565"/>
          </a:xfrm>
        </p:grpSpPr>
        <p:cxnSp>
          <p:nvCxnSpPr>
            <p:cNvPr id="207" name="Přímá spojnice 206">
              <a:extLst>
                <a:ext uri="{FF2B5EF4-FFF2-40B4-BE49-F238E27FC236}">
                  <a16:creationId xmlns:a16="http://schemas.microsoft.com/office/drawing/2014/main" id="{102A848A-49FA-42DE-9DE4-36D3239D98B1}"/>
                </a:ext>
              </a:extLst>
            </p:cNvPr>
            <p:cNvCxnSpPr/>
            <p:nvPr/>
          </p:nvCxnSpPr>
          <p:spPr>
            <a:xfrm>
              <a:off x="4996329" y="1266270"/>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Ovál 207">
              <a:extLst>
                <a:ext uri="{FF2B5EF4-FFF2-40B4-BE49-F238E27FC236}">
                  <a16:creationId xmlns:a16="http://schemas.microsoft.com/office/drawing/2014/main" id="{2B11B4A9-FC2B-4513-9647-A87FB72275EE}"/>
                </a:ext>
              </a:extLst>
            </p:cNvPr>
            <p:cNvSpPr/>
            <p:nvPr/>
          </p:nvSpPr>
          <p:spPr>
            <a:xfrm>
              <a:off x="4923117" y="1135529"/>
              <a:ext cx="146423" cy="130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65" name="Skupina 208">
            <a:extLst>
              <a:ext uri="{FF2B5EF4-FFF2-40B4-BE49-F238E27FC236}">
                <a16:creationId xmlns:a16="http://schemas.microsoft.com/office/drawing/2014/main" id="{3B2A1B21-A3A9-421F-96F6-2B8D537C23B4}"/>
              </a:ext>
            </a:extLst>
          </p:cNvPr>
          <p:cNvGrpSpPr>
            <a:grpSpLocks/>
          </p:cNvGrpSpPr>
          <p:nvPr/>
        </p:nvGrpSpPr>
        <p:grpSpPr bwMode="auto">
          <a:xfrm>
            <a:off x="11068050" y="730250"/>
            <a:ext cx="146050" cy="238125"/>
            <a:chOff x="7675282" y="1141980"/>
            <a:chExt cx="146423" cy="237565"/>
          </a:xfrm>
        </p:grpSpPr>
        <p:cxnSp>
          <p:nvCxnSpPr>
            <p:cNvPr id="210" name="Přímá spojnice 209">
              <a:extLst>
                <a:ext uri="{FF2B5EF4-FFF2-40B4-BE49-F238E27FC236}">
                  <a16:creationId xmlns:a16="http://schemas.microsoft.com/office/drawing/2014/main" id="{0A966EEA-2185-4132-9E3B-96CEB84BC3AD}"/>
                </a:ext>
              </a:extLst>
            </p:cNvPr>
            <p:cNvCxnSpPr/>
            <p:nvPr/>
          </p:nvCxnSpPr>
          <p:spPr>
            <a:xfrm>
              <a:off x="7748494" y="1273433"/>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Ovál 210">
              <a:extLst>
                <a:ext uri="{FF2B5EF4-FFF2-40B4-BE49-F238E27FC236}">
                  <a16:creationId xmlns:a16="http://schemas.microsoft.com/office/drawing/2014/main" id="{40FB7A03-8A8B-4EBB-9146-7CE3AB7CAB60}"/>
                </a:ext>
              </a:extLst>
            </p:cNvPr>
            <p:cNvSpPr/>
            <p:nvPr/>
          </p:nvSpPr>
          <p:spPr>
            <a:xfrm>
              <a:off x="7675282" y="1141980"/>
              <a:ext cx="146423" cy="1314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2466" name="Skupina 211">
            <a:extLst>
              <a:ext uri="{FF2B5EF4-FFF2-40B4-BE49-F238E27FC236}">
                <a16:creationId xmlns:a16="http://schemas.microsoft.com/office/drawing/2014/main" id="{05BAB038-D61E-4638-B2F3-FFD981BD6835}"/>
              </a:ext>
            </a:extLst>
          </p:cNvPr>
          <p:cNvGrpSpPr>
            <a:grpSpLocks/>
          </p:cNvGrpSpPr>
          <p:nvPr/>
        </p:nvGrpSpPr>
        <p:grpSpPr bwMode="auto">
          <a:xfrm>
            <a:off x="11069638" y="1089025"/>
            <a:ext cx="146050" cy="238125"/>
            <a:chOff x="5968445" y="1289422"/>
            <a:chExt cx="146423" cy="237565"/>
          </a:xfrm>
        </p:grpSpPr>
        <p:cxnSp>
          <p:nvCxnSpPr>
            <p:cNvPr id="213" name="Přímá spojnice 212">
              <a:extLst>
                <a:ext uri="{FF2B5EF4-FFF2-40B4-BE49-F238E27FC236}">
                  <a16:creationId xmlns:a16="http://schemas.microsoft.com/office/drawing/2014/main" id="{BE908A71-8824-4CCC-A88A-65AC125E6D1E}"/>
                </a:ext>
              </a:extLst>
            </p:cNvPr>
            <p:cNvCxnSpPr/>
            <p:nvPr/>
          </p:nvCxnSpPr>
          <p:spPr>
            <a:xfrm>
              <a:off x="6041657" y="1420875"/>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Ovál 213">
              <a:extLst>
                <a:ext uri="{FF2B5EF4-FFF2-40B4-BE49-F238E27FC236}">
                  <a16:creationId xmlns:a16="http://schemas.microsoft.com/office/drawing/2014/main" id="{5DB39DB4-711C-49A7-B4C8-704625D9AA0A}"/>
                </a:ext>
              </a:extLst>
            </p:cNvPr>
            <p:cNvSpPr/>
            <p:nvPr/>
          </p:nvSpPr>
          <p:spPr>
            <a:xfrm>
              <a:off x="5968445" y="1289422"/>
              <a:ext cx="146423" cy="1314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
        <p:nvSpPr>
          <p:cNvPr id="102467" name="TextovéPole 214">
            <a:extLst>
              <a:ext uri="{FF2B5EF4-FFF2-40B4-BE49-F238E27FC236}">
                <a16:creationId xmlns:a16="http://schemas.microsoft.com/office/drawing/2014/main" id="{E7B5F2D6-049C-40C5-B34B-2C38928E307A}"/>
              </a:ext>
            </a:extLst>
          </p:cNvPr>
          <p:cNvSpPr txBox="1">
            <a:spLocks noChangeArrowheads="1"/>
          </p:cNvSpPr>
          <p:nvPr/>
        </p:nvSpPr>
        <p:spPr bwMode="auto">
          <a:xfrm>
            <a:off x="11223625" y="223838"/>
            <a:ext cx="55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chemeClr val="accent1"/>
                </a:solidFill>
                <a:cs typeface="Arial" panose="020B0604020202020204" pitchFamily="34" charset="0"/>
              </a:rPr>
              <a:t>CG</a:t>
            </a:r>
            <a:endParaRPr lang="cs-CZ" altLang="cs-CZ" sz="2400" b="1">
              <a:cs typeface="Arial" panose="020B0604020202020204" pitchFamily="34" charset="0"/>
            </a:endParaRPr>
          </a:p>
        </p:txBody>
      </p:sp>
      <p:sp>
        <p:nvSpPr>
          <p:cNvPr id="102468" name="TextovéPole 215">
            <a:extLst>
              <a:ext uri="{FF2B5EF4-FFF2-40B4-BE49-F238E27FC236}">
                <a16:creationId xmlns:a16="http://schemas.microsoft.com/office/drawing/2014/main" id="{6D11C840-BF89-49A9-ABD4-0F6AFC72A507}"/>
              </a:ext>
            </a:extLst>
          </p:cNvPr>
          <p:cNvSpPr txBox="1">
            <a:spLocks noChangeArrowheads="1"/>
          </p:cNvSpPr>
          <p:nvPr/>
        </p:nvSpPr>
        <p:spPr bwMode="auto">
          <a:xfrm>
            <a:off x="11223625" y="598488"/>
            <a:ext cx="75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00B050"/>
                </a:solidFill>
                <a:cs typeface="Arial" panose="020B0604020202020204" pitchFamily="34" charset="0"/>
              </a:rPr>
              <a:t>CHG</a:t>
            </a:r>
          </a:p>
        </p:txBody>
      </p:sp>
      <p:sp>
        <p:nvSpPr>
          <p:cNvPr id="102469" name="TextovéPole 216">
            <a:extLst>
              <a:ext uri="{FF2B5EF4-FFF2-40B4-BE49-F238E27FC236}">
                <a16:creationId xmlns:a16="http://schemas.microsoft.com/office/drawing/2014/main" id="{6F60EDFE-FAE9-41E3-B3ED-D35114FDA7EB}"/>
              </a:ext>
            </a:extLst>
          </p:cNvPr>
          <p:cNvSpPr txBox="1">
            <a:spLocks noChangeArrowheads="1"/>
          </p:cNvSpPr>
          <p:nvPr/>
        </p:nvSpPr>
        <p:spPr bwMode="auto">
          <a:xfrm>
            <a:off x="11225213" y="974725"/>
            <a:ext cx="747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FFC000"/>
                </a:solidFill>
                <a:cs typeface="Arial" panose="020B0604020202020204" pitchFamily="34" charset="0"/>
              </a:rPr>
              <a:t>CHH</a:t>
            </a:r>
          </a:p>
        </p:txBody>
      </p:sp>
      <p:sp>
        <p:nvSpPr>
          <p:cNvPr id="102470" name="TextovéPole 1">
            <a:extLst>
              <a:ext uri="{FF2B5EF4-FFF2-40B4-BE49-F238E27FC236}">
                <a16:creationId xmlns:a16="http://schemas.microsoft.com/office/drawing/2014/main" id="{2890757B-B998-4611-BCCA-F9E785BEFFCB}"/>
              </a:ext>
            </a:extLst>
          </p:cNvPr>
          <p:cNvSpPr txBox="1">
            <a:spLocks noChangeArrowheads="1"/>
          </p:cNvSpPr>
          <p:nvPr/>
        </p:nvSpPr>
        <p:spPr bwMode="auto">
          <a:xfrm>
            <a:off x="1677988" y="2006600"/>
            <a:ext cx="43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a:t>
            </a:r>
          </a:p>
        </p:txBody>
      </p:sp>
      <p:sp>
        <p:nvSpPr>
          <p:cNvPr id="205" name="TextovéPole 204">
            <a:extLst>
              <a:ext uri="{FF2B5EF4-FFF2-40B4-BE49-F238E27FC236}">
                <a16:creationId xmlns:a16="http://schemas.microsoft.com/office/drawing/2014/main" id="{2FEE8ED9-052C-4586-9F16-0387EF1566FD}"/>
              </a:ext>
            </a:extLst>
          </p:cNvPr>
          <p:cNvSpPr txBox="1">
            <a:spLocks noChangeArrowheads="1"/>
          </p:cNvSpPr>
          <p:nvPr/>
        </p:nvSpPr>
        <p:spPr bwMode="auto">
          <a:xfrm>
            <a:off x="4872038" y="4876800"/>
            <a:ext cx="439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a:t>
            </a:r>
          </a:p>
        </p:txBody>
      </p:sp>
      <p:sp>
        <p:nvSpPr>
          <p:cNvPr id="102472" name="TextovéPole 217">
            <a:extLst>
              <a:ext uri="{FF2B5EF4-FFF2-40B4-BE49-F238E27FC236}">
                <a16:creationId xmlns:a16="http://schemas.microsoft.com/office/drawing/2014/main" id="{93BF49B1-4A76-4B4A-9A48-89BE42E6672E}"/>
              </a:ext>
            </a:extLst>
          </p:cNvPr>
          <p:cNvSpPr txBox="1">
            <a:spLocks noChangeArrowheads="1"/>
          </p:cNvSpPr>
          <p:nvPr/>
        </p:nvSpPr>
        <p:spPr bwMode="auto">
          <a:xfrm>
            <a:off x="4862513" y="2003425"/>
            <a:ext cx="43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a:t>
            </a:r>
          </a:p>
        </p:txBody>
      </p:sp>
      <p:sp>
        <p:nvSpPr>
          <p:cNvPr id="219" name="TextovéPole 218">
            <a:extLst>
              <a:ext uri="{FF2B5EF4-FFF2-40B4-BE49-F238E27FC236}">
                <a16:creationId xmlns:a16="http://schemas.microsoft.com/office/drawing/2014/main" id="{2D23E3D4-5A54-4FDB-83B2-C21E5AC493FB}"/>
              </a:ext>
            </a:extLst>
          </p:cNvPr>
          <p:cNvSpPr txBox="1">
            <a:spLocks noChangeArrowheads="1"/>
          </p:cNvSpPr>
          <p:nvPr/>
        </p:nvSpPr>
        <p:spPr bwMode="auto">
          <a:xfrm>
            <a:off x="1674813" y="4889500"/>
            <a:ext cx="43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a:t>
            </a:r>
          </a:p>
        </p:txBody>
      </p:sp>
      <p:sp>
        <p:nvSpPr>
          <p:cNvPr id="220" name="TextovéPole 219">
            <a:extLst>
              <a:ext uri="{FF2B5EF4-FFF2-40B4-BE49-F238E27FC236}">
                <a16:creationId xmlns:a16="http://schemas.microsoft.com/office/drawing/2014/main" id="{84337323-C1B2-4388-B8DD-17813D6ABDA7}"/>
              </a:ext>
            </a:extLst>
          </p:cNvPr>
          <p:cNvSpPr txBox="1">
            <a:spLocks noChangeArrowheads="1"/>
          </p:cNvSpPr>
          <p:nvPr/>
        </p:nvSpPr>
        <p:spPr bwMode="auto">
          <a:xfrm>
            <a:off x="7242175" y="4864100"/>
            <a:ext cx="1258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 ostrov</a:t>
            </a:r>
          </a:p>
        </p:txBody>
      </p:sp>
      <p:sp>
        <p:nvSpPr>
          <p:cNvPr id="102475" name="TextovéPole 220">
            <a:extLst>
              <a:ext uri="{FF2B5EF4-FFF2-40B4-BE49-F238E27FC236}">
                <a16:creationId xmlns:a16="http://schemas.microsoft.com/office/drawing/2014/main" id="{75C42F82-A10F-40A3-84A5-0490FF56739D}"/>
              </a:ext>
            </a:extLst>
          </p:cNvPr>
          <p:cNvSpPr txBox="1">
            <a:spLocks noChangeArrowheads="1"/>
          </p:cNvSpPr>
          <p:nvPr/>
        </p:nvSpPr>
        <p:spPr bwMode="auto">
          <a:xfrm>
            <a:off x="7265988" y="200342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 ostrov</a:t>
            </a:r>
          </a:p>
        </p:txBody>
      </p:sp>
      <p:sp>
        <p:nvSpPr>
          <p:cNvPr id="102476" name="TextovéPole 221">
            <a:extLst>
              <a:ext uri="{FF2B5EF4-FFF2-40B4-BE49-F238E27FC236}">
                <a16:creationId xmlns:a16="http://schemas.microsoft.com/office/drawing/2014/main" id="{093C339E-4B83-46AC-9F43-6A5E87DB9C25}"/>
              </a:ext>
            </a:extLst>
          </p:cNvPr>
          <p:cNvSpPr txBox="1">
            <a:spLocks noChangeArrowheads="1"/>
          </p:cNvSpPr>
          <p:nvPr/>
        </p:nvSpPr>
        <p:spPr bwMode="auto">
          <a:xfrm>
            <a:off x="2709863" y="2003425"/>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Gen</a:t>
            </a:r>
          </a:p>
        </p:txBody>
      </p:sp>
      <p:sp>
        <p:nvSpPr>
          <p:cNvPr id="224" name="TextovéPole 223">
            <a:extLst>
              <a:ext uri="{FF2B5EF4-FFF2-40B4-BE49-F238E27FC236}">
                <a16:creationId xmlns:a16="http://schemas.microsoft.com/office/drawing/2014/main" id="{8AF5239C-1BBE-4A89-852A-4119D8C5350A}"/>
              </a:ext>
            </a:extLst>
          </p:cNvPr>
          <p:cNvSpPr txBox="1">
            <a:spLocks noChangeArrowheads="1"/>
          </p:cNvSpPr>
          <p:nvPr/>
        </p:nvSpPr>
        <p:spPr bwMode="auto">
          <a:xfrm>
            <a:off x="2719388" y="487521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Gen</a:t>
            </a:r>
          </a:p>
        </p:txBody>
      </p:sp>
      <p:sp>
        <p:nvSpPr>
          <p:cNvPr id="225" name="TextovéPole 224">
            <a:extLst>
              <a:ext uri="{FF2B5EF4-FFF2-40B4-BE49-F238E27FC236}">
                <a16:creationId xmlns:a16="http://schemas.microsoft.com/office/drawing/2014/main" id="{83790C78-F48D-4AEF-AA90-5806C68A11ED}"/>
              </a:ext>
            </a:extLst>
          </p:cNvPr>
          <p:cNvSpPr txBox="1">
            <a:spLocks noChangeArrowheads="1"/>
          </p:cNvSpPr>
          <p:nvPr/>
        </p:nvSpPr>
        <p:spPr bwMode="auto">
          <a:xfrm>
            <a:off x="460375" y="370681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cs typeface="Arial" panose="020B0604020202020204" pitchFamily="34" charset="0"/>
              </a:rPr>
              <a:t>Rostliny (</a:t>
            </a:r>
            <a:r>
              <a:rPr lang="cs-CZ" altLang="cs-CZ" sz="2400" b="1">
                <a:solidFill>
                  <a:schemeClr val="accent1"/>
                </a:solidFill>
                <a:cs typeface="Arial" panose="020B0604020202020204" pitchFamily="34" charset="0"/>
              </a:rPr>
              <a:t>CG</a:t>
            </a:r>
            <a:r>
              <a:rPr lang="cs-CZ" altLang="cs-CZ" sz="2400" b="1">
                <a:cs typeface="Arial" panose="020B0604020202020204" pitchFamily="34" charset="0"/>
              </a:rPr>
              <a:t>,</a:t>
            </a:r>
            <a:r>
              <a:rPr lang="cs-CZ" altLang="cs-CZ" sz="2400" b="1">
                <a:solidFill>
                  <a:schemeClr val="accent1"/>
                </a:solidFill>
                <a:cs typeface="Arial" panose="020B0604020202020204" pitchFamily="34" charset="0"/>
              </a:rPr>
              <a:t> </a:t>
            </a:r>
            <a:r>
              <a:rPr lang="cs-CZ" altLang="cs-CZ" sz="2400" b="1">
                <a:solidFill>
                  <a:srgbClr val="00B050"/>
                </a:solidFill>
                <a:cs typeface="Arial" panose="020B0604020202020204" pitchFamily="34" charset="0"/>
              </a:rPr>
              <a:t>CHG</a:t>
            </a:r>
            <a:r>
              <a:rPr lang="cs-CZ" altLang="cs-CZ" sz="2400" b="1">
                <a:cs typeface="Arial" panose="020B0604020202020204" pitchFamily="34" charset="0"/>
              </a:rPr>
              <a:t>,</a:t>
            </a:r>
            <a:r>
              <a:rPr lang="cs-CZ" altLang="cs-CZ" sz="2400" b="1">
                <a:solidFill>
                  <a:schemeClr val="accent1"/>
                </a:solidFill>
                <a:cs typeface="Arial" panose="020B0604020202020204" pitchFamily="34" charset="0"/>
              </a:rPr>
              <a:t> </a:t>
            </a:r>
            <a:r>
              <a:rPr lang="cs-CZ" altLang="cs-CZ" sz="2400" b="1">
                <a:solidFill>
                  <a:srgbClr val="FFC000"/>
                </a:solidFill>
                <a:cs typeface="Arial" panose="020B0604020202020204" pitchFamily="34" charset="0"/>
              </a:rPr>
              <a:t>CHH</a:t>
            </a:r>
            <a:r>
              <a:rPr lang="cs-CZ" altLang="cs-CZ" sz="2400" b="1">
                <a:cs typeface="Arial" panose="020B0604020202020204" pitchFamily="34" charset="0"/>
              </a:rPr>
              <a:t>)</a:t>
            </a:r>
          </a:p>
        </p:txBody>
      </p:sp>
      <p:grpSp>
        <p:nvGrpSpPr>
          <p:cNvPr id="226" name="Skupina 225">
            <a:extLst>
              <a:ext uri="{FF2B5EF4-FFF2-40B4-BE49-F238E27FC236}">
                <a16:creationId xmlns:a16="http://schemas.microsoft.com/office/drawing/2014/main" id="{080698D5-75B2-4FEB-A1B3-F510E55867D7}"/>
              </a:ext>
            </a:extLst>
          </p:cNvPr>
          <p:cNvGrpSpPr>
            <a:grpSpLocks/>
          </p:cNvGrpSpPr>
          <p:nvPr/>
        </p:nvGrpSpPr>
        <p:grpSpPr bwMode="auto">
          <a:xfrm>
            <a:off x="9852025" y="4672013"/>
            <a:ext cx="146050" cy="236537"/>
            <a:chOff x="5968445" y="1289422"/>
            <a:chExt cx="146423" cy="237565"/>
          </a:xfrm>
        </p:grpSpPr>
        <p:cxnSp>
          <p:nvCxnSpPr>
            <p:cNvPr id="227" name="Přímá spojnice 226">
              <a:extLst>
                <a:ext uri="{FF2B5EF4-FFF2-40B4-BE49-F238E27FC236}">
                  <a16:creationId xmlns:a16="http://schemas.microsoft.com/office/drawing/2014/main" id="{0FDB71B0-2C14-4556-89A2-47F96B5A93A2}"/>
                </a:ext>
              </a:extLst>
            </p:cNvPr>
            <p:cNvCxnSpPr/>
            <p:nvPr/>
          </p:nvCxnSpPr>
          <p:spPr>
            <a:xfrm>
              <a:off x="6041657" y="1420163"/>
              <a:ext cx="0" cy="106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Ovál 227">
              <a:extLst>
                <a:ext uri="{FF2B5EF4-FFF2-40B4-BE49-F238E27FC236}">
                  <a16:creationId xmlns:a16="http://schemas.microsoft.com/office/drawing/2014/main" id="{CBDEB406-501A-46BE-9F07-95D02A2C267D}"/>
                </a:ext>
              </a:extLst>
            </p:cNvPr>
            <p:cNvSpPr/>
            <p:nvPr/>
          </p:nvSpPr>
          <p:spPr>
            <a:xfrm>
              <a:off x="5968445" y="1289422"/>
              <a:ext cx="146423" cy="1307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29" name="Skupina 228">
            <a:extLst>
              <a:ext uri="{FF2B5EF4-FFF2-40B4-BE49-F238E27FC236}">
                <a16:creationId xmlns:a16="http://schemas.microsoft.com/office/drawing/2014/main" id="{18F09808-3DB4-4410-8F41-17CA4CBB3AF2}"/>
              </a:ext>
            </a:extLst>
          </p:cNvPr>
          <p:cNvGrpSpPr>
            <a:grpSpLocks/>
          </p:cNvGrpSpPr>
          <p:nvPr/>
        </p:nvGrpSpPr>
        <p:grpSpPr bwMode="auto">
          <a:xfrm>
            <a:off x="10218738" y="4672013"/>
            <a:ext cx="147637" cy="238125"/>
            <a:chOff x="5968445" y="1289422"/>
            <a:chExt cx="146423" cy="237565"/>
          </a:xfrm>
        </p:grpSpPr>
        <p:cxnSp>
          <p:nvCxnSpPr>
            <p:cNvPr id="230" name="Přímá spojnice 229">
              <a:extLst>
                <a:ext uri="{FF2B5EF4-FFF2-40B4-BE49-F238E27FC236}">
                  <a16:creationId xmlns:a16="http://schemas.microsoft.com/office/drawing/2014/main" id="{98BF9CF2-0963-4969-8B5A-E3E9C2EAE82E}"/>
                </a:ext>
              </a:extLst>
            </p:cNvPr>
            <p:cNvCxnSpPr/>
            <p:nvPr/>
          </p:nvCxnSpPr>
          <p:spPr>
            <a:xfrm>
              <a:off x="6042443" y="1420874"/>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Ovál 230">
              <a:extLst>
                <a:ext uri="{FF2B5EF4-FFF2-40B4-BE49-F238E27FC236}">
                  <a16:creationId xmlns:a16="http://schemas.microsoft.com/office/drawing/2014/main" id="{7AE61D60-F870-4986-98F9-745D0776F43A}"/>
                </a:ext>
              </a:extLst>
            </p:cNvPr>
            <p:cNvSpPr/>
            <p:nvPr/>
          </p:nvSpPr>
          <p:spPr>
            <a:xfrm>
              <a:off x="5968445" y="1289422"/>
              <a:ext cx="146423" cy="131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32" name="Skupina 231">
            <a:extLst>
              <a:ext uri="{FF2B5EF4-FFF2-40B4-BE49-F238E27FC236}">
                <a16:creationId xmlns:a16="http://schemas.microsoft.com/office/drawing/2014/main" id="{E1A73F4E-2177-42BB-98B8-C4ADF40B7CFB}"/>
              </a:ext>
            </a:extLst>
          </p:cNvPr>
          <p:cNvGrpSpPr>
            <a:grpSpLocks/>
          </p:cNvGrpSpPr>
          <p:nvPr/>
        </p:nvGrpSpPr>
        <p:grpSpPr bwMode="auto">
          <a:xfrm>
            <a:off x="10352088" y="4672013"/>
            <a:ext cx="146050" cy="238125"/>
            <a:chOff x="5968445" y="1289422"/>
            <a:chExt cx="146423" cy="237565"/>
          </a:xfrm>
        </p:grpSpPr>
        <p:cxnSp>
          <p:nvCxnSpPr>
            <p:cNvPr id="233" name="Přímá spojnice 232">
              <a:extLst>
                <a:ext uri="{FF2B5EF4-FFF2-40B4-BE49-F238E27FC236}">
                  <a16:creationId xmlns:a16="http://schemas.microsoft.com/office/drawing/2014/main" id="{BD1E5285-D954-4837-B095-570F0BE3D64A}"/>
                </a:ext>
              </a:extLst>
            </p:cNvPr>
            <p:cNvCxnSpPr/>
            <p:nvPr/>
          </p:nvCxnSpPr>
          <p:spPr>
            <a:xfrm>
              <a:off x="6041657" y="1420874"/>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Ovál 233">
              <a:extLst>
                <a:ext uri="{FF2B5EF4-FFF2-40B4-BE49-F238E27FC236}">
                  <a16:creationId xmlns:a16="http://schemas.microsoft.com/office/drawing/2014/main" id="{658D192E-38D8-4D97-ABBF-480C3C19504E}"/>
                </a:ext>
              </a:extLst>
            </p:cNvPr>
            <p:cNvSpPr/>
            <p:nvPr/>
          </p:nvSpPr>
          <p:spPr>
            <a:xfrm>
              <a:off x="5968445" y="1289422"/>
              <a:ext cx="146423" cy="1314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35" name="Skupina 234">
            <a:extLst>
              <a:ext uri="{FF2B5EF4-FFF2-40B4-BE49-F238E27FC236}">
                <a16:creationId xmlns:a16="http://schemas.microsoft.com/office/drawing/2014/main" id="{BA746B54-0312-4817-B689-849E6F13BF26}"/>
              </a:ext>
            </a:extLst>
          </p:cNvPr>
          <p:cNvGrpSpPr>
            <a:grpSpLocks/>
          </p:cNvGrpSpPr>
          <p:nvPr/>
        </p:nvGrpSpPr>
        <p:grpSpPr bwMode="auto">
          <a:xfrm>
            <a:off x="10520363" y="4667250"/>
            <a:ext cx="146050" cy="236538"/>
            <a:chOff x="4923117" y="1135529"/>
            <a:chExt cx="146423" cy="237565"/>
          </a:xfrm>
        </p:grpSpPr>
        <p:cxnSp>
          <p:nvCxnSpPr>
            <p:cNvPr id="236" name="Přímá spojnice 235">
              <a:extLst>
                <a:ext uri="{FF2B5EF4-FFF2-40B4-BE49-F238E27FC236}">
                  <a16:creationId xmlns:a16="http://schemas.microsoft.com/office/drawing/2014/main" id="{2903805D-1A54-4EFC-AFB6-66CD568AA08A}"/>
                </a:ext>
              </a:extLst>
            </p:cNvPr>
            <p:cNvCxnSpPr/>
            <p:nvPr/>
          </p:nvCxnSpPr>
          <p:spPr>
            <a:xfrm>
              <a:off x="4996329" y="1266269"/>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Ovál 236">
              <a:extLst>
                <a:ext uri="{FF2B5EF4-FFF2-40B4-BE49-F238E27FC236}">
                  <a16:creationId xmlns:a16="http://schemas.microsoft.com/office/drawing/2014/main" id="{48834148-9B83-4297-BAFF-0A1742C10A94}"/>
                </a:ext>
              </a:extLst>
            </p:cNvPr>
            <p:cNvSpPr/>
            <p:nvPr/>
          </p:nvSpPr>
          <p:spPr>
            <a:xfrm>
              <a:off x="4923117" y="1135529"/>
              <a:ext cx="146423" cy="1307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238" name="Skupina 237">
            <a:extLst>
              <a:ext uri="{FF2B5EF4-FFF2-40B4-BE49-F238E27FC236}">
                <a16:creationId xmlns:a16="http://schemas.microsoft.com/office/drawing/2014/main" id="{04FFD08F-3990-4763-9BB9-385E4E3EEDBF}"/>
              </a:ext>
            </a:extLst>
          </p:cNvPr>
          <p:cNvGrpSpPr>
            <a:grpSpLocks/>
          </p:cNvGrpSpPr>
          <p:nvPr/>
        </p:nvGrpSpPr>
        <p:grpSpPr bwMode="auto">
          <a:xfrm>
            <a:off x="3948113" y="4672013"/>
            <a:ext cx="147637" cy="238125"/>
            <a:chOff x="7675282" y="1141980"/>
            <a:chExt cx="146423" cy="237565"/>
          </a:xfrm>
        </p:grpSpPr>
        <p:cxnSp>
          <p:nvCxnSpPr>
            <p:cNvPr id="239" name="Přímá spojnice 238">
              <a:extLst>
                <a:ext uri="{FF2B5EF4-FFF2-40B4-BE49-F238E27FC236}">
                  <a16:creationId xmlns:a16="http://schemas.microsoft.com/office/drawing/2014/main" id="{9E91B9FE-2AFD-4966-B3E3-28203E1B3F6A}"/>
                </a:ext>
              </a:extLst>
            </p:cNvPr>
            <p:cNvCxnSpPr/>
            <p:nvPr/>
          </p:nvCxnSpPr>
          <p:spPr>
            <a:xfrm>
              <a:off x="7749280" y="1273432"/>
              <a:ext cx="0" cy="106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Ovál 239">
              <a:extLst>
                <a:ext uri="{FF2B5EF4-FFF2-40B4-BE49-F238E27FC236}">
                  <a16:creationId xmlns:a16="http://schemas.microsoft.com/office/drawing/2014/main" id="{D8F9F64A-375F-45BB-B163-CE01FFD6A84E}"/>
                </a:ext>
              </a:extLst>
            </p:cNvPr>
            <p:cNvSpPr/>
            <p:nvPr/>
          </p:nvSpPr>
          <p:spPr>
            <a:xfrm>
              <a:off x="7675282" y="1141980"/>
              <a:ext cx="146423" cy="1314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
        <p:nvSpPr>
          <p:cNvPr id="241" name="TextovéPole 240">
            <a:extLst>
              <a:ext uri="{FF2B5EF4-FFF2-40B4-BE49-F238E27FC236}">
                <a16:creationId xmlns:a16="http://schemas.microsoft.com/office/drawing/2014/main" id="{BBE84DCD-3ED5-4042-A154-7038A3040050}"/>
              </a:ext>
            </a:extLst>
          </p:cNvPr>
          <p:cNvSpPr txBox="1">
            <a:spLocks noChangeArrowheads="1"/>
          </p:cNvSpPr>
          <p:nvPr/>
        </p:nvSpPr>
        <p:spPr bwMode="auto">
          <a:xfrm>
            <a:off x="9815513" y="4875213"/>
            <a:ext cx="941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nový TE</a:t>
            </a:r>
          </a:p>
        </p:txBody>
      </p:sp>
      <p:sp>
        <p:nvSpPr>
          <p:cNvPr id="102485" name="TextovéPole 241">
            <a:extLst>
              <a:ext uri="{FF2B5EF4-FFF2-40B4-BE49-F238E27FC236}">
                <a16:creationId xmlns:a16="http://schemas.microsoft.com/office/drawing/2014/main" id="{A08AB829-076F-446C-95A2-B04193000AD4}"/>
              </a:ext>
            </a:extLst>
          </p:cNvPr>
          <p:cNvSpPr txBox="1">
            <a:spLocks noChangeArrowheads="1"/>
          </p:cNvSpPr>
          <p:nvPr/>
        </p:nvSpPr>
        <p:spPr bwMode="auto">
          <a:xfrm>
            <a:off x="9774238" y="2003425"/>
            <a:ext cx="94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nový TE</a:t>
            </a:r>
          </a:p>
        </p:txBody>
      </p:sp>
      <p:sp>
        <p:nvSpPr>
          <p:cNvPr id="4" name="TextovéPole 3">
            <a:extLst>
              <a:ext uri="{FF2B5EF4-FFF2-40B4-BE49-F238E27FC236}">
                <a16:creationId xmlns:a16="http://schemas.microsoft.com/office/drawing/2014/main" id="{CA55D242-DDEF-40D6-B61A-79DFF8B46DA2}"/>
              </a:ext>
            </a:extLst>
          </p:cNvPr>
          <p:cNvSpPr txBox="1"/>
          <p:nvPr/>
        </p:nvSpPr>
        <p:spPr>
          <a:xfrm>
            <a:off x="2317750" y="5724525"/>
            <a:ext cx="8202613" cy="830263"/>
          </a:xfrm>
          <a:prstGeom prst="rect">
            <a:avLst/>
          </a:prstGeom>
          <a:noFill/>
        </p:spPr>
        <p:txBody>
          <a:bodyPr>
            <a:spAutoFit/>
          </a:bodyPr>
          <a:lstStyle/>
          <a:p>
            <a:pPr>
              <a:defRPr/>
            </a:pPr>
            <a:r>
              <a:rPr lang="cs-CZ" sz="2400" b="1" dirty="0">
                <a:solidFill>
                  <a:srgbClr val="00B0F0"/>
                </a:solidFill>
              </a:rPr>
              <a:t>CG</a:t>
            </a:r>
            <a:r>
              <a:rPr lang="cs-CZ" sz="2400" b="1" dirty="0"/>
              <a:t> + </a:t>
            </a:r>
            <a:r>
              <a:rPr lang="cs-CZ" sz="2400" b="1" dirty="0">
                <a:solidFill>
                  <a:srgbClr val="00B050"/>
                </a:solidFill>
              </a:rPr>
              <a:t>CHG</a:t>
            </a:r>
            <a:r>
              <a:rPr lang="cs-CZ" sz="2400" b="1" dirty="0"/>
              <a:t> = udržovací metylace již </a:t>
            </a:r>
            <a:r>
              <a:rPr lang="cs-CZ" sz="2400" b="1" dirty="0" err="1"/>
              <a:t>zametylovaných</a:t>
            </a:r>
            <a:r>
              <a:rPr lang="cs-CZ" sz="2400" b="1" dirty="0"/>
              <a:t> oblastí </a:t>
            </a:r>
          </a:p>
          <a:p>
            <a:pPr>
              <a:defRPr/>
            </a:pPr>
            <a:r>
              <a:rPr lang="cs-CZ" sz="2400" b="1" dirty="0">
                <a:solidFill>
                  <a:schemeClr val="accent4"/>
                </a:solidFill>
              </a:rPr>
              <a:t>CHH</a:t>
            </a:r>
            <a:r>
              <a:rPr lang="cs-CZ" sz="2400" b="1" dirty="0"/>
              <a:t> = </a:t>
            </a:r>
            <a:r>
              <a:rPr lang="cs-CZ" sz="2400" b="1" i="1" dirty="0"/>
              <a:t>de novo </a:t>
            </a:r>
            <a:r>
              <a:rPr lang="cs-CZ" sz="2400" b="1" dirty="0"/>
              <a:t>metylace hranic genů/TE, nových inzercí 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2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2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3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3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4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1" grpId="0" animBg="1"/>
      <p:bldP spid="82" grpId="0" animBg="1"/>
      <p:bldP spid="83" grpId="0" animBg="1"/>
      <p:bldP spid="84" grpId="0" animBg="1"/>
      <p:bldP spid="85" grpId="0" animBg="1"/>
      <p:bldP spid="205" grpId="0"/>
      <p:bldP spid="219" grpId="0"/>
      <p:bldP spid="220" grpId="0"/>
      <p:bldP spid="224" grpId="0"/>
      <p:bldP spid="225" grpId="0"/>
      <p:bldP spid="24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Obrázek 7">
            <a:extLst>
              <a:ext uri="{FF2B5EF4-FFF2-40B4-BE49-F238E27FC236}">
                <a16:creationId xmlns:a16="http://schemas.microsoft.com/office/drawing/2014/main" id="{69489159-05CD-4CA5-9BAD-1DC74923D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75" y="1582738"/>
            <a:ext cx="4656138"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ovéPole 8">
            <a:extLst>
              <a:ext uri="{FF2B5EF4-FFF2-40B4-BE49-F238E27FC236}">
                <a16:creationId xmlns:a16="http://schemas.microsoft.com/office/drawing/2014/main" id="{D11E8091-FB7E-4DC0-B9FA-7247152640D2}"/>
              </a:ext>
            </a:extLst>
          </p:cNvPr>
          <p:cNvSpPr txBox="1">
            <a:spLocks noChangeArrowheads="1"/>
          </p:cNvSpPr>
          <p:nvPr/>
        </p:nvSpPr>
        <p:spPr bwMode="auto">
          <a:xfrm>
            <a:off x="1190625" y="2114550"/>
            <a:ext cx="2359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chemeClr val="accent1"/>
                </a:solidFill>
              </a:rPr>
              <a:t>Somatické buňky</a:t>
            </a:r>
          </a:p>
          <a:p>
            <a:pPr>
              <a:lnSpc>
                <a:spcPct val="100000"/>
              </a:lnSpc>
              <a:spcBef>
                <a:spcPct val="0"/>
              </a:spcBef>
              <a:buFontTx/>
              <a:buNone/>
            </a:pPr>
            <a:endParaRPr lang="cs-CZ" altLang="cs-CZ" sz="1800"/>
          </a:p>
        </p:txBody>
      </p:sp>
      <p:sp>
        <p:nvSpPr>
          <p:cNvPr id="103428" name="Obdélník 10">
            <a:extLst>
              <a:ext uri="{FF2B5EF4-FFF2-40B4-BE49-F238E27FC236}">
                <a16:creationId xmlns:a16="http://schemas.microsoft.com/office/drawing/2014/main" id="{ABED9FCA-DE48-4A1A-A702-82717DE629C0}"/>
              </a:ext>
            </a:extLst>
          </p:cNvPr>
          <p:cNvSpPr>
            <a:spLocks noChangeArrowheads="1"/>
          </p:cNvSpPr>
          <p:nvPr/>
        </p:nvSpPr>
        <p:spPr bwMode="auto">
          <a:xfrm>
            <a:off x="8910638" y="2114550"/>
            <a:ext cx="264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FF0000"/>
                </a:solidFill>
              </a:rPr>
              <a:t>Reprodukční buňky</a:t>
            </a:r>
          </a:p>
        </p:txBody>
      </p:sp>
      <p:cxnSp>
        <p:nvCxnSpPr>
          <p:cNvPr id="13" name="Přímá spojnice se šipkou 12">
            <a:extLst>
              <a:ext uri="{FF2B5EF4-FFF2-40B4-BE49-F238E27FC236}">
                <a16:creationId xmlns:a16="http://schemas.microsoft.com/office/drawing/2014/main" id="{6222D2F7-8444-44CC-8BA0-C37CB8E10D2A}"/>
              </a:ext>
            </a:extLst>
          </p:cNvPr>
          <p:cNvCxnSpPr/>
          <p:nvPr/>
        </p:nvCxnSpPr>
        <p:spPr>
          <a:xfrm>
            <a:off x="3549650" y="2344738"/>
            <a:ext cx="1374775" cy="23177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ECEFFA2D-27AD-4A13-B713-953078983919}"/>
              </a:ext>
            </a:extLst>
          </p:cNvPr>
          <p:cNvCxnSpPr/>
          <p:nvPr/>
        </p:nvCxnSpPr>
        <p:spPr>
          <a:xfrm>
            <a:off x="3549650" y="2344738"/>
            <a:ext cx="1997075" cy="10255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FE2D6117-CCBB-4485-9CD2-A0DC65C49EBD}"/>
              </a:ext>
            </a:extLst>
          </p:cNvPr>
          <p:cNvCxnSpPr>
            <a:stCxn id="103428" idx="1"/>
          </p:cNvCxnSpPr>
          <p:nvPr/>
        </p:nvCxnSpPr>
        <p:spPr>
          <a:xfrm flipH="1">
            <a:off x="7369175" y="2344738"/>
            <a:ext cx="1541463" cy="52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1E6185A-8CE6-46E8-BDD1-02911C06E666}"/>
              </a:ext>
            </a:extLst>
          </p:cNvPr>
          <p:cNvCxnSpPr>
            <a:stCxn id="103428" idx="1"/>
          </p:cNvCxnSpPr>
          <p:nvPr/>
        </p:nvCxnSpPr>
        <p:spPr>
          <a:xfrm flipH="1" flipV="1">
            <a:off x="5899150" y="2114550"/>
            <a:ext cx="3011488" cy="230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1CC44531-4330-4B83-975E-9CB87EB64D96}"/>
              </a:ext>
            </a:extLst>
          </p:cNvPr>
          <p:cNvCxnSpPr>
            <a:stCxn id="103428" idx="1"/>
          </p:cNvCxnSpPr>
          <p:nvPr/>
        </p:nvCxnSpPr>
        <p:spPr>
          <a:xfrm flipH="1">
            <a:off x="6316663" y="2344738"/>
            <a:ext cx="2593975" cy="20002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434" name="TextovéPole 29">
            <a:extLst>
              <a:ext uri="{FF2B5EF4-FFF2-40B4-BE49-F238E27FC236}">
                <a16:creationId xmlns:a16="http://schemas.microsoft.com/office/drawing/2014/main" id="{940A0B37-4D24-45EB-A6FD-F6B5DEB91A6A}"/>
              </a:ext>
            </a:extLst>
          </p:cNvPr>
          <p:cNvSpPr txBox="1">
            <a:spLocks noChangeArrowheads="1"/>
          </p:cNvSpPr>
          <p:nvPr/>
        </p:nvSpPr>
        <p:spPr bwMode="auto">
          <a:xfrm>
            <a:off x="1190625" y="2600325"/>
            <a:ext cx="2820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TE převážně umlčené, nízká transkripční aktivita</a:t>
            </a:r>
          </a:p>
        </p:txBody>
      </p:sp>
      <p:sp>
        <p:nvSpPr>
          <p:cNvPr id="103435" name="TextovéPole 30">
            <a:extLst>
              <a:ext uri="{FF2B5EF4-FFF2-40B4-BE49-F238E27FC236}">
                <a16:creationId xmlns:a16="http://schemas.microsoft.com/office/drawing/2014/main" id="{348E72F3-000B-4575-ADEA-1C5AEA1D596C}"/>
              </a:ext>
            </a:extLst>
          </p:cNvPr>
          <p:cNvSpPr txBox="1">
            <a:spLocks noChangeArrowheads="1"/>
          </p:cNvSpPr>
          <p:nvPr/>
        </p:nvSpPr>
        <p:spPr bwMode="auto">
          <a:xfrm>
            <a:off x="8910638" y="2600325"/>
            <a:ext cx="2928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Epigenetické reprogramování genomu → </a:t>
            </a:r>
            <a:r>
              <a:rPr lang="cs-CZ" altLang="cs-CZ" sz="1800" b="1" u="sng"/>
              <a:t>TE jsou aktivní</a:t>
            </a:r>
          </a:p>
        </p:txBody>
      </p:sp>
      <p:cxnSp>
        <p:nvCxnSpPr>
          <p:cNvPr id="19" name="Přímá spojnice se šipkou 18">
            <a:extLst>
              <a:ext uri="{FF2B5EF4-FFF2-40B4-BE49-F238E27FC236}">
                <a16:creationId xmlns:a16="http://schemas.microsoft.com/office/drawing/2014/main" id="{AD90066F-0928-4F86-AE20-4B27D7FC4A0C}"/>
              </a:ext>
            </a:extLst>
          </p:cNvPr>
          <p:cNvCxnSpPr/>
          <p:nvPr/>
        </p:nvCxnSpPr>
        <p:spPr>
          <a:xfrm>
            <a:off x="3549650" y="2344738"/>
            <a:ext cx="2498725" cy="314166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Nadpis 1">
            <a:extLst>
              <a:ext uri="{FF2B5EF4-FFF2-40B4-BE49-F238E27FC236}">
                <a16:creationId xmlns:a16="http://schemas.microsoft.com/office/drawing/2014/main" id="{6FF4A902-15A3-483C-B7E3-1F8B2B2122AC}"/>
              </a:ext>
            </a:extLst>
          </p:cNvPr>
          <p:cNvSpPr txBox="1">
            <a:spLocks/>
          </p:cNvSpPr>
          <p:nvPr/>
        </p:nvSpPr>
        <p:spPr bwMode="auto">
          <a:xfrm>
            <a:off x="0" y="74613"/>
            <a:ext cx="12192000" cy="1325562"/>
          </a:xfrm>
          <a:prstGeom prst="rect">
            <a:avLst/>
          </a:prstGeom>
          <a:noFill/>
          <a:ln w="9525">
            <a:noFill/>
            <a:miter lim="800000"/>
            <a:headEnd/>
            <a:tailEnd/>
          </a:ln>
        </p:spPr>
        <p:txBody>
          <a:bodyPr anchor="ct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cs-CZ" sz="4000" b="1" dirty="0">
                <a:latin typeface="+mn-lt"/>
              </a:rPr>
              <a:t>Kdy a kde jsou </a:t>
            </a:r>
            <a:r>
              <a:rPr lang="cs-CZ" sz="4000" b="1" dirty="0" err="1">
                <a:latin typeface="+mn-lt"/>
              </a:rPr>
              <a:t>transpozony</a:t>
            </a:r>
            <a:r>
              <a:rPr lang="cs-CZ" sz="4000" b="1" dirty="0">
                <a:latin typeface="+mn-lt"/>
              </a:rPr>
              <a:t> aktivní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Obrázek 3">
            <a:extLst>
              <a:ext uri="{FF2B5EF4-FFF2-40B4-BE49-F238E27FC236}">
                <a16:creationId xmlns:a16="http://schemas.microsoft.com/office/drawing/2014/main" id="{8716A74F-0416-4EC0-B131-691055B8D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730250"/>
            <a:ext cx="11571287"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
            <a:extLst>
              <a:ext uri="{FF2B5EF4-FFF2-40B4-BE49-F238E27FC236}">
                <a16:creationId xmlns:a16="http://schemas.microsoft.com/office/drawing/2014/main" id="{D973832D-FF00-4EB5-AA6F-93D69929D552}"/>
              </a:ext>
            </a:extLst>
          </p:cNvPr>
          <p:cNvSpPr txBox="1">
            <a:spLocks/>
          </p:cNvSpPr>
          <p:nvPr/>
        </p:nvSpPr>
        <p:spPr>
          <a:xfrm>
            <a:off x="0" y="138113"/>
            <a:ext cx="12192000" cy="1325562"/>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cs-CZ" sz="4000" b="1" dirty="0">
                <a:latin typeface="+mn-lt"/>
              </a:rPr>
              <a:t>Epigenetické </a:t>
            </a:r>
            <a:r>
              <a:rPr lang="cs-CZ" sz="4000" b="1" dirty="0" err="1">
                <a:latin typeface="+mn-lt"/>
              </a:rPr>
              <a:t>reprogramování</a:t>
            </a:r>
            <a:r>
              <a:rPr lang="cs-CZ" sz="4000" b="1" dirty="0">
                <a:latin typeface="+mn-lt"/>
              </a:rPr>
              <a:t> u savců</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Zaoblený obdélník 90">
            <a:extLst>
              <a:ext uri="{FF2B5EF4-FFF2-40B4-BE49-F238E27FC236}">
                <a16:creationId xmlns:a16="http://schemas.microsoft.com/office/drawing/2014/main" id="{1B156DBE-2395-4578-9127-16FD10960006}"/>
              </a:ext>
            </a:extLst>
          </p:cNvPr>
          <p:cNvSpPr/>
          <p:nvPr/>
        </p:nvSpPr>
        <p:spPr>
          <a:xfrm>
            <a:off x="812800" y="5038725"/>
            <a:ext cx="10877550" cy="173037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05475" name="Obrázek 3">
            <a:extLst>
              <a:ext uri="{FF2B5EF4-FFF2-40B4-BE49-F238E27FC236}">
                <a16:creationId xmlns:a16="http://schemas.microsoft.com/office/drawing/2014/main" id="{982EEA5C-8E2E-4718-8D65-6C8DBFBB6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730250"/>
            <a:ext cx="11571287"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ovéPole 66">
            <a:extLst>
              <a:ext uri="{FF2B5EF4-FFF2-40B4-BE49-F238E27FC236}">
                <a16:creationId xmlns:a16="http://schemas.microsoft.com/office/drawing/2014/main" id="{8F0E33C9-2E3B-42A8-984C-CFF87ED278E5}"/>
              </a:ext>
            </a:extLst>
          </p:cNvPr>
          <p:cNvSpPr txBox="1">
            <a:spLocks noChangeArrowheads="1"/>
          </p:cNvSpPr>
          <p:nvPr/>
        </p:nvSpPr>
        <p:spPr bwMode="auto">
          <a:xfrm>
            <a:off x="6265863" y="5573713"/>
            <a:ext cx="2265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FF0000"/>
                </a:solidFill>
              </a:rPr>
              <a:t>piRNA </a:t>
            </a:r>
          </a:p>
        </p:txBody>
      </p:sp>
      <p:sp>
        <p:nvSpPr>
          <p:cNvPr id="69" name="Volný tvar 68">
            <a:extLst>
              <a:ext uri="{FF2B5EF4-FFF2-40B4-BE49-F238E27FC236}">
                <a16:creationId xmlns:a16="http://schemas.microsoft.com/office/drawing/2014/main" id="{2C30337C-BF8A-4A83-BE18-2C3D43E1764F}"/>
              </a:ext>
            </a:extLst>
          </p:cNvPr>
          <p:cNvSpPr/>
          <p:nvPr/>
        </p:nvSpPr>
        <p:spPr>
          <a:xfrm>
            <a:off x="5845175" y="5172075"/>
            <a:ext cx="842963" cy="142875"/>
          </a:xfrm>
          <a:custGeom>
            <a:avLst/>
            <a:gdLst>
              <a:gd name="connsiteX0" fmla="*/ 0 w 842682"/>
              <a:gd name="connsiteY0" fmla="*/ 137468 h 143445"/>
              <a:gd name="connsiteX1" fmla="*/ 274918 w 842682"/>
              <a:gd name="connsiteY1" fmla="*/ 10 h 143445"/>
              <a:gd name="connsiteX2" fmla="*/ 549835 w 842682"/>
              <a:gd name="connsiteY2" fmla="*/ 143445 h 143445"/>
              <a:gd name="connsiteX3" fmla="*/ 842682 w 842682"/>
              <a:gd name="connsiteY3" fmla="*/ 10 h 143445"/>
              <a:gd name="connsiteX4" fmla="*/ 842682 w 842682"/>
              <a:gd name="connsiteY4" fmla="*/ 10 h 14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2" h="143445">
                <a:moveTo>
                  <a:pt x="0" y="137468"/>
                </a:moveTo>
                <a:cubicBezTo>
                  <a:pt x="91639" y="68241"/>
                  <a:pt x="183279" y="-986"/>
                  <a:pt x="274918" y="10"/>
                </a:cubicBezTo>
                <a:cubicBezTo>
                  <a:pt x="366557" y="1006"/>
                  <a:pt x="455208" y="143445"/>
                  <a:pt x="549835" y="143445"/>
                </a:cubicBezTo>
                <a:cubicBezTo>
                  <a:pt x="644462" y="143445"/>
                  <a:pt x="842682" y="10"/>
                  <a:pt x="842682" y="10"/>
                </a:cubicBezTo>
                <a:lnTo>
                  <a:pt x="842682" y="1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0" name="Volný tvar 69">
            <a:extLst>
              <a:ext uri="{FF2B5EF4-FFF2-40B4-BE49-F238E27FC236}">
                <a16:creationId xmlns:a16="http://schemas.microsoft.com/office/drawing/2014/main" id="{0E2E6B7B-FC5E-4FAC-9BD7-EF45699F0CD3}"/>
              </a:ext>
            </a:extLst>
          </p:cNvPr>
          <p:cNvSpPr/>
          <p:nvPr/>
        </p:nvSpPr>
        <p:spPr>
          <a:xfrm>
            <a:off x="5919788" y="5314950"/>
            <a:ext cx="842962" cy="142875"/>
          </a:xfrm>
          <a:custGeom>
            <a:avLst/>
            <a:gdLst>
              <a:gd name="connsiteX0" fmla="*/ 0 w 842682"/>
              <a:gd name="connsiteY0" fmla="*/ 137468 h 143445"/>
              <a:gd name="connsiteX1" fmla="*/ 274918 w 842682"/>
              <a:gd name="connsiteY1" fmla="*/ 10 h 143445"/>
              <a:gd name="connsiteX2" fmla="*/ 549835 w 842682"/>
              <a:gd name="connsiteY2" fmla="*/ 143445 h 143445"/>
              <a:gd name="connsiteX3" fmla="*/ 842682 w 842682"/>
              <a:gd name="connsiteY3" fmla="*/ 10 h 143445"/>
              <a:gd name="connsiteX4" fmla="*/ 842682 w 842682"/>
              <a:gd name="connsiteY4" fmla="*/ 10 h 14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2" h="143445">
                <a:moveTo>
                  <a:pt x="0" y="137468"/>
                </a:moveTo>
                <a:cubicBezTo>
                  <a:pt x="91639" y="68241"/>
                  <a:pt x="183279" y="-986"/>
                  <a:pt x="274918" y="10"/>
                </a:cubicBezTo>
                <a:cubicBezTo>
                  <a:pt x="366557" y="1006"/>
                  <a:pt x="455208" y="143445"/>
                  <a:pt x="549835" y="143445"/>
                </a:cubicBezTo>
                <a:cubicBezTo>
                  <a:pt x="644462" y="143445"/>
                  <a:pt x="842682" y="10"/>
                  <a:pt x="842682" y="10"/>
                </a:cubicBezTo>
                <a:lnTo>
                  <a:pt x="842682" y="1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1" name="Volný tvar 70">
            <a:extLst>
              <a:ext uri="{FF2B5EF4-FFF2-40B4-BE49-F238E27FC236}">
                <a16:creationId xmlns:a16="http://schemas.microsoft.com/office/drawing/2014/main" id="{B6650286-515C-40F8-9736-169D383394B6}"/>
              </a:ext>
            </a:extLst>
          </p:cNvPr>
          <p:cNvSpPr/>
          <p:nvPr/>
        </p:nvSpPr>
        <p:spPr>
          <a:xfrm>
            <a:off x="6011863" y="5484813"/>
            <a:ext cx="842962" cy="142875"/>
          </a:xfrm>
          <a:custGeom>
            <a:avLst/>
            <a:gdLst>
              <a:gd name="connsiteX0" fmla="*/ 0 w 842682"/>
              <a:gd name="connsiteY0" fmla="*/ 137468 h 143445"/>
              <a:gd name="connsiteX1" fmla="*/ 274918 w 842682"/>
              <a:gd name="connsiteY1" fmla="*/ 10 h 143445"/>
              <a:gd name="connsiteX2" fmla="*/ 549835 w 842682"/>
              <a:gd name="connsiteY2" fmla="*/ 143445 h 143445"/>
              <a:gd name="connsiteX3" fmla="*/ 842682 w 842682"/>
              <a:gd name="connsiteY3" fmla="*/ 10 h 143445"/>
              <a:gd name="connsiteX4" fmla="*/ 842682 w 842682"/>
              <a:gd name="connsiteY4" fmla="*/ 10 h 14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2" h="143445">
                <a:moveTo>
                  <a:pt x="0" y="137468"/>
                </a:moveTo>
                <a:cubicBezTo>
                  <a:pt x="91639" y="68241"/>
                  <a:pt x="183279" y="-986"/>
                  <a:pt x="274918" y="10"/>
                </a:cubicBezTo>
                <a:cubicBezTo>
                  <a:pt x="366557" y="1006"/>
                  <a:pt x="455208" y="143445"/>
                  <a:pt x="549835" y="143445"/>
                </a:cubicBezTo>
                <a:cubicBezTo>
                  <a:pt x="644462" y="143445"/>
                  <a:pt x="842682" y="10"/>
                  <a:pt x="842682" y="10"/>
                </a:cubicBezTo>
                <a:lnTo>
                  <a:pt x="842682" y="1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73" name="Přímá spojnice 72">
            <a:extLst>
              <a:ext uri="{FF2B5EF4-FFF2-40B4-BE49-F238E27FC236}">
                <a16:creationId xmlns:a16="http://schemas.microsoft.com/office/drawing/2014/main" id="{4230F1BE-425E-4E54-9608-FD2B03120D39}"/>
              </a:ext>
            </a:extLst>
          </p:cNvPr>
          <p:cNvCxnSpPr/>
          <p:nvPr/>
        </p:nvCxnSpPr>
        <p:spPr>
          <a:xfrm flipV="1">
            <a:off x="1209675" y="6180138"/>
            <a:ext cx="4935538" cy="17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bdélník 77">
            <a:extLst>
              <a:ext uri="{FF2B5EF4-FFF2-40B4-BE49-F238E27FC236}">
                <a16:creationId xmlns:a16="http://schemas.microsoft.com/office/drawing/2014/main" id="{40231E84-24A6-4785-A796-4DC1A14F4A15}"/>
              </a:ext>
            </a:extLst>
          </p:cNvPr>
          <p:cNvSpPr/>
          <p:nvPr/>
        </p:nvSpPr>
        <p:spPr>
          <a:xfrm>
            <a:off x="3502025" y="6027738"/>
            <a:ext cx="9271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9" name="Obdélník 78">
            <a:extLst>
              <a:ext uri="{FF2B5EF4-FFF2-40B4-BE49-F238E27FC236}">
                <a16:creationId xmlns:a16="http://schemas.microsoft.com/office/drawing/2014/main" id="{B2A84F35-0DDF-4512-8EC7-C396A3C54117}"/>
              </a:ext>
            </a:extLst>
          </p:cNvPr>
          <p:cNvSpPr/>
          <p:nvPr/>
        </p:nvSpPr>
        <p:spPr>
          <a:xfrm>
            <a:off x="2984500" y="6027738"/>
            <a:ext cx="925513"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0" name="Obdélník 79">
            <a:extLst>
              <a:ext uri="{FF2B5EF4-FFF2-40B4-BE49-F238E27FC236}">
                <a16:creationId xmlns:a16="http://schemas.microsoft.com/office/drawing/2014/main" id="{27E62E72-739A-4459-BB20-DE391036399D}"/>
              </a:ext>
            </a:extLst>
          </p:cNvPr>
          <p:cNvSpPr/>
          <p:nvPr/>
        </p:nvSpPr>
        <p:spPr>
          <a:xfrm>
            <a:off x="4143375" y="6027738"/>
            <a:ext cx="9271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1" name="Obdélník 80">
            <a:extLst>
              <a:ext uri="{FF2B5EF4-FFF2-40B4-BE49-F238E27FC236}">
                <a16:creationId xmlns:a16="http://schemas.microsoft.com/office/drawing/2014/main" id="{6FB14ABE-69AF-433C-B02B-984C4A4CA053}"/>
              </a:ext>
            </a:extLst>
          </p:cNvPr>
          <p:cNvSpPr/>
          <p:nvPr/>
        </p:nvSpPr>
        <p:spPr>
          <a:xfrm>
            <a:off x="2751138" y="6027738"/>
            <a:ext cx="9271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2" name="Obdélník 81">
            <a:extLst>
              <a:ext uri="{FF2B5EF4-FFF2-40B4-BE49-F238E27FC236}">
                <a16:creationId xmlns:a16="http://schemas.microsoft.com/office/drawing/2014/main" id="{B9A203EA-1F2A-477E-9F53-E0F976AF8C06}"/>
              </a:ext>
            </a:extLst>
          </p:cNvPr>
          <p:cNvSpPr/>
          <p:nvPr/>
        </p:nvSpPr>
        <p:spPr>
          <a:xfrm>
            <a:off x="4429125" y="6027738"/>
            <a:ext cx="5080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3" name="Obdélník 82">
            <a:extLst>
              <a:ext uri="{FF2B5EF4-FFF2-40B4-BE49-F238E27FC236}">
                <a16:creationId xmlns:a16="http://schemas.microsoft.com/office/drawing/2014/main" id="{5D96A63C-D709-4382-803F-647F91EB8483}"/>
              </a:ext>
            </a:extLst>
          </p:cNvPr>
          <p:cNvSpPr/>
          <p:nvPr/>
        </p:nvSpPr>
        <p:spPr>
          <a:xfrm>
            <a:off x="3009900" y="6027738"/>
            <a:ext cx="365125"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84" name="Ohnutá šipka 83">
            <a:extLst>
              <a:ext uri="{FF2B5EF4-FFF2-40B4-BE49-F238E27FC236}">
                <a16:creationId xmlns:a16="http://schemas.microsoft.com/office/drawing/2014/main" id="{53138811-953E-4FDD-BB03-8DBDA92081E1}"/>
              </a:ext>
            </a:extLst>
          </p:cNvPr>
          <p:cNvSpPr/>
          <p:nvPr/>
        </p:nvSpPr>
        <p:spPr>
          <a:xfrm>
            <a:off x="2740025" y="5722938"/>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105488" name="Obdélník 84">
            <a:extLst>
              <a:ext uri="{FF2B5EF4-FFF2-40B4-BE49-F238E27FC236}">
                <a16:creationId xmlns:a16="http://schemas.microsoft.com/office/drawing/2014/main" id="{05F3F8BE-16AA-4381-8C9A-B4B4D3AECC0A}"/>
              </a:ext>
            </a:extLst>
          </p:cNvPr>
          <p:cNvSpPr>
            <a:spLocks noChangeArrowheads="1"/>
          </p:cNvSpPr>
          <p:nvPr/>
        </p:nvSpPr>
        <p:spPr bwMode="auto">
          <a:xfrm>
            <a:off x="2984500" y="62865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t>piRNA cluster</a:t>
            </a:r>
          </a:p>
        </p:txBody>
      </p:sp>
      <p:cxnSp>
        <p:nvCxnSpPr>
          <p:cNvPr id="88" name="Přímá spojnice se šipkou 87">
            <a:extLst>
              <a:ext uri="{FF2B5EF4-FFF2-40B4-BE49-F238E27FC236}">
                <a16:creationId xmlns:a16="http://schemas.microsoft.com/office/drawing/2014/main" id="{3C0E6B84-909D-4398-B656-59310A1A6832}"/>
              </a:ext>
            </a:extLst>
          </p:cNvPr>
          <p:cNvCxnSpPr/>
          <p:nvPr/>
        </p:nvCxnSpPr>
        <p:spPr>
          <a:xfrm flipV="1">
            <a:off x="4010025" y="5484813"/>
            <a:ext cx="1512888" cy="320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Přímá spojnice 92">
            <a:extLst>
              <a:ext uri="{FF2B5EF4-FFF2-40B4-BE49-F238E27FC236}">
                <a16:creationId xmlns:a16="http://schemas.microsoft.com/office/drawing/2014/main" id="{19445B66-493D-42BA-8FFE-B3C3B1C833DF}"/>
              </a:ext>
            </a:extLst>
          </p:cNvPr>
          <p:cNvCxnSpPr/>
          <p:nvPr/>
        </p:nvCxnSpPr>
        <p:spPr>
          <a:xfrm flipV="1">
            <a:off x="6540500" y="6164263"/>
            <a:ext cx="4937125" cy="17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bdélník 96">
            <a:extLst>
              <a:ext uri="{FF2B5EF4-FFF2-40B4-BE49-F238E27FC236}">
                <a16:creationId xmlns:a16="http://schemas.microsoft.com/office/drawing/2014/main" id="{23D3A0A3-68BF-41B4-8CED-827475B59A75}"/>
              </a:ext>
            </a:extLst>
          </p:cNvPr>
          <p:cNvSpPr/>
          <p:nvPr/>
        </p:nvSpPr>
        <p:spPr>
          <a:xfrm>
            <a:off x="8081963" y="6010275"/>
            <a:ext cx="212566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00" name="Ohnutá šipka 99">
            <a:extLst>
              <a:ext uri="{FF2B5EF4-FFF2-40B4-BE49-F238E27FC236}">
                <a16:creationId xmlns:a16="http://schemas.microsoft.com/office/drawing/2014/main" id="{030499EB-E867-49B6-97DE-A4E3C3136176}"/>
              </a:ext>
            </a:extLst>
          </p:cNvPr>
          <p:cNvSpPr/>
          <p:nvPr/>
        </p:nvSpPr>
        <p:spPr>
          <a:xfrm>
            <a:off x="8180388" y="5705475"/>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101" name="Kříž 100">
            <a:extLst>
              <a:ext uri="{FF2B5EF4-FFF2-40B4-BE49-F238E27FC236}">
                <a16:creationId xmlns:a16="http://schemas.microsoft.com/office/drawing/2014/main" id="{16A6A6A5-9CC7-4A7B-9147-9AE1CFA0F756}"/>
              </a:ext>
            </a:extLst>
          </p:cNvPr>
          <p:cNvSpPr/>
          <p:nvPr/>
        </p:nvSpPr>
        <p:spPr>
          <a:xfrm rot="2593247">
            <a:off x="8094663" y="5473700"/>
            <a:ext cx="636587" cy="638175"/>
          </a:xfrm>
          <a:prstGeom prst="plus">
            <a:avLst>
              <a:gd name="adj" fmla="val 456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3" name="Volný tvar 102">
            <a:extLst>
              <a:ext uri="{FF2B5EF4-FFF2-40B4-BE49-F238E27FC236}">
                <a16:creationId xmlns:a16="http://schemas.microsoft.com/office/drawing/2014/main" id="{0A15138A-FE5B-412E-881E-D3846B7298B1}"/>
              </a:ext>
            </a:extLst>
          </p:cNvPr>
          <p:cNvSpPr/>
          <p:nvPr/>
        </p:nvSpPr>
        <p:spPr>
          <a:xfrm>
            <a:off x="8551863" y="5197475"/>
            <a:ext cx="2468562" cy="377825"/>
          </a:xfrm>
          <a:custGeom>
            <a:avLst/>
            <a:gdLst>
              <a:gd name="connsiteX0" fmla="*/ 0 w 2468283"/>
              <a:gd name="connsiteY0" fmla="*/ 245035 h 378248"/>
              <a:gd name="connsiteX1" fmla="*/ 627530 w 2468283"/>
              <a:gd name="connsiteY1" fmla="*/ 376517 h 378248"/>
              <a:gd name="connsiteX2" fmla="*/ 1087718 w 2468283"/>
              <a:gd name="connsiteY2" fmla="*/ 161364 h 378248"/>
              <a:gd name="connsiteX3" fmla="*/ 1721224 w 2468283"/>
              <a:gd name="connsiteY3" fmla="*/ 286870 h 378248"/>
              <a:gd name="connsiteX4" fmla="*/ 2253130 w 2468283"/>
              <a:gd name="connsiteY4" fmla="*/ 41835 h 378248"/>
              <a:gd name="connsiteX5" fmla="*/ 2396565 w 2468283"/>
              <a:gd name="connsiteY5" fmla="*/ 23905 h 378248"/>
              <a:gd name="connsiteX6" fmla="*/ 2468283 w 2468283"/>
              <a:gd name="connsiteY6" fmla="*/ 0 h 37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283" h="378248">
                <a:moveTo>
                  <a:pt x="0" y="245035"/>
                </a:moveTo>
                <a:cubicBezTo>
                  <a:pt x="223122" y="317748"/>
                  <a:pt x="446244" y="390462"/>
                  <a:pt x="627530" y="376517"/>
                </a:cubicBezTo>
                <a:cubicBezTo>
                  <a:pt x="808816" y="362572"/>
                  <a:pt x="905436" y="176305"/>
                  <a:pt x="1087718" y="161364"/>
                </a:cubicBezTo>
                <a:cubicBezTo>
                  <a:pt x="1270000" y="146423"/>
                  <a:pt x="1526989" y="306791"/>
                  <a:pt x="1721224" y="286870"/>
                </a:cubicBezTo>
                <a:cubicBezTo>
                  <a:pt x="1915459" y="266949"/>
                  <a:pt x="2140573" y="85662"/>
                  <a:pt x="2253130" y="41835"/>
                </a:cubicBezTo>
                <a:cubicBezTo>
                  <a:pt x="2365687" y="-1992"/>
                  <a:pt x="2360706" y="30877"/>
                  <a:pt x="2396565" y="23905"/>
                </a:cubicBezTo>
                <a:cubicBezTo>
                  <a:pt x="2432424" y="16932"/>
                  <a:pt x="2450353" y="8466"/>
                  <a:pt x="246828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2" name="Kříž 101">
            <a:extLst>
              <a:ext uri="{FF2B5EF4-FFF2-40B4-BE49-F238E27FC236}">
                <a16:creationId xmlns:a16="http://schemas.microsoft.com/office/drawing/2014/main" id="{1723B511-BA6F-4B30-A499-83C06AF7FF19}"/>
              </a:ext>
            </a:extLst>
          </p:cNvPr>
          <p:cNvSpPr/>
          <p:nvPr/>
        </p:nvSpPr>
        <p:spPr>
          <a:xfrm rot="2593247">
            <a:off x="9355138" y="5062538"/>
            <a:ext cx="636587" cy="638175"/>
          </a:xfrm>
          <a:prstGeom prst="plus">
            <a:avLst>
              <a:gd name="adj" fmla="val 4561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5496" name="TextovéPole 103">
            <a:extLst>
              <a:ext uri="{FF2B5EF4-FFF2-40B4-BE49-F238E27FC236}">
                <a16:creationId xmlns:a16="http://schemas.microsoft.com/office/drawing/2014/main" id="{9A14E87E-14E7-49F6-89EA-EB1283933755}"/>
              </a:ext>
            </a:extLst>
          </p:cNvPr>
          <p:cNvSpPr txBox="1">
            <a:spLocks noChangeArrowheads="1"/>
          </p:cNvSpPr>
          <p:nvPr/>
        </p:nvSpPr>
        <p:spPr bwMode="auto">
          <a:xfrm>
            <a:off x="10917238" y="5019675"/>
            <a:ext cx="81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600"/>
              <a:t>AAAA</a:t>
            </a:r>
          </a:p>
        </p:txBody>
      </p:sp>
      <p:sp>
        <p:nvSpPr>
          <p:cNvPr id="105497" name="Obdélník 104">
            <a:extLst>
              <a:ext uri="{FF2B5EF4-FFF2-40B4-BE49-F238E27FC236}">
                <a16:creationId xmlns:a16="http://schemas.microsoft.com/office/drawing/2014/main" id="{86F0DE0C-D4AD-4821-A4B8-845EBB13A316}"/>
              </a:ext>
            </a:extLst>
          </p:cNvPr>
          <p:cNvSpPr>
            <a:spLocks noChangeArrowheads="1"/>
          </p:cNvSpPr>
          <p:nvPr/>
        </p:nvSpPr>
        <p:spPr bwMode="auto">
          <a:xfrm>
            <a:off x="8834438" y="5932488"/>
            <a:ext cx="487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t>TE</a:t>
            </a:r>
          </a:p>
        </p:txBody>
      </p:sp>
      <p:sp>
        <p:nvSpPr>
          <p:cNvPr id="105498" name="TextovéPole 105">
            <a:extLst>
              <a:ext uri="{FF2B5EF4-FFF2-40B4-BE49-F238E27FC236}">
                <a16:creationId xmlns:a16="http://schemas.microsoft.com/office/drawing/2014/main" id="{F0631E1A-D409-49BE-87D0-43BE0FF115E7}"/>
              </a:ext>
            </a:extLst>
          </p:cNvPr>
          <p:cNvSpPr txBox="1">
            <a:spLocks noChangeArrowheads="1"/>
          </p:cNvSpPr>
          <p:nvPr/>
        </p:nvSpPr>
        <p:spPr bwMode="auto">
          <a:xfrm>
            <a:off x="944563" y="5046663"/>
            <a:ext cx="4027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t>PGC, follicle cells, nurse cells</a:t>
            </a:r>
          </a:p>
        </p:txBody>
      </p:sp>
      <p:grpSp>
        <p:nvGrpSpPr>
          <p:cNvPr id="105499" name="Skupina 29">
            <a:extLst>
              <a:ext uri="{FF2B5EF4-FFF2-40B4-BE49-F238E27FC236}">
                <a16:creationId xmlns:a16="http://schemas.microsoft.com/office/drawing/2014/main" id="{24A4119E-0A8D-4B02-B5F3-99AF46BF8F8F}"/>
              </a:ext>
            </a:extLst>
          </p:cNvPr>
          <p:cNvGrpSpPr>
            <a:grpSpLocks/>
          </p:cNvGrpSpPr>
          <p:nvPr/>
        </p:nvGrpSpPr>
        <p:grpSpPr bwMode="auto">
          <a:xfrm>
            <a:off x="8863013" y="5772150"/>
            <a:ext cx="146050" cy="236538"/>
            <a:chOff x="4923117" y="1135529"/>
            <a:chExt cx="146423" cy="237565"/>
          </a:xfrm>
        </p:grpSpPr>
        <p:cxnSp>
          <p:nvCxnSpPr>
            <p:cNvPr id="31" name="Přímá spojnice 30">
              <a:extLst>
                <a:ext uri="{FF2B5EF4-FFF2-40B4-BE49-F238E27FC236}">
                  <a16:creationId xmlns:a16="http://schemas.microsoft.com/office/drawing/2014/main" id="{5A758A13-086F-48E9-8FB3-7E5773888244}"/>
                </a:ext>
              </a:extLst>
            </p:cNvPr>
            <p:cNvCxnSpPr/>
            <p:nvPr/>
          </p:nvCxnSpPr>
          <p:spPr>
            <a:xfrm>
              <a:off x="4996329" y="1266269"/>
              <a:ext cx="0" cy="1068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ál 31">
              <a:extLst>
                <a:ext uri="{FF2B5EF4-FFF2-40B4-BE49-F238E27FC236}">
                  <a16:creationId xmlns:a16="http://schemas.microsoft.com/office/drawing/2014/main" id="{31B50A1A-7855-43C8-9AD9-68EA5F0F2A22}"/>
                </a:ext>
              </a:extLst>
            </p:cNvPr>
            <p:cNvSpPr/>
            <p:nvPr/>
          </p:nvSpPr>
          <p:spPr>
            <a:xfrm>
              <a:off x="4923117" y="1135529"/>
              <a:ext cx="146423" cy="1307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5500" name="Skupina 32">
            <a:extLst>
              <a:ext uri="{FF2B5EF4-FFF2-40B4-BE49-F238E27FC236}">
                <a16:creationId xmlns:a16="http://schemas.microsoft.com/office/drawing/2014/main" id="{21C3E747-5520-4A0A-8586-A1B39074837C}"/>
              </a:ext>
            </a:extLst>
          </p:cNvPr>
          <p:cNvGrpSpPr>
            <a:grpSpLocks/>
          </p:cNvGrpSpPr>
          <p:nvPr/>
        </p:nvGrpSpPr>
        <p:grpSpPr bwMode="auto">
          <a:xfrm>
            <a:off x="9421813" y="5768975"/>
            <a:ext cx="147637" cy="238125"/>
            <a:chOff x="4923117" y="1135529"/>
            <a:chExt cx="146423" cy="237565"/>
          </a:xfrm>
        </p:grpSpPr>
        <p:cxnSp>
          <p:nvCxnSpPr>
            <p:cNvPr id="34" name="Přímá spojnice 33">
              <a:extLst>
                <a:ext uri="{FF2B5EF4-FFF2-40B4-BE49-F238E27FC236}">
                  <a16:creationId xmlns:a16="http://schemas.microsoft.com/office/drawing/2014/main" id="{4ADCDC1B-8143-47F1-B262-6DC986F8B927}"/>
                </a:ext>
              </a:extLst>
            </p:cNvPr>
            <p:cNvCxnSpPr/>
            <p:nvPr/>
          </p:nvCxnSpPr>
          <p:spPr>
            <a:xfrm>
              <a:off x="4997115"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ál 34">
              <a:extLst>
                <a:ext uri="{FF2B5EF4-FFF2-40B4-BE49-F238E27FC236}">
                  <a16:creationId xmlns:a16="http://schemas.microsoft.com/office/drawing/2014/main" id="{A533CB89-30B5-442C-8C05-1F1D4368CE66}"/>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5501" name="Skupina 35">
            <a:extLst>
              <a:ext uri="{FF2B5EF4-FFF2-40B4-BE49-F238E27FC236}">
                <a16:creationId xmlns:a16="http://schemas.microsoft.com/office/drawing/2014/main" id="{CCF393BC-79CA-4EFB-8F90-C4BC88C22A7C}"/>
              </a:ext>
            </a:extLst>
          </p:cNvPr>
          <p:cNvGrpSpPr>
            <a:grpSpLocks/>
          </p:cNvGrpSpPr>
          <p:nvPr/>
        </p:nvGrpSpPr>
        <p:grpSpPr bwMode="auto">
          <a:xfrm>
            <a:off x="9261475" y="5775325"/>
            <a:ext cx="146050" cy="238125"/>
            <a:chOff x="4923117" y="1135529"/>
            <a:chExt cx="146423" cy="237565"/>
          </a:xfrm>
        </p:grpSpPr>
        <p:cxnSp>
          <p:nvCxnSpPr>
            <p:cNvPr id="37" name="Přímá spojnice 36">
              <a:extLst>
                <a:ext uri="{FF2B5EF4-FFF2-40B4-BE49-F238E27FC236}">
                  <a16:creationId xmlns:a16="http://schemas.microsoft.com/office/drawing/2014/main" id="{4F4589BC-A520-4F88-AAE1-47AB2FD40313}"/>
                </a:ext>
              </a:extLst>
            </p:cNvPr>
            <p:cNvCxnSpPr/>
            <p:nvPr/>
          </p:nvCxnSpPr>
          <p:spPr>
            <a:xfrm>
              <a:off x="4996329" y="1266982"/>
              <a:ext cx="0" cy="10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ál 37">
              <a:extLst>
                <a:ext uri="{FF2B5EF4-FFF2-40B4-BE49-F238E27FC236}">
                  <a16:creationId xmlns:a16="http://schemas.microsoft.com/office/drawing/2014/main" id="{5249171E-8235-4C9A-93E4-C77BFC675B6D}"/>
                </a:ext>
              </a:extLst>
            </p:cNvPr>
            <p:cNvSpPr/>
            <p:nvPr/>
          </p:nvSpPr>
          <p:spPr>
            <a:xfrm>
              <a:off x="4923117" y="1135529"/>
              <a:ext cx="146423" cy="131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105502" name="Skupina 9">
            <a:extLst>
              <a:ext uri="{FF2B5EF4-FFF2-40B4-BE49-F238E27FC236}">
                <a16:creationId xmlns:a16="http://schemas.microsoft.com/office/drawing/2014/main" id="{CDF06028-CBFA-4468-A22F-73573330C4D3}"/>
              </a:ext>
            </a:extLst>
          </p:cNvPr>
          <p:cNvGrpSpPr>
            <a:grpSpLocks/>
          </p:cNvGrpSpPr>
          <p:nvPr/>
        </p:nvGrpSpPr>
        <p:grpSpPr bwMode="auto">
          <a:xfrm>
            <a:off x="7032625" y="5492750"/>
            <a:ext cx="1068388" cy="565150"/>
            <a:chOff x="6950635" y="5358576"/>
            <a:chExt cx="1067995" cy="565017"/>
          </a:xfrm>
        </p:grpSpPr>
        <p:cxnSp>
          <p:nvCxnSpPr>
            <p:cNvPr id="6" name="Přímá spojnice 5">
              <a:extLst>
                <a:ext uri="{FF2B5EF4-FFF2-40B4-BE49-F238E27FC236}">
                  <a16:creationId xmlns:a16="http://schemas.microsoft.com/office/drawing/2014/main" id="{D029950F-83E7-4AAD-ACFC-90D549A388D8}"/>
                </a:ext>
              </a:extLst>
            </p:cNvPr>
            <p:cNvCxnSpPr/>
            <p:nvPr/>
          </p:nvCxnSpPr>
          <p:spPr>
            <a:xfrm>
              <a:off x="6950635" y="5358576"/>
              <a:ext cx="1012452" cy="4174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a:extLst>
                <a:ext uri="{FF2B5EF4-FFF2-40B4-BE49-F238E27FC236}">
                  <a16:creationId xmlns:a16="http://schemas.microsoft.com/office/drawing/2014/main" id="{08C9FF07-DD14-4A24-8C50-B4835CADF25C}"/>
                </a:ext>
              </a:extLst>
            </p:cNvPr>
            <p:cNvCxnSpPr/>
            <p:nvPr/>
          </p:nvCxnSpPr>
          <p:spPr>
            <a:xfrm flipH="1">
              <a:off x="7910720" y="5637910"/>
              <a:ext cx="107910" cy="285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503" name="Skupina 45">
            <a:extLst>
              <a:ext uri="{FF2B5EF4-FFF2-40B4-BE49-F238E27FC236}">
                <a16:creationId xmlns:a16="http://schemas.microsoft.com/office/drawing/2014/main" id="{90783010-FA20-465A-9F5F-64BEEBC07B20}"/>
              </a:ext>
            </a:extLst>
          </p:cNvPr>
          <p:cNvGrpSpPr>
            <a:grpSpLocks/>
          </p:cNvGrpSpPr>
          <p:nvPr/>
        </p:nvGrpSpPr>
        <p:grpSpPr bwMode="auto">
          <a:xfrm rot="-979958">
            <a:off x="7231063" y="5127625"/>
            <a:ext cx="1158875" cy="550863"/>
            <a:chOff x="6950635" y="5358576"/>
            <a:chExt cx="1067995" cy="565017"/>
          </a:xfrm>
        </p:grpSpPr>
        <p:cxnSp>
          <p:nvCxnSpPr>
            <p:cNvPr id="47" name="Přímá spojnice 46">
              <a:extLst>
                <a:ext uri="{FF2B5EF4-FFF2-40B4-BE49-F238E27FC236}">
                  <a16:creationId xmlns:a16="http://schemas.microsoft.com/office/drawing/2014/main" id="{E55F3D95-766E-4376-A945-8C390DBA78C1}"/>
                </a:ext>
              </a:extLst>
            </p:cNvPr>
            <p:cNvCxnSpPr/>
            <p:nvPr/>
          </p:nvCxnSpPr>
          <p:spPr>
            <a:xfrm>
              <a:off x="6945544" y="5354915"/>
              <a:ext cx="1012401" cy="4168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Přímá spojnice 47">
              <a:extLst>
                <a:ext uri="{FF2B5EF4-FFF2-40B4-BE49-F238E27FC236}">
                  <a16:creationId xmlns:a16="http://schemas.microsoft.com/office/drawing/2014/main" id="{ADFA0461-E822-4445-9FB0-71767317A02C}"/>
                </a:ext>
              </a:extLst>
            </p:cNvPr>
            <p:cNvCxnSpPr/>
            <p:nvPr/>
          </p:nvCxnSpPr>
          <p:spPr>
            <a:xfrm flipH="1">
              <a:off x="7907583" y="5632149"/>
              <a:ext cx="108263" cy="284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Nadpis 1">
            <a:extLst>
              <a:ext uri="{FF2B5EF4-FFF2-40B4-BE49-F238E27FC236}">
                <a16:creationId xmlns:a16="http://schemas.microsoft.com/office/drawing/2014/main" id="{31376407-A139-44C7-8917-544A5552D6DB}"/>
              </a:ext>
            </a:extLst>
          </p:cNvPr>
          <p:cNvSpPr txBox="1">
            <a:spLocks/>
          </p:cNvSpPr>
          <p:nvPr/>
        </p:nvSpPr>
        <p:spPr>
          <a:xfrm>
            <a:off x="0" y="138113"/>
            <a:ext cx="12192000" cy="1325562"/>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a:defRPr/>
            </a:pPr>
            <a:r>
              <a:rPr lang="cs-CZ" sz="4000" b="1" dirty="0">
                <a:latin typeface="+mn-lt"/>
              </a:rPr>
              <a:t>Epigenetické </a:t>
            </a:r>
            <a:r>
              <a:rPr lang="cs-CZ" sz="4000" b="1" dirty="0" err="1">
                <a:latin typeface="+mn-lt"/>
              </a:rPr>
              <a:t>reprogramování</a:t>
            </a:r>
            <a:r>
              <a:rPr lang="cs-CZ" sz="4000" b="1" dirty="0">
                <a:latin typeface="+mn-lt"/>
              </a:rPr>
              <a:t> u savců</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TextovéPole 1">
            <a:extLst>
              <a:ext uri="{FF2B5EF4-FFF2-40B4-BE49-F238E27FC236}">
                <a16:creationId xmlns:a16="http://schemas.microsoft.com/office/drawing/2014/main" id="{0082A597-6C0E-45A6-9E24-C9A4DEE0DE05}"/>
              </a:ext>
            </a:extLst>
          </p:cNvPr>
          <p:cNvSpPr txBox="1">
            <a:spLocks noChangeArrowheads="1"/>
          </p:cNvSpPr>
          <p:nvPr/>
        </p:nvSpPr>
        <p:spPr bwMode="auto">
          <a:xfrm>
            <a:off x="0" y="-104775"/>
            <a:ext cx="1219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cs-CZ" altLang="cs-CZ" sz="4000" b="1" dirty="0"/>
              <a:t>Epigenetické </a:t>
            </a:r>
            <a:r>
              <a:rPr lang="cs-CZ" altLang="cs-CZ" sz="4000" b="1" dirty="0" err="1"/>
              <a:t>reprogramování</a:t>
            </a:r>
            <a:r>
              <a:rPr lang="cs-CZ" altLang="cs-CZ" sz="4000" b="1" dirty="0"/>
              <a:t> u rostlin</a:t>
            </a:r>
          </a:p>
          <a:p>
            <a:pPr algn="ctr">
              <a:lnSpc>
                <a:spcPct val="100000"/>
              </a:lnSpc>
              <a:spcBef>
                <a:spcPct val="0"/>
              </a:spcBef>
              <a:buFontTx/>
              <a:buNone/>
            </a:pPr>
            <a:r>
              <a:rPr lang="cs-CZ" altLang="cs-CZ" sz="4000" b="1" dirty="0">
                <a:solidFill>
                  <a:srgbClr val="FF0000"/>
                </a:solidFill>
              </a:rPr>
              <a:t>Samičí gametogeneze</a:t>
            </a:r>
            <a:endParaRPr lang="en-US" altLang="cs-CZ" sz="4000" b="1" dirty="0">
              <a:solidFill>
                <a:srgbClr val="FF0000"/>
              </a:solidFill>
            </a:endParaRPr>
          </a:p>
        </p:txBody>
      </p:sp>
      <p:pic>
        <p:nvPicPr>
          <p:cNvPr id="106499" name="Obrázek 2">
            <a:extLst>
              <a:ext uri="{FF2B5EF4-FFF2-40B4-BE49-F238E27FC236}">
                <a16:creationId xmlns:a16="http://schemas.microsoft.com/office/drawing/2014/main" id="{2CBC151E-37B1-4297-8450-A7C25553B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8325" y="1444625"/>
            <a:ext cx="6881813"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Obrázek 6">
            <a:extLst>
              <a:ext uri="{FF2B5EF4-FFF2-40B4-BE49-F238E27FC236}">
                <a16:creationId xmlns:a16="http://schemas.microsoft.com/office/drawing/2014/main" id="{2EF64DAC-0DF6-47B9-9024-762B7C223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1373188"/>
            <a:ext cx="413702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extovéPole 1">
            <a:extLst>
              <a:ext uri="{FF2B5EF4-FFF2-40B4-BE49-F238E27FC236}">
                <a16:creationId xmlns:a16="http://schemas.microsoft.com/office/drawing/2014/main" id="{296B91CE-8FDD-4D2C-AEAB-E61A1512E554}"/>
              </a:ext>
            </a:extLst>
          </p:cNvPr>
          <p:cNvSpPr txBox="1">
            <a:spLocks noChangeArrowheads="1"/>
          </p:cNvSpPr>
          <p:nvPr/>
        </p:nvSpPr>
        <p:spPr bwMode="auto">
          <a:xfrm>
            <a:off x="0" y="-74613"/>
            <a:ext cx="12192000" cy="132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cs-CZ" altLang="cs-CZ" sz="4000" b="1" dirty="0"/>
              <a:t>Epigenetické </a:t>
            </a:r>
            <a:r>
              <a:rPr lang="cs-CZ" altLang="cs-CZ" sz="4000" b="1" dirty="0" err="1"/>
              <a:t>reprogramování</a:t>
            </a:r>
            <a:r>
              <a:rPr lang="cs-CZ" altLang="cs-CZ" sz="4000" b="1" dirty="0"/>
              <a:t> u rostlin</a:t>
            </a:r>
          </a:p>
          <a:p>
            <a:pPr algn="ctr">
              <a:lnSpc>
                <a:spcPct val="100000"/>
              </a:lnSpc>
              <a:spcBef>
                <a:spcPct val="0"/>
              </a:spcBef>
              <a:buFontTx/>
              <a:buNone/>
            </a:pPr>
            <a:r>
              <a:rPr lang="cs-CZ" altLang="cs-CZ" sz="4000" b="1" dirty="0">
                <a:solidFill>
                  <a:srgbClr val="00B0F0"/>
                </a:solidFill>
              </a:rPr>
              <a:t>Samčí gametogeneze</a:t>
            </a:r>
            <a:endParaRPr lang="en-US" altLang="cs-CZ" sz="4000" b="1" dirty="0">
              <a:solidFill>
                <a:srgbClr val="00B0F0"/>
              </a:solidFill>
            </a:endParaRPr>
          </a:p>
        </p:txBody>
      </p:sp>
      <p:pic>
        <p:nvPicPr>
          <p:cNvPr id="108547" name="Picture 87">
            <a:extLst>
              <a:ext uri="{FF2B5EF4-FFF2-40B4-BE49-F238E27FC236}">
                <a16:creationId xmlns:a16="http://schemas.microsoft.com/office/drawing/2014/main" id="{D5D4E40F-92E8-4496-9C35-EC65E5DDB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188" y="1358900"/>
            <a:ext cx="5462587"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8" name="Obrázek 5">
            <a:extLst>
              <a:ext uri="{FF2B5EF4-FFF2-40B4-BE49-F238E27FC236}">
                <a16:creationId xmlns:a16="http://schemas.microsoft.com/office/drawing/2014/main" id="{87ADD355-BF46-4C19-BF87-C7383DF9F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1373188"/>
            <a:ext cx="413702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3141BC2-920A-4CD6-927B-EF3C5474A534}"/>
              </a:ext>
            </a:extLst>
          </p:cNvPr>
          <p:cNvSpPr>
            <a:spLocks noGrp="1" noChangeArrowheads="1"/>
          </p:cNvSpPr>
          <p:nvPr>
            <p:ph type="title"/>
          </p:nvPr>
        </p:nvSpPr>
        <p:spPr>
          <a:xfrm>
            <a:off x="2351088" y="1412875"/>
            <a:ext cx="7273925" cy="2447925"/>
          </a:xfrm>
        </p:spPr>
        <p:txBody>
          <a:bodyPr rtlCol="0">
            <a:normAutofit/>
          </a:bodyPr>
          <a:lstStyle/>
          <a:p>
            <a:pPr eaLnBrk="1" fontAlgn="auto" hangingPunct="1">
              <a:spcAft>
                <a:spcPts val="0"/>
              </a:spcAft>
              <a:defRPr/>
            </a:pPr>
            <a:r>
              <a:rPr lang="cs-CZ" altLang="cs-CZ" sz="4800" b="1">
                <a:latin typeface="+mn-lt"/>
              </a:rPr>
              <a:t>CHROMOSOMÁLNÍ DISTRIBUCE TRANSPOSONŮ</a:t>
            </a:r>
          </a:p>
        </p:txBody>
      </p:sp>
      <p:pic>
        <p:nvPicPr>
          <p:cNvPr id="91139" name="Obrázek 2" descr="Obsah obrázku pes, interiér, savci, opálení&#10;&#10;Popis byl vytvořen automaticky">
            <a:extLst>
              <a:ext uri="{FF2B5EF4-FFF2-40B4-BE49-F238E27FC236}">
                <a16:creationId xmlns:a16="http://schemas.microsoft.com/office/drawing/2014/main" id="{EBA90881-808C-4936-97C3-2D65E40AA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3444875"/>
            <a:ext cx="33845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53118" y="662270"/>
            <a:ext cx="5428793" cy="6179964"/>
          </a:xfrm>
          <a:prstGeom prst="rect">
            <a:avLst/>
          </a:prstGeom>
        </p:spPr>
      </p:pic>
      <p:sp>
        <p:nvSpPr>
          <p:cNvPr id="3" name="TextovéPole 2"/>
          <p:cNvSpPr txBox="1"/>
          <p:nvPr/>
        </p:nvSpPr>
        <p:spPr>
          <a:xfrm>
            <a:off x="7633875" y="2826784"/>
            <a:ext cx="2593789" cy="1569660"/>
          </a:xfrm>
          <a:prstGeom prst="rect">
            <a:avLst/>
          </a:prstGeom>
          <a:noFill/>
        </p:spPr>
        <p:txBody>
          <a:bodyPr wrap="square" rtlCol="0">
            <a:spAutoFit/>
          </a:bodyPr>
          <a:lstStyle/>
          <a:p>
            <a:r>
              <a:rPr lang="cs-CZ" sz="1600" b="1" dirty="0" err="1">
                <a:solidFill>
                  <a:srgbClr val="FF0000"/>
                </a:solidFill>
              </a:rPr>
              <a:t>Epigenetically</a:t>
            </a:r>
            <a:r>
              <a:rPr lang="cs-CZ" sz="1600" b="1" dirty="0">
                <a:solidFill>
                  <a:srgbClr val="FF0000"/>
                </a:solidFill>
              </a:rPr>
              <a:t> </a:t>
            </a:r>
            <a:r>
              <a:rPr lang="cs-CZ" sz="1600" b="1" dirty="0" err="1">
                <a:solidFill>
                  <a:srgbClr val="FF0000"/>
                </a:solidFill>
              </a:rPr>
              <a:t>activated</a:t>
            </a:r>
            <a:r>
              <a:rPr lang="cs-CZ" sz="1600" b="1" dirty="0">
                <a:solidFill>
                  <a:srgbClr val="FF0000"/>
                </a:solidFill>
              </a:rPr>
              <a:t> </a:t>
            </a:r>
            <a:r>
              <a:rPr lang="cs-CZ" sz="1600" b="1" dirty="0" err="1">
                <a:solidFill>
                  <a:srgbClr val="FF0000"/>
                </a:solidFill>
              </a:rPr>
              <a:t>miRNAs</a:t>
            </a:r>
            <a:r>
              <a:rPr lang="cs-CZ" sz="1600" b="1" dirty="0">
                <a:solidFill>
                  <a:srgbClr val="FF0000"/>
                </a:solidFill>
              </a:rPr>
              <a:t> </a:t>
            </a:r>
            <a:r>
              <a:rPr lang="cs-CZ" sz="1600" dirty="0"/>
              <a:t>(</a:t>
            </a:r>
            <a:r>
              <a:rPr lang="cs-CZ" sz="1600" dirty="0" err="1"/>
              <a:t>Creasey</a:t>
            </a:r>
            <a:r>
              <a:rPr lang="cs-CZ" sz="1600" dirty="0"/>
              <a:t> et al., 2014)</a:t>
            </a:r>
          </a:p>
          <a:p>
            <a:endParaRPr lang="cs-CZ" sz="1600" dirty="0"/>
          </a:p>
          <a:p>
            <a:r>
              <a:rPr lang="cs-CZ" sz="1600" b="1" dirty="0" err="1">
                <a:solidFill>
                  <a:srgbClr val="FF0000"/>
                </a:solidFill>
              </a:rPr>
              <a:t>tRNA</a:t>
            </a:r>
            <a:r>
              <a:rPr lang="cs-CZ" sz="1600" b="1" dirty="0">
                <a:solidFill>
                  <a:srgbClr val="FF0000"/>
                </a:solidFill>
              </a:rPr>
              <a:t> </a:t>
            </a:r>
            <a:r>
              <a:rPr lang="cs-CZ" sz="1600" b="1" dirty="0" err="1">
                <a:solidFill>
                  <a:srgbClr val="FF0000"/>
                </a:solidFill>
              </a:rPr>
              <a:t>derived</a:t>
            </a:r>
            <a:r>
              <a:rPr lang="cs-CZ" sz="1600" b="1" dirty="0">
                <a:solidFill>
                  <a:srgbClr val="FF0000"/>
                </a:solidFill>
              </a:rPr>
              <a:t> </a:t>
            </a:r>
            <a:r>
              <a:rPr lang="cs-CZ" sz="1600" b="1" dirty="0" err="1">
                <a:solidFill>
                  <a:srgbClr val="FF0000"/>
                </a:solidFill>
              </a:rPr>
              <a:t>siRNAs</a:t>
            </a:r>
            <a:r>
              <a:rPr lang="cs-CZ" sz="1600" b="1" dirty="0">
                <a:solidFill>
                  <a:srgbClr val="FF0000"/>
                </a:solidFill>
              </a:rPr>
              <a:t> </a:t>
            </a:r>
            <a:r>
              <a:rPr lang="cs-CZ" sz="1600" dirty="0"/>
              <a:t>(</a:t>
            </a:r>
            <a:r>
              <a:rPr lang="cs-CZ" sz="1600" dirty="0" err="1"/>
              <a:t>Martínez</a:t>
            </a:r>
            <a:r>
              <a:rPr lang="cs-CZ" sz="1600" dirty="0"/>
              <a:t> et al., 2017)</a:t>
            </a:r>
          </a:p>
        </p:txBody>
      </p:sp>
      <p:pic>
        <p:nvPicPr>
          <p:cNvPr id="5"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l="18964" t="-398" r="21122" b="398"/>
          <a:stretch/>
        </p:blipFill>
        <p:spPr bwMode="auto">
          <a:xfrm>
            <a:off x="10479786" y="2826784"/>
            <a:ext cx="819380" cy="9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9786" y="3828355"/>
            <a:ext cx="819380" cy="109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p:cNvCxnSpPr>
            <a:cxnSpLocks/>
          </p:cNvCxnSpPr>
          <p:nvPr/>
        </p:nvCxnSpPr>
        <p:spPr>
          <a:xfrm flipH="1" flipV="1">
            <a:off x="5101102" y="1723697"/>
            <a:ext cx="2427891" cy="1250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a:cxnSpLocks/>
          </p:cNvCxnSpPr>
          <p:nvPr/>
        </p:nvCxnSpPr>
        <p:spPr>
          <a:xfrm flipH="1" flipV="1">
            <a:off x="5013434" y="1965434"/>
            <a:ext cx="2427890" cy="1862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136634" y="-61005"/>
            <a:ext cx="12181490" cy="1446550"/>
          </a:xfrm>
          <a:prstGeom prst="rect">
            <a:avLst/>
          </a:prstGeom>
          <a:noFill/>
        </p:spPr>
        <p:txBody>
          <a:bodyPr wrap="square" rtlCol="0">
            <a:spAutoFit/>
          </a:bodyPr>
          <a:lstStyle/>
          <a:p>
            <a:r>
              <a:rPr lang="cs-CZ" sz="4400" b="1" dirty="0"/>
              <a:t>Rostliny: Podpůrné buňky gamet zdroj regulačních 												</a:t>
            </a:r>
            <a:r>
              <a:rPr lang="cs-CZ" sz="4400" b="1" dirty="0" err="1"/>
              <a:t>sRNA</a:t>
            </a:r>
            <a:endParaRPr lang="cs-CZ" sz="4400" b="1" dirty="0"/>
          </a:p>
        </p:txBody>
      </p:sp>
    </p:spTree>
    <p:extLst>
      <p:ext uri="{BB962C8B-B14F-4D97-AF65-F5344CB8AC3E}">
        <p14:creationId xmlns:p14="http://schemas.microsoft.com/office/powerpoint/2010/main" val="212911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a:extLst>
              <a:ext uri="{FF2B5EF4-FFF2-40B4-BE49-F238E27FC236}">
                <a16:creationId xmlns:a16="http://schemas.microsoft.com/office/drawing/2014/main" id="{7A758596-B6C5-4779-9065-FEE861933CCE}"/>
              </a:ext>
            </a:extLst>
          </p:cNvPr>
          <p:cNvSpPr txBox="1">
            <a:spLocks noChangeArrowheads="1"/>
          </p:cNvSpPr>
          <p:nvPr/>
        </p:nvSpPr>
        <p:spPr bwMode="auto">
          <a:xfrm>
            <a:off x="2063750" y="1125538"/>
            <a:ext cx="7664450" cy="3786187"/>
          </a:xfrm>
          <a:prstGeom prst="rect">
            <a:avLst/>
          </a:prstGeom>
          <a:noFill/>
          <a:ln>
            <a:noFill/>
          </a:ln>
          <a:effectLst/>
        </p:spPr>
        <p:txBody>
          <a:bodyPr>
            <a:spAutoFit/>
          </a:bodyPr>
          <a:lstStyle/>
          <a:p>
            <a:pPr algn="ctr" eaLnBrk="1" fontAlgn="auto" hangingPunct="1">
              <a:spcBef>
                <a:spcPts val="0"/>
              </a:spcBef>
              <a:spcAft>
                <a:spcPts val="0"/>
              </a:spcAft>
              <a:defRPr/>
            </a:pPr>
            <a:r>
              <a:rPr lang="cs-CZ" altLang="cs-CZ" sz="4800" b="1" dirty="0">
                <a:latin typeface="+mn-lt"/>
              </a:rPr>
              <a:t>TRANSPOSONY UŽITEČNÉ PRO HOSTITELE? </a:t>
            </a:r>
          </a:p>
          <a:p>
            <a:pPr algn="ctr" eaLnBrk="1" fontAlgn="auto" hangingPunct="1">
              <a:spcBef>
                <a:spcPts val="0"/>
              </a:spcBef>
              <a:spcAft>
                <a:spcPts val="0"/>
              </a:spcAft>
              <a:defRPr/>
            </a:pPr>
            <a:endParaRPr lang="cs-CZ" altLang="cs-CZ" sz="4800" b="1" dirty="0">
              <a:latin typeface="+mn-lt"/>
            </a:endParaRPr>
          </a:p>
          <a:p>
            <a:pPr algn="ctr" eaLnBrk="1" fontAlgn="auto" hangingPunct="1">
              <a:spcBef>
                <a:spcPts val="0"/>
              </a:spcBef>
              <a:spcAft>
                <a:spcPts val="0"/>
              </a:spcAft>
              <a:defRPr/>
            </a:pPr>
            <a:r>
              <a:rPr lang="cs-CZ" altLang="cs-CZ" sz="4800" b="1" dirty="0">
                <a:latin typeface="+mn-lt"/>
              </a:rPr>
              <a:t>DOMESTIKACE TRANSPOSONŮ</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F74784C-CA67-4AAD-B159-FE3635885467}"/>
              </a:ext>
            </a:extLst>
          </p:cNvPr>
          <p:cNvSpPr>
            <a:spLocks noChangeArrowheads="1"/>
          </p:cNvSpPr>
          <p:nvPr/>
        </p:nvSpPr>
        <p:spPr bwMode="auto">
          <a:xfrm>
            <a:off x="1631950" y="188913"/>
            <a:ext cx="4103688" cy="603250"/>
          </a:xfrm>
          <a:prstGeom prst="rect">
            <a:avLst/>
          </a:prstGeom>
          <a:noFill/>
          <a:ln>
            <a:noFill/>
          </a:ln>
          <a:effec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a:solidFill>
                  <a:schemeClr val="tx2"/>
                </a:solidFill>
                <a:latin typeface="+mn-lt"/>
              </a:rPr>
              <a:t>Vliv TE na fenotyp</a:t>
            </a:r>
          </a:p>
        </p:txBody>
      </p:sp>
      <p:grpSp>
        <p:nvGrpSpPr>
          <p:cNvPr id="111619" name="Group 3">
            <a:extLst>
              <a:ext uri="{FF2B5EF4-FFF2-40B4-BE49-F238E27FC236}">
                <a16:creationId xmlns:a16="http://schemas.microsoft.com/office/drawing/2014/main" id="{D0C1671C-D42F-4494-AF93-F57242429759}"/>
              </a:ext>
            </a:extLst>
          </p:cNvPr>
          <p:cNvGrpSpPr>
            <a:grpSpLocks/>
          </p:cNvGrpSpPr>
          <p:nvPr/>
        </p:nvGrpSpPr>
        <p:grpSpPr bwMode="auto">
          <a:xfrm>
            <a:off x="6096000" y="115888"/>
            <a:ext cx="4464050" cy="3097212"/>
            <a:chOff x="2744" y="346"/>
            <a:chExt cx="2858" cy="2132"/>
          </a:xfrm>
        </p:grpSpPr>
        <p:pic>
          <p:nvPicPr>
            <p:cNvPr id="111630" name="Picture 4">
              <a:extLst>
                <a:ext uri="{FF2B5EF4-FFF2-40B4-BE49-F238E27FC236}">
                  <a16:creationId xmlns:a16="http://schemas.microsoft.com/office/drawing/2014/main" id="{B2BA9E13-C7F3-448B-A805-FC121B1A9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 y="346"/>
              <a:ext cx="2858" cy="21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9" name="Text Box 5">
              <a:extLst>
                <a:ext uri="{FF2B5EF4-FFF2-40B4-BE49-F238E27FC236}">
                  <a16:creationId xmlns:a16="http://schemas.microsoft.com/office/drawing/2014/main" id="{3903D5D5-213E-4EF9-A4E2-408C9427CBD0}"/>
                </a:ext>
              </a:extLst>
            </p:cNvPr>
            <p:cNvSpPr txBox="1">
              <a:spLocks noChangeArrowheads="1"/>
            </p:cNvSpPr>
            <p:nvPr/>
          </p:nvSpPr>
          <p:spPr bwMode="auto">
            <a:xfrm>
              <a:off x="2744" y="541"/>
              <a:ext cx="618" cy="191"/>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200">
                  <a:solidFill>
                    <a:schemeClr val="hlink"/>
                  </a:solidFill>
                  <a:latin typeface="+mn-lt"/>
                </a:rPr>
                <a:t>Nature 2006</a:t>
              </a:r>
            </a:p>
          </p:txBody>
        </p:sp>
      </p:grpSp>
      <p:grpSp>
        <p:nvGrpSpPr>
          <p:cNvPr id="111620" name="Group 6">
            <a:extLst>
              <a:ext uri="{FF2B5EF4-FFF2-40B4-BE49-F238E27FC236}">
                <a16:creationId xmlns:a16="http://schemas.microsoft.com/office/drawing/2014/main" id="{BA266DB1-57A4-4A52-9FBC-1877A17E82A3}"/>
              </a:ext>
            </a:extLst>
          </p:cNvPr>
          <p:cNvGrpSpPr>
            <a:grpSpLocks/>
          </p:cNvGrpSpPr>
          <p:nvPr/>
        </p:nvGrpSpPr>
        <p:grpSpPr bwMode="auto">
          <a:xfrm>
            <a:off x="1703388" y="3284538"/>
            <a:ext cx="4248150" cy="3455987"/>
            <a:chOff x="113" y="346"/>
            <a:chExt cx="2495" cy="2177"/>
          </a:xfrm>
        </p:grpSpPr>
        <p:pic>
          <p:nvPicPr>
            <p:cNvPr id="111628" name="Picture 7">
              <a:extLst>
                <a:ext uri="{FF2B5EF4-FFF2-40B4-BE49-F238E27FC236}">
                  <a16:creationId xmlns:a16="http://schemas.microsoft.com/office/drawing/2014/main" id="{14669F85-AD7D-4AF8-B358-8B1E2952E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346"/>
              <a:ext cx="2495" cy="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7" name="Text Box 8">
              <a:extLst>
                <a:ext uri="{FF2B5EF4-FFF2-40B4-BE49-F238E27FC236}">
                  <a16:creationId xmlns:a16="http://schemas.microsoft.com/office/drawing/2014/main" id="{F8F104EE-C805-49F0-BA63-C6345046F42D}"/>
                </a:ext>
              </a:extLst>
            </p:cNvPr>
            <p:cNvSpPr txBox="1">
              <a:spLocks noChangeArrowheads="1"/>
            </p:cNvSpPr>
            <p:nvPr/>
          </p:nvSpPr>
          <p:spPr bwMode="auto">
            <a:xfrm>
              <a:off x="1292" y="2296"/>
              <a:ext cx="972" cy="194"/>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solidFill>
                    <a:schemeClr val="bg1"/>
                  </a:solidFill>
                  <a:latin typeface="+mn-lt"/>
                </a:rPr>
                <a:t>Tanaka 2008, Plant J</a:t>
              </a:r>
            </a:p>
          </p:txBody>
        </p:sp>
      </p:grpSp>
      <p:grpSp>
        <p:nvGrpSpPr>
          <p:cNvPr id="111621" name="Group 9">
            <a:extLst>
              <a:ext uri="{FF2B5EF4-FFF2-40B4-BE49-F238E27FC236}">
                <a16:creationId xmlns:a16="http://schemas.microsoft.com/office/drawing/2014/main" id="{1A72108F-87BA-4501-88C1-E06953168CCE}"/>
              </a:ext>
            </a:extLst>
          </p:cNvPr>
          <p:cNvGrpSpPr>
            <a:grpSpLocks/>
          </p:cNvGrpSpPr>
          <p:nvPr/>
        </p:nvGrpSpPr>
        <p:grpSpPr bwMode="auto">
          <a:xfrm>
            <a:off x="6080125" y="3357563"/>
            <a:ext cx="4479925" cy="3427412"/>
            <a:chOff x="113" y="2568"/>
            <a:chExt cx="2449" cy="1689"/>
          </a:xfrm>
        </p:grpSpPr>
        <p:pic>
          <p:nvPicPr>
            <p:cNvPr id="111626" name="Picture 10">
              <a:extLst>
                <a:ext uri="{FF2B5EF4-FFF2-40B4-BE49-F238E27FC236}">
                  <a16:creationId xmlns:a16="http://schemas.microsoft.com/office/drawing/2014/main" id="{3A4AD97A-E813-4997-BE8C-898FCB81A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568"/>
              <a:ext cx="2449" cy="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5" name="Text Box 11">
              <a:extLst>
                <a:ext uri="{FF2B5EF4-FFF2-40B4-BE49-F238E27FC236}">
                  <a16:creationId xmlns:a16="http://schemas.microsoft.com/office/drawing/2014/main" id="{703C651E-2E7E-4740-8F3C-BEE02F4B92C2}"/>
                </a:ext>
              </a:extLst>
            </p:cNvPr>
            <p:cNvSpPr txBox="1">
              <a:spLocks noChangeArrowheads="1"/>
            </p:cNvSpPr>
            <p:nvPr/>
          </p:nvSpPr>
          <p:spPr bwMode="auto">
            <a:xfrm>
              <a:off x="1429" y="4020"/>
              <a:ext cx="844" cy="152"/>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solidFill>
                    <a:schemeClr val="bg1"/>
                  </a:solidFill>
                  <a:latin typeface="+mn-lt"/>
                </a:rPr>
                <a:t>Xiao 2008, Science</a:t>
              </a:r>
            </a:p>
          </p:txBody>
        </p:sp>
      </p:grpSp>
      <p:pic>
        <p:nvPicPr>
          <p:cNvPr id="111622" name="Picture 12">
            <a:extLst>
              <a:ext uri="{FF2B5EF4-FFF2-40B4-BE49-F238E27FC236}">
                <a16:creationId xmlns:a16="http://schemas.microsoft.com/office/drawing/2014/main" id="{B0FB81C8-ABE5-4C32-98BB-A9527E716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765175"/>
            <a:ext cx="4248150" cy="2270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Text Box 13">
            <a:extLst>
              <a:ext uri="{FF2B5EF4-FFF2-40B4-BE49-F238E27FC236}">
                <a16:creationId xmlns:a16="http://schemas.microsoft.com/office/drawing/2014/main" id="{AFE4DEA3-5570-40EB-A04F-854462B5F717}"/>
              </a:ext>
            </a:extLst>
          </p:cNvPr>
          <p:cNvSpPr txBox="1">
            <a:spLocks noChangeArrowheads="1"/>
          </p:cNvSpPr>
          <p:nvPr/>
        </p:nvSpPr>
        <p:spPr bwMode="auto">
          <a:xfrm>
            <a:off x="1792288" y="1268413"/>
            <a:ext cx="965200" cy="27622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200">
                <a:solidFill>
                  <a:schemeClr val="hlink"/>
                </a:solidFill>
                <a:latin typeface="+mn-lt"/>
              </a:rPr>
              <a:t>Nature 1980</a:t>
            </a:r>
          </a:p>
        </p:txBody>
      </p:sp>
      <p:pic>
        <p:nvPicPr>
          <p:cNvPr id="111624" name="Picture 14">
            <a:extLst>
              <a:ext uri="{FF2B5EF4-FFF2-40B4-BE49-F238E27FC236}">
                <a16:creationId xmlns:a16="http://schemas.microsoft.com/office/drawing/2014/main" id="{B294BD9F-BD10-4546-A7BC-99D3FC4E6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0" y="1844675"/>
            <a:ext cx="3744913"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3" name="Text Box 15">
            <a:extLst>
              <a:ext uri="{FF2B5EF4-FFF2-40B4-BE49-F238E27FC236}">
                <a16:creationId xmlns:a16="http://schemas.microsoft.com/office/drawing/2014/main" id="{4B3D1B7A-49A1-447C-8561-F913F2BB6765}"/>
              </a:ext>
            </a:extLst>
          </p:cNvPr>
          <p:cNvSpPr txBox="1">
            <a:spLocks noChangeArrowheads="1"/>
          </p:cNvSpPr>
          <p:nvPr/>
        </p:nvSpPr>
        <p:spPr bwMode="auto">
          <a:xfrm>
            <a:off x="2655888" y="2636838"/>
            <a:ext cx="965200" cy="27622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200">
                <a:solidFill>
                  <a:schemeClr val="hlink"/>
                </a:solidFill>
                <a:latin typeface="+mn-lt"/>
              </a:rPr>
              <a:t>Nature 1980</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F4DAB44-988E-49B9-8DF1-50B96BBAB63D}"/>
              </a:ext>
            </a:extLst>
          </p:cNvPr>
          <p:cNvSpPr txBox="1">
            <a:spLocks/>
          </p:cNvSpPr>
          <p:nvPr/>
        </p:nvSpPr>
        <p:spPr bwMode="auto">
          <a:xfrm>
            <a:off x="839788" y="3175"/>
            <a:ext cx="10745787" cy="652463"/>
          </a:xfrm>
          <a:prstGeom prst="rect">
            <a:avLst/>
          </a:prstGeom>
          <a:noFill/>
          <a:ln w="9525">
            <a:noFill/>
            <a:miter lim="800000"/>
            <a:headEnd/>
            <a:tailEnd/>
          </a:ln>
        </p:spPr>
        <p:txBody>
          <a:bodyPr anchor="b"/>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defRPr/>
            </a:pPr>
            <a:r>
              <a:rPr lang="cs-CZ" sz="3600" b="1" dirty="0" err="1">
                <a:latin typeface="Arial" charset="0"/>
              </a:rPr>
              <a:t>Transpozony</a:t>
            </a:r>
            <a:r>
              <a:rPr lang="cs-CZ" sz="3600" b="1" dirty="0">
                <a:latin typeface="Arial" charset="0"/>
              </a:rPr>
              <a:t> – parazité nebo pomocníci</a:t>
            </a:r>
            <a:r>
              <a:rPr lang="cs-CZ" sz="3600" b="1" dirty="0">
                <a:latin typeface="+mn-lt"/>
              </a:rPr>
              <a:t>?</a:t>
            </a:r>
          </a:p>
        </p:txBody>
      </p:sp>
      <p:sp>
        <p:nvSpPr>
          <p:cNvPr id="25" name="TextovéPole 24">
            <a:extLst>
              <a:ext uri="{FF2B5EF4-FFF2-40B4-BE49-F238E27FC236}">
                <a16:creationId xmlns:a16="http://schemas.microsoft.com/office/drawing/2014/main" id="{A0FE2688-EF97-4D03-852C-0080F1D216A4}"/>
              </a:ext>
            </a:extLst>
          </p:cNvPr>
          <p:cNvSpPr txBox="1"/>
          <p:nvPr/>
        </p:nvSpPr>
        <p:spPr>
          <a:xfrm>
            <a:off x="2843212" y="661988"/>
            <a:ext cx="9229725" cy="646331"/>
          </a:xfrm>
          <a:prstGeom prst="rect">
            <a:avLst/>
          </a:prstGeom>
          <a:noFill/>
        </p:spPr>
        <p:txBody>
          <a:bodyPr wrap="square">
            <a:spAutoFit/>
          </a:bodyPr>
          <a:lstStyle/>
          <a:p>
            <a:pPr>
              <a:defRPr/>
            </a:pPr>
            <a:r>
              <a:rPr lang="cs-CZ" dirty="0">
                <a:latin typeface="+mn-lt"/>
              </a:rPr>
              <a:t>Francis Crick: </a:t>
            </a:r>
            <a:r>
              <a:rPr lang="cs-CZ" dirty="0"/>
              <a:t> </a:t>
            </a:r>
            <a:r>
              <a:rPr lang="cs-CZ" b="1" dirty="0" err="1">
                <a:solidFill>
                  <a:srgbClr val="FF0000"/>
                </a:solidFill>
                <a:latin typeface="+mn-lt"/>
              </a:rPr>
              <a:t>Transpozony</a:t>
            </a:r>
            <a:r>
              <a:rPr lang="cs-CZ" b="1" dirty="0">
                <a:solidFill>
                  <a:srgbClr val="FF0000"/>
                </a:solidFill>
                <a:latin typeface="+mn-lt"/>
              </a:rPr>
              <a:t> = </a:t>
            </a:r>
            <a:r>
              <a:rPr lang="cs-CZ" b="1" dirty="0" err="1">
                <a:solidFill>
                  <a:srgbClr val="FF0000"/>
                </a:solidFill>
                <a:latin typeface="+mn-lt"/>
              </a:rPr>
              <a:t>Junk</a:t>
            </a:r>
            <a:r>
              <a:rPr lang="cs-CZ" b="1" dirty="0">
                <a:solidFill>
                  <a:srgbClr val="FF0000"/>
                </a:solidFill>
                <a:latin typeface="+mn-lt"/>
              </a:rPr>
              <a:t> DNA, </a:t>
            </a:r>
            <a:r>
              <a:rPr lang="cs-CZ" b="1" dirty="0" err="1">
                <a:solidFill>
                  <a:srgbClr val="FF0000"/>
                </a:solidFill>
                <a:latin typeface="+mn-lt"/>
              </a:rPr>
              <a:t>parazitic</a:t>
            </a:r>
            <a:r>
              <a:rPr lang="cs-CZ" b="1" dirty="0">
                <a:solidFill>
                  <a:srgbClr val="FF0000"/>
                </a:solidFill>
                <a:latin typeface="+mn-lt"/>
              </a:rPr>
              <a:t> DNA, </a:t>
            </a:r>
            <a:r>
              <a:rPr lang="cs-CZ" b="1" dirty="0" err="1">
                <a:solidFill>
                  <a:srgbClr val="FF0000"/>
                </a:solidFill>
                <a:latin typeface="+mn-lt"/>
              </a:rPr>
              <a:t>selfish</a:t>
            </a:r>
            <a:r>
              <a:rPr lang="cs-CZ" b="1" dirty="0">
                <a:solidFill>
                  <a:srgbClr val="FF0000"/>
                </a:solidFill>
                <a:latin typeface="+mn-lt"/>
              </a:rPr>
              <a:t> DNA (1980). </a:t>
            </a:r>
          </a:p>
          <a:p>
            <a:pPr>
              <a:defRPr/>
            </a:pPr>
            <a:r>
              <a:rPr lang="cs-CZ" b="1" dirty="0">
                <a:solidFill>
                  <a:srgbClr val="FF0000"/>
                </a:solidFill>
                <a:highlight>
                  <a:srgbClr val="FFFF00"/>
                </a:highlight>
              </a:rPr>
              <a:t>E</a:t>
            </a:r>
            <a:r>
              <a:rPr lang="cs-CZ" b="1" dirty="0">
                <a:solidFill>
                  <a:srgbClr val="FF0000"/>
                </a:solidFill>
                <a:highlight>
                  <a:srgbClr val="FFFF00"/>
                </a:highlight>
                <a:latin typeface="+mn-lt"/>
              </a:rPr>
              <a:t>xistence </a:t>
            </a:r>
            <a:r>
              <a:rPr lang="cs-CZ" b="1" dirty="0" err="1">
                <a:solidFill>
                  <a:srgbClr val="FF0000"/>
                </a:solidFill>
                <a:highlight>
                  <a:srgbClr val="FFFF00"/>
                </a:highlight>
                <a:latin typeface="+mn-lt"/>
              </a:rPr>
              <a:t>transpozonů</a:t>
            </a:r>
            <a:r>
              <a:rPr lang="cs-CZ" b="1" dirty="0">
                <a:solidFill>
                  <a:srgbClr val="FF0000"/>
                </a:solidFill>
                <a:highlight>
                  <a:srgbClr val="FFFF00"/>
                </a:highlight>
                <a:latin typeface="+mn-lt"/>
              </a:rPr>
              <a:t> v genomech nevyžaduje jiné vysvětlení než jejich sobeckou replikaci!</a:t>
            </a:r>
          </a:p>
        </p:txBody>
      </p:sp>
      <p:pic>
        <p:nvPicPr>
          <p:cNvPr id="112647" name="Obrázek 3">
            <a:extLst>
              <a:ext uri="{FF2B5EF4-FFF2-40B4-BE49-F238E27FC236}">
                <a16:creationId xmlns:a16="http://schemas.microsoft.com/office/drawing/2014/main" id="{9F275E45-3D1B-412C-8860-A692A9529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744538"/>
            <a:ext cx="21875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9E16A5B3-7544-4FCA-9E2A-038B92924ACF}"/>
              </a:ext>
            </a:extLst>
          </p:cNvPr>
          <p:cNvSpPr>
            <a:spLocks noChangeArrowheads="1"/>
          </p:cNvSpPr>
          <p:nvPr/>
        </p:nvSpPr>
        <p:spPr bwMode="auto">
          <a:xfrm>
            <a:off x="2951163" y="1400175"/>
            <a:ext cx="4332287" cy="1100138"/>
          </a:xfrm>
          <a:prstGeom prst="rect">
            <a:avLst/>
          </a:prstGeom>
          <a:noFill/>
          <a:ln>
            <a:solidFill>
              <a:schemeClr val="tx1"/>
            </a:solid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b="1" dirty="0">
                <a:solidFill>
                  <a:srgbClr val="FF0000"/>
                </a:solidFill>
                <a:latin typeface="+mn-lt"/>
              </a:rPr>
              <a:t>Negativní vliv </a:t>
            </a:r>
            <a:r>
              <a:rPr lang="cs-CZ" altLang="cs-CZ" b="1" dirty="0" err="1">
                <a:solidFill>
                  <a:srgbClr val="FF0000"/>
                </a:solidFill>
                <a:latin typeface="+mn-lt"/>
              </a:rPr>
              <a:t>transposonů</a:t>
            </a:r>
            <a:r>
              <a:rPr lang="cs-CZ" altLang="cs-CZ" b="1" dirty="0">
                <a:solidFill>
                  <a:srgbClr val="FF0000"/>
                </a:solidFill>
                <a:latin typeface="+mn-lt"/>
              </a:rPr>
              <a:t> na hostitele</a:t>
            </a:r>
            <a:r>
              <a:rPr lang="cs-CZ" altLang="cs-CZ" sz="1600" b="1" dirty="0">
                <a:solidFill>
                  <a:srgbClr val="FF0000"/>
                </a:solidFill>
                <a:latin typeface="+mn-lt"/>
              </a:rPr>
              <a:t> </a:t>
            </a:r>
          </a:p>
          <a:p>
            <a:pPr eaLnBrk="1" fontAlgn="auto" hangingPunct="1">
              <a:spcBef>
                <a:spcPts val="0"/>
              </a:spcBef>
              <a:spcAft>
                <a:spcPts val="0"/>
              </a:spcAft>
              <a:defRPr/>
            </a:pPr>
            <a:r>
              <a:rPr lang="cs-CZ" altLang="cs-CZ" sz="1600" dirty="0">
                <a:latin typeface="+mn-lt"/>
              </a:rPr>
              <a:t>- vyplývá z povahy RE (sobecká a parazitická DNA)</a:t>
            </a:r>
          </a:p>
          <a:p>
            <a:pPr eaLnBrk="1" fontAlgn="auto" hangingPunct="1">
              <a:spcBef>
                <a:spcPts val="0"/>
              </a:spcBef>
              <a:spcAft>
                <a:spcPts val="0"/>
              </a:spcAft>
              <a:buFontTx/>
              <a:buChar char="-"/>
              <a:defRPr/>
            </a:pPr>
            <a:r>
              <a:rPr lang="en-US" altLang="cs-CZ" sz="1600" dirty="0">
                <a:latin typeface="+mn-lt"/>
              </a:rPr>
              <a:t> </a:t>
            </a:r>
            <a:r>
              <a:rPr lang="cs-CZ" altLang="cs-CZ" sz="1600" dirty="0">
                <a:latin typeface="+mn-lt"/>
              </a:rPr>
              <a:t>choroby</a:t>
            </a:r>
          </a:p>
          <a:p>
            <a:pPr eaLnBrk="1" fontAlgn="auto" hangingPunct="1">
              <a:spcBef>
                <a:spcPts val="0"/>
              </a:spcBef>
              <a:spcAft>
                <a:spcPts val="0"/>
              </a:spcAft>
              <a:buFontTx/>
              <a:buChar char="-"/>
              <a:defRPr/>
            </a:pPr>
            <a:r>
              <a:rPr lang="en-US" altLang="cs-CZ" sz="1600" dirty="0">
                <a:latin typeface="+mn-lt"/>
              </a:rPr>
              <a:t> </a:t>
            </a:r>
            <a:r>
              <a:rPr lang="cs-CZ" altLang="cs-CZ" sz="1600" dirty="0">
                <a:latin typeface="+mn-lt"/>
              </a:rPr>
              <a:t>mutabilita – stochastické „mutageny“</a:t>
            </a:r>
          </a:p>
        </p:txBody>
      </p:sp>
      <p:sp>
        <p:nvSpPr>
          <p:cNvPr id="10" name="Text Box 2">
            <a:extLst>
              <a:ext uri="{FF2B5EF4-FFF2-40B4-BE49-F238E27FC236}">
                <a16:creationId xmlns:a16="http://schemas.microsoft.com/office/drawing/2014/main" id="{85A16D59-568D-4F2E-8F78-CA6983CCDF64}"/>
              </a:ext>
            </a:extLst>
          </p:cNvPr>
          <p:cNvSpPr txBox="1">
            <a:spLocks noChangeArrowheads="1"/>
          </p:cNvSpPr>
          <p:nvPr/>
        </p:nvSpPr>
        <p:spPr bwMode="auto">
          <a:xfrm>
            <a:off x="7446963" y="1403350"/>
            <a:ext cx="3587750" cy="923925"/>
          </a:xfrm>
          <a:prstGeom prst="rect">
            <a:avLst/>
          </a:prstGeom>
          <a:noFill/>
          <a:ln>
            <a:solidFill>
              <a:schemeClr val="tx1"/>
            </a:solid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b="1" dirty="0">
                <a:solidFill>
                  <a:srgbClr val="FF0000"/>
                </a:solidFill>
                <a:latin typeface="+mn-lt"/>
              </a:rPr>
              <a:t>Obranné mechanizmy hostitele</a:t>
            </a:r>
          </a:p>
          <a:p>
            <a:pPr eaLnBrk="1" fontAlgn="auto" hangingPunct="1">
              <a:spcBef>
                <a:spcPts val="0"/>
              </a:spcBef>
              <a:spcAft>
                <a:spcPts val="0"/>
              </a:spcAft>
              <a:buFontTx/>
              <a:buChar char="-"/>
              <a:defRPr/>
            </a:pPr>
            <a:r>
              <a:rPr lang="cs-CZ" altLang="cs-CZ" dirty="0">
                <a:latin typeface="+mn-lt"/>
              </a:rPr>
              <a:t> Metylace DNA</a:t>
            </a:r>
          </a:p>
          <a:p>
            <a:pPr eaLnBrk="1" fontAlgn="auto" hangingPunct="1">
              <a:spcBef>
                <a:spcPts val="0"/>
              </a:spcBef>
              <a:spcAft>
                <a:spcPts val="0"/>
              </a:spcAft>
              <a:buFontTx/>
              <a:buChar char="-"/>
              <a:defRPr/>
            </a:pPr>
            <a:r>
              <a:rPr lang="cs-CZ" altLang="cs-CZ" dirty="0">
                <a:latin typeface="+mn-lt"/>
              </a:rPr>
              <a:t> RNA interference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7332FEB4-B433-4BB8-B99B-51B1B2BB9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908050"/>
            <a:ext cx="864076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a:extLst>
              <a:ext uri="{FF2B5EF4-FFF2-40B4-BE49-F238E27FC236}">
                <a16:creationId xmlns:a16="http://schemas.microsoft.com/office/drawing/2014/main" id="{AD6BCD4C-D0FA-4780-8773-90214F9BBE4A}"/>
              </a:ext>
            </a:extLst>
          </p:cNvPr>
          <p:cNvSpPr txBox="1">
            <a:spLocks noChangeArrowheads="1"/>
          </p:cNvSpPr>
          <p:nvPr/>
        </p:nvSpPr>
        <p:spPr bwMode="auto">
          <a:xfrm>
            <a:off x="2070100" y="333375"/>
            <a:ext cx="7761288"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b="1" dirty="0">
                <a:latin typeface="+mn-lt"/>
              </a:rPr>
              <a:t>Barva hroznů vína je způsobena </a:t>
            </a:r>
            <a:r>
              <a:rPr lang="cs-CZ" altLang="cs-CZ" sz="3200" b="1" dirty="0" err="1">
                <a:latin typeface="+mn-lt"/>
              </a:rPr>
              <a:t>transposony</a:t>
            </a:r>
            <a:endParaRPr lang="cs-CZ" altLang="cs-CZ" sz="3200" b="1" dirty="0">
              <a:latin typeface="+mn-lt"/>
            </a:endParaRPr>
          </a:p>
        </p:txBody>
      </p:sp>
      <p:pic>
        <p:nvPicPr>
          <p:cNvPr id="116740" name="Picture 4">
            <a:extLst>
              <a:ext uri="{FF2B5EF4-FFF2-40B4-BE49-F238E27FC236}">
                <a16:creationId xmlns:a16="http://schemas.microsoft.com/office/drawing/2014/main" id="{CF812C77-D87D-448A-AF37-7B19E112E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2997200"/>
            <a:ext cx="3573462"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a:extLst>
              <a:ext uri="{FF2B5EF4-FFF2-40B4-BE49-F238E27FC236}">
                <a16:creationId xmlns:a16="http://schemas.microsoft.com/office/drawing/2014/main" id="{DB5E9234-8ADD-44CB-A4B1-3B017A915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924175"/>
            <a:ext cx="5040313"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Text Box 6">
            <a:extLst>
              <a:ext uri="{FF2B5EF4-FFF2-40B4-BE49-F238E27FC236}">
                <a16:creationId xmlns:a16="http://schemas.microsoft.com/office/drawing/2014/main" id="{9FE008DE-8B3A-42B2-8E19-B576CD060117}"/>
              </a:ext>
            </a:extLst>
          </p:cNvPr>
          <p:cNvSpPr txBox="1">
            <a:spLocks noChangeArrowheads="1"/>
          </p:cNvSpPr>
          <p:nvPr/>
        </p:nvSpPr>
        <p:spPr bwMode="auto">
          <a:xfrm>
            <a:off x="3432175" y="2924175"/>
            <a:ext cx="3592513" cy="523875"/>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FontTx/>
              <a:buChar char="-"/>
              <a:defRPr/>
            </a:pPr>
            <a:r>
              <a:rPr lang="cs-CZ" altLang="cs-CZ" sz="1400">
                <a:latin typeface="+mn-lt"/>
              </a:rPr>
              <a:t> Gret1 retrotransposon v promotoru genu VvmybA1 (inzerce a excize)</a:t>
            </a:r>
          </a:p>
        </p:txBody>
      </p:sp>
      <p:pic>
        <p:nvPicPr>
          <p:cNvPr id="116743" name="Picture 7">
            <a:extLst>
              <a:ext uri="{FF2B5EF4-FFF2-40B4-BE49-F238E27FC236}">
                <a16:creationId xmlns:a16="http://schemas.microsoft.com/office/drawing/2014/main" id="{700BDED4-108E-4EBB-92EA-E8CEB32E3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149725"/>
            <a:ext cx="1830388"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0" name="Text Box 8">
            <a:extLst>
              <a:ext uri="{FF2B5EF4-FFF2-40B4-BE49-F238E27FC236}">
                <a16:creationId xmlns:a16="http://schemas.microsoft.com/office/drawing/2014/main" id="{5F798430-4518-4DE5-BBAF-DC7ADA82974C}"/>
              </a:ext>
            </a:extLst>
          </p:cNvPr>
          <p:cNvSpPr txBox="1">
            <a:spLocks noChangeArrowheads="1"/>
          </p:cNvSpPr>
          <p:nvPr/>
        </p:nvSpPr>
        <p:spPr bwMode="auto">
          <a:xfrm>
            <a:off x="2003425" y="6453188"/>
            <a:ext cx="1617663" cy="307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400">
                <a:latin typeface="+mn-lt"/>
              </a:rPr>
              <a:t>This et al 2007, TAG</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F06FF89F-217D-4C26-8761-1D02FCEED366}"/>
              </a:ext>
            </a:extLst>
          </p:cNvPr>
          <p:cNvSpPr txBox="1">
            <a:spLocks noChangeArrowheads="1"/>
          </p:cNvSpPr>
          <p:nvPr/>
        </p:nvSpPr>
        <p:spPr bwMode="auto">
          <a:xfrm>
            <a:off x="2308225" y="188913"/>
            <a:ext cx="7575550"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b="1" dirty="0">
                <a:latin typeface="+mn-lt"/>
              </a:rPr>
              <a:t>Barva myší a epigenetický stav </a:t>
            </a:r>
            <a:r>
              <a:rPr lang="cs-CZ" altLang="cs-CZ" sz="3200" b="1" dirty="0" err="1">
                <a:latin typeface="+mn-lt"/>
              </a:rPr>
              <a:t>transposonů</a:t>
            </a:r>
            <a:endParaRPr lang="cs-CZ" altLang="cs-CZ" sz="3200" b="1" dirty="0">
              <a:latin typeface="+mn-lt"/>
            </a:endParaRPr>
          </a:p>
        </p:txBody>
      </p:sp>
      <p:sp>
        <p:nvSpPr>
          <p:cNvPr id="39939" name="Text Box 3">
            <a:extLst>
              <a:ext uri="{FF2B5EF4-FFF2-40B4-BE49-F238E27FC236}">
                <a16:creationId xmlns:a16="http://schemas.microsoft.com/office/drawing/2014/main" id="{8378D74B-0B57-44EB-B28C-8C89540F82C9}"/>
              </a:ext>
            </a:extLst>
          </p:cNvPr>
          <p:cNvSpPr txBox="1">
            <a:spLocks noChangeArrowheads="1"/>
          </p:cNvSpPr>
          <p:nvPr/>
        </p:nvSpPr>
        <p:spPr bwMode="auto">
          <a:xfrm>
            <a:off x="8032750" y="5300663"/>
            <a:ext cx="2147888" cy="307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400">
                <a:latin typeface="+mn-lt"/>
              </a:rPr>
              <a:t>Slotkin 2007, NatRevGenet</a:t>
            </a:r>
          </a:p>
        </p:txBody>
      </p:sp>
      <p:pic>
        <p:nvPicPr>
          <p:cNvPr id="117764" name="Picture 4">
            <a:extLst>
              <a:ext uri="{FF2B5EF4-FFF2-40B4-BE49-F238E27FC236}">
                <a16:creationId xmlns:a16="http://schemas.microsoft.com/office/drawing/2014/main" id="{0F765EF6-8969-4AB2-A70B-D2B86FA15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3860800"/>
            <a:ext cx="3816350"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a:extLst>
              <a:ext uri="{FF2B5EF4-FFF2-40B4-BE49-F238E27FC236}">
                <a16:creationId xmlns:a16="http://schemas.microsoft.com/office/drawing/2014/main" id="{BC602099-3C97-4E92-B817-7085FFC55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836613"/>
            <a:ext cx="8640763"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6" name="Picture 6">
            <a:extLst>
              <a:ext uri="{FF2B5EF4-FFF2-40B4-BE49-F238E27FC236}">
                <a16:creationId xmlns:a16="http://schemas.microsoft.com/office/drawing/2014/main" id="{617DF224-1E10-48EB-8004-8DF8A5731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933825"/>
            <a:ext cx="475297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3" name="Text Box 7">
            <a:extLst>
              <a:ext uri="{FF2B5EF4-FFF2-40B4-BE49-F238E27FC236}">
                <a16:creationId xmlns:a16="http://schemas.microsoft.com/office/drawing/2014/main" id="{A701041C-D306-4B75-BB75-9E5B9CAA8E01}"/>
              </a:ext>
            </a:extLst>
          </p:cNvPr>
          <p:cNvSpPr txBox="1">
            <a:spLocks noChangeArrowheads="1"/>
          </p:cNvSpPr>
          <p:nvPr/>
        </p:nvSpPr>
        <p:spPr bwMode="auto">
          <a:xfrm>
            <a:off x="1703388" y="5373688"/>
            <a:ext cx="5761037" cy="738187"/>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FontTx/>
              <a:buChar char="-"/>
              <a:defRPr/>
            </a:pPr>
            <a:r>
              <a:rPr lang="cs-CZ" altLang="cs-CZ" sz="1400">
                <a:latin typeface="+mn-lt"/>
              </a:rPr>
              <a:t> IAP transposon v promotoru </a:t>
            </a:r>
            <a:r>
              <a:rPr lang="en-US" altLang="cs-CZ" sz="1400">
                <a:latin typeface="+mn-lt"/>
              </a:rPr>
              <a:t>-&gt;</a:t>
            </a:r>
            <a:r>
              <a:rPr lang="cs-CZ" altLang="cs-CZ" sz="1400">
                <a:latin typeface="+mn-lt"/>
              </a:rPr>
              <a:t> exprese Agouti</a:t>
            </a:r>
            <a:r>
              <a:rPr lang="en-US" altLang="cs-CZ" sz="1400">
                <a:latin typeface="+mn-lt"/>
              </a:rPr>
              <a:t> -&gt;</a:t>
            </a:r>
            <a:r>
              <a:rPr lang="cs-CZ" altLang="cs-CZ" sz="1400">
                <a:latin typeface="+mn-lt"/>
              </a:rPr>
              <a:t> žlutá myš</a:t>
            </a:r>
          </a:p>
          <a:p>
            <a:pPr eaLnBrk="1" fontAlgn="auto" hangingPunct="1">
              <a:spcBef>
                <a:spcPts val="0"/>
              </a:spcBef>
              <a:spcAft>
                <a:spcPts val="0"/>
              </a:spcAft>
              <a:buFontTx/>
              <a:buChar char="-"/>
              <a:defRPr/>
            </a:pPr>
            <a:r>
              <a:rPr lang="cs-CZ" altLang="cs-CZ" sz="1400">
                <a:latin typeface="+mn-lt"/>
              </a:rPr>
              <a:t> metylace IAP </a:t>
            </a:r>
            <a:r>
              <a:rPr lang="en-US" altLang="cs-CZ" sz="1400">
                <a:latin typeface="+mn-lt"/>
              </a:rPr>
              <a:t>-&gt;</a:t>
            </a:r>
            <a:r>
              <a:rPr lang="cs-CZ" altLang="cs-CZ" sz="1400">
                <a:latin typeface="+mn-lt"/>
              </a:rPr>
              <a:t> žádná exprese </a:t>
            </a:r>
            <a:r>
              <a:rPr lang="en-US" altLang="cs-CZ" sz="1400">
                <a:latin typeface="+mn-lt"/>
              </a:rPr>
              <a:t>-&gt;</a:t>
            </a:r>
            <a:r>
              <a:rPr lang="cs-CZ" altLang="cs-CZ" sz="1400">
                <a:latin typeface="+mn-lt"/>
              </a:rPr>
              <a:t> hnědá myš</a:t>
            </a:r>
            <a:endParaRPr lang="en-US" altLang="cs-CZ" sz="1400">
              <a:latin typeface="+mn-lt"/>
            </a:endParaRPr>
          </a:p>
          <a:p>
            <a:pPr eaLnBrk="1" fontAlgn="auto" hangingPunct="1">
              <a:spcBef>
                <a:spcPts val="0"/>
              </a:spcBef>
              <a:spcAft>
                <a:spcPts val="0"/>
              </a:spcAft>
              <a:buFontTx/>
              <a:buChar char="-"/>
              <a:defRPr/>
            </a:pPr>
            <a:r>
              <a:rPr lang="en-US" altLang="cs-CZ" sz="1400">
                <a:latin typeface="+mn-lt"/>
              </a:rPr>
              <a:t> mezistavy </a:t>
            </a:r>
            <a:r>
              <a:rPr lang="cs-CZ" altLang="cs-CZ" sz="1400">
                <a:latin typeface="+mn-lt"/>
              </a:rPr>
              <a:t>(epigenetický stav, PEV)</a:t>
            </a:r>
          </a:p>
        </p:txBody>
      </p:sp>
      <p:pic>
        <p:nvPicPr>
          <p:cNvPr id="117768" name="Picture 8">
            <a:extLst>
              <a:ext uri="{FF2B5EF4-FFF2-40B4-BE49-F238E27FC236}">
                <a16:creationId xmlns:a16="http://schemas.microsoft.com/office/drawing/2014/main" id="{BEE7512C-2707-4EB3-B666-197C30352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5805488"/>
            <a:ext cx="37496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Text Box 9">
            <a:extLst>
              <a:ext uri="{FF2B5EF4-FFF2-40B4-BE49-F238E27FC236}">
                <a16:creationId xmlns:a16="http://schemas.microsoft.com/office/drawing/2014/main" id="{9F36C96A-A3FB-4779-8F97-3F3FCC4808CD}"/>
              </a:ext>
            </a:extLst>
          </p:cNvPr>
          <p:cNvSpPr txBox="1">
            <a:spLocks noChangeArrowheads="1"/>
          </p:cNvSpPr>
          <p:nvPr/>
        </p:nvSpPr>
        <p:spPr bwMode="auto">
          <a:xfrm>
            <a:off x="7032625" y="6381750"/>
            <a:ext cx="3311525" cy="274638"/>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200">
                <a:latin typeface="+mn-lt"/>
              </a:rPr>
              <a:t>Whitelaw and Martin 2001</a:t>
            </a:r>
            <a:r>
              <a:rPr lang="en-US" altLang="cs-CZ" sz="1200">
                <a:latin typeface="+mn-lt"/>
              </a:rPr>
              <a:t>,</a:t>
            </a:r>
            <a:r>
              <a:rPr lang="cs-CZ" altLang="cs-CZ" sz="1200">
                <a:latin typeface="+mn-lt"/>
              </a:rPr>
              <a:t> NatureGenet</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E3FB96AF-ED81-4A68-B0D7-3D550E229DF3}"/>
              </a:ext>
            </a:extLst>
          </p:cNvPr>
          <p:cNvSpPr txBox="1">
            <a:spLocks noChangeArrowheads="1"/>
          </p:cNvSpPr>
          <p:nvPr/>
        </p:nvSpPr>
        <p:spPr bwMode="auto">
          <a:xfrm>
            <a:off x="7739063" y="6381750"/>
            <a:ext cx="2351087" cy="307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400">
                <a:latin typeface="+mn-lt"/>
              </a:rPr>
              <a:t>Bhattacharyya et al 1990, Cell</a:t>
            </a:r>
          </a:p>
        </p:txBody>
      </p:sp>
      <p:grpSp>
        <p:nvGrpSpPr>
          <p:cNvPr id="118787" name="Group 3">
            <a:extLst>
              <a:ext uri="{FF2B5EF4-FFF2-40B4-BE49-F238E27FC236}">
                <a16:creationId xmlns:a16="http://schemas.microsoft.com/office/drawing/2014/main" id="{EFC5454D-DABB-4CE5-B4BD-BB2EDFB0092D}"/>
              </a:ext>
            </a:extLst>
          </p:cNvPr>
          <p:cNvGrpSpPr>
            <a:grpSpLocks/>
          </p:cNvGrpSpPr>
          <p:nvPr/>
        </p:nvGrpSpPr>
        <p:grpSpPr bwMode="auto">
          <a:xfrm>
            <a:off x="2063750" y="908050"/>
            <a:ext cx="8137525" cy="5400675"/>
            <a:chOff x="2971" y="346"/>
            <a:chExt cx="2721" cy="2180"/>
          </a:xfrm>
        </p:grpSpPr>
        <p:pic>
          <p:nvPicPr>
            <p:cNvPr id="118791" name="Picture 4">
              <a:extLst>
                <a:ext uri="{FF2B5EF4-FFF2-40B4-BE49-F238E27FC236}">
                  <a16:creationId xmlns:a16="http://schemas.microsoft.com/office/drawing/2014/main" id="{DCB91EB3-62B2-4CB4-ADAF-3FEE1D1FB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 y="346"/>
              <a:ext cx="2721" cy="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2" name="Picture 5">
              <a:extLst>
                <a:ext uri="{FF2B5EF4-FFF2-40B4-BE49-F238E27FC236}">
                  <a16:creationId xmlns:a16="http://schemas.microsoft.com/office/drawing/2014/main" id="{3E0E72CB-FA57-4780-AB41-FC9F87A77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 y="346"/>
              <a:ext cx="2721" cy="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0964" name="Text Box 6">
            <a:extLst>
              <a:ext uri="{FF2B5EF4-FFF2-40B4-BE49-F238E27FC236}">
                <a16:creationId xmlns:a16="http://schemas.microsoft.com/office/drawing/2014/main" id="{D6DF547E-20F5-4EFE-9084-452ABFB4E5B5}"/>
              </a:ext>
            </a:extLst>
          </p:cNvPr>
          <p:cNvSpPr txBox="1">
            <a:spLocks noChangeArrowheads="1"/>
          </p:cNvSpPr>
          <p:nvPr/>
        </p:nvSpPr>
        <p:spPr bwMode="auto">
          <a:xfrm>
            <a:off x="1300163" y="188913"/>
            <a:ext cx="9237662"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b="1" dirty="0">
                <a:latin typeface="+mn-lt"/>
              </a:rPr>
              <a:t>Zvrásnění semen hrachu jsou způsobeno </a:t>
            </a:r>
            <a:r>
              <a:rPr lang="cs-CZ" altLang="cs-CZ" sz="3200" b="1" dirty="0" err="1">
                <a:latin typeface="+mn-lt"/>
              </a:rPr>
              <a:t>transposony</a:t>
            </a:r>
            <a:endParaRPr lang="cs-CZ" altLang="cs-CZ" sz="3200" b="1" dirty="0">
              <a:latin typeface="+mn-lt"/>
            </a:endParaRPr>
          </a:p>
        </p:txBody>
      </p:sp>
      <p:sp>
        <p:nvSpPr>
          <p:cNvPr id="40965" name="Text Box 7">
            <a:extLst>
              <a:ext uri="{FF2B5EF4-FFF2-40B4-BE49-F238E27FC236}">
                <a16:creationId xmlns:a16="http://schemas.microsoft.com/office/drawing/2014/main" id="{08F42A6A-7FEE-4D99-BCD8-1856A50ED7D2}"/>
              </a:ext>
            </a:extLst>
          </p:cNvPr>
          <p:cNvSpPr txBox="1">
            <a:spLocks noChangeArrowheads="1"/>
          </p:cNvSpPr>
          <p:nvPr/>
        </p:nvSpPr>
        <p:spPr bwMode="auto">
          <a:xfrm>
            <a:off x="7081838" y="2565400"/>
            <a:ext cx="2347912" cy="92392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r (rugosus) lokus:</a:t>
            </a:r>
          </a:p>
          <a:p>
            <a:pPr algn="ctr" eaLnBrk="1" fontAlgn="auto" hangingPunct="1">
              <a:spcBef>
                <a:spcPts val="0"/>
              </a:spcBef>
              <a:spcAft>
                <a:spcPts val="0"/>
              </a:spcAft>
              <a:defRPr/>
            </a:pPr>
            <a:r>
              <a:rPr lang="cs-CZ" altLang="cs-CZ">
                <a:latin typeface="+mn-lt"/>
              </a:rPr>
              <a:t>rr – zvrásněné semeno</a:t>
            </a:r>
          </a:p>
          <a:p>
            <a:pPr algn="ctr" eaLnBrk="1" fontAlgn="auto" hangingPunct="1">
              <a:spcBef>
                <a:spcPts val="0"/>
              </a:spcBef>
              <a:spcAft>
                <a:spcPts val="0"/>
              </a:spcAft>
              <a:defRPr/>
            </a:pPr>
            <a:r>
              <a:rPr lang="cs-CZ" altLang="cs-CZ">
                <a:latin typeface="+mn-lt"/>
              </a:rPr>
              <a:t>RR, Rr – kulaté semeno</a:t>
            </a:r>
          </a:p>
        </p:txBody>
      </p:sp>
      <p:sp>
        <p:nvSpPr>
          <p:cNvPr id="40966" name="Text Box 8">
            <a:extLst>
              <a:ext uri="{FF2B5EF4-FFF2-40B4-BE49-F238E27FC236}">
                <a16:creationId xmlns:a16="http://schemas.microsoft.com/office/drawing/2014/main" id="{A3842DFF-C348-4F00-8F51-57E1D6000B7A}"/>
              </a:ext>
            </a:extLst>
          </p:cNvPr>
          <p:cNvSpPr txBox="1">
            <a:spLocks noChangeArrowheads="1"/>
          </p:cNvSpPr>
          <p:nvPr/>
        </p:nvSpPr>
        <p:spPr bwMode="auto">
          <a:xfrm>
            <a:off x="2632075" y="6381750"/>
            <a:ext cx="2189163" cy="33813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 Ac/Ds DNA transposon</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E46FECB8-2878-4823-9A9E-2A0FFA2A4478}"/>
              </a:ext>
            </a:extLst>
          </p:cNvPr>
          <p:cNvSpPr txBox="1">
            <a:spLocks noChangeArrowheads="1"/>
          </p:cNvSpPr>
          <p:nvPr/>
        </p:nvSpPr>
        <p:spPr bwMode="auto">
          <a:xfrm>
            <a:off x="7943850" y="836613"/>
            <a:ext cx="1774825" cy="307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400">
                <a:latin typeface="+mn-lt"/>
              </a:rPr>
              <a:t>Huang et al 2010, Cell</a:t>
            </a:r>
          </a:p>
        </p:txBody>
      </p:sp>
      <p:pic>
        <p:nvPicPr>
          <p:cNvPr id="119811" name="Picture 3">
            <a:extLst>
              <a:ext uri="{FF2B5EF4-FFF2-40B4-BE49-F238E27FC236}">
                <a16:creationId xmlns:a16="http://schemas.microsoft.com/office/drawing/2014/main" id="{4C8E9DF4-D689-4B2C-923C-416042432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3" y="796925"/>
            <a:ext cx="5472112"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 Box 4">
            <a:extLst>
              <a:ext uri="{FF2B5EF4-FFF2-40B4-BE49-F238E27FC236}">
                <a16:creationId xmlns:a16="http://schemas.microsoft.com/office/drawing/2014/main" id="{AA4DFBC2-5D89-4ACD-A8B2-3BBCA1655D04}"/>
              </a:ext>
            </a:extLst>
          </p:cNvPr>
          <p:cNvSpPr txBox="1">
            <a:spLocks noChangeArrowheads="1"/>
          </p:cNvSpPr>
          <p:nvPr/>
        </p:nvSpPr>
        <p:spPr bwMode="auto">
          <a:xfrm>
            <a:off x="1517650" y="192088"/>
            <a:ext cx="9150350"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b="1" dirty="0" err="1">
                <a:latin typeface="+mn-lt"/>
              </a:rPr>
              <a:t>Transposony</a:t>
            </a:r>
            <a:r>
              <a:rPr lang="cs-CZ" altLang="cs-CZ" sz="3200" b="1" dirty="0">
                <a:latin typeface="+mn-lt"/>
              </a:rPr>
              <a:t> stojí v pozadí variability lidské populace</a:t>
            </a:r>
          </a:p>
        </p:txBody>
      </p:sp>
      <p:pic>
        <p:nvPicPr>
          <p:cNvPr id="119813" name="Picture 5">
            <a:extLst>
              <a:ext uri="{FF2B5EF4-FFF2-40B4-BE49-F238E27FC236}">
                <a16:creationId xmlns:a16="http://schemas.microsoft.com/office/drawing/2014/main" id="{B9C0E68F-E996-4E99-A3C0-5B21944E7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938" y="1268413"/>
            <a:ext cx="38163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4" name="Picture 6">
            <a:extLst>
              <a:ext uri="{FF2B5EF4-FFF2-40B4-BE49-F238E27FC236}">
                <a16:creationId xmlns:a16="http://schemas.microsoft.com/office/drawing/2014/main" id="{FB9E38A2-0D35-421C-BCCA-4333E7581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2997200"/>
            <a:ext cx="4032250"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7B2FFF84-C654-47D4-8A72-502F50B08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765175"/>
            <a:ext cx="36004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0835" name="Group 4">
            <a:extLst>
              <a:ext uri="{FF2B5EF4-FFF2-40B4-BE49-F238E27FC236}">
                <a16:creationId xmlns:a16="http://schemas.microsoft.com/office/drawing/2014/main" id="{08BF7396-0B8F-4D6A-A1A9-47E2346D8BA1}"/>
              </a:ext>
            </a:extLst>
          </p:cNvPr>
          <p:cNvGrpSpPr>
            <a:grpSpLocks/>
          </p:cNvGrpSpPr>
          <p:nvPr/>
        </p:nvGrpSpPr>
        <p:grpSpPr bwMode="auto">
          <a:xfrm>
            <a:off x="1847850" y="3860800"/>
            <a:ext cx="8569325" cy="2881313"/>
            <a:chOff x="204" y="1661"/>
            <a:chExt cx="5398" cy="2495"/>
          </a:xfrm>
        </p:grpSpPr>
        <p:pic>
          <p:nvPicPr>
            <p:cNvPr id="120857" name="Picture 5">
              <a:extLst>
                <a:ext uri="{FF2B5EF4-FFF2-40B4-BE49-F238E27FC236}">
                  <a16:creationId xmlns:a16="http://schemas.microsoft.com/office/drawing/2014/main" id="{25B40F38-C824-4299-9892-89268A2B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1661"/>
              <a:ext cx="5398" cy="24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6" name="Rectangle 6">
              <a:extLst>
                <a:ext uri="{FF2B5EF4-FFF2-40B4-BE49-F238E27FC236}">
                  <a16:creationId xmlns:a16="http://schemas.microsoft.com/office/drawing/2014/main" id="{6606159D-3FAB-446A-9903-1D82A5F82B63}"/>
                </a:ext>
              </a:extLst>
            </p:cNvPr>
            <p:cNvSpPr>
              <a:spLocks noChangeArrowheads="1"/>
            </p:cNvSpPr>
            <p:nvPr/>
          </p:nvSpPr>
          <p:spPr bwMode="auto">
            <a:xfrm>
              <a:off x="3470" y="2160"/>
              <a:ext cx="952" cy="363"/>
            </a:xfrm>
            <a:prstGeom prst="rect">
              <a:avLst/>
            </a:prstGeom>
            <a:solidFill>
              <a:schemeClr val="accent1">
                <a:alpha val="10980"/>
              </a:schemeClr>
            </a:solidFill>
            <a:ln w="9525">
              <a:solidFill>
                <a:schemeClr val="hlink"/>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1227" name="Rectangle 7">
              <a:extLst>
                <a:ext uri="{FF2B5EF4-FFF2-40B4-BE49-F238E27FC236}">
                  <a16:creationId xmlns:a16="http://schemas.microsoft.com/office/drawing/2014/main" id="{5A31E00C-4FD5-41CC-9121-887953521D93}"/>
                </a:ext>
              </a:extLst>
            </p:cNvPr>
            <p:cNvSpPr>
              <a:spLocks noChangeArrowheads="1"/>
            </p:cNvSpPr>
            <p:nvPr/>
          </p:nvSpPr>
          <p:spPr bwMode="auto">
            <a:xfrm>
              <a:off x="884" y="2750"/>
              <a:ext cx="1180" cy="363"/>
            </a:xfrm>
            <a:prstGeom prst="rect">
              <a:avLst/>
            </a:prstGeom>
            <a:solidFill>
              <a:schemeClr val="accent1">
                <a:alpha val="10980"/>
              </a:schemeClr>
            </a:solidFill>
            <a:ln w="9525">
              <a:solidFill>
                <a:schemeClr val="hlink"/>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1228" name="Rectangle 8">
              <a:extLst>
                <a:ext uri="{FF2B5EF4-FFF2-40B4-BE49-F238E27FC236}">
                  <a16:creationId xmlns:a16="http://schemas.microsoft.com/office/drawing/2014/main" id="{84B3B015-89D5-496B-A17D-8D9238608764}"/>
                </a:ext>
              </a:extLst>
            </p:cNvPr>
            <p:cNvSpPr>
              <a:spLocks noChangeArrowheads="1"/>
            </p:cNvSpPr>
            <p:nvPr/>
          </p:nvSpPr>
          <p:spPr bwMode="auto">
            <a:xfrm>
              <a:off x="2245" y="3294"/>
              <a:ext cx="1270" cy="363"/>
            </a:xfrm>
            <a:prstGeom prst="rect">
              <a:avLst/>
            </a:prstGeom>
            <a:solidFill>
              <a:schemeClr val="accent1">
                <a:alpha val="10980"/>
              </a:schemeClr>
            </a:solidFill>
            <a:ln w="9525">
              <a:solidFill>
                <a:schemeClr val="hlink"/>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1229" name="Rectangle 9">
              <a:extLst>
                <a:ext uri="{FF2B5EF4-FFF2-40B4-BE49-F238E27FC236}">
                  <a16:creationId xmlns:a16="http://schemas.microsoft.com/office/drawing/2014/main" id="{E5798D86-A81E-495D-9B23-3BED7A3A8136}"/>
                </a:ext>
              </a:extLst>
            </p:cNvPr>
            <p:cNvSpPr>
              <a:spLocks noChangeArrowheads="1"/>
            </p:cNvSpPr>
            <p:nvPr/>
          </p:nvSpPr>
          <p:spPr bwMode="auto">
            <a:xfrm>
              <a:off x="2835" y="3793"/>
              <a:ext cx="1497" cy="363"/>
            </a:xfrm>
            <a:prstGeom prst="rect">
              <a:avLst/>
            </a:prstGeom>
            <a:solidFill>
              <a:schemeClr val="accent1">
                <a:alpha val="10980"/>
              </a:schemeClr>
            </a:solidFill>
            <a:ln w="9525">
              <a:solidFill>
                <a:schemeClr val="hlink"/>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sp>
        <p:nvSpPr>
          <p:cNvPr id="51204" name="Text Box 10">
            <a:extLst>
              <a:ext uri="{FF2B5EF4-FFF2-40B4-BE49-F238E27FC236}">
                <a16:creationId xmlns:a16="http://schemas.microsoft.com/office/drawing/2014/main" id="{C6C7AC30-8DCB-4A3E-9BD7-1584815DBAF6}"/>
              </a:ext>
            </a:extLst>
          </p:cNvPr>
          <p:cNvSpPr txBox="1">
            <a:spLocks noChangeArrowheads="1"/>
          </p:cNvSpPr>
          <p:nvPr/>
        </p:nvSpPr>
        <p:spPr bwMode="auto">
          <a:xfrm>
            <a:off x="2403475" y="354013"/>
            <a:ext cx="184150" cy="366712"/>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nvGrpSpPr>
          <p:cNvPr id="120837" name="Group 12">
            <a:extLst>
              <a:ext uri="{FF2B5EF4-FFF2-40B4-BE49-F238E27FC236}">
                <a16:creationId xmlns:a16="http://schemas.microsoft.com/office/drawing/2014/main" id="{427FE19A-8776-42AC-9B8E-2ABB6E207614}"/>
              </a:ext>
            </a:extLst>
          </p:cNvPr>
          <p:cNvGrpSpPr>
            <a:grpSpLocks/>
          </p:cNvGrpSpPr>
          <p:nvPr/>
        </p:nvGrpSpPr>
        <p:grpSpPr bwMode="auto">
          <a:xfrm>
            <a:off x="1774825" y="2781300"/>
            <a:ext cx="4953000" cy="804863"/>
            <a:chOff x="385" y="754"/>
            <a:chExt cx="4450" cy="553"/>
          </a:xfrm>
        </p:grpSpPr>
        <p:sp>
          <p:nvSpPr>
            <p:cNvPr id="51210" name="Text Box 13">
              <a:extLst>
                <a:ext uri="{FF2B5EF4-FFF2-40B4-BE49-F238E27FC236}">
                  <a16:creationId xmlns:a16="http://schemas.microsoft.com/office/drawing/2014/main" id="{8F1DEFAB-FCAD-48A9-8589-52D93D27F338}"/>
                </a:ext>
              </a:extLst>
            </p:cNvPr>
            <p:cNvSpPr txBox="1">
              <a:spLocks noChangeArrowheads="1"/>
            </p:cNvSpPr>
            <p:nvPr/>
          </p:nvSpPr>
          <p:spPr bwMode="auto">
            <a:xfrm>
              <a:off x="385" y="890"/>
              <a:ext cx="409" cy="211"/>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latin typeface="+mn-lt"/>
                </a:rPr>
                <a:t>ATC</a:t>
              </a:r>
            </a:p>
          </p:txBody>
        </p:sp>
        <p:sp>
          <p:nvSpPr>
            <p:cNvPr id="51211" name="Text Box 14">
              <a:extLst>
                <a:ext uri="{FF2B5EF4-FFF2-40B4-BE49-F238E27FC236}">
                  <a16:creationId xmlns:a16="http://schemas.microsoft.com/office/drawing/2014/main" id="{9115173D-C03E-464E-B474-A7B1A183C971}"/>
                </a:ext>
              </a:extLst>
            </p:cNvPr>
            <p:cNvSpPr txBox="1">
              <a:spLocks noChangeArrowheads="1"/>
            </p:cNvSpPr>
            <p:nvPr/>
          </p:nvSpPr>
          <p:spPr bwMode="auto">
            <a:xfrm>
              <a:off x="4242" y="1026"/>
              <a:ext cx="593" cy="21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latin typeface="+mn-lt"/>
                </a:rPr>
                <a:t>CTAGT</a:t>
              </a:r>
            </a:p>
          </p:txBody>
        </p:sp>
        <p:sp>
          <p:nvSpPr>
            <p:cNvPr id="120844" name="Line 15">
              <a:extLst>
                <a:ext uri="{FF2B5EF4-FFF2-40B4-BE49-F238E27FC236}">
                  <a16:creationId xmlns:a16="http://schemas.microsoft.com/office/drawing/2014/main" id="{E20B828B-67A2-4DA5-A747-108B4D6E2141}"/>
                </a:ext>
              </a:extLst>
            </p:cNvPr>
            <p:cNvSpPr>
              <a:spLocks noChangeShapeType="1"/>
            </p:cNvSpPr>
            <p:nvPr/>
          </p:nvSpPr>
          <p:spPr bwMode="auto">
            <a:xfrm flipH="1">
              <a:off x="4061" y="1160"/>
              <a:ext cx="0"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20845" name="Line 16">
              <a:extLst>
                <a:ext uri="{FF2B5EF4-FFF2-40B4-BE49-F238E27FC236}">
                  <a16:creationId xmlns:a16="http://schemas.microsoft.com/office/drawing/2014/main" id="{E49FF005-FBA3-4806-880A-4EDD8598B6FC}"/>
                </a:ext>
              </a:extLst>
            </p:cNvPr>
            <p:cNvSpPr>
              <a:spLocks noChangeShapeType="1"/>
            </p:cNvSpPr>
            <p:nvPr/>
          </p:nvSpPr>
          <p:spPr bwMode="auto">
            <a:xfrm flipV="1">
              <a:off x="385" y="1117"/>
              <a:ext cx="331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1214" name="Rectangle 17">
              <a:extLst>
                <a:ext uri="{FF2B5EF4-FFF2-40B4-BE49-F238E27FC236}">
                  <a16:creationId xmlns:a16="http://schemas.microsoft.com/office/drawing/2014/main" id="{584FAA71-4076-4908-9B4C-8385FC7837EB}"/>
                </a:ext>
              </a:extLst>
            </p:cNvPr>
            <p:cNvSpPr>
              <a:spLocks noChangeArrowheads="1"/>
            </p:cNvSpPr>
            <p:nvPr/>
          </p:nvSpPr>
          <p:spPr bwMode="auto">
            <a:xfrm>
              <a:off x="2698" y="1071"/>
              <a:ext cx="528" cy="119"/>
            </a:xfrm>
            <a:prstGeom prst="rect">
              <a:avLst/>
            </a:prstGeom>
            <a:solidFill>
              <a:srgbClr val="993366"/>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1215" name="Rectangle 18">
              <a:extLst>
                <a:ext uri="{FF2B5EF4-FFF2-40B4-BE49-F238E27FC236}">
                  <a16:creationId xmlns:a16="http://schemas.microsoft.com/office/drawing/2014/main" id="{50291396-64D2-4D7B-A6AE-8FFB7FDE9B60}"/>
                </a:ext>
              </a:extLst>
            </p:cNvPr>
            <p:cNvSpPr>
              <a:spLocks noChangeArrowheads="1"/>
            </p:cNvSpPr>
            <p:nvPr/>
          </p:nvSpPr>
          <p:spPr bwMode="auto">
            <a:xfrm>
              <a:off x="839" y="1071"/>
              <a:ext cx="1542" cy="119"/>
            </a:xfrm>
            <a:prstGeom prst="rect">
              <a:avLst/>
            </a:prstGeom>
            <a:solidFill>
              <a:srgbClr val="3366FF"/>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1216" name="Text Box 19">
              <a:extLst>
                <a:ext uri="{FF2B5EF4-FFF2-40B4-BE49-F238E27FC236}">
                  <a16:creationId xmlns:a16="http://schemas.microsoft.com/office/drawing/2014/main" id="{874E23B2-7379-4100-AB96-22BE45DEB5AD}"/>
                </a:ext>
              </a:extLst>
            </p:cNvPr>
            <p:cNvSpPr txBox="1">
              <a:spLocks noChangeArrowheads="1"/>
            </p:cNvSpPr>
            <p:nvPr/>
          </p:nvSpPr>
          <p:spPr bwMode="auto">
            <a:xfrm>
              <a:off x="1429" y="890"/>
              <a:ext cx="414" cy="211"/>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latin typeface="+mn-lt"/>
                </a:rPr>
                <a:t>HEL</a:t>
              </a:r>
            </a:p>
          </p:txBody>
        </p:sp>
        <p:sp>
          <p:nvSpPr>
            <p:cNvPr id="51217" name="Text Box 20">
              <a:extLst>
                <a:ext uri="{FF2B5EF4-FFF2-40B4-BE49-F238E27FC236}">
                  <a16:creationId xmlns:a16="http://schemas.microsoft.com/office/drawing/2014/main" id="{38FFF04F-73CD-4203-8854-814DAE8B99F7}"/>
                </a:ext>
              </a:extLst>
            </p:cNvPr>
            <p:cNvSpPr txBox="1">
              <a:spLocks noChangeArrowheads="1"/>
            </p:cNvSpPr>
            <p:nvPr/>
          </p:nvSpPr>
          <p:spPr bwMode="auto">
            <a:xfrm>
              <a:off x="2790" y="890"/>
              <a:ext cx="418" cy="211"/>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latin typeface="+mn-lt"/>
                </a:rPr>
                <a:t>RPA</a:t>
              </a:r>
            </a:p>
          </p:txBody>
        </p:sp>
        <p:sp>
          <p:nvSpPr>
            <p:cNvPr id="120850" name="Line 21">
              <a:extLst>
                <a:ext uri="{FF2B5EF4-FFF2-40B4-BE49-F238E27FC236}">
                  <a16:creationId xmlns:a16="http://schemas.microsoft.com/office/drawing/2014/main" id="{C2FE1FD7-8091-4993-9D0B-923800B3D0CB}"/>
                </a:ext>
              </a:extLst>
            </p:cNvPr>
            <p:cNvSpPr>
              <a:spLocks noChangeShapeType="1"/>
            </p:cNvSpPr>
            <p:nvPr/>
          </p:nvSpPr>
          <p:spPr bwMode="auto">
            <a:xfrm flipV="1">
              <a:off x="3695" y="845"/>
              <a:ext cx="0" cy="27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0851" name="Line 22">
              <a:extLst>
                <a:ext uri="{FF2B5EF4-FFF2-40B4-BE49-F238E27FC236}">
                  <a16:creationId xmlns:a16="http://schemas.microsoft.com/office/drawing/2014/main" id="{A1A8CDB5-D163-4777-9253-92513F1E3C51}"/>
                </a:ext>
              </a:extLst>
            </p:cNvPr>
            <p:cNvSpPr>
              <a:spLocks noChangeShapeType="1"/>
            </p:cNvSpPr>
            <p:nvPr/>
          </p:nvSpPr>
          <p:spPr bwMode="auto">
            <a:xfrm>
              <a:off x="3787" y="845"/>
              <a:ext cx="0" cy="27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0852" name="Line 23">
              <a:extLst>
                <a:ext uri="{FF2B5EF4-FFF2-40B4-BE49-F238E27FC236}">
                  <a16:creationId xmlns:a16="http://schemas.microsoft.com/office/drawing/2014/main" id="{897F6ACF-00CC-4982-9E18-493113BE4001}"/>
                </a:ext>
              </a:extLst>
            </p:cNvPr>
            <p:cNvSpPr>
              <a:spLocks noChangeShapeType="1"/>
            </p:cNvSpPr>
            <p:nvPr/>
          </p:nvSpPr>
          <p:spPr bwMode="auto">
            <a:xfrm flipV="1">
              <a:off x="3695" y="799"/>
              <a:ext cx="47" cy="4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0853" name="Line 24">
              <a:extLst>
                <a:ext uri="{FF2B5EF4-FFF2-40B4-BE49-F238E27FC236}">
                  <a16:creationId xmlns:a16="http://schemas.microsoft.com/office/drawing/2014/main" id="{7D5FF9DA-A8E8-4C7D-8A03-D3D1A2B81BBE}"/>
                </a:ext>
              </a:extLst>
            </p:cNvPr>
            <p:cNvSpPr>
              <a:spLocks noChangeShapeType="1"/>
            </p:cNvSpPr>
            <p:nvPr/>
          </p:nvSpPr>
          <p:spPr bwMode="auto">
            <a:xfrm>
              <a:off x="3742" y="799"/>
              <a:ext cx="44" cy="4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0854" name="Line 25">
              <a:extLst>
                <a:ext uri="{FF2B5EF4-FFF2-40B4-BE49-F238E27FC236}">
                  <a16:creationId xmlns:a16="http://schemas.microsoft.com/office/drawing/2014/main" id="{47A87004-BA7D-4BEB-A739-EC46AF829874}"/>
                </a:ext>
              </a:extLst>
            </p:cNvPr>
            <p:cNvSpPr>
              <a:spLocks noChangeShapeType="1"/>
            </p:cNvSpPr>
            <p:nvPr/>
          </p:nvSpPr>
          <p:spPr bwMode="auto">
            <a:xfrm flipV="1">
              <a:off x="3787" y="1117"/>
              <a:ext cx="49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1223" name="Text Box 26">
              <a:extLst>
                <a:ext uri="{FF2B5EF4-FFF2-40B4-BE49-F238E27FC236}">
                  <a16:creationId xmlns:a16="http://schemas.microsoft.com/office/drawing/2014/main" id="{A7427802-233D-4F37-B214-44238E3CF0E7}"/>
                </a:ext>
              </a:extLst>
            </p:cNvPr>
            <p:cNvSpPr txBox="1">
              <a:spLocks noChangeArrowheads="1"/>
            </p:cNvSpPr>
            <p:nvPr/>
          </p:nvSpPr>
          <p:spPr bwMode="auto">
            <a:xfrm>
              <a:off x="3742" y="754"/>
              <a:ext cx="562" cy="19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200">
                  <a:latin typeface="+mn-lt"/>
                </a:rPr>
                <a:t>16-20b</a:t>
              </a:r>
            </a:p>
          </p:txBody>
        </p:sp>
        <p:sp>
          <p:nvSpPr>
            <p:cNvPr id="51224" name="Text Box 27">
              <a:extLst>
                <a:ext uri="{FF2B5EF4-FFF2-40B4-BE49-F238E27FC236}">
                  <a16:creationId xmlns:a16="http://schemas.microsoft.com/office/drawing/2014/main" id="{440B886F-08A1-4513-8627-E798E8EA58B6}"/>
                </a:ext>
              </a:extLst>
            </p:cNvPr>
            <p:cNvSpPr txBox="1">
              <a:spLocks noChangeArrowheads="1"/>
            </p:cNvSpPr>
            <p:nvPr/>
          </p:nvSpPr>
          <p:spPr bwMode="auto">
            <a:xfrm>
              <a:off x="3879" y="1118"/>
              <a:ext cx="449" cy="189"/>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cs-CZ" sz="1200">
                  <a:latin typeface="+mn-lt"/>
                </a:rPr>
                <a:t>~</a:t>
              </a:r>
              <a:r>
                <a:rPr lang="cs-CZ" altLang="cs-CZ" sz="1200">
                  <a:latin typeface="+mn-lt"/>
                </a:rPr>
                <a:t>11b</a:t>
              </a:r>
            </a:p>
          </p:txBody>
        </p:sp>
      </p:grpSp>
      <p:pic>
        <p:nvPicPr>
          <p:cNvPr id="120838" name="Picture 28">
            <a:extLst>
              <a:ext uri="{FF2B5EF4-FFF2-40B4-BE49-F238E27FC236}">
                <a16:creationId xmlns:a16="http://schemas.microsoft.com/office/drawing/2014/main" id="{252C8A76-E375-4111-853F-4F92ED285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1844675"/>
            <a:ext cx="3897312"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Text Box 29">
            <a:extLst>
              <a:ext uri="{FF2B5EF4-FFF2-40B4-BE49-F238E27FC236}">
                <a16:creationId xmlns:a16="http://schemas.microsoft.com/office/drawing/2014/main" id="{4DAA270C-2BB2-4D98-8946-2D9822A8B746}"/>
              </a:ext>
            </a:extLst>
          </p:cNvPr>
          <p:cNvSpPr txBox="1">
            <a:spLocks noChangeArrowheads="1"/>
          </p:cNvSpPr>
          <p:nvPr/>
        </p:nvSpPr>
        <p:spPr bwMode="auto">
          <a:xfrm>
            <a:off x="2063750" y="3500438"/>
            <a:ext cx="7231063" cy="33813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cs-CZ" sz="1600">
                <a:latin typeface="+mn-lt"/>
              </a:rPr>
              <a:t>Journey of Helitrons (non-autonomous) through maize genome and capturing genes:</a:t>
            </a:r>
            <a:endParaRPr lang="cs-CZ" altLang="cs-CZ" sz="1600">
              <a:latin typeface="+mn-lt"/>
            </a:endParaRPr>
          </a:p>
        </p:txBody>
      </p:sp>
      <p:sp>
        <p:nvSpPr>
          <p:cNvPr id="51208" name="Text Box 31">
            <a:extLst>
              <a:ext uri="{FF2B5EF4-FFF2-40B4-BE49-F238E27FC236}">
                <a16:creationId xmlns:a16="http://schemas.microsoft.com/office/drawing/2014/main" id="{E337EDF6-2CEC-4478-A55C-2DEC2B5A23A4}"/>
              </a:ext>
            </a:extLst>
          </p:cNvPr>
          <p:cNvSpPr txBox="1">
            <a:spLocks noChangeArrowheads="1"/>
          </p:cNvSpPr>
          <p:nvPr/>
        </p:nvSpPr>
        <p:spPr bwMode="auto">
          <a:xfrm>
            <a:off x="1992313" y="188913"/>
            <a:ext cx="7042150"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cs-CZ" sz="3200">
                <a:latin typeface="+mn-lt"/>
              </a:rPr>
              <a:t>Helitrony putuj</a:t>
            </a:r>
            <a:r>
              <a:rPr lang="cs-CZ" altLang="cs-CZ" sz="3200">
                <a:latin typeface="+mn-lt"/>
              </a:rPr>
              <a:t>í po genomu a </a:t>
            </a:r>
            <a:r>
              <a:rPr lang="cs-CZ" altLang="cs-CZ" sz="3200">
                <a:solidFill>
                  <a:schemeClr val="hlink"/>
                </a:solidFill>
                <a:latin typeface="+mn-lt"/>
              </a:rPr>
              <a:t>sbírají geny</a:t>
            </a:r>
          </a:p>
        </p:txBody>
      </p:sp>
      <p:pic>
        <p:nvPicPr>
          <p:cNvPr id="120841" name="Picture 32">
            <a:extLst>
              <a:ext uri="{FF2B5EF4-FFF2-40B4-BE49-F238E27FC236}">
                <a16:creationId xmlns:a16="http://schemas.microsoft.com/office/drawing/2014/main" id="{A098D8D6-BC2B-41E2-BE9B-DD331A37D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836613"/>
            <a:ext cx="4321175" cy="22320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a:extLst>
              <a:ext uri="{FF2B5EF4-FFF2-40B4-BE49-F238E27FC236}">
                <a16:creationId xmlns:a16="http://schemas.microsoft.com/office/drawing/2014/main" id="{85D171B8-BF5E-4A63-9087-910A66E2A445}"/>
              </a:ext>
            </a:extLst>
          </p:cNvPr>
          <p:cNvSpPr txBox="1">
            <a:spLocks noChangeArrowheads="1"/>
          </p:cNvSpPr>
          <p:nvPr/>
        </p:nvSpPr>
        <p:spPr bwMode="auto">
          <a:xfrm>
            <a:off x="1076673" y="116225"/>
            <a:ext cx="10038653" cy="1015663"/>
          </a:xfrm>
          <a:prstGeom prst="rect">
            <a:avLst/>
          </a:prstGeom>
          <a:noFill/>
          <a:ln>
            <a:noFill/>
          </a:ln>
          <a:effectLst/>
        </p:spPr>
        <p:txBody>
          <a:bodyPr wrap="square">
            <a:spAutoFit/>
          </a:bodyPr>
          <a:lstStyle/>
          <a:p>
            <a:pPr algn="ctr">
              <a:defRPr/>
            </a:pPr>
            <a:r>
              <a:rPr lang="cs-CZ" altLang="cs-CZ" sz="3000" b="1" dirty="0">
                <a:effectLst>
                  <a:outerShdw blurRad="38100" dist="38100" dir="2700000" algn="tl">
                    <a:srgbClr val="FFFFFF"/>
                  </a:outerShdw>
                </a:effectLst>
              </a:rPr>
              <a:t>Mnohonásobný vznik transkripčních faktorů začleněním </a:t>
            </a:r>
            <a:r>
              <a:rPr lang="cs-CZ" altLang="cs-CZ" sz="3000" b="1" dirty="0" err="1">
                <a:effectLst>
                  <a:outerShdw blurRad="38100" dist="38100" dir="2700000" algn="tl">
                    <a:srgbClr val="FFFFFF"/>
                  </a:outerShdw>
                </a:effectLst>
              </a:rPr>
              <a:t>transpozázy</a:t>
            </a:r>
            <a:r>
              <a:rPr lang="cs-CZ" altLang="cs-CZ" sz="3000" b="1" dirty="0">
                <a:effectLst>
                  <a:outerShdw blurRad="38100" dist="38100" dir="2700000" algn="tl">
                    <a:srgbClr val="FFFFFF"/>
                  </a:outerShdw>
                </a:effectLst>
              </a:rPr>
              <a:t> u obratlovců – vznik regulačních sítí</a:t>
            </a:r>
          </a:p>
        </p:txBody>
      </p:sp>
      <p:pic>
        <p:nvPicPr>
          <p:cNvPr id="43011" name="Obrázek 3">
            <a:extLst>
              <a:ext uri="{FF2B5EF4-FFF2-40B4-BE49-F238E27FC236}">
                <a16:creationId xmlns:a16="http://schemas.microsoft.com/office/drawing/2014/main" id="{C379D452-3DA6-495B-9A2F-CA232F25F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152525"/>
            <a:ext cx="259873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Obrázek 4">
            <a:extLst>
              <a:ext uri="{FF2B5EF4-FFF2-40B4-BE49-F238E27FC236}">
                <a16:creationId xmlns:a16="http://schemas.microsoft.com/office/drawing/2014/main" id="{B74DBC5F-1B23-43CE-B2A5-D8453BAB9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9" y="1131888"/>
            <a:ext cx="43132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ovéPole 2">
            <a:extLst>
              <a:ext uri="{FF2B5EF4-FFF2-40B4-BE49-F238E27FC236}">
                <a16:creationId xmlns:a16="http://schemas.microsoft.com/office/drawing/2014/main" id="{57E457DF-B812-48DC-8D14-0B4E407B08A8}"/>
              </a:ext>
            </a:extLst>
          </p:cNvPr>
          <p:cNvSpPr txBox="1">
            <a:spLocks noChangeArrowheads="1"/>
          </p:cNvSpPr>
          <p:nvPr/>
        </p:nvSpPr>
        <p:spPr bwMode="auto">
          <a:xfrm>
            <a:off x="8832851" y="6469064"/>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a:t>Cosby et al., 2021</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3EB2BC9-DB8B-414A-B8DA-B19DA3A0098C}"/>
              </a:ext>
            </a:extLst>
          </p:cNvPr>
          <p:cNvSpPr>
            <a:spLocks noGrp="1" noChangeArrowheads="1"/>
          </p:cNvSpPr>
          <p:nvPr>
            <p:ph type="body" sz="half" idx="1"/>
          </p:nvPr>
        </p:nvSpPr>
        <p:spPr>
          <a:xfrm>
            <a:off x="1703388" y="1341438"/>
            <a:ext cx="8642350" cy="1727200"/>
          </a:xfrm>
        </p:spPr>
        <p:txBody>
          <a:bodyPr rtlCol="0">
            <a:normAutofit fontScale="92500" lnSpcReduction="20000"/>
          </a:bodyPr>
          <a:lstStyle/>
          <a:p>
            <a:pPr eaLnBrk="1" fontAlgn="auto" hangingPunct="1">
              <a:spcAft>
                <a:spcPts val="0"/>
              </a:spcAft>
              <a:buFontTx/>
              <a:buNone/>
              <a:defRPr/>
            </a:pPr>
            <a:r>
              <a:rPr lang="cs-CZ" altLang="cs-CZ" sz="2000"/>
              <a:t>- výskyt na všech chromozomech (hybridizace </a:t>
            </a:r>
            <a:r>
              <a:rPr lang="cs-CZ" altLang="cs-CZ" sz="2000" i="1"/>
              <a:t>in situ</a:t>
            </a:r>
            <a:r>
              <a:rPr lang="cs-CZ" altLang="cs-CZ" sz="2000"/>
              <a:t>)</a:t>
            </a:r>
          </a:p>
          <a:p>
            <a:pPr eaLnBrk="1" fontAlgn="auto" hangingPunct="1">
              <a:spcAft>
                <a:spcPts val="0"/>
              </a:spcAft>
              <a:buFontTx/>
              <a:buNone/>
              <a:defRPr/>
            </a:pPr>
            <a:r>
              <a:rPr lang="cs-CZ" altLang="cs-CZ" sz="2000"/>
              <a:t>- místa s vyšší koncentrací retroelementů i bez retroelementů</a:t>
            </a:r>
          </a:p>
          <a:p>
            <a:pPr eaLnBrk="1" fontAlgn="auto" hangingPunct="1">
              <a:spcAft>
                <a:spcPts val="0"/>
              </a:spcAft>
              <a:buFontTx/>
              <a:buNone/>
              <a:defRPr/>
            </a:pPr>
            <a:r>
              <a:rPr lang="cs-CZ" altLang="cs-CZ" sz="2000"/>
              <a:t>- retroelementy v heterochromatinu i euchromatinu, hřbitovy RE </a:t>
            </a:r>
          </a:p>
          <a:p>
            <a:pPr eaLnBrk="1" fontAlgn="auto" hangingPunct="1">
              <a:spcAft>
                <a:spcPts val="0"/>
              </a:spcAft>
              <a:buFontTx/>
              <a:buNone/>
              <a:defRPr/>
            </a:pPr>
            <a:r>
              <a:rPr lang="cs-CZ" altLang="cs-CZ" sz="2000"/>
              <a:t>- sex chromozomy - akumulace na chromozomu Y:</a:t>
            </a:r>
          </a:p>
          <a:p>
            <a:pPr eaLnBrk="1" fontAlgn="auto" hangingPunct="1">
              <a:spcAft>
                <a:spcPts val="0"/>
              </a:spcAft>
              <a:buFontTx/>
              <a:buNone/>
              <a:defRPr/>
            </a:pPr>
            <a:r>
              <a:rPr lang="cs-CZ" altLang="cs-CZ" sz="2000"/>
              <a:t>  u </a:t>
            </a:r>
            <a:r>
              <a:rPr lang="cs-CZ" altLang="cs-CZ" sz="2000" i="1"/>
              <a:t>D. miranda, Cannabis sativa, Marchantia polymorpha, Silene latifolia </a:t>
            </a:r>
          </a:p>
        </p:txBody>
      </p:sp>
      <p:sp>
        <p:nvSpPr>
          <p:cNvPr id="32771" name="Rectangle 4">
            <a:extLst>
              <a:ext uri="{FF2B5EF4-FFF2-40B4-BE49-F238E27FC236}">
                <a16:creationId xmlns:a16="http://schemas.microsoft.com/office/drawing/2014/main" id="{7BF0093C-EF43-4299-A3B6-C42A28FE37F3}"/>
              </a:ext>
            </a:extLst>
          </p:cNvPr>
          <p:cNvSpPr>
            <a:spLocks noChangeArrowheads="1"/>
          </p:cNvSpPr>
          <p:nvPr/>
        </p:nvSpPr>
        <p:spPr bwMode="auto">
          <a:xfrm>
            <a:off x="1624013" y="260350"/>
            <a:ext cx="8108950" cy="5461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lnSpc>
                <a:spcPct val="80000"/>
              </a:lnSpc>
              <a:spcBef>
                <a:spcPct val="20000"/>
              </a:spcBef>
              <a:spcAft>
                <a:spcPts val="0"/>
              </a:spcAft>
              <a:defRPr/>
            </a:pPr>
            <a:r>
              <a:rPr lang="cs-CZ" altLang="cs-CZ" sz="3600" b="1" dirty="0">
                <a:latin typeface="+mn-lt"/>
              </a:rPr>
              <a:t>Chromozomální distribuce </a:t>
            </a:r>
            <a:r>
              <a:rPr lang="cs-CZ" altLang="cs-CZ" sz="3600" b="1" dirty="0" err="1">
                <a:latin typeface="+mn-lt"/>
              </a:rPr>
              <a:t>retroelementů</a:t>
            </a:r>
            <a:endParaRPr lang="cs-CZ" altLang="cs-CZ" sz="3600" b="1" dirty="0">
              <a:latin typeface="+mn-lt"/>
            </a:endParaRPr>
          </a:p>
        </p:txBody>
      </p:sp>
      <p:grpSp>
        <p:nvGrpSpPr>
          <p:cNvPr id="92164" name="Group 27">
            <a:extLst>
              <a:ext uri="{FF2B5EF4-FFF2-40B4-BE49-F238E27FC236}">
                <a16:creationId xmlns:a16="http://schemas.microsoft.com/office/drawing/2014/main" id="{811E7C5C-AA67-4296-8F90-2C621DAFB70C}"/>
              </a:ext>
            </a:extLst>
          </p:cNvPr>
          <p:cNvGrpSpPr>
            <a:grpSpLocks/>
          </p:cNvGrpSpPr>
          <p:nvPr/>
        </p:nvGrpSpPr>
        <p:grpSpPr bwMode="auto">
          <a:xfrm>
            <a:off x="4151313" y="3213100"/>
            <a:ext cx="2736850" cy="3455988"/>
            <a:chOff x="1655" y="1797"/>
            <a:chExt cx="1724" cy="2404"/>
          </a:xfrm>
        </p:grpSpPr>
        <p:pic>
          <p:nvPicPr>
            <p:cNvPr id="92173" name="Picture 7">
              <a:extLst>
                <a:ext uri="{FF2B5EF4-FFF2-40B4-BE49-F238E27FC236}">
                  <a16:creationId xmlns:a16="http://schemas.microsoft.com/office/drawing/2014/main" id="{AE17FD4F-703A-422F-8761-12A4B2E2E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 y="1797"/>
              <a:ext cx="1724" cy="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2" name="Text Box 8">
              <a:extLst>
                <a:ext uri="{FF2B5EF4-FFF2-40B4-BE49-F238E27FC236}">
                  <a16:creationId xmlns:a16="http://schemas.microsoft.com/office/drawing/2014/main" id="{FB7ABA82-8A86-4C6A-8A78-AD63BD64E284}"/>
                </a:ext>
              </a:extLst>
            </p:cNvPr>
            <p:cNvSpPr txBox="1">
              <a:spLocks noChangeArrowheads="1"/>
            </p:cNvSpPr>
            <p:nvPr/>
          </p:nvSpPr>
          <p:spPr bwMode="auto">
            <a:xfrm>
              <a:off x="1690" y="3778"/>
              <a:ext cx="116" cy="321"/>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sz="2400">
                <a:latin typeface="+mn-lt"/>
              </a:endParaRPr>
            </a:p>
          </p:txBody>
        </p:sp>
        <p:sp>
          <p:nvSpPr>
            <p:cNvPr id="32783" name="Text Box 9">
              <a:extLst>
                <a:ext uri="{FF2B5EF4-FFF2-40B4-BE49-F238E27FC236}">
                  <a16:creationId xmlns:a16="http://schemas.microsoft.com/office/drawing/2014/main" id="{971BD387-CA65-4A3C-AEC4-03CAF2E057B9}"/>
                </a:ext>
              </a:extLst>
            </p:cNvPr>
            <p:cNvSpPr txBox="1">
              <a:spLocks noChangeArrowheads="1"/>
            </p:cNvSpPr>
            <p:nvPr/>
          </p:nvSpPr>
          <p:spPr bwMode="auto">
            <a:xfrm>
              <a:off x="1689" y="1869"/>
              <a:ext cx="700" cy="25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i="1">
                  <a:solidFill>
                    <a:srgbClr val="FFFF00"/>
                  </a:solidFill>
                  <a:latin typeface="+mn-lt"/>
                </a:rPr>
                <a:t>S. latifolia</a:t>
              </a:r>
            </a:p>
          </p:txBody>
        </p:sp>
        <p:sp>
          <p:nvSpPr>
            <p:cNvPr id="32784" name="Text Box 10">
              <a:extLst>
                <a:ext uri="{FF2B5EF4-FFF2-40B4-BE49-F238E27FC236}">
                  <a16:creationId xmlns:a16="http://schemas.microsoft.com/office/drawing/2014/main" id="{C4A2966F-5BF5-4B1C-840D-AEAA4B5DD71C}"/>
                </a:ext>
              </a:extLst>
            </p:cNvPr>
            <p:cNvSpPr txBox="1">
              <a:spLocks noChangeArrowheads="1"/>
            </p:cNvSpPr>
            <p:nvPr/>
          </p:nvSpPr>
          <p:spPr bwMode="auto">
            <a:xfrm>
              <a:off x="2545" y="3582"/>
              <a:ext cx="192" cy="25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rgbClr val="FFFF00"/>
                  </a:solidFill>
                  <a:latin typeface="+mn-lt"/>
                </a:rPr>
                <a:t>X</a:t>
              </a:r>
            </a:p>
          </p:txBody>
        </p:sp>
        <p:sp>
          <p:nvSpPr>
            <p:cNvPr id="32785" name="Text Box 11">
              <a:extLst>
                <a:ext uri="{FF2B5EF4-FFF2-40B4-BE49-F238E27FC236}">
                  <a16:creationId xmlns:a16="http://schemas.microsoft.com/office/drawing/2014/main" id="{99DB7F37-0483-43A7-890E-E40AE6032BC9}"/>
                </a:ext>
              </a:extLst>
            </p:cNvPr>
            <p:cNvSpPr txBox="1">
              <a:spLocks noChangeArrowheads="1"/>
            </p:cNvSpPr>
            <p:nvPr/>
          </p:nvSpPr>
          <p:spPr bwMode="auto">
            <a:xfrm>
              <a:off x="2116" y="2307"/>
              <a:ext cx="187" cy="25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rgbClr val="FFFF00"/>
                  </a:solidFill>
                  <a:latin typeface="+mn-lt"/>
                </a:rPr>
                <a:t>Y</a:t>
              </a:r>
            </a:p>
          </p:txBody>
        </p:sp>
      </p:grpSp>
      <p:grpSp>
        <p:nvGrpSpPr>
          <p:cNvPr id="92165" name="Group 29">
            <a:extLst>
              <a:ext uri="{FF2B5EF4-FFF2-40B4-BE49-F238E27FC236}">
                <a16:creationId xmlns:a16="http://schemas.microsoft.com/office/drawing/2014/main" id="{C33C6849-3073-4C14-B1E1-725CC06A5C54}"/>
              </a:ext>
            </a:extLst>
          </p:cNvPr>
          <p:cNvGrpSpPr>
            <a:grpSpLocks/>
          </p:cNvGrpSpPr>
          <p:nvPr/>
        </p:nvGrpSpPr>
        <p:grpSpPr bwMode="auto">
          <a:xfrm>
            <a:off x="6959600" y="3213100"/>
            <a:ext cx="3600450" cy="3455988"/>
            <a:chOff x="3424" y="2205"/>
            <a:chExt cx="2268" cy="1996"/>
          </a:xfrm>
        </p:grpSpPr>
        <p:pic>
          <p:nvPicPr>
            <p:cNvPr id="92171" name="Picture 16">
              <a:extLst>
                <a:ext uri="{FF2B5EF4-FFF2-40B4-BE49-F238E27FC236}">
                  <a16:creationId xmlns:a16="http://schemas.microsoft.com/office/drawing/2014/main" id="{B410C4EB-0473-47D3-B148-D1C79BF5C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2205"/>
              <a:ext cx="2268" cy="199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Text Box 25">
              <a:extLst>
                <a:ext uri="{FF2B5EF4-FFF2-40B4-BE49-F238E27FC236}">
                  <a16:creationId xmlns:a16="http://schemas.microsoft.com/office/drawing/2014/main" id="{046543F7-CFEF-46B1-84BE-9C83BB3367F8}"/>
                </a:ext>
              </a:extLst>
            </p:cNvPr>
            <p:cNvSpPr txBox="1">
              <a:spLocks noChangeArrowheads="1"/>
            </p:cNvSpPr>
            <p:nvPr/>
          </p:nvSpPr>
          <p:spPr bwMode="auto">
            <a:xfrm>
              <a:off x="3664" y="2263"/>
              <a:ext cx="700" cy="21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i="1" dirty="0">
                  <a:solidFill>
                    <a:srgbClr val="FFFF00"/>
                  </a:solidFill>
                  <a:latin typeface="+mn-lt"/>
                </a:rPr>
                <a:t>S. </a:t>
              </a:r>
              <a:r>
                <a:rPr lang="cs-CZ" altLang="cs-CZ" i="1" dirty="0" err="1">
                  <a:solidFill>
                    <a:srgbClr val="FFFF00"/>
                  </a:solidFill>
                  <a:latin typeface="+mn-lt"/>
                </a:rPr>
                <a:t>latifolia</a:t>
              </a:r>
              <a:endParaRPr lang="cs-CZ" altLang="cs-CZ" i="1" dirty="0">
                <a:solidFill>
                  <a:srgbClr val="FFFF00"/>
                </a:solidFill>
                <a:latin typeface="+mn-lt"/>
              </a:endParaRPr>
            </a:p>
          </p:txBody>
        </p:sp>
      </p:grpSp>
      <p:grpSp>
        <p:nvGrpSpPr>
          <p:cNvPr id="92166" name="Group 28">
            <a:extLst>
              <a:ext uri="{FF2B5EF4-FFF2-40B4-BE49-F238E27FC236}">
                <a16:creationId xmlns:a16="http://schemas.microsoft.com/office/drawing/2014/main" id="{10212EA6-E6E6-47F4-A0C0-CC142DAD6C80}"/>
              </a:ext>
            </a:extLst>
          </p:cNvPr>
          <p:cNvGrpSpPr>
            <a:grpSpLocks/>
          </p:cNvGrpSpPr>
          <p:nvPr/>
        </p:nvGrpSpPr>
        <p:grpSpPr bwMode="auto">
          <a:xfrm>
            <a:off x="1703388" y="3213100"/>
            <a:ext cx="2376487" cy="3457575"/>
            <a:chOff x="113" y="1979"/>
            <a:chExt cx="1497" cy="2223"/>
          </a:xfrm>
        </p:grpSpPr>
        <p:pic>
          <p:nvPicPr>
            <p:cNvPr id="92168" name="Picture 13">
              <a:extLst>
                <a:ext uri="{FF2B5EF4-FFF2-40B4-BE49-F238E27FC236}">
                  <a16:creationId xmlns:a16="http://schemas.microsoft.com/office/drawing/2014/main" id="{59B0B876-AE73-4246-B9B6-79D9C01D6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1979"/>
              <a:ext cx="1497" cy="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7" name="Text Box 6">
              <a:extLst>
                <a:ext uri="{FF2B5EF4-FFF2-40B4-BE49-F238E27FC236}">
                  <a16:creationId xmlns:a16="http://schemas.microsoft.com/office/drawing/2014/main" id="{61FAE08D-96EA-432A-A705-DFF0A4BF9B98}"/>
                </a:ext>
              </a:extLst>
            </p:cNvPr>
            <p:cNvSpPr txBox="1">
              <a:spLocks noChangeArrowheads="1"/>
            </p:cNvSpPr>
            <p:nvPr/>
          </p:nvSpPr>
          <p:spPr bwMode="auto">
            <a:xfrm>
              <a:off x="612" y="1979"/>
              <a:ext cx="998" cy="412"/>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i="1">
                  <a:solidFill>
                    <a:srgbClr val="FFFF00"/>
                  </a:solidFill>
                  <a:latin typeface="+mn-lt"/>
                </a:rPr>
                <a:t>Marchantia polymorpha</a:t>
              </a:r>
            </a:p>
          </p:txBody>
        </p:sp>
        <p:sp>
          <p:nvSpPr>
            <p:cNvPr id="32778" name="Text Box 26">
              <a:extLst>
                <a:ext uri="{FF2B5EF4-FFF2-40B4-BE49-F238E27FC236}">
                  <a16:creationId xmlns:a16="http://schemas.microsoft.com/office/drawing/2014/main" id="{4D1AB6A3-0631-48DF-BFF1-DBF51C82BE76}"/>
                </a:ext>
              </a:extLst>
            </p:cNvPr>
            <p:cNvSpPr txBox="1">
              <a:spLocks noChangeArrowheads="1"/>
            </p:cNvSpPr>
            <p:nvPr/>
          </p:nvSpPr>
          <p:spPr bwMode="auto">
            <a:xfrm>
              <a:off x="1111" y="3657"/>
              <a:ext cx="187" cy="23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rgbClr val="FFFF00"/>
                  </a:solidFill>
                  <a:latin typeface="+mn-lt"/>
                </a:rPr>
                <a:t>Y</a:t>
              </a:r>
            </a:p>
          </p:txBody>
        </p:sp>
      </p:grpSp>
      <p:sp>
        <p:nvSpPr>
          <p:cNvPr id="32775" name="Text Box 30">
            <a:extLst>
              <a:ext uri="{FF2B5EF4-FFF2-40B4-BE49-F238E27FC236}">
                <a16:creationId xmlns:a16="http://schemas.microsoft.com/office/drawing/2014/main" id="{2A42B682-5FEF-485E-A5C8-784425657864}"/>
              </a:ext>
            </a:extLst>
          </p:cNvPr>
          <p:cNvSpPr txBox="1">
            <a:spLocks noChangeArrowheads="1"/>
          </p:cNvSpPr>
          <p:nvPr/>
        </p:nvSpPr>
        <p:spPr bwMode="auto">
          <a:xfrm>
            <a:off x="2566988" y="836613"/>
            <a:ext cx="7127875" cy="45720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2400">
                <a:latin typeface="+mn-lt"/>
              </a:rPr>
              <a:t>Selekce nebo </a:t>
            </a:r>
            <a:r>
              <a:rPr lang="cs-CZ" altLang="cs-CZ" sz="2400">
                <a:solidFill>
                  <a:schemeClr val="hlink"/>
                </a:solidFill>
                <a:latin typeface="+mn-lt"/>
              </a:rPr>
              <a:t>cílené</a:t>
            </a:r>
            <a:r>
              <a:rPr lang="cs-CZ" altLang="cs-CZ" sz="2400">
                <a:latin typeface="+mn-lt"/>
              </a:rPr>
              <a:t> včleňování?</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Obrázek 1">
            <a:extLst>
              <a:ext uri="{FF2B5EF4-FFF2-40B4-BE49-F238E27FC236}">
                <a16:creationId xmlns:a16="http://schemas.microsoft.com/office/drawing/2014/main" id="{DF284463-C4F7-4172-8A8A-6CF449640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92214"/>
            <a:ext cx="820896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ovéPole 2">
            <a:extLst>
              <a:ext uri="{FF2B5EF4-FFF2-40B4-BE49-F238E27FC236}">
                <a16:creationId xmlns:a16="http://schemas.microsoft.com/office/drawing/2014/main" id="{6ADE3A83-8C4A-4334-9380-39547FEB8583}"/>
              </a:ext>
            </a:extLst>
          </p:cNvPr>
          <p:cNvSpPr txBox="1">
            <a:spLocks noChangeArrowheads="1"/>
          </p:cNvSpPr>
          <p:nvPr/>
        </p:nvSpPr>
        <p:spPr bwMode="auto">
          <a:xfrm>
            <a:off x="8832851" y="6469064"/>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cs-CZ" altLang="cs-CZ"/>
              <a:t>Cosby et al., 2021</a:t>
            </a:r>
          </a:p>
        </p:txBody>
      </p:sp>
      <p:sp>
        <p:nvSpPr>
          <p:cNvPr id="5" name="Text Box 2">
            <a:extLst>
              <a:ext uri="{FF2B5EF4-FFF2-40B4-BE49-F238E27FC236}">
                <a16:creationId xmlns:a16="http://schemas.microsoft.com/office/drawing/2014/main" id="{69665093-46DC-47FC-B98E-C5BB84B91EFA}"/>
              </a:ext>
            </a:extLst>
          </p:cNvPr>
          <p:cNvSpPr txBox="1">
            <a:spLocks noChangeArrowheads="1"/>
          </p:cNvSpPr>
          <p:nvPr/>
        </p:nvSpPr>
        <p:spPr bwMode="auto">
          <a:xfrm>
            <a:off x="1076673" y="116225"/>
            <a:ext cx="10038653" cy="1015663"/>
          </a:xfrm>
          <a:prstGeom prst="rect">
            <a:avLst/>
          </a:prstGeom>
          <a:noFill/>
          <a:ln>
            <a:noFill/>
          </a:ln>
          <a:effectLst/>
        </p:spPr>
        <p:txBody>
          <a:bodyPr wrap="square">
            <a:spAutoFit/>
          </a:bodyPr>
          <a:lstStyle/>
          <a:p>
            <a:pPr algn="ctr">
              <a:defRPr/>
            </a:pPr>
            <a:r>
              <a:rPr lang="cs-CZ" altLang="cs-CZ" sz="3000" b="1" dirty="0">
                <a:effectLst>
                  <a:outerShdw blurRad="38100" dist="38100" dir="2700000" algn="tl">
                    <a:srgbClr val="FFFFFF"/>
                  </a:outerShdw>
                </a:effectLst>
              </a:rPr>
              <a:t>Mnohonásobný vznik transkripčních faktorů začleněním </a:t>
            </a:r>
            <a:r>
              <a:rPr lang="cs-CZ" altLang="cs-CZ" sz="3000" b="1" dirty="0" err="1">
                <a:effectLst>
                  <a:outerShdw blurRad="38100" dist="38100" dir="2700000" algn="tl">
                    <a:srgbClr val="FFFFFF"/>
                  </a:outerShdw>
                </a:effectLst>
              </a:rPr>
              <a:t>transpozázy</a:t>
            </a:r>
            <a:r>
              <a:rPr lang="cs-CZ" altLang="cs-CZ" sz="3000" b="1" dirty="0">
                <a:effectLst>
                  <a:outerShdw blurRad="38100" dist="38100" dir="2700000" algn="tl">
                    <a:srgbClr val="FFFFFF"/>
                  </a:outerShdw>
                </a:effectLst>
              </a:rPr>
              <a:t> u obratlovců – vznik regulačních sítí</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Obrázek 2">
            <a:extLst>
              <a:ext uri="{FF2B5EF4-FFF2-40B4-BE49-F238E27FC236}">
                <a16:creationId xmlns:a16="http://schemas.microsoft.com/office/drawing/2014/main" id="{F059855C-B801-4A69-B080-2FE153ECF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6102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ovéPole 3">
            <a:extLst>
              <a:ext uri="{FF2B5EF4-FFF2-40B4-BE49-F238E27FC236}">
                <a16:creationId xmlns:a16="http://schemas.microsoft.com/office/drawing/2014/main" id="{EBB88CD5-83BA-44B7-9FEF-43545E4B4533}"/>
              </a:ext>
            </a:extLst>
          </p:cNvPr>
          <p:cNvSpPr txBox="1">
            <a:spLocks noChangeArrowheads="1"/>
          </p:cNvSpPr>
          <p:nvPr/>
        </p:nvSpPr>
        <p:spPr bwMode="auto">
          <a:xfrm>
            <a:off x="8551863" y="0"/>
            <a:ext cx="3670081"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4800" b="1" dirty="0"/>
              <a:t>Domestikace </a:t>
            </a:r>
            <a:r>
              <a:rPr lang="cs-CZ" altLang="cs-CZ" sz="4800" b="1" dirty="0" err="1"/>
              <a:t>transpozáz</a:t>
            </a:r>
            <a:endParaRPr lang="cs-CZ" altLang="cs-CZ" sz="4800" b="1" dirty="0"/>
          </a:p>
        </p:txBody>
      </p:sp>
      <p:pic>
        <p:nvPicPr>
          <p:cNvPr id="135172" name="Obrázek 4">
            <a:extLst>
              <a:ext uri="{FF2B5EF4-FFF2-40B4-BE49-F238E27FC236}">
                <a16:creationId xmlns:a16="http://schemas.microsoft.com/office/drawing/2014/main" id="{C96AE462-2A6C-43E6-BC19-671C48AD1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790" y="2244725"/>
            <a:ext cx="265906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Obrázek 5">
            <a:extLst>
              <a:ext uri="{FF2B5EF4-FFF2-40B4-BE49-F238E27FC236}">
                <a16:creationId xmlns:a16="http://schemas.microsoft.com/office/drawing/2014/main" id="{69483275-01AA-4CE3-A50E-6D2D230F1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438" y="1436742"/>
            <a:ext cx="22574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51C747B0-0FE7-4EA5-BBDD-2BA556A5B714}"/>
              </a:ext>
            </a:extLst>
          </p:cNvPr>
          <p:cNvSpPr txBox="1"/>
          <p:nvPr/>
        </p:nvSpPr>
        <p:spPr>
          <a:xfrm>
            <a:off x="6096000" y="5791200"/>
            <a:ext cx="5432425" cy="830997"/>
          </a:xfrm>
          <a:prstGeom prst="rect">
            <a:avLst/>
          </a:prstGeom>
          <a:solidFill>
            <a:srgbClr val="FF0000"/>
          </a:solidFill>
        </p:spPr>
        <p:txBody>
          <a:bodyPr wrap="square" rtlCol="0">
            <a:spAutoFit/>
          </a:bodyPr>
          <a:lstStyle/>
          <a:p>
            <a:r>
              <a:rPr lang="cs-CZ" sz="2400" dirty="0"/>
              <a:t>Všechny nástroje přirozeného genetického inženýrství jsou získány od </a:t>
            </a:r>
            <a:r>
              <a:rPr lang="cs-CZ" sz="2400" dirty="0" err="1"/>
              <a:t>Transpozonů</a:t>
            </a:r>
            <a:r>
              <a:rPr lang="cs-CZ" sz="2400" dirty="0"/>
              <a:t>.</a:t>
            </a:r>
          </a:p>
        </p:txBody>
      </p:sp>
      <p:pic>
        <p:nvPicPr>
          <p:cNvPr id="3" name="Obrázek 2">
            <a:extLst>
              <a:ext uri="{FF2B5EF4-FFF2-40B4-BE49-F238E27FC236}">
                <a16:creationId xmlns:a16="http://schemas.microsoft.com/office/drawing/2014/main" id="{A252CF7C-C892-4C0D-A022-79A8FB873AAC}"/>
              </a:ext>
            </a:extLst>
          </p:cNvPr>
          <p:cNvPicPr>
            <a:picLocks noChangeAspect="1"/>
          </p:cNvPicPr>
          <p:nvPr/>
        </p:nvPicPr>
        <p:blipFill>
          <a:blip r:embed="rId6"/>
          <a:stretch>
            <a:fillRect/>
          </a:stretch>
        </p:blipFill>
        <p:spPr>
          <a:xfrm>
            <a:off x="6314437" y="3905196"/>
            <a:ext cx="2237426" cy="171922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Obrázek 1">
            <a:extLst>
              <a:ext uri="{FF2B5EF4-FFF2-40B4-BE49-F238E27FC236}">
                <a16:creationId xmlns:a16="http://schemas.microsoft.com/office/drawing/2014/main" id="{86F2DE95-56DB-4199-8505-212F6118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ovéPole 1">
            <a:extLst>
              <a:ext uri="{FF2B5EF4-FFF2-40B4-BE49-F238E27FC236}">
                <a16:creationId xmlns:a16="http://schemas.microsoft.com/office/drawing/2014/main" id="{EC5A5891-4153-4F7A-BCC3-EA8ADA7F058A}"/>
              </a:ext>
            </a:extLst>
          </p:cNvPr>
          <p:cNvSpPr txBox="1">
            <a:spLocks noChangeArrowheads="1"/>
          </p:cNvSpPr>
          <p:nvPr/>
        </p:nvSpPr>
        <p:spPr bwMode="auto">
          <a:xfrm>
            <a:off x="1555750" y="7938"/>
            <a:ext cx="9112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cs-CZ" altLang="cs-CZ" b="1">
                <a:solidFill>
                  <a:srgbClr val="FF0000"/>
                </a:solidFill>
              </a:rPr>
              <a:t>Jak vzniká kompenzace dávky genů na neo-X drosofily?</a:t>
            </a:r>
            <a:endParaRPr lang="en-US" altLang="cs-CZ" b="1">
              <a:solidFill>
                <a:srgbClr val="FF0000"/>
              </a:solidFill>
            </a:endParaRPr>
          </a:p>
        </p:txBody>
      </p:sp>
      <p:pic>
        <p:nvPicPr>
          <p:cNvPr id="133123" name="Obrázek 2">
            <a:extLst>
              <a:ext uri="{FF2B5EF4-FFF2-40B4-BE49-F238E27FC236}">
                <a16:creationId xmlns:a16="http://schemas.microsoft.com/office/drawing/2014/main" id="{6BA7FFA2-2632-48CA-824A-B99B6C89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40"/>
          <a:stretch>
            <a:fillRect/>
          </a:stretch>
        </p:blipFill>
        <p:spPr bwMode="auto">
          <a:xfrm>
            <a:off x="4040188" y="2466975"/>
            <a:ext cx="654526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84204272-901C-4EBD-949F-BF11890876DC}"/>
              </a:ext>
            </a:extLst>
          </p:cNvPr>
          <p:cNvSpPr txBox="1"/>
          <p:nvPr/>
        </p:nvSpPr>
        <p:spPr>
          <a:xfrm>
            <a:off x="1828800" y="523875"/>
            <a:ext cx="8675688" cy="2308225"/>
          </a:xfrm>
          <a:prstGeom prst="rect">
            <a:avLst/>
          </a:prstGeom>
          <a:noFill/>
        </p:spPr>
        <p:txBody>
          <a:bodyPr>
            <a:spAutoFit/>
          </a:bodyPr>
          <a:lstStyle/>
          <a:p>
            <a:pPr>
              <a:defRPr/>
            </a:pPr>
            <a:r>
              <a:rPr lang="cs-CZ" sz="1600" dirty="0" err="1"/>
              <a:t>Neo</a:t>
            </a:r>
            <a:r>
              <a:rPr lang="cs-CZ" sz="1600" dirty="0"/>
              <a:t>-X chromozom u </a:t>
            </a:r>
            <a:r>
              <a:rPr lang="cs-CZ" sz="1600" b="1" dirty="0" err="1">
                <a:solidFill>
                  <a:srgbClr val="FF0000"/>
                </a:solidFill>
              </a:rPr>
              <a:t>Drosophila</a:t>
            </a:r>
            <a:r>
              <a:rPr lang="cs-CZ" sz="1600" b="1" dirty="0">
                <a:solidFill>
                  <a:srgbClr val="FF0000"/>
                </a:solidFill>
              </a:rPr>
              <a:t> </a:t>
            </a:r>
            <a:r>
              <a:rPr lang="cs-CZ" sz="1600" b="1" dirty="0" err="1">
                <a:solidFill>
                  <a:srgbClr val="FF0000"/>
                </a:solidFill>
              </a:rPr>
              <a:t>miranda</a:t>
            </a:r>
            <a:r>
              <a:rPr lang="cs-CZ" sz="1600" b="1" dirty="0">
                <a:solidFill>
                  <a:srgbClr val="FF0000"/>
                </a:solidFill>
              </a:rPr>
              <a:t> </a:t>
            </a:r>
            <a:r>
              <a:rPr lang="cs-CZ" sz="1600" dirty="0"/>
              <a:t>starý 1,5 milionu let právě prochází evolucí kompenzace dávky genů.</a:t>
            </a:r>
          </a:p>
          <a:p>
            <a:pPr marL="342900" indent="-342900">
              <a:buFontTx/>
              <a:buAutoNum type="arabicParenR"/>
              <a:defRPr/>
            </a:pPr>
            <a:r>
              <a:rPr lang="cs-CZ" sz="1600" dirty="0" err="1"/>
              <a:t>Helitron</a:t>
            </a:r>
            <a:r>
              <a:rPr lang="cs-CZ" sz="1600" dirty="0"/>
              <a:t> ISX nese funkční ale neoptimální motiv, který je rozpoznáván MSL.</a:t>
            </a:r>
          </a:p>
          <a:p>
            <a:pPr marL="342900" indent="-342900">
              <a:buFontTx/>
              <a:buAutoNum type="arabicParenR"/>
              <a:defRPr/>
            </a:pPr>
            <a:r>
              <a:rPr lang="cs-CZ" sz="1600" dirty="0" err="1"/>
              <a:t>Helitron</a:t>
            </a:r>
            <a:r>
              <a:rPr lang="cs-CZ" sz="1600" dirty="0"/>
              <a:t> ISX (mobilní element) se včleňuje na různá místa chromozomu </a:t>
            </a:r>
            <a:r>
              <a:rPr lang="cs-CZ" sz="1600" dirty="0" err="1"/>
              <a:t>neo</a:t>
            </a:r>
            <a:r>
              <a:rPr lang="cs-CZ" sz="1600" dirty="0"/>
              <a:t>-X.</a:t>
            </a:r>
          </a:p>
          <a:p>
            <a:pPr marL="342900" indent="-342900">
              <a:buFontTx/>
              <a:buAutoNum type="arabicParenR"/>
              <a:defRPr/>
            </a:pPr>
            <a:r>
              <a:rPr lang="cs-CZ" sz="1600" dirty="0"/>
              <a:t>V jednom z </a:t>
            </a:r>
            <a:r>
              <a:rPr lang="cs-CZ" sz="1600" dirty="0" err="1"/>
              <a:t>inzertovaných</a:t>
            </a:r>
            <a:r>
              <a:rPr lang="cs-CZ" sz="1600" dirty="0"/>
              <a:t> ISX došlo k výhodné mutaci – vznikl optimální motiv pro vazbu MSL.</a:t>
            </a:r>
          </a:p>
          <a:p>
            <a:pPr marL="342900" indent="-342900">
              <a:buFontTx/>
              <a:buAutoNum type="arabicParenR"/>
              <a:defRPr/>
            </a:pPr>
            <a:r>
              <a:rPr lang="cs-CZ" sz="1600" dirty="0" err="1"/>
              <a:t>Nealelická</a:t>
            </a:r>
            <a:r>
              <a:rPr lang="cs-CZ" sz="1600" dirty="0"/>
              <a:t> genová konverze nyní homogenizuje jednotlivé inzerce ISX a přenáší tak výhodnou mutaci na další ISX včleněné do </a:t>
            </a:r>
            <a:r>
              <a:rPr lang="cs-CZ" sz="1600" dirty="0" err="1"/>
              <a:t>neo</a:t>
            </a:r>
            <a:r>
              <a:rPr lang="cs-CZ" sz="1600" dirty="0"/>
              <a:t>-X. </a:t>
            </a:r>
          </a:p>
          <a:p>
            <a:pPr marL="342900" indent="-342900">
              <a:buFontTx/>
              <a:buAutoNum type="arabicParenR"/>
              <a:defRPr/>
            </a:pPr>
            <a:r>
              <a:rPr lang="cs-CZ" sz="1600" dirty="0"/>
              <a:t>Selekce upřednostňuje jedince s co největším počtem těchto výhodných mutací.</a:t>
            </a:r>
          </a:p>
          <a:p>
            <a:pPr marL="342900" indent="-342900">
              <a:buFontTx/>
              <a:buAutoNum type="arabicParenR"/>
              <a:defRPr/>
            </a:pPr>
            <a:endParaRPr lang="en-US" sz="1600" dirty="0"/>
          </a:p>
        </p:txBody>
      </p:sp>
      <p:sp>
        <p:nvSpPr>
          <p:cNvPr id="133125" name="TextovéPole 4">
            <a:extLst>
              <a:ext uri="{FF2B5EF4-FFF2-40B4-BE49-F238E27FC236}">
                <a16:creationId xmlns:a16="http://schemas.microsoft.com/office/drawing/2014/main" id="{B0E57518-67DB-4122-839C-8504D64B6883}"/>
              </a:ext>
            </a:extLst>
          </p:cNvPr>
          <p:cNvSpPr txBox="1">
            <a:spLocks noChangeArrowheads="1"/>
          </p:cNvSpPr>
          <p:nvPr/>
        </p:nvSpPr>
        <p:spPr bwMode="auto">
          <a:xfrm>
            <a:off x="1582738" y="2898775"/>
            <a:ext cx="27035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a:t>MSL = male specific lethal complex. Rozpoznává GC bohatý motiv na X a řídí zdvojnásobení transkripce X genů u samců.</a:t>
            </a:r>
            <a:endParaRPr lang="en-US" altLang="cs-CZ" sz="1800"/>
          </a:p>
        </p:txBody>
      </p:sp>
      <p:pic>
        <p:nvPicPr>
          <p:cNvPr id="133126" name="Obrázek 5">
            <a:extLst>
              <a:ext uri="{FF2B5EF4-FFF2-40B4-BE49-F238E27FC236}">
                <a16:creationId xmlns:a16="http://schemas.microsoft.com/office/drawing/2014/main" id="{A9095971-D20F-401F-A331-2CA58FD425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4479925"/>
            <a:ext cx="1708150" cy="231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018258FA-9FE3-49FC-BBEB-39859C74CDA1}"/>
              </a:ext>
            </a:extLst>
          </p:cNvPr>
          <p:cNvSpPr txBox="1">
            <a:spLocks noChangeArrowheads="1"/>
          </p:cNvSpPr>
          <p:nvPr/>
        </p:nvSpPr>
        <p:spPr bwMode="auto">
          <a:xfrm>
            <a:off x="2403475" y="354013"/>
            <a:ext cx="184150" cy="366712"/>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275" name="Text Box 3">
            <a:extLst>
              <a:ext uri="{FF2B5EF4-FFF2-40B4-BE49-F238E27FC236}">
                <a16:creationId xmlns:a16="http://schemas.microsoft.com/office/drawing/2014/main" id="{A73BCEBD-5ACA-40C2-A12F-2F9B4BE47B07}"/>
              </a:ext>
            </a:extLst>
          </p:cNvPr>
          <p:cNvSpPr txBox="1">
            <a:spLocks noChangeArrowheads="1"/>
          </p:cNvSpPr>
          <p:nvPr/>
        </p:nvSpPr>
        <p:spPr bwMode="auto">
          <a:xfrm>
            <a:off x="2424113" y="188913"/>
            <a:ext cx="6457950" cy="584200"/>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3200">
                <a:latin typeface="+mn-lt"/>
              </a:rPr>
              <a:t>Retrogen způsobil krátkonohost u psů</a:t>
            </a:r>
          </a:p>
        </p:txBody>
      </p:sp>
      <p:sp>
        <p:nvSpPr>
          <p:cNvPr id="54276" name="Text Box 4">
            <a:extLst>
              <a:ext uri="{FF2B5EF4-FFF2-40B4-BE49-F238E27FC236}">
                <a16:creationId xmlns:a16="http://schemas.microsoft.com/office/drawing/2014/main" id="{2284F38F-1265-4AC7-B95C-AF2653C8088F}"/>
              </a:ext>
            </a:extLst>
          </p:cNvPr>
          <p:cNvSpPr txBox="1">
            <a:spLocks noChangeArrowheads="1"/>
          </p:cNvSpPr>
          <p:nvPr/>
        </p:nvSpPr>
        <p:spPr bwMode="auto">
          <a:xfrm>
            <a:off x="1703388" y="1628775"/>
            <a:ext cx="3240087" cy="30480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400">
                <a:latin typeface="+mn-lt"/>
              </a:rPr>
              <a:t>- chondrodysplasie (krátkonohost)</a:t>
            </a:r>
          </a:p>
        </p:txBody>
      </p:sp>
      <p:grpSp>
        <p:nvGrpSpPr>
          <p:cNvPr id="124933" name="Group 5">
            <a:extLst>
              <a:ext uri="{FF2B5EF4-FFF2-40B4-BE49-F238E27FC236}">
                <a16:creationId xmlns:a16="http://schemas.microsoft.com/office/drawing/2014/main" id="{25E40B22-2A3C-4BD9-9D30-28B4098F4474}"/>
              </a:ext>
            </a:extLst>
          </p:cNvPr>
          <p:cNvGrpSpPr>
            <a:grpSpLocks/>
          </p:cNvGrpSpPr>
          <p:nvPr/>
        </p:nvGrpSpPr>
        <p:grpSpPr bwMode="auto">
          <a:xfrm>
            <a:off x="1992313" y="4508500"/>
            <a:ext cx="8064500" cy="1809750"/>
            <a:chOff x="341" y="2750"/>
            <a:chExt cx="5080" cy="1140"/>
          </a:xfrm>
        </p:grpSpPr>
        <p:grpSp>
          <p:nvGrpSpPr>
            <p:cNvPr id="124939" name="Group 6">
              <a:extLst>
                <a:ext uri="{FF2B5EF4-FFF2-40B4-BE49-F238E27FC236}">
                  <a16:creationId xmlns:a16="http://schemas.microsoft.com/office/drawing/2014/main" id="{9677AB7F-CC0C-41C7-A818-0EB552AED9C1}"/>
                </a:ext>
              </a:extLst>
            </p:cNvPr>
            <p:cNvGrpSpPr>
              <a:grpSpLocks/>
            </p:cNvGrpSpPr>
            <p:nvPr/>
          </p:nvGrpSpPr>
          <p:grpSpPr bwMode="auto">
            <a:xfrm>
              <a:off x="522" y="3702"/>
              <a:ext cx="1588" cy="136"/>
              <a:chOff x="476" y="1979"/>
              <a:chExt cx="1588" cy="136"/>
            </a:xfrm>
          </p:grpSpPr>
          <p:sp>
            <p:nvSpPr>
              <p:cNvPr id="54320" name="Rectangle 7">
                <a:extLst>
                  <a:ext uri="{FF2B5EF4-FFF2-40B4-BE49-F238E27FC236}">
                    <a16:creationId xmlns:a16="http://schemas.microsoft.com/office/drawing/2014/main" id="{6BB6FB09-5E4F-4454-B413-87349833CE98}"/>
                  </a:ext>
                </a:extLst>
              </p:cNvPr>
              <p:cNvSpPr>
                <a:spLocks noChangeArrowheads="1"/>
              </p:cNvSpPr>
              <p:nvPr/>
            </p:nvSpPr>
            <p:spPr bwMode="auto">
              <a:xfrm>
                <a:off x="476" y="1979"/>
                <a:ext cx="272"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21" name="Rectangle 8">
                <a:extLst>
                  <a:ext uri="{FF2B5EF4-FFF2-40B4-BE49-F238E27FC236}">
                    <a16:creationId xmlns:a16="http://schemas.microsoft.com/office/drawing/2014/main" id="{E4823214-B1AB-4D26-AC41-6801E7B40CAD}"/>
                  </a:ext>
                </a:extLst>
              </p:cNvPr>
              <p:cNvSpPr>
                <a:spLocks noChangeArrowheads="1"/>
              </p:cNvSpPr>
              <p:nvPr/>
            </p:nvSpPr>
            <p:spPr bwMode="auto">
              <a:xfrm>
                <a:off x="839" y="1979"/>
                <a:ext cx="272"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22" name="Rectangle 9">
                <a:extLst>
                  <a:ext uri="{FF2B5EF4-FFF2-40B4-BE49-F238E27FC236}">
                    <a16:creationId xmlns:a16="http://schemas.microsoft.com/office/drawing/2014/main" id="{6BA243FA-E628-497A-A894-6FE40632FD5F}"/>
                  </a:ext>
                </a:extLst>
              </p:cNvPr>
              <p:cNvSpPr>
                <a:spLocks noChangeArrowheads="1"/>
              </p:cNvSpPr>
              <p:nvPr/>
            </p:nvSpPr>
            <p:spPr bwMode="auto">
              <a:xfrm>
                <a:off x="1247" y="1979"/>
                <a:ext cx="181"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23" name="Rectangle 10">
                <a:extLst>
                  <a:ext uri="{FF2B5EF4-FFF2-40B4-BE49-F238E27FC236}">
                    <a16:creationId xmlns:a16="http://schemas.microsoft.com/office/drawing/2014/main" id="{C9161087-BD38-4C05-BE6E-EF6BCD0CEE99}"/>
                  </a:ext>
                </a:extLst>
              </p:cNvPr>
              <p:cNvSpPr>
                <a:spLocks noChangeArrowheads="1"/>
              </p:cNvSpPr>
              <p:nvPr/>
            </p:nvSpPr>
            <p:spPr bwMode="auto">
              <a:xfrm>
                <a:off x="1519" y="1979"/>
                <a:ext cx="363"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24" name="Rectangle 11">
                <a:extLst>
                  <a:ext uri="{FF2B5EF4-FFF2-40B4-BE49-F238E27FC236}">
                    <a16:creationId xmlns:a16="http://schemas.microsoft.com/office/drawing/2014/main" id="{41221F0B-5356-4888-9557-8474C8373F6C}"/>
                  </a:ext>
                </a:extLst>
              </p:cNvPr>
              <p:cNvSpPr>
                <a:spLocks noChangeArrowheads="1"/>
              </p:cNvSpPr>
              <p:nvPr/>
            </p:nvSpPr>
            <p:spPr bwMode="auto">
              <a:xfrm>
                <a:off x="1973" y="1979"/>
                <a:ext cx="91"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25" name="Rectangle 12">
                <a:extLst>
                  <a:ext uri="{FF2B5EF4-FFF2-40B4-BE49-F238E27FC236}">
                    <a16:creationId xmlns:a16="http://schemas.microsoft.com/office/drawing/2014/main" id="{11738631-5F59-40F5-B934-795CD509208D}"/>
                  </a:ext>
                </a:extLst>
              </p:cNvPr>
              <p:cNvSpPr>
                <a:spLocks noChangeArrowheads="1"/>
              </p:cNvSpPr>
              <p:nvPr/>
            </p:nvSpPr>
            <p:spPr bwMode="auto">
              <a:xfrm>
                <a:off x="476" y="1979"/>
                <a:ext cx="1588" cy="136"/>
              </a:xfrm>
              <a:prstGeom prst="rect">
                <a:avLst/>
              </a:prstGeom>
              <a:no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sp>
          <p:nvSpPr>
            <p:cNvPr id="54284" name="Text Box 13">
              <a:extLst>
                <a:ext uri="{FF2B5EF4-FFF2-40B4-BE49-F238E27FC236}">
                  <a16:creationId xmlns:a16="http://schemas.microsoft.com/office/drawing/2014/main" id="{8FA56EFA-A447-406C-A07B-CD55ADB09130}"/>
                </a:ext>
              </a:extLst>
            </p:cNvPr>
            <p:cNvSpPr txBox="1">
              <a:spLocks noChangeArrowheads="1"/>
            </p:cNvSpPr>
            <p:nvPr/>
          </p:nvSpPr>
          <p:spPr bwMode="auto">
            <a:xfrm>
              <a:off x="2183" y="3612"/>
              <a:ext cx="384"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DNA</a:t>
              </a:r>
            </a:p>
          </p:txBody>
        </p:sp>
        <p:grpSp>
          <p:nvGrpSpPr>
            <p:cNvPr id="124941" name="Group 14">
              <a:extLst>
                <a:ext uri="{FF2B5EF4-FFF2-40B4-BE49-F238E27FC236}">
                  <a16:creationId xmlns:a16="http://schemas.microsoft.com/office/drawing/2014/main" id="{F47EB34A-5D45-4E36-BFAD-C0E36D8DA1A5}"/>
                </a:ext>
              </a:extLst>
            </p:cNvPr>
            <p:cNvGrpSpPr>
              <a:grpSpLocks/>
            </p:cNvGrpSpPr>
            <p:nvPr/>
          </p:nvGrpSpPr>
          <p:grpSpPr bwMode="auto">
            <a:xfrm>
              <a:off x="3470" y="2750"/>
              <a:ext cx="1180" cy="272"/>
              <a:chOff x="3289" y="3067"/>
              <a:chExt cx="1180" cy="272"/>
            </a:xfrm>
          </p:grpSpPr>
          <p:grpSp>
            <p:nvGrpSpPr>
              <p:cNvPr id="124968" name="Group 15">
                <a:extLst>
                  <a:ext uri="{FF2B5EF4-FFF2-40B4-BE49-F238E27FC236}">
                    <a16:creationId xmlns:a16="http://schemas.microsoft.com/office/drawing/2014/main" id="{72938A40-40E7-411C-88E2-BF0997E2B3B4}"/>
                  </a:ext>
                </a:extLst>
              </p:cNvPr>
              <p:cNvGrpSpPr>
                <a:grpSpLocks/>
              </p:cNvGrpSpPr>
              <p:nvPr/>
            </p:nvGrpSpPr>
            <p:grpSpPr bwMode="auto">
              <a:xfrm>
                <a:off x="3289" y="3294"/>
                <a:ext cx="1180" cy="45"/>
                <a:chOff x="3243" y="1525"/>
                <a:chExt cx="1180" cy="45"/>
              </a:xfrm>
            </p:grpSpPr>
            <p:sp>
              <p:nvSpPr>
                <p:cNvPr id="54314" name="Rectangle 16">
                  <a:extLst>
                    <a:ext uri="{FF2B5EF4-FFF2-40B4-BE49-F238E27FC236}">
                      <a16:creationId xmlns:a16="http://schemas.microsoft.com/office/drawing/2014/main" id="{CB25862E-5071-451D-B9A9-8FA98AEFD904}"/>
                    </a:ext>
                  </a:extLst>
                </p:cNvPr>
                <p:cNvSpPr>
                  <a:spLocks noChangeArrowheads="1"/>
                </p:cNvSpPr>
                <p:nvPr/>
              </p:nvSpPr>
              <p:spPr bwMode="auto">
                <a:xfrm>
                  <a:off x="3243" y="1525"/>
                  <a:ext cx="272"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5" name="Rectangle 17">
                  <a:extLst>
                    <a:ext uri="{FF2B5EF4-FFF2-40B4-BE49-F238E27FC236}">
                      <a16:creationId xmlns:a16="http://schemas.microsoft.com/office/drawing/2014/main" id="{C7FCBE5C-3B10-4EC1-BDC1-B25A312D9499}"/>
                    </a:ext>
                  </a:extLst>
                </p:cNvPr>
                <p:cNvSpPr>
                  <a:spLocks noChangeArrowheads="1"/>
                </p:cNvSpPr>
                <p:nvPr/>
              </p:nvSpPr>
              <p:spPr bwMode="auto">
                <a:xfrm>
                  <a:off x="3515" y="1525"/>
                  <a:ext cx="272"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6" name="Rectangle 18">
                  <a:extLst>
                    <a:ext uri="{FF2B5EF4-FFF2-40B4-BE49-F238E27FC236}">
                      <a16:creationId xmlns:a16="http://schemas.microsoft.com/office/drawing/2014/main" id="{818447D2-BF00-49F6-B788-34C7E7C8FCB8}"/>
                    </a:ext>
                  </a:extLst>
                </p:cNvPr>
                <p:cNvSpPr>
                  <a:spLocks noChangeArrowheads="1"/>
                </p:cNvSpPr>
                <p:nvPr/>
              </p:nvSpPr>
              <p:spPr bwMode="auto">
                <a:xfrm>
                  <a:off x="3787" y="1525"/>
                  <a:ext cx="181"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7" name="Rectangle 19">
                  <a:extLst>
                    <a:ext uri="{FF2B5EF4-FFF2-40B4-BE49-F238E27FC236}">
                      <a16:creationId xmlns:a16="http://schemas.microsoft.com/office/drawing/2014/main" id="{830BE6BD-C46E-41C2-830B-D7B30A8B7A58}"/>
                    </a:ext>
                  </a:extLst>
                </p:cNvPr>
                <p:cNvSpPr>
                  <a:spLocks noChangeArrowheads="1"/>
                </p:cNvSpPr>
                <p:nvPr/>
              </p:nvSpPr>
              <p:spPr bwMode="auto">
                <a:xfrm>
                  <a:off x="3969" y="1525"/>
                  <a:ext cx="363"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8" name="Rectangle 20">
                  <a:extLst>
                    <a:ext uri="{FF2B5EF4-FFF2-40B4-BE49-F238E27FC236}">
                      <a16:creationId xmlns:a16="http://schemas.microsoft.com/office/drawing/2014/main" id="{47C85E47-9E6E-435E-AA45-C4F5AE00E8A0}"/>
                    </a:ext>
                  </a:extLst>
                </p:cNvPr>
                <p:cNvSpPr>
                  <a:spLocks noChangeArrowheads="1"/>
                </p:cNvSpPr>
                <p:nvPr/>
              </p:nvSpPr>
              <p:spPr bwMode="auto">
                <a:xfrm>
                  <a:off x="4332" y="1525"/>
                  <a:ext cx="91"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9" name="Rectangle 21">
                  <a:extLst>
                    <a:ext uri="{FF2B5EF4-FFF2-40B4-BE49-F238E27FC236}">
                      <a16:creationId xmlns:a16="http://schemas.microsoft.com/office/drawing/2014/main" id="{7D866312-DD78-4146-A98C-515769FAA965}"/>
                    </a:ext>
                  </a:extLst>
                </p:cNvPr>
                <p:cNvSpPr>
                  <a:spLocks noChangeArrowheads="1"/>
                </p:cNvSpPr>
                <p:nvPr/>
              </p:nvSpPr>
              <p:spPr bwMode="auto">
                <a:xfrm>
                  <a:off x="3243" y="1525"/>
                  <a:ext cx="1179" cy="45"/>
                </a:xfrm>
                <a:prstGeom prst="rect">
                  <a:avLst/>
                </a:prstGeom>
                <a:no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sp>
            <p:nvSpPr>
              <p:cNvPr id="54313" name="Text Box 22">
                <a:extLst>
                  <a:ext uri="{FF2B5EF4-FFF2-40B4-BE49-F238E27FC236}">
                    <a16:creationId xmlns:a16="http://schemas.microsoft.com/office/drawing/2014/main" id="{FF075936-17D5-48FD-B24B-1365803B40C7}"/>
                  </a:ext>
                </a:extLst>
              </p:cNvPr>
              <p:cNvSpPr txBox="1">
                <a:spLocks noChangeArrowheads="1"/>
              </p:cNvSpPr>
              <p:nvPr/>
            </p:nvSpPr>
            <p:spPr bwMode="auto">
              <a:xfrm>
                <a:off x="3633" y="3067"/>
                <a:ext cx="489"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mRNA</a:t>
                </a:r>
              </a:p>
            </p:txBody>
          </p:sp>
        </p:grpSp>
        <p:sp>
          <p:nvSpPr>
            <p:cNvPr id="124942" name="Line 23">
              <a:extLst>
                <a:ext uri="{FF2B5EF4-FFF2-40B4-BE49-F238E27FC236}">
                  <a16:creationId xmlns:a16="http://schemas.microsoft.com/office/drawing/2014/main" id="{1C2FAE13-969A-44EC-BC3A-3DE416F24DF5}"/>
                </a:ext>
              </a:extLst>
            </p:cNvPr>
            <p:cNvSpPr>
              <a:spLocks noChangeShapeType="1"/>
            </p:cNvSpPr>
            <p:nvPr/>
          </p:nvSpPr>
          <p:spPr bwMode="auto">
            <a:xfrm>
              <a:off x="341" y="3838"/>
              <a:ext cx="50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124943" name="Group 24">
              <a:extLst>
                <a:ext uri="{FF2B5EF4-FFF2-40B4-BE49-F238E27FC236}">
                  <a16:creationId xmlns:a16="http://schemas.microsoft.com/office/drawing/2014/main" id="{787EE908-6914-4104-8AEA-C5185032A700}"/>
                </a:ext>
              </a:extLst>
            </p:cNvPr>
            <p:cNvGrpSpPr>
              <a:grpSpLocks/>
            </p:cNvGrpSpPr>
            <p:nvPr/>
          </p:nvGrpSpPr>
          <p:grpSpPr bwMode="auto">
            <a:xfrm>
              <a:off x="3969" y="3702"/>
              <a:ext cx="1180" cy="136"/>
              <a:chOff x="3243" y="1525"/>
              <a:chExt cx="1180" cy="45"/>
            </a:xfrm>
          </p:grpSpPr>
          <p:sp>
            <p:nvSpPr>
              <p:cNvPr id="54306" name="Rectangle 25">
                <a:extLst>
                  <a:ext uri="{FF2B5EF4-FFF2-40B4-BE49-F238E27FC236}">
                    <a16:creationId xmlns:a16="http://schemas.microsoft.com/office/drawing/2014/main" id="{AA996FCA-29AA-4A3C-8312-E3B4D9412DB9}"/>
                  </a:ext>
                </a:extLst>
              </p:cNvPr>
              <p:cNvSpPr>
                <a:spLocks noChangeArrowheads="1"/>
              </p:cNvSpPr>
              <p:nvPr/>
            </p:nvSpPr>
            <p:spPr bwMode="auto">
              <a:xfrm>
                <a:off x="3243" y="1525"/>
                <a:ext cx="272"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7" name="Rectangle 26">
                <a:extLst>
                  <a:ext uri="{FF2B5EF4-FFF2-40B4-BE49-F238E27FC236}">
                    <a16:creationId xmlns:a16="http://schemas.microsoft.com/office/drawing/2014/main" id="{27897158-5AC0-41BC-8A8A-3887D8AA24EC}"/>
                  </a:ext>
                </a:extLst>
              </p:cNvPr>
              <p:cNvSpPr>
                <a:spLocks noChangeArrowheads="1"/>
              </p:cNvSpPr>
              <p:nvPr/>
            </p:nvSpPr>
            <p:spPr bwMode="auto">
              <a:xfrm>
                <a:off x="3515" y="1525"/>
                <a:ext cx="272"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8" name="Rectangle 27">
                <a:extLst>
                  <a:ext uri="{FF2B5EF4-FFF2-40B4-BE49-F238E27FC236}">
                    <a16:creationId xmlns:a16="http://schemas.microsoft.com/office/drawing/2014/main" id="{4C390969-8023-4661-B912-5B649D4B5317}"/>
                  </a:ext>
                </a:extLst>
              </p:cNvPr>
              <p:cNvSpPr>
                <a:spLocks noChangeArrowheads="1"/>
              </p:cNvSpPr>
              <p:nvPr/>
            </p:nvSpPr>
            <p:spPr bwMode="auto">
              <a:xfrm>
                <a:off x="3787" y="1525"/>
                <a:ext cx="181"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9" name="Rectangle 28">
                <a:extLst>
                  <a:ext uri="{FF2B5EF4-FFF2-40B4-BE49-F238E27FC236}">
                    <a16:creationId xmlns:a16="http://schemas.microsoft.com/office/drawing/2014/main" id="{E1DBEDE2-340A-4E4A-89C1-98FE812408D8}"/>
                  </a:ext>
                </a:extLst>
              </p:cNvPr>
              <p:cNvSpPr>
                <a:spLocks noChangeArrowheads="1"/>
              </p:cNvSpPr>
              <p:nvPr/>
            </p:nvSpPr>
            <p:spPr bwMode="auto">
              <a:xfrm>
                <a:off x="3969" y="1525"/>
                <a:ext cx="363"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0" name="Rectangle 29">
                <a:extLst>
                  <a:ext uri="{FF2B5EF4-FFF2-40B4-BE49-F238E27FC236}">
                    <a16:creationId xmlns:a16="http://schemas.microsoft.com/office/drawing/2014/main" id="{3EBFB4E8-2278-48A0-B7BD-B4857A523E8E}"/>
                  </a:ext>
                </a:extLst>
              </p:cNvPr>
              <p:cNvSpPr>
                <a:spLocks noChangeArrowheads="1"/>
              </p:cNvSpPr>
              <p:nvPr/>
            </p:nvSpPr>
            <p:spPr bwMode="auto">
              <a:xfrm>
                <a:off x="4332" y="1525"/>
                <a:ext cx="91" cy="45"/>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11" name="Rectangle 30">
                <a:extLst>
                  <a:ext uri="{FF2B5EF4-FFF2-40B4-BE49-F238E27FC236}">
                    <a16:creationId xmlns:a16="http://schemas.microsoft.com/office/drawing/2014/main" id="{6D9E7378-94CE-4C61-9957-F9D9D84BCC71}"/>
                  </a:ext>
                </a:extLst>
              </p:cNvPr>
              <p:cNvSpPr>
                <a:spLocks noChangeArrowheads="1"/>
              </p:cNvSpPr>
              <p:nvPr/>
            </p:nvSpPr>
            <p:spPr bwMode="auto">
              <a:xfrm>
                <a:off x="3243" y="1525"/>
                <a:ext cx="1179" cy="45"/>
              </a:xfrm>
              <a:prstGeom prst="rect">
                <a:avLst/>
              </a:prstGeom>
              <a:no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sp>
          <p:nvSpPr>
            <p:cNvPr id="54288" name="Text Box 31">
              <a:extLst>
                <a:ext uri="{FF2B5EF4-FFF2-40B4-BE49-F238E27FC236}">
                  <a16:creationId xmlns:a16="http://schemas.microsoft.com/office/drawing/2014/main" id="{30C8DB3B-44CD-4536-AF79-08BF3AC380B0}"/>
                </a:ext>
              </a:extLst>
            </p:cNvPr>
            <p:cNvSpPr txBox="1">
              <a:spLocks noChangeArrowheads="1"/>
            </p:cNvSpPr>
            <p:nvPr/>
          </p:nvSpPr>
          <p:spPr bwMode="auto">
            <a:xfrm>
              <a:off x="882" y="3430"/>
              <a:ext cx="594"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gen fgf4</a:t>
              </a:r>
            </a:p>
          </p:txBody>
        </p:sp>
        <p:sp>
          <p:nvSpPr>
            <p:cNvPr id="54289" name="Text Box 32">
              <a:extLst>
                <a:ext uri="{FF2B5EF4-FFF2-40B4-BE49-F238E27FC236}">
                  <a16:creationId xmlns:a16="http://schemas.microsoft.com/office/drawing/2014/main" id="{367FF64A-5CAF-4897-B773-90130F7FAB8C}"/>
                </a:ext>
              </a:extLst>
            </p:cNvPr>
            <p:cNvSpPr txBox="1">
              <a:spLocks noChangeArrowheads="1"/>
            </p:cNvSpPr>
            <p:nvPr/>
          </p:nvSpPr>
          <p:spPr bwMode="auto">
            <a:xfrm>
              <a:off x="4159" y="3430"/>
              <a:ext cx="887"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solidFill>
                    <a:schemeClr val="hlink"/>
                  </a:solidFill>
                  <a:latin typeface="+mn-lt"/>
                </a:rPr>
                <a:t>retrogen fgf4</a:t>
              </a:r>
            </a:p>
          </p:txBody>
        </p:sp>
        <p:grpSp>
          <p:nvGrpSpPr>
            <p:cNvPr id="124946" name="Group 33">
              <a:extLst>
                <a:ext uri="{FF2B5EF4-FFF2-40B4-BE49-F238E27FC236}">
                  <a16:creationId xmlns:a16="http://schemas.microsoft.com/office/drawing/2014/main" id="{F541EA68-0FD1-47D9-A13E-44BE92A599E9}"/>
                </a:ext>
              </a:extLst>
            </p:cNvPr>
            <p:cNvGrpSpPr>
              <a:grpSpLocks/>
            </p:cNvGrpSpPr>
            <p:nvPr/>
          </p:nvGrpSpPr>
          <p:grpSpPr bwMode="auto">
            <a:xfrm>
              <a:off x="1112" y="2750"/>
              <a:ext cx="1588" cy="272"/>
              <a:chOff x="1383" y="2523"/>
              <a:chExt cx="1588" cy="272"/>
            </a:xfrm>
          </p:grpSpPr>
          <p:grpSp>
            <p:nvGrpSpPr>
              <p:cNvPr id="124954" name="Group 34">
                <a:extLst>
                  <a:ext uri="{FF2B5EF4-FFF2-40B4-BE49-F238E27FC236}">
                    <a16:creationId xmlns:a16="http://schemas.microsoft.com/office/drawing/2014/main" id="{9F9D514C-58DF-4143-8940-FA275B4262FE}"/>
                  </a:ext>
                </a:extLst>
              </p:cNvPr>
              <p:cNvGrpSpPr>
                <a:grpSpLocks/>
              </p:cNvGrpSpPr>
              <p:nvPr/>
            </p:nvGrpSpPr>
            <p:grpSpPr bwMode="auto">
              <a:xfrm>
                <a:off x="1383" y="2750"/>
                <a:ext cx="1588" cy="45"/>
                <a:chOff x="1519" y="1570"/>
                <a:chExt cx="1588" cy="136"/>
              </a:xfrm>
            </p:grpSpPr>
            <p:sp>
              <p:nvSpPr>
                <p:cNvPr id="54300" name="Rectangle 35">
                  <a:extLst>
                    <a:ext uri="{FF2B5EF4-FFF2-40B4-BE49-F238E27FC236}">
                      <a16:creationId xmlns:a16="http://schemas.microsoft.com/office/drawing/2014/main" id="{CC155220-0E9D-4323-90AA-E151359C9806}"/>
                    </a:ext>
                  </a:extLst>
                </p:cNvPr>
                <p:cNvSpPr>
                  <a:spLocks noChangeArrowheads="1"/>
                </p:cNvSpPr>
                <p:nvPr/>
              </p:nvSpPr>
              <p:spPr bwMode="auto">
                <a:xfrm>
                  <a:off x="1519" y="1570"/>
                  <a:ext cx="272"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1" name="Rectangle 36">
                  <a:extLst>
                    <a:ext uri="{FF2B5EF4-FFF2-40B4-BE49-F238E27FC236}">
                      <a16:creationId xmlns:a16="http://schemas.microsoft.com/office/drawing/2014/main" id="{27D5287A-2CFF-476E-AB73-BEDD6B1C54B8}"/>
                    </a:ext>
                  </a:extLst>
                </p:cNvPr>
                <p:cNvSpPr>
                  <a:spLocks noChangeArrowheads="1"/>
                </p:cNvSpPr>
                <p:nvPr/>
              </p:nvSpPr>
              <p:spPr bwMode="auto">
                <a:xfrm>
                  <a:off x="1882" y="1570"/>
                  <a:ext cx="272"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2" name="Rectangle 37">
                  <a:extLst>
                    <a:ext uri="{FF2B5EF4-FFF2-40B4-BE49-F238E27FC236}">
                      <a16:creationId xmlns:a16="http://schemas.microsoft.com/office/drawing/2014/main" id="{5E036657-4483-4973-8834-400AF499744E}"/>
                    </a:ext>
                  </a:extLst>
                </p:cNvPr>
                <p:cNvSpPr>
                  <a:spLocks noChangeArrowheads="1"/>
                </p:cNvSpPr>
                <p:nvPr/>
              </p:nvSpPr>
              <p:spPr bwMode="auto">
                <a:xfrm>
                  <a:off x="2290" y="1570"/>
                  <a:ext cx="181"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3" name="Rectangle 38">
                  <a:extLst>
                    <a:ext uri="{FF2B5EF4-FFF2-40B4-BE49-F238E27FC236}">
                      <a16:creationId xmlns:a16="http://schemas.microsoft.com/office/drawing/2014/main" id="{2B4B17A4-8B85-4892-A94B-FC03FD4092D9}"/>
                    </a:ext>
                  </a:extLst>
                </p:cNvPr>
                <p:cNvSpPr>
                  <a:spLocks noChangeArrowheads="1"/>
                </p:cNvSpPr>
                <p:nvPr/>
              </p:nvSpPr>
              <p:spPr bwMode="auto">
                <a:xfrm>
                  <a:off x="2562" y="1570"/>
                  <a:ext cx="363"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4" name="Rectangle 39">
                  <a:extLst>
                    <a:ext uri="{FF2B5EF4-FFF2-40B4-BE49-F238E27FC236}">
                      <a16:creationId xmlns:a16="http://schemas.microsoft.com/office/drawing/2014/main" id="{49A3E9ED-F285-442F-BF95-3C0E66266BFD}"/>
                    </a:ext>
                  </a:extLst>
                </p:cNvPr>
                <p:cNvSpPr>
                  <a:spLocks noChangeArrowheads="1"/>
                </p:cNvSpPr>
                <p:nvPr/>
              </p:nvSpPr>
              <p:spPr bwMode="auto">
                <a:xfrm>
                  <a:off x="3016" y="1570"/>
                  <a:ext cx="91" cy="136"/>
                </a:xfrm>
                <a:prstGeom prst="rect">
                  <a:avLst/>
                </a:prstGeom>
                <a:solidFill>
                  <a:schemeClr val="hlink"/>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305" name="Rectangle 40">
                  <a:extLst>
                    <a:ext uri="{FF2B5EF4-FFF2-40B4-BE49-F238E27FC236}">
                      <a16:creationId xmlns:a16="http://schemas.microsoft.com/office/drawing/2014/main" id="{458A18E5-5566-48D0-B68F-7C894B8823BF}"/>
                    </a:ext>
                  </a:extLst>
                </p:cNvPr>
                <p:cNvSpPr>
                  <a:spLocks noChangeArrowheads="1"/>
                </p:cNvSpPr>
                <p:nvPr/>
              </p:nvSpPr>
              <p:spPr bwMode="auto">
                <a:xfrm>
                  <a:off x="1519" y="1570"/>
                  <a:ext cx="1588" cy="136"/>
                </a:xfrm>
                <a:prstGeom prst="rect">
                  <a:avLst/>
                </a:prstGeom>
                <a:no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grpSp>
          <p:sp>
            <p:nvSpPr>
              <p:cNvPr id="54299" name="Text Box 41">
                <a:extLst>
                  <a:ext uri="{FF2B5EF4-FFF2-40B4-BE49-F238E27FC236}">
                    <a16:creationId xmlns:a16="http://schemas.microsoft.com/office/drawing/2014/main" id="{5BF666AB-6182-413C-AFBA-05716D7F93B0}"/>
                  </a:ext>
                </a:extLst>
              </p:cNvPr>
              <p:cNvSpPr txBox="1">
                <a:spLocks noChangeArrowheads="1"/>
              </p:cNvSpPr>
              <p:nvPr/>
            </p:nvSpPr>
            <p:spPr bwMode="auto">
              <a:xfrm>
                <a:off x="1958" y="2523"/>
                <a:ext cx="526"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hnRNA</a:t>
                </a:r>
              </a:p>
            </p:txBody>
          </p:sp>
        </p:grpSp>
        <p:sp>
          <p:nvSpPr>
            <p:cNvPr id="124947" name="Line 42">
              <a:extLst>
                <a:ext uri="{FF2B5EF4-FFF2-40B4-BE49-F238E27FC236}">
                  <a16:creationId xmlns:a16="http://schemas.microsoft.com/office/drawing/2014/main" id="{626CA616-4E40-483B-872B-3C470029E216}"/>
                </a:ext>
              </a:extLst>
            </p:cNvPr>
            <p:cNvSpPr>
              <a:spLocks noChangeShapeType="1"/>
            </p:cNvSpPr>
            <p:nvPr/>
          </p:nvSpPr>
          <p:spPr bwMode="auto">
            <a:xfrm flipV="1">
              <a:off x="1338" y="3158"/>
              <a:ext cx="499"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4948" name="Line 43">
              <a:extLst>
                <a:ext uri="{FF2B5EF4-FFF2-40B4-BE49-F238E27FC236}">
                  <a16:creationId xmlns:a16="http://schemas.microsoft.com/office/drawing/2014/main" id="{70A261FE-B4BC-4E00-8A99-AF2EC5BD54FA}"/>
                </a:ext>
              </a:extLst>
            </p:cNvPr>
            <p:cNvSpPr>
              <a:spLocks noChangeShapeType="1"/>
            </p:cNvSpPr>
            <p:nvPr/>
          </p:nvSpPr>
          <p:spPr bwMode="auto">
            <a:xfrm>
              <a:off x="3969" y="3113"/>
              <a:ext cx="589" cy="27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4949" name="Line 44">
              <a:extLst>
                <a:ext uri="{FF2B5EF4-FFF2-40B4-BE49-F238E27FC236}">
                  <a16:creationId xmlns:a16="http://schemas.microsoft.com/office/drawing/2014/main" id="{4DFC28D2-BE6B-4237-862C-F43C4F5ED3DB}"/>
                </a:ext>
              </a:extLst>
            </p:cNvPr>
            <p:cNvSpPr>
              <a:spLocks noChangeShapeType="1"/>
            </p:cNvSpPr>
            <p:nvPr/>
          </p:nvSpPr>
          <p:spPr bwMode="auto">
            <a:xfrm flipV="1">
              <a:off x="2881" y="2977"/>
              <a:ext cx="45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4294" name="Rectangle 45">
              <a:extLst>
                <a:ext uri="{FF2B5EF4-FFF2-40B4-BE49-F238E27FC236}">
                  <a16:creationId xmlns:a16="http://schemas.microsoft.com/office/drawing/2014/main" id="{6731ADAB-0914-4250-A1F2-CF88218D2ADD}"/>
                </a:ext>
              </a:extLst>
            </p:cNvPr>
            <p:cNvSpPr>
              <a:spLocks noChangeArrowheads="1"/>
            </p:cNvSpPr>
            <p:nvPr/>
          </p:nvSpPr>
          <p:spPr bwMode="auto">
            <a:xfrm>
              <a:off x="3198" y="3702"/>
              <a:ext cx="681" cy="136"/>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54295" name="Text Box 46">
              <a:extLst>
                <a:ext uri="{FF2B5EF4-FFF2-40B4-BE49-F238E27FC236}">
                  <a16:creationId xmlns:a16="http://schemas.microsoft.com/office/drawing/2014/main" id="{6189F7BE-45A2-4807-82F0-44B53DD4CF29}"/>
                </a:ext>
              </a:extLst>
            </p:cNvPr>
            <p:cNvSpPr txBox="1">
              <a:spLocks noChangeArrowheads="1"/>
            </p:cNvSpPr>
            <p:nvPr/>
          </p:nvSpPr>
          <p:spPr bwMode="auto">
            <a:xfrm>
              <a:off x="3294" y="3657"/>
              <a:ext cx="379" cy="23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LINE</a:t>
              </a:r>
            </a:p>
          </p:txBody>
        </p:sp>
        <p:sp>
          <p:nvSpPr>
            <p:cNvPr id="124952" name="Line 47">
              <a:extLst>
                <a:ext uri="{FF2B5EF4-FFF2-40B4-BE49-F238E27FC236}">
                  <a16:creationId xmlns:a16="http://schemas.microsoft.com/office/drawing/2014/main" id="{6B35F0CD-63E8-4B32-B0D7-E9188C0FE2AA}"/>
                </a:ext>
              </a:extLst>
            </p:cNvPr>
            <p:cNvSpPr>
              <a:spLocks noChangeShapeType="1"/>
            </p:cNvSpPr>
            <p:nvPr/>
          </p:nvSpPr>
          <p:spPr bwMode="auto">
            <a:xfrm flipV="1">
              <a:off x="3742" y="3612"/>
              <a:ext cx="0" cy="9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4953" name="Line 48">
              <a:extLst>
                <a:ext uri="{FF2B5EF4-FFF2-40B4-BE49-F238E27FC236}">
                  <a16:creationId xmlns:a16="http://schemas.microsoft.com/office/drawing/2014/main" id="{FDC8CDE2-00FE-4288-9842-A75B2F2B583C}"/>
                </a:ext>
              </a:extLst>
            </p:cNvPr>
            <p:cNvSpPr>
              <a:spLocks noChangeShapeType="1"/>
            </p:cNvSpPr>
            <p:nvPr/>
          </p:nvSpPr>
          <p:spPr bwMode="auto">
            <a:xfrm>
              <a:off x="3742" y="3612"/>
              <a:ext cx="317"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124934" name="Picture 49">
            <a:extLst>
              <a:ext uri="{FF2B5EF4-FFF2-40B4-BE49-F238E27FC236}">
                <a16:creationId xmlns:a16="http://schemas.microsoft.com/office/drawing/2014/main" id="{FBE2DB65-98DD-46C6-8EC5-121DA8333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836613"/>
            <a:ext cx="5543550" cy="3455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9" name="Text Box 50">
            <a:extLst>
              <a:ext uri="{FF2B5EF4-FFF2-40B4-BE49-F238E27FC236}">
                <a16:creationId xmlns:a16="http://schemas.microsoft.com/office/drawing/2014/main" id="{9CE3A762-8623-493A-A0D0-A0D594D32D05}"/>
              </a:ext>
            </a:extLst>
          </p:cNvPr>
          <p:cNvSpPr txBox="1">
            <a:spLocks noChangeArrowheads="1"/>
          </p:cNvSpPr>
          <p:nvPr/>
        </p:nvSpPr>
        <p:spPr bwMode="auto">
          <a:xfrm>
            <a:off x="2260600" y="1196975"/>
            <a:ext cx="2151063" cy="33813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i="1">
                <a:latin typeface="+mn-lt"/>
              </a:rPr>
              <a:t>Science 325, 995 (2009)</a:t>
            </a:r>
          </a:p>
        </p:txBody>
      </p:sp>
      <p:grpSp>
        <p:nvGrpSpPr>
          <p:cNvPr id="124936" name="Group 51">
            <a:extLst>
              <a:ext uri="{FF2B5EF4-FFF2-40B4-BE49-F238E27FC236}">
                <a16:creationId xmlns:a16="http://schemas.microsoft.com/office/drawing/2014/main" id="{440C0B51-7393-4992-96DE-0D7046A97BD1}"/>
              </a:ext>
            </a:extLst>
          </p:cNvPr>
          <p:cNvGrpSpPr>
            <a:grpSpLocks/>
          </p:cNvGrpSpPr>
          <p:nvPr/>
        </p:nvGrpSpPr>
        <p:grpSpPr bwMode="auto">
          <a:xfrm>
            <a:off x="1847850" y="2349500"/>
            <a:ext cx="3062288" cy="1069975"/>
            <a:chOff x="340" y="1071"/>
            <a:chExt cx="1929" cy="674"/>
          </a:xfrm>
        </p:grpSpPr>
        <p:sp>
          <p:nvSpPr>
            <p:cNvPr id="54281" name="Rectangle 52">
              <a:extLst>
                <a:ext uri="{FF2B5EF4-FFF2-40B4-BE49-F238E27FC236}">
                  <a16:creationId xmlns:a16="http://schemas.microsoft.com/office/drawing/2014/main" id="{D7EF9165-E2BE-430F-ACDA-10D458628296}"/>
                </a:ext>
              </a:extLst>
            </p:cNvPr>
            <p:cNvSpPr>
              <a:spLocks noChangeArrowheads="1"/>
            </p:cNvSpPr>
            <p:nvPr/>
          </p:nvSpPr>
          <p:spPr bwMode="auto">
            <a:xfrm>
              <a:off x="340" y="1071"/>
              <a:ext cx="1929" cy="674"/>
            </a:xfrm>
            <a:prstGeom prst="rect">
              <a:avLst/>
            </a:prstGeom>
            <a:solidFill>
              <a:schemeClr val="accent1"/>
            </a:solid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jediná evoluční událost</a:t>
              </a: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r>
                <a:rPr lang="cs-CZ" altLang="cs-CZ" sz="1600">
                  <a:latin typeface="+mn-lt"/>
                </a:rPr>
                <a:t>změna fenotypu</a:t>
              </a:r>
            </a:p>
          </p:txBody>
        </p:sp>
        <p:sp>
          <p:nvSpPr>
            <p:cNvPr id="124938" name="Line 53">
              <a:extLst>
                <a:ext uri="{FF2B5EF4-FFF2-40B4-BE49-F238E27FC236}">
                  <a16:creationId xmlns:a16="http://schemas.microsoft.com/office/drawing/2014/main" id="{9C213DEE-C4E9-4B32-A23B-3E947C07944A}"/>
                </a:ext>
              </a:extLst>
            </p:cNvPr>
            <p:cNvSpPr>
              <a:spLocks noChangeShapeType="1"/>
            </p:cNvSpPr>
            <p:nvPr/>
          </p:nvSpPr>
          <p:spPr bwMode="auto">
            <a:xfrm>
              <a:off x="1292" y="1298"/>
              <a:ext cx="0" cy="22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Obrázek 3">
            <a:extLst>
              <a:ext uri="{FF2B5EF4-FFF2-40B4-BE49-F238E27FC236}">
                <a16:creationId xmlns:a16="http://schemas.microsoft.com/office/drawing/2014/main" id="{55BC0BAD-FA4D-4641-A0D8-E1E6796499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671513"/>
            <a:ext cx="852805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ovéPole 5">
            <a:extLst>
              <a:ext uri="{FF2B5EF4-FFF2-40B4-BE49-F238E27FC236}">
                <a16:creationId xmlns:a16="http://schemas.microsoft.com/office/drawing/2014/main" id="{AC0FB7FB-DA71-4163-B8FE-E1E078845E11}"/>
              </a:ext>
            </a:extLst>
          </p:cNvPr>
          <p:cNvSpPr txBox="1">
            <a:spLocks noChangeArrowheads="1"/>
          </p:cNvSpPr>
          <p:nvPr/>
        </p:nvSpPr>
        <p:spPr bwMode="auto">
          <a:xfrm>
            <a:off x="763588" y="131763"/>
            <a:ext cx="8861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cs-CZ" altLang="cs-CZ" sz="1800">
                <a:latin typeface="Arial" panose="020B0604020202020204" pitchFamily="34" charset="0"/>
              </a:rPr>
              <a:t>Lidský genom obsahuje ~ 8000 retrokopií genů (Navarro, Galante, GBE, 2015)</a:t>
            </a:r>
          </a:p>
          <a:p>
            <a:pPr eaLnBrk="1" hangingPunct="1">
              <a:lnSpc>
                <a:spcPct val="100000"/>
              </a:lnSpc>
              <a:spcBef>
                <a:spcPct val="0"/>
              </a:spcBef>
            </a:pPr>
            <a:endParaRPr lang="cs-CZ" altLang="cs-CZ" sz="1800">
              <a:latin typeface="Arial" panose="020B0604020202020204" pitchFamily="34" charset="0"/>
            </a:endParaRPr>
          </a:p>
        </p:txBody>
      </p:sp>
      <p:sp>
        <p:nvSpPr>
          <p:cNvPr id="5" name="TextovéPole 2">
            <a:extLst>
              <a:ext uri="{FF2B5EF4-FFF2-40B4-BE49-F238E27FC236}">
                <a16:creationId xmlns:a16="http://schemas.microsoft.com/office/drawing/2014/main" id="{B1EC89DF-DF0F-44EB-AB64-B227F31652D2}"/>
              </a:ext>
            </a:extLst>
          </p:cNvPr>
          <p:cNvSpPr txBox="1">
            <a:spLocks noChangeArrowheads="1"/>
          </p:cNvSpPr>
          <p:nvPr/>
        </p:nvSpPr>
        <p:spPr bwMode="auto">
          <a:xfrm>
            <a:off x="763588" y="5634038"/>
            <a:ext cx="8013700" cy="9223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defRPr/>
            </a:pPr>
            <a:r>
              <a:rPr lang="cs-CZ" altLang="cs-CZ" dirty="0"/>
              <a:t>Segmentální duplikace zodpovídají za více než 90 % genetické variability mezi lidskými populacemi (</a:t>
            </a:r>
            <a:r>
              <a:rPr lang="cs-CZ" altLang="cs-CZ" dirty="0" err="1"/>
              <a:t>Sudmant</a:t>
            </a:r>
            <a:r>
              <a:rPr lang="cs-CZ" altLang="cs-CZ" dirty="0"/>
              <a:t> et al., Science, 2015)</a:t>
            </a:r>
          </a:p>
          <a:p>
            <a:pPr eaLnBrk="1" hangingPunct="1">
              <a:defRPr/>
            </a:pPr>
            <a:endParaRPr lang="cs-CZ" alt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B95CF780-C3B3-4D31-88A9-66D937E4A498}"/>
              </a:ext>
            </a:extLst>
          </p:cNvPr>
          <p:cNvSpPr>
            <a:spLocks noGrp="1" noChangeArrowheads="1"/>
          </p:cNvSpPr>
          <p:nvPr>
            <p:ph type="title"/>
          </p:nvPr>
        </p:nvSpPr>
        <p:spPr>
          <a:xfrm>
            <a:off x="407988" y="0"/>
            <a:ext cx="9720262" cy="1131888"/>
          </a:xfrm>
        </p:spPr>
        <p:txBody>
          <a:bodyPr rtlCol="0">
            <a:normAutofit/>
          </a:bodyPr>
          <a:lstStyle/>
          <a:p>
            <a:pPr eaLnBrk="1" fontAlgn="auto" hangingPunct="1">
              <a:spcAft>
                <a:spcPts val="0"/>
              </a:spcAft>
              <a:defRPr/>
            </a:pPr>
            <a:r>
              <a:rPr lang="cs-CZ" altLang="cs-CZ" sz="3600" b="1" dirty="0">
                <a:latin typeface="+mn-lt"/>
              </a:rPr>
              <a:t>Aktivace </a:t>
            </a:r>
            <a:r>
              <a:rPr lang="cs-CZ" altLang="cs-CZ" sz="3600" b="1" dirty="0" err="1">
                <a:latin typeface="+mn-lt"/>
              </a:rPr>
              <a:t>transposonů</a:t>
            </a:r>
            <a:r>
              <a:rPr lang="cs-CZ" altLang="cs-CZ" sz="3600" b="1" dirty="0">
                <a:latin typeface="+mn-lt"/>
              </a:rPr>
              <a:t> stresem je běžná u rostlin</a:t>
            </a:r>
          </a:p>
        </p:txBody>
      </p:sp>
      <p:pic>
        <p:nvPicPr>
          <p:cNvPr id="130051" name="Picture 2">
            <a:extLst>
              <a:ext uri="{FF2B5EF4-FFF2-40B4-BE49-F238E27FC236}">
                <a16:creationId xmlns:a16="http://schemas.microsoft.com/office/drawing/2014/main" id="{8AE1A156-BE0A-4262-AACA-7554D5E9B11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92016" y="1030945"/>
            <a:ext cx="4535488" cy="4537075"/>
          </a:xfrm>
          <a:noFill/>
          <a:ln>
            <a:solidFill>
              <a:schemeClr val="tx1"/>
            </a:solidFill>
            <a:miter lim="800000"/>
            <a:headEnd/>
            <a:tailEnd/>
          </a:ln>
        </p:spPr>
      </p:pic>
      <p:sp>
        <p:nvSpPr>
          <p:cNvPr id="44036" name="Text Box 4">
            <a:extLst>
              <a:ext uri="{FF2B5EF4-FFF2-40B4-BE49-F238E27FC236}">
                <a16:creationId xmlns:a16="http://schemas.microsoft.com/office/drawing/2014/main" id="{F34B7B29-EBA5-48ED-ADC0-09FA676BD01F}"/>
              </a:ext>
            </a:extLst>
          </p:cNvPr>
          <p:cNvSpPr txBox="1">
            <a:spLocks noChangeArrowheads="1"/>
          </p:cNvSpPr>
          <p:nvPr/>
        </p:nvSpPr>
        <p:spPr bwMode="auto">
          <a:xfrm>
            <a:off x="276116" y="5723595"/>
            <a:ext cx="4452938" cy="84613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700" dirty="0">
                <a:latin typeface="+mn-lt"/>
              </a:rPr>
              <a:t>Sucho, UV záření, poškození, kultivace in vitro, …</a:t>
            </a:r>
          </a:p>
          <a:p>
            <a:pPr eaLnBrk="1" fontAlgn="auto" hangingPunct="1">
              <a:spcBef>
                <a:spcPts val="0"/>
              </a:spcBef>
              <a:spcAft>
                <a:spcPts val="0"/>
              </a:spcAft>
              <a:defRPr/>
            </a:pPr>
            <a:r>
              <a:rPr lang="cs-CZ" altLang="cs-CZ" sz="1600" dirty="0">
                <a:solidFill>
                  <a:schemeClr val="hlink"/>
                </a:solidFill>
                <a:latin typeface="+mn-lt"/>
              </a:rPr>
              <a:t>2 hypotézy</a:t>
            </a:r>
            <a:r>
              <a:rPr lang="cs-CZ" altLang="cs-CZ" sz="1600" dirty="0">
                <a:latin typeface="+mn-lt"/>
              </a:rPr>
              <a:t> proč stres aktivuje </a:t>
            </a:r>
            <a:r>
              <a:rPr lang="cs-CZ" altLang="cs-CZ" sz="1600" dirty="0" err="1">
                <a:latin typeface="+mn-lt"/>
              </a:rPr>
              <a:t>TEs</a:t>
            </a:r>
            <a:r>
              <a:rPr lang="cs-CZ" altLang="cs-CZ" sz="1600" dirty="0">
                <a:latin typeface="+mn-lt"/>
              </a:rPr>
              <a:t> </a:t>
            </a:r>
          </a:p>
          <a:p>
            <a:pPr eaLnBrk="1" fontAlgn="auto" hangingPunct="1">
              <a:spcBef>
                <a:spcPts val="0"/>
              </a:spcBef>
              <a:spcAft>
                <a:spcPts val="0"/>
              </a:spcAft>
              <a:defRPr/>
            </a:pPr>
            <a:r>
              <a:rPr lang="cs-CZ" altLang="cs-CZ" sz="1600" dirty="0">
                <a:latin typeface="+mn-lt"/>
              </a:rPr>
              <a:t>(oslabený hostitel x variabilita a adaptace)</a:t>
            </a:r>
          </a:p>
        </p:txBody>
      </p:sp>
      <p:sp>
        <p:nvSpPr>
          <p:cNvPr id="44037" name="Text Box 5">
            <a:extLst>
              <a:ext uri="{FF2B5EF4-FFF2-40B4-BE49-F238E27FC236}">
                <a16:creationId xmlns:a16="http://schemas.microsoft.com/office/drawing/2014/main" id="{FFC4BD2D-E139-4C23-96DB-301C86CEC709}"/>
              </a:ext>
            </a:extLst>
          </p:cNvPr>
          <p:cNvSpPr txBox="1">
            <a:spLocks noChangeArrowheads="1"/>
          </p:cNvSpPr>
          <p:nvPr/>
        </p:nvSpPr>
        <p:spPr bwMode="auto">
          <a:xfrm>
            <a:off x="5712619" y="3389322"/>
            <a:ext cx="2206625" cy="36988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dirty="0">
                <a:solidFill>
                  <a:srgbClr val="3399FF"/>
                </a:solidFill>
                <a:latin typeface="+mn-lt"/>
              </a:rPr>
              <a:t>TE + epigenetický kód</a:t>
            </a:r>
          </a:p>
        </p:txBody>
      </p:sp>
      <p:grpSp>
        <p:nvGrpSpPr>
          <p:cNvPr id="130054" name="Group 6">
            <a:extLst>
              <a:ext uri="{FF2B5EF4-FFF2-40B4-BE49-F238E27FC236}">
                <a16:creationId xmlns:a16="http://schemas.microsoft.com/office/drawing/2014/main" id="{27603B43-95F4-4261-BEFE-2DD51D7A5D8C}"/>
              </a:ext>
            </a:extLst>
          </p:cNvPr>
          <p:cNvGrpSpPr>
            <a:grpSpLocks/>
          </p:cNvGrpSpPr>
          <p:nvPr/>
        </p:nvGrpSpPr>
        <p:grpSpPr bwMode="auto">
          <a:xfrm>
            <a:off x="5490369" y="1085860"/>
            <a:ext cx="2952750" cy="2239962"/>
            <a:chOff x="3787" y="572"/>
            <a:chExt cx="1860" cy="1411"/>
          </a:xfrm>
        </p:grpSpPr>
        <p:sp>
          <p:nvSpPr>
            <p:cNvPr id="44051" name="Text Box 7">
              <a:extLst>
                <a:ext uri="{FF2B5EF4-FFF2-40B4-BE49-F238E27FC236}">
                  <a16:creationId xmlns:a16="http://schemas.microsoft.com/office/drawing/2014/main" id="{50A5BC02-5C08-41C2-99E0-F9C5D04FE06B}"/>
                </a:ext>
              </a:extLst>
            </p:cNvPr>
            <p:cNvSpPr txBox="1">
              <a:spLocks noChangeArrowheads="1"/>
            </p:cNvSpPr>
            <p:nvPr/>
          </p:nvSpPr>
          <p:spPr bwMode="auto">
            <a:xfrm>
              <a:off x="3787" y="572"/>
              <a:ext cx="1860" cy="1411"/>
            </a:xfrm>
            <a:prstGeom prst="rect">
              <a:avLst/>
            </a:prstGeom>
            <a:solidFill>
              <a:srgbClr val="FFCC00"/>
            </a:solidFill>
            <a:ln w="12700">
              <a:solidFill>
                <a:schemeClr val="tx1"/>
              </a:solidFill>
              <a:miter lim="800000"/>
              <a:headEnd/>
              <a:tailEn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2000">
                  <a:solidFill>
                    <a:srgbClr val="3399FF"/>
                  </a:solidFill>
                  <a:latin typeface="+mn-lt"/>
                </a:rPr>
                <a:t>Stres</a:t>
              </a:r>
            </a:p>
            <a:p>
              <a:pPr algn="ctr" eaLnBrk="1" fontAlgn="auto" hangingPunct="1">
                <a:spcBef>
                  <a:spcPts val="0"/>
                </a:spcBef>
                <a:spcAft>
                  <a:spcPts val="0"/>
                </a:spcAft>
                <a:defRPr/>
              </a:pPr>
              <a:endParaRPr lang="cs-CZ" altLang="cs-CZ" sz="2000">
                <a:solidFill>
                  <a:srgbClr val="3399FF"/>
                </a:solidFill>
                <a:latin typeface="+mn-lt"/>
              </a:endParaRPr>
            </a:p>
            <a:p>
              <a:pPr algn="ctr" eaLnBrk="1" fontAlgn="auto" hangingPunct="1">
                <a:spcBef>
                  <a:spcPts val="0"/>
                </a:spcBef>
                <a:spcAft>
                  <a:spcPts val="0"/>
                </a:spcAft>
                <a:defRPr/>
              </a:pPr>
              <a:r>
                <a:rPr lang="cs-CZ" altLang="cs-CZ" sz="2000">
                  <a:solidFill>
                    <a:srgbClr val="3399FF"/>
                  </a:solidFill>
                  <a:latin typeface="+mn-lt"/>
                </a:rPr>
                <a:t>aktivace TE</a:t>
              </a:r>
            </a:p>
            <a:p>
              <a:pPr algn="ctr" eaLnBrk="1" fontAlgn="auto" hangingPunct="1">
                <a:spcBef>
                  <a:spcPts val="0"/>
                </a:spcBef>
                <a:spcAft>
                  <a:spcPts val="0"/>
                </a:spcAft>
                <a:defRPr/>
              </a:pPr>
              <a:endParaRPr lang="cs-CZ" altLang="cs-CZ" sz="2000">
                <a:solidFill>
                  <a:srgbClr val="3399FF"/>
                </a:solidFill>
                <a:latin typeface="+mn-lt"/>
              </a:endParaRPr>
            </a:p>
            <a:p>
              <a:pPr algn="ctr" eaLnBrk="1" fontAlgn="auto" hangingPunct="1">
                <a:spcBef>
                  <a:spcPts val="0"/>
                </a:spcBef>
                <a:spcAft>
                  <a:spcPts val="0"/>
                </a:spcAft>
                <a:defRPr/>
              </a:pPr>
              <a:r>
                <a:rPr lang="cs-CZ" altLang="cs-CZ" sz="2000">
                  <a:solidFill>
                    <a:srgbClr val="3399FF"/>
                  </a:solidFill>
                  <a:latin typeface="+mn-lt"/>
                </a:rPr>
                <a:t> </a:t>
              </a:r>
              <a:r>
                <a:rPr lang="cs-CZ" altLang="cs-CZ" sz="2000">
                  <a:solidFill>
                    <a:srgbClr val="3399FF"/>
                  </a:solidFill>
                  <a:latin typeface="+mn-lt"/>
                  <a:sym typeface="Wingdings" panose="05000000000000000000" pitchFamily="2" charset="2"/>
                </a:rPr>
                <a:t>r</a:t>
              </a:r>
              <a:r>
                <a:rPr lang="cs-CZ" altLang="cs-CZ" sz="2000">
                  <a:solidFill>
                    <a:srgbClr val="3399FF"/>
                  </a:solidFill>
                  <a:latin typeface="+mn-lt"/>
                </a:rPr>
                <a:t>ozkolísání genomu</a:t>
              </a:r>
            </a:p>
            <a:p>
              <a:pPr algn="ctr" eaLnBrk="1" fontAlgn="auto" hangingPunct="1">
                <a:spcBef>
                  <a:spcPts val="0"/>
                </a:spcBef>
                <a:spcAft>
                  <a:spcPts val="0"/>
                </a:spcAft>
                <a:defRPr/>
              </a:pPr>
              <a:endParaRPr lang="cs-CZ" altLang="cs-CZ" sz="2000">
                <a:solidFill>
                  <a:srgbClr val="3399FF"/>
                </a:solidFill>
                <a:latin typeface="+mn-lt"/>
              </a:endParaRPr>
            </a:p>
            <a:p>
              <a:pPr algn="ctr" eaLnBrk="1" fontAlgn="auto" hangingPunct="1">
                <a:spcBef>
                  <a:spcPts val="0"/>
                </a:spcBef>
                <a:spcAft>
                  <a:spcPts val="0"/>
                </a:spcAft>
                <a:defRPr/>
              </a:pPr>
              <a:r>
                <a:rPr lang="cs-CZ" altLang="cs-CZ" sz="2000">
                  <a:solidFill>
                    <a:srgbClr val="3399FF"/>
                  </a:solidFill>
                  <a:latin typeface="+mn-lt"/>
                </a:rPr>
                <a:t> </a:t>
              </a:r>
              <a:r>
                <a:rPr lang="cs-CZ" altLang="cs-CZ" sz="2000">
                  <a:solidFill>
                    <a:srgbClr val="3399FF"/>
                  </a:solidFill>
                  <a:latin typeface="+mn-lt"/>
                  <a:sym typeface="Wingdings" panose="05000000000000000000" pitchFamily="2" charset="2"/>
                </a:rPr>
                <a:t>adaptace</a:t>
              </a:r>
            </a:p>
          </p:txBody>
        </p:sp>
        <p:sp>
          <p:nvSpPr>
            <p:cNvPr id="130067" name="Line 8">
              <a:extLst>
                <a:ext uri="{FF2B5EF4-FFF2-40B4-BE49-F238E27FC236}">
                  <a16:creationId xmlns:a16="http://schemas.microsoft.com/office/drawing/2014/main" id="{76371EF8-39EB-4C07-82D2-64B66B9DE0E2}"/>
                </a:ext>
              </a:extLst>
            </p:cNvPr>
            <p:cNvSpPr>
              <a:spLocks noChangeShapeType="1"/>
            </p:cNvSpPr>
            <p:nvPr/>
          </p:nvSpPr>
          <p:spPr bwMode="auto">
            <a:xfrm>
              <a:off x="4701" y="851"/>
              <a:ext cx="0" cy="16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068" name="Line 9">
              <a:extLst>
                <a:ext uri="{FF2B5EF4-FFF2-40B4-BE49-F238E27FC236}">
                  <a16:creationId xmlns:a16="http://schemas.microsoft.com/office/drawing/2014/main" id="{EE81A864-A08E-48CD-8671-4E26FFEDE0F6}"/>
                </a:ext>
              </a:extLst>
            </p:cNvPr>
            <p:cNvSpPr>
              <a:spLocks noChangeShapeType="1"/>
            </p:cNvSpPr>
            <p:nvPr/>
          </p:nvSpPr>
          <p:spPr bwMode="auto">
            <a:xfrm>
              <a:off x="4694" y="1207"/>
              <a:ext cx="0" cy="16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069" name="Line 10">
              <a:extLst>
                <a:ext uri="{FF2B5EF4-FFF2-40B4-BE49-F238E27FC236}">
                  <a16:creationId xmlns:a16="http://schemas.microsoft.com/office/drawing/2014/main" id="{FDBA5AE6-C16C-4B32-9CA9-B246118D2EFC}"/>
                </a:ext>
              </a:extLst>
            </p:cNvPr>
            <p:cNvSpPr>
              <a:spLocks noChangeShapeType="1"/>
            </p:cNvSpPr>
            <p:nvPr/>
          </p:nvSpPr>
          <p:spPr bwMode="auto">
            <a:xfrm>
              <a:off x="4694" y="1570"/>
              <a:ext cx="0" cy="16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130055" name="Group 12">
            <a:extLst>
              <a:ext uri="{FF2B5EF4-FFF2-40B4-BE49-F238E27FC236}">
                <a16:creationId xmlns:a16="http://schemas.microsoft.com/office/drawing/2014/main" id="{E4DFE6BE-F65E-4089-9707-787FB269B29E}"/>
              </a:ext>
            </a:extLst>
          </p:cNvPr>
          <p:cNvGrpSpPr>
            <a:grpSpLocks/>
          </p:cNvGrpSpPr>
          <p:nvPr/>
        </p:nvGrpSpPr>
        <p:grpSpPr bwMode="auto">
          <a:xfrm>
            <a:off x="5274469" y="3821122"/>
            <a:ext cx="3354387" cy="2309813"/>
            <a:chOff x="3515" y="2704"/>
            <a:chExt cx="2113" cy="1455"/>
          </a:xfrm>
        </p:grpSpPr>
        <p:sp>
          <p:nvSpPr>
            <p:cNvPr id="44041" name="Rectangle 13">
              <a:extLst>
                <a:ext uri="{FF2B5EF4-FFF2-40B4-BE49-F238E27FC236}">
                  <a16:creationId xmlns:a16="http://schemas.microsoft.com/office/drawing/2014/main" id="{1BB718A8-8112-4FF8-AD11-CC6A92D71C83}"/>
                </a:ext>
              </a:extLst>
            </p:cNvPr>
            <p:cNvSpPr>
              <a:spLocks noChangeArrowheads="1"/>
            </p:cNvSpPr>
            <p:nvPr/>
          </p:nvSpPr>
          <p:spPr bwMode="auto">
            <a:xfrm>
              <a:off x="3515" y="2704"/>
              <a:ext cx="2087" cy="1452"/>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cs-CZ" altLang="cs-CZ">
                <a:latin typeface="+mn-lt"/>
              </a:endParaRPr>
            </a:p>
          </p:txBody>
        </p:sp>
        <p:sp>
          <p:nvSpPr>
            <p:cNvPr id="44042" name="Text Box 14">
              <a:extLst>
                <a:ext uri="{FF2B5EF4-FFF2-40B4-BE49-F238E27FC236}">
                  <a16:creationId xmlns:a16="http://schemas.microsoft.com/office/drawing/2014/main" id="{408A718D-F802-4E38-9A27-D309BFA97DBC}"/>
                </a:ext>
              </a:extLst>
            </p:cNvPr>
            <p:cNvSpPr txBox="1">
              <a:spLocks noChangeArrowheads="1"/>
            </p:cNvSpPr>
            <p:nvPr/>
          </p:nvSpPr>
          <p:spPr bwMode="auto">
            <a:xfrm>
              <a:off x="4396" y="2704"/>
              <a:ext cx="368" cy="21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stres</a:t>
              </a:r>
            </a:p>
          </p:txBody>
        </p:sp>
        <p:sp>
          <p:nvSpPr>
            <p:cNvPr id="44043" name="Text Box 15">
              <a:extLst>
                <a:ext uri="{FF2B5EF4-FFF2-40B4-BE49-F238E27FC236}">
                  <a16:creationId xmlns:a16="http://schemas.microsoft.com/office/drawing/2014/main" id="{4E6B204C-55BD-4D44-B84C-8500F770C13B}"/>
                </a:ext>
              </a:extLst>
            </p:cNvPr>
            <p:cNvSpPr txBox="1">
              <a:spLocks noChangeArrowheads="1"/>
            </p:cNvSpPr>
            <p:nvPr/>
          </p:nvSpPr>
          <p:spPr bwMode="auto">
            <a:xfrm>
              <a:off x="3606" y="3203"/>
              <a:ext cx="774" cy="213"/>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aktivace TEs</a:t>
              </a:r>
            </a:p>
          </p:txBody>
        </p:sp>
        <p:sp>
          <p:nvSpPr>
            <p:cNvPr id="44044" name="Text Box 16">
              <a:extLst>
                <a:ext uri="{FF2B5EF4-FFF2-40B4-BE49-F238E27FC236}">
                  <a16:creationId xmlns:a16="http://schemas.microsoft.com/office/drawing/2014/main" id="{0E97ED01-79CC-4E90-BF34-8F473488400F}"/>
                </a:ext>
              </a:extLst>
            </p:cNvPr>
            <p:cNvSpPr txBox="1">
              <a:spLocks noChangeArrowheads="1"/>
            </p:cNvSpPr>
            <p:nvPr/>
          </p:nvSpPr>
          <p:spPr bwMode="auto">
            <a:xfrm>
              <a:off x="3515" y="3793"/>
              <a:ext cx="998" cy="366"/>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dlouhodobá odezva</a:t>
              </a:r>
            </a:p>
          </p:txBody>
        </p:sp>
        <p:sp>
          <p:nvSpPr>
            <p:cNvPr id="44045" name="Text Box 17">
              <a:extLst>
                <a:ext uri="{FF2B5EF4-FFF2-40B4-BE49-F238E27FC236}">
                  <a16:creationId xmlns:a16="http://schemas.microsoft.com/office/drawing/2014/main" id="{108DA94A-F58F-426A-AE29-F42819A9063E}"/>
                </a:ext>
              </a:extLst>
            </p:cNvPr>
            <p:cNvSpPr txBox="1">
              <a:spLocks noChangeArrowheads="1"/>
            </p:cNvSpPr>
            <p:nvPr/>
          </p:nvSpPr>
          <p:spPr bwMode="auto">
            <a:xfrm>
              <a:off x="4468" y="3158"/>
              <a:ext cx="1103" cy="366"/>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aktivace obranných genů</a:t>
              </a:r>
            </a:p>
          </p:txBody>
        </p:sp>
        <p:sp>
          <p:nvSpPr>
            <p:cNvPr id="44046" name="Text Box 18">
              <a:extLst>
                <a:ext uri="{FF2B5EF4-FFF2-40B4-BE49-F238E27FC236}">
                  <a16:creationId xmlns:a16="http://schemas.microsoft.com/office/drawing/2014/main" id="{CBE9FFEE-5B77-40A5-A4A4-905CEB803378}"/>
                </a:ext>
              </a:extLst>
            </p:cNvPr>
            <p:cNvSpPr txBox="1">
              <a:spLocks noChangeArrowheads="1"/>
            </p:cNvSpPr>
            <p:nvPr/>
          </p:nvSpPr>
          <p:spPr bwMode="auto">
            <a:xfrm>
              <a:off x="4694" y="3793"/>
              <a:ext cx="934" cy="366"/>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krátkodobá odezva</a:t>
              </a:r>
            </a:p>
          </p:txBody>
        </p:sp>
        <p:sp>
          <p:nvSpPr>
            <p:cNvPr id="130062" name="Line 19">
              <a:extLst>
                <a:ext uri="{FF2B5EF4-FFF2-40B4-BE49-F238E27FC236}">
                  <a16:creationId xmlns:a16="http://schemas.microsoft.com/office/drawing/2014/main" id="{E6146266-120C-4990-8F9B-4C5FB51D266A}"/>
                </a:ext>
              </a:extLst>
            </p:cNvPr>
            <p:cNvSpPr>
              <a:spLocks noChangeShapeType="1"/>
            </p:cNvSpPr>
            <p:nvPr/>
          </p:nvSpPr>
          <p:spPr bwMode="auto">
            <a:xfrm flipH="1">
              <a:off x="4105" y="2931"/>
              <a:ext cx="226"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063" name="Line 20">
              <a:extLst>
                <a:ext uri="{FF2B5EF4-FFF2-40B4-BE49-F238E27FC236}">
                  <a16:creationId xmlns:a16="http://schemas.microsoft.com/office/drawing/2014/main" id="{412261AF-42E9-4252-AC7D-7177241D7F04}"/>
                </a:ext>
              </a:extLst>
            </p:cNvPr>
            <p:cNvSpPr>
              <a:spLocks noChangeShapeType="1"/>
            </p:cNvSpPr>
            <p:nvPr/>
          </p:nvSpPr>
          <p:spPr bwMode="auto">
            <a:xfrm>
              <a:off x="4830" y="2931"/>
              <a:ext cx="136"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064" name="Line 21">
              <a:extLst>
                <a:ext uri="{FF2B5EF4-FFF2-40B4-BE49-F238E27FC236}">
                  <a16:creationId xmlns:a16="http://schemas.microsoft.com/office/drawing/2014/main" id="{E04B25EB-1447-44E5-BDC4-7F5F55CF0BFF}"/>
                </a:ext>
              </a:extLst>
            </p:cNvPr>
            <p:cNvSpPr>
              <a:spLocks noChangeShapeType="1"/>
            </p:cNvSpPr>
            <p:nvPr/>
          </p:nvSpPr>
          <p:spPr bwMode="auto">
            <a:xfrm>
              <a:off x="3969" y="3521"/>
              <a:ext cx="0" cy="1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065" name="Line 22">
              <a:extLst>
                <a:ext uri="{FF2B5EF4-FFF2-40B4-BE49-F238E27FC236}">
                  <a16:creationId xmlns:a16="http://schemas.microsoft.com/office/drawing/2014/main" id="{EFD4E53D-34DD-4666-A2CC-156BE673C69B}"/>
                </a:ext>
              </a:extLst>
            </p:cNvPr>
            <p:cNvSpPr>
              <a:spLocks noChangeShapeType="1"/>
            </p:cNvSpPr>
            <p:nvPr/>
          </p:nvSpPr>
          <p:spPr bwMode="auto">
            <a:xfrm>
              <a:off x="5103" y="3521"/>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2" name="TextovéPole 1">
            <a:extLst>
              <a:ext uri="{FF2B5EF4-FFF2-40B4-BE49-F238E27FC236}">
                <a16:creationId xmlns:a16="http://schemas.microsoft.com/office/drawing/2014/main" id="{412EFEAE-CE81-451D-8799-5E407953C87B}"/>
              </a:ext>
            </a:extLst>
          </p:cNvPr>
          <p:cNvSpPr txBox="1"/>
          <p:nvPr/>
        </p:nvSpPr>
        <p:spPr>
          <a:xfrm>
            <a:off x="9308306" y="4257916"/>
            <a:ext cx="2872089" cy="1938992"/>
          </a:xfrm>
          <a:prstGeom prst="rect">
            <a:avLst/>
          </a:prstGeom>
          <a:noFill/>
        </p:spPr>
        <p:txBody>
          <a:bodyPr wrap="square" rtlCol="0">
            <a:spAutoFit/>
          </a:bodyPr>
          <a:lstStyle/>
          <a:p>
            <a:r>
              <a:rPr lang="cs-CZ" sz="2000" dirty="0"/>
              <a:t>TE zajišťují dlouhodobou odezvu na stresové podmínky formou změn epigenetické regulace nebo genetické informace</a:t>
            </a:r>
            <a:r>
              <a:rPr lang="cs-CZ" dirty="0"/>
              <a:t>. </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8BB24454-3D46-4AAF-99A5-A8B7040B1190}"/>
              </a:ext>
            </a:extLst>
          </p:cNvPr>
          <p:cNvSpPr txBox="1">
            <a:spLocks noChangeArrowheads="1"/>
          </p:cNvSpPr>
          <p:nvPr/>
        </p:nvSpPr>
        <p:spPr bwMode="auto">
          <a:xfrm>
            <a:off x="1992313" y="188913"/>
            <a:ext cx="8497887" cy="519112"/>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2800">
                <a:latin typeface="+mn-lt"/>
              </a:rPr>
              <a:t>Explosivní amplifikace transposonů a </a:t>
            </a:r>
            <a:r>
              <a:rPr lang="cs-CZ" altLang="cs-CZ" sz="2800">
                <a:solidFill>
                  <a:schemeClr val="hlink"/>
                </a:solidFill>
                <a:latin typeface="+mn-lt"/>
              </a:rPr>
              <a:t>speciace</a:t>
            </a:r>
          </a:p>
        </p:txBody>
      </p:sp>
      <p:pic>
        <p:nvPicPr>
          <p:cNvPr id="126979" name="Picture 3">
            <a:extLst>
              <a:ext uri="{FF2B5EF4-FFF2-40B4-BE49-F238E27FC236}">
                <a16:creationId xmlns:a16="http://schemas.microsoft.com/office/drawing/2014/main" id="{DBD08A93-F4E6-44C9-9EC4-802454D0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836613"/>
            <a:ext cx="4176713" cy="5832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0" name="Picture 4">
            <a:extLst>
              <a:ext uri="{FF2B5EF4-FFF2-40B4-BE49-F238E27FC236}">
                <a16:creationId xmlns:a16="http://schemas.microsoft.com/office/drawing/2014/main" id="{6B3CDA65-791F-481E-82FE-BDB8CBA2DC0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80100" y="1196975"/>
            <a:ext cx="4608513" cy="2736850"/>
          </a:xfrm>
          <a:noFill/>
          <a:ln>
            <a:solidFill>
              <a:schemeClr val="tx1"/>
            </a:solidFill>
            <a:miter lim="800000"/>
            <a:headEnd/>
            <a:tailEnd/>
          </a:ln>
        </p:spPr>
      </p:pic>
      <p:sp>
        <p:nvSpPr>
          <p:cNvPr id="55301" name="Text Box 5">
            <a:extLst>
              <a:ext uri="{FF2B5EF4-FFF2-40B4-BE49-F238E27FC236}">
                <a16:creationId xmlns:a16="http://schemas.microsoft.com/office/drawing/2014/main" id="{BA4F0F32-47F1-4292-9617-24F89B536151}"/>
              </a:ext>
            </a:extLst>
          </p:cNvPr>
          <p:cNvSpPr txBox="1">
            <a:spLocks noChangeArrowheads="1"/>
          </p:cNvSpPr>
          <p:nvPr/>
        </p:nvSpPr>
        <p:spPr bwMode="auto">
          <a:xfrm>
            <a:off x="6361113" y="4162425"/>
            <a:ext cx="3811587" cy="35401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700">
                <a:solidFill>
                  <a:schemeClr val="hlink"/>
                </a:solidFill>
                <a:latin typeface="+mn-lt"/>
              </a:rPr>
              <a:t>3x více BARE TE na jižním svahu (ječmen)</a:t>
            </a:r>
          </a:p>
        </p:txBody>
      </p:sp>
      <p:sp>
        <p:nvSpPr>
          <p:cNvPr id="55302" name="Text Box 6">
            <a:extLst>
              <a:ext uri="{FF2B5EF4-FFF2-40B4-BE49-F238E27FC236}">
                <a16:creationId xmlns:a16="http://schemas.microsoft.com/office/drawing/2014/main" id="{51618143-02AF-41C2-AF39-AC249573B780}"/>
              </a:ext>
            </a:extLst>
          </p:cNvPr>
          <p:cNvSpPr txBox="1">
            <a:spLocks noChangeArrowheads="1"/>
          </p:cNvSpPr>
          <p:nvPr/>
        </p:nvSpPr>
        <p:spPr bwMode="auto">
          <a:xfrm>
            <a:off x="7011988" y="836613"/>
            <a:ext cx="2103437" cy="33813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Evoluční kaňon (Israel):</a:t>
            </a:r>
          </a:p>
        </p:txBody>
      </p:sp>
      <p:sp>
        <p:nvSpPr>
          <p:cNvPr id="55303" name="Text Box 7">
            <a:extLst>
              <a:ext uri="{FF2B5EF4-FFF2-40B4-BE49-F238E27FC236}">
                <a16:creationId xmlns:a16="http://schemas.microsoft.com/office/drawing/2014/main" id="{5AE62A6B-5B3D-4471-AE60-43434D449AEC}"/>
              </a:ext>
            </a:extLst>
          </p:cNvPr>
          <p:cNvSpPr txBox="1">
            <a:spLocks noChangeArrowheads="1"/>
          </p:cNvSpPr>
          <p:nvPr/>
        </p:nvSpPr>
        <p:spPr bwMode="auto">
          <a:xfrm>
            <a:off x="1752600" y="2133600"/>
            <a:ext cx="779463" cy="30797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400">
                <a:latin typeface="+mn-lt"/>
              </a:rPr>
              <a:t>vačnatci</a:t>
            </a:r>
          </a:p>
        </p:txBody>
      </p:sp>
      <p:sp>
        <p:nvSpPr>
          <p:cNvPr id="55304" name="Text Box 8">
            <a:extLst>
              <a:ext uri="{FF2B5EF4-FFF2-40B4-BE49-F238E27FC236}">
                <a16:creationId xmlns:a16="http://schemas.microsoft.com/office/drawing/2014/main" id="{EC5BFEF2-8187-4C1A-945C-49DC3F1117F2}"/>
              </a:ext>
            </a:extLst>
          </p:cNvPr>
          <p:cNvSpPr txBox="1">
            <a:spLocks noChangeArrowheads="1"/>
          </p:cNvSpPr>
          <p:nvPr/>
        </p:nvSpPr>
        <p:spPr bwMode="auto">
          <a:xfrm>
            <a:off x="1646238" y="3597275"/>
            <a:ext cx="977900" cy="276225"/>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200">
                <a:latin typeface="+mn-lt"/>
              </a:rPr>
              <a:t>placentálové</a:t>
            </a:r>
          </a:p>
        </p:txBody>
      </p:sp>
      <p:sp>
        <p:nvSpPr>
          <p:cNvPr id="55305" name="Text Box 9">
            <a:extLst>
              <a:ext uri="{FF2B5EF4-FFF2-40B4-BE49-F238E27FC236}">
                <a16:creationId xmlns:a16="http://schemas.microsoft.com/office/drawing/2014/main" id="{0F333EFE-C49B-4277-ACC1-A08DD84031DA}"/>
              </a:ext>
            </a:extLst>
          </p:cNvPr>
          <p:cNvSpPr txBox="1">
            <a:spLocks noChangeArrowheads="1"/>
          </p:cNvSpPr>
          <p:nvPr/>
        </p:nvSpPr>
        <p:spPr bwMode="auto">
          <a:xfrm>
            <a:off x="5951538" y="5013325"/>
            <a:ext cx="3095625" cy="915988"/>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latin typeface="+mn-lt"/>
              </a:rPr>
              <a:t>Mezidruhová hybridizace aktivuje TEs</a:t>
            </a:r>
          </a:p>
          <a:p>
            <a:pPr eaLnBrk="1" fontAlgn="auto" hangingPunct="1">
              <a:spcBef>
                <a:spcPts val="0"/>
              </a:spcBef>
              <a:spcAft>
                <a:spcPts val="0"/>
              </a:spcAft>
              <a:defRPr/>
            </a:pPr>
            <a:r>
              <a:rPr lang="cs-CZ" altLang="cs-CZ">
                <a:latin typeface="+mn-lt"/>
              </a:rPr>
              <a:t>- „destrukce“ silencingu</a:t>
            </a:r>
          </a:p>
        </p:txBody>
      </p:sp>
      <p:pic>
        <p:nvPicPr>
          <p:cNvPr id="126986" name="Picture 10">
            <a:extLst>
              <a:ext uri="{FF2B5EF4-FFF2-40B4-BE49-F238E27FC236}">
                <a16:creationId xmlns:a16="http://schemas.microsoft.com/office/drawing/2014/main" id="{2D69B95C-2E77-47C8-B136-D81C42AA4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288" y="4797425"/>
            <a:ext cx="1493837"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Obrázek 1">
            <a:extLst>
              <a:ext uri="{FF2B5EF4-FFF2-40B4-BE49-F238E27FC236}">
                <a16:creationId xmlns:a16="http://schemas.microsoft.com/office/drawing/2014/main" id="{F64DB2FA-57CC-4DEB-AC87-EC56AA205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44418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Obrázek 3">
            <a:extLst>
              <a:ext uri="{FF2B5EF4-FFF2-40B4-BE49-F238E27FC236}">
                <a16:creationId xmlns:a16="http://schemas.microsoft.com/office/drawing/2014/main" id="{C49478B2-333C-4475-9A17-236A82B91045}"/>
              </a:ext>
            </a:extLst>
          </p:cNvPr>
          <p:cNvPicPr>
            <a:picLocks noChangeAspect="1"/>
          </p:cNvPicPr>
          <p:nvPr/>
        </p:nvPicPr>
        <p:blipFill>
          <a:blip r:embed="rId4">
            <a:extLst>
              <a:ext uri="{28A0092B-C50C-407E-A947-70E740481C1C}">
                <a14:useLocalDpi xmlns:a14="http://schemas.microsoft.com/office/drawing/2010/main" val="0"/>
              </a:ext>
            </a:extLst>
          </a:blip>
          <a:srcRect l="16937" t="13177" r="44160" b="7207"/>
          <a:stretch>
            <a:fillRect/>
          </a:stretch>
        </p:blipFill>
        <p:spPr bwMode="auto">
          <a:xfrm>
            <a:off x="7013575" y="865188"/>
            <a:ext cx="5178425"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1CAA43F8-A52B-4763-BD0F-9F409914EF77}"/>
              </a:ext>
            </a:extLst>
          </p:cNvPr>
          <p:cNvSpPr txBox="1"/>
          <p:nvPr/>
        </p:nvSpPr>
        <p:spPr>
          <a:xfrm>
            <a:off x="11118850" y="6602413"/>
            <a:ext cx="1341438" cy="276225"/>
          </a:xfrm>
          <a:prstGeom prst="rect">
            <a:avLst/>
          </a:prstGeom>
          <a:noFill/>
        </p:spPr>
        <p:txBody>
          <a:bodyPr>
            <a:spAutoFit/>
          </a:bodyPr>
          <a:lstStyle/>
          <a:p>
            <a:pPr eaLnBrk="1" hangingPunct="1">
              <a:defRPr/>
            </a:pPr>
            <a:r>
              <a:rPr lang="cs-CZ" sz="1200" i="1" dirty="0">
                <a:latin typeface="+mn-lt"/>
                <a:cs typeface="Arial" charset="0"/>
              </a:rPr>
              <a:t>Kim et al., 2004</a:t>
            </a:r>
          </a:p>
        </p:txBody>
      </p:sp>
      <p:sp>
        <p:nvSpPr>
          <p:cNvPr id="6" name="TextovéPole 5">
            <a:extLst>
              <a:ext uri="{FF2B5EF4-FFF2-40B4-BE49-F238E27FC236}">
                <a16:creationId xmlns:a16="http://schemas.microsoft.com/office/drawing/2014/main" id="{FC9C74F6-1018-4C67-B412-51335C880723}"/>
              </a:ext>
            </a:extLst>
          </p:cNvPr>
          <p:cNvSpPr txBox="1"/>
          <p:nvPr/>
        </p:nvSpPr>
        <p:spPr>
          <a:xfrm>
            <a:off x="1709738" y="0"/>
            <a:ext cx="9498012" cy="1077913"/>
          </a:xfrm>
          <a:prstGeom prst="rect">
            <a:avLst/>
          </a:prstGeom>
          <a:noFill/>
        </p:spPr>
        <p:txBody>
          <a:bodyPr>
            <a:spAutoFit/>
          </a:bodyPr>
          <a:lstStyle/>
          <a:p>
            <a:pPr algn="ctr" eaLnBrk="1" hangingPunct="1">
              <a:defRPr/>
            </a:pPr>
            <a:r>
              <a:rPr lang="cs-CZ" sz="3200" b="1" dirty="0">
                <a:latin typeface="+mn-lt"/>
                <a:cs typeface="Arial" charset="0"/>
              </a:rPr>
              <a:t>Explozivní amplifikace </a:t>
            </a:r>
            <a:r>
              <a:rPr lang="cs-CZ" sz="3200" b="1" dirty="0" err="1">
                <a:latin typeface="+mn-lt"/>
                <a:cs typeface="Arial" charset="0"/>
              </a:rPr>
              <a:t>transpozonů</a:t>
            </a:r>
            <a:r>
              <a:rPr lang="cs-CZ" sz="3200" b="1" dirty="0">
                <a:latin typeface="+mn-lt"/>
                <a:cs typeface="Arial" charset="0"/>
              </a:rPr>
              <a:t> doprovází velké evoluční události (</a:t>
            </a:r>
            <a:r>
              <a:rPr lang="cs-CZ" sz="3200" b="1" dirty="0" err="1">
                <a:latin typeface="+mn-lt"/>
                <a:cs typeface="Arial" charset="0"/>
              </a:rPr>
              <a:t>speciaci</a:t>
            </a:r>
            <a:r>
              <a:rPr lang="cs-CZ" sz="3200" b="1" dirty="0">
                <a:latin typeface="+mn-lt"/>
                <a:cs typeface="Arial" charset="0"/>
              </a:rPr>
              <a:t>)</a:t>
            </a:r>
          </a:p>
        </p:txBody>
      </p:sp>
      <p:sp>
        <p:nvSpPr>
          <p:cNvPr id="7" name="TextovéPole 6">
            <a:extLst>
              <a:ext uri="{FF2B5EF4-FFF2-40B4-BE49-F238E27FC236}">
                <a16:creationId xmlns:a16="http://schemas.microsoft.com/office/drawing/2014/main" id="{F660BF89-3312-4EEF-9EB3-4FCFD4A33E2E}"/>
              </a:ext>
            </a:extLst>
          </p:cNvPr>
          <p:cNvSpPr txBox="1"/>
          <p:nvPr/>
        </p:nvSpPr>
        <p:spPr>
          <a:xfrm>
            <a:off x="3508375" y="3706813"/>
            <a:ext cx="3222625" cy="1754187"/>
          </a:xfrm>
          <a:prstGeom prst="rect">
            <a:avLst/>
          </a:prstGeom>
          <a:noFill/>
        </p:spPr>
        <p:txBody>
          <a:bodyPr>
            <a:spAutoFit/>
          </a:bodyPr>
          <a:lstStyle/>
          <a:p>
            <a:pPr algn="ctr" eaLnBrk="1" hangingPunct="1">
              <a:defRPr/>
            </a:pPr>
            <a:r>
              <a:rPr lang="cs-CZ" b="1" dirty="0">
                <a:latin typeface="+mn-lt"/>
                <a:cs typeface="Arial" charset="0"/>
              </a:rPr>
              <a:t>Teorie přerušovaných </a:t>
            </a:r>
            <a:r>
              <a:rPr lang="cs-CZ" b="1" dirty="0" err="1">
                <a:latin typeface="+mn-lt"/>
                <a:cs typeface="Arial" charset="0"/>
              </a:rPr>
              <a:t>rovnováh</a:t>
            </a:r>
            <a:r>
              <a:rPr lang="cs-CZ" b="1" dirty="0">
                <a:latin typeface="+mn-lt"/>
                <a:cs typeface="Arial" charset="0"/>
              </a:rPr>
              <a:t> </a:t>
            </a:r>
            <a:r>
              <a:rPr lang="cs-CZ" dirty="0">
                <a:latin typeface="+mn-lt"/>
                <a:cs typeface="Arial" charset="0"/>
              </a:rPr>
              <a:t>(N. </a:t>
            </a:r>
            <a:r>
              <a:rPr lang="cs-CZ" dirty="0" err="1">
                <a:latin typeface="+mn-lt"/>
                <a:cs typeface="Arial" charset="0"/>
              </a:rPr>
              <a:t>Eldredge</a:t>
            </a:r>
            <a:r>
              <a:rPr lang="cs-CZ" dirty="0">
                <a:latin typeface="+mn-lt"/>
                <a:cs typeface="Arial" charset="0"/>
              </a:rPr>
              <a:t>, S. J. </a:t>
            </a:r>
            <a:r>
              <a:rPr lang="cs-CZ" dirty="0" err="1">
                <a:latin typeface="+mn-lt"/>
                <a:cs typeface="Arial" charset="0"/>
              </a:rPr>
              <a:t>Gould</a:t>
            </a:r>
            <a:r>
              <a:rPr lang="cs-CZ" dirty="0">
                <a:latin typeface="+mn-lt"/>
                <a:cs typeface="Arial" charset="0"/>
              </a:rPr>
              <a:t>)</a:t>
            </a:r>
          </a:p>
          <a:p>
            <a:pPr algn="ctr" eaLnBrk="1" hangingPunct="1">
              <a:defRPr/>
            </a:pPr>
            <a:r>
              <a:rPr lang="cs-CZ" b="1" dirty="0">
                <a:latin typeface="+mn-lt"/>
                <a:cs typeface="Arial" charset="0"/>
              </a:rPr>
              <a:t>Zamrzlá evoluce </a:t>
            </a:r>
            <a:r>
              <a:rPr lang="cs-CZ" dirty="0">
                <a:latin typeface="+mn-lt"/>
                <a:cs typeface="Arial" charset="0"/>
              </a:rPr>
              <a:t>– střídání plastických a „zamrzlých“ fází   (J. </a:t>
            </a:r>
            <a:r>
              <a:rPr lang="cs-CZ" dirty="0" err="1">
                <a:latin typeface="+mn-lt"/>
                <a:cs typeface="Arial" charset="0"/>
              </a:rPr>
              <a:t>Flegr</a:t>
            </a:r>
            <a:r>
              <a:rPr lang="cs-CZ" dirty="0">
                <a:latin typeface="+mn-lt"/>
                <a:cs typeface="Arial" charset="0"/>
              </a:rPr>
              <a:t>)</a:t>
            </a:r>
          </a:p>
          <a:p>
            <a:pPr eaLnBrk="1" hangingPunct="1">
              <a:defRPr/>
            </a:pPr>
            <a:endParaRPr lang="cs-CZ" dirty="0">
              <a:latin typeface="Arial" charset="0"/>
              <a:cs typeface="Arial" charset="0"/>
            </a:endParaRPr>
          </a:p>
        </p:txBody>
      </p:sp>
      <p:sp>
        <p:nvSpPr>
          <p:cNvPr id="10" name="Obdélník 9">
            <a:extLst>
              <a:ext uri="{FF2B5EF4-FFF2-40B4-BE49-F238E27FC236}">
                <a16:creationId xmlns:a16="http://schemas.microsoft.com/office/drawing/2014/main" id="{60211782-5AF3-4E4C-8C44-DC6881A76501}"/>
              </a:ext>
            </a:extLst>
          </p:cNvPr>
          <p:cNvSpPr/>
          <p:nvPr/>
        </p:nvSpPr>
        <p:spPr>
          <a:xfrm>
            <a:off x="3430588" y="3619500"/>
            <a:ext cx="3413125"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128008" name="Obrázek 10">
            <a:extLst>
              <a:ext uri="{FF2B5EF4-FFF2-40B4-BE49-F238E27FC236}">
                <a16:creationId xmlns:a16="http://schemas.microsoft.com/office/drawing/2014/main" id="{0C2DDB43-FCC7-449B-9E26-3E1397F9ED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7950" y="53260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Obrázek 11">
            <a:extLst>
              <a:ext uri="{FF2B5EF4-FFF2-40B4-BE49-F238E27FC236}">
                <a16:creationId xmlns:a16="http://schemas.microsoft.com/office/drawing/2014/main" id="{DBEDBD26-C7A8-4F71-A310-A8963C8646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24463" y="5326063"/>
            <a:ext cx="13938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0BEAD07E-F8B5-407A-BF95-7405B680FA94}"/>
              </a:ext>
            </a:extLst>
          </p:cNvPr>
          <p:cNvSpPr txBox="1"/>
          <p:nvPr/>
        </p:nvSpPr>
        <p:spPr>
          <a:xfrm>
            <a:off x="725488" y="817563"/>
            <a:ext cx="3309937" cy="369887"/>
          </a:xfrm>
          <a:prstGeom prst="rect">
            <a:avLst/>
          </a:prstGeom>
          <a:noFill/>
        </p:spPr>
        <p:txBody>
          <a:bodyPr>
            <a:spAutoFit/>
          </a:bodyPr>
          <a:lstStyle/>
          <a:p>
            <a:pPr eaLnBrk="1" hangingPunct="1">
              <a:defRPr/>
            </a:pPr>
            <a:r>
              <a:rPr lang="cs-CZ" dirty="0">
                <a:latin typeface="+mn-lt"/>
                <a:cs typeface="Arial" charset="0"/>
              </a:rPr>
              <a:t>Endogenní retroviry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F4DAB44-988E-49B9-8DF1-50B96BBAB63D}"/>
              </a:ext>
            </a:extLst>
          </p:cNvPr>
          <p:cNvSpPr txBox="1">
            <a:spLocks/>
          </p:cNvSpPr>
          <p:nvPr/>
        </p:nvSpPr>
        <p:spPr bwMode="auto">
          <a:xfrm>
            <a:off x="839788" y="3175"/>
            <a:ext cx="10745787" cy="652463"/>
          </a:xfrm>
          <a:prstGeom prst="rect">
            <a:avLst/>
          </a:prstGeom>
          <a:noFill/>
          <a:ln w="9525">
            <a:noFill/>
            <a:miter lim="800000"/>
            <a:headEnd/>
            <a:tailEnd/>
          </a:ln>
        </p:spPr>
        <p:txBody>
          <a:bodyPr anchor="b"/>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defRPr/>
            </a:pPr>
            <a:r>
              <a:rPr lang="cs-CZ" sz="3600" b="1" dirty="0" err="1">
                <a:latin typeface="Arial" charset="0"/>
              </a:rPr>
              <a:t>Transpozony</a:t>
            </a:r>
            <a:r>
              <a:rPr lang="cs-CZ" sz="3600" b="1" dirty="0">
                <a:latin typeface="Arial" charset="0"/>
              </a:rPr>
              <a:t> – parazité nebo pomocníci</a:t>
            </a:r>
            <a:r>
              <a:rPr lang="cs-CZ" sz="3600" b="1" dirty="0">
                <a:latin typeface="+mn-lt"/>
              </a:rPr>
              <a:t>?</a:t>
            </a:r>
          </a:p>
        </p:txBody>
      </p:sp>
      <p:sp>
        <p:nvSpPr>
          <p:cNvPr id="12" name="Text Box 9">
            <a:extLst>
              <a:ext uri="{FF2B5EF4-FFF2-40B4-BE49-F238E27FC236}">
                <a16:creationId xmlns:a16="http://schemas.microsoft.com/office/drawing/2014/main" id="{FA5C4288-CC36-47A3-A8E3-5B59EA09AA43}"/>
              </a:ext>
            </a:extLst>
          </p:cNvPr>
          <p:cNvSpPr txBox="1">
            <a:spLocks noChangeArrowheads="1"/>
          </p:cNvSpPr>
          <p:nvPr/>
        </p:nvSpPr>
        <p:spPr bwMode="auto">
          <a:xfrm>
            <a:off x="5884863" y="4151313"/>
            <a:ext cx="4718050" cy="1754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b="1">
                <a:solidFill>
                  <a:srgbClr val="FF0000"/>
                </a:solidFill>
              </a:rPr>
              <a:t>Transpozony mohou být „domestikovány“</a:t>
            </a:r>
          </a:p>
          <a:p>
            <a:pPr>
              <a:lnSpc>
                <a:spcPct val="100000"/>
              </a:lnSpc>
              <a:spcBef>
                <a:spcPct val="0"/>
              </a:spcBef>
              <a:buFontTx/>
              <a:buChar char="-"/>
            </a:pPr>
            <a:r>
              <a:rPr lang="cs-CZ" altLang="cs-CZ" sz="1800"/>
              <a:t> telomeráza</a:t>
            </a:r>
          </a:p>
          <a:p>
            <a:pPr>
              <a:lnSpc>
                <a:spcPct val="100000"/>
              </a:lnSpc>
              <a:spcBef>
                <a:spcPct val="0"/>
              </a:spcBef>
              <a:buFontTx/>
              <a:buChar char="-"/>
            </a:pPr>
            <a:r>
              <a:rPr lang="cs-CZ" altLang="cs-CZ" sz="1800"/>
              <a:t> telomery drozofily – Het-A, TART</a:t>
            </a:r>
          </a:p>
          <a:p>
            <a:pPr>
              <a:lnSpc>
                <a:spcPct val="100000"/>
              </a:lnSpc>
              <a:spcBef>
                <a:spcPct val="0"/>
              </a:spcBef>
              <a:buFontTx/>
              <a:buChar char="-"/>
            </a:pPr>
            <a:r>
              <a:rPr lang="cs-CZ" altLang="cs-CZ" sz="1800"/>
              <a:t> centromery – CENP-B z DNA transposonů</a:t>
            </a:r>
          </a:p>
          <a:p>
            <a:pPr>
              <a:lnSpc>
                <a:spcPct val="100000"/>
              </a:lnSpc>
              <a:spcBef>
                <a:spcPct val="0"/>
              </a:spcBef>
              <a:buFontTx/>
              <a:buChar char="-"/>
            </a:pPr>
            <a:r>
              <a:rPr lang="cs-CZ" altLang="cs-CZ" sz="1800"/>
              <a:t> imunitní systém – V(D)J rekombinace</a:t>
            </a:r>
          </a:p>
          <a:p>
            <a:pPr>
              <a:lnSpc>
                <a:spcPct val="100000"/>
              </a:lnSpc>
              <a:spcBef>
                <a:spcPct val="0"/>
              </a:spcBef>
              <a:buFontTx/>
              <a:buChar char="-"/>
            </a:pPr>
            <a:r>
              <a:rPr lang="cs-CZ" altLang="cs-CZ" sz="1800"/>
              <a:t> syncytin v placentě (retrovirální env)</a:t>
            </a:r>
          </a:p>
        </p:txBody>
      </p:sp>
      <p:sp>
        <p:nvSpPr>
          <p:cNvPr id="2" name="Obdélník 1">
            <a:extLst>
              <a:ext uri="{FF2B5EF4-FFF2-40B4-BE49-F238E27FC236}">
                <a16:creationId xmlns:a16="http://schemas.microsoft.com/office/drawing/2014/main" id="{53616E31-BDDE-4C53-8C53-DDC69DDDC223}"/>
              </a:ext>
            </a:extLst>
          </p:cNvPr>
          <p:cNvSpPr>
            <a:spLocks noChangeArrowheads="1"/>
          </p:cNvSpPr>
          <p:nvPr/>
        </p:nvSpPr>
        <p:spPr bwMode="auto">
          <a:xfrm>
            <a:off x="839788" y="4152900"/>
            <a:ext cx="4960937" cy="203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b="1">
                <a:solidFill>
                  <a:srgbClr val="FF0000"/>
                </a:solidFill>
              </a:rPr>
              <a:t>Transpozony „přebudovávají“ genom </a:t>
            </a:r>
          </a:p>
          <a:p>
            <a:pPr>
              <a:lnSpc>
                <a:spcPct val="100000"/>
              </a:lnSpc>
              <a:spcBef>
                <a:spcPct val="0"/>
              </a:spcBef>
              <a:buFontTx/>
              <a:buChar char="-"/>
            </a:pPr>
            <a:r>
              <a:rPr lang="cs-CZ" altLang="cs-CZ" sz="1800"/>
              <a:t> přestavby genomu, rekombinace</a:t>
            </a:r>
          </a:p>
          <a:p>
            <a:pPr>
              <a:lnSpc>
                <a:spcPct val="100000"/>
              </a:lnSpc>
              <a:spcBef>
                <a:spcPct val="0"/>
              </a:spcBef>
              <a:buFontTx/>
              <a:buNone/>
            </a:pPr>
            <a:r>
              <a:rPr lang="cs-CZ" altLang="cs-CZ" sz="1800"/>
              <a:t>- duplikace, rodiny, vznik nových genů (Setmar)</a:t>
            </a:r>
          </a:p>
          <a:p>
            <a:pPr>
              <a:lnSpc>
                <a:spcPct val="100000"/>
              </a:lnSpc>
              <a:spcBef>
                <a:spcPct val="0"/>
              </a:spcBef>
              <a:buFontTx/>
              <a:buChar char="-"/>
            </a:pPr>
            <a:r>
              <a:rPr lang="cs-CZ" altLang="cs-CZ" sz="1800"/>
              <a:t> role v segregaci chromosomů, izolace, speciace</a:t>
            </a:r>
          </a:p>
          <a:p>
            <a:pPr>
              <a:lnSpc>
                <a:spcPct val="100000"/>
              </a:lnSpc>
              <a:spcBef>
                <a:spcPct val="0"/>
              </a:spcBef>
              <a:buFontTx/>
              <a:buNone/>
            </a:pPr>
            <a:r>
              <a:rPr lang="cs-CZ" altLang="cs-CZ" sz="1800"/>
              <a:t>- reparace zlomů v DNA</a:t>
            </a:r>
          </a:p>
          <a:p>
            <a:pPr>
              <a:lnSpc>
                <a:spcPct val="100000"/>
              </a:lnSpc>
              <a:spcBef>
                <a:spcPct val="0"/>
              </a:spcBef>
              <a:buFontTx/>
              <a:buChar char="-"/>
            </a:pPr>
            <a:r>
              <a:rPr lang="cs-CZ" altLang="cs-CZ" sz="1800"/>
              <a:t> inaktivace chromosomu X</a:t>
            </a:r>
          </a:p>
          <a:p>
            <a:pPr>
              <a:lnSpc>
                <a:spcPct val="100000"/>
              </a:lnSpc>
              <a:spcBef>
                <a:spcPct val="0"/>
              </a:spcBef>
              <a:buFontTx/>
              <a:buChar char="-"/>
            </a:pPr>
            <a:r>
              <a:rPr lang="cs-CZ" altLang="cs-CZ" sz="1800"/>
              <a:t> tvorba nových regulačních sítí</a:t>
            </a:r>
          </a:p>
        </p:txBody>
      </p:sp>
      <p:sp>
        <p:nvSpPr>
          <p:cNvPr id="3" name="Obdélník 2">
            <a:extLst>
              <a:ext uri="{FF2B5EF4-FFF2-40B4-BE49-F238E27FC236}">
                <a16:creationId xmlns:a16="http://schemas.microsoft.com/office/drawing/2014/main" id="{7382D852-CA40-4D2B-A2E0-CFD702CCDD8F}"/>
              </a:ext>
            </a:extLst>
          </p:cNvPr>
          <p:cNvSpPr>
            <a:spLocks noChangeArrowheads="1"/>
          </p:cNvSpPr>
          <p:nvPr/>
        </p:nvSpPr>
        <p:spPr bwMode="auto">
          <a:xfrm>
            <a:off x="2351088" y="6303963"/>
            <a:ext cx="8482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FF0000"/>
                </a:solidFill>
              </a:rPr>
              <a:t>Transpozony jsou extrémně důležitou evoluční silou!</a:t>
            </a:r>
          </a:p>
        </p:txBody>
      </p:sp>
      <p:sp>
        <p:nvSpPr>
          <p:cNvPr id="25" name="TextovéPole 24">
            <a:extLst>
              <a:ext uri="{FF2B5EF4-FFF2-40B4-BE49-F238E27FC236}">
                <a16:creationId xmlns:a16="http://schemas.microsoft.com/office/drawing/2014/main" id="{A0FE2688-EF97-4D03-852C-0080F1D216A4}"/>
              </a:ext>
            </a:extLst>
          </p:cNvPr>
          <p:cNvSpPr txBox="1"/>
          <p:nvPr/>
        </p:nvSpPr>
        <p:spPr>
          <a:xfrm>
            <a:off x="2843212" y="661988"/>
            <a:ext cx="9229725" cy="646331"/>
          </a:xfrm>
          <a:prstGeom prst="rect">
            <a:avLst/>
          </a:prstGeom>
          <a:noFill/>
        </p:spPr>
        <p:txBody>
          <a:bodyPr wrap="square">
            <a:spAutoFit/>
          </a:bodyPr>
          <a:lstStyle/>
          <a:p>
            <a:pPr>
              <a:defRPr/>
            </a:pPr>
            <a:r>
              <a:rPr lang="cs-CZ" dirty="0">
                <a:latin typeface="+mn-lt"/>
              </a:rPr>
              <a:t>Francis Crick: </a:t>
            </a:r>
            <a:r>
              <a:rPr lang="cs-CZ" dirty="0"/>
              <a:t> </a:t>
            </a:r>
            <a:r>
              <a:rPr lang="cs-CZ" b="1" dirty="0" err="1">
                <a:solidFill>
                  <a:srgbClr val="FF0000"/>
                </a:solidFill>
                <a:latin typeface="+mn-lt"/>
              </a:rPr>
              <a:t>Transpozony</a:t>
            </a:r>
            <a:r>
              <a:rPr lang="cs-CZ" b="1" dirty="0">
                <a:solidFill>
                  <a:srgbClr val="FF0000"/>
                </a:solidFill>
                <a:latin typeface="+mn-lt"/>
              </a:rPr>
              <a:t> = </a:t>
            </a:r>
            <a:r>
              <a:rPr lang="cs-CZ" b="1" dirty="0" err="1">
                <a:solidFill>
                  <a:srgbClr val="FF0000"/>
                </a:solidFill>
                <a:latin typeface="+mn-lt"/>
              </a:rPr>
              <a:t>Junk</a:t>
            </a:r>
            <a:r>
              <a:rPr lang="cs-CZ" b="1" dirty="0">
                <a:solidFill>
                  <a:srgbClr val="FF0000"/>
                </a:solidFill>
                <a:latin typeface="+mn-lt"/>
              </a:rPr>
              <a:t> DNA, </a:t>
            </a:r>
            <a:r>
              <a:rPr lang="cs-CZ" b="1" dirty="0" err="1">
                <a:solidFill>
                  <a:srgbClr val="FF0000"/>
                </a:solidFill>
                <a:latin typeface="+mn-lt"/>
              </a:rPr>
              <a:t>parazitic</a:t>
            </a:r>
            <a:r>
              <a:rPr lang="cs-CZ" b="1" dirty="0">
                <a:solidFill>
                  <a:srgbClr val="FF0000"/>
                </a:solidFill>
                <a:latin typeface="+mn-lt"/>
              </a:rPr>
              <a:t> DNA, </a:t>
            </a:r>
            <a:r>
              <a:rPr lang="cs-CZ" b="1" dirty="0" err="1">
                <a:solidFill>
                  <a:srgbClr val="FF0000"/>
                </a:solidFill>
                <a:latin typeface="+mn-lt"/>
              </a:rPr>
              <a:t>selfish</a:t>
            </a:r>
            <a:r>
              <a:rPr lang="cs-CZ" b="1" dirty="0">
                <a:solidFill>
                  <a:srgbClr val="FF0000"/>
                </a:solidFill>
                <a:latin typeface="+mn-lt"/>
              </a:rPr>
              <a:t> DNA (1980). </a:t>
            </a:r>
          </a:p>
          <a:p>
            <a:pPr>
              <a:defRPr/>
            </a:pPr>
            <a:r>
              <a:rPr lang="cs-CZ" b="1" dirty="0">
                <a:solidFill>
                  <a:srgbClr val="FF0000"/>
                </a:solidFill>
                <a:highlight>
                  <a:srgbClr val="FFFF00"/>
                </a:highlight>
              </a:rPr>
              <a:t>E</a:t>
            </a:r>
            <a:r>
              <a:rPr lang="cs-CZ" b="1" dirty="0">
                <a:solidFill>
                  <a:srgbClr val="FF0000"/>
                </a:solidFill>
                <a:highlight>
                  <a:srgbClr val="FFFF00"/>
                </a:highlight>
                <a:latin typeface="+mn-lt"/>
              </a:rPr>
              <a:t>xistence </a:t>
            </a:r>
            <a:r>
              <a:rPr lang="cs-CZ" b="1" dirty="0" err="1">
                <a:solidFill>
                  <a:srgbClr val="FF0000"/>
                </a:solidFill>
                <a:highlight>
                  <a:srgbClr val="FFFF00"/>
                </a:highlight>
                <a:latin typeface="+mn-lt"/>
              </a:rPr>
              <a:t>transpozonů</a:t>
            </a:r>
            <a:r>
              <a:rPr lang="cs-CZ" b="1" dirty="0">
                <a:solidFill>
                  <a:srgbClr val="FF0000"/>
                </a:solidFill>
                <a:highlight>
                  <a:srgbClr val="FFFF00"/>
                </a:highlight>
                <a:latin typeface="+mn-lt"/>
              </a:rPr>
              <a:t> v genomech nevyžaduje jiné vysvětlení než jejich sobeckou replikaci!</a:t>
            </a:r>
          </a:p>
        </p:txBody>
      </p:sp>
      <p:pic>
        <p:nvPicPr>
          <p:cNvPr id="112647" name="Obrázek 3">
            <a:extLst>
              <a:ext uri="{FF2B5EF4-FFF2-40B4-BE49-F238E27FC236}">
                <a16:creationId xmlns:a16="http://schemas.microsoft.com/office/drawing/2014/main" id="{9F275E45-3D1B-412C-8860-A692A9529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744538"/>
            <a:ext cx="21875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BA34991D-99DE-446D-808A-7398ADAB9542}"/>
              </a:ext>
            </a:extLst>
          </p:cNvPr>
          <p:cNvSpPr txBox="1">
            <a:spLocks noChangeArrowheads="1"/>
          </p:cNvSpPr>
          <p:nvPr/>
        </p:nvSpPr>
        <p:spPr bwMode="auto">
          <a:xfrm>
            <a:off x="2209800" y="2587625"/>
            <a:ext cx="84058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80000"/>
              </a:lnSpc>
              <a:buFontTx/>
              <a:buNone/>
            </a:pPr>
            <a:r>
              <a:rPr lang="cs-CZ" altLang="cs-CZ" sz="3200" b="1"/>
              <a:t>parazité x významný činitel v evoluci?</a:t>
            </a:r>
          </a:p>
        </p:txBody>
      </p:sp>
      <p:sp>
        <p:nvSpPr>
          <p:cNvPr id="9" name="Rectangle 5">
            <a:extLst>
              <a:ext uri="{FF2B5EF4-FFF2-40B4-BE49-F238E27FC236}">
                <a16:creationId xmlns:a16="http://schemas.microsoft.com/office/drawing/2014/main" id="{9E16A5B3-7544-4FCA-9E2A-038B92924ACF}"/>
              </a:ext>
            </a:extLst>
          </p:cNvPr>
          <p:cNvSpPr>
            <a:spLocks noChangeArrowheads="1"/>
          </p:cNvSpPr>
          <p:nvPr/>
        </p:nvSpPr>
        <p:spPr bwMode="auto">
          <a:xfrm>
            <a:off x="2951163" y="1400175"/>
            <a:ext cx="4332287" cy="1100138"/>
          </a:xfrm>
          <a:prstGeom prst="rect">
            <a:avLst/>
          </a:prstGeom>
          <a:noFill/>
          <a:ln>
            <a:solidFill>
              <a:schemeClr val="tx1"/>
            </a:solid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b="1" dirty="0">
                <a:solidFill>
                  <a:srgbClr val="FF0000"/>
                </a:solidFill>
                <a:latin typeface="+mn-lt"/>
              </a:rPr>
              <a:t>Negativní vliv </a:t>
            </a:r>
            <a:r>
              <a:rPr lang="cs-CZ" altLang="cs-CZ" b="1" dirty="0" err="1">
                <a:solidFill>
                  <a:srgbClr val="FF0000"/>
                </a:solidFill>
                <a:latin typeface="+mn-lt"/>
              </a:rPr>
              <a:t>transposonů</a:t>
            </a:r>
            <a:r>
              <a:rPr lang="cs-CZ" altLang="cs-CZ" b="1" dirty="0">
                <a:solidFill>
                  <a:srgbClr val="FF0000"/>
                </a:solidFill>
                <a:latin typeface="+mn-lt"/>
              </a:rPr>
              <a:t> na hostitele</a:t>
            </a:r>
            <a:r>
              <a:rPr lang="cs-CZ" altLang="cs-CZ" sz="1600" b="1" dirty="0">
                <a:solidFill>
                  <a:srgbClr val="FF0000"/>
                </a:solidFill>
                <a:latin typeface="+mn-lt"/>
              </a:rPr>
              <a:t> </a:t>
            </a:r>
          </a:p>
          <a:p>
            <a:pPr eaLnBrk="1" fontAlgn="auto" hangingPunct="1">
              <a:spcBef>
                <a:spcPts val="0"/>
              </a:spcBef>
              <a:spcAft>
                <a:spcPts val="0"/>
              </a:spcAft>
              <a:defRPr/>
            </a:pPr>
            <a:r>
              <a:rPr lang="cs-CZ" altLang="cs-CZ" sz="1600" dirty="0">
                <a:latin typeface="+mn-lt"/>
              </a:rPr>
              <a:t>- vyplývá z povahy RE (sobecká a parazitická DNA)</a:t>
            </a:r>
          </a:p>
          <a:p>
            <a:pPr eaLnBrk="1" fontAlgn="auto" hangingPunct="1">
              <a:spcBef>
                <a:spcPts val="0"/>
              </a:spcBef>
              <a:spcAft>
                <a:spcPts val="0"/>
              </a:spcAft>
              <a:buFontTx/>
              <a:buChar char="-"/>
              <a:defRPr/>
            </a:pPr>
            <a:r>
              <a:rPr lang="en-US" altLang="cs-CZ" sz="1600" dirty="0">
                <a:latin typeface="+mn-lt"/>
              </a:rPr>
              <a:t> </a:t>
            </a:r>
            <a:r>
              <a:rPr lang="cs-CZ" altLang="cs-CZ" sz="1600" dirty="0">
                <a:latin typeface="+mn-lt"/>
              </a:rPr>
              <a:t>choroby</a:t>
            </a:r>
          </a:p>
          <a:p>
            <a:pPr eaLnBrk="1" fontAlgn="auto" hangingPunct="1">
              <a:spcBef>
                <a:spcPts val="0"/>
              </a:spcBef>
              <a:spcAft>
                <a:spcPts val="0"/>
              </a:spcAft>
              <a:buFontTx/>
              <a:buChar char="-"/>
              <a:defRPr/>
            </a:pPr>
            <a:r>
              <a:rPr lang="en-US" altLang="cs-CZ" sz="1600" dirty="0">
                <a:latin typeface="+mn-lt"/>
              </a:rPr>
              <a:t> </a:t>
            </a:r>
            <a:r>
              <a:rPr lang="cs-CZ" altLang="cs-CZ" sz="1600" dirty="0">
                <a:latin typeface="+mn-lt"/>
              </a:rPr>
              <a:t>mutabilita – stochastické „mutageny“</a:t>
            </a:r>
          </a:p>
        </p:txBody>
      </p:sp>
      <p:sp>
        <p:nvSpPr>
          <p:cNvPr id="10" name="Text Box 2">
            <a:extLst>
              <a:ext uri="{FF2B5EF4-FFF2-40B4-BE49-F238E27FC236}">
                <a16:creationId xmlns:a16="http://schemas.microsoft.com/office/drawing/2014/main" id="{85A16D59-568D-4F2E-8F78-CA6983CCDF64}"/>
              </a:ext>
            </a:extLst>
          </p:cNvPr>
          <p:cNvSpPr txBox="1">
            <a:spLocks noChangeArrowheads="1"/>
          </p:cNvSpPr>
          <p:nvPr/>
        </p:nvSpPr>
        <p:spPr bwMode="auto">
          <a:xfrm>
            <a:off x="7446963" y="1403350"/>
            <a:ext cx="3587750" cy="923925"/>
          </a:xfrm>
          <a:prstGeom prst="rect">
            <a:avLst/>
          </a:prstGeom>
          <a:noFill/>
          <a:ln>
            <a:solidFill>
              <a:schemeClr val="tx1"/>
            </a:solid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b="1" dirty="0">
                <a:solidFill>
                  <a:srgbClr val="FF0000"/>
                </a:solidFill>
                <a:latin typeface="+mn-lt"/>
              </a:rPr>
              <a:t>Obranné mechanizmy hostitele</a:t>
            </a:r>
          </a:p>
          <a:p>
            <a:pPr eaLnBrk="1" fontAlgn="auto" hangingPunct="1">
              <a:spcBef>
                <a:spcPts val="0"/>
              </a:spcBef>
              <a:spcAft>
                <a:spcPts val="0"/>
              </a:spcAft>
              <a:buFontTx/>
              <a:buChar char="-"/>
              <a:defRPr/>
            </a:pPr>
            <a:r>
              <a:rPr lang="cs-CZ" altLang="cs-CZ" dirty="0">
                <a:latin typeface="+mn-lt"/>
              </a:rPr>
              <a:t> Metylace DNA</a:t>
            </a:r>
          </a:p>
          <a:p>
            <a:pPr eaLnBrk="1" fontAlgn="auto" hangingPunct="1">
              <a:spcBef>
                <a:spcPts val="0"/>
              </a:spcBef>
              <a:spcAft>
                <a:spcPts val="0"/>
              </a:spcAft>
              <a:buFontTx/>
              <a:buChar char="-"/>
              <a:defRPr/>
            </a:pPr>
            <a:r>
              <a:rPr lang="cs-CZ" altLang="cs-CZ" dirty="0">
                <a:latin typeface="+mn-lt"/>
              </a:rPr>
              <a:t> RNA interference</a:t>
            </a:r>
          </a:p>
        </p:txBody>
      </p:sp>
      <p:sp>
        <p:nvSpPr>
          <p:cNvPr id="11" name="Rectangle 4">
            <a:extLst>
              <a:ext uri="{FF2B5EF4-FFF2-40B4-BE49-F238E27FC236}">
                <a16:creationId xmlns:a16="http://schemas.microsoft.com/office/drawing/2014/main" id="{FBE5F31E-2D49-48B1-B259-44C76D3EBE70}"/>
              </a:ext>
            </a:extLst>
          </p:cNvPr>
          <p:cNvSpPr>
            <a:spLocks noChangeArrowheads="1"/>
          </p:cNvSpPr>
          <p:nvPr/>
        </p:nvSpPr>
        <p:spPr bwMode="auto">
          <a:xfrm>
            <a:off x="839788" y="3233738"/>
            <a:ext cx="6192837" cy="862012"/>
          </a:xfrm>
          <a:prstGeom prst="rect">
            <a:avLst/>
          </a:prstGeom>
          <a:noFill/>
          <a:ln>
            <a:solidFill>
              <a:schemeClr val="tx1"/>
            </a:solid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b="1" dirty="0">
                <a:solidFill>
                  <a:srgbClr val="FF0000"/>
                </a:solidFill>
                <a:latin typeface="+mn-lt"/>
              </a:rPr>
              <a:t>Mechanizmy </a:t>
            </a:r>
            <a:r>
              <a:rPr lang="cs-CZ" altLang="cs-CZ" b="1" dirty="0" err="1">
                <a:solidFill>
                  <a:srgbClr val="FF0000"/>
                </a:solidFill>
                <a:latin typeface="+mn-lt"/>
              </a:rPr>
              <a:t>transposonu</a:t>
            </a:r>
            <a:r>
              <a:rPr lang="cs-CZ" altLang="cs-CZ" b="1" dirty="0">
                <a:solidFill>
                  <a:srgbClr val="FF0000"/>
                </a:solidFill>
                <a:latin typeface="+mn-lt"/>
              </a:rPr>
              <a:t> minimalizující jejich vliv na hostitele</a:t>
            </a:r>
            <a:endParaRPr lang="en-US" altLang="cs-CZ" b="1" dirty="0">
              <a:solidFill>
                <a:srgbClr val="FF0000"/>
              </a:solidFill>
              <a:latin typeface="+mn-lt"/>
            </a:endParaRPr>
          </a:p>
          <a:p>
            <a:pPr eaLnBrk="1" fontAlgn="auto" hangingPunct="1">
              <a:spcBef>
                <a:spcPts val="0"/>
              </a:spcBef>
              <a:spcAft>
                <a:spcPts val="0"/>
              </a:spcAft>
              <a:defRPr/>
            </a:pPr>
            <a:r>
              <a:rPr lang="cs-CZ" altLang="cs-CZ" sz="1600" dirty="0">
                <a:latin typeface="+mn-lt"/>
              </a:rPr>
              <a:t>- včleňování do heterochromatinu</a:t>
            </a:r>
          </a:p>
          <a:p>
            <a:pPr eaLnBrk="1" fontAlgn="auto" hangingPunct="1">
              <a:spcBef>
                <a:spcPts val="0"/>
              </a:spcBef>
              <a:spcAft>
                <a:spcPts val="0"/>
              </a:spcAft>
              <a:defRPr/>
            </a:pPr>
            <a:r>
              <a:rPr lang="cs-CZ" altLang="cs-CZ" sz="1600" dirty="0">
                <a:latin typeface="+mn-lt"/>
              </a:rPr>
              <a:t>- odstraňování elementů rekombinací</a:t>
            </a:r>
          </a:p>
        </p:txBody>
      </p:sp>
      <p:sp>
        <p:nvSpPr>
          <p:cNvPr id="13" name="Rectangle 8">
            <a:extLst>
              <a:ext uri="{FF2B5EF4-FFF2-40B4-BE49-F238E27FC236}">
                <a16:creationId xmlns:a16="http://schemas.microsoft.com/office/drawing/2014/main" id="{FED18B7C-C07C-4A92-A535-A9ECB04C9587}"/>
              </a:ext>
            </a:extLst>
          </p:cNvPr>
          <p:cNvSpPr>
            <a:spLocks noChangeArrowheads="1"/>
          </p:cNvSpPr>
          <p:nvPr/>
        </p:nvSpPr>
        <p:spPr bwMode="auto">
          <a:xfrm>
            <a:off x="9840913" y="2874963"/>
            <a:ext cx="2232025" cy="984250"/>
          </a:xfrm>
          <a:prstGeom prst="rect">
            <a:avLst/>
          </a:prstGeom>
          <a:solidFill>
            <a:srgbClr val="FFCC00"/>
          </a:solidFill>
          <a:ln w="9525">
            <a:solidFill>
              <a:schemeClr val="tx1"/>
            </a:solidFill>
            <a:miter lim="800000"/>
            <a:headEnd/>
            <a:tailEn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lnSpc>
                <a:spcPct val="80000"/>
              </a:lnSpc>
              <a:spcBef>
                <a:spcPct val="20000"/>
              </a:spcBef>
              <a:spcAft>
                <a:spcPts val="0"/>
              </a:spcAft>
              <a:defRPr/>
            </a:pPr>
            <a:r>
              <a:rPr lang="cs-CZ" altLang="cs-CZ" dirty="0">
                <a:latin typeface="+mn-lt"/>
              </a:rPr>
              <a:t>V průběhu evoluce dochází ke koadaptaci </a:t>
            </a:r>
            <a:r>
              <a:rPr lang="cs-CZ" altLang="cs-CZ" dirty="0" err="1">
                <a:latin typeface="+mn-lt"/>
              </a:rPr>
              <a:t>transposonů</a:t>
            </a:r>
            <a:r>
              <a:rPr lang="cs-CZ" altLang="cs-CZ" dirty="0">
                <a:latin typeface="+mn-lt"/>
              </a:rPr>
              <a:t> a hostitele </a:t>
            </a:r>
          </a:p>
        </p:txBody>
      </p:sp>
    </p:spTree>
    <p:extLst>
      <p:ext uri="{BB962C8B-B14F-4D97-AF65-F5344CB8AC3E}">
        <p14:creationId xmlns:p14="http://schemas.microsoft.com/office/powerpoint/2010/main" val="151922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p:bldP spid="8" grpId="0"/>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9F48B03E-62D2-4556-BBB9-4818EC890452}"/>
              </a:ext>
            </a:extLst>
          </p:cNvPr>
          <p:cNvSpPr txBox="1">
            <a:spLocks noChangeArrowheads="1"/>
          </p:cNvSpPr>
          <p:nvPr/>
        </p:nvSpPr>
        <p:spPr bwMode="auto">
          <a:xfrm>
            <a:off x="1306513" y="-42863"/>
            <a:ext cx="9361487" cy="1323976"/>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4000" b="1" dirty="0">
                <a:latin typeface="+mn-lt"/>
              </a:rPr>
              <a:t>Inzerční specificita a inzerce </a:t>
            </a:r>
            <a:r>
              <a:rPr lang="cs-CZ" altLang="cs-CZ" sz="4000" b="1" dirty="0" err="1">
                <a:latin typeface="+mn-lt"/>
              </a:rPr>
              <a:t>retroelementů</a:t>
            </a:r>
            <a:r>
              <a:rPr lang="cs-CZ" altLang="cs-CZ" sz="4000" b="1" dirty="0">
                <a:latin typeface="+mn-lt"/>
              </a:rPr>
              <a:t> do heterochromatinu</a:t>
            </a:r>
          </a:p>
        </p:txBody>
      </p:sp>
      <p:sp>
        <p:nvSpPr>
          <p:cNvPr id="33795" name="Text Box 5">
            <a:extLst>
              <a:ext uri="{FF2B5EF4-FFF2-40B4-BE49-F238E27FC236}">
                <a16:creationId xmlns:a16="http://schemas.microsoft.com/office/drawing/2014/main" id="{510E48F7-F17C-4C39-8CBA-F365E1C0B883}"/>
              </a:ext>
            </a:extLst>
          </p:cNvPr>
          <p:cNvSpPr txBox="1">
            <a:spLocks noChangeArrowheads="1"/>
          </p:cNvSpPr>
          <p:nvPr/>
        </p:nvSpPr>
        <p:spPr bwMode="auto">
          <a:xfrm>
            <a:off x="2135188" y="1268413"/>
            <a:ext cx="5903912" cy="1465262"/>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latin typeface="+mn-lt"/>
              </a:rPr>
              <a:t>- inzerce není náhodná (retroviry)</a:t>
            </a:r>
          </a:p>
          <a:p>
            <a:pPr eaLnBrk="1" fontAlgn="auto" hangingPunct="1">
              <a:spcBef>
                <a:spcPts val="0"/>
              </a:spcBef>
              <a:spcAft>
                <a:spcPts val="0"/>
              </a:spcAft>
              <a:defRPr/>
            </a:pPr>
            <a:r>
              <a:rPr lang="cs-CZ" altLang="cs-CZ">
                <a:latin typeface="+mn-lt"/>
              </a:rPr>
              <a:t>- role INT – chromodomain/targeting domain (TD)</a:t>
            </a:r>
          </a:p>
          <a:p>
            <a:pPr eaLnBrk="1" fontAlgn="auto" hangingPunct="1">
              <a:spcBef>
                <a:spcPts val="0"/>
              </a:spcBef>
              <a:spcAft>
                <a:spcPts val="0"/>
              </a:spcAft>
              <a:defRPr/>
            </a:pPr>
            <a:r>
              <a:rPr lang="cs-CZ" altLang="cs-CZ">
                <a:latin typeface="+mn-lt"/>
              </a:rPr>
              <a:t>- interakce s proteiny chromatinu</a:t>
            </a:r>
          </a:p>
          <a:p>
            <a:pPr eaLnBrk="1" fontAlgn="auto" hangingPunct="1">
              <a:spcBef>
                <a:spcPts val="0"/>
              </a:spcBef>
              <a:spcAft>
                <a:spcPts val="0"/>
              </a:spcAft>
              <a:buFontTx/>
              <a:buChar char="-"/>
              <a:defRPr/>
            </a:pPr>
            <a:r>
              <a:rPr lang="cs-CZ" altLang="cs-CZ">
                <a:latin typeface="+mn-lt"/>
              </a:rPr>
              <a:t> inženýrství (nové specifity), genová terapie</a:t>
            </a:r>
          </a:p>
          <a:p>
            <a:pPr eaLnBrk="1" fontAlgn="auto" hangingPunct="1">
              <a:spcBef>
                <a:spcPts val="0"/>
              </a:spcBef>
              <a:spcAft>
                <a:spcPts val="0"/>
              </a:spcAft>
              <a:buFontTx/>
              <a:buChar char="-"/>
              <a:defRPr/>
            </a:pPr>
            <a:r>
              <a:rPr lang="cs-CZ" altLang="cs-CZ">
                <a:latin typeface="+mn-lt"/>
              </a:rPr>
              <a:t> „local hopping“ DNA TE</a:t>
            </a:r>
          </a:p>
        </p:txBody>
      </p:sp>
      <p:grpSp>
        <p:nvGrpSpPr>
          <p:cNvPr id="93188" name="Group 12">
            <a:extLst>
              <a:ext uri="{FF2B5EF4-FFF2-40B4-BE49-F238E27FC236}">
                <a16:creationId xmlns:a16="http://schemas.microsoft.com/office/drawing/2014/main" id="{719887FF-BE30-4E20-BA7C-097F7EE6BDB5}"/>
              </a:ext>
            </a:extLst>
          </p:cNvPr>
          <p:cNvGrpSpPr>
            <a:grpSpLocks/>
          </p:cNvGrpSpPr>
          <p:nvPr/>
        </p:nvGrpSpPr>
        <p:grpSpPr bwMode="auto">
          <a:xfrm>
            <a:off x="1631950" y="2852738"/>
            <a:ext cx="4176713" cy="3881437"/>
            <a:chOff x="0" y="890"/>
            <a:chExt cx="3560" cy="3352"/>
          </a:xfrm>
        </p:grpSpPr>
        <p:pic>
          <p:nvPicPr>
            <p:cNvPr id="93192" name="Picture 4">
              <a:extLst>
                <a:ext uri="{FF2B5EF4-FFF2-40B4-BE49-F238E27FC236}">
                  <a16:creationId xmlns:a16="http://schemas.microsoft.com/office/drawing/2014/main" id="{2F8542E8-2B98-43E5-9D77-07AB0FA9A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3560" cy="33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0" name="Text Box 6">
              <a:extLst>
                <a:ext uri="{FF2B5EF4-FFF2-40B4-BE49-F238E27FC236}">
                  <a16:creationId xmlns:a16="http://schemas.microsoft.com/office/drawing/2014/main" id="{5A42A3BD-2F56-4C78-95AC-7559BFD16C7D}"/>
                </a:ext>
              </a:extLst>
            </p:cNvPr>
            <p:cNvSpPr txBox="1">
              <a:spLocks noChangeArrowheads="1"/>
            </p:cNvSpPr>
            <p:nvPr/>
          </p:nvSpPr>
          <p:spPr bwMode="auto">
            <a:xfrm>
              <a:off x="1203" y="2523"/>
              <a:ext cx="1096" cy="319"/>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cs-CZ">
                  <a:latin typeface="+mn-lt"/>
                </a:rPr>
                <a:t>(Voytas lab)</a:t>
              </a:r>
              <a:endParaRPr lang="cs-CZ" altLang="cs-CZ">
                <a:latin typeface="+mn-lt"/>
              </a:endParaRPr>
            </a:p>
          </p:txBody>
        </p:sp>
        <p:sp>
          <p:nvSpPr>
            <p:cNvPr id="33801" name="Text Box 7">
              <a:extLst>
                <a:ext uri="{FF2B5EF4-FFF2-40B4-BE49-F238E27FC236}">
                  <a16:creationId xmlns:a16="http://schemas.microsoft.com/office/drawing/2014/main" id="{1A87709D-5BC8-42F9-A063-6F6FD879069D}"/>
                </a:ext>
              </a:extLst>
            </p:cNvPr>
            <p:cNvSpPr txBox="1">
              <a:spLocks noChangeArrowheads="1"/>
            </p:cNvSpPr>
            <p:nvPr/>
          </p:nvSpPr>
          <p:spPr bwMode="auto">
            <a:xfrm>
              <a:off x="1020" y="1843"/>
              <a:ext cx="886" cy="319"/>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cs-CZ">
                  <a:solidFill>
                    <a:schemeClr val="hlink"/>
                  </a:solidFill>
                  <a:latin typeface="+mn-lt"/>
                </a:rPr>
                <a:t>integr</a:t>
              </a:r>
              <a:r>
                <a:rPr lang="cs-CZ" altLang="cs-CZ">
                  <a:solidFill>
                    <a:schemeClr val="hlink"/>
                  </a:solidFill>
                  <a:latin typeface="+mn-lt"/>
                </a:rPr>
                <a:t>áza</a:t>
              </a:r>
            </a:p>
          </p:txBody>
        </p:sp>
        <p:sp>
          <p:nvSpPr>
            <p:cNvPr id="93195" name="Line 8">
              <a:extLst>
                <a:ext uri="{FF2B5EF4-FFF2-40B4-BE49-F238E27FC236}">
                  <a16:creationId xmlns:a16="http://schemas.microsoft.com/office/drawing/2014/main" id="{5E5D261D-86C2-4651-9B66-FB1B44DC8DDC}"/>
                </a:ext>
              </a:extLst>
            </p:cNvPr>
            <p:cNvSpPr>
              <a:spLocks noChangeShapeType="1"/>
            </p:cNvSpPr>
            <p:nvPr/>
          </p:nvSpPr>
          <p:spPr bwMode="auto">
            <a:xfrm flipH="1" flipV="1">
              <a:off x="476" y="1888"/>
              <a:ext cx="590" cy="9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03" name="Text Box 9">
              <a:extLst>
                <a:ext uri="{FF2B5EF4-FFF2-40B4-BE49-F238E27FC236}">
                  <a16:creationId xmlns:a16="http://schemas.microsoft.com/office/drawing/2014/main" id="{D189C4D4-3B75-4827-9322-72701440A984}"/>
                </a:ext>
              </a:extLst>
            </p:cNvPr>
            <p:cNvSpPr txBox="1">
              <a:spLocks noChangeArrowheads="1"/>
            </p:cNvSpPr>
            <p:nvPr/>
          </p:nvSpPr>
          <p:spPr bwMode="auto">
            <a:xfrm>
              <a:off x="1203" y="2160"/>
              <a:ext cx="1359" cy="292"/>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600">
                  <a:solidFill>
                    <a:schemeClr val="hlink"/>
                  </a:solidFill>
                  <a:latin typeface="+mn-lt"/>
                </a:rPr>
                <a:t>heterochromatin</a:t>
              </a:r>
            </a:p>
          </p:txBody>
        </p:sp>
        <p:sp>
          <p:nvSpPr>
            <p:cNvPr id="93197" name="Line 10">
              <a:extLst>
                <a:ext uri="{FF2B5EF4-FFF2-40B4-BE49-F238E27FC236}">
                  <a16:creationId xmlns:a16="http://schemas.microsoft.com/office/drawing/2014/main" id="{0AB4D28C-FFD1-4E8C-AE4A-66B16F30266B}"/>
                </a:ext>
              </a:extLst>
            </p:cNvPr>
            <p:cNvSpPr>
              <a:spLocks noChangeShapeType="1"/>
            </p:cNvSpPr>
            <p:nvPr/>
          </p:nvSpPr>
          <p:spPr bwMode="auto">
            <a:xfrm flipH="1" flipV="1">
              <a:off x="476" y="2024"/>
              <a:ext cx="725" cy="273"/>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93189" name="Picture 11">
            <a:extLst>
              <a:ext uri="{FF2B5EF4-FFF2-40B4-BE49-F238E27FC236}">
                <a16:creationId xmlns:a16="http://schemas.microsoft.com/office/drawing/2014/main" id="{37039476-4C9C-4924-B8F7-17E72E8DE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3633788"/>
            <a:ext cx="4859337" cy="3071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Text Box 13">
            <a:extLst>
              <a:ext uri="{FF2B5EF4-FFF2-40B4-BE49-F238E27FC236}">
                <a16:creationId xmlns:a16="http://schemas.microsoft.com/office/drawing/2014/main" id="{5A03180A-BE6A-4FB7-AF1B-83167B2B009A}"/>
              </a:ext>
            </a:extLst>
          </p:cNvPr>
          <p:cNvSpPr txBox="1">
            <a:spLocks noChangeArrowheads="1"/>
          </p:cNvSpPr>
          <p:nvPr/>
        </p:nvSpPr>
        <p:spPr bwMode="auto">
          <a:xfrm>
            <a:off x="6383338" y="2924175"/>
            <a:ext cx="3959225" cy="64135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Inzerce retroelementů do již existujících retroelementů</a:t>
            </a:r>
          </a:p>
        </p:txBody>
      </p:sp>
      <p:sp>
        <p:nvSpPr>
          <p:cNvPr id="2" name="TextovéPole 1">
            <a:extLst>
              <a:ext uri="{FF2B5EF4-FFF2-40B4-BE49-F238E27FC236}">
                <a16:creationId xmlns:a16="http://schemas.microsoft.com/office/drawing/2014/main" id="{7F978EE1-FF9D-41EB-9483-6D2920802D6F}"/>
              </a:ext>
            </a:extLst>
          </p:cNvPr>
          <p:cNvSpPr txBox="1"/>
          <p:nvPr/>
        </p:nvSpPr>
        <p:spPr>
          <a:xfrm>
            <a:off x="7770449" y="1610320"/>
            <a:ext cx="4392488" cy="923330"/>
          </a:xfrm>
          <a:prstGeom prst="rect">
            <a:avLst/>
          </a:prstGeom>
          <a:solidFill>
            <a:srgbClr val="FFFF00"/>
          </a:solidFill>
        </p:spPr>
        <p:txBody>
          <a:bodyPr>
            <a:spAutoFit/>
          </a:bodyPr>
          <a:lstStyle/>
          <a:p>
            <a:pPr>
              <a:defRPr/>
            </a:pPr>
            <a:r>
              <a:rPr lang="cs-CZ" b="1" dirty="0">
                <a:highlight>
                  <a:srgbClr val="FFFF00"/>
                </a:highlight>
              </a:rPr>
              <a:t>Ale! Selekce odstraňuje </a:t>
            </a:r>
            <a:r>
              <a:rPr lang="cs-CZ" b="1" dirty="0" err="1">
                <a:highlight>
                  <a:srgbClr val="FFFF00"/>
                </a:highlight>
              </a:rPr>
              <a:t>TEs</a:t>
            </a:r>
            <a:r>
              <a:rPr lang="cs-CZ" b="1" dirty="0">
                <a:highlight>
                  <a:srgbClr val="FFFF00"/>
                </a:highlight>
              </a:rPr>
              <a:t> v blízkosti genů, což nás může vést k falešnému přesvědčení o inzerční specificitě.</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4E20D2C-8F8A-4829-9BDB-F45B633F6E19}"/>
              </a:ext>
            </a:extLst>
          </p:cNvPr>
          <p:cNvSpPr>
            <a:spLocks noGrp="1"/>
          </p:cNvSpPr>
          <p:nvPr>
            <p:ph type="title"/>
          </p:nvPr>
        </p:nvSpPr>
        <p:spPr>
          <a:xfrm>
            <a:off x="847725" y="23813"/>
            <a:ext cx="10747375" cy="652462"/>
          </a:xfrm>
        </p:spPr>
        <p:txBody>
          <a:bodyPr>
            <a:normAutofit fontScale="90000"/>
          </a:bodyPr>
          <a:lstStyle/>
          <a:p>
            <a:pPr>
              <a:defRPr/>
            </a:pPr>
            <a:r>
              <a:rPr lang="cs-CZ" dirty="0">
                <a:latin typeface="Arial" charset="0"/>
              </a:rPr>
              <a:t> </a:t>
            </a:r>
            <a:r>
              <a:rPr lang="cs-CZ" sz="3200" b="1" dirty="0">
                <a:latin typeface="+mn-lt"/>
              </a:rPr>
              <a:t>Proč trpí eukaryota </a:t>
            </a:r>
            <a:r>
              <a:rPr lang="cs-CZ" sz="3200" b="1" dirty="0" err="1">
                <a:latin typeface="+mn-lt"/>
              </a:rPr>
              <a:t>transpozony</a:t>
            </a:r>
            <a:r>
              <a:rPr lang="cs-CZ" sz="3200" b="1" dirty="0">
                <a:latin typeface="+mn-lt"/>
              </a:rPr>
              <a:t> ve svých genomech?</a:t>
            </a:r>
          </a:p>
        </p:txBody>
      </p:sp>
      <p:sp>
        <p:nvSpPr>
          <p:cNvPr id="136195" name="TextovéPole 1">
            <a:extLst>
              <a:ext uri="{FF2B5EF4-FFF2-40B4-BE49-F238E27FC236}">
                <a16:creationId xmlns:a16="http://schemas.microsoft.com/office/drawing/2014/main" id="{D6F2F484-FFCE-496C-BD93-BEF8E46730A8}"/>
              </a:ext>
            </a:extLst>
          </p:cNvPr>
          <p:cNvSpPr txBox="1">
            <a:spLocks noChangeArrowheads="1"/>
          </p:cNvSpPr>
          <p:nvPr/>
        </p:nvSpPr>
        <p:spPr bwMode="auto">
          <a:xfrm>
            <a:off x="783870" y="4272677"/>
            <a:ext cx="782410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b="1" dirty="0"/>
              <a:t>Nekonvenční: </a:t>
            </a:r>
          </a:p>
          <a:p>
            <a:pPr>
              <a:lnSpc>
                <a:spcPct val="100000"/>
              </a:lnSpc>
              <a:spcBef>
                <a:spcPct val="0"/>
              </a:spcBef>
              <a:buFontTx/>
              <a:buNone/>
            </a:pPr>
            <a:r>
              <a:rPr lang="cs-CZ" altLang="cs-CZ" sz="1800" dirty="0" err="1"/>
              <a:t>Epigenet</a:t>
            </a:r>
            <a:r>
              <a:rPr lang="cs-CZ" altLang="cs-CZ" sz="1800" dirty="0"/>
              <a:t>. mech. vznikly z obranných systémů </a:t>
            </a:r>
            <a:r>
              <a:rPr lang="cs-CZ" altLang="cs-CZ" sz="1800" dirty="0" err="1"/>
              <a:t>prokaryot</a:t>
            </a:r>
            <a:r>
              <a:rPr lang="cs-CZ" altLang="cs-CZ" sz="1800" dirty="0"/>
              <a:t> pro regulaci homologní rekombinace (umlčená DNA je inertní vůči rekombinaci), kvůli snížení HGT.</a:t>
            </a:r>
          </a:p>
          <a:p>
            <a:pPr>
              <a:lnSpc>
                <a:spcPct val="100000"/>
              </a:lnSpc>
              <a:spcBef>
                <a:spcPct val="0"/>
              </a:spcBef>
              <a:buFontTx/>
              <a:buNone/>
            </a:pPr>
            <a:r>
              <a:rPr lang="cs-CZ" altLang="cs-CZ" sz="1800" dirty="0"/>
              <a:t>Teprve poté byly </a:t>
            </a:r>
            <a:r>
              <a:rPr lang="cs-CZ" altLang="cs-CZ" sz="1800" dirty="0" err="1"/>
              <a:t>exaptovány</a:t>
            </a:r>
            <a:r>
              <a:rPr lang="cs-CZ" altLang="cs-CZ" sz="1800" dirty="0"/>
              <a:t> pro umlčení TE.</a:t>
            </a:r>
          </a:p>
          <a:p>
            <a:pPr>
              <a:lnSpc>
                <a:spcPct val="100000"/>
              </a:lnSpc>
              <a:spcBef>
                <a:spcPct val="0"/>
              </a:spcBef>
              <a:buFontTx/>
              <a:buNone/>
            </a:pPr>
            <a:r>
              <a:rPr lang="cs-CZ" altLang="cs-CZ" sz="1800" dirty="0" err="1"/>
              <a:t>Epigenet</a:t>
            </a:r>
            <a:r>
              <a:rPr lang="cs-CZ" altLang="cs-CZ" sz="1800" dirty="0"/>
              <a:t>. mech. se staly </a:t>
            </a:r>
            <a:r>
              <a:rPr lang="cs-CZ" altLang="cs-CZ" sz="1800" dirty="0">
                <a:solidFill>
                  <a:srgbClr val="FF0000"/>
                </a:solidFill>
              </a:rPr>
              <a:t>předpokladem</a:t>
            </a:r>
            <a:r>
              <a:rPr lang="cs-CZ" altLang="cs-CZ" sz="1800" dirty="0"/>
              <a:t> </a:t>
            </a:r>
            <a:r>
              <a:rPr lang="cs-CZ" altLang="cs-CZ" sz="1800" dirty="0">
                <a:solidFill>
                  <a:srgbClr val="FF0000"/>
                </a:solidFill>
              </a:rPr>
              <a:t>množení </a:t>
            </a:r>
            <a:r>
              <a:rPr lang="cs-CZ" altLang="cs-CZ" sz="1800" dirty="0" err="1">
                <a:solidFill>
                  <a:srgbClr val="FF0000"/>
                </a:solidFill>
              </a:rPr>
              <a:t>transpozonů</a:t>
            </a:r>
            <a:r>
              <a:rPr lang="cs-CZ" altLang="cs-CZ" sz="1800" dirty="0">
                <a:solidFill>
                  <a:srgbClr val="FF0000"/>
                </a:solidFill>
              </a:rPr>
              <a:t> </a:t>
            </a:r>
            <a:r>
              <a:rPr lang="cs-CZ" altLang="cs-CZ" sz="1800" dirty="0"/>
              <a:t>v genomech. </a:t>
            </a:r>
          </a:p>
          <a:p>
            <a:pPr>
              <a:lnSpc>
                <a:spcPct val="100000"/>
              </a:lnSpc>
              <a:spcBef>
                <a:spcPct val="0"/>
              </a:spcBef>
              <a:buFontTx/>
              <a:buNone/>
            </a:pPr>
            <a:endParaRPr lang="cs-CZ" altLang="cs-CZ" sz="1800" dirty="0"/>
          </a:p>
          <a:p>
            <a:pPr>
              <a:lnSpc>
                <a:spcPct val="100000"/>
              </a:lnSpc>
              <a:spcBef>
                <a:spcPct val="0"/>
              </a:spcBef>
              <a:buFontTx/>
              <a:buNone/>
            </a:pPr>
            <a:r>
              <a:rPr lang="cs-CZ" altLang="cs-CZ" sz="1800" dirty="0" err="1"/>
              <a:t>Epigenetika</a:t>
            </a:r>
            <a:r>
              <a:rPr lang="cs-CZ" altLang="cs-CZ" sz="1800" dirty="0"/>
              <a:t> + </a:t>
            </a:r>
            <a:r>
              <a:rPr lang="cs-CZ" altLang="cs-CZ" sz="1800" dirty="0" err="1"/>
              <a:t>transpozony</a:t>
            </a:r>
            <a:r>
              <a:rPr lang="cs-CZ" altLang="cs-CZ" sz="1800" dirty="0"/>
              <a:t> zvýšily evoluční potenciál organizmů a mohly vzniknout složité mnohobuněčné životní formy.</a:t>
            </a:r>
          </a:p>
        </p:txBody>
      </p:sp>
      <p:sp>
        <p:nvSpPr>
          <p:cNvPr id="6" name="Obdélník 5">
            <a:extLst>
              <a:ext uri="{FF2B5EF4-FFF2-40B4-BE49-F238E27FC236}">
                <a16:creationId xmlns:a16="http://schemas.microsoft.com/office/drawing/2014/main" id="{F7281F22-86BA-41BC-A755-2D6F4A9CFD00}"/>
              </a:ext>
            </a:extLst>
          </p:cNvPr>
          <p:cNvSpPr/>
          <p:nvPr/>
        </p:nvSpPr>
        <p:spPr>
          <a:xfrm>
            <a:off x="847725" y="661194"/>
            <a:ext cx="6956425" cy="1200150"/>
          </a:xfrm>
          <a:prstGeom prst="rect">
            <a:avLst/>
          </a:prstGeom>
        </p:spPr>
        <p:txBody>
          <a:bodyPr>
            <a:spAutoFit/>
          </a:bodyPr>
          <a:lstStyle/>
          <a:p>
            <a:pPr>
              <a:defRPr/>
            </a:pPr>
            <a:r>
              <a:rPr lang="cs-CZ" b="1" dirty="0"/>
              <a:t>Konvenční výklad: </a:t>
            </a:r>
          </a:p>
          <a:p>
            <a:pPr marL="342900" indent="-342900">
              <a:buFontTx/>
              <a:buAutoNum type="arabicParenR"/>
              <a:defRPr/>
            </a:pPr>
            <a:r>
              <a:rPr lang="cs-CZ" dirty="0"/>
              <a:t>Nejprve byly genomy osídleny </a:t>
            </a:r>
            <a:r>
              <a:rPr lang="cs-CZ" dirty="0" err="1"/>
              <a:t>transpozony</a:t>
            </a:r>
            <a:r>
              <a:rPr lang="cs-CZ" dirty="0"/>
              <a:t>.</a:t>
            </a:r>
          </a:p>
          <a:p>
            <a:pPr marL="342900" indent="-342900">
              <a:buFontTx/>
              <a:buAutoNum type="arabicParenR"/>
              <a:defRPr/>
            </a:pPr>
            <a:r>
              <a:rPr lang="cs-CZ" dirty="0"/>
              <a:t>Epigenetické mechanizmy </a:t>
            </a:r>
            <a:r>
              <a:rPr lang="cs-CZ" dirty="0">
                <a:solidFill>
                  <a:srgbClr val="FF0000"/>
                </a:solidFill>
              </a:rPr>
              <a:t>se vyvinuly na obranu proti </a:t>
            </a:r>
            <a:r>
              <a:rPr lang="cs-CZ" dirty="0" err="1">
                <a:solidFill>
                  <a:srgbClr val="FF0000"/>
                </a:solidFill>
              </a:rPr>
              <a:t>transpozonům</a:t>
            </a:r>
            <a:r>
              <a:rPr lang="cs-CZ" dirty="0"/>
              <a:t>.</a:t>
            </a:r>
          </a:p>
          <a:p>
            <a:pPr>
              <a:defRPr/>
            </a:pPr>
            <a:r>
              <a:rPr lang="cs-CZ" dirty="0"/>
              <a:t>(Francis Crick – parazitické sekvence)</a:t>
            </a:r>
          </a:p>
        </p:txBody>
      </p:sp>
      <p:pic>
        <p:nvPicPr>
          <p:cNvPr id="136197" name="Obrázek 2">
            <a:extLst>
              <a:ext uri="{FF2B5EF4-FFF2-40B4-BE49-F238E27FC236}">
                <a16:creationId xmlns:a16="http://schemas.microsoft.com/office/drawing/2014/main" id="{618D0B6D-D3A1-4640-A14D-99608FA39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894" y="4525292"/>
            <a:ext cx="15144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Obrázek 9">
            <a:extLst>
              <a:ext uri="{FF2B5EF4-FFF2-40B4-BE49-F238E27FC236}">
                <a16:creationId xmlns:a16="http://schemas.microsoft.com/office/drawing/2014/main" id="{6A166C97-B2C5-48C2-B0B1-21DC0ECA7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150" y="584202"/>
            <a:ext cx="1423933" cy="118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5CBADF52-0021-4619-86A5-70FE15607705}"/>
              </a:ext>
            </a:extLst>
          </p:cNvPr>
          <p:cNvSpPr txBox="1">
            <a:spLocks/>
          </p:cNvSpPr>
          <p:nvPr/>
        </p:nvSpPr>
        <p:spPr>
          <a:xfrm>
            <a:off x="783870" y="1865970"/>
            <a:ext cx="5865483" cy="2183743"/>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cs-CZ" sz="2000" b="1" dirty="0" err="1"/>
              <a:t>Prokaryota</a:t>
            </a:r>
            <a:r>
              <a:rPr lang="cs-CZ" sz="2000" b="1" dirty="0"/>
              <a:t>:</a:t>
            </a:r>
          </a:p>
          <a:p>
            <a:pPr marL="0" indent="0">
              <a:lnSpc>
                <a:spcPct val="100000"/>
              </a:lnSpc>
              <a:buFont typeface="Arial" panose="020B0604020202020204" pitchFamily="34" charset="0"/>
              <a:buNone/>
              <a:defRPr/>
            </a:pPr>
            <a:r>
              <a:rPr lang="cs-CZ" sz="1600" dirty="0"/>
              <a:t>- malé genomy efektivně využité operony</a:t>
            </a:r>
          </a:p>
          <a:p>
            <a:pPr marL="0" indent="0">
              <a:lnSpc>
                <a:spcPct val="100000"/>
              </a:lnSpc>
              <a:buFont typeface="Arial" panose="020B0604020202020204" pitchFamily="34" charset="0"/>
              <a:buNone/>
              <a:defRPr/>
            </a:pPr>
            <a:r>
              <a:rPr lang="cs-CZ" sz="1600" dirty="0"/>
              <a:t>- malé množství </a:t>
            </a:r>
            <a:r>
              <a:rPr lang="cs-CZ" sz="1600" dirty="0" err="1"/>
              <a:t>transpozonů</a:t>
            </a:r>
            <a:endParaRPr lang="cs-CZ" sz="1600" dirty="0"/>
          </a:p>
          <a:p>
            <a:pPr marL="0" indent="0">
              <a:lnSpc>
                <a:spcPct val="100000"/>
              </a:lnSpc>
              <a:buNone/>
              <a:defRPr/>
            </a:pPr>
            <a:r>
              <a:rPr lang="cs-CZ" sz="1600" dirty="0"/>
              <a:t>- Obranné mechanizmy založené na rozlišení vlastní od cizorodé DNA (ta je degradována)</a:t>
            </a:r>
          </a:p>
          <a:p>
            <a:pPr marL="0" indent="0">
              <a:lnSpc>
                <a:spcPct val="100000"/>
              </a:lnSpc>
              <a:buNone/>
              <a:defRPr/>
            </a:pPr>
            <a:r>
              <a:rPr lang="cs-CZ" sz="1600" dirty="0"/>
              <a:t>- Homologní rekombinace neumožňuje duplikace genomu</a:t>
            </a:r>
          </a:p>
        </p:txBody>
      </p:sp>
      <p:sp>
        <p:nvSpPr>
          <p:cNvPr id="136200" name="Rectangle 3">
            <a:extLst>
              <a:ext uri="{FF2B5EF4-FFF2-40B4-BE49-F238E27FC236}">
                <a16:creationId xmlns:a16="http://schemas.microsoft.com/office/drawing/2014/main" id="{A83644D8-3BF1-4D7B-918B-2B0CB3B66257}"/>
              </a:ext>
            </a:extLst>
          </p:cNvPr>
          <p:cNvSpPr txBox="1">
            <a:spLocks/>
          </p:cNvSpPr>
          <p:nvPr/>
        </p:nvSpPr>
        <p:spPr bwMode="auto">
          <a:xfrm>
            <a:off x="7123058" y="1868865"/>
            <a:ext cx="4210050" cy="21762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buFont typeface="Arial" panose="020B0604020202020204" pitchFamily="34" charset="0"/>
              <a:buNone/>
            </a:pPr>
            <a:r>
              <a:rPr lang="cs-CZ" altLang="cs-CZ" sz="2000" b="1" dirty="0"/>
              <a:t>Eukaryota:</a:t>
            </a:r>
          </a:p>
          <a:p>
            <a:pPr>
              <a:lnSpc>
                <a:spcPct val="100000"/>
              </a:lnSpc>
              <a:buFont typeface="Arial" panose="020B0604020202020204" pitchFamily="34" charset="0"/>
              <a:buNone/>
            </a:pPr>
            <a:r>
              <a:rPr lang="cs-CZ" altLang="cs-CZ" sz="1600" dirty="0"/>
              <a:t>- velké genomy plné repeticí</a:t>
            </a:r>
          </a:p>
          <a:p>
            <a:pPr>
              <a:lnSpc>
                <a:spcPct val="100000"/>
              </a:lnSpc>
              <a:buFont typeface="Arial" panose="020B0604020202020204" pitchFamily="34" charset="0"/>
              <a:buNone/>
            </a:pPr>
            <a:r>
              <a:rPr lang="cs-CZ" altLang="cs-CZ" sz="1600" dirty="0"/>
              <a:t>- obrovské počty </a:t>
            </a:r>
            <a:r>
              <a:rPr lang="cs-CZ" altLang="cs-CZ" sz="1600" dirty="0" err="1"/>
              <a:t>transpozonů</a:t>
            </a:r>
            <a:endParaRPr lang="cs-CZ" altLang="cs-CZ" sz="1600" dirty="0"/>
          </a:p>
          <a:p>
            <a:pPr>
              <a:lnSpc>
                <a:spcPct val="100000"/>
              </a:lnSpc>
              <a:buNone/>
            </a:pPr>
            <a:r>
              <a:rPr lang="cs-CZ" altLang="cs-CZ" sz="1600" dirty="0"/>
              <a:t>- složité epigenetické regulační mechanizmy cílící na umlčení cizorodé DNA </a:t>
            </a:r>
          </a:p>
          <a:p>
            <a:pPr>
              <a:lnSpc>
                <a:spcPct val="100000"/>
              </a:lnSpc>
              <a:buNone/>
            </a:pPr>
            <a:r>
              <a:rPr lang="cs-CZ" altLang="cs-CZ" sz="1600" dirty="0"/>
              <a:t>- Všudypřítomnost duplikované DNA</a:t>
            </a:r>
          </a:p>
        </p:txBody>
      </p:sp>
      <p:sp>
        <p:nvSpPr>
          <p:cNvPr id="136201" name="TextovéPole 11">
            <a:extLst>
              <a:ext uri="{FF2B5EF4-FFF2-40B4-BE49-F238E27FC236}">
                <a16:creationId xmlns:a16="http://schemas.microsoft.com/office/drawing/2014/main" id="{AA9C3685-9174-45AA-813D-AC30953F9344}"/>
              </a:ext>
            </a:extLst>
          </p:cNvPr>
          <p:cNvSpPr txBox="1">
            <a:spLocks noChangeArrowheads="1"/>
          </p:cNvSpPr>
          <p:nvPr/>
        </p:nvSpPr>
        <p:spPr bwMode="auto">
          <a:xfrm>
            <a:off x="6628237" y="2924205"/>
            <a:ext cx="515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1800" dirty="0"/>
              <a:t>vs.</a:t>
            </a:r>
          </a:p>
        </p:txBody>
      </p:sp>
      <p:sp>
        <p:nvSpPr>
          <p:cNvPr id="2" name="TextovéPole 1">
            <a:extLst>
              <a:ext uri="{FF2B5EF4-FFF2-40B4-BE49-F238E27FC236}">
                <a16:creationId xmlns:a16="http://schemas.microsoft.com/office/drawing/2014/main" id="{0050138F-F5DC-4B62-A16F-B6CFCEA8F734}"/>
              </a:ext>
            </a:extLst>
          </p:cNvPr>
          <p:cNvSpPr txBox="1"/>
          <p:nvPr/>
        </p:nvSpPr>
        <p:spPr>
          <a:xfrm>
            <a:off x="7714593" y="6405505"/>
            <a:ext cx="4210050" cy="646331"/>
          </a:xfrm>
          <a:prstGeom prst="rect">
            <a:avLst/>
          </a:prstGeom>
          <a:noFill/>
        </p:spPr>
        <p:txBody>
          <a:bodyPr wrap="square" rtlCol="0">
            <a:spAutoFit/>
          </a:bodyPr>
          <a:lstStyle/>
          <a:p>
            <a:r>
              <a:rPr lang="cs-CZ" altLang="cs-CZ" dirty="0"/>
              <a:t>(Nina </a:t>
            </a:r>
            <a:r>
              <a:rPr lang="cs-CZ" altLang="cs-CZ" dirty="0" err="1"/>
              <a:t>Fedoroff</a:t>
            </a:r>
            <a:r>
              <a:rPr lang="cs-CZ" altLang="cs-CZ" dirty="0"/>
              <a:t>, 2012, Science 338:758-767)</a:t>
            </a:r>
          </a:p>
          <a:p>
            <a:endParaRPr lang="cs-CZ"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8B3E3467-FBCA-439D-8782-1EA83799C0E8}"/>
              </a:ext>
            </a:extLst>
          </p:cNvPr>
          <p:cNvSpPr txBox="1">
            <a:spLocks noChangeArrowheads="1"/>
          </p:cNvSpPr>
          <p:nvPr/>
        </p:nvSpPr>
        <p:spPr bwMode="auto">
          <a:xfrm>
            <a:off x="3000375" y="620713"/>
            <a:ext cx="6588125" cy="64135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i="1">
                <a:latin typeface="+mn-lt"/>
              </a:rPr>
              <a:t>„Bez transposonů bychom zde nebyli a živý svět by pravděpodobně vypadal velmi odlišně.“</a:t>
            </a:r>
            <a:r>
              <a:rPr lang="cs-CZ" altLang="cs-CZ">
                <a:latin typeface="+mn-lt"/>
              </a:rPr>
              <a:t>       Susan Wessler</a:t>
            </a:r>
          </a:p>
        </p:txBody>
      </p:sp>
      <p:pic>
        <p:nvPicPr>
          <p:cNvPr id="140291" name="Picture 3">
            <a:extLst>
              <a:ext uri="{FF2B5EF4-FFF2-40B4-BE49-F238E27FC236}">
                <a16:creationId xmlns:a16="http://schemas.microsoft.com/office/drawing/2014/main" id="{7D9EADE5-FC13-4AA0-81AC-9C389DBF1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61938"/>
            <a:ext cx="13589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4" name="Text Box 5">
            <a:extLst>
              <a:ext uri="{FF2B5EF4-FFF2-40B4-BE49-F238E27FC236}">
                <a16:creationId xmlns:a16="http://schemas.microsoft.com/office/drawing/2014/main" id="{C2CF8154-0749-4D23-B402-3E3D5FB57048}"/>
              </a:ext>
            </a:extLst>
          </p:cNvPr>
          <p:cNvSpPr txBox="1">
            <a:spLocks noChangeArrowheads="1"/>
          </p:cNvSpPr>
          <p:nvPr/>
        </p:nvSpPr>
        <p:spPr bwMode="auto">
          <a:xfrm>
            <a:off x="1703388" y="1989138"/>
            <a:ext cx="7416800" cy="915987"/>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i="1">
                <a:latin typeface="+mn-lt"/>
              </a:rPr>
              <a:t>„Retrotransposony nemohou být zcela sobecké, protože hostitelský genom i vědci je využívají ke svému vlastnímu prospěchu.“ </a:t>
            </a:r>
            <a:r>
              <a:rPr lang="cs-CZ" altLang="cs-CZ">
                <a:latin typeface="+mn-lt"/>
              </a:rPr>
              <a:t>:-)                                          </a:t>
            </a:r>
          </a:p>
          <a:p>
            <a:pPr eaLnBrk="1" fontAlgn="auto" hangingPunct="1">
              <a:spcBef>
                <a:spcPts val="0"/>
              </a:spcBef>
              <a:spcAft>
                <a:spcPts val="0"/>
              </a:spcAft>
              <a:defRPr/>
            </a:pPr>
            <a:r>
              <a:rPr lang="cs-CZ" altLang="cs-CZ">
                <a:latin typeface="+mn-lt"/>
              </a:rPr>
              <a:t>                                                                            Jeffrey Bennetzen</a:t>
            </a:r>
          </a:p>
        </p:txBody>
      </p:sp>
      <p:pic>
        <p:nvPicPr>
          <p:cNvPr id="140293" name="Picture 6">
            <a:extLst>
              <a:ext uri="{FF2B5EF4-FFF2-40B4-BE49-F238E27FC236}">
                <a16:creationId xmlns:a16="http://schemas.microsoft.com/office/drawing/2014/main" id="{33BC9D92-ABEF-4998-9203-89DD05020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188" y="1557338"/>
            <a:ext cx="137795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4" name="Picture 7">
            <a:extLst>
              <a:ext uri="{FF2B5EF4-FFF2-40B4-BE49-F238E27FC236}">
                <a16:creationId xmlns:a16="http://schemas.microsoft.com/office/drawing/2014/main" id="{EAD45D5A-799A-486D-8C31-B170AC0EE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3068638"/>
            <a:ext cx="2622550"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5" name="Picture 8">
            <a:extLst>
              <a:ext uri="{FF2B5EF4-FFF2-40B4-BE49-F238E27FC236}">
                <a16:creationId xmlns:a16="http://schemas.microsoft.com/office/drawing/2014/main" id="{57E0CF56-433B-47C5-A659-49841FA80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5" y="3068638"/>
            <a:ext cx="3730625"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8" name="Text Box 9">
            <a:extLst>
              <a:ext uri="{FF2B5EF4-FFF2-40B4-BE49-F238E27FC236}">
                <a16:creationId xmlns:a16="http://schemas.microsoft.com/office/drawing/2014/main" id="{8FBA88BE-023E-4CBF-83BB-30EAF5D16F87}"/>
              </a:ext>
            </a:extLst>
          </p:cNvPr>
          <p:cNvSpPr txBox="1">
            <a:spLocks noChangeArrowheads="1"/>
          </p:cNvSpPr>
          <p:nvPr/>
        </p:nvSpPr>
        <p:spPr bwMode="auto">
          <a:xfrm>
            <a:off x="2136775" y="5805488"/>
            <a:ext cx="1554163" cy="646112"/>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Kejnovský</a:t>
            </a:r>
          </a:p>
          <a:p>
            <a:pPr algn="ctr" eaLnBrk="1" fontAlgn="auto" hangingPunct="1">
              <a:spcBef>
                <a:spcPts val="0"/>
              </a:spcBef>
              <a:spcAft>
                <a:spcPts val="0"/>
              </a:spcAft>
              <a:defRPr/>
            </a:pPr>
            <a:r>
              <a:rPr lang="cs-CZ" altLang="cs-CZ">
                <a:latin typeface="+mn-lt"/>
              </a:rPr>
              <a:t>Vesmír 2009/9</a:t>
            </a:r>
          </a:p>
        </p:txBody>
      </p:sp>
      <p:pic>
        <p:nvPicPr>
          <p:cNvPr id="140297" name="Picture 11">
            <a:extLst>
              <a:ext uri="{FF2B5EF4-FFF2-40B4-BE49-F238E27FC236}">
                <a16:creationId xmlns:a16="http://schemas.microsoft.com/office/drawing/2014/main" id="{88C27946-7393-4752-8993-46AC437451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113" y="3860800"/>
            <a:ext cx="1163637"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120D7-D0AC-4F32-B59D-3D45825CC320}"/>
              </a:ext>
            </a:extLst>
          </p:cNvPr>
          <p:cNvSpPr>
            <a:spLocks noGrp="1"/>
          </p:cNvSpPr>
          <p:nvPr>
            <p:ph type="ctrTitle"/>
          </p:nvPr>
        </p:nvSpPr>
        <p:spPr>
          <a:xfrm>
            <a:off x="1524000" y="1710942"/>
            <a:ext cx="9144000" cy="2387600"/>
          </a:xfrm>
        </p:spPr>
        <p:txBody>
          <a:bodyPr>
            <a:normAutofit/>
          </a:bodyPr>
          <a:lstStyle/>
          <a:p>
            <a:r>
              <a:rPr lang="cs-CZ" sz="4800" b="1" dirty="0">
                <a:latin typeface="+mn-lt"/>
              </a:rPr>
              <a:t>Role mobilních elementů v evoluci buněčných organizmů</a:t>
            </a:r>
            <a:br>
              <a:rPr lang="cs-CZ" sz="4800" b="1" dirty="0">
                <a:latin typeface="+mn-lt"/>
              </a:rPr>
            </a:br>
            <a:r>
              <a:rPr lang="cs-CZ" sz="4800" b="1" dirty="0">
                <a:latin typeface="+mn-lt"/>
              </a:rPr>
              <a:t>(Závody ve zbrojení)</a:t>
            </a:r>
          </a:p>
        </p:txBody>
      </p:sp>
    </p:spTree>
    <p:extLst>
      <p:ext uri="{BB962C8B-B14F-4D97-AF65-F5344CB8AC3E}">
        <p14:creationId xmlns:p14="http://schemas.microsoft.com/office/powerpoint/2010/main" val="2098398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29553" y="1235621"/>
            <a:ext cx="9865908" cy="5622379"/>
          </a:xfrm>
          <a:prstGeom prst="rect">
            <a:avLst/>
          </a:prstGeom>
        </p:spPr>
      </p:pic>
      <p:sp>
        <p:nvSpPr>
          <p:cNvPr id="3" name="TextovéPole 2"/>
          <p:cNvSpPr txBox="1"/>
          <p:nvPr/>
        </p:nvSpPr>
        <p:spPr>
          <a:xfrm>
            <a:off x="2351119" y="227106"/>
            <a:ext cx="8644342" cy="707886"/>
          </a:xfrm>
          <a:prstGeom prst="rect">
            <a:avLst/>
          </a:prstGeom>
          <a:noFill/>
        </p:spPr>
        <p:txBody>
          <a:bodyPr wrap="square" rtlCol="0">
            <a:spAutoFit/>
          </a:bodyPr>
          <a:lstStyle/>
          <a:p>
            <a:r>
              <a:rPr lang="cs-CZ" sz="4000" b="1" dirty="0"/>
              <a:t>Mobilní elementy u bakterií </a:t>
            </a:r>
            <a:r>
              <a:rPr lang="cs-CZ" dirty="0"/>
              <a:t>v širším slova smyslu</a:t>
            </a:r>
          </a:p>
        </p:txBody>
      </p:sp>
    </p:spTree>
    <p:extLst>
      <p:ext uri="{BB962C8B-B14F-4D97-AF65-F5344CB8AC3E}">
        <p14:creationId xmlns:p14="http://schemas.microsoft.com/office/powerpoint/2010/main" val="1240722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Obrázek 3">
            <a:extLst>
              <a:ext uri="{FF2B5EF4-FFF2-40B4-BE49-F238E27FC236}">
                <a16:creationId xmlns:a16="http://schemas.microsoft.com/office/drawing/2014/main" id="{2DD4E7FA-F390-4079-9D79-5C5BA8010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309563"/>
            <a:ext cx="48133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ovéPole 4">
            <a:extLst>
              <a:ext uri="{FF2B5EF4-FFF2-40B4-BE49-F238E27FC236}">
                <a16:creationId xmlns:a16="http://schemas.microsoft.com/office/drawing/2014/main" id="{C3E9119E-698C-4376-B4F5-1598454EE9AD}"/>
              </a:ext>
            </a:extLst>
          </p:cNvPr>
          <p:cNvSpPr txBox="1">
            <a:spLocks noChangeArrowheads="1"/>
          </p:cNvSpPr>
          <p:nvPr/>
        </p:nvSpPr>
        <p:spPr bwMode="auto">
          <a:xfrm>
            <a:off x="5375275" y="115888"/>
            <a:ext cx="6115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sz="2800" b="1"/>
              <a:t>Restrikčně modifikační obranné systémy prokaryot (R-M system)</a:t>
            </a:r>
          </a:p>
        </p:txBody>
      </p:sp>
      <p:sp>
        <p:nvSpPr>
          <p:cNvPr id="142340" name="TextovéPole 5">
            <a:extLst>
              <a:ext uri="{FF2B5EF4-FFF2-40B4-BE49-F238E27FC236}">
                <a16:creationId xmlns:a16="http://schemas.microsoft.com/office/drawing/2014/main" id="{E8D82101-4C6B-4675-8A78-816284FB2865}"/>
              </a:ext>
            </a:extLst>
          </p:cNvPr>
          <p:cNvSpPr txBox="1">
            <a:spLocks noChangeArrowheads="1"/>
          </p:cNvSpPr>
          <p:nvPr/>
        </p:nvSpPr>
        <p:spPr bwMode="auto">
          <a:xfrm>
            <a:off x="5497513" y="2609056"/>
            <a:ext cx="6497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dirty="0" err="1"/>
              <a:t>Koexprese</a:t>
            </a:r>
            <a:r>
              <a:rPr lang="cs-CZ" altLang="cs-CZ" dirty="0"/>
              <a:t> Restrikční endonukleázy a </a:t>
            </a:r>
            <a:r>
              <a:rPr lang="cs-CZ" altLang="cs-CZ" dirty="0" err="1"/>
              <a:t>Metyltransferázy</a:t>
            </a:r>
            <a:r>
              <a:rPr lang="cs-CZ" altLang="cs-CZ" dirty="0"/>
              <a:t> ve </a:t>
            </a:r>
            <a:r>
              <a:rPr lang="cs-CZ" altLang="cs-CZ" dirty="0">
                <a:solidFill>
                  <a:srgbClr val="FF0000"/>
                </a:solidFill>
              </a:rPr>
              <a:t>společném operonu </a:t>
            </a:r>
            <a:r>
              <a:rPr lang="cs-CZ" altLang="cs-CZ" dirty="0"/>
              <a:t>(obdoba Toxin-antitoxin modulů)</a:t>
            </a:r>
          </a:p>
          <a:p>
            <a:r>
              <a:rPr lang="cs-CZ" altLang="cs-CZ" dirty="0" err="1"/>
              <a:t>REase</a:t>
            </a:r>
            <a:r>
              <a:rPr lang="cs-CZ" altLang="cs-CZ" dirty="0"/>
              <a:t> -&gt; štěpení nemodifikované </a:t>
            </a:r>
            <a:r>
              <a:rPr lang="cs-CZ" altLang="cs-CZ" dirty="0" err="1"/>
              <a:t>gDNA</a:t>
            </a:r>
            <a:endParaRPr lang="cs-CZ" altLang="cs-CZ" dirty="0"/>
          </a:p>
          <a:p>
            <a:r>
              <a:rPr lang="cs-CZ" altLang="cs-CZ" dirty="0" err="1"/>
              <a:t>MTase</a:t>
            </a:r>
            <a:r>
              <a:rPr lang="cs-CZ" altLang="cs-CZ" dirty="0"/>
              <a:t> -&gt; metylace DNA</a:t>
            </a:r>
          </a:p>
        </p:txBody>
      </p:sp>
      <p:sp>
        <p:nvSpPr>
          <p:cNvPr id="142341" name="TextovéPole 6">
            <a:extLst>
              <a:ext uri="{FF2B5EF4-FFF2-40B4-BE49-F238E27FC236}">
                <a16:creationId xmlns:a16="http://schemas.microsoft.com/office/drawing/2014/main" id="{258F6419-4B9F-4F17-B80F-3DB868531776}"/>
              </a:ext>
            </a:extLst>
          </p:cNvPr>
          <p:cNvSpPr txBox="1">
            <a:spLocks noChangeArrowheads="1"/>
          </p:cNvSpPr>
          <p:nvPr/>
        </p:nvSpPr>
        <p:spPr bwMode="auto">
          <a:xfrm>
            <a:off x="5880100" y="5516563"/>
            <a:ext cx="6115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a:t>MTase je méně stabilní než REase -&gt; degradace gDNA po ztrátě </a:t>
            </a:r>
            <a:r>
              <a:rPr lang="cs-CZ" altLang="cs-CZ">
                <a:solidFill>
                  <a:srgbClr val="FF0000"/>
                </a:solidFill>
              </a:rPr>
              <a:t>operonu</a:t>
            </a:r>
            <a:r>
              <a:rPr lang="cs-CZ" altLang="cs-CZ"/>
              <a:t>  </a:t>
            </a:r>
          </a:p>
        </p:txBody>
      </p:sp>
      <p:sp>
        <p:nvSpPr>
          <p:cNvPr id="142342" name="TextovéPole 7">
            <a:extLst>
              <a:ext uri="{FF2B5EF4-FFF2-40B4-BE49-F238E27FC236}">
                <a16:creationId xmlns:a16="http://schemas.microsoft.com/office/drawing/2014/main" id="{83C5A39D-7970-4299-900B-AD5181B405A8}"/>
              </a:ext>
            </a:extLst>
          </p:cNvPr>
          <p:cNvSpPr txBox="1">
            <a:spLocks noChangeArrowheads="1"/>
          </p:cNvSpPr>
          <p:nvPr/>
        </p:nvSpPr>
        <p:spPr bwMode="auto">
          <a:xfrm>
            <a:off x="5497513" y="1260259"/>
            <a:ext cx="6115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b="1" dirty="0"/>
              <a:t>Rozlišení vlastní a cizorodé DNA!</a:t>
            </a:r>
          </a:p>
          <a:p>
            <a:endParaRPr lang="cs-CZ" altLang="cs-CZ" b="1" dirty="0"/>
          </a:p>
          <a:p>
            <a:r>
              <a:rPr lang="cs-CZ" altLang="cs-CZ" dirty="0"/>
              <a:t>R-M systémy se šíří HGT, vektorem bývají plazmidy, obvykle následuje trvalé začlenění do </a:t>
            </a:r>
            <a:r>
              <a:rPr lang="cs-CZ" altLang="cs-CZ" dirty="0" err="1"/>
              <a:t>gDNA</a:t>
            </a:r>
            <a:endParaRPr lang="cs-CZ" altLang="cs-CZ" dirty="0"/>
          </a:p>
        </p:txBody>
      </p:sp>
      <p:sp>
        <p:nvSpPr>
          <p:cNvPr id="142343" name="TextovéPole 8">
            <a:extLst>
              <a:ext uri="{FF2B5EF4-FFF2-40B4-BE49-F238E27FC236}">
                <a16:creationId xmlns:a16="http://schemas.microsoft.com/office/drawing/2014/main" id="{0394C3D0-E9DE-4202-B15E-2B39ECB7BD9B}"/>
              </a:ext>
            </a:extLst>
          </p:cNvPr>
          <p:cNvSpPr txBox="1">
            <a:spLocks noChangeArrowheads="1"/>
          </p:cNvSpPr>
          <p:nvPr/>
        </p:nvSpPr>
        <p:spPr bwMode="auto">
          <a:xfrm>
            <a:off x="6743700" y="4060825"/>
            <a:ext cx="5184775" cy="12001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a:t>R-M systémy fungují jako obranný mechanismus proti cizorodé DNA (plazmidy, viry, transpozony,…), ale zároveň jsou sobecké, protože vytváří závislost hostitele na sobě samých.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E2092F3-34F5-437A-8909-3887951EBA84}"/>
              </a:ext>
            </a:extLst>
          </p:cNvPr>
          <p:cNvPicPr>
            <a:picLocks noChangeAspect="1"/>
          </p:cNvPicPr>
          <p:nvPr/>
        </p:nvPicPr>
        <p:blipFill>
          <a:blip r:embed="rId3"/>
          <a:stretch>
            <a:fillRect/>
          </a:stretch>
        </p:blipFill>
        <p:spPr>
          <a:xfrm>
            <a:off x="278115" y="1629186"/>
            <a:ext cx="6534676" cy="5073984"/>
          </a:xfrm>
          <a:prstGeom prst="rect">
            <a:avLst/>
          </a:prstGeom>
        </p:spPr>
      </p:pic>
      <p:sp>
        <p:nvSpPr>
          <p:cNvPr id="3" name="TextovéPole 2">
            <a:extLst>
              <a:ext uri="{FF2B5EF4-FFF2-40B4-BE49-F238E27FC236}">
                <a16:creationId xmlns:a16="http://schemas.microsoft.com/office/drawing/2014/main" id="{88CAD791-02B4-4167-BABA-FE8B67AA0D44}"/>
              </a:ext>
            </a:extLst>
          </p:cNvPr>
          <p:cNvSpPr txBox="1">
            <a:spLocks noChangeArrowheads="1"/>
          </p:cNvSpPr>
          <p:nvPr/>
        </p:nvSpPr>
        <p:spPr bwMode="auto">
          <a:xfrm>
            <a:off x="72000" y="44624"/>
            <a:ext cx="567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sz="2800" b="1" dirty="0"/>
              <a:t>CRISPR/</a:t>
            </a:r>
            <a:r>
              <a:rPr lang="cs-CZ" altLang="cs-CZ" sz="2800" b="1" dirty="0" err="1"/>
              <a:t>Cas</a:t>
            </a:r>
            <a:r>
              <a:rPr lang="cs-CZ" altLang="cs-CZ" sz="2800" b="1" dirty="0"/>
              <a:t> systémy – mnoho variant</a:t>
            </a:r>
          </a:p>
        </p:txBody>
      </p:sp>
      <p:sp>
        <p:nvSpPr>
          <p:cNvPr id="4" name="TextovéPole 3">
            <a:extLst>
              <a:ext uri="{FF2B5EF4-FFF2-40B4-BE49-F238E27FC236}">
                <a16:creationId xmlns:a16="http://schemas.microsoft.com/office/drawing/2014/main" id="{F9595611-262C-4F2A-8360-781FFA9F1C89}"/>
              </a:ext>
            </a:extLst>
          </p:cNvPr>
          <p:cNvSpPr txBox="1"/>
          <p:nvPr/>
        </p:nvSpPr>
        <p:spPr>
          <a:xfrm>
            <a:off x="72000" y="693383"/>
            <a:ext cx="5673600" cy="369332"/>
          </a:xfrm>
          <a:prstGeom prst="rect">
            <a:avLst/>
          </a:prstGeom>
          <a:noFill/>
        </p:spPr>
        <p:txBody>
          <a:bodyPr wrap="square" rtlCol="0">
            <a:spAutoFit/>
          </a:bodyPr>
          <a:lstStyle/>
          <a:p>
            <a:r>
              <a:rPr lang="en-US" dirty="0"/>
              <a:t>Clustered Regularly Interspaced Short Palindromic Repeats</a:t>
            </a:r>
            <a:endParaRPr lang="cs-CZ" dirty="0"/>
          </a:p>
        </p:txBody>
      </p:sp>
      <p:pic>
        <p:nvPicPr>
          <p:cNvPr id="5" name="Obrázek 4">
            <a:extLst>
              <a:ext uri="{FF2B5EF4-FFF2-40B4-BE49-F238E27FC236}">
                <a16:creationId xmlns:a16="http://schemas.microsoft.com/office/drawing/2014/main" id="{348424A8-CA02-4ABF-A029-FE49363E3E34}"/>
              </a:ext>
            </a:extLst>
          </p:cNvPr>
          <p:cNvPicPr>
            <a:picLocks noChangeAspect="1"/>
          </p:cNvPicPr>
          <p:nvPr/>
        </p:nvPicPr>
        <p:blipFill rotWithShape="1">
          <a:blip r:embed="rId4"/>
          <a:srcRect b="77012"/>
          <a:stretch/>
        </p:blipFill>
        <p:spPr>
          <a:xfrm>
            <a:off x="6089904" y="693383"/>
            <a:ext cx="6102096" cy="1576552"/>
          </a:xfrm>
          <a:prstGeom prst="rect">
            <a:avLst/>
          </a:prstGeom>
        </p:spPr>
      </p:pic>
      <p:sp>
        <p:nvSpPr>
          <p:cNvPr id="6" name="TextovéPole 5">
            <a:extLst>
              <a:ext uri="{FF2B5EF4-FFF2-40B4-BE49-F238E27FC236}">
                <a16:creationId xmlns:a16="http://schemas.microsoft.com/office/drawing/2014/main" id="{0BBB30E4-9285-4ECB-B9C0-12D8B671467A}"/>
              </a:ext>
            </a:extLst>
          </p:cNvPr>
          <p:cNvSpPr txBox="1"/>
          <p:nvPr/>
        </p:nvSpPr>
        <p:spPr>
          <a:xfrm>
            <a:off x="7535917" y="2269935"/>
            <a:ext cx="4377968" cy="3416320"/>
          </a:xfrm>
          <a:prstGeom prst="rect">
            <a:avLst/>
          </a:prstGeom>
          <a:noFill/>
        </p:spPr>
        <p:txBody>
          <a:bodyPr wrap="square" rtlCol="0">
            <a:spAutoFit/>
          </a:bodyPr>
          <a:lstStyle/>
          <a:p>
            <a:r>
              <a:rPr lang="cs-CZ" sz="2400" dirty="0"/>
              <a:t>Domestikace </a:t>
            </a:r>
            <a:r>
              <a:rPr lang="cs-CZ" sz="2400" dirty="0" err="1"/>
              <a:t>caspozázy</a:t>
            </a:r>
            <a:r>
              <a:rPr lang="cs-CZ" sz="2400" dirty="0"/>
              <a:t> -&gt; adaptační modul CRISPR/</a:t>
            </a:r>
            <a:r>
              <a:rPr lang="cs-CZ" sz="2400" dirty="0" err="1"/>
              <a:t>Cas</a:t>
            </a:r>
            <a:endParaRPr lang="cs-CZ" sz="2400" dirty="0"/>
          </a:p>
          <a:p>
            <a:endParaRPr lang="cs-CZ" sz="2400" dirty="0"/>
          </a:p>
          <a:p>
            <a:endParaRPr lang="cs-CZ" sz="2400" dirty="0"/>
          </a:p>
          <a:p>
            <a:endParaRPr lang="cs-CZ" sz="2400" dirty="0"/>
          </a:p>
          <a:p>
            <a:r>
              <a:rPr lang="cs-CZ" sz="2400" dirty="0"/>
              <a:t>Mnoho fágů a </a:t>
            </a:r>
            <a:r>
              <a:rPr lang="cs-CZ" sz="2400" dirty="0" err="1"/>
              <a:t>transpozonů</a:t>
            </a:r>
            <a:r>
              <a:rPr lang="cs-CZ" sz="2400" dirty="0"/>
              <a:t> nese CRISPR modul nebo celý CRISPR/</a:t>
            </a:r>
            <a:r>
              <a:rPr lang="cs-CZ" sz="2400" dirty="0" err="1"/>
              <a:t>Cas</a:t>
            </a:r>
            <a:r>
              <a:rPr lang="cs-CZ" sz="2400" dirty="0"/>
              <a:t> se sekvencemi jiných virů (=obrana vlastního hostitele). </a:t>
            </a:r>
          </a:p>
        </p:txBody>
      </p:sp>
    </p:spTree>
    <p:extLst>
      <p:ext uri="{BB962C8B-B14F-4D97-AF65-F5344CB8AC3E}">
        <p14:creationId xmlns:p14="http://schemas.microsoft.com/office/powerpoint/2010/main" val="2733142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Obrázek 4">
            <a:extLst>
              <a:ext uri="{FF2B5EF4-FFF2-40B4-BE49-F238E27FC236}">
                <a16:creationId xmlns:a16="http://schemas.microsoft.com/office/drawing/2014/main" id="{939D939D-2EEC-44F1-9243-23ECDD6E6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556"/>
            <a:ext cx="7844585" cy="650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77E96D8-9B4D-40EC-A7A9-0AB5175BAE55}"/>
              </a:ext>
            </a:extLst>
          </p:cNvPr>
          <p:cNvSpPr txBox="1"/>
          <p:nvPr/>
        </p:nvSpPr>
        <p:spPr>
          <a:xfrm>
            <a:off x="8103477" y="903889"/>
            <a:ext cx="3993930" cy="5355312"/>
          </a:xfrm>
          <a:prstGeom prst="rect">
            <a:avLst/>
          </a:prstGeom>
          <a:noFill/>
        </p:spPr>
        <p:txBody>
          <a:bodyPr wrap="square" rtlCol="0">
            <a:spAutoFit/>
          </a:bodyPr>
          <a:lstStyle/>
          <a:p>
            <a:r>
              <a:rPr lang="cs-CZ" dirty="0"/>
              <a:t>Obranné systémy jsou potenciálně škodlivé (autoimunita) a v nepřítomnosti parazitů je selekce odstraní.</a:t>
            </a:r>
          </a:p>
          <a:p>
            <a:endParaRPr lang="cs-CZ" dirty="0"/>
          </a:p>
          <a:p>
            <a:r>
              <a:rPr lang="cs-CZ" dirty="0"/>
              <a:t>Obranné systémy se proto šíří prostřednictvím HGT (</a:t>
            </a:r>
            <a:r>
              <a:rPr lang="cs-CZ" dirty="0" err="1"/>
              <a:t>plazmidy</a:t>
            </a:r>
            <a:r>
              <a:rPr lang="cs-CZ" dirty="0"/>
              <a:t>, fágy,…) = ME ve funkci obranných systémů.</a:t>
            </a:r>
          </a:p>
          <a:p>
            <a:endParaRPr lang="cs-CZ" dirty="0"/>
          </a:p>
          <a:p>
            <a:r>
              <a:rPr lang="cs-CZ" dirty="0"/>
              <a:t>Mobilní elementy používají komponenty obranných systémů jako zbraně proti hostiteli nebo jiným parazitům (vytvoření závislosti).</a:t>
            </a:r>
          </a:p>
          <a:p>
            <a:endParaRPr lang="cs-CZ" dirty="0"/>
          </a:p>
          <a:p>
            <a:r>
              <a:rPr lang="cs-CZ" dirty="0"/>
              <a:t>Ke vzniku nových obranných systémů jsou často využity komponenty ME.</a:t>
            </a:r>
          </a:p>
          <a:p>
            <a:endParaRPr lang="cs-CZ" dirty="0"/>
          </a:p>
          <a:p>
            <a:r>
              <a:rPr lang="cs-CZ" dirty="0"/>
              <a:t>= koevoluce ME a obranných mechanizmů, opakované </a:t>
            </a:r>
            <a:r>
              <a:rPr lang="cs-CZ" dirty="0" err="1"/>
              <a:t>exaptace</a:t>
            </a:r>
            <a:r>
              <a:rPr lang="cs-CZ" dirty="0"/>
              <a:t> komponentů (nájemní zabijáci). </a:t>
            </a:r>
          </a:p>
        </p:txBody>
      </p:sp>
      <p:sp>
        <p:nvSpPr>
          <p:cNvPr id="3" name="TextovéPole 2">
            <a:extLst>
              <a:ext uri="{FF2B5EF4-FFF2-40B4-BE49-F238E27FC236}">
                <a16:creationId xmlns:a16="http://schemas.microsoft.com/office/drawing/2014/main" id="{48E22B2C-9B68-4A9E-AA56-2508DADA2591}"/>
              </a:ext>
            </a:extLst>
          </p:cNvPr>
          <p:cNvSpPr txBox="1"/>
          <p:nvPr/>
        </p:nvSpPr>
        <p:spPr>
          <a:xfrm>
            <a:off x="378372" y="-28165"/>
            <a:ext cx="8639504" cy="769441"/>
          </a:xfrm>
          <a:prstGeom prst="rect">
            <a:avLst/>
          </a:prstGeom>
          <a:noFill/>
        </p:spPr>
        <p:txBody>
          <a:bodyPr wrap="square" rtlCol="0">
            <a:spAutoFit/>
          </a:bodyPr>
          <a:lstStyle/>
          <a:p>
            <a:r>
              <a:rPr lang="cs-CZ" sz="4400" b="1" dirty="0"/>
              <a:t>Obranné systémy jsou mobilní</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Obrázek 2">
            <a:extLst>
              <a:ext uri="{FF2B5EF4-FFF2-40B4-BE49-F238E27FC236}">
                <a16:creationId xmlns:a16="http://schemas.microsoft.com/office/drawing/2014/main" id="{B09253BF-D0F9-4B44-9464-4A7292E2E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691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ovéPole 3">
            <a:extLst>
              <a:ext uri="{FF2B5EF4-FFF2-40B4-BE49-F238E27FC236}">
                <a16:creationId xmlns:a16="http://schemas.microsoft.com/office/drawing/2014/main" id="{BDB6F093-9045-4CAF-A60E-FB214865A574}"/>
              </a:ext>
            </a:extLst>
          </p:cNvPr>
          <p:cNvSpPr txBox="1">
            <a:spLocks noChangeArrowheads="1"/>
          </p:cNvSpPr>
          <p:nvPr/>
        </p:nvSpPr>
        <p:spPr bwMode="auto">
          <a:xfrm>
            <a:off x="5664200" y="115888"/>
            <a:ext cx="6115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sz="2800" b="1" dirty="0"/>
              <a:t>R-M systémy mohou zapříčinit vznik nových bakteriálních kmenů</a:t>
            </a:r>
          </a:p>
        </p:txBody>
      </p:sp>
      <p:sp>
        <p:nvSpPr>
          <p:cNvPr id="144388" name="TextovéPole 4">
            <a:extLst>
              <a:ext uri="{FF2B5EF4-FFF2-40B4-BE49-F238E27FC236}">
                <a16:creationId xmlns:a16="http://schemas.microsoft.com/office/drawing/2014/main" id="{E7C25D51-777A-49DE-A706-26581E283215}"/>
              </a:ext>
            </a:extLst>
          </p:cNvPr>
          <p:cNvSpPr txBox="1">
            <a:spLocks noChangeArrowheads="1"/>
          </p:cNvSpPr>
          <p:nvPr/>
        </p:nvSpPr>
        <p:spPr bwMode="auto">
          <a:xfrm>
            <a:off x="7104063" y="1773238"/>
            <a:ext cx="43926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dirty="0"/>
              <a:t>Většina bakterií obsahuje jednotky až několik desítek různých R-M systémů najednou.</a:t>
            </a:r>
          </a:p>
          <a:p>
            <a:endParaRPr lang="cs-CZ" altLang="cs-CZ" dirty="0"/>
          </a:p>
          <a:p>
            <a:r>
              <a:rPr lang="cs-CZ" altLang="cs-CZ" dirty="0"/>
              <a:t>Ziskem nového R-M systému bakterie pozbývá schopnost „komunikovat“ pomocí HGT s ostatními bakteriemi svého kmene (kvůli absenci specifických modifikací </a:t>
            </a:r>
            <a:r>
              <a:rPr lang="cs-CZ" altLang="cs-CZ" dirty="0" err="1"/>
              <a:t>gDNA</a:t>
            </a:r>
            <a:r>
              <a:rPr lang="cs-CZ" altLang="cs-CZ" dirty="0"/>
              <a:t> degraduje transferovanou DNA) -&gt; genetická diverzifikace.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BB85206-5017-40F7-BC86-A3064E266D14}"/>
              </a:ext>
            </a:extLst>
          </p:cNvPr>
          <p:cNvPicPr>
            <a:picLocks noChangeAspect="1"/>
          </p:cNvPicPr>
          <p:nvPr/>
        </p:nvPicPr>
        <p:blipFill>
          <a:blip r:embed="rId3"/>
          <a:stretch>
            <a:fillRect/>
          </a:stretch>
        </p:blipFill>
        <p:spPr>
          <a:xfrm>
            <a:off x="11784" y="1800"/>
            <a:ext cx="7078364" cy="6858000"/>
          </a:xfrm>
          <a:prstGeom prst="rect">
            <a:avLst/>
          </a:prstGeom>
        </p:spPr>
      </p:pic>
      <p:sp>
        <p:nvSpPr>
          <p:cNvPr id="4" name="TextovéPole 3">
            <a:extLst>
              <a:ext uri="{FF2B5EF4-FFF2-40B4-BE49-F238E27FC236}">
                <a16:creationId xmlns:a16="http://schemas.microsoft.com/office/drawing/2014/main" id="{3A8EEBEC-7969-4F94-ADE4-80C223DAECD1}"/>
              </a:ext>
            </a:extLst>
          </p:cNvPr>
          <p:cNvSpPr txBox="1">
            <a:spLocks noChangeArrowheads="1"/>
          </p:cNvSpPr>
          <p:nvPr/>
        </p:nvSpPr>
        <p:spPr bwMode="auto">
          <a:xfrm>
            <a:off x="7464152" y="44624"/>
            <a:ext cx="46224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cs-CZ" altLang="cs-CZ" sz="2800" b="1" dirty="0"/>
              <a:t>Potenciální role R-M systému a fágů v přechodu od RNA k DNA genomům</a:t>
            </a:r>
          </a:p>
        </p:txBody>
      </p:sp>
      <p:sp>
        <p:nvSpPr>
          <p:cNvPr id="5" name="TextovéPole 4">
            <a:extLst>
              <a:ext uri="{FF2B5EF4-FFF2-40B4-BE49-F238E27FC236}">
                <a16:creationId xmlns:a16="http://schemas.microsoft.com/office/drawing/2014/main" id="{DB2002CE-1B5E-4F58-9614-1564D2738CA2}"/>
              </a:ext>
            </a:extLst>
          </p:cNvPr>
          <p:cNvSpPr txBox="1"/>
          <p:nvPr/>
        </p:nvSpPr>
        <p:spPr>
          <a:xfrm>
            <a:off x="7680176" y="1844824"/>
            <a:ext cx="4406452" cy="4247317"/>
          </a:xfrm>
          <a:prstGeom prst="rect">
            <a:avLst/>
          </a:prstGeom>
          <a:noFill/>
        </p:spPr>
        <p:txBody>
          <a:bodyPr wrap="square" rtlCol="0">
            <a:spAutoFit/>
          </a:bodyPr>
          <a:lstStyle/>
          <a:p>
            <a:pPr marL="342900" indent="-342900">
              <a:buAutoNum type="alphaUcParenR"/>
            </a:pPr>
            <a:r>
              <a:rPr lang="cs-CZ" dirty="0" err="1"/>
              <a:t>Protobuňka</a:t>
            </a:r>
            <a:r>
              <a:rPr lang="cs-CZ" dirty="0"/>
              <a:t> s RNA genomem je parazitována RNA fágem. Obrana buňky vznikem </a:t>
            </a:r>
            <a:r>
              <a:rPr lang="cs-CZ" dirty="0" err="1"/>
              <a:t>REasy</a:t>
            </a:r>
            <a:r>
              <a:rPr lang="cs-CZ" dirty="0"/>
              <a:t> a </a:t>
            </a:r>
            <a:r>
              <a:rPr lang="cs-CZ" dirty="0" err="1"/>
              <a:t>MTasy</a:t>
            </a:r>
            <a:r>
              <a:rPr lang="cs-CZ" dirty="0"/>
              <a:t> (první R-M).</a:t>
            </a:r>
          </a:p>
          <a:p>
            <a:pPr marL="342900" indent="-342900">
              <a:buFontTx/>
              <a:buAutoNum type="alphaUcParenR"/>
            </a:pPr>
            <a:r>
              <a:rPr lang="cs-CZ" b="1" dirty="0"/>
              <a:t>Virus se adaptuje přechodem na U-DNA. </a:t>
            </a:r>
            <a:r>
              <a:rPr lang="cs-CZ" dirty="0"/>
              <a:t>Buňka převezme DNAP pro tvorbu U-DNA od fága a poté v rámci obrany přejde na DNA s Tymidinem a změnou R-M </a:t>
            </a:r>
            <a:r>
              <a:rPr lang="cs-CZ" dirty="0" err="1"/>
              <a:t>syst</a:t>
            </a:r>
            <a:r>
              <a:rPr lang="cs-CZ" dirty="0"/>
              <a:t>.</a:t>
            </a:r>
          </a:p>
          <a:p>
            <a:pPr marL="342900" indent="-342900">
              <a:buAutoNum type="alphaUcParenR"/>
            </a:pPr>
            <a:r>
              <a:rPr lang="cs-CZ" dirty="0"/>
              <a:t>Virus se adaptuje přechodem na T-DNA. Obrana buňky vznikem moderního R-M systému (</a:t>
            </a:r>
            <a:r>
              <a:rPr lang="cs-CZ" dirty="0" err="1"/>
              <a:t>REase</a:t>
            </a:r>
            <a:r>
              <a:rPr lang="cs-CZ" dirty="0"/>
              <a:t> + </a:t>
            </a:r>
            <a:r>
              <a:rPr lang="cs-CZ" dirty="0" err="1"/>
              <a:t>Metyltransferase</a:t>
            </a:r>
            <a:r>
              <a:rPr lang="cs-CZ" dirty="0"/>
              <a:t>)</a:t>
            </a:r>
          </a:p>
          <a:p>
            <a:pPr marL="342900" indent="-342900">
              <a:buAutoNum type="alphaUcParenR"/>
            </a:pPr>
            <a:r>
              <a:rPr lang="cs-CZ" dirty="0"/>
              <a:t>Virus se adaptuje modifikací DNA. Závody ve zbrojení mezi buňkou a virem ve využívání různých R-M systémů.</a:t>
            </a:r>
          </a:p>
          <a:p>
            <a:r>
              <a:rPr lang="cs-CZ" dirty="0"/>
              <a:t>       </a:t>
            </a:r>
          </a:p>
          <a:p>
            <a:r>
              <a:rPr lang="cs-CZ" dirty="0"/>
              <a:t> </a:t>
            </a:r>
          </a:p>
        </p:txBody>
      </p:sp>
      <p:cxnSp>
        <p:nvCxnSpPr>
          <p:cNvPr id="9" name="Přímá spojnice se šipkou 8">
            <a:extLst>
              <a:ext uri="{FF2B5EF4-FFF2-40B4-BE49-F238E27FC236}">
                <a16:creationId xmlns:a16="http://schemas.microsoft.com/office/drawing/2014/main" id="{CF1C35CD-18EF-4B7C-B657-EA01C6357021}"/>
              </a:ext>
            </a:extLst>
          </p:cNvPr>
          <p:cNvCxnSpPr/>
          <p:nvPr/>
        </p:nvCxnSpPr>
        <p:spPr>
          <a:xfrm flipV="1">
            <a:off x="2165131" y="2396359"/>
            <a:ext cx="1271752" cy="3993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1051D629-7D7D-4A43-B710-8A54F3C49C6C}"/>
              </a:ext>
            </a:extLst>
          </p:cNvPr>
          <p:cNvSpPr txBox="1"/>
          <p:nvPr/>
        </p:nvSpPr>
        <p:spPr>
          <a:xfrm>
            <a:off x="2606565" y="2396359"/>
            <a:ext cx="1271752" cy="646331"/>
          </a:xfrm>
          <a:prstGeom prst="rect">
            <a:avLst/>
          </a:prstGeom>
          <a:noFill/>
        </p:spPr>
        <p:txBody>
          <a:bodyPr wrap="square" rtlCol="0">
            <a:spAutoFit/>
          </a:bodyPr>
          <a:lstStyle/>
          <a:p>
            <a:r>
              <a:rPr lang="cs-CZ" dirty="0">
                <a:solidFill>
                  <a:srgbClr val="FF0000"/>
                </a:solidFill>
              </a:rPr>
              <a:t>DNAP Gen pro U-DNA</a:t>
            </a:r>
          </a:p>
        </p:txBody>
      </p:sp>
      <p:sp>
        <p:nvSpPr>
          <p:cNvPr id="11" name="TextovéPole 10">
            <a:extLst>
              <a:ext uri="{FF2B5EF4-FFF2-40B4-BE49-F238E27FC236}">
                <a16:creationId xmlns:a16="http://schemas.microsoft.com/office/drawing/2014/main" id="{DA39E88D-C7C3-4B03-920E-8D798959E2C1}"/>
              </a:ext>
            </a:extLst>
          </p:cNvPr>
          <p:cNvSpPr txBox="1"/>
          <p:nvPr/>
        </p:nvSpPr>
        <p:spPr>
          <a:xfrm>
            <a:off x="1303281" y="1844824"/>
            <a:ext cx="861849" cy="369332"/>
          </a:xfrm>
          <a:prstGeom prst="rect">
            <a:avLst/>
          </a:prstGeom>
          <a:noFill/>
        </p:spPr>
        <p:txBody>
          <a:bodyPr wrap="square" rtlCol="0">
            <a:spAutoFit/>
          </a:bodyPr>
          <a:lstStyle/>
          <a:p>
            <a:r>
              <a:rPr lang="cs-CZ" dirty="0">
                <a:solidFill>
                  <a:srgbClr val="FF0000"/>
                </a:solidFill>
              </a:rPr>
              <a:t>DNAP</a:t>
            </a:r>
          </a:p>
        </p:txBody>
      </p:sp>
      <p:sp>
        <p:nvSpPr>
          <p:cNvPr id="2" name="TextovéPole 1">
            <a:extLst>
              <a:ext uri="{FF2B5EF4-FFF2-40B4-BE49-F238E27FC236}">
                <a16:creationId xmlns:a16="http://schemas.microsoft.com/office/drawing/2014/main" id="{93A0D851-AC2E-4EB2-B2B1-7C2FEFB281B6}"/>
              </a:ext>
            </a:extLst>
          </p:cNvPr>
          <p:cNvSpPr txBox="1"/>
          <p:nvPr/>
        </p:nvSpPr>
        <p:spPr>
          <a:xfrm>
            <a:off x="8467200" y="6444044"/>
            <a:ext cx="3713016" cy="369332"/>
          </a:xfrm>
          <a:prstGeom prst="rect">
            <a:avLst/>
          </a:prstGeom>
          <a:noFill/>
        </p:spPr>
        <p:txBody>
          <a:bodyPr wrap="square" rtlCol="0">
            <a:spAutoFit/>
          </a:bodyPr>
          <a:lstStyle/>
          <a:p>
            <a:r>
              <a:rPr lang="cs-CZ" dirty="0"/>
              <a:t>DNAP = DNA </a:t>
            </a:r>
            <a:r>
              <a:rPr lang="cs-CZ" dirty="0" err="1"/>
              <a:t>polymerase</a:t>
            </a:r>
            <a:r>
              <a:rPr lang="cs-CZ" dirty="0"/>
              <a:t>/</a:t>
            </a:r>
            <a:r>
              <a:rPr lang="cs-CZ" dirty="0" err="1"/>
              <a:t>replicase</a:t>
            </a:r>
            <a:endParaRPr lang="cs-CZ" dirty="0"/>
          </a:p>
        </p:txBody>
      </p:sp>
    </p:spTree>
    <p:extLst>
      <p:ext uri="{BB962C8B-B14F-4D97-AF65-F5344CB8AC3E}">
        <p14:creationId xmlns:p14="http://schemas.microsoft.com/office/powerpoint/2010/main" val="2422820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908615A-B6C5-499E-B733-E7E1C2656B2B}"/>
              </a:ext>
            </a:extLst>
          </p:cNvPr>
          <p:cNvPicPr>
            <a:picLocks noChangeAspect="1"/>
          </p:cNvPicPr>
          <p:nvPr/>
        </p:nvPicPr>
        <p:blipFill>
          <a:blip r:embed="rId2"/>
          <a:stretch>
            <a:fillRect/>
          </a:stretch>
        </p:blipFill>
        <p:spPr>
          <a:xfrm>
            <a:off x="1860176" y="0"/>
            <a:ext cx="8471647" cy="6858000"/>
          </a:xfrm>
          <a:prstGeom prst="rect">
            <a:avLst/>
          </a:prstGeom>
        </p:spPr>
      </p:pic>
    </p:spTree>
    <p:extLst>
      <p:ext uri="{BB962C8B-B14F-4D97-AF65-F5344CB8AC3E}">
        <p14:creationId xmlns:p14="http://schemas.microsoft.com/office/powerpoint/2010/main" val="164620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FD9E74C9-1FD6-4871-85EE-03DD0727A068}"/>
              </a:ext>
            </a:extLst>
          </p:cNvPr>
          <p:cNvSpPr txBox="1">
            <a:spLocks noChangeArrowheads="1"/>
          </p:cNvSpPr>
          <p:nvPr/>
        </p:nvSpPr>
        <p:spPr bwMode="auto">
          <a:xfrm>
            <a:off x="1774825" y="188913"/>
            <a:ext cx="8642350" cy="106680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200" b="1" dirty="0">
                <a:latin typeface="+mn-lt"/>
              </a:rPr>
              <a:t>Metoda „</a:t>
            </a:r>
            <a:r>
              <a:rPr lang="cs-CZ" altLang="cs-CZ" sz="3200" b="1" dirty="0" err="1">
                <a:latin typeface="+mn-lt"/>
              </a:rPr>
              <a:t>transposon</a:t>
            </a:r>
            <a:r>
              <a:rPr lang="cs-CZ" altLang="cs-CZ" sz="3200" b="1" dirty="0">
                <a:latin typeface="+mn-lt"/>
              </a:rPr>
              <a:t> </a:t>
            </a:r>
            <a:r>
              <a:rPr lang="cs-CZ" altLang="cs-CZ" sz="3200" b="1" dirty="0" err="1">
                <a:latin typeface="+mn-lt"/>
              </a:rPr>
              <a:t>displ</a:t>
            </a:r>
            <a:r>
              <a:rPr lang="en-US" altLang="cs-CZ" sz="3200" b="1" dirty="0">
                <a:latin typeface="+mn-lt"/>
              </a:rPr>
              <a:t>ay</a:t>
            </a:r>
            <a:r>
              <a:rPr lang="cs-CZ" altLang="cs-CZ" sz="3200" b="1" dirty="0">
                <a:latin typeface="+mn-lt"/>
              </a:rPr>
              <a:t>“ – detekce nových inzercí </a:t>
            </a:r>
            <a:r>
              <a:rPr lang="cs-CZ" altLang="cs-CZ" sz="3200" b="1" dirty="0" err="1">
                <a:latin typeface="+mn-lt"/>
              </a:rPr>
              <a:t>transposonů</a:t>
            </a:r>
            <a:endParaRPr lang="cs-CZ" altLang="cs-CZ" sz="3200" b="1" dirty="0">
              <a:latin typeface="+mn-lt"/>
            </a:endParaRPr>
          </a:p>
        </p:txBody>
      </p:sp>
      <p:pic>
        <p:nvPicPr>
          <p:cNvPr id="94211" name="Picture 4">
            <a:extLst>
              <a:ext uri="{FF2B5EF4-FFF2-40B4-BE49-F238E27FC236}">
                <a16:creationId xmlns:a16="http://schemas.microsoft.com/office/drawing/2014/main" id="{E42DA2A5-9752-4D7C-A7C9-00881E20C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268413"/>
            <a:ext cx="5759450" cy="5473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 Box 5">
            <a:extLst>
              <a:ext uri="{FF2B5EF4-FFF2-40B4-BE49-F238E27FC236}">
                <a16:creationId xmlns:a16="http://schemas.microsoft.com/office/drawing/2014/main" id="{920395E1-6752-40E8-AD7C-642C97D23D94}"/>
              </a:ext>
            </a:extLst>
          </p:cNvPr>
          <p:cNvSpPr txBox="1">
            <a:spLocks noChangeArrowheads="1"/>
          </p:cNvSpPr>
          <p:nvPr/>
        </p:nvSpPr>
        <p:spPr bwMode="auto">
          <a:xfrm>
            <a:off x="7580313" y="1268413"/>
            <a:ext cx="4348162" cy="3140075"/>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dirty="0">
                <a:latin typeface="+mn-lt"/>
              </a:rPr>
              <a:t>- indukce transpozice stresem</a:t>
            </a:r>
          </a:p>
          <a:p>
            <a:pPr eaLnBrk="1" fontAlgn="auto" hangingPunct="1">
              <a:spcBef>
                <a:spcPts val="0"/>
              </a:spcBef>
              <a:spcAft>
                <a:spcPts val="0"/>
              </a:spcAft>
              <a:buFontTx/>
              <a:buChar char="-"/>
              <a:defRPr/>
            </a:pPr>
            <a:r>
              <a:rPr lang="cs-CZ" altLang="cs-CZ" dirty="0">
                <a:latin typeface="+mn-lt"/>
              </a:rPr>
              <a:t> štěpení </a:t>
            </a:r>
            <a:r>
              <a:rPr lang="cs-CZ" altLang="cs-CZ" dirty="0" err="1">
                <a:latin typeface="+mn-lt"/>
              </a:rPr>
              <a:t>genomické</a:t>
            </a:r>
            <a:r>
              <a:rPr lang="cs-CZ" altLang="cs-CZ" dirty="0">
                <a:latin typeface="+mn-lt"/>
              </a:rPr>
              <a:t> DNA</a:t>
            </a:r>
          </a:p>
          <a:p>
            <a:pPr eaLnBrk="1" fontAlgn="auto" hangingPunct="1">
              <a:spcBef>
                <a:spcPts val="0"/>
              </a:spcBef>
              <a:spcAft>
                <a:spcPts val="0"/>
              </a:spcAft>
              <a:buFontTx/>
              <a:buChar char="-"/>
              <a:defRPr/>
            </a:pPr>
            <a:r>
              <a:rPr lang="cs-CZ" altLang="cs-CZ" dirty="0">
                <a:latin typeface="+mn-lt"/>
              </a:rPr>
              <a:t> </a:t>
            </a:r>
            <a:r>
              <a:rPr lang="cs-CZ" altLang="cs-CZ" dirty="0" err="1">
                <a:latin typeface="+mn-lt"/>
              </a:rPr>
              <a:t>ligace</a:t>
            </a:r>
            <a:r>
              <a:rPr lang="cs-CZ" altLang="cs-CZ" dirty="0">
                <a:latin typeface="+mn-lt"/>
              </a:rPr>
              <a:t> adaptorů </a:t>
            </a:r>
          </a:p>
          <a:p>
            <a:pPr eaLnBrk="1" fontAlgn="auto" hangingPunct="1">
              <a:spcBef>
                <a:spcPts val="0"/>
              </a:spcBef>
              <a:spcAft>
                <a:spcPts val="0"/>
              </a:spcAft>
              <a:defRPr/>
            </a:pPr>
            <a:r>
              <a:rPr lang="cs-CZ" altLang="cs-CZ" dirty="0">
                <a:latin typeface="+mn-lt"/>
              </a:rPr>
              <a:t>- PCR okolní oblasti</a:t>
            </a:r>
          </a:p>
          <a:p>
            <a:pPr marL="285750" indent="-285750" eaLnBrk="1" fontAlgn="auto" hangingPunct="1">
              <a:spcBef>
                <a:spcPts val="0"/>
              </a:spcBef>
              <a:spcAft>
                <a:spcPts val="0"/>
              </a:spcAft>
              <a:buFontTx/>
              <a:buChar char="-"/>
              <a:defRPr/>
            </a:pPr>
            <a:r>
              <a:rPr lang="cs-CZ" altLang="cs-CZ" dirty="0">
                <a:latin typeface="+mn-lt"/>
              </a:rPr>
              <a:t>nové bandy</a:t>
            </a:r>
          </a:p>
          <a:p>
            <a:pPr marL="285750" indent="-285750" eaLnBrk="1" fontAlgn="auto" hangingPunct="1">
              <a:spcBef>
                <a:spcPts val="0"/>
              </a:spcBef>
              <a:spcAft>
                <a:spcPts val="0"/>
              </a:spcAft>
              <a:buFontTx/>
              <a:buChar char="-"/>
              <a:defRPr/>
            </a:pPr>
            <a:endParaRPr lang="cs-CZ" altLang="cs-CZ" dirty="0">
              <a:latin typeface="+mn-lt"/>
            </a:endParaRPr>
          </a:p>
          <a:p>
            <a:pPr marL="285750" indent="-285750" eaLnBrk="1" fontAlgn="auto" hangingPunct="1">
              <a:spcBef>
                <a:spcPts val="0"/>
              </a:spcBef>
              <a:spcAft>
                <a:spcPts val="0"/>
              </a:spcAft>
              <a:buFontTx/>
              <a:buChar char="-"/>
              <a:defRPr/>
            </a:pPr>
            <a:endParaRPr lang="cs-CZ" altLang="cs-CZ" dirty="0">
              <a:latin typeface="+mn-lt"/>
            </a:endParaRPr>
          </a:p>
          <a:p>
            <a:pPr marL="285750" indent="-285750" eaLnBrk="1" fontAlgn="auto" hangingPunct="1">
              <a:spcBef>
                <a:spcPts val="0"/>
              </a:spcBef>
              <a:spcAft>
                <a:spcPts val="0"/>
              </a:spcAft>
              <a:buFontTx/>
              <a:buChar char="-"/>
              <a:defRPr/>
            </a:pPr>
            <a:endParaRPr lang="cs-CZ" altLang="cs-CZ" dirty="0">
              <a:latin typeface="+mn-lt"/>
            </a:endParaRPr>
          </a:p>
          <a:p>
            <a:pPr marL="285750" indent="-285750" eaLnBrk="1" fontAlgn="auto" hangingPunct="1">
              <a:spcBef>
                <a:spcPts val="0"/>
              </a:spcBef>
              <a:spcAft>
                <a:spcPts val="0"/>
              </a:spcAft>
              <a:buFontTx/>
              <a:buChar char="-"/>
              <a:defRPr/>
            </a:pPr>
            <a:r>
              <a:rPr lang="cs-CZ" altLang="cs-CZ" dirty="0">
                <a:latin typeface="+mn-lt"/>
              </a:rPr>
              <a:t>U </a:t>
            </a:r>
            <a:r>
              <a:rPr lang="cs-CZ" altLang="cs-CZ" dirty="0" err="1">
                <a:latin typeface="+mn-lt"/>
              </a:rPr>
              <a:t>osekvenovaných</a:t>
            </a:r>
            <a:r>
              <a:rPr lang="cs-CZ" altLang="cs-CZ" dirty="0">
                <a:latin typeface="+mn-lt"/>
              </a:rPr>
              <a:t> a poskládaných genomů se využívá </a:t>
            </a:r>
            <a:r>
              <a:rPr lang="cs-CZ" altLang="cs-CZ" dirty="0" err="1">
                <a:latin typeface="+mn-lt"/>
              </a:rPr>
              <a:t>sekvenace</a:t>
            </a:r>
            <a:r>
              <a:rPr lang="cs-CZ" altLang="cs-CZ" dirty="0">
                <a:latin typeface="+mn-lt"/>
              </a:rPr>
              <a:t> </a:t>
            </a:r>
            <a:r>
              <a:rPr lang="cs-CZ" altLang="cs-CZ" dirty="0" err="1">
                <a:latin typeface="+mn-lt"/>
              </a:rPr>
              <a:t>gDNA</a:t>
            </a:r>
            <a:r>
              <a:rPr lang="cs-CZ" altLang="cs-CZ" dirty="0">
                <a:latin typeface="+mn-lt"/>
              </a:rPr>
              <a:t>, na základě srovnání lze nalézt „</a:t>
            </a:r>
            <a:r>
              <a:rPr lang="cs-CZ" altLang="cs-CZ" dirty="0" err="1">
                <a:latin typeface="+mn-lt"/>
              </a:rPr>
              <a:t>neoinzerce</a:t>
            </a:r>
            <a:r>
              <a:rPr lang="cs-CZ" altLang="cs-CZ" dirty="0">
                <a:latin typeface="+mn-lt"/>
              </a:rPr>
              <a:t>“.</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85731-0D0B-45D2-8358-B892EDE3C862}"/>
              </a:ext>
            </a:extLst>
          </p:cNvPr>
          <p:cNvSpPr>
            <a:spLocks noGrp="1"/>
          </p:cNvSpPr>
          <p:nvPr>
            <p:ph type="title"/>
          </p:nvPr>
        </p:nvSpPr>
        <p:spPr>
          <a:xfrm>
            <a:off x="593400" y="-54148"/>
            <a:ext cx="8996370" cy="1325563"/>
          </a:xfrm>
        </p:spPr>
        <p:txBody>
          <a:bodyPr/>
          <a:lstStyle/>
          <a:p>
            <a:r>
              <a:rPr lang="cs-CZ" b="1" dirty="0">
                <a:latin typeface="+mn-lt"/>
              </a:rPr>
              <a:t>Role parazitů v evoluci genomů „major </a:t>
            </a:r>
            <a:r>
              <a:rPr lang="cs-CZ" b="1" dirty="0" err="1">
                <a:latin typeface="+mn-lt"/>
              </a:rPr>
              <a:t>evolutionary</a:t>
            </a:r>
            <a:r>
              <a:rPr lang="cs-CZ" b="1" dirty="0">
                <a:latin typeface="+mn-lt"/>
              </a:rPr>
              <a:t> </a:t>
            </a:r>
            <a:r>
              <a:rPr lang="cs-CZ" b="1" dirty="0" err="1">
                <a:latin typeface="+mn-lt"/>
              </a:rPr>
              <a:t>transitions</a:t>
            </a:r>
            <a:r>
              <a:rPr lang="cs-CZ" b="1" dirty="0">
                <a:latin typeface="+mn-lt"/>
              </a:rPr>
              <a:t>“</a:t>
            </a:r>
          </a:p>
        </p:txBody>
      </p:sp>
      <p:sp>
        <p:nvSpPr>
          <p:cNvPr id="3" name="TextovéPole 2">
            <a:extLst>
              <a:ext uri="{FF2B5EF4-FFF2-40B4-BE49-F238E27FC236}">
                <a16:creationId xmlns:a16="http://schemas.microsoft.com/office/drawing/2014/main" id="{C7C177B8-1828-47AE-A545-E17982CEDB5C}"/>
              </a:ext>
            </a:extLst>
          </p:cNvPr>
          <p:cNvSpPr txBox="1"/>
          <p:nvPr/>
        </p:nvSpPr>
        <p:spPr>
          <a:xfrm>
            <a:off x="8359494" y="783054"/>
            <a:ext cx="2822462" cy="369332"/>
          </a:xfrm>
          <a:prstGeom prst="rect">
            <a:avLst/>
          </a:prstGeom>
          <a:noFill/>
        </p:spPr>
        <p:txBody>
          <a:bodyPr wrap="square" rtlCol="0">
            <a:spAutoFit/>
          </a:bodyPr>
          <a:lstStyle/>
          <a:p>
            <a:r>
              <a:rPr lang="cs-CZ" dirty="0" err="1"/>
              <a:t>Maynard</a:t>
            </a:r>
            <a:r>
              <a:rPr lang="cs-CZ" dirty="0"/>
              <a:t> Smith</a:t>
            </a:r>
          </a:p>
        </p:txBody>
      </p:sp>
      <p:graphicFrame>
        <p:nvGraphicFramePr>
          <p:cNvPr id="6" name="Tabulka 5">
            <a:extLst>
              <a:ext uri="{FF2B5EF4-FFF2-40B4-BE49-F238E27FC236}">
                <a16:creationId xmlns:a16="http://schemas.microsoft.com/office/drawing/2014/main" id="{5CC46EB5-3325-4263-AC19-73913F3C8032}"/>
              </a:ext>
            </a:extLst>
          </p:cNvPr>
          <p:cNvGraphicFramePr>
            <a:graphicFrameLocks noGrp="1"/>
          </p:cNvGraphicFramePr>
          <p:nvPr>
            <p:extLst>
              <p:ext uri="{D42A27DB-BD31-4B8C-83A1-F6EECF244321}">
                <p14:modId xmlns:p14="http://schemas.microsoft.com/office/powerpoint/2010/main" val="1974504726"/>
              </p:ext>
            </p:extLst>
          </p:nvPr>
        </p:nvGraphicFramePr>
        <p:xfrm>
          <a:off x="62186" y="1478207"/>
          <a:ext cx="12067628" cy="5156520"/>
        </p:xfrm>
        <a:graphic>
          <a:graphicData uri="http://schemas.openxmlformats.org/drawingml/2006/table">
            <a:tbl>
              <a:tblPr firstRow="1" bandRow="1">
                <a:tableStyleId>{5C22544A-7EE6-4342-B048-85BDC9FD1C3A}</a:tableStyleId>
              </a:tblPr>
              <a:tblGrid>
                <a:gridCol w="1009869">
                  <a:extLst>
                    <a:ext uri="{9D8B030D-6E8A-4147-A177-3AD203B41FA5}">
                      <a16:colId xmlns:a16="http://schemas.microsoft.com/office/drawing/2014/main" val="188424647"/>
                    </a:ext>
                  </a:extLst>
                </a:gridCol>
                <a:gridCol w="1481959">
                  <a:extLst>
                    <a:ext uri="{9D8B030D-6E8A-4147-A177-3AD203B41FA5}">
                      <a16:colId xmlns:a16="http://schemas.microsoft.com/office/drawing/2014/main" val="1605199919"/>
                    </a:ext>
                  </a:extLst>
                </a:gridCol>
                <a:gridCol w="1608083">
                  <a:extLst>
                    <a:ext uri="{9D8B030D-6E8A-4147-A177-3AD203B41FA5}">
                      <a16:colId xmlns:a16="http://schemas.microsoft.com/office/drawing/2014/main" val="3477023066"/>
                    </a:ext>
                  </a:extLst>
                </a:gridCol>
                <a:gridCol w="7967717">
                  <a:extLst>
                    <a:ext uri="{9D8B030D-6E8A-4147-A177-3AD203B41FA5}">
                      <a16:colId xmlns:a16="http://schemas.microsoft.com/office/drawing/2014/main" val="3128651489"/>
                    </a:ext>
                  </a:extLst>
                </a:gridCol>
              </a:tblGrid>
              <a:tr h="485968">
                <a:tc>
                  <a:txBody>
                    <a:bodyPr/>
                    <a:lstStyle/>
                    <a:p>
                      <a:r>
                        <a:rPr lang="cs-CZ" dirty="0">
                          <a:solidFill>
                            <a:schemeClr val="tx1"/>
                          </a:solidFill>
                        </a:rPr>
                        <a:t>Přechod </a:t>
                      </a:r>
                    </a:p>
                  </a:txBody>
                  <a:tcPr>
                    <a:solidFill>
                      <a:schemeClr val="bg1">
                        <a:lumMod val="95000"/>
                      </a:schemeClr>
                    </a:solidFill>
                  </a:tcPr>
                </a:tc>
                <a:tc>
                  <a:txBody>
                    <a:bodyPr/>
                    <a:lstStyle/>
                    <a:p>
                      <a:r>
                        <a:rPr lang="cs-CZ" dirty="0">
                          <a:solidFill>
                            <a:schemeClr val="tx1"/>
                          </a:solidFill>
                        </a:rPr>
                        <a:t>od</a:t>
                      </a:r>
                    </a:p>
                  </a:txBody>
                  <a:tcPr>
                    <a:solidFill>
                      <a:schemeClr val="bg1">
                        <a:lumMod val="95000"/>
                      </a:schemeClr>
                    </a:solidFill>
                  </a:tcPr>
                </a:tc>
                <a:tc>
                  <a:txBody>
                    <a:bodyPr/>
                    <a:lstStyle/>
                    <a:p>
                      <a:r>
                        <a:rPr lang="cs-CZ" dirty="0">
                          <a:solidFill>
                            <a:schemeClr val="tx1"/>
                          </a:solidFill>
                        </a:rPr>
                        <a:t>k</a:t>
                      </a:r>
                    </a:p>
                  </a:txBody>
                  <a:tcPr>
                    <a:solidFill>
                      <a:schemeClr val="bg1">
                        <a:lumMod val="95000"/>
                      </a:schemeClr>
                    </a:solidFill>
                  </a:tcPr>
                </a:tc>
                <a:tc>
                  <a:txBody>
                    <a:bodyPr/>
                    <a:lstStyle/>
                    <a:p>
                      <a:r>
                        <a:rPr lang="cs-CZ" dirty="0">
                          <a:solidFill>
                            <a:schemeClr val="tx1"/>
                          </a:solidFill>
                        </a:rPr>
                        <a:t>Příspěvek mobilních elementů</a:t>
                      </a:r>
                    </a:p>
                  </a:txBody>
                  <a:tcPr>
                    <a:solidFill>
                      <a:schemeClr val="bg1">
                        <a:lumMod val="95000"/>
                      </a:schemeClr>
                    </a:solidFill>
                  </a:tcPr>
                </a:tc>
                <a:extLst>
                  <a:ext uri="{0D108BD9-81ED-4DB2-BD59-A6C34878D82A}">
                    <a16:rowId xmlns:a16="http://schemas.microsoft.com/office/drawing/2014/main" val="580318015"/>
                  </a:ext>
                </a:extLst>
              </a:tr>
              <a:tr h="830072">
                <a:tc>
                  <a:txBody>
                    <a:bodyPr/>
                    <a:lstStyle/>
                    <a:p>
                      <a:r>
                        <a:rPr lang="cs-CZ" dirty="0"/>
                        <a:t>1</a:t>
                      </a:r>
                    </a:p>
                  </a:txBody>
                  <a:tcPr>
                    <a:solidFill>
                      <a:schemeClr val="bg1">
                        <a:lumMod val="95000"/>
                      </a:schemeClr>
                    </a:solidFill>
                  </a:tcPr>
                </a:tc>
                <a:tc>
                  <a:txBody>
                    <a:bodyPr/>
                    <a:lstStyle/>
                    <a:p>
                      <a:r>
                        <a:rPr lang="cs-CZ" dirty="0"/>
                        <a:t>Malé virům podobné </a:t>
                      </a:r>
                      <a:r>
                        <a:rPr lang="cs-CZ" dirty="0" err="1"/>
                        <a:t>replikátory</a:t>
                      </a:r>
                      <a:endParaRPr lang="cs-CZ" dirty="0"/>
                    </a:p>
                  </a:txBody>
                  <a:tcPr>
                    <a:solidFill>
                      <a:schemeClr val="bg1">
                        <a:lumMod val="95000"/>
                      </a:schemeClr>
                    </a:solidFill>
                  </a:tcPr>
                </a:tc>
                <a:tc>
                  <a:txBody>
                    <a:bodyPr/>
                    <a:lstStyle/>
                    <a:p>
                      <a:r>
                        <a:rPr lang="cs-CZ" dirty="0" err="1"/>
                        <a:t>Protobuňka</a:t>
                      </a:r>
                      <a:endParaRPr lang="cs-CZ" dirty="0"/>
                    </a:p>
                  </a:txBody>
                  <a:tcPr>
                    <a:solidFill>
                      <a:schemeClr val="bg1">
                        <a:lumMod val="95000"/>
                      </a:schemeClr>
                    </a:solidFill>
                  </a:tcPr>
                </a:tc>
                <a:tc>
                  <a:txBody>
                    <a:bodyPr/>
                    <a:lstStyle/>
                    <a:p>
                      <a:r>
                        <a:rPr lang="cs-CZ" dirty="0"/>
                        <a:t>První </a:t>
                      </a:r>
                      <a:r>
                        <a:rPr lang="cs-CZ" dirty="0" err="1"/>
                        <a:t>replikátory</a:t>
                      </a:r>
                      <a:r>
                        <a:rPr lang="cs-CZ" dirty="0"/>
                        <a:t> podobné virům, + podvodníci – parazité hned na úsvitu -&gt;</a:t>
                      </a:r>
                    </a:p>
                    <a:p>
                      <a:r>
                        <a:rPr lang="cs-CZ" dirty="0" err="1"/>
                        <a:t>Kompartmentalizace</a:t>
                      </a:r>
                      <a:r>
                        <a:rPr lang="cs-CZ" dirty="0"/>
                        <a:t> pod tlakem parazitů</a:t>
                      </a:r>
                    </a:p>
                  </a:txBody>
                  <a:tcPr>
                    <a:solidFill>
                      <a:schemeClr val="bg1">
                        <a:lumMod val="95000"/>
                      </a:schemeClr>
                    </a:solidFill>
                  </a:tcPr>
                </a:tc>
                <a:extLst>
                  <a:ext uri="{0D108BD9-81ED-4DB2-BD59-A6C34878D82A}">
                    <a16:rowId xmlns:a16="http://schemas.microsoft.com/office/drawing/2014/main" val="3721359333"/>
                  </a:ext>
                </a:extLst>
              </a:tr>
              <a:tr h="830072">
                <a:tc>
                  <a:txBody>
                    <a:bodyPr/>
                    <a:lstStyle/>
                    <a:p>
                      <a:r>
                        <a:rPr lang="cs-CZ" dirty="0"/>
                        <a:t>2</a:t>
                      </a:r>
                    </a:p>
                  </a:txBody>
                  <a:tcPr>
                    <a:solidFill>
                      <a:schemeClr val="bg1">
                        <a:lumMod val="95000"/>
                      </a:schemeClr>
                    </a:solidFill>
                  </a:tcPr>
                </a:tc>
                <a:tc>
                  <a:txBody>
                    <a:bodyPr/>
                    <a:lstStyle/>
                    <a:p>
                      <a:r>
                        <a:rPr lang="cs-CZ" dirty="0" err="1"/>
                        <a:t>Protobuňka</a:t>
                      </a:r>
                      <a:endParaRPr lang="cs-CZ" dirty="0"/>
                    </a:p>
                  </a:txBody>
                  <a:tcPr>
                    <a:solidFill>
                      <a:schemeClr val="bg1">
                        <a:lumMod val="95000"/>
                      </a:schemeClr>
                    </a:solidFill>
                  </a:tcPr>
                </a:tc>
                <a:tc>
                  <a:txBody>
                    <a:bodyPr/>
                    <a:lstStyle/>
                    <a:p>
                      <a:r>
                        <a:rPr lang="cs-CZ" dirty="0"/>
                        <a:t>Prokaryotická buňka</a:t>
                      </a:r>
                    </a:p>
                  </a:txBody>
                  <a:tcPr>
                    <a:solidFill>
                      <a:schemeClr val="bg1">
                        <a:lumMod val="95000"/>
                      </a:schemeClr>
                    </a:solidFill>
                  </a:tcPr>
                </a:tc>
                <a:tc>
                  <a:txBody>
                    <a:bodyPr/>
                    <a:lstStyle/>
                    <a:p>
                      <a:r>
                        <a:rPr lang="cs-CZ" dirty="0"/>
                        <a:t>Závody ve zbrojení -&gt; vznik R-M systémů -&gt; přechod k DNA genomu</a:t>
                      </a:r>
                    </a:p>
                    <a:p>
                      <a:r>
                        <a:rPr lang="cs-CZ" dirty="0"/>
                        <a:t>Separace </a:t>
                      </a:r>
                      <a:r>
                        <a:rPr lang="cs-CZ" dirty="0" err="1"/>
                        <a:t>templátů</a:t>
                      </a:r>
                      <a:r>
                        <a:rPr lang="cs-CZ" dirty="0"/>
                        <a:t> a katalyzátorů (vznik translace)</a:t>
                      </a:r>
                    </a:p>
                    <a:p>
                      <a:r>
                        <a:rPr lang="cs-CZ" dirty="0"/>
                        <a:t>Velké genomy pro zajištění kooperace genů</a:t>
                      </a:r>
                    </a:p>
                  </a:txBody>
                  <a:tcPr>
                    <a:solidFill>
                      <a:schemeClr val="bg1">
                        <a:lumMod val="95000"/>
                      </a:schemeClr>
                    </a:solidFill>
                  </a:tcPr>
                </a:tc>
                <a:extLst>
                  <a:ext uri="{0D108BD9-81ED-4DB2-BD59-A6C34878D82A}">
                    <a16:rowId xmlns:a16="http://schemas.microsoft.com/office/drawing/2014/main" val="2393832861"/>
                  </a:ext>
                </a:extLst>
              </a:tr>
              <a:tr h="830072">
                <a:tc>
                  <a:txBody>
                    <a:bodyPr/>
                    <a:lstStyle/>
                    <a:p>
                      <a:r>
                        <a:rPr lang="cs-CZ" dirty="0"/>
                        <a:t>3</a:t>
                      </a:r>
                    </a:p>
                  </a:txBody>
                  <a:tcPr>
                    <a:solidFill>
                      <a:schemeClr val="bg1">
                        <a:lumMod val="95000"/>
                      </a:schemeClr>
                    </a:solidFill>
                  </a:tcPr>
                </a:tc>
                <a:tc>
                  <a:txBody>
                    <a:bodyPr/>
                    <a:lstStyle/>
                    <a:p>
                      <a:r>
                        <a:rPr lang="cs-CZ" dirty="0"/>
                        <a:t>Prokaryotická buňka</a:t>
                      </a:r>
                    </a:p>
                  </a:txBody>
                  <a:tcPr>
                    <a:solidFill>
                      <a:schemeClr val="bg1">
                        <a:lumMod val="95000"/>
                      </a:schemeClr>
                    </a:solidFill>
                  </a:tcPr>
                </a:tc>
                <a:tc>
                  <a:txBody>
                    <a:bodyPr/>
                    <a:lstStyle/>
                    <a:p>
                      <a:r>
                        <a:rPr lang="cs-CZ" dirty="0"/>
                        <a:t>Eukaryotická buňka</a:t>
                      </a:r>
                    </a:p>
                  </a:txBody>
                  <a:tcPr>
                    <a:solidFill>
                      <a:schemeClr val="bg1">
                        <a:lumMod val="95000"/>
                      </a:schemeClr>
                    </a:solidFill>
                  </a:tcPr>
                </a:tc>
                <a:tc>
                  <a:txBody>
                    <a:bodyPr/>
                    <a:lstStyle/>
                    <a:p>
                      <a:r>
                        <a:rPr lang="cs-CZ" dirty="0"/>
                        <a:t>Vznik intronů II z Mobilních elementů -&gt; toxické </a:t>
                      </a:r>
                      <a:r>
                        <a:rPr lang="cs-CZ" dirty="0" err="1"/>
                        <a:t>mRNA</a:t>
                      </a:r>
                      <a:r>
                        <a:rPr lang="cs-CZ" dirty="0"/>
                        <a:t> -&gt; oddělení transkripce a translace jadernou membránou, </a:t>
                      </a:r>
                      <a:r>
                        <a:rPr lang="cs-CZ" dirty="0" err="1"/>
                        <a:t>spliceosom</a:t>
                      </a:r>
                      <a:r>
                        <a:rPr lang="cs-CZ" dirty="0"/>
                        <a:t>, NMD</a:t>
                      </a:r>
                    </a:p>
                    <a:p>
                      <a:r>
                        <a:rPr lang="cs-CZ" dirty="0" err="1"/>
                        <a:t>Linearizace</a:t>
                      </a:r>
                      <a:r>
                        <a:rPr lang="cs-CZ" dirty="0"/>
                        <a:t> genomu (obrana proti letálním následkům rekombinace intronů), </a:t>
                      </a:r>
                      <a:r>
                        <a:rPr lang="cs-CZ" dirty="0" err="1"/>
                        <a:t>exaptace</a:t>
                      </a:r>
                      <a:r>
                        <a:rPr lang="cs-CZ" dirty="0"/>
                        <a:t> Group II RT pro </a:t>
                      </a:r>
                      <a:r>
                        <a:rPr lang="cs-CZ" dirty="0" err="1"/>
                        <a:t>telomerázu</a:t>
                      </a:r>
                      <a:endParaRPr lang="cs-CZ" dirty="0"/>
                    </a:p>
                    <a:p>
                      <a:r>
                        <a:rPr lang="cs-CZ" dirty="0"/>
                        <a:t>Meiotické geny (od </a:t>
                      </a:r>
                      <a:r>
                        <a:rPr lang="cs-CZ" dirty="0" err="1"/>
                        <a:t>archeálních</a:t>
                      </a:r>
                      <a:r>
                        <a:rPr lang="cs-CZ" dirty="0"/>
                        <a:t> </a:t>
                      </a:r>
                      <a:r>
                        <a:rPr lang="cs-CZ" dirty="0" err="1"/>
                        <a:t>plazmidů</a:t>
                      </a:r>
                      <a:r>
                        <a:rPr lang="cs-CZ" dirty="0"/>
                        <a:t>, které byly bez HGT pod silnou selekcí na účinnost svého replikačního aparátu)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Epigenetické systémy pro modifikaci DNA z R-M systémů (rekombinace, duplikace)</a:t>
                      </a:r>
                    </a:p>
                  </a:txBody>
                  <a:tcPr>
                    <a:solidFill>
                      <a:schemeClr val="bg1">
                        <a:lumMod val="95000"/>
                      </a:schemeClr>
                    </a:solidFill>
                  </a:tcPr>
                </a:tc>
                <a:extLst>
                  <a:ext uri="{0D108BD9-81ED-4DB2-BD59-A6C34878D82A}">
                    <a16:rowId xmlns:a16="http://schemas.microsoft.com/office/drawing/2014/main" val="3902934319"/>
                  </a:ext>
                </a:extLst>
              </a:tr>
              <a:tr h="830072">
                <a:tc>
                  <a:txBody>
                    <a:bodyPr/>
                    <a:lstStyle/>
                    <a:p>
                      <a:r>
                        <a:rPr lang="cs-CZ" dirty="0"/>
                        <a:t>4</a:t>
                      </a:r>
                    </a:p>
                  </a:txBody>
                  <a:tcPr>
                    <a:solidFill>
                      <a:schemeClr val="bg1">
                        <a:lumMod val="95000"/>
                      </a:schemeClr>
                    </a:solidFill>
                  </a:tcPr>
                </a:tc>
                <a:tc>
                  <a:txBody>
                    <a:bodyPr/>
                    <a:lstStyle/>
                    <a:p>
                      <a:r>
                        <a:rPr lang="cs-CZ" dirty="0"/>
                        <a:t>Jednobuněční</a:t>
                      </a:r>
                    </a:p>
                  </a:txBody>
                  <a:tcPr>
                    <a:solidFill>
                      <a:schemeClr val="bg1">
                        <a:lumMod val="95000"/>
                      </a:schemeClr>
                    </a:solidFill>
                  </a:tcPr>
                </a:tc>
                <a:tc>
                  <a:txBody>
                    <a:bodyPr/>
                    <a:lstStyle/>
                    <a:p>
                      <a:r>
                        <a:rPr lang="cs-CZ" dirty="0"/>
                        <a:t>Mnohobuněční</a:t>
                      </a:r>
                    </a:p>
                  </a:txBody>
                  <a:tcPr>
                    <a:solidFill>
                      <a:schemeClr val="bg1">
                        <a:lumMod val="95000"/>
                      </a:schemeClr>
                    </a:solidFill>
                  </a:tcPr>
                </a:tc>
                <a:tc>
                  <a:txBody>
                    <a:bodyPr/>
                    <a:lstStyle/>
                    <a:p>
                      <a:r>
                        <a:rPr lang="cs-CZ" dirty="0"/>
                        <a:t>Programovaná buněčná smrt infikovaných buněk jako altruistická odpověď na genetické parazity (u všech buněčných organismů), z TA systémů </a:t>
                      </a:r>
                      <a:r>
                        <a:rPr lang="cs-CZ" dirty="0" err="1"/>
                        <a:t>plazmidů</a:t>
                      </a:r>
                      <a:endParaRPr lang="cs-CZ" dirty="0"/>
                    </a:p>
                  </a:txBody>
                  <a:tcPr>
                    <a:solidFill>
                      <a:schemeClr val="bg1">
                        <a:lumMod val="95000"/>
                      </a:schemeClr>
                    </a:solidFill>
                  </a:tcPr>
                </a:tc>
                <a:extLst>
                  <a:ext uri="{0D108BD9-81ED-4DB2-BD59-A6C34878D82A}">
                    <a16:rowId xmlns:a16="http://schemas.microsoft.com/office/drawing/2014/main" val="1562712869"/>
                  </a:ext>
                </a:extLst>
              </a:tr>
            </a:tbl>
          </a:graphicData>
        </a:graphic>
      </p:graphicFrame>
    </p:spTree>
    <p:extLst>
      <p:ext uri="{BB962C8B-B14F-4D97-AF65-F5344CB8AC3E}">
        <p14:creationId xmlns:p14="http://schemas.microsoft.com/office/powerpoint/2010/main" val="3349003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sah 2">
            <a:extLst>
              <a:ext uri="{FF2B5EF4-FFF2-40B4-BE49-F238E27FC236}">
                <a16:creationId xmlns:a16="http://schemas.microsoft.com/office/drawing/2014/main" id="{ADA56F18-2A87-45A3-888A-48505B8FBBB4}"/>
              </a:ext>
            </a:extLst>
          </p:cNvPr>
          <p:cNvSpPr>
            <a:spLocks noGrp="1" noChangeArrowheads="1"/>
          </p:cNvSpPr>
          <p:nvPr>
            <p:ph idx="1"/>
          </p:nvPr>
        </p:nvSpPr>
        <p:spPr>
          <a:xfrm>
            <a:off x="855061" y="5216525"/>
            <a:ext cx="10699750" cy="1641475"/>
          </a:xfrm>
        </p:spPr>
        <p:txBody>
          <a:bodyPr/>
          <a:lstStyle/>
          <a:p>
            <a:r>
              <a:rPr lang="cs-CZ" altLang="cs-CZ" sz="2400" dirty="0"/>
              <a:t>Mít </a:t>
            </a:r>
            <a:r>
              <a:rPr lang="cs-CZ" altLang="cs-CZ" sz="2400" dirty="0" err="1"/>
              <a:t>transpozony</a:t>
            </a:r>
            <a:r>
              <a:rPr lang="cs-CZ" altLang="cs-CZ" sz="2400" dirty="0"/>
              <a:t> je evoluční adaptace, která zvyšuje evoluční potenciál. </a:t>
            </a:r>
          </a:p>
          <a:p>
            <a:r>
              <a:rPr lang="cs-CZ" altLang="cs-CZ" sz="2400" dirty="0"/>
              <a:t>Všechny organismy, které se zbavily TE, nakonec vymřely (třídění z hlediska stability – J. </a:t>
            </a:r>
            <a:r>
              <a:rPr lang="cs-CZ" altLang="cs-CZ" sz="2400" dirty="0" err="1"/>
              <a:t>Flegr</a:t>
            </a:r>
            <a:r>
              <a:rPr lang="cs-CZ" altLang="cs-CZ" sz="2400" dirty="0"/>
              <a:t>, J. Toman)</a:t>
            </a:r>
          </a:p>
        </p:txBody>
      </p:sp>
      <p:pic>
        <p:nvPicPr>
          <p:cNvPr id="141315" name="Obrázek 3">
            <a:extLst>
              <a:ext uri="{FF2B5EF4-FFF2-40B4-BE49-F238E27FC236}">
                <a16:creationId xmlns:a16="http://schemas.microsoft.com/office/drawing/2014/main" id="{EC43AA49-F958-4694-A261-CF91C9C90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90" y="122128"/>
            <a:ext cx="4766086" cy="476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1340AD27-FB68-4704-B21D-2DE6D4CDA4EC}"/>
              </a:ext>
            </a:extLst>
          </p:cNvPr>
          <p:cNvSpPr>
            <a:spLocks noGrp="1" noChangeArrowheads="1"/>
          </p:cNvSpPr>
          <p:nvPr>
            <p:ph type="title"/>
          </p:nvPr>
        </p:nvSpPr>
        <p:spPr>
          <a:xfrm>
            <a:off x="868680" y="1341438"/>
            <a:ext cx="10391504" cy="2592387"/>
          </a:xfrm>
        </p:spPr>
        <p:txBody>
          <a:bodyPr rtlCol="0">
            <a:normAutofit/>
          </a:bodyPr>
          <a:lstStyle/>
          <a:p>
            <a:pPr algn="ctr" eaLnBrk="1" fontAlgn="auto" hangingPunct="1">
              <a:spcAft>
                <a:spcPts val="0"/>
              </a:spcAft>
              <a:defRPr/>
            </a:pPr>
            <a:r>
              <a:rPr lang="cs-CZ" altLang="cs-CZ" sz="4800" b="1" dirty="0">
                <a:latin typeface="+mn-lt"/>
              </a:rPr>
              <a:t>Funkce </a:t>
            </a:r>
            <a:r>
              <a:rPr lang="cs-CZ" altLang="cs-CZ" sz="4800" b="1" dirty="0" err="1">
                <a:latin typeface="+mn-lt"/>
              </a:rPr>
              <a:t>transpozonů</a:t>
            </a:r>
            <a:br>
              <a:rPr lang="cs-CZ" altLang="cs-CZ" sz="4800" b="1" dirty="0">
                <a:latin typeface="+mn-lt"/>
              </a:rPr>
            </a:br>
            <a:r>
              <a:rPr lang="cs-CZ" altLang="cs-CZ" sz="4800" b="1" dirty="0">
                <a:latin typeface="+mn-lt"/>
              </a:rPr>
              <a:t>(v genomu)</a:t>
            </a:r>
          </a:p>
        </p:txBody>
      </p:sp>
    </p:spTree>
    <p:extLst>
      <p:ext uri="{BB962C8B-B14F-4D97-AF65-F5344CB8AC3E}">
        <p14:creationId xmlns:p14="http://schemas.microsoft.com/office/powerpoint/2010/main" val="58799920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nice 8">
            <a:extLst>
              <a:ext uri="{FF2B5EF4-FFF2-40B4-BE49-F238E27FC236}">
                <a16:creationId xmlns:a16="http://schemas.microsoft.com/office/drawing/2014/main" id="{8BF6FD47-2B49-4FC8-9DFB-69FD3408E931}"/>
              </a:ext>
            </a:extLst>
          </p:cNvPr>
          <p:cNvCxnSpPr/>
          <p:nvPr/>
        </p:nvCxnSpPr>
        <p:spPr>
          <a:xfrm>
            <a:off x="2778125" y="1520825"/>
            <a:ext cx="32321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délník 9">
            <a:extLst>
              <a:ext uri="{FF2B5EF4-FFF2-40B4-BE49-F238E27FC236}">
                <a16:creationId xmlns:a16="http://schemas.microsoft.com/office/drawing/2014/main" id="{C55CAC7D-E39E-4E9B-8AA5-5057EB3DD6C4}"/>
              </a:ext>
            </a:extLst>
          </p:cNvPr>
          <p:cNvSpPr/>
          <p:nvPr/>
        </p:nvSpPr>
        <p:spPr>
          <a:xfrm>
            <a:off x="3509963" y="1354138"/>
            <a:ext cx="1071562"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cxnSp>
        <p:nvCxnSpPr>
          <p:cNvPr id="11" name="Přímá spojnice 10">
            <a:extLst>
              <a:ext uri="{FF2B5EF4-FFF2-40B4-BE49-F238E27FC236}">
                <a16:creationId xmlns:a16="http://schemas.microsoft.com/office/drawing/2014/main" id="{E9E32762-6348-4444-AD77-C5810307B41F}"/>
              </a:ext>
            </a:extLst>
          </p:cNvPr>
          <p:cNvCxnSpPr/>
          <p:nvPr/>
        </p:nvCxnSpPr>
        <p:spPr>
          <a:xfrm>
            <a:off x="925513" y="2733675"/>
            <a:ext cx="10461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bdélník 11">
            <a:extLst>
              <a:ext uri="{FF2B5EF4-FFF2-40B4-BE49-F238E27FC236}">
                <a16:creationId xmlns:a16="http://schemas.microsoft.com/office/drawing/2014/main" id="{5001FBA1-152C-418F-8110-1201F711A71E}"/>
              </a:ext>
            </a:extLst>
          </p:cNvPr>
          <p:cNvSpPr/>
          <p:nvPr/>
        </p:nvSpPr>
        <p:spPr>
          <a:xfrm>
            <a:off x="1595438" y="2581275"/>
            <a:ext cx="995362"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3" name="Obdélník 12">
            <a:extLst>
              <a:ext uri="{FF2B5EF4-FFF2-40B4-BE49-F238E27FC236}">
                <a16:creationId xmlns:a16="http://schemas.microsoft.com/office/drawing/2014/main" id="{49ABA81A-2001-491A-A808-2F517260C921}"/>
              </a:ext>
            </a:extLst>
          </p:cNvPr>
          <p:cNvSpPr/>
          <p:nvPr/>
        </p:nvSpPr>
        <p:spPr>
          <a:xfrm>
            <a:off x="3519488" y="2581275"/>
            <a:ext cx="55245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4" name="Obdélník 13">
            <a:extLst>
              <a:ext uri="{FF2B5EF4-FFF2-40B4-BE49-F238E27FC236}">
                <a16:creationId xmlns:a16="http://schemas.microsoft.com/office/drawing/2014/main" id="{4E1EB3DB-9DF6-4F0C-B0F3-F1B3A1DCC37B}"/>
              </a:ext>
            </a:extLst>
          </p:cNvPr>
          <p:cNvSpPr/>
          <p:nvPr/>
        </p:nvSpPr>
        <p:spPr>
          <a:xfrm>
            <a:off x="4521200" y="2581275"/>
            <a:ext cx="912813"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5" name="Obdélník 14">
            <a:extLst>
              <a:ext uri="{FF2B5EF4-FFF2-40B4-BE49-F238E27FC236}">
                <a16:creationId xmlns:a16="http://schemas.microsoft.com/office/drawing/2014/main" id="{AE4C39B8-299B-428E-BD2F-D6F4827C02BB}"/>
              </a:ext>
            </a:extLst>
          </p:cNvPr>
          <p:cNvSpPr/>
          <p:nvPr/>
        </p:nvSpPr>
        <p:spPr>
          <a:xfrm>
            <a:off x="5965825" y="2581275"/>
            <a:ext cx="9271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19" name="Obdélník 18">
            <a:extLst>
              <a:ext uri="{FF2B5EF4-FFF2-40B4-BE49-F238E27FC236}">
                <a16:creationId xmlns:a16="http://schemas.microsoft.com/office/drawing/2014/main" id="{493C8B10-CD51-4171-B0D9-2AAD8D49B86D}"/>
              </a:ext>
            </a:extLst>
          </p:cNvPr>
          <p:cNvSpPr/>
          <p:nvPr/>
        </p:nvSpPr>
        <p:spPr>
          <a:xfrm>
            <a:off x="2590800" y="2581275"/>
            <a:ext cx="257175"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0" name="Obdélník 19">
            <a:extLst>
              <a:ext uri="{FF2B5EF4-FFF2-40B4-BE49-F238E27FC236}">
                <a16:creationId xmlns:a16="http://schemas.microsoft.com/office/drawing/2014/main" id="{4DAD752F-CFF5-49F5-AD8D-D21C95F39C34}"/>
              </a:ext>
            </a:extLst>
          </p:cNvPr>
          <p:cNvSpPr/>
          <p:nvPr/>
        </p:nvSpPr>
        <p:spPr>
          <a:xfrm>
            <a:off x="6892925" y="2581275"/>
            <a:ext cx="60325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cxnSp>
        <p:nvCxnSpPr>
          <p:cNvPr id="21" name="Přímá spojnice 20">
            <a:extLst>
              <a:ext uri="{FF2B5EF4-FFF2-40B4-BE49-F238E27FC236}">
                <a16:creationId xmlns:a16="http://schemas.microsoft.com/office/drawing/2014/main" id="{1622822E-7CBF-49F9-9ACE-7790B4F6933C}"/>
              </a:ext>
            </a:extLst>
          </p:cNvPr>
          <p:cNvCxnSpPr/>
          <p:nvPr/>
        </p:nvCxnSpPr>
        <p:spPr>
          <a:xfrm>
            <a:off x="981075" y="5272088"/>
            <a:ext cx="10461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délník 21">
            <a:extLst>
              <a:ext uri="{FF2B5EF4-FFF2-40B4-BE49-F238E27FC236}">
                <a16:creationId xmlns:a16="http://schemas.microsoft.com/office/drawing/2014/main" id="{0481CDB7-4F4C-4D45-91CE-CAC0E54E7E50}"/>
              </a:ext>
            </a:extLst>
          </p:cNvPr>
          <p:cNvSpPr/>
          <p:nvPr/>
        </p:nvSpPr>
        <p:spPr>
          <a:xfrm>
            <a:off x="1651000" y="5119688"/>
            <a:ext cx="995363"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3" name="Obdélník 22">
            <a:extLst>
              <a:ext uri="{FF2B5EF4-FFF2-40B4-BE49-F238E27FC236}">
                <a16:creationId xmlns:a16="http://schemas.microsoft.com/office/drawing/2014/main" id="{93F64B7D-2AA2-45DB-B404-6563BE962AD9}"/>
              </a:ext>
            </a:extLst>
          </p:cNvPr>
          <p:cNvSpPr/>
          <p:nvPr/>
        </p:nvSpPr>
        <p:spPr>
          <a:xfrm>
            <a:off x="3573463" y="5119688"/>
            <a:ext cx="169862"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4" name="Obdélník 23">
            <a:extLst>
              <a:ext uri="{FF2B5EF4-FFF2-40B4-BE49-F238E27FC236}">
                <a16:creationId xmlns:a16="http://schemas.microsoft.com/office/drawing/2014/main" id="{CE3573E5-8BBA-415F-B599-7B5A82228DAA}"/>
              </a:ext>
            </a:extLst>
          </p:cNvPr>
          <p:cNvSpPr/>
          <p:nvPr/>
        </p:nvSpPr>
        <p:spPr>
          <a:xfrm>
            <a:off x="5449888" y="5119688"/>
            <a:ext cx="912812"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5" name="Obdélník 24">
            <a:extLst>
              <a:ext uri="{FF2B5EF4-FFF2-40B4-BE49-F238E27FC236}">
                <a16:creationId xmlns:a16="http://schemas.microsoft.com/office/drawing/2014/main" id="{1A3FA896-9894-4136-9AA4-A9C8C5C0A9BC}"/>
              </a:ext>
            </a:extLst>
          </p:cNvPr>
          <p:cNvSpPr/>
          <p:nvPr/>
        </p:nvSpPr>
        <p:spPr>
          <a:xfrm>
            <a:off x="6894513" y="5119688"/>
            <a:ext cx="9271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6" name="Obdélník 25">
            <a:extLst>
              <a:ext uri="{FF2B5EF4-FFF2-40B4-BE49-F238E27FC236}">
                <a16:creationId xmlns:a16="http://schemas.microsoft.com/office/drawing/2014/main" id="{26622A7C-B8DF-4A5B-964B-91859FF62FFE}"/>
              </a:ext>
            </a:extLst>
          </p:cNvPr>
          <p:cNvSpPr/>
          <p:nvPr/>
        </p:nvSpPr>
        <p:spPr>
          <a:xfrm>
            <a:off x="2646363" y="5119688"/>
            <a:ext cx="257175"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27" name="Obdélník 26">
            <a:extLst>
              <a:ext uri="{FF2B5EF4-FFF2-40B4-BE49-F238E27FC236}">
                <a16:creationId xmlns:a16="http://schemas.microsoft.com/office/drawing/2014/main" id="{46FE7D6D-1205-4446-A96E-A81F4459BB97}"/>
              </a:ext>
            </a:extLst>
          </p:cNvPr>
          <p:cNvSpPr/>
          <p:nvPr/>
        </p:nvSpPr>
        <p:spPr>
          <a:xfrm>
            <a:off x="7821613" y="5119688"/>
            <a:ext cx="60325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cxnSp>
        <p:nvCxnSpPr>
          <p:cNvPr id="28" name="Přímá spojnice 27">
            <a:extLst>
              <a:ext uri="{FF2B5EF4-FFF2-40B4-BE49-F238E27FC236}">
                <a16:creationId xmlns:a16="http://schemas.microsoft.com/office/drawing/2014/main" id="{025F36B0-E2D7-4C11-AE45-765C69C762F2}"/>
              </a:ext>
            </a:extLst>
          </p:cNvPr>
          <p:cNvCxnSpPr/>
          <p:nvPr/>
        </p:nvCxnSpPr>
        <p:spPr>
          <a:xfrm>
            <a:off x="976313" y="4248150"/>
            <a:ext cx="10463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bdélník 28">
            <a:extLst>
              <a:ext uri="{FF2B5EF4-FFF2-40B4-BE49-F238E27FC236}">
                <a16:creationId xmlns:a16="http://schemas.microsoft.com/office/drawing/2014/main" id="{C427A725-6A1A-469F-ABEE-9C6A70FF66C8}"/>
              </a:ext>
            </a:extLst>
          </p:cNvPr>
          <p:cNvSpPr/>
          <p:nvPr/>
        </p:nvSpPr>
        <p:spPr>
          <a:xfrm>
            <a:off x="2533650" y="4084638"/>
            <a:ext cx="99695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0" name="Obdélník 29">
            <a:extLst>
              <a:ext uri="{FF2B5EF4-FFF2-40B4-BE49-F238E27FC236}">
                <a16:creationId xmlns:a16="http://schemas.microsoft.com/office/drawing/2014/main" id="{43734E54-C493-40B6-B42F-98F7F33E2C57}"/>
              </a:ext>
            </a:extLst>
          </p:cNvPr>
          <p:cNvSpPr/>
          <p:nvPr/>
        </p:nvSpPr>
        <p:spPr>
          <a:xfrm>
            <a:off x="4457700" y="4084638"/>
            <a:ext cx="554038"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1" name="Obdélník 30">
            <a:extLst>
              <a:ext uri="{FF2B5EF4-FFF2-40B4-BE49-F238E27FC236}">
                <a16:creationId xmlns:a16="http://schemas.microsoft.com/office/drawing/2014/main" id="{4CCBD438-39B9-4C5D-94A7-E485C09E583E}"/>
              </a:ext>
            </a:extLst>
          </p:cNvPr>
          <p:cNvSpPr/>
          <p:nvPr/>
        </p:nvSpPr>
        <p:spPr>
          <a:xfrm>
            <a:off x="5459413" y="4084638"/>
            <a:ext cx="912812"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2" name="Obdélník 31">
            <a:extLst>
              <a:ext uri="{FF2B5EF4-FFF2-40B4-BE49-F238E27FC236}">
                <a16:creationId xmlns:a16="http://schemas.microsoft.com/office/drawing/2014/main" id="{8B259439-9F90-42B9-8D38-D2559353DF2A}"/>
              </a:ext>
            </a:extLst>
          </p:cNvPr>
          <p:cNvSpPr/>
          <p:nvPr/>
        </p:nvSpPr>
        <p:spPr>
          <a:xfrm>
            <a:off x="6905625" y="4084638"/>
            <a:ext cx="925513"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3" name="Obdélník 32">
            <a:extLst>
              <a:ext uri="{FF2B5EF4-FFF2-40B4-BE49-F238E27FC236}">
                <a16:creationId xmlns:a16="http://schemas.microsoft.com/office/drawing/2014/main" id="{0DF545E4-712D-4DF5-8977-9AFF9C6ACECA}"/>
              </a:ext>
            </a:extLst>
          </p:cNvPr>
          <p:cNvSpPr/>
          <p:nvPr/>
        </p:nvSpPr>
        <p:spPr>
          <a:xfrm>
            <a:off x="3530600" y="4084638"/>
            <a:ext cx="255588"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4" name="Obdélník 33">
            <a:extLst>
              <a:ext uri="{FF2B5EF4-FFF2-40B4-BE49-F238E27FC236}">
                <a16:creationId xmlns:a16="http://schemas.microsoft.com/office/drawing/2014/main" id="{D8FAF27F-A12A-49DB-9E2D-8F399E602CA0}"/>
              </a:ext>
            </a:extLst>
          </p:cNvPr>
          <p:cNvSpPr/>
          <p:nvPr/>
        </p:nvSpPr>
        <p:spPr>
          <a:xfrm>
            <a:off x="7831138" y="4084638"/>
            <a:ext cx="60325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cxnSp>
        <p:nvCxnSpPr>
          <p:cNvPr id="35" name="Přímá spojnice 34">
            <a:extLst>
              <a:ext uri="{FF2B5EF4-FFF2-40B4-BE49-F238E27FC236}">
                <a16:creationId xmlns:a16="http://schemas.microsoft.com/office/drawing/2014/main" id="{CC5E4154-52A3-4C91-A2B2-AC2076080A23}"/>
              </a:ext>
            </a:extLst>
          </p:cNvPr>
          <p:cNvCxnSpPr/>
          <p:nvPr/>
        </p:nvCxnSpPr>
        <p:spPr>
          <a:xfrm>
            <a:off x="1027113" y="6364288"/>
            <a:ext cx="10463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bdélník 35">
            <a:extLst>
              <a:ext uri="{FF2B5EF4-FFF2-40B4-BE49-F238E27FC236}">
                <a16:creationId xmlns:a16="http://schemas.microsoft.com/office/drawing/2014/main" id="{7E83539B-F3DC-431C-B437-320A83726307}"/>
              </a:ext>
            </a:extLst>
          </p:cNvPr>
          <p:cNvSpPr/>
          <p:nvPr/>
        </p:nvSpPr>
        <p:spPr>
          <a:xfrm>
            <a:off x="1697038" y="6211888"/>
            <a:ext cx="995362"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7" name="Obdélník 36">
            <a:extLst>
              <a:ext uri="{FF2B5EF4-FFF2-40B4-BE49-F238E27FC236}">
                <a16:creationId xmlns:a16="http://schemas.microsoft.com/office/drawing/2014/main" id="{B5D8F218-A336-44DC-9FD6-F702997D63C5}"/>
              </a:ext>
            </a:extLst>
          </p:cNvPr>
          <p:cNvSpPr/>
          <p:nvPr/>
        </p:nvSpPr>
        <p:spPr>
          <a:xfrm>
            <a:off x="3621088" y="6211888"/>
            <a:ext cx="554037"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8" name="Obdélník 37">
            <a:extLst>
              <a:ext uri="{FF2B5EF4-FFF2-40B4-BE49-F238E27FC236}">
                <a16:creationId xmlns:a16="http://schemas.microsoft.com/office/drawing/2014/main" id="{519E1997-928D-46F5-AD3A-DD05FA170A8A}"/>
              </a:ext>
            </a:extLst>
          </p:cNvPr>
          <p:cNvSpPr/>
          <p:nvPr/>
        </p:nvSpPr>
        <p:spPr>
          <a:xfrm>
            <a:off x="4622800" y="6211888"/>
            <a:ext cx="912813"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9" name="Obdélník 38">
            <a:extLst>
              <a:ext uri="{FF2B5EF4-FFF2-40B4-BE49-F238E27FC236}">
                <a16:creationId xmlns:a16="http://schemas.microsoft.com/office/drawing/2014/main" id="{0C30B41B-CCD0-4725-A4AF-A9C74658D570}"/>
              </a:ext>
            </a:extLst>
          </p:cNvPr>
          <p:cNvSpPr/>
          <p:nvPr/>
        </p:nvSpPr>
        <p:spPr>
          <a:xfrm>
            <a:off x="6067425" y="6211888"/>
            <a:ext cx="92710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0" name="Obdélník 39">
            <a:extLst>
              <a:ext uri="{FF2B5EF4-FFF2-40B4-BE49-F238E27FC236}">
                <a16:creationId xmlns:a16="http://schemas.microsoft.com/office/drawing/2014/main" id="{4B0040DC-ADF6-4792-8797-190EC8343B49}"/>
              </a:ext>
            </a:extLst>
          </p:cNvPr>
          <p:cNvSpPr/>
          <p:nvPr/>
        </p:nvSpPr>
        <p:spPr>
          <a:xfrm>
            <a:off x="2692400" y="6211888"/>
            <a:ext cx="257175"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1" name="Obdélník 40">
            <a:extLst>
              <a:ext uri="{FF2B5EF4-FFF2-40B4-BE49-F238E27FC236}">
                <a16:creationId xmlns:a16="http://schemas.microsoft.com/office/drawing/2014/main" id="{39B15E5E-0472-4D88-A54F-85F55C5824AA}"/>
              </a:ext>
            </a:extLst>
          </p:cNvPr>
          <p:cNvSpPr/>
          <p:nvPr/>
        </p:nvSpPr>
        <p:spPr>
          <a:xfrm>
            <a:off x="6994525" y="6211888"/>
            <a:ext cx="603250"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2" name="Obdélník 41">
            <a:extLst>
              <a:ext uri="{FF2B5EF4-FFF2-40B4-BE49-F238E27FC236}">
                <a16:creationId xmlns:a16="http://schemas.microsoft.com/office/drawing/2014/main" id="{82368339-6DAC-4900-8C99-03A40527B4BC}"/>
              </a:ext>
            </a:extLst>
          </p:cNvPr>
          <p:cNvSpPr/>
          <p:nvPr/>
        </p:nvSpPr>
        <p:spPr>
          <a:xfrm>
            <a:off x="4800600" y="5119688"/>
            <a:ext cx="171450" cy="3048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3" name="Obdélník 42">
            <a:extLst>
              <a:ext uri="{FF2B5EF4-FFF2-40B4-BE49-F238E27FC236}">
                <a16:creationId xmlns:a16="http://schemas.microsoft.com/office/drawing/2014/main" id="{A38E5F3E-EDD6-43BB-9A1A-6F7D9B3B7F2C}"/>
              </a:ext>
            </a:extLst>
          </p:cNvPr>
          <p:cNvSpPr/>
          <p:nvPr/>
        </p:nvSpPr>
        <p:spPr>
          <a:xfrm>
            <a:off x="3741738" y="5119688"/>
            <a:ext cx="1069975"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4" name="Obdélník 43">
            <a:extLst>
              <a:ext uri="{FF2B5EF4-FFF2-40B4-BE49-F238E27FC236}">
                <a16:creationId xmlns:a16="http://schemas.microsoft.com/office/drawing/2014/main" id="{022CDCD6-5F9E-4FF7-A982-CD7D6C12DD54}"/>
              </a:ext>
            </a:extLst>
          </p:cNvPr>
          <p:cNvSpPr/>
          <p:nvPr/>
        </p:nvSpPr>
        <p:spPr>
          <a:xfrm>
            <a:off x="1466850" y="4087813"/>
            <a:ext cx="1069975"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5" name="Obdélník 44">
            <a:extLst>
              <a:ext uri="{FF2B5EF4-FFF2-40B4-BE49-F238E27FC236}">
                <a16:creationId xmlns:a16="http://schemas.microsoft.com/office/drawing/2014/main" id="{2B9BF824-D92C-460E-AD40-8C8ABF33FB19}"/>
              </a:ext>
            </a:extLst>
          </p:cNvPr>
          <p:cNvSpPr/>
          <p:nvPr/>
        </p:nvSpPr>
        <p:spPr>
          <a:xfrm>
            <a:off x="10220325" y="6216650"/>
            <a:ext cx="1069975"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6" name="TextovéPole 45">
            <a:extLst>
              <a:ext uri="{FF2B5EF4-FFF2-40B4-BE49-F238E27FC236}">
                <a16:creationId xmlns:a16="http://schemas.microsoft.com/office/drawing/2014/main" id="{C6092ECE-AF73-4A52-B36E-5565444B17FC}"/>
              </a:ext>
            </a:extLst>
          </p:cNvPr>
          <p:cNvSpPr txBox="1">
            <a:spLocks noChangeArrowheads="1"/>
          </p:cNvSpPr>
          <p:nvPr/>
        </p:nvSpPr>
        <p:spPr bwMode="auto">
          <a:xfrm>
            <a:off x="952500" y="4846638"/>
            <a:ext cx="404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B</a:t>
            </a:r>
          </a:p>
        </p:txBody>
      </p:sp>
      <p:sp>
        <p:nvSpPr>
          <p:cNvPr id="47" name="TextovéPole 46">
            <a:extLst>
              <a:ext uri="{FF2B5EF4-FFF2-40B4-BE49-F238E27FC236}">
                <a16:creationId xmlns:a16="http://schemas.microsoft.com/office/drawing/2014/main" id="{98085B8B-8BF3-4D13-80EA-2AA72A41E6EA}"/>
              </a:ext>
            </a:extLst>
          </p:cNvPr>
          <p:cNvSpPr txBox="1">
            <a:spLocks noChangeArrowheads="1"/>
          </p:cNvSpPr>
          <p:nvPr/>
        </p:nvSpPr>
        <p:spPr bwMode="auto">
          <a:xfrm>
            <a:off x="954088" y="3798888"/>
            <a:ext cx="404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A</a:t>
            </a:r>
          </a:p>
        </p:txBody>
      </p:sp>
      <p:sp>
        <p:nvSpPr>
          <p:cNvPr id="48" name="TextovéPole 47">
            <a:extLst>
              <a:ext uri="{FF2B5EF4-FFF2-40B4-BE49-F238E27FC236}">
                <a16:creationId xmlns:a16="http://schemas.microsoft.com/office/drawing/2014/main" id="{6E1B8FE7-6252-4914-99F9-5077DEBF614F}"/>
              </a:ext>
            </a:extLst>
          </p:cNvPr>
          <p:cNvSpPr txBox="1">
            <a:spLocks noChangeArrowheads="1"/>
          </p:cNvSpPr>
          <p:nvPr/>
        </p:nvSpPr>
        <p:spPr bwMode="auto">
          <a:xfrm>
            <a:off x="952500" y="5921375"/>
            <a:ext cx="404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C</a:t>
            </a:r>
          </a:p>
        </p:txBody>
      </p:sp>
      <p:sp>
        <p:nvSpPr>
          <p:cNvPr id="96295" name="TextovéPole 48">
            <a:extLst>
              <a:ext uri="{FF2B5EF4-FFF2-40B4-BE49-F238E27FC236}">
                <a16:creationId xmlns:a16="http://schemas.microsoft.com/office/drawing/2014/main" id="{2BA8EBF3-386B-4FB2-9D83-093D90003F05}"/>
              </a:ext>
            </a:extLst>
          </p:cNvPr>
          <p:cNvSpPr txBox="1">
            <a:spLocks noChangeArrowheads="1"/>
          </p:cNvSpPr>
          <p:nvPr/>
        </p:nvSpPr>
        <p:spPr bwMode="auto">
          <a:xfrm>
            <a:off x="3198813" y="903288"/>
            <a:ext cx="1693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Transposon</a:t>
            </a:r>
          </a:p>
        </p:txBody>
      </p:sp>
      <p:sp>
        <p:nvSpPr>
          <p:cNvPr id="96296" name="TextovéPole 49">
            <a:extLst>
              <a:ext uri="{FF2B5EF4-FFF2-40B4-BE49-F238E27FC236}">
                <a16:creationId xmlns:a16="http://schemas.microsoft.com/office/drawing/2014/main" id="{AA7FD805-25A5-461E-9896-305BA87F8E68}"/>
              </a:ext>
            </a:extLst>
          </p:cNvPr>
          <p:cNvSpPr txBox="1">
            <a:spLocks noChangeArrowheads="1"/>
          </p:cNvSpPr>
          <p:nvPr/>
        </p:nvSpPr>
        <p:spPr bwMode="auto">
          <a:xfrm>
            <a:off x="384175" y="2246313"/>
            <a:ext cx="1693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Gen X</a:t>
            </a:r>
          </a:p>
        </p:txBody>
      </p:sp>
      <p:sp>
        <p:nvSpPr>
          <p:cNvPr id="51" name="Ohnutá šipka 50">
            <a:extLst>
              <a:ext uri="{FF2B5EF4-FFF2-40B4-BE49-F238E27FC236}">
                <a16:creationId xmlns:a16="http://schemas.microsoft.com/office/drawing/2014/main" id="{7BABB03C-11B2-483D-BC1C-928998FE13FF}"/>
              </a:ext>
            </a:extLst>
          </p:cNvPr>
          <p:cNvSpPr/>
          <p:nvPr/>
        </p:nvSpPr>
        <p:spPr>
          <a:xfrm>
            <a:off x="1604963" y="2265363"/>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52" name="Ohnutá šipka 51">
            <a:extLst>
              <a:ext uri="{FF2B5EF4-FFF2-40B4-BE49-F238E27FC236}">
                <a16:creationId xmlns:a16="http://schemas.microsoft.com/office/drawing/2014/main" id="{2AD3672C-02F9-40A3-831F-0BB026832534}"/>
              </a:ext>
            </a:extLst>
          </p:cNvPr>
          <p:cNvSpPr/>
          <p:nvPr/>
        </p:nvSpPr>
        <p:spPr>
          <a:xfrm>
            <a:off x="1658938" y="3778250"/>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53" name="TextovéPole 52">
            <a:extLst>
              <a:ext uri="{FF2B5EF4-FFF2-40B4-BE49-F238E27FC236}">
                <a16:creationId xmlns:a16="http://schemas.microsoft.com/office/drawing/2014/main" id="{A41A1397-1230-4651-9D6C-450942832C32}"/>
              </a:ext>
            </a:extLst>
          </p:cNvPr>
          <p:cNvSpPr txBox="1">
            <a:spLocks noChangeArrowheads="1"/>
          </p:cNvSpPr>
          <p:nvPr/>
        </p:nvSpPr>
        <p:spPr bwMode="auto">
          <a:xfrm>
            <a:off x="8797925" y="4867275"/>
            <a:ext cx="2439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Nefunkční protein</a:t>
            </a:r>
          </a:p>
        </p:txBody>
      </p:sp>
      <p:sp>
        <p:nvSpPr>
          <p:cNvPr id="54" name="TextovéPole 53">
            <a:extLst>
              <a:ext uri="{FF2B5EF4-FFF2-40B4-BE49-F238E27FC236}">
                <a16:creationId xmlns:a16="http://schemas.microsoft.com/office/drawing/2014/main" id="{B0B9A028-47F0-4D89-9BE9-B8F161FCB94F}"/>
              </a:ext>
            </a:extLst>
          </p:cNvPr>
          <p:cNvSpPr txBox="1">
            <a:spLocks noChangeArrowheads="1"/>
          </p:cNvSpPr>
          <p:nvPr/>
        </p:nvSpPr>
        <p:spPr bwMode="auto">
          <a:xfrm>
            <a:off x="8918575" y="3798888"/>
            <a:ext cx="2593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Transkripce v jiném typu buněk</a:t>
            </a:r>
          </a:p>
        </p:txBody>
      </p:sp>
      <p:sp>
        <p:nvSpPr>
          <p:cNvPr id="55" name="TextovéPole 54">
            <a:extLst>
              <a:ext uri="{FF2B5EF4-FFF2-40B4-BE49-F238E27FC236}">
                <a16:creationId xmlns:a16="http://schemas.microsoft.com/office/drawing/2014/main" id="{76BF0ADD-0769-459F-BCB9-C812B692FF22}"/>
              </a:ext>
            </a:extLst>
          </p:cNvPr>
          <p:cNvSpPr txBox="1">
            <a:spLocks noChangeArrowheads="1"/>
          </p:cNvSpPr>
          <p:nvPr/>
        </p:nvSpPr>
        <p:spPr bwMode="auto">
          <a:xfrm>
            <a:off x="8759825" y="5951538"/>
            <a:ext cx="1693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Bez efektu</a:t>
            </a:r>
          </a:p>
        </p:txBody>
      </p:sp>
      <p:cxnSp>
        <p:nvCxnSpPr>
          <p:cNvPr id="57" name="Přímá spojnice se šipkou 56">
            <a:extLst>
              <a:ext uri="{FF2B5EF4-FFF2-40B4-BE49-F238E27FC236}">
                <a16:creationId xmlns:a16="http://schemas.microsoft.com/office/drawing/2014/main" id="{A6CDE04A-5CE1-4141-959B-10ED32B23911}"/>
              </a:ext>
            </a:extLst>
          </p:cNvPr>
          <p:cNvCxnSpPr>
            <a:stCxn id="10" idx="2"/>
          </p:cNvCxnSpPr>
          <p:nvPr/>
        </p:nvCxnSpPr>
        <p:spPr>
          <a:xfrm flipH="1">
            <a:off x="2068513" y="1658938"/>
            <a:ext cx="1976437" cy="8810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a:extLst>
              <a:ext uri="{FF2B5EF4-FFF2-40B4-BE49-F238E27FC236}">
                <a16:creationId xmlns:a16="http://schemas.microsoft.com/office/drawing/2014/main" id="{681C9E6C-0A1E-48F1-B3F0-3C7E8E161CDA}"/>
              </a:ext>
            </a:extLst>
          </p:cNvPr>
          <p:cNvCxnSpPr>
            <a:stCxn id="10" idx="2"/>
          </p:cNvCxnSpPr>
          <p:nvPr/>
        </p:nvCxnSpPr>
        <p:spPr>
          <a:xfrm flipH="1">
            <a:off x="3843338" y="1658938"/>
            <a:ext cx="201612" cy="847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Přímá spojnice se šipkou 59">
            <a:extLst>
              <a:ext uri="{FF2B5EF4-FFF2-40B4-BE49-F238E27FC236}">
                <a16:creationId xmlns:a16="http://schemas.microsoft.com/office/drawing/2014/main" id="{CC487126-363F-4554-84BC-10864FBDCC8E}"/>
              </a:ext>
            </a:extLst>
          </p:cNvPr>
          <p:cNvCxnSpPr/>
          <p:nvPr/>
        </p:nvCxnSpPr>
        <p:spPr>
          <a:xfrm>
            <a:off x="4032250" y="1657350"/>
            <a:ext cx="5986463" cy="1035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305" name="Text Box 18">
            <a:extLst>
              <a:ext uri="{FF2B5EF4-FFF2-40B4-BE49-F238E27FC236}">
                <a16:creationId xmlns:a16="http://schemas.microsoft.com/office/drawing/2014/main" id="{134AC942-FE91-412A-889B-A6D2595DFCF6}"/>
              </a:ext>
            </a:extLst>
          </p:cNvPr>
          <p:cNvSpPr txBox="1">
            <a:spLocks noChangeArrowheads="1"/>
          </p:cNvSpPr>
          <p:nvPr/>
        </p:nvSpPr>
        <p:spPr bwMode="auto">
          <a:xfrm>
            <a:off x="0" y="-7938"/>
            <a:ext cx="12192000"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cs-CZ" altLang="cs-CZ" sz="4000" b="1" dirty="0">
                <a:solidFill>
                  <a:srgbClr val="000000"/>
                </a:solidFill>
                <a:cs typeface="Arial" panose="020B0604020202020204" pitchFamily="34" charset="0"/>
              </a:rPr>
              <a:t>Jaké jsou důsledky inzerční aktivity </a:t>
            </a:r>
            <a:r>
              <a:rPr lang="cs-CZ" altLang="cs-CZ" sz="4000" b="1" dirty="0" err="1">
                <a:solidFill>
                  <a:srgbClr val="000000"/>
                </a:solidFill>
                <a:cs typeface="Arial" panose="020B0604020202020204" pitchFamily="34" charset="0"/>
              </a:rPr>
              <a:t>transpozonů</a:t>
            </a:r>
            <a:r>
              <a:rPr lang="cs-CZ" altLang="cs-CZ" sz="4000" b="1" dirty="0">
                <a:solidFill>
                  <a:srgbClr val="000000"/>
                </a:solidFill>
                <a:cs typeface="Arial" panose="020B0604020202020204" pitchFamily="34" charset="0"/>
              </a:rPr>
              <a:t>?        </a:t>
            </a:r>
          </a:p>
        </p:txBody>
      </p:sp>
      <p:sp>
        <p:nvSpPr>
          <p:cNvPr id="72" name="Šipka doprava 71">
            <a:extLst>
              <a:ext uri="{FF2B5EF4-FFF2-40B4-BE49-F238E27FC236}">
                <a16:creationId xmlns:a16="http://schemas.microsoft.com/office/drawing/2014/main" id="{0311DFC5-F427-443E-B618-257388106997}"/>
              </a:ext>
            </a:extLst>
          </p:cNvPr>
          <p:cNvSpPr/>
          <p:nvPr/>
        </p:nvSpPr>
        <p:spPr>
          <a:xfrm>
            <a:off x="8264525" y="1420813"/>
            <a:ext cx="695325" cy="206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73" name="Šipka doprava 72">
            <a:extLst>
              <a:ext uri="{FF2B5EF4-FFF2-40B4-BE49-F238E27FC236}">
                <a16:creationId xmlns:a16="http://schemas.microsoft.com/office/drawing/2014/main" id="{69446162-43F8-4055-B032-D9ED782C9615}"/>
              </a:ext>
            </a:extLst>
          </p:cNvPr>
          <p:cNvSpPr/>
          <p:nvPr/>
        </p:nvSpPr>
        <p:spPr>
          <a:xfrm>
            <a:off x="8258175" y="1069975"/>
            <a:ext cx="695325" cy="206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56" name="Ohnutá šipka 55">
            <a:extLst>
              <a:ext uri="{FF2B5EF4-FFF2-40B4-BE49-F238E27FC236}">
                <a16:creationId xmlns:a16="http://schemas.microsoft.com/office/drawing/2014/main" id="{0FFDD5CD-A9F3-48A0-B442-EB3290D3D05A}"/>
              </a:ext>
            </a:extLst>
          </p:cNvPr>
          <p:cNvSpPr/>
          <p:nvPr/>
        </p:nvSpPr>
        <p:spPr>
          <a:xfrm>
            <a:off x="1670050" y="4808538"/>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59" name="Ohnutá šipka 58">
            <a:extLst>
              <a:ext uri="{FF2B5EF4-FFF2-40B4-BE49-F238E27FC236}">
                <a16:creationId xmlns:a16="http://schemas.microsoft.com/office/drawing/2014/main" id="{AA1AFDF5-F7D3-4FFF-AE16-125E03044EBB}"/>
              </a:ext>
            </a:extLst>
          </p:cNvPr>
          <p:cNvSpPr/>
          <p:nvPr/>
        </p:nvSpPr>
        <p:spPr>
          <a:xfrm>
            <a:off x="1716088" y="5900738"/>
            <a:ext cx="539750" cy="30480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black"/>
              </a:solidFill>
            </a:endParaRPr>
          </a:p>
        </p:txBody>
      </p:sp>
      <p:sp>
        <p:nvSpPr>
          <p:cNvPr id="96310" name="TextovéPole 60">
            <a:extLst>
              <a:ext uri="{FF2B5EF4-FFF2-40B4-BE49-F238E27FC236}">
                <a16:creationId xmlns:a16="http://schemas.microsoft.com/office/drawing/2014/main" id="{8181E811-2F03-4C5F-AAA5-16AB8FA3DB20}"/>
              </a:ext>
            </a:extLst>
          </p:cNvPr>
          <p:cNvSpPr txBox="1">
            <a:spLocks noChangeArrowheads="1"/>
          </p:cNvSpPr>
          <p:nvPr/>
        </p:nvSpPr>
        <p:spPr bwMode="auto">
          <a:xfrm>
            <a:off x="2490788" y="1895475"/>
            <a:ext cx="404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A</a:t>
            </a:r>
          </a:p>
        </p:txBody>
      </p:sp>
      <p:sp>
        <p:nvSpPr>
          <p:cNvPr id="96311" name="TextovéPole 61">
            <a:extLst>
              <a:ext uri="{FF2B5EF4-FFF2-40B4-BE49-F238E27FC236}">
                <a16:creationId xmlns:a16="http://schemas.microsoft.com/office/drawing/2014/main" id="{3EF8BA43-9E76-4C4F-A8F1-FC51D253C4D2}"/>
              </a:ext>
            </a:extLst>
          </p:cNvPr>
          <p:cNvSpPr txBox="1">
            <a:spLocks noChangeArrowheads="1"/>
          </p:cNvSpPr>
          <p:nvPr/>
        </p:nvSpPr>
        <p:spPr bwMode="auto">
          <a:xfrm>
            <a:off x="3597275" y="2019300"/>
            <a:ext cx="404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B</a:t>
            </a:r>
          </a:p>
        </p:txBody>
      </p:sp>
      <p:sp>
        <p:nvSpPr>
          <p:cNvPr id="96312" name="TextovéPole 62">
            <a:extLst>
              <a:ext uri="{FF2B5EF4-FFF2-40B4-BE49-F238E27FC236}">
                <a16:creationId xmlns:a16="http://schemas.microsoft.com/office/drawing/2014/main" id="{61ED38DF-C8F6-44C0-917E-0FB0452F2F6C}"/>
              </a:ext>
            </a:extLst>
          </p:cNvPr>
          <p:cNvSpPr txBox="1">
            <a:spLocks noChangeArrowheads="1"/>
          </p:cNvSpPr>
          <p:nvPr/>
        </p:nvSpPr>
        <p:spPr bwMode="auto">
          <a:xfrm>
            <a:off x="8943975" y="2133600"/>
            <a:ext cx="404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a:solidFill>
                  <a:srgbClr val="000000"/>
                </a:solidFill>
                <a:cs typeface="Arial" panose="020B0604020202020204" pitchFamily="34" charset="0"/>
              </a:rPr>
              <a:t>C</a:t>
            </a:r>
          </a:p>
        </p:txBody>
      </p:sp>
      <p:sp>
        <p:nvSpPr>
          <p:cNvPr id="71" name="TextovéPole 70">
            <a:extLst>
              <a:ext uri="{FF2B5EF4-FFF2-40B4-BE49-F238E27FC236}">
                <a16:creationId xmlns:a16="http://schemas.microsoft.com/office/drawing/2014/main" id="{5AD3C7F6-D510-4960-84F9-E9ABB020C4EC}"/>
              </a:ext>
            </a:extLst>
          </p:cNvPr>
          <p:cNvSpPr txBox="1">
            <a:spLocks noChangeArrowheads="1"/>
          </p:cNvSpPr>
          <p:nvPr/>
        </p:nvSpPr>
        <p:spPr bwMode="auto">
          <a:xfrm>
            <a:off x="8986838" y="919163"/>
            <a:ext cx="2720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cs-CZ" altLang="cs-CZ" sz="2400" b="1">
                <a:solidFill>
                  <a:srgbClr val="FF0000"/>
                </a:solidFill>
                <a:cs typeface="Arial" panose="020B0604020202020204" pitchFamily="34" charset="0"/>
              </a:rPr>
              <a:t>Genetické choroby</a:t>
            </a:r>
          </a:p>
          <a:p>
            <a:pPr>
              <a:lnSpc>
                <a:spcPct val="100000"/>
              </a:lnSpc>
              <a:spcBef>
                <a:spcPct val="0"/>
              </a:spcBef>
              <a:buFontTx/>
              <a:buNone/>
            </a:pPr>
            <a:r>
              <a:rPr lang="cs-CZ" altLang="cs-CZ" sz="2400" b="1">
                <a:solidFill>
                  <a:srgbClr val="FF0000"/>
                </a:solidFill>
                <a:cs typeface="Arial" panose="020B0604020202020204" pitchFamily="34" charset="0"/>
              </a:rPr>
              <a:t>Rakovina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53" grpId="0"/>
      <p:bldP spid="54" grpId="0"/>
      <p:bldP spid="55" grpId="0"/>
      <p:bldP spid="72" grpId="0" animBg="1"/>
      <p:bldP spid="73" grpId="0"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A1FABAE8-35DD-46FE-828E-2580D7DEA1F0}"/>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63750" y="908050"/>
            <a:ext cx="7993063" cy="5894388"/>
          </a:xfrm>
          <a:noFill/>
          <a:ln>
            <a:solidFill>
              <a:schemeClr val="tx1"/>
            </a:solidFill>
            <a:miter lim="800000"/>
            <a:headEnd/>
            <a:tailEnd/>
          </a:ln>
        </p:spPr>
      </p:pic>
      <p:sp>
        <p:nvSpPr>
          <p:cNvPr id="52227" name="Rectangle 6">
            <a:extLst>
              <a:ext uri="{FF2B5EF4-FFF2-40B4-BE49-F238E27FC236}">
                <a16:creationId xmlns:a16="http://schemas.microsoft.com/office/drawing/2014/main" id="{BF49ACDE-DC20-4EF2-9543-012725ED1898}"/>
              </a:ext>
            </a:extLst>
          </p:cNvPr>
          <p:cNvSpPr>
            <a:spLocks noChangeArrowheads="1"/>
          </p:cNvSpPr>
          <p:nvPr/>
        </p:nvSpPr>
        <p:spPr bwMode="auto">
          <a:xfrm>
            <a:off x="2208213" y="188913"/>
            <a:ext cx="7772400" cy="603250"/>
          </a:xfrm>
          <a:prstGeom prst="rect">
            <a:avLst/>
          </a:prstGeom>
          <a:noFill/>
          <a:ln>
            <a:noFill/>
          </a:ln>
          <a:effec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3600" b="1" dirty="0">
                <a:latin typeface="+mn-lt"/>
              </a:rPr>
              <a:t>Jak </a:t>
            </a:r>
            <a:r>
              <a:rPr lang="cs-CZ" altLang="cs-CZ" sz="3600" b="1" dirty="0" err="1">
                <a:latin typeface="+mn-lt"/>
              </a:rPr>
              <a:t>transpozony</a:t>
            </a:r>
            <a:r>
              <a:rPr lang="cs-CZ" altLang="cs-CZ" sz="3600" b="1" dirty="0">
                <a:latin typeface="+mn-lt"/>
              </a:rPr>
              <a:t> mění genom</a:t>
            </a:r>
          </a:p>
        </p:txBody>
      </p:sp>
      <p:sp>
        <p:nvSpPr>
          <p:cNvPr id="52228" name="Text Box 7">
            <a:extLst>
              <a:ext uri="{FF2B5EF4-FFF2-40B4-BE49-F238E27FC236}">
                <a16:creationId xmlns:a16="http://schemas.microsoft.com/office/drawing/2014/main" id="{B77B2D48-3F75-4062-858B-0626B6573600}"/>
              </a:ext>
            </a:extLst>
          </p:cNvPr>
          <p:cNvSpPr txBox="1">
            <a:spLocks noChangeArrowheads="1"/>
          </p:cNvSpPr>
          <p:nvPr/>
        </p:nvSpPr>
        <p:spPr bwMode="auto">
          <a:xfrm>
            <a:off x="6096000" y="2636838"/>
            <a:ext cx="2117725" cy="36988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chemeClr val="hlink"/>
                </a:solidFill>
                <a:latin typeface="+mn-lt"/>
              </a:rPr>
              <a:t>Inzerční mutageneze</a:t>
            </a:r>
          </a:p>
        </p:txBody>
      </p:sp>
      <p:sp>
        <p:nvSpPr>
          <p:cNvPr id="52229" name="Text Box 8">
            <a:extLst>
              <a:ext uri="{FF2B5EF4-FFF2-40B4-BE49-F238E27FC236}">
                <a16:creationId xmlns:a16="http://schemas.microsoft.com/office/drawing/2014/main" id="{D4095149-3148-4361-9F73-6B47DB909EA0}"/>
              </a:ext>
            </a:extLst>
          </p:cNvPr>
          <p:cNvSpPr txBox="1">
            <a:spLocks noChangeArrowheads="1"/>
          </p:cNvSpPr>
          <p:nvPr/>
        </p:nvSpPr>
        <p:spPr bwMode="auto">
          <a:xfrm>
            <a:off x="2711450" y="4727575"/>
            <a:ext cx="1868488" cy="36988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chemeClr val="hlink"/>
                </a:solidFill>
                <a:latin typeface="+mn-lt"/>
              </a:rPr>
              <a:t>Chimerická mRNA</a:t>
            </a:r>
          </a:p>
        </p:txBody>
      </p:sp>
      <p:sp>
        <p:nvSpPr>
          <p:cNvPr id="52230" name="Text Box 9">
            <a:extLst>
              <a:ext uri="{FF2B5EF4-FFF2-40B4-BE49-F238E27FC236}">
                <a16:creationId xmlns:a16="http://schemas.microsoft.com/office/drawing/2014/main" id="{0616E2C8-437F-42A5-A17A-0DC20BAD6796}"/>
              </a:ext>
            </a:extLst>
          </p:cNvPr>
          <p:cNvSpPr txBox="1">
            <a:spLocks noChangeArrowheads="1"/>
          </p:cNvSpPr>
          <p:nvPr/>
        </p:nvSpPr>
        <p:spPr bwMode="auto">
          <a:xfrm>
            <a:off x="6024563" y="836613"/>
            <a:ext cx="1558925" cy="36988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chemeClr val="hlink"/>
                </a:solidFill>
                <a:latin typeface="+mn-lt"/>
              </a:rPr>
              <a:t>Antisense RNA</a:t>
            </a:r>
          </a:p>
        </p:txBody>
      </p:sp>
      <p:sp>
        <p:nvSpPr>
          <p:cNvPr id="52231" name="Text Box 10">
            <a:extLst>
              <a:ext uri="{FF2B5EF4-FFF2-40B4-BE49-F238E27FC236}">
                <a16:creationId xmlns:a16="http://schemas.microsoft.com/office/drawing/2014/main" id="{A2C268CB-F99D-47A3-AEAA-B9276B79C29A}"/>
              </a:ext>
            </a:extLst>
          </p:cNvPr>
          <p:cNvSpPr txBox="1">
            <a:spLocks noChangeArrowheads="1"/>
          </p:cNvSpPr>
          <p:nvPr/>
        </p:nvSpPr>
        <p:spPr bwMode="auto">
          <a:xfrm>
            <a:off x="2566988" y="908050"/>
            <a:ext cx="2468562" cy="36988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chemeClr val="hlink"/>
                </a:solidFill>
                <a:latin typeface="+mn-lt"/>
              </a:rPr>
              <a:t>Rekombinační přestavby</a:t>
            </a:r>
          </a:p>
        </p:txBody>
      </p:sp>
      <p:sp>
        <p:nvSpPr>
          <p:cNvPr id="52232" name="Text Box 11">
            <a:extLst>
              <a:ext uri="{FF2B5EF4-FFF2-40B4-BE49-F238E27FC236}">
                <a16:creationId xmlns:a16="http://schemas.microsoft.com/office/drawing/2014/main" id="{0EF07AE0-72E9-4346-8AC2-571BC2D359AA}"/>
              </a:ext>
            </a:extLst>
          </p:cNvPr>
          <p:cNvSpPr txBox="1">
            <a:spLocks noChangeArrowheads="1"/>
          </p:cNvSpPr>
          <p:nvPr/>
        </p:nvSpPr>
        <p:spPr bwMode="auto">
          <a:xfrm>
            <a:off x="5951538" y="4511675"/>
            <a:ext cx="2878137" cy="36988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a:solidFill>
                  <a:schemeClr val="hlink"/>
                </a:solidFill>
                <a:latin typeface="+mn-lt"/>
              </a:rPr>
              <a:t>Umlčení způsobené metylací</a:t>
            </a:r>
          </a:p>
        </p:txBody>
      </p:sp>
      <p:sp>
        <p:nvSpPr>
          <p:cNvPr id="52233" name="Text Box 12">
            <a:extLst>
              <a:ext uri="{FF2B5EF4-FFF2-40B4-BE49-F238E27FC236}">
                <a16:creationId xmlns:a16="http://schemas.microsoft.com/office/drawing/2014/main" id="{FF9351BA-45C6-4A10-BC6C-EFA51D1EF5AE}"/>
              </a:ext>
            </a:extLst>
          </p:cNvPr>
          <p:cNvSpPr txBox="1">
            <a:spLocks noChangeArrowheads="1"/>
          </p:cNvSpPr>
          <p:nvPr/>
        </p:nvSpPr>
        <p:spPr bwMode="auto">
          <a:xfrm>
            <a:off x="2135188" y="6432550"/>
            <a:ext cx="1736725" cy="369888"/>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dirty="0" err="1">
                <a:latin typeface="+mn-lt"/>
              </a:rPr>
              <a:t>Bestor</a:t>
            </a:r>
            <a:r>
              <a:rPr lang="cs-CZ" altLang="cs-CZ" dirty="0">
                <a:latin typeface="+mn-lt"/>
              </a:rPr>
              <a:t> 2003, TIG</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552AFCD-0887-4D76-87E0-9BA661DEC88E}"/>
              </a:ext>
            </a:extLst>
          </p:cNvPr>
          <p:cNvSpPr>
            <a:spLocks noGrp="1" noChangeArrowheads="1"/>
          </p:cNvSpPr>
          <p:nvPr>
            <p:ph type="title"/>
          </p:nvPr>
        </p:nvSpPr>
        <p:spPr>
          <a:xfrm>
            <a:off x="1919288" y="188913"/>
            <a:ext cx="8532812" cy="649287"/>
          </a:xfrm>
        </p:spPr>
        <p:txBody>
          <a:bodyPr rtlCol="0">
            <a:normAutofit/>
          </a:bodyPr>
          <a:lstStyle/>
          <a:p>
            <a:pPr eaLnBrk="1" fontAlgn="auto" hangingPunct="1">
              <a:spcAft>
                <a:spcPts val="0"/>
              </a:spcAft>
              <a:defRPr/>
            </a:pPr>
            <a:r>
              <a:rPr lang="cs-CZ" altLang="cs-CZ" sz="3600" b="1">
                <a:latin typeface="+mn-lt"/>
              </a:rPr>
              <a:t>Transposony a lidské nemoci</a:t>
            </a:r>
          </a:p>
        </p:txBody>
      </p:sp>
      <p:sp>
        <p:nvSpPr>
          <p:cNvPr id="43011" name="Text Box 3">
            <a:extLst>
              <a:ext uri="{FF2B5EF4-FFF2-40B4-BE49-F238E27FC236}">
                <a16:creationId xmlns:a16="http://schemas.microsoft.com/office/drawing/2014/main" id="{26E8D43D-F4C4-4A9A-B2BF-8AF4E4EFDCD5}"/>
              </a:ext>
            </a:extLst>
          </p:cNvPr>
          <p:cNvSpPr txBox="1">
            <a:spLocks noChangeArrowheads="1"/>
          </p:cNvSpPr>
          <p:nvPr/>
        </p:nvSpPr>
        <p:spPr bwMode="auto">
          <a:xfrm>
            <a:off x="1703388" y="5805488"/>
            <a:ext cx="3455987" cy="336550"/>
          </a:xfrm>
          <a:prstGeom prst="rect">
            <a:avLst/>
          </a:prstGeom>
          <a:no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cs-CZ" altLang="cs-CZ" sz="1600">
                <a:latin typeface="+mn-lt"/>
              </a:rPr>
              <a:t>- využití v diagnostice a terapii</a:t>
            </a:r>
          </a:p>
        </p:txBody>
      </p:sp>
      <p:grpSp>
        <p:nvGrpSpPr>
          <p:cNvPr id="115716" name="Group 4">
            <a:extLst>
              <a:ext uri="{FF2B5EF4-FFF2-40B4-BE49-F238E27FC236}">
                <a16:creationId xmlns:a16="http://schemas.microsoft.com/office/drawing/2014/main" id="{C4A510D5-2167-498A-862E-97CCC269B336}"/>
              </a:ext>
            </a:extLst>
          </p:cNvPr>
          <p:cNvGrpSpPr>
            <a:grpSpLocks/>
          </p:cNvGrpSpPr>
          <p:nvPr/>
        </p:nvGrpSpPr>
        <p:grpSpPr bwMode="auto">
          <a:xfrm>
            <a:off x="1774825" y="1052513"/>
            <a:ext cx="5111750" cy="4746625"/>
            <a:chOff x="1020" y="618"/>
            <a:chExt cx="3220" cy="2990"/>
          </a:xfrm>
        </p:grpSpPr>
        <p:sp>
          <p:nvSpPr>
            <p:cNvPr id="43018" name="Text Box 5">
              <a:extLst>
                <a:ext uri="{FF2B5EF4-FFF2-40B4-BE49-F238E27FC236}">
                  <a16:creationId xmlns:a16="http://schemas.microsoft.com/office/drawing/2014/main" id="{871573BD-ACFB-4716-BE5B-1A15C9321E82}"/>
                </a:ext>
              </a:extLst>
            </p:cNvPr>
            <p:cNvSpPr txBox="1">
              <a:spLocks noChangeArrowheads="1"/>
            </p:cNvSpPr>
            <p:nvPr/>
          </p:nvSpPr>
          <p:spPr bwMode="auto">
            <a:xfrm>
              <a:off x="1020" y="618"/>
              <a:ext cx="3220" cy="2990"/>
            </a:xfrm>
            <a:prstGeom prst="rect">
              <a:avLst/>
            </a:prstGeom>
            <a:solidFill>
              <a:schemeClr val="accent1"/>
            </a:solidFill>
            <a:ln w="9525">
              <a:solidFill>
                <a:schemeClr val="tx1"/>
              </a:solidFill>
              <a:miter lim="800000"/>
              <a:headEnd/>
              <a:tailEn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většina lidského genomu</a:t>
              </a:r>
            </a:p>
            <a:p>
              <a:pPr algn="ctr" eaLnBrk="1" fontAlgn="auto" hangingPunct="1">
                <a:spcBef>
                  <a:spcPts val="0"/>
                </a:spcBef>
                <a:spcAft>
                  <a:spcPts val="0"/>
                </a:spcAft>
                <a:defRPr/>
              </a:pPr>
              <a:r>
                <a:rPr lang="cs-CZ" altLang="cs-CZ" sz="1600">
                  <a:latin typeface="+mn-lt"/>
                </a:rPr>
                <a:t>je transkribována</a:t>
              </a: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r>
                <a:rPr lang="cs-CZ" altLang="cs-CZ" sz="1600">
                  <a:solidFill>
                    <a:schemeClr val="hlink"/>
                  </a:solidFill>
                  <a:latin typeface="+mn-lt"/>
                </a:rPr>
                <a:t>hypometylace</a:t>
              </a:r>
              <a:r>
                <a:rPr lang="cs-CZ" altLang="cs-CZ" sz="1600">
                  <a:latin typeface="+mn-lt"/>
                </a:rPr>
                <a:t> Alu/</a:t>
              </a:r>
              <a:r>
                <a:rPr lang="en-US" altLang="cs-CZ" sz="1600">
                  <a:latin typeface="+mn-lt"/>
                </a:rPr>
                <a:t>LINE</a:t>
              </a:r>
              <a:r>
                <a:rPr lang="cs-CZ" altLang="cs-CZ" sz="1600">
                  <a:latin typeface="+mn-lt"/>
                </a:rPr>
                <a:t> elementů</a:t>
              </a:r>
            </a:p>
            <a:p>
              <a:pPr algn="ctr" eaLnBrk="1" fontAlgn="auto" hangingPunct="1">
                <a:spcBef>
                  <a:spcPts val="0"/>
                </a:spcBef>
                <a:spcAft>
                  <a:spcPts val="0"/>
                </a:spcAft>
                <a:defRPr/>
              </a:pPr>
              <a:r>
                <a:rPr lang="cs-CZ" altLang="cs-CZ" sz="1600">
                  <a:latin typeface="+mn-lt"/>
                </a:rPr>
                <a:t>(TE+epigenetický kód)</a:t>
              </a: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r>
                <a:rPr lang="cs-CZ" altLang="cs-CZ" sz="1600">
                  <a:solidFill>
                    <a:schemeClr val="hlink"/>
                  </a:solidFill>
                  <a:latin typeface="+mn-lt"/>
                </a:rPr>
                <a:t>zvýšení</a:t>
              </a:r>
              <a:r>
                <a:rPr lang="cs-CZ" altLang="cs-CZ" sz="1600">
                  <a:latin typeface="+mn-lt"/>
                </a:rPr>
                <a:t> „Aluomu/LINEomu“</a:t>
              </a:r>
            </a:p>
            <a:p>
              <a:pPr algn="ctr" eaLnBrk="1" fontAlgn="auto" hangingPunct="1">
                <a:spcBef>
                  <a:spcPts val="0"/>
                </a:spcBef>
                <a:spcAft>
                  <a:spcPts val="0"/>
                </a:spcAft>
                <a:defRPr/>
              </a:pPr>
              <a:r>
                <a:rPr lang="cs-CZ" altLang="cs-CZ" sz="1600">
                  <a:latin typeface="+mn-lt"/>
                </a:rPr>
                <a:t>nádorových buňkách </a:t>
              </a: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r>
                <a:rPr lang="cs-CZ" altLang="cs-CZ" sz="1600">
                  <a:latin typeface="+mn-lt"/>
                </a:rPr>
                <a:t>inzerce do tumorsupresorových genů</a:t>
              </a:r>
            </a:p>
            <a:p>
              <a:pPr algn="ctr" eaLnBrk="1" fontAlgn="auto" hangingPunct="1">
                <a:spcBef>
                  <a:spcPts val="0"/>
                </a:spcBef>
                <a:spcAft>
                  <a:spcPts val="0"/>
                </a:spcAft>
                <a:defRPr/>
              </a:pPr>
              <a:r>
                <a:rPr lang="cs-CZ" altLang="cs-CZ" sz="1600">
                  <a:latin typeface="+mn-lt"/>
                </a:rPr>
                <a:t>+ rekombinační přestavby genomu</a:t>
              </a: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endParaRPr lang="cs-CZ" altLang="cs-CZ" sz="1600">
                <a:latin typeface="+mn-lt"/>
              </a:endParaRPr>
            </a:p>
            <a:p>
              <a:pPr algn="ctr" eaLnBrk="1" fontAlgn="auto" hangingPunct="1">
                <a:spcBef>
                  <a:spcPts val="0"/>
                </a:spcBef>
                <a:spcAft>
                  <a:spcPts val="0"/>
                </a:spcAft>
                <a:defRPr/>
              </a:pPr>
              <a:r>
                <a:rPr lang="cs-CZ" altLang="cs-CZ" sz="1600">
                  <a:latin typeface="+mn-lt"/>
                </a:rPr>
                <a:t>stárnutí a rakovina</a:t>
              </a:r>
            </a:p>
          </p:txBody>
        </p:sp>
        <p:sp>
          <p:nvSpPr>
            <p:cNvPr id="115723" name="Line 6">
              <a:extLst>
                <a:ext uri="{FF2B5EF4-FFF2-40B4-BE49-F238E27FC236}">
                  <a16:creationId xmlns:a16="http://schemas.microsoft.com/office/drawing/2014/main" id="{D556F779-60C4-4C53-BCE3-7C3D8BDC0D94}"/>
                </a:ext>
              </a:extLst>
            </p:cNvPr>
            <p:cNvSpPr>
              <a:spLocks noChangeShapeType="1"/>
            </p:cNvSpPr>
            <p:nvPr/>
          </p:nvSpPr>
          <p:spPr bwMode="auto">
            <a:xfrm>
              <a:off x="2634" y="1162"/>
              <a:ext cx="0" cy="18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5724" name="Line 7">
              <a:extLst>
                <a:ext uri="{FF2B5EF4-FFF2-40B4-BE49-F238E27FC236}">
                  <a16:creationId xmlns:a16="http://schemas.microsoft.com/office/drawing/2014/main" id="{64E7EEF6-66A8-4669-86FE-4A379FF4C29F}"/>
                </a:ext>
              </a:extLst>
            </p:cNvPr>
            <p:cNvSpPr>
              <a:spLocks noChangeShapeType="1"/>
            </p:cNvSpPr>
            <p:nvPr/>
          </p:nvSpPr>
          <p:spPr bwMode="auto">
            <a:xfrm>
              <a:off x="2653" y="1888"/>
              <a:ext cx="0" cy="18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5725" name="Line 8">
              <a:extLst>
                <a:ext uri="{FF2B5EF4-FFF2-40B4-BE49-F238E27FC236}">
                  <a16:creationId xmlns:a16="http://schemas.microsoft.com/office/drawing/2014/main" id="{F0C48F67-CBE6-4A54-B6B7-6CDCF3E54414}"/>
                </a:ext>
              </a:extLst>
            </p:cNvPr>
            <p:cNvSpPr>
              <a:spLocks noChangeShapeType="1"/>
            </p:cNvSpPr>
            <p:nvPr/>
          </p:nvSpPr>
          <p:spPr bwMode="auto">
            <a:xfrm>
              <a:off x="2653" y="2568"/>
              <a:ext cx="0" cy="18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5726" name="Line 9">
              <a:extLst>
                <a:ext uri="{FF2B5EF4-FFF2-40B4-BE49-F238E27FC236}">
                  <a16:creationId xmlns:a16="http://schemas.microsoft.com/office/drawing/2014/main" id="{BD2AFB4D-CD3D-47F8-A3E8-EFDB19542162}"/>
                </a:ext>
              </a:extLst>
            </p:cNvPr>
            <p:cNvSpPr>
              <a:spLocks noChangeShapeType="1"/>
            </p:cNvSpPr>
            <p:nvPr/>
          </p:nvSpPr>
          <p:spPr bwMode="auto">
            <a:xfrm>
              <a:off x="2653" y="3158"/>
              <a:ext cx="0" cy="18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115717" name="Picture 10">
            <a:extLst>
              <a:ext uri="{FF2B5EF4-FFF2-40B4-BE49-F238E27FC236}">
                <a16:creationId xmlns:a16="http://schemas.microsoft.com/office/drawing/2014/main" id="{9FDB19CE-9154-47C7-8EC5-FE3A76717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2349500"/>
            <a:ext cx="2808287"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 Box 12">
            <a:extLst>
              <a:ext uri="{FF2B5EF4-FFF2-40B4-BE49-F238E27FC236}">
                <a16:creationId xmlns:a16="http://schemas.microsoft.com/office/drawing/2014/main" id="{9E20C12C-694C-426D-AD26-C1879EC67E31}"/>
              </a:ext>
            </a:extLst>
          </p:cNvPr>
          <p:cNvSpPr txBox="1">
            <a:spLocks noChangeArrowheads="1"/>
          </p:cNvSpPr>
          <p:nvPr/>
        </p:nvSpPr>
        <p:spPr bwMode="auto">
          <a:xfrm>
            <a:off x="2100263" y="6237288"/>
            <a:ext cx="3321050" cy="338137"/>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sz="1600">
                <a:latin typeface="+mn-lt"/>
              </a:rPr>
              <a:t>- vazebné místo p53 je odvozené z TE </a:t>
            </a:r>
          </a:p>
        </p:txBody>
      </p:sp>
      <p:pic>
        <p:nvPicPr>
          <p:cNvPr id="115719" name="Picture 13">
            <a:extLst>
              <a:ext uri="{FF2B5EF4-FFF2-40B4-BE49-F238E27FC236}">
                <a16:creationId xmlns:a16="http://schemas.microsoft.com/office/drawing/2014/main" id="{5153CD34-6594-4BD9-8D8A-8AB40A44C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4692650"/>
            <a:ext cx="4329112"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6" name="Text Box 14">
            <a:extLst>
              <a:ext uri="{FF2B5EF4-FFF2-40B4-BE49-F238E27FC236}">
                <a16:creationId xmlns:a16="http://schemas.microsoft.com/office/drawing/2014/main" id="{BB5CE811-70E6-4B72-80C5-91253BB34223}"/>
              </a:ext>
            </a:extLst>
          </p:cNvPr>
          <p:cNvSpPr txBox="1">
            <a:spLocks noChangeArrowheads="1"/>
          </p:cNvSpPr>
          <p:nvPr/>
        </p:nvSpPr>
        <p:spPr bwMode="auto">
          <a:xfrm>
            <a:off x="8832850" y="4149725"/>
            <a:ext cx="1554163" cy="646113"/>
          </a:xfrm>
          <a:prstGeom prst="rect">
            <a:avLst/>
          </a:prstGeom>
          <a:noFill/>
          <a:ln>
            <a:noFill/>
          </a:ln>
          <a:effec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cs-CZ" altLang="cs-CZ">
                <a:latin typeface="+mn-lt"/>
              </a:rPr>
              <a:t>Kejnovský</a:t>
            </a:r>
          </a:p>
          <a:p>
            <a:pPr algn="ctr" eaLnBrk="1" fontAlgn="auto" hangingPunct="1">
              <a:spcBef>
                <a:spcPts val="0"/>
              </a:spcBef>
              <a:spcAft>
                <a:spcPts val="0"/>
              </a:spcAft>
              <a:defRPr/>
            </a:pPr>
            <a:r>
              <a:rPr lang="cs-CZ" altLang="cs-CZ">
                <a:latin typeface="+mn-lt"/>
              </a:rPr>
              <a:t>Vesmír 2013/4</a:t>
            </a:r>
          </a:p>
        </p:txBody>
      </p:sp>
      <p:pic>
        <p:nvPicPr>
          <p:cNvPr id="115721" name="Picture 11">
            <a:extLst>
              <a:ext uri="{FF2B5EF4-FFF2-40B4-BE49-F238E27FC236}">
                <a16:creationId xmlns:a16="http://schemas.microsoft.com/office/drawing/2014/main" id="{72D5D407-8B3E-43B0-A24A-776D50AA4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908050"/>
            <a:ext cx="2808287"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2223</TotalTime>
  <Words>3579</Words>
  <Application>Microsoft Office PowerPoint</Application>
  <PresentationFormat>Širokoúhlá obrazovka</PresentationFormat>
  <Paragraphs>448</Paragraphs>
  <Slides>51</Slides>
  <Notes>19</Notes>
  <HiddenSlides>5</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51</vt:i4>
      </vt:variant>
    </vt:vector>
  </HeadingPairs>
  <TitlesOfParts>
    <vt:vector size="56" baseType="lpstr">
      <vt:lpstr>Arial</vt:lpstr>
      <vt:lpstr>Calibri</vt:lpstr>
      <vt:lpstr>Calibri Light</vt:lpstr>
      <vt:lpstr>Times New Roman</vt:lpstr>
      <vt:lpstr>Motiv Office</vt:lpstr>
      <vt:lpstr>Prezentace aplikace PowerPoint</vt:lpstr>
      <vt:lpstr>CHROMOSOMÁLNÍ DISTRIBUCE TRANSPOSONŮ</vt:lpstr>
      <vt:lpstr>Prezentace aplikace PowerPoint</vt:lpstr>
      <vt:lpstr>Prezentace aplikace PowerPoint</vt:lpstr>
      <vt:lpstr>Prezentace aplikace PowerPoint</vt:lpstr>
      <vt:lpstr>Funkce transpozonů (v genomu)</vt:lpstr>
      <vt:lpstr>Prezentace aplikace PowerPoint</vt:lpstr>
      <vt:lpstr>Prezentace aplikace PowerPoint</vt:lpstr>
      <vt:lpstr>Transposony a lidské nemoci</vt:lpstr>
      <vt:lpstr>Obranné mechanizmy eukaryot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Aktivace transposonů stresem je běžná u rostlin</vt:lpstr>
      <vt:lpstr>Prezentace aplikace PowerPoint</vt:lpstr>
      <vt:lpstr>Prezentace aplikace PowerPoint</vt:lpstr>
      <vt:lpstr>Prezentace aplikace PowerPoint</vt:lpstr>
      <vt:lpstr> Proč trpí eukaryota transpozony ve svých genomech?</vt:lpstr>
      <vt:lpstr>Prezentace aplikace PowerPoint</vt:lpstr>
      <vt:lpstr>Role mobilních elementů v evoluci buněčných organizmů (Závody ve zbrojení)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Role parazitů v evoluci genomů „major evolutionary transitions“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Zdeněk Kubát</dc:creator>
  <cp:lastModifiedBy>Zdeněk Kubát</cp:lastModifiedBy>
  <cp:revision>44</cp:revision>
  <dcterms:created xsi:type="dcterms:W3CDTF">2022-04-05T12:33:53Z</dcterms:created>
  <dcterms:modified xsi:type="dcterms:W3CDTF">2022-04-11T07:42:01Z</dcterms:modified>
</cp:coreProperties>
</file>