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1"/>
  </p:notesMasterIdLst>
  <p:handoutMasterIdLst>
    <p:handoutMasterId r:id="rId52"/>
  </p:handoutMasterIdLst>
  <p:sldIdLst>
    <p:sldId id="324" r:id="rId4"/>
    <p:sldId id="257" r:id="rId5"/>
    <p:sldId id="259" r:id="rId6"/>
    <p:sldId id="260" r:id="rId7"/>
    <p:sldId id="328" r:id="rId8"/>
    <p:sldId id="2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6" r:id="rId33"/>
    <p:sldId id="290" r:id="rId34"/>
    <p:sldId id="308" r:id="rId35"/>
    <p:sldId id="292" r:id="rId36"/>
    <p:sldId id="313" r:id="rId37"/>
    <p:sldId id="314" r:id="rId38"/>
    <p:sldId id="315" r:id="rId39"/>
    <p:sldId id="316" r:id="rId40"/>
    <p:sldId id="317" r:id="rId41"/>
    <p:sldId id="319" r:id="rId42"/>
    <p:sldId id="293" r:id="rId43"/>
    <p:sldId id="295" r:id="rId44"/>
    <p:sldId id="301" r:id="rId45"/>
    <p:sldId id="302" r:id="rId46"/>
    <p:sldId id="303" r:id="rId47"/>
    <p:sldId id="305" r:id="rId48"/>
    <p:sldId id="306" r:id="rId49"/>
    <p:sldId id="28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varScale="1">
        <p:scale>
          <a:sx n="106" d="100"/>
          <a:sy n="106" d="100"/>
        </p:scale>
        <p:origin x="176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Zástupný symbol pro záhlaví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lstStyle/>
          <a:p>
            <a:pPr hangingPunct="0">
              <a:defRPr sz="1400"/>
            </a:pPr>
            <a:endParaRPr lang="cs-CZ" sz="1200">
              <a:latin typeface="Arial" pitchFamily="18"/>
              <a:ea typeface="Microsoft YaHei" pitchFamily="2"/>
              <a:cs typeface="Lucida Sans" pitchFamily="2"/>
            </a:endParaRPr>
          </a:p>
        </p:txBody>
      </p:sp>
      <p:sp>
        <p:nvSpPr>
          <p:cNvPr id="3" name="Zástupný symbol pro datum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lstStyle/>
          <a:p>
            <a:pPr algn="r" hangingPunct="0">
              <a:defRPr sz="1400"/>
            </a:pPr>
            <a:endParaRPr lang="cs-CZ" sz="1200">
              <a:latin typeface="Arial" pitchFamily="18"/>
              <a:ea typeface="Microsoft YaHei" pitchFamily="2"/>
              <a:cs typeface="Lucida Sans" pitchFamily="2"/>
            </a:endParaRPr>
          </a:p>
        </p:txBody>
      </p:sp>
      <p:sp>
        <p:nvSpPr>
          <p:cNvPr id="4" name="Zástupný symbol pro zápatí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lstStyle/>
          <a:p>
            <a:pPr hangingPunct="0">
              <a:defRPr sz="1400"/>
            </a:pPr>
            <a:endParaRPr lang="cs-CZ" sz="1200">
              <a:latin typeface="Arial" pitchFamily="18"/>
              <a:ea typeface="Microsoft YaHei" pitchFamily="2"/>
              <a:cs typeface="Lucida Sans" pitchFamily="2"/>
            </a:endParaRPr>
          </a:p>
        </p:txBody>
      </p:sp>
      <p:sp>
        <p:nvSpPr>
          <p:cNvPr id="5" name="Zástupný symbol pro číslo snímku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lstStyle/>
          <a:p>
            <a:pPr algn="r" hangingPunct="0">
              <a:defRPr sz="1400"/>
            </a:pPr>
            <a:fld id="{2B408788-E751-400B-BA02-B881C082CB3E}" type="slidenum">
              <a:rPr/>
              <a:pPr algn="r" hangingPunct="0">
                <a:defRPr sz="1400"/>
              </a:pPr>
              <a:t>‹#›</a:t>
            </a:fld>
            <a:endParaRPr lang="cs-CZ" sz="1200">
              <a:latin typeface="Arial" pitchFamily="18"/>
              <a:ea typeface="Microsoft YaHei" pitchFamily="2"/>
              <a:cs typeface="Lucida Sans" pitchFamily="2"/>
            </a:endParaRPr>
          </a:p>
        </p:txBody>
      </p:sp>
    </p:spTree>
    <p:extLst>
      <p:ext uri="{BB962C8B-B14F-4D97-AF65-F5344CB8AC3E}">
        <p14:creationId xmlns:p14="http://schemas.microsoft.com/office/powerpoint/2010/main" val="2492004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Zástupný symbol pro poznámky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cs-CZ"/>
          </a:p>
        </p:txBody>
      </p:sp>
      <p:sp>
        <p:nvSpPr>
          <p:cNvPr id="4" name="Zástupný symbol pro záhlaví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5" name="Zástupný symbol pro datum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6" name="Zástupný symbol pro zápatí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cs-CZ" sz="1400" kern="1200">
                <a:latin typeface="Times New Roman" pitchFamily="18"/>
                <a:ea typeface="Arial Unicode MS" pitchFamily="2"/>
                <a:cs typeface="Tahoma" pitchFamily="2"/>
              </a:defRPr>
            </a:lvl1pPr>
          </a:lstStyle>
          <a:p>
            <a:pPr lvl="0"/>
            <a:endParaRPr lang="cs-CZ"/>
          </a:p>
        </p:txBody>
      </p:sp>
      <p:sp>
        <p:nvSpPr>
          <p:cNvPr id="7" name="Zástupný symbol pro číslo snímku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cs-CZ" sz="1400" kern="1200">
                <a:latin typeface="Times New Roman" pitchFamily="18"/>
                <a:ea typeface="Arial Unicode MS" pitchFamily="2"/>
                <a:cs typeface="Tahoma" pitchFamily="2"/>
              </a:defRPr>
            </a:lvl1pPr>
          </a:lstStyle>
          <a:p>
            <a:pPr lvl="0"/>
            <a:fld id="{671C9387-2A46-4FD5-9B63-0EFCEC57DF95}" type="slidenum">
              <a:rPr/>
              <a:pPr lvl="0"/>
              <a:t>‹#›</a:t>
            </a:fld>
            <a:endParaRPr lang="cs-CZ"/>
          </a:p>
        </p:txBody>
      </p:sp>
    </p:spTree>
    <p:extLst>
      <p:ext uri="{BB962C8B-B14F-4D97-AF65-F5344CB8AC3E}">
        <p14:creationId xmlns:p14="http://schemas.microsoft.com/office/powerpoint/2010/main" val="3328579161"/>
      </p:ext>
    </p:extLst>
  </p:cSld>
  <p:clrMap bg1="lt1" tx1="dk1" bg2="lt2" tx2="dk2" accent1="accent1" accent2="accent2" accent3="accent3" accent4="accent4" accent5="accent5" accent6="accent6" hlink="hlink" folHlink="folHlink"/>
  <p:notesStyle>
    <a:lvl1pPr marL="216000" marR="0" indent="-216000" rtl="0" hangingPunct="0">
      <a:tabLst/>
      <a:defRPr lang="cs-CZ"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06488" y="812800"/>
            <a:ext cx="5345112" cy="400843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A7E9745-FFF7-48FF-B174-DC7BA8ED98C8}" type="slidenum">
              <a:rPr lang="en-GB" smtClean="0"/>
              <a:pPr/>
              <a:t>1</a:t>
            </a:fld>
            <a:endParaRPr lang="en-GB"/>
          </a:p>
        </p:txBody>
      </p:sp>
    </p:spTree>
    <p:extLst>
      <p:ext uri="{BB962C8B-B14F-4D97-AF65-F5344CB8AC3E}">
        <p14:creationId xmlns:p14="http://schemas.microsoft.com/office/powerpoint/2010/main" val="2745129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CDDB18AC-4D6A-4799-8D3F-BFEC6FCFDFCC}" type="slidenum">
              <a:rPr/>
              <a:pPr lvl="0" algn="l" hangingPunct="1"/>
              <a:t>8</a:t>
            </a:fld>
            <a:endParaRPr lang="cs-CZ" sz="1800">
              <a:solidFill>
                <a:srgbClr val="000000"/>
              </a:solidFill>
              <a:latin typeface="+mn-lt" pitchFamily="18"/>
              <a:ea typeface="+mn-ea" pitchFamily="2"/>
              <a:cs typeface="+mn-cs" pitchFamily="2"/>
            </a:endParaRPr>
          </a:p>
        </p:txBody>
      </p:sp>
      <p:sp>
        <p:nvSpPr>
          <p:cNvPr id="2" name="Zástupný symbol pro obrázek snímku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040" cy="4114440"/>
          </a:xfrm>
        </p:spPr>
        <p:txBody>
          <a:bodyPr wrap="square" lIns="90000" tIns="45000" rIns="90000" bIns="45000" anchor="t"/>
          <a:lstStyle/>
          <a:p>
            <a:pPr lvl="0"/>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3757A24-CAD6-4FEC-AE59-84D607C5DD2A}" type="slidenum">
              <a:rPr/>
              <a:pPr lvl="0"/>
              <a:t>‹#›</a:t>
            </a:fld>
            <a:endParaRPr lang="cs-CZ"/>
          </a:p>
        </p:txBody>
      </p:sp>
    </p:spTree>
    <p:extLst>
      <p:ext uri="{BB962C8B-B14F-4D97-AF65-F5344CB8AC3E}">
        <p14:creationId xmlns:p14="http://schemas.microsoft.com/office/powerpoint/2010/main" val="205310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A17C4AA-965C-44FB-857E-497FDC0287BB}" type="slidenum">
              <a:rPr/>
              <a:pPr lvl="0"/>
              <a:t>‹#›</a:t>
            </a:fld>
            <a:endParaRPr lang="cs-CZ"/>
          </a:p>
        </p:txBody>
      </p:sp>
    </p:spTree>
    <p:extLst>
      <p:ext uri="{BB962C8B-B14F-4D97-AF65-F5344CB8AC3E}">
        <p14:creationId xmlns:p14="http://schemas.microsoft.com/office/powerpoint/2010/main" val="3776108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604963"/>
            <a:ext cx="2057400" cy="4525962"/>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1604963"/>
            <a:ext cx="6019800" cy="4525962"/>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775A7A7F-EF00-47E4-B8F5-0075EFEB2BBD}" type="slidenum">
              <a:rPr/>
              <a:pPr lvl="0"/>
              <a:t>‹#›</a:t>
            </a:fld>
            <a:endParaRPr lang="cs-CZ"/>
          </a:p>
        </p:txBody>
      </p:sp>
    </p:spTree>
    <p:extLst>
      <p:ext uri="{BB962C8B-B14F-4D97-AF65-F5344CB8AC3E}">
        <p14:creationId xmlns:p14="http://schemas.microsoft.com/office/powerpoint/2010/main" val="3750207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8DB7B6B1-E184-46EA-8026-472EA0039164}" type="slidenum">
              <a:rPr/>
              <a:pPr lvl="0"/>
              <a:t>‹#›</a:t>
            </a:fld>
            <a:endParaRPr lang="cs-CZ"/>
          </a:p>
        </p:txBody>
      </p:sp>
    </p:spTree>
    <p:extLst>
      <p:ext uri="{BB962C8B-B14F-4D97-AF65-F5344CB8AC3E}">
        <p14:creationId xmlns:p14="http://schemas.microsoft.com/office/powerpoint/2010/main" val="3088815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3004B708-F1F2-44FE-9BAD-9A5E9CBF4849}" type="slidenum">
              <a:rPr/>
              <a:pPr lvl="0"/>
              <a:t>‹#›</a:t>
            </a:fld>
            <a:endParaRPr lang="cs-CZ"/>
          </a:p>
        </p:txBody>
      </p:sp>
    </p:spTree>
    <p:extLst>
      <p:ext uri="{BB962C8B-B14F-4D97-AF65-F5344CB8AC3E}">
        <p14:creationId xmlns:p14="http://schemas.microsoft.com/office/powerpoint/2010/main" val="291991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A42603B-0552-4A57-9F4B-3F7645CD667B}" type="slidenum">
              <a:rPr/>
              <a:pPr lvl="0"/>
              <a:t>‹#›</a:t>
            </a:fld>
            <a:endParaRPr lang="cs-CZ"/>
          </a:p>
        </p:txBody>
      </p:sp>
    </p:spTree>
    <p:extLst>
      <p:ext uri="{BB962C8B-B14F-4D97-AF65-F5344CB8AC3E}">
        <p14:creationId xmlns:p14="http://schemas.microsoft.com/office/powerpoint/2010/main" val="932468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6D9342A9-872A-4D6C-AA21-7150711F16EC}" type="slidenum">
              <a:rPr/>
              <a:pPr lvl="0"/>
              <a:t>‹#›</a:t>
            </a:fld>
            <a:endParaRPr lang="cs-CZ"/>
          </a:p>
        </p:txBody>
      </p:sp>
    </p:spTree>
    <p:extLst>
      <p:ext uri="{BB962C8B-B14F-4D97-AF65-F5344CB8AC3E}">
        <p14:creationId xmlns:p14="http://schemas.microsoft.com/office/powerpoint/2010/main" val="2644364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E4A45F04-274A-4C85-A8BC-4F8F33E65946}" type="slidenum">
              <a:rPr/>
              <a:pPr lvl="0"/>
              <a:t>‹#›</a:t>
            </a:fld>
            <a:endParaRPr lang="cs-CZ"/>
          </a:p>
        </p:txBody>
      </p:sp>
    </p:spTree>
    <p:extLst>
      <p:ext uri="{BB962C8B-B14F-4D97-AF65-F5344CB8AC3E}">
        <p14:creationId xmlns:p14="http://schemas.microsoft.com/office/powerpoint/2010/main" val="1868442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C3C9B6AB-3AB2-40A4-84EF-F48194A48433}" type="slidenum">
              <a:rPr/>
              <a:pPr lvl="0"/>
              <a:t>‹#›</a:t>
            </a:fld>
            <a:endParaRPr lang="cs-CZ"/>
          </a:p>
        </p:txBody>
      </p:sp>
    </p:spTree>
    <p:extLst>
      <p:ext uri="{BB962C8B-B14F-4D97-AF65-F5344CB8AC3E}">
        <p14:creationId xmlns:p14="http://schemas.microsoft.com/office/powerpoint/2010/main" val="1350913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8DFC6C33-6ABD-4FBF-BEE9-602CBF60BAB7}" type="slidenum">
              <a:rPr/>
              <a:pPr lvl="0"/>
              <a:t>‹#›</a:t>
            </a:fld>
            <a:endParaRPr lang="cs-CZ"/>
          </a:p>
        </p:txBody>
      </p:sp>
    </p:spTree>
    <p:extLst>
      <p:ext uri="{BB962C8B-B14F-4D97-AF65-F5344CB8AC3E}">
        <p14:creationId xmlns:p14="http://schemas.microsoft.com/office/powerpoint/2010/main" val="255128739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70A4E9E5-B088-4119-B585-6D73A4CE5F17}" type="slidenum">
              <a:rPr/>
              <a:pPr lvl="0"/>
              <a:t>‹#›</a:t>
            </a:fld>
            <a:endParaRPr lang="cs-CZ"/>
          </a:p>
        </p:txBody>
      </p:sp>
    </p:spTree>
    <p:extLst>
      <p:ext uri="{BB962C8B-B14F-4D97-AF65-F5344CB8AC3E}">
        <p14:creationId xmlns:p14="http://schemas.microsoft.com/office/powerpoint/2010/main" val="312716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B77994E5-77FE-4E14-86E2-7A107B847692}" type="slidenum">
              <a:rPr/>
              <a:pPr lvl="0"/>
              <a:t>‹#›</a:t>
            </a:fld>
            <a:endParaRPr lang="cs-CZ"/>
          </a:p>
        </p:txBody>
      </p:sp>
    </p:spTree>
    <p:extLst>
      <p:ext uri="{BB962C8B-B14F-4D97-AF65-F5344CB8AC3E}">
        <p14:creationId xmlns:p14="http://schemas.microsoft.com/office/powerpoint/2010/main" val="2053756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A8A11AC3-326A-411E-A7B2-3D501D69E09A}" type="slidenum">
              <a:rPr/>
              <a:pPr lvl="0"/>
              <a:t>‹#›</a:t>
            </a:fld>
            <a:endParaRPr lang="cs-CZ"/>
          </a:p>
        </p:txBody>
      </p:sp>
    </p:spTree>
    <p:extLst>
      <p:ext uri="{BB962C8B-B14F-4D97-AF65-F5344CB8AC3E}">
        <p14:creationId xmlns:p14="http://schemas.microsoft.com/office/powerpoint/2010/main" val="4145866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0EE02475-68F3-4274-AC53-B390D13C903C}" type="slidenum">
              <a:rPr/>
              <a:pPr lvl="0"/>
              <a:t>‹#›</a:t>
            </a:fld>
            <a:endParaRPr lang="cs-CZ"/>
          </a:p>
        </p:txBody>
      </p:sp>
    </p:spTree>
    <p:extLst>
      <p:ext uri="{BB962C8B-B14F-4D97-AF65-F5344CB8AC3E}">
        <p14:creationId xmlns:p14="http://schemas.microsoft.com/office/powerpoint/2010/main" val="3248439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6AC34A7E-6B0F-4DB2-9139-8491DACCE18C}"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C21C7343-363A-496D-897B-167CE95146E5}" type="slidenum">
              <a:rPr/>
              <a:pPr lvl="0"/>
              <a:t>‹#›</a:t>
            </a:fld>
            <a:endParaRPr lang="cs-CZ"/>
          </a:p>
        </p:txBody>
      </p:sp>
    </p:spTree>
    <p:extLst>
      <p:ext uri="{BB962C8B-B14F-4D97-AF65-F5344CB8AC3E}">
        <p14:creationId xmlns:p14="http://schemas.microsoft.com/office/powerpoint/2010/main" val="458490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A66929D-E4C2-4E24-99A0-136CD1AF035C}" type="slidenum">
              <a:rPr/>
              <a:pPr lvl="0"/>
              <a:t>‹#›</a:t>
            </a:fld>
            <a:endParaRPr lang="cs-CZ"/>
          </a:p>
        </p:txBody>
      </p:sp>
    </p:spTree>
    <p:extLst>
      <p:ext uri="{BB962C8B-B14F-4D97-AF65-F5344CB8AC3E}">
        <p14:creationId xmlns:p14="http://schemas.microsoft.com/office/powerpoint/2010/main" val="440563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2B1D4D2-D58C-43D8-A77E-1A2B0105935D}" type="slidenum">
              <a:rPr/>
              <a:pPr lvl="0"/>
              <a:t>‹#›</a:t>
            </a:fld>
            <a:endParaRPr lang="cs-CZ"/>
          </a:p>
        </p:txBody>
      </p:sp>
    </p:spTree>
    <p:extLst>
      <p:ext uri="{BB962C8B-B14F-4D97-AF65-F5344CB8AC3E}">
        <p14:creationId xmlns:p14="http://schemas.microsoft.com/office/powerpoint/2010/main" val="2916757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5E913450-2B98-46C1-A4BA-2F2F20BAC6AB}" type="slidenum">
              <a:rPr/>
              <a:pPr lvl="0"/>
              <a:t>‹#›</a:t>
            </a:fld>
            <a:endParaRPr lang="cs-CZ"/>
          </a:p>
        </p:txBody>
      </p:sp>
    </p:spTree>
    <p:extLst>
      <p:ext uri="{BB962C8B-B14F-4D97-AF65-F5344CB8AC3E}">
        <p14:creationId xmlns:p14="http://schemas.microsoft.com/office/powerpoint/2010/main" val="3024152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E1D414-4124-4BE6-B14A-AE0499BD8FA5}" type="slidenum">
              <a:rPr/>
              <a:pPr lvl="0"/>
              <a:t>‹#›</a:t>
            </a:fld>
            <a:endParaRPr lang="cs-CZ"/>
          </a:p>
        </p:txBody>
      </p:sp>
    </p:spTree>
    <p:extLst>
      <p:ext uri="{BB962C8B-B14F-4D97-AF65-F5344CB8AC3E}">
        <p14:creationId xmlns:p14="http://schemas.microsoft.com/office/powerpoint/2010/main" val="650401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2353EB46-3C05-44D5-B356-89D9DEC21594}" type="slidenum">
              <a:rPr/>
              <a:pPr lvl="0"/>
              <a:t>‹#›</a:t>
            </a:fld>
            <a:endParaRPr lang="cs-CZ"/>
          </a:p>
        </p:txBody>
      </p:sp>
    </p:spTree>
    <p:extLst>
      <p:ext uri="{BB962C8B-B14F-4D97-AF65-F5344CB8AC3E}">
        <p14:creationId xmlns:p14="http://schemas.microsoft.com/office/powerpoint/2010/main" val="1914199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885D19E0-FF51-4925-ADE0-25AECFFEE5F3}" type="slidenum">
              <a:rPr/>
              <a:pPr lvl="0"/>
              <a:t>‹#›</a:t>
            </a:fld>
            <a:endParaRPr lang="cs-CZ"/>
          </a:p>
        </p:txBody>
      </p:sp>
    </p:spTree>
    <p:extLst>
      <p:ext uri="{BB962C8B-B14F-4D97-AF65-F5344CB8AC3E}">
        <p14:creationId xmlns:p14="http://schemas.microsoft.com/office/powerpoint/2010/main" val="3242987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EA448F01-AFFE-44B5-AD1C-635A8C5528BC}" type="slidenum">
              <a:rPr/>
              <a:pPr lvl="0"/>
              <a:t>‹#›</a:t>
            </a:fld>
            <a:endParaRPr lang="cs-CZ"/>
          </a:p>
        </p:txBody>
      </p:sp>
    </p:spTree>
    <p:extLst>
      <p:ext uri="{BB962C8B-B14F-4D97-AF65-F5344CB8AC3E}">
        <p14:creationId xmlns:p14="http://schemas.microsoft.com/office/powerpoint/2010/main" val="424554907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FB8EAF87-8A44-4225-A1D6-41A542DCF074}" type="slidenum">
              <a:rPr/>
              <a:pPr lvl="0"/>
              <a:t>‹#›</a:t>
            </a:fld>
            <a:endParaRPr lang="cs-CZ"/>
          </a:p>
        </p:txBody>
      </p:sp>
    </p:spTree>
    <p:extLst>
      <p:ext uri="{BB962C8B-B14F-4D97-AF65-F5344CB8AC3E}">
        <p14:creationId xmlns:p14="http://schemas.microsoft.com/office/powerpoint/2010/main" val="3666020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C40A91D-6948-4298-824C-7005D40F6702}" type="slidenum">
              <a:rPr/>
              <a:pPr lvl="0"/>
              <a:t>‹#›</a:t>
            </a:fld>
            <a:endParaRPr lang="cs-CZ"/>
          </a:p>
        </p:txBody>
      </p:sp>
    </p:spTree>
    <p:extLst>
      <p:ext uri="{BB962C8B-B14F-4D97-AF65-F5344CB8AC3E}">
        <p14:creationId xmlns:p14="http://schemas.microsoft.com/office/powerpoint/2010/main" val="2750989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45F2C791-9840-44DE-AB46-8DBA6403E71B}" type="slidenum">
              <a:rPr/>
              <a:pPr lvl="0"/>
              <a:t>‹#›</a:t>
            </a:fld>
            <a:endParaRPr lang="cs-CZ"/>
          </a:p>
        </p:txBody>
      </p:sp>
    </p:spTree>
    <p:extLst>
      <p:ext uri="{BB962C8B-B14F-4D97-AF65-F5344CB8AC3E}">
        <p14:creationId xmlns:p14="http://schemas.microsoft.com/office/powerpoint/2010/main" val="2205018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6633734A-BE02-49C2-94BC-302B5415886F}" type="slidenum">
              <a:rPr/>
              <a:pPr lvl="0"/>
              <a:t>‹#›</a:t>
            </a:fld>
            <a:endParaRPr lang="cs-CZ"/>
          </a:p>
        </p:txBody>
      </p:sp>
    </p:spTree>
    <p:extLst>
      <p:ext uri="{BB962C8B-B14F-4D97-AF65-F5344CB8AC3E}">
        <p14:creationId xmlns:p14="http://schemas.microsoft.com/office/powerpoint/2010/main" val="305927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pPr lvl="0"/>
            <a:fld id="{43A3871A-984C-4D84-8307-E8E3003F469E}" type="datetime1">
              <a:rPr lang="cs-CZ" smtClean="0"/>
              <a:pPr lvl="0"/>
              <a:t>10.05.2024</a:t>
            </a:fld>
            <a:endParaRPr lang="cs-CZ"/>
          </a:p>
        </p:txBody>
      </p:sp>
      <p:sp>
        <p:nvSpPr>
          <p:cNvPr id="5" name="Zástupný symbol pro zápatí 4"/>
          <p:cNvSpPr>
            <a:spLocks noGrp="1"/>
          </p:cNvSpPr>
          <p:nvPr>
            <p:ph type="ftr" sz="quarter" idx="11"/>
          </p:nvPr>
        </p:nvSpPr>
        <p:spPr/>
        <p:txBody>
          <a:bodyPr/>
          <a:lstStyle/>
          <a:p>
            <a:pPr lvl="0"/>
            <a:endParaRPr lang="cs-CZ"/>
          </a:p>
        </p:txBody>
      </p:sp>
      <p:sp>
        <p:nvSpPr>
          <p:cNvPr id="6" name="Zástupný symbol pro číslo snímku 5"/>
          <p:cNvSpPr>
            <a:spLocks noGrp="1"/>
          </p:cNvSpPr>
          <p:nvPr>
            <p:ph type="sldNum" sz="quarter" idx="12"/>
          </p:nvPr>
        </p:nvSpPr>
        <p:spPr/>
        <p:txBody>
          <a:bodyPr/>
          <a:lstStyle/>
          <a:p>
            <a:pPr lvl="0"/>
            <a:fld id="{D86DF667-5173-4470-B94E-99A6CA33BB3F}" type="slidenum">
              <a:rPr/>
              <a:pPr lvl="0"/>
              <a:t>‹#›</a:t>
            </a:fld>
            <a:endParaRPr lang="cs-CZ"/>
          </a:p>
        </p:txBody>
      </p:sp>
    </p:spTree>
    <p:extLst>
      <p:ext uri="{BB962C8B-B14F-4D97-AF65-F5344CB8AC3E}">
        <p14:creationId xmlns:p14="http://schemas.microsoft.com/office/powerpoint/2010/main" val="9870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02BB087F-E651-49CC-B919-D3053C4515D4}" type="slidenum">
              <a:rPr/>
              <a:pPr lvl="0"/>
              <a:t>‹#›</a:t>
            </a:fld>
            <a:endParaRPr lang="cs-CZ"/>
          </a:p>
        </p:txBody>
      </p:sp>
    </p:spTree>
    <p:extLst>
      <p:ext uri="{BB962C8B-B14F-4D97-AF65-F5344CB8AC3E}">
        <p14:creationId xmlns:p14="http://schemas.microsoft.com/office/powerpoint/2010/main" val="22213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8" name="Zástupný symbol pro zápatí 7"/>
          <p:cNvSpPr>
            <a:spLocks noGrp="1"/>
          </p:cNvSpPr>
          <p:nvPr>
            <p:ph type="ftr" sz="quarter" idx="11"/>
          </p:nvPr>
        </p:nvSpPr>
        <p:spPr/>
        <p:txBody>
          <a:bodyPr/>
          <a:lstStyle/>
          <a:p>
            <a:pPr lvl="0"/>
            <a:endParaRPr lang="cs-CZ"/>
          </a:p>
        </p:txBody>
      </p:sp>
      <p:sp>
        <p:nvSpPr>
          <p:cNvPr id="9" name="Zástupný symbol pro číslo snímku 8"/>
          <p:cNvSpPr>
            <a:spLocks noGrp="1"/>
          </p:cNvSpPr>
          <p:nvPr>
            <p:ph type="sldNum" sz="quarter" idx="12"/>
          </p:nvPr>
        </p:nvSpPr>
        <p:spPr/>
        <p:txBody>
          <a:bodyPr/>
          <a:lstStyle/>
          <a:p>
            <a:pPr lvl="0"/>
            <a:fld id="{5495CFD6-4F43-4500-A5EA-7842D25AAFB2}" type="slidenum">
              <a:rPr/>
              <a:pPr lvl="0"/>
              <a:t>‹#›</a:t>
            </a:fld>
            <a:endParaRPr lang="cs-CZ"/>
          </a:p>
        </p:txBody>
      </p:sp>
    </p:spTree>
    <p:extLst>
      <p:ext uri="{BB962C8B-B14F-4D97-AF65-F5344CB8AC3E}">
        <p14:creationId xmlns:p14="http://schemas.microsoft.com/office/powerpoint/2010/main" val="117050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4" name="Zástupný symbol pro zápatí 3"/>
          <p:cNvSpPr>
            <a:spLocks noGrp="1"/>
          </p:cNvSpPr>
          <p:nvPr>
            <p:ph type="ftr" sz="quarter" idx="11"/>
          </p:nvPr>
        </p:nvSpPr>
        <p:spPr/>
        <p:txBody>
          <a:bodyPr/>
          <a:lstStyle/>
          <a:p>
            <a:pPr lvl="0"/>
            <a:endParaRPr lang="cs-CZ"/>
          </a:p>
        </p:txBody>
      </p:sp>
      <p:sp>
        <p:nvSpPr>
          <p:cNvPr id="5" name="Zástupný symbol pro číslo snímku 4"/>
          <p:cNvSpPr>
            <a:spLocks noGrp="1"/>
          </p:cNvSpPr>
          <p:nvPr>
            <p:ph type="sldNum" sz="quarter" idx="12"/>
          </p:nvPr>
        </p:nvSpPr>
        <p:spPr/>
        <p:txBody>
          <a:bodyPr/>
          <a:lstStyle/>
          <a:p>
            <a:pPr lvl="0"/>
            <a:fld id="{9AEBF265-06C7-4B25-9924-F1AE6302A6D6}" type="slidenum">
              <a:rPr/>
              <a:pPr lvl="0"/>
              <a:t>‹#›</a:t>
            </a:fld>
            <a:endParaRPr lang="cs-CZ"/>
          </a:p>
        </p:txBody>
      </p:sp>
    </p:spTree>
    <p:extLst>
      <p:ext uri="{BB962C8B-B14F-4D97-AF65-F5344CB8AC3E}">
        <p14:creationId xmlns:p14="http://schemas.microsoft.com/office/powerpoint/2010/main" val="22671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3" name="Zástupný symbol pro zápatí 2"/>
          <p:cNvSpPr>
            <a:spLocks noGrp="1"/>
          </p:cNvSpPr>
          <p:nvPr>
            <p:ph type="ftr" sz="quarter" idx="11"/>
          </p:nvPr>
        </p:nvSpPr>
        <p:spPr/>
        <p:txBody>
          <a:bodyPr/>
          <a:lstStyle/>
          <a:p>
            <a:pPr lvl="0"/>
            <a:endParaRPr lang="cs-CZ"/>
          </a:p>
        </p:txBody>
      </p:sp>
      <p:sp>
        <p:nvSpPr>
          <p:cNvPr id="4" name="Zástupný symbol pro číslo snímku 3"/>
          <p:cNvSpPr>
            <a:spLocks noGrp="1"/>
          </p:cNvSpPr>
          <p:nvPr>
            <p:ph type="sldNum" sz="quarter" idx="12"/>
          </p:nvPr>
        </p:nvSpPr>
        <p:spPr/>
        <p:txBody>
          <a:bodyPr/>
          <a:lstStyle/>
          <a:p>
            <a:pPr lvl="0"/>
            <a:fld id="{534E1279-ACE0-4944-9A64-6C044413E2B2}" type="slidenum">
              <a:rPr/>
              <a:pPr lvl="0"/>
              <a:t>‹#›</a:t>
            </a:fld>
            <a:endParaRPr lang="cs-CZ"/>
          </a:p>
        </p:txBody>
      </p:sp>
    </p:spTree>
    <p:extLst>
      <p:ext uri="{BB962C8B-B14F-4D97-AF65-F5344CB8AC3E}">
        <p14:creationId xmlns:p14="http://schemas.microsoft.com/office/powerpoint/2010/main" val="20051397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F0ACA4B2-943D-4B76-ABE6-B5883354D860}" type="slidenum">
              <a:rPr/>
              <a:pPr lvl="0"/>
              <a:t>‹#›</a:t>
            </a:fld>
            <a:endParaRPr lang="cs-CZ"/>
          </a:p>
        </p:txBody>
      </p:sp>
    </p:spTree>
    <p:extLst>
      <p:ext uri="{BB962C8B-B14F-4D97-AF65-F5344CB8AC3E}">
        <p14:creationId xmlns:p14="http://schemas.microsoft.com/office/powerpoint/2010/main" val="213454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lvl="0"/>
            <a:fld id="{50F0CDE1-690D-4B25-B471-D8DFAFCA6319}" type="datetime1">
              <a:rPr lang="cs-CZ" smtClean="0"/>
              <a:pPr lvl="0"/>
              <a:t>10.05.2024</a:t>
            </a:fld>
            <a:endParaRPr lang="cs-CZ"/>
          </a:p>
        </p:txBody>
      </p:sp>
      <p:sp>
        <p:nvSpPr>
          <p:cNvPr id="6" name="Zástupný symbol pro zápatí 5"/>
          <p:cNvSpPr>
            <a:spLocks noGrp="1"/>
          </p:cNvSpPr>
          <p:nvPr>
            <p:ph type="ftr" sz="quarter" idx="11"/>
          </p:nvPr>
        </p:nvSpPr>
        <p:spPr/>
        <p:txBody>
          <a:bodyPr/>
          <a:lstStyle/>
          <a:p>
            <a:pPr lvl="0"/>
            <a:endParaRPr lang="cs-CZ"/>
          </a:p>
        </p:txBody>
      </p:sp>
      <p:sp>
        <p:nvSpPr>
          <p:cNvPr id="7" name="Zástupný symbol pro číslo snímku 6"/>
          <p:cNvSpPr>
            <a:spLocks noGrp="1"/>
          </p:cNvSpPr>
          <p:nvPr>
            <p:ph type="sldNum" sz="quarter" idx="12"/>
          </p:nvPr>
        </p:nvSpPr>
        <p:spPr/>
        <p:txBody>
          <a:bodyPr/>
          <a:lstStyle/>
          <a:p>
            <a:pPr lvl="0"/>
            <a:fld id="{14D2E043-7500-4A39-B457-7396618197E7}" type="slidenum">
              <a:rPr/>
              <a:pPr lvl="0"/>
              <a:t>‹#›</a:t>
            </a:fld>
            <a:endParaRPr lang="cs-CZ"/>
          </a:p>
        </p:txBody>
      </p:sp>
    </p:spTree>
    <p:extLst>
      <p:ext uri="{BB962C8B-B14F-4D97-AF65-F5344CB8AC3E}">
        <p14:creationId xmlns:p14="http://schemas.microsoft.com/office/powerpoint/2010/main" val="108549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alpha val="87000"/>
              </a:srgbClr>
            </a:gs>
            <a:gs pos="30000">
              <a:srgbClr val="D49E6C"/>
            </a:gs>
            <a:gs pos="70000">
              <a:srgbClr val="A65528"/>
            </a:gs>
            <a:gs pos="100000">
              <a:srgbClr val="663012"/>
            </a:gs>
          </a:gsLst>
          <a:lin ang="5400000" scaled="1"/>
          <a:tileRect/>
        </a:gra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685799" y="2130480"/>
            <a:ext cx="7772039" cy="146952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50F0CDE1-690D-4B25-B471-D8DFAFCA6319}" type="datetime1">
              <a:rPr lang="cs-CZ"/>
              <a:pPr lvl="0"/>
              <a:t>10.05.2024</a:t>
            </a:fld>
            <a:endParaRPr lang="cs-CZ"/>
          </a:p>
        </p:txBody>
      </p:sp>
      <p:sp>
        <p:nvSpPr>
          <p:cNvPr id="4"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5"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9C1F04F-0068-4CE7-AE38-901D6ECF1556}" type="slidenum">
              <a:rPr/>
              <a:pPr lvl="0"/>
              <a:t>‹#›</a:t>
            </a:fld>
            <a:endParaRPr lang="cs-CZ"/>
          </a:p>
        </p:txBody>
      </p:sp>
      <p:sp>
        <p:nvSpPr>
          <p:cNvPr id="6" name="Zástupný symbol pro text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algn="l" rtl="0" hangingPunct="1">
        <a:spcBef>
          <a:spcPts val="0"/>
        </a:spcBef>
        <a:spcAft>
          <a:spcPts val="1417"/>
        </a:spcAft>
        <a:tabLst/>
        <a:defRPr lang="cs-CZ" sz="3200" b="0" i="0" u="none" strike="noStrike" kern="1200" spc="0">
          <a:ln>
            <a:noFill/>
          </a:ln>
          <a:solidFill>
            <a:srgbClr val="000000"/>
          </a:solidFill>
          <a:latin typeface="Calibri" pitchFamily="18"/>
          <a:ea typeface="Microsoft YaHei"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alpha val="87000"/>
              </a:srgbClr>
            </a:gs>
            <a:gs pos="30000">
              <a:srgbClr val="D49E6C"/>
            </a:gs>
            <a:gs pos="70000">
              <a:srgbClr val="A65528"/>
            </a:gs>
            <a:gs pos="100000">
              <a:srgbClr val="663012"/>
            </a:gs>
          </a:gsLst>
          <a:lin ang="5400000" scaled="1"/>
          <a:tileRect/>
        </a:gra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AC34A7E-6B0F-4DB2-9139-8491DACCE18C}" type="datetime1">
              <a:rPr lang="cs-CZ"/>
              <a:pPr lvl="0"/>
              <a:t>10.05.2024</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7E68512D-84B6-4E70-BB49-EED160303DE4}" type="slidenum">
              <a:rPr/>
              <a:pPr lvl="0"/>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alpha val="87000"/>
              </a:srgbClr>
            </a:gs>
            <a:gs pos="30000">
              <a:srgbClr val="D49E6C"/>
            </a:gs>
            <a:gs pos="70000">
              <a:srgbClr val="A65528"/>
            </a:gs>
            <a:gs pos="100000">
              <a:srgbClr val="663012"/>
            </a:gs>
          </a:gsLst>
          <a:lin ang="5400000" scaled="1"/>
          <a:tileRect/>
        </a:gradFill>
        <a:effectLst/>
      </p:bgPr>
    </p:bg>
    <p:spTree>
      <p:nvGrpSpPr>
        <p:cNvPr id="1" name=""/>
        <p:cNvGrpSpPr/>
        <p:nvPr/>
      </p:nvGrpSpPr>
      <p:grpSpPr>
        <a:xfrm>
          <a:off x="0" y="0"/>
          <a:ext cx="0" cy="0"/>
          <a:chOff x="0" y="0"/>
          <a:chExt cx="0" cy="0"/>
        </a:xfrm>
      </p:grpSpPr>
      <p:sp>
        <p:nvSpPr>
          <p:cNvPr id="2" name="Nadpis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cs-CZ"/>
              <a:t>Klepněte pro úpravu formátu titulního textuKliknutím lze upravit styl.</a:t>
            </a:r>
          </a:p>
        </p:txBody>
      </p:sp>
      <p:sp>
        <p:nvSpPr>
          <p:cNvPr id="3" name="Zástupný symbol pro obsah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lvl="0"/>
            <a:r>
              <a:rPr lang="en-GB"/>
              <a:t>Klepněte pro úpravu formátu textu osnovy</a:t>
            </a:r>
          </a:p>
          <a:p>
            <a:pPr lvl="1"/>
            <a:r>
              <a:rPr lang="en-GB"/>
              <a:t>Druhá úroveň</a:t>
            </a:r>
          </a:p>
          <a:p>
            <a:pPr lvl="2"/>
            <a:r>
              <a:rPr lang="en-GB"/>
              <a:t>Třetí úroveň</a:t>
            </a:r>
          </a:p>
          <a:p>
            <a:pPr lvl="3"/>
            <a:r>
              <a:rPr lang="en-GB"/>
              <a:t>Čtvrtá úroveň osnovy</a:t>
            </a:r>
          </a:p>
          <a:p>
            <a:pPr lvl="4"/>
            <a:r>
              <a:rPr lang="en-GB"/>
              <a:t>Pátá úroveň osnovy</a:t>
            </a:r>
          </a:p>
          <a:p>
            <a:pPr lvl="5"/>
            <a:r>
              <a:rPr lang="en-GB"/>
              <a:t>Šestá úroveň</a:t>
            </a:r>
          </a:p>
          <a:p>
            <a:pPr lvl="6"/>
            <a:r>
              <a:rPr lang="en-GB"/>
              <a:t>Sedmá úroveň</a:t>
            </a:r>
          </a:p>
          <a:p>
            <a:pPr lvl="7"/>
            <a:r>
              <a:rPr lang="en-GB"/>
              <a:t>Osmá úroveň textu</a:t>
            </a:r>
          </a:p>
          <a:p>
            <a:pPr lvl="0"/>
            <a:r>
              <a:rPr lang="en-GB"/>
              <a:t>Devátá úroveňKliknutím lze upravit styly předlohy textu.</a:t>
            </a:r>
          </a:p>
          <a:p>
            <a:pPr lvl="1"/>
            <a:r>
              <a:rPr lang="en-GB"/>
              <a:t>Druhá úroveň</a:t>
            </a:r>
          </a:p>
          <a:p>
            <a:pPr lvl="2"/>
            <a:r>
              <a:rPr lang="en-GB"/>
              <a:t>Třetí úroveň</a:t>
            </a:r>
          </a:p>
          <a:p>
            <a:pPr lvl="3"/>
            <a:r>
              <a:rPr lang="en-GB"/>
              <a:t>Čtvrtá úroveň</a:t>
            </a:r>
          </a:p>
          <a:p>
            <a:pPr lvl="4"/>
            <a:r>
              <a:rPr lang="en-GB"/>
              <a:t>Pátá úroveň</a:t>
            </a:r>
          </a:p>
        </p:txBody>
      </p:sp>
      <p:sp>
        <p:nvSpPr>
          <p:cNvPr id="4" name="Zástupný symbol pro datum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43A3871A-984C-4D84-8307-E8E3003F469E}" type="datetime1">
              <a:rPr lang="cs-CZ"/>
              <a:pPr lvl="0"/>
              <a:t>10.05.2024</a:t>
            </a:fld>
            <a:endParaRPr lang="cs-CZ"/>
          </a:p>
        </p:txBody>
      </p:sp>
      <p:sp>
        <p:nvSpPr>
          <p:cNvPr id="5" name="Zástupný symbol pro zápatí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cs-CZ" sz="2400" kern="1200">
                <a:latin typeface="Times New Roman" pitchFamily="18"/>
                <a:ea typeface="Arial Unicode MS" pitchFamily="2"/>
                <a:cs typeface="Tahoma" pitchFamily="2"/>
              </a:defRPr>
            </a:lvl1pPr>
          </a:lstStyle>
          <a:p>
            <a:pPr lvl="0"/>
            <a:endParaRPr lang="cs-CZ"/>
          </a:p>
        </p:txBody>
      </p:sp>
      <p:sp>
        <p:nvSpPr>
          <p:cNvPr id="6" name="Zástupný symbol pro číslo snímku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cs-CZ" sz="1800" b="0" i="0" u="none" strike="noStrike" kern="1200" spc="0">
                <a:solidFill>
                  <a:srgbClr val="000000"/>
                </a:solidFill>
                <a:latin typeface="Calibri" pitchFamily="18"/>
                <a:ea typeface="Arial Unicode MS" pitchFamily="2"/>
                <a:cs typeface="Tahoma" pitchFamily="2"/>
              </a:defRPr>
            </a:lvl1pPr>
          </a:lstStyle>
          <a:p>
            <a:pPr lvl="0"/>
            <a:fld id="{68F5B8B1-484F-41F8-B398-026C91AE95A4}" type="slidenum">
              <a:rPr/>
              <a:pPr lvl="0"/>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lvl="0" algn="ctr" rtl="0" hangingPunct="1">
        <a:spcBef>
          <a:spcPts val="0"/>
        </a:spcBef>
        <a:spcAft>
          <a:spcPts val="0"/>
        </a:spcAft>
        <a:buNone/>
        <a:tabLst/>
        <a:defRPr lang="cs-CZ" sz="4400" b="0" i="0" u="none" strike="noStrike" kern="1200" spc="0">
          <a:ln>
            <a:noFill/>
          </a:ln>
          <a:solidFill>
            <a:srgbClr val="000000"/>
          </a:solidFill>
          <a:latin typeface="Calibri" pitchFamily="18"/>
          <a:ea typeface="Microsoft YaHei" pitchFamily="2"/>
          <a:cs typeface="Lucida Sans" pitchFamily="2"/>
        </a:defRPr>
      </a:lvl1pPr>
    </p:titleStyle>
    <p:bodyStyle>
      <a:lvl1pPr lvl="0">
        <a:buSzPct val="45000"/>
        <a:buFont typeface="StarSymbol"/>
        <a:buChar char="●"/>
        <a:tabLst/>
        <a:defRPr lang="en-GB" sz="3200" b="0" i="0" u="none" strike="noStrike" spc="0">
          <a:solidFill>
            <a:srgbClr val="000000"/>
          </a:solidFill>
          <a:latin typeface="Calibri" pitchFamily="18"/>
        </a:defRPr>
      </a:lvl1pPr>
      <a:lvl2pPr lvl="1">
        <a:buSzPct val="75000"/>
        <a:buFont typeface="StarSymbol"/>
        <a:buChar char="–"/>
        <a:tabLst/>
        <a:defRPr lang="en-GB" sz="3200" b="0" i="0" u="none" strike="noStrike" spc="0">
          <a:solidFill>
            <a:srgbClr val="000000"/>
          </a:solidFill>
          <a:latin typeface="Calibri" pitchFamily="18"/>
        </a:defRPr>
      </a:lvl2pPr>
      <a:lvl3pPr lvl="2">
        <a:buSzPct val="45000"/>
        <a:buFont typeface="StarSymbol"/>
        <a:buChar char="●"/>
        <a:tabLst/>
        <a:defRPr lang="en-GB" sz="3200" b="0" i="0" u="none" strike="noStrike" spc="0">
          <a:solidFill>
            <a:srgbClr val="000000"/>
          </a:solidFill>
          <a:latin typeface="Calibri" pitchFamily="18"/>
        </a:defRPr>
      </a:lvl3pPr>
      <a:lvl4pPr lvl="3">
        <a:buSzPct val="75000"/>
        <a:buFont typeface="StarSymbol"/>
        <a:buChar char="–"/>
        <a:tabLst/>
        <a:defRPr lang="en-GB" sz="3200" b="0" i="0" u="none" strike="noStrike" spc="0">
          <a:solidFill>
            <a:srgbClr val="000000"/>
          </a:solidFill>
          <a:latin typeface="Calibri" pitchFamily="18"/>
        </a:defRPr>
      </a:lvl4pPr>
      <a:lvl5pPr lvl="4">
        <a:buSzPct val="45000"/>
        <a:buFont typeface="StarSymbol"/>
        <a:buChar char="●"/>
        <a:tabLst/>
        <a:defRPr lang="en-GB" sz="3200" b="0" i="0" u="none" strike="noStrike" spc="0">
          <a:solidFill>
            <a:srgbClr val="000000"/>
          </a:solidFill>
          <a:latin typeface="Calibri" pitchFamily="18"/>
        </a:defRPr>
      </a:lvl5pPr>
      <a:lvl6pPr lvl="5">
        <a:buSzPct val="45000"/>
        <a:buFont typeface="StarSymbol"/>
        <a:buChar char="●"/>
        <a:tabLst/>
        <a:defRPr lang="en-GB" sz="3200" b="0" i="0" u="none" strike="noStrike" spc="0">
          <a:solidFill>
            <a:srgbClr val="000000"/>
          </a:solidFill>
          <a:latin typeface="Calibri" pitchFamily="18"/>
        </a:defRPr>
      </a:lvl6pPr>
      <a:lvl7pPr lvl="6">
        <a:buSzPct val="45000"/>
        <a:buFont typeface="StarSymbol"/>
        <a:buChar char="●"/>
        <a:tabLst/>
        <a:defRPr lang="en-GB" sz="3200" b="0" i="0" u="none" strike="noStrike" spc="0">
          <a:solidFill>
            <a:srgbClr val="000000"/>
          </a:solidFill>
          <a:latin typeface="Calibri" pitchFamily="18"/>
        </a:defRPr>
      </a:lvl7pPr>
      <a:lvl8pPr lvl="7">
        <a:buSzPct val="45000"/>
        <a:buFont typeface="StarSymbol"/>
        <a:buChar char="●"/>
        <a:tabLst/>
        <a:defRPr lang="en-GB"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GB" sz="3200" b="0" i="0" u="none" strike="noStrike" spc="0">
          <a:solidFill>
            <a:srgbClr val="000000"/>
          </a:solidFill>
          <a:latin typeface="Calibri" pitchFamily="18"/>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55576" y="1700808"/>
            <a:ext cx="7772039" cy="1469520"/>
          </a:xfrm>
        </p:spPr>
        <p:txBody>
          <a:bodyPr>
            <a:normAutofit fontScale="90000"/>
          </a:bodyPr>
          <a:lstStyle/>
          <a:p>
            <a:pPr>
              <a:buNone/>
            </a:pPr>
            <a:r>
              <a:rPr lang="cs-CZ" altLang="en-US" b="1" dirty="0">
                <a:latin typeface="Times New Roman" pitchFamily="18" charset="0"/>
                <a:cs typeface="Times New Roman" pitchFamily="18" charset="0"/>
              </a:rPr>
              <a:t>EKOLOGIE MIKROORGANISMŮ</a:t>
            </a:r>
            <a:br>
              <a:rPr lang="cs-CZ" altLang="en-US" b="1" dirty="0">
                <a:latin typeface="Times New Roman" pitchFamily="18" charset="0"/>
                <a:cs typeface="Times New Roman" pitchFamily="18" charset="0"/>
              </a:rPr>
            </a:br>
            <a:r>
              <a:rPr lang="cs-CZ" altLang="en-US" b="1" dirty="0">
                <a:latin typeface="Times New Roman" pitchFamily="18" charset="0"/>
                <a:cs typeface="Times New Roman" pitchFamily="18" charset="0"/>
              </a:rPr>
              <a:t>6</a:t>
            </a:r>
            <a:endParaRPr lang="en-GB" dirty="0">
              <a:latin typeface="Times New Roman" pitchFamily="18" charset="0"/>
              <a:cs typeface="Times New Roman" pitchFamily="18" charset="0"/>
            </a:endParaRPr>
          </a:p>
        </p:txBody>
      </p:sp>
      <p:sp>
        <p:nvSpPr>
          <p:cNvPr id="3" name="Podnadpis 2"/>
          <p:cNvSpPr>
            <a:spLocks noGrp="1"/>
          </p:cNvSpPr>
          <p:nvPr>
            <p:ph type="subTitle" idx="1"/>
          </p:nvPr>
        </p:nvSpPr>
        <p:spPr>
          <a:xfrm>
            <a:off x="1403648" y="3645024"/>
            <a:ext cx="6400800" cy="1054968"/>
          </a:xfrm>
        </p:spPr>
        <p:txBody>
          <a:bodyPr>
            <a:normAutofit/>
          </a:bodyPr>
          <a:lstStyle/>
          <a:p>
            <a:pPr lvl="0"/>
            <a:r>
              <a:rPr lang="cs-CZ" b="1" dirty="0">
                <a:solidFill>
                  <a:schemeClr val="tx1"/>
                </a:solidFill>
                <a:latin typeface="Times New Roman" pitchFamily="18" charset="0"/>
                <a:cs typeface="Times New Roman" pitchFamily="18" charset="0"/>
              </a:rPr>
              <a:t>Interakce mezi mikroorganismy</a:t>
            </a:r>
          </a:p>
          <a:p>
            <a:endParaRPr lang="cs-CZ" b="1" dirty="0">
              <a:solidFill>
                <a:schemeClr val="tx1"/>
              </a:solidFill>
              <a:latin typeface="Times New Roman" pitchFamily="18" charset="0"/>
              <a:cs typeface="Times New Roman" pitchFamily="18" charset="0"/>
            </a:endParaRPr>
          </a:p>
        </p:txBody>
      </p:sp>
      <p:pic>
        <p:nvPicPr>
          <p:cNvPr id="4" name="Picture 2" descr="C:\Users\tuma\Pictures\Snímekkvasin1_LI.jpg">
            <a:extLst>
              <a:ext uri="{FF2B5EF4-FFF2-40B4-BE49-F238E27FC236}">
                <a16:creationId xmlns:a16="http://schemas.microsoft.com/office/drawing/2014/main" id="{56E490C1-79AC-46A3-9D52-65CFB2DF6FB6}"/>
              </a:ext>
            </a:extLst>
          </p:cNvPr>
          <p:cNvPicPr>
            <a:picLocks noChangeAspect="1" noChangeArrowheads="1"/>
          </p:cNvPicPr>
          <p:nvPr/>
        </p:nvPicPr>
        <p:blipFill>
          <a:blip r:embed="rId3" cstate="print">
            <a:duotone>
              <a:prstClr val="black"/>
              <a:schemeClr val="accent6">
                <a:tint val="45000"/>
                <a:satMod val="400000"/>
              </a:schemeClr>
            </a:duotone>
            <a:lum bright="-1000" contrast="-32000"/>
          </a:blip>
          <a:stretch>
            <a:fillRect/>
          </a:stretch>
        </p:blipFill>
        <p:spPr bwMode="auto">
          <a:xfrm>
            <a:off x="6866" y="4272483"/>
            <a:ext cx="2267744" cy="2585517"/>
          </a:xfrm>
          <a:prstGeom prst="rect">
            <a:avLst/>
          </a:prstGeom>
          <a:noFill/>
        </p:spPr>
      </p:pic>
      <p:pic>
        <p:nvPicPr>
          <p:cNvPr id="5" name="Picture 3" descr="C:\Users\tuma\Pictures\Snímekbakt1.jpg">
            <a:extLst>
              <a:ext uri="{FF2B5EF4-FFF2-40B4-BE49-F238E27FC236}">
                <a16:creationId xmlns:a16="http://schemas.microsoft.com/office/drawing/2014/main" id="{1A4C7345-0621-4A32-BE3A-F7DDF9AB66BF}"/>
              </a:ext>
            </a:extLst>
          </p:cNvPr>
          <p:cNvPicPr>
            <a:picLocks noChangeAspect="1" noChangeArrowheads="1"/>
          </p:cNvPicPr>
          <p:nvPr/>
        </p:nvPicPr>
        <p:blipFill>
          <a:blip r:embed="rId4" cstate="print">
            <a:duotone>
              <a:prstClr val="black"/>
              <a:schemeClr val="accent6">
                <a:tint val="45000"/>
                <a:satMod val="400000"/>
              </a:schemeClr>
            </a:duotone>
            <a:lum contrast="-36000"/>
          </a:blip>
          <a:stretch>
            <a:fillRect/>
          </a:stretch>
        </p:blipFill>
        <p:spPr bwMode="auto">
          <a:xfrm>
            <a:off x="7565665" y="0"/>
            <a:ext cx="1578335" cy="1728192"/>
          </a:xfrm>
          <a:prstGeom prst="rect">
            <a:avLst/>
          </a:prstGeom>
          <a:ln>
            <a:noFill/>
          </a:ln>
        </p:spPr>
      </p:pic>
    </p:spTree>
    <p:extLst>
      <p:ext uri="{BB962C8B-B14F-4D97-AF65-F5344CB8AC3E}">
        <p14:creationId xmlns:p14="http://schemas.microsoft.com/office/powerpoint/2010/main" val="395554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94760" y="216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2400" b="1" dirty="0">
                <a:latin typeface="Times New Roman" pitchFamily="18" charset="0"/>
                <a:cs typeface="Times New Roman" pitchFamily="18" charset="0"/>
              </a:rPr>
              <a:t>Pozitivní interakce</a:t>
            </a:r>
          </a:p>
          <a:p>
            <a:pPr marL="285750" indent="-285750">
              <a:spcBef>
                <a:spcPts val="638"/>
              </a:spcBef>
            </a:pPr>
            <a:r>
              <a:rPr lang="cs-CZ" sz="1800" dirty="0">
                <a:latin typeface="Times New Roman" pitchFamily="18" charset="0"/>
                <a:cs typeface="Times New Roman" pitchFamily="18" charset="0"/>
              </a:rPr>
              <a:t>výměna genetické informace v populaci</a:t>
            </a:r>
          </a:p>
          <a:p>
            <a:pPr marL="285750" indent="-285750">
              <a:spcBef>
                <a:spcPts val="638"/>
              </a:spcBef>
            </a:pPr>
            <a:r>
              <a:rPr lang="cs-CZ" sz="1800" dirty="0">
                <a:latin typeface="Times New Roman" pitchFamily="18" charset="0"/>
                <a:cs typeface="Times New Roman" pitchFamily="18" charset="0"/>
              </a:rPr>
              <a:t>rezistence k antibiotikům, těžkým kovům; schopnost využití neobvyklé </a:t>
            </a:r>
            <a:r>
              <a:rPr lang="cs-CZ" sz="1800" dirty="0" err="1">
                <a:latin typeface="Times New Roman" pitchFamily="18" charset="0"/>
                <a:cs typeface="Times New Roman" pitchFamily="18" charset="0"/>
              </a:rPr>
              <a:t>org</a:t>
            </a:r>
            <a:r>
              <a:rPr lang="cs-CZ" sz="1800" dirty="0">
                <a:latin typeface="Times New Roman" pitchFamily="18" charset="0"/>
                <a:cs typeface="Times New Roman" pitchFamily="18" charset="0"/>
              </a:rPr>
              <a:t>. substráty</a:t>
            </a:r>
          </a:p>
          <a:p>
            <a:pPr marL="285750" indent="-285750">
              <a:spcBef>
                <a:spcPts val="638"/>
              </a:spcBef>
            </a:pPr>
            <a:r>
              <a:rPr lang="cs-CZ" sz="1800" dirty="0">
                <a:latin typeface="Times New Roman" pitchFamily="18" charset="0"/>
                <a:cs typeface="Times New Roman" pitchFamily="18" charset="0"/>
              </a:rPr>
              <a:t>mutace v 1 organismu může být přenesena do ostatních</a:t>
            </a:r>
          </a:p>
          <a:p>
            <a:pPr marL="285750" indent="-285750">
              <a:spcBef>
                <a:spcPts val="638"/>
              </a:spcBef>
            </a:pPr>
            <a:r>
              <a:rPr lang="cs-CZ" sz="1800" dirty="0">
                <a:latin typeface="Times New Roman" pitchFamily="18" charset="0"/>
                <a:cs typeface="Times New Roman" pitchFamily="18" charset="0"/>
              </a:rPr>
              <a:t>genetická výměna také zabrání přílišné specializaci v populaci</a:t>
            </a:r>
          </a:p>
          <a:p>
            <a:pPr marL="285750" indent="-285750">
              <a:spcBef>
                <a:spcPts val="638"/>
              </a:spcBef>
            </a:pPr>
            <a:r>
              <a:rPr lang="cs-CZ" sz="1800" dirty="0">
                <a:latin typeface="Times New Roman" pitchFamily="18" charset="0"/>
                <a:cs typeface="Times New Roman" pitchFamily="18" charset="0"/>
              </a:rPr>
              <a:t>mnoho způsobů genetické výměny (transformace, transdukce, konjugace, sexuální tvorba spor)</a:t>
            </a:r>
          </a:p>
          <a:p>
            <a:pPr marL="285750" indent="-285750">
              <a:spcBef>
                <a:spcPts val="638"/>
              </a:spcBef>
            </a:pPr>
            <a:r>
              <a:rPr lang="cs-CZ" sz="1800" dirty="0">
                <a:latin typeface="Times New Roman" pitchFamily="18" charset="0"/>
                <a:cs typeface="Times New Roman" pitchFamily="18" charset="0"/>
              </a:rPr>
              <a:t> i když jde o výměnu informace mezi 2 buňkami je potřebná vysoká populační hustota</a:t>
            </a:r>
          </a:p>
          <a:p>
            <a:pPr marL="285750" indent="-285750">
              <a:spcBef>
                <a:spcPts val="638"/>
              </a:spcBef>
            </a:pPr>
            <a:r>
              <a:rPr lang="cs-CZ" sz="1800" dirty="0">
                <a:latin typeface="Times New Roman" pitchFamily="18" charset="0"/>
                <a:cs typeface="Times New Roman" pitchFamily="18" charset="0"/>
              </a:rPr>
              <a:t>konjugace až od 10</a:t>
            </a:r>
            <a:r>
              <a:rPr lang="cs-CZ" sz="1800" baseline="30000" dirty="0">
                <a:latin typeface="Times New Roman" pitchFamily="18" charset="0"/>
                <a:cs typeface="Times New Roman" pitchFamily="18" charset="0"/>
              </a:rPr>
              <a:t>5</a:t>
            </a:r>
            <a:r>
              <a:rPr lang="cs-CZ" sz="1800" dirty="0">
                <a:latin typeface="Times New Roman" pitchFamily="18" charset="0"/>
                <a:cs typeface="Times New Roman" pitchFamily="18" charset="0"/>
              </a:rPr>
              <a:t>/ml</a:t>
            </a:r>
          </a:p>
          <a:p>
            <a:pPr marL="0" lvl="0" indent="0">
              <a:spcBef>
                <a:spcPts val="638"/>
              </a:spcBef>
              <a:buNone/>
            </a:pPr>
            <a:endParaRPr lang="en-GB" dirty="0">
              <a:latin typeface="Calibri" pitchFamily="18"/>
            </a:endParaRPr>
          </a:p>
        </p:txBody>
      </p:sp>
      <p:pic>
        <p:nvPicPr>
          <p:cNvPr id="3" name="Picture 2"/>
          <p:cNvPicPr>
            <a:picLocks noChangeAspect="1"/>
          </p:cNvPicPr>
          <p:nvPr/>
        </p:nvPicPr>
        <p:blipFill>
          <a:blip r:embed="rId3" cstate="print">
            <a:lum/>
            <a:alphaModFix/>
          </a:blip>
          <a:srcRect/>
          <a:stretch>
            <a:fillRect/>
          </a:stretch>
        </p:blipFill>
        <p:spPr>
          <a:xfrm>
            <a:off x="5004049" y="4293096"/>
            <a:ext cx="4139952" cy="25649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16" y="116632"/>
            <a:ext cx="9145016"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2400" b="1" dirty="0" err="1">
                <a:latin typeface="Times New Roman" pitchFamily="18" charset="0"/>
                <a:cs typeface="Times New Roman" pitchFamily="18" charset="0"/>
              </a:rPr>
              <a:t>Negativní</a:t>
            </a:r>
            <a:r>
              <a:rPr lang="en-GB" sz="2400" b="1" dirty="0">
                <a:latin typeface="Times New Roman" pitchFamily="18" charset="0"/>
                <a:cs typeface="Times New Roman" pitchFamily="18" charset="0"/>
              </a:rPr>
              <a:t> </a:t>
            </a:r>
            <a:r>
              <a:rPr lang="en-GB" sz="2400" b="1" dirty="0" err="1">
                <a:latin typeface="Times New Roman" pitchFamily="18" charset="0"/>
                <a:cs typeface="Times New Roman" pitchFamily="18" charset="0"/>
              </a:rPr>
              <a:t>interakce</a:t>
            </a:r>
            <a:endParaRPr lang="en-GB" sz="2400" b="1" dirty="0">
              <a:latin typeface="Times New Roman" pitchFamily="18" charset="0"/>
              <a:cs typeface="Times New Roman" pitchFamily="18" charset="0"/>
            </a:endParaRPr>
          </a:p>
          <a:p>
            <a:pPr marL="0" lvl="0" indent="0">
              <a:spcBef>
                <a:spcPts val="638"/>
              </a:spcBef>
              <a:buNone/>
            </a:pPr>
            <a:r>
              <a:rPr lang="cs-CZ" sz="1800" b="1" dirty="0">
                <a:latin typeface="Times New Roman" pitchFamily="18" charset="0"/>
                <a:cs typeface="Times New Roman" pitchFamily="18" charset="0"/>
              </a:rPr>
              <a:t>Kompetice </a:t>
            </a:r>
          </a:p>
          <a:p>
            <a:pPr marL="285750" indent="-285750">
              <a:spcBef>
                <a:spcPts val="638"/>
              </a:spcBef>
            </a:pPr>
            <a:r>
              <a:rPr lang="cs-CZ" sz="1800" b="1" dirty="0">
                <a:latin typeface="Times New Roman" pitchFamily="18" charset="0"/>
                <a:cs typeface="Times New Roman" pitchFamily="18" charset="0"/>
              </a:rPr>
              <a:t>členové jedné populace využívají stejné živiny i prostředí</a:t>
            </a:r>
          </a:p>
          <a:p>
            <a:pPr marL="285750" indent="-285750">
              <a:spcBef>
                <a:spcPts val="638"/>
              </a:spcBef>
            </a:pPr>
            <a:r>
              <a:rPr lang="cs-CZ" sz="1800" dirty="0">
                <a:latin typeface="Times New Roman" pitchFamily="18" charset="0"/>
                <a:cs typeface="Times New Roman" pitchFamily="18" charset="0"/>
              </a:rPr>
              <a:t>zvýšená hustota populace zvyšuje soutěžení o dostupné zdroje (živina, predátor-kořist, parazit-hostitel)</a:t>
            </a:r>
          </a:p>
          <a:p>
            <a:pPr marL="285750" indent="-285750">
              <a:spcBef>
                <a:spcPts val="638"/>
              </a:spcBef>
            </a:pPr>
            <a:r>
              <a:rPr lang="cs-CZ" sz="1800" dirty="0">
                <a:latin typeface="Times New Roman" pitchFamily="18" charset="0"/>
                <a:cs typeface="Times New Roman" pitchFamily="18" charset="0"/>
              </a:rPr>
              <a:t>infekce hostitelské buňky vylučuje další infekci této buňky jiným členem populace</a:t>
            </a:r>
          </a:p>
          <a:p>
            <a:pPr marL="285750" indent="-285750">
              <a:spcBef>
                <a:spcPts val="638"/>
              </a:spcBef>
            </a:pPr>
            <a:r>
              <a:rPr lang="cs-CZ" sz="1800" dirty="0">
                <a:latin typeface="Times New Roman" pitchFamily="18" charset="0"/>
                <a:cs typeface="Times New Roman" pitchFamily="18" charset="0"/>
              </a:rPr>
              <a:t>akumulace toxických látek </a:t>
            </a:r>
          </a:p>
          <a:p>
            <a:pPr marL="285750" indent="-285750">
              <a:spcBef>
                <a:spcPts val="638"/>
              </a:spcBef>
            </a:pPr>
            <a:r>
              <a:rPr lang="cs-CZ" sz="1800" dirty="0">
                <a:latin typeface="Times New Roman" pitchFamily="18" charset="0"/>
                <a:cs typeface="Times New Roman" pitchFamily="18" charset="0"/>
              </a:rPr>
              <a:t>mastné kyseliny, H2S, etanol</a:t>
            </a:r>
          </a:p>
          <a:p>
            <a:pPr marL="285750" indent="-285750">
              <a:spcBef>
                <a:spcPts val="638"/>
              </a:spcBef>
            </a:pPr>
            <a:r>
              <a:rPr lang="cs-CZ" sz="1800" dirty="0">
                <a:latin typeface="Times New Roman" pitchFamily="18" charset="0"/>
                <a:cs typeface="Times New Roman" pitchFamily="18" charset="0"/>
              </a:rPr>
              <a:t>negativní zpětná vazba (zastavení růstu populace i ve vhodném substrátu)</a:t>
            </a:r>
          </a:p>
          <a:p>
            <a:pPr marL="285750" indent="-285750">
              <a:spcBef>
                <a:spcPts val="638"/>
              </a:spcBef>
            </a:pPr>
            <a:r>
              <a:rPr lang="cs-CZ" sz="1800" dirty="0">
                <a:latin typeface="Times New Roman" pitchFamily="18" charset="0"/>
                <a:cs typeface="Times New Roman" pitchFamily="18" charset="0"/>
              </a:rPr>
              <a:t>akumulace </a:t>
            </a:r>
            <a:r>
              <a:rPr lang="cs-CZ" sz="1800" dirty="0" err="1">
                <a:latin typeface="Times New Roman" pitchFamily="18" charset="0"/>
                <a:cs typeface="Times New Roman" pitchFamily="18" charset="0"/>
              </a:rPr>
              <a:t>kys</a:t>
            </a:r>
            <a:r>
              <a:rPr lang="cs-CZ" sz="1800" dirty="0">
                <a:latin typeface="Times New Roman" pitchFamily="18" charset="0"/>
                <a:cs typeface="Times New Roman" pitchFamily="18" charset="0"/>
              </a:rPr>
              <a:t>. mléčné a jiných mastných kyselin zastaví aktivitu laktobacilů, ethanol - kvasinky</a:t>
            </a:r>
          </a:p>
          <a:p>
            <a:pPr marL="285750" indent="-285750">
              <a:spcBef>
                <a:spcPts val="638"/>
              </a:spcBef>
            </a:pPr>
            <a:r>
              <a:rPr lang="cs-CZ" sz="1800" dirty="0">
                <a:latin typeface="Times New Roman" pitchFamily="18" charset="0"/>
                <a:cs typeface="Times New Roman" pitchFamily="18" charset="0"/>
              </a:rPr>
              <a:t>akumulace mastných kyselin zastaví degradaci uhlovodíků</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8938" y="548680"/>
            <a:ext cx="5291640" cy="5600032"/>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cs-CZ" sz="1600" dirty="0">
              <a:solidFill>
                <a:schemeClr val="tx1"/>
              </a:solidFill>
              <a:latin typeface="Calibri" pitchFamily="18"/>
            </a:endParaRPr>
          </a:p>
          <a:p>
            <a:pPr marL="0" lvl="0" indent="0">
              <a:spcBef>
                <a:spcPts val="638"/>
              </a:spcBef>
              <a:buNone/>
            </a:pPr>
            <a:r>
              <a:rPr lang="en-GB" sz="1800" i="1" u="sng" dirty="0">
                <a:solidFill>
                  <a:schemeClr val="tx1"/>
                </a:solidFill>
                <a:latin typeface="Times New Roman" pitchFamily="18" charset="0"/>
                <a:cs typeface="Times New Roman" pitchFamily="18" charset="0"/>
              </a:rPr>
              <a:t>E. coli </a:t>
            </a:r>
            <a:r>
              <a:rPr lang="en-GB" sz="1800" u="sng" dirty="0">
                <a:solidFill>
                  <a:schemeClr val="tx1"/>
                </a:solidFill>
                <a:latin typeface="Times New Roman" pitchFamily="18" charset="0"/>
                <a:cs typeface="Times New Roman" pitchFamily="18" charset="0"/>
              </a:rPr>
              <a:t>– </a:t>
            </a:r>
            <a:r>
              <a:rPr lang="en-GB" sz="1800" u="sng" dirty="0" err="1">
                <a:solidFill>
                  <a:schemeClr val="tx1"/>
                </a:solidFill>
                <a:latin typeface="Times New Roman" pitchFamily="18" charset="0"/>
                <a:cs typeface="Times New Roman" pitchFamily="18" charset="0"/>
              </a:rPr>
              <a:t>na</a:t>
            </a:r>
            <a:r>
              <a:rPr lang="en-GB" sz="1800" u="sng" dirty="0">
                <a:solidFill>
                  <a:schemeClr val="tx1"/>
                </a:solidFill>
                <a:latin typeface="Times New Roman" pitchFamily="18" charset="0"/>
                <a:cs typeface="Times New Roman" pitchFamily="18" charset="0"/>
              </a:rPr>
              <a:t> </a:t>
            </a:r>
            <a:r>
              <a:rPr lang="en-GB" sz="1800" u="sng" dirty="0" err="1">
                <a:solidFill>
                  <a:schemeClr val="tx1"/>
                </a:solidFill>
                <a:latin typeface="Times New Roman" pitchFamily="18" charset="0"/>
                <a:cs typeface="Times New Roman" pitchFamily="18" charset="0"/>
              </a:rPr>
              <a:t>jednom</a:t>
            </a:r>
            <a:r>
              <a:rPr lang="en-GB" sz="1800" u="sng" dirty="0">
                <a:solidFill>
                  <a:schemeClr val="tx1"/>
                </a:solidFill>
                <a:latin typeface="Times New Roman" pitchFamily="18" charset="0"/>
                <a:cs typeface="Times New Roman" pitchFamily="18" charset="0"/>
              </a:rPr>
              <a:t> </a:t>
            </a:r>
            <a:r>
              <a:rPr lang="en-GB" sz="1800" u="sng" dirty="0" err="1">
                <a:solidFill>
                  <a:schemeClr val="tx1"/>
                </a:solidFill>
                <a:latin typeface="Times New Roman" pitchFamily="18" charset="0"/>
                <a:cs typeface="Times New Roman" pitchFamily="18" charset="0"/>
              </a:rPr>
              <a:t>plazmidu</a:t>
            </a:r>
            <a:r>
              <a:rPr lang="en-GB" sz="1800" u="sng" dirty="0">
                <a:solidFill>
                  <a:schemeClr val="tx1"/>
                </a:solidFill>
                <a:latin typeface="Times New Roman" pitchFamily="18" charset="0"/>
                <a:cs typeface="Times New Roman" pitchFamily="18" charset="0"/>
              </a:rPr>
              <a:t> </a:t>
            </a:r>
            <a:r>
              <a:rPr lang="en-GB" sz="1800" u="sng" dirty="0" err="1">
                <a:solidFill>
                  <a:schemeClr val="tx1"/>
                </a:solidFill>
                <a:latin typeface="Times New Roman" pitchFamily="18" charset="0"/>
                <a:cs typeface="Times New Roman" pitchFamily="18" charset="0"/>
              </a:rPr>
              <a:t>spolu</a:t>
            </a:r>
            <a:r>
              <a:rPr lang="en-GB" sz="1800" dirty="0">
                <a:solidFill>
                  <a:schemeClr val="tx1"/>
                </a:solidFill>
                <a:latin typeface="Times New Roman" pitchFamily="18" charset="0"/>
                <a:cs typeface="Times New Roman" pitchFamily="18" charset="0"/>
              </a:rPr>
              <a:t>:</a:t>
            </a:r>
            <a:endParaRPr lang="en-GB" sz="1800" dirty="0">
              <a:latin typeface="Times New Roman" pitchFamily="18" charset="0"/>
              <a:cs typeface="Times New Roman" pitchFamily="18" charset="0"/>
            </a:endParaRPr>
          </a:p>
          <a:p>
            <a:pPr marL="285750" indent="-285750">
              <a:spcBef>
                <a:spcPts val="638"/>
              </a:spcBef>
            </a:pPr>
            <a:r>
              <a:rPr lang="en-GB" sz="1800" b="1" dirty="0" err="1">
                <a:latin typeface="Times New Roman" pitchFamily="18" charset="0"/>
                <a:cs typeface="Times New Roman" pitchFamily="18" charset="0"/>
              </a:rPr>
              <a:t>hok</a:t>
            </a:r>
            <a:r>
              <a:rPr lang="en-GB" sz="1800" dirty="0">
                <a:latin typeface="Times New Roman" pitchFamily="18" charset="0"/>
                <a:cs typeface="Times New Roman" pitchFamily="18" charset="0"/>
              </a:rPr>
              <a:t> (host-killing) gen – </a:t>
            </a:r>
            <a:r>
              <a:rPr lang="en-GB" sz="1800" dirty="0" err="1">
                <a:latin typeface="Times New Roman" pitchFamily="18" charset="0"/>
                <a:cs typeface="Times New Roman" pitchFamily="18" charset="0"/>
              </a:rPr>
              <a:t>produkt</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peptid</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poškozuje</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membránové</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proteiny</a:t>
            </a:r>
            <a:r>
              <a:rPr lang="en-GB" sz="1800" dirty="0">
                <a:latin typeface="Times New Roman" pitchFamily="18" charset="0"/>
                <a:cs typeface="Times New Roman" pitchFamily="18" charset="0"/>
              </a:rPr>
              <a:t> – </a:t>
            </a:r>
            <a:r>
              <a:rPr lang="en-GB" sz="1800" dirty="0" err="1">
                <a:latin typeface="Times New Roman" pitchFamily="18" charset="0"/>
                <a:cs typeface="Times New Roman" pitchFamily="18" charset="0"/>
              </a:rPr>
              <a:t>smrt</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buňky</a:t>
            </a:r>
            <a:endParaRPr lang="en-GB" sz="1800" dirty="0">
              <a:latin typeface="Times New Roman" pitchFamily="18" charset="0"/>
              <a:cs typeface="Times New Roman" pitchFamily="18" charset="0"/>
            </a:endParaRPr>
          </a:p>
          <a:p>
            <a:pPr marL="285750" indent="-285750">
              <a:spcBef>
                <a:spcPts val="638"/>
              </a:spcBef>
            </a:pPr>
            <a:r>
              <a:rPr lang="en-GB" sz="1800" b="1" dirty="0" err="1">
                <a:latin typeface="Times New Roman" pitchFamily="18" charset="0"/>
                <a:cs typeface="Times New Roman" pitchFamily="18" charset="0"/>
              </a:rPr>
              <a:t>sok</a:t>
            </a:r>
            <a:r>
              <a:rPr lang="en-GB" sz="1800" dirty="0">
                <a:latin typeface="Times New Roman" pitchFamily="18" charset="0"/>
                <a:cs typeface="Times New Roman" pitchFamily="18" charset="0"/>
              </a:rPr>
              <a:t> (suppression of killing) gen – </a:t>
            </a:r>
            <a:r>
              <a:rPr lang="en-GB" sz="1800" dirty="0" err="1">
                <a:latin typeface="Times New Roman" pitchFamily="18" charset="0"/>
                <a:cs typeface="Times New Roman" pitchFamily="18" charset="0"/>
              </a:rPr>
              <a:t>kóduje</a:t>
            </a:r>
            <a:r>
              <a:rPr lang="en-GB" sz="1800" dirty="0">
                <a:latin typeface="Times New Roman" pitchFamily="18" charset="0"/>
                <a:cs typeface="Times New Roman" pitchFamily="18" charset="0"/>
              </a:rPr>
              <a:t> antisense mRNA </a:t>
            </a:r>
            <a:r>
              <a:rPr lang="en-GB" sz="1800" dirty="0" err="1">
                <a:latin typeface="Times New Roman" pitchFamily="18" charset="0"/>
                <a:cs typeface="Times New Roman" pitchFamily="18" charset="0"/>
              </a:rPr>
              <a:t>blokující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expresi</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hok</a:t>
            </a:r>
            <a:r>
              <a:rPr lang="en-GB" sz="1800" dirty="0">
                <a:latin typeface="Times New Roman" pitchFamily="18" charset="0"/>
                <a:cs typeface="Times New Roman" pitchFamily="18" charset="0"/>
              </a:rPr>
              <a:t> genu (</a:t>
            </a:r>
            <a:r>
              <a:rPr lang="en-GB" sz="1800" dirty="0" err="1">
                <a:latin typeface="Times New Roman" pitchFamily="18" charset="0"/>
                <a:cs typeface="Times New Roman" pitchFamily="18" charset="0"/>
              </a:rPr>
              <a:t>produkt</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labilnější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než</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hok</a:t>
            </a:r>
            <a:r>
              <a:rPr lang="en-GB" sz="1800" dirty="0">
                <a:latin typeface="Times New Roman" pitchFamily="18" charset="0"/>
                <a:cs typeface="Times New Roman" pitchFamily="18" charset="0"/>
              </a:rPr>
              <a:t>)</a:t>
            </a:r>
          </a:p>
          <a:p>
            <a:pPr marL="285750" indent="-285750">
              <a:spcBef>
                <a:spcPts val="638"/>
              </a:spcBef>
            </a:pPr>
            <a:r>
              <a:rPr lang="cs-CZ" sz="1800" dirty="0" err="1">
                <a:latin typeface="Times New Roman" pitchFamily="18" charset="0"/>
                <a:cs typeface="Times New Roman" pitchFamily="18" charset="0"/>
              </a:rPr>
              <a:t>b</a:t>
            </a:r>
            <a:r>
              <a:rPr lang="en-GB" sz="1800" dirty="0" err="1">
                <a:latin typeface="Times New Roman" pitchFamily="18" charset="0"/>
                <a:cs typeface="Times New Roman" pitchFamily="18" charset="0"/>
              </a:rPr>
              <a:t>uňka</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ztratí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plazmid</a:t>
            </a:r>
            <a:r>
              <a:rPr lang="en-GB" sz="1800" dirty="0">
                <a:latin typeface="Times New Roman" pitchFamily="18" charset="0"/>
                <a:cs typeface="Times New Roman" pitchFamily="18" charset="0"/>
              </a:rPr>
              <a:t> – </a:t>
            </a:r>
            <a:r>
              <a:rPr lang="en-GB" sz="1800" dirty="0" err="1">
                <a:latin typeface="Times New Roman" pitchFamily="18" charset="0"/>
                <a:cs typeface="Times New Roman" pitchFamily="18" charset="0"/>
              </a:rPr>
              <a:t>sok</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degradován</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hok</a:t>
            </a:r>
            <a:r>
              <a:rPr lang="en-GB" sz="1800" dirty="0">
                <a:latin typeface="Times New Roman" pitchFamily="18" charset="0"/>
                <a:cs typeface="Times New Roman" pitchFamily="18" charset="0"/>
              </a:rPr>
              <a:t> je </a:t>
            </a:r>
            <a:r>
              <a:rPr lang="en-GB" sz="1800" dirty="0" err="1">
                <a:latin typeface="Times New Roman" pitchFamily="18" charset="0"/>
                <a:cs typeface="Times New Roman" pitchFamily="18" charset="0"/>
              </a:rPr>
              <a:t>stabilnější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smrt</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buňky</a:t>
            </a:r>
            <a:endParaRPr lang="en-GB" sz="1800" dirty="0">
              <a:latin typeface="Times New Roman" pitchFamily="18" charset="0"/>
              <a:cs typeface="Times New Roman" pitchFamily="18" charset="0"/>
            </a:endParaRPr>
          </a:p>
          <a:p>
            <a:pPr marL="285750" indent="-285750">
              <a:spcBef>
                <a:spcPts val="638"/>
              </a:spcBef>
            </a:pPr>
            <a:r>
              <a:rPr lang="cs-CZ" sz="1800" dirty="0" err="1">
                <a:latin typeface="Times New Roman" pitchFamily="18" charset="0"/>
                <a:cs typeface="Times New Roman" pitchFamily="18" charset="0"/>
              </a:rPr>
              <a:t>p</a:t>
            </a:r>
            <a:r>
              <a:rPr lang="en-GB" sz="1800" dirty="0" err="1">
                <a:latin typeface="Times New Roman" pitchFamily="18" charset="0"/>
                <a:cs typeface="Times New Roman" pitchFamily="18" charset="0"/>
              </a:rPr>
              <a:t>lazmid</a:t>
            </a:r>
            <a:r>
              <a:rPr lang="en-GB" sz="1800" dirty="0">
                <a:latin typeface="Times New Roman" pitchFamily="18" charset="0"/>
                <a:cs typeface="Times New Roman" pitchFamily="18" charset="0"/>
              </a:rPr>
              <a:t> – </a:t>
            </a:r>
            <a:r>
              <a:rPr lang="en-GB" sz="1800" dirty="0" err="1">
                <a:latin typeface="Times New Roman" pitchFamily="18" charset="0"/>
                <a:cs typeface="Times New Roman" pitchFamily="18" charset="0"/>
              </a:rPr>
              <a:t>i</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další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důležité</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geny</a:t>
            </a:r>
            <a:r>
              <a:rPr lang="en-GB" sz="1800" dirty="0">
                <a:latin typeface="Times New Roman" pitchFamily="18" charset="0"/>
                <a:cs typeface="Times New Roman" pitchFamily="18" charset="0"/>
              </a:rPr>
              <a:t> – </a:t>
            </a:r>
            <a:r>
              <a:rPr lang="en-GB" sz="1800" dirty="0" err="1">
                <a:latin typeface="Times New Roman" pitchFamily="18" charset="0"/>
                <a:cs typeface="Times New Roman" pitchFamily="18" charset="0"/>
              </a:rPr>
              <a:t>rezistence</a:t>
            </a:r>
            <a:r>
              <a:rPr lang="en-GB" sz="1800" dirty="0">
                <a:latin typeface="Times New Roman" pitchFamily="18" charset="0"/>
                <a:cs typeface="Times New Roman" pitchFamily="18" charset="0"/>
              </a:rPr>
              <a:t> …</a:t>
            </a:r>
          </a:p>
          <a:p>
            <a:pPr marL="285750" indent="-285750">
              <a:spcBef>
                <a:spcPts val="638"/>
              </a:spcBef>
            </a:pPr>
            <a:r>
              <a:rPr lang="en-GB" sz="1800" dirty="0" err="1">
                <a:latin typeface="Times New Roman" pitchFamily="18" charset="0"/>
                <a:cs typeface="Times New Roman" pitchFamily="18" charset="0"/>
              </a:rPr>
              <a:t>obrana</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proti</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ztrátě</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plazmidu</a:t>
            </a:r>
            <a:r>
              <a:rPr lang="cs-CZ"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důl</a:t>
            </a:r>
            <a:r>
              <a:rPr lang="en-GB" sz="1800" dirty="0">
                <a:latin typeface="Times New Roman" pitchFamily="18" charset="0"/>
                <a:cs typeface="Times New Roman" pitchFamily="18" charset="0"/>
              </a:rPr>
              <a:t>. z </a:t>
            </a:r>
            <a:r>
              <a:rPr lang="en-GB" sz="1800" dirty="0" err="1">
                <a:latin typeface="Times New Roman" pitchFamily="18" charset="0"/>
                <a:cs typeface="Times New Roman" pitchFamily="18" charset="0"/>
              </a:rPr>
              <a:t>dlouhodobého</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hlediska</a:t>
            </a:r>
            <a:endParaRPr lang="en-GB" sz="1800" dirty="0">
              <a:latin typeface="Times New Roman" pitchFamily="18" charset="0"/>
              <a:cs typeface="Times New Roman" pitchFamily="18" charset="0"/>
            </a:endParaRPr>
          </a:p>
          <a:p>
            <a:pPr marL="285750" indent="-285750">
              <a:spcBef>
                <a:spcPts val="638"/>
              </a:spcBef>
            </a:pPr>
            <a:r>
              <a:rPr lang="en-GB" sz="1800" dirty="0" err="1">
                <a:latin typeface="Times New Roman" pitchFamily="18" charset="0"/>
                <a:cs typeface="Times New Roman" pitchFamily="18" charset="0"/>
              </a:rPr>
              <a:t>krátkodobě</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limituje</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hustotu</a:t>
            </a:r>
            <a:r>
              <a:rPr lang="en-GB" sz="1800" dirty="0">
                <a:latin typeface="Times New Roman" pitchFamily="18" charset="0"/>
                <a:cs typeface="Times New Roman" pitchFamily="18" charset="0"/>
              </a:rPr>
              <a:t> populace (</a:t>
            </a:r>
            <a:r>
              <a:rPr lang="en-GB" sz="1800" dirty="0" err="1">
                <a:latin typeface="Times New Roman" pitchFamily="18" charset="0"/>
                <a:cs typeface="Times New Roman" pitchFamily="18" charset="0"/>
              </a:rPr>
              <a:t>část</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usmrcena</a:t>
            </a:r>
            <a:r>
              <a:rPr lang="en-GB" sz="1800" dirty="0">
                <a:latin typeface="Times New Roman" pitchFamily="18" charset="0"/>
                <a:cs typeface="Times New Roman" pitchFamily="18" charset="0"/>
              </a:rPr>
              <a:t>)</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268760"/>
            <a:ext cx="3804106" cy="376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89540" y="279865"/>
            <a:ext cx="7560840" cy="646331"/>
          </a:xfrm>
          <a:prstGeom prst="rect">
            <a:avLst/>
          </a:prstGeom>
        </p:spPr>
        <p:txBody>
          <a:bodyPr wrap="square">
            <a:spAutoFit/>
          </a:bodyPr>
          <a:lstStyle/>
          <a:p>
            <a:r>
              <a:rPr lang="cs-CZ" dirty="0" err="1">
                <a:latin typeface="Times New Roman" pitchFamily="18" charset="0"/>
                <a:cs typeface="Times New Roman" pitchFamily="18" charset="0"/>
              </a:rPr>
              <a:t>Genet.základ</a:t>
            </a:r>
            <a:r>
              <a:rPr lang="cs-CZ" dirty="0">
                <a:latin typeface="Times New Roman" pitchFamily="18" charset="0"/>
                <a:cs typeface="Times New Roman" pitchFamily="18" charset="0"/>
              </a:rPr>
              <a:t> negativní interakce - geny kódující peptidy nebo proteiny s letální funkcí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82440"/>
            <a:ext cx="874800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dirty="0" err="1">
                <a:solidFill>
                  <a:schemeClr val="tx1"/>
                </a:solidFill>
                <a:latin typeface="Times New Roman" pitchFamily="18" charset="0"/>
                <a:cs typeface="Times New Roman" pitchFamily="18" charset="0"/>
              </a:rPr>
              <a:t>Existují</a:t>
            </a:r>
            <a:r>
              <a:rPr lang="en-GB" sz="1800" dirty="0">
                <a:solidFill>
                  <a:schemeClr val="tx1"/>
                </a:solidFill>
                <a:latin typeface="Times New Roman" pitchFamily="18" charset="0"/>
                <a:cs typeface="Times New Roman" pitchFamily="18" charset="0"/>
              </a:rPr>
              <a:t> </a:t>
            </a:r>
            <a:r>
              <a:rPr lang="en-GB" sz="1800" dirty="0" err="1">
                <a:solidFill>
                  <a:schemeClr val="tx1"/>
                </a:solidFill>
                <a:latin typeface="Times New Roman" pitchFamily="18" charset="0"/>
                <a:cs typeface="Times New Roman" pitchFamily="18" charset="0"/>
              </a:rPr>
              <a:t>i</a:t>
            </a:r>
            <a:r>
              <a:rPr lang="en-GB" sz="1800" dirty="0">
                <a:solidFill>
                  <a:schemeClr val="tx1"/>
                </a:solidFill>
                <a:latin typeface="Times New Roman" pitchFamily="18" charset="0"/>
                <a:cs typeface="Times New Roman" pitchFamily="18" charset="0"/>
              </a:rPr>
              <a:t> </a:t>
            </a:r>
            <a:r>
              <a:rPr lang="en-GB" sz="1800" dirty="0" err="1">
                <a:solidFill>
                  <a:schemeClr val="tx1"/>
                </a:solidFill>
                <a:latin typeface="Times New Roman" pitchFamily="18" charset="0"/>
                <a:cs typeface="Times New Roman" pitchFamily="18" charset="0"/>
              </a:rPr>
              <a:t>další</a:t>
            </a:r>
            <a:r>
              <a:rPr lang="en-GB" sz="1800" dirty="0">
                <a:solidFill>
                  <a:schemeClr val="tx1"/>
                </a:solidFill>
                <a:latin typeface="Times New Roman" pitchFamily="18" charset="0"/>
                <a:cs typeface="Times New Roman" pitchFamily="18" charset="0"/>
              </a:rPr>
              <a:t> </a:t>
            </a:r>
            <a:r>
              <a:rPr lang="en-GB" sz="1800" dirty="0" err="1">
                <a:solidFill>
                  <a:schemeClr val="tx1"/>
                </a:solidFill>
                <a:latin typeface="Times New Roman" pitchFamily="18" charset="0"/>
                <a:cs typeface="Times New Roman" pitchFamily="18" charset="0"/>
              </a:rPr>
              <a:t>mechanismy</a:t>
            </a:r>
            <a:r>
              <a:rPr lang="en-GB" sz="1800" dirty="0">
                <a:solidFill>
                  <a:schemeClr val="tx1"/>
                </a:solidFill>
                <a:latin typeface="Times New Roman" pitchFamily="18" charset="0"/>
                <a:cs typeface="Times New Roman" pitchFamily="18" charset="0"/>
              </a:rPr>
              <a:t> pro </a:t>
            </a:r>
            <a:r>
              <a:rPr lang="en-GB" sz="1800" dirty="0" err="1">
                <a:solidFill>
                  <a:schemeClr val="tx1"/>
                </a:solidFill>
                <a:latin typeface="Times New Roman" pitchFamily="18" charset="0"/>
                <a:cs typeface="Times New Roman" pitchFamily="18" charset="0"/>
              </a:rPr>
              <a:t>udržení</a:t>
            </a:r>
            <a:r>
              <a:rPr lang="en-GB" sz="1800" dirty="0">
                <a:solidFill>
                  <a:schemeClr val="tx1"/>
                </a:solidFill>
                <a:latin typeface="Times New Roman" pitchFamily="18" charset="0"/>
                <a:cs typeface="Times New Roman" pitchFamily="18" charset="0"/>
              </a:rPr>
              <a:t> </a:t>
            </a:r>
            <a:r>
              <a:rPr lang="en-GB" sz="1800" dirty="0" err="1">
                <a:solidFill>
                  <a:schemeClr val="tx1"/>
                </a:solidFill>
                <a:latin typeface="Times New Roman" pitchFamily="18" charset="0"/>
                <a:cs typeface="Times New Roman" pitchFamily="18" charset="0"/>
              </a:rPr>
              <a:t>plasmidů</a:t>
            </a:r>
            <a:r>
              <a:rPr lang="cs-CZ" sz="1800" dirty="0">
                <a:solidFill>
                  <a:schemeClr val="tx1"/>
                </a:solidFill>
                <a:latin typeface="Times New Roman" pitchFamily="18" charset="0"/>
                <a:cs typeface="Times New Roman" pitchFamily="18" charset="0"/>
              </a:rPr>
              <a:t>:</a:t>
            </a:r>
            <a:endParaRPr lang="en-GB" sz="1800" dirty="0">
              <a:solidFill>
                <a:schemeClr val="tx1"/>
              </a:solidFill>
              <a:latin typeface="Times New Roman" pitchFamily="18" charset="0"/>
              <a:cs typeface="Times New Roman" pitchFamily="18" charset="0"/>
            </a:endParaRPr>
          </a:p>
          <a:p>
            <a:pPr marL="285750" indent="-285750">
              <a:spcBef>
                <a:spcPts val="638"/>
              </a:spcBef>
            </a:pPr>
            <a:r>
              <a:rPr lang="en-GB" sz="1800" dirty="0" err="1">
                <a:latin typeface="Times New Roman" pitchFamily="18" charset="0"/>
                <a:cs typeface="Times New Roman" pitchFamily="18" charset="0"/>
              </a:rPr>
              <a:t>geny</a:t>
            </a:r>
            <a:r>
              <a:rPr lang="en-GB" sz="1800" dirty="0">
                <a:latin typeface="Times New Roman" pitchFamily="18" charset="0"/>
                <a:cs typeface="Times New Roman" pitchFamily="18" charset="0"/>
              </a:rPr>
              <a:t> pro </a:t>
            </a:r>
            <a:r>
              <a:rPr lang="en-GB" sz="1800" dirty="0" err="1">
                <a:latin typeface="Times New Roman" pitchFamily="18" charset="0"/>
                <a:cs typeface="Times New Roman" pitchFamily="18" charset="0"/>
              </a:rPr>
              <a:t>restriktázy</a:t>
            </a:r>
            <a:r>
              <a:rPr lang="en-GB" sz="1800" dirty="0">
                <a:latin typeface="Times New Roman" pitchFamily="18" charset="0"/>
                <a:cs typeface="Times New Roman" pitchFamily="18" charset="0"/>
              </a:rPr>
              <a:t> a </a:t>
            </a:r>
            <a:r>
              <a:rPr lang="en-GB" sz="1800" dirty="0" err="1">
                <a:latin typeface="Times New Roman" pitchFamily="18" charset="0"/>
                <a:cs typeface="Times New Roman" pitchFamily="18" charset="0"/>
              </a:rPr>
              <a:t>geny</a:t>
            </a:r>
            <a:r>
              <a:rPr lang="en-GB" sz="1800" dirty="0">
                <a:latin typeface="Times New Roman" pitchFamily="18" charset="0"/>
                <a:cs typeface="Times New Roman" pitchFamily="18" charset="0"/>
              </a:rPr>
              <a:t> pro </a:t>
            </a:r>
            <a:r>
              <a:rPr lang="en-GB" sz="1800" dirty="0" err="1">
                <a:latin typeface="Times New Roman" pitchFamily="18" charset="0"/>
                <a:cs typeface="Times New Roman" pitchFamily="18" charset="0"/>
              </a:rPr>
              <a:t>metylaci</a:t>
            </a:r>
            <a:endParaRPr lang="en-GB" sz="1800" dirty="0">
              <a:latin typeface="Times New Roman" pitchFamily="18" charset="0"/>
              <a:cs typeface="Times New Roman" pitchFamily="18" charset="0"/>
            </a:endParaRPr>
          </a:p>
          <a:p>
            <a:pPr marL="285750" indent="-285750">
              <a:spcBef>
                <a:spcPts val="638"/>
              </a:spcBef>
            </a:pPr>
            <a:r>
              <a:rPr lang="en-GB" sz="1800" dirty="0" err="1">
                <a:latin typeface="Times New Roman" pitchFamily="18" charset="0"/>
                <a:cs typeface="Times New Roman" pitchFamily="18" charset="0"/>
              </a:rPr>
              <a:t>restrikční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enzym</a:t>
            </a:r>
            <a:r>
              <a:rPr lang="en-GB" sz="1800" dirty="0">
                <a:latin typeface="Times New Roman" pitchFamily="18" charset="0"/>
                <a:cs typeface="Times New Roman" pitchFamily="18" charset="0"/>
              </a:rPr>
              <a:t> je </a:t>
            </a:r>
            <a:r>
              <a:rPr lang="en-GB" sz="1800" dirty="0" err="1">
                <a:latin typeface="Times New Roman" pitchFamily="18" charset="0"/>
                <a:cs typeface="Times New Roman" pitchFamily="18" charset="0"/>
              </a:rPr>
              <a:t>stabilnější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než</a:t>
            </a:r>
            <a:r>
              <a:rPr lang="en-GB" sz="1800" dirty="0">
                <a:latin typeface="Times New Roman" pitchFamily="18" charset="0"/>
                <a:cs typeface="Times New Roman" pitchFamily="18" charset="0"/>
              </a:rPr>
              <a:t> DNA </a:t>
            </a:r>
            <a:r>
              <a:rPr lang="en-GB" sz="1800" dirty="0" err="1">
                <a:latin typeface="Times New Roman" pitchFamily="18" charset="0"/>
                <a:cs typeface="Times New Roman" pitchFamily="18" charset="0"/>
              </a:rPr>
              <a:t>metylázy</a:t>
            </a:r>
            <a:endParaRPr lang="en-GB" sz="1800" dirty="0">
              <a:latin typeface="Times New Roman" pitchFamily="18" charset="0"/>
              <a:cs typeface="Times New Roman" pitchFamily="18" charset="0"/>
            </a:endParaRPr>
          </a:p>
          <a:p>
            <a:pPr marL="285750" indent="-285750">
              <a:spcBef>
                <a:spcPts val="638"/>
              </a:spcBef>
            </a:pPr>
            <a:r>
              <a:rPr lang="en-GB" sz="1800" dirty="0" err="1">
                <a:latin typeface="Times New Roman" pitchFamily="18" charset="0"/>
                <a:cs typeface="Times New Roman" pitchFamily="18" charset="0"/>
              </a:rPr>
              <a:t>hladověním</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indukovan</a:t>
            </a:r>
            <a:r>
              <a:rPr lang="cs-CZ" sz="1800" dirty="0">
                <a:latin typeface="Times New Roman" pitchFamily="18" charset="0"/>
                <a:cs typeface="Times New Roman" pitchFamily="18" charset="0"/>
              </a:rPr>
              <a:t>á </a:t>
            </a:r>
            <a:r>
              <a:rPr lang="en-GB" sz="1800" dirty="0">
                <a:latin typeface="Times New Roman" pitchFamily="18" charset="0"/>
                <a:cs typeface="Times New Roman" pitchFamily="18" charset="0"/>
              </a:rPr>
              <a:t>autolyze </a:t>
            </a:r>
            <a:r>
              <a:rPr lang="en-GB" sz="1800" dirty="0" err="1">
                <a:latin typeface="Times New Roman" pitchFamily="18" charset="0"/>
                <a:cs typeface="Times New Roman" pitchFamily="18" charset="0"/>
              </a:rPr>
              <a:t>části</a:t>
            </a:r>
            <a:r>
              <a:rPr lang="en-GB" sz="1800" dirty="0">
                <a:latin typeface="Times New Roman" pitchFamily="18" charset="0"/>
                <a:cs typeface="Times New Roman" pitchFamily="18" charset="0"/>
              </a:rPr>
              <a:t> populace </a:t>
            </a:r>
            <a:r>
              <a:rPr lang="en-GB" sz="1800" dirty="0" err="1">
                <a:latin typeface="Times New Roman" pitchFamily="18" charset="0"/>
                <a:cs typeface="Times New Roman" pitchFamily="18" charset="0"/>
              </a:rPr>
              <a:t>zachrání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zbývající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buňky</a:t>
            </a:r>
            <a:endParaRPr lang="en-GB" sz="1800" dirty="0">
              <a:latin typeface="Times New Roman" pitchFamily="18" charset="0"/>
              <a:cs typeface="Times New Roman" pitchFamily="18" charset="0"/>
            </a:endParaRPr>
          </a:p>
          <a:p>
            <a:pPr marL="285750" indent="-285750">
              <a:spcBef>
                <a:spcPts val="638"/>
              </a:spcBef>
            </a:pPr>
            <a:r>
              <a:rPr lang="en-GB" sz="1800" dirty="0" err="1">
                <a:latin typeface="Times New Roman" pitchFamily="18" charset="0"/>
                <a:cs typeface="Times New Roman" pitchFamily="18" charset="0"/>
              </a:rPr>
              <a:t>vzdušné</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mycélium</a:t>
            </a:r>
            <a:r>
              <a:rPr lang="en-GB" sz="1800" dirty="0">
                <a:latin typeface="Times New Roman" pitchFamily="18" charset="0"/>
                <a:cs typeface="Times New Roman" pitchFamily="18" charset="0"/>
              </a:rPr>
              <a:t> a </a:t>
            </a:r>
            <a:r>
              <a:rPr lang="en-GB" sz="1800" dirty="0" err="1">
                <a:latin typeface="Times New Roman" pitchFamily="18" charset="0"/>
                <a:cs typeface="Times New Roman" pitchFamily="18" charset="0"/>
              </a:rPr>
              <a:t>spóry</a:t>
            </a:r>
            <a:r>
              <a:rPr lang="en-GB" sz="1800" dirty="0">
                <a:latin typeface="Times New Roman" pitchFamily="18" charset="0"/>
                <a:cs typeface="Times New Roman" pitchFamily="18" charset="0"/>
              </a:rPr>
              <a:t> u </a:t>
            </a:r>
            <a:r>
              <a:rPr lang="en-GB" sz="1800" dirty="0" err="1">
                <a:latin typeface="Times New Roman" pitchFamily="18" charset="0"/>
                <a:cs typeface="Times New Roman" pitchFamily="18" charset="0"/>
              </a:rPr>
              <a:t>streptomycet</a:t>
            </a:r>
            <a:r>
              <a:rPr lang="en-GB" sz="1800" dirty="0">
                <a:latin typeface="Times New Roman" pitchFamily="18" charset="0"/>
                <a:cs typeface="Times New Roman" pitchFamily="18" charset="0"/>
              </a:rPr>
              <a:t> a </a:t>
            </a:r>
            <a:r>
              <a:rPr lang="en-GB" sz="1800" dirty="0" err="1">
                <a:latin typeface="Times New Roman" pitchFamily="18" charset="0"/>
                <a:cs typeface="Times New Roman" pitchFamily="18" charset="0"/>
              </a:rPr>
              <a:t>myxobakterií</a:t>
            </a:r>
            <a:endParaRPr lang="en-GB" sz="1800" dirty="0">
              <a:latin typeface="Times New Roman" pitchFamily="18" charset="0"/>
              <a:cs typeface="Times New Roman" pitchFamily="18" charset="0"/>
            </a:endParaRPr>
          </a:p>
        </p:txBody>
      </p:sp>
      <p:pic>
        <p:nvPicPr>
          <p:cNvPr id="3" name="Picture 2"/>
          <p:cNvPicPr>
            <a:picLocks noChangeAspect="1"/>
          </p:cNvPicPr>
          <p:nvPr/>
        </p:nvPicPr>
        <p:blipFill>
          <a:blip r:embed="rId3" cstate="print">
            <a:lum/>
            <a:alphaModFix/>
          </a:blip>
          <a:srcRect/>
          <a:stretch>
            <a:fillRect/>
          </a:stretch>
        </p:blipFill>
        <p:spPr>
          <a:xfrm>
            <a:off x="2267744" y="2732502"/>
            <a:ext cx="5256584" cy="40086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0" y="620688"/>
            <a:ext cx="5256584"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600" b="1" u="sng" dirty="0">
                <a:latin typeface="Calibri" pitchFamily="18"/>
              </a:rPr>
              <a:t>R</a:t>
            </a:r>
            <a:r>
              <a:rPr lang="cs-CZ" sz="1800" b="1" u="sng" dirty="0">
                <a:latin typeface="Times New Roman" pitchFamily="18" charset="0"/>
                <a:cs typeface="Times New Roman" pitchFamily="18" charset="0"/>
              </a:rPr>
              <a:t>ozvinutá bakteriální společenstva</a:t>
            </a:r>
          </a:p>
          <a:p>
            <a:pPr marL="285750" indent="-285750">
              <a:spcBef>
                <a:spcPts val="638"/>
              </a:spcBef>
            </a:pPr>
            <a:r>
              <a:rPr lang="cs-CZ" sz="1800" dirty="0">
                <a:latin typeface="Times New Roman" pitchFamily="18" charset="0"/>
                <a:cs typeface="Times New Roman" pitchFamily="18" charset="0"/>
              </a:rPr>
              <a:t> uplatňuje se víc interakcí zároveň</a:t>
            </a:r>
          </a:p>
          <a:p>
            <a:pPr marL="285750" indent="-285750">
              <a:spcBef>
                <a:spcPts val="638"/>
              </a:spcBef>
            </a:pPr>
            <a:r>
              <a:rPr lang="cs-CZ" sz="1800" dirty="0">
                <a:latin typeface="Times New Roman" pitchFamily="18" charset="0"/>
                <a:cs typeface="Times New Roman" pitchFamily="18" charset="0"/>
              </a:rPr>
              <a:t>pozitivní interakce pravděpodobnější než v novém společenstvu</a:t>
            </a:r>
          </a:p>
          <a:p>
            <a:pPr marL="285750" indent="-285750">
              <a:spcBef>
                <a:spcPts val="638"/>
              </a:spcBef>
            </a:pPr>
            <a:r>
              <a:rPr lang="cs-CZ" sz="1800" dirty="0" err="1">
                <a:latin typeface="Times New Roman" pitchFamily="18" charset="0"/>
                <a:cs typeface="Times New Roman" pitchFamily="18" charset="0"/>
              </a:rPr>
              <a:t>allochtoni</a:t>
            </a:r>
            <a:r>
              <a:rPr lang="cs-CZ" sz="1800" dirty="0">
                <a:latin typeface="Times New Roman" pitchFamily="18" charset="0"/>
                <a:cs typeface="Times New Roman" pitchFamily="18" charset="0"/>
              </a:rPr>
              <a:t> se setkají s odporem autochtonní populace – negativní interakce</a:t>
            </a:r>
          </a:p>
          <a:p>
            <a:pPr marL="285750" indent="-285750">
              <a:spcBef>
                <a:spcPts val="638"/>
              </a:spcBef>
            </a:pPr>
            <a:r>
              <a:rPr lang="cs-CZ" sz="1800" dirty="0">
                <a:latin typeface="Times New Roman" pitchFamily="18" charset="0"/>
                <a:cs typeface="Times New Roman" pitchFamily="18" charset="0"/>
              </a:rPr>
              <a:t>akumulace </a:t>
            </a:r>
            <a:r>
              <a:rPr lang="cs-CZ" sz="1800" dirty="0" err="1">
                <a:latin typeface="Times New Roman" pitchFamily="18" charset="0"/>
                <a:cs typeface="Times New Roman" pitchFamily="18" charset="0"/>
              </a:rPr>
              <a:t>kys</a:t>
            </a:r>
            <a:r>
              <a:rPr lang="cs-CZ" sz="1800" dirty="0">
                <a:latin typeface="Times New Roman" pitchFamily="18" charset="0"/>
                <a:cs typeface="Times New Roman" pitchFamily="18" charset="0"/>
              </a:rPr>
              <a:t>. mléčné a jiných mastných kyselin zastaví aktivitu laktobacilů, ethanol - kvasinky</a:t>
            </a:r>
          </a:p>
          <a:p>
            <a:pPr marL="285750" indent="-285750">
              <a:spcBef>
                <a:spcPts val="638"/>
              </a:spcBef>
            </a:pPr>
            <a:r>
              <a:rPr lang="cs-CZ" sz="1800" dirty="0">
                <a:latin typeface="Times New Roman" pitchFamily="18" charset="0"/>
                <a:cs typeface="Times New Roman" pitchFamily="18" charset="0"/>
              </a:rPr>
              <a:t>akumulace mastných kyselin zastaví degradaci uhlovodíků</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548680"/>
            <a:ext cx="3570062" cy="4541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0" y="116632"/>
            <a:ext cx="8697736"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b="1" u="sng" dirty="0" err="1">
                <a:latin typeface="Times New Roman" pitchFamily="18" charset="0"/>
                <a:cs typeface="Times New Roman" pitchFamily="18" charset="0"/>
              </a:rPr>
              <a:t>Biofilmy</a:t>
            </a:r>
            <a:r>
              <a:rPr lang="en-GB" sz="1800" b="1" u="sng" dirty="0">
                <a:latin typeface="Times New Roman" pitchFamily="18" charset="0"/>
                <a:cs typeface="Times New Roman" pitchFamily="18" charset="0"/>
              </a:rPr>
              <a:t> - </a:t>
            </a:r>
            <a:r>
              <a:rPr lang="en-GB" sz="1800" b="1" u="sng" dirty="0" err="1">
                <a:latin typeface="Times New Roman" pitchFamily="18" charset="0"/>
                <a:cs typeface="Times New Roman" pitchFamily="18" charset="0"/>
              </a:rPr>
              <a:t>kolonizace</a:t>
            </a:r>
            <a:r>
              <a:rPr lang="en-GB" sz="1800" b="1" u="sng" dirty="0">
                <a:latin typeface="Times New Roman" pitchFamily="18" charset="0"/>
                <a:cs typeface="Times New Roman" pitchFamily="18" charset="0"/>
              </a:rPr>
              <a:t> </a:t>
            </a:r>
            <a:r>
              <a:rPr lang="en-GB" sz="1800" b="1" u="sng" dirty="0" err="1">
                <a:latin typeface="Times New Roman" pitchFamily="18" charset="0"/>
                <a:cs typeface="Times New Roman" pitchFamily="18" charset="0"/>
              </a:rPr>
              <a:t>povrchů</a:t>
            </a:r>
            <a:endParaRPr lang="en-GB" sz="1800" b="1" u="sng" dirty="0">
              <a:latin typeface="Times New Roman" pitchFamily="18" charset="0"/>
              <a:cs typeface="Times New Roman" pitchFamily="18" charset="0"/>
            </a:endParaRPr>
          </a:p>
          <a:p>
            <a:pPr marL="285750" indent="-285750">
              <a:spcBef>
                <a:spcPts val="638"/>
              </a:spcBef>
              <a:spcAft>
                <a:spcPts val="0"/>
              </a:spcAft>
            </a:pPr>
            <a:r>
              <a:rPr lang="cs-CZ" sz="1800" dirty="0">
                <a:latin typeface="Times New Roman" pitchFamily="18" charset="0"/>
                <a:cs typeface="Times New Roman" pitchFamily="18" charset="0"/>
              </a:rPr>
              <a:t>přisedání k povrchu - změna fenotypu (důsledek morfologické změny, </a:t>
            </a:r>
            <a:r>
              <a:rPr lang="cs-CZ" sz="1800" dirty="0" err="1">
                <a:latin typeface="Times New Roman" pitchFamily="18" charset="0"/>
                <a:cs typeface="Times New Roman" pitchFamily="18" charset="0"/>
              </a:rPr>
              <a:t>změny</a:t>
            </a:r>
            <a:r>
              <a:rPr lang="cs-CZ" sz="1800" dirty="0">
                <a:latin typeface="Times New Roman" pitchFamily="18" charset="0"/>
                <a:cs typeface="Times New Roman" pitchFamily="18" charset="0"/>
              </a:rPr>
              <a:t> v expresi genů)</a:t>
            </a:r>
          </a:p>
          <a:p>
            <a:pPr marL="285750" indent="-285750">
              <a:spcBef>
                <a:spcPts val="638"/>
              </a:spcBef>
              <a:spcAft>
                <a:spcPts val="0"/>
              </a:spcAft>
            </a:pPr>
            <a:r>
              <a:rPr lang="cs-CZ" sz="1800" dirty="0">
                <a:latin typeface="Times New Roman" pitchFamily="18" charset="0"/>
                <a:cs typeface="Times New Roman" pitchFamily="18" charset="0"/>
              </a:rPr>
              <a:t>škála pozitivních a negativních interakcí</a:t>
            </a:r>
          </a:p>
          <a:p>
            <a:pPr marL="285750" indent="-285750">
              <a:spcBef>
                <a:spcPts val="638"/>
              </a:spcBef>
              <a:spcAft>
                <a:spcPts val="0"/>
              </a:spcAft>
            </a:pPr>
            <a:r>
              <a:rPr lang="cs-CZ" sz="1800" dirty="0">
                <a:latin typeface="Times New Roman" pitchFamily="18" charset="0"/>
                <a:cs typeface="Times New Roman" pitchFamily="18" charset="0"/>
              </a:rPr>
              <a:t>populace v konstantním pohybu – sukcese populací</a:t>
            </a:r>
          </a:p>
          <a:p>
            <a:pPr marL="285750" indent="-285750">
              <a:spcBef>
                <a:spcPts val="638"/>
              </a:spcBef>
              <a:spcAft>
                <a:spcPts val="0"/>
              </a:spcAft>
            </a:pPr>
            <a:r>
              <a:rPr lang="cs-CZ" sz="1800" dirty="0">
                <a:latin typeface="Times New Roman" pitchFamily="18" charset="0"/>
                <a:cs typeface="Times New Roman" pitchFamily="18" charset="0"/>
              </a:rPr>
              <a:t>reverzibilní přichycení buněk k povrchu častí povrchu buňky</a:t>
            </a:r>
          </a:p>
          <a:p>
            <a:pPr marL="285750" indent="-285750">
              <a:spcBef>
                <a:spcPts val="638"/>
              </a:spcBef>
              <a:spcAft>
                <a:spcPts val="0"/>
              </a:spcAft>
            </a:pPr>
            <a:r>
              <a:rPr lang="cs-CZ" sz="1800" dirty="0">
                <a:latin typeface="Times New Roman" pitchFamily="18" charset="0"/>
                <a:cs typeface="Times New Roman" pitchFamily="18" charset="0"/>
              </a:rPr>
              <a:t>či bičíky za neustálého otáčení/pohybu buněk</a:t>
            </a:r>
          </a:p>
          <a:p>
            <a:pPr marL="285750" indent="-285750">
              <a:spcBef>
                <a:spcPts val="638"/>
              </a:spcBef>
              <a:spcAft>
                <a:spcPts val="0"/>
              </a:spcAft>
            </a:pPr>
            <a:r>
              <a:rPr lang="cs-CZ" sz="1800" dirty="0">
                <a:latin typeface="Times New Roman" pitchFamily="18" charset="0"/>
                <a:cs typeface="Times New Roman" pitchFamily="18" charset="0"/>
              </a:rPr>
              <a:t>speciální systémy bičíků k přichycení k různým povrchům </a:t>
            </a:r>
          </a:p>
          <a:p>
            <a:pPr marL="285750" indent="-285750">
              <a:spcBef>
                <a:spcPts val="638"/>
              </a:spcBef>
              <a:spcAft>
                <a:spcPts val="0"/>
              </a:spcAft>
            </a:pPr>
            <a:r>
              <a:rPr lang="cs-CZ" sz="1800" dirty="0">
                <a:latin typeface="Times New Roman" pitchFamily="18" charset="0"/>
                <a:cs typeface="Times New Roman" pitchFamily="18" charset="0"/>
              </a:rPr>
              <a:t>vibria mají laterální bičíky k přichycení a disperzi ve vysoce viskózních prostředích a polární bičíky aktivní v méně viskózních prostředích</a:t>
            </a:r>
          </a:p>
          <a:p>
            <a:pPr marL="285750" indent="-285750">
              <a:spcBef>
                <a:spcPts val="638"/>
              </a:spcBef>
              <a:spcAft>
                <a:spcPts val="0"/>
              </a:spcAft>
            </a:pPr>
            <a:r>
              <a:rPr lang="cs-CZ" sz="1800" dirty="0">
                <a:latin typeface="Times New Roman" pitchFamily="18" charset="0"/>
                <a:cs typeface="Times New Roman" pitchFamily="18" charset="0"/>
              </a:rPr>
              <a:t>ireverzibilní přichycení</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7184" y="3789040"/>
            <a:ext cx="6496816" cy="306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0" y="0"/>
            <a:ext cx="914400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800" b="1" dirty="0">
                <a:latin typeface="Times New Roman" pitchFamily="18" charset="0"/>
                <a:cs typeface="Times New Roman" pitchFamily="18" charset="0"/>
              </a:rPr>
              <a:t>specifické interakce mezi buňkami, které umožňují mikrobiálním populacím koexistovat v prostředích, kde by individuální populace existovat nemohly - kooperace mezi populacemi</a:t>
            </a:r>
          </a:p>
          <a:p>
            <a:pPr marL="285750" indent="-285750">
              <a:spcBef>
                <a:spcPts val="638"/>
              </a:spcBef>
            </a:pPr>
            <a:r>
              <a:rPr lang="cs-CZ" sz="1800" b="1" dirty="0">
                <a:latin typeface="Times New Roman" pitchFamily="18" charset="0"/>
                <a:cs typeface="Times New Roman" pitchFamily="18" charset="0"/>
              </a:rPr>
              <a:t>fyziologická spolupráce - hlavní faktor ve formování struktury a vznik prostorových vztahů - přichycení mikrobiální komunity k povrchu</a:t>
            </a:r>
          </a:p>
          <a:p>
            <a:pPr marL="285750" indent="-285750">
              <a:spcBef>
                <a:spcPts val="638"/>
              </a:spcBef>
            </a:pPr>
            <a:r>
              <a:rPr lang="cs-CZ" sz="1800" b="1" dirty="0">
                <a:latin typeface="Times New Roman" pitchFamily="18" charset="0"/>
                <a:cs typeface="Times New Roman" pitchFamily="18" charset="0"/>
              </a:rPr>
              <a:t>vytváření chemicky vhodných mikroprostředí</a:t>
            </a:r>
          </a:p>
          <a:p>
            <a:pPr marL="285750" indent="-285750">
              <a:spcBef>
                <a:spcPts val="638"/>
              </a:spcBef>
            </a:pPr>
            <a:r>
              <a:rPr lang="cs-CZ" sz="1800" b="1" dirty="0">
                <a:latin typeface="Times New Roman" pitchFamily="18" charset="0"/>
                <a:cs typeface="Times New Roman" pitchFamily="18" charset="0"/>
              </a:rPr>
              <a:t>prostorové uspořádání </a:t>
            </a:r>
            <a:r>
              <a:rPr lang="cs-CZ" sz="1800" b="1" dirty="0" err="1">
                <a:latin typeface="Times New Roman" pitchFamily="18" charset="0"/>
                <a:cs typeface="Times New Roman" pitchFamily="18" charset="0"/>
              </a:rPr>
              <a:t>syntropických</a:t>
            </a:r>
            <a:r>
              <a:rPr lang="cs-CZ" sz="1800" b="1" dirty="0">
                <a:latin typeface="Times New Roman" pitchFamily="18" charset="0"/>
                <a:cs typeface="Times New Roman" pitchFamily="18" charset="0"/>
              </a:rPr>
              <a:t> partnerů</a:t>
            </a:r>
          </a:p>
          <a:p>
            <a:pPr marL="285750" indent="-285750">
              <a:spcBef>
                <a:spcPts val="638"/>
              </a:spcBef>
            </a:pPr>
            <a:r>
              <a:rPr lang="cs-CZ" sz="1800" b="1" dirty="0">
                <a:latin typeface="Times New Roman" pitchFamily="18" charset="0"/>
                <a:cs typeface="Times New Roman" pitchFamily="18" charset="0"/>
              </a:rPr>
              <a:t>společenství je schopné metabolické aktivity nad rámec aktivit vykonávaných jednotlivými populacemi</a:t>
            </a:r>
          </a:p>
          <a:p>
            <a:pPr marL="285750" indent="-285750">
              <a:spcBef>
                <a:spcPts val="638"/>
              </a:spcBef>
            </a:pPr>
            <a:r>
              <a:rPr lang="cs-CZ" sz="1800" dirty="0">
                <a:latin typeface="Times New Roman" pitchFamily="18" charset="0"/>
                <a:cs typeface="Times New Roman" pitchFamily="18" charset="0"/>
              </a:rPr>
              <a:t>odstraněna represe různých genů (adhezí k povrchu, podmínkami na povrchu, růstem v </a:t>
            </a:r>
            <a:r>
              <a:rPr lang="cs-CZ" sz="1800" dirty="0" err="1">
                <a:latin typeface="Times New Roman" pitchFamily="18" charset="0"/>
                <a:cs typeface="Times New Roman" pitchFamily="18" charset="0"/>
              </a:rPr>
              <a:t>biofilmu</a:t>
            </a:r>
            <a:r>
              <a:rPr lang="cs-CZ" sz="1800" dirty="0">
                <a:latin typeface="Times New Roman" pitchFamily="18" charset="0"/>
                <a:cs typeface="Times New Roman" pitchFamily="18" charset="0"/>
              </a:rPr>
              <a:t>)</a:t>
            </a:r>
          </a:p>
          <a:p>
            <a:pPr marL="285750" indent="-285750">
              <a:spcBef>
                <a:spcPts val="638"/>
              </a:spcBef>
            </a:pPr>
            <a:r>
              <a:rPr lang="cs-CZ" sz="1800" dirty="0">
                <a:latin typeface="Times New Roman" pitchFamily="18" charset="0"/>
                <a:cs typeface="Times New Roman" pitchFamily="18" charset="0"/>
              </a:rPr>
              <a:t>matrice </a:t>
            </a:r>
            <a:r>
              <a:rPr lang="cs-CZ" sz="1800" dirty="0" err="1">
                <a:latin typeface="Times New Roman" pitchFamily="18" charset="0"/>
                <a:cs typeface="Times New Roman" pitchFamily="18" charset="0"/>
              </a:rPr>
              <a:t>biofilmu</a:t>
            </a:r>
            <a:r>
              <a:rPr lang="cs-CZ" sz="1800" dirty="0">
                <a:latin typeface="Times New Roman" pitchFamily="18" charset="0"/>
                <a:cs typeface="Times New Roman" pitchFamily="18" charset="0"/>
              </a:rPr>
              <a:t> (polysacharidy s </a:t>
            </a:r>
            <a:r>
              <a:rPr lang="cs-CZ" sz="1800" dirty="0" err="1">
                <a:latin typeface="Times New Roman" pitchFamily="18" charset="0"/>
                <a:cs typeface="Times New Roman" pitchFamily="18" charset="0"/>
              </a:rPr>
              <a:t>uronovými</a:t>
            </a:r>
            <a:r>
              <a:rPr lang="cs-CZ" sz="1800" dirty="0">
                <a:latin typeface="Times New Roman" pitchFamily="18" charset="0"/>
                <a:cs typeface="Times New Roman" pitchFamily="18" charset="0"/>
              </a:rPr>
              <a:t> kyselinami ) je kondenzovaná kolem </a:t>
            </a:r>
            <a:r>
              <a:rPr lang="cs-CZ" sz="1800" dirty="0" err="1">
                <a:latin typeface="Times New Roman" pitchFamily="18" charset="0"/>
                <a:cs typeface="Times New Roman" pitchFamily="18" charset="0"/>
              </a:rPr>
              <a:t>mikrokolonií</a:t>
            </a:r>
            <a:r>
              <a:rPr lang="cs-CZ" sz="1800" dirty="0">
                <a:latin typeface="Times New Roman" pitchFamily="18" charset="0"/>
                <a:cs typeface="Times New Roman" pitchFamily="18" charset="0"/>
              </a:rPr>
              <a:t>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809345"/>
            <a:ext cx="3734315" cy="2048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156545" y="188640"/>
            <a:ext cx="8964488"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endParaRPr lang="en-GB" sz="1600" b="1" dirty="0">
              <a:latin typeface="Calibri" pitchFamily="18"/>
            </a:endParaRPr>
          </a:p>
          <a:p>
            <a:pPr marL="285750" indent="-285750">
              <a:spcBef>
                <a:spcPts val="638"/>
              </a:spcBef>
            </a:pPr>
            <a:r>
              <a:rPr lang="cs-CZ" sz="1800" dirty="0">
                <a:latin typeface="Times New Roman" pitchFamily="18" charset="0"/>
                <a:cs typeface="Times New Roman" pitchFamily="18" charset="0"/>
              </a:rPr>
              <a:t> mikrobiální populace v </a:t>
            </a:r>
            <a:r>
              <a:rPr lang="cs-CZ" sz="1800" dirty="0" err="1">
                <a:latin typeface="Times New Roman" pitchFamily="18" charset="0"/>
                <a:cs typeface="Times New Roman" pitchFamily="18" charset="0"/>
              </a:rPr>
              <a:t>biofilmu</a:t>
            </a:r>
            <a:r>
              <a:rPr lang="cs-CZ" sz="1800" dirty="0">
                <a:latin typeface="Times New Roman" pitchFamily="18" charset="0"/>
                <a:cs typeface="Times New Roman" pitchFamily="18" charset="0"/>
              </a:rPr>
              <a:t> umožňuje udržet metabolická spolupráce</a:t>
            </a:r>
          </a:p>
          <a:p>
            <a:pPr marL="285750" indent="-285750">
              <a:spcBef>
                <a:spcPts val="638"/>
              </a:spcBef>
            </a:pPr>
            <a:r>
              <a:rPr lang="cs-CZ" sz="1800" dirty="0">
                <a:latin typeface="Times New Roman" pitchFamily="18" charset="0"/>
                <a:cs typeface="Times New Roman" pitchFamily="18" charset="0"/>
              </a:rPr>
              <a:t>živiny poskytovány sousedními buňkami a difuzí</a:t>
            </a:r>
          </a:p>
          <a:p>
            <a:pPr marL="285750" indent="-285750">
              <a:spcBef>
                <a:spcPts val="638"/>
              </a:spcBef>
            </a:pPr>
            <a:r>
              <a:rPr lang="cs-CZ" sz="1800" dirty="0">
                <a:latin typeface="Times New Roman" pitchFamily="18" charset="0"/>
                <a:cs typeface="Times New Roman" pitchFamily="18" charset="0"/>
              </a:rPr>
              <a:t>produkty jsou stejným způsobem odstraňovány</a:t>
            </a:r>
          </a:p>
          <a:p>
            <a:pPr marL="285750" indent="-285750">
              <a:spcBef>
                <a:spcPts val="638"/>
              </a:spcBef>
            </a:pPr>
            <a:r>
              <a:rPr lang="cs-CZ" sz="1800" b="1" dirty="0">
                <a:latin typeface="Times New Roman" pitchFamily="18" charset="0"/>
                <a:cs typeface="Times New Roman" pitchFamily="18" charset="0"/>
              </a:rPr>
              <a:t>antagonismy</a:t>
            </a:r>
            <a:r>
              <a:rPr lang="cs-CZ" sz="1800" dirty="0">
                <a:latin typeface="Times New Roman" pitchFamily="18" charset="0"/>
                <a:cs typeface="Times New Roman" pitchFamily="18" charset="0"/>
              </a:rPr>
              <a:t> jsou </a:t>
            </a:r>
            <a:r>
              <a:rPr lang="cs-CZ" sz="1800" b="1" dirty="0">
                <a:latin typeface="Times New Roman" pitchFamily="18" charset="0"/>
                <a:cs typeface="Times New Roman" pitchFamily="18" charset="0"/>
              </a:rPr>
              <a:t>zmírňovány</a:t>
            </a:r>
            <a:r>
              <a:rPr lang="cs-CZ" sz="1800" dirty="0">
                <a:latin typeface="Times New Roman" pitchFamily="18" charset="0"/>
                <a:cs typeface="Times New Roman" pitchFamily="18" charset="0"/>
              </a:rPr>
              <a:t> difúzními bariérami</a:t>
            </a:r>
          </a:p>
          <a:p>
            <a:pPr marL="285750" indent="-285750">
              <a:spcBef>
                <a:spcPts val="638"/>
              </a:spcBef>
            </a:pPr>
            <a:r>
              <a:rPr lang="cs-CZ" sz="1800" dirty="0">
                <a:latin typeface="Times New Roman" pitchFamily="18" charset="0"/>
                <a:cs typeface="Times New Roman" pitchFamily="18" charset="0"/>
              </a:rPr>
              <a:t>primární kolonizátoři mohou fyzikálně zabránit kolonizaci dalšími organismy</a:t>
            </a:r>
          </a:p>
          <a:p>
            <a:pPr marL="285750" indent="-285750">
              <a:spcBef>
                <a:spcPts val="638"/>
              </a:spcBef>
            </a:pPr>
            <a:r>
              <a:rPr lang="cs-CZ" sz="1800" b="1" dirty="0" err="1">
                <a:latin typeface="Times New Roman" pitchFamily="18" charset="0"/>
                <a:cs typeface="Times New Roman" pitchFamily="18" charset="0"/>
              </a:rPr>
              <a:t>biofilm</a:t>
            </a:r>
            <a:r>
              <a:rPr lang="cs-CZ" sz="1800" b="1" dirty="0">
                <a:latin typeface="Times New Roman" pitchFamily="18" charset="0"/>
                <a:cs typeface="Times New Roman" pitchFamily="18" charset="0"/>
              </a:rPr>
              <a:t> vytváří a zachovává podmínky, které umožňují růst specifických populací, které by jinak nepřežily</a:t>
            </a:r>
          </a:p>
          <a:p>
            <a:pPr marL="285750" indent="-285750">
              <a:spcBef>
                <a:spcPts val="638"/>
              </a:spcBef>
            </a:pPr>
            <a:r>
              <a:rPr lang="cs-CZ" sz="1800" dirty="0">
                <a:latin typeface="Times New Roman" pitchFamily="18" charset="0"/>
                <a:cs typeface="Times New Roman" pitchFamily="18" charset="0"/>
              </a:rPr>
              <a:t>chemické podmínky (pH, gradient O) umožňují přežití náročných organismů s jedinečnými metabolickými schopnostmi</a:t>
            </a:r>
          </a:p>
          <a:p>
            <a:pPr marL="285750" indent="-285750">
              <a:spcBef>
                <a:spcPts val="638"/>
              </a:spcBef>
            </a:pPr>
            <a:r>
              <a:rPr lang="cs-CZ" sz="1800" b="1" dirty="0">
                <a:latin typeface="Times New Roman" pitchFamily="18" charset="0"/>
                <a:cs typeface="Times New Roman" pitchFamily="18" charset="0"/>
              </a:rPr>
              <a:t>obligátní anaerobní organismy mohou růst spolu s obligátně aerobními</a:t>
            </a:r>
          </a:p>
          <a:p>
            <a:pPr marL="285750" indent="-285750">
              <a:spcBef>
                <a:spcPts val="638"/>
              </a:spcBef>
            </a:pPr>
            <a:r>
              <a:rPr lang="cs-CZ" sz="1800" dirty="0">
                <a:latin typeface="Times New Roman" pitchFamily="18" charset="0"/>
                <a:cs typeface="Times New Roman" pitchFamily="18" charset="0"/>
              </a:rPr>
              <a:t>Např. asociace řas s bakteriemi – řasy jsou zde místem přichycení i zdrojem živin pro heterotrofní bakterie, které využívají extracelulární produkty řas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Obdélník 3"/>
          <p:cNvSpPr/>
          <p:nvPr/>
        </p:nvSpPr>
        <p:spPr>
          <a:xfrm>
            <a:off x="107640" y="103231"/>
            <a:ext cx="9143640" cy="42193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R="0" lvl="0" algn="l" rtl="0" hangingPunct="1">
              <a:lnSpc>
                <a:spcPct val="100000"/>
              </a:lnSpc>
              <a:spcBef>
                <a:spcPts val="0"/>
              </a:spcBef>
              <a:spcAft>
                <a:spcPts val="0"/>
              </a:spcAft>
              <a:tabLst/>
              <a:defRPr sz="1600" b="0"/>
            </a:pPr>
            <a:r>
              <a:rPr lang="cs-CZ" sz="2000" b="1" i="0" u="none" strike="noStrike" kern="1200" spc="0" dirty="0" err="1">
                <a:ln>
                  <a:noFill/>
                </a:ln>
                <a:solidFill>
                  <a:srgbClr val="000000"/>
                </a:solidFill>
                <a:latin typeface="Times New Roman" pitchFamily="18" charset="0"/>
                <a:ea typeface="Microsoft YaHei" pitchFamily="2"/>
                <a:cs typeface="Times New Roman" pitchFamily="18" charset="0"/>
              </a:rPr>
              <a:t>Neutralismus</a:t>
            </a:r>
            <a:endParaRPr lang="cs-CZ" sz="2000" b="1" i="0" u="none" strike="noStrike" kern="1200" spc="0" dirty="0">
              <a:ln>
                <a:noFill/>
              </a:ln>
              <a:solidFill>
                <a:srgbClr val="000000"/>
              </a:solidFill>
              <a:latin typeface="Times New Roman" pitchFamily="18" charset="0"/>
              <a:ea typeface="Microsoft YaHei" pitchFamily="2"/>
              <a:cs typeface="Times New Roman" pitchFamily="18" charset="0"/>
            </a:endParaRPr>
          </a:p>
          <a:p>
            <a:pPr marR="0" lvl="0" algn="l" rtl="0" hangingPunct="1">
              <a:lnSpc>
                <a:spcPct val="100000"/>
              </a:lnSpc>
              <a:spcBef>
                <a:spcPts val="0"/>
              </a:spcBef>
              <a:spcAft>
                <a:spcPts val="0"/>
              </a:spcAft>
              <a:tabLst/>
              <a:defRPr sz="1600" b="0"/>
            </a:pPr>
            <a:endParaRPr lang="cs-CZ" sz="2000" b="1"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žádná interakce mezi populacemi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mezi populacemi s extrémně odlišnými metabolickými schopnostmi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u populací vzdálených</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při nízké hustotě populace (jedna populace „necítí“ druhou)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v oligotrofních mořských a jezerních populacích s malou hustotou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v půdě a sedimentech (populace se nachází na oddělených </a:t>
            </a:r>
            <a:r>
              <a:rPr lang="cs-CZ" sz="2000" b="0" i="0" u="none" strike="noStrike" kern="1200" spc="0" dirty="0" err="1">
                <a:ln>
                  <a:noFill/>
                </a:ln>
                <a:solidFill>
                  <a:srgbClr val="000000"/>
                </a:solidFill>
                <a:latin typeface="Times New Roman" pitchFamily="18" charset="0"/>
                <a:ea typeface="Microsoft YaHei" pitchFamily="2"/>
                <a:cs typeface="Times New Roman" pitchFamily="18" charset="0"/>
              </a:rPr>
              <a:t>mikrohabitatech</a:t>
            </a: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 )</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20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fyzická separace není nutně „</a:t>
            </a:r>
            <a:r>
              <a:rPr lang="cs-CZ" sz="2000" b="0" i="0" u="none" strike="noStrike" kern="1200" spc="0" dirty="0" err="1">
                <a:ln>
                  <a:noFill/>
                </a:ln>
                <a:solidFill>
                  <a:srgbClr val="000000"/>
                </a:solidFill>
                <a:latin typeface="Times New Roman" pitchFamily="18" charset="0"/>
                <a:ea typeface="Microsoft YaHei" pitchFamily="2"/>
                <a:cs typeface="Times New Roman" pitchFamily="18" charset="0"/>
              </a:rPr>
              <a:t>neutralismus</a:t>
            </a: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 </a:t>
            </a:r>
            <a:r>
              <a:rPr lang="cs-CZ" sz="2000" dirty="0">
                <a:solidFill>
                  <a:srgbClr val="000000"/>
                </a:solidFill>
                <a:latin typeface="Times New Roman" pitchFamily="18" charset="0"/>
                <a:ea typeface="Microsoft YaHei" pitchFamily="2"/>
                <a:cs typeface="Times New Roman" pitchFamily="18" charset="0"/>
              </a:rPr>
              <a:t> </a:t>
            </a: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(infekce kořenů zahubí rostlinu a s ní populaci na listech rostliny)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podmínky prostředí neumožňují  aktivní růst populací (led)</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 obě populace se nachází mimo své přirozené prostředí (ve vzduchu )</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2000" b="0" i="0" u="none" strike="noStrike" kern="1200" spc="0" dirty="0">
                <a:ln>
                  <a:noFill/>
                </a:ln>
                <a:solidFill>
                  <a:srgbClr val="000000"/>
                </a:solidFill>
                <a:latin typeface="Times New Roman" pitchFamily="18" charset="0"/>
                <a:ea typeface="Microsoft YaHei" pitchFamily="2"/>
                <a:cs typeface="Times New Roman" pitchFamily="18" charset="0"/>
              </a:rPr>
              <a:t>mikroorganismy  schopné degradovat odpočinková stádia jiných organismů</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4317291"/>
            <a:ext cx="3814878" cy="254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Obdélník 3"/>
          <p:cNvSpPr/>
          <p:nvPr/>
        </p:nvSpPr>
        <p:spPr>
          <a:xfrm>
            <a:off x="10080" y="11160"/>
            <a:ext cx="9143640" cy="66076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R="0" lvl="0" algn="l" rtl="0" hangingPunct="1">
              <a:lnSpc>
                <a:spcPct val="100000"/>
              </a:lnSpc>
              <a:spcBef>
                <a:spcPts val="0"/>
              </a:spcBef>
              <a:spcAft>
                <a:spcPts val="0"/>
              </a:spcAft>
              <a:tabLst/>
              <a:defRPr sz="1600" b="0"/>
            </a:pPr>
            <a:r>
              <a:rPr lang="cs-CZ" b="1" i="0" u="none" strike="noStrike" kern="1200" spc="0" dirty="0">
                <a:ln>
                  <a:noFill/>
                </a:ln>
                <a:solidFill>
                  <a:srgbClr val="000000"/>
                </a:solidFill>
                <a:latin typeface="Times New Roman" pitchFamily="18" charset="0"/>
                <a:ea typeface="Microsoft YaHei" pitchFamily="2"/>
                <a:cs typeface="Times New Roman" pitchFamily="18" charset="0"/>
              </a:rPr>
              <a:t>        </a:t>
            </a:r>
            <a:r>
              <a:rPr lang="cs-CZ" sz="2000" b="1" i="0" u="none" strike="noStrike" kern="1200" spc="0" dirty="0">
                <a:ln>
                  <a:noFill/>
                </a:ln>
                <a:solidFill>
                  <a:srgbClr val="000000"/>
                </a:solidFill>
                <a:latin typeface="Times New Roman" pitchFamily="18" charset="0"/>
                <a:ea typeface="Microsoft YaHei" pitchFamily="2"/>
                <a:cs typeface="Times New Roman" pitchFamily="18" charset="0"/>
              </a:rPr>
              <a:t>Komensalismus</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endParaRPr lang="cs-CZ" sz="1700" dirty="0">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1" i="0" u="none" strike="noStrike" kern="1200" spc="0" dirty="0">
                <a:ln>
                  <a:noFill/>
                </a:ln>
                <a:solidFill>
                  <a:srgbClr val="000000"/>
                </a:solidFill>
                <a:latin typeface="Times New Roman" pitchFamily="18" charset="0"/>
                <a:ea typeface="Microsoft YaHei" pitchFamily="2"/>
                <a:cs typeface="Times New Roman" pitchFamily="18" charset="0"/>
              </a:rPr>
              <a:t>jedna populace získává, druhá je neovlivněna</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populace žije z odpadních metabolických produktů druhé</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obvykle nejde o obligátní vztah, hostitelská populace může být nahrazena jinou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neovlivněná populace přizpůsobuje prostředí jiné populaci </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dirty="0">
                <a:solidFill>
                  <a:srgbClr val="000000"/>
                </a:solidFill>
                <a:latin typeface="Times New Roman" pitchFamily="18" charset="0"/>
                <a:ea typeface="Microsoft YaHei" pitchFamily="2"/>
                <a:cs typeface="Times New Roman" pitchFamily="18" charset="0"/>
              </a:rPr>
              <a:t>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(fakultativní anaerob spotřebuje kyslík a vytvoří prostředí pro obligátního </a:t>
            </a:r>
            <a:r>
              <a:rPr lang="cs-CZ" sz="1700" b="0" i="0" u="none" strike="noStrike" kern="1200" spc="0" dirty="0" err="1">
                <a:ln>
                  <a:noFill/>
                </a:ln>
                <a:solidFill>
                  <a:srgbClr val="000000"/>
                </a:solidFill>
                <a:latin typeface="Times New Roman" pitchFamily="18" charset="0"/>
                <a:ea typeface="Microsoft YaHei" pitchFamily="2"/>
                <a:cs typeface="Times New Roman" pitchFamily="18" charset="0"/>
              </a:rPr>
              <a:t>anaeroba</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častá je produkce růstových faktorů (vitamíny, AK)</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dirty="0">
                <a:solidFill>
                  <a:srgbClr val="000000"/>
                </a:solidFill>
                <a:latin typeface="Times New Roman" pitchFamily="18" charset="0"/>
                <a:ea typeface="Microsoft YaHei" pitchFamily="2"/>
                <a:cs typeface="Times New Roman" pitchFamily="18" charset="0"/>
              </a:rPr>
              <a:t>př. </a:t>
            </a:r>
            <a:r>
              <a:rPr lang="cs-CZ" sz="1700" b="0" i="1" u="none" strike="noStrike" kern="1200" spc="0" dirty="0" err="1">
                <a:ln>
                  <a:noFill/>
                </a:ln>
                <a:solidFill>
                  <a:srgbClr val="000000"/>
                </a:solidFill>
                <a:latin typeface="Times New Roman" pitchFamily="18" charset="0"/>
                <a:ea typeface="Microsoft YaHei" pitchFamily="2"/>
                <a:cs typeface="Times New Roman" pitchFamily="18" charset="0"/>
              </a:rPr>
              <a:t>Flavobacterium</a:t>
            </a:r>
            <a:r>
              <a:rPr lang="cs-CZ" sz="1700" b="0" i="1" u="none" strike="noStrike" kern="1200" spc="0" dirty="0">
                <a:ln>
                  <a:noFill/>
                </a:ln>
                <a:solidFill>
                  <a:srgbClr val="000000"/>
                </a:solidFill>
                <a:latin typeface="Times New Roman" pitchFamily="18" charset="0"/>
                <a:ea typeface="Microsoft YaHei" pitchFamily="2"/>
                <a:cs typeface="Times New Roman" pitchFamily="18" charset="0"/>
              </a:rPr>
              <a:t> brevis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vylučuje cystein, který využívá </a:t>
            </a:r>
            <a:r>
              <a:rPr lang="cs-CZ" sz="1700" b="0" i="1" u="none" strike="noStrike" kern="1200" spc="0" dirty="0" err="1">
                <a:ln>
                  <a:noFill/>
                </a:ln>
                <a:solidFill>
                  <a:srgbClr val="000000"/>
                </a:solidFill>
                <a:latin typeface="Times New Roman" pitchFamily="18" charset="0"/>
                <a:ea typeface="Microsoft YaHei" pitchFamily="2"/>
                <a:cs typeface="Times New Roman" pitchFamily="18" charset="0"/>
              </a:rPr>
              <a:t>Legionella</a:t>
            </a:r>
            <a:r>
              <a:rPr lang="cs-CZ" sz="1700" b="0" i="1" u="none" strike="noStrike" kern="1200" spc="0" dirty="0">
                <a:ln>
                  <a:noFill/>
                </a:ln>
                <a:solidFill>
                  <a:srgbClr val="000000"/>
                </a:solidFill>
                <a:latin typeface="Times New Roman" pitchFamily="18" charset="0"/>
                <a:ea typeface="Microsoft YaHei" pitchFamily="2"/>
                <a:cs typeface="Times New Roman" pitchFamily="18" charset="0"/>
              </a:rPr>
              <a:t> </a:t>
            </a:r>
            <a:r>
              <a:rPr lang="cs-CZ" sz="1700" b="0" i="1" u="none" strike="noStrike" kern="1200" spc="0" dirty="0" err="1">
                <a:ln>
                  <a:noFill/>
                </a:ln>
                <a:solidFill>
                  <a:srgbClr val="000000"/>
                </a:solidFill>
                <a:latin typeface="Times New Roman" pitchFamily="18" charset="0"/>
                <a:ea typeface="Microsoft YaHei" pitchFamily="2"/>
                <a:cs typeface="Times New Roman" pitchFamily="18" charset="0"/>
              </a:rPr>
              <a:t>pneumophila</a:t>
            </a:r>
            <a:r>
              <a:rPr lang="cs-CZ" sz="1700" b="0" i="1" u="none" strike="noStrike" kern="1200" spc="0" dirty="0">
                <a:ln>
                  <a:noFill/>
                </a:ln>
                <a:solidFill>
                  <a:srgbClr val="000000"/>
                </a:solidFill>
                <a:latin typeface="Times New Roman" pitchFamily="18" charset="0"/>
                <a:ea typeface="Microsoft YaHei" pitchFamily="2"/>
                <a:cs typeface="Times New Roman" pitchFamily="18" charset="0"/>
              </a:rPr>
              <a:t>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ve vodném prostředí</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1" i="0" u="none" strike="noStrike" kern="1200" spc="0" dirty="0">
                <a:ln>
                  <a:noFill/>
                </a:ln>
                <a:solidFill>
                  <a:srgbClr val="000000"/>
                </a:solidFill>
                <a:latin typeface="Times New Roman" pitchFamily="18" charset="0"/>
                <a:ea typeface="Microsoft YaHei" pitchFamily="2"/>
                <a:cs typeface="Times New Roman" pitchFamily="18" charset="0"/>
              </a:rPr>
              <a:t>přeměna nerozpustných substrátů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v rozpustné a plynné sloučeniny </a:t>
            </a:r>
            <a:endParaRPr lang="cs-CZ" sz="1700" dirty="0">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metan  v sedimentech využit metan-oxidujícími pop. ve vodním sloupci nad nimi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1" u="none" strike="noStrike" kern="1200" spc="0" dirty="0" err="1">
                <a:ln>
                  <a:noFill/>
                </a:ln>
                <a:solidFill>
                  <a:srgbClr val="000000"/>
                </a:solidFill>
                <a:latin typeface="Times New Roman" pitchFamily="18" charset="0"/>
                <a:ea typeface="Microsoft YaHei" pitchFamily="2"/>
                <a:cs typeface="Times New Roman" pitchFamily="18" charset="0"/>
              </a:rPr>
              <a:t>př.Desulfovibrio</a:t>
            </a:r>
            <a:r>
              <a:rPr lang="cs-CZ" sz="1700" b="0" i="1" u="none" strike="noStrike" kern="1200" spc="0" dirty="0">
                <a:ln>
                  <a:noFill/>
                </a:ln>
                <a:solidFill>
                  <a:srgbClr val="000000"/>
                </a:solidFill>
                <a:latin typeface="Times New Roman" pitchFamily="18" charset="0"/>
                <a:ea typeface="Microsoft YaHei" pitchFamily="2"/>
                <a:cs typeface="Times New Roman" pitchFamily="18" charset="0"/>
              </a:rPr>
              <a:t>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vytvoří acetát a vodík ze sulfátů a laktátu - anaerobní respirace a fermentace- a ty jsou využity </a:t>
            </a:r>
            <a:r>
              <a:rPr lang="cs-CZ" sz="1700" b="0" i="1" u="none" strike="noStrike" kern="1200" spc="0" dirty="0" err="1">
                <a:ln>
                  <a:noFill/>
                </a:ln>
                <a:solidFill>
                  <a:srgbClr val="000000"/>
                </a:solidFill>
                <a:latin typeface="Times New Roman" pitchFamily="18" charset="0"/>
                <a:ea typeface="Microsoft YaHei" pitchFamily="2"/>
                <a:cs typeface="Times New Roman" pitchFamily="18" charset="0"/>
              </a:rPr>
              <a:t>Methanobacterium</a:t>
            </a:r>
            <a:r>
              <a:rPr lang="cs-CZ" sz="1700" b="0" i="1" u="none" strike="noStrike" kern="1200" spc="0" dirty="0">
                <a:ln>
                  <a:noFill/>
                </a:ln>
                <a:solidFill>
                  <a:srgbClr val="000000"/>
                </a:solidFill>
                <a:latin typeface="Times New Roman" pitchFamily="18" charset="0"/>
                <a:ea typeface="Microsoft YaHei" pitchFamily="2"/>
                <a:cs typeface="Times New Roman" pitchFamily="18" charset="0"/>
              </a:rPr>
              <a:t>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pro redukci CO2 na metan)</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i="0" u="none" strike="noStrike" kern="1200" spc="0" dirty="0">
                <a:ln>
                  <a:noFill/>
                </a:ln>
                <a:solidFill>
                  <a:srgbClr val="000000"/>
                </a:solidFill>
                <a:latin typeface="Times New Roman" pitchFamily="18" charset="0"/>
                <a:ea typeface="Microsoft YaHei" pitchFamily="2"/>
                <a:cs typeface="Times New Roman" pitchFamily="18" charset="0"/>
              </a:rPr>
              <a:t>produkce</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kyselin </a:t>
            </a:r>
            <a:r>
              <a:rPr lang="cs-CZ" sz="1700" b="1" i="0" u="none" strike="noStrike" kern="1200" spc="0" dirty="0">
                <a:ln>
                  <a:noFill/>
                </a:ln>
                <a:solidFill>
                  <a:srgbClr val="000000"/>
                </a:solidFill>
                <a:latin typeface="Times New Roman" pitchFamily="18" charset="0"/>
                <a:ea typeface="Microsoft YaHei" pitchFamily="2"/>
                <a:cs typeface="Times New Roman" pitchFamily="18" charset="0"/>
              </a:rPr>
              <a:t>uvolní substrát pro jiný organismus</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houby rozloží celulózu na glukózu a ta využita jinými mikroorganismy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1" i="0" u="none" strike="noStrike" kern="1200" spc="0" dirty="0" err="1">
                <a:ln>
                  <a:noFill/>
                </a:ln>
                <a:solidFill>
                  <a:srgbClr val="000000"/>
                </a:solidFill>
                <a:latin typeface="Times New Roman" pitchFamily="18" charset="0"/>
                <a:ea typeface="Microsoft YaHei" pitchFamily="2"/>
                <a:cs typeface="Times New Roman" pitchFamily="18" charset="0"/>
              </a:rPr>
              <a:t>remediace</a:t>
            </a:r>
            <a:r>
              <a:rPr lang="cs-CZ" sz="1700" b="1" i="0" u="none" strike="noStrike" kern="1200" spc="0" dirty="0">
                <a:ln>
                  <a:noFill/>
                </a:ln>
                <a:solidFill>
                  <a:srgbClr val="000000"/>
                </a:solidFill>
                <a:latin typeface="Times New Roman" pitchFamily="18" charset="0"/>
                <a:ea typeface="Microsoft YaHei" pitchFamily="2"/>
                <a:cs typeface="Times New Roman" pitchFamily="18" charset="0"/>
              </a:rPr>
              <a:t> </a:t>
            </a: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 odstranění nebo neutralizaci toxické látky (odstranění H2S, těžkých kovů)</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organismus sám o sobě poskytuje vhodné prostředí pro druhý </a:t>
            </a:r>
            <a:endParaRPr lang="cs-CZ" sz="1700" dirty="0">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někdy až synergismus – řasa neroste bez bakterie (lišejníky)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endParaRPr lang="cs-CZ" sz="1700" b="0" i="0" u="none" strike="noStrike" kern="1200" spc="0" dirty="0">
              <a:ln>
                <a:noFill/>
              </a:ln>
              <a:solidFill>
                <a:srgbClr val="000000"/>
              </a:solidFill>
              <a:latin typeface="Times New Roman" pitchFamily="18" charset="0"/>
              <a:ea typeface="Microsoft YaHei" pitchFamily="2"/>
              <a:cs typeface="Times New Roman"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600" b="0"/>
            </a:pPr>
            <a:r>
              <a:rPr lang="cs-CZ" sz="1700" b="0" i="0" u="none" strike="noStrike" kern="1200" spc="0" dirty="0">
                <a:ln>
                  <a:noFill/>
                </a:ln>
                <a:solidFill>
                  <a:srgbClr val="000000"/>
                </a:solidFill>
                <a:latin typeface="Times New Roman" pitchFamily="18" charset="0"/>
                <a:ea typeface="Microsoft YaHei" pitchFamily="2"/>
                <a:cs typeface="Times New Roman" pitchFamily="18" charset="0"/>
              </a:rPr>
              <a:t>časté v půdním prostředí</a:t>
            </a:r>
          </a:p>
        </p:txBody>
      </p:sp>
      <p:pic>
        <p:nvPicPr>
          <p:cNvPr id="3" name="Picture 2"/>
          <p:cNvPicPr>
            <a:picLocks noChangeAspect="1"/>
          </p:cNvPicPr>
          <p:nvPr/>
        </p:nvPicPr>
        <p:blipFill>
          <a:blip r:embed="rId3" cstate="print">
            <a:lum/>
            <a:alphaModFix/>
          </a:blip>
          <a:srcRect/>
          <a:stretch>
            <a:fillRect/>
          </a:stretch>
        </p:blipFill>
        <p:spPr>
          <a:xfrm>
            <a:off x="6444208" y="-35396"/>
            <a:ext cx="2709512" cy="1556791"/>
          </a:xfrm>
          <a:prstGeom prst="rect">
            <a:avLst/>
          </a:prstGeom>
          <a:noFill/>
          <a:ln>
            <a:noFill/>
          </a:ln>
        </p:spPr>
      </p:pic>
      <p:cxnSp>
        <p:nvCxnSpPr>
          <p:cNvPr id="4" name="Přímá spojovací šipka 6">
            <a:extLst>
              <a:ext uri="{FF2B5EF4-FFF2-40B4-BE49-F238E27FC236}">
                <a16:creationId xmlns:a16="http://schemas.microsoft.com/office/drawing/2014/main" id="{76FB2289-144F-45A1-950A-04F0C746E86C}"/>
              </a:ext>
            </a:extLst>
          </p:cNvPr>
          <p:cNvCxnSpPr/>
          <p:nvPr/>
        </p:nvCxnSpPr>
        <p:spPr>
          <a:xfrm>
            <a:off x="5436096" y="404664"/>
            <a:ext cx="1008112" cy="0"/>
          </a:xfrm>
          <a:prstGeom prst="straightConnector1">
            <a:avLst/>
          </a:prstGeom>
          <a:ln w="508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ymbióza&#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640" y="188640"/>
            <a:ext cx="8229240" cy="575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Symbióza</a:t>
            </a:r>
            <a:br>
              <a:rPr lang="cs-CZ" sz="2400" b="1" dirty="0"/>
            </a:br>
            <a:endParaRPr lang="cs-CZ" sz="2400" b="1" dirty="0"/>
          </a:p>
        </p:txBody>
      </p:sp>
      <p:sp>
        <p:nvSpPr>
          <p:cNvPr id="3" name="Zástupný symbol pro obsah 2"/>
          <p:cNvSpPr txBox="1">
            <a:spLocks noGrp="1"/>
          </p:cNvSpPr>
          <p:nvPr>
            <p:ph type="body" idx="4294967295"/>
          </p:nvPr>
        </p:nvSpPr>
        <p:spPr>
          <a:xfrm>
            <a:off x="0" y="548680"/>
            <a:ext cx="8784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en-GB" sz="1700" b="1" dirty="0" err="1">
                <a:latin typeface="Times New Roman" pitchFamily="18" charset="0"/>
                <a:cs typeface="Times New Roman" pitchFamily="18" charset="0"/>
              </a:rPr>
              <a:t>Symbióza</a:t>
            </a:r>
            <a:r>
              <a:rPr lang="en-GB" sz="1700" b="1" dirty="0">
                <a:latin typeface="Times New Roman" pitchFamily="18" charset="0"/>
                <a:cs typeface="Times New Roman" pitchFamily="18" charset="0"/>
              </a:rPr>
              <a:t> </a:t>
            </a:r>
            <a:r>
              <a:rPr lang="en-GB" sz="1700" dirty="0">
                <a:latin typeface="Times New Roman" pitchFamily="18" charset="0"/>
                <a:cs typeface="Times New Roman" pitchFamily="18" charset="0"/>
              </a:rPr>
              <a:t>(</a:t>
            </a:r>
            <a:r>
              <a:rPr lang="en-GB" sz="1700" dirty="0" err="1">
                <a:latin typeface="Times New Roman" pitchFamily="18" charset="0"/>
                <a:cs typeface="Times New Roman" pitchFamily="18" charset="0"/>
              </a:rPr>
              <a:t>sym</a:t>
            </a:r>
            <a:r>
              <a:rPr lang="en-GB" sz="1700" dirty="0">
                <a:latin typeface="Times New Roman" pitchFamily="18" charset="0"/>
                <a:cs typeface="Times New Roman" pitchFamily="18" charset="0"/>
              </a:rPr>
              <a:t> - „</a:t>
            </a:r>
            <a:r>
              <a:rPr lang="en-GB" sz="1700" dirty="0" err="1">
                <a:latin typeface="Times New Roman" pitchFamily="18" charset="0"/>
                <a:cs typeface="Times New Roman" pitchFamily="18" charset="0"/>
              </a:rPr>
              <a:t>spolu</a:t>
            </a:r>
            <a:r>
              <a:rPr lang="en-GB" sz="1700" dirty="0">
                <a:latin typeface="Times New Roman" pitchFamily="18" charset="0"/>
                <a:cs typeface="Times New Roman" pitchFamily="18" charset="0"/>
              </a:rPr>
              <a:t>“ a bios - „</a:t>
            </a:r>
            <a:r>
              <a:rPr lang="en-GB" sz="1700" dirty="0" err="1">
                <a:latin typeface="Times New Roman" pitchFamily="18" charset="0"/>
                <a:cs typeface="Times New Roman" pitchFamily="18" charset="0"/>
              </a:rPr>
              <a:t>život</a:t>
            </a:r>
            <a:r>
              <a:rPr lang="en-GB" sz="1700" dirty="0">
                <a:latin typeface="Times New Roman" pitchFamily="18" charset="0"/>
                <a:cs typeface="Times New Roman" pitchFamily="18" charset="0"/>
              </a:rPr>
              <a:t>“) - </a:t>
            </a:r>
            <a:r>
              <a:rPr lang="en-GB" sz="1700" dirty="0" err="1">
                <a:latin typeface="Times New Roman" pitchFamily="18" charset="0"/>
                <a:cs typeface="Times New Roman" pitchFamily="18" charset="0"/>
              </a:rPr>
              <a:t>jakékoli</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úzké</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soužití</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dvou</a:t>
            </a:r>
            <a:r>
              <a:rPr lang="en-GB" sz="1700" dirty="0">
                <a:latin typeface="Times New Roman" pitchFamily="18" charset="0"/>
                <a:cs typeface="Times New Roman" pitchFamily="18" charset="0"/>
              </a:rPr>
              <a:t> a </a:t>
            </a:r>
            <a:r>
              <a:rPr lang="en-GB" sz="1700" dirty="0" err="1">
                <a:latin typeface="Times New Roman" pitchFamily="18" charset="0"/>
                <a:cs typeface="Times New Roman" pitchFamily="18" charset="0"/>
              </a:rPr>
              <a:t>více</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organismů</a:t>
            </a:r>
            <a:r>
              <a:rPr lang="en-GB" sz="1700" dirty="0">
                <a:latin typeface="Times New Roman" pitchFamily="18" charset="0"/>
                <a:cs typeface="Times New Roman" pitchFamily="18" charset="0"/>
              </a:rPr>
              <a:t>…</a:t>
            </a:r>
          </a:p>
          <a:p>
            <a:pPr marL="285750" indent="-285750">
              <a:spcBef>
                <a:spcPts val="638"/>
              </a:spcBef>
            </a:pPr>
            <a:r>
              <a:rPr lang="en-GB" sz="1700" dirty="0" err="1">
                <a:latin typeface="Times New Roman" pitchFamily="18" charset="0"/>
                <a:cs typeface="Times New Roman" pitchFamily="18" charset="0"/>
              </a:rPr>
              <a:t>termín</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symbióza</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ve</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smyslu</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oboustranně</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výhodného</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soužití</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ve</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skutečnosti</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veškeré</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modely</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soužití</a:t>
            </a:r>
            <a:endParaRPr lang="en-GB" sz="1700" dirty="0">
              <a:latin typeface="Times New Roman" pitchFamily="18" charset="0"/>
              <a:cs typeface="Times New Roman" pitchFamily="18" charset="0"/>
            </a:endParaRPr>
          </a:p>
          <a:p>
            <a:pPr marL="285750" indent="-285750">
              <a:spcBef>
                <a:spcPts val="638"/>
              </a:spcBef>
            </a:pPr>
            <a:r>
              <a:rPr lang="en-GB" sz="1700" dirty="0">
                <a:latin typeface="Times New Roman" pitchFamily="18" charset="0"/>
                <a:cs typeface="Times New Roman" pitchFamily="18" charset="0"/>
              </a:rPr>
              <a:t>1877 -</a:t>
            </a:r>
            <a:r>
              <a:rPr lang="en-GB" sz="1700" dirty="0" err="1">
                <a:latin typeface="Times New Roman" pitchFamily="18" charset="0"/>
                <a:cs typeface="Times New Roman" pitchFamily="18" charset="0"/>
              </a:rPr>
              <a:t>botanik</a:t>
            </a:r>
            <a:r>
              <a:rPr lang="en-GB" sz="1700" dirty="0">
                <a:latin typeface="Times New Roman" pitchFamily="18" charset="0"/>
                <a:cs typeface="Times New Roman" pitchFamily="18" charset="0"/>
              </a:rPr>
              <a:t> Albert Bernhard Frank </a:t>
            </a:r>
            <a:r>
              <a:rPr lang="en-GB" sz="1700" dirty="0" err="1">
                <a:latin typeface="Times New Roman" pitchFamily="18" charset="0"/>
                <a:cs typeface="Times New Roman" pitchFamily="18" charset="0"/>
              </a:rPr>
              <a:t>označení</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koexistence</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různých</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organismů</a:t>
            </a:r>
            <a:endParaRPr lang="en-GB" sz="1700" dirty="0">
              <a:latin typeface="Times New Roman" pitchFamily="18" charset="0"/>
              <a:cs typeface="Times New Roman" pitchFamily="18" charset="0"/>
            </a:endParaRPr>
          </a:p>
          <a:p>
            <a:pPr marL="285750" indent="-285750">
              <a:spcBef>
                <a:spcPts val="638"/>
              </a:spcBef>
            </a:pPr>
            <a:r>
              <a:rPr lang="en-GB" sz="1700" dirty="0" err="1">
                <a:latin typeface="Times New Roman" pitchFamily="18" charset="0"/>
                <a:cs typeface="Times New Roman" pitchFamily="18" charset="0"/>
              </a:rPr>
              <a:t>zahrnuty</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jak</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mutualistické</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tak</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parazitické</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vztahy</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včetně</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přechodů</a:t>
            </a:r>
            <a:r>
              <a:rPr lang="en-GB" sz="1700" dirty="0">
                <a:latin typeface="Times New Roman" pitchFamily="18" charset="0"/>
                <a:cs typeface="Times New Roman" pitchFamily="18" charset="0"/>
              </a:rPr>
              <a:t> </a:t>
            </a:r>
            <a:endParaRPr lang="cs-CZ" sz="1700" dirty="0">
              <a:latin typeface="Times New Roman" pitchFamily="18" charset="0"/>
              <a:cs typeface="Times New Roman" pitchFamily="18" charset="0"/>
            </a:endParaRPr>
          </a:p>
          <a:p>
            <a:pPr marL="285750" indent="-285750">
              <a:spcBef>
                <a:spcPts val="638"/>
              </a:spcBef>
            </a:pPr>
            <a:r>
              <a:rPr lang="en-GB" sz="1700" b="1" dirty="0" err="1">
                <a:latin typeface="Times New Roman" pitchFamily="18" charset="0"/>
                <a:cs typeface="Times New Roman" pitchFamily="18" charset="0"/>
              </a:rPr>
              <a:t>symbiotická</a:t>
            </a:r>
            <a:r>
              <a:rPr lang="en-GB" sz="1700" b="1" dirty="0">
                <a:latin typeface="Times New Roman" pitchFamily="18" charset="0"/>
                <a:cs typeface="Times New Roman" pitchFamily="18" charset="0"/>
              </a:rPr>
              <a:t> </a:t>
            </a:r>
            <a:r>
              <a:rPr lang="en-GB" sz="1700" b="1" dirty="0" err="1">
                <a:latin typeface="Times New Roman" pitchFamily="18" charset="0"/>
                <a:cs typeface="Times New Roman" pitchFamily="18" charset="0"/>
              </a:rPr>
              <a:t>interakce</a:t>
            </a:r>
            <a:r>
              <a:rPr lang="en-GB" sz="1700" b="1" dirty="0">
                <a:latin typeface="Times New Roman" pitchFamily="18" charset="0"/>
                <a:cs typeface="Times New Roman" pitchFamily="18" charset="0"/>
              </a:rPr>
              <a:t> </a:t>
            </a:r>
            <a:r>
              <a:rPr lang="en-GB" sz="1700" dirty="0" err="1">
                <a:latin typeface="Times New Roman" pitchFamily="18" charset="0"/>
                <a:cs typeface="Times New Roman" pitchFamily="18" charset="0"/>
              </a:rPr>
              <a:t>či</a:t>
            </a:r>
            <a:r>
              <a:rPr lang="en-GB" sz="1700" dirty="0">
                <a:latin typeface="Times New Roman" pitchFamily="18" charset="0"/>
                <a:cs typeface="Times New Roman" pitchFamily="18" charset="0"/>
              </a:rPr>
              <a:t> </a:t>
            </a:r>
            <a:r>
              <a:rPr lang="en-GB" sz="1700" b="1" dirty="0" err="1">
                <a:latin typeface="Times New Roman" pitchFamily="18" charset="0"/>
                <a:cs typeface="Times New Roman" pitchFamily="18" charset="0"/>
              </a:rPr>
              <a:t>asociace</a:t>
            </a:r>
            <a:r>
              <a:rPr lang="en-GB" sz="1700" dirty="0">
                <a:latin typeface="Times New Roman" pitchFamily="18" charset="0"/>
                <a:cs typeface="Times New Roman" pitchFamily="18" charset="0"/>
              </a:rPr>
              <a:t> je </a:t>
            </a:r>
            <a:r>
              <a:rPr lang="en-GB" sz="1700" dirty="0" err="1">
                <a:latin typeface="Times New Roman" pitchFamily="18" charset="0"/>
                <a:cs typeface="Times New Roman" pitchFamily="18" charset="0"/>
              </a:rPr>
              <a:t>velice</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častá</a:t>
            </a:r>
            <a:endParaRPr lang="en-GB" sz="1700" dirty="0">
              <a:latin typeface="Times New Roman" pitchFamily="18" charset="0"/>
              <a:cs typeface="Times New Roman" pitchFamily="18" charset="0"/>
            </a:endParaRPr>
          </a:p>
          <a:p>
            <a:pPr marL="285750" indent="-285750">
              <a:spcBef>
                <a:spcPts val="638"/>
              </a:spcBef>
            </a:pPr>
            <a:r>
              <a:rPr lang="cs-CZ" sz="1700" dirty="0" err="1">
                <a:latin typeface="Times New Roman" pitchFamily="18" charset="0"/>
                <a:cs typeface="Times New Roman" pitchFamily="18" charset="0"/>
              </a:rPr>
              <a:t>e</a:t>
            </a:r>
            <a:r>
              <a:rPr lang="en-GB" sz="1700" dirty="0" err="1">
                <a:latin typeface="Times New Roman" pitchFamily="18" charset="0"/>
                <a:cs typeface="Times New Roman" pitchFamily="18" charset="0"/>
              </a:rPr>
              <a:t>voluční</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význam</a:t>
            </a:r>
            <a:r>
              <a:rPr lang="en-GB" sz="1700" dirty="0">
                <a:latin typeface="Times New Roman" pitchFamily="18" charset="0"/>
                <a:cs typeface="Times New Roman" pitchFamily="18" charset="0"/>
              </a:rPr>
              <a:t> - </a:t>
            </a:r>
            <a:r>
              <a:rPr lang="en-GB" sz="1700" dirty="0" err="1">
                <a:latin typeface="Times New Roman" pitchFamily="18" charset="0"/>
                <a:cs typeface="Times New Roman" pitchFamily="18" charset="0"/>
              </a:rPr>
              <a:t>endosymbiotické</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teorie</a:t>
            </a:r>
            <a:endParaRPr lang="cs-CZ" sz="1700" dirty="0">
              <a:latin typeface="Times New Roman" pitchFamily="18" charset="0"/>
              <a:cs typeface="Times New Roman" pitchFamily="18" charset="0"/>
            </a:endParaRPr>
          </a:p>
          <a:p>
            <a:pPr marL="285750" indent="-285750">
              <a:spcBef>
                <a:spcPts val="638"/>
              </a:spcBef>
            </a:pPr>
            <a:r>
              <a:rPr lang="cs-CZ" sz="1700" dirty="0">
                <a:latin typeface="Times New Roman" pitchFamily="18" charset="0"/>
                <a:cs typeface="Times New Roman" pitchFamily="18" charset="0"/>
              </a:rPr>
              <a:t>f</a:t>
            </a:r>
            <a:r>
              <a:rPr lang="en-GB" sz="1700" dirty="0" err="1">
                <a:latin typeface="Times New Roman" pitchFamily="18" charset="0"/>
                <a:cs typeface="Times New Roman" pitchFamily="18" charset="0"/>
              </a:rPr>
              <a:t>unkce</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symbiózy</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jsou</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rozličné</a:t>
            </a:r>
            <a:r>
              <a:rPr lang="en-GB" sz="1700" dirty="0">
                <a:latin typeface="Times New Roman" pitchFamily="18" charset="0"/>
                <a:cs typeface="Times New Roman" pitchFamily="18" charset="0"/>
              </a:rPr>
              <a:t>, </a:t>
            </a:r>
            <a:r>
              <a:rPr lang="cs-CZ" sz="1700" dirty="0">
                <a:latin typeface="Times New Roman" pitchFamily="18" charset="0"/>
                <a:cs typeface="Times New Roman" pitchFamily="18" charset="0"/>
              </a:rPr>
              <a:t>výměna </a:t>
            </a:r>
            <a:r>
              <a:rPr lang="en-GB" sz="1700" dirty="0" err="1">
                <a:latin typeface="Times New Roman" pitchFamily="18" charset="0"/>
                <a:cs typeface="Times New Roman" pitchFamily="18" charset="0"/>
              </a:rPr>
              <a:t>organické</a:t>
            </a:r>
            <a:r>
              <a:rPr lang="en-GB" sz="1700" dirty="0">
                <a:latin typeface="Times New Roman" pitchFamily="18" charset="0"/>
                <a:cs typeface="Times New Roman" pitchFamily="18" charset="0"/>
              </a:rPr>
              <a:t> a </a:t>
            </a:r>
            <a:r>
              <a:rPr lang="en-GB" sz="1700" dirty="0" err="1">
                <a:latin typeface="Times New Roman" pitchFamily="18" charset="0"/>
                <a:cs typeface="Times New Roman" pitchFamily="18" charset="0"/>
              </a:rPr>
              <a:t>anorganické</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látky</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ochran</a:t>
            </a:r>
            <a:r>
              <a:rPr lang="cs-CZ" sz="1700" dirty="0">
                <a:latin typeface="Times New Roman" pitchFamily="18" charset="0"/>
                <a:cs typeface="Times New Roman" pitchFamily="18" charset="0"/>
              </a:rPr>
              <a:t>a</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či</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jiné</a:t>
            </a:r>
            <a:r>
              <a:rPr lang="en-GB" sz="1700" dirty="0">
                <a:latin typeface="Times New Roman" pitchFamily="18" charset="0"/>
                <a:cs typeface="Times New Roman" pitchFamily="18" charset="0"/>
              </a:rPr>
              <a:t> </a:t>
            </a:r>
            <a:r>
              <a:rPr lang="en-GB" sz="1700" dirty="0" err="1">
                <a:latin typeface="Times New Roman" pitchFamily="18" charset="0"/>
                <a:cs typeface="Times New Roman" pitchFamily="18" charset="0"/>
              </a:rPr>
              <a:t>služby</a:t>
            </a:r>
            <a:endParaRPr lang="en-GB" sz="1700" dirty="0">
              <a:latin typeface="Times New Roman" pitchFamily="18" charset="0"/>
              <a:cs typeface="Times New Roman" pitchFamily="18" charset="0"/>
            </a:endParaRPr>
          </a:p>
        </p:txBody>
      </p:sp>
      <p:pic>
        <p:nvPicPr>
          <p:cNvPr id="4" name="Picture 3"/>
          <p:cNvPicPr>
            <a:picLocks noChangeAspect="1"/>
          </p:cNvPicPr>
          <p:nvPr/>
        </p:nvPicPr>
        <p:blipFill>
          <a:blip r:embed="rId3" cstate="print">
            <a:lum/>
            <a:alphaModFix/>
          </a:blip>
          <a:srcRect/>
          <a:stretch>
            <a:fillRect/>
          </a:stretch>
        </p:blipFill>
        <p:spPr>
          <a:xfrm>
            <a:off x="4860032" y="4293096"/>
            <a:ext cx="4002524" cy="2364667"/>
          </a:xfrm>
          <a:prstGeom prst="rect">
            <a:avLst/>
          </a:prstGeom>
          <a:noFill/>
          <a:ln>
            <a:noFill/>
          </a:ln>
        </p:spPr>
      </p:pic>
      <p:sp>
        <p:nvSpPr>
          <p:cNvPr id="5" name="TextovéPole 4"/>
          <p:cNvSpPr txBox="1"/>
          <p:nvPr/>
        </p:nvSpPr>
        <p:spPr>
          <a:xfrm>
            <a:off x="153069" y="4770460"/>
            <a:ext cx="4058891" cy="1682876"/>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700" dirty="0">
                <a:latin typeface="Times New Roman" pitchFamily="18" charset="0"/>
                <a:cs typeface="Times New Roman" pitchFamily="18" charset="0"/>
              </a:rPr>
              <a:t>n</a:t>
            </a:r>
            <a:r>
              <a:rPr lang="cs-CZ" sz="1700" b="0" i="0" u="none" strike="noStrike" spc="0" dirty="0">
                <a:solidFill>
                  <a:srgbClr val="000000"/>
                </a:solidFill>
                <a:latin typeface="Times New Roman" pitchFamily="18" charset="0"/>
                <a:cs typeface="Times New Roman" pitchFamily="18" charset="0"/>
              </a:rPr>
              <a:t>a mezidruhové úrovni je známo mnoho asociací mezi  řasami a houbami </a:t>
            </a:r>
            <a:r>
              <a:rPr lang="cs-CZ" sz="1700" dirty="0">
                <a:latin typeface="Times New Roman" pitchFamily="18" charset="0"/>
                <a:cs typeface="Times New Roman" pitchFamily="18" charset="0"/>
              </a:rPr>
              <a:t>i</a:t>
            </a:r>
            <a:r>
              <a:rPr lang="cs-CZ" sz="1700" b="0" i="0" u="none" strike="noStrike" spc="0" dirty="0">
                <a:solidFill>
                  <a:srgbClr val="000000"/>
                </a:solidFill>
                <a:latin typeface="Times New Roman" pitchFamily="18" charset="0"/>
                <a:cs typeface="Times New Roman" pitchFamily="18" charset="0"/>
              </a:rPr>
              <a:t> jinými heterotrofními organismy, či například lišejníky (z houbová a řasová či sinicové složky)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Obdélník 3"/>
          <p:cNvSpPr/>
          <p:nvPr/>
        </p:nvSpPr>
        <p:spPr>
          <a:xfrm>
            <a:off x="0" y="216000"/>
            <a:ext cx="9036496" cy="46303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sz="1600" b="1" i="0" u="none" strike="noStrike" kern="1200" spc="0" dirty="0">
                <a:ln>
                  <a:noFill/>
                </a:ln>
                <a:solidFill>
                  <a:srgbClr val="000000"/>
                </a:solidFill>
                <a:latin typeface="Calibri" pitchFamily="18"/>
                <a:ea typeface="Microsoft YaHei" pitchFamily="2"/>
                <a:cs typeface="Lucida Sans" pitchFamily="2"/>
              </a:rPr>
              <a:t>Synergismus (mutualismus)</a:t>
            </a:r>
          </a:p>
          <a:p>
            <a:pPr marL="0" marR="0" lvl="0" indent="0" algn="l" rtl="0" hangingPunct="1">
              <a:lnSpc>
                <a:spcPct val="100000"/>
              </a:lnSpc>
              <a:spcBef>
                <a:spcPts val="0"/>
              </a:spcBef>
              <a:spcAft>
                <a:spcPts val="0"/>
              </a:spcAft>
              <a:buNone/>
              <a:tabLst/>
              <a:defRPr sz="1800"/>
            </a:pPr>
            <a:endParaRPr lang="cs-CZ" sz="1600" b="1"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Font typeface="Arial" panose="020B0604020202020204" pitchFamily="34" charset="0"/>
              <a:buChar char="•"/>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1" i="0" u="none" strike="noStrike" kern="1200" spc="0" dirty="0">
                <a:ln>
                  <a:noFill/>
                </a:ln>
                <a:solidFill>
                  <a:srgbClr val="000000"/>
                </a:solidFill>
                <a:latin typeface="Calibri" pitchFamily="18"/>
                <a:ea typeface="Microsoft YaHei" pitchFamily="2"/>
                <a:cs typeface="Lucida Sans" pitchFamily="2"/>
              </a:rPr>
              <a:t>obě populace těží </a:t>
            </a:r>
            <a:r>
              <a:rPr lang="cs-CZ" sz="1600" b="0" i="0" u="none" strike="noStrike" kern="1200" spc="0" dirty="0">
                <a:ln>
                  <a:noFill/>
                </a:ln>
                <a:solidFill>
                  <a:srgbClr val="000000"/>
                </a:solidFill>
                <a:latin typeface="Calibri" pitchFamily="18"/>
                <a:ea typeface="Microsoft YaHei" pitchFamily="2"/>
                <a:cs typeface="Lucida Sans" pitchFamily="2"/>
              </a:rPr>
              <a:t>ze vztahu</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1" i="0" u="none" strike="noStrike" kern="1200" spc="0" dirty="0">
                <a:ln>
                  <a:noFill/>
                </a:ln>
                <a:solidFill>
                  <a:srgbClr val="000000"/>
                </a:solidFill>
                <a:latin typeface="Calibri" pitchFamily="18"/>
                <a:ea typeface="Microsoft YaHei" pitchFamily="2"/>
                <a:cs typeface="Lucida Sans" pitchFamily="2"/>
              </a:rPr>
              <a:t>vztah není obligátní</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obě populace přežijí samostatně, spolu získávají další výhody (doplnění metabolické dráhy)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často založené na schopnosti jedné populace zásobovat populaci druhou nějakým růstovým faktorem</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 v minimálním médiu </a:t>
            </a:r>
            <a:r>
              <a:rPr lang="cs-CZ" sz="1600" b="0" i="1" u="none" strike="noStrike" kern="1200" spc="0" dirty="0" err="1">
                <a:ln>
                  <a:noFill/>
                </a:ln>
                <a:solidFill>
                  <a:srgbClr val="000000"/>
                </a:solidFill>
                <a:latin typeface="Calibri" pitchFamily="18"/>
                <a:ea typeface="Microsoft YaHei" pitchFamily="2"/>
                <a:cs typeface="Lucida Sans" pitchFamily="2"/>
              </a:rPr>
              <a:t>Lactobacillus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a </a:t>
            </a:r>
            <a:r>
              <a:rPr lang="cs-CZ" sz="1600" b="0" i="1" u="none" strike="noStrike" kern="1200" spc="0" dirty="0" err="1">
                <a:ln>
                  <a:noFill/>
                </a:ln>
                <a:solidFill>
                  <a:srgbClr val="000000"/>
                </a:solidFill>
                <a:latin typeface="Calibri" pitchFamily="18"/>
                <a:ea typeface="Microsoft YaHei" pitchFamily="2"/>
                <a:cs typeface="Lucida Sans" pitchFamily="2"/>
              </a:rPr>
              <a:t>Enterococcus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porostou jen dohromady</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r>
              <a:rPr lang="cs-CZ" sz="1600" b="0" i="0" u="none" strike="noStrike" kern="1200" spc="0" dirty="0">
                <a:ln>
                  <a:noFill/>
                </a:ln>
                <a:solidFill>
                  <a:srgbClr val="000000"/>
                </a:solidFill>
                <a:latin typeface="Calibri" pitchFamily="18"/>
                <a:ea typeface="Microsoft YaHei" pitchFamily="2"/>
                <a:cs typeface="Lucida Sans" pitchFamily="2"/>
              </a:rPr>
              <a:t>vyžaduje kyselinu listovou, kterou produkuje </a:t>
            </a:r>
            <a:r>
              <a:rPr lang="cs-CZ" sz="1600" b="0" i="1" u="none" strike="noStrike" kern="1200" spc="0" dirty="0" err="1">
                <a:ln>
                  <a:noFill/>
                </a:ln>
                <a:solidFill>
                  <a:srgbClr val="000000"/>
                </a:solidFill>
                <a:latin typeface="Calibri" pitchFamily="18"/>
                <a:ea typeface="Microsoft YaHei" pitchFamily="2"/>
                <a:cs typeface="Lucida Sans" pitchFamily="2"/>
              </a:rPr>
              <a:t>Lactobacillus</a:t>
            </a:r>
            <a:r>
              <a:rPr lang="cs-CZ" sz="1600" b="0" i="0" u="none" strike="noStrike" kern="1200" spc="0" dirty="0">
                <a:ln>
                  <a:noFill/>
                </a:ln>
                <a:solidFill>
                  <a:srgbClr val="000000"/>
                </a:solidFill>
                <a:latin typeface="Calibri" pitchFamily="18"/>
                <a:ea typeface="Microsoft YaHei" pitchFamily="2"/>
                <a:cs typeface="Lucida Sans" pitchFamily="2"/>
              </a:rPr>
              <a:t> a ten zase potřebuje fenylalanin , který produkuje </a:t>
            </a:r>
            <a:r>
              <a:rPr lang="cs-CZ" sz="1600" b="0" i="1" u="none" strike="noStrike" kern="1200" spc="0" dirty="0" err="1">
                <a:ln>
                  <a:noFill/>
                </a:ln>
                <a:solidFill>
                  <a:srgbClr val="000000"/>
                </a:solidFill>
                <a:latin typeface="Calibri" pitchFamily="18"/>
                <a:ea typeface="Microsoft YaHei" pitchFamily="2"/>
                <a:cs typeface="Lucida Sans" pitchFamily="2"/>
              </a:rPr>
              <a:t>Enterococcus</a:t>
            </a:r>
            <a:r>
              <a:rPr lang="cs-CZ" sz="1600" b="0" i="0" u="none" strike="noStrike" kern="1200" spc="0" dirty="0">
                <a:ln>
                  <a:noFill/>
                </a:ln>
                <a:solidFill>
                  <a:srgbClr val="000000"/>
                </a:solidFill>
                <a:latin typeface="Calibri" pitchFamily="18"/>
                <a:ea typeface="Microsoft YaHei" pitchFamily="2"/>
                <a:cs typeface="Lucida Sans" pitchFamily="2"/>
              </a:rPr>
              <a:t>)</a:t>
            </a: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Př. </a:t>
            </a:r>
            <a:r>
              <a:rPr lang="cs-CZ" sz="1600" dirty="0">
                <a:solidFill>
                  <a:srgbClr val="000000"/>
                </a:solidFill>
                <a:latin typeface="Calibri" pitchFamily="18"/>
                <a:ea typeface="Microsoft YaHei" pitchFamily="2"/>
                <a:cs typeface="Lucida Sans" pitchFamily="2"/>
              </a:rPr>
              <a:t>r</a:t>
            </a:r>
            <a:r>
              <a:rPr lang="cs-CZ" sz="1600" b="0" i="0" u="none" strike="noStrike" kern="1200" spc="0" dirty="0">
                <a:ln>
                  <a:noFill/>
                </a:ln>
                <a:solidFill>
                  <a:srgbClr val="000000"/>
                </a:solidFill>
                <a:latin typeface="Calibri" pitchFamily="18"/>
                <a:ea typeface="Microsoft YaHei" pitchFamily="2"/>
                <a:cs typeface="Lucida Sans" pitchFamily="2"/>
              </a:rPr>
              <a:t>ůst E. </a:t>
            </a:r>
            <a:r>
              <a:rPr lang="cs-CZ" sz="1600" b="0" i="0" u="none" strike="noStrike" kern="1200" spc="0" dirty="0" err="1">
                <a:ln>
                  <a:noFill/>
                </a:ln>
                <a:solidFill>
                  <a:srgbClr val="000000"/>
                </a:solidFill>
                <a:latin typeface="Calibri" pitchFamily="18"/>
                <a:ea typeface="Microsoft YaHei" pitchFamily="2"/>
                <a:cs typeface="Lucida Sans" pitchFamily="2"/>
              </a:rPr>
              <a:t>faecalis</a:t>
            </a:r>
            <a:r>
              <a:rPr lang="cs-CZ" sz="1600" b="0" i="0" u="none" strike="noStrike" kern="1200" spc="0" dirty="0">
                <a:ln>
                  <a:noFill/>
                </a:ln>
                <a:solidFill>
                  <a:srgbClr val="000000"/>
                </a:solidFill>
                <a:latin typeface="Calibri" pitchFamily="18"/>
                <a:ea typeface="Microsoft YaHei" pitchFamily="2"/>
                <a:cs typeface="Lucida Sans" pitchFamily="2"/>
              </a:rPr>
              <a:t> a L. </a:t>
            </a:r>
            <a:r>
              <a:rPr lang="cs-CZ" sz="1600" b="0" i="0" u="none" strike="noStrike" kern="1200" spc="0" dirty="0" err="1">
                <a:ln>
                  <a:noFill/>
                </a:ln>
                <a:solidFill>
                  <a:srgbClr val="000000"/>
                </a:solidFill>
                <a:latin typeface="Calibri" pitchFamily="18"/>
                <a:ea typeface="Microsoft YaHei" pitchFamily="2"/>
                <a:cs typeface="Lucida Sans" pitchFamily="2"/>
              </a:rPr>
              <a:t>arabinosus</a:t>
            </a:r>
            <a:r>
              <a:rPr lang="cs-CZ" sz="1600" b="0" i="0" u="none" strike="noStrike" kern="1200" spc="0" dirty="0">
                <a:ln>
                  <a:noFill/>
                </a:ln>
                <a:solidFill>
                  <a:srgbClr val="000000"/>
                </a:solidFill>
                <a:latin typeface="Calibri" pitchFamily="18"/>
                <a:ea typeface="Microsoft YaHei" pitchFamily="2"/>
                <a:cs typeface="Lucida Sans" pitchFamily="2"/>
              </a:rPr>
              <a:t> v médiu bez kyseliny listové a fenylalaninu:</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a) kombinovaná kultura</a:t>
            </a: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b) </a:t>
            </a:r>
            <a:r>
              <a:rPr lang="cs-CZ" sz="1600" b="0" i="1" u="none" strike="noStrike" kern="1200" spc="0" dirty="0">
                <a:ln>
                  <a:noFill/>
                </a:ln>
                <a:solidFill>
                  <a:srgbClr val="000000"/>
                </a:solidFill>
                <a:latin typeface="Calibri" pitchFamily="18"/>
                <a:ea typeface="Microsoft YaHei" pitchFamily="2"/>
                <a:cs typeface="Lucida Sans" pitchFamily="2"/>
              </a:rPr>
              <a:t>E. </a:t>
            </a:r>
            <a:r>
              <a:rPr lang="cs-CZ" sz="1600" b="0" i="1" u="none" strike="noStrike" kern="1200" spc="0" dirty="0" err="1">
                <a:ln>
                  <a:noFill/>
                </a:ln>
                <a:solidFill>
                  <a:srgbClr val="000000"/>
                </a:solidFill>
                <a:latin typeface="Calibri" pitchFamily="18"/>
                <a:ea typeface="Microsoft YaHei" pitchFamily="2"/>
                <a:cs typeface="Lucida Sans" pitchFamily="2"/>
              </a:rPr>
              <a:t>faecalis</a:t>
            </a:r>
            <a:r>
              <a:rPr lang="cs-CZ" sz="1600" b="0" i="1" u="none" strike="noStrike" kern="1200" spc="0" dirty="0">
                <a:ln>
                  <a:noFill/>
                </a:ln>
                <a:solidFill>
                  <a:srgbClr val="000000"/>
                </a:solidFill>
                <a:latin typeface="Calibri" pitchFamily="18"/>
                <a:ea typeface="Microsoft YaHei" pitchFamily="2"/>
                <a:cs typeface="Lucida Sans" pitchFamily="2"/>
              </a:rPr>
              <a:t> </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r>
              <a:rPr lang="cs-CZ" sz="1600" b="0" i="0" u="none" strike="noStrike" kern="1200" spc="0" dirty="0">
                <a:ln>
                  <a:noFill/>
                </a:ln>
                <a:solidFill>
                  <a:srgbClr val="000000"/>
                </a:solidFill>
                <a:latin typeface="Calibri" pitchFamily="18"/>
                <a:ea typeface="Microsoft YaHei" pitchFamily="2"/>
                <a:cs typeface="Lucida Sans" pitchFamily="2"/>
              </a:rPr>
              <a:t>c) </a:t>
            </a:r>
            <a:r>
              <a:rPr lang="cs-CZ" sz="1600" b="0" i="1" u="none" strike="noStrike" kern="1200" spc="0" dirty="0">
                <a:ln>
                  <a:noFill/>
                </a:ln>
                <a:solidFill>
                  <a:srgbClr val="000000"/>
                </a:solidFill>
                <a:latin typeface="Calibri" pitchFamily="18"/>
                <a:ea typeface="Microsoft YaHei" pitchFamily="2"/>
                <a:cs typeface="Lucida Sans" pitchFamily="2"/>
              </a:rPr>
              <a:t>L. </a:t>
            </a:r>
            <a:r>
              <a:rPr lang="cs-CZ" sz="1600" b="0" i="1" u="none" strike="noStrike" kern="1200" spc="0" dirty="0" err="1">
                <a:ln>
                  <a:noFill/>
                </a:ln>
                <a:solidFill>
                  <a:srgbClr val="000000"/>
                </a:solidFill>
                <a:latin typeface="Calibri" pitchFamily="18"/>
                <a:ea typeface="Microsoft YaHei" pitchFamily="2"/>
                <a:cs typeface="Lucida Sans" pitchFamily="2"/>
              </a:rPr>
              <a:t>arabinosus</a:t>
            </a:r>
            <a:r>
              <a:rPr lang="cs-CZ" sz="1600" b="0" i="1" u="none" strike="noStrike" kern="1200" spc="0" dirty="0">
                <a:ln>
                  <a:noFill/>
                </a:ln>
                <a:solidFill>
                  <a:srgbClr val="000000"/>
                </a:solidFill>
                <a:latin typeface="Calibri" pitchFamily="18"/>
                <a:ea typeface="Microsoft YaHei" pitchFamily="2"/>
                <a:cs typeface="Lucida Sans" pitchFamily="2"/>
              </a:rPr>
              <a:t> </a:t>
            </a:r>
            <a:endParaRPr lang="cs-CZ" sz="1600" b="0" i="0" u="none" strike="noStrike" kern="1200" spc="0" dirty="0">
              <a:ln>
                <a:noFill/>
              </a:ln>
              <a:solidFill>
                <a:srgbClr val="000000"/>
              </a:solidFill>
              <a:latin typeface="Calibri" pitchFamily="18"/>
              <a:ea typeface="Microsoft YaHei" pitchFamily="2"/>
              <a:cs typeface="Lucida Sans" pitchFamily="2"/>
            </a:endParaRPr>
          </a:p>
          <a:p>
            <a:pPr marL="0" marR="0" lvl="0" indent="0" algn="l" rtl="0" hangingPunct="1">
              <a:lnSpc>
                <a:spcPct val="100000"/>
              </a:lnSpc>
              <a:spcBef>
                <a:spcPts val="0"/>
              </a:spcBef>
              <a:spcAft>
                <a:spcPts val="0"/>
              </a:spcAft>
              <a:buNone/>
              <a:tabLst/>
              <a:defRPr sz="1800"/>
            </a:pPr>
            <a:endParaRPr lang="cs-CZ" sz="1800" b="0" i="0" u="none" strike="noStrike" kern="1200" spc="0" dirty="0">
              <a:ln>
                <a:noFill/>
              </a:ln>
              <a:solidFill>
                <a:srgbClr val="000000"/>
              </a:solidFill>
              <a:latin typeface="Calibri" pitchFamily="18"/>
              <a:ea typeface="Microsoft YaHei" pitchFamily="2"/>
              <a:cs typeface="Lucida Sans" pitchFamily="2"/>
            </a:endParaRPr>
          </a:p>
        </p:txBody>
      </p:sp>
      <p:pic>
        <p:nvPicPr>
          <p:cNvPr id="3" name="Picture 2"/>
          <p:cNvPicPr>
            <a:picLocks noChangeAspect="1"/>
          </p:cNvPicPr>
          <p:nvPr/>
        </p:nvPicPr>
        <p:blipFill>
          <a:blip r:embed="rId3" cstate="print">
            <a:lum/>
            <a:alphaModFix/>
          </a:blip>
          <a:srcRect/>
          <a:stretch>
            <a:fillRect/>
          </a:stretch>
        </p:blipFill>
        <p:spPr>
          <a:xfrm>
            <a:off x="2123728" y="3933056"/>
            <a:ext cx="2891467" cy="2814138"/>
          </a:xfrm>
          <a:prstGeom prst="rect">
            <a:avLst/>
          </a:prstGeom>
          <a:noFill/>
          <a:ln>
            <a:no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4388932"/>
            <a:ext cx="3144350" cy="235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p:cNvPicPr>
          <p:nvPr/>
        </p:nvPicPr>
        <p:blipFill>
          <a:blip r:embed="rId5" cstate="print">
            <a:lum/>
            <a:alphaModFix/>
          </a:blip>
          <a:srcRect/>
          <a:stretch>
            <a:fillRect/>
          </a:stretch>
        </p:blipFill>
        <p:spPr>
          <a:xfrm>
            <a:off x="6660232" y="1"/>
            <a:ext cx="2483768" cy="1556791"/>
          </a:xfrm>
          <a:prstGeom prst="rect">
            <a:avLst/>
          </a:prstGeom>
          <a:noFill/>
          <a:ln>
            <a:noFill/>
          </a:ln>
        </p:spPr>
      </p:pic>
      <p:cxnSp>
        <p:nvCxnSpPr>
          <p:cNvPr id="7" name="Přímá spojovací šipka 6"/>
          <p:cNvCxnSpPr/>
          <p:nvPr/>
        </p:nvCxnSpPr>
        <p:spPr>
          <a:xfrm>
            <a:off x="5015195" y="216000"/>
            <a:ext cx="1008112" cy="0"/>
          </a:xfrm>
          <a:prstGeom prst="straightConnector1">
            <a:avLst/>
          </a:prstGeom>
          <a:ln w="508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7504" y="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lvl="0" indent="-285750">
              <a:spcBef>
                <a:spcPts val="638"/>
              </a:spcBef>
              <a:buFont typeface="Arial" panose="020B0604020202020204" pitchFamily="34" charset="0"/>
              <a:buChar char="•"/>
            </a:pPr>
            <a:r>
              <a:rPr lang="cs-CZ" sz="1800" i="1" dirty="0">
                <a:latin typeface="Times New Roman" panose="02020603050405020304" pitchFamily="18" charset="0"/>
                <a:cs typeface="Times New Roman" panose="02020603050405020304" pitchFamily="18" charset="0"/>
              </a:rPr>
              <a:t>Př. </a:t>
            </a:r>
            <a:r>
              <a:rPr lang="en-GB" sz="1800" i="1" dirty="0" err="1">
                <a:latin typeface="Times New Roman" panose="02020603050405020304" pitchFamily="18" charset="0"/>
                <a:cs typeface="Times New Roman" panose="02020603050405020304" pitchFamily="18" charset="0"/>
              </a:rPr>
              <a:t>Chlorobium</a:t>
            </a:r>
            <a:r>
              <a:rPr lang="en-GB" sz="1800" i="1"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za </a:t>
            </a:r>
            <a:r>
              <a:rPr lang="en-GB" sz="1800" dirty="0" err="1">
                <a:latin typeface="Times New Roman" panose="02020603050405020304" pitchFamily="18" charset="0"/>
                <a:cs typeface="Times New Roman" panose="02020603050405020304" pitchFamily="18" charset="0"/>
              </a:rPr>
              <a:t>přítomnosti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světla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fixuje</a:t>
            </a:r>
            <a:r>
              <a:rPr lang="en-GB" sz="1800" dirty="0">
                <a:latin typeface="Times New Roman" panose="02020603050405020304" pitchFamily="18" charset="0"/>
                <a:cs typeface="Times New Roman" panose="02020603050405020304" pitchFamily="18" charset="0"/>
              </a:rPr>
              <a:t> CO2 a </a:t>
            </a:r>
            <a:r>
              <a:rPr lang="en-GB" sz="1800" dirty="0" err="1">
                <a:latin typeface="Times New Roman" panose="02020603050405020304" pitchFamily="18" charset="0"/>
                <a:cs typeface="Times New Roman" panose="02020603050405020304" pitchFamily="18" charset="0"/>
              </a:rPr>
              <a:t>oxiduje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sirovodík</a:t>
            </a:r>
            <a:r>
              <a:rPr lang="en-GB" sz="1800" dirty="0">
                <a:latin typeface="Times New Roman" panose="02020603050405020304" pitchFamily="18" charset="0"/>
                <a:cs typeface="Times New Roman" panose="02020603050405020304" pitchFamily="18" charset="0"/>
              </a:rPr>
              <a:t> a </a:t>
            </a:r>
            <a:r>
              <a:rPr lang="en-GB" sz="1800" dirty="0" err="1">
                <a:latin typeface="Times New Roman" panose="02020603050405020304" pitchFamily="18" charset="0"/>
                <a:cs typeface="Times New Roman" panose="02020603050405020304" pitchFamily="18" charset="0"/>
              </a:rPr>
              <a:t>produkuje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organické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látky</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i="1" dirty="0">
                <a:latin typeface="Times New Roman" panose="02020603050405020304" pitchFamily="18" charset="0"/>
                <a:cs typeface="Times New Roman" panose="02020603050405020304" pitchFamily="18" charset="0"/>
              </a:rPr>
              <a:t>Spirillum </a:t>
            </a:r>
            <a:r>
              <a:rPr lang="en-GB" sz="1800" dirty="0" err="1">
                <a:latin typeface="Times New Roman" panose="02020603050405020304" pitchFamily="18" charset="0"/>
                <a:cs typeface="Times New Roman" panose="02020603050405020304" pitchFamily="18" charset="0"/>
              </a:rPr>
              <a:t>za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přítomnosti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elementární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síry</a:t>
            </a:r>
            <a:r>
              <a:rPr lang="en-GB" sz="1800" dirty="0">
                <a:latin typeface="Times New Roman" panose="02020603050405020304" pitchFamily="18" charset="0"/>
                <a:cs typeface="Times New Roman" panose="02020603050405020304" pitchFamily="18" charset="0"/>
              </a:rPr>
              <a:t> a HCOO- (format) </a:t>
            </a:r>
            <a:r>
              <a:rPr lang="en-GB" sz="1800" dirty="0" err="1">
                <a:latin typeface="Times New Roman" panose="02020603050405020304" pitchFamily="18" charset="0"/>
                <a:cs typeface="Times New Roman" panose="02020603050405020304" pitchFamily="18" charset="0"/>
              </a:rPr>
              <a:t>produkuje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sirovodík</a:t>
            </a:r>
            <a:r>
              <a:rPr lang="en-GB" sz="1800" dirty="0">
                <a:latin typeface="Times New Roman" panose="02020603050405020304" pitchFamily="18" charset="0"/>
                <a:cs typeface="Times New Roman" panose="02020603050405020304" pitchFamily="18" charset="0"/>
              </a:rPr>
              <a:t> a CO2</a:t>
            </a:r>
          </a:p>
          <a:p>
            <a:pPr marL="285750" lvl="0" indent="-285750">
              <a:spcBef>
                <a:spcPts val="638"/>
              </a:spcBef>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d</a:t>
            </a:r>
            <a:r>
              <a:rPr lang="en-GB" sz="1800" dirty="0" err="1">
                <a:latin typeface="Times New Roman" panose="02020603050405020304" pitchFamily="18" charset="0"/>
                <a:cs typeface="Times New Roman" panose="02020603050405020304" pitchFamily="18" charset="0"/>
              </a:rPr>
              <a:t>ohromady</a:t>
            </a:r>
            <a:r>
              <a:rPr lang="en-GB" sz="1800" dirty="0">
                <a:latin typeface="Times New Roman" panose="02020603050405020304" pitchFamily="18" charset="0"/>
                <a:cs typeface="Times New Roman" panose="02020603050405020304" pitchFamily="18" charset="0"/>
              </a:rPr>
              <a:t> se </a:t>
            </a:r>
            <a:r>
              <a:rPr lang="en-GB" sz="1800" dirty="0" err="1">
                <a:latin typeface="Times New Roman" panose="02020603050405020304" pitchFamily="18" charset="0"/>
                <a:cs typeface="Times New Roman" panose="02020603050405020304" pitchFamily="18" charset="0"/>
              </a:rPr>
              <a:t>doplňují</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dirty="0" err="1">
                <a:latin typeface="Times New Roman" panose="02020603050405020304" pitchFamily="18" charset="0"/>
                <a:cs typeface="Times New Roman" panose="02020603050405020304" pitchFamily="18" charset="0"/>
              </a:rPr>
              <a:t>detoxikace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sirovodíku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zabil</a:t>
            </a:r>
            <a:r>
              <a:rPr lang="en-GB" sz="1800" dirty="0">
                <a:latin typeface="Times New Roman" panose="02020603050405020304" pitchFamily="18" charset="0"/>
                <a:cs typeface="Times New Roman" panose="02020603050405020304" pitchFamily="18" charset="0"/>
              </a:rPr>
              <a:t> by </a:t>
            </a:r>
            <a:r>
              <a:rPr lang="en-GB" sz="1800" i="1" dirty="0">
                <a:latin typeface="Times New Roman" panose="02020603050405020304" pitchFamily="18" charset="0"/>
                <a:cs typeface="Times New Roman" panose="02020603050405020304" pitchFamily="18" charset="0"/>
              </a:rPr>
              <a:t>Spirillum</a:t>
            </a:r>
            <a:r>
              <a:rPr lang="en-GB" sz="1800" dirty="0">
                <a:latin typeface="Times New Roman" panose="02020603050405020304" pitchFamily="18" charset="0"/>
                <a:cs typeface="Times New Roman" panose="02020603050405020304" pitchFamily="18" charset="0"/>
              </a:rPr>
              <a:t>)</a:t>
            </a:r>
          </a:p>
          <a:p>
            <a:pPr marL="285750" lvl="0" indent="-285750">
              <a:spcBef>
                <a:spcPts val="638"/>
              </a:spcBef>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p</a:t>
            </a:r>
            <a:r>
              <a:rPr lang="en-GB" sz="1800" dirty="0" err="1">
                <a:latin typeface="Times New Roman" panose="02020603050405020304" pitchFamily="18" charset="0"/>
                <a:cs typeface="Times New Roman" panose="02020603050405020304" pitchFamily="18" charset="0"/>
              </a:rPr>
              <a:t>odobné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příklady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mezi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bakteriemi</a:t>
            </a:r>
            <a:r>
              <a:rPr lang="en-GB" sz="1800" dirty="0">
                <a:latin typeface="Times New Roman" panose="02020603050405020304" pitchFamily="18" charset="0"/>
                <a:cs typeface="Times New Roman" panose="02020603050405020304" pitchFamily="18" charset="0"/>
              </a:rPr>
              <a:t> v </a:t>
            </a:r>
            <a:r>
              <a:rPr lang="en-GB" sz="1800" dirty="0" err="1">
                <a:latin typeface="Times New Roman" panose="02020603050405020304" pitchFamily="18" charset="0"/>
                <a:cs typeface="Times New Roman" panose="02020603050405020304" pitchFamily="18" charset="0"/>
              </a:rPr>
              <a:t>cyklu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dusíku</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heterotrofní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pseudomonády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jsou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chemotaxí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přitahovány</a:t>
            </a:r>
            <a:r>
              <a:rPr lang="en-GB" sz="1800" dirty="0">
                <a:latin typeface="Times New Roman" panose="02020603050405020304" pitchFamily="18" charset="0"/>
                <a:cs typeface="Times New Roman" panose="02020603050405020304" pitchFamily="18" charset="0"/>
              </a:rPr>
              <a:t> k </a:t>
            </a:r>
            <a:r>
              <a:rPr lang="en-GB" sz="1800" dirty="0" err="1">
                <a:latin typeface="Times New Roman" panose="02020603050405020304" pitchFamily="18" charset="0"/>
                <a:cs typeface="Times New Roman" panose="02020603050405020304" pitchFamily="18" charset="0"/>
              </a:rPr>
              <a:t>organickým</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exkretům</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heterocytů</a:t>
            </a:r>
            <a:r>
              <a:rPr lang="en-GB" sz="1800" dirty="0">
                <a:latin typeface="Times New Roman" panose="02020603050405020304" pitchFamily="18" charset="0"/>
                <a:cs typeface="Times New Roman" panose="02020603050405020304" pitchFamily="18" charset="0"/>
              </a:rPr>
              <a:t> </a:t>
            </a:r>
            <a:r>
              <a:rPr lang="en-GB" sz="1800" i="1" dirty="0">
                <a:latin typeface="Times New Roman" panose="02020603050405020304" pitchFamily="18" charset="0"/>
                <a:cs typeface="Times New Roman" panose="02020603050405020304" pitchFamily="18" charset="0"/>
              </a:rPr>
              <a:t>Anabaena </a:t>
            </a:r>
            <a:r>
              <a:rPr lang="en-GB" sz="1800" i="1" dirty="0" err="1">
                <a:latin typeface="Times New Roman" panose="02020603050405020304" pitchFamily="18" charset="0"/>
                <a:cs typeface="Times New Roman" panose="02020603050405020304" pitchFamily="18" charset="0"/>
              </a:rPr>
              <a:t>spiroides</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které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oxidují</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dirty="0" err="1">
                <a:latin typeface="Times New Roman" panose="02020603050405020304" pitchFamily="18" charset="0"/>
                <a:cs typeface="Times New Roman" panose="02020603050405020304" pitchFamily="18" charset="0"/>
              </a:rPr>
              <a:t>vytvoří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husté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agregáty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kolem</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heterocyty</a:t>
            </a:r>
            <a:r>
              <a:rPr lang="en-GB" sz="1800" dirty="0">
                <a:latin typeface="Times New Roman" panose="02020603050405020304" pitchFamily="18" charset="0"/>
                <a:cs typeface="Times New Roman" panose="02020603050405020304" pitchFamily="18" charset="0"/>
              </a:rPr>
              <a:t> a </a:t>
            </a:r>
            <a:r>
              <a:rPr lang="en-GB" sz="1800" dirty="0" err="1">
                <a:latin typeface="Times New Roman" panose="02020603050405020304" pitchFamily="18" charset="0"/>
                <a:cs typeface="Times New Roman" panose="02020603050405020304" pitchFamily="18" charset="0"/>
              </a:rPr>
              <a:t>stimulují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nitrogenázovou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aktivitu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snížením</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tenze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kyslíku</a:t>
            </a:r>
            <a:r>
              <a:rPr lang="en-GB" sz="1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cstate="print">
            <a:lum/>
            <a:alphaModFix/>
          </a:blip>
          <a:srcRect/>
          <a:stretch>
            <a:fillRect/>
          </a:stretch>
        </p:blipFill>
        <p:spPr>
          <a:xfrm>
            <a:off x="3275856" y="4525560"/>
            <a:ext cx="3661337" cy="22852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Obdélník 3"/>
          <p:cNvSpPr/>
          <p:nvPr/>
        </p:nvSpPr>
        <p:spPr>
          <a:xfrm>
            <a:off x="172080" y="116640"/>
            <a:ext cx="8712720" cy="24799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Chemotaxe důležitá i pro asociaci řas a bakterií ve vodním prostředí</a:t>
            </a:r>
          </a:p>
          <a:p>
            <a:pPr marL="285750" marR="0" lvl="0" indent="-285750" algn="l" rtl="0" hangingPunct="1">
              <a:lnSpc>
                <a:spcPct val="100000"/>
              </a:lnSpc>
              <a:spcBef>
                <a:spcPts val="0"/>
              </a:spcBef>
              <a:spcAft>
                <a:spcPts val="0"/>
              </a:spcAft>
              <a:buFont typeface="Arial" panose="020B0604020202020204" pitchFamily="34" charset="0"/>
              <a:buChar char="•"/>
              <a:tabLst/>
              <a:defRPr sz="1800"/>
            </a:pPr>
            <a:endPar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sinice i řasy produkují organické sloučeniny, které přitahují bakterie</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bakterie pak produkují vitamíny využívané řasami</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vztah může být i specifický</a:t>
            </a: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řasa využívá světlo a produkuje </a:t>
            </a:r>
            <a:r>
              <a:rPr lang="cs-CZ"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org</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l. a kyslík, které jsou využívány aerobními </a:t>
            </a:r>
            <a:r>
              <a:rPr lang="cs-CZ"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heterotrofy</a:t>
            </a:r>
            <a:endPar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marR="0" lvl="0" indent="-285750" algn="l" rtl="0" hangingPunct="1">
              <a:lnSpc>
                <a:spcPct val="100000"/>
              </a:lnSpc>
              <a:spcBef>
                <a:spcPts val="0"/>
              </a:spcBef>
              <a:spcAft>
                <a:spcPts val="0"/>
              </a:spcAft>
              <a:buSzPct val="45000"/>
              <a:buFont typeface="Arial" panose="020B0604020202020204" pitchFamily="34" charset="0"/>
              <a:buChar char="•"/>
              <a:tabLst/>
              <a:defRPr sz="180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bakterie zásobují řasu oxidem uhličitým a někdy růstovými látkami</a:t>
            </a:r>
          </a:p>
          <a:p>
            <a:pPr marR="0" lvl="0" algn="l" rtl="0" hangingPunct="1">
              <a:lnSpc>
                <a:spcPct val="100000"/>
              </a:lnSpc>
              <a:spcBef>
                <a:spcPts val="0"/>
              </a:spcBef>
              <a:spcAft>
                <a:spcPts val="0"/>
              </a:spcAft>
              <a:buSzPct val="45000"/>
              <a:tabLst/>
              <a:defRPr sz="1800"/>
            </a:pPr>
            <a:r>
              <a:rPr lang="cs-CZ" dirty="0">
                <a:solidFill>
                  <a:srgbClr val="000000"/>
                </a:solidFill>
                <a:latin typeface="Times New Roman" panose="02020603050405020304" pitchFamily="18" charset="0"/>
                <a:ea typeface="Microsoft YaHei" pitchFamily="2"/>
                <a:cs typeface="Times New Roman" panose="02020603050405020304" pitchFamily="18" charset="0"/>
              </a:rPr>
              <a:t>        </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(a zlepšují růst řasy odstraněním kyslíku)</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2729207"/>
            <a:ext cx="2808065" cy="343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5" y="3030720"/>
            <a:ext cx="4176465" cy="3132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07640" y="332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lvl="0" indent="-285750">
              <a:spcBef>
                <a:spcPts val="638"/>
              </a:spcBef>
              <a:buFont typeface="Arial" panose="020B0604020202020204" pitchFamily="34" charset="0"/>
              <a:buChar char="•"/>
            </a:pPr>
            <a:r>
              <a:rPr lang="en-GB" sz="1600" dirty="0">
                <a:latin typeface="Calibri" pitchFamily="18"/>
              </a:rPr>
              <a:t> </a:t>
            </a:r>
            <a:r>
              <a:rPr lang="en-GB" sz="1800" dirty="0" err="1">
                <a:latin typeface="Times New Roman" panose="02020603050405020304" pitchFamily="18" charset="0"/>
                <a:cs typeface="Times New Roman" panose="02020603050405020304" pitchFamily="18" charset="0"/>
              </a:rPr>
              <a:t>někdy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schopnost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jedné</a:t>
            </a:r>
            <a:r>
              <a:rPr lang="en-GB" sz="1800" dirty="0">
                <a:latin typeface="Times New Roman" panose="02020603050405020304" pitchFamily="18" charset="0"/>
                <a:cs typeface="Times New Roman" panose="02020603050405020304" pitchFamily="18" charset="0"/>
              </a:rPr>
              <a:t> populace </a:t>
            </a:r>
            <a:r>
              <a:rPr lang="en-GB" sz="1800" dirty="0" err="1">
                <a:latin typeface="Times New Roman" panose="02020603050405020304" pitchFamily="18" charset="0"/>
                <a:cs typeface="Times New Roman" panose="02020603050405020304" pitchFamily="18" charset="0"/>
              </a:rPr>
              <a:t>urychlit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růst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jiné</a:t>
            </a:r>
            <a:r>
              <a:rPr lang="en-GB" sz="1800" dirty="0">
                <a:latin typeface="Times New Roman" panose="02020603050405020304" pitchFamily="18" charset="0"/>
                <a:cs typeface="Times New Roman" panose="02020603050405020304" pitchFamily="18" charset="0"/>
              </a:rPr>
              <a:t> populace</a:t>
            </a:r>
          </a:p>
          <a:p>
            <a:pPr marL="285750" lvl="0" indent="-285750">
              <a:spcBef>
                <a:spcPts val="638"/>
              </a:spcBef>
              <a:buFont typeface="Arial" panose="020B0604020202020204" pitchFamily="34" charset="0"/>
              <a:buChar char="•"/>
            </a:pPr>
            <a:r>
              <a:rPr lang="en-GB" sz="1800" dirty="0" err="1">
                <a:latin typeface="Times New Roman" panose="02020603050405020304" pitchFamily="18" charset="0"/>
                <a:cs typeface="Times New Roman" panose="02020603050405020304" pitchFamily="18" charset="0"/>
              </a:rPr>
              <a:t>některé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druhy</a:t>
            </a:r>
            <a:r>
              <a:rPr lang="en-GB" sz="1800" dirty="0">
                <a:latin typeface="Times New Roman" panose="02020603050405020304" pitchFamily="18" charset="0"/>
                <a:cs typeface="Times New Roman" panose="02020603050405020304" pitchFamily="18" charset="0"/>
              </a:rPr>
              <a:t> </a:t>
            </a:r>
            <a:r>
              <a:rPr lang="en-GB" sz="1800" i="1" dirty="0">
                <a:latin typeface="Times New Roman" panose="02020603050405020304" pitchFamily="18" charset="0"/>
                <a:cs typeface="Times New Roman" panose="02020603050405020304" pitchFamily="18" charset="0"/>
              </a:rPr>
              <a:t>Pseudomonas </a:t>
            </a:r>
            <a:r>
              <a:rPr lang="en-GB" sz="1800" dirty="0" err="1">
                <a:latin typeface="Times New Roman" panose="02020603050405020304" pitchFamily="18" charset="0"/>
                <a:cs typeface="Times New Roman" panose="02020603050405020304" pitchFamily="18" charset="0"/>
              </a:rPr>
              <a:t>rostou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orcinolu</a:t>
            </a:r>
            <a:r>
              <a:rPr lang="en-GB" sz="1800" dirty="0">
                <a:latin typeface="Times New Roman" panose="02020603050405020304" pitchFamily="18" charset="0"/>
                <a:cs typeface="Times New Roman" panose="02020603050405020304" pitchFamily="18" charset="0"/>
              </a:rPr>
              <a:t>, ale </a:t>
            </a:r>
            <a:r>
              <a:rPr lang="en-GB" sz="1800" dirty="0" err="1">
                <a:latin typeface="Times New Roman" panose="02020603050405020304" pitchFamily="18" charset="0"/>
                <a:cs typeface="Times New Roman" panose="02020603050405020304" pitchFamily="18" charset="0"/>
              </a:rPr>
              <a:t>vykazují</a:t>
            </a:r>
            <a:r>
              <a:rPr lang="cs-CZ" sz="1800" dirty="0">
                <a:latin typeface="Times New Roman" panose="02020603050405020304" pitchFamily="18" charset="0"/>
                <a:cs typeface="Times New Roman" panose="02020603050405020304" pitchFamily="18" charset="0"/>
              </a:rPr>
              <a:t> k němu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vyšší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afinitu</a:t>
            </a:r>
            <a:r>
              <a:rPr lang="en-GB" sz="1800" dirty="0">
                <a:latin typeface="Times New Roman" panose="02020603050405020304" pitchFamily="18" charset="0"/>
                <a:cs typeface="Times New Roman" panose="02020603050405020304" pitchFamily="18" charset="0"/>
              </a:rPr>
              <a:t> a </a:t>
            </a:r>
            <a:r>
              <a:rPr lang="en-GB" sz="1800" dirty="0" err="1">
                <a:latin typeface="Times New Roman" panose="02020603050405020304" pitchFamily="18" charset="0"/>
                <a:cs typeface="Times New Roman" panose="02020603050405020304" pitchFamily="18" charset="0"/>
              </a:rPr>
              <a:t>rychlejší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růst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za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přítomnosti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jiných</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bakterií</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dirty="0" err="1">
                <a:latin typeface="Times New Roman" panose="02020603050405020304" pitchFamily="18" charset="0"/>
                <a:cs typeface="Times New Roman" panose="02020603050405020304" pitchFamily="18" charset="0"/>
              </a:rPr>
              <a:t>tyto</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nerostou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orcinolu</a:t>
            </a:r>
            <a:r>
              <a:rPr lang="en-GB" sz="1800" dirty="0">
                <a:latin typeface="Times New Roman" panose="02020603050405020304" pitchFamily="18" charset="0"/>
                <a:cs typeface="Times New Roman" panose="02020603050405020304" pitchFamily="18" charset="0"/>
              </a:rPr>
              <a:t>, ale </a:t>
            </a:r>
            <a:r>
              <a:rPr lang="en-GB" sz="1800" dirty="0" err="1">
                <a:latin typeface="Times New Roman" panose="02020603050405020304" pitchFamily="18" charset="0"/>
                <a:cs typeface="Times New Roman" panose="02020603050405020304" pitchFamily="18" charset="0"/>
              </a:rPr>
              <a:t>využívají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jiné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organické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látky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produkované</a:t>
            </a:r>
            <a:r>
              <a:rPr lang="en-GB" sz="1800" dirty="0">
                <a:latin typeface="Times New Roman" panose="02020603050405020304" pitchFamily="18" charset="0"/>
                <a:cs typeface="Times New Roman" panose="02020603050405020304" pitchFamily="18" charset="0"/>
              </a:rPr>
              <a:t> </a:t>
            </a:r>
            <a:r>
              <a:rPr lang="en-GB" sz="1800" i="1" dirty="0">
                <a:latin typeface="Times New Roman" panose="02020603050405020304" pitchFamily="18" charset="0"/>
                <a:cs typeface="Times New Roman" panose="02020603050405020304" pitchFamily="18" charset="0"/>
              </a:rPr>
              <a:t>Pseudomonas</a:t>
            </a:r>
          </a:p>
          <a:p>
            <a:pPr marL="285750" lvl="0" indent="-285750">
              <a:spcBef>
                <a:spcPts val="638"/>
              </a:spcBef>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populace </a:t>
            </a:r>
            <a:r>
              <a:rPr lang="cs-CZ" sz="1800" dirty="0">
                <a:latin typeface="Times New Roman" panose="02020603050405020304" pitchFamily="18" charset="0"/>
                <a:cs typeface="Times New Roman" panose="02020603050405020304" pitchFamily="18" charset="0"/>
              </a:rPr>
              <a:t>dohromady </a:t>
            </a:r>
            <a:r>
              <a:rPr lang="en-GB" sz="1800" dirty="0" err="1">
                <a:latin typeface="Times New Roman" panose="02020603050405020304" pitchFamily="18" charset="0"/>
                <a:cs typeface="Times New Roman" panose="02020603050405020304" pitchFamily="18" charset="0"/>
              </a:rPr>
              <a:t>schopné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produkovat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enzymy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které</a:t>
            </a:r>
            <a:r>
              <a:rPr lang="en-GB" sz="1800" dirty="0">
                <a:latin typeface="Times New Roman" panose="02020603050405020304" pitchFamily="18" charset="0"/>
                <a:cs typeface="Times New Roman" panose="02020603050405020304" pitchFamily="18" charset="0"/>
              </a:rPr>
              <a:t> by </a:t>
            </a:r>
            <a:r>
              <a:rPr lang="en-GB" sz="1800" dirty="0" err="1">
                <a:latin typeface="Times New Roman" panose="02020603050405020304" pitchFamily="18" charset="0"/>
                <a:cs typeface="Times New Roman" panose="02020603050405020304" pitchFamily="18" charset="0"/>
              </a:rPr>
              <a:t>odděleně</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neprodukovaly</a:t>
            </a:r>
            <a:r>
              <a:rPr lang="en-GB" sz="1800"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 - </a:t>
            </a:r>
            <a:r>
              <a:rPr lang="en-GB" sz="1800" dirty="0" err="1">
                <a:latin typeface="Times New Roman" panose="02020603050405020304" pitchFamily="18" charset="0"/>
                <a:cs typeface="Times New Roman" panose="02020603050405020304" pitchFamily="18" charset="0"/>
              </a:rPr>
              <a:t>příbuzné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rody</a:t>
            </a:r>
            <a:r>
              <a:rPr lang="en-GB" sz="1800" dirty="0">
                <a:latin typeface="Times New Roman" panose="02020603050405020304" pitchFamily="18" charset="0"/>
                <a:cs typeface="Times New Roman" panose="02020603050405020304" pitchFamily="18" charset="0"/>
              </a:rPr>
              <a:t> </a:t>
            </a:r>
            <a:r>
              <a:rPr lang="en-GB" sz="1800" i="1" dirty="0">
                <a:latin typeface="Times New Roman" panose="02020603050405020304" pitchFamily="18" charset="0"/>
                <a:cs typeface="Times New Roman" panose="02020603050405020304" pitchFamily="18" charset="0"/>
              </a:rPr>
              <a:t>Pseudomonas </a:t>
            </a:r>
            <a:r>
              <a:rPr lang="en-GB" sz="1800" dirty="0" err="1">
                <a:latin typeface="Times New Roman" panose="02020603050405020304" pitchFamily="18" charset="0"/>
                <a:cs typeface="Times New Roman" panose="02020603050405020304" pitchFamily="18" charset="0"/>
              </a:rPr>
              <a:t>rostou</a:t>
            </a:r>
            <a:r>
              <a:rPr lang="en-GB" sz="1800" dirty="0">
                <a:latin typeface="Times New Roman" panose="02020603050405020304" pitchFamily="18" charset="0"/>
                <a:cs typeface="Times New Roman" panose="02020603050405020304" pitchFamily="18" charset="0"/>
              </a:rPr>
              <a:t>-li </a:t>
            </a:r>
            <a:r>
              <a:rPr lang="en-GB" sz="1800" dirty="0" err="1">
                <a:latin typeface="Times New Roman" panose="02020603050405020304" pitchFamily="18" charset="0"/>
                <a:cs typeface="Times New Roman" panose="02020603050405020304" pitchFamily="18" charset="0"/>
              </a:rPr>
              <a:t>dohromady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produkují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enzym</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lecithinasu</a:t>
            </a:r>
            <a:r>
              <a:rPr lang="en-GB" sz="1800" dirty="0">
                <a:latin typeface="Times New Roman" panose="02020603050405020304" pitchFamily="18" charset="0"/>
                <a:cs typeface="Times New Roman" panose="02020603050405020304" pitchFamily="18" charset="0"/>
              </a:rPr>
              <a:t> - </a:t>
            </a:r>
            <a:r>
              <a:rPr lang="en-GB" sz="1800" dirty="0" err="1">
                <a:latin typeface="Times New Roman" panose="02020603050405020304" pitchFamily="18" charset="0"/>
                <a:cs typeface="Times New Roman" panose="02020603050405020304" pitchFamily="18" charset="0"/>
              </a:rPr>
              <a:t>štěpí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lecitin</a:t>
            </a:r>
            <a:r>
              <a:rPr lang="cs-CZ" sz="1800" dirty="0">
                <a:latin typeface="Times New Roman" panose="02020603050405020304" pitchFamily="18" charset="0"/>
                <a:cs typeface="Times New Roman" panose="02020603050405020304" pitchFamily="18" charset="0"/>
              </a:rPr>
              <a:t> </a:t>
            </a:r>
          </a:p>
          <a:p>
            <a:pPr marL="285750" lvl="0" indent="-285750">
              <a:spcBef>
                <a:spcPts val="638"/>
              </a:spcBef>
              <a:buFont typeface="Arial" panose="020B0604020202020204" pitchFamily="34" charset="0"/>
              <a:buChar char="•"/>
            </a:pPr>
            <a:r>
              <a:rPr lang="en-GB" sz="1800" dirty="0" err="1">
                <a:latin typeface="Times New Roman" panose="02020603050405020304" pitchFamily="18" charset="0"/>
                <a:cs typeface="Times New Roman" panose="02020603050405020304" pitchFamily="18" charset="0"/>
              </a:rPr>
              <a:t>podobně</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produkce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celuláz</a:t>
            </a:r>
            <a:r>
              <a:rPr lang="en-GB" sz="1800" dirty="0">
                <a:latin typeface="Times New Roman" panose="02020603050405020304" pitchFamily="18" charset="0"/>
                <a:cs typeface="Times New Roman" panose="02020603050405020304" pitchFamily="18" charset="0"/>
              </a:rPr>
              <a:t> u </a:t>
            </a:r>
            <a:r>
              <a:rPr lang="en-GB" sz="1800" dirty="0" err="1">
                <a:latin typeface="Times New Roman" panose="02020603050405020304" pitchFamily="18" charset="0"/>
                <a:cs typeface="Times New Roman" panose="02020603050405020304" pitchFamily="18" charset="0"/>
              </a:rPr>
              <a:t>jiných</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bakterií</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dirty="0" err="1">
                <a:latin typeface="Times New Roman" panose="02020603050405020304" pitchFamily="18" charset="0"/>
                <a:cs typeface="Times New Roman" panose="02020603050405020304" pitchFamily="18" charset="0"/>
              </a:rPr>
              <a:t>degradace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zemědělských</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pesticidů</a:t>
            </a:r>
            <a:r>
              <a:rPr lang="en-GB" sz="1800"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Arthrobacter</a:t>
            </a:r>
            <a:r>
              <a:rPr lang="en-GB" sz="1800" i="1" dirty="0">
                <a:latin typeface="Times New Roman" panose="02020603050405020304" pitchFamily="18" charset="0"/>
                <a:cs typeface="Times New Roman" panose="02020603050405020304" pitchFamily="18" charset="0"/>
              </a:rPr>
              <a:t> a Streptomyces </a:t>
            </a:r>
            <a:r>
              <a:rPr lang="en-GB" sz="1800" dirty="0" err="1">
                <a:latin typeface="Times New Roman" panose="02020603050405020304" pitchFamily="18" charset="0"/>
                <a:cs typeface="Times New Roman" panose="02020603050405020304" pitchFamily="18" charset="0"/>
              </a:rPr>
              <a:t>dohromady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degradují</a:t>
            </a:r>
            <a:r>
              <a:rPr lang="cs-CZ"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organofosfát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diazinon</a:t>
            </a:r>
            <a:r>
              <a:rPr lang="cs-CZ" sz="1800" dirty="0">
                <a:latin typeface="Times New Roman" panose="02020603050405020304" pitchFamily="18" charset="0"/>
                <a:cs typeface="Times New Roman" panose="02020603050405020304" pitchFamily="18" charset="0"/>
              </a:rPr>
              <a: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společná</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degradace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organofosfátu</a:t>
            </a:r>
            <a:r>
              <a:rPr lang="en-GB" sz="1800" dirty="0">
                <a:latin typeface="Times New Roman" panose="02020603050405020304" pitchFamily="18" charset="0"/>
                <a:cs typeface="Times New Roman" panose="02020603050405020304" pitchFamily="18" charset="0"/>
              </a:rPr>
              <a:t> parathion </a:t>
            </a:r>
            <a:r>
              <a:rPr lang="en-GB" sz="1800" i="1" dirty="0">
                <a:latin typeface="Times New Roman" panose="02020603050405020304" pitchFamily="18" charset="0"/>
                <a:cs typeface="Times New Roman" panose="02020603050405020304" pitchFamily="18" charset="0"/>
              </a:rPr>
              <a:t>P</a:t>
            </a:r>
            <a:r>
              <a:rPr lang="cs-CZ" sz="1800" i="1" dirty="0" err="1">
                <a:latin typeface="Times New Roman" panose="02020603050405020304" pitchFamily="18" charset="0"/>
                <a:cs typeface="Times New Roman" panose="02020603050405020304" pitchFamily="18" charset="0"/>
              </a:rPr>
              <a:t>seudomonas</a:t>
            </a:r>
            <a:r>
              <a:rPr lang="en-GB" sz="1800" i="1"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stutzeri</a:t>
            </a:r>
            <a:r>
              <a:rPr lang="en-GB" sz="1800" i="1" dirty="0">
                <a:latin typeface="Times New Roman" panose="02020603050405020304" pitchFamily="18" charset="0"/>
                <a:cs typeface="Times New Roman" panose="02020603050405020304" pitchFamily="18" charset="0"/>
              </a:rPr>
              <a:t> a P. aeruginosa</a:t>
            </a:r>
            <a:r>
              <a:rPr lang="en-GB" sz="1800" dirty="0">
                <a:latin typeface="Times New Roman" panose="02020603050405020304" pitchFamily="18" charset="0"/>
                <a:cs typeface="Times New Roman" panose="02020603050405020304" pitchFamily="18" charset="0"/>
              </a:rPr>
              <a:t>)</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8116" y="4653135"/>
            <a:ext cx="2438400" cy="220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5025752"/>
            <a:ext cx="26860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Přímá spojnice se šipkou 3"/>
          <p:cNvCxnSpPr/>
          <p:nvPr/>
        </p:nvCxnSpPr>
        <p:spPr>
          <a:xfrm flipH="1">
            <a:off x="2915816" y="3645024"/>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5076056" y="3645024"/>
            <a:ext cx="21602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Obdélník 3"/>
          <p:cNvSpPr/>
          <p:nvPr/>
        </p:nvSpPr>
        <p:spPr>
          <a:xfrm>
            <a:off x="0" y="188640"/>
            <a:ext cx="9144000" cy="234668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lvl="0">
              <a:defRPr sz="1600" b="0"/>
            </a:pP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Penicillium</a:t>
            </a:r>
            <a:r>
              <a:rPr lang="cs-CZ" sz="1700" i="1" dirty="0">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piscarium</a:t>
            </a:r>
            <a:r>
              <a:rPr lang="cs-CZ" sz="1700" i="1" dirty="0">
                <a:solidFill>
                  <a:srgbClr val="000000"/>
                </a:solidFill>
                <a:latin typeface="Times New Roman" panose="02020603050405020304" pitchFamily="18" charset="0"/>
                <a:ea typeface="Microsoft YaHei" pitchFamily="2"/>
                <a:cs typeface="Times New Roman" panose="02020603050405020304" pitchFamily="18" charset="0"/>
              </a:rPr>
              <a:t> vs. </a:t>
            </a: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Geotrichum</a:t>
            </a:r>
            <a:r>
              <a:rPr lang="cs-CZ" sz="1700" i="1" dirty="0">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candidum</a:t>
            </a:r>
            <a:endParaRPr lang="cs-CZ" sz="1700" i="1" dirty="0">
              <a:solidFill>
                <a:srgbClr val="000000"/>
              </a:solidFill>
              <a:latin typeface="Times New Roman" panose="02020603050405020304" pitchFamily="18" charset="0"/>
              <a:ea typeface="Microsoft YaHei" pitchFamily="2"/>
              <a:cs typeface="Times New Roman" panose="02020603050405020304" pitchFamily="18" charset="0"/>
            </a:endParaRPr>
          </a:p>
          <a:p>
            <a:pPr marL="285750" lvl="0" indent="-285750">
              <a:buFont typeface="Arial" panose="020B0604020202020204" pitchFamily="34" charset="0"/>
              <a:buChar char="•"/>
              <a:defRPr sz="1600" b="0"/>
            </a:pPr>
            <a:endPar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marR="0" lvl="0" indent="-285750" algn="l" rtl="0" hangingPunct="1">
              <a:lnSpc>
                <a:spcPct val="100000"/>
              </a:lnSpc>
              <a:spcBef>
                <a:spcPts val="0"/>
              </a:spcBef>
              <a:spcAft>
                <a:spcPts val="0"/>
              </a:spcAft>
              <a:buSzPct val="45000"/>
              <a:buFont typeface="Wingdings" panose="05000000000000000000" pitchFamily="2" charset="2"/>
              <a:buChar char="§"/>
              <a:tabLst/>
              <a:defRPr sz="1600" b="0"/>
            </a:pP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organismus detoxikuje metabolity produkované při degradaci herbicidu jiným organismem, který však sám o sobě neumí degradovat </a:t>
            </a:r>
            <a:endParaRPr lang="cs-CZ" sz="1700" b="0" i="1"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lvl="0" indent="-285750">
              <a:buFont typeface="Arial" panose="020B0604020202020204" pitchFamily="34" charset="0"/>
              <a:buChar char="•"/>
              <a:defRPr sz="1600" b="0"/>
            </a:pP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Penicillium</a:t>
            </a:r>
            <a:r>
              <a:rPr lang="cs-CZ" sz="1700" i="1" dirty="0">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i="1" dirty="0" err="1">
                <a:solidFill>
                  <a:srgbClr val="000000"/>
                </a:solidFill>
                <a:latin typeface="Times New Roman" panose="02020603050405020304" pitchFamily="18" charset="0"/>
                <a:ea typeface="Microsoft YaHei" pitchFamily="2"/>
                <a:cs typeface="Times New Roman" panose="02020603050405020304" pitchFamily="18" charset="0"/>
              </a:rPr>
              <a:t>piscarium</a:t>
            </a:r>
            <a:r>
              <a:rPr lang="cs-CZ" sz="1700" i="1" dirty="0">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degraduje herbicid </a:t>
            </a:r>
            <a:r>
              <a:rPr lang="cs-CZ" sz="1700"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propanil</a:t>
            </a: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na kyselinu propionovou a 3,4 </a:t>
            </a:r>
            <a:r>
              <a:rPr lang="cs-CZ" sz="1700"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dichloranilin</a:t>
            </a:r>
            <a:endPar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k. propionová je dále využita jako zdroj C a energie</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ale </a:t>
            </a:r>
            <a:r>
              <a:rPr lang="cs-CZ" sz="1700" b="0" i="1"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Penicillium</a:t>
            </a:r>
            <a:r>
              <a:rPr lang="cs-CZ" sz="1700" b="0" i="1"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neumí degradovat </a:t>
            </a:r>
            <a:r>
              <a:rPr lang="cs-CZ" sz="1700"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tox</a:t>
            </a: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dichloranilin</a:t>
            </a:r>
            <a:endPar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endParaRP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degradován houbou </a:t>
            </a:r>
            <a:r>
              <a:rPr lang="cs-CZ" sz="1700" b="0" i="1"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Geotrichum</a:t>
            </a:r>
            <a:r>
              <a:rPr lang="cs-CZ" sz="1700" b="0" i="1"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a:t>
            </a:r>
            <a:r>
              <a:rPr lang="cs-CZ" sz="1700" b="0" i="1"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candidum</a:t>
            </a: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která neumí degradovat původní herbicid</a:t>
            </a:r>
          </a:p>
          <a:p>
            <a:pPr marL="285750" marR="0" lvl="0" indent="-285750" algn="l" rtl="0" hangingPunct="1">
              <a:lnSpc>
                <a:spcPct val="100000"/>
              </a:lnSpc>
              <a:spcBef>
                <a:spcPts val="0"/>
              </a:spcBef>
              <a:spcAft>
                <a:spcPts val="0"/>
              </a:spcAft>
              <a:buFont typeface="Arial" panose="020B0604020202020204" pitchFamily="34" charset="0"/>
              <a:buChar char="•"/>
              <a:tabLst/>
              <a:defRPr sz="1600" b="0"/>
            </a:pPr>
            <a:r>
              <a:rPr lang="cs-CZ" sz="1700"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za nepřítomnosti herbicidu obě houby spolu soutěží o stejné substráty</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3573016"/>
            <a:ext cx="6172944" cy="219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3" name="Zástupný symbol pro obsah 2"/>
          <p:cNvSpPr txBox="1">
            <a:spLocks noGrp="1"/>
          </p:cNvSpPr>
          <p:nvPr>
            <p:ph type="body" idx="4294967295"/>
          </p:nvPr>
        </p:nvSpPr>
        <p:spPr>
          <a:xfrm>
            <a:off x="251520" y="620688"/>
            <a:ext cx="46805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800" b="1" u="sng" dirty="0">
                <a:latin typeface="Times New Roman" panose="02020603050405020304" pitchFamily="18" charset="0"/>
                <a:cs typeface="Times New Roman" panose="02020603050405020304" pitchFamily="18" charset="0"/>
              </a:rPr>
              <a:t>S</a:t>
            </a:r>
            <a:r>
              <a:rPr lang="en-GB" sz="1800" b="1" u="sng" dirty="0" err="1">
                <a:latin typeface="Times New Roman" panose="02020603050405020304" pitchFamily="18" charset="0"/>
                <a:cs typeface="Times New Roman" panose="02020603050405020304" pitchFamily="18" charset="0"/>
              </a:rPr>
              <a:t>ynergický</a:t>
            </a:r>
            <a:r>
              <a:rPr lang="cs-CZ" sz="1800" b="1" u="sng" dirty="0">
                <a:latin typeface="Times New Roman" panose="02020603050405020304" pitchFamily="18" charset="0"/>
                <a:cs typeface="Times New Roman" panose="02020603050405020304" pitchFamily="18" charset="0"/>
              </a:rPr>
              <a:t> (mutualistický) </a:t>
            </a:r>
            <a:r>
              <a:rPr lang="en-GB" sz="1800" b="1" u="sng" dirty="0">
                <a:latin typeface="Times New Roman" panose="02020603050405020304" pitchFamily="18" charset="0"/>
                <a:cs typeface="Times New Roman" panose="02020603050405020304" pitchFamily="18" charset="0"/>
              </a:rPr>
              <a:t> </a:t>
            </a:r>
            <a:r>
              <a:rPr lang="en-GB" sz="1800" b="1" u="sng" dirty="0" err="1">
                <a:latin typeface="Times New Roman" panose="02020603050405020304" pitchFamily="18" charset="0"/>
                <a:cs typeface="Times New Roman" panose="02020603050405020304" pitchFamily="18" charset="0"/>
              </a:rPr>
              <a:t>vztah</a:t>
            </a:r>
            <a:r>
              <a:rPr lang="en-GB" sz="1800" b="1" u="sng" dirty="0">
                <a:latin typeface="Times New Roman" panose="02020603050405020304" pitchFamily="18" charset="0"/>
                <a:cs typeface="Times New Roman" panose="02020603050405020304" pitchFamily="18" charset="0"/>
              </a:rPr>
              <a:t> </a:t>
            </a:r>
            <a:r>
              <a:rPr lang="en-GB" sz="1800" b="1" u="sng" dirty="0" err="1">
                <a:latin typeface="Times New Roman" panose="02020603050405020304" pitchFamily="18" charset="0"/>
                <a:cs typeface="Times New Roman" panose="02020603050405020304" pitchFamily="18" charset="0"/>
              </a:rPr>
              <a:t>metanogenů</a:t>
            </a:r>
            <a:r>
              <a:rPr lang="en-GB" sz="1800" b="1" u="sng" dirty="0">
                <a:latin typeface="Times New Roman" panose="02020603050405020304" pitchFamily="18" charset="0"/>
                <a:cs typeface="Times New Roman" panose="02020603050405020304" pitchFamily="18" charset="0"/>
              </a:rPr>
              <a:t> s </a:t>
            </a:r>
            <a:r>
              <a:rPr lang="cs-CZ" sz="1800" b="1" u="sng" dirty="0">
                <a:latin typeface="Times New Roman" panose="02020603050405020304" pitchFamily="18" charset="0"/>
                <a:cs typeface="Times New Roman" panose="02020603050405020304" pitchFamily="18" charset="0"/>
              </a:rPr>
              <a:t>bakteriemi</a:t>
            </a:r>
            <a:endParaRPr lang="en-GB" sz="1800" b="1" u="sng" dirty="0">
              <a:latin typeface="Times New Roman" panose="02020603050405020304" pitchFamily="18" charset="0"/>
              <a:cs typeface="Times New Roman" panose="02020603050405020304" pitchFamily="18" charset="0"/>
            </a:endParaRPr>
          </a:p>
          <a:p>
            <a:pPr marL="285750" indent="-285750">
              <a:spcBef>
                <a:spcPts val="638"/>
              </a:spcBef>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bakterie</a:t>
            </a:r>
            <a:r>
              <a:rPr lang="en-GB" sz="1800"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Syntrophomonas</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oxiduje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organické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kyseliny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acetáty</a:t>
            </a:r>
            <a:r>
              <a:rPr lang="en-GB" sz="1800" dirty="0">
                <a:latin typeface="Times New Roman" panose="02020603050405020304" pitchFamily="18" charset="0"/>
                <a:cs typeface="Times New Roman" panose="02020603050405020304" pitchFamily="18" charset="0"/>
              </a:rPr>
              <a:t> a H2 (CO2)</a:t>
            </a:r>
          </a:p>
          <a:p>
            <a:pPr marL="285750" indent="-285750">
              <a:spcBef>
                <a:spcPts val="638"/>
              </a:spcBef>
              <a:buFont typeface="Arial" panose="020B0604020202020204" pitchFamily="34" charset="0"/>
              <a:buChar char="•"/>
            </a:pPr>
            <a:r>
              <a:rPr lang="cs-CZ"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acetát</a:t>
            </a:r>
            <a:r>
              <a:rPr lang="en-GB" sz="1800" dirty="0">
                <a:latin typeface="Times New Roman" panose="02020603050405020304" pitchFamily="18" charset="0"/>
                <a:cs typeface="Times New Roman" panose="02020603050405020304" pitchFamily="18" charset="0"/>
              </a:rPr>
              <a:t> a H2 (</a:t>
            </a:r>
            <a:r>
              <a:rPr lang="en-GB" sz="1800" dirty="0" err="1">
                <a:latin typeface="Times New Roman" panose="02020603050405020304" pitchFamily="18" charset="0"/>
                <a:cs typeface="Times New Roman" panose="02020603050405020304" pitchFamily="18" charset="0"/>
              </a:rPr>
              <a:t>toxický</a:t>
            </a:r>
            <a:r>
              <a:rPr lang="en-GB" sz="1800" dirty="0">
                <a:latin typeface="Times New Roman" panose="02020603050405020304" pitchFamily="18" charset="0"/>
                <a:cs typeface="Times New Roman" panose="02020603050405020304" pitchFamily="18" charset="0"/>
              </a:rPr>
              <a:t> pro </a:t>
            </a:r>
            <a:r>
              <a:rPr lang="en-GB" sz="1800" dirty="0" err="1">
                <a:latin typeface="Times New Roman" panose="02020603050405020304" pitchFamily="18" charset="0"/>
                <a:cs typeface="Times New Roman" panose="02020603050405020304" pitchFamily="18" charset="0"/>
              </a:rPr>
              <a:t>bakterii</a:t>
            </a:r>
            <a:r>
              <a:rPr lang="en-GB" sz="1800" dirty="0">
                <a:latin typeface="Times New Roman" panose="02020603050405020304" pitchFamily="18" charset="0"/>
                <a:cs typeface="Times New Roman" panose="02020603050405020304" pitchFamily="18" charset="0"/>
              </a:rPr>
              <a:t>) je </a:t>
            </a:r>
            <a:r>
              <a:rPr lang="en-GB" sz="1800" dirty="0" err="1">
                <a:latin typeface="Times New Roman" panose="02020603050405020304" pitchFamily="18" charset="0"/>
                <a:cs typeface="Times New Roman" panose="02020603050405020304" pitchFamily="18" charset="0"/>
              </a:rPr>
              <a:t>využit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arche</a:t>
            </a:r>
            <a:r>
              <a:rPr lang="cs-CZ" sz="1800" dirty="0">
                <a:latin typeface="Times New Roman" panose="02020603050405020304" pitchFamily="18" charset="0"/>
                <a:cs typeface="Times New Roman" panose="02020603050405020304" pitchFamily="18" charset="0"/>
              </a:rPr>
              <a:t>a k </a:t>
            </a:r>
            <a:r>
              <a:rPr lang="en-GB" sz="1800" dirty="0" err="1">
                <a:latin typeface="Times New Roman" panose="02020603050405020304" pitchFamily="18" charset="0"/>
                <a:cs typeface="Times New Roman" panose="02020603050405020304" pitchFamily="18" charset="0"/>
              </a:rPr>
              <a:t>produkci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metanu</a:t>
            </a:r>
            <a:endParaRPr lang="en-GB" sz="1800" dirty="0">
              <a:latin typeface="Times New Roman" panose="02020603050405020304" pitchFamily="18" charset="0"/>
              <a:cs typeface="Times New Roman" panose="02020603050405020304" pitchFamily="18" charset="0"/>
            </a:endParaRPr>
          </a:p>
          <a:p>
            <a:pPr marL="285750" indent="-285750">
              <a:spcBef>
                <a:spcPts val="638"/>
              </a:spcBef>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jeden</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organismus</a:t>
            </a:r>
            <a:r>
              <a:rPr lang="en-GB" sz="1800" dirty="0">
                <a:latin typeface="Times New Roman" panose="02020603050405020304" pitchFamily="18" charset="0"/>
                <a:cs typeface="Times New Roman" panose="02020603050405020304" pitchFamily="18" charset="0"/>
              </a:rPr>
              <a:t> bez </a:t>
            </a:r>
            <a:r>
              <a:rPr lang="en-GB" sz="1800" dirty="0" err="1">
                <a:latin typeface="Times New Roman" panose="02020603050405020304" pitchFamily="18" charset="0"/>
                <a:cs typeface="Times New Roman" panose="02020603050405020304" pitchFamily="18" charset="0"/>
              </a:rPr>
              <a:t>druhého</a:t>
            </a:r>
            <a:r>
              <a:rPr lang="en-GB" sz="1800" dirty="0">
                <a:latin typeface="Times New Roman" panose="02020603050405020304" pitchFamily="18" charset="0"/>
                <a:cs typeface="Times New Roman" panose="02020603050405020304" pitchFamily="18" charset="0"/>
              </a:rPr>
              <a:t> to </a:t>
            </a:r>
            <a:r>
              <a:rPr lang="en-GB" sz="1800" dirty="0" err="1">
                <a:latin typeface="Times New Roman" panose="02020603050405020304" pitchFamily="18" charset="0"/>
                <a:cs typeface="Times New Roman" panose="02020603050405020304" pitchFamily="18" charset="0"/>
              </a:rPr>
              <a:t>neumí</a:t>
            </a:r>
            <a:endParaRPr lang="en-GB" sz="1800" dirty="0">
              <a:latin typeface="Times New Roman" panose="02020603050405020304" pitchFamily="18" charset="0"/>
              <a:cs typeface="Times New Roman" panose="02020603050405020304" pitchFamily="18" charset="0"/>
            </a:endParaRPr>
          </a:p>
          <a:p>
            <a:pPr marL="285750" indent="-285750">
              <a:spcBef>
                <a:spcPts val="638"/>
              </a:spcBef>
              <a:buFont typeface="Arial" panose="020B0604020202020204" pitchFamily="34" charset="0"/>
              <a:buChar char="•"/>
            </a:pPr>
            <a:endParaRPr lang="en-GB" sz="1800" dirty="0">
              <a:latin typeface="Times New Roman" panose="02020603050405020304" pitchFamily="18" charset="0"/>
              <a:cs typeface="Times New Roman" panose="02020603050405020304" pitchFamily="18" charset="0"/>
            </a:endParaRPr>
          </a:p>
          <a:p>
            <a:pPr marL="285750" indent="-285750">
              <a:spcBef>
                <a:spcPts val="638"/>
              </a:spcBef>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1941 </a:t>
            </a:r>
            <a:r>
              <a:rPr lang="en-GB" sz="1800" dirty="0" err="1">
                <a:latin typeface="Times New Roman" panose="02020603050405020304" pitchFamily="18" charset="0"/>
                <a:cs typeface="Times New Roman" panose="02020603050405020304" pitchFamily="18" charset="0"/>
              </a:rPr>
              <a:t>izolován</a:t>
            </a:r>
            <a:r>
              <a:rPr lang="en-GB" sz="1800"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Methanobacterium</a:t>
            </a:r>
            <a:r>
              <a:rPr lang="en-GB" sz="1800" i="1"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omelianski</a:t>
            </a:r>
            <a:endParaRPr lang="en-GB" sz="1800" i="1" dirty="0">
              <a:latin typeface="Times New Roman" panose="02020603050405020304" pitchFamily="18" charset="0"/>
              <a:cs typeface="Times New Roman" panose="02020603050405020304" pitchFamily="18" charset="0"/>
            </a:endParaRPr>
          </a:p>
          <a:p>
            <a:pPr marL="285750" indent="-285750">
              <a:spcBef>
                <a:spcPts val="638"/>
              </a:spcBef>
              <a:buFont typeface="Arial" panose="020B0604020202020204" pitchFamily="34" charset="0"/>
              <a:buChar char="•"/>
            </a:pPr>
            <a:r>
              <a:rPr lang="en-GB" sz="1800" dirty="0" err="1">
                <a:latin typeface="Times New Roman" panose="02020603050405020304" pitchFamily="18" charset="0"/>
                <a:cs typeface="Times New Roman" panose="02020603050405020304" pitchFamily="18" charset="0"/>
              </a:rPr>
              <a:t>po</a:t>
            </a:r>
            <a:r>
              <a:rPr lang="en-GB" sz="1800" dirty="0">
                <a:latin typeface="Times New Roman" panose="02020603050405020304" pitchFamily="18" charset="0"/>
                <a:cs typeface="Times New Roman" panose="02020603050405020304" pitchFamily="18" charset="0"/>
              </a:rPr>
              <a:t> 26 </a:t>
            </a:r>
            <a:r>
              <a:rPr lang="en-GB" sz="1800" dirty="0" err="1">
                <a:latin typeface="Times New Roman" panose="02020603050405020304" pitchFamily="18" charset="0"/>
                <a:cs typeface="Times New Roman" panose="02020603050405020304" pitchFamily="18" charset="0"/>
              </a:rPr>
              <a:t>letech</a:t>
            </a:r>
            <a:r>
              <a:rPr lang="en-GB" sz="1800" dirty="0">
                <a:latin typeface="Times New Roman" panose="02020603050405020304" pitchFamily="18" charset="0"/>
                <a:cs typeface="Times New Roman" panose="02020603050405020304" pitchFamily="18" charset="0"/>
              </a:rPr>
              <a:t> (Bryant, 1967) se </a:t>
            </a:r>
            <a:r>
              <a:rPr lang="en-GB" sz="1800" dirty="0" err="1">
                <a:latin typeface="Times New Roman" panose="02020603050405020304" pitchFamily="18" charset="0"/>
                <a:cs typeface="Times New Roman" panose="02020603050405020304" pitchFamily="18" charset="0"/>
              </a:rPr>
              <a:t>zjistilo</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že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jde</a:t>
            </a:r>
            <a:r>
              <a:rPr lang="en-GB" sz="1800" dirty="0">
                <a:latin typeface="Times New Roman" panose="02020603050405020304" pitchFamily="18" charset="0"/>
                <a:cs typeface="Times New Roman" panose="02020603050405020304" pitchFamily="18" charset="0"/>
              </a:rPr>
              <a:t> o </a:t>
            </a:r>
            <a:r>
              <a:rPr lang="en-GB" sz="1800" dirty="0" err="1">
                <a:latin typeface="Times New Roman" panose="02020603050405020304" pitchFamily="18" charset="0"/>
                <a:cs typeface="Times New Roman" panose="02020603050405020304" pitchFamily="18" charset="0"/>
              </a:rPr>
              <a:t>směsnou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kulturu</a:t>
            </a:r>
            <a:r>
              <a:rPr lang="en-GB" sz="1800" dirty="0">
                <a:latin typeface="Times New Roman" panose="02020603050405020304" pitchFamily="18" charset="0"/>
                <a:cs typeface="Times New Roman" panose="02020603050405020304" pitchFamily="18" charset="0"/>
              </a:rPr>
              <a:t> </a:t>
            </a:r>
            <a:r>
              <a:rPr lang="en-GB" sz="1800" i="1" dirty="0">
                <a:latin typeface="Times New Roman" panose="02020603050405020304" pitchFamily="18" charset="0"/>
                <a:cs typeface="Times New Roman" panose="02020603050405020304" pitchFamily="18" charset="0"/>
              </a:rPr>
              <a:t>M. </a:t>
            </a:r>
            <a:r>
              <a:rPr lang="en-GB" sz="1800" i="1" dirty="0" err="1">
                <a:latin typeface="Times New Roman" panose="02020603050405020304" pitchFamily="18" charset="0"/>
                <a:cs typeface="Times New Roman" panose="02020603050405020304" pitchFamily="18" charset="0"/>
              </a:rPr>
              <a:t>bryantii</a:t>
            </a:r>
            <a:r>
              <a:rPr lang="en-GB" sz="1800" i="1"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a „S“ </a:t>
            </a:r>
            <a:r>
              <a:rPr lang="en-GB" sz="1800" dirty="0" err="1">
                <a:latin typeface="Times New Roman" panose="02020603050405020304" pitchFamily="18" charset="0"/>
                <a:cs typeface="Times New Roman" panose="02020603050405020304" pitchFamily="18" charset="0"/>
              </a:rPr>
              <a:t>organismu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později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identifikovaného</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spolu</a:t>
            </a:r>
            <a:r>
              <a:rPr lang="en-GB" sz="1800" dirty="0">
                <a:latin typeface="Times New Roman" panose="02020603050405020304" pitchFamily="18" charset="0"/>
                <a:cs typeface="Times New Roman" panose="02020603050405020304" pitchFamily="18" charset="0"/>
              </a:rPr>
              <a:t> s </a:t>
            </a:r>
            <a:r>
              <a:rPr lang="en-GB" sz="1800" dirty="0" err="1">
                <a:latin typeface="Times New Roman" panose="02020603050405020304" pitchFamily="18" charset="0"/>
                <a:cs typeface="Times New Roman" panose="02020603050405020304" pitchFamily="18" charset="0"/>
              </a:rPr>
              <a:t>dalšími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syntropickými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fermentátory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jako</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archea</a:t>
            </a:r>
            <a:r>
              <a:rPr lang="en-GB" sz="1800"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Synotrophomonas</a:t>
            </a:r>
            <a:r>
              <a:rPr lang="en-GB" sz="1800" i="1" dirty="0">
                <a:latin typeface="Times New Roman" panose="02020603050405020304" pitchFamily="18" charset="0"/>
                <a:cs typeface="Times New Roman" panose="02020603050405020304" pitchFamily="18" charset="0"/>
              </a:rPr>
              <a:t> a </a:t>
            </a:r>
            <a:r>
              <a:rPr lang="en-GB" sz="1800" i="1" dirty="0" err="1">
                <a:latin typeface="Times New Roman" panose="02020603050405020304" pitchFamily="18" charset="0"/>
                <a:cs typeface="Times New Roman" panose="02020603050405020304" pitchFamily="18" charset="0"/>
              </a:rPr>
              <a:t>Synotrophobacterium</a:t>
            </a:r>
            <a:endParaRPr lang="en-GB" sz="1800" i="1"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692696"/>
            <a:ext cx="3559129" cy="406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076056" y="4912351"/>
            <a:ext cx="3600400" cy="523220"/>
          </a:xfrm>
          <a:prstGeom prst="rect">
            <a:avLst/>
          </a:prstGeom>
        </p:spPr>
        <p:txBody>
          <a:bodyPr wrap="square">
            <a:spAutoFit/>
          </a:bodyPr>
          <a:lstStyle/>
          <a:p>
            <a:r>
              <a:rPr lang="en-GB" sz="1400" dirty="0">
                <a:effectLst/>
              </a:rPr>
              <a:t>Syntrophic communities of bacteria and archaea in a sludge granule</a:t>
            </a:r>
            <a:endParaRPr lang="en-GB"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0" y="188640"/>
            <a:ext cx="8696784" cy="6336704"/>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u="sng" dirty="0" err="1">
                <a:latin typeface="Times New Roman" panose="02020603050405020304" pitchFamily="18" charset="0"/>
                <a:cs typeface="Times New Roman" panose="02020603050405020304" pitchFamily="18" charset="0"/>
              </a:rPr>
              <a:t>Syntro</a:t>
            </a:r>
            <a:r>
              <a:rPr lang="cs-CZ" sz="1800" u="sng" dirty="0">
                <a:latin typeface="Times New Roman" panose="02020603050405020304" pitchFamily="18" charset="0"/>
                <a:cs typeface="Times New Roman" panose="02020603050405020304" pitchFamily="18" charset="0"/>
              </a:rPr>
              <a:t>f</a:t>
            </a:r>
            <a:r>
              <a:rPr lang="en-GB" sz="1800" u="sng" dirty="0" err="1">
                <a:latin typeface="Times New Roman" panose="02020603050405020304" pitchFamily="18" charset="0"/>
                <a:cs typeface="Times New Roman" panose="02020603050405020304" pitchFamily="18" charset="0"/>
              </a:rPr>
              <a:t>ické</a:t>
            </a:r>
            <a:r>
              <a:rPr lang="en-GB" sz="1800" u="sng" dirty="0">
                <a:latin typeface="Times New Roman" panose="02020603050405020304" pitchFamily="18" charset="0"/>
                <a:cs typeface="Times New Roman" panose="02020603050405020304" pitchFamily="18" charset="0"/>
              </a:rPr>
              <a:t> </a:t>
            </a:r>
            <a:r>
              <a:rPr lang="en-GB" sz="1800" u="sng" dirty="0" err="1">
                <a:latin typeface="Times New Roman" panose="02020603050405020304" pitchFamily="18" charset="0"/>
                <a:cs typeface="Times New Roman" panose="02020603050405020304" pitchFamily="18" charset="0"/>
              </a:rPr>
              <a:t>vztahy</a:t>
            </a:r>
            <a:r>
              <a:rPr lang="en-GB" sz="1800" u="sng" dirty="0">
                <a:latin typeface="Times New Roman" panose="02020603050405020304" pitchFamily="18" charset="0"/>
                <a:cs typeface="Times New Roman" panose="02020603050405020304" pitchFamily="18" charset="0"/>
              </a:rPr>
              <a:t> </a:t>
            </a:r>
            <a:r>
              <a:rPr lang="cs-CZ" sz="1800" u="sng" dirty="0">
                <a:latin typeface="Times New Roman" panose="02020603050405020304" pitchFamily="18" charset="0"/>
                <a:cs typeface="Times New Roman" panose="02020603050405020304" pitchFamily="18" charset="0"/>
              </a:rPr>
              <a:t> </a:t>
            </a:r>
            <a:r>
              <a:rPr lang="en-GB" sz="1800" u="sng" dirty="0" err="1">
                <a:latin typeface="Times New Roman" panose="02020603050405020304" pitchFamily="18" charset="0"/>
                <a:cs typeface="Times New Roman" panose="02020603050405020304" pitchFamily="18" charset="0"/>
              </a:rPr>
              <a:t>usnadňovány</a:t>
            </a:r>
            <a:r>
              <a:rPr lang="cs-CZ" sz="1800" u="sng" dirty="0">
                <a:latin typeface="Times New Roman" panose="02020603050405020304" pitchFamily="18" charset="0"/>
                <a:cs typeface="Times New Roman" panose="02020603050405020304" pitchFamily="18" charset="0"/>
              </a:rPr>
              <a:t> </a:t>
            </a:r>
            <a:r>
              <a:rPr lang="en-GB" sz="1800" u="sng" dirty="0" err="1">
                <a:latin typeface="Times New Roman" panose="02020603050405020304" pitchFamily="18" charset="0"/>
                <a:cs typeface="Times New Roman" panose="02020603050405020304" pitchFamily="18" charset="0"/>
              </a:rPr>
              <a:t>agregací</a:t>
            </a:r>
            <a:r>
              <a:rPr lang="en-GB" sz="1800" u="sng" dirty="0">
                <a:latin typeface="Times New Roman" panose="02020603050405020304" pitchFamily="18" charset="0"/>
                <a:cs typeface="Times New Roman" panose="02020603050405020304" pitchFamily="18" charset="0"/>
              </a:rPr>
              <a:t> </a:t>
            </a:r>
            <a:r>
              <a:rPr lang="en-GB" sz="1800" u="sng" dirty="0" err="1">
                <a:latin typeface="Times New Roman" panose="02020603050405020304" pitchFamily="18" charset="0"/>
                <a:cs typeface="Times New Roman" panose="02020603050405020304" pitchFamily="18" charset="0"/>
              </a:rPr>
              <a:t>bakterií</a:t>
            </a:r>
            <a:r>
              <a:rPr lang="en-GB" sz="1800" u="sng" dirty="0">
                <a:latin typeface="Times New Roman" panose="02020603050405020304" pitchFamily="18" charset="0"/>
                <a:cs typeface="Times New Roman" panose="02020603050405020304" pitchFamily="18" charset="0"/>
              </a:rPr>
              <a:t> (</a:t>
            </a:r>
            <a:r>
              <a:rPr lang="en-GB" sz="1800" u="sng" dirty="0" err="1">
                <a:latin typeface="Times New Roman" panose="02020603050405020304" pitchFamily="18" charset="0"/>
                <a:cs typeface="Times New Roman" panose="02020603050405020304" pitchFamily="18" charset="0"/>
              </a:rPr>
              <a:t>ve</a:t>
            </a:r>
            <a:r>
              <a:rPr lang="en-GB" sz="1800" u="sng" dirty="0">
                <a:latin typeface="Times New Roman" panose="02020603050405020304" pitchFamily="18" charset="0"/>
                <a:cs typeface="Times New Roman" panose="02020603050405020304" pitchFamily="18" charset="0"/>
              </a:rPr>
              <a:t> </a:t>
            </a:r>
            <a:r>
              <a:rPr lang="en-GB" sz="1800" u="sng" dirty="0" err="1">
                <a:latin typeface="Times New Roman" panose="02020603050405020304" pitchFamily="18" charset="0"/>
                <a:cs typeface="Times New Roman" panose="02020603050405020304" pitchFamily="18" charset="0"/>
              </a:rPr>
              <a:t>vločkách</a:t>
            </a:r>
            <a:r>
              <a:rPr lang="en-GB" sz="1800" u="sng" dirty="0">
                <a:latin typeface="Times New Roman" panose="02020603050405020304" pitchFamily="18" charset="0"/>
                <a:cs typeface="Times New Roman" panose="02020603050405020304" pitchFamily="18" charset="0"/>
              </a:rPr>
              <a:t> )</a:t>
            </a:r>
          </a:p>
          <a:p>
            <a:pPr marL="285750" lvl="0" indent="-285750">
              <a:spcBef>
                <a:spcPts val="638"/>
              </a:spcBef>
              <a:buFont typeface="Arial" panose="020B0604020202020204" pitchFamily="34" charset="0"/>
              <a:buChar char="•"/>
            </a:pPr>
            <a:r>
              <a:rPr lang="cs-CZ" sz="1800" dirty="0">
                <a:latin typeface="Times New Roman" panose="02020603050405020304" pitchFamily="18" charset="0"/>
                <a:cs typeface="Times New Roman" panose="02020603050405020304" pitchFamily="18" charset="0"/>
              </a:rPr>
              <a:t>př.</a:t>
            </a:r>
            <a:r>
              <a:rPr lang="en-GB" sz="1800"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Desulfovibrio</a:t>
            </a:r>
            <a:r>
              <a:rPr lang="en-GB" sz="1800" i="1" dirty="0">
                <a:latin typeface="Times New Roman" panose="02020603050405020304" pitchFamily="18" charset="0"/>
                <a:cs typeface="Times New Roman" panose="02020603050405020304" pitchFamily="18" charset="0"/>
              </a:rPr>
              <a:t> vulgaris</a:t>
            </a:r>
            <a:r>
              <a:rPr lang="cs-CZ" sz="1800" i="1" dirty="0">
                <a:latin typeface="Times New Roman" panose="02020603050405020304" pitchFamily="18" charset="0"/>
                <a:cs typeface="Times New Roman" panose="02020603050405020304" pitchFamily="18" charset="0"/>
              </a:rPr>
              <a:t> </a:t>
            </a:r>
            <a:r>
              <a:rPr lang="cs-CZ" sz="1800" u="sng" dirty="0">
                <a:latin typeface="Times New Roman" panose="02020603050405020304" pitchFamily="18" charset="0"/>
                <a:cs typeface="Times New Roman" panose="02020603050405020304" pitchFamily="18" charset="0"/>
              </a:rPr>
              <a:t>e</a:t>
            </a:r>
            <a:r>
              <a:rPr lang="en-GB" sz="1800" dirty="0" err="1">
                <a:latin typeface="Times New Roman" panose="02020603050405020304" pitchFamily="18" charset="0"/>
                <a:cs typeface="Times New Roman" panose="02020603050405020304" pitchFamily="18" charset="0"/>
              </a:rPr>
              <a:t>thanol</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konvertuje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acetát</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dirty="0" err="1">
                <a:latin typeface="Times New Roman" panose="02020603050405020304" pitchFamily="18" charset="0"/>
                <a:cs typeface="Times New Roman" panose="02020603050405020304" pitchFamily="18" charset="0"/>
              </a:rPr>
              <a:t>zároveň</a:t>
            </a:r>
            <a:r>
              <a:rPr lang="en-GB"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a:t>
            </a:r>
            <a:r>
              <a:rPr lang="en-GB" sz="1800" dirty="0" err="1">
                <a:latin typeface="Times New Roman" panose="02020603050405020304" pitchFamily="18" charset="0"/>
                <a:cs typeface="Times New Roman" panose="02020603050405020304" pitchFamily="18" charset="0"/>
              </a:rPr>
              <a:t>ikarbonát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na</a:t>
            </a:r>
            <a:r>
              <a:rPr lang="en-GB" sz="1800" dirty="0">
                <a:latin typeface="Times New Roman" panose="02020603050405020304" pitchFamily="18" charset="0"/>
                <a:cs typeface="Times New Roman" panose="02020603050405020304" pitchFamily="18" charset="0"/>
              </a:rPr>
              <a:t> form</a:t>
            </a:r>
            <a:r>
              <a:rPr lang="cs-CZ" sz="1800" dirty="0">
                <a:latin typeface="Times New Roman" panose="02020603050405020304" pitchFamily="18" charset="0"/>
                <a:cs typeface="Times New Roman" panose="02020603050405020304" pitchFamily="18" charset="0"/>
              </a:rPr>
              <a:t>á</a:t>
            </a:r>
            <a:r>
              <a:rPr lang="en-GB" sz="1800" dirty="0">
                <a:latin typeface="Times New Roman" panose="02020603050405020304" pitchFamily="18" charset="0"/>
                <a:cs typeface="Times New Roman" panose="02020603050405020304" pitchFamily="18" charset="0"/>
              </a:rPr>
              <a:t>t (HCOO-)</a:t>
            </a:r>
          </a:p>
          <a:p>
            <a:pPr marL="285750" indent="-285750">
              <a:spcBef>
                <a:spcPts val="638"/>
              </a:spcBef>
              <a:buFont typeface="Arial" panose="020B0604020202020204" pitchFamily="34" charset="0"/>
              <a:buChar char="•"/>
            </a:pPr>
            <a:r>
              <a:rPr lang="en-GB" sz="1800" i="1" dirty="0" err="1">
                <a:latin typeface="Times New Roman" panose="02020603050405020304" pitchFamily="18" charset="0"/>
                <a:cs typeface="Times New Roman" panose="02020603050405020304" pitchFamily="18" charset="0"/>
              </a:rPr>
              <a:t>Methanobacterium</a:t>
            </a:r>
            <a:r>
              <a:rPr lang="en-GB" sz="1800" i="1"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formicicum</a:t>
            </a:r>
            <a:r>
              <a:rPr lang="cs-CZ" sz="1800" i="1"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využije</a:t>
            </a:r>
            <a:r>
              <a:rPr lang="en-GB" sz="1800" dirty="0">
                <a:latin typeface="Times New Roman" panose="02020603050405020304" pitchFamily="18" charset="0"/>
                <a:cs typeface="Times New Roman" panose="02020603050405020304" pitchFamily="18" charset="0"/>
              </a:rPr>
              <a:t> format, </a:t>
            </a:r>
            <a:r>
              <a:rPr lang="en-GB" sz="1800" dirty="0" err="1">
                <a:latin typeface="Times New Roman" panose="02020603050405020304" pitchFamily="18" charset="0"/>
                <a:cs typeface="Times New Roman" panose="02020603050405020304" pitchFamily="18" charset="0"/>
              </a:rPr>
              <a:t>produkuje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metan</a:t>
            </a:r>
            <a:endParaRPr lang="en-GB" sz="1800" dirty="0">
              <a:latin typeface="Times New Roman" panose="02020603050405020304" pitchFamily="18" charset="0"/>
              <a:cs typeface="Times New Roman" panose="02020603050405020304" pitchFamily="18" charset="0"/>
            </a:endParaRPr>
          </a:p>
          <a:p>
            <a:pPr marL="285750" indent="-285750">
              <a:spcBef>
                <a:spcPts val="638"/>
              </a:spcBef>
              <a:buFont typeface="Arial" panose="020B0604020202020204" pitchFamily="34" charset="0"/>
              <a:buChar char="•"/>
            </a:pPr>
            <a:r>
              <a:rPr lang="en-GB" sz="1800" i="1" dirty="0" err="1">
                <a:latin typeface="Times New Roman" panose="02020603050405020304" pitchFamily="18" charset="0"/>
                <a:cs typeface="Times New Roman" panose="02020603050405020304" pitchFamily="18" charset="0"/>
              </a:rPr>
              <a:t>Methanosarcina</a:t>
            </a:r>
            <a:r>
              <a:rPr lang="en-GB" sz="1800" i="1"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barkeri</a:t>
            </a:r>
            <a:r>
              <a:rPr lang="cs-CZ" sz="1800" i="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přemění </a:t>
            </a:r>
            <a:r>
              <a:rPr lang="en-GB" sz="1800" dirty="0" err="1">
                <a:latin typeface="Times New Roman" panose="02020603050405020304" pitchFamily="18" charset="0"/>
                <a:cs typeface="Times New Roman" panose="02020603050405020304" pitchFamily="18" charset="0"/>
              </a:rPr>
              <a:t>acetát</a:t>
            </a:r>
            <a:r>
              <a:rPr lang="en-GB" sz="1800"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na </a:t>
            </a:r>
            <a:r>
              <a:rPr lang="en-GB" sz="1800" dirty="0" err="1">
                <a:latin typeface="Times New Roman" panose="02020603050405020304" pitchFamily="18" charset="0"/>
                <a:cs typeface="Times New Roman" panose="02020603050405020304" pitchFamily="18" charset="0"/>
              </a:rPr>
              <a:t>metan</a:t>
            </a:r>
            <a:r>
              <a:rPr lang="en-GB" sz="1800" dirty="0">
                <a:latin typeface="Times New Roman" panose="02020603050405020304" pitchFamily="18" charset="0"/>
                <a:cs typeface="Times New Roman" panose="02020603050405020304" pitchFamily="18" charset="0"/>
              </a:rPr>
              <a:t> a CO2</a:t>
            </a:r>
            <a:endParaRPr lang="en-GB" sz="1800" i="1"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anaerobní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trávení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syrovátky</a:t>
            </a:r>
            <a:r>
              <a:rPr lang="cs-CZ"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laktát</a:t>
            </a:r>
            <a:r>
              <a:rPr lang="en-GB" sz="1800" dirty="0">
                <a:latin typeface="Times New Roman" panose="02020603050405020304" pitchFamily="18" charset="0"/>
                <a:cs typeface="Times New Roman" panose="02020603050405020304" pitchFamily="18" charset="0"/>
              </a:rPr>
              <a:t> a ethanol </a:t>
            </a:r>
            <a:r>
              <a:rPr lang="en-GB" sz="1800" dirty="0" err="1">
                <a:latin typeface="Times New Roman" panose="02020603050405020304" pitchFamily="18" charset="0"/>
                <a:cs typeface="Times New Roman" panose="02020603050405020304" pitchFamily="18" charset="0"/>
              </a:rPr>
              <a:t>přeměněn</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methan</a:t>
            </a:r>
            <a:endParaRPr lang="en-GB" sz="1800" dirty="0">
              <a:latin typeface="Times New Roman" panose="02020603050405020304" pitchFamily="18" charset="0"/>
              <a:cs typeface="Times New Roman" panose="02020603050405020304" pitchFamily="18" charset="0"/>
            </a:endParaRPr>
          </a:p>
          <a:p>
            <a:pPr marL="0" lvl="0" indent="0">
              <a:spcBef>
                <a:spcPts val="638"/>
              </a:spcBef>
              <a:buFont typeface="Arial" pitchFamily="32"/>
              <a:buChar char="•"/>
            </a:pPr>
            <a:endParaRPr lang="en-GB" sz="1600" dirty="0">
              <a:latin typeface="Calibri" pitchFamily="18"/>
            </a:endParaRPr>
          </a:p>
        </p:txBody>
      </p:sp>
      <p:pic>
        <p:nvPicPr>
          <p:cNvPr id="3" name="Picture 2"/>
          <p:cNvPicPr>
            <a:picLocks noChangeAspect="1"/>
          </p:cNvPicPr>
          <p:nvPr/>
        </p:nvPicPr>
        <p:blipFill>
          <a:blip r:embed="rId3" cstate="print">
            <a:lum/>
            <a:alphaModFix/>
          </a:blip>
          <a:srcRect/>
          <a:stretch>
            <a:fillRect/>
          </a:stretch>
        </p:blipFill>
        <p:spPr>
          <a:xfrm>
            <a:off x="3080954" y="3212976"/>
            <a:ext cx="3075221" cy="36450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216000" y="36000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None/>
            </a:pPr>
            <a:r>
              <a:rPr lang="en-GB" sz="1800" b="1" dirty="0" err="1">
                <a:latin typeface="Times New Roman" panose="02020603050405020304" pitchFamily="18" charset="0"/>
                <a:cs typeface="Times New Roman" panose="02020603050405020304" pitchFamily="18" charset="0"/>
              </a:rPr>
              <a:t>Mutualismus</a:t>
            </a:r>
            <a:r>
              <a:rPr lang="en-GB" sz="1800" b="1" dirty="0">
                <a:latin typeface="Times New Roman" panose="02020603050405020304" pitchFamily="18" charset="0"/>
                <a:cs typeface="Times New Roman" panose="02020603050405020304" pitchFamily="18" charset="0"/>
              </a:rPr>
              <a:t> (</a:t>
            </a:r>
            <a:r>
              <a:rPr lang="en-GB" sz="1800" b="1" dirty="0" err="1">
                <a:latin typeface="Times New Roman" panose="02020603050405020304" pitchFamily="18" charset="0"/>
                <a:cs typeface="Times New Roman" panose="02020603050405020304" pitchFamily="18" charset="0"/>
              </a:rPr>
              <a:t>symbióza</a:t>
            </a:r>
            <a:r>
              <a:rPr lang="en-GB" sz="1800" b="1" dirty="0">
                <a:latin typeface="Times New Roman" panose="02020603050405020304" pitchFamily="18" charset="0"/>
                <a:cs typeface="Times New Roman" panose="02020603050405020304" pitchFamily="18" charset="0"/>
              </a:rPr>
              <a:t>)</a:t>
            </a:r>
          </a:p>
          <a:p>
            <a:pPr marL="285750" lvl="0" indent="-285750">
              <a:spcBef>
                <a:spcPts val="638"/>
              </a:spcBef>
              <a:buFont typeface="Arial" panose="020B0604020202020204" pitchFamily="34" charset="0"/>
              <a:buChar char="•"/>
            </a:pPr>
            <a:r>
              <a:rPr lang="en-GB" sz="1800" b="1" dirty="0" err="1">
                <a:latin typeface="Times New Roman" panose="02020603050405020304" pitchFamily="18" charset="0"/>
                <a:cs typeface="Times New Roman" panose="02020603050405020304" pitchFamily="18" charset="0"/>
              </a:rPr>
              <a:t>obligatní</a:t>
            </a:r>
            <a:r>
              <a:rPr lang="en-GB" sz="1800" b="1" dirty="0">
                <a:latin typeface="Times New Roman" panose="02020603050405020304" pitchFamily="18" charset="0"/>
                <a:cs typeface="Times New Roman" panose="02020603050405020304" pitchFamily="18" charset="0"/>
              </a:rPr>
              <a:t> </a:t>
            </a:r>
            <a:r>
              <a:rPr lang="en-GB" sz="1800" b="1" dirty="0" err="1">
                <a:latin typeface="Times New Roman" panose="02020603050405020304" pitchFamily="18" charset="0"/>
                <a:cs typeface="Times New Roman" panose="02020603050405020304" pitchFamily="18" charset="0"/>
              </a:rPr>
              <a:t>vztah</a:t>
            </a:r>
            <a:r>
              <a:rPr lang="en-GB" sz="1800" b="1"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mezi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dvěma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populacemi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kde</a:t>
            </a:r>
            <a:r>
              <a:rPr lang="en-GB" sz="1800" dirty="0">
                <a:latin typeface="Times New Roman" panose="02020603050405020304" pitchFamily="18" charset="0"/>
                <a:cs typeface="Times New Roman" panose="02020603050405020304" pitchFamily="18" charset="0"/>
              </a:rPr>
              <a:t> </a:t>
            </a:r>
            <a:r>
              <a:rPr lang="en-GB" sz="1800" b="1" dirty="0" err="1">
                <a:latin typeface="Times New Roman" panose="02020603050405020304" pitchFamily="18" charset="0"/>
                <a:cs typeface="Times New Roman" panose="02020603050405020304" pitchFamily="18" charset="0"/>
              </a:rPr>
              <a:t>obě</a:t>
            </a:r>
            <a:r>
              <a:rPr lang="en-GB" sz="1800" b="1" dirty="0">
                <a:latin typeface="Times New Roman" panose="02020603050405020304" pitchFamily="18" charset="0"/>
                <a:cs typeface="Times New Roman" panose="02020603050405020304" pitchFamily="18" charset="0"/>
              </a:rPr>
              <a:t> </a:t>
            </a:r>
            <a:r>
              <a:rPr lang="en-GB" sz="1800" b="1" dirty="0" err="1">
                <a:latin typeface="Times New Roman" panose="02020603050405020304" pitchFamily="18" charset="0"/>
                <a:cs typeface="Times New Roman" panose="02020603050405020304" pitchFamily="18" charset="0"/>
              </a:rPr>
              <a:t>mají</a:t>
            </a:r>
            <a:r>
              <a:rPr lang="en-GB" sz="1800" b="1" dirty="0">
                <a:latin typeface="Times New Roman" panose="02020603050405020304" pitchFamily="18" charset="0"/>
                <a:cs typeface="Times New Roman" panose="02020603050405020304" pitchFamily="18" charset="0"/>
              </a:rPr>
              <a:t> z </a:t>
            </a:r>
            <a:r>
              <a:rPr lang="en-GB" sz="1800" b="1" dirty="0" err="1">
                <a:latin typeface="Times New Roman" panose="02020603050405020304" pitchFamily="18" charset="0"/>
                <a:cs typeface="Times New Roman" panose="02020603050405020304" pitchFamily="18" charset="0"/>
              </a:rPr>
              <a:t>něj</a:t>
            </a:r>
            <a:r>
              <a:rPr lang="en-GB" sz="1800" b="1" dirty="0">
                <a:latin typeface="Times New Roman" panose="02020603050405020304" pitchFamily="18" charset="0"/>
                <a:cs typeface="Times New Roman" panose="02020603050405020304" pitchFamily="18" charset="0"/>
              </a:rPr>
              <a:t> </a:t>
            </a:r>
            <a:r>
              <a:rPr lang="en-GB" sz="1800" b="1" dirty="0" err="1">
                <a:latin typeface="Times New Roman" panose="02020603050405020304" pitchFamily="18" charset="0"/>
                <a:cs typeface="Times New Roman" panose="02020603050405020304" pitchFamily="18" charset="0"/>
              </a:rPr>
              <a:t>prospěch</a:t>
            </a:r>
            <a:endParaRPr lang="en-GB" sz="1800" b="1"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cs-CZ" sz="1800" dirty="0">
                <a:latin typeface="Times New Roman" panose="02020603050405020304" pitchFamily="18" charset="0"/>
                <a:cs typeface="Times New Roman" panose="02020603050405020304" pitchFamily="18" charset="0"/>
              </a:rPr>
              <a:t>s</a:t>
            </a:r>
            <a:r>
              <a:rPr lang="en-GB" sz="1800" dirty="0" err="1">
                <a:latin typeface="Times New Roman" panose="02020603050405020304" pitchFamily="18" charset="0"/>
                <a:cs typeface="Times New Roman" panose="02020603050405020304" pitchFamily="18" charset="0"/>
              </a:rPr>
              <a:t>pecifický</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vztah</a:t>
            </a:r>
            <a:r>
              <a:rPr lang="en-GB" sz="1800" dirty="0">
                <a:latin typeface="Times New Roman" panose="02020603050405020304" pitchFamily="18" charset="0"/>
                <a:cs typeface="Times New Roman" panose="02020603050405020304" pitchFamily="18" charset="0"/>
              </a:rPr>
              <a:t> – </a:t>
            </a:r>
            <a:r>
              <a:rPr lang="en-GB" sz="1800" dirty="0" err="1">
                <a:latin typeface="Times New Roman" panose="02020603050405020304" pitchFamily="18" charset="0"/>
                <a:cs typeface="Times New Roman" panose="02020603050405020304" pitchFamily="18" charset="0"/>
              </a:rPr>
              <a:t>jeden</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organismus</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nemůže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být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nahrazen</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jiným</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cs-CZ" sz="1800" dirty="0">
                <a:latin typeface="Times New Roman" panose="02020603050405020304" pitchFamily="18" charset="0"/>
                <a:cs typeface="Times New Roman" panose="02020603050405020304" pitchFamily="18" charset="0"/>
              </a:rPr>
              <a:t>v</a:t>
            </a:r>
            <a:r>
              <a:rPr lang="en-GB" sz="1800" dirty="0" err="1">
                <a:latin typeface="Times New Roman" panose="02020603050405020304" pitchFamily="18" charset="0"/>
                <a:cs typeface="Times New Roman" panose="02020603050405020304" pitchFamily="18" charset="0"/>
              </a:rPr>
              <a:t>yžaduje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těsný</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kontakt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obou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populací</a:t>
            </a:r>
            <a:r>
              <a:rPr lang="en-GB" sz="1800" dirty="0">
                <a:latin typeface="Times New Roman" panose="02020603050405020304" pitchFamily="18" charset="0"/>
                <a:cs typeface="Times New Roman" panose="02020603050405020304" pitchFamily="18" charset="0"/>
              </a:rPr>
              <a:t> a </a:t>
            </a:r>
            <a:r>
              <a:rPr lang="en-GB" sz="1800" dirty="0" err="1">
                <a:latin typeface="Times New Roman" panose="02020603050405020304" pitchFamily="18" charset="0"/>
                <a:cs typeface="Times New Roman" panose="02020603050405020304" pitchFamily="18" charset="0"/>
              </a:rPr>
              <a:t>umožňuje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jim</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přežít</a:t>
            </a:r>
            <a:r>
              <a:rPr lang="en-GB" sz="1800" dirty="0">
                <a:latin typeface="Times New Roman" panose="02020603050405020304" pitchFamily="18" charset="0"/>
                <a:cs typeface="Times New Roman" panose="02020603050405020304" pitchFamily="18" charset="0"/>
              </a:rPr>
              <a:t> v </a:t>
            </a:r>
            <a:r>
              <a:rPr lang="en-GB" sz="1800" dirty="0" err="1">
                <a:latin typeface="Times New Roman" panose="02020603050405020304" pitchFamily="18" charset="0"/>
                <a:cs typeface="Times New Roman" panose="02020603050405020304" pitchFamily="18" charset="0"/>
              </a:rPr>
              <a:t>prostředí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kde</a:t>
            </a:r>
            <a:r>
              <a:rPr lang="en-GB" sz="1800" dirty="0">
                <a:latin typeface="Times New Roman" panose="02020603050405020304" pitchFamily="18" charset="0"/>
                <a:cs typeface="Times New Roman" panose="02020603050405020304" pitchFamily="18" charset="0"/>
              </a:rPr>
              <a:t> by </a:t>
            </a:r>
            <a:r>
              <a:rPr lang="en-GB" sz="1800" dirty="0" err="1">
                <a:latin typeface="Times New Roman" panose="02020603050405020304" pitchFamily="18" charset="0"/>
                <a:cs typeface="Times New Roman" panose="02020603050405020304" pitchFamily="18" charset="0"/>
              </a:rPr>
              <a:t>jedna</a:t>
            </a:r>
            <a:r>
              <a:rPr lang="en-GB" sz="1800" dirty="0">
                <a:latin typeface="Times New Roman" panose="02020603050405020304" pitchFamily="18" charset="0"/>
                <a:cs typeface="Times New Roman" panose="02020603050405020304" pitchFamily="18" charset="0"/>
              </a:rPr>
              <a:t> bez </a:t>
            </a:r>
            <a:r>
              <a:rPr lang="en-GB" sz="1800" dirty="0" err="1">
                <a:latin typeface="Times New Roman" panose="02020603050405020304" pitchFamily="18" charset="0"/>
                <a:cs typeface="Times New Roman" panose="02020603050405020304" pitchFamily="18" charset="0"/>
              </a:rPr>
              <a:t>druhé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nemohla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žít</a:t>
            </a:r>
            <a:r>
              <a:rPr lang="en-GB" sz="1800" dirty="0">
                <a:latin typeface="Times New Roman" panose="02020603050405020304" pitchFamily="18" charset="0"/>
                <a:cs typeface="Times New Roman" panose="02020603050405020304" pitchFamily="18" charset="0"/>
              </a:rPr>
              <a:t> (mutualism x </a:t>
            </a:r>
            <a:r>
              <a:rPr lang="en-GB" sz="1800" dirty="0" err="1">
                <a:latin typeface="Times New Roman" panose="02020603050405020304" pitchFamily="18" charset="0"/>
                <a:cs typeface="Times New Roman" panose="02020603050405020304" pitchFamily="18" charset="0"/>
              </a:rPr>
              <a:t>symbióza</a:t>
            </a:r>
            <a:r>
              <a:rPr lang="en-GB" sz="1800" dirty="0">
                <a:latin typeface="Times New Roman" panose="02020603050405020304" pitchFamily="18" charset="0"/>
                <a:cs typeface="Times New Roman" panose="02020603050405020304" pitchFamily="18" charset="0"/>
              </a:rPr>
              <a:t> - </a:t>
            </a:r>
            <a:r>
              <a:rPr lang="en-GB" sz="1800" dirty="0" err="1">
                <a:latin typeface="Times New Roman" panose="02020603050405020304" pitchFamily="18" charset="0"/>
                <a:cs typeface="Times New Roman" panose="02020603050405020304" pitchFamily="18" charset="0"/>
              </a:rPr>
              <a:t>volnější</a:t>
            </a:r>
            <a:r>
              <a:rPr lang="en-GB" sz="1800" dirty="0">
                <a:latin typeface="Times New Roman" panose="02020603050405020304" pitchFamily="18" charset="0"/>
                <a:cs typeface="Times New Roman" panose="02020603050405020304" pitchFamily="18" charset="0"/>
              </a:rPr>
              <a:t>) – </a:t>
            </a:r>
            <a:r>
              <a:rPr lang="en-GB" sz="1800" dirty="0" err="1">
                <a:latin typeface="Times New Roman" panose="02020603050405020304" pitchFamily="18" charset="0"/>
                <a:cs typeface="Times New Roman" panose="02020603050405020304" pitchFamily="18" charset="0"/>
              </a:rPr>
              <a:t>jinde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přežijí</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r>
              <a:rPr lang="cs-CZ" sz="1800" dirty="0">
                <a:latin typeface="Times New Roman" panose="02020603050405020304" pitchFamily="18" charset="0"/>
                <a:cs typeface="Times New Roman" panose="02020603050405020304" pitchFamily="18" charset="0"/>
              </a:rPr>
              <a:t>o</a:t>
            </a:r>
            <a:r>
              <a:rPr lang="en-GB" sz="1800" dirty="0" err="1">
                <a:latin typeface="Times New Roman" panose="02020603050405020304" pitchFamily="18" charset="0"/>
                <a:cs typeface="Times New Roman" panose="02020603050405020304" pitchFamily="18" charset="0"/>
              </a:rPr>
              <a:t>bě</a:t>
            </a:r>
            <a:r>
              <a:rPr lang="en-GB" sz="1800" dirty="0">
                <a:latin typeface="Times New Roman" panose="02020603050405020304" pitchFamily="18" charset="0"/>
                <a:cs typeface="Times New Roman" panose="02020603050405020304" pitchFamily="18" charset="0"/>
              </a:rPr>
              <a:t> populace </a:t>
            </a:r>
            <a:r>
              <a:rPr lang="en-GB" sz="1800" dirty="0" err="1">
                <a:latin typeface="Times New Roman" panose="02020603050405020304" pitchFamily="18" charset="0"/>
                <a:cs typeface="Times New Roman" panose="02020603050405020304" pitchFamily="18" charset="0"/>
              </a:rPr>
              <a:t>pak</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vystupují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jako</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jeden</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organismus</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549013"/>
            <a:ext cx="4063380"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35496" y="134228"/>
            <a:ext cx="8229240" cy="6480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en-GB" sz="1800" u="sng" dirty="0" err="1">
                <a:latin typeface="Times New Roman" panose="02020603050405020304" pitchFamily="18" charset="0"/>
                <a:cs typeface="Times New Roman" panose="02020603050405020304" pitchFamily="18" charset="0"/>
              </a:rPr>
              <a:t>Lišejníky</a:t>
            </a:r>
            <a:endParaRPr lang="en-GB" sz="1800" u="sng" dirty="0">
              <a:latin typeface="Times New Roman" panose="02020603050405020304" pitchFamily="18" charset="0"/>
              <a:cs typeface="Times New Roman" panose="02020603050405020304" pitchFamily="18" charset="0"/>
            </a:endParaRPr>
          </a:p>
          <a:p>
            <a:pPr marL="285750" lvl="0" indent="-285750">
              <a:spcBef>
                <a:spcPts val="638"/>
              </a:spcBef>
              <a:spcAft>
                <a:spcPts val="600"/>
              </a:spcAft>
              <a:buFont typeface="Arial" panose="020B0604020202020204" pitchFamily="34" charset="0"/>
              <a:buChar char="•"/>
            </a:pP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primární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producent</a:t>
            </a:r>
            <a:r>
              <a:rPr lang="en-GB"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fyk</a:t>
            </a:r>
            <a:r>
              <a:rPr lang="en-GB" sz="1800" dirty="0" err="1">
                <a:latin typeface="Times New Roman" panose="02020603050405020304" pitchFamily="18" charset="0"/>
                <a:cs typeface="Times New Roman" panose="02020603050405020304" pitchFamily="18" charset="0"/>
              </a:rPr>
              <a:t>obiont</a:t>
            </a:r>
            <a:r>
              <a:rPr lang="en-GB" sz="1800" dirty="0">
                <a:latin typeface="Times New Roman" panose="02020603050405020304" pitchFamily="18" charset="0"/>
                <a:cs typeface="Times New Roman" panose="02020603050405020304" pitchFamily="18" charset="0"/>
              </a:rPr>
              <a:t>) a </a:t>
            </a:r>
            <a:r>
              <a:rPr lang="en-GB" sz="1800" dirty="0" err="1">
                <a:latin typeface="Times New Roman" panose="02020603050405020304" pitchFamily="18" charset="0"/>
                <a:cs typeface="Times New Roman" panose="02020603050405020304" pitchFamily="18" charset="0"/>
              </a:rPr>
              <a:t>konzument</a:t>
            </a:r>
            <a:r>
              <a:rPr lang="en-GB" sz="1800" dirty="0">
                <a:latin typeface="Times New Roman" panose="02020603050405020304" pitchFamily="18" charset="0"/>
                <a:cs typeface="Times New Roman" panose="02020603050405020304" pitchFamily="18" charset="0"/>
              </a:rPr>
              <a:t> (my</a:t>
            </a:r>
            <a:r>
              <a:rPr lang="cs-CZ" sz="1800" dirty="0">
                <a:latin typeface="Times New Roman" panose="02020603050405020304" pitchFamily="18" charset="0"/>
                <a:cs typeface="Times New Roman" panose="02020603050405020304" pitchFamily="18" charset="0"/>
              </a:rPr>
              <a:t>k</a:t>
            </a:r>
            <a:r>
              <a:rPr lang="en-GB" sz="1800" dirty="0" err="1">
                <a:latin typeface="Times New Roman" panose="02020603050405020304" pitchFamily="18" charset="0"/>
                <a:cs typeface="Times New Roman" panose="02020603050405020304" pitchFamily="18" charset="0"/>
              </a:rPr>
              <a:t>obiont</a:t>
            </a:r>
            <a:r>
              <a:rPr lang="en-GB" sz="1800" dirty="0">
                <a:latin typeface="Times New Roman" panose="02020603050405020304" pitchFamily="18" charset="0"/>
                <a:cs typeface="Times New Roman" panose="02020603050405020304" pitchFamily="18" charset="0"/>
              </a:rPr>
              <a:t>)</a:t>
            </a:r>
          </a:p>
          <a:p>
            <a:pPr marL="285750" lvl="0" indent="-285750">
              <a:spcBef>
                <a:spcPts val="638"/>
              </a:spcBef>
              <a:spcAft>
                <a:spcPts val="600"/>
              </a:spcAft>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fyko</a:t>
            </a:r>
            <a:r>
              <a:rPr lang="en-GB" sz="1800" dirty="0" err="1">
                <a:latin typeface="Times New Roman" panose="02020603050405020304" pitchFamily="18" charset="0"/>
                <a:cs typeface="Times New Roman" panose="02020603050405020304" pitchFamily="18" charset="0"/>
              </a:rPr>
              <a:t>biont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poutá</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sluneční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energii</a:t>
            </a:r>
            <a:r>
              <a:rPr lang="en-GB" sz="1800" dirty="0">
                <a:latin typeface="Times New Roman" panose="02020603050405020304" pitchFamily="18" charset="0"/>
                <a:cs typeface="Times New Roman" panose="02020603050405020304" pitchFamily="18" charset="0"/>
              </a:rPr>
              <a:t> a </a:t>
            </a:r>
            <a:r>
              <a:rPr lang="en-GB" sz="1800" dirty="0" err="1">
                <a:latin typeface="Times New Roman" panose="02020603050405020304" pitchFamily="18" charset="0"/>
                <a:cs typeface="Times New Roman" panose="02020603050405020304" pitchFamily="18" charset="0"/>
              </a:rPr>
              <a:t>produkuje</a:t>
            </a:r>
            <a:r>
              <a:rPr lang="en-GB" sz="1800" dirty="0">
                <a:latin typeface="Times New Roman" panose="02020603050405020304" pitchFamily="18" charset="0"/>
                <a:cs typeface="Times New Roman" panose="02020603050405020304" pitchFamily="18" charset="0"/>
              </a:rPr>
              <a:t> org. </a:t>
            </a:r>
            <a:r>
              <a:rPr lang="en-GB" sz="1800" dirty="0" err="1">
                <a:latin typeface="Times New Roman" panose="02020603050405020304" pitchFamily="18" charset="0"/>
                <a:cs typeface="Times New Roman" panose="02020603050405020304" pitchFamily="18" charset="0"/>
              </a:rPr>
              <a:t>látky</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spcAft>
                <a:spcPts val="600"/>
              </a:spcAft>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myk</a:t>
            </a:r>
            <a:r>
              <a:rPr lang="en-GB" sz="1800" dirty="0" err="1">
                <a:latin typeface="Times New Roman" panose="02020603050405020304" pitchFamily="18" charset="0"/>
                <a:cs typeface="Times New Roman" panose="02020603050405020304" pitchFamily="18" charset="0"/>
              </a:rPr>
              <a:t>obiont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využívá</a:t>
            </a:r>
            <a:r>
              <a:rPr lang="en-GB" sz="1800" dirty="0">
                <a:latin typeface="Times New Roman" panose="02020603050405020304" pitchFamily="18" charset="0"/>
                <a:cs typeface="Times New Roman" panose="02020603050405020304" pitchFamily="18" charset="0"/>
              </a:rPr>
              <a:t> org. </a:t>
            </a:r>
            <a:r>
              <a:rPr lang="en-GB" sz="1800" dirty="0" err="1">
                <a:latin typeface="Times New Roman" panose="02020603050405020304" pitchFamily="18" charset="0"/>
                <a:cs typeface="Times New Roman" panose="02020603050405020304" pitchFamily="18" charset="0"/>
              </a:rPr>
              <a:t>látky</a:t>
            </a:r>
            <a:r>
              <a:rPr lang="en-GB" sz="1800" dirty="0">
                <a:latin typeface="Times New Roman" panose="02020603050405020304" pitchFamily="18" charset="0"/>
                <a:cs typeface="Times New Roman" panose="02020603050405020304" pitchFamily="18" charset="0"/>
              </a:rPr>
              <a:t> a </a:t>
            </a:r>
            <a:r>
              <a:rPr lang="en-GB" sz="1800" dirty="0" err="1">
                <a:latin typeface="Times New Roman" panose="02020603050405020304" pitchFamily="18" charset="0"/>
                <a:cs typeface="Times New Roman" panose="02020603050405020304" pitchFamily="18" charset="0"/>
              </a:rPr>
              <a:t>poskytuje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ochranu</a:t>
            </a:r>
            <a:r>
              <a:rPr lang="en-GB" sz="1800" dirty="0">
                <a:latin typeface="Times New Roman" panose="02020603050405020304" pitchFamily="18" charset="0"/>
                <a:cs typeface="Times New Roman" panose="02020603050405020304" pitchFamily="18" charset="0"/>
              </a:rPr>
              <a:t> a transport </a:t>
            </a:r>
            <a:r>
              <a:rPr lang="en-GB" sz="1800" dirty="0" err="1">
                <a:latin typeface="Times New Roman" panose="02020603050405020304" pitchFamily="18" charset="0"/>
                <a:cs typeface="Times New Roman" panose="02020603050405020304" pitchFamily="18" charset="0"/>
              </a:rPr>
              <a:t>minerálních</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živin</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případně</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růstové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faktory</a:t>
            </a:r>
            <a:r>
              <a:rPr lang="en-GB" sz="1800" dirty="0">
                <a:latin typeface="Times New Roman" panose="02020603050405020304" pitchFamily="18" charset="0"/>
                <a:cs typeface="Times New Roman" panose="02020603050405020304" pitchFamily="18" charset="0"/>
              </a:rPr>
              <a:t>)</a:t>
            </a:r>
          </a:p>
          <a:p>
            <a:pPr marL="285750" lvl="0" indent="-285750">
              <a:spcBef>
                <a:spcPts val="638"/>
              </a:spcBef>
              <a:spcAft>
                <a:spcPts val="600"/>
              </a:spcAft>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fykobiont</a:t>
            </a:r>
            <a:r>
              <a:rPr lang="cs-CZ"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sinice</a:t>
            </a:r>
            <a:r>
              <a:rPr lang="en-GB" sz="1800" dirty="0">
                <a:latin typeface="Times New Roman" panose="02020603050405020304" pitchFamily="18" charset="0"/>
                <a:cs typeface="Times New Roman" panose="02020603050405020304" pitchFamily="18" charset="0"/>
              </a:rPr>
              <a:t> ( </a:t>
            </a:r>
            <a:r>
              <a:rPr lang="en-GB" sz="1800" i="1" dirty="0" err="1">
                <a:latin typeface="Times New Roman" panose="02020603050405020304" pitchFamily="18" charset="0"/>
                <a:cs typeface="Times New Roman" panose="02020603050405020304" pitchFamily="18" charset="0"/>
              </a:rPr>
              <a:t>Chlorophycophyta</a:t>
            </a:r>
            <a:r>
              <a:rPr lang="en-GB" sz="1800" i="1"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Nostoc</a:t>
            </a:r>
            <a:r>
              <a:rPr lang="en-GB" sz="1800" i="1"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Xanthophycophyta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zelené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řasy</a:t>
            </a:r>
            <a:r>
              <a:rPr lang="en-GB" sz="1800" dirty="0">
                <a:latin typeface="Times New Roman" panose="02020603050405020304" pitchFamily="18" charset="0"/>
                <a:cs typeface="Times New Roman" panose="02020603050405020304" pitchFamily="18" charset="0"/>
              </a:rPr>
              <a:t> (</a:t>
            </a:r>
            <a:r>
              <a:rPr lang="en-GB" sz="1800" i="1" dirty="0" err="1">
                <a:latin typeface="Times New Roman" panose="02020603050405020304" pitchFamily="18" charset="0"/>
                <a:cs typeface="Times New Roman" panose="02020603050405020304" pitchFamily="18" charset="0"/>
              </a:rPr>
              <a:t>Trebouxia</a:t>
            </a:r>
            <a:r>
              <a:rPr lang="en-GB" sz="1800" i="1" dirty="0">
                <a:latin typeface="Times New Roman" panose="02020603050405020304" pitchFamily="18" charset="0"/>
                <a:cs typeface="Times New Roman" panose="02020603050405020304" pitchFamily="18" charset="0"/>
              </a:rPr>
              <a:t>)</a:t>
            </a:r>
          </a:p>
          <a:p>
            <a:pPr marL="285750" lvl="0" indent="-285750">
              <a:spcBef>
                <a:spcPts val="638"/>
              </a:spcBef>
              <a:spcAft>
                <a:spcPts val="600"/>
              </a:spcAft>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myk</a:t>
            </a:r>
            <a:r>
              <a:rPr lang="en-GB" sz="1800" dirty="0" err="1">
                <a:latin typeface="Times New Roman" panose="02020603050405020304" pitchFamily="18" charset="0"/>
                <a:cs typeface="Times New Roman" panose="02020603050405020304" pitchFamily="18" charset="0"/>
              </a:rPr>
              <a:t>obiont</a:t>
            </a:r>
            <a:r>
              <a:rPr lang="en-GB" sz="1800" dirty="0">
                <a:latin typeface="Times New Roman" panose="02020603050405020304" pitchFamily="18" charset="0"/>
                <a:cs typeface="Times New Roman" panose="02020603050405020304" pitchFamily="18" charset="0"/>
              </a:rPr>
              <a:t> – ascomycetes, basidiomycetes, </a:t>
            </a:r>
            <a:r>
              <a:rPr lang="en-GB" sz="1800" dirty="0" err="1">
                <a:latin typeface="Times New Roman" panose="02020603050405020304" pitchFamily="18" charset="0"/>
                <a:cs typeface="Times New Roman" panose="02020603050405020304" pitchFamily="18" charset="0"/>
              </a:rPr>
              <a:t>zygomycetes</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spcAft>
                <a:spcPts val="600"/>
              </a:spcAft>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s</a:t>
            </a:r>
            <a:r>
              <a:rPr lang="en-GB" sz="1800" dirty="0" err="1">
                <a:latin typeface="Times New Roman" panose="02020603050405020304" pitchFamily="18" charset="0"/>
                <a:cs typeface="Times New Roman" panose="02020603050405020304" pitchFamily="18" charset="0"/>
              </a:rPr>
              <a:t>polu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vytváří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primitivní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tkáň</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spcAft>
                <a:spcPts val="600"/>
              </a:spcAft>
              <a:buFont typeface="Arial" panose="020B0604020202020204" pitchFamily="34" charset="0"/>
              <a:buChar char="•"/>
            </a:pPr>
            <a:r>
              <a:rPr lang="cs-CZ" sz="1800" dirty="0">
                <a:latin typeface="Times New Roman" panose="02020603050405020304" pitchFamily="18" charset="0"/>
                <a:cs typeface="Times New Roman" panose="02020603050405020304" pitchFamily="18" charset="0"/>
              </a:rPr>
              <a:t>jistá</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specificita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partnerů</a:t>
            </a:r>
            <a:r>
              <a:rPr lang="en-GB" sz="1800" dirty="0">
                <a:latin typeface="Times New Roman" panose="02020603050405020304" pitchFamily="18" charset="0"/>
                <a:cs typeface="Times New Roman" panose="02020603050405020304" pitchFamily="18" charset="0"/>
              </a:rPr>
              <a:t>, ale </a:t>
            </a:r>
            <a:r>
              <a:rPr lang="en-GB" sz="1800" dirty="0" err="1">
                <a:latin typeface="Times New Roman" panose="02020603050405020304" pitchFamily="18" charset="0"/>
                <a:cs typeface="Times New Roman" panose="02020603050405020304" pitchFamily="18" charset="0"/>
              </a:rPr>
              <a:t>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záměny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dokonce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lišejníky</a:t>
            </a:r>
            <a:r>
              <a:rPr lang="en-GB" sz="1800" dirty="0">
                <a:latin typeface="Times New Roman" panose="02020603050405020304" pitchFamily="18" charset="0"/>
                <a:cs typeface="Times New Roman" panose="02020603050405020304" pitchFamily="18" charset="0"/>
              </a:rPr>
              <a:t> s </a:t>
            </a:r>
            <a:r>
              <a:rPr lang="en-GB" sz="1800" dirty="0" err="1">
                <a:latin typeface="Times New Roman" panose="02020603050405020304" pitchFamily="18" charset="0"/>
                <a:cs typeface="Times New Roman" panose="02020603050405020304" pitchFamily="18" charset="0"/>
              </a:rPr>
              <a:t>více</a:t>
            </a:r>
            <a:r>
              <a:rPr lang="en-GB" sz="1800"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f</a:t>
            </a:r>
            <a:r>
              <a:rPr lang="en-GB" sz="1800" dirty="0">
                <a:latin typeface="Times New Roman" panose="02020603050405020304" pitchFamily="18" charset="0"/>
                <a:cs typeface="Times New Roman" panose="02020603050405020304" pitchFamily="18" charset="0"/>
              </a:rPr>
              <a:t>y</a:t>
            </a:r>
            <a:r>
              <a:rPr lang="cs-CZ" sz="1800" dirty="0">
                <a:latin typeface="Times New Roman" panose="02020603050405020304" pitchFamily="18" charset="0"/>
                <a:cs typeface="Times New Roman" panose="02020603050405020304" pitchFamily="18" charset="0"/>
              </a:rPr>
              <a:t>k</a:t>
            </a:r>
            <a:r>
              <a:rPr lang="en-GB" sz="1800" dirty="0" err="1">
                <a:latin typeface="Times New Roman" panose="02020603050405020304" pitchFamily="18" charset="0"/>
                <a:cs typeface="Times New Roman" panose="02020603050405020304" pitchFamily="18" charset="0"/>
              </a:rPr>
              <a:t>obionty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nebo</a:t>
            </a:r>
            <a:r>
              <a:rPr lang="en-GB" sz="1800" dirty="0">
                <a:latin typeface="Times New Roman" panose="02020603050405020304" pitchFamily="18" charset="0"/>
                <a:cs typeface="Times New Roman" panose="02020603050405020304" pitchFamily="18" charset="0"/>
              </a:rPr>
              <a:t> my</a:t>
            </a:r>
            <a:r>
              <a:rPr lang="cs-CZ" sz="1800" dirty="0">
                <a:latin typeface="Times New Roman" panose="02020603050405020304" pitchFamily="18" charset="0"/>
                <a:cs typeface="Times New Roman" panose="02020603050405020304" pitchFamily="18" charset="0"/>
              </a:rPr>
              <a:t>k</a:t>
            </a:r>
            <a:r>
              <a:rPr lang="en-GB" sz="1800" dirty="0" err="1">
                <a:latin typeface="Times New Roman" panose="02020603050405020304" pitchFamily="18" charset="0"/>
                <a:cs typeface="Times New Roman" panose="02020603050405020304" pitchFamily="18" charset="0"/>
              </a:rPr>
              <a:t>obionty</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spcAft>
                <a:spcPts val="600"/>
              </a:spcAft>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m</a:t>
            </a:r>
            <a:r>
              <a:rPr lang="en-GB" sz="1800" dirty="0" err="1">
                <a:latin typeface="Times New Roman" panose="02020603050405020304" pitchFamily="18" charset="0"/>
                <a:cs typeface="Times New Roman" panose="02020603050405020304" pitchFamily="18" charset="0"/>
              </a:rPr>
              <a:t>noží</a:t>
            </a:r>
            <a:r>
              <a:rPr lang="en-GB" sz="1800" dirty="0">
                <a:latin typeface="Times New Roman" panose="02020603050405020304" pitchFamily="18" charset="0"/>
                <a:cs typeface="Times New Roman" panose="02020603050405020304" pitchFamily="18" charset="0"/>
              </a:rPr>
              <a:t> se „</a:t>
            </a:r>
            <a:r>
              <a:rPr lang="en-GB" sz="1800" dirty="0" err="1">
                <a:latin typeface="Times New Roman" panose="02020603050405020304" pitchFamily="18" charset="0"/>
                <a:cs typeface="Times New Roman" panose="02020603050405020304" pitchFamily="18" charset="0"/>
              </a:rPr>
              <a:t>sporami</a:t>
            </a:r>
            <a:r>
              <a:rPr lang="en-GB" sz="1800" dirty="0">
                <a:latin typeface="Times New Roman" panose="02020603050405020304" pitchFamily="18" charset="0"/>
                <a:cs typeface="Times New Roman" panose="02020603050405020304" pitchFamily="18" charset="0"/>
              </a:rPr>
              <a:t>“ - </a:t>
            </a:r>
            <a:r>
              <a:rPr lang="en-GB" sz="1800" dirty="0" err="1">
                <a:latin typeface="Times New Roman" panose="02020603050405020304" pitchFamily="18" charset="0"/>
                <a:cs typeface="Times New Roman" panose="02020603050405020304" pitchFamily="18" charset="0"/>
              </a:rPr>
              <a:t>buňky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řasy</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obalené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myceliem</a:t>
            </a:r>
            <a:endParaRPr lang="en-GB" sz="1800" dirty="0">
              <a:latin typeface="Times New Roman" panose="02020603050405020304" pitchFamily="18" charset="0"/>
              <a:cs typeface="Times New Roman" panose="02020603050405020304" pitchFamily="18" charset="0"/>
            </a:endParaRPr>
          </a:p>
          <a:p>
            <a:pPr marL="285750" lvl="0" indent="-285750">
              <a:spcBef>
                <a:spcPts val="638"/>
              </a:spcBef>
              <a:buFont typeface="Arial" panose="020B0604020202020204" pitchFamily="34" charset="0"/>
              <a:buChar char="•"/>
            </a:pPr>
            <a:endParaRPr lang="en-GB" sz="1600" dirty="0">
              <a:latin typeface="Calibri" pitchFamily="18"/>
            </a:endParaRPr>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4954170"/>
            <a:ext cx="1926028" cy="171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954170"/>
            <a:ext cx="4346443" cy="172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4" name="TextovéPole 3"/>
          <p:cNvSpPr txBox="1"/>
          <p:nvPr/>
        </p:nvSpPr>
        <p:spPr>
          <a:xfrm>
            <a:off x="107504" y="116632"/>
            <a:ext cx="9036496" cy="3157920"/>
          </a:xfrm>
          <a:prstGeom prst="rect">
            <a:avLst/>
          </a:prstGeom>
          <a:noFill/>
          <a:ln>
            <a:noFill/>
          </a:ln>
        </p:spPr>
        <p:txBody>
          <a:bodyPr vert="horz" wrap="none" lIns="90000" tIns="45000" rIns="90000" bIns="45000" anchorCtr="0" compatLnSpc="0"/>
          <a:lstStyle/>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b="1" dirty="0">
                <a:solidFill>
                  <a:srgbClr val="000000"/>
                </a:solidFill>
                <a:latin typeface="Times New Roman" panose="02020603050405020304" pitchFamily="18" charset="0"/>
                <a:ea typeface="Microsoft YaHei" pitchFamily="2"/>
                <a:cs typeface="Times New Roman" panose="02020603050405020304" pitchFamily="18" charset="0"/>
              </a:rPr>
              <a:t>k</a:t>
            </a:r>
            <a:r>
              <a:rPr lang="cs-CZ" b="1"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ontrolovaný parasitismus  </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řasa si vyvinula určitou rezistenci k parazitní houbě </a:t>
            </a: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dirty="0">
                <a:solidFill>
                  <a:srgbClr val="000000"/>
                </a:solidFill>
                <a:latin typeface="Times New Roman" panose="02020603050405020304" pitchFamily="18" charset="0"/>
                <a:ea typeface="Microsoft YaHei" pitchFamily="2"/>
                <a:cs typeface="Times New Roman" panose="02020603050405020304" pitchFamily="18" charset="0"/>
              </a:rPr>
              <a:t>r</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ezistence k extrémům – sucho a teplo</a:t>
            </a: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možná  fixace dusíku - v tundře lišejník </a:t>
            </a:r>
            <a:r>
              <a:rPr lang="cs-CZ" b="0" i="1"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Peltigera</a:t>
            </a:r>
            <a:r>
              <a:rPr lang="cs-CZ" b="0" i="1"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obsahuje sinici </a:t>
            </a:r>
            <a:r>
              <a:rPr lang="cs-CZ" b="0" i="1"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Nostoc</a:t>
            </a:r>
            <a:r>
              <a:rPr lang="cs-CZ" i="1" dirty="0">
                <a:solidFill>
                  <a:srgbClr val="000000"/>
                </a:solidFill>
                <a:latin typeface="Times New Roman" panose="02020603050405020304" pitchFamily="18" charset="0"/>
                <a:ea typeface="Microsoft YaHei" pitchFamily="2"/>
                <a:cs typeface="Times New Roman" panose="02020603050405020304" pitchFamily="18" charset="0"/>
              </a:rPr>
              <a:t> </a:t>
            </a:r>
          </a:p>
          <a:p>
            <a:pPr marR="0" lvl="0" algn="l" rtl="0" hangingPunct="1">
              <a:lnSpc>
                <a:spcPct val="100000"/>
              </a:lnSpc>
              <a:spcBef>
                <a:spcPts val="638"/>
              </a:spcBef>
              <a:spcAft>
                <a:spcPts val="1417"/>
              </a:spcAft>
              <a:tabLst/>
              <a:defRPr b="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(koruny stromů – vymývání dešti)</a:t>
            </a:r>
          </a:p>
          <a:p>
            <a:pPr marL="285750" marR="0" lvl="0" indent="-285750" algn="l" rtl="0" hangingPunct="1">
              <a:lnSpc>
                <a:spcPct val="100000"/>
              </a:lnSpc>
              <a:spcBef>
                <a:spcPts val="638"/>
              </a:spcBef>
              <a:spcAft>
                <a:spcPts val="1417"/>
              </a:spcAft>
              <a:buFont typeface="Arial" panose="020B0604020202020204" pitchFamily="34" charset="0"/>
              <a:buChar char="•"/>
              <a:tabLst/>
              <a:defRPr b="0"/>
            </a:pPr>
            <a:r>
              <a:rPr lang="cs-CZ" dirty="0">
                <a:solidFill>
                  <a:srgbClr val="000000"/>
                </a:solidFill>
                <a:latin typeface="Times New Roman" panose="02020603050405020304" pitchFamily="18" charset="0"/>
                <a:ea typeface="Microsoft YaHei" pitchFamily="2"/>
                <a:cs typeface="Times New Roman" panose="02020603050405020304" pitchFamily="18" charset="0"/>
              </a:rPr>
              <a:t>l</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išejníky citlivé k průmyslovým exhalacím – SO2 snižuje fotosyntézu </a:t>
            </a:r>
            <a:r>
              <a:rPr lang="cs-CZ" b="0" i="0" u="none" strike="noStrike" kern="1200" spc="0" dirty="0" err="1">
                <a:ln>
                  <a:noFill/>
                </a:ln>
                <a:solidFill>
                  <a:srgbClr val="000000"/>
                </a:solidFill>
                <a:latin typeface="Times New Roman" panose="02020603050405020304" pitchFamily="18" charset="0"/>
                <a:ea typeface="Microsoft YaHei" pitchFamily="2"/>
                <a:cs typeface="Times New Roman" panose="02020603050405020304" pitchFamily="18" charset="0"/>
              </a:rPr>
              <a:t>fykobionta</a:t>
            </a: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 a houba </a:t>
            </a:r>
          </a:p>
          <a:p>
            <a:pPr marR="0" lvl="0" algn="l" rtl="0" hangingPunct="1">
              <a:lnSpc>
                <a:spcPct val="100000"/>
              </a:lnSpc>
              <a:spcBef>
                <a:spcPts val="638"/>
              </a:spcBef>
              <a:spcAft>
                <a:spcPts val="1417"/>
              </a:spcAft>
              <a:tabLst/>
              <a:defRPr b="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jej přeroste, zahubí a sama pak také zahyne </a:t>
            </a:r>
          </a:p>
          <a:p>
            <a:pPr marL="0" marR="0" lvl="0" indent="0" algn="l" rtl="0" hangingPunct="1">
              <a:lnSpc>
                <a:spcPct val="100000"/>
              </a:lnSpc>
              <a:spcBef>
                <a:spcPts val="638"/>
              </a:spcBef>
              <a:spcAft>
                <a:spcPts val="1417"/>
              </a:spcAft>
              <a:buNone/>
              <a:tabLst/>
              <a:defRPr b="0"/>
            </a:pPr>
            <a:r>
              <a:rPr lang="cs-CZ" b="0" i="0" u="none" strike="noStrike" kern="1200" spc="0" dirty="0">
                <a:ln>
                  <a:noFill/>
                </a:ln>
                <a:solidFill>
                  <a:srgbClr val="000000"/>
                </a:solidFill>
                <a:latin typeface="Times New Roman" panose="02020603050405020304" pitchFamily="18" charset="0"/>
                <a:ea typeface="Microsoft YaHei" pitchFamily="2"/>
                <a:cs typeface="Times New Roman" panose="02020603050405020304" pitchFamily="18" charset="0"/>
              </a:rPr>
              <a:t>(tzv. Indikátorové druhy znečištění ŽP)</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140968"/>
            <a:ext cx="4951564" cy="3711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Interakce v/mezi mikrobiálními populacemi">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539640" y="188640"/>
            <a:ext cx="8229240" cy="561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t>Interakce mezi mikroby</a:t>
            </a:r>
          </a:p>
        </p:txBody>
      </p:sp>
      <p:sp>
        <p:nvSpPr>
          <p:cNvPr id="3" name="Zástupný symbol pro obsah 2"/>
          <p:cNvSpPr txBox="1">
            <a:spLocks noGrp="1"/>
          </p:cNvSpPr>
          <p:nvPr>
            <p:ph type="body" idx="4294967295"/>
          </p:nvPr>
        </p:nvSpPr>
        <p:spPr>
          <a:xfrm>
            <a:off x="179640" y="1052736"/>
            <a:ext cx="5328360" cy="4896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800" dirty="0" err="1">
                <a:latin typeface="Times New Roman" pitchFamily="18" charset="0"/>
                <a:cs typeface="Times New Roman" pitchFamily="18" charset="0"/>
              </a:rPr>
              <a:t>p</a:t>
            </a:r>
            <a:r>
              <a:rPr lang="en-GB" sz="1800" dirty="0" err="1">
                <a:latin typeface="Times New Roman" pitchFamily="18" charset="0"/>
                <a:cs typeface="Times New Roman" pitchFamily="18" charset="0"/>
              </a:rPr>
              <a:t>ozitivní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nebo</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negativní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interakce</a:t>
            </a:r>
            <a:endParaRPr lang="en-GB" sz="1800" dirty="0">
              <a:latin typeface="Times New Roman" pitchFamily="18" charset="0"/>
              <a:cs typeface="Times New Roman" pitchFamily="18" charset="0"/>
            </a:endParaRPr>
          </a:p>
          <a:p>
            <a:pPr marL="285750" indent="-285750">
              <a:spcBef>
                <a:spcPts val="638"/>
              </a:spcBef>
            </a:pPr>
            <a:r>
              <a:rPr lang="en-GB" sz="1800" dirty="0">
                <a:latin typeface="Times New Roman" pitchFamily="18" charset="0"/>
                <a:cs typeface="Times New Roman" pitchFamily="18" charset="0"/>
              </a:rPr>
              <a:t>„</a:t>
            </a:r>
            <a:r>
              <a:rPr lang="en-GB" sz="1800" dirty="0" err="1">
                <a:latin typeface="Times New Roman" pitchFamily="18" charset="0"/>
                <a:cs typeface="Times New Roman" pitchFamily="18" charset="0"/>
              </a:rPr>
              <a:t>neutralismus</a:t>
            </a:r>
            <a:r>
              <a:rPr lang="en-GB" sz="1800" dirty="0">
                <a:latin typeface="Times New Roman" pitchFamily="18" charset="0"/>
                <a:cs typeface="Times New Roman" pitchFamily="18" charset="0"/>
              </a:rPr>
              <a:t>“ je </a:t>
            </a:r>
            <a:r>
              <a:rPr lang="en-GB" sz="1800" dirty="0" err="1">
                <a:latin typeface="Times New Roman" pitchFamily="18" charset="0"/>
                <a:cs typeface="Times New Roman" pitchFamily="18" charset="0"/>
              </a:rPr>
              <a:t>vzácný</a:t>
            </a:r>
            <a:r>
              <a:rPr lang="en-GB" sz="1800" dirty="0">
                <a:latin typeface="Times New Roman" pitchFamily="18" charset="0"/>
                <a:cs typeface="Times New Roman" pitchFamily="18" charset="0"/>
              </a:rPr>
              <a:t> a </a:t>
            </a:r>
            <a:r>
              <a:rPr lang="en-GB" sz="1800" dirty="0" err="1">
                <a:latin typeface="Times New Roman" pitchFamily="18" charset="0"/>
                <a:cs typeface="Times New Roman" pitchFamily="18" charset="0"/>
              </a:rPr>
              <a:t>možná</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i</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nemožný</a:t>
            </a:r>
            <a:endParaRPr lang="en-GB" sz="1800" dirty="0">
              <a:latin typeface="Times New Roman" pitchFamily="18" charset="0"/>
              <a:cs typeface="Times New Roman" pitchFamily="18" charset="0"/>
            </a:endParaRPr>
          </a:p>
          <a:p>
            <a:pPr marL="285750" indent="-285750">
              <a:spcBef>
                <a:spcPts val="638"/>
              </a:spcBef>
            </a:pP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Alleeho</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princip</a:t>
            </a:r>
            <a:r>
              <a:rPr lang="cs-CZ" sz="1800" dirty="0">
                <a:latin typeface="Times New Roman" pitchFamily="18" charset="0"/>
                <a:cs typeface="Times New Roman" pitchFamily="18" charset="0"/>
              </a:rPr>
              <a:t> </a:t>
            </a:r>
            <a:r>
              <a:rPr lang="en-GB" sz="1800" dirty="0">
                <a:latin typeface="Times New Roman" pitchFamily="18" charset="0"/>
                <a:cs typeface="Times New Roman" pitchFamily="18" charset="0"/>
              </a:rPr>
              <a:t>(1949) v </a:t>
            </a:r>
            <a:r>
              <a:rPr lang="en-GB" sz="1800" dirty="0" err="1">
                <a:latin typeface="Times New Roman" pitchFamily="18" charset="0"/>
                <a:cs typeface="Times New Roman" pitchFamily="18" charset="0"/>
              </a:rPr>
              <a:t>jedné</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populaci</a:t>
            </a:r>
            <a:r>
              <a:rPr lang="en-GB" sz="1800" dirty="0">
                <a:latin typeface="Times New Roman" pitchFamily="18" charset="0"/>
                <a:cs typeface="Times New Roman" pitchFamily="18" charset="0"/>
              </a:rPr>
              <a:t> se </a:t>
            </a:r>
            <a:r>
              <a:rPr lang="en-GB" sz="1800" dirty="0" err="1">
                <a:latin typeface="Times New Roman" pitchFamily="18" charset="0"/>
                <a:cs typeface="Times New Roman" pitchFamily="18" charset="0"/>
              </a:rPr>
              <a:t>mohou</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vyskytovat</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pozitivní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i</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negativní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interakce</a:t>
            </a:r>
            <a:r>
              <a:rPr lang="en-GB" sz="1800" dirty="0">
                <a:latin typeface="Times New Roman" pitchFamily="18" charset="0"/>
                <a:cs typeface="Times New Roman" pitchFamily="18" charset="0"/>
              </a:rPr>
              <a:t> v </a:t>
            </a:r>
            <a:r>
              <a:rPr lang="en-GB" sz="1800" dirty="0" err="1">
                <a:latin typeface="Times New Roman" pitchFamily="18" charset="0"/>
                <a:cs typeface="Times New Roman" pitchFamily="18" charset="0"/>
              </a:rPr>
              <a:t>závislosti</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na</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hustotě</a:t>
            </a:r>
            <a:r>
              <a:rPr lang="en-GB" sz="1800" dirty="0">
                <a:latin typeface="Times New Roman" pitchFamily="18" charset="0"/>
                <a:cs typeface="Times New Roman" pitchFamily="18" charset="0"/>
              </a:rPr>
              <a:t> populace</a:t>
            </a:r>
          </a:p>
          <a:p>
            <a:pPr marL="285750" indent="-285750">
              <a:spcBef>
                <a:spcPts val="638"/>
              </a:spcBef>
            </a:pPr>
            <a:r>
              <a:rPr lang="cs-CZ" sz="1800" b="1" dirty="0" err="1">
                <a:latin typeface="Times New Roman" pitchFamily="18" charset="0"/>
                <a:cs typeface="Times New Roman" pitchFamily="18" charset="0"/>
              </a:rPr>
              <a:t>p</a:t>
            </a:r>
            <a:r>
              <a:rPr lang="en-GB" sz="1800" b="1" dirty="0" err="1">
                <a:latin typeface="Times New Roman" pitchFamily="18" charset="0"/>
                <a:cs typeface="Times New Roman" pitchFamily="18" charset="0"/>
              </a:rPr>
              <a:t>ozitivní</a:t>
            </a:r>
            <a:r>
              <a:rPr lang="en-GB" sz="1800" b="1" dirty="0">
                <a:latin typeface="Times New Roman" pitchFamily="18" charset="0"/>
                <a:cs typeface="Times New Roman" pitchFamily="18" charset="0"/>
              </a:rPr>
              <a:t> </a:t>
            </a:r>
            <a:r>
              <a:rPr lang="en-GB" sz="1800" b="1" dirty="0" err="1">
                <a:latin typeface="Times New Roman" pitchFamily="18" charset="0"/>
                <a:cs typeface="Times New Roman" pitchFamily="18" charset="0"/>
              </a:rPr>
              <a:t>interakce</a:t>
            </a:r>
            <a:r>
              <a:rPr lang="en-GB" sz="1800" b="1" dirty="0">
                <a:latin typeface="Times New Roman" pitchFamily="18" charset="0"/>
                <a:cs typeface="Times New Roman" pitchFamily="18" charset="0"/>
              </a:rPr>
              <a:t> </a:t>
            </a:r>
            <a:r>
              <a:rPr lang="en-GB" sz="1800" b="1" dirty="0" err="1">
                <a:latin typeface="Times New Roman" pitchFamily="18" charset="0"/>
                <a:cs typeface="Times New Roman" pitchFamily="18" charset="0"/>
              </a:rPr>
              <a:t>zvyšuje</a:t>
            </a:r>
            <a:r>
              <a:rPr lang="en-GB" sz="1800" b="1" dirty="0">
                <a:latin typeface="Times New Roman" pitchFamily="18" charset="0"/>
                <a:cs typeface="Times New Roman" pitchFamily="18" charset="0"/>
              </a:rPr>
              <a:t> </a:t>
            </a:r>
            <a:r>
              <a:rPr lang="en-GB" sz="1800" b="1" dirty="0" err="1">
                <a:latin typeface="Times New Roman" pitchFamily="18" charset="0"/>
                <a:cs typeface="Times New Roman" pitchFamily="18" charset="0"/>
              </a:rPr>
              <a:t>rychlost</a:t>
            </a:r>
            <a:r>
              <a:rPr lang="en-GB" sz="1800" b="1" dirty="0">
                <a:latin typeface="Times New Roman" pitchFamily="18" charset="0"/>
                <a:cs typeface="Times New Roman" pitchFamily="18" charset="0"/>
              </a:rPr>
              <a:t> </a:t>
            </a:r>
            <a:r>
              <a:rPr lang="en-GB" sz="1800" b="1" dirty="0" err="1">
                <a:latin typeface="Times New Roman" pitchFamily="18" charset="0"/>
                <a:cs typeface="Times New Roman" pitchFamily="18" charset="0"/>
              </a:rPr>
              <a:t>růstu</a:t>
            </a:r>
            <a:r>
              <a:rPr lang="en-GB" sz="1800" b="1" dirty="0">
                <a:latin typeface="Times New Roman" pitchFamily="18" charset="0"/>
                <a:cs typeface="Times New Roman" pitchFamily="18" charset="0"/>
              </a:rPr>
              <a:t> populace</a:t>
            </a:r>
          </a:p>
          <a:p>
            <a:pPr marL="285750" indent="-285750">
              <a:spcBef>
                <a:spcPts val="638"/>
              </a:spcBef>
            </a:pPr>
            <a:r>
              <a:rPr lang="cs-CZ" sz="1800" b="1" dirty="0">
                <a:latin typeface="Times New Roman" pitchFamily="18" charset="0"/>
                <a:cs typeface="Times New Roman" pitchFamily="18" charset="0"/>
              </a:rPr>
              <a:t>+</a:t>
            </a:r>
            <a:r>
              <a:rPr lang="cs-CZ"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interakce</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převládá</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při</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nízké</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hustotě</a:t>
            </a:r>
            <a:r>
              <a:rPr lang="en-GB" sz="1800" dirty="0">
                <a:latin typeface="Times New Roman" pitchFamily="18" charset="0"/>
                <a:cs typeface="Times New Roman" pitchFamily="18" charset="0"/>
              </a:rPr>
              <a:t> populace</a:t>
            </a:r>
          </a:p>
          <a:p>
            <a:pPr marL="285750" indent="-285750">
              <a:spcBef>
                <a:spcPts val="638"/>
              </a:spcBef>
            </a:pPr>
            <a:r>
              <a:rPr lang="en-GB" sz="1800" dirty="0" err="1">
                <a:latin typeface="Times New Roman" pitchFamily="18" charset="0"/>
                <a:cs typeface="Times New Roman" pitchFamily="18" charset="0"/>
              </a:rPr>
              <a:t>negativní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interakce</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má</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opačný</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efekt</a:t>
            </a:r>
            <a:endParaRPr lang="en-GB" sz="1800" dirty="0">
              <a:latin typeface="Times New Roman" pitchFamily="18" charset="0"/>
              <a:cs typeface="Times New Roman" pitchFamily="18" charset="0"/>
            </a:endParaRPr>
          </a:p>
          <a:p>
            <a:pPr marL="285750" indent="-285750">
              <a:spcBef>
                <a:spcPts val="638"/>
              </a:spcBef>
            </a:pPr>
            <a:r>
              <a:rPr lang="cs-CZ" sz="1800" b="1" dirty="0">
                <a:latin typeface="Times New Roman" pitchFamily="18" charset="0"/>
                <a:cs typeface="Times New Roman" pitchFamily="18" charset="0"/>
              </a:rPr>
              <a:t>-  interakce </a:t>
            </a:r>
            <a:r>
              <a:rPr lang="en-GB" sz="1800" b="1" dirty="0" err="1">
                <a:latin typeface="Times New Roman" pitchFamily="18" charset="0"/>
                <a:cs typeface="Times New Roman" pitchFamily="18" charset="0"/>
              </a:rPr>
              <a:t>při</a:t>
            </a:r>
            <a:r>
              <a:rPr lang="en-GB" sz="1800" b="1" dirty="0">
                <a:latin typeface="Times New Roman" pitchFamily="18" charset="0"/>
                <a:cs typeface="Times New Roman" pitchFamily="18" charset="0"/>
              </a:rPr>
              <a:t> </a:t>
            </a:r>
            <a:r>
              <a:rPr lang="en-GB" sz="1800" b="1" dirty="0" err="1">
                <a:latin typeface="Times New Roman" pitchFamily="18" charset="0"/>
                <a:cs typeface="Times New Roman" pitchFamily="18" charset="0"/>
              </a:rPr>
              <a:t>vysoké</a:t>
            </a:r>
            <a:r>
              <a:rPr lang="en-GB" sz="1800" b="1" dirty="0">
                <a:latin typeface="Times New Roman" pitchFamily="18" charset="0"/>
                <a:cs typeface="Times New Roman" pitchFamily="18" charset="0"/>
              </a:rPr>
              <a:t> </a:t>
            </a:r>
            <a:r>
              <a:rPr lang="en-GB" sz="1800" b="1" dirty="0" err="1">
                <a:latin typeface="Times New Roman" pitchFamily="18" charset="0"/>
                <a:cs typeface="Times New Roman" pitchFamily="18" charset="0"/>
              </a:rPr>
              <a:t>hustotě</a:t>
            </a:r>
            <a:r>
              <a:rPr lang="en-GB" sz="1800" b="1" dirty="0">
                <a:latin typeface="Times New Roman" pitchFamily="18" charset="0"/>
                <a:cs typeface="Times New Roman" pitchFamily="18" charset="0"/>
              </a:rPr>
              <a:t> populace</a:t>
            </a:r>
          </a:p>
          <a:p>
            <a:pPr marL="285750" indent="-285750">
              <a:spcBef>
                <a:spcPts val="638"/>
              </a:spcBef>
            </a:pPr>
            <a:r>
              <a:rPr lang="cs-CZ" sz="1800" dirty="0">
                <a:latin typeface="Times New Roman" pitchFamily="18" charset="0"/>
                <a:cs typeface="Times New Roman" pitchFamily="18" charset="0"/>
              </a:rPr>
              <a:t>v</a:t>
            </a:r>
            <a:r>
              <a:rPr lang="en-GB" sz="1800" dirty="0" err="1">
                <a:latin typeface="Times New Roman" pitchFamily="18" charset="0"/>
                <a:cs typeface="Times New Roman" pitchFamily="18" charset="0"/>
              </a:rPr>
              <a:t>ýsledkem</a:t>
            </a:r>
            <a:r>
              <a:rPr lang="en-GB" sz="1800" dirty="0">
                <a:latin typeface="Times New Roman" pitchFamily="18" charset="0"/>
                <a:cs typeface="Times New Roman" pitchFamily="18" charset="0"/>
              </a:rPr>
              <a:t> je </a:t>
            </a:r>
            <a:r>
              <a:rPr lang="en-GB" sz="1800" dirty="0" err="1">
                <a:latin typeface="Times New Roman" pitchFamily="18" charset="0"/>
                <a:cs typeface="Times New Roman" pitchFamily="18" charset="0"/>
              </a:rPr>
              <a:t>optimální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hustota</a:t>
            </a:r>
            <a:r>
              <a:rPr lang="en-GB" sz="1800" dirty="0">
                <a:latin typeface="Times New Roman" pitchFamily="18" charset="0"/>
                <a:cs typeface="Times New Roman" pitchFamily="18" charset="0"/>
              </a:rPr>
              <a:t> populace s </a:t>
            </a:r>
            <a:r>
              <a:rPr lang="en-GB" sz="1800" dirty="0" err="1">
                <a:latin typeface="Times New Roman" pitchFamily="18" charset="0"/>
                <a:cs typeface="Times New Roman" pitchFamily="18" charset="0"/>
              </a:rPr>
              <a:t>maximální</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růstovou</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rychlostí</a:t>
            </a:r>
            <a:endParaRPr lang="en-GB" sz="1800" dirty="0">
              <a:latin typeface="Times New Roman" pitchFamily="18" charset="0"/>
              <a:cs typeface="Times New Roman" pitchFamily="18" charset="0"/>
            </a:endParaRPr>
          </a:p>
        </p:txBody>
      </p:sp>
      <p:pic>
        <p:nvPicPr>
          <p:cNvPr id="4" name="Picture 2"/>
          <p:cNvPicPr>
            <a:picLocks noChangeAspect="1"/>
          </p:cNvPicPr>
          <p:nvPr/>
        </p:nvPicPr>
        <p:blipFill>
          <a:blip r:embed="rId3" cstate="print">
            <a:lum/>
            <a:alphaModFix/>
          </a:blip>
          <a:srcRect/>
          <a:stretch>
            <a:fillRect/>
          </a:stretch>
        </p:blipFill>
        <p:spPr>
          <a:xfrm>
            <a:off x="5318337" y="836712"/>
            <a:ext cx="3825663" cy="602128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323640" y="260640"/>
            <a:ext cx="822924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None/>
            </a:pPr>
            <a:r>
              <a:rPr lang="en-GB" sz="1800" dirty="0" err="1">
                <a:latin typeface="Times New Roman" panose="02020603050405020304" pitchFamily="18" charset="0"/>
                <a:cs typeface="Times New Roman" panose="02020603050405020304" pitchFamily="18" charset="0"/>
              </a:rPr>
              <a:t>Endosymbionti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prvoků</a:t>
            </a:r>
            <a:endParaRPr lang="en-GB" sz="1800" dirty="0">
              <a:latin typeface="Times New Roman" panose="02020603050405020304" pitchFamily="18" charset="0"/>
              <a:cs typeface="Times New Roman" panose="02020603050405020304" pitchFamily="18" charset="0"/>
            </a:endParaRPr>
          </a:p>
          <a:p>
            <a:pPr marL="342900" lvl="0" indent="-342900">
              <a:spcBef>
                <a:spcPts val="638"/>
              </a:spcBef>
              <a:buFont typeface="Arial" panose="020B0604020202020204" pitchFamily="34" charset="0"/>
              <a:buChar char="•"/>
            </a:pPr>
            <a:r>
              <a:rPr lang="en-GB" sz="1800" i="1" dirty="0">
                <a:latin typeface="Times New Roman" panose="02020603050405020304" pitchFamily="18" charset="0"/>
                <a:cs typeface="Times New Roman" panose="02020603050405020304" pitchFamily="18" charset="0"/>
              </a:rPr>
              <a:t>Paramecium </a:t>
            </a:r>
            <a:r>
              <a:rPr lang="en-GB" sz="1800" dirty="0" err="1">
                <a:latin typeface="Times New Roman" panose="02020603050405020304" pitchFamily="18" charset="0"/>
                <a:cs typeface="Times New Roman" panose="02020603050405020304" pitchFamily="18" charset="0"/>
              </a:rPr>
              <a:t>může</a:t>
            </a:r>
            <a:r>
              <a:rPr lang="en-GB" sz="1800" dirty="0">
                <a:latin typeface="Times New Roman" panose="02020603050405020304" pitchFamily="18" charset="0"/>
                <a:cs typeface="Times New Roman" panose="02020603050405020304" pitchFamily="18" charset="0"/>
              </a:rPr>
              <a:t> v </a:t>
            </a:r>
            <a:r>
              <a:rPr lang="en-GB" sz="1800" dirty="0" err="1">
                <a:latin typeface="Times New Roman" panose="02020603050405020304" pitchFamily="18" charset="0"/>
                <a:cs typeface="Times New Roman" panose="02020603050405020304" pitchFamily="18" charset="0"/>
              </a:rPr>
              <a:t>cytoplasmě</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hostit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více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buněk</a:t>
            </a:r>
            <a:r>
              <a:rPr lang="en-GB" sz="1800" dirty="0">
                <a:latin typeface="Times New Roman" panose="02020603050405020304" pitchFamily="18" charset="0"/>
                <a:cs typeface="Times New Roman" panose="02020603050405020304" pitchFamily="18" charset="0"/>
              </a:rPr>
              <a:t> (50-100)</a:t>
            </a:r>
            <a:r>
              <a:rPr lang="cs-CZ" sz="1800" dirty="0">
                <a:latin typeface="Times New Roman" panose="02020603050405020304" pitchFamily="18" charset="0"/>
                <a:cs typeface="Times New Roman" panose="02020603050405020304" pitchFamily="18" charset="0"/>
              </a:rPr>
              <a:t> řasy</a:t>
            </a:r>
            <a:r>
              <a:rPr lang="en-GB" sz="1800" dirty="0">
                <a:latin typeface="Times New Roman" panose="02020603050405020304" pitchFamily="18" charset="0"/>
                <a:cs typeface="Times New Roman" panose="02020603050405020304" pitchFamily="18" charset="0"/>
              </a:rPr>
              <a:t> </a:t>
            </a:r>
            <a:r>
              <a:rPr lang="en-GB" sz="1800" i="1" dirty="0">
                <a:latin typeface="Times New Roman" panose="02020603050405020304" pitchFamily="18" charset="0"/>
                <a:cs typeface="Times New Roman" panose="02020603050405020304" pitchFamily="18" charset="0"/>
              </a:rPr>
              <a:t>Chlorella</a:t>
            </a:r>
          </a:p>
          <a:p>
            <a:pPr marL="342900" lvl="0" indent="-342900">
              <a:spcBef>
                <a:spcPts val="638"/>
              </a:spcBef>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ř</a:t>
            </a:r>
            <a:r>
              <a:rPr lang="en-GB" sz="1800" dirty="0" err="1">
                <a:latin typeface="Times New Roman" panose="02020603050405020304" pitchFamily="18" charset="0"/>
                <a:cs typeface="Times New Roman" panose="02020603050405020304" pitchFamily="18" charset="0"/>
              </a:rPr>
              <a:t>asa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poskytuje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organický</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uhlík</a:t>
            </a:r>
            <a:r>
              <a:rPr lang="en-GB" sz="1800" dirty="0">
                <a:latin typeface="Times New Roman" panose="02020603050405020304" pitchFamily="18" charset="0"/>
                <a:cs typeface="Times New Roman" panose="02020603050405020304" pitchFamily="18" charset="0"/>
              </a:rPr>
              <a:t> a </a:t>
            </a:r>
            <a:r>
              <a:rPr lang="en-GB" sz="1800" dirty="0" err="1">
                <a:latin typeface="Times New Roman" panose="02020603050405020304" pitchFamily="18" charset="0"/>
                <a:cs typeface="Times New Roman" panose="02020603050405020304" pitchFamily="18" charset="0"/>
              </a:rPr>
              <a:t>kyslík</a:t>
            </a:r>
            <a:endParaRPr lang="en-GB" sz="1800" dirty="0">
              <a:latin typeface="Times New Roman" panose="02020603050405020304" pitchFamily="18" charset="0"/>
              <a:cs typeface="Times New Roman" panose="02020603050405020304" pitchFamily="18" charset="0"/>
            </a:endParaRPr>
          </a:p>
          <a:p>
            <a:pPr marL="342900" lvl="0" indent="-342900">
              <a:spcBef>
                <a:spcPts val="638"/>
              </a:spcBef>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p</a:t>
            </a:r>
            <a:r>
              <a:rPr lang="en-GB" sz="1800" dirty="0" err="1">
                <a:latin typeface="Times New Roman" panose="02020603050405020304" pitchFamily="18" charset="0"/>
                <a:cs typeface="Times New Roman" panose="02020603050405020304" pitchFamily="18" charset="0"/>
              </a:rPr>
              <a:t>rvok</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jí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poskytuje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ochranu</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pohyb</a:t>
            </a:r>
            <a:r>
              <a:rPr lang="en-GB" sz="1800" dirty="0">
                <a:latin typeface="Times New Roman" panose="02020603050405020304" pitchFamily="18" charset="0"/>
                <a:cs typeface="Times New Roman" panose="02020603050405020304" pitchFamily="18" charset="0"/>
              </a:rPr>
              <a:t>, CO2 a </a:t>
            </a:r>
            <a:r>
              <a:rPr lang="en-GB" sz="1800" dirty="0" err="1">
                <a:latin typeface="Times New Roman" panose="02020603050405020304" pitchFamily="18" charset="0"/>
                <a:cs typeface="Times New Roman" panose="02020603050405020304" pitchFamily="18" charset="0"/>
              </a:rPr>
              <a:t>možná</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růstové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faktory</a:t>
            </a:r>
            <a:endParaRPr lang="en-GB" sz="1800" dirty="0">
              <a:latin typeface="Times New Roman" panose="02020603050405020304" pitchFamily="18" charset="0"/>
              <a:cs typeface="Times New Roman" panose="02020603050405020304" pitchFamily="18" charset="0"/>
            </a:endParaRPr>
          </a:p>
          <a:p>
            <a:pPr marL="342900" lvl="0" indent="-342900">
              <a:spcBef>
                <a:spcPts val="638"/>
              </a:spcBef>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p</a:t>
            </a:r>
            <a:r>
              <a:rPr lang="en-GB" sz="1800" dirty="0" err="1">
                <a:latin typeface="Times New Roman" panose="02020603050405020304" pitchFamily="18" charset="0"/>
                <a:cs typeface="Times New Roman" panose="02020603050405020304" pitchFamily="18" charset="0"/>
              </a:rPr>
              <a:t>rvok</a:t>
            </a:r>
            <a:r>
              <a:rPr lang="en-GB" sz="1800" dirty="0">
                <a:latin typeface="Times New Roman" panose="02020603050405020304" pitchFamily="18" charset="0"/>
                <a:cs typeface="Times New Roman" panose="02020603050405020304" pitchFamily="18" charset="0"/>
              </a:rPr>
              <a:t> se </a:t>
            </a:r>
            <a:r>
              <a:rPr lang="en-GB" sz="1800" dirty="0" err="1">
                <a:latin typeface="Times New Roman" panose="02020603050405020304" pitchFamily="18" charset="0"/>
                <a:cs typeface="Times New Roman" panose="02020603050405020304" pitchFamily="18" charset="0"/>
              </a:rPr>
              <a:t>může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dostat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i</a:t>
            </a:r>
            <a:r>
              <a:rPr lang="en-GB" sz="1800" dirty="0">
                <a:latin typeface="Times New Roman" panose="02020603050405020304" pitchFamily="18" charset="0"/>
                <a:cs typeface="Times New Roman" panose="02020603050405020304" pitchFamily="18" charset="0"/>
              </a:rPr>
              <a:t> do </a:t>
            </a:r>
            <a:r>
              <a:rPr lang="en-GB" sz="1800" dirty="0" err="1">
                <a:latin typeface="Times New Roman" panose="02020603050405020304" pitchFamily="18" charset="0"/>
                <a:cs typeface="Times New Roman" panose="02020603050405020304" pitchFamily="18" charset="0"/>
              </a:rPr>
              <a:t>anaerobního</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prostředí</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kde</a:t>
            </a:r>
            <a:r>
              <a:rPr lang="en-GB" sz="1800" dirty="0">
                <a:latin typeface="Times New Roman" panose="02020603050405020304" pitchFamily="18" charset="0"/>
                <a:cs typeface="Times New Roman" panose="02020603050405020304" pitchFamily="18" charset="0"/>
              </a:rPr>
              <a:t> je </a:t>
            </a:r>
            <a:r>
              <a:rPr lang="en-GB" sz="1800" dirty="0" err="1">
                <a:latin typeface="Times New Roman" panose="02020603050405020304" pitchFamily="18" charset="0"/>
                <a:cs typeface="Times New Roman" panose="02020603050405020304" pitchFamily="18" charset="0"/>
              </a:rPr>
              <a:t>však</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světlo</a:t>
            </a:r>
            <a:endParaRPr lang="en-GB" sz="1800" dirty="0">
              <a:latin typeface="Times New Roman" panose="02020603050405020304" pitchFamily="18" charset="0"/>
              <a:cs typeface="Times New Roman" panose="02020603050405020304" pitchFamily="18" charset="0"/>
            </a:endParaRPr>
          </a:p>
          <a:p>
            <a:pPr marL="342900" lvl="0" indent="-342900">
              <a:spcBef>
                <a:spcPts val="638"/>
              </a:spcBef>
              <a:buFont typeface="Arial" panose="020B0604020202020204" pitchFamily="34" charset="0"/>
              <a:buChar char="•"/>
            </a:pPr>
            <a:r>
              <a:rPr lang="cs-CZ" sz="1800" dirty="0">
                <a:latin typeface="Times New Roman" panose="02020603050405020304" pitchFamily="18" charset="0"/>
                <a:cs typeface="Times New Roman" panose="02020603050405020304" pitchFamily="18" charset="0"/>
              </a:rPr>
              <a:t>v</a:t>
            </a:r>
            <a:r>
              <a:rPr lang="en-GB" sz="1800" dirty="0">
                <a:latin typeface="Times New Roman" panose="02020603050405020304" pitchFamily="18" charset="0"/>
                <a:cs typeface="Times New Roman" panose="02020603050405020304" pitchFamily="18" charset="0"/>
              </a:rPr>
              <a:t>e </a:t>
            </a:r>
            <a:r>
              <a:rPr lang="en-GB" sz="1800" dirty="0" err="1">
                <a:latin typeface="Times New Roman" panose="02020603050405020304" pitchFamily="18" charset="0"/>
                <a:cs typeface="Times New Roman" panose="02020603050405020304" pitchFamily="18" charset="0"/>
              </a:rPr>
              <a:t>stresové</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situaci</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déle</a:t>
            </a:r>
            <a:r>
              <a:rPr lang="en-GB" sz="1800" dirty="0">
                <a:latin typeface="Times New Roman" panose="02020603050405020304" pitchFamily="18" charset="0"/>
                <a:cs typeface="Times New Roman" panose="02020603050405020304" pitchFamily="18" charset="0"/>
              </a:rPr>
              <a:t> bez </a:t>
            </a:r>
            <a:r>
              <a:rPr lang="en-GB" sz="1800" dirty="0" err="1">
                <a:latin typeface="Times New Roman" panose="02020603050405020304" pitchFamily="18" charset="0"/>
                <a:cs typeface="Times New Roman" panose="02020603050405020304" pitchFamily="18" charset="0"/>
              </a:rPr>
              <a:t>světla</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může</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prvok</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strávit</a:t>
            </a:r>
            <a:r>
              <a:rPr lang="en-GB" sz="1800" dirty="0">
                <a:latin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cs typeface="Times New Roman" panose="02020603050405020304" pitchFamily="18" charset="0"/>
              </a:rPr>
              <a:t>řasu</a:t>
            </a:r>
            <a:endParaRPr lang="en-GB" sz="1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lum/>
            <a:alphaModFix/>
          </a:blip>
          <a:srcRect/>
          <a:stretch>
            <a:fillRect/>
          </a:stretch>
        </p:blipFill>
        <p:spPr>
          <a:xfrm>
            <a:off x="1763688" y="3429000"/>
            <a:ext cx="5553272" cy="310084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203023"/>
            <a:ext cx="7128792" cy="400110"/>
          </a:xfrm>
          <a:prstGeom prst="rect">
            <a:avLst/>
          </a:prstGeom>
          <a:noFill/>
        </p:spPr>
        <p:txBody>
          <a:bodyPr wrap="square" rtlCol="0">
            <a:spAutoFit/>
          </a:bodyPr>
          <a:lstStyle/>
          <a:p>
            <a:r>
              <a:rPr lang="cs-CZ" sz="2000" dirty="0">
                <a:latin typeface="Times New Roman" panose="02020603050405020304" pitchFamily="18" charset="0"/>
                <a:cs typeface="Times New Roman" panose="02020603050405020304" pitchFamily="18" charset="0"/>
              </a:rPr>
              <a:t>Vztahy mezi </a:t>
            </a:r>
            <a:r>
              <a:rPr lang="cs-CZ" sz="2000" dirty="0" err="1">
                <a:latin typeface="Times New Roman" panose="02020603050405020304" pitchFamily="18" charset="0"/>
                <a:cs typeface="Times New Roman" panose="02020603050405020304" pitchFamily="18" charset="0"/>
              </a:rPr>
              <a:t>mezi</a:t>
            </a:r>
            <a:r>
              <a:rPr lang="cs-CZ" sz="2000" dirty="0">
                <a:latin typeface="Times New Roman" panose="02020603050405020304" pitchFamily="18" charset="0"/>
                <a:cs typeface="Times New Roman" panose="02020603050405020304" pitchFamily="18" charset="0"/>
              </a:rPr>
              <a:t> mikroby – příklady </a:t>
            </a:r>
            <a:r>
              <a:rPr lang="cs-CZ" sz="2000" b="1" dirty="0">
                <a:latin typeface="Times New Roman" panose="02020603050405020304" pitchFamily="18" charset="0"/>
                <a:cs typeface="Times New Roman" panose="02020603050405020304" pitchFamily="18" charset="0"/>
              </a:rPr>
              <a:t>mutualismus</a:t>
            </a:r>
          </a:p>
        </p:txBody>
      </p:sp>
      <p:sp>
        <p:nvSpPr>
          <p:cNvPr id="3" name="Obdélník 2"/>
          <p:cNvSpPr/>
          <p:nvPr/>
        </p:nvSpPr>
        <p:spPr>
          <a:xfrm>
            <a:off x="395536" y="692696"/>
            <a:ext cx="8136904" cy="1754326"/>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bičíkatí prvoci obývající bachor přežvýkavců mají symbiotické </a:t>
            </a:r>
            <a:r>
              <a:rPr lang="cs-CZ" dirty="0" err="1">
                <a:latin typeface="Times New Roman" panose="02020603050405020304" pitchFamily="18" charset="0"/>
                <a:cs typeface="Times New Roman" panose="02020603050405020304" pitchFamily="18" charset="0"/>
              </a:rPr>
              <a:t>metanogeny</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Methanobacterium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Methanocorpusculum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Methanoplanus</a:t>
            </a:r>
            <a:r>
              <a:rPr lang="cs-CZ" dirty="0">
                <a:latin typeface="Times New Roman" panose="02020603050405020304" pitchFamily="18" charset="0"/>
                <a:cs typeface="Times New Roman" panose="02020603050405020304" pitchFamily="18" charset="0"/>
              </a:rPr>
              <a:t>) – liší se od volně  žijících </a:t>
            </a:r>
            <a:r>
              <a:rPr lang="cs-CZ" dirty="0" err="1">
                <a:latin typeface="Times New Roman" panose="02020603050405020304" pitchFamily="18" charset="0"/>
                <a:cs typeface="Times New Roman" panose="02020603050405020304" pitchFamily="18" charset="0"/>
              </a:rPr>
              <a:t>metanogenů</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endosymbionti</a:t>
            </a:r>
            <a:r>
              <a:rPr lang="cs-CZ" dirty="0">
                <a:latin typeface="Times New Roman" panose="02020603050405020304" pitchFamily="18" charset="0"/>
                <a:cs typeface="Times New Roman" panose="02020603050405020304" pitchFamily="18" charset="0"/>
              </a:rPr>
              <a:t> zřejmě mohou využívat molekulární vodík produkovaný hostitelem, morfologická interakce mezi hostitelem a </a:t>
            </a:r>
            <a:r>
              <a:rPr lang="cs-CZ" dirty="0" err="1">
                <a:latin typeface="Times New Roman" panose="02020603050405020304" pitchFamily="18" charset="0"/>
                <a:cs typeface="Times New Roman" panose="02020603050405020304" pitchFamily="18" charset="0"/>
              </a:rPr>
              <a:t>endosymbiontem</a:t>
            </a:r>
            <a:r>
              <a:rPr lang="cs-CZ" dirty="0">
                <a:latin typeface="Times New Roman" panose="02020603050405020304" pitchFamily="18" charset="0"/>
                <a:cs typeface="Times New Roman" panose="02020603050405020304" pitchFamily="18" charset="0"/>
              </a:rPr>
              <a:t> umožňující výměnu látek</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636" y="2521545"/>
            <a:ext cx="57150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554860" y="6488668"/>
            <a:ext cx="7254552" cy="369332"/>
          </a:xfrm>
          <a:prstGeom prst="rect">
            <a:avLst/>
          </a:prstGeom>
        </p:spPr>
        <p:txBody>
          <a:bodyPr wrap="square">
            <a:spAutoFit/>
          </a:bodyPr>
          <a:lstStyle/>
          <a:p>
            <a:r>
              <a:rPr lang="en-GB" sz="1200" dirty="0"/>
              <a:t>https://blogs.scientificamerican.com/oscillator/multicellularity</a:t>
            </a:r>
            <a:r>
              <a:rPr lang="en-GB" dirty="0"/>
              <a:t>/</a:t>
            </a:r>
          </a:p>
        </p:txBody>
      </p:sp>
    </p:spTree>
    <p:extLst>
      <p:ext uri="{BB962C8B-B14F-4D97-AF65-F5344CB8AC3E}">
        <p14:creationId xmlns:p14="http://schemas.microsoft.com/office/powerpoint/2010/main" val="3999965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75656" y="4365104"/>
            <a:ext cx="6336704" cy="1200329"/>
          </a:xfrm>
          <a:prstGeom prst="rect">
            <a:avLst/>
          </a:prstGeom>
        </p:spPr>
        <p:txBody>
          <a:bodyPr wrap="square">
            <a:spAutoFit/>
          </a:bodyPr>
          <a:lstStyle/>
          <a:p>
            <a:r>
              <a:rPr lang="en-GB" sz="1200" dirty="0"/>
              <a:t>Principal coordinates analysis comparing the temporal dynamics of switchgrass-associated microbiota indicated that the community associated with the air-dried switchgrass sample (0 h) was distinct from the microbiomes of all rumen-incubated samples. After 30 min of rumen incubation the switchgrass-associated microbiota exhibited clearly noticeable changes: for example, members of </a:t>
            </a:r>
            <a:r>
              <a:rPr lang="en-GB" sz="1200" b="1" dirty="0"/>
              <a:t>the </a:t>
            </a:r>
            <a:r>
              <a:rPr lang="en-GB" sz="1200" b="1" i="1" dirty="0"/>
              <a:t>Archaea</a:t>
            </a:r>
            <a:r>
              <a:rPr lang="en-GB" sz="1200" b="1" dirty="0"/>
              <a:t>, which were essentially absent in the non-incubated microbiome, were detected in all rumen-incubated samples</a:t>
            </a:r>
            <a:r>
              <a:rPr lang="en-GB" sz="1200" dirty="0"/>
              <a:t>. </a:t>
            </a:r>
          </a:p>
        </p:txBody>
      </p:sp>
      <p:sp>
        <p:nvSpPr>
          <p:cNvPr id="3" name="Obdélník 2"/>
          <p:cNvSpPr/>
          <p:nvPr/>
        </p:nvSpPr>
        <p:spPr>
          <a:xfrm>
            <a:off x="1907704" y="6093296"/>
            <a:ext cx="4572000" cy="461665"/>
          </a:xfrm>
          <a:prstGeom prst="rect">
            <a:avLst/>
          </a:prstGeom>
        </p:spPr>
        <p:txBody>
          <a:bodyPr>
            <a:spAutoFit/>
          </a:bodyPr>
          <a:lstStyle/>
          <a:p>
            <a:r>
              <a:rPr lang="cs-CZ" sz="1200" dirty="0" err="1"/>
              <a:t>Piao</a:t>
            </a:r>
            <a:r>
              <a:rPr lang="cs-CZ" sz="1200" dirty="0"/>
              <a:t> et al, </a:t>
            </a:r>
            <a:r>
              <a:rPr lang="en-GB" sz="1200" dirty="0"/>
              <a:t>Front. </a:t>
            </a:r>
            <a:r>
              <a:rPr lang="en-GB" sz="1200" dirty="0" err="1"/>
              <a:t>Microbiol</a:t>
            </a:r>
            <a:r>
              <a:rPr lang="en-GB" sz="1200" dirty="0"/>
              <a:t>., 22 July 2014 http://journal.frontiersin.org/article/10.3389/fmicb.2014.00307/full</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7" y="548679"/>
            <a:ext cx="7913737" cy="347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806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784976" cy="3231654"/>
          </a:xfrm>
          <a:prstGeom prst="rect">
            <a:avLst/>
          </a:prstGeom>
        </p:spPr>
        <p:txBody>
          <a:bodyPr wrap="square">
            <a:spAutoFit/>
          </a:bodyPr>
          <a:lstStyle/>
          <a:p>
            <a:r>
              <a:rPr lang="cs-CZ" sz="1600" dirty="0"/>
              <a:t> </a:t>
            </a:r>
            <a:r>
              <a:rPr lang="cs-CZ" sz="1700" b="1" dirty="0">
                <a:latin typeface="Times New Roman" panose="02020603050405020304" pitchFamily="18" charset="0"/>
                <a:cs typeface="Times New Roman" panose="02020603050405020304" pitchFamily="18" charset="0"/>
              </a:rPr>
              <a:t>Mutualismus</a:t>
            </a:r>
            <a:r>
              <a:rPr lang="cs-CZ" sz="1700" dirty="0">
                <a:latin typeface="Times New Roman" panose="02020603050405020304" pitchFamily="18" charset="0"/>
                <a:cs typeface="Times New Roman" panose="02020603050405020304" pitchFamily="18" charset="0"/>
              </a:rPr>
              <a:t> – fág vs. bakterie </a:t>
            </a:r>
          </a:p>
          <a:p>
            <a:endParaRPr lang="cs-CZ"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lyzogenie –virus napadl buňku a integroval se do jejího vlastního genomu jako provirus, jeho replikace množení někdy způsobí rozpad buňky </a:t>
            </a:r>
          </a:p>
          <a:p>
            <a:pPr marL="285750" indent="-285750">
              <a:buFont typeface="Arial" panose="020B0604020202020204" pitchFamily="34" charset="0"/>
              <a:buChar char="•"/>
            </a:pPr>
            <a:endParaRPr lang="cs-CZ" sz="1700" dirty="0">
              <a:latin typeface="Times New Roman" panose="02020603050405020304" pitchFamily="18" charset="0"/>
              <a:cs typeface="Times New Roman" panose="02020603050405020304" pitchFamily="18" charset="0"/>
            </a:endParaRPr>
          </a:p>
          <a:p>
            <a:r>
              <a:rPr lang="cs-CZ" sz="1700" dirty="0">
                <a:latin typeface="Times New Roman" panose="02020603050405020304" pitchFamily="18" charset="0"/>
                <a:cs typeface="Times New Roman" panose="02020603050405020304" pitchFamily="18" charset="0"/>
              </a:rPr>
              <a:t>                     https://www.youtube.com/watch?v=sLkZ9FPHJGM</a:t>
            </a:r>
          </a:p>
          <a:p>
            <a:endParaRPr lang="cs-CZ" sz="1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bakterie zajistí dlouhodobé přežití fága   </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 fágová DNA přidává novou genetickou informaci   a schopnosti bakteriální populaci (bakterie někdy    virulentnější nebo produkují nové enzymy)  </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možnost přenosu bakteriální DNA transdukcí  </a:t>
            </a:r>
          </a:p>
          <a:p>
            <a:r>
              <a:rPr lang="cs-CZ" sz="1700" dirty="0">
                <a:latin typeface="Times New Roman" panose="02020603050405020304" pitchFamily="18" charset="0"/>
                <a:cs typeface="Times New Roman" panose="02020603050405020304" pitchFamily="18" charset="0"/>
              </a:rPr>
              <a:t>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483" y="3042406"/>
            <a:ext cx="5115727" cy="346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012057"/>
            <a:ext cx="3190356" cy="3450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149799" y="6536601"/>
            <a:ext cx="7308304" cy="276999"/>
          </a:xfrm>
          <a:prstGeom prst="rect">
            <a:avLst/>
          </a:prstGeom>
        </p:spPr>
        <p:txBody>
          <a:bodyPr wrap="square">
            <a:spAutoFit/>
          </a:bodyPr>
          <a:lstStyle/>
          <a:p>
            <a:r>
              <a:rPr lang="cs-CZ" sz="1200" dirty="0"/>
              <a:t>https://www.youtube.com/watch?v=V73nEGXUeBY</a:t>
            </a:r>
          </a:p>
        </p:txBody>
      </p:sp>
    </p:spTree>
    <p:extLst>
      <p:ext uri="{BB962C8B-B14F-4D97-AF65-F5344CB8AC3E}">
        <p14:creationId xmlns:p14="http://schemas.microsoft.com/office/powerpoint/2010/main" val="1139655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412826"/>
            <a:ext cx="8136904" cy="3631763"/>
          </a:xfrm>
          <a:prstGeom prst="rect">
            <a:avLst/>
          </a:prstGeom>
        </p:spPr>
        <p:txBody>
          <a:bodyPr wrap="square">
            <a:spAutoFit/>
          </a:bodyPr>
          <a:lstStyle/>
          <a:p>
            <a:r>
              <a:rPr lang="cs-CZ" b="1" dirty="0" err="1">
                <a:latin typeface="Times New Roman" panose="02020603050405020304" pitchFamily="18" charset="0"/>
                <a:cs typeface="Times New Roman" panose="02020603050405020304" pitchFamily="18" charset="0"/>
              </a:rPr>
              <a:t>Amenzalismus</a:t>
            </a:r>
            <a:endParaRPr lang="cs-CZ" b="1"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err="1">
                <a:latin typeface="Times New Roman" panose="02020603050405020304" pitchFamily="18" charset="0"/>
                <a:cs typeface="Times New Roman" panose="02020603050405020304" pitchFamily="18" charset="0"/>
              </a:rPr>
              <a:t>jeden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symbiontů</a:t>
            </a:r>
            <a:r>
              <a:rPr lang="en-GB" dirty="0">
                <a:latin typeface="Times New Roman" panose="02020603050405020304" pitchFamily="18" charset="0"/>
                <a:cs typeface="Times New Roman" panose="02020603050405020304" pitchFamily="18" charset="0"/>
              </a:rPr>
              <a:t> (inhibitor) </a:t>
            </a:r>
            <a:r>
              <a:rPr lang="en-GB" dirty="0" err="1">
                <a:latin typeface="Times New Roman" panose="02020603050405020304" pitchFamily="18" charset="0"/>
                <a:cs typeface="Times New Roman" panose="02020603050405020304" pitchFamily="18" charset="0"/>
              </a:rPr>
              <a:t>svými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metabolity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brzdí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růst</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rozmnožování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druhého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symbionta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amenzál</a:t>
            </a:r>
            <a:r>
              <a:rPr lang="cs-CZ"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získává prostor,  potravní zdroje </a:t>
            </a:r>
            <a:r>
              <a:rPr lang="cs-CZ" dirty="0" err="1">
                <a:latin typeface="Times New Roman" panose="02020603050405020304" pitchFamily="18" charset="0"/>
                <a:cs typeface="Times New Roman" panose="02020603050405020304" pitchFamily="18" charset="0"/>
              </a:rPr>
              <a:t>apod</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komplexní </a:t>
            </a:r>
            <a:r>
              <a:rPr lang="cs-CZ" dirty="0" err="1">
                <a:latin typeface="Times New Roman" panose="02020603050405020304" pitchFamily="18" charset="0"/>
                <a:cs typeface="Times New Roman" panose="02020603050405020304" pitchFamily="18" charset="0"/>
              </a:rPr>
              <a:t>amenzalismu</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virucidní</a:t>
            </a:r>
            <a:r>
              <a:rPr lang="cs-CZ" dirty="0">
                <a:latin typeface="Times New Roman" panose="02020603050405020304" pitchFamily="18" charset="0"/>
                <a:cs typeface="Times New Roman" panose="02020603050405020304" pitchFamily="18" charset="0"/>
              </a:rPr>
              <a:t>  faktory v mořské vodě  </a:t>
            </a:r>
          </a:p>
          <a:p>
            <a:r>
              <a:rPr lang="cs-CZ" dirty="0">
                <a:latin typeface="Times New Roman" panose="02020603050405020304" pitchFamily="18" charset="0"/>
                <a:cs typeface="Times New Roman" panose="02020603050405020304" pitchFamily="18" charset="0"/>
              </a:rPr>
              <a:t>                                                   - fungistatické faktory v půdě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štětičkovec</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Penicillium</a:t>
            </a:r>
            <a:r>
              <a:rPr lang="cs-CZ" dirty="0">
                <a:latin typeface="Times New Roman" panose="02020603050405020304" pitchFamily="18" charset="0"/>
                <a:cs typeface="Times New Roman" panose="02020603050405020304" pitchFamily="18" charset="0"/>
              </a:rPr>
              <a:t>) a bakterie</a:t>
            </a:r>
          </a:p>
          <a:p>
            <a:pPr marL="285750" indent="-285750">
              <a:buFont typeface="Arial" panose="020B0604020202020204" pitchFamily="34" charset="0"/>
              <a:buChar char="•"/>
            </a:pPr>
            <a:endParaRPr lang="cs-CZ" sz="1600" dirty="0"/>
          </a:p>
          <a:p>
            <a:endParaRPr lang="cs-CZ" sz="1600"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07707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1780" y="4143746"/>
            <a:ext cx="22764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4191372"/>
            <a:ext cx="21431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64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925" y="733425"/>
            <a:ext cx="7804150"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422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75147"/>
            <a:ext cx="4572000" cy="954107"/>
          </a:xfrm>
          <a:prstGeom prst="rect">
            <a:avLst/>
          </a:prstGeom>
        </p:spPr>
        <p:txBody>
          <a:bodyPr>
            <a:spAutoFit/>
          </a:bodyPr>
          <a:lstStyle/>
          <a:p>
            <a:r>
              <a:rPr lang="cs-CZ" sz="2000" b="1" dirty="0" err="1">
                <a:latin typeface="Times New Roman" panose="02020603050405020304" pitchFamily="18" charset="0"/>
                <a:cs typeface="Times New Roman" panose="02020603050405020304" pitchFamily="18" charset="0"/>
              </a:rPr>
              <a:t>Amenzalismus</a:t>
            </a:r>
            <a:r>
              <a:rPr lang="cs-CZ" sz="2000" b="1" dirty="0">
                <a:latin typeface="Times New Roman" panose="02020603050405020304" pitchFamily="18" charset="0"/>
                <a:cs typeface="Times New Roman" panose="02020603050405020304" pitchFamily="18" charset="0"/>
              </a:rPr>
              <a:t> – příklady</a:t>
            </a:r>
          </a:p>
          <a:p>
            <a:endParaRPr lang="cs-CZ" dirty="0"/>
          </a:p>
          <a:p>
            <a:endParaRPr lang="cs-CZ" dirty="0"/>
          </a:p>
        </p:txBody>
      </p:sp>
      <p:sp>
        <p:nvSpPr>
          <p:cNvPr id="3" name="Obdélník 2"/>
          <p:cNvSpPr/>
          <p:nvPr/>
        </p:nvSpPr>
        <p:spPr>
          <a:xfrm>
            <a:off x="-1942" y="636812"/>
            <a:ext cx="9145942" cy="3139321"/>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Produkce antibiotik – role v přirozeném prostředí stále nejasná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podmínky podporující tvorbu antibiotik nejsou časté  v přirozeném prostředí (potřebují přebytek substrátu)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ve vodním prostředí rychle </a:t>
            </a:r>
            <a:r>
              <a:rPr lang="cs-CZ" dirty="0" err="1">
                <a:latin typeface="Times New Roman" panose="02020603050405020304" pitchFamily="18" charset="0"/>
                <a:cs typeface="Times New Roman" panose="02020603050405020304" pitchFamily="18" charset="0"/>
              </a:rPr>
              <a:t>vyředěna</a:t>
            </a:r>
            <a:r>
              <a:rPr lang="cs-CZ"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 půdním prostředí sorbována na jílové minerály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producenti antibiotik nejsou dominantní v </a:t>
            </a:r>
            <a:r>
              <a:rPr lang="cs-CZ" dirty="0" err="1">
                <a:latin typeface="Times New Roman" panose="02020603050405020304" pitchFamily="18" charset="0"/>
                <a:cs typeface="Times New Roman" panose="02020603050405020304" pitchFamily="18" charset="0"/>
              </a:rPr>
              <a:t>akvatických</a:t>
            </a:r>
            <a:r>
              <a:rPr lang="cs-CZ" dirty="0">
                <a:latin typeface="Times New Roman" panose="02020603050405020304" pitchFamily="18" charset="0"/>
                <a:cs typeface="Times New Roman" panose="02020603050405020304" pitchFamily="18" charset="0"/>
              </a:rPr>
              <a:t> habitatech, rezistentních kmenů v půdě není mnoho i když tu jsou producenti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význam ve speciálních „mikroprostředích“   - zvýšená koncentrace živin  (zymogenní mikroorganismy na organické hmotě v půdě mohou  produkovat antibiotika a získat tak výhodu) </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8836" y="3428999"/>
            <a:ext cx="2792752" cy="317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412" y="3952875"/>
            <a:ext cx="4124325"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929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260648"/>
            <a:ext cx="7920880" cy="3139321"/>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Bakteriociny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podobné antibiotikům, ale účinné jen na velmi  příbuzné druhy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destabilizují membránu (naruší její funkce) …   možná důležitější než antibiotika   – vítězí nad pravděpodobnými </a:t>
            </a:r>
            <a:r>
              <a:rPr lang="cs-CZ" dirty="0" err="1">
                <a:latin typeface="Times New Roman" panose="02020603050405020304" pitchFamily="18" charset="0"/>
                <a:cs typeface="Times New Roman" panose="02020603050405020304" pitchFamily="18" charset="0"/>
              </a:rPr>
              <a:t>kompetitory</a:t>
            </a:r>
            <a:r>
              <a:rPr lang="cs-CZ"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bakteriociny detekovány i u G+ - </a:t>
            </a:r>
            <a:r>
              <a:rPr lang="cs-CZ" dirty="0" err="1">
                <a:latin typeface="Times New Roman" panose="02020603050405020304" pitchFamily="18" charset="0"/>
                <a:cs typeface="Times New Roman" panose="02020603050405020304" pitchFamily="18" charset="0"/>
              </a:rPr>
              <a:t>laktobakterie</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nisin</a:t>
            </a:r>
            <a:r>
              <a:rPr lang="cs-CZ" dirty="0">
                <a:latin typeface="Times New Roman" panose="02020603050405020304" pitchFamily="18" charset="0"/>
                <a:cs typeface="Times New Roman" panose="02020603050405020304" pitchFamily="18" charset="0"/>
              </a:rPr>
              <a:t> – uvažovalo se  o jeho použití k prodloužení trvanlivosti některých mléčných výrobků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Koliciny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produkované mikroorganismy čeledi </a:t>
            </a:r>
            <a:r>
              <a:rPr lang="cs-CZ" i="1" dirty="0" err="1">
                <a:latin typeface="Times New Roman" panose="02020603050405020304" pitchFamily="18" charset="0"/>
                <a:cs typeface="Times New Roman" panose="02020603050405020304" pitchFamily="18" charset="0"/>
              </a:rPr>
              <a:t>Enterobacteriaceae</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genetická informace o produkci kolicinů je nesena </a:t>
            </a:r>
            <a:r>
              <a:rPr lang="cs-CZ" dirty="0" err="1">
                <a:latin typeface="Times New Roman" panose="02020603050405020304" pitchFamily="18" charset="0"/>
                <a:cs typeface="Times New Roman" panose="02020603050405020304" pitchFamily="18" charset="0"/>
              </a:rPr>
              <a:t>Col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plasmidy</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antibiotický účinek   </a:t>
            </a:r>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573017"/>
            <a:ext cx="3912096"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590399"/>
            <a:ext cx="2934072" cy="293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251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856984" cy="3416320"/>
          </a:xfrm>
          <a:prstGeom prst="rect">
            <a:avLst/>
          </a:prstGeom>
        </p:spPr>
        <p:txBody>
          <a:bodyPr wrap="square">
            <a:spAutoFit/>
          </a:bodyPr>
          <a:lstStyle/>
          <a:p>
            <a:r>
              <a:rPr lang="cs-CZ" b="1" dirty="0" err="1">
                <a:latin typeface="Times New Roman" panose="02020603050405020304" pitchFamily="18" charset="0"/>
                <a:cs typeface="Times New Roman" panose="02020603050405020304" pitchFamily="18" charset="0"/>
              </a:rPr>
              <a:t>Amenzalismus</a:t>
            </a:r>
            <a:r>
              <a:rPr lang="cs-CZ" b="1" dirty="0">
                <a:latin typeface="Times New Roman" panose="02020603050405020304" pitchFamily="18" charset="0"/>
                <a:cs typeface="Times New Roman" panose="02020603050405020304" pitchFamily="18" charset="0"/>
              </a:rPr>
              <a:t>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produkce kyseliny mléčné nebo nízkomolekulárních mastných kyselin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E. coli </a:t>
            </a:r>
            <a:r>
              <a:rPr lang="cs-CZ" dirty="0">
                <a:latin typeface="Times New Roman" panose="02020603050405020304" pitchFamily="18" charset="0"/>
                <a:cs typeface="Times New Roman" panose="02020603050405020304" pitchFamily="18" charset="0"/>
              </a:rPr>
              <a:t>neporoste v bachoru pravděpodobně díky přítomnosti těkavých mastných kyselin (</a:t>
            </a:r>
            <a:r>
              <a:rPr lang="cs-CZ" dirty="0" err="1">
                <a:latin typeface="Times New Roman" panose="02020603050405020304" pitchFamily="18" charset="0"/>
                <a:cs typeface="Times New Roman" panose="02020603050405020304" pitchFamily="18" charset="0"/>
              </a:rPr>
              <a:t>anaerobové</a:t>
            </a:r>
            <a:r>
              <a:rPr lang="cs-CZ"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mastné kyseliny produkované mikroby na povrchu  kůže  zabrání kolonizaci jinými mikroby (kvasinky)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kyseliny ve vagíně brání rozvoji patogenů ( </a:t>
            </a:r>
            <a:r>
              <a:rPr lang="cs-CZ" i="1" dirty="0">
                <a:latin typeface="Times New Roman" panose="02020603050405020304" pitchFamily="18" charset="0"/>
                <a:cs typeface="Times New Roman" panose="02020603050405020304" pitchFamily="18" charset="0"/>
              </a:rPr>
              <a:t>C. </a:t>
            </a:r>
            <a:r>
              <a:rPr lang="cs-CZ" i="1" dirty="0" err="1">
                <a:latin typeface="Times New Roman" panose="02020603050405020304" pitchFamily="18" charset="0"/>
                <a:cs typeface="Times New Roman" panose="02020603050405020304" pitchFamily="18" charset="0"/>
              </a:rPr>
              <a:t>albicans</a:t>
            </a:r>
            <a:r>
              <a:rPr lang="cs-CZ"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kyseliny produkované </a:t>
            </a:r>
            <a:r>
              <a:rPr lang="cs-CZ" i="1" dirty="0" err="1">
                <a:latin typeface="Times New Roman" panose="02020603050405020304" pitchFamily="18" charset="0"/>
                <a:cs typeface="Times New Roman" panose="02020603050405020304" pitchFamily="18" charset="0"/>
              </a:rPr>
              <a:t>Thiobacillus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thiooxidans</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zabrání  růstu jiných bakterií ve vodách z dolů</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podobně produkce nebo spotřeba kyslíku, amoniaku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produkce </a:t>
            </a:r>
            <a:r>
              <a:rPr lang="cs-CZ" dirty="0" err="1">
                <a:latin typeface="Times New Roman" panose="02020603050405020304" pitchFamily="18" charset="0"/>
                <a:cs typeface="Times New Roman" panose="02020603050405020304" pitchFamily="18" charset="0"/>
              </a:rPr>
              <a:t>ethanolu</a:t>
            </a:r>
            <a:r>
              <a:rPr lang="cs-CZ" dirty="0">
                <a:latin typeface="Times New Roman" panose="02020603050405020304" pitchFamily="18" charset="0"/>
                <a:cs typeface="Times New Roman" panose="02020603050405020304" pitchFamily="18" charset="0"/>
              </a:rPr>
              <a:t> kvasinkami</a:t>
            </a:r>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5" y="3789040"/>
            <a:ext cx="3673023" cy="274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6488" y="2797745"/>
            <a:ext cx="2967512" cy="406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493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7578" y="105077"/>
            <a:ext cx="9026421" cy="2031325"/>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Novozélandský ježek</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na kůži houbu </a:t>
            </a:r>
            <a:r>
              <a:rPr lang="cs-CZ" i="1" dirty="0" err="1">
                <a:latin typeface="Times New Roman" panose="02020603050405020304" pitchFamily="18" charset="0"/>
                <a:cs typeface="Times New Roman" panose="02020603050405020304" pitchFamily="18" charset="0"/>
              </a:rPr>
              <a:t>Trichophyton</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mentagrophytes</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produkující penicilín</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Staphylococcus</a:t>
            </a:r>
            <a:r>
              <a:rPr lang="cs-CZ" dirty="0">
                <a:latin typeface="Times New Roman" panose="02020603050405020304" pitchFamily="18" charset="0"/>
                <a:cs typeface="Times New Roman" panose="02020603050405020304" pitchFamily="18" charset="0"/>
              </a:rPr>
              <a:t> žijící ve stejném prostředí je rezistentní na penicilín</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produkce penicilínu umožní </a:t>
            </a:r>
            <a:r>
              <a:rPr lang="cs-CZ" i="1" dirty="0" err="1">
                <a:latin typeface="Times New Roman" panose="02020603050405020304" pitchFamily="18" charset="0"/>
                <a:cs typeface="Times New Roman" panose="02020603050405020304" pitchFamily="18" charset="0"/>
              </a:rPr>
              <a:t>Trichophyton</a:t>
            </a:r>
            <a:r>
              <a:rPr lang="cs-CZ" dirty="0">
                <a:latin typeface="Times New Roman" panose="02020603050405020304" pitchFamily="18" charset="0"/>
                <a:cs typeface="Times New Roman" panose="02020603050405020304" pitchFamily="18" charset="0"/>
              </a:rPr>
              <a:t> vstoupit do </a:t>
            </a:r>
            <a:r>
              <a:rPr lang="cs-CZ" dirty="0" err="1">
                <a:latin typeface="Times New Roman" panose="02020603050405020304" pitchFamily="18" charset="0"/>
                <a:cs typeface="Times New Roman" panose="02020603050405020304" pitchFamily="18" charset="0"/>
              </a:rPr>
              <a:t>amensalistického</a:t>
            </a:r>
            <a:r>
              <a:rPr lang="cs-CZ" dirty="0">
                <a:latin typeface="Times New Roman" panose="02020603050405020304" pitchFamily="18" charset="0"/>
                <a:cs typeface="Times New Roman" panose="02020603050405020304" pitchFamily="18" charset="0"/>
              </a:rPr>
              <a:t>  vztahu s nerezistentními populacemi, které by chtěly kolonizovat stejné prostředí – tedy kůži ježka</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rezistentní </a:t>
            </a:r>
            <a:r>
              <a:rPr lang="cs-CZ" dirty="0" err="1">
                <a:latin typeface="Times New Roman" panose="02020603050405020304" pitchFamily="18" charset="0"/>
                <a:cs typeface="Times New Roman" panose="02020603050405020304" pitchFamily="18" charset="0"/>
              </a:rPr>
              <a:t>stafylokokus</a:t>
            </a:r>
            <a:r>
              <a:rPr lang="cs-CZ" dirty="0">
                <a:latin typeface="Times New Roman" panose="02020603050405020304" pitchFamily="18" charset="0"/>
                <a:cs typeface="Times New Roman" panose="02020603050405020304" pitchFamily="18" charset="0"/>
              </a:rPr>
              <a:t> zde poroste – koevoluce koexistujících  mikrobiálních populací </a:t>
            </a:r>
            <a:r>
              <a:rPr lang="cs-CZ" i="1" dirty="0" err="1">
                <a:latin typeface="Times New Roman" panose="02020603050405020304" pitchFamily="18" charset="0"/>
                <a:cs typeface="Times New Roman" panose="02020603050405020304" pitchFamily="18" charset="0"/>
              </a:rPr>
              <a:t>Trichophyton</a:t>
            </a:r>
            <a:endParaRPr lang="cs-CZ" i="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4270343"/>
            <a:ext cx="3424120" cy="251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788024" y="5661248"/>
            <a:ext cx="3521608" cy="1015663"/>
          </a:xfrm>
          <a:prstGeom prst="rect">
            <a:avLst/>
          </a:prstGeom>
        </p:spPr>
        <p:txBody>
          <a:bodyPr wrap="square">
            <a:spAutoFit/>
          </a:bodyPr>
          <a:lstStyle/>
          <a:p>
            <a:r>
              <a:rPr lang="en-GB" sz="1200" dirty="0"/>
              <a:t>Computer illustration of </a:t>
            </a:r>
            <a:r>
              <a:rPr lang="en-GB" sz="1200" i="1" dirty="0"/>
              <a:t>Trichophyton </a:t>
            </a:r>
            <a:r>
              <a:rPr lang="en-GB" sz="1200" i="1" dirty="0" err="1"/>
              <a:t>mentagrophytes</a:t>
            </a:r>
            <a:r>
              <a:rPr lang="en-GB" sz="1200" dirty="0"/>
              <a:t>, the cause of athlete's foot (tinea </a:t>
            </a:r>
            <a:r>
              <a:rPr lang="en-GB" sz="1200" dirty="0" err="1"/>
              <a:t>pedis</a:t>
            </a:r>
            <a:r>
              <a:rPr lang="en-GB" sz="1200" dirty="0"/>
              <a:t>) and scalp ringworm (tinea </a:t>
            </a:r>
            <a:r>
              <a:rPr lang="en-GB" sz="1200" dirty="0" err="1"/>
              <a:t>capitus</a:t>
            </a:r>
            <a:r>
              <a:rPr lang="en-GB" sz="1200" dirty="0"/>
              <a:t>). Both of these contagious skin infections are spread by the fungus's spores (red)</a:t>
            </a:r>
            <a:endParaRPr lang="en-GB" sz="1200" i="1"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664" y="2282442"/>
            <a:ext cx="2481064" cy="1860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719821" y="2432298"/>
            <a:ext cx="3425957" cy="2569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564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6480" y="26124"/>
            <a:ext cx="9137520" cy="652500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638"/>
              </a:spcBef>
              <a:buNone/>
            </a:pPr>
            <a:r>
              <a:rPr lang="cs-CZ" sz="1800" b="1" dirty="0">
                <a:latin typeface="Times New Roman" pitchFamily="18" charset="0"/>
                <a:cs typeface="Times New Roman" pitchFamily="18" charset="0"/>
              </a:rPr>
              <a:t>Pozitivní interakce</a:t>
            </a:r>
          </a:p>
          <a:p>
            <a:pPr marL="285750" indent="-285750">
              <a:spcBef>
                <a:spcPts val="638"/>
              </a:spcBef>
            </a:pPr>
            <a:r>
              <a:rPr lang="cs-CZ" sz="1800" dirty="0">
                <a:latin typeface="Times New Roman" pitchFamily="18" charset="0"/>
                <a:cs typeface="Times New Roman" pitchFamily="18" charset="0"/>
              </a:rPr>
              <a:t> lepší využití zdrojů a obsazení širšího prostředí</a:t>
            </a:r>
          </a:p>
          <a:p>
            <a:pPr marL="285750" indent="-285750">
              <a:spcBef>
                <a:spcPts val="638"/>
              </a:spcBef>
            </a:pPr>
            <a:r>
              <a:rPr lang="cs-CZ" sz="1800" dirty="0">
                <a:latin typeface="Times New Roman" pitchFamily="18" charset="0"/>
                <a:cs typeface="Times New Roman" pitchFamily="18" charset="0"/>
              </a:rPr>
              <a:t>„</a:t>
            </a:r>
            <a:r>
              <a:rPr lang="cs-CZ" sz="1800" dirty="0" err="1">
                <a:latin typeface="Times New Roman" pitchFamily="18" charset="0"/>
                <a:cs typeface="Times New Roman" pitchFamily="18" charset="0"/>
              </a:rPr>
              <a:t>mutualism</a:t>
            </a:r>
            <a:r>
              <a:rPr lang="cs-CZ" sz="1800" dirty="0">
                <a:latin typeface="Times New Roman" pitchFamily="18" charset="0"/>
                <a:cs typeface="Times New Roman" pitchFamily="18" charset="0"/>
              </a:rPr>
              <a:t>“ (symbióza) </a:t>
            </a:r>
          </a:p>
          <a:p>
            <a:pPr marL="285750" indent="-285750">
              <a:spcBef>
                <a:spcPts val="638"/>
              </a:spcBef>
            </a:pPr>
            <a:r>
              <a:rPr lang="cs-CZ" sz="1800" dirty="0">
                <a:latin typeface="Times New Roman" pitchFamily="18" charset="0"/>
                <a:cs typeface="Times New Roman" pitchFamily="18" charset="0"/>
              </a:rPr>
              <a:t>vytváří nový konkurenčně výhodnější organismus než jsou druhy sami o sobě</a:t>
            </a:r>
          </a:p>
          <a:p>
            <a:pPr marL="285750" indent="-285750">
              <a:spcBef>
                <a:spcPts val="638"/>
              </a:spcBef>
            </a:pPr>
            <a:r>
              <a:rPr lang="cs-CZ" sz="1800" dirty="0">
                <a:latin typeface="Times New Roman" pitchFamily="18" charset="0"/>
                <a:cs typeface="Times New Roman" pitchFamily="18" charset="0"/>
              </a:rPr>
              <a:t>kombinace fyzikálních a metabolických schopností zesilující růst a/nebo přežití, utlumení stresu</a:t>
            </a:r>
          </a:p>
          <a:p>
            <a:pPr marL="285750" indent="-285750">
              <a:spcBef>
                <a:spcPts val="638"/>
              </a:spcBef>
            </a:pPr>
            <a:endParaRPr lang="cs-CZ" sz="1800" dirty="0">
              <a:latin typeface="Times New Roman" pitchFamily="18" charset="0"/>
              <a:cs typeface="Times New Roman" pitchFamily="18" charset="0"/>
            </a:endParaRPr>
          </a:p>
          <a:p>
            <a:pPr marL="0" indent="0">
              <a:spcBef>
                <a:spcPts val="638"/>
              </a:spcBef>
              <a:buNone/>
            </a:pPr>
            <a:r>
              <a:rPr lang="cs-CZ" sz="1800" b="1" dirty="0">
                <a:latin typeface="Times New Roman" pitchFamily="18" charset="0"/>
                <a:cs typeface="Times New Roman" pitchFamily="18" charset="0"/>
              </a:rPr>
              <a:t>Negativní interakce  (pozitivní dopad negativní interakce)</a:t>
            </a:r>
          </a:p>
          <a:p>
            <a:pPr marL="285750" indent="-285750">
              <a:spcBef>
                <a:spcPts val="638"/>
              </a:spcBef>
            </a:pPr>
            <a:r>
              <a:rPr lang="cs-CZ" sz="1800" dirty="0" err="1">
                <a:latin typeface="Times New Roman" pitchFamily="18" charset="0"/>
                <a:cs typeface="Times New Roman" pitchFamily="18" charset="0"/>
              </a:rPr>
              <a:t>seberegulační</a:t>
            </a:r>
            <a:r>
              <a:rPr lang="cs-CZ" sz="1800" dirty="0">
                <a:latin typeface="Times New Roman" pitchFamily="18" charset="0"/>
                <a:cs typeface="Times New Roman" pitchFamily="18" charset="0"/>
              </a:rPr>
              <a:t> mechanismus omezující hustotu populací</a:t>
            </a:r>
          </a:p>
          <a:p>
            <a:pPr marL="285750" indent="-285750">
              <a:spcBef>
                <a:spcPts val="638"/>
              </a:spcBef>
            </a:pPr>
            <a:r>
              <a:rPr lang="cs-CZ" sz="1800" dirty="0">
                <a:latin typeface="Times New Roman" pitchFamily="18" charset="0"/>
                <a:cs typeface="Times New Roman" pitchFamily="18" charset="0"/>
              </a:rPr>
              <a:t>brání „přeplnění“ a destrukci prostředí a následnému vymření zúčastněných druhů</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40156"/>
            <a:ext cx="9036496" cy="4770537"/>
          </a:xfrm>
          <a:prstGeom prst="rect">
            <a:avLst/>
          </a:prstGeom>
        </p:spPr>
        <p:txBody>
          <a:bodyPr wrap="square">
            <a:spAutoFit/>
          </a:bodyPr>
          <a:lstStyle/>
          <a:p>
            <a:r>
              <a:rPr lang="cs-CZ" dirty="0"/>
              <a:t> </a:t>
            </a:r>
            <a:r>
              <a:rPr lang="cs-CZ" sz="2000" b="1" dirty="0" err="1">
                <a:latin typeface="Times New Roman" panose="02020603050405020304" pitchFamily="18" charset="0"/>
                <a:cs typeface="Times New Roman" panose="02020603050405020304" pitchFamily="18" charset="0"/>
              </a:rPr>
              <a:t>Kompetice</a:t>
            </a:r>
            <a:r>
              <a:rPr lang="cs-CZ" sz="2000" b="1" dirty="0">
                <a:latin typeface="Times New Roman" panose="02020603050405020304" pitchFamily="18" charset="0"/>
                <a:cs typeface="Times New Roman" panose="02020603050405020304" pitchFamily="18" charset="0"/>
              </a:rPr>
              <a:t>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b="1" dirty="0">
                <a:latin typeface="Times New Roman" panose="02020603050405020304" pitchFamily="18" charset="0"/>
                <a:cs typeface="Times New Roman" panose="02020603050405020304" pitchFamily="18" charset="0"/>
              </a:rPr>
              <a:t>dvě populace se nepřátelsky ovlivňují</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dosahují nižší hustoty populace nebo růstové rychlosti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používají stejné zdroje (prostor nebo  limitující prvek)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princip </a:t>
            </a:r>
            <a:r>
              <a:rPr lang="cs-CZ" dirty="0" err="1">
                <a:latin typeface="Times New Roman" panose="02020603050405020304" pitchFamily="18" charset="0"/>
                <a:cs typeface="Times New Roman" panose="02020603050405020304" pitchFamily="18" charset="0"/>
              </a:rPr>
              <a:t>kompetického</a:t>
            </a:r>
            <a:r>
              <a:rPr lang="cs-CZ" dirty="0">
                <a:latin typeface="Times New Roman" panose="02020603050405020304" pitchFamily="18" charset="0"/>
                <a:cs typeface="Times New Roman" panose="02020603050405020304" pitchFamily="18" charset="0"/>
              </a:rPr>
              <a:t> vyloučení – dvě populace nebudou sdílet jeden prostor,    protože jedna vyhraje soutěž a eliminuje druhou populaci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Paramecium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caudatum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aurelia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porostou dobře zvlášť,</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´dohromady ale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aurelia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potlačí P</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caudatum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 žádný útok nebo toxiny;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aurelia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roste rychleji a potlačí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caudatum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(vyžere potravu)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dvě populace přežijí pouze pokud budou používat jiné  zdroje v jiném čase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směsná kultura </a:t>
            </a:r>
            <a:r>
              <a:rPr lang="cs-CZ" i="1" dirty="0" err="1">
                <a:latin typeface="Times New Roman" panose="02020603050405020304" pitchFamily="18" charset="0"/>
                <a:cs typeface="Times New Roman" panose="02020603050405020304" pitchFamily="18" charset="0"/>
              </a:rPr>
              <a:t>Paramecium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caudatum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bursaria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může dosáhnout rovnováhy i když používají stejné živiny,  ale využívají jiný prostor v kultivační nádobě  - tím se minimalizuje </a:t>
            </a:r>
            <a:r>
              <a:rPr lang="cs-CZ" dirty="0" err="1">
                <a:latin typeface="Times New Roman" panose="02020603050405020304" pitchFamily="18" charset="0"/>
                <a:cs typeface="Times New Roman" panose="02020603050405020304" pitchFamily="18" charset="0"/>
              </a:rPr>
              <a:t>kompetice</a:t>
            </a:r>
            <a:r>
              <a:rPr lang="cs-CZ" dirty="0">
                <a:latin typeface="Times New Roman" panose="02020603050405020304" pitchFamily="18" charset="0"/>
                <a:cs typeface="Times New Roman" panose="02020603050405020304" pitchFamily="18" charset="0"/>
              </a:rPr>
              <a:t> a zabrání se extinkci  jednoho z druhů (viz paradox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plankton)</a:t>
            </a:r>
          </a:p>
          <a:p>
            <a:pPr marL="285750" indent="-285750">
              <a:buFont typeface="Arial" panose="020B0604020202020204" pitchFamily="34" charset="0"/>
              <a:buChar char="•"/>
            </a:pPr>
            <a:endParaRPr lang="cs-CZ" sz="1600" dirty="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2891" y="4509120"/>
            <a:ext cx="3507262" cy="1815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82817" y="6324128"/>
            <a:ext cx="7128792" cy="461665"/>
          </a:xfrm>
          <a:prstGeom prst="rect">
            <a:avLst/>
          </a:prstGeom>
        </p:spPr>
        <p:txBody>
          <a:bodyPr wrap="square">
            <a:spAutoFit/>
          </a:bodyPr>
          <a:lstStyle/>
          <a:p>
            <a:r>
              <a:rPr lang="en-GB" sz="1200" dirty="0"/>
              <a:t>The plate on the left contains about equal numbers of colonies of two different bacteria. After the bacteria compete and evolve, the lighter ones have taken the lead in the plate on the </a:t>
            </a:r>
            <a:r>
              <a:rPr lang="en-GB" sz="1200" dirty="0" err="1"/>
              <a:t>righ</a:t>
            </a:r>
            <a:endParaRPr lang="en-GB" sz="1200" dirty="0"/>
          </a:p>
        </p:txBody>
      </p:sp>
    </p:spTree>
    <p:extLst>
      <p:ext uri="{BB962C8B-B14F-4D97-AF65-F5344CB8AC3E}">
        <p14:creationId xmlns:p14="http://schemas.microsoft.com/office/powerpoint/2010/main" val="3801009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16632"/>
            <a:ext cx="8496944" cy="4247317"/>
          </a:xfrm>
          <a:prstGeom prst="rect">
            <a:avLst/>
          </a:prstGeom>
        </p:spPr>
        <p:txBody>
          <a:bodyPr wrap="square">
            <a:spAutoFit/>
          </a:bodyPr>
          <a:lstStyle/>
          <a:p>
            <a:r>
              <a:rPr lang="cs-CZ" dirty="0" err="1">
                <a:latin typeface="Times New Roman" panose="02020603050405020304" pitchFamily="18" charset="0"/>
                <a:cs typeface="Times New Roman" panose="02020603050405020304" pitchFamily="18" charset="0"/>
              </a:rPr>
              <a:t>Kompetice</a:t>
            </a:r>
            <a:endParaRPr lang="cs-CZ" dirty="0">
              <a:latin typeface="Times New Roman" panose="02020603050405020304" pitchFamily="18" charset="0"/>
              <a:cs typeface="Times New Roman" panose="02020603050405020304" pitchFamily="18" charset="0"/>
            </a:endParaRPr>
          </a:p>
          <a:p>
            <a:endParaRPr lang="cs-CZ"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purpurové sirné bakterie - efekt střídání délky osvětlení </a:t>
            </a:r>
          </a:p>
          <a:p>
            <a:pPr marL="285750" indent="-285750">
              <a:buFont typeface="Arial" panose="020B0604020202020204" pitchFamily="34" charset="0"/>
              <a:buChar char="•"/>
            </a:pPr>
            <a:r>
              <a:rPr lang="cs-CZ" i="1" dirty="0" err="1">
                <a:latin typeface="Times New Roman" panose="02020603050405020304" pitchFamily="18" charset="0"/>
                <a:cs typeface="Times New Roman" panose="02020603050405020304" pitchFamily="18" charset="0"/>
              </a:rPr>
              <a:t>Chromatium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vinosum</a:t>
            </a:r>
            <a:r>
              <a:rPr lang="cs-CZ" dirty="0">
                <a:latin typeface="Times New Roman" panose="02020603050405020304" pitchFamily="18" charset="0"/>
                <a:cs typeface="Times New Roman" panose="02020603050405020304" pitchFamily="18" charset="0"/>
              </a:rPr>
              <a:t> při stálém světle a přítomnosti  sulfidu eliminuje  </a:t>
            </a:r>
            <a:r>
              <a:rPr lang="cs-CZ" i="1" dirty="0">
                <a:latin typeface="Times New Roman" panose="02020603050405020304" pitchFamily="18" charset="0"/>
                <a:cs typeface="Times New Roman" panose="02020603050405020304" pitchFamily="18" charset="0"/>
              </a:rPr>
              <a:t>C. </a:t>
            </a:r>
            <a:r>
              <a:rPr lang="cs-CZ" i="1" dirty="0" err="1">
                <a:latin typeface="Times New Roman" panose="02020603050405020304" pitchFamily="18" charset="0"/>
                <a:cs typeface="Times New Roman" panose="02020603050405020304" pitchFamily="18" charset="0"/>
              </a:rPr>
              <a:t>weissei</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při přerušovaném osvětlení porostou obě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2 rozsivky přežijí vedle sebe jen tehdy, když každá bude mít jiný limitující faktor  (fosfát a silikát)</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pokud ne – kompetitivní vyloučení</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záleží na koncentraci substrátu (vysoká koncentrace substrátu – </a:t>
            </a:r>
            <a:r>
              <a:rPr lang="cs-CZ" i="1" dirty="0" err="1">
                <a:latin typeface="Times New Roman" panose="02020603050405020304" pitchFamily="18" charset="0"/>
                <a:cs typeface="Times New Roman" panose="02020603050405020304" pitchFamily="18" charset="0"/>
              </a:rPr>
              <a:t>E.coli</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vytlačí </a:t>
            </a:r>
            <a:r>
              <a:rPr lang="cs-CZ" i="1" dirty="0" err="1">
                <a:latin typeface="Times New Roman" panose="02020603050405020304" pitchFamily="18" charset="0"/>
                <a:cs typeface="Times New Roman" panose="02020603050405020304" pitchFamily="18" charset="0"/>
              </a:rPr>
              <a:t>Spirillum</a:t>
            </a:r>
            <a:r>
              <a:rPr lang="cs-CZ" dirty="0">
                <a:latin typeface="Times New Roman" panose="02020603050405020304" pitchFamily="18" charset="0"/>
                <a:cs typeface="Times New Roman" panose="02020603050405020304" pitchFamily="18" charset="0"/>
              </a:rPr>
              <a:t>  - nízká koncentrace – </a:t>
            </a:r>
            <a:r>
              <a:rPr lang="cs-CZ" i="1" dirty="0">
                <a:latin typeface="Times New Roman" panose="02020603050405020304" pitchFamily="18" charset="0"/>
                <a:cs typeface="Times New Roman" panose="02020603050405020304" pitchFamily="18" charset="0"/>
              </a:rPr>
              <a:t>E. coli </a:t>
            </a:r>
            <a:r>
              <a:rPr lang="cs-CZ" dirty="0">
                <a:latin typeface="Times New Roman" panose="02020603050405020304" pitchFamily="18" charset="0"/>
                <a:cs typeface="Times New Roman" panose="02020603050405020304" pitchFamily="18" charset="0"/>
              </a:rPr>
              <a:t>je potlačena)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stres může změnit výsledek </a:t>
            </a:r>
            <a:r>
              <a:rPr lang="cs-CZ" dirty="0" err="1">
                <a:latin typeface="Times New Roman" panose="02020603050405020304" pitchFamily="18" charset="0"/>
                <a:cs typeface="Times New Roman" panose="02020603050405020304" pitchFamily="18" charset="0"/>
              </a:rPr>
              <a:t>kompetice</a:t>
            </a:r>
            <a:r>
              <a:rPr lang="cs-CZ" dirty="0">
                <a:latin typeface="Times New Roman" panose="02020603050405020304" pitchFamily="18" charset="0"/>
                <a:cs typeface="Times New Roman" panose="02020603050405020304" pitchFamily="18" charset="0"/>
              </a:rPr>
              <a:t> – vyhraje odolnější  (jde spíš o situaci, kdy jde o přežití v době zastaveného růstu )</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4618" y="4768649"/>
            <a:ext cx="2107260" cy="208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421" y="4621122"/>
            <a:ext cx="2856358" cy="222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06680"/>
            <a:ext cx="3096344" cy="234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8445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188640"/>
            <a:ext cx="8568952" cy="3139321"/>
          </a:xfrm>
          <a:prstGeom prst="rect">
            <a:avLst/>
          </a:prstGeom>
        </p:spPr>
        <p:txBody>
          <a:bodyPr wrap="square">
            <a:spAutoFit/>
          </a:bodyPr>
          <a:lstStyle/>
          <a:p>
            <a:r>
              <a:rPr lang="cs-CZ" dirty="0"/>
              <a:t> </a:t>
            </a:r>
            <a:r>
              <a:rPr lang="cs-CZ" b="1" dirty="0">
                <a:latin typeface="Times New Roman" panose="02020603050405020304" pitchFamily="18" charset="0"/>
                <a:cs typeface="Times New Roman" panose="02020603050405020304" pitchFamily="18" charset="0"/>
              </a:rPr>
              <a:t>Parazitismus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parazit získává živiny z hostitele, který je tím poškozován</a:t>
            </a: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ektoparasitismus</a:t>
            </a:r>
            <a:r>
              <a:rPr lang="cs-CZ" dirty="0">
                <a:latin typeface="Times New Roman" panose="02020603050405020304" pitchFamily="18" charset="0"/>
                <a:cs typeface="Times New Roman" panose="02020603050405020304" pitchFamily="18" charset="0"/>
              </a:rPr>
              <a:t> – vně hostitele </a:t>
            </a: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endoparasitismus</a:t>
            </a:r>
            <a:r>
              <a:rPr lang="cs-CZ" dirty="0">
                <a:latin typeface="Times New Roman" panose="02020603050405020304" pitchFamily="18" charset="0"/>
                <a:cs typeface="Times New Roman" panose="02020603050405020304" pitchFamily="18" charset="0"/>
              </a:rPr>
              <a:t> – vnikají do hostitele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vztah hostitel-parazit obvykle specifický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viry jsou obligátní intracelulární parazité s vysokou  hostitelskou specificitou; mohou zcela eliminovat populaci  hostitele.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bakteriofágy – životní cyklus (za 20 minut po infekci lyze b.)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modifikace prostředím – vazba bakterií a/nebo fágů  na jílové částice – ochrana bakterií před fágy </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429000"/>
            <a:ext cx="57150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891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3493264"/>
          </a:xfrm>
          <a:prstGeom prst="rect">
            <a:avLst/>
          </a:prstGeom>
        </p:spPr>
        <p:txBody>
          <a:bodyPr wrap="square">
            <a:spAutoFit/>
          </a:bodyPr>
          <a:lstStyle/>
          <a:p>
            <a:r>
              <a:rPr lang="cs-CZ" sz="1700" b="1" dirty="0">
                <a:latin typeface="Times New Roman" panose="02020603050405020304" pitchFamily="18" charset="0"/>
                <a:cs typeface="Times New Roman" panose="02020603050405020304" pitchFamily="18" charset="0"/>
              </a:rPr>
              <a:t>Parazitické </a:t>
            </a:r>
            <a:r>
              <a:rPr lang="cs-CZ" sz="1700" b="1" i="1" dirty="0" err="1">
                <a:latin typeface="Times New Roman" panose="02020603050405020304" pitchFamily="18" charset="0"/>
                <a:cs typeface="Times New Roman" panose="02020603050405020304" pitchFamily="18" charset="0"/>
              </a:rPr>
              <a:t>Bdellovibrio</a:t>
            </a:r>
            <a:endParaRPr lang="cs-CZ" sz="1700" b="1" i="1" dirty="0">
              <a:latin typeface="Times New Roman" panose="02020603050405020304" pitchFamily="18" charset="0"/>
              <a:cs typeface="Times New Roman" panose="02020603050405020304" pitchFamily="18" charset="0"/>
            </a:endParaRPr>
          </a:p>
          <a:p>
            <a:endParaRPr lang="cs-CZ" sz="17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 je vysoce pohyblivé (100 buněčných délek  za vteřinu, E. coli jen 10 délek ), napadá jiné G- bakterie </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setkání náhodné (žádná chemotaxe) - jen malé  procento skončí permanentním spojením</a:t>
            </a:r>
          </a:p>
          <a:p>
            <a:pPr marL="285750" indent="-285750">
              <a:buFont typeface="Arial" panose="020B0604020202020204" pitchFamily="34" charset="0"/>
              <a:buChar char="•"/>
            </a:pPr>
            <a:r>
              <a:rPr lang="cs-CZ" sz="1700" i="1" dirty="0" err="1">
                <a:latin typeface="Times New Roman" panose="02020603050405020304" pitchFamily="18" charset="0"/>
                <a:cs typeface="Times New Roman" panose="02020603050405020304" pitchFamily="18" charset="0"/>
              </a:rPr>
              <a:t>Bdellovibrio</a:t>
            </a:r>
            <a:r>
              <a:rPr lang="cs-CZ" sz="1700" i="1" dirty="0">
                <a:latin typeface="Times New Roman" panose="02020603050405020304" pitchFamily="18" charset="0"/>
                <a:cs typeface="Times New Roman" panose="02020603050405020304" pitchFamily="18" charset="0"/>
              </a:rPr>
              <a:t> </a:t>
            </a:r>
            <a:r>
              <a:rPr lang="cs-CZ" sz="1700" dirty="0">
                <a:latin typeface="Times New Roman" panose="02020603050405020304" pitchFamily="18" charset="0"/>
                <a:cs typeface="Times New Roman" panose="02020603050405020304" pitchFamily="18" charset="0"/>
              </a:rPr>
              <a:t>zůstává v </a:t>
            </a:r>
            <a:r>
              <a:rPr lang="cs-CZ" sz="1700" dirty="0" err="1">
                <a:latin typeface="Times New Roman" panose="02020603050405020304" pitchFamily="18" charset="0"/>
                <a:cs typeface="Times New Roman" panose="02020603050405020304" pitchFamily="18" charset="0"/>
              </a:rPr>
              <a:t>periplazmatickém</a:t>
            </a:r>
            <a:r>
              <a:rPr lang="cs-CZ" sz="1700" dirty="0">
                <a:latin typeface="Times New Roman" panose="02020603050405020304" pitchFamily="18" charset="0"/>
                <a:cs typeface="Times New Roman" panose="02020603050405020304" pitchFamily="18" charset="0"/>
              </a:rPr>
              <a:t> prostoru, modifikuje buněčné obaly hostitele- drží buněčný obsah pro parazita – trvá cca 1 hod</a:t>
            </a:r>
          </a:p>
          <a:p>
            <a:pPr marL="285750" indent="-285750">
              <a:buFont typeface="Arial" panose="020B0604020202020204" pitchFamily="34" charset="0"/>
              <a:buChar char="•"/>
            </a:pPr>
            <a:r>
              <a:rPr lang="cs-CZ" sz="1700" i="1" dirty="0">
                <a:latin typeface="Times New Roman" panose="02020603050405020304" pitchFamily="18" charset="0"/>
                <a:cs typeface="Times New Roman" panose="02020603050405020304" pitchFamily="18" charset="0"/>
              </a:rPr>
              <a:t> </a:t>
            </a:r>
            <a:r>
              <a:rPr lang="cs-CZ" sz="1700" i="1" dirty="0" err="1">
                <a:latin typeface="Times New Roman" panose="02020603050405020304" pitchFamily="18" charset="0"/>
                <a:cs typeface="Times New Roman" panose="02020603050405020304" pitchFamily="18" charset="0"/>
              </a:rPr>
              <a:t>Bdellovibrio</a:t>
            </a:r>
            <a:r>
              <a:rPr lang="cs-CZ" sz="1700" i="1" dirty="0">
                <a:latin typeface="Times New Roman" panose="02020603050405020304" pitchFamily="18" charset="0"/>
                <a:cs typeface="Times New Roman" panose="02020603050405020304" pitchFamily="18" charset="0"/>
              </a:rPr>
              <a:t> </a:t>
            </a:r>
            <a:r>
              <a:rPr lang="cs-CZ" sz="1700" dirty="0">
                <a:latin typeface="Times New Roman" panose="02020603050405020304" pitchFamily="18" charset="0"/>
                <a:cs typeface="Times New Roman" panose="02020603050405020304" pitchFamily="18" charset="0"/>
              </a:rPr>
              <a:t>ztratí bičíky a vyroste ve vlákna,  ale nedělí se</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 po vyčerpání hostitele- dělení filamentů parazita – buňky s bičíky </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výnos buněk - 4 v </a:t>
            </a:r>
            <a:r>
              <a:rPr lang="cs-CZ" sz="1700" i="1" dirty="0">
                <a:latin typeface="Times New Roman" panose="02020603050405020304" pitchFamily="18" charset="0"/>
                <a:cs typeface="Times New Roman" panose="02020603050405020304" pitchFamily="18" charset="0"/>
              </a:rPr>
              <a:t>E. coli</a:t>
            </a:r>
            <a:r>
              <a:rPr lang="cs-CZ" sz="1700" dirty="0">
                <a:latin typeface="Times New Roman" panose="02020603050405020304" pitchFamily="18" charset="0"/>
                <a:cs typeface="Times New Roman" panose="02020603050405020304" pitchFamily="18" charset="0"/>
              </a:rPr>
              <a:t>, 20 ve </a:t>
            </a:r>
            <a:r>
              <a:rPr lang="cs-CZ" sz="1700" i="1" dirty="0" err="1">
                <a:latin typeface="Times New Roman" panose="02020603050405020304" pitchFamily="18" charset="0"/>
                <a:cs typeface="Times New Roman" panose="02020603050405020304" pitchFamily="18" charset="0"/>
              </a:rPr>
              <a:t>Spirillum</a:t>
            </a:r>
            <a:r>
              <a:rPr lang="cs-CZ" sz="1700" i="1" dirty="0">
                <a:latin typeface="Times New Roman" panose="02020603050405020304" pitchFamily="18" charset="0"/>
                <a:cs typeface="Times New Roman" panose="02020603050405020304" pitchFamily="18" charset="0"/>
              </a:rPr>
              <a:t> </a:t>
            </a:r>
            <a:r>
              <a:rPr lang="cs-CZ" sz="1700" i="1" dirty="0" err="1">
                <a:latin typeface="Times New Roman" panose="02020603050405020304" pitchFamily="18" charset="0"/>
                <a:cs typeface="Times New Roman" panose="02020603050405020304" pitchFamily="18" charset="0"/>
              </a:rPr>
              <a:t>serpens</a:t>
            </a:r>
            <a:r>
              <a:rPr lang="cs-CZ" sz="1700" i="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sz="1700" i="1" dirty="0" err="1">
                <a:latin typeface="Times New Roman" panose="02020603050405020304" pitchFamily="18" charset="0"/>
                <a:cs typeface="Times New Roman" panose="02020603050405020304" pitchFamily="18" charset="0"/>
              </a:rPr>
              <a:t>Bdellovibrio</a:t>
            </a:r>
            <a:r>
              <a:rPr lang="cs-CZ" sz="1700" dirty="0">
                <a:latin typeface="Times New Roman" panose="02020603050405020304" pitchFamily="18" charset="0"/>
                <a:cs typeface="Times New Roman" panose="02020603050405020304" pitchFamily="18" charset="0"/>
              </a:rPr>
              <a:t> - obligátní parazit, má ale celý set katabolických,  anabolických a energii generujících genů/enzymů </a:t>
            </a:r>
          </a:p>
          <a:p>
            <a:pPr marL="285750" indent="-285750">
              <a:buFont typeface="Arial" panose="020B0604020202020204" pitchFamily="34" charset="0"/>
              <a:buChar char="•"/>
            </a:pPr>
            <a:r>
              <a:rPr lang="cs-CZ" sz="1700" dirty="0">
                <a:latin typeface="Times New Roman" panose="02020603050405020304" pitchFamily="18" charset="0"/>
                <a:cs typeface="Times New Roman" panose="02020603050405020304" pitchFamily="18" charset="0"/>
              </a:rPr>
              <a:t> v laboratoři zcela zlikvidují populaci E. coli, v přirozených  podmínkách nikoliv (ochrana jílem)</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547918"/>
            <a:ext cx="6048672" cy="331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393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945" y="116632"/>
            <a:ext cx="8352928" cy="4216539"/>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některé bakterie mohou způsobit lyzi i bez přímého kontaktu, exoenzymy</a:t>
            </a: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myxobakterie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lyzují</a:t>
            </a:r>
            <a:r>
              <a:rPr lang="cs-CZ" dirty="0">
                <a:latin typeface="Times New Roman" panose="02020603050405020304" pitchFamily="18" charset="0"/>
                <a:cs typeface="Times New Roman" panose="02020603050405020304" pitchFamily="18" charset="0"/>
              </a:rPr>
              <a:t> G+ i G- půdní bakterie i vzdálené  a využijí materiál uvolněný lyzí  </a:t>
            </a:r>
          </a:p>
          <a:p>
            <a:pPr marL="285750" indent="-285750">
              <a:buFont typeface="Arial" panose="020B0604020202020204" pitchFamily="34" charset="0"/>
              <a:buChar char="•"/>
            </a:pPr>
            <a:r>
              <a:rPr lang="cs-CZ" i="1" dirty="0" err="1">
                <a:latin typeface="Times New Roman" panose="02020603050405020304" pitchFamily="18" charset="0"/>
                <a:cs typeface="Times New Roman" panose="02020603050405020304" pitchFamily="18" charset="0"/>
              </a:rPr>
              <a:t>Cytophaga</a:t>
            </a:r>
            <a:r>
              <a:rPr lang="cs-CZ" dirty="0">
                <a:latin typeface="Times New Roman" panose="02020603050405020304" pitchFamily="18" charset="0"/>
                <a:cs typeface="Times New Roman" panose="02020603050405020304" pitchFamily="18" charset="0"/>
              </a:rPr>
              <a:t> (G-)  - lyze citlivých řas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produkce </a:t>
            </a:r>
            <a:r>
              <a:rPr lang="cs-CZ" dirty="0" err="1">
                <a:latin typeface="Times New Roman" panose="02020603050405020304" pitchFamily="18" charset="0"/>
                <a:cs typeface="Times New Roman" panose="02020603050405020304" pitchFamily="18" charset="0"/>
              </a:rPr>
              <a:t>bakter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chitináz</a:t>
            </a:r>
            <a:r>
              <a:rPr lang="cs-CZ" dirty="0">
                <a:latin typeface="Times New Roman" panose="02020603050405020304" pitchFamily="18" charset="0"/>
                <a:cs typeface="Times New Roman" panose="02020603050405020304" pitchFamily="18" charset="0"/>
              </a:rPr>
              <a:t> – degradace buněčné stěny hub  </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odolnost </a:t>
            </a:r>
            <a:r>
              <a:rPr lang="cs-CZ" dirty="0" err="1">
                <a:latin typeface="Times New Roman" panose="02020603050405020304" pitchFamily="18" charset="0"/>
                <a:cs typeface="Times New Roman" panose="02020603050405020304" pitchFamily="18" charset="0"/>
              </a:rPr>
              <a:t>bakt</a:t>
            </a:r>
            <a:r>
              <a:rPr lang="cs-CZ" dirty="0">
                <a:latin typeface="Times New Roman" panose="02020603050405020304" pitchFamily="18" charset="0"/>
                <a:cs typeface="Times New Roman" panose="02020603050405020304" pitchFamily="18" charset="0"/>
              </a:rPr>
              <a:t>. populace vůči lyzi  může být specifická</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produkce spor, cyst – odolnější ataku, ochrana populace  před eradikací parazitem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na prvocích parazitují mnohé houby, bakterie a i jíní prvoci  </a:t>
            </a:r>
          </a:p>
          <a:p>
            <a:pPr marL="285750" indent="-285750">
              <a:buFont typeface="Arial" panose="020B0604020202020204" pitchFamily="34" charset="0"/>
              <a:buChar char="•"/>
            </a:pPr>
            <a:r>
              <a:rPr lang="cs-CZ" i="1" dirty="0" err="1">
                <a:latin typeface="Times New Roman" panose="02020603050405020304" pitchFamily="18" charset="0"/>
                <a:cs typeface="Times New Roman" panose="02020603050405020304" pitchFamily="18" charset="0"/>
              </a:rPr>
              <a:t>Legionella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pneumophila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parazituje na prvocích –  prvoci pomáhají jejich přežití i rozšíření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někdy obtížné rozlišit mezi </a:t>
            </a:r>
            <a:r>
              <a:rPr lang="cs-CZ" dirty="0" err="1">
                <a:latin typeface="Times New Roman" panose="02020603050405020304" pitchFamily="18" charset="0"/>
                <a:cs typeface="Times New Roman" panose="02020603050405020304" pitchFamily="18" charset="0"/>
              </a:rPr>
              <a:t>endoparazitismem</a:t>
            </a:r>
            <a:r>
              <a:rPr lang="cs-CZ" dirty="0">
                <a:latin typeface="Times New Roman" panose="02020603050405020304" pitchFamily="18" charset="0"/>
                <a:cs typeface="Times New Roman" panose="02020603050405020304" pitchFamily="18" charset="0"/>
              </a:rPr>
              <a:t> a mutualismem</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endoparazit přežívá po delší dobu v hostiteli </a:t>
            </a:r>
          </a:p>
          <a:p>
            <a:pPr marL="285750" indent="-285750">
              <a:buFont typeface="Arial" panose="020B0604020202020204" pitchFamily="34" charset="0"/>
              <a:buChar char="•"/>
            </a:pPr>
            <a:endParaRPr lang="cs-CZ" sz="16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6272" y="3717032"/>
            <a:ext cx="4026024" cy="31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089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88640"/>
            <a:ext cx="8892480" cy="3016210"/>
          </a:xfrm>
          <a:prstGeom prst="rect">
            <a:avLst/>
          </a:prstGeom>
        </p:spPr>
        <p:txBody>
          <a:bodyPr wrap="square">
            <a:spAutoFit/>
          </a:bodyPr>
          <a:lstStyle/>
          <a:p>
            <a:r>
              <a:rPr lang="cs-CZ" b="1" dirty="0">
                <a:latin typeface="Times New Roman" panose="02020603050405020304" pitchFamily="18" charset="0"/>
                <a:cs typeface="Times New Roman" panose="02020603050405020304" pitchFamily="18" charset="0"/>
              </a:rPr>
              <a:t>Hyperparasitismus  </a:t>
            </a:r>
          </a:p>
          <a:p>
            <a:endParaRPr lang="cs-CZ"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i="1" dirty="0" err="1">
                <a:latin typeface="Times New Roman" panose="02020603050405020304" pitchFamily="18" charset="0"/>
                <a:cs typeface="Times New Roman" panose="02020603050405020304" pitchFamily="18" charset="0"/>
              </a:rPr>
              <a:t>Bdellovibrio</a:t>
            </a:r>
            <a:r>
              <a:rPr lang="cs-CZ" dirty="0">
                <a:latin typeface="Times New Roman" panose="02020603050405020304" pitchFamily="18" charset="0"/>
                <a:cs typeface="Times New Roman" panose="02020603050405020304" pitchFamily="18" charset="0"/>
              </a:rPr>
              <a:t> parazitující na jiných bakteriích může mít  temperovaného fága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houby parazitující na řasách mohou mít bakteriální  nebo virové parazity</a:t>
            </a:r>
          </a:p>
          <a:p>
            <a:pPr marL="285750" indent="-285750">
              <a:buFont typeface="Arial" panose="020B0604020202020204" pitchFamily="34" charset="0"/>
              <a:buChar char="•"/>
            </a:pPr>
            <a:r>
              <a:rPr lang="cs-CZ" i="1" dirty="0" err="1">
                <a:latin typeface="Times New Roman" panose="02020603050405020304" pitchFamily="18" charset="0"/>
                <a:cs typeface="Times New Roman" panose="02020603050405020304" pitchFamily="18" charset="0"/>
              </a:rPr>
              <a:t>Pythium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oligandrum</a:t>
            </a:r>
            <a:r>
              <a:rPr lang="cs-CZ" i="1" dirty="0">
                <a:latin typeface="Times New Roman" panose="02020603050405020304" pitchFamily="18" charset="0"/>
                <a:cs typeface="Times New Roman" panose="02020603050405020304" pitchFamily="18" charset="0"/>
              </a:rPr>
              <a:t> </a:t>
            </a:r>
          </a:p>
          <a:p>
            <a:r>
              <a:rPr lang="cs-CZ" dirty="0">
                <a:latin typeface="Times New Roman" panose="02020603050405020304" pitchFamily="18" charset="0"/>
                <a:cs typeface="Times New Roman" panose="02020603050405020304" pitchFamily="18" charset="0"/>
              </a:rPr>
              <a:t>     </a:t>
            </a:r>
          </a:p>
          <a:p>
            <a:r>
              <a:rPr lang="cs-CZ" dirty="0">
                <a:latin typeface="Times New Roman" panose="02020603050405020304" pitchFamily="18" charset="0"/>
                <a:cs typeface="Times New Roman" panose="02020603050405020304" pitchFamily="18" charset="0"/>
              </a:rPr>
              <a:t> </a:t>
            </a:r>
            <a:r>
              <a:rPr lang="cs-CZ" sz="1600" dirty="0">
                <a:latin typeface="Times New Roman" panose="02020603050405020304" pitchFamily="18" charset="0"/>
                <a:cs typeface="Times New Roman" panose="02020603050405020304" pitchFamily="18" charset="0"/>
              </a:rPr>
              <a:t>Užitečnost parasitismu  </a:t>
            </a:r>
          </a:p>
          <a:p>
            <a:pPr marL="285750" indent="-28575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kontrola populace – parazitu se daří jen na husté populaci </a:t>
            </a:r>
          </a:p>
          <a:p>
            <a:pPr marL="285750" indent="-28575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snížením její hustoty umožní obnovu zdrojů v životním  prostředí, které jsou využívány hostitelem</a:t>
            </a:r>
          </a:p>
          <a:p>
            <a:pPr marL="285750" indent="-28575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snížením hustoty hostitele se sníží i populace parazita,  obě ale přežijí </a:t>
            </a:r>
          </a:p>
          <a:p>
            <a:pPr marL="285750" indent="-285750">
              <a:buFont typeface="Arial" panose="020B0604020202020204" pitchFamily="34" charset="0"/>
              <a:buChar char="•"/>
            </a:pPr>
            <a:r>
              <a:rPr lang="cs-CZ" sz="1600" dirty="0">
                <a:latin typeface="Times New Roman" panose="02020603050405020304" pitchFamily="18" charset="0"/>
                <a:cs typeface="Times New Roman" panose="02020603050405020304" pitchFamily="18" charset="0"/>
              </a:rPr>
              <a:t>jde o několikanásobnou zpětnou vazbu bránící zániku  všech zúčastněných populací </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85" y="3280985"/>
            <a:ext cx="5343500" cy="359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30656" y="6530860"/>
            <a:ext cx="5592493" cy="276999"/>
          </a:xfrm>
          <a:prstGeom prst="rect">
            <a:avLst/>
          </a:prstGeom>
        </p:spPr>
        <p:txBody>
          <a:bodyPr wrap="square">
            <a:spAutoFit/>
          </a:bodyPr>
          <a:lstStyle/>
          <a:p>
            <a:pPr algn="ctr"/>
            <a:r>
              <a:rPr lang="en-GB" sz="1200" dirty="0" err="1">
                <a:solidFill>
                  <a:schemeClr val="bg1"/>
                </a:solidFill>
              </a:rPr>
              <a:t>Rosolovka</a:t>
            </a:r>
            <a:r>
              <a:rPr lang="en-GB" sz="1200" dirty="0">
                <a:solidFill>
                  <a:schemeClr val="bg1"/>
                </a:solidFill>
              </a:rPr>
              <a:t> </a:t>
            </a:r>
            <a:r>
              <a:rPr lang="en-GB" sz="1200" dirty="0" err="1">
                <a:solidFill>
                  <a:schemeClr val="bg1"/>
                </a:solidFill>
              </a:rPr>
              <a:t>průsvitná</a:t>
            </a:r>
            <a:r>
              <a:rPr lang="cs-CZ" sz="1200" dirty="0">
                <a:solidFill>
                  <a:schemeClr val="bg1"/>
                </a:solidFill>
              </a:rPr>
              <a:t> </a:t>
            </a:r>
            <a:r>
              <a:rPr lang="en-GB" sz="1200" dirty="0" err="1">
                <a:solidFill>
                  <a:schemeClr val="bg1"/>
                </a:solidFill>
              </a:rPr>
              <a:t>parazituje</a:t>
            </a:r>
            <a:r>
              <a:rPr lang="en-GB" sz="1200" dirty="0">
                <a:solidFill>
                  <a:schemeClr val="bg1"/>
                </a:solidFill>
              </a:rPr>
              <a:t> </a:t>
            </a:r>
            <a:r>
              <a:rPr lang="en-GB" sz="1200" dirty="0" err="1">
                <a:solidFill>
                  <a:schemeClr val="bg1"/>
                </a:solidFill>
              </a:rPr>
              <a:t>na</a:t>
            </a:r>
            <a:r>
              <a:rPr lang="en-GB" sz="1200" dirty="0">
                <a:solidFill>
                  <a:schemeClr val="bg1"/>
                </a:solidFill>
              </a:rPr>
              <a:t> </a:t>
            </a:r>
            <a:r>
              <a:rPr lang="en-GB" sz="1200" dirty="0" err="1">
                <a:solidFill>
                  <a:schemeClr val="bg1"/>
                </a:solidFill>
              </a:rPr>
              <a:t>pevníku</a:t>
            </a:r>
            <a:r>
              <a:rPr lang="en-GB" sz="1200" dirty="0">
                <a:solidFill>
                  <a:schemeClr val="bg1"/>
                </a:solidFill>
              </a:rPr>
              <a:t> </a:t>
            </a:r>
            <a:r>
              <a:rPr lang="en-GB" sz="1200" dirty="0" err="1">
                <a:solidFill>
                  <a:schemeClr val="bg1"/>
                </a:solidFill>
              </a:rPr>
              <a:t>krvavějícím</a:t>
            </a:r>
            <a:endParaRPr lang="en-GB" sz="1200" dirty="0">
              <a:solidFill>
                <a:schemeClr val="bg1"/>
              </a:solidFill>
            </a:endParaRPr>
          </a:p>
        </p:txBody>
      </p:sp>
    </p:spTree>
    <p:extLst>
      <p:ext uri="{BB962C8B-B14F-4D97-AF65-F5344CB8AC3E}">
        <p14:creationId xmlns:p14="http://schemas.microsoft.com/office/powerpoint/2010/main" val="2239417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97346"/>
            <a:ext cx="8424936" cy="5632311"/>
          </a:xfrm>
          <a:prstGeom prst="rect">
            <a:avLst/>
          </a:prstGeom>
        </p:spPr>
        <p:txBody>
          <a:bodyPr wrap="square">
            <a:spAutoFit/>
          </a:bodyPr>
          <a:lstStyle/>
          <a:p>
            <a:r>
              <a:rPr lang="cs-CZ" b="1" dirty="0" err="1">
                <a:latin typeface="Times New Roman" panose="02020603050405020304" pitchFamily="18" charset="0"/>
                <a:cs typeface="Times New Roman" panose="02020603050405020304" pitchFamily="18" charset="0"/>
              </a:rPr>
              <a:t>Predátorství</a:t>
            </a:r>
            <a:r>
              <a:rPr lang="cs-CZ" b="1" dirty="0">
                <a:latin typeface="Times New Roman" panose="02020603050405020304" pitchFamily="18" charset="0"/>
                <a:cs typeface="Times New Roman" panose="02020603050405020304" pitchFamily="18" charset="0"/>
              </a:rPr>
              <a:t> </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predátor, pohltí a stráví jiný organismus,  kořist (někdy splývá s parazitismem – </a:t>
            </a:r>
            <a:r>
              <a:rPr lang="cs-CZ" i="1" dirty="0" err="1">
                <a:latin typeface="Times New Roman" panose="02020603050405020304" pitchFamily="18" charset="0"/>
                <a:cs typeface="Times New Roman" panose="02020603050405020304" pitchFamily="18" charset="0"/>
              </a:rPr>
              <a:t>Bdellovibrio</a:t>
            </a:r>
            <a:r>
              <a:rPr lang="cs-CZ"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predátor je větší než kořist</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cyklické fluktuace v populacích predátora i kořisti ???</a:t>
            </a: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exp</a:t>
            </a:r>
            <a:r>
              <a:rPr lang="cs-CZ" dirty="0">
                <a:latin typeface="Times New Roman" panose="02020603050405020304" pitchFamily="18" charset="0"/>
                <a:cs typeface="Times New Roman" panose="02020603050405020304" pitchFamily="18" charset="0"/>
              </a:rPr>
              <a:t>. pro 2 populace neprokázáno - predátor  napřed zlikvidoval kořist a pak sám vyhladověl…</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faktory - saturační kinetika a možný úkryt kořisti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predátor zničí pár jedinců, ale populace kořisti těží  z urychleného cyklu živin (dynamický růst)</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diverzita skutečného životního prostředí – kořist nachází úkryty  – soužití a oscilace populací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význam </a:t>
            </a:r>
            <a:r>
              <a:rPr lang="cs-CZ" dirty="0" err="1">
                <a:latin typeface="Times New Roman" panose="02020603050405020304" pitchFamily="18" charset="0"/>
                <a:cs typeface="Times New Roman" panose="02020603050405020304" pitchFamily="18" charset="0"/>
              </a:rPr>
              <a:t>montmorilonitu</a:t>
            </a:r>
            <a:r>
              <a:rPr lang="cs-CZ" dirty="0">
                <a:latin typeface="Times New Roman" panose="02020603050405020304" pitchFamily="18" charset="0"/>
                <a:cs typeface="Times New Roman" panose="02020603050405020304" pitchFamily="18" charset="0"/>
              </a:rPr>
              <a:t> a fyzikálních struktur v půdě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predátoři z řad prvoků i 10 000x vetší než bakterie,  které konzumují  (filtrací)</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ta se zastaví, když v prostředí jen 10</a:t>
            </a:r>
            <a:r>
              <a:rPr lang="cs-CZ" baseline="30000" dirty="0">
                <a:latin typeface="Times New Roman" panose="02020603050405020304" pitchFamily="18" charset="0"/>
                <a:cs typeface="Times New Roman" panose="02020603050405020304" pitchFamily="18" charset="0"/>
              </a:rPr>
              <a:t>5/ml</a:t>
            </a:r>
            <a:r>
              <a:rPr lang="cs-CZ" dirty="0">
                <a:latin typeface="Times New Roman" panose="02020603050405020304" pitchFamily="18" charset="0"/>
                <a:cs typeface="Times New Roman" panose="02020603050405020304" pitchFamily="18" charset="0"/>
              </a:rPr>
              <a:t> bakterií a filtrace je energeticky  nevýhodná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bakteriální populace regeneruje</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bakteriální spory rezistentnější predaci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někteří prvoci mají dvě formy </a:t>
            </a:r>
          </a:p>
          <a:p>
            <a:r>
              <a:rPr lang="cs-CZ" dirty="0">
                <a:latin typeface="Times New Roman" panose="02020603050405020304" pitchFamily="18" charset="0"/>
                <a:cs typeface="Times New Roman" panose="02020603050405020304" pitchFamily="18" charset="0"/>
              </a:rPr>
              <a:t>  s a bez ostnů – obrana proti větším prvokům </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711950"/>
            <a:ext cx="3491880" cy="214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07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67544" y="548680"/>
            <a:ext cx="8229240" cy="1142640"/>
          </a:xfrm>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3200" dirty="0"/>
              <a:t>DĚKUJI ZA POZORNOST</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871189"/>
            <a:ext cx="4916733" cy="4208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lum/>
            <a:alphaModFix/>
          </a:blip>
          <a:srcRect/>
          <a:stretch>
            <a:fillRect/>
          </a:stretch>
        </p:blipFill>
        <p:spPr>
          <a:xfrm>
            <a:off x="683640" y="908640"/>
            <a:ext cx="7799040" cy="53931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ozitivní interakce&#10;">
    <p:spTree>
      <p:nvGrpSpPr>
        <p:cNvPr id="1" name=""/>
        <p:cNvGrpSpPr/>
        <p:nvPr/>
      </p:nvGrpSpPr>
      <p:grpSpPr>
        <a:xfrm>
          <a:off x="0" y="0"/>
          <a:ext cx="0" cy="0"/>
          <a:chOff x="0" y="0"/>
          <a:chExt cx="0" cy="0"/>
        </a:xfrm>
      </p:grpSpPr>
      <p:sp>
        <p:nvSpPr>
          <p:cNvPr id="2" name="Nadpis 1"/>
          <p:cNvSpPr txBox="1">
            <a:spLocks noGrp="1"/>
          </p:cNvSpPr>
          <p:nvPr>
            <p:ph type="title" idx="4294967295"/>
          </p:nvPr>
        </p:nvSpPr>
        <p:spPr>
          <a:xfrm>
            <a:off x="457200" y="72000"/>
            <a:ext cx="8229240" cy="633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cs-CZ" sz="2400" b="1" dirty="0">
                <a:latin typeface="Times New Roman" pitchFamily="18" charset="0"/>
                <a:cs typeface="Times New Roman" pitchFamily="18" charset="0"/>
              </a:rPr>
              <a:t>Pozitivní interakce</a:t>
            </a:r>
            <a:br>
              <a:rPr lang="cs-CZ" sz="2400" b="1" dirty="0">
                <a:latin typeface="Times New Roman" pitchFamily="18" charset="0"/>
                <a:cs typeface="Times New Roman" pitchFamily="18" charset="0"/>
              </a:rPr>
            </a:br>
            <a:endParaRPr lang="cs-CZ" sz="2400" b="1" dirty="0">
              <a:latin typeface="Times New Roman" pitchFamily="18" charset="0"/>
              <a:cs typeface="Times New Roman" pitchFamily="18" charset="0"/>
            </a:endParaRPr>
          </a:p>
        </p:txBody>
      </p:sp>
      <p:sp>
        <p:nvSpPr>
          <p:cNvPr id="3" name="Zástupný symbol pro obsah 2"/>
          <p:cNvSpPr txBox="1">
            <a:spLocks noGrp="1"/>
          </p:cNvSpPr>
          <p:nvPr>
            <p:ph type="body" idx="4294967295"/>
          </p:nvPr>
        </p:nvSpPr>
        <p:spPr>
          <a:xfrm>
            <a:off x="-20160" y="791640"/>
            <a:ext cx="9380160" cy="59043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900" dirty="0">
                <a:latin typeface="Times New Roman" pitchFamily="18" charset="0"/>
                <a:cs typeface="Times New Roman" pitchFamily="18" charset="0"/>
              </a:rPr>
              <a:t>založeny na spolupráci i na hustotě</a:t>
            </a:r>
          </a:p>
          <a:p>
            <a:pPr marL="285750" indent="-285750">
              <a:spcBef>
                <a:spcPts val="638"/>
              </a:spcBef>
            </a:pPr>
            <a:r>
              <a:rPr lang="cs-CZ" sz="1900" dirty="0">
                <a:latin typeface="Times New Roman" pitchFamily="18" charset="0"/>
                <a:cs typeface="Times New Roman" pitchFamily="18" charset="0"/>
              </a:rPr>
              <a:t>Např.  při použití příliš malého inokula (u náročných organismů) se můžeme setkat s prodlouženou </a:t>
            </a:r>
            <a:r>
              <a:rPr lang="cs-CZ" sz="1900" dirty="0" err="1">
                <a:latin typeface="Times New Roman" pitchFamily="18" charset="0"/>
                <a:cs typeface="Times New Roman" pitchFamily="18" charset="0"/>
              </a:rPr>
              <a:t>lag</a:t>
            </a:r>
            <a:r>
              <a:rPr lang="cs-CZ" sz="1900" dirty="0">
                <a:latin typeface="Times New Roman" pitchFamily="18" charset="0"/>
                <a:cs typeface="Times New Roman" pitchFamily="18" charset="0"/>
              </a:rPr>
              <a:t> fází</a:t>
            </a:r>
          </a:p>
          <a:p>
            <a:pPr marL="285750" indent="-285750">
              <a:spcBef>
                <a:spcPts val="638"/>
              </a:spcBef>
            </a:pPr>
            <a:r>
              <a:rPr lang="en-GB" sz="1900" dirty="0" err="1">
                <a:latin typeface="Times New Roman" pitchFamily="18" charset="0"/>
                <a:cs typeface="Times New Roman" pitchFamily="18" charset="0"/>
              </a:rPr>
              <a:t>či</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kompletní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absencí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růstu</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při</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použití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příliš</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malého</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inokula</a:t>
            </a:r>
            <a:r>
              <a:rPr lang="en-GB" sz="1900" dirty="0">
                <a:latin typeface="Times New Roman" pitchFamily="18" charset="0"/>
                <a:cs typeface="Times New Roman" pitchFamily="18" charset="0"/>
              </a:rPr>
              <a:t> (u </a:t>
            </a:r>
            <a:r>
              <a:rPr lang="en-GB" sz="1900" dirty="0" err="1">
                <a:latin typeface="Times New Roman" pitchFamily="18" charset="0"/>
                <a:cs typeface="Times New Roman" pitchFamily="18" charset="0"/>
              </a:rPr>
              <a:t>náročných</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organismů</a:t>
            </a:r>
            <a:r>
              <a:rPr lang="en-GB" sz="1900" dirty="0">
                <a:latin typeface="Times New Roman" pitchFamily="18" charset="0"/>
                <a:cs typeface="Times New Roman" pitchFamily="18" charset="0"/>
              </a:rPr>
              <a:t>) – </a:t>
            </a:r>
            <a:r>
              <a:rPr lang="en-GB" sz="1900" dirty="0" err="1">
                <a:latin typeface="Times New Roman" pitchFamily="18" charset="0"/>
                <a:cs typeface="Times New Roman" pitchFamily="18" charset="0"/>
              </a:rPr>
              <a:t>nekultivovatelné</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mikroorganismy</a:t>
            </a:r>
            <a:endParaRPr lang="en-GB" sz="1900" dirty="0">
              <a:latin typeface="Times New Roman" pitchFamily="18" charset="0"/>
              <a:cs typeface="Times New Roman" pitchFamily="18" charset="0"/>
            </a:endParaRPr>
          </a:p>
          <a:p>
            <a:pPr marL="285750" indent="-285750">
              <a:spcBef>
                <a:spcPts val="638"/>
              </a:spcBef>
            </a:pPr>
            <a:r>
              <a:rPr lang="cs-CZ" sz="1900" dirty="0">
                <a:latin typeface="Times New Roman" pitchFamily="18" charset="0"/>
                <a:cs typeface="Times New Roman" pitchFamily="18" charset="0"/>
              </a:rPr>
              <a:t>min.</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infekční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dávka</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patogenních</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mikroorganismů</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Coxiella</a:t>
            </a:r>
            <a:r>
              <a:rPr lang="en-GB" sz="1900" dirty="0">
                <a:latin typeface="Times New Roman" pitchFamily="18" charset="0"/>
                <a:cs typeface="Times New Roman" pitchFamily="18" charset="0"/>
              </a:rPr>
              <a:t> - Q </a:t>
            </a:r>
            <a:r>
              <a:rPr lang="en-GB" sz="1900" dirty="0" err="1">
                <a:latin typeface="Times New Roman" pitchFamily="18" charset="0"/>
                <a:cs typeface="Times New Roman" pitchFamily="18" charset="0"/>
              </a:rPr>
              <a:t>horečka</a:t>
            </a:r>
            <a:r>
              <a:rPr lang="en-GB" sz="1900" dirty="0">
                <a:latin typeface="Times New Roman" pitchFamily="18" charset="0"/>
                <a:cs typeface="Times New Roman" pitchFamily="18" charset="0"/>
              </a:rPr>
              <a:t> </a:t>
            </a:r>
            <a:r>
              <a:rPr lang="cs-CZ" sz="1900" dirty="0">
                <a:latin typeface="Times New Roman" pitchFamily="18" charset="0"/>
                <a:cs typeface="Times New Roman" pitchFamily="18" charset="0"/>
              </a:rPr>
              <a:t>, </a:t>
            </a:r>
            <a:r>
              <a:rPr lang="en-GB" sz="1900" dirty="0">
                <a:latin typeface="Times New Roman" pitchFamily="18" charset="0"/>
                <a:cs typeface="Times New Roman" pitchFamily="18" charset="0"/>
              </a:rPr>
              <a:t>Salmonella)</a:t>
            </a:r>
          </a:p>
          <a:p>
            <a:pPr marL="285750" indent="-285750">
              <a:spcBef>
                <a:spcPts val="638"/>
              </a:spcBef>
            </a:pPr>
            <a:r>
              <a:rPr lang="en-GB" sz="1900" dirty="0" err="1">
                <a:latin typeface="Times New Roman" pitchFamily="18" charset="0"/>
                <a:cs typeface="Times New Roman" pitchFamily="18" charset="0"/>
              </a:rPr>
              <a:t>spolupráce</a:t>
            </a:r>
            <a:r>
              <a:rPr lang="en-GB" sz="1900" dirty="0">
                <a:latin typeface="Times New Roman" pitchFamily="18" charset="0"/>
                <a:cs typeface="Times New Roman" pitchFamily="18" charset="0"/>
              </a:rPr>
              <a:t> </a:t>
            </a:r>
            <a:r>
              <a:rPr lang="cs-CZ" sz="1900" dirty="0">
                <a:latin typeface="Times New Roman" pitchFamily="18" charset="0"/>
                <a:cs typeface="Times New Roman" pitchFamily="18" charset="0"/>
              </a:rPr>
              <a:t>v populaci </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semipermeabilní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buněčná</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stěna</a:t>
            </a:r>
            <a:r>
              <a:rPr lang="en-GB" sz="1900" dirty="0">
                <a:latin typeface="Times New Roman" pitchFamily="18" charset="0"/>
                <a:cs typeface="Times New Roman" pitchFamily="18" charset="0"/>
              </a:rPr>
              <a:t> – </a:t>
            </a:r>
            <a:r>
              <a:rPr lang="en-GB" sz="1900" dirty="0" err="1">
                <a:latin typeface="Times New Roman" pitchFamily="18" charset="0"/>
                <a:cs typeface="Times New Roman" pitchFamily="18" charset="0"/>
              </a:rPr>
              <a:t>únik</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meziproduktů</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metabolismu</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nezbytných</a:t>
            </a:r>
            <a:r>
              <a:rPr lang="en-GB" sz="1900" dirty="0">
                <a:latin typeface="Times New Roman" pitchFamily="18" charset="0"/>
                <a:cs typeface="Times New Roman" pitchFamily="18" charset="0"/>
              </a:rPr>
              <a:t> pro </a:t>
            </a:r>
            <a:r>
              <a:rPr lang="en-GB" sz="1900" dirty="0" err="1">
                <a:latin typeface="Times New Roman" pitchFamily="18" charset="0"/>
                <a:cs typeface="Times New Roman" pitchFamily="18" charset="0"/>
              </a:rPr>
              <a:t>biosyntézu</a:t>
            </a:r>
            <a:r>
              <a:rPr lang="en-GB" sz="1900" dirty="0">
                <a:latin typeface="Times New Roman" pitchFamily="18" charset="0"/>
                <a:cs typeface="Times New Roman" pitchFamily="18" charset="0"/>
              </a:rPr>
              <a:t> a </a:t>
            </a:r>
            <a:r>
              <a:rPr lang="en-GB" sz="1900" dirty="0" err="1">
                <a:latin typeface="Times New Roman" pitchFamily="18" charset="0"/>
                <a:cs typeface="Times New Roman" pitchFamily="18" charset="0"/>
              </a:rPr>
              <a:t>růst</a:t>
            </a:r>
            <a:endParaRPr lang="en-GB" sz="1900" dirty="0">
              <a:latin typeface="Times New Roman" pitchFamily="18" charset="0"/>
              <a:cs typeface="Times New Roman" pitchFamily="18" charset="0"/>
            </a:endParaRPr>
          </a:p>
          <a:p>
            <a:pPr marL="285750" indent="-285750">
              <a:spcBef>
                <a:spcPts val="638"/>
              </a:spcBef>
            </a:pP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zvýšená</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koncentrace</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těchto</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látek</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zabrání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dalšímu</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úniku</a:t>
            </a:r>
            <a:r>
              <a:rPr lang="en-GB" sz="1900" dirty="0">
                <a:latin typeface="Times New Roman" pitchFamily="18" charset="0"/>
                <a:cs typeface="Times New Roman" pitchFamily="18" charset="0"/>
              </a:rPr>
              <a:t> a </a:t>
            </a:r>
            <a:r>
              <a:rPr lang="en-GB" sz="1900" dirty="0" err="1">
                <a:latin typeface="Times New Roman" pitchFamily="18" charset="0"/>
                <a:cs typeface="Times New Roman" pitchFamily="18" charset="0"/>
              </a:rPr>
              <a:t>umožní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jejich</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zpětnou</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absorbci</a:t>
            </a:r>
            <a:endParaRPr lang="en-GB" sz="1900" dirty="0">
              <a:latin typeface="Times New Roman" pitchFamily="18" charset="0"/>
              <a:cs typeface="Times New Roman" pitchFamily="18" charset="0"/>
            </a:endParaRPr>
          </a:p>
          <a:p>
            <a:pPr marL="285750" indent="-285750">
              <a:spcBef>
                <a:spcPts val="638"/>
              </a:spcBef>
            </a:pPr>
            <a:r>
              <a:rPr lang="cs-CZ" sz="1900" dirty="0" err="1">
                <a:latin typeface="Times New Roman" pitchFamily="18" charset="0"/>
                <a:cs typeface="Times New Roman" pitchFamily="18" charset="0"/>
              </a:rPr>
              <a:t>d</a:t>
            </a:r>
            <a:r>
              <a:rPr lang="en-GB" sz="1900" dirty="0" err="1">
                <a:latin typeface="Times New Roman" pitchFamily="18" charset="0"/>
                <a:cs typeface="Times New Roman" pitchFamily="18" charset="0"/>
              </a:rPr>
              <a:t>ostatečně</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velké</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inokulum</a:t>
            </a:r>
            <a:r>
              <a:rPr lang="en-GB" sz="1900" dirty="0">
                <a:latin typeface="Times New Roman" pitchFamily="18" charset="0"/>
                <a:cs typeface="Times New Roman" pitchFamily="18" charset="0"/>
              </a:rPr>
              <a:t> - </a:t>
            </a:r>
            <a:r>
              <a:rPr lang="en-GB" sz="1900" dirty="0" err="1">
                <a:latin typeface="Times New Roman" pitchFamily="18" charset="0"/>
                <a:cs typeface="Times New Roman" pitchFamily="18" charset="0"/>
              </a:rPr>
              <a:t>změní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zpočátku</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nepříznivé</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podmínky</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prostředí</a:t>
            </a:r>
            <a:r>
              <a:rPr lang="en-GB" sz="1900" dirty="0">
                <a:latin typeface="Times New Roman" pitchFamily="18" charset="0"/>
                <a:cs typeface="Times New Roman" pitchFamily="18" charset="0"/>
              </a:rPr>
              <a:t> (redox </a:t>
            </a:r>
            <a:r>
              <a:rPr lang="en-GB" sz="1900" dirty="0" err="1">
                <a:latin typeface="Times New Roman" pitchFamily="18" charset="0"/>
                <a:cs typeface="Times New Roman" pitchFamily="18" charset="0"/>
              </a:rPr>
              <a:t>potenciál</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pomůže</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i</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sterilní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filtrát</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obohacovací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kultury</a:t>
            </a:r>
            <a:endParaRPr lang="en-GB" sz="1900" dirty="0">
              <a:latin typeface="Times New Roman" pitchFamily="18" charset="0"/>
              <a:cs typeface="Times New Roman" pitchFamily="18" charset="0"/>
            </a:endParaRPr>
          </a:p>
          <a:p>
            <a:pPr marL="285750" indent="-285750">
              <a:spcBef>
                <a:spcPts val="638"/>
              </a:spcBef>
            </a:pPr>
            <a:r>
              <a:rPr lang="cs-CZ" sz="1900" dirty="0" err="1">
                <a:latin typeface="Times New Roman" pitchFamily="18" charset="0"/>
                <a:cs typeface="Times New Roman" pitchFamily="18" charset="0"/>
              </a:rPr>
              <a:t>r</a:t>
            </a:r>
            <a:r>
              <a:rPr lang="en-GB" sz="1900" dirty="0" err="1">
                <a:latin typeface="Times New Roman" pitchFamily="18" charset="0"/>
                <a:cs typeface="Times New Roman" pitchFamily="18" charset="0"/>
              </a:rPr>
              <a:t>ůst</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bakterií</a:t>
            </a:r>
            <a:r>
              <a:rPr lang="en-GB" sz="1900" dirty="0">
                <a:latin typeface="Times New Roman" pitchFamily="18" charset="0"/>
                <a:cs typeface="Times New Roman" pitchFamily="18" charset="0"/>
              </a:rPr>
              <a:t> v </a:t>
            </a:r>
            <a:r>
              <a:rPr lang="en-GB" sz="1900" dirty="0" err="1">
                <a:latin typeface="Times New Roman" pitchFamily="18" charset="0"/>
                <a:cs typeface="Times New Roman" pitchFamily="18" charset="0"/>
              </a:rPr>
              <a:t>koloniích</a:t>
            </a:r>
            <a:r>
              <a:rPr lang="en-GB" sz="1900" dirty="0">
                <a:latin typeface="Times New Roman" pitchFamily="18" charset="0"/>
                <a:cs typeface="Times New Roman" pitchFamily="18" charset="0"/>
              </a:rPr>
              <a:t> – </a:t>
            </a:r>
            <a:r>
              <a:rPr lang="en-GB" sz="1900" dirty="0" err="1">
                <a:latin typeface="Times New Roman" pitchFamily="18" charset="0"/>
                <a:cs typeface="Times New Roman" pitchFamily="18" charset="0"/>
              </a:rPr>
              <a:t>i</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pohyblivé</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rostou</a:t>
            </a:r>
            <a:r>
              <a:rPr lang="en-GB" sz="1900" dirty="0">
                <a:latin typeface="Times New Roman" pitchFamily="18" charset="0"/>
                <a:cs typeface="Times New Roman" pitchFamily="18" charset="0"/>
              </a:rPr>
              <a:t> v </a:t>
            </a:r>
            <a:r>
              <a:rPr lang="en-GB" sz="1900" dirty="0" err="1">
                <a:latin typeface="Times New Roman" pitchFamily="18" charset="0"/>
                <a:cs typeface="Times New Roman" pitchFamily="18" charset="0"/>
              </a:rPr>
              <a:t>koloniích</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pohyb</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či</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rotace</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kolonií</a:t>
            </a:r>
            <a:r>
              <a:rPr lang="en-GB" sz="1900" dirty="0">
                <a:latin typeface="Times New Roman" pitchFamily="18" charset="0"/>
                <a:cs typeface="Times New Roman" pitchFamily="18" charset="0"/>
              </a:rPr>
              <a:t> – </a:t>
            </a:r>
            <a:r>
              <a:rPr lang="en-GB" sz="1900" dirty="0" err="1">
                <a:latin typeface="Times New Roman" pitchFamily="18" charset="0"/>
                <a:cs typeface="Times New Roman" pitchFamily="18" charset="0"/>
              </a:rPr>
              <a:t>účinnější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využití</a:t>
            </a:r>
            <a:r>
              <a:rPr lang="en-GB" sz="1900" dirty="0">
                <a:latin typeface="Times New Roman" pitchFamily="18" charset="0"/>
                <a:cs typeface="Times New Roman" pitchFamily="18" charset="0"/>
              </a:rPr>
              <a:t> </a:t>
            </a:r>
            <a:r>
              <a:rPr lang="en-GB" sz="1900" dirty="0" err="1">
                <a:latin typeface="Times New Roman" pitchFamily="18" charset="0"/>
                <a:cs typeface="Times New Roman" pitchFamily="18" charset="0"/>
              </a:rPr>
              <a:t>zdrojů</a:t>
            </a:r>
            <a:r>
              <a:rPr lang="en-GB" sz="1900" dirty="0">
                <a:latin typeface="Times New Roman" pitchFamily="18" charset="0"/>
                <a:cs typeface="Times New Roman" pitchFamily="18"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79640" y="332640"/>
            <a:ext cx="8568720" cy="4525560"/>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285750" indent="-285750">
              <a:spcBef>
                <a:spcPts val="638"/>
              </a:spcBef>
            </a:pPr>
            <a:r>
              <a:rPr lang="cs-CZ" sz="1800" dirty="0">
                <a:latin typeface="Times New Roman" pitchFamily="18" charset="0"/>
                <a:cs typeface="Times New Roman" pitchFamily="18" charset="0"/>
              </a:rPr>
              <a:t>význam pro využití nerozpustného substrátu (celulóza, lignin)</a:t>
            </a:r>
          </a:p>
          <a:p>
            <a:pPr marL="285750" indent="-285750">
              <a:spcBef>
                <a:spcPts val="638"/>
              </a:spcBef>
            </a:pPr>
            <a:r>
              <a:rPr lang="cs-CZ" sz="1800" dirty="0">
                <a:latin typeface="Times New Roman" pitchFamily="18" charset="0"/>
                <a:cs typeface="Times New Roman" pitchFamily="18" charset="0"/>
              </a:rPr>
              <a:t>extracelulární enzymy zpřístupní takový substrát pro všechny členy společenstva</a:t>
            </a:r>
          </a:p>
          <a:p>
            <a:pPr marL="285750" indent="-285750">
              <a:spcBef>
                <a:spcPts val="638"/>
              </a:spcBef>
            </a:pPr>
            <a:r>
              <a:rPr lang="cs-CZ" sz="1800" dirty="0">
                <a:latin typeface="Times New Roman" pitchFamily="18" charset="0"/>
                <a:cs typeface="Times New Roman" pitchFamily="18" charset="0"/>
              </a:rPr>
              <a:t>uvolňování esenciálních prvků z hornin (</a:t>
            </a:r>
            <a:r>
              <a:rPr lang="cs-CZ" sz="1800" dirty="0" err="1">
                <a:latin typeface="Times New Roman" pitchFamily="18" charset="0"/>
                <a:cs typeface="Times New Roman" pitchFamily="18" charset="0"/>
              </a:rPr>
              <a:t>org</a:t>
            </a:r>
            <a:r>
              <a:rPr lang="cs-CZ" sz="1800" dirty="0">
                <a:latin typeface="Times New Roman" pitchFamily="18" charset="0"/>
                <a:cs typeface="Times New Roman" pitchFamily="18" charset="0"/>
              </a:rPr>
              <a:t>. kyseliny)</a:t>
            </a:r>
          </a:p>
          <a:p>
            <a:pPr marL="285750" indent="-285750">
              <a:spcBef>
                <a:spcPts val="638"/>
              </a:spcBef>
            </a:pPr>
            <a:r>
              <a:rPr lang="cs-CZ" sz="1800" dirty="0">
                <a:latin typeface="Times New Roman" pitchFamily="18" charset="0"/>
                <a:cs typeface="Times New Roman" pitchFamily="18" charset="0"/>
              </a:rPr>
              <a:t>ochrana proti nepříznivým faktorům prostředí běžně za laboratorních podmínek má určitá koncentrace metabolického inhibitoru menší vliv na hustší suspenzi než na zředěnou</a:t>
            </a:r>
          </a:p>
          <a:p>
            <a:pPr marL="285750" indent="-285750">
              <a:spcBef>
                <a:spcPts val="638"/>
              </a:spcBef>
            </a:pPr>
            <a:r>
              <a:rPr lang="cs-CZ" sz="1800" dirty="0" err="1">
                <a:latin typeface="Times New Roman" pitchFamily="18" charset="0"/>
                <a:cs typeface="Times New Roman" pitchFamily="18" charset="0"/>
              </a:rPr>
              <a:t>biofilm</a:t>
            </a:r>
            <a:r>
              <a:rPr lang="cs-CZ" sz="1800" dirty="0">
                <a:latin typeface="Times New Roman" pitchFamily="18" charset="0"/>
                <a:cs typeface="Times New Roman" pitchFamily="18" charset="0"/>
              </a:rPr>
              <a:t> o řád odolnější </a:t>
            </a:r>
            <a:r>
              <a:rPr lang="cs-CZ" sz="1800" dirty="0" err="1">
                <a:latin typeface="Times New Roman" pitchFamily="18" charset="0"/>
                <a:cs typeface="Times New Roman" pitchFamily="18" charset="0"/>
              </a:rPr>
              <a:t>antimikr</a:t>
            </a:r>
            <a:r>
              <a:rPr lang="cs-CZ" sz="1800" dirty="0">
                <a:latin typeface="Times New Roman" pitchFamily="18" charset="0"/>
                <a:cs typeface="Times New Roman" pitchFamily="18" charset="0"/>
              </a:rPr>
              <a:t>. činiteli - UV záření, snížení bodu mrznutí prostředí</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861047"/>
            <a:ext cx="4824536" cy="283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Zástupný symbol pro obsah 2"/>
          <p:cNvSpPr txBox="1">
            <a:spLocks noGrp="1"/>
          </p:cNvSpPr>
          <p:nvPr>
            <p:ph type="body" idx="4294967295"/>
          </p:nvPr>
        </p:nvSpPr>
        <p:spPr>
          <a:xfrm>
            <a:off x="13320" y="188640"/>
            <a:ext cx="9130680" cy="6624736"/>
          </a:xfrm>
        </p:spPr>
        <p:txBody>
          <a:bodyPr/>
          <a:lstStyle>
            <a:defPPr marL="432000" lvl="0" indent="-324000" algn="l" rtl="0" hangingPunct="1">
              <a:spcBef>
                <a:spcPts val="0"/>
              </a:spcBef>
              <a:spcAft>
                <a:spcPts val="1417"/>
              </a:spcAft>
              <a:buSzPct val="45000"/>
              <a:buFont typeface="StarSymbol"/>
              <a:buNone/>
              <a:defRPr lang="cs-CZ" sz="3200" b="0" i="0" u="none" strike="noStrike" kern="1200" spc="0">
                <a:ln>
                  <a:noFill/>
                </a:ln>
                <a:solidFill>
                  <a:srgbClr val="000000"/>
                </a:solidFill>
                <a:latin typeface="Calibri"/>
                <a:ea typeface="Microsoft YaHei" pitchFamily="2"/>
                <a:cs typeface="Lucida Sans" pitchFamily="2"/>
              </a:defRPr>
            </a:defPPr>
            <a:lvl1pPr marL="432000" lvl="0" indent="-324000" algn="l" rtl="0" hangingPunct="1">
              <a:spcBef>
                <a:spcPts val="0"/>
              </a:spcBef>
              <a:spcAft>
                <a:spcPts val="1417"/>
              </a:spcAft>
              <a:buSzPct val="45000"/>
              <a:buFont typeface="StarSymbol"/>
              <a:buChar char="●"/>
              <a:defRPr lang="cs-CZ" sz="3200" b="0" i="0" u="none" strike="noStrike" kern="1200" spc="0">
                <a:ln>
                  <a:noFill/>
                </a:ln>
                <a:solidFill>
                  <a:srgbClr val="000000"/>
                </a:solidFill>
                <a:latin typeface="Calibri"/>
                <a:ea typeface="Microsoft YaHei" pitchFamily="2"/>
                <a:cs typeface="Lucida Sans" pitchFamily="2"/>
              </a:defRPr>
            </a:lvl1pPr>
            <a:lvl2pPr marL="864000" lvl="1" indent="-324000" algn="l" rtl="0" hangingPunct="1">
              <a:spcBef>
                <a:spcPts val="0"/>
              </a:spcBef>
              <a:spcAft>
                <a:spcPts val="1134"/>
              </a:spcAft>
              <a:buSzPct val="75000"/>
              <a:buFont typeface="StarSymbol"/>
              <a:buChar char="–"/>
              <a:defRPr lang="cs-CZ" sz="2400" b="0" i="0" u="none" strike="noStrike" kern="1200" spc="0">
                <a:ln>
                  <a:noFill/>
                </a:ln>
                <a:solidFill>
                  <a:srgbClr val="000000"/>
                </a:solidFill>
                <a:latin typeface="Calibri"/>
                <a:ea typeface="Microsoft YaHei" pitchFamily="2"/>
                <a:cs typeface="Lucida Sans" pitchFamily="2"/>
              </a:defRPr>
            </a:lvl2pPr>
            <a:lvl3pPr marL="1295999" lvl="2" indent="-288000" algn="l" rtl="0" hangingPunct="1">
              <a:spcBef>
                <a:spcPts val="0"/>
              </a:spcBef>
              <a:spcAft>
                <a:spcPts val="850"/>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3pPr>
            <a:lvl4pPr marL="1728000" lvl="3" indent="-216000" algn="l" rtl="0" hangingPunct="1">
              <a:spcBef>
                <a:spcPts val="0"/>
              </a:spcBef>
              <a:spcAft>
                <a:spcPts val="567"/>
              </a:spcAft>
              <a:buSzPct val="7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4pPr>
            <a:lvl5pPr marL="2160000" lvl="4"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5pPr>
            <a:lvl6pPr marL="2592000" lvl="5"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6pPr>
            <a:lvl7pPr marL="3024000" lvl="6"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7pPr>
            <a:lvl8pPr marL="3456000" lvl="7"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8pPr>
            <a:lvl9pPr marL="3887999" lvl="8" indent="-216000" algn="l" rtl="0" hangingPunct="1">
              <a:spcBef>
                <a:spcPts val="0"/>
              </a:spcBef>
              <a:spcAft>
                <a:spcPts val="283"/>
              </a:spcAft>
              <a:buSzPct val="45000"/>
              <a:buFont typeface="StarSymbol"/>
              <a:buChar char="●"/>
              <a:defRPr lang="cs-CZ" sz="2000" b="0" i="0" u="none" strike="noStrike" kern="1200" spc="0">
                <a:ln>
                  <a:noFill/>
                </a:ln>
                <a:solidFill>
                  <a:srgbClr val="000000"/>
                </a:solidFill>
                <a:latin typeface="Calibri"/>
                <a:ea typeface="Microsoft YaHei" pitchFamily="2"/>
                <a:cs typeface="Lucida Sans" pitchFamily="2"/>
              </a:defRPr>
            </a:lvl9pPr>
          </a:lstStyle>
          <a:p>
            <a:pPr marL="0" indent="0">
              <a:spcBef>
                <a:spcPts val="638"/>
              </a:spcBef>
              <a:buNone/>
            </a:pPr>
            <a:r>
              <a:rPr lang="cs-CZ" sz="1800" dirty="0">
                <a:latin typeface="Times New Roman" pitchFamily="18" charset="0"/>
                <a:cs typeface="Times New Roman" pitchFamily="18" charset="0"/>
              </a:rPr>
              <a:t>Př.</a:t>
            </a:r>
            <a:r>
              <a:rPr lang="cs-CZ" sz="1800" b="1" dirty="0">
                <a:latin typeface="Times New Roman" pitchFamily="18" charset="0"/>
                <a:cs typeface="Times New Roman" pitchFamily="18" charset="0"/>
              </a:rPr>
              <a:t> hlenka </a:t>
            </a:r>
            <a:r>
              <a:rPr lang="cs-CZ" sz="1800" b="1" i="1" dirty="0" err="1">
                <a:latin typeface="Times New Roman" pitchFamily="18" charset="0"/>
                <a:cs typeface="Times New Roman" pitchFamily="18" charset="0"/>
              </a:rPr>
              <a:t>Dictyostelium</a:t>
            </a:r>
            <a:r>
              <a:rPr lang="cs-CZ" sz="1800" b="1" dirty="0">
                <a:latin typeface="Times New Roman" pitchFamily="18" charset="0"/>
                <a:cs typeface="Times New Roman" pitchFamily="18" charset="0"/>
              </a:rPr>
              <a:t> </a:t>
            </a:r>
            <a:endParaRPr lang="cs-CZ" sz="1800" dirty="0">
              <a:latin typeface="Times New Roman" pitchFamily="18" charset="0"/>
              <a:cs typeface="Times New Roman" pitchFamily="18" charset="0"/>
            </a:endParaRPr>
          </a:p>
          <a:p>
            <a:pPr marL="285750" indent="-285750">
              <a:spcBef>
                <a:spcPts val="638"/>
              </a:spcBef>
            </a:pPr>
            <a:r>
              <a:rPr lang="cs-CZ" sz="1800" dirty="0">
                <a:latin typeface="Times New Roman" pitchFamily="18" charset="0"/>
                <a:cs typeface="Times New Roman" pitchFamily="18" charset="0"/>
              </a:rPr>
              <a:t>po vyčerpání zdrojů potravy se </a:t>
            </a:r>
            <a:r>
              <a:rPr lang="cs-CZ" sz="1800" dirty="0" err="1">
                <a:latin typeface="Times New Roman" pitchFamily="18" charset="0"/>
                <a:cs typeface="Times New Roman" pitchFamily="18" charset="0"/>
              </a:rPr>
              <a:t>amoeboidní</a:t>
            </a:r>
            <a:r>
              <a:rPr lang="cs-CZ" sz="1800" dirty="0">
                <a:latin typeface="Times New Roman" pitchFamily="18" charset="0"/>
                <a:cs typeface="Times New Roman" pitchFamily="18" charset="0"/>
              </a:rPr>
              <a:t> buňky shlukují do centrálního organismu (</a:t>
            </a:r>
            <a:r>
              <a:rPr lang="cs-CZ" sz="1800" dirty="0" err="1">
                <a:latin typeface="Times New Roman" pitchFamily="18" charset="0"/>
                <a:cs typeface="Times New Roman" pitchFamily="18" charset="0"/>
              </a:rPr>
              <a:t>sorocarp</a:t>
            </a:r>
            <a:r>
              <a:rPr lang="cs-CZ" sz="1800" dirty="0">
                <a:latin typeface="Times New Roman" pitchFamily="18" charset="0"/>
                <a:cs typeface="Times New Roman" pitchFamily="18" charset="0"/>
              </a:rPr>
              <a:t>)</a:t>
            </a:r>
          </a:p>
          <a:p>
            <a:pPr marL="285750" indent="-285750">
              <a:spcBef>
                <a:spcPts val="638"/>
              </a:spcBef>
            </a:pPr>
            <a:r>
              <a:rPr lang="cs-CZ" sz="1800" dirty="0">
                <a:latin typeface="Times New Roman" pitchFamily="18" charset="0"/>
                <a:cs typeface="Times New Roman" pitchFamily="18" charset="0"/>
              </a:rPr>
              <a:t>signálem je tvorba cyklického AMP (adenosin </a:t>
            </a:r>
            <a:r>
              <a:rPr lang="cs-CZ" sz="1800" dirty="0" err="1">
                <a:latin typeface="Times New Roman" pitchFamily="18" charset="0"/>
                <a:cs typeface="Times New Roman" pitchFamily="18" charset="0"/>
              </a:rPr>
              <a:t>monofosfát</a:t>
            </a:r>
            <a:r>
              <a:rPr lang="cs-CZ" sz="1800" dirty="0">
                <a:latin typeface="Times New Roman" pitchFamily="18" charset="0"/>
                <a:cs typeface="Times New Roman" pitchFamily="18" charset="0"/>
              </a:rPr>
              <a:t>)</a:t>
            </a:r>
          </a:p>
          <a:p>
            <a:pPr marL="285750" indent="-285750">
              <a:spcBef>
                <a:spcPts val="638"/>
              </a:spcBef>
            </a:pPr>
            <a:r>
              <a:rPr lang="cs-CZ" sz="1800" dirty="0">
                <a:latin typeface="Times New Roman" pitchFamily="18" charset="0"/>
                <a:cs typeface="Times New Roman" pitchFamily="18" charset="0"/>
              </a:rPr>
              <a:t>uvolnění spor a jejich disperze</a:t>
            </a:r>
          </a:p>
          <a:p>
            <a:pPr marL="285750" indent="-285750">
              <a:spcBef>
                <a:spcPts val="638"/>
              </a:spcBef>
            </a:pPr>
            <a:r>
              <a:rPr lang="cs-CZ" sz="1800" dirty="0">
                <a:latin typeface="Times New Roman" pitchFamily="18" charset="0"/>
                <a:cs typeface="Times New Roman" pitchFamily="18" charset="0"/>
              </a:rPr>
              <a:t>některé se dostanou do prostředí s dostatkem potravy</a:t>
            </a:r>
          </a:p>
          <a:p>
            <a:pPr marL="285750" indent="-285750">
              <a:spcBef>
                <a:spcPts val="638"/>
              </a:spcBef>
            </a:pPr>
            <a:r>
              <a:rPr lang="cs-CZ" sz="1800" dirty="0">
                <a:latin typeface="Times New Roman" pitchFamily="18" charset="0"/>
                <a:cs typeface="Times New Roman" pitchFamily="18" charset="0"/>
              </a:rPr>
              <a:t>vyklíčí a povedou </a:t>
            </a:r>
            <a:r>
              <a:rPr lang="cs-CZ" sz="1800" dirty="0" err="1">
                <a:latin typeface="Times New Roman" pitchFamily="18" charset="0"/>
                <a:cs typeface="Times New Roman" pitchFamily="18" charset="0"/>
              </a:rPr>
              <a:t>amoebovitý</a:t>
            </a:r>
            <a:r>
              <a:rPr lang="cs-CZ" sz="1800" dirty="0">
                <a:latin typeface="Times New Roman" pitchFamily="18" charset="0"/>
                <a:cs typeface="Times New Roman" pitchFamily="18" charset="0"/>
              </a:rPr>
              <a:t> život v půdě</a:t>
            </a:r>
          </a:p>
          <a:p>
            <a:pPr marL="0" lvl="0" indent="0">
              <a:spcBef>
                <a:spcPts val="638"/>
              </a:spcBef>
              <a:buNone/>
            </a:pPr>
            <a:endParaRPr lang="cs-CZ" sz="1800" dirty="0">
              <a:latin typeface="Times New Roman" pitchFamily="18" charset="0"/>
              <a:cs typeface="Times New Roman" pitchFamily="18" charset="0"/>
            </a:endParaRPr>
          </a:p>
          <a:p>
            <a:pPr marL="0" lvl="0" indent="0">
              <a:spcBef>
                <a:spcPts val="638"/>
              </a:spcBef>
              <a:buNone/>
            </a:pPr>
            <a:r>
              <a:rPr lang="cs-CZ" sz="1800" dirty="0">
                <a:latin typeface="Times New Roman" pitchFamily="18" charset="0"/>
                <a:cs typeface="Times New Roman" pitchFamily="18" charset="0"/>
              </a:rPr>
              <a:t>Při nižší populační hustotě může pomoci agregace:</a:t>
            </a:r>
          </a:p>
          <a:p>
            <a:pPr marL="285750" indent="-285750">
              <a:spcBef>
                <a:spcPts val="638"/>
              </a:spcBef>
            </a:pPr>
            <a:r>
              <a:rPr lang="cs-CZ" sz="1800" dirty="0" err="1">
                <a:latin typeface="Times New Roman" pitchFamily="18" charset="0"/>
                <a:cs typeface="Times New Roman" pitchFamily="18" charset="0"/>
              </a:rPr>
              <a:t>recipientní</a:t>
            </a:r>
            <a:r>
              <a:rPr lang="cs-CZ" sz="1800" dirty="0">
                <a:latin typeface="Times New Roman" pitchFamily="18" charset="0"/>
                <a:cs typeface="Times New Roman" pitchFamily="18" charset="0"/>
              </a:rPr>
              <a:t> buňky </a:t>
            </a:r>
            <a:r>
              <a:rPr lang="cs-CZ" sz="1800" i="1" dirty="0" err="1">
                <a:latin typeface="Times New Roman" pitchFamily="18" charset="0"/>
                <a:cs typeface="Times New Roman" pitchFamily="18" charset="0"/>
              </a:rPr>
              <a:t>Dictyostelium</a:t>
            </a:r>
            <a:r>
              <a:rPr lang="cs-CZ" sz="1800" dirty="0">
                <a:latin typeface="Times New Roman" pitchFamily="18" charset="0"/>
                <a:cs typeface="Times New Roman" pitchFamily="18" charset="0"/>
              </a:rPr>
              <a:t> produkují feromon</a:t>
            </a:r>
          </a:p>
          <a:p>
            <a:pPr marL="285750" indent="-285750">
              <a:spcBef>
                <a:spcPts val="638"/>
              </a:spcBef>
            </a:pPr>
            <a:r>
              <a:rPr lang="cs-CZ" sz="1800" dirty="0">
                <a:latin typeface="Times New Roman" pitchFamily="18" charset="0"/>
                <a:cs typeface="Times New Roman" pitchFamily="18" charset="0"/>
              </a:rPr>
              <a:t>indukuje buňky obsahující donorový </a:t>
            </a:r>
            <a:r>
              <a:rPr lang="cs-CZ" sz="1800" dirty="0" err="1">
                <a:latin typeface="Times New Roman" pitchFamily="18" charset="0"/>
                <a:cs typeface="Times New Roman" pitchFamily="18" charset="0"/>
              </a:rPr>
              <a:t>plasmid</a:t>
            </a:r>
            <a:endParaRPr lang="cs-CZ" sz="1800" dirty="0">
              <a:latin typeface="Times New Roman" pitchFamily="18" charset="0"/>
              <a:cs typeface="Times New Roman" pitchFamily="18" charset="0"/>
            </a:endParaRPr>
          </a:p>
          <a:p>
            <a:pPr marL="285750" indent="-285750">
              <a:spcBef>
                <a:spcPts val="638"/>
              </a:spcBef>
            </a:pPr>
            <a:r>
              <a:rPr lang="cs-CZ" sz="1800" dirty="0">
                <a:latin typeface="Times New Roman" pitchFamily="18" charset="0"/>
                <a:cs typeface="Times New Roman" pitchFamily="18" charset="0"/>
              </a:rPr>
              <a:t>produkce aglutininů  a vytváření agregátů mezi</a:t>
            </a:r>
          </a:p>
          <a:p>
            <a:pPr marL="0" indent="0">
              <a:spcBef>
                <a:spcPts val="638"/>
              </a:spcBef>
              <a:buNone/>
            </a:pPr>
            <a:r>
              <a:rPr lang="cs-CZ" sz="1800" dirty="0">
                <a:latin typeface="Times New Roman" pitchFamily="18" charset="0"/>
                <a:cs typeface="Times New Roman" pitchFamily="18" charset="0"/>
              </a:rPr>
              <a:t>       buňkami za účelem výměny genů</a:t>
            </a:r>
          </a:p>
        </p:txBody>
      </p:sp>
      <p:pic>
        <p:nvPicPr>
          <p:cNvPr id="3" name="Picture 2"/>
          <p:cNvPicPr>
            <a:picLocks noChangeAspect="1"/>
          </p:cNvPicPr>
          <p:nvPr/>
        </p:nvPicPr>
        <p:blipFill>
          <a:blip r:embed="rId3" cstate="print">
            <a:lum/>
            <a:alphaModFix/>
          </a:blip>
          <a:srcRect/>
          <a:stretch>
            <a:fillRect/>
          </a:stretch>
        </p:blipFill>
        <p:spPr>
          <a:xfrm>
            <a:off x="5364088" y="1916832"/>
            <a:ext cx="3779912" cy="44085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lum/>
            <a:alphaModFix/>
          </a:blip>
          <a:srcRect/>
          <a:stretch>
            <a:fillRect/>
          </a:stretch>
        </p:blipFill>
        <p:spPr>
          <a:xfrm>
            <a:off x="395640" y="188640"/>
            <a:ext cx="5815800" cy="3978000"/>
          </a:xfrm>
          <a:prstGeom prst="rect">
            <a:avLst/>
          </a:prstGeom>
          <a:noFill/>
          <a:ln>
            <a:noFill/>
          </a:ln>
        </p:spPr>
      </p:pic>
      <p:pic>
        <p:nvPicPr>
          <p:cNvPr id="3" name="Picture 4"/>
          <p:cNvPicPr>
            <a:picLocks noChangeAspect="1"/>
          </p:cNvPicPr>
          <p:nvPr/>
        </p:nvPicPr>
        <p:blipFill>
          <a:blip r:embed="rId4" cstate="print">
            <a:lum/>
            <a:alphaModFix/>
          </a:blip>
          <a:srcRect/>
          <a:stretch>
            <a:fillRect/>
          </a:stretch>
        </p:blipFill>
        <p:spPr>
          <a:xfrm>
            <a:off x="5652000" y="3644999"/>
            <a:ext cx="3492000" cy="3228269"/>
          </a:xfrm>
          <a:prstGeom prst="rect">
            <a:avLst/>
          </a:prstGeom>
          <a:noFill/>
          <a:ln>
            <a:noFill/>
          </a:ln>
        </p:spPr>
      </p:pic>
    </p:spTree>
  </p:cSld>
  <p:clrMapOvr>
    <a:masterClrMapping/>
  </p:clrMapOvr>
</p:sld>
</file>

<file path=ppt/theme/theme1.xml><?xml version="1.0" encoding="utf-8"?>
<a:theme xmlns:a="http://schemas.openxmlformats.org/drawingml/2006/main" name="Výchozí">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ýchozí 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ýchozí 2">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3934</TotalTime>
  <Words>3686</Words>
  <Application>Microsoft Office PowerPoint</Application>
  <PresentationFormat>Předvádění na obrazovce (4:3)</PresentationFormat>
  <Paragraphs>388</Paragraphs>
  <Slides>47</Slides>
  <Notes>31</Notes>
  <HiddenSlides>0</HiddenSlides>
  <MMClips>0</MMClips>
  <ScaleCrop>false</ScaleCrop>
  <HeadingPairs>
    <vt:vector size="6" baseType="variant">
      <vt:variant>
        <vt:lpstr>Použitá písma</vt:lpstr>
      </vt:variant>
      <vt:variant>
        <vt:i4>5</vt:i4>
      </vt:variant>
      <vt:variant>
        <vt:lpstr>Motiv</vt:lpstr>
      </vt:variant>
      <vt:variant>
        <vt:i4>3</vt:i4>
      </vt:variant>
      <vt:variant>
        <vt:lpstr>Nadpisy snímků</vt:lpstr>
      </vt:variant>
      <vt:variant>
        <vt:i4>47</vt:i4>
      </vt:variant>
    </vt:vector>
  </HeadingPairs>
  <TitlesOfParts>
    <vt:vector size="55" baseType="lpstr">
      <vt:lpstr>Arial</vt:lpstr>
      <vt:lpstr>Calibri</vt:lpstr>
      <vt:lpstr>StarSymbol</vt:lpstr>
      <vt:lpstr>Times New Roman</vt:lpstr>
      <vt:lpstr>Wingdings</vt:lpstr>
      <vt:lpstr>Výchozí</vt:lpstr>
      <vt:lpstr>Výchozí 1</vt:lpstr>
      <vt:lpstr>Výchozí 2</vt:lpstr>
      <vt:lpstr>EKOLOGIE MIKROORGANISMŮ 6</vt:lpstr>
      <vt:lpstr>Symbióza </vt:lpstr>
      <vt:lpstr>Interakce mezi mikroby</vt:lpstr>
      <vt:lpstr>Prezentace aplikace PowerPoint</vt:lpstr>
      <vt:lpstr>Prezentace aplikace PowerPoint</vt:lpstr>
      <vt:lpstr>Pozitivní interakce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5</dc:title>
  <dc:creator>Uživatel</dc:creator>
  <cp:lastModifiedBy>Ivan Tůma</cp:lastModifiedBy>
  <cp:revision>82</cp:revision>
  <dcterms:modified xsi:type="dcterms:W3CDTF">2024-05-10T10:31:03Z</dcterms:modified>
</cp:coreProperties>
</file>