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7"/>
  </p:notesMasterIdLst>
  <p:sldIdLst>
    <p:sldId id="257" r:id="rId2"/>
    <p:sldId id="377" r:id="rId3"/>
    <p:sldId id="378" r:id="rId4"/>
    <p:sldId id="260" r:id="rId5"/>
    <p:sldId id="261" r:id="rId6"/>
    <p:sldId id="262" r:id="rId7"/>
    <p:sldId id="370" r:id="rId8"/>
    <p:sldId id="37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62" r:id="rId22"/>
    <p:sldId id="275" r:id="rId23"/>
    <p:sldId id="277" r:id="rId24"/>
    <p:sldId id="278" r:id="rId25"/>
    <p:sldId id="368" r:id="rId26"/>
    <p:sldId id="279" r:id="rId27"/>
    <p:sldId id="280" r:id="rId28"/>
    <p:sldId id="281" r:id="rId29"/>
    <p:sldId id="282" r:id="rId30"/>
    <p:sldId id="283" r:id="rId31"/>
    <p:sldId id="37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369" r:id="rId41"/>
    <p:sldId id="293" r:id="rId42"/>
    <p:sldId id="292" r:id="rId43"/>
    <p:sldId id="379" r:id="rId44"/>
    <p:sldId id="294" r:id="rId45"/>
    <p:sldId id="358" r:id="rId46"/>
    <p:sldId id="360" r:id="rId47"/>
    <p:sldId id="365" r:id="rId48"/>
    <p:sldId id="361" r:id="rId49"/>
    <p:sldId id="295" r:id="rId50"/>
    <p:sldId id="297" r:id="rId51"/>
    <p:sldId id="306" r:id="rId52"/>
    <p:sldId id="367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20" r:id="rId70"/>
    <p:sldId id="321" r:id="rId71"/>
    <p:sldId id="322" r:id="rId72"/>
    <p:sldId id="323" r:id="rId73"/>
    <p:sldId id="325" r:id="rId74"/>
    <p:sldId id="327" r:id="rId75"/>
    <p:sldId id="326" r:id="rId76"/>
    <p:sldId id="328" r:id="rId77"/>
    <p:sldId id="329" r:id="rId78"/>
    <p:sldId id="330" r:id="rId79"/>
    <p:sldId id="316" r:id="rId80"/>
    <p:sldId id="317" r:id="rId81"/>
    <p:sldId id="318" r:id="rId82"/>
    <p:sldId id="319" r:id="rId83"/>
    <p:sldId id="382" r:id="rId84"/>
    <p:sldId id="383" r:id="rId85"/>
    <p:sldId id="331" r:id="rId86"/>
    <p:sldId id="332" r:id="rId87"/>
    <p:sldId id="333" r:id="rId88"/>
    <p:sldId id="334" r:id="rId89"/>
    <p:sldId id="335" r:id="rId90"/>
    <p:sldId id="336" r:id="rId91"/>
    <p:sldId id="337" r:id="rId92"/>
    <p:sldId id="338" r:id="rId93"/>
    <p:sldId id="339" r:id="rId94"/>
    <p:sldId id="340" r:id="rId95"/>
    <p:sldId id="341" r:id="rId96"/>
    <p:sldId id="342" r:id="rId97"/>
    <p:sldId id="343" r:id="rId98"/>
    <p:sldId id="344" r:id="rId99"/>
    <p:sldId id="345" r:id="rId100"/>
    <p:sldId id="346" r:id="rId101"/>
    <p:sldId id="347" r:id="rId102"/>
    <p:sldId id="381" r:id="rId103"/>
    <p:sldId id="348" r:id="rId104"/>
    <p:sldId id="349" r:id="rId105"/>
    <p:sldId id="350" r:id="rId106"/>
    <p:sldId id="351" r:id="rId107"/>
    <p:sldId id="352" r:id="rId108"/>
    <p:sldId id="380" r:id="rId109"/>
    <p:sldId id="353" r:id="rId110"/>
    <p:sldId id="354" r:id="rId111"/>
    <p:sldId id="355" r:id="rId112"/>
    <p:sldId id="356" r:id="rId113"/>
    <p:sldId id="357" r:id="rId114"/>
    <p:sldId id="1266" r:id="rId115"/>
    <p:sldId id="375" r:id="rId1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0" d="100"/>
          <a:sy n="80" d="100"/>
        </p:scale>
        <p:origin x="96" y="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9B17C-B9F0-449A-B7BD-0F086DEEDAB0}" type="datetimeFigureOut">
              <a:rPr lang="en-GB" smtClean="0"/>
              <a:pPr/>
              <a:t>02/04/2024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2BDFB-CB4F-4481-8438-81B95D393CA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19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A841E-9CBA-4918-9EE3-B8D69AEA92B9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292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2BDFB-CB4F-4481-8438-81B95D393CAA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29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02/04/2024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75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02/04/2024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40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02/04/2024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02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02/04/2024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29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02/04/2024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322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02/04/2024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4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02/04/2024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94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02/04/2024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29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02/04/2024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003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02/04/2024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45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02/04/2024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04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86211-0E73-4898-981D-E00ABF1295B4}" type="datetimeFigureOut">
              <a:rPr lang="en-GB" smtClean="0"/>
              <a:pPr/>
              <a:t>02/04/2024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91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Krou%C5%BEkovci" TargetMode="External"/><Relationship Id="rId2" Type="http://schemas.openxmlformats.org/officeDocument/2006/relationships/hyperlink" Target="https://cs.wikipedia.org/wiki/Mnoho%C5%A1t%C4%9Btinatci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w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EKOLOGIE MIKROORGANISMŮ</a:t>
            </a:r>
            <a:br>
              <a:rPr lang="cs-CZ" altLang="en-US" b="1" dirty="0">
                <a:latin typeface="Calibri" panose="020F0502020204030204" pitchFamily="34" charset="0"/>
              </a:rPr>
            </a:b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765612"/>
            <a:ext cx="6400800" cy="1054968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Habitaty mikroorganismů</a:t>
            </a:r>
            <a:endParaRPr lang="en-GB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tuma\Pictures\Snímekkvasin1_LI.jpg">
            <a:extLst>
              <a:ext uri="{FF2B5EF4-FFF2-40B4-BE49-F238E27FC236}">
                <a16:creationId xmlns:a16="http://schemas.microsoft.com/office/drawing/2014/main" id="{56E490C1-79AC-46A3-9D52-65CFB2DF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000" contrast="-32000"/>
          </a:blip>
          <a:stretch>
            <a:fillRect/>
          </a:stretch>
        </p:blipFill>
        <p:spPr bwMode="auto">
          <a:xfrm>
            <a:off x="0" y="4293096"/>
            <a:ext cx="2267744" cy="2585517"/>
          </a:xfrm>
          <a:prstGeom prst="rect">
            <a:avLst/>
          </a:prstGeom>
          <a:noFill/>
        </p:spPr>
      </p:pic>
      <p:pic>
        <p:nvPicPr>
          <p:cNvPr id="5" name="Picture 3" descr="C:\Users\tuma\Pictures\Snímekbakt1.jpg">
            <a:extLst>
              <a:ext uri="{FF2B5EF4-FFF2-40B4-BE49-F238E27FC236}">
                <a16:creationId xmlns:a16="http://schemas.microsoft.com/office/drawing/2014/main" id="{1A4C7345-0621-4A32-BE3A-F7DDF9AB6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-36000"/>
          </a:blip>
          <a:stretch>
            <a:fillRect/>
          </a:stretch>
        </p:blipFill>
        <p:spPr bwMode="auto">
          <a:xfrm>
            <a:off x="7562100" y="22187"/>
            <a:ext cx="1578335" cy="17281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61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224" y="332656"/>
            <a:ext cx="3898776" cy="274042"/>
          </a:xfrm>
        </p:spPr>
        <p:txBody>
          <a:bodyPr>
            <a:noAutofit/>
          </a:bodyPr>
          <a:lstStyle/>
          <a:p>
            <a:r>
              <a:rPr lang="en-GB" sz="2400" b="1" dirty="0" err="1"/>
              <a:t>Ekosféra</a:t>
            </a:r>
            <a:r>
              <a:rPr lang="en-GB" sz="2400" dirty="0"/>
              <a:t> (</a:t>
            </a:r>
            <a:r>
              <a:rPr lang="en-GB" sz="2400" b="1" dirty="0" err="1"/>
              <a:t>biosféra</a:t>
            </a:r>
            <a:r>
              <a:rPr lang="en-GB" sz="2400" dirty="0"/>
              <a:t>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701" y="894185"/>
            <a:ext cx="5040560" cy="5963815"/>
          </a:xfrm>
        </p:spPr>
        <p:txBody>
          <a:bodyPr>
            <a:normAutofit/>
          </a:bodyPr>
          <a:lstStyle/>
          <a:p>
            <a:r>
              <a:rPr lang="cs-CZ" sz="1800" dirty="0"/>
              <a:t>souhrn všech živých organismů na Zemi s jejich neživým prostředím, které obývají</a:t>
            </a:r>
          </a:p>
          <a:p>
            <a:endParaRPr lang="cs-CZ" sz="1800" dirty="0"/>
          </a:p>
          <a:p>
            <a:r>
              <a:rPr lang="cs-CZ" sz="1800" dirty="0" err="1"/>
              <a:t>atmo</a:t>
            </a:r>
            <a:r>
              <a:rPr lang="cs-CZ" sz="1800" dirty="0"/>
              <a:t>-ekosféra</a:t>
            </a:r>
          </a:p>
          <a:p>
            <a:r>
              <a:rPr lang="cs-CZ" sz="1800" dirty="0"/>
              <a:t>hydro-ekosféra</a:t>
            </a:r>
          </a:p>
          <a:p>
            <a:r>
              <a:rPr lang="cs-CZ" sz="1800" dirty="0"/>
              <a:t>lito-ekosféra</a:t>
            </a:r>
          </a:p>
          <a:p>
            <a:endParaRPr lang="cs-CZ" sz="1800" dirty="0"/>
          </a:p>
          <a:p>
            <a:r>
              <a:rPr lang="cs-CZ" sz="1800" dirty="0"/>
              <a:t>každé prostředí je charakterizováno souhrnem fyzikálních, chemických a biologických parametrů</a:t>
            </a:r>
          </a:p>
          <a:p>
            <a:endParaRPr lang="cs-CZ" sz="1800" dirty="0"/>
          </a:p>
          <a:p>
            <a:r>
              <a:rPr lang="cs-CZ" sz="1800" dirty="0"/>
              <a:t>určují, která mikrobiální populaci, zde může prosperovat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či zda je možná kompetice více skupin či nikoliv</a:t>
            </a:r>
          </a:p>
          <a:p>
            <a:pPr marL="0" indent="0">
              <a:buNone/>
            </a:pPr>
            <a:r>
              <a:rPr lang="cs-CZ" sz="1800" dirty="0"/>
              <a:t>      (extrémní habitaty = nutná adaptace)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82" y="2931803"/>
            <a:ext cx="3496236" cy="349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85880" y="6428039"/>
            <a:ext cx="3870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http://www.prezzybox.com/ecosphere-small.aspx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78" y="116632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9945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en-GB" sz="2400" dirty="0" err="1"/>
              <a:t>Produktivita</a:t>
            </a:r>
            <a:r>
              <a:rPr lang="en-GB" sz="2400" dirty="0"/>
              <a:t> </a:t>
            </a:r>
            <a:r>
              <a:rPr lang="en-GB" sz="2400" dirty="0" err="1"/>
              <a:t>jezer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0"/>
            <a:ext cx="8856984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cs-CZ" sz="1600" dirty="0"/>
              <a:t>houby a bakterie ve sladkovodních systémech zodpovědné za rozklad </a:t>
            </a:r>
            <a:r>
              <a:rPr lang="cs-CZ" sz="1600" dirty="0" err="1"/>
              <a:t>allochtonní</a:t>
            </a:r>
            <a:r>
              <a:rPr lang="cs-CZ" sz="1600" dirty="0"/>
              <a:t> organické hmoty</a:t>
            </a:r>
          </a:p>
          <a:p>
            <a:r>
              <a:rPr lang="cs-CZ" sz="1600" dirty="0"/>
              <a:t>mikroorganismy jsou prvními kolonizátory částic detritu, začínají potravní řetězec - výsledkem je recyklace organických živin detritu v ekosystému</a:t>
            </a:r>
          </a:p>
          <a:p>
            <a:r>
              <a:rPr lang="cs-CZ" sz="1600" dirty="0"/>
              <a:t>mikroorganismy transformují </a:t>
            </a:r>
            <a:r>
              <a:rPr lang="cs-CZ" sz="1600" dirty="0" err="1"/>
              <a:t>allochtonní</a:t>
            </a:r>
            <a:r>
              <a:rPr lang="cs-CZ" sz="1600" dirty="0"/>
              <a:t> organický C  do uhlíku buněčné biomasy autochtonních členů sladkovodního systému</a:t>
            </a:r>
          </a:p>
          <a:p>
            <a:r>
              <a:rPr lang="cs-CZ" sz="1600" dirty="0"/>
              <a:t>podobně to platí i u dalších prvků</a:t>
            </a:r>
          </a:p>
          <a:p>
            <a:r>
              <a:rPr lang="cs-CZ" sz="1600" dirty="0"/>
              <a:t>význam </a:t>
            </a:r>
            <a:r>
              <a:rPr lang="cs-CZ" sz="1600" b="1" dirty="0"/>
              <a:t>mikrobiální smyčky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5356416" cy="389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3860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kenovat0010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62" y="3429000"/>
            <a:ext cx="5805635" cy="308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563383" y="35451"/>
            <a:ext cx="21932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Podzemní vody</a:t>
            </a:r>
          </a:p>
        </p:txBody>
      </p:sp>
      <p:sp>
        <p:nvSpPr>
          <p:cNvPr id="2" name="Obdélník 1"/>
          <p:cNvSpPr/>
          <p:nvPr/>
        </p:nvSpPr>
        <p:spPr>
          <a:xfrm>
            <a:off x="107504" y="692696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hluboké zvodnělé vrstvy, hlouběji než 300 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extrémně nízkou míra průtoku (metry za století) , obvykle anaerobní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nejsou přímo plněny vlivem povrchových  srážek</a:t>
            </a:r>
            <a:endParaRPr lang="cs-CZ" altLang="ko-KR" sz="16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mikroorganismy jsou jediní obyvatelé těchto prostředí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 bakterie jsou dominantním typem přítomných mikrobů</a:t>
            </a:r>
          </a:p>
          <a:p>
            <a:endParaRPr lang="cs-CZ" altLang="ko-KR" sz="16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většina bakteriálních populací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přisedlá nebo suspendovaná</a:t>
            </a:r>
          </a:p>
          <a:p>
            <a:pPr marL="342900" indent="-342900">
              <a:buFont typeface="Arial" pitchFamily="34" charset="0"/>
              <a:buChar char="•"/>
            </a:pPr>
            <a:endParaRPr lang="cs-CZ" altLang="ko-KR" sz="16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aktivita je v těchto zvodnělých vrstvách nižší než v ostatních vodních prostředích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kvůli nízké úrovni živin</a:t>
            </a:r>
            <a:endParaRPr lang="cs-CZ" sz="16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75854" y="6511728"/>
            <a:ext cx="3064300" cy="3693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Calibri" pitchFamily="34" charset="0"/>
                <a:cs typeface="Calibri" pitchFamily="34" charset="0"/>
              </a:rPr>
              <a:t>Různé podpovrchové prostředí</a:t>
            </a:r>
          </a:p>
        </p:txBody>
      </p:sp>
    </p:spTree>
    <p:extLst>
      <p:ext uri="{BB962C8B-B14F-4D97-AF65-F5344CB8AC3E}">
        <p14:creationId xmlns:p14="http://schemas.microsoft.com/office/powerpoint/2010/main" val="247641764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418058"/>
          </a:xfrm>
        </p:spPr>
        <p:txBody>
          <a:bodyPr>
            <a:noAutofit/>
          </a:bodyPr>
          <a:lstStyle/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 v </a:t>
            </a:r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aquiferní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vodě</a:t>
            </a:r>
            <a:b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5" y="620688"/>
            <a:ext cx="8896986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artézské studně – voda vytéká pod tlakem, což umožní vypláchnutí vrtu před odběrem vzorku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mnoho mikrobů získáno z vod více než 10.000 let starých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není vyřešena otázka, na jakých zdrojích energie a živin zde přežívají – často zde až 10</a:t>
            </a:r>
            <a:r>
              <a:rPr lang="cs-CZ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cs-CZ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/ml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většinou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heterotrofové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organický C se zde může vyskytovat - plynné a jiné rozpuštěné organické látky se sem mohou dostávat do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aquiferů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fosilního plynu, ropy, nebo ložisek lignitu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spodní voda reaguje s redukčními bazaltickými horninami za vzniku vodíku – ten podporoval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metanogenní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komunity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49080"/>
            <a:ext cx="448049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149080"/>
            <a:ext cx="1871341" cy="254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7504" y="4670556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Btw</a:t>
            </a:r>
            <a:r>
              <a:rPr lang="cs-CZ" sz="1200" dirty="0"/>
              <a:t>… </a:t>
            </a:r>
            <a:r>
              <a:rPr lang="cs-CZ" sz="1200" dirty="0" err="1"/>
              <a:t>aquifer</a:t>
            </a:r>
            <a:r>
              <a:rPr lang="cs-CZ" sz="1200" dirty="0"/>
              <a:t> není tvořen volným prostorem naplněným vodou, ale horninou, která je propustná a pórovitá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719572" y="5733256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3103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44746"/>
            <a:ext cx="8507288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ekologické funkce mikroorganismů ve sladkovodních systémech:</a:t>
            </a:r>
          </a:p>
          <a:p>
            <a:pPr marL="0" indent="0">
              <a:buNone/>
            </a:pP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rozklad mrtvé organické hmoty, uvolnění minerálních živin pro primární produkci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asimilace a znovuzavedení DOM do potravního řetězce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koloběh minerálů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přispívají k primární produkci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slouží jako potrava pro další organismy (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grazers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velkých hlubokých jezerech , kde je většina dna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disphotická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(špatně osvětlená), jsou mikroorganismy planktonu principiální primární producenti</a:t>
            </a:r>
          </a:p>
        </p:txBody>
      </p:sp>
    </p:spTree>
    <p:extLst>
      <p:ext uri="{BB962C8B-B14F-4D97-AF65-F5344CB8AC3E}">
        <p14:creationId xmlns:p14="http://schemas.microsoft.com/office/powerpoint/2010/main" val="35980773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BIOFILT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3971925" cy="27654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9"/>
          <p:cNvSpPr txBox="1">
            <a:spLocks noChangeArrowheads="1"/>
          </p:cNvSpPr>
          <p:nvPr/>
        </p:nvSpPr>
        <p:spPr bwMode="auto">
          <a:xfrm>
            <a:off x="1763713" y="260350"/>
            <a:ext cx="36297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rgbClr val="FF3300"/>
                </a:solidFill>
                <a:latin typeface="+mn-lt"/>
              </a:rPr>
              <a:t>LIDSKÉ UMĚLÉ EKOSYSÉMY</a:t>
            </a:r>
          </a:p>
        </p:txBody>
      </p:sp>
      <p:pic>
        <p:nvPicPr>
          <p:cNvPr id="47108" name="Picture 10" descr="Grafika11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89363"/>
            <a:ext cx="4343400" cy="28289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827088" y="908050"/>
            <a:ext cx="3359766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b="1">
                <a:solidFill>
                  <a:schemeClr val="accent2"/>
                </a:solidFill>
                <a:latin typeface="+mn-lt"/>
              </a:rPr>
              <a:t>Odpadní voda čistíren odpadních vod</a:t>
            </a:r>
          </a:p>
        </p:txBody>
      </p:sp>
      <p:sp>
        <p:nvSpPr>
          <p:cNvPr id="47110" name="Text Box 9"/>
          <p:cNvSpPr txBox="1">
            <a:spLocks noChangeArrowheads="1"/>
          </p:cNvSpPr>
          <p:nvPr/>
        </p:nvSpPr>
        <p:spPr bwMode="auto">
          <a:xfrm>
            <a:off x="5148263" y="3524250"/>
            <a:ext cx="2779415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b="1">
                <a:solidFill>
                  <a:schemeClr val="accent2"/>
                </a:solidFill>
                <a:latin typeface="+mn-lt"/>
              </a:rPr>
              <a:t>Pitná voda úpravny pitné vody</a:t>
            </a:r>
          </a:p>
        </p:txBody>
      </p:sp>
    </p:spTree>
    <p:extLst>
      <p:ext uri="{BB962C8B-B14F-4D97-AF65-F5344CB8AC3E}">
        <p14:creationId xmlns:p14="http://schemas.microsoft.com/office/powerpoint/2010/main" val="52012741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Line 2"/>
          <p:cNvSpPr>
            <a:spLocks noChangeShapeType="1"/>
          </p:cNvSpPr>
          <p:nvPr/>
        </p:nvSpPr>
        <p:spPr bwMode="auto">
          <a:xfrm>
            <a:off x="2051050" y="908050"/>
            <a:ext cx="2592388" cy="39608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2555875" y="836613"/>
            <a:ext cx="2232025" cy="15128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 flipH="1">
            <a:off x="611188" y="908050"/>
            <a:ext cx="73025" cy="37449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3" name="Oval 5"/>
          <p:cNvSpPr>
            <a:spLocks noChangeArrowheads="1"/>
          </p:cNvSpPr>
          <p:nvPr/>
        </p:nvSpPr>
        <p:spPr bwMode="auto">
          <a:xfrm>
            <a:off x="393700" y="2060575"/>
            <a:ext cx="3889375" cy="23050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indikátory obecného </a:t>
            </a:r>
          </a:p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znečištění vod</a:t>
            </a:r>
          </a:p>
          <a:p>
            <a:pPr algn="ctr"/>
            <a:r>
              <a:rPr lang="cs-CZ" altLang="en-US" sz="1600" b="1"/>
              <a:t>(organotrofní mezofilní </a:t>
            </a:r>
          </a:p>
          <a:p>
            <a:pPr algn="ctr"/>
            <a:r>
              <a:rPr lang="cs-CZ" altLang="en-US" sz="1600" b="1"/>
              <a:t>a psychrofilní b.)</a:t>
            </a:r>
          </a:p>
        </p:txBody>
      </p:sp>
      <p:sp>
        <p:nvSpPr>
          <p:cNvPr id="48134" name="Oval 6"/>
          <p:cNvSpPr>
            <a:spLocks noChangeArrowheads="1"/>
          </p:cNvSpPr>
          <p:nvPr/>
        </p:nvSpPr>
        <p:spPr bwMode="auto">
          <a:xfrm>
            <a:off x="4354513" y="2060575"/>
            <a:ext cx="3889375" cy="23050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indikátory fekálního </a:t>
            </a:r>
          </a:p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znečištění vod</a:t>
            </a:r>
          </a:p>
          <a:p>
            <a:pPr algn="ctr"/>
            <a:r>
              <a:rPr lang="cs-CZ" altLang="en-US" sz="1600" b="1"/>
              <a:t>(koliformní b., enterokoky, </a:t>
            </a:r>
          </a:p>
          <a:p>
            <a:pPr algn="ctr"/>
            <a:r>
              <a:rPr lang="cs-CZ" altLang="en-US" sz="1600" b="1"/>
              <a:t>anaerobní klostridia</a:t>
            </a:r>
          </a:p>
          <a:p>
            <a:pPr algn="ctr"/>
            <a:endParaRPr lang="cs-CZ" altLang="en-US" sz="1600" b="1"/>
          </a:p>
        </p:txBody>
      </p:sp>
      <p:sp>
        <p:nvSpPr>
          <p:cNvPr id="48135" name="Oval 7"/>
          <p:cNvSpPr>
            <a:spLocks noChangeArrowheads="1"/>
          </p:cNvSpPr>
          <p:nvPr/>
        </p:nvSpPr>
        <p:spPr bwMode="auto">
          <a:xfrm>
            <a:off x="106363" y="4437063"/>
            <a:ext cx="3889375" cy="23050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600" b="1"/>
          </a:p>
        </p:txBody>
      </p:sp>
      <p:sp>
        <p:nvSpPr>
          <p:cNvPr id="48136" name="Oval 8"/>
          <p:cNvSpPr>
            <a:spLocks noChangeArrowheads="1"/>
          </p:cNvSpPr>
          <p:nvPr/>
        </p:nvSpPr>
        <p:spPr bwMode="auto">
          <a:xfrm>
            <a:off x="4354513" y="4508500"/>
            <a:ext cx="3889375" cy="230505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600" b="1"/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984061" y="5084763"/>
            <a:ext cx="22911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>
                <a:latin typeface="+mn-lt"/>
              </a:rPr>
              <a:t>patogenní a podmíněně </a:t>
            </a:r>
          </a:p>
          <a:p>
            <a:pPr algn="ctr" eaLnBrk="1" hangingPunct="1"/>
            <a:r>
              <a:rPr lang="cs-CZ" altLang="en-US" sz="1600" b="1">
                <a:latin typeface="+mn-lt"/>
              </a:rPr>
              <a:t>patogenní bakterie</a:t>
            </a:r>
          </a:p>
          <a:p>
            <a:pPr algn="ctr" eaLnBrk="1" hangingPunct="1"/>
            <a:endParaRPr lang="cs-CZ" altLang="en-US" sz="1600" b="1">
              <a:solidFill>
                <a:schemeClr val="accent2"/>
              </a:solidFill>
              <a:latin typeface="+mn-lt"/>
            </a:endParaRPr>
          </a:p>
          <a:p>
            <a:pPr algn="ctr" eaLnBrk="1" hangingPunct="1"/>
            <a:r>
              <a:rPr lang="cs-CZ" altLang="en-US" sz="1600" b="1">
                <a:solidFill>
                  <a:schemeClr val="accent2"/>
                </a:solidFill>
                <a:latin typeface="+mn-lt"/>
              </a:rPr>
              <a:t>(onemocnění lid a zvířat)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4995790" y="5084763"/>
            <a:ext cx="270048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>
                <a:latin typeface="+mn-lt"/>
              </a:rPr>
              <a:t>baktérie tzv. funkčních skupin</a:t>
            </a:r>
          </a:p>
          <a:p>
            <a:pPr algn="ctr" eaLnBrk="1" hangingPunct="1"/>
            <a:r>
              <a:rPr lang="cs-CZ" altLang="en-US" sz="1600" b="1">
                <a:latin typeface="+mn-lt"/>
              </a:rPr>
              <a:t>(železité, manganové)</a:t>
            </a:r>
          </a:p>
          <a:p>
            <a:pPr algn="ctr" eaLnBrk="1" hangingPunct="1"/>
            <a:endParaRPr lang="cs-CZ" altLang="en-US" sz="1600" b="1">
              <a:latin typeface="+mn-lt"/>
            </a:endParaRPr>
          </a:p>
          <a:p>
            <a:pPr algn="ctr" eaLnBrk="1" hangingPunct="1"/>
            <a:r>
              <a:rPr lang="cs-CZ" altLang="en-US" sz="1600" b="1">
                <a:solidFill>
                  <a:schemeClr val="accent2"/>
                </a:solidFill>
                <a:latin typeface="+mn-lt"/>
              </a:rPr>
              <a:t>Problémy v technologii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323850" y="260350"/>
            <a:ext cx="2923942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b="1">
                <a:latin typeface="+mn-lt"/>
              </a:rPr>
              <a:t>Bakterie v pitných vodách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3132138" y="908050"/>
            <a:ext cx="5688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600" b="1">
              <a:latin typeface="+mn-lt"/>
            </a:endParaRPr>
          </a:p>
        </p:txBody>
      </p:sp>
      <p:sp>
        <p:nvSpPr>
          <p:cNvPr id="48141" name="AutoShape 13"/>
          <p:cNvSpPr>
            <a:spLocks noChangeArrowheads="1"/>
          </p:cNvSpPr>
          <p:nvPr/>
        </p:nvSpPr>
        <p:spPr bwMode="auto">
          <a:xfrm>
            <a:off x="3995738" y="188913"/>
            <a:ext cx="5148262" cy="1439862"/>
          </a:xfrm>
          <a:prstGeom prst="wedgeRoundRectCallout">
            <a:avLst>
              <a:gd name="adj1" fmla="val -40134"/>
              <a:gd name="adj2" fmla="val 71167"/>
              <a:gd name="adj3" fmla="val 1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en-US" sz="1600" dirty="0"/>
              <a:t>Základem mikrobiologického vyšetřování pitných vod je sledování výskytu baktérií, které indikují obecné a fekální znečištění vody. </a:t>
            </a:r>
          </a:p>
          <a:p>
            <a:pPr algn="ctr"/>
            <a:endParaRPr lang="cs-CZ" altLang="en-US" sz="2000" dirty="0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>
            <a:off x="1116013" y="836613"/>
            <a:ext cx="431800" cy="12239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62843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1588961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b="1">
                <a:latin typeface="+mn-lt"/>
              </a:rPr>
              <a:t>Mikromycety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23850" y="1076325"/>
            <a:ext cx="5543550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dirty="0">
                <a:latin typeface="+mn-lt"/>
              </a:rPr>
              <a:t>Z </a:t>
            </a:r>
            <a:r>
              <a:rPr lang="cs-CZ" altLang="en-US" sz="1600" b="1" dirty="0">
                <a:latin typeface="+mn-lt"/>
              </a:rPr>
              <a:t>vláknitých </a:t>
            </a:r>
            <a:r>
              <a:rPr lang="cs-CZ" altLang="en-US" sz="1600" b="1" dirty="0" err="1">
                <a:latin typeface="+mn-lt"/>
              </a:rPr>
              <a:t>mikromycet</a:t>
            </a:r>
            <a:r>
              <a:rPr lang="cs-CZ" altLang="en-US" sz="1600" dirty="0">
                <a:latin typeface="+mn-lt"/>
              </a:rPr>
              <a:t> byly nejčastěji a v relativně největším množství izolovány druhy rodu </a:t>
            </a:r>
            <a:r>
              <a:rPr lang="cs-CZ" altLang="en-US" sz="1600" i="1" dirty="0" err="1">
                <a:latin typeface="+mn-lt"/>
              </a:rPr>
              <a:t>Penicillium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Cladosporium</a:t>
            </a:r>
            <a:r>
              <a:rPr lang="cs-CZ" altLang="en-US" sz="1600" dirty="0">
                <a:latin typeface="+mn-lt"/>
              </a:rPr>
              <a:t> a </a:t>
            </a:r>
            <a:r>
              <a:rPr lang="cs-CZ" altLang="en-US" sz="1600" i="1" dirty="0" err="1">
                <a:latin typeface="+mn-lt"/>
              </a:rPr>
              <a:t>Trichoderma</a:t>
            </a:r>
            <a:r>
              <a:rPr lang="cs-CZ" altLang="en-US" sz="1600" dirty="0">
                <a:latin typeface="+mn-lt"/>
              </a:rPr>
              <a:t>, zástupci rodů </a:t>
            </a:r>
            <a:r>
              <a:rPr lang="cs-CZ" altLang="en-US" sz="1600" i="1" dirty="0" err="1">
                <a:latin typeface="+mn-lt"/>
              </a:rPr>
              <a:t>Alternaria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Aspergillus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Aureobasidium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Fusarium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Geotrichum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Mucor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Paecilomyces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Rhizopus</a:t>
            </a:r>
            <a:r>
              <a:rPr lang="cs-CZ" altLang="en-US" sz="1600" dirty="0">
                <a:latin typeface="+mn-lt"/>
              </a:rPr>
              <a:t> a </a:t>
            </a:r>
            <a:r>
              <a:rPr lang="cs-CZ" altLang="en-US" sz="1600" i="1" dirty="0" err="1">
                <a:latin typeface="+mn-lt"/>
              </a:rPr>
              <a:t>Verticillium</a:t>
            </a:r>
            <a:r>
              <a:rPr lang="cs-CZ" altLang="en-US" sz="1600" i="1" dirty="0">
                <a:latin typeface="+mn-lt"/>
              </a:rPr>
              <a:t>. </a:t>
            </a:r>
            <a:endParaRPr lang="cs-CZ" altLang="en-US" sz="1600" dirty="0">
              <a:latin typeface="+mn-lt"/>
            </a:endParaRPr>
          </a:p>
        </p:txBody>
      </p:sp>
      <p:sp>
        <p:nvSpPr>
          <p:cNvPr id="49156" name="AutoShape 4"/>
          <p:cNvSpPr>
            <a:spLocks noChangeArrowheads="1"/>
          </p:cNvSpPr>
          <p:nvPr/>
        </p:nvSpPr>
        <p:spPr bwMode="auto">
          <a:xfrm>
            <a:off x="6443663" y="836613"/>
            <a:ext cx="2700337" cy="3887787"/>
          </a:xfrm>
          <a:prstGeom prst="wedgeRoundRectCallout">
            <a:avLst>
              <a:gd name="adj1" fmla="val -80569"/>
              <a:gd name="adj2" fmla="val -16273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cs-CZ" altLang="en-US" sz="1400" dirty="0"/>
              <a:t>Při velkém výskytu spor </a:t>
            </a:r>
            <a:r>
              <a:rPr lang="cs-CZ" altLang="en-US" sz="1400" dirty="0" err="1"/>
              <a:t>penicillioz</a:t>
            </a:r>
            <a:r>
              <a:rPr lang="cs-CZ" altLang="en-US" sz="1400" dirty="0"/>
              <a:t> může být jejich inhalace (rovněž u rodu </a:t>
            </a:r>
            <a:r>
              <a:rPr lang="cs-CZ" altLang="en-US" sz="1400" i="1" dirty="0" err="1"/>
              <a:t>Aspergillus</a:t>
            </a:r>
            <a:r>
              <a:rPr lang="cs-CZ" altLang="en-US" sz="1400" i="1" dirty="0"/>
              <a:t>, </a:t>
            </a:r>
            <a:r>
              <a:rPr lang="cs-CZ" altLang="en-US" sz="1400" i="1" dirty="0" err="1"/>
              <a:t>Alternaria</a:t>
            </a:r>
            <a:r>
              <a:rPr lang="cs-CZ" altLang="en-US" sz="1400" i="1" dirty="0"/>
              <a:t>, </a:t>
            </a:r>
            <a:r>
              <a:rPr lang="cs-CZ" altLang="en-US" sz="1400" i="1" dirty="0" err="1"/>
              <a:t>Rhizopus</a:t>
            </a:r>
            <a:r>
              <a:rPr lang="cs-CZ" altLang="en-US" sz="1400" dirty="0"/>
              <a:t>) jednou z příčin onemocnění dýchacího systému (chronické bronchiální katary, bronchopneumonie). Některá </a:t>
            </a:r>
            <a:r>
              <a:rPr lang="cs-CZ" altLang="en-US" sz="1400" dirty="0" err="1"/>
              <a:t>penicillia</a:t>
            </a:r>
            <a:r>
              <a:rPr lang="cs-CZ" altLang="en-US" sz="1400" dirty="0"/>
              <a:t> mohou být dále původci zánětu zvukovodů, některé druhy ostatních shora jmenovaných rodů jsou známy jako původci nebezpečných mykóz nebo jako producenti mykotoxinů</a:t>
            </a:r>
            <a:r>
              <a:rPr lang="cs-CZ" altLang="en-US" sz="2400" dirty="0"/>
              <a:t>.</a:t>
            </a:r>
          </a:p>
          <a:p>
            <a:endParaRPr lang="cs-CZ" altLang="en-US" sz="2400" dirty="0"/>
          </a:p>
          <a:p>
            <a:pPr algn="ctr"/>
            <a:endParaRPr lang="cs-CZ" altLang="en-US" sz="2400" dirty="0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23850" y="3074988"/>
            <a:ext cx="5543550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dirty="0">
                <a:latin typeface="+mn-lt"/>
              </a:rPr>
              <a:t>Z </a:t>
            </a:r>
            <a:r>
              <a:rPr lang="cs-CZ" altLang="en-US" sz="1600" b="1" dirty="0">
                <a:latin typeface="+mn-lt"/>
              </a:rPr>
              <a:t>kvasinek</a:t>
            </a:r>
            <a:r>
              <a:rPr lang="cs-CZ" altLang="en-US" sz="1600" dirty="0">
                <a:latin typeface="+mn-lt"/>
              </a:rPr>
              <a:t> se v pitných vodách nejčastěji vyskytují zástupci rodů </a:t>
            </a:r>
            <a:r>
              <a:rPr lang="cs-CZ" altLang="en-US" sz="1600" i="1" dirty="0" err="1">
                <a:latin typeface="+mn-lt"/>
              </a:rPr>
              <a:t>Rhodotorula</a:t>
            </a:r>
            <a:r>
              <a:rPr lang="cs-CZ" altLang="en-US" sz="1600" dirty="0">
                <a:latin typeface="+mn-lt"/>
              </a:rPr>
              <a:t> a </a:t>
            </a:r>
            <a:r>
              <a:rPr lang="cs-CZ" altLang="en-US" sz="1600" i="1" dirty="0" err="1">
                <a:latin typeface="+mn-lt"/>
              </a:rPr>
              <a:t>Candida</a:t>
            </a:r>
            <a:r>
              <a:rPr lang="cs-CZ" altLang="en-US" sz="1600" dirty="0">
                <a:latin typeface="+mn-lt"/>
              </a:rPr>
              <a:t>. Jejich patogenita pro člověka je sporná, jejich velký výskyt v pitné vodě každopádně zhoršuje její kvalitu tím, že se zvýší podíl organických látek a dále se jejich biomasa může substrátem pro rozvoj dalších mikroorganismů. </a:t>
            </a:r>
          </a:p>
        </p:txBody>
      </p:sp>
      <p:sp>
        <p:nvSpPr>
          <p:cNvPr id="49158" name="AutoShape 6"/>
          <p:cNvSpPr>
            <a:spLocks noChangeArrowheads="1"/>
          </p:cNvSpPr>
          <p:nvPr/>
        </p:nvSpPr>
        <p:spPr bwMode="auto">
          <a:xfrm>
            <a:off x="6372225" y="5013325"/>
            <a:ext cx="2771775" cy="1295400"/>
          </a:xfrm>
          <a:prstGeom prst="wedgeRoundRectCallout">
            <a:avLst>
              <a:gd name="adj1" fmla="val -75718"/>
              <a:gd name="adj2" fmla="val -83454"/>
              <a:gd name="adj3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/>
              <a:t>Představitelé rodu </a:t>
            </a:r>
            <a:r>
              <a:rPr lang="cs-CZ" altLang="en-US" sz="1400" i="1"/>
              <a:t>Candida</a:t>
            </a:r>
            <a:r>
              <a:rPr lang="cs-CZ" altLang="en-US" sz="1400"/>
              <a:t> vyvolávají četná onemocnění lidí, především kůže, nehtů, dýchacího, zažívacího a urogenitálního systému</a:t>
            </a:r>
          </a:p>
        </p:txBody>
      </p:sp>
    </p:spTree>
    <p:extLst>
      <p:ext uri="{BB962C8B-B14F-4D97-AF65-F5344CB8AC3E}">
        <p14:creationId xmlns:p14="http://schemas.microsoft.com/office/powerpoint/2010/main" val="411990763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can009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908050"/>
            <a:ext cx="4548188" cy="591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932363" y="1362740"/>
            <a:ext cx="4103687" cy="25545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cs-CZ" altLang="en-US" sz="1600" dirty="0">
                <a:latin typeface="Tahoma" pitchFamily="34" charset="0"/>
              </a:rPr>
              <a:t>Rybí pach, typický pro vodní květy a řasy obývající příbřežní pás (</a:t>
            </a:r>
            <a:r>
              <a:rPr lang="cs-CZ" altLang="en-US" sz="1600" i="1" dirty="0" err="1">
                <a:latin typeface="Tahoma" pitchFamily="34" charset="0"/>
              </a:rPr>
              <a:t>Pandorina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Volvox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Gonium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Eudorina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Mallomonas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Euglena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Ceratium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Tribonema</a:t>
            </a:r>
            <a:r>
              <a:rPr lang="cs-CZ" altLang="en-US" sz="1600" dirty="0">
                <a:latin typeface="Tahoma" pitchFamily="34" charset="0"/>
              </a:rPr>
              <a:t>), se připisuje různým aminům. Bylo zjištěno, že každý druh řasy produkuje charakteristické aminy. Výskyt aminů z hlediska škodlivosti (organoleptické vlastnosti) je hygienicky významný, neboť aminy jsou fyziologicky velmi účinné látky</a:t>
            </a:r>
            <a:r>
              <a:rPr lang="cs-CZ" altLang="en-US" sz="1600" dirty="0">
                <a:latin typeface="Times New Roman" pitchFamily="18" charset="0"/>
              </a:rPr>
              <a:t> 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932363" y="4652963"/>
            <a:ext cx="4159250" cy="13144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dirty="0">
                <a:latin typeface="Tahoma" pitchFamily="34" charset="0"/>
              </a:rPr>
              <a:t>400 až 800 buněk </a:t>
            </a:r>
            <a:r>
              <a:rPr lang="cs-CZ" altLang="en-US" sz="1600" i="1" dirty="0" err="1">
                <a:latin typeface="Tahoma" pitchFamily="34" charset="0"/>
              </a:rPr>
              <a:t>Asterionella</a:t>
            </a:r>
            <a:r>
              <a:rPr lang="cs-CZ" altLang="en-US" sz="1600" i="1" dirty="0">
                <a:latin typeface="Tahoma" pitchFamily="34" charset="0"/>
              </a:rPr>
              <a:t> </a:t>
            </a:r>
            <a:r>
              <a:rPr lang="cs-CZ" altLang="en-US" sz="1600" i="1" dirty="0" err="1">
                <a:latin typeface="Tahoma" pitchFamily="34" charset="0"/>
              </a:rPr>
              <a:t>formosa</a:t>
            </a:r>
            <a:r>
              <a:rPr lang="cs-CZ" altLang="en-US" sz="1600" i="1" dirty="0">
                <a:latin typeface="Tahoma" pitchFamily="34" charset="0"/>
              </a:rPr>
              <a:t> </a:t>
            </a:r>
            <a:r>
              <a:rPr lang="cs-CZ" altLang="en-US" sz="1600" dirty="0">
                <a:latin typeface="Tahoma" pitchFamily="34" charset="0"/>
              </a:rPr>
              <a:t>vyvolá </a:t>
            </a:r>
            <a:r>
              <a:rPr lang="cs-CZ" altLang="en-US" sz="1600" dirty="0" err="1">
                <a:latin typeface="Tahoma" pitchFamily="34" charset="0"/>
              </a:rPr>
              <a:t>zemitoaromatický</a:t>
            </a:r>
            <a:r>
              <a:rPr lang="cs-CZ" altLang="en-US" sz="1600" dirty="0">
                <a:latin typeface="Tahoma" pitchFamily="34" charset="0"/>
              </a:rPr>
              <a:t> pach vody, do 1600 jedinců v 1 ml vody vyvolá aromatický pach po kakostu (pelargóniích) a masový výskyt vede k odpornému rybímu zápachu 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4537075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dirty="0">
                <a:latin typeface="Tahoma" pitchFamily="34" charset="0"/>
              </a:rPr>
              <a:t>Řasy způsobující pachové závady  pitné vody</a:t>
            </a:r>
          </a:p>
        </p:txBody>
      </p:sp>
    </p:spTree>
    <p:extLst>
      <p:ext uri="{BB962C8B-B14F-4D97-AF65-F5344CB8AC3E}">
        <p14:creationId xmlns:p14="http://schemas.microsoft.com/office/powerpoint/2010/main" val="28583860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 descr="C:\Documents and Settings\mikrobiologie\Dokumenty\Obrázky\6.12.06\sejmout0001.jpg">
            <a:extLst>
              <a:ext uri="{FF2B5EF4-FFF2-40B4-BE49-F238E27FC236}">
                <a16:creationId xmlns:a16="http://schemas.microsoft.com/office/drawing/2014/main" id="{BBD0C5CD-748A-10C7-1799-F4C0465FD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6624736" cy="564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76800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BIOFILT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44925"/>
            <a:ext cx="47244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BIOFILT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3775"/>
            <a:ext cx="426720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BIOFILTR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3300"/>
            <a:ext cx="4343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132138" y="981075"/>
            <a:ext cx="2922587" cy="4572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Skrápěné biofiltry</a:t>
            </a:r>
          </a:p>
        </p:txBody>
      </p:sp>
      <p:sp>
        <p:nvSpPr>
          <p:cNvPr id="51206" name="AutoShape 8"/>
          <p:cNvSpPr>
            <a:spLocks noChangeArrowheads="1"/>
          </p:cNvSpPr>
          <p:nvPr/>
        </p:nvSpPr>
        <p:spPr bwMode="auto">
          <a:xfrm>
            <a:off x="7127875" y="4652963"/>
            <a:ext cx="2016125" cy="360362"/>
          </a:xfrm>
          <a:prstGeom prst="wedgeRoundRectCallout">
            <a:avLst>
              <a:gd name="adj1" fmla="val -96380"/>
              <a:gd name="adj2" fmla="val 132819"/>
              <a:gd name="adj3" fmla="val 16667"/>
            </a:avLst>
          </a:prstGeom>
          <a:solidFill>
            <a:schemeClr val="hlink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600">
                <a:latin typeface="Tahoma" pitchFamily="34" charset="0"/>
              </a:rPr>
              <a:t>Povrchová blána</a:t>
            </a:r>
          </a:p>
        </p:txBody>
      </p:sp>
      <p:sp>
        <p:nvSpPr>
          <p:cNvPr id="51207" name="AutoShape 9"/>
          <p:cNvSpPr>
            <a:spLocks noChangeArrowheads="1"/>
          </p:cNvSpPr>
          <p:nvPr/>
        </p:nvSpPr>
        <p:spPr bwMode="auto">
          <a:xfrm>
            <a:off x="0" y="4076700"/>
            <a:ext cx="2627313" cy="719138"/>
          </a:xfrm>
          <a:prstGeom prst="wedgeRoundRectCallout">
            <a:avLst>
              <a:gd name="adj1" fmla="val 62264"/>
              <a:gd name="adj2" fmla="val -28002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600">
                <a:latin typeface="Tahoma" pitchFamily="34" charset="0"/>
              </a:rPr>
              <a:t>směsná kultura v biofilmových reaktorech </a:t>
            </a:r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2771775" y="188913"/>
            <a:ext cx="3705225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SEKUNDÁRNÍ ČIŠTĚNÍ</a:t>
            </a:r>
          </a:p>
        </p:txBody>
      </p:sp>
    </p:spTree>
    <p:extLst>
      <p:ext uri="{BB962C8B-B14F-4D97-AF65-F5344CB8AC3E}">
        <p14:creationId xmlns:p14="http://schemas.microsoft.com/office/powerpoint/2010/main" val="3388591296"/>
      </p:ext>
    </p:extLst>
  </p:cSld>
  <p:clrMapOvr>
    <a:masterClrMapping/>
  </p:clrMapOvr>
  <p:transition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6443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dirty="0"/>
              <a:t>Habitat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112" y="1052736"/>
            <a:ext cx="4904928" cy="5616624"/>
          </a:xfrm>
        </p:spPr>
        <p:txBody>
          <a:bodyPr>
            <a:normAutofit/>
          </a:bodyPr>
          <a:lstStyle/>
          <a:p>
            <a:r>
              <a:rPr lang="cs-CZ" sz="1600" dirty="0"/>
              <a:t>jednotlivé ekosféry mají mnoho habitatů</a:t>
            </a:r>
          </a:p>
          <a:p>
            <a:endParaRPr lang="cs-CZ" sz="1600" dirty="0"/>
          </a:p>
          <a:p>
            <a:r>
              <a:rPr lang="cs-CZ" sz="1600" dirty="0"/>
              <a:t>habitat – fyzické místo, kde se organismus nachází („adresa“)</a:t>
            </a:r>
          </a:p>
          <a:p>
            <a:endParaRPr lang="cs-CZ" sz="1600" dirty="0"/>
          </a:p>
          <a:p>
            <a:r>
              <a:rPr lang="cs-CZ" sz="1600" dirty="0"/>
              <a:t>ekologická nika – ta označuje, kde organismus žije, i jeho funkce v ekosystému</a:t>
            </a:r>
          </a:p>
          <a:p>
            <a:endParaRPr lang="cs-CZ" sz="1600" dirty="0"/>
          </a:p>
          <a:p>
            <a:r>
              <a:rPr lang="cs-CZ" sz="1600" dirty="0" err="1"/>
              <a:t>fyz</a:t>
            </a:r>
            <a:r>
              <a:rPr lang="cs-CZ" sz="1600" dirty="0"/>
              <a:t>-chemické charakteristiky habitatu ovlivňují růst, aktivitu, interakce a přežití mikroorganismů</a:t>
            </a:r>
          </a:p>
          <a:p>
            <a:r>
              <a:rPr lang="cs-CZ" sz="1600" dirty="0"/>
              <a:t>určují niku, kterou mikroorganismus okupuje</a:t>
            </a:r>
          </a:p>
          <a:p>
            <a:endParaRPr lang="cs-CZ" sz="1600" dirty="0"/>
          </a:p>
          <a:p>
            <a:r>
              <a:rPr lang="cs-CZ" sz="1600" dirty="0"/>
              <a:t>u mikrobů jde často o </a:t>
            </a:r>
            <a:r>
              <a:rPr lang="cs-CZ" sz="1600" dirty="0" err="1"/>
              <a:t>mikroměřítko</a:t>
            </a:r>
            <a:r>
              <a:rPr lang="cs-CZ" sz="1600" dirty="0"/>
              <a:t>, které je nutno brát v úvahu</a:t>
            </a:r>
          </a:p>
        </p:txBody>
      </p:sp>
      <p:sp>
        <p:nvSpPr>
          <p:cNvPr id="4" name="Obdélník 3"/>
          <p:cNvSpPr/>
          <p:nvPr/>
        </p:nvSpPr>
        <p:spPr>
          <a:xfrm>
            <a:off x="4604645" y="589176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http://www.nature.com/nrmicro/journal/v14/n1/abs/nrmicro3552.html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7"/>
            <a:ext cx="3888432" cy="427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0227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ejmout01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4398963" cy="3105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4" descr="scan01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73238"/>
            <a:ext cx="3263900" cy="35575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447675" y="322263"/>
            <a:ext cx="4451350" cy="3968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>
                <a:latin typeface="Tahoma" pitchFamily="34" charset="0"/>
              </a:rPr>
              <a:t>Rotační biodisky (biodiskové reaktory)</a:t>
            </a: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247900" y="803275"/>
            <a:ext cx="5764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>
                <a:solidFill>
                  <a:srgbClr val="FF3300"/>
                </a:solidFill>
                <a:latin typeface="Tahoma" pitchFamily="34" charset="0"/>
              </a:rPr>
              <a:t>princip skrápěných biofiltrů = přisedlé biofilmové společenstvo</a:t>
            </a:r>
          </a:p>
        </p:txBody>
      </p:sp>
      <p:sp>
        <p:nvSpPr>
          <p:cNvPr id="52230" name="AutoShape 7"/>
          <p:cNvSpPr>
            <a:spLocks noChangeArrowheads="1"/>
          </p:cNvSpPr>
          <p:nvPr/>
        </p:nvSpPr>
        <p:spPr bwMode="auto">
          <a:xfrm>
            <a:off x="1763713" y="765175"/>
            <a:ext cx="287337" cy="287338"/>
          </a:xfrm>
          <a:prstGeom prst="curvedRightArrow">
            <a:avLst>
              <a:gd name="adj1" fmla="val 20000"/>
              <a:gd name="adj2" fmla="val 40000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1" name="Line 8"/>
          <p:cNvSpPr>
            <a:spLocks noChangeShapeType="1"/>
          </p:cNvSpPr>
          <p:nvPr/>
        </p:nvSpPr>
        <p:spPr bwMode="auto">
          <a:xfrm>
            <a:off x="6443663" y="1196975"/>
            <a:ext cx="0" cy="18002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52232" name="Picture 9" descr="Rotating_Biological_Conta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6815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92817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Grafika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1200"/>
            <a:ext cx="4081463" cy="2641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Grafika2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17550"/>
            <a:ext cx="4056063" cy="2635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Grafika3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17900"/>
            <a:ext cx="4191000" cy="27447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41325" y="109538"/>
            <a:ext cx="1304925" cy="4572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>
                <a:latin typeface="Tahoma" pitchFamily="34" charset="0"/>
              </a:rPr>
              <a:t>Aktivace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272088" y="388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>
            <a:off x="5148263" y="4149725"/>
            <a:ext cx="3455987" cy="1008063"/>
          </a:xfrm>
          <a:prstGeom prst="wedgeRoundRectCallout">
            <a:avLst>
              <a:gd name="adj1" fmla="val -66125"/>
              <a:gd name="adj2" fmla="val -103227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2400">
                <a:latin typeface="Times New Roman" pitchFamily="18" charset="0"/>
              </a:rPr>
              <a:t>Aerobní čištění směsnou kulturou ve vznosu </a:t>
            </a:r>
          </a:p>
        </p:txBody>
      </p:sp>
    </p:spTree>
    <p:extLst>
      <p:ext uri="{BB962C8B-B14F-4D97-AF65-F5344CB8AC3E}">
        <p14:creationId xmlns:p14="http://schemas.microsoft.com/office/powerpoint/2010/main" val="241877897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304800" y="381000"/>
            <a:ext cx="8686800" cy="4648200"/>
            <a:chOff x="192" y="240"/>
            <a:chExt cx="5472" cy="2928"/>
          </a:xfrm>
        </p:grpSpPr>
        <p:sp>
          <p:nvSpPr>
            <p:cNvPr id="54275" name="Rectangle 3"/>
            <p:cNvSpPr>
              <a:spLocks noChangeArrowheads="1"/>
            </p:cNvSpPr>
            <p:nvPr/>
          </p:nvSpPr>
          <p:spPr bwMode="auto">
            <a:xfrm>
              <a:off x="192" y="240"/>
              <a:ext cx="5472" cy="29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4276" name="Group 4"/>
            <p:cNvGrpSpPr>
              <a:grpSpLocks/>
            </p:cNvGrpSpPr>
            <p:nvPr/>
          </p:nvGrpSpPr>
          <p:grpSpPr bwMode="auto">
            <a:xfrm>
              <a:off x="295" y="663"/>
              <a:ext cx="5261" cy="2404"/>
              <a:chOff x="295" y="663"/>
              <a:chExt cx="5261" cy="2404"/>
            </a:xfrm>
          </p:grpSpPr>
          <p:sp>
            <p:nvSpPr>
              <p:cNvPr id="54278" name="Rectangle 5"/>
              <p:cNvSpPr>
                <a:spLocks noChangeArrowheads="1"/>
              </p:cNvSpPr>
              <p:nvPr/>
            </p:nvSpPr>
            <p:spPr bwMode="auto">
              <a:xfrm>
                <a:off x="295" y="663"/>
                <a:ext cx="5261" cy="181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54279" name="Group 6"/>
              <p:cNvGrpSpPr>
                <a:grpSpLocks/>
              </p:cNvGrpSpPr>
              <p:nvPr/>
            </p:nvGrpSpPr>
            <p:grpSpPr bwMode="auto">
              <a:xfrm>
                <a:off x="431" y="753"/>
                <a:ext cx="4944" cy="1361"/>
                <a:chOff x="431" y="300"/>
                <a:chExt cx="4944" cy="1361"/>
              </a:xfrm>
            </p:grpSpPr>
            <p:grpSp>
              <p:nvGrpSpPr>
                <p:cNvPr id="54312" name="Group 7"/>
                <p:cNvGrpSpPr>
                  <a:grpSpLocks/>
                </p:cNvGrpSpPr>
                <p:nvPr/>
              </p:nvGrpSpPr>
              <p:grpSpPr bwMode="auto">
                <a:xfrm>
                  <a:off x="431" y="891"/>
                  <a:ext cx="498" cy="725"/>
                  <a:chOff x="657" y="709"/>
                  <a:chExt cx="272" cy="362"/>
                </a:xfrm>
              </p:grpSpPr>
              <p:sp>
                <p:nvSpPr>
                  <p:cNvPr id="54475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70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6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884" y="845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7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657" y="79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8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70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9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890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80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981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313" name="Group 14"/>
                <p:cNvGrpSpPr>
                  <a:grpSpLocks/>
                </p:cNvGrpSpPr>
                <p:nvPr/>
              </p:nvGrpSpPr>
              <p:grpSpPr bwMode="auto">
                <a:xfrm>
                  <a:off x="2880" y="754"/>
                  <a:ext cx="942" cy="907"/>
                  <a:chOff x="1565" y="1207"/>
                  <a:chExt cx="715" cy="590"/>
                </a:xfrm>
              </p:grpSpPr>
              <p:grpSp>
                <p:nvGrpSpPr>
                  <p:cNvPr id="54423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1791" y="1390"/>
                    <a:ext cx="227" cy="361"/>
                    <a:chOff x="1791" y="1390"/>
                    <a:chExt cx="227" cy="361"/>
                  </a:xfrm>
                </p:grpSpPr>
                <p:sp>
                  <p:nvSpPr>
                    <p:cNvPr id="54461" name="Oval 1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2" name="Oval 1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3" name="Oval 1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4" name="Oval 1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5" name="Oval 2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6" name="Oval 2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7" name="Oval 2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8" name="Oval 2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 algn="ctr"/>
                      <a:endParaRPr lang="en-US" alt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54469" name="Oval 24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0" name="Oval 2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1" name="Oval 2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2" name="Oval 2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3" name="Oval 2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41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4" name="Oval 2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683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424" name="Group 30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861" y="1354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9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5" name="Group 33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997" y="1490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7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8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6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1565" y="1525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5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6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7" name="Group 39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711" y="1319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3" name="Oval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4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1610" y="1570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46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47" name="Line 4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8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9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0" name="Line 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1" name="Line 4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2" name="Line 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9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1610" y="1344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39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40" name="Line 5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1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2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3" name="Line 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4" name="Line 5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5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3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882" y="1525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32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33" name="Line 6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4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5" name="Line 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6" name="Line 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7" name="Line 6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8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54431" name="Freeform 66"/>
                  <p:cNvSpPr>
                    <a:spLocks/>
                  </p:cNvSpPr>
                  <p:nvPr/>
                </p:nvSpPr>
                <p:spPr bwMode="auto">
                  <a:xfrm>
                    <a:off x="1837" y="1302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314" name="Group 67"/>
                <p:cNvGrpSpPr>
                  <a:grpSpLocks/>
                </p:cNvGrpSpPr>
                <p:nvPr/>
              </p:nvGrpSpPr>
              <p:grpSpPr bwMode="auto">
                <a:xfrm>
                  <a:off x="1610" y="845"/>
                  <a:ext cx="726" cy="771"/>
                  <a:chOff x="1791" y="1842"/>
                  <a:chExt cx="544" cy="545"/>
                </a:xfrm>
              </p:grpSpPr>
              <p:grpSp>
                <p:nvGrpSpPr>
                  <p:cNvPr id="54382" name="Group 68"/>
                  <p:cNvGrpSpPr>
                    <a:grpSpLocks/>
                  </p:cNvGrpSpPr>
                  <p:nvPr/>
                </p:nvGrpSpPr>
                <p:grpSpPr bwMode="auto">
                  <a:xfrm>
                    <a:off x="1927" y="1980"/>
                    <a:ext cx="227" cy="361"/>
                    <a:chOff x="1791" y="1390"/>
                    <a:chExt cx="227" cy="361"/>
                  </a:xfrm>
                </p:grpSpPr>
                <p:sp>
                  <p:nvSpPr>
                    <p:cNvPr id="54409" name="Oval 6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0" name="Oval 7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1" name="Oval 7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2" name="Oval 7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3" name="Oval 7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4" name="Oval 74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5" name="Oval 7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6" name="Oval 7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 algn="ctr"/>
                      <a:endParaRPr lang="en-US" alt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54417" name="Oval 7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8" name="Oval 7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9" name="Oval 7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0" name="Oval 8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1" name="Oval 8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41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2" name="Oval 8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683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383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018" y="2069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02" name="Oval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03" name="Line 8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4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5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6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7" name="Line 8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8" name="Line 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84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1791" y="1842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395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96" name="Line 9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7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8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9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0" name="Line 9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1" name="Line 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85" name="Group 99"/>
                  <p:cNvGrpSpPr>
                    <a:grpSpLocks/>
                  </p:cNvGrpSpPr>
                  <p:nvPr/>
                </p:nvGrpSpPr>
                <p:grpSpPr bwMode="auto">
                  <a:xfrm>
                    <a:off x="1791" y="2160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388" name="Oval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89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0" name="Line 1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1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2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3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4" name="Line 1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54386" name="Freeform 107"/>
                  <p:cNvSpPr>
                    <a:spLocks/>
                  </p:cNvSpPr>
                  <p:nvPr/>
                </p:nvSpPr>
                <p:spPr bwMode="auto">
                  <a:xfrm>
                    <a:off x="2019" y="1933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87" name="Freeform 108"/>
                  <p:cNvSpPr>
                    <a:spLocks/>
                  </p:cNvSpPr>
                  <p:nvPr/>
                </p:nvSpPr>
                <p:spPr bwMode="auto">
                  <a:xfrm>
                    <a:off x="1791" y="1979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315" name="Group 109"/>
                <p:cNvGrpSpPr>
                  <a:grpSpLocks/>
                </p:cNvGrpSpPr>
                <p:nvPr/>
              </p:nvGrpSpPr>
              <p:grpSpPr bwMode="auto">
                <a:xfrm>
                  <a:off x="4388" y="799"/>
                  <a:ext cx="987" cy="817"/>
                  <a:chOff x="2880" y="845"/>
                  <a:chExt cx="715" cy="590"/>
                </a:xfrm>
              </p:grpSpPr>
              <p:grpSp>
                <p:nvGrpSpPr>
                  <p:cNvPr id="54323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80" y="845"/>
                    <a:ext cx="715" cy="590"/>
                    <a:chOff x="1565" y="1207"/>
                    <a:chExt cx="715" cy="590"/>
                  </a:xfrm>
                </p:grpSpPr>
                <p:grpSp>
                  <p:nvGrpSpPr>
                    <p:cNvPr id="54330" name="Group 1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91" y="1390"/>
                      <a:ext cx="227" cy="361"/>
                      <a:chOff x="1791" y="1390"/>
                      <a:chExt cx="227" cy="361"/>
                    </a:xfrm>
                  </p:grpSpPr>
                  <p:sp>
                    <p:nvSpPr>
                      <p:cNvPr id="54368" name="Oval 112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9" name="Oval 113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638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0" name="Oval 114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547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1" name="Oval 11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456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2" name="Oval 116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638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3" name="Oval 117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456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4" name="Oval 118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5" name="Oval 119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547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algn="ctr"/>
                        <a:endParaRPr lang="en-US" alt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54376" name="Oval 120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51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7" name="Oval 121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51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8" name="Oval 122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769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9" name="Oval 123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769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80" name="Oval 124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41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81" name="Oval 12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683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4331" name="Group 126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861" y="1354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6" name="Oval 1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7" name="Freeform 1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2" name="Group 129"/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1997" y="1490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4" name="Oval 1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5" name="Freeform 1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3" name="Group 1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65" y="1525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2" name="Oval 1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3" name="Freeform 1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4" name="Group 13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11" y="1319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0" name="Oval 1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1" name="Freeform 1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5" name="Group 1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0" y="1570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53" name="Oval 1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54" name="Line 14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5" name="Line 1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6" name="Line 1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7" name="Line 14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8" name="Line 144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9" name="Line 14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6" name="Group 1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0" y="1344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46" name="Oval 1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47" name="Line 148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8" name="Line 14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9" name="Line 15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0" name="Line 15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1" name="Line 152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2" name="Line 15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7" name="Group 1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82" y="1525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39" name="Oval 1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40" name="Line 15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1" name="Line 1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2" name="Line 15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3" name="Line 15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4" name="Line 16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5" name="Line 16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54338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1837" y="1302"/>
                      <a:ext cx="181" cy="268"/>
                    </a:xfrm>
                    <a:custGeom>
                      <a:avLst/>
                      <a:gdLst>
                        <a:gd name="T0" fmla="*/ 35 w 247"/>
                        <a:gd name="T1" fmla="*/ 78 h 357"/>
                        <a:gd name="T2" fmla="*/ 47 w 247"/>
                        <a:gd name="T3" fmla="*/ 59 h 357"/>
                        <a:gd name="T4" fmla="*/ 53 w 247"/>
                        <a:gd name="T5" fmla="*/ 7 h 357"/>
                        <a:gd name="T6" fmla="*/ 59 w 247"/>
                        <a:gd name="T7" fmla="*/ 52 h 357"/>
                        <a:gd name="T8" fmla="*/ 116 w 247"/>
                        <a:gd name="T9" fmla="*/ 71 h 357"/>
                        <a:gd name="T10" fmla="*/ 103 w 247"/>
                        <a:gd name="T11" fmla="*/ 98 h 357"/>
                        <a:gd name="T12" fmla="*/ 128 w 247"/>
                        <a:gd name="T13" fmla="*/ 162 h 357"/>
                        <a:gd name="T14" fmla="*/ 122 w 247"/>
                        <a:gd name="T15" fmla="*/ 182 h 357"/>
                        <a:gd name="T16" fmla="*/ 91 w 247"/>
                        <a:gd name="T17" fmla="*/ 149 h 357"/>
                        <a:gd name="T18" fmla="*/ 59 w 247"/>
                        <a:gd name="T19" fmla="*/ 201 h 357"/>
                        <a:gd name="T20" fmla="*/ 41 w 247"/>
                        <a:gd name="T21" fmla="*/ 143 h 357"/>
                        <a:gd name="T22" fmla="*/ 23 w 247"/>
                        <a:gd name="T23" fmla="*/ 130 h 357"/>
                        <a:gd name="T24" fmla="*/ 10 w 247"/>
                        <a:gd name="T25" fmla="*/ 116 h 357"/>
                        <a:gd name="T26" fmla="*/ 4 w 247"/>
                        <a:gd name="T27" fmla="*/ 98 h 357"/>
                        <a:gd name="T28" fmla="*/ 35 w 247"/>
                        <a:gd name="T29" fmla="*/ 78 h 357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0" t="0" r="r" b="b"/>
                      <a:pathLst>
                        <a:path w="247" h="357">
                          <a:moveTo>
                            <a:pt x="65" y="138"/>
                          </a:moveTo>
                          <a:cubicBezTo>
                            <a:pt x="73" y="127"/>
                            <a:pt x="84" y="117"/>
                            <a:pt x="88" y="104"/>
                          </a:cubicBezTo>
                          <a:cubicBezTo>
                            <a:pt x="96" y="74"/>
                            <a:pt x="73" y="26"/>
                            <a:pt x="100" y="12"/>
                          </a:cubicBezTo>
                          <a:cubicBezTo>
                            <a:pt x="124" y="0"/>
                            <a:pt x="100" y="67"/>
                            <a:pt x="111" y="92"/>
                          </a:cubicBezTo>
                          <a:cubicBezTo>
                            <a:pt x="124" y="121"/>
                            <a:pt x="202" y="125"/>
                            <a:pt x="215" y="127"/>
                          </a:cubicBezTo>
                          <a:cubicBezTo>
                            <a:pt x="247" y="226"/>
                            <a:pt x="220" y="103"/>
                            <a:pt x="192" y="173"/>
                          </a:cubicBezTo>
                          <a:cubicBezTo>
                            <a:pt x="181" y="202"/>
                            <a:pt x="229" y="261"/>
                            <a:pt x="238" y="288"/>
                          </a:cubicBezTo>
                          <a:cubicBezTo>
                            <a:pt x="234" y="300"/>
                            <a:pt x="238" y="320"/>
                            <a:pt x="226" y="323"/>
                          </a:cubicBezTo>
                          <a:cubicBezTo>
                            <a:pt x="204" y="329"/>
                            <a:pt x="175" y="274"/>
                            <a:pt x="169" y="265"/>
                          </a:cubicBezTo>
                          <a:cubicBezTo>
                            <a:pt x="113" y="284"/>
                            <a:pt x="126" y="301"/>
                            <a:pt x="111" y="357"/>
                          </a:cubicBezTo>
                          <a:cubicBezTo>
                            <a:pt x="84" y="277"/>
                            <a:pt x="95" y="311"/>
                            <a:pt x="77" y="254"/>
                          </a:cubicBezTo>
                          <a:cubicBezTo>
                            <a:pt x="73" y="241"/>
                            <a:pt x="53" y="240"/>
                            <a:pt x="42" y="231"/>
                          </a:cubicBezTo>
                          <a:cubicBezTo>
                            <a:pt x="33" y="224"/>
                            <a:pt x="27" y="215"/>
                            <a:pt x="19" y="207"/>
                          </a:cubicBezTo>
                          <a:cubicBezTo>
                            <a:pt x="15" y="196"/>
                            <a:pt x="0" y="181"/>
                            <a:pt x="8" y="173"/>
                          </a:cubicBezTo>
                          <a:cubicBezTo>
                            <a:pt x="73" y="108"/>
                            <a:pt x="65" y="201"/>
                            <a:pt x="65" y="138"/>
                          </a:cubicBezTo>
                          <a:close/>
                        </a:path>
                      </a:pathLst>
                    </a:custGeom>
                    <a:solidFill>
                      <a:srgbClr val="FF33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24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3288" y="1027"/>
                    <a:ext cx="181" cy="226"/>
                    <a:chOff x="431" y="3612"/>
                    <a:chExt cx="181" cy="226"/>
                  </a:xfrm>
                </p:grpSpPr>
                <p:sp>
                  <p:nvSpPr>
                    <p:cNvPr id="54328" name="AutoShap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" y="3657"/>
                      <a:ext cx="45" cy="181"/>
                    </a:xfrm>
                    <a:custGeom>
                      <a:avLst/>
                      <a:gdLst>
                        <a:gd name="T0" fmla="*/ 0 w 21600"/>
                        <a:gd name="T1" fmla="*/ 1 h 21600"/>
                        <a:gd name="T2" fmla="*/ 0 w 21600"/>
                        <a:gd name="T3" fmla="*/ 2 h 21600"/>
                        <a:gd name="T4" fmla="*/ 0 w 21600"/>
                        <a:gd name="T5" fmla="*/ 1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320 w 21600"/>
                        <a:gd name="T13" fmla="*/ 4535 h 21600"/>
                        <a:gd name="T14" fmla="*/ 17280 w 21600"/>
                        <a:gd name="T15" fmla="*/ 1706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29" name="AutoShap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" y="3612"/>
                      <a:ext cx="181" cy="136"/>
                    </a:xfrm>
                    <a:prstGeom prst="sun">
                      <a:avLst>
                        <a:gd name="adj" fmla="val 25000"/>
                      </a:avLst>
                    </a:pr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325" name="Group 166"/>
                  <p:cNvGrpSpPr>
                    <a:grpSpLocks/>
                  </p:cNvGrpSpPr>
                  <p:nvPr/>
                </p:nvGrpSpPr>
                <p:grpSpPr bwMode="auto">
                  <a:xfrm rot="-1879547">
                    <a:off x="2971" y="891"/>
                    <a:ext cx="181" cy="226"/>
                    <a:chOff x="431" y="3612"/>
                    <a:chExt cx="181" cy="226"/>
                  </a:xfrm>
                </p:grpSpPr>
                <p:sp>
                  <p:nvSpPr>
                    <p:cNvPr id="54326" name="AutoShap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" y="3657"/>
                      <a:ext cx="45" cy="181"/>
                    </a:xfrm>
                    <a:custGeom>
                      <a:avLst/>
                      <a:gdLst>
                        <a:gd name="T0" fmla="*/ 0 w 21600"/>
                        <a:gd name="T1" fmla="*/ 1 h 21600"/>
                        <a:gd name="T2" fmla="*/ 0 w 21600"/>
                        <a:gd name="T3" fmla="*/ 2 h 21600"/>
                        <a:gd name="T4" fmla="*/ 0 w 21600"/>
                        <a:gd name="T5" fmla="*/ 1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320 w 21600"/>
                        <a:gd name="T13" fmla="*/ 4535 h 21600"/>
                        <a:gd name="T14" fmla="*/ 17280 w 21600"/>
                        <a:gd name="T15" fmla="*/ 1706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27" name="AutoShap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" y="3612"/>
                      <a:ext cx="181" cy="136"/>
                    </a:xfrm>
                    <a:prstGeom prst="sun">
                      <a:avLst>
                        <a:gd name="adj" fmla="val 25000"/>
                      </a:avLst>
                    </a:pr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sp>
              <p:nvSpPr>
                <p:cNvPr id="54316" name="AutoShape 169"/>
                <p:cNvSpPr>
                  <a:spLocks noChangeArrowheads="1"/>
                </p:cNvSpPr>
                <p:nvPr/>
              </p:nvSpPr>
              <p:spPr bwMode="auto">
                <a:xfrm>
                  <a:off x="1111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7" name="AutoShape 170"/>
                <p:cNvSpPr>
                  <a:spLocks noChangeArrowheads="1"/>
                </p:cNvSpPr>
                <p:nvPr/>
              </p:nvSpPr>
              <p:spPr bwMode="auto">
                <a:xfrm>
                  <a:off x="2426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8" name="AutoShape 171"/>
                <p:cNvSpPr>
                  <a:spLocks noChangeArrowheads="1"/>
                </p:cNvSpPr>
                <p:nvPr/>
              </p:nvSpPr>
              <p:spPr bwMode="auto">
                <a:xfrm>
                  <a:off x="3968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9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645" y="313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1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0" name="Text Box 173"/>
                <p:cNvSpPr txBox="1">
                  <a:spLocks noChangeArrowheads="1"/>
                </p:cNvSpPr>
                <p:nvPr/>
              </p:nvSpPr>
              <p:spPr bwMode="auto">
                <a:xfrm>
                  <a:off x="1713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2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1" name="Text Box 174"/>
                <p:cNvSpPr txBox="1">
                  <a:spLocks noChangeArrowheads="1"/>
                </p:cNvSpPr>
                <p:nvPr/>
              </p:nvSpPr>
              <p:spPr bwMode="auto">
                <a:xfrm>
                  <a:off x="3119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3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2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4661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4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</p:grpSp>
          <p:grpSp>
            <p:nvGrpSpPr>
              <p:cNvPr id="54280" name="Group 176"/>
              <p:cNvGrpSpPr>
                <a:grpSpLocks/>
              </p:cNvGrpSpPr>
              <p:nvPr/>
            </p:nvGrpSpPr>
            <p:grpSpPr bwMode="auto">
              <a:xfrm>
                <a:off x="628" y="2546"/>
                <a:ext cx="4293" cy="283"/>
                <a:chOff x="340" y="2093"/>
                <a:chExt cx="4293" cy="283"/>
              </a:xfrm>
            </p:grpSpPr>
            <p:grpSp>
              <p:nvGrpSpPr>
                <p:cNvPr id="54297" name="Group 177"/>
                <p:cNvGrpSpPr>
                  <a:grpSpLocks/>
                </p:cNvGrpSpPr>
                <p:nvPr/>
              </p:nvGrpSpPr>
              <p:grpSpPr bwMode="auto">
                <a:xfrm>
                  <a:off x="1338" y="2115"/>
                  <a:ext cx="317" cy="227"/>
                  <a:chOff x="1429" y="2931"/>
                  <a:chExt cx="317" cy="227"/>
                </a:xfrm>
              </p:grpSpPr>
              <p:sp>
                <p:nvSpPr>
                  <p:cNvPr id="54305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519" y="3022"/>
                    <a:ext cx="182" cy="91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306" name="Line 17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65" y="2931"/>
                    <a:ext cx="45" cy="9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7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1655" y="3067"/>
                    <a:ext cx="9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8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1610" y="3113"/>
                    <a:ext cx="45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9" name="Line 1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3113"/>
                    <a:ext cx="91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10" name="Line 18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429" y="3022"/>
                    <a:ext cx="90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11" name="Line 1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5" y="2976"/>
                    <a:ext cx="46" cy="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298" name="Group 185"/>
                <p:cNvGrpSpPr>
                  <a:grpSpLocks/>
                </p:cNvGrpSpPr>
                <p:nvPr/>
              </p:nvGrpSpPr>
              <p:grpSpPr bwMode="auto">
                <a:xfrm rot="5400000">
                  <a:off x="3222" y="2205"/>
                  <a:ext cx="283" cy="59"/>
                  <a:chOff x="2245" y="3657"/>
                  <a:chExt cx="451" cy="116"/>
                </a:xfrm>
              </p:grpSpPr>
              <p:sp>
                <p:nvSpPr>
                  <p:cNvPr id="54303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3657"/>
                    <a:ext cx="136" cy="91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304" name="Freeform 187"/>
                  <p:cNvSpPr>
                    <a:spLocks/>
                  </p:cNvSpPr>
                  <p:nvPr/>
                </p:nvSpPr>
                <p:spPr bwMode="auto">
                  <a:xfrm>
                    <a:off x="2385" y="3686"/>
                    <a:ext cx="311" cy="87"/>
                  </a:xfrm>
                  <a:custGeom>
                    <a:avLst/>
                    <a:gdLst>
                      <a:gd name="T0" fmla="*/ 0 w 311"/>
                      <a:gd name="T1" fmla="*/ 12 h 87"/>
                      <a:gd name="T2" fmla="*/ 126 w 311"/>
                      <a:gd name="T3" fmla="*/ 0 h 87"/>
                      <a:gd name="T4" fmla="*/ 219 w 311"/>
                      <a:gd name="T5" fmla="*/ 70 h 87"/>
                      <a:gd name="T6" fmla="*/ 311 w 311"/>
                      <a:gd name="T7" fmla="*/ 81 h 8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11" h="87">
                        <a:moveTo>
                          <a:pt x="0" y="12"/>
                        </a:moveTo>
                        <a:cubicBezTo>
                          <a:pt x="42" y="8"/>
                          <a:pt x="84" y="0"/>
                          <a:pt x="126" y="0"/>
                        </a:cubicBezTo>
                        <a:cubicBezTo>
                          <a:pt x="185" y="0"/>
                          <a:pt x="156" y="50"/>
                          <a:pt x="219" y="70"/>
                        </a:cubicBezTo>
                        <a:cubicBezTo>
                          <a:pt x="271" y="87"/>
                          <a:pt x="241" y="81"/>
                          <a:pt x="311" y="81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54299" name="Oval 188"/>
                <p:cNvSpPr>
                  <a:spLocks noChangeArrowheads="1"/>
                </p:cNvSpPr>
                <p:nvPr/>
              </p:nvSpPr>
              <p:spPr bwMode="auto">
                <a:xfrm>
                  <a:off x="340" y="2202"/>
                  <a:ext cx="45" cy="9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00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385" y="2115"/>
                  <a:ext cx="62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bakterie</a:t>
                  </a:r>
                </a:p>
              </p:txBody>
            </p:sp>
            <p:sp>
              <p:nvSpPr>
                <p:cNvPr id="54301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1655" y="2115"/>
                  <a:ext cx="137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Volně žijící nálevníci</a:t>
                  </a:r>
                </a:p>
              </p:txBody>
            </p:sp>
            <p:sp>
              <p:nvSpPr>
                <p:cNvPr id="54302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3424" y="2115"/>
                  <a:ext cx="120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stopkatí nálevníci</a:t>
                  </a:r>
                </a:p>
              </p:txBody>
            </p:sp>
          </p:grpSp>
          <p:sp>
            <p:nvSpPr>
              <p:cNvPr id="54281" name="Oval 192"/>
              <p:cNvSpPr>
                <a:spLocks noChangeArrowheads="1"/>
              </p:cNvSpPr>
              <p:nvPr/>
            </p:nvSpPr>
            <p:spPr bwMode="auto">
              <a:xfrm>
                <a:off x="1746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2" name="Oval 193"/>
              <p:cNvSpPr>
                <a:spLocks noChangeArrowheads="1"/>
              </p:cNvSpPr>
              <p:nvPr/>
            </p:nvSpPr>
            <p:spPr bwMode="auto">
              <a:xfrm>
                <a:off x="3152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3" name="Oval 194"/>
              <p:cNvSpPr>
                <a:spLocks noChangeArrowheads="1"/>
              </p:cNvSpPr>
              <p:nvPr/>
            </p:nvSpPr>
            <p:spPr bwMode="auto">
              <a:xfrm>
                <a:off x="3424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4" name="Oval 195"/>
              <p:cNvSpPr>
                <a:spLocks noChangeArrowheads="1"/>
              </p:cNvSpPr>
              <p:nvPr/>
            </p:nvSpPr>
            <p:spPr bwMode="auto">
              <a:xfrm>
                <a:off x="1973" y="188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5" name="Oval 196"/>
              <p:cNvSpPr>
                <a:spLocks noChangeArrowheads="1"/>
              </p:cNvSpPr>
              <p:nvPr/>
            </p:nvSpPr>
            <p:spPr bwMode="auto">
              <a:xfrm>
                <a:off x="1746" y="1570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6" name="Oval 197"/>
              <p:cNvSpPr>
                <a:spLocks noChangeArrowheads="1"/>
              </p:cNvSpPr>
              <p:nvPr/>
            </p:nvSpPr>
            <p:spPr bwMode="auto">
              <a:xfrm>
                <a:off x="3152" y="1524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7" name="Oval 198"/>
              <p:cNvSpPr>
                <a:spLocks noChangeArrowheads="1"/>
              </p:cNvSpPr>
              <p:nvPr/>
            </p:nvSpPr>
            <p:spPr bwMode="auto">
              <a:xfrm>
                <a:off x="4649" y="1751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54288" name="Group 199"/>
              <p:cNvGrpSpPr>
                <a:grpSpLocks/>
              </p:cNvGrpSpPr>
              <p:nvPr/>
            </p:nvGrpSpPr>
            <p:grpSpPr bwMode="auto">
              <a:xfrm>
                <a:off x="975" y="2799"/>
                <a:ext cx="4264" cy="268"/>
                <a:chOff x="612" y="2346"/>
                <a:chExt cx="4264" cy="268"/>
              </a:xfrm>
            </p:grpSpPr>
            <p:sp>
              <p:nvSpPr>
                <p:cNvPr id="54289" name="Freeform 200"/>
                <p:cNvSpPr>
                  <a:spLocks/>
                </p:cNvSpPr>
                <p:nvPr/>
              </p:nvSpPr>
              <p:spPr bwMode="auto">
                <a:xfrm>
                  <a:off x="2472" y="2346"/>
                  <a:ext cx="181" cy="268"/>
                </a:xfrm>
                <a:custGeom>
                  <a:avLst/>
                  <a:gdLst>
                    <a:gd name="T0" fmla="*/ 35 w 247"/>
                    <a:gd name="T1" fmla="*/ 78 h 357"/>
                    <a:gd name="T2" fmla="*/ 47 w 247"/>
                    <a:gd name="T3" fmla="*/ 59 h 357"/>
                    <a:gd name="T4" fmla="*/ 53 w 247"/>
                    <a:gd name="T5" fmla="*/ 7 h 357"/>
                    <a:gd name="T6" fmla="*/ 59 w 247"/>
                    <a:gd name="T7" fmla="*/ 52 h 357"/>
                    <a:gd name="T8" fmla="*/ 116 w 247"/>
                    <a:gd name="T9" fmla="*/ 71 h 357"/>
                    <a:gd name="T10" fmla="*/ 103 w 247"/>
                    <a:gd name="T11" fmla="*/ 98 h 357"/>
                    <a:gd name="T12" fmla="*/ 128 w 247"/>
                    <a:gd name="T13" fmla="*/ 162 h 357"/>
                    <a:gd name="T14" fmla="*/ 122 w 247"/>
                    <a:gd name="T15" fmla="*/ 182 h 357"/>
                    <a:gd name="T16" fmla="*/ 91 w 247"/>
                    <a:gd name="T17" fmla="*/ 149 h 357"/>
                    <a:gd name="T18" fmla="*/ 59 w 247"/>
                    <a:gd name="T19" fmla="*/ 201 h 357"/>
                    <a:gd name="T20" fmla="*/ 41 w 247"/>
                    <a:gd name="T21" fmla="*/ 143 h 357"/>
                    <a:gd name="T22" fmla="*/ 23 w 247"/>
                    <a:gd name="T23" fmla="*/ 130 h 357"/>
                    <a:gd name="T24" fmla="*/ 10 w 247"/>
                    <a:gd name="T25" fmla="*/ 116 h 357"/>
                    <a:gd name="T26" fmla="*/ 4 w 247"/>
                    <a:gd name="T27" fmla="*/ 98 h 357"/>
                    <a:gd name="T28" fmla="*/ 35 w 247"/>
                    <a:gd name="T29" fmla="*/ 78 h 35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47" h="357">
                      <a:moveTo>
                        <a:pt x="65" y="138"/>
                      </a:moveTo>
                      <a:cubicBezTo>
                        <a:pt x="73" y="127"/>
                        <a:pt x="84" y="117"/>
                        <a:pt x="88" y="104"/>
                      </a:cubicBezTo>
                      <a:cubicBezTo>
                        <a:pt x="96" y="74"/>
                        <a:pt x="73" y="26"/>
                        <a:pt x="100" y="12"/>
                      </a:cubicBezTo>
                      <a:cubicBezTo>
                        <a:pt x="124" y="0"/>
                        <a:pt x="100" y="67"/>
                        <a:pt x="111" y="92"/>
                      </a:cubicBezTo>
                      <a:cubicBezTo>
                        <a:pt x="124" y="121"/>
                        <a:pt x="202" y="125"/>
                        <a:pt x="215" y="127"/>
                      </a:cubicBezTo>
                      <a:cubicBezTo>
                        <a:pt x="247" y="226"/>
                        <a:pt x="220" y="103"/>
                        <a:pt x="192" y="173"/>
                      </a:cubicBezTo>
                      <a:cubicBezTo>
                        <a:pt x="181" y="202"/>
                        <a:pt x="229" y="261"/>
                        <a:pt x="238" y="288"/>
                      </a:cubicBezTo>
                      <a:cubicBezTo>
                        <a:pt x="234" y="300"/>
                        <a:pt x="238" y="320"/>
                        <a:pt x="226" y="323"/>
                      </a:cubicBezTo>
                      <a:cubicBezTo>
                        <a:pt x="204" y="329"/>
                        <a:pt x="175" y="274"/>
                        <a:pt x="169" y="265"/>
                      </a:cubicBezTo>
                      <a:cubicBezTo>
                        <a:pt x="113" y="284"/>
                        <a:pt x="126" y="301"/>
                        <a:pt x="111" y="357"/>
                      </a:cubicBezTo>
                      <a:cubicBezTo>
                        <a:pt x="84" y="277"/>
                        <a:pt x="95" y="311"/>
                        <a:pt x="77" y="254"/>
                      </a:cubicBezTo>
                      <a:cubicBezTo>
                        <a:pt x="73" y="241"/>
                        <a:pt x="53" y="240"/>
                        <a:pt x="42" y="231"/>
                      </a:cubicBezTo>
                      <a:cubicBezTo>
                        <a:pt x="33" y="224"/>
                        <a:pt x="27" y="215"/>
                        <a:pt x="19" y="207"/>
                      </a:cubicBezTo>
                      <a:cubicBezTo>
                        <a:pt x="15" y="196"/>
                        <a:pt x="0" y="181"/>
                        <a:pt x="8" y="173"/>
                      </a:cubicBezTo>
                      <a:cubicBezTo>
                        <a:pt x="73" y="108"/>
                        <a:pt x="65" y="201"/>
                        <a:pt x="65" y="138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54290" name="Group 201"/>
                <p:cNvGrpSpPr>
                  <a:grpSpLocks/>
                </p:cNvGrpSpPr>
                <p:nvPr/>
              </p:nvGrpSpPr>
              <p:grpSpPr bwMode="auto">
                <a:xfrm>
                  <a:off x="4196" y="2387"/>
                  <a:ext cx="181" cy="226"/>
                  <a:chOff x="431" y="3612"/>
                  <a:chExt cx="181" cy="226"/>
                </a:xfrm>
              </p:grpSpPr>
              <p:sp>
                <p:nvSpPr>
                  <p:cNvPr id="54295" name="AutoShape 202"/>
                  <p:cNvSpPr>
                    <a:spLocks noChangeArrowheads="1"/>
                  </p:cNvSpPr>
                  <p:nvPr/>
                </p:nvSpPr>
                <p:spPr bwMode="auto">
                  <a:xfrm>
                    <a:off x="476" y="3657"/>
                    <a:ext cx="45" cy="181"/>
                  </a:xfrm>
                  <a:custGeom>
                    <a:avLst/>
                    <a:gdLst>
                      <a:gd name="T0" fmla="*/ 0 w 21600"/>
                      <a:gd name="T1" fmla="*/ 1 h 21600"/>
                      <a:gd name="T2" fmla="*/ 0 w 21600"/>
                      <a:gd name="T3" fmla="*/ 2 h 21600"/>
                      <a:gd name="T4" fmla="*/ 0 w 21600"/>
                      <a:gd name="T5" fmla="*/ 1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320 w 21600"/>
                      <a:gd name="T13" fmla="*/ 4535 h 21600"/>
                      <a:gd name="T14" fmla="*/ 17280 w 21600"/>
                      <a:gd name="T15" fmla="*/ 1706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54296" name="AutoShape 203"/>
                  <p:cNvSpPr>
                    <a:spLocks noChangeArrowheads="1"/>
                  </p:cNvSpPr>
                  <p:nvPr/>
                </p:nvSpPr>
                <p:spPr bwMode="auto">
                  <a:xfrm>
                    <a:off x="431" y="3612"/>
                    <a:ext cx="181" cy="136"/>
                  </a:xfrm>
                  <a:prstGeom prst="sun">
                    <a:avLst>
                      <a:gd name="adj" fmla="val 25000"/>
                    </a:avLst>
                  </a:pr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54291" name="Text Box 204"/>
                <p:cNvSpPr txBox="1">
                  <a:spLocks noChangeArrowheads="1"/>
                </p:cNvSpPr>
                <p:nvPr/>
              </p:nvSpPr>
              <p:spPr bwMode="auto">
                <a:xfrm>
                  <a:off x="2649" y="2383"/>
                  <a:ext cx="685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měňavky</a:t>
                  </a:r>
                </a:p>
              </p:txBody>
            </p:sp>
            <p:sp>
              <p:nvSpPr>
                <p:cNvPr id="54292" name="Oval 205"/>
                <p:cNvSpPr>
                  <a:spLocks noChangeArrowheads="1"/>
                </p:cNvSpPr>
                <p:nvPr/>
              </p:nvSpPr>
              <p:spPr bwMode="auto">
                <a:xfrm>
                  <a:off x="612" y="2478"/>
                  <a:ext cx="91" cy="45"/>
                </a:xfrm>
                <a:prstGeom prst="ellipse">
                  <a:avLst/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293" name="Text Box 206"/>
                <p:cNvSpPr txBox="1">
                  <a:spLocks noChangeArrowheads="1"/>
                </p:cNvSpPr>
                <p:nvPr/>
              </p:nvSpPr>
              <p:spPr bwMode="auto">
                <a:xfrm>
                  <a:off x="703" y="2383"/>
                  <a:ext cx="122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bezbarví bičíkovci</a:t>
                  </a:r>
                </a:p>
              </p:txBody>
            </p:sp>
            <p:sp>
              <p:nvSpPr>
                <p:cNvPr id="54294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4391" y="2383"/>
                  <a:ext cx="485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vířníci</a:t>
                  </a:r>
                </a:p>
              </p:txBody>
            </p:sp>
          </p:grpSp>
        </p:grpSp>
        <p:sp>
          <p:nvSpPr>
            <p:cNvPr id="54277" name="Text Box 208"/>
            <p:cNvSpPr txBox="1">
              <a:spLocks noChangeArrowheads="1"/>
            </p:cNvSpPr>
            <p:nvPr/>
          </p:nvSpPr>
          <p:spPr bwMode="auto">
            <a:xfrm>
              <a:off x="1392" y="320"/>
              <a:ext cx="3142" cy="2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en-US" sz="2000" b="1">
                  <a:solidFill>
                    <a:schemeClr val="accent2"/>
                  </a:solidFill>
                  <a:latin typeface="Tahoma" pitchFamily="34" charset="0"/>
                </a:rPr>
                <a:t>Fáze vzniku vločky aktivovaného kalu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943217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152400"/>
            <a:ext cx="4191000" cy="3200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5299" name="Picture 3" descr="scan005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09600"/>
            <a:ext cx="3959225" cy="26558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39725" y="228600"/>
            <a:ext cx="36226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b="1">
                <a:latin typeface="Tahoma" pitchFamily="34" charset="0"/>
              </a:rPr>
              <a:t>Typická vločka aktivovaného kalu</a:t>
            </a:r>
          </a:p>
        </p:txBody>
      </p:sp>
      <p:grpSp>
        <p:nvGrpSpPr>
          <p:cNvPr id="55301" name="Group 5"/>
          <p:cNvGrpSpPr>
            <a:grpSpLocks/>
          </p:cNvGrpSpPr>
          <p:nvPr/>
        </p:nvGrpSpPr>
        <p:grpSpPr bwMode="auto">
          <a:xfrm>
            <a:off x="3657600" y="1601788"/>
            <a:ext cx="5486400" cy="5256212"/>
            <a:chOff x="1152" y="482"/>
            <a:chExt cx="3456" cy="3311"/>
          </a:xfrm>
        </p:grpSpPr>
        <p:sp>
          <p:nvSpPr>
            <p:cNvPr id="55305" name="Rectangle 6"/>
            <p:cNvSpPr>
              <a:spLocks noChangeArrowheads="1"/>
            </p:cNvSpPr>
            <p:nvPr/>
          </p:nvSpPr>
          <p:spPr bwMode="auto">
            <a:xfrm>
              <a:off x="1152" y="482"/>
              <a:ext cx="3456" cy="33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400">
                <a:latin typeface="Times New Roman" pitchFamily="18" charset="0"/>
              </a:endParaRPr>
            </a:p>
          </p:txBody>
        </p:sp>
        <p:grpSp>
          <p:nvGrpSpPr>
            <p:cNvPr id="55306" name="Group 7"/>
            <p:cNvGrpSpPr>
              <a:grpSpLocks/>
            </p:cNvGrpSpPr>
            <p:nvPr/>
          </p:nvGrpSpPr>
          <p:grpSpPr bwMode="auto">
            <a:xfrm>
              <a:off x="1248" y="935"/>
              <a:ext cx="3264" cy="2790"/>
              <a:chOff x="960" y="935"/>
              <a:chExt cx="3840" cy="2790"/>
            </a:xfrm>
          </p:grpSpPr>
          <p:sp>
            <p:nvSpPr>
              <p:cNvPr id="55308" name="Rectangle 8"/>
              <p:cNvSpPr>
                <a:spLocks noChangeArrowheads="1"/>
              </p:cNvSpPr>
              <p:nvPr/>
            </p:nvSpPr>
            <p:spPr bwMode="auto">
              <a:xfrm>
                <a:off x="2880" y="321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55309" name="Rectangle 9"/>
              <p:cNvSpPr>
                <a:spLocks noChangeArrowheads="1"/>
              </p:cNvSpPr>
              <p:nvPr/>
            </p:nvSpPr>
            <p:spPr bwMode="auto">
              <a:xfrm>
                <a:off x="960" y="321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Corynebacterium</a:t>
                </a:r>
              </a:p>
            </p:txBody>
          </p:sp>
          <p:sp>
            <p:nvSpPr>
              <p:cNvPr id="55310" name="Rectangle 10"/>
              <p:cNvSpPr>
                <a:spLocks noChangeArrowheads="1"/>
              </p:cNvSpPr>
              <p:nvPr/>
            </p:nvSpPr>
            <p:spPr bwMode="auto">
              <a:xfrm>
                <a:off x="2880" y="346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55311" name="Rectangle 11"/>
              <p:cNvSpPr>
                <a:spLocks noChangeArrowheads="1"/>
              </p:cNvSpPr>
              <p:nvPr/>
            </p:nvSpPr>
            <p:spPr bwMode="auto">
              <a:xfrm>
                <a:off x="960" y="346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Sphaerotilus</a:t>
                </a:r>
              </a:p>
            </p:txBody>
          </p:sp>
          <p:sp>
            <p:nvSpPr>
              <p:cNvPr id="55312" name="Rectangle 12"/>
              <p:cNvSpPr>
                <a:spLocks noChangeArrowheads="1"/>
              </p:cNvSpPr>
              <p:nvPr/>
            </p:nvSpPr>
            <p:spPr bwMode="auto">
              <a:xfrm>
                <a:off x="2880" y="295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Hyphomicrobium</a:t>
                </a:r>
              </a:p>
            </p:txBody>
          </p:sp>
          <p:sp>
            <p:nvSpPr>
              <p:cNvPr id="55313" name="Rectangle 13"/>
              <p:cNvSpPr>
                <a:spLocks noChangeArrowheads="1"/>
              </p:cNvSpPr>
              <p:nvPr/>
            </p:nvSpPr>
            <p:spPr bwMode="auto">
              <a:xfrm>
                <a:off x="960" y="295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Achromobacr</a:t>
                </a:r>
              </a:p>
            </p:txBody>
          </p:sp>
          <p:sp>
            <p:nvSpPr>
              <p:cNvPr id="55314" name="Rectangle 14"/>
              <p:cNvSpPr>
                <a:spLocks noChangeArrowheads="1"/>
              </p:cNvSpPr>
              <p:nvPr/>
            </p:nvSpPr>
            <p:spPr bwMode="auto">
              <a:xfrm>
                <a:off x="2880" y="270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Cytophaga</a:t>
                </a:r>
              </a:p>
            </p:txBody>
          </p:sp>
          <p:sp>
            <p:nvSpPr>
              <p:cNvPr id="55315" name="Rectangle 15"/>
              <p:cNvSpPr>
                <a:spLocks noChangeArrowheads="1"/>
              </p:cNvSpPr>
              <p:nvPr/>
            </p:nvSpPr>
            <p:spPr bwMode="auto">
              <a:xfrm>
                <a:off x="960" y="270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Bacillus</a:t>
                </a:r>
              </a:p>
            </p:txBody>
          </p:sp>
          <p:sp>
            <p:nvSpPr>
              <p:cNvPr id="55316" name="Rectangle 16"/>
              <p:cNvSpPr>
                <a:spLocks noChangeArrowheads="1"/>
              </p:cNvSpPr>
              <p:nvPr/>
            </p:nvSpPr>
            <p:spPr bwMode="auto">
              <a:xfrm>
                <a:off x="2880" y="244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Gluconobacter</a:t>
                </a:r>
              </a:p>
            </p:txBody>
          </p:sp>
          <p:sp>
            <p:nvSpPr>
              <p:cNvPr id="55317" name="Rectangle 17"/>
              <p:cNvSpPr>
                <a:spLocks noChangeArrowheads="1"/>
              </p:cNvSpPr>
              <p:nvPr/>
            </p:nvSpPr>
            <p:spPr bwMode="auto">
              <a:xfrm>
                <a:off x="960" y="244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Brevibacterium</a:t>
                </a:r>
              </a:p>
            </p:txBody>
          </p:sp>
          <p:sp>
            <p:nvSpPr>
              <p:cNvPr id="55318" name="Rectangle 18"/>
              <p:cNvSpPr>
                <a:spLocks noChangeArrowheads="1"/>
              </p:cNvSpPr>
              <p:nvPr/>
            </p:nvSpPr>
            <p:spPr bwMode="auto">
              <a:xfrm>
                <a:off x="2880" y="218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Acinetobacter</a:t>
                </a:r>
              </a:p>
            </p:txBody>
          </p:sp>
          <p:sp>
            <p:nvSpPr>
              <p:cNvPr id="55319" name="Rectangle 19"/>
              <p:cNvSpPr>
                <a:spLocks noChangeArrowheads="1"/>
              </p:cNvSpPr>
              <p:nvPr/>
            </p:nvSpPr>
            <p:spPr bwMode="auto">
              <a:xfrm>
                <a:off x="960" y="218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Alcaligenes</a:t>
                </a:r>
              </a:p>
            </p:txBody>
          </p:sp>
          <p:sp>
            <p:nvSpPr>
              <p:cNvPr id="55320" name="Rectangle 20"/>
              <p:cNvSpPr>
                <a:spLocks noChangeArrowheads="1"/>
              </p:cNvSpPr>
              <p:nvPr/>
            </p:nvSpPr>
            <p:spPr bwMode="auto">
              <a:xfrm>
                <a:off x="2880" y="193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Spirillum</a:t>
                </a:r>
              </a:p>
            </p:txBody>
          </p:sp>
          <p:sp>
            <p:nvSpPr>
              <p:cNvPr id="55321" name="Rectangle 21"/>
              <p:cNvSpPr>
                <a:spLocks noChangeArrowheads="1"/>
              </p:cNvSpPr>
              <p:nvPr/>
            </p:nvSpPr>
            <p:spPr bwMode="auto">
              <a:xfrm>
                <a:off x="960" y="193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Flavobacterium</a:t>
                </a:r>
              </a:p>
            </p:txBody>
          </p:sp>
          <p:sp>
            <p:nvSpPr>
              <p:cNvPr id="55322" name="Rectangle 22"/>
              <p:cNvSpPr>
                <a:spLocks noChangeArrowheads="1"/>
              </p:cNvSpPr>
              <p:nvPr/>
            </p:nvSpPr>
            <p:spPr bwMode="auto">
              <a:xfrm>
                <a:off x="2880" y="167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Micrococcus</a:t>
                </a:r>
              </a:p>
            </p:txBody>
          </p:sp>
          <p:sp>
            <p:nvSpPr>
              <p:cNvPr id="55323" name="Rectangle 23"/>
              <p:cNvSpPr>
                <a:spLocks noChangeArrowheads="1"/>
              </p:cNvSpPr>
              <p:nvPr/>
            </p:nvSpPr>
            <p:spPr bwMode="auto">
              <a:xfrm>
                <a:off x="960" y="167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Commomonas</a:t>
                </a:r>
              </a:p>
            </p:txBody>
          </p:sp>
          <p:sp>
            <p:nvSpPr>
              <p:cNvPr id="55324" name="Rectangle 24"/>
              <p:cNvSpPr>
                <a:spLocks noChangeArrowheads="1"/>
              </p:cNvSpPr>
              <p:nvPr/>
            </p:nvSpPr>
            <p:spPr bwMode="auto">
              <a:xfrm>
                <a:off x="2880" y="142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Aerobacter</a:t>
                </a:r>
              </a:p>
            </p:txBody>
          </p:sp>
          <p:sp>
            <p:nvSpPr>
              <p:cNvPr id="55325" name="Rectangle 25"/>
              <p:cNvSpPr>
                <a:spLocks noChangeArrowheads="1"/>
              </p:cNvSpPr>
              <p:nvPr/>
            </p:nvSpPr>
            <p:spPr bwMode="auto">
              <a:xfrm>
                <a:off x="960" y="142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Pseudomonas</a:t>
                </a:r>
              </a:p>
            </p:txBody>
          </p:sp>
          <p:sp>
            <p:nvSpPr>
              <p:cNvPr id="55326" name="Rectangle 26"/>
              <p:cNvSpPr>
                <a:spLocks noChangeArrowheads="1"/>
              </p:cNvSpPr>
              <p:nvPr/>
            </p:nvSpPr>
            <p:spPr bwMode="auto">
              <a:xfrm>
                <a:off x="2880" y="116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Aeromonas</a:t>
                </a:r>
              </a:p>
            </p:txBody>
          </p:sp>
          <p:sp>
            <p:nvSpPr>
              <p:cNvPr id="55327" name="Rectangle 27"/>
              <p:cNvSpPr>
                <a:spLocks noChangeArrowheads="1"/>
              </p:cNvSpPr>
              <p:nvPr/>
            </p:nvSpPr>
            <p:spPr bwMode="auto">
              <a:xfrm>
                <a:off x="960" y="116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Zooglea</a:t>
                </a:r>
              </a:p>
            </p:txBody>
          </p:sp>
          <p:sp>
            <p:nvSpPr>
              <p:cNvPr id="55328" name="Rectangle 28"/>
              <p:cNvSpPr>
                <a:spLocks noChangeArrowheads="1"/>
              </p:cNvSpPr>
              <p:nvPr/>
            </p:nvSpPr>
            <p:spPr bwMode="auto">
              <a:xfrm>
                <a:off x="2880" y="935"/>
                <a:ext cx="1920" cy="23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b="1" dirty="0"/>
                  <a:t>Akcesorické rody</a:t>
                </a:r>
              </a:p>
            </p:txBody>
          </p:sp>
          <p:sp>
            <p:nvSpPr>
              <p:cNvPr id="55329" name="Rectangle 29"/>
              <p:cNvSpPr>
                <a:spLocks noChangeArrowheads="1"/>
              </p:cNvSpPr>
              <p:nvPr/>
            </p:nvSpPr>
            <p:spPr bwMode="auto">
              <a:xfrm>
                <a:off x="960" y="935"/>
                <a:ext cx="1920" cy="23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b="1"/>
                  <a:t>Dominantní rody</a:t>
                </a:r>
              </a:p>
            </p:txBody>
          </p:sp>
          <p:sp>
            <p:nvSpPr>
              <p:cNvPr id="55330" name="Line 30"/>
              <p:cNvSpPr>
                <a:spLocks noChangeShapeType="1"/>
              </p:cNvSpPr>
              <p:nvPr/>
            </p:nvSpPr>
            <p:spPr bwMode="auto">
              <a:xfrm>
                <a:off x="960" y="93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1" name="Line 31"/>
              <p:cNvSpPr>
                <a:spLocks noChangeShapeType="1"/>
              </p:cNvSpPr>
              <p:nvPr/>
            </p:nvSpPr>
            <p:spPr bwMode="auto">
              <a:xfrm>
                <a:off x="960" y="372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2" name="Line 32"/>
              <p:cNvSpPr>
                <a:spLocks noChangeShapeType="1"/>
              </p:cNvSpPr>
              <p:nvPr/>
            </p:nvSpPr>
            <p:spPr bwMode="auto">
              <a:xfrm>
                <a:off x="960" y="935"/>
                <a:ext cx="0" cy="23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3" name="Line 33"/>
              <p:cNvSpPr>
                <a:spLocks noChangeShapeType="1"/>
              </p:cNvSpPr>
              <p:nvPr/>
            </p:nvSpPr>
            <p:spPr bwMode="auto">
              <a:xfrm>
                <a:off x="4800" y="935"/>
                <a:ext cx="0" cy="23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4" name="Line 34"/>
              <p:cNvSpPr>
                <a:spLocks noChangeShapeType="1"/>
              </p:cNvSpPr>
              <p:nvPr/>
            </p:nvSpPr>
            <p:spPr bwMode="auto">
              <a:xfrm>
                <a:off x="960" y="116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5" name="Line 35"/>
              <p:cNvSpPr>
                <a:spLocks noChangeShapeType="1"/>
              </p:cNvSpPr>
              <p:nvPr/>
            </p:nvSpPr>
            <p:spPr bwMode="auto">
              <a:xfrm>
                <a:off x="4800" y="116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6" name="Line 36"/>
              <p:cNvSpPr>
                <a:spLocks noChangeShapeType="1"/>
              </p:cNvSpPr>
              <p:nvPr/>
            </p:nvSpPr>
            <p:spPr bwMode="auto">
              <a:xfrm>
                <a:off x="960" y="142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7" name="Line 37"/>
              <p:cNvSpPr>
                <a:spLocks noChangeShapeType="1"/>
              </p:cNvSpPr>
              <p:nvPr/>
            </p:nvSpPr>
            <p:spPr bwMode="auto">
              <a:xfrm>
                <a:off x="4800" y="142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8" name="Line 38"/>
              <p:cNvSpPr>
                <a:spLocks noChangeShapeType="1"/>
              </p:cNvSpPr>
              <p:nvPr/>
            </p:nvSpPr>
            <p:spPr bwMode="auto">
              <a:xfrm>
                <a:off x="960" y="167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9" name="Line 39"/>
              <p:cNvSpPr>
                <a:spLocks noChangeShapeType="1"/>
              </p:cNvSpPr>
              <p:nvPr/>
            </p:nvSpPr>
            <p:spPr bwMode="auto">
              <a:xfrm>
                <a:off x="4800" y="167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0" name="Line 40"/>
              <p:cNvSpPr>
                <a:spLocks noChangeShapeType="1"/>
              </p:cNvSpPr>
              <p:nvPr/>
            </p:nvSpPr>
            <p:spPr bwMode="auto">
              <a:xfrm>
                <a:off x="960" y="193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1" name="Line 41"/>
              <p:cNvSpPr>
                <a:spLocks noChangeShapeType="1"/>
              </p:cNvSpPr>
              <p:nvPr/>
            </p:nvSpPr>
            <p:spPr bwMode="auto">
              <a:xfrm>
                <a:off x="4800" y="193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2" name="Line 42"/>
              <p:cNvSpPr>
                <a:spLocks noChangeShapeType="1"/>
              </p:cNvSpPr>
              <p:nvPr/>
            </p:nvSpPr>
            <p:spPr bwMode="auto">
              <a:xfrm>
                <a:off x="960" y="218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3" name="Line 43"/>
              <p:cNvSpPr>
                <a:spLocks noChangeShapeType="1"/>
              </p:cNvSpPr>
              <p:nvPr/>
            </p:nvSpPr>
            <p:spPr bwMode="auto">
              <a:xfrm>
                <a:off x="4800" y="218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4" name="Line 44"/>
              <p:cNvSpPr>
                <a:spLocks noChangeShapeType="1"/>
              </p:cNvSpPr>
              <p:nvPr/>
            </p:nvSpPr>
            <p:spPr bwMode="auto">
              <a:xfrm>
                <a:off x="960" y="244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5" name="Line 45"/>
              <p:cNvSpPr>
                <a:spLocks noChangeShapeType="1"/>
              </p:cNvSpPr>
              <p:nvPr/>
            </p:nvSpPr>
            <p:spPr bwMode="auto">
              <a:xfrm>
                <a:off x="4800" y="244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6" name="Line 46"/>
              <p:cNvSpPr>
                <a:spLocks noChangeShapeType="1"/>
              </p:cNvSpPr>
              <p:nvPr/>
            </p:nvSpPr>
            <p:spPr bwMode="auto">
              <a:xfrm>
                <a:off x="960" y="270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7" name="Line 47"/>
              <p:cNvSpPr>
                <a:spLocks noChangeShapeType="1"/>
              </p:cNvSpPr>
              <p:nvPr/>
            </p:nvSpPr>
            <p:spPr bwMode="auto">
              <a:xfrm>
                <a:off x="4800" y="270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8" name="Line 48"/>
              <p:cNvSpPr>
                <a:spLocks noChangeShapeType="1"/>
              </p:cNvSpPr>
              <p:nvPr/>
            </p:nvSpPr>
            <p:spPr bwMode="auto">
              <a:xfrm>
                <a:off x="960" y="295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9" name="Line 49"/>
              <p:cNvSpPr>
                <a:spLocks noChangeShapeType="1"/>
              </p:cNvSpPr>
              <p:nvPr/>
            </p:nvSpPr>
            <p:spPr bwMode="auto">
              <a:xfrm>
                <a:off x="4800" y="295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0" name="Line 50"/>
              <p:cNvSpPr>
                <a:spLocks noChangeShapeType="1"/>
              </p:cNvSpPr>
              <p:nvPr/>
            </p:nvSpPr>
            <p:spPr bwMode="auto">
              <a:xfrm>
                <a:off x="960" y="321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1" name="Line 51"/>
              <p:cNvSpPr>
                <a:spLocks noChangeShapeType="1"/>
              </p:cNvSpPr>
              <p:nvPr/>
            </p:nvSpPr>
            <p:spPr bwMode="auto">
              <a:xfrm>
                <a:off x="4800" y="321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2" name="Line 52"/>
              <p:cNvSpPr>
                <a:spLocks noChangeShapeType="1"/>
              </p:cNvSpPr>
              <p:nvPr/>
            </p:nvSpPr>
            <p:spPr bwMode="auto">
              <a:xfrm>
                <a:off x="960" y="346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3" name="Line 53"/>
              <p:cNvSpPr>
                <a:spLocks noChangeShapeType="1"/>
              </p:cNvSpPr>
              <p:nvPr/>
            </p:nvSpPr>
            <p:spPr bwMode="auto">
              <a:xfrm>
                <a:off x="4800" y="346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4" name="Line 54"/>
              <p:cNvSpPr>
                <a:spLocks noChangeShapeType="1"/>
              </p:cNvSpPr>
              <p:nvPr/>
            </p:nvSpPr>
            <p:spPr bwMode="auto">
              <a:xfrm>
                <a:off x="960" y="116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5307" name="Text Box 55"/>
            <p:cNvSpPr txBox="1">
              <a:spLocks noChangeArrowheads="1"/>
            </p:cNvSpPr>
            <p:nvPr/>
          </p:nvSpPr>
          <p:spPr bwMode="auto">
            <a:xfrm>
              <a:off x="1248" y="633"/>
              <a:ext cx="326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en-US">
                  <a:latin typeface="Tahoma" pitchFamily="34" charset="0"/>
                </a:rPr>
                <a:t>Bakteriální rody vyskytující se v aktivovaném kalu</a:t>
              </a:r>
            </a:p>
          </p:txBody>
        </p:sp>
      </p:grpSp>
      <p:sp>
        <p:nvSpPr>
          <p:cNvPr id="55302" name="Text Box 56"/>
          <p:cNvSpPr txBox="1">
            <a:spLocks noChangeArrowheads="1"/>
          </p:cNvSpPr>
          <p:nvPr/>
        </p:nvSpPr>
        <p:spPr bwMode="auto">
          <a:xfrm>
            <a:off x="447675" y="3900488"/>
            <a:ext cx="2563813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>
                <a:solidFill>
                  <a:schemeClr val="accent2"/>
                </a:solidFill>
                <a:latin typeface="Tahoma" pitchFamily="34" charset="0"/>
              </a:rPr>
              <a:t>Bytnění kalu</a:t>
            </a:r>
          </a:p>
          <a:p>
            <a:pPr eaLnBrk="1" hangingPunct="1"/>
            <a:r>
              <a:rPr lang="cs-CZ" altLang="en-US" sz="1600">
                <a:latin typeface="Tahoma" pitchFamily="34" charset="0"/>
              </a:rPr>
              <a:t>= velký objem pro usazení</a:t>
            </a:r>
          </a:p>
        </p:txBody>
      </p:sp>
      <p:sp>
        <p:nvSpPr>
          <p:cNvPr id="55303" name="AutoShape 57"/>
          <p:cNvSpPr>
            <a:spLocks noChangeArrowheads="1"/>
          </p:cNvSpPr>
          <p:nvPr/>
        </p:nvSpPr>
        <p:spPr bwMode="auto">
          <a:xfrm>
            <a:off x="1476375" y="4581525"/>
            <a:ext cx="215900" cy="287338"/>
          </a:xfrm>
          <a:prstGeom prst="downArrow">
            <a:avLst>
              <a:gd name="adj1" fmla="val 50000"/>
              <a:gd name="adj2" fmla="val 33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4" name="Text Box 58"/>
          <p:cNvSpPr txBox="1">
            <a:spLocks noChangeArrowheads="1"/>
          </p:cNvSpPr>
          <p:nvPr/>
        </p:nvSpPr>
        <p:spPr bwMode="auto">
          <a:xfrm>
            <a:off x="323850" y="5013325"/>
            <a:ext cx="2684463" cy="8255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>
                <a:latin typeface="Tahoma" pitchFamily="34" charset="0"/>
              </a:rPr>
              <a:t>Nadměrný rozvoj vláknitých organismů (</a:t>
            </a:r>
            <a:r>
              <a:rPr lang="cs-CZ" altLang="en-US" sz="1600" i="1">
                <a:latin typeface="Tahoma" pitchFamily="34" charset="0"/>
              </a:rPr>
              <a:t>Sphaerotilus</a:t>
            </a:r>
            <a:r>
              <a:rPr lang="cs-CZ" altLang="en-US" sz="1600">
                <a:latin typeface="Tahoma" pitchFamily="34" charset="0"/>
              </a:rPr>
              <a:t> apod.)</a:t>
            </a:r>
          </a:p>
        </p:txBody>
      </p:sp>
    </p:spTree>
    <p:extLst>
      <p:ext uri="{BB962C8B-B14F-4D97-AF65-F5344CB8AC3E}">
        <p14:creationId xmlns:p14="http://schemas.microsoft.com/office/powerpoint/2010/main" val="38919941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0433C-C9C3-A4D3-7DCE-D24A93FF7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2885FC0-A0EF-C1EA-7182-CC168D04B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840D71C-4731-20B5-0BFB-59A9C986E1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7BF27C0A-9C82-6E30-0B14-006DB550173A}"/>
              </a:ext>
            </a:extLst>
          </p:cNvPr>
          <p:cNvSpPr txBox="1">
            <a:spLocks/>
          </p:cNvSpPr>
          <p:nvPr/>
        </p:nvSpPr>
        <p:spPr>
          <a:xfrm>
            <a:off x="1751845" y="1832840"/>
            <a:ext cx="6078896" cy="6614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/>
              <a:t>Děkuji za pozornost!</a:t>
            </a:r>
            <a:endParaRPr lang="cs-CZ" sz="3300" dirty="0"/>
          </a:p>
        </p:txBody>
      </p:sp>
      <p:pic>
        <p:nvPicPr>
          <p:cNvPr id="6" name="Obrázek 5" descr="Obsah obrázku kreslené, kresba, silueta, ilustrace&#10;&#10;Popis byl vytvořen automaticky">
            <a:extLst>
              <a:ext uri="{FF2B5EF4-FFF2-40B4-BE49-F238E27FC236}">
                <a16:creationId xmlns:a16="http://schemas.microsoft.com/office/drawing/2014/main" id="{65E1E6CF-17A6-32DA-C375-409AE94140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966" y="2494309"/>
            <a:ext cx="3779035" cy="349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1934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004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65973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autochtonní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mikroorganismy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původní v daném habitatu – přežijí zde, rostou a jsou metabolicky aktivní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fyziologicky se adaptovali na fyzikální a chemické podmínky prostředí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zvýší to jeho šanci přežití, schopnost uniknout predaci a kompetitivnímu tlaku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úspěšně soutěží s ostatními autochtonními mikroby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(všichni vykazují určitou adaptaci, která jim umožňuje být fyziologicky kompatibilní s jejich fyzikálním i chemickým prostředím)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alochtonní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cizí mikrobi –přechodní členové habitatu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nezabírají zde žádnou ekologickou niku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vyrostli jinde a byli sem nějak přineseni a mohou přežít různě dlouho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zpravidla tvorba spor nebo  rychle zmizí – 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E. coli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mořském prostředí nepřežije 24 hodin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někdy nejasné, kdo je autochtonní a kdo alochtonní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ekosystémy dynamické a stále se mění, autochtonní organismy mohou být aktivní během určitého období, v jiném období pak mohou být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dormantní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třeba zvážit, zda prostředí vykazuje cyklické změny, které umožní růst mikroba v určitém období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zda je mikrob schopný přežít nepříznivé období</a:t>
            </a:r>
          </a:p>
          <a:p>
            <a:r>
              <a:rPr lang="cs-CZ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úspěch alochtonního mikroba – především v prostředí, kde dochází k nějaké změně, či kde působí nějaký stres nebo narušení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06447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/>
          </a:bodyPr>
          <a:lstStyle/>
          <a:p>
            <a:r>
              <a:rPr lang="cs-CZ" altLang="en-US" sz="2400" dirty="0">
                <a:latin typeface="Calibri" pitchFamily="34" charset="0"/>
                <a:cs typeface="Calibri" pitchFamily="34" charset="0"/>
              </a:rPr>
              <a:t>Rozdělení podle environmentálních adaptací 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82" y="1412875"/>
            <a:ext cx="9144000" cy="594995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podmínky prostředí:</a:t>
            </a:r>
          </a:p>
          <a:p>
            <a:pPr>
              <a:buFontTx/>
              <a:buNone/>
            </a:pPr>
            <a:endParaRPr lang="cs-CZ" altLang="en-US" sz="1600" dirty="0">
              <a:latin typeface="Calibri" pitchFamily="34" charset="0"/>
              <a:cs typeface="Calibri" pitchFamily="34" charset="0"/>
            </a:endParaRP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teplota</a:t>
            </a: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tlak</a:t>
            </a: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salinita</a:t>
            </a: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pH</a:t>
            </a: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kyslík</a:t>
            </a:r>
          </a:p>
          <a:p>
            <a:pPr>
              <a:buFontTx/>
              <a:buNone/>
            </a:pPr>
            <a:endParaRPr lang="cs-CZ" altLang="en-US" sz="2000" dirty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cs-CZ" alt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9028" name="Picture 4" descr="sejmout0080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12875"/>
            <a:ext cx="6194425" cy="52562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66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09422"/>
          </a:xfrm>
        </p:spPr>
        <p:txBody>
          <a:bodyPr>
            <a:normAutofit fontScale="90000"/>
          </a:bodyPr>
          <a:lstStyle/>
          <a:p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Toleranční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rozsah</a:t>
            </a: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en-US" sz="2400" b="1" dirty="0">
                <a:latin typeface="Times New Roman" pitchFamily="18" charset="0"/>
                <a:cs typeface="Times New Roman" pitchFamily="18" charset="0"/>
              </a:rPr>
              <a:t>teplota</a:t>
            </a:r>
            <a:br>
              <a:rPr lang="cs-CZ" altLang="en-US" sz="2400" b="1" dirty="0">
                <a:latin typeface="Times New Roman" pitchFamily="18" charset="0"/>
                <a:cs typeface="Times New Roman" pitchFamily="18" charset="0"/>
              </a:rPr>
            </a:b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6237312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velký vliv, dobře prostudovaná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optimum: 12 ° C (houby, bakterie) -104 ° C (bakterie –redukce síranů,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archaea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v půdě se mění více než ve vodném prostředí (den/noc, léto/zima)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mikroorganismy nemají autoregulaci, ale populace s velkou hustotou mohou ovlivnit teplotu prostředí (kompost….)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většina mikrobů schopna růst při nízké teplotě 10 °C – optimum jinde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35-40  °C – teplokrevní živočichové – mikrobi s touto optimální teplotou většinou nerostou při nižších/vyšších teplotách – bakterie se lépe adaptují na jinou teplotu, houby se téměř neadaptují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prostředí s vysokými teplotami téměř sterilní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nejvyšší teplota, při které mikroorganismy zachovají své životní funkce je ovlivňováno pH a dalšími faktory vnějšího prostředí (zvl. u vyšších teplot) :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termofilní bakterie – 85-88 ° C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řasy -73-75 °C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houby 56-60 °C</a:t>
            </a:r>
          </a:p>
          <a:p>
            <a:pPr marL="0" indent="0">
              <a:buFontTx/>
              <a:buChar char="-"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protozoa – 51 °C</a:t>
            </a:r>
          </a:p>
          <a:p>
            <a:pPr>
              <a:buFontTx/>
              <a:buChar char="-"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vyšší teploty – změny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enzymat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pochodů, požadavků na živiny</a:t>
            </a:r>
          </a:p>
        </p:txBody>
      </p:sp>
    </p:spTree>
    <p:extLst>
      <p:ext uri="{BB962C8B-B14F-4D97-AF65-F5344CB8AC3E}">
        <p14:creationId xmlns:p14="http://schemas.microsoft.com/office/powerpoint/2010/main" val="729938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kenovat0064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801688"/>
            <a:ext cx="713422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744538" y="115888"/>
            <a:ext cx="7653337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en-US" sz="1600" dirty="0"/>
              <a:t>Rozpětí teplot a rychlost množení (počet generací/h) u psychrofilních, mesofilních a termofilních baktérií</a:t>
            </a:r>
          </a:p>
        </p:txBody>
      </p:sp>
    </p:spTree>
    <p:extLst>
      <p:ext uri="{BB962C8B-B14F-4D97-AF65-F5344CB8AC3E}">
        <p14:creationId xmlns:p14="http://schemas.microsoft.com/office/powerpoint/2010/main" val="3128050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kenovat004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333375"/>
            <a:ext cx="67246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192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skenovat0117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6911975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900113" y="4437063"/>
            <a:ext cx="4679950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3635375" y="5805488"/>
            <a:ext cx="2089150" cy="863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017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95449" y="362432"/>
            <a:ext cx="5254523" cy="62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cs-CZ" altLang="en-US" sz="1600" b="1" dirty="0" err="1">
                <a:latin typeface="Times New Roman" pitchFamily="18" charset="0"/>
                <a:cs typeface="Times New Roman" pitchFamily="18" charset="0"/>
              </a:rPr>
              <a:t>Termofilové</a:t>
            </a:r>
            <a:endParaRPr lang="cs-CZ" alt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snáší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rel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vys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teploty - cca 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45 °C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 ( 50 - 70 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°C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převážně </a:t>
            </a:r>
            <a:r>
              <a:rPr lang="cs-CZ" altLang="en-US" sz="1600" i="1" dirty="0" err="1">
                <a:latin typeface="Times New Roman" pitchFamily="18" charset="0"/>
                <a:cs typeface="Times New Roman" pitchFamily="18" charset="0"/>
              </a:rPr>
              <a:t>Archaea</a:t>
            </a:r>
            <a:endParaRPr lang="cs-CZ" altLang="en-US" sz="1600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geotermálně aktivní místa na Zemi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obsahují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spec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enzymy, které fungují za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vys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teploty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některé enzymy se používají v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molek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biologii nebo jako součást mycích přípravků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cs-CZ" alt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cs-CZ" alt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cs-CZ" alt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altLang="en-US" sz="1600" b="1" dirty="0" err="1">
                <a:latin typeface="Times New Roman" pitchFamily="18" charset="0"/>
                <a:cs typeface="Times New Roman" pitchFamily="18" charset="0"/>
              </a:rPr>
              <a:t>Extremní</a:t>
            </a:r>
            <a:r>
              <a:rPr lang="cs-CZ" alt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en-US" sz="1600" b="1" dirty="0" err="1">
                <a:latin typeface="Times New Roman" pitchFamily="18" charset="0"/>
                <a:cs typeface="Times New Roman" pitchFamily="18" charset="0"/>
              </a:rPr>
              <a:t>termofilové</a:t>
            </a:r>
            <a:endParaRPr lang="cs-CZ" alt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80 °C to 105 °C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 pro růst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 membrány a proteiny neobvykle stabilní vůči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vys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teplotě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často </a:t>
            </a:r>
            <a:r>
              <a:rPr lang="cs-CZ" altLang="en-US" sz="1600" i="1" dirty="0" err="1">
                <a:latin typeface="Times New Roman" pitchFamily="18" charset="0"/>
                <a:cs typeface="Times New Roman" pitchFamily="18" charset="0"/>
              </a:rPr>
              <a:t>Archaea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, vyžadující k růstu elementární síru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některé anaerobní – využívají S jako el. akceptor při dýchání místo kyslíku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některé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latin typeface="Times New Roman" pitchFamily="18" charset="0"/>
                <a:cs typeface="Times New Roman" pitchFamily="18" charset="0"/>
              </a:rPr>
              <a:t>litotro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fní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 – oxidují S na kyseliny jako zdroj energie ( stejně jako acidofilní b.)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obývají horké, na S bohaté prostředí – horké prameny, gejzíry, fumaroly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často jsou barevné – obsahují barevné fotosyntetické pigmenty</a:t>
            </a:r>
          </a:p>
          <a:p>
            <a:endParaRPr lang="en-US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87" y="536013"/>
            <a:ext cx="2031597" cy="224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56176" y="2930980"/>
            <a:ext cx="2317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 err="1"/>
              <a:t>Methanosarcina</a:t>
            </a:r>
            <a:r>
              <a:rPr lang="cs-CZ" sz="1400" i="1" dirty="0"/>
              <a:t> </a:t>
            </a:r>
            <a:r>
              <a:rPr lang="cs-CZ" sz="1400" i="1" dirty="0" err="1"/>
              <a:t>thermophila</a:t>
            </a:r>
            <a:endParaRPr lang="cs-CZ" sz="1400" i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28" y="3789040"/>
            <a:ext cx="3602460" cy="223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351339" y="6381328"/>
            <a:ext cx="31114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w.chem.cst.nihon-u.ac.jp/bikou/page01-e.html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62028" y="6073551"/>
            <a:ext cx="3602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i="1" dirty="0" err="1"/>
              <a:t>Pyrobaculum</a:t>
            </a:r>
            <a:r>
              <a:rPr lang="cs-CZ" sz="1400" i="1" dirty="0"/>
              <a:t> </a:t>
            </a:r>
            <a:r>
              <a:rPr lang="cs-CZ" sz="1400" i="1" dirty="0" err="1"/>
              <a:t>islandicum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4051712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kenovat011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140700" cy="65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AutoShape 3"/>
          <p:cNvSpPr>
            <a:spLocks noChangeArrowheads="1"/>
          </p:cNvSpPr>
          <p:nvPr/>
        </p:nvSpPr>
        <p:spPr bwMode="auto">
          <a:xfrm>
            <a:off x="73025" y="1196975"/>
            <a:ext cx="395288" cy="5113338"/>
          </a:xfrm>
          <a:prstGeom prst="downArrow">
            <a:avLst>
              <a:gd name="adj1" fmla="val 50000"/>
              <a:gd name="adj2" fmla="val 32339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9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tupně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organizace</a:t>
            </a: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živé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hmoty</a:t>
            </a: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37320"/>
            <a:ext cx="5441832" cy="6120680"/>
          </a:xfrm>
        </p:spPr>
        <p:txBody>
          <a:bodyPr>
            <a:noAutofit/>
          </a:bodyPr>
          <a:lstStyle/>
          <a:p>
            <a:endParaRPr lang="cs-CZ" sz="1700" dirty="0"/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Organismus </a:t>
            </a:r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jedinec, zástupce daného druhu</a:t>
            </a:r>
          </a:p>
          <a:p>
            <a:pPr marL="0" indent="0">
              <a:buNone/>
            </a:pPr>
            <a:endParaRPr lang="cs-CZ" sz="1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Populace </a:t>
            </a:r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zástupci jednoho druhu žijící na určitém místě</a:t>
            </a:r>
          </a:p>
          <a:p>
            <a:endParaRPr lang="cs-CZ" sz="1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Společenství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druhy žijící na určitém místě</a:t>
            </a:r>
          </a:p>
          <a:p>
            <a:pPr marL="0" indent="0">
              <a:buNone/>
            </a:pPr>
            <a:endParaRPr lang="cs-CZ" sz="1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Ekosystém tvoří</a:t>
            </a:r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Biocenóza </a:t>
            </a:r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soubor (společenstvo) populací všech druhů žijících na určitém prostoru se všemi vzájemnými vazbami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živá část ekosystému schopná autoregulace</a:t>
            </a:r>
          </a:p>
          <a:p>
            <a:pPr marL="0" indent="0">
              <a:buNone/>
            </a:pP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         (př. mikrobiální společenstvo)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Biotop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  (bio- život, </a:t>
            </a:r>
            <a:r>
              <a:rPr lang="cs-CZ" sz="1600" dirty="0" err="1">
                <a:latin typeface="Times New Roman" pitchFamily="18" charset="0"/>
                <a:cs typeface="Times New Roman" pitchFamily="18" charset="0"/>
              </a:rPr>
              <a:t>topos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 – místo)</a:t>
            </a: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soubor všech vlivů, které vytvářejí životní  prostředí všech zde žijících organismů</a:t>
            </a:r>
          </a:p>
          <a:p>
            <a:pPr marL="0" indent="0">
              <a:buNone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        (např. biotop přehradní nádrže)</a:t>
            </a:r>
          </a:p>
          <a:p>
            <a:endParaRPr lang="cs-CZ" sz="1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832" y="1628800"/>
            <a:ext cx="3676532" cy="316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407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26742" y="692150"/>
            <a:ext cx="859340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hlubokomořské prostředí – vysoký tlak + nízké/ (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extr.vysoké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) teploty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spec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struktury, umožňující život a růst při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extrem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tlaku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 výzkumy fyziologie a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molek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biologie hlubokomořských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barofilních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 bakterií ukazují na speciální struktury - tlak-regulující operony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že růst je závislý vztahu mezi tlakem a teplotou prostředí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010549" y="72515"/>
            <a:ext cx="5194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Toleranční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rozsah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atmosférický tlak</a:t>
            </a:r>
            <a:endParaRPr lang="cs-CZ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26742" y="2157413"/>
            <a:ext cx="80645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b="1" dirty="0" err="1">
                <a:latin typeface="Times New Roman" pitchFamily="18" charset="0"/>
                <a:cs typeface="Times New Roman" pitchFamily="18" charset="0"/>
              </a:rPr>
              <a:t>barotolerantní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MO. – schopnost růstu při vyšším tlaku než atmosférickém</a:t>
            </a:r>
          </a:p>
          <a:p>
            <a:endParaRPr lang="cs-CZ" alt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b="1" dirty="0" err="1">
                <a:latin typeface="Times New Roman" pitchFamily="18" charset="0"/>
                <a:cs typeface="Times New Roman" pitchFamily="18" charset="0"/>
              </a:rPr>
              <a:t>barofilní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 MO.- </a:t>
            </a:r>
            <a:r>
              <a:rPr lang="cs-CZ" altLang="en-US" dirty="0" err="1">
                <a:latin typeface="Times New Roman" pitchFamily="18" charset="0"/>
                <a:cs typeface="Times New Roman" pitchFamily="18" charset="0"/>
              </a:rPr>
              <a:t>opt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. růst při vysokém tlaku, ale menším než 40 </a:t>
            </a:r>
            <a:r>
              <a:rPr lang="cs-CZ" altLang="en-US" dirty="0" err="1">
                <a:latin typeface="Times New Roman" pitchFamily="18" charset="0"/>
                <a:cs typeface="Times New Roman" pitchFamily="18" charset="0"/>
              </a:rPr>
              <a:t>MPa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                               - jsou schopny růst i při atmosférickém tlaku</a:t>
            </a:r>
          </a:p>
          <a:p>
            <a:endParaRPr lang="cs-CZ" alt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extrémně </a:t>
            </a:r>
            <a:r>
              <a:rPr lang="cs-CZ" altLang="en-US" b="1" dirty="0" err="1">
                <a:latin typeface="Times New Roman" pitchFamily="18" charset="0"/>
                <a:cs typeface="Times New Roman" pitchFamily="18" charset="0"/>
              </a:rPr>
              <a:t>barofilní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MO. – optimální tlak pro růst více než 40 </a:t>
            </a:r>
            <a:r>
              <a:rPr lang="cs-CZ" altLang="en-US" dirty="0" err="1">
                <a:latin typeface="Times New Roman" pitchFamily="18" charset="0"/>
                <a:cs typeface="Times New Roman" pitchFamily="18" charset="0"/>
              </a:rPr>
              <a:t>MPa</a:t>
            </a:r>
            <a:endParaRPr lang="cs-CZ" altLang="en-US" dirty="0">
              <a:latin typeface="Times New Roman" pitchFamily="18" charset="0"/>
              <a:cs typeface="Times New Roman" pitchFamily="18" charset="0"/>
            </a:endParaRPr>
          </a:p>
          <a:p>
            <a:endParaRPr lang="cs-CZ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843808" y="6349139"/>
            <a:ext cx="435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</a:t>
            </a:r>
            <a:r>
              <a:rPr lang="cs-CZ" sz="1400" i="1" dirty="0" err="1"/>
              <a:t>Halomonas</a:t>
            </a:r>
            <a:r>
              <a:rPr lang="cs-CZ" sz="1400" i="1" dirty="0"/>
              <a:t> </a:t>
            </a:r>
            <a:r>
              <a:rPr lang="cs-CZ" sz="1400" i="1" dirty="0" err="1"/>
              <a:t>salaria</a:t>
            </a:r>
            <a:r>
              <a:rPr lang="cs-CZ" sz="1400" dirty="0"/>
              <a:t> vyžaduje tlak 1000 </a:t>
            </a:r>
            <a:r>
              <a:rPr lang="cs-CZ" sz="1400" dirty="0" err="1"/>
              <a:t>atm</a:t>
            </a:r>
            <a:r>
              <a:rPr lang="cs-CZ" sz="1400" dirty="0"/>
              <a:t> 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307" y="4229032"/>
            <a:ext cx="3220277" cy="214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455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332656"/>
            <a:ext cx="85213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vysoké tlaky - normální membrána buněk se stane voskovitou a </a:t>
            </a:r>
            <a:r>
              <a:rPr lang="cs-CZ" sz="1600" dirty="0" err="1"/>
              <a:t>rel</a:t>
            </a:r>
            <a:r>
              <a:rPr lang="cs-CZ" sz="1600" dirty="0"/>
              <a:t>. nepropustnou pro živiny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vysoký tlak snižuje funkčnost proteinů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/>
              <a:t>piezofilní</a:t>
            </a:r>
            <a:r>
              <a:rPr lang="cs-CZ" sz="1600" dirty="0"/>
              <a:t> (</a:t>
            </a:r>
            <a:r>
              <a:rPr lang="cs-CZ" sz="1600" dirty="0" err="1"/>
              <a:t>barofiní</a:t>
            </a:r>
            <a:r>
              <a:rPr lang="cs-CZ" sz="1600" dirty="0"/>
              <a:t>) bakterie mají ve své cytoplazmatické membráně vysoký podíl mastných kyselin, což umožňuje, aby membrány zůstaly funkční a udržovaly se od gelování při vysokých tlacích</a:t>
            </a:r>
            <a:br>
              <a:rPr lang="cs-CZ" sz="1600" dirty="0"/>
            </a:b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většina </a:t>
            </a:r>
            <a:r>
              <a:rPr lang="cs-CZ" sz="1600" dirty="0" err="1"/>
              <a:t>piezofilů</a:t>
            </a:r>
            <a:r>
              <a:rPr lang="cs-CZ" sz="1600" dirty="0"/>
              <a:t> roste v tmě a obvykle je velmi citlivá na UV záření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 postrádají mnoho mechanismů reparace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Př. </a:t>
            </a:r>
            <a:r>
              <a:rPr lang="cs-CZ" sz="1600" dirty="0" err="1"/>
              <a:t>xenophyophore</a:t>
            </a:r>
            <a:r>
              <a:rPr lang="cs-CZ" sz="1600" dirty="0"/>
              <a:t>, byl nalezen v nejhlubším oceánském výkopu 10,5 km pod povrchem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Poslední hodnoty (nejvyššího) hydrostatického tlaku, kde byl pozorován růst, je 130 </a:t>
            </a:r>
            <a:r>
              <a:rPr lang="cs-CZ" sz="1600" dirty="0" err="1"/>
              <a:t>MPa</a:t>
            </a:r>
            <a:r>
              <a:rPr lang="cs-CZ" sz="1600" dirty="0"/>
              <a:t> (= 1 283 </a:t>
            </a:r>
            <a:r>
              <a:rPr lang="cs-CZ" sz="1600" dirty="0" err="1"/>
              <a:t>atm</a:t>
            </a:r>
            <a:r>
              <a:rPr lang="cs-CZ" sz="1600" dirty="0"/>
              <a:t> = 18 855 psi), u </a:t>
            </a:r>
            <a:r>
              <a:rPr lang="cs-CZ" sz="1600" dirty="0" err="1"/>
              <a:t>archaea</a:t>
            </a:r>
            <a:r>
              <a:rPr lang="cs-CZ" sz="1600" dirty="0"/>
              <a:t> </a:t>
            </a:r>
            <a:r>
              <a:rPr lang="cs-CZ" sz="1600" i="1" dirty="0" err="1"/>
              <a:t>Thermococcus</a:t>
            </a:r>
            <a:r>
              <a:rPr lang="cs-CZ" sz="1600" i="1" dirty="0"/>
              <a:t> </a:t>
            </a:r>
            <a:r>
              <a:rPr lang="cs-CZ" sz="1600" i="1" dirty="0" err="1"/>
              <a:t>piezophilus</a:t>
            </a:r>
            <a:r>
              <a:rPr lang="cs-CZ" sz="1600" i="1" dirty="0"/>
              <a:t> </a:t>
            </a:r>
            <a:r>
              <a:rPr lang="cs-CZ" sz="1600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60009"/>
            <a:ext cx="4762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218978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https://www.youtube.com/watch?v=szIcnSIlrDE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1403648" y="2708920"/>
            <a:ext cx="43204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273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ejmout0037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4760913" cy="3808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600200" y="457200"/>
            <a:ext cx="5426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000">
                <a:solidFill>
                  <a:schemeClr val="accent2"/>
                </a:solidFill>
              </a:rPr>
              <a:t>Růst barotolerantních, středně barofilních a extrémně barofilních baktérií</a:t>
            </a:r>
          </a:p>
        </p:txBody>
      </p:sp>
      <p:sp>
        <p:nvSpPr>
          <p:cNvPr id="62468" name="AutoShape 4"/>
          <p:cNvSpPr>
            <a:spLocks noChangeArrowheads="1"/>
          </p:cNvSpPr>
          <p:nvPr/>
        </p:nvSpPr>
        <p:spPr bwMode="auto">
          <a:xfrm>
            <a:off x="6553200" y="4038600"/>
            <a:ext cx="2286000" cy="1447800"/>
          </a:xfrm>
          <a:prstGeom prst="wedgeRoundRectCallout">
            <a:avLst>
              <a:gd name="adj1" fmla="val -140417"/>
              <a:gd name="adj2" fmla="val -8596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Arial" pitchFamily="34" charset="0"/>
              </a:rPr>
              <a:t>Mnohem pomalejší růst extremobarofilních baktérií</a:t>
            </a:r>
          </a:p>
        </p:txBody>
      </p:sp>
      <p:sp>
        <p:nvSpPr>
          <p:cNvPr id="62469" name="AutoShape 5"/>
          <p:cNvSpPr>
            <a:spLocks noChangeArrowheads="1"/>
          </p:cNvSpPr>
          <p:nvPr/>
        </p:nvSpPr>
        <p:spPr bwMode="auto">
          <a:xfrm>
            <a:off x="1752600" y="5410200"/>
            <a:ext cx="2286000" cy="1295400"/>
          </a:xfrm>
          <a:prstGeom prst="wedgeRoundRectCallout">
            <a:avLst>
              <a:gd name="adj1" fmla="val 43125"/>
              <a:gd name="adj2" fmla="val -10821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Arial" pitchFamily="34" charset="0"/>
              </a:rPr>
              <a:t>Neschopnost extremobarofilních baktérií růst při nízkém tlaku</a:t>
            </a:r>
          </a:p>
        </p:txBody>
      </p:sp>
    </p:spTree>
    <p:extLst>
      <p:ext uri="{BB962C8B-B14F-4D97-AF65-F5344CB8AC3E}">
        <p14:creationId xmlns:p14="http://schemas.microsoft.com/office/powerpoint/2010/main" val="376991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 fontScale="90000"/>
          </a:bodyPr>
          <a:lstStyle/>
          <a:p>
            <a:br>
              <a:rPr lang="cs-CZ" sz="2700" dirty="0"/>
            </a:br>
            <a:r>
              <a:rPr lang="cs-CZ" sz="2700" dirty="0"/>
              <a:t>Ekologická amplituda-osmotický tlak, salinita</a:t>
            </a:r>
            <a:br>
              <a:rPr lang="en-GB" sz="2700" dirty="0"/>
            </a:br>
            <a:r>
              <a:rPr lang="en-GB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496944" cy="4525963"/>
          </a:xfrm>
        </p:spPr>
        <p:txBody>
          <a:bodyPr>
            <a:normAutofit/>
          </a:bodyPr>
          <a:lstStyle/>
          <a:p>
            <a:r>
              <a:rPr lang="cs-CZ" sz="1600" dirty="0"/>
              <a:t>ovlivňována více faktory</a:t>
            </a:r>
          </a:p>
          <a:p>
            <a:endParaRPr lang="cs-CZ" sz="1600" dirty="0"/>
          </a:p>
          <a:p>
            <a:r>
              <a:rPr lang="cs-CZ" sz="1600" dirty="0"/>
              <a:t>dominantní vliv má koncentrace jednotlivých iontů v prostředí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u vod se mění salinita jen příležitostně nebo sezónně</a:t>
            </a:r>
          </a:p>
          <a:p>
            <a:endParaRPr lang="cs-CZ" sz="1600" dirty="0"/>
          </a:p>
          <a:p>
            <a:r>
              <a:rPr lang="cs-CZ" sz="1600" dirty="0"/>
              <a:t>u půdy – srážky, sucho, ale i výměna iontů – stálé podmínky</a:t>
            </a:r>
          </a:p>
          <a:p>
            <a:endParaRPr lang="cs-CZ" sz="1600" dirty="0"/>
          </a:p>
          <a:p>
            <a:r>
              <a:rPr lang="cs-CZ" sz="1600" dirty="0"/>
              <a:t>mořské organismy -3,5% </a:t>
            </a:r>
            <a:r>
              <a:rPr lang="cs-CZ" sz="1600" dirty="0" err="1"/>
              <a:t>NaCl</a:t>
            </a:r>
            <a:endParaRPr lang="cs-CZ" sz="1600" dirty="0"/>
          </a:p>
          <a:p>
            <a:endParaRPr lang="cs-CZ" sz="1600" dirty="0"/>
          </a:p>
          <a:p>
            <a:r>
              <a:rPr lang="cs-CZ" sz="1600" dirty="0"/>
              <a:t>Na</a:t>
            </a:r>
            <a:r>
              <a:rPr lang="cs-CZ" sz="1600" baseline="30000" dirty="0"/>
              <a:t>2+ </a:t>
            </a:r>
            <a:r>
              <a:rPr lang="cs-CZ" sz="1600" dirty="0"/>
              <a:t>ionty – stabilizace nebo aktivace enzymů, udržení kulovitého tvaru buňky</a:t>
            </a:r>
          </a:p>
          <a:p>
            <a:endParaRPr lang="cs-CZ" sz="1600" dirty="0"/>
          </a:p>
          <a:p>
            <a:r>
              <a:rPr lang="cs-CZ" sz="1600" dirty="0" err="1"/>
              <a:t>nehalofilní</a:t>
            </a:r>
            <a:r>
              <a:rPr lang="cs-CZ" sz="1600" dirty="0"/>
              <a:t> organismy se mohou přizpůsobit – fyziologická adaptace</a:t>
            </a:r>
          </a:p>
          <a:p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1786408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32542" y="260648"/>
            <a:ext cx="8964612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prostředí s vysokou koncentrací solí (0,2 až 5,5 M – moře 0,3 M)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slaniska, moře, slaná jezera, Mrtvé moře…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vysoká salinita – extrémní prostředí, jen málo organismů schopno akceptovat</a:t>
            </a:r>
          </a:p>
          <a:p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organismy schopné udržet iontové složení a osmotický tlak proti vysokému spádu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převážně </a:t>
            </a:r>
            <a:r>
              <a:rPr lang="cs-CZ" altLang="en-US" sz="1600" i="1" dirty="0" err="1"/>
              <a:t>Archaea</a:t>
            </a:r>
            <a:endParaRPr lang="cs-CZ" altLang="en-US" sz="1600" i="1" dirty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některé druhy (bakterie) mají červenou barvu díky obsahu </a:t>
            </a:r>
            <a:r>
              <a:rPr lang="cs-CZ" altLang="en-US" sz="1600" dirty="0" err="1"/>
              <a:t>karoteinodů</a:t>
            </a:r>
            <a:r>
              <a:rPr lang="cs-CZ" altLang="en-US" sz="1600" dirty="0"/>
              <a:t> – </a:t>
            </a:r>
            <a:r>
              <a:rPr lang="cs-CZ" altLang="en-US" sz="1600" dirty="0" err="1"/>
              <a:t>fotosyntet</a:t>
            </a:r>
            <a:r>
              <a:rPr lang="cs-CZ" altLang="en-US" sz="1600" dirty="0"/>
              <a:t>. pigment </a:t>
            </a:r>
            <a:r>
              <a:rPr lang="cs-CZ" altLang="en-US" sz="1600" b="1" dirty="0" err="1"/>
              <a:t>bakteriorhodopsin</a:t>
            </a:r>
            <a:endParaRPr lang="cs-CZ" altLang="en-US" sz="1600" b="1" dirty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</p:txBody>
      </p:sp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2267744" y="4519440"/>
            <a:ext cx="5004329" cy="1944215"/>
            <a:chOff x="1655" y="2205"/>
            <a:chExt cx="4591" cy="1905"/>
          </a:xfrm>
        </p:grpSpPr>
        <p:pic>
          <p:nvPicPr>
            <p:cNvPr id="65540" name="Picture 4" descr="200px-Halobacteri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2205"/>
              <a:ext cx="2115" cy="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41" name="Text Box 5"/>
            <p:cNvSpPr txBox="1">
              <a:spLocks noChangeArrowheads="1"/>
            </p:cNvSpPr>
            <p:nvPr/>
          </p:nvSpPr>
          <p:spPr bwMode="auto">
            <a:xfrm>
              <a:off x="3770" y="2452"/>
              <a:ext cx="2476" cy="51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cs-CZ" altLang="en-US" dirty="0" err="1">
                  <a:latin typeface="Arial" pitchFamily="34" charset="0"/>
                </a:rPr>
                <a:t>Halobacteria</a:t>
              </a:r>
              <a:endParaRPr lang="cs-CZ" altLang="en-US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75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438" y="116632"/>
            <a:ext cx="8960049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r>
              <a:rPr lang="cs-CZ" altLang="en-US" sz="1600" dirty="0"/>
              <a:t>strategie :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342900" indent="-342900">
              <a:buFontTx/>
              <a:buAutoNum type="arabicParenR"/>
            </a:pPr>
            <a:r>
              <a:rPr lang="cs-CZ" altLang="en-US" sz="1600" dirty="0"/>
              <a:t>většina </a:t>
            </a:r>
            <a:r>
              <a:rPr lang="cs-CZ" altLang="en-US" sz="1600" dirty="0" err="1"/>
              <a:t>halofilních</a:t>
            </a:r>
            <a:r>
              <a:rPr lang="cs-CZ" altLang="en-US" sz="1600" dirty="0"/>
              <a:t> a </a:t>
            </a:r>
            <a:r>
              <a:rPr lang="cs-CZ" altLang="en-US" sz="1600" dirty="0" err="1"/>
              <a:t>halotolerantních</a:t>
            </a:r>
            <a:r>
              <a:rPr lang="cs-CZ" altLang="en-US" sz="1600" dirty="0"/>
              <a:t> organismů vynakládá E na vyloučení solí z cytoplazmy pomocí proteinových agregátů (‘</a:t>
            </a:r>
            <a:r>
              <a:rPr lang="cs-CZ" altLang="en-US" sz="1600" dirty="0" err="1"/>
              <a:t>salting</a:t>
            </a:r>
            <a:r>
              <a:rPr lang="cs-CZ" altLang="en-US" sz="1600" dirty="0"/>
              <a:t> </a:t>
            </a:r>
            <a:r>
              <a:rPr lang="cs-CZ" altLang="en-US" sz="1600" dirty="0" err="1"/>
              <a:t>out</a:t>
            </a:r>
            <a:r>
              <a:rPr lang="cs-CZ" altLang="en-US" sz="1600" dirty="0"/>
              <a:t>’)</a:t>
            </a:r>
          </a:p>
          <a:p>
            <a:pPr marL="342900" indent="-342900">
              <a:buFontTx/>
              <a:buAutoNum type="arabicParenR"/>
            </a:pPr>
            <a:endParaRPr lang="cs-CZ" altLang="en-US" sz="1600" dirty="0"/>
          </a:p>
          <a:p>
            <a:pPr marL="342900" indent="-342900">
              <a:buAutoNum type="arabicParenR"/>
            </a:pPr>
            <a:r>
              <a:rPr lang="cs-CZ" altLang="en-US" sz="1600" dirty="0"/>
              <a:t>akumulace anorganických solí v cytoplazmě</a:t>
            </a:r>
          </a:p>
          <a:p>
            <a:pPr marL="342900" indent="-342900">
              <a:buAutoNum type="arabicParenR"/>
            </a:pPr>
            <a:endParaRPr lang="cs-CZ" altLang="en-US" sz="1600" dirty="0"/>
          </a:p>
          <a:p>
            <a:r>
              <a:rPr lang="cs-CZ" altLang="en-US" sz="1600" dirty="0"/>
              <a:t>3)   udržování cytoplazmy s nízkou koncentrací solí +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</a:t>
            </a:r>
            <a:r>
              <a:rPr lang="cs-CZ" altLang="en-US" sz="1600" dirty="0" err="1"/>
              <a:t>konc</a:t>
            </a:r>
            <a:r>
              <a:rPr lang="cs-CZ" altLang="en-US" sz="1600" dirty="0"/>
              <a:t>. jiných</a:t>
            </a:r>
          </a:p>
          <a:p>
            <a:r>
              <a:rPr lang="cs-CZ" altLang="en-US" sz="1600" dirty="0"/>
              <a:t>   roztoků (glycerol aj.) – </a:t>
            </a:r>
            <a:r>
              <a:rPr lang="cs-CZ" altLang="en-US" sz="1600" dirty="0" err="1"/>
              <a:t>intracel</a:t>
            </a:r>
            <a:r>
              <a:rPr lang="cs-CZ" altLang="en-US" sz="1600" dirty="0"/>
              <a:t>. </a:t>
            </a:r>
            <a:r>
              <a:rPr lang="cs-CZ" altLang="en-US" sz="1600" dirty="0" err="1"/>
              <a:t>konc</a:t>
            </a:r>
            <a:r>
              <a:rPr lang="cs-CZ" altLang="en-US" sz="1600" dirty="0"/>
              <a:t>. regulována podle externí </a:t>
            </a:r>
            <a:r>
              <a:rPr lang="cs-CZ" altLang="en-US" sz="1600" dirty="0" err="1"/>
              <a:t>konc</a:t>
            </a:r>
            <a:r>
              <a:rPr lang="cs-CZ" altLang="en-US" sz="1600" dirty="0"/>
              <a:t> .solí – chrání proteiny 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>
              <a:buFontTx/>
              <a:buChar char="-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fakultativně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obligátně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extrémně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</a:t>
            </a:r>
          </a:p>
          <a:p>
            <a:pPr>
              <a:buFontTx/>
              <a:buChar char="-"/>
            </a:pPr>
            <a:endParaRPr lang="en-US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06" y="2948795"/>
            <a:ext cx="4392488" cy="341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75856" y="6352978"/>
            <a:ext cx="4492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Houba </a:t>
            </a:r>
            <a:r>
              <a:rPr lang="en-GB" sz="1400" i="1" dirty="0" err="1"/>
              <a:t>Wallemia</a:t>
            </a:r>
            <a:r>
              <a:rPr lang="en-GB" sz="1400" i="1" dirty="0"/>
              <a:t> </a:t>
            </a:r>
            <a:r>
              <a:rPr lang="en-GB" sz="1400" i="1" dirty="0" err="1"/>
              <a:t>ichthyophaga</a:t>
            </a:r>
            <a:r>
              <a:rPr lang="en-GB" sz="1400" i="1" dirty="0"/>
              <a:t> </a:t>
            </a:r>
            <a:r>
              <a:rPr lang="cs-CZ" sz="1400" i="1" dirty="0"/>
              <a:t>– </a:t>
            </a:r>
            <a:r>
              <a:rPr lang="cs-CZ" sz="1400" dirty="0"/>
              <a:t>roste in vitro </a:t>
            </a:r>
            <a:r>
              <a:rPr lang="cs-CZ" sz="1400" i="1" dirty="0"/>
              <a:t>v </a:t>
            </a:r>
            <a:r>
              <a:rPr lang="en-GB" sz="1400" dirty="0"/>
              <a:t>1.5 M </a:t>
            </a:r>
            <a:r>
              <a:rPr lang="en-GB" sz="1400" dirty="0" err="1"/>
              <a:t>NaCl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48764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ejmout002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/>
          <a:stretch>
            <a:fillRect/>
          </a:stretch>
        </p:blipFill>
        <p:spPr bwMode="auto">
          <a:xfrm>
            <a:off x="2133600" y="1066800"/>
            <a:ext cx="5257800" cy="5437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51520" y="228600"/>
            <a:ext cx="86409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en-US" sz="2000" dirty="0"/>
              <a:t>Vliv koncentrace sodného iontu na růst mikroorganismů rozdílné tolerance soli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505200" y="6019800"/>
            <a:ext cx="2514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>
                <a:latin typeface="Arial" pitchFamily="34" charset="0"/>
              </a:rPr>
              <a:t>Koncentrace iontů sodíku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 rot="-5400000">
            <a:off x="1600200" y="3429000"/>
            <a:ext cx="1752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>
                <a:latin typeface="Arial" pitchFamily="34" charset="0"/>
              </a:rPr>
              <a:t>Růstová rychlost</a:t>
            </a:r>
          </a:p>
        </p:txBody>
      </p:sp>
    </p:spTree>
    <p:extLst>
      <p:ext uri="{BB962C8B-B14F-4D97-AF65-F5344CB8AC3E}">
        <p14:creationId xmlns:p14="http://schemas.microsoft.com/office/powerpoint/2010/main" val="194198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sejmout019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915400" cy="2790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sejmout00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73400"/>
            <a:ext cx="3810000" cy="3708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AutoShape 4"/>
          <p:cNvSpPr>
            <a:spLocks noChangeArrowheads="1"/>
          </p:cNvSpPr>
          <p:nvPr/>
        </p:nvSpPr>
        <p:spPr bwMode="auto">
          <a:xfrm>
            <a:off x="5181600" y="3429000"/>
            <a:ext cx="2971800" cy="914400"/>
          </a:xfrm>
          <a:prstGeom prst="wedgeRoundRectCallout">
            <a:avLst>
              <a:gd name="adj1" fmla="val -99838"/>
              <a:gd name="adj2" fmla="val 10121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2400"/>
              <a:t>Saliny s různou koncentrací solí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257800" y="4876800"/>
            <a:ext cx="35814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/>
              <a:t>Červená barva je způsobena halofilními baktériemi s obsahem bakteriorodopsinu, jehož základem je červeně zbarvený pigment retinal</a:t>
            </a:r>
          </a:p>
        </p:txBody>
      </p:sp>
    </p:spTree>
    <p:extLst>
      <p:ext uri="{BB962C8B-B14F-4D97-AF65-F5344CB8AC3E}">
        <p14:creationId xmlns:p14="http://schemas.microsoft.com/office/powerpoint/2010/main" val="799534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r>
              <a:rPr lang="cs-CZ" altLang="en-US" sz="2800" dirty="0">
                <a:latin typeface="+mn-lt"/>
              </a:rPr>
              <a:t>Ekologické rozpětí - pH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6892652" cy="5289550"/>
          </a:xfrm>
        </p:spPr>
        <p:txBody>
          <a:bodyPr/>
          <a:lstStyle/>
          <a:p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schopnost udržovat vnitrobuněčné pH v určitém rozmezí, někdy odlišném od vnějšího prostředí </a:t>
            </a:r>
          </a:p>
          <a:p>
            <a:endParaRPr lang="cs-CZ" alt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altLang="en-US" sz="1800" b="1" dirty="0">
                <a:latin typeface="Times New Roman" pitchFamily="18" charset="0"/>
                <a:cs typeface="Times New Roman" pitchFamily="18" charset="0"/>
              </a:rPr>
              <a:t>acidofilní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b. - (pH 1- 5,2) – bakterie produkující silné kyseliny </a:t>
            </a:r>
          </a:p>
          <a:p>
            <a:pPr>
              <a:buFontTx/>
              <a:buNone/>
            </a:pP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                                                          (</a:t>
            </a:r>
            <a:r>
              <a:rPr lang="cs-CZ" altLang="en-US" sz="1800" i="1" dirty="0" err="1">
                <a:latin typeface="Times New Roman" pitchFamily="18" charset="0"/>
                <a:cs typeface="Times New Roman" pitchFamily="18" charset="0"/>
              </a:rPr>
              <a:t>Thiobacillus</a:t>
            </a:r>
            <a:r>
              <a:rPr lang="cs-CZ" altLang="en-US" sz="1800" i="1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cs-CZ" altLang="en-US" sz="1800" i="1" dirty="0" err="1">
                <a:latin typeface="Times New Roman" pitchFamily="18" charset="0"/>
                <a:cs typeface="Times New Roman" pitchFamily="18" charset="0"/>
              </a:rPr>
              <a:t>Nitrobacter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cs-CZ" alt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altLang="en-US" sz="1800" b="1" dirty="0">
                <a:latin typeface="Times New Roman" pitchFamily="18" charset="0"/>
                <a:cs typeface="Times New Roman" pitchFamily="18" charset="0"/>
              </a:rPr>
              <a:t>neutrofilní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b. - (pH 5,2 - 9) – </a:t>
            </a:r>
            <a:r>
              <a:rPr lang="cs-CZ" altLang="en-US" sz="1800" i="1" dirty="0" err="1">
                <a:latin typeface="Times New Roman" pitchFamily="18" charset="0"/>
                <a:cs typeface="Times New Roman" pitchFamily="18" charset="0"/>
              </a:rPr>
              <a:t>Escherichia</a:t>
            </a:r>
            <a:r>
              <a:rPr lang="cs-CZ" altLang="en-US" sz="1800" i="1" dirty="0">
                <a:latin typeface="Times New Roman" pitchFamily="18" charset="0"/>
                <a:cs typeface="Times New Roman" pitchFamily="18" charset="0"/>
              </a:rPr>
              <a:t> coli</a:t>
            </a:r>
          </a:p>
          <a:p>
            <a:pPr>
              <a:buFontTx/>
              <a:buNone/>
            </a:pPr>
            <a:endParaRPr lang="cs-CZ" alt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altLang="en-US" sz="1800" b="1" dirty="0" err="1">
                <a:latin typeface="Times New Roman" pitchFamily="18" charset="0"/>
                <a:cs typeface="Times New Roman" pitchFamily="18" charset="0"/>
              </a:rPr>
              <a:t>alkalofilní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b. - (pH 9 – 11,5)</a:t>
            </a:r>
          </a:p>
          <a:p>
            <a:pPr>
              <a:buFontTx/>
              <a:buNone/>
            </a:pP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        - </a:t>
            </a:r>
            <a:r>
              <a:rPr lang="cs-CZ" altLang="en-US" sz="1800" dirty="0" err="1">
                <a:latin typeface="Times New Roman" pitchFamily="18" charset="0"/>
                <a:cs typeface="Times New Roman" pitchFamily="18" charset="0"/>
              </a:rPr>
              <a:t>fotosynt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altLang="en-US" sz="1800" dirty="0" err="1">
                <a:latin typeface="Times New Roman" pitchFamily="18" charset="0"/>
                <a:cs typeface="Times New Roman" pitchFamily="18" charset="0"/>
              </a:rPr>
              <a:t>halofilní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b. – </a:t>
            </a:r>
            <a:r>
              <a:rPr lang="cs-CZ" altLang="en-US" sz="1800" i="1" dirty="0" err="1">
                <a:latin typeface="Times New Roman" pitchFamily="18" charset="0"/>
                <a:cs typeface="Times New Roman" pitchFamily="18" charset="0"/>
              </a:rPr>
              <a:t>Halobacterum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pH 9-10  </a:t>
            </a:r>
          </a:p>
          <a:p>
            <a:pPr>
              <a:buFontTx/>
              <a:buNone/>
            </a:pP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       -  b. zvyšující pH  okolí (</a:t>
            </a:r>
            <a:r>
              <a:rPr lang="cs-CZ" altLang="en-US" sz="1800" i="1" dirty="0" err="1">
                <a:latin typeface="Times New Roman" pitchFamily="18" charset="0"/>
                <a:cs typeface="Times New Roman" pitchFamily="18" charset="0"/>
              </a:rPr>
              <a:t>Arthrobacter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– odštěpuje amoniak)</a:t>
            </a:r>
          </a:p>
          <a:p>
            <a:pPr>
              <a:buFontTx/>
              <a:buNone/>
            </a:pP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cs-CZ" altLang="en-US" sz="1800" b="1" dirty="0" err="1">
                <a:latin typeface="Times New Roman" pitchFamily="18" charset="0"/>
                <a:cs typeface="Times New Roman" pitchFamily="18" charset="0"/>
              </a:rPr>
              <a:t>alkalotolerantn</a:t>
            </a:r>
            <a:r>
              <a:rPr lang="cs-CZ" altLang="en-US" sz="1800" dirty="0" err="1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řasy a sinice – vodní květ</a:t>
            </a:r>
          </a:p>
          <a:p>
            <a:pPr>
              <a:buFontTx/>
              <a:buNone/>
            </a:pP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           ( </a:t>
            </a:r>
            <a:r>
              <a:rPr lang="cs-CZ" altLang="en-US" sz="1800" dirty="0" err="1">
                <a:latin typeface="Times New Roman" pitchFamily="18" charset="0"/>
                <a:cs typeface="Times New Roman" pitchFamily="18" charset="0"/>
              </a:rPr>
              <a:t>intenz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. fotosyntéza  –  zvýšení  pH i nad 10)</a:t>
            </a:r>
          </a:p>
          <a:p>
            <a:pPr>
              <a:buFontTx/>
              <a:buNone/>
            </a:pPr>
            <a:endParaRPr lang="cs-CZ" altLang="en-US" sz="1800" dirty="0"/>
          </a:p>
          <a:p>
            <a:endParaRPr lang="cs-CZ" altLang="en-US" sz="1800" dirty="0"/>
          </a:p>
          <a:p>
            <a:endParaRPr lang="cs-CZ" altLang="en-US" sz="1800" dirty="0"/>
          </a:p>
          <a:p>
            <a:endParaRPr lang="cs-CZ" altLang="en-US" sz="1800" dirty="0">
              <a:latin typeface="Comic Sans MS" pitchFamily="66" charset="0"/>
            </a:endParaRPr>
          </a:p>
        </p:txBody>
      </p:sp>
      <p:pic>
        <p:nvPicPr>
          <p:cNvPr id="10245" name="Picture 5" descr="Výsledek obrázku pro Thiobacill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24" y="3090632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>
            <a:off x="4164337" y="2447925"/>
            <a:ext cx="2376264" cy="6063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3861149" y="4363730"/>
            <a:ext cx="2679452" cy="7447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90" y="1325226"/>
            <a:ext cx="2004541" cy="129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5770449" y="2281599"/>
            <a:ext cx="741187" cy="18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10" y="5277789"/>
            <a:ext cx="2412851" cy="143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382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kenovat0122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705725" cy="622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24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0648"/>
            <a:ext cx="8964488" cy="6120680"/>
          </a:xfrm>
        </p:spPr>
        <p:txBody>
          <a:bodyPr>
            <a:normAutofit lnSpcReduction="10000"/>
          </a:bodyPr>
          <a:lstStyle/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Gilda 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skupiny druhů organismů, které využívají stejné zdroje (zejména potravní)</a:t>
            </a:r>
          </a:p>
          <a:p>
            <a:pPr marL="0" indent="0">
              <a:buNone/>
            </a:pPr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Habitat nebo stanoviště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abiotické prostředí, ovlivněné a pozměněné živou složkou přírody,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fyzické místo, kde se organismus nachází („adresa“)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Ekosystém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tvořený biocenózou + biotopem - dynamický systém – neustálá výměna hmoty a energie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Biom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společenstvo organismů osidlující velké celky a ovlivňované makroklimatem (step, poušť, savana…)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charakterizovaný určitým typem biotických a abiotických podmínek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Biosféra 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největší heterogenní systém živých organismů na Zemi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část Země, kde se vyskytují nějaké formy života</a:t>
            </a:r>
          </a:p>
        </p:txBody>
      </p:sp>
    </p:spTree>
    <p:extLst>
      <p:ext uri="{BB962C8B-B14F-4D97-AF65-F5344CB8AC3E}">
        <p14:creationId xmlns:p14="http://schemas.microsoft.com/office/powerpoint/2010/main" val="3501597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kenovat006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92375"/>
            <a:ext cx="5832475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95288" y="5667375"/>
            <a:ext cx="8480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en-US" dirty="0"/>
              <a:t>Různé typy bakterií inkubované v kultivačním mediu se kumulují v různých zónách podle jejich citlivosti k volnému molekulárnímu kyslíku</a:t>
            </a:r>
          </a:p>
        </p:txBody>
      </p:sp>
      <p:grpSp>
        <p:nvGrpSpPr>
          <p:cNvPr id="56325" name="Group 5"/>
          <p:cNvGrpSpPr>
            <a:grpSpLocks/>
          </p:cNvGrpSpPr>
          <p:nvPr/>
        </p:nvGrpSpPr>
        <p:grpSpPr bwMode="auto">
          <a:xfrm>
            <a:off x="1979613" y="1628775"/>
            <a:ext cx="512762" cy="792163"/>
            <a:chOff x="975" y="663"/>
            <a:chExt cx="323" cy="499"/>
          </a:xfrm>
        </p:grpSpPr>
        <p:sp>
          <p:nvSpPr>
            <p:cNvPr id="56326" name="Line 6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27" name="Text Box 7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4211638" y="1628775"/>
            <a:ext cx="512762" cy="792163"/>
            <a:chOff x="975" y="663"/>
            <a:chExt cx="323" cy="499"/>
          </a:xfrm>
        </p:grpSpPr>
        <p:sp>
          <p:nvSpPr>
            <p:cNvPr id="56329" name="Line 9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30" name="Text Box 10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grpSp>
        <p:nvGrpSpPr>
          <p:cNvPr id="56331" name="Group 11"/>
          <p:cNvGrpSpPr>
            <a:grpSpLocks/>
          </p:cNvGrpSpPr>
          <p:nvPr/>
        </p:nvGrpSpPr>
        <p:grpSpPr bwMode="auto">
          <a:xfrm>
            <a:off x="6300788" y="1700213"/>
            <a:ext cx="512762" cy="792162"/>
            <a:chOff x="975" y="663"/>
            <a:chExt cx="323" cy="499"/>
          </a:xfrm>
        </p:grpSpPr>
        <p:sp>
          <p:nvSpPr>
            <p:cNvPr id="56332" name="Line 12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33" name="Text Box 13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sp>
        <p:nvSpPr>
          <p:cNvPr id="56335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>
            <a:normAutofit fontScale="90000"/>
          </a:bodyPr>
          <a:lstStyle/>
          <a:p>
            <a:r>
              <a:rPr lang="cs-CZ" altLang="en-US" sz="2800" dirty="0">
                <a:latin typeface="+mn-lt"/>
              </a:rPr>
              <a:t>Ekologické rozpětí - kyslík</a:t>
            </a:r>
          </a:p>
        </p:txBody>
      </p:sp>
    </p:spTree>
    <p:extLst>
      <p:ext uri="{BB962C8B-B14F-4D97-AF65-F5344CB8AC3E}">
        <p14:creationId xmlns:p14="http://schemas.microsoft.com/office/powerpoint/2010/main" val="693447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224" y="332656"/>
            <a:ext cx="3898776" cy="274042"/>
          </a:xfrm>
        </p:spPr>
        <p:txBody>
          <a:bodyPr>
            <a:noAutofit/>
          </a:bodyPr>
          <a:lstStyle/>
          <a:p>
            <a:r>
              <a:rPr lang="en-GB" sz="2400" b="1" dirty="0" err="1"/>
              <a:t>Ekosféra</a:t>
            </a:r>
            <a:r>
              <a:rPr lang="en-GB" sz="2400" dirty="0"/>
              <a:t> (</a:t>
            </a:r>
            <a:r>
              <a:rPr lang="en-GB" sz="2400" b="1" dirty="0" err="1"/>
              <a:t>biosféra</a:t>
            </a:r>
            <a:r>
              <a:rPr lang="en-GB" sz="2400" dirty="0"/>
              <a:t>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701" y="894185"/>
            <a:ext cx="5040560" cy="5963815"/>
          </a:xfrm>
        </p:spPr>
        <p:txBody>
          <a:bodyPr>
            <a:normAutofit/>
          </a:bodyPr>
          <a:lstStyle/>
          <a:p>
            <a:r>
              <a:rPr lang="cs-CZ" sz="1800" dirty="0"/>
              <a:t>souhrn všech živých organismů na Zemi s jejich neživým prostředím, které obývají</a:t>
            </a:r>
          </a:p>
          <a:p>
            <a:endParaRPr lang="cs-CZ" sz="1800" dirty="0"/>
          </a:p>
          <a:p>
            <a:r>
              <a:rPr lang="cs-CZ" sz="1800" dirty="0" err="1"/>
              <a:t>atmo</a:t>
            </a:r>
            <a:r>
              <a:rPr lang="cs-CZ" sz="1800" dirty="0"/>
              <a:t>-ekosféra</a:t>
            </a:r>
          </a:p>
          <a:p>
            <a:r>
              <a:rPr lang="cs-CZ" sz="1800" b="1" dirty="0"/>
              <a:t>hydro-ekosféra</a:t>
            </a:r>
          </a:p>
          <a:p>
            <a:r>
              <a:rPr lang="cs-CZ" sz="1800" dirty="0"/>
              <a:t>lito-ekosféra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82" y="2931803"/>
            <a:ext cx="3496236" cy="349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85880" y="6428039"/>
            <a:ext cx="3870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http://www.prezzybox.com/ecosphere-small.aspx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78" y="116632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817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3200" b="1" dirty="0"/>
              <a:t>HYDROSFÉRA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04664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vhodnější pro mikroby než atmosféra – voda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jsou zde tedy převážně autochtonní mikrobi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schopní růst při nízké koncentraci živin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většina je pohyblivá (bičíky a pod)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některé s výběžky mají nezvyklý tvar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zvyšuje poměr plochy povrchu k objemu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účinnější příjem nízkých koncentrací živin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17" y="1268760"/>
            <a:ext cx="20955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35" y="4149079"/>
            <a:ext cx="5100196" cy="244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59632" y="6596390"/>
            <a:ext cx="6821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http://www.biologydiscussion.com/bacteria/bacterial-cells/top-9-features-of-a-bacterial-cell-microbiology/49761</a:t>
            </a:r>
          </a:p>
        </p:txBody>
      </p:sp>
    </p:spTree>
    <p:extLst>
      <p:ext uri="{BB962C8B-B14F-4D97-AF65-F5344CB8AC3E}">
        <p14:creationId xmlns:p14="http://schemas.microsoft.com/office/powerpoint/2010/main" val="201445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195715" y="287982"/>
            <a:ext cx="24842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latin typeface="+mn-lt"/>
              </a:rPr>
              <a:t>Vodní ekosystémy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331913" y="1700213"/>
            <a:ext cx="1142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chemeClr val="accent2"/>
                </a:solidFill>
                <a:latin typeface="+mn-lt"/>
              </a:rPr>
              <a:t>Mořské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5795963" y="1700213"/>
            <a:ext cx="1739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chemeClr val="folHlink"/>
                </a:solidFill>
                <a:latin typeface="+mn-lt"/>
              </a:rPr>
              <a:t>Sladkovodní</a:t>
            </a: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6227763" y="2997200"/>
            <a:ext cx="7591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Jezera</a:t>
            </a: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6300788" y="3357563"/>
            <a:ext cx="6294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Řeky</a:t>
            </a:r>
          </a:p>
        </p:txBody>
      </p:sp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3773946" y="5084763"/>
            <a:ext cx="10214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solidFill>
                  <a:srgbClr val="FF3300"/>
                </a:solidFill>
                <a:latin typeface="+mn-lt"/>
              </a:rPr>
              <a:t>Umělé</a:t>
            </a:r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3722892" y="3068638"/>
            <a:ext cx="1179104" cy="70788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2000">
                <a:latin typeface="+mn-lt"/>
              </a:rPr>
              <a:t>Extrémní </a:t>
            </a:r>
          </a:p>
          <a:p>
            <a:pPr algn="ctr" eaLnBrk="1" hangingPunct="1"/>
            <a:r>
              <a:rPr lang="cs-CZ" altLang="en-US" sz="2000">
                <a:latin typeface="+mn-lt"/>
              </a:rPr>
              <a:t>prostředí</a:t>
            </a:r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5940425" y="2276475"/>
            <a:ext cx="16058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Podzemní vody</a:t>
            </a:r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5508625" y="4221163"/>
            <a:ext cx="20580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Led (Zamrzlá jezera)</a:t>
            </a:r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6011863" y="3789363"/>
            <a:ext cx="11830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+mn-lt"/>
              </a:rPr>
              <a:t>Rašeliniště</a:t>
            </a:r>
          </a:p>
        </p:txBody>
      </p:sp>
      <p:sp>
        <p:nvSpPr>
          <p:cNvPr id="3084" name="Text Box 14"/>
          <p:cNvSpPr txBox="1">
            <a:spLocks noChangeArrowheads="1"/>
          </p:cNvSpPr>
          <p:nvPr/>
        </p:nvSpPr>
        <p:spPr bwMode="auto">
          <a:xfrm>
            <a:off x="1331913" y="2708275"/>
            <a:ext cx="8988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Ústí řek</a:t>
            </a:r>
          </a:p>
        </p:txBody>
      </p:sp>
      <p:sp>
        <p:nvSpPr>
          <p:cNvPr id="3085" name="Text Box 16"/>
          <p:cNvSpPr txBox="1">
            <a:spLocks noChangeArrowheads="1"/>
          </p:cNvSpPr>
          <p:nvPr/>
        </p:nvSpPr>
        <p:spPr bwMode="auto">
          <a:xfrm>
            <a:off x="827088" y="3068638"/>
            <a:ext cx="24253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>
                <a:latin typeface="+mn-lt"/>
              </a:rPr>
              <a:t>Hydrotermální prameny</a:t>
            </a:r>
            <a:endParaRPr lang="cs-CZ" altLang="en-US">
              <a:latin typeface="+mn-lt"/>
            </a:endParaRPr>
          </a:p>
        </p:txBody>
      </p:sp>
      <p:sp>
        <p:nvSpPr>
          <p:cNvPr id="3086" name="Text Box 17"/>
          <p:cNvSpPr txBox="1">
            <a:spLocks noChangeArrowheads="1"/>
          </p:cNvSpPr>
          <p:nvPr/>
        </p:nvSpPr>
        <p:spPr bwMode="auto">
          <a:xfrm>
            <a:off x="2484438" y="5589588"/>
            <a:ext cx="34878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+mn-lt"/>
              </a:rPr>
              <a:t>Kalová voda čističek odpadních vod</a:t>
            </a:r>
          </a:p>
        </p:txBody>
      </p:sp>
      <p:sp>
        <p:nvSpPr>
          <p:cNvPr id="3087" name="Text Box 18"/>
          <p:cNvSpPr txBox="1">
            <a:spLocks noChangeArrowheads="1"/>
          </p:cNvSpPr>
          <p:nvPr/>
        </p:nvSpPr>
        <p:spPr bwMode="auto">
          <a:xfrm>
            <a:off x="2627313" y="6092825"/>
            <a:ext cx="30240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+mn-lt"/>
              </a:rPr>
              <a:t>Pitná voda úpravny pitné vody</a:t>
            </a:r>
          </a:p>
        </p:txBody>
      </p:sp>
      <p:sp>
        <p:nvSpPr>
          <p:cNvPr id="3088" name="Text Box 19"/>
          <p:cNvSpPr txBox="1">
            <a:spLocks noChangeArrowheads="1"/>
          </p:cNvSpPr>
          <p:nvPr/>
        </p:nvSpPr>
        <p:spPr bwMode="auto">
          <a:xfrm>
            <a:off x="6156325" y="2636838"/>
            <a:ext cx="10107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Prameny</a:t>
            </a:r>
          </a:p>
        </p:txBody>
      </p:sp>
      <p:sp>
        <p:nvSpPr>
          <p:cNvPr id="3089" name="Text Box 20"/>
          <p:cNvSpPr txBox="1">
            <a:spLocks noChangeArrowheads="1"/>
          </p:cNvSpPr>
          <p:nvPr/>
        </p:nvSpPr>
        <p:spPr bwMode="auto">
          <a:xfrm>
            <a:off x="1331913" y="2276475"/>
            <a:ext cx="16112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>
                <a:latin typeface="+mn-lt"/>
              </a:rPr>
              <a:t>Otevřené moře</a:t>
            </a:r>
            <a:endParaRPr lang="cs-CZ" altLang="en-US">
              <a:latin typeface="+mn-lt"/>
            </a:endParaRPr>
          </a:p>
        </p:txBody>
      </p:sp>
      <p:sp>
        <p:nvSpPr>
          <p:cNvPr id="3090" name="Line 21"/>
          <p:cNvSpPr>
            <a:spLocks noChangeShapeType="1"/>
          </p:cNvSpPr>
          <p:nvPr/>
        </p:nvSpPr>
        <p:spPr bwMode="auto">
          <a:xfrm>
            <a:off x="2555875" y="2133600"/>
            <a:ext cx="936625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1" name="Line 22"/>
          <p:cNvSpPr>
            <a:spLocks noChangeShapeType="1"/>
          </p:cNvSpPr>
          <p:nvPr/>
        </p:nvSpPr>
        <p:spPr bwMode="auto">
          <a:xfrm flipH="1">
            <a:off x="5076825" y="2276475"/>
            <a:ext cx="57467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2" name="Line 23"/>
          <p:cNvSpPr>
            <a:spLocks noChangeShapeType="1"/>
          </p:cNvSpPr>
          <p:nvPr/>
        </p:nvSpPr>
        <p:spPr bwMode="auto">
          <a:xfrm flipV="1">
            <a:off x="4284663" y="3860800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3" name="AutoShape 24"/>
          <p:cNvSpPr>
            <a:spLocks noChangeArrowheads="1"/>
          </p:cNvSpPr>
          <p:nvPr/>
        </p:nvSpPr>
        <p:spPr bwMode="auto">
          <a:xfrm rot="2941857">
            <a:off x="2530476" y="773112"/>
            <a:ext cx="215900" cy="936625"/>
          </a:xfrm>
          <a:prstGeom prst="downArrow">
            <a:avLst>
              <a:gd name="adj1" fmla="val 50000"/>
              <a:gd name="adj2" fmla="val 10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94" name="AutoShape 25"/>
          <p:cNvSpPr>
            <a:spLocks noChangeArrowheads="1"/>
          </p:cNvSpPr>
          <p:nvPr/>
        </p:nvSpPr>
        <p:spPr bwMode="auto">
          <a:xfrm rot="-2821859">
            <a:off x="5988225" y="763479"/>
            <a:ext cx="215900" cy="936625"/>
          </a:xfrm>
          <a:prstGeom prst="downArrow">
            <a:avLst>
              <a:gd name="adj1" fmla="val 50000"/>
              <a:gd name="adj2" fmla="val 10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854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oda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228600"/>
            <a:ext cx="5657850" cy="64770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68313" y="404813"/>
            <a:ext cx="2149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cs-CZ" altLang="en-US" sz="2400" b="1">
                <a:solidFill>
                  <a:srgbClr val="FF3300"/>
                </a:solidFill>
              </a:rPr>
              <a:t>Světové vody</a:t>
            </a:r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7543800" y="533400"/>
            <a:ext cx="1371600" cy="5334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565" name="Rectangle 5"/>
          <p:cNvSpPr>
            <a:spLocks noChangeArrowheads="1"/>
          </p:cNvSpPr>
          <p:nvPr/>
        </p:nvSpPr>
        <p:spPr bwMode="auto">
          <a:xfrm>
            <a:off x="7543800" y="1066800"/>
            <a:ext cx="1371600" cy="5334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7543800" y="1905000"/>
            <a:ext cx="1371600" cy="3810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635375" y="5949950"/>
            <a:ext cx="410527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3635375" y="406400"/>
            <a:ext cx="3313113" cy="574675"/>
            <a:chOff x="113" y="210"/>
            <a:chExt cx="1996" cy="362"/>
          </a:xfrm>
        </p:grpSpPr>
        <p:sp>
          <p:nvSpPr>
            <p:cNvPr id="21515" name="Rectangle 10"/>
            <p:cNvSpPr>
              <a:spLocks noChangeArrowheads="1"/>
            </p:cNvSpPr>
            <p:nvPr/>
          </p:nvSpPr>
          <p:spPr bwMode="auto">
            <a:xfrm>
              <a:off x="158" y="210"/>
              <a:ext cx="1951" cy="3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16" name="Text Box 11"/>
            <p:cNvSpPr txBox="1">
              <a:spLocks noChangeArrowheads="1"/>
            </p:cNvSpPr>
            <p:nvPr/>
          </p:nvSpPr>
          <p:spPr bwMode="auto">
            <a:xfrm>
              <a:off x="113" y="255"/>
              <a:ext cx="199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cs-CZ" altLang="en-US" sz="2400" b="1">
                  <a:solidFill>
                    <a:srgbClr val="000099"/>
                  </a:solidFill>
                </a:rPr>
                <a:t>Sladká voda</a:t>
              </a:r>
              <a:r>
                <a:rPr lang="en-US" altLang="en-US" sz="2400" b="1">
                  <a:solidFill>
                    <a:srgbClr val="000099"/>
                  </a:solidFill>
                </a:rPr>
                <a:t> ~</a:t>
              </a:r>
              <a:r>
                <a:rPr lang="cs-CZ" altLang="en-US" sz="2400" b="1">
                  <a:solidFill>
                    <a:srgbClr val="000099"/>
                  </a:solidFill>
                </a:rPr>
                <a:t> </a:t>
              </a:r>
              <a:r>
                <a:rPr lang="en-US" altLang="en-US" sz="2400" b="1">
                  <a:solidFill>
                    <a:srgbClr val="000099"/>
                  </a:solidFill>
                </a:rPr>
                <a:t>0,03 %</a:t>
              </a:r>
            </a:p>
          </p:txBody>
        </p:sp>
      </p:grpSp>
      <p:sp>
        <p:nvSpPr>
          <p:cNvPr id="194572" name="AutoShape 12"/>
          <p:cNvSpPr>
            <a:spLocks/>
          </p:cNvSpPr>
          <p:nvPr/>
        </p:nvSpPr>
        <p:spPr bwMode="auto">
          <a:xfrm rot="10800000">
            <a:off x="7019925" y="549275"/>
            <a:ext cx="431800" cy="1368425"/>
          </a:xfrm>
          <a:prstGeom prst="rightBrace">
            <a:avLst>
              <a:gd name="adj1" fmla="val 26409"/>
              <a:gd name="adj2" fmla="val 73315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4" name="AutoShape 14"/>
          <p:cNvSpPr>
            <a:spLocks noChangeArrowheads="1"/>
          </p:cNvSpPr>
          <p:nvPr/>
        </p:nvSpPr>
        <p:spPr bwMode="auto">
          <a:xfrm>
            <a:off x="539750" y="4292600"/>
            <a:ext cx="2951163" cy="1368425"/>
          </a:xfrm>
          <a:prstGeom prst="wedgeRoundRectCallout">
            <a:avLst>
              <a:gd name="adj1" fmla="val 148440"/>
              <a:gd name="adj2" fmla="val -4245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dirty="0"/>
              <a:t>Část, kterou přispívají jezera a řeky k celkové zásobě sladkých vod je velmi malá. </a:t>
            </a:r>
          </a:p>
        </p:txBody>
      </p:sp>
    </p:spTree>
    <p:extLst>
      <p:ext uri="{BB962C8B-B14F-4D97-AF65-F5344CB8AC3E}">
        <p14:creationId xmlns:p14="http://schemas.microsoft.com/office/powerpoint/2010/main" val="394250094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4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4" grpId="0" animBg="1"/>
      <p:bldP spid="194565" grpId="0" animBg="1"/>
      <p:bldP spid="194566" grpId="0" animBg="1"/>
      <p:bldP spid="19457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2655972" y="273644"/>
            <a:ext cx="3524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800" b="1" dirty="0">
                <a:latin typeface="Calibri" pitchFamily="34" charset="0"/>
                <a:cs typeface="Calibri" pitchFamily="34" charset="0"/>
              </a:rPr>
              <a:t>MOŘSKÉ EKOSYSTÉMY</a:t>
            </a:r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628985" y="1503948"/>
            <a:ext cx="7991475" cy="163121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Srovnání s typickými sladkovodními ekosystémy, koncentrace </a:t>
            </a:r>
            <a:r>
              <a:rPr lang="cs-CZ" altLang="en-US" sz="2000" dirty="0" err="1">
                <a:latin typeface="Calibri" pitchFamily="34" charset="0"/>
                <a:cs typeface="Calibri" pitchFamily="34" charset="0"/>
              </a:rPr>
              <a:t>nutrientů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v otevřeném oceánu je často velmi nízká (N, P, </a:t>
            </a:r>
            <a:r>
              <a:rPr lang="cs-CZ" altLang="en-US" sz="2000" dirty="0" err="1">
                <a:latin typeface="Calibri" pitchFamily="34" charset="0"/>
                <a:cs typeface="Calibri" pitchFamily="34" charset="0"/>
              </a:rPr>
              <a:t>Fe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) a počty buněk jsou také typicky nižší.</a:t>
            </a:r>
          </a:p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Ale protože jsou oceány tak rozsáhlé, celková fotosyntéza a produkce O</a:t>
            </a:r>
            <a:r>
              <a:rPr lang="cs-CZ" altLang="en-US" sz="20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z nich dělá největší primární producenty.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92" y="4168371"/>
            <a:ext cx="4356308" cy="221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347864" y="6412864"/>
            <a:ext cx="3215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http://marinebio.org/oceans/geography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17265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cs-CZ" sz="2400" dirty="0"/>
              <a:t>Estuária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9036496" cy="2952328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setkávání mořské vody a sladké vody z řek a pramenů</a:t>
            </a: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ekoton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- ústí jsou produktivnější než oceány nebo sladkovodní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přítoky – ukládání živin nesených řekami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velice variabilní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environment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: teplota,  salinita, pH, obsah organických látek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jsou pod vlivem přílivu – i živiny přinesené řekami oscilují s přílivem a odlivem v ústích, výsledný pohyb je ale do otevřeného moře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typickém ústí je gradient salinity od &lt;5 do &gt;25 promile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rozlišení mezi autochtonními 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allochtonními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organismy je zvlášť obtížné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53672"/>
            <a:ext cx="5544616" cy="3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055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531" y="83127"/>
            <a:ext cx="9144000" cy="2808312"/>
          </a:xfrm>
        </p:spPr>
        <p:txBody>
          <a:bodyPr>
            <a:normAutofit/>
          </a:bodyPr>
          <a:lstStyle/>
          <a:p>
            <a:pPr lvl="0"/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ejlépe adaptované organismy musí být tolerantní k celé řadě environmentálních faktorů</a:t>
            </a:r>
          </a:p>
          <a:p>
            <a:pPr lvl="0"/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pravé sladkovodní i mořské organismy jsou jen přechodnými členy/obyvateli ústí řek</a:t>
            </a:r>
          </a:p>
          <a:p>
            <a:pPr lvl="0"/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produktivita ústí je vysoká, fotosyntéza téměř vždy převyšuje respirační aktivitu</a:t>
            </a:r>
          </a:p>
          <a:p>
            <a:pPr lvl="0"/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přerostlé </a:t>
            </a:r>
            <a:r>
              <a:rPr lang="cs-CZ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poloponořenými</a:t>
            </a: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vyššími rostlinami –trávy rodu </a:t>
            </a:r>
            <a:r>
              <a:rPr lang="cs-CZ" sz="1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Spartina</a:t>
            </a:r>
            <a:r>
              <a:rPr lang="cs-CZ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 mírném klimatu </a:t>
            </a:r>
          </a:p>
          <a:p>
            <a:pPr lvl="0"/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mangrovové lesy v tropických oblastech</a:t>
            </a:r>
          </a:p>
          <a:p>
            <a:pPr lvl="0"/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přílivové roviny jsou často zarostlé - </a:t>
            </a:r>
            <a:r>
              <a:rPr lang="cs-CZ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vocha</a:t>
            </a: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mořská (</a:t>
            </a:r>
            <a:r>
              <a:rPr lang="cs-CZ" sz="1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Zostera</a:t>
            </a: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v mírných oblastech a „</a:t>
            </a:r>
            <a:r>
              <a:rPr lang="cs-CZ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turtle</a:t>
            </a: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grass</a:t>
            </a: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 (</a:t>
            </a:r>
            <a:r>
              <a:rPr lang="cs-CZ" sz="1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Thalassia</a:t>
            </a: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v tropických oblastech</a:t>
            </a: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45331"/>
            <a:ext cx="2969235" cy="199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21636"/>
            <a:ext cx="4650171" cy="270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74043"/>
            <a:ext cx="24638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7404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356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562074"/>
          </a:xfrm>
        </p:spPr>
        <p:txBody>
          <a:bodyPr>
            <a:normAutofit/>
          </a:bodyPr>
          <a:lstStyle/>
          <a:p>
            <a:r>
              <a:rPr lang="cs-CZ" sz="2400" dirty="0"/>
              <a:t>Slaniska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92696"/>
            <a:ext cx="9036496" cy="4525963"/>
          </a:xfrm>
        </p:spPr>
        <p:txBody>
          <a:bodyPr>
            <a:normAutofit/>
          </a:bodyPr>
          <a:lstStyle/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lanisková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ústí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mohou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dostat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živiny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z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výstupných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pramenů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podél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kontinentálního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šelfu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prahu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), ale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většina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živin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přichází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pevniny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formě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odtoku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srážkové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vody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yzikální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konstrukce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ústí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za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následek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že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živiny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vstupující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ústí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nebo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zde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vytvořené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zde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„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uvězněné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interní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recyklace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malými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relativními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ztrátami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hlubších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oceánů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i vnitrozemské – minerální prameny</a:t>
            </a:r>
          </a:p>
          <a:p>
            <a:endParaRPr lang="en-GB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56" y="3386513"/>
            <a:ext cx="2007209" cy="267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781286" y="6309320"/>
            <a:ext cx="2265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PP Netřebská slaniska 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175" y="3212976"/>
            <a:ext cx="387243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912317" y="612465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Ladakh</a:t>
            </a:r>
            <a:endParaRPr lang="cs-CZ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3601"/>
            <a:ext cx="1994570" cy="265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9552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Massachusetts</a:t>
            </a:r>
          </a:p>
        </p:txBody>
      </p:sp>
    </p:spTree>
    <p:extLst>
      <p:ext uri="{BB962C8B-B14F-4D97-AF65-F5344CB8AC3E}">
        <p14:creationId xmlns:p14="http://schemas.microsoft.com/office/powerpoint/2010/main" val="35444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15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Charakteristiky</a:t>
            </a:r>
            <a:r>
              <a:rPr lang="en-GB" sz="2700" dirty="0"/>
              <a:t> a </a:t>
            </a:r>
            <a:r>
              <a:rPr lang="en-GB" sz="2700" dirty="0" err="1"/>
              <a:t>stratifikace</a:t>
            </a:r>
            <a:r>
              <a:rPr lang="en-GB" sz="2700" dirty="0"/>
              <a:t> </a:t>
            </a:r>
            <a:r>
              <a:rPr lang="en-GB" sz="2700" dirty="0" err="1"/>
              <a:t>oceánů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6237312"/>
          </a:xfrm>
        </p:spPr>
        <p:txBody>
          <a:bodyPr>
            <a:normAutofit/>
          </a:bodyPr>
          <a:lstStyle/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odmínky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mořských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ekosystémech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většinou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velice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uniformní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díky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různým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mechanismům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mísení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vodních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mas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příliv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vodní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proudy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a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termohalinní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cirkulace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teplota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slanost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cs-CZ" sz="1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7303118" cy="410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528892"/>
            <a:ext cx="13388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/>
              <a:t>https://besea.cz/cz/</a:t>
            </a:r>
          </a:p>
        </p:txBody>
      </p:sp>
    </p:spTree>
    <p:extLst>
      <p:ext uri="{BB962C8B-B14F-4D97-AF65-F5344CB8AC3E}">
        <p14:creationId xmlns:p14="http://schemas.microsoft.com/office/powerpoint/2010/main" val="3944726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27329"/>
            <a:ext cx="9203037" cy="412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491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327678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6400" b="1" dirty="0"/>
              <a:t>Termohalinní cirkulace </a:t>
            </a:r>
          </a:p>
          <a:p>
            <a:pPr marL="0" indent="0">
              <a:buNone/>
            </a:pPr>
            <a:endParaRPr lang="cs-CZ" sz="6400" dirty="0"/>
          </a:p>
          <a:p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subtropická oblast J Atlantiku – velký výpar - voda je nahrazována studenou proudící od Antarktidy</a:t>
            </a:r>
          </a:p>
          <a:p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v rovníkové oblasti se tato voda otepluje, ale díky výparu se zvětšuje její salinita</a:t>
            </a:r>
          </a:p>
          <a:p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noří se do hloubek kolem 800 m a putuje Atlantikem až k Islandu</a:t>
            </a:r>
          </a:p>
          <a:p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teplo u Islandu - voda ztěžkne a putuje v hloubce zpět podél dna Atlantiku - </a:t>
            </a:r>
            <a:r>
              <a:rPr lang="cs-CZ" sz="7200" dirty="0" err="1">
                <a:latin typeface="Times New Roman" pitchFamily="18" charset="0"/>
                <a:cs typeface="Times New Roman" pitchFamily="18" charset="0"/>
              </a:rPr>
              <a:t>cirkumantarktické</a:t>
            </a:r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 proudění</a:t>
            </a:r>
          </a:p>
          <a:p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celá globální cirkulace 1500 let</a:t>
            </a:r>
          </a:p>
          <a:p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změna v termohalinní cirkulaci může podmínit změny klimatu v měřítku století a tisíciletí</a:t>
            </a:r>
          </a:p>
          <a:p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pohlcování atmosférického CO</a:t>
            </a:r>
            <a:r>
              <a:rPr lang="cs-CZ" sz="7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 v oceánech</a:t>
            </a:r>
          </a:p>
          <a:p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anomálie povrchových teplot oceánů významně ovlivňují klima Evropy</a:t>
            </a:r>
          </a:p>
          <a:p>
            <a:endParaRPr lang="cs-CZ" sz="6400" dirty="0"/>
          </a:p>
          <a:p>
            <a:endParaRPr lang="cs-CZ" sz="6400" dirty="0"/>
          </a:p>
          <a:p>
            <a:endParaRPr lang="cs-CZ" sz="6400" dirty="0"/>
          </a:p>
          <a:p>
            <a:endParaRPr lang="cs-CZ" sz="6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GB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                                                                                                                         </a:t>
            </a:r>
            <a:r>
              <a:rPr lang="en-GB" dirty="0"/>
              <a:t>https://www.youtube.com/watch?v=UuGrBhK2c7U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84984"/>
            <a:ext cx="6172944" cy="308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9664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229600" cy="4525963"/>
          </a:xfrm>
        </p:spPr>
        <p:txBody>
          <a:bodyPr>
            <a:normAutofit/>
          </a:bodyPr>
          <a:lstStyle/>
          <a:p>
            <a:r>
              <a:rPr lang="cs-CZ" altLang="en-US" sz="1700" dirty="0">
                <a:latin typeface="Times New Roman" pitchFamily="18" charset="0"/>
                <a:cs typeface="Times New Roman" pitchFamily="18" charset="0"/>
              </a:rPr>
              <a:t>rozdílná výše dmutí moře podle vzájemné polohy Slunce a Měsíce a skládání jejich přitažlivé síly na vodu oceánů</a:t>
            </a:r>
            <a:endParaRPr lang="cs-CZ" altLang="en-US" sz="1700" noProof="1">
              <a:latin typeface="Times New Roman" pitchFamily="18" charset="0"/>
              <a:cs typeface="Times New Roman" pitchFamily="18" charset="0"/>
            </a:endParaRPr>
          </a:p>
          <a:p>
            <a:r>
              <a:rPr lang="cs-CZ" altLang="en-US" sz="1700" dirty="0">
                <a:latin typeface="Times New Roman" pitchFamily="18" charset="0"/>
                <a:cs typeface="Times New Roman" pitchFamily="18" charset="0"/>
              </a:rPr>
              <a:t>při novu a úplňku se gravitace sčítá  → 	nejvyšší  =  skočné dmutí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příliv/odliv - pravidelné zaplavování a expozice pobřežních habitatů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perioda cca 12,5 hodiny; na většině míst se přiliv a odliv objevuje 2x denně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oceánské proudy vznikají vlivem větrů a rotace země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rotační síla země a zemské překážky mají za následek převážně cirkulární systém proudů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luboké proudy vznikají z rozdílů v teplotě a salinitě = vytváří rozdíly v hustotě vody </a:t>
            </a:r>
          </a:p>
          <a:p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hustota vodních mas způsobuje termohalinní proudy, které míchají vodní masy vertikálně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32" y="3968548"/>
            <a:ext cx="3540568" cy="265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47664" y="12356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b="1" dirty="0" err="1"/>
              <a:t>Tidální</a:t>
            </a:r>
            <a:r>
              <a:rPr lang="cs-CZ" altLang="en-US" b="1" dirty="0"/>
              <a:t> cyklus - slapové jevy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89216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651" y="309408"/>
            <a:ext cx="6492565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Procesy v oceánech a interakce s atmosférou podmiňují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rozvrstvení oceánu:</a:t>
            </a:r>
          </a:p>
          <a:p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směšovací povrchová vrstva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několik desítek metrů od 60º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z.š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k pólům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400 m na 40´z.š.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až 100–200 m na rovníku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ve směšovací povrchové vrstvě je pohyb vody podmíněn působením větru – mořské proudy, povrchové víry</a:t>
            </a:r>
          </a:p>
          <a:p>
            <a:pPr marL="514350" indent="-514350">
              <a:buAutoNum type="alphaLcParenR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termoklinní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vrstva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klesá teplota a roste hustota s hloubkou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zvrstvená, působí jako bariéra mezi teplejší povrchovou a chladnější hlubší vrstvou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hluboká vrstva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studená a hustá voda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pohyb vody zde souvisí s kolísáním hustoty v důsledku rozdílů v salinitě a teplotě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8376"/>
            <a:ext cx="1905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CE213FE-34A3-E720-E8F7-ED9102B4C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728" y="619247"/>
            <a:ext cx="1438504" cy="201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8606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Termoklina</a:t>
            </a:r>
            <a:r>
              <a:rPr lang="en-GB" sz="2700" dirty="0"/>
              <a:t> </a:t>
            </a:r>
            <a:br>
              <a:rPr lang="en-GB" sz="1800" dirty="0"/>
            </a:br>
            <a:endParaRPr lang="en-GB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4752528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přechodná vrstva mezi promíchávanou vrstvou na povrchu a hlubokou vodou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vrstvy se definují na základě teploty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termoklina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rychlé snižování teploty z teploty promíchávané vrstvy na teplotu hluboké vody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promíchávaná vrstva a hluboká voda mají relativně vyrovnanou teplotu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termoklina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představuje jejich přechodnou zónu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96752"/>
            <a:ext cx="3168352" cy="518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2888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6316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Minerály</a:t>
            </a:r>
            <a:r>
              <a:rPr lang="en-GB" sz="2400" dirty="0"/>
              <a:t> v </a:t>
            </a:r>
            <a:r>
              <a:rPr lang="en-GB" sz="2400" dirty="0" err="1"/>
              <a:t>oceánech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3600400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oceány obsahují téměř každý v přírodě se vyskytující prvek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většina je v extrémně nízkých koncentracích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N, P,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základní pro mikrobiální růst – jen stopová množství (méně než 1ppm)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salinita – 3,3-3,7 promile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pH 8,3 – 8,5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teplota v hloubce 100m a níž mezi 5-0°C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sezónní fluktuace kdekoliv není větší než 20°C a variace ve všech oceánech je do 35°C</a:t>
            </a:r>
          </a:p>
          <a:p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3140968"/>
            <a:ext cx="4582729" cy="367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782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3888432" cy="360040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Rudý příliv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5928800" cy="5733256"/>
          </a:xfrm>
        </p:spPr>
        <p:txBody>
          <a:bodyPr>
            <a:normAutofit/>
          </a:bodyPr>
          <a:lstStyle/>
          <a:p>
            <a:r>
              <a:rPr lang="cs-CZ" sz="1600" dirty="0"/>
              <a:t>vyšší koncentrace fytoplanktonu způsobuje rudou barvu moře</a:t>
            </a:r>
          </a:p>
          <a:p>
            <a:r>
              <a:rPr lang="cs-CZ" sz="1600" dirty="0"/>
              <a:t>řasy  (obrněnky </a:t>
            </a:r>
            <a:r>
              <a:rPr lang="cs-CZ" sz="1600" i="1" dirty="0" err="1"/>
              <a:t>Lingulodinium</a:t>
            </a:r>
            <a:r>
              <a:rPr lang="cs-CZ" sz="1600" i="1" dirty="0"/>
              <a:t> </a:t>
            </a:r>
            <a:r>
              <a:rPr lang="cs-CZ" sz="1600" i="1" dirty="0" err="1"/>
              <a:t>polyedrum</a:t>
            </a:r>
            <a:r>
              <a:rPr lang="cs-CZ" sz="1600" i="1" dirty="0"/>
              <a:t>)</a:t>
            </a:r>
            <a:endParaRPr lang="cs-CZ" sz="1600" dirty="0"/>
          </a:p>
          <a:p>
            <a:r>
              <a:rPr lang="cs-CZ" sz="1600" dirty="0"/>
              <a:t>v noci řasa začíná svítit namodralou září</a:t>
            </a:r>
          </a:p>
          <a:p>
            <a:r>
              <a:rPr lang="cs-CZ" sz="1600" dirty="0"/>
              <a:t>bioluminiscence - oxidace luciferinu za přítomnosti luciferázy</a:t>
            </a:r>
          </a:p>
          <a:p>
            <a:r>
              <a:rPr lang="cs-CZ" sz="1600" dirty="0"/>
              <a:t>vyzařuje se až 96% světla a jen 4 %  tepla (u moderních výbojek je efektivita jen 10% světla)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516" y="2742250"/>
            <a:ext cx="2664296" cy="399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93" y="692696"/>
            <a:ext cx="1690719" cy="177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2778"/>
            <a:ext cx="4320480" cy="377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0055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16632"/>
            <a:ext cx="828092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/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produkce toxinů, dříve si biologové mysleli, že působení je jen krátkodobé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objev tzv.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brevitoxinů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(2008)- nervové jedy pocházející z řasy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Karenia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brevis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po vdechnutí do plic metabolizují, mohou vyvolávat i rakovinové bujení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vlny narážející do pobřeží  - neurotoxiny uvolňují do vzduchu ve formě aerosolu</a:t>
            </a:r>
          </a:p>
          <a:p>
            <a:pPr marL="285750" indent="-285750"/>
            <a:r>
              <a:rPr lang="cs-CZ" dirty="0">
                <a:latin typeface="Times New Roman" pitchFamily="18" charset="0"/>
                <a:cs typeface="Times New Roman" pitchFamily="18" charset="0"/>
              </a:rPr>
              <a:t>     k lidem u břehu dostávají jedovaté látky,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zvýšená koncentrace těchto jedů v organismech ryb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Nová Anglie 2005 – dramatické důsledky zejména pro rybářský průmysl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řada plavců zasažených řasami hospitalizována 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12941"/>
            <a:ext cx="5178864" cy="34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29694"/>
            <a:ext cx="1467404" cy="15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83" y="5124345"/>
            <a:ext cx="1422277" cy="143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529017" y="116474"/>
            <a:ext cx="2601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produkce</a:t>
            </a:r>
            <a:r>
              <a:rPr lang="en-GB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toxinů</a:t>
            </a:r>
            <a:r>
              <a:rPr lang="cs-CZ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řasami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197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12073"/>
            <a:ext cx="3672408" cy="706090"/>
          </a:xfrm>
        </p:spPr>
        <p:txBody>
          <a:bodyPr>
            <a:normAutofit/>
          </a:bodyPr>
          <a:lstStyle/>
          <a:p>
            <a:r>
              <a:rPr lang="en-GB" sz="1800" i="1" dirty="0" err="1"/>
              <a:t>Alexandrium</a:t>
            </a:r>
            <a:r>
              <a:rPr lang="en-GB" sz="1800" i="1" dirty="0"/>
              <a:t> </a:t>
            </a:r>
            <a:r>
              <a:rPr lang="en-GB" sz="1800" i="1" dirty="0" err="1"/>
              <a:t>tamarense</a:t>
            </a:r>
            <a:endParaRPr lang="en-GB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19" y="908720"/>
            <a:ext cx="2129738" cy="323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836712"/>
            <a:ext cx="63367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řasa, produkuje hned 2 smrtící toxiny (PSP)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cysty 10x toxičtější než veget. stadia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saxitoxin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blokuje sodíkové kanály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může otrávit jen mnohobuněčné živočichy s centrální nervovou soustavou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zvracení, nízká tlak, znecitlivění, sval. paralýza, selhání dýchání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toxin s reaktivním kyslíkem proti jednobuněčným organismům včetně jiných druhů řas -  buněčná membrána praskne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„dvojitá jedovatost“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důvodem, proč vodní květ řasy 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Alexandrium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tamarense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dokáže ve velkém rozsahu narušit celý potravní řetězec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79162"/>
            <a:ext cx="6183213" cy="209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26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5359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267744" y="6026804"/>
            <a:ext cx="5166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https://www.youtube.com/watch?v=6zkg24dLudw</a:t>
            </a:r>
          </a:p>
        </p:txBody>
      </p:sp>
    </p:spTree>
    <p:extLst>
      <p:ext uri="{BB962C8B-B14F-4D97-AF65-F5344CB8AC3E}">
        <p14:creationId xmlns:p14="http://schemas.microsoft.com/office/powerpoint/2010/main" val="26146467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Vertikální</a:t>
            </a:r>
            <a:r>
              <a:rPr lang="en-GB" sz="2700" dirty="0"/>
              <a:t> a </a:t>
            </a:r>
            <a:r>
              <a:rPr lang="en-GB" sz="2700" dirty="0" err="1"/>
              <a:t>horizontální</a:t>
            </a:r>
            <a:r>
              <a:rPr lang="en-GB" sz="2700" dirty="0"/>
              <a:t> </a:t>
            </a:r>
            <a:r>
              <a:rPr lang="en-GB" sz="2700" dirty="0" err="1"/>
              <a:t>zóny</a:t>
            </a:r>
            <a:r>
              <a:rPr lang="en-GB" sz="2700" dirty="0"/>
              <a:t> </a:t>
            </a:r>
            <a:r>
              <a:rPr lang="en-GB" sz="2700" dirty="0" err="1"/>
              <a:t>mořských</a:t>
            </a:r>
            <a:r>
              <a:rPr lang="en-GB" sz="2700" dirty="0"/>
              <a:t> </a:t>
            </a:r>
            <a:r>
              <a:rPr lang="en-GB" sz="2700" dirty="0" err="1"/>
              <a:t>habitatů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5902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I přes vysokou uniformitu podmínek jsou patrné určité horizontální zóny:</a:t>
            </a:r>
          </a:p>
          <a:p>
            <a:pPr marL="0" indent="0">
              <a:buNone/>
            </a:pPr>
            <a:endParaRPr lang="cs-CZ" sz="1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Přílivová zóna</a:t>
            </a:r>
          </a:p>
          <a:p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litorální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(přílivová) zóna na pobřeží – podrobena pravidelnému zaplavování a vysychání při přílivu a odlivu</a:t>
            </a:r>
          </a:p>
          <a:p>
            <a:endParaRPr lang="cs-CZ" sz="1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Neritická zóna </a:t>
            </a:r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od úrovně odlivu po kontinentální práh 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relativně malá hloubka – do 200 m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dobře okysličená voda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nízký tlak vody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relativně stabilní teplota a salinita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dostatek světla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místo většiny mořského života</a:t>
            </a:r>
          </a:p>
          <a:p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Oceánská zóna 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– 65% otevřené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plochy oceánů</a:t>
            </a:r>
          </a:p>
          <a:p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Bentická oblast 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– dno bez ohledu na vrstvy nad ním – začíná v přílivové zóně a jde dál 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47" y="2119342"/>
            <a:ext cx="4121198" cy="404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99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2400" dirty="0"/>
              <a:t>Toleranční rozsah – ekologická amplituda</a:t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každý druh roste a množí se v definovaném spektru</a:t>
            </a:r>
          </a:p>
          <a:p>
            <a:r>
              <a:rPr lang="cs-CZ" sz="1600" dirty="0"/>
              <a:t>vnější  podmínky</a:t>
            </a:r>
          </a:p>
          <a:p>
            <a:r>
              <a:rPr lang="cs-CZ" sz="1600" dirty="0"/>
              <a:t>abiotické faktory – teplota, obsah vody, intenzita světla, pH, osmotický tlak, salinita, </a:t>
            </a:r>
            <a:r>
              <a:rPr lang="cs-CZ" sz="1600" dirty="0" err="1"/>
              <a:t>redox</a:t>
            </a:r>
            <a:r>
              <a:rPr lang="cs-CZ" sz="1600" dirty="0"/>
              <a:t> potenciál, </a:t>
            </a:r>
            <a:r>
              <a:rPr lang="cs-CZ" sz="1600" dirty="0" err="1"/>
              <a:t>hydrostat</a:t>
            </a:r>
            <a:r>
              <a:rPr lang="cs-CZ" sz="1600" dirty="0"/>
              <a:t>. tlak, toxiny</a:t>
            </a:r>
          </a:p>
          <a:p>
            <a:r>
              <a:rPr lang="cs-CZ" sz="1600" dirty="0"/>
              <a:t>biotické podmínky</a:t>
            </a:r>
          </a:p>
          <a:p>
            <a:r>
              <a:rPr lang="cs-CZ" sz="1600" dirty="0"/>
              <a:t>extrémní prostředí = rychlejší evoluce mikroorganismů</a:t>
            </a:r>
          </a:p>
          <a:p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24944"/>
            <a:ext cx="4536504" cy="340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173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73" name="Text Box 77"/>
          <p:cNvSpPr txBox="1">
            <a:spLocks noChangeArrowheads="1"/>
          </p:cNvSpPr>
          <p:nvPr/>
        </p:nvSpPr>
        <p:spPr bwMode="auto">
          <a:xfrm>
            <a:off x="1571864" y="115887"/>
            <a:ext cx="62145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ko-KR" sz="2400" b="1" dirty="0">
                <a:solidFill>
                  <a:srgbClr val="FF3300"/>
                </a:solidFill>
              </a:rPr>
              <a:t>Hlavní místa výskytu bakterií v otevřeném moři</a:t>
            </a:r>
            <a:endParaRPr lang="en-US" altLang="ko-KR" sz="2400" b="1" dirty="0">
              <a:solidFill>
                <a:srgbClr val="FF3300"/>
              </a:solidFill>
              <a:ea typeface="굴림" pitchFamily="34" charset="-127"/>
            </a:endParaRPr>
          </a:p>
        </p:txBody>
      </p:sp>
      <p:sp>
        <p:nvSpPr>
          <p:cNvPr id="106574" name="Text Box 78"/>
          <p:cNvSpPr txBox="1">
            <a:spLocks noChangeArrowheads="1"/>
          </p:cNvSpPr>
          <p:nvPr/>
        </p:nvSpPr>
        <p:spPr bwMode="auto">
          <a:xfrm>
            <a:off x="672307" y="5975104"/>
            <a:ext cx="8013700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ko-KR" dirty="0">
                <a:ea typeface="굴림" pitchFamily="34" charset="-127"/>
              </a:rPr>
              <a:t>1 – </a:t>
            </a:r>
            <a:r>
              <a:rPr lang="cs-CZ" altLang="ko-KR" dirty="0"/>
              <a:t>volně suspendované ve vodním sloupci</a:t>
            </a:r>
            <a:r>
              <a:rPr lang="en-US" altLang="ko-KR" dirty="0">
                <a:ea typeface="굴림" pitchFamily="34" charset="-127"/>
              </a:rPr>
              <a:t>; 2 – </a:t>
            </a:r>
            <a:r>
              <a:rPr lang="cs-CZ" altLang="ko-KR" dirty="0"/>
              <a:t>mořský sníh</a:t>
            </a:r>
            <a:r>
              <a:rPr lang="en-US" altLang="ko-KR" dirty="0">
                <a:ea typeface="굴림" pitchFamily="34" charset="-127"/>
              </a:rPr>
              <a:t>; 3 – </a:t>
            </a:r>
            <a:r>
              <a:rPr lang="cs-CZ" altLang="ko-KR" dirty="0"/>
              <a:t>hydrotermální prameny</a:t>
            </a:r>
            <a:r>
              <a:rPr lang="en-US" altLang="ko-KR" dirty="0">
                <a:ea typeface="굴림" pitchFamily="34" charset="-127"/>
              </a:rPr>
              <a:t>; 4 – </a:t>
            </a:r>
            <a:r>
              <a:rPr lang="cs-CZ" altLang="ko-KR" dirty="0"/>
              <a:t>dnové sedimenty</a:t>
            </a:r>
            <a:r>
              <a:rPr lang="en-US" altLang="ko-KR" dirty="0">
                <a:ea typeface="굴림" pitchFamily="34" charset="-127"/>
              </a:rPr>
              <a:t>; 5 – </a:t>
            </a:r>
            <a:r>
              <a:rPr lang="cs-CZ" altLang="ko-KR" dirty="0" err="1"/>
              <a:t>vláknonošci</a:t>
            </a:r>
            <a:r>
              <a:rPr lang="en-US" altLang="ko-KR" dirty="0">
                <a:ea typeface="굴림" pitchFamily="34" charset="-127"/>
              </a:rPr>
              <a:t> (Pogonophora</a:t>
            </a:r>
            <a:r>
              <a:rPr lang="cs-CZ" altLang="ko-KR" dirty="0">
                <a:ea typeface="굴림" pitchFamily="34" charset="-127"/>
              </a:rPr>
              <a:t>)</a:t>
            </a:r>
            <a:r>
              <a:rPr lang="cs-CZ" dirty="0">
                <a:solidFill>
                  <a:srgbClr val="0000FF"/>
                </a:solidFill>
                <a:hlinkClick r:id="rId2" tooltip="Mnohoštětinatc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dirty="0" err="1">
                <a:hlinkClick r:id="rId2" tooltip="Mnohoštětinatc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mnohoštětinat</a:t>
            </a:r>
            <a:r>
              <a:rPr lang="cs-CZ" dirty="0" err="1"/>
              <a:t>í</a:t>
            </a:r>
            <a:r>
              <a:rPr lang="cs-CZ" dirty="0"/>
              <a:t> </a:t>
            </a:r>
            <a:r>
              <a:rPr lang="cs-CZ" dirty="0">
                <a:hlinkClick r:id="rId3" tooltip="Kroužkovc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kroužkovc</a:t>
            </a:r>
            <a:r>
              <a:rPr lang="cs-CZ" dirty="0"/>
              <a:t>i</a:t>
            </a:r>
            <a:r>
              <a:rPr lang="cs-CZ" altLang="ko-KR" dirty="0"/>
              <a:t>; 6 - </a:t>
            </a:r>
            <a:r>
              <a:rPr lang="cs-CZ" altLang="ko-KR" dirty="0" err="1"/>
              <a:t>epibionti</a:t>
            </a:r>
            <a:endParaRPr lang="en-US" altLang="ko-KR" dirty="0">
              <a:ea typeface="굴림" pitchFamily="34" charset="-127"/>
            </a:endParaRPr>
          </a:p>
        </p:txBody>
      </p:sp>
      <p:grpSp>
        <p:nvGrpSpPr>
          <p:cNvPr id="106586" name="Group 90"/>
          <p:cNvGrpSpPr>
            <a:grpSpLocks/>
          </p:cNvGrpSpPr>
          <p:nvPr/>
        </p:nvGrpSpPr>
        <p:grpSpPr bwMode="auto">
          <a:xfrm>
            <a:off x="1908969" y="728984"/>
            <a:ext cx="5329238" cy="4968875"/>
            <a:chOff x="975" y="663"/>
            <a:chExt cx="3357" cy="3130"/>
          </a:xfrm>
        </p:grpSpPr>
        <p:sp>
          <p:nvSpPr>
            <p:cNvPr id="106498" name="AutoShape 2"/>
            <p:cNvSpPr>
              <a:spLocks noChangeArrowheads="1"/>
            </p:cNvSpPr>
            <p:nvPr/>
          </p:nvSpPr>
          <p:spPr bwMode="auto">
            <a:xfrm rot="5400000">
              <a:off x="1089" y="549"/>
              <a:ext cx="3130" cy="3357"/>
            </a:xfrm>
            <a:prstGeom prst="flowChartDelay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499" name="AutoShape 3"/>
            <p:cNvSpPr>
              <a:spLocks noChangeArrowheads="1"/>
            </p:cNvSpPr>
            <p:nvPr/>
          </p:nvSpPr>
          <p:spPr bwMode="auto">
            <a:xfrm rot="5400000">
              <a:off x="2540" y="2999"/>
              <a:ext cx="271" cy="1224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0" name="Rectangle 4"/>
            <p:cNvSpPr>
              <a:spLocks noChangeArrowheads="1"/>
            </p:cNvSpPr>
            <p:nvPr/>
          </p:nvSpPr>
          <p:spPr bwMode="auto">
            <a:xfrm>
              <a:off x="2018" y="3475"/>
              <a:ext cx="182" cy="13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1" name="Rectangle 5"/>
            <p:cNvSpPr>
              <a:spLocks noChangeArrowheads="1"/>
            </p:cNvSpPr>
            <p:nvPr/>
          </p:nvSpPr>
          <p:spPr bwMode="auto">
            <a:xfrm>
              <a:off x="3197" y="3520"/>
              <a:ext cx="91" cy="13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2" name="Oval 6"/>
            <p:cNvSpPr>
              <a:spLocks noChangeArrowheads="1"/>
            </p:cNvSpPr>
            <p:nvPr/>
          </p:nvSpPr>
          <p:spPr bwMode="auto">
            <a:xfrm rot="-487806">
              <a:off x="2472" y="3475"/>
              <a:ext cx="998" cy="272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3" name="Oval 7"/>
            <p:cNvSpPr>
              <a:spLocks noChangeArrowheads="1"/>
            </p:cNvSpPr>
            <p:nvPr/>
          </p:nvSpPr>
          <p:spPr bwMode="auto">
            <a:xfrm rot="577409">
              <a:off x="1837" y="3429"/>
              <a:ext cx="998" cy="272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4" name="Oval 8"/>
            <p:cNvSpPr>
              <a:spLocks noChangeArrowheads="1"/>
            </p:cNvSpPr>
            <p:nvPr/>
          </p:nvSpPr>
          <p:spPr bwMode="auto">
            <a:xfrm>
              <a:off x="2608" y="21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05" name="Group 9"/>
            <p:cNvGrpSpPr>
              <a:grpSpLocks/>
            </p:cNvGrpSpPr>
            <p:nvPr/>
          </p:nvGrpSpPr>
          <p:grpSpPr bwMode="auto">
            <a:xfrm>
              <a:off x="2064" y="844"/>
              <a:ext cx="136" cy="318"/>
              <a:chOff x="2880" y="2387"/>
              <a:chExt cx="136" cy="318"/>
            </a:xfrm>
          </p:grpSpPr>
          <p:sp>
            <p:nvSpPr>
              <p:cNvPr id="106506" name="Oval 10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7" name="Oval 11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8" name="Oval 12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9" name="Oval 13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10" name="Oval 14"/>
            <p:cNvSpPr>
              <a:spLocks noChangeArrowheads="1"/>
            </p:cNvSpPr>
            <p:nvPr/>
          </p:nvSpPr>
          <p:spPr bwMode="auto">
            <a:xfrm>
              <a:off x="3107" y="220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11" name="Oval 15"/>
            <p:cNvSpPr>
              <a:spLocks noChangeArrowheads="1"/>
            </p:cNvSpPr>
            <p:nvPr/>
          </p:nvSpPr>
          <p:spPr bwMode="auto">
            <a:xfrm>
              <a:off x="2925" y="166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12" name="Group 16"/>
            <p:cNvGrpSpPr>
              <a:grpSpLocks/>
            </p:cNvGrpSpPr>
            <p:nvPr/>
          </p:nvGrpSpPr>
          <p:grpSpPr bwMode="auto">
            <a:xfrm>
              <a:off x="2154" y="1479"/>
              <a:ext cx="136" cy="318"/>
              <a:chOff x="2880" y="2387"/>
              <a:chExt cx="136" cy="318"/>
            </a:xfrm>
          </p:grpSpPr>
          <p:sp>
            <p:nvSpPr>
              <p:cNvPr id="106513" name="Oval 17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4" name="Oval 18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5" name="Oval 19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6" name="Oval 20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517" name="Group 21"/>
            <p:cNvGrpSpPr>
              <a:grpSpLocks/>
            </p:cNvGrpSpPr>
            <p:nvPr/>
          </p:nvGrpSpPr>
          <p:grpSpPr bwMode="auto">
            <a:xfrm>
              <a:off x="1565" y="1614"/>
              <a:ext cx="136" cy="318"/>
              <a:chOff x="2880" y="2387"/>
              <a:chExt cx="136" cy="318"/>
            </a:xfrm>
          </p:grpSpPr>
          <p:sp>
            <p:nvSpPr>
              <p:cNvPr id="106518" name="Oval 22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9" name="Oval 23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20" name="Oval 24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21" name="Oval 25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22" name="Oval 26"/>
            <p:cNvSpPr>
              <a:spLocks noChangeArrowheads="1"/>
            </p:cNvSpPr>
            <p:nvPr/>
          </p:nvSpPr>
          <p:spPr bwMode="auto">
            <a:xfrm>
              <a:off x="3107" y="1116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3" name="Oval 27"/>
            <p:cNvSpPr>
              <a:spLocks noChangeArrowheads="1"/>
            </p:cNvSpPr>
            <p:nvPr/>
          </p:nvSpPr>
          <p:spPr bwMode="auto">
            <a:xfrm>
              <a:off x="3334" y="147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4" name="Oval 28"/>
            <p:cNvSpPr>
              <a:spLocks noChangeArrowheads="1"/>
            </p:cNvSpPr>
            <p:nvPr/>
          </p:nvSpPr>
          <p:spPr bwMode="auto">
            <a:xfrm>
              <a:off x="1973" y="342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5" name="Oval 29"/>
            <p:cNvSpPr>
              <a:spLocks noChangeArrowheads="1"/>
            </p:cNvSpPr>
            <p:nvPr/>
          </p:nvSpPr>
          <p:spPr bwMode="auto">
            <a:xfrm>
              <a:off x="2154" y="338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6" name="Oval 30"/>
            <p:cNvSpPr>
              <a:spLocks noChangeArrowheads="1"/>
            </p:cNvSpPr>
            <p:nvPr/>
          </p:nvSpPr>
          <p:spPr bwMode="auto">
            <a:xfrm>
              <a:off x="2290" y="352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7" name="AutoShape 31"/>
            <p:cNvSpPr>
              <a:spLocks noChangeArrowheads="1"/>
            </p:cNvSpPr>
            <p:nvPr/>
          </p:nvSpPr>
          <p:spPr bwMode="auto">
            <a:xfrm>
              <a:off x="3062" y="3112"/>
              <a:ext cx="181" cy="499"/>
            </a:xfrm>
            <a:prstGeom prst="can">
              <a:avLst>
                <a:gd name="adj" fmla="val 6892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8" name="AutoShape 32"/>
            <p:cNvSpPr>
              <a:spLocks noChangeArrowheads="1"/>
            </p:cNvSpPr>
            <p:nvPr/>
          </p:nvSpPr>
          <p:spPr bwMode="auto">
            <a:xfrm>
              <a:off x="3062" y="2703"/>
              <a:ext cx="499" cy="318"/>
            </a:xfrm>
            <a:prstGeom prst="cloudCallout">
              <a:avLst>
                <a:gd name="adj1" fmla="val -34167"/>
                <a:gd name="adj2" fmla="val 11226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ko-KR" altLang="en-US">
                <a:ea typeface="굴림" pitchFamily="34" charset="-127"/>
              </a:endParaRPr>
            </a:p>
          </p:txBody>
        </p:sp>
        <p:sp>
          <p:nvSpPr>
            <p:cNvPr id="106529" name="Oval 33"/>
            <p:cNvSpPr>
              <a:spLocks noChangeArrowheads="1"/>
            </p:cNvSpPr>
            <p:nvPr/>
          </p:nvSpPr>
          <p:spPr bwMode="auto">
            <a:xfrm>
              <a:off x="3152" y="3383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30" name="Oval 34"/>
            <p:cNvSpPr>
              <a:spLocks noChangeArrowheads="1"/>
            </p:cNvSpPr>
            <p:nvPr/>
          </p:nvSpPr>
          <p:spPr bwMode="auto">
            <a:xfrm>
              <a:off x="3061" y="347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31" name="Oval 35"/>
            <p:cNvSpPr>
              <a:spLocks noChangeArrowheads="1"/>
            </p:cNvSpPr>
            <p:nvPr/>
          </p:nvSpPr>
          <p:spPr bwMode="auto">
            <a:xfrm>
              <a:off x="3243" y="234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32" name="Group 36"/>
            <p:cNvGrpSpPr>
              <a:grpSpLocks/>
            </p:cNvGrpSpPr>
            <p:nvPr/>
          </p:nvGrpSpPr>
          <p:grpSpPr bwMode="auto">
            <a:xfrm>
              <a:off x="3289" y="3202"/>
              <a:ext cx="226" cy="409"/>
              <a:chOff x="2835" y="3748"/>
              <a:chExt cx="226" cy="409"/>
            </a:xfrm>
          </p:grpSpPr>
          <p:grpSp>
            <p:nvGrpSpPr>
              <p:cNvPr id="106533" name="Group 37"/>
              <p:cNvGrpSpPr>
                <a:grpSpLocks/>
              </p:cNvGrpSpPr>
              <p:nvPr/>
            </p:nvGrpSpPr>
            <p:grpSpPr bwMode="auto">
              <a:xfrm>
                <a:off x="2880" y="3838"/>
                <a:ext cx="45" cy="228"/>
                <a:chOff x="2880" y="3838"/>
                <a:chExt cx="45" cy="228"/>
              </a:xfrm>
            </p:grpSpPr>
            <p:sp>
              <p:nvSpPr>
                <p:cNvPr id="106534" name="AutoShape 38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35" name="AutoShape 39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36" name="Group 40"/>
              <p:cNvGrpSpPr>
                <a:grpSpLocks/>
              </p:cNvGrpSpPr>
              <p:nvPr/>
            </p:nvGrpSpPr>
            <p:grpSpPr bwMode="auto">
              <a:xfrm>
                <a:off x="2925" y="3748"/>
                <a:ext cx="45" cy="228"/>
                <a:chOff x="2880" y="3838"/>
                <a:chExt cx="45" cy="228"/>
              </a:xfrm>
            </p:grpSpPr>
            <p:sp>
              <p:nvSpPr>
                <p:cNvPr id="106537" name="AutoShape 41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38" name="AutoShape 42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39" name="Group 43"/>
              <p:cNvGrpSpPr>
                <a:grpSpLocks/>
              </p:cNvGrpSpPr>
              <p:nvPr/>
            </p:nvGrpSpPr>
            <p:grpSpPr bwMode="auto">
              <a:xfrm>
                <a:off x="2971" y="3838"/>
                <a:ext cx="45" cy="228"/>
                <a:chOff x="2880" y="3838"/>
                <a:chExt cx="45" cy="228"/>
              </a:xfrm>
            </p:grpSpPr>
            <p:sp>
              <p:nvSpPr>
                <p:cNvPr id="106540" name="AutoShape 44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1" name="AutoShape 45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2" name="Group 46"/>
              <p:cNvGrpSpPr>
                <a:grpSpLocks/>
              </p:cNvGrpSpPr>
              <p:nvPr/>
            </p:nvGrpSpPr>
            <p:grpSpPr bwMode="auto">
              <a:xfrm>
                <a:off x="2835" y="3793"/>
                <a:ext cx="45" cy="228"/>
                <a:chOff x="2880" y="3838"/>
                <a:chExt cx="45" cy="228"/>
              </a:xfrm>
            </p:grpSpPr>
            <p:sp>
              <p:nvSpPr>
                <p:cNvPr id="106543" name="AutoShape 47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4" name="AutoShape 48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5" name="Group 49"/>
              <p:cNvGrpSpPr>
                <a:grpSpLocks/>
              </p:cNvGrpSpPr>
              <p:nvPr/>
            </p:nvGrpSpPr>
            <p:grpSpPr bwMode="auto">
              <a:xfrm>
                <a:off x="2925" y="3929"/>
                <a:ext cx="45" cy="228"/>
                <a:chOff x="2880" y="3838"/>
                <a:chExt cx="45" cy="228"/>
              </a:xfrm>
            </p:grpSpPr>
            <p:sp>
              <p:nvSpPr>
                <p:cNvPr id="106546" name="AutoShape 50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7" name="AutoShape 51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8" name="Group 52"/>
              <p:cNvGrpSpPr>
                <a:grpSpLocks/>
              </p:cNvGrpSpPr>
              <p:nvPr/>
            </p:nvGrpSpPr>
            <p:grpSpPr bwMode="auto">
              <a:xfrm>
                <a:off x="3016" y="3748"/>
                <a:ext cx="45" cy="228"/>
                <a:chOff x="2880" y="3838"/>
                <a:chExt cx="45" cy="228"/>
              </a:xfrm>
            </p:grpSpPr>
            <p:sp>
              <p:nvSpPr>
                <p:cNvPr id="106549" name="AutoShape 53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0" name="AutoShape 54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06551" name="Oval 55"/>
            <p:cNvSpPr>
              <a:spLocks noChangeArrowheads="1"/>
            </p:cNvSpPr>
            <p:nvPr/>
          </p:nvSpPr>
          <p:spPr bwMode="auto">
            <a:xfrm>
              <a:off x="3424" y="342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52" name="Oval 56"/>
            <p:cNvSpPr>
              <a:spLocks noChangeArrowheads="1"/>
            </p:cNvSpPr>
            <p:nvPr/>
          </p:nvSpPr>
          <p:spPr bwMode="auto">
            <a:xfrm>
              <a:off x="3288" y="333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53" name="Group 57"/>
            <p:cNvGrpSpPr>
              <a:grpSpLocks/>
            </p:cNvGrpSpPr>
            <p:nvPr/>
          </p:nvGrpSpPr>
          <p:grpSpPr bwMode="auto">
            <a:xfrm>
              <a:off x="2789" y="3339"/>
              <a:ext cx="226" cy="409"/>
              <a:chOff x="2835" y="3748"/>
              <a:chExt cx="226" cy="409"/>
            </a:xfrm>
          </p:grpSpPr>
          <p:grpSp>
            <p:nvGrpSpPr>
              <p:cNvPr id="106554" name="Group 58"/>
              <p:cNvGrpSpPr>
                <a:grpSpLocks/>
              </p:cNvGrpSpPr>
              <p:nvPr/>
            </p:nvGrpSpPr>
            <p:grpSpPr bwMode="auto">
              <a:xfrm>
                <a:off x="2880" y="3838"/>
                <a:ext cx="45" cy="228"/>
                <a:chOff x="2880" y="3838"/>
                <a:chExt cx="45" cy="228"/>
              </a:xfrm>
            </p:grpSpPr>
            <p:sp>
              <p:nvSpPr>
                <p:cNvPr id="106555" name="AutoShape 59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6" name="AutoShape 60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57" name="Group 61"/>
              <p:cNvGrpSpPr>
                <a:grpSpLocks/>
              </p:cNvGrpSpPr>
              <p:nvPr/>
            </p:nvGrpSpPr>
            <p:grpSpPr bwMode="auto">
              <a:xfrm>
                <a:off x="2925" y="3748"/>
                <a:ext cx="45" cy="228"/>
                <a:chOff x="2880" y="3838"/>
                <a:chExt cx="45" cy="228"/>
              </a:xfrm>
            </p:grpSpPr>
            <p:sp>
              <p:nvSpPr>
                <p:cNvPr id="106558" name="AutoShape 62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9" name="AutoShape 63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0" name="Group 64"/>
              <p:cNvGrpSpPr>
                <a:grpSpLocks/>
              </p:cNvGrpSpPr>
              <p:nvPr/>
            </p:nvGrpSpPr>
            <p:grpSpPr bwMode="auto">
              <a:xfrm>
                <a:off x="2971" y="3838"/>
                <a:ext cx="45" cy="228"/>
                <a:chOff x="2880" y="3838"/>
                <a:chExt cx="45" cy="228"/>
              </a:xfrm>
            </p:grpSpPr>
            <p:sp>
              <p:nvSpPr>
                <p:cNvPr id="106561" name="AutoShape 65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2" name="AutoShape 66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3" name="Group 67"/>
              <p:cNvGrpSpPr>
                <a:grpSpLocks/>
              </p:cNvGrpSpPr>
              <p:nvPr/>
            </p:nvGrpSpPr>
            <p:grpSpPr bwMode="auto">
              <a:xfrm>
                <a:off x="2835" y="3793"/>
                <a:ext cx="45" cy="228"/>
                <a:chOff x="2880" y="3838"/>
                <a:chExt cx="45" cy="228"/>
              </a:xfrm>
            </p:grpSpPr>
            <p:sp>
              <p:nvSpPr>
                <p:cNvPr id="106564" name="AutoShape 68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5" name="AutoShape 69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6" name="Group 70"/>
              <p:cNvGrpSpPr>
                <a:grpSpLocks/>
              </p:cNvGrpSpPr>
              <p:nvPr/>
            </p:nvGrpSpPr>
            <p:grpSpPr bwMode="auto">
              <a:xfrm>
                <a:off x="2925" y="3929"/>
                <a:ext cx="45" cy="228"/>
                <a:chOff x="2880" y="3838"/>
                <a:chExt cx="45" cy="228"/>
              </a:xfrm>
            </p:grpSpPr>
            <p:sp>
              <p:nvSpPr>
                <p:cNvPr id="106567" name="AutoShape 71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8" name="AutoShape 72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9" name="Group 73"/>
              <p:cNvGrpSpPr>
                <a:grpSpLocks/>
              </p:cNvGrpSpPr>
              <p:nvPr/>
            </p:nvGrpSpPr>
            <p:grpSpPr bwMode="auto">
              <a:xfrm>
                <a:off x="3016" y="3748"/>
                <a:ext cx="45" cy="228"/>
                <a:chOff x="2880" y="3838"/>
                <a:chExt cx="45" cy="228"/>
              </a:xfrm>
            </p:grpSpPr>
            <p:sp>
              <p:nvSpPr>
                <p:cNvPr id="106570" name="AutoShape 74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71" name="AutoShape 75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06572" name="Oval 76"/>
            <p:cNvSpPr>
              <a:spLocks noChangeArrowheads="1"/>
            </p:cNvSpPr>
            <p:nvPr/>
          </p:nvSpPr>
          <p:spPr bwMode="auto">
            <a:xfrm>
              <a:off x="2835" y="352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75" name="Text Box 79"/>
            <p:cNvSpPr txBox="1">
              <a:spLocks noChangeArrowheads="1"/>
            </p:cNvSpPr>
            <p:nvPr/>
          </p:nvSpPr>
          <p:spPr bwMode="auto">
            <a:xfrm>
              <a:off x="3062" y="1615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1</a:t>
              </a:r>
            </a:p>
          </p:txBody>
        </p:sp>
        <p:sp>
          <p:nvSpPr>
            <p:cNvPr id="106576" name="Text Box 80"/>
            <p:cNvSpPr txBox="1">
              <a:spLocks noChangeArrowheads="1"/>
            </p:cNvSpPr>
            <p:nvPr/>
          </p:nvSpPr>
          <p:spPr bwMode="auto">
            <a:xfrm>
              <a:off x="1837" y="116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2</a:t>
              </a:r>
            </a:p>
          </p:txBody>
        </p:sp>
        <p:sp>
          <p:nvSpPr>
            <p:cNvPr id="106577" name="Text Box 81"/>
            <p:cNvSpPr txBox="1">
              <a:spLocks noChangeArrowheads="1"/>
            </p:cNvSpPr>
            <p:nvPr/>
          </p:nvSpPr>
          <p:spPr bwMode="auto">
            <a:xfrm>
              <a:off x="3047" y="320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3</a:t>
              </a:r>
            </a:p>
          </p:txBody>
        </p:sp>
        <p:sp>
          <p:nvSpPr>
            <p:cNvPr id="106578" name="Text Box 82"/>
            <p:cNvSpPr txBox="1">
              <a:spLocks noChangeArrowheads="1"/>
            </p:cNvSpPr>
            <p:nvPr/>
          </p:nvSpPr>
          <p:spPr bwMode="auto">
            <a:xfrm>
              <a:off x="2245" y="315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4</a:t>
              </a:r>
            </a:p>
          </p:txBody>
        </p:sp>
        <p:sp>
          <p:nvSpPr>
            <p:cNvPr id="106579" name="Text Box 83"/>
            <p:cNvSpPr txBox="1">
              <a:spLocks noChangeArrowheads="1"/>
            </p:cNvSpPr>
            <p:nvPr/>
          </p:nvSpPr>
          <p:spPr bwMode="auto">
            <a:xfrm>
              <a:off x="3515" y="320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5</a:t>
              </a:r>
            </a:p>
          </p:txBody>
        </p:sp>
        <p:grpSp>
          <p:nvGrpSpPr>
            <p:cNvPr id="106585" name="Group 89"/>
            <p:cNvGrpSpPr>
              <a:grpSpLocks/>
            </p:cNvGrpSpPr>
            <p:nvPr/>
          </p:nvGrpSpPr>
          <p:grpSpPr bwMode="auto">
            <a:xfrm>
              <a:off x="2426" y="2251"/>
              <a:ext cx="961" cy="537"/>
              <a:chOff x="1474" y="2217"/>
              <a:chExt cx="961" cy="537"/>
            </a:xfrm>
          </p:grpSpPr>
          <p:pic>
            <p:nvPicPr>
              <p:cNvPr id="106581" name="Picture 85" descr="skenovat0020b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4" y="2217"/>
                <a:ext cx="961" cy="5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6582" name="Oval 86"/>
              <p:cNvSpPr>
                <a:spLocks noChangeArrowheads="1"/>
              </p:cNvSpPr>
              <p:nvPr/>
            </p:nvSpPr>
            <p:spPr bwMode="auto">
              <a:xfrm>
                <a:off x="1882" y="2341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83" name="Oval 87"/>
              <p:cNvSpPr>
                <a:spLocks noChangeArrowheads="1"/>
              </p:cNvSpPr>
              <p:nvPr/>
            </p:nvSpPr>
            <p:spPr bwMode="auto">
              <a:xfrm>
                <a:off x="1837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84" name="Text Box 88"/>
            <p:cNvSpPr txBox="1">
              <a:spLocks noChangeArrowheads="1"/>
            </p:cNvSpPr>
            <p:nvPr/>
          </p:nvSpPr>
          <p:spPr bwMode="auto">
            <a:xfrm>
              <a:off x="2254" y="260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ko-KR" b="1" dirty="0">
                  <a:solidFill>
                    <a:schemeClr val="bg1"/>
                  </a:solidFill>
                </a:rPr>
                <a:t>6</a:t>
              </a:r>
              <a:endParaRPr lang="en-US" altLang="ko-KR" b="1" dirty="0">
                <a:solidFill>
                  <a:schemeClr val="bg1"/>
                </a:solidFill>
                <a:ea typeface="굴림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6373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2286482" y="162857"/>
            <a:ext cx="422943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Mikroorganismy v oceánech</a:t>
            </a:r>
          </a:p>
        </p:txBody>
      </p:sp>
      <p:sp>
        <p:nvSpPr>
          <p:cNvPr id="2" name="Obdélník 1"/>
          <p:cNvSpPr/>
          <p:nvPr/>
        </p:nvSpPr>
        <p:spPr>
          <a:xfrm>
            <a:off x="24580" y="793174"/>
            <a:ext cx="5051475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cs-CZ" altLang="en-U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alt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malá produktivita (40% NPP na Zemi – nejproduktivnější korály, chaluhy)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 v otevřených oceánech limitace N a P </a:t>
            </a:r>
          </a:p>
          <a:p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        (normálně je limitace C!)</a:t>
            </a:r>
          </a:p>
          <a:p>
            <a:endParaRPr lang="cs-CZ" alt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navzdory nízké úrovni anorganických </a:t>
            </a:r>
            <a:r>
              <a:rPr lang="cs-CZ" altLang="en-US" dirty="0" err="1">
                <a:latin typeface="Times New Roman" pitchFamily="18" charset="0"/>
                <a:cs typeface="Times New Roman" pitchFamily="18" charset="0"/>
              </a:rPr>
              <a:t>nutrientů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altLang="en-US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. C je v oceánech významné množství prokaryotických buněk – mezi 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cs-CZ" altLang="en-US" b="1" baseline="30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 a 10</a:t>
            </a:r>
            <a:r>
              <a:rPr lang="cs-CZ" altLang="en-US" b="1" baseline="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/ml</a:t>
            </a:r>
            <a:endParaRPr lang="cs-CZ" altLang="en-US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cs-CZ" altLang="en-US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10</a:t>
            </a:r>
            <a:r>
              <a:rPr lang="cs-CZ" altLang="en-US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5 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b/ml v povrchové vodě moře znamená, že oceán poskytuje útočiště 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3.6 x 10</a:t>
            </a:r>
            <a:r>
              <a:rPr lang="cs-CZ" altLang="en-US" b="1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29 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mikrobiálních buněk 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 celkovým obsahem uhlíku v buňkách ~ 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 x 10</a:t>
            </a:r>
            <a:r>
              <a:rPr lang="cs-CZ" altLang="en-US" b="1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17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g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 jednom mililitru přítomno asi  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10</a:t>
            </a:r>
            <a:r>
              <a:rPr lang="cs-CZ" altLang="en-US" b="1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 </a:t>
            </a:r>
            <a:r>
              <a:rPr lang="cs-CZ" altLang="en-US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velmi malých 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eukaryotických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buněk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odhadnuto, že je 10</a:t>
            </a:r>
            <a:r>
              <a:rPr lang="cs-CZ" altLang="en-US" baseline="30000" dirty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 virů ve světovém oceánu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64704"/>
            <a:ext cx="3312510" cy="311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73407"/>
            <a:ext cx="3232253" cy="214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8854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260648"/>
            <a:ext cx="71287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600" b="1" i="1" dirty="0"/>
              <a:t>Jedním z nejpočetnějších organismů </a:t>
            </a:r>
          </a:p>
          <a:p>
            <a:pPr lvl="0"/>
            <a:r>
              <a:rPr lang="en-GB" sz="1600" i="1" dirty="0" err="1"/>
              <a:t>Pelagibacterales</a:t>
            </a:r>
            <a:r>
              <a:rPr lang="cs-CZ" sz="1600" i="1" dirty="0"/>
              <a:t> </a:t>
            </a:r>
          </a:p>
          <a:p>
            <a:pPr lvl="0"/>
            <a:endParaRPr lang="cs-CZ" sz="1600" b="1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SAR11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- člen skupiny </a:t>
            </a:r>
            <a:r>
              <a:rPr lang="cs-CZ" altLang="en-US" sz="1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</a:t>
            </a:r>
            <a:r>
              <a:rPr lang="cs-CZ" altLang="en-US" sz="1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cs-CZ" altLang="en-US" sz="16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proteobakterií</a:t>
            </a:r>
            <a:r>
              <a:rPr lang="cs-CZ" altLang="en-US" sz="1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nalezen díky namnožení genů </a:t>
            </a:r>
            <a:r>
              <a:rPr lang="cs-CZ" altLang="en-US" sz="16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rRNA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z téměř všech vzorků otevřených oceánů na světě a pomocí techniky FISH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SAR11 je pojmenovaný po Sargasovém moři, kde byl poprvé nalezen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cs-CZ" sz="1600" dirty="0"/>
              <a:t>malý genom, limitovány </a:t>
            </a:r>
            <a:r>
              <a:rPr lang="en-GB" sz="1600" dirty="0"/>
              <a:t>metabolic</a:t>
            </a:r>
            <a:r>
              <a:rPr lang="cs-CZ" sz="1600" dirty="0" err="1"/>
              <a:t>ké</a:t>
            </a:r>
            <a:r>
              <a:rPr lang="en-GB" sz="1600" dirty="0"/>
              <a:t> fun</a:t>
            </a:r>
            <a:r>
              <a:rPr lang="cs-CZ" sz="1600" dirty="0" err="1"/>
              <a:t>kce</a:t>
            </a:r>
            <a:endParaRPr lang="cs-CZ" sz="1600" dirty="0"/>
          </a:p>
          <a:p>
            <a:pPr marL="342900" lvl="0" indent="-342900">
              <a:buFont typeface="Arial" pitchFamily="34" charset="0"/>
              <a:buChar char="•"/>
            </a:pPr>
            <a:endParaRPr lang="cs-CZ" sz="16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oligotrofní, využívají rozpuštěný uhlík i dusík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představuje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Symbol" pitchFamily="18" charset="2"/>
              </a:rPr>
              <a:t>celkově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  <a:sym typeface="Symbol" pitchFamily="18" charset="2"/>
              </a:rPr>
              <a:t>25 až 50% </a:t>
            </a:r>
            <a:r>
              <a:rPr lang="cs-CZ" altLang="en-US" sz="1600" b="1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prokaryotního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  <a:sym typeface="Symbol" pitchFamily="18" charset="2"/>
              </a:rPr>
              <a:t> společenstva v povrchových mořských vodách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Symbol" pitchFamily="18" charset="2"/>
              </a:rPr>
              <a:t>v pobřežních vodách i na otevřeném oceánu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GB" sz="1600" i="1" dirty="0" err="1"/>
              <a:t>Pelagiphage</a:t>
            </a:r>
            <a:r>
              <a:rPr lang="cs-CZ" sz="1600" dirty="0"/>
              <a:t> – nejrozšířenější virus v mořích!</a:t>
            </a: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750" y="3789629"/>
            <a:ext cx="2665140" cy="212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5496272" cy="17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07742" y="6165304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http://www.oneworldoneocean.com/blog/entry/scientists_discover_worlds_most_abundant_virus_in_the_ocean</a:t>
            </a:r>
          </a:p>
        </p:txBody>
      </p:sp>
    </p:spTree>
    <p:extLst>
      <p:ext uri="{BB962C8B-B14F-4D97-AF65-F5344CB8AC3E}">
        <p14:creationId xmlns:p14="http://schemas.microsoft.com/office/powerpoint/2010/main" val="16793712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400" y="116632"/>
            <a:ext cx="9063104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b="1" u="sng" dirty="0"/>
          </a:p>
          <a:p>
            <a:r>
              <a:rPr lang="en-GB" sz="1600" b="1" u="sng" dirty="0"/>
              <a:t>pleuston</a:t>
            </a:r>
            <a:endParaRPr lang="cs-CZ" sz="1600" b="1" u="sng" dirty="0"/>
          </a:p>
          <a:p>
            <a:endParaRPr lang="en-GB" sz="16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nejvrchnější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vrstva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mořské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ekosféry</a:t>
            </a:r>
            <a:endParaRPr lang="en-GB" sz="17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i="1" dirty="0">
                <a:latin typeface="Times New Roman" pitchFamily="18" charset="0"/>
                <a:cs typeface="Times New Roman" pitchFamily="18" charset="0"/>
              </a:rPr>
              <a:t>Pseudomonas 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různé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pigmentované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rody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jako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i="1" dirty="0" err="1">
                <a:latin typeface="Times New Roman" pitchFamily="18" charset="0"/>
                <a:cs typeface="Times New Roman" pitchFamily="18" charset="0"/>
              </a:rPr>
              <a:t>Erythrobacter</a:t>
            </a:r>
            <a:r>
              <a:rPr lang="en-GB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700" i="1" dirty="0" err="1">
                <a:latin typeface="Times New Roman" pitchFamily="18" charset="0"/>
                <a:cs typeface="Times New Roman" pitchFamily="18" charset="0"/>
              </a:rPr>
              <a:t>Erythromicrobium</a:t>
            </a:r>
            <a:r>
              <a:rPr lang="en-GB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700" i="1" dirty="0" err="1">
                <a:latin typeface="Times New Roman" pitchFamily="18" charset="0"/>
                <a:cs typeface="Times New Roman" pitchFamily="18" charset="0"/>
              </a:rPr>
              <a:t>Protaminobacter</a:t>
            </a:r>
            <a:r>
              <a:rPr lang="en-GB" sz="17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i="1" dirty="0" err="1">
                <a:latin typeface="Times New Roman" pitchFamily="18" charset="0"/>
                <a:cs typeface="Times New Roman" pitchFamily="18" charset="0"/>
              </a:rPr>
              <a:t>Roseobacter</a:t>
            </a:r>
            <a:endParaRPr lang="en-GB" sz="17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populace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primárních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producentů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včetně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sinic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1700" i="1" dirty="0" err="1">
                <a:latin typeface="Times New Roman" pitchFamily="18" charset="0"/>
                <a:cs typeface="Times New Roman" pitchFamily="18" charset="0"/>
              </a:rPr>
              <a:t>Trichodesmium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rozsivek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1700" i="1" dirty="0" err="1">
                <a:latin typeface="Times New Roman" pitchFamily="18" charset="0"/>
                <a:cs typeface="Times New Roman" pitchFamily="18" charset="0"/>
              </a:rPr>
              <a:t>Rhizosolenia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, (</a:t>
            </a:r>
            <a:r>
              <a:rPr lang="en-GB" sz="1700" i="1" dirty="0" err="1">
                <a:latin typeface="Times New Roman" pitchFamily="18" charset="0"/>
                <a:cs typeface="Times New Roman" pitchFamily="18" charset="0"/>
              </a:rPr>
              <a:t>Sargassum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GB" sz="17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ezdá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se,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že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byl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některý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rod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řas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speciálně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adaptován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život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pleustonu</a:t>
            </a:r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ěkdy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reprezentanti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hub a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protozoí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700" dirty="0">
                <a:latin typeface="Times New Roman" pitchFamily="18" charset="0"/>
                <a:cs typeface="Times New Roman" pitchFamily="18" charset="0"/>
              </a:rPr>
              <a:t>spolu s různými makroskopickými bezobratlými</a:t>
            </a:r>
            <a:endParaRPr lang="cs-CZ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027084"/>
            <a:ext cx="1224136" cy="19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438" y="3203639"/>
            <a:ext cx="24098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32045" y="4221088"/>
            <a:ext cx="1506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Erythrobacter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222892" y="4108065"/>
            <a:ext cx="1371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</a:rPr>
              <a:t>Roseobacter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44334"/>
            <a:ext cx="2232248" cy="232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791481" y="3944047"/>
            <a:ext cx="164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</a:rPr>
              <a:t>Trichodesmium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482" y="5249060"/>
            <a:ext cx="1997382" cy="149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36" y="5249059"/>
            <a:ext cx="2937327" cy="149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56176" y="5252657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/>
              <a:t>Sargassum</a:t>
            </a:r>
            <a:endParaRPr lang="en-GB" dirty="0"/>
          </a:p>
        </p:txBody>
      </p:sp>
      <p:sp>
        <p:nvSpPr>
          <p:cNvPr id="12" name="Obdélník 11"/>
          <p:cNvSpPr/>
          <p:nvPr/>
        </p:nvSpPr>
        <p:spPr>
          <a:xfrm>
            <a:off x="0" y="17174"/>
            <a:ext cx="58681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prstClr val="black"/>
                </a:solidFill>
              </a:rPr>
              <a:t>organismy plovoucí na hladině moří a oceánů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27361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an0065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9950"/>
            <a:ext cx="8610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4284663" y="5445125"/>
            <a:ext cx="3671887" cy="504825"/>
          </a:xfrm>
          <a:prstGeom prst="wedgeRoundRectCallout">
            <a:avLst>
              <a:gd name="adj1" fmla="val -34394"/>
              <a:gd name="adj2" fmla="val -152829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Nerovnoměrná distribuce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258888" y="260350"/>
            <a:ext cx="6439455" cy="46166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dirty="0">
                <a:latin typeface="+mn-lt"/>
              </a:rPr>
              <a:t>Distribuce primární produkce ve světovém oceánu</a:t>
            </a:r>
          </a:p>
        </p:txBody>
      </p:sp>
    </p:spTree>
    <p:extLst>
      <p:ext uri="{BB962C8B-B14F-4D97-AF65-F5344CB8AC3E}">
        <p14:creationId xmlns:p14="http://schemas.microsoft.com/office/powerpoint/2010/main" val="21583961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0" y="319083"/>
            <a:ext cx="90364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nejběžnějšími rody sinic jsou </a:t>
            </a:r>
            <a:r>
              <a:rPr lang="cs-CZ" altLang="en-US" sz="1600" b="1" i="1" dirty="0" err="1">
                <a:latin typeface="Calibri" pitchFamily="34" charset="0"/>
                <a:cs typeface="Calibri" pitchFamily="34" charset="0"/>
              </a:rPr>
              <a:t>Prochlorococcus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a </a:t>
            </a:r>
            <a:r>
              <a:rPr lang="cs-CZ" altLang="en-US" sz="1600" b="1" i="1" dirty="0" err="1">
                <a:latin typeface="Calibri" pitchFamily="34" charset="0"/>
                <a:cs typeface="Calibri" pitchFamily="34" charset="0"/>
              </a:rPr>
              <a:t>Synechococcus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oxygenní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prokaryota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obsahující chlorofyl 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a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mohou dosáhnout hustoty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10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4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to 10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5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buněk na mililitr na povrchu oceánů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pikoplankton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(0.2 - 2.0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Symbol" pitchFamily="18" charset="2"/>
              </a:rPr>
              <a:t>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m) může představovat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20 až 80% celkové biomasy </a:t>
            </a:r>
            <a:r>
              <a:rPr lang="cs-CZ" altLang="en-US" sz="1600" b="1" dirty="0" err="1">
                <a:latin typeface="Calibri" pitchFamily="34" charset="0"/>
                <a:cs typeface="Calibri" pitchFamily="34" charset="0"/>
              </a:rPr>
              <a:t>fykoplanktonu</a:t>
            </a:r>
            <a:endParaRPr lang="cs-CZ" altLang="en-U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9445" name="Rectangle 5"/>
          <p:cNvSpPr>
            <a:spLocks noChangeArrowheads="1"/>
          </p:cNvSpPr>
          <p:nvPr/>
        </p:nvSpPr>
        <p:spPr bwMode="auto">
          <a:xfrm>
            <a:off x="0" y="3819673"/>
            <a:ext cx="49320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v tropických a subtropických oceánech jsou také rozšířené sinice </a:t>
            </a:r>
            <a:r>
              <a:rPr lang="cs-CZ" altLang="en-US" sz="1600" b="1" i="1" dirty="0" err="1">
                <a:latin typeface="Calibri" pitchFamily="34" charset="0"/>
                <a:cs typeface="Calibri" pitchFamily="34" charset="0"/>
              </a:rPr>
              <a:t>Trichodesmium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 </a:t>
            </a:r>
            <a:endParaRPr lang="cs-CZ" altLang="en-U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fixace dusíku těmito mikroorganismy je hlavní vstup do koloběhu dusíku v mořském prostředí!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58" y="1556791"/>
            <a:ext cx="2448049" cy="183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027" y="1738476"/>
            <a:ext cx="3799846" cy="425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196510"/>
            <a:ext cx="2480371" cy="159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20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kenovat0043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7775575" cy="630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84213" y="184150"/>
            <a:ext cx="7775575" cy="338554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Sezónní posloupnost dominantních skupin fytoplanktonu v různých geografických oblastech.</a:t>
            </a:r>
          </a:p>
        </p:txBody>
      </p:sp>
    </p:spTree>
    <p:extLst>
      <p:ext uri="{BB962C8B-B14F-4D97-AF65-F5344CB8AC3E}">
        <p14:creationId xmlns:p14="http://schemas.microsoft.com/office/powerpoint/2010/main" val="5669542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755576" y="175782"/>
            <a:ext cx="7893699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dirty="0">
                <a:latin typeface="Calibri" pitchFamily="34" charset="0"/>
                <a:cs typeface="Calibri" pitchFamily="34" charset="0"/>
              </a:rPr>
              <a:t>Srovnání produktivity polární oblasti, mírného pásmu a tropů na severní polokouli.</a:t>
            </a:r>
          </a:p>
        </p:txBody>
      </p:sp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5292725" y="981075"/>
            <a:ext cx="2808288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244" name="Picture 2" descr="skenovat0047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5669"/>
            <a:ext cx="8483600" cy="594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73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8534400" cy="4287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51189" y="421164"/>
            <a:ext cx="3449599" cy="338554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Mikroorganismy v Atlantickém oceánu</a:t>
            </a:r>
          </a:p>
        </p:txBody>
      </p:sp>
      <p:sp>
        <p:nvSpPr>
          <p:cNvPr id="104453" name="Oval 5"/>
          <p:cNvSpPr>
            <a:spLocks noChangeArrowheads="1"/>
          </p:cNvSpPr>
          <p:nvPr/>
        </p:nvSpPr>
        <p:spPr bwMode="auto">
          <a:xfrm>
            <a:off x="2484438" y="2781300"/>
            <a:ext cx="1008062" cy="15843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4454" name="Oval 6"/>
          <p:cNvSpPr>
            <a:spLocks noChangeArrowheads="1"/>
          </p:cNvSpPr>
          <p:nvPr/>
        </p:nvSpPr>
        <p:spPr bwMode="auto">
          <a:xfrm>
            <a:off x="6300788" y="2852738"/>
            <a:ext cx="1008062" cy="15843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79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 animBg="1"/>
      <p:bldP spid="10445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971800"/>
            <a:ext cx="3343275" cy="3849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m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949575"/>
            <a:ext cx="3517900" cy="383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116013" y="692150"/>
            <a:ext cx="7315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V pásu od 8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severní šířky (27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C) po 20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jižní šířky (23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C) se vyskytuje čistá heterotrofie, to znamená že, </a:t>
            </a:r>
            <a:r>
              <a:rPr lang="cs-CZ" altLang="en-US" sz="16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bakteriální požadavky na uhlík + respirace převyšují fixaci uhlíku fytoplanktonem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To znamená, že se v těchto oblastech 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uvolňuje CO</a:t>
            </a:r>
            <a:r>
              <a:rPr lang="cs-CZ" altLang="en-US" sz="1600" b="1" baseline="-25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do atmosféry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Hoppe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et al. 2002)</a:t>
            </a:r>
          </a:p>
        </p:txBody>
      </p:sp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395536" y="980728"/>
            <a:ext cx="518864" cy="3168352"/>
          </a:xfrm>
          <a:prstGeom prst="curvedRightArrow">
            <a:avLst>
              <a:gd name="adj1" fmla="val 100000"/>
              <a:gd name="adj2" fmla="val 200000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94" name="AutoShape 7"/>
          <p:cNvSpPr>
            <a:spLocks noChangeArrowheads="1"/>
          </p:cNvSpPr>
          <p:nvPr/>
        </p:nvSpPr>
        <p:spPr bwMode="auto">
          <a:xfrm>
            <a:off x="8382000" y="2133600"/>
            <a:ext cx="533400" cy="2209800"/>
          </a:xfrm>
          <a:prstGeom prst="curvedLeftArrow">
            <a:avLst>
              <a:gd name="adj1" fmla="val 82857"/>
              <a:gd name="adj2" fmla="val 165714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543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679" y="18864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Ekologická amplituda 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míra tolerance organismu vůči vnějším podmínkám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existuje optimum, pro které funguje organizmus nejlépe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minimum, optimum a maximum – není fixní – je ovlivněno vnějšími podmínkami (kompenzace jinými faktory)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stenoekní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= obligátní , striktní – mající úzký toleranční rozsah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eury-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ekní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termní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 organismy = fakultativní – široký toleranční rozsah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varianty druhu se mohou lišit ve své toleranci nebo optimu u většiny faktorů – přirozená selekce – vznikají  tzv. ekotypy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toleranční rozsah pro klidové formy širší – také zde vliv vnějších podmínek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2"/>
            <a:ext cx="4305474" cy="200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6" y="6501889"/>
            <a:ext cx="51663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https://eluc.kr-olomoucky.cz/verejne/lekce/160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922" y="4467660"/>
            <a:ext cx="32988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4568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5"/>
          <p:cNvGrpSpPr>
            <a:grpSpLocks/>
          </p:cNvGrpSpPr>
          <p:nvPr/>
        </p:nvGrpSpPr>
        <p:grpSpPr bwMode="auto">
          <a:xfrm>
            <a:off x="250825" y="595313"/>
            <a:ext cx="4248150" cy="6146800"/>
            <a:chOff x="1429" y="86"/>
            <a:chExt cx="2676" cy="3872"/>
          </a:xfrm>
        </p:grpSpPr>
        <p:pic>
          <p:nvPicPr>
            <p:cNvPr id="1537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709"/>
              <a:ext cx="2676" cy="32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1" name="Text Box 4"/>
            <p:cNvSpPr txBox="1">
              <a:spLocks noChangeArrowheads="1"/>
            </p:cNvSpPr>
            <p:nvPr/>
          </p:nvSpPr>
          <p:spPr bwMode="auto">
            <a:xfrm>
              <a:off x="1474" y="86"/>
              <a:ext cx="2540" cy="3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ko-KR" sz="1600">
                  <a:latin typeface="Calibri" pitchFamily="34" charset="0"/>
                  <a:cs typeface="Calibri" pitchFamily="34" charset="0"/>
                </a:rPr>
                <a:t>Jednoduché zobrazení mořského sněhu a vztahu mezi různými makro a mikroorganismy.</a:t>
              </a:r>
            </a:p>
          </p:txBody>
        </p:sp>
      </p:grp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492500" y="109538"/>
            <a:ext cx="13977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b="1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MOŘSKÝ SNÍH</a:t>
            </a:r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4760287" y="2060848"/>
            <a:ext cx="41243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obsahuje mrtvé nebo živé živočichy a rostliny (plankton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),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jednobuněčných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 (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rozsivky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),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fekální materiál, písek a další anorganický materiál…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5" name="Rectangle 8"/>
          <p:cNvSpPr>
            <a:spLocks noChangeArrowheads="1"/>
          </p:cNvSpPr>
          <p:nvPr/>
        </p:nvSpPr>
        <p:spPr bwMode="auto">
          <a:xfrm>
            <a:off x="4676266" y="737409"/>
            <a:ext cx="424916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kontinuální sprcha většinou organického detritu v hlubokém oceánu padajícího z horních vrstev vodního sloupce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původ je v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pochodech v produktivní </a:t>
            </a:r>
            <a:r>
              <a:rPr lang="cs-CZ" altLang="en-US" sz="1600" b="1" dirty="0" err="1">
                <a:latin typeface="Calibri" pitchFamily="34" charset="0"/>
                <a:cs typeface="Calibri" pitchFamily="34" charset="0"/>
              </a:rPr>
              <a:t>fotické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 zóně…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5076825" y="5560645"/>
            <a:ext cx="3448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Hlubokomořské organismy silně závisí na mořském sněhu jako na zdroji energie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4837841" y="3356992"/>
            <a:ext cx="38877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tvoří agregáty - rostou během času a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mohou dosáhnout centimetrů v průměru</a:t>
            </a:r>
            <a:endParaRPr lang="cs-CZ" altLang="en-U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putují týdny než dosáhnou oceánského dna…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75" name="AutoShape 11"/>
          <p:cNvSpPr>
            <a:spLocks noChangeArrowheads="1"/>
          </p:cNvSpPr>
          <p:nvPr/>
        </p:nvSpPr>
        <p:spPr bwMode="auto">
          <a:xfrm>
            <a:off x="6656387" y="4941168"/>
            <a:ext cx="288925" cy="431800"/>
          </a:xfrm>
          <a:prstGeom prst="downArrow">
            <a:avLst>
              <a:gd name="adj1" fmla="val 50000"/>
              <a:gd name="adj2" fmla="val 3736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6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9" name="Text Box 3"/>
          <p:cNvSpPr txBox="1">
            <a:spLocks noChangeArrowheads="1"/>
          </p:cNvSpPr>
          <p:nvPr/>
        </p:nvSpPr>
        <p:spPr bwMode="auto">
          <a:xfrm>
            <a:off x="3132138" y="6521450"/>
            <a:ext cx="23780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>
                <a:latin typeface="Calibri" pitchFamily="34" charset="0"/>
                <a:cs typeface="Calibri" pitchFamily="34" charset="0"/>
              </a:rPr>
              <a:t>©</a:t>
            </a:r>
            <a:r>
              <a:rPr lang="cs-CZ" altLang="ko-KR" sz="1600">
                <a:latin typeface="Calibri" pitchFamily="34" charset="0"/>
                <a:cs typeface="Calibri" pitchFamily="34" charset="0"/>
              </a:rPr>
              <a:t> Simon et al. 2002, AME</a:t>
            </a:r>
            <a:endParaRPr lang="en-US" altLang="en-US" sz="160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7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3" grpId="0"/>
      <p:bldP spid="11367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40n2-honjo2en_49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119813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71550" y="5045075"/>
            <a:ext cx="7488238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 dirty="0"/>
              <a:t>Částečka mořského sněhu zachycená v 55 metrech v </a:t>
            </a:r>
            <a:r>
              <a:rPr lang="cs-CZ" altLang="en-US" dirty="0" err="1"/>
              <a:t>Monterey</a:t>
            </a:r>
            <a:r>
              <a:rPr lang="cs-CZ" altLang="en-US" dirty="0"/>
              <a:t> </a:t>
            </a:r>
            <a:r>
              <a:rPr lang="cs-CZ" altLang="en-US" dirty="0" err="1"/>
              <a:t>Bay</a:t>
            </a:r>
            <a:r>
              <a:rPr lang="cs-CZ" altLang="en-US" dirty="0"/>
              <a:t>, Kalifornii.</a:t>
            </a:r>
          </a:p>
        </p:txBody>
      </p:sp>
      <p:sp>
        <p:nvSpPr>
          <p:cNvPr id="2" name="Obdélník 1"/>
          <p:cNvSpPr/>
          <p:nvPr/>
        </p:nvSpPr>
        <p:spPr>
          <a:xfrm>
            <a:off x="2087365" y="6060439"/>
            <a:ext cx="558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https://oceanservice.noaa.gov/facts/marinesnow.html</a:t>
            </a:r>
          </a:p>
        </p:txBody>
      </p:sp>
    </p:spTree>
    <p:extLst>
      <p:ext uri="{BB962C8B-B14F-4D97-AF65-F5344CB8AC3E}">
        <p14:creationId xmlns:p14="http://schemas.microsoft.com/office/powerpoint/2010/main" val="36491110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79387" y="548680"/>
            <a:ext cx="86756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tabLst>
                <a:tab pos="482600" algn="l"/>
              </a:tabLst>
            </a:pPr>
            <a:r>
              <a:rPr lang="cs-CZ" altLang="ko-KR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Organismy které osidlují hluboké moře čelí třem hlavním extrémům prostředí: </a:t>
            </a:r>
          </a:p>
          <a:p>
            <a:pPr algn="ctr">
              <a:tabLst>
                <a:tab pos="482600" algn="l"/>
              </a:tabLst>
            </a:pPr>
            <a:endParaRPr lang="cs-CZ" altLang="ko-KR" sz="20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tabLst>
                <a:tab pos="482600" algn="l"/>
              </a:tabLst>
            </a:pPr>
            <a:r>
              <a:rPr lang="cs-CZ" altLang="ko-KR" sz="2000" dirty="0">
                <a:latin typeface="Calibri" pitchFamily="34" charset="0"/>
                <a:cs typeface="Calibri" pitchFamily="34" charset="0"/>
              </a:rPr>
              <a:t>(a) nízká/vysoká teplota; (b) </a:t>
            </a:r>
            <a:r>
              <a:rPr lang="cs-CZ" altLang="ko-KR" sz="2000" b="1" dirty="0">
                <a:latin typeface="Calibri" pitchFamily="34" charset="0"/>
                <a:cs typeface="Calibri" pitchFamily="34" charset="0"/>
              </a:rPr>
              <a:t>vysoký tlak</a:t>
            </a:r>
            <a:r>
              <a:rPr lang="cs-CZ" altLang="ko-KR" sz="2000" dirty="0">
                <a:latin typeface="Calibri" pitchFamily="34" charset="0"/>
                <a:cs typeface="Calibri" pitchFamily="34" charset="0"/>
              </a:rPr>
              <a:t>, a (c) nízký obsah živin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611560" y="2060848"/>
            <a:ext cx="7993062" cy="1323439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Hlubokomořské mikroorganismy musí být schopné také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odolat enormnímu hydrostatickému tlaku spojenému s velkou hloubkou.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cs-CZ" altLang="ko-KR" sz="1600" dirty="0">
              <a:latin typeface="Calibri" pitchFamily="34" charset="0"/>
              <a:cs typeface="Calibri" pitchFamily="34" charset="0"/>
            </a:endParaRPr>
          </a:p>
          <a:p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Tlak vzrůstá o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1 </a:t>
            </a:r>
            <a:r>
              <a:rPr lang="cs-CZ" altLang="ko-KR" sz="1600" b="1" dirty="0" err="1">
                <a:latin typeface="Calibri" pitchFamily="34" charset="0"/>
                <a:cs typeface="Calibri" pitchFamily="34" charset="0"/>
              </a:rPr>
              <a:t>atm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 na každých 10 m hloubky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Takže organismy žijící v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hloubce 5000 m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musí být schopné odolat tlaku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500 </a:t>
            </a:r>
            <a:r>
              <a:rPr lang="cs-CZ" altLang="ko-KR" sz="1600" b="1" dirty="0" err="1">
                <a:latin typeface="Calibri" pitchFamily="34" charset="0"/>
                <a:cs typeface="Calibri" pitchFamily="34" charset="0"/>
              </a:rPr>
              <a:t>atm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8" y="3699260"/>
            <a:ext cx="8025405" cy="300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2625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490913" y="836712"/>
            <a:ext cx="5545583" cy="586888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3" name="Picture 3" descr="sejmout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406525"/>
            <a:ext cx="5186446" cy="504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4343400" y="973138"/>
            <a:ext cx="3501471" cy="36933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Schéma hydrotermálního pramene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2916238" y="200025"/>
            <a:ext cx="2734851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 b="1">
                <a:latin typeface="Calibri" pitchFamily="34" charset="0"/>
                <a:cs typeface="Calibri" pitchFamily="34" charset="0"/>
              </a:rPr>
              <a:t>Hydrotermální prameny</a:t>
            </a:r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71438" y="1247883"/>
            <a:ext cx="334803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geologicky jsou prameny spojeny s riftovými zónami mořského dna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ko-KR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magma blízko mořského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ko-KR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voda pronikající puklinami je míchána s horkými minerály</a:t>
            </a: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0" y="3619624"/>
            <a:ext cx="31702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chemická analýza hydrotermální kapaliny – mn. redukovaných anorganických materiálů, včetně H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S, Mn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baseline="30000" dirty="0">
                <a:latin typeface="Calibri" pitchFamily="34" charset="0"/>
                <a:cs typeface="Calibri" pitchFamily="34" charset="0"/>
              </a:rPr>
              <a:t>+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, H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a CO </a:t>
            </a:r>
          </a:p>
        </p:txBody>
      </p:sp>
      <p:sp>
        <p:nvSpPr>
          <p:cNvPr id="20488" name="Rectangle 11"/>
          <p:cNvSpPr>
            <a:spLocks noChangeArrowheads="1"/>
          </p:cNvSpPr>
          <p:nvPr/>
        </p:nvSpPr>
        <p:spPr bwMode="auto">
          <a:xfrm>
            <a:off x="49281" y="5085184"/>
            <a:ext cx="3386137" cy="10699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živočichové závislí na aktivitě 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chemolitotrofních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bakterií, které rostou na uvolněné anorganické energii z pramenů</a:t>
            </a:r>
          </a:p>
        </p:txBody>
      </p:sp>
    </p:spTree>
    <p:extLst>
      <p:ext uri="{BB962C8B-B14F-4D97-AF65-F5344CB8AC3E}">
        <p14:creationId xmlns:p14="http://schemas.microsoft.com/office/powerpoint/2010/main" val="9890315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274042"/>
          </a:xfrm>
        </p:spPr>
        <p:txBody>
          <a:bodyPr>
            <a:noAutofit/>
          </a:bodyPr>
          <a:lstStyle/>
          <a:p>
            <a:r>
              <a:rPr lang="cs-CZ" sz="2800" b="1" dirty="0"/>
              <a:t>Sladkovodní ekosystémy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93843"/>
            <a:ext cx="4824536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limnický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“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limnologie: stojící voda –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lentický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habitat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                      tekoucí voda –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lotický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habitat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nejsvrchnější vrstva hydrosféry-  povrchová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mikrovrstva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je rozhraním mezi hydrosférou a atmosférou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vysoké povrchové napětí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klidných podmínkách mikroorganismy tvoří film nazývaný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neuston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838" y="1242880"/>
            <a:ext cx="2338198" cy="312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74111"/>
            <a:ext cx="3037211" cy="19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1220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401" y="0"/>
            <a:ext cx="8229600" cy="490066"/>
          </a:xfrm>
        </p:spPr>
        <p:txBody>
          <a:bodyPr>
            <a:normAutofit/>
          </a:bodyPr>
          <a:lstStyle/>
          <a:p>
            <a:r>
              <a:rPr lang="cs-CZ" sz="2400" b="1" dirty="0"/>
              <a:t>Neuston</a:t>
            </a:r>
            <a:endParaRPr lang="en-GB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87110"/>
            <a:ext cx="3725008" cy="4746606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kolem povrchu: více světla,O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vrstva obohacená o živiny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cca5cm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epineuston</a:t>
            </a:r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hydrofobní deštníček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hyponeuston</a:t>
            </a:r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Řasa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Chromophyton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rosanoffi</a:t>
            </a:r>
            <a:endParaRPr lang="cs-CZ" sz="18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Zelené řasy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Chlorophyta</a:t>
            </a:r>
            <a:endParaRPr lang="cs-CZ" sz="18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kolem povrchu: více světla,O2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en-GB" sz="1600" i="1" dirty="0" err="1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52736"/>
            <a:ext cx="4675591" cy="541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9386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3159"/>
          </a:xfrm>
        </p:spPr>
        <p:txBody>
          <a:bodyPr>
            <a:noAutofit/>
          </a:bodyPr>
          <a:lstStyle/>
          <a:p>
            <a:r>
              <a:rPr lang="en-GB" sz="2000" dirty="0" err="1"/>
              <a:t>Neuston</a:t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58660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vyhledávaný habitat pro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fotoautotrofní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mikroby (CO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a světlo)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některé minerální živiny a kovy jsou v této vrstvě obohacené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sekundární producenti využívající nepolární organické látky, které se akumulují ve vrstvě povrchového napětí a přítomen kyslík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mikrobiální počty zde 10-100x vyšší než ve vodním sloupci pod touto vrstvou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bubliny procházející touto vrstvou a praskající zde hrají významnou roli v transportu voda-vzduch u bakterií a virů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61049"/>
            <a:ext cx="4350746" cy="280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2597286" cy="161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7872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cs-CZ" sz="2000" dirty="0"/>
              <a:t>Neuston – </a:t>
            </a:r>
            <a:r>
              <a:rPr lang="cs-CZ" sz="2000" dirty="0" err="1"/>
              <a:t>pokr</a:t>
            </a:r>
            <a:r>
              <a:rPr lang="cs-CZ" sz="2000" b="1" dirty="0"/>
              <a:t>.</a:t>
            </a:r>
            <a:br>
              <a:rPr lang="cs-CZ" sz="2000" b="1" dirty="0"/>
            </a:b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8229600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charakteristická autochtonní mikroflóra neustonu: řasy, bakterie, houby a protozoa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bakterie -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Pseudomonas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Caulobacter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Nevskia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Hyphomicrobium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Achromobacter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Flavobacterium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Alcaligenes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Brevibacterium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Micrococcus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Leptotrix</a:t>
            </a:r>
            <a:endParaRPr lang="cs-CZ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8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sinice -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Aphanizomenon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b="1" i="1" dirty="0" err="1">
                <a:latin typeface="Times New Roman" pitchFamily="18" charset="0"/>
                <a:cs typeface="Times New Roman" pitchFamily="18" charset="0"/>
              </a:rPr>
              <a:t>Anabaena</a:t>
            </a:r>
            <a:r>
              <a:rPr lang="cs-CZ" sz="18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b="1" i="1" dirty="0" err="1">
                <a:latin typeface="Times New Roman" pitchFamily="18" charset="0"/>
                <a:cs typeface="Times New Roman" pitchFamily="18" charset="0"/>
              </a:rPr>
              <a:t>Microcystis</a:t>
            </a:r>
            <a:endParaRPr lang="cs-CZ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292271" y="3861048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Hyphomicrobium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794" y="2567818"/>
            <a:ext cx="2424269" cy="181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15616" y="4596803"/>
            <a:ext cx="1040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Leptotrix</a:t>
            </a:r>
            <a:endParaRPr lang="cs-CZ" b="1" i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23" y="2740276"/>
            <a:ext cx="2531209" cy="164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20879"/>
            <a:ext cx="2681519" cy="172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059832" y="6464982"/>
            <a:ext cx="1742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Aphanizomenon</a:t>
            </a:r>
            <a:endParaRPr lang="en-GB" b="1" i="1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00" y="4596803"/>
            <a:ext cx="2598274" cy="172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507351" y="6324379"/>
            <a:ext cx="1260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Microcystis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32499735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sz="1600" b="1" dirty="0" err="1"/>
              <a:t>Houby</a:t>
            </a:r>
            <a:r>
              <a:rPr lang="cs-CZ" sz="1600" b="1" dirty="0"/>
              <a:t> - </a:t>
            </a:r>
            <a:r>
              <a:rPr lang="en-GB" sz="1600" b="1" i="1" dirty="0" err="1"/>
              <a:t>filamentózní</a:t>
            </a:r>
            <a:r>
              <a:rPr lang="en-GB" sz="1600" b="1" i="1" dirty="0"/>
              <a:t> </a:t>
            </a:r>
            <a:r>
              <a:rPr lang="en-GB" sz="1600" b="1" i="1" dirty="0" err="1"/>
              <a:t>Cladosporium</a:t>
            </a:r>
            <a:r>
              <a:rPr lang="en-GB" sz="1600" b="1" dirty="0"/>
              <a:t>, </a:t>
            </a:r>
            <a:r>
              <a:rPr lang="en-GB" sz="1600" b="1" dirty="0" err="1"/>
              <a:t>četné</a:t>
            </a:r>
            <a:r>
              <a:rPr lang="en-GB" sz="1600" b="1" dirty="0"/>
              <a:t> </a:t>
            </a:r>
            <a:r>
              <a:rPr lang="en-GB" sz="1600" b="1" dirty="0" err="1"/>
              <a:t>kvasinky</a:t>
            </a:r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en-GB" sz="1600" b="1" dirty="0"/>
          </a:p>
          <a:p>
            <a:r>
              <a:rPr lang="en-GB" sz="1600" b="1" dirty="0" err="1"/>
              <a:t>Řasy</a:t>
            </a:r>
            <a:r>
              <a:rPr lang="cs-CZ" sz="1600" b="1" dirty="0"/>
              <a:t> - </a:t>
            </a:r>
            <a:r>
              <a:rPr lang="en-GB" sz="1600" b="1" i="1" dirty="0" err="1"/>
              <a:t>Chromulina</a:t>
            </a:r>
            <a:r>
              <a:rPr lang="en-GB" sz="1600" b="1" i="1" dirty="0"/>
              <a:t>, </a:t>
            </a:r>
            <a:r>
              <a:rPr lang="en-GB" sz="1600" b="1" i="1" dirty="0" err="1"/>
              <a:t>Botrydiopsis</a:t>
            </a:r>
            <a:r>
              <a:rPr lang="en-GB" sz="1600" b="1" i="1" dirty="0"/>
              <a:t>, </a:t>
            </a:r>
            <a:r>
              <a:rPr lang="en-GB" sz="1600" b="1" i="1" dirty="0" err="1"/>
              <a:t>Codosiga</a:t>
            </a:r>
            <a:r>
              <a:rPr lang="en-GB" sz="1600" b="1" i="1" dirty="0"/>
              <a:t>, </a:t>
            </a:r>
            <a:r>
              <a:rPr lang="en-GB" sz="1600" b="1" i="1" dirty="0" err="1"/>
              <a:t>Navicula</a:t>
            </a:r>
            <a:r>
              <a:rPr lang="en-GB" sz="1600" b="1" i="1" dirty="0"/>
              <a:t>,</a:t>
            </a:r>
            <a:r>
              <a:rPr lang="cs-CZ" sz="1600" b="1" i="1" dirty="0"/>
              <a:t> </a:t>
            </a:r>
            <a:r>
              <a:rPr lang="en-GB" sz="1600" b="1" i="1" dirty="0" err="1"/>
              <a:t>Nautococcus</a:t>
            </a:r>
            <a:r>
              <a:rPr lang="en-GB" sz="1600" b="1" i="1" dirty="0"/>
              <a:t>, </a:t>
            </a:r>
            <a:r>
              <a:rPr lang="en-GB" sz="1600" b="1" i="1" dirty="0" err="1"/>
              <a:t>Proterospongia</a:t>
            </a:r>
            <a:r>
              <a:rPr lang="en-GB" sz="1600" b="1" i="1" dirty="0"/>
              <a:t>, </a:t>
            </a:r>
            <a:r>
              <a:rPr lang="en-GB" sz="1600" b="1" i="1" dirty="0" err="1"/>
              <a:t>Sphaeroeca</a:t>
            </a:r>
            <a:r>
              <a:rPr lang="en-GB" sz="1600" b="1" i="1" dirty="0"/>
              <a:t>, </a:t>
            </a:r>
            <a:r>
              <a:rPr lang="en-GB" sz="1600" b="1" i="1" dirty="0" err="1"/>
              <a:t>Platychrisis</a:t>
            </a:r>
            <a:endParaRPr lang="cs-CZ" sz="1600" b="1" i="1" dirty="0"/>
          </a:p>
          <a:p>
            <a:endParaRPr lang="cs-CZ" sz="1600" b="1" i="1" dirty="0"/>
          </a:p>
          <a:p>
            <a:endParaRPr lang="cs-CZ" sz="1600" b="1" i="1" dirty="0"/>
          </a:p>
          <a:p>
            <a:endParaRPr lang="cs-CZ" sz="1600" b="1" i="1" dirty="0"/>
          </a:p>
          <a:p>
            <a:endParaRPr lang="cs-CZ" sz="1600" b="1" i="1" dirty="0"/>
          </a:p>
          <a:p>
            <a:endParaRPr lang="cs-CZ" sz="1600" b="1" i="1" dirty="0"/>
          </a:p>
          <a:p>
            <a:endParaRPr lang="cs-CZ" sz="1600" b="1" i="1" dirty="0"/>
          </a:p>
          <a:p>
            <a:endParaRPr lang="en-GB" sz="1600" b="1" i="1" dirty="0"/>
          </a:p>
          <a:p>
            <a:r>
              <a:rPr lang="en-GB" sz="1600" b="1" dirty="0"/>
              <a:t>Protozoa</a:t>
            </a:r>
            <a:r>
              <a:rPr lang="cs-CZ" sz="1600" b="1" dirty="0"/>
              <a:t> - </a:t>
            </a:r>
            <a:r>
              <a:rPr lang="it-IT" sz="1600" b="1" i="1" dirty="0"/>
              <a:t>Difflugia, Vorticella, Arcella, Acineta, Clathrulina,</a:t>
            </a:r>
            <a:r>
              <a:rPr lang="cs-CZ" sz="1600" b="1" i="1" dirty="0"/>
              <a:t> </a:t>
            </a:r>
            <a:r>
              <a:rPr lang="en-GB" sz="1600" b="1" i="1" dirty="0" err="1"/>
              <a:t>Stylonychia</a:t>
            </a:r>
            <a:r>
              <a:rPr lang="en-GB" sz="1600" b="1" i="1" dirty="0"/>
              <a:t>, </a:t>
            </a:r>
            <a:r>
              <a:rPr lang="en-GB" sz="1600" b="1" i="1" dirty="0" err="1"/>
              <a:t>Codonosigna</a:t>
            </a:r>
            <a:endParaRPr lang="en-GB" sz="1600" dirty="0"/>
          </a:p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692696"/>
            <a:ext cx="234026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780928"/>
            <a:ext cx="1427887" cy="138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00" y="2788349"/>
            <a:ext cx="2192597" cy="138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33857"/>
            <a:ext cx="1801382" cy="13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69160"/>
            <a:ext cx="206692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30" y="4869159"/>
            <a:ext cx="2285175" cy="176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2" y="5002510"/>
            <a:ext cx="20097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326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360040"/>
          </a:xfrm>
        </p:spPr>
        <p:txBody>
          <a:bodyPr>
            <a:noAutofit/>
          </a:bodyPr>
          <a:lstStyle/>
          <a:p>
            <a:r>
              <a:rPr lang="en-GB" sz="2400" b="1" dirty="0" err="1"/>
              <a:t>Jezera</a:t>
            </a:r>
            <a:r>
              <a:rPr lang="en-GB" sz="2400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5724128" cy="6192688"/>
          </a:xfrm>
        </p:spPr>
        <p:txBody>
          <a:bodyPr>
            <a:normAutofit lnSpcReduction="10000"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kombinovaná litorální 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limnetická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zóna –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euphotická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zona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zde dostatek světla pro fotosyntézu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litorální zóna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(pobřežní zóna)– světlo proniká až na dno,  dominance (částečně) ponořenými vyššími rostlinami a ukotvenými a vláknitými a parazitickými (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epiphytic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 řasami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limnetická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zóna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(volná voda, 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pelagiál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dom. prim. producenty jsou planktonické řasy – otevřená vodní plocha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sestupuje až do úrovně označované jako kompenzační hloubka – zde ještě je fotosyntéza v rovnováze s respirací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všeobecně jde o hloubku, kam proniká 1% plné sluneční intenzity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hloubková zóna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profundal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zone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)–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neproniká zde využitelné světlo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neexistuje v mělkých rybnících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bentická zóna -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dno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772" y="5022037"/>
            <a:ext cx="3360980" cy="170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80" y="980728"/>
            <a:ext cx="3216963" cy="368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229200"/>
            <a:ext cx="11906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78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93149" cy="539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6198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ChangeArrowheads="1"/>
          </p:cNvSpPr>
          <p:nvPr/>
        </p:nvSpPr>
        <p:spPr bwMode="auto">
          <a:xfrm rot="5400000">
            <a:off x="2914651" y="549275"/>
            <a:ext cx="2449512" cy="5761037"/>
          </a:xfrm>
          <a:prstGeom prst="flowChartDelay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3" name="Freeform 3"/>
          <p:cNvSpPr>
            <a:spLocks/>
          </p:cNvSpPr>
          <p:nvPr/>
        </p:nvSpPr>
        <p:spPr bwMode="auto">
          <a:xfrm>
            <a:off x="1187450" y="2133600"/>
            <a:ext cx="5867400" cy="2374900"/>
          </a:xfrm>
          <a:custGeom>
            <a:avLst/>
            <a:gdLst>
              <a:gd name="T0" fmla="*/ 90392673 w 3651"/>
              <a:gd name="T1" fmla="*/ 79502897 h 1161"/>
              <a:gd name="T2" fmla="*/ 113637283 w 3651"/>
              <a:gd name="T3" fmla="*/ 192479406 h 1161"/>
              <a:gd name="T4" fmla="*/ 162707454 w 3651"/>
              <a:gd name="T5" fmla="*/ 267797079 h 1161"/>
              <a:gd name="T6" fmla="*/ 493289080 w 3651"/>
              <a:gd name="T7" fmla="*/ 1569125682 h 1161"/>
              <a:gd name="T8" fmla="*/ 658579089 w 3651"/>
              <a:gd name="T9" fmla="*/ 1606784518 h 1161"/>
              <a:gd name="T10" fmla="*/ 963333549 w 3651"/>
              <a:gd name="T11" fmla="*/ 1761605088 h 1161"/>
              <a:gd name="T12" fmla="*/ 1177693729 w 3651"/>
              <a:gd name="T13" fmla="*/ 1874581597 h 1161"/>
              <a:gd name="T14" fmla="*/ 1224182950 w 3651"/>
              <a:gd name="T15" fmla="*/ 1954082448 h 1161"/>
              <a:gd name="T16" fmla="*/ 1650322361 w 3651"/>
              <a:gd name="T17" fmla="*/ 2104719839 h 1161"/>
              <a:gd name="T18" fmla="*/ 1955075213 w 3651"/>
              <a:gd name="T19" fmla="*/ 2147483647 h 1161"/>
              <a:gd name="T20" fmla="*/ 2147483647 w 3651"/>
              <a:gd name="T21" fmla="*/ 2147483647 h 1161"/>
              <a:gd name="T22" fmla="*/ 2147483647 w 3651"/>
              <a:gd name="T23" fmla="*/ 2147483647 h 1161"/>
              <a:gd name="T24" fmla="*/ 2147483647 w 3651"/>
              <a:gd name="T25" fmla="*/ 2147483647 h 1161"/>
              <a:gd name="T26" fmla="*/ 2147483647 w 3651"/>
              <a:gd name="T27" fmla="*/ 2147483647 h 1161"/>
              <a:gd name="T28" fmla="*/ 2147483647 w 3651"/>
              <a:gd name="T29" fmla="*/ 2147483647 h 1161"/>
              <a:gd name="T30" fmla="*/ 2147483647 w 3651"/>
              <a:gd name="T31" fmla="*/ 2147483647 h 1161"/>
              <a:gd name="T32" fmla="*/ 2147483647 w 3651"/>
              <a:gd name="T33" fmla="*/ 2147483647 h 1161"/>
              <a:gd name="T34" fmla="*/ 2147483647 w 3651"/>
              <a:gd name="T35" fmla="*/ 2147483647 h 1161"/>
              <a:gd name="T36" fmla="*/ 2147483647 w 3651"/>
              <a:gd name="T37" fmla="*/ 2147483647 h 1161"/>
              <a:gd name="T38" fmla="*/ 2147483647 w 3651"/>
              <a:gd name="T39" fmla="*/ 2147483647 h 1161"/>
              <a:gd name="T40" fmla="*/ 2147483647 w 3651"/>
              <a:gd name="T41" fmla="*/ 2147483647 h 1161"/>
              <a:gd name="T42" fmla="*/ 2147483647 w 3651"/>
              <a:gd name="T43" fmla="*/ 2147483647 h 1161"/>
              <a:gd name="T44" fmla="*/ 2147483647 w 3651"/>
              <a:gd name="T45" fmla="*/ 2147483647 h 1161"/>
              <a:gd name="T46" fmla="*/ 2147483647 w 3651"/>
              <a:gd name="T47" fmla="*/ 2147483647 h 1161"/>
              <a:gd name="T48" fmla="*/ 2147483647 w 3651"/>
              <a:gd name="T49" fmla="*/ 2147483647 h 1161"/>
              <a:gd name="T50" fmla="*/ 2147483647 w 3651"/>
              <a:gd name="T51" fmla="*/ 2147483647 h 1161"/>
              <a:gd name="T52" fmla="*/ 2147483647 w 3651"/>
              <a:gd name="T53" fmla="*/ 2147483647 h 1161"/>
              <a:gd name="T54" fmla="*/ 2147483647 w 3651"/>
              <a:gd name="T55" fmla="*/ 2147483647 h 1161"/>
              <a:gd name="T56" fmla="*/ 2147483647 w 3651"/>
              <a:gd name="T57" fmla="*/ 2147483647 h 1161"/>
              <a:gd name="T58" fmla="*/ 2147483647 w 3651"/>
              <a:gd name="T59" fmla="*/ 2147483647 h 1161"/>
              <a:gd name="T60" fmla="*/ 2147483647 w 3651"/>
              <a:gd name="T61" fmla="*/ 2147483647 h 1161"/>
              <a:gd name="T62" fmla="*/ 2147483647 w 3651"/>
              <a:gd name="T63" fmla="*/ 2147483647 h 1161"/>
              <a:gd name="T64" fmla="*/ 2147483647 w 3651"/>
              <a:gd name="T65" fmla="*/ 2147483647 h 1161"/>
              <a:gd name="T66" fmla="*/ 2147483647 w 3651"/>
              <a:gd name="T67" fmla="*/ 2147483647 h 1161"/>
              <a:gd name="T68" fmla="*/ 2147483647 w 3651"/>
              <a:gd name="T69" fmla="*/ 2147483647 h 1161"/>
              <a:gd name="T70" fmla="*/ 2147483647 w 3651"/>
              <a:gd name="T71" fmla="*/ 2147483647 h 1161"/>
              <a:gd name="T72" fmla="*/ 2147483647 w 3651"/>
              <a:gd name="T73" fmla="*/ 2147483647 h 1161"/>
              <a:gd name="T74" fmla="*/ 2147483647 w 3651"/>
              <a:gd name="T75" fmla="*/ 2147483647 h 1161"/>
              <a:gd name="T76" fmla="*/ 2147483647 w 3651"/>
              <a:gd name="T77" fmla="*/ 1954082448 h 1161"/>
              <a:gd name="T78" fmla="*/ 2147483647 w 3651"/>
              <a:gd name="T79" fmla="*/ 1569125682 h 1161"/>
              <a:gd name="T80" fmla="*/ 2147483647 w 3651"/>
              <a:gd name="T81" fmla="*/ 1376646276 h 1161"/>
              <a:gd name="T82" fmla="*/ 2147483647 w 3651"/>
              <a:gd name="T83" fmla="*/ 1226008885 h 1161"/>
              <a:gd name="T84" fmla="*/ 2147483647 w 3651"/>
              <a:gd name="T85" fmla="*/ 1188350048 h 1161"/>
              <a:gd name="T86" fmla="*/ 2147483647 w 3651"/>
              <a:gd name="T87" fmla="*/ 1071188315 h 1161"/>
              <a:gd name="T88" fmla="*/ 2147483647 w 3651"/>
              <a:gd name="T89" fmla="*/ 995870642 h 1161"/>
              <a:gd name="T90" fmla="*/ 2147483647 w 3651"/>
              <a:gd name="T91" fmla="*/ 841050073 h 1161"/>
              <a:gd name="T92" fmla="*/ 2147483647 w 3651"/>
              <a:gd name="T93" fmla="*/ 615097054 h 1161"/>
              <a:gd name="T94" fmla="*/ 2147483647 w 3651"/>
              <a:gd name="T95" fmla="*/ 192479406 h 1161"/>
              <a:gd name="T96" fmla="*/ 2147483647 w 3651"/>
              <a:gd name="T97" fmla="*/ 117161733 h 1161"/>
              <a:gd name="T98" fmla="*/ 2147483647 w 3651"/>
              <a:gd name="T99" fmla="*/ 0 h 116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51" h="1161">
                <a:moveTo>
                  <a:pt x="35" y="19"/>
                </a:moveTo>
                <a:cubicBezTo>
                  <a:pt x="38" y="28"/>
                  <a:pt x="39" y="38"/>
                  <a:pt x="44" y="46"/>
                </a:cubicBezTo>
                <a:cubicBezTo>
                  <a:pt x="49" y="53"/>
                  <a:pt x="62" y="55"/>
                  <a:pt x="63" y="64"/>
                </a:cubicBezTo>
                <a:cubicBezTo>
                  <a:pt x="86" y="281"/>
                  <a:pt x="0" y="346"/>
                  <a:pt x="191" y="375"/>
                </a:cubicBezTo>
                <a:cubicBezTo>
                  <a:pt x="212" y="378"/>
                  <a:pt x="234" y="381"/>
                  <a:pt x="255" y="384"/>
                </a:cubicBezTo>
                <a:cubicBezTo>
                  <a:pt x="289" y="420"/>
                  <a:pt x="321" y="415"/>
                  <a:pt x="373" y="421"/>
                </a:cubicBezTo>
                <a:cubicBezTo>
                  <a:pt x="450" y="471"/>
                  <a:pt x="334" y="401"/>
                  <a:pt x="456" y="448"/>
                </a:cubicBezTo>
                <a:cubicBezTo>
                  <a:pt x="464" y="451"/>
                  <a:pt x="467" y="462"/>
                  <a:pt x="474" y="467"/>
                </a:cubicBezTo>
                <a:cubicBezTo>
                  <a:pt x="515" y="492"/>
                  <a:pt x="593" y="495"/>
                  <a:pt x="639" y="503"/>
                </a:cubicBezTo>
                <a:cubicBezTo>
                  <a:pt x="678" y="516"/>
                  <a:pt x="716" y="523"/>
                  <a:pt x="757" y="531"/>
                </a:cubicBezTo>
                <a:cubicBezTo>
                  <a:pt x="786" y="572"/>
                  <a:pt x="804" y="562"/>
                  <a:pt x="849" y="576"/>
                </a:cubicBezTo>
                <a:cubicBezTo>
                  <a:pt x="896" y="626"/>
                  <a:pt x="946" y="660"/>
                  <a:pt x="1013" y="677"/>
                </a:cubicBezTo>
                <a:cubicBezTo>
                  <a:pt x="1036" y="698"/>
                  <a:pt x="1056" y="714"/>
                  <a:pt x="1087" y="723"/>
                </a:cubicBezTo>
                <a:cubicBezTo>
                  <a:pt x="1111" y="730"/>
                  <a:pt x="1160" y="741"/>
                  <a:pt x="1160" y="741"/>
                </a:cubicBezTo>
                <a:cubicBezTo>
                  <a:pt x="1232" y="793"/>
                  <a:pt x="1199" y="779"/>
                  <a:pt x="1251" y="796"/>
                </a:cubicBezTo>
                <a:cubicBezTo>
                  <a:pt x="1336" y="878"/>
                  <a:pt x="1227" y="776"/>
                  <a:pt x="1306" y="841"/>
                </a:cubicBezTo>
                <a:cubicBezTo>
                  <a:pt x="1321" y="853"/>
                  <a:pt x="1326" y="877"/>
                  <a:pt x="1343" y="887"/>
                </a:cubicBezTo>
                <a:cubicBezTo>
                  <a:pt x="1355" y="894"/>
                  <a:pt x="1415" y="910"/>
                  <a:pt x="1434" y="915"/>
                </a:cubicBezTo>
                <a:cubicBezTo>
                  <a:pt x="1446" y="952"/>
                  <a:pt x="1462" y="957"/>
                  <a:pt x="1498" y="969"/>
                </a:cubicBezTo>
                <a:cubicBezTo>
                  <a:pt x="1514" y="980"/>
                  <a:pt x="1527" y="996"/>
                  <a:pt x="1544" y="1006"/>
                </a:cubicBezTo>
                <a:cubicBezTo>
                  <a:pt x="1552" y="1011"/>
                  <a:pt x="1562" y="1011"/>
                  <a:pt x="1571" y="1015"/>
                </a:cubicBezTo>
                <a:cubicBezTo>
                  <a:pt x="1581" y="1020"/>
                  <a:pt x="1590" y="1027"/>
                  <a:pt x="1599" y="1033"/>
                </a:cubicBezTo>
                <a:cubicBezTo>
                  <a:pt x="1621" y="1102"/>
                  <a:pt x="1677" y="1104"/>
                  <a:pt x="1745" y="1107"/>
                </a:cubicBezTo>
                <a:cubicBezTo>
                  <a:pt x="1842" y="1112"/>
                  <a:pt x="1940" y="1112"/>
                  <a:pt x="2037" y="1116"/>
                </a:cubicBezTo>
                <a:cubicBezTo>
                  <a:pt x="2092" y="1118"/>
                  <a:pt x="2147" y="1122"/>
                  <a:pt x="2202" y="1125"/>
                </a:cubicBezTo>
                <a:cubicBezTo>
                  <a:pt x="2387" y="1161"/>
                  <a:pt x="2589" y="1126"/>
                  <a:pt x="2778" y="1116"/>
                </a:cubicBezTo>
                <a:cubicBezTo>
                  <a:pt x="2799" y="1113"/>
                  <a:pt x="2822" y="1114"/>
                  <a:pt x="2842" y="1107"/>
                </a:cubicBezTo>
                <a:cubicBezTo>
                  <a:pt x="2850" y="1104"/>
                  <a:pt x="2853" y="1093"/>
                  <a:pt x="2860" y="1088"/>
                </a:cubicBezTo>
                <a:cubicBezTo>
                  <a:pt x="2868" y="1083"/>
                  <a:pt x="2879" y="1082"/>
                  <a:pt x="2888" y="1079"/>
                </a:cubicBezTo>
                <a:cubicBezTo>
                  <a:pt x="2927" y="1053"/>
                  <a:pt x="2952" y="1021"/>
                  <a:pt x="2997" y="1006"/>
                </a:cubicBezTo>
                <a:cubicBezTo>
                  <a:pt x="3010" y="972"/>
                  <a:pt x="3022" y="962"/>
                  <a:pt x="3052" y="942"/>
                </a:cubicBezTo>
                <a:cubicBezTo>
                  <a:pt x="3055" y="933"/>
                  <a:pt x="3056" y="923"/>
                  <a:pt x="3061" y="915"/>
                </a:cubicBezTo>
                <a:cubicBezTo>
                  <a:pt x="3066" y="907"/>
                  <a:pt x="3076" y="904"/>
                  <a:pt x="3080" y="896"/>
                </a:cubicBezTo>
                <a:cubicBezTo>
                  <a:pt x="3093" y="870"/>
                  <a:pt x="3091" y="838"/>
                  <a:pt x="3107" y="814"/>
                </a:cubicBezTo>
                <a:cubicBezTo>
                  <a:pt x="3131" y="778"/>
                  <a:pt x="3159" y="744"/>
                  <a:pt x="3189" y="713"/>
                </a:cubicBezTo>
                <a:cubicBezTo>
                  <a:pt x="3215" y="643"/>
                  <a:pt x="3177" y="734"/>
                  <a:pt x="3226" y="659"/>
                </a:cubicBezTo>
                <a:cubicBezTo>
                  <a:pt x="3261" y="606"/>
                  <a:pt x="3202" y="652"/>
                  <a:pt x="3263" y="613"/>
                </a:cubicBezTo>
                <a:cubicBezTo>
                  <a:pt x="3284" y="548"/>
                  <a:pt x="3265" y="569"/>
                  <a:pt x="3308" y="540"/>
                </a:cubicBezTo>
                <a:cubicBezTo>
                  <a:pt x="3319" y="496"/>
                  <a:pt x="3310" y="482"/>
                  <a:pt x="3354" y="467"/>
                </a:cubicBezTo>
                <a:cubicBezTo>
                  <a:pt x="3364" y="437"/>
                  <a:pt x="3367" y="403"/>
                  <a:pt x="3381" y="375"/>
                </a:cubicBezTo>
                <a:cubicBezTo>
                  <a:pt x="3395" y="348"/>
                  <a:pt x="3432" y="341"/>
                  <a:pt x="3455" y="329"/>
                </a:cubicBezTo>
                <a:cubicBezTo>
                  <a:pt x="3536" y="288"/>
                  <a:pt x="3404" y="337"/>
                  <a:pt x="3537" y="293"/>
                </a:cubicBezTo>
                <a:cubicBezTo>
                  <a:pt x="3546" y="290"/>
                  <a:pt x="3564" y="284"/>
                  <a:pt x="3564" y="284"/>
                </a:cubicBezTo>
                <a:cubicBezTo>
                  <a:pt x="3567" y="275"/>
                  <a:pt x="3568" y="264"/>
                  <a:pt x="3573" y="256"/>
                </a:cubicBezTo>
                <a:cubicBezTo>
                  <a:pt x="3578" y="249"/>
                  <a:pt x="3588" y="246"/>
                  <a:pt x="3592" y="238"/>
                </a:cubicBezTo>
                <a:cubicBezTo>
                  <a:pt x="3598" y="227"/>
                  <a:pt x="3597" y="213"/>
                  <a:pt x="3601" y="201"/>
                </a:cubicBezTo>
                <a:cubicBezTo>
                  <a:pt x="3606" y="183"/>
                  <a:pt x="3619" y="147"/>
                  <a:pt x="3619" y="147"/>
                </a:cubicBezTo>
                <a:cubicBezTo>
                  <a:pt x="3622" y="113"/>
                  <a:pt x="3620" y="79"/>
                  <a:pt x="3628" y="46"/>
                </a:cubicBezTo>
                <a:cubicBezTo>
                  <a:pt x="3630" y="38"/>
                  <a:pt x="3644" y="36"/>
                  <a:pt x="3647" y="28"/>
                </a:cubicBezTo>
                <a:cubicBezTo>
                  <a:pt x="3651" y="19"/>
                  <a:pt x="3647" y="9"/>
                  <a:pt x="3647" y="0"/>
                </a:cubicBezTo>
              </a:path>
            </a:pathLst>
          </a:cu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2697163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913063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2484438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700338" y="22764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1</a:t>
            </a:r>
          </a:p>
        </p:txBody>
      </p:sp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1042988" y="1125538"/>
            <a:ext cx="854075" cy="2005012"/>
            <a:chOff x="4251" y="618"/>
            <a:chExt cx="1344" cy="2624"/>
          </a:xfrm>
        </p:grpSpPr>
        <p:sp>
          <p:nvSpPr>
            <p:cNvPr id="25663" name="Oval 9"/>
            <p:cNvSpPr>
              <a:spLocks noChangeArrowheads="1"/>
            </p:cNvSpPr>
            <p:nvPr/>
          </p:nvSpPr>
          <p:spPr bwMode="auto">
            <a:xfrm>
              <a:off x="4740" y="1389"/>
              <a:ext cx="227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4" name="Freeform 10"/>
            <p:cNvSpPr>
              <a:spLocks/>
            </p:cNvSpPr>
            <p:nvPr/>
          </p:nvSpPr>
          <p:spPr bwMode="auto">
            <a:xfrm>
              <a:off x="4684" y="709"/>
              <a:ext cx="563" cy="2515"/>
            </a:xfrm>
            <a:custGeom>
              <a:avLst/>
              <a:gdLst>
                <a:gd name="T0" fmla="*/ 442 w 563"/>
                <a:gd name="T1" fmla="*/ 2515 h 2515"/>
                <a:gd name="T2" fmla="*/ 488 w 563"/>
                <a:gd name="T3" fmla="*/ 1390 h 2515"/>
                <a:gd name="T4" fmla="*/ 479 w 563"/>
                <a:gd name="T5" fmla="*/ 906 h 2515"/>
                <a:gd name="T6" fmla="*/ 461 w 563"/>
                <a:gd name="T7" fmla="*/ 869 h 2515"/>
                <a:gd name="T8" fmla="*/ 296 w 563"/>
                <a:gd name="T9" fmla="*/ 604 h 2515"/>
                <a:gd name="T10" fmla="*/ 95 w 563"/>
                <a:gd name="T11" fmla="*/ 339 h 2515"/>
                <a:gd name="T12" fmla="*/ 22 w 563"/>
                <a:gd name="T13" fmla="*/ 202 h 2515"/>
                <a:gd name="T14" fmla="*/ 13 w 563"/>
                <a:gd name="T15" fmla="*/ 0 h 25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3" h="2515">
                  <a:moveTo>
                    <a:pt x="442" y="2515"/>
                  </a:moveTo>
                  <a:cubicBezTo>
                    <a:pt x="563" y="2176"/>
                    <a:pt x="427" y="1760"/>
                    <a:pt x="488" y="1390"/>
                  </a:cubicBezTo>
                  <a:cubicBezTo>
                    <a:pt x="485" y="1229"/>
                    <a:pt x="487" y="1067"/>
                    <a:pt x="479" y="906"/>
                  </a:cubicBezTo>
                  <a:cubicBezTo>
                    <a:pt x="478" y="892"/>
                    <a:pt x="466" y="882"/>
                    <a:pt x="461" y="869"/>
                  </a:cubicBezTo>
                  <a:cubicBezTo>
                    <a:pt x="400" y="728"/>
                    <a:pt x="407" y="715"/>
                    <a:pt x="296" y="604"/>
                  </a:cubicBezTo>
                  <a:cubicBezTo>
                    <a:pt x="250" y="558"/>
                    <a:pt x="127" y="403"/>
                    <a:pt x="95" y="339"/>
                  </a:cubicBezTo>
                  <a:cubicBezTo>
                    <a:pt x="71" y="292"/>
                    <a:pt x="51" y="245"/>
                    <a:pt x="22" y="202"/>
                  </a:cubicBezTo>
                  <a:cubicBezTo>
                    <a:pt x="0" y="112"/>
                    <a:pt x="13" y="178"/>
                    <a:pt x="13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5" name="Freeform 11"/>
            <p:cNvSpPr>
              <a:spLocks/>
            </p:cNvSpPr>
            <p:nvPr/>
          </p:nvSpPr>
          <p:spPr bwMode="auto">
            <a:xfrm>
              <a:off x="4550" y="746"/>
              <a:ext cx="444" cy="2359"/>
            </a:xfrm>
            <a:custGeom>
              <a:avLst/>
              <a:gdLst>
                <a:gd name="T0" fmla="*/ 394 w 444"/>
                <a:gd name="T1" fmla="*/ 2359 h 2359"/>
                <a:gd name="T2" fmla="*/ 384 w 444"/>
                <a:gd name="T3" fmla="*/ 1326 h 2359"/>
                <a:gd name="T4" fmla="*/ 412 w 444"/>
                <a:gd name="T5" fmla="*/ 1143 h 2359"/>
                <a:gd name="T6" fmla="*/ 421 w 444"/>
                <a:gd name="T7" fmla="*/ 905 h 2359"/>
                <a:gd name="T8" fmla="*/ 366 w 444"/>
                <a:gd name="T9" fmla="*/ 814 h 2359"/>
                <a:gd name="T10" fmla="*/ 247 w 444"/>
                <a:gd name="T11" fmla="*/ 649 h 2359"/>
                <a:gd name="T12" fmla="*/ 37 w 444"/>
                <a:gd name="T13" fmla="*/ 439 h 2359"/>
                <a:gd name="T14" fmla="*/ 0 w 444"/>
                <a:gd name="T15" fmla="*/ 0 h 23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4" h="2359">
                  <a:moveTo>
                    <a:pt x="394" y="2359"/>
                  </a:moveTo>
                  <a:cubicBezTo>
                    <a:pt x="391" y="2015"/>
                    <a:pt x="384" y="1670"/>
                    <a:pt x="384" y="1326"/>
                  </a:cubicBezTo>
                  <a:cubicBezTo>
                    <a:pt x="384" y="1187"/>
                    <a:pt x="375" y="1217"/>
                    <a:pt x="412" y="1143"/>
                  </a:cubicBezTo>
                  <a:cubicBezTo>
                    <a:pt x="438" y="1040"/>
                    <a:pt x="444" y="1044"/>
                    <a:pt x="421" y="905"/>
                  </a:cubicBezTo>
                  <a:cubicBezTo>
                    <a:pt x="413" y="855"/>
                    <a:pt x="388" y="852"/>
                    <a:pt x="366" y="814"/>
                  </a:cubicBezTo>
                  <a:cubicBezTo>
                    <a:pt x="332" y="754"/>
                    <a:pt x="301" y="695"/>
                    <a:pt x="247" y="649"/>
                  </a:cubicBezTo>
                  <a:cubicBezTo>
                    <a:pt x="173" y="586"/>
                    <a:pt x="82" y="528"/>
                    <a:pt x="37" y="439"/>
                  </a:cubicBezTo>
                  <a:cubicBezTo>
                    <a:pt x="2" y="297"/>
                    <a:pt x="0" y="146"/>
                    <a:pt x="0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6" name="Freeform 12"/>
            <p:cNvSpPr>
              <a:spLocks/>
            </p:cNvSpPr>
            <p:nvPr/>
          </p:nvSpPr>
          <p:spPr bwMode="auto">
            <a:xfrm>
              <a:off x="5186" y="700"/>
              <a:ext cx="178" cy="2542"/>
            </a:xfrm>
            <a:custGeom>
              <a:avLst/>
              <a:gdLst>
                <a:gd name="T0" fmla="*/ 59 w 178"/>
                <a:gd name="T1" fmla="*/ 2542 h 2542"/>
                <a:gd name="T2" fmla="*/ 96 w 178"/>
                <a:gd name="T3" fmla="*/ 1600 h 2542"/>
                <a:gd name="T4" fmla="*/ 160 w 178"/>
                <a:gd name="T5" fmla="*/ 1399 h 2542"/>
                <a:gd name="T6" fmla="*/ 151 w 178"/>
                <a:gd name="T7" fmla="*/ 1088 h 2542"/>
                <a:gd name="T8" fmla="*/ 132 w 178"/>
                <a:gd name="T9" fmla="*/ 1015 h 2542"/>
                <a:gd name="T10" fmla="*/ 123 w 178"/>
                <a:gd name="T11" fmla="*/ 979 h 2542"/>
                <a:gd name="T12" fmla="*/ 68 w 178"/>
                <a:gd name="T13" fmla="*/ 695 h 2542"/>
                <a:gd name="T14" fmla="*/ 87 w 178"/>
                <a:gd name="T15" fmla="*/ 137 h 2542"/>
                <a:gd name="T16" fmla="*/ 96 w 178"/>
                <a:gd name="T17" fmla="*/ 92 h 2542"/>
                <a:gd name="T18" fmla="*/ 178 w 178"/>
                <a:gd name="T19" fmla="*/ 0 h 25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8" h="2542">
                  <a:moveTo>
                    <a:pt x="59" y="2542"/>
                  </a:moveTo>
                  <a:cubicBezTo>
                    <a:pt x="65" y="2237"/>
                    <a:pt x="40" y="1903"/>
                    <a:pt x="96" y="1600"/>
                  </a:cubicBezTo>
                  <a:cubicBezTo>
                    <a:pt x="109" y="1529"/>
                    <a:pt x="143" y="1469"/>
                    <a:pt x="160" y="1399"/>
                  </a:cubicBezTo>
                  <a:cubicBezTo>
                    <a:pt x="157" y="1295"/>
                    <a:pt x="159" y="1191"/>
                    <a:pt x="151" y="1088"/>
                  </a:cubicBezTo>
                  <a:cubicBezTo>
                    <a:pt x="149" y="1063"/>
                    <a:pt x="138" y="1039"/>
                    <a:pt x="132" y="1015"/>
                  </a:cubicBezTo>
                  <a:cubicBezTo>
                    <a:pt x="129" y="1003"/>
                    <a:pt x="123" y="979"/>
                    <a:pt x="123" y="979"/>
                  </a:cubicBezTo>
                  <a:cubicBezTo>
                    <a:pt x="116" y="893"/>
                    <a:pt x="118" y="769"/>
                    <a:pt x="68" y="695"/>
                  </a:cubicBezTo>
                  <a:cubicBezTo>
                    <a:pt x="38" y="512"/>
                    <a:pt x="0" y="306"/>
                    <a:pt x="87" y="137"/>
                  </a:cubicBezTo>
                  <a:cubicBezTo>
                    <a:pt x="90" y="122"/>
                    <a:pt x="88" y="105"/>
                    <a:pt x="96" y="92"/>
                  </a:cubicBezTo>
                  <a:cubicBezTo>
                    <a:pt x="105" y="78"/>
                    <a:pt x="178" y="30"/>
                    <a:pt x="178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7" name="Freeform 13"/>
            <p:cNvSpPr>
              <a:spLocks/>
            </p:cNvSpPr>
            <p:nvPr/>
          </p:nvSpPr>
          <p:spPr bwMode="auto">
            <a:xfrm>
              <a:off x="5254" y="1843"/>
              <a:ext cx="333" cy="814"/>
            </a:xfrm>
            <a:custGeom>
              <a:avLst/>
              <a:gdLst>
                <a:gd name="T0" fmla="*/ 55 w 333"/>
                <a:gd name="T1" fmla="*/ 412 h 814"/>
                <a:gd name="T2" fmla="*/ 83 w 333"/>
                <a:gd name="T3" fmla="*/ 256 h 814"/>
                <a:gd name="T4" fmla="*/ 101 w 333"/>
                <a:gd name="T5" fmla="*/ 137 h 814"/>
                <a:gd name="T6" fmla="*/ 256 w 333"/>
                <a:gd name="T7" fmla="*/ 0 h 814"/>
                <a:gd name="T8" fmla="*/ 311 w 333"/>
                <a:gd name="T9" fmla="*/ 119 h 814"/>
                <a:gd name="T10" fmla="*/ 293 w 333"/>
                <a:gd name="T11" fmla="*/ 146 h 814"/>
                <a:gd name="T12" fmla="*/ 174 w 333"/>
                <a:gd name="T13" fmla="*/ 293 h 814"/>
                <a:gd name="T14" fmla="*/ 119 w 333"/>
                <a:gd name="T15" fmla="*/ 375 h 814"/>
                <a:gd name="T16" fmla="*/ 101 w 333"/>
                <a:gd name="T17" fmla="*/ 402 h 814"/>
                <a:gd name="T18" fmla="*/ 92 w 333"/>
                <a:gd name="T19" fmla="*/ 558 h 814"/>
                <a:gd name="T20" fmla="*/ 37 w 333"/>
                <a:gd name="T21" fmla="*/ 686 h 814"/>
                <a:gd name="T22" fmla="*/ 10 w 333"/>
                <a:gd name="T23" fmla="*/ 768 h 814"/>
                <a:gd name="T24" fmla="*/ 0 w 333"/>
                <a:gd name="T25" fmla="*/ 814 h 8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3" h="814">
                  <a:moveTo>
                    <a:pt x="55" y="412"/>
                  </a:moveTo>
                  <a:cubicBezTo>
                    <a:pt x="71" y="361"/>
                    <a:pt x="70" y="308"/>
                    <a:pt x="83" y="256"/>
                  </a:cubicBezTo>
                  <a:cubicBezTo>
                    <a:pt x="84" y="247"/>
                    <a:pt x="86" y="164"/>
                    <a:pt x="101" y="137"/>
                  </a:cubicBezTo>
                  <a:cubicBezTo>
                    <a:pt x="130" y="85"/>
                    <a:pt x="198" y="19"/>
                    <a:pt x="256" y="0"/>
                  </a:cubicBezTo>
                  <a:cubicBezTo>
                    <a:pt x="333" y="15"/>
                    <a:pt x="332" y="26"/>
                    <a:pt x="311" y="119"/>
                  </a:cubicBezTo>
                  <a:cubicBezTo>
                    <a:pt x="309" y="130"/>
                    <a:pt x="298" y="137"/>
                    <a:pt x="293" y="146"/>
                  </a:cubicBezTo>
                  <a:cubicBezTo>
                    <a:pt x="261" y="202"/>
                    <a:pt x="211" y="240"/>
                    <a:pt x="174" y="293"/>
                  </a:cubicBezTo>
                  <a:cubicBezTo>
                    <a:pt x="155" y="320"/>
                    <a:pt x="137" y="348"/>
                    <a:pt x="119" y="375"/>
                  </a:cubicBezTo>
                  <a:cubicBezTo>
                    <a:pt x="113" y="384"/>
                    <a:pt x="101" y="402"/>
                    <a:pt x="101" y="402"/>
                  </a:cubicBezTo>
                  <a:cubicBezTo>
                    <a:pt x="98" y="454"/>
                    <a:pt x="97" y="506"/>
                    <a:pt x="92" y="558"/>
                  </a:cubicBezTo>
                  <a:cubicBezTo>
                    <a:pt x="88" y="605"/>
                    <a:pt x="55" y="644"/>
                    <a:pt x="37" y="686"/>
                  </a:cubicBezTo>
                  <a:cubicBezTo>
                    <a:pt x="26" y="712"/>
                    <a:pt x="19" y="741"/>
                    <a:pt x="10" y="768"/>
                  </a:cubicBezTo>
                  <a:cubicBezTo>
                    <a:pt x="5" y="783"/>
                    <a:pt x="0" y="814"/>
                    <a:pt x="0" y="814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8" name="Freeform 14"/>
            <p:cNvSpPr>
              <a:spLocks/>
            </p:cNvSpPr>
            <p:nvPr/>
          </p:nvSpPr>
          <p:spPr bwMode="auto">
            <a:xfrm>
              <a:off x="4569" y="1637"/>
              <a:ext cx="384" cy="1099"/>
            </a:xfrm>
            <a:custGeom>
              <a:avLst/>
              <a:gdLst>
                <a:gd name="T0" fmla="*/ 356 w 384"/>
                <a:gd name="T1" fmla="*/ 618 h 1099"/>
                <a:gd name="T2" fmla="*/ 329 w 384"/>
                <a:gd name="T3" fmla="*/ 416 h 1099"/>
                <a:gd name="T4" fmla="*/ 301 w 384"/>
                <a:gd name="T5" fmla="*/ 362 h 1099"/>
                <a:gd name="T6" fmla="*/ 283 w 384"/>
                <a:gd name="T7" fmla="*/ 307 h 1099"/>
                <a:gd name="T8" fmla="*/ 219 w 384"/>
                <a:gd name="T9" fmla="*/ 124 h 1099"/>
                <a:gd name="T10" fmla="*/ 183 w 384"/>
                <a:gd name="T11" fmla="*/ 51 h 1099"/>
                <a:gd name="T12" fmla="*/ 137 w 384"/>
                <a:gd name="T13" fmla="*/ 5 h 1099"/>
                <a:gd name="T14" fmla="*/ 45 w 384"/>
                <a:gd name="T15" fmla="*/ 14 h 1099"/>
                <a:gd name="T16" fmla="*/ 0 w 384"/>
                <a:gd name="T17" fmla="*/ 78 h 1099"/>
                <a:gd name="T18" fmla="*/ 137 w 384"/>
                <a:gd name="T19" fmla="*/ 471 h 1099"/>
                <a:gd name="T20" fmla="*/ 219 w 384"/>
                <a:gd name="T21" fmla="*/ 590 h 1099"/>
                <a:gd name="T22" fmla="*/ 256 w 384"/>
                <a:gd name="T23" fmla="*/ 645 h 1099"/>
                <a:gd name="T24" fmla="*/ 265 w 384"/>
                <a:gd name="T25" fmla="*/ 672 h 1099"/>
                <a:gd name="T26" fmla="*/ 283 w 384"/>
                <a:gd name="T27" fmla="*/ 691 h 1099"/>
                <a:gd name="T28" fmla="*/ 320 w 384"/>
                <a:gd name="T29" fmla="*/ 800 h 1099"/>
                <a:gd name="T30" fmla="*/ 347 w 384"/>
                <a:gd name="T31" fmla="*/ 1002 h 1099"/>
                <a:gd name="T32" fmla="*/ 365 w 384"/>
                <a:gd name="T33" fmla="*/ 1075 h 1099"/>
                <a:gd name="T34" fmla="*/ 384 w 384"/>
                <a:gd name="T35" fmla="*/ 1093 h 1099"/>
                <a:gd name="T36" fmla="*/ 365 w 384"/>
                <a:gd name="T37" fmla="*/ 1093 h 10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84" h="1099">
                  <a:moveTo>
                    <a:pt x="356" y="618"/>
                  </a:moveTo>
                  <a:cubicBezTo>
                    <a:pt x="377" y="552"/>
                    <a:pt x="366" y="474"/>
                    <a:pt x="329" y="416"/>
                  </a:cubicBezTo>
                  <a:cubicBezTo>
                    <a:pt x="298" y="291"/>
                    <a:pt x="343" y="445"/>
                    <a:pt x="301" y="362"/>
                  </a:cubicBezTo>
                  <a:cubicBezTo>
                    <a:pt x="292" y="345"/>
                    <a:pt x="290" y="325"/>
                    <a:pt x="283" y="307"/>
                  </a:cubicBezTo>
                  <a:cubicBezTo>
                    <a:pt x="253" y="235"/>
                    <a:pt x="238" y="201"/>
                    <a:pt x="219" y="124"/>
                  </a:cubicBezTo>
                  <a:cubicBezTo>
                    <a:pt x="213" y="98"/>
                    <a:pt x="202" y="70"/>
                    <a:pt x="183" y="51"/>
                  </a:cubicBezTo>
                  <a:cubicBezTo>
                    <a:pt x="168" y="36"/>
                    <a:pt x="137" y="5"/>
                    <a:pt x="137" y="5"/>
                  </a:cubicBezTo>
                  <a:cubicBezTo>
                    <a:pt x="106" y="8"/>
                    <a:pt x="72" y="0"/>
                    <a:pt x="45" y="14"/>
                  </a:cubicBezTo>
                  <a:cubicBezTo>
                    <a:pt x="22" y="26"/>
                    <a:pt x="0" y="78"/>
                    <a:pt x="0" y="78"/>
                  </a:cubicBezTo>
                  <a:cubicBezTo>
                    <a:pt x="15" y="244"/>
                    <a:pt x="46" y="333"/>
                    <a:pt x="137" y="471"/>
                  </a:cubicBezTo>
                  <a:cubicBezTo>
                    <a:pt x="164" y="512"/>
                    <a:pt x="189" y="552"/>
                    <a:pt x="219" y="590"/>
                  </a:cubicBezTo>
                  <a:cubicBezTo>
                    <a:pt x="233" y="607"/>
                    <a:pt x="256" y="645"/>
                    <a:pt x="256" y="645"/>
                  </a:cubicBezTo>
                  <a:cubicBezTo>
                    <a:pt x="259" y="654"/>
                    <a:pt x="260" y="664"/>
                    <a:pt x="265" y="672"/>
                  </a:cubicBezTo>
                  <a:cubicBezTo>
                    <a:pt x="269" y="680"/>
                    <a:pt x="280" y="683"/>
                    <a:pt x="283" y="691"/>
                  </a:cubicBezTo>
                  <a:cubicBezTo>
                    <a:pt x="301" y="739"/>
                    <a:pt x="291" y="759"/>
                    <a:pt x="320" y="800"/>
                  </a:cubicBezTo>
                  <a:cubicBezTo>
                    <a:pt x="327" y="867"/>
                    <a:pt x="336" y="936"/>
                    <a:pt x="347" y="1002"/>
                  </a:cubicBezTo>
                  <a:cubicBezTo>
                    <a:pt x="351" y="1027"/>
                    <a:pt x="355" y="1052"/>
                    <a:pt x="365" y="1075"/>
                  </a:cubicBezTo>
                  <a:cubicBezTo>
                    <a:pt x="368" y="1083"/>
                    <a:pt x="384" y="1084"/>
                    <a:pt x="384" y="1093"/>
                  </a:cubicBezTo>
                  <a:cubicBezTo>
                    <a:pt x="384" y="1099"/>
                    <a:pt x="371" y="1093"/>
                    <a:pt x="365" y="1093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9" name="Freeform 15"/>
            <p:cNvSpPr>
              <a:spLocks/>
            </p:cNvSpPr>
            <p:nvPr/>
          </p:nvSpPr>
          <p:spPr bwMode="auto">
            <a:xfrm>
              <a:off x="4925" y="1292"/>
              <a:ext cx="128" cy="1045"/>
            </a:xfrm>
            <a:custGeom>
              <a:avLst/>
              <a:gdLst>
                <a:gd name="T0" fmla="*/ 64 w 128"/>
                <a:gd name="T1" fmla="*/ 505 h 1045"/>
                <a:gd name="T2" fmla="*/ 37 w 128"/>
                <a:gd name="T3" fmla="*/ 368 h 1045"/>
                <a:gd name="T4" fmla="*/ 0 w 128"/>
                <a:gd name="T5" fmla="*/ 277 h 1045"/>
                <a:gd name="T6" fmla="*/ 9 w 128"/>
                <a:gd name="T7" fmla="*/ 30 h 1045"/>
                <a:gd name="T8" fmla="*/ 19 w 128"/>
                <a:gd name="T9" fmla="*/ 3 h 1045"/>
                <a:gd name="T10" fmla="*/ 46 w 128"/>
                <a:gd name="T11" fmla="*/ 21 h 1045"/>
                <a:gd name="T12" fmla="*/ 83 w 128"/>
                <a:gd name="T13" fmla="*/ 222 h 1045"/>
                <a:gd name="T14" fmla="*/ 128 w 128"/>
                <a:gd name="T15" fmla="*/ 323 h 1045"/>
                <a:gd name="T16" fmla="*/ 119 w 128"/>
                <a:gd name="T17" fmla="*/ 661 h 1045"/>
                <a:gd name="T18" fmla="*/ 92 w 128"/>
                <a:gd name="T19" fmla="*/ 725 h 1045"/>
                <a:gd name="T20" fmla="*/ 37 w 128"/>
                <a:gd name="T21" fmla="*/ 899 h 1045"/>
                <a:gd name="T22" fmla="*/ 0 w 128"/>
                <a:gd name="T23" fmla="*/ 1045 h 10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1045">
                  <a:moveTo>
                    <a:pt x="64" y="505"/>
                  </a:moveTo>
                  <a:cubicBezTo>
                    <a:pt x="55" y="461"/>
                    <a:pt x="54" y="409"/>
                    <a:pt x="37" y="368"/>
                  </a:cubicBezTo>
                  <a:cubicBezTo>
                    <a:pt x="23" y="335"/>
                    <a:pt x="9" y="313"/>
                    <a:pt x="0" y="277"/>
                  </a:cubicBezTo>
                  <a:cubicBezTo>
                    <a:pt x="3" y="195"/>
                    <a:pt x="3" y="112"/>
                    <a:pt x="9" y="30"/>
                  </a:cubicBezTo>
                  <a:cubicBezTo>
                    <a:pt x="10" y="20"/>
                    <a:pt x="10" y="5"/>
                    <a:pt x="19" y="3"/>
                  </a:cubicBezTo>
                  <a:cubicBezTo>
                    <a:pt x="30" y="0"/>
                    <a:pt x="37" y="15"/>
                    <a:pt x="46" y="21"/>
                  </a:cubicBezTo>
                  <a:cubicBezTo>
                    <a:pt x="83" y="131"/>
                    <a:pt x="61" y="23"/>
                    <a:pt x="83" y="222"/>
                  </a:cubicBezTo>
                  <a:cubicBezTo>
                    <a:pt x="87" y="259"/>
                    <a:pt x="128" y="323"/>
                    <a:pt x="128" y="323"/>
                  </a:cubicBezTo>
                  <a:cubicBezTo>
                    <a:pt x="125" y="436"/>
                    <a:pt x="127" y="549"/>
                    <a:pt x="119" y="661"/>
                  </a:cubicBezTo>
                  <a:cubicBezTo>
                    <a:pt x="117" y="684"/>
                    <a:pt x="97" y="703"/>
                    <a:pt x="92" y="725"/>
                  </a:cubicBezTo>
                  <a:cubicBezTo>
                    <a:pt x="78" y="784"/>
                    <a:pt x="56" y="841"/>
                    <a:pt x="37" y="899"/>
                  </a:cubicBezTo>
                  <a:cubicBezTo>
                    <a:pt x="35" y="913"/>
                    <a:pt x="27" y="1045"/>
                    <a:pt x="0" y="1045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0" name="Freeform 16"/>
            <p:cNvSpPr>
              <a:spLocks/>
            </p:cNvSpPr>
            <p:nvPr/>
          </p:nvSpPr>
          <p:spPr bwMode="auto">
            <a:xfrm>
              <a:off x="5154" y="1194"/>
              <a:ext cx="146" cy="713"/>
            </a:xfrm>
            <a:custGeom>
              <a:avLst/>
              <a:gdLst>
                <a:gd name="T0" fmla="*/ 27 w 146"/>
                <a:gd name="T1" fmla="*/ 713 h 713"/>
                <a:gd name="T2" fmla="*/ 110 w 146"/>
                <a:gd name="T3" fmla="*/ 539 h 713"/>
                <a:gd name="T4" fmla="*/ 128 w 146"/>
                <a:gd name="T5" fmla="*/ 503 h 713"/>
                <a:gd name="T6" fmla="*/ 146 w 146"/>
                <a:gd name="T7" fmla="*/ 466 h 713"/>
                <a:gd name="T8" fmla="*/ 119 w 146"/>
                <a:gd name="T9" fmla="*/ 91 h 713"/>
                <a:gd name="T10" fmla="*/ 91 w 146"/>
                <a:gd name="T11" fmla="*/ 37 h 713"/>
                <a:gd name="T12" fmla="*/ 0 w 146"/>
                <a:gd name="T13" fmla="*/ 0 h 713"/>
                <a:gd name="T14" fmla="*/ 9 w 146"/>
                <a:gd name="T15" fmla="*/ 402 h 713"/>
                <a:gd name="T16" fmla="*/ 9 w 146"/>
                <a:gd name="T17" fmla="*/ 421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713">
                  <a:moveTo>
                    <a:pt x="27" y="713"/>
                  </a:moveTo>
                  <a:cubicBezTo>
                    <a:pt x="47" y="652"/>
                    <a:pt x="81" y="596"/>
                    <a:pt x="110" y="539"/>
                  </a:cubicBezTo>
                  <a:cubicBezTo>
                    <a:pt x="116" y="527"/>
                    <a:pt x="122" y="515"/>
                    <a:pt x="128" y="503"/>
                  </a:cubicBezTo>
                  <a:cubicBezTo>
                    <a:pt x="134" y="491"/>
                    <a:pt x="146" y="466"/>
                    <a:pt x="146" y="466"/>
                  </a:cubicBezTo>
                  <a:cubicBezTo>
                    <a:pt x="141" y="322"/>
                    <a:pt x="142" y="221"/>
                    <a:pt x="119" y="91"/>
                  </a:cubicBezTo>
                  <a:cubicBezTo>
                    <a:pt x="116" y="74"/>
                    <a:pt x="104" y="48"/>
                    <a:pt x="91" y="37"/>
                  </a:cubicBezTo>
                  <a:cubicBezTo>
                    <a:pt x="69" y="19"/>
                    <a:pt x="27" y="7"/>
                    <a:pt x="0" y="0"/>
                  </a:cubicBezTo>
                  <a:cubicBezTo>
                    <a:pt x="3" y="134"/>
                    <a:pt x="0" y="268"/>
                    <a:pt x="9" y="402"/>
                  </a:cubicBezTo>
                  <a:cubicBezTo>
                    <a:pt x="10" y="425"/>
                    <a:pt x="50" y="421"/>
                    <a:pt x="9" y="42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1" name="Freeform 17"/>
            <p:cNvSpPr>
              <a:spLocks/>
            </p:cNvSpPr>
            <p:nvPr/>
          </p:nvSpPr>
          <p:spPr bwMode="auto">
            <a:xfrm>
              <a:off x="5008" y="2163"/>
              <a:ext cx="180" cy="741"/>
            </a:xfrm>
            <a:custGeom>
              <a:avLst/>
              <a:gdLst>
                <a:gd name="T0" fmla="*/ 155 w 180"/>
                <a:gd name="T1" fmla="*/ 302 h 741"/>
                <a:gd name="T2" fmla="*/ 64 w 180"/>
                <a:gd name="T3" fmla="*/ 0 h 741"/>
                <a:gd name="T4" fmla="*/ 0 w 180"/>
                <a:gd name="T5" fmla="*/ 64 h 741"/>
                <a:gd name="T6" fmla="*/ 73 w 180"/>
                <a:gd name="T7" fmla="*/ 466 h 741"/>
                <a:gd name="T8" fmla="*/ 109 w 180"/>
                <a:gd name="T9" fmla="*/ 549 h 741"/>
                <a:gd name="T10" fmla="*/ 146 w 180"/>
                <a:gd name="T11" fmla="*/ 631 h 741"/>
                <a:gd name="T12" fmla="*/ 155 w 180"/>
                <a:gd name="T13" fmla="*/ 704 h 741"/>
                <a:gd name="T14" fmla="*/ 173 w 180"/>
                <a:gd name="T15" fmla="*/ 732 h 741"/>
                <a:gd name="T16" fmla="*/ 155 w 180"/>
                <a:gd name="T17" fmla="*/ 741 h 7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0" h="741">
                  <a:moveTo>
                    <a:pt x="155" y="302"/>
                  </a:moveTo>
                  <a:cubicBezTo>
                    <a:pt x="148" y="154"/>
                    <a:pt x="180" y="77"/>
                    <a:pt x="64" y="0"/>
                  </a:cubicBezTo>
                  <a:cubicBezTo>
                    <a:pt x="16" y="12"/>
                    <a:pt x="12" y="16"/>
                    <a:pt x="0" y="64"/>
                  </a:cubicBezTo>
                  <a:cubicBezTo>
                    <a:pt x="8" y="197"/>
                    <a:pt x="9" y="345"/>
                    <a:pt x="73" y="466"/>
                  </a:cubicBezTo>
                  <a:cubicBezTo>
                    <a:pt x="81" y="501"/>
                    <a:pt x="84" y="523"/>
                    <a:pt x="109" y="549"/>
                  </a:cubicBezTo>
                  <a:cubicBezTo>
                    <a:pt x="132" y="614"/>
                    <a:pt x="117" y="588"/>
                    <a:pt x="146" y="631"/>
                  </a:cubicBezTo>
                  <a:cubicBezTo>
                    <a:pt x="149" y="655"/>
                    <a:pt x="149" y="680"/>
                    <a:pt x="155" y="704"/>
                  </a:cubicBezTo>
                  <a:cubicBezTo>
                    <a:pt x="158" y="715"/>
                    <a:pt x="173" y="721"/>
                    <a:pt x="173" y="732"/>
                  </a:cubicBezTo>
                  <a:cubicBezTo>
                    <a:pt x="173" y="739"/>
                    <a:pt x="161" y="738"/>
                    <a:pt x="155" y="74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2" name="Oval 18"/>
            <p:cNvSpPr>
              <a:spLocks noChangeArrowheads="1"/>
            </p:cNvSpPr>
            <p:nvPr/>
          </p:nvSpPr>
          <p:spPr bwMode="auto">
            <a:xfrm>
              <a:off x="4251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3" name="Oval 19"/>
            <p:cNvSpPr>
              <a:spLocks noChangeArrowheads="1"/>
            </p:cNvSpPr>
            <p:nvPr/>
          </p:nvSpPr>
          <p:spPr bwMode="auto">
            <a:xfrm>
              <a:off x="5019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4" name="Oval 20"/>
            <p:cNvSpPr>
              <a:spLocks noChangeArrowheads="1"/>
            </p:cNvSpPr>
            <p:nvPr/>
          </p:nvSpPr>
          <p:spPr bwMode="auto">
            <a:xfrm>
              <a:off x="4539" y="810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609" name="Group 21"/>
          <p:cNvGrpSpPr>
            <a:grpSpLocks/>
          </p:cNvGrpSpPr>
          <p:nvPr/>
        </p:nvGrpSpPr>
        <p:grpSpPr bwMode="auto">
          <a:xfrm>
            <a:off x="4067175" y="2781300"/>
            <a:ext cx="215900" cy="504825"/>
            <a:chOff x="2880" y="2387"/>
            <a:chExt cx="136" cy="318"/>
          </a:xfrm>
        </p:grpSpPr>
        <p:sp>
          <p:nvSpPr>
            <p:cNvPr id="25659" name="Oval 22"/>
            <p:cNvSpPr>
              <a:spLocks noChangeArrowheads="1"/>
            </p:cNvSpPr>
            <p:nvPr/>
          </p:nvSpPr>
          <p:spPr bwMode="auto">
            <a:xfrm>
              <a:off x="2880" y="2432"/>
              <a:ext cx="91" cy="22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0" name="Oval 23"/>
            <p:cNvSpPr>
              <a:spLocks noChangeArrowheads="1"/>
            </p:cNvSpPr>
            <p:nvPr/>
          </p:nvSpPr>
          <p:spPr bwMode="auto">
            <a:xfrm>
              <a:off x="2880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1" name="Oval 24"/>
            <p:cNvSpPr>
              <a:spLocks noChangeArrowheads="1"/>
            </p:cNvSpPr>
            <p:nvPr/>
          </p:nvSpPr>
          <p:spPr bwMode="auto">
            <a:xfrm>
              <a:off x="2925" y="24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2" name="Oval 25"/>
            <p:cNvSpPr>
              <a:spLocks noChangeArrowheads="1"/>
            </p:cNvSpPr>
            <p:nvPr/>
          </p:nvSpPr>
          <p:spPr bwMode="auto">
            <a:xfrm>
              <a:off x="2880" y="26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10" name="Oval 26"/>
          <p:cNvSpPr>
            <a:spLocks noChangeArrowheads="1"/>
          </p:cNvSpPr>
          <p:nvPr/>
        </p:nvSpPr>
        <p:spPr bwMode="auto">
          <a:xfrm>
            <a:off x="5867400" y="3068638"/>
            <a:ext cx="144463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1" name="Oval 27"/>
          <p:cNvSpPr>
            <a:spLocks noChangeArrowheads="1"/>
          </p:cNvSpPr>
          <p:nvPr/>
        </p:nvSpPr>
        <p:spPr bwMode="auto">
          <a:xfrm>
            <a:off x="5076825" y="32131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2" name="Oval 28"/>
          <p:cNvSpPr>
            <a:spLocks noChangeArrowheads="1"/>
          </p:cNvSpPr>
          <p:nvPr/>
        </p:nvSpPr>
        <p:spPr bwMode="auto">
          <a:xfrm>
            <a:off x="5364163" y="2924175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613" name="Group 29"/>
          <p:cNvGrpSpPr>
            <a:grpSpLocks/>
          </p:cNvGrpSpPr>
          <p:nvPr/>
        </p:nvGrpSpPr>
        <p:grpSpPr bwMode="auto">
          <a:xfrm>
            <a:off x="4356100" y="3141663"/>
            <a:ext cx="215900" cy="504825"/>
            <a:chOff x="2880" y="2387"/>
            <a:chExt cx="136" cy="318"/>
          </a:xfrm>
        </p:grpSpPr>
        <p:sp>
          <p:nvSpPr>
            <p:cNvPr id="25655" name="Oval 30"/>
            <p:cNvSpPr>
              <a:spLocks noChangeArrowheads="1"/>
            </p:cNvSpPr>
            <p:nvPr/>
          </p:nvSpPr>
          <p:spPr bwMode="auto">
            <a:xfrm>
              <a:off x="2880" y="2432"/>
              <a:ext cx="91" cy="22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6" name="Oval 31"/>
            <p:cNvSpPr>
              <a:spLocks noChangeArrowheads="1"/>
            </p:cNvSpPr>
            <p:nvPr/>
          </p:nvSpPr>
          <p:spPr bwMode="auto">
            <a:xfrm>
              <a:off x="2880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7" name="Oval 32"/>
            <p:cNvSpPr>
              <a:spLocks noChangeArrowheads="1"/>
            </p:cNvSpPr>
            <p:nvPr/>
          </p:nvSpPr>
          <p:spPr bwMode="auto">
            <a:xfrm>
              <a:off x="2925" y="24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8" name="Oval 33"/>
            <p:cNvSpPr>
              <a:spLocks noChangeArrowheads="1"/>
            </p:cNvSpPr>
            <p:nvPr/>
          </p:nvSpPr>
          <p:spPr bwMode="auto">
            <a:xfrm>
              <a:off x="2880" y="26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14" name="Oval 34"/>
          <p:cNvSpPr>
            <a:spLocks noChangeArrowheads="1"/>
          </p:cNvSpPr>
          <p:nvPr/>
        </p:nvSpPr>
        <p:spPr bwMode="auto">
          <a:xfrm>
            <a:off x="2987675" y="38608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5" name="Oval 35"/>
          <p:cNvSpPr>
            <a:spLocks noChangeArrowheads="1"/>
          </p:cNvSpPr>
          <p:nvPr/>
        </p:nvSpPr>
        <p:spPr bwMode="auto">
          <a:xfrm>
            <a:off x="3490913" y="40767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6" name="Oval 36"/>
          <p:cNvSpPr>
            <a:spLocks noChangeArrowheads="1"/>
          </p:cNvSpPr>
          <p:nvPr/>
        </p:nvSpPr>
        <p:spPr bwMode="auto">
          <a:xfrm>
            <a:off x="3706813" y="4292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7" name="Oval 37"/>
          <p:cNvSpPr>
            <a:spLocks noChangeArrowheads="1"/>
          </p:cNvSpPr>
          <p:nvPr/>
        </p:nvSpPr>
        <p:spPr bwMode="auto">
          <a:xfrm>
            <a:off x="1403350" y="21336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8" name="Oval 38"/>
          <p:cNvSpPr>
            <a:spLocks noChangeArrowheads="1"/>
          </p:cNvSpPr>
          <p:nvPr/>
        </p:nvSpPr>
        <p:spPr bwMode="auto">
          <a:xfrm>
            <a:off x="1619250" y="23495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619" name="Group 39"/>
          <p:cNvGrpSpPr>
            <a:grpSpLocks/>
          </p:cNvGrpSpPr>
          <p:nvPr/>
        </p:nvGrpSpPr>
        <p:grpSpPr bwMode="auto">
          <a:xfrm>
            <a:off x="6227763" y="1052513"/>
            <a:ext cx="854075" cy="2005012"/>
            <a:chOff x="4251" y="618"/>
            <a:chExt cx="1344" cy="2624"/>
          </a:xfrm>
        </p:grpSpPr>
        <p:sp>
          <p:nvSpPr>
            <p:cNvPr id="25643" name="Oval 40"/>
            <p:cNvSpPr>
              <a:spLocks noChangeArrowheads="1"/>
            </p:cNvSpPr>
            <p:nvPr/>
          </p:nvSpPr>
          <p:spPr bwMode="auto">
            <a:xfrm>
              <a:off x="4740" y="1389"/>
              <a:ext cx="227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4" name="Freeform 41"/>
            <p:cNvSpPr>
              <a:spLocks/>
            </p:cNvSpPr>
            <p:nvPr/>
          </p:nvSpPr>
          <p:spPr bwMode="auto">
            <a:xfrm>
              <a:off x="4684" y="709"/>
              <a:ext cx="563" cy="2515"/>
            </a:xfrm>
            <a:custGeom>
              <a:avLst/>
              <a:gdLst>
                <a:gd name="T0" fmla="*/ 442 w 563"/>
                <a:gd name="T1" fmla="*/ 2515 h 2515"/>
                <a:gd name="T2" fmla="*/ 488 w 563"/>
                <a:gd name="T3" fmla="*/ 1390 h 2515"/>
                <a:gd name="T4" fmla="*/ 479 w 563"/>
                <a:gd name="T5" fmla="*/ 906 h 2515"/>
                <a:gd name="T6" fmla="*/ 461 w 563"/>
                <a:gd name="T7" fmla="*/ 869 h 2515"/>
                <a:gd name="T8" fmla="*/ 296 w 563"/>
                <a:gd name="T9" fmla="*/ 604 h 2515"/>
                <a:gd name="T10" fmla="*/ 95 w 563"/>
                <a:gd name="T11" fmla="*/ 339 h 2515"/>
                <a:gd name="T12" fmla="*/ 22 w 563"/>
                <a:gd name="T13" fmla="*/ 202 h 2515"/>
                <a:gd name="T14" fmla="*/ 13 w 563"/>
                <a:gd name="T15" fmla="*/ 0 h 25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3" h="2515">
                  <a:moveTo>
                    <a:pt x="442" y="2515"/>
                  </a:moveTo>
                  <a:cubicBezTo>
                    <a:pt x="563" y="2176"/>
                    <a:pt x="427" y="1760"/>
                    <a:pt x="488" y="1390"/>
                  </a:cubicBezTo>
                  <a:cubicBezTo>
                    <a:pt x="485" y="1229"/>
                    <a:pt x="487" y="1067"/>
                    <a:pt x="479" y="906"/>
                  </a:cubicBezTo>
                  <a:cubicBezTo>
                    <a:pt x="478" y="892"/>
                    <a:pt x="466" y="882"/>
                    <a:pt x="461" y="869"/>
                  </a:cubicBezTo>
                  <a:cubicBezTo>
                    <a:pt x="400" y="728"/>
                    <a:pt x="407" y="715"/>
                    <a:pt x="296" y="604"/>
                  </a:cubicBezTo>
                  <a:cubicBezTo>
                    <a:pt x="250" y="558"/>
                    <a:pt x="127" y="403"/>
                    <a:pt x="95" y="339"/>
                  </a:cubicBezTo>
                  <a:cubicBezTo>
                    <a:pt x="71" y="292"/>
                    <a:pt x="51" y="245"/>
                    <a:pt x="22" y="202"/>
                  </a:cubicBezTo>
                  <a:cubicBezTo>
                    <a:pt x="0" y="112"/>
                    <a:pt x="13" y="178"/>
                    <a:pt x="13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5" name="Freeform 42"/>
            <p:cNvSpPr>
              <a:spLocks/>
            </p:cNvSpPr>
            <p:nvPr/>
          </p:nvSpPr>
          <p:spPr bwMode="auto">
            <a:xfrm>
              <a:off x="4550" y="746"/>
              <a:ext cx="444" cy="2359"/>
            </a:xfrm>
            <a:custGeom>
              <a:avLst/>
              <a:gdLst>
                <a:gd name="T0" fmla="*/ 394 w 444"/>
                <a:gd name="T1" fmla="*/ 2359 h 2359"/>
                <a:gd name="T2" fmla="*/ 384 w 444"/>
                <a:gd name="T3" fmla="*/ 1326 h 2359"/>
                <a:gd name="T4" fmla="*/ 412 w 444"/>
                <a:gd name="T5" fmla="*/ 1143 h 2359"/>
                <a:gd name="T6" fmla="*/ 421 w 444"/>
                <a:gd name="T7" fmla="*/ 905 h 2359"/>
                <a:gd name="T8" fmla="*/ 366 w 444"/>
                <a:gd name="T9" fmla="*/ 814 h 2359"/>
                <a:gd name="T10" fmla="*/ 247 w 444"/>
                <a:gd name="T11" fmla="*/ 649 h 2359"/>
                <a:gd name="T12" fmla="*/ 37 w 444"/>
                <a:gd name="T13" fmla="*/ 439 h 2359"/>
                <a:gd name="T14" fmla="*/ 0 w 444"/>
                <a:gd name="T15" fmla="*/ 0 h 23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4" h="2359">
                  <a:moveTo>
                    <a:pt x="394" y="2359"/>
                  </a:moveTo>
                  <a:cubicBezTo>
                    <a:pt x="391" y="2015"/>
                    <a:pt x="384" y="1670"/>
                    <a:pt x="384" y="1326"/>
                  </a:cubicBezTo>
                  <a:cubicBezTo>
                    <a:pt x="384" y="1187"/>
                    <a:pt x="375" y="1217"/>
                    <a:pt x="412" y="1143"/>
                  </a:cubicBezTo>
                  <a:cubicBezTo>
                    <a:pt x="438" y="1040"/>
                    <a:pt x="444" y="1044"/>
                    <a:pt x="421" y="905"/>
                  </a:cubicBezTo>
                  <a:cubicBezTo>
                    <a:pt x="413" y="855"/>
                    <a:pt x="388" y="852"/>
                    <a:pt x="366" y="814"/>
                  </a:cubicBezTo>
                  <a:cubicBezTo>
                    <a:pt x="332" y="754"/>
                    <a:pt x="301" y="695"/>
                    <a:pt x="247" y="649"/>
                  </a:cubicBezTo>
                  <a:cubicBezTo>
                    <a:pt x="173" y="586"/>
                    <a:pt x="82" y="528"/>
                    <a:pt x="37" y="439"/>
                  </a:cubicBezTo>
                  <a:cubicBezTo>
                    <a:pt x="2" y="297"/>
                    <a:pt x="0" y="146"/>
                    <a:pt x="0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6" name="Freeform 43"/>
            <p:cNvSpPr>
              <a:spLocks/>
            </p:cNvSpPr>
            <p:nvPr/>
          </p:nvSpPr>
          <p:spPr bwMode="auto">
            <a:xfrm>
              <a:off x="5186" y="700"/>
              <a:ext cx="178" cy="2542"/>
            </a:xfrm>
            <a:custGeom>
              <a:avLst/>
              <a:gdLst>
                <a:gd name="T0" fmla="*/ 59 w 178"/>
                <a:gd name="T1" fmla="*/ 2542 h 2542"/>
                <a:gd name="T2" fmla="*/ 96 w 178"/>
                <a:gd name="T3" fmla="*/ 1600 h 2542"/>
                <a:gd name="T4" fmla="*/ 160 w 178"/>
                <a:gd name="T5" fmla="*/ 1399 h 2542"/>
                <a:gd name="T6" fmla="*/ 151 w 178"/>
                <a:gd name="T7" fmla="*/ 1088 h 2542"/>
                <a:gd name="T8" fmla="*/ 132 w 178"/>
                <a:gd name="T9" fmla="*/ 1015 h 2542"/>
                <a:gd name="T10" fmla="*/ 123 w 178"/>
                <a:gd name="T11" fmla="*/ 979 h 2542"/>
                <a:gd name="T12" fmla="*/ 68 w 178"/>
                <a:gd name="T13" fmla="*/ 695 h 2542"/>
                <a:gd name="T14" fmla="*/ 87 w 178"/>
                <a:gd name="T15" fmla="*/ 137 h 2542"/>
                <a:gd name="T16" fmla="*/ 96 w 178"/>
                <a:gd name="T17" fmla="*/ 92 h 2542"/>
                <a:gd name="T18" fmla="*/ 178 w 178"/>
                <a:gd name="T19" fmla="*/ 0 h 25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8" h="2542">
                  <a:moveTo>
                    <a:pt x="59" y="2542"/>
                  </a:moveTo>
                  <a:cubicBezTo>
                    <a:pt x="65" y="2237"/>
                    <a:pt x="40" y="1903"/>
                    <a:pt x="96" y="1600"/>
                  </a:cubicBezTo>
                  <a:cubicBezTo>
                    <a:pt x="109" y="1529"/>
                    <a:pt x="143" y="1469"/>
                    <a:pt x="160" y="1399"/>
                  </a:cubicBezTo>
                  <a:cubicBezTo>
                    <a:pt x="157" y="1295"/>
                    <a:pt x="159" y="1191"/>
                    <a:pt x="151" y="1088"/>
                  </a:cubicBezTo>
                  <a:cubicBezTo>
                    <a:pt x="149" y="1063"/>
                    <a:pt x="138" y="1039"/>
                    <a:pt x="132" y="1015"/>
                  </a:cubicBezTo>
                  <a:cubicBezTo>
                    <a:pt x="129" y="1003"/>
                    <a:pt x="123" y="979"/>
                    <a:pt x="123" y="979"/>
                  </a:cubicBezTo>
                  <a:cubicBezTo>
                    <a:pt x="116" y="893"/>
                    <a:pt x="118" y="769"/>
                    <a:pt x="68" y="695"/>
                  </a:cubicBezTo>
                  <a:cubicBezTo>
                    <a:pt x="38" y="512"/>
                    <a:pt x="0" y="306"/>
                    <a:pt x="87" y="137"/>
                  </a:cubicBezTo>
                  <a:cubicBezTo>
                    <a:pt x="90" y="122"/>
                    <a:pt x="88" y="105"/>
                    <a:pt x="96" y="92"/>
                  </a:cubicBezTo>
                  <a:cubicBezTo>
                    <a:pt x="105" y="78"/>
                    <a:pt x="178" y="30"/>
                    <a:pt x="178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7" name="Freeform 44"/>
            <p:cNvSpPr>
              <a:spLocks/>
            </p:cNvSpPr>
            <p:nvPr/>
          </p:nvSpPr>
          <p:spPr bwMode="auto">
            <a:xfrm>
              <a:off x="5254" y="1843"/>
              <a:ext cx="333" cy="814"/>
            </a:xfrm>
            <a:custGeom>
              <a:avLst/>
              <a:gdLst>
                <a:gd name="T0" fmla="*/ 55 w 333"/>
                <a:gd name="T1" fmla="*/ 412 h 814"/>
                <a:gd name="T2" fmla="*/ 83 w 333"/>
                <a:gd name="T3" fmla="*/ 256 h 814"/>
                <a:gd name="T4" fmla="*/ 101 w 333"/>
                <a:gd name="T5" fmla="*/ 137 h 814"/>
                <a:gd name="T6" fmla="*/ 256 w 333"/>
                <a:gd name="T7" fmla="*/ 0 h 814"/>
                <a:gd name="T8" fmla="*/ 311 w 333"/>
                <a:gd name="T9" fmla="*/ 119 h 814"/>
                <a:gd name="T10" fmla="*/ 293 w 333"/>
                <a:gd name="T11" fmla="*/ 146 h 814"/>
                <a:gd name="T12" fmla="*/ 174 w 333"/>
                <a:gd name="T13" fmla="*/ 293 h 814"/>
                <a:gd name="T14" fmla="*/ 119 w 333"/>
                <a:gd name="T15" fmla="*/ 375 h 814"/>
                <a:gd name="T16" fmla="*/ 101 w 333"/>
                <a:gd name="T17" fmla="*/ 402 h 814"/>
                <a:gd name="T18" fmla="*/ 92 w 333"/>
                <a:gd name="T19" fmla="*/ 558 h 814"/>
                <a:gd name="T20" fmla="*/ 37 w 333"/>
                <a:gd name="T21" fmla="*/ 686 h 814"/>
                <a:gd name="T22" fmla="*/ 10 w 333"/>
                <a:gd name="T23" fmla="*/ 768 h 814"/>
                <a:gd name="T24" fmla="*/ 0 w 333"/>
                <a:gd name="T25" fmla="*/ 814 h 8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3" h="814">
                  <a:moveTo>
                    <a:pt x="55" y="412"/>
                  </a:moveTo>
                  <a:cubicBezTo>
                    <a:pt x="71" y="361"/>
                    <a:pt x="70" y="308"/>
                    <a:pt x="83" y="256"/>
                  </a:cubicBezTo>
                  <a:cubicBezTo>
                    <a:pt x="84" y="247"/>
                    <a:pt x="86" y="164"/>
                    <a:pt x="101" y="137"/>
                  </a:cubicBezTo>
                  <a:cubicBezTo>
                    <a:pt x="130" y="85"/>
                    <a:pt x="198" y="19"/>
                    <a:pt x="256" y="0"/>
                  </a:cubicBezTo>
                  <a:cubicBezTo>
                    <a:pt x="333" y="15"/>
                    <a:pt x="332" y="26"/>
                    <a:pt x="311" y="119"/>
                  </a:cubicBezTo>
                  <a:cubicBezTo>
                    <a:pt x="309" y="130"/>
                    <a:pt x="298" y="137"/>
                    <a:pt x="293" y="146"/>
                  </a:cubicBezTo>
                  <a:cubicBezTo>
                    <a:pt x="261" y="202"/>
                    <a:pt x="211" y="240"/>
                    <a:pt x="174" y="293"/>
                  </a:cubicBezTo>
                  <a:cubicBezTo>
                    <a:pt x="155" y="320"/>
                    <a:pt x="137" y="348"/>
                    <a:pt x="119" y="375"/>
                  </a:cubicBezTo>
                  <a:cubicBezTo>
                    <a:pt x="113" y="384"/>
                    <a:pt x="101" y="402"/>
                    <a:pt x="101" y="402"/>
                  </a:cubicBezTo>
                  <a:cubicBezTo>
                    <a:pt x="98" y="454"/>
                    <a:pt x="97" y="506"/>
                    <a:pt x="92" y="558"/>
                  </a:cubicBezTo>
                  <a:cubicBezTo>
                    <a:pt x="88" y="605"/>
                    <a:pt x="55" y="644"/>
                    <a:pt x="37" y="686"/>
                  </a:cubicBezTo>
                  <a:cubicBezTo>
                    <a:pt x="26" y="712"/>
                    <a:pt x="19" y="741"/>
                    <a:pt x="10" y="768"/>
                  </a:cubicBezTo>
                  <a:cubicBezTo>
                    <a:pt x="5" y="783"/>
                    <a:pt x="0" y="814"/>
                    <a:pt x="0" y="814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8" name="Freeform 45"/>
            <p:cNvSpPr>
              <a:spLocks/>
            </p:cNvSpPr>
            <p:nvPr/>
          </p:nvSpPr>
          <p:spPr bwMode="auto">
            <a:xfrm>
              <a:off x="4569" y="1637"/>
              <a:ext cx="384" cy="1099"/>
            </a:xfrm>
            <a:custGeom>
              <a:avLst/>
              <a:gdLst>
                <a:gd name="T0" fmla="*/ 356 w 384"/>
                <a:gd name="T1" fmla="*/ 618 h 1099"/>
                <a:gd name="T2" fmla="*/ 329 w 384"/>
                <a:gd name="T3" fmla="*/ 416 h 1099"/>
                <a:gd name="T4" fmla="*/ 301 w 384"/>
                <a:gd name="T5" fmla="*/ 362 h 1099"/>
                <a:gd name="T6" fmla="*/ 283 w 384"/>
                <a:gd name="T7" fmla="*/ 307 h 1099"/>
                <a:gd name="T8" fmla="*/ 219 w 384"/>
                <a:gd name="T9" fmla="*/ 124 h 1099"/>
                <a:gd name="T10" fmla="*/ 183 w 384"/>
                <a:gd name="T11" fmla="*/ 51 h 1099"/>
                <a:gd name="T12" fmla="*/ 137 w 384"/>
                <a:gd name="T13" fmla="*/ 5 h 1099"/>
                <a:gd name="T14" fmla="*/ 45 w 384"/>
                <a:gd name="T15" fmla="*/ 14 h 1099"/>
                <a:gd name="T16" fmla="*/ 0 w 384"/>
                <a:gd name="T17" fmla="*/ 78 h 1099"/>
                <a:gd name="T18" fmla="*/ 137 w 384"/>
                <a:gd name="T19" fmla="*/ 471 h 1099"/>
                <a:gd name="T20" fmla="*/ 219 w 384"/>
                <a:gd name="T21" fmla="*/ 590 h 1099"/>
                <a:gd name="T22" fmla="*/ 256 w 384"/>
                <a:gd name="T23" fmla="*/ 645 h 1099"/>
                <a:gd name="T24" fmla="*/ 265 w 384"/>
                <a:gd name="T25" fmla="*/ 672 h 1099"/>
                <a:gd name="T26" fmla="*/ 283 w 384"/>
                <a:gd name="T27" fmla="*/ 691 h 1099"/>
                <a:gd name="T28" fmla="*/ 320 w 384"/>
                <a:gd name="T29" fmla="*/ 800 h 1099"/>
                <a:gd name="T30" fmla="*/ 347 w 384"/>
                <a:gd name="T31" fmla="*/ 1002 h 1099"/>
                <a:gd name="T32" fmla="*/ 365 w 384"/>
                <a:gd name="T33" fmla="*/ 1075 h 1099"/>
                <a:gd name="T34" fmla="*/ 384 w 384"/>
                <a:gd name="T35" fmla="*/ 1093 h 1099"/>
                <a:gd name="T36" fmla="*/ 365 w 384"/>
                <a:gd name="T37" fmla="*/ 1093 h 10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84" h="1099">
                  <a:moveTo>
                    <a:pt x="356" y="618"/>
                  </a:moveTo>
                  <a:cubicBezTo>
                    <a:pt x="377" y="552"/>
                    <a:pt x="366" y="474"/>
                    <a:pt x="329" y="416"/>
                  </a:cubicBezTo>
                  <a:cubicBezTo>
                    <a:pt x="298" y="291"/>
                    <a:pt x="343" y="445"/>
                    <a:pt x="301" y="362"/>
                  </a:cubicBezTo>
                  <a:cubicBezTo>
                    <a:pt x="292" y="345"/>
                    <a:pt x="290" y="325"/>
                    <a:pt x="283" y="307"/>
                  </a:cubicBezTo>
                  <a:cubicBezTo>
                    <a:pt x="253" y="235"/>
                    <a:pt x="238" y="201"/>
                    <a:pt x="219" y="124"/>
                  </a:cubicBezTo>
                  <a:cubicBezTo>
                    <a:pt x="213" y="98"/>
                    <a:pt x="202" y="70"/>
                    <a:pt x="183" y="51"/>
                  </a:cubicBezTo>
                  <a:cubicBezTo>
                    <a:pt x="168" y="36"/>
                    <a:pt x="137" y="5"/>
                    <a:pt x="137" y="5"/>
                  </a:cubicBezTo>
                  <a:cubicBezTo>
                    <a:pt x="106" y="8"/>
                    <a:pt x="72" y="0"/>
                    <a:pt x="45" y="14"/>
                  </a:cubicBezTo>
                  <a:cubicBezTo>
                    <a:pt x="22" y="26"/>
                    <a:pt x="0" y="78"/>
                    <a:pt x="0" y="78"/>
                  </a:cubicBezTo>
                  <a:cubicBezTo>
                    <a:pt x="15" y="244"/>
                    <a:pt x="46" y="333"/>
                    <a:pt x="137" y="471"/>
                  </a:cubicBezTo>
                  <a:cubicBezTo>
                    <a:pt x="164" y="512"/>
                    <a:pt x="189" y="552"/>
                    <a:pt x="219" y="590"/>
                  </a:cubicBezTo>
                  <a:cubicBezTo>
                    <a:pt x="233" y="607"/>
                    <a:pt x="256" y="645"/>
                    <a:pt x="256" y="645"/>
                  </a:cubicBezTo>
                  <a:cubicBezTo>
                    <a:pt x="259" y="654"/>
                    <a:pt x="260" y="664"/>
                    <a:pt x="265" y="672"/>
                  </a:cubicBezTo>
                  <a:cubicBezTo>
                    <a:pt x="269" y="680"/>
                    <a:pt x="280" y="683"/>
                    <a:pt x="283" y="691"/>
                  </a:cubicBezTo>
                  <a:cubicBezTo>
                    <a:pt x="301" y="739"/>
                    <a:pt x="291" y="759"/>
                    <a:pt x="320" y="800"/>
                  </a:cubicBezTo>
                  <a:cubicBezTo>
                    <a:pt x="327" y="867"/>
                    <a:pt x="336" y="936"/>
                    <a:pt x="347" y="1002"/>
                  </a:cubicBezTo>
                  <a:cubicBezTo>
                    <a:pt x="351" y="1027"/>
                    <a:pt x="355" y="1052"/>
                    <a:pt x="365" y="1075"/>
                  </a:cubicBezTo>
                  <a:cubicBezTo>
                    <a:pt x="368" y="1083"/>
                    <a:pt x="384" y="1084"/>
                    <a:pt x="384" y="1093"/>
                  </a:cubicBezTo>
                  <a:cubicBezTo>
                    <a:pt x="384" y="1099"/>
                    <a:pt x="371" y="1093"/>
                    <a:pt x="365" y="1093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9" name="Freeform 46"/>
            <p:cNvSpPr>
              <a:spLocks/>
            </p:cNvSpPr>
            <p:nvPr/>
          </p:nvSpPr>
          <p:spPr bwMode="auto">
            <a:xfrm>
              <a:off x="4925" y="1292"/>
              <a:ext cx="128" cy="1045"/>
            </a:xfrm>
            <a:custGeom>
              <a:avLst/>
              <a:gdLst>
                <a:gd name="T0" fmla="*/ 64 w 128"/>
                <a:gd name="T1" fmla="*/ 505 h 1045"/>
                <a:gd name="T2" fmla="*/ 37 w 128"/>
                <a:gd name="T3" fmla="*/ 368 h 1045"/>
                <a:gd name="T4" fmla="*/ 0 w 128"/>
                <a:gd name="T5" fmla="*/ 277 h 1045"/>
                <a:gd name="T6" fmla="*/ 9 w 128"/>
                <a:gd name="T7" fmla="*/ 30 h 1045"/>
                <a:gd name="T8" fmla="*/ 19 w 128"/>
                <a:gd name="T9" fmla="*/ 3 h 1045"/>
                <a:gd name="T10" fmla="*/ 46 w 128"/>
                <a:gd name="T11" fmla="*/ 21 h 1045"/>
                <a:gd name="T12" fmla="*/ 83 w 128"/>
                <a:gd name="T13" fmla="*/ 222 h 1045"/>
                <a:gd name="T14" fmla="*/ 128 w 128"/>
                <a:gd name="T15" fmla="*/ 323 h 1045"/>
                <a:gd name="T16" fmla="*/ 119 w 128"/>
                <a:gd name="T17" fmla="*/ 661 h 1045"/>
                <a:gd name="T18" fmla="*/ 92 w 128"/>
                <a:gd name="T19" fmla="*/ 725 h 1045"/>
                <a:gd name="T20" fmla="*/ 37 w 128"/>
                <a:gd name="T21" fmla="*/ 899 h 1045"/>
                <a:gd name="T22" fmla="*/ 0 w 128"/>
                <a:gd name="T23" fmla="*/ 1045 h 10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1045">
                  <a:moveTo>
                    <a:pt x="64" y="505"/>
                  </a:moveTo>
                  <a:cubicBezTo>
                    <a:pt x="55" y="461"/>
                    <a:pt x="54" y="409"/>
                    <a:pt x="37" y="368"/>
                  </a:cubicBezTo>
                  <a:cubicBezTo>
                    <a:pt x="23" y="335"/>
                    <a:pt x="9" y="313"/>
                    <a:pt x="0" y="277"/>
                  </a:cubicBezTo>
                  <a:cubicBezTo>
                    <a:pt x="3" y="195"/>
                    <a:pt x="3" y="112"/>
                    <a:pt x="9" y="30"/>
                  </a:cubicBezTo>
                  <a:cubicBezTo>
                    <a:pt x="10" y="20"/>
                    <a:pt x="10" y="5"/>
                    <a:pt x="19" y="3"/>
                  </a:cubicBezTo>
                  <a:cubicBezTo>
                    <a:pt x="30" y="0"/>
                    <a:pt x="37" y="15"/>
                    <a:pt x="46" y="21"/>
                  </a:cubicBezTo>
                  <a:cubicBezTo>
                    <a:pt x="83" y="131"/>
                    <a:pt x="61" y="23"/>
                    <a:pt x="83" y="222"/>
                  </a:cubicBezTo>
                  <a:cubicBezTo>
                    <a:pt x="87" y="259"/>
                    <a:pt x="128" y="323"/>
                    <a:pt x="128" y="323"/>
                  </a:cubicBezTo>
                  <a:cubicBezTo>
                    <a:pt x="125" y="436"/>
                    <a:pt x="127" y="549"/>
                    <a:pt x="119" y="661"/>
                  </a:cubicBezTo>
                  <a:cubicBezTo>
                    <a:pt x="117" y="684"/>
                    <a:pt x="97" y="703"/>
                    <a:pt x="92" y="725"/>
                  </a:cubicBezTo>
                  <a:cubicBezTo>
                    <a:pt x="78" y="784"/>
                    <a:pt x="56" y="841"/>
                    <a:pt x="37" y="899"/>
                  </a:cubicBezTo>
                  <a:cubicBezTo>
                    <a:pt x="35" y="913"/>
                    <a:pt x="27" y="1045"/>
                    <a:pt x="0" y="1045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0" name="Freeform 47"/>
            <p:cNvSpPr>
              <a:spLocks/>
            </p:cNvSpPr>
            <p:nvPr/>
          </p:nvSpPr>
          <p:spPr bwMode="auto">
            <a:xfrm>
              <a:off x="5154" y="1194"/>
              <a:ext cx="146" cy="713"/>
            </a:xfrm>
            <a:custGeom>
              <a:avLst/>
              <a:gdLst>
                <a:gd name="T0" fmla="*/ 27 w 146"/>
                <a:gd name="T1" fmla="*/ 713 h 713"/>
                <a:gd name="T2" fmla="*/ 110 w 146"/>
                <a:gd name="T3" fmla="*/ 539 h 713"/>
                <a:gd name="T4" fmla="*/ 128 w 146"/>
                <a:gd name="T5" fmla="*/ 503 h 713"/>
                <a:gd name="T6" fmla="*/ 146 w 146"/>
                <a:gd name="T7" fmla="*/ 466 h 713"/>
                <a:gd name="T8" fmla="*/ 119 w 146"/>
                <a:gd name="T9" fmla="*/ 91 h 713"/>
                <a:gd name="T10" fmla="*/ 91 w 146"/>
                <a:gd name="T11" fmla="*/ 37 h 713"/>
                <a:gd name="T12" fmla="*/ 0 w 146"/>
                <a:gd name="T13" fmla="*/ 0 h 713"/>
                <a:gd name="T14" fmla="*/ 9 w 146"/>
                <a:gd name="T15" fmla="*/ 402 h 713"/>
                <a:gd name="T16" fmla="*/ 9 w 146"/>
                <a:gd name="T17" fmla="*/ 421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713">
                  <a:moveTo>
                    <a:pt x="27" y="713"/>
                  </a:moveTo>
                  <a:cubicBezTo>
                    <a:pt x="47" y="652"/>
                    <a:pt x="81" y="596"/>
                    <a:pt x="110" y="539"/>
                  </a:cubicBezTo>
                  <a:cubicBezTo>
                    <a:pt x="116" y="527"/>
                    <a:pt x="122" y="515"/>
                    <a:pt x="128" y="503"/>
                  </a:cubicBezTo>
                  <a:cubicBezTo>
                    <a:pt x="134" y="491"/>
                    <a:pt x="146" y="466"/>
                    <a:pt x="146" y="466"/>
                  </a:cubicBezTo>
                  <a:cubicBezTo>
                    <a:pt x="141" y="322"/>
                    <a:pt x="142" y="221"/>
                    <a:pt x="119" y="91"/>
                  </a:cubicBezTo>
                  <a:cubicBezTo>
                    <a:pt x="116" y="74"/>
                    <a:pt x="104" y="48"/>
                    <a:pt x="91" y="37"/>
                  </a:cubicBezTo>
                  <a:cubicBezTo>
                    <a:pt x="69" y="19"/>
                    <a:pt x="27" y="7"/>
                    <a:pt x="0" y="0"/>
                  </a:cubicBezTo>
                  <a:cubicBezTo>
                    <a:pt x="3" y="134"/>
                    <a:pt x="0" y="268"/>
                    <a:pt x="9" y="402"/>
                  </a:cubicBezTo>
                  <a:cubicBezTo>
                    <a:pt x="10" y="425"/>
                    <a:pt x="50" y="421"/>
                    <a:pt x="9" y="42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1" name="Freeform 48"/>
            <p:cNvSpPr>
              <a:spLocks/>
            </p:cNvSpPr>
            <p:nvPr/>
          </p:nvSpPr>
          <p:spPr bwMode="auto">
            <a:xfrm>
              <a:off x="5008" y="2163"/>
              <a:ext cx="180" cy="741"/>
            </a:xfrm>
            <a:custGeom>
              <a:avLst/>
              <a:gdLst>
                <a:gd name="T0" fmla="*/ 155 w 180"/>
                <a:gd name="T1" fmla="*/ 302 h 741"/>
                <a:gd name="T2" fmla="*/ 64 w 180"/>
                <a:gd name="T3" fmla="*/ 0 h 741"/>
                <a:gd name="T4" fmla="*/ 0 w 180"/>
                <a:gd name="T5" fmla="*/ 64 h 741"/>
                <a:gd name="T6" fmla="*/ 73 w 180"/>
                <a:gd name="T7" fmla="*/ 466 h 741"/>
                <a:gd name="T8" fmla="*/ 109 w 180"/>
                <a:gd name="T9" fmla="*/ 549 h 741"/>
                <a:gd name="T10" fmla="*/ 146 w 180"/>
                <a:gd name="T11" fmla="*/ 631 h 741"/>
                <a:gd name="T12" fmla="*/ 155 w 180"/>
                <a:gd name="T13" fmla="*/ 704 h 741"/>
                <a:gd name="T14" fmla="*/ 173 w 180"/>
                <a:gd name="T15" fmla="*/ 732 h 741"/>
                <a:gd name="T16" fmla="*/ 155 w 180"/>
                <a:gd name="T17" fmla="*/ 741 h 7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0" h="741">
                  <a:moveTo>
                    <a:pt x="155" y="302"/>
                  </a:moveTo>
                  <a:cubicBezTo>
                    <a:pt x="148" y="154"/>
                    <a:pt x="180" y="77"/>
                    <a:pt x="64" y="0"/>
                  </a:cubicBezTo>
                  <a:cubicBezTo>
                    <a:pt x="16" y="12"/>
                    <a:pt x="12" y="16"/>
                    <a:pt x="0" y="64"/>
                  </a:cubicBezTo>
                  <a:cubicBezTo>
                    <a:pt x="8" y="197"/>
                    <a:pt x="9" y="345"/>
                    <a:pt x="73" y="466"/>
                  </a:cubicBezTo>
                  <a:cubicBezTo>
                    <a:pt x="81" y="501"/>
                    <a:pt x="84" y="523"/>
                    <a:pt x="109" y="549"/>
                  </a:cubicBezTo>
                  <a:cubicBezTo>
                    <a:pt x="132" y="614"/>
                    <a:pt x="117" y="588"/>
                    <a:pt x="146" y="631"/>
                  </a:cubicBezTo>
                  <a:cubicBezTo>
                    <a:pt x="149" y="655"/>
                    <a:pt x="149" y="680"/>
                    <a:pt x="155" y="704"/>
                  </a:cubicBezTo>
                  <a:cubicBezTo>
                    <a:pt x="158" y="715"/>
                    <a:pt x="173" y="721"/>
                    <a:pt x="173" y="732"/>
                  </a:cubicBezTo>
                  <a:cubicBezTo>
                    <a:pt x="173" y="739"/>
                    <a:pt x="161" y="738"/>
                    <a:pt x="155" y="74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2" name="Oval 49"/>
            <p:cNvSpPr>
              <a:spLocks noChangeArrowheads="1"/>
            </p:cNvSpPr>
            <p:nvPr/>
          </p:nvSpPr>
          <p:spPr bwMode="auto">
            <a:xfrm>
              <a:off x="4251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3" name="Oval 50"/>
            <p:cNvSpPr>
              <a:spLocks noChangeArrowheads="1"/>
            </p:cNvSpPr>
            <p:nvPr/>
          </p:nvSpPr>
          <p:spPr bwMode="auto">
            <a:xfrm>
              <a:off x="5019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4" name="Oval 51"/>
            <p:cNvSpPr>
              <a:spLocks noChangeArrowheads="1"/>
            </p:cNvSpPr>
            <p:nvPr/>
          </p:nvSpPr>
          <p:spPr bwMode="auto">
            <a:xfrm>
              <a:off x="4539" y="810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620" name="Group 52"/>
          <p:cNvGrpSpPr>
            <a:grpSpLocks/>
          </p:cNvGrpSpPr>
          <p:nvPr/>
        </p:nvGrpSpPr>
        <p:grpSpPr bwMode="auto">
          <a:xfrm>
            <a:off x="4643438" y="2133600"/>
            <a:ext cx="577850" cy="360363"/>
            <a:chOff x="2925" y="1389"/>
            <a:chExt cx="364" cy="227"/>
          </a:xfrm>
        </p:grpSpPr>
        <p:sp>
          <p:nvSpPr>
            <p:cNvPr id="25637" name="Oval 53"/>
            <p:cNvSpPr>
              <a:spLocks noChangeArrowheads="1"/>
            </p:cNvSpPr>
            <p:nvPr/>
          </p:nvSpPr>
          <p:spPr bwMode="auto">
            <a:xfrm>
              <a:off x="2925" y="1434"/>
              <a:ext cx="318" cy="18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38" name="Oval 54"/>
            <p:cNvSpPr>
              <a:spLocks noChangeArrowheads="1"/>
            </p:cNvSpPr>
            <p:nvPr/>
          </p:nvSpPr>
          <p:spPr bwMode="auto">
            <a:xfrm>
              <a:off x="3107" y="152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39" name="Oval 55"/>
            <p:cNvSpPr>
              <a:spLocks noChangeArrowheads="1"/>
            </p:cNvSpPr>
            <p:nvPr/>
          </p:nvSpPr>
          <p:spPr bwMode="auto">
            <a:xfrm>
              <a:off x="3198" y="143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0" name="Oval 56"/>
            <p:cNvSpPr>
              <a:spLocks noChangeArrowheads="1"/>
            </p:cNvSpPr>
            <p:nvPr/>
          </p:nvSpPr>
          <p:spPr bwMode="auto">
            <a:xfrm>
              <a:off x="2925" y="152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1" name="Oval 57"/>
            <p:cNvSpPr>
              <a:spLocks noChangeArrowheads="1"/>
            </p:cNvSpPr>
            <p:nvPr/>
          </p:nvSpPr>
          <p:spPr bwMode="auto">
            <a:xfrm>
              <a:off x="3061" y="138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2" name="Oval 58"/>
            <p:cNvSpPr>
              <a:spLocks noChangeArrowheads="1"/>
            </p:cNvSpPr>
            <p:nvPr/>
          </p:nvSpPr>
          <p:spPr bwMode="auto">
            <a:xfrm>
              <a:off x="2925" y="138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21" name="Text Box 59"/>
          <p:cNvSpPr txBox="1">
            <a:spLocks noChangeArrowheads="1"/>
          </p:cNvSpPr>
          <p:nvPr/>
        </p:nvSpPr>
        <p:spPr bwMode="auto">
          <a:xfrm>
            <a:off x="1835150" y="23495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2</a:t>
            </a:r>
          </a:p>
        </p:txBody>
      </p:sp>
      <p:sp>
        <p:nvSpPr>
          <p:cNvPr id="25622" name="Text Box 60"/>
          <p:cNvSpPr txBox="1">
            <a:spLocks noChangeArrowheads="1"/>
          </p:cNvSpPr>
          <p:nvPr/>
        </p:nvSpPr>
        <p:spPr bwMode="auto">
          <a:xfrm>
            <a:off x="5148263" y="234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3</a:t>
            </a:r>
          </a:p>
        </p:txBody>
      </p:sp>
      <p:sp>
        <p:nvSpPr>
          <p:cNvPr id="25623" name="Text Box 61"/>
          <p:cNvSpPr txBox="1">
            <a:spLocks noChangeArrowheads="1"/>
          </p:cNvSpPr>
          <p:nvPr/>
        </p:nvSpPr>
        <p:spPr bwMode="auto">
          <a:xfrm>
            <a:off x="5364163" y="31416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4</a:t>
            </a:r>
          </a:p>
        </p:txBody>
      </p:sp>
      <p:sp>
        <p:nvSpPr>
          <p:cNvPr id="25624" name="Text Box 62"/>
          <p:cNvSpPr txBox="1">
            <a:spLocks noChangeArrowheads="1"/>
          </p:cNvSpPr>
          <p:nvPr/>
        </p:nvSpPr>
        <p:spPr bwMode="auto">
          <a:xfrm>
            <a:off x="4284663" y="26368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5</a:t>
            </a:r>
          </a:p>
        </p:txBody>
      </p:sp>
      <p:sp>
        <p:nvSpPr>
          <p:cNvPr id="25625" name="Text Box 63"/>
          <p:cNvSpPr txBox="1">
            <a:spLocks noChangeArrowheads="1"/>
          </p:cNvSpPr>
          <p:nvPr/>
        </p:nvSpPr>
        <p:spPr bwMode="auto">
          <a:xfrm>
            <a:off x="3348038" y="36449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6</a:t>
            </a:r>
          </a:p>
        </p:txBody>
      </p:sp>
      <p:sp>
        <p:nvSpPr>
          <p:cNvPr id="25626" name="plant"/>
          <p:cNvSpPr>
            <a:spLocks noEditPoints="1" noChangeArrowheads="1"/>
          </p:cNvSpPr>
          <p:nvPr/>
        </p:nvSpPr>
        <p:spPr bwMode="auto">
          <a:xfrm rot="-4575103">
            <a:off x="5147469" y="4006056"/>
            <a:ext cx="403225" cy="544513"/>
          </a:xfrm>
          <a:custGeom>
            <a:avLst/>
            <a:gdLst>
              <a:gd name="T0" fmla="*/ 0 w 21600"/>
              <a:gd name="T1" fmla="*/ 0 h 21600"/>
              <a:gd name="T2" fmla="*/ 3763657 w 21600"/>
              <a:gd name="T3" fmla="*/ 0 h 21600"/>
              <a:gd name="T4" fmla="*/ 7527333 w 21600"/>
              <a:gd name="T5" fmla="*/ 0 h 21600"/>
              <a:gd name="T6" fmla="*/ 7527333 w 21600"/>
              <a:gd name="T7" fmla="*/ 6863309 h 21600"/>
              <a:gd name="T8" fmla="*/ 7527333 w 21600"/>
              <a:gd name="T9" fmla="*/ 13726593 h 21600"/>
              <a:gd name="T10" fmla="*/ 3763657 w 21600"/>
              <a:gd name="T11" fmla="*/ 13726593 h 21600"/>
              <a:gd name="T12" fmla="*/ 0 w 21600"/>
              <a:gd name="T13" fmla="*/ 13726593 h 21600"/>
              <a:gd name="T14" fmla="*/ 0 w 21600"/>
              <a:gd name="T15" fmla="*/ 686330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7" name="plant"/>
          <p:cNvSpPr>
            <a:spLocks noEditPoints="1" noChangeArrowheads="1"/>
          </p:cNvSpPr>
          <p:nvPr/>
        </p:nvSpPr>
        <p:spPr bwMode="auto">
          <a:xfrm rot="-4575103">
            <a:off x="5363369" y="3863181"/>
            <a:ext cx="403225" cy="544513"/>
          </a:xfrm>
          <a:custGeom>
            <a:avLst/>
            <a:gdLst>
              <a:gd name="T0" fmla="*/ 0 w 21600"/>
              <a:gd name="T1" fmla="*/ 0 h 21600"/>
              <a:gd name="T2" fmla="*/ 3763657 w 21600"/>
              <a:gd name="T3" fmla="*/ 0 h 21600"/>
              <a:gd name="T4" fmla="*/ 7527333 w 21600"/>
              <a:gd name="T5" fmla="*/ 0 h 21600"/>
              <a:gd name="T6" fmla="*/ 7527333 w 21600"/>
              <a:gd name="T7" fmla="*/ 6863309 h 21600"/>
              <a:gd name="T8" fmla="*/ 7527333 w 21600"/>
              <a:gd name="T9" fmla="*/ 13726593 h 21600"/>
              <a:gd name="T10" fmla="*/ 3763657 w 21600"/>
              <a:gd name="T11" fmla="*/ 13726593 h 21600"/>
              <a:gd name="T12" fmla="*/ 0 w 21600"/>
              <a:gd name="T13" fmla="*/ 13726593 h 21600"/>
              <a:gd name="T14" fmla="*/ 0 w 21600"/>
              <a:gd name="T15" fmla="*/ 686330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8" name="Oval 66"/>
          <p:cNvSpPr>
            <a:spLocks noChangeArrowheads="1"/>
          </p:cNvSpPr>
          <p:nvPr/>
        </p:nvSpPr>
        <p:spPr bwMode="auto">
          <a:xfrm>
            <a:off x="5508625" y="40767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9" name="Oval 67"/>
          <p:cNvSpPr>
            <a:spLocks noChangeArrowheads="1"/>
          </p:cNvSpPr>
          <p:nvPr/>
        </p:nvSpPr>
        <p:spPr bwMode="auto">
          <a:xfrm>
            <a:off x="5364163" y="4292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0" name="Text Box 68"/>
          <p:cNvSpPr txBox="1">
            <a:spLocks noChangeArrowheads="1"/>
          </p:cNvSpPr>
          <p:nvPr/>
        </p:nvSpPr>
        <p:spPr bwMode="auto">
          <a:xfrm>
            <a:off x="5003800" y="37893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7</a:t>
            </a:r>
          </a:p>
        </p:txBody>
      </p:sp>
      <p:sp>
        <p:nvSpPr>
          <p:cNvPr id="25631" name="Text Box 69"/>
          <p:cNvSpPr txBox="1">
            <a:spLocks noChangeArrowheads="1"/>
          </p:cNvSpPr>
          <p:nvPr/>
        </p:nvSpPr>
        <p:spPr bwMode="auto">
          <a:xfrm>
            <a:off x="2470166" y="336012"/>
            <a:ext cx="41236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ko-KR" sz="2000" b="1" dirty="0">
                <a:latin typeface="Calibri" pitchFamily="34" charset="0"/>
                <a:cs typeface="Calibri" pitchFamily="34" charset="0"/>
              </a:rPr>
              <a:t>Hlavní místa výskytu bakterií v jezeře</a:t>
            </a:r>
          </a:p>
        </p:txBody>
      </p:sp>
      <p:sp>
        <p:nvSpPr>
          <p:cNvPr id="25632" name="Text Box 70"/>
          <p:cNvSpPr txBox="1">
            <a:spLocks noChangeArrowheads="1"/>
          </p:cNvSpPr>
          <p:nvPr/>
        </p:nvSpPr>
        <p:spPr bwMode="auto">
          <a:xfrm>
            <a:off x="323850" y="5445125"/>
            <a:ext cx="8516938" cy="9159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dirty="0">
                <a:latin typeface="Calibri" pitchFamily="34" charset="0"/>
                <a:ea typeface="굴림" pitchFamily="34" charset="-127"/>
                <a:cs typeface="Calibri" pitchFamily="34" charset="0"/>
              </a:rPr>
              <a:t>1 – </a:t>
            </a:r>
            <a:r>
              <a:rPr lang="cs-CZ" altLang="ko-KR" dirty="0" err="1">
                <a:latin typeface="Calibri" pitchFamily="34" charset="0"/>
                <a:cs typeface="Calibri" pitchFamily="34" charset="0"/>
              </a:rPr>
              <a:t>neustonní</a:t>
            </a:r>
            <a:r>
              <a:rPr lang="cs-CZ" altLang="ko-KR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ko-KR" dirty="0" err="1">
                <a:latin typeface="Calibri" pitchFamily="34" charset="0"/>
                <a:cs typeface="Calibri" pitchFamily="34" charset="0"/>
              </a:rPr>
              <a:t>vsrtva</a:t>
            </a:r>
            <a:r>
              <a:rPr lang="en-US" altLang="ko-KR" dirty="0">
                <a:latin typeface="Calibri" pitchFamily="34" charset="0"/>
                <a:ea typeface="굴림" pitchFamily="34" charset="-127"/>
                <a:cs typeface="Calibri" pitchFamily="34" charset="0"/>
              </a:rPr>
              <a:t>; 2 – </a:t>
            </a:r>
            <a:r>
              <a:rPr lang="cs-CZ" altLang="ko-KR" dirty="0">
                <a:latin typeface="Calibri" pitchFamily="34" charset="0"/>
                <a:cs typeface="Calibri" pitchFamily="34" charset="0"/>
              </a:rPr>
              <a:t>ponořené rostliny </a:t>
            </a:r>
            <a:r>
              <a:rPr lang="en-US" altLang="ko-KR" dirty="0">
                <a:latin typeface="Calibri" pitchFamily="34" charset="0"/>
                <a:ea typeface="굴림" pitchFamily="34" charset="-127"/>
                <a:cs typeface="Calibri" pitchFamily="34" charset="0"/>
              </a:rPr>
              <a:t>(</a:t>
            </a:r>
            <a:r>
              <a:rPr lang="en-US" altLang="ko-KR" dirty="0" err="1">
                <a:latin typeface="Calibri" pitchFamily="34" charset="0"/>
                <a:ea typeface="굴림" pitchFamily="34" charset="-127"/>
                <a:cs typeface="Calibri" pitchFamily="34" charset="0"/>
              </a:rPr>
              <a:t>epi</a:t>
            </a:r>
            <a:r>
              <a:rPr lang="cs-CZ" altLang="ko-KR" dirty="0" err="1">
                <a:latin typeface="Calibri" pitchFamily="34" charset="0"/>
                <a:cs typeface="Calibri" pitchFamily="34" charset="0"/>
              </a:rPr>
              <a:t>fytické</a:t>
            </a:r>
            <a:r>
              <a:rPr lang="cs-CZ" altLang="ko-KR" dirty="0">
                <a:latin typeface="Calibri" pitchFamily="34" charset="0"/>
                <a:cs typeface="Calibri" pitchFamily="34" charset="0"/>
              </a:rPr>
              <a:t> bakterie</a:t>
            </a:r>
            <a:r>
              <a:rPr lang="en-US" altLang="ko-KR" dirty="0">
                <a:latin typeface="Calibri" pitchFamily="34" charset="0"/>
                <a:ea typeface="굴림" pitchFamily="34" charset="-127"/>
                <a:cs typeface="Calibri" pitchFamily="34" charset="0"/>
              </a:rPr>
              <a:t>); 3 – </a:t>
            </a:r>
            <a:r>
              <a:rPr lang="cs-CZ" altLang="ko-KR" dirty="0">
                <a:latin typeface="Calibri" pitchFamily="34" charset="0"/>
                <a:cs typeface="Calibri" pitchFamily="34" charset="0"/>
              </a:rPr>
              <a:t>plovoucí </a:t>
            </a:r>
            <a:r>
              <a:rPr lang="cs-CZ" altLang="ko-KR" dirty="0" err="1">
                <a:latin typeface="Calibri" pitchFamily="34" charset="0"/>
                <a:cs typeface="Calibri" pitchFamily="34" charset="0"/>
              </a:rPr>
              <a:t>rosliny</a:t>
            </a:r>
            <a:r>
              <a:rPr lang="en-US" altLang="ko-KR" dirty="0">
                <a:latin typeface="Calibri" pitchFamily="34" charset="0"/>
                <a:ea typeface="굴림" pitchFamily="34" charset="-127"/>
                <a:cs typeface="Calibri" pitchFamily="34" charset="0"/>
              </a:rPr>
              <a:t>; 4 – </a:t>
            </a:r>
            <a:r>
              <a:rPr lang="cs-CZ" altLang="ko-KR" dirty="0">
                <a:latin typeface="Calibri" pitchFamily="34" charset="0"/>
                <a:cs typeface="Calibri" pitchFamily="34" charset="0"/>
              </a:rPr>
              <a:t>volně suspendované ve vodním sloupci</a:t>
            </a:r>
            <a:r>
              <a:rPr lang="en-US" altLang="ko-KR" dirty="0">
                <a:latin typeface="Calibri" pitchFamily="34" charset="0"/>
                <a:ea typeface="굴림" pitchFamily="34" charset="-127"/>
                <a:cs typeface="Calibri" pitchFamily="34" charset="0"/>
              </a:rPr>
              <a:t>; 5 – </a:t>
            </a:r>
            <a:r>
              <a:rPr lang="cs-CZ" altLang="ko-KR" dirty="0">
                <a:latin typeface="Calibri" pitchFamily="34" charset="0"/>
                <a:cs typeface="Calibri" pitchFamily="34" charset="0"/>
              </a:rPr>
              <a:t>jezerní sníh</a:t>
            </a:r>
            <a:r>
              <a:rPr lang="en-US" altLang="ko-KR" dirty="0">
                <a:latin typeface="Calibri" pitchFamily="34" charset="0"/>
                <a:ea typeface="굴림" pitchFamily="34" charset="-127"/>
                <a:cs typeface="Calibri" pitchFamily="34" charset="0"/>
              </a:rPr>
              <a:t>; 6 – </a:t>
            </a:r>
            <a:r>
              <a:rPr lang="cs-CZ" altLang="ko-KR" dirty="0">
                <a:latin typeface="Calibri" pitchFamily="34" charset="0"/>
                <a:cs typeface="Calibri" pitchFamily="34" charset="0"/>
              </a:rPr>
              <a:t>dnové sedimenty</a:t>
            </a:r>
            <a:r>
              <a:rPr lang="en-US" altLang="ko-KR" dirty="0">
                <a:latin typeface="Calibri" pitchFamily="34" charset="0"/>
                <a:ea typeface="굴림" pitchFamily="34" charset="-127"/>
                <a:cs typeface="Calibri" pitchFamily="34" charset="0"/>
              </a:rPr>
              <a:t>; 7 – </a:t>
            </a:r>
            <a:r>
              <a:rPr lang="cs-CZ" altLang="ko-KR" dirty="0">
                <a:latin typeface="Calibri" pitchFamily="34" charset="0"/>
                <a:cs typeface="Calibri" pitchFamily="34" charset="0"/>
              </a:rPr>
              <a:t>uvolňující se listy ponořených rostlin; 8 - </a:t>
            </a:r>
            <a:r>
              <a:rPr lang="cs-CZ" altLang="ko-KR" dirty="0" err="1">
                <a:latin typeface="Calibri" pitchFamily="34" charset="0"/>
                <a:cs typeface="Calibri" pitchFamily="34" charset="0"/>
              </a:rPr>
              <a:t>epibionti</a:t>
            </a:r>
            <a:endParaRPr lang="en-US" altLang="ko-KR" dirty="0"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  <p:pic>
        <p:nvPicPr>
          <p:cNvPr id="25633" name="Picture 72" descr="skenovat0020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781300"/>
            <a:ext cx="109378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4" name="Oval 73"/>
          <p:cNvSpPr>
            <a:spLocks noChangeArrowheads="1"/>
          </p:cNvSpPr>
          <p:nvPr/>
        </p:nvSpPr>
        <p:spPr bwMode="auto">
          <a:xfrm>
            <a:off x="3059113" y="2924175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5" name="Oval 74"/>
          <p:cNvSpPr>
            <a:spLocks noChangeArrowheads="1"/>
          </p:cNvSpPr>
          <p:nvPr/>
        </p:nvSpPr>
        <p:spPr bwMode="auto">
          <a:xfrm>
            <a:off x="3276600" y="2852738"/>
            <a:ext cx="144463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6" name="Text Box 75"/>
          <p:cNvSpPr txBox="1">
            <a:spLocks noChangeArrowheads="1"/>
          </p:cNvSpPr>
          <p:nvPr/>
        </p:nvSpPr>
        <p:spPr bwMode="auto">
          <a:xfrm>
            <a:off x="3474244" y="25085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ko-K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8</a:t>
            </a:r>
            <a:endParaRPr lang="en-US" altLang="ko-KR" b="1" dirty="0">
              <a:solidFill>
                <a:schemeClr val="bg1"/>
              </a:solidFill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017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491880" y="301155"/>
            <a:ext cx="25468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Ilustrace neustonu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83568" y="4170364"/>
            <a:ext cx="4274696" cy="230832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Vrstva povrchového napětí je místo na přichycení pro mikroorganismy, jejichž pozice může být nad (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epineuston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) nebo pod (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hyponeuston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) touto vrstvičkou. V obou případech mají řasy nelimitovaný přístup ke světlu a CO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Heterotrofové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mají prospěch ze živin jako jsou hydrofobní organické látky v povrchové vrstvě a z přístupu ke kyslíku. Spásači mají zase prospěch z koncentrované biomasy.</a:t>
            </a:r>
          </a:p>
        </p:txBody>
      </p:sp>
      <p:pic>
        <p:nvPicPr>
          <p:cNvPr id="26628" name="Picture 4" descr="skenovat0124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r="3255" b="69574"/>
          <a:stretch>
            <a:fillRect/>
          </a:stretch>
        </p:blipFill>
        <p:spPr bwMode="auto">
          <a:xfrm>
            <a:off x="1043608" y="908720"/>
            <a:ext cx="7336910" cy="299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3397"/>
            <a:ext cx="3210818" cy="214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116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02034"/>
          </a:xfrm>
        </p:spPr>
        <p:txBody>
          <a:bodyPr>
            <a:noAutofit/>
          </a:bodyPr>
          <a:lstStyle/>
          <a:p>
            <a:r>
              <a:rPr lang="en-GB" sz="2400" dirty="0" err="1"/>
              <a:t>Jezera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699" y="476672"/>
            <a:ext cx="9036496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podmínky v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eufotické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zóně přejí růstu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fotoautotrofů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organismy v hloubkové zóně – hlavně sekundární producenti většinou závislí na transportu organických látek z vyšších vrstev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částice živin sedimentují a koncentrují se na povrchu bentického sedimentu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povrch sedimentu může být aerobní –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aerobní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dekompozice akumulovaných organických živin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anaerobní rozklad – na a pod povrchem sedimentů, kde je kyslík vyčerpán – kyslík difunduje jen velice pomalu do pórů sedimentů vyplněných vodou a oxidace organických látek rychle využije přítomný kyslík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spodní část vodního sloupce v mnohých sladkovodních jezerech se stává sezónně anaerobní – teplá voda má nižší hustotu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na jaře slunce zahřeje povrchovou vrstvu vody – vytvoří se epilimnion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tato vrstva je oddělena od spodní studené vrstvy – hypolimnion teplotním gradientem – ten charakterizován rychlým poklesem teploty – jen malé míšení vody</a:t>
            </a:r>
          </a:p>
        </p:txBody>
      </p:sp>
    </p:spTree>
    <p:extLst>
      <p:ext uri="{BB962C8B-B14F-4D97-AF65-F5344CB8AC3E}">
        <p14:creationId xmlns:p14="http://schemas.microsoft.com/office/powerpoint/2010/main" val="27265834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Stratifikace</a:t>
            </a:r>
            <a:r>
              <a:rPr lang="en-GB" sz="2400" dirty="0"/>
              <a:t> </a:t>
            </a:r>
            <a:r>
              <a:rPr lang="en-GB" sz="2400" dirty="0" err="1"/>
              <a:t>vody</a:t>
            </a:r>
            <a:r>
              <a:rPr lang="en-GB" sz="2400" dirty="0"/>
              <a:t> v </a:t>
            </a:r>
            <a:r>
              <a:rPr lang="en-GB" sz="2400" dirty="0" err="1"/>
              <a:t>jezerech</a:t>
            </a:r>
            <a:r>
              <a:rPr lang="en-GB" sz="2400" dirty="0"/>
              <a:t> 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5328592" cy="63813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vrstvy se definují na základě teploty</a:t>
            </a: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epilimnion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létě teplý a bohatý na kyslík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intenzivní fotosyntetická produkce vyčerpá minerální živiny až na úroveň limitující primární produkci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promíchávaná vrstva – blízko povrchu, teplota se blíží povrchové vrstvě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900" b="1" dirty="0" err="1">
                <a:latin typeface="Times New Roman" panose="02020603050405020304" pitchFamily="18" charset="0"/>
                <a:cs typeface="Times New Roman" pitchFamily="18" charset="0"/>
              </a:rPr>
              <a:t>termoklina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metalimnion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cs-CZ" sz="19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přechodná vrstva mezi promíchávanou vrstvou na povrchu a hlubokou vodou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promíchávaná vrstva a hluboká voda mají relativně vyrovnanou teplotu</a:t>
            </a: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termoklina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představuje jejich přechodnou zónu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hypolimnion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zóna vody pod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termoklinou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, hluboká voda – nízká teplota a koncentrace kyslíku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špatné pronikání světla limituje fotosyntézu a respirace vyčerpá přítomný kyslík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na minerální živiny dost bohaté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na podzim, s ochlazováním epilimnionu na teplotu hypolimnionu se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termoklina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rozpadne – výsledkem je úplné promíchání jezerní vody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touto cestou je hypolimnion znovu oxidován a minerální živiny doplněny v epilimnionu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560" y="966737"/>
            <a:ext cx="3910440" cy="31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D433D96-1F81-4B19-8CD4-B6800178E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30313"/>
            <a:ext cx="2080808" cy="270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1265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352928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voda – termální anomálie – nejvyšší hustota vody je při 4</a:t>
            </a:r>
            <a:r>
              <a:rPr lang="cs-CZ" sz="1800" baseline="30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jakmile celé jezero dosáhne této teploty, povrchová voda ochlazená pod 4</a:t>
            </a:r>
            <a:r>
              <a:rPr lang="cs-CZ" sz="1800" baseline="30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C neklesne, ale zůstane na povrchu a zmrzne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izolace celého jezera proti dalšímu ochlazování a ochrana vody ve hloubce, aby jezero nepromrzlo až na dno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zimě se může vyvinout slabá stratifikace : epilimnion 0-4o C a pod ním hypolimnion 4o C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na jaře tato stratifikace zaniká a postupně se vyvíjí letní stratifikace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termální stratifikace má velký vliv na sezónní dostupnost a požadavky na minerální živiny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84984"/>
            <a:ext cx="4994954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7415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88444"/>
            <a:ext cx="411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v </a:t>
            </a:r>
            <a:r>
              <a:rPr lang="en-GB" sz="1600" dirty="0" err="1"/>
              <a:t>jezerech</a:t>
            </a:r>
            <a:endParaRPr lang="en-GB" sz="1600" dirty="0"/>
          </a:p>
          <a:p>
            <a:r>
              <a:rPr lang="en-GB" sz="1600" dirty="0" err="1"/>
              <a:t>Promíchání</a:t>
            </a:r>
            <a:r>
              <a:rPr lang="en-GB" sz="1600" dirty="0"/>
              <a:t>:</a:t>
            </a:r>
            <a:r>
              <a:rPr lang="cs-CZ" sz="1600" dirty="0"/>
              <a:t> </a:t>
            </a:r>
            <a:r>
              <a:rPr lang="en-GB" sz="1600" dirty="0" err="1"/>
              <a:t>jaro</a:t>
            </a:r>
            <a:r>
              <a:rPr lang="cs-CZ" sz="1600" dirty="0"/>
              <a:t> a</a:t>
            </a:r>
            <a:r>
              <a:rPr lang="en-GB" sz="1600" dirty="0"/>
              <a:t> </a:t>
            </a:r>
            <a:r>
              <a:rPr lang="en-GB" sz="1600" dirty="0" err="1"/>
              <a:t>podzim</a:t>
            </a: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910110" cy="449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3502"/>
            <a:ext cx="295153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6804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04664"/>
            <a:ext cx="8640960" cy="5976664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efekt stratifikace na koncentraci a čas obratu (</a:t>
            </a:r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turnover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) fosforu</a:t>
            </a:r>
          </a:p>
          <a:p>
            <a:pPr marL="0" indent="0">
              <a:buNone/>
            </a:pP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- delší v zimě než v létě</a:t>
            </a:r>
          </a:p>
          <a:p>
            <a:pPr marL="0" indent="0">
              <a:buNone/>
            </a:pP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- v létě v řádu minut</a:t>
            </a:r>
          </a:p>
          <a:p>
            <a:pPr>
              <a:buFontTx/>
              <a:buChar char="-"/>
            </a:pP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dostatek rozpuštěného fosforu je na jaře na počátku růstu fytoplanktonu</a:t>
            </a:r>
          </a:p>
          <a:p>
            <a:pPr>
              <a:buFontTx/>
              <a:buChar char="-"/>
            </a:pPr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v některých vodních masách –  speciální hydrografické podmínky udržují stálou </a:t>
            </a:r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termoklinu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bez sezónních vlivů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toto je časté, když je hustý slaný hypolimnion převrstven méně slaným a řidším epilimnionem - </a:t>
            </a:r>
            <a:r>
              <a:rPr lang="cs-CZ" sz="1700" b="1" dirty="0" err="1">
                <a:latin typeface="Times New Roman" pitchFamily="18" charset="0"/>
                <a:cs typeface="Times New Roman" pitchFamily="18" charset="0"/>
              </a:rPr>
              <a:t>chemoklina</a:t>
            </a:r>
            <a:endParaRPr lang="cs-CZ" sz="17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hypolimnion je pak stabilně anaerobní a tak nevhodný pro vyšší formy života.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Černé moře – jeho název asi odvozen od barvy sedimentů způsobené anaerobní redukcí sulfátů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58" y="3923611"/>
            <a:ext cx="4376274" cy="261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23611"/>
            <a:ext cx="3481569" cy="261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0870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Klasifikace jezerních habitatů na oligotrofní a eutrofní</a:t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4525963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založeno na produktivitě a koncentraci živin</a:t>
            </a:r>
          </a:p>
          <a:p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oligotrofní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– nízká koncentrace živin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většinou hluboká jezera s větším hypolimnionem než epilimnionem a relativně nízkou primární produkcí</a:t>
            </a:r>
          </a:p>
          <a:p>
            <a:r>
              <a:rPr lang="cs-CZ" sz="1700" b="1" dirty="0" err="1">
                <a:latin typeface="Times New Roman" pitchFamily="18" charset="0"/>
                <a:cs typeface="Times New Roman" pitchFamily="18" charset="0"/>
              </a:rPr>
              <a:t>eutrofická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 jezera 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– vysoká koncentrace živin, mělčí, teplejší a vyšší intenzity primární produkce;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koncentrace kyslíku vykazuje denní fluktuaci – vysoká aerobní dekompozice během noci;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mnoho lovných ryb nesnáší tuto fluktuaci a jsou nahrazeny odolnějšími druhy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77177"/>
            <a:ext cx="5388561" cy="398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6389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000" b="1" dirty="0"/>
              <a:t>Důležité parametry jezer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7667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hlediska jejich (ne)vhodnosti pro mikroby: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koncentrace organických živin a kyslíku</a:t>
            </a:r>
          </a:p>
          <a:p>
            <a:pPr>
              <a:buFontTx/>
              <a:buChar char="-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koncentrace anorganických živin (zvl. N a P) – i vliv výměny látek mezi okolní litosférou a vodami jezera a biologických aktivit (poutání a uvolňování živin)</a:t>
            </a:r>
          </a:p>
          <a:p>
            <a:pPr>
              <a:buFontTx/>
              <a:buChar char="-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pH – při zachování ostatních konstantních podmínek (vyšší pH podporuje vyšší primární produkci)</a:t>
            </a:r>
          </a:p>
          <a:p>
            <a:pPr>
              <a:buFontTx/>
              <a:buChar char="-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koncentrace soli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73391"/>
            <a:ext cx="4679910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0824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Mokřady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380" y="548680"/>
            <a:ext cx="9020115" cy="5760640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mělké vodní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environmenty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dominované vynořujícími se rostlinami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vznik za různých klimatických podmínek ve špatně odvodněných mělkých pánvích, často postupným zaplnění jezer nánosy a rostlinami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vodní povrch často skryt rostlinami, které slouží jako základ pro klasifikaci těchto prostředí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0"/>
            <a:ext cx="7632848" cy="389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937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652534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altLang="en-US" sz="4000" b="1" dirty="0"/>
              <a:t>Důležité ekologické zákony : </a:t>
            </a:r>
          </a:p>
          <a:p>
            <a:pPr marL="0" indent="0">
              <a:buNone/>
            </a:pPr>
            <a:endParaRPr lang="cs-CZ" altLang="en-US" sz="4000" dirty="0"/>
          </a:p>
          <a:p>
            <a:endParaRPr lang="cs-CZ" altLang="en-US" sz="4000" dirty="0"/>
          </a:p>
          <a:p>
            <a:pPr marL="0" indent="0">
              <a:buNone/>
            </a:pPr>
            <a:r>
              <a:rPr lang="cs-CZ" altLang="en-US" sz="4000" dirty="0"/>
              <a:t>a) </a:t>
            </a:r>
            <a:r>
              <a:rPr lang="cs-CZ" altLang="en-US" sz="4000" b="1" dirty="0"/>
              <a:t>zákon minima </a:t>
            </a:r>
            <a:r>
              <a:rPr lang="cs-CZ" altLang="en-US" sz="4000" dirty="0"/>
              <a:t>(J. </a:t>
            </a:r>
            <a:r>
              <a:rPr lang="cs-CZ" altLang="en-US" sz="4000" dirty="0" err="1"/>
              <a:t>Liebig</a:t>
            </a:r>
            <a:r>
              <a:rPr lang="cs-CZ" altLang="en-US" sz="4000" dirty="0"/>
              <a:t>)</a:t>
            </a:r>
          </a:p>
          <a:p>
            <a:r>
              <a:rPr lang="cs-CZ" altLang="en-US" sz="4000" dirty="0"/>
              <a:t> pro růst rostlin je rozhodující ten prvek, který se v prostředí nachází v minimu (je ho nedostatek) </a:t>
            </a:r>
          </a:p>
          <a:p>
            <a:r>
              <a:rPr lang="cs-CZ" altLang="en-US" sz="4000" dirty="0"/>
              <a:t>organismus není  silnější než nejslabší článek v řetězci jeho ekologických  požadavků</a:t>
            </a:r>
          </a:p>
          <a:p>
            <a:r>
              <a:rPr lang="cs-CZ" altLang="en-US" sz="4000" dirty="0"/>
              <a:t>platí jen pro rovnovážný stav a druhé omezení se týká vzájemného působení  abiotických činitelů</a:t>
            </a:r>
          </a:p>
          <a:p>
            <a:endParaRPr lang="cs-CZ" altLang="en-US" sz="4000" dirty="0"/>
          </a:p>
          <a:p>
            <a:pPr marL="0" indent="0">
              <a:buNone/>
            </a:pPr>
            <a:r>
              <a:rPr lang="cs-CZ" altLang="en-US" sz="4000" dirty="0"/>
              <a:t>b) </a:t>
            </a:r>
            <a:r>
              <a:rPr lang="cs-CZ" altLang="en-US" sz="4000" b="1" dirty="0"/>
              <a:t>zákon tolerance </a:t>
            </a:r>
            <a:r>
              <a:rPr lang="cs-CZ" altLang="en-US" sz="4000" dirty="0"/>
              <a:t>(V. E. </a:t>
            </a:r>
            <a:r>
              <a:rPr lang="cs-CZ" altLang="en-US" sz="4000" dirty="0" err="1"/>
              <a:t>Shelford</a:t>
            </a:r>
            <a:r>
              <a:rPr lang="cs-CZ" altLang="en-US" sz="4000" dirty="0"/>
              <a:t>)</a:t>
            </a:r>
          </a:p>
          <a:p>
            <a:r>
              <a:rPr lang="cs-CZ" altLang="en-US" sz="4000" dirty="0"/>
              <a:t>každý organismus toleruje určité rozpětí libovolného ekologického faktoru (tedy horní i dolní mez)</a:t>
            </a:r>
          </a:p>
          <a:p>
            <a:r>
              <a:rPr lang="cs-CZ" altLang="en-US" sz="4000" dirty="0"/>
              <a:t>druhy, které jsou k většině  faktorům prostředí tolerantní mívají i největší rozšíření</a:t>
            </a:r>
          </a:p>
          <a:p>
            <a:endParaRPr lang="cs-CZ" altLang="en-US" sz="4000" dirty="0"/>
          </a:p>
          <a:p>
            <a:pPr marL="0" indent="0">
              <a:buNone/>
            </a:pPr>
            <a:r>
              <a:rPr lang="cs-CZ" altLang="en-US" sz="4000" dirty="0"/>
              <a:t>c) </a:t>
            </a:r>
            <a:r>
              <a:rPr lang="cs-CZ" altLang="en-US" sz="4000" b="1" dirty="0"/>
              <a:t>zákon substituce faktorů </a:t>
            </a:r>
          </a:p>
          <a:p>
            <a:r>
              <a:rPr lang="cs-CZ" altLang="en-US" sz="4000" dirty="0"/>
              <a:t>nedostatek limitujícího faktoru může být kompenzován intenzivnějším působením jiného faktoru</a:t>
            </a:r>
          </a:p>
          <a:p>
            <a:r>
              <a:rPr lang="cs-CZ" altLang="en-US" sz="4000" dirty="0"/>
              <a:t>např. při snížené světelné intenzitě může zůstat nezměněná fotosyntéza při zvýšené koncentraci CO2 </a:t>
            </a:r>
          </a:p>
          <a:p>
            <a:endParaRPr lang="cs-CZ" altLang="en-US" sz="4000" dirty="0"/>
          </a:p>
          <a:p>
            <a:pPr marL="0" indent="0">
              <a:buNone/>
            </a:pPr>
            <a:r>
              <a:rPr lang="cs-CZ" altLang="en-US" sz="4000" dirty="0"/>
              <a:t>d) </a:t>
            </a:r>
            <a:r>
              <a:rPr lang="cs-CZ" altLang="en-US" sz="4000" b="1" dirty="0"/>
              <a:t>zákon o relativní stálosti stanoviště </a:t>
            </a:r>
            <a:endParaRPr lang="cs-CZ" altLang="en-US" sz="4000" dirty="0"/>
          </a:p>
          <a:p>
            <a:r>
              <a:rPr lang="cs-CZ" altLang="en-US" sz="4000" dirty="0"/>
              <a:t>nahrazení makroklimatických podmínek </a:t>
            </a:r>
          </a:p>
          <a:p>
            <a:r>
              <a:rPr lang="cs-CZ" altLang="en-US" sz="4000" dirty="0"/>
              <a:t>místními podmínkami mikroklimatickými </a:t>
            </a:r>
          </a:p>
          <a:p>
            <a:r>
              <a:rPr lang="cs-CZ" altLang="en-US" sz="4000" dirty="0"/>
              <a:t>např. severské druhy žijí v horách jižnějších oblastí</a:t>
            </a:r>
            <a:endParaRPr lang="cs-CZ" altLang="en-US" sz="40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7479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640960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zalesněné mokřady </a:t>
            </a:r>
          </a:p>
          <a:p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vysoké konifery nebo listnáče </a:t>
            </a:r>
          </a:p>
          <a:p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produkce mokřadních rostlin je vysoká</a:t>
            </a:r>
          </a:p>
          <a:p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biodegradace rostlinných polymerů, zvl. lignocelulóz – inhibice zaplavením vodou a podmínkami omezeného přístupu kyslíku</a:t>
            </a:r>
          </a:p>
          <a:p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akumulace částečně humifikovaných rostlinných zbytků – až tvorba uhlí</a:t>
            </a:r>
          </a:p>
          <a:p>
            <a:pPr lvl="0"/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při poklesu vodní hladiny tvorba rašeliny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68"/>
            <a:ext cx="5582394" cy="372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808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418058"/>
          </a:xfrm>
        </p:spPr>
        <p:txBody>
          <a:bodyPr>
            <a:no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choviště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/>
              <a:t>- </a:t>
            </a: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Rašeliniště</a:t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rašeliniště s nevýznamnými přítoky a odtoky a výskytem acidofilních druhů organismů (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Sphagnum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chladném vlhkém klimatu obvykle v mělkých kamenných pánvích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tlusté vrstvy (rohože)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porovnání s ostatními mokřady je produktivita nízká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56680"/>
            <a:ext cx="5513700" cy="369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94" y="3140968"/>
            <a:ext cx="2150487" cy="273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2082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4525963"/>
          </a:xfrm>
        </p:spPr>
        <p:txBody>
          <a:bodyPr>
            <a:noAutofit/>
          </a:bodyPr>
          <a:lstStyle/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spodní vrstvy mechu odumírají – ale anaerobní a kyselé podmínky silně omezují biodegradaci a rašelina se akumuluje</a:t>
            </a:r>
          </a:p>
          <a:p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Sphagnum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drží vodu kapilárními silami tak účinně, že může vyrůst mnohem výš, než je vlastní okraj pánve </a:t>
            </a:r>
          </a:p>
          <a:p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jak mech roste, nemůže získávat živiny z vody tekoucí přes jeho povrch a je efektivně izolován od půdy a podkladové horniny silnou vrstvou rašeliny </a:t>
            </a:r>
          </a:p>
          <a:p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živiny jen z atmosféry a deště – stane se </a:t>
            </a:r>
            <a:r>
              <a:rPr lang="cs-CZ" sz="1700" b="1" dirty="0" err="1">
                <a:latin typeface="Times New Roman" pitchFamily="18" charset="0"/>
                <a:cs typeface="Times New Roman" pitchFamily="18" charset="0"/>
              </a:rPr>
              <a:t>ombrotrofické</a:t>
            </a:r>
            <a:endParaRPr lang="cs-CZ" sz="1700" b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7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cyklus C je silně omezen částečně díky anaerobním a kyselým podmínkám</a:t>
            </a:r>
          </a:p>
          <a:p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dalším faktorem jsou fenolické a </a:t>
            </a:r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polyfenolické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látky z nedokonalého rozkladu rostlinných tkání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4418251"/>
            <a:ext cx="5832647" cy="242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1245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Rašeliniště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380" y="548680"/>
            <a:ext cx="9020115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7E5DB80-2734-BF81-49AA-632E2FF1891A}"/>
              </a:ext>
            </a:extLst>
          </p:cNvPr>
          <p:cNvSpPr txBox="1"/>
          <p:nvPr/>
        </p:nvSpPr>
        <p:spPr>
          <a:xfrm>
            <a:off x="395536" y="836712"/>
            <a:ext cx="8136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Rašeliniště zabírají jen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3 % pevniny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zadržují však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10 % zásob sladké vody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přibližně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třetinu zásob uhlíku uloženého v terestrické biosféře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Hrají proto významnou roli při snižování nebo udržení obsahu CO</a:t>
            </a:r>
            <a:r>
              <a:rPr lang="cs-CZ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 atmosféře. 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6D293DCD-5698-5F79-D600-8C3F32A72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2420888"/>
            <a:ext cx="6696744" cy="377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9408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>
            <a:extLst>
              <a:ext uri="{FF2B5EF4-FFF2-40B4-BE49-F238E27FC236}">
                <a16:creationId xmlns:a16="http://schemas.microsoft.com/office/drawing/2014/main" id="{F0602ABA-5AE6-EF3A-D056-C69FDC4BC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333375"/>
            <a:ext cx="67818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Využití celulózového testu</a:t>
            </a:r>
          </a:p>
          <a:p>
            <a:pPr algn="ctr" eaLnBrk="1" hangingPunct="1"/>
            <a:r>
              <a:rPr lang="cs-CZ" altLang="cs-CZ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 terénních experimentech)</a:t>
            </a:r>
          </a:p>
        </p:txBody>
      </p:sp>
      <p:pic>
        <p:nvPicPr>
          <p:cNvPr id="36867" name="Picture 13">
            <a:extLst>
              <a:ext uri="{FF2B5EF4-FFF2-40B4-BE49-F238E27FC236}">
                <a16:creationId xmlns:a16="http://schemas.microsoft.com/office/drawing/2014/main" id="{7726A0C7-CF8F-5D9C-D7B6-4F9F992B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98625"/>
            <a:ext cx="8928100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4" name="Picture 14">
            <a:extLst>
              <a:ext uri="{FF2B5EF4-FFF2-40B4-BE49-F238E27FC236}">
                <a16:creationId xmlns:a16="http://schemas.microsoft.com/office/drawing/2014/main" id="{3114DE62-5BBD-EB07-9AE4-9F1FCD2ED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37433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5" name="Picture 15">
            <a:extLst>
              <a:ext uri="{FF2B5EF4-FFF2-40B4-BE49-F238E27FC236}">
                <a16:creationId xmlns:a16="http://schemas.microsoft.com/office/drawing/2014/main" id="{E8D288C6-A242-8234-76C1-E7BD65D72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41438"/>
            <a:ext cx="374173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700" b="1" dirty="0"/>
              <a:t>Řeky</a:t>
            </a:r>
            <a:br>
              <a:rPr lang="cs-CZ" sz="2400" b="1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Rozdílné od jezer: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tekoucí voda – zóny s rychlým proudem a tůně s  menším pohybem (depozice sedimentů)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vysoký stupeň propojení s litosférou břehů – transfer chemikálií z litosféry s dešťovou vodou a erozí z břehů</a:t>
            </a:r>
          </a:p>
          <a:p>
            <a:endParaRPr lang="en-GB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64904"/>
            <a:ext cx="6706677" cy="389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1034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843213" y="188913"/>
            <a:ext cx="31967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ŘÍČNÍ EKOSYSTÉM </a:t>
            </a:r>
          </a:p>
        </p:txBody>
      </p:sp>
      <p:sp>
        <p:nvSpPr>
          <p:cNvPr id="2" name="Obdélník 1"/>
          <p:cNvSpPr/>
          <p:nvPr/>
        </p:nvSpPr>
        <p:spPr>
          <a:xfrm>
            <a:off x="34901" y="711971"/>
            <a:ext cx="56166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600" dirty="0"/>
              <a:t> </a:t>
            </a:r>
            <a:r>
              <a:rPr lang="cs-CZ" sz="1600" dirty="0"/>
              <a:t>horní tok – rychlý, dost kyslíku, nízká teplota, zastínění stromy redukuje primární produkci a organický input je především z okolní litosféry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střední tok – snížená rychlost proudu, vyšší teplota, méně zastíněné – výrazné zvýšení primární produkce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 spodní tok – vysoká úroveň ukládání sedimentů; vliv přílivu – odumírání sladkovodních mikroorganismů a jejich nahrazení sůl-tolerujícími organismy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88" y="3501008"/>
            <a:ext cx="3394695" cy="315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15268"/>
            <a:ext cx="3384289" cy="553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2552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4525963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většina mikrobů přichycené k povrchům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rozpuštěné živiny jsou rychle absorbovány přisedlými organismy a uvolněny až po jejich smrti a rozkladu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opět rychle absorbovány o něco níže – živiny se nepohybují s proudem vody ale mnohem pomaleji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cyklus živin tedy ne na jednom místě, ale zahrnuje i transport po proudu dolů než je cyklus uzavřen – čili spíš spirála než cyklus – 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cs-CZ" sz="1700" b="1" dirty="0" err="1">
                <a:latin typeface="Times New Roman" pitchFamily="18" charset="0"/>
                <a:cs typeface="Times New Roman" pitchFamily="18" charset="0"/>
              </a:rPr>
              <a:t>nutrient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700" b="1" dirty="0" err="1">
                <a:latin typeface="Times New Roman" pitchFamily="18" charset="0"/>
                <a:cs typeface="Times New Roman" pitchFamily="18" charset="0"/>
              </a:rPr>
              <a:t>spiraling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700" b="1" dirty="0" err="1">
                <a:latin typeface="Times New Roman" pitchFamily="18" charset="0"/>
                <a:cs typeface="Times New Roman" pitchFamily="18" charset="0"/>
              </a:rPr>
              <a:t>concept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“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často se do řek dostane hodně látek z průmyslových podniků a měst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z čističek se do řek může dostat dost organických látek a pak se velice sníží koncentrace kyslíku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průmyslové odpady – toxické látky (těžké kovy)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zemědělské vlivy – některé chemikálie toxické, jiné podporují eutrofizaci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pak nekontrolované pomnožení mikroorganismů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7512166" cy="30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493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148013" y="62261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ko-KR">
              <a:latin typeface="+mn-lt"/>
              <a:ea typeface="굴림" pitchFamily="34" charset="-127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827088" y="163513"/>
            <a:ext cx="635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 dirty="0">
                <a:latin typeface="+mn-lt"/>
              </a:rPr>
              <a:t>Hlavní místa výskytu bakterií v tekoucích vodách</a:t>
            </a:r>
            <a:endParaRPr lang="en-US" altLang="ko-KR" sz="2400" b="1" dirty="0">
              <a:latin typeface="+mn-lt"/>
              <a:ea typeface="굴림" pitchFamily="34" charset="-127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11560" y="4544365"/>
            <a:ext cx="3600400" cy="15696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600" dirty="0">
                <a:latin typeface="+mn-lt"/>
                <a:ea typeface="굴림" pitchFamily="34" charset="-127"/>
              </a:rPr>
              <a:t>1 – </a:t>
            </a:r>
            <a:r>
              <a:rPr lang="cs-CZ" altLang="ko-KR" sz="1600" dirty="0">
                <a:latin typeface="+mn-lt"/>
              </a:rPr>
              <a:t>ponořené kořeny stromů</a:t>
            </a:r>
            <a:r>
              <a:rPr lang="en-US" altLang="ko-KR" sz="1600" dirty="0">
                <a:latin typeface="+mn-lt"/>
                <a:ea typeface="굴림" pitchFamily="34" charset="-127"/>
              </a:rPr>
              <a:t>; 2 – </a:t>
            </a:r>
            <a:r>
              <a:rPr lang="cs-CZ" altLang="ko-KR" sz="1600" dirty="0">
                <a:latin typeface="+mn-lt"/>
              </a:rPr>
              <a:t>kameny na dně (</a:t>
            </a:r>
            <a:r>
              <a:rPr lang="cs-CZ" altLang="ko-KR" sz="1600" dirty="0" err="1">
                <a:latin typeface="+mn-lt"/>
              </a:rPr>
              <a:t>epilitické</a:t>
            </a:r>
            <a:r>
              <a:rPr lang="cs-CZ" altLang="ko-KR" sz="1600" dirty="0">
                <a:latin typeface="+mn-lt"/>
              </a:rPr>
              <a:t> bakterie</a:t>
            </a:r>
            <a:r>
              <a:rPr lang="en-US" altLang="ko-KR" sz="1600" dirty="0">
                <a:latin typeface="+mn-lt"/>
                <a:ea typeface="굴림" pitchFamily="34" charset="-127"/>
              </a:rPr>
              <a:t>); </a:t>
            </a:r>
          </a:p>
          <a:p>
            <a:pPr eaLnBrk="1" hangingPunct="1"/>
            <a:r>
              <a:rPr lang="en-US" altLang="ko-KR" sz="1600" dirty="0">
                <a:latin typeface="+mn-lt"/>
                <a:ea typeface="굴림" pitchFamily="34" charset="-127"/>
              </a:rPr>
              <a:t>3 – </a:t>
            </a:r>
            <a:r>
              <a:rPr lang="cs-CZ" altLang="ko-KR" sz="1600" dirty="0" err="1">
                <a:latin typeface="+mn-lt"/>
              </a:rPr>
              <a:t>hyporheická</a:t>
            </a:r>
            <a:r>
              <a:rPr lang="cs-CZ" altLang="ko-KR" sz="1600" dirty="0">
                <a:latin typeface="+mn-lt"/>
              </a:rPr>
              <a:t> zóna</a:t>
            </a:r>
            <a:r>
              <a:rPr lang="en-US" altLang="ko-KR" sz="1600" dirty="0">
                <a:latin typeface="+mn-lt"/>
                <a:ea typeface="굴림" pitchFamily="34" charset="-127"/>
              </a:rPr>
              <a:t>; 4 – </a:t>
            </a:r>
            <a:r>
              <a:rPr lang="cs-CZ" altLang="ko-KR" sz="1600" dirty="0">
                <a:latin typeface="+mn-lt"/>
              </a:rPr>
              <a:t>uvolňující se listy</a:t>
            </a:r>
            <a:r>
              <a:rPr lang="en-US" altLang="ko-KR" sz="1600" dirty="0">
                <a:latin typeface="+mn-lt"/>
                <a:ea typeface="굴림" pitchFamily="34" charset="-127"/>
              </a:rPr>
              <a:t>; 5 – </a:t>
            </a:r>
            <a:r>
              <a:rPr lang="cs-CZ" altLang="ko-KR" sz="1600" dirty="0">
                <a:latin typeface="+mn-lt"/>
              </a:rPr>
              <a:t>volně suspendované ve vodním sloupci</a:t>
            </a:r>
            <a:r>
              <a:rPr lang="en-US" altLang="ko-KR" sz="1600" dirty="0">
                <a:latin typeface="+mn-lt"/>
                <a:ea typeface="굴림" pitchFamily="34" charset="-127"/>
              </a:rPr>
              <a:t>; 6 – </a:t>
            </a:r>
            <a:r>
              <a:rPr lang="cs-CZ" altLang="ko-KR" sz="1600" dirty="0">
                <a:latin typeface="+mn-lt"/>
              </a:rPr>
              <a:t>říční sníh</a:t>
            </a:r>
            <a:r>
              <a:rPr lang="en-US" altLang="ko-KR" sz="1600" dirty="0">
                <a:latin typeface="+mn-lt"/>
                <a:ea typeface="굴림" pitchFamily="34" charset="-127"/>
              </a:rPr>
              <a:t>; 7 – </a:t>
            </a:r>
            <a:r>
              <a:rPr lang="cs-CZ" altLang="ko-KR" sz="1600" dirty="0">
                <a:latin typeface="+mn-lt"/>
              </a:rPr>
              <a:t>submerzní rostliny</a:t>
            </a:r>
            <a:r>
              <a:rPr lang="en-US" altLang="ko-KR" sz="1600" dirty="0">
                <a:latin typeface="+mn-lt"/>
                <a:ea typeface="굴림" pitchFamily="34" charset="-127"/>
              </a:rPr>
              <a:t> (</a:t>
            </a:r>
            <a:r>
              <a:rPr lang="en-US" altLang="ko-KR" sz="1600" b="1" dirty="0" err="1">
                <a:latin typeface="+mn-lt"/>
                <a:ea typeface="굴림" pitchFamily="34" charset="-127"/>
              </a:rPr>
              <a:t>epi</a:t>
            </a:r>
            <a:r>
              <a:rPr lang="cs-CZ" altLang="ko-KR" sz="1600" b="1" dirty="0" err="1">
                <a:latin typeface="+mn-lt"/>
              </a:rPr>
              <a:t>fytické</a:t>
            </a:r>
            <a:r>
              <a:rPr lang="cs-CZ" altLang="ko-KR" sz="1600" b="1" dirty="0">
                <a:latin typeface="+mn-lt"/>
              </a:rPr>
              <a:t> bakterie</a:t>
            </a:r>
            <a:r>
              <a:rPr lang="en-US" altLang="ko-KR" sz="1600" b="1" dirty="0">
                <a:latin typeface="+mn-lt"/>
                <a:ea typeface="굴림" pitchFamily="34" charset="-127"/>
              </a:rPr>
              <a:t>)</a:t>
            </a:r>
            <a:endParaRPr lang="en-US" altLang="ko-KR" sz="1600" dirty="0">
              <a:latin typeface="+mn-lt"/>
              <a:ea typeface="굴림" pitchFamily="34" charset="-127"/>
            </a:endParaRPr>
          </a:p>
        </p:txBody>
      </p:sp>
      <p:grpSp>
        <p:nvGrpSpPr>
          <p:cNvPr id="28677" name="Group 5"/>
          <p:cNvGrpSpPr>
            <a:grpSpLocks/>
          </p:cNvGrpSpPr>
          <p:nvPr/>
        </p:nvGrpSpPr>
        <p:grpSpPr bwMode="auto">
          <a:xfrm>
            <a:off x="4919506" y="3412979"/>
            <a:ext cx="3356638" cy="2988996"/>
            <a:chOff x="930" y="663"/>
            <a:chExt cx="3265" cy="2587"/>
          </a:xfrm>
        </p:grpSpPr>
        <p:sp>
          <p:nvSpPr>
            <p:cNvPr id="28678" name="AutoShape 6"/>
            <p:cNvSpPr>
              <a:spLocks noChangeArrowheads="1"/>
            </p:cNvSpPr>
            <p:nvPr/>
          </p:nvSpPr>
          <p:spPr bwMode="auto">
            <a:xfrm rot="5400000">
              <a:off x="2133" y="1229"/>
              <a:ext cx="1314" cy="2722"/>
            </a:xfrm>
            <a:prstGeom prst="flowChartDelay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ko-KR" altLang="en-US">
                <a:ea typeface="굴림" pitchFamily="34" charset="-127"/>
              </a:endParaRPr>
            </a:p>
          </p:txBody>
        </p:sp>
        <p:sp>
          <p:nvSpPr>
            <p:cNvPr id="28679" name="AutoShape 7"/>
            <p:cNvSpPr>
              <a:spLocks noChangeArrowheads="1"/>
            </p:cNvSpPr>
            <p:nvPr/>
          </p:nvSpPr>
          <p:spPr bwMode="auto">
            <a:xfrm rot="5400000">
              <a:off x="2629" y="2092"/>
              <a:ext cx="317" cy="1905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0" name="AutoShape 8"/>
            <p:cNvSpPr>
              <a:spLocks noChangeArrowheads="1"/>
            </p:cNvSpPr>
            <p:nvPr/>
          </p:nvSpPr>
          <p:spPr bwMode="auto">
            <a:xfrm rot="5400000">
              <a:off x="2629" y="2319"/>
              <a:ext cx="363" cy="1497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1" name="plant"/>
            <p:cNvSpPr>
              <a:spLocks noEditPoints="1" noChangeArrowheads="1"/>
            </p:cNvSpPr>
            <p:nvPr/>
          </p:nvSpPr>
          <p:spPr bwMode="auto">
            <a:xfrm>
              <a:off x="3513" y="2658"/>
              <a:ext cx="299" cy="388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4 w 21600"/>
                <a:gd name="T5" fmla="*/ 0 h 21600"/>
                <a:gd name="T6" fmla="*/ 4 w 21600"/>
                <a:gd name="T7" fmla="*/ 3 h 21600"/>
                <a:gd name="T8" fmla="*/ 4 w 21600"/>
                <a:gd name="T9" fmla="*/ 7 h 21600"/>
                <a:gd name="T10" fmla="*/ 2 w 21600"/>
                <a:gd name="T11" fmla="*/ 7 h 21600"/>
                <a:gd name="T12" fmla="*/ 0 w 21600"/>
                <a:gd name="T13" fmla="*/ 7 h 21600"/>
                <a:gd name="T14" fmla="*/ 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080 w 21600"/>
                <a:gd name="T25" fmla="*/ 10076 h 21600"/>
                <a:gd name="T26" fmla="*/ 14520 w 21600"/>
                <a:gd name="T27" fmla="*/ 1358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plant"/>
            <p:cNvSpPr>
              <a:spLocks noEditPoints="1" noChangeArrowheads="1"/>
            </p:cNvSpPr>
            <p:nvPr/>
          </p:nvSpPr>
          <p:spPr bwMode="auto">
            <a:xfrm>
              <a:off x="3424" y="2704"/>
              <a:ext cx="299" cy="388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4 w 21600"/>
                <a:gd name="T5" fmla="*/ 0 h 21600"/>
                <a:gd name="T6" fmla="*/ 4 w 21600"/>
                <a:gd name="T7" fmla="*/ 3 h 21600"/>
                <a:gd name="T8" fmla="*/ 4 w 21600"/>
                <a:gd name="T9" fmla="*/ 7 h 21600"/>
                <a:gd name="T10" fmla="*/ 2 w 21600"/>
                <a:gd name="T11" fmla="*/ 7 h 21600"/>
                <a:gd name="T12" fmla="*/ 0 w 21600"/>
                <a:gd name="T13" fmla="*/ 7 h 21600"/>
                <a:gd name="T14" fmla="*/ 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080 w 21600"/>
                <a:gd name="T25" fmla="*/ 10076 h 21600"/>
                <a:gd name="T26" fmla="*/ 14520 w 21600"/>
                <a:gd name="T27" fmla="*/ 1358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3" name="AutoShape 11"/>
            <p:cNvSpPr>
              <a:spLocks noChangeArrowheads="1"/>
            </p:cNvSpPr>
            <p:nvPr/>
          </p:nvSpPr>
          <p:spPr bwMode="auto">
            <a:xfrm>
              <a:off x="1835" y="2840"/>
              <a:ext cx="363" cy="136"/>
            </a:xfrm>
            <a:prstGeom prst="flowChartAlternateProcess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4" name="AutoShape 12"/>
            <p:cNvSpPr>
              <a:spLocks noChangeArrowheads="1"/>
            </p:cNvSpPr>
            <p:nvPr/>
          </p:nvSpPr>
          <p:spPr bwMode="auto">
            <a:xfrm>
              <a:off x="2425" y="2840"/>
              <a:ext cx="272" cy="90"/>
            </a:xfrm>
            <a:prstGeom prst="flowChartAlternateProcess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5" name="AutoShape 13"/>
            <p:cNvSpPr>
              <a:spLocks noChangeArrowheads="1"/>
            </p:cNvSpPr>
            <p:nvPr/>
          </p:nvSpPr>
          <p:spPr bwMode="auto">
            <a:xfrm>
              <a:off x="2651" y="3021"/>
              <a:ext cx="182" cy="136"/>
            </a:xfrm>
            <a:prstGeom prst="flowChartDisplay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6" name="AutoShape 14"/>
            <p:cNvSpPr>
              <a:spLocks noChangeArrowheads="1"/>
            </p:cNvSpPr>
            <p:nvPr/>
          </p:nvSpPr>
          <p:spPr bwMode="auto">
            <a:xfrm>
              <a:off x="2969" y="2749"/>
              <a:ext cx="182" cy="136"/>
            </a:xfrm>
            <a:prstGeom prst="flowChartDisplay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7" name="Tree"/>
            <p:cNvSpPr>
              <a:spLocks noEditPoints="1" noChangeArrowheads="1"/>
            </p:cNvSpPr>
            <p:nvPr/>
          </p:nvSpPr>
          <p:spPr bwMode="auto">
            <a:xfrm>
              <a:off x="1066" y="754"/>
              <a:ext cx="636" cy="1140"/>
            </a:xfrm>
            <a:custGeom>
              <a:avLst/>
              <a:gdLst>
                <a:gd name="T0" fmla="*/ 9 w 21600"/>
                <a:gd name="T1" fmla="*/ 0 h 21600"/>
                <a:gd name="T2" fmla="*/ 5 w 21600"/>
                <a:gd name="T3" fmla="*/ 9 h 21600"/>
                <a:gd name="T4" fmla="*/ 3 w 21600"/>
                <a:gd name="T5" fmla="*/ 18 h 21600"/>
                <a:gd name="T6" fmla="*/ 0 w 21600"/>
                <a:gd name="T7" fmla="*/ 28 h 21600"/>
                <a:gd name="T8" fmla="*/ 13 w 21600"/>
                <a:gd name="T9" fmla="*/ 9 h 21600"/>
                <a:gd name="T10" fmla="*/ 16 w 21600"/>
                <a:gd name="T11" fmla="*/ 18 h 21600"/>
                <a:gd name="T12" fmla="*/ 19 w 21600"/>
                <a:gd name="T13" fmla="*/ 28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47 w 21600"/>
                <a:gd name="T22" fmla="*/ 22453 h 21600"/>
                <a:gd name="T23" fmla="*/ 21057 w 21600"/>
                <a:gd name="T24" fmla="*/ 28288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9909"/>
                  </a:moveTo>
                  <a:lnTo>
                    <a:pt x="9257" y="990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9909"/>
                  </a:lnTo>
                  <a:lnTo>
                    <a:pt x="21600" y="9909"/>
                  </a:lnTo>
                  <a:lnTo>
                    <a:pt x="12343" y="6606"/>
                  </a:lnTo>
                  <a:lnTo>
                    <a:pt x="18514" y="6606"/>
                  </a:lnTo>
                  <a:lnTo>
                    <a:pt x="12343" y="3303"/>
                  </a:lnTo>
                  <a:lnTo>
                    <a:pt x="15429" y="3303"/>
                  </a:lnTo>
                  <a:lnTo>
                    <a:pt x="10800" y="0"/>
                  </a:lnTo>
                  <a:lnTo>
                    <a:pt x="6171" y="3303"/>
                  </a:lnTo>
                  <a:lnTo>
                    <a:pt x="9257" y="3303"/>
                  </a:lnTo>
                  <a:lnTo>
                    <a:pt x="3086" y="6606"/>
                  </a:lnTo>
                  <a:lnTo>
                    <a:pt x="9257" y="6606"/>
                  </a:lnTo>
                  <a:lnTo>
                    <a:pt x="0" y="990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8" name="Freeform 16"/>
            <p:cNvSpPr>
              <a:spLocks/>
            </p:cNvSpPr>
            <p:nvPr/>
          </p:nvSpPr>
          <p:spPr bwMode="auto">
            <a:xfrm>
              <a:off x="1383" y="1933"/>
              <a:ext cx="378" cy="540"/>
            </a:xfrm>
            <a:custGeom>
              <a:avLst/>
              <a:gdLst>
                <a:gd name="T0" fmla="*/ 0 w 378"/>
                <a:gd name="T1" fmla="*/ 37 h 540"/>
                <a:gd name="T2" fmla="*/ 92 w 378"/>
                <a:gd name="T3" fmla="*/ 19 h 540"/>
                <a:gd name="T4" fmla="*/ 146 w 378"/>
                <a:gd name="T5" fmla="*/ 0 h 540"/>
                <a:gd name="T6" fmla="*/ 220 w 378"/>
                <a:gd name="T7" fmla="*/ 156 h 540"/>
                <a:gd name="T8" fmla="*/ 229 w 378"/>
                <a:gd name="T9" fmla="*/ 229 h 540"/>
                <a:gd name="T10" fmla="*/ 220 w 378"/>
                <a:gd name="T11" fmla="*/ 256 h 540"/>
                <a:gd name="T12" fmla="*/ 293 w 378"/>
                <a:gd name="T13" fmla="*/ 293 h 540"/>
                <a:gd name="T14" fmla="*/ 357 w 378"/>
                <a:gd name="T15" fmla="*/ 357 h 540"/>
                <a:gd name="T16" fmla="*/ 357 w 378"/>
                <a:gd name="T17" fmla="*/ 540 h 540"/>
                <a:gd name="T18" fmla="*/ 329 w 378"/>
                <a:gd name="T19" fmla="*/ 430 h 540"/>
                <a:gd name="T20" fmla="*/ 238 w 378"/>
                <a:gd name="T21" fmla="*/ 302 h 540"/>
                <a:gd name="T22" fmla="*/ 174 w 378"/>
                <a:gd name="T23" fmla="*/ 183 h 540"/>
                <a:gd name="T24" fmla="*/ 137 w 378"/>
                <a:gd name="T25" fmla="*/ 73 h 540"/>
                <a:gd name="T26" fmla="*/ 0 w 378"/>
                <a:gd name="T27" fmla="*/ 37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9" name="Freeform 17"/>
            <p:cNvSpPr>
              <a:spLocks/>
            </p:cNvSpPr>
            <p:nvPr/>
          </p:nvSpPr>
          <p:spPr bwMode="auto">
            <a:xfrm>
              <a:off x="1429" y="1933"/>
              <a:ext cx="272" cy="590"/>
            </a:xfrm>
            <a:custGeom>
              <a:avLst/>
              <a:gdLst>
                <a:gd name="T0" fmla="*/ 0 w 378"/>
                <a:gd name="T1" fmla="*/ 44 h 540"/>
                <a:gd name="T2" fmla="*/ 47 w 378"/>
                <a:gd name="T3" fmla="*/ 23 h 540"/>
                <a:gd name="T4" fmla="*/ 76 w 378"/>
                <a:gd name="T5" fmla="*/ 0 h 540"/>
                <a:gd name="T6" fmla="*/ 114 w 378"/>
                <a:gd name="T7" fmla="*/ 186 h 540"/>
                <a:gd name="T8" fmla="*/ 119 w 378"/>
                <a:gd name="T9" fmla="*/ 273 h 540"/>
                <a:gd name="T10" fmla="*/ 114 w 378"/>
                <a:gd name="T11" fmla="*/ 306 h 540"/>
                <a:gd name="T12" fmla="*/ 152 w 378"/>
                <a:gd name="T13" fmla="*/ 350 h 540"/>
                <a:gd name="T14" fmla="*/ 185 w 378"/>
                <a:gd name="T15" fmla="*/ 426 h 540"/>
                <a:gd name="T16" fmla="*/ 185 w 378"/>
                <a:gd name="T17" fmla="*/ 645 h 540"/>
                <a:gd name="T18" fmla="*/ 171 w 378"/>
                <a:gd name="T19" fmla="*/ 514 h 540"/>
                <a:gd name="T20" fmla="*/ 123 w 378"/>
                <a:gd name="T21" fmla="*/ 361 h 540"/>
                <a:gd name="T22" fmla="*/ 90 w 378"/>
                <a:gd name="T23" fmla="*/ 219 h 540"/>
                <a:gd name="T24" fmla="*/ 71 w 378"/>
                <a:gd name="T25" fmla="*/ 87 h 540"/>
                <a:gd name="T26" fmla="*/ 0 w 378"/>
                <a:gd name="T27" fmla="*/ 44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0" name="Freeform 18"/>
            <p:cNvSpPr>
              <a:spLocks/>
            </p:cNvSpPr>
            <p:nvPr/>
          </p:nvSpPr>
          <p:spPr bwMode="auto">
            <a:xfrm rot="-542933">
              <a:off x="1519" y="1888"/>
              <a:ext cx="272" cy="545"/>
            </a:xfrm>
            <a:custGeom>
              <a:avLst/>
              <a:gdLst>
                <a:gd name="T0" fmla="*/ 0 w 378"/>
                <a:gd name="T1" fmla="*/ 37 h 540"/>
                <a:gd name="T2" fmla="*/ 47 w 378"/>
                <a:gd name="T3" fmla="*/ 19 h 540"/>
                <a:gd name="T4" fmla="*/ 76 w 378"/>
                <a:gd name="T5" fmla="*/ 0 h 540"/>
                <a:gd name="T6" fmla="*/ 114 w 378"/>
                <a:gd name="T7" fmla="*/ 158 h 540"/>
                <a:gd name="T8" fmla="*/ 119 w 378"/>
                <a:gd name="T9" fmla="*/ 233 h 540"/>
                <a:gd name="T10" fmla="*/ 114 w 378"/>
                <a:gd name="T11" fmla="*/ 260 h 540"/>
                <a:gd name="T12" fmla="*/ 152 w 378"/>
                <a:gd name="T13" fmla="*/ 299 h 540"/>
                <a:gd name="T14" fmla="*/ 185 w 378"/>
                <a:gd name="T15" fmla="*/ 363 h 540"/>
                <a:gd name="T16" fmla="*/ 185 w 378"/>
                <a:gd name="T17" fmla="*/ 550 h 540"/>
                <a:gd name="T18" fmla="*/ 171 w 378"/>
                <a:gd name="T19" fmla="*/ 438 h 540"/>
                <a:gd name="T20" fmla="*/ 123 w 378"/>
                <a:gd name="T21" fmla="*/ 308 h 540"/>
                <a:gd name="T22" fmla="*/ 90 w 378"/>
                <a:gd name="T23" fmla="*/ 187 h 540"/>
                <a:gd name="T24" fmla="*/ 71 w 378"/>
                <a:gd name="T25" fmla="*/ 75 h 540"/>
                <a:gd name="T26" fmla="*/ 0 w 378"/>
                <a:gd name="T27" fmla="*/ 37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1" name="Tree"/>
            <p:cNvSpPr>
              <a:spLocks noEditPoints="1" noChangeArrowheads="1"/>
            </p:cNvSpPr>
            <p:nvPr/>
          </p:nvSpPr>
          <p:spPr bwMode="auto">
            <a:xfrm>
              <a:off x="930" y="663"/>
              <a:ext cx="636" cy="1140"/>
            </a:xfrm>
            <a:custGeom>
              <a:avLst/>
              <a:gdLst>
                <a:gd name="T0" fmla="*/ 9 w 21600"/>
                <a:gd name="T1" fmla="*/ 0 h 21600"/>
                <a:gd name="T2" fmla="*/ 5 w 21600"/>
                <a:gd name="T3" fmla="*/ 9 h 21600"/>
                <a:gd name="T4" fmla="*/ 3 w 21600"/>
                <a:gd name="T5" fmla="*/ 18 h 21600"/>
                <a:gd name="T6" fmla="*/ 0 w 21600"/>
                <a:gd name="T7" fmla="*/ 28 h 21600"/>
                <a:gd name="T8" fmla="*/ 13 w 21600"/>
                <a:gd name="T9" fmla="*/ 9 h 21600"/>
                <a:gd name="T10" fmla="*/ 16 w 21600"/>
                <a:gd name="T11" fmla="*/ 18 h 21600"/>
                <a:gd name="T12" fmla="*/ 19 w 21600"/>
                <a:gd name="T13" fmla="*/ 28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47 w 21600"/>
                <a:gd name="T22" fmla="*/ 22453 h 21600"/>
                <a:gd name="T23" fmla="*/ 21057 w 21600"/>
                <a:gd name="T24" fmla="*/ 28288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9909"/>
                  </a:moveTo>
                  <a:lnTo>
                    <a:pt x="9257" y="990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9909"/>
                  </a:lnTo>
                  <a:lnTo>
                    <a:pt x="21600" y="9909"/>
                  </a:lnTo>
                  <a:lnTo>
                    <a:pt x="12343" y="6606"/>
                  </a:lnTo>
                  <a:lnTo>
                    <a:pt x="18514" y="6606"/>
                  </a:lnTo>
                  <a:lnTo>
                    <a:pt x="12343" y="3303"/>
                  </a:lnTo>
                  <a:lnTo>
                    <a:pt x="15429" y="3303"/>
                  </a:lnTo>
                  <a:lnTo>
                    <a:pt x="10800" y="0"/>
                  </a:lnTo>
                  <a:lnTo>
                    <a:pt x="6171" y="3303"/>
                  </a:lnTo>
                  <a:lnTo>
                    <a:pt x="9257" y="3303"/>
                  </a:lnTo>
                  <a:lnTo>
                    <a:pt x="3086" y="6606"/>
                  </a:lnTo>
                  <a:lnTo>
                    <a:pt x="9257" y="6606"/>
                  </a:lnTo>
                  <a:lnTo>
                    <a:pt x="0" y="990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2" name="Oval 20"/>
            <p:cNvSpPr>
              <a:spLocks noChangeArrowheads="1"/>
            </p:cNvSpPr>
            <p:nvPr/>
          </p:nvSpPr>
          <p:spPr bwMode="auto">
            <a:xfrm>
              <a:off x="1565" y="220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3" name="Oval 21"/>
            <p:cNvSpPr>
              <a:spLocks noChangeArrowheads="1"/>
            </p:cNvSpPr>
            <p:nvPr/>
          </p:nvSpPr>
          <p:spPr bwMode="auto">
            <a:xfrm>
              <a:off x="1608" y="19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4" name="Oval 22"/>
            <p:cNvSpPr>
              <a:spLocks noChangeArrowheads="1"/>
            </p:cNvSpPr>
            <p:nvPr/>
          </p:nvSpPr>
          <p:spPr bwMode="auto">
            <a:xfrm>
              <a:off x="1474" y="1933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5" name="Oval 23"/>
            <p:cNvSpPr>
              <a:spLocks noChangeArrowheads="1"/>
            </p:cNvSpPr>
            <p:nvPr/>
          </p:nvSpPr>
          <p:spPr bwMode="auto">
            <a:xfrm>
              <a:off x="1835" y="279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6" name="Oval 24"/>
            <p:cNvSpPr>
              <a:spLocks noChangeArrowheads="1"/>
            </p:cNvSpPr>
            <p:nvPr/>
          </p:nvSpPr>
          <p:spPr bwMode="auto">
            <a:xfrm>
              <a:off x="2515" y="274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7" name="Oval 25"/>
            <p:cNvSpPr>
              <a:spLocks noChangeArrowheads="1"/>
            </p:cNvSpPr>
            <p:nvPr/>
          </p:nvSpPr>
          <p:spPr bwMode="auto">
            <a:xfrm>
              <a:off x="2426" y="3022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8" name="Oval 26"/>
            <p:cNvSpPr>
              <a:spLocks noChangeArrowheads="1"/>
            </p:cNvSpPr>
            <p:nvPr/>
          </p:nvSpPr>
          <p:spPr bwMode="auto">
            <a:xfrm>
              <a:off x="2969" y="302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9" name="Oval 27"/>
            <p:cNvSpPr>
              <a:spLocks noChangeArrowheads="1"/>
            </p:cNvSpPr>
            <p:nvPr/>
          </p:nvSpPr>
          <p:spPr bwMode="auto">
            <a:xfrm>
              <a:off x="3515" y="284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0" name="Oval 28"/>
            <p:cNvSpPr>
              <a:spLocks noChangeArrowheads="1"/>
            </p:cNvSpPr>
            <p:nvPr/>
          </p:nvSpPr>
          <p:spPr bwMode="auto">
            <a:xfrm>
              <a:off x="3606" y="279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1" name="Oval 29"/>
            <p:cNvSpPr>
              <a:spLocks noChangeArrowheads="1"/>
            </p:cNvSpPr>
            <p:nvPr/>
          </p:nvSpPr>
          <p:spPr bwMode="auto">
            <a:xfrm>
              <a:off x="3423" y="21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2" name="Oval 30"/>
            <p:cNvSpPr>
              <a:spLocks noChangeArrowheads="1"/>
            </p:cNvSpPr>
            <p:nvPr/>
          </p:nvSpPr>
          <p:spPr bwMode="auto">
            <a:xfrm>
              <a:off x="2290" y="2432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3" name="Oval 31"/>
            <p:cNvSpPr>
              <a:spLocks noChangeArrowheads="1"/>
            </p:cNvSpPr>
            <p:nvPr/>
          </p:nvSpPr>
          <p:spPr bwMode="auto">
            <a:xfrm>
              <a:off x="3379" y="225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4" name="Oval 32"/>
            <p:cNvSpPr>
              <a:spLocks noChangeArrowheads="1"/>
            </p:cNvSpPr>
            <p:nvPr/>
          </p:nvSpPr>
          <p:spPr bwMode="auto">
            <a:xfrm>
              <a:off x="2062" y="2386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8705" name="Group 33"/>
            <p:cNvGrpSpPr>
              <a:grpSpLocks/>
            </p:cNvGrpSpPr>
            <p:nvPr/>
          </p:nvGrpSpPr>
          <p:grpSpPr bwMode="auto">
            <a:xfrm>
              <a:off x="2969" y="2114"/>
              <a:ext cx="136" cy="318"/>
              <a:chOff x="2880" y="2387"/>
              <a:chExt cx="136" cy="318"/>
            </a:xfrm>
          </p:grpSpPr>
          <p:sp>
            <p:nvSpPr>
              <p:cNvPr id="28733" name="Oval 34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4" name="Oval 35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5" name="Oval 36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6" name="Oval 37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8706" name="Group 38"/>
            <p:cNvGrpSpPr>
              <a:grpSpLocks/>
            </p:cNvGrpSpPr>
            <p:nvPr/>
          </p:nvGrpSpPr>
          <p:grpSpPr bwMode="auto">
            <a:xfrm>
              <a:off x="2744" y="2251"/>
              <a:ext cx="136" cy="318"/>
              <a:chOff x="2880" y="2387"/>
              <a:chExt cx="136" cy="318"/>
            </a:xfrm>
          </p:grpSpPr>
          <p:sp>
            <p:nvSpPr>
              <p:cNvPr id="28729" name="Oval 39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0" name="Oval 40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1" name="Oval 41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2" name="Oval 42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8707" name="Text Box 43"/>
            <p:cNvSpPr txBox="1">
              <a:spLocks noChangeArrowheads="1"/>
            </p:cNvSpPr>
            <p:nvPr/>
          </p:nvSpPr>
          <p:spPr bwMode="auto">
            <a:xfrm>
              <a:off x="1429" y="2296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1</a:t>
              </a:r>
            </a:p>
          </p:txBody>
        </p:sp>
        <p:sp>
          <p:nvSpPr>
            <p:cNvPr id="28708" name="Text Box 44"/>
            <p:cNvSpPr txBox="1">
              <a:spLocks noChangeArrowheads="1"/>
            </p:cNvSpPr>
            <p:nvPr/>
          </p:nvSpPr>
          <p:spPr bwMode="auto">
            <a:xfrm>
              <a:off x="1971" y="2658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2</a:t>
              </a:r>
            </a:p>
          </p:txBody>
        </p:sp>
        <p:sp>
          <p:nvSpPr>
            <p:cNvPr id="28709" name="Text Box 45"/>
            <p:cNvSpPr txBox="1">
              <a:spLocks noChangeArrowheads="1"/>
            </p:cNvSpPr>
            <p:nvPr/>
          </p:nvSpPr>
          <p:spPr bwMode="auto">
            <a:xfrm>
              <a:off x="3060" y="2930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3</a:t>
              </a:r>
            </a:p>
          </p:txBody>
        </p:sp>
        <p:sp>
          <p:nvSpPr>
            <p:cNvPr id="28710" name="Text Box 46"/>
            <p:cNvSpPr txBox="1">
              <a:spLocks noChangeArrowheads="1"/>
            </p:cNvSpPr>
            <p:nvPr/>
          </p:nvSpPr>
          <p:spPr bwMode="auto">
            <a:xfrm>
              <a:off x="3288" y="2659"/>
              <a:ext cx="18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4</a:t>
              </a:r>
            </a:p>
          </p:txBody>
        </p:sp>
        <p:sp>
          <p:nvSpPr>
            <p:cNvPr id="28711" name="Text Box 47"/>
            <p:cNvSpPr txBox="1">
              <a:spLocks noChangeArrowheads="1"/>
            </p:cNvSpPr>
            <p:nvPr/>
          </p:nvSpPr>
          <p:spPr bwMode="auto">
            <a:xfrm>
              <a:off x="3513" y="2068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5</a:t>
              </a:r>
            </a:p>
          </p:txBody>
        </p:sp>
        <p:sp>
          <p:nvSpPr>
            <p:cNvPr id="28712" name="Text Box 48"/>
            <p:cNvSpPr txBox="1">
              <a:spLocks noChangeArrowheads="1"/>
            </p:cNvSpPr>
            <p:nvPr/>
          </p:nvSpPr>
          <p:spPr bwMode="auto">
            <a:xfrm>
              <a:off x="2744" y="1979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6</a:t>
              </a:r>
            </a:p>
          </p:txBody>
        </p:sp>
        <p:grpSp>
          <p:nvGrpSpPr>
            <p:cNvPr id="28713" name="Group 49"/>
            <p:cNvGrpSpPr>
              <a:grpSpLocks/>
            </p:cNvGrpSpPr>
            <p:nvPr/>
          </p:nvGrpSpPr>
          <p:grpSpPr bwMode="auto">
            <a:xfrm>
              <a:off x="3657" y="1668"/>
              <a:ext cx="538" cy="1263"/>
              <a:chOff x="4251" y="618"/>
              <a:chExt cx="1344" cy="2624"/>
            </a:xfrm>
          </p:grpSpPr>
          <p:sp>
            <p:nvSpPr>
              <p:cNvPr id="28717" name="Oval 50"/>
              <p:cNvSpPr>
                <a:spLocks noChangeArrowheads="1"/>
              </p:cNvSpPr>
              <p:nvPr/>
            </p:nvSpPr>
            <p:spPr bwMode="auto">
              <a:xfrm>
                <a:off x="4740" y="1389"/>
                <a:ext cx="227" cy="1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18" name="Freeform 51"/>
              <p:cNvSpPr>
                <a:spLocks/>
              </p:cNvSpPr>
              <p:nvPr/>
            </p:nvSpPr>
            <p:spPr bwMode="auto">
              <a:xfrm>
                <a:off x="4684" y="709"/>
                <a:ext cx="563" cy="2515"/>
              </a:xfrm>
              <a:custGeom>
                <a:avLst/>
                <a:gdLst>
                  <a:gd name="T0" fmla="*/ 442 w 563"/>
                  <a:gd name="T1" fmla="*/ 2515 h 2515"/>
                  <a:gd name="T2" fmla="*/ 488 w 563"/>
                  <a:gd name="T3" fmla="*/ 1390 h 2515"/>
                  <a:gd name="T4" fmla="*/ 479 w 563"/>
                  <a:gd name="T5" fmla="*/ 906 h 2515"/>
                  <a:gd name="T6" fmla="*/ 461 w 563"/>
                  <a:gd name="T7" fmla="*/ 869 h 2515"/>
                  <a:gd name="T8" fmla="*/ 296 w 563"/>
                  <a:gd name="T9" fmla="*/ 604 h 2515"/>
                  <a:gd name="T10" fmla="*/ 95 w 563"/>
                  <a:gd name="T11" fmla="*/ 339 h 2515"/>
                  <a:gd name="T12" fmla="*/ 22 w 563"/>
                  <a:gd name="T13" fmla="*/ 202 h 2515"/>
                  <a:gd name="T14" fmla="*/ 13 w 563"/>
                  <a:gd name="T15" fmla="*/ 0 h 25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63" h="2515">
                    <a:moveTo>
                      <a:pt x="442" y="2515"/>
                    </a:moveTo>
                    <a:cubicBezTo>
                      <a:pt x="563" y="2176"/>
                      <a:pt x="427" y="1760"/>
                      <a:pt x="488" y="1390"/>
                    </a:cubicBezTo>
                    <a:cubicBezTo>
                      <a:pt x="485" y="1229"/>
                      <a:pt x="487" y="1067"/>
                      <a:pt x="479" y="906"/>
                    </a:cubicBezTo>
                    <a:cubicBezTo>
                      <a:pt x="478" y="892"/>
                      <a:pt x="466" y="882"/>
                      <a:pt x="461" y="869"/>
                    </a:cubicBezTo>
                    <a:cubicBezTo>
                      <a:pt x="400" y="728"/>
                      <a:pt x="407" y="715"/>
                      <a:pt x="296" y="604"/>
                    </a:cubicBezTo>
                    <a:cubicBezTo>
                      <a:pt x="250" y="558"/>
                      <a:pt x="127" y="403"/>
                      <a:pt x="95" y="339"/>
                    </a:cubicBezTo>
                    <a:cubicBezTo>
                      <a:pt x="71" y="292"/>
                      <a:pt x="51" y="245"/>
                      <a:pt x="22" y="202"/>
                    </a:cubicBezTo>
                    <a:cubicBezTo>
                      <a:pt x="0" y="112"/>
                      <a:pt x="13" y="178"/>
                      <a:pt x="13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19" name="Freeform 52"/>
              <p:cNvSpPr>
                <a:spLocks/>
              </p:cNvSpPr>
              <p:nvPr/>
            </p:nvSpPr>
            <p:spPr bwMode="auto">
              <a:xfrm>
                <a:off x="4550" y="746"/>
                <a:ext cx="444" cy="2359"/>
              </a:xfrm>
              <a:custGeom>
                <a:avLst/>
                <a:gdLst>
                  <a:gd name="T0" fmla="*/ 394 w 444"/>
                  <a:gd name="T1" fmla="*/ 2359 h 2359"/>
                  <a:gd name="T2" fmla="*/ 384 w 444"/>
                  <a:gd name="T3" fmla="*/ 1326 h 2359"/>
                  <a:gd name="T4" fmla="*/ 412 w 444"/>
                  <a:gd name="T5" fmla="*/ 1143 h 2359"/>
                  <a:gd name="T6" fmla="*/ 421 w 444"/>
                  <a:gd name="T7" fmla="*/ 905 h 2359"/>
                  <a:gd name="T8" fmla="*/ 366 w 444"/>
                  <a:gd name="T9" fmla="*/ 814 h 2359"/>
                  <a:gd name="T10" fmla="*/ 247 w 444"/>
                  <a:gd name="T11" fmla="*/ 649 h 2359"/>
                  <a:gd name="T12" fmla="*/ 37 w 444"/>
                  <a:gd name="T13" fmla="*/ 439 h 2359"/>
                  <a:gd name="T14" fmla="*/ 0 w 444"/>
                  <a:gd name="T15" fmla="*/ 0 h 23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4" h="2359">
                    <a:moveTo>
                      <a:pt x="394" y="2359"/>
                    </a:moveTo>
                    <a:cubicBezTo>
                      <a:pt x="391" y="2015"/>
                      <a:pt x="384" y="1670"/>
                      <a:pt x="384" y="1326"/>
                    </a:cubicBezTo>
                    <a:cubicBezTo>
                      <a:pt x="384" y="1187"/>
                      <a:pt x="375" y="1217"/>
                      <a:pt x="412" y="1143"/>
                    </a:cubicBezTo>
                    <a:cubicBezTo>
                      <a:pt x="438" y="1040"/>
                      <a:pt x="444" y="1044"/>
                      <a:pt x="421" y="905"/>
                    </a:cubicBezTo>
                    <a:cubicBezTo>
                      <a:pt x="413" y="855"/>
                      <a:pt x="388" y="852"/>
                      <a:pt x="366" y="814"/>
                    </a:cubicBezTo>
                    <a:cubicBezTo>
                      <a:pt x="332" y="754"/>
                      <a:pt x="301" y="695"/>
                      <a:pt x="247" y="649"/>
                    </a:cubicBezTo>
                    <a:cubicBezTo>
                      <a:pt x="173" y="586"/>
                      <a:pt x="82" y="528"/>
                      <a:pt x="37" y="439"/>
                    </a:cubicBezTo>
                    <a:cubicBezTo>
                      <a:pt x="2" y="297"/>
                      <a:pt x="0" y="146"/>
                      <a:pt x="0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0" name="Freeform 53"/>
              <p:cNvSpPr>
                <a:spLocks/>
              </p:cNvSpPr>
              <p:nvPr/>
            </p:nvSpPr>
            <p:spPr bwMode="auto">
              <a:xfrm>
                <a:off x="5186" y="700"/>
                <a:ext cx="178" cy="2542"/>
              </a:xfrm>
              <a:custGeom>
                <a:avLst/>
                <a:gdLst>
                  <a:gd name="T0" fmla="*/ 59 w 178"/>
                  <a:gd name="T1" fmla="*/ 2542 h 2542"/>
                  <a:gd name="T2" fmla="*/ 96 w 178"/>
                  <a:gd name="T3" fmla="*/ 1600 h 2542"/>
                  <a:gd name="T4" fmla="*/ 160 w 178"/>
                  <a:gd name="T5" fmla="*/ 1399 h 2542"/>
                  <a:gd name="T6" fmla="*/ 151 w 178"/>
                  <a:gd name="T7" fmla="*/ 1088 h 2542"/>
                  <a:gd name="T8" fmla="*/ 132 w 178"/>
                  <a:gd name="T9" fmla="*/ 1015 h 2542"/>
                  <a:gd name="T10" fmla="*/ 123 w 178"/>
                  <a:gd name="T11" fmla="*/ 979 h 2542"/>
                  <a:gd name="T12" fmla="*/ 68 w 178"/>
                  <a:gd name="T13" fmla="*/ 695 h 2542"/>
                  <a:gd name="T14" fmla="*/ 87 w 178"/>
                  <a:gd name="T15" fmla="*/ 137 h 2542"/>
                  <a:gd name="T16" fmla="*/ 96 w 178"/>
                  <a:gd name="T17" fmla="*/ 92 h 2542"/>
                  <a:gd name="T18" fmla="*/ 178 w 178"/>
                  <a:gd name="T19" fmla="*/ 0 h 25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8" h="2542">
                    <a:moveTo>
                      <a:pt x="59" y="2542"/>
                    </a:moveTo>
                    <a:cubicBezTo>
                      <a:pt x="65" y="2237"/>
                      <a:pt x="40" y="1903"/>
                      <a:pt x="96" y="1600"/>
                    </a:cubicBezTo>
                    <a:cubicBezTo>
                      <a:pt x="109" y="1529"/>
                      <a:pt x="143" y="1469"/>
                      <a:pt x="160" y="1399"/>
                    </a:cubicBezTo>
                    <a:cubicBezTo>
                      <a:pt x="157" y="1295"/>
                      <a:pt x="159" y="1191"/>
                      <a:pt x="151" y="1088"/>
                    </a:cubicBezTo>
                    <a:cubicBezTo>
                      <a:pt x="149" y="1063"/>
                      <a:pt x="138" y="1039"/>
                      <a:pt x="132" y="1015"/>
                    </a:cubicBezTo>
                    <a:cubicBezTo>
                      <a:pt x="129" y="1003"/>
                      <a:pt x="123" y="979"/>
                      <a:pt x="123" y="979"/>
                    </a:cubicBezTo>
                    <a:cubicBezTo>
                      <a:pt x="116" y="893"/>
                      <a:pt x="118" y="769"/>
                      <a:pt x="68" y="695"/>
                    </a:cubicBezTo>
                    <a:cubicBezTo>
                      <a:pt x="38" y="512"/>
                      <a:pt x="0" y="306"/>
                      <a:pt x="87" y="137"/>
                    </a:cubicBezTo>
                    <a:cubicBezTo>
                      <a:pt x="90" y="122"/>
                      <a:pt x="88" y="105"/>
                      <a:pt x="96" y="92"/>
                    </a:cubicBezTo>
                    <a:cubicBezTo>
                      <a:pt x="105" y="78"/>
                      <a:pt x="178" y="30"/>
                      <a:pt x="178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1" name="Freeform 54"/>
              <p:cNvSpPr>
                <a:spLocks/>
              </p:cNvSpPr>
              <p:nvPr/>
            </p:nvSpPr>
            <p:spPr bwMode="auto">
              <a:xfrm>
                <a:off x="5254" y="1843"/>
                <a:ext cx="333" cy="814"/>
              </a:xfrm>
              <a:custGeom>
                <a:avLst/>
                <a:gdLst>
                  <a:gd name="T0" fmla="*/ 55 w 333"/>
                  <a:gd name="T1" fmla="*/ 412 h 814"/>
                  <a:gd name="T2" fmla="*/ 83 w 333"/>
                  <a:gd name="T3" fmla="*/ 256 h 814"/>
                  <a:gd name="T4" fmla="*/ 101 w 333"/>
                  <a:gd name="T5" fmla="*/ 137 h 814"/>
                  <a:gd name="T6" fmla="*/ 256 w 333"/>
                  <a:gd name="T7" fmla="*/ 0 h 814"/>
                  <a:gd name="T8" fmla="*/ 311 w 333"/>
                  <a:gd name="T9" fmla="*/ 119 h 814"/>
                  <a:gd name="T10" fmla="*/ 293 w 333"/>
                  <a:gd name="T11" fmla="*/ 146 h 814"/>
                  <a:gd name="T12" fmla="*/ 174 w 333"/>
                  <a:gd name="T13" fmla="*/ 293 h 814"/>
                  <a:gd name="T14" fmla="*/ 119 w 333"/>
                  <a:gd name="T15" fmla="*/ 375 h 814"/>
                  <a:gd name="T16" fmla="*/ 101 w 333"/>
                  <a:gd name="T17" fmla="*/ 402 h 814"/>
                  <a:gd name="T18" fmla="*/ 92 w 333"/>
                  <a:gd name="T19" fmla="*/ 558 h 814"/>
                  <a:gd name="T20" fmla="*/ 37 w 333"/>
                  <a:gd name="T21" fmla="*/ 686 h 814"/>
                  <a:gd name="T22" fmla="*/ 10 w 333"/>
                  <a:gd name="T23" fmla="*/ 768 h 814"/>
                  <a:gd name="T24" fmla="*/ 0 w 333"/>
                  <a:gd name="T25" fmla="*/ 814 h 8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3" h="814">
                    <a:moveTo>
                      <a:pt x="55" y="412"/>
                    </a:moveTo>
                    <a:cubicBezTo>
                      <a:pt x="71" y="361"/>
                      <a:pt x="70" y="308"/>
                      <a:pt x="83" y="256"/>
                    </a:cubicBezTo>
                    <a:cubicBezTo>
                      <a:pt x="84" y="247"/>
                      <a:pt x="86" y="164"/>
                      <a:pt x="101" y="137"/>
                    </a:cubicBezTo>
                    <a:cubicBezTo>
                      <a:pt x="130" y="85"/>
                      <a:pt x="198" y="19"/>
                      <a:pt x="256" y="0"/>
                    </a:cubicBezTo>
                    <a:cubicBezTo>
                      <a:pt x="333" y="15"/>
                      <a:pt x="332" y="26"/>
                      <a:pt x="311" y="119"/>
                    </a:cubicBezTo>
                    <a:cubicBezTo>
                      <a:pt x="309" y="130"/>
                      <a:pt x="298" y="137"/>
                      <a:pt x="293" y="146"/>
                    </a:cubicBezTo>
                    <a:cubicBezTo>
                      <a:pt x="261" y="202"/>
                      <a:pt x="211" y="240"/>
                      <a:pt x="174" y="293"/>
                    </a:cubicBezTo>
                    <a:cubicBezTo>
                      <a:pt x="155" y="320"/>
                      <a:pt x="137" y="348"/>
                      <a:pt x="119" y="375"/>
                    </a:cubicBezTo>
                    <a:cubicBezTo>
                      <a:pt x="113" y="384"/>
                      <a:pt x="101" y="402"/>
                      <a:pt x="101" y="402"/>
                    </a:cubicBezTo>
                    <a:cubicBezTo>
                      <a:pt x="98" y="454"/>
                      <a:pt x="97" y="506"/>
                      <a:pt x="92" y="558"/>
                    </a:cubicBezTo>
                    <a:cubicBezTo>
                      <a:pt x="88" y="605"/>
                      <a:pt x="55" y="644"/>
                      <a:pt x="37" y="686"/>
                    </a:cubicBezTo>
                    <a:cubicBezTo>
                      <a:pt x="26" y="712"/>
                      <a:pt x="19" y="741"/>
                      <a:pt x="10" y="768"/>
                    </a:cubicBezTo>
                    <a:cubicBezTo>
                      <a:pt x="5" y="783"/>
                      <a:pt x="0" y="814"/>
                      <a:pt x="0" y="814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2" name="Freeform 55"/>
              <p:cNvSpPr>
                <a:spLocks/>
              </p:cNvSpPr>
              <p:nvPr/>
            </p:nvSpPr>
            <p:spPr bwMode="auto">
              <a:xfrm>
                <a:off x="4569" y="1637"/>
                <a:ext cx="384" cy="1099"/>
              </a:xfrm>
              <a:custGeom>
                <a:avLst/>
                <a:gdLst>
                  <a:gd name="T0" fmla="*/ 356 w 384"/>
                  <a:gd name="T1" fmla="*/ 618 h 1099"/>
                  <a:gd name="T2" fmla="*/ 329 w 384"/>
                  <a:gd name="T3" fmla="*/ 416 h 1099"/>
                  <a:gd name="T4" fmla="*/ 301 w 384"/>
                  <a:gd name="T5" fmla="*/ 362 h 1099"/>
                  <a:gd name="T6" fmla="*/ 283 w 384"/>
                  <a:gd name="T7" fmla="*/ 307 h 1099"/>
                  <a:gd name="T8" fmla="*/ 219 w 384"/>
                  <a:gd name="T9" fmla="*/ 124 h 1099"/>
                  <a:gd name="T10" fmla="*/ 183 w 384"/>
                  <a:gd name="T11" fmla="*/ 51 h 1099"/>
                  <a:gd name="T12" fmla="*/ 137 w 384"/>
                  <a:gd name="T13" fmla="*/ 5 h 1099"/>
                  <a:gd name="T14" fmla="*/ 45 w 384"/>
                  <a:gd name="T15" fmla="*/ 14 h 1099"/>
                  <a:gd name="T16" fmla="*/ 0 w 384"/>
                  <a:gd name="T17" fmla="*/ 78 h 1099"/>
                  <a:gd name="T18" fmla="*/ 137 w 384"/>
                  <a:gd name="T19" fmla="*/ 471 h 1099"/>
                  <a:gd name="T20" fmla="*/ 219 w 384"/>
                  <a:gd name="T21" fmla="*/ 590 h 1099"/>
                  <a:gd name="T22" fmla="*/ 256 w 384"/>
                  <a:gd name="T23" fmla="*/ 645 h 1099"/>
                  <a:gd name="T24" fmla="*/ 265 w 384"/>
                  <a:gd name="T25" fmla="*/ 672 h 1099"/>
                  <a:gd name="T26" fmla="*/ 283 w 384"/>
                  <a:gd name="T27" fmla="*/ 691 h 1099"/>
                  <a:gd name="T28" fmla="*/ 320 w 384"/>
                  <a:gd name="T29" fmla="*/ 800 h 1099"/>
                  <a:gd name="T30" fmla="*/ 347 w 384"/>
                  <a:gd name="T31" fmla="*/ 1002 h 1099"/>
                  <a:gd name="T32" fmla="*/ 365 w 384"/>
                  <a:gd name="T33" fmla="*/ 1075 h 1099"/>
                  <a:gd name="T34" fmla="*/ 384 w 384"/>
                  <a:gd name="T35" fmla="*/ 1093 h 1099"/>
                  <a:gd name="T36" fmla="*/ 365 w 384"/>
                  <a:gd name="T37" fmla="*/ 1093 h 10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84" h="1099">
                    <a:moveTo>
                      <a:pt x="356" y="618"/>
                    </a:moveTo>
                    <a:cubicBezTo>
                      <a:pt x="377" y="552"/>
                      <a:pt x="366" y="474"/>
                      <a:pt x="329" y="416"/>
                    </a:cubicBezTo>
                    <a:cubicBezTo>
                      <a:pt x="298" y="291"/>
                      <a:pt x="343" y="445"/>
                      <a:pt x="301" y="362"/>
                    </a:cubicBezTo>
                    <a:cubicBezTo>
                      <a:pt x="292" y="345"/>
                      <a:pt x="290" y="325"/>
                      <a:pt x="283" y="307"/>
                    </a:cubicBezTo>
                    <a:cubicBezTo>
                      <a:pt x="253" y="235"/>
                      <a:pt x="238" y="201"/>
                      <a:pt x="219" y="124"/>
                    </a:cubicBezTo>
                    <a:cubicBezTo>
                      <a:pt x="213" y="98"/>
                      <a:pt x="202" y="70"/>
                      <a:pt x="183" y="51"/>
                    </a:cubicBezTo>
                    <a:cubicBezTo>
                      <a:pt x="168" y="36"/>
                      <a:pt x="137" y="5"/>
                      <a:pt x="137" y="5"/>
                    </a:cubicBezTo>
                    <a:cubicBezTo>
                      <a:pt x="106" y="8"/>
                      <a:pt x="72" y="0"/>
                      <a:pt x="45" y="14"/>
                    </a:cubicBezTo>
                    <a:cubicBezTo>
                      <a:pt x="22" y="26"/>
                      <a:pt x="0" y="78"/>
                      <a:pt x="0" y="78"/>
                    </a:cubicBezTo>
                    <a:cubicBezTo>
                      <a:pt x="15" y="244"/>
                      <a:pt x="46" y="333"/>
                      <a:pt x="137" y="471"/>
                    </a:cubicBezTo>
                    <a:cubicBezTo>
                      <a:pt x="164" y="512"/>
                      <a:pt x="189" y="552"/>
                      <a:pt x="219" y="590"/>
                    </a:cubicBezTo>
                    <a:cubicBezTo>
                      <a:pt x="233" y="607"/>
                      <a:pt x="256" y="645"/>
                      <a:pt x="256" y="645"/>
                    </a:cubicBezTo>
                    <a:cubicBezTo>
                      <a:pt x="259" y="654"/>
                      <a:pt x="260" y="664"/>
                      <a:pt x="265" y="672"/>
                    </a:cubicBezTo>
                    <a:cubicBezTo>
                      <a:pt x="269" y="680"/>
                      <a:pt x="280" y="683"/>
                      <a:pt x="283" y="691"/>
                    </a:cubicBezTo>
                    <a:cubicBezTo>
                      <a:pt x="301" y="739"/>
                      <a:pt x="291" y="759"/>
                      <a:pt x="320" y="800"/>
                    </a:cubicBezTo>
                    <a:cubicBezTo>
                      <a:pt x="327" y="867"/>
                      <a:pt x="336" y="936"/>
                      <a:pt x="347" y="1002"/>
                    </a:cubicBezTo>
                    <a:cubicBezTo>
                      <a:pt x="351" y="1027"/>
                      <a:pt x="355" y="1052"/>
                      <a:pt x="365" y="1075"/>
                    </a:cubicBezTo>
                    <a:cubicBezTo>
                      <a:pt x="368" y="1083"/>
                      <a:pt x="384" y="1084"/>
                      <a:pt x="384" y="1093"/>
                    </a:cubicBezTo>
                    <a:cubicBezTo>
                      <a:pt x="384" y="1099"/>
                      <a:pt x="371" y="1093"/>
                      <a:pt x="365" y="1093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3" name="Freeform 56"/>
              <p:cNvSpPr>
                <a:spLocks/>
              </p:cNvSpPr>
              <p:nvPr/>
            </p:nvSpPr>
            <p:spPr bwMode="auto">
              <a:xfrm>
                <a:off x="4925" y="1292"/>
                <a:ext cx="128" cy="1045"/>
              </a:xfrm>
              <a:custGeom>
                <a:avLst/>
                <a:gdLst>
                  <a:gd name="T0" fmla="*/ 64 w 128"/>
                  <a:gd name="T1" fmla="*/ 505 h 1045"/>
                  <a:gd name="T2" fmla="*/ 37 w 128"/>
                  <a:gd name="T3" fmla="*/ 368 h 1045"/>
                  <a:gd name="T4" fmla="*/ 0 w 128"/>
                  <a:gd name="T5" fmla="*/ 277 h 1045"/>
                  <a:gd name="T6" fmla="*/ 9 w 128"/>
                  <a:gd name="T7" fmla="*/ 30 h 1045"/>
                  <a:gd name="T8" fmla="*/ 19 w 128"/>
                  <a:gd name="T9" fmla="*/ 3 h 1045"/>
                  <a:gd name="T10" fmla="*/ 46 w 128"/>
                  <a:gd name="T11" fmla="*/ 21 h 1045"/>
                  <a:gd name="T12" fmla="*/ 83 w 128"/>
                  <a:gd name="T13" fmla="*/ 222 h 1045"/>
                  <a:gd name="T14" fmla="*/ 128 w 128"/>
                  <a:gd name="T15" fmla="*/ 323 h 1045"/>
                  <a:gd name="T16" fmla="*/ 119 w 128"/>
                  <a:gd name="T17" fmla="*/ 661 h 1045"/>
                  <a:gd name="T18" fmla="*/ 92 w 128"/>
                  <a:gd name="T19" fmla="*/ 725 h 1045"/>
                  <a:gd name="T20" fmla="*/ 37 w 128"/>
                  <a:gd name="T21" fmla="*/ 899 h 1045"/>
                  <a:gd name="T22" fmla="*/ 0 w 128"/>
                  <a:gd name="T23" fmla="*/ 1045 h 10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8" h="1045">
                    <a:moveTo>
                      <a:pt x="64" y="505"/>
                    </a:moveTo>
                    <a:cubicBezTo>
                      <a:pt x="55" y="461"/>
                      <a:pt x="54" y="409"/>
                      <a:pt x="37" y="368"/>
                    </a:cubicBezTo>
                    <a:cubicBezTo>
                      <a:pt x="23" y="335"/>
                      <a:pt x="9" y="313"/>
                      <a:pt x="0" y="277"/>
                    </a:cubicBezTo>
                    <a:cubicBezTo>
                      <a:pt x="3" y="195"/>
                      <a:pt x="3" y="112"/>
                      <a:pt x="9" y="30"/>
                    </a:cubicBezTo>
                    <a:cubicBezTo>
                      <a:pt x="10" y="20"/>
                      <a:pt x="10" y="5"/>
                      <a:pt x="19" y="3"/>
                    </a:cubicBezTo>
                    <a:cubicBezTo>
                      <a:pt x="30" y="0"/>
                      <a:pt x="37" y="15"/>
                      <a:pt x="46" y="21"/>
                    </a:cubicBezTo>
                    <a:cubicBezTo>
                      <a:pt x="83" y="131"/>
                      <a:pt x="61" y="23"/>
                      <a:pt x="83" y="222"/>
                    </a:cubicBezTo>
                    <a:cubicBezTo>
                      <a:pt x="87" y="259"/>
                      <a:pt x="128" y="323"/>
                      <a:pt x="128" y="323"/>
                    </a:cubicBezTo>
                    <a:cubicBezTo>
                      <a:pt x="125" y="436"/>
                      <a:pt x="127" y="549"/>
                      <a:pt x="119" y="661"/>
                    </a:cubicBezTo>
                    <a:cubicBezTo>
                      <a:pt x="117" y="684"/>
                      <a:pt x="97" y="703"/>
                      <a:pt x="92" y="725"/>
                    </a:cubicBezTo>
                    <a:cubicBezTo>
                      <a:pt x="78" y="784"/>
                      <a:pt x="56" y="841"/>
                      <a:pt x="37" y="899"/>
                    </a:cubicBezTo>
                    <a:cubicBezTo>
                      <a:pt x="35" y="913"/>
                      <a:pt x="27" y="1045"/>
                      <a:pt x="0" y="1045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4" name="Freeform 57"/>
              <p:cNvSpPr>
                <a:spLocks/>
              </p:cNvSpPr>
              <p:nvPr/>
            </p:nvSpPr>
            <p:spPr bwMode="auto">
              <a:xfrm>
                <a:off x="5154" y="1194"/>
                <a:ext cx="146" cy="713"/>
              </a:xfrm>
              <a:custGeom>
                <a:avLst/>
                <a:gdLst>
                  <a:gd name="T0" fmla="*/ 27 w 146"/>
                  <a:gd name="T1" fmla="*/ 713 h 713"/>
                  <a:gd name="T2" fmla="*/ 110 w 146"/>
                  <a:gd name="T3" fmla="*/ 539 h 713"/>
                  <a:gd name="T4" fmla="*/ 128 w 146"/>
                  <a:gd name="T5" fmla="*/ 503 h 713"/>
                  <a:gd name="T6" fmla="*/ 146 w 146"/>
                  <a:gd name="T7" fmla="*/ 466 h 713"/>
                  <a:gd name="T8" fmla="*/ 119 w 146"/>
                  <a:gd name="T9" fmla="*/ 91 h 713"/>
                  <a:gd name="T10" fmla="*/ 91 w 146"/>
                  <a:gd name="T11" fmla="*/ 37 h 713"/>
                  <a:gd name="T12" fmla="*/ 0 w 146"/>
                  <a:gd name="T13" fmla="*/ 0 h 713"/>
                  <a:gd name="T14" fmla="*/ 9 w 146"/>
                  <a:gd name="T15" fmla="*/ 402 h 713"/>
                  <a:gd name="T16" fmla="*/ 9 w 146"/>
                  <a:gd name="T17" fmla="*/ 421 h 7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6" h="713">
                    <a:moveTo>
                      <a:pt x="27" y="713"/>
                    </a:moveTo>
                    <a:cubicBezTo>
                      <a:pt x="47" y="652"/>
                      <a:pt x="81" y="596"/>
                      <a:pt x="110" y="539"/>
                    </a:cubicBezTo>
                    <a:cubicBezTo>
                      <a:pt x="116" y="527"/>
                      <a:pt x="122" y="515"/>
                      <a:pt x="128" y="503"/>
                    </a:cubicBezTo>
                    <a:cubicBezTo>
                      <a:pt x="134" y="491"/>
                      <a:pt x="146" y="466"/>
                      <a:pt x="146" y="466"/>
                    </a:cubicBezTo>
                    <a:cubicBezTo>
                      <a:pt x="141" y="322"/>
                      <a:pt x="142" y="221"/>
                      <a:pt x="119" y="91"/>
                    </a:cubicBezTo>
                    <a:cubicBezTo>
                      <a:pt x="116" y="74"/>
                      <a:pt x="104" y="48"/>
                      <a:pt x="91" y="37"/>
                    </a:cubicBezTo>
                    <a:cubicBezTo>
                      <a:pt x="69" y="19"/>
                      <a:pt x="27" y="7"/>
                      <a:pt x="0" y="0"/>
                    </a:cubicBezTo>
                    <a:cubicBezTo>
                      <a:pt x="3" y="134"/>
                      <a:pt x="0" y="268"/>
                      <a:pt x="9" y="402"/>
                    </a:cubicBezTo>
                    <a:cubicBezTo>
                      <a:pt x="10" y="425"/>
                      <a:pt x="50" y="421"/>
                      <a:pt x="9" y="421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5" name="Freeform 58"/>
              <p:cNvSpPr>
                <a:spLocks/>
              </p:cNvSpPr>
              <p:nvPr/>
            </p:nvSpPr>
            <p:spPr bwMode="auto">
              <a:xfrm>
                <a:off x="5008" y="2163"/>
                <a:ext cx="180" cy="741"/>
              </a:xfrm>
              <a:custGeom>
                <a:avLst/>
                <a:gdLst>
                  <a:gd name="T0" fmla="*/ 155 w 180"/>
                  <a:gd name="T1" fmla="*/ 302 h 741"/>
                  <a:gd name="T2" fmla="*/ 64 w 180"/>
                  <a:gd name="T3" fmla="*/ 0 h 741"/>
                  <a:gd name="T4" fmla="*/ 0 w 180"/>
                  <a:gd name="T5" fmla="*/ 64 h 741"/>
                  <a:gd name="T6" fmla="*/ 73 w 180"/>
                  <a:gd name="T7" fmla="*/ 466 h 741"/>
                  <a:gd name="T8" fmla="*/ 109 w 180"/>
                  <a:gd name="T9" fmla="*/ 549 h 741"/>
                  <a:gd name="T10" fmla="*/ 146 w 180"/>
                  <a:gd name="T11" fmla="*/ 631 h 741"/>
                  <a:gd name="T12" fmla="*/ 155 w 180"/>
                  <a:gd name="T13" fmla="*/ 704 h 741"/>
                  <a:gd name="T14" fmla="*/ 173 w 180"/>
                  <a:gd name="T15" fmla="*/ 732 h 741"/>
                  <a:gd name="T16" fmla="*/ 155 w 180"/>
                  <a:gd name="T17" fmla="*/ 741 h 7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0" h="741">
                    <a:moveTo>
                      <a:pt x="155" y="302"/>
                    </a:moveTo>
                    <a:cubicBezTo>
                      <a:pt x="148" y="154"/>
                      <a:pt x="180" y="77"/>
                      <a:pt x="64" y="0"/>
                    </a:cubicBezTo>
                    <a:cubicBezTo>
                      <a:pt x="16" y="12"/>
                      <a:pt x="12" y="16"/>
                      <a:pt x="0" y="64"/>
                    </a:cubicBezTo>
                    <a:cubicBezTo>
                      <a:pt x="8" y="197"/>
                      <a:pt x="9" y="345"/>
                      <a:pt x="73" y="466"/>
                    </a:cubicBezTo>
                    <a:cubicBezTo>
                      <a:pt x="81" y="501"/>
                      <a:pt x="84" y="523"/>
                      <a:pt x="109" y="549"/>
                    </a:cubicBezTo>
                    <a:cubicBezTo>
                      <a:pt x="132" y="614"/>
                      <a:pt x="117" y="588"/>
                      <a:pt x="146" y="631"/>
                    </a:cubicBezTo>
                    <a:cubicBezTo>
                      <a:pt x="149" y="655"/>
                      <a:pt x="149" y="680"/>
                      <a:pt x="155" y="704"/>
                    </a:cubicBezTo>
                    <a:cubicBezTo>
                      <a:pt x="158" y="715"/>
                      <a:pt x="173" y="721"/>
                      <a:pt x="173" y="732"/>
                    </a:cubicBezTo>
                    <a:cubicBezTo>
                      <a:pt x="173" y="739"/>
                      <a:pt x="161" y="738"/>
                      <a:pt x="155" y="741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6" name="Oval 59"/>
              <p:cNvSpPr>
                <a:spLocks noChangeArrowheads="1"/>
              </p:cNvSpPr>
              <p:nvPr/>
            </p:nvSpPr>
            <p:spPr bwMode="auto">
              <a:xfrm>
                <a:off x="4251" y="618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27" name="Oval 60"/>
              <p:cNvSpPr>
                <a:spLocks noChangeArrowheads="1"/>
              </p:cNvSpPr>
              <p:nvPr/>
            </p:nvSpPr>
            <p:spPr bwMode="auto">
              <a:xfrm>
                <a:off x="5019" y="618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28" name="Oval 61"/>
              <p:cNvSpPr>
                <a:spLocks noChangeArrowheads="1"/>
              </p:cNvSpPr>
              <p:nvPr/>
            </p:nvSpPr>
            <p:spPr bwMode="auto">
              <a:xfrm>
                <a:off x="4539" y="810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8714" name="Oval 62"/>
            <p:cNvSpPr>
              <a:spLocks noChangeArrowheads="1"/>
            </p:cNvSpPr>
            <p:nvPr/>
          </p:nvSpPr>
          <p:spPr bwMode="auto">
            <a:xfrm>
              <a:off x="3878" y="216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15" name="Oval 63"/>
            <p:cNvSpPr>
              <a:spLocks noChangeArrowheads="1"/>
            </p:cNvSpPr>
            <p:nvPr/>
          </p:nvSpPr>
          <p:spPr bwMode="auto">
            <a:xfrm>
              <a:off x="3878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16" name="Text Box 64"/>
            <p:cNvSpPr txBox="1">
              <a:spLocks noChangeArrowheads="1"/>
            </p:cNvSpPr>
            <p:nvPr/>
          </p:nvSpPr>
          <p:spPr bwMode="auto">
            <a:xfrm>
              <a:off x="3682" y="2337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7</a:t>
              </a:r>
            </a:p>
          </p:txBody>
        </p:sp>
      </p:grpSp>
      <p:sp>
        <p:nvSpPr>
          <p:cNvPr id="2" name="Obdélník 1"/>
          <p:cNvSpPr/>
          <p:nvPr/>
        </p:nvSpPr>
        <p:spPr>
          <a:xfrm>
            <a:off x="13600" y="1211618"/>
            <a:ext cx="8662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fotosyntetické populace kolísají od 10</a:t>
            </a:r>
            <a:r>
              <a:rPr lang="cs-CZ" altLang="ko-KR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 po 10</a:t>
            </a:r>
            <a:r>
              <a:rPr lang="cs-CZ" altLang="ko-KR" baseline="30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 b./ml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 jako </a:t>
            </a:r>
            <a:r>
              <a:rPr lang="cs-CZ" altLang="ko-KR" b="1" dirty="0">
                <a:latin typeface="Times New Roman" pitchFamily="18" charset="0"/>
                <a:cs typeface="Times New Roman" pitchFamily="18" charset="0"/>
              </a:rPr>
              <a:t>přisedlá společenstva </a:t>
            </a: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spojená s </a:t>
            </a:r>
            <a:r>
              <a:rPr lang="cs-CZ" altLang="ko-KR" dirty="0" err="1">
                <a:latin typeface="Times New Roman" pitchFamily="18" charset="0"/>
                <a:cs typeface="Times New Roman" pitchFamily="18" charset="0"/>
              </a:rPr>
              <a:t>biofilmy</a:t>
            </a:r>
            <a:endParaRPr lang="cs-CZ" altLang="ko-KR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proudící charakter vodního sloupce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ko-KR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ko-KR" b="1" dirty="0" err="1">
                <a:latin typeface="Times New Roman" pitchFamily="18" charset="0"/>
                <a:cs typeface="Times New Roman" pitchFamily="18" charset="0"/>
              </a:rPr>
              <a:t>fytoplanktonní</a:t>
            </a:r>
            <a:r>
              <a:rPr lang="cs-CZ" altLang="ko-KR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(volně žijící) společenstva také existují v tocích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 kvůli konstantnímu pohybu vody nejsou </a:t>
            </a:r>
            <a:r>
              <a:rPr lang="cs-CZ" altLang="ko-KR" b="1" dirty="0">
                <a:latin typeface="Times New Roman" pitchFamily="18" charset="0"/>
                <a:cs typeface="Times New Roman" pitchFamily="18" charset="0"/>
              </a:rPr>
              <a:t>prostorově stabilní populace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ko-KR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skutečně stabilní populace v </a:t>
            </a:r>
            <a:r>
              <a:rPr lang="cs-CZ" altLang="ko-KR" dirty="0" err="1">
                <a:latin typeface="Times New Roman" pitchFamily="18" charset="0"/>
                <a:cs typeface="Times New Roman" pitchFamily="18" charset="0"/>
              </a:rPr>
              <a:t>lotických</a:t>
            </a: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 (tekoucích) prostředích toků a řek jsou </a:t>
            </a:r>
            <a:r>
              <a:rPr lang="cs-CZ" altLang="ko-KR" b="1" dirty="0" err="1">
                <a:latin typeface="Times New Roman" pitchFamily="18" charset="0"/>
                <a:cs typeface="Times New Roman" pitchFamily="18" charset="0"/>
              </a:rPr>
              <a:t>biofilmy</a:t>
            </a:r>
            <a:r>
              <a:rPr lang="cs-CZ" altLang="ko-KR" b="1" dirty="0">
                <a:latin typeface="Times New Roman" pitchFamily="18" charset="0"/>
                <a:cs typeface="Times New Roman" pitchFamily="18" charset="0"/>
              </a:rPr>
              <a:t> a sedimentární (bentické) společenstva</a:t>
            </a:r>
            <a:endParaRPr lang="cs-CZ" altLang="ko-K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751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sejmout0044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2925"/>
            <a:ext cx="5791200" cy="4470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3132138" y="4724400"/>
            <a:ext cx="2349500" cy="1627188"/>
            <a:chOff x="2736" y="1104"/>
            <a:chExt cx="1480" cy="1025"/>
          </a:xfrm>
        </p:grpSpPr>
        <p:pic>
          <p:nvPicPr>
            <p:cNvPr id="31753" name="Picture 5" descr="sejmout0044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104"/>
              <a:ext cx="1480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6" descr="sejmout0044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" y="1920"/>
              <a:ext cx="26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8" name="Picture 7" descr="P10101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2963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Line 10"/>
          <p:cNvSpPr>
            <a:spLocks noChangeShapeType="1"/>
          </p:cNvSpPr>
          <p:nvPr/>
        </p:nvSpPr>
        <p:spPr bwMode="auto">
          <a:xfrm>
            <a:off x="2195513" y="5445125"/>
            <a:ext cx="2808287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0" name="Text Box 13"/>
          <p:cNvSpPr txBox="1">
            <a:spLocks noChangeArrowheads="1"/>
          </p:cNvSpPr>
          <p:nvPr/>
        </p:nvSpPr>
        <p:spPr bwMode="auto">
          <a:xfrm>
            <a:off x="566738" y="76200"/>
            <a:ext cx="315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>
                <a:solidFill>
                  <a:schemeClr val="accent2"/>
                </a:solidFill>
                <a:latin typeface="+mn-lt"/>
              </a:rPr>
              <a:t>Přirozené biofilmy toků</a:t>
            </a:r>
          </a:p>
        </p:txBody>
      </p:sp>
      <p:sp>
        <p:nvSpPr>
          <p:cNvPr id="31751" name="Text Box 15"/>
          <p:cNvSpPr txBox="1">
            <a:spLocks noChangeArrowheads="1"/>
          </p:cNvSpPr>
          <p:nvPr/>
        </p:nvSpPr>
        <p:spPr bwMode="auto">
          <a:xfrm>
            <a:off x="4308475" y="595313"/>
            <a:ext cx="417877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dirty="0">
                <a:latin typeface="+mn-lt"/>
              </a:rPr>
              <a:t>„Hot-spot“ říčního metabolismu</a:t>
            </a:r>
          </a:p>
        </p:txBody>
      </p:sp>
      <p:pic>
        <p:nvPicPr>
          <p:cNvPr id="31752" name="Picture 4" descr="P101005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54100"/>
            <a:ext cx="4114800" cy="2590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829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02034"/>
          </a:xfrm>
        </p:spPr>
        <p:txBody>
          <a:bodyPr>
            <a:noAutofit/>
          </a:bodyPr>
          <a:lstStyle/>
          <a:p>
            <a:r>
              <a:rPr lang="en-GB" sz="2400" dirty="0" err="1"/>
              <a:t>Limitující</a:t>
            </a:r>
            <a:r>
              <a:rPr lang="en-GB" sz="2400" dirty="0"/>
              <a:t> </a:t>
            </a:r>
            <a:r>
              <a:rPr lang="en-GB" sz="2400" dirty="0" err="1"/>
              <a:t>faktory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620688"/>
            <a:ext cx="9001000" cy="4525963"/>
          </a:xfrm>
        </p:spPr>
        <p:txBody>
          <a:bodyPr>
            <a:normAutofit/>
          </a:bodyPr>
          <a:lstStyle/>
          <a:p>
            <a:r>
              <a:rPr lang="cs-CZ" sz="1700" dirty="0"/>
              <a:t>kontrolují distribuci nebo hustotu populace</a:t>
            </a:r>
          </a:p>
          <a:p>
            <a:r>
              <a:rPr lang="cs-CZ" sz="1700" dirty="0"/>
              <a:t>pH, teplota, osmotický a hydrostatický tlak, vlhkost, světlo, salinita, hydrostatický tlak, koncentrace kyslíku a živin</a:t>
            </a:r>
          </a:p>
          <a:p>
            <a:r>
              <a:rPr lang="cs-CZ" sz="1700" dirty="0"/>
              <a:t>různé působení na jeden organismus v různém prostředí</a:t>
            </a:r>
          </a:p>
          <a:p>
            <a:r>
              <a:rPr lang="cs-CZ" sz="1700" dirty="0"/>
              <a:t>kritický faktor ovlivňuje složení společenstva</a:t>
            </a:r>
          </a:p>
          <a:p>
            <a:endParaRPr lang="cs-CZ" sz="1700" dirty="0"/>
          </a:p>
          <a:p>
            <a:r>
              <a:rPr lang="cs-CZ" sz="1700" dirty="0"/>
              <a:t>kmeny </a:t>
            </a:r>
            <a:r>
              <a:rPr lang="cs-CZ" sz="1700" i="1" dirty="0"/>
              <a:t>S. </a:t>
            </a:r>
            <a:r>
              <a:rPr lang="cs-CZ" sz="1700" i="1" dirty="0" err="1"/>
              <a:t>pneumoniae</a:t>
            </a:r>
            <a:r>
              <a:rPr lang="cs-CZ" sz="1700" i="1" dirty="0"/>
              <a:t> </a:t>
            </a:r>
            <a:r>
              <a:rPr lang="cs-CZ" sz="1700" dirty="0"/>
              <a:t>neschopné růst při 41 °C – neškodné pro králíka</a:t>
            </a:r>
          </a:p>
          <a:p>
            <a:pPr marL="0" indent="0">
              <a:buNone/>
            </a:pPr>
            <a:r>
              <a:rPr lang="cs-CZ" sz="1700" dirty="0"/>
              <a:t>        x termotolerantní kmeny patogenní</a:t>
            </a:r>
          </a:p>
          <a:p>
            <a:pPr marL="0" indent="0">
              <a:buNone/>
            </a:pPr>
            <a:endParaRPr lang="cs-CZ" sz="1700" dirty="0"/>
          </a:p>
          <a:p>
            <a:r>
              <a:rPr lang="cs-CZ" sz="1700" dirty="0"/>
              <a:t>intenzita abiotických faktorů není </a:t>
            </a:r>
            <a:r>
              <a:rPr lang="cs-CZ" sz="1700" dirty="0" err="1"/>
              <a:t>konstatní</a:t>
            </a:r>
            <a:r>
              <a:rPr lang="cs-CZ" sz="1700" dirty="0"/>
              <a:t> – vznik gradientů = distribuce organismů podél nich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3861048"/>
            <a:ext cx="472752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3969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spect="1" noChangeArrowheads="1"/>
          </p:cNvSpPr>
          <p:nvPr/>
        </p:nvSpPr>
        <p:spPr bwMode="auto">
          <a:xfrm>
            <a:off x="5867400" y="3284538"/>
            <a:ext cx="3276600" cy="50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Bakterie na řasách</a:t>
            </a:r>
          </a:p>
        </p:txBody>
      </p:sp>
      <p:sp>
        <p:nvSpPr>
          <p:cNvPr id="32771" name="Text Box 7"/>
          <p:cNvSpPr txBox="1">
            <a:spLocks noChangeAspect="1" noChangeArrowheads="1"/>
          </p:cNvSpPr>
          <p:nvPr/>
        </p:nvSpPr>
        <p:spPr bwMode="auto">
          <a:xfrm>
            <a:off x="539750" y="3213100"/>
            <a:ext cx="19812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 b="1">
                <a:latin typeface="Calibri" pitchFamily="34" charset="0"/>
                <a:cs typeface="Calibri" pitchFamily="34" charset="0"/>
              </a:rPr>
              <a:t>Tenký biofilm</a:t>
            </a:r>
          </a:p>
        </p:txBody>
      </p:sp>
      <p:sp>
        <p:nvSpPr>
          <p:cNvPr id="32772" name="Text Box 8"/>
          <p:cNvSpPr txBox="1">
            <a:spLocks noChangeAspect="1" noChangeArrowheads="1"/>
          </p:cNvSpPr>
          <p:nvPr/>
        </p:nvSpPr>
        <p:spPr bwMode="auto">
          <a:xfrm>
            <a:off x="3419475" y="3284538"/>
            <a:ext cx="1905000" cy="422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Silný biofilm</a:t>
            </a:r>
          </a:p>
          <a:p>
            <a:endParaRPr lang="cs-CZ" altLang="ko-KR" b="1"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  <p:pic>
        <p:nvPicPr>
          <p:cNvPr id="3277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04988"/>
            <a:ext cx="24384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28788"/>
            <a:ext cx="25908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52588"/>
            <a:ext cx="2362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2" descr="scan004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437063"/>
            <a:ext cx="267176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3" descr="scan0045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652963"/>
            <a:ext cx="25844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Line 14"/>
          <p:cNvSpPr>
            <a:spLocks noChangeShapeType="1"/>
          </p:cNvSpPr>
          <p:nvPr/>
        </p:nvSpPr>
        <p:spPr bwMode="auto">
          <a:xfrm flipH="1">
            <a:off x="4284663" y="2492375"/>
            <a:ext cx="2232025" cy="2232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79" name="Line 15"/>
          <p:cNvSpPr>
            <a:spLocks noChangeShapeType="1"/>
          </p:cNvSpPr>
          <p:nvPr/>
        </p:nvSpPr>
        <p:spPr bwMode="auto">
          <a:xfrm>
            <a:off x="4140200" y="4941888"/>
            <a:ext cx="2592388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1763713" y="530225"/>
            <a:ext cx="5052089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ko-KR" sz="2000" b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Různé způsoby přichycení epilitických bakterií</a:t>
            </a:r>
          </a:p>
        </p:txBody>
      </p:sp>
    </p:spTree>
    <p:extLst>
      <p:ext uri="{BB962C8B-B14F-4D97-AF65-F5344CB8AC3E}">
        <p14:creationId xmlns:p14="http://schemas.microsoft.com/office/powerpoint/2010/main" val="25906362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cs-CZ" sz="2400" b="1" dirty="0"/>
              <a:t>Složení a aktivita sladkovodních mikrobiálních komunit</a:t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5616624"/>
          </a:xfrm>
        </p:spPr>
        <p:txBody>
          <a:bodyPr>
            <a:noAutofit/>
          </a:bodyPr>
          <a:lstStyle/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složení mikrobiálních komunit jezer více studováno než u řek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dost podobností, ale řeky mají vždy více </a:t>
            </a:r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allochtonních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mikrobů!</a:t>
            </a:r>
          </a:p>
          <a:p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dále se budeme zabývat více jezery: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nalezneme zde zástupce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Achromobacter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Flavobacterium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Brevibacterium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Micrococcus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Bacillus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Pseudomonas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Nocardia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Streptomyces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Micromonospora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Cytophaga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Spirillum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Vibrio</a:t>
            </a:r>
          </a:p>
          <a:p>
            <a:endParaRPr lang="cs-CZ" sz="1700" i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700" b="1" i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700" b="1" i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700" b="1" i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700" b="1" i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700" b="1" i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7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na ponořených površích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Caulobacter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Hyphomicrobium</a:t>
            </a:r>
            <a:endParaRPr lang="cs-CZ" sz="17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autotrofní bakterie - autochtonní– důležitá role v cyklu živin</a:t>
            </a:r>
          </a:p>
          <a:p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fotoautotrofní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sinice / v anoxické zóně purpurové a zelené anaerobní fotosyntetické bakterie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sinice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Microcystis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Anabaena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Aphanizomenon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mohou dominovat planktonu sladkovodních habitatů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53958"/>
            <a:ext cx="1728192" cy="14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89451"/>
            <a:ext cx="2518045" cy="158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92" y="3053958"/>
            <a:ext cx="1728192" cy="197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9852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Mikroorganismy</a:t>
            </a:r>
            <a:r>
              <a:rPr lang="en-GB" sz="2700" dirty="0"/>
              <a:t> v </a:t>
            </a:r>
            <a:r>
              <a:rPr lang="en-GB" sz="2700" dirty="0" err="1"/>
              <a:t>sedimentech</a:t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obvykle se liší od organismů ve vodě nad sedimenty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mělkých rybnících a jezerech se na povrchu sedimentů nachází anaerobní fotosyntetické bakterie, často určují barvu těchto vodních ploch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anaerobní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respirátoři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Pseudomonas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(denitrifikace)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obligátně anaerobní bakterie zaujímají důležité niky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sporulující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Clostridium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metanogenní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bakterie produkující metan</a:t>
            </a:r>
          </a:p>
          <a:p>
            <a:pPr marL="0" indent="0">
              <a:buNone/>
            </a:pP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Desulfovibrio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produkující sirovodík</a:t>
            </a:r>
          </a:p>
          <a:p>
            <a:pPr>
              <a:buFontTx/>
              <a:buChar char="-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houby se nachází na organických úlomcích na povrchu sedimentů – včetně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celulolytických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hub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02695"/>
            <a:ext cx="26670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93" y="503604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49894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1788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260648"/>
            <a:ext cx="8424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600" dirty="0"/>
              <a:t>„</a:t>
            </a:r>
            <a:r>
              <a:rPr lang="cs-CZ" sz="1600" dirty="0"/>
              <a:t>vodní květ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“ sinic – často spojené s přítokem živin z odpadních vod nebo hnojiv – může být masivní</a:t>
            </a:r>
          </a:p>
          <a:p>
            <a:pPr marL="285750" indent="-285750">
              <a:buFont typeface="Arial" pitchFamily="34" charset="0"/>
              <a:buChar char="•"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vláknité sinice mohou tvořit slizké povrchové chomáče nadnášené bublinami kyslíku z jejich fotosyntézy</a:t>
            </a:r>
          </a:p>
          <a:p>
            <a:pPr marL="285750" indent="-285750">
              <a:buFont typeface="Arial" pitchFamily="34" charset="0"/>
              <a:buChar char="•"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kromě jiných problémů spojených s vodním květem, mohou sinice (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Anabaena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Microcystis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) produkovat neurotoxické peptidy a alkaloidy – i úhyn zvířat</a:t>
            </a:r>
          </a:p>
          <a:p>
            <a:pPr marL="285750" indent="-285750">
              <a:buFont typeface="Arial" pitchFamily="34" charset="0"/>
              <a:buChar char="•"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dirty="0" err="1">
                <a:latin typeface="Times New Roman" pitchFamily="18" charset="0"/>
                <a:cs typeface="Times New Roman" pitchFamily="18" charset="0"/>
              </a:rPr>
              <a:t>chemolitotrofní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bakterie mají významnou roli v cyklech N, S a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Nitrosomonas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Nitrobacter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Thiobacillus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46" y="3573016"/>
            <a:ext cx="6070100" cy="292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1513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0810" y="116632"/>
            <a:ext cx="7704856" cy="3672408"/>
          </a:xfrm>
        </p:spPr>
        <p:txBody>
          <a:bodyPr>
            <a:normAutofit/>
          </a:bodyPr>
          <a:lstStyle/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významné rozdíly ve vertikální distribuci bakteriálních populací v jezerech</a:t>
            </a:r>
          </a:p>
          <a:p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rozdíly odráží variace v biotických parametrech jako je pronikání světla, teplota, kyslík</a:t>
            </a:r>
          </a:p>
          <a:p>
            <a:endParaRPr lang="en-GB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3998546" cy="467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591" y="1658111"/>
            <a:ext cx="1989706" cy="127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5" y="2932708"/>
            <a:ext cx="1989706" cy="136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4157512"/>
            <a:ext cx="1973487" cy="161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3" y="4741740"/>
            <a:ext cx="1573150" cy="185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6227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914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i="1" dirty="0">
                <a:latin typeface="Times New Roman" pitchFamily="18" charset="0"/>
                <a:cs typeface="Times New Roman" pitchFamily="18" charset="0"/>
              </a:rPr>
              <a:t>autochtonní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organismy povrchu vody mohou být 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alochtonní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v hlubších vrstvách</a:t>
            </a: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sinice jsou typické pro povrchové vrstvy vody s dostatkem světla - pokud sedimentují pod kompenzační hloubku, nejsou schopné konkurovat ostatním mikrobům – jsou zde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allochtonní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Times New Roman" pitchFamily="18" charset="0"/>
                <a:cs typeface="Times New Roman" pitchFamily="18" charset="0"/>
              </a:rPr>
              <a:t>fotoautorofní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členové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Chlorobiaceae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Chromatiaceae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jsou autochtonní ve větších hloubkách, kde je nižší tenze kyslíku a dostatek sirovodíku a stále ještě dostatečný průnik světla</a:t>
            </a: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Rhodospirillaceae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spoléhají na redukované organické donory elektronů místo sirovodíku</a:t>
            </a: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heterotrofní bakteriální populace jsou rozšířené přes vertikální sloupec, ale obvykle dosahují maximum nedaleko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termokliny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a nedaleko dna jezera, kde je dostatečně vysoká koncentrace organických látek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9827"/>
            <a:ext cx="9144000" cy="194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2530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Mikromycety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jezerech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jezera se liší co do druhů přítomných hub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dle přístupného organického substrátu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dle organismů (flóry a fauny), které mohou být atakovány houbovými parazity</a:t>
            </a:r>
          </a:p>
          <a:p>
            <a:pPr>
              <a:buFontTx/>
              <a:buChar char="-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mnohé houby ve vodním prostředí jsou spojené s cizí organickou hmotou – alochtonní členové společenstev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na dřevě mrtvých rostlinách často askomycety a houby nedokonalé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po degradaci rostlinného materiálu zmizí i houby a nahrazeny novými s příchodem nového organického materiálu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kvasinky – slabě fermentující členové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Torulopsis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Candida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Rhodotorula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Cryptococcus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69158"/>
            <a:ext cx="2736304" cy="18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711" y="4869158"/>
            <a:ext cx="2280253" cy="171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1132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GB" sz="2000" dirty="0"/>
              <a:t>Protozoa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protozoa se živí (pasou) na fytoplanktonu a bakteriích ve vodním prostředí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fagotrofní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bičíkovci (schopné fagocytózy – živí se pevnou potravou) jsou obzvláště významní konzumenti bakteriálních populací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amoeboidní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řasnatá a bičíkatá protozoa se nacházejí ve vodních tocích a jezerech: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Paramecium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trepka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Didinium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Vorticella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Stentor,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Amoeba</a:t>
            </a:r>
            <a:endParaRPr lang="cs-CZ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bičíkatý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Bodo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je častý ve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zněčištěných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vodách s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nedostakem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kyslíku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14" y="3645024"/>
            <a:ext cx="4243189" cy="317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1363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Alochtonní mikroorganizmy v jezerech</a:t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vedle autochtonních mikrobiálních populací je zde i mnoho alochtonních mikrobů - eroze a smyv z půdy, se spadenými listy, s městskými odpadními vodami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heterotrofní populace je vysoká v oblasti , kde je přísun organických látek, pak ale s úbytkem organických látek ubývá i mikroorganismů rozkládajících tyto látky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alochtonní mikrobi zmizí během krátké doby – jsou zkonzumováni autochtonními mikroby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díky četným zdrojům alochtonních mikrobů mikrobi nacházení ve vodě často připomínají terestriální formy</a:t>
            </a:r>
          </a:p>
        </p:txBody>
      </p:sp>
    </p:spTree>
    <p:extLst>
      <p:ext uri="{BB962C8B-B14F-4D97-AF65-F5344CB8AC3E}">
        <p14:creationId xmlns:p14="http://schemas.microsoft.com/office/powerpoint/2010/main" val="34006521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Produktivita jezer</a:t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4" name="Obdélník 3"/>
          <p:cNvSpPr/>
          <p:nvPr/>
        </p:nvSpPr>
        <p:spPr>
          <a:xfrm>
            <a:off x="88032" y="548680"/>
            <a:ext cx="5310144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 – zásadní role v produktivitě jezer a transformaci organických látek v jezerech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intenzita jejich metabolické aktivity je variabilní – sezónní i časové změny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vyšší produktivita v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eutrofizovaných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prostředích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létě vyšší produktivita i vyšší intenzita obratu živin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využití DOM a schopnost bakterií využívat i nízké koncentrace DOM a DOC (rozpuštěná organická hmota a uhlík) je důležitá zvláště v oligotrofních jezerech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 se dostane DOC do potravního řetězce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podpoří růst vyšších organismů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nízké koncentrace živin (méně než 5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ug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bakteriální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pikoplankton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výhodě – rychlejší obrat živin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 vyšších koncentracích důležitější eukaryotický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pikoplankton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(řasy)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nízké pH podporuje opět eukaryotický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pikoplankton</a:t>
            </a: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31" y="1700808"/>
            <a:ext cx="378503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0437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9575</TotalTime>
  <Words>7081</Words>
  <Application>Microsoft Office PowerPoint</Application>
  <PresentationFormat>Předvádění na obrazovce (4:3)</PresentationFormat>
  <Paragraphs>1002</Paragraphs>
  <Slides>115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115</vt:i4>
      </vt:variant>
    </vt:vector>
  </HeadingPairs>
  <TitlesOfParts>
    <vt:vector size="122" baseType="lpstr">
      <vt:lpstr>굴림</vt:lpstr>
      <vt:lpstr>Arial</vt:lpstr>
      <vt:lpstr>Calibri</vt:lpstr>
      <vt:lpstr>Comic Sans MS</vt:lpstr>
      <vt:lpstr>Tahoma</vt:lpstr>
      <vt:lpstr>Times New Roman</vt:lpstr>
      <vt:lpstr>Motiv systému Office</vt:lpstr>
      <vt:lpstr>EKOLOGIE MIKROORGANISMŮ 3</vt:lpstr>
      <vt:lpstr>Stupně organizace živé hmoty </vt:lpstr>
      <vt:lpstr>Prezentace aplikace PowerPoint</vt:lpstr>
      <vt:lpstr>Prezentace aplikace PowerPoint</vt:lpstr>
      <vt:lpstr>Toleranční rozsah – ekologická amplituda </vt:lpstr>
      <vt:lpstr>Prezentace aplikace PowerPoint</vt:lpstr>
      <vt:lpstr>Prezentace aplikace PowerPoint</vt:lpstr>
      <vt:lpstr>Prezentace aplikace PowerPoint</vt:lpstr>
      <vt:lpstr>Limitující faktory </vt:lpstr>
      <vt:lpstr>Ekosféra (biosféra) </vt:lpstr>
      <vt:lpstr>Habitat </vt:lpstr>
      <vt:lpstr>Prezentace aplikace PowerPoint</vt:lpstr>
      <vt:lpstr>Rozdělení podle environmentálních adaptací </vt:lpstr>
      <vt:lpstr>Toleranční rozsah - teplota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Ekologická amplituda-osmotický tlak, salinita  </vt:lpstr>
      <vt:lpstr>Prezentace aplikace PowerPoint</vt:lpstr>
      <vt:lpstr>Prezentace aplikace PowerPoint</vt:lpstr>
      <vt:lpstr>Prezentace aplikace PowerPoint</vt:lpstr>
      <vt:lpstr>Prezentace aplikace PowerPoint</vt:lpstr>
      <vt:lpstr>Ekologické rozpětí - pH</vt:lpstr>
      <vt:lpstr>Prezentace aplikace PowerPoint</vt:lpstr>
      <vt:lpstr>Ekologické rozpětí - kyslík</vt:lpstr>
      <vt:lpstr>Ekosféra (biosféra) </vt:lpstr>
      <vt:lpstr>HYDROSFÉRA</vt:lpstr>
      <vt:lpstr>Prezentace aplikace PowerPoint</vt:lpstr>
      <vt:lpstr>Prezentace aplikace PowerPoint</vt:lpstr>
      <vt:lpstr>Prezentace aplikace PowerPoint</vt:lpstr>
      <vt:lpstr>Estuária</vt:lpstr>
      <vt:lpstr>Prezentace aplikace PowerPoint</vt:lpstr>
      <vt:lpstr>Slaniska</vt:lpstr>
      <vt:lpstr>Charakteristiky a stratifikace oceánů </vt:lpstr>
      <vt:lpstr>Prezentace aplikace PowerPoint</vt:lpstr>
      <vt:lpstr>Prezentace aplikace PowerPoint</vt:lpstr>
      <vt:lpstr> </vt:lpstr>
      <vt:lpstr>Termoklina  </vt:lpstr>
      <vt:lpstr>Minerály v oceánech </vt:lpstr>
      <vt:lpstr>Rudý příliv</vt:lpstr>
      <vt:lpstr>Prezentace aplikace PowerPoint</vt:lpstr>
      <vt:lpstr>Alexandrium tamarense</vt:lpstr>
      <vt:lpstr>Prezentace aplikace PowerPoint</vt:lpstr>
      <vt:lpstr>Vertikální a horizontální zóny mořských habitatů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Sladkovodní ekosystémy</vt:lpstr>
      <vt:lpstr>Neuston</vt:lpstr>
      <vt:lpstr>Neuston </vt:lpstr>
      <vt:lpstr>Neuston – pokr. </vt:lpstr>
      <vt:lpstr>Prezentace aplikace PowerPoint</vt:lpstr>
      <vt:lpstr>Jezera </vt:lpstr>
      <vt:lpstr>Prezentace aplikace PowerPoint</vt:lpstr>
      <vt:lpstr>Prezentace aplikace PowerPoint</vt:lpstr>
      <vt:lpstr>Jezera – pokr. </vt:lpstr>
      <vt:lpstr>Stratifikace vody v jezerech  </vt:lpstr>
      <vt:lpstr>Prezentace aplikace PowerPoint</vt:lpstr>
      <vt:lpstr>Prezentace aplikace PowerPoint</vt:lpstr>
      <vt:lpstr>Prezentace aplikace PowerPoint</vt:lpstr>
      <vt:lpstr>Klasifikace jezerních habitatů na oligotrofní a eutrofní </vt:lpstr>
      <vt:lpstr>Důležité parametry jezer </vt:lpstr>
      <vt:lpstr>Mokřady</vt:lpstr>
      <vt:lpstr>Prezentace aplikace PowerPoint</vt:lpstr>
      <vt:lpstr>Vrchoviště - Rašeliniště </vt:lpstr>
      <vt:lpstr>Prezentace aplikace PowerPoint</vt:lpstr>
      <vt:lpstr>Rašeliniště</vt:lpstr>
      <vt:lpstr>Prezentace aplikace PowerPoint</vt:lpstr>
      <vt:lpstr>Řeky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Složení a aktivita sladkovodních mikrobiálních komunit </vt:lpstr>
      <vt:lpstr>Mikroorganismy v sedimentech </vt:lpstr>
      <vt:lpstr>Prezentace aplikace PowerPoint</vt:lpstr>
      <vt:lpstr>Prezentace aplikace PowerPoint</vt:lpstr>
      <vt:lpstr>Prezentace aplikace PowerPoint</vt:lpstr>
      <vt:lpstr>Mikromycety v jezerech </vt:lpstr>
      <vt:lpstr>Protozoa </vt:lpstr>
      <vt:lpstr>Alochtonní mikroorganizmy v jezerech </vt:lpstr>
      <vt:lpstr>Produktivita jezer </vt:lpstr>
      <vt:lpstr>Produktivita jezer – pokr</vt:lpstr>
      <vt:lpstr>Prezentace aplikace PowerPoint</vt:lpstr>
      <vt:lpstr>Mikrobi v aquiferní vodě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EKOLOGIE MIKROORGANISMŮ 3</dc:title>
  <dc:creator>Uživatel</dc:creator>
  <cp:lastModifiedBy>Ivan Tůma</cp:lastModifiedBy>
  <cp:revision>142</cp:revision>
  <dcterms:created xsi:type="dcterms:W3CDTF">2017-03-21T08:35:18Z</dcterms:created>
  <dcterms:modified xsi:type="dcterms:W3CDTF">2024-04-02T13:01:26Z</dcterms:modified>
</cp:coreProperties>
</file>