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97"/>
  </p:notesMasterIdLst>
  <p:sldIdLst>
    <p:sldId id="386" r:id="rId3"/>
    <p:sldId id="257" r:id="rId4"/>
    <p:sldId id="258" r:id="rId5"/>
    <p:sldId id="305" r:id="rId6"/>
    <p:sldId id="385" r:id="rId7"/>
    <p:sldId id="260" r:id="rId8"/>
    <p:sldId id="261" r:id="rId9"/>
    <p:sldId id="306" r:id="rId10"/>
    <p:sldId id="262" r:id="rId11"/>
    <p:sldId id="383" r:id="rId12"/>
    <p:sldId id="263" r:id="rId13"/>
    <p:sldId id="307" r:id="rId14"/>
    <p:sldId id="265" r:id="rId15"/>
    <p:sldId id="266" r:id="rId16"/>
    <p:sldId id="309" r:id="rId17"/>
    <p:sldId id="308" r:id="rId18"/>
    <p:sldId id="267" r:id="rId19"/>
    <p:sldId id="268" r:id="rId20"/>
    <p:sldId id="1188" r:id="rId21"/>
    <p:sldId id="1189" r:id="rId22"/>
    <p:sldId id="1190" r:id="rId23"/>
    <p:sldId id="256" r:id="rId24"/>
    <p:sldId id="1207" r:id="rId25"/>
    <p:sldId id="1214" r:id="rId26"/>
    <p:sldId id="1205" r:id="rId27"/>
    <p:sldId id="1215" r:id="rId28"/>
    <p:sldId id="1198" r:id="rId29"/>
    <p:sldId id="1220" r:id="rId30"/>
    <p:sldId id="269" r:id="rId31"/>
    <p:sldId id="270" r:id="rId32"/>
    <p:sldId id="271" r:id="rId33"/>
    <p:sldId id="272" r:id="rId34"/>
    <p:sldId id="273" r:id="rId35"/>
    <p:sldId id="1208" r:id="rId36"/>
    <p:sldId id="387" r:id="rId37"/>
    <p:sldId id="274" r:id="rId38"/>
    <p:sldId id="313" r:id="rId39"/>
    <p:sldId id="275" r:id="rId40"/>
    <p:sldId id="312" r:id="rId41"/>
    <p:sldId id="310" r:id="rId42"/>
    <p:sldId id="311" r:id="rId43"/>
    <p:sldId id="1209" r:id="rId44"/>
    <p:sldId id="276" r:id="rId45"/>
    <p:sldId id="388" r:id="rId46"/>
    <p:sldId id="277" r:id="rId47"/>
    <p:sldId id="279" r:id="rId48"/>
    <p:sldId id="281" r:id="rId49"/>
    <p:sldId id="283" r:id="rId50"/>
    <p:sldId id="284" r:id="rId51"/>
    <p:sldId id="285" r:id="rId52"/>
    <p:sldId id="314" r:id="rId53"/>
    <p:sldId id="340" r:id="rId54"/>
    <p:sldId id="1210" r:id="rId55"/>
    <p:sldId id="1211" r:id="rId56"/>
    <p:sldId id="1212" r:id="rId57"/>
    <p:sldId id="1213" r:id="rId58"/>
    <p:sldId id="372" r:id="rId59"/>
    <p:sldId id="373" r:id="rId60"/>
    <p:sldId id="374" r:id="rId61"/>
    <p:sldId id="317" r:id="rId62"/>
    <p:sldId id="318" r:id="rId63"/>
    <p:sldId id="319" r:id="rId64"/>
    <p:sldId id="382" r:id="rId65"/>
    <p:sldId id="375" r:id="rId66"/>
    <p:sldId id="376" r:id="rId67"/>
    <p:sldId id="337" r:id="rId68"/>
    <p:sldId id="394" r:id="rId69"/>
    <p:sldId id="395" r:id="rId70"/>
    <p:sldId id="396" r:id="rId71"/>
    <p:sldId id="397" r:id="rId72"/>
    <p:sldId id="323" r:id="rId73"/>
    <p:sldId id="325" r:id="rId74"/>
    <p:sldId id="329" r:id="rId75"/>
    <p:sldId id="381" r:id="rId76"/>
    <p:sldId id="371" r:id="rId77"/>
    <p:sldId id="345" r:id="rId78"/>
    <p:sldId id="339" r:id="rId79"/>
    <p:sldId id="342" r:id="rId80"/>
    <p:sldId id="341" r:id="rId81"/>
    <p:sldId id="346" r:id="rId82"/>
    <p:sldId id="347" r:id="rId83"/>
    <p:sldId id="348" r:id="rId84"/>
    <p:sldId id="350" r:id="rId85"/>
    <p:sldId id="349" r:id="rId86"/>
    <p:sldId id="351" r:id="rId87"/>
    <p:sldId id="352" r:id="rId88"/>
    <p:sldId id="353" r:id="rId89"/>
    <p:sldId id="354" r:id="rId90"/>
    <p:sldId id="357" r:id="rId91"/>
    <p:sldId id="398" r:id="rId92"/>
    <p:sldId id="399" r:id="rId93"/>
    <p:sldId id="400" r:id="rId94"/>
    <p:sldId id="384" r:id="rId95"/>
    <p:sldId id="303" r:id="rId9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319" autoAdjust="0"/>
    <p:restoredTop sz="94629" autoAdjust="0"/>
  </p:normalViewPr>
  <p:slideViewPr>
    <p:cSldViewPr>
      <p:cViewPr varScale="1">
        <p:scale>
          <a:sx n="72" d="100"/>
          <a:sy n="72" d="100"/>
        </p:scale>
        <p:origin x="72" y="810"/>
      </p:cViewPr>
      <p:guideLst>
        <p:guide orient="horz" pos="2160"/>
        <p:guide pos="2880"/>
      </p:guideLst>
    </p:cSldViewPr>
  </p:slideViewPr>
  <p:notesTextViewPr>
    <p:cViewPr>
      <p:scale>
        <a:sx n="1" d="1"/>
        <a:sy n="1" d="1"/>
      </p:scale>
      <p:origin x="0" y="0"/>
    </p:cViewPr>
  </p:notesTextViewPr>
  <p:sorterViewPr>
    <p:cViewPr>
      <p:scale>
        <a:sx n="100" d="100"/>
        <a:sy n="100" d="100"/>
      </p:scale>
      <p:origin x="0" y="912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presProps" Target="presProps.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B69092-BB04-4E37-844B-5E5005043AD1}" type="datetimeFigureOut">
              <a:rPr lang="en-GB" smtClean="0"/>
              <a:pPr/>
              <a:t>10/05/2024</a:t>
            </a:fld>
            <a:endParaRPr lang="en-GB"/>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A821A4-DC73-4D11-9757-3CC1ACE3681A}" type="slidenum">
              <a:rPr lang="en-GB" smtClean="0"/>
              <a:pPr/>
              <a:t>‹#›</a:t>
            </a:fld>
            <a:endParaRPr lang="en-GB"/>
          </a:p>
        </p:txBody>
      </p:sp>
    </p:spTree>
    <p:extLst>
      <p:ext uri="{BB962C8B-B14F-4D97-AF65-F5344CB8AC3E}">
        <p14:creationId xmlns:p14="http://schemas.microsoft.com/office/powerpoint/2010/main" val="281339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s.wikipedia.org/wiki/Woollsia_pungens"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5EA821A4-DC73-4D11-9757-3CC1ACE3681A}" type="slidenum">
              <a:rPr lang="en-GB" smtClean="0"/>
              <a:pPr/>
              <a:t>48</a:t>
            </a:fld>
            <a:endParaRPr lang="en-GB"/>
          </a:p>
        </p:txBody>
      </p:sp>
    </p:spTree>
    <p:extLst>
      <p:ext uri="{BB962C8B-B14F-4D97-AF65-F5344CB8AC3E}">
        <p14:creationId xmlns:p14="http://schemas.microsoft.com/office/powerpoint/2010/main" val="1665438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a:p>
            <a:r>
              <a:rPr lang="en-GB" dirty="0" err="1"/>
              <a:t>Kultura</a:t>
            </a:r>
            <a:r>
              <a:rPr lang="en-GB" dirty="0"/>
              <a:t> </a:t>
            </a:r>
            <a:r>
              <a:rPr lang="en-GB" dirty="0" err="1"/>
              <a:t>erikoidní</a:t>
            </a:r>
            <a:r>
              <a:rPr lang="en-GB" dirty="0"/>
              <a:t> </a:t>
            </a:r>
            <a:r>
              <a:rPr lang="en-GB" dirty="0" err="1"/>
              <a:t>houby</a:t>
            </a:r>
            <a:r>
              <a:rPr lang="en-GB" dirty="0"/>
              <a:t> </a:t>
            </a:r>
            <a:r>
              <a:rPr lang="en-GB" dirty="0" err="1"/>
              <a:t>izolovaná</a:t>
            </a:r>
            <a:r>
              <a:rPr lang="en-GB" dirty="0"/>
              <a:t> z </a:t>
            </a:r>
            <a:r>
              <a:rPr lang="en-GB" dirty="0" err="1"/>
              <a:t>rostliny</a:t>
            </a:r>
            <a:r>
              <a:rPr lang="en-GB" dirty="0"/>
              <a:t> </a:t>
            </a:r>
            <a:r>
              <a:rPr lang="en-GB" i="1" dirty="0" err="1">
                <a:hlinkClick r:id="rId3" tooltip="Woollsia pungens"/>
              </a:rPr>
              <a:t>Woollsia</a:t>
            </a:r>
            <a:r>
              <a:rPr lang="en-GB" i="1" dirty="0">
                <a:hlinkClick r:id="rId3" tooltip="Woollsia pungens"/>
              </a:rPr>
              <a:t> </a:t>
            </a:r>
            <a:r>
              <a:rPr lang="en-GB" i="1" dirty="0" err="1">
                <a:hlinkClick r:id="rId3" tooltip="Woollsia pungens"/>
              </a:rPr>
              <a:t>pungens</a:t>
            </a:r>
            <a:endParaRPr lang="en-GB" dirty="0"/>
          </a:p>
        </p:txBody>
      </p:sp>
      <p:sp>
        <p:nvSpPr>
          <p:cNvPr id="4" name="Zástupný symbol pro číslo snímku 3"/>
          <p:cNvSpPr>
            <a:spLocks noGrp="1"/>
          </p:cNvSpPr>
          <p:nvPr>
            <p:ph type="sldNum" sz="quarter" idx="10"/>
          </p:nvPr>
        </p:nvSpPr>
        <p:spPr/>
        <p:txBody>
          <a:bodyPr/>
          <a:lstStyle/>
          <a:p>
            <a:fld id="{5EA821A4-DC73-4D11-9757-3CC1ACE3681A}" type="slidenum">
              <a:rPr lang="en-GB" smtClean="0"/>
              <a:pPr/>
              <a:t>49</a:t>
            </a:fld>
            <a:endParaRPr lang="en-GB"/>
          </a:p>
        </p:txBody>
      </p:sp>
    </p:spTree>
    <p:extLst>
      <p:ext uri="{BB962C8B-B14F-4D97-AF65-F5344CB8AC3E}">
        <p14:creationId xmlns:p14="http://schemas.microsoft.com/office/powerpoint/2010/main" val="1180661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Zástupný symbol pro obrázek snímku 1">
            <a:extLst>
              <a:ext uri="{FF2B5EF4-FFF2-40B4-BE49-F238E27FC236}">
                <a16:creationId xmlns:a16="http://schemas.microsoft.com/office/drawing/2014/main" id="{C7D0A5B2-C16F-EA74-C96B-B45B7A6ABAF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Zástupný symbol pro poznámky 2">
            <a:extLst>
              <a:ext uri="{FF2B5EF4-FFF2-40B4-BE49-F238E27FC236}">
                <a16:creationId xmlns:a16="http://schemas.microsoft.com/office/drawing/2014/main" id="{33D7EBBB-99A9-8D8C-4D7E-97DC7AC2111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47108" name="Zástupný symbol pro číslo snímku 3">
            <a:extLst>
              <a:ext uri="{FF2B5EF4-FFF2-40B4-BE49-F238E27FC236}">
                <a16:creationId xmlns:a16="http://schemas.microsoft.com/office/drawing/2014/main" id="{76C2BA26-8632-A252-1F6C-159AF34FAB7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FA2BE36-C877-494B-85BE-526657AB41DE}" type="slidenum">
              <a:rPr lang="cs-CZ" altLang="cs-CZ" sz="1200" smtClean="0">
                <a:solidFill>
                  <a:srgbClr val="000000"/>
                </a:solidFill>
              </a:rPr>
              <a:pPr/>
              <a:t>56</a:t>
            </a:fld>
            <a:endParaRPr lang="cs-CZ" altLang="cs-CZ" sz="120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en-GB"/>
          </a:p>
        </p:txBody>
      </p:sp>
      <p:sp>
        <p:nvSpPr>
          <p:cNvPr id="4" name="Zástupný symbol pro datum 3"/>
          <p:cNvSpPr>
            <a:spLocks noGrp="1"/>
          </p:cNvSpPr>
          <p:nvPr>
            <p:ph type="dt" sz="half" idx="10"/>
          </p:nvPr>
        </p:nvSpPr>
        <p:spPr/>
        <p:txBody>
          <a:bodyPr/>
          <a:lstStyle/>
          <a:p>
            <a:fld id="{9526BFFC-F231-407A-A800-87BDC78F191E}" type="datetimeFigureOut">
              <a:rPr lang="en-GB" smtClean="0"/>
              <a:pPr/>
              <a:t>10/05/2024</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9D8EABF2-DCFF-4880-9ADA-998A83DEBC49}" type="slidenum">
              <a:rPr lang="en-GB" smtClean="0"/>
              <a:pPr/>
              <a:t>‹#›</a:t>
            </a:fld>
            <a:endParaRPr lang="en-GB"/>
          </a:p>
        </p:txBody>
      </p:sp>
    </p:spTree>
    <p:extLst>
      <p:ext uri="{BB962C8B-B14F-4D97-AF65-F5344CB8AC3E}">
        <p14:creationId xmlns:p14="http://schemas.microsoft.com/office/powerpoint/2010/main" val="547664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fld id="{9526BFFC-F231-407A-A800-87BDC78F191E}" type="datetimeFigureOut">
              <a:rPr lang="en-GB" smtClean="0"/>
              <a:pPr/>
              <a:t>10/05/2024</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9D8EABF2-DCFF-4880-9ADA-998A83DEBC49}" type="slidenum">
              <a:rPr lang="en-GB" smtClean="0"/>
              <a:pPr/>
              <a:t>‹#›</a:t>
            </a:fld>
            <a:endParaRPr lang="en-GB"/>
          </a:p>
        </p:txBody>
      </p:sp>
    </p:spTree>
    <p:extLst>
      <p:ext uri="{BB962C8B-B14F-4D97-AF65-F5344CB8AC3E}">
        <p14:creationId xmlns:p14="http://schemas.microsoft.com/office/powerpoint/2010/main" val="2844238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fld id="{9526BFFC-F231-407A-A800-87BDC78F191E}" type="datetimeFigureOut">
              <a:rPr lang="en-GB" smtClean="0"/>
              <a:pPr/>
              <a:t>10/05/2024</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9D8EABF2-DCFF-4880-9ADA-998A83DEBC49}" type="slidenum">
              <a:rPr lang="en-GB" smtClean="0"/>
              <a:pPr/>
              <a:t>‹#›</a:t>
            </a:fld>
            <a:endParaRPr lang="en-GB"/>
          </a:p>
        </p:txBody>
      </p:sp>
    </p:spTree>
    <p:extLst>
      <p:ext uri="{BB962C8B-B14F-4D97-AF65-F5344CB8AC3E}">
        <p14:creationId xmlns:p14="http://schemas.microsoft.com/office/powerpoint/2010/main" val="2605603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a:extLst>
              <a:ext uri="{FF2B5EF4-FFF2-40B4-BE49-F238E27FC236}">
                <a16:creationId xmlns:a16="http://schemas.microsoft.com/office/drawing/2014/main" id="{AC32660E-2AAE-24F5-0BD1-723F4B20E16E}"/>
              </a:ext>
            </a:extLst>
          </p:cNvPr>
          <p:cNvSpPr>
            <a:spLocks noGrp="1"/>
          </p:cNvSpPr>
          <p:nvPr>
            <p:ph type="dt" sz="half" idx="10"/>
          </p:nvPr>
        </p:nvSpPr>
        <p:spPr/>
        <p:txBody>
          <a:bodyPr/>
          <a:lstStyle>
            <a:lvl1pPr>
              <a:defRPr/>
            </a:lvl1pPr>
          </a:lstStyle>
          <a:p>
            <a:pPr>
              <a:defRPr/>
            </a:pPr>
            <a:fld id="{7CF570A5-8B59-4491-A28C-C6B6CA82AED6}" type="datetimeFigureOut">
              <a:rPr lang="cs-CZ"/>
              <a:pPr>
                <a:defRPr/>
              </a:pPr>
              <a:t>10.05.2024</a:t>
            </a:fld>
            <a:endParaRPr lang="cs-CZ"/>
          </a:p>
        </p:txBody>
      </p:sp>
      <p:sp>
        <p:nvSpPr>
          <p:cNvPr id="5" name="Zástupný symbol pro zápatí 4">
            <a:extLst>
              <a:ext uri="{FF2B5EF4-FFF2-40B4-BE49-F238E27FC236}">
                <a16:creationId xmlns:a16="http://schemas.microsoft.com/office/drawing/2014/main" id="{BB8222EA-8E57-3D98-7C0F-9467CC9AF0D3}"/>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2DB54104-1686-7737-F8BF-D3DC7911D5CB}"/>
              </a:ext>
            </a:extLst>
          </p:cNvPr>
          <p:cNvSpPr>
            <a:spLocks noGrp="1"/>
          </p:cNvSpPr>
          <p:nvPr>
            <p:ph type="sldNum" sz="quarter" idx="12"/>
          </p:nvPr>
        </p:nvSpPr>
        <p:spPr/>
        <p:txBody>
          <a:bodyPr/>
          <a:lstStyle>
            <a:lvl1pPr>
              <a:defRPr/>
            </a:lvl1pPr>
          </a:lstStyle>
          <a:p>
            <a:pPr>
              <a:defRPr/>
            </a:pPr>
            <a:fld id="{A1B2DC5C-C9D2-41E1-8B5C-7244D37C6655}" type="slidenum">
              <a:rPr lang="cs-CZ" altLang="cs-CZ"/>
              <a:pPr>
                <a:defRPr/>
              </a:pPr>
              <a:t>‹#›</a:t>
            </a:fld>
            <a:endParaRPr lang="cs-CZ" altLang="cs-CZ"/>
          </a:p>
        </p:txBody>
      </p:sp>
    </p:spTree>
    <p:extLst>
      <p:ext uri="{BB962C8B-B14F-4D97-AF65-F5344CB8AC3E}">
        <p14:creationId xmlns:p14="http://schemas.microsoft.com/office/powerpoint/2010/main" val="2617869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74AADDB-9C68-8247-3A1A-B9CAC8EDD016}"/>
              </a:ext>
            </a:extLst>
          </p:cNvPr>
          <p:cNvSpPr>
            <a:spLocks noGrp="1"/>
          </p:cNvSpPr>
          <p:nvPr>
            <p:ph type="dt" sz="half" idx="10"/>
          </p:nvPr>
        </p:nvSpPr>
        <p:spPr/>
        <p:txBody>
          <a:bodyPr/>
          <a:lstStyle>
            <a:lvl1pPr>
              <a:defRPr/>
            </a:lvl1pPr>
          </a:lstStyle>
          <a:p>
            <a:pPr>
              <a:defRPr/>
            </a:pPr>
            <a:fld id="{65AC8EF3-F1DD-417F-9598-CD3E56362F16}" type="datetimeFigureOut">
              <a:rPr lang="cs-CZ"/>
              <a:pPr>
                <a:defRPr/>
              </a:pPr>
              <a:t>10.05.2024</a:t>
            </a:fld>
            <a:endParaRPr lang="cs-CZ"/>
          </a:p>
        </p:txBody>
      </p:sp>
      <p:sp>
        <p:nvSpPr>
          <p:cNvPr id="5" name="Zástupný symbol pro zápatí 4">
            <a:extLst>
              <a:ext uri="{FF2B5EF4-FFF2-40B4-BE49-F238E27FC236}">
                <a16:creationId xmlns:a16="http://schemas.microsoft.com/office/drawing/2014/main" id="{65511677-8234-D19E-DF4B-006D1BB97F22}"/>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7CE4586F-B252-BA50-122A-8F91B9876DE4}"/>
              </a:ext>
            </a:extLst>
          </p:cNvPr>
          <p:cNvSpPr>
            <a:spLocks noGrp="1"/>
          </p:cNvSpPr>
          <p:nvPr>
            <p:ph type="sldNum" sz="quarter" idx="12"/>
          </p:nvPr>
        </p:nvSpPr>
        <p:spPr/>
        <p:txBody>
          <a:bodyPr/>
          <a:lstStyle>
            <a:lvl1pPr>
              <a:defRPr/>
            </a:lvl1pPr>
          </a:lstStyle>
          <a:p>
            <a:pPr>
              <a:defRPr/>
            </a:pPr>
            <a:fld id="{34DD81D5-8C85-4AA4-BDFC-8543632FF46D}" type="slidenum">
              <a:rPr lang="cs-CZ" altLang="cs-CZ"/>
              <a:pPr>
                <a:defRPr/>
              </a:pPr>
              <a:t>‹#›</a:t>
            </a:fld>
            <a:endParaRPr lang="cs-CZ" altLang="cs-CZ"/>
          </a:p>
        </p:txBody>
      </p:sp>
    </p:spTree>
    <p:extLst>
      <p:ext uri="{BB962C8B-B14F-4D97-AF65-F5344CB8AC3E}">
        <p14:creationId xmlns:p14="http://schemas.microsoft.com/office/powerpoint/2010/main" val="1140982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a:extLst>
              <a:ext uri="{FF2B5EF4-FFF2-40B4-BE49-F238E27FC236}">
                <a16:creationId xmlns:a16="http://schemas.microsoft.com/office/drawing/2014/main" id="{0BDB2030-DBDC-C4EA-5135-2DB9573862CF}"/>
              </a:ext>
            </a:extLst>
          </p:cNvPr>
          <p:cNvSpPr>
            <a:spLocks noGrp="1"/>
          </p:cNvSpPr>
          <p:nvPr>
            <p:ph type="dt" sz="half" idx="10"/>
          </p:nvPr>
        </p:nvSpPr>
        <p:spPr/>
        <p:txBody>
          <a:bodyPr/>
          <a:lstStyle>
            <a:lvl1pPr>
              <a:defRPr/>
            </a:lvl1pPr>
          </a:lstStyle>
          <a:p>
            <a:pPr>
              <a:defRPr/>
            </a:pPr>
            <a:fld id="{BDA7E517-B98B-47B9-BF58-B876A429D573}" type="datetimeFigureOut">
              <a:rPr lang="cs-CZ"/>
              <a:pPr>
                <a:defRPr/>
              </a:pPr>
              <a:t>10.05.2024</a:t>
            </a:fld>
            <a:endParaRPr lang="cs-CZ"/>
          </a:p>
        </p:txBody>
      </p:sp>
      <p:sp>
        <p:nvSpPr>
          <p:cNvPr id="5" name="Zástupný symbol pro zápatí 4">
            <a:extLst>
              <a:ext uri="{FF2B5EF4-FFF2-40B4-BE49-F238E27FC236}">
                <a16:creationId xmlns:a16="http://schemas.microsoft.com/office/drawing/2014/main" id="{8A06DA62-9E5F-2AD7-9260-2DA82CC67D50}"/>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1761B0F2-479D-D130-40A4-54C6603E021F}"/>
              </a:ext>
            </a:extLst>
          </p:cNvPr>
          <p:cNvSpPr>
            <a:spLocks noGrp="1"/>
          </p:cNvSpPr>
          <p:nvPr>
            <p:ph type="sldNum" sz="quarter" idx="12"/>
          </p:nvPr>
        </p:nvSpPr>
        <p:spPr/>
        <p:txBody>
          <a:bodyPr/>
          <a:lstStyle>
            <a:lvl1pPr>
              <a:defRPr/>
            </a:lvl1pPr>
          </a:lstStyle>
          <a:p>
            <a:pPr>
              <a:defRPr/>
            </a:pPr>
            <a:fld id="{E72DD692-C574-46AC-8771-7A78A14B379B}" type="slidenum">
              <a:rPr lang="cs-CZ" altLang="cs-CZ"/>
              <a:pPr>
                <a:defRPr/>
              </a:pPr>
              <a:t>‹#›</a:t>
            </a:fld>
            <a:endParaRPr lang="cs-CZ" altLang="cs-CZ"/>
          </a:p>
        </p:txBody>
      </p:sp>
    </p:spTree>
    <p:extLst>
      <p:ext uri="{BB962C8B-B14F-4D97-AF65-F5344CB8AC3E}">
        <p14:creationId xmlns:p14="http://schemas.microsoft.com/office/powerpoint/2010/main" val="2913287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3">
            <a:extLst>
              <a:ext uri="{FF2B5EF4-FFF2-40B4-BE49-F238E27FC236}">
                <a16:creationId xmlns:a16="http://schemas.microsoft.com/office/drawing/2014/main" id="{9D53FF02-6680-8761-ED29-3F1BB3AFE8A1}"/>
              </a:ext>
            </a:extLst>
          </p:cNvPr>
          <p:cNvSpPr>
            <a:spLocks noGrp="1"/>
          </p:cNvSpPr>
          <p:nvPr>
            <p:ph type="dt" sz="half" idx="10"/>
          </p:nvPr>
        </p:nvSpPr>
        <p:spPr/>
        <p:txBody>
          <a:bodyPr/>
          <a:lstStyle>
            <a:lvl1pPr>
              <a:defRPr/>
            </a:lvl1pPr>
          </a:lstStyle>
          <a:p>
            <a:pPr>
              <a:defRPr/>
            </a:pPr>
            <a:fld id="{64A75207-D8E4-450D-A376-AEAAE7C34282}" type="datetimeFigureOut">
              <a:rPr lang="cs-CZ"/>
              <a:pPr>
                <a:defRPr/>
              </a:pPr>
              <a:t>10.05.2024</a:t>
            </a:fld>
            <a:endParaRPr lang="cs-CZ"/>
          </a:p>
        </p:txBody>
      </p:sp>
      <p:sp>
        <p:nvSpPr>
          <p:cNvPr id="6" name="Zástupný symbol pro zápatí 4">
            <a:extLst>
              <a:ext uri="{FF2B5EF4-FFF2-40B4-BE49-F238E27FC236}">
                <a16:creationId xmlns:a16="http://schemas.microsoft.com/office/drawing/2014/main" id="{FD27A4CC-987E-4F49-5583-409D5E32C605}"/>
              </a:ext>
            </a:extLst>
          </p:cNvPr>
          <p:cNvSpPr>
            <a:spLocks noGrp="1"/>
          </p:cNvSpPr>
          <p:nvPr>
            <p:ph type="ftr" sz="quarter" idx="11"/>
          </p:nvPr>
        </p:nvSpPr>
        <p:spPr/>
        <p:txBody>
          <a:bodyPr/>
          <a:lstStyle>
            <a:lvl1pPr>
              <a:defRPr/>
            </a:lvl1pPr>
          </a:lstStyle>
          <a:p>
            <a:pPr>
              <a:defRPr/>
            </a:pPr>
            <a:endParaRPr lang="cs-CZ"/>
          </a:p>
        </p:txBody>
      </p:sp>
      <p:sp>
        <p:nvSpPr>
          <p:cNvPr id="7" name="Zástupný symbol pro číslo snímku 5">
            <a:extLst>
              <a:ext uri="{FF2B5EF4-FFF2-40B4-BE49-F238E27FC236}">
                <a16:creationId xmlns:a16="http://schemas.microsoft.com/office/drawing/2014/main" id="{13A31320-6B80-7833-0FE1-2AEA79732D35}"/>
              </a:ext>
            </a:extLst>
          </p:cNvPr>
          <p:cNvSpPr>
            <a:spLocks noGrp="1"/>
          </p:cNvSpPr>
          <p:nvPr>
            <p:ph type="sldNum" sz="quarter" idx="12"/>
          </p:nvPr>
        </p:nvSpPr>
        <p:spPr/>
        <p:txBody>
          <a:bodyPr/>
          <a:lstStyle>
            <a:lvl1pPr>
              <a:defRPr/>
            </a:lvl1pPr>
          </a:lstStyle>
          <a:p>
            <a:pPr>
              <a:defRPr/>
            </a:pPr>
            <a:fld id="{22888CE5-00C4-4CDB-9D6A-51A2E7542AE7}" type="slidenum">
              <a:rPr lang="cs-CZ" altLang="cs-CZ"/>
              <a:pPr>
                <a:defRPr/>
              </a:pPr>
              <a:t>‹#›</a:t>
            </a:fld>
            <a:endParaRPr lang="cs-CZ" altLang="cs-CZ"/>
          </a:p>
        </p:txBody>
      </p:sp>
    </p:spTree>
    <p:extLst>
      <p:ext uri="{BB962C8B-B14F-4D97-AF65-F5344CB8AC3E}">
        <p14:creationId xmlns:p14="http://schemas.microsoft.com/office/powerpoint/2010/main" val="2311445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3">
            <a:extLst>
              <a:ext uri="{FF2B5EF4-FFF2-40B4-BE49-F238E27FC236}">
                <a16:creationId xmlns:a16="http://schemas.microsoft.com/office/drawing/2014/main" id="{5A012E01-4B82-8DC1-668D-975CE4E7977E}"/>
              </a:ext>
            </a:extLst>
          </p:cNvPr>
          <p:cNvSpPr>
            <a:spLocks noGrp="1"/>
          </p:cNvSpPr>
          <p:nvPr>
            <p:ph type="dt" sz="half" idx="10"/>
          </p:nvPr>
        </p:nvSpPr>
        <p:spPr/>
        <p:txBody>
          <a:bodyPr/>
          <a:lstStyle>
            <a:lvl1pPr>
              <a:defRPr/>
            </a:lvl1pPr>
          </a:lstStyle>
          <a:p>
            <a:pPr>
              <a:defRPr/>
            </a:pPr>
            <a:fld id="{9EC6B6D6-BD97-4143-AAA1-DE6E9D4A4FC3}" type="datetimeFigureOut">
              <a:rPr lang="cs-CZ"/>
              <a:pPr>
                <a:defRPr/>
              </a:pPr>
              <a:t>10.05.2024</a:t>
            </a:fld>
            <a:endParaRPr lang="cs-CZ"/>
          </a:p>
        </p:txBody>
      </p:sp>
      <p:sp>
        <p:nvSpPr>
          <p:cNvPr id="8" name="Zástupný symbol pro zápatí 4">
            <a:extLst>
              <a:ext uri="{FF2B5EF4-FFF2-40B4-BE49-F238E27FC236}">
                <a16:creationId xmlns:a16="http://schemas.microsoft.com/office/drawing/2014/main" id="{CB1B0220-CAF2-0C48-7504-4876A174A858}"/>
              </a:ext>
            </a:extLst>
          </p:cNvPr>
          <p:cNvSpPr>
            <a:spLocks noGrp="1"/>
          </p:cNvSpPr>
          <p:nvPr>
            <p:ph type="ftr" sz="quarter" idx="11"/>
          </p:nvPr>
        </p:nvSpPr>
        <p:spPr/>
        <p:txBody>
          <a:bodyPr/>
          <a:lstStyle>
            <a:lvl1pPr>
              <a:defRPr/>
            </a:lvl1pPr>
          </a:lstStyle>
          <a:p>
            <a:pPr>
              <a:defRPr/>
            </a:pPr>
            <a:endParaRPr lang="cs-CZ"/>
          </a:p>
        </p:txBody>
      </p:sp>
      <p:sp>
        <p:nvSpPr>
          <p:cNvPr id="9" name="Zástupný symbol pro číslo snímku 5">
            <a:extLst>
              <a:ext uri="{FF2B5EF4-FFF2-40B4-BE49-F238E27FC236}">
                <a16:creationId xmlns:a16="http://schemas.microsoft.com/office/drawing/2014/main" id="{2493503B-A717-ED72-55F2-8999C60A4CD2}"/>
              </a:ext>
            </a:extLst>
          </p:cNvPr>
          <p:cNvSpPr>
            <a:spLocks noGrp="1"/>
          </p:cNvSpPr>
          <p:nvPr>
            <p:ph type="sldNum" sz="quarter" idx="12"/>
          </p:nvPr>
        </p:nvSpPr>
        <p:spPr/>
        <p:txBody>
          <a:bodyPr/>
          <a:lstStyle>
            <a:lvl1pPr>
              <a:defRPr/>
            </a:lvl1pPr>
          </a:lstStyle>
          <a:p>
            <a:pPr>
              <a:defRPr/>
            </a:pPr>
            <a:fld id="{90E16DEA-2F34-4132-BC27-B782F4A6B52E}" type="slidenum">
              <a:rPr lang="cs-CZ" altLang="cs-CZ"/>
              <a:pPr>
                <a:defRPr/>
              </a:pPr>
              <a:t>‹#›</a:t>
            </a:fld>
            <a:endParaRPr lang="cs-CZ" altLang="cs-CZ"/>
          </a:p>
        </p:txBody>
      </p:sp>
    </p:spTree>
    <p:extLst>
      <p:ext uri="{BB962C8B-B14F-4D97-AF65-F5344CB8AC3E}">
        <p14:creationId xmlns:p14="http://schemas.microsoft.com/office/powerpoint/2010/main" val="2812036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3">
            <a:extLst>
              <a:ext uri="{FF2B5EF4-FFF2-40B4-BE49-F238E27FC236}">
                <a16:creationId xmlns:a16="http://schemas.microsoft.com/office/drawing/2014/main" id="{23FE59A7-C669-BC51-8B7A-B599EC31CAE8}"/>
              </a:ext>
            </a:extLst>
          </p:cNvPr>
          <p:cNvSpPr>
            <a:spLocks noGrp="1"/>
          </p:cNvSpPr>
          <p:nvPr>
            <p:ph type="dt" sz="half" idx="10"/>
          </p:nvPr>
        </p:nvSpPr>
        <p:spPr/>
        <p:txBody>
          <a:bodyPr/>
          <a:lstStyle>
            <a:lvl1pPr>
              <a:defRPr/>
            </a:lvl1pPr>
          </a:lstStyle>
          <a:p>
            <a:pPr>
              <a:defRPr/>
            </a:pPr>
            <a:fld id="{5D0040CB-BFE2-42D9-B973-9E254FFC9760}" type="datetimeFigureOut">
              <a:rPr lang="cs-CZ"/>
              <a:pPr>
                <a:defRPr/>
              </a:pPr>
              <a:t>10.05.2024</a:t>
            </a:fld>
            <a:endParaRPr lang="cs-CZ"/>
          </a:p>
        </p:txBody>
      </p:sp>
      <p:sp>
        <p:nvSpPr>
          <p:cNvPr id="4" name="Zástupný symbol pro zápatí 4">
            <a:extLst>
              <a:ext uri="{FF2B5EF4-FFF2-40B4-BE49-F238E27FC236}">
                <a16:creationId xmlns:a16="http://schemas.microsoft.com/office/drawing/2014/main" id="{431C67A2-C090-9621-3A40-FADA7D8677C2}"/>
              </a:ext>
            </a:extLst>
          </p:cNvPr>
          <p:cNvSpPr>
            <a:spLocks noGrp="1"/>
          </p:cNvSpPr>
          <p:nvPr>
            <p:ph type="ftr" sz="quarter" idx="11"/>
          </p:nvPr>
        </p:nvSpPr>
        <p:spPr/>
        <p:txBody>
          <a:bodyPr/>
          <a:lstStyle>
            <a:lvl1pPr>
              <a:defRPr/>
            </a:lvl1pPr>
          </a:lstStyle>
          <a:p>
            <a:pPr>
              <a:defRPr/>
            </a:pPr>
            <a:endParaRPr lang="cs-CZ"/>
          </a:p>
        </p:txBody>
      </p:sp>
      <p:sp>
        <p:nvSpPr>
          <p:cNvPr id="5" name="Zástupný symbol pro číslo snímku 5">
            <a:extLst>
              <a:ext uri="{FF2B5EF4-FFF2-40B4-BE49-F238E27FC236}">
                <a16:creationId xmlns:a16="http://schemas.microsoft.com/office/drawing/2014/main" id="{5FBCE21A-B812-A2A1-AD7A-538433ADECB6}"/>
              </a:ext>
            </a:extLst>
          </p:cNvPr>
          <p:cNvSpPr>
            <a:spLocks noGrp="1"/>
          </p:cNvSpPr>
          <p:nvPr>
            <p:ph type="sldNum" sz="quarter" idx="12"/>
          </p:nvPr>
        </p:nvSpPr>
        <p:spPr/>
        <p:txBody>
          <a:bodyPr/>
          <a:lstStyle>
            <a:lvl1pPr>
              <a:defRPr/>
            </a:lvl1pPr>
          </a:lstStyle>
          <a:p>
            <a:pPr>
              <a:defRPr/>
            </a:pPr>
            <a:fld id="{8F925AB6-D733-49FB-9A9F-ABC854DD29E5}" type="slidenum">
              <a:rPr lang="cs-CZ" altLang="cs-CZ"/>
              <a:pPr>
                <a:defRPr/>
              </a:pPr>
              <a:t>‹#›</a:t>
            </a:fld>
            <a:endParaRPr lang="cs-CZ" altLang="cs-CZ"/>
          </a:p>
        </p:txBody>
      </p:sp>
    </p:spTree>
    <p:extLst>
      <p:ext uri="{BB962C8B-B14F-4D97-AF65-F5344CB8AC3E}">
        <p14:creationId xmlns:p14="http://schemas.microsoft.com/office/powerpoint/2010/main" val="40582803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a:extLst>
              <a:ext uri="{FF2B5EF4-FFF2-40B4-BE49-F238E27FC236}">
                <a16:creationId xmlns:a16="http://schemas.microsoft.com/office/drawing/2014/main" id="{EDCD8EDA-B362-1CF6-BF79-FC72A6858060}"/>
              </a:ext>
            </a:extLst>
          </p:cNvPr>
          <p:cNvSpPr>
            <a:spLocks noGrp="1"/>
          </p:cNvSpPr>
          <p:nvPr>
            <p:ph type="dt" sz="half" idx="10"/>
          </p:nvPr>
        </p:nvSpPr>
        <p:spPr/>
        <p:txBody>
          <a:bodyPr/>
          <a:lstStyle>
            <a:lvl1pPr>
              <a:defRPr/>
            </a:lvl1pPr>
          </a:lstStyle>
          <a:p>
            <a:pPr>
              <a:defRPr/>
            </a:pPr>
            <a:fld id="{1451A1B9-D1DB-489D-953B-7A2B00A35F03}" type="datetimeFigureOut">
              <a:rPr lang="cs-CZ"/>
              <a:pPr>
                <a:defRPr/>
              </a:pPr>
              <a:t>10.05.2024</a:t>
            </a:fld>
            <a:endParaRPr lang="cs-CZ"/>
          </a:p>
        </p:txBody>
      </p:sp>
      <p:sp>
        <p:nvSpPr>
          <p:cNvPr id="3" name="Zástupný symbol pro zápatí 4">
            <a:extLst>
              <a:ext uri="{FF2B5EF4-FFF2-40B4-BE49-F238E27FC236}">
                <a16:creationId xmlns:a16="http://schemas.microsoft.com/office/drawing/2014/main" id="{C5EB41D0-3D91-D38E-FBA6-98DC4A903825}"/>
              </a:ext>
            </a:extLst>
          </p:cNvPr>
          <p:cNvSpPr>
            <a:spLocks noGrp="1"/>
          </p:cNvSpPr>
          <p:nvPr>
            <p:ph type="ftr" sz="quarter" idx="11"/>
          </p:nvPr>
        </p:nvSpPr>
        <p:spPr/>
        <p:txBody>
          <a:bodyPr/>
          <a:lstStyle>
            <a:lvl1pPr>
              <a:defRPr/>
            </a:lvl1pPr>
          </a:lstStyle>
          <a:p>
            <a:pPr>
              <a:defRPr/>
            </a:pPr>
            <a:endParaRPr lang="cs-CZ"/>
          </a:p>
        </p:txBody>
      </p:sp>
      <p:sp>
        <p:nvSpPr>
          <p:cNvPr id="4" name="Zástupný symbol pro číslo snímku 5">
            <a:extLst>
              <a:ext uri="{FF2B5EF4-FFF2-40B4-BE49-F238E27FC236}">
                <a16:creationId xmlns:a16="http://schemas.microsoft.com/office/drawing/2014/main" id="{834170DE-CAA0-2D05-C0F0-2454CE5A91DE}"/>
              </a:ext>
            </a:extLst>
          </p:cNvPr>
          <p:cNvSpPr>
            <a:spLocks noGrp="1"/>
          </p:cNvSpPr>
          <p:nvPr>
            <p:ph type="sldNum" sz="quarter" idx="12"/>
          </p:nvPr>
        </p:nvSpPr>
        <p:spPr/>
        <p:txBody>
          <a:bodyPr/>
          <a:lstStyle>
            <a:lvl1pPr>
              <a:defRPr/>
            </a:lvl1pPr>
          </a:lstStyle>
          <a:p>
            <a:pPr>
              <a:defRPr/>
            </a:pPr>
            <a:fld id="{C6178D96-256F-40C4-B766-31CD0BC0D070}" type="slidenum">
              <a:rPr lang="cs-CZ" altLang="cs-CZ"/>
              <a:pPr>
                <a:defRPr/>
              </a:pPr>
              <a:t>‹#›</a:t>
            </a:fld>
            <a:endParaRPr lang="cs-CZ" altLang="cs-CZ"/>
          </a:p>
        </p:txBody>
      </p:sp>
    </p:spTree>
    <p:extLst>
      <p:ext uri="{BB962C8B-B14F-4D97-AF65-F5344CB8AC3E}">
        <p14:creationId xmlns:p14="http://schemas.microsoft.com/office/powerpoint/2010/main" val="507031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3">
            <a:extLst>
              <a:ext uri="{FF2B5EF4-FFF2-40B4-BE49-F238E27FC236}">
                <a16:creationId xmlns:a16="http://schemas.microsoft.com/office/drawing/2014/main" id="{164B0154-6F87-70CA-122C-68B460F7A48D}"/>
              </a:ext>
            </a:extLst>
          </p:cNvPr>
          <p:cNvSpPr>
            <a:spLocks noGrp="1"/>
          </p:cNvSpPr>
          <p:nvPr>
            <p:ph type="dt" sz="half" idx="10"/>
          </p:nvPr>
        </p:nvSpPr>
        <p:spPr/>
        <p:txBody>
          <a:bodyPr/>
          <a:lstStyle>
            <a:lvl1pPr>
              <a:defRPr/>
            </a:lvl1pPr>
          </a:lstStyle>
          <a:p>
            <a:pPr>
              <a:defRPr/>
            </a:pPr>
            <a:fld id="{41E2DE47-7298-4000-B6DC-06C87DDA9FCA}" type="datetimeFigureOut">
              <a:rPr lang="cs-CZ"/>
              <a:pPr>
                <a:defRPr/>
              </a:pPr>
              <a:t>10.05.2024</a:t>
            </a:fld>
            <a:endParaRPr lang="cs-CZ"/>
          </a:p>
        </p:txBody>
      </p:sp>
      <p:sp>
        <p:nvSpPr>
          <p:cNvPr id="6" name="Zástupný symbol pro zápatí 4">
            <a:extLst>
              <a:ext uri="{FF2B5EF4-FFF2-40B4-BE49-F238E27FC236}">
                <a16:creationId xmlns:a16="http://schemas.microsoft.com/office/drawing/2014/main" id="{925C8A7D-B6F0-94EF-813D-5565EA031516}"/>
              </a:ext>
            </a:extLst>
          </p:cNvPr>
          <p:cNvSpPr>
            <a:spLocks noGrp="1"/>
          </p:cNvSpPr>
          <p:nvPr>
            <p:ph type="ftr" sz="quarter" idx="11"/>
          </p:nvPr>
        </p:nvSpPr>
        <p:spPr/>
        <p:txBody>
          <a:bodyPr/>
          <a:lstStyle>
            <a:lvl1pPr>
              <a:defRPr/>
            </a:lvl1pPr>
          </a:lstStyle>
          <a:p>
            <a:pPr>
              <a:defRPr/>
            </a:pPr>
            <a:endParaRPr lang="cs-CZ"/>
          </a:p>
        </p:txBody>
      </p:sp>
      <p:sp>
        <p:nvSpPr>
          <p:cNvPr id="7" name="Zástupný symbol pro číslo snímku 5">
            <a:extLst>
              <a:ext uri="{FF2B5EF4-FFF2-40B4-BE49-F238E27FC236}">
                <a16:creationId xmlns:a16="http://schemas.microsoft.com/office/drawing/2014/main" id="{14489614-15BA-ED2F-1778-664742C32DA9}"/>
              </a:ext>
            </a:extLst>
          </p:cNvPr>
          <p:cNvSpPr>
            <a:spLocks noGrp="1"/>
          </p:cNvSpPr>
          <p:nvPr>
            <p:ph type="sldNum" sz="quarter" idx="12"/>
          </p:nvPr>
        </p:nvSpPr>
        <p:spPr/>
        <p:txBody>
          <a:bodyPr/>
          <a:lstStyle>
            <a:lvl1pPr>
              <a:defRPr/>
            </a:lvl1pPr>
          </a:lstStyle>
          <a:p>
            <a:pPr>
              <a:defRPr/>
            </a:pPr>
            <a:fld id="{E325A207-1958-4053-9FF2-67AE04451305}" type="slidenum">
              <a:rPr lang="cs-CZ" altLang="cs-CZ"/>
              <a:pPr>
                <a:defRPr/>
              </a:pPr>
              <a:t>‹#›</a:t>
            </a:fld>
            <a:endParaRPr lang="cs-CZ" altLang="cs-CZ"/>
          </a:p>
        </p:txBody>
      </p:sp>
    </p:spTree>
    <p:extLst>
      <p:ext uri="{BB962C8B-B14F-4D97-AF65-F5344CB8AC3E}">
        <p14:creationId xmlns:p14="http://schemas.microsoft.com/office/powerpoint/2010/main" val="1243598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fld id="{9526BFFC-F231-407A-A800-87BDC78F191E}" type="datetimeFigureOut">
              <a:rPr lang="en-GB" smtClean="0"/>
              <a:pPr/>
              <a:t>10/05/2024</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9D8EABF2-DCFF-4880-9ADA-998A83DEBC49}" type="slidenum">
              <a:rPr lang="en-GB" smtClean="0"/>
              <a:pPr/>
              <a:t>‹#›</a:t>
            </a:fld>
            <a:endParaRPr lang="en-GB"/>
          </a:p>
        </p:txBody>
      </p:sp>
    </p:spTree>
    <p:extLst>
      <p:ext uri="{BB962C8B-B14F-4D97-AF65-F5344CB8AC3E}">
        <p14:creationId xmlns:p14="http://schemas.microsoft.com/office/powerpoint/2010/main" val="22499963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3">
            <a:extLst>
              <a:ext uri="{FF2B5EF4-FFF2-40B4-BE49-F238E27FC236}">
                <a16:creationId xmlns:a16="http://schemas.microsoft.com/office/drawing/2014/main" id="{F8042999-3C9E-3B3D-2325-8FE9CDD31B65}"/>
              </a:ext>
            </a:extLst>
          </p:cNvPr>
          <p:cNvSpPr>
            <a:spLocks noGrp="1"/>
          </p:cNvSpPr>
          <p:nvPr>
            <p:ph type="dt" sz="half" idx="10"/>
          </p:nvPr>
        </p:nvSpPr>
        <p:spPr/>
        <p:txBody>
          <a:bodyPr/>
          <a:lstStyle>
            <a:lvl1pPr>
              <a:defRPr/>
            </a:lvl1pPr>
          </a:lstStyle>
          <a:p>
            <a:pPr>
              <a:defRPr/>
            </a:pPr>
            <a:fld id="{4FF248E3-BC97-4E25-A861-2172E55B7CFE}" type="datetimeFigureOut">
              <a:rPr lang="cs-CZ"/>
              <a:pPr>
                <a:defRPr/>
              </a:pPr>
              <a:t>10.05.2024</a:t>
            </a:fld>
            <a:endParaRPr lang="cs-CZ"/>
          </a:p>
        </p:txBody>
      </p:sp>
      <p:sp>
        <p:nvSpPr>
          <p:cNvPr id="6" name="Zástupný symbol pro zápatí 4">
            <a:extLst>
              <a:ext uri="{FF2B5EF4-FFF2-40B4-BE49-F238E27FC236}">
                <a16:creationId xmlns:a16="http://schemas.microsoft.com/office/drawing/2014/main" id="{5D856F78-DDA4-9E6E-6ABE-C6AEBCFE9746}"/>
              </a:ext>
            </a:extLst>
          </p:cNvPr>
          <p:cNvSpPr>
            <a:spLocks noGrp="1"/>
          </p:cNvSpPr>
          <p:nvPr>
            <p:ph type="ftr" sz="quarter" idx="11"/>
          </p:nvPr>
        </p:nvSpPr>
        <p:spPr/>
        <p:txBody>
          <a:bodyPr/>
          <a:lstStyle>
            <a:lvl1pPr>
              <a:defRPr/>
            </a:lvl1pPr>
          </a:lstStyle>
          <a:p>
            <a:pPr>
              <a:defRPr/>
            </a:pPr>
            <a:endParaRPr lang="cs-CZ"/>
          </a:p>
        </p:txBody>
      </p:sp>
      <p:sp>
        <p:nvSpPr>
          <p:cNvPr id="7" name="Zástupný symbol pro číslo snímku 5">
            <a:extLst>
              <a:ext uri="{FF2B5EF4-FFF2-40B4-BE49-F238E27FC236}">
                <a16:creationId xmlns:a16="http://schemas.microsoft.com/office/drawing/2014/main" id="{7AE2BEDB-02CB-339C-4EB9-0A4C6D33C062}"/>
              </a:ext>
            </a:extLst>
          </p:cNvPr>
          <p:cNvSpPr>
            <a:spLocks noGrp="1"/>
          </p:cNvSpPr>
          <p:nvPr>
            <p:ph type="sldNum" sz="quarter" idx="12"/>
          </p:nvPr>
        </p:nvSpPr>
        <p:spPr/>
        <p:txBody>
          <a:bodyPr/>
          <a:lstStyle>
            <a:lvl1pPr>
              <a:defRPr/>
            </a:lvl1pPr>
          </a:lstStyle>
          <a:p>
            <a:pPr>
              <a:defRPr/>
            </a:pPr>
            <a:fld id="{8E5AAC76-0976-4F82-8847-B1A7EBE9D9F6}" type="slidenum">
              <a:rPr lang="cs-CZ" altLang="cs-CZ"/>
              <a:pPr>
                <a:defRPr/>
              </a:pPr>
              <a:t>‹#›</a:t>
            </a:fld>
            <a:endParaRPr lang="cs-CZ" altLang="cs-CZ"/>
          </a:p>
        </p:txBody>
      </p:sp>
    </p:spTree>
    <p:extLst>
      <p:ext uri="{BB962C8B-B14F-4D97-AF65-F5344CB8AC3E}">
        <p14:creationId xmlns:p14="http://schemas.microsoft.com/office/powerpoint/2010/main" val="2335375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776F4F3-3D58-B846-0F20-65D27C728066}"/>
              </a:ext>
            </a:extLst>
          </p:cNvPr>
          <p:cNvSpPr>
            <a:spLocks noGrp="1"/>
          </p:cNvSpPr>
          <p:nvPr>
            <p:ph type="dt" sz="half" idx="10"/>
          </p:nvPr>
        </p:nvSpPr>
        <p:spPr/>
        <p:txBody>
          <a:bodyPr/>
          <a:lstStyle>
            <a:lvl1pPr>
              <a:defRPr/>
            </a:lvl1pPr>
          </a:lstStyle>
          <a:p>
            <a:pPr>
              <a:defRPr/>
            </a:pPr>
            <a:fld id="{F9169D09-8604-4794-ADC3-F796A70F53A6}" type="datetimeFigureOut">
              <a:rPr lang="cs-CZ"/>
              <a:pPr>
                <a:defRPr/>
              </a:pPr>
              <a:t>10.05.2024</a:t>
            </a:fld>
            <a:endParaRPr lang="cs-CZ"/>
          </a:p>
        </p:txBody>
      </p:sp>
      <p:sp>
        <p:nvSpPr>
          <p:cNvPr id="5" name="Zástupný symbol pro zápatí 4">
            <a:extLst>
              <a:ext uri="{FF2B5EF4-FFF2-40B4-BE49-F238E27FC236}">
                <a16:creationId xmlns:a16="http://schemas.microsoft.com/office/drawing/2014/main" id="{2B29225A-1ABF-C107-E947-B378D4303794}"/>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591095AE-CC31-2C0F-2BFE-80649E69E017}"/>
              </a:ext>
            </a:extLst>
          </p:cNvPr>
          <p:cNvSpPr>
            <a:spLocks noGrp="1"/>
          </p:cNvSpPr>
          <p:nvPr>
            <p:ph type="sldNum" sz="quarter" idx="12"/>
          </p:nvPr>
        </p:nvSpPr>
        <p:spPr/>
        <p:txBody>
          <a:bodyPr/>
          <a:lstStyle>
            <a:lvl1pPr>
              <a:defRPr/>
            </a:lvl1pPr>
          </a:lstStyle>
          <a:p>
            <a:pPr>
              <a:defRPr/>
            </a:pPr>
            <a:fld id="{4CB4C252-10A3-4AC4-8506-0352212F31B7}" type="slidenum">
              <a:rPr lang="cs-CZ" altLang="cs-CZ"/>
              <a:pPr>
                <a:defRPr/>
              </a:pPr>
              <a:t>‹#›</a:t>
            </a:fld>
            <a:endParaRPr lang="cs-CZ" altLang="cs-CZ"/>
          </a:p>
        </p:txBody>
      </p:sp>
    </p:spTree>
    <p:extLst>
      <p:ext uri="{BB962C8B-B14F-4D97-AF65-F5344CB8AC3E}">
        <p14:creationId xmlns:p14="http://schemas.microsoft.com/office/powerpoint/2010/main" val="2474768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C55C4DD-391D-D255-96EB-84D451671CB7}"/>
              </a:ext>
            </a:extLst>
          </p:cNvPr>
          <p:cNvSpPr>
            <a:spLocks noGrp="1"/>
          </p:cNvSpPr>
          <p:nvPr>
            <p:ph type="dt" sz="half" idx="10"/>
          </p:nvPr>
        </p:nvSpPr>
        <p:spPr/>
        <p:txBody>
          <a:bodyPr/>
          <a:lstStyle>
            <a:lvl1pPr>
              <a:defRPr/>
            </a:lvl1pPr>
          </a:lstStyle>
          <a:p>
            <a:pPr>
              <a:defRPr/>
            </a:pPr>
            <a:fld id="{0A7F12A7-E4ED-4E4D-86D7-AE5197381BEE}" type="datetimeFigureOut">
              <a:rPr lang="cs-CZ"/>
              <a:pPr>
                <a:defRPr/>
              </a:pPr>
              <a:t>10.05.2024</a:t>
            </a:fld>
            <a:endParaRPr lang="cs-CZ"/>
          </a:p>
        </p:txBody>
      </p:sp>
      <p:sp>
        <p:nvSpPr>
          <p:cNvPr id="5" name="Zástupný symbol pro zápatí 4">
            <a:extLst>
              <a:ext uri="{FF2B5EF4-FFF2-40B4-BE49-F238E27FC236}">
                <a16:creationId xmlns:a16="http://schemas.microsoft.com/office/drawing/2014/main" id="{63645C96-8BF1-7CF7-949E-74B4D6414282}"/>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5080287E-B84A-3CB5-8D48-6A0344473D58}"/>
              </a:ext>
            </a:extLst>
          </p:cNvPr>
          <p:cNvSpPr>
            <a:spLocks noGrp="1"/>
          </p:cNvSpPr>
          <p:nvPr>
            <p:ph type="sldNum" sz="quarter" idx="12"/>
          </p:nvPr>
        </p:nvSpPr>
        <p:spPr/>
        <p:txBody>
          <a:bodyPr/>
          <a:lstStyle>
            <a:lvl1pPr>
              <a:defRPr/>
            </a:lvl1pPr>
          </a:lstStyle>
          <a:p>
            <a:pPr>
              <a:defRPr/>
            </a:pPr>
            <a:fld id="{A724896C-119D-438C-9B28-2D5A1F6A7E18}" type="slidenum">
              <a:rPr lang="cs-CZ" altLang="cs-CZ"/>
              <a:pPr>
                <a:defRPr/>
              </a:pPr>
              <a:t>‹#›</a:t>
            </a:fld>
            <a:endParaRPr lang="cs-CZ" altLang="cs-CZ"/>
          </a:p>
        </p:txBody>
      </p:sp>
    </p:spTree>
    <p:extLst>
      <p:ext uri="{BB962C8B-B14F-4D97-AF65-F5344CB8AC3E}">
        <p14:creationId xmlns:p14="http://schemas.microsoft.com/office/powerpoint/2010/main" val="2578591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9526BFFC-F231-407A-A800-87BDC78F191E}" type="datetimeFigureOut">
              <a:rPr lang="en-GB" smtClean="0"/>
              <a:pPr/>
              <a:t>10/05/2024</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9D8EABF2-DCFF-4880-9ADA-998A83DEBC49}" type="slidenum">
              <a:rPr lang="en-GB" smtClean="0"/>
              <a:pPr/>
              <a:t>‹#›</a:t>
            </a:fld>
            <a:endParaRPr lang="en-GB"/>
          </a:p>
        </p:txBody>
      </p:sp>
    </p:spTree>
    <p:extLst>
      <p:ext uri="{BB962C8B-B14F-4D97-AF65-F5344CB8AC3E}">
        <p14:creationId xmlns:p14="http://schemas.microsoft.com/office/powerpoint/2010/main" val="2749583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datum 4"/>
          <p:cNvSpPr>
            <a:spLocks noGrp="1"/>
          </p:cNvSpPr>
          <p:nvPr>
            <p:ph type="dt" sz="half" idx="10"/>
          </p:nvPr>
        </p:nvSpPr>
        <p:spPr/>
        <p:txBody>
          <a:bodyPr/>
          <a:lstStyle/>
          <a:p>
            <a:fld id="{9526BFFC-F231-407A-A800-87BDC78F191E}" type="datetimeFigureOut">
              <a:rPr lang="en-GB" smtClean="0"/>
              <a:pPr/>
              <a:t>10/05/2024</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9D8EABF2-DCFF-4880-9ADA-998A83DEBC49}" type="slidenum">
              <a:rPr lang="en-GB" smtClean="0"/>
              <a:pPr/>
              <a:t>‹#›</a:t>
            </a:fld>
            <a:endParaRPr lang="en-GB"/>
          </a:p>
        </p:txBody>
      </p:sp>
    </p:spTree>
    <p:extLst>
      <p:ext uri="{BB962C8B-B14F-4D97-AF65-F5344CB8AC3E}">
        <p14:creationId xmlns:p14="http://schemas.microsoft.com/office/powerpoint/2010/main" val="1780772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7" name="Zástupný symbol pro datum 6"/>
          <p:cNvSpPr>
            <a:spLocks noGrp="1"/>
          </p:cNvSpPr>
          <p:nvPr>
            <p:ph type="dt" sz="half" idx="10"/>
          </p:nvPr>
        </p:nvSpPr>
        <p:spPr/>
        <p:txBody>
          <a:bodyPr/>
          <a:lstStyle/>
          <a:p>
            <a:fld id="{9526BFFC-F231-407A-A800-87BDC78F191E}" type="datetimeFigureOut">
              <a:rPr lang="en-GB" smtClean="0"/>
              <a:pPr/>
              <a:t>10/05/2024</a:t>
            </a:fld>
            <a:endParaRPr lang="en-GB"/>
          </a:p>
        </p:txBody>
      </p:sp>
      <p:sp>
        <p:nvSpPr>
          <p:cNvPr id="8" name="Zástupný symbol pro zápatí 7"/>
          <p:cNvSpPr>
            <a:spLocks noGrp="1"/>
          </p:cNvSpPr>
          <p:nvPr>
            <p:ph type="ftr" sz="quarter" idx="11"/>
          </p:nvPr>
        </p:nvSpPr>
        <p:spPr/>
        <p:txBody>
          <a:bodyPr/>
          <a:lstStyle/>
          <a:p>
            <a:endParaRPr lang="en-GB"/>
          </a:p>
        </p:txBody>
      </p:sp>
      <p:sp>
        <p:nvSpPr>
          <p:cNvPr id="9" name="Zástupný symbol pro číslo snímku 8"/>
          <p:cNvSpPr>
            <a:spLocks noGrp="1"/>
          </p:cNvSpPr>
          <p:nvPr>
            <p:ph type="sldNum" sz="quarter" idx="12"/>
          </p:nvPr>
        </p:nvSpPr>
        <p:spPr/>
        <p:txBody>
          <a:bodyPr/>
          <a:lstStyle/>
          <a:p>
            <a:fld id="{9D8EABF2-DCFF-4880-9ADA-998A83DEBC49}" type="slidenum">
              <a:rPr lang="en-GB" smtClean="0"/>
              <a:pPr/>
              <a:t>‹#›</a:t>
            </a:fld>
            <a:endParaRPr lang="en-GB"/>
          </a:p>
        </p:txBody>
      </p:sp>
    </p:spTree>
    <p:extLst>
      <p:ext uri="{BB962C8B-B14F-4D97-AF65-F5344CB8AC3E}">
        <p14:creationId xmlns:p14="http://schemas.microsoft.com/office/powerpoint/2010/main" val="1913767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datum 2"/>
          <p:cNvSpPr>
            <a:spLocks noGrp="1"/>
          </p:cNvSpPr>
          <p:nvPr>
            <p:ph type="dt" sz="half" idx="10"/>
          </p:nvPr>
        </p:nvSpPr>
        <p:spPr/>
        <p:txBody>
          <a:bodyPr/>
          <a:lstStyle/>
          <a:p>
            <a:fld id="{9526BFFC-F231-407A-A800-87BDC78F191E}" type="datetimeFigureOut">
              <a:rPr lang="en-GB" smtClean="0"/>
              <a:pPr/>
              <a:t>10/05/2024</a:t>
            </a:fld>
            <a:endParaRPr lang="en-GB"/>
          </a:p>
        </p:txBody>
      </p:sp>
      <p:sp>
        <p:nvSpPr>
          <p:cNvPr id="4" name="Zástupný symbol pro zápatí 3"/>
          <p:cNvSpPr>
            <a:spLocks noGrp="1"/>
          </p:cNvSpPr>
          <p:nvPr>
            <p:ph type="ftr" sz="quarter" idx="11"/>
          </p:nvPr>
        </p:nvSpPr>
        <p:spPr/>
        <p:txBody>
          <a:bodyPr/>
          <a:lstStyle/>
          <a:p>
            <a:endParaRPr lang="en-GB"/>
          </a:p>
        </p:txBody>
      </p:sp>
      <p:sp>
        <p:nvSpPr>
          <p:cNvPr id="5" name="Zástupný symbol pro číslo snímku 4"/>
          <p:cNvSpPr>
            <a:spLocks noGrp="1"/>
          </p:cNvSpPr>
          <p:nvPr>
            <p:ph type="sldNum" sz="quarter" idx="12"/>
          </p:nvPr>
        </p:nvSpPr>
        <p:spPr/>
        <p:txBody>
          <a:bodyPr/>
          <a:lstStyle/>
          <a:p>
            <a:fld id="{9D8EABF2-DCFF-4880-9ADA-998A83DEBC49}" type="slidenum">
              <a:rPr lang="en-GB" smtClean="0"/>
              <a:pPr/>
              <a:t>‹#›</a:t>
            </a:fld>
            <a:endParaRPr lang="en-GB"/>
          </a:p>
        </p:txBody>
      </p:sp>
    </p:spTree>
    <p:extLst>
      <p:ext uri="{BB962C8B-B14F-4D97-AF65-F5344CB8AC3E}">
        <p14:creationId xmlns:p14="http://schemas.microsoft.com/office/powerpoint/2010/main" val="2927485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9526BFFC-F231-407A-A800-87BDC78F191E}" type="datetimeFigureOut">
              <a:rPr lang="en-GB" smtClean="0"/>
              <a:pPr/>
              <a:t>10/05/2024</a:t>
            </a:fld>
            <a:endParaRPr lang="en-GB"/>
          </a:p>
        </p:txBody>
      </p:sp>
      <p:sp>
        <p:nvSpPr>
          <p:cNvPr id="3" name="Zástupný symbol pro zápatí 2"/>
          <p:cNvSpPr>
            <a:spLocks noGrp="1"/>
          </p:cNvSpPr>
          <p:nvPr>
            <p:ph type="ftr" sz="quarter" idx="11"/>
          </p:nvPr>
        </p:nvSpPr>
        <p:spPr/>
        <p:txBody>
          <a:bodyPr/>
          <a:lstStyle/>
          <a:p>
            <a:endParaRPr lang="en-GB"/>
          </a:p>
        </p:txBody>
      </p:sp>
      <p:sp>
        <p:nvSpPr>
          <p:cNvPr id="4" name="Zástupný symbol pro číslo snímku 3"/>
          <p:cNvSpPr>
            <a:spLocks noGrp="1"/>
          </p:cNvSpPr>
          <p:nvPr>
            <p:ph type="sldNum" sz="quarter" idx="12"/>
          </p:nvPr>
        </p:nvSpPr>
        <p:spPr/>
        <p:txBody>
          <a:bodyPr/>
          <a:lstStyle/>
          <a:p>
            <a:fld id="{9D8EABF2-DCFF-4880-9ADA-998A83DEBC49}" type="slidenum">
              <a:rPr lang="en-GB" smtClean="0"/>
              <a:pPr/>
              <a:t>‹#›</a:t>
            </a:fld>
            <a:endParaRPr lang="en-GB"/>
          </a:p>
        </p:txBody>
      </p:sp>
    </p:spTree>
    <p:extLst>
      <p:ext uri="{BB962C8B-B14F-4D97-AF65-F5344CB8AC3E}">
        <p14:creationId xmlns:p14="http://schemas.microsoft.com/office/powerpoint/2010/main" val="617931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9526BFFC-F231-407A-A800-87BDC78F191E}" type="datetimeFigureOut">
              <a:rPr lang="en-GB" smtClean="0"/>
              <a:pPr/>
              <a:t>10/05/2024</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9D8EABF2-DCFF-4880-9ADA-998A83DEBC49}" type="slidenum">
              <a:rPr lang="en-GB" smtClean="0"/>
              <a:pPr/>
              <a:t>‹#›</a:t>
            </a:fld>
            <a:endParaRPr lang="en-GB"/>
          </a:p>
        </p:txBody>
      </p:sp>
    </p:spTree>
    <p:extLst>
      <p:ext uri="{BB962C8B-B14F-4D97-AF65-F5344CB8AC3E}">
        <p14:creationId xmlns:p14="http://schemas.microsoft.com/office/powerpoint/2010/main" val="3210257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9526BFFC-F231-407A-A800-87BDC78F191E}" type="datetimeFigureOut">
              <a:rPr lang="en-GB" smtClean="0"/>
              <a:pPr/>
              <a:t>10/05/2024</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9D8EABF2-DCFF-4880-9ADA-998A83DEBC49}" type="slidenum">
              <a:rPr lang="en-GB" smtClean="0"/>
              <a:pPr/>
              <a:t>‹#›</a:t>
            </a:fld>
            <a:endParaRPr lang="en-GB"/>
          </a:p>
        </p:txBody>
      </p:sp>
    </p:spTree>
    <p:extLst>
      <p:ext uri="{BB962C8B-B14F-4D97-AF65-F5344CB8AC3E}">
        <p14:creationId xmlns:p14="http://schemas.microsoft.com/office/powerpoint/2010/main" val="4010627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6B19C"/>
            </a:gs>
            <a:gs pos="30000">
              <a:srgbClr val="D49E6C"/>
            </a:gs>
            <a:gs pos="70000">
              <a:srgbClr val="A65528"/>
            </a:gs>
            <a:gs pos="100000">
              <a:srgbClr val="663012"/>
            </a:gs>
          </a:gsLst>
          <a:lin ang="5400000" scaled="0"/>
          <a:tileRect/>
        </a:gra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endParaRPr lang="en-GB"/>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26BFFC-F231-407A-A800-87BDC78F191E}" type="datetimeFigureOut">
              <a:rPr lang="en-GB" smtClean="0"/>
              <a:pPr/>
              <a:t>10/05/2024</a:t>
            </a:fld>
            <a:endParaRPr lang="en-GB"/>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8EABF2-DCFF-4880-9ADA-998A83DEBC49}" type="slidenum">
              <a:rPr lang="en-GB" smtClean="0"/>
              <a:pPr/>
              <a:t>‹#›</a:t>
            </a:fld>
            <a:endParaRPr lang="en-GB"/>
          </a:p>
        </p:txBody>
      </p:sp>
    </p:spTree>
    <p:extLst>
      <p:ext uri="{BB962C8B-B14F-4D97-AF65-F5344CB8AC3E}">
        <p14:creationId xmlns:p14="http://schemas.microsoft.com/office/powerpoint/2010/main" val="4242485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D6B19C"/>
            </a:gs>
            <a:gs pos="14000">
              <a:srgbClr val="B16E49"/>
            </a:gs>
            <a:gs pos="30000">
              <a:srgbClr val="D49E6C"/>
            </a:gs>
            <a:gs pos="70000">
              <a:srgbClr val="A65528"/>
            </a:gs>
            <a:gs pos="100000">
              <a:srgbClr val="663012"/>
            </a:gs>
          </a:gsLst>
          <a:lin ang="5400000"/>
        </a:gradFill>
        <a:effectLst/>
      </p:bgPr>
    </p:bg>
    <p:spTree>
      <p:nvGrpSpPr>
        <p:cNvPr id="1" name=""/>
        <p:cNvGrpSpPr/>
        <p:nvPr/>
      </p:nvGrpSpPr>
      <p:grpSpPr>
        <a:xfrm>
          <a:off x="0" y="0"/>
          <a:ext cx="0" cy="0"/>
          <a:chOff x="0" y="0"/>
          <a:chExt cx="0" cy="0"/>
        </a:xfrm>
      </p:grpSpPr>
      <p:sp>
        <p:nvSpPr>
          <p:cNvPr id="2050" name="Zástupný symbol pro nadpis 1">
            <a:extLst>
              <a:ext uri="{FF2B5EF4-FFF2-40B4-BE49-F238E27FC236}">
                <a16:creationId xmlns:a16="http://schemas.microsoft.com/office/drawing/2014/main" id="{D66308E3-9FD9-7927-C3D7-1A6C497D6B1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2051" name="Zástupný symbol pro text 2">
            <a:extLst>
              <a:ext uri="{FF2B5EF4-FFF2-40B4-BE49-F238E27FC236}">
                <a16:creationId xmlns:a16="http://schemas.microsoft.com/office/drawing/2014/main" id="{D41CE343-00E7-86D4-4191-14C44096A0A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4" name="Zástupný symbol pro datum 3">
            <a:extLst>
              <a:ext uri="{FF2B5EF4-FFF2-40B4-BE49-F238E27FC236}">
                <a16:creationId xmlns:a16="http://schemas.microsoft.com/office/drawing/2014/main" id="{1A0A4B33-D2A4-A7BE-F4AC-9A7C40822F55}"/>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spcBef>
                <a:spcPct val="20000"/>
              </a:spcBef>
              <a:buFontTx/>
              <a:buChar char="-"/>
              <a:defRPr sz="1200">
                <a:solidFill>
                  <a:schemeClr val="tx1">
                    <a:tint val="75000"/>
                  </a:schemeClr>
                </a:solidFill>
                <a:cs typeface="+mn-cs"/>
              </a:defRPr>
            </a:lvl1pPr>
          </a:lstStyle>
          <a:p>
            <a:pPr>
              <a:defRPr/>
            </a:pPr>
            <a:fld id="{BFA1783D-B7BA-4712-AF80-C40005C3D79C}" type="datetimeFigureOut">
              <a:rPr lang="cs-CZ"/>
              <a:pPr>
                <a:defRPr/>
              </a:pPr>
              <a:t>10.05.2024</a:t>
            </a:fld>
            <a:endParaRPr lang="cs-CZ"/>
          </a:p>
        </p:txBody>
      </p:sp>
      <p:sp>
        <p:nvSpPr>
          <p:cNvPr id="5" name="Zástupný symbol pro zápatí 4">
            <a:extLst>
              <a:ext uri="{FF2B5EF4-FFF2-40B4-BE49-F238E27FC236}">
                <a16:creationId xmlns:a16="http://schemas.microsoft.com/office/drawing/2014/main" id="{0628FF3C-1529-2C0E-2FE8-69B1AAEC10B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spcBef>
                <a:spcPct val="20000"/>
              </a:spcBef>
              <a:buFontTx/>
              <a:buChar char="-"/>
              <a:defRPr sz="1200">
                <a:solidFill>
                  <a:schemeClr val="tx1">
                    <a:tint val="75000"/>
                  </a:schemeClr>
                </a:solidFill>
                <a:cs typeface="+mn-cs"/>
              </a:defRPr>
            </a:lvl1pPr>
          </a:lstStyle>
          <a:p>
            <a:pPr>
              <a:defRPr/>
            </a:pPr>
            <a:endParaRPr lang="cs-CZ"/>
          </a:p>
        </p:txBody>
      </p:sp>
      <p:sp>
        <p:nvSpPr>
          <p:cNvPr id="6" name="Zástupný symbol pro číslo snímku 5">
            <a:extLst>
              <a:ext uri="{FF2B5EF4-FFF2-40B4-BE49-F238E27FC236}">
                <a16:creationId xmlns:a16="http://schemas.microsoft.com/office/drawing/2014/main" id="{6F32A23D-3C52-CB4C-2DC4-C9FE2A0D234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spcBef>
                <a:spcPct val="20000"/>
              </a:spcBef>
              <a:buFontTx/>
              <a:buChar char="-"/>
              <a:defRPr sz="1200">
                <a:solidFill>
                  <a:srgbClr val="898989"/>
                </a:solidFill>
              </a:defRPr>
            </a:lvl1pPr>
          </a:lstStyle>
          <a:p>
            <a:pPr>
              <a:defRPr/>
            </a:pPr>
            <a:fld id="{942DA5FC-B358-4B44-A20F-B3A93330435B}" type="slidenum">
              <a:rPr lang="cs-CZ" altLang="cs-CZ"/>
              <a:pPr>
                <a:defRPr/>
              </a:pPr>
              <a:t>‹#›</a:t>
            </a:fld>
            <a:endParaRPr lang="cs-CZ" altLang="cs-CZ"/>
          </a:p>
        </p:txBody>
      </p:sp>
    </p:spTree>
    <p:extLst>
      <p:ext uri="{BB962C8B-B14F-4D97-AF65-F5344CB8AC3E}">
        <p14:creationId xmlns:p14="http://schemas.microsoft.com/office/powerpoint/2010/main" val="10849434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OrFJ9-Kuqq4" TargetMode="External"/><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6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6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6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6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8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8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8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7.xml"/><Relationship Id="rId4" Type="http://schemas.openxmlformats.org/officeDocument/2006/relationships/image" Target="../media/image139.jpeg"/></Relationships>
</file>

<file path=ppt/slides/_rels/slide91.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7.xml"/><Relationship Id="rId4" Type="http://schemas.openxmlformats.org/officeDocument/2006/relationships/image" Target="../media/image143.jpeg"/></Relationships>
</file>

<file path=ppt/slides/_rels/slide9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fontScale="90000"/>
          </a:bodyPr>
          <a:lstStyle/>
          <a:p>
            <a:r>
              <a:rPr lang="cs-CZ" altLang="en-US" b="1" dirty="0">
                <a:latin typeface="Times New Roman" pitchFamily="18" charset="0"/>
                <a:cs typeface="Times New Roman" pitchFamily="18" charset="0"/>
              </a:rPr>
              <a:t>EKOLOGIE MIKROORGANISMŮ</a:t>
            </a:r>
            <a:br>
              <a:rPr lang="cs-CZ" altLang="en-US" b="1" dirty="0">
                <a:latin typeface="Calibri" panose="020F0502020204030204" pitchFamily="34" charset="0"/>
              </a:rPr>
            </a:br>
            <a:r>
              <a:rPr lang="cs-CZ" altLang="en-US" b="1" dirty="0">
                <a:latin typeface="Calibri" panose="020F0502020204030204" pitchFamily="34" charset="0"/>
              </a:rPr>
              <a:t>7</a:t>
            </a:r>
            <a:endParaRPr lang="en-GB" dirty="0">
              <a:latin typeface="Times New Roman" pitchFamily="18" charset="0"/>
              <a:cs typeface="Times New Roman" pitchFamily="18" charset="0"/>
            </a:endParaRPr>
          </a:p>
        </p:txBody>
      </p:sp>
      <p:sp>
        <p:nvSpPr>
          <p:cNvPr id="3" name="Podnadpis 2"/>
          <p:cNvSpPr>
            <a:spLocks noGrp="1"/>
          </p:cNvSpPr>
          <p:nvPr>
            <p:ph type="subTitle" idx="1"/>
          </p:nvPr>
        </p:nvSpPr>
        <p:spPr>
          <a:xfrm>
            <a:off x="1371600" y="3765612"/>
            <a:ext cx="6400800" cy="1054968"/>
          </a:xfrm>
        </p:spPr>
        <p:txBody>
          <a:bodyPr/>
          <a:lstStyle/>
          <a:p>
            <a:r>
              <a:rPr lang="cs-CZ" b="1" dirty="0">
                <a:solidFill>
                  <a:schemeClr val="tx1"/>
                </a:solidFill>
                <a:latin typeface="Times New Roman" pitchFamily="18" charset="0"/>
                <a:cs typeface="Times New Roman" pitchFamily="18" charset="0"/>
              </a:rPr>
              <a:t>Rostliny a mikroorganismy</a:t>
            </a:r>
            <a:endParaRPr lang="en-GB" b="1" dirty="0">
              <a:solidFill>
                <a:schemeClr val="tx1"/>
              </a:solidFill>
              <a:latin typeface="Times New Roman" pitchFamily="18" charset="0"/>
              <a:cs typeface="Times New Roman" pitchFamily="18" charset="0"/>
            </a:endParaRPr>
          </a:p>
          <a:p>
            <a:endParaRPr lang="en-GB" b="1" dirty="0">
              <a:solidFill>
                <a:schemeClr val="tx1"/>
              </a:solidFill>
              <a:latin typeface="Times New Roman" pitchFamily="18" charset="0"/>
              <a:cs typeface="Times New Roman" pitchFamily="18" charset="0"/>
            </a:endParaRPr>
          </a:p>
        </p:txBody>
      </p:sp>
      <p:pic>
        <p:nvPicPr>
          <p:cNvPr id="4" name="Picture 2" descr="C:\Users\tuma\Pictures\Snímekkvasin1_LI.jpg">
            <a:extLst>
              <a:ext uri="{FF2B5EF4-FFF2-40B4-BE49-F238E27FC236}">
                <a16:creationId xmlns:a16="http://schemas.microsoft.com/office/drawing/2014/main" id="{56E490C1-79AC-46A3-9D52-65CFB2DF6FB6}"/>
              </a:ext>
            </a:extLst>
          </p:cNvPr>
          <p:cNvPicPr>
            <a:picLocks noChangeAspect="1" noChangeArrowheads="1"/>
          </p:cNvPicPr>
          <p:nvPr/>
        </p:nvPicPr>
        <p:blipFill>
          <a:blip r:embed="rId2" cstate="print">
            <a:duotone>
              <a:prstClr val="black"/>
              <a:schemeClr val="accent6">
                <a:tint val="45000"/>
                <a:satMod val="400000"/>
              </a:schemeClr>
            </a:duotone>
            <a:lum bright="-1000" contrast="-32000"/>
          </a:blip>
          <a:stretch>
            <a:fillRect/>
          </a:stretch>
        </p:blipFill>
        <p:spPr bwMode="auto">
          <a:xfrm>
            <a:off x="0" y="4293096"/>
            <a:ext cx="2267744" cy="2585517"/>
          </a:xfrm>
          <a:prstGeom prst="rect">
            <a:avLst/>
          </a:prstGeom>
          <a:noFill/>
        </p:spPr>
      </p:pic>
      <p:pic>
        <p:nvPicPr>
          <p:cNvPr id="5" name="Picture 3" descr="C:\Users\tuma\Pictures\Snímekbakt1.jpg">
            <a:extLst>
              <a:ext uri="{FF2B5EF4-FFF2-40B4-BE49-F238E27FC236}">
                <a16:creationId xmlns:a16="http://schemas.microsoft.com/office/drawing/2014/main" id="{1A4C7345-0621-4A32-BE3A-F7DDF9AB66BF}"/>
              </a:ext>
            </a:extLst>
          </p:cNvPr>
          <p:cNvPicPr>
            <a:picLocks noChangeAspect="1" noChangeArrowheads="1"/>
          </p:cNvPicPr>
          <p:nvPr/>
        </p:nvPicPr>
        <p:blipFill>
          <a:blip r:embed="rId3" cstate="print">
            <a:duotone>
              <a:prstClr val="black"/>
              <a:schemeClr val="accent6">
                <a:tint val="45000"/>
                <a:satMod val="400000"/>
              </a:schemeClr>
            </a:duotone>
            <a:lum contrast="-36000"/>
          </a:blip>
          <a:stretch>
            <a:fillRect/>
          </a:stretch>
        </p:blipFill>
        <p:spPr bwMode="auto">
          <a:xfrm>
            <a:off x="7562100" y="22187"/>
            <a:ext cx="1578335" cy="1728192"/>
          </a:xfrm>
          <a:prstGeom prst="rect">
            <a:avLst/>
          </a:prstGeom>
          <a:ln>
            <a:noFill/>
          </a:ln>
        </p:spPr>
      </p:pic>
    </p:spTree>
    <p:extLst>
      <p:ext uri="{BB962C8B-B14F-4D97-AF65-F5344CB8AC3E}">
        <p14:creationId xmlns:p14="http://schemas.microsoft.com/office/powerpoint/2010/main" val="171261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619672" y="260648"/>
            <a:ext cx="6336704" cy="369332"/>
          </a:xfrm>
          <a:prstGeom prst="rect">
            <a:avLst/>
          </a:prstGeom>
        </p:spPr>
        <p:txBody>
          <a:bodyPr wrap="square">
            <a:spAutoFit/>
          </a:bodyPr>
          <a:lstStyle/>
          <a:p>
            <a:r>
              <a:rPr lang="cs-CZ" dirty="0"/>
              <a:t>https://botanicalgarden.berkeley.edu/glad-you-asked/gunnera</a:t>
            </a:r>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980728"/>
            <a:ext cx="4572000"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962" y="2708920"/>
            <a:ext cx="3453619" cy="3797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01131" y="3152465"/>
            <a:ext cx="4638675"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6491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3528" y="260648"/>
            <a:ext cx="8640960" cy="1754326"/>
          </a:xfrm>
          <a:prstGeom prst="rect">
            <a:avLst/>
          </a:prstGeom>
        </p:spPr>
        <p:txBody>
          <a:bodyPr wrap="square">
            <a:spAutoFit/>
          </a:bodyPr>
          <a:lstStyle/>
          <a:p>
            <a:r>
              <a:rPr lang="cs-CZ" i="1" dirty="0" err="1">
                <a:latin typeface="Times New Roman" pitchFamily="18" charset="0"/>
                <a:cs typeface="Times New Roman" pitchFamily="18" charset="0"/>
              </a:rPr>
              <a:t>Azolla</a:t>
            </a:r>
            <a:r>
              <a:rPr lang="cs-CZ" dirty="0">
                <a:latin typeface="Times New Roman" pitchFamily="18" charset="0"/>
                <a:cs typeface="Times New Roman" pitchFamily="18" charset="0"/>
              </a:rPr>
              <a:t> a </a:t>
            </a:r>
            <a:r>
              <a:rPr lang="cs-CZ" i="1" dirty="0" err="1">
                <a:latin typeface="Times New Roman" pitchFamily="18" charset="0"/>
                <a:cs typeface="Times New Roman" pitchFamily="18" charset="0"/>
              </a:rPr>
              <a:t>Anabaena</a:t>
            </a:r>
            <a:endParaRPr lang="cs-CZ" i="1"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kapradina </a:t>
            </a:r>
            <a:r>
              <a:rPr lang="cs-CZ" i="1" dirty="0" err="1">
                <a:latin typeface="Times New Roman" pitchFamily="18" charset="0"/>
                <a:cs typeface="Times New Roman" pitchFamily="18" charset="0"/>
              </a:rPr>
              <a:t>Azolla</a:t>
            </a:r>
            <a:r>
              <a:rPr lang="cs-CZ" dirty="0">
                <a:latin typeface="Times New Roman" pitchFamily="18" charset="0"/>
                <a:cs typeface="Times New Roman" pitchFamily="18" charset="0"/>
              </a:rPr>
              <a:t> -vody v tropech/subtropech</a:t>
            </a:r>
          </a:p>
          <a:p>
            <a:pPr marL="285750" indent="-285750">
              <a:buFont typeface="Arial" panose="020B0604020202020204" pitchFamily="34" charset="0"/>
              <a:buChar char="•"/>
            </a:pPr>
            <a:r>
              <a:rPr lang="cs-CZ" dirty="0">
                <a:latin typeface="Times New Roman" pitchFamily="18" charset="0"/>
                <a:cs typeface="Times New Roman" pitchFamily="18" charset="0"/>
              </a:rPr>
              <a:t>spod. strana listů - dutiny obsahující  sinice </a:t>
            </a:r>
            <a:r>
              <a:rPr lang="cs-CZ" i="1" dirty="0" err="1">
                <a:latin typeface="Times New Roman" pitchFamily="18" charset="0"/>
                <a:cs typeface="Times New Roman" pitchFamily="18" charset="0"/>
              </a:rPr>
              <a:t>Anabaena</a:t>
            </a:r>
            <a:r>
              <a:rPr lang="cs-CZ" dirty="0">
                <a:latin typeface="Times New Roman" pitchFamily="18" charset="0"/>
                <a:cs typeface="Times New Roman" pitchFamily="18" charset="0"/>
              </a:rPr>
              <a:t> </a:t>
            </a:r>
          </a:p>
          <a:p>
            <a:pPr marL="285750" indent="-285750">
              <a:buFont typeface="Arial" panose="020B0604020202020204" pitchFamily="34" charset="0"/>
              <a:buChar char="•"/>
            </a:pPr>
            <a:r>
              <a:rPr lang="cs-CZ" dirty="0">
                <a:latin typeface="Times New Roman" pitchFamily="18" charset="0"/>
                <a:cs typeface="Times New Roman" pitchFamily="18" charset="0"/>
              </a:rPr>
              <a:t>ta produkuje neurotoxiny – ochrana  rostliny před spásáním…?  </a:t>
            </a:r>
          </a:p>
          <a:p>
            <a:pPr marL="285750" indent="-285750">
              <a:buFont typeface="Arial" panose="020B0604020202020204" pitchFamily="34" charset="0"/>
              <a:buChar char="•"/>
            </a:pPr>
            <a:r>
              <a:rPr lang="cs-CZ" i="1" dirty="0" err="1">
                <a:latin typeface="Times New Roman" pitchFamily="18" charset="0"/>
                <a:cs typeface="Times New Roman" pitchFamily="18" charset="0"/>
              </a:rPr>
              <a:t>Anabaena</a:t>
            </a:r>
            <a:r>
              <a:rPr lang="cs-CZ" dirty="0">
                <a:latin typeface="Times New Roman" pitchFamily="18" charset="0"/>
                <a:cs typeface="Times New Roman" pitchFamily="18" charset="0"/>
              </a:rPr>
              <a:t> může fixovat </a:t>
            </a:r>
            <a:r>
              <a:rPr lang="cs-CZ" u="sng" dirty="0">
                <a:latin typeface="Times New Roman" pitchFamily="18" charset="0"/>
                <a:cs typeface="Times New Roman" pitchFamily="18" charset="0"/>
              </a:rPr>
              <a:t>několik kg N za den</a:t>
            </a:r>
            <a:r>
              <a:rPr lang="cs-CZ" dirty="0">
                <a:latin typeface="Times New Roman" pitchFamily="18" charset="0"/>
                <a:cs typeface="Times New Roman" pitchFamily="18" charset="0"/>
              </a:rPr>
              <a:t>,  ročně 50-150 kg/ha – rýžová pole </a:t>
            </a:r>
          </a:p>
          <a:p>
            <a:pPr marL="285750" indent="-285750">
              <a:buFont typeface="Arial" panose="020B0604020202020204" pitchFamily="34" charset="0"/>
              <a:buChar char="•"/>
            </a:pPr>
            <a:r>
              <a:rPr lang="cs-CZ" dirty="0">
                <a:latin typeface="Times New Roman" pitchFamily="18" charset="0"/>
                <a:cs typeface="Times New Roman" pitchFamily="18" charset="0"/>
              </a:rPr>
              <a:t>fixace není potlačena ani dusíkatým  hnojením, není citlivá k pH a salinitě</a:t>
            </a:r>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2554" y="2051636"/>
            <a:ext cx="4896544" cy="4031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827584" y="6227439"/>
            <a:ext cx="6336704" cy="307777"/>
          </a:xfrm>
          <a:prstGeom prst="rect">
            <a:avLst/>
          </a:prstGeom>
        </p:spPr>
        <p:txBody>
          <a:bodyPr wrap="square">
            <a:spAutoFit/>
          </a:bodyPr>
          <a:lstStyle/>
          <a:p>
            <a:r>
              <a:rPr lang="en-GB" sz="1200" dirty="0"/>
              <a:t>http://theazollafoundation.org/azolla/the-azolla-superorganism</a:t>
            </a:r>
            <a:r>
              <a:rPr lang="en-GB" sz="1400" dirty="0"/>
              <a:t>/</a:t>
            </a:r>
          </a:p>
        </p:txBody>
      </p:sp>
      <p:sp>
        <p:nvSpPr>
          <p:cNvPr id="4" name="Obdélník 3"/>
          <p:cNvSpPr/>
          <p:nvPr/>
        </p:nvSpPr>
        <p:spPr>
          <a:xfrm>
            <a:off x="5580112" y="6054078"/>
            <a:ext cx="4014192" cy="461665"/>
          </a:xfrm>
          <a:prstGeom prst="rect">
            <a:avLst/>
          </a:prstGeom>
        </p:spPr>
        <p:txBody>
          <a:bodyPr wrap="square">
            <a:spAutoFit/>
          </a:bodyPr>
          <a:lstStyle/>
          <a:p>
            <a:r>
              <a:rPr lang="cs-CZ" sz="1200" dirty="0">
                <a:hlinkClick r:id="rId3"/>
              </a:rPr>
              <a:t>https://www.youtube.com/watch?v=OrFJ9-Kuqq4</a:t>
            </a:r>
            <a:endParaRPr lang="cs-CZ" sz="1200" dirty="0"/>
          </a:p>
          <a:p>
            <a:r>
              <a:rPr lang="cs-CZ" sz="1200" dirty="0"/>
              <a:t>https://www.youtube.com/watch?v=gW0fmf23Se0</a:t>
            </a: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4020" y="2653832"/>
            <a:ext cx="3398263" cy="2826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8457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5936" y="321284"/>
            <a:ext cx="5148064" cy="6536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bdélník 2"/>
          <p:cNvSpPr/>
          <p:nvPr/>
        </p:nvSpPr>
        <p:spPr>
          <a:xfrm>
            <a:off x="0" y="0"/>
            <a:ext cx="4139952" cy="5355312"/>
          </a:xfrm>
          <a:prstGeom prst="rect">
            <a:avLst/>
          </a:prstGeom>
        </p:spPr>
        <p:txBody>
          <a:bodyPr wrap="square">
            <a:spAutoFit/>
          </a:bodyPr>
          <a:lstStyle/>
          <a:p>
            <a:r>
              <a:rPr lang="cs-CZ" dirty="0">
                <a:latin typeface="Times New Roman" pitchFamily="18" charset="0"/>
                <a:cs typeface="Times New Roman" pitchFamily="18" charset="0"/>
              </a:rPr>
              <a:t>Kořeny rostlin</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výborné prostředí pro růst mikroorganismů</a:t>
            </a:r>
          </a:p>
          <a:p>
            <a:pPr marL="285750" indent="-285750">
              <a:buFont typeface="Arial" panose="020B0604020202020204" pitchFamily="34" charset="0"/>
              <a:buChar char="•"/>
            </a:pPr>
            <a:r>
              <a:rPr lang="cs-CZ" dirty="0">
                <a:latin typeface="Times New Roman" pitchFamily="18" charset="0"/>
                <a:cs typeface="Times New Roman" pitchFamily="18" charset="0"/>
              </a:rPr>
              <a:t> na kořenech a v okolí velké množství</a:t>
            </a:r>
          </a:p>
          <a:p>
            <a:pPr marL="285750" indent="-285750">
              <a:buFont typeface="Arial" panose="020B0604020202020204" pitchFamily="34" charset="0"/>
              <a:buChar char="•"/>
            </a:pPr>
            <a:r>
              <a:rPr lang="cs-CZ" dirty="0">
                <a:latin typeface="Times New Roman" pitchFamily="18" charset="0"/>
                <a:cs typeface="Times New Roman" pitchFamily="18" charset="0"/>
              </a:rPr>
              <a:t>interakce mezi mikroby  a kořeny uspokojuje nutriční požadavky obou partnerů</a:t>
            </a:r>
          </a:p>
          <a:p>
            <a:r>
              <a:rPr lang="cs-CZ" dirty="0"/>
              <a:t> </a:t>
            </a:r>
          </a:p>
          <a:p>
            <a:r>
              <a:rPr lang="cs-CZ" b="1" dirty="0" err="1">
                <a:latin typeface="Times New Roman" pitchFamily="18" charset="0"/>
                <a:cs typeface="Times New Roman" pitchFamily="18" charset="0"/>
              </a:rPr>
              <a:t>rhizoplan</a:t>
            </a:r>
            <a:r>
              <a:rPr lang="cs-CZ" dirty="0">
                <a:latin typeface="Times New Roman" pitchFamily="18" charset="0"/>
                <a:cs typeface="Times New Roman" pitchFamily="18" charset="0"/>
              </a:rPr>
              <a:t> -  plocha kořenů s tenkou vrstvičkou půdy</a:t>
            </a:r>
          </a:p>
          <a:p>
            <a:r>
              <a:rPr lang="cs-CZ" dirty="0">
                <a:latin typeface="Times New Roman" pitchFamily="18" charset="0"/>
                <a:cs typeface="Times New Roman" pitchFamily="18" charset="0"/>
              </a:rPr>
              <a:t>                        </a:t>
            </a:r>
          </a:p>
          <a:p>
            <a:pPr marL="285750" indent="-285750"/>
            <a:r>
              <a:rPr lang="cs-CZ" b="1" dirty="0">
                <a:latin typeface="Times New Roman" pitchFamily="18" charset="0"/>
                <a:cs typeface="Times New Roman" pitchFamily="18" charset="0"/>
              </a:rPr>
              <a:t> rhizosféra  </a:t>
            </a:r>
            <a:r>
              <a:rPr lang="cs-CZ" dirty="0">
                <a:latin typeface="Times New Roman" pitchFamily="18" charset="0"/>
                <a:cs typeface="Times New Roman" pitchFamily="18" charset="0"/>
              </a:rPr>
              <a:t>- tenká vrstva půdy, která zůstane na kořenech po jejich otřepání </a:t>
            </a:r>
          </a:p>
          <a:p>
            <a:pPr marL="285750" indent="-285750">
              <a:buFont typeface="Arial" panose="020B0604020202020204" pitchFamily="34" charset="0"/>
              <a:buChar char="•"/>
            </a:pPr>
            <a:r>
              <a:rPr lang="cs-CZ" dirty="0">
                <a:latin typeface="Times New Roman" pitchFamily="18" charset="0"/>
                <a:cs typeface="Times New Roman" pitchFamily="18" charset="0"/>
              </a:rPr>
              <a:t> velikost záleží na druhu rostliny (struktuře kořenů) </a:t>
            </a:r>
          </a:p>
          <a:p>
            <a:pPr marL="285750" indent="-285750">
              <a:buFont typeface="Arial" panose="020B0604020202020204" pitchFamily="34" charset="0"/>
              <a:buChar char="•"/>
            </a:pPr>
            <a:r>
              <a:rPr lang="cs-CZ" dirty="0">
                <a:latin typeface="Times New Roman" pitchFamily="18" charset="0"/>
                <a:cs typeface="Times New Roman" pitchFamily="18" charset="0"/>
              </a:rPr>
              <a:t> kořenové vlášení značně zvyšuje plochu kořenů v porovnání  s kulovým kořenem </a:t>
            </a:r>
          </a:p>
        </p:txBody>
      </p:sp>
    </p:spTree>
    <p:extLst>
      <p:ext uri="{BB962C8B-B14F-4D97-AF65-F5344CB8AC3E}">
        <p14:creationId xmlns:p14="http://schemas.microsoft.com/office/powerpoint/2010/main" val="3150966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1340768"/>
            <a:ext cx="3816424" cy="2585323"/>
          </a:xfrm>
          <a:prstGeom prst="rect">
            <a:avLst/>
          </a:prstGeom>
        </p:spPr>
        <p:txBody>
          <a:bodyPr wrap="square">
            <a:spAutoFit/>
          </a:bodyPr>
          <a:lstStyle/>
          <a:p>
            <a:pPr marL="285750" indent="-285750">
              <a:buFont typeface="Arial" panose="020B0604020202020204" pitchFamily="34" charset="0"/>
              <a:buChar char="•"/>
            </a:pPr>
            <a:endParaRPr lang="cs-CZ" dirty="0">
              <a:latin typeface="Times New Roman" pitchFamily="18" charset="0"/>
              <a:cs typeface="Times New Roman" pitchFamily="18" charset="0"/>
            </a:endParaRPr>
          </a:p>
          <a:p>
            <a:r>
              <a:rPr lang="cs-CZ" dirty="0">
                <a:latin typeface="Times New Roman" pitchFamily="18" charset="0"/>
                <a:cs typeface="Times New Roman" pitchFamily="18" charset="0"/>
              </a:rPr>
              <a:t>Př. </a:t>
            </a:r>
            <a:r>
              <a:rPr lang="cs-CZ" b="1" dirty="0">
                <a:latin typeface="Times New Roman" pitchFamily="18" charset="0"/>
                <a:cs typeface="Times New Roman" pitchFamily="18" charset="0"/>
              </a:rPr>
              <a:t>jedna rostlina pšenice </a:t>
            </a:r>
            <a:r>
              <a:rPr lang="cs-CZ" dirty="0">
                <a:latin typeface="Times New Roman" pitchFamily="18" charset="0"/>
                <a:cs typeface="Times New Roman" pitchFamily="18" charset="0"/>
              </a:rPr>
              <a:t>:</a:t>
            </a:r>
          </a:p>
          <a:p>
            <a:pPr marL="285750" indent="-285750">
              <a:buFont typeface="Arial" panose="020B0604020202020204" pitchFamily="34" charset="0"/>
              <a:buChar char="•"/>
            </a:pPr>
            <a:r>
              <a:rPr lang="cs-CZ" dirty="0">
                <a:latin typeface="Times New Roman" pitchFamily="18" charset="0"/>
                <a:cs typeface="Times New Roman" pitchFamily="18" charset="0"/>
              </a:rPr>
              <a:t> přes 200 m kořenů </a:t>
            </a:r>
          </a:p>
          <a:p>
            <a:pPr marL="285750" indent="-285750">
              <a:buFont typeface="Arial" panose="020B0604020202020204" pitchFamily="34" charset="0"/>
              <a:buChar char="•"/>
            </a:pPr>
            <a:r>
              <a:rPr lang="cs-CZ" dirty="0">
                <a:latin typeface="Times New Roman" pitchFamily="18" charset="0"/>
                <a:cs typeface="Times New Roman" pitchFamily="18" charset="0"/>
              </a:rPr>
              <a:t> průměrný průměr kořenů 0.1 mm </a:t>
            </a:r>
          </a:p>
          <a:p>
            <a:pPr marL="285750" indent="-285750">
              <a:buFont typeface="Arial" panose="020B0604020202020204" pitchFamily="34" charset="0"/>
              <a:buChar char="•"/>
            </a:pPr>
            <a:r>
              <a:rPr lang="cs-CZ" dirty="0">
                <a:latin typeface="Times New Roman" pitchFamily="18" charset="0"/>
                <a:cs typeface="Times New Roman" pitchFamily="18" charset="0"/>
              </a:rPr>
              <a:t> </a:t>
            </a:r>
            <a:r>
              <a:rPr lang="cs-CZ" b="1" dirty="0">
                <a:latin typeface="Times New Roman" pitchFamily="18" charset="0"/>
                <a:cs typeface="Times New Roman" pitchFamily="18" charset="0"/>
              </a:rPr>
              <a:t>povrch kořenů pak přes 6 m2 </a:t>
            </a:r>
          </a:p>
          <a:p>
            <a:pPr marL="285750" indent="-285750">
              <a:buFont typeface="Arial" panose="020B0604020202020204" pitchFamily="34" charset="0"/>
              <a:buChar char="•"/>
            </a:pPr>
            <a:r>
              <a:rPr lang="cs-CZ" dirty="0">
                <a:latin typeface="Times New Roman" pitchFamily="18" charset="0"/>
                <a:cs typeface="Times New Roman" pitchFamily="18" charset="0"/>
              </a:rPr>
              <a:t> jen 4-10% plochy kořenů (</a:t>
            </a:r>
            <a:r>
              <a:rPr lang="cs-CZ" u="sng" dirty="0" err="1">
                <a:latin typeface="Times New Roman" pitchFamily="18" charset="0"/>
                <a:cs typeface="Times New Roman" pitchFamily="18" charset="0"/>
              </a:rPr>
              <a:t>rhizoplanu</a:t>
            </a:r>
            <a:r>
              <a:rPr lang="cs-CZ" dirty="0">
                <a:latin typeface="Times New Roman" pitchFamily="18" charset="0"/>
                <a:cs typeface="Times New Roman" pitchFamily="18" charset="0"/>
              </a:rPr>
              <a:t>) v přímém kontaktu s mikroby </a:t>
            </a:r>
          </a:p>
          <a:p>
            <a:pPr marL="285750" indent="-285750">
              <a:buFont typeface="Arial" panose="020B0604020202020204" pitchFamily="34" charset="0"/>
              <a:buChar char="•"/>
            </a:pPr>
            <a:r>
              <a:rPr lang="cs-CZ" dirty="0">
                <a:latin typeface="Times New Roman" pitchFamily="18" charset="0"/>
                <a:cs typeface="Times New Roman" pitchFamily="18" charset="0"/>
              </a:rPr>
              <a:t> víc mikrobů je pak v celé rhizosféře </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07811" y="3460313"/>
            <a:ext cx="1963863" cy="3161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8262" y="3460313"/>
            <a:ext cx="1907994" cy="3161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4648" y="1484784"/>
            <a:ext cx="3277005" cy="184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6176" y="620688"/>
            <a:ext cx="1964160" cy="1964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6502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 y="476672"/>
            <a:ext cx="5170739" cy="5632311"/>
          </a:xfrm>
          <a:prstGeom prst="rect">
            <a:avLst/>
          </a:prstGeom>
        </p:spPr>
        <p:txBody>
          <a:bodyPr wrap="square">
            <a:spAutoFit/>
          </a:bodyPr>
          <a:lstStyle/>
          <a:p>
            <a:endParaRPr lang="cs-CZ" dirty="0">
              <a:latin typeface="Times New Roman" pitchFamily="18" charset="0"/>
              <a:cs typeface="Times New Roman" pitchFamily="18" charset="0"/>
            </a:endParaRPr>
          </a:p>
          <a:p>
            <a:r>
              <a:rPr lang="cs-CZ" dirty="0" err="1">
                <a:latin typeface="Times New Roman" pitchFamily="18" charset="0"/>
                <a:cs typeface="Times New Roman" pitchFamily="18" charset="0"/>
              </a:rPr>
              <a:t>rhizosheath</a:t>
            </a:r>
            <a:r>
              <a:rPr lang="cs-CZ" dirty="0">
                <a:latin typeface="Times New Roman" pitchFamily="18" charset="0"/>
                <a:cs typeface="Times New Roman" pitchFamily="18" charset="0"/>
              </a:rPr>
              <a:t> </a:t>
            </a:r>
          </a:p>
          <a:p>
            <a:pPr marL="285750" indent="-285750">
              <a:buFont typeface="Arial" panose="020B0604020202020204" pitchFamily="34" charset="0"/>
              <a:buChar char="•"/>
            </a:pPr>
            <a:r>
              <a:rPr lang="cs-CZ" dirty="0">
                <a:latin typeface="Times New Roman" pitchFamily="18" charset="0"/>
                <a:cs typeface="Times New Roman" pitchFamily="18" charset="0"/>
              </a:rPr>
              <a:t> modifikace rhizosféry – relativně tlustý cylindr půdy  lpící na kořenech typický u pouštních trav</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zrnka  písku spojené extracelulárním „</a:t>
            </a:r>
            <a:r>
              <a:rPr lang="cs-CZ" dirty="0" err="1">
                <a:latin typeface="Times New Roman" pitchFamily="18" charset="0"/>
                <a:cs typeface="Times New Roman" pitchFamily="18" charset="0"/>
              </a:rPr>
              <a:t>mucigelem</a:t>
            </a:r>
            <a:r>
              <a:rPr lang="cs-CZ" dirty="0">
                <a:latin typeface="Times New Roman" pitchFamily="18" charset="0"/>
                <a:cs typeface="Times New Roman" pitchFamily="18" charset="0"/>
              </a:rPr>
              <a:t>“ – konzervace  vláhy</a:t>
            </a:r>
          </a:p>
          <a:p>
            <a:pPr marL="285750" indent="-285750">
              <a:buFont typeface="Arial" panose="020B0604020202020204" pitchFamily="34" charset="0"/>
              <a:buChar char="•"/>
            </a:pPr>
            <a:r>
              <a:rPr lang="cs-CZ" dirty="0">
                <a:latin typeface="Times New Roman" pitchFamily="18" charset="0"/>
                <a:cs typeface="Times New Roman" pitchFamily="18" charset="0"/>
              </a:rPr>
              <a:t>zvýšená mikrobiální činnost, zvýšená fixace  dusíku </a:t>
            </a:r>
          </a:p>
          <a:p>
            <a:pPr marL="285750" indent="-285750">
              <a:buFont typeface="Arial" panose="020B0604020202020204" pitchFamily="34" charset="0"/>
              <a:buChar char="•"/>
            </a:pPr>
            <a:r>
              <a:rPr lang="cs-CZ" dirty="0">
                <a:latin typeface="Times New Roman" pitchFamily="18" charset="0"/>
                <a:cs typeface="Times New Roman" pitchFamily="18" charset="0"/>
              </a:rPr>
              <a:t>interakce v rhizosféře založené na hospodaření s vodou, uvolnění </a:t>
            </a:r>
            <a:r>
              <a:rPr lang="cs-CZ" dirty="0" err="1">
                <a:latin typeface="Times New Roman" pitchFamily="18" charset="0"/>
                <a:cs typeface="Times New Roman" pitchFamily="18" charset="0"/>
              </a:rPr>
              <a:t>org</a:t>
            </a:r>
            <a:r>
              <a:rPr lang="cs-CZ" dirty="0">
                <a:latin typeface="Times New Roman" pitchFamily="18" charset="0"/>
                <a:cs typeface="Times New Roman" pitchFamily="18" charset="0"/>
              </a:rPr>
              <a:t>. látek kořeny, mikrobiální produkce rostlinných růstových faktorů, minerálních živin</a:t>
            </a:r>
          </a:p>
          <a:p>
            <a:r>
              <a:rPr lang="cs-CZ" b="1" u="sng" dirty="0" err="1">
                <a:latin typeface="Times New Roman" pitchFamily="18" charset="0"/>
                <a:cs typeface="Times New Roman" pitchFamily="18" charset="0"/>
              </a:rPr>
              <a:t>mucigel</a:t>
            </a:r>
            <a:r>
              <a:rPr lang="cs-CZ" b="1" u="sng" dirty="0">
                <a:latin typeface="Times New Roman" pitchFamily="18" charset="0"/>
                <a:cs typeface="Times New Roman" pitchFamily="18" charset="0"/>
              </a:rPr>
              <a:t> </a:t>
            </a:r>
            <a:endParaRPr lang="cs-CZ" b="1"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slizovitá viskózní substance- hydratované polysacharidy  </a:t>
            </a:r>
          </a:p>
          <a:p>
            <a:pPr marL="285750" indent="-285750">
              <a:buFont typeface="Arial" panose="020B0604020202020204" pitchFamily="34" charset="0"/>
              <a:buChar char="•"/>
            </a:pPr>
            <a:r>
              <a:rPr lang="cs-CZ" dirty="0">
                <a:latin typeface="Times New Roman" pitchFamily="18" charset="0"/>
                <a:cs typeface="Times New Roman" pitchFamily="18" charset="0"/>
              </a:rPr>
              <a:t> lubrikuje kořenovou špičku při pronikání půdou </a:t>
            </a:r>
          </a:p>
          <a:p>
            <a:pPr marL="285750" indent="-285750">
              <a:buFont typeface="Arial" panose="020B0604020202020204" pitchFamily="34" charset="0"/>
              <a:buChar char="•"/>
            </a:pPr>
            <a:r>
              <a:rPr lang="cs-CZ" dirty="0">
                <a:latin typeface="Times New Roman" pitchFamily="18" charset="0"/>
                <a:cs typeface="Times New Roman" pitchFamily="18" charset="0"/>
              </a:rPr>
              <a:t> půdní částice se tu přichytí – zlepšení příjmu vody a živin - podnícení růstu prospěšných hub a bakterií fixujících N </a:t>
            </a:r>
          </a:p>
        </p:txBody>
      </p:sp>
      <p:pic>
        <p:nvPicPr>
          <p:cNvPr id="1638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0739" y="766855"/>
            <a:ext cx="3672408"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7418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0" y="0"/>
            <a:ext cx="4689655" cy="3662541"/>
          </a:xfrm>
          <a:prstGeom prst="rect">
            <a:avLst/>
          </a:prstGeom>
        </p:spPr>
        <p:txBody>
          <a:bodyPr wrap="square">
            <a:spAutoFit/>
          </a:bodyPr>
          <a:lstStyle/>
          <a:p>
            <a:r>
              <a:rPr lang="cs-CZ" dirty="0"/>
              <a:t> </a:t>
            </a:r>
            <a:r>
              <a:rPr lang="cs-CZ" b="1" u="sng" dirty="0" err="1">
                <a:latin typeface="Times New Roman" pitchFamily="18" charset="0"/>
                <a:cs typeface="Times New Roman" pitchFamily="18" charset="0"/>
              </a:rPr>
              <a:t>rhizosferní</a:t>
            </a:r>
            <a:r>
              <a:rPr lang="cs-CZ" b="1" u="sng" dirty="0">
                <a:latin typeface="Times New Roman" pitchFamily="18" charset="0"/>
                <a:cs typeface="Times New Roman" pitchFamily="18" charset="0"/>
              </a:rPr>
              <a:t> efekt </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a:t>
            </a:r>
            <a:r>
              <a:rPr lang="cs-CZ" b="1" dirty="0">
                <a:latin typeface="Times New Roman" pitchFamily="18" charset="0"/>
                <a:cs typeface="Times New Roman" pitchFamily="18" charset="0"/>
              </a:rPr>
              <a:t>v rhizosféře až 100x víc mikrobů než ve volné půdě  </a:t>
            </a:r>
          </a:p>
          <a:p>
            <a:pPr marL="285750" indent="-285750">
              <a:buFont typeface="Arial" panose="020B0604020202020204" pitchFamily="34" charset="0"/>
              <a:buChar char="•"/>
            </a:pPr>
            <a:r>
              <a:rPr lang="cs-CZ" dirty="0">
                <a:latin typeface="Times New Roman" pitchFamily="18" charset="0"/>
                <a:cs typeface="Times New Roman" pitchFamily="18" charset="0"/>
              </a:rPr>
              <a:t>dle rostliny a jejího fyziologického stavu </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víc G- tyčinkovitých bakterií </a:t>
            </a:r>
          </a:p>
          <a:p>
            <a:pPr marL="285750" indent="-285750">
              <a:buFont typeface="Arial" panose="020B0604020202020204" pitchFamily="34" charset="0"/>
              <a:buChar char="•"/>
            </a:pPr>
            <a:r>
              <a:rPr lang="cs-CZ" dirty="0">
                <a:latin typeface="Times New Roman" pitchFamily="18" charset="0"/>
                <a:cs typeface="Times New Roman" pitchFamily="18" charset="0"/>
              </a:rPr>
              <a:t>méně G+ tyček, koků a pleomorfních b. než ve volné půdě</a:t>
            </a:r>
          </a:p>
          <a:p>
            <a:r>
              <a:rPr lang="cs-CZ" dirty="0">
                <a:latin typeface="Times New Roman" pitchFamily="18" charset="0"/>
                <a:cs typeface="Times New Roman" pitchFamily="18" charset="0"/>
              </a:rPr>
              <a:t> </a:t>
            </a:r>
          </a:p>
          <a:p>
            <a:pPr marL="285750" indent="-285750">
              <a:buFont typeface="Arial" panose="020B0604020202020204" pitchFamily="34" charset="0"/>
              <a:buChar char="•"/>
            </a:pPr>
            <a:r>
              <a:rPr lang="cs-CZ" dirty="0">
                <a:latin typeface="Times New Roman" pitchFamily="18" charset="0"/>
                <a:cs typeface="Times New Roman" pitchFamily="18" charset="0"/>
              </a:rPr>
              <a:t>více pohyblivých  bakterií jako </a:t>
            </a:r>
            <a:r>
              <a:rPr lang="cs-CZ" i="1" dirty="0" err="1">
                <a:latin typeface="Times New Roman" pitchFamily="18" charset="0"/>
                <a:cs typeface="Times New Roman" pitchFamily="18" charset="0"/>
              </a:rPr>
              <a:t>Pseudomonas</a:t>
            </a:r>
            <a:r>
              <a:rPr lang="cs-CZ" i="1" dirty="0">
                <a:latin typeface="Times New Roman" pitchFamily="18" charset="0"/>
                <a:cs typeface="Times New Roman" pitchFamily="18" charset="0"/>
              </a:rPr>
              <a:t> </a:t>
            </a: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organismy s vyšší rychlostí růstu </a:t>
            </a:r>
          </a:p>
          <a:p>
            <a:pPr marL="285750" indent="-285750">
              <a:buFont typeface="Arial" panose="020B0604020202020204" pitchFamily="34" charset="0"/>
              <a:buChar char="•"/>
            </a:pPr>
            <a:endParaRPr lang="cs-CZ" sz="1600" dirty="0"/>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3529" y="1586338"/>
            <a:ext cx="4343400" cy="460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3645024"/>
            <a:ext cx="3960440" cy="2613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2330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435088"/>
            <a:ext cx="6678488" cy="5008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539552" y="713297"/>
            <a:ext cx="8424936" cy="646331"/>
          </a:xfrm>
          <a:prstGeom prst="rect">
            <a:avLst/>
          </a:prstGeom>
        </p:spPr>
        <p:txBody>
          <a:bodyPr wrap="square">
            <a:spAutoFit/>
          </a:bodyPr>
          <a:lstStyle/>
          <a:p>
            <a:r>
              <a:rPr lang="cs-CZ" dirty="0">
                <a:latin typeface="Times New Roman" pitchFamily="18" charset="0"/>
                <a:cs typeface="Times New Roman" pitchFamily="18" charset="0"/>
              </a:rPr>
              <a:t>Procesy v rhizosféře jsou determinovány vzájemným působením rostliny, půdy a půdních mikroorganismů. Jedná se o obrovský komplex vzájemně provázaných dílčích reakcí…</a:t>
            </a:r>
          </a:p>
        </p:txBody>
      </p:sp>
    </p:spTree>
    <p:extLst>
      <p:ext uri="{BB962C8B-B14F-4D97-AF65-F5344CB8AC3E}">
        <p14:creationId xmlns:p14="http://schemas.microsoft.com/office/powerpoint/2010/main" val="752102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39552" y="4077072"/>
            <a:ext cx="4572000" cy="2369880"/>
          </a:xfrm>
          <a:prstGeom prst="rect">
            <a:avLst/>
          </a:prstGeom>
        </p:spPr>
        <p:txBody>
          <a:bodyPr>
            <a:spAutoFit/>
          </a:bodyPr>
          <a:lstStyle/>
          <a:p>
            <a:r>
              <a:rPr lang="cs-CZ" dirty="0"/>
              <a:t> </a:t>
            </a:r>
            <a:r>
              <a:rPr lang="cs-CZ" sz="1600" b="1" u="sng" dirty="0"/>
              <a:t>Kořenové </a:t>
            </a:r>
            <a:r>
              <a:rPr lang="cs-CZ" sz="1600" b="1" u="sng" dirty="0" err="1"/>
              <a:t>exudáty</a:t>
            </a:r>
            <a:endParaRPr lang="cs-CZ" sz="1600" b="1" u="sng" dirty="0"/>
          </a:p>
          <a:p>
            <a:pPr marL="285750" indent="-285750">
              <a:buFont typeface="Arial" panose="020B0604020202020204" pitchFamily="34" charset="0"/>
              <a:buChar char="•"/>
            </a:pPr>
            <a:r>
              <a:rPr lang="cs-CZ" sz="1600" dirty="0"/>
              <a:t>AK </a:t>
            </a:r>
          </a:p>
          <a:p>
            <a:pPr marL="285750" indent="-285750">
              <a:buFont typeface="Arial" panose="020B0604020202020204" pitchFamily="34" charset="0"/>
              <a:buChar char="•"/>
            </a:pPr>
            <a:r>
              <a:rPr lang="cs-CZ" sz="1600" dirty="0" err="1"/>
              <a:t>ketokyseliny</a:t>
            </a:r>
            <a:r>
              <a:rPr lang="cs-CZ" sz="1600" dirty="0"/>
              <a:t> </a:t>
            </a:r>
          </a:p>
          <a:p>
            <a:pPr marL="285750" indent="-285750">
              <a:buFont typeface="Arial" panose="020B0604020202020204" pitchFamily="34" charset="0"/>
              <a:buChar char="•"/>
            </a:pPr>
            <a:r>
              <a:rPr lang="cs-CZ" sz="1600" dirty="0"/>
              <a:t>vitamíny </a:t>
            </a:r>
          </a:p>
          <a:p>
            <a:pPr marL="285750" indent="-285750">
              <a:buFont typeface="Arial" panose="020B0604020202020204" pitchFamily="34" charset="0"/>
              <a:buChar char="•"/>
            </a:pPr>
            <a:r>
              <a:rPr lang="cs-CZ" sz="1600" dirty="0"/>
              <a:t>cukry </a:t>
            </a:r>
          </a:p>
          <a:p>
            <a:pPr marL="285750" indent="-285750">
              <a:buFont typeface="Arial" panose="020B0604020202020204" pitchFamily="34" charset="0"/>
              <a:buChar char="•"/>
            </a:pPr>
            <a:r>
              <a:rPr lang="cs-CZ" sz="1600" dirty="0"/>
              <a:t>taniny</a:t>
            </a:r>
          </a:p>
          <a:p>
            <a:pPr marL="285750" indent="-285750">
              <a:buFont typeface="Arial" panose="020B0604020202020204" pitchFamily="34" charset="0"/>
              <a:buChar char="•"/>
            </a:pPr>
            <a:r>
              <a:rPr lang="cs-CZ" sz="1600" dirty="0"/>
              <a:t>alkaloidy </a:t>
            </a:r>
          </a:p>
          <a:p>
            <a:pPr marL="285750" indent="-285750">
              <a:buFont typeface="Arial" panose="020B0604020202020204" pitchFamily="34" charset="0"/>
              <a:buChar char="•"/>
            </a:pPr>
            <a:r>
              <a:rPr lang="cs-CZ" sz="1600" dirty="0"/>
              <a:t>fosfatidy  </a:t>
            </a:r>
          </a:p>
          <a:p>
            <a:pPr marL="285750" indent="-285750">
              <a:buFont typeface="Arial" panose="020B0604020202020204" pitchFamily="34" charset="0"/>
              <a:buChar char="•"/>
            </a:pPr>
            <a:endParaRPr lang="cs-CZ" dirty="0"/>
          </a:p>
        </p:txBody>
      </p:sp>
      <p:sp>
        <p:nvSpPr>
          <p:cNvPr id="3" name="Obdélník 2"/>
          <p:cNvSpPr/>
          <p:nvPr/>
        </p:nvSpPr>
        <p:spPr>
          <a:xfrm>
            <a:off x="251520" y="254546"/>
            <a:ext cx="7992888" cy="3693319"/>
          </a:xfrm>
          <a:prstGeom prst="rect">
            <a:avLst/>
          </a:prstGeom>
        </p:spPr>
        <p:txBody>
          <a:bodyPr wrap="square">
            <a:spAutoFit/>
          </a:bodyPr>
          <a:lstStyle/>
          <a:p>
            <a:pPr marL="285750" indent="-285750">
              <a:buFont typeface="Arial" panose="020B0604020202020204" pitchFamily="34" charset="0"/>
              <a:buChar char="•"/>
            </a:pPr>
            <a:r>
              <a:rPr lang="cs-CZ" dirty="0">
                <a:latin typeface="Times New Roman" pitchFamily="18" charset="0"/>
                <a:cs typeface="Times New Roman" pitchFamily="18" charset="0"/>
              </a:rPr>
              <a:t>kořeny obklopené mikroby uvolňují mnohokrát víc látek než sterilní  kořeny </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některé inhibují, ale většina stimuluje růst mikrobů  </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mikroorganismy v rhizosféře mají jiné požadavky na výživu než mikrobi z volné půdy </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mnohé vyžadují AK k růstu – pravděpodobně z kořenových </a:t>
            </a:r>
            <a:r>
              <a:rPr lang="cs-CZ" dirty="0" err="1">
                <a:latin typeface="Times New Roman" pitchFamily="18" charset="0"/>
                <a:cs typeface="Times New Roman" pitchFamily="18" charset="0"/>
              </a:rPr>
              <a:t>exudátů</a:t>
            </a:r>
            <a:endParaRPr lang="cs-CZ" dirty="0">
              <a:latin typeface="Times New Roman" pitchFamily="18" charset="0"/>
              <a:cs typeface="Times New Roman" pitchFamily="18" charset="0"/>
            </a:endParaRP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sukcese na kořenech dle růstových  fází rostliny </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během vývoje rostliny se výrazná </a:t>
            </a:r>
            <a:r>
              <a:rPr lang="cs-CZ" dirty="0" err="1">
                <a:latin typeface="Times New Roman" pitchFamily="18" charset="0"/>
                <a:cs typeface="Times New Roman" pitchFamily="18" charset="0"/>
              </a:rPr>
              <a:t>rhizosferní</a:t>
            </a:r>
            <a:r>
              <a:rPr lang="cs-CZ" dirty="0">
                <a:latin typeface="Times New Roman" pitchFamily="18" charset="0"/>
                <a:cs typeface="Times New Roman" pitchFamily="18" charset="0"/>
              </a:rPr>
              <a:t> sukcese odrazí ve vývoji mikrobiální populace rychle rostoucích mikrobů  vyžadujících růstové faktory</a:t>
            </a:r>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3869547"/>
            <a:ext cx="5004048" cy="2988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7603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188640"/>
            <a:ext cx="7848872" cy="400110"/>
          </a:xfrm>
          <a:prstGeom prst="rect">
            <a:avLst/>
          </a:prstGeom>
        </p:spPr>
        <p:txBody>
          <a:bodyPr wrap="square">
            <a:spAutoFit/>
          </a:bodyPr>
          <a:lstStyle/>
          <a:p>
            <a:r>
              <a:rPr lang="cs-CZ" sz="2000" u="sng" dirty="0"/>
              <a:t>Sukcese mikrobiálních společenstev na kořenech </a:t>
            </a:r>
          </a:p>
        </p:txBody>
      </p:sp>
      <p:sp>
        <p:nvSpPr>
          <p:cNvPr id="3" name="Obdélník 2"/>
          <p:cNvSpPr/>
          <p:nvPr/>
        </p:nvSpPr>
        <p:spPr>
          <a:xfrm>
            <a:off x="467544" y="671691"/>
            <a:ext cx="4129364" cy="6186309"/>
          </a:xfrm>
          <a:prstGeom prst="rect">
            <a:avLst/>
          </a:prstGeom>
        </p:spPr>
        <p:txBody>
          <a:bodyPr wrap="square">
            <a:spAutoFit/>
          </a:bodyPr>
          <a:lstStyle/>
          <a:p>
            <a:pPr marL="285750" indent="-285750">
              <a:buFont typeface="Arial" panose="020B0604020202020204" pitchFamily="34" charset="0"/>
              <a:buChar char="•"/>
            </a:pPr>
            <a:r>
              <a:rPr lang="cs-CZ" dirty="0">
                <a:latin typeface="Times New Roman" pitchFamily="18" charset="0"/>
                <a:cs typeface="Times New Roman" pitchFamily="18" charset="0"/>
              </a:rPr>
              <a:t>odráží to změny ve složení látek uvolňovaných kořeny</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nejprve </a:t>
            </a:r>
            <a:r>
              <a:rPr lang="cs-CZ" dirty="0" err="1">
                <a:latin typeface="Times New Roman" pitchFamily="18" charset="0"/>
                <a:cs typeface="Times New Roman" pitchFamily="18" charset="0"/>
              </a:rPr>
              <a:t>karbohydráty</a:t>
            </a:r>
            <a:r>
              <a:rPr lang="cs-CZ" dirty="0">
                <a:latin typeface="Times New Roman" pitchFamily="18" charset="0"/>
                <a:cs typeface="Times New Roman" pitchFamily="18" charset="0"/>
              </a:rPr>
              <a:t> a slizovité látky podporující růst velké bakteriální  populace ve žlábcích epidermálních buněk na povrchu kořenů a slizové vrstvě  </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s dozráváním kořenů dochází k lyzi části kořenového materiálu a uvolňují se jednoduché cukry a AK </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i="1" dirty="0" err="1">
                <a:latin typeface="Times New Roman" pitchFamily="18" charset="0"/>
                <a:cs typeface="Times New Roman" pitchFamily="18" charset="0"/>
              </a:rPr>
              <a:t>Pseudomonas</a:t>
            </a:r>
            <a:r>
              <a:rPr lang="cs-CZ" dirty="0">
                <a:latin typeface="Times New Roman" pitchFamily="18" charset="0"/>
                <a:cs typeface="Times New Roman" pitchFamily="18" charset="0"/>
              </a:rPr>
              <a:t> a další rychle rostoucí bakterie  </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stárnutí rostliny – úbytek bakterií   </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4-týdenní rostliny kukuřice – 7% </a:t>
            </a:r>
            <a:r>
              <a:rPr lang="cs-CZ" dirty="0" err="1">
                <a:latin typeface="Times New Roman" pitchFamily="18" charset="0"/>
                <a:cs typeface="Times New Roman" pitchFamily="18" charset="0"/>
              </a:rPr>
              <a:t>fotosyntetátů</a:t>
            </a:r>
            <a:r>
              <a:rPr lang="cs-CZ" dirty="0">
                <a:latin typeface="Times New Roman" pitchFamily="18" charset="0"/>
                <a:cs typeface="Times New Roman" pitchFamily="18" charset="0"/>
              </a:rPr>
              <a:t> uvolněno v kořenových  </a:t>
            </a:r>
            <a:r>
              <a:rPr lang="cs-CZ" dirty="0" err="1">
                <a:latin typeface="Times New Roman" pitchFamily="18" charset="0"/>
                <a:cs typeface="Times New Roman" pitchFamily="18" charset="0"/>
              </a:rPr>
              <a:t>exudátech</a:t>
            </a:r>
            <a:r>
              <a:rPr lang="cs-CZ" dirty="0">
                <a:latin typeface="Times New Roman" pitchFamily="18" charset="0"/>
                <a:cs typeface="Times New Roman" pitchFamily="18" charset="0"/>
              </a:rPr>
              <a:t> (z </a:t>
            </a:r>
            <a:r>
              <a:rPr lang="cs-CZ" dirty="0" err="1">
                <a:latin typeface="Times New Roman" pitchFamily="18" charset="0"/>
                <a:cs typeface="Times New Roman" pitchFamily="18" charset="0"/>
              </a:rPr>
              <a:t>celk</a:t>
            </a:r>
            <a:r>
              <a:rPr lang="cs-CZ" dirty="0">
                <a:latin typeface="Times New Roman" pitchFamily="18" charset="0"/>
                <a:cs typeface="Times New Roman" pitchFamily="18" charset="0"/>
              </a:rPr>
              <a:t>. 25% </a:t>
            </a:r>
            <a:r>
              <a:rPr lang="cs-CZ" dirty="0" err="1">
                <a:latin typeface="Times New Roman" pitchFamily="18" charset="0"/>
                <a:cs typeface="Times New Roman" pitchFamily="18" charset="0"/>
              </a:rPr>
              <a:t>fotosyntetátů</a:t>
            </a:r>
            <a:r>
              <a:rPr lang="cs-CZ" dirty="0">
                <a:latin typeface="Times New Roman" pitchFamily="18" charset="0"/>
                <a:cs typeface="Times New Roman" pitchFamily="18" charset="0"/>
              </a:rPr>
              <a:t> doručených do kořenů) </a:t>
            </a:r>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31633" y="404664"/>
            <a:ext cx="3337732" cy="5788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1194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Nadpis 1">
            <a:extLst>
              <a:ext uri="{FF2B5EF4-FFF2-40B4-BE49-F238E27FC236}">
                <a16:creationId xmlns:a16="http://schemas.microsoft.com/office/drawing/2014/main" id="{FE8F67F6-D1A5-7462-8FA1-95ED1A96F50A}"/>
              </a:ext>
            </a:extLst>
          </p:cNvPr>
          <p:cNvSpPr>
            <a:spLocks noGrp="1" noChangeArrowheads="1"/>
          </p:cNvSpPr>
          <p:nvPr>
            <p:ph type="title"/>
          </p:nvPr>
        </p:nvSpPr>
        <p:spPr>
          <a:xfrm>
            <a:off x="468313" y="0"/>
            <a:ext cx="8229600" cy="1143000"/>
          </a:xfrm>
        </p:spPr>
        <p:txBody>
          <a:bodyPr anchor="t"/>
          <a:lstStyle/>
          <a:p>
            <a:pPr eaLnBrk="1" hangingPunct="1">
              <a:defRPr/>
            </a:pPr>
            <a:r>
              <a:rPr lang="cs-CZ" altLang="cs-CZ" sz="3600" dirty="0">
                <a:highlight>
                  <a:srgbClr val="FFFF00"/>
                </a:highlight>
              </a:rPr>
              <a:t>Co se děje ve </a:t>
            </a:r>
            <a:r>
              <a:rPr lang="cs-CZ" altLang="cs-CZ" sz="3600" b="1" dirty="0">
                <a:highlight>
                  <a:srgbClr val="FFFF00"/>
                </a:highlight>
              </a:rPr>
              <a:t>rhizosféře</a:t>
            </a:r>
            <a:r>
              <a:rPr lang="cs-CZ" altLang="cs-CZ" sz="3600" dirty="0">
                <a:highlight>
                  <a:srgbClr val="FFFF00"/>
                </a:highlight>
              </a:rPr>
              <a:t> </a:t>
            </a:r>
          </a:p>
        </p:txBody>
      </p:sp>
      <p:sp>
        <p:nvSpPr>
          <p:cNvPr id="12291" name="Zástupný symbol pro obsah 2">
            <a:extLst>
              <a:ext uri="{FF2B5EF4-FFF2-40B4-BE49-F238E27FC236}">
                <a16:creationId xmlns:a16="http://schemas.microsoft.com/office/drawing/2014/main" id="{E6C2284A-99C8-B7BF-9C81-6200E0FBC6F7}"/>
              </a:ext>
            </a:extLst>
          </p:cNvPr>
          <p:cNvSpPr>
            <a:spLocks noGrp="1"/>
          </p:cNvSpPr>
          <p:nvPr>
            <p:ph idx="1"/>
          </p:nvPr>
        </p:nvSpPr>
        <p:spPr>
          <a:xfrm>
            <a:off x="-107950" y="981075"/>
            <a:ext cx="9144000" cy="5399088"/>
          </a:xfrm>
        </p:spPr>
        <p:txBody>
          <a:bodyPr rtlCol="0">
            <a:normAutofit lnSpcReduction="10000"/>
          </a:bodyPr>
          <a:lstStyle/>
          <a:p>
            <a:pPr algn="just" eaLnBrk="1" fontAlgn="auto" hangingPunct="1">
              <a:spcAft>
                <a:spcPts val="0"/>
              </a:spcAft>
              <a:defRPr/>
            </a:pPr>
            <a:r>
              <a:rPr lang="cs-CZ" sz="2100" dirty="0">
                <a:latin typeface="Times New Roman" pitchFamily="18" charset="0"/>
                <a:cs typeface="Times New Roman" pitchFamily="18" charset="0"/>
              </a:rPr>
              <a:t>Vzniká zde směs polysacharidů a glykoproteinů původem z </a:t>
            </a:r>
            <a:r>
              <a:rPr lang="cs-CZ" sz="2100" b="1" dirty="0" err="1">
                <a:latin typeface="Times New Roman" pitchFamily="18" charset="0"/>
                <a:cs typeface="Times New Roman" pitchFamily="18" charset="0"/>
              </a:rPr>
              <a:t>rhizodepozic</a:t>
            </a:r>
            <a:r>
              <a:rPr lang="cs-CZ" sz="2100" dirty="0">
                <a:latin typeface="Times New Roman" pitchFamily="18" charset="0"/>
                <a:cs typeface="Times New Roman" pitchFamily="18" charset="0"/>
              </a:rPr>
              <a:t> rostlin a produkovaných i </a:t>
            </a:r>
            <a:r>
              <a:rPr lang="cs-CZ" sz="2100" dirty="0" err="1">
                <a:latin typeface="Times New Roman" pitchFamily="18" charset="0"/>
                <a:cs typeface="Times New Roman" pitchFamily="18" charset="0"/>
              </a:rPr>
              <a:t>rhizosférními</a:t>
            </a:r>
            <a:r>
              <a:rPr lang="cs-CZ" sz="2100" dirty="0">
                <a:latin typeface="Times New Roman" pitchFamily="18" charset="0"/>
                <a:cs typeface="Times New Roman" pitchFamily="18" charset="0"/>
              </a:rPr>
              <a:t> mikroorganismy, kterému říkáme souhrnně </a:t>
            </a:r>
            <a:r>
              <a:rPr lang="cs-CZ" sz="2100" b="1" dirty="0" err="1">
                <a:latin typeface="Times New Roman" pitchFamily="18" charset="0"/>
                <a:cs typeface="Times New Roman" pitchFamily="18" charset="0"/>
              </a:rPr>
              <a:t>mucigel</a:t>
            </a:r>
            <a:r>
              <a:rPr lang="cs-CZ" sz="2100" dirty="0">
                <a:latin typeface="Times New Roman" pitchFamily="18" charset="0"/>
                <a:cs typeface="Times New Roman" pitchFamily="18" charset="0"/>
              </a:rPr>
              <a:t>, který je materiálním základem tvorby mikrobního </a:t>
            </a:r>
            <a:r>
              <a:rPr lang="cs-CZ" sz="2100" dirty="0" err="1">
                <a:latin typeface="Times New Roman" pitchFamily="18" charset="0"/>
                <a:cs typeface="Times New Roman" pitchFamily="18" charset="0"/>
              </a:rPr>
              <a:t>biofilmu</a:t>
            </a:r>
            <a:r>
              <a:rPr lang="cs-CZ" sz="2100" dirty="0">
                <a:latin typeface="Times New Roman" pitchFamily="18" charset="0"/>
                <a:cs typeface="Times New Roman" pitchFamily="18" charset="0"/>
              </a:rPr>
              <a:t> na povrchu kořenů. Tato mikrobní konsorcia, vytvářející organizovaná společenstva s kolektivní funkcí tzv. </a:t>
            </a:r>
            <a:r>
              <a:rPr lang="cs-CZ" sz="2100" b="1" dirty="0" err="1">
                <a:latin typeface="Times New Roman" pitchFamily="18" charset="0"/>
                <a:cs typeface="Times New Roman" pitchFamily="18" charset="0"/>
              </a:rPr>
              <a:t>biofilmu</a:t>
            </a:r>
            <a:r>
              <a:rPr lang="cs-CZ" sz="2100" dirty="0">
                <a:latin typeface="Times New Roman" pitchFamily="18" charset="0"/>
                <a:cs typeface="Times New Roman" pitchFamily="18" charset="0"/>
              </a:rPr>
              <a:t>, v němž se rozvíjí složité vzájemné vazby a vztahy. Tyto společenstva naopak </a:t>
            </a:r>
            <a:r>
              <a:rPr lang="cs-CZ" sz="2100" b="1" dirty="0">
                <a:latin typeface="Times New Roman" pitchFamily="18" charset="0"/>
                <a:cs typeface="Times New Roman" pitchFamily="18" charset="0"/>
              </a:rPr>
              <a:t>zprostředkují kořenům rostlin příjem důležitých, často nedostatkových živin</a:t>
            </a:r>
            <a:r>
              <a:rPr lang="cs-CZ" sz="2100" dirty="0">
                <a:latin typeface="Times New Roman" pitchFamily="18" charset="0"/>
                <a:cs typeface="Times New Roman" pitchFamily="18" charset="0"/>
              </a:rPr>
              <a:t>. Mikroorganismy produkují i další pro rostliny aktivizující látky a stimulanty, jako jsou např. auxiny, gibereliny, etylen, různá antibiotika atd.</a:t>
            </a:r>
          </a:p>
          <a:p>
            <a:pPr algn="just" eaLnBrk="1" fontAlgn="auto" hangingPunct="1">
              <a:spcAft>
                <a:spcPts val="0"/>
              </a:spcAft>
              <a:defRPr/>
            </a:pPr>
            <a:endParaRPr lang="cs-CZ" sz="2100" dirty="0">
              <a:latin typeface="Times New Roman" pitchFamily="18" charset="0"/>
              <a:cs typeface="Times New Roman" pitchFamily="18" charset="0"/>
            </a:endParaRPr>
          </a:p>
          <a:p>
            <a:pPr algn="just" eaLnBrk="1" fontAlgn="auto" hangingPunct="1">
              <a:spcAft>
                <a:spcPts val="0"/>
              </a:spcAft>
              <a:defRPr/>
            </a:pPr>
            <a:r>
              <a:rPr lang="cs-CZ" sz="2100" dirty="0">
                <a:latin typeface="Times New Roman" pitchFamily="18" charset="0"/>
                <a:cs typeface="Times New Roman" pitchFamily="18" charset="0"/>
              </a:rPr>
              <a:t>Dochází k produkci tzv. </a:t>
            </a:r>
            <a:r>
              <a:rPr lang="cs-CZ" sz="2100" b="1" dirty="0">
                <a:latin typeface="Times New Roman" pitchFamily="18" charset="0"/>
                <a:cs typeface="Times New Roman" pitchFamily="18" charset="0"/>
              </a:rPr>
              <a:t>informačních molekul</a:t>
            </a:r>
            <a:r>
              <a:rPr lang="cs-CZ" sz="2100" dirty="0">
                <a:latin typeface="Times New Roman" pitchFamily="18" charset="0"/>
                <a:cs typeface="Times New Roman" pitchFamily="18" charset="0"/>
              </a:rPr>
              <a:t>, pomocí kterých dochází k vzájemné komunikaci mezi rostlinou a mikroorganismy.</a:t>
            </a:r>
          </a:p>
          <a:p>
            <a:pPr algn="just" eaLnBrk="1" fontAlgn="auto" hangingPunct="1">
              <a:spcAft>
                <a:spcPts val="0"/>
              </a:spcAft>
              <a:defRPr/>
            </a:pPr>
            <a:endParaRPr lang="cs-CZ" sz="2100" dirty="0">
              <a:latin typeface="Times New Roman" pitchFamily="18" charset="0"/>
              <a:cs typeface="Times New Roman" pitchFamily="18" charset="0"/>
            </a:endParaRPr>
          </a:p>
          <a:p>
            <a:pPr algn="just" eaLnBrk="1" fontAlgn="auto" hangingPunct="1">
              <a:spcAft>
                <a:spcPts val="0"/>
              </a:spcAft>
              <a:defRPr/>
            </a:pPr>
            <a:r>
              <a:rPr lang="cs-CZ" sz="2100" dirty="0">
                <a:latin typeface="Times New Roman" pitchFamily="18" charset="0"/>
                <a:cs typeface="Times New Roman" pitchFamily="18" charset="0"/>
              </a:rPr>
              <a:t>V rhizosféře </a:t>
            </a:r>
            <a:r>
              <a:rPr lang="cs-CZ" sz="2100" b="1" dirty="0">
                <a:latin typeface="Times New Roman" pitchFamily="18" charset="0"/>
                <a:cs typeface="Times New Roman" pitchFamily="18" charset="0"/>
              </a:rPr>
              <a:t>dochází</a:t>
            </a:r>
            <a:r>
              <a:rPr lang="cs-CZ" sz="2100" dirty="0">
                <a:latin typeface="Times New Roman" pitchFamily="18" charset="0"/>
                <a:cs typeface="Times New Roman" pitchFamily="18" charset="0"/>
              </a:rPr>
              <a:t> také vlivem </a:t>
            </a:r>
            <a:r>
              <a:rPr lang="cs-CZ" sz="2100" b="1" dirty="0">
                <a:latin typeface="Times New Roman" pitchFamily="18" charset="0"/>
                <a:cs typeface="Times New Roman" pitchFamily="18" charset="0"/>
              </a:rPr>
              <a:t>působení </a:t>
            </a:r>
            <a:r>
              <a:rPr lang="cs-CZ" sz="2100" b="1" dirty="0" err="1">
                <a:latin typeface="Times New Roman" pitchFamily="18" charset="0"/>
                <a:cs typeface="Times New Roman" pitchFamily="18" charset="0"/>
              </a:rPr>
              <a:t>rhizosferních</a:t>
            </a:r>
            <a:r>
              <a:rPr lang="cs-CZ" sz="2100" b="1" dirty="0">
                <a:latin typeface="Times New Roman" pitchFamily="18" charset="0"/>
                <a:cs typeface="Times New Roman" pitchFamily="18" charset="0"/>
              </a:rPr>
              <a:t> mikroorganismů k inhibici růstu půdních patogenů napadajících rostliny</a:t>
            </a:r>
            <a:r>
              <a:rPr lang="cs-CZ" sz="2100" dirty="0">
                <a:latin typeface="Times New Roman" pitchFamily="18" charset="0"/>
                <a:cs typeface="Times New Roman" pitchFamily="18" charset="0"/>
              </a:rPr>
              <a:t> (např. </a:t>
            </a:r>
            <a:r>
              <a:rPr lang="cs-CZ" sz="2100" i="1" dirty="0" err="1">
                <a:latin typeface="Times New Roman" pitchFamily="18" charset="0"/>
                <a:cs typeface="Times New Roman" pitchFamily="18" charset="0"/>
              </a:rPr>
              <a:t>Fusarium</a:t>
            </a:r>
            <a:r>
              <a:rPr lang="cs-CZ" sz="2100" dirty="0">
                <a:latin typeface="Times New Roman" pitchFamily="18" charset="0"/>
                <a:cs typeface="Times New Roman" pitchFamily="18" charset="0"/>
              </a:rPr>
              <a:t>) a naopak ke stimulaci klíčení spor a růstu hyf hub, které jsou antagonisty patogenních organismů.</a:t>
            </a:r>
          </a:p>
          <a:p>
            <a:pPr algn="just" eaLnBrk="1" fontAlgn="auto" hangingPunct="1">
              <a:spcAft>
                <a:spcPts val="0"/>
              </a:spcAft>
              <a:defRPr/>
            </a:pPr>
            <a:endParaRPr lang="cs-CZ" sz="2000" dirty="0">
              <a:latin typeface="Times New Roman" pitchFamily="18" charset="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0" y="0"/>
            <a:ext cx="8424936" cy="4247317"/>
          </a:xfrm>
          <a:prstGeom prst="rect">
            <a:avLst/>
          </a:prstGeom>
          <a:noFill/>
        </p:spPr>
        <p:txBody>
          <a:bodyPr wrap="square" rtlCol="0">
            <a:spAutoFit/>
          </a:bodyPr>
          <a:lstStyle/>
          <a:p>
            <a:pPr marL="285750" indent="-285750">
              <a:buFont typeface="Arial" panose="020B0604020202020204" pitchFamily="34" charset="0"/>
              <a:buChar char="•"/>
            </a:pPr>
            <a:r>
              <a:rPr lang="cs-CZ" dirty="0">
                <a:latin typeface="Times New Roman" pitchFamily="18" charset="0"/>
                <a:cs typeface="Times New Roman" pitchFamily="18" charset="0"/>
              </a:rPr>
              <a:t>interakce nejen mezi mikroby, ale i mezi mikroby a okolím – rostlinami</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b="1" dirty="0">
                <a:latin typeface="Times New Roman" pitchFamily="18" charset="0"/>
                <a:cs typeface="Times New Roman" pitchFamily="18" charset="0"/>
              </a:rPr>
              <a:t>Zásadní je rhizosféra -</a:t>
            </a:r>
            <a:r>
              <a:rPr lang="cs-CZ" dirty="0">
                <a:latin typeface="Times New Roman" pitchFamily="18" charset="0"/>
                <a:cs typeface="Times New Roman" pitchFamily="18" charset="0"/>
              </a:rPr>
              <a:t> zóna převážně komensálních a mutualistických vztahů  mezi mikroby a rostlinami</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err="1">
                <a:latin typeface="Times New Roman" pitchFamily="18" charset="0"/>
                <a:cs typeface="Times New Roman" pitchFamily="18" charset="0"/>
              </a:rPr>
              <a:t>ekto</a:t>
            </a:r>
            <a:r>
              <a:rPr lang="cs-CZ" dirty="0">
                <a:latin typeface="Times New Roman" pitchFamily="18" charset="0"/>
                <a:cs typeface="Times New Roman" pitchFamily="18" charset="0"/>
              </a:rPr>
              <a:t>- a </a:t>
            </a:r>
            <a:r>
              <a:rPr lang="cs-CZ" dirty="0" err="1">
                <a:latin typeface="Times New Roman" pitchFamily="18" charset="0"/>
                <a:cs typeface="Times New Roman" pitchFamily="18" charset="0"/>
              </a:rPr>
              <a:t>endomykorhizní</a:t>
            </a:r>
            <a:r>
              <a:rPr lang="cs-CZ" dirty="0">
                <a:latin typeface="Times New Roman" pitchFamily="18" charset="0"/>
                <a:cs typeface="Times New Roman" pitchFamily="18" charset="0"/>
              </a:rPr>
              <a:t> houby poskytují rostlinám minerální látky a vodu  </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rostliny jim poskytuje </a:t>
            </a:r>
            <a:r>
              <a:rPr lang="cs-CZ" dirty="0" err="1">
                <a:latin typeface="Times New Roman" pitchFamily="18" charset="0"/>
                <a:cs typeface="Times New Roman" pitchFamily="18" charset="0"/>
              </a:rPr>
              <a:t>fotoasimiláty</a:t>
            </a:r>
            <a:r>
              <a:rPr lang="cs-CZ" dirty="0">
                <a:latin typeface="Times New Roman" pitchFamily="18" charset="0"/>
                <a:cs typeface="Times New Roman" pitchFamily="18" charset="0"/>
              </a:rPr>
              <a:t>  </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asociace mezi fixátory dusíku a rostlinami  </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kolonizace nadzemních povrchů rostlin převážně komensálními mikroby  </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negativní vztahy - virové, bakteriální a houbové choroby </a:t>
            </a:r>
          </a:p>
          <a:p>
            <a:pPr marL="285750" indent="-285750">
              <a:buFont typeface="Arial" panose="020B0604020202020204" pitchFamily="34" charset="0"/>
              <a:buChar char="•"/>
            </a:pPr>
            <a:endParaRPr lang="cs-CZ" dirty="0">
              <a:latin typeface="Times New Roman" pitchFamily="18" charset="0"/>
              <a:cs typeface="Times New Roman" pitchFamily="18" charset="0"/>
            </a:endParaRPr>
          </a:p>
        </p:txBody>
      </p:sp>
      <p:sp>
        <p:nvSpPr>
          <p:cNvPr id="2" name="Obdélník 1"/>
          <p:cNvSpPr/>
          <p:nvPr/>
        </p:nvSpPr>
        <p:spPr>
          <a:xfrm>
            <a:off x="98620" y="4026456"/>
            <a:ext cx="9045380" cy="2831544"/>
          </a:xfrm>
          <a:prstGeom prst="rect">
            <a:avLst/>
          </a:prstGeom>
        </p:spPr>
        <p:txBody>
          <a:bodyPr wrap="square">
            <a:spAutoFit/>
          </a:bodyPr>
          <a:lstStyle/>
          <a:p>
            <a:endParaRPr lang="en-GB" sz="1600" dirty="0"/>
          </a:p>
          <a:p>
            <a:pPr marL="285750" indent="-285750">
              <a:buFont typeface="Arial" panose="020B0604020202020204" pitchFamily="34" charset="0"/>
              <a:buChar char="•"/>
            </a:pPr>
            <a:r>
              <a:rPr lang="cs-CZ" b="1" dirty="0">
                <a:latin typeface="Times New Roman" pitchFamily="18" charset="0"/>
                <a:cs typeface="Times New Roman" pitchFamily="18" charset="0"/>
              </a:rPr>
              <a:t>mutualismus</a:t>
            </a:r>
            <a:r>
              <a:rPr lang="cs-CZ" dirty="0">
                <a:latin typeface="Times New Roman" pitchFamily="18" charset="0"/>
                <a:cs typeface="Times New Roman" pitchFamily="18" charset="0"/>
              </a:rPr>
              <a:t> – vysoce specializované interakce </a:t>
            </a:r>
          </a:p>
          <a:p>
            <a:pPr marL="285750" indent="-285750"/>
            <a:r>
              <a:rPr lang="cs-CZ" dirty="0">
                <a:latin typeface="Times New Roman" pitchFamily="18" charset="0"/>
                <a:cs typeface="Times New Roman" pitchFamily="18" charset="0"/>
              </a:rPr>
              <a:t>     rostliny poskytují uhlíkaté látky bakteriím pro růst</a:t>
            </a:r>
          </a:p>
          <a:p>
            <a:pPr marL="285750" indent="-285750">
              <a:buFont typeface="Arial" panose="020B0604020202020204" pitchFamily="34" charset="0"/>
              <a:buChar char="•"/>
            </a:pPr>
            <a:r>
              <a:rPr lang="cs-CZ" dirty="0">
                <a:latin typeface="Times New Roman" pitchFamily="18" charset="0"/>
                <a:cs typeface="Times New Roman" pitchFamily="18" charset="0"/>
              </a:rPr>
              <a:t>Baterie i houby zvyšují příjem minerálů</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b="1" dirty="0" err="1">
                <a:latin typeface="Times New Roman" pitchFamily="18" charset="0"/>
                <a:cs typeface="Times New Roman" pitchFamily="18" charset="0"/>
              </a:rPr>
              <a:t>komenzalismus</a:t>
            </a:r>
            <a:r>
              <a:rPr lang="cs-CZ" dirty="0">
                <a:latin typeface="Times New Roman" pitchFamily="18" charset="0"/>
                <a:cs typeface="Times New Roman" pitchFamily="18" charset="0"/>
              </a:rPr>
              <a:t> – kořenové </a:t>
            </a:r>
            <a:r>
              <a:rPr lang="cs-CZ" dirty="0" err="1">
                <a:latin typeface="Times New Roman" pitchFamily="18" charset="0"/>
                <a:cs typeface="Times New Roman" pitchFamily="18" charset="0"/>
              </a:rPr>
              <a:t>exudáty</a:t>
            </a:r>
            <a:r>
              <a:rPr lang="cs-CZ" dirty="0">
                <a:latin typeface="Times New Roman" pitchFamily="18" charset="0"/>
                <a:cs typeface="Times New Roman" pitchFamily="18" charset="0"/>
              </a:rPr>
              <a:t> poskytují živiny </a:t>
            </a:r>
            <a:r>
              <a:rPr lang="cs-CZ" dirty="0" err="1">
                <a:latin typeface="Times New Roman" pitchFamily="18" charset="0"/>
                <a:cs typeface="Times New Roman" pitchFamily="18" charset="0"/>
              </a:rPr>
              <a:t>bakterím</a:t>
            </a:r>
            <a:r>
              <a:rPr lang="cs-CZ" dirty="0">
                <a:latin typeface="Times New Roman" pitchFamily="18" charset="0"/>
                <a:cs typeface="Times New Roman" pitchFamily="18" charset="0"/>
              </a:rPr>
              <a:t> rostoucím na povrchu nebo v bezprostřední blízkosti - </a:t>
            </a:r>
            <a:r>
              <a:rPr lang="cs-CZ" dirty="0" err="1">
                <a:latin typeface="Times New Roman" pitchFamily="18" charset="0"/>
                <a:cs typeface="Times New Roman" pitchFamily="18" charset="0"/>
              </a:rPr>
              <a:t>bežnější</a:t>
            </a:r>
            <a:r>
              <a:rPr lang="cs-CZ" dirty="0">
                <a:latin typeface="Times New Roman" pitchFamily="18" charset="0"/>
                <a:cs typeface="Times New Roman" pitchFamily="18" charset="0"/>
              </a:rPr>
              <a:t> než mutualismus</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parazitismus</a:t>
            </a:r>
          </a:p>
          <a:p>
            <a:endParaRPr lang="en-GB" dirty="0">
              <a:latin typeface="Times New Roman" pitchFamily="18" charset="0"/>
              <a:cs typeface="Times New Roman" pitchFamily="18" charset="0"/>
            </a:endParaRPr>
          </a:p>
        </p:txBody>
      </p:sp>
    </p:spTree>
    <p:extLst>
      <p:ext uri="{BB962C8B-B14F-4D97-AF65-F5344CB8AC3E}">
        <p14:creationId xmlns:p14="http://schemas.microsoft.com/office/powerpoint/2010/main" val="1033580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FF34DE78-35E9-6131-052C-6349D52C509B}"/>
              </a:ext>
            </a:extLst>
          </p:cNvPr>
          <p:cNvSpPr/>
          <p:nvPr/>
        </p:nvSpPr>
        <p:spPr>
          <a:xfrm>
            <a:off x="0" y="0"/>
            <a:ext cx="5580063" cy="741680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20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itchFamily="18" charset="0"/>
              </a:rPr>
              <a:t>.</a:t>
            </a:r>
            <a:r>
              <a:rPr kumimoji="0" lang="cs-CZ" sz="20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itchFamily="18" charset="0"/>
              </a:rPr>
              <a:t> </a:t>
            </a:r>
            <a:r>
              <a:rPr kumimoji="0" lang="cs-CZ" sz="20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itchFamily="18" charset="0"/>
              </a:rPr>
              <a:t>Povrch kořene </a:t>
            </a:r>
            <a:r>
              <a:rPr kumimoji="0" lang="cs-CZ" sz="20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itchFamily="18" charset="0"/>
              </a:rPr>
              <a:t>je nejzajímavějším a nejintenzivnějším místem  rozhodujícím o  tom jak bujná a  druhově bohatá bude vegetace, ale také v jaké míře budou  </a:t>
            </a:r>
            <a:r>
              <a:rPr kumimoji="0" lang="cs-CZ" sz="2000" b="0" i="0" u="none" strike="noStrike" kern="1200" cap="none" spc="0" normalizeH="0" baseline="0" noProof="0" dirty="0" err="1">
                <a:ln>
                  <a:noFill/>
                </a:ln>
                <a:solidFill>
                  <a:prstClr val="black"/>
                </a:solidFill>
                <a:effectLst/>
                <a:uLnTx/>
                <a:uFillTx/>
                <a:latin typeface="Times New Roman" panose="02020603050405020304" pitchFamily="18" charset="0"/>
                <a:ea typeface="Arial Unicode MS" pitchFamily="34" charset="-128"/>
                <a:cs typeface="Times New Roman" pitchFamily="18" charset="0"/>
              </a:rPr>
              <a:t>distribuovánay</a:t>
            </a:r>
            <a:r>
              <a:rPr kumimoji="0" lang="cs-CZ" sz="20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itchFamily="18" charset="0"/>
              </a:rPr>
              <a:t> asimiláty získané při fotosyntéze  do nadzemní nebo podzemní části.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20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itchFamily="18" charset="0"/>
              </a:rPr>
              <a:t>. Produkcí </a:t>
            </a:r>
            <a:r>
              <a:rPr kumimoji="0" lang="cs-CZ"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 Unicode MS" pitchFamily="34" charset="-128"/>
                <a:cs typeface="Times New Roman" pitchFamily="18" charset="0"/>
              </a:rPr>
              <a:t>rhizodepozic</a:t>
            </a:r>
            <a:r>
              <a:rPr kumimoji="0" lang="cs-CZ" sz="20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itchFamily="18" charset="0"/>
              </a:rPr>
              <a:t> stimulují rostliny množení </a:t>
            </a:r>
            <a:r>
              <a:rPr kumimoji="0" lang="cs-CZ"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 Unicode MS" pitchFamily="34" charset="-128"/>
                <a:cs typeface="Times New Roman" pitchFamily="18" charset="0"/>
              </a:rPr>
              <a:t>rhizosferních</a:t>
            </a:r>
            <a:r>
              <a:rPr kumimoji="0" lang="cs-CZ" sz="20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itchFamily="18" charset="0"/>
              </a:rPr>
              <a:t> mikroorganismů a i jejich aktivitu vedoucí k větší produkci enzymů důležitých pro dekompozici a uvolňování stěžejních živin z půdy. </a:t>
            </a:r>
            <a:r>
              <a:rPr kumimoji="0" lang="cs-CZ" sz="20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itchFamily="18" charset="0"/>
              </a:rPr>
              <a:t>To znamená, že pro rostlinu není tak důležité „vyživovat“ kořeny pro jejich aktivitu a vlastní růst, ale „</a:t>
            </a:r>
            <a:r>
              <a:rPr kumimoji="0" lang="cs-CZ" sz="20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itchFamily="18" charset="0"/>
              </a:rPr>
              <a:t>vykrmovat</a:t>
            </a:r>
            <a:r>
              <a:rPr kumimoji="0" lang="cs-CZ" sz="20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itchFamily="18" charset="0"/>
              </a:rPr>
              <a:t>“ si </a:t>
            </a:r>
            <a:r>
              <a:rPr kumimoji="0" lang="cs-CZ" sz="2000" b="0" i="0" u="none" strike="noStrike" kern="1200" cap="none" spc="0" normalizeH="0" baseline="0" noProof="0" dirty="0" err="1">
                <a:ln>
                  <a:noFill/>
                </a:ln>
                <a:solidFill>
                  <a:prstClr val="black"/>
                </a:solidFill>
                <a:effectLst/>
                <a:uLnTx/>
                <a:uFillTx/>
                <a:latin typeface="Times New Roman" panose="02020603050405020304" pitchFamily="18" charset="0"/>
                <a:ea typeface="Arial Unicode MS" pitchFamily="34" charset="-128"/>
                <a:cs typeface="Times New Roman" pitchFamily="18" charset="0"/>
              </a:rPr>
              <a:t>rhizosférní</a:t>
            </a:r>
            <a:r>
              <a:rPr kumimoji="0" lang="cs-CZ" sz="20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itchFamily="18" charset="0"/>
              </a:rPr>
              <a:t> mikroorganismy. Obecně se uvádí, že se takto do půdy dostává asi </a:t>
            </a:r>
            <a:r>
              <a:rPr kumimoji="0" lang="cs-CZ" sz="20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itchFamily="18" charset="0"/>
              </a:rPr>
              <a:t>20 až 50 %, někdy až 60-80 %</a:t>
            </a:r>
            <a:r>
              <a:rPr kumimoji="0" lang="cs-CZ" sz="20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itchFamily="18" charset="0"/>
              </a:rPr>
              <a:t> </a:t>
            </a:r>
            <a:r>
              <a:rPr kumimoji="0" lang="cs-CZ" sz="20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itchFamily="18" charset="0"/>
              </a:rPr>
              <a:t>uhlíku fixovaného fotosyntézou. </a:t>
            </a:r>
            <a:endParaRPr kumimoji="0" lang="cs-CZ" sz="20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20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itchFamily="18" charset="0"/>
              </a:rPr>
              <a:t>. Ukazuje se, že kořeny nejsou jen pasívním příjemcem živin nebo bezbrannou obětí patogenů, ale naopak hrají velice aktivní roli při vlastní ochraně a </a:t>
            </a:r>
            <a:r>
              <a:rPr kumimoji="0" lang="cs-CZ"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 Unicode MS" pitchFamily="34" charset="-128"/>
                <a:cs typeface="Times New Roman" pitchFamily="18" charset="0"/>
              </a:rPr>
              <a:t>atrahování</a:t>
            </a:r>
            <a:r>
              <a:rPr kumimoji="0" lang="cs-CZ" sz="20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itchFamily="18" charset="0"/>
              </a:rPr>
              <a:t>  prospěšných příslušníků </a:t>
            </a:r>
            <a:r>
              <a:rPr kumimoji="0" lang="cs-CZ"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 Unicode MS" pitchFamily="34" charset="-128"/>
                <a:cs typeface="Times New Roman" pitchFamily="18" charset="0"/>
              </a:rPr>
              <a:t>edafonu</a:t>
            </a:r>
            <a:r>
              <a:rPr kumimoji="0" lang="cs-CZ" sz="20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itchFamily="18" charset="0"/>
              </a:rPr>
              <a:t>. Samy totiž mohou cíleně řídit aktivity půdních mikroorganismů stimulací kořenovými </a:t>
            </a:r>
            <a:r>
              <a:rPr kumimoji="0" lang="cs-CZ"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 Unicode MS" pitchFamily="34" charset="-128"/>
                <a:cs typeface="Times New Roman" pitchFamily="18" charset="0"/>
              </a:rPr>
              <a:t>exsudáty</a:t>
            </a:r>
            <a:r>
              <a:rPr kumimoji="0" lang="cs-CZ" sz="20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prstClr val="black"/>
              </a:solidFill>
              <a:effectLst/>
              <a:uLnTx/>
              <a:uFillTx/>
              <a:latin typeface="Calibri"/>
              <a:ea typeface="Arial Unicode MS" pitchFamily="34"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prstClr val="black"/>
              </a:solidFill>
              <a:effectLst/>
              <a:uLnTx/>
              <a:uFillTx/>
              <a:latin typeface="Calibri"/>
              <a:ea typeface="Arial Unicode MS" pitchFamily="34" charset="-128"/>
              <a:cs typeface="+mn-cs"/>
            </a:endParaRPr>
          </a:p>
        </p:txBody>
      </p:sp>
      <p:pic>
        <p:nvPicPr>
          <p:cNvPr id="53251" name="Picture 2">
            <a:extLst>
              <a:ext uri="{FF2B5EF4-FFF2-40B4-BE49-F238E27FC236}">
                <a16:creationId xmlns:a16="http://schemas.microsoft.com/office/drawing/2014/main" id="{8EB7E56E-C31E-D8CF-F62A-82E5E5652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0"/>
            <a:ext cx="35639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Nadpis 1">
            <a:extLst>
              <a:ext uri="{FF2B5EF4-FFF2-40B4-BE49-F238E27FC236}">
                <a16:creationId xmlns:a16="http://schemas.microsoft.com/office/drawing/2014/main" id="{703BFEA2-8E16-E689-E47C-B536C07A01FC}"/>
              </a:ext>
            </a:extLst>
          </p:cNvPr>
          <p:cNvSpPr>
            <a:spLocks noGrp="1" noChangeArrowheads="1"/>
          </p:cNvSpPr>
          <p:nvPr>
            <p:ph type="title"/>
          </p:nvPr>
        </p:nvSpPr>
        <p:spPr/>
        <p:txBody>
          <a:bodyPr anchor="t"/>
          <a:lstStyle/>
          <a:p>
            <a:pPr eaLnBrk="1" hangingPunct="1"/>
            <a:r>
              <a:rPr lang="cs-CZ" altLang="cs-CZ" sz="400"/>
              <a:t>o</a:t>
            </a:r>
          </a:p>
        </p:txBody>
      </p:sp>
      <p:pic>
        <p:nvPicPr>
          <p:cNvPr id="4" name="Zástupný symbol pro obsah 3" descr="Přenos informací1 česky - Microsoft PowerPoint">
            <a:extLst>
              <a:ext uri="{FF2B5EF4-FFF2-40B4-BE49-F238E27FC236}">
                <a16:creationId xmlns:a16="http://schemas.microsoft.com/office/drawing/2014/main" id="{F3F0A27C-8AF1-9616-8360-D0546D182443}"/>
              </a:ext>
            </a:extLst>
          </p:cNvPr>
          <p:cNvPicPr>
            <a:picLocks noGrp="1" noChangeAspect="1"/>
          </p:cNvPicPr>
          <p:nvPr>
            <p:ph idx="1"/>
          </p:nvPr>
        </p:nvPicPr>
        <p:blipFill>
          <a:blip r:embed="rId2" cstate="print"/>
          <a:srcRect/>
          <a:stretch>
            <a:fillRect/>
          </a:stretch>
        </p:blipFill>
        <p:spPr>
          <a:xfrm>
            <a:off x="348844" y="245494"/>
            <a:ext cx="8501149" cy="6351858"/>
          </a:xfrm>
          <a:effectLst>
            <a:softEdge rad="63500"/>
          </a:effectLst>
        </p:spPr>
      </p:pic>
      <p:sp>
        <p:nvSpPr>
          <p:cNvPr id="13316" name="Obdélník 4">
            <a:extLst>
              <a:ext uri="{FF2B5EF4-FFF2-40B4-BE49-F238E27FC236}">
                <a16:creationId xmlns:a16="http://schemas.microsoft.com/office/drawing/2014/main" id="{297B6D30-27C3-363A-4CF7-C0F495DD541C}"/>
              </a:ext>
            </a:extLst>
          </p:cNvPr>
          <p:cNvSpPr>
            <a:spLocks noChangeArrowheads="1"/>
          </p:cNvSpPr>
          <p:nvPr/>
        </p:nvSpPr>
        <p:spPr bwMode="auto">
          <a:xfrm>
            <a:off x="827088" y="5949950"/>
            <a:ext cx="1325562" cy="306388"/>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1" i="0" u="none" strike="noStrike" kern="1200" cap="none" spc="0" normalizeH="0" baseline="0" noProof="0">
                <a:ln>
                  <a:noFill/>
                </a:ln>
                <a:solidFill>
                  <a:prstClr val="black"/>
                </a:solidFill>
                <a:effectLst/>
                <a:uLnTx/>
                <a:uFillTx/>
                <a:latin typeface="Calibri"/>
                <a:ea typeface="Arial Unicode MS" pitchFamily="34" charset="-128"/>
                <a:cs typeface="+mn-cs"/>
              </a:rPr>
              <a:t>Obr. J. Záhora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a:extLst>
              <a:ext uri="{FF2B5EF4-FFF2-40B4-BE49-F238E27FC236}">
                <a16:creationId xmlns:a16="http://schemas.microsoft.com/office/drawing/2014/main" id="{FF8AE03F-7CAF-2284-4F11-7D15461AD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9863" y="-242888"/>
            <a:ext cx="92075" cy="71438"/>
          </a:xfrm>
          <a:prstGeom prst="rect">
            <a:avLst/>
          </a:prstGeom>
          <a:gradFill rotWithShape="0">
            <a:gsLst>
              <a:gs pos="0">
                <a:srgbClr val="B16E49"/>
              </a:gs>
              <a:gs pos="30000">
                <a:srgbClr val="D49E6C"/>
              </a:gs>
              <a:gs pos="70000">
                <a:srgbClr val="A65528"/>
              </a:gs>
              <a:gs pos="100000">
                <a:srgbClr val="66301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5299" name="Nadpis 1">
            <a:extLst>
              <a:ext uri="{FF2B5EF4-FFF2-40B4-BE49-F238E27FC236}">
                <a16:creationId xmlns:a16="http://schemas.microsoft.com/office/drawing/2014/main" id="{7C2EF7A8-DC00-7A82-9EFA-BBDD98B0EEB6}"/>
              </a:ext>
            </a:extLst>
          </p:cNvPr>
          <p:cNvSpPr>
            <a:spLocks noGrp="1" noChangeArrowheads="1"/>
          </p:cNvSpPr>
          <p:nvPr>
            <p:ph type="ctrTitle"/>
          </p:nvPr>
        </p:nvSpPr>
        <p:spPr>
          <a:xfrm>
            <a:off x="0" y="-266700"/>
            <a:ext cx="9324975" cy="925513"/>
          </a:xfrm>
        </p:spPr>
        <p:txBody>
          <a:bodyPr/>
          <a:lstStyle/>
          <a:p>
            <a:pPr eaLnBrk="1" hangingPunct="1"/>
            <a:r>
              <a:rPr lang="cs-CZ" altLang="cs-CZ" sz="2400" b="1">
                <a:latin typeface="Times New Roman" panose="02020603050405020304" pitchFamily="18" charset="0"/>
                <a:cs typeface="Times New Roman" panose="02020603050405020304" pitchFamily="18" charset="0"/>
              </a:rPr>
              <a:t>Zásadní význam mikroorganismů na vznik půdních  agregátů a pórů</a:t>
            </a:r>
          </a:p>
        </p:txBody>
      </p:sp>
      <p:sp>
        <p:nvSpPr>
          <p:cNvPr id="3" name="Podnadpis 2">
            <a:extLst>
              <a:ext uri="{FF2B5EF4-FFF2-40B4-BE49-F238E27FC236}">
                <a16:creationId xmlns:a16="http://schemas.microsoft.com/office/drawing/2014/main" id="{EAEAA108-F589-CB80-5168-9F4F9865DBF3}"/>
              </a:ext>
            </a:extLst>
          </p:cNvPr>
          <p:cNvSpPr>
            <a:spLocks noGrp="1"/>
          </p:cNvSpPr>
          <p:nvPr>
            <p:ph type="subTitle" idx="1"/>
          </p:nvPr>
        </p:nvSpPr>
        <p:spPr/>
        <p:txBody>
          <a:bodyPr rtlCol="0">
            <a:normAutofit/>
          </a:bodyPr>
          <a:lstStyle/>
          <a:p>
            <a:pPr eaLnBrk="1" fontAlgn="auto" hangingPunct="1">
              <a:spcAft>
                <a:spcPts val="0"/>
              </a:spcAft>
              <a:defRPr/>
            </a:pPr>
            <a:r>
              <a:rPr lang="cs-CZ" sz="800" dirty="0"/>
              <a:t>.</a:t>
            </a:r>
          </a:p>
        </p:txBody>
      </p:sp>
      <p:pic>
        <p:nvPicPr>
          <p:cNvPr id="55301" name="Picture 2">
            <a:extLst>
              <a:ext uri="{FF2B5EF4-FFF2-40B4-BE49-F238E27FC236}">
                <a16:creationId xmlns:a16="http://schemas.microsoft.com/office/drawing/2014/main" id="{0895EDD3-2A2C-CE1A-2574-CA6746858F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613" t="30051" r="1962" b="2751"/>
          <a:stretch>
            <a:fillRect/>
          </a:stretch>
        </p:blipFill>
        <p:spPr bwMode="auto">
          <a:xfrm>
            <a:off x="323850" y="692150"/>
            <a:ext cx="3384550"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2">
            <a:extLst>
              <a:ext uri="{FF2B5EF4-FFF2-40B4-BE49-F238E27FC236}">
                <a16:creationId xmlns:a16="http://schemas.microsoft.com/office/drawing/2014/main" id="{478C2BAD-D2F9-8866-E692-55F4FDA27A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3860800"/>
            <a:ext cx="2765425"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2">
            <a:extLst>
              <a:ext uri="{FF2B5EF4-FFF2-40B4-BE49-F238E27FC236}">
                <a16:creationId xmlns:a16="http://schemas.microsoft.com/office/drawing/2014/main" id="{AA69EC23-892C-516D-D12B-633222A43E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0175" y="1169988"/>
            <a:ext cx="2160588"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3">
            <a:extLst>
              <a:ext uri="{FF2B5EF4-FFF2-40B4-BE49-F238E27FC236}">
                <a16:creationId xmlns:a16="http://schemas.microsoft.com/office/drawing/2014/main" id="{DE1DF05E-DC64-BECA-5B1E-04AE23C39B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1500" y="4005263"/>
            <a:ext cx="20955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lipsa 7">
            <a:extLst>
              <a:ext uri="{FF2B5EF4-FFF2-40B4-BE49-F238E27FC236}">
                <a16:creationId xmlns:a16="http://schemas.microsoft.com/office/drawing/2014/main" id="{ED509D07-BD4F-5387-2B5F-EAC718092C89}"/>
              </a:ext>
            </a:extLst>
          </p:cNvPr>
          <p:cNvSpPr/>
          <p:nvPr/>
        </p:nvSpPr>
        <p:spPr>
          <a:xfrm flipV="1">
            <a:off x="5795963" y="4437063"/>
            <a:ext cx="46037" cy="71437"/>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FFC000"/>
              </a:solidFill>
              <a:effectLst/>
              <a:uLnTx/>
              <a:uFillTx/>
              <a:latin typeface="Calibri"/>
              <a:ea typeface="+mn-ea"/>
              <a:cs typeface="+mn-cs"/>
            </a:endParaRPr>
          </a:p>
        </p:txBody>
      </p:sp>
      <p:sp>
        <p:nvSpPr>
          <p:cNvPr id="9" name="Elipsa 8">
            <a:extLst>
              <a:ext uri="{FF2B5EF4-FFF2-40B4-BE49-F238E27FC236}">
                <a16:creationId xmlns:a16="http://schemas.microsoft.com/office/drawing/2014/main" id="{76E0D036-F5B7-C5DC-037A-EB18B064BD6B}"/>
              </a:ext>
            </a:extLst>
          </p:cNvPr>
          <p:cNvSpPr/>
          <p:nvPr/>
        </p:nvSpPr>
        <p:spPr>
          <a:xfrm flipV="1">
            <a:off x="5948363" y="4589463"/>
            <a:ext cx="46037" cy="71437"/>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FFC000"/>
              </a:solidFill>
              <a:effectLst/>
              <a:uLnTx/>
              <a:uFillTx/>
              <a:latin typeface="Calibri"/>
              <a:ea typeface="+mn-ea"/>
              <a:cs typeface="+mn-cs"/>
            </a:endParaRPr>
          </a:p>
        </p:txBody>
      </p:sp>
      <p:sp>
        <p:nvSpPr>
          <p:cNvPr id="10" name="Elipsa 9">
            <a:extLst>
              <a:ext uri="{FF2B5EF4-FFF2-40B4-BE49-F238E27FC236}">
                <a16:creationId xmlns:a16="http://schemas.microsoft.com/office/drawing/2014/main" id="{6F61E55D-B78D-6673-583C-B80FFC707F9D}"/>
              </a:ext>
            </a:extLst>
          </p:cNvPr>
          <p:cNvSpPr/>
          <p:nvPr/>
        </p:nvSpPr>
        <p:spPr>
          <a:xfrm flipV="1">
            <a:off x="6100763" y="4741863"/>
            <a:ext cx="46037" cy="71437"/>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FFC000"/>
              </a:solidFill>
              <a:effectLst/>
              <a:uLnTx/>
              <a:uFillTx/>
              <a:latin typeface="Calibri"/>
              <a:ea typeface="+mn-ea"/>
              <a:cs typeface="+mn-cs"/>
            </a:endParaRPr>
          </a:p>
        </p:txBody>
      </p:sp>
      <p:sp>
        <p:nvSpPr>
          <p:cNvPr id="11" name="Elipsa 10">
            <a:extLst>
              <a:ext uri="{FF2B5EF4-FFF2-40B4-BE49-F238E27FC236}">
                <a16:creationId xmlns:a16="http://schemas.microsoft.com/office/drawing/2014/main" id="{83558969-FCB6-7A6E-7DFD-8206DF272F13}"/>
              </a:ext>
            </a:extLst>
          </p:cNvPr>
          <p:cNvSpPr/>
          <p:nvPr/>
        </p:nvSpPr>
        <p:spPr>
          <a:xfrm flipV="1">
            <a:off x="6253163" y="4894263"/>
            <a:ext cx="46037" cy="71437"/>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FFC000"/>
              </a:solidFill>
              <a:effectLst/>
              <a:uLnTx/>
              <a:uFillTx/>
              <a:latin typeface="Calibri"/>
              <a:ea typeface="+mn-ea"/>
              <a:cs typeface="+mn-cs"/>
            </a:endParaRPr>
          </a:p>
        </p:txBody>
      </p:sp>
      <p:sp>
        <p:nvSpPr>
          <p:cNvPr id="12" name="Elipsa 11">
            <a:extLst>
              <a:ext uri="{FF2B5EF4-FFF2-40B4-BE49-F238E27FC236}">
                <a16:creationId xmlns:a16="http://schemas.microsoft.com/office/drawing/2014/main" id="{28EDBBDA-A5A8-ABB7-F30F-A5A2981C98C7}"/>
              </a:ext>
            </a:extLst>
          </p:cNvPr>
          <p:cNvSpPr/>
          <p:nvPr/>
        </p:nvSpPr>
        <p:spPr>
          <a:xfrm flipV="1">
            <a:off x="6405563" y="5046663"/>
            <a:ext cx="46037" cy="71437"/>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FFC000"/>
              </a:solidFill>
              <a:effectLst/>
              <a:uLnTx/>
              <a:uFillTx/>
              <a:latin typeface="Calibri"/>
              <a:ea typeface="+mn-ea"/>
              <a:cs typeface="+mn-cs"/>
            </a:endParaRPr>
          </a:p>
        </p:txBody>
      </p:sp>
      <p:sp>
        <p:nvSpPr>
          <p:cNvPr id="13" name="Elipsa 12">
            <a:extLst>
              <a:ext uri="{FF2B5EF4-FFF2-40B4-BE49-F238E27FC236}">
                <a16:creationId xmlns:a16="http://schemas.microsoft.com/office/drawing/2014/main" id="{DAC97359-B642-7266-9E5E-B39823E5077B}"/>
              </a:ext>
            </a:extLst>
          </p:cNvPr>
          <p:cNvSpPr/>
          <p:nvPr/>
        </p:nvSpPr>
        <p:spPr>
          <a:xfrm flipV="1">
            <a:off x="6557963" y="5199063"/>
            <a:ext cx="46037" cy="71437"/>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FFC000"/>
              </a:solidFill>
              <a:effectLst/>
              <a:uLnTx/>
              <a:uFillTx/>
              <a:latin typeface="Calibri"/>
              <a:ea typeface="+mn-ea"/>
              <a:cs typeface="+mn-cs"/>
            </a:endParaRPr>
          </a:p>
        </p:txBody>
      </p:sp>
      <p:sp>
        <p:nvSpPr>
          <p:cNvPr id="14" name="Elipsa 13">
            <a:extLst>
              <a:ext uri="{FF2B5EF4-FFF2-40B4-BE49-F238E27FC236}">
                <a16:creationId xmlns:a16="http://schemas.microsoft.com/office/drawing/2014/main" id="{FB5016A6-AF1B-75C2-8DBE-C65072E72293}"/>
              </a:ext>
            </a:extLst>
          </p:cNvPr>
          <p:cNvSpPr/>
          <p:nvPr/>
        </p:nvSpPr>
        <p:spPr>
          <a:xfrm flipV="1">
            <a:off x="6710363" y="5351463"/>
            <a:ext cx="46037" cy="71437"/>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FFC000"/>
              </a:solidFill>
              <a:effectLst/>
              <a:uLnTx/>
              <a:uFillTx/>
              <a:latin typeface="Calibri"/>
              <a:ea typeface="+mn-ea"/>
              <a:cs typeface="+mn-cs"/>
            </a:endParaRPr>
          </a:p>
        </p:txBody>
      </p:sp>
      <p:sp>
        <p:nvSpPr>
          <p:cNvPr id="15" name="Elipsa 14">
            <a:extLst>
              <a:ext uri="{FF2B5EF4-FFF2-40B4-BE49-F238E27FC236}">
                <a16:creationId xmlns:a16="http://schemas.microsoft.com/office/drawing/2014/main" id="{69F87CA4-E60D-3039-67CD-0291CADF5968}"/>
              </a:ext>
            </a:extLst>
          </p:cNvPr>
          <p:cNvSpPr/>
          <p:nvPr/>
        </p:nvSpPr>
        <p:spPr>
          <a:xfrm flipV="1">
            <a:off x="6862763" y="5503863"/>
            <a:ext cx="46037" cy="71437"/>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FFC000"/>
              </a:solidFill>
              <a:effectLst/>
              <a:uLnTx/>
              <a:uFillTx/>
              <a:latin typeface="Calibri"/>
              <a:ea typeface="+mn-ea"/>
              <a:cs typeface="+mn-cs"/>
            </a:endParaRPr>
          </a:p>
        </p:txBody>
      </p:sp>
      <p:sp>
        <p:nvSpPr>
          <p:cNvPr id="16" name="Elipsa 15">
            <a:extLst>
              <a:ext uri="{FF2B5EF4-FFF2-40B4-BE49-F238E27FC236}">
                <a16:creationId xmlns:a16="http://schemas.microsoft.com/office/drawing/2014/main" id="{EA3A4308-21A6-FE68-4766-3C16B57D956F}"/>
              </a:ext>
            </a:extLst>
          </p:cNvPr>
          <p:cNvSpPr/>
          <p:nvPr/>
        </p:nvSpPr>
        <p:spPr>
          <a:xfrm flipV="1">
            <a:off x="7015163" y="5656263"/>
            <a:ext cx="46037" cy="71437"/>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FFC000"/>
              </a:solidFill>
              <a:effectLst/>
              <a:uLnTx/>
              <a:uFillTx/>
              <a:latin typeface="Calibri"/>
              <a:ea typeface="+mn-ea"/>
              <a:cs typeface="+mn-cs"/>
            </a:endParaRPr>
          </a:p>
        </p:txBody>
      </p:sp>
      <p:sp>
        <p:nvSpPr>
          <p:cNvPr id="17" name="Elipsa 16">
            <a:extLst>
              <a:ext uri="{FF2B5EF4-FFF2-40B4-BE49-F238E27FC236}">
                <a16:creationId xmlns:a16="http://schemas.microsoft.com/office/drawing/2014/main" id="{E06AD0B6-51F8-59F0-FB37-E7FA1FCB5E2F}"/>
              </a:ext>
            </a:extLst>
          </p:cNvPr>
          <p:cNvSpPr/>
          <p:nvPr/>
        </p:nvSpPr>
        <p:spPr>
          <a:xfrm flipV="1">
            <a:off x="7167563" y="5808663"/>
            <a:ext cx="46037" cy="71437"/>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FFC000"/>
              </a:solidFill>
              <a:effectLst/>
              <a:uLnTx/>
              <a:uFillTx/>
              <a:latin typeface="Calibri"/>
              <a:ea typeface="+mn-ea"/>
              <a:cs typeface="+mn-cs"/>
            </a:endParaRPr>
          </a:p>
        </p:txBody>
      </p:sp>
      <p:sp>
        <p:nvSpPr>
          <p:cNvPr id="20" name="Pravidelný pětiúhelník 19">
            <a:extLst>
              <a:ext uri="{FF2B5EF4-FFF2-40B4-BE49-F238E27FC236}">
                <a16:creationId xmlns:a16="http://schemas.microsoft.com/office/drawing/2014/main" id="{BF83624C-53FB-73B2-4E41-FCCD82F7B737}"/>
              </a:ext>
            </a:extLst>
          </p:cNvPr>
          <p:cNvSpPr/>
          <p:nvPr/>
        </p:nvSpPr>
        <p:spPr>
          <a:xfrm>
            <a:off x="6875463" y="5013325"/>
            <a:ext cx="73025" cy="50800"/>
          </a:xfrm>
          <a:prstGeom prst="pentagon">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Pravidelný pětiúhelník 20">
            <a:extLst>
              <a:ext uri="{FF2B5EF4-FFF2-40B4-BE49-F238E27FC236}">
                <a16:creationId xmlns:a16="http://schemas.microsoft.com/office/drawing/2014/main" id="{90D0ACCA-7FEE-6C48-86E7-6B400B229F4F}"/>
              </a:ext>
            </a:extLst>
          </p:cNvPr>
          <p:cNvSpPr/>
          <p:nvPr/>
        </p:nvSpPr>
        <p:spPr>
          <a:xfrm flipV="1">
            <a:off x="7027863" y="5119688"/>
            <a:ext cx="65087" cy="46037"/>
          </a:xfrm>
          <a:prstGeom prst="pentagon">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Pravidelný pětiúhelník 21">
            <a:extLst>
              <a:ext uri="{FF2B5EF4-FFF2-40B4-BE49-F238E27FC236}">
                <a16:creationId xmlns:a16="http://schemas.microsoft.com/office/drawing/2014/main" id="{F5A6AEDD-9CEF-87C7-B5C4-9E4832269922}"/>
              </a:ext>
            </a:extLst>
          </p:cNvPr>
          <p:cNvSpPr/>
          <p:nvPr/>
        </p:nvSpPr>
        <p:spPr>
          <a:xfrm flipV="1">
            <a:off x="7027863" y="5119688"/>
            <a:ext cx="65087" cy="46037"/>
          </a:xfrm>
          <a:prstGeom prst="pentagon">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Šestiúhelník 22">
            <a:extLst>
              <a:ext uri="{FF2B5EF4-FFF2-40B4-BE49-F238E27FC236}">
                <a16:creationId xmlns:a16="http://schemas.microsoft.com/office/drawing/2014/main" id="{FBA28D56-63AC-40B0-9669-590FFE3D2E9F}"/>
              </a:ext>
            </a:extLst>
          </p:cNvPr>
          <p:cNvSpPr/>
          <p:nvPr/>
        </p:nvSpPr>
        <p:spPr>
          <a:xfrm>
            <a:off x="7235825" y="4508500"/>
            <a:ext cx="73025" cy="73025"/>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Šestiúhelník 23">
            <a:extLst>
              <a:ext uri="{FF2B5EF4-FFF2-40B4-BE49-F238E27FC236}">
                <a16:creationId xmlns:a16="http://schemas.microsoft.com/office/drawing/2014/main" id="{5ADE2A4C-CCD5-D355-A44E-6BC798C84B1E}"/>
              </a:ext>
            </a:extLst>
          </p:cNvPr>
          <p:cNvSpPr/>
          <p:nvPr/>
        </p:nvSpPr>
        <p:spPr>
          <a:xfrm>
            <a:off x="7388225" y="4660900"/>
            <a:ext cx="73025" cy="73025"/>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Šestiúhelník 24">
            <a:extLst>
              <a:ext uri="{FF2B5EF4-FFF2-40B4-BE49-F238E27FC236}">
                <a16:creationId xmlns:a16="http://schemas.microsoft.com/office/drawing/2014/main" id="{65B5639F-78BA-42CE-93C5-2D9895047F40}"/>
              </a:ext>
            </a:extLst>
          </p:cNvPr>
          <p:cNvSpPr/>
          <p:nvPr/>
        </p:nvSpPr>
        <p:spPr>
          <a:xfrm>
            <a:off x="6588125" y="4797425"/>
            <a:ext cx="71438" cy="71438"/>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Šestiúhelník 25">
            <a:extLst>
              <a:ext uri="{FF2B5EF4-FFF2-40B4-BE49-F238E27FC236}">
                <a16:creationId xmlns:a16="http://schemas.microsoft.com/office/drawing/2014/main" id="{5DDA6863-885F-2C18-BF9B-D958F5B787D4}"/>
              </a:ext>
            </a:extLst>
          </p:cNvPr>
          <p:cNvSpPr/>
          <p:nvPr/>
        </p:nvSpPr>
        <p:spPr>
          <a:xfrm>
            <a:off x="6948488" y="5373688"/>
            <a:ext cx="71437" cy="71437"/>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Šestiúhelník 26">
            <a:extLst>
              <a:ext uri="{FF2B5EF4-FFF2-40B4-BE49-F238E27FC236}">
                <a16:creationId xmlns:a16="http://schemas.microsoft.com/office/drawing/2014/main" id="{40E76502-B809-3A0B-B37B-F5678A16F5AB}"/>
              </a:ext>
            </a:extLst>
          </p:cNvPr>
          <p:cNvSpPr/>
          <p:nvPr/>
        </p:nvSpPr>
        <p:spPr>
          <a:xfrm>
            <a:off x="5940425" y="4076700"/>
            <a:ext cx="71438" cy="73025"/>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Šestiúhelník 27">
            <a:extLst>
              <a:ext uri="{FF2B5EF4-FFF2-40B4-BE49-F238E27FC236}">
                <a16:creationId xmlns:a16="http://schemas.microsoft.com/office/drawing/2014/main" id="{929ED8EC-C95F-B771-9971-479D7B0D4AFC}"/>
              </a:ext>
            </a:extLst>
          </p:cNvPr>
          <p:cNvSpPr/>
          <p:nvPr/>
        </p:nvSpPr>
        <p:spPr>
          <a:xfrm>
            <a:off x="7451725" y="5732463"/>
            <a:ext cx="73025" cy="73025"/>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Šestiúhelník 28">
            <a:extLst>
              <a:ext uri="{FF2B5EF4-FFF2-40B4-BE49-F238E27FC236}">
                <a16:creationId xmlns:a16="http://schemas.microsoft.com/office/drawing/2014/main" id="{ED10BC71-1D75-6284-BFCA-C4145B44AB33}"/>
              </a:ext>
            </a:extLst>
          </p:cNvPr>
          <p:cNvSpPr/>
          <p:nvPr/>
        </p:nvSpPr>
        <p:spPr>
          <a:xfrm>
            <a:off x="6372225" y="5373688"/>
            <a:ext cx="71438" cy="71437"/>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Šestiúhelník 29">
            <a:extLst>
              <a:ext uri="{FF2B5EF4-FFF2-40B4-BE49-F238E27FC236}">
                <a16:creationId xmlns:a16="http://schemas.microsoft.com/office/drawing/2014/main" id="{D855B6CB-7462-2D49-2F22-B0A64E8591C4}"/>
              </a:ext>
            </a:extLst>
          </p:cNvPr>
          <p:cNvSpPr/>
          <p:nvPr/>
        </p:nvSpPr>
        <p:spPr>
          <a:xfrm>
            <a:off x="6443663" y="4868863"/>
            <a:ext cx="73025" cy="73025"/>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Šestiúhelník 30">
            <a:extLst>
              <a:ext uri="{FF2B5EF4-FFF2-40B4-BE49-F238E27FC236}">
                <a16:creationId xmlns:a16="http://schemas.microsoft.com/office/drawing/2014/main" id="{B55BBFF6-A33A-976A-1248-B773D6FE2182}"/>
              </a:ext>
            </a:extLst>
          </p:cNvPr>
          <p:cNvSpPr/>
          <p:nvPr/>
        </p:nvSpPr>
        <p:spPr>
          <a:xfrm>
            <a:off x="7092950" y="4941888"/>
            <a:ext cx="71438" cy="71437"/>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Šestiúhelník 31">
            <a:extLst>
              <a:ext uri="{FF2B5EF4-FFF2-40B4-BE49-F238E27FC236}">
                <a16:creationId xmlns:a16="http://schemas.microsoft.com/office/drawing/2014/main" id="{4260F16C-48FA-6852-E1C6-78FD43D2D46A}"/>
              </a:ext>
            </a:extLst>
          </p:cNvPr>
          <p:cNvSpPr/>
          <p:nvPr/>
        </p:nvSpPr>
        <p:spPr>
          <a:xfrm>
            <a:off x="7092950" y="4365625"/>
            <a:ext cx="71438" cy="71438"/>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Šestiúhelník 32">
            <a:extLst>
              <a:ext uri="{FF2B5EF4-FFF2-40B4-BE49-F238E27FC236}">
                <a16:creationId xmlns:a16="http://schemas.microsoft.com/office/drawing/2014/main" id="{800F4227-DCF8-2709-B618-445B8968E117}"/>
              </a:ext>
            </a:extLst>
          </p:cNvPr>
          <p:cNvSpPr/>
          <p:nvPr/>
        </p:nvSpPr>
        <p:spPr>
          <a:xfrm>
            <a:off x="7308850" y="5373688"/>
            <a:ext cx="71438" cy="71437"/>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Šestiúhelník 33">
            <a:extLst>
              <a:ext uri="{FF2B5EF4-FFF2-40B4-BE49-F238E27FC236}">
                <a16:creationId xmlns:a16="http://schemas.microsoft.com/office/drawing/2014/main" id="{D3CC47B0-7092-E3F6-DB19-C9441FDF1CED}"/>
              </a:ext>
            </a:extLst>
          </p:cNvPr>
          <p:cNvSpPr/>
          <p:nvPr/>
        </p:nvSpPr>
        <p:spPr>
          <a:xfrm>
            <a:off x="7667625" y="5589588"/>
            <a:ext cx="73025" cy="71437"/>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Šestiúhelník 34">
            <a:extLst>
              <a:ext uri="{FF2B5EF4-FFF2-40B4-BE49-F238E27FC236}">
                <a16:creationId xmlns:a16="http://schemas.microsoft.com/office/drawing/2014/main" id="{85A235B3-51E1-B6FA-F363-149A48AC1F82}"/>
              </a:ext>
            </a:extLst>
          </p:cNvPr>
          <p:cNvSpPr/>
          <p:nvPr/>
        </p:nvSpPr>
        <p:spPr>
          <a:xfrm>
            <a:off x="6948488" y="4652963"/>
            <a:ext cx="71437" cy="71437"/>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Šestiúhelník 35">
            <a:extLst>
              <a:ext uri="{FF2B5EF4-FFF2-40B4-BE49-F238E27FC236}">
                <a16:creationId xmlns:a16="http://schemas.microsoft.com/office/drawing/2014/main" id="{B26B9757-FA58-D402-21A5-E665C0521343}"/>
              </a:ext>
            </a:extLst>
          </p:cNvPr>
          <p:cNvSpPr/>
          <p:nvPr/>
        </p:nvSpPr>
        <p:spPr>
          <a:xfrm>
            <a:off x="6875463" y="5157788"/>
            <a:ext cx="73025" cy="71437"/>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Šestiúhelník 36">
            <a:extLst>
              <a:ext uri="{FF2B5EF4-FFF2-40B4-BE49-F238E27FC236}">
                <a16:creationId xmlns:a16="http://schemas.microsoft.com/office/drawing/2014/main" id="{DBFD4812-5F70-8388-0DF3-3B32F147E279}"/>
              </a:ext>
            </a:extLst>
          </p:cNvPr>
          <p:cNvSpPr/>
          <p:nvPr/>
        </p:nvSpPr>
        <p:spPr>
          <a:xfrm>
            <a:off x="6659563" y="5805488"/>
            <a:ext cx="73025" cy="71437"/>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Šestiúhelník 37">
            <a:extLst>
              <a:ext uri="{FF2B5EF4-FFF2-40B4-BE49-F238E27FC236}">
                <a16:creationId xmlns:a16="http://schemas.microsoft.com/office/drawing/2014/main" id="{2E06E8F7-84E4-AD2D-833C-CE51A0205434}"/>
              </a:ext>
            </a:extLst>
          </p:cNvPr>
          <p:cNvSpPr/>
          <p:nvPr/>
        </p:nvSpPr>
        <p:spPr>
          <a:xfrm>
            <a:off x="5724525" y="4652963"/>
            <a:ext cx="71438" cy="71437"/>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Šestiúhelník 38">
            <a:extLst>
              <a:ext uri="{FF2B5EF4-FFF2-40B4-BE49-F238E27FC236}">
                <a16:creationId xmlns:a16="http://schemas.microsoft.com/office/drawing/2014/main" id="{63EB8554-4EF6-97CE-041E-874F232B3748}"/>
              </a:ext>
            </a:extLst>
          </p:cNvPr>
          <p:cNvSpPr/>
          <p:nvPr/>
        </p:nvSpPr>
        <p:spPr>
          <a:xfrm>
            <a:off x="7596188" y="5013325"/>
            <a:ext cx="71437" cy="71438"/>
          </a:xfrm>
          <a:prstGeom prst="hexagon">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ovéPole 39">
            <a:extLst>
              <a:ext uri="{FF2B5EF4-FFF2-40B4-BE49-F238E27FC236}">
                <a16:creationId xmlns:a16="http://schemas.microsoft.com/office/drawing/2014/main" id="{10222335-395E-7864-6C55-6D823FE68DCA}"/>
              </a:ext>
            </a:extLst>
          </p:cNvPr>
          <p:cNvSpPr txBox="1"/>
          <p:nvPr/>
        </p:nvSpPr>
        <p:spPr>
          <a:xfrm>
            <a:off x="3708400" y="4292600"/>
            <a:ext cx="1028700" cy="923925"/>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itchFamily="18" charset="0"/>
              </a:rPr>
              <a:t>póry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itchFamily="18" charset="0"/>
              </a:rPr>
              <a:t>agregát</a:t>
            </a:r>
            <a:r>
              <a:rPr kumimoji="0" lang="cs-CZ" sz="1800" b="0" i="0" u="none" strike="noStrike" kern="1200" cap="none" spc="0" normalizeH="0" baseline="0" noProof="0" dirty="0">
                <a:ln>
                  <a:noFill/>
                </a:ln>
                <a:solidFill>
                  <a:prstClr val="black"/>
                </a:solidFill>
                <a:effectLst/>
                <a:uLnTx/>
                <a:uFillTx/>
                <a:latin typeface="Calibri"/>
                <a:ea typeface="Arial Unicode MS" pitchFamily="34" charset="-128"/>
                <a:cs typeface="+mn-cs"/>
              </a:rPr>
              <a:t>y</a:t>
            </a:r>
          </a:p>
        </p:txBody>
      </p:sp>
      <p:cxnSp>
        <p:nvCxnSpPr>
          <p:cNvPr id="42" name="Přímá spojovací šipka 41">
            <a:extLst>
              <a:ext uri="{FF2B5EF4-FFF2-40B4-BE49-F238E27FC236}">
                <a16:creationId xmlns:a16="http://schemas.microsoft.com/office/drawing/2014/main" id="{57B98334-2725-5CB0-9AEF-3A1AB1EB5F5D}"/>
              </a:ext>
            </a:extLst>
          </p:cNvPr>
          <p:cNvCxnSpPr/>
          <p:nvPr/>
        </p:nvCxnSpPr>
        <p:spPr>
          <a:xfrm flipH="1">
            <a:off x="2051050" y="4581525"/>
            <a:ext cx="1584325" cy="431800"/>
          </a:xfrm>
          <a:prstGeom prst="straightConnector1">
            <a:avLst/>
          </a:prstGeom>
          <a:ln w="50800" cmpd="sng">
            <a:solidFill>
              <a:srgbClr val="FFFF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4" name="Přímá spojovací šipka 43">
            <a:extLst>
              <a:ext uri="{FF2B5EF4-FFF2-40B4-BE49-F238E27FC236}">
                <a16:creationId xmlns:a16="http://schemas.microsoft.com/office/drawing/2014/main" id="{F2C6DA2E-9442-F18F-2774-714F12D10F25}"/>
              </a:ext>
            </a:extLst>
          </p:cNvPr>
          <p:cNvCxnSpPr/>
          <p:nvPr/>
        </p:nvCxnSpPr>
        <p:spPr>
          <a:xfrm flipH="1">
            <a:off x="2124075" y="5084763"/>
            <a:ext cx="1584325" cy="431800"/>
          </a:xfrm>
          <a:prstGeom prst="straightConnector1">
            <a:avLst/>
          </a:prstGeom>
          <a:ln w="50800" cmpd="sng">
            <a:solidFill>
              <a:srgbClr val="FFFF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6" name="TextovéPole 45">
            <a:extLst>
              <a:ext uri="{FF2B5EF4-FFF2-40B4-BE49-F238E27FC236}">
                <a16:creationId xmlns:a16="http://schemas.microsoft.com/office/drawing/2014/main" id="{BBA074D0-F1B4-286B-861C-D01EE600BF48}"/>
              </a:ext>
            </a:extLst>
          </p:cNvPr>
          <p:cNvSpPr txBox="1"/>
          <p:nvPr/>
        </p:nvSpPr>
        <p:spPr>
          <a:xfrm>
            <a:off x="6100763" y="528638"/>
            <a:ext cx="2733675" cy="3271837"/>
          </a:xfrm>
          <a:prstGeom prst="rect">
            <a:avLst/>
          </a:prstGeom>
          <a:noFill/>
        </p:spPr>
        <p:txBody>
          <a:bodyPr>
            <a:spAutoFit/>
          </a:bodyPr>
          <a:lstStyle/>
          <a:p>
            <a:pPr marL="0" marR="0" lvl="0" indent="0" algn="l" defTabSz="914400" rtl="0" eaLnBrk="0" fontAlgn="base" latinLnBrk="0" hangingPunct="0">
              <a:lnSpc>
                <a:spcPct val="107000"/>
              </a:lnSpc>
              <a:spcBef>
                <a:spcPct val="0"/>
              </a:spcBef>
              <a:spcAft>
                <a:spcPts val="80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itchFamily="18" charset="0"/>
              </a:rPr>
              <a:t>Stmelením </a:t>
            </a:r>
            <a:r>
              <a:rPr kumimoji="0" lang="cs-CZ" sz="1800" b="1" i="0" u="none" strike="noStrike" kern="1200" cap="none" spc="0" normalizeH="0" baseline="0" noProof="0" dirty="0" err="1">
                <a:ln>
                  <a:noFill/>
                </a:ln>
                <a:solidFill>
                  <a:prstClr val="black"/>
                </a:solidFill>
                <a:effectLst/>
                <a:uLnTx/>
                <a:uFillTx/>
                <a:latin typeface="Times New Roman" panose="02020603050405020304" pitchFamily="18" charset="0"/>
                <a:ea typeface="Arial Unicode MS" pitchFamily="34" charset="-128"/>
                <a:cs typeface="Times New Roman" pitchFamily="18" charset="0"/>
              </a:rPr>
              <a:t>adheziny</a:t>
            </a:r>
            <a:r>
              <a:rPr kumimoji="0" lang="cs-CZ" sz="18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itchFamily="18" charset="0"/>
              </a:rPr>
              <a:t> </a:t>
            </a:r>
            <a:r>
              <a:rPr kumimoji="0" lang="cs-CZ" sz="18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itchFamily="18" charset="0"/>
              </a:rPr>
              <a:t>bakterií a hyfami hub se minerální částečky zvětralé matečné horniny a půdní organická hmota pospojují v </a:t>
            </a:r>
            <a:r>
              <a:rPr kumimoji="0" lang="cs-CZ" sz="18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itchFamily="18" charset="0"/>
              </a:rPr>
              <a:t>půdní agregáty.</a:t>
            </a:r>
            <a:r>
              <a:rPr kumimoji="0" lang="cs-CZ" altLang="cs-CZ"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Mezi agregačními bakteriemi dominují </a:t>
            </a:r>
            <a:r>
              <a:rPr kumimoji="0" lang="cs-CZ" altLang="cs-CZ"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Pseudomonas</a:t>
            </a:r>
            <a:r>
              <a:rPr kumimoji="0" lang="cs-CZ" altLang="cs-CZ"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cs-CZ" altLang="cs-CZ"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sp</a:t>
            </a:r>
            <a:r>
              <a:rPr kumimoji="0" lang="cs-CZ" altLang="cs-CZ"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 </a:t>
            </a:r>
            <a:r>
              <a:rPr kumimoji="0" lang="cs-CZ" altLang="cs-CZ"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Bacillus</a:t>
            </a:r>
            <a:r>
              <a:rPr kumimoji="0" lang="cs-CZ" altLang="cs-CZ"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cs-CZ" altLang="cs-CZ"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sp</a:t>
            </a:r>
            <a:r>
              <a:rPr kumimoji="0" lang="cs-CZ" altLang="cs-CZ"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cs-CZ" altLang="cs-CZ" sz="20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cs-CZ" sz="18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itchFamily="18" charset="0"/>
            </a:endParaRPr>
          </a:p>
        </p:txBody>
      </p:sp>
      <p:sp>
        <p:nvSpPr>
          <p:cNvPr id="47" name="TextovéPole 46">
            <a:extLst>
              <a:ext uri="{FF2B5EF4-FFF2-40B4-BE49-F238E27FC236}">
                <a16:creationId xmlns:a16="http://schemas.microsoft.com/office/drawing/2014/main" id="{655F7B53-FC4A-6072-9C9F-3CDEDA60C299}"/>
              </a:ext>
            </a:extLst>
          </p:cNvPr>
          <p:cNvSpPr txBox="1"/>
          <p:nvPr/>
        </p:nvSpPr>
        <p:spPr>
          <a:xfrm>
            <a:off x="4140200" y="5876925"/>
            <a:ext cx="5003800" cy="923925"/>
          </a:xfrm>
          <a:prstGeom prst="rect">
            <a:avLst/>
          </a:prstGeom>
          <a:noFill/>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itchFamily="18" charset="0"/>
              </a:rPr>
              <a:t>Při nedostatečném množství organické hmoty a mikroorganismů se </a:t>
            </a:r>
            <a:r>
              <a:rPr kumimoji="0" lang="cs-CZ" sz="18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itchFamily="18" charset="0"/>
              </a:rPr>
              <a:t>agregáty rozpadají</a:t>
            </a:r>
            <a:r>
              <a:rPr kumimoji="0" lang="cs-CZ" sz="18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itchFamily="18" charset="0"/>
              </a:rPr>
              <a:t>, póry mizí, </a:t>
            </a:r>
            <a:r>
              <a:rPr kumimoji="0" lang="cs-CZ" sz="1800" b="0" i="0" u="none" strike="noStrike" kern="1200" cap="none" spc="0" normalizeH="0" baseline="0" noProof="0" dirty="0">
                <a:ln>
                  <a:noFill/>
                </a:ln>
                <a:solidFill>
                  <a:srgbClr val="FF0000"/>
                </a:solidFill>
                <a:effectLst/>
                <a:uLnTx/>
                <a:uFillTx/>
                <a:latin typeface="Times New Roman" panose="02020603050405020304" pitchFamily="18" charset="0"/>
                <a:ea typeface="Arial Unicode MS" pitchFamily="34" charset="-128"/>
                <a:cs typeface="Times New Roman" pitchFamily="18" charset="0"/>
              </a:rPr>
              <a:t>půda </a:t>
            </a:r>
            <a:r>
              <a:rPr kumimoji="0" lang="cs-CZ" sz="1800" b="0"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pitchFamily="34" charset="-128"/>
                <a:cs typeface="Times New Roman" pitchFamily="18" charset="0"/>
              </a:rPr>
              <a:t>slehává</a:t>
            </a:r>
            <a:r>
              <a:rPr kumimoji="0" lang="cs-CZ" sz="18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itchFamily="18" charset="0"/>
              </a:rPr>
              <a:t>. </a:t>
            </a:r>
            <a:r>
              <a:rPr kumimoji="0" lang="cs-CZ" sz="18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itchFamily="18" charset="0"/>
              </a:rPr>
              <a:t>Srážková voda se nezasakuje!</a:t>
            </a:r>
          </a:p>
        </p:txBody>
      </p:sp>
      <p:cxnSp>
        <p:nvCxnSpPr>
          <p:cNvPr id="50" name="Přímá spojovací šipka 49">
            <a:extLst>
              <a:ext uri="{FF2B5EF4-FFF2-40B4-BE49-F238E27FC236}">
                <a16:creationId xmlns:a16="http://schemas.microsoft.com/office/drawing/2014/main" id="{76BC54AE-4F4B-3134-F7E5-DB79CF9F2A1F}"/>
              </a:ext>
            </a:extLst>
          </p:cNvPr>
          <p:cNvCxnSpPr/>
          <p:nvPr/>
        </p:nvCxnSpPr>
        <p:spPr>
          <a:xfrm>
            <a:off x="5508625" y="4221163"/>
            <a:ext cx="0" cy="1152525"/>
          </a:xfrm>
          <a:prstGeom prst="straightConnector1">
            <a:avLst/>
          </a:prstGeom>
          <a:ln w="50800" cmpd="sng">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2" name="Přímá spojovací šipka 51">
            <a:extLst>
              <a:ext uri="{FF2B5EF4-FFF2-40B4-BE49-F238E27FC236}">
                <a16:creationId xmlns:a16="http://schemas.microsoft.com/office/drawing/2014/main" id="{510D4CFD-CB0B-4148-A008-8D3093ACB0AC}"/>
              </a:ext>
            </a:extLst>
          </p:cNvPr>
          <p:cNvCxnSpPr/>
          <p:nvPr/>
        </p:nvCxnSpPr>
        <p:spPr>
          <a:xfrm>
            <a:off x="7885113" y="4292600"/>
            <a:ext cx="0" cy="1152525"/>
          </a:xfrm>
          <a:prstGeom prst="straightConnector1">
            <a:avLst/>
          </a:prstGeom>
          <a:ln w="50800" cmpd="sng">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3" name="TextovéPole 52">
            <a:extLst>
              <a:ext uri="{FF2B5EF4-FFF2-40B4-BE49-F238E27FC236}">
                <a16:creationId xmlns:a16="http://schemas.microsoft.com/office/drawing/2014/main" id="{F63F0078-93C2-9BF7-35E1-CBEDB22B72B2}"/>
              </a:ext>
            </a:extLst>
          </p:cNvPr>
          <p:cNvSpPr txBox="1"/>
          <p:nvPr/>
        </p:nvSpPr>
        <p:spPr>
          <a:xfrm>
            <a:off x="0" y="5934075"/>
            <a:ext cx="3671888" cy="923925"/>
          </a:xfrm>
          <a:prstGeom prst="rect">
            <a:avLst/>
          </a:prstGeom>
          <a:noFill/>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itchFamily="18" charset="0"/>
              </a:rPr>
              <a:t>Dobře se vsakuje srážková voda. </a:t>
            </a:r>
            <a:r>
              <a:rPr kumimoji="0" lang="cs-CZ" sz="18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itchFamily="18" charset="0"/>
              </a:rPr>
              <a:t>Dochází k naplňování jedné z důležitých funkcí půdy – retenční! </a:t>
            </a:r>
          </a:p>
        </p:txBody>
      </p:sp>
      <p:cxnSp>
        <p:nvCxnSpPr>
          <p:cNvPr id="59" name="Přímá spojovací šipka 58">
            <a:extLst>
              <a:ext uri="{FF2B5EF4-FFF2-40B4-BE49-F238E27FC236}">
                <a16:creationId xmlns:a16="http://schemas.microsoft.com/office/drawing/2014/main" id="{16737124-5EDC-0600-22DE-EB10A66615BC}"/>
              </a:ext>
            </a:extLst>
          </p:cNvPr>
          <p:cNvCxnSpPr/>
          <p:nvPr/>
        </p:nvCxnSpPr>
        <p:spPr>
          <a:xfrm flipH="1">
            <a:off x="1331913" y="3860800"/>
            <a:ext cx="215900" cy="936625"/>
          </a:xfrm>
          <a:prstGeom prst="straightConnector1">
            <a:avLst/>
          </a:prstGeom>
          <a:ln w="63500">
            <a:solidFill>
              <a:srgbClr val="00B0F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1" name="Přímá spojovací šipka 60">
            <a:extLst>
              <a:ext uri="{FF2B5EF4-FFF2-40B4-BE49-F238E27FC236}">
                <a16:creationId xmlns:a16="http://schemas.microsoft.com/office/drawing/2014/main" id="{F9D3F687-ABFF-6D51-A684-22E02DCF7DDB}"/>
              </a:ext>
            </a:extLst>
          </p:cNvPr>
          <p:cNvCxnSpPr/>
          <p:nvPr/>
        </p:nvCxnSpPr>
        <p:spPr>
          <a:xfrm>
            <a:off x="6804025" y="3860800"/>
            <a:ext cx="1728788" cy="215900"/>
          </a:xfrm>
          <a:prstGeom prst="straightConnector1">
            <a:avLst/>
          </a:prstGeom>
          <a:ln w="63500">
            <a:solidFill>
              <a:srgbClr val="00B0F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2" name="TextovéPole 61">
            <a:extLst>
              <a:ext uri="{FF2B5EF4-FFF2-40B4-BE49-F238E27FC236}">
                <a16:creationId xmlns:a16="http://schemas.microsoft.com/office/drawing/2014/main" id="{2F89B5DB-9260-E7CC-7762-00AB398AF5A1}"/>
              </a:ext>
            </a:extLst>
          </p:cNvPr>
          <p:cNvSpPr txBox="1"/>
          <p:nvPr/>
        </p:nvSpPr>
        <p:spPr>
          <a:xfrm>
            <a:off x="2051050" y="3573463"/>
            <a:ext cx="1601788" cy="36830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0070C0"/>
                </a:solidFill>
                <a:effectLst/>
                <a:uLnTx/>
                <a:uFillTx/>
                <a:latin typeface="Times New Roman" panose="02020603050405020304" pitchFamily="18" charset="0"/>
                <a:ea typeface="Arial Unicode MS" pitchFamily="34" charset="-128"/>
                <a:cs typeface="Times New Roman" pitchFamily="18" charset="0"/>
              </a:rPr>
              <a:t>srážková voda</a:t>
            </a:r>
          </a:p>
        </p:txBody>
      </p:sp>
      <p:cxnSp>
        <p:nvCxnSpPr>
          <p:cNvPr id="64" name="Přímá spojovací šipka 63">
            <a:extLst>
              <a:ext uri="{FF2B5EF4-FFF2-40B4-BE49-F238E27FC236}">
                <a16:creationId xmlns:a16="http://schemas.microsoft.com/office/drawing/2014/main" id="{8203D986-FB83-6564-CB53-AE93F20700B1}"/>
              </a:ext>
            </a:extLst>
          </p:cNvPr>
          <p:cNvCxnSpPr/>
          <p:nvPr/>
        </p:nvCxnSpPr>
        <p:spPr>
          <a:xfrm>
            <a:off x="2051050" y="3860800"/>
            <a:ext cx="0" cy="792163"/>
          </a:xfrm>
          <a:prstGeom prst="straightConnector1">
            <a:avLst/>
          </a:prstGeom>
          <a:ln w="63500">
            <a:solidFill>
              <a:srgbClr val="00B0F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6" name="Přímá spojovací šipka 65">
            <a:extLst>
              <a:ext uri="{FF2B5EF4-FFF2-40B4-BE49-F238E27FC236}">
                <a16:creationId xmlns:a16="http://schemas.microsoft.com/office/drawing/2014/main" id="{AD46A228-CCF2-C516-247E-38FE38063A76}"/>
              </a:ext>
            </a:extLst>
          </p:cNvPr>
          <p:cNvCxnSpPr/>
          <p:nvPr/>
        </p:nvCxnSpPr>
        <p:spPr>
          <a:xfrm flipH="1">
            <a:off x="5435600" y="3860800"/>
            <a:ext cx="936625" cy="144463"/>
          </a:xfrm>
          <a:prstGeom prst="straightConnector1">
            <a:avLst/>
          </a:prstGeom>
          <a:ln w="63500">
            <a:solidFill>
              <a:srgbClr val="00B0F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8" name="TextovéPole 67">
            <a:extLst>
              <a:ext uri="{FF2B5EF4-FFF2-40B4-BE49-F238E27FC236}">
                <a16:creationId xmlns:a16="http://schemas.microsoft.com/office/drawing/2014/main" id="{D83B7AFB-8F40-5900-98D1-694A7025A274}"/>
              </a:ext>
            </a:extLst>
          </p:cNvPr>
          <p:cNvSpPr txBox="1"/>
          <p:nvPr/>
        </p:nvSpPr>
        <p:spPr>
          <a:xfrm>
            <a:off x="5859463" y="3573463"/>
            <a:ext cx="3536950" cy="33813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itchFamily="18" charset="0"/>
              </a:rPr>
              <a:t>Voda stéká po povrchu - vodní eroze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a:extLst>
              <a:ext uri="{FF2B5EF4-FFF2-40B4-BE49-F238E27FC236}">
                <a16:creationId xmlns:a16="http://schemas.microsoft.com/office/drawing/2014/main" id="{1A493B19-7942-AB1F-E91C-837D06ED88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8" y="1452563"/>
            <a:ext cx="7594600"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délník 2">
            <a:extLst>
              <a:ext uri="{FF2B5EF4-FFF2-40B4-BE49-F238E27FC236}">
                <a16:creationId xmlns:a16="http://schemas.microsoft.com/office/drawing/2014/main" id="{8B6CEA6A-EADB-D9C1-3861-3A697BB91AE2}"/>
              </a:ext>
            </a:extLst>
          </p:cNvPr>
          <p:cNvSpPr/>
          <p:nvPr/>
        </p:nvSpPr>
        <p:spPr>
          <a:xfrm>
            <a:off x="792163" y="6132513"/>
            <a:ext cx="7848600" cy="64611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itchFamily="18" charset="0"/>
              </a:rPr>
              <a:t>Jemná vlákna hyf půdních hub dokážou udržet pohromadě i tak sypký materiál jako je </a:t>
            </a:r>
            <a:r>
              <a:rPr kumimoji="0" lang="cs-CZ" sz="1800" b="0" i="0" u="none" strike="noStrike" kern="1200" cap="none" spc="0" normalizeH="0" baseline="0" noProof="0" dirty="0" err="1">
                <a:ln>
                  <a:noFill/>
                </a:ln>
                <a:solidFill>
                  <a:prstClr val="black"/>
                </a:solidFill>
                <a:effectLst/>
                <a:uLnTx/>
                <a:uFillTx/>
                <a:latin typeface="Times New Roman" panose="02020603050405020304" pitchFamily="18" charset="0"/>
                <a:ea typeface="Arial Unicode MS" pitchFamily="34" charset="-128"/>
                <a:cs typeface="Times New Roman" pitchFamily="18" charset="0"/>
              </a:rPr>
              <a:t>agroperlit</a:t>
            </a:r>
            <a:endParaRPr kumimoji="0" lang="cs-CZ" sz="18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itchFamily="18" charset="0"/>
            </a:endParaRPr>
          </a:p>
        </p:txBody>
      </p:sp>
      <p:sp>
        <p:nvSpPr>
          <p:cNvPr id="2" name="Šipka: dolů 1">
            <a:extLst>
              <a:ext uri="{FF2B5EF4-FFF2-40B4-BE49-F238E27FC236}">
                <a16:creationId xmlns:a16="http://schemas.microsoft.com/office/drawing/2014/main" id="{43018423-BA03-C0F5-44A7-7E12D6E9A5A7}"/>
              </a:ext>
            </a:extLst>
          </p:cNvPr>
          <p:cNvSpPr/>
          <p:nvPr/>
        </p:nvSpPr>
        <p:spPr>
          <a:xfrm rot="741210">
            <a:off x="7691438" y="3109913"/>
            <a:ext cx="484187" cy="93662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cs-CZ" sz="2400" b="0" i="0" u="none" strike="noStrike" kern="1200" cap="none" spc="0" normalizeH="0" baseline="0" noProof="0">
              <a:ln>
                <a:noFill/>
              </a:ln>
              <a:solidFill>
                <a:prstClr val="white"/>
              </a:solidFill>
              <a:effectLst/>
              <a:uLnTx/>
              <a:uFillTx/>
              <a:latin typeface="Calibri"/>
              <a:ea typeface="+mn-ea"/>
              <a:cs typeface="+mn-cs"/>
            </a:endParaRPr>
          </a:p>
        </p:txBody>
      </p:sp>
      <p:sp>
        <p:nvSpPr>
          <p:cNvPr id="56325" name="TextovéPole 4">
            <a:extLst>
              <a:ext uri="{FF2B5EF4-FFF2-40B4-BE49-F238E27FC236}">
                <a16:creationId xmlns:a16="http://schemas.microsoft.com/office/drawing/2014/main" id="{3B0FE1C2-68DD-E560-B222-EA4AC8A0C3ED}"/>
              </a:ext>
            </a:extLst>
          </p:cNvPr>
          <p:cNvSpPr txBox="1">
            <a:spLocks noChangeArrowheads="1"/>
          </p:cNvSpPr>
          <p:nvPr/>
        </p:nvSpPr>
        <p:spPr bwMode="auto">
          <a:xfrm>
            <a:off x="250825" y="79375"/>
            <a:ext cx="8893175"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0" fontAlgn="base" latinLnBrk="0" hangingPunct="0">
              <a:lnSpc>
                <a:spcPct val="107000"/>
              </a:lnSpc>
              <a:spcBef>
                <a:spcPct val="0"/>
              </a:spcBef>
              <a:spcAft>
                <a:spcPts val="800"/>
              </a:spcAft>
              <a:buClrTx/>
              <a:buSzTx/>
              <a:buFontTx/>
              <a:buNone/>
              <a:tabLst/>
              <a:defRPr/>
            </a:pPr>
            <a:r>
              <a:rPr kumimoji="0" lang="cs-CZ" altLang="cs-CZ" sz="2000" b="0" i="0" u="none" strike="noStrike" kern="1200" cap="none" spc="0" normalizeH="0" baseline="0" noProof="0">
                <a:ln>
                  <a:noFill/>
                </a:ln>
                <a:solidFill>
                  <a:srgbClr val="000000"/>
                </a:solidFill>
                <a:effectLst/>
                <a:uLnTx/>
                <a:uFillTx/>
                <a:latin typeface="Times New Roman" panose="02020603050405020304" pitchFamily="18" charset="0"/>
                <a:ea typeface="Arial Unicode MS" pitchFamily="34" charset="-128"/>
                <a:cs typeface="+mn-cs"/>
              </a:rPr>
              <a:t>Agregáty jsou důležité pro zlepšení kvality a zdraví půdy, pórovitosti, zábraně eroze  a agronomické produktivitě zlepšením klíčení semen a růstu kořenů. </a:t>
            </a:r>
            <a:r>
              <a:rPr kumimoji="0" lang="cs-CZ" altLang="cs-CZ" sz="20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Mezi  agregačními bakteriemi dominují Pseudomonas sp. a Bacillus sp. </a:t>
            </a:r>
            <a:endParaRPr kumimoji="0" lang="cs-CZ" altLang="cs-CZ" sz="2000" b="0" i="0" u="none" strike="noStrike" kern="120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just" defTabSz="914400" rtl="0" eaLnBrk="0" fontAlgn="base" latinLnBrk="0" hangingPunct="0">
              <a:lnSpc>
                <a:spcPct val="100000"/>
              </a:lnSpc>
              <a:spcBef>
                <a:spcPct val="0"/>
              </a:spcBef>
              <a:spcAft>
                <a:spcPts val="800"/>
              </a:spcAft>
              <a:buClrTx/>
              <a:buSzTx/>
              <a:buFontTx/>
              <a:buNone/>
              <a:tabLst/>
              <a:defRPr/>
            </a:pPr>
            <a:endParaRPr kumimoji="0" lang="cs-CZ" altLang="cs-CZ" sz="2000" b="0" i="0" u="none" strike="noStrike" kern="1200" cap="none" spc="0" normalizeH="0" baseline="0" noProof="0">
              <a:ln>
                <a:noFill/>
              </a:ln>
              <a:solidFill>
                <a:srgbClr val="000000"/>
              </a:solidFill>
              <a:effectLst/>
              <a:uLnTx/>
              <a:uFillTx/>
              <a:latin typeface="Times New Roman" panose="02020603050405020304" pitchFamily="18" charset="0"/>
              <a:ea typeface="Arial Unicode MS" pitchFamily="34" charset="-128"/>
              <a:cs typeface="+mn-cs"/>
            </a:endParaRPr>
          </a:p>
        </p:txBody>
      </p:sp>
      <p:pic>
        <p:nvPicPr>
          <p:cNvPr id="56326" name="Picture 3">
            <a:extLst>
              <a:ext uri="{FF2B5EF4-FFF2-40B4-BE49-F238E27FC236}">
                <a16:creationId xmlns:a16="http://schemas.microsoft.com/office/drawing/2014/main" id="{5896A015-12AE-0899-63DE-A89B4874B9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88" y="1096963"/>
            <a:ext cx="2357437"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Obdélník 1">
            <a:extLst>
              <a:ext uri="{FF2B5EF4-FFF2-40B4-BE49-F238E27FC236}">
                <a16:creationId xmlns:a16="http://schemas.microsoft.com/office/drawing/2014/main" id="{6CD657CB-8A11-B61A-BE6C-93E80876CDD5}"/>
              </a:ext>
            </a:extLst>
          </p:cNvPr>
          <p:cNvSpPr>
            <a:spLocks noChangeArrowheads="1"/>
          </p:cNvSpPr>
          <p:nvPr/>
        </p:nvSpPr>
        <p:spPr bwMode="auto">
          <a:xfrm>
            <a:off x="3175" y="549275"/>
            <a:ext cx="9144000" cy="735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pPr algn="just"/>
            <a:r>
              <a:rPr lang="cs-CZ" altLang="cs-CZ" sz="2000" b="1" dirty="0">
                <a:solidFill>
                  <a:srgbClr val="000000"/>
                </a:solidFill>
              </a:rPr>
              <a:t>Endofyty</a:t>
            </a:r>
            <a:r>
              <a:rPr lang="cs-CZ" altLang="cs-CZ" sz="2000" dirty="0">
                <a:solidFill>
                  <a:srgbClr val="000000"/>
                </a:solidFill>
              </a:rPr>
              <a:t> jsou mikroorganismy, které kolonizují rostlinná pletiva a žijí mezi rostlinnými buňkami v symbiotickém vztahu.</a:t>
            </a:r>
          </a:p>
          <a:p>
            <a:pPr algn="just"/>
            <a:endParaRPr lang="cs-CZ" altLang="cs-CZ" sz="2000" dirty="0">
              <a:solidFill>
                <a:srgbClr val="000000"/>
              </a:solidFill>
            </a:endParaRPr>
          </a:p>
          <a:p>
            <a:pPr algn="just"/>
            <a:r>
              <a:rPr lang="cs-CZ" altLang="cs-CZ" sz="2000" dirty="0">
                <a:solidFill>
                  <a:srgbClr val="000000"/>
                </a:solidFill>
              </a:rPr>
              <a:t>Zatímco rostliny poskytují životní prostor a výživu endofytům, ty spouštějí u rostlin imunitní reakce, které jim pomáhají odolávat různým biotickým a abiotickým stresům.</a:t>
            </a:r>
          </a:p>
          <a:p>
            <a:pPr algn="just"/>
            <a:endParaRPr lang="cs-CZ" altLang="cs-CZ" sz="2000" dirty="0">
              <a:solidFill>
                <a:srgbClr val="000000"/>
              </a:solidFill>
            </a:endParaRPr>
          </a:p>
          <a:p>
            <a:pPr algn="just"/>
            <a:r>
              <a:rPr lang="cs-CZ" altLang="cs-CZ" sz="2000" dirty="0">
                <a:solidFill>
                  <a:srgbClr val="000000"/>
                </a:solidFill>
              </a:rPr>
              <a:t>Některé endofyty jsou blízce příbuzné rostlinným patogenům, ale jsou avirulentní, rostliny cítí jejich přítomnost a aktivují obranné reakce prostřednictvím produkce různých proteinů, sekundárních metabolitů a hormonů, které udělují toleranci vůči patogenům, býložravcům a abiotickým stresům (slanost a sucho). </a:t>
            </a:r>
          </a:p>
          <a:p>
            <a:pPr algn="just"/>
            <a:r>
              <a:rPr lang="cs-CZ" altLang="cs-CZ" sz="2000" dirty="0">
                <a:solidFill>
                  <a:srgbClr val="000000"/>
                </a:solidFill>
              </a:rPr>
              <a:t>Jsou antagonisty rostlinných patogenů. </a:t>
            </a:r>
          </a:p>
          <a:p>
            <a:pPr algn="just"/>
            <a:endParaRPr lang="cs-CZ" altLang="cs-CZ" sz="2000" dirty="0">
              <a:solidFill>
                <a:srgbClr val="000000"/>
              </a:solidFill>
            </a:endParaRPr>
          </a:p>
          <a:p>
            <a:pPr algn="just"/>
            <a:r>
              <a:rPr lang="cs-CZ" altLang="cs-CZ" sz="2000" dirty="0">
                <a:solidFill>
                  <a:srgbClr val="000000"/>
                </a:solidFill>
              </a:rPr>
              <a:t>Většina gramnegativní </a:t>
            </a:r>
            <a:r>
              <a:rPr lang="cs-CZ" altLang="cs-CZ" sz="2000" dirty="0" err="1">
                <a:solidFill>
                  <a:srgbClr val="000000"/>
                </a:solidFill>
              </a:rPr>
              <a:t>endofyté</a:t>
            </a:r>
            <a:r>
              <a:rPr lang="cs-CZ" altLang="cs-CZ" sz="2000" dirty="0">
                <a:solidFill>
                  <a:srgbClr val="000000"/>
                </a:solidFill>
              </a:rPr>
              <a:t> (</a:t>
            </a:r>
            <a:r>
              <a:rPr lang="cs-CZ" altLang="cs-CZ" sz="2000" i="1" dirty="0" err="1">
                <a:solidFill>
                  <a:srgbClr val="000000"/>
                </a:solidFill>
              </a:rPr>
              <a:t>Agrobacterium</a:t>
            </a:r>
            <a:r>
              <a:rPr lang="cs-CZ" altLang="cs-CZ" sz="2000" i="1" dirty="0">
                <a:solidFill>
                  <a:srgbClr val="000000"/>
                </a:solidFill>
              </a:rPr>
              <a:t> </a:t>
            </a:r>
            <a:r>
              <a:rPr lang="cs-CZ" altLang="cs-CZ" sz="2000" i="1" dirty="0" err="1">
                <a:solidFill>
                  <a:srgbClr val="000000"/>
                </a:solidFill>
              </a:rPr>
              <a:t>radiobacter</a:t>
            </a:r>
            <a:r>
              <a:rPr lang="cs-CZ" altLang="cs-CZ" sz="2000" dirty="0">
                <a:solidFill>
                  <a:srgbClr val="000000"/>
                </a:solidFill>
              </a:rPr>
              <a:t>, </a:t>
            </a:r>
            <a:r>
              <a:rPr lang="cs-CZ" altLang="cs-CZ" sz="2000" i="1" dirty="0" err="1">
                <a:solidFill>
                  <a:srgbClr val="000000"/>
                </a:solidFill>
              </a:rPr>
              <a:t>Burkholderia</a:t>
            </a:r>
            <a:r>
              <a:rPr lang="cs-CZ" altLang="cs-CZ" sz="2000" i="1" dirty="0">
                <a:solidFill>
                  <a:srgbClr val="000000"/>
                </a:solidFill>
              </a:rPr>
              <a:t> </a:t>
            </a:r>
            <a:r>
              <a:rPr lang="cs-CZ" altLang="cs-CZ" sz="2000" i="1" dirty="0" err="1">
                <a:solidFill>
                  <a:srgbClr val="000000"/>
                </a:solidFill>
              </a:rPr>
              <a:t>cepacian</a:t>
            </a:r>
            <a:r>
              <a:rPr lang="cs-CZ" altLang="cs-CZ" sz="2000" dirty="0">
                <a:solidFill>
                  <a:srgbClr val="000000"/>
                </a:solidFill>
              </a:rPr>
              <a:t> a </a:t>
            </a:r>
            <a:r>
              <a:rPr lang="cs-CZ" altLang="cs-CZ" sz="2000" i="1" dirty="0">
                <a:solidFill>
                  <a:srgbClr val="000000"/>
                </a:solidFill>
              </a:rPr>
              <a:t>P. </a:t>
            </a:r>
            <a:r>
              <a:rPr lang="cs-CZ" altLang="cs-CZ" sz="2000" i="1" dirty="0" err="1">
                <a:solidFill>
                  <a:srgbClr val="000000"/>
                </a:solidFill>
              </a:rPr>
              <a:t>fluorescens</a:t>
            </a:r>
            <a:r>
              <a:rPr lang="cs-CZ" altLang="cs-CZ" sz="2000" i="1" dirty="0">
                <a:solidFill>
                  <a:srgbClr val="000000"/>
                </a:solidFill>
              </a:rPr>
              <a:t>)</a:t>
            </a:r>
            <a:r>
              <a:rPr lang="cs-CZ" altLang="cs-CZ" sz="2000" dirty="0">
                <a:solidFill>
                  <a:srgbClr val="000000"/>
                </a:solidFill>
              </a:rPr>
              <a:t> a některé druhy grampozitivní </a:t>
            </a:r>
            <a:r>
              <a:rPr lang="cs-CZ" altLang="cs-CZ" sz="2000" dirty="0" err="1">
                <a:solidFill>
                  <a:srgbClr val="000000"/>
                </a:solidFill>
              </a:rPr>
              <a:t>endofyté</a:t>
            </a:r>
            <a:r>
              <a:rPr lang="cs-CZ" altLang="cs-CZ" sz="2000" dirty="0">
                <a:solidFill>
                  <a:srgbClr val="000000"/>
                </a:solidFill>
              </a:rPr>
              <a:t> (</a:t>
            </a:r>
            <a:r>
              <a:rPr lang="cs-CZ" altLang="cs-CZ" sz="2000" dirty="0" err="1">
                <a:solidFill>
                  <a:srgbClr val="000000"/>
                </a:solidFill>
              </a:rPr>
              <a:t>Bacillus</a:t>
            </a:r>
            <a:r>
              <a:rPr lang="cs-CZ" altLang="cs-CZ" sz="2000" dirty="0">
                <a:solidFill>
                  <a:srgbClr val="000000"/>
                </a:solidFill>
              </a:rPr>
              <a:t> </a:t>
            </a:r>
            <a:r>
              <a:rPr lang="cs-CZ" altLang="cs-CZ" sz="2000" dirty="0" err="1">
                <a:solidFill>
                  <a:srgbClr val="000000"/>
                </a:solidFill>
              </a:rPr>
              <a:t>spp</a:t>
            </a:r>
            <a:r>
              <a:rPr lang="cs-CZ" altLang="cs-CZ" sz="2000" dirty="0">
                <a:solidFill>
                  <a:srgbClr val="000000"/>
                </a:solidFill>
              </a:rPr>
              <a:t>.)</a:t>
            </a:r>
          </a:p>
          <a:p>
            <a:pPr algn="just"/>
            <a:r>
              <a:rPr lang="cs-CZ" altLang="cs-CZ" sz="2000" dirty="0">
                <a:solidFill>
                  <a:srgbClr val="000000"/>
                </a:solidFill>
              </a:rPr>
              <a:t>Endofyty </a:t>
            </a:r>
            <a:r>
              <a:rPr lang="cs-CZ" altLang="cs-CZ" sz="2000" b="1" dirty="0">
                <a:solidFill>
                  <a:srgbClr val="000000"/>
                </a:solidFill>
              </a:rPr>
              <a:t>produkují řadu sekundárních metabolitů, které mají </a:t>
            </a:r>
            <a:r>
              <a:rPr lang="cs-CZ" altLang="cs-CZ" sz="2000" b="1" dirty="0" err="1">
                <a:solidFill>
                  <a:srgbClr val="000000"/>
                </a:solidFill>
              </a:rPr>
              <a:t>biopesticidní</a:t>
            </a:r>
            <a:r>
              <a:rPr lang="cs-CZ" altLang="cs-CZ" sz="2000" b="1" dirty="0">
                <a:solidFill>
                  <a:srgbClr val="000000"/>
                </a:solidFill>
              </a:rPr>
              <a:t> potenciál proti rostlinným patogenům a PPN. </a:t>
            </a:r>
          </a:p>
          <a:p>
            <a:pPr algn="just"/>
            <a:endParaRPr lang="cs-CZ" altLang="cs-CZ" sz="2000" dirty="0">
              <a:solidFill>
                <a:srgbClr val="000000"/>
              </a:solidFill>
            </a:endParaRPr>
          </a:p>
          <a:p>
            <a:pPr algn="just"/>
            <a:r>
              <a:rPr lang="cs-CZ" altLang="cs-CZ" sz="2000" dirty="0">
                <a:solidFill>
                  <a:srgbClr val="000000"/>
                </a:solidFill>
              </a:rPr>
              <a:t>Tyto kategorie metabolitů </a:t>
            </a:r>
            <a:r>
              <a:rPr lang="cs-CZ" altLang="cs-CZ" sz="2000" b="1" dirty="0">
                <a:solidFill>
                  <a:srgbClr val="000000"/>
                </a:solidFill>
              </a:rPr>
              <a:t>zahrnují alkaloidy, </a:t>
            </a:r>
            <a:r>
              <a:rPr lang="cs-CZ" altLang="cs-CZ" sz="2000" b="1" dirty="0" err="1">
                <a:solidFill>
                  <a:srgbClr val="000000"/>
                </a:solidFill>
              </a:rPr>
              <a:t>flavonoidy</a:t>
            </a:r>
            <a:r>
              <a:rPr lang="cs-CZ" altLang="cs-CZ" sz="2000" b="1" dirty="0">
                <a:solidFill>
                  <a:srgbClr val="000000"/>
                </a:solidFill>
              </a:rPr>
              <a:t>, peptidy, fenoly, </a:t>
            </a:r>
            <a:r>
              <a:rPr lang="cs-CZ" altLang="cs-CZ" sz="2000" b="1" dirty="0" err="1">
                <a:solidFill>
                  <a:srgbClr val="000000"/>
                </a:solidFill>
              </a:rPr>
              <a:t>polyketony</a:t>
            </a:r>
            <a:r>
              <a:rPr lang="cs-CZ" altLang="cs-CZ" sz="2000" b="1" dirty="0">
                <a:solidFill>
                  <a:srgbClr val="000000"/>
                </a:solidFill>
              </a:rPr>
              <a:t>, </a:t>
            </a:r>
            <a:r>
              <a:rPr lang="cs-CZ" altLang="cs-CZ" sz="2000" b="1" dirty="0" err="1">
                <a:solidFill>
                  <a:srgbClr val="000000"/>
                </a:solidFill>
              </a:rPr>
              <a:t>chinoly</a:t>
            </a:r>
            <a:r>
              <a:rPr lang="cs-CZ" altLang="cs-CZ" sz="2000" b="1" dirty="0">
                <a:solidFill>
                  <a:srgbClr val="000000"/>
                </a:solidFill>
              </a:rPr>
              <a:t>, terpenoidy a steroidy, které indukují systémovou rezistenci rostlin proti různým biotickým a abiotickým stresům</a:t>
            </a:r>
            <a:r>
              <a:rPr lang="cs-CZ" altLang="cs-CZ" sz="2000" dirty="0">
                <a:solidFill>
                  <a:srgbClr val="000000"/>
                </a:solidFill>
              </a:rPr>
              <a:t>. </a:t>
            </a:r>
          </a:p>
          <a:p>
            <a:endParaRPr lang="cs-CZ" altLang="cs-CZ" sz="1800" dirty="0">
              <a:solidFill>
                <a:srgbClr val="000000"/>
              </a:solidFill>
            </a:endParaRPr>
          </a:p>
          <a:p>
            <a:endParaRPr lang="cs-CZ" altLang="cs-CZ" sz="1800" dirty="0">
              <a:solidFill>
                <a:srgbClr val="000000"/>
              </a:solidFill>
            </a:endParaRPr>
          </a:p>
          <a:p>
            <a:endParaRPr lang="cs-CZ" altLang="cs-CZ" sz="1800" dirty="0">
              <a:solidFill>
                <a:srgbClr val="000000"/>
              </a:solidFill>
            </a:endParaRPr>
          </a:p>
          <a:p>
            <a:endParaRPr lang="cs-CZ" altLang="cs-CZ" sz="1800" dirty="0">
              <a:solidFill>
                <a:srgbClr val="3333CC"/>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Obdélník 1">
            <a:extLst>
              <a:ext uri="{FF2B5EF4-FFF2-40B4-BE49-F238E27FC236}">
                <a16:creationId xmlns:a16="http://schemas.microsoft.com/office/drawing/2014/main" id="{5436E1A1-5D4E-1E16-463B-C2E157E0FB05}"/>
              </a:ext>
            </a:extLst>
          </p:cNvPr>
          <p:cNvSpPr>
            <a:spLocks noChangeArrowheads="1"/>
          </p:cNvSpPr>
          <p:nvPr/>
        </p:nvSpPr>
        <p:spPr bwMode="auto">
          <a:xfrm>
            <a:off x="26031"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r>
              <a:rPr lang="cs-CZ" altLang="cs-CZ" sz="2000" b="1" dirty="0">
                <a:solidFill>
                  <a:schemeClr val="tx1"/>
                </a:solidFill>
              </a:rPr>
              <a:t>                        MO jako prostředek biologické kontroly</a:t>
            </a:r>
          </a:p>
          <a:p>
            <a:endParaRPr lang="cs-CZ" altLang="cs-CZ" sz="2000" b="1" dirty="0">
              <a:solidFill>
                <a:schemeClr val="tx1"/>
              </a:solidFill>
            </a:endParaRPr>
          </a:p>
          <a:p>
            <a:pPr>
              <a:buFont typeface="Arial" panose="020B0604020202020204" pitchFamily="34" charset="0"/>
              <a:buChar char="•"/>
            </a:pPr>
            <a:r>
              <a:rPr lang="cs-CZ" altLang="cs-CZ" sz="2000" dirty="0">
                <a:solidFill>
                  <a:schemeClr val="tx1"/>
                </a:solidFill>
              </a:rPr>
              <a:t>rod </a:t>
            </a:r>
            <a:r>
              <a:rPr lang="cs-CZ" altLang="cs-CZ" sz="2000" i="1" dirty="0" err="1">
                <a:solidFill>
                  <a:schemeClr val="tx1"/>
                </a:solidFill>
              </a:rPr>
              <a:t>Bacillus</a:t>
            </a:r>
            <a:r>
              <a:rPr lang="cs-CZ" altLang="cs-CZ" sz="2000" dirty="0">
                <a:solidFill>
                  <a:schemeClr val="tx1"/>
                </a:solidFill>
              </a:rPr>
              <a:t> je jednou z nejvíce využívaných mikrobiálních skupin pro biologickou kontrolu patogenů a škůdců</a:t>
            </a:r>
          </a:p>
          <a:p>
            <a:pPr>
              <a:buFont typeface="Arial" panose="020B0604020202020204" pitchFamily="34" charset="0"/>
              <a:buChar char="•"/>
            </a:pPr>
            <a:r>
              <a:rPr lang="cs-CZ" altLang="cs-CZ" sz="2000" dirty="0">
                <a:solidFill>
                  <a:schemeClr val="tx1"/>
                </a:solidFill>
              </a:rPr>
              <a:t>  může přímo inhibovat růst škůdců a patogenů prostřednictvím produkce antimikrobiálních sloučenin, toxinů nebo enzymů</a:t>
            </a:r>
          </a:p>
          <a:p>
            <a:pPr>
              <a:buFont typeface="Arial" panose="020B0604020202020204" pitchFamily="34" charset="0"/>
              <a:buChar char="•"/>
            </a:pPr>
            <a:r>
              <a:rPr lang="cs-CZ" altLang="cs-CZ" sz="2000" i="1" dirty="0">
                <a:solidFill>
                  <a:schemeClr val="tx1"/>
                </a:solidFill>
              </a:rPr>
              <a:t>  </a:t>
            </a:r>
            <a:r>
              <a:rPr lang="cs-CZ" altLang="cs-CZ" sz="2000" b="1" i="1" dirty="0">
                <a:solidFill>
                  <a:schemeClr val="tx1"/>
                </a:solidFill>
              </a:rPr>
              <a:t>B. </a:t>
            </a:r>
            <a:r>
              <a:rPr lang="cs-CZ" altLang="cs-CZ" sz="2000" b="1" i="1" dirty="0" err="1">
                <a:solidFill>
                  <a:schemeClr val="tx1"/>
                </a:solidFill>
              </a:rPr>
              <a:t>thuringiensis</a:t>
            </a:r>
            <a:r>
              <a:rPr lang="cs-CZ" altLang="cs-CZ" sz="2000" b="1" i="1" dirty="0">
                <a:solidFill>
                  <a:schemeClr val="tx1"/>
                </a:solidFill>
              </a:rPr>
              <a:t> </a:t>
            </a:r>
            <a:r>
              <a:rPr lang="cs-CZ" altLang="cs-CZ" sz="2000" dirty="0">
                <a:solidFill>
                  <a:schemeClr val="tx1"/>
                </a:solidFill>
              </a:rPr>
              <a:t>– krystalové (</a:t>
            </a:r>
            <a:r>
              <a:rPr lang="cs-CZ" altLang="cs-CZ" sz="2000" dirty="0" err="1">
                <a:solidFill>
                  <a:schemeClr val="tx1"/>
                </a:solidFill>
              </a:rPr>
              <a:t>Cry</a:t>
            </a:r>
            <a:r>
              <a:rPr lang="cs-CZ" altLang="cs-CZ" sz="2000" dirty="0">
                <a:solidFill>
                  <a:schemeClr val="tx1"/>
                </a:solidFill>
              </a:rPr>
              <a:t>) </a:t>
            </a:r>
            <a:r>
              <a:rPr lang="cs-CZ" altLang="cs-CZ" sz="2000" b="1" dirty="0">
                <a:solidFill>
                  <a:schemeClr val="tx1"/>
                </a:solidFill>
              </a:rPr>
              <a:t>proteiny</a:t>
            </a:r>
            <a:r>
              <a:rPr lang="cs-CZ" altLang="cs-CZ" sz="2000" dirty="0">
                <a:solidFill>
                  <a:schemeClr val="tx1"/>
                </a:solidFill>
              </a:rPr>
              <a:t>, které jsou největší skupinou insekticidních proteinů.</a:t>
            </a:r>
          </a:p>
          <a:p>
            <a:pPr>
              <a:buFont typeface="Arial" panose="020B0604020202020204" pitchFamily="34" charset="0"/>
              <a:buChar char="•"/>
            </a:pPr>
            <a:r>
              <a:rPr lang="cs-CZ" altLang="cs-CZ" sz="2000" b="1" dirty="0">
                <a:solidFill>
                  <a:schemeClr val="tx1"/>
                </a:solidFill>
              </a:rPr>
              <a:t>enzymy</a:t>
            </a:r>
            <a:r>
              <a:rPr lang="cs-CZ" altLang="cs-CZ" sz="2000" dirty="0">
                <a:solidFill>
                  <a:schemeClr val="tx1"/>
                </a:solidFill>
              </a:rPr>
              <a:t> - </a:t>
            </a:r>
            <a:r>
              <a:rPr lang="cs-CZ" altLang="cs-CZ" sz="2000" dirty="0" err="1">
                <a:solidFill>
                  <a:schemeClr val="tx1"/>
                </a:solidFill>
              </a:rPr>
              <a:t>chitinázy</a:t>
            </a:r>
            <a:r>
              <a:rPr lang="cs-CZ" altLang="cs-CZ" sz="2000" dirty="0">
                <a:solidFill>
                  <a:schemeClr val="tx1"/>
                </a:solidFill>
              </a:rPr>
              <a:t>, β-1,3-glukanázy, β-glukosidázy, lipázy a proteázy, které mají </a:t>
            </a:r>
            <a:r>
              <a:rPr lang="cs-CZ" altLang="cs-CZ" sz="2000" b="1" dirty="0">
                <a:solidFill>
                  <a:schemeClr val="tx1"/>
                </a:solidFill>
              </a:rPr>
              <a:t>schopnost degradovat složky buněčné stěny hub</a:t>
            </a:r>
            <a:r>
              <a:rPr lang="cs-CZ" altLang="cs-CZ" sz="2000" dirty="0">
                <a:solidFill>
                  <a:schemeClr val="tx1"/>
                </a:solidFill>
              </a:rPr>
              <a:t>, jako je chitin, β-</a:t>
            </a:r>
            <a:r>
              <a:rPr lang="cs-CZ" altLang="cs-CZ" sz="2000" dirty="0" err="1">
                <a:solidFill>
                  <a:schemeClr val="tx1"/>
                </a:solidFill>
              </a:rPr>
              <a:t>glukany</a:t>
            </a:r>
            <a:r>
              <a:rPr lang="cs-CZ" altLang="cs-CZ" sz="2000" dirty="0">
                <a:solidFill>
                  <a:schemeClr val="tx1"/>
                </a:solidFill>
              </a:rPr>
              <a:t> a proteiny</a:t>
            </a:r>
          </a:p>
          <a:p>
            <a:pPr>
              <a:buFont typeface="Arial" panose="020B0604020202020204" pitchFamily="34" charset="0"/>
              <a:buChar char="•"/>
            </a:pPr>
            <a:r>
              <a:rPr lang="cs-CZ" altLang="cs-CZ" sz="2000" dirty="0">
                <a:solidFill>
                  <a:schemeClr val="tx1"/>
                </a:solidFill>
              </a:rPr>
              <a:t>  účinná </a:t>
            </a:r>
            <a:r>
              <a:rPr lang="cs-CZ" altLang="cs-CZ" sz="2000" dirty="0" err="1">
                <a:solidFill>
                  <a:schemeClr val="tx1"/>
                </a:solidFill>
              </a:rPr>
              <a:t>chitináza</a:t>
            </a:r>
            <a:r>
              <a:rPr lang="cs-CZ" altLang="cs-CZ" sz="2000" dirty="0">
                <a:solidFill>
                  <a:schemeClr val="tx1"/>
                </a:solidFill>
              </a:rPr>
              <a:t> z </a:t>
            </a:r>
            <a:r>
              <a:rPr lang="cs-CZ" altLang="cs-CZ" sz="2000" b="1" i="1" dirty="0">
                <a:solidFill>
                  <a:schemeClr val="tx1"/>
                </a:solidFill>
              </a:rPr>
              <a:t>B. </a:t>
            </a:r>
            <a:r>
              <a:rPr lang="cs-CZ" altLang="cs-CZ" sz="2000" b="1" i="1" dirty="0" err="1">
                <a:solidFill>
                  <a:schemeClr val="tx1"/>
                </a:solidFill>
              </a:rPr>
              <a:t>pumilus</a:t>
            </a:r>
            <a:r>
              <a:rPr lang="cs-CZ" altLang="cs-CZ" sz="2000" b="1" i="1" dirty="0">
                <a:solidFill>
                  <a:schemeClr val="tx1"/>
                </a:solidFill>
              </a:rPr>
              <a:t> </a:t>
            </a:r>
            <a:r>
              <a:rPr lang="cs-CZ" altLang="cs-CZ" sz="2000" b="1" dirty="0">
                <a:solidFill>
                  <a:schemeClr val="tx1"/>
                </a:solidFill>
              </a:rPr>
              <a:t>SG2 </a:t>
            </a:r>
            <a:r>
              <a:rPr lang="cs-CZ" altLang="cs-CZ" sz="2000" dirty="0">
                <a:solidFill>
                  <a:schemeClr val="tx1"/>
                </a:solidFill>
              </a:rPr>
              <a:t>- inhibiční účinky na </a:t>
            </a:r>
            <a:r>
              <a:rPr lang="cs-CZ" altLang="cs-CZ" sz="2000" i="1" dirty="0" err="1">
                <a:solidFill>
                  <a:schemeClr val="tx1"/>
                </a:solidFill>
              </a:rPr>
              <a:t>Fusarium</a:t>
            </a:r>
            <a:r>
              <a:rPr lang="cs-CZ" altLang="cs-CZ" sz="2000" i="1" dirty="0">
                <a:solidFill>
                  <a:schemeClr val="tx1"/>
                </a:solidFill>
              </a:rPr>
              <a:t> </a:t>
            </a:r>
            <a:r>
              <a:rPr lang="cs-CZ" altLang="cs-CZ" sz="2000" i="1" dirty="0" err="1">
                <a:solidFill>
                  <a:schemeClr val="tx1"/>
                </a:solidFill>
              </a:rPr>
              <a:t>graminearum</a:t>
            </a:r>
            <a:r>
              <a:rPr lang="cs-CZ" altLang="cs-CZ" sz="2000" i="1" dirty="0">
                <a:solidFill>
                  <a:schemeClr val="tx1"/>
                </a:solidFill>
              </a:rPr>
              <a:t>, </a:t>
            </a:r>
            <a:r>
              <a:rPr lang="cs-CZ" altLang="cs-CZ" sz="2000" i="1" dirty="0" err="1">
                <a:solidFill>
                  <a:schemeClr val="tx1"/>
                </a:solidFill>
              </a:rPr>
              <a:t>Rhizoctonia</a:t>
            </a:r>
            <a:r>
              <a:rPr lang="cs-CZ" altLang="cs-CZ" sz="2000" i="1" dirty="0">
                <a:solidFill>
                  <a:schemeClr val="tx1"/>
                </a:solidFill>
              </a:rPr>
              <a:t> </a:t>
            </a:r>
            <a:r>
              <a:rPr lang="cs-CZ" altLang="cs-CZ" sz="2000" i="1" dirty="0" err="1">
                <a:solidFill>
                  <a:schemeClr val="tx1"/>
                </a:solidFill>
              </a:rPr>
              <a:t>solani</a:t>
            </a:r>
            <a:r>
              <a:rPr lang="cs-CZ" altLang="cs-CZ" sz="2000" i="1" dirty="0">
                <a:solidFill>
                  <a:schemeClr val="tx1"/>
                </a:solidFill>
              </a:rPr>
              <a:t>, </a:t>
            </a:r>
            <a:r>
              <a:rPr lang="cs-CZ" altLang="cs-CZ" sz="2000" i="1" dirty="0" err="1">
                <a:solidFill>
                  <a:schemeClr val="tx1"/>
                </a:solidFill>
              </a:rPr>
              <a:t>Botrytis</a:t>
            </a:r>
            <a:r>
              <a:rPr lang="cs-CZ" altLang="cs-CZ" sz="2000" i="1" dirty="0">
                <a:solidFill>
                  <a:schemeClr val="tx1"/>
                </a:solidFill>
              </a:rPr>
              <a:t> </a:t>
            </a:r>
            <a:r>
              <a:rPr lang="cs-CZ" altLang="cs-CZ" sz="2000" i="1" dirty="0" err="1">
                <a:solidFill>
                  <a:schemeClr val="tx1"/>
                </a:solidFill>
              </a:rPr>
              <a:t>cinerea</a:t>
            </a:r>
            <a:r>
              <a:rPr lang="cs-CZ" altLang="cs-CZ" sz="2000" i="1" dirty="0">
                <a:solidFill>
                  <a:schemeClr val="tx1"/>
                </a:solidFill>
              </a:rPr>
              <a:t> </a:t>
            </a:r>
            <a:r>
              <a:rPr lang="cs-CZ" altLang="cs-CZ" sz="2000" dirty="0">
                <a:solidFill>
                  <a:schemeClr val="tx1"/>
                </a:solidFill>
              </a:rPr>
              <a:t>atd.</a:t>
            </a:r>
          </a:p>
          <a:p>
            <a:pPr>
              <a:buFont typeface="Arial" panose="020B0604020202020204" pitchFamily="34" charset="0"/>
              <a:buChar char="•"/>
            </a:pPr>
            <a:r>
              <a:rPr lang="cs-CZ" altLang="cs-CZ" sz="2000" b="1" dirty="0">
                <a:solidFill>
                  <a:schemeClr val="tx1"/>
                </a:solidFill>
              </a:rPr>
              <a:t>Vyvolávání systémové rezistence</a:t>
            </a:r>
          </a:p>
          <a:p>
            <a:pPr>
              <a:buFont typeface="Arial" panose="020B0604020202020204" pitchFamily="34" charset="0"/>
              <a:buChar char="•"/>
            </a:pPr>
            <a:r>
              <a:rPr lang="cs-CZ" altLang="cs-CZ" sz="2000" dirty="0">
                <a:solidFill>
                  <a:schemeClr val="tx1"/>
                </a:solidFill>
              </a:rPr>
              <a:t>prospěšné mikroorganismy mohou vyvolat aktivaci </a:t>
            </a:r>
            <a:r>
              <a:rPr lang="cs-CZ" altLang="cs-CZ" sz="2000" b="1" dirty="0">
                <a:solidFill>
                  <a:schemeClr val="tx1"/>
                </a:solidFill>
              </a:rPr>
              <a:t>imunitního systému rostlin </a:t>
            </a:r>
            <a:r>
              <a:rPr lang="cs-CZ" altLang="cs-CZ" sz="2000" dirty="0">
                <a:solidFill>
                  <a:schemeClr val="tx1"/>
                </a:solidFill>
              </a:rPr>
              <a:t>a dočasně udělit rostlinám odolnost vůči patogenům a hmyzu</a:t>
            </a:r>
          </a:p>
          <a:p>
            <a:pPr>
              <a:buFont typeface="Arial" panose="020B0604020202020204" pitchFamily="34" charset="0"/>
              <a:buChar char="•"/>
            </a:pPr>
            <a:r>
              <a:rPr lang="cs-CZ" altLang="cs-CZ" sz="2000" dirty="0">
                <a:solidFill>
                  <a:schemeClr val="tx1"/>
                </a:solidFill>
              </a:rPr>
              <a:t>  indukovaná rezistence je obecně exprimována v místě indukce, ale může být systémová s expresí v jiných částech rostliny</a:t>
            </a:r>
          </a:p>
          <a:p>
            <a:pPr>
              <a:buFont typeface="Arial" panose="020B0604020202020204" pitchFamily="34" charset="0"/>
              <a:buChar char="•"/>
            </a:pPr>
            <a:r>
              <a:rPr lang="cs-CZ" altLang="cs-CZ" sz="2000" dirty="0">
                <a:solidFill>
                  <a:schemeClr val="tx1"/>
                </a:solidFill>
              </a:rPr>
              <a:t>  kyselina salicylová (SA) produkovaná </a:t>
            </a:r>
            <a:r>
              <a:rPr lang="cs-CZ" altLang="cs-CZ" sz="2000" i="1" dirty="0" err="1">
                <a:solidFill>
                  <a:schemeClr val="tx1"/>
                </a:solidFill>
              </a:rPr>
              <a:t>Bacillus</a:t>
            </a:r>
            <a:r>
              <a:rPr lang="cs-CZ" altLang="cs-CZ" sz="2000" dirty="0">
                <a:solidFill>
                  <a:schemeClr val="tx1"/>
                </a:solidFill>
              </a:rPr>
              <a:t> </a:t>
            </a:r>
            <a:r>
              <a:rPr lang="cs-CZ" altLang="cs-CZ" sz="2000" dirty="0" err="1">
                <a:solidFill>
                  <a:schemeClr val="tx1"/>
                </a:solidFill>
              </a:rPr>
              <a:t>spp</a:t>
            </a:r>
            <a:r>
              <a:rPr lang="cs-CZ" altLang="cs-CZ" sz="2000" dirty="0">
                <a:solidFill>
                  <a:schemeClr val="tx1"/>
                </a:solidFill>
              </a:rPr>
              <a:t>. poskytuje ISR široké škále rostlin proti různým biotickým stresům</a:t>
            </a:r>
          </a:p>
          <a:p>
            <a:pPr>
              <a:buFont typeface="Arial" panose="020B0604020202020204" pitchFamily="34" charset="0"/>
              <a:buChar char="•"/>
            </a:pPr>
            <a:r>
              <a:rPr lang="cs-CZ" altLang="cs-CZ" sz="2000" dirty="0">
                <a:solidFill>
                  <a:schemeClr val="tx1"/>
                </a:solidFill>
              </a:rPr>
              <a:t>  u naočkované pšenice </a:t>
            </a:r>
            <a:r>
              <a:rPr lang="cs-CZ" altLang="cs-CZ" sz="2000" b="1" i="1" dirty="0">
                <a:solidFill>
                  <a:schemeClr val="tx1"/>
                </a:solidFill>
              </a:rPr>
              <a:t>B. </a:t>
            </a:r>
            <a:r>
              <a:rPr lang="cs-CZ" altLang="cs-CZ" sz="2000" b="1" i="1" dirty="0" err="1">
                <a:solidFill>
                  <a:schemeClr val="tx1"/>
                </a:solidFill>
              </a:rPr>
              <a:t>subtilis</a:t>
            </a:r>
            <a:r>
              <a:rPr lang="cs-CZ" altLang="cs-CZ" sz="2000" b="1" i="1" dirty="0">
                <a:solidFill>
                  <a:schemeClr val="tx1"/>
                </a:solidFill>
              </a:rPr>
              <a:t> </a:t>
            </a:r>
            <a:r>
              <a:rPr lang="cs-CZ" altLang="cs-CZ" sz="2000" dirty="0">
                <a:solidFill>
                  <a:schemeClr val="tx1"/>
                </a:solidFill>
              </a:rPr>
              <a:t>a</a:t>
            </a:r>
            <a:r>
              <a:rPr lang="cs-CZ" altLang="cs-CZ" sz="2000" b="1" dirty="0">
                <a:solidFill>
                  <a:schemeClr val="tx1"/>
                </a:solidFill>
              </a:rPr>
              <a:t> </a:t>
            </a:r>
            <a:r>
              <a:rPr lang="cs-CZ" altLang="cs-CZ" sz="2000" b="1" i="1" dirty="0">
                <a:solidFill>
                  <a:schemeClr val="tx1"/>
                </a:solidFill>
              </a:rPr>
              <a:t>B. </a:t>
            </a:r>
            <a:r>
              <a:rPr lang="cs-CZ" altLang="cs-CZ" sz="2000" b="1" i="1" dirty="0" err="1">
                <a:solidFill>
                  <a:schemeClr val="tx1"/>
                </a:solidFill>
              </a:rPr>
              <a:t>thuringiensis</a:t>
            </a:r>
            <a:r>
              <a:rPr lang="cs-CZ" altLang="cs-CZ" sz="2000" b="1" i="1" dirty="0">
                <a:solidFill>
                  <a:schemeClr val="tx1"/>
                </a:solidFill>
              </a:rPr>
              <a:t> </a:t>
            </a:r>
            <a:r>
              <a:rPr lang="cs-CZ" altLang="cs-CZ" sz="2000" dirty="0">
                <a:solidFill>
                  <a:schemeClr val="tx1"/>
                </a:solidFill>
              </a:rPr>
              <a:t>vyvolali ISR proti </a:t>
            </a:r>
            <a:r>
              <a:rPr lang="cs-CZ" altLang="cs-CZ" sz="2000" i="1" dirty="0" err="1">
                <a:solidFill>
                  <a:schemeClr val="tx1"/>
                </a:solidFill>
              </a:rPr>
              <a:t>Septoria</a:t>
            </a:r>
            <a:r>
              <a:rPr lang="cs-CZ" altLang="cs-CZ" sz="2000" i="1" dirty="0">
                <a:solidFill>
                  <a:schemeClr val="tx1"/>
                </a:solidFill>
              </a:rPr>
              <a:t> </a:t>
            </a:r>
            <a:r>
              <a:rPr lang="cs-CZ" altLang="cs-CZ" sz="2000" i="1" dirty="0" err="1">
                <a:solidFill>
                  <a:schemeClr val="tx1"/>
                </a:solidFill>
              </a:rPr>
              <a:t>nodorum</a:t>
            </a:r>
            <a:endParaRPr lang="cs-CZ" altLang="cs-CZ" sz="2000" i="1" dirty="0">
              <a:solidFill>
                <a:schemeClr val="tx1"/>
              </a:solidFill>
            </a:endParaRPr>
          </a:p>
          <a:p>
            <a:pPr>
              <a:buFont typeface="Arial" panose="020B0604020202020204" pitchFamily="34" charset="0"/>
              <a:buChar char="•"/>
            </a:pPr>
            <a:endParaRPr lang="cs-CZ" altLang="cs-CZ" sz="2000" dirty="0">
              <a:solidFill>
                <a:srgbClr val="3333CC"/>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Zástupný obsah 3">
            <a:extLst>
              <a:ext uri="{FF2B5EF4-FFF2-40B4-BE49-F238E27FC236}">
                <a16:creationId xmlns:a16="http://schemas.microsoft.com/office/drawing/2014/main" id="{8F318EE3-D811-F5A5-E62F-CCFE58B0D91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58888" y="260350"/>
            <a:ext cx="6492875" cy="6054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ovéPole 5">
            <a:extLst>
              <a:ext uri="{FF2B5EF4-FFF2-40B4-BE49-F238E27FC236}">
                <a16:creationId xmlns:a16="http://schemas.microsoft.com/office/drawing/2014/main" id="{F5BFB96D-C1E4-B90E-643D-558EDFE6A05B}"/>
              </a:ext>
            </a:extLst>
          </p:cNvPr>
          <p:cNvSpPr txBox="1">
            <a:spLocks noChangeArrowheads="1"/>
          </p:cNvSpPr>
          <p:nvPr/>
        </p:nvSpPr>
        <p:spPr bwMode="auto">
          <a:xfrm>
            <a:off x="385763" y="5018088"/>
            <a:ext cx="4168775" cy="1938337"/>
          </a:xfrm>
          <a:prstGeom prst="rect">
            <a:avLst/>
          </a:prstGeom>
          <a:noFill/>
          <a:ln>
            <a:noFill/>
          </a:ln>
        </p:spPr>
        <p:txBody>
          <a:bodyPr>
            <a:spAutoFit/>
          </a:bodyPr>
          <a:lstStyle>
            <a:lvl1pPr>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pPr>
              <a:defRPr/>
            </a:pPr>
            <a:r>
              <a:rPr lang="cs-CZ" altLang="cs-CZ" dirty="0">
                <a:solidFill>
                  <a:schemeClr val="tx1"/>
                </a:solidFill>
                <a:latin typeface="+mj-lt"/>
              </a:rPr>
              <a:t>Mikroby antagonistické vůči patogenům v půdě inhibují infekci patogenů přenášených z půdy do kořenových systémů rostlin.</a:t>
            </a:r>
          </a:p>
        </p:txBody>
      </p:sp>
      <p:sp>
        <p:nvSpPr>
          <p:cNvPr id="84996" name="TextovéPole 6">
            <a:extLst>
              <a:ext uri="{FF2B5EF4-FFF2-40B4-BE49-F238E27FC236}">
                <a16:creationId xmlns:a16="http://schemas.microsoft.com/office/drawing/2014/main" id="{0D2CE2D4-3EF7-E83D-EE5D-404D6F18EF78}"/>
              </a:ext>
            </a:extLst>
          </p:cNvPr>
          <p:cNvSpPr txBox="1">
            <a:spLocks noChangeArrowheads="1"/>
          </p:cNvSpPr>
          <p:nvPr/>
        </p:nvSpPr>
        <p:spPr bwMode="auto">
          <a:xfrm>
            <a:off x="6602413" y="6396038"/>
            <a:ext cx="25415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r>
              <a:rPr lang="cs-CZ" altLang="cs-CZ" sz="1200">
                <a:solidFill>
                  <a:srgbClr val="3333CC"/>
                </a:solidFill>
              </a:rPr>
              <a:t>https://www.tandfonline.com/doi/full/10.1080/1040841X.2019.1700906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Obdélník 1">
            <a:extLst>
              <a:ext uri="{FF2B5EF4-FFF2-40B4-BE49-F238E27FC236}">
                <a16:creationId xmlns:a16="http://schemas.microsoft.com/office/drawing/2014/main" id="{F25FAF57-868C-45DF-8512-2653AE2E808D}"/>
              </a:ext>
            </a:extLst>
          </p:cNvPr>
          <p:cNvSpPr>
            <a:spLocks noChangeArrowheads="1"/>
          </p:cNvSpPr>
          <p:nvPr/>
        </p:nvSpPr>
        <p:spPr bwMode="auto">
          <a:xfrm>
            <a:off x="179512" y="274637"/>
            <a:ext cx="9144000"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r>
              <a:rPr lang="cs-CZ" altLang="cs-CZ" sz="2000" b="1" dirty="0">
                <a:solidFill>
                  <a:srgbClr val="3333CC"/>
                </a:solidFill>
              </a:rPr>
              <a:t> </a:t>
            </a:r>
            <a:r>
              <a:rPr lang="cs-CZ" altLang="cs-CZ" sz="2000" b="1" dirty="0">
                <a:solidFill>
                  <a:schemeClr val="tx1"/>
                </a:solidFill>
              </a:rPr>
              <a:t>Mikroorganismy produkující </a:t>
            </a:r>
            <a:r>
              <a:rPr lang="cs-CZ" altLang="cs-CZ" sz="2000" b="1" dirty="0" err="1">
                <a:solidFill>
                  <a:schemeClr val="tx1"/>
                </a:solidFill>
              </a:rPr>
              <a:t>siderofory</a:t>
            </a:r>
            <a:r>
              <a:rPr lang="cs-CZ" altLang="cs-CZ" sz="2000" b="1" dirty="0">
                <a:solidFill>
                  <a:schemeClr val="tx1"/>
                </a:solidFill>
              </a:rPr>
              <a:t> </a:t>
            </a:r>
          </a:p>
          <a:p>
            <a:pPr>
              <a:buFont typeface="Arial" panose="020B0604020202020204" pitchFamily="34" charset="0"/>
              <a:buChar char="•"/>
            </a:pPr>
            <a:r>
              <a:rPr lang="cs-CZ" altLang="cs-CZ" sz="2000" b="1" dirty="0" err="1">
                <a:solidFill>
                  <a:schemeClr val="tx1"/>
                </a:solidFill>
              </a:rPr>
              <a:t>siderofory</a:t>
            </a:r>
            <a:r>
              <a:rPr lang="cs-CZ" altLang="cs-CZ" sz="2000" dirty="0">
                <a:solidFill>
                  <a:schemeClr val="tx1"/>
                </a:solidFill>
              </a:rPr>
              <a:t> jsou nízkomolekulární sloučeniny </a:t>
            </a:r>
            <a:r>
              <a:rPr lang="cs-CZ" altLang="cs-CZ" sz="2000" dirty="0" err="1">
                <a:solidFill>
                  <a:schemeClr val="tx1"/>
                </a:solidFill>
              </a:rPr>
              <a:t>chelatující</a:t>
            </a:r>
            <a:r>
              <a:rPr lang="cs-CZ" altLang="cs-CZ" sz="2000" dirty="0">
                <a:solidFill>
                  <a:schemeClr val="tx1"/>
                </a:solidFill>
              </a:rPr>
              <a:t> kovy typu </a:t>
            </a:r>
            <a:r>
              <a:rPr lang="cs-CZ" altLang="cs-CZ" sz="2000" dirty="0" err="1">
                <a:solidFill>
                  <a:schemeClr val="tx1"/>
                </a:solidFill>
              </a:rPr>
              <a:t>hydroxamát</a:t>
            </a:r>
            <a:r>
              <a:rPr lang="cs-CZ" altLang="cs-CZ" sz="2000" dirty="0">
                <a:solidFill>
                  <a:schemeClr val="tx1"/>
                </a:solidFill>
              </a:rPr>
              <a:t> a </a:t>
            </a:r>
            <a:r>
              <a:rPr lang="cs-CZ" altLang="cs-CZ" sz="2000" dirty="0" err="1">
                <a:solidFill>
                  <a:schemeClr val="tx1"/>
                </a:solidFill>
              </a:rPr>
              <a:t>katecholát</a:t>
            </a:r>
            <a:endParaRPr lang="cs-CZ" altLang="cs-CZ" sz="2000" dirty="0">
              <a:solidFill>
                <a:schemeClr val="tx1"/>
              </a:solidFill>
            </a:endParaRPr>
          </a:p>
          <a:p>
            <a:pPr>
              <a:buFont typeface="Arial" panose="020B0604020202020204" pitchFamily="34" charset="0"/>
              <a:buChar char="•"/>
            </a:pPr>
            <a:r>
              <a:rPr lang="cs-CZ" altLang="cs-CZ" sz="2000" dirty="0">
                <a:solidFill>
                  <a:schemeClr val="tx1"/>
                </a:solidFill>
              </a:rPr>
              <a:t>mohou inhibovat růst patogenů v rhizosféře, čímž provádějí biologickou kontrolu</a:t>
            </a:r>
          </a:p>
          <a:p>
            <a:pPr>
              <a:buFont typeface="Arial" panose="020B0604020202020204" pitchFamily="34" charset="0"/>
              <a:buChar char="•"/>
            </a:pPr>
            <a:r>
              <a:rPr lang="cs-CZ" altLang="cs-CZ" sz="2000" dirty="0">
                <a:solidFill>
                  <a:schemeClr val="tx1"/>
                </a:solidFill>
              </a:rPr>
              <a:t>se všemi těmito funkcemi mikrobi produkující </a:t>
            </a:r>
            <a:r>
              <a:rPr lang="cs-CZ" altLang="cs-CZ" sz="2000" dirty="0" err="1">
                <a:solidFill>
                  <a:schemeClr val="tx1"/>
                </a:solidFill>
              </a:rPr>
              <a:t>siderofory</a:t>
            </a:r>
            <a:r>
              <a:rPr lang="cs-CZ" altLang="cs-CZ" sz="2000" dirty="0">
                <a:solidFill>
                  <a:schemeClr val="tx1"/>
                </a:solidFill>
              </a:rPr>
              <a:t> pomáhají rostlinám růst prostřednictvím mechanismů zvýšeného příjmu železa, sanace (zadržení) těžkých kovů a biologické kontroly</a:t>
            </a:r>
          </a:p>
          <a:p>
            <a:pPr>
              <a:buFont typeface="Arial" panose="020B0604020202020204" pitchFamily="34" charset="0"/>
              <a:buChar char="•"/>
            </a:pPr>
            <a:r>
              <a:rPr lang="cs-CZ" altLang="cs-CZ" sz="2000" b="1" i="1" dirty="0">
                <a:solidFill>
                  <a:schemeClr val="tx1"/>
                </a:solidFill>
              </a:rPr>
              <a:t>B. </a:t>
            </a:r>
            <a:r>
              <a:rPr lang="cs-CZ" altLang="cs-CZ" sz="2000" b="1" i="1" dirty="0" err="1">
                <a:solidFill>
                  <a:schemeClr val="tx1"/>
                </a:solidFill>
              </a:rPr>
              <a:t>anthracis</a:t>
            </a:r>
            <a:r>
              <a:rPr lang="cs-CZ" altLang="cs-CZ" sz="2000" b="1" i="1" dirty="0">
                <a:solidFill>
                  <a:schemeClr val="tx1"/>
                </a:solidFill>
              </a:rPr>
              <a:t>, B. </a:t>
            </a:r>
            <a:r>
              <a:rPr lang="cs-CZ" altLang="cs-CZ" sz="2000" b="1" i="1" dirty="0" err="1">
                <a:solidFill>
                  <a:schemeClr val="tx1"/>
                </a:solidFill>
              </a:rPr>
              <a:t>thuringiensis</a:t>
            </a:r>
            <a:r>
              <a:rPr lang="cs-CZ" altLang="cs-CZ" sz="2000" b="1" i="1" dirty="0">
                <a:solidFill>
                  <a:schemeClr val="tx1"/>
                </a:solidFill>
              </a:rPr>
              <a:t>, B. </a:t>
            </a:r>
            <a:r>
              <a:rPr lang="cs-CZ" altLang="cs-CZ" sz="2000" b="1" i="1" dirty="0" err="1">
                <a:solidFill>
                  <a:schemeClr val="tx1"/>
                </a:solidFill>
              </a:rPr>
              <a:t>cereus</a:t>
            </a:r>
            <a:r>
              <a:rPr lang="cs-CZ" altLang="cs-CZ" sz="2000" b="1" i="1" dirty="0">
                <a:solidFill>
                  <a:schemeClr val="tx1"/>
                </a:solidFill>
              </a:rPr>
              <a:t>, B. </a:t>
            </a:r>
            <a:r>
              <a:rPr lang="cs-CZ" altLang="cs-CZ" sz="2000" b="1" i="1" dirty="0" err="1">
                <a:solidFill>
                  <a:schemeClr val="tx1"/>
                </a:solidFill>
              </a:rPr>
              <a:t>velezensis</a:t>
            </a:r>
            <a:r>
              <a:rPr lang="cs-CZ" altLang="cs-CZ" sz="2000" b="1" i="1" dirty="0">
                <a:solidFill>
                  <a:schemeClr val="tx1"/>
                </a:solidFill>
              </a:rPr>
              <a:t>, B. </a:t>
            </a:r>
            <a:r>
              <a:rPr lang="cs-CZ" altLang="cs-CZ" sz="2000" b="1" i="1" dirty="0" err="1">
                <a:solidFill>
                  <a:schemeClr val="tx1"/>
                </a:solidFill>
              </a:rPr>
              <a:t>atrophaeus</a:t>
            </a:r>
            <a:r>
              <a:rPr lang="cs-CZ" altLang="cs-CZ" sz="2000" b="1" i="1" dirty="0">
                <a:solidFill>
                  <a:schemeClr val="tx1"/>
                </a:solidFill>
              </a:rPr>
              <a:t>, B. </a:t>
            </a:r>
            <a:r>
              <a:rPr lang="cs-CZ" altLang="cs-CZ" sz="2000" b="1" i="1" dirty="0" err="1">
                <a:solidFill>
                  <a:schemeClr val="tx1"/>
                </a:solidFill>
              </a:rPr>
              <a:t>mojavensis</a:t>
            </a:r>
            <a:r>
              <a:rPr lang="cs-CZ" altLang="cs-CZ" sz="2000" b="1" i="1" dirty="0">
                <a:solidFill>
                  <a:schemeClr val="tx1"/>
                </a:solidFill>
              </a:rPr>
              <a:t>, B. </a:t>
            </a:r>
            <a:r>
              <a:rPr lang="cs-CZ" altLang="cs-CZ" sz="2000" b="1" i="1" dirty="0" err="1">
                <a:solidFill>
                  <a:schemeClr val="tx1"/>
                </a:solidFill>
              </a:rPr>
              <a:t>licheniformis</a:t>
            </a:r>
            <a:r>
              <a:rPr lang="cs-CZ" altLang="cs-CZ" sz="2000" b="1" i="1" dirty="0">
                <a:solidFill>
                  <a:schemeClr val="tx1"/>
                </a:solidFill>
              </a:rPr>
              <a:t>, B. </a:t>
            </a:r>
            <a:r>
              <a:rPr lang="cs-CZ" altLang="cs-CZ" sz="2000" b="1" i="1" dirty="0" err="1">
                <a:solidFill>
                  <a:schemeClr val="tx1"/>
                </a:solidFill>
              </a:rPr>
              <a:t>pumilus</a:t>
            </a:r>
            <a:r>
              <a:rPr lang="cs-CZ" altLang="cs-CZ" sz="2000" b="1" i="1" dirty="0">
                <a:solidFill>
                  <a:schemeClr val="tx1"/>
                </a:solidFill>
              </a:rPr>
              <a:t>, B. </a:t>
            </a:r>
            <a:r>
              <a:rPr lang="cs-CZ" altLang="cs-CZ" sz="2000" b="1" i="1" dirty="0" err="1">
                <a:solidFill>
                  <a:schemeClr val="tx1"/>
                </a:solidFill>
              </a:rPr>
              <a:t>halodenitrificans</a:t>
            </a:r>
            <a:r>
              <a:rPr lang="cs-CZ" altLang="cs-CZ" sz="2000" b="1" i="1" dirty="0">
                <a:solidFill>
                  <a:schemeClr val="tx1"/>
                </a:solidFill>
              </a:rPr>
              <a:t> </a:t>
            </a:r>
            <a:r>
              <a:rPr lang="cs-CZ" altLang="cs-CZ" sz="2000" b="1" dirty="0">
                <a:solidFill>
                  <a:schemeClr val="tx1"/>
                </a:solidFill>
              </a:rPr>
              <a:t>a</a:t>
            </a:r>
            <a:r>
              <a:rPr lang="cs-CZ" altLang="cs-CZ" sz="2000" b="1" i="1" dirty="0">
                <a:solidFill>
                  <a:schemeClr val="tx1"/>
                </a:solidFill>
              </a:rPr>
              <a:t> B. </a:t>
            </a:r>
            <a:r>
              <a:rPr lang="cs-CZ" altLang="cs-CZ" sz="2000" b="1" i="1" dirty="0" err="1">
                <a:solidFill>
                  <a:schemeClr val="tx1"/>
                </a:solidFill>
              </a:rPr>
              <a:t>subtilis</a:t>
            </a:r>
            <a:endParaRPr lang="cs-CZ" altLang="cs-CZ" sz="2000" b="1" i="1" dirty="0">
              <a:solidFill>
                <a:schemeClr val="tx1"/>
              </a:solidFill>
            </a:endParaRPr>
          </a:p>
          <a:p>
            <a:pPr>
              <a:buFont typeface="Arial" panose="020B0604020202020204" pitchFamily="34" charset="0"/>
              <a:buChar char="•"/>
            </a:pPr>
            <a:endParaRPr lang="cs-CZ" altLang="cs-CZ" sz="2000" b="1" i="1" dirty="0">
              <a:solidFill>
                <a:schemeClr val="tx1"/>
              </a:solidFill>
            </a:endParaRPr>
          </a:p>
          <a:p>
            <a:pPr>
              <a:buFont typeface="Arial" panose="020B0604020202020204" pitchFamily="34" charset="0"/>
              <a:buChar char="•"/>
            </a:pPr>
            <a:endParaRPr lang="cs-CZ" altLang="cs-CZ" sz="2000" b="1" i="1" dirty="0">
              <a:solidFill>
                <a:schemeClr val="tx1"/>
              </a:solidFill>
            </a:endParaRPr>
          </a:p>
          <a:p>
            <a:pPr>
              <a:buFont typeface="Arial" panose="020B0604020202020204" pitchFamily="34" charset="0"/>
              <a:buChar char="•"/>
            </a:pPr>
            <a:r>
              <a:rPr lang="cs-CZ" altLang="cs-CZ" sz="2000" b="1" dirty="0">
                <a:solidFill>
                  <a:schemeClr val="tx1"/>
                </a:solidFill>
              </a:rPr>
              <a:t>Produkce fytohormonů</a:t>
            </a:r>
          </a:p>
          <a:p>
            <a:pPr>
              <a:buFont typeface="Arial" panose="020B0604020202020204" pitchFamily="34" charset="0"/>
              <a:buChar char="•"/>
            </a:pPr>
            <a:r>
              <a:rPr lang="cs-CZ" altLang="cs-CZ" sz="2000" dirty="0">
                <a:solidFill>
                  <a:schemeClr val="tx1"/>
                </a:solidFill>
              </a:rPr>
              <a:t>auxiny, gibereliny, cytokininy, ethylen (ET) a kyselina </a:t>
            </a:r>
            <a:r>
              <a:rPr lang="cs-CZ" altLang="cs-CZ" sz="2000" dirty="0" err="1">
                <a:solidFill>
                  <a:schemeClr val="tx1"/>
                </a:solidFill>
              </a:rPr>
              <a:t>abscisová</a:t>
            </a:r>
            <a:r>
              <a:rPr lang="cs-CZ" altLang="cs-CZ" sz="2000" dirty="0">
                <a:solidFill>
                  <a:schemeClr val="tx1"/>
                </a:solidFill>
              </a:rPr>
              <a:t> jsou dobře známé fytohormony produkované PGPB v půdě</a:t>
            </a:r>
          </a:p>
          <a:p>
            <a:pPr>
              <a:buFont typeface="Arial" panose="020B0604020202020204" pitchFamily="34" charset="0"/>
              <a:buChar char="•"/>
            </a:pPr>
            <a:r>
              <a:rPr lang="cs-CZ" altLang="cs-CZ" sz="2000" dirty="0">
                <a:solidFill>
                  <a:schemeClr val="tx1"/>
                </a:solidFill>
              </a:rPr>
              <a:t>   IAA - </a:t>
            </a:r>
            <a:r>
              <a:rPr lang="cs-CZ" altLang="cs-CZ" sz="2000" b="1" i="1" dirty="0">
                <a:solidFill>
                  <a:schemeClr val="tx1"/>
                </a:solidFill>
              </a:rPr>
              <a:t>B. </a:t>
            </a:r>
            <a:r>
              <a:rPr lang="cs-CZ" altLang="cs-CZ" sz="2000" b="1" i="1" dirty="0" err="1">
                <a:solidFill>
                  <a:schemeClr val="tx1"/>
                </a:solidFill>
              </a:rPr>
              <a:t>velezensis</a:t>
            </a:r>
            <a:r>
              <a:rPr lang="cs-CZ" altLang="cs-CZ" sz="2000" b="1" i="1" dirty="0">
                <a:solidFill>
                  <a:schemeClr val="tx1"/>
                </a:solidFill>
              </a:rPr>
              <a:t>, B. </a:t>
            </a:r>
            <a:r>
              <a:rPr lang="cs-CZ" altLang="cs-CZ" sz="2000" b="1" i="1" dirty="0" err="1">
                <a:solidFill>
                  <a:schemeClr val="tx1"/>
                </a:solidFill>
              </a:rPr>
              <a:t>subtilis</a:t>
            </a:r>
            <a:r>
              <a:rPr lang="cs-CZ" altLang="cs-CZ" sz="2000" b="1" i="1" dirty="0">
                <a:solidFill>
                  <a:schemeClr val="tx1"/>
                </a:solidFill>
              </a:rPr>
              <a:t>, B. </a:t>
            </a:r>
            <a:r>
              <a:rPr lang="cs-CZ" altLang="cs-CZ" sz="2000" b="1" i="1" dirty="0" err="1">
                <a:solidFill>
                  <a:schemeClr val="tx1"/>
                </a:solidFill>
              </a:rPr>
              <a:t>megaterium</a:t>
            </a:r>
            <a:r>
              <a:rPr lang="cs-CZ" altLang="cs-CZ" sz="2000" b="1" i="1" dirty="0">
                <a:solidFill>
                  <a:schemeClr val="tx1"/>
                </a:solidFill>
              </a:rPr>
              <a:t> a B. </a:t>
            </a:r>
            <a:r>
              <a:rPr lang="cs-CZ" altLang="cs-CZ" sz="2000" b="1" i="1" dirty="0" err="1">
                <a:solidFill>
                  <a:schemeClr val="tx1"/>
                </a:solidFill>
              </a:rPr>
              <a:t>licheniformis</a:t>
            </a:r>
            <a:endParaRPr lang="cs-CZ" altLang="cs-CZ" sz="2000" b="1" i="1" dirty="0">
              <a:solidFill>
                <a:schemeClr val="tx1"/>
              </a:solidFill>
            </a:endParaRPr>
          </a:p>
          <a:p>
            <a:pPr>
              <a:buFont typeface="Arial" panose="020B0604020202020204" pitchFamily="34" charset="0"/>
              <a:buChar char="•"/>
            </a:pPr>
            <a:r>
              <a:rPr lang="cs-CZ" altLang="cs-CZ" sz="2000" dirty="0">
                <a:solidFill>
                  <a:schemeClr val="tx1"/>
                </a:solidFill>
              </a:rPr>
              <a:t>   gibereliny - </a:t>
            </a:r>
            <a:r>
              <a:rPr lang="cs-CZ" altLang="cs-CZ" sz="2000" b="1" i="1" dirty="0">
                <a:solidFill>
                  <a:schemeClr val="tx1"/>
                </a:solidFill>
              </a:rPr>
              <a:t>B. </a:t>
            </a:r>
            <a:r>
              <a:rPr lang="cs-CZ" altLang="cs-CZ" sz="2000" b="1" i="1" dirty="0" err="1">
                <a:solidFill>
                  <a:schemeClr val="tx1"/>
                </a:solidFill>
              </a:rPr>
              <a:t>pumilus</a:t>
            </a:r>
            <a:r>
              <a:rPr lang="cs-CZ" altLang="cs-CZ" sz="2000" b="1" i="1" dirty="0">
                <a:solidFill>
                  <a:schemeClr val="tx1"/>
                </a:solidFill>
              </a:rPr>
              <a:t>, B. </a:t>
            </a:r>
            <a:r>
              <a:rPr lang="cs-CZ" altLang="cs-CZ" sz="2000" b="1" i="1" dirty="0" err="1">
                <a:solidFill>
                  <a:schemeClr val="tx1"/>
                </a:solidFill>
              </a:rPr>
              <a:t>licheniformis</a:t>
            </a:r>
            <a:r>
              <a:rPr lang="cs-CZ" altLang="cs-CZ" sz="2000" b="1" i="1" dirty="0">
                <a:solidFill>
                  <a:schemeClr val="tx1"/>
                </a:solidFill>
              </a:rPr>
              <a:t>, B. </a:t>
            </a:r>
            <a:r>
              <a:rPr lang="cs-CZ" altLang="cs-CZ" sz="2000" b="1" i="1" dirty="0" err="1">
                <a:solidFill>
                  <a:schemeClr val="tx1"/>
                </a:solidFill>
              </a:rPr>
              <a:t>cereus</a:t>
            </a:r>
            <a:r>
              <a:rPr lang="cs-CZ" altLang="cs-CZ" sz="2000" b="1" i="1" dirty="0">
                <a:solidFill>
                  <a:schemeClr val="tx1"/>
                </a:solidFill>
              </a:rPr>
              <a:t>, B. </a:t>
            </a:r>
            <a:r>
              <a:rPr lang="cs-CZ" altLang="cs-CZ" sz="2000" b="1" i="1" dirty="0" err="1">
                <a:solidFill>
                  <a:schemeClr val="tx1"/>
                </a:solidFill>
              </a:rPr>
              <a:t>macroides</a:t>
            </a:r>
            <a:r>
              <a:rPr lang="cs-CZ" altLang="cs-CZ" sz="2000" b="1" i="1" dirty="0">
                <a:solidFill>
                  <a:schemeClr val="tx1"/>
                </a:solidFill>
              </a:rPr>
              <a:t>, B. </a:t>
            </a:r>
            <a:r>
              <a:rPr lang="cs-CZ" altLang="cs-CZ" sz="2000" b="1" i="1" dirty="0" err="1">
                <a:solidFill>
                  <a:schemeClr val="tx1"/>
                </a:solidFill>
              </a:rPr>
              <a:t>velezensis</a:t>
            </a:r>
            <a:r>
              <a:rPr lang="cs-CZ" altLang="cs-CZ" sz="2000" b="1" i="1" dirty="0">
                <a:solidFill>
                  <a:schemeClr val="tx1"/>
                </a:solidFill>
              </a:rPr>
              <a:t> a B. </a:t>
            </a:r>
            <a:r>
              <a:rPr lang="cs-CZ" altLang="cs-CZ" sz="2000" b="1" i="1" dirty="0" err="1">
                <a:solidFill>
                  <a:schemeClr val="tx1"/>
                </a:solidFill>
              </a:rPr>
              <a:t>subtilis</a:t>
            </a:r>
            <a:endParaRPr lang="cs-CZ" altLang="cs-CZ" sz="2000" b="1" i="1" dirty="0">
              <a:solidFill>
                <a:schemeClr val="tx1"/>
              </a:solidFill>
            </a:endParaRPr>
          </a:p>
          <a:p>
            <a:pPr>
              <a:buFont typeface="Arial" panose="020B0604020202020204" pitchFamily="34" charset="0"/>
              <a:buChar char="•"/>
            </a:pPr>
            <a:r>
              <a:rPr lang="cs-CZ" altLang="cs-CZ" sz="2000" dirty="0">
                <a:solidFill>
                  <a:schemeClr val="tx1"/>
                </a:solidFill>
              </a:rPr>
              <a:t>   cytokininy - </a:t>
            </a:r>
            <a:r>
              <a:rPr lang="cs-CZ" altLang="cs-CZ" sz="2000" b="1" i="1" dirty="0" err="1">
                <a:solidFill>
                  <a:schemeClr val="tx1"/>
                </a:solidFill>
              </a:rPr>
              <a:t>Bacillus</a:t>
            </a:r>
            <a:r>
              <a:rPr lang="cs-CZ" altLang="cs-CZ" sz="2000" b="1" i="1" dirty="0">
                <a:solidFill>
                  <a:schemeClr val="tx1"/>
                </a:solidFill>
              </a:rPr>
              <a:t> </a:t>
            </a:r>
            <a:r>
              <a:rPr lang="cs-CZ" altLang="cs-CZ" sz="2000" b="1" i="1" dirty="0" err="1">
                <a:solidFill>
                  <a:schemeClr val="tx1"/>
                </a:solidFill>
              </a:rPr>
              <a:t>subtilis</a:t>
            </a:r>
            <a:r>
              <a:rPr lang="cs-CZ" altLang="cs-CZ" sz="2000" b="1" i="1" dirty="0">
                <a:solidFill>
                  <a:schemeClr val="tx1"/>
                </a:solidFill>
              </a:rPr>
              <a:t>, B. </a:t>
            </a:r>
            <a:r>
              <a:rPr lang="cs-CZ" altLang="cs-CZ" sz="2000" b="1" i="1" dirty="0" err="1">
                <a:solidFill>
                  <a:schemeClr val="tx1"/>
                </a:solidFill>
              </a:rPr>
              <a:t>megaterium</a:t>
            </a:r>
            <a:r>
              <a:rPr lang="cs-CZ" altLang="cs-CZ" sz="2000" b="1" i="1" dirty="0">
                <a:solidFill>
                  <a:schemeClr val="tx1"/>
                </a:solidFill>
              </a:rPr>
              <a:t>, B. </a:t>
            </a:r>
            <a:r>
              <a:rPr lang="cs-CZ" altLang="cs-CZ" sz="2000" b="1" i="1" dirty="0" err="1">
                <a:solidFill>
                  <a:schemeClr val="tx1"/>
                </a:solidFill>
              </a:rPr>
              <a:t>licheniformis</a:t>
            </a:r>
            <a:r>
              <a:rPr lang="cs-CZ" altLang="cs-CZ" sz="2000" b="1" i="1" dirty="0">
                <a:solidFill>
                  <a:schemeClr val="tx1"/>
                </a:solidFill>
              </a:rPr>
              <a:t> a B. </a:t>
            </a:r>
            <a:r>
              <a:rPr lang="cs-CZ" altLang="cs-CZ" sz="2000" b="1" i="1" dirty="0" err="1">
                <a:solidFill>
                  <a:schemeClr val="tx1"/>
                </a:solidFill>
              </a:rPr>
              <a:t>velezensis</a:t>
            </a:r>
            <a:endParaRPr lang="cs-CZ" altLang="cs-CZ" sz="2000" b="1" i="1" dirty="0">
              <a:solidFill>
                <a:schemeClr val="tx1"/>
              </a:solidFill>
            </a:endParaRPr>
          </a:p>
          <a:p>
            <a:pPr>
              <a:buFont typeface="Arial" panose="020B0604020202020204" pitchFamily="34" charset="0"/>
              <a:buChar char="•"/>
            </a:pPr>
            <a:r>
              <a:rPr lang="cs-CZ" altLang="cs-CZ" sz="2000" dirty="0">
                <a:solidFill>
                  <a:schemeClr val="tx1"/>
                </a:solidFill>
              </a:rPr>
              <a:t> dopady -  podpora růstu, zmírnění oxidačního stresu, podpora obrany rostlin</a:t>
            </a:r>
          </a:p>
          <a:p>
            <a:pPr>
              <a:buFont typeface="Arial" panose="020B0604020202020204" pitchFamily="34" charset="0"/>
              <a:buChar char="•"/>
            </a:pPr>
            <a:endParaRPr lang="cs-CZ" altLang="cs-CZ" b="1" i="1" dirty="0">
              <a:solidFill>
                <a:srgbClr val="3333CC"/>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Obdélník 3">
            <a:extLst>
              <a:ext uri="{FF2B5EF4-FFF2-40B4-BE49-F238E27FC236}">
                <a16:creationId xmlns:a16="http://schemas.microsoft.com/office/drawing/2014/main" id="{005C09B6-204B-CCBE-A2AE-F63A098E16A7}"/>
              </a:ext>
            </a:extLst>
          </p:cNvPr>
          <p:cNvSpPr>
            <a:spLocks noChangeArrowheads="1"/>
          </p:cNvSpPr>
          <p:nvPr/>
        </p:nvSpPr>
        <p:spPr bwMode="auto">
          <a:xfrm>
            <a:off x="0" y="476250"/>
            <a:ext cx="914400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r>
              <a:rPr lang="cs-CZ" altLang="cs-CZ" dirty="0">
                <a:solidFill>
                  <a:schemeClr val="tx1"/>
                </a:solidFill>
              </a:rPr>
              <a:t>Bakteriální izoláty z rhizosféry zeleniny (hořká tykev) patřící k rodům </a:t>
            </a:r>
            <a:r>
              <a:rPr lang="cs-CZ" altLang="cs-CZ" i="1" dirty="0" err="1">
                <a:solidFill>
                  <a:schemeClr val="tx1"/>
                </a:solidFill>
              </a:rPr>
              <a:t>Bacillus</a:t>
            </a:r>
            <a:r>
              <a:rPr lang="cs-CZ" altLang="cs-CZ" i="1" dirty="0">
                <a:solidFill>
                  <a:schemeClr val="tx1"/>
                </a:solidFill>
              </a:rPr>
              <a:t>, </a:t>
            </a:r>
            <a:r>
              <a:rPr lang="cs-CZ" altLang="cs-CZ" i="1" dirty="0" err="1">
                <a:solidFill>
                  <a:schemeClr val="tx1"/>
                </a:solidFill>
              </a:rPr>
              <a:t>Klebsiella</a:t>
            </a:r>
            <a:r>
              <a:rPr lang="cs-CZ" altLang="cs-CZ" i="1" dirty="0">
                <a:solidFill>
                  <a:schemeClr val="tx1"/>
                </a:solidFill>
              </a:rPr>
              <a:t>, </a:t>
            </a:r>
            <a:r>
              <a:rPr lang="cs-CZ" altLang="cs-CZ" i="1" dirty="0" err="1">
                <a:solidFill>
                  <a:schemeClr val="tx1"/>
                </a:solidFill>
              </a:rPr>
              <a:t>Leifsonia</a:t>
            </a:r>
            <a:r>
              <a:rPr lang="cs-CZ" altLang="cs-CZ" dirty="0">
                <a:solidFill>
                  <a:schemeClr val="tx1"/>
                </a:solidFill>
              </a:rPr>
              <a:t> a </a:t>
            </a:r>
            <a:r>
              <a:rPr lang="cs-CZ" altLang="cs-CZ" i="1" dirty="0" err="1">
                <a:solidFill>
                  <a:schemeClr val="tx1"/>
                </a:solidFill>
              </a:rPr>
              <a:t>Enterobacter</a:t>
            </a:r>
            <a:r>
              <a:rPr lang="cs-CZ" altLang="cs-CZ" dirty="0">
                <a:solidFill>
                  <a:schemeClr val="tx1"/>
                </a:solidFill>
              </a:rPr>
              <a:t> byly schopny produkovat IAA a zlepšovat růst kukuřice v půdě kontaminované Cd.</a:t>
            </a:r>
          </a:p>
          <a:p>
            <a:r>
              <a:rPr lang="cs-CZ" altLang="cs-CZ" dirty="0">
                <a:solidFill>
                  <a:schemeClr val="tx1"/>
                </a:solidFill>
              </a:rPr>
              <a:t>Druhy produkující cytokininy, jako je </a:t>
            </a:r>
            <a:r>
              <a:rPr lang="cs-CZ" altLang="cs-CZ" i="1" dirty="0" err="1">
                <a:solidFill>
                  <a:schemeClr val="tx1"/>
                </a:solidFill>
              </a:rPr>
              <a:t>Arthrobacter</a:t>
            </a:r>
            <a:r>
              <a:rPr lang="cs-CZ" altLang="cs-CZ" i="1" dirty="0">
                <a:solidFill>
                  <a:schemeClr val="tx1"/>
                </a:solidFill>
              </a:rPr>
              <a:t>, </a:t>
            </a:r>
            <a:r>
              <a:rPr lang="cs-CZ" altLang="cs-CZ" i="1" dirty="0" err="1">
                <a:solidFill>
                  <a:schemeClr val="tx1"/>
                </a:solidFill>
              </a:rPr>
              <a:t>Bacillus</a:t>
            </a:r>
            <a:r>
              <a:rPr lang="cs-CZ" altLang="cs-CZ" i="1" dirty="0">
                <a:solidFill>
                  <a:schemeClr val="tx1"/>
                </a:solidFill>
              </a:rPr>
              <a:t>, </a:t>
            </a:r>
            <a:r>
              <a:rPr lang="cs-CZ" altLang="cs-CZ" i="1" dirty="0" err="1">
                <a:solidFill>
                  <a:schemeClr val="tx1"/>
                </a:solidFill>
              </a:rPr>
              <a:t>Azospirillum</a:t>
            </a:r>
            <a:r>
              <a:rPr lang="cs-CZ" altLang="cs-CZ" dirty="0">
                <a:solidFill>
                  <a:schemeClr val="tx1"/>
                </a:solidFill>
              </a:rPr>
              <a:t> a </a:t>
            </a:r>
            <a:r>
              <a:rPr lang="cs-CZ" altLang="cs-CZ" i="1" dirty="0" err="1">
                <a:solidFill>
                  <a:schemeClr val="tx1"/>
                </a:solidFill>
              </a:rPr>
              <a:t>Pseudomonas</a:t>
            </a:r>
            <a:r>
              <a:rPr lang="cs-CZ" altLang="cs-CZ" dirty="0">
                <a:solidFill>
                  <a:schemeClr val="tx1"/>
                </a:solidFill>
              </a:rPr>
              <a:t> , které stimulovaly vývoj kořenů rostlin.</a:t>
            </a:r>
          </a:p>
          <a:p>
            <a:r>
              <a:rPr lang="cs-CZ" altLang="cs-CZ" i="1" dirty="0" err="1">
                <a:solidFill>
                  <a:schemeClr val="tx1"/>
                </a:solidFill>
              </a:rPr>
              <a:t>Bacillus</a:t>
            </a:r>
            <a:r>
              <a:rPr lang="cs-CZ" altLang="cs-CZ" i="1" dirty="0">
                <a:solidFill>
                  <a:schemeClr val="tx1"/>
                </a:solidFill>
              </a:rPr>
              <a:t> </a:t>
            </a:r>
            <a:r>
              <a:rPr lang="cs-CZ" altLang="cs-CZ" i="1" dirty="0" err="1">
                <a:solidFill>
                  <a:schemeClr val="tx1"/>
                </a:solidFill>
              </a:rPr>
              <a:t>pumilus</a:t>
            </a:r>
            <a:r>
              <a:rPr lang="cs-CZ" altLang="cs-CZ" i="1" dirty="0">
                <a:solidFill>
                  <a:schemeClr val="tx1"/>
                </a:solidFill>
              </a:rPr>
              <a:t>, </a:t>
            </a:r>
            <a:r>
              <a:rPr lang="cs-CZ" altLang="cs-CZ" i="1" dirty="0" err="1">
                <a:solidFill>
                  <a:schemeClr val="tx1"/>
                </a:solidFill>
              </a:rPr>
              <a:t>Bacillus</a:t>
            </a:r>
            <a:r>
              <a:rPr lang="cs-CZ" altLang="cs-CZ" i="1" dirty="0">
                <a:solidFill>
                  <a:schemeClr val="tx1"/>
                </a:solidFill>
              </a:rPr>
              <a:t> </a:t>
            </a:r>
            <a:r>
              <a:rPr lang="cs-CZ" altLang="cs-CZ" i="1" dirty="0" err="1">
                <a:solidFill>
                  <a:schemeClr val="tx1"/>
                </a:solidFill>
              </a:rPr>
              <a:t>licheniformis</a:t>
            </a:r>
            <a:r>
              <a:rPr lang="cs-CZ" altLang="cs-CZ" i="1" dirty="0">
                <a:solidFill>
                  <a:schemeClr val="tx1"/>
                </a:solidFill>
              </a:rPr>
              <a:t>, </a:t>
            </a:r>
            <a:r>
              <a:rPr lang="cs-CZ" altLang="cs-CZ" i="1" dirty="0" err="1">
                <a:solidFill>
                  <a:schemeClr val="tx1"/>
                </a:solidFill>
              </a:rPr>
              <a:t>Acetobacter</a:t>
            </a:r>
            <a:r>
              <a:rPr lang="cs-CZ" altLang="cs-CZ" dirty="0">
                <a:solidFill>
                  <a:schemeClr val="tx1"/>
                </a:solidFill>
              </a:rPr>
              <a:t> </a:t>
            </a:r>
            <a:r>
              <a:rPr lang="cs-CZ" altLang="cs-CZ" dirty="0" err="1">
                <a:solidFill>
                  <a:schemeClr val="tx1"/>
                </a:solidFill>
              </a:rPr>
              <a:t>sp</a:t>
            </a:r>
            <a:r>
              <a:rPr lang="cs-CZ" altLang="cs-CZ" dirty="0">
                <a:solidFill>
                  <a:schemeClr val="tx1"/>
                </a:solidFill>
              </a:rPr>
              <a:t>., </a:t>
            </a:r>
            <a:r>
              <a:rPr lang="cs-CZ" altLang="cs-CZ" i="1" dirty="0" err="1">
                <a:solidFill>
                  <a:schemeClr val="tx1"/>
                </a:solidFill>
              </a:rPr>
              <a:t>Bacillus</a:t>
            </a:r>
            <a:r>
              <a:rPr lang="cs-CZ" altLang="cs-CZ" dirty="0">
                <a:solidFill>
                  <a:schemeClr val="tx1"/>
                </a:solidFill>
              </a:rPr>
              <a:t> </a:t>
            </a:r>
            <a:r>
              <a:rPr lang="cs-CZ" altLang="cs-CZ" dirty="0" err="1">
                <a:solidFill>
                  <a:schemeClr val="tx1"/>
                </a:solidFill>
              </a:rPr>
              <a:t>sp</a:t>
            </a:r>
            <a:r>
              <a:rPr lang="cs-CZ" altLang="cs-CZ" dirty="0">
                <a:solidFill>
                  <a:schemeClr val="tx1"/>
                </a:solidFill>
              </a:rPr>
              <a:t>., </a:t>
            </a:r>
            <a:r>
              <a:rPr lang="cs-CZ" altLang="cs-CZ" i="1" dirty="0" err="1">
                <a:solidFill>
                  <a:schemeClr val="tx1"/>
                </a:solidFill>
              </a:rPr>
              <a:t>Azospirillium</a:t>
            </a:r>
            <a:r>
              <a:rPr lang="cs-CZ" altLang="cs-CZ" dirty="0">
                <a:solidFill>
                  <a:schemeClr val="tx1"/>
                </a:solidFill>
              </a:rPr>
              <a:t> </a:t>
            </a:r>
            <a:r>
              <a:rPr lang="cs-CZ" altLang="cs-CZ" dirty="0" err="1">
                <a:solidFill>
                  <a:schemeClr val="tx1"/>
                </a:solidFill>
              </a:rPr>
              <a:t>sp</a:t>
            </a:r>
            <a:r>
              <a:rPr lang="cs-CZ" altLang="cs-CZ" dirty="0">
                <a:solidFill>
                  <a:schemeClr val="tx1"/>
                </a:solidFill>
              </a:rPr>
              <a:t>. byly nalezeny mezi kmeny produkujícími giberelin.</a:t>
            </a:r>
          </a:p>
          <a:p>
            <a:r>
              <a:rPr lang="cs-CZ" altLang="cs-CZ" i="1" dirty="0" err="1">
                <a:solidFill>
                  <a:schemeClr val="tx1"/>
                </a:solidFill>
              </a:rPr>
              <a:t>Klebsiella</a:t>
            </a:r>
            <a:r>
              <a:rPr lang="cs-CZ" altLang="cs-CZ" i="1" dirty="0">
                <a:solidFill>
                  <a:schemeClr val="tx1"/>
                </a:solidFill>
              </a:rPr>
              <a:t> </a:t>
            </a:r>
            <a:r>
              <a:rPr lang="cs-CZ" altLang="cs-CZ" i="1" dirty="0" err="1">
                <a:solidFill>
                  <a:schemeClr val="tx1"/>
                </a:solidFill>
              </a:rPr>
              <a:t>pneumoniae</a:t>
            </a:r>
            <a:r>
              <a:rPr lang="cs-CZ" altLang="cs-CZ" i="1" dirty="0">
                <a:solidFill>
                  <a:schemeClr val="tx1"/>
                </a:solidFill>
              </a:rPr>
              <a:t>, B. </a:t>
            </a:r>
            <a:r>
              <a:rPr lang="cs-CZ" altLang="cs-CZ" i="1" dirty="0" err="1">
                <a:solidFill>
                  <a:schemeClr val="tx1"/>
                </a:solidFill>
              </a:rPr>
              <a:t>megaterium</a:t>
            </a:r>
            <a:r>
              <a:rPr lang="cs-CZ" altLang="cs-CZ" dirty="0">
                <a:solidFill>
                  <a:schemeClr val="tx1"/>
                </a:solidFill>
              </a:rPr>
              <a:t> a </a:t>
            </a:r>
            <a:r>
              <a:rPr lang="cs-CZ" altLang="cs-CZ" i="1" dirty="0">
                <a:solidFill>
                  <a:schemeClr val="tx1"/>
                </a:solidFill>
              </a:rPr>
              <a:t>B. </a:t>
            </a:r>
            <a:r>
              <a:rPr lang="cs-CZ" altLang="cs-CZ" i="1" dirty="0" err="1">
                <a:solidFill>
                  <a:schemeClr val="tx1"/>
                </a:solidFill>
              </a:rPr>
              <a:t>cereus</a:t>
            </a:r>
            <a:r>
              <a:rPr lang="cs-CZ" altLang="cs-CZ" dirty="0">
                <a:solidFill>
                  <a:schemeClr val="tx1"/>
                </a:solidFill>
              </a:rPr>
              <a:t> jako bakterie produkující ABA.</a:t>
            </a:r>
          </a:p>
          <a:p>
            <a:endParaRPr lang="cs-CZ" altLang="cs-CZ" dirty="0">
              <a:solidFill>
                <a:srgbClr val="3E3D40"/>
              </a:solidFill>
            </a:endParaRPr>
          </a:p>
          <a:p>
            <a:endParaRPr lang="cs-CZ" altLang="cs-CZ" dirty="0">
              <a:solidFill>
                <a:srgbClr val="3E3D40"/>
              </a:solidFill>
            </a:endParaRPr>
          </a:p>
          <a:p>
            <a:endParaRPr lang="cs-CZ" altLang="cs-CZ" dirty="0">
              <a:solidFill>
                <a:srgbClr val="3E3D40"/>
              </a:solidFill>
            </a:endParaRPr>
          </a:p>
          <a:p>
            <a:endParaRPr lang="cs-CZ" altLang="cs-CZ" dirty="0">
              <a:solidFill>
                <a:srgbClr val="3E3D40"/>
              </a:solidFill>
            </a:endParaRPr>
          </a:p>
          <a:p>
            <a:endParaRPr lang="cs-CZ" altLang="cs-CZ" dirty="0">
              <a:solidFill>
                <a:srgbClr val="3E3D40"/>
              </a:solidFill>
            </a:endParaRPr>
          </a:p>
          <a:p>
            <a:endParaRPr lang="cs-CZ" altLang="cs-CZ" dirty="0">
              <a:solidFill>
                <a:srgbClr val="3E3D40"/>
              </a:solidFill>
            </a:endParaRPr>
          </a:p>
          <a:p>
            <a:endParaRPr lang="cs-CZ" altLang="cs-CZ" dirty="0">
              <a:solidFill>
                <a:srgbClr val="3E3D40"/>
              </a:solidFill>
            </a:endParaRPr>
          </a:p>
          <a:p>
            <a:endParaRPr lang="cs-CZ" altLang="cs-CZ" dirty="0">
              <a:solidFill>
                <a:srgbClr val="3333CC"/>
              </a:solidFill>
            </a:endParaRPr>
          </a:p>
        </p:txBody>
      </p:sp>
      <p:sp>
        <p:nvSpPr>
          <p:cNvPr id="90115" name="Obdélník 4">
            <a:extLst>
              <a:ext uri="{FF2B5EF4-FFF2-40B4-BE49-F238E27FC236}">
                <a16:creationId xmlns:a16="http://schemas.microsoft.com/office/drawing/2014/main" id="{69D132A1-4A1A-C140-EB5F-1CE1952E2E76}"/>
              </a:ext>
            </a:extLst>
          </p:cNvPr>
          <p:cNvSpPr>
            <a:spLocks noChangeArrowheads="1"/>
          </p:cNvSpPr>
          <p:nvPr/>
        </p:nvSpPr>
        <p:spPr bwMode="auto">
          <a:xfrm>
            <a:off x="0" y="4221163"/>
            <a:ext cx="9144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accent2"/>
                </a:solidFill>
                <a:latin typeface="Times New Roman" panose="02020603050405020304" pitchFamily="18" charset="0"/>
                <a:ea typeface="Arial Unicode MS" pitchFamily="34" charset="-128"/>
              </a:defRPr>
            </a:lvl1pPr>
            <a:lvl2pPr marL="742950" indent="-285750">
              <a:defRPr sz="2400">
                <a:solidFill>
                  <a:schemeClr val="accent2"/>
                </a:solidFill>
                <a:latin typeface="Times New Roman" panose="02020603050405020304" pitchFamily="18" charset="0"/>
                <a:ea typeface="Arial Unicode MS" pitchFamily="34" charset="-128"/>
              </a:defRPr>
            </a:lvl2pPr>
            <a:lvl3pPr marL="1143000" indent="-228600">
              <a:defRPr sz="2400">
                <a:solidFill>
                  <a:schemeClr val="accent2"/>
                </a:solidFill>
                <a:latin typeface="Times New Roman" panose="02020603050405020304" pitchFamily="18" charset="0"/>
                <a:ea typeface="Arial Unicode MS" pitchFamily="34" charset="-128"/>
              </a:defRPr>
            </a:lvl3pPr>
            <a:lvl4pPr marL="1600200" indent="-228600">
              <a:defRPr sz="2400">
                <a:solidFill>
                  <a:schemeClr val="accent2"/>
                </a:solidFill>
                <a:latin typeface="Times New Roman" panose="02020603050405020304" pitchFamily="18" charset="0"/>
                <a:ea typeface="Arial Unicode MS" pitchFamily="34" charset="-128"/>
              </a:defRPr>
            </a:lvl4pPr>
            <a:lvl5pPr marL="2057400" indent="-228600">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ea typeface="Arial Unicode MS" pitchFamily="34" charset="-128"/>
              </a:defRPr>
            </a:lvl9pPr>
          </a:lstStyle>
          <a:p>
            <a:endParaRPr lang="cs-CZ" altLang="cs-CZ" dirty="0">
              <a:solidFill>
                <a:schemeClr val="tx1"/>
              </a:solidFill>
            </a:endParaRPr>
          </a:p>
          <a:p>
            <a:r>
              <a:rPr lang="cs-CZ" altLang="cs-CZ" dirty="0">
                <a:solidFill>
                  <a:schemeClr val="tx1"/>
                </a:solidFill>
              </a:rPr>
              <a:t>Výsledek</a:t>
            </a:r>
          </a:p>
          <a:p>
            <a:r>
              <a:rPr lang="cs-CZ" altLang="cs-CZ" dirty="0">
                <a:solidFill>
                  <a:schemeClr val="tx1"/>
                </a:solidFill>
              </a:rPr>
              <a:t>Příznivé účinky na rostliny zprostředkované mikroby: </a:t>
            </a:r>
          </a:p>
          <a:p>
            <a:r>
              <a:rPr lang="cs-CZ" altLang="cs-CZ" dirty="0">
                <a:solidFill>
                  <a:schemeClr val="tx1"/>
                </a:solidFill>
              </a:rPr>
              <a:t>- stimulace růstu  </a:t>
            </a:r>
          </a:p>
          <a:p>
            <a:r>
              <a:rPr lang="cs-CZ" altLang="cs-CZ" dirty="0">
                <a:solidFill>
                  <a:schemeClr val="tx1"/>
                </a:solidFill>
              </a:rPr>
              <a:t>- tolerance k abiotickým stresům  </a:t>
            </a:r>
          </a:p>
          <a:p>
            <a:r>
              <a:rPr lang="cs-CZ" altLang="cs-CZ" dirty="0">
                <a:solidFill>
                  <a:schemeClr val="tx1"/>
                </a:solidFill>
              </a:rPr>
              <a:t>- odolnost vůči patogenům.</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16632"/>
            <a:ext cx="8208912" cy="4524315"/>
          </a:xfrm>
          <a:prstGeom prst="rect">
            <a:avLst/>
          </a:prstGeom>
        </p:spPr>
        <p:txBody>
          <a:bodyPr wrap="square">
            <a:spAutoFit/>
          </a:bodyPr>
          <a:lstStyle/>
          <a:p>
            <a:r>
              <a:rPr lang="cs-CZ" dirty="0"/>
              <a:t> </a:t>
            </a:r>
            <a:r>
              <a:rPr lang="cs-CZ" b="1" dirty="0">
                <a:latin typeface="Times New Roman" pitchFamily="18" charset="0"/>
                <a:cs typeface="Times New Roman" pitchFamily="18" charset="0"/>
              </a:rPr>
              <a:t>Fixace N2 v rhizosféře</a:t>
            </a:r>
          </a:p>
          <a:p>
            <a:endParaRPr lang="cs-CZ" b="1"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v rhizosféře tropických trav </a:t>
            </a:r>
            <a:r>
              <a:rPr lang="cs-CZ" i="1" dirty="0" err="1">
                <a:latin typeface="Times New Roman" pitchFamily="18" charset="0"/>
                <a:cs typeface="Times New Roman" pitchFamily="18" charset="0"/>
              </a:rPr>
              <a:t>Digitaria</a:t>
            </a:r>
            <a:r>
              <a:rPr lang="cs-CZ" dirty="0">
                <a:latin typeface="Times New Roman" pitchFamily="18" charset="0"/>
                <a:cs typeface="Times New Roman" pitchFamily="18" charset="0"/>
              </a:rPr>
              <a:t> (listy plazící se po zemi), </a:t>
            </a:r>
            <a:r>
              <a:rPr lang="cs-CZ" i="1" dirty="0" err="1">
                <a:latin typeface="Times New Roman" pitchFamily="18" charset="0"/>
                <a:cs typeface="Times New Roman" pitchFamily="18" charset="0"/>
              </a:rPr>
              <a:t>Panicum</a:t>
            </a:r>
            <a:r>
              <a:rPr lang="cs-CZ" dirty="0">
                <a:latin typeface="Times New Roman" pitchFamily="18" charset="0"/>
                <a:cs typeface="Times New Roman" pitchFamily="18" charset="0"/>
              </a:rPr>
              <a:t> (spíš  vysoké </a:t>
            </a:r>
            <a:r>
              <a:rPr lang="cs-CZ" dirty="0" err="1">
                <a:latin typeface="Times New Roman" pitchFamily="18" charset="0"/>
                <a:cs typeface="Times New Roman" pitchFamily="18" charset="0"/>
              </a:rPr>
              <a:t>travy</a:t>
            </a:r>
            <a:r>
              <a:rPr lang="cs-CZ" dirty="0">
                <a:latin typeface="Times New Roman" pitchFamily="18" charset="0"/>
                <a:cs typeface="Times New Roman" pitchFamily="18" charset="0"/>
              </a:rPr>
              <a:t>) a </a:t>
            </a:r>
            <a:r>
              <a:rPr lang="cs-CZ" i="1" dirty="0" err="1">
                <a:latin typeface="Times New Roman" pitchFamily="18" charset="0"/>
                <a:cs typeface="Times New Roman" pitchFamily="18" charset="0"/>
              </a:rPr>
              <a:t>Paspalum</a:t>
            </a:r>
            <a:r>
              <a:rPr lang="cs-CZ" dirty="0">
                <a:latin typeface="Times New Roman" pitchFamily="18" charset="0"/>
                <a:cs typeface="Times New Roman" pitchFamily="18" charset="0"/>
              </a:rPr>
              <a:t> se pravidelně nachází </a:t>
            </a:r>
            <a:r>
              <a:rPr lang="cs-CZ" dirty="0" err="1">
                <a:latin typeface="Times New Roman" pitchFamily="18" charset="0"/>
                <a:cs typeface="Times New Roman" pitchFamily="18" charset="0"/>
              </a:rPr>
              <a:t>mikroaerofilní</a:t>
            </a:r>
            <a:r>
              <a:rPr lang="cs-CZ" dirty="0">
                <a:latin typeface="Times New Roman" pitchFamily="18" charset="0"/>
                <a:cs typeface="Times New Roman" pitchFamily="18" charset="0"/>
              </a:rPr>
              <a:t> </a:t>
            </a:r>
            <a:r>
              <a:rPr lang="cs-CZ" b="1" i="1" dirty="0" err="1">
                <a:latin typeface="Times New Roman" pitchFamily="18" charset="0"/>
                <a:cs typeface="Times New Roman" pitchFamily="18" charset="0"/>
              </a:rPr>
              <a:t>Azospirillum</a:t>
            </a:r>
            <a:r>
              <a:rPr lang="cs-CZ" b="1" dirty="0">
                <a:latin typeface="Times New Roman" pitchFamily="18" charset="0"/>
                <a:cs typeface="Times New Roman" pitchFamily="18" charset="0"/>
              </a:rPr>
              <a:t> </a:t>
            </a:r>
            <a:r>
              <a:rPr lang="cs-CZ" dirty="0">
                <a:latin typeface="Times New Roman" pitchFamily="18" charset="0"/>
                <a:cs typeface="Times New Roman" pitchFamily="18" charset="0"/>
              </a:rPr>
              <a:t>i aerobní </a:t>
            </a:r>
            <a:r>
              <a:rPr lang="cs-CZ" b="1" i="1" dirty="0" err="1">
                <a:latin typeface="Times New Roman" pitchFamily="18" charset="0"/>
                <a:cs typeface="Times New Roman" pitchFamily="18" charset="0"/>
              </a:rPr>
              <a:t>Azotobacter</a:t>
            </a:r>
            <a:r>
              <a:rPr lang="cs-CZ" b="1" i="1" dirty="0">
                <a:latin typeface="Times New Roman" pitchFamily="18" charset="0"/>
                <a:cs typeface="Times New Roman" pitchFamily="18" charset="0"/>
              </a:rPr>
              <a:t> </a:t>
            </a:r>
            <a:r>
              <a:rPr lang="cs-CZ" b="1" i="1" dirty="0" err="1">
                <a:latin typeface="Times New Roman" pitchFamily="18" charset="0"/>
                <a:cs typeface="Times New Roman" pitchFamily="18" charset="0"/>
              </a:rPr>
              <a:t>paspali</a:t>
            </a:r>
            <a:r>
              <a:rPr lang="cs-CZ" b="1" i="1" dirty="0">
                <a:latin typeface="Times New Roman" pitchFamily="18" charset="0"/>
                <a:cs typeface="Times New Roman" pitchFamily="18" charset="0"/>
              </a:rPr>
              <a:t> </a:t>
            </a:r>
          </a:p>
          <a:p>
            <a:pPr marL="285750" indent="-285750">
              <a:buFontTx/>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v polních pokusech až 40 kg N/ha  </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i="1" dirty="0" err="1">
                <a:latin typeface="Times New Roman" pitchFamily="18" charset="0"/>
                <a:cs typeface="Times New Roman" pitchFamily="18" charset="0"/>
              </a:rPr>
              <a:t>Azospirillum</a:t>
            </a:r>
            <a:r>
              <a:rPr lang="cs-CZ" dirty="0">
                <a:latin typeface="Times New Roman" pitchFamily="18" charset="0"/>
                <a:cs typeface="Times New Roman" pitchFamily="18" charset="0"/>
              </a:rPr>
              <a:t> i v mírném pásmu (trávy, kukuřice) – fixace zanedbatelná  </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vedlejší produkt může být i vodík</a:t>
            </a:r>
          </a:p>
          <a:p>
            <a:pPr marL="285750" indent="-285750">
              <a:buFont typeface="Arial" panose="020B0604020202020204" pitchFamily="34" charset="0"/>
              <a:buChar char="•"/>
            </a:pPr>
            <a:r>
              <a:rPr lang="cs-CZ" dirty="0">
                <a:latin typeface="Times New Roman" pitchFamily="18" charset="0"/>
                <a:cs typeface="Times New Roman" pitchFamily="18" charset="0"/>
              </a:rPr>
              <a:t>některé rody </a:t>
            </a:r>
            <a:r>
              <a:rPr lang="cs-CZ" b="1" i="1" dirty="0" err="1">
                <a:latin typeface="Times New Roman" pitchFamily="18" charset="0"/>
                <a:cs typeface="Times New Roman" pitchFamily="18" charset="0"/>
              </a:rPr>
              <a:t>Rhizobium</a:t>
            </a:r>
            <a:r>
              <a:rPr lang="cs-CZ" b="1" i="1" dirty="0">
                <a:latin typeface="Times New Roman" pitchFamily="18" charset="0"/>
                <a:cs typeface="Times New Roman" pitchFamily="18" charset="0"/>
              </a:rPr>
              <a:t> a </a:t>
            </a:r>
            <a:r>
              <a:rPr lang="cs-CZ" b="1" i="1" dirty="0" err="1">
                <a:latin typeface="Times New Roman" pitchFamily="18" charset="0"/>
                <a:cs typeface="Times New Roman" pitchFamily="18" charset="0"/>
              </a:rPr>
              <a:t>Bradyrhizobium</a:t>
            </a:r>
            <a:r>
              <a:rPr lang="cs-CZ" b="1" i="1" dirty="0">
                <a:latin typeface="Times New Roman" pitchFamily="18" charset="0"/>
                <a:cs typeface="Times New Roman" pitchFamily="18" charset="0"/>
              </a:rPr>
              <a:t>  </a:t>
            </a:r>
            <a:r>
              <a:rPr lang="cs-CZ" dirty="0">
                <a:latin typeface="Times New Roman" pitchFamily="18" charset="0"/>
                <a:cs typeface="Times New Roman" pitchFamily="18" charset="0"/>
              </a:rPr>
              <a:t>mají hydrogenázu, která vodík využije </a:t>
            </a:r>
          </a:p>
          <a:p>
            <a:pPr marL="285750" indent="-285750">
              <a:buFont typeface="Arial" panose="020B0604020202020204" pitchFamily="34" charset="0"/>
              <a:buChar char="•"/>
            </a:pPr>
            <a:r>
              <a:rPr lang="cs-CZ" dirty="0">
                <a:latin typeface="Times New Roman" pitchFamily="18" charset="0"/>
                <a:cs typeface="Times New Roman" pitchFamily="18" charset="0"/>
              </a:rPr>
              <a:t> někdy zde </a:t>
            </a:r>
            <a:r>
              <a:rPr lang="cs-CZ" i="1" dirty="0" err="1">
                <a:latin typeface="Times New Roman" pitchFamily="18" charset="0"/>
                <a:cs typeface="Times New Roman" pitchFamily="18" charset="0"/>
              </a:rPr>
              <a:t>Acinetobacter</a:t>
            </a:r>
            <a:r>
              <a:rPr lang="cs-CZ" i="1" dirty="0">
                <a:latin typeface="Times New Roman" pitchFamily="18" charset="0"/>
                <a:cs typeface="Times New Roman" pitchFamily="18" charset="0"/>
              </a:rPr>
              <a:t> </a:t>
            </a:r>
            <a:r>
              <a:rPr lang="cs-CZ" dirty="0" err="1">
                <a:latin typeface="Times New Roman" pitchFamily="18" charset="0"/>
                <a:cs typeface="Times New Roman" pitchFamily="18" charset="0"/>
              </a:rPr>
              <a:t>využ</a:t>
            </a:r>
            <a:r>
              <a:rPr lang="cs-CZ" dirty="0">
                <a:latin typeface="Times New Roman" pitchFamily="18" charset="0"/>
                <a:cs typeface="Times New Roman" pitchFamily="18" charset="0"/>
              </a:rPr>
              <a:t>. H2</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mělké mořské pobřeží  – trávy </a:t>
            </a:r>
            <a:r>
              <a:rPr lang="cs-CZ" i="1" dirty="0" err="1">
                <a:latin typeface="Times New Roman" pitchFamily="18" charset="0"/>
                <a:cs typeface="Times New Roman" pitchFamily="18" charset="0"/>
              </a:rPr>
              <a:t>Zostera</a:t>
            </a:r>
            <a:r>
              <a:rPr lang="cs-CZ" i="1" dirty="0">
                <a:latin typeface="Times New Roman" pitchFamily="18" charset="0"/>
                <a:cs typeface="Times New Roman" pitchFamily="18" charset="0"/>
              </a:rPr>
              <a:t> </a:t>
            </a:r>
            <a:r>
              <a:rPr lang="cs-CZ" i="1" dirty="0" err="1">
                <a:latin typeface="Times New Roman" pitchFamily="18" charset="0"/>
                <a:cs typeface="Times New Roman" pitchFamily="18" charset="0"/>
              </a:rPr>
              <a:t>marina</a:t>
            </a:r>
            <a:r>
              <a:rPr lang="cs-CZ" i="1" dirty="0">
                <a:latin typeface="Times New Roman" pitchFamily="18" charset="0"/>
                <a:cs typeface="Times New Roman" pitchFamily="18" charset="0"/>
              </a:rPr>
              <a:t> </a:t>
            </a:r>
            <a:r>
              <a:rPr lang="cs-CZ" dirty="0">
                <a:latin typeface="Times New Roman" pitchFamily="18" charset="0"/>
                <a:cs typeface="Times New Roman" pitchFamily="18" charset="0"/>
              </a:rPr>
              <a:t>(</a:t>
            </a:r>
            <a:r>
              <a:rPr lang="cs-CZ" dirty="0" err="1">
                <a:latin typeface="Times New Roman" pitchFamily="18" charset="0"/>
                <a:cs typeface="Times New Roman" pitchFamily="18" charset="0"/>
              </a:rPr>
              <a:t>vocha</a:t>
            </a:r>
            <a:r>
              <a:rPr lang="cs-CZ" dirty="0">
                <a:latin typeface="Times New Roman" pitchFamily="18" charset="0"/>
                <a:cs typeface="Times New Roman" pitchFamily="18" charset="0"/>
              </a:rPr>
              <a:t> mořská ) v mírném pásmu, </a:t>
            </a:r>
            <a:r>
              <a:rPr lang="cs-CZ" i="1" dirty="0" err="1">
                <a:latin typeface="Times New Roman" pitchFamily="18" charset="0"/>
                <a:cs typeface="Times New Roman" pitchFamily="18" charset="0"/>
              </a:rPr>
              <a:t>Thalassia</a:t>
            </a:r>
            <a:r>
              <a:rPr lang="cs-CZ" i="1" dirty="0">
                <a:latin typeface="Times New Roman" pitchFamily="18" charset="0"/>
                <a:cs typeface="Times New Roman" pitchFamily="18" charset="0"/>
              </a:rPr>
              <a:t> </a:t>
            </a:r>
            <a:r>
              <a:rPr lang="cs-CZ" i="1" dirty="0" err="1">
                <a:latin typeface="Times New Roman" pitchFamily="18" charset="0"/>
                <a:cs typeface="Times New Roman" pitchFamily="18" charset="0"/>
              </a:rPr>
              <a:t>testudinum</a:t>
            </a:r>
            <a:r>
              <a:rPr lang="cs-CZ" i="1" dirty="0">
                <a:latin typeface="Times New Roman" pitchFamily="18" charset="0"/>
                <a:cs typeface="Times New Roman" pitchFamily="18" charset="0"/>
              </a:rPr>
              <a:t> </a:t>
            </a:r>
            <a:r>
              <a:rPr lang="cs-CZ" dirty="0">
                <a:latin typeface="Times New Roman" pitchFamily="18" charset="0"/>
                <a:cs typeface="Times New Roman" pitchFamily="18" charset="0"/>
              </a:rPr>
              <a:t>(želví tráva) v tropech</a:t>
            </a:r>
          </a:p>
        </p:txBody>
      </p:sp>
      <p:pic>
        <p:nvPicPr>
          <p:cNvPr id="2150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9804" y="4504156"/>
            <a:ext cx="3554196" cy="2353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4581128"/>
            <a:ext cx="3168351" cy="2276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1429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32656"/>
            <a:ext cx="8352928" cy="6271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4788024" y="476672"/>
            <a:ext cx="3270832" cy="307777"/>
          </a:xfrm>
          <a:prstGeom prst="rect">
            <a:avLst/>
          </a:prstGeom>
          <a:noFill/>
        </p:spPr>
        <p:txBody>
          <a:bodyPr wrap="none" rtlCol="0">
            <a:spAutoFit/>
          </a:bodyPr>
          <a:lstStyle/>
          <a:p>
            <a:r>
              <a:rPr lang="cs-CZ" sz="1400" dirty="0">
                <a:solidFill>
                  <a:schemeClr val="bg1"/>
                </a:solidFill>
              </a:rPr>
              <a:t>Interakce mezi rostlinou a mikroorganismy</a:t>
            </a:r>
          </a:p>
        </p:txBody>
      </p:sp>
    </p:spTree>
    <p:extLst>
      <p:ext uri="{BB962C8B-B14F-4D97-AF65-F5344CB8AC3E}">
        <p14:creationId xmlns:p14="http://schemas.microsoft.com/office/powerpoint/2010/main" val="2919418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332656"/>
            <a:ext cx="9036496" cy="2308324"/>
          </a:xfrm>
          <a:prstGeom prst="rect">
            <a:avLst/>
          </a:prstGeom>
        </p:spPr>
        <p:txBody>
          <a:bodyPr wrap="square">
            <a:spAutoFit/>
          </a:bodyPr>
          <a:lstStyle/>
          <a:p>
            <a:r>
              <a:rPr lang="cs-CZ" i="1" dirty="0" err="1">
                <a:latin typeface="Times New Roman" pitchFamily="18" charset="0"/>
                <a:cs typeface="Times New Roman" pitchFamily="18" charset="0"/>
              </a:rPr>
              <a:t>Spartina</a:t>
            </a:r>
            <a:r>
              <a:rPr lang="cs-CZ" i="1" dirty="0">
                <a:latin typeface="Times New Roman" pitchFamily="18" charset="0"/>
                <a:cs typeface="Times New Roman" pitchFamily="18" charset="0"/>
              </a:rPr>
              <a:t> </a:t>
            </a:r>
            <a:r>
              <a:rPr lang="cs-CZ" i="1" dirty="0" err="1">
                <a:latin typeface="Times New Roman" pitchFamily="18" charset="0"/>
                <a:cs typeface="Times New Roman" pitchFamily="18" charset="0"/>
              </a:rPr>
              <a:t>alterniflora</a:t>
            </a:r>
            <a:r>
              <a:rPr lang="cs-CZ" i="1" dirty="0">
                <a:latin typeface="Times New Roman" pitchFamily="18" charset="0"/>
                <a:cs typeface="Times New Roman" pitchFamily="18" charset="0"/>
              </a:rPr>
              <a:t> </a:t>
            </a:r>
          </a:p>
          <a:p>
            <a:pPr marL="285750" indent="-285750">
              <a:buFont typeface="Arial" panose="020B0604020202020204" pitchFamily="34" charset="0"/>
              <a:buChar char="•"/>
            </a:pPr>
            <a:r>
              <a:rPr lang="cs-CZ" dirty="0">
                <a:latin typeface="Times New Roman" pitchFamily="18" charset="0"/>
                <a:cs typeface="Times New Roman" pitchFamily="18" charset="0"/>
              </a:rPr>
              <a:t>invazní rostliny - tichomořské pobřeží USA,  zde se rozšířila slanomilná travina </a:t>
            </a:r>
            <a:r>
              <a:rPr lang="cs-CZ" i="1" dirty="0" err="1">
                <a:latin typeface="Times New Roman" pitchFamily="18" charset="0"/>
                <a:cs typeface="Times New Roman" pitchFamily="18" charset="0"/>
              </a:rPr>
              <a:t>Spartina</a:t>
            </a:r>
            <a:r>
              <a:rPr lang="cs-CZ" i="1" dirty="0">
                <a:latin typeface="Times New Roman" pitchFamily="18" charset="0"/>
                <a:cs typeface="Times New Roman" pitchFamily="18" charset="0"/>
              </a:rPr>
              <a:t> </a:t>
            </a:r>
            <a:r>
              <a:rPr lang="cs-CZ" i="1" dirty="0" err="1">
                <a:latin typeface="Times New Roman" pitchFamily="18" charset="0"/>
                <a:cs typeface="Times New Roman" pitchFamily="18" charset="0"/>
              </a:rPr>
              <a:t>alterniflora</a:t>
            </a:r>
            <a:r>
              <a:rPr lang="cs-CZ" i="1" dirty="0">
                <a:latin typeface="Times New Roman" pitchFamily="18" charset="0"/>
                <a:cs typeface="Times New Roman" pitchFamily="18" charset="0"/>
              </a:rPr>
              <a:t> </a:t>
            </a:r>
            <a:r>
              <a:rPr lang="cs-CZ" dirty="0">
                <a:latin typeface="Times New Roman" pitchFamily="18" charset="0"/>
                <a:cs typeface="Times New Roman" pitchFamily="18" charset="0"/>
              </a:rPr>
              <a:t>dovezená z Evropy  v 19. století</a:t>
            </a:r>
          </a:p>
          <a:p>
            <a:pPr marL="285750" indent="-285750">
              <a:buFont typeface="Arial" panose="020B0604020202020204" pitchFamily="34" charset="0"/>
              <a:buChar char="•"/>
            </a:pPr>
            <a:r>
              <a:rPr lang="cs-CZ" dirty="0">
                <a:latin typeface="Times New Roman" pitchFamily="18" charset="0"/>
                <a:cs typeface="Times New Roman" pitchFamily="18" charset="0"/>
              </a:rPr>
              <a:t>fixace N2 ve slaniskách s trávou - zřejmě směs bakterií a sinic – epifytně na mrtvých stoncích trávy </a:t>
            </a:r>
          </a:p>
          <a:p>
            <a:pPr marL="285750" indent="-285750">
              <a:buFont typeface="Arial" panose="020B0604020202020204" pitchFamily="34" charset="0"/>
              <a:buChar char="•"/>
            </a:pPr>
            <a:r>
              <a:rPr lang="cs-CZ" dirty="0">
                <a:latin typeface="Times New Roman" pitchFamily="18" charset="0"/>
                <a:cs typeface="Times New Roman" pitchFamily="18" charset="0"/>
              </a:rPr>
              <a:t>ze záplavového ekosystému učinila hustě porostlou slanou  bažinu</a:t>
            </a:r>
          </a:p>
          <a:p>
            <a:pPr marL="285750" indent="-285750">
              <a:buFont typeface="Arial" panose="020B0604020202020204" pitchFamily="34" charset="0"/>
              <a:buChar char="•"/>
            </a:pPr>
            <a:r>
              <a:rPr lang="cs-CZ" dirty="0">
                <a:latin typeface="Times New Roman" pitchFamily="18" charset="0"/>
                <a:cs typeface="Times New Roman" pitchFamily="18" charset="0"/>
              </a:rPr>
              <a:t>zmizelo mnoho míst, kde hledali potravu migrující ptáci</a:t>
            </a:r>
          </a:p>
          <a:p>
            <a:pPr marL="285750" indent="-285750">
              <a:buFont typeface="Arial" panose="020B0604020202020204" pitchFamily="34" charset="0"/>
              <a:buChar char="•"/>
            </a:pPr>
            <a:r>
              <a:rPr lang="cs-CZ" dirty="0">
                <a:latin typeface="Times New Roman" pitchFamily="18" charset="0"/>
                <a:cs typeface="Times New Roman" pitchFamily="18" charset="0"/>
              </a:rPr>
              <a:t>některé vodní toky se zcela zanesly sedimenty, kterým hustý porost brání v odpla</a:t>
            </a:r>
            <a:r>
              <a:rPr lang="cs-CZ" sz="1600" dirty="0"/>
              <a:t>vování</a:t>
            </a:r>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2731855"/>
            <a:ext cx="5591944" cy="3896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7710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88640"/>
            <a:ext cx="5544616" cy="6740307"/>
          </a:xfrm>
          <a:prstGeom prst="rect">
            <a:avLst/>
          </a:prstGeom>
        </p:spPr>
        <p:txBody>
          <a:bodyPr wrap="square">
            <a:spAutoFit/>
          </a:bodyPr>
          <a:lstStyle/>
          <a:p>
            <a:r>
              <a:rPr lang="cs-CZ" dirty="0">
                <a:latin typeface="Times New Roman" pitchFamily="18" charset="0"/>
                <a:cs typeface="Times New Roman" pitchFamily="18" charset="0"/>
              </a:rPr>
              <a:t>Efekt </a:t>
            </a:r>
            <a:r>
              <a:rPr lang="cs-CZ" dirty="0" err="1">
                <a:latin typeface="Times New Roman" pitchFamily="18" charset="0"/>
                <a:cs typeface="Times New Roman" pitchFamily="18" charset="0"/>
              </a:rPr>
              <a:t>rhizosférní</a:t>
            </a:r>
            <a:r>
              <a:rPr lang="cs-CZ" dirty="0">
                <a:latin typeface="Times New Roman" pitchFamily="18" charset="0"/>
                <a:cs typeface="Times New Roman" pitchFamily="18" charset="0"/>
              </a:rPr>
              <a:t> populace na rostliny</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zesílený růst rostlin</a:t>
            </a:r>
          </a:p>
          <a:p>
            <a:pPr marL="285750" indent="-285750">
              <a:buFont typeface="Arial" panose="020B0604020202020204" pitchFamily="34" charset="0"/>
              <a:buChar char="•"/>
            </a:pPr>
            <a:r>
              <a:rPr lang="cs-CZ" dirty="0">
                <a:latin typeface="Times New Roman" pitchFamily="18" charset="0"/>
                <a:cs typeface="Times New Roman" pitchFamily="18" charset="0"/>
              </a:rPr>
              <a:t> zvýšená recyklace a rozpouštění minerálních látek</a:t>
            </a:r>
          </a:p>
          <a:p>
            <a:pPr marL="285750" indent="-285750">
              <a:buFont typeface="Arial" panose="020B0604020202020204" pitchFamily="34" charset="0"/>
              <a:buChar char="•"/>
            </a:pPr>
            <a:r>
              <a:rPr lang="cs-CZ" dirty="0">
                <a:latin typeface="Times New Roman" pitchFamily="18" charset="0"/>
                <a:cs typeface="Times New Roman" pitchFamily="18" charset="0"/>
              </a:rPr>
              <a:t> syntéza vitamínů, AK, auxinů, cytokininů, giberelinů</a:t>
            </a:r>
          </a:p>
          <a:p>
            <a:pPr marL="285750" indent="-285750">
              <a:buFont typeface="Arial" panose="020B0604020202020204" pitchFamily="34" charset="0"/>
              <a:buChar char="•"/>
            </a:pPr>
            <a:r>
              <a:rPr lang="cs-CZ" dirty="0">
                <a:latin typeface="Times New Roman" pitchFamily="18" charset="0"/>
                <a:cs typeface="Times New Roman" pitchFamily="18" charset="0"/>
              </a:rPr>
              <a:t> antagonismus k patogenům - založený na </a:t>
            </a:r>
            <a:r>
              <a:rPr lang="cs-CZ" dirty="0" err="1">
                <a:latin typeface="Times New Roman" pitchFamily="18" charset="0"/>
                <a:cs typeface="Times New Roman" pitchFamily="18" charset="0"/>
              </a:rPr>
              <a:t>kompetici</a:t>
            </a:r>
            <a:r>
              <a:rPr lang="cs-CZ" dirty="0">
                <a:latin typeface="Times New Roman" pitchFamily="18" charset="0"/>
                <a:cs typeface="Times New Roman" pitchFamily="18" charset="0"/>
              </a:rPr>
              <a:t> a vývoji </a:t>
            </a:r>
            <a:r>
              <a:rPr lang="cs-CZ" dirty="0" err="1">
                <a:latin typeface="Times New Roman" pitchFamily="18" charset="0"/>
                <a:cs typeface="Times New Roman" pitchFamily="18" charset="0"/>
              </a:rPr>
              <a:t>amensálních</a:t>
            </a:r>
            <a:r>
              <a:rPr lang="cs-CZ" dirty="0">
                <a:latin typeface="Times New Roman" pitchFamily="18" charset="0"/>
                <a:cs typeface="Times New Roman" pitchFamily="18" charset="0"/>
              </a:rPr>
              <a:t> vztahů – produkce antibiotik</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r>
              <a:rPr lang="cs-CZ" dirty="0">
                <a:latin typeface="Times New Roman" pitchFamily="18" charset="0"/>
                <a:cs typeface="Times New Roman" pitchFamily="18" charset="0"/>
              </a:rPr>
              <a:t>Záplavové půdy</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v anaerobních podmínkách nedostatek O2, přebytek H2S</a:t>
            </a:r>
          </a:p>
          <a:p>
            <a:pPr marL="285750" indent="-285750">
              <a:buFont typeface="Arial" panose="020B0604020202020204" pitchFamily="34" charset="0"/>
              <a:buChar char="•"/>
            </a:pPr>
            <a:r>
              <a:rPr lang="cs-CZ" dirty="0">
                <a:latin typeface="Times New Roman" pitchFamily="18" charset="0"/>
                <a:cs typeface="Times New Roman" pitchFamily="18" charset="0"/>
              </a:rPr>
              <a:t>rýže (a možná i další) je chráněna mutualistickou asociací s </a:t>
            </a:r>
            <a:r>
              <a:rPr lang="cs-CZ" i="1" dirty="0" err="1">
                <a:latin typeface="Times New Roman" pitchFamily="18" charset="0"/>
                <a:cs typeface="Times New Roman" pitchFamily="18" charset="0"/>
              </a:rPr>
              <a:t>Beggiatoa</a:t>
            </a:r>
            <a:r>
              <a:rPr lang="cs-CZ" i="1" dirty="0">
                <a:latin typeface="Times New Roman" pitchFamily="18" charset="0"/>
                <a:cs typeface="Times New Roman" pitchFamily="18" charset="0"/>
              </a:rPr>
              <a:t>  (</a:t>
            </a:r>
            <a:r>
              <a:rPr lang="cs-CZ" dirty="0" err="1">
                <a:latin typeface="Times New Roman" pitchFamily="18" charset="0"/>
                <a:cs typeface="Times New Roman" pitchFamily="18" charset="0"/>
              </a:rPr>
              <a:t>gamma</a:t>
            </a:r>
            <a:r>
              <a:rPr lang="cs-CZ" dirty="0">
                <a:latin typeface="Times New Roman" pitchFamily="18" charset="0"/>
                <a:cs typeface="Times New Roman" pitchFamily="18" charset="0"/>
              </a:rPr>
              <a:t> </a:t>
            </a:r>
            <a:r>
              <a:rPr lang="cs-CZ" dirty="0" err="1">
                <a:latin typeface="Times New Roman" pitchFamily="18" charset="0"/>
                <a:cs typeface="Times New Roman" pitchFamily="18" charset="0"/>
              </a:rPr>
              <a:t>Proteobacteria</a:t>
            </a:r>
            <a:r>
              <a:rPr lang="cs-CZ" dirty="0">
                <a:latin typeface="Times New Roman" pitchFamily="18" charset="0"/>
                <a:cs typeface="Times New Roman" pitchFamily="18" charset="0"/>
              </a:rPr>
              <a:t>) </a:t>
            </a:r>
          </a:p>
          <a:p>
            <a:pPr marL="285750" indent="-285750">
              <a:buFont typeface="Arial" panose="020B0604020202020204" pitchFamily="34" charset="0"/>
              <a:buChar char="•"/>
            </a:pPr>
            <a:r>
              <a:rPr lang="cs-CZ" dirty="0">
                <a:latin typeface="Times New Roman" pitchFamily="18" charset="0"/>
                <a:cs typeface="Times New Roman" pitchFamily="18" charset="0"/>
              </a:rPr>
              <a:t>ta využívá kyslík a enzym katalázu z kořenů rýže</a:t>
            </a:r>
          </a:p>
          <a:p>
            <a:pPr marL="285750" indent="-285750">
              <a:buFont typeface="Arial" panose="020B0604020202020204" pitchFamily="34" charset="0"/>
              <a:buChar char="•"/>
            </a:pPr>
            <a:r>
              <a:rPr lang="cs-CZ" dirty="0">
                <a:latin typeface="Times New Roman" pitchFamily="18" charset="0"/>
                <a:cs typeface="Times New Roman" pitchFamily="18" charset="0"/>
              </a:rPr>
              <a:t>na oplátku oxiduje sirovodík na síru nebo sulfát</a:t>
            </a:r>
          </a:p>
          <a:p>
            <a:pPr marL="285750" indent="-285750">
              <a:buFont typeface="Arial" panose="020B0604020202020204" pitchFamily="34" charset="0"/>
              <a:buChar char="•"/>
            </a:pPr>
            <a:r>
              <a:rPr lang="cs-CZ" dirty="0">
                <a:latin typeface="Times New Roman" pitchFamily="18" charset="0"/>
                <a:cs typeface="Times New Roman" pitchFamily="18" charset="0"/>
              </a:rPr>
              <a:t>tím chrání cytochromových systémů v kořenech</a:t>
            </a:r>
          </a:p>
          <a:p>
            <a:pPr marL="285750" indent="-285750">
              <a:buFont typeface="Arial" panose="020B0604020202020204" pitchFamily="34" charset="0"/>
              <a:buChar char="•"/>
            </a:pPr>
            <a:r>
              <a:rPr lang="cs-CZ" dirty="0">
                <a:latin typeface="Times New Roman" pitchFamily="18" charset="0"/>
                <a:cs typeface="Times New Roman" pitchFamily="18" charset="0"/>
              </a:rPr>
              <a:t>látky produkované mikroby podporují bujný růst kořenů</a:t>
            </a:r>
          </a:p>
          <a:p>
            <a:pPr marL="285750" indent="-285750">
              <a:buFont typeface="Arial" panose="020B0604020202020204" pitchFamily="34" charset="0"/>
              <a:buChar char="•"/>
            </a:pPr>
            <a:r>
              <a:rPr lang="cs-CZ" dirty="0">
                <a:latin typeface="Times New Roman" pitchFamily="18" charset="0"/>
                <a:cs typeface="Times New Roman" pitchFamily="18" charset="0"/>
              </a:rPr>
              <a:t> auxiny a gibereliny zvyšují rychlost klíčení a </a:t>
            </a:r>
          </a:p>
          <a:p>
            <a:r>
              <a:rPr lang="cs-CZ" dirty="0">
                <a:latin typeface="Times New Roman" pitchFamily="18" charset="0"/>
                <a:cs typeface="Times New Roman" pitchFamily="18" charset="0"/>
              </a:rPr>
              <a:t>      rozvoj kořenového vlášení </a:t>
            </a:r>
          </a:p>
          <a:p>
            <a:pPr marL="285750" indent="-285750">
              <a:buFont typeface="Arial" panose="020B0604020202020204" pitchFamily="34" charset="0"/>
              <a:buChar char="•"/>
            </a:pPr>
            <a:r>
              <a:rPr lang="cs-CZ" i="1" dirty="0" err="1">
                <a:latin typeface="Times New Roman" pitchFamily="18" charset="0"/>
                <a:cs typeface="Times New Roman" pitchFamily="18" charset="0"/>
              </a:rPr>
              <a:t>Arthrobacter</a:t>
            </a:r>
            <a:r>
              <a:rPr lang="cs-CZ" i="1" dirty="0">
                <a:latin typeface="Times New Roman" pitchFamily="18" charset="0"/>
                <a:cs typeface="Times New Roman" pitchFamily="18" charset="0"/>
              </a:rPr>
              <a:t>, </a:t>
            </a:r>
            <a:r>
              <a:rPr lang="cs-CZ" i="1" dirty="0" err="1">
                <a:latin typeface="Times New Roman" pitchFamily="18" charset="0"/>
                <a:cs typeface="Times New Roman" pitchFamily="18" charset="0"/>
              </a:rPr>
              <a:t>Pseudomonas</a:t>
            </a:r>
            <a:r>
              <a:rPr lang="cs-CZ" i="1" dirty="0">
                <a:latin typeface="Times New Roman" pitchFamily="18" charset="0"/>
                <a:cs typeface="Times New Roman" pitchFamily="18" charset="0"/>
              </a:rPr>
              <a:t>, </a:t>
            </a:r>
            <a:r>
              <a:rPr lang="cs-CZ" i="1" dirty="0" err="1">
                <a:latin typeface="Times New Roman" pitchFamily="18" charset="0"/>
                <a:cs typeface="Times New Roman" pitchFamily="18" charset="0"/>
              </a:rPr>
              <a:t>Agrobacterium</a:t>
            </a:r>
            <a:r>
              <a:rPr lang="cs-CZ" i="1" dirty="0">
                <a:latin typeface="Times New Roman" pitchFamily="18" charset="0"/>
                <a:cs typeface="Times New Roman" pitchFamily="18" charset="0"/>
              </a:rPr>
              <a:t> </a:t>
            </a:r>
            <a:r>
              <a:rPr lang="cs-CZ" dirty="0">
                <a:latin typeface="Times New Roman" pitchFamily="18" charset="0"/>
                <a:cs typeface="Times New Roman" pitchFamily="18" charset="0"/>
              </a:rPr>
              <a:t>(IAA)</a:t>
            </a:r>
          </a:p>
          <a:p>
            <a:pPr marL="285750" indent="-285750">
              <a:buFont typeface="Arial" panose="020B0604020202020204" pitchFamily="34" charset="0"/>
              <a:buChar char="•"/>
            </a:pPr>
            <a:r>
              <a:rPr lang="cs-CZ" dirty="0">
                <a:latin typeface="Times New Roman" pitchFamily="18" charset="0"/>
                <a:cs typeface="Times New Roman" pitchFamily="18" charset="0"/>
              </a:rPr>
              <a:t>rhizosféra – produkce IAA (</a:t>
            </a:r>
            <a:r>
              <a:rPr lang="cs-CZ" dirty="0" err="1">
                <a:latin typeface="Times New Roman" pitchFamily="18" charset="0"/>
                <a:cs typeface="Times New Roman" pitchFamily="18" charset="0"/>
              </a:rPr>
              <a:t>indolil</a:t>
            </a:r>
            <a:r>
              <a:rPr lang="cs-CZ" dirty="0">
                <a:latin typeface="Times New Roman" pitchFamily="18" charset="0"/>
                <a:cs typeface="Times New Roman" pitchFamily="18" charset="0"/>
              </a:rPr>
              <a:t> octová kyselina) zvyšuje růst kořenů pšenice</a:t>
            </a:r>
          </a:p>
        </p:txBody>
      </p:sp>
      <p:pic>
        <p:nvPicPr>
          <p:cNvPr id="2355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5178" y="880826"/>
            <a:ext cx="3360374"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61269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404664"/>
            <a:ext cx="8856984" cy="5355312"/>
          </a:xfrm>
          <a:prstGeom prst="rect">
            <a:avLst/>
          </a:prstGeom>
        </p:spPr>
        <p:txBody>
          <a:bodyPr wrap="square">
            <a:spAutoFit/>
          </a:bodyPr>
          <a:lstStyle/>
          <a:p>
            <a:r>
              <a:rPr lang="cs-CZ" dirty="0">
                <a:latin typeface="Times New Roman" pitchFamily="18" charset="0"/>
                <a:cs typeface="Times New Roman" pitchFamily="18" charset="0"/>
              </a:rPr>
              <a:t>Alelopatické (antagonistické) látky</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produkované mikroby v rhizosféře jedné rostliny mohou bránit růstu rostliny jiné</a:t>
            </a:r>
          </a:p>
          <a:p>
            <a:pPr marL="285750" indent="-285750">
              <a:buFont typeface="Arial" panose="020B0604020202020204" pitchFamily="34" charset="0"/>
              <a:buChar char="•"/>
            </a:pPr>
            <a:r>
              <a:rPr lang="cs-CZ" dirty="0">
                <a:latin typeface="Times New Roman" pitchFamily="18" charset="0"/>
                <a:cs typeface="Times New Roman" pitchFamily="18" charset="0"/>
              </a:rPr>
              <a:t> </a:t>
            </a:r>
            <a:r>
              <a:rPr lang="cs-CZ" dirty="0" err="1">
                <a:latin typeface="Times New Roman" pitchFamily="18" charset="0"/>
                <a:cs typeface="Times New Roman" pitchFamily="18" charset="0"/>
              </a:rPr>
              <a:t>rhizosferní</a:t>
            </a:r>
            <a:r>
              <a:rPr lang="cs-CZ" dirty="0">
                <a:latin typeface="Times New Roman" pitchFamily="18" charset="0"/>
                <a:cs typeface="Times New Roman" pitchFamily="18" charset="0"/>
              </a:rPr>
              <a:t> mikroflóra mladé pšenice brání růstu hrachu a salátu</a:t>
            </a:r>
          </a:p>
          <a:p>
            <a:pPr marL="285750" indent="-285750">
              <a:buFont typeface="Arial" panose="020B0604020202020204" pitchFamily="34" charset="0"/>
              <a:buChar char="•"/>
            </a:pPr>
            <a:r>
              <a:rPr lang="cs-CZ" dirty="0">
                <a:latin typeface="Times New Roman" pitchFamily="18" charset="0"/>
                <a:cs typeface="Times New Roman" pitchFamily="18" charset="0"/>
              </a:rPr>
              <a:t> při dozrávání ústup této mikroflóry</a:t>
            </a:r>
          </a:p>
          <a:p>
            <a:pPr marL="285750" indent="-285750">
              <a:buFont typeface="Arial" panose="020B0604020202020204" pitchFamily="34" charset="0"/>
              <a:buChar char="•"/>
            </a:pPr>
            <a:r>
              <a:rPr lang="cs-CZ" dirty="0">
                <a:latin typeface="Times New Roman" pitchFamily="18" charset="0"/>
                <a:cs typeface="Times New Roman" pitchFamily="18" charset="0"/>
              </a:rPr>
              <a:t>a náhrada mikroflórou produkující růst podporující látky podobné giberelinům</a:t>
            </a:r>
          </a:p>
          <a:p>
            <a:endParaRPr lang="cs-CZ" dirty="0">
              <a:latin typeface="Times New Roman" pitchFamily="18" charset="0"/>
              <a:cs typeface="Times New Roman" pitchFamily="18" charset="0"/>
            </a:endParaRPr>
          </a:p>
          <a:p>
            <a:r>
              <a:rPr lang="cs-CZ" dirty="0">
                <a:latin typeface="Times New Roman" pitchFamily="18" charset="0"/>
                <a:cs typeface="Times New Roman" pitchFamily="18" charset="0"/>
              </a:rPr>
              <a:t>Mikroflóra zlepšuje příjem</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fosfátů – mikrobiální </a:t>
            </a:r>
            <a:r>
              <a:rPr lang="cs-CZ" dirty="0" err="1">
                <a:latin typeface="Times New Roman" pitchFamily="18" charset="0"/>
                <a:cs typeface="Times New Roman" pitchFamily="18" charset="0"/>
              </a:rPr>
              <a:t>org</a:t>
            </a:r>
            <a:r>
              <a:rPr lang="cs-CZ" dirty="0">
                <a:latin typeface="Times New Roman" pitchFamily="18" charset="0"/>
                <a:cs typeface="Times New Roman" pitchFamily="18" charset="0"/>
              </a:rPr>
              <a:t>. kyseliny rozpustí apatit</a:t>
            </a:r>
          </a:p>
          <a:p>
            <a:pPr marL="285750" indent="-285750">
              <a:buFont typeface="Arial" panose="020B0604020202020204" pitchFamily="34" charset="0"/>
              <a:buChar char="•"/>
            </a:pPr>
            <a:r>
              <a:rPr lang="cs-CZ" dirty="0">
                <a:latin typeface="Times New Roman" pitchFamily="18" charset="0"/>
                <a:cs typeface="Times New Roman" pitchFamily="18" charset="0"/>
              </a:rPr>
              <a:t>železo a mangan – </a:t>
            </a:r>
            <a:r>
              <a:rPr lang="cs-CZ" dirty="0" err="1">
                <a:latin typeface="Times New Roman" pitchFamily="18" charset="0"/>
                <a:cs typeface="Times New Roman" pitchFamily="18" charset="0"/>
              </a:rPr>
              <a:t>chelatační</a:t>
            </a:r>
            <a:r>
              <a:rPr lang="cs-CZ" dirty="0">
                <a:latin typeface="Times New Roman" pitchFamily="18" charset="0"/>
                <a:cs typeface="Times New Roman" pitchFamily="18" charset="0"/>
              </a:rPr>
              <a:t> mikrobiální látky</a:t>
            </a:r>
          </a:p>
          <a:p>
            <a:pPr marL="285750" indent="-285750">
              <a:buFont typeface="Arial" panose="020B0604020202020204" pitchFamily="34" charset="0"/>
              <a:buChar char="•"/>
            </a:pPr>
            <a:r>
              <a:rPr lang="cs-CZ" dirty="0">
                <a:latin typeface="Times New Roman" pitchFamily="18" charset="0"/>
                <a:cs typeface="Times New Roman" pitchFamily="18" charset="0"/>
              </a:rPr>
              <a:t>vápník – díky zvýšenému obsahu CO2 – zvýší rozpustnost Ca</a:t>
            </a:r>
          </a:p>
          <a:p>
            <a:pPr marL="285750" indent="-285750">
              <a:buFont typeface="Arial" panose="020B0604020202020204" pitchFamily="34" charset="0"/>
              <a:buChar char="•"/>
            </a:pPr>
            <a:r>
              <a:rPr lang="cs-CZ" dirty="0">
                <a:latin typeface="Times New Roman" pitchFamily="18" charset="0"/>
                <a:cs typeface="Times New Roman" pitchFamily="18" charset="0"/>
              </a:rPr>
              <a:t>transport těžkých kovů</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r>
              <a:rPr lang="cs-CZ" dirty="0">
                <a:latin typeface="Times New Roman" pitchFamily="18" charset="0"/>
                <a:cs typeface="Times New Roman" pitchFamily="18" charset="0"/>
              </a:rPr>
              <a:t>Někdy ale naopak poutání minerálů</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bakteriální imobilizace zinku (nemoc „malých listů“ ovocných stromů)</a:t>
            </a:r>
          </a:p>
          <a:p>
            <a:pPr marL="285750" indent="-285750">
              <a:buFont typeface="Arial" panose="020B0604020202020204" pitchFamily="34" charset="0"/>
              <a:buChar char="•"/>
            </a:pPr>
            <a:r>
              <a:rPr lang="cs-CZ" dirty="0">
                <a:latin typeface="Times New Roman" pitchFamily="18" charset="0"/>
                <a:cs typeface="Times New Roman" pitchFamily="18" charset="0"/>
              </a:rPr>
              <a:t> oxidace manganu – šedé skvrny dubu</a:t>
            </a:r>
          </a:p>
          <a:p>
            <a:pPr marL="285750" indent="-285750">
              <a:buFont typeface="Arial" panose="020B0604020202020204" pitchFamily="34" charset="0"/>
              <a:buChar char="•"/>
            </a:pPr>
            <a:r>
              <a:rPr lang="cs-CZ" dirty="0">
                <a:latin typeface="Times New Roman" pitchFamily="18" charset="0"/>
                <a:cs typeface="Times New Roman" pitchFamily="18" charset="0"/>
              </a:rPr>
              <a:t>Někdy jsou si </a:t>
            </a:r>
            <a:r>
              <a:rPr lang="cs-CZ" dirty="0" err="1">
                <a:latin typeface="Times New Roman" pitchFamily="18" charset="0"/>
                <a:cs typeface="Times New Roman" pitchFamily="18" charset="0"/>
              </a:rPr>
              <a:t>kompetitoři</a:t>
            </a:r>
            <a:r>
              <a:rPr lang="cs-CZ" dirty="0">
                <a:latin typeface="Times New Roman" pitchFamily="18" charset="0"/>
                <a:cs typeface="Times New Roman" pitchFamily="18" charset="0"/>
              </a:rPr>
              <a:t> - imobilizace N (do biomasy, ale i ztráty – denitrifikací)</a:t>
            </a:r>
          </a:p>
        </p:txBody>
      </p:sp>
    </p:spTree>
    <p:extLst>
      <p:ext uri="{BB962C8B-B14F-4D97-AF65-F5344CB8AC3E}">
        <p14:creationId xmlns:p14="http://schemas.microsoft.com/office/powerpoint/2010/main" val="39385514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29829"/>
            <a:ext cx="9036496" cy="3139321"/>
          </a:xfrm>
          <a:prstGeom prst="rect">
            <a:avLst/>
          </a:prstGeom>
        </p:spPr>
        <p:txBody>
          <a:bodyPr wrap="square">
            <a:spAutoFit/>
          </a:bodyPr>
          <a:lstStyle/>
          <a:p>
            <a:r>
              <a:rPr lang="en-GB" b="1" dirty="0" err="1">
                <a:latin typeface="Times New Roman" pitchFamily="18" charset="0"/>
                <a:cs typeface="Times New Roman" pitchFamily="18" charset="0"/>
              </a:rPr>
              <a:t>Mykorhiza</a:t>
            </a:r>
            <a:endParaRPr lang="cs-CZ" b="1" dirty="0">
              <a:latin typeface="Times New Roman" pitchFamily="18" charset="0"/>
              <a:cs typeface="Times New Roman" pitchFamily="18" charset="0"/>
            </a:endParaRPr>
          </a:p>
          <a:p>
            <a:endParaRPr lang="en-GB" dirty="0">
              <a:latin typeface="Times New Roman" pitchFamily="18" charset="0"/>
              <a:cs typeface="Times New Roman" pitchFamily="18" charset="0"/>
            </a:endParaRPr>
          </a:p>
          <a:p>
            <a:pPr marL="285750" indent="-285750">
              <a:buFont typeface="Arial" panose="020B0604020202020204" pitchFamily="34" charset="0"/>
              <a:buChar char="•"/>
            </a:pPr>
            <a:r>
              <a:rPr lang="en-GB" dirty="0">
                <a:latin typeface="Times New Roman" pitchFamily="18" charset="0"/>
                <a:cs typeface="Times New Roman" pitchFamily="18" charset="0"/>
              </a:rPr>
              <a:t> </a:t>
            </a:r>
            <a:r>
              <a:rPr lang="cs-CZ" dirty="0">
                <a:latin typeface="Times New Roman" pitchFamily="18" charset="0"/>
                <a:cs typeface="Times New Roman" pitchFamily="18" charset="0"/>
              </a:rPr>
              <a:t>symbiotické soužití hub s kořeny vyšších rostlin – mutualismus (až parazitismus)</a:t>
            </a:r>
          </a:p>
          <a:p>
            <a:pPr marL="285750" indent="-285750">
              <a:buFont typeface="Arial" panose="020B0604020202020204" pitchFamily="34" charset="0"/>
              <a:buChar char="•"/>
            </a:pPr>
            <a:r>
              <a:rPr lang="cs-CZ" dirty="0">
                <a:latin typeface="Times New Roman" pitchFamily="18" charset="0"/>
                <a:cs typeface="Times New Roman" pitchFamily="18" charset="0"/>
              </a:rPr>
              <a:t>až 90% rostlin, tráva – až 100m mycelia/1 g půdy</a:t>
            </a:r>
          </a:p>
          <a:p>
            <a:pPr marL="285750" indent="-285750">
              <a:buFont typeface="Arial" panose="020B0604020202020204" pitchFamily="34" charset="0"/>
              <a:buChar char="•"/>
            </a:pPr>
            <a:r>
              <a:rPr lang="cs-CZ" dirty="0">
                <a:latin typeface="Times New Roman" pitchFamily="18" charset="0"/>
                <a:cs typeface="Times New Roman" pitchFamily="18" charset="0"/>
              </a:rPr>
              <a:t>pronikání houbových vláken do kořenových buněk primární kůry (</a:t>
            </a:r>
            <a:r>
              <a:rPr lang="cs-CZ" b="1" dirty="0" err="1">
                <a:latin typeface="Times New Roman" pitchFamily="18" charset="0"/>
                <a:cs typeface="Times New Roman" pitchFamily="18" charset="0"/>
              </a:rPr>
              <a:t>endomykorhiza</a:t>
            </a:r>
            <a:r>
              <a:rPr lang="cs-CZ" dirty="0">
                <a:latin typeface="Times New Roman" pitchFamily="18" charset="0"/>
                <a:cs typeface="Times New Roman" pitchFamily="18" charset="0"/>
              </a:rPr>
              <a:t>)</a:t>
            </a:r>
          </a:p>
          <a:p>
            <a:pPr marL="285750" indent="-285750">
              <a:buFont typeface="Arial" panose="020B0604020202020204" pitchFamily="34" charset="0"/>
              <a:buChar char="•"/>
            </a:pPr>
            <a:r>
              <a:rPr lang="cs-CZ" dirty="0">
                <a:latin typeface="Times New Roman" pitchFamily="18" charset="0"/>
                <a:cs typeface="Times New Roman" pitchFamily="18" charset="0"/>
              </a:rPr>
              <a:t>vlákna jen v mezibuněčném prostoru (</a:t>
            </a:r>
            <a:r>
              <a:rPr lang="cs-CZ" b="1" dirty="0" err="1">
                <a:latin typeface="Times New Roman" pitchFamily="18" charset="0"/>
                <a:cs typeface="Times New Roman" pitchFamily="18" charset="0"/>
              </a:rPr>
              <a:t>ektomykorhiza</a:t>
            </a:r>
            <a:r>
              <a:rPr lang="cs-CZ" dirty="0">
                <a:latin typeface="Times New Roman" pitchFamily="18" charset="0"/>
                <a:cs typeface="Times New Roman" pitchFamily="18" charset="0"/>
              </a:rPr>
              <a:t>)</a:t>
            </a:r>
          </a:p>
          <a:p>
            <a:pPr marL="285750" indent="-285750">
              <a:buFont typeface="Arial" panose="020B0604020202020204" pitchFamily="34" charset="0"/>
              <a:buChar char="•"/>
            </a:pPr>
            <a:r>
              <a:rPr lang="cs-CZ" dirty="0">
                <a:latin typeface="Times New Roman" pitchFamily="18" charset="0"/>
                <a:cs typeface="Times New Roman" pitchFamily="18" charset="0"/>
              </a:rPr>
              <a:t>mycelium nezasahuje do středního válce kořenu rostliny</a:t>
            </a:r>
          </a:p>
          <a:p>
            <a:pPr marL="285750" indent="-285750">
              <a:buFont typeface="Arial" panose="020B0604020202020204" pitchFamily="34" charset="0"/>
              <a:buChar char="•"/>
            </a:pPr>
            <a:r>
              <a:rPr lang="cs-CZ" dirty="0">
                <a:latin typeface="Times New Roman" pitchFamily="18" charset="0"/>
                <a:cs typeface="Times New Roman" pitchFamily="18" charset="0"/>
              </a:rPr>
              <a:t>jde o specifický vztah – specializace</a:t>
            </a:r>
          </a:p>
          <a:p>
            <a:pPr marL="285750" indent="-285750">
              <a:buFont typeface="Arial" panose="020B0604020202020204" pitchFamily="34" charset="0"/>
              <a:buChar char="•"/>
            </a:pPr>
            <a:r>
              <a:rPr lang="cs-CZ" dirty="0">
                <a:latin typeface="Times New Roman" pitchFamily="18" charset="0"/>
                <a:cs typeface="Times New Roman" pitchFamily="18" charset="0"/>
              </a:rPr>
              <a:t> zvýšený příjem vody a živin, především P a N</a:t>
            </a:r>
          </a:p>
          <a:p>
            <a:pPr marL="285750" indent="-285750">
              <a:buFont typeface="Arial" panose="020B0604020202020204" pitchFamily="34" charset="0"/>
              <a:buChar char="•"/>
            </a:pPr>
            <a:r>
              <a:rPr lang="cs-CZ" dirty="0">
                <a:latin typeface="Times New Roman" pitchFamily="18" charset="0"/>
                <a:cs typeface="Times New Roman" pitchFamily="18" charset="0"/>
              </a:rPr>
              <a:t>houby stimulují </a:t>
            </a:r>
            <a:r>
              <a:rPr lang="cs-CZ" dirty="0" err="1">
                <a:latin typeface="Times New Roman" pitchFamily="18" charset="0"/>
                <a:cs typeface="Times New Roman" pitchFamily="18" charset="0"/>
              </a:rPr>
              <a:t>rhizosférní</a:t>
            </a:r>
            <a:r>
              <a:rPr lang="cs-CZ" dirty="0">
                <a:latin typeface="Times New Roman" pitchFamily="18" charset="0"/>
                <a:cs typeface="Times New Roman" pitchFamily="18" charset="0"/>
              </a:rPr>
              <a:t> </a:t>
            </a:r>
            <a:r>
              <a:rPr lang="cs-CZ" dirty="0" err="1">
                <a:latin typeface="Times New Roman" pitchFamily="18" charset="0"/>
                <a:cs typeface="Times New Roman" pitchFamily="18" charset="0"/>
              </a:rPr>
              <a:t>mikrofloru</a:t>
            </a:r>
            <a:r>
              <a:rPr lang="cs-CZ" dirty="0">
                <a:latin typeface="Times New Roman" pitchFamily="18" charset="0"/>
                <a:cs typeface="Times New Roman" pitchFamily="18" charset="0"/>
              </a:rPr>
              <a:t> a její </a:t>
            </a:r>
            <a:r>
              <a:rPr lang="cs-CZ" dirty="0" err="1">
                <a:latin typeface="Times New Roman" pitchFamily="18" charset="0"/>
                <a:cs typeface="Times New Roman" pitchFamily="18" charset="0"/>
              </a:rPr>
              <a:t>enzymatick</a:t>
            </a:r>
            <a:r>
              <a:rPr lang="en-GB" dirty="0">
                <a:latin typeface="Times New Roman" pitchFamily="18" charset="0"/>
                <a:cs typeface="Times New Roman" pitchFamily="18" charset="0"/>
              </a:rPr>
              <a:t>é </a:t>
            </a:r>
            <a:r>
              <a:rPr lang="en-GB" dirty="0" err="1">
                <a:latin typeface="Times New Roman" pitchFamily="18" charset="0"/>
                <a:cs typeface="Times New Roman" pitchFamily="18" charset="0"/>
              </a:rPr>
              <a:t>aktivity</a:t>
            </a: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významné</a:t>
            </a:r>
            <a:r>
              <a:rPr lang="en-GB" dirty="0">
                <a:latin typeface="Times New Roman" pitchFamily="18" charset="0"/>
                <a:cs typeface="Times New Roman" pitchFamily="18" charset="0"/>
              </a:rPr>
              <a:t> pro </a:t>
            </a:r>
            <a:r>
              <a:rPr lang="en-GB" dirty="0" err="1">
                <a:latin typeface="Times New Roman" pitchFamily="18" charset="0"/>
                <a:cs typeface="Times New Roman" pitchFamily="18" charset="0"/>
              </a:rPr>
              <a:t>výživu</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růst</a:t>
            </a:r>
            <a:r>
              <a:rPr lang="en-GB" dirty="0">
                <a:latin typeface="Times New Roman" pitchFamily="18" charset="0"/>
                <a:cs typeface="Times New Roman" pitchFamily="18" charset="0"/>
              </a:rPr>
              <a:t> a </a:t>
            </a:r>
            <a:r>
              <a:rPr lang="en-GB" dirty="0" err="1">
                <a:latin typeface="Times New Roman" pitchFamily="18" charset="0"/>
                <a:cs typeface="Times New Roman" pitchFamily="18" charset="0"/>
              </a:rPr>
              <a:t>zdravotní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stav</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rostlin</a:t>
            </a:r>
            <a:endParaRPr lang="en-GB" dirty="0">
              <a:latin typeface="Times New Roman" pitchFamily="18" charset="0"/>
              <a:cs typeface="Times New Roman" pitchFamily="18" charset="0"/>
            </a:endParaRPr>
          </a:p>
        </p:txBody>
      </p:sp>
      <p:pic>
        <p:nvPicPr>
          <p:cNvPr id="2560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0156" y="3149402"/>
            <a:ext cx="6062164" cy="370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27918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Obdélník 1">
            <a:extLst>
              <a:ext uri="{FF2B5EF4-FFF2-40B4-BE49-F238E27FC236}">
                <a16:creationId xmlns:a16="http://schemas.microsoft.com/office/drawing/2014/main" id="{395E2381-E3B8-156C-EDDE-FB25122C4169}"/>
              </a:ext>
            </a:extLst>
          </p:cNvPr>
          <p:cNvSpPr>
            <a:spLocks noChangeArrowheads="1"/>
          </p:cNvSpPr>
          <p:nvPr/>
        </p:nvSpPr>
        <p:spPr bwMode="auto">
          <a:xfrm>
            <a:off x="0" y="0"/>
            <a:ext cx="9144000" cy="6308725"/>
          </a:xfrm>
          <a:prstGeom prst="rect">
            <a:avLst/>
          </a:prstGeom>
          <a:noFill/>
          <a:ln w="9525">
            <a:noFill/>
            <a:miter lim="800000"/>
            <a:headEnd/>
            <a:tailEnd/>
          </a:ln>
        </p:spPr>
        <p:txBody>
          <a:bodyPr>
            <a:spAutoFit/>
          </a:bodyPr>
          <a:lstStyle/>
          <a:p>
            <a:pPr eaLnBrk="1" hangingPunct="1">
              <a:defRPr/>
            </a:pPr>
            <a:endParaRPr lang="cs-CZ" dirty="0"/>
          </a:p>
          <a:p>
            <a:pPr eaLnBrk="1" hangingPunct="1">
              <a:defRPr/>
            </a:pPr>
            <a:r>
              <a:rPr lang="cs-CZ" sz="2000" b="1" dirty="0"/>
              <a:t>Mykorhiza(Frank 1885)</a:t>
            </a:r>
          </a:p>
          <a:p>
            <a:pPr eaLnBrk="1" hangingPunct="1">
              <a:defRPr/>
            </a:pPr>
            <a:r>
              <a:rPr lang="cs-CZ" sz="2000" dirty="0"/>
              <a:t>Soužití houbového mycelia a kořenů vyšších rostlin</a:t>
            </a:r>
          </a:p>
          <a:p>
            <a:pPr eaLnBrk="1" hangingPunct="1">
              <a:defRPr/>
            </a:pPr>
            <a:r>
              <a:rPr lang="cs-CZ" sz="2000" dirty="0"/>
              <a:t>většinou jde o mutualistický vztah, někdy ze strany rostlin parazitický</a:t>
            </a:r>
          </a:p>
          <a:p>
            <a:pPr eaLnBrk="1" hangingPunct="1">
              <a:defRPr/>
            </a:pPr>
            <a:r>
              <a:rPr lang="cs-CZ" sz="2000" dirty="0"/>
              <a:t>rostlina zpravidla dodává uhlíkaté látky, energii, houba živiny</a:t>
            </a:r>
          </a:p>
          <a:p>
            <a:pPr eaLnBrk="1" hangingPunct="1">
              <a:defRPr/>
            </a:pPr>
            <a:r>
              <a:rPr lang="cs-CZ" sz="2000" b="1" dirty="0">
                <a:solidFill>
                  <a:schemeClr val="accent6"/>
                </a:solidFill>
              </a:rPr>
              <a:t>Typy mykorhiz</a:t>
            </a:r>
            <a:endParaRPr lang="cs-CZ" sz="2000" dirty="0">
              <a:solidFill>
                <a:schemeClr val="accent6"/>
              </a:solidFill>
            </a:endParaRPr>
          </a:p>
          <a:p>
            <a:pPr eaLnBrk="1" hangingPunct="1">
              <a:defRPr/>
            </a:pPr>
            <a:r>
              <a:rPr lang="cs-CZ" sz="2000" b="1" dirty="0" err="1">
                <a:solidFill>
                  <a:srgbClr val="FF0000"/>
                </a:solidFill>
              </a:rPr>
              <a:t>Endomykorhiza</a:t>
            </a:r>
            <a:r>
              <a:rPr lang="cs-CZ" sz="2000" b="1" dirty="0"/>
              <a:t>:</a:t>
            </a:r>
          </a:p>
          <a:p>
            <a:pPr eaLnBrk="1" hangingPunct="1">
              <a:defRPr/>
            </a:pPr>
            <a:r>
              <a:rPr lang="cs-CZ" sz="2000" dirty="0"/>
              <a:t>Mykorhizní houby kolonizují buňky primární kůry kořene (proniká přes BS, ale nikoliv přes </a:t>
            </a:r>
            <a:r>
              <a:rPr lang="cs-CZ" sz="2000" dirty="0" err="1"/>
              <a:t>cytopl</a:t>
            </a:r>
            <a:r>
              <a:rPr lang="cs-CZ" sz="2000" dirty="0"/>
              <a:t>. membránu). Patří sem </a:t>
            </a:r>
            <a:r>
              <a:rPr lang="cs-CZ" sz="2000" b="1" dirty="0" err="1"/>
              <a:t>arbuskulární</a:t>
            </a:r>
            <a:r>
              <a:rPr lang="cs-CZ" sz="2000" b="1" dirty="0"/>
              <a:t> mykorrhiza(AM), </a:t>
            </a:r>
            <a:r>
              <a:rPr lang="cs-CZ" sz="2000" b="1" dirty="0" err="1"/>
              <a:t>orchideoidní</a:t>
            </a:r>
            <a:r>
              <a:rPr lang="cs-CZ" sz="2000" b="1" dirty="0"/>
              <a:t> a </a:t>
            </a:r>
            <a:r>
              <a:rPr lang="cs-CZ" sz="2000" b="1" dirty="0" err="1"/>
              <a:t>erikoidní</a:t>
            </a:r>
            <a:r>
              <a:rPr lang="cs-CZ" sz="2000" b="1" dirty="0"/>
              <a:t> mykorhiza. </a:t>
            </a:r>
          </a:p>
          <a:p>
            <a:pPr eaLnBrk="1" hangingPunct="1">
              <a:defRPr/>
            </a:pPr>
            <a:r>
              <a:rPr lang="cs-CZ" sz="2000" b="1" dirty="0" err="1">
                <a:solidFill>
                  <a:srgbClr val="00B0F0"/>
                </a:solidFill>
              </a:rPr>
              <a:t>Ektomykorhiza</a:t>
            </a:r>
            <a:r>
              <a:rPr lang="cs-CZ" sz="2000" b="1" dirty="0"/>
              <a:t>:</a:t>
            </a:r>
          </a:p>
          <a:p>
            <a:pPr eaLnBrk="1" hangingPunct="1">
              <a:defRPr/>
            </a:pPr>
            <a:r>
              <a:rPr lang="cs-CZ" sz="2000" dirty="0"/>
              <a:t>Rozvoj houby omezen na mezibuněčné prostory primární kůry, kde tvoří tzv. </a:t>
            </a:r>
            <a:r>
              <a:rPr lang="cs-CZ" sz="2000" dirty="0" err="1"/>
              <a:t>Hartigovu</a:t>
            </a:r>
            <a:r>
              <a:rPr lang="cs-CZ" sz="2000" dirty="0"/>
              <a:t> síť; hyfy houby vytvářejí obal kořene, jenž je morfologicky změněn.</a:t>
            </a:r>
          </a:p>
          <a:p>
            <a:pPr eaLnBrk="1" hangingPunct="1">
              <a:defRPr/>
            </a:pPr>
            <a:r>
              <a:rPr lang="cs-CZ" sz="2000" b="1" dirty="0">
                <a:solidFill>
                  <a:srgbClr val="00B050"/>
                </a:solidFill>
              </a:rPr>
              <a:t>Přechodové typy</a:t>
            </a:r>
            <a:r>
              <a:rPr lang="cs-CZ" sz="2000" b="1" dirty="0"/>
              <a:t>:</a:t>
            </a:r>
          </a:p>
          <a:p>
            <a:pPr eaLnBrk="1" hangingPunct="1">
              <a:defRPr/>
            </a:pPr>
            <a:r>
              <a:rPr lang="cs-CZ" sz="2000" b="1" dirty="0"/>
              <a:t>„</a:t>
            </a:r>
            <a:r>
              <a:rPr lang="cs-CZ" sz="2000" b="1" dirty="0" err="1"/>
              <a:t>Ektendomykorhiza</a:t>
            </a:r>
            <a:r>
              <a:rPr lang="cs-CZ" sz="2000" b="1" dirty="0"/>
              <a:t>“, </a:t>
            </a:r>
            <a:r>
              <a:rPr lang="cs-CZ" sz="2000" b="1" dirty="0" err="1"/>
              <a:t>arbutoidní</a:t>
            </a:r>
            <a:r>
              <a:rPr lang="cs-CZ" sz="2000" b="1" dirty="0"/>
              <a:t> a </a:t>
            </a:r>
            <a:r>
              <a:rPr lang="cs-CZ" sz="2000" b="1" dirty="0" err="1"/>
              <a:t>monotropoidní</a:t>
            </a:r>
            <a:r>
              <a:rPr lang="cs-CZ" sz="2000" b="1" dirty="0"/>
              <a:t> mykorrhiza. </a:t>
            </a:r>
            <a:r>
              <a:rPr lang="cs-CZ" sz="2000" dirty="0"/>
              <a:t>Houba kolonizuje buňky primární kůry, zároveň však znaky typické pro </a:t>
            </a:r>
            <a:r>
              <a:rPr lang="cs-CZ" sz="2000" dirty="0" err="1"/>
              <a:t>ektomykorrhizu</a:t>
            </a:r>
            <a:r>
              <a:rPr lang="cs-CZ" sz="2000" dirty="0"/>
              <a:t> (</a:t>
            </a:r>
            <a:r>
              <a:rPr lang="cs-CZ" sz="2000" dirty="0" err="1"/>
              <a:t>zkrácenéa</a:t>
            </a:r>
            <a:r>
              <a:rPr lang="cs-CZ" sz="2000" dirty="0"/>
              <a:t> </a:t>
            </a:r>
            <a:r>
              <a:rPr lang="cs-CZ" sz="2000" dirty="0" err="1"/>
              <a:t>ztlustlé</a:t>
            </a:r>
            <a:r>
              <a:rPr lang="cs-CZ" sz="2000" dirty="0"/>
              <a:t> kořeny s „punčoškou“).</a:t>
            </a:r>
            <a:r>
              <a:rPr lang="cs-CZ" sz="2000" b="1" dirty="0"/>
              <a:t> </a:t>
            </a:r>
          </a:p>
          <a:p>
            <a:pPr eaLnBrk="1" hangingPunct="1">
              <a:defRPr/>
            </a:pPr>
            <a:r>
              <a:rPr lang="cs-CZ" sz="2000" b="1" dirty="0"/>
              <a:t>V lesních ekosystémech má zásadní význam </a:t>
            </a:r>
            <a:r>
              <a:rPr lang="cs-CZ" sz="2000" b="1" dirty="0" err="1"/>
              <a:t>ektomykorhiza</a:t>
            </a:r>
            <a:r>
              <a:rPr lang="cs-CZ" sz="2000" b="1" dirty="0"/>
              <a:t>, </a:t>
            </a:r>
            <a:r>
              <a:rPr lang="cs-CZ" sz="2000" dirty="0"/>
              <a:t>dalším důležitým typem je </a:t>
            </a:r>
            <a:r>
              <a:rPr lang="cs-CZ" sz="2000" b="1" dirty="0" err="1"/>
              <a:t>arbuskulární</a:t>
            </a:r>
            <a:r>
              <a:rPr lang="cs-CZ" sz="2000" b="1" dirty="0"/>
              <a:t> mykorrhiza. </a:t>
            </a:r>
            <a:r>
              <a:rPr lang="cs-CZ" sz="2000" dirty="0"/>
              <a:t>V boreálních lesích s účastí </a:t>
            </a:r>
            <a:r>
              <a:rPr lang="cs-CZ" sz="2000" dirty="0" err="1"/>
              <a:t>erikoidních</a:t>
            </a:r>
            <a:r>
              <a:rPr lang="cs-CZ" sz="2000" dirty="0"/>
              <a:t> keříků je významná </a:t>
            </a:r>
            <a:r>
              <a:rPr lang="cs-CZ" sz="2000" b="1" dirty="0" err="1"/>
              <a:t>erikoidní</a:t>
            </a:r>
            <a:r>
              <a:rPr lang="cs-CZ" sz="2000" b="1" dirty="0"/>
              <a:t> mykorhiza.</a:t>
            </a:r>
            <a:endParaRPr lang="cs-CZ" sz="20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304800"/>
            <a:ext cx="7772400" cy="1143000"/>
          </a:xfrm>
        </p:spPr>
        <p:txBody>
          <a:bodyPr/>
          <a:lstStyle/>
          <a:p>
            <a:pPr eaLnBrk="1" hangingPunct="1"/>
            <a:r>
              <a:rPr lang="cs-CZ" sz="3600"/>
              <a:t>Typy mykorhizních symbióz</a:t>
            </a:r>
          </a:p>
        </p:txBody>
      </p:sp>
      <p:sp>
        <p:nvSpPr>
          <p:cNvPr id="10243" name="Rectangle 3"/>
          <p:cNvSpPr>
            <a:spLocks noGrp="1" noChangeArrowheads="1"/>
          </p:cNvSpPr>
          <p:nvPr>
            <p:ph type="body" idx="1"/>
          </p:nvPr>
        </p:nvSpPr>
        <p:spPr>
          <a:xfrm>
            <a:off x="685800" y="1676400"/>
            <a:ext cx="7772400" cy="4114800"/>
          </a:xfrm>
        </p:spPr>
        <p:txBody>
          <a:bodyPr/>
          <a:lstStyle/>
          <a:p>
            <a:pPr eaLnBrk="1" hangingPunct="1">
              <a:buFont typeface="Wingdings" pitchFamily="2" charset="2"/>
              <a:buChar char="Ø"/>
              <a:defRPr/>
            </a:pPr>
            <a:r>
              <a:rPr lang="cs-CZ" sz="2800" dirty="0" err="1">
                <a:solidFill>
                  <a:srgbClr val="FFFF00"/>
                </a:solidFill>
              </a:rPr>
              <a:t>arbuskulární</a:t>
            </a:r>
            <a:r>
              <a:rPr lang="cs-CZ" sz="2800" dirty="0">
                <a:solidFill>
                  <a:srgbClr val="FFFF00"/>
                </a:solidFill>
              </a:rPr>
              <a:t> mykorhizní symbióza</a:t>
            </a:r>
          </a:p>
          <a:p>
            <a:pPr eaLnBrk="1" hangingPunct="1">
              <a:buFont typeface="Wingdings" pitchFamily="2" charset="2"/>
              <a:buChar char="Ø"/>
              <a:defRPr/>
            </a:pPr>
            <a:r>
              <a:rPr lang="cs-CZ" sz="2800" dirty="0" err="1">
                <a:solidFill>
                  <a:srgbClr val="FFFF00"/>
                </a:solidFill>
              </a:rPr>
              <a:t>orchideoidní</a:t>
            </a:r>
            <a:r>
              <a:rPr lang="cs-CZ" sz="2800" dirty="0">
                <a:solidFill>
                  <a:srgbClr val="FFFF00"/>
                </a:solidFill>
              </a:rPr>
              <a:t> mykorhizní symbióza</a:t>
            </a:r>
          </a:p>
          <a:p>
            <a:pPr eaLnBrk="1" hangingPunct="1">
              <a:buFont typeface="Wingdings" pitchFamily="2" charset="2"/>
              <a:buChar char="Ø"/>
              <a:defRPr/>
            </a:pPr>
            <a:r>
              <a:rPr lang="cs-CZ" sz="2800" dirty="0" err="1">
                <a:solidFill>
                  <a:srgbClr val="FFFF00"/>
                </a:solidFill>
              </a:rPr>
              <a:t>erikoidní</a:t>
            </a:r>
            <a:r>
              <a:rPr lang="cs-CZ" sz="2800" dirty="0">
                <a:solidFill>
                  <a:srgbClr val="FFFF00"/>
                </a:solidFill>
              </a:rPr>
              <a:t> mykorhizní symbióza</a:t>
            </a:r>
          </a:p>
          <a:p>
            <a:pPr eaLnBrk="1" hangingPunct="1">
              <a:buFont typeface="Wingdings" pitchFamily="2" charset="2"/>
              <a:buChar char="Ø"/>
              <a:defRPr/>
            </a:pPr>
            <a:r>
              <a:rPr lang="cs-CZ" sz="2800" dirty="0" err="1">
                <a:solidFill>
                  <a:srgbClr val="92D050"/>
                </a:solidFill>
              </a:rPr>
              <a:t>ektomykorhizní</a:t>
            </a:r>
            <a:r>
              <a:rPr lang="cs-CZ" sz="2800" dirty="0">
                <a:solidFill>
                  <a:srgbClr val="92D050"/>
                </a:solidFill>
              </a:rPr>
              <a:t> symbióza</a:t>
            </a:r>
          </a:p>
          <a:p>
            <a:pPr eaLnBrk="1" hangingPunct="1">
              <a:buFont typeface="Wingdings" pitchFamily="2" charset="2"/>
              <a:buChar char="Ø"/>
              <a:defRPr/>
            </a:pPr>
            <a:r>
              <a:rPr lang="cs-CZ" sz="2800" dirty="0" err="1"/>
              <a:t>ektendomykorhizní</a:t>
            </a:r>
            <a:r>
              <a:rPr lang="cs-CZ" sz="2800" dirty="0"/>
              <a:t> symbióza</a:t>
            </a:r>
          </a:p>
          <a:p>
            <a:pPr eaLnBrk="1" hangingPunct="1">
              <a:buFont typeface="Wingdings" pitchFamily="2" charset="2"/>
              <a:buChar char="Ø"/>
              <a:defRPr/>
            </a:pPr>
            <a:r>
              <a:rPr lang="cs-CZ" sz="2800" dirty="0" err="1"/>
              <a:t>arbutoidní</a:t>
            </a:r>
            <a:r>
              <a:rPr lang="cs-CZ" sz="2800" dirty="0"/>
              <a:t> mykorhizní symbióza</a:t>
            </a:r>
          </a:p>
          <a:p>
            <a:pPr eaLnBrk="1" hangingPunct="1">
              <a:buFont typeface="Wingdings" pitchFamily="2" charset="2"/>
              <a:buChar char="Ø"/>
              <a:defRPr/>
            </a:pPr>
            <a:r>
              <a:rPr lang="cs-CZ" sz="2800" dirty="0" err="1"/>
              <a:t>monotropoidní</a:t>
            </a:r>
            <a:r>
              <a:rPr lang="cs-CZ" sz="2800" dirty="0"/>
              <a:t> mykorhizní symbióza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4175448" y="332656"/>
            <a:ext cx="4968552" cy="6247864"/>
          </a:xfrm>
          <a:prstGeom prst="rect">
            <a:avLst/>
          </a:prstGeom>
        </p:spPr>
        <p:txBody>
          <a:bodyPr wrap="square">
            <a:spAutoFit/>
          </a:bodyPr>
          <a:lstStyle/>
          <a:p>
            <a:r>
              <a:rPr lang="cs-CZ" sz="1600" b="1" dirty="0">
                <a:latin typeface="Times New Roman" pitchFamily="18" charset="0"/>
                <a:cs typeface="Times New Roman" pitchFamily="18" charset="0"/>
              </a:rPr>
              <a:t>Typy mykorhiz schematicky znázorněné v příčném řezu kořenem</a:t>
            </a:r>
          </a:p>
          <a:p>
            <a:endParaRPr lang="cs-CZ" sz="1600" b="1" dirty="0">
              <a:latin typeface="Times New Roman" pitchFamily="18" charset="0"/>
              <a:cs typeface="Times New Roman" pitchFamily="18" charset="0"/>
            </a:endParaRPr>
          </a:p>
          <a:p>
            <a:r>
              <a:rPr lang="cs-CZ" sz="1600" dirty="0">
                <a:latin typeface="Times New Roman" pitchFamily="18" charset="0"/>
                <a:cs typeface="Times New Roman" pitchFamily="18" charset="0"/>
              </a:rPr>
              <a:t> (E) - </a:t>
            </a:r>
            <a:r>
              <a:rPr lang="cs-CZ" sz="1600" dirty="0" err="1">
                <a:latin typeface="Times New Roman" pitchFamily="18" charset="0"/>
                <a:cs typeface="Times New Roman" pitchFamily="18" charset="0"/>
              </a:rPr>
              <a:t>ektomykorhiza</a:t>
            </a:r>
            <a:r>
              <a:rPr lang="cs-CZ" sz="1600" dirty="0">
                <a:latin typeface="Times New Roman" pitchFamily="18" charset="0"/>
                <a:cs typeface="Times New Roman" pitchFamily="18" charset="0"/>
              </a:rPr>
              <a:t> (kořen je obalen hustým hyfovým pláštěm, hyfy nevstupují do buněk, ale prorůstají mezibuněčnými prostory a tvoří tak </a:t>
            </a:r>
            <a:r>
              <a:rPr lang="cs-CZ" sz="1600" dirty="0" err="1">
                <a:latin typeface="Times New Roman" pitchFamily="18" charset="0"/>
                <a:cs typeface="Times New Roman" pitchFamily="18" charset="0"/>
              </a:rPr>
              <a:t>Hartigovu</a:t>
            </a:r>
            <a:r>
              <a:rPr lang="cs-CZ" sz="1600" dirty="0">
                <a:latin typeface="Times New Roman" pitchFamily="18" charset="0"/>
                <a:cs typeface="Times New Roman" pitchFamily="18" charset="0"/>
              </a:rPr>
              <a:t> síť)</a:t>
            </a:r>
          </a:p>
          <a:p>
            <a:endParaRPr lang="cs-CZ" sz="1600" dirty="0">
              <a:latin typeface="Times New Roman" pitchFamily="18" charset="0"/>
              <a:cs typeface="Times New Roman" pitchFamily="18" charset="0"/>
            </a:endParaRPr>
          </a:p>
          <a:p>
            <a:r>
              <a:rPr lang="cs-CZ" sz="1600" dirty="0">
                <a:latin typeface="Times New Roman" pitchFamily="18" charset="0"/>
                <a:cs typeface="Times New Roman" pitchFamily="18" charset="0"/>
              </a:rPr>
              <a:t> (A) - </a:t>
            </a:r>
            <a:r>
              <a:rPr lang="cs-CZ" sz="1600" dirty="0" err="1">
                <a:latin typeface="Times New Roman" pitchFamily="18" charset="0"/>
                <a:cs typeface="Times New Roman" pitchFamily="18" charset="0"/>
              </a:rPr>
              <a:t>arbuskulární</a:t>
            </a:r>
            <a:r>
              <a:rPr lang="cs-CZ" sz="1600" dirty="0">
                <a:latin typeface="Times New Roman" pitchFamily="18" charset="0"/>
                <a:cs typeface="Times New Roman" pitchFamily="18" charset="0"/>
              </a:rPr>
              <a:t> mykorhiza (v buňkách jsou keříčkovité </a:t>
            </a:r>
            <a:r>
              <a:rPr lang="cs-CZ" sz="1600" dirty="0" err="1">
                <a:latin typeface="Times New Roman" pitchFamily="18" charset="0"/>
                <a:cs typeface="Times New Roman" pitchFamily="18" charset="0"/>
              </a:rPr>
              <a:t>arbuskuly</a:t>
            </a:r>
            <a:r>
              <a:rPr lang="cs-CZ" sz="1600" dirty="0">
                <a:latin typeface="Times New Roman" pitchFamily="18" charset="0"/>
                <a:cs typeface="Times New Roman" pitchFamily="18" charset="0"/>
              </a:rPr>
              <a:t>, mezi buňkami váčkovité vezikuly)</a:t>
            </a:r>
          </a:p>
          <a:p>
            <a:endParaRPr lang="cs-CZ" sz="1600" dirty="0">
              <a:latin typeface="Times New Roman" pitchFamily="18" charset="0"/>
              <a:cs typeface="Times New Roman" pitchFamily="18" charset="0"/>
            </a:endParaRPr>
          </a:p>
          <a:p>
            <a:r>
              <a:rPr lang="cs-CZ" sz="1600" dirty="0">
                <a:latin typeface="Times New Roman" pitchFamily="18" charset="0"/>
                <a:cs typeface="Times New Roman" pitchFamily="18" charset="0"/>
              </a:rPr>
              <a:t>(O) - </a:t>
            </a:r>
            <a:r>
              <a:rPr lang="cs-CZ" sz="1600" dirty="0" err="1">
                <a:latin typeface="Times New Roman" pitchFamily="18" charset="0"/>
                <a:cs typeface="Times New Roman" pitchFamily="18" charset="0"/>
              </a:rPr>
              <a:t>orchideoidní</a:t>
            </a:r>
            <a:r>
              <a:rPr lang="cs-CZ" sz="1600" dirty="0">
                <a:latin typeface="Times New Roman" pitchFamily="18" charset="0"/>
                <a:cs typeface="Times New Roman" pitchFamily="18" charset="0"/>
              </a:rPr>
              <a:t> mykorhiza (hyfy tvoří charakteristické smotky v primární kůře, v některých buňkách jsou již tyto smotky odumřelé a zvolna se ztrácejí) </a:t>
            </a:r>
          </a:p>
          <a:p>
            <a:endParaRPr lang="cs-CZ" sz="1600" dirty="0">
              <a:latin typeface="Times New Roman" pitchFamily="18" charset="0"/>
              <a:cs typeface="Times New Roman" pitchFamily="18" charset="0"/>
            </a:endParaRPr>
          </a:p>
          <a:p>
            <a:r>
              <a:rPr lang="cs-CZ" sz="1600" dirty="0">
                <a:latin typeface="Times New Roman" pitchFamily="18" charset="0"/>
                <a:cs typeface="Times New Roman" pitchFamily="18" charset="0"/>
              </a:rPr>
              <a:t>(</a:t>
            </a:r>
            <a:r>
              <a:rPr lang="cs-CZ" sz="1600" dirty="0" err="1">
                <a:latin typeface="Times New Roman" pitchFamily="18" charset="0"/>
                <a:cs typeface="Times New Roman" pitchFamily="18" charset="0"/>
              </a:rPr>
              <a:t>Er</a:t>
            </a:r>
            <a:r>
              <a:rPr lang="cs-CZ" sz="1600" dirty="0">
                <a:latin typeface="Times New Roman" pitchFamily="18" charset="0"/>
                <a:cs typeface="Times New Roman" pitchFamily="18" charset="0"/>
              </a:rPr>
              <a:t>) - </a:t>
            </a:r>
            <a:r>
              <a:rPr lang="cs-CZ" sz="1600" dirty="0" err="1">
                <a:latin typeface="Times New Roman" pitchFamily="18" charset="0"/>
                <a:cs typeface="Times New Roman" pitchFamily="18" charset="0"/>
              </a:rPr>
              <a:t>erikoidní</a:t>
            </a:r>
            <a:r>
              <a:rPr lang="cs-CZ" sz="1600" dirty="0">
                <a:latin typeface="Times New Roman" pitchFamily="18" charset="0"/>
                <a:cs typeface="Times New Roman" pitchFamily="18" charset="0"/>
              </a:rPr>
              <a:t> mykorhiza (hyfy tvoří také smotky, ale převážně v krycích vrstvách kořene)</a:t>
            </a:r>
          </a:p>
          <a:p>
            <a:endParaRPr lang="cs-CZ" sz="1600" dirty="0">
              <a:latin typeface="Times New Roman" pitchFamily="18" charset="0"/>
              <a:cs typeface="Times New Roman" pitchFamily="18" charset="0"/>
            </a:endParaRPr>
          </a:p>
          <a:p>
            <a:r>
              <a:rPr lang="cs-CZ" sz="1600" dirty="0">
                <a:latin typeface="Times New Roman" pitchFamily="18" charset="0"/>
                <a:cs typeface="Times New Roman" pitchFamily="18" charset="0"/>
              </a:rPr>
              <a:t> (M), (</a:t>
            </a:r>
            <a:r>
              <a:rPr lang="cs-CZ" sz="1600" dirty="0" err="1">
                <a:latin typeface="Times New Roman" pitchFamily="18" charset="0"/>
                <a:cs typeface="Times New Roman" pitchFamily="18" charset="0"/>
              </a:rPr>
              <a:t>At</a:t>
            </a:r>
            <a:r>
              <a:rPr lang="cs-CZ" sz="1600" dirty="0">
                <a:latin typeface="Times New Roman" pitchFamily="18" charset="0"/>
                <a:cs typeface="Times New Roman" pitchFamily="18" charset="0"/>
              </a:rPr>
              <a:t>), (</a:t>
            </a:r>
            <a:r>
              <a:rPr lang="cs-CZ" sz="1600" dirty="0" err="1">
                <a:latin typeface="Times New Roman" pitchFamily="18" charset="0"/>
                <a:cs typeface="Times New Roman" pitchFamily="18" charset="0"/>
              </a:rPr>
              <a:t>Ee</a:t>
            </a:r>
            <a:r>
              <a:rPr lang="cs-CZ" sz="1600" dirty="0">
                <a:latin typeface="Times New Roman" pitchFamily="18" charset="0"/>
                <a:cs typeface="Times New Roman" pitchFamily="18" charset="0"/>
              </a:rPr>
              <a:t>) - přechodné typy mezi </a:t>
            </a:r>
            <a:r>
              <a:rPr lang="cs-CZ" sz="1600" dirty="0" err="1">
                <a:latin typeface="Times New Roman" pitchFamily="18" charset="0"/>
                <a:cs typeface="Times New Roman" pitchFamily="18" charset="0"/>
              </a:rPr>
              <a:t>endo</a:t>
            </a:r>
            <a:r>
              <a:rPr lang="cs-CZ" sz="1600" dirty="0">
                <a:latin typeface="Times New Roman" pitchFamily="18" charset="0"/>
                <a:cs typeface="Times New Roman" pitchFamily="18" charset="0"/>
              </a:rPr>
              <a:t>- a </a:t>
            </a:r>
            <a:r>
              <a:rPr lang="cs-CZ" sz="1600" dirty="0" err="1">
                <a:latin typeface="Times New Roman" pitchFamily="18" charset="0"/>
                <a:cs typeface="Times New Roman" pitchFamily="18" charset="0"/>
              </a:rPr>
              <a:t>ektomykorhizami</a:t>
            </a:r>
            <a:r>
              <a:rPr lang="cs-CZ" sz="1600" dirty="0">
                <a:latin typeface="Times New Roman" pitchFamily="18" charset="0"/>
                <a:cs typeface="Times New Roman" pitchFamily="18" charset="0"/>
              </a:rPr>
              <a:t>: (M) - </a:t>
            </a:r>
            <a:r>
              <a:rPr lang="cs-CZ" sz="1600" dirty="0" err="1">
                <a:latin typeface="Times New Roman" pitchFamily="18" charset="0"/>
                <a:cs typeface="Times New Roman" pitchFamily="18" charset="0"/>
              </a:rPr>
              <a:t>monotropoidní</a:t>
            </a:r>
            <a:r>
              <a:rPr lang="cs-CZ" sz="1600" dirty="0">
                <a:latin typeface="Times New Roman" pitchFamily="18" charset="0"/>
                <a:cs typeface="Times New Roman" pitchFamily="18" charset="0"/>
              </a:rPr>
              <a:t> mykorhiza</a:t>
            </a:r>
          </a:p>
          <a:p>
            <a:r>
              <a:rPr lang="cs-CZ" sz="1600" dirty="0">
                <a:latin typeface="Times New Roman" pitchFamily="18" charset="0"/>
                <a:cs typeface="Times New Roman" pitchFamily="18" charset="0"/>
              </a:rPr>
              <a:t> (</a:t>
            </a:r>
            <a:r>
              <a:rPr lang="cs-CZ" sz="1600" dirty="0" err="1">
                <a:latin typeface="Times New Roman" pitchFamily="18" charset="0"/>
                <a:cs typeface="Times New Roman" pitchFamily="18" charset="0"/>
              </a:rPr>
              <a:t>At</a:t>
            </a:r>
            <a:r>
              <a:rPr lang="cs-CZ" sz="1600" dirty="0">
                <a:latin typeface="Times New Roman" pitchFamily="18" charset="0"/>
                <a:cs typeface="Times New Roman" pitchFamily="18" charset="0"/>
              </a:rPr>
              <a:t>) - </a:t>
            </a:r>
            <a:r>
              <a:rPr lang="cs-CZ" sz="1600" dirty="0" err="1">
                <a:latin typeface="Times New Roman" pitchFamily="18" charset="0"/>
                <a:cs typeface="Times New Roman" pitchFamily="18" charset="0"/>
              </a:rPr>
              <a:t>arbutoidní</a:t>
            </a:r>
            <a:r>
              <a:rPr lang="cs-CZ" sz="1600" dirty="0">
                <a:latin typeface="Times New Roman" pitchFamily="18" charset="0"/>
                <a:cs typeface="Times New Roman" pitchFamily="18" charset="0"/>
              </a:rPr>
              <a:t> mykorhiza</a:t>
            </a:r>
          </a:p>
          <a:p>
            <a:r>
              <a:rPr lang="cs-CZ" sz="1600" dirty="0">
                <a:latin typeface="Times New Roman" pitchFamily="18" charset="0"/>
                <a:cs typeface="Times New Roman" pitchFamily="18" charset="0"/>
              </a:rPr>
              <a:t> (</a:t>
            </a:r>
            <a:r>
              <a:rPr lang="cs-CZ" sz="1600" dirty="0" err="1">
                <a:latin typeface="Times New Roman" pitchFamily="18" charset="0"/>
                <a:cs typeface="Times New Roman" pitchFamily="18" charset="0"/>
              </a:rPr>
              <a:t>Ee</a:t>
            </a:r>
            <a:r>
              <a:rPr lang="cs-CZ" sz="1600" dirty="0">
                <a:latin typeface="Times New Roman" pitchFamily="18" charset="0"/>
                <a:cs typeface="Times New Roman" pitchFamily="18" charset="0"/>
              </a:rPr>
              <a:t>) – </a:t>
            </a:r>
            <a:r>
              <a:rPr lang="cs-CZ" sz="1600" dirty="0" err="1">
                <a:latin typeface="Times New Roman" pitchFamily="18" charset="0"/>
                <a:cs typeface="Times New Roman" pitchFamily="18" charset="0"/>
              </a:rPr>
              <a:t>ektendomykorhiza</a:t>
            </a:r>
            <a:endParaRPr lang="cs-CZ" sz="1600" dirty="0">
              <a:latin typeface="Times New Roman" pitchFamily="18" charset="0"/>
              <a:cs typeface="Times New Roman" pitchFamily="18" charset="0"/>
            </a:endParaRPr>
          </a:p>
          <a:p>
            <a:endParaRPr lang="cs-CZ" sz="1600" dirty="0">
              <a:latin typeface="Times New Roman" pitchFamily="18" charset="0"/>
              <a:cs typeface="Times New Roman" pitchFamily="18" charset="0"/>
            </a:endParaRPr>
          </a:p>
          <a:p>
            <a:r>
              <a:rPr lang="cs-CZ" sz="1600" dirty="0">
                <a:latin typeface="Times New Roman" pitchFamily="18" charset="0"/>
                <a:cs typeface="Times New Roman" pitchFamily="18" charset="0"/>
              </a:rPr>
              <a:t>Všimněte si chybějících kořenových vlásků u </a:t>
            </a:r>
            <a:r>
              <a:rPr lang="cs-CZ" sz="1600" dirty="0" err="1">
                <a:latin typeface="Times New Roman" pitchFamily="18" charset="0"/>
                <a:cs typeface="Times New Roman" pitchFamily="18" charset="0"/>
              </a:rPr>
              <a:t>ektomykorhizy</a:t>
            </a:r>
            <a:r>
              <a:rPr lang="cs-CZ" sz="1600" dirty="0">
                <a:latin typeface="Times New Roman" pitchFamily="18" charset="0"/>
                <a:cs typeface="Times New Roman" pitchFamily="18" charset="0"/>
              </a:rPr>
              <a:t>, </a:t>
            </a:r>
            <a:r>
              <a:rPr lang="cs-CZ" sz="1600" dirty="0" err="1">
                <a:latin typeface="Times New Roman" pitchFamily="18" charset="0"/>
                <a:cs typeface="Times New Roman" pitchFamily="18" charset="0"/>
              </a:rPr>
              <a:t>erikoidní</a:t>
            </a:r>
            <a:r>
              <a:rPr lang="cs-CZ" sz="1600" dirty="0">
                <a:latin typeface="Times New Roman" pitchFamily="18" charset="0"/>
                <a:cs typeface="Times New Roman" pitchFamily="18" charset="0"/>
              </a:rPr>
              <a:t> a všech přechodných (</a:t>
            </a:r>
            <a:r>
              <a:rPr lang="cs-CZ" sz="1600" dirty="0" err="1">
                <a:latin typeface="Times New Roman" pitchFamily="18" charset="0"/>
                <a:cs typeface="Times New Roman" pitchFamily="18" charset="0"/>
              </a:rPr>
              <a:t>Ee</a:t>
            </a:r>
            <a:r>
              <a:rPr lang="cs-CZ" sz="1600" dirty="0">
                <a:latin typeface="Times New Roman" pitchFamily="18" charset="0"/>
                <a:cs typeface="Times New Roman" pitchFamily="18" charset="0"/>
              </a:rPr>
              <a:t>, </a:t>
            </a:r>
            <a:r>
              <a:rPr lang="cs-CZ" sz="1600" dirty="0" err="1">
                <a:latin typeface="Times New Roman" pitchFamily="18" charset="0"/>
                <a:cs typeface="Times New Roman" pitchFamily="18" charset="0"/>
              </a:rPr>
              <a:t>At</a:t>
            </a:r>
            <a:r>
              <a:rPr lang="cs-CZ" sz="1600" dirty="0">
                <a:latin typeface="Times New Roman" pitchFamily="18" charset="0"/>
                <a:cs typeface="Times New Roman" pitchFamily="18" charset="0"/>
              </a:rPr>
              <a:t>, M) mykorhiz.</a:t>
            </a:r>
          </a:p>
        </p:txBody>
      </p:sp>
      <p:pic>
        <p:nvPicPr>
          <p:cNvPr id="266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715" y="1124744"/>
            <a:ext cx="3902075" cy="409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68906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2668" y="2132856"/>
            <a:ext cx="5498624" cy="4083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2267744" y="6491625"/>
            <a:ext cx="5974416" cy="307777"/>
          </a:xfrm>
          <a:prstGeom prst="rect">
            <a:avLst/>
          </a:prstGeom>
        </p:spPr>
        <p:txBody>
          <a:bodyPr wrap="square">
            <a:spAutoFit/>
          </a:bodyPr>
          <a:lstStyle/>
          <a:p>
            <a:r>
              <a:rPr lang="en-GB" sz="1400" dirty="0" err="1"/>
              <a:t>Kořenové</a:t>
            </a:r>
            <a:r>
              <a:rPr lang="en-GB" sz="1400" dirty="0"/>
              <a:t> </a:t>
            </a:r>
            <a:r>
              <a:rPr lang="en-GB" sz="1400" dirty="0" err="1"/>
              <a:t>špičky</a:t>
            </a:r>
            <a:r>
              <a:rPr lang="en-GB" sz="1400" dirty="0"/>
              <a:t> </a:t>
            </a:r>
            <a:r>
              <a:rPr lang="en-GB" sz="1400" dirty="0" err="1"/>
              <a:t>muchomůrky</a:t>
            </a:r>
            <a:r>
              <a:rPr lang="en-GB" sz="1400" dirty="0"/>
              <a:t> (</a:t>
            </a:r>
            <a:r>
              <a:rPr lang="en-GB" sz="1400" i="1" dirty="0"/>
              <a:t>Amanita</a:t>
            </a:r>
            <a:r>
              <a:rPr lang="en-GB" sz="1400" dirty="0"/>
              <a:t>) v </a:t>
            </a:r>
            <a:r>
              <a:rPr lang="en-GB" sz="1400" dirty="0" err="1"/>
              <a:t>mykorhizním</a:t>
            </a:r>
            <a:r>
              <a:rPr lang="en-GB" sz="1400" dirty="0"/>
              <a:t> </a:t>
            </a:r>
            <a:r>
              <a:rPr lang="en-GB" sz="1400" dirty="0" err="1"/>
              <a:t>svazku</a:t>
            </a:r>
            <a:endParaRPr lang="en-GB" sz="1400" dirty="0"/>
          </a:p>
        </p:txBody>
      </p:sp>
      <p:sp>
        <p:nvSpPr>
          <p:cNvPr id="4" name="Obdélník 3"/>
          <p:cNvSpPr/>
          <p:nvPr/>
        </p:nvSpPr>
        <p:spPr>
          <a:xfrm>
            <a:off x="323528" y="188640"/>
            <a:ext cx="7992888" cy="1846659"/>
          </a:xfrm>
          <a:prstGeom prst="rect">
            <a:avLst/>
          </a:prstGeom>
        </p:spPr>
        <p:txBody>
          <a:bodyPr wrap="square">
            <a:spAutoFit/>
          </a:bodyPr>
          <a:lstStyle/>
          <a:p>
            <a:pPr lvl="0"/>
            <a:r>
              <a:rPr lang="en-GB" sz="2400" b="1" dirty="0" err="1">
                <a:solidFill>
                  <a:prstClr val="black"/>
                </a:solidFill>
                <a:latin typeface="Times New Roman" pitchFamily="18" charset="0"/>
                <a:cs typeface="Times New Roman" pitchFamily="18" charset="0"/>
              </a:rPr>
              <a:t>Ektomykorhiza</a:t>
            </a:r>
            <a:endParaRPr lang="cs-CZ" sz="2400" b="1" dirty="0">
              <a:solidFill>
                <a:prstClr val="black"/>
              </a:solidFill>
              <a:latin typeface="Times New Roman" pitchFamily="18" charset="0"/>
              <a:cs typeface="Times New Roman" pitchFamily="18" charset="0"/>
            </a:endParaRPr>
          </a:p>
          <a:p>
            <a:pPr lvl="0"/>
            <a:endParaRPr lang="en-GB" b="1" dirty="0">
              <a:solidFill>
                <a:prstClr val="black"/>
              </a:solidFill>
              <a:latin typeface="Times New Roman" pitchFamily="18" charset="0"/>
              <a:cs typeface="Times New Roman" pitchFamily="18" charset="0"/>
            </a:endParaRPr>
          </a:p>
          <a:p>
            <a:pPr marL="285750" lvl="0" indent="-285750">
              <a:buFont typeface="Arial" panose="020B0604020202020204" pitchFamily="34" charset="0"/>
              <a:buChar char="•"/>
            </a:pPr>
            <a:r>
              <a:rPr lang="cs-CZ" dirty="0">
                <a:solidFill>
                  <a:prstClr val="black"/>
                </a:solidFill>
                <a:latin typeface="Times New Roman" pitchFamily="18" charset="0"/>
                <a:cs typeface="Times New Roman" pitchFamily="18" charset="0"/>
              </a:rPr>
              <a:t>zevní pseudoparenchymatická pochva víc než 40μm silná</a:t>
            </a:r>
          </a:p>
          <a:p>
            <a:pPr marL="285750" lvl="0" indent="-285750">
              <a:buFont typeface="Arial" panose="020B0604020202020204" pitchFamily="34" charset="0"/>
              <a:buChar char="•"/>
            </a:pPr>
            <a:r>
              <a:rPr lang="cs-CZ" dirty="0">
                <a:solidFill>
                  <a:prstClr val="black"/>
                </a:solidFill>
                <a:latin typeface="Times New Roman" pitchFamily="18" charset="0"/>
                <a:cs typeface="Times New Roman" pitchFamily="18" charset="0"/>
              </a:rPr>
              <a:t> 40% suché hmoty kořenů</a:t>
            </a:r>
          </a:p>
          <a:p>
            <a:pPr marL="285750" lvl="0" indent="-285750">
              <a:buFont typeface="Arial" panose="020B0604020202020204" pitchFamily="34" charset="0"/>
              <a:buChar char="•"/>
            </a:pPr>
            <a:r>
              <a:rPr lang="cs-CZ" dirty="0">
                <a:solidFill>
                  <a:prstClr val="black"/>
                </a:solidFill>
                <a:latin typeface="Times New Roman" pitchFamily="18" charset="0"/>
                <a:cs typeface="Times New Roman" pitchFamily="18" charset="0"/>
              </a:rPr>
              <a:t> </a:t>
            </a:r>
            <a:r>
              <a:rPr lang="cs-CZ" u="sng" dirty="0">
                <a:solidFill>
                  <a:prstClr val="black"/>
                </a:solidFill>
                <a:latin typeface="Times New Roman" pitchFamily="18" charset="0"/>
                <a:cs typeface="Times New Roman" pitchFamily="18" charset="0"/>
              </a:rPr>
              <a:t>hyfy v mezibuněčných prostorách </a:t>
            </a:r>
            <a:r>
              <a:rPr lang="cs-CZ" dirty="0">
                <a:solidFill>
                  <a:prstClr val="black"/>
                </a:solidFill>
                <a:latin typeface="Times New Roman" pitchFamily="18" charset="0"/>
                <a:cs typeface="Times New Roman" pitchFamily="18" charset="0"/>
              </a:rPr>
              <a:t>epidermis a </a:t>
            </a:r>
            <a:r>
              <a:rPr lang="cs-CZ" dirty="0" err="1">
                <a:solidFill>
                  <a:prstClr val="black"/>
                </a:solidFill>
                <a:latin typeface="Times New Roman" pitchFamily="18" charset="0"/>
                <a:cs typeface="Times New Roman" pitchFamily="18" charset="0"/>
              </a:rPr>
              <a:t>kortexu</a:t>
            </a:r>
            <a:r>
              <a:rPr lang="cs-CZ" dirty="0">
                <a:solidFill>
                  <a:prstClr val="black"/>
                </a:solidFill>
                <a:latin typeface="Times New Roman" pitchFamily="18" charset="0"/>
                <a:cs typeface="Times New Roman" pitchFamily="18" charset="0"/>
              </a:rPr>
              <a:t>, ale </a:t>
            </a:r>
            <a:r>
              <a:rPr lang="cs-CZ" u="sng" dirty="0">
                <a:solidFill>
                  <a:prstClr val="black"/>
                </a:solidFill>
                <a:latin typeface="Times New Roman" pitchFamily="18" charset="0"/>
                <a:cs typeface="Times New Roman" pitchFamily="18" charset="0"/>
              </a:rPr>
              <a:t>nikdy v buňce</a:t>
            </a:r>
            <a:r>
              <a:rPr lang="cs-CZ" dirty="0">
                <a:solidFill>
                  <a:prstClr val="black"/>
                </a:solidFill>
                <a:latin typeface="Times New Roman" pitchFamily="18" charset="0"/>
                <a:cs typeface="Times New Roman" pitchFamily="18" charset="0"/>
              </a:rPr>
              <a:t>!</a:t>
            </a:r>
          </a:p>
          <a:p>
            <a:pPr marL="285750" lvl="0" indent="-285750">
              <a:buFont typeface="Arial" panose="020B0604020202020204" pitchFamily="34" charset="0"/>
              <a:buChar char="•"/>
            </a:pPr>
            <a:r>
              <a:rPr lang="cs-CZ" dirty="0">
                <a:solidFill>
                  <a:prstClr val="black"/>
                </a:solidFill>
                <a:latin typeface="Times New Roman" pitchFamily="18" charset="0"/>
                <a:cs typeface="Times New Roman" pitchFamily="18" charset="0"/>
              </a:rPr>
              <a:t>změněná morfologie kořenů– kratší a dichotomické větve</a:t>
            </a:r>
            <a:r>
              <a:rPr lang="cs-CZ" sz="1600" dirty="0">
                <a:solidFill>
                  <a:prstClr val="black"/>
                </a:solidFill>
              </a:rPr>
              <a:t>ní</a:t>
            </a:r>
          </a:p>
        </p:txBody>
      </p:sp>
    </p:spTree>
    <p:extLst>
      <p:ext uri="{BB962C8B-B14F-4D97-AF65-F5344CB8AC3E}">
        <p14:creationId xmlns:p14="http://schemas.microsoft.com/office/powerpoint/2010/main" val="40663239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188640"/>
            <a:ext cx="8604448" cy="5909310"/>
          </a:xfrm>
          <a:prstGeom prst="rect">
            <a:avLst/>
          </a:prstGeom>
        </p:spPr>
        <p:txBody>
          <a:bodyPr wrap="square">
            <a:spAutoFit/>
          </a:bodyPr>
          <a:lstStyle/>
          <a:p>
            <a:r>
              <a:rPr lang="cs-CZ" dirty="0" err="1">
                <a:latin typeface="Times New Roman" pitchFamily="18" charset="0"/>
                <a:cs typeface="Times New Roman" pitchFamily="18" charset="0"/>
              </a:rPr>
              <a:t>Ektomykorhiza</a:t>
            </a: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nachází se u nahosemenných i krytosemenných (kvetoucích) rostlin</a:t>
            </a:r>
          </a:p>
          <a:p>
            <a:pPr marL="285750" indent="-285750">
              <a:buFont typeface="Arial" panose="020B0604020202020204" pitchFamily="34" charset="0"/>
              <a:buChar char="•"/>
            </a:pPr>
            <a:r>
              <a:rPr lang="cs-CZ" dirty="0">
                <a:latin typeface="Times New Roman" pitchFamily="18" charset="0"/>
                <a:cs typeface="Times New Roman" pitchFamily="18" charset="0"/>
              </a:rPr>
              <a:t> většina stromů mírného pásma má </a:t>
            </a:r>
            <a:r>
              <a:rPr lang="cs-CZ" dirty="0" err="1">
                <a:latin typeface="Times New Roman" pitchFamily="18" charset="0"/>
                <a:cs typeface="Times New Roman" pitchFamily="18" charset="0"/>
              </a:rPr>
              <a:t>ektomykorhizu</a:t>
            </a: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a:t>
            </a:r>
            <a:r>
              <a:rPr lang="cs-CZ" dirty="0" err="1">
                <a:latin typeface="Times New Roman" pitchFamily="18" charset="0"/>
                <a:cs typeface="Times New Roman" pitchFamily="18" charset="0"/>
              </a:rPr>
              <a:t>ascomycetes</a:t>
            </a:r>
            <a:r>
              <a:rPr lang="cs-CZ" dirty="0">
                <a:latin typeface="Times New Roman" pitchFamily="18" charset="0"/>
                <a:cs typeface="Times New Roman" pitchFamily="18" charset="0"/>
              </a:rPr>
              <a:t> a </a:t>
            </a:r>
            <a:r>
              <a:rPr lang="cs-CZ" dirty="0" err="1">
                <a:latin typeface="Times New Roman" pitchFamily="18" charset="0"/>
                <a:cs typeface="Times New Roman" pitchFamily="18" charset="0"/>
              </a:rPr>
              <a:t>basidiomycetes</a:t>
            </a:r>
            <a:r>
              <a:rPr lang="cs-CZ" dirty="0">
                <a:latin typeface="Times New Roman" pitchFamily="18" charset="0"/>
                <a:cs typeface="Times New Roman" pitchFamily="18" charset="0"/>
              </a:rPr>
              <a:t> – acidofilní pH 4-6 (3)</a:t>
            </a:r>
          </a:p>
          <a:p>
            <a:pPr marL="285750" indent="-285750">
              <a:buFont typeface="Arial" panose="020B0604020202020204" pitchFamily="34" charset="0"/>
              <a:buChar char="•"/>
            </a:pPr>
            <a:r>
              <a:rPr lang="cs-CZ" dirty="0">
                <a:latin typeface="Times New Roman" pitchFamily="18" charset="0"/>
                <a:cs typeface="Times New Roman" pitchFamily="18" charset="0"/>
              </a:rPr>
              <a:t> houby někdy vyžadují vitamíny</a:t>
            </a:r>
          </a:p>
          <a:p>
            <a:pPr marL="285750" indent="-285750">
              <a:buFont typeface="Arial" panose="020B0604020202020204" pitchFamily="34" charset="0"/>
              <a:buChar char="•"/>
            </a:pPr>
            <a:r>
              <a:rPr lang="cs-CZ" dirty="0">
                <a:latin typeface="Times New Roman" pitchFamily="18" charset="0"/>
                <a:cs typeface="Times New Roman" pitchFamily="18" charset="0"/>
              </a:rPr>
              <a:t> naopak uvolňují auxiny, gibereliny, cytokininy, vitamíny, antibiotika, mastné kyseliny</a:t>
            </a:r>
          </a:p>
          <a:p>
            <a:pPr marL="285750" indent="-285750">
              <a:buFont typeface="Arial" panose="020B0604020202020204" pitchFamily="34" charset="0"/>
              <a:buChar char="•"/>
            </a:pPr>
            <a:r>
              <a:rPr lang="cs-CZ" dirty="0">
                <a:latin typeface="Times New Roman" pitchFamily="18" charset="0"/>
                <a:cs typeface="Times New Roman" pitchFamily="18" charset="0"/>
              </a:rPr>
              <a:t> někdy i enzymy – celulázy – ty ale v symbióze potlačeny</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r>
              <a:rPr lang="cs-CZ" dirty="0">
                <a:latin typeface="Times New Roman" pitchFamily="18" charset="0"/>
                <a:cs typeface="Times New Roman" pitchFamily="18" charset="0"/>
              </a:rPr>
              <a:t>Přínos pro rostlinu</a:t>
            </a:r>
          </a:p>
          <a:p>
            <a:pPr marL="285750" indent="-285750">
              <a:buFont typeface="Arial" panose="020B0604020202020204" pitchFamily="34" charset="0"/>
              <a:buChar char="•"/>
            </a:pPr>
            <a:r>
              <a:rPr lang="cs-CZ" dirty="0">
                <a:latin typeface="Times New Roman" pitchFamily="18" charset="0"/>
                <a:cs typeface="Times New Roman" pitchFamily="18" charset="0"/>
              </a:rPr>
              <a:t> prodloužený růst a životnost kořenů</a:t>
            </a:r>
          </a:p>
          <a:p>
            <a:pPr marL="285750" indent="-285750">
              <a:buFont typeface="Arial" panose="020B0604020202020204" pitchFamily="34" charset="0"/>
              <a:buChar char="•"/>
            </a:pPr>
            <a:r>
              <a:rPr lang="cs-CZ" dirty="0">
                <a:latin typeface="Times New Roman" pitchFamily="18" charset="0"/>
                <a:cs typeface="Times New Roman" pitchFamily="18" charset="0"/>
              </a:rPr>
              <a:t> lepší příjem živin z půdy – větší plocha kořenů</a:t>
            </a:r>
          </a:p>
          <a:p>
            <a:pPr marL="285750" indent="-285750">
              <a:buFont typeface="Arial" panose="020B0604020202020204" pitchFamily="34" charset="0"/>
              <a:buChar char="•"/>
            </a:pPr>
            <a:r>
              <a:rPr lang="cs-CZ" dirty="0">
                <a:latin typeface="Times New Roman" pitchFamily="18" charset="0"/>
                <a:cs typeface="Times New Roman" pitchFamily="18" charset="0"/>
              </a:rPr>
              <a:t> rezistence k patogenům (fyzická bariéra + antibiotika)</a:t>
            </a:r>
          </a:p>
          <a:p>
            <a:pPr marL="285750" indent="-285750">
              <a:buFont typeface="Arial" panose="020B0604020202020204" pitchFamily="34" charset="0"/>
              <a:buChar char="•"/>
            </a:pPr>
            <a:r>
              <a:rPr lang="cs-CZ" dirty="0">
                <a:latin typeface="Times New Roman" pitchFamily="18" charset="0"/>
                <a:cs typeface="Times New Roman" pitchFamily="18" charset="0"/>
              </a:rPr>
              <a:t> zvýšená tolerance k teplotě, suchu, pH</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r>
              <a:rPr lang="cs-CZ" dirty="0">
                <a:latin typeface="Times New Roman" pitchFamily="18" charset="0"/>
                <a:cs typeface="Times New Roman" pitchFamily="18" charset="0"/>
              </a:rPr>
              <a:t>Houba – </a:t>
            </a:r>
            <a:r>
              <a:rPr lang="cs-CZ" dirty="0" err="1">
                <a:latin typeface="Times New Roman" pitchFamily="18" charset="0"/>
                <a:cs typeface="Times New Roman" pitchFamily="18" charset="0"/>
              </a:rPr>
              <a:t>fotosyntetáty</a:t>
            </a:r>
            <a:r>
              <a:rPr lang="cs-CZ" dirty="0">
                <a:latin typeface="Times New Roman" pitchFamily="18" charset="0"/>
                <a:cs typeface="Times New Roman" pitchFamily="18" charset="0"/>
              </a:rPr>
              <a:t> (unikne </a:t>
            </a:r>
            <a:r>
              <a:rPr lang="cs-CZ" dirty="0" err="1">
                <a:latin typeface="Times New Roman" pitchFamily="18" charset="0"/>
                <a:cs typeface="Times New Roman" pitchFamily="18" charset="0"/>
              </a:rPr>
              <a:t>kompetici</a:t>
            </a:r>
            <a:r>
              <a:rPr lang="cs-CZ" dirty="0">
                <a:latin typeface="Times New Roman" pitchFamily="18" charset="0"/>
                <a:cs typeface="Times New Roman" pitchFamily="18" charset="0"/>
              </a:rPr>
              <a:t> o živiny)</a:t>
            </a:r>
          </a:p>
          <a:p>
            <a:pPr marL="285750" indent="-285750">
              <a:buFont typeface="Arial" panose="020B0604020202020204" pitchFamily="34" charset="0"/>
              <a:buChar char="•"/>
            </a:pPr>
            <a:r>
              <a:rPr lang="cs-CZ" dirty="0">
                <a:latin typeface="Times New Roman" pitchFamily="18" charset="0"/>
                <a:cs typeface="Times New Roman" pitchFamily="18" charset="0"/>
              </a:rPr>
              <a:t>bez rostliny často netvoří plodnice (i když roste)</a:t>
            </a:r>
          </a:p>
          <a:p>
            <a:pPr marL="285750" indent="-285750">
              <a:buFont typeface="Arial" panose="020B0604020202020204" pitchFamily="34" charset="0"/>
              <a:buChar char="•"/>
            </a:pPr>
            <a:r>
              <a:rPr lang="cs-CZ" dirty="0">
                <a:latin typeface="Times New Roman" pitchFamily="18" charset="0"/>
                <a:cs typeface="Times New Roman" pitchFamily="18" charset="0"/>
              </a:rPr>
              <a:t> dichotomické větvení a prodloužený růst kořínků</a:t>
            </a:r>
          </a:p>
          <a:p>
            <a:pPr marL="285750" indent="-285750">
              <a:buFont typeface="Arial" panose="020B0604020202020204" pitchFamily="34" charset="0"/>
              <a:buChar char="•"/>
            </a:pPr>
            <a:r>
              <a:rPr lang="cs-CZ" dirty="0">
                <a:latin typeface="Times New Roman" pitchFamily="18" charset="0"/>
                <a:cs typeface="Times New Roman" pitchFamily="18" charset="0"/>
              </a:rPr>
              <a:t> tvorba vlasových kořínků potlačena - nahrazeny hyfami</a:t>
            </a:r>
          </a:p>
          <a:p>
            <a:pPr marL="285750" indent="-285750">
              <a:buFont typeface="Arial" panose="020B0604020202020204" pitchFamily="34" charset="0"/>
              <a:buChar char="•"/>
            </a:pPr>
            <a:r>
              <a:rPr lang="cs-CZ" dirty="0">
                <a:latin typeface="Times New Roman" pitchFamily="18" charset="0"/>
                <a:cs typeface="Times New Roman" pitchFamily="18" charset="0"/>
              </a:rPr>
              <a:t> zvýšený příjem P a K (primární hromadění v </a:t>
            </a:r>
            <a:r>
              <a:rPr lang="cs-CZ" dirty="0" err="1">
                <a:latin typeface="Times New Roman" pitchFamily="18" charset="0"/>
                <a:cs typeface="Times New Roman" pitchFamily="18" charset="0"/>
              </a:rPr>
              <a:t>mycéliu</a:t>
            </a:r>
            <a:r>
              <a:rPr lang="cs-CZ" dirty="0">
                <a:latin typeface="Times New Roman" pitchFamily="18" charset="0"/>
                <a:cs typeface="Times New Roman" pitchFamily="18" charset="0"/>
              </a:rPr>
              <a:t>)</a:t>
            </a:r>
          </a:p>
          <a:p>
            <a:pPr marL="285750" indent="-285750">
              <a:buFont typeface="Arial" panose="020B0604020202020204" pitchFamily="34" charset="0"/>
              <a:buChar char="•"/>
            </a:pPr>
            <a:r>
              <a:rPr lang="cs-CZ" dirty="0">
                <a:latin typeface="Times New Roman" pitchFamily="18" charset="0"/>
                <a:cs typeface="Times New Roman" pitchFamily="18" charset="0"/>
              </a:rPr>
              <a:t> někdy kořeny uvolňují těkavé </a:t>
            </a:r>
            <a:r>
              <a:rPr lang="cs-CZ" dirty="0" err="1">
                <a:latin typeface="Times New Roman" pitchFamily="18" charset="0"/>
                <a:cs typeface="Times New Roman" pitchFamily="18" charset="0"/>
              </a:rPr>
              <a:t>org</a:t>
            </a:r>
            <a:r>
              <a:rPr lang="cs-CZ" dirty="0">
                <a:latin typeface="Times New Roman" pitchFamily="18" charset="0"/>
                <a:cs typeface="Times New Roman" pitchFamily="18" charset="0"/>
              </a:rPr>
              <a:t>. kyseliny s fungistatickým účinkem</a:t>
            </a:r>
          </a:p>
          <a:p>
            <a:pPr marL="285750" indent="-285750">
              <a:buFont typeface="Arial" panose="020B0604020202020204" pitchFamily="34" charset="0"/>
              <a:buChar char="•"/>
            </a:pPr>
            <a:r>
              <a:rPr lang="cs-CZ" dirty="0">
                <a:latin typeface="Times New Roman" pitchFamily="18" charset="0"/>
                <a:cs typeface="Times New Roman" pitchFamily="18" charset="0"/>
              </a:rPr>
              <a:t> rovnováha s </a:t>
            </a:r>
            <a:r>
              <a:rPr lang="cs-CZ" dirty="0" err="1">
                <a:latin typeface="Times New Roman" pitchFamily="18" charset="0"/>
                <a:cs typeface="Times New Roman" pitchFamily="18" charset="0"/>
              </a:rPr>
              <a:t>mycorh</a:t>
            </a:r>
            <a:r>
              <a:rPr lang="cs-CZ" dirty="0">
                <a:latin typeface="Times New Roman" pitchFamily="18" charset="0"/>
                <a:cs typeface="Times New Roman" pitchFamily="18" charset="0"/>
              </a:rPr>
              <a:t>. houbou i ochrana proti houbovým patogenům</a:t>
            </a:r>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6136" y="2060848"/>
            <a:ext cx="3133147"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26326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124744"/>
            <a:ext cx="5700307" cy="4275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0" y="5380672"/>
            <a:ext cx="9144000" cy="1477328"/>
          </a:xfrm>
          <a:prstGeom prst="rect">
            <a:avLst/>
          </a:prstGeom>
        </p:spPr>
        <p:txBody>
          <a:bodyPr wrap="square">
            <a:spAutoFit/>
          </a:bodyPr>
          <a:lstStyle/>
          <a:p>
            <a:r>
              <a:rPr lang="cs-CZ" dirty="0"/>
              <a:t>Příčný řez </a:t>
            </a:r>
            <a:r>
              <a:rPr lang="cs-CZ" dirty="0" err="1"/>
              <a:t>ektomykorhizním</a:t>
            </a:r>
            <a:r>
              <a:rPr lang="cs-CZ" dirty="0"/>
              <a:t> kořenem jeřábu ptačího (</a:t>
            </a:r>
            <a:r>
              <a:rPr lang="cs-CZ" dirty="0" err="1"/>
              <a:t>Sorbus</a:t>
            </a:r>
            <a:r>
              <a:rPr lang="cs-CZ" dirty="0"/>
              <a:t> </a:t>
            </a:r>
            <a:r>
              <a:rPr lang="cs-CZ" dirty="0" err="1"/>
              <a:t>aucuparia</a:t>
            </a:r>
            <a:r>
              <a:rPr lang="cs-CZ" dirty="0"/>
              <a:t>), s </a:t>
            </a:r>
            <a:r>
              <a:rPr lang="cs-CZ" dirty="0" err="1"/>
              <a:t>paraepidermálním</a:t>
            </a:r>
            <a:r>
              <a:rPr lang="cs-CZ" dirty="0"/>
              <a:t> typem </a:t>
            </a:r>
            <a:r>
              <a:rPr lang="cs-CZ" dirty="0" err="1"/>
              <a:t>Hartigovy</a:t>
            </a:r>
            <a:r>
              <a:rPr lang="cs-CZ" dirty="0"/>
              <a:t> sítě. Povrch kořene je kryt silnou vrstvou hyf houbového pláště (HP). Z něj vrůstají hyfy do mezibuněčných prostor jednovrstevné kořenové epidermis (=</a:t>
            </a:r>
            <a:r>
              <a:rPr lang="cs-CZ" dirty="0" err="1"/>
              <a:t>rhizodermis</a:t>
            </a:r>
            <a:r>
              <a:rPr lang="cs-CZ" dirty="0"/>
              <a:t>, </a:t>
            </a:r>
            <a:r>
              <a:rPr lang="cs-CZ" dirty="0" err="1"/>
              <a:t>Ep</a:t>
            </a:r>
            <a:r>
              <a:rPr lang="cs-CZ" dirty="0"/>
              <a:t>) a vytváří </a:t>
            </a:r>
            <a:r>
              <a:rPr lang="cs-CZ" dirty="0" err="1"/>
              <a:t>paraepidermální</a:t>
            </a:r>
            <a:r>
              <a:rPr lang="cs-CZ" dirty="0"/>
              <a:t> typ </a:t>
            </a:r>
            <a:r>
              <a:rPr lang="cs-CZ" dirty="0" err="1"/>
              <a:t>Hartigovy</a:t>
            </a:r>
            <a:r>
              <a:rPr lang="cs-CZ" dirty="0"/>
              <a:t> sítě (</a:t>
            </a:r>
            <a:r>
              <a:rPr lang="cs-CZ" dirty="0" err="1"/>
              <a:t>Hs</a:t>
            </a:r>
            <a:r>
              <a:rPr lang="cs-CZ" dirty="0"/>
              <a:t>). Další vrstvy primární kůry (PK) jsou již prosty kolonizace, stejně tak jako celý střední válec (SV). </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3835" y="1120008"/>
            <a:ext cx="2940653" cy="4246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4888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104" y="188640"/>
            <a:ext cx="8584855" cy="6192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1952836" y="6309320"/>
            <a:ext cx="5238328" cy="276999"/>
          </a:xfrm>
          <a:prstGeom prst="rect">
            <a:avLst/>
          </a:prstGeom>
        </p:spPr>
        <p:txBody>
          <a:bodyPr wrap="square">
            <a:spAutoFit/>
          </a:bodyPr>
          <a:lstStyle/>
          <a:p>
            <a:r>
              <a:rPr lang="en-GB" sz="1200" dirty="0"/>
              <a:t>http://www.cell.com/trends/biotechnology/fulltext/S0167-7799(11)00192-2</a:t>
            </a:r>
          </a:p>
        </p:txBody>
      </p:sp>
    </p:spTree>
    <p:extLst>
      <p:ext uri="{BB962C8B-B14F-4D97-AF65-F5344CB8AC3E}">
        <p14:creationId xmlns:p14="http://schemas.microsoft.com/office/powerpoint/2010/main" val="20592895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552" y="3356992"/>
            <a:ext cx="4829520"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992677" y="1506676"/>
            <a:ext cx="5767158"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557092" y="1341008"/>
            <a:ext cx="3356877" cy="1477328"/>
          </a:xfrm>
          <a:prstGeom prst="rect">
            <a:avLst/>
          </a:prstGeom>
        </p:spPr>
        <p:txBody>
          <a:bodyPr wrap="square">
            <a:spAutoFit/>
          </a:bodyPr>
          <a:lstStyle/>
          <a:p>
            <a:r>
              <a:rPr lang="en-GB" dirty="0" err="1">
                <a:effectLst/>
              </a:rPr>
              <a:t>Příčný</a:t>
            </a:r>
            <a:r>
              <a:rPr lang="en-GB" dirty="0">
                <a:effectLst/>
              </a:rPr>
              <a:t> </a:t>
            </a:r>
            <a:r>
              <a:rPr lang="en-GB" dirty="0" err="1">
                <a:effectLst/>
              </a:rPr>
              <a:t>řez</a:t>
            </a:r>
            <a:r>
              <a:rPr lang="en-GB" dirty="0">
                <a:effectLst/>
              </a:rPr>
              <a:t> </a:t>
            </a:r>
            <a:r>
              <a:rPr lang="en-GB" dirty="0" err="1">
                <a:effectLst/>
              </a:rPr>
              <a:t>ektomykorhizním</a:t>
            </a:r>
            <a:r>
              <a:rPr lang="en-GB" dirty="0">
                <a:effectLst/>
              </a:rPr>
              <a:t> </a:t>
            </a:r>
            <a:r>
              <a:rPr lang="en-GB" dirty="0" err="1">
                <a:effectLst/>
              </a:rPr>
              <a:t>kořenem</a:t>
            </a:r>
            <a:r>
              <a:rPr lang="en-GB" dirty="0">
                <a:effectLst/>
              </a:rPr>
              <a:t> </a:t>
            </a:r>
            <a:r>
              <a:rPr lang="en-GB" dirty="0" err="1">
                <a:effectLst/>
              </a:rPr>
              <a:t>vrby</a:t>
            </a:r>
            <a:r>
              <a:rPr lang="en-GB" dirty="0">
                <a:effectLst/>
              </a:rPr>
              <a:t>, </a:t>
            </a:r>
            <a:r>
              <a:rPr lang="en-GB" dirty="0" err="1">
                <a:effectLst/>
              </a:rPr>
              <a:t>na</a:t>
            </a:r>
            <a:r>
              <a:rPr lang="en-GB" dirty="0">
                <a:effectLst/>
              </a:rPr>
              <a:t> </a:t>
            </a:r>
            <a:r>
              <a:rPr lang="en-GB" dirty="0" err="1">
                <a:effectLst/>
              </a:rPr>
              <a:t>jehož</a:t>
            </a:r>
            <a:r>
              <a:rPr lang="en-GB" dirty="0">
                <a:effectLst/>
              </a:rPr>
              <a:t> </a:t>
            </a:r>
            <a:r>
              <a:rPr lang="en-GB" dirty="0" err="1">
                <a:effectLst/>
              </a:rPr>
              <a:t>obvodu</a:t>
            </a:r>
            <a:r>
              <a:rPr lang="en-GB" dirty="0">
                <a:effectLst/>
              </a:rPr>
              <a:t> je </a:t>
            </a:r>
            <a:r>
              <a:rPr lang="en-GB" dirty="0" err="1">
                <a:effectLst/>
              </a:rPr>
              <a:t>zvláště</a:t>
            </a:r>
            <a:r>
              <a:rPr lang="en-GB" dirty="0">
                <a:effectLst/>
              </a:rPr>
              <a:t> </a:t>
            </a:r>
            <a:r>
              <a:rPr lang="en-GB" dirty="0" err="1">
                <a:effectLst/>
              </a:rPr>
              <a:t>patrný</a:t>
            </a:r>
            <a:r>
              <a:rPr lang="en-GB" dirty="0">
                <a:effectLst/>
              </a:rPr>
              <a:t> </a:t>
            </a:r>
            <a:r>
              <a:rPr lang="en-GB" dirty="0" err="1">
                <a:effectLst/>
              </a:rPr>
              <a:t>několikavrstevný</a:t>
            </a:r>
            <a:r>
              <a:rPr lang="en-GB" dirty="0">
                <a:effectLst/>
              </a:rPr>
              <a:t> </a:t>
            </a:r>
            <a:r>
              <a:rPr lang="en-GB" dirty="0" err="1">
                <a:effectLst/>
              </a:rPr>
              <a:t>hyfový</a:t>
            </a:r>
            <a:r>
              <a:rPr lang="en-GB" dirty="0">
                <a:effectLst/>
              </a:rPr>
              <a:t> </a:t>
            </a:r>
            <a:r>
              <a:rPr lang="en-GB" dirty="0" err="1">
                <a:effectLst/>
              </a:rPr>
              <a:t>plášť</a:t>
            </a:r>
            <a:r>
              <a:rPr lang="en-GB" dirty="0">
                <a:effectLst/>
              </a:rPr>
              <a:t> </a:t>
            </a:r>
            <a:r>
              <a:rPr lang="en-GB" dirty="0" err="1">
                <a:effectLst/>
              </a:rPr>
              <a:t>tvořený</a:t>
            </a:r>
            <a:r>
              <a:rPr lang="en-GB" dirty="0">
                <a:effectLst/>
              </a:rPr>
              <a:t> </a:t>
            </a:r>
            <a:r>
              <a:rPr lang="en-GB" dirty="0" err="1">
                <a:effectLst/>
              </a:rPr>
              <a:t>symbiotickou</a:t>
            </a:r>
            <a:r>
              <a:rPr lang="en-GB" dirty="0">
                <a:effectLst/>
              </a:rPr>
              <a:t> </a:t>
            </a:r>
            <a:r>
              <a:rPr lang="en-GB" dirty="0" err="1">
                <a:effectLst/>
              </a:rPr>
              <a:t>houbou</a:t>
            </a:r>
            <a:endParaRPr lang="en-GB" dirty="0"/>
          </a:p>
        </p:txBody>
      </p:sp>
    </p:spTree>
    <p:extLst>
      <p:ext uri="{BB962C8B-B14F-4D97-AF65-F5344CB8AC3E}">
        <p14:creationId xmlns:p14="http://schemas.microsoft.com/office/powerpoint/2010/main" val="6370769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5816" y="2167086"/>
            <a:ext cx="5715000"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1329" y="404664"/>
            <a:ext cx="2571750" cy="172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9000" y="3501008"/>
            <a:ext cx="2211396"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9000" y="404664"/>
            <a:ext cx="2232248" cy="2802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84519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294AD501-D98B-BA39-119C-6BA15978416F}"/>
              </a:ext>
            </a:extLst>
          </p:cNvPr>
          <p:cNvSpPr>
            <a:spLocks noGrp="1" noChangeArrowheads="1"/>
          </p:cNvSpPr>
          <p:nvPr>
            <p:ph type="title"/>
          </p:nvPr>
        </p:nvSpPr>
        <p:spPr>
          <a:xfrm>
            <a:off x="685800" y="0"/>
            <a:ext cx="7772400" cy="1143000"/>
          </a:xfrm>
        </p:spPr>
        <p:txBody>
          <a:bodyPr/>
          <a:lstStyle/>
          <a:p>
            <a:pPr eaLnBrk="1" hangingPunct="1"/>
            <a:r>
              <a:rPr lang="cs-CZ" altLang="cs-CZ" sz="3600"/>
              <a:t>Monotropoidní mykorhizní symbióza</a:t>
            </a:r>
          </a:p>
        </p:txBody>
      </p:sp>
      <p:sp>
        <p:nvSpPr>
          <p:cNvPr id="37891" name="Rectangle 3">
            <a:extLst>
              <a:ext uri="{FF2B5EF4-FFF2-40B4-BE49-F238E27FC236}">
                <a16:creationId xmlns:a16="http://schemas.microsoft.com/office/drawing/2014/main" id="{89560CA3-2C40-7E88-6761-AAE4756646FA}"/>
              </a:ext>
            </a:extLst>
          </p:cNvPr>
          <p:cNvSpPr>
            <a:spLocks noGrp="1" noChangeArrowheads="1"/>
          </p:cNvSpPr>
          <p:nvPr>
            <p:ph type="body" idx="1"/>
          </p:nvPr>
        </p:nvSpPr>
        <p:spPr>
          <a:xfrm>
            <a:off x="152400" y="914400"/>
            <a:ext cx="7772400" cy="5029200"/>
          </a:xfrm>
        </p:spPr>
        <p:txBody>
          <a:bodyPr/>
          <a:lstStyle/>
          <a:p>
            <a:pPr algn="just" eaLnBrk="1" hangingPunct="1">
              <a:lnSpc>
                <a:spcPct val="90000"/>
              </a:lnSpc>
              <a:buFont typeface="Wingdings" panose="05000000000000000000" pitchFamily="2" charset="2"/>
              <a:buChar char="Ø"/>
            </a:pPr>
            <a:r>
              <a:rPr lang="cs-CZ" altLang="cs-CZ" sz="2400" dirty="0">
                <a:cs typeface="Times New Roman" panose="02020603050405020304" pitchFamily="18" charset="0"/>
              </a:rPr>
              <a:t>Tvoří ji skupina rostlin, čeledi </a:t>
            </a:r>
            <a:r>
              <a:rPr lang="cs-CZ" altLang="cs-CZ" sz="2400" b="1" i="1" dirty="0" err="1">
                <a:solidFill>
                  <a:srgbClr val="FF0000"/>
                </a:solidFill>
                <a:cs typeface="Times New Roman" panose="02020603050405020304" pitchFamily="18" charset="0"/>
              </a:rPr>
              <a:t>Monotrop</a:t>
            </a:r>
            <a:r>
              <a:rPr lang="cs-CZ" altLang="cs-CZ" sz="2400" b="1" i="1" dirty="0" err="1">
                <a:solidFill>
                  <a:srgbClr val="FF0000"/>
                </a:solidFill>
              </a:rPr>
              <a:t>ace</a:t>
            </a:r>
            <a:r>
              <a:rPr lang="cs-CZ" altLang="cs-CZ" sz="2400" b="1" i="1" dirty="0" err="1">
                <a:solidFill>
                  <a:srgbClr val="FF0000"/>
                </a:solidFill>
                <a:cs typeface="Times New Roman" panose="02020603050405020304" pitchFamily="18" charset="0"/>
              </a:rPr>
              <a:t>ae</a:t>
            </a:r>
            <a:r>
              <a:rPr lang="cs-CZ" altLang="cs-CZ" sz="2400" dirty="0">
                <a:cs typeface="Times New Roman" panose="02020603050405020304" pitchFamily="18" charset="0"/>
              </a:rPr>
              <a:t> (</a:t>
            </a:r>
            <a:r>
              <a:rPr lang="cs-CZ" altLang="cs-CZ" sz="2400" dirty="0" err="1"/>
              <a:t>hnilákovité</a:t>
            </a:r>
            <a:r>
              <a:rPr lang="cs-CZ" altLang="cs-CZ" sz="2400" dirty="0"/>
              <a:t>), </a:t>
            </a:r>
            <a:r>
              <a:rPr lang="cs-CZ" altLang="cs-CZ" sz="2400" dirty="0">
                <a:cs typeface="Times New Roman" panose="02020603050405020304" pitchFamily="18" charset="0"/>
              </a:rPr>
              <a:t>rod </a:t>
            </a:r>
            <a:r>
              <a:rPr lang="cs-CZ" altLang="cs-CZ" sz="2400" i="1" dirty="0" err="1">
                <a:cs typeface="Times New Roman" panose="02020603050405020304" pitchFamily="18" charset="0"/>
              </a:rPr>
              <a:t>Monotropa</a:t>
            </a:r>
            <a:r>
              <a:rPr lang="cs-CZ" altLang="cs-CZ" sz="2400" dirty="0">
                <a:cs typeface="Times New Roman" panose="02020603050405020304" pitchFamily="18" charset="0"/>
              </a:rPr>
              <a:t> </a:t>
            </a:r>
            <a:r>
              <a:rPr lang="cs-CZ" altLang="cs-CZ" sz="2400" dirty="0"/>
              <a:t>(</a:t>
            </a:r>
            <a:r>
              <a:rPr lang="cs-CZ" altLang="cs-CZ" sz="2400" dirty="0">
                <a:cs typeface="Times New Roman" panose="02020603050405020304" pitchFamily="18" charset="0"/>
              </a:rPr>
              <a:t>hnilák)</a:t>
            </a:r>
            <a:r>
              <a:rPr lang="cs-CZ" altLang="cs-CZ" sz="2400" dirty="0"/>
              <a:t>.</a:t>
            </a:r>
          </a:p>
          <a:p>
            <a:pPr algn="just" eaLnBrk="1" hangingPunct="1">
              <a:lnSpc>
                <a:spcPct val="90000"/>
              </a:lnSpc>
              <a:buFont typeface="Wingdings" panose="05000000000000000000" pitchFamily="2" charset="2"/>
              <a:buChar char="Ø"/>
            </a:pPr>
            <a:r>
              <a:rPr lang="cs-CZ" altLang="cs-CZ" sz="2400" dirty="0"/>
              <a:t>H</a:t>
            </a:r>
            <a:r>
              <a:rPr lang="cs-CZ" altLang="cs-CZ" sz="2400" dirty="0">
                <a:cs typeface="Times New Roman" panose="02020603050405020304" pitchFamily="18" charset="0"/>
              </a:rPr>
              <a:t>ouby schopné tvořit tento typ mykorhizy vytvářejí s jinými druhy typickou </a:t>
            </a:r>
            <a:r>
              <a:rPr lang="cs-CZ" altLang="cs-CZ" sz="2400" dirty="0" err="1">
                <a:cs typeface="Times New Roman" panose="02020603050405020304" pitchFamily="18" charset="0"/>
              </a:rPr>
              <a:t>ektomykorhizu</a:t>
            </a:r>
            <a:r>
              <a:rPr lang="cs-CZ" altLang="cs-CZ" sz="2400" dirty="0">
                <a:cs typeface="Times New Roman" panose="02020603050405020304" pitchFamily="18" charset="0"/>
              </a:rPr>
              <a:t>. </a:t>
            </a:r>
            <a:endParaRPr lang="cs-CZ" altLang="cs-CZ" sz="2400" dirty="0"/>
          </a:p>
          <a:p>
            <a:pPr algn="just" eaLnBrk="1" hangingPunct="1">
              <a:lnSpc>
                <a:spcPct val="90000"/>
              </a:lnSpc>
              <a:buFont typeface="Wingdings" panose="05000000000000000000" pitchFamily="2" charset="2"/>
              <a:buChar char="Ø"/>
            </a:pPr>
            <a:r>
              <a:rPr lang="cs-CZ" altLang="cs-CZ" sz="2400" dirty="0" err="1">
                <a:cs typeface="Times New Roman" panose="02020603050405020304" pitchFamily="18" charset="0"/>
              </a:rPr>
              <a:t>Monotrop</a:t>
            </a:r>
            <a:r>
              <a:rPr lang="cs-CZ" altLang="cs-CZ" sz="2400" dirty="0" err="1"/>
              <a:t>o</a:t>
            </a:r>
            <a:r>
              <a:rPr lang="cs-CZ" altLang="cs-CZ" sz="2400" dirty="0" err="1">
                <a:cs typeface="Times New Roman" panose="02020603050405020304" pitchFamily="18" charset="0"/>
              </a:rPr>
              <a:t>idní</a:t>
            </a:r>
            <a:r>
              <a:rPr lang="cs-CZ" altLang="cs-CZ" sz="2400" dirty="0">
                <a:cs typeface="Times New Roman" panose="02020603050405020304" pitchFamily="18" charset="0"/>
              </a:rPr>
              <a:t> </a:t>
            </a:r>
            <a:r>
              <a:rPr lang="cs-CZ" altLang="cs-CZ" sz="2400" dirty="0" err="1">
                <a:cs typeface="Times New Roman" panose="02020603050405020304" pitchFamily="18" charset="0"/>
              </a:rPr>
              <a:t>mykorhizní</a:t>
            </a:r>
            <a:r>
              <a:rPr lang="cs-CZ" altLang="cs-CZ" sz="2400" dirty="0">
                <a:cs typeface="Times New Roman" panose="02020603050405020304" pitchFamily="18" charset="0"/>
              </a:rPr>
              <a:t> symbióza je příkladem </a:t>
            </a:r>
            <a:r>
              <a:rPr lang="cs-CZ" altLang="cs-CZ" sz="2400" b="1" dirty="0">
                <a:solidFill>
                  <a:srgbClr val="FF0000"/>
                </a:solidFill>
                <a:cs typeface="Times New Roman" panose="02020603050405020304" pitchFamily="18" charset="0"/>
              </a:rPr>
              <a:t>parasitismu</a:t>
            </a:r>
            <a:r>
              <a:rPr lang="cs-CZ" altLang="cs-CZ" sz="2400" dirty="0">
                <a:cs typeface="Times New Roman" panose="02020603050405020304" pitchFamily="18" charset="0"/>
              </a:rPr>
              <a:t>, kdy nezelené hostitelské rostliny nepřímo, zprostředkovaně přes </a:t>
            </a:r>
            <a:r>
              <a:rPr lang="cs-CZ" altLang="cs-CZ" sz="2400" dirty="0" err="1">
                <a:cs typeface="Times New Roman" panose="02020603050405020304" pitchFamily="18" charset="0"/>
              </a:rPr>
              <a:t>mykorhizní</a:t>
            </a:r>
            <a:r>
              <a:rPr lang="cs-CZ" altLang="cs-CZ" sz="2400" dirty="0">
                <a:cs typeface="Times New Roman" panose="02020603050405020304" pitchFamily="18" charset="0"/>
              </a:rPr>
              <a:t> houbu, parazitují </a:t>
            </a:r>
            <a:r>
              <a:rPr lang="cs-CZ" altLang="cs-CZ" sz="2400" b="1" dirty="0">
                <a:solidFill>
                  <a:srgbClr val="FF0000"/>
                </a:solidFill>
                <a:cs typeface="Times New Roman" panose="02020603050405020304" pitchFamily="18" charset="0"/>
              </a:rPr>
              <a:t>na </a:t>
            </a:r>
            <a:r>
              <a:rPr lang="cs-CZ" altLang="cs-CZ" sz="2400" b="1" dirty="0" err="1">
                <a:solidFill>
                  <a:srgbClr val="FF0000"/>
                </a:solidFill>
                <a:cs typeface="Times New Roman" panose="02020603050405020304" pitchFamily="18" charset="0"/>
              </a:rPr>
              <a:t>fotosyntetizujících</a:t>
            </a:r>
            <a:r>
              <a:rPr lang="cs-CZ" altLang="cs-CZ" sz="2400" dirty="0">
                <a:cs typeface="Times New Roman" panose="02020603050405020304" pitchFamily="18" charset="0"/>
              </a:rPr>
              <a:t> rostlinách (</a:t>
            </a:r>
            <a:r>
              <a:rPr lang="cs-CZ" altLang="cs-CZ" sz="2400" dirty="0" err="1">
                <a:cs typeface="Times New Roman" panose="02020603050405020304" pitchFamily="18" charset="0"/>
              </a:rPr>
              <a:t>ektomykorhizních</a:t>
            </a:r>
            <a:r>
              <a:rPr lang="cs-CZ" altLang="cs-CZ" sz="2400" dirty="0">
                <a:cs typeface="Times New Roman" panose="02020603050405020304" pitchFamily="18" charset="0"/>
              </a:rPr>
              <a:t> stromech). </a:t>
            </a:r>
            <a:endParaRPr lang="cs-CZ" altLang="cs-CZ" sz="2400" dirty="0"/>
          </a:p>
          <a:p>
            <a:pPr algn="just" eaLnBrk="1" hangingPunct="1">
              <a:lnSpc>
                <a:spcPct val="90000"/>
              </a:lnSpc>
              <a:buFont typeface="Wingdings" panose="05000000000000000000" pitchFamily="2" charset="2"/>
              <a:buChar char="Ø"/>
            </a:pPr>
            <a:r>
              <a:rPr lang="cs-CZ" altLang="cs-CZ" sz="2400" dirty="0">
                <a:cs typeface="Times New Roman" panose="02020603050405020304" pitchFamily="18" charset="0"/>
              </a:rPr>
              <a:t>Základní </a:t>
            </a:r>
            <a:r>
              <a:rPr lang="cs-CZ" altLang="cs-CZ" sz="2400" dirty="0" err="1">
                <a:cs typeface="Times New Roman" panose="02020603050405020304" pitchFamily="18" charset="0"/>
              </a:rPr>
              <a:t>vnitrokořenové</a:t>
            </a:r>
            <a:r>
              <a:rPr lang="cs-CZ" altLang="cs-CZ" sz="2400" dirty="0">
                <a:cs typeface="Times New Roman" panose="02020603050405020304" pitchFamily="18" charset="0"/>
              </a:rPr>
              <a:t> struktury jsou obdobné jako u </a:t>
            </a:r>
            <a:r>
              <a:rPr lang="cs-CZ" altLang="cs-CZ" sz="2400" dirty="0" err="1">
                <a:cs typeface="Times New Roman" panose="02020603050405020304" pitchFamily="18" charset="0"/>
              </a:rPr>
              <a:t>ektomykorhizní</a:t>
            </a:r>
            <a:r>
              <a:rPr lang="cs-CZ" altLang="cs-CZ" sz="2400" dirty="0">
                <a:cs typeface="Times New Roman" panose="02020603050405020304" pitchFamily="18" charset="0"/>
              </a:rPr>
              <a:t> symbiózy</a:t>
            </a:r>
            <a:r>
              <a:rPr lang="cs-CZ" altLang="cs-CZ" sz="2400" dirty="0"/>
              <a:t> - </a:t>
            </a:r>
            <a:r>
              <a:rPr lang="cs-CZ" altLang="cs-CZ" sz="2400" dirty="0">
                <a:cs typeface="Times New Roman" panose="02020603050405020304" pitchFamily="18" charset="0"/>
              </a:rPr>
              <a:t>houby tvoří hyfový plášť a </a:t>
            </a:r>
            <a:r>
              <a:rPr lang="cs-CZ" altLang="cs-CZ" sz="2400" dirty="0" err="1">
                <a:cs typeface="Times New Roman" panose="02020603050405020304" pitchFamily="18" charset="0"/>
              </a:rPr>
              <a:t>Hartigovu</a:t>
            </a:r>
            <a:r>
              <a:rPr lang="cs-CZ" altLang="cs-CZ" sz="2400" dirty="0">
                <a:cs typeface="Times New Roman" panose="02020603050405020304" pitchFamily="18" charset="0"/>
              </a:rPr>
              <a:t> síť</a:t>
            </a:r>
            <a:r>
              <a:rPr lang="cs-CZ" altLang="cs-CZ" sz="2400" dirty="0"/>
              <a:t>. </a:t>
            </a:r>
            <a:r>
              <a:rPr lang="cs-CZ" altLang="cs-CZ" sz="2400" dirty="0">
                <a:cs typeface="Times New Roman" panose="02020603050405020304" pitchFamily="18" charset="0"/>
              </a:rPr>
              <a:t>Do vnitřního prostoru buněk zasahují krátkými výrůstky hyf</a:t>
            </a:r>
            <a:r>
              <a:rPr lang="cs-CZ" altLang="cs-CZ" sz="2400" dirty="0"/>
              <a:t> - </a:t>
            </a:r>
            <a:r>
              <a:rPr lang="cs-CZ" altLang="cs-CZ" sz="2400" dirty="0" err="1"/>
              <a:t>kolíčkovitá</a:t>
            </a:r>
            <a:r>
              <a:rPr lang="cs-CZ" altLang="cs-CZ" sz="2400" dirty="0"/>
              <a:t> haustoria).</a:t>
            </a:r>
          </a:p>
        </p:txBody>
      </p:sp>
      <p:sp>
        <p:nvSpPr>
          <p:cNvPr id="37892" name="Rectangle 4">
            <a:extLst>
              <a:ext uri="{FF2B5EF4-FFF2-40B4-BE49-F238E27FC236}">
                <a16:creationId xmlns:a16="http://schemas.microsoft.com/office/drawing/2014/main" id="{38552D9E-D63D-05DA-4910-1471DB318127}"/>
              </a:ext>
            </a:extLst>
          </p:cNvPr>
          <p:cNvSpPr>
            <a:spLocks noChangeArrowheads="1"/>
          </p:cNvSpPr>
          <p:nvPr/>
        </p:nvSpPr>
        <p:spPr bwMode="auto">
          <a:xfrm>
            <a:off x="1225550" y="2640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pic>
        <p:nvPicPr>
          <p:cNvPr id="37893" name="Picture 5" descr="mrz36.jpg (9975 bytes)">
            <a:extLst>
              <a:ext uri="{FF2B5EF4-FFF2-40B4-BE49-F238E27FC236}">
                <a16:creationId xmlns:a16="http://schemas.microsoft.com/office/drawing/2014/main" id="{70D81A61-5BDE-8855-C923-940034FAFA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5181600"/>
            <a:ext cx="257175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Rectangle 8">
            <a:extLst>
              <a:ext uri="{FF2B5EF4-FFF2-40B4-BE49-F238E27FC236}">
                <a16:creationId xmlns:a16="http://schemas.microsoft.com/office/drawing/2014/main" id="{10A465C0-553A-06DE-9E76-1E02387E4DCF}"/>
              </a:ext>
            </a:extLst>
          </p:cNvPr>
          <p:cNvSpPr>
            <a:spLocks noChangeArrowheads="1"/>
          </p:cNvSpPr>
          <p:nvPr/>
        </p:nvSpPr>
        <p:spPr bwMode="auto">
          <a:xfrm>
            <a:off x="900113" y="4984750"/>
            <a:ext cx="2212975"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3308" tIns="0" rIns="0" bIns="26979"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5500"/>
              <a:t> </a:t>
            </a:r>
            <a:r>
              <a:rPr lang="cs-CZ" altLang="cs-CZ" sz="2400"/>
              <a:t>                         </a:t>
            </a:r>
          </a:p>
          <a:p>
            <a:pPr>
              <a:spcBef>
                <a:spcPct val="0"/>
              </a:spcBef>
              <a:buFontTx/>
              <a:buNone/>
            </a:pPr>
            <a:endParaRPr lang="cs-CZ" altLang="cs-CZ" sz="2400"/>
          </a:p>
        </p:txBody>
      </p:sp>
      <p:sp>
        <p:nvSpPr>
          <p:cNvPr id="37895" name="Rectangle 11">
            <a:extLst>
              <a:ext uri="{FF2B5EF4-FFF2-40B4-BE49-F238E27FC236}">
                <a16:creationId xmlns:a16="http://schemas.microsoft.com/office/drawing/2014/main" id="{E093DD21-E4E9-93EA-1354-07272F2864FE}"/>
              </a:ext>
            </a:extLst>
          </p:cNvPr>
          <p:cNvSpPr>
            <a:spLocks noChangeArrowheads="1"/>
          </p:cNvSpPr>
          <p:nvPr/>
        </p:nvSpPr>
        <p:spPr bwMode="auto">
          <a:xfrm>
            <a:off x="1619250" y="57340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graphicFrame>
        <p:nvGraphicFramePr>
          <p:cNvPr id="76927" name="Group 127">
            <a:extLst>
              <a:ext uri="{FF2B5EF4-FFF2-40B4-BE49-F238E27FC236}">
                <a16:creationId xmlns:a16="http://schemas.microsoft.com/office/drawing/2014/main" id="{21136D80-148D-BB0F-56F2-23773F3D2D7B}"/>
              </a:ext>
            </a:extLst>
          </p:cNvPr>
          <p:cNvGraphicFramePr>
            <a:graphicFrameLocks noGrp="1"/>
          </p:cNvGraphicFramePr>
          <p:nvPr/>
        </p:nvGraphicFramePr>
        <p:xfrm>
          <a:off x="1219200" y="25990550"/>
          <a:ext cx="207964" cy="820738"/>
        </p:xfrm>
        <a:graphic>
          <a:graphicData uri="http://schemas.openxmlformats.org/drawingml/2006/table">
            <a:tbl>
              <a:tblPr/>
              <a:tblGrid>
                <a:gridCol w="207964">
                  <a:extLst>
                    <a:ext uri="{9D8B030D-6E8A-4147-A177-3AD203B41FA5}">
                      <a16:colId xmlns:a16="http://schemas.microsoft.com/office/drawing/2014/main" val="20000"/>
                    </a:ext>
                  </a:extLst>
                </a:gridCol>
              </a:tblGrid>
              <a:tr h="820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2800" b="0" i="0" u="none" strike="noStrike" cap="none" normalizeH="0" baseline="0">
                        <a:ln>
                          <a:noFill/>
                        </a:ln>
                        <a:solidFill>
                          <a:schemeClr val="tx1"/>
                        </a:solidFill>
                        <a:effectLst/>
                        <a:latin typeface="Times New Roman" pitchFamily="18" charset="0"/>
                      </a:endParaRPr>
                    </a:p>
                  </a:txBody>
                  <a:tcPr marL="91282" marR="91282"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76928" name="Group 128">
            <a:extLst>
              <a:ext uri="{FF2B5EF4-FFF2-40B4-BE49-F238E27FC236}">
                <a16:creationId xmlns:a16="http://schemas.microsoft.com/office/drawing/2014/main" id="{111759E5-F2C9-0E6E-1B7D-290218946DF5}"/>
              </a:ext>
            </a:extLst>
          </p:cNvPr>
          <p:cNvGraphicFramePr>
            <a:graphicFrameLocks noGrp="1"/>
          </p:cNvGraphicFramePr>
          <p:nvPr/>
        </p:nvGraphicFramePr>
        <p:xfrm>
          <a:off x="1228725" y="26000075"/>
          <a:ext cx="4695825" cy="822604"/>
        </p:xfrm>
        <a:graphic>
          <a:graphicData uri="http://schemas.openxmlformats.org/drawingml/2006/table">
            <a:tbl>
              <a:tblPr/>
              <a:tblGrid>
                <a:gridCol w="4695825">
                  <a:extLst>
                    <a:ext uri="{9D8B030D-6E8A-4147-A177-3AD203B41FA5}">
                      <a16:colId xmlns:a16="http://schemas.microsoft.com/office/drawing/2014/main" val="20000"/>
                    </a:ext>
                  </a:extLst>
                </a:gridCol>
              </a:tblGrid>
              <a:tr h="8223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cs-CZ" sz="2400" b="0" i="0" u="none" strike="noStrike" cap="none" normalizeH="0" baseline="0">
                          <a:ln>
                            <a:noFill/>
                          </a:ln>
                          <a:solidFill>
                            <a:schemeClr val="tx1"/>
                          </a:solidFill>
                          <a:effectLst/>
                          <a:latin typeface="Times New Roman" pitchFamily="18" charset="0"/>
                        </a:rPr>
                      </a:br>
                      <a:endParaRPr kumimoji="0" lang="cs-CZ" sz="2400" b="0" i="0" u="none" strike="noStrike" cap="none" normalizeH="0" baseline="0">
                        <a:ln>
                          <a:noFill/>
                        </a:ln>
                        <a:solidFill>
                          <a:schemeClr val="tx1"/>
                        </a:solidFill>
                        <a:effectLst/>
                        <a:latin typeface="Times New Roman" pitchFamily="18" charset="0"/>
                      </a:endParaRPr>
                    </a:p>
                  </a:txBody>
                  <a:tcPr marT="45542" marB="45542"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9512" y="44624"/>
            <a:ext cx="7488832" cy="1846659"/>
          </a:xfrm>
          <a:prstGeom prst="rect">
            <a:avLst/>
          </a:prstGeom>
        </p:spPr>
        <p:txBody>
          <a:bodyPr wrap="square">
            <a:spAutoFit/>
          </a:bodyPr>
          <a:lstStyle/>
          <a:p>
            <a:r>
              <a:rPr lang="en-GB" sz="2400" b="1" dirty="0" err="1">
                <a:latin typeface="Times New Roman" pitchFamily="18" charset="0"/>
                <a:cs typeface="Times New Roman" pitchFamily="18" charset="0"/>
              </a:rPr>
              <a:t>Endomykorhiza</a:t>
            </a:r>
            <a:r>
              <a:rPr lang="cs-CZ" sz="2400" b="1" dirty="0">
                <a:latin typeface="Times New Roman" pitchFamily="18" charset="0"/>
                <a:cs typeface="Times New Roman" pitchFamily="18" charset="0"/>
              </a:rPr>
              <a:t> </a:t>
            </a:r>
            <a:endParaRPr lang="en-GB" sz="2400" b="1" dirty="0">
              <a:latin typeface="Times New Roman" pitchFamily="18" charset="0"/>
              <a:cs typeface="Times New Roman" pitchFamily="18" charset="0"/>
            </a:endParaRPr>
          </a:p>
          <a:p>
            <a:endParaRPr lang="cs-CZ" dirty="0">
              <a:latin typeface="Times New Roman" pitchFamily="18" charset="0"/>
              <a:cs typeface="Times New Roman" pitchFamily="18" charset="0"/>
            </a:endParaRPr>
          </a:p>
          <a:p>
            <a:endParaRPr lang="en-GB"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hyfy vnikají do buněk</a:t>
            </a:r>
          </a:p>
          <a:p>
            <a:pPr marL="285750" indent="-285750">
              <a:buFont typeface="Arial" panose="020B0604020202020204" pitchFamily="34" charset="0"/>
              <a:buChar char="•"/>
            </a:pPr>
            <a:r>
              <a:rPr lang="cs-CZ" dirty="0">
                <a:latin typeface="Times New Roman" pitchFamily="18" charset="0"/>
                <a:cs typeface="Times New Roman" pitchFamily="18" charset="0"/>
              </a:rPr>
              <a:t>unikátní postavení v symbióze - buňky jsou vně i uvnitř hostitele</a:t>
            </a:r>
          </a:p>
          <a:p>
            <a:pPr marL="285750" indent="-285750">
              <a:buFont typeface="Arial" panose="020B0604020202020204" pitchFamily="34" charset="0"/>
              <a:buChar char="•"/>
            </a:pPr>
            <a:r>
              <a:rPr lang="cs-CZ" dirty="0">
                <a:latin typeface="Times New Roman" pitchFamily="18" charset="0"/>
                <a:cs typeface="Times New Roman" pitchFamily="18" charset="0"/>
              </a:rPr>
              <a:t>nevytváří se pochva kolem kořenů</a:t>
            </a:r>
          </a:p>
        </p:txBody>
      </p:sp>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2060848"/>
            <a:ext cx="5832648" cy="4374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21495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026" descr="Arbuskula"/>
          <p:cNvPicPr>
            <a:picLocks noChangeAspect="1" noChangeArrowheads="1"/>
          </p:cNvPicPr>
          <p:nvPr/>
        </p:nvPicPr>
        <p:blipFill>
          <a:blip r:embed="rId2" cstate="print"/>
          <a:srcRect/>
          <a:stretch>
            <a:fillRect/>
          </a:stretch>
        </p:blipFill>
        <p:spPr bwMode="auto">
          <a:xfrm>
            <a:off x="1295400" y="457200"/>
            <a:ext cx="6629400" cy="4191000"/>
          </a:xfrm>
          <a:prstGeom prst="rect">
            <a:avLst/>
          </a:prstGeom>
          <a:noFill/>
          <a:ln w="9525">
            <a:noFill/>
            <a:miter lim="800000"/>
            <a:headEnd/>
            <a:tailEnd/>
          </a:ln>
        </p:spPr>
      </p:pic>
      <p:sp>
        <p:nvSpPr>
          <p:cNvPr id="11267" name="Text Box 1027"/>
          <p:cNvSpPr txBox="1">
            <a:spLocks noChangeArrowheads="1"/>
          </p:cNvSpPr>
          <p:nvPr/>
        </p:nvSpPr>
        <p:spPr bwMode="auto">
          <a:xfrm>
            <a:off x="1431925" y="5146675"/>
            <a:ext cx="184150" cy="457200"/>
          </a:xfrm>
          <a:prstGeom prst="rect">
            <a:avLst/>
          </a:prstGeom>
          <a:noFill/>
          <a:ln w="9525">
            <a:noFill/>
            <a:miter lim="800000"/>
            <a:headEnd/>
            <a:tailEnd/>
          </a:ln>
        </p:spPr>
        <p:txBody>
          <a:bodyPr wrap="none">
            <a:spAutoFit/>
          </a:bodyPr>
          <a:lstStyle/>
          <a:p>
            <a:endParaRPr lang="cs-CZ"/>
          </a:p>
        </p:txBody>
      </p:sp>
      <p:sp>
        <p:nvSpPr>
          <p:cNvPr id="11268" name="Text Box 1028"/>
          <p:cNvSpPr txBox="1">
            <a:spLocks noChangeArrowheads="1"/>
          </p:cNvSpPr>
          <p:nvPr/>
        </p:nvSpPr>
        <p:spPr bwMode="auto">
          <a:xfrm>
            <a:off x="304800" y="4876800"/>
            <a:ext cx="8458200" cy="1311275"/>
          </a:xfrm>
          <a:prstGeom prst="rect">
            <a:avLst/>
          </a:prstGeom>
          <a:noFill/>
          <a:ln w="9525">
            <a:noFill/>
            <a:miter lim="800000"/>
            <a:headEnd/>
            <a:tailEnd/>
          </a:ln>
        </p:spPr>
        <p:txBody>
          <a:bodyPr>
            <a:spAutoFit/>
          </a:bodyPr>
          <a:lstStyle/>
          <a:p>
            <a:pPr algn="just"/>
            <a:r>
              <a:rPr lang="cs-CZ" sz="2000" b="1" dirty="0"/>
              <a:t>SR </a:t>
            </a:r>
            <a:r>
              <a:rPr lang="cs-CZ" sz="2000" dirty="0"/>
              <a:t>– </a:t>
            </a:r>
            <a:r>
              <a:rPr lang="cs-CZ" sz="2000" dirty="0">
                <a:latin typeface="Times New Roman" pitchFamily="18" charset="0"/>
                <a:cs typeface="Times New Roman" pitchFamily="18" charset="0"/>
              </a:rPr>
              <a:t>buněčná stěna rostlinné buňky, </a:t>
            </a:r>
            <a:r>
              <a:rPr lang="cs-CZ" sz="2000" b="1" dirty="0">
                <a:latin typeface="Times New Roman" pitchFamily="18" charset="0"/>
                <a:cs typeface="Times New Roman" pitchFamily="18" charset="0"/>
              </a:rPr>
              <a:t>MR</a:t>
            </a:r>
            <a:r>
              <a:rPr lang="cs-CZ" sz="2000" dirty="0">
                <a:latin typeface="Times New Roman" pitchFamily="18" charset="0"/>
                <a:cs typeface="Times New Roman" pitchFamily="18" charset="0"/>
              </a:rPr>
              <a:t> – cytoplazmatická membrána rostlinné buňky, </a:t>
            </a:r>
            <a:r>
              <a:rPr lang="cs-CZ" sz="2000" b="1" dirty="0">
                <a:latin typeface="Times New Roman" pitchFamily="18" charset="0"/>
                <a:cs typeface="Times New Roman" pitchFamily="18" charset="0"/>
              </a:rPr>
              <a:t>CR</a:t>
            </a:r>
            <a:r>
              <a:rPr lang="cs-CZ" sz="2000" dirty="0">
                <a:latin typeface="Times New Roman" pitchFamily="18" charset="0"/>
                <a:cs typeface="Times New Roman" pitchFamily="18" charset="0"/>
              </a:rPr>
              <a:t> – cytoplazma rostlinné buňky, </a:t>
            </a:r>
            <a:r>
              <a:rPr lang="cs-CZ" sz="2000" b="1" dirty="0">
                <a:latin typeface="Times New Roman" pitchFamily="18" charset="0"/>
                <a:cs typeface="Times New Roman" pitchFamily="18" charset="0"/>
              </a:rPr>
              <a:t>CH</a:t>
            </a:r>
            <a:r>
              <a:rPr lang="cs-CZ" sz="2000" dirty="0">
                <a:latin typeface="Times New Roman" pitchFamily="18" charset="0"/>
                <a:cs typeface="Times New Roman" pitchFamily="18" charset="0"/>
              </a:rPr>
              <a:t> – cytoplazma buňky houby, </a:t>
            </a:r>
            <a:r>
              <a:rPr lang="cs-CZ" sz="2000" b="1" dirty="0">
                <a:latin typeface="Times New Roman" pitchFamily="18" charset="0"/>
                <a:cs typeface="Times New Roman" pitchFamily="18" charset="0"/>
              </a:rPr>
              <a:t>MH</a:t>
            </a:r>
            <a:r>
              <a:rPr lang="cs-CZ" sz="2000" dirty="0">
                <a:latin typeface="Times New Roman" pitchFamily="18" charset="0"/>
                <a:cs typeface="Times New Roman" pitchFamily="18" charset="0"/>
              </a:rPr>
              <a:t> – cytoplazmatická membrána buňky houby, </a:t>
            </a:r>
            <a:r>
              <a:rPr lang="cs-CZ" sz="2000" b="1" dirty="0">
                <a:latin typeface="Times New Roman" pitchFamily="18" charset="0"/>
                <a:cs typeface="Times New Roman" pitchFamily="18" charset="0"/>
              </a:rPr>
              <a:t>SH</a:t>
            </a:r>
            <a:r>
              <a:rPr lang="cs-CZ" sz="2000" dirty="0">
                <a:latin typeface="Times New Roman" pitchFamily="18" charset="0"/>
                <a:cs typeface="Times New Roman" pitchFamily="18" charset="0"/>
              </a:rPr>
              <a:t> – buněčná stěna buňky houby, </a:t>
            </a:r>
            <a:r>
              <a:rPr lang="cs-CZ" sz="2000" b="1" dirty="0">
                <a:latin typeface="Times New Roman" pitchFamily="18" charset="0"/>
                <a:cs typeface="Times New Roman" pitchFamily="18" charset="0"/>
              </a:rPr>
              <a:t>PM</a:t>
            </a:r>
            <a:r>
              <a:rPr lang="cs-CZ" sz="2000" dirty="0">
                <a:latin typeface="Times New Roman" pitchFamily="18" charset="0"/>
                <a:cs typeface="Times New Roman" pitchFamily="18" charset="0"/>
              </a:rPr>
              <a:t> – </a:t>
            </a:r>
            <a:r>
              <a:rPr lang="cs-CZ" sz="2000" dirty="0" err="1">
                <a:latin typeface="Times New Roman" pitchFamily="18" charset="0"/>
                <a:cs typeface="Times New Roman" pitchFamily="18" charset="0"/>
              </a:rPr>
              <a:t>periarbuskulární</a:t>
            </a:r>
            <a:r>
              <a:rPr lang="cs-CZ" sz="2000" dirty="0">
                <a:latin typeface="Times New Roman" pitchFamily="18" charset="0"/>
                <a:cs typeface="Times New Roman" pitchFamily="18" charset="0"/>
              </a:rPr>
              <a:t> membrána, </a:t>
            </a:r>
            <a:r>
              <a:rPr lang="cs-CZ" sz="2000" b="1" dirty="0">
                <a:latin typeface="Times New Roman" pitchFamily="18" charset="0"/>
                <a:cs typeface="Times New Roman" pitchFamily="18" charset="0"/>
              </a:rPr>
              <a:t>MP</a:t>
            </a:r>
            <a:r>
              <a:rPr lang="cs-CZ" sz="2000" dirty="0">
                <a:latin typeface="Times New Roman" pitchFamily="18" charset="0"/>
                <a:cs typeface="Times New Roman" pitchFamily="18" charset="0"/>
              </a:rPr>
              <a:t> – mezilehlý prostor</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9512" y="188640"/>
            <a:ext cx="8784976" cy="3416320"/>
          </a:xfrm>
          <a:prstGeom prst="rect">
            <a:avLst/>
          </a:prstGeom>
        </p:spPr>
        <p:txBody>
          <a:bodyPr wrap="square">
            <a:spAutoFit/>
          </a:bodyPr>
          <a:lstStyle/>
          <a:p>
            <a:r>
              <a:rPr lang="cs-CZ" b="1" dirty="0">
                <a:latin typeface="Times New Roman" pitchFamily="18" charset="0"/>
                <a:cs typeface="Times New Roman" pitchFamily="18" charset="0"/>
              </a:rPr>
              <a:t>VAM </a:t>
            </a:r>
            <a:r>
              <a:rPr lang="cs-CZ" b="1" dirty="0" err="1">
                <a:latin typeface="Times New Roman" pitchFamily="18" charset="0"/>
                <a:cs typeface="Times New Roman" pitchFamily="18" charset="0"/>
              </a:rPr>
              <a:t>vesikulo</a:t>
            </a:r>
            <a:r>
              <a:rPr lang="cs-CZ" b="1" dirty="0">
                <a:latin typeface="Times New Roman" pitchFamily="18" charset="0"/>
                <a:cs typeface="Times New Roman" pitchFamily="18" charset="0"/>
              </a:rPr>
              <a:t>- </a:t>
            </a:r>
            <a:r>
              <a:rPr lang="cs-CZ" b="1" dirty="0" err="1">
                <a:latin typeface="Times New Roman" pitchFamily="18" charset="0"/>
                <a:cs typeface="Times New Roman" pitchFamily="18" charset="0"/>
              </a:rPr>
              <a:t>arbuskulární</a:t>
            </a:r>
            <a:r>
              <a:rPr lang="cs-CZ" b="1" dirty="0">
                <a:latin typeface="Times New Roman" pitchFamily="18" charset="0"/>
                <a:cs typeface="Times New Roman" pitchFamily="18" charset="0"/>
              </a:rPr>
              <a:t> mykorhiza</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přítomnost </a:t>
            </a:r>
            <a:r>
              <a:rPr lang="cs-CZ" dirty="0" err="1">
                <a:latin typeface="Times New Roman" pitchFamily="18" charset="0"/>
                <a:cs typeface="Times New Roman" pitchFamily="18" charset="0"/>
              </a:rPr>
              <a:t>arbuskulárních</a:t>
            </a:r>
            <a:r>
              <a:rPr lang="cs-CZ" dirty="0">
                <a:latin typeface="Times New Roman" pitchFamily="18" charset="0"/>
                <a:cs typeface="Times New Roman" pitchFamily="18" charset="0"/>
              </a:rPr>
              <a:t> mycelií hub v půdě či v kořenech rostlin není - na rozdíl od hub </a:t>
            </a:r>
            <a:r>
              <a:rPr lang="cs-CZ" dirty="0" err="1">
                <a:latin typeface="Times New Roman" pitchFamily="18" charset="0"/>
                <a:cs typeface="Times New Roman" pitchFamily="18" charset="0"/>
              </a:rPr>
              <a:t>ektomykorhizních</a:t>
            </a:r>
            <a:r>
              <a:rPr lang="cs-CZ" dirty="0">
                <a:latin typeface="Times New Roman" pitchFamily="18" charset="0"/>
                <a:cs typeface="Times New Roman" pitchFamily="18" charset="0"/>
              </a:rPr>
              <a:t> - rozpoznatelná pouhým okem (mikroskop)</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err="1">
                <a:latin typeface="Times New Roman" pitchFamily="18" charset="0"/>
                <a:cs typeface="Times New Roman" pitchFamily="18" charset="0"/>
              </a:rPr>
              <a:t>arbuskulární</a:t>
            </a:r>
            <a:r>
              <a:rPr lang="cs-CZ" dirty="0">
                <a:latin typeface="Times New Roman" pitchFamily="18" charset="0"/>
                <a:cs typeface="Times New Roman" pitchFamily="18" charset="0"/>
              </a:rPr>
              <a:t> mykorhizní houby vstupují  do </a:t>
            </a:r>
            <a:r>
              <a:rPr lang="cs-CZ" u="sng" dirty="0">
                <a:latin typeface="Times New Roman" pitchFamily="18" charset="0"/>
                <a:cs typeface="Times New Roman" pitchFamily="18" charset="0"/>
              </a:rPr>
              <a:t>kortikálních buněk kořenů </a:t>
            </a:r>
            <a:r>
              <a:rPr lang="cs-CZ" dirty="0">
                <a:latin typeface="Times New Roman" pitchFamily="18" charset="0"/>
                <a:cs typeface="Times New Roman" pitchFamily="18" charset="0"/>
              </a:rPr>
              <a:t>hostitelské rostliny a vytvářejí zde typické útvary – </a:t>
            </a:r>
            <a:r>
              <a:rPr lang="cs-CZ" u="sng" dirty="0" err="1">
                <a:latin typeface="Times New Roman" pitchFamily="18" charset="0"/>
                <a:cs typeface="Times New Roman" pitchFamily="18" charset="0"/>
              </a:rPr>
              <a:t>arbuskuly</a:t>
            </a:r>
            <a:r>
              <a:rPr lang="cs-CZ" u="sng" dirty="0">
                <a:latin typeface="Times New Roman" pitchFamily="18" charset="0"/>
                <a:cs typeface="Times New Roman" pitchFamily="18" charset="0"/>
              </a:rPr>
              <a:t> a </a:t>
            </a:r>
            <a:r>
              <a:rPr lang="cs-CZ" u="sng" dirty="0" err="1">
                <a:latin typeface="Times New Roman" pitchFamily="18" charset="0"/>
                <a:cs typeface="Times New Roman" pitchFamily="18" charset="0"/>
              </a:rPr>
              <a:t>vesikuly</a:t>
            </a:r>
            <a:endParaRPr lang="cs-CZ" u="sng" dirty="0">
              <a:latin typeface="Times New Roman" pitchFamily="18" charset="0"/>
              <a:cs typeface="Times New Roman" pitchFamily="18" charset="0"/>
            </a:endParaRP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krátkověké </a:t>
            </a:r>
            <a:r>
              <a:rPr lang="cs-CZ" u="sng" dirty="0" err="1">
                <a:latin typeface="Times New Roman" pitchFamily="18" charset="0"/>
                <a:cs typeface="Times New Roman" pitchFamily="18" charset="0"/>
              </a:rPr>
              <a:t>arbuskuly</a:t>
            </a:r>
            <a:r>
              <a:rPr lang="cs-CZ" dirty="0">
                <a:latin typeface="Times New Roman" pitchFamily="18" charset="0"/>
                <a:cs typeface="Times New Roman" pitchFamily="18" charset="0"/>
              </a:rPr>
              <a:t>,, jsou místem </a:t>
            </a:r>
            <a:r>
              <a:rPr lang="cs-CZ" u="sng" dirty="0">
                <a:latin typeface="Times New Roman" pitchFamily="18" charset="0"/>
                <a:cs typeface="Times New Roman" pitchFamily="18" charset="0"/>
              </a:rPr>
              <a:t>intenzivní výměny živin </a:t>
            </a:r>
            <a:r>
              <a:rPr lang="cs-CZ" dirty="0">
                <a:latin typeface="Times New Roman" pitchFamily="18" charset="0"/>
                <a:cs typeface="Times New Roman" pitchFamily="18" charset="0"/>
              </a:rPr>
              <a:t>mezi hostitelskou rostlinou a houbovým symbiontem</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u="sng" dirty="0" err="1">
                <a:latin typeface="Times New Roman" pitchFamily="18" charset="0"/>
                <a:cs typeface="Times New Roman" pitchFamily="18" charset="0"/>
              </a:rPr>
              <a:t>vesikuly</a:t>
            </a:r>
            <a:r>
              <a:rPr lang="cs-CZ" dirty="0">
                <a:latin typeface="Times New Roman" pitchFamily="18" charset="0"/>
                <a:cs typeface="Times New Roman" pitchFamily="18" charset="0"/>
              </a:rPr>
              <a:t>, kulovité nebo oválné ztlustliny hyf, plní </a:t>
            </a:r>
            <a:r>
              <a:rPr lang="cs-CZ" u="sng" dirty="0">
                <a:latin typeface="Times New Roman" pitchFamily="18" charset="0"/>
                <a:cs typeface="Times New Roman" pitchFamily="18" charset="0"/>
              </a:rPr>
              <a:t>zásobní funkci</a:t>
            </a:r>
          </a:p>
        </p:txBody>
      </p:sp>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6731" y="3501008"/>
            <a:ext cx="2717269" cy="3356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3717032"/>
            <a:ext cx="3521968" cy="2641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27153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87016" y="0"/>
            <a:ext cx="8856984" cy="3939540"/>
          </a:xfrm>
          <a:prstGeom prst="rect">
            <a:avLst/>
          </a:prstGeom>
        </p:spPr>
        <p:txBody>
          <a:bodyPr wrap="square">
            <a:spAutoFit/>
          </a:bodyPr>
          <a:lstStyle/>
          <a:p>
            <a:r>
              <a:rPr lang="en-GB" dirty="0">
                <a:latin typeface="Times New Roman" pitchFamily="18" charset="0"/>
                <a:cs typeface="Times New Roman" pitchFamily="18" charset="0"/>
              </a:rPr>
              <a:t>VAM </a:t>
            </a: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až 240 tis druhů rostlin může mít mykorhizu s 6tis druhy hub</a:t>
            </a:r>
          </a:p>
          <a:p>
            <a:pPr marL="285750" indent="-285750">
              <a:buFont typeface="Arial" panose="020B0604020202020204" pitchFamily="34" charset="0"/>
              <a:buChar char="•"/>
            </a:pPr>
            <a:r>
              <a:rPr lang="cs-CZ" dirty="0">
                <a:latin typeface="Times New Roman" pitchFamily="18" charset="0"/>
                <a:cs typeface="Times New Roman" pitchFamily="18" charset="0"/>
              </a:rPr>
              <a:t>tři čeledi: </a:t>
            </a:r>
            <a:r>
              <a:rPr lang="cs-CZ" i="1" dirty="0" err="1">
                <a:latin typeface="Times New Roman" pitchFamily="18" charset="0"/>
                <a:cs typeface="Times New Roman" pitchFamily="18" charset="0"/>
              </a:rPr>
              <a:t>Glomaceae</a:t>
            </a:r>
            <a:r>
              <a:rPr lang="cs-CZ" i="1" dirty="0">
                <a:latin typeface="Times New Roman" pitchFamily="18" charset="0"/>
                <a:cs typeface="Times New Roman" pitchFamily="18" charset="0"/>
              </a:rPr>
              <a:t>, </a:t>
            </a:r>
            <a:r>
              <a:rPr lang="cs-CZ" i="1" dirty="0" err="1">
                <a:latin typeface="Times New Roman" pitchFamily="18" charset="0"/>
                <a:cs typeface="Times New Roman" pitchFamily="18" charset="0"/>
              </a:rPr>
              <a:t>Acaulosporaceae</a:t>
            </a:r>
            <a:r>
              <a:rPr lang="cs-CZ" i="1" dirty="0">
                <a:latin typeface="Times New Roman" pitchFamily="18" charset="0"/>
                <a:cs typeface="Times New Roman" pitchFamily="18" charset="0"/>
              </a:rPr>
              <a:t>, </a:t>
            </a:r>
            <a:r>
              <a:rPr lang="cs-CZ" i="1" dirty="0" err="1">
                <a:latin typeface="Times New Roman" pitchFamily="18" charset="0"/>
                <a:cs typeface="Times New Roman" pitchFamily="18" charset="0"/>
              </a:rPr>
              <a:t>Gigasporaceae</a:t>
            </a:r>
            <a:endParaRPr lang="cs-CZ" i="1"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tyto houby se objevily zhruba před 383-462 milióny let a asi pomohly rostlinám kolonizovat zemi</a:t>
            </a:r>
          </a:p>
          <a:p>
            <a:pPr marL="285750" indent="-285750">
              <a:buFont typeface="Arial" panose="020B0604020202020204" pitchFamily="34" charset="0"/>
              <a:buChar char="•"/>
            </a:pPr>
            <a:r>
              <a:rPr lang="cs-CZ" dirty="0">
                <a:latin typeface="Times New Roman" pitchFamily="18" charset="0"/>
                <a:cs typeface="Times New Roman" pitchFamily="18" charset="0"/>
              </a:rPr>
              <a:t>VAM typ nezmění strukturu kořenu, proto hůře detekovatelný</a:t>
            </a:r>
          </a:p>
          <a:p>
            <a:pPr marL="285750" indent="-285750">
              <a:buFont typeface="Arial" panose="020B0604020202020204" pitchFamily="34" charset="0"/>
              <a:buChar char="•"/>
            </a:pPr>
            <a:r>
              <a:rPr lang="cs-CZ" dirty="0">
                <a:latin typeface="Times New Roman" pitchFamily="18" charset="0"/>
                <a:cs typeface="Times New Roman" pitchFamily="18" charset="0"/>
              </a:rPr>
              <a:t> častý u pšenice, kukuřice, brambor, bobu, sóje, rajčat, jahod, jablek, pomerančů, hroznů, bavlny, tabáku, čaje, kávy, kakaa, cukrové třtiny, javoru, gumovníku, a různých bylin</a:t>
            </a:r>
          </a:p>
          <a:p>
            <a:pPr marL="285750" indent="-285750">
              <a:buFont typeface="Arial" panose="020B0604020202020204" pitchFamily="34" charset="0"/>
              <a:buChar char="•"/>
            </a:pPr>
            <a:r>
              <a:rPr lang="cs-CZ" dirty="0">
                <a:latin typeface="Times New Roman" pitchFamily="18" charset="0"/>
                <a:cs typeface="Times New Roman" pitchFamily="18" charset="0"/>
              </a:rPr>
              <a:t>kvetoucí rostliny, konifery, mechy, kapradiny a většině důležitých zem. plodin</a:t>
            </a:r>
          </a:p>
          <a:p>
            <a:pPr marL="285750" indent="-285750">
              <a:buFont typeface="Arial" panose="020B0604020202020204" pitchFamily="34" charset="0"/>
              <a:buChar char="•"/>
            </a:pPr>
            <a:r>
              <a:rPr lang="cs-CZ" dirty="0">
                <a:latin typeface="Times New Roman" pitchFamily="18" charset="0"/>
                <a:cs typeface="Times New Roman" pitchFamily="18" charset="0"/>
              </a:rPr>
              <a:t>VAM houby se nepodařilo pěstovat v čisté kultuře</a:t>
            </a:r>
          </a:p>
          <a:p>
            <a:pPr marL="285750" indent="-285750">
              <a:buFont typeface="Arial" panose="020B0604020202020204" pitchFamily="34" charset="0"/>
              <a:buChar char="•"/>
            </a:pPr>
            <a:r>
              <a:rPr lang="cs-CZ" dirty="0">
                <a:latin typeface="Times New Roman" pitchFamily="18" charset="0"/>
                <a:cs typeface="Times New Roman" pitchFamily="18" charset="0"/>
              </a:rPr>
              <a:t> mycelium odolnější stresům než kořeny (sucho, kovy, pH)</a:t>
            </a:r>
          </a:p>
          <a:p>
            <a:pPr marL="285750" indent="-285750">
              <a:buFont typeface="Arial" panose="020B0604020202020204" pitchFamily="34" charset="0"/>
              <a:buChar char="•"/>
            </a:pPr>
            <a:r>
              <a:rPr lang="cs-CZ" dirty="0">
                <a:latin typeface="Times New Roman" pitchFamily="18" charset="0"/>
                <a:cs typeface="Times New Roman" pitchFamily="18" charset="0"/>
              </a:rPr>
              <a:t>zvýšený růst rostlin - zvýšený příjem P, </a:t>
            </a:r>
            <a:r>
              <a:rPr lang="cs-CZ" dirty="0" err="1">
                <a:latin typeface="Times New Roman" pitchFamily="18" charset="0"/>
                <a:cs typeface="Times New Roman" pitchFamily="18" charset="0"/>
              </a:rPr>
              <a:t>Zn</a:t>
            </a:r>
            <a:r>
              <a:rPr lang="cs-CZ" dirty="0">
                <a:latin typeface="Times New Roman" pitchFamily="18" charset="0"/>
                <a:cs typeface="Times New Roman" pitchFamily="18" charset="0"/>
              </a:rPr>
              <a:t>, sulfátů, amonného iontu</a:t>
            </a:r>
          </a:p>
          <a:p>
            <a:pPr marL="285750" indent="-285750">
              <a:buFont typeface="Arial" panose="020B0604020202020204" pitchFamily="34" charset="0"/>
              <a:buChar char="•"/>
            </a:pPr>
            <a:endParaRPr lang="en-GB" dirty="0">
              <a:latin typeface="Times New Roman" pitchFamily="18" charset="0"/>
              <a:cs typeface="Times New Roman" pitchFamily="18" charset="0"/>
            </a:endParaRPr>
          </a:p>
          <a:p>
            <a:endParaRPr lang="en-GB" sz="16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573016"/>
            <a:ext cx="4752529" cy="3066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www.biosym.eu/resources/Endo-wortel%20-%20Copy.jpg?timestamp=142892730525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3645024"/>
            <a:ext cx="3670435" cy="2952328"/>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755576" y="6596390"/>
            <a:ext cx="5958408" cy="261610"/>
          </a:xfrm>
          <a:prstGeom prst="rect">
            <a:avLst/>
          </a:prstGeom>
        </p:spPr>
        <p:txBody>
          <a:bodyPr wrap="square">
            <a:spAutoFit/>
          </a:bodyPr>
          <a:lstStyle/>
          <a:p>
            <a:r>
              <a:rPr lang="en-GB" sz="1100" dirty="0"/>
              <a:t>http://www.biosym.eu/endo-mykorrhiza-en.php</a:t>
            </a:r>
          </a:p>
        </p:txBody>
      </p:sp>
    </p:spTree>
    <p:extLst>
      <p:ext uri="{BB962C8B-B14F-4D97-AF65-F5344CB8AC3E}">
        <p14:creationId xmlns:p14="http://schemas.microsoft.com/office/powerpoint/2010/main" val="7070885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5421" y="116632"/>
            <a:ext cx="9001000" cy="2585323"/>
          </a:xfrm>
          <a:prstGeom prst="rect">
            <a:avLst/>
          </a:prstGeom>
        </p:spPr>
        <p:txBody>
          <a:bodyPr wrap="square">
            <a:spAutoFit/>
          </a:bodyPr>
          <a:lstStyle/>
          <a:p>
            <a:r>
              <a:rPr lang="en-GB" dirty="0">
                <a:latin typeface="Times New Roman" pitchFamily="18" charset="0"/>
                <a:cs typeface="Times New Roman" pitchFamily="18" charset="0"/>
              </a:rPr>
              <a:t>VAM</a:t>
            </a:r>
          </a:p>
          <a:p>
            <a:pPr marL="285750" indent="-285750">
              <a:buFont typeface="Arial" panose="020B0604020202020204" pitchFamily="34" charset="0"/>
              <a:buChar char="•"/>
            </a:pPr>
            <a:r>
              <a:rPr lang="cs-CZ" dirty="0">
                <a:latin typeface="Times New Roman" pitchFamily="18" charset="0"/>
                <a:cs typeface="Times New Roman" pitchFamily="18" charset="0"/>
              </a:rPr>
              <a:t>důležité zvláště v </a:t>
            </a:r>
            <a:r>
              <a:rPr lang="cs-CZ" u="sng" dirty="0">
                <a:latin typeface="Times New Roman" pitchFamily="18" charset="0"/>
                <a:cs typeface="Times New Roman" pitchFamily="18" charset="0"/>
              </a:rPr>
              <a:t>tropických půdách deficitních na P </a:t>
            </a:r>
            <a:r>
              <a:rPr lang="cs-CZ" dirty="0">
                <a:latin typeface="Times New Roman" pitchFamily="18" charset="0"/>
                <a:cs typeface="Times New Roman" pitchFamily="18" charset="0"/>
              </a:rPr>
              <a:t>– problémy po vykácení tropických pralesů</a:t>
            </a:r>
          </a:p>
          <a:p>
            <a:pPr marL="285750" indent="-285750">
              <a:buFont typeface="Arial" panose="020B0604020202020204" pitchFamily="34" charset="0"/>
              <a:buChar char="•"/>
            </a:pPr>
            <a:r>
              <a:rPr lang="cs-CZ" dirty="0">
                <a:latin typeface="Times New Roman" pitchFamily="18" charset="0"/>
                <a:cs typeface="Times New Roman" pitchFamily="18" charset="0"/>
              </a:rPr>
              <a:t>bujnost tropických pralesů založena na mykorhize </a:t>
            </a:r>
          </a:p>
          <a:p>
            <a:pPr marL="285750" indent="-285750">
              <a:buFont typeface="Arial" panose="020B0604020202020204" pitchFamily="34" charset="0"/>
              <a:buChar char="•"/>
            </a:pPr>
            <a:r>
              <a:rPr lang="cs-CZ" dirty="0">
                <a:latin typeface="Times New Roman" pitchFamily="18" charset="0"/>
                <a:cs typeface="Times New Roman" pitchFamily="18" charset="0"/>
              </a:rPr>
              <a:t>téměř žádný humus, opad a téměř žádné minerální soli – vše vymyté tropickými dešti</a:t>
            </a:r>
          </a:p>
          <a:p>
            <a:pPr marL="285750" indent="-285750">
              <a:buFont typeface="Arial" panose="020B0604020202020204" pitchFamily="34" charset="0"/>
              <a:buChar char="•"/>
            </a:pPr>
            <a:r>
              <a:rPr lang="cs-CZ" dirty="0">
                <a:latin typeface="Times New Roman" pitchFamily="18" charset="0"/>
                <a:cs typeface="Times New Roman" pitchFamily="18" charset="0"/>
              </a:rPr>
              <a:t>po vyklučení pralesa jedna nebo maximálně pár úrod a pak vše vyplaveno a bez hnojiv nic neporoste – opuštění půdy, eroze</a:t>
            </a:r>
          </a:p>
          <a:p>
            <a:pPr marL="285750" indent="-285750">
              <a:buFont typeface="Arial" panose="020B0604020202020204" pitchFamily="34" charset="0"/>
              <a:buChar char="•"/>
            </a:pPr>
            <a:r>
              <a:rPr lang="cs-CZ" dirty="0">
                <a:latin typeface="Times New Roman" pitchFamily="18" charset="0"/>
                <a:cs typeface="Times New Roman" pitchFamily="18" charset="0"/>
              </a:rPr>
              <a:t>klučení může fungovat jen v malém měřítku (nízká hustota populace), kdy prales po 2-3 plodinách opět zaroste malé políčka (na desítky let)</a:t>
            </a:r>
          </a:p>
        </p:txBody>
      </p:sp>
      <p:pic>
        <p:nvPicPr>
          <p:cNvPr id="348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6825" y="2852936"/>
            <a:ext cx="5538192" cy="3682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66348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0"/>
            <a:ext cx="5487320" cy="7017306"/>
          </a:xfrm>
          <a:prstGeom prst="rect">
            <a:avLst/>
          </a:prstGeom>
        </p:spPr>
        <p:txBody>
          <a:bodyPr wrap="square">
            <a:spAutoFit/>
          </a:bodyPr>
          <a:lstStyle/>
          <a:p>
            <a:pPr marL="285750" indent="-285750">
              <a:buFont typeface="Arial" panose="020B0604020202020204" pitchFamily="34" charset="0"/>
              <a:buChar char="•"/>
            </a:pPr>
            <a:r>
              <a:rPr lang="cs-CZ" dirty="0" err="1">
                <a:latin typeface="Times New Roman" pitchFamily="18" charset="0"/>
                <a:cs typeface="Times New Roman" pitchFamily="18" charset="0"/>
              </a:rPr>
              <a:t>endomykorhiza</a:t>
            </a:r>
            <a:r>
              <a:rPr lang="cs-CZ" dirty="0">
                <a:latin typeface="Times New Roman" pitchFamily="18" charset="0"/>
                <a:cs typeface="Times New Roman" pitchFamily="18" charset="0"/>
              </a:rPr>
              <a:t> mnohem méně nápadná než </a:t>
            </a:r>
            <a:r>
              <a:rPr lang="cs-CZ" dirty="0" err="1">
                <a:latin typeface="Times New Roman" pitchFamily="18" charset="0"/>
                <a:cs typeface="Times New Roman" pitchFamily="18" charset="0"/>
              </a:rPr>
              <a:t>ektomykorhiza</a:t>
            </a:r>
            <a:endParaRPr lang="cs-CZ" dirty="0">
              <a:latin typeface="Times New Roman" pitchFamily="18" charset="0"/>
              <a:cs typeface="Times New Roman" pitchFamily="18" charset="0"/>
            </a:endParaRP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err="1">
                <a:latin typeface="Times New Roman" pitchFamily="18" charset="0"/>
                <a:cs typeface="Times New Roman" pitchFamily="18" charset="0"/>
              </a:rPr>
              <a:t>endomykorhiza</a:t>
            </a:r>
            <a:r>
              <a:rPr lang="cs-CZ" dirty="0">
                <a:latin typeface="Times New Roman" pitchFamily="18" charset="0"/>
                <a:cs typeface="Times New Roman" pitchFamily="18" charset="0"/>
              </a:rPr>
              <a:t> – na stále rostoucích i dočasně rostoucích kořenech</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hyfy </a:t>
            </a:r>
            <a:r>
              <a:rPr lang="cs-CZ" dirty="0" err="1">
                <a:latin typeface="Times New Roman" pitchFamily="18" charset="0"/>
                <a:cs typeface="Times New Roman" pitchFamily="18" charset="0"/>
              </a:rPr>
              <a:t>endomykorrhizy</a:t>
            </a:r>
            <a:r>
              <a:rPr lang="cs-CZ" dirty="0">
                <a:latin typeface="Times New Roman" pitchFamily="18" charset="0"/>
                <a:cs typeface="Times New Roman" pitchFamily="18" charset="0"/>
              </a:rPr>
              <a:t> pronikají stěnu buněk </a:t>
            </a:r>
            <a:r>
              <a:rPr lang="cs-CZ" dirty="0" err="1">
                <a:latin typeface="Times New Roman" pitchFamily="18" charset="0"/>
                <a:cs typeface="Times New Roman" pitchFamily="18" charset="0"/>
              </a:rPr>
              <a:t>kortexu</a:t>
            </a:r>
            <a:r>
              <a:rPr lang="cs-CZ" dirty="0">
                <a:latin typeface="Times New Roman" pitchFamily="18" charset="0"/>
                <a:cs typeface="Times New Roman" pitchFamily="18" charset="0"/>
              </a:rPr>
              <a:t>- </a:t>
            </a:r>
            <a:r>
              <a:rPr lang="cs-CZ" dirty="0" err="1">
                <a:latin typeface="Times New Roman" pitchFamily="18" charset="0"/>
                <a:cs typeface="Times New Roman" pitchFamily="18" charset="0"/>
              </a:rPr>
              <a:t>vesicle</a:t>
            </a:r>
            <a:r>
              <a:rPr lang="cs-CZ" dirty="0">
                <a:latin typeface="Times New Roman" pitchFamily="18" charset="0"/>
                <a:cs typeface="Times New Roman" pitchFamily="18" charset="0"/>
              </a:rPr>
              <a:t> a </a:t>
            </a:r>
            <a:r>
              <a:rPr lang="cs-CZ" dirty="0" err="1">
                <a:latin typeface="Times New Roman" pitchFamily="18" charset="0"/>
                <a:cs typeface="Times New Roman" pitchFamily="18" charset="0"/>
              </a:rPr>
              <a:t>arbuscule</a:t>
            </a:r>
            <a:endParaRPr lang="cs-CZ" dirty="0">
              <a:latin typeface="Times New Roman" pitchFamily="18" charset="0"/>
              <a:cs typeface="Times New Roman" pitchFamily="18" charset="0"/>
            </a:endParaRPr>
          </a:p>
          <a:p>
            <a:endParaRPr lang="cs-CZ" dirty="0">
              <a:latin typeface="Times New Roman" pitchFamily="18" charset="0"/>
              <a:cs typeface="Times New Roman" pitchFamily="18" charset="0"/>
            </a:endParaRP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err="1">
                <a:latin typeface="Times New Roman" pitchFamily="18" charset="0"/>
                <a:cs typeface="Times New Roman" pitchFamily="18" charset="0"/>
              </a:rPr>
              <a:t>ektomykorhiza</a:t>
            </a:r>
            <a:r>
              <a:rPr lang="cs-CZ" dirty="0">
                <a:latin typeface="Times New Roman" pitchFamily="18" charset="0"/>
                <a:cs typeface="Times New Roman" pitchFamily="18" charset="0"/>
              </a:rPr>
              <a:t> – jen na dočasně rostoucích bočních krátkých kořenech</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ale ani jedna mykorhiza neproniká cytoplasmatickou </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a:t>
            </a:r>
            <a:r>
              <a:rPr lang="cs-CZ" dirty="0" err="1">
                <a:latin typeface="Times New Roman" pitchFamily="18" charset="0"/>
                <a:cs typeface="Times New Roman" pitchFamily="18" charset="0"/>
              </a:rPr>
              <a:t>ektomykorhiza</a:t>
            </a:r>
            <a:r>
              <a:rPr lang="cs-CZ" dirty="0">
                <a:latin typeface="Times New Roman" pitchFamily="18" charset="0"/>
                <a:cs typeface="Times New Roman" pitchFamily="18" charset="0"/>
              </a:rPr>
              <a:t> - dub, borovice, eukalyptus, bříza, </a:t>
            </a:r>
            <a:r>
              <a:rPr lang="cs-CZ" dirty="0" err="1">
                <a:latin typeface="Times New Roman" pitchFamily="18" charset="0"/>
                <a:cs typeface="Times New Roman" pitchFamily="18" charset="0"/>
              </a:rPr>
              <a:t>dipterocarpus</a:t>
            </a:r>
            <a:r>
              <a:rPr lang="cs-CZ" dirty="0">
                <a:latin typeface="Times New Roman" pitchFamily="18" charset="0"/>
                <a:cs typeface="Times New Roman" pitchFamily="18" charset="0"/>
              </a:rPr>
              <a:t> či oliva</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jen pár stromů v mírných oblastech jsou jen </a:t>
            </a:r>
            <a:r>
              <a:rPr lang="cs-CZ" dirty="0" err="1">
                <a:latin typeface="Times New Roman" pitchFamily="18" charset="0"/>
                <a:cs typeface="Times New Roman" pitchFamily="18" charset="0"/>
              </a:rPr>
              <a:t>endomykorhizní</a:t>
            </a:r>
            <a:r>
              <a:rPr lang="cs-CZ" dirty="0">
                <a:latin typeface="Times New Roman" pitchFamily="18" charset="0"/>
                <a:cs typeface="Times New Roman" pitchFamily="18" charset="0"/>
              </a:rPr>
              <a:t> (douglaska, osika, liliovník tulipánovitý, javor cukrový)</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několik těchto druhů (douglaska, osika) mohou vytvářet oba typy</a:t>
            </a:r>
          </a:p>
        </p:txBody>
      </p:sp>
      <p:pic>
        <p:nvPicPr>
          <p:cNvPr id="368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2924944"/>
            <a:ext cx="2922288"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620688"/>
            <a:ext cx="2870328" cy="1999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03235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16632"/>
            <a:ext cx="8820472" cy="2862322"/>
          </a:xfrm>
          <a:prstGeom prst="rect">
            <a:avLst/>
          </a:prstGeom>
        </p:spPr>
        <p:txBody>
          <a:bodyPr wrap="square">
            <a:spAutoFit/>
          </a:bodyPr>
          <a:lstStyle/>
          <a:p>
            <a:r>
              <a:rPr lang="cs-CZ" u="sng" dirty="0" err="1">
                <a:latin typeface="Times New Roman" pitchFamily="18" charset="0"/>
                <a:cs typeface="Times New Roman" pitchFamily="18" charset="0"/>
              </a:rPr>
              <a:t>Erikoidní</a:t>
            </a:r>
            <a:r>
              <a:rPr lang="cs-CZ" u="sng" dirty="0">
                <a:latin typeface="Times New Roman" pitchFamily="18" charset="0"/>
                <a:cs typeface="Times New Roman" pitchFamily="18" charset="0"/>
              </a:rPr>
              <a:t> </a:t>
            </a:r>
            <a:r>
              <a:rPr lang="cs-CZ" u="sng" dirty="0" err="1">
                <a:latin typeface="Times New Roman" pitchFamily="18" charset="0"/>
                <a:cs typeface="Times New Roman" pitchFamily="18" charset="0"/>
              </a:rPr>
              <a:t>endomykorhiza</a:t>
            </a:r>
            <a:endParaRPr lang="cs-CZ" u="sng" dirty="0">
              <a:latin typeface="Times New Roman" pitchFamily="18" charset="0"/>
              <a:cs typeface="Times New Roman" pitchFamily="18" charset="0"/>
            </a:endParaRPr>
          </a:p>
          <a:p>
            <a:endParaRPr lang="cs-CZ" u="sng"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hyfy pronikají do buněk rostliny, nejde o typ </a:t>
            </a:r>
            <a:r>
              <a:rPr lang="cs-CZ" dirty="0" err="1">
                <a:latin typeface="Times New Roman" pitchFamily="18" charset="0"/>
                <a:cs typeface="Times New Roman" pitchFamily="18" charset="0"/>
              </a:rPr>
              <a:t>vesicular</a:t>
            </a:r>
            <a:r>
              <a:rPr lang="cs-CZ" dirty="0">
                <a:latin typeface="Times New Roman" pitchFamily="18" charset="0"/>
                <a:cs typeface="Times New Roman" pitchFamily="18" charset="0"/>
              </a:rPr>
              <a:t>-</a:t>
            </a:r>
            <a:r>
              <a:rPr lang="cs-CZ" dirty="0" err="1">
                <a:latin typeface="Times New Roman" pitchFamily="18" charset="0"/>
                <a:cs typeface="Times New Roman" pitchFamily="18" charset="0"/>
              </a:rPr>
              <a:t>arbuscular</a:t>
            </a: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najdeme u pár řádů rostlin, například </a:t>
            </a:r>
            <a:r>
              <a:rPr lang="cs-CZ" dirty="0" err="1">
                <a:latin typeface="Times New Roman" pitchFamily="18" charset="0"/>
                <a:cs typeface="Times New Roman" pitchFamily="18" charset="0"/>
              </a:rPr>
              <a:t>vřesovcotvaré</a:t>
            </a:r>
            <a:r>
              <a:rPr lang="cs-CZ" dirty="0">
                <a:latin typeface="Times New Roman" pitchFamily="18" charset="0"/>
                <a:cs typeface="Times New Roman" pitchFamily="18" charset="0"/>
              </a:rPr>
              <a:t> (borůvka,drchnička, rododendrony) –– rašeliniště, vřesoviště</a:t>
            </a:r>
          </a:p>
          <a:p>
            <a:pPr marL="285750" indent="-285750">
              <a:buFont typeface="Arial" panose="020B0604020202020204" pitchFamily="34" charset="0"/>
              <a:buChar char="•"/>
            </a:pPr>
            <a:r>
              <a:rPr lang="cs-CZ" dirty="0">
                <a:latin typeface="Times New Roman" pitchFamily="18" charset="0"/>
                <a:cs typeface="Times New Roman" pitchFamily="18" charset="0"/>
              </a:rPr>
              <a:t> houba kolonizuje buňky </a:t>
            </a:r>
            <a:r>
              <a:rPr lang="cs-CZ" dirty="0" err="1">
                <a:latin typeface="Times New Roman" pitchFamily="18" charset="0"/>
                <a:cs typeface="Times New Roman" pitchFamily="18" charset="0"/>
              </a:rPr>
              <a:t>rhizodermis</a:t>
            </a: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v buňkách klubka a smyčky – výměna látek</a:t>
            </a:r>
          </a:p>
          <a:p>
            <a:pPr marL="285750" indent="-285750">
              <a:buFont typeface="Arial" panose="020B0604020202020204" pitchFamily="34" charset="0"/>
              <a:buChar char="•"/>
            </a:pPr>
            <a:r>
              <a:rPr lang="cs-CZ" dirty="0">
                <a:latin typeface="Times New Roman" pitchFamily="18" charset="0"/>
                <a:cs typeface="Times New Roman" pitchFamily="18" charset="0"/>
              </a:rPr>
              <a:t> houba nefixuje N2, ale rostlina má lepší přístup k N, P a ostatním minerálům – významné v půdách s nízkým obsahem minerálních látek a nízkým pH</a:t>
            </a:r>
          </a:p>
          <a:p>
            <a:pPr marL="285750" indent="-285750">
              <a:buFont typeface="Arial" panose="020B0604020202020204" pitchFamily="34" charset="0"/>
              <a:buChar char="•"/>
            </a:pPr>
            <a:r>
              <a:rPr lang="cs-CZ" dirty="0">
                <a:latin typeface="Times New Roman" pitchFamily="18" charset="0"/>
                <a:cs typeface="Times New Roman" pitchFamily="18" charset="0"/>
              </a:rPr>
              <a:t> houba čerpá živiny z odumřelých houbových hyf i živočichů (</a:t>
            </a:r>
            <a:r>
              <a:rPr lang="cs-CZ" dirty="0" err="1">
                <a:latin typeface="Times New Roman" pitchFamily="18" charset="0"/>
                <a:cs typeface="Times New Roman" pitchFamily="18" charset="0"/>
              </a:rPr>
              <a:t>chitinázy</a:t>
            </a:r>
            <a:r>
              <a:rPr lang="cs-CZ" dirty="0">
                <a:latin typeface="Times New Roman" pitchFamily="18" charset="0"/>
                <a:cs typeface="Times New Roman" pitchFamily="18" charset="0"/>
              </a:rPr>
              <a:t>, </a:t>
            </a:r>
            <a:r>
              <a:rPr lang="cs-CZ" dirty="0" err="1">
                <a:latin typeface="Times New Roman" pitchFamily="18" charset="0"/>
                <a:cs typeface="Times New Roman" pitchFamily="18" charset="0"/>
              </a:rPr>
              <a:t>proteázy</a:t>
            </a:r>
            <a:r>
              <a:rPr lang="cs-CZ" dirty="0">
                <a:latin typeface="Times New Roman" pitchFamily="18" charset="0"/>
                <a:cs typeface="Times New Roman" pitchFamily="18" charset="0"/>
              </a:rPr>
              <a:t>)</a:t>
            </a:r>
          </a:p>
        </p:txBody>
      </p:sp>
      <p:pic>
        <p:nvPicPr>
          <p:cNvPr id="378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3070641"/>
            <a:ext cx="4176464" cy="3138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3995936" y="6210890"/>
            <a:ext cx="5364088" cy="523220"/>
          </a:xfrm>
          <a:prstGeom prst="rect">
            <a:avLst/>
          </a:prstGeom>
        </p:spPr>
        <p:txBody>
          <a:bodyPr wrap="square">
            <a:spAutoFit/>
          </a:bodyPr>
          <a:lstStyle/>
          <a:p>
            <a:endParaRPr lang="en-GB" sz="1400" dirty="0"/>
          </a:p>
          <a:p>
            <a:r>
              <a:rPr lang="en-GB" sz="1400" dirty="0" err="1"/>
              <a:t>Kultura</a:t>
            </a:r>
            <a:r>
              <a:rPr lang="en-GB" sz="1400" dirty="0"/>
              <a:t> </a:t>
            </a:r>
            <a:r>
              <a:rPr lang="en-GB" sz="1400" dirty="0" err="1"/>
              <a:t>erikoidní</a:t>
            </a:r>
            <a:r>
              <a:rPr lang="en-GB" sz="1400" dirty="0"/>
              <a:t> </a:t>
            </a:r>
            <a:r>
              <a:rPr lang="en-GB" sz="1400" dirty="0" err="1"/>
              <a:t>houby</a:t>
            </a:r>
            <a:r>
              <a:rPr lang="en-GB" sz="1400" dirty="0"/>
              <a:t> </a:t>
            </a:r>
            <a:r>
              <a:rPr lang="en-GB" sz="1400" dirty="0" err="1"/>
              <a:t>izolovaná</a:t>
            </a:r>
            <a:r>
              <a:rPr lang="en-GB" sz="1400" dirty="0"/>
              <a:t> z </a:t>
            </a:r>
            <a:r>
              <a:rPr lang="en-GB" sz="1400" dirty="0" err="1"/>
              <a:t>rostliny</a:t>
            </a:r>
            <a:r>
              <a:rPr lang="en-GB" sz="1400" dirty="0"/>
              <a:t> </a:t>
            </a:r>
            <a:r>
              <a:rPr lang="en-GB" sz="1400" i="1" dirty="0" err="1"/>
              <a:t>Woollsia</a:t>
            </a:r>
            <a:r>
              <a:rPr lang="en-GB" sz="1400" i="1" dirty="0"/>
              <a:t> </a:t>
            </a:r>
            <a:r>
              <a:rPr lang="en-GB" sz="1400" i="1" dirty="0" err="1"/>
              <a:t>pungens</a:t>
            </a:r>
            <a:endParaRPr lang="en-GB" sz="1400"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3070641"/>
            <a:ext cx="3672408" cy="3088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1005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764704"/>
            <a:ext cx="8582025"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83464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9512" y="188640"/>
            <a:ext cx="8352928" cy="3785652"/>
          </a:xfrm>
          <a:prstGeom prst="rect">
            <a:avLst/>
          </a:prstGeom>
        </p:spPr>
        <p:txBody>
          <a:bodyPr wrap="square">
            <a:spAutoFit/>
          </a:bodyPr>
          <a:lstStyle/>
          <a:p>
            <a:r>
              <a:rPr lang="cs-CZ" u="sng" dirty="0" err="1">
                <a:latin typeface="Times New Roman" pitchFamily="18" charset="0"/>
                <a:cs typeface="Times New Roman" pitchFamily="18" charset="0"/>
              </a:rPr>
              <a:t>Orchideoidní</a:t>
            </a:r>
            <a:r>
              <a:rPr lang="cs-CZ" u="sng" dirty="0">
                <a:latin typeface="Times New Roman" pitchFamily="18" charset="0"/>
                <a:cs typeface="Times New Roman" pitchFamily="18" charset="0"/>
              </a:rPr>
              <a:t> mykorhiza</a:t>
            </a:r>
          </a:p>
          <a:p>
            <a:endParaRPr lang="cs-CZ" u="sng"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téměř všechny orchideje - je to obligátní</a:t>
            </a:r>
          </a:p>
          <a:p>
            <a:pPr marL="285750" indent="-285750">
              <a:buFont typeface="Arial" panose="020B0604020202020204" pitchFamily="34" charset="0"/>
              <a:buChar char="•"/>
            </a:pPr>
            <a:r>
              <a:rPr lang="cs-CZ" dirty="0">
                <a:latin typeface="Times New Roman" pitchFamily="18" charset="0"/>
                <a:cs typeface="Times New Roman" pitchFamily="18" charset="0"/>
              </a:rPr>
              <a:t> zcela </a:t>
            </a:r>
            <a:r>
              <a:rPr lang="cs-CZ" dirty="0" err="1">
                <a:latin typeface="Times New Roman" pitchFamily="18" charset="0"/>
                <a:cs typeface="Times New Roman" pitchFamily="18" charset="0"/>
              </a:rPr>
              <a:t>mykotrofní</a:t>
            </a:r>
            <a:r>
              <a:rPr lang="cs-CZ" dirty="0">
                <a:latin typeface="Times New Roman" pitchFamily="18" charset="0"/>
                <a:cs typeface="Times New Roman" pitchFamily="18" charset="0"/>
              </a:rPr>
              <a:t> jsou nezelené heterotrofní orchideje</a:t>
            </a:r>
          </a:p>
          <a:p>
            <a:pPr marL="285750" indent="-285750">
              <a:buFont typeface="Arial" panose="020B0604020202020204" pitchFamily="34" charset="0"/>
              <a:buChar char="•"/>
            </a:pPr>
            <a:r>
              <a:rPr lang="cs-CZ" dirty="0">
                <a:latin typeface="Times New Roman" pitchFamily="18" charset="0"/>
                <a:cs typeface="Times New Roman" pitchFamily="18" charset="0"/>
              </a:rPr>
              <a:t>např</a:t>
            </a:r>
            <a:r>
              <a:rPr lang="cs-CZ" i="1" dirty="0">
                <a:latin typeface="Times New Roman" pitchFamily="18" charset="0"/>
                <a:cs typeface="Times New Roman" pitchFamily="18" charset="0"/>
              </a:rPr>
              <a:t>. </a:t>
            </a:r>
            <a:r>
              <a:rPr lang="cs-CZ" i="1" dirty="0" err="1">
                <a:latin typeface="Times New Roman" pitchFamily="18" charset="0"/>
                <a:cs typeface="Times New Roman" pitchFamily="18" charset="0"/>
              </a:rPr>
              <a:t>Neottia</a:t>
            </a:r>
            <a:r>
              <a:rPr lang="cs-CZ" i="1" dirty="0">
                <a:latin typeface="Times New Roman" pitchFamily="18" charset="0"/>
                <a:cs typeface="Times New Roman" pitchFamily="18" charset="0"/>
              </a:rPr>
              <a:t> </a:t>
            </a:r>
            <a:r>
              <a:rPr lang="cs-CZ" i="1" dirty="0" err="1">
                <a:latin typeface="Times New Roman" pitchFamily="18" charset="0"/>
                <a:cs typeface="Times New Roman" pitchFamily="18" charset="0"/>
              </a:rPr>
              <a:t>nidus</a:t>
            </a:r>
            <a:r>
              <a:rPr lang="cs-CZ" i="1" dirty="0">
                <a:latin typeface="Times New Roman" pitchFamily="18" charset="0"/>
                <a:cs typeface="Times New Roman" pitchFamily="18" charset="0"/>
              </a:rPr>
              <a:t>-avis </a:t>
            </a:r>
            <a:r>
              <a:rPr lang="cs-CZ" dirty="0">
                <a:latin typeface="Times New Roman" pitchFamily="18" charset="0"/>
                <a:cs typeface="Times New Roman" pitchFamily="18" charset="0"/>
              </a:rPr>
              <a:t>(hlístník) a klíční stádia všech druhů orchidejí – semena malá s málo živinami</a:t>
            </a:r>
          </a:p>
          <a:p>
            <a:pPr marL="285750" indent="-285750">
              <a:buFont typeface="Arial" panose="020B0604020202020204" pitchFamily="34" charset="0"/>
              <a:buChar char="•"/>
            </a:pPr>
            <a:r>
              <a:rPr lang="cs-CZ" dirty="0">
                <a:latin typeface="Times New Roman" pitchFamily="18" charset="0"/>
                <a:cs typeface="Times New Roman" pitchFamily="18" charset="0"/>
              </a:rPr>
              <a:t> často </a:t>
            </a:r>
            <a:r>
              <a:rPr lang="cs-CZ" i="1" dirty="0" err="1">
                <a:latin typeface="Times New Roman" pitchFamily="18" charset="0"/>
                <a:cs typeface="Times New Roman" pitchFamily="18" charset="0"/>
              </a:rPr>
              <a:t>Armillaria</a:t>
            </a:r>
            <a:r>
              <a:rPr lang="cs-CZ" i="1" dirty="0">
                <a:latin typeface="Times New Roman" pitchFamily="18" charset="0"/>
                <a:cs typeface="Times New Roman" pitchFamily="18" charset="0"/>
              </a:rPr>
              <a:t> </a:t>
            </a:r>
            <a:r>
              <a:rPr lang="cs-CZ" i="1" dirty="0" err="1">
                <a:latin typeface="Times New Roman" pitchFamily="18" charset="0"/>
                <a:cs typeface="Times New Roman" pitchFamily="18" charset="0"/>
              </a:rPr>
              <a:t>mellea</a:t>
            </a:r>
            <a:r>
              <a:rPr lang="cs-CZ" dirty="0">
                <a:latin typeface="Times New Roman" pitchFamily="18" charset="0"/>
                <a:cs typeface="Times New Roman" pitchFamily="18" charset="0"/>
              </a:rPr>
              <a:t>, </a:t>
            </a:r>
            <a:r>
              <a:rPr lang="cs-CZ" i="1" dirty="0" err="1">
                <a:latin typeface="Times New Roman" pitchFamily="18" charset="0"/>
                <a:cs typeface="Times New Roman" pitchFamily="18" charset="0"/>
              </a:rPr>
              <a:t>Rhizoctonia</a:t>
            </a:r>
            <a:r>
              <a:rPr lang="cs-CZ" i="1" dirty="0">
                <a:latin typeface="Times New Roman" pitchFamily="18" charset="0"/>
                <a:cs typeface="Times New Roman" pitchFamily="18" charset="0"/>
              </a:rPr>
              <a:t> </a:t>
            </a:r>
            <a:r>
              <a:rPr lang="cs-CZ" i="1" dirty="0" err="1">
                <a:latin typeface="Times New Roman" pitchFamily="18" charset="0"/>
                <a:cs typeface="Times New Roman" pitchFamily="18" charset="0"/>
              </a:rPr>
              <a:t>solani</a:t>
            </a:r>
            <a:endParaRPr lang="cs-CZ" i="1"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houba proniká do buněk vnějšího </a:t>
            </a:r>
            <a:r>
              <a:rPr lang="cs-CZ" dirty="0" err="1">
                <a:latin typeface="Times New Roman" pitchFamily="18" charset="0"/>
                <a:cs typeface="Times New Roman" pitchFamily="18" charset="0"/>
              </a:rPr>
              <a:t>kortexu</a:t>
            </a:r>
            <a:r>
              <a:rPr lang="cs-CZ" dirty="0">
                <a:latin typeface="Times New Roman" pitchFamily="18" charset="0"/>
                <a:cs typeface="Times New Roman" pitchFamily="18" charset="0"/>
              </a:rPr>
              <a:t>, později zaniká (využita rostlinou) – vytváří zde </a:t>
            </a:r>
            <a:r>
              <a:rPr lang="cs-CZ" dirty="0">
                <a:solidFill>
                  <a:srgbClr val="000000"/>
                </a:solidFill>
                <a:cs typeface="Times New Roman" pitchFamily="18" charset="0"/>
              </a:rPr>
              <a:t>tzv. </a:t>
            </a:r>
            <a:r>
              <a:rPr lang="cs-CZ" b="1" dirty="0">
                <a:solidFill>
                  <a:srgbClr val="FF0000"/>
                </a:solidFill>
                <a:cs typeface="Times New Roman" pitchFamily="18" charset="0"/>
              </a:rPr>
              <a:t>klubíčka hyf</a:t>
            </a:r>
            <a:r>
              <a:rPr lang="cs-CZ" dirty="0">
                <a:solidFill>
                  <a:srgbClr val="000000"/>
                </a:solidFill>
                <a:cs typeface="Times New Roman" pitchFamily="18" charset="0"/>
              </a:rPr>
              <a:t> (smotky, pelotony).</a:t>
            </a:r>
            <a:r>
              <a:rPr lang="cs-CZ" dirty="0"/>
              <a:t> </a:t>
            </a: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ale houby mohou být i parazité hostitelů a naopak hostitel může strávit houbu – kolaps klubíček</a:t>
            </a:r>
          </a:p>
          <a:p>
            <a:pPr marL="285750" indent="-285750">
              <a:buFont typeface="Arial" panose="020B0604020202020204" pitchFamily="34" charset="0"/>
              <a:buChar char="•"/>
            </a:pPr>
            <a:r>
              <a:rPr lang="cs-CZ" dirty="0">
                <a:latin typeface="Times New Roman" pitchFamily="18" charset="0"/>
                <a:cs typeface="Times New Roman" pitchFamily="18" charset="0"/>
              </a:rPr>
              <a:t> přesně vyvážený vzájemný parasitismus</a:t>
            </a:r>
          </a:p>
          <a:p>
            <a:pPr marL="285750" indent="-285750">
              <a:buFont typeface="Arial" panose="020B0604020202020204" pitchFamily="34" charset="0"/>
              <a:buChar char="•"/>
            </a:pPr>
            <a:endParaRPr lang="cs-CZ" dirty="0">
              <a:latin typeface="Times New Roman" pitchFamily="18" charset="0"/>
              <a:cs typeface="Times New Roman" pitchFamily="18" charset="0"/>
            </a:endParaRPr>
          </a:p>
        </p:txBody>
      </p:sp>
      <p:pic>
        <p:nvPicPr>
          <p:cNvPr id="389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8183" y="2708920"/>
            <a:ext cx="2164829" cy="3910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641" y="3485124"/>
            <a:ext cx="2031929" cy="3045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298" y="3974719"/>
            <a:ext cx="2590510" cy="2556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30200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
            <a:ext cx="7534792" cy="4108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985133"/>
            <a:ext cx="1866958" cy="2800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3985133"/>
            <a:ext cx="1867227" cy="2800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57379" y="4220428"/>
            <a:ext cx="3829608" cy="2553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2118478" y="692696"/>
            <a:ext cx="4037698" cy="369332"/>
          </a:xfrm>
          <a:prstGeom prst="rect">
            <a:avLst/>
          </a:prstGeom>
          <a:noFill/>
        </p:spPr>
        <p:txBody>
          <a:bodyPr wrap="square" rtlCol="0">
            <a:spAutoFit/>
          </a:bodyPr>
          <a:lstStyle/>
          <a:p>
            <a:r>
              <a:rPr lang="cs-CZ" dirty="0">
                <a:latin typeface="Times New Roman" pitchFamily="18" charset="0"/>
                <a:cs typeface="Times New Roman" pitchFamily="18" charset="0"/>
              </a:rPr>
              <a:t>Orchidejové louky Bílé Karpaty</a:t>
            </a:r>
            <a:endParaRPr lang="en-GB" dirty="0">
              <a:latin typeface="Times New Roman" pitchFamily="18" charset="0"/>
              <a:cs typeface="Times New Roman" pitchFamily="18" charset="0"/>
            </a:endParaRPr>
          </a:p>
        </p:txBody>
      </p:sp>
    </p:spTree>
    <p:extLst>
      <p:ext uri="{BB962C8B-B14F-4D97-AF65-F5344CB8AC3E}">
        <p14:creationId xmlns:p14="http://schemas.microsoft.com/office/powerpoint/2010/main" val="8812490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59471A-D51F-533D-7AA5-64ABCA43A8F2}"/>
              </a:ext>
            </a:extLst>
          </p:cNvPr>
          <p:cNvSpPr>
            <a:spLocks noGrp="1"/>
          </p:cNvSpPr>
          <p:nvPr>
            <p:ph type="title"/>
          </p:nvPr>
        </p:nvSpPr>
        <p:spPr/>
        <p:txBody>
          <a:bodyPr/>
          <a:lstStyle/>
          <a:p>
            <a:pPr>
              <a:defRPr/>
            </a:pPr>
            <a:r>
              <a:rPr lang="cs-CZ" sz="3600" b="1" dirty="0">
                <a:solidFill>
                  <a:schemeClr val="tx1"/>
                </a:solidFill>
                <a:latin typeface="+mn-lt"/>
                <a:ea typeface="+mn-ea"/>
                <a:cs typeface="+mn-cs"/>
              </a:rPr>
              <a:t>DSE asociace - </a:t>
            </a:r>
            <a:r>
              <a:rPr lang="cs-CZ" sz="3600" b="1" dirty="0" err="1">
                <a:solidFill>
                  <a:schemeClr val="tx1"/>
                </a:solidFill>
                <a:latin typeface="+mn-lt"/>
                <a:ea typeface="+mn-ea"/>
                <a:cs typeface="+mn-cs"/>
              </a:rPr>
              <a:t>Pseudomykorhiza</a:t>
            </a:r>
            <a:endParaRPr lang="cs-CZ" sz="3600" dirty="0"/>
          </a:p>
        </p:txBody>
      </p:sp>
      <p:sp>
        <p:nvSpPr>
          <p:cNvPr id="40963" name="Zástupný symbol pro obsah 2">
            <a:extLst>
              <a:ext uri="{FF2B5EF4-FFF2-40B4-BE49-F238E27FC236}">
                <a16:creationId xmlns:a16="http://schemas.microsoft.com/office/drawing/2014/main" id="{6D57456B-0F5F-A862-646D-5D00E4E52034}"/>
              </a:ext>
            </a:extLst>
          </p:cNvPr>
          <p:cNvSpPr>
            <a:spLocks noGrp="1" noChangeArrowheads="1"/>
          </p:cNvSpPr>
          <p:nvPr>
            <p:ph idx="1"/>
          </p:nvPr>
        </p:nvSpPr>
        <p:spPr>
          <a:xfrm>
            <a:off x="684213" y="1700213"/>
            <a:ext cx="7772400" cy="4114800"/>
          </a:xfrm>
        </p:spPr>
        <p:txBody>
          <a:bodyPr>
            <a:normAutofit fontScale="92500"/>
          </a:bodyPr>
          <a:lstStyle/>
          <a:p>
            <a:pPr algn="just"/>
            <a:r>
              <a:rPr lang="cs-CZ" altLang="cs-CZ" sz="2400"/>
              <a:t>Zvláštním typem vztahu je forma soužití specifického typu vláknitých hub označovaných jako DSE (z angl. </a:t>
            </a:r>
            <a:r>
              <a:rPr lang="cs-CZ" altLang="cs-CZ" sz="2400" i="1"/>
              <a:t>Dark Septate Endophytes</a:t>
            </a:r>
            <a:r>
              <a:rPr lang="cs-CZ" altLang="cs-CZ" sz="2400"/>
              <a:t>, kde typickým zástupcem jsou </a:t>
            </a:r>
            <a:r>
              <a:rPr lang="cs-CZ" altLang="cs-CZ" sz="2400" i="1"/>
              <a:t>Phialocephala fortinii </a:t>
            </a:r>
            <a:r>
              <a:rPr lang="cs-CZ" altLang="cs-CZ" sz="2400"/>
              <a:t>a</a:t>
            </a:r>
            <a:r>
              <a:rPr lang="cs-CZ" altLang="cs-CZ" sz="2400" i="1"/>
              <a:t> Phialocephala dimorphospora</a:t>
            </a:r>
            <a:r>
              <a:rPr lang="cs-CZ" altLang="cs-CZ" sz="2400"/>
              <a:t>) a širokého spektra vyšších rostlin (zatím známo 600 druhů) zejména u konifer a erikoidních rostlin a který je nazývána </a:t>
            </a:r>
            <a:r>
              <a:rPr lang="cs-CZ" altLang="cs-CZ" sz="2400" b="1"/>
              <a:t>pseudomykorhiza </a:t>
            </a:r>
            <a:r>
              <a:rPr lang="cs-CZ" altLang="cs-CZ" sz="2400"/>
              <a:t>(nebo také </a:t>
            </a:r>
            <a:r>
              <a:rPr lang="cs-CZ" altLang="cs-CZ" sz="2400" b="1"/>
              <a:t>DSE asociace</a:t>
            </a:r>
            <a:r>
              <a:rPr lang="cs-CZ" altLang="cs-CZ" sz="2400"/>
              <a:t>). Výskyt těchto pseudomykorhizních hub je limitován extrémními podmínkami prostředí. Jedná se o nejméně prozkoumaný typ symbiózy kořenů vyšších rostlin a houby. Dlouhou dobu byla prezentována pouze jako příklad mírného parazitismu houby na rostlině (pseudomykorhiza). Současné výzkumy však potvrzují i oboustrannou prospěšnost asociace.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Nadpis 1">
            <a:extLst>
              <a:ext uri="{FF2B5EF4-FFF2-40B4-BE49-F238E27FC236}">
                <a16:creationId xmlns:a16="http://schemas.microsoft.com/office/drawing/2014/main" id="{EA1FD2B5-9AF3-9BA5-B697-A9D3CC370EC9}"/>
              </a:ext>
            </a:extLst>
          </p:cNvPr>
          <p:cNvSpPr>
            <a:spLocks noGrp="1" noChangeArrowheads="1"/>
          </p:cNvSpPr>
          <p:nvPr>
            <p:ph type="title"/>
          </p:nvPr>
        </p:nvSpPr>
        <p:spPr>
          <a:xfrm>
            <a:off x="685800" y="609600"/>
            <a:ext cx="7772400" cy="442913"/>
          </a:xfrm>
        </p:spPr>
        <p:txBody>
          <a:bodyPr/>
          <a:lstStyle/>
          <a:p>
            <a:r>
              <a:rPr lang="cs-CZ" altLang="cs-CZ" sz="800"/>
              <a:t>l</a:t>
            </a:r>
          </a:p>
        </p:txBody>
      </p:sp>
      <p:sp>
        <p:nvSpPr>
          <p:cNvPr id="41987" name="Zástupný symbol pro obsah 2">
            <a:extLst>
              <a:ext uri="{FF2B5EF4-FFF2-40B4-BE49-F238E27FC236}">
                <a16:creationId xmlns:a16="http://schemas.microsoft.com/office/drawing/2014/main" id="{318CF75C-5195-A70E-80DE-7C19E1A7B195}"/>
              </a:ext>
            </a:extLst>
          </p:cNvPr>
          <p:cNvSpPr>
            <a:spLocks noGrp="1" noChangeArrowheads="1"/>
          </p:cNvSpPr>
          <p:nvPr>
            <p:ph idx="1"/>
          </p:nvPr>
        </p:nvSpPr>
        <p:spPr>
          <a:xfrm>
            <a:off x="684213" y="1268413"/>
            <a:ext cx="7772400" cy="4395787"/>
          </a:xfrm>
        </p:spPr>
        <p:txBody>
          <a:bodyPr>
            <a:normAutofit fontScale="92500" lnSpcReduction="10000"/>
          </a:bodyPr>
          <a:lstStyle/>
          <a:p>
            <a:pPr algn="just"/>
            <a:r>
              <a:rPr lang="cs-CZ" altLang="cs-CZ" sz="2400" b="1" dirty="0"/>
              <a:t>Mykorhiza</a:t>
            </a:r>
            <a:r>
              <a:rPr lang="cs-CZ" altLang="cs-CZ" sz="2400" dirty="0"/>
              <a:t> není většinou druhově specifická, především </a:t>
            </a:r>
            <a:r>
              <a:rPr lang="cs-CZ" altLang="cs-CZ" sz="2400" dirty="0" err="1"/>
              <a:t>vesikulo-arbuskulární</a:t>
            </a:r>
            <a:r>
              <a:rPr lang="cs-CZ" altLang="cs-CZ" sz="2400" dirty="0"/>
              <a:t> mykorhiza, je vztah, kde jeden strom může kooperovat až s 2 000 různých druhů </a:t>
            </a:r>
            <a:r>
              <a:rPr lang="cs-CZ" altLang="cs-CZ" sz="2400" dirty="0" err="1"/>
              <a:t>mykorhizních</a:t>
            </a:r>
            <a:r>
              <a:rPr lang="cs-CZ" altLang="cs-CZ" sz="2400" dirty="0"/>
              <a:t> hub. A naopak, prostřednictvím mycelia jedné houby může být propojeno více druhů vyšších rostlin. Celá řada rostlinných druhů je tak schopna účastnit se různých typů </a:t>
            </a:r>
            <a:r>
              <a:rPr lang="cs-CZ" altLang="cs-CZ" sz="2400" dirty="0" err="1"/>
              <a:t>mykorhizních</a:t>
            </a:r>
            <a:r>
              <a:rPr lang="cs-CZ" altLang="cs-CZ" sz="2400" dirty="0"/>
              <a:t> symbióz. Příkladem je dub </a:t>
            </a:r>
            <a:r>
              <a:rPr lang="cs-CZ" altLang="cs-CZ" sz="2400" i="1" dirty="0" err="1"/>
              <a:t>Quercus</a:t>
            </a:r>
            <a:r>
              <a:rPr lang="cs-CZ" altLang="cs-CZ" sz="2400" i="1" dirty="0"/>
              <a:t> </a:t>
            </a:r>
            <a:r>
              <a:rPr lang="cs-CZ" altLang="cs-CZ" sz="2400" i="1" dirty="0" err="1"/>
              <a:t>agrifolia</a:t>
            </a:r>
            <a:r>
              <a:rPr lang="cs-CZ" altLang="cs-CZ" sz="2400" dirty="0"/>
              <a:t>, u kterého byla popsána jak </a:t>
            </a:r>
            <a:r>
              <a:rPr lang="cs-CZ" altLang="cs-CZ" sz="2400" dirty="0" err="1"/>
              <a:t>ektomykorhizní</a:t>
            </a:r>
            <a:r>
              <a:rPr lang="cs-CZ" altLang="cs-CZ" sz="2400" dirty="0"/>
              <a:t> symbióza, tak </a:t>
            </a:r>
            <a:r>
              <a:rPr lang="cs-CZ" altLang="cs-CZ" sz="2400" dirty="0" err="1"/>
              <a:t>arbuskulární</a:t>
            </a:r>
            <a:r>
              <a:rPr lang="cs-CZ" altLang="cs-CZ" sz="2400" dirty="0"/>
              <a:t> </a:t>
            </a:r>
            <a:r>
              <a:rPr lang="cs-CZ" altLang="cs-CZ" sz="2400" dirty="0" err="1"/>
              <a:t>mykorhizní</a:t>
            </a:r>
            <a:r>
              <a:rPr lang="cs-CZ" altLang="cs-CZ" sz="2400" dirty="0"/>
              <a:t> symbióza a někdy dokonce pozorujeme, že různé části kořenového systému téže rostliny jsou kolonizovány houbami tvořícími různé typy mykorhiz. U topolu </a:t>
            </a:r>
            <a:r>
              <a:rPr lang="cs-CZ" altLang="cs-CZ" sz="2400" i="1" dirty="0" err="1"/>
              <a:t>Populus</a:t>
            </a:r>
            <a:r>
              <a:rPr lang="cs-CZ" altLang="cs-CZ" sz="2400" i="1" dirty="0"/>
              <a:t> </a:t>
            </a:r>
            <a:r>
              <a:rPr lang="cs-CZ" altLang="cs-CZ" sz="2400" i="1" dirty="0" err="1"/>
              <a:t>tremuloides</a:t>
            </a:r>
            <a:r>
              <a:rPr lang="cs-CZ" altLang="cs-CZ" sz="2400" dirty="0"/>
              <a:t> byla ve větších hloubkách půdy zjištěn jiný typ mykorhizy, než u povrchu půdy</a:t>
            </a:r>
            <a:r>
              <a:rPr lang="cs-CZ" altLang="cs-CZ" dirty="0"/>
              <a:t>.</a:t>
            </a:r>
          </a:p>
          <a:p>
            <a:endParaRPr lang="cs-CZ" altLang="cs-CZ"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F1D07017-AD2C-C188-7E5F-12FEACCC43C1}"/>
              </a:ext>
            </a:extLst>
          </p:cNvPr>
          <p:cNvSpPr>
            <a:spLocks noGrp="1" noChangeArrowheads="1"/>
          </p:cNvSpPr>
          <p:nvPr>
            <p:ph type="title"/>
          </p:nvPr>
        </p:nvSpPr>
        <p:spPr>
          <a:xfrm>
            <a:off x="684213" y="0"/>
            <a:ext cx="7127875" cy="476250"/>
          </a:xfrm>
        </p:spPr>
        <p:txBody>
          <a:bodyPr>
            <a:normAutofit fontScale="90000"/>
          </a:bodyPr>
          <a:lstStyle/>
          <a:p>
            <a:pPr eaLnBrk="1" hangingPunct="1"/>
            <a:r>
              <a:rPr lang="cs-CZ" altLang="cs-CZ" sz="2800" b="1"/>
              <a:t>Význam mykorhizních symbióz</a:t>
            </a:r>
          </a:p>
        </p:txBody>
      </p:sp>
      <p:sp>
        <p:nvSpPr>
          <p:cNvPr id="43011" name="Rectangle 3">
            <a:extLst>
              <a:ext uri="{FF2B5EF4-FFF2-40B4-BE49-F238E27FC236}">
                <a16:creationId xmlns:a16="http://schemas.microsoft.com/office/drawing/2014/main" id="{4B79A299-EC1D-3EC9-9E33-97D984D2028C}"/>
              </a:ext>
            </a:extLst>
          </p:cNvPr>
          <p:cNvSpPr>
            <a:spLocks noGrp="1" noChangeArrowheads="1"/>
          </p:cNvSpPr>
          <p:nvPr>
            <p:ph type="body" idx="1"/>
          </p:nvPr>
        </p:nvSpPr>
        <p:spPr>
          <a:xfrm>
            <a:off x="9525" y="692150"/>
            <a:ext cx="8605838" cy="5026025"/>
          </a:xfrm>
        </p:spPr>
        <p:txBody>
          <a:bodyPr>
            <a:normAutofit fontScale="92500" lnSpcReduction="20000"/>
          </a:bodyPr>
          <a:lstStyle/>
          <a:p>
            <a:pPr algn="just"/>
            <a:r>
              <a:rPr lang="cs-CZ" altLang="cs-CZ" sz="2200" b="1" dirty="0">
                <a:latin typeface="Times New Roman" panose="02020603050405020304" pitchFamily="18" charset="0"/>
                <a:cs typeface="Times New Roman" panose="02020603050405020304" pitchFamily="18" charset="0"/>
              </a:rPr>
              <a:t>zlepšují příjem vody a živin do rostlin (P, N, K) </a:t>
            </a:r>
            <a:r>
              <a:rPr lang="cs-CZ" altLang="cs-CZ" sz="1900" dirty="0">
                <a:latin typeface="Times New Roman" panose="02020603050405020304" pitchFamily="18" charset="0"/>
                <a:cs typeface="Times New Roman" panose="02020603050405020304" pitchFamily="18" charset="0"/>
              </a:rPr>
              <a:t>Mycelium hub mnohonásobně zvětšuje absorpční plochu kořenového systému, snadněji přivádí ke kořenu rostliny vodu a živiny v ní rozpuštěné. </a:t>
            </a:r>
            <a:r>
              <a:rPr lang="cs-CZ" altLang="cs-CZ" sz="1900" dirty="0" err="1">
                <a:latin typeface="Times New Roman" panose="02020603050405020304" pitchFamily="18" charset="0"/>
                <a:cs typeface="Times New Roman" panose="02020603050405020304" pitchFamily="18" charset="0"/>
              </a:rPr>
              <a:t>Mykorhizní</a:t>
            </a:r>
            <a:r>
              <a:rPr lang="cs-CZ" altLang="cs-CZ" sz="1900" dirty="0">
                <a:latin typeface="Times New Roman" panose="02020603050405020304" pitchFamily="18" charset="0"/>
                <a:cs typeface="Times New Roman" panose="02020603050405020304" pitchFamily="18" charset="0"/>
              </a:rPr>
              <a:t> houby produkují spoustu enzymů, které uvolňují minerální živiny z organické hmoty, a ty jsou takto zpřístupněny rostlinám. AM houby snižují vyplavování živin nejen rozšířením zóny zachycování živin v důsledku rozvoje </a:t>
            </a:r>
            <a:r>
              <a:rPr lang="cs-CZ" altLang="cs-CZ" sz="1900" dirty="0" err="1">
                <a:latin typeface="Times New Roman" panose="02020603050405020304" pitchFamily="18" charset="0"/>
                <a:cs typeface="Times New Roman" panose="02020603050405020304" pitchFamily="18" charset="0"/>
              </a:rPr>
              <a:t>mykorhizosféry</a:t>
            </a:r>
            <a:r>
              <a:rPr lang="cs-CZ" altLang="cs-CZ" sz="1900" dirty="0">
                <a:latin typeface="Times New Roman" panose="02020603050405020304" pitchFamily="18" charset="0"/>
                <a:cs typeface="Times New Roman" panose="02020603050405020304" pitchFamily="18" charset="0"/>
              </a:rPr>
              <a:t>, ale také díky zvýšenému příjmu živin, </a:t>
            </a:r>
          </a:p>
          <a:p>
            <a:pPr algn="just"/>
            <a:r>
              <a:rPr lang="cs-CZ" altLang="cs-CZ" sz="1900" dirty="0" err="1">
                <a:latin typeface="Times New Roman" panose="02020603050405020304" pitchFamily="18" charset="0"/>
                <a:cs typeface="Times New Roman" panose="02020603050405020304" pitchFamily="18" charset="0"/>
              </a:rPr>
              <a:t>Mykorhizní</a:t>
            </a:r>
            <a:r>
              <a:rPr lang="cs-CZ" altLang="cs-CZ" sz="1900" dirty="0">
                <a:latin typeface="Times New Roman" panose="02020603050405020304" pitchFamily="18" charset="0"/>
                <a:cs typeface="Times New Roman" panose="02020603050405020304" pitchFamily="18" charset="0"/>
              </a:rPr>
              <a:t> houby se nikdy nevyskytují v půdním prostředí samy, ale současně s půdními mikroorganismy. Tyto půdní mikroorganismy s </a:t>
            </a:r>
            <a:r>
              <a:rPr lang="cs-CZ" altLang="cs-CZ" sz="1900" dirty="0" err="1">
                <a:latin typeface="Times New Roman" panose="02020603050405020304" pitchFamily="18" charset="0"/>
                <a:cs typeface="Times New Roman" panose="02020603050405020304" pitchFamily="18" charset="0"/>
              </a:rPr>
              <a:t>mykorhizními</a:t>
            </a:r>
            <a:r>
              <a:rPr lang="cs-CZ" altLang="cs-CZ" sz="1900" dirty="0">
                <a:latin typeface="Times New Roman" panose="02020603050405020304" pitchFamily="18" charset="0"/>
                <a:cs typeface="Times New Roman" panose="02020603050405020304" pitchFamily="18" charset="0"/>
              </a:rPr>
              <a:t> houbami tvoří s kořeny důležitý celek. Ten je závislý na energii a uhlíkatých látkách, jež rostlina uvolňuje při fotosyntéze a které přicházejí do oblasti kořene ve formě výměšků. To způsobuje obohacení mikroflóry, změnu fyzikálních a chemických vlastností půdy v okolí kořenu, lepší struktuře půdy a podpoře mikrobiálního společenství s přidruženou imobilizací živin.</a:t>
            </a:r>
          </a:p>
          <a:p>
            <a:pPr algn="just"/>
            <a:r>
              <a:rPr lang="cs-CZ" altLang="cs-CZ" sz="1900" dirty="0">
                <a:latin typeface="Times New Roman" panose="02020603050405020304" pitchFamily="18" charset="0"/>
                <a:cs typeface="Times New Roman" panose="02020603050405020304" pitchFamily="18" charset="0"/>
              </a:rPr>
              <a:t>AM houby také napomáhají zpřístupňování živin a vody z hlubších vrstev půdy, díky tomu pomáhají rostlinám odolávat suchým podmínkám a deficitům živin. </a:t>
            </a:r>
          </a:p>
          <a:p>
            <a:pPr algn="just" eaLnBrk="1" hangingPunct="1">
              <a:buFont typeface="Wingdings" panose="05000000000000000000" pitchFamily="2" charset="2"/>
              <a:buChar char="Ø"/>
            </a:pPr>
            <a:r>
              <a:rPr lang="cs-CZ" altLang="cs-CZ" sz="2200" b="1" dirty="0">
                <a:latin typeface="Times New Roman" panose="02020603050405020304" pitchFamily="18" charset="0"/>
                <a:cs typeface="Times New Roman" panose="02020603050405020304" pitchFamily="18" charset="0"/>
              </a:rPr>
              <a:t>podporují tak růst a vývoj rostlin </a:t>
            </a:r>
            <a:r>
              <a:rPr lang="cs-CZ" altLang="cs-CZ" sz="1900" dirty="0">
                <a:latin typeface="Times New Roman" panose="02020603050405020304" pitchFamily="18" charset="0"/>
                <a:cs typeface="Times New Roman" panose="02020603050405020304" pitchFamily="18" charset="0"/>
              </a:rPr>
              <a:t>Přítomnost houby tedy stimuluje mikrobní život v rhizosféře, z čehož rostlina obvykle také těží. Je experimentálně i z praktických pokusů prokázáno, že po vzniku </a:t>
            </a:r>
            <a:r>
              <a:rPr lang="cs-CZ" altLang="cs-CZ" sz="1900" dirty="0" err="1">
                <a:latin typeface="Times New Roman" panose="02020603050405020304" pitchFamily="18" charset="0"/>
                <a:cs typeface="Times New Roman" panose="02020603050405020304" pitchFamily="18" charset="0"/>
              </a:rPr>
              <a:t>mykorhízy</a:t>
            </a:r>
            <a:r>
              <a:rPr lang="cs-CZ" altLang="cs-CZ" sz="1900" dirty="0">
                <a:latin typeface="Times New Roman" panose="02020603050405020304" pitchFamily="18" charset="0"/>
                <a:cs typeface="Times New Roman" panose="02020603050405020304" pitchFamily="18" charset="0"/>
              </a:rPr>
              <a:t> se oběma symbiontům lépe daří. </a:t>
            </a:r>
          </a:p>
          <a:p>
            <a:pPr algn="just"/>
            <a:r>
              <a:rPr lang="cs-CZ" altLang="cs-CZ" sz="1900" dirty="0">
                <a:solidFill>
                  <a:srgbClr val="000000"/>
                </a:solidFill>
                <a:latin typeface="Times New Roman" panose="02020603050405020304" pitchFamily="18" charset="0"/>
                <a:cs typeface="Times New Roman" panose="02020603050405020304" pitchFamily="18" charset="0"/>
              </a:rPr>
              <a:t>Využitím přísunu živin AM houbami tedy schopnost zvýšit příjem živin rostlinami, zejména P  lze snížit množství aplikovaného hnojiva, energii a náklady spojenými s jeho výrobou, </a:t>
            </a:r>
          </a:p>
          <a:p>
            <a:pPr algn="just" eaLnBrk="1" hangingPunct="1">
              <a:buFont typeface="Wingdings" panose="05000000000000000000" pitchFamily="2" charset="2"/>
              <a:buChar char="Ø"/>
            </a:pPr>
            <a:endParaRPr lang="cs-CZ" altLang="cs-CZ" sz="1900" dirty="0">
              <a:latin typeface="Times New Roman" panose="02020603050405020304" pitchFamily="18" charset="0"/>
              <a:cs typeface="Times New Roman" panose="02020603050405020304" pitchFamily="18" charset="0"/>
            </a:endParaRPr>
          </a:p>
          <a:p>
            <a:pPr algn="just" eaLnBrk="1" hangingPunct="1">
              <a:buFont typeface="Wingdings" panose="05000000000000000000" pitchFamily="2" charset="2"/>
              <a:buNone/>
            </a:pPr>
            <a:endParaRPr lang="cs-CZ" altLang="cs-CZ" sz="28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6C0812B5-C65F-2ECC-E466-F4ACFE536616}"/>
              </a:ext>
            </a:extLst>
          </p:cNvPr>
          <p:cNvSpPr>
            <a:spLocks noChangeArrowheads="1"/>
          </p:cNvSpPr>
          <p:nvPr/>
        </p:nvSpPr>
        <p:spPr bwMode="auto">
          <a:xfrm>
            <a:off x="1225550" y="2640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44035" name="Rectangle 3">
            <a:extLst>
              <a:ext uri="{FF2B5EF4-FFF2-40B4-BE49-F238E27FC236}">
                <a16:creationId xmlns:a16="http://schemas.microsoft.com/office/drawing/2014/main" id="{32ED0981-7E56-3EB2-3B4A-A97966EE742C}"/>
              </a:ext>
            </a:extLst>
          </p:cNvPr>
          <p:cNvSpPr>
            <a:spLocks noChangeArrowheads="1"/>
          </p:cNvSpPr>
          <p:nvPr/>
        </p:nvSpPr>
        <p:spPr bwMode="auto">
          <a:xfrm>
            <a:off x="900113" y="4984750"/>
            <a:ext cx="2212975"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3308" tIns="0" rIns="0" bIns="26979"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5500"/>
              <a:t> </a:t>
            </a:r>
            <a:r>
              <a:rPr lang="cs-CZ" altLang="cs-CZ" sz="2400"/>
              <a:t>                         </a:t>
            </a:r>
          </a:p>
          <a:p>
            <a:pPr>
              <a:spcBef>
                <a:spcPct val="0"/>
              </a:spcBef>
              <a:buFontTx/>
              <a:buNone/>
            </a:pPr>
            <a:endParaRPr lang="cs-CZ" altLang="cs-CZ" sz="2400"/>
          </a:p>
        </p:txBody>
      </p:sp>
      <p:sp>
        <p:nvSpPr>
          <p:cNvPr id="44036" name="Rectangle 4">
            <a:extLst>
              <a:ext uri="{FF2B5EF4-FFF2-40B4-BE49-F238E27FC236}">
                <a16:creationId xmlns:a16="http://schemas.microsoft.com/office/drawing/2014/main" id="{B637E45F-BFF2-3731-D18E-E46C91BEFAB5}"/>
              </a:ext>
            </a:extLst>
          </p:cNvPr>
          <p:cNvSpPr>
            <a:spLocks noChangeArrowheads="1"/>
          </p:cNvSpPr>
          <p:nvPr/>
        </p:nvSpPr>
        <p:spPr bwMode="auto">
          <a:xfrm>
            <a:off x="1619250" y="57340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pic>
        <p:nvPicPr>
          <p:cNvPr id="44037" name="Picture 5" descr="nutrient">
            <a:extLst>
              <a:ext uri="{FF2B5EF4-FFF2-40B4-BE49-F238E27FC236}">
                <a16:creationId xmlns:a16="http://schemas.microsoft.com/office/drawing/2014/main" id="{FBFBC838-D06C-391B-E9F7-5086F3BC1F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Rectangle 6">
            <a:extLst>
              <a:ext uri="{FF2B5EF4-FFF2-40B4-BE49-F238E27FC236}">
                <a16:creationId xmlns:a16="http://schemas.microsoft.com/office/drawing/2014/main" id="{A58BB8A8-EE01-391B-8F32-C238B88A0DC6}"/>
              </a:ext>
            </a:extLst>
          </p:cNvPr>
          <p:cNvSpPr>
            <a:spLocks noChangeArrowheads="1"/>
          </p:cNvSpPr>
          <p:nvPr/>
        </p:nvSpPr>
        <p:spPr bwMode="auto">
          <a:xfrm>
            <a:off x="0" y="5546725"/>
            <a:ext cx="914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b="1">
                <a:cs typeface="Arial" panose="020B0604020202020204" pitchFamily="34" charset="0"/>
              </a:rPr>
              <a:t>Fig 2:</a:t>
            </a:r>
            <a:r>
              <a:rPr lang="cs-CZ" altLang="cs-CZ" sz="2000">
                <a:cs typeface="Arial" panose="020B0604020202020204" pitchFamily="34" charset="0"/>
              </a:rPr>
              <a:t> Current understanding of nutrient transport paths. Black cylinders represent characterized mechanisms, grey cylinders represent mechanisms with candidate genes, white cylinders represent hypothetical transporters. From Chalot et al. (2002)</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D13C2CC2-901C-2A04-F218-636194E089F5}"/>
              </a:ext>
            </a:extLst>
          </p:cNvPr>
          <p:cNvSpPr>
            <a:spLocks noGrp="1" noChangeArrowheads="1"/>
          </p:cNvSpPr>
          <p:nvPr>
            <p:ph type="title"/>
          </p:nvPr>
        </p:nvSpPr>
        <p:spPr>
          <a:xfrm>
            <a:off x="685800" y="42863"/>
            <a:ext cx="7772400" cy="1143000"/>
          </a:xfrm>
        </p:spPr>
        <p:txBody>
          <a:bodyPr/>
          <a:lstStyle/>
          <a:p>
            <a:r>
              <a:rPr lang="cs-CZ" altLang="cs-CZ" sz="2800" b="1">
                <a:solidFill>
                  <a:srgbClr val="000000"/>
                </a:solidFill>
              </a:rPr>
              <a:t>Význam mykorhizních symbióz</a:t>
            </a:r>
            <a:endParaRPr lang="cs-CZ" altLang="cs-CZ"/>
          </a:p>
        </p:txBody>
      </p:sp>
      <p:sp>
        <p:nvSpPr>
          <p:cNvPr id="4099" name="Rectangle 3">
            <a:extLst>
              <a:ext uri="{FF2B5EF4-FFF2-40B4-BE49-F238E27FC236}">
                <a16:creationId xmlns:a16="http://schemas.microsoft.com/office/drawing/2014/main" id="{BC0C1165-1C63-22C0-ADE3-4307A2C6C7BA}"/>
              </a:ext>
            </a:extLst>
          </p:cNvPr>
          <p:cNvSpPr>
            <a:spLocks noGrp="1" noChangeArrowheads="1"/>
          </p:cNvSpPr>
          <p:nvPr>
            <p:ph type="body" idx="1"/>
          </p:nvPr>
        </p:nvSpPr>
        <p:spPr>
          <a:xfrm>
            <a:off x="-34705" y="764704"/>
            <a:ext cx="8350696" cy="4114800"/>
          </a:xfrm>
        </p:spPr>
        <p:txBody>
          <a:bodyPr>
            <a:normAutofit fontScale="92500" lnSpcReduction="20000"/>
          </a:bodyPr>
          <a:lstStyle/>
          <a:p>
            <a:pPr algn="just" eaLnBrk="1" hangingPunct="1">
              <a:buFont typeface="Wingdings" panose="05000000000000000000" pitchFamily="2" charset="2"/>
              <a:buChar char="Ø"/>
              <a:defRPr/>
            </a:pPr>
            <a:r>
              <a:rPr lang="cs-CZ" altLang="cs-CZ" sz="2200" b="1" dirty="0">
                <a:solidFill>
                  <a:srgbClr val="000000"/>
                </a:solidFill>
                <a:latin typeface="Times New Roman" panose="02020603050405020304" pitchFamily="18" charset="0"/>
                <a:cs typeface="Times New Roman" panose="02020603050405020304" pitchFamily="18" charset="0"/>
              </a:rPr>
              <a:t>omezují napadení rostlin kořenovými patogeny</a:t>
            </a:r>
            <a:r>
              <a:rPr lang="cs-CZ" altLang="cs-CZ" sz="2200" dirty="0">
                <a:solidFill>
                  <a:srgbClr val="000000"/>
                </a:solidFill>
                <a:latin typeface="Times New Roman" panose="02020603050405020304" pitchFamily="18" charset="0"/>
                <a:cs typeface="Times New Roman" panose="02020603050405020304" pitchFamily="18" charset="0"/>
              </a:rPr>
              <a:t> </a:t>
            </a:r>
            <a:r>
              <a:rPr lang="cs-CZ" altLang="cs-CZ" sz="1900" dirty="0">
                <a:solidFill>
                  <a:srgbClr val="000000"/>
                </a:solidFill>
                <a:latin typeface="Times New Roman" panose="02020603050405020304" pitchFamily="18" charset="0"/>
                <a:cs typeface="Times New Roman" panose="02020603050405020304" pitchFamily="18" charset="0"/>
              </a:rPr>
              <a:t>(</a:t>
            </a:r>
            <a:r>
              <a:rPr lang="cs-CZ" altLang="cs-CZ" sz="1900" i="1" dirty="0" err="1">
                <a:solidFill>
                  <a:srgbClr val="000000"/>
                </a:solidFill>
                <a:latin typeface="Times New Roman" panose="02020603050405020304" pitchFamily="18" charset="0"/>
                <a:cs typeface="Times New Roman" panose="02020603050405020304" pitchFamily="18" charset="0"/>
              </a:rPr>
              <a:t>Pythium</a:t>
            </a:r>
            <a:r>
              <a:rPr lang="cs-CZ" altLang="cs-CZ" sz="1900" i="1" dirty="0">
                <a:solidFill>
                  <a:srgbClr val="000000"/>
                </a:solidFill>
                <a:latin typeface="Times New Roman" panose="02020603050405020304" pitchFamily="18" charset="0"/>
                <a:cs typeface="Times New Roman" panose="02020603050405020304" pitchFamily="18" charset="0"/>
              </a:rPr>
              <a:t> </a:t>
            </a:r>
            <a:r>
              <a:rPr lang="cs-CZ" altLang="cs-CZ" sz="1900" i="1" dirty="0" err="1">
                <a:solidFill>
                  <a:srgbClr val="000000"/>
                </a:solidFill>
                <a:latin typeface="Times New Roman" panose="02020603050405020304" pitchFamily="18" charset="0"/>
                <a:cs typeface="Times New Roman" panose="02020603050405020304" pitchFamily="18" charset="0"/>
              </a:rPr>
              <a:t>ultimum</a:t>
            </a:r>
            <a:r>
              <a:rPr lang="cs-CZ" altLang="cs-CZ" sz="1900" dirty="0">
                <a:solidFill>
                  <a:srgbClr val="000000"/>
                </a:solidFill>
                <a:latin typeface="Times New Roman" panose="02020603050405020304" pitchFamily="18" charset="0"/>
                <a:cs typeface="Times New Roman" panose="02020603050405020304" pitchFamily="18" charset="0"/>
              </a:rPr>
              <a:t>, </a:t>
            </a:r>
            <a:r>
              <a:rPr lang="cs-CZ" altLang="cs-CZ" sz="1900" i="1" dirty="0" err="1">
                <a:solidFill>
                  <a:srgbClr val="000000"/>
                </a:solidFill>
                <a:latin typeface="Times New Roman" panose="02020603050405020304" pitchFamily="18" charset="0"/>
                <a:cs typeface="Times New Roman" panose="02020603050405020304" pitchFamily="18" charset="0"/>
              </a:rPr>
              <a:t>Fusarium</a:t>
            </a:r>
            <a:r>
              <a:rPr lang="cs-CZ" altLang="cs-CZ" sz="1900" i="1" dirty="0">
                <a:solidFill>
                  <a:srgbClr val="000000"/>
                </a:solidFill>
                <a:latin typeface="Times New Roman" panose="02020603050405020304" pitchFamily="18" charset="0"/>
                <a:cs typeface="Times New Roman" panose="02020603050405020304" pitchFamily="18" charset="0"/>
              </a:rPr>
              <a:t> </a:t>
            </a:r>
            <a:r>
              <a:rPr lang="cs-CZ" altLang="cs-CZ" sz="1900" i="1" dirty="0" err="1">
                <a:solidFill>
                  <a:srgbClr val="000000"/>
                </a:solidFill>
                <a:latin typeface="Times New Roman" panose="02020603050405020304" pitchFamily="18" charset="0"/>
                <a:cs typeface="Times New Roman" panose="02020603050405020304" pitchFamily="18" charset="0"/>
              </a:rPr>
              <a:t>oxysporum</a:t>
            </a:r>
            <a:r>
              <a:rPr lang="cs-CZ" altLang="cs-CZ" sz="1900" dirty="0">
                <a:solidFill>
                  <a:srgbClr val="000000"/>
                </a:solidFill>
                <a:latin typeface="Times New Roman" panose="02020603050405020304" pitchFamily="18" charset="0"/>
                <a:cs typeface="Times New Roman" panose="02020603050405020304" pitchFamily="18" charset="0"/>
              </a:rPr>
              <a:t>)</a:t>
            </a:r>
            <a:endParaRPr lang="cs-CZ" altLang="cs-CZ" sz="1900" dirty="0">
              <a:solidFill>
                <a:srgbClr val="000000"/>
              </a:solidFill>
              <a:highlight>
                <a:srgbClr val="FFFF00"/>
              </a:highlight>
              <a:latin typeface="Times New Roman" panose="02020603050405020304" pitchFamily="18" charset="0"/>
              <a:cs typeface="Times New Roman" panose="02020603050405020304" pitchFamily="18" charset="0"/>
            </a:endParaRPr>
          </a:p>
          <a:p>
            <a:pPr algn="just" eaLnBrk="1" hangingPunct="1">
              <a:buFont typeface="Wingdings" panose="05000000000000000000" pitchFamily="2" charset="2"/>
              <a:buChar char="Ø"/>
              <a:defRPr/>
            </a:pPr>
            <a:r>
              <a:rPr lang="cs-CZ" altLang="cs-CZ" sz="2200" b="1" dirty="0">
                <a:solidFill>
                  <a:srgbClr val="000000"/>
                </a:solidFill>
                <a:latin typeface="Times New Roman" panose="02020603050405020304" pitchFamily="18" charset="0"/>
                <a:cs typeface="Times New Roman" panose="02020603050405020304" pitchFamily="18" charset="0"/>
              </a:rPr>
              <a:t>omezují vstup těžkých kovů do rostlin</a:t>
            </a:r>
          </a:p>
          <a:p>
            <a:pPr algn="just" eaLnBrk="1" hangingPunct="1">
              <a:buFont typeface="Wingdings" panose="05000000000000000000" pitchFamily="2" charset="2"/>
              <a:buChar char="Ø"/>
              <a:defRPr/>
            </a:pPr>
            <a:endParaRPr lang="cs-CZ" altLang="cs-CZ" sz="1900" b="1" dirty="0">
              <a:solidFill>
                <a:srgbClr val="000000"/>
              </a:solidFill>
              <a:latin typeface="Times New Roman" panose="02020603050405020304" pitchFamily="18" charset="0"/>
              <a:cs typeface="Times New Roman" panose="02020603050405020304" pitchFamily="18" charset="0"/>
            </a:endParaRPr>
          </a:p>
          <a:p>
            <a:pPr algn="just" eaLnBrk="1" hangingPunct="1">
              <a:buFont typeface="Wingdings" panose="05000000000000000000" pitchFamily="2" charset="2"/>
              <a:buChar char="Ø"/>
              <a:defRPr/>
            </a:pPr>
            <a:r>
              <a:rPr lang="cs-CZ" altLang="cs-CZ" sz="1900" b="1" dirty="0">
                <a:solidFill>
                  <a:srgbClr val="000000"/>
                </a:solidFill>
                <a:latin typeface="Times New Roman" panose="02020603050405020304" pitchFamily="18" charset="0"/>
                <a:cs typeface="Times New Roman" panose="02020603050405020304" pitchFamily="18" charset="0"/>
              </a:rPr>
              <a:t>podporují tvorbu strukturních půdních agregátů</a:t>
            </a:r>
            <a:r>
              <a:rPr lang="cs-CZ" altLang="cs-CZ" sz="1900" dirty="0">
                <a:solidFill>
                  <a:srgbClr val="000000"/>
                </a:solidFill>
                <a:latin typeface="Times New Roman" panose="02020603050405020304" pitchFamily="18" charset="0"/>
                <a:cs typeface="Times New Roman" panose="02020603050405020304" pitchFamily="18" charset="0"/>
              </a:rPr>
              <a:t> – </a:t>
            </a:r>
            <a:r>
              <a:rPr lang="cs-CZ" altLang="cs-CZ" sz="1900" dirty="0" err="1">
                <a:solidFill>
                  <a:srgbClr val="000000"/>
                </a:solidFill>
                <a:latin typeface="Times New Roman" panose="02020603050405020304" pitchFamily="18" charset="0"/>
                <a:cs typeface="Times New Roman" panose="02020603050405020304" pitchFamily="18" charset="0"/>
              </a:rPr>
              <a:t>glomalin</a:t>
            </a:r>
            <a:endParaRPr lang="cs-CZ" altLang="cs-CZ" sz="1900" dirty="0">
              <a:solidFill>
                <a:srgbClr val="000000"/>
              </a:solidFill>
              <a:latin typeface="Times New Roman" panose="02020603050405020304" pitchFamily="18" charset="0"/>
              <a:cs typeface="Times New Roman" panose="02020603050405020304" pitchFamily="18" charset="0"/>
            </a:endParaRPr>
          </a:p>
          <a:p>
            <a:pPr algn="just" eaLnBrk="1" hangingPunct="1">
              <a:buFont typeface="Wingdings" panose="05000000000000000000" pitchFamily="2" charset="2"/>
              <a:buChar char="Ø"/>
              <a:defRPr/>
            </a:pPr>
            <a:endParaRPr lang="cs-CZ" altLang="cs-CZ" sz="1900" dirty="0">
              <a:solidFill>
                <a:srgbClr val="000000"/>
              </a:solidFill>
              <a:latin typeface="Times New Roman" panose="02020603050405020304" pitchFamily="18" charset="0"/>
              <a:cs typeface="Times New Roman" panose="02020603050405020304" pitchFamily="18" charset="0"/>
            </a:endParaRPr>
          </a:p>
          <a:p>
            <a:pPr algn="just" eaLnBrk="1" hangingPunct="1">
              <a:buFont typeface="Wingdings" panose="05000000000000000000" pitchFamily="2" charset="2"/>
              <a:buChar char="Ø"/>
              <a:defRPr/>
            </a:pPr>
            <a:r>
              <a:rPr lang="cs-CZ" altLang="cs-CZ" sz="2200" b="1" dirty="0">
                <a:solidFill>
                  <a:srgbClr val="000000"/>
                </a:solidFill>
                <a:latin typeface="Times New Roman" panose="02020603050405020304" pitchFamily="18" charset="0"/>
                <a:cs typeface="Times New Roman" panose="02020603050405020304" pitchFamily="18" charset="0"/>
              </a:rPr>
              <a:t>zvyšují odolnost rostlin proti působení biotických a abiotických stresových faktorů </a:t>
            </a:r>
            <a:r>
              <a:rPr lang="cs-CZ" altLang="cs-CZ" sz="1900" dirty="0">
                <a:solidFill>
                  <a:srgbClr val="000000"/>
                </a:solidFill>
                <a:latin typeface="Times New Roman" panose="02020603050405020304" pitchFamily="18" charset="0"/>
                <a:cs typeface="Times New Roman" panose="02020603050405020304" pitchFamily="18" charset="0"/>
              </a:rPr>
              <a:t>Houbové mycelium funguje vlastně jako prodloužení rostlinných kořenů, přičemž  toto  prodloužení  je mnohonásobné ve srovnání s kořenem rostliny.  Absorpční plocha kořenů se může zvětšit až 700 krát.</a:t>
            </a:r>
          </a:p>
          <a:p>
            <a:pPr algn="just" eaLnBrk="1" hangingPunct="1">
              <a:buFont typeface="Wingdings" panose="05000000000000000000" pitchFamily="2" charset="2"/>
              <a:buChar char="Ø"/>
              <a:defRPr/>
            </a:pPr>
            <a:endParaRPr lang="cs-CZ" altLang="cs-CZ" sz="1900" dirty="0">
              <a:solidFill>
                <a:srgbClr val="000000"/>
              </a:solidFill>
              <a:latin typeface="Times New Roman" panose="02020603050405020304" pitchFamily="18" charset="0"/>
              <a:cs typeface="Times New Roman" panose="02020603050405020304" pitchFamily="18" charset="0"/>
            </a:endParaRPr>
          </a:p>
          <a:p>
            <a:pPr algn="just" eaLnBrk="1" hangingPunct="1">
              <a:spcBef>
                <a:spcPct val="0"/>
              </a:spcBef>
              <a:buFont typeface="Wingdings" panose="05000000000000000000" pitchFamily="2" charset="2"/>
              <a:buChar char="Ø"/>
              <a:defRPr/>
            </a:pPr>
            <a:r>
              <a:rPr lang="cs-CZ" altLang="cs-CZ" sz="2200" b="1" dirty="0">
                <a:solidFill>
                  <a:srgbClr val="000000"/>
                </a:solidFill>
                <a:latin typeface="Times New Roman" panose="02020603050405020304" pitchFamily="18" charset="0"/>
                <a:cs typeface="Times New Roman" panose="02020603050405020304" pitchFamily="18" charset="0"/>
              </a:rPr>
              <a:t>hyfový internet </a:t>
            </a:r>
            <a:r>
              <a:rPr lang="cs-CZ" altLang="cs-CZ" sz="1900" dirty="0">
                <a:solidFill>
                  <a:srgbClr val="000000"/>
                </a:solidFill>
                <a:latin typeface="Times New Roman" panose="02020603050405020304" pitchFamily="18" charset="0"/>
                <a:cs typeface="Times New Roman" panose="02020603050405020304" pitchFamily="18" charset="0"/>
              </a:rPr>
              <a:t>Mycelium lesních hub může </a:t>
            </a:r>
          </a:p>
          <a:p>
            <a:pPr algn="just" eaLnBrk="1" hangingPunct="1">
              <a:spcBef>
                <a:spcPct val="0"/>
              </a:spcBef>
              <a:buFontTx/>
              <a:buNone/>
              <a:defRPr/>
            </a:pPr>
            <a:r>
              <a:rPr lang="cs-CZ" altLang="cs-CZ" sz="1900" dirty="0">
                <a:solidFill>
                  <a:srgbClr val="000000"/>
                </a:solidFill>
                <a:latin typeface="Times New Roman" panose="02020603050405020304" pitchFamily="18" charset="0"/>
                <a:cs typeface="Times New Roman" panose="02020603050405020304" pitchFamily="18" charset="0"/>
              </a:rPr>
              <a:t>       mít délku i v řádech kilometrů a může fungovat </a:t>
            </a:r>
          </a:p>
          <a:p>
            <a:pPr algn="just" eaLnBrk="1" hangingPunct="1">
              <a:spcBef>
                <a:spcPct val="0"/>
              </a:spcBef>
              <a:buFontTx/>
              <a:buNone/>
              <a:defRPr/>
            </a:pPr>
            <a:r>
              <a:rPr lang="cs-CZ" altLang="cs-CZ" sz="1900" dirty="0">
                <a:solidFill>
                  <a:srgbClr val="000000"/>
                </a:solidFill>
                <a:latin typeface="Times New Roman" panose="02020603050405020304" pitchFamily="18" charset="0"/>
                <a:cs typeface="Times New Roman" panose="02020603050405020304" pitchFamily="18" charset="0"/>
              </a:rPr>
              <a:t>       fakticky jako  „potrubí“ a transportovat živiny </a:t>
            </a:r>
          </a:p>
          <a:p>
            <a:pPr algn="just" eaLnBrk="1" hangingPunct="1">
              <a:spcBef>
                <a:spcPct val="0"/>
              </a:spcBef>
              <a:buFontTx/>
              <a:buNone/>
              <a:defRPr/>
            </a:pPr>
            <a:r>
              <a:rPr lang="cs-CZ" altLang="cs-CZ" sz="1900" dirty="0">
                <a:solidFill>
                  <a:srgbClr val="000000"/>
                </a:solidFill>
                <a:latin typeface="Times New Roman" panose="02020603050405020304" pitchFamily="18" charset="0"/>
                <a:cs typeface="Times New Roman" panose="02020603050405020304" pitchFamily="18" charset="0"/>
              </a:rPr>
              <a:t>       z jednoho konce lesa na druhý,  či jako internet </a:t>
            </a:r>
          </a:p>
          <a:p>
            <a:pPr algn="just" eaLnBrk="1" hangingPunct="1">
              <a:spcBef>
                <a:spcPct val="0"/>
              </a:spcBef>
              <a:buFontTx/>
              <a:buNone/>
              <a:defRPr/>
            </a:pPr>
            <a:r>
              <a:rPr lang="cs-CZ" altLang="cs-CZ" sz="1900" dirty="0">
                <a:solidFill>
                  <a:srgbClr val="000000"/>
                </a:solidFill>
                <a:latin typeface="Times New Roman" panose="02020603050405020304" pitchFamily="18" charset="0"/>
                <a:cs typeface="Times New Roman" panose="02020603050405020304" pitchFamily="18" charset="0"/>
              </a:rPr>
              <a:t>       a přenášet informace např. o výskytu škůdců.</a:t>
            </a:r>
          </a:p>
          <a:p>
            <a:pPr>
              <a:defRPr/>
            </a:pPr>
            <a:endParaRPr lang="cs-CZ" altLang="cs-CZ" dirty="0"/>
          </a:p>
        </p:txBody>
      </p:sp>
      <p:pic>
        <p:nvPicPr>
          <p:cNvPr id="46084" name="Picture 4" descr="D:\Dokumenty\Obrázky\P10208222.jpg">
            <a:extLst>
              <a:ext uri="{FF2B5EF4-FFF2-40B4-BE49-F238E27FC236}">
                <a16:creationId xmlns:a16="http://schemas.microsoft.com/office/drawing/2014/main" id="{6A7DACFE-990B-A850-9F43-A40419F45A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3789363"/>
            <a:ext cx="4313237"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692696"/>
            <a:ext cx="8604448" cy="5632311"/>
          </a:xfrm>
          <a:prstGeom prst="rect">
            <a:avLst/>
          </a:prstGeom>
        </p:spPr>
        <p:txBody>
          <a:bodyPr wrap="square">
            <a:spAutoFit/>
          </a:bodyPr>
          <a:lstStyle/>
          <a:p>
            <a:r>
              <a:rPr lang="cs-CZ" dirty="0">
                <a:latin typeface="Times New Roman" pitchFamily="18" charset="0"/>
                <a:cs typeface="Times New Roman" pitchFamily="18" charset="0"/>
              </a:rPr>
              <a:t>Průmyslová fixace dusíku</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v</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průběhu</a:t>
            </a:r>
            <a:r>
              <a:rPr lang="en-GB" dirty="0">
                <a:latin typeface="Times New Roman" pitchFamily="18" charset="0"/>
                <a:cs typeface="Times New Roman" pitchFamily="18" charset="0"/>
              </a:rPr>
              <a:t> 19. </a:t>
            </a:r>
            <a:r>
              <a:rPr lang="en-GB" dirty="0" err="1">
                <a:latin typeface="Times New Roman" pitchFamily="18" charset="0"/>
                <a:cs typeface="Times New Roman" pitchFamily="18" charset="0"/>
              </a:rPr>
              <a:t>století</a:t>
            </a:r>
            <a:r>
              <a:rPr lang="en-GB" dirty="0">
                <a:latin typeface="Times New Roman" pitchFamily="18" charset="0"/>
                <a:cs typeface="Times New Roman" pitchFamily="18" charset="0"/>
              </a:rPr>
              <a:t> se </a:t>
            </a:r>
            <a:r>
              <a:rPr lang="en-GB" dirty="0" err="1">
                <a:latin typeface="Times New Roman" pitchFamily="18" charset="0"/>
                <a:cs typeface="Times New Roman" pitchFamily="18" charset="0"/>
              </a:rPr>
              <a:t>postupně</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zvyšovala</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poptávka</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po</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dusičnanech</a:t>
            </a:r>
            <a:r>
              <a:rPr lang="en-GB" dirty="0">
                <a:latin typeface="Times New Roman" pitchFamily="18" charset="0"/>
                <a:cs typeface="Times New Roman" pitchFamily="18" charset="0"/>
              </a:rPr>
              <a:t> a </a:t>
            </a:r>
            <a:r>
              <a:rPr lang="en-GB" dirty="0" err="1">
                <a:latin typeface="Times New Roman" pitchFamily="18" charset="0"/>
                <a:cs typeface="Times New Roman" pitchFamily="18" charset="0"/>
              </a:rPr>
              <a:t>amoniaku</a:t>
            </a:r>
            <a:r>
              <a:rPr lang="cs-CZ" dirty="0">
                <a:latin typeface="Times New Roman" pitchFamily="18" charset="0"/>
                <a:cs typeface="Times New Roman" pitchFamily="18" charset="0"/>
              </a:rPr>
              <a:t> - </a:t>
            </a:r>
            <a:r>
              <a:rPr lang="en-GB" dirty="0" err="1">
                <a:latin typeface="Times New Roman" pitchFamily="18" charset="0"/>
                <a:cs typeface="Times New Roman" pitchFamily="18" charset="0"/>
              </a:rPr>
              <a:t>hnojiv</a:t>
            </a:r>
            <a:r>
              <a:rPr lang="cs-CZ" dirty="0">
                <a:latin typeface="Times New Roman" pitchFamily="18" charset="0"/>
                <a:cs typeface="Times New Roman" pitchFamily="18" charset="0"/>
              </a:rPr>
              <a:t>o</a:t>
            </a:r>
            <a:r>
              <a:rPr lang="en-GB" dirty="0">
                <a:latin typeface="Times New Roman" pitchFamily="18" charset="0"/>
                <a:cs typeface="Times New Roman" pitchFamily="18" charset="0"/>
              </a:rPr>
              <a:t> </a:t>
            </a:r>
            <a:r>
              <a:rPr lang="cs-CZ" dirty="0">
                <a:latin typeface="Times New Roman" pitchFamily="18" charset="0"/>
                <a:cs typeface="Times New Roman" pitchFamily="18" charset="0"/>
              </a:rPr>
              <a:t>a výbušniny</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z</a:t>
            </a:r>
            <a:r>
              <a:rPr lang="en-GB" dirty="0" err="1">
                <a:latin typeface="Times New Roman" pitchFamily="18" charset="0"/>
                <a:cs typeface="Times New Roman" pitchFamily="18" charset="0"/>
              </a:rPr>
              <a:t>jevným</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zdrojem</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byl</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atmosférický</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dusík</a:t>
            </a:r>
            <a:r>
              <a:rPr lang="en-GB" dirty="0">
                <a:latin typeface="Times New Roman" pitchFamily="18" charset="0"/>
                <a:cs typeface="Times New Roman" pitchFamily="18" charset="0"/>
              </a:rPr>
              <a:t> (N2), </a:t>
            </a:r>
            <a:r>
              <a:rPr lang="en-GB" dirty="0" err="1">
                <a:latin typeface="Times New Roman" pitchFamily="18" charset="0"/>
                <a:cs typeface="Times New Roman" pitchFamily="18" charset="0"/>
              </a:rPr>
              <a:t>který</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tvoří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téměř</a:t>
            </a:r>
            <a:r>
              <a:rPr lang="en-GB" dirty="0">
                <a:latin typeface="Times New Roman" pitchFamily="18" charset="0"/>
                <a:cs typeface="Times New Roman" pitchFamily="18" charset="0"/>
              </a:rPr>
              <a:t> 80 % </a:t>
            </a:r>
            <a:r>
              <a:rPr lang="en-GB" dirty="0" err="1">
                <a:latin typeface="Times New Roman" pitchFamily="18" charset="0"/>
                <a:cs typeface="Times New Roman" pitchFamily="18" charset="0"/>
              </a:rPr>
              <a:t>vzduchu</a:t>
            </a:r>
            <a:endParaRPr lang="cs-CZ" dirty="0">
              <a:latin typeface="Times New Roman" pitchFamily="18" charset="0"/>
              <a:cs typeface="Times New Roman" pitchFamily="18" charset="0"/>
            </a:endParaRP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err="1">
                <a:latin typeface="Times New Roman" pitchFamily="18" charset="0"/>
                <a:cs typeface="Times New Roman" pitchFamily="18" charset="0"/>
              </a:rPr>
              <a:t>vz</a:t>
            </a:r>
            <a:r>
              <a:rPr lang="en-GB" dirty="0" err="1">
                <a:latin typeface="Times New Roman" pitchFamily="18" charset="0"/>
                <a:cs typeface="Times New Roman" pitchFamily="18" charset="0"/>
              </a:rPr>
              <a:t>dušný</a:t>
            </a:r>
            <a:r>
              <a:rPr lang="en-GB" dirty="0">
                <a:latin typeface="Times New Roman" pitchFamily="18" charset="0"/>
                <a:cs typeface="Times New Roman" pitchFamily="18" charset="0"/>
              </a:rPr>
              <a:t> N2 je </a:t>
            </a:r>
            <a:r>
              <a:rPr lang="en-GB" dirty="0" err="1">
                <a:latin typeface="Times New Roman" pitchFamily="18" charset="0"/>
                <a:cs typeface="Times New Roman" pitchFamily="18" charset="0"/>
              </a:rPr>
              <a:t>velmi</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stabilní</a:t>
            </a:r>
            <a:r>
              <a:rPr lang="en-GB" dirty="0">
                <a:latin typeface="Times New Roman" pitchFamily="18" charset="0"/>
                <a:cs typeface="Times New Roman" pitchFamily="18" charset="0"/>
              </a:rPr>
              <a:t> a </a:t>
            </a:r>
            <a:r>
              <a:rPr lang="en-GB" dirty="0" err="1">
                <a:latin typeface="Times New Roman" pitchFamily="18" charset="0"/>
                <a:cs typeface="Times New Roman" pitchFamily="18" charset="0"/>
              </a:rPr>
              <a:t>nereaguje</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přímo</a:t>
            </a:r>
            <a:r>
              <a:rPr lang="en-GB" dirty="0">
                <a:latin typeface="Times New Roman" pitchFamily="18" charset="0"/>
                <a:cs typeface="Times New Roman" pitchFamily="18" charset="0"/>
              </a:rPr>
              <a:t> s </a:t>
            </a:r>
            <a:r>
              <a:rPr lang="en-GB" dirty="0" err="1">
                <a:latin typeface="Times New Roman" pitchFamily="18" charset="0"/>
                <a:cs typeface="Times New Roman" pitchFamily="18" charset="0"/>
              </a:rPr>
              <a:t>jinými</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chemikáliemi</a:t>
            </a:r>
            <a:endParaRPr lang="cs-CZ" dirty="0">
              <a:latin typeface="Times New Roman" pitchFamily="18" charset="0"/>
              <a:cs typeface="Times New Roman" pitchFamily="18" charset="0"/>
            </a:endParaRP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en-GB" dirty="0">
                <a:latin typeface="Times New Roman" pitchFamily="18" charset="0"/>
                <a:cs typeface="Times New Roman" pitchFamily="18" charset="0"/>
              </a:rPr>
              <a:t>Haber-</a:t>
            </a:r>
            <a:r>
              <a:rPr lang="en-GB" dirty="0" err="1">
                <a:latin typeface="Times New Roman" pitchFamily="18" charset="0"/>
                <a:cs typeface="Times New Roman" pitchFamily="18" charset="0"/>
              </a:rPr>
              <a:t>Boschův</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proces</a:t>
            </a:r>
            <a:r>
              <a:rPr lang="en-GB" dirty="0">
                <a:latin typeface="Times New Roman" pitchFamily="18" charset="0"/>
                <a:cs typeface="Times New Roman" pitchFamily="18" charset="0"/>
              </a:rPr>
              <a:t> </a:t>
            </a:r>
            <a:r>
              <a:rPr lang="cs-CZ" dirty="0">
                <a:latin typeface="Times New Roman" pitchFamily="18" charset="0"/>
                <a:cs typeface="Times New Roman" pitchFamily="18" charset="0"/>
              </a:rPr>
              <a:t>-</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umělý</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proces</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fixace</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dusíku</a:t>
            </a:r>
            <a:r>
              <a:rPr lang="cs-CZ" dirty="0">
                <a:latin typeface="Times New Roman" pitchFamily="18" charset="0"/>
                <a:cs typeface="Times New Roman" pitchFamily="18" charset="0"/>
              </a:rPr>
              <a:t>-</a:t>
            </a:r>
            <a:r>
              <a:rPr lang="en-GB" dirty="0">
                <a:latin typeface="Times New Roman" pitchFamily="18" charset="0"/>
                <a:cs typeface="Times New Roman" pitchFamily="18" charset="0"/>
              </a:rPr>
              <a:t>v </a:t>
            </a:r>
            <a:r>
              <a:rPr lang="en-GB" dirty="0" err="1">
                <a:latin typeface="Times New Roman" pitchFamily="18" charset="0"/>
                <a:cs typeface="Times New Roman" pitchFamily="18" charset="0"/>
              </a:rPr>
              <a:t>současnosti</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hlavním</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postupem</a:t>
            </a:r>
            <a:r>
              <a:rPr lang="en-GB" dirty="0">
                <a:latin typeface="Times New Roman" pitchFamily="18" charset="0"/>
                <a:cs typeface="Times New Roman" pitchFamily="18" charset="0"/>
              </a:rPr>
              <a:t> pro </a:t>
            </a:r>
            <a:r>
              <a:rPr lang="en-GB" dirty="0" err="1">
                <a:latin typeface="Times New Roman" pitchFamily="18" charset="0"/>
                <a:cs typeface="Times New Roman" pitchFamily="18" charset="0"/>
              </a:rPr>
              <a:t>průmyslovou</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výrobu</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amoniaku</a:t>
            </a:r>
            <a:endParaRPr lang="cs-CZ" dirty="0">
              <a:latin typeface="Times New Roman" pitchFamily="18" charset="0"/>
              <a:cs typeface="Times New Roman" pitchFamily="18" charset="0"/>
            </a:endParaRP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err="1">
                <a:latin typeface="Times New Roman" pitchFamily="18" charset="0"/>
                <a:cs typeface="Times New Roman" pitchFamily="18" charset="0"/>
              </a:rPr>
              <a:t>p</a:t>
            </a:r>
            <a:r>
              <a:rPr lang="en-GB" dirty="0" err="1">
                <a:latin typeface="Times New Roman" pitchFamily="18" charset="0"/>
                <a:cs typeface="Times New Roman" pitchFamily="18" charset="0"/>
              </a:rPr>
              <a:t>roces</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přeměňuje</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atmosférický</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dusík</a:t>
            </a:r>
            <a:r>
              <a:rPr lang="en-GB" dirty="0">
                <a:latin typeface="Times New Roman" pitchFamily="18" charset="0"/>
                <a:cs typeface="Times New Roman" pitchFamily="18" charset="0"/>
              </a:rPr>
              <a:t> (N2) </a:t>
            </a:r>
            <a:r>
              <a:rPr lang="en-GB" dirty="0" err="1">
                <a:latin typeface="Times New Roman" pitchFamily="18" charset="0"/>
                <a:cs typeface="Times New Roman" pitchFamily="18" charset="0"/>
              </a:rPr>
              <a:t>na</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amoniak</a:t>
            </a:r>
            <a:r>
              <a:rPr lang="en-GB" dirty="0">
                <a:latin typeface="Times New Roman" pitchFamily="18" charset="0"/>
                <a:cs typeface="Times New Roman" pitchFamily="18" charset="0"/>
              </a:rPr>
              <a:t> (NH3) </a:t>
            </a:r>
            <a:r>
              <a:rPr lang="en-GB" dirty="0" err="1">
                <a:latin typeface="Times New Roman" pitchFamily="18" charset="0"/>
                <a:cs typeface="Times New Roman" pitchFamily="18" charset="0"/>
              </a:rPr>
              <a:t>reakcí</a:t>
            </a:r>
            <a:r>
              <a:rPr lang="en-GB" dirty="0">
                <a:latin typeface="Times New Roman" pitchFamily="18" charset="0"/>
                <a:cs typeface="Times New Roman" pitchFamily="18" charset="0"/>
              </a:rPr>
              <a:t> s </a:t>
            </a:r>
            <a:r>
              <a:rPr lang="en-GB" dirty="0" err="1">
                <a:latin typeface="Times New Roman" pitchFamily="18" charset="0"/>
                <a:cs typeface="Times New Roman" pitchFamily="18" charset="0"/>
              </a:rPr>
              <a:t>vodíkem</a:t>
            </a:r>
            <a:r>
              <a:rPr lang="en-GB" dirty="0">
                <a:latin typeface="Times New Roman" pitchFamily="18" charset="0"/>
                <a:cs typeface="Times New Roman" pitchFamily="18" charset="0"/>
              </a:rPr>
              <a:t> (H2) </a:t>
            </a:r>
            <a:r>
              <a:rPr lang="en-GB" dirty="0" err="1">
                <a:latin typeface="Times New Roman" pitchFamily="18" charset="0"/>
                <a:cs typeface="Times New Roman" pitchFamily="18" charset="0"/>
              </a:rPr>
              <a:t>za</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vysokého</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tlaku</a:t>
            </a:r>
            <a:r>
              <a:rPr lang="en-GB" dirty="0">
                <a:latin typeface="Times New Roman" pitchFamily="18" charset="0"/>
                <a:cs typeface="Times New Roman" pitchFamily="18" charset="0"/>
              </a:rPr>
              <a:t> a </a:t>
            </a:r>
            <a:r>
              <a:rPr lang="en-GB" dirty="0" err="1">
                <a:latin typeface="Times New Roman" pitchFamily="18" charset="0"/>
                <a:cs typeface="Times New Roman" pitchFamily="18" charset="0"/>
              </a:rPr>
              <a:t>teploty</a:t>
            </a:r>
            <a:r>
              <a:rPr lang="cs-CZ" dirty="0">
                <a:latin typeface="Times New Roman" pitchFamily="18" charset="0"/>
                <a:cs typeface="Times New Roman" pitchFamily="18" charset="0"/>
              </a:rPr>
              <a:t> </a:t>
            </a:r>
            <a:r>
              <a:rPr lang="en-GB" dirty="0">
                <a:latin typeface="Times New Roman" pitchFamily="18" charset="0"/>
                <a:cs typeface="Times New Roman" pitchFamily="18" charset="0"/>
              </a:rPr>
              <a:t> a </a:t>
            </a:r>
            <a:r>
              <a:rPr lang="en-GB" dirty="0" err="1">
                <a:latin typeface="Times New Roman" pitchFamily="18" charset="0"/>
                <a:cs typeface="Times New Roman" pitchFamily="18" charset="0"/>
              </a:rPr>
              <a:t>za</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přítomnosti</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kovového</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katalyzátoru</a:t>
            </a:r>
            <a:endParaRPr lang="cs-CZ" dirty="0">
              <a:latin typeface="Times New Roman" pitchFamily="18" charset="0"/>
              <a:cs typeface="Times New Roman" pitchFamily="18" charset="0"/>
            </a:endParaRPr>
          </a:p>
          <a:p>
            <a:pPr marL="285750" indent="-285750">
              <a:buFont typeface="Arial" panose="020B0604020202020204" pitchFamily="34" charset="0"/>
              <a:buChar char="•"/>
            </a:pPr>
            <a:endParaRPr lang="en-GB" dirty="0">
              <a:latin typeface="Times New Roman" pitchFamily="18" charset="0"/>
              <a:cs typeface="Times New Roman" pitchFamily="18" charset="0"/>
            </a:endParaRPr>
          </a:p>
          <a:p>
            <a:endParaRPr lang="en-GB" dirty="0">
              <a:latin typeface="Times New Roman" pitchFamily="18" charset="0"/>
              <a:cs typeface="Times New Roman" pitchFamily="18" charset="0"/>
            </a:endParaRPr>
          </a:p>
          <a:p>
            <a:r>
              <a:rPr lang="en-GB" dirty="0">
                <a:latin typeface="Times New Roman" pitchFamily="18" charset="0"/>
                <a:cs typeface="Times New Roman" pitchFamily="18" charset="0"/>
              </a:rPr>
              <a:t>    N2 + 3 H2 → 2 NH3    (</a:t>
            </a:r>
            <a:r>
              <a:rPr lang="el-GR" dirty="0">
                <a:latin typeface="Times New Roman" pitchFamily="18" charset="0"/>
                <a:cs typeface="Times New Roman" pitchFamily="18" charset="0"/>
              </a:rPr>
              <a:t>Δ</a:t>
            </a:r>
            <a:r>
              <a:rPr lang="en-GB" dirty="0">
                <a:latin typeface="Times New Roman" pitchFamily="18" charset="0"/>
                <a:cs typeface="Times New Roman" pitchFamily="18" charset="0"/>
              </a:rPr>
              <a:t>H° = −91.8 kJ) =&gt; (</a:t>
            </a:r>
            <a:r>
              <a:rPr lang="el-GR" dirty="0">
                <a:latin typeface="Times New Roman" pitchFamily="18" charset="0"/>
                <a:cs typeface="Times New Roman" pitchFamily="18" charset="0"/>
              </a:rPr>
              <a:t>Δ</a:t>
            </a:r>
            <a:r>
              <a:rPr lang="en-GB" dirty="0">
                <a:latin typeface="Times New Roman" pitchFamily="18" charset="0"/>
                <a:cs typeface="Times New Roman" pitchFamily="18" charset="0"/>
              </a:rPr>
              <a:t>H° = −45.8 kJ·mol−1) </a:t>
            </a:r>
            <a:endParaRPr lang="cs-CZ" dirty="0">
              <a:latin typeface="Times New Roman" pitchFamily="18" charset="0"/>
              <a:cs typeface="Times New Roman" pitchFamily="18" charset="0"/>
            </a:endParaRP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množství dusíku z průmyslové fixace je podobné biologické fixaci, cca </a:t>
            </a:r>
            <a:r>
              <a:rPr lang="pl-PL" dirty="0">
                <a:latin typeface="Times New Roman" pitchFamily="18" charset="0"/>
                <a:cs typeface="Times New Roman" pitchFamily="18" charset="0"/>
              </a:rPr>
              <a:t>100 mil tun N hnojiv/rok</a:t>
            </a:r>
            <a:endParaRPr lang="en-GB" dirty="0">
              <a:latin typeface="Times New Roman" pitchFamily="18" charset="0"/>
              <a:cs typeface="Times New Roman" pitchFamily="18" charset="0"/>
            </a:endParaRPr>
          </a:p>
        </p:txBody>
      </p:sp>
      <p:sp>
        <p:nvSpPr>
          <p:cNvPr id="3" name="Obdélník 2"/>
          <p:cNvSpPr/>
          <p:nvPr/>
        </p:nvSpPr>
        <p:spPr>
          <a:xfrm>
            <a:off x="395536" y="116632"/>
            <a:ext cx="2310248" cy="523220"/>
          </a:xfrm>
          <a:prstGeom prst="rect">
            <a:avLst/>
          </a:prstGeom>
        </p:spPr>
        <p:txBody>
          <a:bodyPr wrap="none">
            <a:spAutoFit/>
          </a:bodyPr>
          <a:lstStyle/>
          <a:p>
            <a:r>
              <a:rPr lang="cs-CZ" sz="2800" b="1" dirty="0">
                <a:latin typeface="Times New Roman" pitchFamily="18" charset="0"/>
                <a:cs typeface="Times New Roman" pitchFamily="18" charset="0"/>
              </a:rPr>
              <a:t>Fixace dusíku</a:t>
            </a:r>
            <a:endParaRPr lang="en-GB"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15026763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34514" y="26871"/>
            <a:ext cx="9109486" cy="6278642"/>
          </a:xfrm>
          <a:prstGeom prst="rect">
            <a:avLst/>
          </a:prstGeom>
        </p:spPr>
        <p:txBody>
          <a:bodyPr wrap="square">
            <a:spAutoFit/>
          </a:bodyPr>
          <a:lstStyle/>
          <a:p>
            <a:r>
              <a:rPr lang="cs-CZ" sz="2400" b="1" dirty="0">
                <a:latin typeface="Times New Roman" pitchFamily="18" charset="0"/>
                <a:cs typeface="Times New Roman" pitchFamily="18" charset="0"/>
              </a:rPr>
              <a:t>Biologická fixace dusíku</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err="1">
                <a:latin typeface="Times New Roman" pitchFamily="18" charset="0"/>
                <a:cs typeface="Times New Roman" pitchFamily="18" charset="0"/>
              </a:rPr>
              <a:t>diazotrofie</a:t>
            </a:r>
            <a:endParaRPr lang="cs-CZ" dirty="0">
              <a:latin typeface="Times New Roman" pitchFamily="18" charset="0"/>
              <a:cs typeface="Times New Roman" pitchFamily="18" charset="0"/>
            </a:endParaRP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je schopnost </a:t>
            </a:r>
            <a:r>
              <a:rPr lang="cs-CZ" dirty="0" err="1">
                <a:latin typeface="Times New Roman" pitchFamily="18" charset="0"/>
                <a:cs typeface="Times New Roman" pitchFamily="18" charset="0"/>
              </a:rPr>
              <a:t>prokaryot</a:t>
            </a:r>
            <a:r>
              <a:rPr lang="cs-CZ" dirty="0">
                <a:latin typeface="Times New Roman" pitchFamily="18" charset="0"/>
                <a:cs typeface="Times New Roman" pitchFamily="18" charset="0"/>
              </a:rPr>
              <a:t> redukovat trojnou vazbu v molekule </a:t>
            </a:r>
            <a:r>
              <a:rPr lang="cs-CZ" dirty="0" err="1">
                <a:latin typeface="Times New Roman" pitchFamily="18" charset="0"/>
                <a:cs typeface="Times New Roman" pitchFamily="18" charset="0"/>
              </a:rPr>
              <a:t>atm</a:t>
            </a:r>
            <a:r>
              <a:rPr lang="cs-CZ" dirty="0">
                <a:latin typeface="Times New Roman" pitchFamily="18" charset="0"/>
                <a:cs typeface="Times New Roman" pitchFamily="18" charset="0"/>
              </a:rPr>
              <a:t>. dusíku a začlenit jej do organické sloučeniny (amoniaku)</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proces - pomocí enzymu </a:t>
            </a:r>
            <a:r>
              <a:rPr lang="cs-CZ" dirty="0" err="1">
                <a:latin typeface="Times New Roman" pitchFamily="18" charset="0"/>
                <a:cs typeface="Times New Roman" pitchFamily="18" charset="0"/>
              </a:rPr>
              <a:t>nitrogenázy</a:t>
            </a:r>
            <a:r>
              <a:rPr lang="cs-CZ" dirty="0">
                <a:latin typeface="Times New Roman" pitchFamily="18" charset="0"/>
                <a:cs typeface="Times New Roman" pitchFamily="18" charset="0"/>
              </a:rPr>
              <a:t> a za dodání energie (ATP)</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err="1">
                <a:latin typeface="Times New Roman" pitchFamily="18" charset="0"/>
                <a:cs typeface="Times New Roman" pitchFamily="18" charset="0"/>
              </a:rPr>
              <a:t>diazotrofové</a:t>
            </a:r>
            <a:r>
              <a:rPr lang="cs-CZ" dirty="0">
                <a:latin typeface="Times New Roman" pitchFamily="18" charset="0"/>
                <a:cs typeface="Times New Roman" pitchFamily="18" charset="0"/>
              </a:rPr>
              <a:t> - klíčové v koloběhu dusíku v přírodě, protože umožňují fixaci atmosférického N do organiky</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tzv. hlízkové bakterie, protože žijí v specializovaných orgánech-hlízkách</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mnoho dusík fixujících bakterií však nemá tendence asociovat se s kořeny vyšších rostlin (žijí volně)</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velké množství  energie nutné k fixačním reakcím- největší význam </a:t>
            </a:r>
            <a:r>
              <a:rPr lang="cs-CZ" dirty="0" err="1">
                <a:latin typeface="Times New Roman" pitchFamily="18" charset="0"/>
                <a:cs typeface="Times New Roman" pitchFamily="18" charset="0"/>
              </a:rPr>
              <a:t>autotrofové</a:t>
            </a:r>
            <a:r>
              <a:rPr lang="cs-CZ" dirty="0">
                <a:latin typeface="Times New Roman" pitchFamily="18" charset="0"/>
                <a:cs typeface="Times New Roman" pitchFamily="18" charset="0"/>
              </a:rPr>
              <a:t> (zejména sinice)</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heterotrofní bakterie většinou vstupují do relativně úzké symbiózy s rostlinou, která jim energii dod</a:t>
            </a:r>
            <a:r>
              <a:rPr lang="cs-CZ" sz="1600" dirty="0"/>
              <a:t>ává</a:t>
            </a:r>
          </a:p>
        </p:txBody>
      </p:sp>
    </p:spTree>
    <p:extLst>
      <p:ext uri="{BB962C8B-B14F-4D97-AF65-F5344CB8AC3E}">
        <p14:creationId xmlns:p14="http://schemas.microsoft.com/office/powerpoint/2010/main" val="34877914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0" y="474345"/>
            <a:ext cx="9036496" cy="5355312"/>
          </a:xfrm>
          <a:prstGeom prst="rect">
            <a:avLst/>
          </a:prstGeom>
        </p:spPr>
        <p:txBody>
          <a:bodyPr wrap="square">
            <a:spAutoFit/>
          </a:bodyPr>
          <a:lstStyle/>
          <a:p>
            <a:pPr marL="285750" indent="-285750">
              <a:buFont typeface="Arial" panose="020B0604020202020204" pitchFamily="34" charset="0"/>
              <a:buChar char="•"/>
            </a:pPr>
            <a:r>
              <a:rPr lang="cs-CZ" dirty="0">
                <a:latin typeface="Times New Roman" pitchFamily="18" charset="0"/>
                <a:cs typeface="Times New Roman" pitchFamily="18" charset="0"/>
              </a:rPr>
              <a:t>reakce se odehrává v několika krocích:</a:t>
            </a:r>
          </a:p>
          <a:p>
            <a:endParaRPr lang="cs-CZ" dirty="0">
              <a:latin typeface="Times New Roman" pitchFamily="18" charset="0"/>
              <a:cs typeface="Times New Roman" pitchFamily="18" charset="0"/>
            </a:endParaRPr>
          </a:p>
          <a:p>
            <a:r>
              <a:rPr lang="cs-CZ" dirty="0">
                <a:latin typeface="Times New Roman" pitchFamily="18" charset="0"/>
                <a:cs typeface="Times New Roman" pitchFamily="18" charset="0"/>
              </a:rPr>
              <a:t>        N2 +H2→ HN=NH +H2→ H2N-NH2 +H2→ 2 NH3 +2H+→ 2 NH4+</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amoniak je kvůli své jedovatosti (při vyšších koncentracích) ihned zabudováván do neškodných aminokyselin (např. </a:t>
            </a:r>
            <a:r>
              <a:rPr lang="cs-CZ" dirty="0" err="1">
                <a:latin typeface="Times New Roman" pitchFamily="18" charset="0"/>
                <a:cs typeface="Times New Roman" pitchFamily="18" charset="0"/>
              </a:rPr>
              <a:t>glutaminu</a:t>
            </a:r>
            <a:r>
              <a:rPr lang="cs-CZ" dirty="0">
                <a:latin typeface="Times New Roman" pitchFamily="18" charset="0"/>
                <a:cs typeface="Times New Roman" pitchFamily="18" charset="0"/>
              </a:rPr>
              <a:t>) a v této formě dále rozváděn po těle</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obrovské množství energie - 16 molekul ATP, nutné k redukci jediné molekuly N2</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údajně až 20% veškeré energie produkované při fotosyntéze v hostitelské rostlině se spotřebovává v hlízkách k hlízkové fixaci</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s každým fixovaným N2 je také vytvořen H2 a může být redukován substrát jako acetylén na etylén (detekce fixace N)</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jen některé kmeny </a:t>
            </a:r>
            <a:r>
              <a:rPr lang="cs-CZ" dirty="0" err="1">
                <a:latin typeface="Times New Roman" pitchFamily="18" charset="0"/>
                <a:cs typeface="Times New Roman" pitchFamily="18" charset="0"/>
              </a:rPr>
              <a:t>rhizobií</a:t>
            </a:r>
            <a:r>
              <a:rPr lang="cs-CZ" dirty="0">
                <a:latin typeface="Times New Roman" pitchFamily="18" charset="0"/>
                <a:cs typeface="Times New Roman" pitchFamily="18" charset="0"/>
              </a:rPr>
              <a:t> a </a:t>
            </a:r>
            <a:r>
              <a:rPr lang="cs-CZ" dirty="0" err="1">
                <a:latin typeface="Times New Roman" pitchFamily="18" charset="0"/>
                <a:cs typeface="Times New Roman" pitchFamily="18" charset="0"/>
              </a:rPr>
              <a:t>bradyrhizobií</a:t>
            </a:r>
            <a:r>
              <a:rPr lang="cs-CZ" dirty="0">
                <a:latin typeface="Times New Roman" pitchFamily="18" charset="0"/>
                <a:cs typeface="Times New Roman" pitchFamily="18" charset="0"/>
              </a:rPr>
              <a:t> mají </a:t>
            </a:r>
            <a:r>
              <a:rPr lang="cs-CZ" dirty="0" err="1">
                <a:latin typeface="Times New Roman" pitchFamily="18" charset="0"/>
                <a:cs typeface="Times New Roman" pitchFamily="18" charset="0"/>
              </a:rPr>
              <a:t>hydrogenázu</a:t>
            </a:r>
            <a:r>
              <a:rPr lang="cs-CZ" dirty="0">
                <a:latin typeface="Times New Roman" pitchFamily="18" charset="0"/>
                <a:cs typeface="Times New Roman" pitchFamily="18" charset="0"/>
              </a:rPr>
              <a:t> a mohou využít vytvořený vodík </a:t>
            </a:r>
          </a:p>
          <a:p>
            <a:r>
              <a:rPr lang="cs-CZ" dirty="0">
                <a:latin typeface="Times New Roman" pitchFamily="18" charset="0"/>
                <a:cs typeface="Times New Roman" pitchFamily="18" charset="0"/>
              </a:rPr>
              <a:t>       (jinak uvolňován jako odpad)</a:t>
            </a:r>
          </a:p>
          <a:p>
            <a:pPr marL="285750" indent="-285750">
              <a:buFont typeface="Arial" panose="020B0604020202020204" pitchFamily="34" charset="0"/>
              <a:buChar char="•"/>
            </a:pPr>
            <a:endParaRPr lang="cs-CZ" dirty="0">
              <a:latin typeface="Times New Roman" pitchFamily="18" charset="0"/>
              <a:cs typeface="Times New Roman" pitchFamily="18" charset="0"/>
            </a:endParaRPr>
          </a:p>
        </p:txBody>
      </p:sp>
    </p:spTree>
    <p:extLst>
      <p:ext uri="{BB962C8B-B14F-4D97-AF65-F5344CB8AC3E}">
        <p14:creationId xmlns:p14="http://schemas.microsoft.com/office/powerpoint/2010/main" val="4121360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39552" y="285887"/>
            <a:ext cx="7488832" cy="369332"/>
          </a:xfrm>
          <a:prstGeom prst="rect">
            <a:avLst/>
          </a:prstGeom>
          <a:noFill/>
        </p:spPr>
        <p:txBody>
          <a:bodyPr wrap="square" rtlCol="0">
            <a:spAutoFit/>
          </a:bodyPr>
          <a:lstStyle/>
          <a:p>
            <a:r>
              <a:rPr lang="cs-CZ" b="1" dirty="0"/>
              <a:t>Symbióza </a:t>
            </a:r>
          </a:p>
        </p:txBody>
      </p:sp>
      <p:sp>
        <p:nvSpPr>
          <p:cNvPr id="3" name="TextovéPole 2"/>
          <p:cNvSpPr txBox="1"/>
          <p:nvPr/>
        </p:nvSpPr>
        <p:spPr>
          <a:xfrm>
            <a:off x="395536" y="764704"/>
            <a:ext cx="8568952" cy="830997"/>
          </a:xfrm>
          <a:prstGeom prst="rect">
            <a:avLst/>
          </a:prstGeom>
          <a:noFill/>
        </p:spPr>
        <p:txBody>
          <a:bodyPr wrap="square" rtlCol="0">
            <a:spAutoFit/>
          </a:bodyPr>
          <a:lstStyle/>
          <a:p>
            <a:pPr marL="285750" indent="-285750">
              <a:buFont typeface="Arial" panose="020B0604020202020204" pitchFamily="34" charset="0"/>
              <a:buChar char="•"/>
            </a:pPr>
            <a:r>
              <a:rPr lang="cs-CZ" sz="1600" dirty="0">
                <a:latin typeface="Times New Roman" pitchFamily="18" charset="0"/>
                <a:cs typeface="Times New Roman" pitchFamily="18" charset="0"/>
              </a:rPr>
              <a:t>symbióza s mnoha organismy  - lepší přežívání v asociaci s dalším partnerem</a:t>
            </a:r>
          </a:p>
          <a:p>
            <a:pPr marL="285750" indent="-285750">
              <a:buFont typeface="Arial" panose="020B0604020202020204" pitchFamily="34" charset="0"/>
              <a:buChar char="•"/>
            </a:pPr>
            <a:r>
              <a:rPr lang="cs-CZ" sz="1600" dirty="0">
                <a:latin typeface="Times New Roman" pitchFamily="18" charset="0"/>
                <a:cs typeface="Times New Roman" pitchFamily="18" charset="0"/>
              </a:rPr>
              <a:t>rozsivky, obrněnky, mořské houby, lišejníky, mechy, </a:t>
            </a:r>
            <a:r>
              <a:rPr lang="cs-CZ" sz="1600" dirty="0" err="1">
                <a:latin typeface="Times New Roman" pitchFamily="18" charset="0"/>
                <a:cs typeface="Times New Roman" pitchFamily="18" charset="0"/>
              </a:rPr>
              <a:t>Geosiphon</a:t>
            </a:r>
            <a:r>
              <a:rPr lang="cs-CZ" sz="1600" dirty="0">
                <a:latin typeface="Times New Roman" pitchFamily="18" charset="0"/>
                <a:cs typeface="Times New Roman" pitchFamily="18" charset="0"/>
              </a:rPr>
              <a:t>, </a:t>
            </a:r>
            <a:r>
              <a:rPr lang="cs-CZ" sz="1600" dirty="0" err="1">
                <a:latin typeface="Times New Roman" pitchFamily="18" charset="0"/>
                <a:cs typeface="Times New Roman" pitchFamily="18" charset="0"/>
              </a:rPr>
              <a:t>Gunnera</a:t>
            </a:r>
            <a:r>
              <a:rPr lang="cs-CZ" sz="1600" dirty="0">
                <a:latin typeface="Times New Roman" pitchFamily="18" charset="0"/>
                <a:cs typeface="Times New Roman" pitchFamily="18" charset="0"/>
              </a:rPr>
              <a:t>, </a:t>
            </a:r>
            <a:r>
              <a:rPr lang="cs-CZ" sz="1600" dirty="0" err="1">
                <a:latin typeface="Times New Roman" pitchFamily="18" charset="0"/>
                <a:cs typeface="Times New Roman" pitchFamily="18" charset="0"/>
              </a:rPr>
              <a:t>Azolla</a:t>
            </a:r>
            <a:r>
              <a:rPr lang="cs-CZ" sz="1600" dirty="0">
                <a:latin typeface="Times New Roman" pitchFamily="18" charset="0"/>
                <a:cs typeface="Times New Roman" pitchFamily="18" charset="0"/>
              </a:rPr>
              <a:t>…</a:t>
            </a:r>
          </a:p>
          <a:p>
            <a:pPr marL="285750" indent="-285750">
              <a:buFont typeface="Arial" panose="020B0604020202020204" pitchFamily="34" charset="0"/>
              <a:buChar char="•"/>
            </a:pPr>
            <a:endParaRPr lang="cs-CZ" sz="1600" dirty="0"/>
          </a:p>
        </p:txBody>
      </p:sp>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1340768"/>
            <a:ext cx="5256584" cy="4623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2699792" y="6093296"/>
            <a:ext cx="4496166" cy="276999"/>
          </a:xfrm>
          <a:prstGeom prst="rect">
            <a:avLst/>
          </a:prstGeom>
        </p:spPr>
        <p:txBody>
          <a:bodyPr wrap="square">
            <a:spAutoFit/>
          </a:bodyPr>
          <a:lstStyle/>
          <a:p>
            <a:r>
              <a:rPr lang="cs-CZ" sz="1200" dirty="0"/>
              <a:t>Rozsivka </a:t>
            </a:r>
            <a:r>
              <a:rPr lang="en-GB" sz="1200" i="1" dirty="0" err="1"/>
              <a:t>Epithemia</a:t>
            </a:r>
            <a:r>
              <a:rPr lang="en-GB" sz="1200" i="1" dirty="0"/>
              <a:t> </a:t>
            </a:r>
            <a:r>
              <a:rPr lang="en-GB" sz="1200" i="1" dirty="0" err="1"/>
              <a:t>turgida</a:t>
            </a:r>
            <a:r>
              <a:rPr lang="en-GB" sz="1200" i="1" dirty="0"/>
              <a:t> </a:t>
            </a:r>
            <a:r>
              <a:rPr lang="cs-CZ" sz="1200" dirty="0"/>
              <a:t>a </a:t>
            </a:r>
            <a:r>
              <a:rPr lang="cs-CZ" sz="1200" dirty="0" err="1"/>
              <a:t>endosymbiotické</a:t>
            </a:r>
            <a:r>
              <a:rPr lang="cs-CZ" sz="1200" dirty="0"/>
              <a:t> sinice v cytoplazmě.</a:t>
            </a:r>
            <a:endParaRPr lang="en-GB" sz="1200" dirty="0"/>
          </a:p>
        </p:txBody>
      </p:sp>
    </p:spTree>
    <p:extLst>
      <p:ext uri="{BB962C8B-B14F-4D97-AF65-F5344CB8AC3E}">
        <p14:creationId xmlns:p14="http://schemas.microsoft.com/office/powerpoint/2010/main" val="34947299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88640"/>
            <a:ext cx="8928992" cy="3662541"/>
          </a:xfrm>
          <a:prstGeom prst="rect">
            <a:avLst/>
          </a:prstGeom>
        </p:spPr>
        <p:txBody>
          <a:bodyPr wrap="square">
            <a:spAutoFit/>
          </a:bodyPr>
          <a:lstStyle/>
          <a:p>
            <a:r>
              <a:rPr lang="cs-CZ" dirty="0">
                <a:latin typeface="Times New Roman" pitchFamily="18" charset="0"/>
                <a:cs typeface="Times New Roman" pitchFamily="18" charset="0"/>
              </a:rPr>
              <a:t>Typy </a:t>
            </a:r>
            <a:r>
              <a:rPr lang="cs-CZ" dirty="0" err="1">
                <a:latin typeface="Times New Roman" pitchFamily="18" charset="0"/>
                <a:cs typeface="Times New Roman" pitchFamily="18" charset="0"/>
              </a:rPr>
              <a:t>diazotrofů</a:t>
            </a:r>
            <a:endParaRPr lang="cs-CZ" dirty="0">
              <a:latin typeface="Times New Roman" pitchFamily="18" charset="0"/>
              <a:cs typeface="Times New Roman" pitchFamily="18" charset="0"/>
            </a:endParaRP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err="1">
                <a:latin typeface="Times New Roman" pitchFamily="18" charset="0"/>
                <a:cs typeface="Times New Roman" pitchFamily="18" charset="0"/>
              </a:rPr>
              <a:t>diazotrofové</a:t>
            </a:r>
            <a:r>
              <a:rPr lang="cs-CZ" dirty="0">
                <a:latin typeface="Times New Roman" pitchFamily="18" charset="0"/>
                <a:cs typeface="Times New Roman" pitchFamily="18" charset="0"/>
              </a:rPr>
              <a:t>  - v mnoha bakteriálních taxonomických skupinách, ale pár i v </a:t>
            </a:r>
            <a:r>
              <a:rPr lang="cs-CZ" i="1" dirty="0" err="1">
                <a:latin typeface="Times New Roman" pitchFamily="18" charset="0"/>
                <a:cs typeface="Times New Roman" pitchFamily="18" charset="0"/>
              </a:rPr>
              <a:t>Archaea</a:t>
            </a:r>
            <a:endParaRPr lang="cs-CZ" i="1" dirty="0">
              <a:latin typeface="Times New Roman" pitchFamily="18" charset="0"/>
              <a:cs typeface="Times New Roman" pitchFamily="18" charset="0"/>
            </a:endParaRP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i u druhů, které fixují N2, mohou být kmeny nefixující (</a:t>
            </a:r>
            <a:r>
              <a:rPr lang="cs-CZ" dirty="0" err="1">
                <a:latin typeface="Times New Roman" pitchFamily="18" charset="0"/>
                <a:cs typeface="Times New Roman" pitchFamily="18" charset="0"/>
              </a:rPr>
              <a:t>Postgate</a:t>
            </a:r>
            <a:r>
              <a:rPr lang="cs-CZ" dirty="0">
                <a:latin typeface="Times New Roman" pitchFamily="18" charset="0"/>
                <a:cs typeface="Times New Roman" pitchFamily="18" charset="0"/>
              </a:rPr>
              <a:t>, 1998)</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fixace je zastavena, pokud je k dispozici jiný zdroj N i za přítomnosti většího množství kyslíku</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různé mechanismy ochrany před kyslíkem</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endParaRPr lang="cs-CZ" sz="1600" dirty="0"/>
          </a:p>
        </p:txBody>
      </p:sp>
      <p:sp>
        <p:nvSpPr>
          <p:cNvPr id="3" name="Obdélník 2"/>
          <p:cNvSpPr/>
          <p:nvPr/>
        </p:nvSpPr>
        <p:spPr>
          <a:xfrm>
            <a:off x="35496" y="3441680"/>
            <a:ext cx="9108504" cy="3416320"/>
          </a:xfrm>
          <a:prstGeom prst="rect">
            <a:avLst/>
          </a:prstGeom>
        </p:spPr>
        <p:txBody>
          <a:bodyPr wrap="square">
            <a:spAutoFit/>
          </a:bodyPr>
          <a:lstStyle/>
          <a:p>
            <a:r>
              <a:rPr lang="cs-CZ" dirty="0" err="1">
                <a:latin typeface="Times New Roman" pitchFamily="18" charset="0"/>
                <a:cs typeface="Times New Roman" pitchFamily="18" charset="0"/>
              </a:rPr>
              <a:t>Diazotrofní</a:t>
            </a:r>
            <a:r>
              <a:rPr lang="cs-CZ" dirty="0">
                <a:latin typeface="Times New Roman" pitchFamily="18" charset="0"/>
                <a:cs typeface="Times New Roman" pitchFamily="18" charset="0"/>
              </a:rPr>
              <a:t> organismy se dají obecně rozčlenit do několika skupin:</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žijící volně v půdě - rody </a:t>
            </a:r>
            <a:r>
              <a:rPr lang="cs-CZ" b="1" i="1" dirty="0" err="1">
                <a:latin typeface="Times New Roman" pitchFamily="18" charset="0"/>
                <a:cs typeface="Times New Roman" pitchFamily="18" charset="0"/>
              </a:rPr>
              <a:t>Azotobacter</a:t>
            </a:r>
            <a:r>
              <a:rPr lang="cs-CZ" b="1" i="1" dirty="0">
                <a:latin typeface="Times New Roman" pitchFamily="18" charset="0"/>
                <a:cs typeface="Times New Roman" pitchFamily="18" charset="0"/>
              </a:rPr>
              <a:t>, </a:t>
            </a:r>
            <a:r>
              <a:rPr lang="cs-CZ" b="1" i="1" dirty="0" err="1">
                <a:latin typeface="Times New Roman" pitchFamily="18" charset="0"/>
                <a:cs typeface="Times New Roman" pitchFamily="18" charset="0"/>
              </a:rPr>
              <a:t>Azomonas</a:t>
            </a:r>
            <a:r>
              <a:rPr lang="cs-CZ" b="1" i="1" dirty="0">
                <a:latin typeface="Times New Roman" pitchFamily="18" charset="0"/>
                <a:cs typeface="Times New Roman" pitchFamily="18" charset="0"/>
              </a:rPr>
              <a:t>, </a:t>
            </a:r>
            <a:r>
              <a:rPr lang="cs-CZ" b="1" i="1" dirty="0" err="1">
                <a:latin typeface="Times New Roman" pitchFamily="18" charset="0"/>
                <a:cs typeface="Times New Roman" pitchFamily="18" charset="0"/>
              </a:rPr>
              <a:t>Azotococcus</a:t>
            </a:r>
            <a:r>
              <a:rPr lang="cs-CZ" b="1" i="1" dirty="0">
                <a:latin typeface="Times New Roman" pitchFamily="18" charset="0"/>
                <a:cs typeface="Times New Roman" pitchFamily="18" charset="0"/>
              </a:rPr>
              <a:t>, </a:t>
            </a:r>
            <a:r>
              <a:rPr lang="cs-CZ" b="1" i="1" dirty="0" err="1">
                <a:latin typeface="Times New Roman" pitchFamily="18" charset="0"/>
                <a:cs typeface="Times New Roman" pitchFamily="18" charset="0"/>
              </a:rPr>
              <a:t>Beijerinckia</a:t>
            </a:r>
            <a:endParaRPr lang="cs-CZ" b="1" i="1" dirty="0">
              <a:latin typeface="Times New Roman" pitchFamily="18" charset="0"/>
              <a:cs typeface="Times New Roman" pitchFamily="18" charset="0"/>
            </a:endParaRPr>
          </a:p>
          <a:p>
            <a:pPr marL="285750" indent="-285750">
              <a:buFont typeface="Arial" panose="020B0604020202020204" pitchFamily="34" charset="0"/>
              <a:buChar char="•"/>
            </a:pPr>
            <a:endParaRPr lang="cs-CZ" i="1"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žijící v asociaci s kořeny rostlin - aerobní (nebo </a:t>
            </a:r>
            <a:r>
              <a:rPr lang="cs-CZ" dirty="0" err="1">
                <a:latin typeface="Times New Roman" pitchFamily="18" charset="0"/>
                <a:cs typeface="Times New Roman" pitchFamily="18" charset="0"/>
              </a:rPr>
              <a:t>mikroaerofilní</a:t>
            </a:r>
            <a:r>
              <a:rPr lang="cs-CZ" dirty="0">
                <a:latin typeface="Times New Roman" pitchFamily="18" charset="0"/>
                <a:cs typeface="Times New Roman" pitchFamily="18" charset="0"/>
              </a:rPr>
              <a:t>) spirily - například rod  </a:t>
            </a:r>
            <a:r>
              <a:rPr lang="cs-CZ" b="1" i="1" dirty="0" err="1">
                <a:latin typeface="Times New Roman" pitchFamily="18" charset="0"/>
                <a:cs typeface="Times New Roman" pitchFamily="18" charset="0"/>
              </a:rPr>
              <a:t>Azospirillum</a:t>
            </a:r>
            <a:endParaRPr lang="cs-CZ" b="1" i="1" dirty="0">
              <a:latin typeface="Times New Roman" pitchFamily="18" charset="0"/>
              <a:cs typeface="Times New Roman" pitchFamily="18" charset="0"/>
            </a:endParaRP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žijící v symbióze s kořeny bobovitých rostlin - rody </a:t>
            </a:r>
            <a:r>
              <a:rPr lang="cs-CZ" b="1" i="1" dirty="0" err="1">
                <a:latin typeface="Times New Roman" pitchFamily="18" charset="0"/>
                <a:cs typeface="Times New Roman" pitchFamily="18" charset="0"/>
              </a:rPr>
              <a:t>Rhizobium</a:t>
            </a:r>
            <a:r>
              <a:rPr lang="cs-CZ" b="1" i="1" dirty="0">
                <a:latin typeface="Times New Roman" pitchFamily="18" charset="0"/>
                <a:cs typeface="Times New Roman" pitchFamily="18" charset="0"/>
              </a:rPr>
              <a:t>, </a:t>
            </a:r>
            <a:r>
              <a:rPr lang="cs-CZ" b="1" i="1" dirty="0" err="1">
                <a:latin typeface="Times New Roman" pitchFamily="18" charset="0"/>
                <a:cs typeface="Times New Roman" pitchFamily="18" charset="0"/>
              </a:rPr>
              <a:t>Bradyrhizobium</a:t>
            </a:r>
            <a:r>
              <a:rPr lang="cs-CZ" b="1" i="1" dirty="0">
                <a:latin typeface="Times New Roman" pitchFamily="18" charset="0"/>
                <a:cs typeface="Times New Roman" pitchFamily="18" charset="0"/>
              </a:rPr>
              <a:t>, </a:t>
            </a:r>
            <a:r>
              <a:rPr lang="cs-CZ" b="1" i="1" dirty="0" err="1">
                <a:latin typeface="Times New Roman" pitchFamily="18" charset="0"/>
                <a:cs typeface="Times New Roman" pitchFamily="18" charset="0"/>
              </a:rPr>
              <a:t>Sinorhizobium</a:t>
            </a:r>
            <a:r>
              <a:rPr lang="cs-CZ" b="1" dirty="0">
                <a:latin typeface="Times New Roman" pitchFamily="18" charset="0"/>
                <a:cs typeface="Times New Roman" pitchFamily="18" charset="0"/>
              </a:rPr>
              <a:t>,</a:t>
            </a:r>
            <a:r>
              <a:rPr lang="cs-CZ" dirty="0">
                <a:latin typeface="Times New Roman" pitchFamily="18" charset="0"/>
                <a:cs typeface="Times New Roman" pitchFamily="18" charset="0"/>
              </a:rPr>
              <a:t> souhrnně   hlízkové bakterie</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dále jsou fixace vzdušného dusíku schopné některé sinice (</a:t>
            </a:r>
            <a:r>
              <a:rPr lang="cs-CZ" b="1" i="1" dirty="0" err="1">
                <a:latin typeface="Times New Roman" pitchFamily="18" charset="0"/>
                <a:cs typeface="Times New Roman" pitchFamily="18" charset="0"/>
              </a:rPr>
              <a:t>Nostoc</a:t>
            </a:r>
            <a:r>
              <a:rPr lang="cs-CZ" b="1" i="1" dirty="0">
                <a:latin typeface="Times New Roman" pitchFamily="18" charset="0"/>
                <a:cs typeface="Times New Roman" pitchFamily="18" charset="0"/>
              </a:rPr>
              <a:t>, </a:t>
            </a:r>
            <a:r>
              <a:rPr lang="cs-CZ" b="1" i="1" dirty="0" err="1">
                <a:latin typeface="Times New Roman" pitchFamily="18" charset="0"/>
                <a:cs typeface="Times New Roman" pitchFamily="18" charset="0"/>
              </a:rPr>
              <a:t>Anabaena</a:t>
            </a:r>
            <a:r>
              <a:rPr lang="cs-CZ" dirty="0">
                <a:latin typeface="Times New Roman" pitchFamily="18" charset="0"/>
                <a:cs typeface="Times New Roman" pitchFamily="18" charset="0"/>
              </a:rPr>
              <a:t>) a aktinomycety (</a:t>
            </a:r>
            <a:r>
              <a:rPr lang="cs-CZ" b="1" i="1" dirty="0" err="1">
                <a:latin typeface="Times New Roman" pitchFamily="18" charset="0"/>
                <a:cs typeface="Times New Roman" pitchFamily="18" charset="0"/>
              </a:rPr>
              <a:t>Frankia</a:t>
            </a:r>
            <a:r>
              <a:rPr lang="cs-CZ" dirty="0">
                <a:latin typeface="Times New Roman" pitchFamily="18" charset="0"/>
                <a:cs typeface="Times New Roman" pitchFamily="18" charset="0"/>
              </a:rPr>
              <a:t>), některé bakterie oxidující síru a </a:t>
            </a:r>
            <a:r>
              <a:rPr lang="cs-CZ" dirty="0" err="1">
                <a:latin typeface="Times New Roman" pitchFamily="18" charset="0"/>
                <a:cs typeface="Times New Roman" pitchFamily="18" charset="0"/>
              </a:rPr>
              <a:t>enterobakterie</a:t>
            </a:r>
            <a:r>
              <a:rPr lang="cs-CZ" dirty="0">
                <a:latin typeface="Times New Roman" pitchFamily="18" charset="0"/>
                <a:cs typeface="Times New Roman" pitchFamily="18" charset="0"/>
              </a:rPr>
              <a:t> (</a:t>
            </a:r>
            <a:r>
              <a:rPr lang="cs-CZ" i="1" dirty="0" err="1">
                <a:latin typeface="Times New Roman" pitchFamily="18" charset="0"/>
                <a:cs typeface="Times New Roman" pitchFamily="18" charset="0"/>
              </a:rPr>
              <a:t>Escherichia</a:t>
            </a:r>
            <a:r>
              <a:rPr lang="cs-CZ" dirty="0">
                <a:latin typeface="Times New Roman" pitchFamily="18" charset="0"/>
                <a:cs typeface="Times New Roman" pitchFamily="18" charset="0"/>
              </a:rPr>
              <a:t>)</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9704" y="2348880"/>
            <a:ext cx="2664296" cy="1377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79634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82466" y="188640"/>
            <a:ext cx="8782022" cy="2862322"/>
          </a:xfrm>
          <a:prstGeom prst="rect">
            <a:avLst/>
          </a:prstGeom>
        </p:spPr>
        <p:txBody>
          <a:bodyPr wrap="square">
            <a:spAutoFit/>
          </a:bodyPr>
          <a:lstStyle/>
          <a:p>
            <a:r>
              <a:rPr lang="cs-CZ" dirty="0">
                <a:latin typeface="Times New Roman" pitchFamily="18" charset="0"/>
                <a:cs typeface="Times New Roman" pitchFamily="18" charset="0"/>
              </a:rPr>
              <a:t>Mechanismy ochrany proti kyslíku</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exprese enzymů jen v anaerobních podmínkách</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exprese enzymů v oddělených tkáních od fotosyntetických (některé sinice)</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časové oddělení fotosyntézy a fixace dusíku den – noc – u některých sinic</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využití proteinů odstraňujících kyslík – </a:t>
            </a:r>
            <a:r>
              <a:rPr lang="cs-CZ" u="sng" dirty="0" err="1">
                <a:latin typeface="Times New Roman" pitchFamily="18" charset="0"/>
                <a:cs typeface="Times New Roman" pitchFamily="18" charset="0"/>
              </a:rPr>
              <a:t>leghemoglobin</a:t>
            </a:r>
            <a:r>
              <a:rPr lang="cs-CZ" dirty="0">
                <a:latin typeface="Times New Roman" pitchFamily="18" charset="0"/>
                <a:cs typeface="Times New Roman" pitchFamily="18" charset="0"/>
              </a:rPr>
              <a:t> - jenž je nezbytný při plnění funkce enzymu </a:t>
            </a:r>
            <a:r>
              <a:rPr lang="cs-CZ" dirty="0" err="1">
                <a:latin typeface="Times New Roman" pitchFamily="18" charset="0"/>
                <a:cs typeface="Times New Roman" pitchFamily="18" charset="0"/>
              </a:rPr>
              <a:t>nitrogenázy</a:t>
            </a:r>
            <a:endParaRPr lang="cs-CZ" dirty="0">
              <a:latin typeface="Times New Roman" pitchFamily="18" charset="0"/>
              <a:cs typeface="Times New Roman" pitchFamily="18" charset="0"/>
            </a:endParaRPr>
          </a:p>
        </p:txBody>
      </p:sp>
      <p:pic>
        <p:nvPicPr>
          <p:cNvPr id="348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996952"/>
            <a:ext cx="4648330" cy="3709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3525310"/>
            <a:ext cx="2667000" cy="206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44421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1613" y="404664"/>
            <a:ext cx="8972385" cy="4247317"/>
          </a:xfrm>
          <a:prstGeom prst="rect">
            <a:avLst/>
          </a:prstGeom>
        </p:spPr>
        <p:txBody>
          <a:bodyPr wrap="square">
            <a:spAutoFit/>
          </a:bodyPr>
          <a:lstStyle/>
          <a:p>
            <a:r>
              <a:rPr lang="cs-CZ" dirty="0">
                <a:latin typeface="Times New Roman" pitchFamily="18" charset="0"/>
                <a:cs typeface="Times New Roman" pitchFamily="18" charset="0"/>
              </a:rPr>
              <a:t>Volně žijící </a:t>
            </a:r>
            <a:r>
              <a:rPr lang="cs-CZ" dirty="0" err="1">
                <a:latin typeface="Times New Roman" pitchFamily="18" charset="0"/>
                <a:cs typeface="Times New Roman" pitchFamily="18" charset="0"/>
              </a:rPr>
              <a:t>diazotrofové</a:t>
            </a:r>
            <a:endParaRPr lang="cs-CZ" dirty="0">
              <a:latin typeface="Times New Roman" pitchFamily="18" charset="0"/>
              <a:cs typeface="Times New Roman" pitchFamily="18" charset="0"/>
            </a:endParaRP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méně prozkoumané, často obligátní anaerobové netolerující kyslík i když nefixují N2</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půdy, rozkládající se organická hmota (</a:t>
            </a:r>
            <a:r>
              <a:rPr lang="cs-CZ" i="1" dirty="0">
                <a:latin typeface="Times New Roman" pitchFamily="18" charset="0"/>
                <a:cs typeface="Times New Roman" pitchFamily="18" charset="0"/>
              </a:rPr>
              <a:t>Clostridium)</a:t>
            </a:r>
          </a:p>
          <a:p>
            <a:pPr marL="285750" indent="-285750">
              <a:buFont typeface="Arial" panose="020B0604020202020204" pitchFamily="34" charset="0"/>
              <a:buChar char="•"/>
            </a:pPr>
            <a:endParaRPr lang="cs-CZ" i="1"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SRB– důležité v mořských sedimentech (</a:t>
            </a:r>
            <a:r>
              <a:rPr lang="cs-CZ" dirty="0" err="1">
                <a:latin typeface="Times New Roman" pitchFamily="18" charset="0"/>
                <a:cs typeface="Times New Roman" pitchFamily="18" charset="0"/>
              </a:rPr>
              <a:t>e.g</a:t>
            </a:r>
            <a:r>
              <a:rPr lang="cs-CZ" dirty="0">
                <a:latin typeface="Times New Roman" pitchFamily="18" charset="0"/>
                <a:cs typeface="Times New Roman" pitchFamily="18" charset="0"/>
              </a:rPr>
              <a:t>. </a:t>
            </a:r>
            <a:r>
              <a:rPr lang="cs-CZ" i="1" dirty="0" err="1">
                <a:latin typeface="Times New Roman" pitchFamily="18" charset="0"/>
                <a:cs typeface="Times New Roman" pitchFamily="18" charset="0"/>
              </a:rPr>
              <a:t>Desulfovibrio</a:t>
            </a:r>
            <a:r>
              <a:rPr lang="cs-CZ" dirty="0">
                <a:latin typeface="Times New Roman" pitchFamily="18" charset="0"/>
                <a:cs typeface="Times New Roman" pitchFamily="18" charset="0"/>
              </a:rPr>
              <a:t>)</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některé </a:t>
            </a:r>
            <a:r>
              <a:rPr lang="cs-CZ" dirty="0" err="1">
                <a:latin typeface="Times New Roman" pitchFamily="18" charset="0"/>
                <a:cs typeface="Times New Roman" pitchFamily="18" charset="0"/>
              </a:rPr>
              <a:t>methanogenní</a:t>
            </a:r>
            <a:r>
              <a:rPr lang="cs-CZ" dirty="0">
                <a:latin typeface="Times New Roman" pitchFamily="18" charset="0"/>
                <a:cs typeface="Times New Roman" pitchFamily="18" charset="0"/>
              </a:rPr>
              <a:t> </a:t>
            </a:r>
            <a:r>
              <a:rPr lang="cs-CZ" dirty="0" err="1">
                <a:latin typeface="Times New Roman" pitchFamily="18" charset="0"/>
                <a:cs typeface="Times New Roman" pitchFamily="18" charset="0"/>
              </a:rPr>
              <a:t>Archea</a:t>
            </a:r>
            <a:r>
              <a:rPr lang="cs-CZ" dirty="0">
                <a:latin typeface="Times New Roman" pitchFamily="18" charset="0"/>
                <a:cs typeface="Times New Roman" pitchFamily="18" charset="0"/>
              </a:rPr>
              <a:t> – fixace dusíku v bahně a zažívacím traktu zvířat </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často rychlost respirace kyslíku odpovídá rychlosti jeho doplňování – výsledkem je nízká koncentrace volného kyslíku</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i="1" dirty="0" err="1">
                <a:latin typeface="Times New Roman" pitchFamily="18" charset="0"/>
                <a:cs typeface="Times New Roman" pitchFamily="18" charset="0"/>
              </a:rPr>
              <a:t>Klebsiella</a:t>
            </a:r>
            <a:r>
              <a:rPr lang="cs-CZ" i="1" dirty="0">
                <a:latin typeface="Times New Roman" pitchFamily="18" charset="0"/>
                <a:cs typeface="Times New Roman" pitchFamily="18" charset="0"/>
              </a:rPr>
              <a:t> </a:t>
            </a:r>
            <a:r>
              <a:rPr lang="cs-CZ" i="1" dirty="0" err="1">
                <a:latin typeface="Times New Roman" pitchFamily="18" charset="0"/>
                <a:cs typeface="Times New Roman" pitchFamily="18" charset="0"/>
              </a:rPr>
              <a:t>pneumoniae</a:t>
            </a:r>
            <a:r>
              <a:rPr lang="cs-CZ" i="1" dirty="0">
                <a:latin typeface="Times New Roman" pitchFamily="18" charset="0"/>
                <a:cs typeface="Times New Roman" pitchFamily="18" charset="0"/>
              </a:rPr>
              <a:t>, </a:t>
            </a:r>
            <a:r>
              <a:rPr lang="cs-CZ" i="1" dirty="0" err="1">
                <a:latin typeface="Times New Roman" pitchFamily="18" charset="0"/>
                <a:cs typeface="Times New Roman" pitchFamily="18" charset="0"/>
              </a:rPr>
              <a:t>Bacillus</a:t>
            </a:r>
            <a:r>
              <a:rPr lang="cs-CZ" i="1" dirty="0">
                <a:latin typeface="Times New Roman" pitchFamily="18" charset="0"/>
                <a:cs typeface="Times New Roman" pitchFamily="18" charset="0"/>
              </a:rPr>
              <a:t> </a:t>
            </a:r>
            <a:r>
              <a:rPr lang="cs-CZ" i="1" dirty="0" err="1">
                <a:latin typeface="Times New Roman" pitchFamily="18" charset="0"/>
                <a:cs typeface="Times New Roman" pitchFamily="18" charset="0"/>
              </a:rPr>
              <a:t>polymyxa</a:t>
            </a:r>
            <a:r>
              <a:rPr lang="cs-CZ" i="1" dirty="0">
                <a:latin typeface="Times New Roman" pitchFamily="18" charset="0"/>
                <a:cs typeface="Times New Roman" pitchFamily="18" charset="0"/>
              </a:rPr>
              <a:t>, B. </a:t>
            </a:r>
            <a:r>
              <a:rPr lang="cs-CZ" i="1" dirty="0" err="1">
                <a:latin typeface="Times New Roman" pitchFamily="18" charset="0"/>
                <a:cs typeface="Times New Roman" pitchFamily="18" charset="0"/>
              </a:rPr>
              <a:t>macerans</a:t>
            </a:r>
            <a:r>
              <a:rPr lang="cs-CZ" i="1" dirty="0">
                <a:latin typeface="Times New Roman" pitchFamily="18" charset="0"/>
                <a:cs typeface="Times New Roman" pitchFamily="18" charset="0"/>
              </a:rPr>
              <a:t> a </a:t>
            </a:r>
            <a:r>
              <a:rPr lang="cs-CZ" i="1" dirty="0" err="1">
                <a:latin typeface="Times New Roman" pitchFamily="18" charset="0"/>
                <a:cs typeface="Times New Roman" pitchFamily="18" charset="0"/>
              </a:rPr>
              <a:t>Escherichia</a:t>
            </a:r>
            <a:r>
              <a:rPr lang="cs-CZ" i="1" dirty="0">
                <a:latin typeface="Times New Roman" pitchFamily="18" charset="0"/>
                <a:cs typeface="Times New Roman" pitchFamily="18" charset="0"/>
              </a:rPr>
              <a:t> intermedia</a:t>
            </a:r>
          </a:p>
          <a:p>
            <a:pPr marL="285750" indent="-285750">
              <a:buFont typeface="Arial" panose="020B0604020202020204" pitchFamily="34" charset="0"/>
              <a:buChar char="•"/>
            </a:pPr>
            <a:endParaRPr lang="cs-CZ"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670276"/>
            <a:ext cx="3029550" cy="2187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330325" y="4488584"/>
            <a:ext cx="2170931" cy="2567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6137" y="4611948"/>
            <a:ext cx="3347864" cy="2246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00351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3684" y="311746"/>
            <a:ext cx="8748464" cy="3693319"/>
          </a:xfrm>
          <a:prstGeom prst="rect">
            <a:avLst/>
          </a:prstGeom>
        </p:spPr>
        <p:txBody>
          <a:bodyPr wrap="square">
            <a:spAutoFit/>
          </a:bodyPr>
          <a:lstStyle/>
          <a:p>
            <a:pPr marL="285750" indent="-285750">
              <a:buFont typeface="Arial" panose="020B0604020202020204" pitchFamily="34" charset="0"/>
              <a:buChar char="•"/>
            </a:pPr>
            <a:r>
              <a:rPr lang="cs-CZ" dirty="0" err="1">
                <a:latin typeface="Times New Roman" pitchFamily="18" charset="0"/>
                <a:cs typeface="Times New Roman" pitchFamily="18" charset="0"/>
              </a:rPr>
              <a:t>a</a:t>
            </a:r>
            <a:r>
              <a:rPr lang="en-GB" dirty="0" err="1">
                <a:latin typeface="Times New Roman" pitchFamily="18" charset="0"/>
                <a:cs typeface="Times New Roman" pitchFamily="18" charset="0"/>
              </a:rPr>
              <a:t>erobové</a:t>
            </a:r>
            <a:r>
              <a:rPr lang="en-GB" dirty="0">
                <a:latin typeface="Times New Roman" pitchFamily="18" charset="0"/>
                <a:cs typeface="Times New Roman" pitchFamily="18" charset="0"/>
              </a:rPr>
              <a:t> – </a:t>
            </a:r>
            <a:r>
              <a:rPr lang="en-GB" dirty="0" err="1">
                <a:latin typeface="Times New Roman" pitchFamily="18" charset="0"/>
                <a:cs typeface="Times New Roman" pitchFamily="18" charset="0"/>
              </a:rPr>
              <a:t>vyžadují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kyslík</a:t>
            </a:r>
            <a:r>
              <a:rPr lang="en-GB" dirty="0">
                <a:latin typeface="Times New Roman" pitchFamily="18" charset="0"/>
                <a:cs typeface="Times New Roman" pitchFamily="18" charset="0"/>
              </a:rPr>
              <a:t> k </a:t>
            </a:r>
            <a:r>
              <a:rPr lang="en-GB" dirty="0" err="1">
                <a:latin typeface="Times New Roman" pitchFamily="18" charset="0"/>
                <a:cs typeface="Times New Roman" pitchFamily="18" charset="0"/>
              </a:rPr>
              <a:t>růstu</a:t>
            </a:r>
            <a:r>
              <a:rPr lang="en-GB" dirty="0">
                <a:latin typeface="Times New Roman" pitchFamily="18" charset="0"/>
                <a:cs typeface="Times New Roman" pitchFamily="18" charset="0"/>
              </a:rPr>
              <a:t> ale </a:t>
            </a:r>
            <a:r>
              <a:rPr lang="en-GB" dirty="0" err="1">
                <a:latin typeface="Times New Roman" pitchFamily="18" charset="0"/>
                <a:cs typeface="Times New Roman" pitchFamily="18" charset="0"/>
              </a:rPr>
              <a:t>jejich</a:t>
            </a:r>
            <a:r>
              <a:rPr lang="en-GB" dirty="0">
                <a:latin typeface="Times New Roman" pitchFamily="18" charset="0"/>
                <a:cs typeface="Times New Roman" pitchFamily="18" charset="0"/>
              </a:rPr>
              <a:t> nitrogen</a:t>
            </a:r>
            <a:r>
              <a:rPr lang="cs-CZ" dirty="0">
                <a:latin typeface="Times New Roman" pitchFamily="18" charset="0"/>
                <a:cs typeface="Times New Roman" pitchFamily="18" charset="0"/>
              </a:rPr>
              <a:t>á</a:t>
            </a:r>
            <a:r>
              <a:rPr lang="en-GB" dirty="0" err="1">
                <a:latin typeface="Times New Roman" pitchFamily="18" charset="0"/>
                <a:cs typeface="Times New Roman" pitchFamily="18" charset="0"/>
              </a:rPr>
              <a:t>za</a:t>
            </a:r>
            <a:r>
              <a:rPr lang="en-GB" dirty="0">
                <a:latin typeface="Times New Roman" pitchFamily="18" charset="0"/>
                <a:cs typeface="Times New Roman" pitchFamily="18" charset="0"/>
              </a:rPr>
              <a:t> je </a:t>
            </a:r>
            <a:r>
              <a:rPr lang="en-GB" dirty="0" err="1">
                <a:latin typeface="Times New Roman" pitchFamily="18" charset="0"/>
                <a:cs typeface="Times New Roman" pitchFamily="18" charset="0"/>
              </a:rPr>
              <a:t>stále</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ke</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kyslíku</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citlivá</a:t>
            </a:r>
            <a:endParaRPr lang="en-GB" dirty="0">
              <a:latin typeface="Times New Roman" pitchFamily="18" charset="0"/>
              <a:cs typeface="Times New Roman" pitchFamily="18" charset="0"/>
            </a:endParaRPr>
          </a:p>
          <a:p>
            <a:endParaRPr lang="en-GB" dirty="0">
              <a:latin typeface="Times New Roman" pitchFamily="18" charset="0"/>
              <a:cs typeface="Times New Roman" pitchFamily="18" charset="0"/>
            </a:endParaRPr>
          </a:p>
          <a:p>
            <a:pPr marL="285750" indent="-285750">
              <a:buFont typeface="Arial" panose="020B0604020202020204" pitchFamily="34" charset="0"/>
              <a:buChar char="•"/>
            </a:pPr>
            <a:r>
              <a:rPr lang="en-GB" i="1" dirty="0" err="1">
                <a:latin typeface="Times New Roman" pitchFamily="18" charset="0"/>
                <a:cs typeface="Times New Roman" pitchFamily="18" charset="0"/>
              </a:rPr>
              <a:t>Azotobacter</a:t>
            </a:r>
            <a:r>
              <a:rPr lang="en-GB" i="1" dirty="0">
                <a:latin typeface="Times New Roman" pitchFamily="18" charset="0"/>
                <a:cs typeface="Times New Roman" pitchFamily="18" charset="0"/>
              </a:rPr>
              <a:t> </a:t>
            </a:r>
            <a:r>
              <a:rPr lang="en-GB" i="1" dirty="0" err="1">
                <a:latin typeface="Times New Roman" pitchFamily="18" charset="0"/>
                <a:cs typeface="Times New Roman" pitchFamily="18" charset="0"/>
              </a:rPr>
              <a:t>vinelandii</a:t>
            </a:r>
            <a:r>
              <a:rPr lang="en-GB" i="1" dirty="0">
                <a:latin typeface="Times New Roman" pitchFamily="18" charset="0"/>
                <a:cs typeface="Times New Roman" pitchFamily="18" charset="0"/>
              </a:rPr>
              <a:t> </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vysoká</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rychlost</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respirace</a:t>
            </a:r>
            <a:r>
              <a:rPr lang="en-GB" dirty="0">
                <a:latin typeface="Times New Roman" pitchFamily="18" charset="0"/>
                <a:cs typeface="Times New Roman" pitchFamily="18" charset="0"/>
              </a:rPr>
              <a:t> a </a:t>
            </a:r>
            <a:r>
              <a:rPr lang="en-GB" dirty="0" err="1">
                <a:latin typeface="Times New Roman" pitchFamily="18" charset="0"/>
                <a:cs typeface="Times New Roman" pitchFamily="18" charset="0"/>
              </a:rPr>
              <a:t>ochranné</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sloučeniny</a:t>
            </a:r>
            <a:endParaRPr lang="en-GB" dirty="0">
              <a:latin typeface="Times New Roman" pitchFamily="18" charset="0"/>
              <a:cs typeface="Times New Roman" pitchFamily="18" charset="0"/>
            </a:endParaRPr>
          </a:p>
          <a:p>
            <a:endParaRPr lang="en-GB" dirty="0">
              <a:latin typeface="Times New Roman" pitchFamily="18" charset="0"/>
              <a:cs typeface="Times New Roman" pitchFamily="18" charset="0"/>
            </a:endParaRPr>
          </a:p>
          <a:p>
            <a:pPr marL="285750" indent="-285750">
              <a:buFont typeface="Arial" panose="020B0604020202020204" pitchFamily="34" charset="0"/>
              <a:buChar char="•"/>
            </a:pPr>
            <a:r>
              <a:rPr lang="cs-CZ" dirty="0" err="1">
                <a:latin typeface="Times New Roman" pitchFamily="18" charset="0"/>
                <a:cs typeface="Times New Roman" pitchFamily="18" charset="0"/>
              </a:rPr>
              <a:t>d</a:t>
            </a:r>
            <a:r>
              <a:rPr lang="en-GB" dirty="0" err="1">
                <a:latin typeface="Times New Roman" pitchFamily="18" charset="0"/>
                <a:cs typeface="Times New Roman" pitchFamily="18" charset="0"/>
              </a:rPr>
              <a:t>alší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druhy</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používají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stejný</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způsob</a:t>
            </a:r>
            <a:r>
              <a:rPr lang="en-GB" dirty="0">
                <a:latin typeface="Times New Roman" pitchFamily="18" charset="0"/>
                <a:cs typeface="Times New Roman" pitchFamily="18" charset="0"/>
              </a:rPr>
              <a:t>, ale </a:t>
            </a:r>
            <a:r>
              <a:rPr lang="en-GB" dirty="0" err="1">
                <a:latin typeface="Times New Roman" pitchFamily="18" charset="0"/>
                <a:cs typeface="Times New Roman" pitchFamily="18" charset="0"/>
              </a:rPr>
              <a:t>rychlost</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respirace</a:t>
            </a:r>
            <a:r>
              <a:rPr lang="en-GB" dirty="0">
                <a:latin typeface="Times New Roman" pitchFamily="18" charset="0"/>
                <a:cs typeface="Times New Roman" pitchFamily="18" charset="0"/>
              </a:rPr>
              <a:t> je </a:t>
            </a:r>
            <a:r>
              <a:rPr lang="en-GB" dirty="0" err="1">
                <a:latin typeface="Times New Roman" pitchFamily="18" charset="0"/>
                <a:cs typeface="Times New Roman" pitchFamily="18" charset="0"/>
              </a:rPr>
              <a:t>nižší</a:t>
            </a:r>
            <a:endParaRPr lang="en-GB" dirty="0">
              <a:latin typeface="Times New Roman" pitchFamily="18" charset="0"/>
              <a:cs typeface="Times New Roman" pitchFamily="18" charset="0"/>
            </a:endParaRPr>
          </a:p>
          <a:p>
            <a:endParaRPr lang="en-GB" dirty="0">
              <a:latin typeface="Times New Roman" pitchFamily="18" charset="0"/>
              <a:cs typeface="Times New Roman" pitchFamily="18" charset="0"/>
            </a:endParaRPr>
          </a:p>
          <a:p>
            <a:pPr marL="285750" indent="-285750">
              <a:buFont typeface="Arial" panose="020B0604020202020204" pitchFamily="34" charset="0"/>
              <a:buChar char="•"/>
            </a:pPr>
            <a:r>
              <a:rPr lang="cs-CZ" dirty="0" err="1">
                <a:latin typeface="Times New Roman" pitchFamily="18" charset="0"/>
                <a:cs typeface="Times New Roman" pitchFamily="18" charset="0"/>
              </a:rPr>
              <a:t>f</a:t>
            </a:r>
            <a:r>
              <a:rPr lang="en-GB" dirty="0" err="1">
                <a:latin typeface="Times New Roman" pitchFamily="18" charset="0"/>
                <a:cs typeface="Times New Roman" pitchFamily="18" charset="0"/>
              </a:rPr>
              <a:t>ototrofové</a:t>
            </a:r>
            <a:r>
              <a:rPr lang="en-GB" dirty="0">
                <a:latin typeface="Times New Roman" pitchFamily="18" charset="0"/>
                <a:cs typeface="Times New Roman" pitchFamily="18" charset="0"/>
              </a:rPr>
              <a:t> - </a:t>
            </a:r>
            <a:r>
              <a:rPr lang="en-GB" dirty="0" err="1">
                <a:latin typeface="Times New Roman" pitchFamily="18" charset="0"/>
                <a:cs typeface="Times New Roman" pitchFamily="18" charset="0"/>
              </a:rPr>
              <a:t>fotosyntetické</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bakterie</a:t>
            </a:r>
            <a:r>
              <a:rPr lang="en-GB" dirty="0">
                <a:latin typeface="Times New Roman" pitchFamily="18" charset="0"/>
                <a:cs typeface="Times New Roman" pitchFamily="18" charset="0"/>
              </a:rPr>
              <a:t> – </a:t>
            </a:r>
            <a:r>
              <a:rPr lang="en-GB" dirty="0" err="1">
                <a:latin typeface="Times New Roman" pitchFamily="18" charset="0"/>
                <a:cs typeface="Times New Roman" pitchFamily="18" charset="0"/>
              </a:rPr>
              <a:t>produkce</a:t>
            </a:r>
            <a:r>
              <a:rPr lang="en-GB" dirty="0">
                <a:latin typeface="Times New Roman" pitchFamily="18" charset="0"/>
                <a:cs typeface="Times New Roman" pitchFamily="18" charset="0"/>
              </a:rPr>
              <a:t> O2 </a:t>
            </a:r>
            <a:r>
              <a:rPr lang="en-GB" dirty="0" err="1">
                <a:latin typeface="Times New Roman" pitchFamily="18" charset="0"/>
                <a:cs typeface="Times New Roman" pitchFamily="18" charset="0"/>
              </a:rPr>
              <a:t>při</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fotosyntéze</a:t>
            </a:r>
            <a:endParaRPr lang="cs-CZ" dirty="0">
              <a:latin typeface="Times New Roman" pitchFamily="18" charset="0"/>
              <a:cs typeface="Times New Roman" pitchFamily="18" charset="0"/>
            </a:endParaRPr>
          </a:p>
          <a:p>
            <a:pPr marL="285750" indent="-285750">
              <a:buFont typeface="Arial" panose="020B0604020202020204" pitchFamily="34" charset="0"/>
              <a:buChar char="•"/>
            </a:pPr>
            <a:endParaRPr lang="en-GB" dirty="0">
              <a:latin typeface="Times New Roman" pitchFamily="18" charset="0"/>
              <a:cs typeface="Times New Roman" pitchFamily="18" charset="0"/>
            </a:endParaRPr>
          </a:p>
          <a:p>
            <a:pPr marL="285750" indent="-285750">
              <a:buFont typeface="Arial" panose="020B0604020202020204" pitchFamily="34" charset="0"/>
              <a:buChar char="•"/>
            </a:pPr>
            <a:r>
              <a:rPr lang="en-GB" dirty="0" err="1">
                <a:latin typeface="Times New Roman" pitchFamily="18" charset="0"/>
                <a:cs typeface="Times New Roman" pitchFamily="18" charset="0"/>
              </a:rPr>
              <a:t>některé</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i</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tak</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fixují</a:t>
            </a:r>
            <a:r>
              <a:rPr lang="en-GB" dirty="0">
                <a:latin typeface="Times New Roman" pitchFamily="18" charset="0"/>
                <a:cs typeface="Times New Roman" pitchFamily="18" charset="0"/>
              </a:rPr>
              <a:t> N2 – </a:t>
            </a:r>
            <a:r>
              <a:rPr lang="en-GB" dirty="0" err="1">
                <a:latin typeface="Times New Roman" pitchFamily="18" charset="0"/>
                <a:cs typeface="Times New Roman" pitchFamily="18" charset="0"/>
              </a:rPr>
              <a:t>heterocysty</a:t>
            </a:r>
            <a:r>
              <a:rPr lang="en-GB" dirty="0">
                <a:latin typeface="Times New Roman" pitchFamily="18" charset="0"/>
                <a:cs typeface="Times New Roman" pitchFamily="18" charset="0"/>
              </a:rPr>
              <a:t> - </a:t>
            </a:r>
            <a:r>
              <a:rPr lang="en-GB" dirty="0" err="1">
                <a:latin typeface="Times New Roman" pitchFamily="18" charset="0"/>
                <a:cs typeface="Times New Roman" pitchFamily="18" charset="0"/>
              </a:rPr>
              <a:t>nemají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část</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fotosyntézy</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produkující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kyslík</a:t>
            </a:r>
            <a:r>
              <a:rPr lang="en-GB" dirty="0">
                <a:latin typeface="Times New Roman" pitchFamily="18" charset="0"/>
                <a:cs typeface="Times New Roman" pitchFamily="18" charset="0"/>
              </a:rPr>
              <a:t> - </a:t>
            </a:r>
            <a:r>
              <a:rPr lang="en-GB" i="1" dirty="0">
                <a:latin typeface="Times New Roman" pitchFamily="18" charset="0"/>
                <a:cs typeface="Times New Roman" pitchFamily="18" charset="0"/>
              </a:rPr>
              <a:t>Anabaena </a:t>
            </a:r>
            <a:r>
              <a:rPr lang="en-GB" i="1" dirty="0" err="1">
                <a:latin typeface="Times New Roman" pitchFamily="18" charset="0"/>
                <a:cs typeface="Times New Roman" pitchFamily="18" charset="0"/>
              </a:rPr>
              <a:t>cylindrica</a:t>
            </a:r>
            <a:r>
              <a:rPr lang="en-GB" i="1" dirty="0">
                <a:latin typeface="Times New Roman" pitchFamily="18" charset="0"/>
                <a:cs typeface="Times New Roman" pitchFamily="18" charset="0"/>
              </a:rPr>
              <a:t> a </a:t>
            </a:r>
            <a:r>
              <a:rPr lang="en-GB" i="1" dirty="0" err="1">
                <a:latin typeface="Times New Roman" pitchFamily="18" charset="0"/>
                <a:cs typeface="Times New Roman" pitchFamily="18" charset="0"/>
              </a:rPr>
              <a:t>Nostoc</a:t>
            </a:r>
            <a:r>
              <a:rPr lang="en-GB" i="1" dirty="0">
                <a:latin typeface="Times New Roman" pitchFamily="18" charset="0"/>
                <a:cs typeface="Times New Roman" pitchFamily="18" charset="0"/>
              </a:rPr>
              <a:t> commune</a:t>
            </a:r>
            <a:endParaRPr lang="cs-CZ" i="1" dirty="0">
              <a:latin typeface="Times New Roman" pitchFamily="18" charset="0"/>
              <a:cs typeface="Times New Roman" pitchFamily="18" charset="0"/>
            </a:endParaRPr>
          </a:p>
          <a:p>
            <a:pPr marL="285750" indent="-285750">
              <a:buFont typeface="Arial" panose="020B0604020202020204" pitchFamily="34" charset="0"/>
              <a:buChar char="•"/>
            </a:pPr>
            <a:endParaRPr lang="en-GB" i="1" dirty="0">
              <a:latin typeface="Times New Roman" pitchFamily="18" charset="0"/>
              <a:cs typeface="Times New Roman" pitchFamily="18" charset="0"/>
            </a:endParaRPr>
          </a:p>
          <a:p>
            <a:pPr marL="285750" indent="-285750">
              <a:buFont typeface="Arial" panose="020B0604020202020204" pitchFamily="34" charset="0"/>
              <a:buChar char="•"/>
            </a:pPr>
            <a:r>
              <a:rPr lang="cs-CZ" dirty="0" err="1">
                <a:latin typeface="Times New Roman" pitchFamily="18" charset="0"/>
                <a:cs typeface="Times New Roman" pitchFamily="18" charset="0"/>
              </a:rPr>
              <a:t>j</a:t>
            </a:r>
            <a:r>
              <a:rPr lang="en-GB" dirty="0" err="1">
                <a:latin typeface="Times New Roman" pitchFamily="18" charset="0"/>
                <a:cs typeface="Times New Roman" pitchFamily="18" charset="0"/>
              </a:rPr>
              <a:t>iné</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sinice</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nemají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heterocyty</a:t>
            </a:r>
            <a:r>
              <a:rPr lang="en-GB" dirty="0">
                <a:latin typeface="Times New Roman" pitchFamily="18" charset="0"/>
                <a:cs typeface="Times New Roman" pitchFamily="18" charset="0"/>
              </a:rPr>
              <a:t> a </a:t>
            </a:r>
            <a:r>
              <a:rPr lang="en-GB" dirty="0" err="1">
                <a:latin typeface="Times New Roman" pitchFamily="18" charset="0"/>
                <a:cs typeface="Times New Roman" pitchFamily="18" charset="0"/>
              </a:rPr>
              <a:t>fixují</a:t>
            </a:r>
            <a:r>
              <a:rPr lang="en-GB" dirty="0">
                <a:latin typeface="Times New Roman" pitchFamily="18" charset="0"/>
                <a:cs typeface="Times New Roman" pitchFamily="18" charset="0"/>
              </a:rPr>
              <a:t> N2 </a:t>
            </a:r>
            <a:r>
              <a:rPr lang="en-GB" dirty="0" err="1">
                <a:latin typeface="Times New Roman" pitchFamily="18" charset="0"/>
                <a:cs typeface="Times New Roman" pitchFamily="18" charset="0"/>
              </a:rPr>
              <a:t>jen</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za</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nízké</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úrovně</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osvětlení</a:t>
            </a:r>
            <a:r>
              <a:rPr lang="en-GB" dirty="0">
                <a:latin typeface="Times New Roman" pitchFamily="18" charset="0"/>
                <a:cs typeface="Times New Roman" pitchFamily="18" charset="0"/>
              </a:rPr>
              <a:t> a </a:t>
            </a:r>
            <a:r>
              <a:rPr lang="en-GB" dirty="0" err="1">
                <a:latin typeface="Times New Roman" pitchFamily="18" charset="0"/>
                <a:cs typeface="Times New Roman" pitchFamily="18" charset="0"/>
              </a:rPr>
              <a:t>kyslíku</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např</a:t>
            </a:r>
            <a:r>
              <a:rPr lang="en-GB" dirty="0">
                <a:latin typeface="Times New Roman" pitchFamily="18" charset="0"/>
                <a:cs typeface="Times New Roman" pitchFamily="18" charset="0"/>
              </a:rPr>
              <a:t>. </a:t>
            </a:r>
            <a:r>
              <a:rPr lang="en-GB" i="1" dirty="0" err="1">
                <a:latin typeface="Times New Roman" pitchFamily="18" charset="0"/>
                <a:cs typeface="Times New Roman" pitchFamily="18" charset="0"/>
              </a:rPr>
              <a:t>Plectonema</a:t>
            </a:r>
            <a:r>
              <a:rPr lang="cs-CZ" i="1" dirty="0">
                <a:latin typeface="Times New Roman" pitchFamily="18" charset="0"/>
                <a:cs typeface="Times New Roman" pitchFamily="18" charset="0"/>
              </a:rPr>
              <a:t>)</a:t>
            </a:r>
            <a:endParaRPr lang="en-GB" i="1"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4586341"/>
            <a:ext cx="2592288" cy="1464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800" y="3969792"/>
            <a:ext cx="3600400" cy="2697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200" y="4586341"/>
            <a:ext cx="2520840" cy="1617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1664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7459" y="0"/>
            <a:ext cx="9108504" cy="5047536"/>
          </a:xfrm>
          <a:prstGeom prst="rect">
            <a:avLst/>
          </a:prstGeom>
        </p:spPr>
        <p:txBody>
          <a:bodyPr wrap="square">
            <a:spAutoFit/>
          </a:bodyPr>
          <a:lstStyle/>
          <a:p>
            <a:r>
              <a:rPr lang="en-GB" b="1" dirty="0" err="1">
                <a:latin typeface="Times New Roman" pitchFamily="18" charset="0"/>
                <a:cs typeface="Times New Roman" pitchFamily="18" charset="0"/>
              </a:rPr>
              <a:t>Hlízková</a:t>
            </a:r>
            <a:r>
              <a:rPr lang="en-GB" b="1" dirty="0">
                <a:latin typeface="Times New Roman" pitchFamily="18" charset="0"/>
                <a:cs typeface="Times New Roman" pitchFamily="18" charset="0"/>
              </a:rPr>
              <a:t> </a:t>
            </a:r>
            <a:r>
              <a:rPr lang="en-GB" b="1" dirty="0" err="1">
                <a:latin typeface="Times New Roman" pitchFamily="18" charset="0"/>
                <a:cs typeface="Times New Roman" pitchFamily="18" charset="0"/>
              </a:rPr>
              <a:t>symbióza</a:t>
            </a:r>
            <a:endParaRPr lang="en-GB" b="1" dirty="0">
              <a:latin typeface="Times New Roman" pitchFamily="18" charset="0"/>
              <a:cs typeface="Times New Roman" pitchFamily="18" charset="0"/>
            </a:endParaRPr>
          </a:p>
          <a:p>
            <a:pPr marL="285750" indent="-285750">
              <a:buFont typeface="Arial" panose="020B0604020202020204" pitchFamily="34" charset="0"/>
              <a:buChar char="•"/>
            </a:pPr>
            <a:r>
              <a:rPr lang="en-GB" dirty="0" err="1">
                <a:latin typeface="Times New Roman" pitchFamily="18" charset="0"/>
                <a:cs typeface="Times New Roman" pitchFamily="18" charset="0"/>
              </a:rPr>
              <a:t>především</a:t>
            </a:r>
            <a:r>
              <a:rPr lang="en-GB" dirty="0">
                <a:latin typeface="Times New Roman" pitchFamily="18" charset="0"/>
                <a:cs typeface="Times New Roman" pitchFamily="18" charset="0"/>
              </a:rPr>
              <a:t> v </a:t>
            </a:r>
            <a:r>
              <a:rPr lang="en-GB" dirty="0" err="1">
                <a:latin typeface="Times New Roman" pitchFamily="18" charset="0"/>
                <a:cs typeface="Times New Roman" pitchFamily="18" charset="0"/>
              </a:rPr>
              <a:t>čeledi</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bobovitých</a:t>
            </a:r>
            <a:r>
              <a:rPr lang="en-GB" dirty="0">
                <a:latin typeface="Times New Roman" pitchFamily="18" charset="0"/>
                <a:cs typeface="Times New Roman" pitchFamily="18" charset="0"/>
              </a:rPr>
              <a:t> , </a:t>
            </a:r>
            <a:r>
              <a:rPr lang="en-GB" dirty="0" err="1">
                <a:latin typeface="Times New Roman" pitchFamily="18" charset="0"/>
                <a:cs typeface="Times New Roman" pitchFamily="18" charset="0"/>
              </a:rPr>
              <a:t>citlivkovitých</a:t>
            </a:r>
            <a:r>
              <a:rPr lang="en-GB" dirty="0">
                <a:latin typeface="Times New Roman" pitchFamily="18" charset="0"/>
                <a:cs typeface="Times New Roman" pitchFamily="18" charset="0"/>
              </a:rPr>
              <a:t> a </a:t>
            </a:r>
            <a:r>
              <a:rPr lang="en-GB" dirty="0" err="1">
                <a:latin typeface="Times New Roman" pitchFamily="18" charset="0"/>
                <a:cs typeface="Times New Roman" pitchFamily="18" charset="0"/>
              </a:rPr>
              <a:t>sapanovitých</a:t>
            </a:r>
            <a:r>
              <a:rPr lang="en-GB" dirty="0">
                <a:latin typeface="Times New Roman" pitchFamily="18" charset="0"/>
                <a:cs typeface="Times New Roman" pitchFamily="18" charset="0"/>
              </a:rPr>
              <a:t> </a:t>
            </a: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en-GB" dirty="0" err="1">
                <a:latin typeface="Times New Roman" pitchFamily="18" charset="0"/>
                <a:cs typeface="Times New Roman" pitchFamily="18" charset="0"/>
              </a:rPr>
              <a:t>bobovité</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rostliny</a:t>
            </a:r>
            <a:r>
              <a:rPr lang="en-GB" dirty="0">
                <a:latin typeface="Times New Roman" pitchFamily="18" charset="0"/>
                <a:cs typeface="Times New Roman" pitchFamily="18" charset="0"/>
              </a:rPr>
              <a:t> se </a:t>
            </a:r>
            <a:r>
              <a:rPr lang="en-GB" dirty="0" err="1">
                <a:latin typeface="Times New Roman" pitchFamily="18" charset="0"/>
                <a:cs typeface="Times New Roman" pitchFamily="18" charset="0"/>
              </a:rPr>
              <a:t>často</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sázejí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na</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polích</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za</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účelem</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zvýšení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obsahu</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dusíku</a:t>
            </a:r>
            <a:r>
              <a:rPr lang="en-GB" dirty="0">
                <a:latin typeface="Times New Roman" pitchFamily="18" charset="0"/>
                <a:cs typeface="Times New Roman" pitchFamily="18" charset="0"/>
              </a:rPr>
              <a:t> v </a:t>
            </a:r>
            <a:r>
              <a:rPr lang="en-GB" dirty="0" err="1">
                <a:latin typeface="Times New Roman" pitchFamily="18" charset="0"/>
                <a:cs typeface="Times New Roman" pitchFamily="18" charset="0"/>
              </a:rPr>
              <a:t>půdě</a:t>
            </a:r>
            <a:endParaRPr lang="en-GB" dirty="0">
              <a:latin typeface="Times New Roman" pitchFamily="18" charset="0"/>
              <a:cs typeface="Times New Roman" pitchFamily="18" charset="0"/>
            </a:endParaRPr>
          </a:p>
          <a:p>
            <a:endParaRPr lang="en-GB" dirty="0">
              <a:latin typeface="Times New Roman" pitchFamily="18" charset="0"/>
              <a:cs typeface="Times New Roman" pitchFamily="18" charset="0"/>
            </a:endParaRPr>
          </a:p>
          <a:p>
            <a:pPr marL="285750" indent="-285750">
              <a:buFont typeface="Arial" panose="020B0604020202020204" pitchFamily="34" charset="0"/>
              <a:buChar char="•"/>
            </a:pPr>
            <a:r>
              <a:rPr lang="cs-CZ" dirty="0" err="1">
                <a:latin typeface="Times New Roman" pitchFamily="18" charset="0"/>
                <a:cs typeface="Times New Roman" pitchFamily="18" charset="0"/>
              </a:rPr>
              <a:t>b</a:t>
            </a:r>
            <a:r>
              <a:rPr lang="en-GB" dirty="0" err="1">
                <a:latin typeface="Times New Roman" pitchFamily="18" charset="0"/>
                <a:cs typeface="Times New Roman" pitchFamily="18" charset="0"/>
              </a:rPr>
              <a:t>akteriálním</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symbiontem</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fixátorem</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dusíku</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jsou</a:t>
            </a:r>
            <a:r>
              <a:rPr lang="en-GB" dirty="0">
                <a:latin typeface="Times New Roman" pitchFamily="18" charset="0"/>
                <a:cs typeface="Times New Roman" pitchFamily="18" charset="0"/>
              </a:rPr>
              <a:t> </a:t>
            </a:r>
            <a:r>
              <a:rPr lang="cs-CZ" dirty="0">
                <a:latin typeface="Times New Roman" pitchFamily="18" charset="0"/>
                <a:cs typeface="Times New Roman" pitchFamily="18" charset="0"/>
              </a:rPr>
              <a:t>G- tzv. </a:t>
            </a:r>
            <a:r>
              <a:rPr lang="en-GB" dirty="0" err="1">
                <a:latin typeface="Times New Roman" pitchFamily="18" charset="0"/>
                <a:cs typeface="Times New Roman" pitchFamily="18" charset="0"/>
              </a:rPr>
              <a:t>hlízkové</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bakterie</a:t>
            </a:r>
            <a:r>
              <a:rPr lang="en-GB" dirty="0">
                <a:latin typeface="Times New Roman" pitchFamily="18" charset="0"/>
                <a:cs typeface="Times New Roman" pitchFamily="18" charset="0"/>
              </a:rPr>
              <a:t> (rhizobia)</a:t>
            </a:r>
            <a:endParaRPr lang="cs-CZ" dirty="0">
              <a:latin typeface="Times New Roman" pitchFamily="18" charset="0"/>
              <a:cs typeface="Times New Roman" pitchFamily="18" charset="0"/>
            </a:endParaRP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en-GB" dirty="0">
                <a:latin typeface="Times New Roman" pitchFamily="18" charset="0"/>
                <a:cs typeface="Times New Roman" pitchFamily="18" charset="0"/>
              </a:rPr>
              <a:t>57 </a:t>
            </a:r>
            <a:r>
              <a:rPr lang="en-GB" dirty="0" err="1">
                <a:latin typeface="Times New Roman" pitchFamily="18" charset="0"/>
                <a:cs typeface="Times New Roman" pitchFamily="18" charset="0"/>
              </a:rPr>
              <a:t>druhů</a:t>
            </a:r>
            <a:r>
              <a:rPr lang="en-GB" dirty="0">
                <a:latin typeface="Times New Roman" pitchFamily="18" charset="0"/>
                <a:cs typeface="Times New Roman" pitchFamily="18" charset="0"/>
              </a:rPr>
              <a:t> v 12 </a:t>
            </a:r>
            <a:r>
              <a:rPr lang="en-GB" dirty="0" err="1">
                <a:latin typeface="Times New Roman" pitchFamily="18" charset="0"/>
                <a:cs typeface="Times New Roman" pitchFamily="18" charset="0"/>
              </a:rPr>
              <a:t>rodech</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nejznámější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jsou</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rody</a:t>
            </a:r>
            <a:r>
              <a:rPr lang="en-GB" dirty="0">
                <a:latin typeface="Times New Roman" pitchFamily="18" charset="0"/>
                <a:cs typeface="Times New Roman" pitchFamily="18" charset="0"/>
              </a:rPr>
              <a:t> </a:t>
            </a:r>
            <a:r>
              <a:rPr lang="en-GB" b="1" i="1" dirty="0">
                <a:latin typeface="Times New Roman" pitchFamily="18" charset="0"/>
                <a:cs typeface="Times New Roman" pitchFamily="18" charset="0"/>
              </a:rPr>
              <a:t>Rhizobium, </a:t>
            </a:r>
            <a:r>
              <a:rPr lang="en-GB" b="1" i="1" dirty="0" err="1">
                <a:latin typeface="Times New Roman" pitchFamily="18" charset="0"/>
                <a:cs typeface="Times New Roman" pitchFamily="18" charset="0"/>
              </a:rPr>
              <a:t>Bradyrhizobium</a:t>
            </a:r>
            <a:r>
              <a:rPr lang="en-GB" b="1" i="1" dirty="0">
                <a:latin typeface="Times New Roman" pitchFamily="18" charset="0"/>
                <a:cs typeface="Times New Roman" pitchFamily="18" charset="0"/>
              </a:rPr>
              <a:t> </a:t>
            </a:r>
            <a:r>
              <a:rPr lang="en-GB" b="1" i="1" dirty="0" err="1">
                <a:latin typeface="Times New Roman" pitchFamily="18" charset="0"/>
                <a:cs typeface="Times New Roman" pitchFamily="18" charset="0"/>
              </a:rPr>
              <a:t>či</a:t>
            </a:r>
            <a:r>
              <a:rPr lang="en-GB" b="1" i="1" dirty="0">
                <a:latin typeface="Times New Roman" pitchFamily="18" charset="0"/>
                <a:cs typeface="Times New Roman" pitchFamily="18" charset="0"/>
              </a:rPr>
              <a:t> </a:t>
            </a:r>
            <a:r>
              <a:rPr lang="en-GB" b="1" i="1" dirty="0" err="1">
                <a:latin typeface="Times New Roman" pitchFamily="18" charset="0"/>
                <a:cs typeface="Times New Roman" pitchFamily="18" charset="0"/>
              </a:rPr>
              <a:t>Sinorhizobium</a:t>
            </a:r>
            <a:endParaRPr lang="en-GB" b="1" i="1" dirty="0">
              <a:latin typeface="Times New Roman" pitchFamily="18" charset="0"/>
              <a:cs typeface="Times New Roman" pitchFamily="18" charset="0"/>
            </a:endParaRPr>
          </a:p>
          <a:p>
            <a:endParaRPr lang="en-GB" dirty="0">
              <a:latin typeface="Times New Roman" pitchFamily="18" charset="0"/>
              <a:cs typeface="Times New Roman" pitchFamily="18" charset="0"/>
            </a:endParaRPr>
          </a:p>
          <a:p>
            <a:pPr marL="285750" indent="-285750">
              <a:buFont typeface="Arial" panose="020B0604020202020204" pitchFamily="34" charset="0"/>
              <a:buChar char="•"/>
            </a:pPr>
            <a:r>
              <a:rPr lang="en-GB" dirty="0" err="1">
                <a:latin typeface="Times New Roman" pitchFamily="18" charset="0"/>
                <a:cs typeface="Times New Roman" pitchFamily="18" charset="0"/>
              </a:rPr>
              <a:t>tvoří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vnitrobuněčnou</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symbiózu</a:t>
            </a:r>
            <a:r>
              <a:rPr lang="cs-CZ" dirty="0">
                <a:latin typeface="Times New Roman" pitchFamily="18" charset="0"/>
                <a:cs typeface="Times New Roman" pitchFamily="18" charset="0"/>
              </a:rPr>
              <a:t> s rostlinami</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r</a:t>
            </a:r>
            <a:r>
              <a:rPr lang="en-GB" dirty="0" err="1">
                <a:latin typeface="Times New Roman" pitchFamily="18" charset="0"/>
                <a:cs typeface="Times New Roman" pitchFamily="18" charset="0"/>
              </a:rPr>
              <a:t>ostlin</a:t>
            </a:r>
            <a:r>
              <a:rPr lang="cs-CZ" dirty="0">
                <a:latin typeface="Times New Roman" pitchFamily="18" charset="0"/>
                <a:cs typeface="Times New Roman" pitchFamily="18" charset="0"/>
              </a:rPr>
              <a:t>y</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obsahují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váčky</a:t>
            </a:r>
            <a:r>
              <a:rPr lang="en-GB" dirty="0">
                <a:latin typeface="Times New Roman" pitchFamily="18" charset="0"/>
                <a:cs typeface="Times New Roman" pitchFamily="18" charset="0"/>
              </a:rPr>
              <a:t> s </a:t>
            </a:r>
            <a:r>
              <a:rPr lang="en-GB" dirty="0" err="1">
                <a:latin typeface="Times New Roman" pitchFamily="18" charset="0"/>
                <a:cs typeface="Times New Roman" pitchFamily="18" charset="0"/>
              </a:rPr>
              <a:t>bakter</a:t>
            </a:r>
            <a:r>
              <a:rPr lang="cs-CZ" dirty="0" err="1">
                <a:latin typeface="Times New Roman" pitchFamily="18" charset="0"/>
                <a:cs typeface="Times New Roman" pitchFamily="18" charset="0"/>
              </a:rPr>
              <a:t>iemi</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kterým</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jsou</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dodávány</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energeticky</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bohaté</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organické</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látky</a:t>
            </a:r>
            <a:r>
              <a:rPr lang="en-GB" dirty="0">
                <a:latin typeface="Times New Roman" pitchFamily="18" charset="0"/>
                <a:cs typeface="Times New Roman" pitchFamily="18" charset="0"/>
              </a:rPr>
              <a:t> </a:t>
            </a:r>
            <a:endParaRPr lang="cs-CZ" dirty="0">
              <a:latin typeface="Times New Roman" pitchFamily="18" charset="0"/>
              <a:cs typeface="Times New Roman" pitchFamily="18" charset="0"/>
            </a:endParaRPr>
          </a:p>
          <a:p>
            <a:r>
              <a:rPr lang="cs-CZ" dirty="0">
                <a:latin typeface="Times New Roman" pitchFamily="18" charset="0"/>
                <a:cs typeface="Times New Roman" pitchFamily="18" charset="0"/>
              </a:rPr>
              <a:t>       </a:t>
            </a:r>
            <a:r>
              <a:rPr lang="en-GB" dirty="0">
                <a:latin typeface="Times New Roman" pitchFamily="18" charset="0"/>
                <a:cs typeface="Times New Roman" pitchFamily="18" charset="0"/>
              </a:rPr>
              <a:t>(</a:t>
            </a:r>
            <a:r>
              <a:rPr lang="en-GB" dirty="0" err="1">
                <a:latin typeface="Times New Roman" pitchFamily="18" charset="0"/>
                <a:cs typeface="Times New Roman" pitchFamily="18" charset="0"/>
              </a:rPr>
              <a:t>např</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kyselina</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jablečná</a:t>
            </a:r>
            <a:r>
              <a:rPr lang="en-GB" dirty="0">
                <a:latin typeface="Times New Roman" pitchFamily="18" charset="0"/>
                <a:cs typeface="Times New Roman" pitchFamily="18" charset="0"/>
              </a:rPr>
              <a:t> a </a:t>
            </a:r>
            <a:r>
              <a:rPr lang="en-GB" dirty="0" err="1">
                <a:latin typeface="Times New Roman" pitchFamily="18" charset="0"/>
                <a:cs typeface="Times New Roman" pitchFamily="18" charset="0"/>
              </a:rPr>
              <a:t>sukcinát</a:t>
            </a:r>
            <a:r>
              <a:rPr lang="en-GB" dirty="0">
                <a:latin typeface="Times New Roman" pitchFamily="18" charset="0"/>
                <a:cs typeface="Times New Roman" pitchFamily="18" charset="0"/>
              </a:rPr>
              <a:t>) a </a:t>
            </a:r>
            <a:r>
              <a:rPr lang="en-GB" dirty="0" err="1">
                <a:latin typeface="Times New Roman" pitchFamily="18" charset="0"/>
                <a:cs typeface="Times New Roman" pitchFamily="18" charset="0"/>
              </a:rPr>
              <a:t>ionty</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železa</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molybdenu</a:t>
            </a:r>
            <a:r>
              <a:rPr lang="en-GB" dirty="0">
                <a:latin typeface="Times New Roman" pitchFamily="18" charset="0"/>
                <a:cs typeface="Times New Roman" pitchFamily="18" charset="0"/>
              </a:rPr>
              <a:t> a </a:t>
            </a:r>
            <a:r>
              <a:rPr lang="en-GB" dirty="0" err="1">
                <a:latin typeface="Times New Roman" pitchFamily="18" charset="0"/>
                <a:cs typeface="Times New Roman" pitchFamily="18" charset="0"/>
              </a:rPr>
              <a:t>síry</a:t>
            </a:r>
            <a:endParaRPr lang="cs-CZ" dirty="0">
              <a:latin typeface="Times New Roman" pitchFamily="18" charset="0"/>
              <a:cs typeface="Times New Roman" pitchFamily="18" charset="0"/>
            </a:endParaRP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err="1">
                <a:latin typeface="Times New Roman" pitchFamily="18" charset="0"/>
                <a:cs typeface="Times New Roman" pitchFamily="18" charset="0"/>
              </a:rPr>
              <a:t>r</a:t>
            </a:r>
            <a:r>
              <a:rPr lang="en-GB" dirty="0" err="1">
                <a:latin typeface="Times New Roman" pitchFamily="18" charset="0"/>
                <a:cs typeface="Times New Roman" pitchFamily="18" charset="0"/>
              </a:rPr>
              <a:t>ostlina</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naopak</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přijímá</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amonný</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kationt</a:t>
            </a:r>
            <a:r>
              <a:rPr lang="en-GB" dirty="0">
                <a:latin typeface="Times New Roman" pitchFamily="18" charset="0"/>
                <a:cs typeface="Times New Roman" pitchFamily="18" charset="0"/>
              </a:rPr>
              <a:t> (NH4)+ (</a:t>
            </a:r>
            <a:r>
              <a:rPr lang="en-GB" dirty="0" err="1">
                <a:latin typeface="Times New Roman" pitchFamily="18" charset="0"/>
                <a:cs typeface="Times New Roman" pitchFamily="18" charset="0"/>
              </a:rPr>
              <a:t>mutualistické</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soužití</a:t>
            </a:r>
            <a:r>
              <a:rPr lang="en-GB" dirty="0">
                <a:latin typeface="Times New Roman" pitchFamily="18" charset="0"/>
                <a:cs typeface="Times New Roman" pitchFamily="18" charset="0"/>
              </a:rPr>
              <a:t>)</a:t>
            </a: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silná</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hostitelsk</a:t>
            </a:r>
            <a:r>
              <a:rPr lang="cs-CZ" dirty="0">
                <a:latin typeface="Times New Roman" pitchFamily="18" charset="0"/>
                <a:cs typeface="Times New Roman" pitchFamily="18" charset="0"/>
              </a:rPr>
              <a:t>á</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specifit</a:t>
            </a:r>
            <a:r>
              <a:rPr lang="cs-CZ" dirty="0">
                <a:latin typeface="Times New Roman" pitchFamily="18" charset="0"/>
                <a:cs typeface="Times New Roman" pitchFamily="18" charset="0"/>
              </a:rPr>
              <a:t>a</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jež</a:t>
            </a:r>
            <a:r>
              <a:rPr lang="en-GB" dirty="0">
                <a:latin typeface="Times New Roman" pitchFamily="18" charset="0"/>
                <a:cs typeface="Times New Roman" pitchFamily="18" charset="0"/>
              </a:rPr>
              <a:t> je </a:t>
            </a:r>
            <a:r>
              <a:rPr lang="en-GB" dirty="0" err="1">
                <a:latin typeface="Times New Roman" pitchFamily="18" charset="0"/>
                <a:cs typeface="Times New Roman" pitchFamily="18" charset="0"/>
              </a:rPr>
              <a:t>realizována</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lektiny</a:t>
            </a:r>
            <a:r>
              <a:rPr lang="en-GB" dirty="0">
                <a:latin typeface="Times New Roman" pitchFamily="18" charset="0"/>
                <a:cs typeface="Times New Roman" pitchFamily="18" charset="0"/>
              </a:rPr>
              <a:t> - </a:t>
            </a:r>
            <a:r>
              <a:rPr lang="en-GB" dirty="0" err="1">
                <a:latin typeface="Times New Roman" pitchFamily="18" charset="0"/>
                <a:cs typeface="Times New Roman" pitchFamily="18" charset="0"/>
              </a:rPr>
              <a:t>proteiny</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na</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povrchu</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kořene</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které</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jsou</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rozpoznávány</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bakteriálními</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receptory</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produkovanými</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geny</a:t>
            </a:r>
            <a:r>
              <a:rPr lang="en-GB" dirty="0">
                <a:latin typeface="Times New Roman" pitchFamily="18" charset="0"/>
                <a:cs typeface="Times New Roman" pitchFamily="18" charset="0"/>
              </a:rPr>
              <a:t> Nod</a:t>
            </a:r>
          </a:p>
          <a:p>
            <a:endParaRPr lang="en-GB" sz="1600" dirty="0"/>
          </a:p>
        </p:txBody>
      </p:sp>
      <p:pic>
        <p:nvPicPr>
          <p:cNvPr id="3379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4869160"/>
            <a:ext cx="2610037" cy="1957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4864835"/>
            <a:ext cx="2592235" cy="194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3848" y="4864835"/>
            <a:ext cx="2610366" cy="1961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51670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8592" y="48132"/>
            <a:ext cx="8863888" cy="6632585"/>
          </a:xfrm>
          <a:prstGeom prst="rect">
            <a:avLst/>
          </a:prstGeom>
        </p:spPr>
        <p:txBody>
          <a:bodyPr wrap="square">
            <a:spAutoFit/>
          </a:bodyPr>
          <a:lstStyle/>
          <a:p>
            <a:r>
              <a:rPr lang="cs-CZ" sz="1700" dirty="0">
                <a:latin typeface="Times New Roman" pitchFamily="18" charset="0"/>
                <a:cs typeface="Times New Roman" pitchFamily="18" charset="0"/>
              </a:rPr>
              <a:t>Hlízka (</a:t>
            </a:r>
            <a:r>
              <a:rPr lang="cs-CZ" sz="1700" dirty="0" err="1">
                <a:latin typeface="Times New Roman" pitchFamily="18" charset="0"/>
                <a:cs typeface="Times New Roman" pitchFamily="18" charset="0"/>
              </a:rPr>
              <a:t>nodul</a:t>
            </a:r>
            <a:r>
              <a:rPr lang="cs-CZ" sz="1700" dirty="0">
                <a:latin typeface="Times New Roman" pitchFamily="18" charset="0"/>
                <a:cs typeface="Times New Roman" pitchFamily="18" charset="0"/>
              </a:rPr>
              <a:t>)</a:t>
            </a:r>
          </a:p>
          <a:p>
            <a:endParaRPr lang="cs-CZ" sz="1700" dirty="0">
              <a:latin typeface="Times New Roman" pitchFamily="18" charset="0"/>
              <a:cs typeface="Times New Roman" pitchFamily="18" charset="0"/>
            </a:endParaRPr>
          </a:p>
          <a:p>
            <a:pPr marL="285750" indent="-285750">
              <a:buFont typeface="Arial" panose="020B0604020202020204" pitchFamily="34" charset="0"/>
              <a:buChar char="•"/>
            </a:pPr>
            <a:r>
              <a:rPr lang="cs-CZ" sz="1700" dirty="0">
                <a:latin typeface="Times New Roman" pitchFamily="18" charset="0"/>
                <a:cs typeface="Times New Roman" pitchFamily="18" charset="0"/>
              </a:rPr>
              <a:t>uměle vytvořený orgán v kořeni - soubor interakcí mezi bakteriemi a hostitelskou rostlinou</a:t>
            </a:r>
          </a:p>
          <a:p>
            <a:pPr marL="285750" indent="-285750">
              <a:buFont typeface="Arial" panose="020B0604020202020204" pitchFamily="34" charset="0"/>
              <a:buChar char="•"/>
            </a:pPr>
            <a:endParaRPr lang="cs-CZ" sz="1700" dirty="0">
              <a:latin typeface="Times New Roman" pitchFamily="18" charset="0"/>
              <a:cs typeface="Times New Roman" pitchFamily="18" charset="0"/>
            </a:endParaRPr>
          </a:p>
          <a:p>
            <a:pPr marL="285750" indent="-285750">
              <a:buFont typeface="Arial" panose="020B0604020202020204" pitchFamily="34" charset="0"/>
              <a:buChar char="•"/>
            </a:pPr>
            <a:r>
              <a:rPr lang="cs-CZ" sz="1700" dirty="0">
                <a:latin typeface="Times New Roman" pitchFamily="18" charset="0"/>
                <a:cs typeface="Times New Roman" pitchFamily="18" charset="0"/>
              </a:rPr>
              <a:t>vysoký obsahu proteinu </a:t>
            </a:r>
            <a:r>
              <a:rPr lang="cs-CZ" sz="1700" dirty="0" err="1">
                <a:latin typeface="Times New Roman" pitchFamily="18" charset="0"/>
                <a:cs typeface="Times New Roman" pitchFamily="18" charset="0"/>
              </a:rPr>
              <a:t>leghemoglobinu</a:t>
            </a:r>
            <a:r>
              <a:rPr lang="cs-CZ" sz="1700" dirty="0">
                <a:latin typeface="Times New Roman" pitchFamily="18" charset="0"/>
                <a:cs typeface="Times New Roman" pitchFamily="18" charset="0"/>
              </a:rPr>
              <a:t>- růžové zbarvení</a:t>
            </a:r>
          </a:p>
          <a:p>
            <a:pPr marL="285750" indent="-285750">
              <a:buFont typeface="Arial" panose="020B0604020202020204" pitchFamily="34" charset="0"/>
              <a:buChar char="•"/>
            </a:pPr>
            <a:endParaRPr lang="cs-CZ" sz="1700" dirty="0">
              <a:latin typeface="Times New Roman" pitchFamily="18" charset="0"/>
              <a:cs typeface="Times New Roman" pitchFamily="18" charset="0"/>
            </a:endParaRPr>
          </a:p>
          <a:p>
            <a:pPr marL="285750" indent="-285750">
              <a:buFont typeface="Arial" panose="020B0604020202020204" pitchFamily="34" charset="0"/>
              <a:buChar char="•"/>
            </a:pPr>
            <a:r>
              <a:rPr lang="cs-CZ" sz="1700" dirty="0">
                <a:latin typeface="Times New Roman" pitchFamily="18" charset="0"/>
                <a:cs typeface="Times New Roman" pitchFamily="18" charset="0"/>
              </a:rPr>
              <a:t>bakterie najdou svou rostlinu po směru koncentračního spádu </a:t>
            </a:r>
            <a:r>
              <a:rPr lang="cs-CZ" sz="1700" dirty="0" err="1">
                <a:latin typeface="Times New Roman" pitchFamily="18" charset="0"/>
                <a:cs typeface="Times New Roman" pitchFamily="18" charset="0"/>
              </a:rPr>
              <a:t>flavonoidů</a:t>
            </a:r>
            <a:endParaRPr lang="cs-CZ" sz="1700" dirty="0">
              <a:latin typeface="Times New Roman" pitchFamily="18" charset="0"/>
              <a:cs typeface="Times New Roman" pitchFamily="18" charset="0"/>
            </a:endParaRPr>
          </a:p>
          <a:p>
            <a:pPr marL="285750" indent="-285750">
              <a:buFont typeface="Arial" panose="020B0604020202020204" pitchFamily="34" charset="0"/>
              <a:buChar char="•"/>
            </a:pPr>
            <a:endParaRPr lang="cs-CZ" sz="1700" dirty="0">
              <a:latin typeface="Times New Roman" pitchFamily="18" charset="0"/>
              <a:cs typeface="Times New Roman" pitchFamily="18" charset="0"/>
            </a:endParaRPr>
          </a:p>
          <a:p>
            <a:pPr marL="285750" indent="-285750">
              <a:buFont typeface="Arial" panose="020B0604020202020204" pitchFamily="34" charset="0"/>
              <a:buChar char="•"/>
            </a:pPr>
            <a:r>
              <a:rPr lang="cs-CZ" sz="1700" dirty="0">
                <a:latin typeface="Times New Roman" pitchFamily="18" charset="0"/>
                <a:cs typeface="Times New Roman" pitchFamily="18" charset="0"/>
              </a:rPr>
              <a:t> sek. metabolity, které aktivují některé bakteriální geny (tzv</a:t>
            </a:r>
            <a:r>
              <a:rPr lang="cs-CZ" sz="1700" u="sng" dirty="0">
                <a:latin typeface="Times New Roman" pitchFamily="18" charset="0"/>
                <a:cs typeface="Times New Roman" pitchFamily="18" charset="0"/>
              </a:rPr>
              <a:t>. </a:t>
            </a:r>
            <a:r>
              <a:rPr lang="cs-CZ" sz="1700" u="sng" dirty="0" err="1">
                <a:latin typeface="Times New Roman" pitchFamily="18" charset="0"/>
                <a:cs typeface="Times New Roman" pitchFamily="18" charset="0"/>
              </a:rPr>
              <a:t>Nod</a:t>
            </a:r>
            <a:r>
              <a:rPr lang="cs-CZ" sz="1700" u="sng" dirty="0">
                <a:latin typeface="Times New Roman" pitchFamily="18" charset="0"/>
                <a:cs typeface="Times New Roman" pitchFamily="18" charset="0"/>
              </a:rPr>
              <a:t> geny</a:t>
            </a:r>
            <a:r>
              <a:rPr lang="cs-CZ" sz="1700" dirty="0">
                <a:latin typeface="Times New Roman" pitchFamily="18" charset="0"/>
                <a:cs typeface="Times New Roman" pitchFamily="18" charset="0"/>
              </a:rPr>
              <a:t>)</a:t>
            </a:r>
          </a:p>
          <a:p>
            <a:pPr marL="285750" indent="-285750">
              <a:buFont typeface="Arial" panose="020B0604020202020204" pitchFamily="34" charset="0"/>
              <a:buChar char="•"/>
            </a:pPr>
            <a:endParaRPr lang="cs-CZ" sz="1700" dirty="0">
              <a:latin typeface="Times New Roman" pitchFamily="18" charset="0"/>
              <a:cs typeface="Times New Roman" pitchFamily="18" charset="0"/>
            </a:endParaRPr>
          </a:p>
          <a:p>
            <a:pPr marL="285750" indent="-285750">
              <a:buFont typeface="Arial" panose="020B0604020202020204" pitchFamily="34" charset="0"/>
              <a:buChar char="•"/>
            </a:pPr>
            <a:r>
              <a:rPr lang="cs-CZ" sz="1700" dirty="0">
                <a:latin typeface="Times New Roman" pitchFamily="18" charset="0"/>
                <a:cs typeface="Times New Roman" pitchFamily="18" charset="0"/>
              </a:rPr>
              <a:t> díky nimž bakterie začne syntetizovat vlastní </a:t>
            </a:r>
            <a:r>
              <a:rPr lang="cs-CZ" sz="1700" dirty="0" err="1">
                <a:latin typeface="Times New Roman" pitchFamily="18" charset="0"/>
                <a:cs typeface="Times New Roman" pitchFamily="18" charset="0"/>
              </a:rPr>
              <a:t>lipooligosacharidy</a:t>
            </a:r>
            <a:endParaRPr lang="cs-CZ" sz="1700" dirty="0">
              <a:latin typeface="Times New Roman" pitchFamily="18" charset="0"/>
              <a:cs typeface="Times New Roman" pitchFamily="18" charset="0"/>
            </a:endParaRPr>
          </a:p>
          <a:p>
            <a:endParaRPr lang="cs-CZ" sz="1700" dirty="0">
              <a:latin typeface="Times New Roman" pitchFamily="18" charset="0"/>
              <a:cs typeface="Times New Roman" pitchFamily="18" charset="0"/>
            </a:endParaRPr>
          </a:p>
          <a:p>
            <a:pPr marL="285750" indent="-285750">
              <a:buFont typeface="Arial" panose="020B0604020202020204" pitchFamily="34" charset="0"/>
              <a:buChar char="•"/>
            </a:pPr>
            <a:r>
              <a:rPr lang="cs-CZ" sz="1700" dirty="0">
                <a:latin typeface="Times New Roman" pitchFamily="18" charset="0"/>
                <a:cs typeface="Times New Roman" pitchFamily="18" charset="0"/>
              </a:rPr>
              <a:t>na tyto látky zareaguje rostlina diferenciací speciálních dělivých pletiv (hlízkové meristémy), které zahájí tvorbu hlízky</a:t>
            </a:r>
          </a:p>
          <a:p>
            <a:pPr marL="285750" indent="-285750">
              <a:buFont typeface="Arial" panose="020B0604020202020204" pitchFamily="34" charset="0"/>
              <a:buChar char="•"/>
            </a:pPr>
            <a:endParaRPr lang="cs-CZ" sz="1700" dirty="0">
              <a:latin typeface="Times New Roman" pitchFamily="18" charset="0"/>
              <a:cs typeface="Times New Roman" pitchFamily="18" charset="0"/>
            </a:endParaRPr>
          </a:p>
          <a:p>
            <a:pPr marL="285750" indent="-285750">
              <a:buFont typeface="Arial" panose="020B0604020202020204" pitchFamily="34" charset="0"/>
              <a:buChar char="•"/>
            </a:pPr>
            <a:r>
              <a:rPr lang="cs-CZ" sz="1700" dirty="0">
                <a:latin typeface="Times New Roman" pitchFamily="18" charset="0"/>
                <a:cs typeface="Times New Roman" pitchFamily="18" charset="0"/>
              </a:rPr>
              <a:t> bakteriálními signály dochází k ohnutí kořenového vlásku,</a:t>
            </a:r>
          </a:p>
          <a:p>
            <a:r>
              <a:rPr lang="cs-CZ" sz="1700" dirty="0">
                <a:latin typeface="Times New Roman" pitchFamily="18" charset="0"/>
                <a:cs typeface="Times New Roman" pitchFamily="18" charset="0"/>
              </a:rPr>
              <a:t>        narušení BS a kontaktu bakterie s </a:t>
            </a:r>
            <a:r>
              <a:rPr lang="cs-CZ" sz="1700" dirty="0" err="1">
                <a:latin typeface="Times New Roman" pitchFamily="18" charset="0"/>
                <a:cs typeface="Times New Roman" pitchFamily="18" charset="0"/>
              </a:rPr>
              <a:t>endopl</a:t>
            </a:r>
            <a:r>
              <a:rPr lang="cs-CZ" sz="1700" dirty="0">
                <a:latin typeface="Times New Roman" pitchFamily="18" charset="0"/>
                <a:cs typeface="Times New Roman" pitchFamily="18" charset="0"/>
              </a:rPr>
              <a:t>. retikulem hostitele</a:t>
            </a:r>
          </a:p>
          <a:p>
            <a:pPr marL="285750" indent="-285750">
              <a:buFont typeface="Arial" panose="020B0604020202020204" pitchFamily="34" charset="0"/>
              <a:buChar char="•"/>
            </a:pPr>
            <a:endParaRPr lang="cs-CZ" sz="1700" dirty="0">
              <a:latin typeface="Times New Roman" pitchFamily="18" charset="0"/>
              <a:cs typeface="Times New Roman" pitchFamily="18" charset="0"/>
            </a:endParaRPr>
          </a:p>
          <a:p>
            <a:pPr marL="285750" indent="-285750">
              <a:buFont typeface="Arial" panose="020B0604020202020204" pitchFamily="34" charset="0"/>
              <a:buChar char="•"/>
            </a:pPr>
            <a:r>
              <a:rPr lang="cs-CZ" sz="1700" dirty="0">
                <a:latin typeface="Times New Roman" pitchFamily="18" charset="0"/>
                <a:cs typeface="Times New Roman" pitchFamily="18" charset="0"/>
              </a:rPr>
              <a:t>prorůstáním membrány infikovaným kořenovým vláskem</a:t>
            </a:r>
          </a:p>
          <a:p>
            <a:pPr marL="285750" indent="-285750">
              <a:buFont typeface="Arial" panose="020B0604020202020204" pitchFamily="34" charset="0"/>
              <a:buChar char="•"/>
            </a:pPr>
            <a:endParaRPr lang="cs-CZ" sz="1700" dirty="0">
              <a:latin typeface="Times New Roman" pitchFamily="18" charset="0"/>
              <a:cs typeface="Times New Roman" pitchFamily="18" charset="0"/>
            </a:endParaRPr>
          </a:p>
          <a:p>
            <a:pPr marL="285750" indent="-285750">
              <a:buFont typeface="Arial" panose="020B0604020202020204" pitchFamily="34" charset="0"/>
              <a:buChar char="•"/>
            </a:pPr>
            <a:r>
              <a:rPr lang="cs-CZ" sz="1700" dirty="0">
                <a:latin typeface="Times New Roman" pitchFamily="18" charset="0"/>
                <a:cs typeface="Times New Roman" pitchFamily="18" charset="0"/>
              </a:rPr>
              <a:t> vzniká infekční vlákno, které proniká do dalších rostlinných buněk</a:t>
            </a:r>
          </a:p>
          <a:p>
            <a:pPr marL="285750" indent="-285750">
              <a:buFont typeface="Arial" panose="020B0604020202020204" pitchFamily="34" charset="0"/>
              <a:buChar char="•"/>
            </a:pPr>
            <a:endParaRPr lang="cs-CZ" sz="1700" dirty="0">
              <a:latin typeface="Times New Roman" pitchFamily="18" charset="0"/>
              <a:cs typeface="Times New Roman" pitchFamily="18" charset="0"/>
            </a:endParaRPr>
          </a:p>
          <a:p>
            <a:pPr marL="285750" indent="-285750">
              <a:buFont typeface="Arial" panose="020B0604020202020204" pitchFamily="34" charset="0"/>
              <a:buChar char="•"/>
            </a:pPr>
            <a:r>
              <a:rPr lang="cs-CZ" sz="1700" dirty="0">
                <a:latin typeface="Times New Roman" pitchFamily="18" charset="0"/>
                <a:cs typeface="Times New Roman" pitchFamily="18" charset="0"/>
              </a:rPr>
              <a:t>kde se </a:t>
            </a:r>
            <a:r>
              <a:rPr lang="cs-CZ" sz="1700" dirty="0" err="1">
                <a:latin typeface="Times New Roman" pitchFamily="18" charset="0"/>
                <a:cs typeface="Times New Roman" pitchFamily="18" charset="0"/>
              </a:rPr>
              <a:t>odškrcují</a:t>
            </a:r>
            <a:r>
              <a:rPr lang="cs-CZ" sz="1700" dirty="0">
                <a:latin typeface="Times New Roman" pitchFamily="18" charset="0"/>
                <a:cs typeface="Times New Roman" pitchFamily="18" charset="0"/>
              </a:rPr>
              <a:t> váčky s jednotlivými bakteriemi</a:t>
            </a:r>
          </a:p>
          <a:p>
            <a:pPr marL="285750" indent="-285750">
              <a:buFont typeface="Arial" panose="020B0604020202020204" pitchFamily="34" charset="0"/>
              <a:buChar char="•"/>
            </a:pPr>
            <a:endParaRPr lang="cs-CZ" sz="1700" dirty="0">
              <a:latin typeface="Times New Roman" pitchFamily="18" charset="0"/>
              <a:cs typeface="Times New Roman" pitchFamily="18" charset="0"/>
            </a:endParaRPr>
          </a:p>
          <a:p>
            <a:pPr marL="285750" indent="-285750">
              <a:buFont typeface="Arial" panose="020B0604020202020204" pitchFamily="34" charset="0"/>
              <a:buChar char="•"/>
            </a:pPr>
            <a:r>
              <a:rPr lang="cs-CZ" sz="1700" dirty="0">
                <a:latin typeface="Times New Roman" pitchFamily="18" charset="0"/>
                <a:cs typeface="Times New Roman" pitchFamily="18" charset="0"/>
              </a:rPr>
              <a:t> bakterie (nyní již nazývané bakteroidy) se následně zvětšují a mění tvar</a:t>
            </a:r>
          </a:p>
        </p:txBody>
      </p:sp>
      <p:pic>
        <p:nvPicPr>
          <p:cNvPr id="327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2489" y="3429000"/>
            <a:ext cx="2431511"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30213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200724"/>
            <a:ext cx="9144000" cy="4524315"/>
          </a:xfrm>
          <a:prstGeom prst="rect">
            <a:avLst/>
          </a:prstGeom>
        </p:spPr>
        <p:txBody>
          <a:bodyPr wrap="square">
            <a:spAutoFit/>
          </a:bodyPr>
          <a:lstStyle/>
          <a:p>
            <a:r>
              <a:rPr lang="cs-CZ" b="1" i="1" dirty="0" err="1">
                <a:latin typeface="Times New Roman" pitchFamily="18" charset="0"/>
                <a:cs typeface="Times New Roman" pitchFamily="18" charset="0"/>
              </a:rPr>
              <a:t>Rhizobium</a:t>
            </a:r>
            <a:r>
              <a:rPr lang="cs-CZ" i="1" dirty="0">
                <a:latin typeface="Times New Roman" pitchFamily="18" charset="0"/>
                <a:cs typeface="Times New Roman" pitchFamily="18" charset="0"/>
              </a:rPr>
              <a:t> </a:t>
            </a:r>
            <a:r>
              <a:rPr lang="cs-CZ" dirty="0">
                <a:latin typeface="Times New Roman" pitchFamily="18" charset="0"/>
                <a:cs typeface="Times New Roman" pitchFamily="18" charset="0"/>
              </a:rPr>
              <a:t>- leguminózy, čeleď </a:t>
            </a:r>
            <a:r>
              <a:rPr lang="cs-CZ" i="1" dirty="0" err="1">
                <a:latin typeface="Times New Roman" pitchFamily="18" charset="0"/>
                <a:cs typeface="Times New Roman" pitchFamily="18" charset="0"/>
              </a:rPr>
              <a:t>Fabaceae</a:t>
            </a:r>
            <a:endParaRPr lang="cs-CZ" i="1"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kyslík je vázán na </a:t>
            </a:r>
            <a:r>
              <a:rPr lang="cs-CZ" dirty="0" err="1">
                <a:latin typeface="Times New Roman" pitchFamily="18" charset="0"/>
                <a:cs typeface="Times New Roman" pitchFamily="18" charset="0"/>
              </a:rPr>
              <a:t>leghemoglobin</a:t>
            </a:r>
            <a:r>
              <a:rPr lang="cs-CZ" dirty="0">
                <a:latin typeface="Times New Roman" pitchFamily="18" charset="0"/>
                <a:cs typeface="Times New Roman" pitchFamily="18" charset="0"/>
              </a:rPr>
              <a:t> v kořenových hlízkách a dodáván v množství, které nepoškodí </a:t>
            </a:r>
            <a:r>
              <a:rPr lang="cs-CZ" dirty="0" err="1">
                <a:latin typeface="Times New Roman" pitchFamily="18" charset="0"/>
                <a:cs typeface="Times New Roman" pitchFamily="18" charset="0"/>
              </a:rPr>
              <a:t>nitrogenázu</a:t>
            </a:r>
            <a:r>
              <a:rPr lang="cs-CZ" dirty="0">
                <a:latin typeface="Times New Roman" pitchFamily="18" charset="0"/>
                <a:cs typeface="Times New Roman" pitchFamily="18" charset="0"/>
              </a:rPr>
              <a:t> </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endParaRPr lang="cs-CZ" i="1" dirty="0">
              <a:latin typeface="Times New Roman" pitchFamily="18" charset="0"/>
              <a:cs typeface="Times New Roman" pitchFamily="18" charset="0"/>
            </a:endParaRPr>
          </a:p>
          <a:p>
            <a:r>
              <a:rPr lang="cs-CZ" b="1" i="1" dirty="0" err="1">
                <a:latin typeface="Times New Roman" pitchFamily="18" charset="0"/>
                <a:cs typeface="Times New Roman" pitchFamily="18" charset="0"/>
              </a:rPr>
              <a:t>Frankia</a:t>
            </a:r>
            <a:r>
              <a:rPr lang="cs-CZ" i="1" dirty="0">
                <a:latin typeface="Times New Roman" pitchFamily="18" charset="0"/>
                <a:cs typeface="Times New Roman" pitchFamily="18" charset="0"/>
              </a:rPr>
              <a:t> </a:t>
            </a:r>
            <a:r>
              <a:rPr lang="cs-CZ" dirty="0">
                <a:latin typeface="Times New Roman" pitchFamily="18" charset="0"/>
                <a:cs typeface="Times New Roman" pitchFamily="18" charset="0"/>
              </a:rPr>
              <a:t>– hlízkám podobné struktury – v nich </a:t>
            </a:r>
            <a:r>
              <a:rPr lang="cs-CZ" dirty="0" err="1">
                <a:latin typeface="Times New Roman" pitchFamily="18" charset="0"/>
                <a:cs typeface="Times New Roman" pitchFamily="18" charset="0"/>
              </a:rPr>
              <a:t>frankie</a:t>
            </a:r>
            <a:r>
              <a:rPr lang="cs-CZ" dirty="0">
                <a:latin typeface="Times New Roman" pitchFamily="18" charset="0"/>
                <a:cs typeface="Times New Roman" pitchFamily="18" charset="0"/>
              </a:rPr>
              <a:t> vytváří struktury podobné </a:t>
            </a:r>
            <a:r>
              <a:rPr lang="cs-CZ" dirty="0" err="1">
                <a:latin typeface="Times New Roman" pitchFamily="18" charset="0"/>
                <a:cs typeface="Times New Roman" pitchFamily="18" charset="0"/>
              </a:rPr>
              <a:t>heterocystám</a:t>
            </a:r>
            <a:r>
              <a:rPr lang="cs-CZ" dirty="0">
                <a:latin typeface="Times New Roman" pitchFamily="18" charset="0"/>
                <a:cs typeface="Times New Roman" pitchFamily="18" charset="0"/>
              </a:rPr>
              <a:t> –  fixace N2 </a:t>
            </a:r>
          </a:p>
          <a:p>
            <a:pPr marL="285750" indent="-285750">
              <a:buFont typeface="Arial" panose="020B0604020202020204" pitchFamily="34" charset="0"/>
              <a:buChar char="•"/>
            </a:pPr>
            <a:r>
              <a:rPr lang="cs-CZ" dirty="0" err="1">
                <a:latin typeface="Times New Roman" pitchFamily="18" charset="0"/>
                <a:cs typeface="Times New Roman" pitchFamily="18" charset="0"/>
              </a:rPr>
              <a:t>Frankie</a:t>
            </a:r>
            <a:r>
              <a:rPr lang="cs-CZ" dirty="0">
                <a:latin typeface="Times New Roman" pitchFamily="18" charset="0"/>
                <a:cs typeface="Times New Roman" pitchFamily="18" charset="0"/>
              </a:rPr>
              <a:t> také </a:t>
            </a:r>
            <a:r>
              <a:rPr lang="cs-CZ" u="sng" dirty="0">
                <a:latin typeface="Times New Roman" pitchFamily="18" charset="0"/>
                <a:cs typeface="Times New Roman" pitchFamily="18" charset="0"/>
              </a:rPr>
              <a:t>produkují hemoglobiny</a:t>
            </a:r>
            <a:r>
              <a:rPr lang="cs-CZ" dirty="0">
                <a:latin typeface="Times New Roman" pitchFamily="18" charset="0"/>
                <a:cs typeface="Times New Roman" pitchFamily="18" charset="0"/>
              </a:rPr>
              <a:t>, ale jejich role méně prozkoumaná než u </a:t>
            </a:r>
            <a:r>
              <a:rPr lang="cs-CZ" dirty="0" err="1">
                <a:latin typeface="Times New Roman" pitchFamily="18" charset="0"/>
                <a:cs typeface="Times New Roman" pitchFamily="18" charset="0"/>
              </a:rPr>
              <a:t>rhizobií</a:t>
            </a:r>
            <a:r>
              <a:rPr lang="cs-CZ" dirty="0">
                <a:latin typeface="Times New Roman" pitchFamily="18" charset="0"/>
                <a:cs typeface="Times New Roman" pitchFamily="18" charset="0"/>
              </a:rPr>
              <a:t> </a:t>
            </a:r>
          </a:p>
          <a:p>
            <a:pPr marL="285750" indent="-285750">
              <a:buFont typeface="Arial" panose="020B0604020202020204" pitchFamily="34" charset="0"/>
              <a:buChar char="•"/>
            </a:pPr>
            <a:r>
              <a:rPr lang="cs-CZ" dirty="0">
                <a:latin typeface="Times New Roman" pitchFamily="18" charset="0"/>
                <a:cs typeface="Times New Roman" pitchFamily="18" charset="0"/>
              </a:rPr>
              <a:t> na první pohled se může zdát, že infikují skupiny nepříbuzných rostlin</a:t>
            </a:r>
          </a:p>
          <a:p>
            <a:r>
              <a:rPr lang="cs-CZ" dirty="0">
                <a:latin typeface="Times New Roman" pitchFamily="18" charset="0"/>
                <a:cs typeface="Times New Roman" pitchFamily="18" charset="0"/>
              </a:rPr>
              <a:t>       (olše, přesličník </a:t>
            </a:r>
            <a:r>
              <a:rPr lang="cs-CZ" dirty="0" err="1">
                <a:latin typeface="Times New Roman" pitchFamily="18" charset="0"/>
                <a:cs typeface="Times New Roman" pitchFamily="18" charset="0"/>
              </a:rPr>
              <a:t>přesličkolistý</a:t>
            </a:r>
            <a:r>
              <a:rPr lang="cs-CZ" dirty="0">
                <a:latin typeface="Times New Roman" pitchFamily="18" charset="0"/>
                <a:cs typeface="Times New Roman" pitchFamily="18" charset="0"/>
              </a:rPr>
              <a:t>, </a:t>
            </a:r>
            <a:r>
              <a:rPr lang="cs-CZ" dirty="0" err="1">
                <a:latin typeface="Times New Roman" pitchFamily="18" charset="0"/>
                <a:cs typeface="Times New Roman" pitchFamily="18" charset="0"/>
              </a:rPr>
              <a:t>latnatec</a:t>
            </a:r>
            <a:r>
              <a:rPr lang="cs-CZ" dirty="0">
                <a:latin typeface="Times New Roman" pitchFamily="18" charset="0"/>
                <a:cs typeface="Times New Roman" pitchFamily="18" charset="0"/>
              </a:rPr>
              <a:t>, </a:t>
            </a:r>
            <a:r>
              <a:rPr lang="cs-CZ" dirty="0" err="1">
                <a:latin typeface="Times New Roman" pitchFamily="18" charset="0"/>
                <a:cs typeface="Times New Roman" pitchFamily="18" charset="0"/>
              </a:rPr>
              <a:t>vřesna</a:t>
            </a:r>
            <a:r>
              <a:rPr lang="cs-CZ" dirty="0">
                <a:latin typeface="Times New Roman" pitchFamily="18" charset="0"/>
                <a:cs typeface="Times New Roman" pitchFamily="18" charset="0"/>
              </a:rPr>
              <a:t> bahenní, dryádky)</a:t>
            </a:r>
          </a:p>
          <a:p>
            <a:pPr marL="285750" indent="-285750">
              <a:buFont typeface="Arial" panose="020B0604020202020204" pitchFamily="34" charset="0"/>
              <a:buChar char="•"/>
            </a:pPr>
            <a:r>
              <a:rPr lang="cs-CZ" dirty="0">
                <a:latin typeface="Times New Roman" pitchFamily="18" charset="0"/>
                <a:cs typeface="Times New Roman" pitchFamily="18" charset="0"/>
              </a:rPr>
              <a:t> revize fylogeneze kvetoucích rostlin prokázala těsný vztah těchto druhů a leguminóz </a:t>
            </a:r>
          </a:p>
          <a:p>
            <a:endParaRPr lang="cs-CZ" dirty="0">
              <a:latin typeface="Times New Roman" pitchFamily="18" charset="0"/>
              <a:cs typeface="Times New Roman" pitchFamily="18" charset="0"/>
            </a:endParaRPr>
          </a:p>
          <a:p>
            <a:r>
              <a:rPr lang="cs-CZ" b="1" dirty="0">
                <a:latin typeface="Times New Roman" pitchFamily="18" charset="0"/>
                <a:cs typeface="Times New Roman" pitchFamily="18" charset="0"/>
              </a:rPr>
              <a:t>Sinice</a:t>
            </a:r>
            <a:r>
              <a:rPr lang="cs-CZ" dirty="0">
                <a:latin typeface="Times New Roman" pitchFamily="18" charset="0"/>
                <a:cs typeface="Times New Roman" pitchFamily="18" charset="0"/>
              </a:rPr>
              <a:t> – existují i symbiotické sinice – některé s houbami (lišejníky), s játrovkami, kapradinami a </a:t>
            </a:r>
            <a:r>
              <a:rPr lang="cs-CZ" dirty="0" err="1">
                <a:latin typeface="Times New Roman" pitchFamily="18" charset="0"/>
                <a:cs typeface="Times New Roman" pitchFamily="18" charset="0"/>
              </a:rPr>
              <a:t>cykasy</a:t>
            </a: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nevytváří hlízky, mnohdy tyto rostliny ani nemají kořeny</a:t>
            </a:r>
          </a:p>
          <a:p>
            <a:pPr marL="285750" indent="-285750">
              <a:buFont typeface="Arial" panose="020B0604020202020204" pitchFamily="34" charset="0"/>
              <a:buChar char="•"/>
            </a:pPr>
            <a:r>
              <a:rPr lang="cs-CZ" dirty="0">
                <a:latin typeface="Times New Roman" pitchFamily="18" charset="0"/>
                <a:cs typeface="Times New Roman" pitchFamily="18" charset="0"/>
              </a:rPr>
              <a:t>asociace s kapradinami jsou i významné ze zemědělského hlediska - </a:t>
            </a:r>
            <a:r>
              <a:rPr lang="cs-CZ" i="1" dirty="0" err="1">
                <a:latin typeface="Times New Roman" pitchFamily="18" charset="0"/>
                <a:cs typeface="Times New Roman" pitchFamily="18" charset="0"/>
              </a:rPr>
              <a:t>Azolla</a:t>
            </a:r>
            <a:r>
              <a:rPr lang="cs-CZ" i="1" dirty="0">
                <a:latin typeface="Times New Roman" pitchFamily="18" charset="0"/>
                <a:cs typeface="Times New Roman" pitchFamily="18" charset="0"/>
              </a:rPr>
              <a:t> </a:t>
            </a:r>
            <a:r>
              <a:rPr lang="cs-CZ" dirty="0">
                <a:latin typeface="Times New Roman" pitchFamily="18" charset="0"/>
                <a:cs typeface="Times New Roman" pitchFamily="18" charset="0"/>
              </a:rPr>
              <a:t>s </a:t>
            </a:r>
            <a:r>
              <a:rPr lang="cs-CZ" i="1" dirty="0" err="1">
                <a:latin typeface="Times New Roman" pitchFamily="18" charset="0"/>
                <a:cs typeface="Times New Roman" pitchFamily="18" charset="0"/>
              </a:rPr>
              <a:t>Anabaena</a:t>
            </a:r>
            <a:r>
              <a:rPr lang="cs-CZ" i="1" dirty="0">
                <a:latin typeface="Times New Roman" pitchFamily="18" charset="0"/>
                <a:cs typeface="Times New Roman" pitchFamily="18" charset="0"/>
              </a:rPr>
              <a:t> </a:t>
            </a:r>
            <a:r>
              <a:rPr lang="cs-CZ" dirty="0">
                <a:latin typeface="Times New Roman" pitchFamily="18" charset="0"/>
                <a:cs typeface="Times New Roman" pitchFamily="18" charset="0"/>
              </a:rPr>
              <a:t>- rýže</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5064640"/>
            <a:ext cx="2313434" cy="1793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5020319"/>
            <a:ext cx="2464875" cy="1837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4998865"/>
            <a:ext cx="2806241" cy="1859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16680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1570" y="44860"/>
            <a:ext cx="8748464" cy="2862322"/>
          </a:xfrm>
          <a:prstGeom prst="rect">
            <a:avLst/>
          </a:prstGeom>
        </p:spPr>
        <p:txBody>
          <a:bodyPr wrap="square">
            <a:spAutoFit/>
          </a:bodyPr>
          <a:lstStyle/>
          <a:p>
            <a:r>
              <a:rPr lang="en-GB" dirty="0" err="1">
                <a:latin typeface="Times New Roman" pitchFamily="18" charset="0"/>
                <a:cs typeface="Times New Roman" pitchFamily="18" charset="0"/>
              </a:rPr>
              <a:t>Neleguminózní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dusík</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fixující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mutualistické</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vztah</a:t>
            </a:r>
            <a:r>
              <a:rPr lang="cs-CZ" dirty="0">
                <a:latin typeface="Times New Roman" pitchFamily="18" charset="0"/>
                <a:cs typeface="Times New Roman" pitchFamily="18" charset="0"/>
              </a:rPr>
              <a:t>y</a:t>
            </a:r>
          </a:p>
          <a:p>
            <a:endParaRPr lang="en-GB" dirty="0">
              <a:latin typeface="Times New Roman" pitchFamily="18" charset="0"/>
              <a:cs typeface="Times New Roman" pitchFamily="18" charset="0"/>
            </a:endParaRPr>
          </a:p>
          <a:p>
            <a:pPr marL="285750" indent="-285750">
              <a:buFont typeface="Arial" panose="020B0604020202020204" pitchFamily="34" charset="0"/>
              <a:buChar char="•"/>
            </a:pPr>
            <a:r>
              <a:rPr lang="pl-PL" dirty="0">
                <a:latin typeface="Times New Roman" pitchFamily="18" charset="0"/>
                <a:cs typeface="Times New Roman" pitchFamily="18" charset="0"/>
              </a:rPr>
              <a:t> s rhizobiemi, sinicemi a aktinobakteriemi</a:t>
            </a:r>
          </a:p>
          <a:p>
            <a:pPr marL="285750" indent="-285750">
              <a:buFont typeface="Arial" panose="020B0604020202020204" pitchFamily="34" charset="0"/>
              <a:buChar char="•"/>
            </a:pPr>
            <a:r>
              <a:rPr lang="en-GB" i="1" dirty="0">
                <a:latin typeface="Times New Roman" pitchFamily="18" charset="0"/>
                <a:cs typeface="Times New Roman" pitchFamily="18" charset="0"/>
              </a:rPr>
              <a:t>Rhizobium </a:t>
            </a:r>
            <a:r>
              <a:rPr lang="en-GB" dirty="0">
                <a:latin typeface="Times New Roman" pitchFamily="18" charset="0"/>
                <a:cs typeface="Times New Roman" pitchFamily="18" charset="0"/>
              </a:rPr>
              <a:t>a </a:t>
            </a:r>
            <a:r>
              <a:rPr lang="en-GB" dirty="0" err="1">
                <a:latin typeface="Times New Roman" pitchFamily="18" charset="0"/>
                <a:cs typeface="Times New Roman" pitchFamily="18" charset="0"/>
              </a:rPr>
              <a:t>tropický</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strom</a:t>
            </a:r>
            <a:r>
              <a:rPr lang="en-GB" dirty="0">
                <a:latin typeface="Times New Roman" pitchFamily="18" charset="0"/>
                <a:cs typeface="Times New Roman" pitchFamily="18" charset="0"/>
              </a:rPr>
              <a:t> </a:t>
            </a:r>
            <a:r>
              <a:rPr lang="en-GB" i="1" dirty="0" err="1">
                <a:latin typeface="Times New Roman" pitchFamily="18" charset="0"/>
                <a:cs typeface="Times New Roman" pitchFamily="18" charset="0"/>
              </a:rPr>
              <a:t>Trema</a:t>
            </a:r>
            <a:r>
              <a:rPr lang="en-GB" i="1" dirty="0">
                <a:latin typeface="Times New Roman" pitchFamily="18" charset="0"/>
                <a:cs typeface="Times New Roman" pitchFamily="18" charset="0"/>
              </a:rPr>
              <a:t> </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pionýrská</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rostlina</a:t>
            </a:r>
            <a:endParaRPr lang="cs-CZ" dirty="0">
              <a:latin typeface="Times New Roman" pitchFamily="18" charset="0"/>
              <a:cs typeface="Times New Roman" pitchFamily="18" charset="0"/>
            </a:endParaRPr>
          </a:p>
          <a:p>
            <a:pPr marL="285750" indent="-285750">
              <a:buFont typeface="Arial" panose="020B0604020202020204" pitchFamily="34" charset="0"/>
              <a:buChar char="•"/>
            </a:pPr>
            <a:endParaRPr lang="en-GB" dirty="0">
              <a:latin typeface="Times New Roman" pitchFamily="18" charset="0"/>
              <a:cs typeface="Times New Roman" pitchFamily="18" charset="0"/>
            </a:endParaRPr>
          </a:p>
          <a:p>
            <a:pPr marL="285750" indent="-285750">
              <a:buFont typeface="Arial" panose="020B0604020202020204" pitchFamily="34" charset="0"/>
              <a:buChar char="•"/>
            </a:pPr>
            <a:r>
              <a:rPr lang="en-GB" dirty="0">
                <a:latin typeface="Times New Roman" pitchFamily="18" charset="0"/>
                <a:cs typeface="Times New Roman" pitchFamily="18" charset="0"/>
              </a:rPr>
              <a:t>v </a:t>
            </a:r>
            <a:r>
              <a:rPr lang="en-GB" dirty="0" err="1">
                <a:latin typeface="Times New Roman" pitchFamily="18" charset="0"/>
                <a:cs typeface="Times New Roman" pitchFamily="18" charset="0"/>
              </a:rPr>
              <a:t>tropických</a:t>
            </a:r>
            <a:r>
              <a:rPr lang="en-GB" dirty="0">
                <a:latin typeface="Times New Roman" pitchFamily="18" charset="0"/>
                <a:cs typeface="Times New Roman" pitchFamily="18" charset="0"/>
              </a:rPr>
              <a:t> a </a:t>
            </a:r>
            <a:r>
              <a:rPr lang="en-GB" dirty="0" err="1">
                <a:latin typeface="Times New Roman" pitchFamily="18" charset="0"/>
                <a:cs typeface="Times New Roman" pitchFamily="18" charset="0"/>
              </a:rPr>
              <a:t>subtropických</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oblastech</a:t>
            </a:r>
            <a:r>
              <a:rPr lang="en-GB" i="1" dirty="0">
                <a:latin typeface="Times New Roman" pitchFamily="18" charset="0"/>
                <a:cs typeface="Times New Roman" pitchFamily="18" charset="0"/>
              </a:rPr>
              <a:t> Frankia </a:t>
            </a:r>
            <a:r>
              <a:rPr lang="en-GB" i="1" dirty="0" err="1">
                <a:latin typeface="Times New Roman" pitchFamily="18" charset="0"/>
                <a:cs typeface="Times New Roman" pitchFamily="18" charset="0"/>
              </a:rPr>
              <a:t>alni</a:t>
            </a:r>
            <a:r>
              <a:rPr lang="en-GB" i="1" dirty="0">
                <a:latin typeface="Times New Roman" pitchFamily="18" charset="0"/>
                <a:cs typeface="Times New Roman" pitchFamily="18" charset="0"/>
              </a:rPr>
              <a:t> </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také</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tvoří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hlízky</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na</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kořenech</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stromů</a:t>
            </a:r>
            <a:r>
              <a:rPr lang="en-GB" dirty="0">
                <a:latin typeface="Times New Roman" pitchFamily="18" charset="0"/>
                <a:cs typeface="Times New Roman" pitchFamily="18" charset="0"/>
              </a:rPr>
              <a:t> </a:t>
            </a: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en-GB" i="1" dirty="0" err="1">
                <a:latin typeface="Times New Roman" pitchFamily="18" charset="0"/>
                <a:cs typeface="Times New Roman" pitchFamily="18" charset="0"/>
              </a:rPr>
              <a:t>Frankia</a:t>
            </a:r>
            <a:r>
              <a:rPr lang="en-GB" i="1" dirty="0">
                <a:latin typeface="Times New Roman" pitchFamily="18" charset="0"/>
                <a:cs typeface="Times New Roman" pitchFamily="18" charset="0"/>
              </a:rPr>
              <a:t> </a:t>
            </a:r>
            <a:r>
              <a:rPr lang="en-GB" dirty="0" err="1">
                <a:latin typeface="Times New Roman" pitchFamily="18" charset="0"/>
                <a:cs typeface="Times New Roman" pitchFamily="18" charset="0"/>
              </a:rPr>
              <a:t>fixující</a:t>
            </a:r>
            <a:r>
              <a:rPr lang="en-GB" dirty="0">
                <a:latin typeface="Times New Roman" pitchFamily="18" charset="0"/>
                <a:cs typeface="Times New Roman" pitchFamily="18" charset="0"/>
              </a:rPr>
              <a:t> </a:t>
            </a:r>
            <a:r>
              <a:rPr lang="cs-CZ" dirty="0">
                <a:latin typeface="Times New Roman" pitchFamily="18" charset="0"/>
                <a:cs typeface="Times New Roman" pitchFamily="18" charset="0"/>
              </a:rPr>
              <a:t>dusík vytváří vezikula i bez rostliny v čisté kultuře</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s</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rody</a:t>
            </a:r>
            <a:r>
              <a:rPr lang="en-GB" dirty="0">
                <a:latin typeface="Times New Roman" pitchFamily="18" charset="0"/>
                <a:cs typeface="Times New Roman" pitchFamily="18" charset="0"/>
              </a:rPr>
              <a:t>: </a:t>
            </a:r>
            <a:r>
              <a:rPr lang="en-GB" i="1" dirty="0" err="1">
                <a:latin typeface="Times New Roman" pitchFamily="18" charset="0"/>
                <a:cs typeface="Times New Roman" pitchFamily="18" charset="0"/>
              </a:rPr>
              <a:t>Alnus</a:t>
            </a:r>
            <a:r>
              <a:rPr lang="en-GB" dirty="0">
                <a:latin typeface="Times New Roman" pitchFamily="18" charset="0"/>
                <a:cs typeface="Times New Roman" pitchFamily="18" charset="0"/>
              </a:rPr>
              <a:t>,</a:t>
            </a:r>
            <a:r>
              <a:rPr lang="cs-CZ" dirty="0">
                <a:latin typeface="Times New Roman" pitchFamily="18" charset="0"/>
                <a:cs typeface="Times New Roman" pitchFamily="18" charset="0"/>
              </a:rPr>
              <a:t> </a:t>
            </a:r>
            <a:r>
              <a:rPr lang="en-GB" i="1" dirty="0" err="1">
                <a:latin typeface="Times New Roman" pitchFamily="18" charset="0"/>
                <a:cs typeface="Times New Roman" pitchFamily="18" charset="0"/>
              </a:rPr>
              <a:t>Hippophae</a:t>
            </a:r>
            <a:r>
              <a:rPr lang="en-GB" i="1" dirty="0">
                <a:latin typeface="Times New Roman" pitchFamily="18" charset="0"/>
                <a:cs typeface="Times New Roman" pitchFamily="18" charset="0"/>
              </a:rPr>
              <a:t> </a:t>
            </a:r>
            <a:r>
              <a:rPr lang="en-GB" dirty="0">
                <a:latin typeface="Times New Roman" pitchFamily="18" charset="0"/>
                <a:cs typeface="Times New Roman" pitchFamily="18" charset="0"/>
              </a:rPr>
              <a:t>- </a:t>
            </a:r>
            <a:r>
              <a:rPr lang="cs-CZ" dirty="0" err="1">
                <a:latin typeface="Times New Roman" pitchFamily="18" charset="0"/>
                <a:cs typeface="Times New Roman" pitchFamily="18" charset="0"/>
              </a:rPr>
              <a:t>r</a:t>
            </a:r>
            <a:r>
              <a:rPr lang="en-GB" dirty="0" err="1">
                <a:latin typeface="Times New Roman" pitchFamily="18" charset="0"/>
                <a:cs typeface="Times New Roman" pitchFamily="18" charset="0"/>
              </a:rPr>
              <a:t>akytník</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rešetlákový</a:t>
            </a:r>
            <a:r>
              <a:rPr lang="en-GB" dirty="0">
                <a:latin typeface="Times New Roman" pitchFamily="18" charset="0"/>
                <a:cs typeface="Times New Roman" pitchFamily="18" charset="0"/>
              </a:rPr>
              <a:t> </a:t>
            </a:r>
            <a:r>
              <a:rPr lang="cs-CZ" dirty="0">
                <a:latin typeface="Times New Roman" pitchFamily="18" charset="0"/>
                <a:cs typeface="Times New Roman" pitchFamily="18" charset="0"/>
              </a:rPr>
              <a:t>(</a:t>
            </a:r>
            <a:r>
              <a:rPr lang="en-GB" dirty="0">
                <a:latin typeface="Times New Roman" pitchFamily="18" charset="0"/>
                <a:cs typeface="Times New Roman" pitchFamily="18" charset="0"/>
              </a:rPr>
              <a:t>10x </a:t>
            </a:r>
            <a:r>
              <a:rPr lang="en-GB" dirty="0" err="1">
                <a:latin typeface="Times New Roman" pitchFamily="18" charset="0"/>
                <a:cs typeface="Times New Roman" pitchFamily="18" charset="0"/>
              </a:rPr>
              <a:t>víc</a:t>
            </a:r>
            <a:r>
              <a:rPr lang="en-GB" dirty="0">
                <a:latin typeface="Times New Roman" pitchFamily="18" charset="0"/>
                <a:cs typeface="Times New Roman" pitchFamily="18" charset="0"/>
              </a:rPr>
              <a:t> C </a:t>
            </a:r>
            <a:r>
              <a:rPr lang="en-GB" dirty="0" err="1">
                <a:latin typeface="Times New Roman" pitchFamily="18" charset="0"/>
                <a:cs typeface="Times New Roman" pitchFamily="18" charset="0"/>
              </a:rPr>
              <a:t>než</a:t>
            </a:r>
            <a:r>
              <a:rPr lang="en-GB" dirty="0">
                <a:latin typeface="Times New Roman" pitchFamily="18" charset="0"/>
                <a:cs typeface="Times New Roman" pitchFamily="18" charset="0"/>
              </a:rPr>
              <a:t> v </a:t>
            </a:r>
            <a:r>
              <a:rPr lang="en-GB" dirty="0" err="1">
                <a:latin typeface="Times New Roman" pitchFamily="18" charset="0"/>
                <a:cs typeface="Times New Roman" pitchFamily="18" charset="0"/>
              </a:rPr>
              <a:t>pomerančích</a:t>
            </a:r>
            <a:r>
              <a:rPr lang="cs-CZ" dirty="0">
                <a:latin typeface="Times New Roman" pitchFamily="18" charset="0"/>
                <a:cs typeface="Times New Roman" pitchFamily="18" charset="0"/>
              </a:rPr>
              <a:t>)</a:t>
            </a:r>
            <a:endParaRPr lang="en-GB" dirty="0">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4069593"/>
            <a:ext cx="5205472"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0204" y="4105808"/>
            <a:ext cx="3059830"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41082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683568" y="692696"/>
            <a:ext cx="4572000" cy="584775"/>
          </a:xfrm>
          <a:prstGeom prst="rect">
            <a:avLst/>
          </a:prstGeom>
        </p:spPr>
        <p:txBody>
          <a:bodyPr>
            <a:spAutoFit/>
          </a:bodyPr>
          <a:lstStyle/>
          <a:p>
            <a:r>
              <a:rPr lang="en-GB" sz="1600" i="1" dirty="0"/>
              <a:t>Casuarina </a:t>
            </a:r>
            <a:r>
              <a:rPr lang="en-GB" sz="1600" dirty="0"/>
              <a:t>– v </a:t>
            </a:r>
            <a:r>
              <a:rPr lang="en-GB" sz="1600" dirty="0" err="1"/>
              <a:t>tropické</a:t>
            </a:r>
            <a:r>
              <a:rPr lang="en-GB" sz="1600" dirty="0"/>
              <a:t> a </a:t>
            </a:r>
            <a:r>
              <a:rPr lang="en-GB" sz="1600" dirty="0" err="1"/>
              <a:t>subtropické</a:t>
            </a:r>
            <a:r>
              <a:rPr lang="en-GB" sz="1600" dirty="0"/>
              <a:t> </a:t>
            </a:r>
            <a:r>
              <a:rPr lang="en-GB" sz="1600" dirty="0" err="1"/>
              <a:t>oblasti</a:t>
            </a:r>
            <a:r>
              <a:rPr lang="en-GB" sz="1600" dirty="0"/>
              <a:t> </a:t>
            </a:r>
            <a:r>
              <a:rPr lang="en-GB" sz="1600" dirty="0" err="1"/>
              <a:t>Austrálie</a:t>
            </a:r>
            <a:endParaRPr lang="en-GB" sz="1600" dirty="0"/>
          </a:p>
          <a:p>
            <a:r>
              <a:rPr lang="en-GB" sz="1600" dirty="0"/>
              <a:t>s </a:t>
            </a:r>
            <a:r>
              <a:rPr lang="en-GB" sz="1600" i="1" dirty="0"/>
              <a:t>Frankia</a:t>
            </a:r>
            <a:endParaRPr lang="en-GB" sz="1600"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2146911"/>
            <a:ext cx="4153644" cy="4153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2723156"/>
            <a:ext cx="4001538" cy="3001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21577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332656"/>
            <a:ext cx="4505325"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5868144" y="1052736"/>
            <a:ext cx="3131840" cy="2893100"/>
          </a:xfrm>
          <a:prstGeom prst="rect">
            <a:avLst/>
          </a:prstGeom>
        </p:spPr>
        <p:txBody>
          <a:bodyPr wrap="square">
            <a:spAutoFit/>
          </a:bodyPr>
          <a:lstStyle/>
          <a:p>
            <a:r>
              <a:rPr lang="en-GB" sz="1400" dirty="0"/>
              <a:t> Frankia and </a:t>
            </a:r>
            <a:r>
              <a:rPr lang="en-GB" sz="1400" dirty="0" err="1"/>
              <a:t>actinorhizal</a:t>
            </a:r>
            <a:r>
              <a:rPr lang="en-GB" sz="1400" dirty="0"/>
              <a:t> nodules a Frankia in pure culture; nitrogen-fixing vesicles</a:t>
            </a:r>
            <a:r>
              <a:rPr lang="cs-CZ" sz="1400" dirty="0"/>
              <a:t> 2-6 mm</a:t>
            </a:r>
            <a:r>
              <a:rPr lang="en-GB" sz="1400" dirty="0"/>
              <a:t> (v) and sporangia (s) can be observed. </a:t>
            </a:r>
            <a:endParaRPr lang="cs-CZ" sz="1400" dirty="0"/>
          </a:p>
          <a:p>
            <a:r>
              <a:rPr lang="en-GB" sz="1400" dirty="0"/>
              <a:t>b </a:t>
            </a:r>
            <a:r>
              <a:rPr lang="en-GB" sz="1400" dirty="0" err="1"/>
              <a:t>Actinorhizal</a:t>
            </a:r>
            <a:r>
              <a:rPr lang="en-GB" sz="1400" dirty="0"/>
              <a:t> </a:t>
            </a:r>
            <a:r>
              <a:rPr lang="en-GB" sz="1400" dirty="0" err="1"/>
              <a:t>multilobed</a:t>
            </a:r>
            <a:r>
              <a:rPr lang="en-GB" sz="1400" dirty="0"/>
              <a:t> nodules on the root system of the </a:t>
            </a:r>
            <a:r>
              <a:rPr lang="en-GB" sz="1400" dirty="0" err="1"/>
              <a:t>actinorhizal</a:t>
            </a:r>
            <a:r>
              <a:rPr lang="en-GB" sz="1400" dirty="0"/>
              <a:t> plant </a:t>
            </a:r>
            <a:r>
              <a:rPr lang="en-GB" sz="1400" dirty="0" err="1"/>
              <a:t>Allocasuarina</a:t>
            </a:r>
            <a:r>
              <a:rPr lang="en-GB" sz="1400" dirty="0"/>
              <a:t> </a:t>
            </a:r>
            <a:r>
              <a:rPr lang="en-GB" sz="1400" dirty="0" err="1"/>
              <a:t>verticillata</a:t>
            </a:r>
            <a:r>
              <a:rPr lang="en-GB" sz="1400" dirty="0"/>
              <a:t>. </a:t>
            </a:r>
            <a:endParaRPr lang="cs-CZ" sz="1400" dirty="0"/>
          </a:p>
          <a:p>
            <a:r>
              <a:rPr lang="en-GB" sz="1400" dirty="0"/>
              <a:t>c </a:t>
            </a:r>
            <a:r>
              <a:rPr lang="en-GB" sz="1400" dirty="0" err="1"/>
              <a:t>Pseudolongitudinal</a:t>
            </a:r>
            <a:r>
              <a:rPr lang="en-GB" sz="1400" dirty="0"/>
              <a:t> section of a nodular lobe from A. </a:t>
            </a:r>
            <a:r>
              <a:rPr lang="en-GB" sz="1400" dirty="0" err="1"/>
              <a:t>verticillata</a:t>
            </a:r>
            <a:r>
              <a:rPr lang="en-GB" sz="1400" dirty="0"/>
              <a:t>; the nitrogen-fixing zone contains large cells filled with Frankia (f), and the infection zone (</a:t>
            </a:r>
            <a:r>
              <a:rPr lang="en-GB" sz="1400" dirty="0" err="1"/>
              <a:t>iz</a:t>
            </a:r>
            <a:r>
              <a:rPr lang="en-GB" sz="1400" dirty="0"/>
              <a:t>) is located in the apex of the nodular lobe. </a:t>
            </a:r>
          </a:p>
        </p:txBody>
      </p:sp>
      <p:sp>
        <p:nvSpPr>
          <p:cNvPr id="3" name="Obdélník 2"/>
          <p:cNvSpPr/>
          <p:nvPr/>
        </p:nvSpPr>
        <p:spPr>
          <a:xfrm>
            <a:off x="215008" y="6165304"/>
            <a:ext cx="8784976" cy="461665"/>
          </a:xfrm>
          <a:prstGeom prst="rect">
            <a:avLst/>
          </a:prstGeom>
        </p:spPr>
        <p:txBody>
          <a:bodyPr wrap="square">
            <a:spAutoFit/>
          </a:bodyPr>
          <a:lstStyle/>
          <a:p>
            <a:r>
              <a:rPr lang="en-GB" sz="1200" dirty="0"/>
              <a:t>https://www.researchgate.net/publication/225535435_Franche_C_Lindstrom_K_Elmerich_C_Nitrogen-fixing_bacteria_associated_with_leguminous_and_non-leguminous_plants_Plant_and_Soil_321_35-59/figures?lo=1</a:t>
            </a:r>
          </a:p>
        </p:txBody>
      </p:sp>
    </p:spTree>
    <p:extLst>
      <p:ext uri="{BB962C8B-B14F-4D97-AF65-F5344CB8AC3E}">
        <p14:creationId xmlns:p14="http://schemas.microsoft.com/office/powerpoint/2010/main" val="837103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0648"/>
            <a:ext cx="4602542" cy="400110"/>
          </a:xfrm>
          <a:prstGeom prst="rect">
            <a:avLst/>
          </a:prstGeom>
        </p:spPr>
        <p:txBody>
          <a:bodyPr wrap="none">
            <a:spAutoFit/>
          </a:bodyPr>
          <a:lstStyle/>
          <a:p>
            <a:r>
              <a:rPr lang="cs-CZ" sz="2000" dirty="0">
                <a:latin typeface="Times New Roman" pitchFamily="18" charset="0"/>
                <a:cs typeface="Times New Roman" pitchFamily="18" charset="0"/>
              </a:rPr>
              <a:t>Symbióza se sinicemi  </a:t>
            </a:r>
            <a:r>
              <a:rPr lang="cs-CZ" sz="2000" i="1" dirty="0" err="1">
                <a:latin typeface="Times New Roman" pitchFamily="18" charset="0"/>
                <a:cs typeface="Times New Roman" pitchFamily="18" charset="0"/>
              </a:rPr>
              <a:t>Nostoc</a:t>
            </a:r>
            <a:r>
              <a:rPr lang="cs-CZ" sz="2000" dirty="0">
                <a:latin typeface="Times New Roman" pitchFamily="18" charset="0"/>
                <a:cs typeface="Times New Roman" pitchFamily="18" charset="0"/>
              </a:rPr>
              <a:t> a </a:t>
            </a:r>
            <a:r>
              <a:rPr lang="cs-CZ" sz="2000" i="1" dirty="0" err="1">
                <a:latin typeface="Times New Roman" pitchFamily="18" charset="0"/>
                <a:cs typeface="Times New Roman" pitchFamily="18" charset="0"/>
              </a:rPr>
              <a:t>Anabaena</a:t>
            </a:r>
            <a:r>
              <a:rPr lang="cs-CZ" sz="2000" i="1" dirty="0">
                <a:latin typeface="Times New Roman" pitchFamily="18" charset="0"/>
                <a:cs typeface="Times New Roman" pitchFamily="18" charset="0"/>
              </a:rPr>
              <a:t> </a:t>
            </a:r>
          </a:p>
        </p:txBody>
      </p:sp>
      <p:sp>
        <p:nvSpPr>
          <p:cNvPr id="3" name="Obdélník 2"/>
          <p:cNvSpPr/>
          <p:nvPr/>
        </p:nvSpPr>
        <p:spPr>
          <a:xfrm>
            <a:off x="251520" y="1134601"/>
            <a:ext cx="2965196" cy="923330"/>
          </a:xfrm>
          <a:prstGeom prst="rect">
            <a:avLst/>
          </a:prstGeom>
        </p:spPr>
        <p:txBody>
          <a:bodyPr wrap="square">
            <a:spAutoFit/>
          </a:bodyPr>
          <a:lstStyle/>
          <a:p>
            <a:pPr marL="285750" indent="-285750">
              <a:buFont typeface="Arial" panose="020B0604020202020204" pitchFamily="34" charset="0"/>
              <a:buChar char="•"/>
            </a:pPr>
            <a:r>
              <a:rPr lang="cs-CZ" dirty="0"/>
              <a:t>Jaterníky</a:t>
            </a:r>
          </a:p>
          <a:p>
            <a:pPr marL="285750" indent="-285750">
              <a:buFont typeface="Arial" panose="020B0604020202020204" pitchFamily="34" charset="0"/>
              <a:buChar char="•"/>
            </a:pPr>
            <a:r>
              <a:rPr lang="cs-CZ" dirty="0"/>
              <a:t>Mechy (</a:t>
            </a:r>
            <a:r>
              <a:rPr lang="cs-CZ" dirty="0" err="1"/>
              <a:t>Bryophyta</a:t>
            </a:r>
            <a:r>
              <a:rPr lang="cs-CZ" dirty="0"/>
              <a:t>) </a:t>
            </a:r>
          </a:p>
          <a:p>
            <a:pPr marL="285750" indent="-285750">
              <a:buFont typeface="Arial" panose="020B0604020202020204" pitchFamily="34" charset="0"/>
              <a:buChar char="•"/>
            </a:pPr>
            <a:r>
              <a:rPr lang="cs-CZ" dirty="0"/>
              <a:t>Kapradiny (</a:t>
            </a:r>
            <a:r>
              <a:rPr lang="cs-CZ" dirty="0" err="1"/>
              <a:t>Pteridophytes</a:t>
            </a:r>
            <a:r>
              <a:rPr lang="cs-CZ" dirty="0"/>
              <a:t>) </a:t>
            </a: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644" y="3105862"/>
            <a:ext cx="4238712" cy="3033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1475656" y="6309320"/>
            <a:ext cx="2736304" cy="276999"/>
          </a:xfrm>
          <a:prstGeom prst="rect">
            <a:avLst/>
          </a:prstGeom>
          <a:noFill/>
        </p:spPr>
        <p:txBody>
          <a:bodyPr wrap="square" rtlCol="0">
            <a:spAutoFit/>
          </a:bodyPr>
          <a:lstStyle/>
          <a:p>
            <a:r>
              <a:rPr lang="cs-CZ" sz="1200" dirty="0" err="1"/>
              <a:t>Nostok</a:t>
            </a:r>
            <a:r>
              <a:rPr lang="cs-CZ" sz="1200" dirty="0"/>
              <a:t> </a:t>
            </a:r>
            <a:r>
              <a:rPr lang="cs-CZ" sz="1200" dirty="0" err="1"/>
              <a:t>pruniforme</a:t>
            </a:r>
            <a:r>
              <a:rPr lang="cs-CZ" sz="1200" dirty="0"/>
              <a:t> - kolonie</a:t>
            </a:r>
            <a:endParaRPr lang="en-GB" sz="1200" dirty="0"/>
          </a:p>
        </p:txBody>
      </p:sp>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2527" y="450413"/>
            <a:ext cx="2062535" cy="2291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3545" y="3105862"/>
            <a:ext cx="4025792" cy="3019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5896" y="845001"/>
            <a:ext cx="2419350"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28088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332656"/>
            <a:ext cx="8424936" cy="3139321"/>
          </a:xfrm>
          <a:prstGeom prst="rect">
            <a:avLst/>
          </a:prstGeom>
        </p:spPr>
        <p:txBody>
          <a:bodyPr wrap="square">
            <a:spAutoFit/>
          </a:bodyPr>
          <a:lstStyle/>
          <a:p>
            <a:r>
              <a:rPr lang="en-GB" i="1" dirty="0">
                <a:latin typeface="Times New Roman" pitchFamily="18" charset="0"/>
                <a:cs typeface="Times New Roman" pitchFamily="18" charset="0"/>
              </a:rPr>
              <a:t>Dryas </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dryádka</a:t>
            </a:r>
            <a:r>
              <a:rPr lang="en-GB" dirty="0">
                <a:latin typeface="Times New Roman" pitchFamily="18" charset="0"/>
                <a:cs typeface="Times New Roman" pitchFamily="18" charset="0"/>
              </a:rPr>
              <a:t> </a:t>
            </a:r>
            <a:endParaRPr lang="cs-CZ" dirty="0">
              <a:latin typeface="Times New Roman" pitchFamily="18" charset="0"/>
              <a:cs typeface="Times New Roman" pitchFamily="18" charset="0"/>
            </a:endParaRP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trvalka</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bylina</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arktických</a:t>
            </a:r>
            <a:r>
              <a:rPr lang="cs-CZ" dirty="0">
                <a:latin typeface="Times New Roman" pitchFamily="18" charset="0"/>
                <a:cs typeface="Times New Roman" pitchFamily="18" charset="0"/>
              </a:rPr>
              <a:t> </a:t>
            </a:r>
            <a:r>
              <a:rPr lang="en-GB" dirty="0">
                <a:latin typeface="Times New Roman" pitchFamily="18" charset="0"/>
                <a:cs typeface="Times New Roman" pitchFamily="18" charset="0"/>
              </a:rPr>
              <a:t>a </a:t>
            </a:r>
            <a:r>
              <a:rPr lang="en-GB" dirty="0" err="1">
                <a:latin typeface="Times New Roman" pitchFamily="18" charset="0"/>
                <a:cs typeface="Times New Roman" pitchFamily="18" charset="0"/>
              </a:rPr>
              <a:t>alpinských</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oblastí</a:t>
            </a:r>
            <a:r>
              <a:rPr lang="en-GB" dirty="0">
                <a:latin typeface="Times New Roman" pitchFamily="18" charset="0"/>
                <a:cs typeface="Times New Roman" pitchFamily="18" charset="0"/>
              </a:rPr>
              <a:t> </a:t>
            </a: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h</a:t>
            </a:r>
            <a:r>
              <a:rPr lang="en-GB" dirty="0" err="1">
                <a:latin typeface="Times New Roman" pitchFamily="18" charset="0"/>
                <a:cs typeface="Times New Roman" pitchFamily="18" charset="0"/>
              </a:rPr>
              <a:t>yfy</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aktinobakterie</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pronikají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kořenem</a:t>
            </a:r>
            <a:r>
              <a:rPr lang="en-GB" dirty="0">
                <a:latin typeface="Times New Roman" pitchFamily="18" charset="0"/>
                <a:cs typeface="Times New Roman" pitchFamily="18" charset="0"/>
              </a:rPr>
              <a:t>,</a:t>
            </a:r>
            <a:r>
              <a:rPr lang="cs-CZ" dirty="0">
                <a:latin typeface="Times New Roman" pitchFamily="18" charset="0"/>
                <a:cs typeface="Times New Roman" pitchFamily="18" charset="0"/>
              </a:rPr>
              <a:t> </a:t>
            </a:r>
            <a:r>
              <a:rPr lang="fr-FR" dirty="0">
                <a:latin typeface="Times New Roman" pitchFamily="18" charset="0"/>
                <a:cs typeface="Times New Roman" pitchFamily="18" charset="0"/>
              </a:rPr>
              <a:t>stimulace buněk kortexu – dělí se</a:t>
            </a:r>
          </a:p>
          <a:p>
            <a:pPr marL="285750" indent="-285750">
              <a:buFont typeface="Arial" panose="020B0604020202020204" pitchFamily="34" charset="0"/>
              <a:buChar char="•"/>
            </a:pPr>
            <a:r>
              <a:rPr lang="en-GB" dirty="0" err="1">
                <a:latin typeface="Times New Roman" pitchFamily="18" charset="0"/>
                <a:cs typeface="Times New Roman" pitchFamily="18" charset="0"/>
              </a:rPr>
              <a:t>klastry</a:t>
            </a:r>
            <a:r>
              <a:rPr lang="en-GB" dirty="0">
                <a:latin typeface="Times New Roman" pitchFamily="18" charset="0"/>
                <a:cs typeface="Times New Roman" pitchFamily="18" charset="0"/>
              </a:rPr>
              <a:t> a </a:t>
            </a:r>
            <a:r>
              <a:rPr lang="en-GB" dirty="0" err="1">
                <a:latin typeface="Times New Roman" pitchFamily="18" charset="0"/>
                <a:cs typeface="Times New Roman" pitchFamily="18" charset="0"/>
              </a:rPr>
              <a:t>formují</a:t>
            </a:r>
            <a:r>
              <a:rPr lang="en-GB" dirty="0">
                <a:latin typeface="Times New Roman" pitchFamily="18" charset="0"/>
                <a:cs typeface="Times New Roman" pitchFamily="18" charset="0"/>
              </a:rPr>
              <a:t> </a:t>
            </a:r>
            <a:r>
              <a:rPr lang="cs-CZ" dirty="0">
                <a:latin typeface="Times New Roman" pitchFamily="18" charset="0"/>
                <a:cs typeface="Times New Roman" pitchFamily="18" charset="0"/>
              </a:rPr>
              <a:t>vezikula </a:t>
            </a:r>
            <a:r>
              <a:rPr lang="en-GB" dirty="0" err="1">
                <a:latin typeface="Times New Roman" pitchFamily="18" charset="0"/>
                <a:cs typeface="Times New Roman" pitchFamily="18" charset="0"/>
              </a:rPr>
              <a:t>na</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koncích</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hyf</a:t>
            </a: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v</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okolí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infikovaných</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buněk</a:t>
            </a:r>
            <a:r>
              <a:rPr lang="cs-CZ" dirty="0">
                <a:latin typeface="Times New Roman" pitchFamily="18" charset="0"/>
                <a:cs typeface="Times New Roman" pitchFamily="18" charset="0"/>
              </a:rPr>
              <a:t> </a:t>
            </a:r>
            <a:r>
              <a:rPr lang="en-GB" dirty="0">
                <a:latin typeface="Times New Roman" pitchFamily="18" charset="0"/>
                <a:cs typeface="Times New Roman" pitchFamily="18" charset="0"/>
              </a:rPr>
              <a:t>je </a:t>
            </a:r>
            <a:r>
              <a:rPr lang="en-GB" dirty="0" err="1">
                <a:latin typeface="Times New Roman" pitchFamily="18" charset="0"/>
                <a:cs typeface="Times New Roman" pitchFamily="18" charset="0"/>
              </a:rPr>
              <a:t>indukováno</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kořenové</a:t>
            </a:r>
            <a:r>
              <a:rPr lang="en-GB" dirty="0">
                <a:latin typeface="Times New Roman" pitchFamily="18" charset="0"/>
                <a:cs typeface="Times New Roman" pitchFamily="18" charset="0"/>
              </a:rPr>
              <a:t> primordium</a:t>
            </a:r>
            <a:r>
              <a:rPr lang="cs-CZ" dirty="0">
                <a:latin typeface="Times New Roman" pitchFamily="18" charset="0"/>
                <a:cs typeface="Times New Roman" pitchFamily="18" charset="0"/>
              </a:rPr>
              <a:t>, </a:t>
            </a:r>
            <a:r>
              <a:rPr lang="en-GB" dirty="0" err="1">
                <a:latin typeface="Times New Roman" pitchFamily="18" charset="0"/>
                <a:cs typeface="Times New Roman" pitchFamily="18" charset="0"/>
              </a:rPr>
              <a:t>které</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roste</a:t>
            </a:r>
            <a:r>
              <a:rPr lang="en-GB" dirty="0">
                <a:latin typeface="Times New Roman" pitchFamily="18" charset="0"/>
                <a:cs typeface="Times New Roman" pitchFamily="18" charset="0"/>
              </a:rPr>
              <a:t> do </a:t>
            </a:r>
            <a:r>
              <a:rPr lang="en-GB" dirty="0" err="1">
                <a:latin typeface="Times New Roman" pitchFamily="18" charset="0"/>
                <a:cs typeface="Times New Roman" pitchFamily="18" charset="0"/>
              </a:rPr>
              <a:t>kortexu</a:t>
            </a:r>
            <a:endParaRPr lang="en-GB" dirty="0">
              <a:latin typeface="Times New Roman" pitchFamily="18" charset="0"/>
              <a:cs typeface="Times New Roman" pitchFamily="18" charset="0"/>
            </a:endParaRPr>
          </a:p>
          <a:p>
            <a:pPr marL="285750" indent="-285750">
              <a:buFont typeface="Arial" panose="020B0604020202020204" pitchFamily="34" charset="0"/>
              <a:buChar char="•"/>
            </a:pPr>
            <a:r>
              <a:rPr lang="cs-CZ" dirty="0" err="1">
                <a:latin typeface="Times New Roman" pitchFamily="18" charset="0"/>
                <a:cs typeface="Times New Roman" pitchFamily="18" charset="0"/>
              </a:rPr>
              <a:t>a</a:t>
            </a:r>
            <a:r>
              <a:rPr lang="en-GB" dirty="0" err="1">
                <a:latin typeface="Times New Roman" pitchFamily="18" charset="0"/>
                <a:cs typeface="Times New Roman" pitchFamily="18" charset="0"/>
              </a:rPr>
              <a:t>ktinobakterie</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vnikne</a:t>
            </a:r>
            <a:r>
              <a:rPr lang="en-GB" dirty="0">
                <a:latin typeface="Times New Roman" pitchFamily="18" charset="0"/>
                <a:cs typeface="Times New Roman" pitchFamily="18" charset="0"/>
              </a:rPr>
              <a:t> do </a:t>
            </a:r>
            <a:r>
              <a:rPr lang="en-GB" dirty="0" err="1">
                <a:latin typeface="Times New Roman" pitchFamily="18" charset="0"/>
                <a:cs typeface="Times New Roman" pitchFamily="18" charset="0"/>
              </a:rPr>
              <a:t>meristematických</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buněk</a:t>
            </a:r>
            <a:r>
              <a:rPr lang="en-GB" dirty="0">
                <a:latin typeface="Times New Roman" pitchFamily="18" charset="0"/>
                <a:cs typeface="Times New Roman" pitchFamily="18" charset="0"/>
              </a:rPr>
              <a:t> primordia a</a:t>
            </a:r>
            <a:r>
              <a:rPr lang="cs-CZ" dirty="0">
                <a:latin typeface="Times New Roman" pitchFamily="18" charset="0"/>
                <a:cs typeface="Times New Roman" pitchFamily="18" charset="0"/>
              </a:rPr>
              <a:t> skrz</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produkované</a:t>
            </a:r>
            <a:r>
              <a:rPr lang="cs-CZ" dirty="0">
                <a:latin typeface="Times New Roman" pitchFamily="18" charset="0"/>
                <a:cs typeface="Times New Roman" pitchFamily="18" charset="0"/>
              </a:rPr>
              <a:t> látky</a:t>
            </a:r>
            <a:r>
              <a:rPr lang="en-GB" dirty="0">
                <a:latin typeface="Times New Roman" pitchFamily="18" charset="0"/>
                <a:cs typeface="Times New Roman" pitchFamily="18" charset="0"/>
              </a:rPr>
              <a:t> </a:t>
            </a:r>
            <a:r>
              <a:rPr lang="cs-CZ" dirty="0">
                <a:latin typeface="Times New Roman" pitchFamily="18" charset="0"/>
                <a:cs typeface="Times New Roman" pitchFamily="18" charset="0"/>
              </a:rPr>
              <a:t> </a:t>
            </a:r>
            <a:r>
              <a:rPr lang="en-GB" dirty="0" err="1">
                <a:latin typeface="Times New Roman" pitchFamily="18" charset="0"/>
                <a:cs typeface="Times New Roman" pitchFamily="18" charset="0"/>
              </a:rPr>
              <a:t>stimulují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další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vývoj</a:t>
            </a:r>
            <a:r>
              <a:rPr lang="en-GB" dirty="0">
                <a:latin typeface="Times New Roman" pitchFamily="18" charset="0"/>
                <a:cs typeface="Times New Roman" pitchFamily="18" charset="0"/>
              </a:rPr>
              <a:t> primordia</a:t>
            </a:r>
          </a:p>
          <a:p>
            <a:pPr marL="285750" indent="-285750">
              <a:buFont typeface="Arial" panose="020B0604020202020204" pitchFamily="34" charset="0"/>
              <a:buChar char="•"/>
            </a:pPr>
            <a:r>
              <a:rPr lang="cs-CZ" dirty="0" err="1">
                <a:latin typeface="Times New Roman" pitchFamily="18" charset="0"/>
                <a:cs typeface="Times New Roman" pitchFamily="18" charset="0"/>
              </a:rPr>
              <a:t>d</a:t>
            </a:r>
            <a:r>
              <a:rPr lang="en-GB" dirty="0" err="1">
                <a:latin typeface="Times New Roman" pitchFamily="18" charset="0"/>
                <a:cs typeface="Times New Roman" pitchFamily="18" charset="0"/>
              </a:rPr>
              <a:t>ichotomické</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dělení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vrcholu</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meristému</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vytvoří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klastry</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laloků</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zvaných</a:t>
            </a:r>
            <a:r>
              <a:rPr lang="cs-CZ" dirty="0">
                <a:latin typeface="Times New Roman" pitchFamily="18" charset="0"/>
                <a:cs typeface="Times New Roman" pitchFamily="18" charset="0"/>
              </a:rPr>
              <a:t> </a:t>
            </a:r>
            <a:r>
              <a:rPr lang="en-GB" dirty="0" err="1">
                <a:latin typeface="Times New Roman" pitchFamily="18" charset="0"/>
                <a:cs typeface="Times New Roman" pitchFamily="18" charset="0"/>
              </a:rPr>
              <a:t>rhizothamnoion</a:t>
            </a:r>
            <a:endParaRPr lang="en-GB" dirty="0">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3573016"/>
            <a:ext cx="2616955" cy="3021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3756894"/>
            <a:ext cx="2276475"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7224" y="3756894"/>
            <a:ext cx="17526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9824" y="3757632"/>
            <a:ext cx="142875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3563888" y="5517233"/>
            <a:ext cx="5424686" cy="830997"/>
          </a:xfrm>
          <a:prstGeom prst="rect">
            <a:avLst/>
          </a:prstGeom>
        </p:spPr>
        <p:txBody>
          <a:bodyPr wrap="square">
            <a:spAutoFit/>
          </a:bodyPr>
          <a:lstStyle/>
          <a:p>
            <a:r>
              <a:rPr lang="en-GB" sz="1200" dirty="0"/>
              <a:t>A cortex swelling called « </a:t>
            </a:r>
            <a:r>
              <a:rPr lang="en-GB" sz="1200" dirty="0" err="1"/>
              <a:t>prenodule</a:t>
            </a:r>
            <a:r>
              <a:rPr lang="en-GB" sz="1200" dirty="0"/>
              <a:t> », that constitutes the first step in the establishment of the nodule, longitudinal cut of an alder nodule, stained with cotton blue in order to visualize cortical cells full of Frankia vesicles. http://www.ecologiemicrobiennelyon.fr/spip.php?article677&amp;lang=en</a:t>
            </a:r>
          </a:p>
        </p:txBody>
      </p:sp>
    </p:spTree>
    <p:extLst>
      <p:ext uri="{BB962C8B-B14F-4D97-AF65-F5344CB8AC3E}">
        <p14:creationId xmlns:p14="http://schemas.microsoft.com/office/powerpoint/2010/main" val="5622845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6784" y="116632"/>
            <a:ext cx="9160783" cy="7017306"/>
          </a:xfrm>
          <a:prstGeom prst="rect">
            <a:avLst/>
          </a:prstGeom>
        </p:spPr>
        <p:txBody>
          <a:bodyPr wrap="square">
            <a:spAutoFit/>
          </a:bodyPr>
          <a:lstStyle/>
          <a:p>
            <a:r>
              <a:rPr lang="en-GB" b="1" u="sng" dirty="0" err="1">
                <a:latin typeface="Times New Roman" pitchFamily="18" charset="0"/>
                <a:cs typeface="Times New Roman" pitchFamily="18" charset="0"/>
              </a:rPr>
              <a:t>Symbiotická</a:t>
            </a:r>
            <a:r>
              <a:rPr lang="en-GB" b="1" u="sng" dirty="0">
                <a:latin typeface="Times New Roman" pitchFamily="18" charset="0"/>
                <a:cs typeface="Times New Roman" pitchFamily="18" charset="0"/>
              </a:rPr>
              <a:t> </a:t>
            </a:r>
            <a:r>
              <a:rPr lang="en-GB" b="1" u="sng" dirty="0" err="1">
                <a:latin typeface="Times New Roman" pitchFamily="18" charset="0"/>
                <a:cs typeface="Times New Roman" pitchFamily="18" charset="0"/>
              </a:rPr>
              <a:t>fixace</a:t>
            </a:r>
            <a:r>
              <a:rPr lang="en-GB" b="1" u="sng" dirty="0">
                <a:latin typeface="Times New Roman" pitchFamily="18" charset="0"/>
                <a:cs typeface="Times New Roman" pitchFamily="18" charset="0"/>
              </a:rPr>
              <a:t> </a:t>
            </a:r>
            <a:r>
              <a:rPr lang="en-GB" b="1" u="sng" dirty="0" err="1">
                <a:latin typeface="Times New Roman" pitchFamily="18" charset="0"/>
                <a:cs typeface="Times New Roman" pitchFamily="18" charset="0"/>
              </a:rPr>
              <a:t>dusíku</a:t>
            </a:r>
            <a:endParaRPr lang="cs-CZ" b="1" u="sng" dirty="0">
              <a:latin typeface="Times New Roman" pitchFamily="18" charset="0"/>
              <a:cs typeface="Times New Roman" pitchFamily="18" charset="0"/>
            </a:endParaRPr>
          </a:p>
          <a:p>
            <a:endParaRPr lang="en-GB"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jeden z nejdůležitějších symbiotických vztahů mezi bakteriemi a rostlinami</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bakteriální buňky proniknou do kořenů vhodné rostliny a vytvoří zde nádoru podobné struktury – hlízky</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err="1">
                <a:latin typeface="Times New Roman" pitchFamily="18" charset="0"/>
                <a:cs typeface="Times New Roman" pitchFamily="18" charset="0"/>
              </a:rPr>
              <a:t>nitrogenázový</a:t>
            </a:r>
            <a:r>
              <a:rPr lang="cs-CZ" dirty="0">
                <a:latin typeface="Times New Roman" pitchFamily="18" charset="0"/>
                <a:cs typeface="Times New Roman" pitchFamily="18" charset="0"/>
              </a:rPr>
              <a:t> enzymový systém: </a:t>
            </a:r>
            <a:r>
              <a:rPr lang="cs-CZ" dirty="0" err="1">
                <a:latin typeface="Times New Roman" pitchFamily="18" charset="0"/>
                <a:cs typeface="Times New Roman" pitchFamily="18" charset="0"/>
              </a:rPr>
              <a:t>dinitrogenáza</a:t>
            </a:r>
            <a:r>
              <a:rPr lang="cs-CZ" dirty="0">
                <a:latin typeface="Times New Roman" pitchFamily="18" charset="0"/>
                <a:cs typeface="Times New Roman" pitchFamily="18" charset="0"/>
              </a:rPr>
              <a:t> (</a:t>
            </a:r>
            <a:r>
              <a:rPr lang="cs-CZ" dirty="0" err="1">
                <a:latin typeface="Times New Roman" pitchFamily="18" charset="0"/>
                <a:cs typeface="Times New Roman" pitchFamily="18" charset="0"/>
              </a:rPr>
              <a:t>MoFe</a:t>
            </a:r>
            <a:r>
              <a:rPr lang="cs-CZ" dirty="0">
                <a:latin typeface="Times New Roman" pitchFamily="18" charset="0"/>
                <a:cs typeface="Times New Roman" pitchFamily="18" charset="0"/>
              </a:rPr>
              <a:t> protein) a </a:t>
            </a:r>
            <a:r>
              <a:rPr lang="cs-CZ" dirty="0" err="1">
                <a:latin typeface="Times New Roman" pitchFamily="18" charset="0"/>
                <a:cs typeface="Times New Roman" pitchFamily="18" charset="0"/>
              </a:rPr>
              <a:t>dinitrogenáz</a:t>
            </a:r>
            <a:r>
              <a:rPr lang="cs-CZ" dirty="0">
                <a:latin typeface="Times New Roman" pitchFamily="18" charset="0"/>
                <a:cs typeface="Times New Roman" pitchFamily="18" charset="0"/>
              </a:rPr>
              <a:t>-reduktáza  (</a:t>
            </a:r>
            <a:r>
              <a:rPr lang="cs-CZ" dirty="0" err="1">
                <a:latin typeface="Times New Roman" pitchFamily="18" charset="0"/>
                <a:cs typeface="Times New Roman" pitchFamily="18" charset="0"/>
              </a:rPr>
              <a:t>Fe</a:t>
            </a:r>
            <a:r>
              <a:rPr lang="cs-CZ" dirty="0">
                <a:latin typeface="Times New Roman" pitchFamily="18" charset="0"/>
                <a:cs typeface="Times New Roman" pitchFamily="18" charset="0"/>
              </a:rPr>
              <a:t> protein)</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chemotaxí ke kořenovým vláskům – rostlinné </a:t>
            </a:r>
            <a:r>
              <a:rPr lang="cs-CZ" dirty="0" err="1">
                <a:latin typeface="Times New Roman" pitchFamily="18" charset="0"/>
                <a:cs typeface="Times New Roman" pitchFamily="18" charset="0"/>
              </a:rPr>
              <a:t>lektiny</a:t>
            </a:r>
            <a:r>
              <a:rPr lang="cs-CZ" dirty="0">
                <a:latin typeface="Times New Roman" pitchFamily="18" charset="0"/>
                <a:cs typeface="Times New Roman" pitchFamily="18" charset="0"/>
              </a:rPr>
              <a:t> (specificita)</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tryptofan z kořenových </a:t>
            </a:r>
            <a:r>
              <a:rPr lang="cs-CZ" dirty="0" err="1">
                <a:latin typeface="Times New Roman" pitchFamily="18" charset="0"/>
                <a:cs typeface="Times New Roman" pitchFamily="18" charset="0"/>
              </a:rPr>
              <a:t>exudátů</a:t>
            </a:r>
            <a:r>
              <a:rPr lang="cs-CZ" dirty="0">
                <a:latin typeface="Times New Roman" pitchFamily="18" charset="0"/>
                <a:cs typeface="Times New Roman" pitchFamily="18" charset="0"/>
              </a:rPr>
              <a:t> </a:t>
            </a:r>
            <a:r>
              <a:rPr lang="cs-CZ" dirty="0" err="1">
                <a:latin typeface="Times New Roman" pitchFamily="18" charset="0"/>
                <a:cs typeface="Times New Roman" pitchFamily="18" charset="0"/>
              </a:rPr>
              <a:t>rhizobii</a:t>
            </a:r>
            <a:r>
              <a:rPr lang="cs-CZ" dirty="0">
                <a:latin typeface="Times New Roman" pitchFamily="18" charset="0"/>
                <a:cs typeface="Times New Roman" pitchFamily="18" charset="0"/>
              </a:rPr>
              <a:t> přeměněn na IAA – ohyb nebo rozvětvení k. vlásku kolem bakterií</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err="1">
                <a:latin typeface="Times New Roman" pitchFamily="18" charset="0"/>
                <a:cs typeface="Times New Roman" pitchFamily="18" charset="0"/>
              </a:rPr>
              <a:t>polygalakturonáza</a:t>
            </a:r>
            <a:r>
              <a:rPr lang="cs-CZ" dirty="0">
                <a:latin typeface="Times New Roman" pitchFamily="18" charset="0"/>
                <a:cs typeface="Times New Roman" pitchFamily="18" charset="0"/>
              </a:rPr>
              <a:t> depolymerizuje a změkčí buněčnou stěnu kořenových vlásků</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a:t>
            </a:r>
            <a:r>
              <a:rPr lang="cs-CZ" dirty="0" err="1">
                <a:latin typeface="Times New Roman" pitchFamily="18" charset="0"/>
                <a:cs typeface="Times New Roman" pitchFamily="18" charset="0"/>
              </a:rPr>
              <a:t>rhizobia</a:t>
            </a:r>
            <a:r>
              <a:rPr lang="cs-CZ" dirty="0">
                <a:latin typeface="Times New Roman" pitchFamily="18" charset="0"/>
                <a:cs typeface="Times New Roman" pitchFamily="18" charset="0"/>
              </a:rPr>
              <a:t> do rostlinných buněk – tvorba infekčního vlákna (rostlinný materiál)</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infekční vlákno do </a:t>
            </a:r>
            <a:r>
              <a:rPr lang="cs-CZ" dirty="0" err="1">
                <a:latin typeface="Times New Roman" pitchFamily="18" charset="0"/>
                <a:cs typeface="Times New Roman" pitchFamily="18" charset="0"/>
              </a:rPr>
              <a:t>kortexu</a:t>
            </a:r>
            <a:r>
              <a:rPr lang="cs-CZ" dirty="0">
                <a:latin typeface="Times New Roman" pitchFamily="18" charset="0"/>
                <a:cs typeface="Times New Roman" pitchFamily="18" charset="0"/>
              </a:rPr>
              <a:t> a infikuje tetraploidní buňky, které se začnou množit a vytvoří tkáň hlízky</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err="1">
                <a:latin typeface="Times New Roman" pitchFamily="18" charset="0"/>
                <a:cs typeface="Times New Roman" pitchFamily="18" charset="0"/>
              </a:rPr>
              <a:t>rhizobia</a:t>
            </a:r>
            <a:r>
              <a:rPr lang="cs-CZ" dirty="0">
                <a:latin typeface="Times New Roman" pitchFamily="18" charset="0"/>
                <a:cs typeface="Times New Roman" pitchFamily="18" charset="0"/>
              </a:rPr>
              <a:t> uvolněna z infekčního vlákna, ztrácí tyčinkovitý tvar, vytvoří bakteroidy a začne fixace dusíku</a:t>
            </a:r>
          </a:p>
          <a:p>
            <a:endParaRPr lang="en-GB" dirty="0">
              <a:latin typeface="Times New Roman" pitchFamily="18" charset="0"/>
              <a:cs typeface="Times New Roman" pitchFamily="18" charset="0"/>
            </a:endParaRPr>
          </a:p>
        </p:txBody>
      </p:sp>
    </p:spTree>
    <p:extLst>
      <p:ext uri="{BB962C8B-B14F-4D97-AF65-F5344CB8AC3E}">
        <p14:creationId xmlns:p14="http://schemas.microsoft.com/office/powerpoint/2010/main" val="32271612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256403"/>
            <a:ext cx="6480720" cy="6581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50280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117693"/>
            <a:ext cx="5436096" cy="6894195"/>
          </a:xfrm>
          <a:prstGeom prst="rect">
            <a:avLst/>
          </a:prstGeom>
        </p:spPr>
        <p:txBody>
          <a:bodyPr wrap="square">
            <a:spAutoFit/>
          </a:bodyPr>
          <a:lstStyle/>
          <a:p>
            <a:r>
              <a:rPr lang="cs-CZ" sz="1700" u="sng" dirty="0">
                <a:latin typeface="Times New Roman" pitchFamily="18" charset="0"/>
                <a:cs typeface="Times New Roman" pitchFamily="18" charset="0"/>
              </a:rPr>
              <a:t>Vztah </a:t>
            </a:r>
            <a:r>
              <a:rPr lang="cs-CZ" sz="1700" i="1" u="sng" dirty="0" err="1">
                <a:latin typeface="Times New Roman" pitchFamily="18" charset="0"/>
                <a:cs typeface="Times New Roman" pitchFamily="18" charset="0"/>
              </a:rPr>
              <a:t>Rhizobium</a:t>
            </a:r>
            <a:r>
              <a:rPr lang="cs-CZ" sz="1700" u="sng" dirty="0">
                <a:latin typeface="Times New Roman" pitchFamily="18" charset="0"/>
                <a:cs typeface="Times New Roman" pitchFamily="18" charset="0"/>
              </a:rPr>
              <a:t> – hostitelská rostlina </a:t>
            </a:r>
          </a:p>
          <a:p>
            <a:pPr marL="285750" indent="-285750">
              <a:buFont typeface="Arial" panose="020B0604020202020204" pitchFamily="34" charset="0"/>
              <a:buChar char="•"/>
            </a:pPr>
            <a:r>
              <a:rPr lang="cs-CZ" sz="1700" dirty="0">
                <a:latin typeface="Times New Roman" pitchFamily="18" charset="0"/>
                <a:cs typeface="Times New Roman" pitchFamily="18" charset="0"/>
              </a:rPr>
              <a:t> oboustranně specifický vztah</a:t>
            </a:r>
          </a:p>
          <a:p>
            <a:pPr marL="285750" indent="-285750">
              <a:buFont typeface="Arial" panose="020B0604020202020204" pitchFamily="34" charset="0"/>
              <a:buChar char="•"/>
            </a:pPr>
            <a:r>
              <a:rPr lang="cs-CZ" sz="1700" dirty="0" err="1">
                <a:latin typeface="Times New Roman" pitchFamily="18" charset="0"/>
                <a:cs typeface="Times New Roman" pitchFamily="18" charset="0"/>
              </a:rPr>
              <a:t>rhizobia</a:t>
            </a:r>
            <a:r>
              <a:rPr lang="cs-CZ" sz="1700" dirty="0">
                <a:latin typeface="Times New Roman" pitchFamily="18" charset="0"/>
                <a:cs typeface="Times New Roman" pitchFamily="18" charset="0"/>
              </a:rPr>
              <a:t> a </a:t>
            </a:r>
            <a:r>
              <a:rPr lang="cs-CZ" sz="1700" dirty="0" err="1">
                <a:latin typeface="Times New Roman" pitchFamily="18" charset="0"/>
                <a:cs typeface="Times New Roman" pitchFamily="18" charset="0"/>
              </a:rPr>
              <a:t>bradyrhizobia</a:t>
            </a:r>
            <a:r>
              <a:rPr lang="cs-CZ" sz="1700" dirty="0">
                <a:latin typeface="Times New Roman" pitchFamily="18" charset="0"/>
                <a:cs typeface="Times New Roman" pitchFamily="18" charset="0"/>
              </a:rPr>
              <a:t> přitahována AK a dikarboxylovými kyselinami v kořenových </a:t>
            </a:r>
            <a:r>
              <a:rPr lang="cs-CZ" sz="1700" dirty="0" err="1">
                <a:latin typeface="Times New Roman" pitchFamily="18" charset="0"/>
                <a:cs typeface="Times New Roman" pitchFamily="18" charset="0"/>
              </a:rPr>
              <a:t>exudátech</a:t>
            </a:r>
            <a:r>
              <a:rPr lang="cs-CZ" sz="1700" dirty="0">
                <a:latin typeface="Times New Roman" pitchFamily="18" charset="0"/>
                <a:cs typeface="Times New Roman" pitchFamily="18" charset="0"/>
              </a:rPr>
              <a:t> a také velmi nízkými koncentracemi látek - </a:t>
            </a:r>
            <a:r>
              <a:rPr lang="cs-CZ" sz="1700" dirty="0" err="1">
                <a:latin typeface="Times New Roman" pitchFamily="18" charset="0"/>
                <a:cs typeface="Times New Roman" pitchFamily="18" charset="0"/>
              </a:rPr>
              <a:t>flavonoidy</a:t>
            </a:r>
            <a:r>
              <a:rPr lang="cs-CZ" sz="1700" dirty="0">
                <a:latin typeface="Times New Roman" pitchFamily="18" charset="0"/>
                <a:cs typeface="Times New Roman" pitchFamily="18" charset="0"/>
              </a:rPr>
              <a:t> </a:t>
            </a:r>
          </a:p>
          <a:p>
            <a:pPr marL="285750" indent="-285750">
              <a:buFont typeface="Arial" panose="020B0604020202020204" pitchFamily="34" charset="0"/>
              <a:buChar char="•"/>
            </a:pPr>
            <a:endParaRPr lang="cs-CZ" sz="1700" dirty="0">
              <a:latin typeface="Times New Roman" pitchFamily="18" charset="0"/>
              <a:cs typeface="Times New Roman" pitchFamily="18" charset="0"/>
            </a:endParaRPr>
          </a:p>
          <a:p>
            <a:pPr marL="285750" indent="-285750">
              <a:buFont typeface="Arial" panose="020B0604020202020204" pitchFamily="34" charset="0"/>
              <a:buChar char="•"/>
            </a:pPr>
            <a:r>
              <a:rPr lang="cs-CZ" sz="1700" dirty="0" err="1">
                <a:latin typeface="Times New Roman" pitchFamily="18" charset="0"/>
                <a:cs typeface="Times New Roman" pitchFamily="18" charset="0"/>
              </a:rPr>
              <a:t>lektiny</a:t>
            </a:r>
            <a:r>
              <a:rPr lang="cs-CZ" sz="1700" dirty="0">
                <a:latin typeface="Times New Roman" pitchFamily="18" charset="0"/>
                <a:cs typeface="Times New Roman" pitchFamily="18" charset="0"/>
              </a:rPr>
              <a:t> -rostlinné proteiny s vysokou afinitou ke </a:t>
            </a:r>
            <a:r>
              <a:rPr lang="cs-CZ" sz="1700" dirty="0" err="1">
                <a:latin typeface="Times New Roman" pitchFamily="18" charset="0"/>
                <a:cs typeface="Times New Roman" pitchFamily="18" charset="0"/>
              </a:rPr>
              <a:t>karbohydrátovým</a:t>
            </a:r>
            <a:r>
              <a:rPr lang="cs-CZ" sz="1700" dirty="0">
                <a:latin typeface="Times New Roman" pitchFamily="18" charset="0"/>
                <a:cs typeface="Times New Roman" pitchFamily="18" charset="0"/>
              </a:rPr>
              <a:t> skupinám na povrchu vhodných </a:t>
            </a:r>
            <a:r>
              <a:rPr lang="cs-CZ" sz="1700" dirty="0" err="1">
                <a:latin typeface="Times New Roman" pitchFamily="18" charset="0"/>
                <a:cs typeface="Times New Roman" pitchFamily="18" charset="0"/>
              </a:rPr>
              <a:t>rhizobií</a:t>
            </a:r>
            <a:r>
              <a:rPr lang="cs-CZ" sz="1700" dirty="0">
                <a:latin typeface="Times New Roman" pitchFamily="18" charset="0"/>
                <a:cs typeface="Times New Roman" pitchFamily="18" charset="0"/>
              </a:rPr>
              <a:t> – specifické </a:t>
            </a:r>
            <a:r>
              <a:rPr lang="cs-CZ" sz="1700" dirty="0" err="1">
                <a:latin typeface="Times New Roman" pitchFamily="18" charset="0"/>
                <a:cs typeface="Times New Roman" pitchFamily="18" charset="0"/>
              </a:rPr>
              <a:t>mediátory</a:t>
            </a:r>
            <a:r>
              <a:rPr lang="cs-CZ" sz="1700" dirty="0">
                <a:latin typeface="Times New Roman" pitchFamily="18" charset="0"/>
                <a:cs typeface="Times New Roman" pitchFamily="18" charset="0"/>
              </a:rPr>
              <a:t> - přichycení </a:t>
            </a:r>
            <a:r>
              <a:rPr lang="cs-CZ" sz="1700" dirty="0" err="1">
                <a:latin typeface="Times New Roman" pitchFamily="18" charset="0"/>
                <a:cs typeface="Times New Roman" pitchFamily="18" charset="0"/>
              </a:rPr>
              <a:t>rhizobií</a:t>
            </a:r>
            <a:r>
              <a:rPr lang="cs-CZ" sz="1700" dirty="0">
                <a:latin typeface="Times New Roman" pitchFamily="18" charset="0"/>
                <a:cs typeface="Times New Roman" pitchFamily="18" charset="0"/>
              </a:rPr>
              <a:t> k kořenovým vláskům</a:t>
            </a:r>
          </a:p>
          <a:p>
            <a:pPr marL="285750" indent="-285750">
              <a:buFont typeface="Arial" panose="020B0604020202020204" pitchFamily="34" charset="0"/>
              <a:buChar char="•"/>
            </a:pPr>
            <a:endParaRPr lang="cs-CZ" sz="1700" dirty="0">
              <a:latin typeface="Times New Roman" pitchFamily="18" charset="0"/>
              <a:cs typeface="Times New Roman" pitchFamily="18" charset="0"/>
            </a:endParaRPr>
          </a:p>
          <a:p>
            <a:pPr marL="285750" indent="-285750">
              <a:buFont typeface="Arial" panose="020B0604020202020204" pitchFamily="34" charset="0"/>
              <a:buChar char="•"/>
            </a:pPr>
            <a:r>
              <a:rPr lang="cs-CZ" sz="1700" dirty="0" err="1">
                <a:latin typeface="Times New Roman" pitchFamily="18" charset="0"/>
                <a:cs typeface="Times New Roman" pitchFamily="18" charset="0"/>
              </a:rPr>
              <a:t>flavonoidy</a:t>
            </a:r>
            <a:r>
              <a:rPr lang="cs-CZ" sz="1700" dirty="0">
                <a:latin typeface="Times New Roman" pitchFamily="18" charset="0"/>
                <a:cs typeface="Times New Roman" pitchFamily="18" charset="0"/>
              </a:rPr>
              <a:t> a </a:t>
            </a:r>
            <a:r>
              <a:rPr lang="cs-CZ" sz="1700" dirty="0" err="1">
                <a:latin typeface="Times New Roman" pitchFamily="18" charset="0"/>
                <a:cs typeface="Times New Roman" pitchFamily="18" charset="0"/>
              </a:rPr>
              <a:t>isoflavonoidy</a:t>
            </a:r>
            <a:r>
              <a:rPr lang="cs-CZ" sz="1700" dirty="0">
                <a:latin typeface="Times New Roman" pitchFamily="18" charset="0"/>
                <a:cs typeface="Times New Roman" pitchFamily="18" charset="0"/>
              </a:rPr>
              <a:t> vylučované rostlinou indukují expresi </a:t>
            </a:r>
            <a:r>
              <a:rPr lang="cs-CZ" sz="1700" dirty="0" err="1">
                <a:latin typeface="Times New Roman" pitchFamily="18" charset="0"/>
                <a:cs typeface="Times New Roman" pitchFamily="18" charset="0"/>
              </a:rPr>
              <a:t>nod</a:t>
            </a:r>
            <a:r>
              <a:rPr lang="cs-CZ" sz="1700" dirty="0">
                <a:latin typeface="Times New Roman" pitchFamily="18" charset="0"/>
                <a:cs typeface="Times New Roman" pitchFamily="18" charset="0"/>
              </a:rPr>
              <a:t> genů v </a:t>
            </a:r>
            <a:r>
              <a:rPr lang="cs-CZ" sz="1700" dirty="0" err="1">
                <a:latin typeface="Times New Roman" pitchFamily="18" charset="0"/>
                <a:cs typeface="Times New Roman" pitchFamily="18" charset="0"/>
              </a:rPr>
              <a:t>rhizobiích</a:t>
            </a:r>
            <a:r>
              <a:rPr lang="cs-CZ" sz="1700" dirty="0">
                <a:latin typeface="Times New Roman" pitchFamily="18" charset="0"/>
                <a:cs typeface="Times New Roman" pitchFamily="18" charset="0"/>
              </a:rPr>
              <a:t> – enzymy biosyntézy substituovaných </a:t>
            </a:r>
            <a:r>
              <a:rPr lang="cs-CZ" sz="1700" dirty="0" err="1">
                <a:latin typeface="Times New Roman" pitchFamily="18" charset="0"/>
                <a:cs typeface="Times New Roman" pitchFamily="18" charset="0"/>
              </a:rPr>
              <a:t>lipooligosacharidů</a:t>
            </a:r>
            <a:r>
              <a:rPr lang="cs-CZ" sz="1700" dirty="0">
                <a:latin typeface="Times New Roman" pitchFamily="18" charset="0"/>
                <a:cs typeface="Times New Roman" pitchFamily="18" charset="0"/>
              </a:rPr>
              <a:t>, </a:t>
            </a:r>
            <a:r>
              <a:rPr lang="cs-CZ" sz="1700" dirty="0" err="1">
                <a:latin typeface="Times New Roman" pitchFamily="18" charset="0"/>
                <a:cs typeface="Times New Roman" pitchFamily="18" charset="0"/>
              </a:rPr>
              <a:t>Nod</a:t>
            </a:r>
            <a:r>
              <a:rPr lang="cs-CZ" sz="1700" dirty="0">
                <a:latin typeface="Times New Roman" pitchFamily="18" charset="0"/>
                <a:cs typeface="Times New Roman" pitchFamily="18" charset="0"/>
              </a:rPr>
              <a:t> faktorů</a:t>
            </a:r>
          </a:p>
          <a:p>
            <a:pPr marL="285750" indent="-285750">
              <a:buFont typeface="Arial" panose="020B0604020202020204" pitchFamily="34" charset="0"/>
              <a:buChar char="•"/>
            </a:pPr>
            <a:endParaRPr lang="cs-CZ" sz="1700" dirty="0">
              <a:latin typeface="Times New Roman" pitchFamily="18" charset="0"/>
              <a:cs typeface="Times New Roman" pitchFamily="18" charset="0"/>
            </a:endParaRPr>
          </a:p>
          <a:p>
            <a:pPr marL="285750" indent="-285750">
              <a:buFont typeface="Arial" panose="020B0604020202020204" pitchFamily="34" charset="0"/>
              <a:buChar char="•"/>
            </a:pPr>
            <a:r>
              <a:rPr lang="cs-CZ" sz="1700" dirty="0" err="1">
                <a:latin typeface="Times New Roman" pitchFamily="18" charset="0"/>
                <a:cs typeface="Times New Roman" pitchFamily="18" charset="0"/>
              </a:rPr>
              <a:t>exkretovány</a:t>
            </a:r>
            <a:r>
              <a:rPr lang="cs-CZ" sz="1700" dirty="0">
                <a:latin typeface="Times New Roman" pitchFamily="18" charset="0"/>
                <a:cs typeface="Times New Roman" pitchFamily="18" charset="0"/>
              </a:rPr>
              <a:t>, způsobí ohnutí kořenových vlásků a dělení meristematických buněk vedoucí k vytvoření hlízky</a:t>
            </a:r>
          </a:p>
          <a:p>
            <a:pPr marL="285750" indent="-285750">
              <a:buFont typeface="Arial" panose="020B0604020202020204" pitchFamily="34" charset="0"/>
              <a:buChar char="•"/>
            </a:pPr>
            <a:endParaRPr lang="cs-CZ" sz="1700" dirty="0">
              <a:latin typeface="Times New Roman" pitchFamily="18" charset="0"/>
              <a:cs typeface="Times New Roman" pitchFamily="18" charset="0"/>
            </a:endParaRPr>
          </a:p>
          <a:p>
            <a:pPr marL="285750" indent="-285750">
              <a:buFont typeface="Arial" panose="020B0604020202020204" pitchFamily="34" charset="0"/>
              <a:buChar char="•"/>
            </a:pPr>
            <a:r>
              <a:rPr lang="cs-CZ" sz="1700" dirty="0">
                <a:latin typeface="Times New Roman" pitchFamily="18" charset="0"/>
                <a:cs typeface="Times New Roman" pitchFamily="18" charset="0"/>
              </a:rPr>
              <a:t>v hlízce buňky s bakteroidy jsou tetraploidní, mezi nimi i normální buňky které spojují hlízky s kořenovým cévním systémem</a:t>
            </a:r>
          </a:p>
          <a:p>
            <a:pPr marL="285750" indent="-285750">
              <a:buFont typeface="Arial" panose="020B0604020202020204" pitchFamily="34" charset="0"/>
              <a:buChar char="•"/>
            </a:pPr>
            <a:endParaRPr lang="cs-CZ" sz="1700" dirty="0">
              <a:latin typeface="Times New Roman" pitchFamily="18" charset="0"/>
              <a:cs typeface="Times New Roman" pitchFamily="18" charset="0"/>
            </a:endParaRPr>
          </a:p>
          <a:p>
            <a:pPr marL="285750" indent="-285750">
              <a:buFont typeface="Arial" panose="020B0604020202020204" pitchFamily="34" charset="0"/>
              <a:buChar char="•"/>
            </a:pPr>
            <a:r>
              <a:rPr lang="cs-CZ" sz="1700" dirty="0">
                <a:latin typeface="Times New Roman" pitchFamily="18" charset="0"/>
                <a:cs typeface="Times New Roman" pitchFamily="18" charset="0"/>
              </a:rPr>
              <a:t>při přeměně </a:t>
            </a:r>
            <a:r>
              <a:rPr lang="cs-CZ" sz="1700" dirty="0" err="1">
                <a:latin typeface="Times New Roman" pitchFamily="18" charset="0"/>
                <a:cs typeface="Times New Roman" pitchFamily="18" charset="0"/>
              </a:rPr>
              <a:t>rhizobiální</a:t>
            </a:r>
            <a:r>
              <a:rPr lang="cs-CZ" sz="1700" dirty="0">
                <a:latin typeface="Times New Roman" pitchFamily="18" charset="0"/>
                <a:cs typeface="Times New Roman" pitchFamily="18" charset="0"/>
              </a:rPr>
              <a:t> buňky na bakteroid dochází k degeneraci bakteriálního chromozómu – bakteroid se nemnoží</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88" y="1890100"/>
            <a:ext cx="3779912" cy="4059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42483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0"/>
            <a:ext cx="7632848" cy="2492990"/>
          </a:xfrm>
          <a:prstGeom prst="rect">
            <a:avLst/>
          </a:prstGeom>
        </p:spPr>
        <p:txBody>
          <a:bodyPr wrap="square">
            <a:spAutoFit/>
          </a:bodyPr>
          <a:lstStyle/>
          <a:p>
            <a:pPr marL="285750" lvl="0" indent="-285750">
              <a:buFont typeface="Arial" panose="020B0604020202020204" pitchFamily="34" charset="0"/>
              <a:buChar char="•"/>
            </a:pPr>
            <a:endParaRPr lang="en-GB" sz="1600" dirty="0">
              <a:solidFill>
                <a:prstClr val="black"/>
              </a:solidFill>
            </a:endParaRPr>
          </a:p>
          <a:p>
            <a:pPr marL="285750" lvl="0" indent="-285750">
              <a:buFont typeface="Arial" panose="020B0604020202020204" pitchFamily="34" charset="0"/>
              <a:buChar char="•"/>
            </a:pPr>
            <a:r>
              <a:rPr lang="cs-CZ" dirty="0">
                <a:solidFill>
                  <a:prstClr val="black"/>
                </a:solidFill>
                <a:latin typeface="Times New Roman" pitchFamily="18" charset="0"/>
                <a:cs typeface="Times New Roman" pitchFamily="18" charset="0"/>
              </a:rPr>
              <a:t>tvorba </a:t>
            </a:r>
            <a:r>
              <a:rPr lang="cs-CZ" dirty="0" err="1">
                <a:solidFill>
                  <a:prstClr val="black"/>
                </a:solidFill>
                <a:latin typeface="Times New Roman" pitchFamily="18" charset="0"/>
                <a:cs typeface="Times New Roman" pitchFamily="18" charset="0"/>
              </a:rPr>
              <a:t>nitrogenázy</a:t>
            </a:r>
            <a:r>
              <a:rPr lang="cs-CZ" dirty="0">
                <a:solidFill>
                  <a:prstClr val="black"/>
                </a:solidFill>
                <a:latin typeface="Times New Roman" pitchFamily="18" charset="0"/>
                <a:cs typeface="Times New Roman" pitchFamily="18" charset="0"/>
              </a:rPr>
              <a:t> v bakteroidu – rostlina hraje roli v zahájení a kontrole její syntézy</a:t>
            </a:r>
          </a:p>
          <a:p>
            <a:pPr marL="285750" lvl="0" indent="-285750">
              <a:buFont typeface="Arial" panose="020B0604020202020204" pitchFamily="34" charset="0"/>
              <a:buChar char="•"/>
            </a:pPr>
            <a:r>
              <a:rPr lang="cs-CZ" dirty="0">
                <a:solidFill>
                  <a:prstClr val="black"/>
                </a:solidFill>
                <a:latin typeface="Times New Roman" pitchFamily="18" charset="0"/>
                <a:cs typeface="Times New Roman" pitchFamily="18" charset="0"/>
              </a:rPr>
              <a:t>hlízky – červenohnědé - díky </a:t>
            </a:r>
            <a:r>
              <a:rPr lang="cs-CZ" dirty="0" err="1">
                <a:solidFill>
                  <a:prstClr val="black"/>
                </a:solidFill>
                <a:latin typeface="Times New Roman" pitchFamily="18" charset="0"/>
                <a:cs typeface="Times New Roman" pitchFamily="18" charset="0"/>
              </a:rPr>
              <a:t>leghemoglobínu</a:t>
            </a:r>
            <a:r>
              <a:rPr lang="cs-CZ" dirty="0">
                <a:solidFill>
                  <a:prstClr val="black"/>
                </a:solidFill>
                <a:latin typeface="Times New Roman" pitchFamily="18" charset="0"/>
                <a:cs typeface="Times New Roman" pitchFamily="18" charset="0"/>
              </a:rPr>
              <a:t> – nosič elektronů</a:t>
            </a:r>
          </a:p>
          <a:p>
            <a:pPr marL="285750" lvl="0" indent="-285750">
              <a:buFont typeface="Arial" panose="020B0604020202020204" pitchFamily="34" charset="0"/>
              <a:buChar char="•"/>
            </a:pPr>
            <a:r>
              <a:rPr lang="cs-CZ" dirty="0">
                <a:solidFill>
                  <a:prstClr val="black"/>
                </a:solidFill>
                <a:latin typeface="Times New Roman" pitchFamily="18" charset="0"/>
                <a:cs typeface="Times New Roman" pitchFamily="18" charset="0"/>
              </a:rPr>
              <a:t>zásobuje bakteroid kyslíkem pro tvorbu ATP a zároveň chrání </a:t>
            </a:r>
            <a:r>
              <a:rPr lang="cs-CZ" dirty="0" err="1">
                <a:solidFill>
                  <a:prstClr val="black"/>
                </a:solidFill>
                <a:latin typeface="Times New Roman" pitchFamily="18" charset="0"/>
                <a:cs typeface="Times New Roman" pitchFamily="18" charset="0"/>
              </a:rPr>
              <a:t>nitrogenázu</a:t>
            </a:r>
            <a:r>
              <a:rPr lang="cs-CZ" dirty="0">
                <a:solidFill>
                  <a:prstClr val="black"/>
                </a:solidFill>
                <a:latin typeface="Times New Roman" pitchFamily="18" charset="0"/>
                <a:cs typeface="Times New Roman" pitchFamily="18" charset="0"/>
              </a:rPr>
              <a:t> proti kyslíku</a:t>
            </a:r>
          </a:p>
          <a:p>
            <a:pPr marL="285750" lvl="0" indent="-285750">
              <a:buFont typeface="Arial" panose="020B0604020202020204" pitchFamily="34" charset="0"/>
              <a:buChar char="•"/>
            </a:pPr>
            <a:r>
              <a:rPr lang="cs-CZ" dirty="0">
                <a:solidFill>
                  <a:prstClr val="black"/>
                </a:solidFill>
                <a:latin typeface="Times New Roman" pitchFamily="18" charset="0"/>
                <a:cs typeface="Times New Roman" pitchFamily="18" charset="0"/>
              </a:rPr>
              <a:t>hemová část kódována </a:t>
            </a:r>
            <a:r>
              <a:rPr lang="cs-CZ" dirty="0" err="1">
                <a:solidFill>
                  <a:prstClr val="black"/>
                </a:solidFill>
                <a:latin typeface="Times New Roman" pitchFamily="18" charset="0"/>
                <a:cs typeface="Times New Roman" pitchFamily="18" charset="0"/>
              </a:rPr>
              <a:t>rhizobiem</a:t>
            </a:r>
            <a:r>
              <a:rPr lang="cs-CZ" dirty="0">
                <a:solidFill>
                  <a:prstClr val="black"/>
                </a:solidFill>
                <a:latin typeface="Times New Roman" pitchFamily="18" charset="0"/>
                <a:cs typeface="Times New Roman" pitchFamily="18" charset="0"/>
              </a:rPr>
              <a:t>, globinová část rostlinou</a:t>
            </a:r>
          </a:p>
          <a:p>
            <a:pPr marL="285750" lvl="0" indent="-285750">
              <a:buFont typeface="Arial" panose="020B0604020202020204" pitchFamily="34" charset="0"/>
              <a:buChar char="•"/>
            </a:pPr>
            <a:endParaRPr lang="en-GB" sz="1600" dirty="0">
              <a:solidFill>
                <a:prstClr val="black"/>
              </a:solidFill>
            </a:endParaRPr>
          </a:p>
          <a:p>
            <a:pPr marL="285750" lvl="0" indent="-285750">
              <a:buFont typeface="Arial" panose="020B0604020202020204" pitchFamily="34" charset="0"/>
              <a:buChar char="•"/>
            </a:pPr>
            <a:endParaRPr lang="en-GB" sz="1600" dirty="0">
              <a:solidFill>
                <a:prstClr val="black"/>
              </a:solidFill>
            </a:endParaRPr>
          </a:p>
        </p:txBody>
      </p:sp>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441492"/>
            <a:ext cx="4715988" cy="4416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2564904"/>
            <a:ext cx="3573007" cy="348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45229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36104" y="117265"/>
            <a:ext cx="8856984" cy="7078861"/>
          </a:xfrm>
          <a:prstGeom prst="rect">
            <a:avLst/>
          </a:prstGeom>
        </p:spPr>
        <p:txBody>
          <a:bodyPr wrap="square">
            <a:spAutoFit/>
          </a:bodyPr>
          <a:lstStyle/>
          <a:p>
            <a:r>
              <a:rPr lang="cs-CZ" sz="2400" b="1" dirty="0">
                <a:latin typeface="Times New Roman" pitchFamily="18" charset="0"/>
                <a:cs typeface="Times New Roman" pitchFamily="18" charset="0"/>
              </a:rPr>
              <a:t>Interakce mikroorganismů se vzdušnými částmi rostlin</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stonky, listy a ovoce – epifytní mikroflóra</a:t>
            </a:r>
          </a:p>
          <a:p>
            <a:pPr marL="285750" indent="-285750">
              <a:buFont typeface="Arial" panose="020B0604020202020204" pitchFamily="34" charset="0"/>
              <a:buChar char="•"/>
            </a:pPr>
            <a:r>
              <a:rPr lang="cs-CZ" dirty="0">
                <a:latin typeface="Times New Roman" pitchFamily="18" charset="0"/>
                <a:cs typeface="Times New Roman" pitchFamily="18" charset="0"/>
              </a:rPr>
              <a:t>heterotrofní a fotosyntetické bakterie, houby (především kvasinky), lišejníky a některé řasy</a:t>
            </a:r>
          </a:p>
          <a:p>
            <a:pPr marL="285750" indent="-285750">
              <a:buFont typeface="Arial" panose="020B0604020202020204" pitchFamily="34" charset="0"/>
              <a:buChar char="•"/>
            </a:pPr>
            <a:r>
              <a:rPr lang="cs-CZ" dirty="0" err="1">
                <a:latin typeface="Times New Roman" pitchFamily="18" charset="0"/>
                <a:cs typeface="Times New Roman" pitchFamily="18" charset="0"/>
              </a:rPr>
              <a:t>fylosféra</a:t>
            </a:r>
            <a:r>
              <a:rPr lang="cs-CZ" dirty="0">
                <a:latin typeface="Times New Roman" pitchFamily="18" charset="0"/>
                <a:cs typeface="Times New Roman" pitchFamily="18" charset="0"/>
              </a:rPr>
              <a:t> – habitat/prostředí přiléhající k povrchu listů</a:t>
            </a:r>
          </a:p>
          <a:p>
            <a:pPr marL="285750" indent="-285750">
              <a:buFont typeface="Arial" panose="020B0604020202020204" pitchFamily="34" charset="0"/>
              <a:buChar char="•"/>
            </a:pPr>
            <a:r>
              <a:rPr lang="cs-CZ" dirty="0" err="1">
                <a:latin typeface="Times New Roman" pitchFamily="18" charset="0"/>
                <a:cs typeface="Times New Roman" pitchFamily="18" charset="0"/>
              </a:rPr>
              <a:t>fyloplán</a:t>
            </a:r>
            <a:r>
              <a:rPr lang="cs-CZ" dirty="0">
                <a:latin typeface="Times New Roman" pitchFamily="18" charset="0"/>
                <a:cs typeface="Times New Roman" pitchFamily="18" charset="0"/>
              </a:rPr>
              <a:t> – přímo povrch listů</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na jehličnanech – </a:t>
            </a:r>
            <a:r>
              <a:rPr lang="cs-CZ" dirty="0" err="1">
                <a:latin typeface="Times New Roman" pitchFamily="18" charset="0"/>
                <a:cs typeface="Times New Roman" pitchFamily="18" charset="0"/>
              </a:rPr>
              <a:t>Pseudomonas</a:t>
            </a:r>
            <a:r>
              <a:rPr lang="cs-CZ" dirty="0">
                <a:latin typeface="Times New Roman" pitchFamily="18" charset="0"/>
                <a:cs typeface="Times New Roman" pitchFamily="18" charset="0"/>
              </a:rPr>
              <a:t> (</a:t>
            </a:r>
            <a:r>
              <a:rPr lang="cs-CZ" dirty="0" err="1">
                <a:latin typeface="Times New Roman" pitchFamily="18" charset="0"/>
                <a:cs typeface="Times New Roman" pitchFamily="18" charset="0"/>
              </a:rPr>
              <a:t>fluorescens</a:t>
            </a:r>
            <a:r>
              <a:rPr lang="cs-CZ" dirty="0">
                <a:latin typeface="Times New Roman" pitchFamily="18" charset="0"/>
                <a:cs typeface="Times New Roman" pitchFamily="18" charset="0"/>
              </a:rPr>
              <a:t>)</a:t>
            </a:r>
          </a:p>
          <a:p>
            <a:pPr marL="285750" indent="-285750">
              <a:buFont typeface="Arial" panose="020B0604020202020204" pitchFamily="34" charset="0"/>
              <a:buChar char="•"/>
            </a:pPr>
            <a:r>
              <a:rPr lang="cs-CZ" dirty="0">
                <a:latin typeface="Times New Roman" pitchFamily="18" charset="0"/>
                <a:cs typeface="Times New Roman" pitchFamily="18" charset="0"/>
              </a:rPr>
              <a:t>populace bakterií z jehličnanů využívají jako zdroje C cukry a alkoholy </a:t>
            </a:r>
          </a:p>
          <a:p>
            <a:pPr marL="285750" indent="-285750">
              <a:buFont typeface="Arial" panose="020B0604020202020204" pitchFamily="34" charset="0"/>
              <a:buChar char="•"/>
            </a:pPr>
            <a:r>
              <a:rPr lang="cs-CZ" dirty="0">
                <a:latin typeface="Times New Roman" pitchFamily="18" charset="0"/>
                <a:cs typeface="Times New Roman" pitchFamily="18" charset="0"/>
              </a:rPr>
              <a:t>ve srovnání s mikroflórou </a:t>
            </a:r>
            <a:r>
              <a:rPr lang="cs-CZ" dirty="0" err="1">
                <a:latin typeface="Times New Roman" pitchFamily="18" charset="0"/>
                <a:cs typeface="Times New Roman" pitchFamily="18" charset="0"/>
              </a:rPr>
              <a:t>opadanky</a:t>
            </a:r>
            <a:r>
              <a:rPr lang="cs-CZ" dirty="0">
                <a:latin typeface="Times New Roman" pitchFamily="18" charset="0"/>
                <a:cs typeface="Times New Roman" pitchFamily="18" charset="0"/>
              </a:rPr>
              <a:t> – zde víc lipolytické a proteolytické aktivity</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r>
              <a:rPr lang="cs-CZ" dirty="0">
                <a:latin typeface="Times New Roman" pitchFamily="18" charset="0"/>
                <a:cs typeface="Times New Roman" pitchFamily="18" charset="0"/>
              </a:rPr>
              <a:t>žito – sezónní změny</a:t>
            </a:r>
          </a:p>
          <a:p>
            <a:pPr marL="285750" indent="-285750">
              <a:buFont typeface="Arial" panose="020B0604020202020204" pitchFamily="34" charset="0"/>
              <a:buChar char="•"/>
            </a:pPr>
            <a:r>
              <a:rPr lang="cs-CZ" dirty="0">
                <a:latin typeface="Times New Roman" pitchFamily="18" charset="0"/>
                <a:cs typeface="Times New Roman" pitchFamily="18" charset="0"/>
              </a:rPr>
              <a:t>květen – </a:t>
            </a:r>
            <a:r>
              <a:rPr lang="cs-CZ" dirty="0" err="1">
                <a:latin typeface="Times New Roman" pitchFamily="18" charset="0"/>
                <a:cs typeface="Times New Roman" pitchFamily="18" charset="0"/>
              </a:rPr>
              <a:t>xantomonady</a:t>
            </a:r>
            <a:r>
              <a:rPr lang="cs-CZ" dirty="0">
                <a:latin typeface="Times New Roman" pitchFamily="18" charset="0"/>
                <a:cs typeface="Times New Roman" pitchFamily="18" charset="0"/>
              </a:rPr>
              <a:t> a růžové chromogeny</a:t>
            </a:r>
          </a:p>
          <a:p>
            <a:pPr marL="285750" indent="-285750">
              <a:buFont typeface="Arial" panose="020B0604020202020204" pitchFamily="34" charset="0"/>
              <a:buChar char="•"/>
            </a:pPr>
            <a:r>
              <a:rPr lang="cs-CZ" dirty="0">
                <a:latin typeface="Times New Roman" pitchFamily="18" charset="0"/>
                <a:cs typeface="Times New Roman" pitchFamily="18" charset="0"/>
              </a:rPr>
              <a:t>červenec – </a:t>
            </a:r>
            <a:r>
              <a:rPr lang="cs-CZ" dirty="0" err="1">
                <a:latin typeface="Times New Roman" pitchFamily="18" charset="0"/>
                <a:cs typeface="Times New Roman" pitchFamily="18" charset="0"/>
              </a:rPr>
              <a:t>xantomonady</a:t>
            </a:r>
            <a:r>
              <a:rPr lang="cs-CZ" dirty="0">
                <a:latin typeface="Times New Roman" pitchFamily="18" charset="0"/>
                <a:cs typeface="Times New Roman" pitchFamily="18" charset="0"/>
              </a:rPr>
              <a:t> a </a:t>
            </a:r>
            <a:r>
              <a:rPr lang="cs-CZ" dirty="0" err="1">
                <a:latin typeface="Times New Roman" pitchFamily="18" charset="0"/>
                <a:cs typeface="Times New Roman" pitchFamily="18" charset="0"/>
              </a:rPr>
              <a:t>pseudomonady</a:t>
            </a: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září – </a:t>
            </a:r>
            <a:r>
              <a:rPr lang="cs-CZ" dirty="0" err="1">
                <a:latin typeface="Times New Roman" pitchFamily="18" charset="0"/>
                <a:cs typeface="Times New Roman" pitchFamily="18" charset="0"/>
              </a:rPr>
              <a:t>xanthomonady</a:t>
            </a: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říjen – </a:t>
            </a:r>
            <a:r>
              <a:rPr lang="cs-CZ" dirty="0" err="1">
                <a:latin typeface="Times New Roman" pitchFamily="18" charset="0"/>
                <a:cs typeface="Times New Roman" pitchFamily="18" charset="0"/>
              </a:rPr>
              <a:t>listerie</a:t>
            </a:r>
            <a:r>
              <a:rPr lang="cs-CZ" dirty="0">
                <a:latin typeface="Times New Roman" pitchFamily="18" charset="0"/>
                <a:cs typeface="Times New Roman" pitchFamily="18" charset="0"/>
              </a:rPr>
              <a:t>, stafylokoky</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r>
              <a:rPr lang="cs-CZ" dirty="0">
                <a:latin typeface="Times New Roman" pitchFamily="18" charset="0"/>
                <a:cs typeface="Times New Roman" pitchFamily="18" charset="0"/>
              </a:rPr>
              <a:t>kvasinky jsou častou mikroflórou listů</a:t>
            </a:r>
          </a:p>
          <a:p>
            <a:pPr marL="285750" indent="-285750">
              <a:buFont typeface="Arial" panose="020B0604020202020204" pitchFamily="34" charset="0"/>
              <a:buChar char="•"/>
            </a:pPr>
            <a:r>
              <a:rPr lang="cs-CZ" i="1" dirty="0" err="1">
                <a:latin typeface="Times New Roman" pitchFamily="18" charset="0"/>
                <a:cs typeface="Times New Roman" pitchFamily="18" charset="0"/>
              </a:rPr>
              <a:t>Sporobolomyces</a:t>
            </a:r>
            <a:r>
              <a:rPr lang="cs-CZ" i="1" dirty="0">
                <a:latin typeface="Times New Roman" pitchFamily="18" charset="0"/>
                <a:cs typeface="Times New Roman" pitchFamily="18" charset="0"/>
              </a:rPr>
              <a:t> </a:t>
            </a:r>
            <a:r>
              <a:rPr lang="cs-CZ" i="1" dirty="0" err="1">
                <a:latin typeface="Times New Roman" pitchFamily="18" charset="0"/>
                <a:cs typeface="Times New Roman" pitchFamily="18" charset="0"/>
              </a:rPr>
              <a:t>roseus</a:t>
            </a:r>
            <a:endParaRPr lang="cs-CZ" i="1" dirty="0">
              <a:latin typeface="Times New Roman" pitchFamily="18" charset="0"/>
              <a:cs typeface="Times New Roman" pitchFamily="18" charset="0"/>
            </a:endParaRPr>
          </a:p>
          <a:p>
            <a:pPr marL="285750" indent="-285750">
              <a:buFont typeface="Arial" panose="020B0604020202020204" pitchFamily="34" charset="0"/>
              <a:buChar char="•"/>
            </a:pPr>
            <a:r>
              <a:rPr lang="cs-CZ" i="1" dirty="0" err="1">
                <a:latin typeface="Times New Roman" pitchFamily="18" charset="0"/>
                <a:cs typeface="Times New Roman" pitchFamily="18" charset="0"/>
              </a:rPr>
              <a:t>Rhodotorula</a:t>
            </a:r>
            <a:r>
              <a:rPr lang="cs-CZ" i="1" dirty="0">
                <a:latin typeface="Times New Roman" pitchFamily="18" charset="0"/>
                <a:cs typeface="Times New Roman" pitchFamily="18" charset="0"/>
              </a:rPr>
              <a:t> </a:t>
            </a:r>
            <a:r>
              <a:rPr lang="cs-CZ" i="1" dirty="0" err="1">
                <a:latin typeface="Times New Roman" pitchFamily="18" charset="0"/>
                <a:cs typeface="Times New Roman" pitchFamily="18" charset="0"/>
              </a:rPr>
              <a:t>glutinis</a:t>
            </a:r>
            <a:endParaRPr lang="cs-CZ" i="1" dirty="0">
              <a:latin typeface="Times New Roman" pitchFamily="18" charset="0"/>
              <a:cs typeface="Times New Roman" pitchFamily="18" charset="0"/>
            </a:endParaRPr>
          </a:p>
          <a:p>
            <a:pPr marL="285750" indent="-285750">
              <a:buFont typeface="Arial" panose="020B0604020202020204" pitchFamily="34" charset="0"/>
              <a:buChar char="•"/>
            </a:pPr>
            <a:r>
              <a:rPr lang="cs-CZ" i="1" dirty="0">
                <a:latin typeface="Times New Roman" pitchFamily="18" charset="0"/>
                <a:cs typeface="Times New Roman" pitchFamily="18" charset="0"/>
              </a:rPr>
              <a:t>R. </a:t>
            </a:r>
            <a:r>
              <a:rPr lang="cs-CZ" i="1" dirty="0" err="1">
                <a:latin typeface="Times New Roman" pitchFamily="18" charset="0"/>
                <a:cs typeface="Times New Roman" pitchFamily="18" charset="0"/>
              </a:rPr>
              <a:t>mucilaginosa</a:t>
            </a:r>
            <a:endParaRPr lang="cs-CZ" i="1" dirty="0">
              <a:latin typeface="Times New Roman" pitchFamily="18" charset="0"/>
              <a:cs typeface="Times New Roman" pitchFamily="18" charset="0"/>
            </a:endParaRPr>
          </a:p>
          <a:p>
            <a:pPr marL="285750" indent="-285750">
              <a:buFont typeface="Arial" panose="020B0604020202020204" pitchFamily="34" charset="0"/>
              <a:buChar char="•"/>
            </a:pPr>
            <a:r>
              <a:rPr lang="cs-CZ" i="1" dirty="0" err="1">
                <a:latin typeface="Times New Roman" pitchFamily="18" charset="0"/>
                <a:cs typeface="Times New Roman" pitchFamily="18" charset="0"/>
              </a:rPr>
              <a:t>Cryptococcus</a:t>
            </a:r>
            <a:r>
              <a:rPr lang="cs-CZ" i="1" dirty="0">
                <a:latin typeface="Times New Roman" pitchFamily="18" charset="0"/>
                <a:cs typeface="Times New Roman" pitchFamily="18" charset="0"/>
              </a:rPr>
              <a:t> </a:t>
            </a:r>
            <a:r>
              <a:rPr lang="cs-CZ" i="1" dirty="0" err="1">
                <a:latin typeface="Times New Roman" pitchFamily="18" charset="0"/>
                <a:cs typeface="Times New Roman" pitchFamily="18" charset="0"/>
              </a:rPr>
              <a:t>laurentii</a:t>
            </a:r>
            <a:endParaRPr lang="cs-CZ" i="1" dirty="0">
              <a:latin typeface="Times New Roman" pitchFamily="18" charset="0"/>
              <a:cs typeface="Times New Roman" pitchFamily="18" charset="0"/>
            </a:endParaRPr>
          </a:p>
          <a:p>
            <a:pPr marL="285750" indent="-285750">
              <a:buFont typeface="Arial" panose="020B0604020202020204" pitchFamily="34" charset="0"/>
              <a:buChar char="•"/>
            </a:pPr>
            <a:r>
              <a:rPr lang="cs-CZ" i="1" dirty="0" err="1">
                <a:latin typeface="Times New Roman" pitchFamily="18" charset="0"/>
                <a:cs typeface="Times New Roman" pitchFamily="18" charset="0"/>
              </a:rPr>
              <a:t>Torulopsis</a:t>
            </a:r>
            <a:r>
              <a:rPr lang="cs-CZ" i="1" dirty="0">
                <a:latin typeface="Times New Roman" pitchFamily="18" charset="0"/>
                <a:cs typeface="Times New Roman" pitchFamily="18" charset="0"/>
              </a:rPr>
              <a:t> </a:t>
            </a:r>
            <a:r>
              <a:rPr lang="cs-CZ" i="1" dirty="0" err="1">
                <a:latin typeface="Times New Roman" pitchFamily="18" charset="0"/>
                <a:cs typeface="Times New Roman" pitchFamily="18" charset="0"/>
              </a:rPr>
              <a:t>ingeniosa</a:t>
            </a:r>
            <a:endParaRPr lang="cs-CZ" i="1" dirty="0">
              <a:latin typeface="Times New Roman" pitchFamily="18" charset="0"/>
              <a:cs typeface="Times New Roman" pitchFamily="18" charset="0"/>
            </a:endParaRPr>
          </a:p>
          <a:p>
            <a:pPr marL="285750" indent="-285750">
              <a:buFont typeface="Arial" panose="020B0604020202020204" pitchFamily="34" charset="0"/>
              <a:buChar char="•"/>
            </a:pPr>
            <a:r>
              <a:rPr lang="cs-CZ" i="1" dirty="0" err="1">
                <a:latin typeface="Times New Roman" pitchFamily="18" charset="0"/>
                <a:cs typeface="Times New Roman" pitchFamily="18" charset="0"/>
              </a:rPr>
              <a:t>Aureobasidium</a:t>
            </a:r>
            <a:r>
              <a:rPr lang="cs-CZ" i="1" dirty="0">
                <a:latin typeface="Times New Roman" pitchFamily="18" charset="0"/>
                <a:cs typeface="Times New Roman" pitchFamily="18" charset="0"/>
              </a:rPr>
              <a:t> </a:t>
            </a:r>
            <a:r>
              <a:rPr lang="cs-CZ" i="1" dirty="0" err="1">
                <a:latin typeface="Times New Roman" pitchFamily="18" charset="0"/>
                <a:cs typeface="Times New Roman" pitchFamily="18" charset="0"/>
              </a:rPr>
              <a:t>pullulans</a:t>
            </a:r>
            <a:endParaRPr lang="cs-CZ" i="1" dirty="0">
              <a:latin typeface="Times New Roman" pitchFamily="18" charset="0"/>
              <a:cs typeface="Times New Roman" pitchFamily="18" charset="0"/>
            </a:endParaRPr>
          </a:p>
          <a:p>
            <a:endParaRPr lang="en-GB" sz="1600" dirty="0"/>
          </a:p>
        </p:txBody>
      </p:sp>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9394" y="3368177"/>
            <a:ext cx="3995936" cy="2996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80510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8600" y="188640"/>
            <a:ext cx="8640960" cy="1754326"/>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f</a:t>
            </a:r>
            <a:r>
              <a:rPr kumimoji="0" lang="en-GB"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ixace</a:t>
            </a:r>
            <a:r>
              <a:rPr kumimoji="0" lang="en-GB"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N </a:t>
            </a:r>
            <a:r>
              <a:rPr kumimoji="0" lang="en-GB"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i</a:t>
            </a:r>
            <a:r>
              <a:rPr kumimoji="0" lang="en-GB"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GB"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ve</a:t>
            </a:r>
            <a:r>
              <a:rPr kumimoji="0" lang="en-GB"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GB"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fylosféře</a:t>
            </a:r>
            <a:r>
              <a:rPr kumimoji="0" lang="en-GB"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GB"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terestriálních</a:t>
            </a:r>
            <a:r>
              <a:rPr kumimoji="0" lang="en-GB"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GB"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rostlin</a:t>
            </a:r>
            <a:r>
              <a:rPr kumimoji="0" lang="en-GB"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GB"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včetně</a:t>
            </a:r>
            <a:r>
              <a:rPr kumimoji="0" lang="en-GB"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GB"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konifer</a:t>
            </a:r>
            <a:endParaRPr kumimoji="0" lang="en-GB"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č</a:t>
            </a:r>
            <a:r>
              <a:rPr kumimoji="0" lang="en-GB"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ást</a:t>
            </a:r>
            <a:r>
              <a:rPr kumimoji="0" lang="en-GB"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N </a:t>
            </a:r>
            <a:r>
              <a:rPr kumimoji="0" lang="en-GB"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fixovaného</a:t>
            </a:r>
            <a:r>
              <a:rPr kumimoji="0" lang="en-GB"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v „</a:t>
            </a:r>
            <a:r>
              <a:rPr kumimoji="0" lang="en-GB"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phylloplane</a:t>
            </a:r>
            <a:r>
              <a:rPr kumimoji="0" lang="en-GB"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GB"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zůstane</a:t>
            </a:r>
            <a:r>
              <a:rPr kumimoji="0" lang="en-GB"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v </a:t>
            </a:r>
            <a:r>
              <a:rPr kumimoji="0" lang="en-GB"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korunách</a:t>
            </a:r>
            <a:r>
              <a:rPr kumimoji="0" lang="en-GB"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GB"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stromů</a:t>
            </a:r>
            <a:r>
              <a:rPr kumimoji="0" lang="cs-CZ"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GB"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 je </a:t>
            </a:r>
            <a:r>
              <a:rPr kumimoji="0" lang="en-GB"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recyklována</a:t>
            </a:r>
            <a:r>
              <a:rPr kumimoji="0" lang="en-GB"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GB"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zdejší</a:t>
            </a:r>
            <a:r>
              <a:rPr kumimoji="0" lang="en-GB"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GB"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mikroflórou</a:t>
            </a:r>
            <a:endParaRPr kumimoji="0" lang="cs-CZ"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část</a:t>
            </a:r>
            <a:r>
              <a:rPr kumimoji="0" lang="en-GB"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se </a:t>
            </a:r>
            <a:r>
              <a:rPr kumimoji="0" lang="en-GB"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spláchne</a:t>
            </a:r>
            <a:r>
              <a:rPr kumimoji="0" lang="en-GB"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do </a:t>
            </a:r>
            <a:r>
              <a:rPr kumimoji="0" lang="en-GB"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půdy</a:t>
            </a:r>
            <a:r>
              <a:rPr kumimoji="0" lang="en-GB"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cs-CZ"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GB"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část</a:t>
            </a:r>
            <a:r>
              <a:rPr kumimoji="0" lang="en-GB"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GB"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přijata</a:t>
            </a:r>
            <a:r>
              <a:rPr kumimoji="0" lang="en-GB"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GB"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přímo</a:t>
            </a:r>
            <a:r>
              <a:rPr kumimoji="0" lang="en-GB"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GB"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listy</a:t>
            </a:r>
            <a:r>
              <a:rPr kumimoji="0" lang="en-GB"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GB"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část</a:t>
            </a:r>
            <a:r>
              <a:rPr kumimoji="0" lang="en-GB"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GB"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zkonzumována</a:t>
            </a:r>
            <a:r>
              <a:rPr kumimoji="0" lang="en-GB"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GB"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býložravci</a:t>
            </a:r>
            <a:endParaRPr kumimoji="0" lang="en-GB"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a:t>
            </a:r>
            <a:r>
              <a:rPr kumimoji="0" lang="en-GB"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ěkteré</a:t>
            </a:r>
            <a:r>
              <a:rPr kumimoji="0" lang="en-GB"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GB"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bakterie</a:t>
            </a:r>
            <a:r>
              <a:rPr kumimoji="0" lang="en-GB"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GB"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mohou</a:t>
            </a:r>
            <a:r>
              <a:rPr kumimoji="0" lang="en-GB"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GB"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infikovat</a:t>
            </a:r>
            <a:r>
              <a:rPr kumimoji="0" lang="en-GB"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GB"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listy</a:t>
            </a:r>
            <a:r>
              <a:rPr kumimoji="0" lang="en-GB"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GB"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čeledi</a:t>
            </a:r>
            <a:r>
              <a:rPr kumimoji="0" lang="en-GB"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GB" sz="1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Myrsinaceae</a:t>
            </a:r>
            <a:r>
              <a:rPr kumimoji="0" lang="en-GB" sz="1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 </a:t>
            </a:r>
            <a:r>
              <a:rPr kumimoji="0" lang="en-GB" sz="1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Rubiaceae</a:t>
            </a:r>
            <a:r>
              <a:rPr kumimoji="0" lang="en-GB"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cs-CZ"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GB"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vytvořit</a:t>
            </a:r>
            <a:r>
              <a:rPr kumimoji="0" lang="en-GB"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GB"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na</a:t>
            </a:r>
            <a:r>
              <a:rPr kumimoji="0" lang="en-GB"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GB"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nich</a:t>
            </a:r>
            <a:r>
              <a:rPr kumimoji="0" lang="en-GB"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GB"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listové</a:t>
            </a:r>
            <a:r>
              <a:rPr kumimoji="0" lang="en-GB"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GB"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hlízky</a:t>
            </a:r>
            <a:r>
              <a:rPr kumimoji="0" lang="en-GB"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GB"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některé</a:t>
            </a:r>
            <a:r>
              <a:rPr kumimoji="0" lang="en-GB"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GB"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schopné</a:t>
            </a:r>
            <a:r>
              <a:rPr kumimoji="0" lang="en-GB"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GB"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fixace</a:t>
            </a:r>
            <a:r>
              <a:rPr kumimoji="0" lang="en-GB"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N</a:t>
            </a:r>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543827"/>
            <a:ext cx="4457600" cy="2971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2543827"/>
            <a:ext cx="3968080" cy="2976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3796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6796" y="260648"/>
            <a:ext cx="9001000" cy="3046988"/>
          </a:xfrm>
          <a:prstGeom prst="rect">
            <a:avLst/>
          </a:prstGeom>
        </p:spPr>
        <p:txBody>
          <a:bodyPr wrap="square">
            <a:spAutoFit/>
          </a:bodyPr>
          <a:lstStyle/>
          <a:p>
            <a:pPr marL="285750" indent="-285750">
              <a:buFont typeface="Arial" panose="020B0604020202020204" pitchFamily="34" charset="0"/>
              <a:buChar char="•"/>
            </a:pPr>
            <a:r>
              <a:rPr lang="cs-CZ" sz="1600" dirty="0"/>
              <a:t>mikroflóra listů včetně kvasinek bývá často pigmentovaná– ochrana proti UV</a:t>
            </a:r>
          </a:p>
          <a:p>
            <a:pPr marL="285750" indent="-285750">
              <a:buFont typeface="Arial" panose="020B0604020202020204" pitchFamily="34" charset="0"/>
              <a:buChar char="•"/>
            </a:pPr>
            <a:r>
              <a:rPr lang="cs-CZ" sz="1600" dirty="0"/>
              <a:t>mikroflóra odolnost stresu – sucho, teplo– specializované ochranné buněčné stěny</a:t>
            </a:r>
          </a:p>
          <a:p>
            <a:pPr marL="285750" indent="-285750">
              <a:buFont typeface="Arial" panose="020B0604020202020204" pitchFamily="34" charset="0"/>
              <a:buChar char="•"/>
            </a:pPr>
            <a:r>
              <a:rPr lang="cs-CZ" sz="1600" dirty="0"/>
              <a:t>speciální způsoby rozšiřování na další listy – např. hmyz přenáší mikroorganismy z plodu na plod (octomilka a kvasinky)</a:t>
            </a:r>
          </a:p>
          <a:p>
            <a:pPr marL="285750" indent="-285750">
              <a:buFont typeface="Arial" panose="020B0604020202020204" pitchFamily="34" charset="0"/>
              <a:buChar char="•"/>
            </a:pPr>
            <a:endParaRPr lang="cs-CZ" sz="1600" dirty="0"/>
          </a:p>
          <a:p>
            <a:r>
              <a:rPr lang="cs-CZ" sz="1600" dirty="0"/>
              <a:t>někdy i těsný synergický vztah mezi mikroorganismem, hmyzem a rostlinou:</a:t>
            </a:r>
          </a:p>
          <a:p>
            <a:endParaRPr lang="cs-CZ" sz="1600" dirty="0"/>
          </a:p>
          <a:p>
            <a:pPr marL="285750" indent="-285750">
              <a:buFont typeface="Arial" panose="020B0604020202020204" pitchFamily="34" charset="0"/>
              <a:buChar char="•"/>
            </a:pPr>
            <a:r>
              <a:rPr lang="cs-CZ" sz="1600" dirty="0"/>
              <a:t> jeden druh fíkovníku (</a:t>
            </a:r>
            <a:r>
              <a:rPr lang="cs-CZ" sz="1600" i="1" dirty="0" err="1"/>
              <a:t>Calimyrna</a:t>
            </a:r>
            <a:r>
              <a:rPr lang="cs-CZ" sz="1600" dirty="0"/>
              <a:t>) musí být opylen speciální fíkovou vosou (</a:t>
            </a:r>
            <a:r>
              <a:rPr lang="cs-CZ" sz="1600" i="1" dirty="0" err="1"/>
              <a:t>Blastophaga</a:t>
            </a:r>
            <a:r>
              <a:rPr lang="cs-CZ" sz="1600" i="1" dirty="0"/>
              <a:t> </a:t>
            </a:r>
            <a:r>
              <a:rPr lang="cs-CZ" sz="1600" i="1" dirty="0" err="1"/>
              <a:t>psenes</a:t>
            </a:r>
            <a:r>
              <a:rPr lang="cs-CZ" sz="1600" dirty="0"/>
              <a:t>)</a:t>
            </a:r>
          </a:p>
          <a:p>
            <a:pPr marL="285750" indent="-285750">
              <a:buFont typeface="Arial" panose="020B0604020202020204" pitchFamily="34" charset="0"/>
              <a:buChar char="•"/>
            </a:pPr>
            <a:r>
              <a:rPr lang="cs-CZ" sz="1600" dirty="0"/>
              <a:t> ta infikuje fík kvasinkou </a:t>
            </a:r>
            <a:r>
              <a:rPr lang="cs-CZ" sz="1600" i="1" dirty="0"/>
              <a:t>Candida </a:t>
            </a:r>
            <a:r>
              <a:rPr lang="cs-CZ" sz="1600" i="1" dirty="0" err="1"/>
              <a:t>guilliermondii</a:t>
            </a:r>
            <a:r>
              <a:rPr lang="cs-CZ" sz="1600" i="1" dirty="0"/>
              <a:t> var. </a:t>
            </a:r>
            <a:r>
              <a:rPr lang="cs-CZ" sz="1600" i="1" dirty="0" err="1"/>
              <a:t>carpophila</a:t>
            </a:r>
            <a:r>
              <a:rPr lang="cs-CZ" sz="1600" i="1" dirty="0"/>
              <a:t> </a:t>
            </a:r>
            <a:r>
              <a:rPr lang="cs-CZ" sz="1600" dirty="0"/>
              <a:t>a bakterií</a:t>
            </a:r>
            <a:r>
              <a:rPr lang="cs-CZ" sz="1600" i="1" dirty="0"/>
              <a:t> </a:t>
            </a:r>
            <a:r>
              <a:rPr lang="cs-CZ" sz="1600" i="1" dirty="0" err="1"/>
              <a:t>Serratia</a:t>
            </a:r>
            <a:r>
              <a:rPr lang="cs-CZ" sz="1600" i="1" dirty="0"/>
              <a:t> </a:t>
            </a:r>
            <a:r>
              <a:rPr lang="cs-CZ" sz="1600" i="1" dirty="0" err="1"/>
              <a:t>plymuthica</a:t>
            </a:r>
            <a:endParaRPr lang="cs-CZ" sz="1600" dirty="0"/>
          </a:p>
          <a:p>
            <a:pPr marL="285750" indent="-285750">
              <a:buFont typeface="Arial" panose="020B0604020202020204" pitchFamily="34" charset="0"/>
              <a:buChar char="•"/>
            </a:pPr>
            <a:r>
              <a:rPr lang="cs-CZ" sz="1600" dirty="0"/>
              <a:t> které se zde pomnoží, ale nezpůsobují kažení fíku</a:t>
            </a:r>
          </a:p>
          <a:p>
            <a:endParaRPr lang="cs-CZ" sz="1600" dirty="0"/>
          </a:p>
          <a:p>
            <a:r>
              <a:rPr lang="en-GB" sz="1600" dirty="0"/>
              <a:t>https://www.youtube.com/watch?v=oSuoH72jpeo</a:t>
            </a: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958" y="3284982"/>
            <a:ext cx="5420369" cy="2615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565327" y="3284981"/>
            <a:ext cx="3487686" cy="2615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67707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8728" y="44624"/>
            <a:ext cx="9125271" cy="4524315"/>
          </a:xfrm>
          <a:prstGeom prst="rect">
            <a:avLst/>
          </a:prstGeom>
        </p:spPr>
        <p:txBody>
          <a:bodyPr wrap="square">
            <a:spAutoFit/>
          </a:bodyPr>
          <a:lstStyle/>
          <a:p>
            <a:r>
              <a:rPr lang="cs-CZ" dirty="0">
                <a:latin typeface="Times New Roman" panose="02020603050405020304" pitchFamily="18" charset="0"/>
                <a:cs typeface="Times New Roman" panose="02020603050405020304" pitchFamily="18" charset="0"/>
              </a:rPr>
              <a:t>Mikroflóra květů</a:t>
            </a:r>
          </a:p>
          <a:p>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krátkodobý habitat pro epifytní </a:t>
            </a:r>
            <a:r>
              <a:rPr lang="cs-CZ" dirty="0" err="1">
                <a:latin typeface="Times New Roman" panose="02020603050405020304" pitchFamily="18" charset="0"/>
                <a:cs typeface="Times New Roman" panose="02020603050405020304" pitchFamily="18" charset="0"/>
              </a:rPr>
              <a:t>mikrofloru</a:t>
            </a: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zde často </a:t>
            </a:r>
            <a:r>
              <a:rPr lang="cs-CZ" i="1" dirty="0">
                <a:latin typeface="Times New Roman" panose="02020603050405020304" pitchFamily="18" charset="0"/>
                <a:cs typeface="Times New Roman" panose="02020603050405020304" pitchFamily="18" charset="0"/>
              </a:rPr>
              <a:t>Candida </a:t>
            </a:r>
            <a:r>
              <a:rPr lang="cs-CZ" i="1" dirty="0" err="1">
                <a:latin typeface="Times New Roman" panose="02020603050405020304" pitchFamily="18" charset="0"/>
                <a:cs typeface="Times New Roman" panose="02020603050405020304" pitchFamily="18" charset="0"/>
              </a:rPr>
              <a:t>reukaufii</a:t>
            </a:r>
            <a:r>
              <a:rPr lang="cs-CZ" i="1" dirty="0">
                <a:latin typeface="Times New Roman" panose="02020603050405020304" pitchFamily="18" charset="0"/>
                <a:cs typeface="Times New Roman" panose="02020603050405020304" pitchFamily="18" charset="0"/>
              </a:rPr>
              <a:t> a C. </a:t>
            </a:r>
            <a:r>
              <a:rPr lang="cs-CZ" i="1" dirty="0" err="1">
                <a:latin typeface="Times New Roman" panose="02020603050405020304" pitchFamily="18" charset="0"/>
                <a:cs typeface="Times New Roman" panose="02020603050405020304" pitchFamily="18" charset="0"/>
              </a:rPr>
              <a:t>pulcherrima</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Torulopsis,Kloeckera</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Rhodotorula</a:t>
            </a: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po opylení a během zrání se podmínky a s nimi i mikrobiální populace mění – často pak dominantní </a:t>
            </a:r>
            <a:r>
              <a:rPr lang="cs-CZ" i="1" dirty="0" err="1">
                <a:latin typeface="Times New Roman" panose="02020603050405020304" pitchFamily="18" charset="0"/>
                <a:cs typeface="Times New Roman" panose="02020603050405020304" pitchFamily="18" charset="0"/>
              </a:rPr>
              <a:t>Saccharomyces</a:t>
            </a:r>
            <a:endParaRPr lang="cs-CZ"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r>
              <a:rPr lang="cs-CZ" dirty="0">
                <a:latin typeface="Times New Roman" panose="02020603050405020304" pitchFamily="18" charset="0"/>
                <a:cs typeface="Times New Roman" panose="02020603050405020304" pitchFamily="18" charset="0"/>
              </a:rPr>
              <a:t>Pozitivní a negativní vztahy mezi mikrobiálními populacemi na rostlinném povrchu:</a:t>
            </a:r>
          </a:p>
          <a:p>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err="1">
                <a:latin typeface="Times New Roman" panose="02020603050405020304" pitchFamily="18" charset="0"/>
                <a:cs typeface="Times New Roman" panose="02020603050405020304" pitchFamily="18" charset="0"/>
              </a:rPr>
              <a:t>osmofilní</a:t>
            </a:r>
            <a:r>
              <a:rPr lang="cs-CZ" dirty="0">
                <a:latin typeface="Times New Roman" panose="02020603050405020304" pitchFamily="18" charset="0"/>
                <a:cs typeface="Times New Roman" panose="02020603050405020304" pitchFamily="18" charset="0"/>
              </a:rPr>
              <a:t> kvasinky sníží koncentraci cukrů a připraví prostředí pro jiné mikroorganismy</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nenasycené mastné kyseliny produkované kvasinkami inhibují G+ bakterie</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bakterie na ovoci závislé na růstových faktorech (</a:t>
            </a:r>
            <a:r>
              <a:rPr lang="cs-CZ" dirty="0" err="1">
                <a:latin typeface="Times New Roman" panose="02020603050405020304" pitchFamily="18" charset="0"/>
                <a:cs typeface="Times New Roman" panose="02020603050405020304" pitchFamily="18" charset="0"/>
              </a:rPr>
              <a:t>thiamin</a:t>
            </a:r>
            <a:r>
              <a:rPr lang="cs-CZ" dirty="0">
                <a:latin typeface="Times New Roman" panose="02020603050405020304" pitchFamily="18" charset="0"/>
                <a:cs typeface="Times New Roman" panose="02020603050405020304" pitchFamily="18" charset="0"/>
              </a:rPr>
              <a:t>, kyselina nikotinová) produkovaných kvasinkami</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kvasinky závislé na růstových faktorech produkovaných bakteriemi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mikroorganismy rostou na kůře stromů – lišejníky a houby (</a:t>
            </a:r>
            <a:r>
              <a:rPr lang="cs-CZ" i="1" dirty="0" err="1">
                <a:latin typeface="Times New Roman" panose="02020603050405020304" pitchFamily="18" charset="0"/>
                <a:cs typeface="Times New Roman" panose="02020603050405020304" pitchFamily="18" charset="0"/>
              </a:rPr>
              <a:t>Myxomycetes</a:t>
            </a:r>
            <a:r>
              <a:rPr lang="cs-CZ" i="1" dirty="0">
                <a:latin typeface="Times New Roman" panose="02020603050405020304" pitchFamily="18" charset="0"/>
                <a:cs typeface="Times New Roman" panose="02020603050405020304" pitchFamily="18" charset="0"/>
              </a:rPr>
              <a:t> – </a:t>
            </a:r>
            <a:r>
              <a:rPr lang="cs-CZ" i="1" dirty="0" err="1">
                <a:latin typeface="Times New Roman" panose="02020603050405020304" pitchFamily="18" charset="0"/>
                <a:cs typeface="Times New Roman" panose="02020603050405020304" pitchFamily="18" charset="0"/>
              </a:rPr>
              <a:t>Licea</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Trichia</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Fuligo</a:t>
            </a:r>
            <a:r>
              <a:rPr lang="cs-CZ" dirty="0">
                <a:latin typeface="Times New Roman" panose="02020603050405020304" pitchFamily="18" charset="0"/>
                <a:cs typeface="Times New Roman" panose="02020603050405020304" pitchFamily="18" charset="0"/>
              </a:rPr>
              <a:t>)</a:t>
            </a:r>
          </a:p>
        </p:txBody>
      </p:sp>
      <p:pic>
        <p:nvPicPr>
          <p:cNvPr id="1536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4209912"/>
            <a:ext cx="4824536" cy="2654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81242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88640"/>
            <a:ext cx="8280920" cy="3416320"/>
          </a:xfrm>
          <a:prstGeom prst="rect">
            <a:avLst/>
          </a:prstGeom>
        </p:spPr>
        <p:txBody>
          <a:bodyPr wrap="square">
            <a:spAutoFit/>
          </a:bodyPr>
          <a:lstStyle/>
          <a:p>
            <a:r>
              <a:rPr lang="cs-CZ" dirty="0">
                <a:latin typeface="Times New Roman" panose="02020603050405020304" pitchFamily="18" charset="0"/>
                <a:cs typeface="Times New Roman" panose="02020603050405020304" pitchFamily="18" charset="0"/>
              </a:rPr>
              <a:t>Houby na listech</a:t>
            </a:r>
          </a:p>
          <a:p>
            <a:endParaRPr lang="cs-CZ"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Sporobolomyces</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 asi nejúspěšnější houba na povrchu listů</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produkce </a:t>
            </a:r>
            <a:r>
              <a:rPr lang="cs-CZ" dirty="0" err="1">
                <a:latin typeface="Times New Roman" panose="02020603050405020304" pitchFamily="18" charset="0"/>
                <a:cs typeface="Times New Roman" panose="02020603050405020304" pitchFamily="18" charset="0"/>
              </a:rPr>
              <a:t>ballistospor</a:t>
            </a:r>
            <a:r>
              <a:rPr lang="cs-CZ" dirty="0">
                <a:latin typeface="Times New Roman" panose="02020603050405020304" pitchFamily="18" charset="0"/>
                <a:cs typeface="Times New Roman" panose="02020603050405020304" pitchFamily="18" charset="0"/>
              </a:rPr>
              <a:t> – střílí z listu na list</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mnoho dalších hub izolováno z </a:t>
            </a:r>
            <a:r>
              <a:rPr lang="cs-CZ" dirty="0" err="1">
                <a:latin typeface="Times New Roman" panose="02020603050405020304" pitchFamily="18" charset="0"/>
                <a:cs typeface="Times New Roman" panose="02020603050405020304" pitchFamily="18" charset="0"/>
              </a:rPr>
              <a:t>fylosféry</a:t>
            </a:r>
            <a:r>
              <a:rPr lang="cs-CZ"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Ascomycota</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Basidiomycota</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Deuteromycota</a:t>
            </a:r>
            <a:endParaRPr lang="cs-CZ"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některé alochtonní (normálně se nachází v půdě)</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některé patogenní (</a:t>
            </a:r>
            <a:r>
              <a:rPr lang="cs-CZ" i="1" dirty="0" err="1">
                <a:latin typeface="Times New Roman" panose="02020603050405020304" pitchFamily="18" charset="0"/>
                <a:cs typeface="Times New Roman" panose="02020603050405020304" pitchFamily="18" charset="0"/>
              </a:rPr>
              <a:t>Alternaria</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Epicoccum</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Stemphylium</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 dobře rostou pouze za příznivých podmínek)</a:t>
            </a:r>
          </a:p>
          <a:p>
            <a:pPr marL="285750" indent="-285750">
              <a:buFont typeface="Arial" panose="020B0604020202020204" pitchFamily="34" charset="0"/>
              <a:buChar char="•"/>
            </a:pPr>
            <a:r>
              <a:rPr lang="cs-CZ" b="1" dirty="0">
                <a:latin typeface="Times New Roman" panose="02020603050405020304" pitchFamily="18" charset="0"/>
                <a:cs typeface="Times New Roman" panose="02020603050405020304" pitchFamily="18" charset="0"/>
              </a:rPr>
              <a:t>počet a druhové složení mikroflóry dle ročního období (sezónnost) a věku listů</a:t>
            </a:r>
          </a:p>
          <a:p>
            <a:pPr marL="285750" indent="-285750">
              <a:buFont typeface="Arial" panose="020B0604020202020204" pitchFamily="34" charset="0"/>
              <a:buChar char="•"/>
            </a:pPr>
            <a:r>
              <a:rPr lang="cs-CZ" b="1" i="1" dirty="0" err="1">
                <a:latin typeface="Times New Roman" panose="02020603050405020304" pitchFamily="18" charset="0"/>
                <a:cs typeface="Times New Roman" panose="02020603050405020304" pitchFamily="18" charset="0"/>
              </a:rPr>
              <a:t>Ascochytula</a:t>
            </a:r>
            <a:r>
              <a:rPr lang="cs-CZ" b="1" i="1" dirty="0">
                <a:latin typeface="Times New Roman" panose="02020603050405020304" pitchFamily="18" charset="0"/>
                <a:cs typeface="Times New Roman" panose="02020603050405020304" pitchFamily="18" charset="0"/>
              </a:rPr>
              <a:t>, </a:t>
            </a:r>
            <a:r>
              <a:rPr lang="cs-CZ" b="1" i="1" dirty="0" err="1">
                <a:latin typeface="Times New Roman" panose="02020603050405020304" pitchFamily="18" charset="0"/>
                <a:cs typeface="Times New Roman" panose="02020603050405020304" pitchFamily="18" charset="0"/>
              </a:rPr>
              <a:t>Leptosphaeria</a:t>
            </a:r>
            <a:r>
              <a:rPr lang="cs-CZ" b="1" i="1" dirty="0">
                <a:latin typeface="Times New Roman" panose="02020603050405020304" pitchFamily="18" charset="0"/>
                <a:cs typeface="Times New Roman" panose="02020603050405020304" pitchFamily="18" charset="0"/>
              </a:rPr>
              <a:t>, </a:t>
            </a:r>
            <a:r>
              <a:rPr lang="cs-CZ" b="1" i="1" dirty="0" err="1">
                <a:latin typeface="Times New Roman" panose="02020603050405020304" pitchFamily="18" charset="0"/>
                <a:cs typeface="Times New Roman" panose="02020603050405020304" pitchFamily="18" charset="0"/>
              </a:rPr>
              <a:t>Pleospora</a:t>
            </a:r>
            <a:r>
              <a:rPr lang="cs-CZ" b="1" i="1" dirty="0">
                <a:latin typeface="Times New Roman" panose="02020603050405020304" pitchFamily="18" charset="0"/>
                <a:cs typeface="Times New Roman" panose="02020603050405020304" pitchFamily="18" charset="0"/>
              </a:rPr>
              <a:t>, </a:t>
            </a:r>
            <a:r>
              <a:rPr lang="cs-CZ" b="1" i="1" dirty="0" err="1">
                <a:latin typeface="Times New Roman" panose="02020603050405020304" pitchFamily="18" charset="0"/>
                <a:cs typeface="Times New Roman" panose="02020603050405020304" pitchFamily="18" charset="0"/>
              </a:rPr>
              <a:t>Phoma</a:t>
            </a:r>
            <a:r>
              <a:rPr lang="cs-CZ" b="1" i="1" dirty="0">
                <a:latin typeface="Times New Roman" panose="02020603050405020304" pitchFamily="18" charset="0"/>
                <a:cs typeface="Times New Roman" panose="02020603050405020304" pitchFamily="18" charset="0"/>
              </a:rPr>
              <a:t> </a:t>
            </a:r>
            <a:r>
              <a:rPr lang="cs-CZ" b="1" dirty="0">
                <a:latin typeface="Times New Roman" panose="02020603050405020304" pitchFamily="18" charset="0"/>
                <a:cs typeface="Times New Roman" panose="02020603050405020304" pitchFamily="18" charset="0"/>
              </a:rPr>
              <a:t>– saprofyt – začne víc růst až na začátku senescence listů</a:t>
            </a: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1920" y="3284610"/>
            <a:ext cx="4038600" cy="303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4247964" y="6331598"/>
            <a:ext cx="1708288" cy="369332"/>
          </a:xfrm>
          <a:prstGeom prst="rect">
            <a:avLst/>
          </a:prstGeom>
        </p:spPr>
        <p:txBody>
          <a:bodyPr wrap="none">
            <a:spAutoFit/>
          </a:bodyPr>
          <a:lstStyle/>
          <a:p>
            <a:r>
              <a:rPr lang="en-GB" i="1" dirty="0" err="1"/>
              <a:t>Sporobolomyces</a:t>
            </a:r>
            <a:endParaRPr lang="cs-CZ" i="1" dirty="0"/>
          </a:p>
        </p:txBody>
      </p:sp>
    </p:spTree>
    <p:extLst>
      <p:ext uri="{BB962C8B-B14F-4D97-AF65-F5344CB8AC3E}">
        <p14:creationId xmlns:p14="http://schemas.microsoft.com/office/powerpoint/2010/main" val="3161515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2779" y="116632"/>
            <a:ext cx="8964488" cy="1077218"/>
          </a:xfrm>
          <a:prstGeom prst="rect">
            <a:avLst/>
          </a:prstGeom>
        </p:spPr>
        <p:txBody>
          <a:bodyPr wrap="square">
            <a:spAutoFit/>
          </a:bodyPr>
          <a:lstStyle/>
          <a:p>
            <a:r>
              <a:rPr lang="cs-CZ" sz="1600" dirty="0"/>
              <a:t>Cykasy</a:t>
            </a:r>
          </a:p>
          <a:p>
            <a:pPr marL="285750" indent="-285750">
              <a:buFont typeface="Arial" panose="020B0604020202020204" pitchFamily="34" charset="0"/>
              <a:buChar char="•"/>
            </a:pPr>
            <a:r>
              <a:rPr lang="cs-CZ" sz="1600" dirty="0"/>
              <a:t>r</a:t>
            </a:r>
            <a:r>
              <a:rPr lang="en-GB" sz="1600" dirty="0"/>
              <a:t>od </a:t>
            </a:r>
            <a:r>
              <a:rPr lang="en-GB" sz="1600" i="1" dirty="0" err="1"/>
              <a:t>Cycas</a:t>
            </a:r>
            <a:r>
              <a:rPr lang="en-GB" sz="1600" dirty="0"/>
              <a:t> </a:t>
            </a:r>
            <a:r>
              <a:rPr lang="cs-CZ" sz="1600" dirty="0"/>
              <a:t>- </a:t>
            </a:r>
            <a:r>
              <a:rPr lang="en-GB" sz="1600" dirty="0"/>
              <a:t>„coralloid roots“ </a:t>
            </a:r>
            <a:r>
              <a:rPr lang="cs-CZ" sz="1600" dirty="0"/>
              <a:t> - vzniká </a:t>
            </a:r>
            <a:r>
              <a:rPr lang="en-GB" sz="1600" dirty="0" err="1"/>
              <a:t>ještě</a:t>
            </a:r>
            <a:r>
              <a:rPr lang="en-GB" sz="1600" dirty="0"/>
              <a:t> </a:t>
            </a:r>
            <a:r>
              <a:rPr lang="en-GB" sz="1600" dirty="0" err="1"/>
              <a:t>před</a:t>
            </a:r>
            <a:r>
              <a:rPr lang="en-GB" sz="1600" dirty="0"/>
              <a:t> </a:t>
            </a:r>
            <a:r>
              <a:rPr lang="en-GB" sz="1600" dirty="0" err="1"/>
              <a:t>invazí</a:t>
            </a:r>
            <a:r>
              <a:rPr lang="en-GB" sz="1600" dirty="0"/>
              <a:t> </a:t>
            </a:r>
            <a:r>
              <a:rPr lang="en-GB" sz="1600" dirty="0" err="1"/>
              <a:t>sinic</a:t>
            </a:r>
            <a:r>
              <a:rPr lang="en-GB" sz="1600" dirty="0"/>
              <a:t> </a:t>
            </a:r>
          </a:p>
          <a:p>
            <a:pPr marL="285750" indent="-285750">
              <a:buFont typeface="Arial" panose="020B0604020202020204" pitchFamily="34" charset="0"/>
              <a:buChar char="•"/>
            </a:pPr>
            <a:r>
              <a:rPr lang="en-GB" sz="1600" u="sng" dirty="0" err="1"/>
              <a:t>jediné</a:t>
            </a:r>
            <a:r>
              <a:rPr lang="en-GB" sz="1600" u="sng" dirty="0"/>
              <a:t> </a:t>
            </a:r>
            <a:r>
              <a:rPr lang="en-GB" sz="1600" u="sng" dirty="0" err="1"/>
              <a:t>nahosemen</a:t>
            </a:r>
            <a:r>
              <a:rPr lang="cs-CZ" sz="1600" u="sng" dirty="0"/>
              <a:t>n</a:t>
            </a:r>
            <a:r>
              <a:rPr lang="en-GB" sz="1600" u="sng" dirty="0"/>
              <a:t>é </a:t>
            </a:r>
            <a:r>
              <a:rPr lang="en-GB" sz="1600" u="sng" dirty="0" err="1"/>
              <a:t>rostliny</a:t>
            </a:r>
            <a:r>
              <a:rPr lang="en-GB" sz="1600" u="sng" dirty="0"/>
              <a:t> </a:t>
            </a:r>
            <a:r>
              <a:rPr lang="cs-CZ" sz="1600" u="sng" dirty="0"/>
              <a:t>se symbionty </a:t>
            </a:r>
            <a:r>
              <a:rPr lang="en-GB" sz="1600" u="sng" dirty="0" err="1"/>
              <a:t>fixující</a:t>
            </a:r>
            <a:r>
              <a:rPr lang="en-GB" sz="1600" u="sng" dirty="0"/>
              <a:t> </a:t>
            </a:r>
            <a:r>
              <a:rPr lang="en-GB" sz="1600" u="sng" dirty="0" err="1"/>
              <a:t>dusík</a:t>
            </a:r>
            <a:endParaRPr lang="cs-CZ" sz="1600" u="sng" dirty="0"/>
          </a:p>
          <a:p>
            <a:pPr marL="285750" indent="-285750">
              <a:buFont typeface="Arial" panose="020B0604020202020204" pitchFamily="34" charset="0"/>
              <a:buChar char="•"/>
            </a:pPr>
            <a:r>
              <a:rPr lang="en-GB" sz="1600" dirty="0"/>
              <a:t> </a:t>
            </a:r>
            <a:r>
              <a:rPr lang="cs-CZ" sz="1600" dirty="0"/>
              <a:t>i </a:t>
            </a:r>
            <a:r>
              <a:rPr lang="en-GB" sz="1600" dirty="0" err="1"/>
              <a:t>cévnaté</a:t>
            </a:r>
            <a:r>
              <a:rPr lang="en-GB" sz="1600" dirty="0"/>
              <a:t> </a:t>
            </a:r>
            <a:r>
              <a:rPr lang="en-GB" sz="1600" dirty="0" err="1"/>
              <a:t>rostliny</a:t>
            </a:r>
            <a:r>
              <a:rPr lang="en-GB" sz="1600" dirty="0"/>
              <a:t> s </a:t>
            </a:r>
            <a:r>
              <a:rPr lang="en-GB" sz="1600" dirty="0" err="1"/>
              <a:t>kořenovými</a:t>
            </a:r>
            <a:r>
              <a:rPr lang="en-GB" sz="1600" dirty="0"/>
              <a:t> </a:t>
            </a:r>
            <a:r>
              <a:rPr lang="en-GB" sz="1600" dirty="0" err="1"/>
              <a:t>hlízkami</a:t>
            </a:r>
            <a:r>
              <a:rPr lang="en-GB" sz="1600" dirty="0"/>
              <a:t>, </a:t>
            </a:r>
            <a:r>
              <a:rPr lang="en-GB" sz="1600" dirty="0" err="1"/>
              <a:t>kde</a:t>
            </a:r>
            <a:r>
              <a:rPr lang="en-GB" sz="1600" dirty="0"/>
              <a:t> je </a:t>
            </a:r>
            <a:r>
              <a:rPr lang="en-GB" sz="1600" dirty="0" err="1"/>
              <a:t>prokaryotickým</a:t>
            </a:r>
            <a:r>
              <a:rPr lang="en-GB" sz="1600" dirty="0"/>
              <a:t> </a:t>
            </a:r>
            <a:r>
              <a:rPr lang="en-GB" sz="1600" dirty="0" err="1"/>
              <a:t>partnerem</a:t>
            </a:r>
            <a:r>
              <a:rPr lang="en-GB" sz="1600" dirty="0"/>
              <a:t> </a:t>
            </a:r>
            <a:r>
              <a:rPr lang="en-GB" sz="1600" u="sng" dirty="0" err="1"/>
              <a:t>sinice</a:t>
            </a:r>
            <a:r>
              <a:rPr lang="en-GB" sz="1600" u="sng" dirty="0"/>
              <a:t> </a:t>
            </a: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1401" y="1916832"/>
            <a:ext cx="2215828" cy="2226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533" y="1916832"/>
            <a:ext cx="3776676" cy="4685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209" y="4143532"/>
            <a:ext cx="1835510" cy="2459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6599" y="4508756"/>
            <a:ext cx="3140668" cy="2093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6136" y="2346390"/>
            <a:ext cx="3267926" cy="2130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20972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116632"/>
            <a:ext cx="9001000" cy="3139321"/>
          </a:xfrm>
          <a:prstGeom prst="rect">
            <a:avLst/>
          </a:prstGeom>
        </p:spPr>
        <p:txBody>
          <a:bodyPr wrap="square">
            <a:spAutoFit/>
          </a:bodyPr>
          <a:lstStyle/>
          <a:p>
            <a:r>
              <a:rPr lang="en-GB" u="sng" dirty="0" err="1">
                <a:latin typeface="Times New Roman" panose="02020603050405020304" pitchFamily="18" charset="0"/>
                <a:cs typeface="Times New Roman" panose="02020603050405020304" pitchFamily="18" charset="0"/>
              </a:rPr>
              <a:t>Některé</a:t>
            </a:r>
            <a:r>
              <a:rPr lang="en-GB" u="sng" dirty="0">
                <a:latin typeface="Times New Roman" panose="02020603050405020304" pitchFamily="18" charset="0"/>
                <a:cs typeface="Times New Roman" panose="02020603050405020304" pitchFamily="18" charset="0"/>
              </a:rPr>
              <a:t> </a:t>
            </a:r>
            <a:r>
              <a:rPr lang="en-GB" u="sng" dirty="0" err="1">
                <a:latin typeface="Times New Roman" panose="02020603050405020304" pitchFamily="18" charset="0"/>
                <a:cs typeface="Times New Roman" panose="02020603050405020304" pitchFamily="18" charset="0"/>
              </a:rPr>
              <a:t>houby</a:t>
            </a:r>
            <a:r>
              <a:rPr lang="en-GB" u="sng" dirty="0">
                <a:latin typeface="Times New Roman" panose="02020603050405020304" pitchFamily="18" charset="0"/>
                <a:cs typeface="Times New Roman" panose="02020603050405020304" pitchFamily="18" charset="0"/>
              </a:rPr>
              <a:t> </a:t>
            </a:r>
            <a:r>
              <a:rPr lang="en-GB" u="sng" dirty="0" err="1">
                <a:latin typeface="Times New Roman" panose="02020603050405020304" pitchFamily="18" charset="0"/>
                <a:cs typeface="Times New Roman" panose="02020603050405020304" pitchFamily="18" charset="0"/>
              </a:rPr>
              <a:t>mohou</a:t>
            </a:r>
            <a:r>
              <a:rPr lang="en-GB" u="sng" dirty="0">
                <a:latin typeface="Times New Roman" panose="02020603050405020304" pitchFamily="18" charset="0"/>
                <a:cs typeface="Times New Roman" panose="02020603050405020304" pitchFamily="18" charset="0"/>
              </a:rPr>
              <a:t> </a:t>
            </a:r>
            <a:r>
              <a:rPr lang="en-GB" u="sng" dirty="0" err="1">
                <a:latin typeface="Times New Roman" panose="02020603050405020304" pitchFamily="18" charset="0"/>
                <a:cs typeface="Times New Roman" panose="02020603050405020304" pitchFamily="18" charset="0"/>
              </a:rPr>
              <a:t>růst</a:t>
            </a:r>
            <a:r>
              <a:rPr lang="en-GB" u="sng" dirty="0">
                <a:latin typeface="Times New Roman" panose="02020603050405020304" pitchFamily="18" charset="0"/>
                <a:cs typeface="Times New Roman" panose="02020603050405020304" pitchFamily="18" charset="0"/>
              </a:rPr>
              <a:t> </a:t>
            </a:r>
            <a:r>
              <a:rPr lang="en-GB" u="sng" dirty="0" err="1">
                <a:latin typeface="Times New Roman" panose="02020603050405020304" pitchFamily="18" charset="0"/>
                <a:cs typeface="Times New Roman" panose="02020603050405020304" pitchFamily="18" charset="0"/>
              </a:rPr>
              <a:t>intercelulárně</a:t>
            </a:r>
            <a:r>
              <a:rPr lang="en-GB" u="sng" dirty="0">
                <a:latin typeface="Times New Roman" panose="02020603050405020304" pitchFamily="18" charset="0"/>
                <a:cs typeface="Times New Roman" panose="02020603050405020304" pitchFamily="18" charset="0"/>
              </a:rPr>
              <a:t> v </a:t>
            </a:r>
            <a:r>
              <a:rPr lang="en-GB" u="sng" dirty="0" err="1">
                <a:latin typeface="Times New Roman" panose="02020603050405020304" pitchFamily="18" charset="0"/>
                <a:cs typeface="Times New Roman" panose="02020603050405020304" pitchFamily="18" charset="0"/>
              </a:rPr>
              <a:t>travách</a:t>
            </a:r>
            <a:r>
              <a:rPr lang="en-GB" u="sng" dirty="0">
                <a:latin typeface="Times New Roman" panose="02020603050405020304" pitchFamily="18" charset="0"/>
                <a:cs typeface="Times New Roman" panose="02020603050405020304" pitchFamily="18" charset="0"/>
              </a:rPr>
              <a:t> </a:t>
            </a:r>
            <a:r>
              <a:rPr lang="en-GB" u="sng" dirty="0" err="1">
                <a:latin typeface="Times New Roman" panose="02020603050405020304" pitchFamily="18" charset="0"/>
                <a:cs typeface="Times New Roman" panose="02020603050405020304" pitchFamily="18" charset="0"/>
              </a:rPr>
              <a:t>čeledi</a:t>
            </a:r>
            <a:r>
              <a:rPr lang="en-GB" u="sng" dirty="0">
                <a:latin typeface="Times New Roman" panose="02020603050405020304" pitchFamily="18" charset="0"/>
                <a:cs typeface="Times New Roman" panose="02020603050405020304" pitchFamily="18" charset="0"/>
              </a:rPr>
              <a:t> </a:t>
            </a:r>
            <a:r>
              <a:rPr lang="en-GB" i="1" u="sng" dirty="0" err="1">
                <a:latin typeface="Times New Roman" panose="02020603050405020304" pitchFamily="18" charset="0"/>
                <a:cs typeface="Times New Roman" panose="02020603050405020304" pitchFamily="18" charset="0"/>
              </a:rPr>
              <a:t>Poaceae</a:t>
            </a:r>
            <a:r>
              <a:rPr lang="cs-CZ" i="1" u="sng" dirty="0">
                <a:latin typeface="Times New Roman" panose="02020603050405020304" pitchFamily="18" charset="0"/>
                <a:cs typeface="Times New Roman" panose="02020603050405020304" pitchFamily="18" charset="0"/>
              </a:rPr>
              <a:t> </a:t>
            </a:r>
            <a:r>
              <a:rPr lang="en-GB" u="sng" dirty="0">
                <a:latin typeface="Times New Roman" panose="02020603050405020304" pitchFamily="18" charset="0"/>
                <a:cs typeface="Times New Roman" panose="02020603050405020304" pitchFamily="18" charset="0"/>
              </a:rPr>
              <a:t>a </a:t>
            </a:r>
            <a:r>
              <a:rPr lang="en-GB" u="sng" dirty="0" err="1">
                <a:latin typeface="Times New Roman" panose="02020603050405020304" pitchFamily="18" charset="0"/>
                <a:cs typeface="Times New Roman" panose="02020603050405020304" pitchFamily="18" charset="0"/>
              </a:rPr>
              <a:t>chránit</a:t>
            </a:r>
            <a:r>
              <a:rPr lang="en-GB" u="sng" dirty="0">
                <a:latin typeface="Times New Roman" panose="02020603050405020304" pitchFamily="18" charset="0"/>
                <a:cs typeface="Times New Roman" panose="02020603050405020304" pitchFamily="18" charset="0"/>
              </a:rPr>
              <a:t> je </a:t>
            </a:r>
            <a:r>
              <a:rPr lang="en-GB" u="sng" dirty="0" err="1">
                <a:latin typeface="Times New Roman" panose="02020603050405020304" pitchFamily="18" charset="0"/>
                <a:cs typeface="Times New Roman" panose="02020603050405020304" pitchFamily="18" charset="0"/>
              </a:rPr>
              <a:t>proti</a:t>
            </a:r>
            <a:r>
              <a:rPr lang="en-GB" u="sng" dirty="0">
                <a:latin typeface="Times New Roman" panose="02020603050405020304" pitchFamily="18" charset="0"/>
                <a:cs typeface="Times New Roman" panose="02020603050405020304" pitchFamily="18" charset="0"/>
              </a:rPr>
              <a:t> </a:t>
            </a:r>
            <a:r>
              <a:rPr lang="en-GB" u="sng" dirty="0" err="1">
                <a:latin typeface="Times New Roman" panose="02020603050405020304" pitchFamily="18" charset="0"/>
                <a:cs typeface="Times New Roman" panose="02020603050405020304" pitchFamily="18" charset="0"/>
              </a:rPr>
              <a:t>herbivorům</a:t>
            </a:r>
            <a:endParaRPr lang="cs-CZ" u="sng" dirty="0">
              <a:latin typeface="Times New Roman" panose="02020603050405020304" pitchFamily="18" charset="0"/>
              <a:cs typeface="Times New Roman" panose="02020603050405020304" pitchFamily="18" charset="0"/>
            </a:endParaRPr>
          </a:p>
          <a:p>
            <a:endParaRPr lang="en-GB"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err="1">
                <a:latin typeface="Times New Roman" panose="02020603050405020304" pitchFamily="18" charset="0"/>
                <a:cs typeface="Times New Roman" panose="02020603050405020304" pitchFamily="18" charset="0"/>
              </a:rPr>
              <a:t>k</a:t>
            </a:r>
            <a:r>
              <a:rPr lang="en-GB" dirty="0" err="1">
                <a:latin typeface="Times New Roman" panose="02020603050405020304" pitchFamily="18" charset="0"/>
                <a:cs typeface="Times New Roman" panose="02020603050405020304" pitchFamily="18" charset="0"/>
              </a:rPr>
              <a:t>ostřava</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rákosovitá</a:t>
            </a:r>
            <a:r>
              <a:rPr lang="en-GB" dirty="0">
                <a:latin typeface="Times New Roman" panose="02020603050405020304" pitchFamily="18" charset="0"/>
                <a:cs typeface="Times New Roman" panose="02020603050405020304" pitchFamily="18" charset="0"/>
              </a:rPr>
              <a:t> (</a:t>
            </a:r>
            <a:r>
              <a:rPr lang="en-GB" i="1" dirty="0" err="1">
                <a:latin typeface="Times New Roman" panose="02020603050405020304" pitchFamily="18" charset="0"/>
                <a:cs typeface="Times New Roman" panose="02020603050405020304" pitchFamily="18" charset="0"/>
              </a:rPr>
              <a:t>Festuca</a:t>
            </a:r>
            <a:r>
              <a:rPr lang="en-GB" i="1" dirty="0">
                <a:latin typeface="Times New Roman" panose="02020603050405020304" pitchFamily="18" charset="0"/>
                <a:cs typeface="Times New Roman" panose="02020603050405020304" pitchFamily="18" charset="0"/>
              </a:rPr>
              <a:t> </a:t>
            </a:r>
            <a:r>
              <a:rPr lang="en-GB" i="1" dirty="0" err="1">
                <a:latin typeface="Times New Roman" panose="02020603050405020304" pitchFamily="18" charset="0"/>
                <a:cs typeface="Times New Roman" panose="02020603050405020304" pitchFamily="18" charset="0"/>
              </a:rPr>
              <a:t>arundinacea</a:t>
            </a:r>
            <a:r>
              <a:rPr lang="en-GB" dirty="0">
                <a:latin typeface="Times New Roman" panose="02020603050405020304" pitchFamily="18" charset="0"/>
                <a:cs typeface="Times New Roman" panose="02020603050405020304" pitchFamily="18" charset="0"/>
              </a:rPr>
              <a:t>) a </a:t>
            </a:r>
            <a:r>
              <a:rPr lang="en-GB" dirty="0" err="1">
                <a:latin typeface="Times New Roman" panose="02020603050405020304" pitchFamily="18" charset="0"/>
                <a:cs typeface="Times New Roman" panose="02020603050405020304" pitchFamily="18" charset="0"/>
              </a:rPr>
              <a:t>jílek</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vytrvalý</a:t>
            </a:r>
            <a:r>
              <a:rPr lang="en-GB" dirty="0">
                <a:latin typeface="Times New Roman" panose="02020603050405020304" pitchFamily="18" charset="0"/>
                <a:cs typeface="Times New Roman" panose="02020603050405020304" pitchFamily="18" charset="0"/>
              </a:rPr>
              <a:t> (</a:t>
            </a:r>
            <a:r>
              <a:rPr lang="en-GB" i="1" dirty="0" err="1">
                <a:latin typeface="Times New Roman" panose="02020603050405020304" pitchFamily="18" charset="0"/>
                <a:cs typeface="Times New Roman" panose="02020603050405020304" pitchFamily="18" charset="0"/>
              </a:rPr>
              <a:t>Lolium</a:t>
            </a:r>
            <a:r>
              <a:rPr lang="cs-CZ" i="1" dirty="0">
                <a:latin typeface="Times New Roman" panose="02020603050405020304" pitchFamily="18" charset="0"/>
                <a:cs typeface="Times New Roman" panose="02020603050405020304" pitchFamily="18" charset="0"/>
              </a:rPr>
              <a:t> </a:t>
            </a:r>
            <a:r>
              <a:rPr lang="pt-BR" i="1" dirty="0">
                <a:latin typeface="Times New Roman" panose="02020603050405020304" pitchFamily="18" charset="0"/>
                <a:cs typeface="Times New Roman" panose="02020603050405020304" pitchFamily="18" charset="0"/>
              </a:rPr>
              <a:t>perenne</a:t>
            </a:r>
            <a:r>
              <a:rPr lang="pt-BR" dirty="0">
                <a:latin typeface="Times New Roman" panose="02020603050405020304" pitchFamily="18" charset="0"/>
                <a:cs typeface="Times New Roman" panose="02020603050405020304" pitchFamily="18" charset="0"/>
              </a:rPr>
              <a:t>) s houbami </a:t>
            </a:r>
            <a:r>
              <a:rPr lang="pt-BR" b="1" i="1" dirty="0">
                <a:latin typeface="Times New Roman" panose="02020603050405020304" pitchFamily="18" charset="0"/>
                <a:cs typeface="Times New Roman" panose="02020603050405020304" pitchFamily="18" charset="0"/>
              </a:rPr>
              <a:t>Acremonium</a:t>
            </a:r>
            <a:r>
              <a:rPr lang="pt-BR" i="1" dirty="0">
                <a:latin typeface="Times New Roman" panose="02020603050405020304" pitchFamily="18" charset="0"/>
                <a:cs typeface="Times New Roman" panose="02020603050405020304" pitchFamily="18" charset="0"/>
              </a:rPr>
              <a:t> coenophialum a A. Lolii</a:t>
            </a:r>
            <a:endParaRPr lang="cs-CZ"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pt-BR"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err="1">
                <a:latin typeface="Times New Roman" panose="02020603050405020304" pitchFamily="18" charset="0"/>
                <a:cs typeface="Times New Roman" panose="02020603050405020304" pitchFamily="18" charset="0"/>
              </a:rPr>
              <a:t>e</a:t>
            </a:r>
            <a:r>
              <a:rPr lang="en-GB" dirty="0" err="1">
                <a:latin typeface="Times New Roman" panose="02020603050405020304" pitchFamily="18" charset="0"/>
                <a:cs typeface="Times New Roman" panose="02020603050405020304" pitchFamily="18" charset="0"/>
              </a:rPr>
              <a:t>ndofyt</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nezpůsobuje</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žádné</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příznaky</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nemoci</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získává</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fotosyntetáty</a:t>
            </a:r>
            <a:r>
              <a:rPr lang="cs-CZ"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a </a:t>
            </a:r>
            <a:r>
              <a:rPr lang="en-GB" dirty="0" err="1">
                <a:latin typeface="Times New Roman" panose="02020603050405020304" pitchFamily="18" charset="0"/>
                <a:cs typeface="Times New Roman" panose="02020603050405020304" pitchFamily="18" charset="0"/>
              </a:rPr>
              <a:t>syntetizuje</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alkaloidy</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jako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ergopeptidy</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loliny</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lolitremy</a:t>
            </a:r>
            <a:r>
              <a:rPr lang="en-GB" dirty="0">
                <a:latin typeface="Times New Roman" panose="02020603050405020304" pitchFamily="18" charset="0"/>
                <a:cs typeface="Times New Roman" panose="02020603050405020304" pitchFamily="18" charset="0"/>
              </a:rPr>
              <a:t> a </a:t>
            </a:r>
            <a:r>
              <a:rPr lang="en-GB" dirty="0" err="1">
                <a:latin typeface="Times New Roman" panose="02020603050405020304" pitchFamily="18" charset="0"/>
                <a:cs typeface="Times New Roman" panose="02020603050405020304" pitchFamily="18" charset="0"/>
              </a:rPr>
              <a:t>peraminy</a:t>
            </a: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dirty="0" err="1">
                <a:latin typeface="Times New Roman" panose="02020603050405020304" pitchFamily="18" charset="0"/>
                <a:cs typeface="Times New Roman" panose="02020603050405020304" pitchFamily="18" charset="0"/>
              </a:rPr>
              <a:t>jsou</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jedovaté</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nebo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alespoň</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odpudivé</a:t>
            </a:r>
            <a:r>
              <a:rPr lang="en-GB" dirty="0">
                <a:latin typeface="Times New Roman" panose="02020603050405020304" pitchFamily="18" charset="0"/>
                <a:cs typeface="Times New Roman" panose="02020603050405020304" pitchFamily="18" charset="0"/>
              </a:rPr>
              <a:t> pro </a:t>
            </a:r>
            <a:r>
              <a:rPr lang="en-GB" dirty="0" err="1">
                <a:latin typeface="Times New Roman" panose="02020603050405020304" pitchFamily="18" charset="0"/>
                <a:cs typeface="Times New Roman" panose="02020603050405020304" pitchFamily="18" charset="0"/>
              </a:rPr>
              <a:t>nematody</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mšice</a:t>
            </a:r>
            <a:r>
              <a:rPr lang="cs-CZ"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a </a:t>
            </a:r>
            <a:r>
              <a:rPr lang="en-GB" dirty="0" err="1">
                <a:latin typeface="Times New Roman" panose="02020603050405020304" pitchFamily="18" charset="0"/>
                <a:cs typeface="Times New Roman" panose="02020603050405020304" pitchFamily="18" charset="0"/>
              </a:rPr>
              <a:t>další</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hmyz</a:t>
            </a:r>
            <a:r>
              <a:rPr lang="en-GB" dirty="0">
                <a:latin typeface="Times New Roman" panose="02020603050405020304" pitchFamily="18" charset="0"/>
                <a:cs typeface="Times New Roman" panose="02020603050405020304" pitchFamily="18" charset="0"/>
              </a:rPr>
              <a:t> a </a:t>
            </a:r>
            <a:r>
              <a:rPr lang="en-GB" dirty="0" err="1">
                <a:latin typeface="Times New Roman" panose="02020603050405020304" pitchFamily="18" charset="0"/>
                <a:cs typeface="Times New Roman" panose="02020603050405020304" pitchFamily="18" charset="0"/>
              </a:rPr>
              <a:t>býložravce</a:t>
            </a: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b="1" dirty="0" err="1">
                <a:latin typeface="Times New Roman" panose="02020603050405020304" pitchFamily="18" charset="0"/>
                <a:cs typeface="Times New Roman" panose="02020603050405020304" pitchFamily="18" charset="0"/>
              </a:rPr>
              <a:t>Lolitremy</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jsou</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zvlášť</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silné</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neurotoxiny</a:t>
            </a:r>
            <a:r>
              <a:rPr lang="en-GB" dirty="0">
                <a:latin typeface="Times New Roman" panose="02020603050405020304" pitchFamily="18" charset="0"/>
                <a:cs typeface="Times New Roman" panose="02020603050405020304" pitchFamily="18" charset="0"/>
              </a:rPr>
              <a:t> - </a:t>
            </a:r>
            <a:r>
              <a:rPr lang="en-GB" dirty="0" err="1">
                <a:latin typeface="Times New Roman" panose="02020603050405020304" pitchFamily="18" charset="0"/>
                <a:cs typeface="Times New Roman" panose="02020603050405020304" pitchFamily="18" charset="0"/>
              </a:rPr>
              <a:t>mohou</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způsobit</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ztráty</a:t>
            </a:r>
            <a:r>
              <a:rPr lang="cs-CZ"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na</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dobytku</a:t>
            </a:r>
            <a:endParaRPr lang="en-GB" dirty="0">
              <a:latin typeface="Times New Roman" panose="02020603050405020304" pitchFamily="18" charset="0"/>
              <a:cs typeface="Times New Roman" panose="02020603050405020304" pitchFamily="18" charset="0"/>
            </a:endParaRPr>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3255953"/>
            <a:ext cx="6496905" cy="3622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13049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03648" y="548680"/>
            <a:ext cx="6073408" cy="369332"/>
          </a:xfrm>
          <a:prstGeom prst="rect">
            <a:avLst/>
          </a:prstGeom>
        </p:spPr>
        <p:txBody>
          <a:bodyPr wrap="square">
            <a:spAutoFit/>
          </a:bodyPr>
          <a:lstStyle/>
          <a:p>
            <a:r>
              <a:rPr lang="en-GB" b="1" dirty="0" err="1"/>
              <a:t>Kostřava</a:t>
            </a:r>
            <a:r>
              <a:rPr lang="en-GB" b="1" dirty="0"/>
              <a:t> </a:t>
            </a:r>
            <a:r>
              <a:rPr lang="en-GB" b="1" dirty="0" err="1"/>
              <a:t>rákosovitá</a:t>
            </a:r>
            <a:r>
              <a:rPr lang="cs-CZ" b="1" dirty="0"/>
              <a:t>                                  </a:t>
            </a:r>
            <a:r>
              <a:rPr lang="en-GB" b="1" dirty="0"/>
              <a:t> </a:t>
            </a:r>
            <a:r>
              <a:rPr lang="en-GB" b="1" dirty="0" err="1"/>
              <a:t>Jílek</a:t>
            </a:r>
            <a:r>
              <a:rPr lang="en-GB" b="1" dirty="0"/>
              <a:t> </a:t>
            </a:r>
            <a:r>
              <a:rPr lang="en-GB" b="1" dirty="0" err="1"/>
              <a:t>vytrvalý</a:t>
            </a:r>
            <a:endParaRPr lang="en-GB" dirty="0"/>
          </a:p>
        </p:txBody>
      </p:sp>
      <p:pic>
        <p:nvPicPr>
          <p:cNvPr id="1945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31634" y="1219051"/>
            <a:ext cx="3692184" cy="4922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3064" y="1219051"/>
            <a:ext cx="2016224" cy="5089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53381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16533"/>
            <a:ext cx="9108504" cy="2585323"/>
          </a:xfrm>
          <a:prstGeom prst="rect">
            <a:avLst/>
          </a:prstGeom>
        </p:spPr>
        <p:txBody>
          <a:bodyPr wrap="square">
            <a:spAutoFit/>
          </a:bodyPr>
          <a:lstStyle/>
          <a:p>
            <a:r>
              <a:rPr lang="cs-CZ" i="1" dirty="0" err="1">
                <a:latin typeface="Times New Roman" panose="02020603050405020304" pitchFamily="18" charset="0"/>
                <a:cs typeface="Times New Roman" panose="02020603050405020304" pitchFamily="18" charset="0"/>
              </a:rPr>
              <a:t>Acremonium</a:t>
            </a:r>
            <a:r>
              <a:rPr lang="cs-CZ" i="1"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není známá volně žijící forma, není infekční</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není známé sexuální stádium – </a:t>
            </a:r>
            <a:r>
              <a:rPr lang="cs-CZ" i="1" dirty="0" err="1">
                <a:latin typeface="Times New Roman" panose="02020603050405020304" pitchFamily="18" charset="0"/>
                <a:cs typeface="Times New Roman" panose="02020603050405020304" pitchFamily="18" charset="0"/>
              </a:rPr>
              <a:t>Deuteromycota</a:t>
            </a:r>
            <a:endParaRPr lang="cs-CZ"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množí se (udržuje se) semeny trav – tyto obsahují </a:t>
            </a:r>
            <a:r>
              <a:rPr lang="cs-CZ" dirty="0" err="1">
                <a:latin typeface="Times New Roman" panose="02020603050405020304" pitchFamily="18" charset="0"/>
                <a:cs typeface="Times New Roman" panose="02020603050405020304" pitchFamily="18" charset="0"/>
              </a:rPr>
              <a:t>endofyta</a:t>
            </a: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endofyt se dá odstranit skladováním semen při vyšší teplotě</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je velice podobné </a:t>
            </a:r>
            <a:r>
              <a:rPr lang="cs-CZ" i="1" dirty="0" err="1">
                <a:latin typeface="Times New Roman" panose="02020603050405020304" pitchFamily="18" charset="0"/>
                <a:cs typeface="Times New Roman" panose="02020603050405020304" pitchFamily="18" charset="0"/>
              </a:rPr>
              <a:t>Epichloe</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typhina</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 plíseň dusivá, parazituje na stéblech a pochvách trav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také asymptomatický endofyt až do kvetení trávy – zde se projeví, mycelium se objeví vně a zastaví kvetení</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možná se </a:t>
            </a:r>
            <a:r>
              <a:rPr lang="cs-CZ" i="1" dirty="0" err="1">
                <a:latin typeface="Times New Roman" panose="02020603050405020304" pitchFamily="18" charset="0"/>
                <a:cs typeface="Times New Roman" panose="02020603050405020304" pitchFamily="18" charset="0"/>
              </a:rPr>
              <a:t>Acremonium</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vyvinulo z tohoto parazita</a:t>
            </a:r>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743" y="3140968"/>
            <a:ext cx="4227171" cy="2643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9329" y="2126077"/>
            <a:ext cx="3044671" cy="2029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4462746"/>
            <a:ext cx="3038161" cy="2278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98905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07504" y="-99392"/>
            <a:ext cx="4617385" cy="6801862"/>
          </a:xfrm>
          <a:prstGeom prst="rect">
            <a:avLst/>
          </a:prstGeom>
        </p:spPr>
        <p:txBody>
          <a:bodyPr wrap="square">
            <a:spAutoFit/>
          </a:bodyPr>
          <a:lstStyle/>
          <a:p>
            <a:endParaRPr lang="cs-CZ" sz="1600" dirty="0"/>
          </a:p>
          <a:p>
            <a:r>
              <a:rPr lang="en-GB" sz="1600" b="1" dirty="0" err="1"/>
              <a:t>Snět</a:t>
            </a:r>
            <a:r>
              <a:rPr lang="en-GB" sz="1600" b="1" dirty="0"/>
              <a:t> </a:t>
            </a:r>
            <a:r>
              <a:rPr lang="en-GB" sz="1600" b="1" dirty="0" err="1"/>
              <a:t>kukuřičná</a:t>
            </a:r>
            <a:r>
              <a:rPr lang="en-GB" sz="1600" b="1" dirty="0"/>
              <a:t> - 1970</a:t>
            </a:r>
          </a:p>
          <a:p>
            <a:r>
              <a:rPr lang="en-GB" sz="1600" b="1" i="1" dirty="0"/>
              <a:t>(</a:t>
            </a:r>
            <a:r>
              <a:rPr lang="en-GB" sz="1600" b="1" i="1" dirty="0" err="1"/>
              <a:t>Helminthosporium</a:t>
            </a:r>
            <a:r>
              <a:rPr lang="en-GB" sz="1600" b="1" i="1" dirty="0"/>
              <a:t> </a:t>
            </a:r>
            <a:r>
              <a:rPr lang="en-GB" sz="1600" b="1" i="1" dirty="0" err="1"/>
              <a:t>maydis</a:t>
            </a:r>
            <a:r>
              <a:rPr lang="en-GB" sz="1600" b="1" i="1" dirty="0"/>
              <a:t>) – </a:t>
            </a:r>
            <a:r>
              <a:rPr lang="en-GB" sz="1600" b="1" i="1" dirty="0" err="1"/>
              <a:t>Ustilago</a:t>
            </a:r>
            <a:r>
              <a:rPr lang="en-GB" sz="1600" b="1" i="1" dirty="0"/>
              <a:t> </a:t>
            </a:r>
            <a:r>
              <a:rPr lang="en-GB" sz="1600" b="1" i="1" dirty="0" err="1"/>
              <a:t>maydis</a:t>
            </a:r>
            <a:endParaRPr lang="cs-CZ" sz="1600" b="1" i="1" dirty="0"/>
          </a:p>
          <a:p>
            <a:endParaRPr lang="en-GB" sz="1600" b="1" i="1" dirty="0"/>
          </a:p>
          <a:p>
            <a:r>
              <a:rPr lang="pt-BR" sz="1600" b="1" dirty="0"/>
              <a:t>Destrukce 10 mil akrů kukuřice</a:t>
            </a:r>
            <a:r>
              <a:rPr lang="cs-CZ" sz="1600" b="1" dirty="0"/>
              <a:t> </a:t>
            </a:r>
            <a:r>
              <a:rPr lang="sv-SE" sz="1600" b="1" dirty="0"/>
              <a:t>(4 mil. ha – 40 tis km2 – ½ ČR)</a:t>
            </a:r>
            <a:endParaRPr lang="cs-CZ" sz="1600" b="1" dirty="0"/>
          </a:p>
          <a:p>
            <a:endParaRPr lang="cs-CZ" sz="1600" dirty="0"/>
          </a:p>
          <a:p>
            <a:endParaRPr lang="sv-SE" sz="1600" dirty="0"/>
          </a:p>
          <a:p>
            <a:r>
              <a:rPr lang="en-GB" sz="1400" dirty="0"/>
              <a:t>ARTICLES</a:t>
            </a:r>
          </a:p>
          <a:p>
            <a:r>
              <a:rPr lang="en-GB" sz="1400" dirty="0"/>
              <a:t>The Southern Corn Leaf Blight Epidemic</a:t>
            </a:r>
          </a:p>
          <a:p>
            <a:r>
              <a:rPr lang="en-GB" sz="1400" dirty="0"/>
              <a:t>L. A. Tatum 1</a:t>
            </a:r>
          </a:p>
          <a:p>
            <a:r>
              <a:rPr lang="en-GB" sz="1400" dirty="0"/>
              <a:t>A dramatic shift in the genetics of host-parasite interaction and balance occurred</a:t>
            </a:r>
          </a:p>
          <a:p>
            <a:r>
              <a:rPr lang="en-GB" sz="1400" dirty="0"/>
              <a:t>in the U.S. corn crop in the 1970 growing season. Southern corn leaf blight incited</a:t>
            </a:r>
          </a:p>
          <a:p>
            <a:r>
              <a:rPr lang="en-GB" sz="1400" dirty="0"/>
              <a:t>by </a:t>
            </a:r>
            <a:r>
              <a:rPr lang="en-GB" sz="1400" i="1" dirty="0" err="1"/>
              <a:t>Helminthosporium</a:t>
            </a:r>
            <a:r>
              <a:rPr lang="en-GB" sz="1400" i="1" dirty="0"/>
              <a:t> </a:t>
            </a:r>
            <a:r>
              <a:rPr lang="en-GB" sz="1400" i="1" dirty="0" err="1"/>
              <a:t>maydis</a:t>
            </a:r>
            <a:r>
              <a:rPr lang="en-GB" sz="1400" i="1" dirty="0"/>
              <a:t> </a:t>
            </a:r>
            <a:r>
              <a:rPr lang="en-GB" sz="1400" dirty="0" err="1"/>
              <a:t>Nisikado</a:t>
            </a:r>
            <a:r>
              <a:rPr lang="en-GB" sz="1400" dirty="0"/>
              <a:t> &amp; Miyake evolved from a minor disease</a:t>
            </a:r>
          </a:p>
          <a:p>
            <a:r>
              <a:rPr lang="en-GB" sz="1400" dirty="0"/>
              <a:t>that causes an average annual loss of less than 1 percent, to one that caused</a:t>
            </a:r>
          </a:p>
          <a:p>
            <a:r>
              <a:rPr lang="en-GB" sz="1400" dirty="0"/>
              <a:t>more than the 12 percent average expected from all diseases of corn in the United</a:t>
            </a:r>
          </a:p>
          <a:p>
            <a:r>
              <a:rPr lang="en-GB" sz="1400" dirty="0"/>
              <a:t>States.</a:t>
            </a:r>
          </a:p>
          <a:p>
            <a:r>
              <a:rPr lang="en-GB" sz="1400" dirty="0"/>
              <a:t>In 1970 the losses to corn leaf blight approaches 710 million bushels (</a:t>
            </a:r>
            <a:r>
              <a:rPr lang="en-GB" sz="1400" dirty="0" err="1"/>
              <a:t>cca</a:t>
            </a:r>
            <a:r>
              <a:rPr lang="en-GB" sz="1400" dirty="0"/>
              <a:t> 36 </a:t>
            </a:r>
            <a:r>
              <a:rPr lang="en-GB" sz="1400" dirty="0" err="1"/>
              <a:t>litrů</a:t>
            </a:r>
            <a:r>
              <a:rPr lang="en-GB" sz="1400" dirty="0"/>
              <a:t>).</a:t>
            </a:r>
          </a:p>
          <a:p>
            <a:r>
              <a:rPr lang="en-GB" sz="1400" dirty="0"/>
              <a:t>Reserves of corn and other grains ease the impact on the economy and food</a:t>
            </a:r>
          </a:p>
          <a:p>
            <a:r>
              <a:rPr lang="en-GB" sz="1400" dirty="0"/>
              <a:t>supplies but there are important domestic and foreign effects of the loss.</a:t>
            </a:r>
          </a:p>
          <a:p>
            <a:r>
              <a:rPr lang="en-GB" sz="1400" dirty="0"/>
              <a:t>The epidemic illustrates the vulnerability of our food crops to pests.</a:t>
            </a:r>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836712"/>
            <a:ext cx="3933825"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12200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9512" y="181971"/>
            <a:ext cx="8568952" cy="2800767"/>
          </a:xfrm>
          <a:prstGeom prst="rect">
            <a:avLst/>
          </a:prstGeom>
        </p:spPr>
        <p:txBody>
          <a:bodyPr wrap="square">
            <a:spAutoFit/>
          </a:bodyPr>
          <a:lstStyle/>
          <a:p>
            <a:r>
              <a:rPr lang="cs-CZ" dirty="0">
                <a:latin typeface="Times New Roman" panose="02020603050405020304" pitchFamily="18" charset="0"/>
                <a:cs typeface="Times New Roman" panose="02020603050405020304" pitchFamily="18" charset="0"/>
              </a:rPr>
              <a:t>Bakterie způsobující tvorbu ledových krystalů na rostlinách</a:t>
            </a:r>
          </a:p>
          <a:p>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některé kmeny </a:t>
            </a:r>
            <a:r>
              <a:rPr lang="cs-CZ" i="1" dirty="0" err="1">
                <a:latin typeface="Times New Roman" panose="02020603050405020304" pitchFamily="18" charset="0"/>
                <a:cs typeface="Times New Roman" panose="02020603050405020304" pitchFamily="18" charset="0"/>
              </a:rPr>
              <a:t>Pseudomonas</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syringae</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a </a:t>
            </a:r>
            <a:r>
              <a:rPr lang="cs-CZ" i="1" dirty="0" err="1">
                <a:latin typeface="Times New Roman" panose="02020603050405020304" pitchFamily="18" charset="0"/>
                <a:cs typeface="Times New Roman" panose="02020603050405020304" pitchFamily="18" charset="0"/>
              </a:rPr>
              <a:t>Erwinia</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herbicola</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produkují povrchový protein, který může zahájit tvorbu ledových krystalů</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při teplotě -2 - - 4 </a:t>
            </a:r>
            <a:r>
              <a:rPr lang="cs-CZ" dirty="0" err="1">
                <a:latin typeface="Times New Roman" panose="02020603050405020304" pitchFamily="18" charset="0"/>
                <a:cs typeface="Times New Roman" panose="02020603050405020304" pitchFamily="18" charset="0"/>
              </a:rPr>
              <a:t>oC</a:t>
            </a:r>
            <a:r>
              <a:rPr lang="cs-CZ" dirty="0">
                <a:latin typeface="Times New Roman" panose="02020603050405020304" pitchFamily="18" charset="0"/>
                <a:cs typeface="Times New Roman" panose="02020603050405020304" pitchFamily="18" charset="0"/>
              </a:rPr>
              <a:t> se formují ledové krystaly-poškození a bakterie pak zkonzumují rostlinu</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při nahrazení jinou mikroflórou krystaly až při teplotách -7 - -9oC</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genetické inženýrství „</a:t>
            </a:r>
            <a:r>
              <a:rPr lang="cs-CZ" dirty="0" err="1">
                <a:latin typeface="Times New Roman" panose="02020603050405020304" pitchFamily="18" charset="0"/>
                <a:cs typeface="Times New Roman" panose="02020603050405020304" pitchFamily="18" charset="0"/>
              </a:rPr>
              <a:t>ice</a:t>
            </a:r>
            <a:r>
              <a:rPr lang="cs-CZ" dirty="0">
                <a:latin typeface="Times New Roman" panose="02020603050405020304" pitchFamily="18" charset="0"/>
                <a:cs typeface="Times New Roman" panose="02020603050405020304" pitchFamily="18" charset="0"/>
              </a:rPr>
              <a:t>-minus“ </a:t>
            </a:r>
            <a:r>
              <a:rPr lang="cs-CZ" i="1" dirty="0">
                <a:latin typeface="Times New Roman" panose="02020603050405020304" pitchFamily="18" charset="0"/>
                <a:cs typeface="Times New Roman" panose="02020603050405020304" pitchFamily="18" charset="0"/>
              </a:rPr>
              <a:t>P. </a:t>
            </a:r>
            <a:r>
              <a:rPr lang="cs-CZ" i="1" dirty="0" err="1">
                <a:latin typeface="Times New Roman" panose="02020603050405020304" pitchFamily="18" charset="0"/>
                <a:cs typeface="Times New Roman" panose="02020603050405020304" pitchFamily="18" charset="0"/>
              </a:rPr>
              <a:t>syringae</a:t>
            </a:r>
            <a:endParaRPr lang="cs-CZ" i="1" dirty="0">
              <a:latin typeface="Times New Roman" panose="02020603050405020304" pitchFamily="18" charset="0"/>
              <a:cs typeface="Times New Roman" panose="02020603050405020304" pitchFamily="18" charset="0"/>
            </a:endParaRPr>
          </a:p>
          <a:p>
            <a:endParaRPr lang="cs-CZ" sz="1600" i="1" dirty="0"/>
          </a:p>
          <a:p>
            <a:pPr marL="285750" indent="-285750">
              <a:buFont typeface="Arial" panose="020B0604020202020204" pitchFamily="34" charset="0"/>
              <a:buChar char="•"/>
            </a:pPr>
            <a:r>
              <a:rPr lang="en-GB" sz="1600" dirty="0"/>
              <a:t>https://www.youtube.com/watch?v=hKT_SGK2qtY</a:t>
            </a:r>
          </a:p>
        </p:txBody>
      </p:sp>
      <p:pic>
        <p:nvPicPr>
          <p:cNvPr id="296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2998919"/>
            <a:ext cx="4224469"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51175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88748" y="44624"/>
            <a:ext cx="9055251" cy="4462760"/>
          </a:xfrm>
          <a:prstGeom prst="rect">
            <a:avLst/>
          </a:prstGeom>
        </p:spPr>
        <p:txBody>
          <a:bodyPr wrap="square">
            <a:spAutoFit/>
          </a:bodyPr>
          <a:lstStyle/>
          <a:p>
            <a:r>
              <a:rPr lang="cs-CZ" u="sng" dirty="0">
                <a:latin typeface="Times New Roman" panose="02020603050405020304" pitchFamily="18" charset="0"/>
                <a:cs typeface="Times New Roman" panose="02020603050405020304" pitchFamily="18" charset="0"/>
              </a:rPr>
              <a:t>Přenos </a:t>
            </a:r>
            <a:r>
              <a:rPr lang="cs-CZ" u="sng" dirty="0" err="1">
                <a:latin typeface="Times New Roman" panose="02020603050405020304" pitchFamily="18" charset="0"/>
                <a:cs typeface="Times New Roman" panose="02020603050405020304" pitchFamily="18" charset="0"/>
              </a:rPr>
              <a:t>patogena</a:t>
            </a:r>
            <a:r>
              <a:rPr lang="cs-CZ" u="sng" dirty="0">
                <a:latin typeface="Times New Roman" panose="02020603050405020304" pitchFamily="18" charset="0"/>
                <a:cs typeface="Times New Roman" panose="02020603050405020304" pitchFamily="18" charset="0"/>
              </a:rPr>
              <a:t> na rostlinu</a:t>
            </a:r>
          </a:p>
          <a:p>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patogenní mikroorganismus se dostane do styku s rostlinou buď v rhizosféře nebo častěji </a:t>
            </a:r>
            <a:r>
              <a:rPr lang="cs-CZ" dirty="0" err="1">
                <a:latin typeface="Times New Roman" panose="02020603050405020304" pitchFamily="18" charset="0"/>
                <a:cs typeface="Times New Roman" panose="02020603050405020304" pitchFamily="18" charset="0"/>
              </a:rPr>
              <a:t>fylosféře</a:t>
            </a: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většina houbových patogenů se šíří vzduchem– kontakt s listy nebo stonkem/kmenem</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viroví </a:t>
            </a:r>
            <a:r>
              <a:rPr lang="cs-CZ" dirty="0" err="1">
                <a:latin typeface="Times New Roman" panose="02020603050405020304" pitchFamily="18" charset="0"/>
                <a:cs typeface="Times New Roman" panose="02020603050405020304" pitchFamily="18" charset="0"/>
              </a:rPr>
              <a:t>patogeni</a:t>
            </a:r>
            <a:r>
              <a:rPr lang="cs-CZ" dirty="0">
                <a:latin typeface="Times New Roman" panose="02020603050405020304" pitchFamily="18" charset="0"/>
                <a:cs typeface="Times New Roman" panose="02020603050405020304" pitchFamily="18" charset="0"/>
              </a:rPr>
              <a:t> přenášeni především hmyzem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také půdní fauna (</a:t>
            </a:r>
            <a:r>
              <a:rPr lang="cs-CZ" dirty="0" err="1">
                <a:latin typeface="Times New Roman" panose="02020603050405020304" pitchFamily="18" charset="0"/>
                <a:cs typeface="Times New Roman" panose="02020603050405020304" pitchFamily="18" charset="0"/>
              </a:rPr>
              <a:t>nematoda</a:t>
            </a:r>
            <a:r>
              <a:rPr lang="cs-CZ"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pohybliví bakteriální (</a:t>
            </a:r>
            <a:r>
              <a:rPr lang="cs-CZ" i="1" dirty="0" err="1">
                <a:latin typeface="Times New Roman" panose="02020603050405020304" pitchFamily="18" charset="0"/>
                <a:cs typeface="Times New Roman" panose="02020603050405020304" pitchFamily="18" charset="0"/>
              </a:rPr>
              <a:t>Pseudomonas</a:t>
            </a:r>
            <a:r>
              <a:rPr lang="cs-CZ" dirty="0">
                <a:latin typeface="Times New Roman" panose="02020603050405020304" pitchFamily="18" charset="0"/>
                <a:cs typeface="Times New Roman" panose="02020603050405020304" pitchFamily="18" charset="0"/>
              </a:rPr>
              <a:t>) a houboví (</a:t>
            </a:r>
            <a:r>
              <a:rPr lang="cs-CZ" i="1" dirty="0" err="1">
                <a:latin typeface="Times New Roman" panose="02020603050405020304" pitchFamily="18" charset="0"/>
                <a:cs typeface="Times New Roman" panose="02020603050405020304" pitchFamily="18" charset="0"/>
              </a:rPr>
              <a:t>Oidium</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patogeni</a:t>
            </a:r>
            <a:r>
              <a:rPr lang="cs-CZ" dirty="0">
                <a:latin typeface="Times New Roman" panose="02020603050405020304" pitchFamily="18" charset="0"/>
                <a:cs typeface="Times New Roman" panose="02020603050405020304" pitchFamily="18" charset="0"/>
              </a:rPr>
              <a:t> přítomní v půdě také vstupují kořeny (chemotaxe)</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přichycení houbových spor přenášených větrem - </a:t>
            </a:r>
            <a:r>
              <a:rPr lang="cs-CZ" dirty="0" err="1">
                <a:latin typeface="Times New Roman" panose="02020603050405020304" pitchFamily="18" charset="0"/>
                <a:cs typeface="Times New Roman" panose="02020603050405020304" pitchFamily="18" charset="0"/>
              </a:rPr>
              <a:t>konidiospóry</a:t>
            </a:r>
            <a:r>
              <a:rPr lang="cs-CZ" dirty="0">
                <a:latin typeface="Times New Roman" panose="02020603050405020304" pitchFamily="18" charset="0"/>
                <a:cs typeface="Times New Roman" panose="02020603050405020304" pitchFamily="18" charset="0"/>
              </a:rPr>
              <a:t> askomycety </a:t>
            </a:r>
            <a:r>
              <a:rPr lang="cs-CZ" i="1" dirty="0" err="1">
                <a:latin typeface="Times New Roman" panose="02020603050405020304" pitchFamily="18" charset="0"/>
                <a:cs typeface="Times New Roman" panose="02020603050405020304" pitchFamily="18" charset="0"/>
              </a:rPr>
              <a:t>Magnaporthe</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grisea</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(zničí tolik rýže, co by stačilo k obživě 60 mil. lidí)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přichytí k hydrofobním povrchům jako je listová kutikula pomocí slizu ve vrcholu spory</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vlhký vzduch nebo rosa způsobí bobtnání slizu, vrchol spory praskne a přilepí sporu ke kutikule</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989" y="3929830"/>
            <a:ext cx="3570939" cy="2928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3770098"/>
            <a:ext cx="4135548" cy="3069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53376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07504" y="188640"/>
            <a:ext cx="8496944" cy="3108543"/>
          </a:xfrm>
          <a:prstGeom prst="rect">
            <a:avLst/>
          </a:prstGeom>
        </p:spPr>
        <p:txBody>
          <a:bodyPr wrap="square">
            <a:spAutoFit/>
          </a:bodyPr>
          <a:lstStyle/>
          <a:p>
            <a:r>
              <a:rPr lang="cs-CZ" dirty="0" err="1">
                <a:latin typeface="Times New Roman" panose="02020603050405020304" pitchFamily="18" charset="0"/>
                <a:cs typeface="Times New Roman" panose="02020603050405020304" pitchFamily="18" charset="0"/>
              </a:rPr>
              <a:t>konidiospory</a:t>
            </a:r>
            <a:r>
              <a:rPr lang="cs-CZ"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Botrytis</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cinerea</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ve dvou fázích:</a:t>
            </a:r>
          </a:p>
          <a:p>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hydratovaná ale neklíčící </a:t>
            </a:r>
            <a:r>
              <a:rPr lang="cs-CZ" dirty="0" err="1">
                <a:latin typeface="Times New Roman" panose="02020603050405020304" pitchFamily="18" charset="0"/>
                <a:cs typeface="Times New Roman" panose="02020603050405020304" pitchFamily="18" charset="0"/>
              </a:rPr>
              <a:t>konidiospora</a:t>
            </a:r>
            <a:r>
              <a:rPr lang="cs-CZ" dirty="0">
                <a:latin typeface="Times New Roman" panose="02020603050405020304" pitchFamily="18" charset="0"/>
                <a:cs typeface="Times New Roman" panose="02020603050405020304" pitchFamily="18" charset="0"/>
              </a:rPr>
              <a:t> se přichytí povrchu listů slabými hydrofobními interakcemi  </a:t>
            </a:r>
          </a:p>
          <a:p>
            <a:pPr marL="285750" indent="-285750">
              <a:buFont typeface="Arial" panose="020B0604020202020204" pitchFamily="34" charset="0"/>
              <a:buChar char="•"/>
            </a:pPr>
            <a:r>
              <a:rPr lang="cs-CZ" dirty="0" err="1">
                <a:latin typeface="Times New Roman" panose="02020603050405020304" pitchFamily="18" charset="0"/>
                <a:cs typeface="Times New Roman" panose="02020603050405020304" pitchFamily="18" charset="0"/>
              </a:rPr>
              <a:t>hydrofobnost</a:t>
            </a:r>
            <a:r>
              <a:rPr lang="cs-CZ" dirty="0">
                <a:latin typeface="Times New Roman" panose="02020603050405020304" pitchFamily="18" charset="0"/>
                <a:cs typeface="Times New Roman" panose="02020603050405020304" pitchFamily="18" charset="0"/>
              </a:rPr>
              <a:t> povrchu podporuje toto počáteční uchycení (surfaktanty jej silně inhibovaly)</a:t>
            </a: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za několik hodin </a:t>
            </a:r>
            <a:r>
              <a:rPr lang="cs-CZ" dirty="0" err="1">
                <a:latin typeface="Times New Roman" panose="02020603050405020304" pitchFamily="18" charset="0"/>
                <a:cs typeface="Times New Roman" panose="02020603050405020304" pitchFamily="18" charset="0"/>
              </a:rPr>
              <a:t>konidiospory</a:t>
            </a:r>
            <a:r>
              <a:rPr lang="cs-CZ" dirty="0">
                <a:latin typeface="Times New Roman" panose="02020603050405020304" pitchFamily="18" charset="0"/>
                <a:cs typeface="Times New Roman" panose="02020603050405020304" pitchFamily="18" charset="0"/>
              </a:rPr>
              <a:t> začnou klíčit a je vylučována látka (glukóza, </a:t>
            </a:r>
            <a:r>
              <a:rPr lang="cs-CZ" dirty="0" err="1">
                <a:latin typeface="Times New Roman" panose="02020603050405020304" pitchFamily="18" charset="0"/>
                <a:cs typeface="Times New Roman" panose="02020603050405020304" pitchFamily="18" charset="0"/>
              </a:rPr>
              <a:t>galaktózamin</a:t>
            </a:r>
            <a:r>
              <a:rPr lang="cs-CZ" dirty="0">
                <a:latin typeface="Times New Roman" panose="02020603050405020304" pitchFamily="18" charset="0"/>
                <a:cs typeface="Times New Roman" panose="02020603050405020304" pitchFamily="18" charset="0"/>
              </a:rPr>
              <a:t>, proteiny) přilnavá k hydrofobním i hydrofilním povrchům (odolává i silných chemickým činidlům)</a:t>
            </a:r>
          </a:p>
          <a:p>
            <a:pPr marL="285750" indent="-285750">
              <a:buFont typeface="Arial" panose="020B0604020202020204" pitchFamily="34" charset="0"/>
              <a:buChar char="•"/>
            </a:pPr>
            <a:endParaRPr lang="en-GB" sz="1600" dirty="0"/>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2994" y="2959114"/>
            <a:ext cx="2743632" cy="1805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6125" y="2912222"/>
            <a:ext cx="2741565" cy="1827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2994" y="4764135"/>
            <a:ext cx="6264696"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37557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4376" y="116632"/>
            <a:ext cx="9064128" cy="2585323"/>
          </a:xfrm>
          <a:prstGeom prst="rect">
            <a:avLst/>
          </a:prstGeom>
        </p:spPr>
        <p:txBody>
          <a:bodyPr wrap="square">
            <a:spAutoFit/>
          </a:bodyPr>
          <a:lstStyle/>
          <a:p>
            <a:r>
              <a:rPr lang="cs-CZ" dirty="0">
                <a:latin typeface="Times New Roman" panose="02020603050405020304" pitchFamily="18" charset="0"/>
                <a:cs typeface="Times New Roman" panose="02020603050405020304" pitchFamily="18" charset="0"/>
              </a:rPr>
              <a:t>Další možnosti vstupu patogenů</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poraněními</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přirozenými otvory – stomata – jak rozeznají otvor?</a:t>
            </a:r>
          </a:p>
          <a:p>
            <a:endParaRPr lang="cs-CZ" i="1" dirty="0">
              <a:latin typeface="Times New Roman" panose="02020603050405020304" pitchFamily="18" charset="0"/>
              <a:cs typeface="Times New Roman" panose="02020603050405020304" pitchFamily="18" charset="0"/>
            </a:endParaRPr>
          </a:p>
          <a:p>
            <a:r>
              <a:rPr lang="cs-CZ" i="1" dirty="0" err="1">
                <a:latin typeface="Times New Roman" panose="02020603050405020304" pitchFamily="18" charset="0"/>
                <a:cs typeface="Times New Roman" panose="02020603050405020304" pitchFamily="18" charset="0"/>
              </a:rPr>
              <a:t>Uromyces</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appendiculatus</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(rez na fazolích)</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používá topografický signál – 0,5 </a:t>
            </a:r>
            <a:r>
              <a:rPr lang="cs-CZ" dirty="0" err="1">
                <a:latin typeface="Times New Roman" panose="02020603050405020304" pitchFamily="18" charset="0"/>
                <a:cs typeface="Times New Roman" panose="02020603050405020304" pitchFamily="18" charset="0"/>
              </a:rPr>
              <a:t>μm</a:t>
            </a:r>
            <a:r>
              <a:rPr lang="cs-CZ" dirty="0">
                <a:latin typeface="Times New Roman" panose="02020603050405020304" pitchFamily="18" charset="0"/>
                <a:cs typeface="Times New Roman" panose="02020603050405020304" pitchFamily="18" charset="0"/>
              </a:rPr>
              <a:t> vysoký hřeben buněk stomatu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model stomata z polystyrenu – dojde k morfologické diferenciaci a vytvoří se ploché hyfy (</a:t>
            </a:r>
            <a:r>
              <a:rPr lang="cs-CZ" dirty="0" err="1">
                <a:latin typeface="Times New Roman" panose="02020603050405020304" pitchFamily="18" charset="0"/>
                <a:cs typeface="Times New Roman" panose="02020603050405020304" pitchFamily="18" charset="0"/>
              </a:rPr>
              <a:t>appresoria</a:t>
            </a:r>
            <a:r>
              <a:rPr lang="cs-CZ" dirty="0">
                <a:latin typeface="Times New Roman" panose="02020603050405020304" pitchFamily="18" charset="0"/>
                <a:cs typeface="Times New Roman" panose="02020603050405020304" pitchFamily="18" charset="0"/>
              </a:rPr>
              <a:t>) nezbytné k proniknutí do stomatu</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pokud hřeben nižší než 0.25 </a:t>
            </a:r>
            <a:r>
              <a:rPr lang="cs-CZ" dirty="0" err="1">
                <a:latin typeface="Times New Roman" panose="02020603050405020304" pitchFamily="18" charset="0"/>
                <a:cs typeface="Times New Roman" panose="02020603050405020304" pitchFamily="18" charset="0"/>
              </a:rPr>
              <a:t>μm</a:t>
            </a:r>
            <a:r>
              <a:rPr lang="cs-CZ" dirty="0">
                <a:latin typeface="Times New Roman" panose="02020603050405020304" pitchFamily="18" charset="0"/>
                <a:cs typeface="Times New Roman" panose="02020603050405020304" pitchFamily="18" charset="0"/>
              </a:rPr>
              <a:t> nebo vyšší než 1 </a:t>
            </a:r>
            <a:r>
              <a:rPr lang="cs-CZ" dirty="0" err="1">
                <a:latin typeface="Times New Roman" panose="02020603050405020304" pitchFamily="18" charset="0"/>
                <a:cs typeface="Times New Roman" panose="02020603050405020304" pitchFamily="18" charset="0"/>
              </a:rPr>
              <a:t>μm</a:t>
            </a:r>
            <a:r>
              <a:rPr lang="cs-CZ" dirty="0">
                <a:latin typeface="Times New Roman" panose="02020603050405020304" pitchFamily="18" charset="0"/>
                <a:cs typeface="Times New Roman" panose="02020603050405020304" pitchFamily="18" charset="0"/>
              </a:rPr>
              <a:t>, k diferenciaci nedojde</a:t>
            </a:r>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2719771"/>
            <a:ext cx="2687960" cy="1789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2194" y="3140967"/>
            <a:ext cx="4082644" cy="2735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4437112"/>
            <a:ext cx="2687960" cy="227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86984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16632"/>
            <a:ext cx="9036496" cy="4524315"/>
          </a:xfrm>
          <a:prstGeom prst="rect">
            <a:avLst/>
          </a:prstGeom>
        </p:spPr>
        <p:txBody>
          <a:bodyPr wrap="square">
            <a:spAutoFit/>
          </a:bodyPr>
          <a:lstStyle/>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mnohé viry vstupují ranami způsobenými hmyzem přenášejícím tyto viry</a:t>
            </a: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některé vstupují kořeny s vodou</a:t>
            </a: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někteří </a:t>
            </a:r>
            <a:r>
              <a:rPr lang="cs-CZ" dirty="0" err="1">
                <a:latin typeface="Times New Roman" panose="02020603050405020304" pitchFamily="18" charset="0"/>
                <a:cs typeface="Times New Roman" panose="02020603050405020304" pitchFamily="18" charset="0"/>
              </a:rPr>
              <a:t>patogeni</a:t>
            </a:r>
            <a:r>
              <a:rPr lang="cs-CZ" dirty="0">
                <a:latin typeface="Times New Roman" panose="02020603050405020304" pitchFamily="18" charset="0"/>
                <a:cs typeface="Times New Roman" panose="02020603050405020304" pitchFamily="18" charset="0"/>
              </a:rPr>
              <a:t> jsou schopni překonat kutikulu bez cizí pomoci</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často atakována enzymaticky, změkčena (padlí – </a:t>
            </a:r>
            <a:r>
              <a:rPr lang="cs-CZ" i="1" dirty="0" err="1">
                <a:latin typeface="Times New Roman" panose="02020603050405020304" pitchFamily="18" charset="0"/>
                <a:cs typeface="Times New Roman" panose="02020603050405020304" pitchFamily="18" charset="0"/>
              </a:rPr>
              <a:t>Erysiphe</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sp</a:t>
            </a:r>
            <a:r>
              <a:rPr lang="cs-CZ"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Botrytis</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cinerea</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 plíseň šedá, ušlechtilá plíseň na vinné révě, </a:t>
            </a:r>
            <a:r>
              <a:rPr lang="cs-CZ" i="1" dirty="0" err="1">
                <a:latin typeface="Times New Roman" panose="02020603050405020304" pitchFamily="18" charset="0"/>
                <a:cs typeface="Times New Roman" panose="02020603050405020304" pitchFamily="18" charset="0"/>
              </a:rPr>
              <a:t>Fusarium</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solani</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 suchá hniloba hlíz)</a:t>
            </a: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po vstupu do hostitele naruší normální funkci rostlin produkcí </a:t>
            </a:r>
            <a:r>
              <a:rPr lang="cs-CZ" dirty="0" err="1">
                <a:latin typeface="Times New Roman" panose="02020603050405020304" pitchFamily="18" charset="0"/>
                <a:cs typeface="Times New Roman" panose="02020603050405020304" pitchFamily="18" charset="0"/>
              </a:rPr>
              <a:t>degradativních</a:t>
            </a:r>
            <a:r>
              <a:rPr lang="cs-CZ" dirty="0">
                <a:latin typeface="Times New Roman" panose="02020603050405020304" pitchFamily="18" charset="0"/>
                <a:cs typeface="Times New Roman" panose="02020603050405020304" pitchFamily="18" charset="0"/>
              </a:rPr>
              <a:t> enzymů, toxinů a růstových regulátorů</a:t>
            </a: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půdní patogeny produkují pektinázy, celulázy, </a:t>
            </a:r>
            <a:r>
              <a:rPr lang="cs-CZ" dirty="0" err="1">
                <a:latin typeface="Times New Roman" panose="02020603050405020304" pitchFamily="18" charset="0"/>
                <a:cs typeface="Times New Roman" panose="02020603050405020304" pitchFamily="18" charset="0"/>
              </a:rPr>
              <a:t>hemicelulázy</a:t>
            </a:r>
            <a:r>
              <a:rPr lang="cs-CZ" dirty="0">
                <a:latin typeface="Times New Roman" panose="02020603050405020304" pitchFamily="18" charset="0"/>
                <a:cs typeface="Times New Roman" panose="02020603050405020304" pitchFamily="18" charset="0"/>
              </a:rPr>
              <a:t> jejichž výsledkem jsou hniloby a jiné poranění</a:t>
            </a: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destrukce rostlinných růstových regulátorů má za následek trpasličí formy rostlin, produkce IAA, giberelinů a cytokininů, tvorbu nádorů (puchýřů) a nadměrný růst stonků do délky</a:t>
            </a:r>
          </a:p>
        </p:txBody>
      </p:sp>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4550057"/>
            <a:ext cx="3456384"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cstate="print"/>
          <a:srcRect/>
          <a:stretch>
            <a:fillRect/>
          </a:stretch>
        </p:blipFill>
        <p:spPr bwMode="auto">
          <a:xfrm>
            <a:off x="395536" y="4508181"/>
            <a:ext cx="2592287" cy="2349819"/>
          </a:xfrm>
          <a:prstGeom prst="rect">
            <a:avLst/>
          </a:prstGeom>
          <a:noFill/>
          <a:ln w="9525">
            <a:noFill/>
            <a:miter lim="800000"/>
            <a:headEnd/>
            <a:tailEnd/>
          </a:ln>
        </p:spPr>
      </p:pic>
      <p:sp>
        <p:nvSpPr>
          <p:cNvPr id="6" name="Obdélník 5"/>
          <p:cNvSpPr/>
          <p:nvPr/>
        </p:nvSpPr>
        <p:spPr>
          <a:xfrm>
            <a:off x="2555776" y="4725144"/>
            <a:ext cx="1925960" cy="830997"/>
          </a:xfrm>
          <a:prstGeom prst="rect">
            <a:avLst/>
          </a:prstGeom>
        </p:spPr>
        <p:txBody>
          <a:bodyPr wrap="square">
            <a:spAutoFit/>
          </a:bodyPr>
          <a:lstStyle/>
          <a:p>
            <a:pPr lvl="1" eaLnBrk="0" hangingPunct="0">
              <a:buFontTx/>
              <a:buChar char="•"/>
            </a:pPr>
            <a:r>
              <a:rPr lang="cs-CZ" sz="1200" i="1" dirty="0" err="1"/>
              <a:t>Plasmodiophora</a:t>
            </a:r>
            <a:r>
              <a:rPr lang="cs-CZ" sz="1200" i="1" dirty="0"/>
              <a:t> </a:t>
            </a:r>
            <a:r>
              <a:rPr lang="cs-CZ" sz="1200" i="1" dirty="0" err="1"/>
              <a:t>brassicae</a:t>
            </a:r>
            <a:r>
              <a:rPr lang="cs-CZ" sz="1200" dirty="0"/>
              <a:t> - </a:t>
            </a:r>
            <a:r>
              <a:rPr lang="cs-CZ" sz="1200" dirty="0" err="1"/>
              <a:t>Nádorovka</a:t>
            </a:r>
            <a:r>
              <a:rPr lang="cs-CZ" sz="1200" dirty="0"/>
              <a:t> kapustová </a:t>
            </a:r>
          </a:p>
        </p:txBody>
      </p:sp>
    </p:spTree>
    <p:extLst>
      <p:ext uri="{BB962C8B-B14F-4D97-AF65-F5344CB8AC3E}">
        <p14:creationId xmlns:p14="http://schemas.microsoft.com/office/powerpoint/2010/main" val="20760671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16632"/>
            <a:ext cx="9036496" cy="2862322"/>
          </a:xfrm>
          <a:prstGeom prst="rect">
            <a:avLst/>
          </a:prstGeom>
        </p:spPr>
        <p:txBody>
          <a:bodyPr wrap="square">
            <a:spAutoFit/>
          </a:bodyPr>
          <a:lstStyle/>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produkce toxinů narušuje metabolismus rostliny</a:t>
            </a: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někdy jde o nízkomolekulární cyklické peptidy a lineární </a:t>
            </a:r>
            <a:r>
              <a:rPr lang="cs-CZ" dirty="0" err="1">
                <a:latin typeface="Times New Roman" panose="02020603050405020304" pitchFamily="18" charset="0"/>
                <a:cs typeface="Times New Roman" panose="02020603050405020304" pitchFamily="18" charset="0"/>
              </a:rPr>
              <a:t>polyketoly</a:t>
            </a:r>
            <a:r>
              <a:rPr lang="cs-CZ" dirty="0">
                <a:latin typeface="Times New Roman" panose="02020603050405020304" pitchFamily="18" charset="0"/>
                <a:cs typeface="Times New Roman" panose="02020603050405020304" pitchFamily="18" charset="0"/>
              </a:rPr>
              <a:t> – narušují mitochondrie a buněčné membrány – umožní šíření infekce</a:t>
            </a: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rezistence bývá založena na modifikaci receptoru</a:t>
            </a: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rostliny vykazují různé morfologické nebo metabolické abnormality</a:t>
            </a: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častá reakce na mikrobiální atak je tvorba </a:t>
            </a:r>
            <a:r>
              <a:rPr lang="cs-CZ" dirty="0" err="1">
                <a:latin typeface="Times New Roman" panose="02020603050405020304" pitchFamily="18" charset="0"/>
                <a:cs typeface="Times New Roman" panose="02020603050405020304" pitchFamily="18" charset="0"/>
              </a:rPr>
              <a:t>papillae</a:t>
            </a:r>
            <a:endParaRPr lang="cs-CZ" dirty="0">
              <a:latin typeface="Times New Roman" panose="02020603050405020304" pitchFamily="18" charset="0"/>
              <a:cs typeface="Times New Roman" panose="02020603050405020304" pitchFamily="18" charset="0"/>
            </a:endParaRPr>
          </a:p>
        </p:txBody>
      </p:sp>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88" y="3662660"/>
            <a:ext cx="3173863" cy="2338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3645024"/>
            <a:ext cx="3217540" cy="2338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9288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260648"/>
            <a:ext cx="8712968" cy="1754326"/>
          </a:xfrm>
          <a:prstGeom prst="rect">
            <a:avLst/>
          </a:prstGeom>
        </p:spPr>
        <p:txBody>
          <a:bodyPr wrap="square">
            <a:spAutoFit/>
          </a:bodyPr>
          <a:lstStyle/>
          <a:p>
            <a:r>
              <a:rPr lang="cs-CZ" i="1" dirty="0" err="1">
                <a:latin typeface="Times New Roman" pitchFamily="18" charset="0"/>
                <a:cs typeface="Times New Roman" pitchFamily="18" charset="0"/>
              </a:rPr>
              <a:t>Gunnera</a:t>
            </a:r>
            <a:r>
              <a:rPr lang="cs-CZ" dirty="0">
                <a:latin typeface="Times New Roman" pitchFamily="18" charset="0"/>
                <a:cs typeface="Times New Roman" pitchFamily="18" charset="0"/>
              </a:rPr>
              <a:t> – </a:t>
            </a:r>
            <a:r>
              <a:rPr lang="cs-CZ" dirty="0" err="1">
                <a:latin typeface="Times New Roman" pitchFamily="18" charset="0"/>
                <a:cs typeface="Times New Roman" pitchFamily="18" charset="0"/>
              </a:rPr>
              <a:t>noduly</a:t>
            </a:r>
            <a:r>
              <a:rPr lang="cs-CZ" dirty="0">
                <a:latin typeface="Times New Roman" pitchFamily="18" charset="0"/>
                <a:cs typeface="Times New Roman" pitchFamily="18" charset="0"/>
              </a:rPr>
              <a:t> (</a:t>
            </a:r>
            <a:r>
              <a:rPr lang="cs-CZ" i="1" dirty="0" err="1">
                <a:latin typeface="Times New Roman" pitchFamily="18" charset="0"/>
                <a:cs typeface="Times New Roman" pitchFamily="18" charset="0"/>
              </a:rPr>
              <a:t>Nostoc</a:t>
            </a:r>
            <a:r>
              <a:rPr lang="cs-CZ" dirty="0">
                <a:latin typeface="Times New Roman" pitchFamily="18" charset="0"/>
                <a:cs typeface="Times New Roman" pitchFamily="18" charset="0"/>
              </a:rPr>
              <a:t>) na stonku  </a:t>
            </a:r>
          </a:p>
          <a:p>
            <a:pPr marL="285750" indent="-285750">
              <a:buFont typeface="Arial" panose="020B0604020202020204" pitchFamily="34" charset="0"/>
              <a:buChar char="•"/>
            </a:pPr>
            <a:r>
              <a:rPr lang="cs-CZ" dirty="0">
                <a:latin typeface="Times New Roman" pitchFamily="18" charset="0"/>
                <a:cs typeface="Times New Roman" pitchFamily="18" charset="0"/>
              </a:rPr>
              <a:t>krytosemenná rostlina </a:t>
            </a:r>
          </a:p>
          <a:p>
            <a:pPr marL="285750" indent="-285750">
              <a:buFont typeface="Arial" panose="020B0604020202020204" pitchFamily="34" charset="0"/>
              <a:buChar char="•"/>
            </a:pPr>
            <a:r>
              <a:rPr lang="cs-CZ" dirty="0">
                <a:latin typeface="Times New Roman" pitchFamily="18" charset="0"/>
                <a:cs typeface="Times New Roman" pitchFamily="18" charset="0"/>
              </a:rPr>
              <a:t>dusík fixující sinice v </a:t>
            </a:r>
            <a:r>
              <a:rPr lang="cs-CZ" dirty="0" err="1">
                <a:latin typeface="Times New Roman" pitchFamily="18" charset="0"/>
                <a:cs typeface="Times New Roman" pitchFamily="18" charset="0"/>
              </a:rPr>
              <a:t>nodulech</a:t>
            </a:r>
            <a:r>
              <a:rPr lang="cs-CZ" dirty="0">
                <a:latin typeface="Times New Roman" pitchFamily="18" charset="0"/>
                <a:cs typeface="Times New Roman" pitchFamily="18" charset="0"/>
              </a:rPr>
              <a:t> -kapsách na bázi řapíku</a:t>
            </a:r>
          </a:p>
          <a:p>
            <a:pPr marL="285750" indent="-285750">
              <a:buFont typeface="Arial" panose="020B0604020202020204" pitchFamily="34" charset="0"/>
              <a:buChar char="•"/>
            </a:pPr>
            <a:r>
              <a:rPr lang="cs-CZ" dirty="0">
                <a:latin typeface="Times New Roman" pitchFamily="18" charset="0"/>
                <a:cs typeface="Times New Roman" pitchFamily="18" charset="0"/>
              </a:rPr>
              <a:t>sinice vytváří filmy na listech i jiných tropických krytosemenných rostlinách</a:t>
            </a:r>
          </a:p>
          <a:p>
            <a:pPr marL="285750" indent="-285750">
              <a:buFont typeface="Arial" panose="020B0604020202020204" pitchFamily="34" charset="0"/>
              <a:buChar char="•"/>
            </a:pPr>
            <a:r>
              <a:rPr lang="cs-CZ" dirty="0">
                <a:latin typeface="Times New Roman" pitchFamily="18" charset="0"/>
                <a:cs typeface="Times New Roman" pitchFamily="18" charset="0"/>
              </a:rPr>
              <a:t>J a </a:t>
            </a:r>
            <a:r>
              <a:rPr lang="cs-CZ" dirty="0" err="1">
                <a:latin typeface="Times New Roman" pitchFamily="18" charset="0"/>
                <a:cs typeface="Times New Roman" pitchFamily="18" charset="0"/>
              </a:rPr>
              <a:t>stř</a:t>
            </a:r>
            <a:r>
              <a:rPr lang="cs-CZ" dirty="0">
                <a:latin typeface="Times New Roman" pitchFamily="18" charset="0"/>
                <a:cs typeface="Times New Roman" pitchFamily="18" charset="0"/>
              </a:rPr>
              <a:t>. Americe, kde se nazývá „</a:t>
            </a:r>
            <a:r>
              <a:rPr lang="cs-CZ" dirty="0" err="1">
                <a:latin typeface="Times New Roman" pitchFamily="18" charset="0"/>
                <a:cs typeface="Times New Roman" pitchFamily="18" charset="0"/>
              </a:rPr>
              <a:t>nalca</a:t>
            </a:r>
            <a:r>
              <a:rPr lang="cs-CZ" dirty="0">
                <a:latin typeface="Times New Roman" pitchFamily="18" charset="0"/>
                <a:cs typeface="Times New Roman" pitchFamily="18" charset="0"/>
              </a:rPr>
              <a:t>“</a:t>
            </a:r>
          </a:p>
          <a:p>
            <a:pPr marL="285750" indent="-285750">
              <a:buFont typeface="Arial" panose="020B0604020202020204" pitchFamily="34" charset="0"/>
              <a:buChar char="•"/>
            </a:pPr>
            <a:r>
              <a:rPr lang="cs-CZ" dirty="0">
                <a:latin typeface="Times New Roman" pitchFamily="18" charset="0"/>
                <a:cs typeface="Times New Roman" pitchFamily="18" charset="0"/>
              </a:rPr>
              <a:t>mladé řapíky se často loupou a jí</a:t>
            </a: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636912"/>
            <a:ext cx="5250160" cy="3937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3068960"/>
            <a:ext cx="2743200"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6248542" y="5949280"/>
            <a:ext cx="1631088" cy="307777"/>
          </a:xfrm>
          <a:prstGeom prst="rect">
            <a:avLst/>
          </a:prstGeom>
        </p:spPr>
        <p:txBody>
          <a:bodyPr wrap="none">
            <a:spAutoFit/>
          </a:bodyPr>
          <a:lstStyle/>
          <a:p>
            <a:r>
              <a:rPr lang="en-GB" sz="1400" i="1" dirty="0" err="1">
                <a:effectLst/>
              </a:rPr>
              <a:t>Nostoc</a:t>
            </a:r>
            <a:r>
              <a:rPr lang="en-GB" sz="1400" i="1" dirty="0">
                <a:effectLst/>
              </a:rPr>
              <a:t> </a:t>
            </a:r>
            <a:r>
              <a:rPr lang="en-GB" sz="1400" i="1" dirty="0" err="1">
                <a:effectLst/>
              </a:rPr>
              <a:t>punctiforma</a:t>
            </a:r>
            <a:endParaRPr lang="en-GB" sz="1400" i="1" dirty="0"/>
          </a:p>
        </p:txBody>
      </p:sp>
    </p:spTree>
    <p:extLst>
      <p:ext uri="{BB962C8B-B14F-4D97-AF65-F5344CB8AC3E}">
        <p14:creationId xmlns:p14="http://schemas.microsoft.com/office/powerpoint/2010/main" val="30240812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aphrina deformans - Kadeřavka broskvová&#10;(taphrinomycotina)&#10;broskvoň silně napadená kadeřavkou&#10;Foto: I.Petrželová"/>
          <p:cNvPicPr>
            <a:picLocks noChangeAspect="1" noChangeArrowheads="1"/>
          </p:cNvPicPr>
          <p:nvPr/>
        </p:nvPicPr>
        <p:blipFill>
          <a:blip r:embed="rId2" cstate="print"/>
          <a:srcRect/>
          <a:stretch>
            <a:fillRect/>
          </a:stretch>
        </p:blipFill>
        <p:spPr bwMode="auto">
          <a:xfrm>
            <a:off x="0" y="2897848"/>
            <a:ext cx="4525888" cy="3960152"/>
          </a:xfrm>
          <a:prstGeom prst="rect">
            <a:avLst/>
          </a:prstGeom>
          <a:noFill/>
          <a:ln w="9525">
            <a:noFill/>
            <a:miter lim="800000"/>
            <a:headEnd/>
            <a:tailEnd/>
          </a:ln>
        </p:spPr>
      </p:pic>
      <p:sp>
        <p:nvSpPr>
          <p:cNvPr id="3" name="Obdélník 2"/>
          <p:cNvSpPr/>
          <p:nvPr/>
        </p:nvSpPr>
        <p:spPr>
          <a:xfrm>
            <a:off x="4572000" y="4077072"/>
            <a:ext cx="3744416" cy="923330"/>
          </a:xfrm>
          <a:prstGeom prst="rect">
            <a:avLst/>
          </a:prstGeom>
        </p:spPr>
        <p:txBody>
          <a:bodyPr wrap="square">
            <a:spAutoFit/>
          </a:bodyPr>
          <a:lstStyle/>
          <a:p>
            <a:r>
              <a:rPr lang="cs-CZ" i="1" dirty="0" err="1"/>
              <a:t>Taphrina</a:t>
            </a:r>
            <a:r>
              <a:rPr lang="cs-CZ" i="1" dirty="0"/>
              <a:t> </a:t>
            </a:r>
            <a:r>
              <a:rPr lang="cs-CZ" i="1" dirty="0" err="1"/>
              <a:t>deformans</a:t>
            </a:r>
            <a:r>
              <a:rPr lang="cs-CZ" dirty="0"/>
              <a:t> </a:t>
            </a:r>
          </a:p>
          <a:p>
            <a:r>
              <a:rPr lang="cs-CZ" dirty="0"/>
              <a:t>červené zduřeniny na listech se později pokrývají vrstvou bílých vřecek</a:t>
            </a:r>
          </a:p>
        </p:txBody>
      </p:sp>
      <p:pic>
        <p:nvPicPr>
          <p:cNvPr id="4" name="Picture 4" descr="Taphrina deformans - Kadeřavka broskvová&#10;(taphrinomycotina)&#10;červené zduřeniny na listech se později pokrývají vrstvou bílých vřecek&#10;Foto: M.Sedlářová"/>
          <p:cNvPicPr>
            <a:picLocks noChangeAspect="1" noChangeArrowheads="1"/>
          </p:cNvPicPr>
          <p:nvPr/>
        </p:nvPicPr>
        <p:blipFill>
          <a:blip r:embed="rId3" cstate="print"/>
          <a:srcRect/>
          <a:stretch>
            <a:fillRect/>
          </a:stretch>
        </p:blipFill>
        <p:spPr bwMode="auto">
          <a:xfrm>
            <a:off x="4139952" y="0"/>
            <a:ext cx="5004048" cy="3753715"/>
          </a:xfrm>
          <a:prstGeom prst="rect">
            <a:avLst/>
          </a:prstGeom>
          <a:noFill/>
          <a:ln w="9525">
            <a:noFill/>
            <a:miter lim="800000"/>
            <a:headEnd/>
            <a:tailEnd/>
          </a:ln>
        </p:spPr>
      </p:pic>
      <p:pic>
        <p:nvPicPr>
          <p:cNvPr id="5" name="Picture 3" descr="Taphrina deformans - Kadeřavka broskvová&#10;(taphrinomycotina)&#10;detail vrstvy vřecek na povrchu listu&#10;Foto: M.Sedlářová"/>
          <p:cNvPicPr>
            <a:picLocks noChangeAspect="1" noChangeArrowheads="1"/>
          </p:cNvPicPr>
          <p:nvPr/>
        </p:nvPicPr>
        <p:blipFill>
          <a:blip r:embed="rId4" cstate="print"/>
          <a:srcRect/>
          <a:stretch>
            <a:fillRect/>
          </a:stretch>
        </p:blipFill>
        <p:spPr bwMode="auto">
          <a:xfrm>
            <a:off x="0" y="0"/>
            <a:ext cx="3707904" cy="2924943"/>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Monilia laxa  - Moniliová hniloba&#10;(deuteromycetes)&#10;makroskopické příznaky moniliové hniloby na meruňkách&#10;Foto: I.Petrželová"/>
          <p:cNvPicPr>
            <a:picLocks noChangeAspect="1" noChangeArrowheads="1"/>
          </p:cNvPicPr>
          <p:nvPr/>
        </p:nvPicPr>
        <p:blipFill>
          <a:blip r:embed="rId2" cstate="print"/>
          <a:srcRect/>
          <a:stretch>
            <a:fillRect/>
          </a:stretch>
        </p:blipFill>
        <p:spPr bwMode="auto">
          <a:xfrm>
            <a:off x="1676400" y="412750"/>
            <a:ext cx="5851525" cy="4389438"/>
          </a:xfrm>
          <a:prstGeom prst="rect">
            <a:avLst/>
          </a:prstGeom>
          <a:noFill/>
          <a:ln w="9525">
            <a:noFill/>
            <a:miter lim="800000"/>
            <a:headEnd/>
            <a:tailEnd/>
          </a:ln>
        </p:spPr>
      </p:pic>
      <p:sp>
        <p:nvSpPr>
          <p:cNvPr id="3" name="Obdélník 2"/>
          <p:cNvSpPr/>
          <p:nvPr/>
        </p:nvSpPr>
        <p:spPr>
          <a:xfrm>
            <a:off x="1691680" y="4941168"/>
            <a:ext cx="1386405" cy="369332"/>
          </a:xfrm>
          <a:prstGeom prst="rect">
            <a:avLst/>
          </a:prstGeom>
        </p:spPr>
        <p:txBody>
          <a:bodyPr wrap="none">
            <a:spAutoFit/>
          </a:bodyPr>
          <a:lstStyle/>
          <a:p>
            <a:r>
              <a:rPr lang="cs-CZ" i="1" dirty="0" err="1"/>
              <a:t>Monilia</a:t>
            </a:r>
            <a:r>
              <a:rPr lang="cs-CZ" i="1" dirty="0"/>
              <a:t> </a:t>
            </a:r>
            <a:r>
              <a:rPr lang="cs-CZ" i="1" dirty="0" err="1"/>
              <a:t>laxa</a:t>
            </a:r>
            <a:r>
              <a:rPr lang="cs-CZ" i="1" dirty="0"/>
              <a:t> </a:t>
            </a:r>
            <a:endParaRPr lang="cs-CZ"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Phytophthora infestans - Plíseň bramborová&#10;(oomycota)&#10;příznaky plísně na listu rajčete&#10;Foto: M.Sedlářová"/>
          <p:cNvPicPr>
            <a:picLocks noChangeAspect="1" noChangeArrowheads="1"/>
          </p:cNvPicPr>
          <p:nvPr/>
        </p:nvPicPr>
        <p:blipFill>
          <a:blip r:embed="rId2" cstate="print"/>
          <a:srcRect/>
          <a:stretch>
            <a:fillRect/>
          </a:stretch>
        </p:blipFill>
        <p:spPr bwMode="auto">
          <a:xfrm>
            <a:off x="152400" y="609600"/>
            <a:ext cx="3116263" cy="4572000"/>
          </a:xfrm>
          <a:prstGeom prst="rect">
            <a:avLst/>
          </a:prstGeom>
          <a:noFill/>
          <a:ln w="9525">
            <a:noFill/>
            <a:miter lim="800000"/>
            <a:headEnd/>
            <a:tailEnd/>
          </a:ln>
        </p:spPr>
      </p:pic>
      <p:sp>
        <p:nvSpPr>
          <p:cNvPr id="3" name="Obdélník 2"/>
          <p:cNvSpPr/>
          <p:nvPr/>
        </p:nvSpPr>
        <p:spPr>
          <a:xfrm>
            <a:off x="179512" y="5229200"/>
            <a:ext cx="4572000" cy="646331"/>
          </a:xfrm>
          <a:prstGeom prst="rect">
            <a:avLst/>
          </a:prstGeom>
        </p:spPr>
        <p:txBody>
          <a:bodyPr>
            <a:spAutoFit/>
          </a:bodyPr>
          <a:lstStyle/>
          <a:p>
            <a:r>
              <a:rPr lang="cs-CZ" i="1" dirty="0" err="1"/>
              <a:t>Phytophthora</a:t>
            </a:r>
            <a:r>
              <a:rPr lang="cs-CZ" i="1" dirty="0"/>
              <a:t> </a:t>
            </a:r>
            <a:r>
              <a:rPr lang="cs-CZ" i="1" dirty="0" err="1"/>
              <a:t>infestans</a:t>
            </a:r>
            <a:r>
              <a:rPr lang="cs-CZ" dirty="0"/>
              <a:t> - Plíseň bramborová - příznaky plísně na listu rajčete</a:t>
            </a:r>
          </a:p>
        </p:txBody>
      </p:sp>
      <p:pic>
        <p:nvPicPr>
          <p:cNvPr id="4" name="Picture 2" descr="P3140475"/>
          <p:cNvPicPr>
            <a:picLocks noChangeAspect="1" noChangeArrowheads="1"/>
          </p:cNvPicPr>
          <p:nvPr/>
        </p:nvPicPr>
        <p:blipFill>
          <a:blip r:embed="rId3" cstate="print">
            <a:lum bright="36000" contrast="30000"/>
          </a:blip>
          <a:srcRect/>
          <a:stretch>
            <a:fillRect/>
          </a:stretch>
        </p:blipFill>
        <p:spPr bwMode="auto">
          <a:xfrm>
            <a:off x="3419872" y="0"/>
            <a:ext cx="5724128" cy="4293096"/>
          </a:xfrm>
          <a:prstGeom prst="rect">
            <a:avLst/>
          </a:prstGeom>
          <a:noFill/>
          <a:ln w="9525">
            <a:noFill/>
            <a:miter lim="800000"/>
            <a:headEnd/>
            <a:tailEnd/>
          </a:ln>
        </p:spPr>
      </p:pic>
      <p:pic>
        <p:nvPicPr>
          <p:cNvPr id="5" name="Picture 5" descr="Plasmopara viticola - Vřetenatka révová&#10;(oomycota)&#10;sporulace vřetenatky na listech vinné révy&#10;Foto: M.Sedlářová"/>
          <p:cNvPicPr>
            <a:picLocks noChangeAspect="1" noChangeArrowheads="1"/>
          </p:cNvPicPr>
          <p:nvPr/>
        </p:nvPicPr>
        <p:blipFill>
          <a:blip r:embed="rId4" cstate="print"/>
          <a:srcRect/>
          <a:stretch>
            <a:fillRect/>
          </a:stretch>
        </p:blipFill>
        <p:spPr bwMode="auto">
          <a:xfrm>
            <a:off x="5428928" y="4121347"/>
            <a:ext cx="3715072" cy="2736653"/>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592088"/>
            <a:ext cx="7810500" cy="294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2743" y="4005064"/>
            <a:ext cx="6538514" cy="2443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74260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835696" y="1484784"/>
            <a:ext cx="5472608" cy="769441"/>
          </a:xfrm>
          <a:prstGeom prst="rect">
            <a:avLst/>
          </a:prstGeom>
          <a:noFill/>
        </p:spPr>
        <p:txBody>
          <a:bodyPr wrap="square" rtlCol="0">
            <a:spAutoFit/>
          </a:bodyPr>
          <a:lstStyle/>
          <a:p>
            <a:r>
              <a:rPr lang="cs-CZ" sz="4400" dirty="0"/>
              <a:t>DĚKUJI ZA POZORNOST</a:t>
            </a:r>
            <a:endParaRPr lang="en-GB" sz="4400" dirty="0"/>
          </a:p>
        </p:txBody>
      </p:sp>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875" y="2924944"/>
            <a:ext cx="809625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1835696" y="6117093"/>
            <a:ext cx="5688632" cy="646331"/>
          </a:xfrm>
          <a:prstGeom prst="rect">
            <a:avLst/>
          </a:prstGeom>
        </p:spPr>
        <p:txBody>
          <a:bodyPr wrap="square">
            <a:spAutoFit/>
          </a:bodyPr>
          <a:lstStyle/>
          <a:p>
            <a:r>
              <a:rPr lang="cs-CZ" dirty="0"/>
              <a:t>Peter Staněk  https://www.youtube.com/watch?v=dWPwLATVAhY</a:t>
            </a:r>
          </a:p>
        </p:txBody>
      </p:sp>
    </p:spTree>
    <p:extLst>
      <p:ext uri="{BB962C8B-B14F-4D97-AF65-F5344CB8AC3E}">
        <p14:creationId xmlns:p14="http://schemas.microsoft.com/office/powerpoint/2010/main" val="4292365320"/>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4453</TotalTime>
  <Words>7616</Words>
  <Application>Microsoft Office PowerPoint</Application>
  <PresentationFormat>Předvádění na obrazovce (4:3)</PresentationFormat>
  <Paragraphs>819</Paragraphs>
  <Slides>94</Slides>
  <Notes>3</Notes>
  <HiddenSlides>0</HiddenSlides>
  <MMClips>0</MMClips>
  <ScaleCrop>false</ScaleCrop>
  <HeadingPairs>
    <vt:vector size="6" baseType="variant">
      <vt:variant>
        <vt:lpstr>Použitá písma</vt:lpstr>
      </vt:variant>
      <vt:variant>
        <vt:i4>4</vt:i4>
      </vt:variant>
      <vt:variant>
        <vt:lpstr>Motiv</vt:lpstr>
      </vt:variant>
      <vt:variant>
        <vt:i4>2</vt:i4>
      </vt:variant>
      <vt:variant>
        <vt:lpstr>Nadpisy snímků</vt:lpstr>
      </vt:variant>
      <vt:variant>
        <vt:i4>94</vt:i4>
      </vt:variant>
    </vt:vector>
  </HeadingPairs>
  <TitlesOfParts>
    <vt:vector size="100" baseType="lpstr">
      <vt:lpstr>Arial</vt:lpstr>
      <vt:lpstr>Calibri</vt:lpstr>
      <vt:lpstr>Times New Roman</vt:lpstr>
      <vt:lpstr>Wingdings</vt:lpstr>
      <vt:lpstr>Motiv systému Office</vt:lpstr>
      <vt:lpstr>Motiv sady Office</vt:lpstr>
      <vt:lpstr>EKOLOGIE MIKROORGANISMŮ 7</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Co se děje ve rhizosféře </vt:lpstr>
      <vt:lpstr>Prezentace aplikace PowerPoint</vt:lpstr>
      <vt:lpstr>o</vt:lpstr>
      <vt:lpstr>Zásadní význam mikroorganismů na vznik půdních  agregátů a pórů</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Typy mykorhizních symbióz</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Monotropoidní mykorhizní symbióza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DSE asociace - Pseudomykorhiza</vt:lpstr>
      <vt:lpstr>l</vt:lpstr>
      <vt:lpstr>Význam mykorhizních symbióz</vt:lpstr>
      <vt:lpstr>Prezentace aplikace PowerPoint</vt:lpstr>
      <vt:lpstr>Význam mykorhizních symbióz</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Uživatel</dc:creator>
  <cp:lastModifiedBy>Ivan Tůma</cp:lastModifiedBy>
  <cp:revision>132</cp:revision>
  <dcterms:created xsi:type="dcterms:W3CDTF">2017-04-24T13:43:01Z</dcterms:created>
  <dcterms:modified xsi:type="dcterms:W3CDTF">2024-05-10T12:02:16Z</dcterms:modified>
</cp:coreProperties>
</file>