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8"/>
  </p:notesMasterIdLst>
  <p:sldIdLst>
    <p:sldId id="257" r:id="rId2"/>
    <p:sldId id="258" r:id="rId3"/>
    <p:sldId id="259" r:id="rId4"/>
    <p:sldId id="260" r:id="rId5"/>
    <p:sldId id="261" r:id="rId6"/>
    <p:sldId id="262" r:id="rId7"/>
    <p:sldId id="350" r:id="rId8"/>
    <p:sldId id="326" r:id="rId9"/>
    <p:sldId id="263" r:id="rId10"/>
    <p:sldId id="265" r:id="rId11"/>
    <p:sldId id="266" r:id="rId12"/>
    <p:sldId id="267" r:id="rId13"/>
    <p:sldId id="268" r:id="rId14"/>
    <p:sldId id="269" r:id="rId15"/>
    <p:sldId id="299" r:id="rId16"/>
    <p:sldId id="310" r:id="rId17"/>
    <p:sldId id="312" r:id="rId18"/>
    <p:sldId id="313" r:id="rId19"/>
    <p:sldId id="316" r:id="rId20"/>
    <p:sldId id="317" r:id="rId21"/>
    <p:sldId id="270" r:id="rId22"/>
    <p:sldId id="322" r:id="rId23"/>
    <p:sldId id="271" r:id="rId24"/>
    <p:sldId id="338" r:id="rId25"/>
    <p:sldId id="272" r:id="rId26"/>
    <p:sldId id="332" r:id="rId27"/>
    <p:sldId id="333" r:id="rId28"/>
    <p:sldId id="276" r:id="rId29"/>
    <p:sldId id="351" r:id="rId30"/>
    <p:sldId id="328" r:id="rId31"/>
    <p:sldId id="321" r:id="rId32"/>
    <p:sldId id="281" r:id="rId33"/>
    <p:sldId id="315" r:id="rId34"/>
    <p:sldId id="282" r:id="rId35"/>
    <p:sldId id="284" r:id="rId36"/>
    <p:sldId id="323" r:id="rId37"/>
    <p:sldId id="308" r:id="rId38"/>
    <p:sldId id="339" r:id="rId39"/>
    <p:sldId id="285" r:id="rId40"/>
    <p:sldId id="337" r:id="rId41"/>
    <p:sldId id="330" r:id="rId42"/>
    <p:sldId id="286" r:id="rId43"/>
    <p:sldId id="287" r:id="rId44"/>
    <p:sldId id="288" r:id="rId45"/>
    <p:sldId id="289" r:id="rId46"/>
    <p:sldId id="292" r:id="rId47"/>
    <p:sldId id="340" r:id="rId48"/>
    <p:sldId id="318" r:id="rId49"/>
    <p:sldId id="311" r:id="rId50"/>
    <p:sldId id="319" r:id="rId51"/>
    <p:sldId id="320" r:id="rId52"/>
    <p:sldId id="302" r:id="rId53"/>
    <p:sldId id="346" r:id="rId54"/>
    <p:sldId id="347" r:id="rId55"/>
    <p:sldId id="348" r:id="rId56"/>
    <p:sldId id="349" r:id="rId57"/>
    <p:sldId id="327" r:id="rId58"/>
    <p:sldId id="307" r:id="rId59"/>
    <p:sldId id="294" r:id="rId60"/>
    <p:sldId id="344" r:id="rId61"/>
    <p:sldId id="296" r:id="rId62"/>
    <p:sldId id="297" r:id="rId63"/>
    <p:sldId id="345" r:id="rId64"/>
    <p:sldId id="298" r:id="rId65"/>
    <p:sldId id="334" r:id="rId66"/>
    <p:sldId id="324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103" d="100"/>
          <a:sy n="103" d="100"/>
        </p:scale>
        <p:origin x="216" y="108"/>
      </p:cViewPr>
      <p:guideLst>
        <p:guide orient="horz" pos="40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504FD-18BF-4D48-9EBD-4CFD8AA40596}" type="datetimeFigureOut">
              <a:rPr lang="cs-CZ" smtClean="0"/>
              <a:pPr/>
              <a:t>21.05.2024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B8445-5BEF-4E46-8DE4-F9A2F2EFEED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934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7FD23-85D6-4973-8180-D4411F731236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 dirty="0"/>
              <a:t>Pár obrázků k technice ozařování, fixaci, pro zajímavost.   </a:t>
            </a:r>
          </a:p>
          <a:p>
            <a:pPr eaLnBrk="1" hangingPunct="1"/>
            <a:r>
              <a:rPr lang="cs-CZ" altLang="cs-CZ" dirty="0"/>
              <a:t>Fixace tu mozkového kmene, celková anestezie.</a:t>
            </a:r>
          </a:p>
        </p:txBody>
      </p:sp>
    </p:spTree>
    <p:extLst>
      <p:ext uri="{BB962C8B-B14F-4D97-AF65-F5344CB8AC3E}">
        <p14:creationId xmlns:p14="http://schemas.microsoft.com/office/powerpoint/2010/main" val="2846243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2D88CB-EC1B-459A-9302-15B9AFF6FEC0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3 měsíční miminko- rozsáhlý hemangiom v bříšku, po kombinované terapii s inhibitory angiogeneze je nyní v remisi onemocnění. (Molnár J.)</a:t>
            </a:r>
          </a:p>
        </p:txBody>
      </p:sp>
    </p:spTree>
    <p:extLst>
      <p:ext uri="{BB962C8B-B14F-4D97-AF65-F5344CB8AC3E}">
        <p14:creationId xmlns:p14="http://schemas.microsoft.com/office/powerpoint/2010/main" val="1638810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C1B340-7288-4629-8DE1-0DB6F863D790}" type="slidenum">
              <a:rPr lang="cs-CZ" altLang="cs-CZ"/>
              <a:pPr/>
              <a:t>21</a:t>
            </a:fld>
            <a:endParaRPr lang="cs-CZ" alt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Nyní nejčastější diagnozy nádorů dětského věku.</a:t>
            </a:r>
          </a:p>
        </p:txBody>
      </p:sp>
    </p:spTree>
    <p:extLst>
      <p:ext uri="{BB962C8B-B14F-4D97-AF65-F5344CB8AC3E}">
        <p14:creationId xmlns:p14="http://schemas.microsoft.com/office/powerpoint/2010/main" val="2961537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18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773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75D50-FC35-44C9-BF91-A46594413FB9}" type="slidenum">
              <a:rPr lang="cs-CZ" altLang="cs-CZ"/>
              <a:pPr/>
              <a:t>42</a:t>
            </a:fld>
            <a:endParaRPr lang="cs-CZ" alt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altLang="cs-CZ"/>
              <a:t>TBI</a:t>
            </a:r>
          </a:p>
        </p:txBody>
      </p:sp>
    </p:spTree>
    <p:extLst>
      <p:ext uri="{BB962C8B-B14F-4D97-AF65-F5344CB8AC3E}">
        <p14:creationId xmlns:p14="http://schemas.microsoft.com/office/powerpoint/2010/main" val="294267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244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B8445-5BEF-4E46-8DE4-F9A2F2EFEED7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38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04056" y="1340768"/>
            <a:ext cx="7772400" cy="2304256"/>
          </a:xfrm>
        </p:spPr>
        <p:txBody>
          <a:bodyPr>
            <a:normAutofit/>
          </a:bodyPr>
          <a:lstStyle>
            <a:lvl1pPr algn="l">
              <a:defRPr sz="4000" baseline="0">
                <a:solidFill>
                  <a:srgbClr val="00567C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4056" y="3789040"/>
            <a:ext cx="7772400" cy="1152128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spcBef>
                <a:spcPts val="12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8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76"/>
            <a:ext cx="5486400" cy="456975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484438" y="6165850"/>
            <a:ext cx="4032250" cy="503238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88125" y="6092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84B0E91-EFA3-4722-8234-04CD6AF8D09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2B3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mou.cz/klinika-radiacni-onkologie/t138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95536" y="2204864"/>
            <a:ext cx="810984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cs-CZ" altLang="cs-CZ" sz="4400" b="1" dirty="0">
                <a:latin typeface="Tw Cen MT" pitchFamily="34" charset="-18"/>
              </a:rPr>
              <a:t>     DĚTSKÁ RADIOTERAPIE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4400" b="1" dirty="0">
              <a:latin typeface="Tw Cen MT" pitchFamily="34" charset="-18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latin typeface="Tw Cen MT" pitchFamily="34" charset="-18"/>
              </a:rPr>
              <a:t>             MUDr. Jana Maistryszinová, Ph.D.</a:t>
            </a: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latin typeface="Tw Cen MT" pitchFamily="34" charset="-18"/>
              </a:rPr>
              <a:t>             Klinika radiační onkologie MOÚ a LF MU 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662880" y="1340768"/>
            <a:ext cx="8229600" cy="5360987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Tw Cen MT" pitchFamily="34" charset="-18"/>
              </a:rPr>
              <a:t>v</a:t>
            </a:r>
            <a:r>
              <a:rPr lang="cs-CZ" altLang="cs-CZ" sz="2800" dirty="0">
                <a:latin typeface="Tw Cen MT" pitchFamily="34" charset="-18"/>
              </a:rPr>
              <a:t>yšší </a:t>
            </a:r>
            <a:r>
              <a:rPr lang="cs-CZ" altLang="cs-CZ" sz="2800" dirty="0" err="1">
                <a:latin typeface="Tw Cen MT" pitchFamily="34" charset="-18"/>
              </a:rPr>
              <a:t>radiosenzitivita</a:t>
            </a:r>
            <a:r>
              <a:rPr lang="cs-CZ" altLang="cs-CZ" sz="2800" dirty="0">
                <a:latin typeface="Tw Cen MT" pitchFamily="34" charset="-18"/>
              </a:rPr>
              <a:t> než u dospělých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>
                <a:latin typeface="Tw Cen MT" pitchFamily="34" charset="-18"/>
              </a:rPr>
              <a:t>věk v době ozařování – </a:t>
            </a:r>
            <a:r>
              <a:rPr lang="cs-CZ" altLang="cs-CZ" sz="2800" b="1" dirty="0">
                <a:latin typeface="Tw Cen MT" pitchFamily="34" charset="-18"/>
              </a:rPr>
              <a:t>do 3 let bez RT, v období mezi 3.-5. rokem se dávka snižuje o 10 %</a:t>
            </a:r>
            <a:endParaRPr lang="cs-CZ" altLang="cs-CZ" sz="2800" dirty="0">
              <a:latin typeface="Tw Cen MT" pitchFamily="34" charset="-18"/>
            </a:endParaRP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Specifická příprava k ozařovaní</a:t>
            </a: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Spolupráce pacienta</a:t>
            </a:r>
          </a:p>
          <a:p>
            <a:pPr eaLnBrk="1" hangingPunct="1"/>
            <a:r>
              <a:rPr lang="cs-CZ" altLang="cs-CZ" sz="2800" u="sng" dirty="0">
                <a:latin typeface="Tw Cen MT" pitchFamily="34" charset="-18"/>
              </a:rPr>
              <a:t>Celková anestezie</a:t>
            </a: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Imobilizace- fixační masky, imobilizační pomůcky, vakuové dlahy</a:t>
            </a:r>
          </a:p>
          <a:p>
            <a:pPr eaLnBrk="1" hangingPunct="1"/>
            <a:endParaRPr lang="cs-CZ" altLang="cs-CZ" sz="2800" dirty="0">
              <a:latin typeface="Tw Cen MT" pitchFamily="34" charset="-18"/>
            </a:endParaRPr>
          </a:p>
          <a:p>
            <a:pPr eaLnBrk="1" hangingPunct="1"/>
            <a:r>
              <a:rPr lang="cs-CZ" altLang="cs-CZ" sz="2800" dirty="0">
                <a:latin typeface="Tw Cen MT" pitchFamily="34" charset="-18"/>
              </a:rPr>
              <a:t>Sledování společně s dětskými onkology</a:t>
            </a:r>
          </a:p>
          <a:p>
            <a:pPr eaLnBrk="1" hangingPunct="1"/>
            <a:r>
              <a:rPr lang="cs-CZ" altLang="cs-CZ" sz="1600" dirty="0">
                <a:latin typeface="Tw Cen MT" pitchFamily="34" charset="-18"/>
              </a:rPr>
              <a:t>https://www.mou.cz/klinika-radiacni-onkologie/t1384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ICT2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47949" cy="64090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ICT29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68952" cy="64812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IMG_16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8640960" cy="6555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902" y="188640"/>
            <a:ext cx="8688578" cy="58762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86000" y="13053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C:\Users\zitterbartova\AppData\Local\Temp\notes0E98F4\~4782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23528" y="188640"/>
            <a:ext cx="8496946" cy="590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" y="188640"/>
            <a:ext cx="8670925" cy="5832648"/>
          </a:xfr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979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60648"/>
            <a:ext cx="8784976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6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727280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82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0" y="404664"/>
            <a:ext cx="81009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232775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latin typeface="Tw Cen MT" pitchFamily="34" charset="-18"/>
              </a:rPr>
              <a:t>  Dětská onkologie obecně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268413"/>
            <a:ext cx="8221662" cy="4525962"/>
          </a:xfrm>
        </p:spPr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ročně onemocní v ČR zhruba 370 dětí, 181/1000 000 dětí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v Brně léčeno 120-150 dětí ročně </a:t>
            </a:r>
          </a:p>
          <a:p>
            <a:pPr eaLnBrk="1" hangingPunct="1">
              <a:buFontTx/>
              <a:buNone/>
            </a:pPr>
            <a:r>
              <a:rPr lang="cs-CZ" altLang="cs-CZ" sz="2400" dirty="0">
                <a:latin typeface="Tw Cen MT" pitchFamily="34" charset="-18"/>
              </a:rPr>
              <a:t>   (Klinika dětské onkologie FN Brno)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v Brně podstupuje RT 30-50 dětí ročně</a:t>
            </a:r>
          </a:p>
          <a:p>
            <a:pPr eaLnBrk="1" hangingPunct="1"/>
            <a:endParaRPr lang="cs-CZ" altLang="cs-CZ" sz="2400" dirty="0">
              <a:latin typeface="Tw Cen MT" pitchFamily="34" charset="-18"/>
            </a:endParaRP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 velká onkologická centra po léčbu dětských malignit zářením – MOÚ Brno, FN Motol Praha, PTC Praha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B143BE3D-F977-40FE-9A8C-E9F305B27513}"/>
              </a:ext>
            </a:extLst>
          </p:cNvPr>
          <p:cNvSpPr txBox="1"/>
          <p:nvPr/>
        </p:nvSpPr>
        <p:spPr>
          <a:xfrm>
            <a:off x="684213" y="5301208"/>
            <a:ext cx="71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https://ccc-is.uzis.cz/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6088C02-122F-4DCC-865E-A2690EF9E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6" t="24788" r="25588" b="55603"/>
          <a:stretch/>
        </p:blipFill>
        <p:spPr>
          <a:xfrm>
            <a:off x="3419871" y="5166484"/>
            <a:ext cx="5486003" cy="94025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0958" r="11647" b="4109"/>
          <a:stretch/>
        </p:blipFill>
        <p:spPr>
          <a:xfrm>
            <a:off x="715291" y="188640"/>
            <a:ext cx="771341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22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5413"/>
            <a:ext cx="8264525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Tw Cen MT" pitchFamily="34" charset="-18"/>
              </a:rPr>
              <a:t>   Tumory CNS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23317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Nejčastější  </a:t>
            </a:r>
            <a:r>
              <a:rPr lang="cs-CZ" altLang="cs-CZ" sz="2000" b="1" dirty="0">
                <a:latin typeface="Tw Cen MT" pitchFamily="34" charset="-18"/>
              </a:rPr>
              <a:t>solidní </a:t>
            </a:r>
            <a:r>
              <a:rPr lang="cs-CZ" altLang="cs-CZ" sz="2000" dirty="0">
                <a:latin typeface="Tw Cen MT" pitchFamily="34" charset="-18"/>
              </a:rPr>
              <a:t>nádory u dětí, incidence nejvyšší u dětí do 5 let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55 % lokalizováno </a:t>
            </a:r>
            <a:r>
              <a:rPr lang="cs-CZ" altLang="cs-CZ" sz="2000" dirty="0" err="1">
                <a:latin typeface="Tw Cen MT" pitchFamily="34" charset="-18"/>
              </a:rPr>
              <a:t>infratentoriálně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Jediná známá </a:t>
            </a:r>
            <a:r>
              <a:rPr lang="cs-CZ" altLang="cs-CZ" sz="2000" dirty="0" smtClean="0">
                <a:latin typeface="Tw Cen MT" pitchFamily="34" charset="-18"/>
              </a:rPr>
              <a:t>etiologie je </a:t>
            </a:r>
            <a:r>
              <a:rPr lang="cs-CZ" altLang="cs-CZ" sz="2000" b="1" dirty="0">
                <a:latin typeface="Tw Cen MT" pitchFamily="34" charset="-18"/>
              </a:rPr>
              <a:t>ionizující záření- </a:t>
            </a:r>
            <a:r>
              <a:rPr lang="cs-CZ" altLang="cs-CZ" sz="2000" dirty="0">
                <a:latin typeface="Tw Cen MT" pitchFamily="34" charset="-18"/>
              </a:rPr>
              <a:t>sekundární gliomy, </a:t>
            </a:r>
            <a:r>
              <a:rPr lang="cs-CZ" altLang="cs-CZ" sz="2000" dirty="0" err="1">
                <a:latin typeface="Tw Cen MT" pitchFamily="34" charset="-18"/>
              </a:rPr>
              <a:t>meningeomy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Hereditární syndromy NF1,TSC, </a:t>
            </a:r>
            <a:r>
              <a:rPr lang="cs-CZ" altLang="cs-CZ" sz="2000" dirty="0" err="1">
                <a:latin typeface="Tw Cen MT" pitchFamily="34" charset="-18"/>
              </a:rPr>
              <a:t>Gorlinův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Li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Fraumeni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RT následuje zpravidla po </a:t>
            </a:r>
            <a:r>
              <a:rPr lang="cs-CZ" altLang="cs-CZ" sz="2000" b="1" dirty="0">
                <a:latin typeface="Tw Cen MT" pitchFamily="34" charset="-18"/>
              </a:rPr>
              <a:t>neurochirurgickém zákroku</a:t>
            </a:r>
            <a:r>
              <a:rPr lang="cs-CZ" altLang="cs-CZ" sz="2000" dirty="0">
                <a:latin typeface="Tw Cen MT" pitchFamily="34" charset="-18"/>
              </a:rPr>
              <a:t>, </a:t>
            </a:r>
            <a:endParaRPr lang="cs-CZ" altLang="cs-CZ" sz="2000" dirty="0" smtClean="0">
              <a:latin typeface="Tw Cen MT" pitchFamily="34" charset="-1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cs-CZ" sz="2000" dirty="0" smtClean="0">
                <a:latin typeface="Tw Cen MT" pitchFamily="34" charset="-18"/>
              </a:rPr>
              <a:t>CHT </a:t>
            </a:r>
            <a:r>
              <a:rPr lang="cs-CZ" altLang="cs-CZ" sz="2000" dirty="0">
                <a:latin typeface="Tw Cen MT" pitchFamily="34" charset="-18"/>
              </a:rPr>
              <a:t>i v konkomitanci (</a:t>
            </a:r>
            <a:r>
              <a:rPr lang="cs-CZ" altLang="cs-CZ" sz="2000" dirty="0" err="1">
                <a:latin typeface="Tw Cen MT" pitchFamily="34" charset="-18"/>
              </a:rPr>
              <a:t>temozolomid</a:t>
            </a:r>
            <a:r>
              <a:rPr lang="cs-CZ" altLang="cs-CZ" sz="2000" dirty="0">
                <a:latin typeface="Tw Cen MT" pitchFamily="34" charset="-18"/>
              </a:rPr>
              <a:t>,  CBDCA</a:t>
            </a:r>
            <a:r>
              <a:rPr lang="cs-CZ" altLang="cs-CZ" sz="2000" dirty="0" smtClean="0">
                <a:latin typeface="Tw Cen MT" pitchFamily="34" charset="-18"/>
              </a:rPr>
              <a:t>), </a:t>
            </a:r>
            <a:r>
              <a:rPr lang="cs-CZ" altLang="cs-CZ" sz="2000" dirty="0" err="1">
                <a:latin typeface="Tw Cen MT" pitchFamily="34" charset="-18"/>
              </a:rPr>
              <a:t>nimotuzumab</a:t>
            </a:r>
            <a:r>
              <a:rPr lang="cs-CZ" altLang="cs-CZ" sz="2000" dirty="0">
                <a:latin typeface="Tw Cen MT" pitchFamily="34" charset="-18"/>
              </a:rPr>
              <a:t>/</a:t>
            </a:r>
            <a:r>
              <a:rPr lang="cs-CZ" altLang="cs-CZ" sz="2000" dirty="0" err="1">
                <a:latin typeface="Tw Cen MT" pitchFamily="34" charset="-18"/>
              </a:rPr>
              <a:t>vinorelbin</a:t>
            </a:r>
            <a:r>
              <a:rPr lang="cs-CZ" altLang="cs-CZ" sz="2000" dirty="0">
                <a:latin typeface="Tw Cen MT" pitchFamily="34" charset="-18"/>
              </a:rPr>
              <a:t> (anti EGFR</a:t>
            </a:r>
            <a:r>
              <a:rPr lang="cs-CZ" altLang="cs-CZ" sz="2000" dirty="0" smtClean="0">
                <a:latin typeface="Tw Cen MT" pitchFamily="34" charset="-18"/>
              </a:rPr>
              <a:t>), </a:t>
            </a:r>
            <a:r>
              <a:rPr lang="cs-CZ" altLang="cs-CZ" sz="2000" dirty="0" err="1" smtClean="0">
                <a:latin typeface="Tw Cen MT" pitchFamily="34" charset="-18"/>
              </a:rPr>
              <a:t>molecular</a:t>
            </a:r>
            <a:r>
              <a:rPr lang="cs-CZ" altLang="cs-CZ" sz="2000" dirty="0" smtClean="0">
                <a:latin typeface="Tw Cen MT" pitchFamily="34" charset="-18"/>
              </a:rPr>
              <a:t> tumor </a:t>
            </a:r>
            <a:r>
              <a:rPr lang="cs-CZ" altLang="cs-CZ" sz="2000" dirty="0" err="1" smtClean="0">
                <a:latin typeface="Tw Cen MT" pitchFamily="34" charset="-18"/>
              </a:rPr>
              <a:t>board</a:t>
            </a:r>
            <a:endParaRPr lang="cs-CZ" altLang="cs-CZ" sz="2000" dirty="0" smtClean="0">
              <a:latin typeface="Tw Cen MT" pitchFamily="34" charset="-18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>
                <a:latin typeface="Tw Cen MT" pitchFamily="34" charset="-18"/>
              </a:rPr>
              <a:t>Specifikum - </a:t>
            </a:r>
            <a:r>
              <a:rPr lang="cs-CZ" altLang="cs-CZ" sz="2000" b="1" dirty="0">
                <a:latin typeface="Tw Cen MT" pitchFamily="34" charset="-18"/>
              </a:rPr>
              <a:t>ozařování </a:t>
            </a:r>
            <a:r>
              <a:rPr lang="cs-CZ" altLang="cs-CZ" sz="2000" b="1" dirty="0" err="1">
                <a:latin typeface="Tw Cen MT" pitchFamily="34" charset="-18"/>
              </a:rPr>
              <a:t>kraniospinální</a:t>
            </a:r>
            <a:r>
              <a:rPr lang="cs-CZ" altLang="cs-CZ" sz="2000" b="1" dirty="0">
                <a:latin typeface="Tw Cen MT" pitchFamily="34" charset="-18"/>
              </a:rPr>
              <a:t> osy</a:t>
            </a:r>
            <a:r>
              <a:rPr lang="cs-CZ" altLang="cs-CZ" sz="2000" dirty="0">
                <a:latin typeface="Tw Cen MT" pitchFamily="34" charset="-18"/>
              </a:rPr>
              <a:t>- z důvodu rizika </a:t>
            </a:r>
            <a:r>
              <a:rPr lang="cs-CZ" altLang="cs-CZ" sz="2000" dirty="0" err="1">
                <a:latin typeface="Tw Cen MT" pitchFamily="34" charset="-18"/>
              </a:rPr>
              <a:t>leptomeningeálního</a:t>
            </a:r>
            <a:r>
              <a:rPr lang="cs-CZ" altLang="cs-CZ" sz="2000" dirty="0">
                <a:latin typeface="Tw Cen MT" pitchFamily="34" charset="-18"/>
              </a:rPr>
              <a:t> rozsevu nádoru mozkomíšním mokem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b="1" dirty="0">
                <a:latin typeface="Tw Cen MT" pitchFamily="34" charset="-18"/>
              </a:rPr>
              <a:t>Meduloblastom, </a:t>
            </a:r>
            <a:r>
              <a:rPr lang="cs-CZ" altLang="cs-CZ" sz="2000" b="1" dirty="0" err="1">
                <a:latin typeface="Tw Cen MT" pitchFamily="34" charset="-18"/>
              </a:rPr>
              <a:t>ependymom</a:t>
            </a:r>
            <a:r>
              <a:rPr lang="cs-CZ" altLang="cs-CZ" sz="2000" b="1" dirty="0">
                <a:latin typeface="Tw Cen MT" pitchFamily="34" charset="-18"/>
              </a:rPr>
              <a:t>, nízce diferencované gliomy mozkového kmene, </a:t>
            </a:r>
            <a:r>
              <a:rPr lang="cs-CZ" altLang="cs-CZ" sz="2000" b="1" dirty="0" err="1">
                <a:latin typeface="Tw Cen MT" pitchFamily="34" charset="-18"/>
              </a:rPr>
              <a:t>kraniopharyngeom</a:t>
            </a:r>
            <a:r>
              <a:rPr lang="cs-CZ" altLang="cs-CZ" sz="2000" b="1" dirty="0">
                <a:latin typeface="Tw Cen MT" pitchFamily="34" charset="-18"/>
              </a:rPr>
              <a:t>, </a:t>
            </a:r>
            <a:r>
              <a:rPr lang="cs-CZ" altLang="cs-CZ" sz="2000" b="1" dirty="0" err="1">
                <a:latin typeface="Tw Cen MT" pitchFamily="34" charset="-18"/>
              </a:rPr>
              <a:t>germinomy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E7287C57-0BB2-760E-7E45-DE69EC63433D}"/>
              </a:ext>
            </a:extLst>
          </p:cNvPr>
          <p:cNvSpPr/>
          <p:nvPr/>
        </p:nvSpPr>
        <p:spPr>
          <a:xfrm>
            <a:off x="395536" y="4293096"/>
            <a:ext cx="8119814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Klinický obraz</a:t>
            </a:r>
            <a:r>
              <a:rPr lang="cs-CZ" sz="2000" dirty="0"/>
              <a:t>: nevolnosti, zvracení obzvláště ráno, impulzivně, bolesti hlavy, poruchy vidění, rovnováhy, neurologické obtíže z důvodu postižení hlavových nervů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FF0000"/>
                </a:solidFill>
              </a:rPr>
              <a:t>Syndrom intrakraniální hypertenze</a:t>
            </a:r>
          </a:p>
          <a:p>
            <a:endParaRPr lang="cs-CZ" sz="2000" dirty="0"/>
          </a:p>
          <a:p>
            <a:r>
              <a:rPr lang="cs-CZ" sz="2000" b="1" dirty="0"/>
              <a:t>Vyšetření</a:t>
            </a:r>
            <a:r>
              <a:rPr lang="cs-CZ" sz="2000" dirty="0"/>
              <a:t> : neurologie, oční vyšetření- městnání na očním pozadí, CT a MR mozku</a:t>
            </a:r>
          </a:p>
          <a:p>
            <a:r>
              <a:rPr lang="cs-CZ" sz="2000" dirty="0"/>
              <a:t>doplnění: endokrinologie, foniatrie (audiometrie), psychologie</a:t>
            </a:r>
          </a:p>
          <a:p>
            <a:r>
              <a:rPr lang="cs-CZ" sz="2000" dirty="0"/>
              <a:t>Molekulárně genetická a cytogenetická analýza vzorku nativní tkáně  – B </a:t>
            </a:r>
            <a:r>
              <a:rPr lang="cs-CZ" sz="2000" dirty="0" err="1"/>
              <a:t>katenin</a:t>
            </a:r>
            <a:r>
              <a:rPr lang="cs-CZ" sz="2000" dirty="0"/>
              <a:t>, CMYC, NMYC - meduloblastom, H3F3A K27M mutace u </a:t>
            </a:r>
            <a:r>
              <a:rPr lang="cs-CZ" sz="2000" dirty="0" err="1"/>
              <a:t>brainstem</a:t>
            </a:r>
            <a:r>
              <a:rPr lang="cs-CZ" sz="2000" dirty="0"/>
              <a:t> </a:t>
            </a:r>
            <a:r>
              <a:rPr lang="cs-CZ" sz="2000" dirty="0" smtClean="0"/>
              <a:t>gliomů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39865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Meduloblastom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7338"/>
            <a:ext cx="8229600" cy="45259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2. nejčastější dětský tumor CNS po LGG (</a:t>
            </a:r>
            <a:r>
              <a:rPr lang="cs-CZ" altLang="cs-CZ" sz="2000" dirty="0" err="1">
                <a:latin typeface="Tw Cen MT" pitchFamily="34" charset="-18"/>
              </a:rPr>
              <a:t>low</a:t>
            </a:r>
            <a:r>
              <a:rPr lang="cs-CZ" altLang="cs-CZ" sz="2000" dirty="0">
                <a:latin typeface="Tw Cen MT" pitchFamily="34" charset="-18"/>
              </a:rPr>
              <a:t> grade </a:t>
            </a:r>
            <a:r>
              <a:rPr lang="cs-CZ" altLang="cs-CZ" sz="2000" dirty="0" err="1">
                <a:latin typeface="Tw Cen MT" pitchFamily="34" charset="-18"/>
              </a:rPr>
              <a:t>gliomas</a:t>
            </a:r>
            <a:r>
              <a:rPr lang="cs-CZ" altLang="cs-CZ" sz="2000" dirty="0">
                <a:latin typeface="Tw Cen MT" pitchFamily="34" charset="-18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maximum výskytu mezi 5.- 9. rokem, u dospělých ve 3. dekádě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2/3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>
                <a:latin typeface="Tw Cen MT" pitchFamily="34" charset="-18"/>
              </a:rPr>
              <a:t>standart risk</a:t>
            </a:r>
            <a:r>
              <a:rPr lang="cs-CZ" altLang="cs-CZ" sz="2000" dirty="0">
                <a:latin typeface="Tw Cen MT" pitchFamily="34" charset="-18"/>
              </a:rPr>
              <a:t> – věk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3roky, resekce s reziduem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1,5 cm2, M0 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1/3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</a:t>
            </a:r>
            <a:r>
              <a:rPr lang="cs-CZ" altLang="cs-CZ" sz="2000" dirty="0">
                <a:latin typeface="Tw Cen MT" pitchFamily="34" charset="-18"/>
              </a:rPr>
              <a:t> – věk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3 roky, reziduum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 1,5cm2, M+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61B7A2C2-9419-458A-BF35-21343AFE8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5" t="34593" r="14652" b="23387"/>
          <a:stretch/>
        </p:blipFill>
        <p:spPr>
          <a:xfrm>
            <a:off x="827584" y="2996952"/>
            <a:ext cx="7056651" cy="294287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EDFF3A9D-78BC-AE74-902E-8592A8EB05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6848"/>
          <a:stretch>
            <a:fillRect/>
          </a:stretch>
        </p:blipFill>
        <p:spPr>
          <a:xfrm>
            <a:off x="611560" y="764704"/>
            <a:ext cx="4600455" cy="44644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7" t="26901" r="29064" b="16401"/>
          <a:stretch/>
        </p:blipFill>
        <p:spPr>
          <a:xfrm>
            <a:off x="5364088" y="764705"/>
            <a:ext cx="3491725" cy="4464496"/>
          </a:xfrm>
          <a:prstGeom prst="rect">
            <a:avLst/>
          </a:prstGeom>
        </p:spPr>
      </p:pic>
      <p:sp>
        <p:nvSpPr>
          <p:cNvPr id="6" name="Šipka doleva 5"/>
          <p:cNvSpPr/>
          <p:nvPr/>
        </p:nvSpPr>
        <p:spPr>
          <a:xfrm>
            <a:off x="6599786" y="3282814"/>
            <a:ext cx="288032" cy="216024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6948264" y="321297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2"/>
                </a:solidFill>
              </a:rPr>
              <a:t>Drop </a:t>
            </a:r>
            <a:r>
              <a:rPr lang="cs-CZ" sz="1200" b="1" dirty="0" err="1">
                <a:solidFill>
                  <a:schemeClr val="bg2"/>
                </a:solidFill>
              </a:rPr>
              <a:t>mts</a:t>
            </a:r>
            <a:r>
              <a:rPr lang="cs-CZ" sz="1200" b="1" dirty="0">
                <a:solidFill>
                  <a:schemeClr val="bg2"/>
                </a:solidFill>
              </a:rPr>
              <a:t> míchy</a:t>
            </a:r>
          </a:p>
        </p:txBody>
      </p:sp>
    </p:spTree>
    <p:extLst>
      <p:ext uri="{BB962C8B-B14F-4D97-AF65-F5344CB8AC3E}">
        <p14:creationId xmlns:p14="http://schemas.microsoft.com/office/powerpoint/2010/main" val="1009722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3372"/>
            <a:ext cx="7920880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ovéPole 2"/>
          <p:cNvSpPr txBox="1">
            <a:spLocks noChangeArrowheads="1"/>
          </p:cNvSpPr>
          <p:nvPr/>
        </p:nvSpPr>
        <p:spPr bwMode="auto">
          <a:xfrm>
            <a:off x="2771105" y="5877272"/>
            <a:ext cx="41051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cs-CZ" sz="1400" dirty="0">
                <a:latin typeface="Tw Cen MT" pitchFamily="34" charset="-18"/>
              </a:rPr>
              <a:t>Stratifikace dle molekulárního profilu nádoru</a:t>
            </a:r>
          </a:p>
        </p:txBody>
      </p:sp>
      <p:sp>
        <p:nvSpPr>
          <p:cNvPr id="4" name="Ovál 3"/>
          <p:cNvSpPr/>
          <p:nvPr/>
        </p:nvSpPr>
        <p:spPr>
          <a:xfrm>
            <a:off x="2627784" y="5085184"/>
            <a:ext cx="86409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D0B41AE9-6204-4747-B181-10659FE04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25" y="343330"/>
            <a:ext cx="8464839" cy="625402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EB6622B7-9B6A-42C0-9ADB-71DBF9A7838E}"/>
              </a:ext>
            </a:extLst>
          </p:cNvPr>
          <p:cNvSpPr txBox="1"/>
          <p:nvPr/>
        </p:nvSpPr>
        <p:spPr>
          <a:xfrm>
            <a:off x="3131840" y="6381751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medulloblastoma-subgroups-adapted-from-Cavalli-et-al-Intertumoral-Heterogeneity</a:t>
            </a:r>
          </a:p>
        </p:txBody>
      </p:sp>
    </p:spTree>
    <p:extLst>
      <p:ext uri="{BB962C8B-B14F-4D97-AF65-F5344CB8AC3E}">
        <p14:creationId xmlns:p14="http://schemas.microsoft.com/office/powerpoint/2010/main" val="3786267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393CE93-EC70-4402-A4FF-CC80ACEF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5BAD588-F44D-43F3-9A69-533EEE09B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u="sng" dirty="0">
                <a:latin typeface="Tw Cen MT" pitchFamily="34" charset="-18"/>
              </a:rPr>
              <a:t>Léčba: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Standard risk meduloblastom</a:t>
            </a:r>
            <a:r>
              <a:rPr lang="cs-CZ" altLang="cs-CZ" sz="2000" dirty="0">
                <a:latin typeface="Tw Cen MT" pitchFamily="34" charset="-18"/>
              </a:rPr>
              <a:t> – operace, RT 23,4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CSI+boost</a:t>
            </a:r>
            <a:r>
              <a:rPr lang="cs-CZ" altLang="cs-CZ" sz="2000" dirty="0">
                <a:latin typeface="Tw Cen MT" pitchFamily="34" charset="-18"/>
              </a:rPr>
              <a:t> zadní jáma lební 54-55,8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, CHT </a:t>
            </a:r>
            <a:r>
              <a:rPr lang="cs-CZ" altLang="cs-CZ" sz="2000" dirty="0" err="1">
                <a:latin typeface="Tw Cen MT" pitchFamily="34" charset="-18"/>
              </a:rPr>
              <a:t>Vincristin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weekly</a:t>
            </a:r>
            <a:r>
              <a:rPr lang="cs-CZ" altLang="cs-CZ" sz="2000" dirty="0">
                <a:latin typeface="Tw Cen MT" pitchFamily="34" charset="-18"/>
              </a:rPr>
              <a:t> při RT, následně </a:t>
            </a:r>
            <a:r>
              <a:rPr lang="cs-CZ" altLang="cs-CZ" sz="2000" dirty="0" err="1">
                <a:latin typeface="Tw Cen MT" pitchFamily="34" charset="-18"/>
              </a:rPr>
              <a:t>Vinkrisitin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Cisplatina</a:t>
            </a:r>
            <a:r>
              <a:rPr lang="cs-CZ" altLang="cs-CZ" sz="2000" dirty="0">
                <a:latin typeface="Tw Cen MT" pitchFamily="34" charset="-18"/>
              </a:rPr>
              <a:t>, CCNU, 8 cyklů po RT </a:t>
            </a:r>
            <a:r>
              <a:rPr lang="cs-CZ" altLang="cs-CZ" sz="2000" b="1" dirty="0">
                <a:latin typeface="Tw Cen MT" pitchFamily="34" charset="-18"/>
              </a:rPr>
              <a:t>( tzv. </a:t>
            </a:r>
            <a:r>
              <a:rPr lang="cs-CZ" altLang="cs-CZ" sz="2000" b="1" dirty="0" err="1">
                <a:latin typeface="Tw Cen MT" pitchFamily="34" charset="-18"/>
              </a:rPr>
              <a:t>Packerovské</a:t>
            </a:r>
            <a:r>
              <a:rPr lang="cs-CZ" altLang="cs-CZ" sz="2000" b="1" dirty="0">
                <a:latin typeface="Tw Cen MT" pitchFamily="34" charset="-18"/>
              </a:rPr>
              <a:t> schéma)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 meduloblastom</a:t>
            </a:r>
            <a:r>
              <a:rPr lang="cs-CZ" altLang="cs-CZ" sz="2000" dirty="0">
                <a:latin typeface="Tw Cen MT" pitchFamily="34" charset="-18"/>
              </a:rPr>
              <a:t> – operace, RT 36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CSI + </a:t>
            </a:r>
            <a:r>
              <a:rPr lang="cs-CZ" altLang="cs-CZ" sz="2000" dirty="0" err="1">
                <a:latin typeface="Tw Cen MT" pitchFamily="34" charset="-18"/>
              </a:rPr>
              <a:t>boost</a:t>
            </a:r>
            <a:r>
              <a:rPr lang="cs-CZ" altLang="cs-CZ" sz="2000" dirty="0">
                <a:latin typeface="Tw Cen MT" pitchFamily="34" charset="-18"/>
              </a:rPr>
              <a:t> do 54-55,8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v konkomitanci </a:t>
            </a:r>
            <a:r>
              <a:rPr lang="cs-CZ" altLang="cs-CZ" sz="2000" dirty="0" err="1">
                <a:latin typeface="Tw Cen MT" pitchFamily="34" charset="-18"/>
              </a:rPr>
              <a:t>Temozolomid</a:t>
            </a:r>
            <a:r>
              <a:rPr lang="cs-CZ" altLang="cs-CZ" sz="2000" dirty="0">
                <a:latin typeface="Tw Cen MT" pitchFamily="34" charset="-18"/>
              </a:rPr>
              <a:t> nebo CBDCA, následují 4 cykly HD-CHT s PBSCT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Rekurentní </a:t>
            </a:r>
            <a:r>
              <a:rPr lang="cs-CZ" altLang="cs-CZ" sz="2000" dirty="0" err="1">
                <a:latin typeface="Tw Cen MT" pitchFamily="34" charset="-18"/>
              </a:rPr>
              <a:t>mbl</a:t>
            </a:r>
            <a:r>
              <a:rPr lang="cs-CZ" altLang="cs-CZ" sz="2000" dirty="0">
                <a:latin typeface="Tw Cen MT" pitchFamily="34" charset="-18"/>
              </a:rPr>
              <a:t>, SHH mutace (</a:t>
            </a:r>
            <a:r>
              <a:rPr lang="cs-CZ" altLang="cs-CZ" sz="2000" dirty="0" err="1">
                <a:latin typeface="Tw Cen MT" pitchFamily="34" charset="-18"/>
              </a:rPr>
              <a:t>vismodegib</a:t>
            </a:r>
            <a:r>
              <a:rPr lang="cs-CZ" altLang="cs-CZ" sz="2000" dirty="0">
                <a:latin typeface="Tw Cen MT" pitchFamily="34" charset="-18"/>
              </a:rPr>
              <a:t>)  - cílená terapie/klinické studie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u="sng" dirty="0">
                <a:latin typeface="Tw Cen MT" pitchFamily="34" charset="-18"/>
              </a:rPr>
              <a:t>WNT </a:t>
            </a:r>
            <a:r>
              <a:rPr lang="cs-CZ" altLang="cs-CZ" sz="2000" u="sng" dirty="0" err="1">
                <a:latin typeface="Tw Cen MT" pitchFamily="34" charset="-18"/>
              </a:rPr>
              <a:t>mbl</a:t>
            </a:r>
            <a:r>
              <a:rPr lang="cs-CZ" altLang="cs-CZ" sz="2000" u="sng" dirty="0">
                <a:latin typeface="Tw Cen MT" pitchFamily="34" charset="-18"/>
              </a:rPr>
              <a:t>- radioterapie pouze 18 </a:t>
            </a:r>
            <a:r>
              <a:rPr lang="cs-CZ" altLang="cs-CZ" sz="2000" u="sng" dirty="0" err="1">
                <a:latin typeface="Tw Cen MT" pitchFamily="34" charset="-18"/>
              </a:rPr>
              <a:t>Gy</a:t>
            </a:r>
            <a:r>
              <a:rPr lang="cs-CZ" altLang="cs-CZ" sz="2000" u="sng" dirty="0">
                <a:latin typeface="Tw Cen MT" pitchFamily="34" charset="-18"/>
              </a:rPr>
              <a:t> CSI – příznivá prognóza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u="sng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NUTNOST VČASNÉHO ZAHÁJENÍ RT – ideálně do </a:t>
            </a:r>
            <a:r>
              <a:rPr lang="cs-CZ" altLang="cs-CZ" sz="2000" b="1" dirty="0">
                <a:latin typeface="Tw Cen MT" pitchFamily="34" charset="-18"/>
              </a:rPr>
              <a:t>28. dne po operaci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DÉLKA RT do 50 dní od operace - má lepší EFS, </a:t>
            </a:r>
            <a:r>
              <a:rPr lang="cs-CZ" altLang="cs-CZ" sz="2000" b="1" dirty="0" err="1">
                <a:latin typeface="Tw Cen MT" pitchFamily="34" charset="-18"/>
              </a:rPr>
              <a:t>cave</a:t>
            </a:r>
            <a:r>
              <a:rPr lang="cs-CZ" altLang="cs-CZ" sz="2000" b="1" dirty="0">
                <a:latin typeface="Tw Cen MT" pitchFamily="34" charset="-18"/>
              </a:rPr>
              <a:t> zdržení či přerušování - </a:t>
            </a:r>
            <a:r>
              <a:rPr lang="cs-CZ" altLang="cs-CZ" sz="2000" b="1" dirty="0" err="1">
                <a:latin typeface="Tw Cen MT" pitchFamily="34" charset="-18"/>
              </a:rPr>
              <a:t>short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doubling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time</a:t>
            </a:r>
            <a:endParaRPr lang="cs-CZ" altLang="cs-CZ" sz="2000" b="1" dirty="0">
              <a:latin typeface="Tw Cen MT" pitchFamily="34" charset="-18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265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31A1096B-9D17-4C65-A89C-2627B4E08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1987" r="29525" b="14983"/>
          <a:stretch/>
        </p:blipFill>
        <p:spPr>
          <a:xfrm>
            <a:off x="323528" y="332656"/>
            <a:ext cx="7296810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4522832" cy="4392488"/>
          </a:xfrm>
          <a:prstGeom prst="rect">
            <a:avLst/>
          </a:prstGeom>
        </p:spPr>
      </p:pic>
      <p:sp>
        <p:nvSpPr>
          <p:cNvPr id="3" name="Šipka doleva 2"/>
          <p:cNvSpPr/>
          <p:nvPr/>
        </p:nvSpPr>
        <p:spPr>
          <a:xfrm>
            <a:off x="3995936" y="3645024"/>
            <a:ext cx="288032" cy="216024"/>
          </a:xfrm>
          <a:prstGeom prst="lef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139952" y="560911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Recidiva meduloblastomu v sakrální oblasti</a:t>
            </a:r>
          </a:p>
        </p:txBody>
      </p:sp>
    </p:spTree>
    <p:extLst>
      <p:ext uri="{BB962C8B-B14F-4D97-AF65-F5344CB8AC3E}">
        <p14:creationId xmlns:p14="http://schemas.microsoft.com/office/powerpoint/2010/main" val="1450566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w Cen MT" pitchFamily="34" charset="-18"/>
              </a:rPr>
              <a:t>Základní rozdíly dospělý/dítě v onkologii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FontTx/>
              <a:buNone/>
              <a:defRPr/>
            </a:pPr>
            <a:r>
              <a:rPr lang="cs-CZ" sz="2400" b="1" dirty="0">
                <a:latin typeface="Tw Cen MT" panose="020B0602020104020603" pitchFamily="34" charset="-18"/>
              </a:rPr>
              <a:t>Odlišná filozofie péče o dětské onkologické pacienty.</a:t>
            </a:r>
          </a:p>
          <a:p>
            <a:pPr marL="0" indent="0">
              <a:buFontTx/>
              <a:buNone/>
              <a:defRPr/>
            </a:pPr>
            <a:r>
              <a:rPr lang="cs-CZ" sz="2400" b="1" dirty="0">
                <a:latin typeface="Tw Cen MT" panose="020B0602020104020603" pitchFamily="34" charset="-18"/>
              </a:rPr>
              <a:t>Kurativní přístup i v případě metastatického onemocnění.</a:t>
            </a: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Samotný pacient</a:t>
            </a:r>
            <a:r>
              <a:rPr lang="cs-CZ" sz="2000" b="1" dirty="0">
                <a:latin typeface="Tw Cen MT" panose="020B0602020104020603" pitchFamily="34" charset="-18"/>
              </a:rPr>
              <a:t>- </a:t>
            </a:r>
            <a:r>
              <a:rPr lang="cs-CZ" sz="2000" dirty="0">
                <a:latin typeface="Tw Cen MT" panose="020B0602020104020603" pitchFamily="34" charset="-18"/>
              </a:rPr>
              <a:t>dítě není zmenšený dospělý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Růst těla a jednotlivých orgánů, pokračující funkční vývoj orgánů</a:t>
            </a:r>
          </a:p>
          <a:p>
            <a:pPr>
              <a:defRPr/>
            </a:pPr>
            <a:r>
              <a:rPr lang="cs-CZ" sz="2000" u="sng" dirty="0">
                <a:latin typeface="Tw Cen MT" panose="020B0602020104020603" pitchFamily="34" charset="-18"/>
              </a:rPr>
              <a:t>Výhody</a:t>
            </a:r>
            <a:r>
              <a:rPr lang="cs-CZ" sz="2000" dirty="0">
                <a:latin typeface="Tw Cen MT" panose="020B0602020104020603" pitchFamily="34" charset="-18"/>
              </a:rPr>
              <a:t>: žádné komorbidity, rychlejší regenerace a hojení ran</a:t>
            </a: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	      výrazně lepší tolerance agresivní onkologické léčby</a:t>
            </a:r>
          </a:p>
          <a:p>
            <a:pPr>
              <a:defRPr/>
            </a:pPr>
            <a:r>
              <a:rPr lang="cs-CZ" sz="2000" u="sng" dirty="0">
                <a:latin typeface="Tw Cen MT" panose="020B0602020104020603" pitchFamily="34" charset="-18"/>
              </a:rPr>
              <a:t>Nevýhody</a:t>
            </a:r>
            <a:r>
              <a:rPr lang="cs-CZ" sz="2000" dirty="0">
                <a:latin typeface="Tw Cen MT" panose="020B0602020104020603" pitchFamily="34" charset="-18"/>
              </a:rPr>
              <a:t>: funkční nezralost orgánů limituje a ovlivňuje výběr 	          léčebných modalit</a:t>
            </a: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	          </a:t>
            </a:r>
            <a:r>
              <a:rPr lang="cs-CZ" sz="2000" u="sng" dirty="0">
                <a:solidFill>
                  <a:srgbClr val="FF0000"/>
                </a:solidFill>
                <a:latin typeface="Tw Cen MT" panose="020B0602020104020603" pitchFamily="34" charset="-18"/>
              </a:rPr>
              <a:t>riziko vzniku trvalých následků a komplikací </a:t>
            </a:r>
            <a:r>
              <a:rPr lang="cs-CZ" sz="2400" u="sng" dirty="0">
                <a:solidFill>
                  <a:srgbClr val="FF0000"/>
                </a:solidFill>
                <a:latin typeface="Tw Cen MT" panose="020B0602020104020603" pitchFamily="34" charset="-18"/>
              </a:rPr>
              <a:t>léčby</a:t>
            </a:r>
          </a:p>
          <a:p>
            <a:pPr>
              <a:defRPr/>
            </a:pPr>
            <a:endParaRPr lang="cs-CZ" sz="2000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7DC62944-27D8-4CA9-B287-C512B1815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7" t="33615" r="25188" b="28510"/>
          <a:stretch/>
        </p:blipFill>
        <p:spPr>
          <a:xfrm>
            <a:off x="196794" y="1196752"/>
            <a:ext cx="875041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58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 cstate="print"/>
          <a:srcRect l="30446" t="42516" r="26855" b="19310"/>
          <a:stretch>
            <a:fillRect/>
          </a:stretch>
        </p:blipFill>
        <p:spPr bwMode="auto">
          <a:xfrm>
            <a:off x="213728" y="332656"/>
            <a:ext cx="8716543" cy="583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294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3600" b="1">
                <a:latin typeface="Tw Cen MT" pitchFamily="34" charset="-18"/>
              </a:rPr>
              <a:t>Gliomy mozkového kmene  </a:t>
            </a:r>
            <a:br>
              <a:rPr lang="cs-CZ" altLang="cs-CZ" sz="3600" b="1">
                <a:latin typeface="Tw Cen MT" pitchFamily="34" charset="-18"/>
              </a:rPr>
            </a:br>
            <a:r>
              <a:rPr lang="cs-CZ" altLang="cs-CZ" sz="3600" b="1">
                <a:latin typeface="Tw Cen MT" pitchFamily="34" charset="-18"/>
              </a:rPr>
              <a:t>(brainstem glioma, BSG)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1800" dirty="0">
                <a:latin typeface="Tw Cen MT" pitchFamily="34" charset="-18"/>
              </a:rPr>
              <a:t>15 % dětských tumorů CNS</a:t>
            </a:r>
          </a:p>
          <a:p>
            <a:pPr eaLnBrk="1" hangingPunct="1"/>
            <a:r>
              <a:rPr lang="cs-CZ" altLang="cs-CZ" sz="1800" dirty="0">
                <a:latin typeface="Tw Cen MT" pitchFamily="34" charset="-18"/>
              </a:rPr>
              <a:t>výskyt nejčastěji mezi 4.- 6. rokem</a:t>
            </a:r>
          </a:p>
          <a:p>
            <a:pPr eaLnBrk="1" hangingPunct="1"/>
            <a:r>
              <a:rPr lang="cs-CZ" altLang="cs-CZ" sz="1800" dirty="0" err="1">
                <a:latin typeface="Tw Cen MT" pitchFamily="34" charset="-18"/>
              </a:rPr>
              <a:t>high</a:t>
            </a:r>
            <a:r>
              <a:rPr lang="cs-CZ" altLang="cs-CZ" sz="1800" dirty="0">
                <a:latin typeface="Tw Cen MT" pitchFamily="34" charset="-18"/>
              </a:rPr>
              <a:t>-grade </a:t>
            </a:r>
            <a:r>
              <a:rPr lang="cs-CZ" altLang="cs-CZ" sz="1800" dirty="0" err="1">
                <a:latin typeface="Tw Cen MT" pitchFamily="34" charset="-18"/>
              </a:rPr>
              <a:t>astrocytoma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infiltrativní</a:t>
            </a:r>
            <a:r>
              <a:rPr lang="cs-CZ" altLang="cs-CZ" sz="1800" dirty="0">
                <a:latin typeface="Tw Cen MT" pitchFamily="34" charset="-18"/>
              </a:rPr>
              <a:t>/fokální růst</a:t>
            </a:r>
          </a:p>
          <a:p>
            <a:pPr eaLnBrk="1" hangingPunct="1"/>
            <a:r>
              <a:rPr lang="cs-CZ" altLang="cs-CZ" sz="1800" dirty="0">
                <a:latin typeface="Tw Cen MT" pitchFamily="34" charset="-18"/>
              </a:rPr>
              <a:t>diagnóza biopsie/MR obraz </a:t>
            </a:r>
          </a:p>
          <a:p>
            <a:pPr eaLnBrk="1" hangingPunct="1"/>
            <a:r>
              <a:rPr lang="cs-CZ" altLang="cs-CZ" sz="1800" dirty="0">
                <a:latin typeface="Tw Cen MT" pitchFamily="34" charset="-18"/>
              </a:rPr>
              <a:t>RT tumor + 2 cm lem, dávka 54-60 </a:t>
            </a:r>
            <a:r>
              <a:rPr lang="cs-CZ" altLang="cs-CZ" sz="1800" dirty="0" err="1">
                <a:latin typeface="Tw Cen MT" pitchFamily="34" charset="-18"/>
              </a:rPr>
              <a:t>Gy</a:t>
            </a:r>
            <a:r>
              <a:rPr lang="cs-CZ" altLang="cs-CZ" sz="1800" dirty="0">
                <a:latin typeface="Tw Cen MT" pitchFamily="34" charset="-18"/>
              </a:rPr>
              <a:t> v 70 % zlepšení klinických příznaků</a:t>
            </a:r>
          </a:p>
        </p:txBody>
      </p:sp>
      <p:pic>
        <p:nvPicPr>
          <p:cNvPr id="7" name="Picture 2" descr="melisekM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73016"/>
            <a:ext cx="3051419" cy="284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lisekMRs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73016"/>
            <a:ext cx="2952328" cy="28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136904" cy="56706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95736" y="6021288"/>
            <a:ext cx="644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Cushingův</a:t>
            </a:r>
            <a:r>
              <a:rPr lang="cs-CZ" dirty="0"/>
              <a:t> syndrom jako nežádoucí účinek léčby kortikoidy</a:t>
            </a:r>
          </a:p>
        </p:txBody>
      </p:sp>
    </p:spTree>
    <p:extLst>
      <p:ext uri="{BB962C8B-B14F-4D97-AF65-F5344CB8AC3E}">
        <p14:creationId xmlns:p14="http://schemas.microsoft.com/office/powerpoint/2010/main" val="32360303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Ependymom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Nádor vycházející z výstelky mozkových komor, 50 % u dětí do 5 let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základem léčby je </a:t>
            </a:r>
            <a:r>
              <a:rPr lang="cs-CZ" altLang="cs-CZ" sz="1600" b="1" dirty="0">
                <a:latin typeface="Tw Cen MT" pitchFamily="34" charset="-18"/>
              </a:rPr>
              <a:t>operační řešení, </a:t>
            </a:r>
            <a:r>
              <a:rPr lang="cs-CZ" altLang="cs-CZ" sz="1600" dirty="0">
                <a:latin typeface="Tw Cen MT" pitchFamily="34" charset="-18"/>
              </a:rPr>
              <a:t>u dětí by vždy měla následovat </a:t>
            </a:r>
            <a:r>
              <a:rPr lang="cs-CZ" altLang="cs-CZ" sz="1600" b="1" dirty="0">
                <a:latin typeface="Tw Cen MT" pitchFamily="34" charset="-18"/>
              </a:rPr>
              <a:t>adjuvantní RT</a:t>
            </a:r>
            <a:r>
              <a:rPr lang="cs-CZ" altLang="cs-CZ" sz="1600" dirty="0">
                <a:latin typeface="Tw Cen MT" pitchFamily="34" charset="-18"/>
              </a:rPr>
              <a:t>, odložení RT vede k horší prognóze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děti do 18 měsíců vynechat RT, do 4 let </a:t>
            </a:r>
            <a:r>
              <a:rPr lang="cs-CZ" altLang="cs-CZ" sz="1600" dirty="0" err="1">
                <a:latin typeface="Tw Cen MT" pitchFamily="34" charset="-18"/>
              </a:rPr>
              <a:t>up</a:t>
            </a:r>
            <a:r>
              <a:rPr lang="cs-CZ" altLang="cs-CZ" sz="1600" dirty="0">
                <a:latin typeface="Tw Cen MT" pitchFamily="34" charset="-18"/>
              </a:rPr>
              <a:t>-front CHT následuje RT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role CHT prozatím nejasná- středně senzitivní tumor, </a:t>
            </a:r>
            <a:r>
              <a:rPr lang="cs-CZ" altLang="cs-CZ" sz="1600" dirty="0" err="1">
                <a:latin typeface="Tw Cen MT" pitchFamily="34" charset="-18"/>
              </a:rPr>
              <a:t>vinkristin</a:t>
            </a:r>
            <a:r>
              <a:rPr lang="cs-CZ" altLang="cs-CZ" sz="1600" dirty="0">
                <a:latin typeface="Tw Cen MT" pitchFamily="34" charset="-18"/>
              </a:rPr>
              <a:t>, CFM, </a:t>
            </a:r>
            <a:r>
              <a:rPr lang="cs-CZ" altLang="cs-CZ" sz="1600" dirty="0" err="1">
                <a:latin typeface="Tw Cen MT" pitchFamily="34" charset="-18"/>
              </a:rPr>
              <a:t>etoposid</a:t>
            </a:r>
            <a:r>
              <a:rPr lang="cs-CZ" altLang="cs-CZ" sz="1600" dirty="0">
                <a:latin typeface="Tw Cen MT" pitchFamily="34" charset="-18"/>
              </a:rPr>
              <a:t>, </a:t>
            </a:r>
            <a:r>
              <a:rPr lang="cs-CZ" altLang="cs-CZ" sz="1600" dirty="0" err="1">
                <a:latin typeface="Tw Cen MT" pitchFamily="34" charset="-18"/>
              </a:rPr>
              <a:t>cDDP</a:t>
            </a:r>
            <a:r>
              <a:rPr lang="cs-CZ" altLang="cs-CZ" sz="1600" dirty="0">
                <a:latin typeface="Tw Cen MT" pitchFamily="34" charset="-18"/>
              </a:rPr>
              <a:t>, HD MTX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dirty="0">
                <a:latin typeface="Tw Cen MT" pitchFamily="34" charset="-18"/>
              </a:rPr>
              <a:t>negativní prognostické faktory – rozsah resekce, věk, </a:t>
            </a:r>
            <a:r>
              <a:rPr lang="cs-CZ" altLang="cs-CZ" sz="1600" dirty="0" err="1">
                <a:latin typeface="Tw Cen MT" pitchFamily="34" charset="-18"/>
              </a:rPr>
              <a:t>grading</a:t>
            </a:r>
            <a:r>
              <a:rPr lang="cs-CZ" altLang="cs-CZ" sz="1600" dirty="0">
                <a:latin typeface="Tw Cen MT" pitchFamily="34" charset="-18"/>
              </a:rPr>
              <a:t> tumoru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1600" b="1" dirty="0">
                <a:latin typeface="Tw Cen MT" pitchFamily="34" charset="-18"/>
              </a:rPr>
              <a:t>OS 5 let </a:t>
            </a:r>
            <a:r>
              <a:rPr lang="cs-CZ" altLang="cs-CZ" sz="1600" b="1" dirty="0" err="1">
                <a:latin typeface="Tw Cen MT" pitchFamily="34" charset="-18"/>
              </a:rPr>
              <a:t>low</a:t>
            </a:r>
            <a:r>
              <a:rPr lang="cs-CZ" altLang="cs-CZ" sz="1600" b="1" dirty="0">
                <a:latin typeface="Tw Cen MT" pitchFamily="34" charset="-18"/>
              </a:rPr>
              <a:t> grade 60-80 %, </a:t>
            </a:r>
            <a:r>
              <a:rPr lang="cs-CZ" altLang="cs-CZ" sz="1600" b="1" dirty="0" err="1">
                <a:latin typeface="Tw Cen MT" pitchFamily="34" charset="-18"/>
              </a:rPr>
              <a:t>high</a:t>
            </a:r>
            <a:r>
              <a:rPr lang="cs-CZ" altLang="cs-CZ" sz="1600" b="1" dirty="0">
                <a:latin typeface="Tw Cen MT" pitchFamily="34" charset="-18"/>
              </a:rPr>
              <a:t> grade 10-40 %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9322" t="36496" r="17215" b="12003"/>
          <a:stretch>
            <a:fillRect/>
          </a:stretch>
        </p:blipFill>
        <p:spPr bwMode="auto">
          <a:xfrm>
            <a:off x="2483768" y="3726720"/>
            <a:ext cx="5112668" cy="27282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74638"/>
            <a:ext cx="6562725" cy="1143000"/>
          </a:xfrm>
        </p:spPr>
        <p:txBody>
          <a:bodyPr/>
          <a:lstStyle/>
          <a:p>
            <a:pPr eaLnBrk="1" hangingPunct="1"/>
            <a:r>
              <a:rPr lang="cs-CZ" altLang="cs-CZ" sz="4000" b="1" dirty="0" err="1">
                <a:latin typeface="Tw Cen MT" pitchFamily="34" charset="-18"/>
              </a:rPr>
              <a:t>Hodgkinův</a:t>
            </a:r>
            <a:r>
              <a:rPr lang="cs-CZ" altLang="cs-CZ" sz="4000" b="1" dirty="0">
                <a:latin typeface="Tw Cen MT" pitchFamily="34" charset="-18"/>
              </a:rPr>
              <a:t> lymfom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81125"/>
            <a:ext cx="8147248" cy="500062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6 % dětských malignit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postihuje děti nad 10 let, vzácně děti mladší 4 roky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u 80 % krční lymfadenopatie, 25-30 % s B symptomy, 20 % bulky postižení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80-85% </a:t>
            </a:r>
            <a:r>
              <a:rPr lang="cs-CZ" altLang="cs-CZ" sz="2000" dirty="0" err="1">
                <a:latin typeface="Tw Cen MT" pitchFamily="34" charset="-18"/>
              </a:rPr>
              <a:t>st.I</a:t>
            </a:r>
            <a:r>
              <a:rPr lang="cs-CZ" altLang="cs-CZ" sz="2000" dirty="0">
                <a:latin typeface="Tw Cen MT" pitchFamily="34" charset="-18"/>
              </a:rPr>
              <a:t>-III, 15-20% IV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10 let OS 90 % u I-III, 75-80 % IV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u="sng" dirty="0">
                <a:latin typeface="Tw Cen MT" pitchFamily="34" charset="-18"/>
              </a:rPr>
              <a:t>Léčba: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u="sng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 následuje po CHT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ozařování </a:t>
            </a:r>
            <a:r>
              <a:rPr lang="cs-CZ" altLang="cs-CZ" sz="2000" b="1" dirty="0" err="1">
                <a:latin typeface="Tw Cen MT" pitchFamily="34" charset="-18"/>
              </a:rPr>
              <a:t>involved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field</a:t>
            </a:r>
            <a:r>
              <a:rPr lang="cs-CZ" altLang="cs-CZ" sz="2000" dirty="0">
                <a:latin typeface="Tw Cen MT" pitchFamily="34" charset="-18"/>
              </a:rPr>
              <a:t> – tj. pouze uzlinové oblasti, ve které se nachází postižené uzliny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dříve se ozařovaly velké objemy – „mantle“ technika,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b="1" dirty="0">
                <a:latin typeface="Tw Cen MT" pitchFamily="34" charset="-18"/>
              </a:rPr>
              <a:t>v současnosti rozsah dle přešetření po CHT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– 2 resp. 4/5. cyklus, PET+ oblasti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Dávka 21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/ 14x 1,5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NÚL !!!!- porucha růstu, sterilita, </a:t>
            </a:r>
            <a:r>
              <a:rPr lang="cs-CZ" altLang="cs-CZ" sz="2000" dirty="0" err="1">
                <a:latin typeface="Tw Cen MT" pitchFamily="34" charset="-18"/>
              </a:rPr>
              <a:t>hypothyroidismus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poradiační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pneumonitis</a:t>
            </a:r>
            <a:r>
              <a:rPr lang="cs-CZ" altLang="cs-CZ" sz="2000" dirty="0">
                <a:latin typeface="Tw Cen MT" pitchFamily="34" charset="-18"/>
              </a:rPr>
              <a:t>, aterosklerosa koronárních </a:t>
            </a:r>
            <a:r>
              <a:rPr lang="cs-CZ" altLang="cs-CZ" sz="2000" dirty="0" smtClean="0">
                <a:latin typeface="Tw Cen MT" pitchFamily="34" charset="-18"/>
              </a:rPr>
              <a:t>cév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!riziko sekundárních malignit – tumor </a:t>
            </a:r>
            <a:r>
              <a:rPr lang="cs-CZ" altLang="cs-CZ" sz="2000" b="1" dirty="0" err="1">
                <a:latin typeface="Tw Cen MT" pitchFamily="34" charset="-18"/>
              </a:rPr>
              <a:t>mammy</a:t>
            </a:r>
            <a:r>
              <a:rPr lang="cs-CZ" altLang="cs-CZ" sz="2000" b="1" dirty="0">
                <a:latin typeface="Tw Cen MT" pitchFamily="34" charset="-18"/>
              </a:rPr>
              <a:t>, štítné žlázy, leukemie!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8C65EFFD-6C64-2EE7-5B76-EF8F9548AF77}"/>
              </a:ext>
            </a:extLst>
          </p:cNvPr>
          <p:cNvSpPr/>
          <p:nvPr/>
        </p:nvSpPr>
        <p:spPr>
          <a:xfrm>
            <a:off x="251296" y="4977381"/>
            <a:ext cx="8785199" cy="11430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28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6754" r="12688" b="13564"/>
          <a:stretch/>
        </p:blipFill>
        <p:spPr bwMode="auto">
          <a:xfrm>
            <a:off x="539552" y="1440160"/>
            <a:ext cx="8064896" cy="4581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6361"/>
            <a:ext cx="4464050" cy="5851525"/>
          </a:xfr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6" y="1461793"/>
            <a:ext cx="3372318" cy="2428872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5114616" y="5805264"/>
            <a:ext cx="3921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Halperin</a:t>
            </a:r>
            <a:r>
              <a:rPr lang="cs-CZ" sz="1200" dirty="0"/>
              <a:t>, </a:t>
            </a:r>
            <a:r>
              <a:rPr lang="cs-CZ" sz="1200" dirty="0" err="1"/>
              <a:t>Pediatric</a:t>
            </a:r>
            <a:r>
              <a:rPr lang="cs-CZ" sz="1200" dirty="0"/>
              <a:t> </a:t>
            </a:r>
            <a:r>
              <a:rPr lang="cs-CZ" sz="1200" dirty="0" err="1"/>
              <a:t>radiation</a:t>
            </a:r>
            <a:r>
              <a:rPr lang="cs-CZ" sz="1200" dirty="0"/>
              <a:t> </a:t>
            </a:r>
            <a:r>
              <a:rPr lang="cs-CZ" sz="1200" dirty="0" err="1"/>
              <a:t>oncology</a:t>
            </a:r>
            <a:r>
              <a:rPr lang="cs-CZ" sz="1200" dirty="0"/>
              <a:t>, 6th </a:t>
            </a:r>
            <a:r>
              <a:rPr lang="cs-CZ" sz="1200" dirty="0" err="1"/>
              <a:t>edition</a:t>
            </a:r>
            <a:endParaRPr lang="cs-CZ" sz="1200" dirty="0"/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292080" y="422108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Vyhodnocení léčebného efektu pomocí PET/CT = </a:t>
            </a:r>
            <a:r>
              <a:rPr lang="cs-CZ" dirty="0" err="1"/>
              <a:t>Deauville</a:t>
            </a:r>
            <a:r>
              <a:rPr lang="cs-CZ" dirty="0"/>
              <a:t> </a:t>
            </a:r>
            <a:r>
              <a:rPr lang="cs-CZ" dirty="0" err="1"/>
              <a:t>kriteria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2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avec, umění, kreslené, skica&#10;&#10;Popis byl vytvořen automaticky">
            <a:extLst>
              <a:ext uri="{FF2B5EF4-FFF2-40B4-BE49-F238E27FC236}">
                <a16:creationId xmlns="" xmlns:a16="http://schemas.microsoft.com/office/drawing/2014/main" id="{831A40A1-C855-032B-16AE-A6048DD0A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19"/>
          <a:stretch/>
        </p:blipFill>
        <p:spPr>
          <a:xfrm>
            <a:off x="899592" y="980728"/>
            <a:ext cx="3096344" cy="4329989"/>
          </a:xfrm>
          <a:prstGeom prst="rect">
            <a:avLst/>
          </a:prstGeom>
        </p:spPr>
      </p:pic>
      <p:pic>
        <p:nvPicPr>
          <p:cNvPr id="5" name="Obrázek 4" descr="Obsah obrázku savec, skica, umění&#10;&#10;Popis byl vytvořen automaticky">
            <a:extLst>
              <a:ext uri="{FF2B5EF4-FFF2-40B4-BE49-F238E27FC236}">
                <a16:creationId xmlns="" xmlns:a16="http://schemas.microsoft.com/office/drawing/2014/main" id="{23B27BAD-345D-912A-719B-5C405CE832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" r="44094" b="2696"/>
          <a:stretch/>
        </p:blipFill>
        <p:spPr>
          <a:xfrm>
            <a:off x="4644007" y="980728"/>
            <a:ext cx="3098206" cy="432998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27CD809C-1140-A781-8C53-C70C4EF46736}"/>
              </a:ext>
            </a:extLst>
          </p:cNvPr>
          <p:cNvSpPr txBox="1"/>
          <p:nvPr/>
        </p:nvSpPr>
        <p:spPr>
          <a:xfrm>
            <a:off x="1259632" y="55172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Vstupní PET/CT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2AB1ED1A-4F7F-5CE8-9EFF-FACAD4020931}"/>
              </a:ext>
            </a:extLst>
          </p:cNvPr>
          <p:cNvSpPr txBox="1"/>
          <p:nvPr/>
        </p:nvSpPr>
        <p:spPr>
          <a:xfrm>
            <a:off x="5004048" y="55172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PET/CT po 5. cyklu CHT</a:t>
            </a:r>
          </a:p>
        </p:txBody>
      </p:sp>
    </p:spTree>
    <p:extLst>
      <p:ext uri="{BB962C8B-B14F-4D97-AF65-F5344CB8AC3E}">
        <p14:creationId xmlns:p14="http://schemas.microsoft.com/office/powerpoint/2010/main" val="1476629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Tw Cen MT" pitchFamily="34" charset="-18"/>
              </a:rPr>
              <a:t>Leukemie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35 % dětských malignit,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typ </a:t>
            </a:r>
            <a:r>
              <a:rPr lang="cs-CZ" altLang="cs-CZ" sz="1800" b="1" dirty="0">
                <a:latin typeface="Tw Cen MT" pitchFamily="34" charset="-18"/>
              </a:rPr>
              <a:t>Akutní </a:t>
            </a:r>
            <a:r>
              <a:rPr lang="cs-CZ" altLang="cs-CZ" sz="1800" b="1" dirty="0" err="1">
                <a:latin typeface="Tw Cen MT" pitchFamily="34" charset="-18"/>
              </a:rPr>
              <a:t>lymfoblastická</a:t>
            </a:r>
            <a:r>
              <a:rPr lang="cs-CZ" altLang="cs-CZ" sz="1800" b="1" dirty="0">
                <a:latin typeface="Tw Cen MT" pitchFamily="34" charset="-18"/>
              </a:rPr>
              <a:t> leukemie</a:t>
            </a:r>
            <a:r>
              <a:rPr lang="cs-CZ" altLang="cs-CZ" sz="1800" dirty="0">
                <a:latin typeface="Tw Cen MT" pitchFamily="34" charset="-18"/>
              </a:rPr>
              <a:t> ALL 80 %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typ </a:t>
            </a:r>
            <a:r>
              <a:rPr lang="cs-CZ" altLang="cs-CZ" sz="1800" b="1" dirty="0">
                <a:latin typeface="Tw Cen MT" pitchFamily="34" charset="-18"/>
              </a:rPr>
              <a:t>Akutní myeloblastická leukemie</a:t>
            </a:r>
            <a:r>
              <a:rPr lang="cs-CZ" altLang="cs-CZ" sz="1800" dirty="0">
                <a:latin typeface="Tw Cen MT" pitchFamily="34" charset="-18"/>
              </a:rPr>
              <a:t> AML 20 %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Léčba - intenzivní systémovou léčba CHT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Leukemie představuje nejčastější maligní onemocnění dětského věku a tvoří přibližně 30 % všech dětských malignit.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 80% případů se jedná o 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akutní </a:t>
            </a:r>
            <a:r>
              <a:rPr lang="cs-CZ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lymfoblastickou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leukemii (ALL)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která postihuje děti nejčastěji ve věku 2–4 let, častěji chlapce. Terapie leukemie je založena na aplikaci intenzivní systémové léčby – 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fáze indukce, konsolidace, </a:t>
            </a:r>
            <a:r>
              <a:rPr lang="cs-CZ" sz="1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reintenzifikace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následně pokračující fáze v trvání 2 let. 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 eliminaci postižení CNS je CHT (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metotrexát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aplikována také </a:t>
            </a:r>
            <a:r>
              <a:rPr lang="cs-CZ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intratékální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cestou. Díky této léčbě dnes přežívá více než 80 % dětí s ALL.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Přibližně u 20 % dětí se může vyskytnout </a:t>
            </a:r>
            <a:r>
              <a:rPr lang="cs-CZ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akutní myeloidní leukemie (AML)</a:t>
            </a:r>
            <a:r>
              <a:rPr lang="cs-CZ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 dvěma vrcholy výskytu, do 2. roku věku a poté v adolescenci. Onemocnění je také častěji diagnostikováno u dětí postižených Downovým syndromem. Prognóza AML je oproti ALL mírně horší, u dětí odpovídá 5 leté celkové přežití 50˗60 %. 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</a:endParaRPr>
          </a:p>
        </p:txBody>
      </p:sp>
      <p:pic>
        <p:nvPicPr>
          <p:cNvPr id="34820" name="Picture 4" descr="ALL po 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74638"/>
            <a:ext cx="2897830" cy="22465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803775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Samotný nádor </a:t>
            </a:r>
            <a:r>
              <a:rPr lang="cs-CZ" sz="2000" dirty="0">
                <a:latin typeface="Tw Cen MT" panose="020B0602020104020603" pitchFamily="34" charset="-18"/>
              </a:rPr>
              <a:t>– karcinomy u dětí raritní, méně než 2 %, u dospívajících 12 %</a:t>
            </a:r>
          </a:p>
          <a:p>
            <a:pPr>
              <a:defRPr/>
            </a:pPr>
            <a:endParaRPr lang="cs-CZ" sz="26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dirty="0">
                <a:latin typeface="Tw Cen MT" panose="020B0602020104020603" pitchFamily="34" charset="-18"/>
              </a:rPr>
              <a:t>Typické nádory pro dětský věk 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1/ embryonální typ </a:t>
            </a:r>
            <a:r>
              <a:rPr lang="cs-CZ" sz="2000" dirty="0">
                <a:latin typeface="Tw Cen MT" panose="020B0602020104020603" pitchFamily="34" charset="-18"/>
              </a:rPr>
              <a:t>z nediferencovaných tkání – neuroblastom, </a:t>
            </a:r>
            <a:r>
              <a:rPr lang="cs-CZ" sz="2000" dirty="0" err="1">
                <a:latin typeface="Tw Cen MT" panose="020B0602020104020603" pitchFamily="34" charset="-18"/>
              </a:rPr>
              <a:t>nefroblastom</a:t>
            </a:r>
            <a:r>
              <a:rPr lang="cs-CZ" sz="2000" dirty="0">
                <a:latin typeface="Tw Cen MT" panose="020B0602020104020603" pitchFamily="34" charset="-18"/>
              </a:rPr>
              <a:t>, </a:t>
            </a:r>
            <a:r>
              <a:rPr lang="cs-CZ" sz="2000" dirty="0" err="1">
                <a:latin typeface="Tw Cen MT" panose="020B0602020104020603" pitchFamily="34" charset="-18"/>
              </a:rPr>
              <a:t>hepatoblastom</a:t>
            </a:r>
            <a:r>
              <a:rPr lang="cs-CZ" sz="2000" dirty="0">
                <a:latin typeface="Tw Cen MT" panose="020B0602020104020603" pitchFamily="34" charset="-18"/>
              </a:rPr>
              <a:t>, retinoblastom, meduloblastom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2/ </a:t>
            </a:r>
            <a:r>
              <a:rPr lang="cs-CZ" sz="2000" dirty="0">
                <a:latin typeface="Tw Cen MT" panose="020B0602020104020603" pitchFamily="34" charset="-18"/>
              </a:rPr>
              <a:t>nádory z </a:t>
            </a:r>
            <a:r>
              <a:rPr lang="cs-CZ" sz="2000" b="1" dirty="0">
                <a:latin typeface="Tw Cen MT" panose="020B0602020104020603" pitchFamily="34" charset="-18"/>
              </a:rPr>
              <a:t>pojivové tkáně </a:t>
            </a:r>
            <a:r>
              <a:rPr lang="cs-CZ" sz="2000" dirty="0">
                <a:latin typeface="Tw Cen MT" panose="020B0602020104020603" pitchFamily="34" charset="-18"/>
              </a:rPr>
              <a:t>mesenchymální – sarkomy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3/</a:t>
            </a:r>
            <a:r>
              <a:rPr lang="cs-CZ" sz="2000" dirty="0">
                <a:latin typeface="Tw Cen MT" panose="020B0602020104020603" pitchFamily="34" charset="-18"/>
              </a:rPr>
              <a:t> nádory z </a:t>
            </a:r>
            <a:r>
              <a:rPr lang="cs-CZ" sz="2000" b="1" dirty="0">
                <a:latin typeface="Tw Cen MT" panose="020B0602020104020603" pitchFamily="34" charset="-18"/>
              </a:rPr>
              <a:t>tkáně nervové - </a:t>
            </a:r>
            <a:r>
              <a:rPr lang="cs-CZ" sz="2000" dirty="0">
                <a:latin typeface="Tw Cen MT" panose="020B0602020104020603" pitchFamily="34" charset="-18"/>
              </a:rPr>
              <a:t>CNS tu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4/</a:t>
            </a:r>
            <a:r>
              <a:rPr lang="cs-CZ" sz="2000" dirty="0">
                <a:latin typeface="Tw Cen MT" panose="020B0602020104020603" pitchFamily="34" charset="-18"/>
              </a:rPr>
              <a:t> </a:t>
            </a:r>
            <a:r>
              <a:rPr lang="cs-CZ" sz="2000" b="1" dirty="0">
                <a:latin typeface="Tw Cen MT" panose="020B0602020104020603" pitchFamily="34" charset="-18"/>
              </a:rPr>
              <a:t>hematologické malignity</a:t>
            </a:r>
          </a:p>
          <a:p>
            <a:pPr marL="0" indent="0">
              <a:buFontTx/>
              <a:buNone/>
              <a:defRPr/>
            </a:pPr>
            <a:endParaRPr lang="cs-CZ" sz="20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altLang="cs-CZ" sz="2000" dirty="0">
                <a:latin typeface="Tw Cen MT" panose="020B0602020104020603" pitchFamily="34" charset="-18"/>
              </a:rPr>
              <a:t>nejčastější tumory -</a:t>
            </a:r>
            <a:r>
              <a:rPr lang="cs-CZ" altLang="cs-CZ" sz="2000" u="sng" dirty="0">
                <a:latin typeface="Tw Cen MT" panose="020B0602020104020603" pitchFamily="34" charset="-18"/>
              </a:rPr>
              <a:t> </a:t>
            </a:r>
            <a:r>
              <a:rPr lang="cs-CZ" altLang="cs-CZ" sz="2000" b="1" u="sng" dirty="0">
                <a:latin typeface="Tw Cen MT" panose="020B0602020104020603" pitchFamily="34" charset="-18"/>
              </a:rPr>
              <a:t>hematologické malignity</a:t>
            </a:r>
            <a:r>
              <a:rPr lang="cs-CZ" altLang="cs-CZ" sz="2000" b="1" dirty="0">
                <a:latin typeface="Tw Cen MT" panose="020B0602020104020603" pitchFamily="34" charset="-18"/>
              </a:rPr>
              <a:t> </a:t>
            </a:r>
            <a:r>
              <a:rPr lang="cs-CZ" altLang="cs-CZ" sz="2000" dirty="0">
                <a:latin typeface="Tw Cen MT" panose="020B0602020104020603" pitchFamily="34" charset="-18"/>
              </a:rPr>
              <a:t>– leukemie, lymfomy 45 %, </a:t>
            </a:r>
            <a:r>
              <a:rPr lang="cs-CZ" altLang="cs-CZ" sz="2000" b="1" u="sng" dirty="0">
                <a:latin typeface="Tw Cen MT" panose="020B0602020104020603" pitchFamily="34" charset="-18"/>
              </a:rPr>
              <a:t>mozkové nádory</a:t>
            </a:r>
            <a:r>
              <a:rPr lang="cs-CZ" altLang="cs-CZ" sz="2000" b="1" dirty="0">
                <a:latin typeface="Tw Cen MT" panose="020B0602020104020603" pitchFamily="34" charset="-18"/>
              </a:rPr>
              <a:t> </a:t>
            </a:r>
            <a:r>
              <a:rPr lang="cs-CZ" altLang="cs-CZ" sz="2000" dirty="0">
                <a:latin typeface="Tw Cen MT" panose="020B0602020104020603" pitchFamily="34" charset="-18"/>
              </a:rPr>
              <a:t>20-25 %, neuroblastomy 8 %, sarkomy, nádory ledvin 7 %</a:t>
            </a: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b="1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400" dirty="0">
              <a:latin typeface="Tw Cen MT" panose="020B0602020104020603" pitchFamily="34" charset="-18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6" y="404664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Tw Cen MT" pitchFamily="34" charset="-18"/>
              </a:rPr>
              <a:t>Základní rozdíly dospělý/dítě v onkologii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quently Asked Questions About Ommaya Reservoirs and Ommaya Taps for  Pediatric Patients | Memorial Sloan Kettering Cancer Center">
            <a:extLst>
              <a:ext uri="{FF2B5EF4-FFF2-40B4-BE49-F238E27FC236}">
                <a16:creationId xmlns="" xmlns:a16="http://schemas.microsoft.com/office/drawing/2014/main" id="{8AD42708-031F-2AC1-ABB3-7A771916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5933"/>
            <a:ext cx="6264696" cy="552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15EFD358-E52C-99BC-BEAB-016B2BB07EBB}"/>
              </a:ext>
            </a:extLst>
          </p:cNvPr>
          <p:cNvSpPr txBox="1"/>
          <p:nvPr/>
        </p:nvSpPr>
        <p:spPr>
          <a:xfrm>
            <a:off x="2411760" y="5949281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https://www.mskcc.org/sites/default/files/patient_ed/frequently_asked_questions_about_ommaya_reservoirs_and_ommaya_taps_for_pediatric_patients-38477/faq_ommaya_peds-fig_2b-en.png</a:t>
            </a:r>
          </a:p>
        </p:txBody>
      </p:sp>
    </p:spTree>
    <p:extLst>
      <p:ext uri="{BB962C8B-B14F-4D97-AF65-F5344CB8AC3E}">
        <p14:creationId xmlns:p14="http://schemas.microsoft.com/office/powerpoint/2010/main" val="3786750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FC5D37D-4397-494B-A1BA-BCE6AA9B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Radioterapie u </a:t>
            </a:r>
            <a:r>
              <a:rPr lang="cs-CZ" dirty="0" err="1"/>
              <a:t>leukemiků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F91E27E-9012-4E50-BE9D-70D6AFFB0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 – </a:t>
            </a:r>
            <a:r>
              <a:rPr lang="cs-CZ" altLang="cs-CZ" sz="2000" b="1" dirty="0">
                <a:latin typeface="Tw Cen MT" pitchFamily="34" charset="-18"/>
              </a:rPr>
              <a:t>profylaktické ozáření </a:t>
            </a:r>
            <a:r>
              <a:rPr lang="cs-CZ" altLang="cs-CZ" sz="2000" b="1" dirty="0" err="1">
                <a:latin typeface="Tw Cen MT" pitchFamily="34" charset="-18"/>
              </a:rPr>
              <a:t>leptomening</a:t>
            </a:r>
            <a:r>
              <a:rPr lang="cs-CZ" altLang="cs-CZ" sz="2000" dirty="0">
                <a:latin typeface="Tw Cen MT" pitchFamily="34" charset="-18"/>
              </a:rPr>
              <a:t> – riziková ALL leu </a:t>
            </a:r>
            <a:r>
              <a:rPr lang="en-US" altLang="cs-CZ" sz="20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dirty="0">
                <a:latin typeface="Tw Cen MT" pitchFamily="34" charset="-18"/>
                <a:cs typeface="Arial" charset="0"/>
              </a:rPr>
              <a:t>100 tis., T-ALL, CNS status  2, 3: d</a:t>
            </a:r>
            <a:r>
              <a:rPr lang="cs-CZ" altLang="cs-CZ" sz="2000" dirty="0">
                <a:latin typeface="Tw Cen MT" pitchFamily="34" charset="-18"/>
              </a:rPr>
              <a:t>ávka </a:t>
            </a:r>
            <a:r>
              <a:rPr lang="cs-CZ" altLang="cs-CZ" sz="2000" b="1" dirty="0">
                <a:latin typeface="Tw Cen MT" pitchFamily="34" charset="-18"/>
              </a:rPr>
              <a:t>12-18 </a:t>
            </a:r>
            <a:r>
              <a:rPr lang="cs-CZ" altLang="cs-CZ" sz="2000" b="1" dirty="0" err="1">
                <a:latin typeface="Tw Cen MT" pitchFamily="34" charset="-18"/>
              </a:rPr>
              <a:t>Gy</a:t>
            </a:r>
            <a:r>
              <a:rPr lang="cs-CZ" altLang="cs-CZ" sz="2000" b="1" dirty="0">
                <a:latin typeface="Tw Cen MT" pitchFamily="34" charset="-18"/>
              </a:rPr>
              <a:t>/1,5 </a:t>
            </a:r>
            <a:r>
              <a:rPr lang="cs-CZ" altLang="cs-CZ" sz="2000" b="1" dirty="0" err="1">
                <a:latin typeface="Tw Cen MT" pitchFamily="34" charset="-18"/>
              </a:rPr>
              <a:t>Gy</a:t>
            </a:r>
            <a:endParaRPr lang="cs-CZ" altLang="cs-CZ" sz="20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RT- </a:t>
            </a:r>
            <a:r>
              <a:rPr lang="cs-CZ" altLang="cs-CZ" sz="2000" b="1" dirty="0">
                <a:latin typeface="Tw Cen MT" pitchFamily="34" charset="-18"/>
              </a:rPr>
              <a:t>ozáření skrota</a:t>
            </a:r>
            <a:r>
              <a:rPr lang="cs-CZ" altLang="cs-CZ" sz="2000" dirty="0">
                <a:latin typeface="Tw Cen MT" pitchFamily="34" charset="-18"/>
              </a:rPr>
              <a:t>- ALL po indukci při přetrvávající infiltraci </a:t>
            </a:r>
            <a:r>
              <a:rPr lang="cs-CZ" altLang="cs-CZ" sz="2000" dirty="0" err="1">
                <a:latin typeface="Tw Cen MT" pitchFamily="34" charset="-18"/>
              </a:rPr>
              <a:t>testes</a:t>
            </a:r>
            <a:r>
              <a:rPr lang="cs-CZ" altLang="cs-CZ" sz="2000" dirty="0">
                <a:latin typeface="Tw Cen MT" pitchFamily="34" charset="-18"/>
              </a:rPr>
              <a:t>, relaps,  dávka 15-24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RT- </a:t>
            </a:r>
            <a:r>
              <a:rPr lang="cs-CZ" altLang="cs-CZ" sz="2000" b="1" dirty="0">
                <a:latin typeface="Tw Cen MT" pitchFamily="34" charset="-18"/>
              </a:rPr>
              <a:t>celotělové ozařování</a:t>
            </a:r>
            <a:r>
              <a:rPr lang="cs-CZ" altLang="cs-CZ" sz="2000" dirty="0">
                <a:latin typeface="Tw Cen MT" pitchFamily="34" charset="-18"/>
              </a:rPr>
              <a:t> – ALL v druhé či další remisi rizikové formy, vysoce rizikové formy AML, CML, </a:t>
            </a:r>
            <a:r>
              <a:rPr lang="cs-CZ" altLang="cs-CZ" sz="2000" dirty="0" err="1">
                <a:latin typeface="Tw Cen MT" pitchFamily="34" charset="-18"/>
              </a:rPr>
              <a:t>myelodysplastický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, relaps </a:t>
            </a:r>
            <a:r>
              <a:rPr lang="cs-CZ" altLang="cs-CZ" sz="2000" dirty="0" err="1">
                <a:latin typeface="Tw Cen MT" pitchFamily="34" charset="-18"/>
              </a:rPr>
              <a:t>m.Hodgkin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 jednorázově 4,0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, ve třech dnech dvakrát denně 2x 2,0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r>
              <a:rPr lang="cs-CZ" altLang="cs-CZ" sz="2000" dirty="0">
                <a:latin typeface="Tw Cen MT" pitchFamily="34" charset="-18"/>
              </a:rPr>
              <a:t> denně/ 12 </a:t>
            </a:r>
            <a:r>
              <a:rPr lang="cs-CZ" altLang="cs-CZ" sz="2000" dirty="0" err="1">
                <a:latin typeface="Tw Cen MT" pitchFamily="34" charset="-18"/>
              </a:rPr>
              <a:t>Gy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následuje </a:t>
            </a:r>
            <a:r>
              <a:rPr lang="cs-CZ" altLang="cs-CZ" sz="2000" b="1" dirty="0">
                <a:latin typeface="Tw Cen MT" pitchFamily="34" charset="-18"/>
              </a:rPr>
              <a:t>alogenní transplantace kostní dřeně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07743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25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60350"/>
            <a:ext cx="3671888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3" name="Picture 5" descr="IMG_25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260350"/>
            <a:ext cx="3671887" cy="3024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4" name="Picture 6" descr="IMG_25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573463"/>
            <a:ext cx="3671888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5" name="Picture 7" descr="IMG_25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3573463"/>
            <a:ext cx="3671887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latin typeface="Tw Cen MT" pitchFamily="34" charset="-18"/>
              </a:rPr>
              <a:t>Ewingův sarkom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752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Tw Cen MT" pitchFamily="34" charset="-18"/>
              </a:rPr>
              <a:t>druhý nejčastější nádor kostí u dětí, </a:t>
            </a:r>
            <a:r>
              <a:rPr lang="cs-CZ" altLang="cs-CZ" sz="2400" dirty="0" err="1">
                <a:latin typeface="Tw Cen MT" pitchFamily="34" charset="-18"/>
              </a:rPr>
              <a:t>Ewingu</a:t>
            </a:r>
            <a:r>
              <a:rPr lang="cs-CZ" altLang="cs-CZ" sz="2400" dirty="0">
                <a:latin typeface="Tw Cen MT" pitchFamily="34" charset="-18"/>
              </a:rPr>
              <a:t> příbuzné tumory- </a:t>
            </a:r>
            <a:r>
              <a:rPr lang="cs-CZ" altLang="cs-CZ" sz="2400" dirty="0" err="1">
                <a:latin typeface="Tw Cen MT" pitchFamily="34" charset="-18"/>
              </a:rPr>
              <a:t>extraosseální</a:t>
            </a:r>
            <a:r>
              <a:rPr lang="cs-CZ" altLang="cs-CZ" sz="2400" dirty="0">
                <a:latin typeface="Tw Cen MT" pitchFamily="34" charset="-18"/>
              </a:rPr>
              <a:t> </a:t>
            </a:r>
            <a:r>
              <a:rPr lang="cs-CZ" altLang="cs-CZ" sz="2400" dirty="0" err="1">
                <a:latin typeface="Tw Cen MT" pitchFamily="34" charset="-18"/>
              </a:rPr>
              <a:t>Ewingův</a:t>
            </a:r>
            <a:r>
              <a:rPr lang="cs-CZ" altLang="cs-CZ" sz="2400" dirty="0">
                <a:latin typeface="Tw Cen MT" pitchFamily="34" charset="-18"/>
              </a:rPr>
              <a:t> tu, periferní PNET, </a:t>
            </a:r>
            <a:r>
              <a:rPr lang="cs-CZ" altLang="cs-CZ" sz="2400" u="sng" dirty="0" err="1">
                <a:latin typeface="Tw Cen MT" pitchFamily="34" charset="-18"/>
              </a:rPr>
              <a:t>Askinův</a:t>
            </a:r>
            <a:r>
              <a:rPr lang="cs-CZ" altLang="cs-CZ" sz="2400" u="sng" dirty="0">
                <a:latin typeface="Tw Cen MT" pitchFamily="34" charset="-18"/>
              </a:rPr>
              <a:t> tu (PNET hrudní stěny)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Tw Cen MT" pitchFamily="34" charset="-18"/>
              </a:rPr>
              <a:t>v 50 % přítomna i </a:t>
            </a:r>
            <a:r>
              <a:rPr lang="cs-CZ" altLang="cs-CZ" sz="2400" dirty="0" err="1">
                <a:latin typeface="Tw Cen MT" pitchFamily="34" charset="-18"/>
              </a:rPr>
              <a:t>měkkotkáňová</a:t>
            </a:r>
            <a:r>
              <a:rPr lang="cs-CZ" altLang="cs-CZ" sz="2400" dirty="0">
                <a:latin typeface="Tw Cen MT" pitchFamily="34" charset="-18"/>
              </a:rPr>
              <a:t> složka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Tw Cen MT" pitchFamily="34" charset="-18"/>
              </a:rPr>
              <a:t> postihuje děti a dospělé </a:t>
            </a:r>
            <a:r>
              <a:rPr lang="cs-CZ" altLang="cs-CZ" sz="2400" b="1" dirty="0">
                <a:latin typeface="Tw Cen MT" pitchFamily="34" charset="-18"/>
              </a:rPr>
              <a:t>mezi 8.- 25. rokem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b="1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 u="sng" dirty="0">
                <a:latin typeface="Tw Cen MT" pitchFamily="34" charset="-18"/>
              </a:rPr>
              <a:t>dolní končetina</a:t>
            </a:r>
            <a:r>
              <a:rPr lang="cs-CZ" altLang="cs-CZ" sz="2400" b="1" dirty="0">
                <a:latin typeface="Tw Cen MT" pitchFamily="34" charset="-18"/>
              </a:rPr>
              <a:t> – 15-20 % femur</a:t>
            </a:r>
            <a:r>
              <a:rPr lang="cs-CZ" altLang="cs-CZ" sz="2400" dirty="0">
                <a:latin typeface="Tw Cen MT" pitchFamily="34" charset="-18"/>
              </a:rPr>
              <a:t>, 5-10 % </a:t>
            </a:r>
            <a:r>
              <a:rPr lang="cs-CZ" altLang="cs-CZ" sz="2400" dirty="0" err="1">
                <a:latin typeface="Tw Cen MT" pitchFamily="34" charset="-18"/>
              </a:rPr>
              <a:t>tibia</a:t>
            </a:r>
            <a:r>
              <a:rPr lang="cs-CZ" altLang="cs-CZ" sz="2400" dirty="0">
                <a:latin typeface="Tw Cen MT" pitchFamily="34" charset="-18"/>
              </a:rPr>
              <a:t> a fibula, </a:t>
            </a:r>
            <a:r>
              <a:rPr lang="cs-CZ" altLang="cs-CZ" sz="2400" b="1" u="sng" dirty="0">
                <a:latin typeface="Tw Cen MT" pitchFamily="34" charset="-18"/>
              </a:rPr>
              <a:t>horní končetina</a:t>
            </a:r>
            <a:r>
              <a:rPr lang="cs-CZ" altLang="cs-CZ" sz="2400" b="1" dirty="0">
                <a:latin typeface="Tw Cen MT" pitchFamily="34" charset="-18"/>
              </a:rPr>
              <a:t> 5-10 % humerus</a:t>
            </a:r>
            <a:r>
              <a:rPr lang="cs-CZ" altLang="cs-CZ" sz="2400" dirty="0">
                <a:latin typeface="Tw Cen MT" pitchFamily="34" charset="-18"/>
              </a:rPr>
              <a:t>, 9-13 % žebra, 6-8 % páteř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Tw Cen MT" pitchFamily="34" charset="-18"/>
              </a:rPr>
              <a:t>v 75-80 % lokalizované onemocnění, 20-25 % metastatický rozsev-plíce, kosti, kostní dřeň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latin typeface="Tw Cen MT" pitchFamily="34" charset="-18"/>
              </a:rPr>
              <a:t>5- letý OS 60-70 %, pro </a:t>
            </a:r>
            <a:r>
              <a:rPr lang="cs-CZ" altLang="cs-CZ" sz="2400" b="1" dirty="0" err="1">
                <a:latin typeface="Tw Cen MT" pitchFamily="34" charset="-18"/>
              </a:rPr>
              <a:t>mts</a:t>
            </a:r>
            <a:r>
              <a:rPr lang="cs-CZ" altLang="cs-CZ" sz="2400" b="1" dirty="0">
                <a:latin typeface="Tw Cen MT" pitchFamily="34" charset="-18"/>
              </a:rPr>
              <a:t> plicní 30 %,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 err="1">
                <a:latin typeface="Tw Cen MT" pitchFamily="34" charset="-18"/>
              </a:rPr>
              <a:t>mts</a:t>
            </a:r>
            <a:r>
              <a:rPr lang="cs-CZ" altLang="cs-CZ" sz="2400" b="1" dirty="0">
                <a:latin typeface="Tw Cen MT" pitchFamily="34" charset="-18"/>
              </a:rPr>
              <a:t> kostí/kostní dřeně 15 %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1359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</a:rPr>
              <a:t>Role RT</a:t>
            </a:r>
            <a:endParaRPr lang="cs-CZ" altLang="cs-CZ" sz="2000">
              <a:latin typeface="Tw Cen MT" pitchFamily="34" charset="-18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</a:rPr>
              <a:t>Kurativní RT</a:t>
            </a:r>
            <a:r>
              <a:rPr lang="cs-CZ" altLang="cs-CZ" sz="2000" b="1">
                <a:latin typeface="Tw Cen MT" pitchFamily="34" charset="-18"/>
              </a:rPr>
              <a:t> </a:t>
            </a:r>
            <a:r>
              <a:rPr lang="cs-CZ" altLang="cs-CZ" sz="2000">
                <a:latin typeface="Tw Cen MT" pitchFamily="34" charset="-18"/>
              </a:rPr>
              <a:t>při nemožnosti chirurgické resekce - velikost </a:t>
            </a:r>
            <a:r>
              <a:rPr lang="en-US" altLang="cs-CZ" sz="200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8cm dávka 54 Gy, </a:t>
            </a:r>
            <a:r>
              <a:rPr lang="en-US" altLang="cs-CZ" sz="200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8cm dávka 49 Gy, baze lební min. dávka 50-55 Gy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  <a:cs typeface="Arial" charset="0"/>
              </a:rPr>
              <a:t>Předoperační RT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– inoperabilní velké léze, žádná nebo pomalá odpověď na CHT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u="sng">
                <a:latin typeface="Tw Cen MT" pitchFamily="34" charset="-18"/>
                <a:cs typeface="Arial" charset="0"/>
              </a:rPr>
              <a:t>Pooperační RT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– 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řídí se rozsahem resekce, stavem resekčních okrajů a histologickou odpovědí na CHT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u="sng">
                <a:latin typeface="Tw Cen MT" pitchFamily="34" charset="-18"/>
                <a:cs typeface="Arial" charset="0"/>
              </a:rPr>
              <a:t>MTS</a:t>
            </a:r>
            <a:r>
              <a:rPr lang="cs-CZ" altLang="cs-CZ" sz="2000">
                <a:latin typeface="Tw Cen MT" pitchFamily="34" charset="-18"/>
                <a:cs typeface="Arial" charset="0"/>
              </a:rPr>
              <a:t> – počet ložisek- Itálie do 4 ložisek/30% kostní dřeně, </a:t>
            </a:r>
            <a:r>
              <a:rPr lang="cs-CZ" altLang="cs-CZ" sz="2000" b="1">
                <a:latin typeface="Tw Cen MT" pitchFamily="34" charset="-18"/>
                <a:cs typeface="Arial" charset="0"/>
              </a:rPr>
              <a:t>celé plíce 15 Gy </a:t>
            </a:r>
            <a:r>
              <a:rPr lang="cs-CZ" altLang="cs-CZ" sz="2000">
                <a:latin typeface="Tw Cen MT" pitchFamily="34" charset="-18"/>
                <a:cs typeface="Arial" charset="0"/>
              </a:rPr>
              <a:t>(menší děti 12 Gy), Německo – ozařuje vždy všechny mts, které jsou přítomny – lepší výsledky   </a:t>
            </a:r>
          </a:p>
        </p:txBody>
      </p:sp>
      <p:pic>
        <p:nvPicPr>
          <p:cNvPr id="38915" name="Picture 3" descr="Ewing CTpan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268788"/>
            <a:ext cx="233997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6" name="Picture 4" descr="Ewing CTpanev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313238"/>
            <a:ext cx="2305050" cy="1708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7" name="Picture 5" descr="Ewing pli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341813"/>
            <a:ext cx="2376488" cy="167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35088"/>
            <a:ext cx="2663825" cy="348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Obráze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349375"/>
            <a:ext cx="2665413" cy="348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40" name="Obrázek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335088"/>
            <a:ext cx="2687637" cy="348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1" name="TextovéPole 7"/>
          <p:cNvSpPr txBox="1">
            <a:spLocks noChangeArrowheads="1"/>
          </p:cNvSpPr>
          <p:nvPr/>
        </p:nvSpPr>
        <p:spPr bwMode="auto">
          <a:xfrm>
            <a:off x="3132138" y="5661025"/>
            <a:ext cx="3168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cs-CZ" sz="2000" b="1">
                <a:latin typeface="Tw Cen MT" pitchFamily="34" charset="-18"/>
              </a:rPr>
              <a:t>Shrinking field technika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latin typeface="Tw Cen MT" pitchFamily="34" charset="-18"/>
              </a:rPr>
              <a:t>  </a:t>
            </a:r>
            <a:r>
              <a:rPr lang="cs-CZ" altLang="cs-CZ" b="1" dirty="0" err="1">
                <a:latin typeface="Tw Cen MT" pitchFamily="34" charset="-18"/>
              </a:rPr>
              <a:t>Rhabdomyosarkomy</a:t>
            </a:r>
            <a:endParaRPr lang="cs-CZ" altLang="cs-CZ" b="1" dirty="0">
              <a:latin typeface="Tw Cen MT" pitchFamily="34" charset="-18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3 % dětských malignit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60-70 % </a:t>
            </a:r>
            <a:r>
              <a:rPr lang="cs-CZ" altLang="cs-CZ" sz="2000" b="1" u="sng" dirty="0">
                <a:latin typeface="Tw Cen MT" pitchFamily="34" charset="-18"/>
              </a:rPr>
              <a:t>embryonální RMS 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dirty="0">
                <a:latin typeface="Tw Cen MT" pitchFamily="34" charset="-18"/>
              </a:rPr>
              <a:t>postihuje nejčastěji orbitu, </a:t>
            </a:r>
            <a:r>
              <a:rPr lang="cs-CZ" altLang="cs-CZ" sz="2000" dirty="0" err="1">
                <a:latin typeface="Tw Cen MT" pitchFamily="34" charset="-18"/>
              </a:rPr>
              <a:t>head</a:t>
            </a:r>
            <a:r>
              <a:rPr lang="cs-CZ" altLang="cs-CZ" sz="2000" dirty="0">
                <a:latin typeface="Tw Cen MT" pitchFamily="34" charset="-18"/>
              </a:rPr>
              <a:t> and </a:t>
            </a:r>
            <a:r>
              <a:rPr lang="cs-CZ" altLang="cs-CZ" sz="2000" dirty="0" err="1">
                <a:latin typeface="Tw Cen MT" pitchFamily="34" charset="-18"/>
              </a:rPr>
              <a:t>neck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genitourinální</a:t>
            </a:r>
            <a:r>
              <a:rPr lang="cs-CZ" altLang="cs-CZ" sz="2000" dirty="0">
                <a:latin typeface="Tw Cen MT" pitchFamily="34" charset="-18"/>
              </a:rPr>
              <a:t> trakt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20-40 % </a:t>
            </a:r>
            <a:r>
              <a:rPr lang="cs-CZ" altLang="cs-CZ" sz="2000" b="1" u="sng" dirty="0">
                <a:latin typeface="Tw Cen MT" pitchFamily="34" charset="-18"/>
              </a:rPr>
              <a:t>alveolární RMS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dirty="0">
                <a:latin typeface="Tw Cen MT" pitchFamily="34" charset="-18"/>
              </a:rPr>
              <a:t>- končetiny, trup, </a:t>
            </a:r>
            <a:r>
              <a:rPr lang="cs-CZ" altLang="cs-CZ" sz="2000" dirty="0" err="1">
                <a:latin typeface="Tw Cen MT" pitchFamily="34" charset="-18"/>
              </a:rPr>
              <a:t>retroperitoneum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10 % </a:t>
            </a:r>
            <a:r>
              <a:rPr lang="cs-CZ" altLang="cs-CZ" sz="2000" u="sng" dirty="0" err="1">
                <a:latin typeface="Tw Cen MT" pitchFamily="34" charset="-18"/>
              </a:rPr>
              <a:t>botyroidní</a:t>
            </a:r>
            <a:r>
              <a:rPr lang="cs-CZ" altLang="cs-CZ" sz="2000" u="sng" dirty="0">
                <a:latin typeface="Tw Cen MT" pitchFamily="34" charset="-18"/>
              </a:rPr>
              <a:t> </a:t>
            </a:r>
            <a:r>
              <a:rPr lang="cs-CZ" altLang="cs-CZ" sz="2000" dirty="0">
                <a:latin typeface="Tw Cen MT" pitchFamily="34" charset="-18"/>
              </a:rPr>
              <a:t>RMS vagina, močový měchýř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Primum- </a:t>
            </a:r>
            <a:r>
              <a:rPr lang="cs-CZ" altLang="cs-CZ" sz="2000" dirty="0" err="1">
                <a:latin typeface="Tw Cen MT" pitchFamily="34" charset="-18"/>
              </a:rPr>
              <a:t>head</a:t>
            </a:r>
            <a:r>
              <a:rPr lang="cs-CZ" altLang="cs-CZ" sz="2000" dirty="0">
                <a:latin typeface="Tw Cen MT" pitchFamily="34" charset="-18"/>
              </a:rPr>
              <a:t> and </a:t>
            </a:r>
            <a:r>
              <a:rPr lang="cs-CZ" altLang="cs-CZ" sz="2000" dirty="0" err="1">
                <a:latin typeface="Tw Cen MT" pitchFamily="34" charset="-18"/>
              </a:rPr>
              <a:t>neck</a:t>
            </a:r>
            <a:r>
              <a:rPr lang="cs-CZ" altLang="cs-CZ" sz="2000" dirty="0">
                <a:latin typeface="Tw Cen MT" pitchFamily="34" charset="-18"/>
              </a:rPr>
              <a:t> 40 % (</a:t>
            </a:r>
            <a:r>
              <a:rPr lang="cs-CZ" altLang="cs-CZ" sz="2000" dirty="0" err="1">
                <a:latin typeface="Tw Cen MT" pitchFamily="34" charset="-18"/>
              </a:rPr>
              <a:t>parameningeální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orbita</a:t>
            </a:r>
            <a:r>
              <a:rPr lang="cs-CZ" altLang="cs-CZ" sz="2000" dirty="0">
                <a:latin typeface="Tw Cen MT" pitchFamily="34" charset="-18"/>
              </a:rPr>
              <a:t>, non </a:t>
            </a:r>
            <a:r>
              <a:rPr lang="cs-CZ" altLang="cs-CZ" sz="2000" dirty="0" err="1">
                <a:latin typeface="Tw Cen MT" pitchFamily="34" charset="-18"/>
              </a:rPr>
              <a:t>parameningealní</a:t>
            </a:r>
            <a:r>
              <a:rPr lang="cs-CZ" altLang="cs-CZ" sz="2000" dirty="0">
                <a:latin typeface="Tw Cen MT" pitchFamily="34" charset="-18"/>
              </a:rPr>
              <a:t>) 30 % </a:t>
            </a:r>
            <a:r>
              <a:rPr lang="cs-CZ" altLang="cs-CZ" sz="2000" dirty="0" err="1">
                <a:latin typeface="Tw Cen MT" pitchFamily="34" charset="-18"/>
              </a:rPr>
              <a:t>genitourinální</a:t>
            </a:r>
            <a:r>
              <a:rPr lang="cs-CZ" altLang="cs-CZ" sz="2000" dirty="0">
                <a:latin typeface="Tw Cen MT" pitchFamily="34" charset="-18"/>
              </a:rPr>
              <a:t> trakt, 15 % končetiny, 15 % trup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IRS </a:t>
            </a:r>
            <a:r>
              <a:rPr lang="cs-CZ" altLang="cs-CZ" sz="2000" b="1" dirty="0" err="1">
                <a:latin typeface="Tw Cen MT" pitchFamily="34" charset="-18"/>
              </a:rPr>
              <a:t>staging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 (</a:t>
            </a:r>
            <a:r>
              <a:rPr lang="cs-CZ" altLang="cs-CZ" sz="2000" dirty="0" err="1">
                <a:latin typeface="Tw Cen MT" pitchFamily="34" charset="-18"/>
              </a:rPr>
              <a:t>surgical-pathologic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grouping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</a:t>
            </a:r>
            <a:r>
              <a:rPr lang="cs-CZ" altLang="cs-CZ" sz="2000" dirty="0">
                <a:latin typeface="Tw Cen MT" pitchFamily="34" charset="-18"/>
              </a:rPr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I-lokalizované onemocnění, kompletní resekce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</a:t>
            </a:r>
            <a:r>
              <a:rPr lang="cs-CZ" altLang="cs-CZ" sz="2000" dirty="0" err="1">
                <a:latin typeface="Tw Cen MT" pitchFamily="34" charset="-18"/>
              </a:rPr>
              <a:t>IIa</a:t>
            </a:r>
            <a:r>
              <a:rPr lang="cs-CZ" altLang="cs-CZ" sz="2000" dirty="0">
                <a:latin typeface="Tw Cen MT" pitchFamily="34" charset="-18"/>
              </a:rPr>
              <a:t>-makroskopicky radikální resekce, mikroskop. nemoc, </a:t>
            </a:r>
            <a:r>
              <a:rPr lang="cs-CZ" altLang="cs-CZ" sz="2000" dirty="0" err="1">
                <a:latin typeface="Tw Cen MT" pitchFamily="34" charset="-18"/>
              </a:rPr>
              <a:t>IIb,c</a:t>
            </a:r>
            <a:r>
              <a:rPr lang="cs-CZ" altLang="cs-CZ" sz="2000" dirty="0">
                <a:latin typeface="Tw Cen MT" pitchFamily="34" charset="-18"/>
              </a:rPr>
              <a:t> přítomnost N+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III-inkompletní resekce, reziduum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>
                <a:latin typeface="Tw Cen MT" pitchFamily="34" charset="-18"/>
              </a:rPr>
              <a:t>	IRS IV- vzdálené </a:t>
            </a:r>
            <a:r>
              <a:rPr lang="cs-CZ" altLang="cs-CZ" sz="2000" dirty="0" err="1">
                <a:latin typeface="Tw Cen MT" pitchFamily="34" charset="-18"/>
              </a:rPr>
              <a:t>mts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>
              <a:lnSpc>
                <a:spcPct val="80000"/>
              </a:lnSpc>
              <a:buNone/>
            </a:pPr>
            <a:r>
              <a:rPr lang="cs-CZ" altLang="cs-CZ" sz="2000" b="1" u="sng" dirty="0">
                <a:latin typeface="Tw Cen MT" pitchFamily="34" charset="-18"/>
              </a:rPr>
              <a:t>Léčba: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dirty="0" err="1">
                <a:latin typeface="Tw Cen MT" pitchFamily="34" charset="-18"/>
              </a:rPr>
              <a:t>operace+polyCHT+RT</a:t>
            </a:r>
            <a:r>
              <a:rPr lang="cs-CZ" altLang="cs-CZ" sz="2000" b="1" dirty="0">
                <a:latin typeface="Tw Cen MT" pitchFamily="34" charset="-18"/>
              </a:rPr>
              <a:t>, event. BRT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OS </a:t>
            </a:r>
            <a:r>
              <a:rPr lang="cs-CZ" altLang="cs-CZ" sz="2000" b="1" dirty="0" err="1">
                <a:latin typeface="Tw Cen MT" pitchFamily="34" charset="-18"/>
              </a:rPr>
              <a:t>low</a:t>
            </a:r>
            <a:r>
              <a:rPr lang="cs-CZ" altLang="cs-CZ" sz="2000" b="1" dirty="0">
                <a:latin typeface="Tw Cen MT" pitchFamily="34" charset="-18"/>
              </a:rPr>
              <a:t> risk 90-95%, </a:t>
            </a:r>
            <a:r>
              <a:rPr lang="cs-CZ" altLang="cs-CZ" sz="2000" b="1" dirty="0" err="1">
                <a:latin typeface="Tw Cen MT" pitchFamily="34" charset="-18"/>
              </a:rPr>
              <a:t>intermediate</a:t>
            </a:r>
            <a:r>
              <a:rPr lang="cs-CZ" altLang="cs-CZ" sz="2000" b="1" dirty="0">
                <a:latin typeface="Tw Cen MT" pitchFamily="34" charset="-18"/>
              </a:rPr>
              <a:t> 55-70%, </a:t>
            </a:r>
            <a:r>
              <a:rPr lang="cs-CZ" altLang="cs-CZ" sz="2000" b="1" dirty="0" err="1">
                <a:latin typeface="Tw Cen MT" pitchFamily="34" charset="-18"/>
              </a:rPr>
              <a:t>high</a:t>
            </a:r>
            <a:r>
              <a:rPr lang="cs-CZ" altLang="cs-CZ" sz="2000" b="1" dirty="0">
                <a:latin typeface="Tw Cen MT" pitchFamily="34" charset="-18"/>
              </a:rPr>
              <a:t> risk 30-50%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Multimediální software, Grafický software&#10;&#10;Popis byl vytvořen automaticky">
            <a:extLst>
              <a:ext uri="{FF2B5EF4-FFF2-40B4-BE49-F238E27FC236}">
                <a16:creationId xmlns="" xmlns:a16="http://schemas.microsoft.com/office/drawing/2014/main" id="{8C5C276A-D65C-F9FC-67F7-5B97187466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" t="15350" r="2961" b="12200"/>
          <a:stretch/>
        </p:blipFill>
        <p:spPr>
          <a:xfrm>
            <a:off x="467543" y="155503"/>
            <a:ext cx="5832649" cy="3561529"/>
          </a:xfrm>
          <a:prstGeom prst="rect">
            <a:avLst/>
          </a:prstGeom>
        </p:spPr>
      </p:pic>
      <p:pic>
        <p:nvPicPr>
          <p:cNvPr id="5" name="Obrázek 4" descr="Obsah obrázku text, snímek obrazovky, Multimediální software, software&#10;&#10;Popis byl vytvořen automaticky">
            <a:extLst>
              <a:ext uri="{FF2B5EF4-FFF2-40B4-BE49-F238E27FC236}">
                <a16:creationId xmlns="" xmlns:a16="http://schemas.microsoft.com/office/drawing/2014/main" id="{1984FD64-60E6-83AB-B9B7-906B4F0B9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26900" r="34040" b="32150"/>
          <a:stretch/>
        </p:blipFill>
        <p:spPr>
          <a:xfrm>
            <a:off x="3851920" y="2502728"/>
            <a:ext cx="4077947" cy="3879022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="" xmlns:a16="http://schemas.microsoft.com/office/drawing/2014/main" id="{677F1472-F289-C4DD-9C3D-428BBDDD2997}"/>
              </a:ext>
            </a:extLst>
          </p:cNvPr>
          <p:cNvSpPr/>
          <p:nvPr/>
        </p:nvSpPr>
        <p:spPr>
          <a:xfrm>
            <a:off x="7308304" y="5013176"/>
            <a:ext cx="864096" cy="504056"/>
          </a:xfrm>
          <a:prstGeom prst="lef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E3E7614-381D-E5F9-AB5D-40C67CB6D96E}"/>
              </a:ext>
            </a:extLst>
          </p:cNvPr>
          <p:cNvSpPr txBox="1"/>
          <p:nvPr/>
        </p:nvSpPr>
        <p:spPr>
          <a:xfrm>
            <a:off x="6156176" y="6433591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Zmenšení ozařovaného objemu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553792CC-6F84-9262-A4DC-3B10B518CD98}"/>
              </a:ext>
            </a:extLst>
          </p:cNvPr>
          <p:cNvSpPr txBox="1"/>
          <p:nvPr/>
        </p:nvSpPr>
        <p:spPr>
          <a:xfrm>
            <a:off x="251521" y="407707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Replanning</a:t>
            </a:r>
            <a:r>
              <a:rPr lang="cs-CZ" b="1" dirty="0"/>
              <a:t> během RT </a:t>
            </a:r>
            <a:r>
              <a:rPr lang="cs-CZ" dirty="0"/>
              <a:t>– embryonální </a:t>
            </a:r>
            <a:r>
              <a:rPr lang="cs-CZ" dirty="0" err="1"/>
              <a:t>rhabdomysarkom</a:t>
            </a:r>
            <a:r>
              <a:rPr lang="cs-CZ" dirty="0"/>
              <a:t> jazyka, regrese během RT</a:t>
            </a:r>
          </a:p>
        </p:txBody>
      </p:sp>
      <p:sp>
        <p:nvSpPr>
          <p:cNvPr id="10" name="Šipka: doleva 9">
            <a:extLst>
              <a:ext uri="{FF2B5EF4-FFF2-40B4-BE49-F238E27FC236}">
                <a16:creationId xmlns="" xmlns:a16="http://schemas.microsoft.com/office/drawing/2014/main" id="{27280041-CDC6-F865-A073-5DB12EDCE3D1}"/>
              </a:ext>
            </a:extLst>
          </p:cNvPr>
          <p:cNvSpPr/>
          <p:nvPr/>
        </p:nvSpPr>
        <p:spPr>
          <a:xfrm>
            <a:off x="4139952" y="1946410"/>
            <a:ext cx="648072" cy="436332"/>
          </a:xfrm>
          <a:prstGeom prst="lef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369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 t="-481" r="32281" b="30781"/>
          <a:stretch/>
        </p:blipFill>
        <p:spPr>
          <a:xfrm>
            <a:off x="899592" y="332656"/>
            <a:ext cx="6933799" cy="5688632"/>
          </a:xfrm>
          <a:prstGeom prst="rect">
            <a:avLst/>
          </a:prstGeom>
        </p:spPr>
      </p:pic>
      <p:sp>
        <p:nvSpPr>
          <p:cNvPr id="3" name="Šipka dolů 2"/>
          <p:cNvSpPr/>
          <p:nvPr/>
        </p:nvSpPr>
        <p:spPr>
          <a:xfrm rot="5153210">
            <a:off x="7272564" y="1790247"/>
            <a:ext cx="467610" cy="1085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 doprava 3"/>
          <p:cNvSpPr/>
          <p:nvPr/>
        </p:nvSpPr>
        <p:spPr>
          <a:xfrm>
            <a:off x="1043608" y="3717032"/>
            <a:ext cx="1152128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051720" y="6237312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Patologická zlomenina femuru jako nežádoucí účinek RT, CHT a kortikoterapie</a:t>
            </a:r>
          </a:p>
        </p:txBody>
      </p:sp>
    </p:spTree>
    <p:extLst>
      <p:ext uri="{BB962C8B-B14F-4D97-AF65-F5344CB8AC3E}">
        <p14:creationId xmlns:p14="http://schemas.microsoft.com/office/powerpoint/2010/main" val="2681350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9" y="1160748"/>
            <a:ext cx="7541201" cy="453650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5589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51309"/>
            <a:ext cx="8229600" cy="4525963"/>
          </a:xfrm>
        </p:spPr>
        <p:txBody>
          <a:bodyPr>
            <a:noAutofit/>
          </a:bodyPr>
          <a:lstStyle/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Etiologie a patogeneze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Většinou neznámá, zevní faktory minimální význam</a:t>
            </a:r>
          </a:p>
          <a:p>
            <a:pPr>
              <a:defRPr/>
            </a:pPr>
            <a:r>
              <a:rPr lang="cs-CZ" sz="2000" dirty="0">
                <a:latin typeface="Tw Cen MT" panose="020B0602020104020603" pitchFamily="34" charset="-18"/>
              </a:rPr>
              <a:t>Asociace s genetickými faktory – VVV, dědičné syndromy 5-10 % Lynch, </a:t>
            </a:r>
            <a:r>
              <a:rPr lang="cs-CZ" sz="2000" dirty="0" err="1">
                <a:latin typeface="Tw Cen MT" panose="020B0602020104020603" pitchFamily="34" charset="-18"/>
              </a:rPr>
              <a:t>Li-Fraumeni</a:t>
            </a:r>
            <a:r>
              <a:rPr lang="cs-CZ" sz="2000" dirty="0">
                <a:latin typeface="Tw Cen MT" panose="020B0602020104020603" pitchFamily="34" charset="-18"/>
              </a:rPr>
              <a:t>, NF 1, chromozomální poruchy (m. Down), vrozené poruchy imunity a imunodeficience</a:t>
            </a:r>
          </a:p>
          <a:p>
            <a:pPr marL="0" indent="0">
              <a:buFontTx/>
              <a:buNone/>
              <a:defRPr/>
            </a:pPr>
            <a:r>
              <a:rPr lang="cs-CZ" sz="2000" b="1" u="sng" dirty="0">
                <a:latin typeface="Tw Cen MT" panose="020B0602020104020603" pitchFamily="34" charset="-18"/>
              </a:rPr>
              <a:t>Spektrum histologických typů je věkově specifické</a:t>
            </a: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Věková distribuce </a:t>
            </a:r>
            <a:r>
              <a:rPr lang="cs-CZ" sz="2000" dirty="0">
                <a:latin typeface="Tw Cen MT" panose="020B0602020104020603" pitchFamily="34" charset="-18"/>
              </a:rPr>
              <a:t>- nestoupá s věkem, dva vrcholy výskytu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sz="2000" dirty="0">
                <a:latin typeface="Tw Cen MT" panose="020B0602020104020603" pitchFamily="34" charset="-18"/>
              </a:rPr>
              <a:t>0-5 let embryonální typy nádorů</a:t>
            </a:r>
          </a:p>
          <a:p>
            <a:pPr marL="457200" indent="-457200">
              <a:buFontTx/>
              <a:buAutoNum type="arabicPeriod"/>
              <a:defRPr/>
            </a:pPr>
            <a:r>
              <a:rPr lang="cs-CZ" sz="2000" dirty="0">
                <a:latin typeface="Tw Cen MT" panose="020B0602020104020603" pitchFamily="34" charset="-18"/>
              </a:rPr>
              <a:t>Období dospívání- sarkomy kostí a měkkých tkání, lymfomy, </a:t>
            </a:r>
            <a:r>
              <a:rPr lang="cs-CZ" sz="2000" dirty="0" err="1">
                <a:latin typeface="Tw Cen MT" panose="020B0602020104020603" pitchFamily="34" charset="-18"/>
              </a:rPr>
              <a:t>germinální</a:t>
            </a:r>
            <a:r>
              <a:rPr lang="cs-CZ" sz="2000" dirty="0">
                <a:latin typeface="Tw Cen MT" panose="020B0602020104020603" pitchFamily="34" charset="-18"/>
              </a:rPr>
              <a:t> tumory</a:t>
            </a:r>
          </a:p>
          <a:p>
            <a:pPr marL="457200" indent="-457200">
              <a:buFontTx/>
              <a:buAutoNum type="arabicPeriod"/>
              <a:defRPr/>
            </a:pPr>
            <a:endParaRPr 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r>
              <a:rPr lang="cs-CZ" sz="2000" b="1" dirty="0">
                <a:latin typeface="Tw Cen MT" panose="020B0602020104020603" pitchFamily="34" charset="-18"/>
              </a:rPr>
              <a:t>Epidemiologie -  </a:t>
            </a:r>
            <a:r>
              <a:rPr lang="cs-CZ" sz="2000" dirty="0">
                <a:latin typeface="Tw Cen MT" panose="020B0602020104020603" pitchFamily="34" charset="-18"/>
              </a:rPr>
              <a:t>dětská</a:t>
            </a:r>
            <a:r>
              <a:rPr lang="cs-CZ" sz="2000" b="1" dirty="0">
                <a:latin typeface="Tw Cen MT" panose="020B0602020104020603" pitchFamily="34" charset="-18"/>
              </a:rPr>
              <a:t> </a:t>
            </a:r>
            <a:r>
              <a:rPr lang="cs-CZ" sz="2000" dirty="0">
                <a:latin typeface="Tw Cen MT" panose="020B0602020104020603" pitchFamily="34" charset="-18"/>
              </a:rPr>
              <a:t>malignita vzácné onemocnění 1-1,5 % všech malignit v populaci, incidence se stoupajícím trendem, meziročně nárůst cca o 1-1,5 %</a:t>
            </a:r>
          </a:p>
          <a:p>
            <a:pPr marL="0" indent="0">
              <a:buFontTx/>
              <a:buNone/>
              <a:defRPr/>
            </a:pPr>
            <a:endParaRPr 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  <a:defRPr/>
            </a:pPr>
            <a:endParaRPr lang="cs-CZ" sz="2000" b="1" dirty="0">
              <a:latin typeface="Tw Cen MT" panose="020B0602020104020603" pitchFamily="34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402FFD9-56F0-195F-EC7E-59F25AFC5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7" t="24788" r="5656" b="9585"/>
          <a:stretch/>
        </p:blipFill>
        <p:spPr>
          <a:xfrm>
            <a:off x="6876256" y="3074229"/>
            <a:ext cx="1985878" cy="108012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3633"/>
            <a:ext cx="4289403" cy="4262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5430"/>
            <a:ext cx="4557998" cy="3779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40466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Osteosarkom pažní kosti, </a:t>
            </a:r>
            <a:r>
              <a:rPr lang="cs-CZ" dirty="0" err="1"/>
              <a:t>st.p</a:t>
            </a:r>
            <a:r>
              <a:rPr lang="cs-CZ" dirty="0"/>
              <a:t>. resekci</a:t>
            </a:r>
          </a:p>
        </p:txBody>
      </p:sp>
    </p:spTree>
    <p:extLst>
      <p:ext uri="{BB962C8B-B14F-4D97-AF65-F5344CB8AC3E}">
        <p14:creationId xmlns:p14="http://schemas.microsoft.com/office/powerpoint/2010/main" val="277110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73" y="404664"/>
            <a:ext cx="4263827" cy="35283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4896544" cy="34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715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latin typeface="Tw Cen MT" panose="020B0602020104020603" pitchFamily="34" charset="-18"/>
              </a:rPr>
              <a:t>Nežádoucí účinky RT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63575" y="1412875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>
                <a:latin typeface="Tw Cen MT" panose="020B0602020104020603" pitchFamily="34" charset="-18"/>
              </a:rPr>
              <a:t>Akutní nežádoucí účinky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ekvivalentní jako u dospělých, vyšší citlivost dětské tkáně, radiodermatitis, akutní poradiační syndrom po RT na oblast CNS, edém mozku, změny krevního obrazu</a:t>
            </a:r>
          </a:p>
          <a:p>
            <a:pPr eaLnBrk="1" hangingPunct="1">
              <a:buFontTx/>
              <a:buNone/>
            </a:pPr>
            <a:r>
              <a:rPr lang="cs-CZ" altLang="cs-CZ" sz="2400" b="1">
                <a:latin typeface="Tw Cen MT" panose="020B0602020104020603" pitchFamily="34" charset="-18"/>
              </a:rPr>
              <a:t>Chronické nežádoucí účinky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u dětí velmi významné eliminovat riziko vzniku pozdních nežádoucích účinků</a:t>
            </a:r>
          </a:p>
          <a:p>
            <a:pPr eaLnBrk="1" hangingPunct="1"/>
            <a:r>
              <a:rPr lang="cs-CZ" altLang="cs-CZ" sz="2400" b="1">
                <a:latin typeface="Tw Cen MT" panose="020B0602020104020603" pitchFamily="34" charset="-18"/>
              </a:rPr>
              <a:t>RT na oblast vyvíjející se rostoucí tkáně </a:t>
            </a:r>
            <a:r>
              <a:rPr lang="cs-CZ" altLang="cs-CZ" sz="2400">
                <a:latin typeface="Tw Cen MT" panose="020B0602020104020603" pitchFamily="34" charset="-18"/>
              </a:rPr>
              <a:t>– kosti, růstové chrupavky, svaly, chrup, mozková tkáň, endokrinní orgány, reprodukční orgány</a:t>
            </a:r>
          </a:p>
          <a:p>
            <a:pPr eaLnBrk="1" hangingPunct="1"/>
            <a:r>
              <a:rPr lang="cs-CZ" altLang="cs-CZ" sz="2400">
                <a:latin typeface="Tw Cen MT" panose="020B0602020104020603" pitchFamily="34" charset="-18"/>
              </a:rPr>
              <a:t>kontrola tolerančních dávek, vhodná technika</a:t>
            </a:r>
            <a:r>
              <a:rPr lang="cs-CZ" altLang="cs-CZ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65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2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72" y="1109663"/>
            <a:ext cx="3032522" cy="4217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5" descr="IMG_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41" y="1109662"/>
            <a:ext cx="3930253" cy="4233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03746" y="5486400"/>
            <a:ext cx="6493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tx1">
                    <a:lumMod val="50000"/>
                  </a:schemeClr>
                </a:solidFill>
              </a:rPr>
              <a:t>Akutní reakce pokožky </a:t>
            </a:r>
            <a:r>
              <a:rPr lang="cs-CZ" sz="1350" b="1" dirty="0" err="1">
                <a:solidFill>
                  <a:schemeClr val="tx1">
                    <a:lumMod val="50000"/>
                  </a:schemeClr>
                </a:solidFill>
              </a:rPr>
              <a:t>kraniospinální</a:t>
            </a:r>
            <a:r>
              <a:rPr lang="cs-CZ" sz="1350" b="1" dirty="0">
                <a:solidFill>
                  <a:schemeClr val="tx1">
                    <a:lumMod val="50000"/>
                  </a:schemeClr>
                </a:solidFill>
              </a:rPr>
              <a:t> osa, konkomitance s CBDCA</a:t>
            </a:r>
          </a:p>
        </p:txBody>
      </p:sp>
    </p:spTree>
    <p:extLst>
      <p:ext uri="{BB962C8B-B14F-4D97-AF65-F5344CB8AC3E}">
        <p14:creationId xmlns:p14="http://schemas.microsoft.com/office/powerpoint/2010/main" val="22974406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1"/>
            <a:ext cx="3744416" cy="484593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4950619" y="4639867"/>
            <a:ext cx="37076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 err="1">
                <a:solidFill>
                  <a:schemeClr val="tx1">
                    <a:lumMod val="50000"/>
                  </a:schemeClr>
                </a:solidFill>
              </a:rPr>
              <a:t>Ewingův</a:t>
            </a:r>
            <a:r>
              <a:rPr lang="cs-CZ" sz="1350" b="1" dirty="0">
                <a:solidFill>
                  <a:schemeClr val="tx1">
                    <a:lumMod val="50000"/>
                  </a:schemeClr>
                </a:solidFill>
              </a:rPr>
              <a:t> sarkom pravé poloviny pánve, akutní reakce pokožky predisponované po CHT</a:t>
            </a:r>
          </a:p>
        </p:txBody>
      </p:sp>
    </p:spTree>
    <p:extLst>
      <p:ext uri="{BB962C8B-B14F-4D97-AF65-F5344CB8AC3E}">
        <p14:creationId xmlns:p14="http://schemas.microsoft.com/office/powerpoint/2010/main" val="1906014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601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>
                <a:latin typeface="Tw Cen MT" panose="020B0602020104020603" pitchFamily="34" charset="-18"/>
              </a:rPr>
              <a:t>ovlivnění dalšího vývoje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poruchy růstu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– ozáření hypofýzy, růstových chrupavek, asymetrické ozáření páteře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poruchy endokrinní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- ozáření hypofýzy, štítné žlázy, ovarií a varlat (předčasná či pozdní puberta, </a:t>
            </a:r>
            <a:r>
              <a:rPr lang="cs-CZ" altLang="cs-CZ" sz="2400" dirty="0" smtClean="0">
                <a:latin typeface="Tw Cen MT" panose="020B0602020104020603" pitchFamily="34" charset="-18"/>
              </a:rPr>
              <a:t>neplodnost, předčasná menopauza)</a:t>
            </a:r>
            <a:endParaRPr lang="cs-CZ" altLang="cs-CZ" sz="2400" dirty="0">
              <a:latin typeface="Tw Cen MT" panose="020B0602020104020603" pitchFamily="34" charset="-18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 err="1">
                <a:latin typeface="Tw Cen MT" panose="020B0602020104020603" pitchFamily="34" charset="-18"/>
              </a:rPr>
              <a:t>neurokognitivní</a:t>
            </a:r>
            <a:r>
              <a:rPr lang="cs-CZ" altLang="cs-CZ" sz="2400" b="1" u="sng" dirty="0">
                <a:latin typeface="Tw Cen MT" panose="020B0602020104020603" pitchFamily="34" charset="-18"/>
              </a:rPr>
              <a:t> poruchy </a:t>
            </a:r>
            <a:r>
              <a:rPr lang="cs-CZ" altLang="cs-CZ" sz="2400" dirty="0">
                <a:latin typeface="Tw Cen MT" panose="020B0602020104020603" pitchFamily="34" charset="-18"/>
              </a:rPr>
              <a:t>- porucha učení a krátkodobé paměti, snížení IQ, porucha koncentrace, zařazení do kolektivu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u="sng" dirty="0">
                <a:latin typeface="Tw Cen MT" panose="020B0602020104020603" pitchFamily="34" charset="-18"/>
              </a:rPr>
              <a:t>sekundární malignity</a:t>
            </a:r>
            <a:r>
              <a:rPr lang="cs-CZ" altLang="cs-CZ" sz="2400" b="1" dirty="0">
                <a:latin typeface="Tw Cen MT" panose="020B0602020104020603" pitchFamily="34" charset="-18"/>
              </a:rPr>
              <a:t> </a:t>
            </a:r>
            <a:r>
              <a:rPr lang="cs-CZ" altLang="cs-CZ" sz="2400" dirty="0">
                <a:latin typeface="Tw Cen MT" panose="020B0602020104020603" pitchFamily="34" charset="-18"/>
              </a:rPr>
              <a:t>– vývoj 10-25 let po léčbě- leukemie, sarkomy měkkých tkání, kožní tumory, ca prsu, tu štítné žlázy a CNS</a:t>
            </a:r>
          </a:p>
        </p:txBody>
      </p:sp>
    </p:spTree>
    <p:extLst>
      <p:ext uri="{BB962C8B-B14F-4D97-AF65-F5344CB8AC3E}">
        <p14:creationId xmlns:p14="http://schemas.microsoft.com/office/powerpoint/2010/main" val="1331191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3184971" cy="466866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661298" y="4307682"/>
            <a:ext cx="41255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bg1"/>
                </a:solidFill>
              </a:rPr>
              <a:t>Chronické změny kůže a podkoží paže po předchozí RT, odstup cca 1 roku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61297" y="4941168"/>
            <a:ext cx="4125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1">
                    <a:lumMod val="50000"/>
                  </a:schemeClr>
                </a:solidFill>
              </a:rPr>
              <a:t>Chronické změny kůže a podkoží paže po předchozí RT, odstup cca 1 roku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5167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89C91E1C-8129-44DE-97E4-CFACF5400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88" t="30450" r="26376" b="21987"/>
          <a:stretch/>
        </p:blipFill>
        <p:spPr>
          <a:xfrm>
            <a:off x="84844" y="1412776"/>
            <a:ext cx="8601956" cy="47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575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>
                <a:latin typeface="Tw Cen MT" panose="020B0602020104020603" pitchFamily="34" charset="-18"/>
              </a:rPr>
              <a:t>Sekundární nádory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Přeživší mají 10-20% zvýšené riziko,  vznik v 3-12 % ve 20 letech od diagnózy.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V riziku pacienti s HD, retinoblastomem, </a:t>
            </a:r>
            <a:r>
              <a:rPr lang="cs-CZ" altLang="cs-CZ" sz="2000" dirty="0" err="1">
                <a:latin typeface="Tw Cen MT" panose="020B0602020104020603" pitchFamily="34" charset="-18"/>
              </a:rPr>
              <a:t>Wilms</a:t>
            </a:r>
            <a:r>
              <a:rPr lang="cs-CZ" altLang="cs-CZ" sz="2000" dirty="0">
                <a:latin typeface="Tw Cen MT" panose="020B0602020104020603" pitchFamily="34" charset="-18"/>
              </a:rPr>
              <a:t>, po RT, po léčbě alkylačními činidly (cyklofosfamid), </a:t>
            </a:r>
            <a:r>
              <a:rPr lang="cs-CZ" altLang="cs-CZ" sz="2000" dirty="0" err="1">
                <a:latin typeface="Tw Cen MT" panose="020B0602020104020603" pitchFamily="34" charset="-18"/>
              </a:rPr>
              <a:t>etoposid</a:t>
            </a:r>
            <a:r>
              <a:rPr lang="cs-CZ" altLang="cs-CZ" sz="2000" dirty="0">
                <a:latin typeface="Tw Cen MT" panose="020B0602020104020603" pitchFamily="34" charset="-18"/>
              </a:rPr>
              <a:t>, </a:t>
            </a:r>
            <a:r>
              <a:rPr lang="cs-CZ" altLang="cs-CZ" sz="2000" dirty="0" err="1">
                <a:latin typeface="Tw Cen MT" panose="020B0602020104020603" pitchFamily="34" charset="-18"/>
              </a:rPr>
              <a:t>cDDP</a:t>
            </a:r>
            <a:r>
              <a:rPr lang="cs-CZ" altLang="cs-CZ" sz="2000" dirty="0">
                <a:latin typeface="Tw Cen MT" panose="020B0602020104020603" pitchFamily="34" charset="-18"/>
              </a:rPr>
              <a:t>, </a:t>
            </a:r>
            <a:r>
              <a:rPr lang="cs-CZ" altLang="cs-CZ" sz="2000" dirty="0" err="1">
                <a:latin typeface="Tw Cen MT" panose="020B0602020104020603" pitchFamily="34" charset="-18"/>
              </a:rPr>
              <a:t>doxorubicin</a:t>
            </a:r>
            <a:endParaRPr lang="cs-CZ" alt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Po CHT u HD riziko </a:t>
            </a:r>
            <a:r>
              <a:rPr lang="cs-CZ" altLang="cs-CZ" sz="2000" b="1" dirty="0">
                <a:latin typeface="Tw Cen MT" panose="020B0602020104020603" pitchFamily="34" charset="-18"/>
              </a:rPr>
              <a:t>sekundární AML</a:t>
            </a:r>
            <a:r>
              <a:rPr lang="cs-CZ" altLang="cs-CZ" sz="2000" dirty="0">
                <a:latin typeface="Tw Cen MT" panose="020B0602020104020603" pitchFamily="34" charset="-18"/>
              </a:rPr>
              <a:t>, vznik časně 5-7 let po léčbě</a:t>
            </a:r>
          </a:p>
          <a:p>
            <a:pPr marL="0" indent="0">
              <a:buFontTx/>
              <a:buNone/>
            </a:pPr>
            <a:r>
              <a:rPr lang="cs-CZ" altLang="cs-CZ" sz="2000" b="1" dirty="0">
                <a:latin typeface="Tw Cen MT" panose="020B0602020104020603" pitchFamily="34" charset="-18"/>
              </a:rPr>
              <a:t>Solidní sekundární tumor </a:t>
            </a:r>
            <a:r>
              <a:rPr lang="cs-CZ" altLang="cs-CZ" sz="2000" dirty="0">
                <a:latin typeface="Tw Cen MT" panose="020B0602020104020603" pitchFamily="34" charset="-18"/>
              </a:rPr>
              <a:t>nejčastěji po RT – 2/3 v ozař. poli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- Incidence 5,8 % ve 12-ti letech za 9,5-16 let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Sekundární </a:t>
            </a:r>
            <a:r>
              <a:rPr lang="cs-CZ" altLang="cs-CZ" sz="2000" dirty="0" err="1">
                <a:latin typeface="Tw Cen MT" panose="020B0602020104020603" pitchFamily="34" charset="-18"/>
              </a:rPr>
              <a:t>breast</a:t>
            </a:r>
            <a:r>
              <a:rPr lang="cs-CZ" altLang="cs-CZ" sz="2000" dirty="0">
                <a:latin typeface="Tw Cen MT" panose="020B0602020104020603" pitchFamily="34" charset="-18"/>
              </a:rPr>
              <a:t> ca, </a:t>
            </a:r>
            <a:r>
              <a:rPr lang="cs-CZ" altLang="cs-CZ" sz="2000" dirty="0" err="1">
                <a:latin typeface="Tw Cen MT" panose="020B0602020104020603" pitchFamily="34" charset="-18"/>
              </a:rPr>
              <a:t>měkkotkánově</a:t>
            </a:r>
            <a:r>
              <a:rPr lang="cs-CZ" altLang="cs-CZ" sz="2000" dirty="0">
                <a:latin typeface="Tw Cen MT" panose="020B0602020104020603" pitchFamily="34" charset="-18"/>
              </a:rPr>
              <a:t> a kostní sarkomy, štítná žláza – u HD</a:t>
            </a:r>
          </a:p>
          <a:p>
            <a:pPr marL="0" indent="0">
              <a:buFontTx/>
              <a:buNone/>
            </a:pPr>
            <a:r>
              <a:rPr lang="cs-CZ" altLang="cs-CZ" sz="2000" dirty="0">
                <a:latin typeface="Tw Cen MT" panose="020B0602020104020603" pitchFamily="34" charset="-18"/>
              </a:rPr>
              <a:t>Riziko i po </a:t>
            </a:r>
            <a:r>
              <a:rPr lang="cs-CZ" altLang="cs-CZ" sz="2000" dirty="0" err="1">
                <a:latin typeface="Tw Cen MT" panose="020B0602020104020603" pitchFamily="34" charset="-18"/>
              </a:rPr>
              <a:t>whole</a:t>
            </a:r>
            <a:r>
              <a:rPr lang="cs-CZ" altLang="cs-CZ" sz="2000" dirty="0">
                <a:latin typeface="Tw Cen MT" panose="020B0602020104020603" pitchFamily="34" charset="-18"/>
              </a:rPr>
              <a:t> </a:t>
            </a:r>
            <a:r>
              <a:rPr lang="cs-CZ" altLang="cs-CZ" sz="2000" dirty="0" err="1">
                <a:latin typeface="Tw Cen MT" panose="020B0602020104020603" pitchFamily="34" charset="-18"/>
              </a:rPr>
              <a:t>lung</a:t>
            </a:r>
            <a:r>
              <a:rPr lang="cs-CZ" altLang="cs-CZ" sz="2000" dirty="0">
                <a:latin typeface="Tw Cen MT" panose="020B0602020104020603" pitchFamily="34" charset="-18"/>
              </a:rPr>
              <a:t> </a:t>
            </a:r>
            <a:r>
              <a:rPr lang="cs-CZ" altLang="cs-CZ" sz="2000" dirty="0" err="1">
                <a:latin typeface="Tw Cen MT" panose="020B0602020104020603" pitchFamily="34" charset="-18"/>
              </a:rPr>
              <a:t>irradiation</a:t>
            </a:r>
            <a:r>
              <a:rPr lang="cs-CZ" altLang="cs-CZ" sz="2000" dirty="0">
                <a:latin typeface="Tw Cen MT" panose="020B0602020104020603" pitchFamily="34" charset="-18"/>
              </a:rPr>
              <a:t> u </a:t>
            </a:r>
            <a:r>
              <a:rPr lang="cs-CZ" altLang="cs-CZ" sz="2000" dirty="0" err="1">
                <a:latin typeface="Tw Cen MT" panose="020B0602020104020603" pitchFamily="34" charset="-18"/>
              </a:rPr>
              <a:t>Wilmse</a:t>
            </a:r>
            <a:endParaRPr lang="cs-CZ" altLang="cs-CZ" sz="2000" dirty="0">
              <a:latin typeface="Tw Cen MT" panose="020B0602020104020603" pitchFamily="34" charset="-18"/>
            </a:endParaRPr>
          </a:p>
          <a:p>
            <a:pPr marL="0" indent="0">
              <a:buFontTx/>
              <a:buNone/>
            </a:pPr>
            <a:endParaRPr lang="cs-CZ" altLang="cs-CZ" sz="24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88004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541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>
                <a:latin typeface="Tw Cen MT" pitchFamily="34" charset="-18"/>
              </a:rPr>
              <a:t>Wilmsův tumor, nefroblastom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229600" cy="468052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600" b="1" dirty="0">
                <a:latin typeface="Tw Cen MT" pitchFamily="34" charset="-18"/>
              </a:rPr>
              <a:t>výskyt v 75 % u dětí mladších 5ti let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latin typeface="Tw Cen MT" pitchFamily="34" charset="-18"/>
              </a:rPr>
              <a:t>propojen často s kongenitálními syndromy WAGR (</a:t>
            </a:r>
            <a:r>
              <a:rPr lang="cs-CZ" altLang="cs-CZ" sz="1600" dirty="0" err="1">
                <a:latin typeface="Tw Cen MT" pitchFamily="34" charset="-18"/>
              </a:rPr>
              <a:t>Wilms</a:t>
            </a:r>
            <a:r>
              <a:rPr lang="cs-CZ" altLang="cs-CZ" sz="1600" dirty="0">
                <a:latin typeface="Tw Cen MT" pitchFamily="34" charset="-18"/>
              </a:rPr>
              <a:t>, </a:t>
            </a:r>
            <a:r>
              <a:rPr lang="cs-CZ" altLang="cs-CZ" sz="1600" dirty="0" err="1">
                <a:latin typeface="Tw Cen MT" pitchFamily="34" charset="-18"/>
              </a:rPr>
              <a:t>aniridie</a:t>
            </a:r>
            <a:r>
              <a:rPr lang="cs-CZ" altLang="cs-CZ" sz="1600" dirty="0">
                <a:latin typeface="Tw Cen MT" pitchFamily="34" charset="-18"/>
              </a:rPr>
              <a:t>, GU malformace, retardace), </a:t>
            </a:r>
            <a:r>
              <a:rPr lang="cs-CZ" altLang="cs-CZ" sz="1600" dirty="0" err="1">
                <a:latin typeface="Tw Cen MT" pitchFamily="34" charset="-18"/>
              </a:rPr>
              <a:t>Beckwith-Wiedemann</a:t>
            </a:r>
            <a:r>
              <a:rPr lang="cs-CZ" altLang="cs-CZ" sz="1600" dirty="0">
                <a:latin typeface="Tw Cen MT" pitchFamily="34" charset="-18"/>
              </a:rPr>
              <a:t> </a:t>
            </a:r>
            <a:r>
              <a:rPr lang="cs-CZ" altLang="cs-CZ" sz="1600" dirty="0" err="1">
                <a:latin typeface="Tw Cen MT" pitchFamily="34" charset="-18"/>
              </a:rPr>
              <a:t>sy</a:t>
            </a: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 err="1">
                <a:latin typeface="Tw Cen MT" pitchFamily="34" charset="-18"/>
              </a:rPr>
              <a:t>Staging</a:t>
            </a:r>
            <a:r>
              <a:rPr lang="cs-CZ" altLang="cs-CZ" sz="1600" b="1" dirty="0">
                <a:latin typeface="Tw Cen MT" pitchFamily="34" charset="-18"/>
              </a:rPr>
              <a:t>-</a:t>
            </a:r>
            <a:r>
              <a:rPr lang="cs-CZ" altLang="cs-CZ" sz="1600" dirty="0">
                <a:latin typeface="Tw Cen MT" pitchFamily="34" charset="-18"/>
              </a:rPr>
              <a:t>rozsah tumoru, penetrace přes pouzdro ledviny, postižení lymf. uzliny a cév, ruptura při operaci, peritoneální diseminace, bilaterální tumory, příznivý či nepříznivý </a:t>
            </a:r>
            <a:r>
              <a:rPr lang="cs-CZ" altLang="cs-CZ" sz="1600" dirty="0" err="1">
                <a:latin typeface="Tw Cen MT" pitchFamily="34" charset="-18"/>
              </a:rPr>
              <a:t>histol</a:t>
            </a:r>
            <a:r>
              <a:rPr lang="cs-CZ" altLang="cs-CZ" sz="1600" dirty="0">
                <a:latin typeface="Tw Cen MT" pitchFamily="34" charset="-18"/>
              </a:rPr>
              <a:t>. typ ( - přítomnost anaplazie, </a:t>
            </a:r>
            <a:r>
              <a:rPr lang="cs-CZ" altLang="cs-CZ" sz="1600" dirty="0" err="1">
                <a:latin typeface="Tw Cen MT" pitchFamily="34" charset="-18"/>
              </a:rPr>
              <a:t>clear</a:t>
            </a:r>
            <a:r>
              <a:rPr lang="cs-CZ" altLang="cs-CZ" sz="1600" dirty="0">
                <a:latin typeface="Tw Cen MT" pitchFamily="34" charset="-18"/>
              </a:rPr>
              <a:t> cell ca, </a:t>
            </a:r>
            <a:r>
              <a:rPr lang="cs-CZ" altLang="cs-CZ" sz="1600" dirty="0" err="1">
                <a:latin typeface="Tw Cen MT" pitchFamily="34" charset="-18"/>
              </a:rPr>
              <a:t>rhabdoidní</a:t>
            </a:r>
            <a:r>
              <a:rPr lang="cs-CZ" altLang="cs-CZ" sz="1600" dirty="0">
                <a:latin typeface="Tw Cen MT" pitchFamily="34" charset="-18"/>
              </a:rPr>
              <a:t> tu)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>
                <a:latin typeface="Tw Cen MT" pitchFamily="34" charset="-18"/>
              </a:rPr>
              <a:t>10 let OS 80 % </a:t>
            </a:r>
            <a:r>
              <a:rPr lang="cs-CZ" altLang="cs-CZ" sz="1600" b="1" dirty="0" err="1">
                <a:latin typeface="Tw Cen MT" pitchFamily="34" charset="-18"/>
              </a:rPr>
              <a:t>přiznivé</a:t>
            </a:r>
            <a:r>
              <a:rPr lang="cs-CZ" altLang="cs-CZ" sz="1600" b="1" dirty="0">
                <a:latin typeface="Tw Cen MT" pitchFamily="34" charset="-18"/>
              </a:rPr>
              <a:t> typy, anaplastické tu 18-49 %, </a:t>
            </a:r>
            <a:r>
              <a:rPr lang="cs-CZ" altLang="cs-CZ" sz="1600" b="1" dirty="0" err="1">
                <a:latin typeface="Tw Cen MT" pitchFamily="34" charset="-18"/>
              </a:rPr>
              <a:t>rhabdoidní</a:t>
            </a:r>
            <a:r>
              <a:rPr lang="cs-CZ" altLang="cs-CZ" sz="1600" b="1" dirty="0">
                <a:latin typeface="Tw Cen MT" pitchFamily="34" charset="-18"/>
              </a:rPr>
              <a:t> tu 28 %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 b="1" u="sng" dirty="0">
                <a:latin typeface="Tw Cen MT" pitchFamily="34" charset="-18"/>
              </a:rPr>
              <a:t>Léčba</a:t>
            </a:r>
            <a:r>
              <a:rPr lang="cs-CZ" altLang="cs-CZ" sz="1600" b="1" dirty="0">
                <a:latin typeface="Tw Cen MT" pitchFamily="34" charset="-18"/>
              </a:rPr>
              <a:t>- </a:t>
            </a:r>
            <a:r>
              <a:rPr lang="cs-CZ" altLang="cs-CZ" sz="1600" dirty="0">
                <a:latin typeface="Tw Cen MT" pitchFamily="34" charset="-18"/>
              </a:rPr>
              <a:t>COG, Severní Amerika- operace, CHT, RT III st.(nekompletní resekce, peri či </a:t>
            </a:r>
            <a:r>
              <a:rPr lang="cs-CZ" altLang="cs-CZ" sz="1600" dirty="0" err="1">
                <a:latin typeface="Tw Cen MT" pitchFamily="34" charset="-18"/>
              </a:rPr>
              <a:t>preoperační</a:t>
            </a:r>
            <a:r>
              <a:rPr lang="cs-CZ" altLang="cs-CZ" sz="1600" dirty="0">
                <a:latin typeface="Tw Cen MT" pitchFamily="34" charset="-18"/>
              </a:rPr>
              <a:t> ruptura, N+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600" dirty="0">
                <a:latin typeface="Tw Cen MT" pitchFamily="34" charset="-18"/>
              </a:rPr>
              <a:t>SIOP, Evropa – </a:t>
            </a:r>
            <a:r>
              <a:rPr lang="cs-CZ" altLang="cs-CZ" sz="1600" b="1" dirty="0" err="1">
                <a:latin typeface="Tw Cen MT" pitchFamily="34" charset="-18"/>
              </a:rPr>
              <a:t>neoadjuvantní</a:t>
            </a:r>
            <a:r>
              <a:rPr lang="cs-CZ" altLang="cs-CZ" sz="1600" b="1" dirty="0">
                <a:latin typeface="Tw Cen MT" pitchFamily="34" charset="-18"/>
              </a:rPr>
              <a:t> CHT(snížení rizika ruptury, </a:t>
            </a:r>
            <a:r>
              <a:rPr lang="cs-CZ" altLang="cs-CZ" sz="1600" b="1" dirty="0" err="1">
                <a:latin typeface="Tw Cen MT" pitchFamily="34" charset="-18"/>
              </a:rPr>
              <a:t>downstaging</a:t>
            </a:r>
            <a:r>
              <a:rPr lang="cs-CZ" altLang="cs-CZ" sz="1600" b="1" dirty="0">
                <a:latin typeface="Tw Cen MT" pitchFamily="34" charset="-18"/>
              </a:rPr>
              <a:t>), operace, CHT či RT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>
                <a:latin typeface="Tw Cen MT" pitchFamily="34" charset="-18"/>
              </a:rPr>
              <a:t>Role RT-</a:t>
            </a:r>
            <a:r>
              <a:rPr lang="cs-CZ" altLang="cs-CZ" sz="1600" dirty="0">
                <a:latin typeface="Tw Cen MT" pitchFamily="34" charset="-18"/>
              </a:rPr>
              <a:t> u nízkých stadií a příznivé histologie se po nefrektomii vynechává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latin typeface="Tw Cen MT" pitchFamily="34" charset="-18"/>
              </a:rPr>
              <a:t> </a:t>
            </a:r>
            <a:r>
              <a:rPr lang="cs-CZ" altLang="cs-CZ" sz="1600" b="1" dirty="0">
                <a:latin typeface="Tw Cen MT" pitchFamily="34" charset="-18"/>
              </a:rPr>
              <a:t>„flank“ </a:t>
            </a:r>
            <a:r>
              <a:rPr lang="cs-CZ" altLang="cs-CZ" sz="1600" b="1" dirty="0" err="1">
                <a:latin typeface="Tw Cen MT" pitchFamily="34" charset="-18"/>
              </a:rPr>
              <a:t>irradiation</a:t>
            </a:r>
            <a:r>
              <a:rPr lang="cs-CZ" altLang="cs-CZ" sz="1600" dirty="0">
                <a:latin typeface="Tw Cen MT" pitchFamily="34" charset="-18"/>
              </a:rPr>
              <a:t> – III st. intermediární a vysoké riziko, II st. vysokého rizika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dirty="0">
                <a:latin typeface="Tw Cen MT" pitchFamily="34" charset="-18"/>
              </a:rPr>
              <a:t>	dávka 14,4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/ 1,8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, vysoké riziko 25,2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/1, 8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, </a:t>
            </a:r>
            <a:r>
              <a:rPr lang="cs-CZ" altLang="cs-CZ" sz="1600" dirty="0" err="1">
                <a:latin typeface="Tw Cen MT" pitchFamily="34" charset="-18"/>
              </a:rPr>
              <a:t>boost</a:t>
            </a:r>
            <a:r>
              <a:rPr lang="cs-CZ" altLang="cs-CZ" sz="1600" dirty="0">
                <a:latin typeface="Tw Cen MT" pitchFamily="34" charset="-18"/>
              </a:rPr>
              <a:t> reziduum či N+ 10,8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endParaRPr lang="cs-CZ" altLang="cs-CZ" sz="16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 b="1" dirty="0" err="1">
                <a:latin typeface="Tw Cen MT" pitchFamily="34" charset="-18"/>
              </a:rPr>
              <a:t>abdominal</a:t>
            </a:r>
            <a:r>
              <a:rPr lang="cs-CZ" altLang="cs-CZ" sz="1600" b="1" dirty="0">
                <a:latin typeface="Tw Cen MT" pitchFamily="34" charset="-18"/>
              </a:rPr>
              <a:t> </a:t>
            </a:r>
            <a:r>
              <a:rPr lang="cs-CZ" altLang="cs-CZ" sz="1600" b="1" dirty="0" err="1">
                <a:latin typeface="Tw Cen MT" pitchFamily="34" charset="-18"/>
              </a:rPr>
              <a:t>irradiation</a:t>
            </a:r>
            <a:r>
              <a:rPr lang="cs-CZ" altLang="cs-CZ" sz="1600" dirty="0">
                <a:latin typeface="Tw Cen MT" pitchFamily="34" charset="-18"/>
              </a:rPr>
              <a:t> – ruptura, peritoneální rozsev, 10,5-21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/1,5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, kontralaterální ledvina </a:t>
            </a:r>
            <a:r>
              <a:rPr lang="cs-CZ" altLang="cs-CZ" sz="1600" dirty="0" err="1">
                <a:latin typeface="Tw Cen MT" pitchFamily="34" charset="-18"/>
              </a:rPr>
              <a:t>max</a:t>
            </a:r>
            <a:r>
              <a:rPr lang="cs-CZ" altLang="cs-CZ" sz="1600" dirty="0">
                <a:latin typeface="Tw Cen MT" pitchFamily="34" charset="-18"/>
              </a:rPr>
              <a:t> 12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 – nutnost vykrytí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 dirty="0">
                <a:latin typeface="Tw Cen MT" pitchFamily="34" charset="-18"/>
              </a:rPr>
              <a:t>RT plíce 15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/1, 5 </a:t>
            </a:r>
            <a:r>
              <a:rPr lang="cs-CZ" altLang="cs-CZ" sz="1600" dirty="0" err="1">
                <a:latin typeface="Tw Cen MT" pitchFamily="34" charset="-18"/>
              </a:rPr>
              <a:t>Gy</a:t>
            </a:r>
            <a:r>
              <a:rPr lang="cs-CZ" altLang="cs-CZ" sz="1600" dirty="0">
                <a:latin typeface="Tw Cen MT" pitchFamily="34" charset="-18"/>
              </a:rPr>
              <a:t>, játra, mozek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Biologické chování nádorů</a:t>
            </a:r>
            <a:r>
              <a:rPr lang="cs-CZ" sz="2000" dirty="0">
                <a:latin typeface="Tw Cen MT" pitchFamily="34" charset="-18"/>
              </a:rPr>
              <a:t>- vysoce agresivní, rychle rostoucí, časně </a:t>
            </a:r>
            <a:r>
              <a:rPr lang="cs-CZ" sz="2000" dirty="0" err="1">
                <a:latin typeface="Tw Cen MT" pitchFamily="34" charset="-18"/>
              </a:rPr>
              <a:t>diseminují</a:t>
            </a:r>
            <a:r>
              <a:rPr lang="cs-CZ" sz="2000" dirty="0">
                <a:latin typeface="Tw Cen MT" pitchFamily="34" charset="-18"/>
              </a:rPr>
              <a:t> hematogenní a lymfatickou cestou</a:t>
            </a:r>
          </a:p>
          <a:p>
            <a:pPr marL="0" indent="0">
              <a:buFontTx/>
              <a:buNone/>
            </a:pPr>
            <a:r>
              <a:rPr lang="cs-CZ" sz="2000" dirty="0">
                <a:latin typeface="Tw Cen MT" pitchFamily="34" charset="-18"/>
              </a:rPr>
              <a:t>Růstová frakce a proliferační aktivita je vysoká, </a:t>
            </a:r>
            <a:r>
              <a:rPr lang="cs-CZ" sz="2000" dirty="0" err="1">
                <a:latin typeface="Tw Cen MT" pitchFamily="34" charset="-18"/>
              </a:rPr>
              <a:t>doubling</a:t>
            </a:r>
            <a:r>
              <a:rPr lang="cs-CZ" sz="2000" dirty="0">
                <a:latin typeface="Tw Cen MT" pitchFamily="34" charset="-18"/>
              </a:rPr>
              <a:t> </a:t>
            </a:r>
            <a:r>
              <a:rPr lang="cs-CZ" sz="2000" dirty="0" err="1">
                <a:latin typeface="Tw Cen MT" pitchFamily="34" charset="-18"/>
              </a:rPr>
              <a:t>time</a:t>
            </a:r>
            <a:r>
              <a:rPr lang="cs-CZ" sz="2000" dirty="0">
                <a:latin typeface="Tw Cen MT" pitchFamily="34" charset="-18"/>
              </a:rPr>
              <a:t> hodiny až dny (</a:t>
            </a:r>
            <a:r>
              <a:rPr lang="cs-CZ" sz="2000" dirty="0" err="1">
                <a:latin typeface="Tw Cen MT" pitchFamily="34" charset="-18"/>
              </a:rPr>
              <a:t>Burkittův</a:t>
            </a:r>
            <a:r>
              <a:rPr lang="cs-CZ" sz="2000" dirty="0">
                <a:latin typeface="Tw Cen MT" pitchFamily="34" charset="-18"/>
              </a:rPr>
              <a:t> lymfom)</a:t>
            </a:r>
          </a:p>
          <a:p>
            <a:pPr marL="0" indent="0">
              <a:buFontTx/>
              <a:buNone/>
            </a:pPr>
            <a:r>
              <a:rPr lang="cs-CZ" sz="2000" dirty="0" err="1">
                <a:latin typeface="Tw Cen MT" pitchFamily="34" charset="-18"/>
              </a:rPr>
              <a:t>Premaligní</a:t>
            </a:r>
            <a:r>
              <a:rPr lang="cs-CZ" sz="2000" dirty="0">
                <a:latin typeface="Tw Cen MT" pitchFamily="34" charset="-18"/>
              </a:rPr>
              <a:t> stavy (ca in </a:t>
            </a:r>
            <a:r>
              <a:rPr lang="cs-CZ" sz="2000" dirty="0" err="1">
                <a:latin typeface="Tw Cen MT" pitchFamily="34" charset="-18"/>
              </a:rPr>
              <a:t>situ</a:t>
            </a:r>
            <a:r>
              <a:rPr lang="cs-CZ" sz="2000" dirty="0">
                <a:latin typeface="Tw Cen MT" pitchFamily="34" charset="-18"/>
              </a:rPr>
              <a:t>) se nevyskytují</a:t>
            </a: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Klasifikace</a:t>
            </a:r>
            <a:r>
              <a:rPr lang="cs-CZ" sz="2000" dirty="0">
                <a:latin typeface="Tw Cen MT" pitchFamily="34" charset="-18"/>
              </a:rPr>
              <a:t> – založena na rozdíl od dospělých na morfologii nádorů nikoliv na lokalizaci</a:t>
            </a: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Klinická prezentace </a:t>
            </a:r>
            <a:r>
              <a:rPr lang="cs-CZ" sz="2000" dirty="0">
                <a:latin typeface="Tw Cen MT" pitchFamily="34" charset="-18"/>
              </a:rPr>
              <a:t>– příznaky nespecifické, ovlivněné věkem</a:t>
            </a:r>
          </a:p>
          <a:p>
            <a:pPr marL="0" indent="0">
              <a:buFontTx/>
              <a:buNone/>
            </a:pPr>
            <a:r>
              <a:rPr lang="cs-CZ" sz="2000" b="1" dirty="0">
                <a:latin typeface="Tw Cen MT" pitchFamily="34" charset="-18"/>
              </a:rPr>
              <a:t>Výsledky léčby </a:t>
            </a:r>
            <a:r>
              <a:rPr lang="cs-CZ" sz="2000" dirty="0">
                <a:latin typeface="Tw Cen MT" pitchFamily="34" charset="-18"/>
              </a:rPr>
              <a:t>– </a:t>
            </a:r>
            <a:r>
              <a:rPr lang="cs-CZ" sz="2000" dirty="0" err="1">
                <a:latin typeface="Tw Cen MT" pitchFamily="34" charset="-18"/>
              </a:rPr>
              <a:t>chemosenzitivita</a:t>
            </a:r>
            <a:r>
              <a:rPr lang="cs-CZ" sz="2000" dirty="0">
                <a:latin typeface="Tw Cen MT" pitchFamily="34" charset="-18"/>
              </a:rPr>
              <a:t>, </a:t>
            </a:r>
            <a:r>
              <a:rPr lang="cs-CZ" sz="2000" dirty="0" err="1">
                <a:latin typeface="Tw Cen MT" pitchFamily="34" charset="-18"/>
              </a:rPr>
              <a:t>radiosenzitivita</a:t>
            </a: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endParaRPr lang="cs-CZ" sz="2000" dirty="0">
              <a:latin typeface="Tw Cen MT" pitchFamily="34" charset="-18"/>
            </a:endParaRPr>
          </a:p>
          <a:p>
            <a:pPr marL="0" indent="0">
              <a:buFontTx/>
              <a:buNone/>
            </a:pPr>
            <a:r>
              <a:rPr lang="cs-CZ" sz="1800" dirty="0">
                <a:solidFill>
                  <a:srgbClr val="FF0000"/>
                </a:solidFill>
                <a:latin typeface="Tw Cen MT" pitchFamily="34" charset="-18"/>
              </a:rPr>
              <a:t>Přežívá 67-97 % onkologicky nemocných dětí bez ohledu na diagnózu !!!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3755461" cy="42005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772816"/>
            <a:ext cx="3273836" cy="283488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5517232"/>
            <a:ext cx="4248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rgbClr val="00567C"/>
                </a:solidFill>
              </a:rPr>
              <a:t>Ozáření dutiny břišní u </a:t>
            </a:r>
            <a:r>
              <a:rPr lang="cs-CZ" sz="1200" dirty="0" err="1">
                <a:solidFill>
                  <a:srgbClr val="00567C"/>
                </a:solidFill>
              </a:rPr>
              <a:t>Wilmsova</a:t>
            </a:r>
            <a:r>
              <a:rPr lang="cs-CZ" sz="1200" dirty="0">
                <a:solidFill>
                  <a:srgbClr val="00567C"/>
                </a:solidFill>
              </a:rPr>
              <a:t> tumoru technikou VMAT, ochrana solitární ledviny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24128" y="4808185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4F81BD"/>
                </a:solidFill>
              </a:rPr>
              <a:t>Wilms</a:t>
            </a:r>
            <a:r>
              <a:rPr lang="cs-CZ" sz="1200" dirty="0">
                <a:solidFill>
                  <a:srgbClr val="4F81BD"/>
                </a:solidFill>
              </a:rPr>
              <a:t> tu - běžný rozsah v době dg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110407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539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latin typeface="Tw Cen MT" pitchFamily="34" charset="-18"/>
              </a:rPr>
              <a:t>Neuroblastom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nejčastější </a:t>
            </a:r>
            <a:r>
              <a:rPr lang="cs-CZ" altLang="cs-CZ" sz="2000" b="1" dirty="0" err="1">
                <a:latin typeface="Tw Cen MT" pitchFamily="34" charset="-18"/>
              </a:rPr>
              <a:t>extrakraniální</a:t>
            </a:r>
            <a:r>
              <a:rPr lang="cs-CZ" altLang="cs-CZ" sz="2000" b="1" dirty="0">
                <a:latin typeface="Tw Cen MT" pitchFamily="34" charset="-18"/>
              </a:rPr>
              <a:t> </a:t>
            </a:r>
            <a:r>
              <a:rPr lang="cs-CZ" altLang="cs-CZ" sz="2000" b="1" u="sng" dirty="0">
                <a:latin typeface="Tw Cen MT" pitchFamily="34" charset="-18"/>
              </a:rPr>
              <a:t>solidní</a:t>
            </a:r>
            <a:r>
              <a:rPr lang="cs-CZ" altLang="cs-CZ" sz="2000" b="1" dirty="0">
                <a:latin typeface="Tw Cen MT" pitchFamily="34" charset="-18"/>
              </a:rPr>
              <a:t> tumor u dětí</a:t>
            </a:r>
            <a:r>
              <a:rPr lang="cs-CZ" altLang="cs-CZ" sz="2000" dirty="0">
                <a:latin typeface="Tw Cen MT" pitchFamily="34" charset="-18"/>
              </a:rPr>
              <a:t>, nejčastější tu dětí mladších 1 roku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výskyt </a:t>
            </a:r>
            <a:r>
              <a:rPr lang="cs-CZ" altLang="cs-CZ" sz="2000" dirty="0" err="1">
                <a:latin typeface="Tw Cen MT" pitchFamily="34" charset="-18"/>
              </a:rPr>
              <a:t>median</a:t>
            </a:r>
            <a:r>
              <a:rPr lang="cs-CZ" altLang="cs-CZ" sz="2000" dirty="0">
                <a:latin typeface="Tw Cen MT" pitchFamily="34" charset="-18"/>
              </a:rPr>
              <a:t> 17 měsíců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vyrůstá z nadledviny, ze spinální ganglií či zadních nerv. kořenů spinální nervů břicha a hrudníku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60 % dětí mladších 1 roku s lokalizovanou nemocí, zatímco 70 % dětí starších 1 roku přichází s </a:t>
            </a:r>
            <a:r>
              <a:rPr lang="cs-CZ" altLang="cs-CZ" sz="2000" dirty="0" err="1">
                <a:latin typeface="Tw Cen MT" pitchFamily="34" charset="-18"/>
              </a:rPr>
              <a:t>diseminovaným</a:t>
            </a:r>
            <a:r>
              <a:rPr lang="cs-CZ" altLang="cs-CZ" sz="2000" dirty="0">
                <a:latin typeface="Tw Cen MT" pitchFamily="34" charset="-18"/>
              </a:rPr>
              <a:t> onemocněním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latin typeface="Tw Cen MT" pitchFamily="34" charset="-18"/>
              </a:rPr>
              <a:t>dělení na </a:t>
            </a:r>
            <a:r>
              <a:rPr lang="cs-CZ" altLang="cs-CZ" sz="2000" u="sng" dirty="0">
                <a:latin typeface="Tw Cen MT" pitchFamily="34" charset="-18"/>
              </a:rPr>
              <a:t>příznivý či nepříznivý histologický typ</a:t>
            </a:r>
            <a:r>
              <a:rPr lang="cs-CZ" altLang="cs-CZ" sz="2000" dirty="0">
                <a:latin typeface="Tw Cen MT" pitchFamily="34" charset="-18"/>
              </a:rPr>
              <a:t> na základě- věku, množství </a:t>
            </a:r>
            <a:r>
              <a:rPr lang="cs-CZ" altLang="cs-CZ" sz="2000" dirty="0" err="1">
                <a:latin typeface="Tw Cen MT" pitchFamily="34" charset="-18"/>
              </a:rPr>
              <a:t>Schwanových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bb</a:t>
            </a:r>
            <a:r>
              <a:rPr lang="cs-CZ" altLang="cs-CZ" sz="2000" dirty="0">
                <a:latin typeface="Tw Cen MT" pitchFamily="34" charset="-18"/>
              </a:rPr>
              <a:t>, </a:t>
            </a:r>
            <a:r>
              <a:rPr lang="cs-CZ" altLang="cs-CZ" sz="2000" dirty="0" err="1">
                <a:latin typeface="Tw Cen MT" pitchFamily="34" charset="-18"/>
              </a:rPr>
              <a:t>nodulární</a:t>
            </a:r>
            <a:r>
              <a:rPr lang="cs-CZ" altLang="cs-CZ" sz="2000" dirty="0">
                <a:latin typeface="Tw Cen MT" pitchFamily="34" charset="-18"/>
              </a:rPr>
              <a:t> vs. difusní typ, stupeň diferenciace, mitotický index, cytogenetika-amplifikace N-</a:t>
            </a:r>
            <a:r>
              <a:rPr lang="cs-CZ" altLang="cs-CZ" sz="2000" dirty="0" err="1">
                <a:latin typeface="Tw Cen MT" pitchFamily="34" charset="-18"/>
              </a:rPr>
              <a:t>myc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protoonkogenu</a:t>
            </a: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 –International </a:t>
            </a:r>
            <a:r>
              <a:rPr lang="cs-CZ" altLang="cs-CZ" sz="2000" dirty="0" err="1">
                <a:latin typeface="Tw Cen MT" pitchFamily="34" charset="-18"/>
              </a:rPr>
              <a:t>Neuroblastoma</a:t>
            </a:r>
            <a:r>
              <a:rPr lang="cs-CZ" altLang="cs-CZ" sz="2000" dirty="0">
                <a:latin typeface="Tw Cen MT" pitchFamily="34" charset="-18"/>
              </a:rPr>
              <a:t> Risk Group INRG, International </a:t>
            </a:r>
            <a:r>
              <a:rPr lang="cs-CZ" altLang="cs-CZ" sz="2000" dirty="0" err="1">
                <a:latin typeface="Tw Cen MT" pitchFamily="34" charset="-18"/>
              </a:rPr>
              <a:t>Neuroblastoma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 </a:t>
            </a:r>
            <a:r>
              <a:rPr lang="cs-CZ" altLang="cs-CZ" sz="2000" dirty="0" err="1">
                <a:latin typeface="Tw Cen MT" pitchFamily="34" charset="-18"/>
              </a:rPr>
              <a:t>System</a:t>
            </a:r>
            <a:r>
              <a:rPr lang="cs-CZ" altLang="cs-CZ" sz="2000" dirty="0">
                <a:latin typeface="Tw Cen MT" pitchFamily="34" charset="-18"/>
              </a:rPr>
              <a:t> INSS(chirurgicko- patologický </a:t>
            </a:r>
            <a:r>
              <a:rPr lang="cs-CZ" altLang="cs-CZ" sz="2000" dirty="0" err="1">
                <a:latin typeface="Tw Cen MT" pitchFamily="34" charset="-18"/>
              </a:rPr>
              <a:t>staging</a:t>
            </a:r>
            <a:r>
              <a:rPr lang="cs-CZ" altLang="cs-CZ" sz="2000" dirty="0">
                <a:latin typeface="Tw Cen MT" pitchFamily="34" charset="-18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latin typeface="Tw Cen MT" pitchFamily="34" charset="-18"/>
              </a:rPr>
              <a:t>5 </a:t>
            </a:r>
            <a:r>
              <a:rPr lang="cs-CZ" altLang="cs-CZ" sz="2000" b="1" dirty="0" err="1">
                <a:latin typeface="Tw Cen MT" pitchFamily="34" charset="-18"/>
              </a:rPr>
              <a:t>letý</a:t>
            </a:r>
            <a:r>
              <a:rPr lang="cs-CZ" altLang="cs-CZ" sz="2000" b="1" dirty="0">
                <a:latin typeface="Tw Cen MT" pitchFamily="34" charset="-18"/>
              </a:rPr>
              <a:t> OS nízké riziko </a:t>
            </a:r>
            <a:r>
              <a:rPr lang="en-US" altLang="cs-CZ" sz="2000" b="1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2000" b="1" dirty="0">
                <a:latin typeface="Tw Cen MT" pitchFamily="34" charset="-18"/>
              </a:rPr>
              <a:t>85%, střední 50-75%, vysoké </a:t>
            </a:r>
            <a:r>
              <a:rPr lang="en-US" altLang="cs-CZ" sz="2000" b="1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2000" b="1" dirty="0">
                <a:latin typeface="Tw Cen MT" pitchFamily="34" charset="-18"/>
              </a:rPr>
              <a:t>50%</a:t>
            </a:r>
            <a:r>
              <a:rPr lang="cs-CZ" altLang="cs-CZ" sz="2000" dirty="0">
                <a:latin typeface="Tw Cen MT" pitchFamily="34" charset="-18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>
              <a:latin typeface="Tw Cen MT" pitchFamily="34" charset="-18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3528" y="753020"/>
            <a:ext cx="8229600" cy="45481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400" u="sng" dirty="0">
                <a:latin typeface="Tw Cen MT"/>
              </a:rPr>
              <a:t>Léčba</a:t>
            </a:r>
            <a:r>
              <a:rPr lang="cs-CZ" altLang="cs-CZ" sz="1400" dirty="0">
                <a:latin typeface="Tw Cen MT"/>
              </a:rPr>
              <a:t> – </a:t>
            </a:r>
            <a:r>
              <a:rPr lang="cs-CZ" altLang="cs-CZ" sz="1400" b="1" dirty="0">
                <a:latin typeface="Tw Cen MT"/>
              </a:rPr>
              <a:t>nízké riziko</a:t>
            </a:r>
            <a:r>
              <a:rPr lang="cs-CZ" altLang="cs-CZ" sz="1400" dirty="0">
                <a:latin typeface="Tw Cen MT"/>
              </a:rPr>
              <a:t> – operace, při reziduu, </a:t>
            </a:r>
            <a:r>
              <a:rPr lang="cs-CZ" altLang="cs-CZ" sz="1400" dirty="0" err="1">
                <a:latin typeface="Tw Cen MT"/>
              </a:rPr>
              <a:t>rekurenci</a:t>
            </a:r>
            <a:r>
              <a:rPr lang="cs-CZ" altLang="cs-CZ" sz="1400" dirty="0">
                <a:latin typeface="Tw Cen MT"/>
              </a:rPr>
              <a:t> CHT, RT pouze v případě masivní hepatomegalie a lokální recidivy po operaci i CHT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b="1" dirty="0">
                <a:latin typeface="Tw Cen MT"/>
              </a:rPr>
              <a:t>střední riziko </a:t>
            </a:r>
            <a:r>
              <a:rPr lang="cs-CZ" altLang="cs-CZ" sz="1400" dirty="0">
                <a:latin typeface="Tw Cen MT"/>
              </a:rPr>
              <a:t>- resekce s </a:t>
            </a:r>
            <a:r>
              <a:rPr lang="cs-CZ" altLang="cs-CZ" sz="1400" dirty="0" err="1">
                <a:latin typeface="Tw Cen MT"/>
              </a:rPr>
              <a:t>lymfadenektomií</a:t>
            </a:r>
            <a:r>
              <a:rPr lang="cs-CZ" altLang="cs-CZ" sz="1400" dirty="0">
                <a:latin typeface="Tw Cen MT"/>
              </a:rPr>
              <a:t>, CHT, přetrvává-li tumor po CHT </a:t>
            </a:r>
            <a:r>
              <a:rPr lang="cs-CZ" altLang="cs-CZ" sz="1400" dirty="0" err="1">
                <a:latin typeface="Tw Cen MT"/>
              </a:rPr>
              <a:t>second</a:t>
            </a:r>
            <a:r>
              <a:rPr lang="cs-CZ" altLang="cs-CZ" sz="1400" dirty="0">
                <a:latin typeface="Tw Cen MT"/>
              </a:rPr>
              <a:t> look operace, RT při </a:t>
            </a:r>
            <a:r>
              <a:rPr lang="cs-CZ" altLang="cs-CZ" sz="1400" dirty="0" err="1">
                <a:latin typeface="Tw Cen MT"/>
              </a:rPr>
              <a:t>viabilním</a:t>
            </a:r>
            <a:r>
              <a:rPr lang="cs-CZ" altLang="cs-CZ" sz="1400" dirty="0">
                <a:latin typeface="Tw Cen MT"/>
              </a:rPr>
              <a:t> reziduálním tu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b="1" dirty="0">
                <a:latin typeface="Tw Cen MT"/>
              </a:rPr>
              <a:t>vysoké riziko </a:t>
            </a:r>
            <a:r>
              <a:rPr lang="cs-CZ" altLang="cs-CZ" sz="1400" dirty="0">
                <a:latin typeface="Tw Cen MT"/>
              </a:rPr>
              <a:t>- </a:t>
            </a:r>
            <a:r>
              <a:rPr lang="cs-CZ" altLang="cs-CZ" sz="1400" dirty="0" err="1">
                <a:latin typeface="Tw Cen MT"/>
              </a:rPr>
              <a:t>high</a:t>
            </a:r>
            <a:r>
              <a:rPr lang="cs-CZ" altLang="cs-CZ" sz="1400" dirty="0">
                <a:latin typeface="Tw Cen MT"/>
              </a:rPr>
              <a:t> </a:t>
            </a:r>
            <a:r>
              <a:rPr lang="cs-CZ" altLang="cs-CZ" sz="1400" dirty="0" err="1">
                <a:latin typeface="Tw Cen MT"/>
              </a:rPr>
              <a:t>dose</a:t>
            </a:r>
            <a:r>
              <a:rPr lang="cs-CZ" altLang="cs-CZ" sz="1400" dirty="0">
                <a:latin typeface="Tw Cen MT"/>
              </a:rPr>
              <a:t> CHT, resekce, HD CHT+autologní transplantace kostní dřeně, RT vždy, následně cis-</a:t>
            </a:r>
            <a:r>
              <a:rPr lang="cs-CZ" altLang="cs-CZ" sz="1400" dirty="0" err="1">
                <a:latin typeface="Tw Cen MT"/>
              </a:rPr>
              <a:t>retinová</a:t>
            </a:r>
            <a:r>
              <a:rPr lang="cs-CZ" altLang="cs-CZ" sz="1400" dirty="0">
                <a:latin typeface="Tw Cen MT"/>
              </a:rPr>
              <a:t> </a:t>
            </a:r>
            <a:r>
              <a:rPr lang="cs-CZ" altLang="cs-CZ" sz="1400" dirty="0" err="1">
                <a:latin typeface="Tw Cen MT"/>
              </a:rPr>
              <a:t>kys</a:t>
            </a:r>
            <a:r>
              <a:rPr lang="cs-CZ" altLang="cs-CZ" sz="1400" dirty="0">
                <a:latin typeface="Tw Cen MT"/>
              </a:rPr>
              <a:t>.</a:t>
            </a:r>
          </a:p>
          <a:p>
            <a:pPr eaLnBrk="1" hangingPunct="1"/>
            <a:endParaRPr lang="cs-CZ" altLang="cs-CZ" sz="1400" dirty="0">
              <a:latin typeface="Tw Cen MT"/>
            </a:endParaRPr>
          </a:p>
          <a:p>
            <a:pPr eaLnBrk="1" hangingPunct="1"/>
            <a:r>
              <a:rPr lang="cs-CZ" altLang="cs-CZ" sz="1400" dirty="0">
                <a:latin typeface="Tw Cen MT"/>
              </a:rPr>
              <a:t>Léčebný objem- předoperační objem po aplikaci CHT+2cm lem, </a:t>
            </a:r>
          </a:p>
          <a:p>
            <a:pPr eaLnBrk="1" hangingPunct="1">
              <a:buFontTx/>
              <a:buNone/>
            </a:pPr>
            <a:r>
              <a:rPr lang="cs-CZ" altLang="cs-CZ" sz="1400" dirty="0">
                <a:latin typeface="Tw Cen MT"/>
              </a:rPr>
              <a:t>			dávka 21, 6 </a:t>
            </a:r>
            <a:r>
              <a:rPr lang="cs-CZ" altLang="cs-CZ" sz="1400" dirty="0" err="1">
                <a:latin typeface="Tw Cen MT"/>
              </a:rPr>
              <a:t>Gy</a:t>
            </a:r>
            <a:r>
              <a:rPr lang="cs-CZ" altLang="cs-CZ" sz="1400" dirty="0">
                <a:latin typeface="Tw Cen MT"/>
              </a:rPr>
              <a:t>/1,8 </a:t>
            </a:r>
            <a:r>
              <a:rPr lang="cs-CZ" altLang="cs-CZ" sz="1400" dirty="0" err="1">
                <a:latin typeface="Tw Cen MT"/>
              </a:rPr>
              <a:t>Gy</a:t>
            </a:r>
            <a:endParaRPr lang="cs-CZ" altLang="cs-CZ" sz="1400" dirty="0">
              <a:latin typeface="Tw Cen MT"/>
            </a:endParaRPr>
          </a:p>
          <a:p>
            <a:pPr eaLnBrk="1" hangingPunct="1"/>
            <a:r>
              <a:rPr lang="cs-CZ" altLang="cs-CZ" sz="1400" dirty="0">
                <a:latin typeface="Tw Cen MT"/>
              </a:rPr>
              <a:t>MIBG SPECT pozitivní </a:t>
            </a:r>
            <a:r>
              <a:rPr lang="cs-CZ" altLang="cs-CZ" sz="1400" dirty="0" err="1">
                <a:latin typeface="Tw Cen MT"/>
              </a:rPr>
              <a:t>mts</a:t>
            </a:r>
            <a:r>
              <a:rPr lang="cs-CZ" altLang="cs-CZ" sz="1400" dirty="0">
                <a:latin typeface="Tw Cen MT"/>
              </a:rPr>
              <a:t> přetrvávající před transplantací KD-zejm. kostní</a:t>
            </a:r>
          </a:p>
        </p:txBody>
      </p:sp>
      <p:pic>
        <p:nvPicPr>
          <p:cNvPr id="48131" name="Picture 4" descr="neuroblastom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9"/>
            <a:ext cx="3600961" cy="272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neuroblastomd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5454" y="3501009"/>
            <a:ext cx="3866986" cy="272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404664"/>
            <a:ext cx="5040560" cy="486738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496" y="5445224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rgbClr val="00567C"/>
                </a:solidFill>
              </a:rPr>
              <a:t>Neuroblastom pravé nadledviny, RT lůžka tumoru - ozařované pole barevně,</a:t>
            </a:r>
          </a:p>
          <a:p>
            <a:pPr algn="ctr"/>
            <a:r>
              <a:rPr lang="cs-CZ" sz="1200" dirty="0">
                <a:solidFill>
                  <a:srgbClr val="00567C"/>
                </a:solidFill>
              </a:rPr>
              <a:t>symetrické ozáření obratlových těl k prevenci asymetrického růstu a skoliózy páteře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443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3 % dětských malignit, v 95 % u dětí mladších 5 let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mutace RB1 tumor supresorového genu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b="1" dirty="0">
                <a:latin typeface="Tw Cen MT" pitchFamily="34" charset="-18"/>
              </a:rPr>
              <a:t>40 % pacientů má </a:t>
            </a:r>
            <a:r>
              <a:rPr lang="cs-CZ" altLang="cs-CZ" sz="1800" b="1" dirty="0" err="1">
                <a:latin typeface="Tw Cen MT" pitchFamily="34" charset="-18"/>
              </a:rPr>
              <a:t>germinální</a:t>
            </a:r>
            <a:r>
              <a:rPr lang="cs-CZ" altLang="cs-CZ" sz="1800" b="1" dirty="0">
                <a:latin typeface="Tw Cen MT" pitchFamily="34" charset="-18"/>
              </a:rPr>
              <a:t> mutaci, 60 % sporadický výskyt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</a:rPr>
              <a:t>dědičnost AR</a:t>
            </a:r>
            <a:r>
              <a:rPr lang="cs-CZ" altLang="cs-CZ" sz="1800" dirty="0">
                <a:latin typeface="Tw Cen MT" pitchFamily="34" charset="-18"/>
              </a:rPr>
              <a:t>, avšak při 100% penetraci se chová jako AD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65-80 % unilaterální léze, 20-35 % bilaterální, trilaterální –CNS „</a:t>
            </a:r>
            <a:r>
              <a:rPr lang="cs-CZ" altLang="cs-CZ" sz="1800" dirty="0" err="1">
                <a:latin typeface="Tw Cen MT" pitchFamily="34" charset="-18"/>
              </a:rPr>
              <a:t>midline</a:t>
            </a:r>
            <a:r>
              <a:rPr lang="cs-CZ" altLang="cs-CZ" sz="1800" dirty="0">
                <a:latin typeface="Tw Cen MT" pitchFamily="34" charset="-18"/>
              </a:rPr>
              <a:t>“ </a:t>
            </a:r>
            <a:r>
              <a:rPr lang="cs-CZ" altLang="cs-CZ" sz="1800" dirty="0" err="1">
                <a:latin typeface="Tw Cen MT" pitchFamily="34" charset="-18"/>
              </a:rPr>
              <a:t>neuroblastické</a:t>
            </a:r>
            <a:r>
              <a:rPr lang="cs-CZ" altLang="cs-CZ" sz="1800" dirty="0">
                <a:latin typeface="Tw Cen MT" pitchFamily="34" charset="-18"/>
              </a:rPr>
              <a:t> tumory (</a:t>
            </a:r>
            <a:r>
              <a:rPr lang="cs-CZ" altLang="cs-CZ" sz="1800" dirty="0" err="1">
                <a:latin typeface="Tw Cen MT" pitchFamily="34" charset="-18"/>
              </a:rPr>
              <a:t>pinealní</a:t>
            </a:r>
            <a:r>
              <a:rPr lang="cs-CZ" altLang="cs-CZ" sz="1800" dirty="0">
                <a:latin typeface="Tw Cen MT" pitchFamily="34" charset="-18"/>
              </a:rPr>
              <a:t>, </a:t>
            </a:r>
            <a:r>
              <a:rPr lang="cs-CZ" altLang="cs-CZ" sz="1800" dirty="0" err="1">
                <a:latin typeface="Tw Cen MT" pitchFamily="34" charset="-18"/>
              </a:rPr>
              <a:t>supraselární</a:t>
            </a:r>
            <a:r>
              <a:rPr lang="cs-CZ" altLang="cs-CZ" sz="1800" dirty="0">
                <a:latin typeface="Tw Cen MT" pitchFamily="34" charset="-18"/>
              </a:rPr>
              <a:t> tumory)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>
                <a:latin typeface="Tw Cen MT" pitchFamily="34" charset="-18"/>
              </a:rPr>
              <a:t>Staging</a:t>
            </a:r>
            <a:r>
              <a:rPr lang="cs-CZ" altLang="cs-CZ" sz="1800" dirty="0">
                <a:latin typeface="Tw Cen MT" pitchFamily="34" charset="-18"/>
              </a:rPr>
              <a:t> </a:t>
            </a:r>
            <a:r>
              <a:rPr lang="cs-CZ" altLang="cs-CZ" sz="1800" dirty="0" err="1">
                <a:latin typeface="Tw Cen MT" pitchFamily="34" charset="-18"/>
              </a:rPr>
              <a:t>The</a:t>
            </a:r>
            <a:r>
              <a:rPr lang="cs-CZ" altLang="cs-CZ" sz="1800" dirty="0">
                <a:latin typeface="Tw Cen MT" pitchFamily="34" charset="-18"/>
              </a:rPr>
              <a:t> International </a:t>
            </a:r>
            <a:r>
              <a:rPr lang="cs-CZ" altLang="cs-CZ" sz="1800" dirty="0" err="1">
                <a:latin typeface="Tw Cen MT" pitchFamily="34" charset="-18"/>
              </a:rPr>
              <a:t>Clasification</a:t>
            </a:r>
            <a:r>
              <a:rPr lang="cs-CZ" altLang="cs-CZ" sz="1800" dirty="0">
                <a:latin typeface="Tw Cen MT" pitchFamily="34" charset="-18"/>
              </a:rPr>
              <a:t> („ABCDE“)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</a:rPr>
              <a:t>5- letý DFS </a:t>
            </a:r>
            <a:r>
              <a:rPr lang="en-US" altLang="cs-CZ" sz="1800" dirty="0">
                <a:latin typeface="Tw Cen MT" pitchFamily="34" charset="-18"/>
                <a:cs typeface="Arial" charset="0"/>
              </a:rPr>
              <a:t>&gt;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90% u intraokulární nemoci, </a:t>
            </a:r>
            <a:r>
              <a:rPr lang="en-US" altLang="cs-CZ" sz="1800" dirty="0">
                <a:latin typeface="Tw Cen MT" pitchFamily="34" charset="-18"/>
                <a:cs typeface="Arial" charset="0"/>
              </a:rPr>
              <a:t>&lt;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10% u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extraokulárního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 šíření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  <a:cs typeface="Arial" charset="0"/>
              </a:rPr>
              <a:t>Šíření tumoru 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– kontinuální (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choroidea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/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sclera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/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orbita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), cestou infiltrace optického nervu do mozkové tkáně, subarachnoidálním prostorem, hematogenně, lymfatickými cestami spojivkou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u="sng" dirty="0">
                <a:latin typeface="Tw Cen MT" pitchFamily="34" charset="-18"/>
                <a:cs typeface="Arial" charset="0"/>
              </a:rPr>
              <a:t>Léčba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: lokální- oční chirurgie, laser, kryoterapie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  <a:cs typeface="Arial" charset="0"/>
              </a:rPr>
              <a:t>unilaterální intraokulární léze: RT – pro léze lokalizované na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makulu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, difusní infiltrace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sklery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, multifokální léze, dávka 36-46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Gy</a:t>
            </a:r>
            <a:endParaRPr lang="cs-CZ" altLang="cs-CZ" sz="1800" dirty="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 err="1">
                <a:latin typeface="Tw Cen MT" pitchFamily="34" charset="-18"/>
                <a:cs typeface="Arial" charset="0"/>
              </a:rPr>
              <a:t>Extraokulární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 léze: RT na oblast orbity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dirty="0">
                <a:latin typeface="Tw Cen MT" pitchFamily="34" charset="-18"/>
                <a:cs typeface="Arial" charset="0"/>
              </a:rPr>
              <a:t>Trilaterální léze: RT tumor, mozek event. </a:t>
            </a:r>
            <a:r>
              <a:rPr lang="cs-CZ" altLang="cs-CZ" sz="1800" dirty="0" err="1">
                <a:latin typeface="Tw Cen MT" pitchFamily="34" charset="-18"/>
                <a:cs typeface="Arial" charset="0"/>
              </a:rPr>
              <a:t>kraniospinální</a:t>
            </a:r>
            <a:r>
              <a:rPr lang="cs-CZ" altLang="cs-CZ" sz="1800" dirty="0">
                <a:latin typeface="Tw Cen MT" pitchFamily="34" charset="-18"/>
                <a:cs typeface="Arial" charset="0"/>
              </a:rPr>
              <a:t> osa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>
                <a:latin typeface="Tw Cen MT" pitchFamily="34" charset="-18"/>
                <a:cs typeface="Arial" charset="0"/>
              </a:rPr>
              <a:t>BRT – unilaterální léze do 12mm, plaky Co, I, Ir, </a:t>
            </a:r>
            <a:r>
              <a:rPr lang="cs-CZ" altLang="cs-CZ" sz="1800" b="1" dirty="0" err="1">
                <a:latin typeface="Tw Cen MT" pitchFamily="34" charset="-18"/>
                <a:cs typeface="Arial" charset="0"/>
              </a:rPr>
              <a:t>Ru</a:t>
            </a:r>
            <a:endParaRPr lang="en-US" altLang="cs-CZ" sz="1800" b="1" dirty="0">
              <a:latin typeface="Tw Cen MT" pitchFamily="34" charset="-18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800" b="1" dirty="0"/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457200" y="333375"/>
            <a:ext cx="64912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3200" dirty="0"/>
              <a:t>   </a:t>
            </a:r>
            <a:r>
              <a:rPr lang="cs-CZ" altLang="cs-CZ" sz="4400" b="1" dirty="0">
                <a:solidFill>
                  <a:schemeClr val="bg1"/>
                </a:solidFill>
                <a:latin typeface="Tw Cen MT" pitchFamily="34" charset="-18"/>
              </a:rPr>
              <a:t>Retinoblastom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9156" name="Picture 6" descr="borys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88640"/>
            <a:ext cx="18923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8CD6470-0323-26A4-A95F-ECB5F10B9984}"/>
              </a:ext>
            </a:extLst>
          </p:cNvPr>
          <p:cNvSpPr txBox="1"/>
          <p:nvPr/>
        </p:nvSpPr>
        <p:spPr>
          <a:xfrm>
            <a:off x="4427984" y="6207695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2"/>
              </a:rPr>
              <a:t>https://www.mou.cz/klinika-radiacni-onkologie/t1384</a:t>
            </a:r>
            <a:endParaRPr lang="cs-CZ" sz="1200" dirty="0"/>
          </a:p>
          <a:p>
            <a:r>
              <a:rPr lang="cs-CZ" sz="1200" dirty="0"/>
              <a:t>https://www.youtube.com/watch?v=WbRQcaVqkUQ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EE370FFF-185A-DAC2-4DF0-7E8CEE78A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83" r="32675" b="6579"/>
          <a:stretch/>
        </p:blipFill>
        <p:spPr>
          <a:xfrm>
            <a:off x="179512" y="2969550"/>
            <a:ext cx="4720971" cy="314757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9947B051-8349-2C00-14E7-3E9C74CFA5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89" t="28990" r="64175" b="27589"/>
          <a:stretch/>
        </p:blipFill>
        <p:spPr>
          <a:xfrm>
            <a:off x="4573104" y="2659810"/>
            <a:ext cx="4417387" cy="33504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C38E0EA-4BB2-61E2-EED8-AFBBDDAA79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563" b="6579"/>
          <a:stretch/>
        </p:blipFill>
        <p:spPr>
          <a:xfrm>
            <a:off x="312790" y="208310"/>
            <a:ext cx="5579274" cy="22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585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zitterbartova\OSOBNI\šimonek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692696"/>
            <a:ext cx="6605245" cy="439248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364088" y="580526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Děkuji za pozornost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8811F90E-869E-CBD5-7DA3-5CBED38B5F75}"/>
              </a:ext>
            </a:extLst>
          </p:cNvPr>
          <p:cNvSpPr txBox="1"/>
          <p:nvPr/>
        </p:nvSpPr>
        <p:spPr>
          <a:xfrm rot="20003130">
            <a:off x="1507560" y="2577766"/>
            <a:ext cx="5369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</a:rPr>
              <a:t>CIRKUS PACIENTO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0" t="37400" r="23960" b="24801"/>
          <a:stretch/>
        </p:blipFill>
        <p:spPr>
          <a:xfrm>
            <a:off x="251520" y="332656"/>
            <a:ext cx="4464496" cy="32144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31452" r="44122" b="35648"/>
          <a:stretch/>
        </p:blipFill>
        <p:spPr>
          <a:xfrm>
            <a:off x="3635896" y="2848677"/>
            <a:ext cx="5213967" cy="3384376"/>
          </a:xfrm>
          <a:prstGeom prst="rect">
            <a:avLst/>
          </a:prstGeom>
        </p:spPr>
      </p:pic>
      <p:sp>
        <p:nvSpPr>
          <p:cNvPr id="4" name="Šipka dolů 3"/>
          <p:cNvSpPr/>
          <p:nvPr/>
        </p:nvSpPr>
        <p:spPr>
          <a:xfrm>
            <a:off x="2627784" y="1196752"/>
            <a:ext cx="216024" cy="2880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79" y="3789040"/>
            <a:ext cx="280440" cy="31701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547664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Burkittův</a:t>
            </a:r>
            <a:r>
              <a:rPr lang="cs-CZ" dirty="0"/>
              <a:t> lymfom 19.9.2023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090751" y="294117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Burkittův</a:t>
            </a:r>
            <a:r>
              <a:rPr lang="cs-CZ" dirty="0"/>
              <a:t> lymfom 21.9.2023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36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56474ED4-F257-4559-BD5B-9EE1E0904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8" t="27589" r="27951" b="37394"/>
          <a:stretch/>
        </p:blipFill>
        <p:spPr>
          <a:xfrm>
            <a:off x="340734" y="1317568"/>
            <a:ext cx="8803266" cy="422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37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latin typeface="Tw Cen MT" pitchFamily="34" charset="-18"/>
              </a:rPr>
              <a:t>RADIOTERAPIE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Tw Cen MT" pitchFamily="34" charset="-18"/>
              </a:rPr>
              <a:t>součást komplexní péče</a:t>
            </a:r>
          </a:p>
          <a:p>
            <a:pPr eaLnBrk="1" hangingPunct="1"/>
            <a:r>
              <a:rPr lang="cs-CZ" altLang="cs-CZ" sz="2400" dirty="0">
                <a:latin typeface="Tw Cen MT" pitchFamily="34" charset="-18"/>
              </a:rPr>
              <a:t>kurativní RT, pooperační, </a:t>
            </a:r>
            <a:r>
              <a:rPr lang="cs-CZ" altLang="cs-CZ" sz="2400" dirty="0" err="1">
                <a:latin typeface="Tw Cen MT" pitchFamily="34" charset="-18"/>
              </a:rPr>
              <a:t>konkomitantní</a:t>
            </a:r>
            <a:r>
              <a:rPr lang="cs-CZ" altLang="cs-CZ" sz="2400" dirty="0">
                <a:latin typeface="Tw Cen MT" pitchFamily="34" charset="-18"/>
              </a:rPr>
              <a:t> CHRT, profylakticky, paliativně</a:t>
            </a:r>
          </a:p>
          <a:p>
            <a:pPr eaLnBrk="1" hangingPunct="1">
              <a:buFontTx/>
              <a:buNone/>
            </a:pPr>
            <a:endParaRPr lang="cs-CZ" altLang="cs-CZ" dirty="0"/>
          </a:p>
          <a:p>
            <a:pPr eaLnBrk="1" hangingPunct="1"/>
            <a:endParaRPr lang="cs-CZ" altLang="cs-CZ" dirty="0"/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6732588" y="59499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cs-CZ" sz="1600">
                <a:latin typeface="Tw Cen MT" pitchFamily="34" charset="-18"/>
              </a:rPr>
              <a:t>MOÚ Brno</a:t>
            </a:r>
          </a:p>
        </p:txBody>
      </p:sp>
      <p:sp>
        <p:nvSpPr>
          <p:cNvPr id="8" name="Elipsa 7"/>
          <p:cNvSpPr/>
          <p:nvPr/>
        </p:nvSpPr>
        <p:spPr>
          <a:xfrm>
            <a:off x="4788024" y="3356992"/>
            <a:ext cx="504056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2987824" y="4221088"/>
            <a:ext cx="576064" cy="36004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3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08920"/>
            <a:ext cx="5040560" cy="3312368"/>
          </a:xfrm>
          <a:prstGeom prst="rect">
            <a:avLst/>
          </a:prstGeom>
          <a:noFill/>
        </p:spPr>
      </p:pic>
      <p:sp>
        <p:nvSpPr>
          <p:cNvPr id="11" name="Elipsa 10"/>
          <p:cNvSpPr/>
          <p:nvPr/>
        </p:nvSpPr>
        <p:spPr>
          <a:xfrm>
            <a:off x="4139952" y="3284984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4932040" y="3005336"/>
            <a:ext cx="648072" cy="351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A20323E4-4CF0-E905-A569-8A1EB6B0C81D}"/>
              </a:ext>
            </a:extLst>
          </p:cNvPr>
          <p:cNvSpPr txBox="1"/>
          <p:nvPr/>
        </p:nvSpPr>
        <p:spPr>
          <a:xfrm>
            <a:off x="6732588" y="2708920"/>
            <a:ext cx="209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nádory CNS</a:t>
            </a:r>
          </a:p>
          <a:p>
            <a:r>
              <a:rPr lang="cs-CZ" dirty="0" err="1"/>
              <a:t>Hodgkinův</a:t>
            </a:r>
            <a:r>
              <a:rPr lang="cs-CZ" dirty="0"/>
              <a:t> lymfom</a:t>
            </a:r>
          </a:p>
          <a:p>
            <a:r>
              <a:rPr lang="cs-CZ" dirty="0"/>
              <a:t>sarkomy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Vlastní 1">
      <a:dk1>
        <a:srgbClr val="00567C"/>
      </a:dk1>
      <a:lt1>
        <a:sysClr val="window" lastClr="FFFFFF"/>
      </a:lt1>
      <a:dk2>
        <a:srgbClr val="00567C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</TotalTime>
  <Words>2534</Words>
  <Application>Microsoft Office PowerPoint</Application>
  <PresentationFormat>Předvádění na obrazovce (4:3)</PresentationFormat>
  <Paragraphs>299</Paragraphs>
  <Slides>66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Arial</vt:lpstr>
      <vt:lpstr>Calibri</vt:lpstr>
      <vt:lpstr>Times New Roman</vt:lpstr>
      <vt:lpstr>Trebuchet MS</vt:lpstr>
      <vt:lpstr>Tw Cen MT</vt:lpstr>
      <vt:lpstr>Motiv systému Office</vt:lpstr>
      <vt:lpstr>Prezentace aplikace PowerPoint</vt:lpstr>
      <vt:lpstr>  Dětská onkologie obecně</vt:lpstr>
      <vt:lpstr>Základní rozdíly dospělý/dítě v onkologii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RADIOTERAPIE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Tumory CNS </vt:lpstr>
      <vt:lpstr>Prezentace aplikace PowerPoint</vt:lpstr>
      <vt:lpstr>Meduloblastom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Gliomy mozkového kmene   (brainstem glioma, BSG)</vt:lpstr>
      <vt:lpstr>Prezentace aplikace PowerPoint</vt:lpstr>
      <vt:lpstr>Ependymom</vt:lpstr>
      <vt:lpstr>Hodgkinův lymfom</vt:lpstr>
      <vt:lpstr>Prezentace aplikace PowerPoint</vt:lpstr>
      <vt:lpstr>Prezentace aplikace PowerPoint</vt:lpstr>
      <vt:lpstr>Prezentace aplikace PowerPoint</vt:lpstr>
      <vt:lpstr>Leukemie</vt:lpstr>
      <vt:lpstr>Prezentace aplikace PowerPoint</vt:lpstr>
      <vt:lpstr>Radioterapie u leukemiků</vt:lpstr>
      <vt:lpstr>Prezentace aplikace PowerPoint</vt:lpstr>
      <vt:lpstr>Ewingův sarkom</vt:lpstr>
      <vt:lpstr>Prezentace aplikace PowerPoint</vt:lpstr>
      <vt:lpstr>Prezentace aplikace PowerPoint</vt:lpstr>
      <vt:lpstr>  Rhabdomyosarkomy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Nežádoucí účinky 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Sekundární nádory</vt:lpstr>
      <vt:lpstr>Wilmsův tumor, nefroblastom</vt:lpstr>
      <vt:lpstr>Prezentace aplikace PowerPoint</vt:lpstr>
      <vt:lpstr>Neuroblastom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 Memorial Cancer Institute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zitterbartova</dc:creator>
  <cp:lastModifiedBy>MUDr. Jana Maistryszinová, Ph.D.</cp:lastModifiedBy>
  <cp:revision>100</cp:revision>
  <dcterms:created xsi:type="dcterms:W3CDTF">2016-09-23T07:21:31Z</dcterms:created>
  <dcterms:modified xsi:type="dcterms:W3CDTF">2024-05-21T09:16:15Z</dcterms:modified>
</cp:coreProperties>
</file>