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7" r:id="rId2"/>
    <p:sldId id="258" r:id="rId3"/>
    <p:sldId id="271" r:id="rId4"/>
    <p:sldId id="272" r:id="rId5"/>
    <p:sldId id="333" r:id="rId6"/>
    <p:sldId id="273" r:id="rId7"/>
    <p:sldId id="294" r:id="rId8"/>
    <p:sldId id="296" r:id="rId9"/>
    <p:sldId id="266" r:id="rId10"/>
    <p:sldId id="318" r:id="rId11"/>
    <p:sldId id="316" r:id="rId12"/>
    <p:sldId id="299" r:id="rId13"/>
    <p:sldId id="319" r:id="rId14"/>
    <p:sldId id="267" r:id="rId15"/>
    <p:sldId id="278" r:id="rId16"/>
    <p:sldId id="277" r:id="rId17"/>
    <p:sldId id="300" r:id="rId18"/>
    <p:sldId id="301" r:id="rId19"/>
    <p:sldId id="279" r:id="rId20"/>
    <p:sldId id="280" r:id="rId21"/>
    <p:sldId id="320" r:id="rId22"/>
    <p:sldId id="321" r:id="rId23"/>
    <p:sldId id="302" r:id="rId24"/>
    <p:sldId id="304" r:id="rId25"/>
    <p:sldId id="322" r:id="rId26"/>
    <p:sldId id="268" r:id="rId27"/>
    <p:sldId id="317" r:id="rId28"/>
    <p:sldId id="269" r:id="rId29"/>
    <p:sldId id="293" r:id="rId30"/>
    <p:sldId id="288" r:id="rId31"/>
    <p:sldId id="289" r:id="rId32"/>
    <p:sldId id="290" r:id="rId33"/>
    <p:sldId id="291" r:id="rId34"/>
    <p:sldId id="274" r:id="rId35"/>
    <p:sldId id="275" r:id="rId36"/>
    <p:sldId id="326" r:id="rId37"/>
    <p:sldId id="328" r:id="rId38"/>
    <p:sldId id="276" r:id="rId39"/>
    <p:sldId id="297" r:id="rId40"/>
    <p:sldId id="349" r:id="rId41"/>
    <p:sldId id="281" r:id="rId42"/>
    <p:sldId id="282" r:id="rId43"/>
    <p:sldId id="283" r:id="rId44"/>
    <p:sldId id="284" r:id="rId45"/>
    <p:sldId id="256" r:id="rId46"/>
    <p:sldId id="334" r:id="rId47"/>
    <p:sldId id="335" r:id="rId48"/>
    <p:sldId id="260" r:id="rId49"/>
    <p:sldId id="261" r:id="rId50"/>
    <p:sldId id="259" r:id="rId51"/>
    <p:sldId id="262" r:id="rId52"/>
    <p:sldId id="263" r:id="rId53"/>
    <p:sldId id="264" r:id="rId54"/>
    <p:sldId id="265" r:id="rId55"/>
    <p:sldId id="336" r:id="rId56"/>
    <p:sldId id="337" r:id="rId57"/>
    <p:sldId id="375" r:id="rId58"/>
    <p:sldId id="344" r:id="rId59"/>
    <p:sldId id="345" r:id="rId60"/>
    <p:sldId id="346" r:id="rId61"/>
    <p:sldId id="347" r:id="rId62"/>
    <p:sldId id="348" r:id="rId63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 autoAdjust="0"/>
  </p:normalViewPr>
  <p:slideViewPr>
    <p:cSldViewPr snapToGrid="0" showGuides="1">
      <p:cViewPr varScale="1">
        <p:scale>
          <a:sx n="64" d="100"/>
          <a:sy n="64" d="100"/>
        </p:scale>
        <p:origin x="900" y="7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6BB83-C22C-4B8B-A928-094D42A36351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AAC96-75E9-4404-8D41-80FC3FBAC4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853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C6E79-ECDD-4F38-90A6-A0DD6C14A286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8F73B-9546-45BC-A172-A962FCDEF8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80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2075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itchFamily="34" charset="0"/>
            </a:endParaRPr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F5CC89-5629-419A-B441-E5417802D485}" type="slidenum">
              <a:rPr lang="cs-CZ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cs-CZ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4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>
                <a:latin typeface="Arial" pitchFamily="34" charset="0"/>
              </a:rPr>
              <a:t>CIN nahrazováno L-SIL a H-SIL . </a:t>
            </a:r>
            <a:r>
              <a:rPr lang="cs-CZ" altLang="cs-CZ" dirty="0" err="1">
                <a:latin typeface="Arial" pitchFamily="34" charset="0"/>
              </a:rPr>
              <a:t>Skvamozni</a:t>
            </a:r>
            <a:r>
              <a:rPr lang="cs-CZ" altLang="cs-CZ" dirty="0">
                <a:latin typeface="Arial" pitchFamily="34" charset="0"/>
              </a:rPr>
              <a:t> </a:t>
            </a:r>
            <a:r>
              <a:rPr lang="cs-CZ" altLang="cs-CZ" dirty="0" err="1">
                <a:latin typeface="Arial" pitchFamily="34" charset="0"/>
              </a:rPr>
              <a:t>intraepiteliální</a:t>
            </a:r>
            <a:r>
              <a:rPr lang="cs-CZ" altLang="cs-CZ" dirty="0">
                <a:latin typeface="Arial" pitchFamily="34" charset="0"/>
              </a:rPr>
              <a:t> léze, L sil část vyzraje a regreduje, nebo dlouhá perzistence stacionární</a:t>
            </a:r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1F7139-CB62-4EB2-B82F-6F1DF28F5847}" type="slidenum">
              <a:rPr lang="cs-CZ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cs-CZ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42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2006 </a:t>
            </a:r>
            <a:r>
              <a:rPr lang="cs-CZ" dirty="0" err="1"/>
              <a:t>Silgard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8F73B-9546-45BC-A172-A962FCDEF84B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003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7237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7061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/>
              <a:t>80% pacientek starších 50 let</a:t>
            </a:r>
          </a:p>
        </p:txBody>
      </p:sp>
    </p:spTree>
    <p:extLst>
      <p:ext uri="{BB962C8B-B14F-4D97-AF65-F5344CB8AC3E}">
        <p14:creationId xmlns:p14="http://schemas.microsoft.com/office/powerpoint/2010/main" val="3383424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1952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8F73B-9546-45BC-A172-A962FCDEF84B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782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4362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HIPEC hypertermická intraperitoneální CHT </a:t>
            </a:r>
            <a:r>
              <a:rPr lang="cs-CZ" dirty="0" err="1"/>
              <a:t>cDDP+paclitaxel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8F73B-9546-45BC-A172-A962FCDEF84B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90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5774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8F73B-9546-45BC-A172-A962FCDEF84B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049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8677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2069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9185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5741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Hereditární karcinom prostaty 3 příbuzní s ca, nebo 2 s ca před 55. rokem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191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PSA je bílkovina produkovaná buňkami prostaty. Její hladina nebývá zvýšená pouze u karcinomu, ale u jiných onemocnění prostaty - benigní hyperplazie (u 25 % nemocných) a zánětů prostaty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762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623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3801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62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2786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6249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596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0965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0201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6838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4379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Endoresekce</a:t>
            </a:r>
            <a:r>
              <a:rPr lang="cs-CZ" dirty="0"/>
              <a:t>, stratifikovaná biopsie (spodina, hrdlo, přední boční </a:t>
            </a:r>
            <a:r>
              <a:rPr lang="cs-CZ" dirty="0" err="1"/>
              <a:t>zadn</a:t>
            </a:r>
            <a:r>
              <a:rPr lang="cs-CZ" dirty="0"/>
              <a:t> stěna)</a:t>
            </a:r>
          </a:p>
          <a:p>
            <a:r>
              <a:rPr lang="cs-CZ" dirty="0"/>
              <a:t>FGFR3 fibroblast </a:t>
            </a:r>
            <a:r>
              <a:rPr lang="cs-CZ" dirty="0" err="1"/>
              <a:t>growt</a:t>
            </a:r>
            <a:r>
              <a:rPr lang="cs-CZ" dirty="0"/>
              <a:t> faktor receptor 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027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Schéma: indukční fáze: 6 instilací v týdenních intervalech</a:t>
            </a:r>
            <a:br>
              <a:rPr lang="cs-CZ" dirty="0"/>
            </a:b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              udržovací fáze: 3 instilace v týdenních intervalech vždy ve 3, 6, 12 měsících,</a:t>
            </a:r>
            <a:br>
              <a:rPr lang="cs-CZ" dirty="0"/>
            </a:b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              v případě vysokého rizika fakultativně dále 3 instilace v týdenních intervalech vždy à 6 měsíců do celkové doby 3 let.</a:t>
            </a:r>
            <a:br>
              <a:rPr lang="cs-CZ" dirty="0"/>
            </a:b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              Po třech nebo šesti měsících léčby je vhodné provést vícečetnou biopsii měchýře k ověření efektu instilací. (Pokud je k dispozici, je vhodné použít fotodynamickou diagnostiku – PDD).</a:t>
            </a:r>
            <a:br>
              <a:rPr lang="cs-CZ" dirty="0"/>
            </a:b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              V případě selhání léčby BCG vakcínou je indikována cystektomie.</a:t>
            </a:r>
            <a:br>
              <a:rPr lang="cs-CZ" dirty="0"/>
            </a:b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U pacientů s Ta/T1 </a:t>
            </a:r>
            <a:r>
              <a:rPr lang="cs-CZ" b="0" i="0" dirty="0" err="1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high</a:t>
            </a: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-grade nádory nebo Tis lze v případě nedostupnosti BCG nebo po selháni </a:t>
            </a:r>
            <a:r>
              <a:rPr lang="cs-CZ" b="0" i="0" dirty="0" err="1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intravesikální</a:t>
            </a: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 léčby individuálně zvážit </a:t>
            </a:r>
            <a:r>
              <a:rPr lang="cs-CZ" b="0" i="0" dirty="0" err="1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intravesikální</a:t>
            </a: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b="0" i="0" dirty="0" err="1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termochemoterapii</a:t>
            </a: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 nebo </a:t>
            </a:r>
            <a:r>
              <a:rPr lang="cs-CZ" b="0" i="0" dirty="0" err="1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radiofrekvenčně</a:t>
            </a: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-indukovanou </a:t>
            </a:r>
            <a:r>
              <a:rPr lang="cs-CZ" b="0" i="0" dirty="0" err="1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intravesikální</a:t>
            </a: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b="0" i="0" dirty="0" err="1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chemohypertermii</a:t>
            </a: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, která se provádí na specializovaných </a:t>
            </a:r>
            <a:r>
              <a:rPr lang="cs-CZ" b="0" i="0" dirty="0" err="1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prac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2668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Kyselina </a:t>
            </a:r>
            <a:r>
              <a:rPr lang="cs-CZ" dirty="0" err="1"/>
              <a:t>aminolevulová</a:t>
            </a:r>
            <a:r>
              <a:rPr lang="cs-CZ" dirty="0"/>
              <a:t> či její </a:t>
            </a:r>
            <a:r>
              <a:rPr lang="cs-CZ" dirty="0" err="1"/>
              <a:t>hexyl</a:t>
            </a:r>
            <a:r>
              <a:rPr lang="cs-CZ" dirty="0"/>
              <a:t> ester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DD6CA-B2FB-4D5F-82EA-03C68CF4E443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568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6530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8F73B-9546-45BC-A172-A962FCDEF84B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990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961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5469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Promořenost</a:t>
            </a:r>
            <a:r>
              <a:rPr lang="cs-CZ" dirty="0"/>
              <a:t> populace HPV v 80 %, max HPV v 25 letech, po 35 roku pouze 5-10 %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8F73B-9546-45BC-A172-A962FCDEF84B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385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/>
              <a:t>Zvažuje se testování HR HPV u žen nad 30 let  analýza DNA</a:t>
            </a:r>
          </a:p>
        </p:txBody>
      </p:sp>
    </p:spTree>
    <p:extLst>
      <p:ext uri="{BB962C8B-B14F-4D97-AF65-F5344CB8AC3E}">
        <p14:creationId xmlns:p14="http://schemas.microsoft.com/office/powerpoint/2010/main" val="344352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51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02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43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40AAAA8B-EE34-49A1-95A6-BFB87F1EDC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863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95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643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41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01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61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84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622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4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341B7-7776-4739-896C-B491C3F4EB09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0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nkos.cz/gynekologicke-nadory-c51-54-c56-57/zhoubne-nadory-delozniho-hrdla-cipku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1373896" y="1490141"/>
            <a:ext cx="8897564" cy="2520950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 b="1" dirty="0">
                <a:latin typeface="+mn-lt"/>
                <a:cs typeface="Arial" panose="020B0604020202020204" pitchFamily="34" charset="0"/>
              </a:rPr>
              <a:t>GYNEKOLOGICKÉ MALIGNITY</a:t>
            </a:r>
            <a:br>
              <a:rPr lang="cs-CZ" altLang="cs-CZ" sz="4000" b="1" dirty="0">
                <a:latin typeface="+mn-lt"/>
                <a:cs typeface="Arial" panose="020B0604020202020204" pitchFamily="34" charset="0"/>
              </a:rPr>
            </a:br>
            <a:r>
              <a:rPr lang="cs-CZ" altLang="cs-CZ" sz="4000" b="1" dirty="0">
                <a:latin typeface="+mn-lt"/>
                <a:cs typeface="Arial" panose="020B0604020202020204" pitchFamily="34" charset="0"/>
              </a:rPr>
              <a:t>            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016582" y="3443943"/>
            <a:ext cx="6221412" cy="1758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marL="0" indent="0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cs typeface="Arial" panose="020B0604020202020204" pitchFamily="34" charset="0"/>
              </a:rPr>
              <a:t> MUDr. Jana Maistryszinová, Ph.D.</a:t>
            </a:r>
          </a:p>
          <a:p>
            <a:pPr marL="0" indent="0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cs typeface="Arial" panose="020B0604020202020204" pitchFamily="34" charset="0"/>
              </a:rPr>
              <a:t> MUDr. Jana </a:t>
            </a:r>
            <a:r>
              <a:rPr lang="cs-CZ" altLang="cs-CZ" b="1" dirty="0" err="1">
                <a:cs typeface="Arial" panose="020B0604020202020204" pitchFamily="34" charset="0"/>
              </a:rPr>
              <a:t>Folberová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809" y="268657"/>
            <a:ext cx="3284707" cy="632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573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AB6A4E0-0C6C-4828-90B7-F25E4E6BE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" t="36059" r="55366" b="23703"/>
          <a:stretch/>
        </p:blipFill>
        <p:spPr>
          <a:xfrm>
            <a:off x="713132" y="795223"/>
            <a:ext cx="10020240" cy="5267553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2953062" y="591660"/>
            <a:ext cx="5501390" cy="11471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l="24883" t="26674" r="24684" b="30374"/>
          <a:stretch>
            <a:fillRect/>
          </a:stretch>
        </p:blipFill>
        <p:spPr bwMode="auto">
          <a:xfrm>
            <a:off x="358160" y="255033"/>
            <a:ext cx="6011957" cy="409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73279A6-72AD-4036-8C68-FC85B8E3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07" t="20123" r="52105" b="38249"/>
          <a:stretch>
            <a:fillRect/>
          </a:stretch>
        </p:blipFill>
        <p:spPr bwMode="auto">
          <a:xfrm>
            <a:off x="6250776" y="2762487"/>
            <a:ext cx="5803236" cy="40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4">
            <a:extLst>
              <a:ext uri="{FF2B5EF4-FFF2-40B4-BE49-F238E27FC236}">
                <a16:creationId xmlns:a16="http://schemas.microsoft.com/office/drawing/2014/main" id="{334C278D-990E-46C0-9FED-5447C3C94A87}"/>
              </a:ext>
            </a:extLst>
          </p:cNvPr>
          <p:cNvSpPr/>
          <p:nvPr/>
        </p:nvSpPr>
        <p:spPr>
          <a:xfrm>
            <a:off x="2967190" y="3257063"/>
            <a:ext cx="629586" cy="8202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C1D8ED-3B61-49C7-820B-E2EA2FB01917}"/>
              </a:ext>
            </a:extLst>
          </p:cNvPr>
          <p:cNvSpPr txBox="1"/>
          <p:nvPr/>
        </p:nvSpPr>
        <p:spPr>
          <a:xfrm>
            <a:off x="869430" y="4856813"/>
            <a:ext cx="440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35 % pacientek mladších 45 let</a:t>
            </a:r>
          </a:p>
        </p:txBody>
      </p:sp>
      <p:sp>
        <p:nvSpPr>
          <p:cNvPr id="2" name="Elipsa 4">
            <a:extLst>
              <a:ext uri="{FF2B5EF4-FFF2-40B4-BE49-F238E27FC236}">
                <a16:creationId xmlns:a16="http://schemas.microsoft.com/office/drawing/2014/main" id="{8D0D1210-42CD-7FB3-4EBC-4BC8218E3702}"/>
              </a:ext>
            </a:extLst>
          </p:cNvPr>
          <p:cNvSpPr/>
          <p:nvPr/>
        </p:nvSpPr>
        <p:spPr>
          <a:xfrm>
            <a:off x="8337031" y="5867852"/>
            <a:ext cx="629586" cy="8202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DC370BA-83D3-4A4D-8310-42D77B65E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" t="35184" r="55246" b="23703"/>
          <a:stretch/>
        </p:blipFill>
        <p:spPr>
          <a:xfrm>
            <a:off x="1448451" y="738265"/>
            <a:ext cx="10104565" cy="53814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D3988BF4-7B98-4ECC-9EE5-F745FC65C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6452"/>
            <a:ext cx="10515600" cy="5729417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b="1" dirty="0">
                <a:cs typeface="Arial" panose="020B0604020202020204" pitchFamily="34" charset="0"/>
              </a:rPr>
              <a:t>Etiologie, rizikové faktory: </a:t>
            </a:r>
          </a:p>
          <a:p>
            <a:pPr marL="0" indent="0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b="1" dirty="0">
                <a:cs typeface="Arial" panose="020B0604020202020204" pitchFamily="34" charset="0"/>
              </a:rPr>
              <a:t>Perzistentní infekce humánním </a:t>
            </a:r>
            <a:r>
              <a:rPr lang="cs-CZ" altLang="cs-CZ" sz="2800" b="1" dirty="0" err="1">
                <a:cs typeface="Arial" panose="020B0604020202020204" pitchFamily="34" charset="0"/>
              </a:rPr>
              <a:t>papilomavirem</a:t>
            </a:r>
            <a:r>
              <a:rPr lang="cs-CZ" altLang="cs-CZ" sz="2800" b="1" dirty="0">
                <a:cs typeface="Arial" panose="020B0604020202020204" pitchFamily="34" charset="0"/>
              </a:rPr>
              <a:t> (HPV) </a:t>
            </a:r>
            <a:r>
              <a:rPr lang="cs-CZ" altLang="cs-CZ" sz="2800" b="1" dirty="0" err="1">
                <a:cs typeface="Arial" panose="020B0604020202020204" pitchFamily="34" charset="0"/>
              </a:rPr>
              <a:t>onkopetentní</a:t>
            </a:r>
            <a:r>
              <a:rPr lang="cs-CZ" altLang="cs-CZ" sz="2800" b="1" dirty="0">
                <a:cs typeface="Arial" panose="020B0604020202020204" pitchFamily="34" charset="0"/>
              </a:rPr>
              <a:t> typy 16 a 18 (99 % </a:t>
            </a:r>
            <a:r>
              <a:rPr lang="cs-CZ" altLang="cs-CZ" sz="2800" b="1" dirty="0" err="1">
                <a:cs typeface="Arial" panose="020B0604020202020204" pitchFamily="34" charset="0"/>
              </a:rPr>
              <a:t>high</a:t>
            </a:r>
            <a:r>
              <a:rPr lang="cs-CZ" altLang="cs-CZ" sz="2800" b="1" dirty="0">
                <a:cs typeface="Arial" panose="020B0604020202020204" pitchFamily="34" charset="0"/>
              </a:rPr>
              <a:t> grade prekanceróz),  </a:t>
            </a:r>
            <a:r>
              <a:rPr lang="cs-CZ" altLang="cs-CZ" sz="2800" dirty="0">
                <a:cs typeface="Arial" panose="020B0604020202020204" pitchFamily="34" charset="0"/>
              </a:rPr>
              <a:t>HPV 31,33,35 a 51 </a:t>
            </a:r>
            <a:r>
              <a:rPr lang="cs-CZ" altLang="cs-CZ" sz="2800" b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dirty="0">
                <a:cs typeface="Arial" panose="020B0604020202020204" pitchFamily="34" charset="0"/>
              </a:rPr>
              <a:t>sexuální chování, kouření, časný věk 1. těhotenství, vysoký počet porodů a potratů – </a:t>
            </a:r>
            <a:r>
              <a:rPr lang="cs-CZ" altLang="cs-CZ" sz="2800" b="1" dirty="0">
                <a:cs typeface="Arial" panose="020B0604020202020204" pitchFamily="34" charset="0"/>
              </a:rPr>
              <a:t>lacerace děložního čípku</a:t>
            </a:r>
            <a:r>
              <a:rPr lang="cs-CZ" altLang="cs-CZ" sz="2800" dirty="0">
                <a:cs typeface="Arial" panose="020B0604020202020204" pitchFamily="34" charset="0"/>
              </a:rPr>
              <a:t>, </a:t>
            </a:r>
            <a:r>
              <a:rPr lang="cs-CZ" altLang="cs-CZ" sz="2800" b="1" dirty="0">
                <a:cs typeface="Arial" panose="020B0604020202020204" pitchFamily="34" charset="0"/>
              </a:rPr>
              <a:t>porucha imunitního systému</a:t>
            </a:r>
            <a:r>
              <a:rPr lang="cs-CZ" altLang="cs-CZ" sz="2800" dirty="0">
                <a:cs typeface="Arial" panose="020B0604020202020204" pitchFamily="34" charset="0"/>
              </a:rPr>
              <a:t>, špatné socioekonomické podmínky</a:t>
            </a: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800" b="1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b="1" dirty="0">
                <a:cs typeface="Arial" panose="020B0604020202020204" pitchFamily="34" charset="0"/>
              </a:rPr>
              <a:t>Prekanceróza: </a:t>
            </a:r>
            <a:r>
              <a:rPr lang="cs-CZ" altLang="cs-CZ" sz="2800" dirty="0">
                <a:cs typeface="Arial" panose="020B0604020202020204" pitchFamily="34" charset="0"/>
              </a:rPr>
              <a:t>cervikální </a:t>
            </a:r>
            <a:r>
              <a:rPr lang="cs-CZ" altLang="cs-CZ" sz="2800" dirty="0" err="1">
                <a:cs typeface="Arial" panose="020B0604020202020204" pitchFamily="34" charset="0"/>
              </a:rPr>
              <a:t>intraepiteliální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neoplázie</a:t>
            </a:r>
            <a:r>
              <a:rPr lang="cs-CZ" altLang="cs-CZ" sz="2800" dirty="0">
                <a:cs typeface="Arial" panose="020B0604020202020204" pitchFamily="34" charset="0"/>
              </a:rPr>
              <a:t> CIN I.-III. nejčastěji v  25-35 letech</a:t>
            </a:r>
          </a:p>
          <a:p>
            <a:pPr marL="0" indent="0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dirty="0">
                <a:cs typeface="Arial" panose="020B0604020202020204" pitchFamily="34" charset="0"/>
              </a:rPr>
              <a:t>  </a:t>
            </a:r>
            <a:r>
              <a:rPr lang="cs-CZ" altLang="cs-CZ" sz="2800" dirty="0" err="1">
                <a:cs typeface="Arial" panose="020B0604020202020204" pitchFamily="34" charset="0"/>
              </a:rPr>
              <a:t>Carcinoma</a:t>
            </a:r>
            <a:r>
              <a:rPr lang="cs-CZ" altLang="cs-CZ" sz="2800" dirty="0">
                <a:cs typeface="Arial" panose="020B0604020202020204" pitchFamily="34" charset="0"/>
              </a:rPr>
              <a:t> in </a:t>
            </a:r>
            <a:r>
              <a:rPr lang="cs-CZ" altLang="cs-CZ" sz="2800" dirty="0" err="1">
                <a:cs typeface="Arial" panose="020B0604020202020204" pitchFamily="34" charset="0"/>
              </a:rPr>
              <a:t>situ</a:t>
            </a:r>
            <a:r>
              <a:rPr lang="cs-CZ" altLang="cs-CZ" sz="2800" dirty="0">
                <a:cs typeface="Arial" panose="020B0604020202020204" pitchFamily="34" charset="0"/>
              </a:rPr>
              <a:t> v 35-44 letech</a:t>
            </a:r>
          </a:p>
          <a:p>
            <a:pPr marL="0" indent="0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800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b="1" dirty="0">
                <a:cs typeface="Arial" panose="020B0604020202020204" pitchFamily="34" charset="0"/>
              </a:rPr>
              <a:t>Invazivní karcinom  mezi 45.-55. rokem</a:t>
            </a: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b="1" dirty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dirty="0" err="1"/>
              <a:t>Promořenost</a:t>
            </a:r>
            <a:r>
              <a:rPr lang="cs-CZ" dirty="0"/>
              <a:t> populace HPV v 80 %, max HPV v 25 letech, po 35 roku pouze 5-10 %</a:t>
            </a: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9563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/>
          </p:nvPr>
        </p:nvSpPr>
        <p:spPr>
          <a:xfrm>
            <a:off x="591671" y="360363"/>
            <a:ext cx="10529047" cy="6403508"/>
          </a:xfrm>
          <a:ln/>
        </p:spPr>
        <p:txBody>
          <a:bodyPr anchor="t"/>
          <a:lstStyle/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3200" b="1" dirty="0"/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Klinický obraz: 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exofytický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nebo endofytický růst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krvácení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po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pohlavním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styku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bolest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vodnatý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výtok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symptomy 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z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prorůstání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do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okolních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orgánů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obstrukce močovodů-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hydronefróza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ledviny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u="sng" dirty="0">
                <a:latin typeface="+mn-lt"/>
                <a:cs typeface="Arial" panose="020B0604020202020204" pitchFamily="34" charset="0"/>
              </a:rPr>
              <a:t>časná stadia jsou asymptomatická</a:t>
            </a:r>
            <a:endParaRPr lang="en-US" altLang="cs-CZ" sz="2000" b="1" u="sng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Šíření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: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lokální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do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děložních vazů (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parametrií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do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okolních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orgánů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šíření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lymfogenní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hematogenní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Diagnostika: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gynekologické vyšetření,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vag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UZ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Prebioptické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metody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neinvazivní metody ke zjištění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prekancerotického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stavu- </a:t>
            </a:r>
          </a:p>
          <a:p>
            <a:pPr marL="1588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       cytologie,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kolposkopie, spektroskopie a HPV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testace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1588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Cílená biopsie –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minibiopsie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, cílená excize, kyretáž děložního hrdla</a:t>
            </a: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dirty="0">
                <a:latin typeface="+mn-lt"/>
                <a:cs typeface="Arial" panose="020B0604020202020204" pitchFamily="34" charset="0"/>
              </a:rPr>
              <a:t>RTG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plic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cysto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rektoskopie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CT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pánve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a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břicha</a:t>
            </a: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příp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. MR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pánve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PET/CT</a:t>
            </a: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TM SCC, CYFRA-21, HCG</a:t>
            </a:r>
            <a:endParaRPr lang="en-US" altLang="cs-CZ" sz="2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Obrázek 2" descr="panev1.jpg"/>
          <p:cNvPicPr>
            <a:picLocks noChangeAspect="1"/>
          </p:cNvPicPr>
          <p:nvPr/>
        </p:nvPicPr>
        <p:blipFill>
          <a:blip r:embed="rId3" cstate="print"/>
          <a:srcRect r="12167" b="28788"/>
          <a:stretch>
            <a:fillRect/>
          </a:stretch>
        </p:blipFill>
        <p:spPr>
          <a:xfrm>
            <a:off x="7351776" y="329184"/>
            <a:ext cx="2971890" cy="1926336"/>
          </a:xfrm>
          <a:prstGeom prst="rect">
            <a:avLst/>
          </a:prstGeom>
        </p:spPr>
      </p:pic>
      <p:pic>
        <p:nvPicPr>
          <p:cNvPr id="4" name="Obrázek 3" descr="panev3.jpg"/>
          <p:cNvPicPr>
            <a:picLocks noChangeAspect="1"/>
          </p:cNvPicPr>
          <p:nvPr/>
        </p:nvPicPr>
        <p:blipFill>
          <a:blip r:embed="rId4" cstate="print"/>
          <a:srcRect r="44667" b="24410"/>
          <a:stretch>
            <a:fillRect/>
          </a:stretch>
        </p:blipFill>
        <p:spPr>
          <a:xfrm>
            <a:off x="8278368" y="3139108"/>
            <a:ext cx="3438143" cy="3261692"/>
          </a:xfrm>
          <a:prstGeom prst="rect">
            <a:avLst/>
          </a:prstGeom>
        </p:spPr>
      </p:pic>
      <p:cxnSp>
        <p:nvCxnSpPr>
          <p:cNvPr id="6" name="Přímá spojovací šipka 5"/>
          <p:cNvCxnSpPr/>
          <p:nvPr/>
        </p:nvCxnSpPr>
        <p:spPr>
          <a:xfrm flipH="1">
            <a:off x="10131552" y="4486656"/>
            <a:ext cx="414528" cy="256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10680192" y="4145280"/>
            <a:ext cx="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tumor</a:t>
            </a:r>
          </a:p>
        </p:txBody>
      </p:sp>
    </p:spTree>
    <p:extLst>
      <p:ext uri="{BB962C8B-B14F-4D97-AF65-F5344CB8AC3E}">
        <p14:creationId xmlns:p14="http://schemas.microsoft.com/office/powerpoint/2010/main" val="2014430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48871" y="5526741"/>
            <a:ext cx="102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Cytologie - odběr z povrchu </a:t>
            </a:r>
            <a:r>
              <a:rPr lang="cs-CZ" b="1" dirty="0" err="1">
                <a:cs typeface="Arial" panose="020B0604020202020204" pitchFamily="34" charset="0"/>
              </a:rPr>
              <a:t>exocervixu</a:t>
            </a:r>
            <a:r>
              <a:rPr lang="cs-CZ" b="1" dirty="0">
                <a:cs typeface="Arial" panose="020B0604020202020204" pitchFamily="34" charset="0"/>
              </a:rPr>
              <a:t> špátlí, z </a:t>
            </a:r>
            <a:r>
              <a:rPr lang="cs-CZ" b="1" dirty="0" err="1">
                <a:cs typeface="Arial" panose="020B0604020202020204" pitchFamily="34" charset="0"/>
              </a:rPr>
              <a:t>endocervixu</a:t>
            </a:r>
            <a:r>
              <a:rPr lang="cs-CZ" b="1" dirty="0">
                <a:cs typeface="Arial" panose="020B0604020202020204" pitchFamily="34" charset="0"/>
              </a:rPr>
              <a:t> speciálním kartáčkem, nátěr na sklo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5594" y="429444"/>
            <a:ext cx="5797924" cy="43677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/>
          <a:srcRect l="40870" t="35846" r="34429" b="17647"/>
          <a:stretch/>
        </p:blipFill>
        <p:spPr>
          <a:xfrm>
            <a:off x="707495" y="392868"/>
            <a:ext cx="4178225" cy="442297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633012" y="6320118"/>
            <a:ext cx="224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www.konizace.info</a:t>
            </a:r>
          </a:p>
        </p:txBody>
      </p:sp>
    </p:spTree>
    <p:extLst>
      <p:ext uri="{BB962C8B-B14F-4D97-AF65-F5344CB8AC3E}">
        <p14:creationId xmlns:p14="http://schemas.microsoft.com/office/powerpoint/2010/main" val="1579008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5229" y="443752"/>
            <a:ext cx="5488641" cy="439091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275229" y="5271247"/>
            <a:ext cx="603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Kolposkopie</a:t>
            </a:r>
            <a:r>
              <a:rPr lang="cs-CZ" dirty="0">
                <a:cs typeface="Arial" panose="020B0604020202020204" pitchFamily="34" charset="0"/>
              </a:rPr>
              <a:t> - těžké dysplastické změny děložního čípku</a:t>
            </a:r>
          </a:p>
          <a:p>
            <a:r>
              <a:rPr lang="cs-CZ" b="1" dirty="0">
                <a:cs typeface="Arial" panose="020B0604020202020204" pitchFamily="34" charset="0"/>
              </a:rPr>
              <a:t>Rozšířená kolposkopie </a:t>
            </a:r>
            <a:r>
              <a:rPr lang="cs-CZ" dirty="0">
                <a:cs typeface="Arial" panose="020B0604020202020204" pitchFamily="34" charset="0"/>
              </a:rPr>
              <a:t>s 5% kyselinou octovou</a:t>
            </a:r>
          </a:p>
        </p:txBody>
      </p:sp>
      <p:sp>
        <p:nvSpPr>
          <p:cNvPr id="7" name="Šipka nahoru 6"/>
          <p:cNvSpPr/>
          <p:nvPr/>
        </p:nvSpPr>
        <p:spPr>
          <a:xfrm>
            <a:off x="4046443" y="4485042"/>
            <a:ext cx="497541" cy="7395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7381" y="443752"/>
            <a:ext cx="3301253" cy="364788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076765" y="6266329"/>
            <a:ext cx="2191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www.konizace.info</a:t>
            </a:r>
          </a:p>
        </p:txBody>
      </p:sp>
    </p:spTree>
    <p:extLst>
      <p:ext uri="{BB962C8B-B14F-4D97-AF65-F5344CB8AC3E}">
        <p14:creationId xmlns:p14="http://schemas.microsoft.com/office/powerpoint/2010/main" val="4091429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-119917" y="365125"/>
            <a:ext cx="12765733" cy="1325563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cs-CZ" altLang="cs-CZ" sz="4000" dirty="0"/>
            </a:br>
            <a:r>
              <a:rPr lang="cs-CZ" altLang="cs-CZ" sz="4000" dirty="0"/>
              <a:t> </a:t>
            </a:r>
            <a:r>
              <a:rPr lang="cs-CZ" altLang="cs-CZ" sz="4000" dirty="0" err="1"/>
              <a:t>Cervical</a:t>
            </a:r>
            <a:r>
              <a:rPr lang="cs-CZ" altLang="cs-CZ" sz="4000" dirty="0"/>
              <a:t> </a:t>
            </a:r>
            <a:r>
              <a:rPr lang="cs-CZ" altLang="cs-CZ" sz="4000" dirty="0" err="1"/>
              <a:t>Intraepithelial</a:t>
            </a:r>
            <a:r>
              <a:rPr lang="cs-CZ" altLang="cs-CZ" sz="4000" dirty="0"/>
              <a:t> </a:t>
            </a:r>
            <a:r>
              <a:rPr lang="cs-CZ" altLang="cs-CZ" sz="4000" dirty="0" err="1"/>
              <a:t>Neoplasia</a:t>
            </a:r>
            <a:r>
              <a:rPr lang="cs-CZ" altLang="cs-CZ" sz="4000" dirty="0"/>
              <a:t> (CIN)</a:t>
            </a:r>
            <a:br>
              <a:rPr lang="cs-CZ" altLang="cs-CZ" sz="4000" dirty="0"/>
            </a:br>
            <a:r>
              <a:rPr lang="cs-CZ" altLang="cs-CZ" sz="4000" dirty="0"/>
              <a:t> </a:t>
            </a:r>
            <a:r>
              <a:rPr lang="cs-CZ" altLang="cs-CZ" sz="4000" dirty="0" err="1"/>
              <a:t>CIN</a:t>
            </a:r>
            <a:r>
              <a:rPr lang="cs-CZ" altLang="cs-CZ" sz="4000" dirty="0"/>
              <a:t> v místě </a:t>
            </a:r>
            <a:r>
              <a:rPr lang="cs-CZ" altLang="cs-CZ" sz="4000" b="1" dirty="0"/>
              <a:t>transformační zóny </a:t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7173" name="Obdélník 5"/>
          <p:cNvSpPr>
            <a:spLocks noChangeArrowheads="1"/>
          </p:cNvSpPr>
          <p:nvPr/>
        </p:nvSpPr>
        <p:spPr bwMode="auto">
          <a:xfrm>
            <a:off x="10572751" y="5857875"/>
            <a:ext cx="75988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FFFFFF"/>
                </a:solidFill>
              </a:rPr>
              <a:t>CIS</a:t>
            </a:r>
            <a:endParaRPr lang="cs-CZ" altLang="cs-CZ">
              <a:latin typeface="Calibri" pitchFamily="34" charset="0"/>
            </a:endParaRPr>
          </a:p>
        </p:txBody>
      </p:sp>
      <p:pic>
        <p:nvPicPr>
          <p:cNvPr id="14338" name="Picture 2" descr="https://upload.wikimedia.org/wikipedia/commons/thumb/b/b6/Cervix_Uteri_Normal_Squamocolumnar_Junction_%284796821432%29.jpg/1280px-Cervix_Uteri_Normal_Squamocolumnar_Junction_%284796821432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8720" y="1845097"/>
            <a:ext cx="6268502" cy="4167574"/>
          </a:xfrm>
          <a:prstGeom prst="rect">
            <a:avLst/>
          </a:prstGeom>
          <a:noFill/>
        </p:spPr>
      </p:pic>
      <p:sp>
        <p:nvSpPr>
          <p:cNvPr id="9" name="Šipka doprava 8"/>
          <p:cNvSpPr/>
          <p:nvPr/>
        </p:nvSpPr>
        <p:spPr>
          <a:xfrm>
            <a:off x="1873045" y="3115051"/>
            <a:ext cx="1194620" cy="280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01445" y="3421626"/>
            <a:ext cx="1887794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Dlaždicový epitel</a:t>
            </a:r>
          </a:p>
        </p:txBody>
      </p:sp>
      <p:sp>
        <p:nvSpPr>
          <p:cNvPr id="11" name="Šipka doleva 10"/>
          <p:cNvSpPr/>
          <p:nvPr/>
        </p:nvSpPr>
        <p:spPr>
          <a:xfrm>
            <a:off x="8760542" y="3174058"/>
            <a:ext cx="1268361" cy="2654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9306238" y="3482552"/>
            <a:ext cx="225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Cylindrický epitel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Zástupný symbol pro obsah 3" descr="C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79405" y="115889"/>
            <a:ext cx="9461500" cy="2886075"/>
          </a:xfrm>
        </p:spPr>
      </p:pic>
      <p:sp>
        <p:nvSpPr>
          <p:cNvPr id="8195" name="Obdélník 5"/>
          <p:cNvSpPr>
            <a:spLocks noChangeArrowheads="1"/>
          </p:cNvSpPr>
          <p:nvPr/>
        </p:nvSpPr>
        <p:spPr bwMode="auto">
          <a:xfrm>
            <a:off x="10572751" y="5857875"/>
            <a:ext cx="75988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FFFFFF"/>
                </a:solidFill>
              </a:rPr>
              <a:t>CIS</a:t>
            </a:r>
            <a:endParaRPr lang="cs-CZ" altLang="cs-CZ">
              <a:latin typeface="Calibri" pitchFamily="34" charset="0"/>
            </a:endParaRPr>
          </a:p>
        </p:txBody>
      </p:sp>
      <p:sp>
        <p:nvSpPr>
          <p:cNvPr id="8197" name="Obdélník 8"/>
          <p:cNvSpPr>
            <a:spLocks noChangeArrowheads="1"/>
          </p:cNvSpPr>
          <p:nvPr/>
        </p:nvSpPr>
        <p:spPr bwMode="auto">
          <a:xfrm>
            <a:off x="807769" y="2992209"/>
            <a:ext cx="1142576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b="1" dirty="0">
                <a:latin typeface="Calibri" pitchFamily="34" charset="0"/>
              </a:rPr>
              <a:t>CIN jsou definovány jako alterace dlaždicového epitelu</a:t>
            </a:r>
            <a:r>
              <a:rPr lang="cs-CZ" altLang="cs-CZ" dirty="0">
                <a:latin typeface="Calibri" pitchFamily="34" charset="0"/>
              </a:rPr>
              <a:t>, charakterizované abnormální buněčnou proliferací, vyzráváním a cytologickými atypiemi /především jadernými - </a:t>
            </a:r>
            <a:r>
              <a:rPr lang="cs-CZ" altLang="cs-CZ" dirty="0" err="1">
                <a:latin typeface="Calibri" pitchFamily="34" charset="0"/>
              </a:rPr>
              <a:t>hyperchromásie</a:t>
            </a:r>
            <a:r>
              <a:rPr lang="cs-CZ" altLang="cs-CZ" dirty="0">
                <a:latin typeface="Calibri" pitchFamily="34" charset="0"/>
              </a:rPr>
              <a:t>, zvětšení - nárůst N/C poměru, pleomorfismus, které jsou v různé míře přítomny ve všech vrstvách epitelu, bez ohledu na stupeň cytoplazmatické maturace.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Jejich </a:t>
            </a:r>
            <a:r>
              <a:rPr lang="cs-CZ" altLang="cs-CZ" dirty="0" err="1">
                <a:latin typeface="Calibri" pitchFamily="34" charset="0"/>
              </a:rPr>
              <a:t>grading</a:t>
            </a:r>
            <a:r>
              <a:rPr lang="cs-CZ" altLang="cs-CZ" dirty="0">
                <a:latin typeface="Calibri" pitchFamily="34" charset="0"/>
              </a:rPr>
              <a:t> /CIN I, II a III / je pak založen na části epitelu vykazující známky vyzrávání 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Terapie CIN se řídí tíží léze a výsledky kolposkopie. Pacientky s biopticky ověřenou CIN I a uspokojivým kolposkopickým nálezem mohou být pouze sledovány. 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b="1" dirty="0">
                <a:latin typeface="Calibri" pitchFamily="34" charset="0"/>
              </a:rPr>
              <a:t>Hlavními metodami léčby pro pacientky s biopticky ověřenou CIN II,III jsou pak ablace či </a:t>
            </a:r>
            <a:r>
              <a:rPr lang="cs-CZ" altLang="cs-CZ" b="1" dirty="0" err="1">
                <a:latin typeface="Calibri" pitchFamily="34" charset="0"/>
              </a:rPr>
              <a:t>exscize</a:t>
            </a:r>
            <a:r>
              <a:rPr lang="cs-CZ" altLang="cs-CZ" b="1" dirty="0">
                <a:latin typeface="Calibri" pitchFamily="34" charset="0"/>
              </a:rPr>
              <a:t>.</a:t>
            </a:r>
          </a:p>
          <a:p>
            <a:br>
              <a:rPr lang="cs-CZ" altLang="cs-CZ" dirty="0">
                <a:latin typeface="Calibri" pitchFamily="34" charset="0"/>
              </a:rPr>
            </a:br>
            <a:endParaRPr lang="cs-CZ" altLang="cs-CZ" dirty="0">
              <a:latin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92529" y="6445045"/>
            <a:ext cx="4645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9933"/>
                </a:solidFill>
                <a:ea typeface="Calibri" pitchFamily="34" charset="0"/>
              </a:rPr>
              <a:t>www.</a:t>
            </a:r>
            <a:r>
              <a:rPr lang="cs-CZ" sz="1200" dirty="0" err="1">
                <a:solidFill>
                  <a:srgbClr val="009933"/>
                </a:solidFill>
                <a:ea typeface="Calibri" pitchFamily="34" charset="0"/>
              </a:rPr>
              <a:t>sikluv</a:t>
            </a:r>
            <a:r>
              <a:rPr lang="cs-CZ" sz="1200" dirty="0">
                <a:solidFill>
                  <a:srgbClr val="009933"/>
                </a:solidFill>
                <a:ea typeface="Calibri" pitchFamily="34" charset="0"/>
              </a:rPr>
              <a:t>-ustav-patologie.patologie.</a:t>
            </a:r>
            <a:r>
              <a:rPr lang="cs-CZ" sz="1200" dirty="0" err="1">
                <a:solidFill>
                  <a:srgbClr val="009933"/>
                </a:solidFill>
                <a:ea typeface="Calibri" pitchFamily="34" charset="0"/>
              </a:rPr>
              <a:t>cz</a:t>
            </a:r>
            <a:endParaRPr lang="cs-CZ" sz="1200" dirty="0"/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FE619C-1D78-167E-1F95-08FCC4D5787B}"/>
              </a:ext>
            </a:extLst>
          </p:cNvPr>
          <p:cNvSpPr txBox="1"/>
          <p:nvPr/>
        </p:nvSpPr>
        <p:spPr>
          <a:xfrm>
            <a:off x="556783" y="5857875"/>
            <a:ext cx="11690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400" dirty="0">
                <a:latin typeface="Arial" pitchFamily="34" charset="0"/>
              </a:rPr>
              <a:t>CIN nahrazováno pojmy L-SIL a H-SIL  = </a:t>
            </a:r>
            <a:r>
              <a:rPr lang="cs-CZ" altLang="cs-CZ" sz="1400" dirty="0" err="1">
                <a:latin typeface="Arial" pitchFamily="34" charset="0"/>
              </a:rPr>
              <a:t>Skvamozni</a:t>
            </a:r>
            <a:r>
              <a:rPr lang="cs-CZ" altLang="cs-CZ" sz="1400" dirty="0">
                <a:latin typeface="Arial" pitchFamily="34" charset="0"/>
              </a:rPr>
              <a:t> </a:t>
            </a:r>
            <a:r>
              <a:rPr lang="cs-CZ" altLang="cs-CZ" sz="1400" dirty="0" err="1">
                <a:latin typeface="Arial" pitchFamily="34" charset="0"/>
              </a:rPr>
              <a:t>intraepiteliální</a:t>
            </a:r>
            <a:r>
              <a:rPr lang="cs-CZ" altLang="cs-CZ" sz="1400" dirty="0">
                <a:latin typeface="Arial" pitchFamily="34" charset="0"/>
              </a:rPr>
              <a:t> léze, L -SIL část vyzraje a regreduje, nebo dlouhá stacionární perzistence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6094" t="20037" r="33498" b="5242"/>
          <a:stretch/>
        </p:blipFill>
        <p:spPr>
          <a:xfrm>
            <a:off x="1603717" y="714246"/>
            <a:ext cx="4635717" cy="564435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400800" y="497540"/>
            <a:ext cx="555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cs typeface="Arial" panose="020B0604020202020204" pitchFamily="34" charset="0"/>
              </a:rPr>
              <a:t>Konizace</a:t>
            </a:r>
            <a:r>
              <a:rPr lang="cs-CZ" b="1" dirty="0">
                <a:cs typeface="Arial" panose="020B0604020202020204" pitchFamily="34" charset="0"/>
              </a:rPr>
              <a:t> děložního čípku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dirty="0">
                <a:cs typeface="Arial" panose="020B0604020202020204" pitchFamily="34" charset="0"/>
              </a:rPr>
              <a:t>Krátký zákrok s odstraněním postižené části čípku</a:t>
            </a:r>
          </a:p>
          <a:p>
            <a:r>
              <a:rPr lang="cs-CZ" dirty="0">
                <a:cs typeface="Arial" panose="020B0604020202020204" pitchFamily="34" charset="0"/>
              </a:rPr>
              <a:t>Rozsah dle možností k zachování těhotenství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94930" y="2581835"/>
            <a:ext cx="527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cs typeface="Arial" panose="020B0604020202020204" pitchFamily="34" charset="0"/>
              </a:rPr>
              <a:t>Trachelektomie</a:t>
            </a:r>
            <a:r>
              <a:rPr lang="cs-CZ" b="1" dirty="0">
                <a:cs typeface="Arial" panose="020B0604020202020204" pitchFamily="34" charset="0"/>
              </a:rPr>
              <a:t> prostá či radikální </a:t>
            </a:r>
            <a:r>
              <a:rPr lang="cs-CZ" dirty="0">
                <a:cs typeface="Arial" panose="020B0604020202020204" pitchFamily="34" charset="0"/>
              </a:rPr>
              <a:t>u žen plánujících těhotenství – odstranění téměř celého hrdla děložního, radikální s kraniální částí pochvy a děložními vazy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89059" y="4477871"/>
            <a:ext cx="4491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Simplexní hysterektomie</a:t>
            </a:r>
          </a:p>
          <a:p>
            <a:r>
              <a:rPr lang="cs-CZ" b="1" dirty="0">
                <a:cs typeface="Arial" panose="020B0604020202020204" pitchFamily="34" charset="0"/>
              </a:rPr>
              <a:t>Radikální hysterektomie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090212" y="6225988"/>
            <a:ext cx="244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www.konize.info</a:t>
            </a:r>
          </a:p>
        </p:txBody>
      </p:sp>
    </p:spTree>
    <p:extLst>
      <p:ext uri="{BB962C8B-B14F-4D97-AF65-F5344CB8AC3E}">
        <p14:creationId xmlns:p14="http://schemas.microsoft.com/office/powerpoint/2010/main" val="1385781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334" y="1136015"/>
            <a:ext cx="7127875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086036" y="333376"/>
            <a:ext cx="8362251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750"/>
              </a:spcBef>
            </a:pPr>
            <a:r>
              <a:rPr lang="cs-CZ" altLang="cs-CZ" sz="4400" b="1" dirty="0">
                <a:latin typeface="+mn-lt"/>
              </a:rPr>
              <a:t>  </a:t>
            </a:r>
            <a:r>
              <a:rPr lang="cs-CZ" altLang="cs-CZ" sz="3600" b="1" dirty="0">
                <a:latin typeface="+mn-lt"/>
              </a:rPr>
              <a:t>Anatomie ženské pánve</a:t>
            </a:r>
          </a:p>
        </p:txBody>
      </p:sp>
    </p:spTree>
    <p:extLst>
      <p:ext uri="{BB962C8B-B14F-4D97-AF65-F5344CB8AC3E}">
        <p14:creationId xmlns:p14="http://schemas.microsoft.com/office/powerpoint/2010/main" val="4110019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75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  <a:cs typeface="Arial" panose="020B0604020202020204" pitchFamily="34" charset="0"/>
              </a:rPr>
              <a:t>SCREENING CA DĚLOŽNÍHO HRDLA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10473"/>
            <a:ext cx="10914529" cy="4351338"/>
          </a:xfrm>
        </p:spPr>
        <p:txBody>
          <a:bodyPr/>
          <a:lstStyle/>
          <a:p>
            <a:r>
              <a:rPr lang="cs-CZ" sz="2400" dirty="0">
                <a:cs typeface="Arial" panose="020B0604020202020204" pitchFamily="34" charset="0"/>
              </a:rPr>
              <a:t>1x ročně cytologické vyšetření, kolposkopie, kompletní gynekologické vyšetření</a:t>
            </a:r>
          </a:p>
          <a:p>
            <a:r>
              <a:rPr lang="cs-CZ" sz="2400" dirty="0">
                <a:cs typeface="Arial" panose="020B0604020202020204" pitchFamily="34" charset="0"/>
              </a:rPr>
              <a:t>Adresné zvaní</a:t>
            </a:r>
          </a:p>
          <a:p>
            <a:r>
              <a:rPr lang="cs-CZ" sz="2400" b="1" dirty="0">
                <a:cs typeface="Arial" panose="020B0604020202020204" pitchFamily="34" charset="0"/>
              </a:rPr>
              <a:t>Prevence: </a:t>
            </a:r>
            <a:r>
              <a:rPr lang="cs-CZ" sz="2400" dirty="0">
                <a:cs typeface="Arial" panose="020B0604020202020204" pitchFamily="34" charset="0"/>
              </a:rPr>
              <a:t>očkováním - 3 profylaktické vakcíny proti HPV – bivalentní HPV 16,18 </a:t>
            </a:r>
            <a:r>
              <a:rPr lang="cs-CZ" sz="2400" dirty="0" err="1">
                <a:cs typeface="Arial" panose="020B0604020202020204" pitchFamily="34" charset="0"/>
              </a:rPr>
              <a:t>Cervarix</a:t>
            </a:r>
            <a:r>
              <a:rPr lang="cs-CZ" sz="2400" dirty="0">
                <a:cs typeface="Arial" panose="020B0604020202020204" pitchFamily="34" charset="0"/>
              </a:rPr>
              <a:t>, </a:t>
            </a:r>
            <a:r>
              <a:rPr lang="cs-CZ" sz="2400" dirty="0" err="1">
                <a:cs typeface="Arial" panose="020B0604020202020204" pitchFamily="34" charset="0"/>
              </a:rPr>
              <a:t>kvadrivalentní</a:t>
            </a:r>
            <a:r>
              <a:rPr lang="cs-CZ" sz="2400" dirty="0">
                <a:cs typeface="Arial" panose="020B0604020202020204" pitchFamily="34" charset="0"/>
              </a:rPr>
              <a:t> v kombinaci s HPV 6 a 11 (prevence genitálních bradavic) </a:t>
            </a:r>
            <a:r>
              <a:rPr lang="cs-CZ" sz="2400" dirty="0" err="1">
                <a:cs typeface="Arial" panose="020B0604020202020204" pitchFamily="34" charset="0"/>
              </a:rPr>
              <a:t>Silgard</a:t>
            </a:r>
            <a:r>
              <a:rPr lang="cs-CZ" sz="2400" dirty="0">
                <a:cs typeface="Arial" panose="020B0604020202020204" pitchFamily="34" charset="0"/>
              </a:rPr>
              <a:t> – ukončen prodej k r. 2023, </a:t>
            </a:r>
            <a:r>
              <a:rPr lang="cs-CZ" sz="2400" b="1" dirty="0" err="1">
                <a:cs typeface="Arial" panose="020B0604020202020204" pitchFamily="34" charset="0"/>
              </a:rPr>
              <a:t>nanovalentní</a:t>
            </a:r>
            <a:r>
              <a:rPr lang="cs-CZ" sz="2400" b="1" dirty="0">
                <a:cs typeface="Arial" panose="020B0604020202020204" pitchFamily="34" charset="0"/>
              </a:rPr>
              <a:t> </a:t>
            </a:r>
            <a:r>
              <a:rPr lang="cs-CZ" sz="2400" b="1" dirty="0" err="1">
                <a:cs typeface="Arial" panose="020B0604020202020204" pitchFamily="34" charset="0"/>
              </a:rPr>
              <a:t>Gardasil</a:t>
            </a:r>
            <a:r>
              <a:rPr lang="cs-CZ" sz="2400" b="1" dirty="0">
                <a:cs typeface="Arial" panose="020B0604020202020204" pitchFamily="34" charset="0"/>
              </a:rPr>
              <a:t> 9</a:t>
            </a:r>
          </a:p>
          <a:p>
            <a:r>
              <a:rPr lang="cs-CZ" sz="2400" dirty="0">
                <a:cs typeface="Arial" panose="020B0604020202020204" pitchFamily="34" charset="0"/>
              </a:rPr>
              <a:t>Nejlépe u dívek před zahájením pohlavního života mezi 9. -10. rokem, věkové rozmezí (9-45 let), </a:t>
            </a:r>
            <a:r>
              <a:rPr lang="cs-CZ" sz="2400" b="1" dirty="0">
                <a:cs typeface="Arial" panose="020B0604020202020204" pitchFamily="34" charset="0"/>
              </a:rPr>
              <a:t>v současné době nabízeno i chlapcům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6709" y="4594902"/>
            <a:ext cx="3245370" cy="19472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8565" y="4604364"/>
            <a:ext cx="2095499" cy="182595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327136" y="6376416"/>
            <a:ext cx="3877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http://hpvinfo.cz/cipku-delozniho-ockovani-proti-rakovine</a:t>
            </a:r>
          </a:p>
        </p:txBody>
      </p:sp>
    </p:spTree>
    <p:extLst>
      <p:ext uri="{BB962C8B-B14F-4D97-AF65-F5344CB8AC3E}">
        <p14:creationId xmlns:p14="http://schemas.microsoft.com/office/powerpoint/2010/main" val="610497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5923C13-30D4-4B67-B750-5D5349B73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8" t="13971" r="19222" b="10801"/>
          <a:stretch/>
        </p:blipFill>
        <p:spPr>
          <a:xfrm>
            <a:off x="5501389" y="493537"/>
            <a:ext cx="6580532" cy="45731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FC93F57-DABE-4BEE-BC31-65D17ABD2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0" t="36277" r="11968" b="24772"/>
          <a:stretch/>
        </p:blipFill>
        <p:spPr>
          <a:xfrm>
            <a:off x="404734" y="575690"/>
            <a:ext cx="5096655" cy="14857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2AECD45-2218-4B38-AFD7-B94F5901FFB7}"/>
              </a:ext>
            </a:extLst>
          </p:cNvPr>
          <p:cNvSpPr txBox="1"/>
          <p:nvPr/>
        </p:nvSpPr>
        <p:spPr>
          <a:xfrm>
            <a:off x="6560693" y="6291155"/>
            <a:ext cx="531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https://ockovaniprotihpv.cz/ockovani-proti-hpv</a:t>
            </a:r>
          </a:p>
        </p:txBody>
      </p:sp>
      <p:pic>
        <p:nvPicPr>
          <p:cNvPr id="3074" name="Picture 2" descr="Očkování proti rakovině čípku děložního">
            <a:extLst>
              <a:ext uri="{FF2B5EF4-FFF2-40B4-BE49-F238E27FC236}">
                <a16:creationId xmlns:a16="http://schemas.microsoft.com/office/drawing/2014/main" id="{3DDB204B-D38F-470B-90D5-85872BAE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9" y="2542290"/>
            <a:ext cx="5077335" cy="335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38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4DB2E6-4BDD-4106-93AF-18E146F3B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4" t="13651" r="18853" b="28860"/>
          <a:stretch/>
        </p:blipFill>
        <p:spPr>
          <a:xfrm>
            <a:off x="1049519" y="127481"/>
            <a:ext cx="8833035" cy="48489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47DD68-DD22-4A1F-9A7A-A66019CB8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22" t="53335" r="22143" b="27290"/>
          <a:stretch/>
        </p:blipFill>
        <p:spPr>
          <a:xfrm>
            <a:off x="4456446" y="4603446"/>
            <a:ext cx="7131814" cy="132375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972419D-E14E-49A2-8BD0-297538EA8213}"/>
              </a:ext>
            </a:extLst>
          </p:cNvPr>
          <p:cNvSpPr txBox="1"/>
          <p:nvPr/>
        </p:nvSpPr>
        <p:spPr>
          <a:xfrm>
            <a:off x="7473462" y="6386572"/>
            <a:ext cx="513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https://ockovaniprotihpv.cz/ockovani-proti-hpv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5788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/>
          <p:cNvSpPr>
            <a:spLocks noChangeArrowheads="1"/>
          </p:cNvSpPr>
          <p:nvPr/>
        </p:nvSpPr>
        <p:spPr bwMode="auto">
          <a:xfrm>
            <a:off x="527051" y="417513"/>
            <a:ext cx="1123314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 dirty="0">
                <a:latin typeface="Calibri" pitchFamily="34" charset="0"/>
              </a:rPr>
              <a:t>Nejvyšší riziko maligní transformace buněk děložního čípku představují především </a:t>
            </a:r>
            <a:r>
              <a:rPr lang="cs-CZ" altLang="cs-CZ" sz="2000" b="1" dirty="0">
                <a:latin typeface="Calibri" pitchFamily="34" charset="0"/>
              </a:rPr>
              <a:t>HPV typy 16 a 18 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dirty="0">
                <a:latin typeface="Calibri" pitchFamily="34" charset="0"/>
              </a:rPr>
              <a:t>Každoročně se ve světě infikuje virem HPV asi 300 milionů žen, z toho asi 100 milionů </a:t>
            </a:r>
            <a:r>
              <a:rPr lang="cs-CZ" altLang="cs-CZ" sz="2000" dirty="0" err="1">
                <a:latin typeface="Calibri" pitchFamily="34" charset="0"/>
              </a:rPr>
              <a:t>subtypem</a:t>
            </a:r>
            <a:r>
              <a:rPr lang="cs-CZ" altLang="cs-CZ" sz="2000" dirty="0">
                <a:latin typeface="Calibri" pitchFamily="34" charset="0"/>
              </a:rPr>
              <a:t> 16 a 18. 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b="1" dirty="0">
                <a:latin typeface="Calibri" pitchFamily="34" charset="0"/>
              </a:rPr>
              <a:t>Přítomnost DNA </a:t>
            </a:r>
            <a:r>
              <a:rPr lang="cs-CZ" altLang="cs-CZ" sz="2000" b="1" dirty="0" err="1">
                <a:latin typeface="Calibri" pitchFamily="34" charset="0"/>
              </a:rPr>
              <a:t>high</a:t>
            </a:r>
            <a:r>
              <a:rPr lang="cs-CZ" altLang="cs-CZ" sz="2000" b="1" dirty="0">
                <a:latin typeface="Calibri" pitchFamily="34" charset="0"/>
              </a:rPr>
              <a:t>-risk HPV se prokazuje v 99,7% u </a:t>
            </a:r>
            <a:r>
              <a:rPr lang="cs-CZ" altLang="cs-CZ" sz="2000" b="1" dirty="0" err="1">
                <a:latin typeface="Calibri" pitchFamily="34" charset="0"/>
              </a:rPr>
              <a:t>spinocelularního</a:t>
            </a:r>
            <a:r>
              <a:rPr lang="cs-CZ" altLang="cs-CZ" sz="2000" b="1" dirty="0">
                <a:latin typeface="Calibri" pitchFamily="34" charset="0"/>
              </a:rPr>
              <a:t> karcinomu </a:t>
            </a:r>
          </a:p>
          <a:p>
            <a:pPr algn="ctr"/>
            <a:r>
              <a:rPr lang="cs-CZ" altLang="cs-CZ" sz="2000" b="1" dirty="0">
                <a:latin typeface="Calibri" pitchFamily="34" charset="0"/>
              </a:rPr>
              <a:t>a v 95 % u adenokarcinomu. 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dirty="0">
                <a:latin typeface="Calibri" pitchFamily="34" charset="0"/>
              </a:rPr>
              <a:t>K odhalení typu HPV infekce slouží hybridizační testy.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u="sng" dirty="0">
                <a:latin typeface="Calibri" pitchFamily="34" charset="0"/>
              </a:rPr>
              <a:t>Maximum výskytu pozorujeme u sexuálně aktivních žen před dosažením 25. roku věku (15–40 %), poté incidence klesá a po 35. roce věku </a:t>
            </a:r>
            <a:r>
              <a:rPr lang="cs-CZ" altLang="cs-CZ" sz="2000" u="sng" dirty="0" err="1">
                <a:latin typeface="Calibri" pitchFamily="34" charset="0"/>
              </a:rPr>
              <a:t>perzistuje</a:t>
            </a:r>
            <a:r>
              <a:rPr lang="cs-CZ" altLang="cs-CZ" sz="2000" u="sng" dirty="0">
                <a:latin typeface="Calibri" pitchFamily="34" charset="0"/>
              </a:rPr>
              <a:t> virus už jen u 5–10 % žen. 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dirty="0">
                <a:latin typeface="Calibri" pitchFamily="34" charset="0"/>
              </a:rPr>
              <a:t>Perzistence HPV v epitelu čípku děložního souvisí s neschopností imunitního systému eliminovat virus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dirty="0">
                <a:latin typeface="Calibri" pitchFamily="34" charset="0"/>
              </a:rPr>
              <a:t>Ke vzniku samotného nádoru přispívají další </a:t>
            </a:r>
            <a:r>
              <a:rPr lang="cs-CZ" altLang="cs-CZ" sz="2000" b="1" dirty="0">
                <a:latin typeface="Calibri" pitchFamily="34" charset="0"/>
              </a:rPr>
              <a:t>tzv. nádorové promotory</a:t>
            </a:r>
            <a:r>
              <a:rPr lang="cs-CZ" altLang="cs-CZ" sz="2000" dirty="0">
                <a:latin typeface="Calibri" pitchFamily="34" charset="0"/>
              </a:rPr>
              <a:t>, všeobecně známé rizikové faktory – sexuálně přenosné infekce, časné zahájení pohlavního života, pohlavní promiskuita, kouření, porucha imunity.</a:t>
            </a:r>
          </a:p>
        </p:txBody>
      </p:sp>
      <p:sp>
        <p:nvSpPr>
          <p:cNvPr id="9219" name="TextovéPole 2"/>
          <p:cNvSpPr txBox="1">
            <a:spLocks noChangeArrowheads="1"/>
          </p:cNvSpPr>
          <p:nvPr/>
        </p:nvSpPr>
        <p:spPr bwMode="auto">
          <a:xfrm>
            <a:off x="8688918" y="6524625"/>
            <a:ext cx="355176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B050"/>
                </a:solidFill>
                <a:latin typeface="Calibri" pitchFamily="34" charset="0"/>
              </a:rPr>
              <a:t>Mouková et al.2011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7D68C9C-8997-4792-AD31-5D8C1CD524EA}"/>
              </a:ext>
            </a:extLst>
          </p:cNvPr>
          <p:cNvSpPr/>
          <p:nvPr/>
        </p:nvSpPr>
        <p:spPr>
          <a:xfrm>
            <a:off x="527051" y="263770"/>
            <a:ext cx="11233148" cy="58908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ovéPole 1"/>
          <p:cNvSpPr txBox="1">
            <a:spLocks noChangeArrowheads="1"/>
          </p:cNvSpPr>
          <p:nvPr/>
        </p:nvSpPr>
        <p:spPr bwMode="auto">
          <a:xfrm>
            <a:off x="8255000" y="6488114"/>
            <a:ext cx="3937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altLang="cs-CZ">
                <a:latin typeface="Calibri" pitchFamily="34" charset="0"/>
              </a:rPr>
              <a:t>Vaněček T:  cervix.cz, linkos.cz</a:t>
            </a:r>
          </a:p>
        </p:txBody>
      </p:sp>
      <p:sp>
        <p:nvSpPr>
          <p:cNvPr id="11267" name="Obdélník 2"/>
          <p:cNvSpPr>
            <a:spLocks noChangeArrowheads="1"/>
          </p:cNvSpPr>
          <p:nvPr/>
        </p:nvSpPr>
        <p:spPr bwMode="auto">
          <a:xfrm>
            <a:off x="668460" y="486748"/>
            <a:ext cx="1085508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latin typeface="Calibri" pitchFamily="34" charset="0"/>
              </a:rPr>
              <a:t>Pro rutinní preventivní a diagnostický </a:t>
            </a:r>
            <a:r>
              <a:rPr lang="cs-CZ" altLang="cs-CZ" b="1" dirty="0" err="1">
                <a:latin typeface="Calibri" pitchFamily="34" charset="0"/>
              </a:rPr>
              <a:t>screening</a:t>
            </a:r>
            <a:r>
              <a:rPr lang="cs-CZ" altLang="cs-CZ" dirty="0">
                <a:latin typeface="Calibri" pitchFamily="34" charset="0"/>
              </a:rPr>
              <a:t> cervikálních lézí obvykle plně postačuje určení </a:t>
            </a:r>
            <a:r>
              <a:rPr lang="cs-CZ" altLang="cs-CZ" b="1" dirty="0">
                <a:latin typeface="Calibri" pitchFamily="34" charset="0"/>
              </a:rPr>
              <a:t>HPV negativity nebo HPV pozitivity,</a:t>
            </a:r>
            <a:r>
              <a:rPr lang="cs-CZ" altLang="cs-CZ" dirty="0">
                <a:latin typeface="Calibri" pitchFamily="34" charset="0"/>
              </a:rPr>
              <a:t> v případě pozitivity určení přítomnosti některého typu ze skupiny HR HPV, případně podle charakteru léze i LR HPV</a:t>
            </a: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r>
              <a:rPr lang="cs-CZ" altLang="cs-CZ" dirty="0">
                <a:latin typeface="Calibri" pitchFamily="34" charset="0"/>
              </a:rPr>
              <a:t>Nejpoužívanější metodou je </a:t>
            </a:r>
            <a:r>
              <a:rPr lang="cs-CZ" altLang="cs-CZ" b="1" dirty="0">
                <a:latin typeface="Calibri" pitchFamily="34" charset="0"/>
              </a:rPr>
              <a:t>Hybrid </a:t>
            </a:r>
            <a:r>
              <a:rPr lang="cs-CZ" altLang="cs-CZ" b="1" dirty="0" err="1">
                <a:latin typeface="Calibri" pitchFamily="34" charset="0"/>
              </a:rPr>
              <a:t>Capture</a:t>
            </a:r>
            <a:r>
              <a:rPr lang="cs-CZ" altLang="cs-CZ" b="1" dirty="0">
                <a:latin typeface="Calibri" pitchFamily="34" charset="0"/>
              </a:rPr>
              <a:t> II systém (</a:t>
            </a:r>
            <a:r>
              <a:rPr lang="cs-CZ" altLang="cs-CZ" b="1" dirty="0" err="1">
                <a:latin typeface="Calibri" pitchFamily="34" charset="0"/>
              </a:rPr>
              <a:t>Digene</a:t>
            </a:r>
            <a:r>
              <a:rPr lang="cs-CZ" altLang="cs-CZ" b="1" dirty="0">
                <a:latin typeface="Calibri" pitchFamily="34" charset="0"/>
              </a:rPr>
              <a:t>), </a:t>
            </a:r>
            <a:r>
              <a:rPr lang="cs-CZ" altLang="cs-CZ" dirty="0">
                <a:latin typeface="Calibri" pitchFamily="34" charset="0"/>
              </a:rPr>
              <a:t>který používá pro hybridizaci RNA sondy jak pro skupinu HR HPV typů (16,18,31,33,35,39,45,51,52,56,58,59,68 ), tak pro skupinu LR HPV typů ( 6,11,42,43,44 )</a:t>
            </a: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r>
              <a:rPr lang="cs-CZ" altLang="cs-CZ" dirty="0">
                <a:latin typeface="Calibri" pitchFamily="34" charset="0"/>
              </a:rPr>
              <a:t>Jeho podstatou je metoda založená na </a:t>
            </a:r>
            <a:r>
              <a:rPr lang="cs-CZ" altLang="cs-CZ" u="sng" dirty="0">
                <a:latin typeface="Calibri" pitchFamily="34" charset="0"/>
              </a:rPr>
              <a:t>přímé hybridizaci HPV DNA, </a:t>
            </a:r>
            <a:r>
              <a:rPr lang="cs-CZ" altLang="cs-CZ" dirty="0">
                <a:latin typeface="Calibri" pitchFamily="34" charset="0"/>
              </a:rPr>
              <a:t>detekce pomocí specifických protilátek konjugovaných s příslušným detekčním enzymem, v tomto případě nejčastěji za použití </a:t>
            </a:r>
            <a:r>
              <a:rPr lang="cs-CZ" altLang="cs-CZ" u="sng" dirty="0">
                <a:latin typeface="Calibri" pitchFamily="34" charset="0"/>
              </a:rPr>
              <a:t>chemiluminiscenčního substrátu</a:t>
            </a:r>
            <a:r>
              <a:rPr lang="cs-CZ" altLang="cs-CZ" dirty="0">
                <a:latin typeface="Calibri" pitchFamily="34" charset="0"/>
              </a:rPr>
              <a:t>. Pro zvýšení citlivosti detekce se využívá metoda </a:t>
            </a:r>
            <a:r>
              <a:rPr lang="cs-CZ" altLang="cs-CZ" dirty="0" err="1">
                <a:latin typeface="Calibri" pitchFamily="34" charset="0"/>
              </a:rPr>
              <a:t>amplifikce</a:t>
            </a:r>
            <a:r>
              <a:rPr lang="cs-CZ" altLang="cs-CZ" dirty="0">
                <a:latin typeface="Calibri" pitchFamily="34" charset="0"/>
              </a:rPr>
              <a:t> signálu, tím se tato metoda stává srovnatelně citlivou s detekcí na bázi PCR. Touto metodou lze podle některých publikací detekovat přítomnost </a:t>
            </a:r>
            <a:r>
              <a:rPr lang="cs-CZ" altLang="cs-CZ" dirty="0" err="1">
                <a:latin typeface="Calibri" pitchFamily="34" charset="0"/>
              </a:rPr>
              <a:t>papillomavirů</a:t>
            </a:r>
            <a:r>
              <a:rPr lang="cs-CZ" altLang="cs-CZ" dirty="0">
                <a:latin typeface="Calibri" pitchFamily="34" charset="0"/>
              </a:rPr>
              <a:t> s citlivostí již od 1pg HPV DNA/ml.</a:t>
            </a:r>
          </a:p>
          <a:p>
            <a:endParaRPr lang="cs-CZ" altLang="cs-CZ" dirty="0">
              <a:latin typeface="Calibri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4C18B9-85AE-4F8A-8AE4-7E86D5D66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91" t="31016" r="29866" b="26655"/>
          <a:stretch/>
        </p:blipFill>
        <p:spPr>
          <a:xfrm>
            <a:off x="4356588" y="2435736"/>
            <a:ext cx="3478824" cy="238293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A80A723-C713-4322-BBC3-E71B10489AE0}"/>
              </a:ext>
            </a:extLst>
          </p:cNvPr>
          <p:cNvSpPr txBox="1"/>
          <p:nvPr/>
        </p:nvSpPr>
        <p:spPr>
          <a:xfrm>
            <a:off x="650631" y="439615"/>
            <a:ext cx="110079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altLang="cs-CZ" sz="2400" b="1" dirty="0">
                <a:latin typeface="Calibri" pitchFamily="34" charset="0"/>
              </a:rPr>
              <a:t>Přetrvávání viru v epitelu (v této fázi nemusí být detekovatelné cytologií nebo kolposkopií ještě žádné změny) i po 35. roce života je největším rizikem pro vznik </a:t>
            </a:r>
            <a:r>
              <a:rPr lang="cs-CZ" altLang="cs-CZ" sz="2400" b="1" dirty="0" err="1">
                <a:latin typeface="Calibri" pitchFamily="34" charset="0"/>
              </a:rPr>
              <a:t>přednádorového</a:t>
            </a:r>
            <a:r>
              <a:rPr lang="cs-CZ" altLang="cs-CZ" sz="2400" b="1" dirty="0">
                <a:latin typeface="Calibri" pitchFamily="34" charset="0"/>
              </a:rPr>
              <a:t> stavu a karcinomu.  </a:t>
            </a:r>
          </a:p>
          <a:p>
            <a:pPr algn="just"/>
            <a:endParaRPr lang="cs-CZ" altLang="cs-CZ" sz="2400" b="1" dirty="0">
              <a:latin typeface="Calibri" pitchFamily="34" charset="0"/>
            </a:endParaRPr>
          </a:p>
          <a:p>
            <a:pPr algn="just"/>
            <a:endParaRPr lang="cs-CZ" altLang="cs-CZ" sz="2400" b="1" dirty="0">
              <a:latin typeface="Calibri" pitchFamily="34" charset="0"/>
            </a:endParaRPr>
          </a:p>
          <a:p>
            <a:pPr algn="just"/>
            <a:r>
              <a:rPr lang="cs-CZ" altLang="cs-CZ" sz="2400" b="1" dirty="0">
                <a:solidFill>
                  <a:srgbClr val="FF0000"/>
                </a:solidFill>
                <a:latin typeface="Calibri" pitchFamily="34" charset="0"/>
              </a:rPr>
              <a:t>V současné době jsou </a:t>
            </a:r>
            <a:r>
              <a:rPr lang="cs-CZ" altLang="cs-CZ" sz="2400" b="1" dirty="0">
                <a:solidFill>
                  <a:srgbClr val="FF0000"/>
                </a:solidFill>
                <a:latin typeface="Calibri" pitchFamily="34" charset="0"/>
                <a:hlinkClick r:id="rId2"/>
              </a:rPr>
              <a:t>screeningové</a:t>
            </a:r>
            <a:r>
              <a:rPr lang="cs-CZ" altLang="cs-CZ" sz="2400" b="1" dirty="0">
                <a:solidFill>
                  <a:srgbClr val="FF0000"/>
                </a:solidFill>
                <a:latin typeface="Calibri" pitchFamily="34" charset="0"/>
              </a:rPr>
              <a:t> programy založeny ve všech rozvinutých zemích na onkologické cytologii</a:t>
            </a:r>
            <a:r>
              <a:rPr lang="cs-CZ" altLang="cs-CZ" sz="2400" dirty="0">
                <a:latin typeface="Calibri" pitchFamily="34" charset="0"/>
              </a:rPr>
              <a:t>, řada zemí nyní doplňuje k zvýšení spolehlivosti screeningu i HPV </a:t>
            </a:r>
            <a:r>
              <a:rPr lang="cs-CZ" altLang="cs-CZ" sz="2400" dirty="0" err="1">
                <a:latin typeface="Calibri" pitchFamily="34" charset="0"/>
              </a:rPr>
              <a:t>testaci</a:t>
            </a:r>
            <a:r>
              <a:rPr lang="cs-CZ" altLang="cs-CZ" sz="2400" dirty="0">
                <a:latin typeface="Calibri" pitchFamily="34" charset="0"/>
              </a:rPr>
              <a:t> na onkogenní typy. Ženy na 30 let či s pozitivní cytologií.</a:t>
            </a:r>
          </a:p>
          <a:p>
            <a:pPr algn="just"/>
            <a:endParaRPr lang="cs-CZ" altLang="cs-CZ" sz="2400" b="1" dirty="0">
              <a:latin typeface="Calibri" pitchFamily="34" charset="0"/>
            </a:endParaRPr>
          </a:p>
          <a:p>
            <a:pPr algn="just"/>
            <a:endParaRPr lang="cs-CZ" altLang="cs-CZ" sz="2400" b="1" dirty="0">
              <a:latin typeface="Calibri" pitchFamily="34" charset="0"/>
            </a:endParaRPr>
          </a:p>
          <a:p>
            <a:pPr algn="just"/>
            <a:r>
              <a:rPr lang="cs-CZ" altLang="cs-CZ" sz="2400" b="1" dirty="0">
                <a:latin typeface="Calibri" pitchFamily="34" charset="0"/>
              </a:rPr>
              <a:t>Screening cervikálního karcinomu je dnes ve světě uznáván jako nejefektivnější ze všech dostupných screeningových programů</a:t>
            </a:r>
          </a:p>
          <a:p>
            <a:pPr algn="just"/>
            <a:endParaRPr lang="cs-CZ" altLang="cs-CZ" sz="2400" b="1" dirty="0">
              <a:latin typeface="Calibri" pitchFamily="34" charset="0"/>
            </a:endParaRPr>
          </a:p>
          <a:p>
            <a:pPr algn="just"/>
            <a:endParaRPr lang="cs-CZ" altLang="cs-CZ" sz="2400" b="1" dirty="0">
              <a:latin typeface="Calibri" pitchFamily="34" charset="0"/>
            </a:endParaRPr>
          </a:p>
          <a:p>
            <a:pPr algn="just"/>
            <a:r>
              <a:rPr lang="cs-CZ" altLang="cs-CZ" sz="2400" b="1" dirty="0" err="1">
                <a:latin typeface="Calibri" pitchFamily="34" charset="0"/>
              </a:rPr>
              <a:t>Samoodběrové</a:t>
            </a:r>
            <a:r>
              <a:rPr lang="cs-CZ" altLang="cs-CZ" sz="2400" b="1" dirty="0">
                <a:latin typeface="Calibri" pitchFamily="34" charset="0"/>
              </a:rPr>
              <a:t> sady na HPV v lékárnách</a:t>
            </a:r>
          </a:p>
        </p:txBody>
      </p:sp>
    </p:spTree>
    <p:extLst>
      <p:ext uri="{BB962C8B-B14F-4D97-AF65-F5344CB8AC3E}">
        <p14:creationId xmlns:p14="http://schemas.microsoft.com/office/powerpoint/2010/main" val="624262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/>
          </p:nvPr>
        </p:nvSpPr>
        <p:spPr>
          <a:xfrm>
            <a:off x="753035" y="360363"/>
            <a:ext cx="10623177" cy="6119812"/>
          </a:xfrm>
          <a:ln/>
        </p:spPr>
        <p:txBody>
          <a:bodyPr anchor="t"/>
          <a:lstStyle/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Obrázek 2" descr="cervi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5035" y="377825"/>
            <a:ext cx="5102509" cy="531139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C8998D8-EB48-405D-A5B9-D28565B756A4}"/>
              </a:ext>
            </a:extLst>
          </p:cNvPr>
          <p:cNvSpPr txBox="1"/>
          <p:nvPr/>
        </p:nvSpPr>
        <p:spPr>
          <a:xfrm>
            <a:off x="720968" y="377825"/>
            <a:ext cx="561307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FIGO klasifikace</a:t>
            </a:r>
            <a:r>
              <a:rPr lang="cs-CZ" sz="2000" dirty="0"/>
              <a:t>- velikost tumoru + hloubka invaze</a:t>
            </a:r>
          </a:p>
          <a:p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Histopatologie: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Spinocelulární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karcinom 85-90 %, </a:t>
            </a:r>
          </a:p>
          <a:p>
            <a:endParaRPr lang="cs-CZ" altLang="cs-CZ" sz="2000" dirty="0"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+mn-lt"/>
                <a:cs typeface="Arial" panose="020B0604020202020204" pitchFamily="34" charset="0"/>
              </a:rPr>
              <a:t>Nová klasifikace pro adenokarcinomy-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Silvův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systém</a:t>
            </a:r>
          </a:p>
          <a:p>
            <a:endParaRPr lang="cs-CZ" altLang="cs-CZ" sz="2000" b="1" dirty="0"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+mn-lt"/>
                <a:cs typeface="Arial" panose="020B0604020202020204" pitchFamily="34" charset="0"/>
              </a:rPr>
              <a:t>Sarkomy, melanom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22654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12064" y="451104"/>
            <a:ext cx="10911840" cy="5718048"/>
          </a:xfrm>
        </p:spPr>
        <p:txBody>
          <a:bodyPr>
            <a:normAutofit lnSpcReduction="10000"/>
          </a:bodyPr>
          <a:lstStyle/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b="1" dirty="0">
                <a:cs typeface="Arial" panose="020B0604020202020204" pitchFamily="34" charset="0"/>
              </a:rPr>
              <a:t>Léčba:</a:t>
            </a:r>
          </a:p>
          <a:p>
            <a:pPr marL="684213" indent="-682625">
              <a:spcBef>
                <a:spcPts val="8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b="1" dirty="0">
              <a:cs typeface="Arial" panose="020B0604020202020204" pitchFamily="34" charset="0"/>
            </a:endParaRPr>
          </a:p>
          <a:p>
            <a:pPr marL="684213" indent="-682625" algn="l">
              <a:spcBef>
                <a:spcPts val="8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b="1" dirty="0">
                <a:cs typeface="Arial" panose="020B0604020202020204" pitchFamily="34" charset="0"/>
              </a:rPr>
              <a:t>Chirurgická - </a:t>
            </a:r>
            <a:r>
              <a:rPr lang="cs-CZ" altLang="cs-CZ" dirty="0" err="1">
                <a:cs typeface="Arial" panose="020B0604020202020204" pitchFamily="34" charset="0"/>
              </a:rPr>
              <a:t>konizace</a:t>
            </a:r>
            <a:r>
              <a:rPr lang="cs-CZ" altLang="cs-CZ" dirty="0">
                <a:cs typeface="Arial" panose="020B0604020202020204" pitchFamily="34" charset="0"/>
              </a:rPr>
              <a:t>, hysterektomie, radikální hysterektomie s pánevní </a:t>
            </a:r>
            <a:r>
              <a:rPr lang="cs-CZ" altLang="cs-CZ" dirty="0" err="1">
                <a:cs typeface="Arial" panose="020B0604020202020204" pitchFamily="34" charset="0"/>
              </a:rPr>
              <a:t>lymfadenektomií</a:t>
            </a:r>
            <a:endParaRPr lang="cs-CZ" altLang="cs-CZ" dirty="0"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dirty="0">
              <a:cs typeface="Arial" panose="020B0604020202020204" pitchFamily="34" charset="0"/>
            </a:endParaRPr>
          </a:p>
          <a:p>
            <a:pPr marL="684213" indent="-682625" algn="l">
              <a:spcBef>
                <a:spcPts val="8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b="1" dirty="0">
                <a:cs typeface="Arial" panose="020B0604020202020204" pitchFamily="34" charset="0"/>
              </a:rPr>
              <a:t>Radioterapie 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cs typeface="Arial" panose="020B0604020202020204" pitchFamily="34" charset="0"/>
              </a:rPr>
              <a:t>pro stadia IIB a výše - </a:t>
            </a:r>
            <a:r>
              <a:rPr lang="cs-CZ" altLang="cs-CZ" sz="2400" b="1" dirty="0">
                <a:cs typeface="Arial" panose="020B0604020202020204" pitchFamily="34" charset="0"/>
              </a:rPr>
              <a:t>kurativní RT v konkomitanci s CHT (</a:t>
            </a:r>
            <a:r>
              <a:rPr lang="cs-CZ" altLang="cs-CZ" sz="2400" b="1" dirty="0" err="1">
                <a:cs typeface="Arial" panose="020B0604020202020204" pitchFamily="34" charset="0"/>
              </a:rPr>
              <a:t>cDDP</a:t>
            </a:r>
            <a:r>
              <a:rPr lang="cs-CZ" altLang="cs-CZ" sz="2400" b="1" dirty="0">
                <a:cs typeface="Arial" panose="020B0604020202020204" pitchFamily="34" charset="0"/>
              </a:rPr>
              <a:t>) </a:t>
            </a:r>
            <a:r>
              <a:rPr lang="cs-CZ" altLang="cs-CZ" sz="2400" dirty="0">
                <a:cs typeface="Arial" panose="020B0604020202020204" pitchFamily="34" charset="0"/>
              </a:rPr>
              <a:t>a s kombinací </a:t>
            </a:r>
            <a:r>
              <a:rPr lang="cs-CZ" altLang="cs-CZ" sz="2400" b="1" dirty="0" err="1">
                <a:cs typeface="Arial" panose="020B0604020202020204" pitchFamily="34" charset="0"/>
              </a:rPr>
              <a:t>brachyterapie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dirty="0">
                <a:cs typeface="Arial" panose="020B0604020202020204" pitchFamily="34" charset="0"/>
              </a:rPr>
              <a:t>(dávka 45+6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, + BRT 27,5-30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), ozař. objem pánev s/bez </a:t>
            </a:r>
            <a:r>
              <a:rPr lang="cs-CZ" altLang="cs-CZ" sz="2400" dirty="0" err="1">
                <a:cs typeface="Arial" panose="020B0604020202020204" pitchFamily="34" charset="0"/>
              </a:rPr>
              <a:t>paraaortální</a:t>
            </a:r>
            <a:r>
              <a:rPr lang="cs-CZ" altLang="cs-CZ" sz="2400" dirty="0">
                <a:cs typeface="Arial" panose="020B0604020202020204" pitchFamily="34" charset="0"/>
              </a:rPr>
              <a:t> uzliny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cs typeface="Arial" panose="020B0604020202020204" pitchFamily="34" charset="0"/>
              </a:rPr>
              <a:t>adjuvantní (zevní s kombinací BRT, dávka 45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+ BRT 10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)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>
              <a:cs typeface="Arial" panose="020B0604020202020204" pitchFamily="34" charset="0"/>
            </a:endParaRP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cs typeface="Arial" panose="020B0604020202020204" pitchFamily="34" charset="0"/>
              </a:rPr>
              <a:t>Paliativní – prevence bolestí, krvácení, mírnění potíží z infiltrace okolních tkání, CHT s </a:t>
            </a:r>
            <a:r>
              <a:rPr lang="cs-CZ" altLang="cs-CZ" sz="2400" dirty="0" err="1">
                <a:cs typeface="Arial" panose="020B0604020202020204" pitchFamily="34" charset="0"/>
              </a:rPr>
              <a:t>cisplatina+taxany</a:t>
            </a:r>
            <a:r>
              <a:rPr lang="cs-CZ" altLang="cs-CZ" sz="2400" dirty="0"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cs typeface="Arial" panose="020B0604020202020204" pitchFamily="34" charset="0"/>
              </a:rPr>
              <a:t>bevacizumab</a:t>
            </a:r>
            <a:r>
              <a:rPr lang="cs-CZ" altLang="cs-CZ" sz="2400" dirty="0"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cs typeface="Arial" panose="020B0604020202020204" pitchFamily="34" charset="0"/>
              </a:rPr>
              <a:t>pembrolizumab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lvl="1" algn="l">
              <a:spcBef>
                <a:spcPts val="7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cs typeface="Arial" panose="020B0604020202020204" pitchFamily="34" charset="0"/>
            </a:endParaRPr>
          </a:p>
          <a:p>
            <a:pPr lvl="1" algn="l">
              <a:spcBef>
                <a:spcPts val="7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cs typeface="Arial" panose="020B0604020202020204" pitchFamily="34" charset="0"/>
              </a:rPr>
              <a:t>Prognóza </a:t>
            </a:r>
            <a:r>
              <a:rPr lang="cs-CZ" altLang="cs-CZ" sz="2400" dirty="0">
                <a:cs typeface="Arial" panose="020B0604020202020204" pitchFamily="34" charset="0"/>
              </a:rPr>
              <a:t>– 5 letý OS v I st. 92 %, II st 75 %, III st 50 %, IV 12  %</a:t>
            </a:r>
            <a:endParaRPr lang="cs-CZ" altLang="cs-CZ" sz="2400" b="1" dirty="0"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67" y="1254927"/>
            <a:ext cx="8011332" cy="500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344704" y="228600"/>
            <a:ext cx="8957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cs typeface="Arial" panose="020B0604020202020204" pitchFamily="34" charset="0"/>
              </a:rPr>
              <a:t>Radioterapie oblast dělohy, pánevních a </a:t>
            </a:r>
            <a:r>
              <a:rPr lang="cs-CZ" sz="2400" b="1" dirty="0" err="1">
                <a:cs typeface="Arial" panose="020B0604020202020204" pitchFamily="34" charset="0"/>
              </a:rPr>
              <a:t>paraaortálních</a:t>
            </a:r>
            <a:r>
              <a:rPr lang="cs-CZ" sz="2400" b="1" dirty="0">
                <a:cs typeface="Arial" panose="020B0604020202020204" pitchFamily="34" charset="0"/>
              </a:rPr>
              <a:t> lymfatických uzlin</a:t>
            </a:r>
          </a:p>
        </p:txBody>
      </p:sp>
    </p:spTree>
    <p:extLst>
      <p:ext uri="{BB962C8B-B14F-4D97-AF65-F5344CB8AC3E}">
        <p14:creationId xmlns:p14="http://schemas.microsoft.com/office/powerpoint/2010/main" val="28751718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04814"/>
            <a:ext cx="10434918" cy="4752975"/>
          </a:xfrm>
        </p:spPr>
        <p:txBody>
          <a:bodyPr>
            <a:normAutofit fontScale="92500" lnSpcReduction="10000"/>
          </a:bodyPr>
          <a:lstStyle/>
          <a:p>
            <a:pPr marL="533400" indent="-533400">
              <a:lnSpc>
                <a:spcPct val="80000"/>
              </a:lnSpc>
              <a:buNone/>
            </a:pPr>
            <a:r>
              <a:rPr lang="cs-CZ" altLang="cs-CZ" sz="3500" b="1" dirty="0" err="1">
                <a:cs typeface="Arial" panose="020B0604020202020204" pitchFamily="34" charset="0"/>
              </a:rPr>
              <a:t>Brachyterapie</a:t>
            </a:r>
            <a:r>
              <a:rPr lang="cs-CZ" altLang="cs-CZ" sz="3500" b="1" dirty="0">
                <a:cs typeface="Arial" panose="020B0604020202020204" pitchFamily="34" charset="0"/>
              </a:rPr>
              <a:t> BRT (</a:t>
            </a:r>
            <a:r>
              <a:rPr lang="cs-CZ" altLang="cs-CZ" sz="3500" b="1" dirty="0" err="1">
                <a:cs typeface="Arial" panose="020B0604020202020204" pitchFamily="34" charset="0"/>
              </a:rPr>
              <a:t>brachys</a:t>
            </a:r>
            <a:r>
              <a:rPr lang="cs-CZ" altLang="cs-CZ" sz="3500" b="1" dirty="0">
                <a:cs typeface="Arial" panose="020B0604020202020204" pitchFamily="34" charset="0"/>
              </a:rPr>
              <a:t> = krátký)</a:t>
            </a:r>
          </a:p>
          <a:p>
            <a:pPr marL="533400" indent="-533400">
              <a:lnSpc>
                <a:spcPct val="80000"/>
              </a:lnSpc>
              <a:buNone/>
            </a:pPr>
            <a:endParaRPr lang="cs-CZ" altLang="cs-CZ" sz="4000" b="1" dirty="0">
              <a:cs typeface="Arial" panose="020B0604020202020204" pitchFamily="34" charset="0"/>
            </a:endParaRP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4000" b="1" dirty="0"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ozařování z krátké vzdálenosti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Iridium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cs typeface="Arial" panose="020B0604020202020204" pitchFamily="34" charset="0"/>
              </a:rPr>
              <a:t>192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poločas rozpadu 74 dní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energie záření 0,38 </a:t>
            </a:r>
            <a:r>
              <a:rPr lang="cs-CZ" altLang="cs-CZ" sz="2400" dirty="0" err="1">
                <a:cs typeface="Arial" panose="020B0604020202020204" pitchFamily="34" charset="0"/>
              </a:rPr>
              <a:t>MeV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zdroj s vysokým dávkovým příkonem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	HDR </a:t>
            </a:r>
            <a:r>
              <a:rPr lang="cs-CZ" altLang="cs-CZ" sz="2400" dirty="0">
                <a:cs typeface="Arial" panose="020B0604020202020204" pitchFamily="34" charset="0"/>
              </a:rPr>
              <a:t>(</a:t>
            </a:r>
            <a:r>
              <a:rPr lang="cs-CZ" altLang="cs-CZ" sz="2400" dirty="0" err="1">
                <a:cs typeface="Arial" panose="020B0604020202020204" pitchFamily="34" charset="0"/>
              </a:rPr>
              <a:t>high</a:t>
            </a:r>
            <a:r>
              <a:rPr lang="cs-CZ" altLang="cs-CZ" sz="2400" dirty="0">
                <a:cs typeface="Arial" panose="020B0604020202020204" pitchFamily="34" charset="0"/>
              </a:rPr>
              <a:t> dose </a:t>
            </a:r>
            <a:r>
              <a:rPr lang="cs-CZ" altLang="cs-CZ" sz="2400" dirty="0" err="1">
                <a:cs typeface="Arial" panose="020B0604020202020204" pitchFamily="34" charset="0"/>
              </a:rPr>
              <a:t>rate</a:t>
            </a:r>
            <a:r>
              <a:rPr lang="cs-CZ" altLang="cs-CZ" sz="2400" dirty="0">
                <a:cs typeface="Arial" panose="020B0604020202020204" pitchFamily="34" charset="0"/>
              </a:rPr>
              <a:t>)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dávkový příkon nad 12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/hod</a:t>
            </a:r>
            <a:endParaRPr lang="cs-CZ" altLang="cs-CZ" sz="2400" b="1" dirty="0">
              <a:cs typeface="Arial" panose="020B0604020202020204" pitchFamily="34" charset="0"/>
            </a:endParaRPr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2400" b="1" dirty="0">
              <a:cs typeface="Arial" panose="020B0604020202020204" pitchFamily="34" charset="0"/>
            </a:endParaRP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HDR BRT</a:t>
            </a:r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The radioactive source is contained within the capsule at the end of the VariSource source wi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852" y="914749"/>
            <a:ext cx="3800007" cy="530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498336" y="1694688"/>
            <a:ext cx="377952" cy="203132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I</a:t>
            </a:r>
          </a:p>
          <a:p>
            <a:r>
              <a:rPr lang="cs-CZ" b="1" dirty="0"/>
              <a:t>R</a:t>
            </a:r>
          </a:p>
          <a:p>
            <a:r>
              <a:rPr lang="cs-CZ" b="1" dirty="0"/>
              <a:t>I</a:t>
            </a:r>
          </a:p>
          <a:p>
            <a:r>
              <a:rPr lang="cs-CZ" b="1" dirty="0"/>
              <a:t>D</a:t>
            </a:r>
          </a:p>
          <a:p>
            <a:r>
              <a:rPr lang="cs-CZ" b="1" dirty="0"/>
              <a:t>I</a:t>
            </a:r>
          </a:p>
          <a:p>
            <a:r>
              <a:rPr lang="cs-CZ" b="1" dirty="0"/>
              <a:t>U</a:t>
            </a:r>
          </a:p>
          <a:p>
            <a:r>
              <a:rPr lang="cs-CZ" b="1" dirty="0"/>
              <a:t>M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6925056" y="2609088"/>
            <a:ext cx="316992" cy="1950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95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Ca děložního těla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4741" y="1341438"/>
            <a:ext cx="11237259" cy="5327650"/>
          </a:xfrm>
          <a:ln/>
        </p:spPr>
        <p:txBody>
          <a:bodyPr vert="horz" lIns="91440" tIns="45720" rIns="91440" bIns="45720" rtlCol="0">
            <a:normAutofit/>
          </a:bodyPr>
          <a:lstStyle/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800" b="1" dirty="0"/>
          </a:p>
          <a:p>
            <a:pPr marL="0" indent="0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cs typeface="Arial" panose="020B0604020202020204" pitchFamily="34" charset="0"/>
              </a:rPr>
              <a:t>Incidence: </a:t>
            </a:r>
            <a:r>
              <a:rPr lang="cs-CZ" altLang="cs-CZ" sz="2000" dirty="0">
                <a:cs typeface="Arial" panose="020B0604020202020204" pitchFamily="34" charset="0"/>
              </a:rPr>
              <a:t>nejčastější </a:t>
            </a:r>
            <a:r>
              <a:rPr lang="cs-CZ" altLang="cs-CZ" sz="2000" dirty="0" err="1">
                <a:cs typeface="Arial" panose="020B0604020202020204" pitchFamily="34" charset="0"/>
              </a:rPr>
              <a:t>gyn</a:t>
            </a:r>
            <a:r>
              <a:rPr lang="cs-CZ" altLang="cs-CZ" sz="2000" dirty="0">
                <a:cs typeface="Arial" panose="020B0604020202020204" pitchFamily="34" charset="0"/>
              </a:rPr>
              <a:t>. malignita,</a:t>
            </a:r>
          </a:p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 incidence 35/100 000 žen</a:t>
            </a:r>
          </a:p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mortalita 8/100 000 žen</a:t>
            </a:r>
          </a:p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Věkové rozložení mezi 60.-75. rokem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I typ – </a:t>
            </a:r>
            <a:r>
              <a:rPr lang="cs-CZ" altLang="cs-CZ" sz="2000" b="1" dirty="0" err="1">
                <a:cs typeface="Arial" panose="020B0604020202020204" pitchFamily="34" charset="0"/>
              </a:rPr>
              <a:t>hyperestrogenismus</a:t>
            </a:r>
            <a:r>
              <a:rPr lang="cs-CZ" altLang="cs-CZ" sz="2000" b="1" dirty="0">
                <a:cs typeface="Arial" panose="020B0604020202020204" pitchFamily="34" charset="0"/>
              </a:rPr>
              <a:t> – </a:t>
            </a:r>
            <a:r>
              <a:rPr lang="cs-CZ" altLang="cs-CZ" sz="2000" dirty="0">
                <a:cs typeface="Arial" panose="020B0604020202020204" pitchFamily="34" charset="0"/>
              </a:rPr>
              <a:t>dobře diferencované, mladší věk, lepší prognóza</a:t>
            </a:r>
          </a:p>
          <a:p>
            <a:pPr marL="341313" indent="-341313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II typ – </a:t>
            </a:r>
            <a:r>
              <a:rPr lang="cs-CZ" altLang="cs-CZ" sz="2000" dirty="0">
                <a:cs typeface="Arial" panose="020B0604020202020204" pitchFamily="34" charset="0"/>
              </a:rPr>
              <a:t>bez závislosti na hormonech, nediferencované, starší pacientky</a:t>
            </a:r>
          </a:p>
          <a:p>
            <a:pPr marL="341313" indent="-341313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u="sng" dirty="0">
                <a:cs typeface="Arial" panose="020B0604020202020204" pitchFamily="34" charset="0"/>
              </a:rPr>
              <a:t>Rizikové faktory</a:t>
            </a:r>
            <a:r>
              <a:rPr lang="cs-CZ" altLang="cs-CZ" sz="2000" dirty="0">
                <a:cs typeface="Arial" panose="020B0604020202020204" pitchFamily="34" charset="0"/>
              </a:rPr>
              <a:t>: 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zvýšená hladina estrogenů </a:t>
            </a:r>
            <a:r>
              <a:rPr lang="cs-CZ" altLang="cs-CZ" sz="2000" dirty="0">
                <a:cs typeface="Arial" panose="020B0604020202020204" pitchFamily="34" charset="0"/>
              </a:rPr>
              <a:t>- pozdní menopauza, </a:t>
            </a:r>
            <a:r>
              <a:rPr lang="cs-CZ" altLang="cs-CZ" sz="2000" dirty="0" err="1">
                <a:cs typeface="Arial" panose="020B0604020202020204" pitchFamily="34" charset="0"/>
              </a:rPr>
              <a:t>nulliparita</a:t>
            </a:r>
            <a:r>
              <a:rPr lang="cs-CZ" altLang="cs-CZ" sz="2000" dirty="0">
                <a:cs typeface="Arial" panose="020B0604020202020204" pitchFamily="34" charset="0"/>
              </a:rPr>
              <a:t>, ovariální poruchy s neoponovaným prolongovaným působením estrogenů, vysoký věk, </a:t>
            </a:r>
            <a:r>
              <a:rPr lang="cs-CZ" altLang="cs-CZ" sz="2000" b="1" dirty="0">
                <a:cs typeface="Arial" panose="020B0604020202020204" pitchFamily="34" charset="0"/>
              </a:rPr>
              <a:t>obezita, diabetes, hypertenze, </a:t>
            </a:r>
            <a:r>
              <a:rPr lang="cs-CZ" altLang="cs-CZ" sz="2000" dirty="0">
                <a:cs typeface="Arial" panose="020B0604020202020204" pitchFamily="34" charset="0"/>
              </a:rPr>
              <a:t>hormonálně aktivní nádory ovaria, imunodeficitní onemocnění a imunosuprese. Lynchův </a:t>
            </a:r>
            <a:r>
              <a:rPr lang="cs-CZ" altLang="cs-CZ" sz="2000" dirty="0" err="1">
                <a:cs typeface="Arial" panose="020B0604020202020204" pitchFamily="34" charset="0"/>
              </a:rPr>
              <a:t>sy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Protektivní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ochranné faktory </a:t>
            </a:r>
            <a:r>
              <a:rPr lang="cs-CZ" altLang="cs-CZ" sz="2000" dirty="0">
                <a:cs typeface="Arial" panose="020B0604020202020204" pitchFamily="34" charset="0"/>
              </a:rPr>
              <a:t>- vyšší parita, dlouhodobé užívání HAK- redukce rizika až o 50 %.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97CE8D-8A35-0C41-2AA8-F34DFFCA1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5" t="36220" r="55001" b="22277"/>
          <a:stretch/>
        </p:blipFill>
        <p:spPr>
          <a:xfrm>
            <a:off x="6745574" y="274638"/>
            <a:ext cx="5306518" cy="28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36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123079"/>
            <a:ext cx="10515600" cy="1325563"/>
          </a:xfrm>
        </p:spPr>
        <p:txBody>
          <a:bodyPr/>
          <a:lstStyle/>
          <a:p>
            <a:pPr algn="ctr"/>
            <a:r>
              <a:rPr lang="cs-CZ" altLang="cs-CZ" sz="4000" b="1" dirty="0" err="1">
                <a:latin typeface="+mn-lt"/>
                <a:cs typeface="Arial" panose="020B0604020202020204" pitchFamily="34" charset="0"/>
              </a:rPr>
              <a:t>Uterovaginální</a:t>
            </a:r>
            <a:r>
              <a:rPr lang="cs-CZ" altLang="cs-CZ" sz="4000" b="1" dirty="0">
                <a:latin typeface="+mn-lt"/>
                <a:cs typeface="Arial" panose="020B0604020202020204" pitchFamily="34" charset="0"/>
              </a:rPr>
              <a:t> aplikace (UVAG)</a:t>
            </a:r>
          </a:p>
        </p:txBody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1519517"/>
            <a:ext cx="11062447" cy="50292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zavedení </a:t>
            </a:r>
            <a:r>
              <a:rPr lang="cs-CZ" altLang="cs-CZ" sz="2400" dirty="0" err="1">
                <a:cs typeface="Arial" panose="020B0604020202020204" pitchFamily="34" charset="0"/>
              </a:rPr>
              <a:t>uterinní</a:t>
            </a:r>
            <a:r>
              <a:rPr lang="cs-CZ" altLang="cs-CZ" sz="2400" dirty="0">
                <a:cs typeface="Arial" panose="020B0604020202020204" pitchFamily="34" charset="0"/>
              </a:rPr>
              <a:t> sondy do dutiny děložní a ovoidů do poševních kleneb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 </a:t>
            </a:r>
            <a:r>
              <a:rPr lang="cs-CZ" altLang="cs-CZ" sz="2400" dirty="0">
                <a:solidFill>
                  <a:srgbClr val="FF3300"/>
                </a:solidFill>
                <a:cs typeface="Arial" panose="020B0604020202020204" pitchFamily="34" charset="0"/>
              </a:rPr>
              <a:t>výkon se provádí v krátkodobé celkové anestezii</a:t>
            </a:r>
            <a:r>
              <a:rPr lang="cs-CZ" altLang="cs-CZ" sz="2400" dirty="0">
                <a:cs typeface="Arial" panose="020B0604020202020204" pitchFamily="34" charset="0"/>
              </a:rPr>
              <a:t> (cca 20-30 minut)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i="1" dirty="0">
                <a:cs typeface="Arial" panose="020B0604020202020204" pitchFamily="34" charset="0"/>
              </a:rPr>
              <a:t>Indikace: </a:t>
            </a:r>
          </a:p>
          <a:p>
            <a:pPr algn="just"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kurativní léčba karcinomu hrdla děložního,</a:t>
            </a:r>
            <a:r>
              <a:rPr lang="cs-CZ" altLang="cs-CZ" sz="2400" dirty="0">
                <a:cs typeface="Arial" panose="020B0604020202020204" pitchFamily="34" charset="0"/>
              </a:rPr>
              <a:t> lokálně pokročilá stadia </a:t>
            </a:r>
            <a:r>
              <a:rPr lang="cs-CZ" altLang="cs-CZ" sz="2400" b="1" dirty="0">
                <a:cs typeface="Arial" panose="020B0604020202020204" pitchFamily="34" charset="0"/>
              </a:rPr>
              <a:t>FIGO IIB a IIIB</a:t>
            </a:r>
          </a:p>
          <a:p>
            <a:pPr algn="just"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   BRT (5x 6,0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 UVAG) v kombinaci se zevní RT (</a:t>
            </a:r>
            <a:r>
              <a:rPr lang="en-US" altLang="cs-CZ" sz="2400" dirty="0">
                <a:cs typeface="Arial" panose="020B0604020202020204" pitchFamily="34" charset="0"/>
              </a:rPr>
              <a:t>±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cs typeface="Arial" panose="020B0604020202020204" pitchFamily="34" charset="0"/>
              </a:rPr>
              <a:t>konkom</a:t>
            </a:r>
            <a:r>
              <a:rPr lang="cs-CZ" altLang="cs-CZ" sz="2400" dirty="0">
                <a:cs typeface="Arial" panose="020B0604020202020204" pitchFamily="34" charset="0"/>
              </a:rPr>
              <a:t>. CHT)</a:t>
            </a:r>
          </a:p>
          <a:p>
            <a:pPr algn="just"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paliativní </a:t>
            </a:r>
            <a:r>
              <a:rPr lang="cs-CZ" altLang="cs-CZ" sz="2400" dirty="0">
                <a:cs typeface="Arial" panose="020B0604020202020204" pitchFamily="34" charset="0"/>
              </a:rPr>
              <a:t>BRT – hemostypticky</a:t>
            </a:r>
            <a:endParaRPr lang="en-US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42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3375"/>
            <a:ext cx="8504238" cy="621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563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Text Box 1029"/>
          <p:cNvSpPr txBox="1">
            <a:spLocks noChangeArrowheads="1"/>
          </p:cNvSpPr>
          <p:nvPr/>
        </p:nvSpPr>
        <p:spPr bwMode="auto">
          <a:xfrm>
            <a:off x="6796088" y="-127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3600" i="1">
              <a:latin typeface="Times New Roman" panose="02020603050405020304" pitchFamily="18" charset="0"/>
            </a:endParaRPr>
          </a:p>
        </p:txBody>
      </p:sp>
      <p:graphicFrame>
        <p:nvGraphicFramePr>
          <p:cNvPr id="80903" name="Object 10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107882"/>
              </p:ext>
            </p:extLst>
          </p:nvPr>
        </p:nvGraphicFramePr>
        <p:xfrm>
          <a:off x="1046415" y="628650"/>
          <a:ext cx="5027191" cy="4930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2800741" imgH="3200000" progId="PBrush">
                  <p:embed/>
                </p:oleObj>
              </mc:Choice>
              <mc:Fallback>
                <p:oleObj name="Rastrový obrázek" r:id="rId2" imgW="2800741" imgH="3200000" progId="PBrush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415" y="628650"/>
                        <a:ext cx="5027191" cy="49305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4" name="Picture 10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910" y="628650"/>
            <a:ext cx="5027191" cy="49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84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199406"/>
              </p:ext>
            </p:extLst>
          </p:nvPr>
        </p:nvGraphicFramePr>
        <p:xfrm>
          <a:off x="2344988" y="109728"/>
          <a:ext cx="7333250" cy="549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6314286" imgH="5009524" progId="PBrush">
                  <p:embed/>
                </p:oleObj>
              </mc:Choice>
              <mc:Fallback>
                <p:oleObj name="Rastrový obrázek" r:id="rId2" imgW="6314286" imgH="5009524" progId="PBrush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988" y="109728"/>
                        <a:ext cx="7333250" cy="549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768096" y="5779008"/>
            <a:ext cx="10265664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1363" lvl="1" indent="-284163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cs typeface="Arial" panose="020B0604020202020204" pitchFamily="34" charset="0"/>
              </a:rPr>
              <a:t>NÚ:  průjmy,  potíže při močení, při RT na oblast </a:t>
            </a:r>
            <a:r>
              <a:rPr lang="cs-CZ" altLang="cs-CZ" dirty="0" err="1">
                <a:cs typeface="Arial" panose="020B0604020202020204" pitchFamily="34" charset="0"/>
              </a:rPr>
              <a:t>paraaortálních</a:t>
            </a:r>
            <a:r>
              <a:rPr lang="cs-CZ" altLang="cs-CZ" dirty="0">
                <a:cs typeface="Arial" panose="020B0604020202020204" pitchFamily="34" charset="0"/>
              </a:rPr>
              <a:t> uzlin nauzea a zvracení, chronické poškození ledvin, sexuální dysfunkce- fibróza pochvy</a:t>
            </a: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4922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>
            <a:norm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Ca vaječníků a vejcovodů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4411" y="1417638"/>
            <a:ext cx="11196917" cy="4525963"/>
          </a:xfrm>
          <a:ln/>
        </p:spPr>
        <p:txBody>
          <a:bodyPr vert="horz" lIns="91440" tIns="45720" rIns="91440" bIns="45720" rtlCol="0">
            <a:normAutofit/>
          </a:bodyPr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Incidence: 8/100 000 </a:t>
            </a:r>
            <a:r>
              <a:rPr lang="cs-CZ" altLang="cs-CZ" sz="2000" b="1" dirty="0" err="1">
                <a:cs typeface="Arial" panose="020B0604020202020204" pitchFamily="34" charset="0"/>
              </a:rPr>
              <a:t>obyv</a:t>
            </a:r>
            <a:r>
              <a:rPr lang="cs-CZ" altLang="cs-CZ" sz="2000" b="1" dirty="0">
                <a:cs typeface="Arial" panose="020B0604020202020204" pitchFamily="34" charset="0"/>
              </a:rPr>
              <a:t>, mortalita 5/100 000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průměrný věk pacientek s epiteliálním typem nádoru ovaria je 57 let, u ostatních typů 30 let.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maximum výskytu tumorů vejcovodů se uvádí kolem 50. roku života.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mortalita nejvyšší mezi gynekologickými malignitami – až 75 % nádorů diagnostikováno ve vyšším stádiu</a:t>
            </a:r>
            <a:r>
              <a:rPr lang="cs-CZ" altLang="cs-CZ" sz="2000" dirty="0">
                <a:cs typeface="Arial" panose="020B0604020202020204" pitchFamily="34" charset="0"/>
              </a:rPr>
              <a:t>, tu vejcovodů 1,4/100 000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Etiologie, rizikové faktory: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vysoký počet ovulací (snížení počtu ovulací těhotenstvím, kojením a HAK má protektivní vliv),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zánětlivé procesy v malé pánvi, endometrióza, </a:t>
            </a:r>
            <a:r>
              <a:rPr lang="cs-CZ" altLang="cs-CZ" sz="2000" dirty="0" err="1">
                <a:cs typeface="Arial" panose="020B0604020202020204" pitchFamily="34" charset="0"/>
              </a:rPr>
              <a:t>polycystická</a:t>
            </a:r>
            <a:r>
              <a:rPr lang="cs-CZ" altLang="cs-CZ" sz="2000" dirty="0">
                <a:cs typeface="Arial" panose="020B0604020202020204" pitchFamily="34" charset="0"/>
              </a:rPr>
              <a:t> ovaria, ionizační záření na pánev, talek, azbest, vliv výživy 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v 5 –10 % případů mutace v genech BRCA1 a 2 , Lynch </a:t>
            </a:r>
            <a:r>
              <a:rPr lang="cs-CZ" altLang="cs-CZ" sz="2000" dirty="0" err="1">
                <a:cs typeface="Arial" panose="020B0604020202020204" pitchFamily="34" charset="0"/>
              </a:rPr>
              <a:t>sy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Šíření: </a:t>
            </a:r>
            <a:r>
              <a:rPr lang="cs-CZ" altLang="cs-CZ" sz="2000" dirty="0">
                <a:cs typeface="Arial" panose="020B0604020202020204" pitchFamily="34" charset="0"/>
              </a:rPr>
              <a:t>cestou implantačních metastáz na serózách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 nebo přímým šířením do okolních orgánů, </a:t>
            </a:r>
            <a:r>
              <a:rPr lang="cs-CZ" altLang="cs-CZ" sz="2000" dirty="0" err="1">
                <a:cs typeface="Arial" panose="020B0604020202020204" pitchFamily="34" charset="0"/>
              </a:rPr>
              <a:t>lymfogenně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78850" name="Picture 2" descr="VÃ½sledek obrÃ¡zku pro nÃ¡dory vajeÄnÃ­kÅ¯"/>
          <p:cNvPicPr>
            <a:picLocks noChangeAspect="1" noChangeArrowheads="1"/>
          </p:cNvPicPr>
          <p:nvPr/>
        </p:nvPicPr>
        <p:blipFill rotWithShape="1">
          <a:blip r:embed="rId3" cstate="print"/>
          <a:srcRect l="3327" t="42009" r="10790" b="7605"/>
          <a:stretch/>
        </p:blipFill>
        <p:spPr bwMode="auto">
          <a:xfrm>
            <a:off x="7236763" y="4495732"/>
            <a:ext cx="4744565" cy="2087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695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/>
          </p:nvPr>
        </p:nvSpPr>
        <p:spPr>
          <a:xfrm>
            <a:off x="820271" y="331788"/>
            <a:ext cx="11147611" cy="6121400"/>
          </a:xfrm>
          <a:ln/>
        </p:spPr>
        <p:txBody>
          <a:bodyPr anchor="t"/>
          <a:lstStyle/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/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Klinické příznaky: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časná stádia 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bezpříznaková,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 nádory bývají odhaleny náhodně a to pouze asi v 10 % případů ( při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gyn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. vyšetření nebo při chirurgickém výkonu v dutině břišní).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v pozdních stádiích bývají příznaky často nespecifické (poruchy trávení, 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nadýmání, zvětšování břicha, pocit tlaku a tíhy v břiše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někdy se ohlásí náhlou příhodou břišní při torzi nebo ruptuře, zánět či trombóza žil DKK)</a:t>
            </a:r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Diagnostika: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gynekologické vyšetření, histologie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CA 125 – specifické u 80 % zvýšená hladina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Ca 19-9 (u mladých - CEA,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hCG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AFP)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USG  pánve, RTG plic, CT pánev+RP, metodou volby je NMR, PET,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fakultativně: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cystoskopie, rektoskopie, kolonoskopie</a:t>
            </a:r>
          </a:p>
        </p:txBody>
      </p:sp>
    </p:spTree>
    <p:extLst>
      <p:ext uri="{BB962C8B-B14F-4D97-AF65-F5344CB8AC3E}">
        <p14:creationId xmlns:p14="http://schemas.microsoft.com/office/powerpoint/2010/main" val="1554695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BCDB38-7BE9-8CA9-894A-7E7EE8190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58" t="21868" r="18851" b="19305"/>
          <a:stretch/>
        </p:blipFill>
        <p:spPr>
          <a:xfrm>
            <a:off x="89941" y="797264"/>
            <a:ext cx="6922781" cy="36875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372495-CEE4-A63A-4426-8BADCB8159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03" t="22282" r="20082" b="23047"/>
          <a:stretch/>
        </p:blipFill>
        <p:spPr>
          <a:xfrm>
            <a:off x="6491677" y="3372787"/>
            <a:ext cx="5520441" cy="302801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E72A177-ADA1-7FAB-6466-5067A5A37901}"/>
              </a:ext>
            </a:extLst>
          </p:cNvPr>
          <p:cNvSpPr txBox="1"/>
          <p:nvPr/>
        </p:nvSpPr>
        <p:spPr>
          <a:xfrm>
            <a:off x="629587" y="6400800"/>
            <a:ext cx="546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https://www.wikiskripta.eu/w/Zhoubn%C3%A9_n%C3%A1dory_ov%C3%A1ria</a:t>
            </a:r>
          </a:p>
        </p:txBody>
      </p:sp>
    </p:spTree>
    <p:extLst>
      <p:ext uri="{BB962C8B-B14F-4D97-AF65-F5344CB8AC3E}">
        <p14:creationId xmlns:p14="http://schemas.microsoft.com/office/powerpoint/2010/main" val="2975513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8F9C0A-E876-ADFD-5101-17DDC305C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3" t="25320" r="18853" b="19134"/>
          <a:stretch/>
        </p:blipFill>
        <p:spPr>
          <a:xfrm>
            <a:off x="6096000" y="3465513"/>
            <a:ext cx="5933345" cy="299616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3B68DBD-8E24-ABC8-6BB8-63038D46C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9" t="22063" r="18483" b="19329"/>
          <a:stretch/>
        </p:blipFill>
        <p:spPr>
          <a:xfrm>
            <a:off x="404734" y="320411"/>
            <a:ext cx="7506356" cy="393679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B7EE238-0FF4-F83D-66C4-3670BF03DA2D}"/>
              </a:ext>
            </a:extLst>
          </p:cNvPr>
          <p:cNvSpPr txBox="1"/>
          <p:nvPr/>
        </p:nvSpPr>
        <p:spPr>
          <a:xfrm>
            <a:off x="584615" y="6510634"/>
            <a:ext cx="53364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https://www.wikiskripta.eu/w/Zhoubn%C3%A9_n%C3%A1dory_ov%C3%A1ria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359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/>
          </p:nvPr>
        </p:nvSpPr>
        <p:spPr>
          <a:xfrm>
            <a:off x="739588" y="497540"/>
            <a:ext cx="10865224" cy="6100109"/>
          </a:xfrm>
          <a:ln/>
        </p:spPr>
        <p:txBody>
          <a:bodyPr anchor="t">
            <a:noAutofit/>
          </a:bodyPr>
          <a:lstStyle/>
          <a:p>
            <a:pPr marL="379413" indent="-379413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Histopatologie:</a:t>
            </a: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nádory epiteliální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(serosní,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mucinosní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endometroidní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clear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cell, anaplastické,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Brennerův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tumor)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cca 80-90 % všech maligních ovariálních tumorů a vyskytují se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především od 30. roku výše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nádory z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gonadálního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mezodermu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granulozový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nádor ovaria,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arrhenoblastom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5-10 % ovariálních tumorů, vyskytují se ve všech věkových skupinách, častěji po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menopause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germinální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nádory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dysgerminom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non-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dysgerminomy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- z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extraembryonálních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tkání - nádor ze žloutkového váčku, nádory z trofoblastu -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choriokarcinom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z embryonálních tkání – teratom)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5 % ovariálních tumorů a vyskytují se převážně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v dětství a v mladém věku do 25 let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Často se vyskytují ve smíšené formě</a:t>
            </a: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Klasifikace stádií dle FIGO a TNM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sz="2000" dirty="0">
              <a:latin typeface="+mn-lt"/>
              <a:cs typeface="Arial" panose="020B0604020202020204" pitchFamily="34" charset="0"/>
            </a:endParaRP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sz="2000" dirty="0">
              <a:latin typeface="+mn-lt"/>
              <a:cs typeface="Arial" panose="020B0604020202020204" pitchFamily="34" charset="0"/>
            </a:endParaRP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sz="2000" b="1" dirty="0">
                <a:latin typeface="+mn-lt"/>
                <a:cs typeface="Arial" panose="020B0604020202020204" pitchFamily="34" charset="0"/>
              </a:rPr>
              <a:t>Prognóza 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- </a:t>
            </a:r>
            <a:r>
              <a:rPr lang="cs-CZ" sz="2000" dirty="0">
                <a:latin typeface="+mn-lt"/>
              </a:rPr>
              <a:t>I. klinickém stadiu dosahují 5letého přežití v 70–80 %, 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sz="2000" dirty="0">
                <a:latin typeface="+mn-lt"/>
              </a:rPr>
              <a:t> II.  klinické stadium v 60 %, ve III. klinickém stadiu ve 23 % a ve IV. klinickém stadiu v 8 %.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sz="2000" dirty="0">
                <a:latin typeface="+mn-lt"/>
              </a:rPr>
              <a:t> Pětileté přežití v případě pánevní recidivy se pohybuje mezi 14–34 %.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3567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61607"/>
            <a:ext cx="10515600" cy="5852640"/>
          </a:xfrm>
        </p:spPr>
        <p:txBody>
          <a:bodyPr>
            <a:norm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Chirurgie !!! </a:t>
            </a:r>
            <a:r>
              <a:rPr lang="cs-CZ" sz="2000" dirty="0">
                <a:cs typeface="Arial" panose="020B0604020202020204" pitchFamily="34" charset="0"/>
              </a:rPr>
              <a:t>- peritoneální </a:t>
            </a:r>
            <a:r>
              <a:rPr lang="cs-CZ" sz="2000" dirty="0" err="1">
                <a:cs typeface="Arial" panose="020B0604020202020204" pitchFamily="34" charset="0"/>
              </a:rPr>
              <a:t>laváž</a:t>
            </a:r>
            <a:r>
              <a:rPr lang="cs-CZ" sz="2000" dirty="0">
                <a:cs typeface="Arial" panose="020B0604020202020204" pitchFamily="34" charset="0"/>
              </a:rPr>
              <a:t>, inspekce a palpace peritoneálních povrchů, biopsie adhezí primárního tumoru s okolím, odběr bioptických vzorků z peritonea, močového měchýře, pravého a levého </a:t>
            </a:r>
            <a:r>
              <a:rPr lang="cs-CZ" sz="2000" dirty="0" err="1">
                <a:cs typeface="Arial" panose="020B0604020202020204" pitchFamily="34" charset="0"/>
              </a:rPr>
              <a:t>parakolického</a:t>
            </a:r>
            <a:r>
              <a:rPr lang="cs-CZ" sz="2000" dirty="0">
                <a:cs typeface="Arial" panose="020B0604020202020204" pitchFamily="34" charset="0"/>
              </a:rPr>
              <a:t> prostoru, pravé klenby brániční, peritoneum pánevní stěny v místě tumoru) </a:t>
            </a:r>
            <a:r>
              <a:rPr lang="cs-CZ" sz="2000" dirty="0" err="1">
                <a:cs typeface="Arial" panose="020B0604020202020204" pitchFamily="34" charset="0"/>
              </a:rPr>
              <a:t>cytoreduktivní</a:t>
            </a:r>
            <a:r>
              <a:rPr lang="cs-CZ" sz="2000" dirty="0">
                <a:cs typeface="Arial" panose="020B0604020202020204" pitchFamily="34" charset="0"/>
              </a:rPr>
              <a:t> výkon = </a:t>
            </a:r>
            <a:r>
              <a:rPr lang="cs-CZ" sz="2000" b="1" dirty="0">
                <a:cs typeface="Arial" panose="020B0604020202020204" pitchFamily="34" charset="0"/>
              </a:rPr>
              <a:t>dosažení nulového makroskopického rezidua=nejlepší prognóza</a:t>
            </a:r>
          </a:p>
          <a:p>
            <a:r>
              <a:rPr lang="cs-CZ" sz="2000" u="sng" dirty="0">
                <a:solidFill>
                  <a:srgbClr val="FF0000"/>
                </a:solidFill>
                <a:cs typeface="Arial" panose="020B0604020202020204" pitchFamily="34" charset="0"/>
              </a:rPr>
              <a:t>0 cm reziduum </a:t>
            </a:r>
            <a:r>
              <a:rPr lang="cs-CZ" sz="2000" u="sng" dirty="0" err="1">
                <a:solidFill>
                  <a:srgbClr val="FF0000"/>
                </a:solidFill>
                <a:cs typeface="Arial" panose="020B0604020202020204" pitchFamily="34" charset="0"/>
              </a:rPr>
              <a:t>median</a:t>
            </a:r>
            <a:r>
              <a:rPr lang="cs-CZ" sz="2000" u="sng" dirty="0">
                <a:solidFill>
                  <a:srgbClr val="FF0000"/>
                </a:solidFill>
                <a:cs typeface="Arial" panose="020B0604020202020204" pitchFamily="34" charset="0"/>
              </a:rPr>
              <a:t> přežití 99 měsíců </a:t>
            </a:r>
            <a:r>
              <a:rPr lang="cs-CZ" sz="2000" u="sng" dirty="0" err="1">
                <a:solidFill>
                  <a:srgbClr val="FF0000"/>
                </a:solidFill>
                <a:cs typeface="Arial" panose="020B0604020202020204" pitchFamily="34" charset="0"/>
              </a:rPr>
              <a:t>vs</a:t>
            </a:r>
            <a:r>
              <a:rPr lang="cs-CZ" sz="2000" u="sng" dirty="0">
                <a:solidFill>
                  <a:srgbClr val="FF0000"/>
                </a:solidFill>
                <a:cs typeface="Arial" panose="020B0604020202020204" pitchFamily="34" charset="0"/>
              </a:rPr>
              <a:t> 1cm 36 měsíců </a:t>
            </a:r>
            <a:r>
              <a:rPr lang="cs-CZ" sz="2000" u="sng" dirty="0" err="1">
                <a:solidFill>
                  <a:srgbClr val="FF0000"/>
                </a:solidFill>
                <a:cs typeface="Arial" panose="020B0604020202020204" pitchFamily="34" charset="0"/>
              </a:rPr>
              <a:t>vs</a:t>
            </a:r>
            <a:r>
              <a:rPr lang="cs-CZ" sz="2000" u="sng" dirty="0">
                <a:solidFill>
                  <a:srgbClr val="FF0000"/>
                </a:solidFill>
                <a:cs typeface="Arial" panose="020B0604020202020204" pitchFamily="34" charset="0"/>
              </a:rPr>
              <a:t> více než 1cm 29 měsíců</a:t>
            </a:r>
          </a:p>
          <a:p>
            <a:r>
              <a:rPr lang="cs-CZ" sz="2000" b="1" dirty="0">
                <a:cs typeface="Arial" panose="020B0604020202020204" pitchFamily="34" charset="0"/>
              </a:rPr>
              <a:t>CHT</a:t>
            </a:r>
            <a:r>
              <a:rPr lang="cs-CZ" sz="2000" dirty="0">
                <a:cs typeface="Arial" panose="020B0604020202020204" pitchFamily="34" charset="0"/>
              </a:rPr>
              <a:t>- zlatý léčebný standard u FIGO II-IV </a:t>
            </a:r>
            <a:r>
              <a:rPr lang="cs-CZ" sz="2000" dirty="0" err="1">
                <a:cs typeface="Arial" panose="020B0604020202020204" pitchFamily="34" charset="0"/>
              </a:rPr>
              <a:t>CBDCA+paklitaxel</a:t>
            </a:r>
            <a:r>
              <a:rPr lang="cs-CZ" sz="2000" dirty="0">
                <a:cs typeface="Arial" panose="020B0604020202020204" pitchFamily="34" charset="0"/>
              </a:rPr>
              <a:t> 6-9x,  HIPEC  (</a:t>
            </a:r>
            <a:r>
              <a:rPr lang="cs-CZ" sz="1600" dirty="0"/>
              <a:t>HIPEC hypertermická intraperitoneální CHT </a:t>
            </a:r>
            <a:r>
              <a:rPr lang="cs-CZ" sz="1600" dirty="0" err="1"/>
              <a:t>cDDP+paclitaxel</a:t>
            </a:r>
            <a:r>
              <a:rPr lang="cs-CZ" sz="1600" dirty="0"/>
              <a:t>) -  </a:t>
            </a:r>
            <a:r>
              <a:rPr lang="cs-CZ" sz="1050" dirty="0"/>
              <a:t> </a:t>
            </a:r>
            <a:r>
              <a:rPr lang="cs-CZ" sz="2000" dirty="0" err="1">
                <a:cs typeface="Arial" panose="020B0604020202020204" pitchFamily="34" charset="0"/>
              </a:rPr>
              <a:t>paliace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RT – není standard, pouze paliativně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Biologická léčba </a:t>
            </a:r>
            <a:r>
              <a:rPr lang="cs-CZ" sz="2000" dirty="0">
                <a:cs typeface="Arial" panose="020B0604020202020204" pitchFamily="34" charset="0"/>
              </a:rPr>
              <a:t>– </a:t>
            </a:r>
            <a:r>
              <a:rPr lang="cs-CZ" sz="2000" dirty="0" err="1">
                <a:cs typeface="Arial" panose="020B0604020202020204" pitchFamily="34" charset="0"/>
              </a:rPr>
              <a:t>bevacizumab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solo</a:t>
            </a:r>
            <a:r>
              <a:rPr lang="cs-CZ" sz="2000" dirty="0">
                <a:cs typeface="Arial" panose="020B0604020202020204" pitchFamily="34" charset="0"/>
              </a:rPr>
              <a:t> či s CHT, </a:t>
            </a:r>
            <a:r>
              <a:rPr lang="cs-CZ" sz="2000" dirty="0" err="1">
                <a:cs typeface="Arial" panose="020B0604020202020204" pitchFamily="34" charset="0"/>
              </a:rPr>
              <a:t>catumaxomab</a:t>
            </a:r>
            <a:r>
              <a:rPr lang="cs-CZ" sz="2000" dirty="0">
                <a:cs typeface="Arial" panose="020B0604020202020204" pitchFamily="34" charset="0"/>
              </a:rPr>
              <a:t> u maligního ascitu</a:t>
            </a:r>
          </a:p>
          <a:p>
            <a:r>
              <a:rPr lang="cs-CZ" sz="2000" b="1" dirty="0">
                <a:cs typeface="Arial" panose="020B0604020202020204" pitchFamily="34" charset="0"/>
              </a:rPr>
              <a:t>PARP inhibitory- </a:t>
            </a:r>
            <a:r>
              <a:rPr lang="cs-CZ" sz="2000" dirty="0">
                <a:cs typeface="Arial" panose="020B0604020202020204" pitchFamily="34" charset="0"/>
              </a:rPr>
              <a:t>posilují účinek CHT u pacientek s mutací BRCA 1 a 2</a:t>
            </a:r>
          </a:p>
          <a:p>
            <a:pPr marL="0" indent="0">
              <a:buNone/>
            </a:pPr>
            <a:r>
              <a:rPr lang="cs-CZ" sz="2000" b="1" dirty="0">
                <a:cs typeface="Arial" panose="020B0604020202020204" pitchFamily="34" charset="0"/>
              </a:rPr>
              <a:t>                                </a:t>
            </a:r>
            <a:r>
              <a:rPr lang="cs-CZ" sz="2000" b="1" dirty="0" err="1">
                <a:cs typeface="Arial" panose="020B0604020202020204" pitchFamily="34" charset="0"/>
              </a:rPr>
              <a:t>olaparib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niraparib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rucaparib</a:t>
            </a:r>
            <a:endParaRPr lang="cs-CZ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/>
              <a:t>Poly (ADP-ribose) polymerase inhibitors, which are often called PARP inhibitors, are a targeted therapies that are used to treat cancers. </a:t>
            </a:r>
            <a:r>
              <a:rPr lang="en-US" sz="2000" b="1" dirty="0"/>
              <a:t>PARP is a protein that has a role in cellular growth, regulation and cell repair which helps the</a:t>
            </a:r>
            <a:r>
              <a:rPr lang="cs-CZ" sz="2000" b="1" dirty="0"/>
              <a:t> </a:t>
            </a:r>
            <a:r>
              <a:rPr lang="cs-CZ" sz="2000" b="1" dirty="0" err="1"/>
              <a:t>cancer</a:t>
            </a:r>
            <a:r>
              <a:rPr lang="en-US" sz="2000" b="1" dirty="0"/>
              <a:t> cells repair themselves and survive. </a:t>
            </a:r>
            <a:r>
              <a:rPr lang="en-US" sz="2000" dirty="0"/>
              <a:t>The PARP inhibitor stops the cancer cells being repaired which causes the cells to die and so reduces tumor growth.</a:t>
            </a:r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71360" y="6266689"/>
            <a:ext cx="4242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https://www.drugs.com/drug-class/parp-inhibitors.html</a:t>
            </a:r>
          </a:p>
        </p:txBody>
      </p:sp>
    </p:spTree>
    <p:extLst>
      <p:ext uri="{BB962C8B-B14F-4D97-AF65-F5344CB8AC3E}">
        <p14:creationId xmlns:p14="http://schemas.microsoft.com/office/powerpoint/2010/main" val="574259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/>
          </p:nvPr>
        </p:nvSpPr>
        <p:spPr>
          <a:xfrm>
            <a:off x="712694" y="333376"/>
            <a:ext cx="11161059" cy="6335713"/>
          </a:xfrm>
          <a:ln/>
        </p:spPr>
        <p:txBody>
          <a:bodyPr anchor="t">
            <a:normAutofit fontScale="92500" lnSpcReduction="10000"/>
          </a:bodyPr>
          <a:lstStyle/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Symptomy nemoci: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Většinou diagnostikován časně – nepravidelné nebo postmenopauzální krvácení z rodidel </a:t>
            </a:r>
            <a:r>
              <a:rPr lang="cs-CZ" altLang="cs-CZ" sz="2000" b="1" u="sng" dirty="0">
                <a:latin typeface="+mn-lt"/>
                <a:cs typeface="Arial" panose="020B0604020202020204" pitchFamily="34" charset="0"/>
              </a:rPr>
              <a:t>tzv. </a:t>
            </a:r>
            <a:r>
              <a:rPr lang="cs-CZ" altLang="cs-CZ" sz="2000" b="1" u="sng" dirty="0" err="1">
                <a:latin typeface="+mn-lt"/>
                <a:cs typeface="Arial" panose="020B0604020202020204" pitchFamily="34" charset="0"/>
              </a:rPr>
              <a:t>metrorhagie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bolesti podbřišku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Diagnostika: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8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gynekologické vyšetření - USG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vag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sondou ( výška endometria, hranice endometrium/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myometrium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invaze a infiltrace hrdla)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histologický odběr získaný separovanou abrazí, ev. při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hysteroskopii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RTG plic, CT břicha + pánve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Tumor marker Ca 125, HE4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fakultativně: cystoskopie, rektoskopie, kolonoskopie, USG či CT hrudníku a břicha, CT, MR event. PET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P53, MSH6, PMS2, mutační analýza POLE </a:t>
            </a:r>
            <a:r>
              <a:rPr lang="cs-CZ" altLang="cs-CZ" sz="1800" i="1" dirty="0">
                <a:latin typeface="+mn-lt"/>
                <a:cs typeface="Arial" panose="020B0604020202020204" pitchFamily="34" charset="0"/>
              </a:rPr>
              <a:t>( DNA </a:t>
            </a:r>
            <a:r>
              <a:rPr lang="cs-CZ" altLang="cs-CZ" sz="1800" i="1" dirty="0" err="1">
                <a:latin typeface="+mn-lt"/>
                <a:cs typeface="Arial" panose="020B0604020202020204" pitchFamily="34" charset="0"/>
              </a:rPr>
              <a:t>polymerase</a:t>
            </a:r>
            <a:r>
              <a:rPr lang="cs-CZ" altLang="cs-CZ" sz="1800" i="1" dirty="0">
                <a:latin typeface="+mn-lt"/>
                <a:cs typeface="Arial" panose="020B0604020202020204" pitchFamily="34" charset="0"/>
              </a:rPr>
              <a:t> epsilon (POLE) </a:t>
            </a:r>
            <a:r>
              <a:rPr lang="cs-CZ" altLang="cs-CZ" sz="1800" i="1" dirty="0" err="1">
                <a:latin typeface="+mn-lt"/>
                <a:cs typeface="Arial" panose="020B0604020202020204" pitchFamily="34" charset="0"/>
              </a:rPr>
              <a:t>exonuclease</a:t>
            </a:r>
            <a:r>
              <a:rPr lang="cs-CZ" altLang="cs-CZ" sz="1800" i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latin typeface="+mn-lt"/>
                <a:cs typeface="Arial" panose="020B0604020202020204" pitchFamily="34" charset="0"/>
              </a:rPr>
              <a:t>domain</a:t>
            </a:r>
            <a:r>
              <a:rPr lang="cs-CZ" altLang="cs-CZ" sz="1800" i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latin typeface="+mn-lt"/>
                <a:cs typeface="Arial" panose="020B0604020202020204" pitchFamily="34" charset="0"/>
              </a:rPr>
              <a:t>mutations</a:t>
            </a:r>
            <a:r>
              <a:rPr lang="cs-CZ" altLang="cs-CZ" sz="1800" i="1" dirty="0">
                <a:latin typeface="+mn-lt"/>
                <a:cs typeface="Arial" panose="020B0604020202020204" pitchFamily="34" charset="0"/>
              </a:rPr>
              <a:t>)   katalytická podjednotka DNA polymerázy, mutace v exonukleázové doméně)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Histopatologie: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I. epiteliální nádory 96-98 %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endometriální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adenoca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clear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cell ca,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serósní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papilární ca,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adenosquamozní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ca)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II. sarkomy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leiomyosarkom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endometrální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stromální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sarkom,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adenosarkom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 - špatná prognóza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III. nádory trofoblastu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- koncentrovány celostátně do centra pro léčbu trofoblastu ve FN Motol v Praze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Klasifikace stádií dle FIGO a TNM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646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87CF6D-9FF9-5107-ACF2-2D013286C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63" t="31022" r="22295" b="35746"/>
          <a:stretch/>
        </p:blipFill>
        <p:spPr>
          <a:xfrm>
            <a:off x="106747" y="645339"/>
            <a:ext cx="11978506" cy="412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59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60350"/>
            <a:ext cx="8229600" cy="1081088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Ca </a:t>
            </a:r>
            <a:r>
              <a:rPr lang="cs-CZ" altLang="cs-CZ" b="1" dirty="0" err="1">
                <a:latin typeface="+mn-lt"/>
                <a:cs typeface="Arial" panose="020B0604020202020204" pitchFamily="34" charset="0"/>
              </a:rPr>
              <a:t>vulvae</a:t>
            </a:r>
            <a:endParaRPr lang="cs-CZ" altLang="cs-CZ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1831" y="858094"/>
            <a:ext cx="11080557" cy="5300662"/>
          </a:xfrm>
          <a:ln/>
        </p:spPr>
        <p:txBody>
          <a:bodyPr/>
          <a:lstStyle/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2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Epidemiologie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ženy nad 60 let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incidence v ČR stacionární (4/100 000)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vznikající na podkladě </a:t>
            </a:r>
            <a:r>
              <a:rPr lang="cs-CZ" altLang="cs-CZ" sz="2000" b="1" dirty="0">
                <a:cs typeface="Arial" panose="020B0604020202020204" pitchFamily="34" charset="0"/>
              </a:rPr>
              <a:t>HPV infekce nebo 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atrofických změn epitelu </a:t>
            </a:r>
            <a:r>
              <a:rPr lang="cs-CZ" altLang="cs-CZ" sz="2000" dirty="0">
                <a:cs typeface="Arial" panose="020B0604020202020204" pitchFamily="34" charset="0"/>
              </a:rPr>
              <a:t>u straších žen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cs typeface="Arial" panose="020B0604020202020204" pitchFamily="34" charset="0"/>
              </a:rPr>
              <a:t>lichen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sclerosus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je mnohdy zjištěn až v pokročilém stadiu, kdy je možná pouze léčba paliativní. Tento stav je způsoben ve větším počtu případů tím, že se pacientky dostaví na gynekologické vyšetření pozdě.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Etiologie, rizikové faktory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dystrofické změny, chronický zánětlivý proces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prekanceróza</a:t>
            </a:r>
            <a:r>
              <a:rPr lang="cs-CZ" altLang="cs-CZ" sz="2000" dirty="0">
                <a:cs typeface="Arial" panose="020B0604020202020204" pitchFamily="34" charset="0"/>
              </a:rPr>
              <a:t> - </a:t>
            </a:r>
            <a:r>
              <a:rPr lang="cs-CZ" altLang="cs-CZ" sz="2000" b="1" dirty="0">
                <a:cs typeface="Arial" panose="020B0604020202020204" pitchFamily="34" charset="0"/>
              </a:rPr>
              <a:t>VIN I-III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Kouření, imunodeficience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 l="659" t="12125" r="52521" b="50250"/>
          <a:stretch>
            <a:fillRect/>
          </a:stretch>
        </p:blipFill>
        <p:spPr bwMode="auto">
          <a:xfrm>
            <a:off x="6708598" y="260350"/>
            <a:ext cx="5193792" cy="293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6164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/>
          </p:nvPr>
        </p:nvSpPr>
        <p:spPr>
          <a:xfrm>
            <a:off x="874059" y="384829"/>
            <a:ext cx="9347855" cy="6192837"/>
          </a:xfrm>
          <a:ln/>
        </p:spPr>
        <p:txBody>
          <a:bodyPr anchor="t">
            <a:normAutofit/>
          </a:bodyPr>
          <a:lstStyle/>
          <a:p>
            <a:pPr marL="341313" indent="-341313">
              <a:lnSpc>
                <a:spcPct val="60000"/>
              </a:lnSpc>
              <a:spcBef>
                <a:spcPts val="2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800" b="1" dirty="0"/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Klinika:</a:t>
            </a:r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tuhý, vyvýšený infiltrát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tendence k povrchové ulceraci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putridní zápach, svědění, pálení, špinění, krvácení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destrukce vulvy, vaginy,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perianální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krajiny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metastazování -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inguinálních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uzliny, uzliny malé pánve, plíce, játra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Šíření: lokální,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lymfogenní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hematogenní- málo časté  (plíce, játra, kosti)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Diagnostika: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gynekologické vyšetření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vulvoskopie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posouzení hraničních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lezí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cílená biopsie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další vyšetření: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RTG plic,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uretrocystoskopie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rektoskopie,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UZ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inquin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CT pánve,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retroperitonea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vyšetření SNL a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reg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uzlin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815330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/>
          </p:nvPr>
        </p:nvSpPr>
        <p:spPr>
          <a:xfrm>
            <a:off x="1013011" y="319928"/>
            <a:ext cx="10282517" cy="5792788"/>
          </a:xfrm>
          <a:ln/>
        </p:spPr>
        <p:txBody>
          <a:bodyPr anchor="t">
            <a:normAutofit lnSpcReduction="10000"/>
          </a:bodyPr>
          <a:lstStyle/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/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Histopatologická klasifikace nádorů vulvy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varianty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dlaždicobuněčného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 karcinomu (90-94 %)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maligní melanom (4-8 %)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epiteliální nádory ze žlázek a adnexálních struktur (1-2 %)</a:t>
            </a: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	(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adenoca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sarkomy) </a:t>
            </a:r>
          </a:p>
          <a:p>
            <a:pPr marL="341313" indent="-341313"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Klasifikace stádií dle FIGO a TNM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Prognostické faktory: 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klinický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staging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histologický typ nádoru a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grading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velikost a charakter růstu, lokalizace, celkový stav pacientky, věk,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interkurence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 limitující terapeutické možnosti </a:t>
            </a: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V prvním stadiu je pětileté přežití 75%-85%, v II. stadiu 45%-60%, v III. stadiu jen 25%, ve IV. stadiu 5%.</a:t>
            </a: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873686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/>
          </p:nvPr>
        </p:nvSpPr>
        <p:spPr>
          <a:xfrm>
            <a:off x="672353" y="193675"/>
            <a:ext cx="11268635" cy="6470650"/>
          </a:xfrm>
          <a:ln/>
        </p:spPr>
        <p:txBody>
          <a:bodyPr anchor="t"/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Terapie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základní léčebnou modalitou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chirurgický výkon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mutilující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a technicky velmi náročný). </a:t>
            </a:r>
          </a:p>
          <a:p>
            <a:pPr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  Hlavní podmínkou konzervativního postupu při operaci je detekce a vyhodnocení stavu uzlin.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a) možnosti operační léčby: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široká excize, 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hemivulvektomie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u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lateralizovaných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lézí, radikální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vulvektomie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nebo exenterace s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bilat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inguino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-femorální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lymfadenektomií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b) radioterapie: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samostatná RT nebo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konkomitantně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s CHT u prim.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inop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. a když odmítnou operaci, dávka 60-70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Gy</a:t>
            </a:r>
            <a:endParaRPr lang="cs-CZ" altLang="cs-CZ" dirty="0">
              <a:latin typeface="+mn-lt"/>
              <a:cs typeface="Arial" panose="020B0604020202020204" pitchFamily="34" charset="0"/>
            </a:endParaRP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adjuvantní - dávka 45-50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Gy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, v případě tu nad 4 cm,  1 a více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pozit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. uzlin s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transkaps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. propagací, resekční okraj pod 8 mm, 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paliativní 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technika: poloha na zádech -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frog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leg, 3D plánování s CT, ozařovaný objem vulva s/bez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ingvinálnímí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a pánevními uzlinami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NÚ: vlhká deskvamační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radiodermatitída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, průjem, strangurie a dysurie,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8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c) chemoterapie: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k </a:t>
            </a:r>
            <a:r>
              <a:rPr lang="cs-CZ" altLang="cs-CZ" sz="1800" dirty="0" err="1">
                <a:latin typeface="+mn-lt"/>
                <a:cs typeface="Arial" panose="020B0604020202020204" pitchFamily="34" charset="0"/>
              </a:rPr>
              <a:t>potenciaci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 účinku radioterapie nebo u pokročilých a recidivujících onemocnění.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cDDP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5-FU,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mitomycin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99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DF6C6-B98B-3E96-4C87-D5078C3202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Urologické nádory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02DAAB-9125-E0C5-9071-378B78A080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MUDr. Jana Maistryszinová, Ph.D.</a:t>
            </a:r>
          </a:p>
        </p:txBody>
      </p:sp>
    </p:spTree>
    <p:extLst>
      <p:ext uri="{BB962C8B-B14F-4D97-AF65-F5344CB8AC3E}">
        <p14:creationId xmlns:p14="http://schemas.microsoft.com/office/powerpoint/2010/main" val="2547119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249A07-6000-FC63-0DFB-E580FA43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Nádory prostaty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F04EE1-2010-1C81-0681-B78AAA92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789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nejčastěji se vyskytující nádor u mužů v ČR  </a:t>
            </a:r>
          </a:p>
          <a:p>
            <a:r>
              <a:rPr lang="cs-CZ" sz="2000" dirty="0"/>
              <a:t>Incidence 149/100 000 ob., mortalita 27/100 000 ob.</a:t>
            </a:r>
          </a:p>
          <a:p>
            <a:r>
              <a:rPr lang="cs-CZ" sz="2000" dirty="0"/>
              <a:t>výskyt narůstá s věkem  - před 40. rokem vzácný, riziko výskytu po 50. roce je 10 %</a:t>
            </a:r>
          </a:p>
          <a:p>
            <a:r>
              <a:rPr lang="cs-CZ" sz="2000" dirty="0"/>
              <a:t>mnoho nádorů je indolentních (skrytých) – náhodné nálezy při úmrtí z jiné příčiny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3AB758-2D05-F31E-BB35-F91BD74AF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" t="24641" r="54763" b="24432"/>
          <a:stretch/>
        </p:blipFill>
        <p:spPr>
          <a:xfrm>
            <a:off x="559748" y="3153359"/>
            <a:ext cx="5397026" cy="34909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40068C-8A02-99CC-3CD6-111413A94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" t="16703" r="54643" b="29090"/>
          <a:stretch/>
        </p:blipFill>
        <p:spPr>
          <a:xfrm>
            <a:off x="6235226" y="2928614"/>
            <a:ext cx="5397026" cy="37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75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B2DF93-6739-86D7-6D1C-DDCD0A4D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7668"/>
            <a:ext cx="10515600" cy="4351338"/>
          </a:xfrm>
        </p:spPr>
        <p:txBody>
          <a:bodyPr>
            <a:normAutofit/>
          </a:bodyPr>
          <a:lstStyle/>
          <a:p>
            <a:r>
              <a:rPr lang="cs-CZ" b="1" dirty="0"/>
              <a:t>Etiologie</a:t>
            </a:r>
            <a:r>
              <a:rPr lang="cs-CZ" dirty="0"/>
              <a:t>: spontánní vznik, 10 % genetika – riziko vzrůstá s počtem přímých příbuzných s ca prostaty v rodině 5-11x, mutace BRCA 1,2, chronické záněty prostaty, vysoká konzumace tuků, nízká pohybová aktivita, nedostatek vitamínů ve stravě a kouření</a:t>
            </a:r>
          </a:p>
          <a:p>
            <a:r>
              <a:rPr lang="cs-CZ" b="1" dirty="0"/>
              <a:t>Příznaky</a:t>
            </a:r>
            <a:r>
              <a:rPr lang="cs-CZ" dirty="0"/>
              <a:t>: poruchy močení – obtížné a časté močení, krev v moči </a:t>
            </a:r>
            <a:r>
              <a:rPr lang="cs-CZ" i="1" dirty="0"/>
              <a:t>hematurie</a:t>
            </a:r>
            <a:r>
              <a:rPr lang="cs-CZ" dirty="0"/>
              <a:t>, noční potřeba (</a:t>
            </a:r>
            <a:r>
              <a:rPr lang="cs-CZ" i="1" dirty="0"/>
              <a:t>nykturie</a:t>
            </a:r>
            <a:r>
              <a:rPr lang="cs-CZ" dirty="0"/>
              <a:t>), bolesti </a:t>
            </a:r>
            <a:r>
              <a:rPr lang="cs-CZ" sz="1600" i="1" dirty="0"/>
              <a:t>LUTS („</a:t>
            </a:r>
            <a:r>
              <a:rPr lang="cs-CZ" sz="1600" i="1" dirty="0" err="1"/>
              <a:t>Lower</a:t>
            </a:r>
            <a:r>
              <a:rPr lang="cs-CZ" sz="1600" i="1" dirty="0"/>
              <a:t> </a:t>
            </a:r>
            <a:r>
              <a:rPr lang="cs-CZ" sz="1600" i="1" dirty="0" err="1"/>
              <a:t>Urinary</a:t>
            </a:r>
            <a:r>
              <a:rPr lang="cs-CZ" sz="1600" i="1" dirty="0"/>
              <a:t> </a:t>
            </a:r>
            <a:r>
              <a:rPr lang="cs-CZ" sz="1600" i="1" dirty="0" err="1"/>
              <a:t>Tract</a:t>
            </a:r>
            <a:r>
              <a:rPr lang="cs-CZ" sz="1600" i="1" dirty="0"/>
              <a:t> Symptom“)</a:t>
            </a:r>
          </a:p>
          <a:p>
            <a:pPr marL="0" indent="0">
              <a:buNone/>
            </a:pPr>
            <a:r>
              <a:rPr lang="cs-CZ" dirty="0"/>
              <a:t>Časná stádia bezpříznaková, pozdní - bolesti kostí, patologické fraktury</a:t>
            </a:r>
          </a:p>
          <a:p>
            <a:pPr marL="0" indent="0">
              <a:buNone/>
            </a:pPr>
            <a:endParaRPr lang="cs-CZ" sz="1600" i="1" dirty="0"/>
          </a:p>
          <a:p>
            <a:r>
              <a:rPr lang="cs-CZ" b="1" dirty="0"/>
              <a:t>Histologicky</a:t>
            </a:r>
            <a:r>
              <a:rPr lang="cs-CZ" dirty="0"/>
              <a:t>: v 95 % adenokarcinom, roste nejčastěji v periferní části žlázy </a:t>
            </a:r>
            <a:r>
              <a:rPr lang="cs-CZ" i="1" dirty="0"/>
              <a:t>vs benigní hyperplazie prostaty v centrální zóně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4047B7-836E-804D-095C-412F9E267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1" t="20726" r="6875" b="6857"/>
          <a:stretch/>
        </p:blipFill>
        <p:spPr>
          <a:xfrm>
            <a:off x="4550710" y="4939006"/>
            <a:ext cx="3090580" cy="191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412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C09B18-0243-279C-7D00-9DF8CCF94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6187"/>
            <a:ext cx="10515600" cy="5736092"/>
          </a:xfrm>
        </p:spPr>
        <p:txBody>
          <a:bodyPr/>
          <a:lstStyle/>
          <a:p>
            <a:r>
              <a:rPr lang="cs-CZ" b="1" dirty="0"/>
              <a:t>Diagnostika</a:t>
            </a:r>
            <a:r>
              <a:rPr lang="cs-CZ" dirty="0"/>
              <a:t>: elevace PSA (prostatický specifický antigen), urologické vyšetření – palpace per </a:t>
            </a:r>
            <a:r>
              <a:rPr lang="cs-CZ" dirty="0" err="1"/>
              <a:t>rectum</a:t>
            </a:r>
            <a:r>
              <a:rPr lang="cs-CZ" dirty="0"/>
              <a:t>, </a:t>
            </a:r>
            <a:r>
              <a:rPr lang="cs-CZ" dirty="0" err="1"/>
              <a:t>transrektální</a:t>
            </a:r>
            <a:r>
              <a:rPr lang="cs-CZ" dirty="0"/>
              <a:t> UZ, biopsie, MR pánve</a:t>
            </a:r>
          </a:p>
          <a:p>
            <a:r>
              <a:rPr lang="cs-CZ" dirty="0" err="1"/>
              <a:t>Staging</a:t>
            </a:r>
            <a:r>
              <a:rPr lang="cs-CZ" dirty="0"/>
              <a:t> –  vstupní PSA, CT pánve, RTG plic, UZ břicha, scintigrafie kostí</a:t>
            </a:r>
          </a:p>
          <a:p>
            <a:pPr marL="0" indent="0">
              <a:buNone/>
            </a:pPr>
            <a:r>
              <a:rPr lang="cs-CZ" dirty="0"/>
              <a:t>		18F-cholin PET/CT nebo 68Ga-PSMA PET/CT vyšetření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CCDE30-CF0E-5240-CABA-13C9C3EA8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10" t="22130" r="23527" b="18079"/>
          <a:stretch/>
        </p:blipFill>
        <p:spPr>
          <a:xfrm>
            <a:off x="729730" y="2650899"/>
            <a:ext cx="3924905" cy="36086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085F19-1D9B-FA22-82C9-541B87C2C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61" t="21891" r="5446" b="6407"/>
          <a:stretch/>
        </p:blipFill>
        <p:spPr>
          <a:xfrm>
            <a:off x="4964878" y="2495777"/>
            <a:ext cx="6699165" cy="40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69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ADF1F7A-3F62-8372-0D6F-2BD6F0B51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838" t="20332" r="13549" b="4112"/>
          <a:stretch/>
        </p:blipFill>
        <p:spPr>
          <a:xfrm>
            <a:off x="1518551" y="0"/>
            <a:ext cx="8686806" cy="6859076"/>
          </a:xfrm>
        </p:spPr>
      </p:pic>
    </p:spTree>
    <p:extLst>
      <p:ext uri="{BB962C8B-B14F-4D97-AF65-F5344CB8AC3E}">
        <p14:creationId xmlns:p14="http://schemas.microsoft.com/office/powerpoint/2010/main" val="3523137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92AAD1-920A-5968-D854-93D51025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34" t="39995" r="39631" b="6426"/>
          <a:stretch/>
        </p:blipFill>
        <p:spPr>
          <a:xfrm>
            <a:off x="689547" y="149902"/>
            <a:ext cx="5406453" cy="61608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78E8C36-2919-1366-1583-67B1AEBF3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89" t="45681" r="40123" b="12987"/>
          <a:stretch/>
        </p:blipFill>
        <p:spPr>
          <a:xfrm>
            <a:off x="5921114" y="460946"/>
            <a:ext cx="5460883" cy="484557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BD6DE18-A2B4-3D98-319F-14AC7B855BCA}"/>
              </a:ext>
            </a:extLst>
          </p:cNvPr>
          <p:cNvSpPr/>
          <p:nvPr/>
        </p:nvSpPr>
        <p:spPr>
          <a:xfrm>
            <a:off x="6096000" y="2383435"/>
            <a:ext cx="5151619" cy="2923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65AA3EF-BF54-A24A-6991-D0FF8526DF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26" t="29310" r="12828" b="47510"/>
          <a:stretch/>
        </p:blipFill>
        <p:spPr>
          <a:xfrm>
            <a:off x="5841166" y="5306517"/>
            <a:ext cx="5741233" cy="141858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5C02A9B-B2FA-8E72-5EFA-730623EC07F2}"/>
              </a:ext>
            </a:extLst>
          </p:cNvPr>
          <p:cNvSpPr txBox="1"/>
          <p:nvPr/>
        </p:nvSpPr>
        <p:spPr>
          <a:xfrm>
            <a:off x="689547" y="6310742"/>
            <a:ext cx="5151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https://www.patologie.info/soubory/all/Molekul%C3%A1rn%C3%AD_testov%C3%A1n%C3%AD_karcinom_endometria_Cesk_patol_3_2021.pdf</a:t>
            </a:r>
          </a:p>
        </p:txBody>
      </p:sp>
    </p:spTree>
    <p:extLst>
      <p:ext uri="{BB962C8B-B14F-4D97-AF65-F5344CB8AC3E}">
        <p14:creationId xmlns:p14="http://schemas.microsoft.com/office/powerpoint/2010/main" val="4033680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B86D01-5F80-58E5-9907-4A5D9C7FA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1" t="29196" r="5000" b="9399"/>
          <a:stretch/>
        </p:blipFill>
        <p:spPr>
          <a:xfrm>
            <a:off x="212276" y="100817"/>
            <a:ext cx="9151523" cy="459159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1F9FDFB-A090-CD37-2A4B-B59FCB803AA3}"/>
              </a:ext>
            </a:extLst>
          </p:cNvPr>
          <p:cNvSpPr txBox="1"/>
          <p:nvPr/>
        </p:nvSpPr>
        <p:spPr>
          <a:xfrm>
            <a:off x="8301157" y="6480184"/>
            <a:ext cx="375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http://solen.cz/incpdfs/inf-990000-7900_10_016.pdf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BE63D7B-F4A7-DFA6-BA4F-8A47D17BABA9}"/>
              </a:ext>
            </a:extLst>
          </p:cNvPr>
          <p:cNvSpPr txBox="1"/>
          <p:nvPr/>
        </p:nvSpPr>
        <p:spPr>
          <a:xfrm>
            <a:off x="212276" y="4758862"/>
            <a:ext cx="11870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Gleason</a:t>
            </a:r>
            <a:r>
              <a:rPr lang="cs-CZ" b="1" dirty="0"/>
              <a:t> </a:t>
            </a:r>
            <a:r>
              <a:rPr lang="cs-CZ" b="1" dirty="0" err="1"/>
              <a:t>score</a:t>
            </a:r>
            <a:r>
              <a:rPr lang="cs-CZ" b="1" dirty="0"/>
              <a:t> </a:t>
            </a:r>
            <a:r>
              <a:rPr lang="cs-CZ" dirty="0"/>
              <a:t>– speciální histopatologická klasifikace pro ca prostaty, hodnotí architektonické uspořádání nádorových ložisek</a:t>
            </a:r>
          </a:p>
          <a:p>
            <a:pPr algn="ctr"/>
            <a:r>
              <a:rPr lang="cs-CZ" dirty="0"/>
              <a:t>  </a:t>
            </a:r>
            <a:r>
              <a:rPr lang="cs-CZ" b="1" dirty="0"/>
              <a:t>dle diferenciace G1-G5  </a:t>
            </a:r>
            <a:r>
              <a:rPr lang="cs-CZ" dirty="0"/>
              <a:t>- G1 (dobře diferencovaný </a:t>
            </a:r>
            <a:r>
              <a:rPr lang="cs-CZ" dirty="0" err="1"/>
              <a:t>acinární</a:t>
            </a:r>
            <a:r>
              <a:rPr lang="cs-CZ" dirty="0"/>
              <a:t> karcinom), G5 (disociovaný karcinom)</a:t>
            </a:r>
          </a:p>
          <a:p>
            <a:pPr algn="ctr"/>
            <a:r>
              <a:rPr lang="cs-CZ" dirty="0"/>
              <a:t>  karcinom prostaty obsahuje vždy minimálně dva typy různě diferencovaných okrsků buněk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Součet dvou nejčastěji se vyskytujících stupňů se označuje jako </a:t>
            </a:r>
            <a:r>
              <a:rPr lang="cs-CZ" dirty="0" err="1"/>
              <a:t>Gleasonovo</a:t>
            </a:r>
            <a:r>
              <a:rPr lang="cs-CZ" dirty="0"/>
              <a:t> skóre.  Např. G3+3, G5+4</a:t>
            </a:r>
          </a:p>
          <a:p>
            <a:pPr algn="ctr"/>
            <a:r>
              <a:rPr lang="cs-CZ" dirty="0"/>
              <a:t>Relativně příznivé skóre je v rozpětí 2–4, střední riziko 5–7, vysoké riziko 8–10.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F45E44-8DF7-9636-E507-62E1C5C2F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21" t="21095" r="21343" b="10120"/>
          <a:stretch/>
        </p:blipFill>
        <p:spPr>
          <a:xfrm>
            <a:off x="9363799" y="1698172"/>
            <a:ext cx="2828201" cy="2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15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DB00522-8DFA-F3A2-1699-7640C0608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77" t="27608" r="21785" b="15221"/>
          <a:stretch/>
        </p:blipFill>
        <p:spPr>
          <a:xfrm>
            <a:off x="673988" y="623617"/>
            <a:ext cx="5385500" cy="45035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59D76A-4582-F7E6-F9F0-DD65317D1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56" t="22130" r="25268" b="9504"/>
          <a:stretch/>
        </p:blipFill>
        <p:spPr>
          <a:xfrm>
            <a:off x="6716485" y="241381"/>
            <a:ext cx="4174671" cy="60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04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51AF55-CDD8-7B6B-DD03-FE46871F2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85" y="375557"/>
            <a:ext cx="11299371" cy="5801406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Léčba</a:t>
            </a:r>
            <a:r>
              <a:rPr lang="cs-CZ" dirty="0"/>
              <a:t> – lokalizovaný karcinom – operace  nebo radioterapie</a:t>
            </a:r>
          </a:p>
          <a:p>
            <a:pPr marL="0" indent="0">
              <a:buNone/>
            </a:pPr>
            <a:r>
              <a:rPr lang="cs-CZ" dirty="0"/>
              <a:t>    u starších pacientů - aktivní sledování  nebo „</a:t>
            </a:r>
            <a:r>
              <a:rPr lang="cs-CZ" i="1" dirty="0" err="1"/>
              <a:t>watchful</a:t>
            </a:r>
            <a:r>
              <a:rPr lang="cs-CZ" i="1" dirty="0"/>
              <a:t> </a:t>
            </a:r>
            <a:r>
              <a:rPr lang="cs-CZ" i="1" dirty="0" err="1"/>
              <a:t>waiting</a:t>
            </a:r>
            <a:r>
              <a:rPr lang="cs-CZ" i="1" dirty="0"/>
              <a:t>“</a:t>
            </a:r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Operace: </a:t>
            </a:r>
            <a:r>
              <a:rPr lang="cs-CZ" i="1" dirty="0"/>
              <a:t> otevřená radikální prostatektomie</a:t>
            </a:r>
          </a:p>
          <a:p>
            <a:pPr marL="0" indent="0">
              <a:buNone/>
            </a:pPr>
            <a:r>
              <a:rPr lang="cs-CZ" i="1" dirty="0"/>
              <a:t>	laparoskopická radikální prostatektomie</a:t>
            </a:r>
          </a:p>
          <a:p>
            <a:pPr marL="0" indent="0">
              <a:buNone/>
            </a:pPr>
            <a:r>
              <a:rPr lang="cs-CZ" i="1" dirty="0"/>
              <a:t>	robotická radikální prostatektomie</a:t>
            </a:r>
          </a:p>
          <a:p>
            <a:pPr marL="0" indent="0">
              <a:buNone/>
            </a:pPr>
            <a:r>
              <a:rPr lang="cs-CZ" dirty="0"/>
              <a:t>Riziko močové inkontinence po operaci 10-20 % - úprava do 12 měsíců, erektilní dysfunkce až 70 -80 %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Radioterapie: </a:t>
            </a:r>
            <a:r>
              <a:rPr lang="cs-CZ" i="1" dirty="0"/>
              <a:t>kurativní zevní RT 76-80 </a:t>
            </a:r>
            <a:r>
              <a:rPr lang="cs-CZ" i="1" dirty="0" err="1"/>
              <a:t>Gy</a:t>
            </a:r>
            <a:r>
              <a:rPr lang="cs-CZ" i="1" dirty="0"/>
              <a:t> </a:t>
            </a:r>
          </a:p>
          <a:p>
            <a:pPr marL="0" indent="0">
              <a:buNone/>
            </a:pPr>
            <a:r>
              <a:rPr lang="cs-CZ" i="1" dirty="0"/>
              <a:t>	</a:t>
            </a:r>
            <a:r>
              <a:rPr lang="cs-CZ" i="1" dirty="0" err="1"/>
              <a:t>brachyradioterapie</a:t>
            </a:r>
            <a:r>
              <a:rPr lang="cs-CZ" i="1" dirty="0"/>
              <a:t> – permanentní - zrny paladia nebo jodu </a:t>
            </a:r>
          </a:p>
          <a:p>
            <a:pPr marL="0" indent="0">
              <a:buNone/>
            </a:pPr>
            <a:r>
              <a:rPr lang="cs-CZ" i="1" dirty="0"/>
              <a:t>                                                  intersticiální BRT iridium</a:t>
            </a:r>
          </a:p>
          <a:p>
            <a:pPr marL="0" indent="0">
              <a:buNone/>
            </a:pPr>
            <a:r>
              <a:rPr lang="cs-CZ" dirty="0" err="1"/>
              <a:t>Poradiační</a:t>
            </a:r>
            <a:r>
              <a:rPr lang="cs-CZ" dirty="0"/>
              <a:t> cystitida 3-20 %, </a:t>
            </a:r>
            <a:r>
              <a:rPr lang="cs-CZ" dirty="0" err="1"/>
              <a:t>poradiační</a:t>
            </a:r>
            <a:r>
              <a:rPr lang="cs-CZ" dirty="0"/>
              <a:t> proktitida 2-19 %, poruchy erekce 20-44 % trvale</a:t>
            </a:r>
          </a:p>
          <a:p>
            <a:pPr marL="0" indent="0">
              <a:buNone/>
            </a:pPr>
            <a:r>
              <a:rPr lang="cs-CZ" dirty="0"/>
              <a:t>BRT nižší toxicita, srovnatelná léčebná odpověď</a:t>
            </a:r>
          </a:p>
        </p:txBody>
      </p:sp>
    </p:spTree>
    <p:extLst>
      <p:ext uri="{BB962C8B-B14F-4D97-AF65-F5344CB8AC3E}">
        <p14:creationId xmlns:p14="http://schemas.microsoft.com/office/powerpoint/2010/main" val="41756543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B3CE23E-C7FD-3F73-F32F-1D7179B39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70" t="25702" r="15223" b="14268"/>
          <a:stretch/>
        </p:blipFill>
        <p:spPr>
          <a:xfrm>
            <a:off x="377145" y="816430"/>
            <a:ext cx="5682343" cy="4114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1BA94A-E32C-9262-748B-FE90D0466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02" t="24273" r="15491" b="12839"/>
          <a:stretch/>
        </p:blipFill>
        <p:spPr>
          <a:xfrm>
            <a:off x="6281060" y="620487"/>
            <a:ext cx="5682343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0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D8D1BC6-70DF-7CBA-2DC8-DBDE954B8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6" t="20700" r="12545" b="19270"/>
          <a:stretch/>
        </p:blipFill>
        <p:spPr>
          <a:xfrm>
            <a:off x="1438469" y="383721"/>
            <a:ext cx="9715890" cy="6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627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5CEB245-E6BE-4F97-88C4-27A5FDDAC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22" t="22130" r="14420" b="9504"/>
          <a:stretch/>
        </p:blipFill>
        <p:spPr>
          <a:xfrm>
            <a:off x="555172" y="163286"/>
            <a:ext cx="6741194" cy="597625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2AAE9E9-B9D5-103A-ACF1-E28A51806E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02" t="22130" r="13750" b="12124"/>
          <a:stretch/>
        </p:blipFill>
        <p:spPr>
          <a:xfrm>
            <a:off x="6096000" y="1175657"/>
            <a:ext cx="5894614" cy="450668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0461C43-6A84-6097-E3CB-650B84F8A356}"/>
              </a:ext>
            </a:extLst>
          </p:cNvPr>
          <p:cNvSpPr txBox="1"/>
          <p:nvPr/>
        </p:nvSpPr>
        <p:spPr>
          <a:xfrm>
            <a:off x="6415790" y="5366479"/>
            <a:ext cx="522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Intersticiální RT prostaty, radioaktivní zrna Au, </a:t>
            </a:r>
            <a:r>
              <a:rPr lang="cs-CZ" dirty="0" err="1"/>
              <a:t>Iod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027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0BA35C-2E8C-066F-8792-DD2C3BBF1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8" t="24750" r="22187" b="7599"/>
          <a:stretch/>
        </p:blipFill>
        <p:spPr>
          <a:xfrm>
            <a:off x="7780564" y="522514"/>
            <a:ext cx="4425043" cy="46373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DC7E109-F12E-CE89-F351-EB9470AA17D2}"/>
              </a:ext>
            </a:extLst>
          </p:cNvPr>
          <p:cNvSpPr txBox="1"/>
          <p:nvPr/>
        </p:nvSpPr>
        <p:spPr>
          <a:xfrm>
            <a:off x="440872" y="448377"/>
            <a:ext cx="1144632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Léčba</a:t>
            </a:r>
            <a:r>
              <a:rPr lang="cs-CZ" sz="2000" dirty="0"/>
              <a:t>: lokálně pokročilý karcinom – </a:t>
            </a:r>
            <a:r>
              <a:rPr lang="cs-CZ" sz="2000" b="1" dirty="0"/>
              <a:t>operace/RT + HORMONOTERAPIE</a:t>
            </a:r>
          </a:p>
          <a:p>
            <a:endParaRPr lang="cs-CZ" sz="2000" dirty="0"/>
          </a:p>
          <a:p>
            <a:r>
              <a:rPr lang="cs-CZ" sz="2000" dirty="0" err="1"/>
              <a:t>Neoadjuvantní</a:t>
            </a:r>
            <a:r>
              <a:rPr lang="cs-CZ" sz="2000" dirty="0"/>
              <a:t>/kurativní/adjuvantní podání</a:t>
            </a:r>
          </a:p>
          <a:p>
            <a:endParaRPr lang="cs-CZ" sz="2000" dirty="0"/>
          </a:p>
          <a:p>
            <a:r>
              <a:rPr lang="cs-CZ" sz="2000" b="1" dirty="0"/>
              <a:t>Androgen deprivační terapie </a:t>
            </a:r>
          </a:p>
          <a:p>
            <a:r>
              <a:rPr lang="cs-CZ" sz="2000" dirty="0"/>
              <a:t>chirurgická – bilaterální </a:t>
            </a:r>
            <a:r>
              <a:rPr lang="cs-CZ" sz="2000" dirty="0" err="1"/>
              <a:t>orchiektomie</a:t>
            </a:r>
            <a:r>
              <a:rPr lang="cs-CZ" sz="2000" dirty="0"/>
              <a:t> (trvalá deprivace)</a:t>
            </a:r>
          </a:p>
          <a:p>
            <a:r>
              <a:rPr lang="cs-CZ" sz="2000" dirty="0" err="1"/>
              <a:t>medikamentozní</a:t>
            </a:r>
            <a:r>
              <a:rPr lang="cs-CZ" sz="2000" dirty="0"/>
              <a:t> – LHRH analoga, </a:t>
            </a:r>
            <a:r>
              <a:rPr lang="cs-CZ" sz="2000" dirty="0" err="1"/>
              <a:t>antiandrogeny</a:t>
            </a:r>
            <a:r>
              <a:rPr lang="cs-CZ" sz="2000" dirty="0"/>
              <a:t>  - </a:t>
            </a:r>
            <a:r>
              <a:rPr lang="cs-CZ" sz="2000" dirty="0" err="1"/>
              <a:t>bicalutamid</a:t>
            </a:r>
            <a:r>
              <a:rPr lang="cs-CZ" sz="2000" dirty="0"/>
              <a:t>, </a:t>
            </a:r>
            <a:r>
              <a:rPr lang="cs-CZ" sz="2000" dirty="0" err="1"/>
              <a:t>enzalutamid</a:t>
            </a:r>
            <a:endParaRPr lang="cs-CZ" sz="2000" dirty="0"/>
          </a:p>
          <a:p>
            <a:endParaRPr lang="cs-CZ" sz="2000" dirty="0"/>
          </a:p>
          <a:p>
            <a:r>
              <a:rPr lang="cs-CZ" sz="2000" i="1" dirty="0"/>
              <a:t>Metastatický karcinom</a:t>
            </a:r>
          </a:p>
          <a:p>
            <a:r>
              <a:rPr lang="cs-CZ" sz="2000" dirty="0" err="1"/>
              <a:t>abirateron</a:t>
            </a:r>
            <a:r>
              <a:rPr lang="cs-CZ" sz="2000" dirty="0"/>
              <a:t> acetát – inhibitor syntézy androgenů v nadledvinách, inhibitor CYP17</a:t>
            </a:r>
          </a:p>
          <a:p>
            <a:r>
              <a:rPr lang="cs-CZ" sz="2000" dirty="0"/>
              <a:t>		hormonálně rezistentní nádory prostaty</a:t>
            </a:r>
          </a:p>
          <a:p>
            <a:endParaRPr lang="cs-CZ" sz="2000" dirty="0"/>
          </a:p>
          <a:p>
            <a:r>
              <a:rPr lang="cs-CZ" sz="2000" b="1" dirty="0"/>
              <a:t>Chemoterapie</a:t>
            </a:r>
            <a:r>
              <a:rPr lang="cs-CZ" sz="2000" dirty="0"/>
              <a:t> – </a:t>
            </a:r>
            <a:r>
              <a:rPr lang="cs-CZ" sz="2000" dirty="0" err="1"/>
              <a:t>Docetaxel</a:t>
            </a:r>
            <a:r>
              <a:rPr lang="cs-CZ" sz="2000" dirty="0"/>
              <a:t> + </a:t>
            </a:r>
            <a:r>
              <a:rPr lang="cs-CZ" sz="2000" dirty="0" err="1"/>
              <a:t>Prednison</a:t>
            </a:r>
            <a:endParaRPr lang="cs-CZ" sz="2000" dirty="0"/>
          </a:p>
          <a:p>
            <a:r>
              <a:rPr lang="cs-CZ" sz="2000" b="1" dirty="0"/>
              <a:t>Cílená terapie </a:t>
            </a:r>
            <a:r>
              <a:rPr lang="cs-CZ" sz="2000" dirty="0"/>
              <a:t>– </a:t>
            </a:r>
            <a:r>
              <a:rPr lang="cs-CZ" sz="2000" dirty="0" err="1"/>
              <a:t>olaparib</a:t>
            </a:r>
            <a:r>
              <a:rPr lang="cs-CZ" sz="2000" dirty="0"/>
              <a:t> u geneticky podmíněných nádorů</a:t>
            </a:r>
          </a:p>
          <a:p>
            <a:endParaRPr lang="cs-CZ" sz="2000" dirty="0"/>
          </a:p>
          <a:p>
            <a:r>
              <a:rPr lang="cs-CZ" sz="2000" dirty="0"/>
              <a:t>Symptomatické kostní metastázy – radioizotop Radium 223 </a:t>
            </a:r>
            <a:r>
              <a:rPr lang="cs-CZ" sz="2000" dirty="0" err="1"/>
              <a:t>Xofigo</a:t>
            </a:r>
            <a:endParaRPr lang="cs-CZ" sz="2000" dirty="0"/>
          </a:p>
          <a:p>
            <a:endParaRPr lang="cs-CZ" sz="2000" dirty="0"/>
          </a:p>
          <a:p>
            <a:r>
              <a:rPr lang="cs-CZ" sz="1600" dirty="0"/>
              <a:t>Pod pojmem </a:t>
            </a:r>
            <a:r>
              <a:rPr lang="cs-CZ" sz="1600" b="1" dirty="0"/>
              <a:t>ARTA preparáty (androgen receptor axis </a:t>
            </a:r>
            <a:r>
              <a:rPr lang="cs-CZ" sz="1600" b="1" dirty="0" err="1"/>
              <a:t>target</a:t>
            </a:r>
            <a:r>
              <a:rPr lang="cs-CZ" sz="1600" b="1" dirty="0"/>
              <a:t> </a:t>
            </a:r>
            <a:r>
              <a:rPr lang="cs-CZ" sz="1600" b="1" dirty="0" err="1"/>
              <a:t>therapy</a:t>
            </a:r>
            <a:r>
              <a:rPr lang="cs-CZ" sz="1600" b="1" dirty="0"/>
              <a:t>) </a:t>
            </a:r>
            <a:r>
              <a:rPr lang="cs-CZ" sz="1600" dirty="0"/>
              <a:t>rozumíme léky ovlivňující syntézu testosteronu inhibicí CYP 17/20 </a:t>
            </a:r>
            <a:r>
              <a:rPr lang="cs-CZ" sz="1600" dirty="0" err="1"/>
              <a:t>lyasy</a:t>
            </a:r>
            <a:r>
              <a:rPr lang="cs-CZ" sz="1600" dirty="0"/>
              <a:t> nebo inhibitory signální dráhy androgenního receptoru – látky interagující s testosteronem a jeho deriváty na androgenním receptoru (čistý antagonista), ovlivňující jeho internalizaci, translokaci do jádra a blokující vazbu androgenního receptoru na DNA. </a:t>
            </a:r>
          </a:p>
          <a:p>
            <a:r>
              <a:rPr lang="cs-CZ" sz="1600" dirty="0"/>
              <a:t>To zabraňuje transkripci na androgenním receptoru závislých genů. </a:t>
            </a:r>
          </a:p>
        </p:txBody>
      </p:sp>
    </p:spTree>
    <p:extLst>
      <p:ext uri="{BB962C8B-B14F-4D97-AF65-F5344CB8AC3E}">
        <p14:creationId xmlns:p14="http://schemas.microsoft.com/office/powerpoint/2010/main" val="22603439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8339DCF7-D624-62F5-DCF2-292BFD3CE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52" y="182709"/>
            <a:ext cx="7956858" cy="66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91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D5B8D-E32E-CD97-5B20-2A07FD532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Nádory močového měchýře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0782E5-B2AB-699E-E371-208F78648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233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Incidence 21,8/100 000 ob., mortalita 8,2/100 000</a:t>
            </a:r>
          </a:p>
          <a:p>
            <a:r>
              <a:rPr lang="cs-CZ" dirty="0"/>
              <a:t>Častěji onemocní muži, věk 65-70 let</a:t>
            </a:r>
          </a:p>
          <a:p>
            <a:r>
              <a:rPr lang="cs-CZ" b="1" dirty="0"/>
              <a:t>Rizikové faktory </a:t>
            </a:r>
            <a:r>
              <a:rPr lang="cs-CZ" dirty="0"/>
              <a:t>– </a:t>
            </a:r>
            <a:r>
              <a:rPr lang="cs-CZ" b="1" dirty="0">
                <a:solidFill>
                  <a:srgbClr val="FF0000"/>
                </a:solidFill>
              </a:rPr>
              <a:t>kouření</a:t>
            </a:r>
            <a:r>
              <a:rPr lang="cs-CZ" dirty="0"/>
              <a:t> –  primární faktor u 50 % nemocných mužů, 35 % žen, atypie </a:t>
            </a:r>
            <a:r>
              <a:rPr lang="cs-CZ" dirty="0" err="1"/>
              <a:t>urotelu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Polycyklické aromatické uhlovodíky – zvyšují proliferační aktivitu      </a:t>
            </a:r>
            <a:r>
              <a:rPr lang="cs-CZ" dirty="0" err="1"/>
              <a:t>urotelu</a:t>
            </a:r>
            <a:r>
              <a:rPr lang="cs-CZ" dirty="0"/>
              <a:t> (chemický průmysl, gumárenství)</a:t>
            </a:r>
          </a:p>
          <a:p>
            <a:pPr marL="0" indent="0">
              <a:buNone/>
            </a:pPr>
            <a:r>
              <a:rPr lang="cs-CZ" dirty="0"/>
              <a:t>Chronické infekce – paraplegici, močové kameny, dietetické faktory, Lynch II </a:t>
            </a:r>
            <a:r>
              <a:rPr lang="cs-CZ" dirty="0" err="1"/>
              <a:t>sy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Klinické příznaky</a:t>
            </a:r>
            <a:r>
              <a:rPr lang="cs-CZ" dirty="0"/>
              <a:t>: hematurie, dysurii, </a:t>
            </a:r>
            <a:r>
              <a:rPr lang="cs-CZ" dirty="0" err="1"/>
              <a:t>polakisurie</a:t>
            </a:r>
            <a:r>
              <a:rPr lang="cs-CZ" dirty="0"/>
              <a:t>, </a:t>
            </a:r>
            <a:r>
              <a:rPr lang="cs-CZ" dirty="0" err="1"/>
              <a:t>hydronefróza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78915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07C7D11-8D1F-5461-4554-D8BE45FED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41" t="44759" r="42009" b="28799"/>
          <a:stretch/>
        </p:blipFill>
        <p:spPr>
          <a:xfrm>
            <a:off x="3298371" y="531510"/>
            <a:ext cx="6105986" cy="484117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C2053C1-F4AF-D040-C5A2-A024F246865D}"/>
              </a:ext>
            </a:extLst>
          </p:cNvPr>
          <p:cNvSpPr txBox="1"/>
          <p:nvPr/>
        </p:nvSpPr>
        <p:spPr>
          <a:xfrm>
            <a:off x="4996542" y="6319157"/>
            <a:ext cx="7195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https://dspace.cuni.cz/bitstream/handle/20.500.11956/18881/120005251.pdf?sequence=1&amp;isAllowed=y</a:t>
            </a:r>
          </a:p>
        </p:txBody>
      </p:sp>
    </p:spTree>
    <p:extLst>
      <p:ext uri="{BB962C8B-B14F-4D97-AF65-F5344CB8AC3E}">
        <p14:creationId xmlns:p14="http://schemas.microsoft.com/office/powerpoint/2010/main" val="65629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/>
          </p:nvPr>
        </p:nvSpPr>
        <p:spPr>
          <a:xfrm>
            <a:off x="672353" y="188914"/>
            <a:ext cx="11322423" cy="6480175"/>
          </a:xfrm>
          <a:ln/>
        </p:spPr>
        <p:txBody>
          <a:bodyPr anchor="t"/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Terapie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1. Adekvátní chirurgický výkon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indikován u všech pacientek klinického stadia I - III, s výjimkou pacientek, u nichž jsou interní kontraindikace operačního výkonu.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(hysterektomie,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bilat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. AE,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lymfadenektomie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laváž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)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Operační přístup - klasická laparotomie, laparoskopicky asistovaný vaginální výkon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2. Radioterapie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i="1" dirty="0">
                <a:latin typeface="+mn-lt"/>
                <a:cs typeface="Arial" panose="020B0604020202020204" pitchFamily="34" charset="0"/>
              </a:rPr>
              <a:t>	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a) adjuvantní radioterapie </a:t>
            </a: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u všech pokročilých nádorů od stádia I b a při nádorovém postižení uzlin. </a:t>
            </a: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neadekvátní operační výkony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b)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primární radioterapie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u pacientek s kontraindikací operačního výkonu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	c) paliativní radioterapie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většinou cílené ozáření recidiv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3. Chemoterapie a biologická léčba</a:t>
            </a: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adjuvantní léčba u klinického stadia T3, N1,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event.v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kombinaci s radioterapií CBDCA/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Paclitaxel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	paliativní léčba u klinického stadia IV, léčba recidiv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dostarlimab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(antiPD-L1,2),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pembrolizumab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levantinib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800100" lvl="1" indent="-342900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800100" lvl="1" indent="-342900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u="sng" dirty="0">
                <a:latin typeface="+mn-lt"/>
                <a:cs typeface="Arial" panose="020B0604020202020204" pitchFamily="34" charset="0"/>
              </a:rPr>
              <a:t>4. hormonální léčba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medroxyprogesteronacetát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megestrolacetát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tamoxifen, inhibitory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aromatáz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457200" lvl="1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i="1" dirty="0">
                <a:latin typeface="+mn-lt"/>
                <a:cs typeface="Arial" panose="020B0604020202020204" pitchFamily="34" charset="0"/>
              </a:rPr>
              <a:t>Nádorové buňky vyzrávají vlivem </a:t>
            </a:r>
            <a:r>
              <a:rPr lang="cs-CZ" altLang="cs-CZ" sz="2000" b="1" i="1" dirty="0" err="1">
                <a:latin typeface="+mn-lt"/>
                <a:cs typeface="Arial" panose="020B0604020202020204" pitchFamily="34" charset="0"/>
              </a:rPr>
              <a:t>gestagenů</a:t>
            </a:r>
            <a:r>
              <a:rPr lang="cs-CZ" altLang="cs-CZ" sz="2000" b="1" i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75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148D31-18C1-ABAB-0920-32725F9FB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26571"/>
            <a:ext cx="10804071" cy="5850392"/>
          </a:xfrm>
        </p:spPr>
        <p:txBody>
          <a:bodyPr/>
          <a:lstStyle/>
          <a:p>
            <a:r>
              <a:rPr lang="cs-CZ" b="1" dirty="0"/>
              <a:t>Diagnostika</a:t>
            </a:r>
            <a:r>
              <a:rPr lang="cs-CZ" dirty="0"/>
              <a:t> – </a:t>
            </a:r>
            <a:r>
              <a:rPr lang="cs-CZ" dirty="0" err="1"/>
              <a:t>moč+cytologie</a:t>
            </a:r>
            <a:r>
              <a:rPr lang="cs-CZ" dirty="0"/>
              <a:t>, cystoskopie + </a:t>
            </a:r>
            <a:r>
              <a:rPr lang="cs-CZ" dirty="0" err="1"/>
              <a:t>random</a:t>
            </a:r>
            <a:r>
              <a:rPr lang="cs-CZ" dirty="0"/>
              <a:t> biopsie, </a:t>
            </a:r>
          </a:p>
          <a:p>
            <a:pPr marL="0" indent="0">
              <a:buNone/>
            </a:pPr>
            <a:r>
              <a:rPr lang="cs-CZ" dirty="0"/>
              <a:t>UZ močových cest a ledvin, CT/MR pánve a RP, CT/MR urografie, RTG plic, scintigrafie skeletu, gynekologie u žen</a:t>
            </a:r>
          </a:p>
          <a:p>
            <a:pPr marL="0" indent="0">
              <a:buNone/>
            </a:pPr>
            <a:r>
              <a:rPr lang="cs-CZ" sz="2000" dirty="0"/>
              <a:t>Mutace odlišné dle hloubky invaze, povrchové -mutace genu pro FGFR3</a:t>
            </a:r>
          </a:p>
          <a:p>
            <a:pPr marL="0" indent="0">
              <a:buNone/>
            </a:pPr>
            <a:r>
              <a:rPr lang="cs-CZ" sz="2000" dirty="0"/>
              <a:t>p53 u hluboce </a:t>
            </a:r>
            <a:r>
              <a:rPr lang="cs-CZ" sz="2000" dirty="0" err="1"/>
              <a:t>invadujících</a:t>
            </a:r>
            <a:r>
              <a:rPr lang="cs-CZ" sz="2000" dirty="0"/>
              <a:t> nádorů</a:t>
            </a:r>
          </a:p>
          <a:p>
            <a:r>
              <a:rPr lang="cs-CZ" b="1" dirty="0"/>
              <a:t>Histologie </a:t>
            </a:r>
            <a:r>
              <a:rPr lang="cs-CZ" dirty="0"/>
              <a:t>– </a:t>
            </a:r>
            <a:r>
              <a:rPr lang="cs-CZ" dirty="0" err="1"/>
              <a:t>uroteliální</a:t>
            </a:r>
            <a:r>
              <a:rPr lang="cs-CZ" dirty="0"/>
              <a:t> karcinom v 90 % (papilární nádory), </a:t>
            </a:r>
            <a:r>
              <a:rPr lang="cs-CZ" dirty="0" err="1"/>
              <a:t>spinocelulární</a:t>
            </a:r>
            <a:r>
              <a:rPr lang="cs-CZ" dirty="0"/>
              <a:t> ca, adenokarcinomy, sarkomy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C40335-5257-DAC4-3A86-47FDC08F0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37" t="63340" r="4509" b="6884"/>
          <a:stretch/>
        </p:blipFill>
        <p:spPr>
          <a:xfrm>
            <a:off x="6730750" y="3366977"/>
            <a:ext cx="3514769" cy="30092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88EA466-7576-BAD1-CAD1-33D0FFD3D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84" t="21415" r="6874" b="33719"/>
          <a:stretch/>
        </p:blipFill>
        <p:spPr>
          <a:xfrm>
            <a:off x="1768928" y="3429000"/>
            <a:ext cx="3565071" cy="307544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64E30F4-F527-F947-1C31-FBD3B6AB2A85}"/>
              </a:ext>
            </a:extLst>
          </p:cNvPr>
          <p:cNvSpPr txBox="1"/>
          <p:nvPr/>
        </p:nvSpPr>
        <p:spPr>
          <a:xfrm>
            <a:off x="6302829" y="6376197"/>
            <a:ext cx="7380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https://www.fnbrno.cz/nadory-mocovych-cest-foukal-v2016/f3421</a:t>
            </a:r>
          </a:p>
        </p:txBody>
      </p:sp>
    </p:spTree>
    <p:extLst>
      <p:ext uri="{BB962C8B-B14F-4D97-AF65-F5344CB8AC3E}">
        <p14:creationId xmlns:p14="http://schemas.microsoft.com/office/powerpoint/2010/main" val="9476353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5090D-2204-73B2-58AF-57645505D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9229"/>
            <a:ext cx="11000014" cy="581773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Léčba</a:t>
            </a:r>
            <a:r>
              <a:rPr lang="cs-CZ" dirty="0"/>
              <a:t> – lokalizované nádory</a:t>
            </a:r>
          </a:p>
          <a:p>
            <a:pPr marL="0" indent="0">
              <a:buNone/>
            </a:pPr>
            <a:r>
              <a:rPr lang="cs-CZ" dirty="0"/>
              <a:t>prevence recidiv a progrese </a:t>
            </a:r>
            <a:r>
              <a:rPr lang="cs-CZ" b="1" dirty="0" err="1"/>
              <a:t>transuretrální</a:t>
            </a:r>
            <a:r>
              <a:rPr lang="cs-CZ" b="1" dirty="0"/>
              <a:t> resekcí TUR + instilace CHT </a:t>
            </a:r>
            <a:r>
              <a:rPr lang="cs-CZ" dirty="0"/>
              <a:t>do 6 hod po výkonu jednorázová (</a:t>
            </a:r>
            <a:r>
              <a:rPr lang="cs-CZ" dirty="0" err="1"/>
              <a:t>mitomycin</a:t>
            </a:r>
            <a:r>
              <a:rPr lang="cs-CZ" dirty="0"/>
              <a:t> C, </a:t>
            </a:r>
            <a:r>
              <a:rPr lang="cs-CZ" dirty="0" err="1"/>
              <a:t>epirubicin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Imunoterapie </a:t>
            </a:r>
            <a:r>
              <a:rPr lang="cs-CZ" b="1" dirty="0"/>
              <a:t>instilace BCG vakcíny </a:t>
            </a:r>
            <a:r>
              <a:rPr lang="cs-CZ" dirty="0"/>
              <a:t>- oslabené bakterie BCG působí jako nespecifické </a:t>
            </a:r>
            <a:r>
              <a:rPr lang="cs-CZ" dirty="0" err="1"/>
              <a:t>imunostimulans</a:t>
            </a:r>
            <a:r>
              <a:rPr lang="cs-CZ" dirty="0"/>
              <a:t> = aktivují různé imunitní buňky</a:t>
            </a:r>
          </a:p>
          <a:p>
            <a:pPr marL="0" indent="0">
              <a:buNone/>
            </a:pPr>
            <a:r>
              <a:rPr lang="cs-CZ" sz="1800" dirty="0"/>
              <a:t>Dle TNM - Ta neinvazivní papilární karcinom, T1 invaze do </a:t>
            </a:r>
            <a:r>
              <a:rPr lang="cs-CZ" sz="1800" dirty="0" err="1"/>
              <a:t>subepiteliální</a:t>
            </a:r>
            <a:r>
              <a:rPr lang="cs-CZ" sz="1800" dirty="0"/>
              <a:t> tkáně, pro Tis riziko invaze vysoké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dirty="0"/>
              <a:t>Od T2 (invaze do svaloviny) –  je primární volbou </a:t>
            </a:r>
            <a:r>
              <a:rPr lang="cs-CZ" b="1" dirty="0"/>
              <a:t>radikální/částečná cystektomie</a:t>
            </a:r>
          </a:p>
          <a:p>
            <a:pPr marL="0" indent="0">
              <a:buNone/>
            </a:pPr>
            <a:r>
              <a:rPr lang="cs-CZ" b="1" dirty="0"/>
              <a:t>Kurativní CHT/RT + TUR </a:t>
            </a:r>
            <a:r>
              <a:rPr lang="cs-CZ" dirty="0"/>
              <a:t>– orgán záchovný postup (70 % účinnost, dosažení CR)</a:t>
            </a:r>
          </a:p>
          <a:p>
            <a:pPr marL="0" indent="0">
              <a:buNone/>
            </a:pPr>
            <a:r>
              <a:rPr lang="cs-CZ" dirty="0" err="1"/>
              <a:t>Neoadjuvantní</a:t>
            </a:r>
            <a:r>
              <a:rPr lang="cs-CZ" dirty="0"/>
              <a:t> CHT – režimy s </a:t>
            </a:r>
            <a:r>
              <a:rPr lang="cs-CZ" dirty="0" err="1"/>
              <a:t>cisplatinou</a:t>
            </a:r>
            <a:r>
              <a:rPr lang="cs-CZ" dirty="0"/>
              <a:t>, režim MVAC</a:t>
            </a:r>
          </a:p>
          <a:p>
            <a:pPr marL="0" indent="0">
              <a:buNone/>
            </a:pPr>
            <a:r>
              <a:rPr lang="cs-CZ" dirty="0"/>
              <a:t>adjuvantní CHT/imunoterapie </a:t>
            </a:r>
            <a:r>
              <a:rPr lang="cs-CZ" dirty="0" err="1"/>
              <a:t>nivolumab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Generalizované nádory </a:t>
            </a:r>
            <a:r>
              <a:rPr lang="cs-CZ" dirty="0"/>
              <a:t>– paliativní CHT </a:t>
            </a:r>
            <a:r>
              <a:rPr lang="cs-CZ" dirty="0" err="1"/>
              <a:t>cisplatina</a:t>
            </a:r>
            <a:r>
              <a:rPr lang="cs-CZ" dirty="0"/>
              <a:t>, </a:t>
            </a:r>
            <a:r>
              <a:rPr lang="cs-CZ" dirty="0" err="1"/>
              <a:t>gemcitabin</a:t>
            </a:r>
            <a:r>
              <a:rPr lang="cs-CZ" dirty="0"/>
              <a:t>, MVAC</a:t>
            </a:r>
          </a:p>
          <a:p>
            <a:pPr marL="0" indent="0">
              <a:buNone/>
            </a:pPr>
            <a:r>
              <a:rPr lang="cs-CZ" dirty="0"/>
              <a:t>imunoterapie checkpoint inhibitory (</a:t>
            </a:r>
            <a:r>
              <a:rPr lang="cs-CZ" dirty="0" err="1"/>
              <a:t>atezolizumab</a:t>
            </a:r>
            <a:r>
              <a:rPr lang="cs-CZ" dirty="0"/>
              <a:t>, </a:t>
            </a:r>
            <a:r>
              <a:rPr lang="cs-CZ" dirty="0" err="1"/>
              <a:t>nivolumab</a:t>
            </a:r>
            <a:r>
              <a:rPr lang="cs-CZ" dirty="0"/>
              <a:t>, </a:t>
            </a:r>
            <a:r>
              <a:rPr lang="cs-CZ" dirty="0" err="1"/>
              <a:t>pembrolizumab</a:t>
            </a:r>
            <a:r>
              <a:rPr lang="cs-CZ" dirty="0"/>
              <a:t>, </a:t>
            </a:r>
            <a:r>
              <a:rPr lang="cs-CZ" dirty="0" err="1"/>
              <a:t>avelumab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499202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B7FCA1-BE73-F0F2-32D2-7B201CCEA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9854"/>
            <a:ext cx="10515600" cy="5572806"/>
          </a:xfrm>
        </p:spPr>
        <p:txBody>
          <a:bodyPr/>
          <a:lstStyle/>
          <a:p>
            <a:r>
              <a:rPr lang="cs-CZ" dirty="0"/>
              <a:t>Fotodynamická diagnostika ca moč. měchýře PDD (blue 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cystoscopy</a:t>
            </a:r>
            <a:r>
              <a:rPr lang="cs-CZ" dirty="0"/>
              <a:t>)  - recidivy, nepravé recidivy</a:t>
            </a:r>
          </a:p>
          <a:p>
            <a:pPr marL="0" indent="0">
              <a:buNone/>
            </a:pPr>
            <a:r>
              <a:rPr lang="cs-CZ" sz="2400" dirty="0" err="1"/>
              <a:t>Intravezikální</a:t>
            </a:r>
            <a:r>
              <a:rPr lang="cs-CZ" sz="2400" dirty="0"/>
              <a:t> aplikace roztoku s </a:t>
            </a:r>
            <a:r>
              <a:rPr lang="cs-CZ" sz="2400" dirty="0" err="1"/>
              <a:t>fotosenzibilizátorem</a:t>
            </a:r>
            <a:r>
              <a:rPr lang="cs-CZ" sz="2400" dirty="0"/>
              <a:t> (kyselina </a:t>
            </a:r>
            <a:r>
              <a:rPr lang="cs-CZ" sz="2400" dirty="0" err="1"/>
              <a:t>aminolevulová</a:t>
            </a:r>
            <a:r>
              <a:rPr lang="cs-CZ" sz="2400" dirty="0"/>
              <a:t> ALA), akumulace ve tkáni s vysokým metabolickým obratem, po 60 min. zobrazení pod světlem 375-440 </a:t>
            </a:r>
            <a:r>
              <a:rPr lang="cs-CZ" sz="2400" dirty="0" err="1"/>
              <a:t>nm</a:t>
            </a:r>
            <a:r>
              <a:rPr lang="cs-CZ" sz="2400" dirty="0"/>
              <a:t> červenou </a:t>
            </a:r>
            <a:r>
              <a:rPr lang="cs-CZ" sz="2400" dirty="0" err="1"/>
              <a:t>florescencí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2BC5DE-9B19-1B98-191C-0896953E0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97" t="27846" r="13750" b="40948"/>
          <a:stretch/>
        </p:blipFill>
        <p:spPr>
          <a:xfrm>
            <a:off x="1698171" y="2757913"/>
            <a:ext cx="7756072" cy="393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12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199" y="1556685"/>
            <a:ext cx="10806953" cy="4351338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i="1" dirty="0"/>
              <a:t>Indikace: </a:t>
            </a:r>
            <a:r>
              <a:rPr lang="cs-CZ" altLang="cs-CZ" sz="2000" b="1" dirty="0"/>
              <a:t>inoperabilní nádor těla děložního</a:t>
            </a:r>
            <a:r>
              <a:rPr lang="cs-CZ" altLang="cs-CZ" sz="2000" dirty="0"/>
              <a:t> (kurativa, </a:t>
            </a:r>
            <a:r>
              <a:rPr lang="cs-CZ" altLang="cs-CZ" sz="2000" dirty="0" err="1"/>
              <a:t>paliace</a:t>
            </a:r>
            <a:r>
              <a:rPr lang="cs-CZ" altLang="cs-CZ" sz="2000" dirty="0"/>
              <a:t>), </a:t>
            </a:r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/>
              <a:t>BRT (2x 7-8 </a:t>
            </a:r>
            <a:r>
              <a:rPr lang="cs-CZ" altLang="cs-CZ" sz="2000" dirty="0" err="1"/>
              <a:t>Gy</a:t>
            </a:r>
            <a:r>
              <a:rPr lang="cs-CZ" altLang="cs-CZ" sz="2000" dirty="0"/>
              <a:t>, 3x 6,3 </a:t>
            </a:r>
            <a:r>
              <a:rPr lang="cs-CZ" altLang="cs-CZ" sz="2000" dirty="0" err="1"/>
              <a:t>Gy</a:t>
            </a:r>
            <a:r>
              <a:rPr lang="cs-CZ" altLang="cs-CZ" sz="2000" dirty="0"/>
              <a:t>, 5x 7,5 </a:t>
            </a:r>
            <a:r>
              <a:rPr lang="cs-CZ" altLang="cs-CZ" sz="2000" dirty="0" err="1"/>
              <a:t>Gy</a:t>
            </a:r>
            <a:r>
              <a:rPr lang="cs-CZ" altLang="cs-CZ" sz="2000" dirty="0"/>
              <a:t>, 4x 8,5 </a:t>
            </a:r>
            <a:r>
              <a:rPr lang="cs-CZ" altLang="cs-CZ" sz="2000" dirty="0" err="1"/>
              <a:t>Gy</a:t>
            </a:r>
            <a:r>
              <a:rPr lang="cs-CZ" altLang="cs-CZ" sz="2000" dirty="0"/>
              <a:t>), většinou v kombinaci se zevní RT</a:t>
            </a:r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FontTx/>
              <a:buChar char="-"/>
            </a:pPr>
            <a:r>
              <a:rPr lang="cs-CZ" altLang="cs-CZ" sz="2000" dirty="0"/>
              <a:t>zavedení uterinního aplikátoru do dutiny děložní </a:t>
            </a:r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/>
              <a:t>	a pochvy</a:t>
            </a:r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/>
              <a:t>- 	</a:t>
            </a:r>
            <a:r>
              <a:rPr lang="cs-CZ" altLang="cs-CZ" sz="2000" dirty="0">
                <a:solidFill>
                  <a:srgbClr val="FF3300"/>
                </a:solidFill>
              </a:rPr>
              <a:t>výkon v krátkodobé CA</a:t>
            </a:r>
            <a:r>
              <a:rPr lang="cs-CZ" altLang="cs-CZ" sz="2000" dirty="0"/>
              <a:t> (cca 30 minut)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123079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3200" b="1" dirty="0">
                <a:latin typeface="+mn-lt"/>
                <a:cs typeface="Arial" panose="020B0604020202020204" pitchFamily="34" charset="0"/>
              </a:rPr>
              <a:t>Intrauterinní aplikace (IU)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3437" y="3211855"/>
            <a:ext cx="6148641" cy="30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13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>
                <a:latin typeface="+mn-lt"/>
                <a:cs typeface="Arial" panose="020B0604020202020204" pitchFamily="34" charset="0"/>
              </a:rPr>
              <a:t>Vaginální aplikace, vaginální válec, lineární zářič (LZ)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08529" y="1828801"/>
            <a:ext cx="10125636" cy="4525963"/>
          </a:xfrm>
        </p:spPr>
        <p:txBody>
          <a:bodyPr>
            <a:normAutofit/>
          </a:bodyPr>
          <a:lstStyle/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Indikace: </a:t>
            </a:r>
            <a:r>
              <a:rPr lang="cs-CZ" altLang="cs-CZ" sz="2000" b="1" dirty="0">
                <a:cs typeface="Arial" panose="020B0604020202020204" pitchFamily="34" charset="0"/>
              </a:rPr>
              <a:t>adjuvantní RT u karcinomu těla děložního</a:t>
            </a:r>
            <a:r>
              <a:rPr lang="cs-CZ" altLang="cs-CZ" sz="2000" dirty="0">
                <a:cs typeface="Arial" panose="020B0604020202020204" pitchFamily="34" charset="0"/>
              </a:rPr>
              <a:t>, BRT samostatně nebo v kombinaci se zevní RT </a:t>
            </a: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primární terapie u karcinomu vaginy, </a:t>
            </a: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paliativní BRT poševních MTS</a:t>
            </a: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zavedení aplikátoru (vaginální válec) do pochvy</a:t>
            </a: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výkon bez CA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9365" y="2803715"/>
            <a:ext cx="4491314" cy="33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78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822704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Nádory děložního hrdla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9929" y="1600201"/>
            <a:ext cx="10730753" cy="4525963"/>
          </a:xfrm>
          <a:ln/>
        </p:spPr>
        <p:txBody>
          <a:bodyPr vert="horz" lIns="91440" tIns="45720" rIns="91440" bIns="45720" rtlCol="0">
            <a:normAutofit/>
          </a:bodyPr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cs typeface="Arial" panose="020B0604020202020204" pitchFamily="34" charset="0"/>
              </a:rPr>
              <a:t>Incidence: </a:t>
            </a:r>
            <a:r>
              <a:rPr lang="cs-CZ" altLang="cs-CZ" sz="2400" dirty="0">
                <a:cs typeface="Arial" panose="020B0604020202020204" pitchFamily="34" charset="0"/>
              </a:rPr>
              <a:t>13,8</a:t>
            </a:r>
            <a:r>
              <a:rPr lang="en-US" altLang="cs-CZ" sz="2400" dirty="0">
                <a:cs typeface="Arial" panose="020B0604020202020204" pitchFamily="34" charset="0"/>
              </a:rPr>
              <a:t>/100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en-US" altLang="cs-CZ" sz="2400" dirty="0">
                <a:cs typeface="Arial" panose="020B0604020202020204" pitchFamily="34" charset="0"/>
              </a:rPr>
              <a:t>000 </a:t>
            </a:r>
            <a:r>
              <a:rPr lang="cs-CZ" altLang="cs-CZ" sz="2400" dirty="0">
                <a:cs typeface="Arial" panose="020B0604020202020204" pitchFamily="34" charset="0"/>
              </a:rPr>
              <a:t> obyvatel k roku 2021, </a:t>
            </a:r>
            <a:r>
              <a:rPr lang="en-US" altLang="cs-CZ" sz="2400" dirty="0">
                <a:cs typeface="Arial" panose="020B0604020202020204" pitchFamily="34" charset="0"/>
              </a:rPr>
              <a:t> </a:t>
            </a:r>
            <a:r>
              <a:rPr lang="en-US" altLang="cs-CZ" sz="2400" dirty="0" err="1">
                <a:cs typeface="Arial" panose="020B0604020202020204" pitchFamily="34" charset="0"/>
              </a:rPr>
              <a:t>mortalita</a:t>
            </a:r>
            <a:r>
              <a:rPr lang="en-US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dirty="0">
                <a:cs typeface="Arial" panose="020B0604020202020204" pitchFamily="34" charset="0"/>
              </a:rPr>
              <a:t>5,6</a:t>
            </a:r>
            <a:r>
              <a:rPr lang="en-US" altLang="cs-CZ" sz="2400" dirty="0">
                <a:cs typeface="Arial" panose="020B0604020202020204" pitchFamily="34" charset="0"/>
              </a:rPr>
              <a:t>/100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en-US" altLang="cs-CZ" sz="2400" dirty="0">
                <a:cs typeface="Arial" panose="020B0604020202020204" pitchFamily="34" charset="0"/>
              </a:rPr>
              <a:t>000</a:t>
            </a:r>
            <a:endParaRPr lang="cs-CZ" altLang="cs-CZ" sz="2400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cs typeface="Arial" panose="020B0604020202020204" pitchFamily="34" charset="0"/>
              </a:rPr>
              <a:t>4. nejčastější nádor u žen</a:t>
            </a:r>
            <a:r>
              <a:rPr lang="en-US" altLang="cs-CZ" sz="2400" dirty="0">
                <a:cs typeface="Arial" panose="020B0604020202020204" pitchFamily="34" charset="0"/>
              </a:rPr>
              <a:t> 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cs-CZ" sz="2400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9B3F20-377B-6F01-5F6E-4ABC7E2DC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9" t="36058" r="54877" b="23321"/>
          <a:stretch/>
        </p:blipFill>
        <p:spPr>
          <a:xfrm>
            <a:off x="1618938" y="2530667"/>
            <a:ext cx="7644984" cy="39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35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1557</TotalTime>
  <Words>4255</Words>
  <Application>Microsoft Office PowerPoint</Application>
  <PresentationFormat>Širokoúhlá obrazovka</PresentationFormat>
  <Paragraphs>484</Paragraphs>
  <Slides>62</Slides>
  <Notes>38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Roboto</vt:lpstr>
      <vt:lpstr>Times New Roman</vt:lpstr>
      <vt:lpstr>Wingdings</vt:lpstr>
      <vt:lpstr>Motiv Office</vt:lpstr>
      <vt:lpstr>Rastrový obrázek</vt:lpstr>
      <vt:lpstr>GYNEKOLOGICKÉ MALIGNITY             </vt:lpstr>
      <vt:lpstr>Prezentace aplikace PowerPoint</vt:lpstr>
      <vt:lpstr>Ca děložního těla</vt:lpstr>
      <vt:lpstr>Prezentace aplikace PowerPoint</vt:lpstr>
      <vt:lpstr>Prezentace aplikace PowerPoint</vt:lpstr>
      <vt:lpstr>Prezentace aplikace PowerPoint</vt:lpstr>
      <vt:lpstr>Intrauterinní aplikace (IU)</vt:lpstr>
      <vt:lpstr>Vaginální aplikace, vaginální válec, lineární zářič (LZ)</vt:lpstr>
      <vt:lpstr>Nádory děložního hrdla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Cervical Intraepithelial Neoplasia (CIN)  CIN v místě transformační zóny  </vt:lpstr>
      <vt:lpstr>Prezentace aplikace PowerPoint</vt:lpstr>
      <vt:lpstr>Prezentace aplikace PowerPoint</vt:lpstr>
      <vt:lpstr>SCREENING CA DĚLOŽNÍHO HRDLA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Uterovaginální aplikace (UVAG)</vt:lpstr>
      <vt:lpstr>Prezentace aplikace PowerPoint</vt:lpstr>
      <vt:lpstr>Prezentace aplikace PowerPoint</vt:lpstr>
      <vt:lpstr>Prezentace aplikace PowerPoint</vt:lpstr>
      <vt:lpstr>Ca vaječníků a vejcovodů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Ca vulvae</vt:lpstr>
      <vt:lpstr>Prezentace aplikace PowerPoint</vt:lpstr>
      <vt:lpstr>Prezentace aplikace PowerPoint</vt:lpstr>
      <vt:lpstr>Prezentace aplikace PowerPoint</vt:lpstr>
      <vt:lpstr>Urologické nádory</vt:lpstr>
      <vt:lpstr>Nádory prostaty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Nádory močového měchýře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GYNEKOLOGICKÉ MALIGNITY</dc:title>
  <dc:creator>Jana Zitterbartova</dc:creator>
  <cp:lastModifiedBy>Jana Maistryszinová</cp:lastModifiedBy>
  <cp:revision>139</cp:revision>
  <cp:lastPrinted>2016-04-26T18:22:23Z</cp:lastPrinted>
  <dcterms:created xsi:type="dcterms:W3CDTF">2016-04-25T18:34:56Z</dcterms:created>
  <dcterms:modified xsi:type="dcterms:W3CDTF">2024-04-16T12:18:12Z</dcterms:modified>
</cp:coreProperties>
</file>