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3"/>
  </p:notesMasterIdLst>
  <p:sldIdLst>
    <p:sldId id="256" r:id="rId2"/>
    <p:sldId id="257" r:id="rId3"/>
    <p:sldId id="258" r:id="rId4"/>
    <p:sldId id="260" r:id="rId5"/>
    <p:sldId id="299" r:id="rId6"/>
    <p:sldId id="261" r:id="rId7"/>
    <p:sldId id="328" r:id="rId8"/>
    <p:sldId id="274" r:id="rId9"/>
    <p:sldId id="269" r:id="rId10"/>
    <p:sldId id="262" r:id="rId11"/>
    <p:sldId id="329" r:id="rId12"/>
    <p:sldId id="293" r:id="rId13"/>
    <p:sldId id="337" r:id="rId14"/>
    <p:sldId id="265" r:id="rId15"/>
    <p:sldId id="300" r:id="rId16"/>
    <p:sldId id="297" r:id="rId17"/>
    <p:sldId id="298" r:id="rId18"/>
    <p:sldId id="301" r:id="rId19"/>
    <p:sldId id="263" r:id="rId20"/>
    <p:sldId id="271" r:id="rId21"/>
    <p:sldId id="272" r:id="rId22"/>
    <p:sldId id="270" r:id="rId23"/>
    <p:sldId id="273" r:id="rId24"/>
    <p:sldId id="338" r:id="rId25"/>
    <p:sldId id="268" r:id="rId26"/>
    <p:sldId id="285" r:id="rId27"/>
    <p:sldId id="275" r:id="rId28"/>
    <p:sldId id="259" r:id="rId29"/>
    <p:sldId id="266" r:id="rId30"/>
    <p:sldId id="267" r:id="rId31"/>
    <p:sldId id="339" r:id="rId32"/>
    <p:sldId id="340" r:id="rId33"/>
    <p:sldId id="341" r:id="rId34"/>
    <p:sldId id="276" r:id="rId35"/>
    <p:sldId id="277" r:id="rId36"/>
    <p:sldId id="332" r:id="rId37"/>
    <p:sldId id="278" r:id="rId38"/>
    <p:sldId id="279" r:id="rId39"/>
    <p:sldId id="330" r:id="rId40"/>
    <p:sldId id="280" r:id="rId41"/>
    <p:sldId id="302" r:id="rId42"/>
    <p:sldId id="333" r:id="rId43"/>
    <p:sldId id="334" r:id="rId44"/>
    <p:sldId id="335" r:id="rId45"/>
    <p:sldId id="281" r:id="rId46"/>
    <p:sldId id="303" r:id="rId47"/>
    <p:sldId id="282" r:id="rId48"/>
    <p:sldId id="294" r:id="rId49"/>
    <p:sldId id="283" r:id="rId50"/>
    <p:sldId id="336" r:id="rId51"/>
    <p:sldId id="284" r:id="rId52"/>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9610" autoAdjust="0"/>
  </p:normalViewPr>
  <p:slideViewPr>
    <p:cSldViewPr snapToGrid="0">
      <p:cViewPr varScale="1">
        <p:scale>
          <a:sx n="81" d="100"/>
          <a:sy n="81" d="100"/>
        </p:scale>
        <p:origin x="120" y="456"/>
      </p:cViewPr>
      <p:guideLst>
        <p:guide orient="horz" pos="2183"/>
        <p:guide pos="3817"/>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35178F-3287-46BB-A109-38A140F70908}" type="datetimeFigureOut">
              <a:rPr lang="cs-CZ" smtClean="0"/>
              <a:pPr/>
              <a:t>20.03.2024</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22118C-0FB5-4661-9698-E8FA3A8D8948}" type="slidenum">
              <a:rPr lang="cs-CZ" smtClean="0"/>
              <a:pPr/>
              <a:t>‹#›</a:t>
            </a:fld>
            <a:endParaRPr lang="cs-CZ"/>
          </a:p>
        </p:txBody>
      </p:sp>
    </p:spTree>
    <p:extLst>
      <p:ext uri="{BB962C8B-B14F-4D97-AF65-F5344CB8AC3E}">
        <p14:creationId xmlns:p14="http://schemas.microsoft.com/office/powerpoint/2010/main" val="2415817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Klesající incidence, mortalita klesá – důsledkem</a:t>
            </a:r>
            <a:r>
              <a:rPr lang="cs-CZ" baseline="0" dirty="0"/>
              <a:t> je vyšší prevalence- počet žen žijících z diagnózou karcinomu prsu</a:t>
            </a:r>
            <a:endParaRPr lang="cs-CZ" dirty="0"/>
          </a:p>
        </p:txBody>
      </p:sp>
      <p:sp>
        <p:nvSpPr>
          <p:cNvPr id="4" name="Zástupný symbol pro číslo snímku 3"/>
          <p:cNvSpPr>
            <a:spLocks noGrp="1"/>
          </p:cNvSpPr>
          <p:nvPr>
            <p:ph type="sldNum" sz="quarter" idx="10"/>
          </p:nvPr>
        </p:nvSpPr>
        <p:spPr/>
        <p:txBody>
          <a:bodyPr/>
          <a:lstStyle/>
          <a:p>
            <a:fld id="{9222118C-0FB5-4661-9698-E8FA3A8D8948}" type="slidenum">
              <a:rPr lang="cs-CZ" smtClean="0"/>
              <a:pPr/>
              <a:t>3</a:t>
            </a:fld>
            <a:endParaRPr lang="cs-CZ"/>
          </a:p>
        </p:txBody>
      </p:sp>
    </p:spTree>
    <p:extLst>
      <p:ext uri="{BB962C8B-B14F-4D97-AF65-F5344CB8AC3E}">
        <p14:creationId xmlns:p14="http://schemas.microsoft.com/office/powerpoint/2010/main" val="1350738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222118C-0FB5-4661-9698-E8FA3A8D8948}" type="slidenum">
              <a:rPr lang="cs-CZ" smtClean="0"/>
              <a:pPr/>
              <a:t>22</a:t>
            </a:fld>
            <a:endParaRPr lang="cs-CZ"/>
          </a:p>
        </p:txBody>
      </p:sp>
    </p:spTree>
    <p:extLst>
      <p:ext uri="{BB962C8B-B14F-4D97-AF65-F5344CB8AC3E}">
        <p14:creationId xmlns:p14="http://schemas.microsoft.com/office/powerpoint/2010/main" val="276791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1" dirty="0" err="1"/>
              <a:t>Screening</a:t>
            </a:r>
            <a:r>
              <a:rPr lang="cs-CZ" sz="1200" b="1" dirty="0"/>
              <a:t> </a:t>
            </a:r>
            <a:r>
              <a:rPr lang="cs-CZ" sz="1200" dirty="0"/>
              <a:t>znamená plošné vyšetřování populace za účelem detekce léčitelného nádorového onemocnění v jeho časných stadiích, kdy pacienti ještě nemají potíže a příznaky. Cílem </a:t>
            </a:r>
            <a:r>
              <a:rPr lang="cs-CZ" sz="1200" dirty="0" err="1"/>
              <a:t>screeningu</a:t>
            </a:r>
            <a:r>
              <a:rPr lang="cs-CZ" sz="1200" dirty="0"/>
              <a:t> je snížit morbiditu (nemocnost) i mortalitu (úmrtnost) na sledované onemocnění. Ke screeningovým programům jsou vhodné zejména nádory, které splňují tato kritéria:</a:t>
            </a:r>
          </a:p>
          <a:p>
            <a:r>
              <a:rPr lang="cs-CZ" sz="1200" dirty="0"/>
              <a:t>mají relativně vysokou morbiditu,</a:t>
            </a:r>
          </a:p>
          <a:p>
            <a:r>
              <a:rPr lang="cs-CZ" sz="1200" dirty="0"/>
              <a:t>existuje účinná léčba v časných stadiích,</a:t>
            </a:r>
          </a:p>
          <a:p>
            <a:r>
              <a:rPr lang="cs-CZ" sz="1200" dirty="0"/>
              <a:t>pro detekci je k dispozici dostupný a laciný test.</a:t>
            </a:r>
          </a:p>
          <a:p>
            <a:endParaRPr lang="cs-CZ" dirty="0"/>
          </a:p>
        </p:txBody>
      </p:sp>
      <p:sp>
        <p:nvSpPr>
          <p:cNvPr id="4" name="Zástupný symbol pro číslo snímku 3"/>
          <p:cNvSpPr>
            <a:spLocks noGrp="1"/>
          </p:cNvSpPr>
          <p:nvPr>
            <p:ph type="sldNum" sz="quarter" idx="10"/>
          </p:nvPr>
        </p:nvSpPr>
        <p:spPr/>
        <p:txBody>
          <a:bodyPr/>
          <a:lstStyle/>
          <a:p>
            <a:fld id="{9222118C-0FB5-4661-9698-E8FA3A8D8948}" type="slidenum">
              <a:rPr lang="cs-CZ" smtClean="0"/>
              <a:pPr/>
              <a:t>25</a:t>
            </a:fld>
            <a:endParaRPr lang="cs-CZ"/>
          </a:p>
        </p:txBody>
      </p:sp>
    </p:spTree>
    <p:extLst>
      <p:ext uri="{BB962C8B-B14F-4D97-AF65-F5344CB8AC3E}">
        <p14:creationId xmlns:p14="http://schemas.microsoft.com/office/powerpoint/2010/main" val="512491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9222118C-0FB5-4661-9698-E8FA3A8D8948}" type="slidenum">
              <a:rPr lang="cs-CZ" smtClean="0"/>
              <a:pPr/>
              <a:t>31</a:t>
            </a:fld>
            <a:endParaRPr lang="cs-CZ"/>
          </a:p>
        </p:txBody>
      </p:sp>
    </p:spTree>
    <p:extLst>
      <p:ext uri="{BB962C8B-B14F-4D97-AF65-F5344CB8AC3E}">
        <p14:creationId xmlns:p14="http://schemas.microsoft.com/office/powerpoint/2010/main" val="16438706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9222118C-0FB5-4661-9698-E8FA3A8D8948}" type="slidenum">
              <a:rPr lang="cs-CZ" smtClean="0"/>
              <a:pPr/>
              <a:t>33</a:t>
            </a:fld>
            <a:endParaRPr lang="cs-CZ"/>
          </a:p>
        </p:txBody>
      </p:sp>
    </p:spTree>
    <p:extLst>
      <p:ext uri="{BB962C8B-B14F-4D97-AF65-F5344CB8AC3E}">
        <p14:creationId xmlns:p14="http://schemas.microsoft.com/office/powerpoint/2010/main" val="3958188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err="1"/>
              <a:t>Oncotype</a:t>
            </a:r>
            <a:r>
              <a:rPr lang="cs-CZ" dirty="0"/>
              <a:t> </a:t>
            </a:r>
            <a:r>
              <a:rPr lang="cs-CZ" dirty="0" err="1"/>
              <a:t>dx</a:t>
            </a:r>
            <a:r>
              <a:rPr lang="cs-CZ" dirty="0"/>
              <a:t> 14 rozsáhlých</a:t>
            </a:r>
            <a:r>
              <a:rPr lang="cs-CZ" baseline="0" dirty="0"/>
              <a:t> studií na 6000 pacientkách</a:t>
            </a:r>
            <a:endParaRPr lang="cs-CZ" dirty="0"/>
          </a:p>
        </p:txBody>
      </p:sp>
      <p:sp>
        <p:nvSpPr>
          <p:cNvPr id="4" name="Zástupný symbol pro číslo snímku 3"/>
          <p:cNvSpPr>
            <a:spLocks noGrp="1"/>
          </p:cNvSpPr>
          <p:nvPr>
            <p:ph type="sldNum" sz="quarter" idx="10"/>
          </p:nvPr>
        </p:nvSpPr>
        <p:spPr/>
        <p:txBody>
          <a:bodyPr/>
          <a:lstStyle/>
          <a:p>
            <a:fld id="{9222118C-0FB5-4661-9698-E8FA3A8D8948}" type="slidenum">
              <a:rPr lang="cs-CZ" smtClean="0"/>
              <a:pPr/>
              <a:t>40</a:t>
            </a:fld>
            <a:endParaRPr lang="cs-CZ"/>
          </a:p>
        </p:txBody>
      </p:sp>
    </p:spTree>
    <p:extLst>
      <p:ext uri="{BB962C8B-B14F-4D97-AF65-F5344CB8AC3E}">
        <p14:creationId xmlns:p14="http://schemas.microsoft.com/office/powerpoint/2010/main" val="12160168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9222118C-0FB5-4661-9698-E8FA3A8D8948}" type="slidenum">
              <a:rPr lang="cs-CZ" smtClean="0"/>
              <a:pPr/>
              <a:t>42</a:t>
            </a:fld>
            <a:endParaRPr lang="cs-CZ"/>
          </a:p>
        </p:txBody>
      </p:sp>
    </p:spTree>
    <p:extLst>
      <p:ext uri="{BB962C8B-B14F-4D97-AF65-F5344CB8AC3E}">
        <p14:creationId xmlns:p14="http://schemas.microsoft.com/office/powerpoint/2010/main" val="17691355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9222118C-0FB5-4661-9698-E8FA3A8D8948}" type="slidenum">
              <a:rPr lang="cs-CZ" smtClean="0"/>
              <a:pPr/>
              <a:t>44</a:t>
            </a:fld>
            <a:endParaRPr lang="cs-CZ"/>
          </a:p>
        </p:txBody>
      </p:sp>
    </p:spTree>
    <p:extLst>
      <p:ext uri="{BB962C8B-B14F-4D97-AF65-F5344CB8AC3E}">
        <p14:creationId xmlns:p14="http://schemas.microsoft.com/office/powerpoint/2010/main" val="15293769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9222118C-0FB5-4661-9698-E8FA3A8D8948}" type="slidenum">
              <a:rPr lang="cs-CZ" smtClean="0"/>
              <a:pPr/>
              <a:t>45</a:t>
            </a:fld>
            <a:endParaRPr lang="cs-CZ"/>
          </a:p>
        </p:txBody>
      </p:sp>
    </p:spTree>
    <p:extLst>
      <p:ext uri="{BB962C8B-B14F-4D97-AF65-F5344CB8AC3E}">
        <p14:creationId xmlns:p14="http://schemas.microsoft.com/office/powerpoint/2010/main" val="17424410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cap="all" dirty="0">
                <a:solidFill>
                  <a:schemeClr val="tx1"/>
                </a:solidFill>
                <a:latin typeface="+mn-lt"/>
                <a:ea typeface="+mn-ea"/>
                <a:cs typeface="+mn-cs"/>
              </a:rPr>
              <a:t>HUMAN EPIDERMAL GROWTH FACTOR RECEPTOR-2)</a:t>
            </a:r>
          </a:p>
          <a:p>
            <a:endParaRPr lang="cs-CZ" dirty="0"/>
          </a:p>
        </p:txBody>
      </p:sp>
      <p:sp>
        <p:nvSpPr>
          <p:cNvPr id="4" name="Zástupný symbol pro číslo snímku 3"/>
          <p:cNvSpPr>
            <a:spLocks noGrp="1"/>
          </p:cNvSpPr>
          <p:nvPr>
            <p:ph type="sldNum" sz="quarter" idx="10"/>
          </p:nvPr>
        </p:nvSpPr>
        <p:spPr/>
        <p:txBody>
          <a:bodyPr/>
          <a:lstStyle/>
          <a:p>
            <a:fld id="{9222118C-0FB5-4661-9698-E8FA3A8D8948}" type="slidenum">
              <a:rPr lang="cs-CZ" smtClean="0"/>
              <a:pPr/>
              <a:t>47</a:t>
            </a:fld>
            <a:endParaRPr lang="cs-CZ"/>
          </a:p>
        </p:txBody>
      </p:sp>
    </p:spTree>
    <p:extLst>
      <p:ext uri="{BB962C8B-B14F-4D97-AF65-F5344CB8AC3E}">
        <p14:creationId xmlns:p14="http://schemas.microsoft.com/office/powerpoint/2010/main" val="25341648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9222118C-0FB5-4661-9698-E8FA3A8D8948}" type="slidenum">
              <a:rPr lang="cs-CZ" smtClean="0"/>
              <a:pPr/>
              <a:t>50</a:t>
            </a:fld>
            <a:endParaRPr lang="cs-CZ"/>
          </a:p>
        </p:txBody>
      </p:sp>
    </p:spTree>
    <p:extLst>
      <p:ext uri="{BB962C8B-B14F-4D97-AF65-F5344CB8AC3E}">
        <p14:creationId xmlns:p14="http://schemas.microsoft.com/office/powerpoint/2010/main" val="154219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222118C-0FB5-4661-9698-E8FA3A8D8948}" type="slidenum">
              <a:rPr lang="cs-CZ" smtClean="0"/>
              <a:pPr/>
              <a:t>4</a:t>
            </a:fld>
            <a:endParaRPr lang="cs-CZ"/>
          </a:p>
        </p:txBody>
      </p:sp>
    </p:spTree>
    <p:extLst>
      <p:ext uri="{BB962C8B-B14F-4D97-AF65-F5344CB8AC3E}">
        <p14:creationId xmlns:p14="http://schemas.microsoft.com/office/powerpoint/2010/main" val="1713104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a:t>Stadium II –T2 2-5 cm, uzliny i a </a:t>
            </a:r>
            <a:r>
              <a:rPr lang="cs-CZ" dirty="0" err="1"/>
              <a:t>ii</a:t>
            </a:r>
            <a:r>
              <a:rPr lang="cs-CZ" dirty="0"/>
              <a:t> etáž axily, T3 více než 5 cm</a:t>
            </a:r>
          </a:p>
          <a:p>
            <a:r>
              <a:rPr lang="cs-CZ" dirty="0"/>
              <a:t>Stadium III-T0-3, N2-3, nebo T4N0</a:t>
            </a:r>
          </a:p>
          <a:p>
            <a:endParaRPr lang="cs-CZ" dirty="0"/>
          </a:p>
        </p:txBody>
      </p:sp>
      <p:sp>
        <p:nvSpPr>
          <p:cNvPr id="4" name="Zástupný symbol pro číslo snímku 3"/>
          <p:cNvSpPr>
            <a:spLocks noGrp="1"/>
          </p:cNvSpPr>
          <p:nvPr>
            <p:ph type="sldNum" sz="quarter" idx="10"/>
          </p:nvPr>
        </p:nvSpPr>
        <p:spPr/>
        <p:txBody>
          <a:bodyPr/>
          <a:lstStyle/>
          <a:p>
            <a:fld id="{9222118C-0FB5-4661-9698-E8FA3A8D8948}" type="slidenum">
              <a:rPr lang="cs-CZ" smtClean="0"/>
              <a:pPr/>
              <a:t>5</a:t>
            </a:fld>
            <a:endParaRPr lang="cs-CZ"/>
          </a:p>
        </p:txBody>
      </p:sp>
    </p:spTree>
    <p:extLst>
      <p:ext uri="{BB962C8B-B14F-4D97-AF65-F5344CB8AC3E}">
        <p14:creationId xmlns:p14="http://schemas.microsoft.com/office/powerpoint/2010/main" val="1605566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9222118C-0FB5-4661-9698-E8FA3A8D8948}" type="slidenum">
              <a:rPr lang="cs-CZ" smtClean="0"/>
              <a:pPr/>
              <a:t>8</a:t>
            </a:fld>
            <a:endParaRPr lang="cs-CZ"/>
          </a:p>
        </p:txBody>
      </p:sp>
    </p:spTree>
    <p:extLst>
      <p:ext uri="{BB962C8B-B14F-4D97-AF65-F5344CB8AC3E}">
        <p14:creationId xmlns:p14="http://schemas.microsoft.com/office/powerpoint/2010/main" val="1160190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a:t>Žena </a:t>
            </a:r>
            <a:r>
              <a:rPr lang="cs-CZ" dirty="0" err="1"/>
              <a:t>Saskia</a:t>
            </a:r>
            <a:endParaRPr lang="cs-CZ" dirty="0"/>
          </a:p>
        </p:txBody>
      </p:sp>
      <p:sp>
        <p:nvSpPr>
          <p:cNvPr id="4" name="Zástupný symbol pro číslo snímku 3"/>
          <p:cNvSpPr>
            <a:spLocks noGrp="1"/>
          </p:cNvSpPr>
          <p:nvPr>
            <p:ph type="sldNum" sz="quarter" idx="10"/>
          </p:nvPr>
        </p:nvSpPr>
        <p:spPr/>
        <p:txBody>
          <a:bodyPr/>
          <a:lstStyle/>
          <a:p>
            <a:fld id="{9222118C-0FB5-4661-9698-E8FA3A8D8948}" type="slidenum">
              <a:rPr lang="cs-CZ" smtClean="0"/>
              <a:pPr/>
              <a:t>9</a:t>
            </a:fld>
            <a:endParaRPr lang="cs-CZ"/>
          </a:p>
        </p:txBody>
      </p:sp>
    </p:spTree>
    <p:extLst>
      <p:ext uri="{BB962C8B-B14F-4D97-AF65-F5344CB8AC3E}">
        <p14:creationId xmlns:p14="http://schemas.microsoft.com/office/powerpoint/2010/main" val="1332493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9222118C-0FB5-4661-9698-E8FA3A8D8948}" type="slidenum">
              <a:rPr lang="cs-CZ" smtClean="0"/>
              <a:pPr/>
              <a:t>11</a:t>
            </a:fld>
            <a:endParaRPr lang="cs-CZ"/>
          </a:p>
        </p:txBody>
      </p:sp>
    </p:spTree>
    <p:extLst>
      <p:ext uri="{BB962C8B-B14F-4D97-AF65-F5344CB8AC3E}">
        <p14:creationId xmlns:p14="http://schemas.microsoft.com/office/powerpoint/2010/main" val="3553832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sz="1200" b="0" i="0" kern="1200" dirty="0">
                <a:solidFill>
                  <a:schemeClr val="tx1"/>
                </a:solidFill>
                <a:latin typeface="+mn-lt"/>
                <a:ea typeface="+mn-ea"/>
                <a:cs typeface="+mn-cs"/>
              </a:rPr>
              <a:t>Na vznik </a:t>
            </a:r>
            <a:r>
              <a:rPr lang="cs-CZ" sz="1200" b="0" i="0" kern="1200" dirty="0" err="1">
                <a:solidFill>
                  <a:schemeClr val="tx1"/>
                </a:solidFill>
                <a:latin typeface="+mn-lt"/>
                <a:ea typeface="+mn-ea"/>
                <a:cs typeface="+mn-cs"/>
              </a:rPr>
              <a:t>multiplicitních</a:t>
            </a:r>
            <a:r>
              <a:rPr lang="cs-CZ" sz="1200" b="0" i="0" kern="1200" dirty="0">
                <a:solidFill>
                  <a:schemeClr val="tx1"/>
                </a:solidFill>
                <a:latin typeface="+mn-lt"/>
                <a:ea typeface="+mn-ea"/>
                <a:cs typeface="+mn-cs"/>
              </a:rPr>
              <a:t> ložisek </a:t>
            </a:r>
            <a:r>
              <a:rPr lang="cs-CZ" sz="1200" b="0" i="0" kern="1200" dirty="0" err="1">
                <a:solidFill>
                  <a:schemeClr val="tx1"/>
                </a:solidFill>
                <a:latin typeface="+mn-lt"/>
                <a:ea typeface="+mn-ea"/>
                <a:cs typeface="+mn-cs"/>
              </a:rPr>
              <a:t>karicnomu</a:t>
            </a:r>
            <a:r>
              <a:rPr lang="cs-CZ" sz="1200" b="0" i="0" kern="1200" dirty="0">
                <a:solidFill>
                  <a:schemeClr val="tx1"/>
                </a:solidFill>
                <a:latin typeface="+mn-lt"/>
                <a:ea typeface="+mn-ea"/>
                <a:cs typeface="+mn-cs"/>
              </a:rPr>
              <a:t> prsu existují přinejmenším 2 teorie. Většinový názor je takový, že u </a:t>
            </a:r>
            <a:r>
              <a:rPr lang="cs-CZ" sz="1200" b="0" i="0" kern="1200" dirty="0" err="1">
                <a:solidFill>
                  <a:schemeClr val="tx1"/>
                </a:solidFill>
                <a:latin typeface="+mn-lt"/>
                <a:ea typeface="+mn-ea"/>
                <a:cs typeface="+mn-cs"/>
              </a:rPr>
              <a:t>multifokálního</a:t>
            </a:r>
            <a:r>
              <a:rPr lang="cs-CZ" sz="1200" b="0" i="0" kern="1200" dirty="0">
                <a:solidFill>
                  <a:schemeClr val="tx1"/>
                </a:solidFill>
                <a:latin typeface="+mn-lt"/>
                <a:ea typeface="+mn-ea"/>
                <a:cs typeface="+mn-cs"/>
              </a:rPr>
              <a:t> karcinomu se předpokládá šíření nádorových buněk z primárního ložiska do okolí hematogenní, </a:t>
            </a:r>
            <a:r>
              <a:rPr lang="cs-CZ" sz="1200" b="0" i="0" kern="1200" dirty="0" err="1">
                <a:solidFill>
                  <a:schemeClr val="tx1"/>
                </a:solidFill>
                <a:latin typeface="+mn-lt"/>
                <a:ea typeface="+mn-ea"/>
                <a:cs typeface="+mn-cs"/>
              </a:rPr>
              <a:t>lymfogenní</a:t>
            </a:r>
            <a:r>
              <a:rPr lang="cs-CZ" sz="1200" b="0" i="0" kern="1200" dirty="0">
                <a:solidFill>
                  <a:schemeClr val="tx1"/>
                </a:solidFill>
                <a:latin typeface="+mn-lt"/>
                <a:ea typeface="+mn-ea"/>
                <a:cs typeface="+mn-cs"/>
              </a:rPr>
              <a:t> a </a:t>
            </a:r>
            <a:r>
              <a:rPr lang="cs-CZ" sz="1200" b="0" i="0" kern="1200" dirty="0" err="1">
                <a:solidFill>
                  <a:schemeClr val="tx1"/>
                </a:solidFill>
                <a:latin typeface="+mn-lt"/>
                <a:ea typeface="+mn-ea"/>
                <a:cs typeface="+mn-cs"/>
              </a:rPr>
              <a:t>duktální</a:t>
            </a:r>
            <a:r>
              <a:rPr lang="cs-CZ" sz="1200" b="0" i="0" kern="1200" dirty="0">
                <a:solidFill>
                  <a:schemeClr val="tx1"/>
                </a:solidFill>
                <a:latin typeface="+mn-lt"/>
                <a:ea typeface="+mn-ea"/>
                <a:cs typeface="+mn-cs"/>
              </a:rPr>
              <a:t> cestou a vytvářejí se satelitní ložiska. Vzdálenost do 5cm od sebe</a:t>
            </a:r>
          </a:p>
          <a:p>
            <a:r>
              <a:rPr lang="cs-CZ" sz="1200" b="0" i="0" kern="1200" dirty="0">
                <a:solidFill>
                  <a:schemeClr val="tx1"/>
                </a:solidFill>
                <a:latin typeface="+mn-lt"/>
                <a:ea typeface="+mn-ea"/>
                <a:cs typeface="+mn-cs"/>
              </a:rPr>
              <a:t>Naproti tomu u </a:t>
            </a:r>
            <a:r>
              <a:rPr lang="cs-CZ" sz="1200" b="0" i="0" kern="1200" dirty="0" err="1">
                <a:solidFill>
                  <a:schemeClr val="tx1"/>
                </a:solidFill>
                <a:latin typeface="+mn-lt"/>
                <a:ea typeface="+mn-ea"/>
                <a:cs typeface="+mn-cs"/>
              </a:rPr>
              <a:t>multicentrického</a:t>
            </a:r>
            <a:r>
              <a:rPr lang="cs-CZ" sz="1200" b="0" i="0" kern="1200" dirty="0">
                <a:solidFill>
                  <a:schemeClr val="tx1"/>
                </a:solidFill>
                <a:latin typeface="+mn-lt"/>
                <a:ea typeface="+mn-ea"/>
                <a:cs typeface="+mn-cs"/>
              </a:rPr>
              <a:t> karcinomu vznikají ložiska samostatně (postihují</a:t>
            </a:r>
            <a:r>
              <a:rPr lang="cs-CZ" sz="1200" b="0" i="0" kern="1200" baseline="0" dirty="0">
                <a:solidFill>
                  <a:schemeClr val="tx1"/>
                </a:solidFill>
                <a:latin typeface="+mn-lt"/>
                <a:ea typeface="+mn-ea"/>
                <a:cs typeface="+mn-cs"/>
              </a:rPr>
              <a:t> více </a:t>
            </a:r>
            <a:r>
              <a:rPr lang="cs-CZ" sz="1200" b="0" i="0" kern="1200" baseline="0" dirty="0" err="1">
                <a:solidFill>
                  <a:schemeClr val="tx1"/>
                </a:solidFill>
                <a:latin typeface="+mn-lt"/>
                <a:ea typeface="+mn-ea"/>
                <a:cs typeface="+mn-cs"/>
              </a:rPr>
              <a:t>kvandrantů</a:t>
            </a:r>
            <a:r>
              <a:rPr lang="cs-CZ" sz="1200" b="0" i="0" kern="1200" baseline="0" dirty="0">
                <a:solidFill>
                  <a:schemeClr val="tx1"/>
                </a:solidFill>
                <a:latin typeface="+mn-lt"/>
                <a:ea typeface="+mn-ea"/>
                <a:cs typeface="+mn-cs"/>
              </a:rPr>
              <a:t>)</a:t>
            </a:r>
            <a:r>
              <a:rPr lang="cs-CZ" sz="1200" b="0" i="0" kern="1200" dirty="0">
                <a:solidFill>
                  <a:schemeClr val="tx1"/>
                </a:solidFill>
                <a:latin typeface="+mn-lt"/>
                <a:ea typeface="+mn-ea"/>
                <a:cs typeface="+mn-cs"/>
              </a:rPr>
              <a:t>, na sobě nezávisle tzv. „de novo“. Tyto názory jsou podloženy výsledky chromozomálních, </a:t>
            </a:r>
            <a:r>
              <a:rPr lang="cs-CZ" sz="1200" b="0" i="0" kern="1200" dirty="0" err="1">
                <a:solidFill>
                  <a:schemeClr val="tx1"/>
                </a:solidFill>
                <a:latin typeface="+mn-lt"/>
                <a:ea typeface="+mn-ea"/>
                <a:cs typeface="+mn-cs"/>
              </a:rPr>
              <a:t>imunohistochemických</a:t>
            </a:r>
            <a:r>
              <a:rPr lang="cs-CZ" sz="1200" b="0" i="0" kern="1200" dirty="0">
                <a:solidFill>
                  <a:schemeClr val="tx1"/>
                </a:solidFill>
                <a:latin typeface="+mn-lt"/>
                <a:ea typeface="+mn-ea"/>
                <a:cs typeface="+mn-cs"/>
              </a:rPr>
              <a:t> a dalších vyš., která prokázala, e u </a:t>
            </a:r>
            <a:r>
              <a:rPr lang="cs-CZ" sz="1200" b="0" i="0" kern="1200" dirty="0" err="1">
                <a:solidFill>
                  <a:schemeClr val="tx1"/>
                </a:solidFill>
                <a:latin typeface="+mn-lt"/>
                <a:ea typeface="+mn-ea"/>
                <a:cs typeface="+mn-cs"/>
              </a:rPr>
              <a:t>multifokálního</a:t>
            </a:r>
            <a:r>
              <a:rPr lang="cs-CZ" sz="1200" b="0" i="0" kern="1200" dirty="0">
                <a:solidFill>
                  <a:schemeClr val="tx1"/>
                </a:solidFill>
                <a:latin typeface="+mn-lt"/>
                <a:ea typeface="+mn-ea"/>
                <a:cs typeface="+mn-cs"/>
              </a:rPr>
              <a:t> nádoru mají jednotlivá ložiska velmi podobné znaky. U </a:t>
            </a:r>
            <a:r>
              <a:rPr lang="cs-CZ" sz="1200" b="0" i="0" kern="1200" dirty="0" err="1">
                <a:solidFill>
                  <a:schemeClr val="tx1"/>
                </a:solidFill>
                <a:latin typeface="+mn-lt"/>
                <a:ea typeface="+mn-ea"/>
                <a:cs typeface="+mn-cs"/>
              </a:rPr>
              <a:t>multicentrického</a:t>
            </a:r>
            <a:r>
              <a:rPr lang="cs-CZ" sz="1200" b="0" i="0" kern="1200" dirty="0">
                <a:solidFill>
                  <a:schemeClr val="tx1"/>
                </a:solidFill>
                <a:latin typeface="+mn-lt"/>
                <a:ea typeface="+mn-ea"/>
                <a:cs typeface="+mn-cs"/>
              </a:rPr>
              <a:t> karcinomu prsu tato shoda byla daleko menší.</a:t>
            </a:r>
            <a:endParaRPr lang="cs-CZ" dirty="0"/>
          </a:p>
        </p:txBody>
      </p:sp>
      <p:sp>
        <p:nvSpPr>
          <p:cNvPr id="4" name="Zástupný symbol pro číslo snímku 3"/>
          <p:cNvSpPr>
            <a:spLocks noGrp="1"/>
          </p:cNvSpPr>
          <p:nvPr>
            <p:ph type="sldNum" sz="quarter" idx="10"/>
          </p:nvPr>
        </p:nvSpPr>
        <p:spPr/>
        <p:txBody>
          <a:bodyPr/>
          <a:lstStyle/>
          <a:p>
            <a:fld id="{9222118C-0FB5-4661-9698-E8FA3A8D8948}" type="slidenum">
              <a:rPr lang="cs-CZ" smtClean="0"/>
              <a:pPr/>
              <a:t>12</a:t>
            </a:fld>
            <a:endParaRPr lang="cs-CZ"/>
          </a:p>
        </p:txBody>
      </p:sp>
    </p:spTree>
    <p:extLst>
      <p:ext uri="{BB962C8B-B14F-4D97-AF65-F5344CB8AC3E}">
        <p14:creationId xmlns:p14="http://schemas.microsoft.com/office/powerpoint/2010/main" val="1969042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0" i="0" dirty="0">
                <a:solidFill>
                  <a:srgbClr val="3C4055"/>
                </a:solidFill>
                <a:effectLst/>
                <a:latin typeface="Roboto" panose="02000000000000000000" pitchFamily="2" charset="0"/>
              </a:rPr>
              <a:t>Invazivní lobulární karcinom (ILC) je druhým nejčastějším typem invazivního karcinomu prsu. Tvoří přibližně 8-14 % všech karcinomů prsu. Častěji se jedná o multicentrické/multifokální a bilaterální nádory. Nádory jsou v době diagnózy větší a mají častěji postiženy </a:t>
            </a:r>
            <a:r>
              <a:rPr lang="cs-CZ" b="0" i="0" dirty="0" err="1">
                <a:solidFill>
                  <a:srgbClr val="3C4055"/>
                </a:solidFill>
                <a:effectLst/>
                <a:latin typeface="Roboto" panose="02000000000000000000" pitchFamily="2" charset="0"/>
              </a:rPr>
              <a:t>axilárni</a:t>
            </a:r>
            <a:r>
              <a:rPr lang="cs-CZ" b="0" i="0" dirty="0">
                <a:solidFill>
                  <a:srgbClr val="3C4055"/>
                </a:solidFill>
                <a:effectLst/>
                <a:latin typeface="Roboto" panose="02000000000000000000" pitchFamily="2" charset="0"/>
              </a:rPr>
              <a:t> lymfatické uzliny. ILC roste lineárně podél duktů, a proto je hůř detekovatelný pomocí mamografie. Z tohoto důvodu bývá častěji indikované předoperační MRI vyšetření k přesnému stanovení rozsahu onemocnění. Nevýhodou MRI vyšetření je častá falešná pozitivita, která může vést ke zbytečně radikálnější chirurgii. Při nálezu ILC bývá často indikována bilaterální mastektomie (ME). ILC se dává do korelace s lepší prognózou</a:t>
            </a:r>
            <a:endParaRPr lang="cs-CZ" dirty="0"/>
          </a:p>
        </p:txBody>
      </p:sp>
      <p:sp>
        <p:nvSpPr>
          <p:cNvPr id="4" name="Zástupný symbol pro číslo snímku 3"/>
          <p:cNvSpPr>
            <a:spLocks noGrp="1"/>
          </p:cNvSpPr>
          <p:nvPr>
            <p:ph type="sldNum" sz="quarter" idx="5"/>
          </p:nvPr>
        </p:nvSpPr>
        <p:spPr/>
        <p:txBody>
          <a:bodyPr/>
          <a:lstStyle/>
          <a:p>
            <a:fld id="{9222118C-0FB5-4661-9698-E8FA3A8D8948}" type="slidenum">
              <a:rPr lang="cs-CZ" smtClean="0"/>
              <a:pPr/>
              <a:t>18</a:t>
            </a:fld>
            <a:endParaRPr lang="cs-CZ"/>
          </a:p>
        </p:txBody>
      </p:sp>
    </p:spTree>
    <p:extLst>
      <p:ext uri="{BB962C8B-B14F-4D97-AF65-F5344CB8AC3E}">
        <p14:creationId xmlns:p14="http://schemas.microsoft.com/office/powerpoint/2010/main" val="2907903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Hormadění</a:t>
            </a:r>
            <a:r>
              <a:rPr lang="cs-CZ" dirty="0"/>
              <a:t> mutačních změn</a:t>
            </a:r>
          </a:p>
          <a:p>
            <a:r>
              <a:rPr lang="cs-CZ" dirty="0"/>
              <a:t>U nosiče dítě 50% pravděpodobnost, že mutaci zdědí</a:t>
            </a:r>
          </a:p>
          <a:p>
            <a:r>
              <a:rPr lang="cs-CZ" dirty="0"/>
              <a:t>39% žen s triple </a:t>
            </a:r>
            <a:r>
              <a:rPr lang="cs-CZ" dirty="0" err="1"/>
              <a:t>neg</a:t>
            </a:r>
            <a:r>
              <a:rPr lang="cs-CZ" dirty="0"/>
              <a:t>. Tu</a:t>
            </a:r>
            <a:r>
              <a:rPr lang="cs-CZ" baseline="0" dirty="0"/>
              <a:t> je nosičkami mutace</a:t>
            </a:r>
            <a:endParaRPr lang="cs-CZ" dirty="0"/>
          </a:p>
        </p:txBody>
      </p:sp>
      <p:sp>
        <p:nvSpPr>
          <p:cNvPr id="4" name="Zástupný symbol pro číslo snímku 3"/>
          <p:cNvSpPr>
            <a:spLocks noGrp="1"/>
          </p:cNvSpPr>
          <p:nvPr>
            <p:ph type="sldNum" sz="quarter" idx="10"/>
          </p:nvPr>
        </p:nvSpPr>
        <p:spPr/>
        <p:txBody>
          <a:bodyPr/>
          <a:lstStyle/>
          <a:p>
            <a:fld id="{9222118C-0FB5-4661-9698-E8FA3A8D8948}" type="slidenum">
              <a:rPr lang="cs-CZ" smtClean="0"/>
              <a:pPr/>
              <a:t>20</a:t>
            </a:fld>
            <a:endParaRPr lang="cs-CZ"/>
          </a:p>
        </p:txBody>
      </p:sp>
    </p:spTree>
    <p:extLst>
      <p:ext uri="{BB962C8B-B14F-4D97-AF65-F5344CB8AC3E}">
        <p14:creationId xmlns:p14="http://schemas.microsoft.com/office/powerpoint/2010/main" val="8145946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cstate="print">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cs-CZ"/>
              <a:t>Kliknutím lze upravit styl.</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lze upravit styl předlohy.</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65003E85-9F2D-41D7-96F0-86AB7ACB5581}" type="datetimeFigureOut">
              <a:rPr lang="cs-CZ" smtClean="0"/>
              <a:pPr/>
              <a:t>20.03.2024</a:t>
            </a:fld>
            <a:endParaRPr lang="cs-CZ"/>
          </a:p>
        </p:txBody>
      </p:sp>
      <p:sp>
        <p:nvSpPr>
          <p:cNvPr id="5" name="Footer Placeholder 4"/>
          <p:cNvSpPr>
            <a:spLocks noGrp="1"/>
          </p:cNvSpPr>
          <p:nvPr>
            <p:ph type="ftr" sz="quarter" idx="11"/>
          </p:nvPr>
        </p:nvSpPr>
        <p:spPr>
          <a:xfrm>
            <a:off x="1876424" y="5410201"/>
            <a:ext cx="5124886" cy="365125"/>
          </a:xfrm>
        </p:spPr>
        <p:txBody>
          <a:bodyPr/>
          <a:lstStyle/>
          <a:p>
            <a:endParaRPr lang="cs-CZ"/>
          </a:p>
        </p:txBody>
      </p:sp>
      <p:sp>
        <p:nvSpPr>
          <p:cNvPr id="6" name="Slide Number Placeholder 5"/>
          <p:cNvSpPr>
            <a:spLocks noGrp="1"/>
          </p:cNvSpPr>
          <p:nvPr>
            <p:ph type="sldNum" sz="quarter" idx="12"/>
          </p:nvPr>
        </p:nvSpPr>
        <p:spPr>
          <a:xfrm>
            <a:off x="9896911" y="5410199"/>
            <a:ext cx="771089" cy="365125"/>
          </a:xfrm>
        </p:spPr>
        <p:txBody>
          <a:bodyPr/>
          <a:lstStyle/>
          <a:p>
            <a:fld id="{A473F2D1-DDFF-4E59-B12C-C410C21F7AE6}" type="slidenum">
              <a:rPr lang="cs-CZ" smtClean="0"/>
              <a:pPr/>
              <a:t>‹#›</a:t>
            </a:fld>
            <a:endParaRPr lang="cs-CZ"/>
          </a:p>
        </p:txBody>
      </p:sp>
    </p:spTree>
    <p:extLst>
      <p:ext uri="{BB962C8B-B14F-4D97-AF65-F5344CB8AC3E}">
        <p14:creationId xmlns:p14="http://schemas.microsoft.com/office/powerpoint/2010/main" val="33116968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tický obrázek s popiskem">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cs-CZ"/>
              <a:t>Kliknutím na ikonu přidáte obrázek.</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Date Placeholder 4"/>
          <p:cNvSpPr>
            <a:spLocks noGrp="1"/>
          </p:cNvSpPr>
          <p:nvPr>
            <p:ph type="dt" sz="half" idx="10"/>
          </p:nvPr>
        </p:nvSpPr>
        <p:spPr/>
        <p:txBody>
          <a:bodyPr/>
          <a:lstStyle/>
          <a:p>
            <a:fld id="{65003E85-9F2D-41D7-96F0-86AB7ACB5581}" type="datetimeFigureOut">
              <a:rPr lang="cs-CZ" smtClean="0"/>
              <a:pPr/>
              <a:t>20.03.2024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A473F2D1-DDFF-4E59-B12C-C410C21F7AE6}" type="slidenum">
              <a:rPr lang="cs-CZ" smtClean="0"/>
              <a:pPr/>
              <a:t>‹#›</a:t>
            </a:fld>
            <a:endParaRPr lang="cs-CZ"/>
          </a:p>
        </p:txBody>
      </p:sp>
    </p:spTree>
    <p:extLst>
      <p:ext uri="{BB962C8B-B14F-4D97-AF65-F5344CB8AC3E}">
        <p14:creationId xmlns:p14="http://schemas.microsoft.com/office/powerpoint/2010/main" val="36795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cs-CZ"/>
              <a:t>Kliknutím lze upravit styl.</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Date Placeholder 4"/>
          <p:cNvSpPr>
            <a:spLocks noGrp="1"/>
          </p:cNvSpPr>
          <p:nvPr>
            <p:ph type="dt" sz="half" idx="10"/>
          </p:nvPr>
        </p:nvSpPr>
        <p:spPr/>
        <p:txBody>
          <a:bodyPr/>
          <a:lstStyle/>
          <a:p>
            <a:fld id="{65003E85-9F2D-41D7-96F0-86AB7ACB5581}" type="datetimeFigureOut">
              <a:rPr lang="cs-CZ" smtClean="0"/>
              <a:pPr/>
              <a:t>20.03.2024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A473F2D1-DDFF-4E59-B12C-C410C21F7AE6}" type="slidenum">
              <a:rPr lang="cs-CZ" smtClean="0"/>
              <a:pPr/>
              <a:t>‹#›</a:t>
            </a:fld>
            <a:endParaRPr lang="cs-CZ"/>
          </a:p>
        </p:txBody>
      </p:sp>
    </p:spTree>
    <p:extLst>
      <p:ext uri="{BB962C8B-B14F-4D97-AF65-F5344CB8AC3E}">
        <p14:creationId xmlns:p14="http://schemas.microsoft.com/office/powerpoint/2010/main" val="2771736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cs-CZ"/>
              <a:t>Kliknutím lze upravit styl.</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Date Placeholder 4"/>
          <p:cNvSpPr>
            <a:spLocks noGrp="1"/>
          </p:cNvSpPr>
          <p:nvPr>
            <p:ph type="dt" sz="half" idx="10"/>
          </p:nvPr>
        </p:nvSpPr>
        <p:spPr/>
        <p:txBody>
          <a:bodyPr/>
          <a:lstStyle/>
          <a:p>
            <a:fld id="{65003E85-9F2D-41D7-96F0-86AB7ACB5581}" type="datetimeFigureOut">
              <a:rPr lang="cs-CZ" smtClean="0"/>
              <a:pPr/>
              <a:t>20.03.2024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A473F2D1-DDFF-4E59-B12C-C410C21F7AE6}" type="slidenum">
              <a:rPr lang="cs-CZ" smtClean="0"/>
              <a:pPr/>
              <a:t>‹#›</a:t>
            </a:fld>
            <a:endParaRPr lang="cs-CZ"/>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3974918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cs-CZ"/>
              <a:t>Kliknutím lze upravit styl.</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Date Placeholder 4"/>
          <p:cNvSpPr>
            <a:spLocks noGrp="1"/>
          </p:cNvSpPr>
          <p:nvPr>
            <p:ph type="dt" sz="half" idx="10"/>
          </p:nvPr>
        </p:nvSpPr>
        <p:spPr/>
        <p:txBody>
          <a:bodyPr/>
          <a:lstStyle/>
          <a:p>
            <a:fld id="{65003E85-9F2D-41D7-96F0-86AB7ACB5581}" type="datetimeFigureOut">
              <a:rPr lang="cs-CZ" smtClean="0"/>
              <a:pPr/>
              <a:t>20.03.2024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A473F2D1-DDFF-4E59-B12C-C410C21F7AE6}" type="slidenum">
              <a:rPr lang="cs-CZ" smtClean="0"/>
              <a:pPr/>
              <a:t>‹#›</a:t>
            </a:fld>
            <a:endParaRPr lang="cs-CZ"/>
          </a:p>
        </p:txBody>
      </p:sp>
    </p:spTree>
    <p:extLst>
      <p:ext uri="{BB962C8B-B14F-4D97-AF65-F5344CB8AC3E}">
        <p14:creationId xmlns:p14="http://schemas.microsoft.com/office/powerpoint/2010/main" val="35558469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loupce">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cs-CZ"/>
              <a:t>Kliknutím lze upravit styl.</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3" name="Date Placeholder 2"/>
          <p:cNvSpPr>
            <a:spLocks noGrp="1"/>
          </p:cNvSpPr>
          <p:nvPr>
            <p:ph type="dt" sz="half" idx="10"/>
          </p:nvPr>
        </p:nvSpPr>
        <p:spPr/>
        <p:txBody>
          <a:bodyPr/>
          <a:lstStyle/>
          <a:p>
            <a:fld id="{65003E85-9F2D-41D7-96F0-86AB7ACB5581}" type="datetimeFigureOut">
              <a:rPr lang="cs-CZ" smtClean="0"/>
              <a:pPr/>
              <a:t>20.03.2024</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A473F2D1-DDFF-4E59-B12C-C410C21F7AE6}" type="slidenum">
              <a:rPr lang="cs-CZ" smtClean="0"/>
              <a:pPr/>
              <a:t>‹#›</a:t>
            </a:fld>
            <a:endParaRPr lang="cs-CZ"/>
          </a:p>
        </p:txBody>
      </p:sp>
    </p:spTree>
    <p:extLst>
      <p:ext uri="{BB962C8B-B14F-4D97-AF65-F5344CB8AC3E}">
        <p14:creationId xmlns:p14="http://schemas.microsoft.com/office/powerpoint/2010/main" val="17318610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sloupce s obrázky">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cs-CZ"/>
              <a:t>Kliknutím lze upravit styl.</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cs-CZ"/>
              <a:t>Kliknutím na ikonu přidáte obrázek.</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cs-CZ"/>
              <a:t>Kliknutím na ikonu přidáte obrázek.</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cs-CZ"/>
              <a:t>Kliknutím na ikonu přidáte obrázek.</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3" name="Date Placeholder 2"/>
          <p:cNvSpPr>
            <a:spLocks noGrp="1"/>
          </p:cNvSpPr>
          <p:nvPr>
            <p:ph type="dt" sz="half" idx="10"/>
          </p:nvPr>
        </p:nvSpPr>
        <p:spPr/>
        <p:txBody>
          <a:bodyPr/>
          <a:lstStyle/>
          <a:p>
            <a:fld id="{65003E85-9F2D-41D7-96F0-86AB7ACB5581}" type="datetimeFigureOut">
              <a:rPr lang="cs-CZ" smtClean="0"/>
              <a:pPr/>
              <a:t>20.03.2024</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A473F2D1-DDFF-4E59-B12C-C410C21F7AE6}" type="slidenum">
              <a:rPr lang="cs-CZ" smtClean="0"/>
              <a:pPr/>
              <a:t>‹#›</a:t>
            </a:fld>
            <a:endParaRPr lang="cs-CZ"/>
          </a:p>
        </p:txBody>
      </p:sp>
    </p:spTree>
    <p:extLst>
      <p:ext uri="{BB962C8B-B14F-4D97-AF65-F5344CB8AC3E}">
        <p14:creationId xmlns:p14="http://schemas.microsoft.com/office/powerpoint/2010/main" val="5542835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ncho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65003E85-9F2D-41D7-96F0-86AB7ACB5581}" type="datetimeFigureOut">
              <a:rPr lang="cs-CZ" smtClean="0"/>
              <a:pPr/>
              <a:t>20.03.2024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A473F2D1-DDFF-4E59-B12C-C410C21F7AE6}" type="slidenum">
              <a:rPr lang="cs-CZ" smtClean="0"/>
              <a:pPr/>
              <a:t>‹#›</a:t>
            </a:fld>
            <a:endParaRPr lang="cs-CZ"/>
          </a:p>
        </p:txBody>
      </p:sp>
    </p:spTree>
    <p:extLst>
      <p:ext uri="{BB962C8B-B14F-4D97-AF65-F5344CB8AC3E}">
        <p14:creationId xmlns:p14="http://schemas.microsoft.com/office/powerpoint/2010/main" val="11741256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65003E85-9F2D-41D7-96F0-86AB7ACB5581}" type="datetimeFigureOut">
              <a:rPr lang="cs-CZ" smtClean="0"/>
              <a:pPr/>
              <a:t>20.03.2024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A473F2D1-DDFF-4E59-B12C-C410C21F7AE6}" type="slidenum">
              <a:rPr lang="cs-CZ" smtClean="0"/>
              <a:pPr/>
              <a:t>‹#›</a:t>
            </a:fld>
            <a:endParaRPr lang="cs-CZ"/>
          </a:p>
        </p:txBody>
      </p:sp>
    </p:spTree>
    <p:extLst>
      <p:ext uri="{BB962C8B-B14F-4D97-AF65-F5344CB8AC3E}">
        <p14:creationId xmlns:p14="http://schemas.microsoft.com/office/powerpoint/2010/main" val="2989360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65003E85-9F2D-41D7-96F0-86AB7ACB5581}" type="datetimeFigureOut">
              <a:rPr lang="cs-CZ" smtClean="0"/>
              <a:pPr/>
              <a:t>20.03.2024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A473F2D1-DDFF-4E59-B12C-C410C21F7AE6}" type="slidenum">
              <a:rPr lang="cs-CZ" smtClean="0"/>
              <a:pPr/>
              <a:t>‹#›</a:t>
            </a:fld>
            <a:endParaRPr lang="cs-CZ"/>
          </a:p>
        </p:txBody>
      </p:sp>
    </p:spTree>
    <p:extLst>
      <p:ext uri="{BB962C8B-B14F-4D97-AF65-F5344CB8AC3E}">
        <p14:creationId xmlns:p14="http://schemas.microsoft.com/office/powerpoint/2010/main" val="3373324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cs-CZ"/>
              <a:t>Kliknutím lze upravit styl.</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Kliknutím lze upravit styly předlohy textu.</a:t>
            </a:r>
          </a:p>
        </p:txBody>
      </p:sp>
      <p:sp>
        <p:nvSpPr>
          <p:cNvPr id="4" name="Date Placeholder 3"/>
          <p:cNvSpPr>
            <a:spLocks noGrp="1"/>
          </p:cNvSpPr>
          <p:nvPr>
            <p:ph type="dt" sz="half" idx="10"/>
          </p:nvPr>
        </p:nvSpPr>
        <p:spPr/>
        <p:txBody>
          <a:bodyPr/>
          <a:lstStyle/>
          <a:p>
            <a:fld id="{65003E85-9F2D-41D7-96F0-86AB7ACB5581}" type="datetimeFigureOut">
              <a:rPr lang="cs-CZ" smtClean="0"/>
              <a:pPr/>
              <a:t>20.03.2024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A473F2D1-DDFF-4E59-B12C-C410C21F7AE6}" type="slidenum">
              <a:rPr lang="cs-CZ" smtClean="0"/>
              <a:pPr/>
              <a:t>‹#›</a:t>
            </a:fld>
            <a:endParaRPr lang="cs-CZ"/>
          </a:p>
        </p:txBody>
      </p:sp>
    </p:spTree>
    <p:extLst>
      <p:ext uri="{BB962C8B-B14F-4D97-AF65-F5344CB8AC3E}">
        <p14:creationId xmlns:p14="http://schemas.microsoft.com/office/powerpoint/2010/main" val="1656202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65003E85-9F2D-41D7-96F0-86AB7ACB5581}" type="datetimeFigureOut">
              <a:rPr lang="cs-CZ" smtClean="0"/>
              <a:pPr/>
              <a:t>20.03.2024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A473F2D1-DDFF-4E59-B12C-C410C21F7AE6}" type="slidenum">
              <a:rPr lang="cs-CZ" smtClean="0"/>
              <a:pPr/>
              <a:t>‹#›</a:t>
            </a:fld>
            <a:endParaRPr lang="cs-CZ"/>
          </a:p>
        </p:txBody>
      </p:sp>
    </p:spTree>
    <p:extLst>
      <p:ext uri="{BB962C8B-B14F-4D97-AF65-F5344CB8AC3E}">
        <p14:creationId xmlns:p14="http://schemas.microsoft.com/office/powerpoint/2010/main" val="2054396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cs-CZ"/>
              <a:t>Kliknutím lze upravit styl.</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Content Placeholder 3"/>
          <p:cNvSpPr>
            <a:spLocks noGrp="1"/>
          </p:cNvSpPr>
          <p:nvPr>
            <p:ph sz="half" idx="2"/>
          </p:nvPr>
        </p:nvSpPr>
        <p:spPr>
          <a:xfrm>
            <a:off x="1141410" y="3073397"/>
            <a:ext cx="4878391" cy="2717801"/>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Content Placeholder 5"/>
          <p:cNvSpPr>
            <a:spLocks noGrp="1"/>
          </p:cNvSpPr>
          <p:nvPr>
            <p:ph sz="quarter" idx="4"/>
          </p:nvPr>
        </p:nvSpPr>
        <p:spPr>
          <a:xfrm>
            <a:off x="6172200" y="3073397"/>
            <a:ext cx="4875210" cy="2717801"/>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65003E85-9F2D-41D7-96F0-86AB7ACB5581}" type="datetimeFigureOut">
              <a:rPr lang="cs-CZ" smtClean="0"/>
              <a:pPr/>
              <a:t>20.03.2024</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A473F2D1-DDFF-4E59-B12C-C410C21F7AE6}" type="slidenum">
              <a:rPr lang="cs-CZ" smtClean="0"/>
              <a:pPr/>
              <a:t>‹#›</a:t>
            </a:fld>
            <a:endParaRPr lang="cs-CZ"/>
          </a:p>
        </p:txBody>
      </p:sp>
    </p:spTree>
    <p:extLst>
      <p:ext uri="{BB962C8B-B14F-4D97-AF65-F5344CB8AC3E}">
        <p14:creationId xmlns:p14="http://schemas.microsoft.com/office/powerpoint/2010/main" val="4003564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65003E85-9F2D-41D7-96F0-86AB7ACB5581}" type="datetimeFigureOut">
              <a:rPr lang="cs-CZ" smtClean="0"/>
              <a:pPr/>
              <a:t>20.03.2024</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A473F2D1-DDFF-4E59-B12C-C410C21F7AE6}" type="slidenum">
              <a:rPr lang="cs-CZ" smtClean="0"/>
              <a:pPr/>
              <a:t>‹#›</a:t>
            </a:fld>
            <a:endParaRPr lang="cs-CZ"/>
          </a:p>
        </p:txBody>
      </p:sp>
    </p:spTree>
    <p:extLst>
      <p:ext uri="{BB962C8B-B14F-4D97-AF65-F5344CB8AC3E}">
        <p14:creationId xmlns:p14="http://schemas.microsoft.com/office/powerpoint/2010/main" val="3183035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003E85-9F2D-41D7-96F0-86AB7ACB5581}" type="datetimeFigureOut">
              <a:rPr lang="cs-CZ" smtClean="0"/>
              <a:pPr/>
              <a:t>20.03.2024</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A473F2D1-DDFF-4E59-B12C-C410C21F7AE6}" type="slidenum">
              <a:rPr lang="cs-CZ" smtClean="0"/>
              <a:pPr/>
              <a:t>‹#›</a:t>
            </a:fld>
            <a:endParaRPr lang="cs-CZ"/>
          </a:p>
        </p:txBody>
      </p:sp>
    </p:spTree>
    <p:extLst>
      <p:ext uri="{BB962C8B-B14F-4D97-AF65-F5344CB8AC3E}">
        <p14:creationId xmlns:p14="http://schemas.microsoft.com/office/powerpoint/2010/main" val="1976990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Date Placeholder 4"/>
          <p:cNvSpPr>
            <a:spLocks noGrp="1"/>
          </p:cNvSpPr>
          <p:nvPr>
            <p:ph type="dt" sz="half" idx="10"/>
          </p:nvPr>
        </p:nvSpPr>
        <p:spPr/>
        <p:txBody>
          <a:bodyPr/>
          <a:lstStyle/>
          <a:p>
            <a:fld id="{65003E85-9F2D-41D7-96F0-86AB7ACB5581}" type="datetimeFigureOut">
              <a:rPr lang="cs-CZ" smtClean="0"/>
              <a:pPr/>
              <a:t>20.03.2024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A473F2D1-DDFF-4E59-B12C-C410C21F7AE6}" type="slidenum">
              <a:rPr lang="cs-CZ" smtClean="0"/>
              <a:pPr/>
              <a:t>‹#›</a:t>
            </a:fld>
            <a:endParaRPr lang="cs-CZ"/>
          </a:p>
        </p:txBody>
      </p:sp>
    </p:spTree>
    <p:extLst>
      <p:ext uri="{BB962C8B-B14F-4D97-AF65-F5344CB8AC3E}">
        <p14:creationId xmlns:p14="http://schemas.microsoft.com/office/powerpoint/2010/main" val="33398195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Date Placeholder 4"/>
          <p:cNvSpPr>
            <a:spLocks noGrp="1"/>
          </p:cNvSpPr>
          <p:nvPr>
            <p:ph type="dt" sz="half" idx="10"/>
          </p:nvPr>
        </p:nvSpPr>
        <p:spPr/>
        <p:txBody>
          <a:bodyPr/>
          <a:lstStyle/>
          <a:p>
            <a:fld id="{65003E85-9F2D-41D7-96F0-86AB7ACB5581}" type="datetimeFigureOut">
              <a:rPr lang="cs-CZ" smtClean="0"/>
              <a:pPr/>
              <a:t>20.03.2024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A473F2D1-DDFF-4E59-B12C-C410C21F7AE6}" type="slidenum">
              <a:rPr lang="cs-CZ" smtClean="0"/>
              <a:pPr/>
              <a:t>‹#›</a:t>
            </a:fld>
            <a:endParaRPr lang="cs-CZ"/>
          </a:p>
        </p:txBody>
      </p:sp>
    </p:spTree>
    <p:extLst>
      <p:ext uri="{BB962C8B-B14F-4D97-AF65-F5344CB8AC3E}">
        <p14:creationId xmlns:p14="http://schemas.microsoft.com/office/powerpoint/2010/main" val="19173125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cstate="print">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5003E85-9F2D-41D7-96F0-86AB7ACB5581}" type="datetimeFigureOut">
              <a:rPr lang="cs-CZ" smtClean="0"/>
              <a:pPr/>
              <a:t>20.03.2024</a:t>
            </a:fld>
            <a:endParaRPr lang="cs-CZ"/>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A473F2D1-DDFF-4E59-B12C-C410C21F7AE6}" type="slidenum">
              <a:rPr lang="cs-CZ" smtClean="0"/>
              <a:pPr/>
              <a:t>‹#›</a:t>
            </a:fld>
            <a:endParaRPr lang="cs-CZ"/>
          </a:p>
        </p:txBody>
      </p:sp>
    </p:spTree>
    <p:extLst>
      <p:ext uri="{BB962C8B-B14F-4D97-AF65-F5344CB8AC3E}">
        <p14:creationId xmlns:p14="http://schemas.microsoft.com/office/powerpoint/2010/main" val="348049227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hyperlink" Target="http://www.roentgen-institut.ch/page/Vakuum%20assistierte%20Brustbiopsie"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www.brcahelp.co.uk/statistics" TargetMode="External"/><Relationship Id="rId5" Type="http://schemas.openxmlformats.org/officeDocument/2006/relationships/hyperlink" Target="http://www.cedars-sinai.edu/Research/Research-Labs/Orsulic-Lab/Research-Areas.aspx" TargetMode="Externa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semanticscholar.org/paper/Brachytherapy-in-accelerated-partial-breast-(APBI)-Skowronek-Wawrzyniak-Hojczyk/4659437b4dcc350e137b6fd6286c2460a3a24a4a" TargetMode="Externa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zdravi.euro.cz/clanek/postgradualni-medicina/adjuvantni-hormonalni-lecba-casneho-karcinomu-prsu-304605" TargetMode="External"/><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www.mycancergenome.org/content/disease/breast-cancer/erbb2/"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2893861" y="-226140"/>
            <a:ext cx="8791575" cy="2354933"/>
          </a:xfrm>
        </p:spPr>
        <p:txBody>
          <a:bodyPr/>
          <a:lstStyle/>
          <a:p>
            <a:r>
              <a:rPr lang="cs-CZ" b="1" dirty="0">
                <a:solidFill>
                  <a:schemeClr val="bg1"/>
                </a:solidFill>
              </a:rPr>
              <a:t>KLINICKÁ ONKOLOGIE</a:t>
            </a:r>
          </a:p>
        </p:txBody>
      </p:sp>
      <p:sp>
        <p:nvSpPr>
          <p:cNvPr id="3" name="Podnadpis 2"/>
          <p:cNvSpPr>
            <a:spLocks noGrp="1"/>
          </p:cNvSpPr>
          <p:nvPr>
            <p:ph type="subTitle" idx="1"/>
          </p:nvPr>
        </p:nvSpPr>
        <p:spPr>
          <a:xfrm>
            <a:off x="1690796" y="2574301"/>
            <a:ext cx="8791575" cy="1655762"/>
          </a:xfrm>
        </p:spPr>
        <p:txBody>
          <a:bodyPr>
            <a:normAutofit/>
          </a:bodyPr>
          <a:lstStyle/>
          <a:p>
            <a:pPr algn="ctr"/>
            <a:r>
              <a:rPr lang="cs-CZ" sz="3200" b="1" dirty="0">
                <a:solidFill>
                  <a:schemeClr val="bg1"/>
                </a:solidFill>
              </a:rPr>
              <a:t>Nádory prsu</a:t>
            </a:r>
          </a:p>
          <a:p>
            <a:pPr algn="ctr"/>
            <a:r>
              <a:rPr lang="cs-CZ" sz="3200" b="1" dirty="0">
                <a:solidFill>
                  <a:schemeClr val="bg1"/>
                </a:solidFill>
              </a:rPr>
              <a:t>Nádory kůže</a:t>
            </a:r>
          </a:p>
          <a:p>
            <a:pPr algn="ctr"/>
            <a:endParaRPr lang="cs-CZ" sz="3200" b="1" dirty="0">
              <a:solidFill>
                <a:schemeClr val="bg1"/>
              </a:solidFill>
            </a:endParaRPr>
          </a:p>
        </p:txBody>
      </p:sp>
      <p:sp>
        <p:nvSpPr>
          <p:cNvPr id="4" name="TextovéPole 3"/>
          <p:cNvSpPr txBox="1"/>
          <p:nvPr/>
        </p:nvSpPr>
        <p:spPr>
          <a:xfrm>
            <a:off x="3289465" y="4596728"/>
            <a:ext cx="5361461" cy="461665"/>
          </a:xfrm>
          <a:prstGeom prst="rect">
            <a:avLst/>
          </a:prstGeom>
          <a:noFill/>
        </p:spPr>
        <p:txBody>
          <a:bodyPr wrap="square" rtlCol="0">
            <a:spAutoFit/>
          </a:bodyPr>
          <a:lstStyle/>
          <a:p>
            <a:pPr algn="ctr"/>
            <a:r>
              <a:rPr lang="cs-CZ" sz="2400" b="1" dirty="0">
                <a:solidFill>
                  <a:schemeClr val="bg1"/>
                </a:solidFill>
              </a:rPr>
              <a:t>MUDr. Jana Maistryszinová, Ph.D.</a:t>
            </a:r>
          </a:p>
        </p:txBody>
      </p:sp>
      <p:sp>
        <p:nvSpPr>
          <p:cNvPr id="5" name="TextovéPole 4"/>
          <p:cNvSpPr txBox="1"/>
          <p:nvPr/>
        </p:nvSpPr>
        <p:spPr>
          <a:xfrm>
            <a:off x="3165295" y="5058393"/>
            <a:ext cx="6071616" cy="400110"/>
          </a:xfrm>
          <a:prstGeom prst="rect">
            <a:avLst/>
          </a:prstGeom>
          <a:noFill/>
        </p:spPr>
        <p:txBody>
          <a:bodyPr wrap="square" rtlCol="0">
            <a:spAutoFit/>
          </a:bodyPr>
          <a:lstStyle/>
          <a:p>
            <a:pPr algn="ctr"/>
            <a:r>
              <a:rPr lang="cs-CZ" sz="2000" dirty="0">
                <a:solidFill>
                  <a:schemeClr val="bg1"/>
                </a:solidFill>
              </a:rPr>
              <a:t>Klinika radiační onkologie MOÚ a LF MU Brno</a:t>
            </a:r>
          </a:p>
        </p:txBody>
      </p:sp>
    </p:spTree>
    <p:extLst>
      <p:ext uri="{BB962C8B-B14F-4D97-AF65-F5344CB8AC3E}">
        <p14:creationId xmlns:p14="http://schemas.microsoft.com/office/powerpoint/2010/main" val="1203498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05437" y="206748"/>
            <a:ext cx="9905998" cy="1478570"/>
          </a:xfrm>
        </p:spPr>
        <p:txBody>
          <a:bodyPr/>
          <a:lstStyle/>
          <a:p>
            <a:r>
              <a:rPr lang="cs-CZ" b="1" dirty="0">
                <a:solidFill>
                  <a:schemeClr val="bg1"/>
                </a:solidFill>
              </a:rPr>
              <a:t>Diagnostika</a:t>
            </a:r>
          </a:p>
        </p:txBody>
      </p:sp>
      <p:sp>
        <p:nvSpPr>
          <p:cNvPr id="3" name="Zástupný symbol pro obsah 2"/>
          <p:cNvSpPr>
            <a:spLocks noGrp="1"/>
          </p:cNvSpPr>
          <p:nvPr>
            <p:ph idx="1"/>
          </p:nvPr>
        </p:nvSpPr>
        <p:spPr>
          <a:xfrm>
            <a:off x="936693" y="1376027"/>
            <a:ext cx="9905999" cy="3541714"/>
          </a:xfrm>
        </p:spPr>
        <p:txBody>
          <a:bodyPr>
            <a:normAutofit/>
          </a:bodyPr>
          <a:lstStyle/>
          <a:p>
            <a:r>
              <a:rPr lang="cs-CZ" sz="2000" b="1" dirty="0" err="1">
                <a:solidFill>
                  <a:schemeClr val="bg1"/>
                </a:solidFill>
              </a:rPr>
              <a:t>Mammografie</a:t>
            </a:r>
            <a:r>
              <a:rPr lang="cs-CZ" sz="2000" dirty="0">
                <a:solidFill>
                  <a:schemeClr val="bg1"/>
                </a:solidFill>
              </a:rPr>
              <a:t> – základní vyšetření</a:t>
            </a:r>
          </a:p>
          <a:p>
            <a:pPr marL="0" indent="0">
              <a:buNone/>
            </a:pPr>
            <a:r>
              <a:rPr lang="cs-CZ" sz="2000" dirty="0">
                <a:solidFill>
                  <a:schemeClr val="bg1"/>
                </a:solidFill>
              </a:rPr>
              <a:t>- výtěžnost snížena u </a:t>
            </a:r>
            <a:r>
              <a:rPr lang="cs-CZ" sz="2000" dirty="0" err="1">
                <a:solidFill>
                  <a:schemeClr val="bg1"/>
                </a:solidFill>
              </a:rPr>
              <a:t>denzní</a:t>
            </a:r>
            <a:r>
              <a:rPr lang="cs-CZ" sz="2000" dirty="0">
                <a:solidFill>
                  <a:schemeClr val="bg1"/>
                </a:solidFill>
              </a:rPr>
              <a:t> žlázy</a:t>
            </a:r>
          </a:p>
        </p:txBody>
      </p:sp>
      <p:pic>
        <p:nvPicPr>
          <p:cNvPr id="4" name="Obrázek 3"/>
          <p:cNvPicPr>
            <a:picLocks noChangeAspect="1"/>
          </p:cNvPicPr>
          <p:nvPr/>
        </p:nvPicPr>
        <p:blipFill>
          <a:blip r:embed="rId2" cstate="print"/>
          <a:stretch>
            <a:fillRect/>
          </a:stretch>
        </p:blipFill>
        <p:spPr>
          <a:xfrm>
            <a:off x="5889692" y="1079430"/>
            <a:ext cx="6076950" cy="4562475"/>
          </a:xfrm>
          <a:prstGeom prst="rect">
            <a:avLst/>
          </a:prstGeom>
          <a:ln>
            <a:solidFill>
              <a:schemeClr val="bg1"/>
            </a:solidFill>
          </a:ln>
        </p:spPr>
      </p:pic>
      <p:pic>
        <p:nvPicPr>
          <p:cNvPr id="5" name="Obrázek 4"/>
          <p:cNvPicPr>
            <a:picLocks noChangeAspect="1"/>
          </p:cNvPicPr>
          <p:nvPr/>
        </p:nvPicPr>
        <p:blipFill>
          <a:blip r:embed="rId3" cstate="print"/>
          <a:stretch>
            <a:fillRect/>
          </a:stretch>
        </p:blipFill>
        <p:spPr>
          <a:xfrm>
            <a:off x="832514" y="2677857"/>
            <a:ext cx="5355821" cy="2318022"/>
          </a:xfrm>
          <a:prstGeom prst="rect">
            <a:avLst/>
          </a:prstGeom>
          <a:ln>
            <a:solidFill>
              <a:schemeClr val="bg1"/>
            </a:solidFill>
          </a:ln>
        </p:spPr>
      </p:pic>
      <p:sp>
        <p:nvSpPr>
          <p:cNvPr id="6" name="TextovéPole 5"/>
          <p:cNvSpPr txBox="1"/>
          <p:nvPr/>
        </p:nvSpPr>
        <p:spPr>
          <a:xfrm>
            <a:off x="2088113" y="5104258"/>
            <a:ext cx="4135270" cy="369332"/>
          </a:xfrm>
          <a:prstGeom prst="rect">
            <a:avLst/>
          </a:prstGeom>
          <a:noFill/>
        </p:spPr>
        <p:txBody>
          <a:bodyPr wrap="square" rtlCol="0">
            <a:spAutoFit/>
          </a:bodyPr>
          <a:lstStyle/>
          <a:p>
            <a:r>
              <a:rPr lang="cs-CZ" dirty="0"/>
              <a:t>Stupně </a:t>
            </a:r>
            <a:r>
              <a:rPr lang="cs-CZ" dirty="0" err="1"/>
              <a:t>denzity</a:t>
            </a:r>
            <a:r>
              <a:rPr lang="cs-CZ" dirty="0"/>
              <a:t> mléčné žlázy</a:t>
            </a:r>
          </a:p>
        </p:txBody>
      </p:sp>
      <p:sp>
        <p:nvSpPr>
          <p:cNvPr id="8" name="TextovéPole 7"/>
          <p:cNvSpPr txBox="1"/>
          <p:nvPr/>
        </p:nvSpPr>
        <p:spPr>
          <a:xfrm>
            <a:off x="900117" y="5763825"/>
            <a:ext cx="9905999" cy="400110"/>
          </a:xfrm>
          <a:prstGeom prst="rect">
            <a:avLst/>
          </a:prstGeom>
          <a:noFill/>
        </p:spPr>
        <p:txBody>
          <a:bodyPr wrap="square" rtlCol="0">
            <a:spAutoFit/>
          </a:bodyPr>
          <a:lstStyle/>
          <a:p>
            <a:pPr marL="285750" indent="-285750">
              <a:buFont typeface="Arial" panose="020B0604020202020204" pitchFamily="34" charset="0"/>
              <a:buChar char="•"/>
            </a:pPr>
            <a:r>
              <a:rPr lang="cs-CZ" sz="2000" b="1" dirty="0">
                <a:solidFill>
                  <a:schemeClr val="bg1"/>
                </a:solidFill>
              </a:rPr>
              <a:t>Ultrazvukové vyšetření prsu </a:t>
            </a:r>
            <a:r>
              <a:rPr lang="cs-CZ" sz="2000" dirty="0">
                <a:solidFill>
                  <a:schemeClr val="bg1"/>
                </a:solidFill>
              </a:rPr>
              <a:t>– ženy mladé, těhotné, kojící, doplněk </a:t>
            </a:r>
            <a:r>
              <a:rPr lang="cs-CZ" sz="2000" dirty="0" err="1">
                <a:solidFill>
                  <a:schemeClr val="bg1"/>
                </a:solidFill>
              </a:rPr>
              <a:t>mammografie</a:t>
            </a:r>
            <a:r>
              <a:rPr lang="cs-CZ" sz="2000" dirty="0">
                <a:solidFill>
                  <a:schemeClr val="bg1"/>
                </a:solidFill>
              </a:rPr>
              <a:t> </a:t>
            </a:r>
          </a:p>
        </p:txBody>
      </p:sp>
    </p:spTree>
    <p:extLst>
      <p:ext uri="{BB962C8B-B14F-4D97-AF65-F5344CB8AC3E}">
        <p14:creationId xmlns:p14="http://schemas.microsoft.com/office/powerpoint/2010/main" val="1986567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xmlns="" id="{41DFD6DA-4236-4162-B4CA-9FD443EBE490}"/>
              </a:ext>
            </a:extLst>
          </p:cNvPr>
          <p:cNvPicPr>
            <a:picLocks noChangeAspect="1"/>
          </p:cNvPicPr>
          <p:nvPr/>
        </p:nvPicPr>
        <p:blipFill rotWithShape="1">
          <a:blip r:embed="rId3"/>
          <a:srcRect l="1721" t="16401" r="38156" b="5989"/>
          <a:stretch/>
        </p:blipFill>
        <p:spPr>
          <a:xfrm>
            <a:off x="599605" y="179882"/>
            <a:ext cx="6634161" cy="4814696"/>
          </a:xfrm>
          <a:prstGeom prst="rect">
            <a:avLst/>
          </a:prstGeom>
        </p:spPr>
      </p:pic>
      <p:pic>
        <p:nvPicPr>
          <p:cNvPr id="5" name="Obrázek 4">
            <a:extLst>
              <a:ext uri="{FF2B5EF4-FFF2-40B4-BE49-F238E27FC236}">
                <a16:creationId xmlns:a16="http://schemas.microsoft.com/office/drawing/2014/main" xmlns="" id="{A93D4E74-81C0-4C41-A6BD-133E3C4E6C3D}"/>
              </a:ext>
            </a:extLst>
          </p:cNvPr>
          <p:cNvPicPr>
            <a:picLocks noChangeAspect="1"/>
          </p:cNvPicPr>
          <p:nvPr/>
        </p:nvPicPr>
        <p:blipFill rotWithShape="1">
          <a:blip r:embed="rId4"/>
          <a:srcRect l="1230" t="16815" r="37910" b="6864"/>
          <a:stretch/>
        </p:blipFill>
        <p:spPr>
          <a:xfrm>
            <a:off x="5906124" y="2277751"/>
            <a:ext cx="5986074" cy="4220485"/>
          </a:xfrm>
          <a:prstGeom prst="rect">
            <a:avLst/>
          </a:prstGeom>
        </p:spPr>
      </p:pic>
    </p:spTree>
    <p:extLst>
      <p:ext uri="{BB962C8B-B14F-4D97-AF65-F5344CB8AC3E}">
        <p14:creationId xmlns:p14="http://schemas.microsoft.com/office/powerpoint/2010/main" val="2747320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073174" y="382135"/>
            <a:ext cx="9905999" cy="5718411"/>
          </a:xfrm>
        </p:spPr>
        <p:txBody>
          <a:bodyPr>
            <a:normAutofit/>
          </a:bodyPr>
          <a:lstStyle/>
          <a:p>
            <a:r>
              <a:rPr lang="cs-CZ" b="1" dirty="0">
                <a:solidFill>
                  <a:schemeClr val="bg1"/>
                </a:solidFill>
              </a:rPr>
              <a:t>Magnetická rezonance prsu MRI – </a:t>
            </a:r>
            <a:r>
              <a:rPr lang="cs-CZ" dirty="0">
                <a:solidFill>
                  <a:schemeClr val="bg1"/>
                </a:solidFill>
              </a:rPr>
              <a:t>rutinní vyšetření u žen s vysokým rizikem ca prsu, vyloučení </a:t>
            </a:r>
            <a:r>
              <a:rPr lang="cs-CZ" dirty="0" err="1">
                <a:solidFill>
                  <a:schemeClr val="bg1"/>
                </a:solidFill>
              </a:rPr>
              <a:t>multifokality</a:t>
            </a:r>
            <a:r>
              <a:rPr lang="cs-CZ" dirty="0">
                <a:solidFill>
                  <a:schemeClr val="bg1"/>
                </a:solidFill>
              </a:rPr>
              <a:t>, </a:t>
            </a:r>
            <a:r>
              <a:rPr lang="cs-CZ" dirty="0" err="1">
                <a:solidFill>
                  <a:schemeClr val="bg1"/>
                </a:solidFill>
              </a:rPr>
              <a:t>multicentricity</a:t>
            </a:r>
            <a:r>
              <a:rPr lang="cs-CZ" dirty="0">
                <a:solidFill>
                  <a:schemeClr val="bg1"/>
                </a:solidFill>
              </a:rPr>
              <a:t>, recidivy v jizvě, hodnocení léčebné odpovědi po </a:t>
            </a:r>
            <a:r>
              <a:rPr lang="cs-CZ" dirty="0" err="1">
                <a:solidFill>
                  <a:schemeClr val="bg1"/>
                </a:solidFill>
              </a:rPr>
              <a:t>neoadjuvantní</a:t>
            </a:r>
            <a:r>
              <a:rPr lang="cs-CZ" dirty="0">
                <a:solidFill>
                  <a:schemeClr val="bg1"/>
                </a:solidFill>
              </a:rPr>
              <a:t> léčbě</a:t>
            </a:r>
          </a:p>
          <a:p>
            <a:pPr marL="0" indent="0">
              <a:buNone/>
            </a:pPr>
            <a:endParaRPr lang="cs-CZ" b="1" dirty="0"/>
          </a:p>
          <a:p>
            <a:pPr marL="0" indent="0">
              <a:buNone/>
            </a:pPr>
            <a:endParaRPr lang="cs-CZ" b="1" dirty="0"/>
          </a:p>
        </p:txBody>
      </p:sp>
      <p:pic>
        <p:nvPicPr>
          <p:cNvPr id="2" name="Obrázek 1"/>
          <p:cNvPicPr>
            <a:picLocks noChangeAspect="1"/>
          </p:cNvPicPr>
          <p:nvPr/>
        </p:nvPicPr>
        <p:blipFill rotWithShape="1">
          <a:blip r:embed="rId3" cstate="print">
            <a:extLst>
              <a:ext uri="{28A0092B-C50C-407E-A947-70E740481C1C}">
                <a14:useLocalDpi xmlns:a14="http://schemas.microsoft.com/office/drawing/2010/main" val="0"/>
              </a:ext>
            </a:extLst>
          </a:blip>
          <a:srcRect l="32462" t="13930" r="27463" b="14926"/>
          <a:stretch/>
        </p:blipFill>
        <p:spPr>
          <a:xfrm>
            <a:off x="3125337" y="1901959"/>
            <a:ext cx="5704764" cy="4162011"/>
          </a:xfrm>
          <a:prstGeom prst="rect">
            <a:avLst/>
          </a:prstGeom>
          <a:ln>
            <a:solidFill>
              <a:schemeClr val="bg1"/>
            </a:solidFill>
          </a:ln>
        </p:spPr>
      </p:pic>
      <p:sp>
        <p:nvSpPr>
          <p:cNvPr id="4" name="Šipka doprava 3"/>
          <p:cNvSpPr/>
          <p:nvPr/>
        </p:nvSpPr>
        <p:spPr>
          <a:xfrm>
            <a:off x="2511552" y="2743200"/>
            <a:ext cx="1024128" cy="3657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Šipka doprava 4"/>
          <p:cNvSpPr/>
          <p:nvPr/>
        </p:nvSpPr>
        <p:spPr>
          <a:xfrm>
            <a:off x="3157728" y="2286000"/>
            <a:ext cx="993648" cy="3657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TextovéPole 5"/>
          <p:cNvSpPr txBox="1"/>
          <p:nvPr/>
        </p:nvSpPr>
        <p:spPr>
          <a:xfrm>
            <a:off x="438912" y="2487168"/>
            <a:ext cx="2279904" cy="369332"/>
          </a:xfrm>
          <a:prstGeom prst="rect">
            <a:avLst/>
          </a:prstGeom>
          <a:noFill/>
        </p:spPr>
        <p:txBody>
          <a:bodyPr wrap="square" rtlCol="0">
            <a:spAutoFit/>
          </a:bodyPr>
          <a:lstStyle/>
          <a:p>
            <a:r>
              <a:rPr lang="cs-CZ" dirty="0" err="1"/>
              <a:t>Multicentrický</a:t>
            </a:r>
            <a:r>
              <a:rPr lang="cs-CZ" dirty="0"/>
              <a:t> nádor</a:t>
            </a:r>
          </a:p>
        </p:txBody>
      </p:sp>
    </p:spTree>
    <p:extLst>
      <p:ext uri="{BB962C8B-B14F-4D97-AF65-F5344CB8AC3E}">
        <p14:creationId xmlns:p14="http://schemas.microsoft.com/office/powerpoint/2010/main" val="16313978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xmlns="" id="{A2DB1861-D643-6518-9D68-59F8E6AF94E2}"/>
              </a:ext>
            </a:extLst>
          </p:cNvPr>
          <p:cNvSpPr>
            <a:spLocks noGrp="1"/>
          </p:cNvSpPr>
          <p:nvPr>
            <p:ph idx="1"/>
          </p:nvPr>
        </p:nvSpPr>
        <p:spPr>
          <a:xfrm>
            <a:off x="1141412" y="1266075"/>
            <a:ext cx="9905999" cy="4358347"/>
          </a:xfrm>
        </p:spPr>
        <p:txBody>
          <a:bodyPr>
            <a:normAutofit fontScale="85000" lnSpcReduction="10000"/>
          </a:bodyPr>
          <a:lstStyle/>
          <a:p>
            <a:pPr algn="just"/>
            <a:r>
              <a:rPr lang="cs-CZ" sz="2600" dirty="0">
                <a:solidFill>
                  <a:schemeClr val="bg1"/>
                </a:solidFill>
              </a:rPr>
              <a:t>Pro</a:t>
            </a:r>
            <a:r>
              <a:rPr lang="cs-CZ" sz="2600" b="0" i="0" kern="1200" dirty="0">
                <a:solidFill>
                  <a:schemeClr val="bg1"/>
                </a:solidFill>
                <a:latin typeface="+mn-lt"/>
                <a:ea typeface="+mn-ea"/>
                <a:cs typeface="+mn-cs"/>
              </a:rPr>
              <a:t> vznik multiplicitních ložisek karcinomu prsu existují přinejmenším 2 teorie. Většinový názor je takový, že u </a:t>
            </a:r>
            <a:r>
              <a:rPr lang="cs-CZ" sz="2600" b="1" i="0" kern="1200" dirty="0">
                <a:solidFill>
                  <a:schemeClr val="bg1"/>
                </a:solidFill>
                <a:latin typeface="+mn-lt"/>
                <a:ea typeface="+mn-ea"/>
                <a:cs typeface="+mn-cs"/>
              </a:rPr>
              <a:t>multifokálního karcinomu </a:t>
            </a:r>
            <a:r>
              <a:rPr lang="cs-CZ" sz="2600" b="0" i="0" kern="1200" dirty="0">
                <a:solidFill>
                  <a:schemeClr val="bg1"/>
                </a:solidFill>
                <a:latin typeface="+mn-lt"/>
                <a:ea typeface="+mn-ea"/>
                <a:cs typeface="+mn-cs"/>
              </a:rPr>
              <a:t>se předpokládá šíření nádorových buněk z primárního ložiska do okolí hematogenní, </a:t>
            </a:r>
            <a:r>
              <a:rPr lang="cs-CZ" sz="2600" b="0" i="0" kern="1200" dirty="0" err="1">
                <a:solidFill>
                  <a:schemeClr val="bg1"/>
                </a:solidFill>
                <a:latin typeface="+mn-lt"/>
                <a:ea typeface="+mn-ea"/>
                <a:cs typeface="+mn-cs"/>
              </a:rPr>
              <a:t>lymfogenní</a:t>
            </a:r>
            <a:r>
              <a:rPr lang="cs-CZ" sz="2600" b="0" i="0" kern="1200" dirty="0">
                <a:solidFill>
                  <a:schemeClr val="bg1"/>
                </a:solidFill>
                <a:latin typeface="+mn-lt"/>
                <a:ea typeface="+mn-ea"/>
                <a:cs typeface="+mn-cs"/>
              </a:rPr>
              <a:t> a </a:t>
            </a:r>
            <a:r>
              <a:rPr lang="cs-CZ" sz="2600" b="0" i="0" kern="1200" dirty="0" err="1">
                <a:solidFill>
                  <a:schemeClr val="bg1"/>
                </a:solidFill>
                <a:latin typeface="+mn-lt"/>
                <a:ea typeface="+mn-ea"/>
                <a:cs typeface="+mn-cs"/>
              </a:rPr>
              <a:t>duktální</a:t>
            </a:r>
            <a:r>
              <a:rPr lang="cs-CZ" sz="2600" b="0" i="0" kern="1200" dirty="0">
                <a:solidFill>
                  <a:schemeClr val="bg1"/>
                </a:solidFill>
                <a:latin typeface="+mn-lt"/>
                <a:ea typeface="+mn-ea"/>
                <a:cs typeface="+mn-cs"/>
              </a:rPr>
              <a:t> cestou a vytvářejí se satelitní ložiska. Vzdálenost ložisek přibližně do 5cm.</a:t>
            </a:r>
          </a:p>
          <a:p>
            <a:pPr algn="just"/>
            <a:r>
              <a:rPr lang="cs-CZ" sz="2600" b="0" i="0" kern="1200" dirty="0">
                <a:solidFill>
                  <a:schemeClr val="bg1"/>
                </a:solidFill>
                <a:latin typeface="+mn-lt"/>
                <a:ea typeface="+mn-ea"/>
                <a:cs typeface="+mn-cs"/>
              </a:rPr>
              <a:t>Naproti tomu u </a:t>
            </a:r>
            <a:r>
              <a:rPr lang="cs-CZ" sz="2600" b="1" i="0" kern="1200" dirty="0">
                <a:solidFill>
                  <a:schemeClr val="bg1"/>
                </a:solidFill>
                <a:latin typeface="+mn-lt"/>
                <a:ea typeface="+mn-ea"/>
                <a:cs typeface="+mn-cs"/>
              </a:rPr>
              <a:t>multicentrického karcinomu </a:t>
            </a:r>
            <a:r>
              <a:rPr lang="cs-CZ" sz="2600" b="0" i="0" kern="1200" dirty="0">
                <a:solidFill>
                  <a:schemeClr val="bg1"/>
                </a:solidFill>
                <a:latin typeface="+mn-lt"/>
                <a:ea typeface="+mn-ea"/>
                <a:cs typeface="+mn-cs"/>
              </a:rPr>
              <a:t>vznikají ložiska samostatně (postihují</a:t>
            </a:r>
            <a:r>
              <a:rPr lang="cs-CZ" sz="2600" b="0" i="0" kern="1200" baseline="0" dirty="0">
                <a:solidFill>
                  <a:schemeClr val="bg1"/>
                </a:solidFill>
                <a:latin typeface="+mn-lt"/>
                <a:ea typeface="+mn-ea"/>
                <a:cs typeface="+mn-cs"/>
              </a:rPr>
              <a:t> více </a:t>
            </a:r>
            <a:r>
              <a:rPr lang="cs-CZ" sz="2600" b="0" i="0" kern="1200" baseline="0" dirty="0" err="1">
                <a:solidFill>
                  <a:schemeClr val="bg1"/>
                </a:solidFill>
                <a:latin typeface="+mn-lt"/>
                <a:ea typeface="+mn-ea"/>
                <a:cs typeface="+mn-cs"/>
              </a:rPr>
              <a:t>kvandrantů</a:t>
            </a:r>
            <a:r>
              <a:rPr lang="cs-CZ" sz="2600" b="0" i="0" kern="1200" baseline="0" dirty="0">
                <a:solidFill>
                  <a:schemeClr val="bg1"/>
                </a:solidFill>
                <a:latin typeface="+mn-lt"/>
                <a:ea typeface="+mn-ea"/>
                <a:cs typeface="+mn-cs"/>
              </a:rPr>
              <a:t> prsu)</a:t>
            </a:r>
            <a:r>
              <a:rPr lang="cs-CZ" sz="2600" b="0" i="0" kern="1200" dirty="0">
                <a:solidFill>
                  <a:schemeClr val="bg1"/>
                </a:solidFill>
                <a:latin typeface="+mn-lt"/>
                <a:ea typeface="+mn-ea"/>
                <a:cs typeface="+mn-cs"/>
              </a:rPr>
              <a:t>, na sobě nezávisle tzv. „de novo“. </a:t>
            </a:r>
          </a:p>
          <a:p>
            <a:pPr marL="0" indent="0" algn="just">
              <a:buNone/>
            </a:pPr>
            <a:r>
              <a:rPr lang="cs-CZ" sz="2600" b="0" i="0" kern="1200" dirty="0">
                <a:solidFill>
                  <a:schemeClr val="bg1"/>
                </a:solidFill>
                <a:latin typeface="+mn-lt"/>
                <a:ea typeface="+mn-ea"/>
                <a:cs typeface="+mn-cs"/>
              </a:rPr>
              <a:t>Tyto názory jsou podloženy výsledky chromozomálních, </a:t>
            </a:r>
            <a:r>
              <a:rPr lang="cs-CZ" sz="2600" b="0" i="0" kern="1200" dirty="0" err="1">
                <a:solidFill>
                  <a:schemeClr val="bg1"/>
                </a:solidFill>
                <a:latin typeface="+mn-lt"/>
                <a:ea typeface="+mn-ea"/>
                <a:cs typeface="+mn-cs"/>
              </a:rPr>
              <a:t>imunohistochemických</a:t>
            </a:r>
            <a:r>
              <a:rPr lang="cs-CZ" sz="2600" b="0" i="0" kern="1200" dirty="0">
                <a:solidFill>
                  <a:schemeClr val="bg1"/>
                </a:solidFill>
                <a:latin typeface="+mn-lt"/>
                <a:ea typeface="+mn-ea"/>
                <a:cs typeface="+mn-cs"/>
              </a:rPr>
              <a:t> a dalších vyšetření, která prokázala, že u multifokálního nádoru mají jednotlivá ložiska velmi podobné znaky. U multicentrického karcinomu prsu tato shoda byla daleko menší.</a:t>
            </a:r>
            <a:endParaRPr lang="cs-CZ" sz="2600" dirty="0">
              <a:solidFill>
                <a:schemeClr val="bg1"/>
              </a:solidFill>
            </a:endParaRPr>
          </a:p>
          <a:p>
            <a:endParaRPr lang="cs-CZ" dirty="0"/>
          </a:p>
        </p:txBody>
      </p:sp>
    </p:spTree>
    <p:extLst>
      <p:ext uri="{BB962C8B-B14F-4D97-AF65-F5344CB8AC3E}">
        <p14:creationId xmlns:p14="http://schemas.microsoft.com/office/powerpoint/2010/main" val="25466528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stretch>
            <a:fillRect/>
          </a:stretch>
        </p:blipFill>
        <p:spPr>
          <a:xfrm>
            <a:off x="3684891" y="366764"/>
            <a:ext cx="5281682" cy="5326066"/>
          </a:xfrm>
          <a:prstGeom prst="rect">
            <a:avLst/>
          </a:prstGeom>
          <a:ln>
            <a:solidFill>
              <a:schemeClr val="bg1"/>
            </a:solidFill>
          </a:ln>
        </p:spPr>
      </p:pic>
      <p:sp>
        <p:nvSpPr>
          <p:cNvPr id="3" name="TextovéPole 2"/>
          <p:cNvSpPr txBox="1"/>
          <p:nvPr/>
        </p:nvSpPr>
        <p:spPr>
          <a:xfrm>
            <a:off x="791565" y="3163909"/>
            <a:ext cx="2893326" cy="461665"/>
          </a:xfrm>
          <a:prstGeom prst="rect">
            <a:avLst/>
          </a:prstGeom>
          <a:noFill/>
        </p:spPr>
        <p:txBody>
          <a:bodyPr wrap="square" rtlCol="0">
            <a:spAutoFit/>
          </a:bodyPr>
          <a:lstStyle/>
          <a:p>
            <a:r>
              <a:rPr lang="cs-CZ" sz="2400" b="1" dirty="0" err="1">
                <a:solidFill>
                  <a:schemeClr val="bg1"/>
                </a:solidFill>
              </a:rPr>
              <a:t>Sentinelová</a:t>
            </a:r>
            <a:r>
              <a:rPr lang="cs-CZ" sz="2400" b="1" dirty="0">
                <a:solidFill>
                  <a:schemeClr val="bg1"/>
                </a:solidFill>
              </a:rPr>
              <a:t> uzlina</a:t>
            </a:r>
          </a:p>
        </p:txBody>
      </p:sp>
      <p:sp>
        <p:nvSpPr>
          <p:cNvPr id="4" name="Šipka doprava 3"/>
          <p:cNvSpPr/>
          <p:nvPr/>
        </p:nvSpPr>
        <p:spPr>
          <a:xfrm>
            <a:off x="3803904" y="3153455"/>
            <a:ext cx="1714342" cy="430993"/>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TextovéPole 4"/>
          <p:cNvSpPr txBox="1"/>
          <p:nvPr/>
        </p:nvSpPr>
        <p:spPr>
          <a:xfrm>
            <a:off x="4599297" y="5882183"/>
            <a:ext cx="3835019" cy="369332"/>
          </a:xfrm>
          <a:prstGeom prst="rect">
            <a:avLst/>
          </a:prstGeom>
          <a:noFill/>
        </p:spPr>
        <p:txBody>
          <a:bodyPr wrap="square" rtlCol="0">
            <a:spAutoFit/>
          </a:bodyPr>
          <a:lstStyle/>
          <a:p>
            <a:r>
              <a:rPr lang="cs-CZ" b="1" dirty="0">
                <a:solidFill>
                  <a:schemeClr val="bg1"/>
                </a:solidFill>
              </a:rPr>
              <a:t>Šíření tumoru lymfatickou cestou</a:t>
            </a:r>
          </a:p>
        </p:txBody>
      </p:sp>
    </p:spTree>
    <p:extLst>
      <p:ext uri="{BB962C8B-B14F-4D97-AF65-F5344CB8AC3E}">
        <p14:creationId xmlns:p14="http://schemas.microsoft.com/office/powerpoint/2010/main" val="36743193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radium.jpg"/>
          <p:cNvPicPr>
            <a:picLocks noChangeAspect="1"/>
          </p:cNvPicPr>
          <p:nvPr/>
        </p:nvPicPr>
        <p:blipFill>
          <a:blip r:embed="rId2" cstate="print"/>
          <a:stretch>
            <a:fillRect/>
          </a:stretch>
        </p:blipFill>
        <p:spPr>
          <a:xfrm>
            <a:off x="2560701" y="290322"/>
            <a:ext cx="7753350" cy="6057900"/>
          </a:xfrm>
          <a:prstGeom prst="rect">
            <a:avLst/>
          </a:prstGeom>
        </p:spPr>
      </p:pic>
      <p:sp>
        <p:nvSpPr>
          <p:cNvPr id="3" name="Šipka doprava 2"/>
          <p:cNvSpPr/>
          <p:nvPr/>
        </p:nvSpPr>
        <p:spPr>
          <a:xfrm>
            <a:off x="2133600" y="3316224"/>
            <a:ext cx="999744" cy="4023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Šipka doprava 3"/>
          <p:cNvSpPr/>
          <p:nvPr/>
        </p:nvSpPr>
        <p:spPr>
          <a:xfrm>
            <a:off x="2980944" y="2249424"/>
            <a:ext cx="999744" cy="4023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TextovéPole 4"/>
          <p:cNvSpPr txBox="1"/>
          <p:nvPr/>
        </p:nvSpPr>
        <p:spPr>
          <a:xfrm>
            <a:off x="451104" y="3035808"/>
            <a:ext cx="1962912" cy="369332"/>
          </a:xfrm>
          <a:prstGeom prst="rect">
            <a:avLst/>
          </a:prstGeom>
          <a:noFill/>
        </p:spPr>
        <p:txBody>
          <a:bodyPr wrap="square" rtlCol="0">
            <a:spAutoFit/>
          </a:bodyPr>
          <a:lstStyle/>
          <a:p>
            <a:r>
              <a:rPr lang="cs-CZ" dirty="0">
                <a:solidFill>
                  <a:schemeClr val="bg1"/>
                </a:solidFill>
              </a:rPr>
              <a:t>Primární tumor</a:t>
            </a:r>
          </a:p>
        </p:txBody>
      </p:sp>
      <p:sp>
        <p:nvSpPr>
          <p:cNvPr id="6" name="TextovéPole 5"/>
          <p:cNvSpPr txBox="1"/>
          <p:nvPr/>
        </p:nvSpPr>
        <p:spPr>
          <a:xfrm>
            <a:off x="1365504" y="1999488"/>
            <a:ext cx="1658112" cy="369332"/>
          </a:xfrm>
          <a:prstGeom prst="rect">
            <a:avLst/>
          </a:prstGeom>
          <a:noFill/>
        </p:spPr>
        <p:txBody>
          <a:bodyPr wrap="square" rtlCol="0">
            <a:spAutoFit/>
          </a:bodyPr>
          <a:lstStyle/>
          <a:p>
            <a:r>
              <a:rPr lang="cs-CZ" dirty="0"/>
              <a:t>Axilární uzliny</a:t>
            </a:r>
          </a:p>
        </p:txBody>
      </p:sp>
      <p:sp>
        <p:nvSpPr>
          <p:cNvPr id="7" name="TextovéPole 6"/>
          <p:cNvSpPr txBox="1"/>
          <p:nvPr/>
        </p:nvSpPr>
        <p:spPr>
          <a:xfrm>
            <a:off x="1475232" y="5596128"/>
            <a:ext cx="1804416" cy="369332"/>
          </a:xfrm>
          <a:prstGeom prst="rect">
            <a:avLst/>
          </a:prstGeom>
          <a:noFill/>
        </p:spPr>
        <p:txBody>
          <a:bodyPr wrap="square" rtlCol="0">
            <a:spAutoFit/>
          </a:bodyPr>
          <a:lstStyle/>
          <a:p>
            <a:r>
              <a:rPr lang="cs-CZ" dirty="0"/>
              <a:t>CT hrudníku</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rotWithShape="1">
          <a:blip r:embed="rId2" cstate="print">
            <a:extLst>
              <a:ext uri="{28A0092B-C50C-407E-A947-70E740481C1C}">
                <a14:useLocalDpi xmlns:a14="http://schemas.microsoft.com/office/drawing/2010/main" val="0"/>
              </a:ext>
            </a:extLst>
          </a:blip>
          <a:srcRect r="23833"/>
          <a:stretch/>
        </p:blipFill>
        <p:spPr>
          <a:xfrm>
            <a:off x="608551" y="955343"/>
            <a:ext cx="5373500" cy="4776718"/>
          </a:xfrm>
          <a:prstGeom prst="rect">
            <a:avLst/>
          </a:prstGeom>
        </p:spPr>
      </p:pic>
      <p:pic>
        <p:nvPicPr>
          <p:cNvPr id="5" name="Obrázek 4"/>
          <p:cNvPicPr>
            <a:picLocks noChangeAspect="1"/>
          </p:cNvPicPr>
          <p:nvPr/>
        </p:nvPicPr>
        <p:blipFill rotWithShape="1">
          <a:blip r:embed="rId3" cstate="print">
            <a:extLst>
              <a:ext uri="{28A0092B-C50C-407E-A947-70E740481C1C}">
                <a14:useLocalDpi xmlns:a14="http://schemas.microsoft.com/office/drawing/2010/main" val="0"/>
              </a:ext>
            </a:extLst>
          </a:blip>
          <a:srcRect r="19393"/>
          <a:stretch/>
        </p:blipFill>
        <p:spPr>
          <a:xfrm>
            <a:off x="6226929" y="955343"/>
            <a:ext cx="5415895" cy="4776718"/>
          </a:xfrm>
          <a:prstGeom prst="rect">
            <a:avLst/>
          </a:prstGeom>
        </p:spPr>
      </p:pic>
      <p:sp>
        <p:nvSpPr>
          <p:cNvPr id="6" name="TextovéPole 5"/>
          <p:cNvSpPr txBox="1"/>
          <p:nvPr/>
        </p:nvSpPr>
        <p:spPr>
          <a:xfrm>
            <a:off x="2947916" y="5991367"/>
            <a:ext cx="6851177" cy="369332"/>
          </a:xfrm>
          <a:prstGeom prst="rect">
            <a:avLst/>
          </a:prstGeom>
          <a:noFill/>
        </p:spPr>
        <p:txBody>
          <a:bodyPr wrap="square" rtlCol="0">
            <a:spAutoFit/>
          </a:bodyPr>
          <a:lstStyle/>
          <a:p>
            <a:r>
              <a:rPr lang="cs-CZ" dirty="0"/>
              <a:t>CT a PET vyšetření pro axilární a nadklíčkovou lymfadenopatii </a:t>
            </a:r>
          </a:p>
        </p:txBody>
      </p:sp>
    </p:spTree>
    <p:extLst>
      <p:ext uri="{BB962C8B-B14F-4D97-AF65-F5344CB8AC3E}">
        <p14:creationId xmlns:p14="http://schemas.microsoft.com/office/powerpoint/2010/main" val="27616769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141412" y="697987"/>
            <a:ext cx="9905999" cy="3992765"/>
          </a:xfrm>
        </p:spPr>
        <p:txBody>
          <a:bodyPr>
            <a:normAutofit/>
          </a:bodyPr>
          <a:lstStyle/>
          <a:p>
            <a:pPr marL="0" indent="0">
              <a:buNone/>
            </a:pPr>
            <a:r>
              <a:rPr lang="cs-CZ" b="1" dirty="0">
                <a:solidFill>
                  <a:schemeClr val="bg1"/>
                </a:solidFill>
              </a:rPr>
              <a:t>Diagnostická vyšetření – </a:t>
            </a:r>
            <a:r>
              <a:rPr lang="cs-CZ" b="1" dirty="0" err="1">
                <a:solidFill>
                  <a:schemeClr val="bg1"/>
                </a:solidFill>
              </a:rPr>
              <a:t>mammografie</a:t>
            </a:r>
            <a:r>
              <a:rPr lang="cs-CZ" b="1" dirty="0">
                <a:solidFill>
                  <a:schemeClr val="bg1"/>
                </a:solidFill>
              </a:rPr>
              <a:t>, UZ prsu, MRI prsu</a:t>
            </a:r>
          </a:p>
          <a:p>
            <a:pPr marL="0" indent="0">
              <a:buNone/>
            </a:pPr>
            <a:endParaRPr lang="cs-CZ" b="1" dirty="0">
              <a:solidFill>
                <a:schemeClr val="bg1"/>
              </a:solidFill>
            </a:endParaRPr>
          </a:p>
          <a:p>
            <a:pPr marL="0" indent="0">
              <a:buNone/>
            </a:pPr>
            <a:r>
              <a:rPr lang="cs-CZ" b="1" dirty="0" err="1">
                <a:solidFill>
                  <a:schemeClr val="bg1"/>
                </a:solidFill>
              </a:rPr>
              <a:t>Stagingová</a:t>
            </a:r>
            <a:r>
              <a:rPr lang="cs-CZ" b="1" dirty="0">
                <a:solidFill>
                  <a:schemeClr val="bg1"/>
                </a:solidFill>
              </a:rPr>
              <a:t> vyšetření – </a:t>
            </a:r>
            <a:r>
              <a:rPr lang="cs-CZ" dirty="0">
                <a:solidFill>
                  <a:schemeClr val="bg1"/>
                </a:solidFill>
              </a:rPr>
              <a:t>UZ jater, RTG plic, scintigrafie skeletu, PET/CT</a:t>
            </a:r>
          </a:p>
          <a:p>
            <a:pPr marL="0" indent="0">
              <a:buNone/>
            </a:pPr>
            <a:endParaRPr lang="cs-CZ" dirty="0">
              <a:solidFill>
                <a:schemeClr val="bg1"/>
              </a:solidFill>
            </a:endParaRPr>
          </a:p>
          <a:p>
            <a:pPr marL="0" indent="0">
              <a:buNone/>
            </a:pPr>
            <a:r>
              <a:rPr lang="cs-CZ" b="1" dirty="0">
                <a:solidFill>
                  <a:schemeClr val="bg1"/>
                </a:solidFill>
              </a:rPr>
              <a:t>Nádorové </a:t>
            </a:r>
            <a:r>
              <a:rPr lang="cs-CZ" b="1" dirty="0" err="1">
                <a:solidFill>
                  <a:schemeClr val="bg1"/>
                </a:solidFill>
              </a:rPr>
              <a:t>markery</a:t>
            </a:r>
            <a:r>
              <a:rPr lang="cs-CZ" b="1" dirty="0">
                <a:solidFill>
                  <a:schemeClr val="bg1"/>
                </a:solidFill>
              </a:rPr>
              <a:t> </a:t>
            </a:r>
            <a:r>
              <a:rPr lang="cs-CZ" dirty="0">
                <a:solidFill>
                  <a:schemeClr val="bg1"/>
                </a:solidFill>
              </a:rPr>
              <a:t>– Ca 15-3 (</a:t>
            </a:r>
            <a:r>
              <a:rPr lang="cs-CZ" dirty="0" err="1">
                <a:solidFill>
                  <a:schemeClr val="bg1"/>
                </a:solidFill>
              </a:rPr>
              <a:t>cancer</a:t>
            </a:r>
            <a:r>
              <a:rPr lang="cs-CZ" dirty="0">
                <a:solidFill>
                  <a:schemeClr val="bg1"/>
                </a:solidFill>
              </a:rPr>
              <a:t> antigen), CEA </a:t>
            </a:r>
            <a:r>
              <a:rPr lang="cs-CZ" dirty="0" err="1">
                <a:solidFill>
                  <a:schemeClr val="bg1"/>
                </a:solidFill>
              </a:rPr>
              <a:t>onkofetální</a:t>
            </a:r>
            <a:r>
              <a:rPr lang="cs-CZ" dirty="0">
                <a:solidFill>
                  <a:schemeClr val="bg1"/>
                </a:solidFill>
              </a:rPr>
              <a:t> protein </a:t>
            </a:r>
            <a:r>
              <a:rPr lang="cs-CZ" dirty="0" err="1">
                <a:solidFill>
                  <a:schemeClr val="bg1"/>
                </a:solidFill>
              </a:rPr>
              <a:t>karcinoembryonální</a:t>
            </a:r>
            <a:r>
              <a:rPr lang="cs-CZ" dirty="0">
                <a:solidFill>
                  <a:schemeClr val="bg1"/>
                </a:solidFill>
              </a:rPr>
              <a:t> antigen (pravděpodobně se účastní v procesu buněčné adheze)</a:t>
            </a:r>
          </a:p>
          <a:p>
            <a:pPr marL="0" indent="0">
              <a:buNone/>
            </a:pPr>
            <a:endParaRPr lang="cs-CZ" dirty="0">
              <a:solidFill>
                <a:schemeClr val="bg1"/>
              </a:solidFill>
            </a:endParaRPr>
          </a:p>
          <a:p>
            <a:pPr marL="0" indent="0">
              <a:buNone/>
            </a:pPr>
            <a:endParaRPr lang="cs-CZ" dirty="0">
              <a:solidFill>
                <a:schemeClr val="bg1"/>
              </a:solidFill>
            </a:endParaRPr>
          </a:p>
          <a:p>
            <a:endParaRPr lang="cs-CZ" dirty="0"/>
          </a:p>
        </p:txBody>
      </p:sp>
    </p:spTree>
    <p:extLst>
      <p:ext uri="{BB962C8B-B14F-4D97-AF65-F5344CB8AC3E}">
        <p14:creationId xmlns:p14="http://schemas.microsoft.com/office/powerpoint/2010/main" val="4188796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914400" y="536448"/>
            <a:ext cx="9802368" cy="1477328"/>
          </a:xfrm>
          <a:prstGeom prst="rect">
            <a:avLst/>
          </a:prstGeom>
          <a:noFill/>
        </p:spPr>
        <p:txBody>
          <a:bodyPr wrap="square" rtlCol="0">
            <a:spAutoFit/>
          </a:bodyPr>
          <a:lstStyle/>
          <a:p>
            <a:r>
              <a:rPr lang="cs-CZ" dirty="0">
                <a:solidFill>
                  <a:schemeClr val="bg1"/>
                </a:solidFill>
              </a:rPr>
              <a:t>Klasifikace nádoru dle velikosti, rozsahu postižení dle platné TNM klasifikace</a:t>
            </a:r>
          </a:p>
          <a:p>
            <a:endParaRPr lang="cs-CZ" b="1" dirty="0">
              <a:solidFill>
                <a:schemeClr val="bg1"/>
              </a:solidFill>
            </a:endParaRPr>
          </a:p>
          <a:p>
            <a:r>
              <a:rPr lang="cs-CZ" b="1" dirty="0">
                <a:solidFill>
                  <a:schemeClr val="bg1"/>
                </a:solidFill>
              </a:rPr>
              <a:t>Histologické ověření malignity – </a:t>
            </a:r>
            <a:r>
              <a:rPr lang="cs-CZ" b="1" dirty="0" err="1">
                <a:solidFill>
                  <a:schemeClr val="bg1"/>
                </a:solidFill>
              </a:rPr>
              <a:t>core</a:t>
            </a:r>
            <a:r>
              <a:rPr lang="cs-CZ" b="1" dirty="0">
                <a:solidFill>
                  <a:schemeClr val="bg1"/>
                </a:solidFill>
              </a:rPr>
              <a:t> </a:t>
            </a:r>
            <a:r>
              <a:rPr lang="cs-CZ" b="1" dirty="0" err="1">
                <a:solidFill>
                  <a:schemeClr val="bg1"/>
                </a:solidFill>
              </a:rPr>
              <a:t>cut</a:t>
            </a:r>
            <a:r>
              <a:rPr lang="cs-CZ" b="1" dirty="0">
                <a:solidFill>
                  <a:schemeClr val="bg1"/>
                </a:solidFill>
              </a:rPr>
              <a:t> </a:t>
            </a:r>
            <a:r>
              <a:rPr lang="cs-CZ" b="1" dirty="0" err="1">
                <a:solidFill>
                  <a:schemeClr val="bg1"/>
                </a:solidFill>
              </a:rPr>
              <a:t>biopsy</a:t>
            </a:r>
            <a:endParaRPr lang="cs-CZ" b="1" dirty="0">
              <a:solidFill>
                <a:schemeClr val="bg1"/>
              </a:solidFill>
            </a:endParaRPr>
          </a:p>
          <a:p>
            <a:r>
              <a:rPr lang="cs-CZ" dirty="0">
                <a:solidFill>
                  <a:schemeClr val="bg1"/>
                </a:solidFill>
              </a:rPr>
              <a:t>(typy </a:t>
            </a:r>
            <a:r>
              <a:rPr lang="cs-CZ" dirty="0" err="1">
                <a:solidFill>
                  <a:schemeClr val="bg1"/>
                </a:solidFill>
              </a:rPr>
              <a:t>inazivní</a:t>
            </a:r>
            <a:r>
              <a:rPr lang="cs-CZ" dirty="0">
                <a:solidFill>
                  <a:schemeClr val="bg1"/>
                </a:solidFill>
              </a:rPr>
              <a:t> </a:t>
            </a:r>
            <a:r>
              <a:rPr lang="cs-CZ" dirty="0" err="1">
                <a:solidFill>
                  <a:schemeClr val="bg1"/>
                </a:solidFill>
              </a:rPr>
              <a:t>duktální</a:t>
            </a:r>
            <a:r>
              <a:rPr lang="cs-CZ" dirty="0">
                <a:solidFill>
                  <a:schemeClr val="bg1"/>
                </a:solidFill>
              </a:rPr>
              <a:t> karcinom, lobulární, tubulární, </a:t>
            </a:r>
            <a:r>
              <a:rPr lang="cs-CZ" dirty="0" err="1">
                <a:solidFill>
                  <a:schemeClr val="bg1"/>
                </a:solidFill>
              </a:rPr>
              <a:t>kribriformní</a:t>
            </a:r>
            <a:r>
              <a:rPr lang="cs-CZ" dirty="0">
                <a:solidFill>
                  <a:schemeClr val="bg1"/>
                </a:solidFill>
              </a:rPr>
              <a:t> atd.)</a:t>
            </a:r>
          </a:p>
          <a:p>
            <a:endParaRPr lang="cs-CZ" dirty="0"/>
          </a:p>
        </p:txBody>
      </p:sp>
      <p:pic>
        <p:nvPicPr>
          <p:cNvPr id="3" name="Obrázek 2" descr="ILC-1.jpg"/>
          <p:cNvPicPr>
            <a:picLocks noChangeAspect="1"/>
          </p:cNvPicPr>
          <p:nvPr/>
        </p:nvPicPr>
        <p:blipFill>
          <a:blip r:embed="rId3" cstate="print"/>
          <a:stretch>
            <a:fillRect/>
          </a:stretch>
        </p:blipFill>
        <p:spPr>
          <a:xfrm>
            <a:off x="6209450" y="1971294"/>
            <a:ext cx="5523826" cy="4161282"/>
          </a:xfrm>
          <a:prstGeom prst="rect">
            <a:avLst/>
          </a:prstGeom>
        </p:spPr>
      </p:pic>
      <p:pic>
        <p:nvPicPr>
          <p:cNvPr id="4" name="Obrázek 3" descr="stažený soubor.jpg"/>
          <p:cNvPicPr>
            <a:picLocks noChangeAspect="1"/>
          </p:cNvPicPr>
          <p:nvPr/>
        </p:nvPicPr>
        <p:blipFill>
          <a:blip r:embed="rId4" cstate="print"/>
          <a:stretch>
            <a:fillRect/>
          </a:stretch>
        </p:blipFill>
        <p:spPr>
          <a:xfrm>
            <a:off x="643003" y="1987296"/>
            <a:ext cx="5473396" cy="4120896"/>
          </a:xfrm>
          <a:prstGeom prst="rect">
            <a:avLst/>
          </a:prstGeom>
        </p:spPr>
      </p:pic>
      <p:sp>
        <p:nvSpPr>
          <p:cNvPr id="5" name="TextovéPole 4"/>
          <p:cNvSpPr txBox="1"/>
          <p:nvPr/>
        </p:nvSpPr>
        <p:spPr>
          <a:xfrm>
            <a:off x="2097024" y="6254496"/>
            <a:ext cx="2877312" cy="369332"/>
          </a:xfrm>
          <a:prstGeom prst="rect">
            <a:avLst/>
          </a:prstGeom>
          <a:noFill/>
        </p:spPr>
        <p:txBody>
          <a:bodyPr wrap="square" rtlCol="0">
            <a:spAutoFit/>
          </a:bodyPr>
          <a:lstStyle/>
          <a:p>
            <a:r>
              <a:rPr lang="cs-CZ" dirty="0"/>
              <a:t>Invazivní </a:t>
            </a:r>
            <a:r>
              <a:rPr lang="cs-CZ" dirty="0" err="1"/>
              <a:t>duktální</a:t>
            </a:r>
            <a:r>
              <a:rPr lang="cs-CZ" dirty="0"/>
              <a:t> ca</a:t>
            </a:r>
          </a:p>
        </p:txBody>
      </p:sp>
      <p:sp>
        <p:nvSpPr>
          <p:cNvPr id="6" name="TextovéPole 5"/>
          <p:cNvSpPr txBox="1"/>
          <p:nvPr/>
        </p:nvSpPr>
        <p:spPr>
          <a:xfrm>
            <a:off x="7693152" y="6266688"/>
            <a:ext cx="3511296" cy="377952"/>
          </a:xfrm>
          <a:prstGeom prst="rect">
            <a:avLst/>
          </a:prstGeom>
          <a:noFill/>
        </p:spPr>
        <p:txBody>
          <a:bodyPr wrap="square" rtlCol="0">
            <a:spAutoFit/>
          </a:bodyPr>
          <a:lstStyle/>
          <a:p>
            <a:r>
              <a:rPr lang="cs-CZ" dirty="0"/>
              <a:t>Invazivní lobulární ca</a:t>
            </a:r>
          </a:p>
        </p:txBody>
      </p:sp>
      <p:sp>
        <p:nvSpPr>
          <p:cNvPr id="7" name="TextovéPole 6"/>
          <p:cNvSpPr txBox="1"/>
          <p:nvPr/>
        </p:nvSpPr>
        <p:spPr>
          <a:xfrm>
            <a:off x="9412224" y="1633728"/>
            <a:ext cx="2292096" cy="369332"/>
          </a:xfrm>
          <a:prstGeom prst="rect">
            <a:avLst/>
          </a:prstGeom>
          <a:noFill/>
        </p:spPr>
        <p:txBody>
          <a:bodyPr wrap="square" rtlCol="0">
            <a:spAutoFit/>
          </a:bodyPr>
          <a:lstStyle/>
          <a:p>
            <a:r>
              <a:rPr lang="cs-CZ" dirty="0"/>
              <a:t>www. </a:t>
            </a:r>
            <a:r>
              <a:rPr lang="cs-CZ" dirty="0" err="1"/>
              <a:t>mamma.cz</a:t>
            </a:r>
            <a:endParaRPr lang="cs-CZ"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stretch>
            <a:fillRect/>
          </a:stretch>
        </p:blipFill>
        <p:spPr>
          <a:xfrm>
            <a:off x="1380131" y="1026912"/>
            <a:ext cx="4188156" cy="5252083"/>
          </a:xfrm>
          <a:prstGeom prst="rect">
            <a:avLst/>
          </a:prstGeom>
          <a:ln>
            <a:solidFill>
              <a:schemeClr val="bg1"/>
            </a:solidFill>
          </a:ln>
        </p:spPr>
      </p:pic>
      <p:pic>
        <p:nvPicPr>
          <p:cNvPr id="3" name="Obrázek 2"/>
          <p:cNvPicPr>
            <a:picLocks noChangeAspect="1"/>
          </p:cNvPicPr>
          <p:nvPr/>
        </p:nvPicPr>
        <p:blipFill>
          <a:blip r:embed="rId3" cstate="print"/>
          <a:stretch>
            <a:fillRect/>
          </a:stretch>
        </p:blipFill>
        <p:spPr>
          <a:xfrm>
            <a:off x="5664887" y="1014719"/>
            <a:ext cx="4188797" cy="5273545"/>
          </a:xfrm>
          <a:prstGeom prst="rect">
            <a:avLst/>
          </a:prstGeom>
          <a:ln>
            <a:solidFill>
              <a:schemeClr val="bg1"/>
            </a:solidFill>
          </a:ln>
        </p:spPr>
      </p:pic>
      <p:sp>
        <p:nvSpPr>
          <p:cNvPr id="4" name="TextovéPole 3"/>
          <p:cNvSpPr txBox="1"/>
          <p:nvPr/>
        </p:nvSpPr>
        <p:spPr>
          <a:xfrm>
            <a:off x="8611737" y="6291618"/>
            <a:ext cx="3580263" cy="369332"/>
          </a:xfrm>
          <a:prstGeom prst="rect">
            <a:avLst/>
          </a:prstGeom>
          <a:noFill/>
        </p:spPr>
        <p:txBody>
          <a:bodyPr wrap="square" rtlCol="0">
            <a:spAutoFit/>
          </a:bodyPr>
          <a:lstStyle/>
          <a:p>
            <a:r>
              <a:rPr lang="cs-CZ" dirty="0">
                <a:hlinkClick r:id="rId4"/>
              </a:rPr>
              <a:t>www.roentgen-institut.ch</a:t>
            </a:r>
            <a:endParaRPr lang="cs-CZ" dirty="0"/>
          </a:p>
        </p:txBody>
      </p:sp>
      <p:sp>
        <p:nvSpPr>
          <p:cNvPr id="6" name="TextovéPole 5"/>
          <p:cNvSpPr txBox="1"/>
          <p:nvPr/>
        </p:nvSpPr>
        <p:spPr>
          <a:xfrm>
            <a:off x="1543466" y="433284"/>
            <a:ext cx="8197942" cy="369332"/>
          </a:xfrm>
          <a:prstGeom prst="rect">
            <a:avLst/>
          </a:prstGeom>
          <a:noFill/>
        </p:spPr>
        <p:txBody>
          <a:bodyPr wrap="square" rtlCol="0">
            <a:spAutoFit/>
          </a:bodyPr>
          <a:lstStyle/>
          <a:p>
            <a:r>
              <a:rPr lang="cs-CZ" b="1" dirty="0">
                <a:solidFill>
                  <a:schemeClr val="bg1"/>
                </a:solidFill>
              </a:rPr>
              <a:t>Stereotakticky navigovaná biopsie při </a:t>
            </a:r>
            <a:r>
              <a:rPr lang="cs-CZ" b="1" dirty="0" err="1">
                <a:solidFill>
                  <a:schemeClr val="bg1"/>
                </a:solidFill>
              </a:rPr>
              <a:t>mammografii</a:t>
            </a:r>
            <a:r>
              <a:rPr lang="cs-CZ" b="1" dirty="0">
                <a:solidFill>
                  <a:schemeClr val="bg1"/>
                </a:solidFill>
              </a:rPr>
              <a:t>, </a:t>
            </a:r>
            <a:r>
              <a:rPr lang="cs-CZ" b="1" dirty="0" err="1">
                <a:solidFill>
                  <a:schemeClr val="bg1"/>
                </a:solidFill>
              </a:rPr>
              <a:t>core</a:t>
            </a:r>
            <a:r>
              <a:rPr lang="cs-CZ" b="1" dirty="0">
                <a:solidFill>
                  <a:schemeClr val="bg1"/>
                </a:solidFill>
              </a:rPr>
              <a:t> </a:t>
            </a:r>
            <a:r>
              <a:rPr lang="cs-CZ" b="1" dirty="0" err="1">
                <a:solidFill>
                  <a:schemeClr val="bg1"/>
                </a:solidFill>
              </a:rPr>
              <a:t>cut</a:t>
            </a:r>
            <a:r>
              <a:rPr lang="cs-CZ" b="1" dirty="0">
                <a:solidFill>
                  <a:schemeClr val="bg1"/>
                </a:solidFill>
              </a:rPr>
              <a:t> </a:t>
            </a:r>
            <a:r>
              <a:rPr lang="cs-CZ" b="1" dirty="0" err="1">
                <a:solidFill>
                  <a:schemeClr val="bg1"/>
                </a:solidFill>
              </a:rPr>
              <a:t>biopsy</a:t>
            </a:r>
            <a:endParaRPr lang="cs-CZ" b="1" dirty="0">
              <a:solidFill>
                <a:schemeClr val="bg1"/>
              </a:solidFill>
            </a:endParaRPr>
          </a:p>
        </p:txBody>
      </p:sp>
    </p:spTree>
    <p:extLst>
      <p:ext uri="{BB962C8B-B14F-4D97-AF65-F5344CB8AC3E}">
        <p14:creationId xmlns:p14="http://schemas.microsoft.com/office/powerpoint/2010/main" val="9814138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41367" y="350294"/>
            <a:ext cx="9905998" cy="1478570"/>
          </a:xfrm>
        </p:spPr>
        <p:txBody>
          <a:bodyPr/>
          <a:lstStyle/>
          <a:p>
            <a:pPr algn="ctr"/>
            <a:r>
              <a:rPr lang="cs-CZ" b="1" dirty="0">
                <a:solidFill>
                  <a:schemeClr val="bg1"/>
                </a:solidFill>
              </a:rPr>
              <a:t>Nádory prsu</a:t>
            </a:r>
          </a:p>
        </p:txBody>
      </p:sp>
      <p:pic>
        <p:nvPicPr>
          <p:cNvPr id="4" name="Zástupný symbol pro obsah 3"/>
          <p:cNvPicPr>
            <a:picLocks noGrp="1" noChangeAspect="1"/>
          </p:cNvPicPr>
          <p:nvPr>
            <p:ph idx="1"/>
          </p:nvPr>
        </p:nvPicPr>
        <p:blipFill>
          <a:blip r:embed="rId2" cstate="print"/>
          <a:stretch>
            <a:fillRect/>
          </a:stretch>
        </p:blipFill>
        <p:spPr>
          <a:xfrm>
            <a:off x="9646276" y="616350"/>
            <a:ext cx="1952625" cy="2343150"/>
          </a:xfrm>
          <a:prstGeom prst="rect">
            <a:avLst/>
          </a:prstGeom>
          <a:ln>
            <a:solidFill>
              <a:schemeClr val="bg1"/>
            </a:solidFill>
          </a:ln>
        </p:spPr>
      </p:pic>
      <p:sp>
        <p:nvSpPr>
          <p:cNvPr id="5" name="TextovéPole 4"/>
          <p:cNvSpPr txBox="1"/>
          <p:nvPr/>
        </p:nvSpPr>
        <p:spPr>
          <a:xfrm>
            <a:off x="1455312" y="2228859"/>
            <a:ext cx="8190964" cy="3416320"/>
          </a:xfrm>
          <a:prstGeom prst="rect">
            <a:avLst/>
          </a:prstGeom>
          <a:noFill/>
        </p:spPr>
        <p:txBody>
          <a:bodyPr wrap="square" rtlCol="0">
            <a:spAutoFit/>
          </a:bodyPr>
          <a:lstStyle/>
          <a:p>
            <a:r>
              <a:rPr lang="cs-CZ" sz="2400" b="1" dirty="0">
                <a:solidFill>
                  <a:schemeClr val="bg1"/>
                </a:solidFill>
              </a:rPr>
              <a:t>Nejčastějším onkologickým onemocněním u žen na celém světě</a:t>
            </a:r>
          </a:p>
          <a:p>
            <a:r>
              <a:rPr lang="cs-CZ" sz="2400" b="1" dirty="0">
                <a:solidFill>
                  <a:schemeClr val="bg1"/>
                </a:solidFill>
              </a:rPr>
              <a:t>Postihuje všechny věkové kategorie, celospolečenský problém</a:t>
            </a:r>
          </a:p>
          <a:p>
            <a:endParaRPr lang="cs-CZ" sz="2400" b="1" dirty="0">
              <a:solidFill>
                <a:schemeClr val="bg1"/>
              </a:solidFill>
            </a:endParaRPr>
          </a:p>
          <a:p>
            <a:r>
              <a:rPr lang="cs-CZ" sz="2400" b="1" dirty="0">
                <a:solidFill>
                  <a:schemeClr val="bg1"/>
                </a:solidFill>
              </a:rPr>
              <a:t>Diagnostika a její nové metody</a:t>
            </a:r>
          </a:p>
          <a:p>
            <a:r>
              <a:rPr lang="cs-CZ" sz="2400" b="1" dirty="0">
                <a:solidFill>
                  <a:schemeClr val="bg1"/>
                </a:solidFill>
              </a:rPr>
              <a:t>Prognostické a prediktivní faktory</a:t>
            </a:r>
          </a:p>
          <a:p>
            <a:r>
              <a:rPr lang="cs-CZ" sz="2400" b="1" dirty="0">
                <a:solidFill>
                  <a:schemeClr val="bg1"/>
                </a:solidFill>
              </a:rPr>
              <a:t>Screeningové programy</a:t>
            </a:r>
          </a:p>
          <a:p>
            <a:r>
              <a:rPr lang="cs-CZ" sz="2400" b="1" dirty="0">
                <a:solidFill>
                  <a:schemeClr val="bg1"/>
                </a:solidFill>
              </a:rPr>
              <a:t>Léčba nemoci a její prognóza</a:t>
            </a:r>
          </a:p>
          <a:p>
            <a:endParaRPr lang="cs-CZ" sz="2400" dirty="0">
              <a:solidFill>
                <a:schemeClr val="bg1"/>
              </a:solidFill>
            </a:endParaRPr>
          </a:p>
        </p:txBody>
      </p:sp>
    </p:spTree>
    <p:extLst>
      <p:ext uri="{BB962C8B-B14F-4D97-AF65-F5344CB8AC3E}">
        <p14:creationId xmlns:p14="http://schemas.microsoft.com/office/powerpoint/2010/main" val="17354722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1413" y="284054"/>
            <a:ext cx="9905998" cy="1478570"/>
          </a:xfrm>
        </p:spPr>
        <p:txBody>
          <a:bodyPr/>
          <a:lstStyle/>
          <a:p>
            <a:r>
              <a:rPr lang="cs-CZ" b="1" dirty="0">
                <a:solidFill>
                  <a:schemeClr val="bg1"/>
                </a:solidFill>
              </a:rPr>
              <a:t>Hereditární formy karcinomu prsu</a:t>
            </a:r>
          </a:p>
        </p:txBody>
      </p:sp>
      <p:sp>
        <p:nvSpPr>
          <p:cNvPr id="3" name="Zástupný symbol pro obsah 2"/>
          <p:cNvSpPr>
            <a:spLocks noGrp="1"/>
          </p:cNvSpPr>
          <p:nvPr>
            <p:ph idx="1"/>
          </p:nvPr>
        </p:nvSpPr>
        <p:spPr>
          <a:xfrm>
            <a:off x="873457" y="1569493"/>
            <a:ext cx="10495127" cy="4503756"/>
          </a:xfrm>
        </p:spPr>
        <p:txBody>
          <a:bodyPr>
            <a:normAutofit fontScale="77500" lnSpcReduction="20000"/>
          </a:bodyPr>
          <a:lstStyle/>
          <a:p>
            <a:r>
              <a:rPr lang="cs-CZ" b="1" dirty="0">
                <a:solidFill>
                  <a:schemeClr val="bg1"/>
                </a:solidFill>
              </a:rPr>
              <a:t>Jiné biologické chování </a:t>
            </a:r>
            <a:r>
              <a:rPr lang="cs-CZ" dirty="0">
                <a:solidFill>
                  <a:schemeClr val="bg1"/>
                </a:solidFill>
              </a:rPr>
              <a:t>- agresivní průběh, mladé ženy mladší 35 let, oboustranné postižení, triple </a:t>
            </a:r>
            <a:r>
              <a:rPr lang="cs-CZ" dirty="0" err="1">
                <a:solidFill>
                  <a:schemeClr val="bg1"/>
                </a:solidFill>
              </a:rPr>
              <a:t>neg</a:t>
            </a:r>
            <a:r>
              <a:rPr lang="cs-CZ" dirty="0">
                <a:solidFill>
                  <a:schemeClr val="bg1"/>
                </a:solidFill>
              </a:rPr>
              <a:t>.</a:t>
            </a:r>
          </a:p>
          <a:p>
            <a:r>
              <a:rPr lang="cs-CZ" dirty="0">
                <a:solidFill>
                  <a:schemeClr val="bg1"/>
                </a:solidFill>
              </a:rPr>
              <a:t>Nejčastější ztrátová mutace v BRCA genu (1,2)  – ten se </a:t>
            </a:r>
            <a:r>
              <a:rPr lang="cs-CZ" dirty="0" err="1">
                <a:solidFill>
                  <a:schemeClr val="bg1"/>
                </a:solidFill>
              </a:rPr>
              <a:t>učastní</a:t>
            </a:r>
            <a:r>
              <a:rPr lang="cs-CZ" dirty="0">
                <a:solidFill>
                  <a:schemeClr val="bg1"/>
                </a:solidFill>
              </a:rPr>
              <a:t> </a:t>
            </a:r>
            <a:r>
              <a:rPr lang="cs-CZ" dirty="0" err="1">
                <a:solidFill>
                  <a:schemeClr val="bg1"/>
                </a:solidFill>
              </a:rPr>
              <a:t>homologní</a:t>
            </a:r>
            <a:r>
              <a:rPr lang="cs-CZ" dirty="0">
                <a:solidFill>
                  <a:schemeClr val="bg1"/>
                </a:solidFill>
              </a:rPr>
              <a:t> rekombinace, reparačních procesů, aktivace transkripce, </a:t>
            </a:r>
            <a:r>
              <a:rPr lang="cs-CZ" dirty="0" err="1">
                <a:solidFill>
                  <a:schemeClr val="bg1"/>
                </a:solidFill>
              </a:rPr>
              <a:t>remodelace</a:t>
            </a:r>
            <a:r>
              <a:rPr lang="cs-CZ" dirty="0">
                <a:solidFill>
                  <a:schemeClr val="bg1"/>
                </a:solidFill>
              </a:rPr>
              <a:t> chromatinu</a:t>
            </a:r>
          </a:p>
          <a:p>
            <a:r>
              <a:rPr lang="cs-CZ" b="1" dirty="0">
                <a:solidFill>
                  <a:schemeClr val="bg1"/>
                </a:solidFill>
              </a:rPr>
              <a:t>autosomálně dominantní dědičnost </a:t>
            </a:r>
            <a:r>
              <a:rPr lang="cs-CZ" dirty="0">
                <a:solidFill>
                  <a:schemeClr val="bg1"/>
                </a:solidFill>
              </a:rPr>
              <a:t>s různou penetrací, u obou pohlaví, </a:t>
            </a:r>
            <a:r>
              <a:rPr lang="cs-CZ" b="1" dirty="0">
                <a:solidFill>
                  <a:schemeClr val="bg1"/>
                </a:solidFill>
              </a:rPr>
              <a:t>ale i </a:t>
            </a:r>
            <a:r>
              <a:rPr lang="cs-CZ" b="1" i="1" dirty="0">
                <a:solidFill>
                  <a:schemeClr val="bg1"/>
                </a:solidFill>
              </a:rPr>
              <a:t>de novo mutace</a:t>
            </a:r>
          </a:p>
          <a:p>
            <a:r>
              <a:rPr lang="cs-CZ" dirty="0">
                <a:solidFill>
                  <a:schemeClr val="bg1"/>
                </a:solidFill>
              </a:rPr>
              <a:t>u ½ rodin prokázána mutace BRCA 1, u 1/3 mutace BRCA 2 </a:t>
            </a:r>
          </a:p>
          <a:p>
            <a:r>
              <a:rPr lang="cs-CZ" b="1" dirty="0">
                <a:solidFill>
                  <a:schemeClr val="bg1"/>
                </a:solidFill>
              </a:rPr>
              <a:t>BRCA 1= </a:t>
            </a:r>
            <a:r>
              <a:rPr lang="cs-CZ" b="1" dirty="0" err="1">
                <a:solidFill>
                  <a:schemeClr val="bg1"/>
                </a:solidFill>
              </a:rPr>
              <a:t>breast</a:t>
            </a:r>
            <a:r>
              <a:rPr lang="cs-CZ" b="1" dirty="0">
                <a:solidFill>
                  <a:schemeClr val="bg1"/>
                </a:solidFill>
              </a:rPr>
              <a:t> </a:t>
            </a:r>
            <a:r>
              <a:rPr lang="cs-CZ" b="1" dirty="0" err="1">
                <a:solidFill>
                  <a:schemeClr val="bg1"/>
                </a:solidFill>
              </a:rPr>
              <a:t>cancer</a:t>
            </a:r>
            <a:r>
              <a:rPr lang="cs-CZ" b="1" dirty="0">
                <a:solidFill>
                  <a:schemeClr val="bg1"/>
                </a:solidFill>
              </a:rPr>
              <a:t> type 1</a:t>
            </a:r>
            <a:r>
              <a:rPr lang="cs-CZ" dirty="0">
                <a:solidFill>
                  <a:schemeClr val="bg1"/>
                </a:solidFill>
              </a:rPr>
              <a:t>, </a:t>
            </a:r>
            <a:r>
              <a:rPr lang="cs-CZ" dirty="0" err="1">
                <a:solidFill>
                  <a:schemeClr val="bg1"/>
                </a:solidFill>
              </a:rPr>
              <a:t>breast</a:t>
            </a:r>
            <a:r>
              <a:rPr lang="cs-CZ" dirty="0">
                <a:solidFill>
                  <a:schemeClr val="bg1"/>
                </a:solidFill>
              </a:rPr>
              <a:t> </a:t>
            </a:r>
            <a:r>
              <a:rPr lang="cs-CZ" dirty="0" err="1">
                <a:solidFill>
                  <a:schemeClr val="bg1"/>
                </a:solidFill>
              </a:rPr>
              <a:t>ovarian</a:t>
            </a:r>
            <a:r>
              <a:rPr lang="cs-CZ" dirty="0">
                <a:solidFill>
                  <a:schemeClr val="bg1"/>
                </a:solidFill>
              </a:rPr>
              <a:t> </a:t>
            </a:r>
            <a:r>
              <a:rPr lang="cs-CZ" dirty="0" err="1">
                <a:solidFill>
                  <a:schemeClr val="bg1"/>
                </a:solidFill>
              </a:rPr>
              <a:t>cancer</a:t>
            </a:r>
            <a:r>
              <a:rPr lang="cs-CZ" dirty="0">
                <a:solidFill>
                  <a:schemeClr val="bg1"/>
                </a:solidFill>
              </a:rPr>
              <a:t> syndrom -  kumulativní riziko vzniku ca </a:t>
            </a:r>
            <a:r>
              <a:rPr lang="cs-CZ" dirty="0" err="1">
                <a:solidFill>
                  <a:schemeClr val="bg1"/>
                </a:solidFill>
              </a:rPr>
              <a:t>mammy</a:t>
            </a:r>
            <a:r>
              <a:rPr lang="cs-CZ" dirty="0">
                <a:solidFill>
                  <a:schemeClr val="bg1"/>
                </a:solidFill>
              </a:rPr>
              <a:t> 40-87 % do 70 let věku, ca vaječníků 22-63 %    17. chromosom (q12-21)</a:t>
            </a:r>
          </a:p>
          <a:p>
            <a:pPr marL="0" indent="0">
              <a:buNone/>
            </a:pPr>
            <a:r>
              <a:rPr lang="cs-CZ" dirty="0">
                <a:solidFill>
                  <a:schemeClr val="bg1"/>
                </a:solidFill>
              </a:rPr>
              <a:t>    4x vyšší riziko ca tlustého střeva, 3x vyšší riziko ca prostaty</a:t>
            </a:r>
          </a:p>
          <a:p>
            <a:r>
              <a:rPr lang="cs-CZ" b="1" dirty="0">
                <a:solidFill>
                  <a:schemeClr val="bg1"/>
                </a:solidFill>
              </a:rPr>
              <a:t>BRCA 2 = early </a:t>
            </a:r>
            <a:r>
              <a:rPr lang="cs-CZ" b="1" dirty="0" err="1">
                <a:solidFill>
                  <a:schemeClr val="bg1"/>
                </a:solidFill>
              </a:rPr>
              <a:t>onset</a:t>
            </a:r>
            <a:r>
              <a:rPr lang="cs-CZ" b="1" dirty="0">
                <a:solidFill>
                  <a:schemeClr val="bg1"/>
                </a:solidFill>
              </a:rPr>
              <a:t> </a:t>
            </a:r>
            <a:r>
              <a:rPr lang="cs-CZ" b="1" dirty="0" err="1">
                <a:solidFill>
                  <a:schemeClr val="bg1"/>
                </a:solidFill>
              </a:rPr>
              <a:t>breast</a:t>
            </a:r>
            <a:r>
              <a:rPr lang="cs-CZ" b="1" dirty="0">
                <a:solidFill>
                  <a:schemeClr val="bg1"/>
                </a:solidFill>
              </a:rPr>
              <a:t> ca syndrom </a:t>
            </a:r>
            <a:r>
              <a:rPr lang="cs-CZ" dirty="0">
                <a:solidFill>
                  <a:schemeClr val="bg1"/>
                </a:solidFill>
              </a:rPr>
              <a:t>– 18-88% celoživotní riziko  13.chromosom (q12-13)</a:t>
            </a:r>
          </a:p>
          <a:p>
            <a:pPr marL="0" indent="0">
              <a:buNone/>
            </a:pPr>
            <a:r>
              <a:rPr lang="cs-CZ" dirty="0">
                <a:solidFill>
                  <a:schemeClr val="bg1"/>
                </a:solidFill>
              </a:rPr>
              <a:t>   5x vyšší riziko tu žlučníku a žlučových cest, 3,5x vyšší riziko tu pankreatu, 2,5x tu žaludku a  melanomu</a:t>
            </a:r>
          </a:p>
        </p:txBody>
      </p:sp>
    </p:spTree>
    <p:extLst>
      <p:ext uri="{BB962C8B-B14F-4D97-AF65-F5344CB8AC3E}">
        <p14:creationId xmlns:p14="http://schemas.microsoft.com/office/powerpoint/2010/main" val="21529047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141412" y="843761"/>
            <a:ext cx="9905999" cy="4697228"/>
          </a:xfrm>
        </p:spPr>
        <p:txBody>
          <a:bodyPr>
            <a:normAutofit fontScale="92500" lnSpcReduction="10000"/>
          </a:bodyPr>
          <a:lstStyle/>
          <a:p>
            <a:r>
              <a:rPr lang="cs-CZ" dirty="0">
                <a:solidFill>
                  <a:schemeClr val="bg1"/>
                </a:solidFill>
              </a:rPr>
              <a:t>U geneticky podmíněných nádorů prsu vzrůstá riziko návratu tumoru v postiženém prsu, vznik nového tumoru v druhostranném prsu o 2-4 % za rok oproti zdravé populaci (0,3-0,5 % za rok)</a:t>
            </a:r>
          </a:p>
          <a:p>
            <a:r>
              <a:rPr lang="cs-CZ" dirty="0">
                <a:solidFill>
                  <a:schemeClr val="bg1"/>
                </a:solidFill>
              </a:rPr>
              <a:t>Riziko vzniku kontralaterálního tumoru je 83 % BRCA 1,  62 % u BRCA 2</a:t>
            </a:r>
          </a:p>
          <a:p>
            <a:r>
              <a:rPr lang="cs-CZ" dirty="0">
                <a:solidFill>
                  <a:schemeClr val="bg1"/>
                </a:solidFill>
              </a:rPr>
              <a:t>Redukce rizika – </a:t>
            </a:r>
            <a:r>
              <a:rPr lang="cs-CZ" dirty="0" err="1">
                <a:solidFill>
                  <a:schemeClr val="bg1"/>
                </a:solidFill>
              </a:rPr>
              <a:t>screening</a:t>
            </a:r>
            <a:r>
              <a:rPr lang="cs-CZ" dirty="0">
                <a:solidFill>
                  <a:schemeClr val="bg1"/>
                </a:solidFill>
              </a:rPr>
              <a:t>, </a:t>
            </a:r>
            <a:r>
              <a:rPr lang="cs-CZ" dirty="0" err="1">
                <a:solidFill>
                  <a:schemeClr val="bg1"/>
                </a:solidFill>
              </a:rPr>
              <a:t>chemoprevence</a:t>
            </a:r>
            <a:r>
              <a:rPr lang="cs-CZ" dirty="0">
                <a:solidFill>
                  <a:schemeClr val="bg1"/>
                </a:solidFill>
              </a:rPr>
              <a:t>, preventivní chirurgie </a:t>
            </a:r>
          </a:p>
          <a:p>
            <a:r>
              <a:rPr lang="cs-CZ" b="1" dirty="0">
                <a:solidFill>
                  <a:schemeClr val="bg1"/>
                </a:solidFill>
              </a:rPr>
              <a:t>Profylaktická bilaterální mastektomie </a:t>
            </a:r>
            <a:r>
              <a:rPr lang="cs-CZ" dirty="0">
                <a:solidFill>
                  <a:schemeClr val="bg1"/>
                </a:solidFill>
              </a:rPr>
              <a:t>– redukuje riziko o 90 %, </a:t>
            </a:r>
          </a:p>
          <a:p>
            <a:r>
              <a:rPr lang="cs-CZ" b="1" dirty="0">
                <a:solidFill>
                  <a:schemeClr val="bg1"/>
                </a:solidFill>
              </a:rPr>
              <a:t>Profylaktická bilaterální </a:t>
            </a:r>
            <a:r>
              <a:rPr lang="cs-CZ" b="1" dirty="0" err="1">
                <a:solidFill>
                  <a:schemeClr val="bg1"/>
                </a:solidFill>
              </a:rPr>
              <a:t>salpingo-ovarektomie</a:t>
            </a:r>
            <a:r>
              <a:rPr lang="cs-CZ" dirty="0">
                <a:solidFill>
                  <a:schemeClr val="bg1"/>
                </a:solidFill>
              </a:rPr>
              <a:t> a </a:t>
            </a:r>
            <a:r>
              <a:rPr lang="cs-CZ" dirty="0" err="1">
                <a:solidFill>
                  <a:schemeClr val="bg1"/>
                </a:solidFill>
              </a:rPr>
              <a:t>antiestrogenní</a:t>
            </a:r>
            <a:r>
              <a:rPr lang="cs-CZ" dirty="0">
                <a:solidFill>
                  <a:schemeClr val="bg1"/>
                </a:solidFill>
              </a:rPr>
              <a:t> léčba Tamoxifenem – taktéž redukce rizika karcinomu prsu o 50 %</a:t>
            </a:r>
          </a:p>
          <a:p>
            <a:r>
              <a:rPr lang="cs-CZ" dirty="0" err="1">
                <a:solidFill>
                  <a:schemeClr val="bg1"/>
                </a:solidFill>
              </a:rPr>
              <a:t>Cave</a:t>
            </a:r>
            <a:r>
              <a:rPr lang="cs-CZ" dirty="0">
                <a:solidFill>
                  <a:schemeClr val="bg1"/>
                </a:solidFill>
              </a:rPr>
              <a:t> riziko </a:t>
            </a:r>
            <a:r>
              <a:rPr lang="cs-CZ" dirty="0" err="1">
                <a:solidFill>
                  <a:schemeClr val="bg1"/>
                </a:solidFill>
              </a:rPr>
              <a:t>osteoporozy</a:t>
            </a:r>
            <a:r>
              <a:rPr lang="cs-CZ" dirty="0">
                <a:solidFill>
                  <a:schemeClr val="bg1"/>
                </a:solidFill>
              </a:rPr>
              <a:t>, kardiovaskulárních potíže, ovlivnění kognitivních funkcí, vazomotorické projevy menopauzy</a:t>
            </a:r>
          </a:p>
        </p:txBody>
      </p:sp>
      <p:sp>
        <p:nvSpPr>
          <p:cNvPr id="4" name="TextovéPole 3"/>
          <p:cNvSpPr txBox="1"/>
          <p:nvPr/>
        </p:nvSpPr>
        <p:spPr>
          <a:xfrm>
            <a:off x="9144000" y="6073254"/>
            <a:ext cx="1528549" cy="646331"/>
          </a:xfrm>
          <a:prstGeom prst="rect">
            <a:avLst/>
          </a:prstGeom>
          <a:noFill/>
        </p:spPr>
        <p:txBody>
          <a:bodyPr wrap="square" rtlCol="0">
            <a:spAutoFit/>
          </a:bodyPr>
          <a:lstStyle/>
          <a:p>
            <a:r>
              <a:rPr lang="cs-CZ" dirty="0"/>
              <a:t>Angelina </a:t>
            </a:r>
            <a:r>
              <a:rPr lang="cs-CZ" dirty="0" err="1"/>
              <a:t>Jolie</a:t>
            </a:r>
            <a:r>
              <a:rPr lang="cs-CZ" dirty="0"/>
              <a:t> foto</a:t>
            </a:r>
          </a:p>
        </p:txBody>
      </p:sp>
      <p:pic>
        <p:nvPicPr>
          <p:cNvPr id="2" name="Obrázek 1"/>
          <p:cNvPicPr>
            <a:picLocks noChangeAspect="1"/>
          </p:cNvPicPr>
          <p:nvPr/>
        </p:nvPicPr>
        <p:blipFill>
          <a:blip r:embed="rId2" cstate="print"/>
          <a:stretch>
            <a:fillRect/>
          </a:stretch>
        </p:blipFill>
        <p:spPr>
          <a:xfrm>
            <a:off x="8758237" y="4926059"/>
            <a:ext cx="2600325" cy="1762125"/>
          </a:xfrm>
          <a:prstGeom prst="rect">
            <a:avLst/>
          </a:prstGeom>
          <a:ln>
            <a:solidFill>
              <a:schemeClr val="bg1"/>
            </a:solidFill>
          </a:ln>
        </p:spPr>
      </p:pic>
    </p:spTree>
    <p:extLst>
      <p:ext uri="{BB962C8B-B14F-4D97-AF65-F5344CB8AC3E}">
        <p14:creationId xmlns:p14="http://schemas.microsoft.com/office/powerpoint/2010/main" val="29821989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1413" y="222726"/>
            <a:ext cx="9905998" cy="1478570"/>
          </a:xfrm>
        </p:spPr>
        <p:txBody>
          <a:bodyPr/>
          <a:lstStyle/>
          <a:p>
            <a:r>
              <a:rPr lang="cs-CZ" b="1" dirty="0">
                <a:solidFill>
                  <a:schemeClr val="bg1"/>
                </a:solidFill>
              </a:rPr>
              <a:t>Hereditární formy BRCA 1 a BRCA 2</a:t>
            </a:r>
          </a:p>
        </p:txBody>
      </p:sp>
      <p:pic>
        <p:nvPicPr>
          <p:cNvPr id="4" name="Zástupný symbol pro obsah 3"/>
          <p:cNvPicPr>
            <a:picLocks noGrp="1" noChangeAspect="1"/>
          </p:cNvPicPr>
          <p:nvPr>
            <p:ph idx="1"/>
          </p:nvPr>
        </p:nvPicPr>
        <p:blipFill>
          <a:blip r:embed="rId3" cstate="print"/>
          <a:stretch>
            <a:fillRect/>
          </a:stretch>
        </p:blipFill>
        <p:spPr>
          <a:xfrm>
            <a:off x="1141413" y="1725320"/>
            <a:ext cx="6046778" cy="4071700"/>
          </a:xfrm>
          <a:prstGeom prst="rect">
            <a:avLst/>
          </a:prstGeom>
          <a:ln>
            <a:solidFill>
              <a:schemeClr val="bg1"/>
            </a:solidFill>
          </a:ln>
        </p:spPr>
      </p:pic>
      <p:pic>
        <p:nvPicPr>
          <p:cNvPr id="5" name="Obrázek 4"/>
          <p:cNvPicPr>
            <a:picLocks noChangeAspect="1"/>
          </p:cNvPicPr>
          <p:nvPr/>
        </p:nvPicPr>
        <p:blipFill>
          <a:blip r:embed="rId4" cstate="print"/>
          <a:stretch>
            <a:fillRect/>
          </a:stretch>
        </p:blipFill>
        <p:spPr>
          <a:xfrm>
            <a:off x="7615450" y="1725320"/>
            <a:ext cx="3877955" cy="2768860"/>
          </a:xfrm>
          <a:prstGeom prst="rect">
            <a:avLst/>
          </a:prstGeom>
        </p:spPr>
      </p:pic>
      <p:sp>
        <p:nvSpPr>
          <p:cNvPr id="6" name="TextovéPole 5"/>
          <p:cNvSpPr txBox="1"/>
          <p:nvPr/>
        </p:nvSpPr>
        <p:spPr>
          <a:xfrm>
            <a:off x="9034818" y="4640239"/>
            <a:ext cx="2606722" cy="369332"/>
          </a:xfrm>
          <a:prstGeom prst="rect">
            <a:avLst/>
          </a:prstGeom>
          <a:noFill/>
        </p:spPr>
        <p:txBody>
          <a:bodyPr wrap="square" rtlCol="0">
            <a:spAutoFit/>
          </a:bodyPr>
          <a:lstStyle/>
          <a:p>
            <a:r>
              <a:rPr lang="cs-CZ" dirty="0">
                <a:hlinkClick r:id="rId5"/>
              </a:rPr>
              <a:t>www.cedars-sinai.edu</a:t>
            </a:r>
            <a:endParaRPr lang="cs-CZ" dirty="0"/>
          </a:p>
        </p:txBody>
      </p:sp>
      <p:sp>
        <p:nvSpPr>
          <p:cNvPr id="7" name="TextovéPole 6"/>
          <p:cNvSpPr txBox="1"/>
          <p:nvPr/>
        </p:nvSpPr>
        <p:spPr>
          <a:xfrm>
            <a:off x="4453905" y="5964071"/>
            <a:ext cx="2947916" cy="369332"/>
          </a:xfrm>
          <a:prstGeom prst="rect">
            <a:avLst/>
          </a:prstGeom>
          <a:noFill/>
        </p:spPr>
        <p:txBody>
          <a:bodyPr wrap="square" rtlCol="0">
            <a:spAutoFit/>
          </a:bodyPr>
          <a:lstStyle/>
          <a:p>
            <a:r>
              <a:rPr lang="cs-CZ" dirty="0">
                <a:hlinkClick r:id="rId6"/>
              </a:rPr>
              <a:t>www.brcahelp.co.uk</a:t>
            </a:r>
            <a:endParaRPr lang="cs-CZ" dirty="0"/>
          </a:p>
        </p:txBody>
      </p:sp>
    </p:spTree>
    <p:extLst>
      <p:ext uri="{BB962C8B-B14F-4D97-AF65-F5344CB8AC3E}">
        <p14:creationId xmlns:p14="http://schemas.microsoft.com/office/powerpoint/2010/main" val="34267021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196003" y="548640"/>
            <a:ext cx="9905999" cy="5291328"/>
          </a:xfrm>
        </p:spPr>
        <p:txBody>
          <a:bodyPr>
            <a:normAutofit fontScale="92500"/>
          </a:bodyPr>
          <a:lstStyle/>
          <a:p>
            <a:pPr marL="0" indent="0">
              <a:buNone/>
            </a:pPr>
            <a:r>
              <a:rPr lang="cs-CZ" b="1" dirty="0">
                <a:solidFill>
                  <a:schemeClr val="bg1"/>
                </a:solidFill>
              </a:rPr>
              <a:t>Indikační kritéria k testování na BRCA mutace</a:t>
            </a:r>
          </a:p>
          <a:p>
            <a:pPr marL="0" indent="0">
              <a:buNone/>
            </a:pPr>
            <a:endParaRPr lang="cs-CZ" b="1" dirty="0">
              <a:solidFill>
                <a:schemeClr val="bg1"/>
              </a:solidFill>
            </a:endParaRPr>
          </a:p>
          <a:p>
            <a:r>
              <a:rPr lang="cs-CZ" u="sng" dirty="0">
                <a:solidFill>
                  <a:schemeClr val="bg1"/>
                </a:solidFill>
              </a:rPr>
              <a:t>Sporadické formy </a:t>
            </a:r>
            <a:r>
              <a:rPr lang="cs-CZ" dirty="0">
                <a:solidFill>
                  <a:schemeClr val="bg1"/>
                </a:solidFill>
              </a:rPr>
              <a:t>– ca prsu u muže, současný výskyt ca prsu a pankreatu, ca prsu do 45 let věku, triple negativní ca prsu, epitelový ca ovaria bez ohledu na věk</a:t>
            </a:r>
          </a:p>
          <a:p>
            <a:r>
              <a:rPr lang="cs-CZ" u="sng" dirty="0">
                <a:solidFill>
                  <a:schemeClr val="bg1"/>
                </a:solidFill>
              </a:rPr>
              <a:t>Familiární formy </a:t>
            </a:r>
            <a:r>
              <a:rPr lang="cs-CZ" dirty="0">
                <a:solidFill>
                  <a:schemeClr val="bg1"/>
                </a:solidFill>
              </a:rPr>
              <a:t>– 3 přímí příbuzní (včetně </a:t>
            </a:r>
            <a:r>
              <a:rPr lang="cs-CZ" dirty="0" err="1">
                <a:solidFill>
                  <a:schemeClr val="bg1"/>
                </a:solidFill>
              </a:rPr>
              <a:t>probandky</a:t>
            </a:r>
            <a:r>
              <a:rPr lang="cs-CZ" dirty="0">
                <a:solidFill>
                  <a:schemeClr val="bg1"/>
                </a:solidFill>
              </a:rPr>
              <a:t>) s ca prsu, 2 příbuzní s ca v </a:t>
            </a:r>
            <a:r>
              <a:rPr lang="cs-CZ" dirty="0" err="1">
                <a:solidFill>
                  <a:schemeClr val="bg1"/>
                </a:solidFill>
              </a:rPr>
              <a:t>ranném</a:t>
            </a:r>
            <a:r>
              <a:rPr lang="cs-CZ" dirty="0">
                <a:solidFill>
                  <a:schemeClr val="bg1"/>
                </a:solidFill>
              </a:rPr>
              <a:t> věku před 50. rokem</a:t>
            </a:r>
          </a:p>
          <a:p>
            <a:r>
              <a:rPr lang="cs-CZ" dirty="0">
                <a:solidFill>
                  <a:schemeClr val="bg1"/>
                </a:solidFill>
              </a:rPr>
              <a:t>Způsob testování – </a:t>
            </a:r>
            <a:r>
              <a:rPr lang="cs-CZ" dirty="0" err="1">
                <a:solidFill>
                  <a:schemeClr val="bg1"/>
                </a:solidFill>
              </a:rPr>
              <a:t>Sangerovo</a:t>
            </a:r>
            <a:r>
              <a:rPr lang="cs-CZ" dirty="0">
                <a:solidFill>
                  <a:schemeClr val="bg1"/>
                </a:solidFill>
              </a:rPr>
              <a:t> </a:t>
            </a:r>
            <a:r>
              <a:rPr lang="cs-CZ" dirty="0" err="1">
                <a:solidFill>
                  <a:schemeClr val="bg1"/>
                </a:solidFill>
              </a:rPr>
              <a:t>sekvenování</a:t>
            </a:r>
            <a:r>
              <a:rPr lang="cs-CZ" dirty="0">
                <a:solidFill>
                  <a:schemeClr val="bg1"/>
                </a:solidFill>
              </a:rPr>
              <a:t>, NGS=</a:t>
            </a:r>
            <a:r>
              <a:rPr lang="cs-CZ" dirty="0" err="1">
                <a:solidFill>
                  <a:schemeClr val="bg1"/>
                </a:solidFill>
              </a:rPr>
              <a:t>next</a:t>
            </a:r>
            <a:r>
              <a:rPr lang="cs-CZ" dirty="0">
                <a:solidFill>
                  <a:schemeClr val="bg1"/>
                </a:solidFill>
              </a:rPr>
              <a:t> </a:t>
            </a:r>
            <a:r>
              <a:rPr lang="cs-CZ" dirty="0" err="1">
                <a:solidFill>
                  <a:schemeClr val="bg1"/>
                </a:solidFill>
              </a:rPr>
              <a:t>generation</a:t>
            </a:r>
            <a:r>
              <a:rPr lang="cs-CZ" dirty="0">
                <a:solidFill>
                  <a:schemeClr val="bg1"/>
                </a:solidFill>
              </a:rPr>
              <a:t> </a:t>
            </a:r>
            <a:r>
              <a:rPr lang="cs-CZ" dirty="0" err="1">
                <a:solidFill>
                  <a:schemeClr val="bg1"/>
                </a:solidFill>
              </a:rPr>
              <a:t>secquencing</a:t>
            </a:r>
            <a:r>
              <a:rPr lang="cs-CZ" dirty="0">
                <a:solidFill>
                  <a:schemeClr val="bg1"/>
                </a:solidFill>
              </a:rPr>
              <a:t> (masivní paralelní </a:t>
            </a:r>
            <a:r>
              <a:rPr lang="cs-CZ" dirty="0" err="1">
                <a:solidFill>
                  <a:schemeClr val="bg1"/>
                </a:solidFill>
              </a:rPr>
              <a:t>sekvenování</a:t>
            </a:r>
            <a:r>
              <a:rPr lang="cs-CZ" dirty="0">
                <a:solidFill>
                  <a:schemeClr val="bg1"/>
                </a:solidFill>
              </a:rPr>
              <a:t>), </a:t>
            </a:r>
            <a:r>
              <a:rPr lang="cs-CZ" dirty="0" err="1">
                <a:solidFill>
                  <a:schemeClr val="bg1"/>
                </a:solidFill>
              </a:rPr>
              <a:t>TruSight</a:t>
            </a:r>
            <a:r>
              <a:rPr lang="cs-CZ" dirty="0">
                <a:solidFill>
                  <a:schemeClr val="bg1"/>
                </a:solidFill>
              </a:rPr>
              <a:t> </a:t>
            </a:r>
            <a:r>
              <a:rPr lang="cs-CZ" dirty="0" err="1">
                <a:solidFill>
                  <a:schemeClr val="bg1"/>
                </a:solidFill>
              </a:rPr>
              <a:t>cancer</a:t>
            </a:r>
            <a:r>
              <a:rPr lang="cs-CZ" dirty="0">
                <a:solidFill>
                  <a:schemeClr val="bg1"/>
                </a:solidFill>
              </a:rPr>
              <a:t> panel 94 genů</a:t>
            </a:r>
          </a:p>
          <a:p>
            <a:r>
              <a:rPr lang="cs-CZ" dirty="0">
                <a:solidFill>
                  <a:schemeClr val="bg1"/>
                </a:solidFill>
              </a:rPr>
              <a:t>Následuje konzultace s klinickým genetikem, odebrána osobní a rodinná anamnéza, kdy primární pravděpodobnost postižení převyšuje 10 % - detekce patogenní mutace jen asi u 23 % testovaných </a:t>
            </a:r>
            <a:r>
              <a:rPr lang="cs-CZ" dirty="0" err="1">
                <a:solidFill>
                  <a:schemeClr val="bg1"/>
                </a:solidFill>
              </a:rPr>
              <a:t>probandek</a:t>
            </a:r>
            <a:endParaRPr lang="cs-CZ" dirty="0">
              <a:solidFill>
                <a:schemeClr val="bg1"/>
              </a:solidFill>
            </a:endParaRPr>
          </a:p>
          <a:p>
            <a:endParaRPr lang="cs-CZ" dirty="0">
              <a:solidFill>
                <a:schemeClr val="bg1"/>
              </a:solidFill>
            </a:endParaRPr>
          </a:p>
        </p:txBody>
      </p:sp>
    </p:spTree>
    <p:extLst>
      <p:ext uri="{BB962C8B-B14F-4D97-AF65-F5344CB8AC3E}">
        <p14:creationId xmlns:p14="http://schemas.microsoft.com/office/powerpoint/2010/main" val="1534985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xmlns="" id="{62495F07-0E55-CD06-DB1E-35E905063411}"/>
              </a:ext>
            </a:extLst>
          </p:cNvPr>
          <p:cNvPicPr>
            <a:picLocks noChangeAspect="1"/>
          </p:cNvPicPr>
          <p:nvPr/>
        </p:nvPicPr>
        <p:blipFill rotWithShape="1">
          <a:blip r:embed="rId2"/>
          <a:srcRect l="38928" t="19033" r="18452" b="5375"/>
          <a:stretch/>
        </p:blipFill>
        <p:spPr>
          <a:xfrm>
            <a:off x="1364342" y="393751"/>
            <a:ext cx="5863772" cy="5847391"/>
          </a:xfrm>
          <a:prstGeom prst="rect">
            <a:avLst/>
          </a:prstGeom>
        </p:spPr>
      </p:pic>
      <p:sp>
        <p:nvSpPr>
          <p:cNvPr id="4" name="TextovéPole 3">
            <a:extLst>
              <a:ext uri="{FF2B5EF4-FFF2-40B4-BE49-F238E27FC236}">
                <a16:creationId xmlns:a16="http://schemas.microsoft.com/office/drawing/2014/main" xmlns="" id="{DE1A305B-C796-D42F-C3AF-FEF89E6D0647}"/>
              </a:ext>
            </a:extLst>
          </p:cNvPr>
          <p:cNvSpPr txBox="1"/>
          <p:nvPr/>
        </p:nvSpPr>
        <p:spPr>
          <a:xfrm>
            <a:off x="6241145" y="6241142"/>
            <a:ext cx="5733142" cy="369332"/>
          </a:xfrm>
          <a:prstGeom prst="rect">
            <a:avLst/>
          </a:prstGeom>
          <a:noFill/>
        </p:spPr>
        <p:txBody>
          <a:bodyPr wrap="square" rtlCol="0">
            <a:spAutoFit/>
          </a:bodyPr>
          <a:lstStyle/>
          <a:p>
            <a:r>
              <a:rPr lang="cs-CZ" dirty="0"/>
              <a:t>https://www.linkos.cz/files/brozury/Veronica-BRCA.pdf</a:t>
            </a:r>
          </a:p>
        </p:txBody>
      </p:sp>
    </p:spTree>
    <p:extLst>
      <p:ext uri="{BB962C8B-B14F-4D97-AF65-F5344CB8AC3E}">
        <p14:creationId xmlns:p14="http://schemas.microsoft.com/office/powerpoint/2010/main" val="31891571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04837" y="374678"/>
            <a:ext cx="9905998" cy="1478570"/>
          </a:xfrm>
        </p:spPr>
        <p:txBody>
          <a:bodyPr/>
          <a:lstStyle/>
          <a:p>
            <a:pPr algn="ctr"/>
            <a:r>
              <a:rPr lang="cs-CZ" b="1" dirty="0">
                <a:solidFill>
                  <a:schemeClr val="bg1"/>
                </a:solidFill>
              </a:rPr>
              <a:t>Preventivní a screeningové vyšetření </a:t>
            </a:r>
          </a:p>
        </p:txBody>
      </p:sp>
      <p:sp>
        <p:nvSpPr>
          <p:cNvPr id="3" name="Zástupný symbol pro obsah 2"/>
          <p:cNvSpPr>
            <a:spLocks noGrp="1"/>
          </p:cNvSpPr>
          <p:nvPr>
            <p:ph idx="1"/>
          </p:nvPr>
        </p:nvSpPr>
        <p:spPr>
          <a:xfrm>
            <a:off x="1080452" y="1822766"/>
            <a:ext cx="9905999" cy="3834321"/>
          </a:xfrm>
        </p:spPr>
        <p:txBody>
          <a:bodyPr>
            <a:normAutofit fontScale="92500" lnSpcReduction="20000"/>
          </a:bodyPr>
          <a:lstStyle/>
          <a:p>
            <a:r>
              <a:rPr lang="cs-CZ" dirty="0">
                <a:solidFill>
                  <a:schemeClr val="bg1"/>
                </a:solidFill>
              </a:rPr>
              <a:t>Hlavním přínosem screeningových testů je </a:t>
            </a:r>
            <a:r>
              <a:rPr lang="cs-CZ" b="1" dirty="0">
                <a:solidFill>
                  <a:schemeClr val="bg1"/>
                </a:solidFill>
              </a:rPr>
              <a:t>zlepšení prognózy onemocnění</a:t>
            </a:r>
            <a:r>
              <a:rPr lang="cs-CZ" dirty="0">
                <a:solidFill>
                  <a:schemeClr val="bg1"/>
                </a:solidFill>
              </a:rPr>
              <a:t>, možnost </a:t>
            </a:r>
            <a:r>
              <a:rPr lang="cs-CZ" b="1" dirty="0">
                <a:solidFill>
                  <a:schemeClr val="bg1"/>
                </a:solidFill>
              </a:rPr>
              <a:t>méně radikální (zpravidla lacinější) a přitom účinnější léčby. </a:t>
            </a:r>
            <a:r>
              <a:rPr lang="cs-CZ" dirty="0">
                <a:solidFill>
                  <a:schemeClr val="bg1"/>
                </a:solidFill>
              </a:rPr>
              <a:t>V současné době existují rozsáhlé vědecké důkazy pro účinnost screeningových programů.</a:t>
            </a:r>
          </a:p>
          <a:p>
            <a:r>
              <a:rPr lang="cs-CZ" b="1" dirty="0">
                <a:solidFill>
                  <a:schemeClr val="bg1"/>
                </a:solidFill>
              </a:rPr>
              <a:t>Mamografický </a:t>
            </a:r>
            <a:r>
              <a:rPr lang="cs-CZ" b="1" dirty="0" err="1">
                <a:solidFill>
                  <a:schemeClr val="bg1"/>
                </a:solidFill>
              </a:rPr>
              <a:t>screening</a:t>
            </a:r>
            <a:r>
              <a:rPr lang="cs-CZ" b="1" dirty="0">
                <a:solidFill>
                  <a:schemeClr val="bg1"/>
                </a:solidFill>
              </a:rPr>
              <a:t> </a:t>
            </a:r>
            <a:r>
              <a:rPr lang="cs-CZ" dirty="0">
                <a:solidFill>
                  <a:schemeClr val="bg1"/>
                </a:solidFill>
              </a:rPr>
              <a:t>znamená pravidelné preventivní vyšetřování žen bez jakýchkoli příznaků onemocnění s cílem zachytit rozvíjející se zhoubný nádor prsu </a:t>
            </a:r>
            <a:r>
              <a:rPr lang="cs-CZ" b="1" dirty="0">
                <a:solidFill>
                  <a:schemeClr val="bg1"/>
                </a:solidFill>
              </a:rPr>
              <a:t>v co nejčasnějším stadiu</a:t>
            </a:r>
            <a:r>
              <a:rPr lang="cs-CZ" dirty="0">
                <a:solidFill>
                  <a:schemeClr val="bg1"/>
                </a:solidFill>
              </a:rPr>
              <a:t>. Princip fungování mamografického </a:t>
            </a:r>
            <a:r>
              <a:rPr lang="cs-CZ" dirty="0" err="1">
                <a:solidFill>
                  <a:schemeClr val="bg1"/>
                </a:solidFill>
              </a:rPr>
              <a:t>screeningu</a:t>
            </a:r>
            <a:r>
              <a:rPr lang="cs-CZ" dirty="0">
                <a:solidFill>
                  <a:schemeClr val="bg1"/>
                </a:solidFill>
              </a:rPr>
              <a:t> vychází z předpokladu, že onemocnění zachycené v časné fázi je snáze léčitelné a vede k vyšší kvalitě a vyšší délce života pacientek.</a:t>
            </a:r>
          </a:p>
          <a:p>
            <a:r>
              <a:rPr lang="cs-CZ" b="1" dirty="0">
                <a:solidFill>
                  <a:schemeClr val="bg1"/>
                </a:solidFill>
              </a:rPr>
              <a:t>Od 45 let screeningové vyšetření </a:t>
            </a:r>
            <a:r>
              <a:rPr lang="cs-CZ" b="1" dirty="0" err="1">
                <a:solidFill>
                  <a:schemeClr val="bg1"/>
                </a:solidFill>
              </a:rPr>
              <a:t>mammografií</a:t>
            </a:r>
            <a:r>
              <a:rPr lang="cs-CZ" b="1" dirty="0">
                <a:solidFill>
                  <a:schemeClr val="bg1"/>
                </a:solidFill>
              </a:rPr>
              <a:t> á 2 roky, ADRESNÉ ZVANÍ</a:t>
            </a:r>
          </a:p>
          <a:p>
            <a:r>
              <a:rPr lang="cs-CZ" b="1" dirty="0">
                <a:solidFill>
                  <a:schemeClr val="bg1"/>
                </a:solidFill>
              </a:rPr>
              <a:t>V mezidobí preventivní samovyšetření prsu </a:t>
            </a:r>
            <a:r>
              <a:rPr lang="cs-CZ" dirty="0">
                <a:solidFill>
                  <a:schemeClr val="bg1"/>
                </a:solidFill>
              </a:rPr>
              <a:t>– návod pro ženy na www.mamo.cz</a:t>
            </a:r>
          </a:p>
          <a:p>
            <a:endParaRPr lang="cs-CZ" dirty="0"/>
          </a:p>
          <a:p>
            <a:endParaRPr lang="cs-CZ" sz="2100" dirty="0"/>
          </a:p>
          <a:p>
            <a:endParaRPr lang="cs-CZ" dirty="0"/>
          </a:p>
        </p:txBody>
      </p:sp>
    </p:spTree>
    <p:extLst>
      <p:ext uri="{BB962C8B-B14F-4D97-AF65-F5344CB8AC3E}">
        <p14:creationId xmlns:p14="http://schemas.microsoft.com/office/powerpoint/2010/main" val="4980711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1413" y="427447"/>
            <a:ext cx="9905998" cy="1478570"/>
          </a:xfrm>
        </p:spPr>
        <p:txBody>
          <a:bodyPr/>
          <a:lstStyle/>
          <a:p>
            <a:pPr algn="ctr"/>
            <a:r>
              <a:rPr lang="cs-CZ" b="1" dirty="0" err="1">
                <a:solidFill>
                  <a:schemeClr val="bg1"/>
                </a:solidFill>
              </a:rPr>
              <a:t>Screening</a:t>
            </a:r>
            <a:r>
              <a:rPr lang="cs-CZ" b="1" dirty="0">
                <a:solidFill>
                  <a:schemeClr val="bg1"/>
                </a:solidFill>
              </a:rPr>
              <a:t> pro dědičné formy ca prsu</a:t>
            </a:r>
          </a:p>
        </p:txBody>
      </p:sp>
      <p:sp>
        <p:nvSpPr>
          <p:cNvPr id="3" name="Zástupný symbol pro obsah 2"/>
          <p:cNvSpPr>
            <a:spLocks noGrp="1"/>
          </p:cNvSpPr>
          <p:nvPr>
            <p:ph idx="1"/>
          </p:nvPr>
        </p:nvSpPr>
        <p:spPr>
          <a:xfrm>
            <a:off x="982916" y="1962881"/>
            <a:ext cx="10794556" cy="4110370"/>
          </a:xfrm>
        </p:spPr>
        <p:txBody>
          <a:bodyPr>
            <a:normAutofit/>
          </a:bodyPr>
          <a:lstStyle/>
          <a:p>
            <a:pPr marL="0" indent="0">
              <a:buNone/>
            </a:pPr>
            <a:r>
              <a:rPr lang="cs-CZ" dirty="0">
                <a:solidFill>
                  <a:schemeClr val="bg1"/>
                </a:solidFill>
              </a:rPr>
              <a:t>Věk 25-29 let: MRI (magnetická rezonance) a UZ střídat v 6 měsíčních intervalech</a:t>
            </a:r>
          </a:p>
          <a:p>
            <a:pPr marL="0" indent="0">
              <a:buNone/>
            </a:pPr>
            <a:r>
              <a:rPr lang="cs-CZ" dirty="0">
                <a:solidFill>
                  <a:schemeClr val="bg1"/>
                </a:solidFill>
              </a:rPr>
              <a:t>Věk 30-65 let: MRI a MG střídat á 6 měsíců</a:t>
            </a:r>
          </a:p>
          <a:p>
            <a:pPr marL="0" indent="0">
              <a:buNone/>
            </a:pPr>
            <a:r>
              <a:rPr lang="cs-CZ" dirty="0">
                <a:solidFill>
                  <a:schemeClr val="bg1"/>
                </a:solidFill>
              </a:rPr>
              <a:t>Věk 65 a starší: MG a UZ střídat á 6 měsíců</a:t>
            </a:r>
          </a:p>
          <a:p>
            <a:pPr marL="0" indent="0">
              <a:buNone/>
            </a:pPr>
            <a:r>
              <a:rPr lang="cs-CZ" dirty="0">
                <a:solidFill>
                  <a:schemeClr val="bg1"/>
                </a:solidFill>
              </a:rPr>
              <a:t>Muži: samovyšetření prsu 1x měsíčně, klinické vyšetření 1x ročně od 35 let, </a:t>
            </a:r>
            <a:r>
              <a:rPr lang="cs-CZ" dirty="0" err="1">
                <a:solidFill>
                  <a:schemeClr val="bg1"/>
                </a:solidFill>
              </a:rPr>
              <a:t>screening</a:t>
            </a:r>
            <a:r>
              <a:rPr lang="cs-CZ" dirty="0">
                <a:solidFill>
                  <a:schemeClr val="bg1"/>
                </a:solidFill>
              </a:rPr>
              <a:t> tu prostaty od 40 let (z krve antigen PSA)</a:t>
            </a:r>
          </a:p>
          <a:p>
            <a:pPr marL="0" indent="0">
              <a:buNone/>
            </a:pPr>
            <a:r>
              <a:rPr lang="cs-CZ" dirty="0">
                <a:solidFill>
                  <a:schemeClr val="bg1"/>
                </a:solidFill>
              </a:rPr>
              <a:t>Všichni:  </a:t>
            </a:r>
            <a:r>
              <a:rPr lang="cs-CZ" dirty="0" err="1">
                <a:solidFill>
                  <a:schemeClr val="bg1"/>
                </a:solidFill>
              </a:rPr>
              <a:t>screening</a:t>
            </a:r>
            <a:r>
              <a:rPr lang="cs-CZ" dirty="0">
                <a:solidFill>
                  <a:schemeClr val="bg1"/>
                </a:solidFill>
              </a:rPr>
              <a:t> tu </a:t>
            </a:r>
            <a:r>
              <a:rPr lang="cs-CZ" dirty="0" err="1">
                <a:solidFill>
                  <a:schemeClr val="bg1"/>
                </a:solidFill>
              </a:rPr>
              <a:t>kolorekta</a:t>
            </a:r>
            <a:r>
              <a:rPr lang="cs-CZ" dirty="0">
                <a:solidFill>
                  <a:schemeClr val="bg1"/>
                </a:solidFill>
              </a:rPr>
              <a:t> od 45 let, kolonoskopie v intervalu 3-5 let, test na OK 1x ročně, EUS pro tumor pankreatu 1x ročně, vyšetření kožním lékařem, oční vyšetření 1x ročně</a:t>
            </a:r>
          </a:p>
        </p:txBody>
      </p:sp>
    </p:spTree>
    <p:extLst>
      <p:ext uri="{BB962C8B-B14F-4D97-AF65-F5344CB8AC3E}">
        <p14:creationId xmlns:p14="http://schemas.microsoft.com/office/powerpoint/2010/main" val="14239179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b="1" dirty="0">
                <a:solidFill>
                  <a:schemeClr val="bg1"/>
                </a:solidFill>
              </a:rPr>
              <a:t>Léčba nádorů prsu</a:t>
            </a:r>
          </a:p>
        </p:txBody>
      </p:sp>
      <p:sp>
        <p:nvSpPr>
          <p:cNvPr id="3" name="Zástupný symbol pro obsah 2"/>
          <p:cNvSpPr>
            <a:spLocks noGrp="1"/>
          </p:cNvSpPr>
          <p:nvPr>
            <p:ph idx="1"/>
          </p:nvPr>
        </p:nvSpPr>
        <p:spPr>
          <a:xfrm>
            <a:off x="1141412" y="2320124"/>
            <a:ext cx="9905999" cy="3880514"/>
          </a:xfrm>
        </p:spPr>
        <p:txBody>
          <a:bodyPr/>
          <a:lstStyle/>
          <a:p>
            <a:pPr algn="ctr"/>
            <a:r>
              <a:rPr lang="cs-CZ" b="1" dirty="0">
                <a:solidFill>
                  <a:schemeClr val="bg1"/>
                </a:solidFill>
              </a:rPr>
              <a:t>Léčba chirurgická</a:t>
            </a:r>
          </a:p>
          <a:p>
            <a:pPr algn="ctr"/>
            <a:r>
              <a:rPr lang="cs-CZ" b="1" dirty="0">
                <a:solidFill>
                  <a:schemeClr val="bg1"/>
                </a:solidFill>
              </a:rPr>
              <a:t>Radioterapie</a:t>
            </a:r>
          </a:p>
          <a:p>
            <a:pPr algn="ctr"/>
            <a:r>
              <a:rPr lang="cs-CZ" b="1" dirty="0">
                <a:solidFill>
                  <a:schemeClr val="bg1"/>
                </a:solidFill>
              </a:rPr>
              <a:t>Chemoterapie</a:t>
            </a:r>
          </a:p>
          <a:p>
            <a:pPr algn="ctr"/>
            <a:r>
              <a:rPr lang="cs-CZ" b="1" dirty="0">
                <a:solidFill>
                  <a:schemeClr val="bg1"/>
                </a:solidFill>
              </a:rPr>
              <a:t>Hormonální léčba</a:t>
            </a:r>
          </a:p>
          <a:p>
            <a:pPr algn="ctr"/>
            <a:r>
              <a:rPr lang="cs-CZ" b="1" dirty="0">
                <a:solidFill>
                  <a:schemeClr val="bg1"/>
                </a:solidFill>
              </a:rPr>
              <a:t>Biologická léčba</a:t>
            </a:r>
          </a:p>
          <a:p>
            <a:pPr algn="ctr"/>
            <a:endParaRPr lang="cs-CZ" dirty="0">
              <a:solidFill>
                <a:schemeClr val="bg1"/>
              </a:solidFill>
            </a:endParaRPr>
          </a:p>
        </p:txBody>
      </p:sp>
    </p:spTree>
    <p:extLst>
      <p:ext uri="{BB962C8B-B14F-4D97-AF65-F5344CB8AC3E}">
        <p14:creationId xmlns:p14="http://schemas.microsoft.com/office/powerpoint/2010/main" val="5753303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1413" y="533174"/>
            <a:ext cx="9905998" cy="1478570"/>
          </a:xfrm>
        </p:spPr>
        <p:txBody>
          <a:bodyPr/>
          <a:lstStyle/>
          <a:p>
            <a:pPr algn="ctr"/>
            <a:r>
              <a:rPr lang="cs-CZ" b="1" dirty="0">
                <a:solidFill>
                  <a:schemeClr val="bg1"/>
                </a:solidFill>
              </a:rPr>
              <a:t>Chirurgie - výkony </a:t>
            </a:r>
          </a:p>
        </p:txBody>
      </p:sp>
      <p:sp>
        <p:nvSpPr>
          <p:cNvPr id="3" name="Zástupný symbol pro obsah 2"/>
          <p:cNvSpPr>
            <a:spLocks noGrp="1"/>
          </p:cNvSpPr>
          <p:nvPr>
            <p:ph idx="1"/>
          </p:nvPr>
        </p:nvSpPr>
        <p:spPr>
          <a:xfrm>
            <a:off x="1141412" y="1755071"/>
            <a:ext cx="10697020" cy="3541714"/>
          </a:xfrm>
        </p:spPr>
        <p:txBody>
          <a:bodyPr>
            <a:normAutofit fontScale="92500" lnSpcReduction="20000"/>
          </a:bodyPr>
          <a:lstStyle/>
          <a:p>
            <a:r>
              <a:rPr lang="cs-CZ" b="1" dirty="0">
                <a:solidFill>
                  <a:schemeClr val="bg1"/>
                </a:solidFill>
              </a:rPr>
              <a:t>Konzervativní</a:t>
            </a:r>
            <a:r>
              <a:rPr lang="cs-CZ" dirty="0">
                <a:solidFill>
                  <a:schemeClr val="bg1"/>
                </a:solidFill>
              </a:rPr>
              <a:t> - </a:t>
            </a:r>
            <a:r>
              <a:rPr lang="cs-CZ" b="1" dirty="0">
                <a:solidFill>
                  <a:schemeClr val="bg1"/>
                </a:solidFill>
              </a:rPr>
              <a:t>parciální mastektomie </a:t>
            </a:r>
            <a:r>
              <a:rPr lang="cs-CZ" dirty="0">
                <a:solidFill>
                  <a:schemeClr val="bg1"/>
                </a:solidFill>
              </a:rPr>
              <a:t>– prs zůstává zachován, odstranění do zdravé tkáně – vyšetření resekčních okrajů</a:t>
            </a:r>
          </a:p>
          <a:p>
            <a:pPr marL="0" indent="0">
              <a:buNone/>
            </a:pPr>
            <a:r>
              <a:rPr lang="cs-CZ" dirty="0">
                <a:solidFill>
                  <a:schemeClr val="bg1"/>
                </a:solidFill>
              </a:rPr>
              <a:t>         </a:t>
            </a:r>
            <a:r>
              <a:rPr lang="cs-CZ" dirty="0" err="1">
                <a:solidFill>
                  <a:schemeClr val="bg1"/>
                </a:solidFill>
              </a:rPr>
              <a:t>Lumpektomie</a:t>
            </a:r>
            <a:r>
              <a:rPr lang="cs-CZ" dirty="0">
                <a:solidFill>
                  <a:schemeClr val="bg1"/>
                </a:solidFill>
              </a:rPr>
              <a:t>, </a:t>
            </a:r>
            <a:r>
              <a:rPr lang="cs-CZ" dirty="0" err="1">
                <a:solidFill>
                  <a:schemeClr val="bg1"/>
                </a:solidFill>
              </a:rPr>
              <a:t>segmentektomie</a:t>
            </a:r>
            <a:r>
              <a:rPr lang="cs-CZ" dirty="0">
                <a:solidFill>
                  <a:schemeClr val="bg1"/>
                </a:solidFill>
              </a:rPr>
              <a:t>, </a:t>
            </a:r>
            <a:r>
              <a:rPr lang="cs-CZ" dirty="0" err="1">
                <a:solidFill>
                  <a:schemeClr val="bg1"/>
                </a:solidFill>
              </a:rPr>
              <a:t>kvadrantektomie</a:t>
            </a:r>
            <a:r>
              <a:rPr lang="cs-CZ" dirty="0">
                <a:solidFill>
                  <a:schemeClr val="bg1"/>
                </a:solidFill>
              </a:rPr>
              <a:t>, </a:t>
            </a:r>
            <a:r>
              <a:rPr lang="cs-CZ" dirty="0" err="1">
                <a:solidFill>
                  <a:schemeClr val="bg1"/>
                </a:solidFill>
              </a:rPr>
              <a:t>tumorektomie</a:t>
            </a:r>
            <a:endParaRPr lang="cs-CZ" dirty="0">
              <a:solidFill>
                <a:schemeClr val="bg1"/>
              </a:solidFill>
            </a:endParaRPr>
          </a:p>
          <a:p>
            <a:r>
              <a:rPr lang="cs-CZ" b="1" dirty="0">
                <a:solidFill>
                  <a:schemeClr val="bg1"/>
                </a:solidFill>
              </a:rPr>
              <a:t>Radikální </a:t>
            </a:r>
            <a:r>
              <a:rPr lang="cs-CZ" dirty="0">
                <a:solidFill>
                  <a:schemeClr val="bg1"/>
                </a:solidFill>
              </a:rPr>
              <a:t>výkony – </a:t>
            </a:r>
            <a:r>
              <a:rPr lang="cs-CZ" b="1" dirty="0">
                <a:solidFill>
                  <a:schemeClr val="bg1"/>
                </a:solidFill>
              </a:rPr>
              <a:t>totální mastektomie </a:t>
            </a:r>
            <a:r>
              <a:rPr lang="cs-CZ" dirty="0">
                <a:solidFill>
                  <a:schemeClr val="bg1"/>
                </a:solidFill>
              </a:rPr>
              <a:t>– odnětí celého prsu</a:t>
            </a:r>
          </a:p>
          <a:p>
            <a:r>
              <a:rPr lang="cs-CZ" b="1" dirty="0">
                <a:solidFill>
                  <a:schemeClr val="bg1"/>
                </a:solidFill>
              </a:rPr>
              <a:t>Paliativní </a:t>
            </a:r>
            <a:r>
              <a:rPr lang="cs-CZ" dirty="0">
                <a:solidFill>
                  <a:schemeClr val="bg1"/>
                </a:solidFill>
              </a:rPr>
              <a:t>– </a:t>
            </a:r>
            <a:r>
              <a:rPr lang="cs-CZ" b="1" dirty="0">
                <a:solidFill>
                  <a:schemeClr val="bg1"/>
                </a:solidFill>
              </a:rPr>
              <a:t>sanační mastektomie</a:t>
            </a:r>
          </a:p>
          <a:p>
            <a:r>
              <a:rPr lang="cs-CZ" b="1" dirty="0">
                <a:solidFill>
                  <a:schemeClr val="bg1"/>
                </a:solidFill>
              </a:rPr>
              <a:t>Rekonstrukční plastické operace</a:t>
            </a:r>
          </a:p>
          <a:p>
            <a:r>
              <a:rPr lang="cs-CZ" b="1" dirty="0">
                <a:solidFill>
                  <a:schemeClr val="bg1"/>
                </a:solidFill>
              </a:rPr>
              <a:t>Profylaktické</a:t>
            </a:r>
            <a:r>
              <a:rPr lang="cs-CZ" dirty="0">
                <a:solidFill>
                  <a:schemeClr val="bg1"/>
                </a:solidFill>
              </a:rPr>
              <a:t> – profylaktická subkutánní bilaterální mastektomie, bilaterální </a:t>
            </a:r>
            <a:r>
              <a:rPr lang="cs-CZ" dirty="0" err="1">
                <a:solidFill>
                  <a:schemeClr val="bg1"/>
                </a:solidFill>
              </a:rPr>
              <a:t>adnexektomie</a:t>
            </a:r>
            <a:endParaRPr lang="cs-CZ" dirty="0">
              <a:solidFill>
                <a:schemeClr val="bg1"/>
              </a:solidFill>
            </a:endParaRPr>
          </a:p>
          <a:p>
            <a:r>
              <a:rPr lang="cs-CZ" b="1" dirty="0">
                <a:solidFill>
                  <a:schemeClr val="bg1"/>
                </a:solidFill>
              </a:rPr>
              <a:t>Vyšetření a biopsie </a:t>
            </a:r>
            <a:r>
              <a:rPr lang="cs-CZ" b="1" dirty="0" err="1">
                <a:solidFill>
                  <a:schemeClr val="bg1"/>
                </a:solidFill>
              </a:rPr>
              <a:t>sentinelové</a:t>
            </a:r>
            <a:r>
              <a:rPr lang="cs-CZ" b="1" dirty="0">
                <a:solidFill>
                  <a:schemeClr val="bg1"/>
                </a:solidFill>
              </a:rPr>
              <a:t> uzliny, disekce axilárních uzlin</a:t>
            </a:r>
          </a:p>
        </p:txBody>
      </p:sp>
    </p:spTree>
    <p:extLst>
      <p:ext uri="{BB962C8B-B14F-4D97-AF65-F5344CB8AC3E}">
        <p14:creationId xmlns:p14="http://schemas.microsoft.com/office/powerpoint/2010/main" val="26591037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cstate="print"/>
          <a:stretch>
            <a:fillRect/>
          </a:stretch>
        </p:blipFill>
        <p:spPr>
          <a:xfrm>
            <a:off x="960864" y="793170"/>
            <a:ext cx="4410831" cy="3359138"/>
          </a:xfrm>
          <a:prstGeom prst="rect">
            <a:avLst/>
          </a:prstGeom>
          <a:ln>
            <a:solidFill>
              <a:schemeClr val="bg1"/>
            </a:solidFill>
          </a:ln>
        </p:spPr>
      </p:pic>
      <p:sp>
        <p:nvSpPr>
          <p:cNvPr id="5" name="TextovéPole 4"/>
          <p:cNvSpPr txBox="1"/>
          <p:nvPr/>
        </p:nvSpPr>
        <p:spPr>
          <a:xfrm>
            <a:off x="1405706" y="6295859"/>
            <a:ext cx="4397686" cy="276999"/>
          </a:xfrm>
          <a:prstGeom prst="rect">
            <a:avLst/>
          </a:prstGeom>
          <a:noFill/>
        </p:spPr>
        <p:txBody>
          <a:bodyPr wrap="square" rtlCol="0">
            <a:spAutoFit/>
          </a:bodyPr>
          <a:lstStyle/>
          <a:p>
            <a:r>
              <a:rPr lang="cs-CZ" sz="1200" b="1" dirty="0"/>
              <a:t>Chirurgická léčba karcinomu prsu, Coufal O, </a:t>
            </a:r>
            <a:r>
              <a:rPr lang="cs-CZ" sz="1200" b="1" dirty="0" err="1"/>
              <a:t>Vuk</a:t>
            </a:r>
            <a:r>
              <a:rPr lang="cs-CZ" sz="1200" b="1" dirty="0"/>
              <a:t> Fait </a:t>
            </a:r>
          </a:p>
        </p:txBody>
      </p:sp>
      <p:sp>
        <p:nvSpPr>
          <p:cNvPr id="6" name="Obdélník 5"/>
          <p:cNvSpPr/>
          <p:nvPr/>
        </p:nvSpPr>
        <p:spPr>
          <a:xfrm>
            <a:off x="5477306" y="1236089"/>
            <a:ext cx="6096000" cy="400110"/>
          </a:xfrm>
          <a:prstGeom prst="rect">
            <a:avLst/>
          </a:prstGeom>
        </p:spPr>
        <p:txBody>
          <a:bodyPr>
            <a:spAutoFit/>
          </a:bodyPr>
          <a:lstStyle/>
          <a:p>
            <a:r>
              <a:rPr lang="cs-CZ" sz="2000" b="1" dirty="0">
                <a:solidFill>
                  <a:schemeClr val="bg1"/>
                </a:solidFill>
              </a:rPr>
              <a:t>PARCIÁLNÍ MASTEKTOMIE</a:t>
            </a:r>
          </a:p>
        </p:txBody>
      </p:sp>
      <p:pic>
        <p:nvPicPr>
          <p:cNvPr id="7" name="Obrázek 6"/>
          <p:cNvPicPr>
            <a:picLocks noChangeAspect="1"/>
          </p:cNvPicPr>
          <p:nvPr/>
        </p:nvPicPr>
        <p:blipFill rotWithShape="1">
          <a:blip r:embed="rId3" cstate="print"/>
          <a:srcRect l="38287" t="40066" r="21120" b="8815"/>
          <a:stretch/>
        </p:blipFill>
        <p:spPr>
          <a:xfrm>
            <a:off x="6073253" y="2472739"/>
            <a:ext cx="5281684" cy="3739487"/>
          </a:xfrm>
          <a:prstGeom prst="rect">
            <a:avLst/>
          </a:prstGeom>
          <a:ln>
            <a:solidFill>
              <a:schemeClr val="bg1"/>
            </a:solidFill>
          </a:ln>
        </p:spPr>
      </p:pic>
      <p:sp>
        <p:nvSpPr>
          <p:cNvPr id="2" name="TextovéPole 1"/>
          <p:cNvSpPr txBox="1"/>
          <p:nvPr/>
        </p:nvSpPr>
        <p:spPr>
          <a:xfrm>
            <a:off x="3166280" y="4899546"/>
            <a:ext cx="2906973" cy="400110"/>
          </a:xfrm>
          <a:prstGeom prst="rect">
            <a:avLst/>
          </a:prstGeom>
          <a:noFill/>
        </p:spPr>
        <p:txBody>
          <a:bodyPr wrap="square" rtlCol="0">
            <a:spAutoFit/>
          </a:bodyPr>
          <a:lstStyle/>
          <a:p>
            <a:r>
              <a:rPr lang="cs-CZ" sz="2000" b="1" dirty="0">
                <a:solidFill>
                  <a:schemeClr val="bg1"/>
                </a:solidFill>
              </a:rPr>
              <a:t>TOTÁLNÍ MASTEKTOMIE</a:t>
            </a:r>
          </a:p>
        </p:txBody>
      </p:sp>
    </p:spTree>
    <p:extLst>
      <p:ext uri="{BB962C8B-B14F-4D97-AF65-F5344CB8AC3E}">
        <p14:creationId xmlns:p14="http://schemas.microsoft.com/office/powerpoint/2010/main" val="2081488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1413" y="174623"/>
            <a:ext cx="9905998" cy="1478570"/>
          </a:xfrm>
        </p:spPr>
        <p:txBody>
          <a:bodyPr/>
          <a:lstStyle/>
          <a:p>
            <a:pPr algn="ctr"/>
            <a:r>
              <a:rPr lang="cs-CZ" b="1" dirty="0" err="1">
                <a:solidFill>
                  <a:schemeClr val="bg1"/>
                </a:solidFill>
              </a:rPr>
              <a:t>EPidemiologie</a:t>
            </a:r>
            <a:endParaRPr lang="cs-CZ" b="1" dirty="0">
              <a:solidFill>
                <a:schemeClr val="bg1"/>
              </a:solidFill>
            </a:endParaRPr>
          </a:p>
        </p:txBody>
      </p:sp>
      <p:sp>
        <p:nvSpPr>
          <p:cNvPr id="3" name="Zástupný symbol pro obsah 2"/>
          <p:cNvSpPr>
            <a:spLocks noGrp="1"/>
          </p:cNvSpPr>
          <p:nvPr>
            <p:ph idx="1"/>
          </p:nvPr>
        </p:nvSpPr>
        <p:spPr>
          <a:xfrm>
            <a:off x="1141412" y="1317764"/>
            <a:ext cx="9905999" cy="4039674"/>
          </a:xfrm>
        </p:spPr>
        <p:txBody>
          <a:bodyPr/>
          <a:lstStyle/>
          <a:p>
            <a:r>
              <a:rPr lang="cs-CZ" sz="2000" dirty="0">
                <a:solidFill>
                  <a:schemeClr val="bg1"/>
                </a:solidFill>
              </a:rPr>
              <a:t>Incidence u žen v ČR 72/100 000, mortalita 12/100 000  k roku 2021</a:t>
            </a:r>
          </a:p>
          <a:p>
            <a:r>
              <a:rPr lang="cs-CZ" sz="2000" dirty="0">
                <a:solidFill>
                  <a:schemeClr val="bg1"/>
                </a:solidFill>
              </a:rPr>
              <a:t>Postihuje nejčastěji ženy mezi 50.-75. rokem života, 1 % mužů</a:t>
            </a:r>
          </a:p>
          <a:p>
            <a:r>
              <a:rPr lang="cs-CZ" sz="2000" dirty="0">
                <a:solidFill>
                  <a:schemeClr val="bg1"/>
                </a:solidFill>
              </a:rPr>
              <a:t>Pozvolna stoupající incidence, mortalita klesá – důsledkem je vyšší </a:t>
            </a:r>
            <a:r>
              <a:rPr lang="cs-CZ" sz="2000" u="sng" dirty="0">
                <a:solidFill>
                  <a:schemeClr val="bg1"/>
                </a:solidFill>
              </a:rPr>
              <a:t>prevalence-</a:t>
            </a:r>
            <a:r>
              <a:rPr lang="cs-CZ" sz="2000" dirty="0">
                <a:solidFill>
                  <a:schemeClr val="bg1"/>
                </a:solidFill>
              </a:rPr>
              <a:t> počet žen žijících z diagnózou karcinomu prsu</a:t>
            </a:r>
          </a:p>
          <a:p>
            <a:endParaRPr lang="cs-CZ" dirty="0">
              <a:solidFill>
                <a:schemeClr val="bg1"/>
              </a:solidFill>
            </a:endParaRPr>
          </a:p>
        </p:txBody>
      </p:sp>
      <p:pic>
        <p:nvPicPr>
          <p:cNvPr id="5" name="Obrázek 4" descr="Obsah obrázku text, snímek obrazovky, Vykreslený graf, řada/pruh&#10;&#10;Popis byl vytvořen automaticky">
            <a:extLst>
              <a:ext uri="{FF2B5EF4-FFF2-40B4-BE49-F238E27FC236}">
                <a16:creationId xmlns:a16="http://schemas.microsoft.com/office/drawing/2014/main" xmlns="" id="{E4BEE645-E981-CC01-2496-E3431E77AE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1411" y="3227203"/>
            <a:ext cx="4805362" cy="3127942"/>
          </a:xfrm>
          <a:prstGeom prst="rect">
            <a:avLst/>
          </a:prstGeom>
        </p:spPr>
      </p:pic>
      <p:pic>
        <p:nvPicPr>
          <p:cNvPr id="7" name="Obrázek 6" descr="Obsah obrázku text, Vykreslený graf, řada/pruh, snímek obrazovky&#10;&#10;Popis byl vytvořen automaticky">
            <a:extLst>
              <a:ext uri="{FF2B5EF4-FFF2-40B4-BE49-F238E27FC236}">
                <a16:creationId xmlns:a16="http://schemas.microsoft.com/office/drawing/2014/main" xmlns="" id="{7F700B43-0766-FC9A-0500-F981D289AE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4896" y="3227203"/>
            <a:ext cx="4983932" cy="3144864"/>
          </a:xfrm>
          <a:prstGeom prst="rect">
            <a:avLst/>
          </a:prstGeom>
        </p:spPr>
      </p:pic>
    </p:spTree>
    <p:extLst>
      <p:ext uri="{BB962C8B-B14F-4D97-AF65-F5344CB8AC3E}">
        <p14:creationId xmlns:p14="http://schemas.microsoft.com/office/powerpoint/2010/main" val="12747584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119116" y="750627"/>
            <a:ext cx="9498842" cy="4955203"/>
          </a:xfrm>
          <a:prstGeom prst="rect">
            <a:avLst/>
          </a:prstGeom>
          <a:noFill/>
        </p:spPr>
        <p:txBody>
          <a:bodyPr wrap="square" rtlCol="0">
            <a:spAutoFit/>
          </a:bodyPr>
          <a:lstStyle/>
          <a:p>
            <a:r>
              <a:rPr lang="cs-CZ" sz="2400" b="1" dirty="0">
                <a:solidFill>
                  <a:schemeClr val="bg1"/>
                </a:solidFill>
              </a:rPr>
              <a:t>Totální mastektomie</a:t>
            </a:r>
          </a:p>
          <a:p>
            <a:endParaRPr lang="cs-CZ" sz="2400" b="1" dirty="0">
              <a:solidFill>
                <a:schemeClr val="bg1"/>
              </a:solidFill>
            </a:endParaRPr>
          </a:p>
          <a:p>
            <a:pPr marL="342900" indent="-342900">
              <a:buFont typeface="Arial" panose="020B0604020202020204" pitchFamily="34" charset="0"/>
              <a:buChar char="•"/>
            </a:pPr>
            <a:r>
              <a:rPr lang="cs-CZ" sz="2000" dirty="0">
                <a:solidFill>
                  <a:schemeClr val="bg1"/>
                </a:solidFill>
              </a:rPr>
              <a:t>Nádor nelze odstranit dostatečně parciálním výkonem – multicentrický nádor, nepoměr mezi velikostí prsu a nádoru, mnohočetné </a:t>
            </a:r>
            <a:r>
              <a:rPr lang="cs-CZ" sz="2000" dirty="0" err="1">
                <a:solidFill>
                  <a:schemeClr val="bg1"/>
                </a:solidFill>
              </a:rPr>
              <a:t>mikrokalcifikace</a:t>
            </a:r>
            <a:r>
              <a:rPr lang="cs-CZ" sz="2000" dirty="0">
                <a:solidFill>
                  <a:schemeClr val="bg1"/>
                </a:solidFill>
              </a:rPr>
              <a:t>- DCIS (</a:t>
            </a:r>
            <a:r>
              <a:rPr lang="cs-CZ" sz="2000" dirty="0" err="1">
                <a:solidFill>
                  <a:schemeClr val="bg1"/>
                </a:solidFill>
              </a:rPr>
              <a:t>duktální</a:t>
            </a:r>
            <a:r>
              <a:rPr lang="cs-CZ" sz="2000" dirty="0">
                <a:solidFill>
                  <a:schemeClr val="bg1"/>
                </a:solidFill>
              </a:rPr>
              <a:t> </a:t>
            </a:r>
            <a:r>
              <a:rPr lang="cs-CZ" sz="2000" dirty="0" err="1">
                <a:solidFill>
                  <a:schemeClr val="bg1"/>
                </a:solidFill>
              </a:rPr>
              <a:t>carcinoma</a:t>
            </a:r>
            <a:r>
              <a:rPr lang="cs-CZ" sz="2000" dirty="0">
                <a:solidFill>
                  <a:schemeClr val="bg1"/>
                </a:solidFill>
              </a:rPr>
              <a:t> in </a:t>
            </a:r>
            <a:r>
              <a:rPr lang="cs-CZ" sz="2000" dirty="0" err="1">
                <a:solidFill>
                  <a:schemeClr val="bg1"/>
                </a:solidFill>
              </a:rPr>
              <a:t>situ</a:t>
            </a:r>
            <a:r>
              <a:rPr lang="cs-CZ" sz="2000" dirty="0">
                <a:solidFill>
                  <a:schemeClr val="bg1"/>
                </a:solidFill>
              </a:rPr>
              <a:t>), inflamatorní karcinom, lokální recidiva onemocnění </a:t>
            </a:r>
          </a:p>
          <a:p>
            <a:pPr marL="342900" indent="-342900">
              <a:buFont typeface="Arial" panose="020B0604020202020204" pitchFamily="34" charset="0"/>
              <a:buChar char="•"/>
            </a:pPr>
            <a:r>
              <a:rPr lang="cs-CZ" sz="2000" dirty="0">
                <a:solidFill>
                  <a:schemeClr val="bg1"/>
                </a:solidFill>
              </a:rPr>
              <a:t>Pacientka nebude mít adjuvantní léčbu (kontraindikace, odmítnutí)</a:t>
            </a:r>
          </a:p>
          <a:p>
            <a:pPr marL="342900" indent="-342900">
              <a:buFont typeface="Arial" panose="020B0604020202020204" pitchFamily="34" charset="0"/>
              <a:buChar char="•"/>
            </a:pPr>
            <a:r>
              <a:rPr lang="cs-CZ" sz="2000" dirty="0">
                <a:solidFill>
                  <a:schemeClr val="bg1"/>
                </a:solidFill>
              </a:rPr>
              <a:t>Na žádost pacientky</a:t>
            </a:r>
          </a:p>
          <a:p>
            <a:pPr marL="342900" indent="-342900">
              <a:buFont typeface="Arial" panose="020B0604020202020204" pitchFamily="34" charset="0"/>
              <a:buChar char="•"/>
            </a:pPr>
            <a:r>
              <a:rPr lang="cs-CZ" sz="2000" b="1" dirty="0">
                <a:solidFill>
                  <a:schemeClr val="bg1"/>
                </a:solidFill>
              </a:rPr>
              <a:t>Profylaktická mastektomie </a:t>
            </a:r>
            <a:r>
              <a:rPr lang="cs-CZ" sz="2000" dirty="0">
                <a:solidFill>
                  <a:schemeClr val="bg1"/>
                </a:solidFill>
              </a:rPr>
              <a:t>– snižuje riziko vzniku karcinomu ve stejnostranném i kontralaterálním prsu u pacientek s prokázaným hereditárním tu </a:t>
            </a:r>
            <a:r>
              <a:rPr lang="cs-CZ" sz="2000" dirty="0" err="1">
                <a:solidFill>
                  <a:schemeClr val="bg1"/>
                </a:solidFill>
              </a:rPr>
              <a:t>mammy</a:t>
            </a:r>
            <a:r>
              <a:rPr lang="cs-CZ" sz="2000" dirty="0">
                <a:solidFill>
                  <a:schemeClr val="bg1"/>
                </a:solidFill>
              </a:rPr>
              <a:t> – BRCA 1/BRCA 2</a:t>
            </a:r>
          </a:p>
          <a:p>
            <a:endParaRPr lang="cs-CZ" sz="2000" dirty="0">
              <a:solidFill>
                <a:schemeClr val="bg1"/>
              </a:solidFill>
            </a:endParaRPr>
          </a:p>
          <a:p>
            <a:pPr marL="342900" indent="-342900">
              <a:buFont typeface="Arial" panose="020B0604020202020204" pitchFamily="34" charset="0"/>
              <a:buChar char="•"/>
            </a:pPr>
            <a:r>
              <a:rPr lang="cs-CZ" sz="2000" dirty="0">
                <a:solidFill>
                  <a:schemeClr val="bg1"/>
                </a:solidFill>
              </a:rPr>
              <a:t>Klasická mastektomie, kůži šetřící mastektomie, subkutánní mastektomie - zůstává zachován </a:t>
            </a:r>
            <a:r>
              <a:rPr lang="cs-CZ" sz="2000" dirty="0" err="1">
                <a:solidFill>
                  <a:schemeClr val="bg1"/>
                </a:solidFill>
              </a:rPr>
              <a:t>areolomammilární</a:t>
            </a:r>
            <a:r>
              <a:rPr lang="cs-CZ" sz="2000" dirty="0">
                <a:solidFill>
                  <a:schemeClr val="bg1"/>
                </a:solidFill>
              </a:rPr>
              <a:t> komplex, </a:t>
            </a:r>
            <a:r>
              <a:rPr lang="cs-CZ" sz="2000" b="1" dirty="0">
                <a:solidFill>
                  <a:schemeClr val="bg1"/>
                </a:solidFill>
              </a:rPr>
              <a:t>radikální modifikovaná mastektomie s disekcí axily </a:t>
            </a:r>
            <a:r>
              <a:rPr lang="cs-CZ" sz="2000" dirty="0">
                <a:solidFill>
                  <a:schemeClr val="bg1"/>
                </a:solidFill>
              </a:rPr>
              <a:t>vs</a:t>
            </a:r>
            <a:r>
              <a:rPr lang="cs-CZ" sz="2000" b="1" dirty="0">
                <a:solidFill>
                  <a:schemeClr val="bg1"/>
                </a:solidFill>
              </a:rPr>
              <a:t> simplexní mastektomie </a:t>
            </a:r>
            <a:r>
              <a:rPr lang="cs-CZ" sz="2000" dirty="0">
                <a:solidFill>
                  <a:schemeClr val="bg1"/>
                </a:solidFill>
              </a:rPr>
              <a:t>bez uzlin</a:t>
            </a:r>
          </a:p>
          <a:p>
            <a:endParaRPr lang="cs-CZ" sz="2800" dirty="0"/>
          </a:p>
        </p:txBody>
      </p:sp>
    </p:spTree>
    <p:extLst>
      <p:ext uri="{BB962C8B-B14F-4D97-AF65-F5344CB8AC3E}">
        <p14:creationId xmlns:p14="http://schemas.microsoft.com/office/powerpoint/2010/main" val="24544775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a:solidFill>
                  <a:schemeClr val="bg1"/>
                </a:solidFill>
              </a:rPr>
              <a:t>Plastická chirurgie prsu</a:t>
            </a:r>
            <a:br>
              <a:rPr lang="cs-CZ" dirty="0">
                <a:solidFill>
                  <a:schemeClr val="bg1"/>
                </a:solidFill>
              </a:rPr>
            </a:br>
            <a:endParaRPr lang="cs-CZ" dirty="0">
              <a:solidFill>
                <a:schemeClr val="bg1"/>
              </a:solidFill>
            </a:endParaRPr>
          </a:p>
        </p:txBody>
      </p:sp>
      <p:sp>
        <p:nvSpPr>
          <p:cNvPr id="3" name="TextovéPole 2"/>
          <p:cNvSpPr txBox="1"/>
          <p:nvPr/>
        </p:nvSpPr>
        <p:spPr>
          <a:xfrm>
            <a:off x="1207476" y="1615471"/>
            <a:ext cx="10580913" cy="1292662"/>
          </a:xfrm>
          <a:prstGeom prst="rect">
            <a:avLst/>
          </a:prstGeom>
          <a:noFill/>
        </p:spPr>
        <p:txBody>
          <a:bodyPr wrap="square" rtlCol="0">
            <a:spAutoFit/>
          </a:bodyPr>
          <a:lstStyle/>
          <a:p>
            <a:r>
              <a:rPr lang="cs-CZ" sz="2000" dirty="0">
                <a:solidFill>
                  <a:schemeClr val="bg1"/>
                </a:solidFill>
              </a:rPr>
              <a:t>Pooperační </a:t>
            </a:r>
            <a:r>
              <a:rPr lang="cs-CZ" sz="2000" dirty="0" err="1">
                <a:solidFill>
                  <a:schemeClr val="bg1"/>
                </a:solidFill>
              </a:rPr>
              <a:t>epitéza</a:t>
            </a:r>
            <a:r>
              <a:rPr lang="cs-CZ" sz="2000" dirty="0">
                <a:solidFill>
                  <a:schemeClr val="bg1"/>
                </a:solidFill>
              </a:rPr>
              <a:t> - vkládá se do podprsenky  dočasně</a:t>
            </a:r>
          </a:p>
          <a:p>
            <a:r>
              <a:rPr lang="cs-CZ" sz="2000" dirty="0">
                <a:solidFill>
                  <a:schemeClr val="bg1"/>
                </a:solidFill>
              </a:rPr>
              <a:t>Korekční silikonová </a:t>
            </a:r>
            <a:r>
              <a:rPr lang="cs-CZ" sz="2000" dirty="0" err="1">
                <a:solidFill>
                  <a:schemeClr val="bg1"/>
                </a:solidFill>
              </a:rPr>
              <a:t>epitéza</a:t>
            </a:r>
            <a:r>
              <a:rPr lang="cs-CZ" sz="2000" dirty="0">
                <a:solidFill>
                  <a:schemeClr val="bg1"/>
                </a:solidFill>
              </a:rPr>
              <a:t>  - vyrovnává nerovnosti po operaci prsu, integrovaná vzduchová komora</a:t>
            </a:r>
          </a:p>
          <a:p>
            <a:r>
              <a:rPr lang="cs-CZ" sz="2000" dirty="0">
                <a:solidFill>
                  <a:schemeClr val="bg1"/>
                </a:solidFill>
              </a:rPr>
              <a:t>Silikonová </a:t>
            </a:r>
            <a:r>
              <a:rPr lang="cs-CZ" sz="2000" dirty="0" err="1">
                <a:solidFill>
                  <a:schemeClr val="bg1"/>
                </a:solidFill>
              </a:rPr>
              <a:t>epitéza</a:t>
            </a:r>
            <a:r>
              <a:rPr lang="cs-CZ" sz="2000" dirty="0">
                <a:solidFill>
                  <a:schemeClr val="bg1"/>
                </a:solidFill>
              </a:rPr>
              <a:t> - trvalá do speciálního prádla, plavek, přímo na tělo hradí ZP á 2 roky</a:t>
            </a:r>
          </a:p>
          <a:p>
            <a:endParaRPr lang="cs-CZ" dirty="0"/>
          </a:p>
        </p:txBody>
      </p:sp>
      <p:pic>
        <p:nvPicPr>
          <p:cNvPr id="4" name="Obrázek 3"/>
          <p:cNvPicPr>
            <a:picLocks noChangeAspect="1"/>
          </p:cNvPicPr>
          <p:nvPr/>
        </p:nvPicPr>
        <p:blipFill>
          <a:blip r:embed="rId3"/>
          <a:stretch>
            <a:fillRect/>
          </a:stretch>
        </p:blipFill>
        <p:spPr>
          <a:xfrm>
            <a:off x="1207476" y="3042891"/>
            <a:ext cx="2652005" cy="3312343"/>
          </a:xfrm>
          <a:prstGeom prst="rect">
            <a:avLst/>
          </a:prstGeom>
          <a:ln>
            <a:solidFill>
              <a:schemeClr val="bg1"/>
            </a:solidFill>
          </a:ln>
        </p:spPr>
      </p:pic>
      <p:pic>
        <p:nvPicPr>
          <p:cNvPr id="5" name="Obrázek 4"/>
          <p:cNvPicPr>
            <a:picLocks noChangeAspect="1"/>
          </p:cNvPicPr>
          <p:nvPr/>
        </p:nvPicPr>
        <p:blipFill>
          <a:blip r:embed="rId4"/>
          <a:stretch>
            <a:fillRect/>
          </a:stretch>
        </p:blipFill>
        <p:spPr>
          <a:xfrm>
            <a:off x="7931696" y="3042891"/>
            <a:ext cx="3217649" cy="3320016"/>
          </a:xfrm>
          <a:prstGeom prst="rect">
            <a:avLst/>
          </a:prstGeom>
          <a:ln>
            <a:solidFill>
              <a:schemeClr val="bg1"/>
            </a:solidFill>
          </a:ln>
        </p:spPr>
      </p:pic>
      <p:pic>
        <p:nvPicPr>
          <p:cNvPr id="6" name="Obrázek 5"/>
          <p:cNvPicPr>
            <a:picLocks noChangeAspect="1"/>
          </p:cNvPicPr>
          <p:nvPr/>
        </p:nvPicPr>
        <p:blipFill>
          <a:blip r:embed="rId5"/>
          <a:stretch>
            <a:fillRect/>
          </a:stretch>
        </p:blipFill>
        <p:spPr>
          <a:xfrm>
            <a:off x="4159781" y="3042892"/>
            <a:ext cx="3617706" cy="2709814"/>
          </a:xfrm>
          <a:prstGeom prst="rect">
            <a:avLst/>
          </a:prstGeom>
          <a:ln>
            <a:solidFill>
              <a:schemeClr val="bg1"/>
            </a:solidFill>
          </a:ln>
        </p:spPr>
      </p:pic>
      <p:sp>
        <p:nvSpPr>
          <p:cNvPr id="7" name="TextovéPole 6"/>
          <p:cNvSpPr txBox="1"/>
          <p:nvPr/>
        </p:nvSpPr>
        <p:spPr>
          <a:xfrm>
            <a:off x="8288977" y="6434157"/>
            <a:ext cx="2968832" cy="276999"/>
          </a:xfrm>
          <a:prstGeom prst="rect">
            <a:avLst/>
          </a:prstGeom>
          <a:noFill/>
        </p:spPr>
        <p:txBody>
          <a:bodyPr wrap="square" rtlCol="0">
            <a:spAutoFit/>
          </a:bodyPr>
          <a:lstStyle/>
          <a:p>
            <a:r>
              <a:rPr lang="cs-CZ" sz="1200" dirty="0"/>
              <a:t>https://www.epita-dd.cz/</a:t>
            </a:r>
          </a:p>
        </p:txBody>
      </p:sp>
    </p:spTree>
    <p:extLst>
      <p:ext uri="{BB962C8B-B14F-4D97-AF65-F5344CB8AC3E}">
        <p14:creationId xmlns:p14="http://schemas.microsoft.com/office/powerpoint/2010/main" val="8555285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997527" y="665018"/>
            <a:ext cx="10723417" cy="4770537"/>
          </a:xfrm>
          <a:prstGeom prst="rect">
            <a:avLst/>
          </a:prstGeom>
          <a:noFill/>
        </p:spPr>
        <p:txBody>
          <a:bodyPr wrap="square" rtlCol="0">
            <a:spAutoFit/>
          </a:bodyPr>
          <a:lstStyle/>
          <a:p>
            <a:r>
              <a:rPr lang="cs-CZ" sz="2800" dirty="0">
                <a:solidFill>
                  <a:schemeClr val="bg1"/>
                </a:solidFill>
              </a:rPr>
              <a:t>Plastické operace po radikálním odstranění prsu </a:t>
            </a:r>
          </a:p>
          <a:p>
            <a:r>
              <a:rPr lang="cs-CZ" sz="2800" dirty="0">
                <a:solidFill>
                  <a:schemeClr val="bg1"/>
                </a:solidFill>
              </a:rPr>
              <a:t>(totální mastektomii)</a:t>
            </a:r>
          </a:p>
          <a:p>
            <a:endParaRPr lang="cs-CZ" sz="2800" dirty="0">
              <a:solidFill>
                <a:schemeClr val="bg1"/>
              </a:solidFill>
            </a:endParaRPr>
          </a:p>
          <a:p>
            <a:pPr marL="457200" indent="-457200">
              <a:buFontTx/>
              <a:buChar char="-"/>
            </a:pPr>
            <a:r>
              <a:rPr lang="cs-CZ" sz="2000" dirty="0">
                <a:solidFill>
                  <a:schemeClr val="bg1"/>
                </a:solidFill>
              </a:rPr>
              <a:t>rekonstrukce časná a odložená, jednostranná i oboustranná</a:t>
            </a:r>
          </a:p>
          <a:p>
            <a:endParaRPr lang="cs-CZ" sz="2000" dirty="0">
              <a:solidFill>
                <a:schemeClr val="bg1"/>
              </a:solidFill>
            </a:endParaRPr>
          </a:p>
          <a:p>
            <a:r>
              <a:rPr lang="cs-CZ" sz="2000" dirty="0">
                <a:solidFill>
                  <a:schemeClr val="bg1"/>
                </a:solidFill>
              </a:rPr>
              <a:t>1/ vytvarování nového prsu; často neprobíhá najednou, ale postupně, </a:t>
            </a:r>
          </a:p>
          <a:p>
            <a:r>
              <a:rPr lang="cs-CZ" sz="2000" dirty="0">
                <a:solidFill>
                  <a:schemeClr val="bg1"/>
                </a:solidFill>
              </a:rPr>
              <a:t>2/ rekonstrukce bradavky – provádí se jako samostatná operace až s odstupem několika měsíců po úvodním vytvarování prsu</a:t>
            </a:r>
            <a:r>
              <a:rPr lang="cs-CZ" sz="2000" dirty="0"/>
              <a:t> </a:t>
            </a:r>
          </a:p>
          <a:p>
            <a:r>
              <a:rPr lang="cs-CZ" sz="2000" dirty="0">
                <a:solidFill>
                  <a:schemeClr val="bg1"/>
                </a:solidFill>
              </a:rPr>
              <a:t>3/ rekonstrukce prsního dvorce – probíhá zpravidla prostřednictvím tetování </a:t>
            </a:r>
          </a:p>
          <a:p>
            <a:r>
              <a:rPr lang="cs-CZ" sz="2000" dirty="0">
                <a:solidFill>
                  <a:schemeClr val="bg1"/>
                </a:solidFill>
              </a:rPr>
              <a:t>4/ případné další operace pro dosažení souměrnosti (symetrie). Mohou zahrnovat zmenšení, zvětšení, nebo změnu tvaru druhého prsu.</a:t>
            </a:r>
          </a:p>
          <a:p>
            <a:endParaRPr lang="cs-CZ" sz="2000" dirty="0">
              <a:solidFill>
                <a:schemeClr val="bg1"/>
              </a:solidFill>
            </a:endParaRPr>
          </a:p>
          <a:p>
            <a:r>
              <a:rPr lang="cs-CZ" sz="2000" dirty="0"/>
              <a:t>• rekonstrukce pomocí implantátu, nejprve tkáňový expandér, poté trvalý implantát</a:t>
            </a:r>
          </a:p>
          <a:p>
            <a:r>
              <a:rPr lang="cs-CZ" sz="2000" dirty="0"/>
              <a:t>• rekonstrukce vlastní tkání pacientky, tzv. lalokem</a:t>
            </a:r>
            <a:endParaRPr lang="cs-CZ" sz="2000" dirty="0">
              <a:solidFill>
                <a:schemeClr val="bg1"/>
              </a:solidFill>
            </a:endParaRPr>
          </a:p>
        </p:txBody>
      </p:sp>
    </p:spTree>
    <p:extLst>
      <p:ext uri="{BB962C8B-B14F-4D97-AF65-F5344CB8AC3E}">
        <p14:creationId xmlns:p14="http://schemas.microsoft.com/office/powerpoint/2010/main" val="2434632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a:stretch>
            <a:fillRect/>
          </a:stretch>
        </p:blipFill>
        <p:spPr>
          <a:xfrm>
            <a:off x="6713123" y="597422"/>
            <a:ext cx="3786711" cy="5255955"/>
          </a:xfrm>
          <a:prstGeom prst="rect">
            <a:avLst/>
          </a:prstGeom>
          <a:ln>
            <a:solidFill>
              <a:schemeClr val="bg1"/>
            </a:solidFill>
          </a:ln>
        </p:spPr>
      </p:pic>
      <p:sp>
        <p:nvSpPr>
          <p:cNvPr id="3" name="TextovéPole 2"/>
          <p:cNvSpPr txBox="1"/>
          <p:nvPr/>
        </p:nvSpPr>
        <p:spPr>
          <a:xfrm>
            <a:off x="6234547" y="6234546"/>
            <a:ext cx="4773880" cy="276999"/>
          </a:xfrm>
          <a:prstGeom prst="rect">
            <a:avLst/>
          </a:prstGeom>
          <a:noFill/>
        </p:spPr>
        <p:txBody>
          <a:bodyPr wrap="square" rtlCol="0">
            <a:spAutoFit/>
          </a:bodyPr>
          <a:lstStyle/>
          <a:p>
            <a:r>
              <a:rPr lang="cs-CZ" sz="1200" dirty="0">
                <a:solidFill>
                  <a:schemeClr val="bg1"/>
                </a:solidFill>
              </a:rPr>
              <a:t>https://zdravi.euro.cz/clanky/rekonstrukce-prsu-po-mastektomii/</a:t>
            </a:r>
          </a:p>
        </p:txBody>
      </p:sp>
      <p:pic>
        <p:nvPicPr>
          <p:cNvPr id="4" name="Obrázek 3"/>
          <p:cNvPicPr>
            <a:picLocks noChangeAspect="1"/>
          </p:cNvPicPr>
          <p:nvPr/>
        </p:nvPicPr>
        <p:blipFill rotWithShape="1">
          <a:blip r:embed="rId4">
            <a:extLst>
              <a:ext uri="{28A0092B-C50C-407E-A947-70E740481C1C}">
                <a14:useLocalDpi xmlns:a14="http://schemas.microsoft.com/office/drawing/2010/main" val="0"/>
              </a:ext>
            </a:extLst>
          </a:blip>
          <a:srcRect r="45996" b="46700"/>
          <a:stretch/>
        </p:blipFill>
        <p:spPr>
          <a:xfrm>
            <a:off x="1381496" y="610715"/>
            <a:ext cx="3950525" cy="3117149"/>
          </a:xfrm>
          <a:prstGeom prst="rect">
            <a:avLst/>
          </a:prstGeom>
          <a:ln>
            <a:solidFill>
              <a:schemeClr val="bg1"/>
            </a:solidFill>
          </a:ln>
        </p:spPr>
      </p:pic>
      <p:pic>
        <p:nvPicPr>
          <p:cNvPr id="5" name="Obrázek 4"/>
          <p:cNvPicPr>
            <a:picLocks noChangeAspect="1"/>
          </p:cNvPicPr>
          <p:nvPr/>
        </p:nvPicPr>
        <p:blipFill>
          <a:blip r:embed="rId5"/>
          <a:stretch>
            <a:fillRect/>
          </a:stretch>
        </p:blipFill>
        <p:spPr>
          <a:xfrm>
            <a:off x="1860220" y="4110302"/>
            <a:ext cx="2628900" cy="1743075"/>
          </a:xfrm>
          <a:prstGeom prst="rect">
            <a:avLst/>
          </a:prstGeom>
          <a:ln>
            <a:solidFill>
              <a:schemeClr val="bg1"/>
            </a:solidFill>
          </a:ln>
        </p:spPr>
      </p:pic>
      <p:sp>
        <p:nvSpPr>
          <p:cNvPr id="6" name="TextovéPole 5"/>
          <p:cNvSpPr txBox="1"/>
          <p:nvPr/>
        </p:nvSpPr>
        <p:spPr>
          <a:xfrm>
            <a:off x="1381496" y="6187044"/>
            <a:ext cx="4441372" cy="276999"/>
          </a:xfrm>
          <a:prstGeom prst="rect">
            <a:avLst/>
          </a:prstGeom>
          <a:noFill/>
        </p:spPr>
        <p:txBody>
          <a:bodyPr wrap="square" rtlCol="0">
            <a:spAutoFit/>
          </a:bodyPr>
          <a:lstStyle/>
          <a:p>
            <a:r>
              <a:rPr lang="cs-CZ" sz="1200" dirty="0">
                <a:solidFill>
                  <a:schemeClr val="bg1"/>
                </a:solidFill>
              </a:rPr>
              <a:t>https://www.medimplant.cz/expandery-beckery-pro-lekare</a:t>
            </a:r>
          </a:p>
        </p:txBody>
      </p:sp>
      <p:sp>
        <p:nvSpPr>
          <p:cNvPr id="7" name="TextovéPole 6"/>
          <p:cNvSpPr txBox="1"/>
          <p:nvPr/>
        </p:nvSpPr>
        <p:spPr>
          <a:xfrm>
            <a:off x="1860220" y="3728854"/>
            <a:ext cx="2913661" cy="276999"/>
          </a:xfrm>
          <a:prstGeom prst="rect">
            <a:avLst/>
          </a:prstGeom>
          <a:noFill/>
        </p:spPr>
        <p:txBody>
          <a:bodyPr wrap="square" rtlCol="0">
            <a:spAutoFit/>
          </a:bodyPr>
          <a:lstStyle/>
          <a:p>
            <a:r>
              <a:rPr lang="cs-CZ" sz="1200" dirty="0">
                <a:solidFill>
                  <a:schemeClr val="bg1"/>
                </a:solidFill>
              </a:rPr>
              <a:t>https://www.mou.cz/operace-prsu/t1541</a:t>
            </a:r>
          </a:p>
        </p:txBody>
      </p:sp>
    </p:spTree>
    <p:extLst>
      <p:ext uri="{BB962C8B-B14F-4D97-AF65-F5344CB8AC3E}">
        <p14:creationId xmlns:p14="http://schemas.microsoft.com/office/powerpoint/2010/main" val="21515044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85381" y="359207"/>
            <a:ext cx="9905998" cy="1478570"/>
          </a:xfrm>
        </p:spPr>
        <p:txBody>
          <a:bodyPr/>
          <a:lstStyle/>
          <a:p>
            <a:pPr algn="ctr"/>
            <a:r>
              <a:rPr lang="cs-CZ" b="1" dirty="0">
                <a:solidFill>
                  <a:schemeClr val="bg1"/>
                </a:solidFill>
              </a:rPr>
              <a:t>RADIOTERAPIE</a:t>
            </a:r>
          </a:p>
        </p:txBody>
      </p:sp>
      <p:sp>
        <p:nvSpPr>
          <p:cNvPr id="3" name="Zástupný symbol pro obsah 2"/>
          <p:cNvSpPr>
            <a:spLocks noGrp="1"/>
          </p:cNvSpPr>
          <p:nvPr>
            <p:ph idx="1"/>
          </p:nvPr>
        </p:nvSpPr>
        <p:spPr>
          <a:xfrm>
            <a:off x="1141412" y="1672670"/>
            <a:ext cx="10684828" cy="3825923"/>
          </a:xfrm>
        </p:spPr>
        <p:txBody>
          <a:bodyPr>
            <a:normAutofit fontScale="92500" lnSpcReduction="20000"/>
          </a:bodyPr>
          <a:lstStyle/>
          <a:p>
            <a:r>
              <a:rPr lang="cs-CZ" b="1" dirty="0">
                <a:solidFill>
                  <a:schemeClr val="bg1"/>
                </a:solidFill>
              </a:rPr>
              <a:t>Adjuvantní léčba </a:t>
            </a:r>
            <a:r>
              <a:rPr lang="cs-CZ" dirty="0">
                <a:solidFill>
                  <a:schemeClr val="bg1"/>
                </a:solidFill>
              </a:rPr>
              <a:t>po provedení parciálního výkonu na prsu, </a:t>
            </a:r>
            <a:r>
              <a:rPr lang="cs-CZ" b="1" dirty="0">
                <a:solidFill>
                  <a:schemeClr val="bg1"/>
                </a:solidFill>
              </a:rPr>
              <a:t>snížení rizika lokální recidivy</a:t>
            </a:r>
          </a:p>
          <a:p>
            <a:r>
              <a:rPr lang="cs-CZ" dirty="0">
                <a:solidFill>
                  <a:schemeClr val="bg1"/>
                </a:solidFill>
              </a:rPr>
              <a:t>RT na oblast celého prsu s cíleným </a:t>
            </a:r>
            <a:r>
              <a:rPr lang="cs-CZ" dirty="0" err="1">
                <a:solidFill>
                  <a:schemeClr val="bg1"/>
                </a:solidFill>
              </a:rPr>
              <a:t>doozařením</a:t>
            </a:r>
            <a:r>
              <a:rPr lang="cs-CZ" dirty="0">
                <a:solidFill>
                  <a:schemeClr val="bg1"/>
                </a:solidFill>
              </a:rPr>
              <a:t> lůžka tumoru (tzv. </a:t>
            </a:r>
            <a:r>
              <a:rPr lang="cs-CZ" dirty="0" err="1">
                <a:solidFill>
                  <a:schemeClr val="bg1"/>
                </a:solidFill>
              </a:rPr>
              <a:t>boost</a:t>
            </a:r>
            <a:r>
              <a:rPr lang="cs-CZ" dirty="0">
                <a:solidFill>
                  <a:schemeClr val="bg1"/>
                </a:solidFill>
              </a:rPr>
              <a:t>)</a:t>
            </a:r>
          </a:p>
          <a:p>
            <a:r>
              <a:rPr lang="cs-CZ" dirty="0">
                <a:solidFill>
                  <a:schemeClr val="bg1"/>
                </a:solidFill>
              </a:rPr>
              <a:t>RT na oblast prsu a svodné lymfatické oblasti (axilární uzliny)</a:t>
            </a:r>
          </a:p>
          <a:p>
            <a:r>
              <a:rPr lang="cs-CZ" dirty="0">
                <a:solidFill>
                  <a:schemeClr val="bg1"/>
                </a:solidFill>
              </a:rPr>
              <a:t>RT na oblast hrudní stěny po totální mastektomii +- regionální lymfatické uzliny</a:t>
            </a:r>
          </a:p>
          <a:p>
            <a:r>
              <a:rPr lang="cs-CZ" dirty="0">
                <a:solidFill>
                  <a:schemeClr val="bg1"/>
                </a:solidFill>
              </a:rPr>
              <a:t>BRT na oblast lůžka nádoru – </a:t>
            </a:r>
            <a:r>
              <a:rPr lang="cs-CZ" u="sng" dirty="0" err="1">
                <a:solidFill>
                  <a:schemeClr val="bg1"/>
                </a:solidFill>
              </a:rPr>
              <a:t>Accelerated</a:t>
            </a:r>
            <a:r>
              <a:rPr lang="cs-CZ" u="sng" dirty="0">
                <a:solidFill>
                  <a:schemeClr val="bg1"/>
                </a:solidFill>
              </a:rPr>
              <a:t> </a:t>
            </a:r>
            <a:r>
              <a:rPr lang="cs-CZ" u="sng" dirty="0" err="1">
                <a:solidFill>
                  <a:schemeClr val="bg1"/>
                </a:solidFill>
              </a:rPr>
              <a:t>parcial</a:t>
            </a:r>
            <a:r>
              <a:rPr lang="cs-CZ" u="sng" dirty="0">
                <a:solidFill>
                  <a:schemeClr val="bg1"/>
                </a:solidFill>
              </a:rPr>
              <a:t> </a:t>
            </a:r>
            <a:r>
              <a:rPr lang="cs-CZ" u="sng" dirty="0" err="1">
                <a:solidFill>
                  <a:schemeClr val="bg1"/>
                </a:solidFill>
              </a:rPr>
              <a:t>breast</a:t>
            </a:r>
            <a:r>
              <a:rPr lang="cs-CZ" u="sng" dirty="0">
                <a:solidFill>
                  <a:schemeClr val="bg1"/>
                </a:solidFill>
              </a:rPr>
              <a:t> </a:t>
            </a:r>
            <a:r>
              <a:rPr lang="cs-CZ" u="sng" dirty="0" err="1">
                <a:solidFill>
                  <a:schemeClr val="bg1"/>
                </a:solidFill>
              </a:rPr>
              <a:t>irradiation</a:t>
            </a:r>
            <a:r>
              <a:rPr lang="cs-CZ" u="sng" dirty="0">
                <a:solidFill>
                  <a:schemeClr val="bg1"/>
                </a:solidFill>
              </a:rPr>
              <a:t>  APBI</a:t>
            </a:r>
          </a:p>
          <a:p>
            <a:r>
              <a:rPr lang="cs-CZ" b="1" dirty="0">
                <a:solidFill>
                  <a:schemeClr val="bg1"/>
                </a:solidFill>
              </a:rPr>
              <a:t>Kurativní RT </a:t>
            </a:r>
            <a:r>
              <a:rPr lang="cs-CZ" dirty="0">
                <a:solidFill>
                  <a:schemeClr val="bg1"/>
                </a:solidFill>
              </a:rPr>
              <a:t>pro inoperabilní nádory</a:t>
            </a:r>
          </a:p>
          <a:p>
            <a:r>
              <a:rPr lang="cs-CZ" b="1" dirty="0" err="1">
                <a:solidFill>
                  <a:schemeClr val="bg1"/>
                </a:solidFill>
              </a:rPr>
              <a:t>Intraoperační</a:t>
            </a:r>
            <a:r>
              <a:rPr lang="cs-CZ" b="1" dirty="0">
                <a:solidFill>
                  <a:schemeClr val="bg1"/>
                </a:solidFill>
              </a:rPr>
              <a:t> radioterapie </a:t>
            </a:r>
            <a:r>
              <a:rPr lang="cs-CZ" dirty="0">
                <a:solidFill>
                  <a:schemeClr val="bg1"/>
                </a:solidFill>
              </a:rPr>
              <a:t>do lůžka tumoru</a:t>
            </a:r>
          </a:p>
          <a:p>
            <a:r>
              <a:rPr lang="cs-CZ" b="1" dirty="0">
                <a:solidFill>
                  <a:schemeClr val="bg1"/>
                </a:solidFill>
              </a:rPr>
              <a:t>Paliativní RT </a:t>
            </a:r>
            <a:r>
              <a:rPr lang="cs-CZ" dirty="0">
                <a:solidFill>
                  <a:schemeClr val="bg1"/>
                </a:solidFill>
              </a:rPr>
              <a:t>v případě metastatického onemocnění</a:t>
            </a:r>
          </a:p>
        </p:txBody>
      </p:sp>
    </p:spTree>
    <p:extLst>
      <p:ext uri="{BB962C8B-B14F-4D97-AF65-F5344CB8AC3E}">
        <p14:creationId xmlns:p14="http://schemas.microsoft.com/office/powerpoint/2010/main" val="18195517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cstate="print">
            <a:extLst>
              <a:ext uri="{28A0092B-C50C-407E-A947-70E740481C1C}">
                <a14:useLocalDpi xmlns:a14="http://schemas.microsoft.com/office/drawing/2010/main" val="0"/>
              </a:ext>
            </a:extLst>
          </a:blip>
          <a:srcRect l="-475" t="3184" r="14981" b="20199"/>
          <a:stretch/>
        </p:blipFill>
        <p:spPr>
          <a:xfrm>
            <a:off x="359136" y="336587"/>
            <a:ext cx="5932483" cy="4226912"/>
          </a:xfrm>
          <a:prstGeom prst="rect">
            <a:avLst/>
          </a:prstGeom>
        </p:spPr>
      </p:pic>
      <p:pic>
        <p:nvPicPr>
          <p:cNvPr id="3" name="Obrázek 2"/>
          <p:cNvPicPr>
            <a:picLocks noChangeAspect="1"/>
          </p:cNvPicPr>
          <p:nvPr/>
        </p:nvPicPr>
        <p:blipFill rotWithShape="1">
          <a:blip r:embed="rId3" cstate="print">
            <a:extLst>
              <a:ext uri="{28A0092B-C50C-407E-A947-70E740481C1C}">
                <a14:useLocalDpi xmlns:a14="http://schemas.microsoft.com/office/drawing/2010/main" val="0"/>
              </a:ext>
            </a:extLst>
          </a:blip>
          <a:srcRect b="13831"/>
          <a:stretch/>
        </p:blipFill>
        <p:spPr>
          <a:xfrm>
            <a:off x="5431807" y="2238234"/>
            <a:ext cx="6562994" cy="4365874"/>
          </a:xfrm>
          <a:prstGeom prst="rect">
            <a:avLst/>
          </a:prstGeom>
        </p:spPr>
      </p:pic>
    </p:spTree>
    <p:extLst>
      <p:ext uri="{BB962C8B-B14F-4D97-AF65-F5344CB8AC3E}">
        <p14:creationId xmlns:p14="http://schemas.microsoft.com/office/powerpoint/2010/main" val="33031451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xmlns="" id="{50DA0D92-ECC7-CBC7-1264-8DBDB5C67EDA}"/>
              </a:ext>
            </a:extLst>
          </p:cNvPr>
          <p:cNvSpPr txBox="1"/>
          <p:nvPr/>
        </p:nvSpPr>
        <p:spPr>
          <a:xfrm>
            <a:off x="1173191" y="6146647"/>
            <a:ext cx="10196422" cy="369332"/>
          </a:xfrm>
          <a:prstGeom prst="rect">
            <a:avLst/>
          </a:prstGeom>
          <a:noFill/>
        </p:spPr>
        <p:txBody>
          <a:bodyPr wrap="square">
            <a:spAutoFit/>
          </a:bodyPr>
          <a:lstStyle/>
          <a:p>
            <a:r>
              <a:rPr lang="en-US" b="1" i="0" u="none" strike="noStrike" dirty="0">
                <a:solidFill>
                  <a:srgbClr val="1857B6"/>
                </a:solidFill>
                <a:effectLst/>
                <a:latin typeface="Roboto" panose="02000000000000000000" pitchFamily="2" charset="0"/>
                <a:hlinkClick r:id="rId2"/>
              </a:rPr>
              <a:t>Brachytherapy in accelerated partial breast irradiation (APBI) – review of treatment methods</a:t>
            </a:r>
            <a:endParaRPr lang="cs-CZ" dirty="0"/>
          </a:p>
        </p:txBody>
      </p:sp>
      <p:pic>
        <p:nvPicPr>
          <p:cNvPr id="5" name="Obrázek 4" descr="Obsah obrázku text&#10;&#10;Popis byl vytvořen automaticky">
            <a:extLst>
              <a:ext uri="{FF2B5EF4-FFF2-40B4-BE49-F238E27FC236}">
                <a16:creationId xmlns:a16="http://schemas.microsoft.com/office/drawing/2014/main" xmlns="" id="{B906234B-4966-1905-ABB1-0BE1D93F6744}"/>
              </a:ext>
            </a:extLst>
          </p:cNvPr>
          <p:cNvPicPr>
            <a:picLocks noChangeAspect="1"/>
          </p:cNvPicPr>
          <p:nvPr/>
        </p:nvPicPr>
        <p:blipFill rotWithShape="1">
          <a:blip r:embed="rId3">
            <a:extLst>
              <a:ext uri="{28A0092B-C50C-407E-A947-70E740481C1C}">
                <a14:useLocalDpi xmlns:a14="http://schemas.microsoft.com/office/drawing/2010/main" val="0"/>
              </a:ext>
            </a:extLst>
          </a:blip>
          <a:srcRect b="8616"/>
          <a:stretch/>
        </p:blipFill>
        <p:spPr>
          <a:xfrm>
            <a:off x="1256820" y="342021"/>
            <a:ext cx="9678359" cy="5559399"/>
          </a:xfrm>
          <a:prstGeom prst="rect">
            <a:avLst/>
          </a:prstGeom>
        </p:spPr>
      </p:pic>
    </p:spTree>
    <p:extLst>
      <p:ext uri="{BB962C8B-B14F-4D97-AF65-F5344CB8AC3E}">
        <p14:creationId xmlns:p14="http://schemas.microsoft.com/office/powerpoint/2010/main" val="42249227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1413" y="318265"/>
            <a:ext cx="9905998" cy="1478570"/>
          </a:xfrm>
        </p:spPr>
        <p:txBody>
          <a:bodyPr/>
          <a:lstStyle/>
          <a:p>
            <a:pPr algn="ctr"/>
            <a:r>
              <a:rPr lang="cs-CZ" b="1" dirty="0">
                <a:solidFill>
                  <a:schemeClr val="bg1"/>
                </a:solidFill>
              </a:rPr>
              <a:t>chemoterapie</a:t>
            </a:r>
          </a:p>
        </p:txBody>
      </p:sp>
      <p:sp>
        <p:nvSpPr>
          <p:cNvPr id="3" name="Zástupný symbol pro obsah 2"/>
          <p:cNvSpPr>
            <a:spLocks noGrp="1"/>
          </p:cNvSpPr>
          <p:nvPr>
            <p:ph idx="1"/>
          </p:nvPr>
        </p:nvSpPr>
        <p:spPr>
          <a:xfrm>
            <a:off x="1141412" y="1815152"/>
            <a:ext cx="10648252" cy="3976049"/>
          </a:xfrm>
        </p:spPr>
        <p:txBody>
          <a:bodyPr>
            <a:normAutofit fontScale="92500" lnSpcReduction="20000"/>
          </a:bodyPr>
          <a:lstStyle/>
          <a:p>
            <a:r>
              <a:rPr lang="cs-CZ" dirty="0">
                <a:solidFill>
                  <a:schemeClr val="bg1"/>
                </a:solidFill>
              </a:rPr>
              <a:t>Jedná se o systémové onemocnění, úvaha-  i u časných stadií dochází k zakládání </a:t>
            </a:r>
            <a:r>
              <a:rPr lang="cs-CZ" dirty="0" err="1">
                <a:solidFill>
                  <a:schemeClr val="bg1"/>
                </a:solidFill>
              </a:rPr>
              <a:t>mikrometastáz</a:t>
            </a:r>
            <a:r>
              <a:rPr lang="cs-CZ" dirty="0">
                <a:solidFill>
                  <a:schemeClr val="bg1"/>
                </a:solidFill>
              </a:rPr>
              <a:t>?</a:t>
            </a:r>
          </a:p>
          <a:p>
            <a:r>
              <a:rPr lang="cs-CZ" dirty="0" err="1">
                <a:solidFill>
                  <a:schemeClr val="bg1"/>
                </a:solidFill>
              </a:rPr>
              <a:t>Chemosenzitivní</a:t>
            </a:r>
            <a:r>
              <a:rPr lang="cs-CZ" dirty="0">
                <a:solidFill>
                  <a:schemeClr val="bg1"/>
                </a:solidFill>
              </a:rPr>
              <a:t> onemocnění, široká škála cytostatik- </a:t>
            </a:r>
            <a:r>
              <a:rPr lang="cs-CZ" dirty="0" err="1">
                <a:solidFill>
                  <a:schemeClr val="bg1"/>
                </a:solidFill>
              </a:rPr>
              <a:t>antracykliny</a:t>
            </a:r>
            <a:r>
              <a:rPr lang="cs-CZ" dirty="0">
                <a:solidFill>
                  <a:schemeClr val="bg1"/>
                </a:solidFill>
              </a:rPr>
              <a:t>, </a:t>
            </a:r>
            <a:r>
              <a:rPr lang="cs-CZ" dirty="0" err="1">
                <a:solidFill>
                  <a:schemeClr val="bg1"/>
                </a:solidFill>
              </a:rPr>
              <a:t>taxany</a:t>
            </a:r>
            <a:r>
              <a:rPr lang="cs-CZ" dirty="0">
                <a:solidFill>
                  <a:schemeClr val="bg1"/>
                </a:solidFill>
              </a:rPr>
              <a:t>, cyklofosfamid</a:t>
            </a:r>
          </a:p>
          <a:p>
            <a:r>
              <a:rPr lang="cs-CZ" b="1" dirty="0">
                <a:solidFill>
                  <a:schemeClr val="bg1"/>
                </a:solidFill>
              </a:rPr>
              <a:t>Adjuvantní CHT </a:t>
            </a:r>
            <a:r>
              <a:rPr lang="cs-CZ" dirty="0">
                <a:solidFill>
                  <a:schemeClr val="bg1"/>
                </a:solidFill>
              </a:rPr>
              <a:t>má za cíl zničit mikroskopickou nemoc (</a:t>
            </a:r>
            <a:r>
              <a:rPr lang="cs-CZ" dirty="0" err="1">
                <a:solidFill>
                  <a:schemeClr val="bg1"/>
                </a:solidFill>
              </a:rPr>
              <a:t>mikromts</a:t>
            </a:r>
            <a:r>
              <a:rPr lang="cs-CZ" dirty="0">
                <a:solidFill>
                  <a:schemeClr val="bg1"/>
                </a:solidFill>
              </a:rPr>
              <a:t>) po chirurgickém odstranění nádoru - snížení počtu recidiv, pozdější metastazování,  prodloužení přežití    </a:t>
            </a:r>
          </a:p>
          <a:p>
            <a:r>
              <a:rPr lang="cs-CZ" dirty="0">
                <a:solidFill>
                  <a:schemeClr val="bg1"/>
                </a:solidFill>
              </a:rPr>
              <a:t>Indikace je založena na </a:t>
            </a:r>
            <a:r>
              <a:rPr lang="cs-CZ" b="1" dirty="0">
                <a:solidFill>
                  <a:schemeClr val="bg1"/>
                </a:solidFill>
              </a:rPr>
              <a:t>prognostických faktorech – rizikové skupiny</a:t>
            </a:r>
          </a:p>
          <a:p>
            <a:r>
              <a:rPr lang="cs-CZ" b="1" dirty="0" err="1">
                <a:solidFill>
                  <a:schemeClr val="bg1"/>
                </a:solidFill>
              </a:rPr>
              <a:t>Neoadjuvantní</a:t>
            </a:r>
            <a:r>
              <a:rPr lang="cs-CZ" b="1" dirty="0">
                <a:solidFill>
                  <a:schemeClr val="bg1"/>
                </a:solidFill>
              </a:rPr>
              <a:t> CHT </a:t>
            </a:r>
            <a:r>
              <a:rPr lang="cs-CZ" dirty="0">
                <a:solidFill>
                  <a:schemeClr val="bg1"/>
                </a:solidFill>
              </a:rPr>
              <a:t>– zmenšení tumoru, dosažení operability, poloha tumoru verifikována zavedením RTG kontrastních klipů</a:t>
            </a:r>
          </a:p>
          <a:p>
            <a:r>
              <a:rPr lang="cs-CZ" b="1" dirty="0">
                <a:solidFill>
                  <a:schemeClr val="bg1"/>
                </a:solidFill>
              </a:rPr>
              <a:t>Paliativní CHT </a:t>
            </a:r>
            <a:r>
              <a:rPr lang="cs-CZ" dirty="0">
                <a:solidFill>
                  <a:schemeClr val="bg1"/>
                </a:solidFill>
              </a:rPr>
              <a:t>-  metastatické onemocnění, vedena často v </a:t>
            </a:r>
            <a:r>
              <a:rPr lang="cs-CZ" dirty="0" err="1">
                <a:solidFill>
                  <a:schemeClr val="bg1"/>
                </a:solidFill>
              </a:rPr>
              <a:t>monoterapii</a:t>
            </a:r>
            <a:r>
              <a:rPr lang="cs-CZ" dirty="0">
                <a:solidFill>
                  <a:schemeClr val="bg1"/>
                </a:solidFill>
              </a:rPr>
              <a:t> +- cílená léčba</a:t>
            </a:r>
            <a:endParaRPr lang="cs-CZ" dirty="0"/>
          </a:p>
          <a:p>
            <a:endParaRPr lang="cs-CZ" dirty="0"/>
          </a:p>
        </p:txBody>
      </p:sp>
    </p:spTree>
    <p:extLst>
      <p:ext uri="{BB962C8B-B14F-4D97-AF65-F5344CB8AC3E}">
        <p14:creationId xmlns:p14="http://schemas.microsoft.com/office/powerpoint/2010/main" val="23114327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1413" y="386870"/>
            <a:ext cx="9905998" cy="1478570"/>
          </a:xfrm>
        </p:spPr>
        <p:txBody>
          <a:bodyPr>
            <a:normAutofit/>
          </a:bodyPr>
          <a:lstStyle/>
          <a:p>
            <a:pPr algn="ctr"/>
            <a:r>
              <a:rPr lang="cs-CZ" sz="2800" b="1" dirty="0">
                <a:solidFill>
                  <a:schemeClr val="bg1"/>
                </a:solidFill>
                <a:latin typeface="+mn-lt"/>
              </a:rPr>
              <a:t>Základní podtypy ca </a:t>
            </a:r>
            <a:r>
              <a:rPr lang="cs-CZ" sz="2800" b="1" dirty="0" err="1">
                <a:solidFill>
                  <a:schemeClr val="bg1"/>
                </a:solidFill>
                <a:latin typeface="+mn-lt"/>
              </a:rPr>
              <a:t>mammae</a:t>
            </a:r>
            <a:endParaRPr lang="cs-CZ" sz="2800" b="1" dirty="0">
              <a:solidFill>
                <a:schemeClr val="bg1"/>
              </a:solidFill>
              <a:latin typeface="+mn-lt"/>
            </a:endParaRPr>
          </a:p>
        </p:txBody>
      </p:sp>
      <p:sp>
        <p:nvSpPr>
          <p:cNvPr id="3" name="Zástupný symbol pro obsah 2"/>
          <p:cNvSpPr>
            <a:spLocks noGrp="1"/>
          </p:cNvSpPr>
          <p:nvPr>
            <p:ph idx="1"/>
          </p:nvPr>
        </p:nvSpPr>
        <p:spPr>
          <a:xfrm>
            <a:off x="806051" y="1809301"/>
            <a:ext cx="11131296" cy="3541714"/>
          </a:xfrm>
        </p:spPr>
        <p:txBody>
          <a:bodyPr>
            <a:normAutofit fontScale="85000" lnSpcReduction="20000"/>
          </a:bodyPr>
          <a:lstStyle/>
          <a:p>
            <a:r>
              <a:rPr lang="cs-CZ" sz="2600" b="1" dirty="0">
                <a:solidFill>
                  <a:schemeClr val="bg1"/>
                </a:solidFill>
              </a:rPr>
              <a:t>Rozdělení podle přítomnosti </a:t>
            </a:r>
            <a:r>
              <a:rPr lang="cs-CZ" sz="2600" b="1" dirty="0" err="1">
                <a:solidFill>
                  <a:schemeClr val="bg1"/>
                </a:solidFill>
              </a:rPr>
              <a:t>estrogenových</a:t>
            </a:r>
            <a:r>
              <a:rPr lang="cs-CZ" sz="2600" b="1" dirty="0">
                <a:solidFill>
                  <a:schemeClr val="bg1"/>
                </a:solidFill>
              </a:rPr>
              <a:t> a progesteronových receptorů, míře proliferace nádoru, prokázání expresi genu HER</a:t>
            </a:r>
          </a:p>
          <a:p>
            <a:endParaRPr lang="cs-CZ" sz="2600" b="1" dirty="0">
              <a:solidFill>
                <a:schemeClr val="bg1"/>
              </a:solidFill>
            </a:endParaRPr>
          </a:p>
          <a:p>
            <a:pPr marL="0" indent="0">
              <a:buNone/>
            </a:pPr>
            <a:r>
              <a:rPr lang="cs-CZ" sz="2600" dirty="0">
                <a:solidFill>
                  <a:schemeClr val="bg1"/>
                </a:solidFill>
              </a:rPr>
              <a:t>1. Luminal A: ER a PR pozitivní, her2 </a:t>
            </a:r>
            <a:r>
              <a:rPr lang="cs-CZ" sz="2600" dirty="0" err="1">
                <a:solidFill>
                  <a:schemeClr val="bg1"/>
                </a:solidFill>
              </a:rPr>
              <a:t>neg</a:t>
            </a:r>
            <a:r>
              <a:rPr lang="cs-CZ" sz="2600" dirty="0">
                <a:solidFill>
                  <a:schemeClr val="bg1"/>
                </a:solidFill>
              </a:rPr>
              <a:t>, proliferace nízká</a:t>
            </a:r>
          </a:p>
          <a:p>
            <a:pPr marL="0" indent="0">
              <a:buNone/>
            </a:pPr>
            <a:r>
              <a:rPr lang="cs-CZ" sz="2600" b="1" dirty="0">
                <a:solidFill>
                  <a:schemeClr val="bg1"/>
                </a:solidFill>
              </a:rPr>
              <a:t>2. Luminal B her2 </a:t>
            </a:r>
            <a:r>
              <a:rPr lang="cs-CZ" sz="2600" b="1" dirty="0" err="1">
                <a:solidFill>
                  <a:schemeClr val="bg1"/>
                </a:solidFill>
              </a:rPr>
              <a:t>neg</a:t>
            </a:r>
            <a:r>
              <a:rPr lang="cs-CZ" sz="2600" b="1" dirty="0">
                <a:solidFill>
                  <a:schemeClr val="bg1"/>
                </a:solidFill>
              </a:rPr>
              <a:t>: ER pozitivní, her2 </a:t>
            </a:r>
            <a:r>
              <a:rPr lang="cs-CZ" sz="2600" b="1" dirty="0" err="1">
                <a:solidFill>
                  <a:schemeClr val="bg1"/>
                </a:solidFill>
              </a:rPr>
              <a:t>neg</a:t>
            </a:r>
            <a:r>
              <a:rPr lang="cs-CZ" sz="2600" b="1" dirty="0">
                <a:solidFill>
                  <a:schemeClr val="bg1"/>
                </a:solidFill>
              </a:rPr>
              <a:t>., vysoká proliferace, </a:t>
            </a:r>
            <a:r>
              <a:rPr lang="cs-CZ" sz="2600" b="1" dirty="0" err="1">
                <a:solidFill>
                  <a:schemeClr val="bg1"/>
                </a:solidFill>
              </a:rPr>
              <a:t>neg</a:t>
            </a:r>
            <a:r>
              <a:rPr lang="cs-CZ" sz="2600" b="1" dirty="0">
                <a:solidFill>
                  <a:schemeClr val="bg1"/>
                </a:solidFill>
              </a:rPr>
              <a:t> a nízké PR</a:t>
            </a:r>
          </a:p>
          <a:p>
            <a:pPr marL="0" indent="0">
              <a:buNone/>
            </a:pPr>
            <a:r>
              <a:rPr lang="cs-CZ" sz="2600" dirty="0">
                <a:solidFill>
                  <a:schemeClr val="bg1"/>
                </a:solidFill>
              </a:rPr>
              <a:t>3. Luminal B her2 </a:t>
            </a:r>
            <a:r>
              <a:rPr lang="cs-CZ" sz="2600" dirty="0" err="1">
                <a:solidFill>
                  <a:schemeClr val="bg1"/>
                </a:solidFill>
              </a:rPr>
              <a:t>poz</a:t>
            </a:r>
            <a:r>
              <a:rPr lang="cs-CZ" sz="2600" dirty="0">
                <a:solidFill>
                  <a:schemeClr val="bg1"/>
                </a:solidFill>
              </a:rPr>
              <a:t>: ER pozitivní, her 2 </a:t>
            </a:r>
            <a:r>
              <a:rPr lang="cs-CZ" sz="2600" dirty="0" err="1">
                <a:solidFill>
                  <a:schemeClr val="bg1"/>
                </a:solidFill>
              </a:rPr>
              <a:t>pozit</a:t>
            </a:r>
            <a:r>
              <a:rPr lang="cs-CZ" sz="2600" dirty="0">
                <a:solidFill>
                  <a:schemeClr val="bg1"/>
                </a:solidFill>
              </a:rPr>
              <a:t>., </a:t>
            </a:r>
            <a:r>
              <a:rPr lang="cs-CZ" sz="2600" dirty="0" err="1">
                <a:solidFill>
                  <a:schemeClr val="bg1"/>
                </a:solidFill>
              </a:rPr>
              <a:t>jakákliv</a:t>
            </a:r>
            <a:r>
              <a:rPr lang="cs-CZ" sz="2600" dirty="0">
                <a:solidFill>
                  <a:schemeClr val="bg1"/>
                </a:solidFill>
              </a:rPr>
              <a:t> proliferace, jakékoliv PR</a:t>
            </a:r>
          </a:p>
          <a:p>
            <a:pPr marL="0" indent="0">
              <a:buNone/>
            </a:pPr>
            <a:r>
              <a:rPr lang="cs-CZ" sz="2600" dirty="0">
                <a:solidFill>
                  <a:schemeClr val="bg1"/>
                </a:solidFill>
              </a:rPr>
              <a:t>4. Her2 (</a:t>
            </a:r>
            <a:r>
              <a:rPr lang="cs-CZ" sz="2600" dirty="0" err="1">
                <a:solidFill>
                  <a:schemeClr val="bg1"/>
                </a:solidFill>
              </a:rPr>
              <a:t>neluminální</a:t>
            </a:r>
            <a:r>
              <a:rPr lang="cs-CZ" sz="2600" dirty="0">
                <a:solidFill>
                  <a:schemeClr val="bg1"/>
                </a:solidFill>
              </a:rPr>
              <a:t>): ER a PR </a:t>
            </a:r>
            <a:r>
              <a:rPr lang="cs-CZ" sz="2600" dirty="0" err="1">
                <a:solidFill>
                  <a:schemeClr val="bg1"/>
                </a:solidFill>
              </a:rPr>
              <a:t>neg</a:t>
            </a:r>
            <a:r>
              <a:rPr lang="cs-CZ" sz="2600" dirty="0">
                <a:solidFill>
                  <a:schemeClr val="bg1"/>
                </a:solidFill>
              </a:rPr>
              <a:t>., her2 </a:t>
            </a:r>
            <a:r>
              <a:rPr lang="cs-CZ" sz="2600" dirty="0" err="1">
                <a:solidFill>
                  <a:schemeClr val="bg1"/>
                </a:solidFill>
              </a:rPr>
              <a:t>pozit</a:t>
            </a:r>
            <a:r>
              <a:rPr lang="cs-CZ" sz="2600" dirty="0">
                <a:solidFill>
                  <a:schemeClr val="bg1"/>
                </a:solidFill>
              </a:rPr>
              <a:t>.</a:t>
            </a:r>
          </a:p>
          <a:p>
            <a:pPr marL="0" indent="0">
              <a:buNone/>
            </a:pPr>
            <a:r>
              <a:rPr lang="cs-CZ" sz="2600" b="1" dirty="0">
                <a:solidFill>
                  <a:schemeClr val="bg1"/>
                </a:solidFill>
              </a:rPr>
              <a:t>5</a:t>
            </a:r>
            <a:r>
              <a:rPr lang="cs-CZ" sz="2600" dirty="0">
                <a:solidFill>
                  <a:schemeClr val="bg1"/>
                </a:solidFill>
              </a:rPr>
              <a:t>. </a:t>
            </a:r>
            <a:r>
              <a:rPr lang="cs-CZ" sz="2600" b="1" dirty="0">
                <a:solidFill>
                  <a:schemeClr val="bg1"/>
                </a:solidFill>
              </a:rPr>
              <a:t>Triple negativní: ER a PR </a:t>
            </a:r>
            <a:r>
              <a:rPr lang="cs-CZ" sz="2600" b="1" dirty="0" err="1">
                <a:solidFill>
                  <a:schemeClr val="bg1"/>
                </a:solidFill>
              </a:rPr>
              <a:t>neg</a:t>
            </a:r>
            <a:r>
              <a:rPr lang="cs-CZ" sz="2600" b="1" dirty="0">
                <a:solidFill>
                  <a:schemeClr val="bg1"/>
                </a:solidFill>
              </a:rPr>
              <a:t>., her 2 </a:t>
            </a:r>
            <a:r>
              <a:rPr lang="cs-CZ" sz="2600" b="1" dirty="0" err="1">
                <a:solidFill>
                  <a:schemeClr val="bg1"/>
                </a:solidFill>
              </a:rPr>
              <a:t>neg</a:t>
            </a:r>
            <a:r>
              <a:rPr lang="cs-CZ" sz="2600" b="1" dirty="0">
                <a:solidFill>
                  <a:schemeClr val="bg1"/>
                </a:solidFill>
              </a:rPr>
              <a:t>.</a:t>
            </a:r>
          </a:p>
          <a:p>
            <a:pPr marL="0" indent="0">
              <a:buNone/>
            </a:pPr>
            <a:endParaRPr lang="cs-CZ" dirty="0">
              <a:solidFill>
                <a:schemeClr val="bg1"/>
              </a:solidFill>
            </a:endParaRPr>
          </a:p>
        </p:txBody>
      </p:sp>
      <p:sp>
        <p:nvSpPr>
          <p:cNvPr id="4" name="TextovéPole 3">
            <a:extLst>
              <a:ext uri="{FF2B5EF4-FFF2-40B4-BE49-F238E27FC236}">
                <a16:creationId xmlns:a16="http://schemas.microsoft.com/office/drawing/2014/main" xmlns="" id="{A2B94526-1835-B2E6-C183-5DACF15D7A64}"/>
              </a:ext>
            </a:extLst>
          </p:cNvPr>
          <p:cNvSpPr txBox="1"/>
          <p:nvPr/>
        </p:nvSpPr>
        <p:spPr>
          <a:xfrm>
            <a:off x="1846053" y="5917721"/>
            <a:ext cx="6952890" cy="369332"/>
          </a:xfrm>
          <a:prstGeom prst="rect">
            <a:avLst/>
          </a:prstGeom>
          <a:noFill/>
        </p:spPr>
        <p:txBody>
          <a:bodyPr wrap="square" rtlCol="0">
            <a:spAutoFit/>
          </a:bodyPr>
          <a:lstStyle/>
          <a:p>
            <a:r>
              <a:rPr lang="cs-CZ" dirty="0" err="1"/>
              <a:t>Genomické</a:t>
            </a:r>
            <a:r>
              <a:rPr lang="cs-CZ" dirty="0"/>
              <a:t> testy pro ER+/her2-– </a:t>
            </a:r>
            <a:r>
              <a:rPr lang="cs-CZ" dirty="0" err="1"/>
              <a:t>Oncotype</a:t>
            </a:r>
            <a:r>
              <a:rPr lang="cs-CZ" dirty="0"/>
              <a:t> </a:t>
            </a:r>
            <a:r>
              <a:rPr lang="cs-CZ" dirty="0" err="1"/>
              <a:t>dx</a:t>
            </a:r>
            <a:r>
              <a:rPr lang="cs-CZ" dirty="0"/>
              <a:t>, </a:t>
            </a:r>
            <a:r>
              <a:rPr lang="cs-CZ" dirty="0" err="1"/>
              <a:t>Mammaprint</a:t>
            </a:r>
            <a:endParaRPr lang="cs-CZ" dirty="0"/>
          </a:p>
        </p:txBody>
      </p:sp>
    </p:spTree>
    <p:extLst>
      <p:ext uri="{BB962C8B-B14F-4D97-AF65-F5344CB8AC3E}">
        <p14:creationId xmlns:p14="http://schemas.microsoft.com/office/powerpoint/2010/main" val="8054467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xmlns="" id="{58A07620-20AE-4111-8D81-9BDFE82CC582}"/>
              </a:ext>
            </a:extLst>
          </p:cNvPr>
          <p:cNvPicPr>
            <a:picLocks noChangeAspect="1"/>
          </p:cNvPicPr>
          <p:nvPr/>
        </p:nvPicPr>
        <p:blipFill rotWithShape="1">
          <a:blip r:embed="rId2"/>
          <a:srcRect l="983" t="24248" r="23279" b="18330"/>
          <a:stretch/>
        </p:blipFill>
        <p:spPr>
          <a:xfrm>
            <a:off x="198700" y="905986"/>
            <a:ext cx="11838023" cy="5046028"/>
          </a:xfrm>
          <a:prstGeom prst="rect">
            <a:avLst/>
          </a:prstGeom>
        </p:spPr>
      </p:pic>
    </p:spTree>
    <p:extLst>
      <p:ext uri="{BB962C8B-B14F-4D97-AF65-F5344CB8AC3E}">
        <p14:creationId xmlns:p14="http://schemas.microsoft.com/office/powerpoint/2010/main" val="22284572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3" cstate="print"/>
          <a:stretch>
            <a:fillRect/>
          </a:stretch>
        </p:blipFill>
        <p:spPr>
          <a:xfrm>
            <a:off x="590549" y="272956"/>
            <a:ext cx="6833888" cy="3534770"/>
          </a:xfrm>
          <a:prstGeom prst="rect">
            <a:avLst/>
          </a:prstGeom>
          <a:ln>
            <a:solidFill>
              <a:schemeClr val="bg1"/>
            </a:solidFill>
          </a:ln>
        </p:spPr>
      </p:pic>
      <p:sp>
        <p:nvSpPr>
          <p:cNvPr id="6" name="Elipsa 5"/>
          <p:cNvSpPr/>
          <p:nvPr/>
        </p:nvSpPr>
        <p:spPr>
          <a:xfrm>
            <a:off x="2243328" y="3499104"/>
            <a:ext cx="524256" cy="49987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 name="Obrázek 2">
            <a:extLst>
              <a:ext uri="{FF2B5EF4-FFF2-40B4-BE49-F238E27FC236}">
                <a16:creationId xmlns:a16="http://schemas.microsoft.com/office/drawing/2014/main" xmlns="" id="{5DB33F27-DCDC-4454-8838-4F17FE3BF531}"/>
              </a:ext>
            </a:extLst>
          </p:cNvPr>
          <p:cNvPicPr>
            <a:picLocks noChangeAspect="1"/>
          </p:cNvPicPr>
          <p:nvPr/>
        </p:nvPicPr>
        <p:blipFill rotWithShape="1">
          <a:blip r:embed="rId4"/>
          <a:srcRect t="16377" r="54754" b="34638"/>
          <a:stretch/>
        </p:blipFill>
        <p:spPr>
          <a:xfrm>
            <a:off x="6220915" y="3162920"/>
            <a:ext cx="5516380" cy="3357797"/>
          </a:xfrm>
          <a:prstGeom prst="rect">
            <a:avLst/>
          </a:prstGeom>
        </p:spPr>
      </p:pic>
    </p:spTree>
    <p:extLst>
      <p:ext uri="{BB962C8B-B14F-4D97-AF65-F5344CB8AC3E}">
        <p14:creationId xmlns:p14="http://schemas.microsoft.com/office/powerpoint/2010/main" val="39464430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1413" y="618518"/>
            <a:ext cx="10431888" cy="1478570"/>
          </a:xfrm>
        </p:spPr>
        <p:txBody>
          <a:bodyPr>
            <a:normAutofit/>
          </a:bodyPr>
          <a:lstStyle/>
          <a:p>
            <a:r>
              <a:rPr lang="cs-CZ" sz="2000" b="1" dirty="0">
                <a:solidFill>
                  <a:schemeClr val="bg1"/>
                </a:solidFill>
              </a:rPr>
              <a:t>2. Luminal B her2 </a:t>
            </a:r>
            <a:r>
              <a:rPr lang="cs-CZ" sz="2000" b="1" dirty="0" err="1">
                <a:solidFill>
                  <a:schemeClr val="bg1"/>
                </a:solidFill>
              </a:rPr>
              <a:t>neg</a:t>
            </a:r>
            <a:r>
              <a:rPr lang="cs-CZ" sz="2000" b="1" dirty="0">
                <a:solidFill>
                  <a:schemeClr val="bg1"/>
                </a:solidFill>
              </a:rPr>
              <a:t>: ER pozitivní, her2 </a:t>
            </a:r>
            <a:r>
              <a:rPr lang="cs-CZ" sz="2000" b="1" dirty="0" err="1">
                <a:solidFill>
                  <a:schemeClr val="bg1"/>
                </a:solidFill>
              </a:rPr>
              <a:t>neg</a:t>
            </a:r>
            <a:r>
              <a:rPr lang="cs-CZ" sz="2000" b="1" dirty="0">
                <a:solidFill>
                  <a:schemeClr val="bg1"/>
                </a:solidFill>
              </a:rPr>
              <a:t>., vysoká proliferace, </a:t>
            </a:r>
            <a:r>
              <a:rPr lang="cs-CZ" sz="2000" b="1" dirty="0" err="1">
                <a:solidFill>
                  <a:schemeClr val="bg1"/>
                </a:solidFill>
              </a:rPr>
              <a:t>neg</a:t>
            </a:r>
            <a:r>
              <a:rPr lang="cs-CZ" sz="2000" b="1" dirty="0">
                <a:solidFill>
                  <a:schemeClr val="bg1"/>
                </a:solidFill>
              </a:rPr>
              <a:t> a nízké PR</a:t>
            </a:r>
            <a:br>
              <a:rPr lang="cs-CZ" sz="2000" b="1" dirty="0">
                <a:solidFill>
                  <a:schemeClr val="bg1"/>
                </a:solidFill>
              </a:rPr>
            </a:br>
            <a:endParaRPr lang="cs-CZ" sz="2000" b="1" dirty="0">
              <a:solidFill>
                <a:schemeClr val="bg1"/>
              </a:solidFill>
            </a:endParaRPr>
          </a:p>
        </p:txBody>
      </p:sp>
      <p:sp>
        <p:nvSpPr>
          <p:cNvPr id="3" name="Zástupný symbol pro obsah 2"/>
          <p:cNvSpPr>
            <a:spLocks noGrp="1"/>
          </p:cNvSpPr>
          <p:nvPr>
            <p:ph idx="1"/>
          </p:nvPr>
        </p:nvSpPr>
        <p:spPr>
          <a:xfrm>
            <a:off x="1141412" y="1700213"/>
            <a:ext cx="9905999" cy="4618700"/>
          </a:xfrm>
        </p:spPr>
        <p:txBody>
          <a:bodyPr>
            <a:normAutofit fontScale="92500" lnSpcReduction="10000"/>
          </a:bodyPr>
          <a:lstStyle/>
          <a:p>
            <a:r>
              <a:rPr lang="cs-CZ" dirty="0">
                <a:solidFill>
                  <a:schemeClr val="bg1"/>
                </a:solidFill>
              </a:rPr>
              <a:t>Efekt CHT testován pomocí </a:t>
            </a:r>
            <a:r>
              <a:rPr lang="cs-CZ" dirty="0" err="1">
                <a:solidFill>
                  <a:srgbClr val="FF0000"/>
                </a:solidFill>
              </a:rPr>
              <a:t>genomického</a:t>
            </a:r>
            <a:r>
              <a:rPr lang="cs-CZ" dirty="0">
                <a:solidFill>
                  <a:srgbClr val="FF0000"/>
                </a:solidFill>
              </a:rPr>
              <a:t> testu </a:t>
            </a:r>
            <a:r>
              <a:rPr lang="cs-CZ" b="1" dirty="0" err="1">
                <a:solidFill>
                  <a:schemeClr val="bg1"/>
                </a:solidFill>
              </a:rPr>
              <a:t>Oncotype</a:t>
            </a:r>
            <a:r>
              <a:rPr lang="cs-CZ" b="1" dirty="0">
                <a:solidFill>
                  <a:schemeClr val="bg1"/>
                </a:solidFill>
              </a:rPr>
              <a:t> </a:t>
            </a:r>
            <a:r>
              <a:rPr lang="cs-CZ" b="1" dirty="0" err="1">
                <a:solidFill>
                  <a:schemeClr val="bg1"/>
                </a:solidFill>
              </a:rPr>
              <a:t>dx</a:t>
            </a:r>
            <a:endParaRPr lang="cs-CZ" b="1" dirty="0">
              <a:solidFill>
                <a:schemeClr val="bg1"/>
              </a:solidFill>
            </a:endParaRPr>
          </a:p>
          <a:p>
            <a:r>
              <a:rPr lang="cs-CZ" dirty="0">
                <a:solidFill>
                  <a:schemeClr val="bg1"/>
                </a:solidFill>
              </a:rPr>
              <a:t>Sada 21 genů výsledky hovoří o riziku diseminaci choroby</a:t>
            </a:r>
          </a:p>
          <a:p>
            <a:r>
              <a:rPr lang="cs-CZ" dirty="0">
                <a:solidFill>
                  <a:schemeClr val="bg1"/>
                </a:solidFill>
              </a:rPr>
              <a:t>Pro riziko &gt; 20 % je indikována k adjuvantní CHT</a:t>
            </a:r>
          </a:p>
          <a:p>
            <a:r>
              <a:rPr lang="cs-CZ" dirty="0">
                <a:solidFill>
                  <a:schemeClr val="bg1"/>
                </a:solidFill>
              </a:rPr>
              <a:t>Stratifikace rizika  a snížení nežádoucích účinků CHT u pacientek, jež CHT nepotřebují</a:t>
            </a:r>
          </a:p>
          <a:p>
            <a:endParaRPr lang="cs-CZ" dirty="0">
              <a:solidFill>
                <a:schemeClr val="bg1"/>
              </a:solidFill>
            </a:endParaRPr>
          </a:p>
          <a:p>
            <a:r>
              <a:rPr lang="cs-CZ" b="1" dirty="0"/>
              <a:t>Doporučena terapie dle </a:t>
            </a:r>
            <a:r>
              <a:rPr lang="cs-CZ" b="1" dirty="0" err="1"/>
              <a:t>vysledků</a:t>
            </a:r>
            <a:r>
              <a:rPr lang="cs-CZ" b="1" dirty="0"/>
              <a:t> </a:t>
            </a:r>
            <a:r>
              <a:rPr lang="cs-CZ" b="1" dirty="0" err="1"/>
              <a:t>recurrence</a:t>
            </a:r>
            <a:r>
              <a:rPr lang="cs-CZ" b="1" dirty="0"/>
              <a:t> </a:t>
            </a:r>
            <a:r>
              <a:rPr lang="cs-CZ" b="1" dirty="0" err="1"/>
              <a:t>score</a:t>
            </a:r>
            <a:r>
              <a:rPr lang="cs-CZ" b="1" dirty="0"/>
              <a:t> (RS):</a:t>
            </a:r>
          </a:p>
          <a:p>
            <a:r>
              <a:rPr lang="cs-CZ" dirty="0"/>
              <a:t>– RS &lt; 18 – podat pouze adjuvantní </a:t>
            </a:r>
            <a:r>
              <a:rPr lang="cs-CZ" dirty="0" err="1"/>
              <a:t>hormonoterapie</a:t>
            </a:r>
            <a:r>
              <a:rPr lang="cs-CZ" dirty="0"/>
              <a:t> (HRT),</a:t>
            </a:r>
          </a:p>
          <a:p>
            <a:r>
              <a:rPr lang="en-US" dirty="0"/>
              <a:t>– RS 18–30 – </a:t>
            </a:r>
            <a:r>
              <a:rPr lang="en-US" dirty="0" err="1"/>
              <a:t>adjuvantn</a:t>
            </a:r>
            <a:r>
              <a:rPr lang="cs-CZ" dirty="0"/>
              <a:t>í</a:t>
            </a:r>
            <a:r>
              <a:rPr lang="en-US" dirty="0"/>
              <a:t> H</a:t>
            </a:r>
            <a:r>
              <a:rPr lang="cs-CZ" dirty="0"/>
              <a:t>R</a:t>
            </a:r>
            <a:r>
              <a:rPr lang="en-US" dirty="0"/>
              <a:t>T ± CHT,</a:t>
            </a:r>
          </a:p>
          <a:p>
            <a:r>
              <a:rPr lang="cs-CZ" dirty="0"/>
              <a:t>– RS ≥ 31 – adjuvantní HRT + CHT.</a:t>
            </a:r>
            <a:endParaRPr lang="cs-CZ" dirty="0">
              <a:solidFill>
                <a:schemeClr val="bg1"/>
              </a:solidFill>
            </a:endParaRPr>
          </a:p>
        </p:txBody>
      </p:sp>
    </p:spTree>
    <p:extLst>
      <p:ext uri="{BB962C8B-B14F-4D97-AF65-F5344CB8AC3E}">
        <p14:creationId xmlns:p14="http://schemas.microsoft.com/office/powerpoint/2010/main" val="10078405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oncotype-dx-mammaprint-9-728.jpg"/>
          <p:cNvPicPr>
            <a:picLocks noChangeAspect="1"/>
          </p:cNvPicPr>
          <p:nvPr/>
        </p:nvPicPr>
        <p:blipFill>
          <a:blip r:embed="rId2" cstate="print"/>
          <a:stretch>
            <a:fillRect/>
          </a:stretch>
        </p:blipFill>
        <p:spPr>
          <a:xfrm>
            <a:off x="2389632" y="390144"/>
            <a:ext cx="7746492" cy="5809869"/>
          </a:xfrm>
          <a:prstGeom prst="rect">
            <a:avLst/>
          </a:prstGeom>
        </p:spPr>
      </p:pic>
      <p:sp>
        <p:nvSpPr>
          <p:cNvPr id="3" name="TextovéPole 2"/>
          <p:cNvSpPr txBox="1"/>
          <p:nvPr/>
        </p:nvSpPr>
        <p:spPr>
          <a:xfrm>
            <a:off x="9302496" y="6278880"/>
            <a:ext cx="2560320" cy="246221"/>
          </a:xfrm>
          <a:prstGeom prst="rect">
            <a:avLst/>
          </a:prstGeom>
          <a:noFill/>
        </p:spPr>
        <p:txBody>
          <a:bodyPr wrap="square" rtlCol="0">
            <a:spAutoFit/>
          </a:bodyPr>
          <a:lstStyle/>
          <a:p>
            <a:r>
              <a:rPr lang="cs-CZ" sz="1000" dirty="0"/>
              <a:t>www.</a:t>
            </a:r>
            <a:r>
              <a:rPr lang="cs-CZ" sz="1000" dirty="0" err="1"/>
              <a:t>slideshare.net</a:t>
            </a:r>
            <a:endParaRPr lang="cs-CZ" sz="10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xmlns="" id="{28C14512-BD57-A282-7975-FDF314FFB150}"/>
              </a:ext>
            </a:extLst>
          </p:cNvPr>
          <p:cNvPicPr>
            <a:picLocks noChangeAspect="1"/>
          </p:cNvPicPr>
          <p:nvPr/>
        </p:nvPicPr>
        <p:blipFill rotWithShape="1">
          <a:blip r:embed="rId3"/>
          <a:srcRect l="12452" t="35212" r="8161" b="36598"/>
          <a:stretch/>
        </p:blipFill>
        <p:spPr>
          <a:xfrm>
            <a:off x="809392" y="293297"/>
            <a:ext cx="11061527" cy="2208363"/>
          </a:xfrm>
          <a:prstGeom prst="rect">
            <a:avLst/>
          </a:prstGeom>
        </p:spPr>
      </p:pic>
      <p:pic>
        <p:nvPicPr>
          <p:cNvPr id="8" name="Obrázek 7">
            <a:extLst>
              <a:ext uri="{FF2B5EF4-FFF2-40B4-BE49-F238E27FC236}">
                <a16:creationId xmlns:a16="http://schemas.microsoft.com/office/drawing/2014/main" xmlns="" id="{8AF5DF03-F67A-5225-18B4-F8AD78A7B234}"/>
              </a:ext>
            </a:extLst>
          </p:cNvPr>
          <p:cNvPicPr>
            <a:picLocks noChangeAspect="1"/>
          </p:cNvPicPr>
          <p:nvPr/>
        </p:nvPicPr>
        <p:blipFill rotWithShape="1">
          <a:blip r:embed="rId4"/>
          <a:srcRect l="3927" t="50000" r="49623" b="22754"/>
          <a:stretch/>
        </p:blipFill>
        <p:spPr>
          <a:xfrm>
            <a:off x="2482915" y="2708178"/>
            <a:ext cx="7587359" cy="2502176"/>
          </a:xfrm>
          <a:prstGeom prst="rect">
            <a:avLst/>
          </a:prstGeom>
        </p:spPr>
      </p:pic>
      <p:sp>
        <p:nvSpPr>
          <p:cNvPr id="9" name="TextovéPole 8">
            <a:extLst>
              <a:ext uri="{FF2B5EF4-FFF2-40B4-BE49-F238E27FC236}">
                <a16:creationId xmlns:a16="http://schemas.microsoft.com/office/drawing/2014/main" xmlns="" id="{B880AACA-8F39-4453-67C4-8769868C6064}"/>
              </a:ext>
            </a:extLst>
          </p:cNvPr>
          <p:cNvSpPr txBox="1"/>
          <p:nvPr/>
        </p:nvSpPr>
        <p:spPr>
          <a:xfrm>
            <a:off x="2346384" y="5865962"/>
            <a:ext cx="8177841" cy="369332"/>
          </a:xfrm>
          <a:prstGeom prst="rect">
            <a:avLst/>
          </a:prstGeom>
          <a:noFill/>
        </p:spPr>
        <p:txBody>
          <a:bodyPr wrap="square" rtlCol="0">
            <a:spAutoFit/>
          </a:bodyPr>
          <a:lstStyle/>
          <a:p>
            <a:r>
              <a:rPr lang="cs-CZ" dirty="0"/>
              <a:t>V MOÚ od 4/2022 certifikovaná laboratoř pro </a:t>
            </a:r>
            <a:r>
              <a:rPr lang="cs-CZ" dirty="0" err="1"/>
              <a:t>genomické</a:t>
            </a:r>
            <a:r>
              <a:rPr lang="cs-CZ" dirty="0"/>
              <a:t> testování </a:t>
            </a:r>
            <a:r>
              <a:rPr lang="cs-CZ" dirty="0" err="1"/>
              <a:t>Mammaprint</a:t>
            </a:r>
            <a:endParaRPr lang="cs-CZ" dirty="0"/>
          </a:p>
        </p:txBody>
      </p:sp>
      <p:sp>
        <p:nvSpPr>
          <p:cNvPr id="10" name="TextovéPole 9">
            <a:extLst>
              <a:ext uri="{FF2B5EF4-FFF2-40B4-BE49-F238E27FC236}">
                <a16:creationId xmlns:a16="http://schemas.microsoft.com/office/drawing/2014/main" xmlns="" id="{796DDB01-DB25-3397-1573-FB7EBB007BF9}"/>
              </a:ext>
            </a:extLst>
          </p:cNvPr>
          <p:cNvSpPr txBox="1"/>
          <p:nvPr/>
        </p:nvSpPr>
        <p:spPr>
          <a:xfrm>
            <a:off x="7988060" y="6469811"/>
            <a:ext cx="4364966" cy="369332"/>
          </a:xfrm>
          <a:prstGeom prst="rect">
            <a:avLst/>
          </a:prstGeom>
          <a:noFill/>
        </p:spPr>
        <p:txBody>
          <a:bodyPr wrap="square" rtlCol="0">
            <a:spAutoFit/>
          </a:bodyPr>
          <a:lstStyle/>
          <a:p>
            <a:r>
              <a:rPr lang="cs-CZ" dirty="0"/>
              <a:t>https://www.mammaprint.cz/mammaprint/</a:t>
            </a:r>
          </a:p>
        </p:txBody>
      </p:sp>
    </p:spTree>
    <p:extLst>
      <p:ext uri="{BB962C8B-B14F-4D97-AF65-F5344CB8AC3E}">
        <p14:creationId xmlns:p14="http://schemas.microsoft.com/office/powerpoint/2010/main" val="7071284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xmlns="" id="{C5BFFFA5-24A1-3FBD-BDE1-46754EBEDB1C}"/>
              </a:ext>
            </a:extLst>
          </p:cNvPr>
          <p:cNvPicPr>
            <a:picLocks noChangeAspect="1"/>
          </p:cNvPicPr>
          <p:nvPr/>
        </p:nvPicPr>
        <p:blipFill rotWithShape="1">
          <a:blip r:embed="rId2"/>
          <a:srcRect l="36793" t="25774" r="10990" b="9791"/>
          <a:stretch/>
        </p:blipFill>
        <p:spPr>
          <a:xfrm>
            <a:off x="1959513" y="764801"/>
            <a:ext cx="8272973" cy="5739516"/>
          </a:xfrm>
          <a:prstGeom prst="rect">
            <a:avLst/>
          </a:prstGeom>
        </p:spPr>
      </p:pic>
      <p:sp>
        <p:nvSpPr>
          <p:cNvPr id="3" name="TextovéPole 2">
            <a:extLst>
              <a:ext uri="{FF2B5EF4-FFF2-40B4-BE49-F238E27FC236}">
                <a16:creationId xmlns:a16="http://schemas.microsoft.com/office/drawing/2014/main" xmlns="" id="{112FC91E-27B2-B390-C26F-DED439E4E30C}"/>
              </a:ext>
            </a:extLst>
          </p:cNvPr>
          <p:cNvSpPr txBox="1"/>
          <p:nvPr/>
        </p:nvSpPr>
        <p:spPr>
          <a:xfrm>
            <a:off x="2967486" y="155274"/>
            <a:ext cx="7177177" cy="738664"/>
          </a:xfrm>
          <a:prstGeom prst="rect">
            <a:avLst/>
          </a:prstGeom>
          <a:noFill/>
        </p:spPr>
        <p:txBody>
          <a:bodyPr wrap="square" rtlCol="0">
            <a:spAutoFit/>
          </a:bodyPr>
          <a:lstStyle/>
          <a:p>
            <a:r>
              <a:rPr lang="cs-CZ" sz="2400" dirty="0">
                <a:solidFill>
                  <a:schemeClr val="bg1"/>
                </a:solidFill>
              </a:rPr>
              <a:t>7 </a:t>
            </a:r>
            <a:r>
              <a:rPr lang="cs-CZ" sz="2400" dirty="0" err="1">
                <a:solidFill>
                  <a:schemeClr val="bg1"/>
                </a:solidFill>
              </a:rPr>
              <a:t>genomických</a:t>
            </a:r>
            <a:r>
              <a:rPr lang="cs-CZ" sz="2400" dirty="0">
                <a:solidFill>
                  <a:schemeClr val="bg1"/>
                </a:solidFill>
              </a:rPr>
              <a:t> drah metastatické kaskády</a:t>
            </a:r>
          </a:p>
          <a:p>
            <a:endParaRPr lang="cs-CZ" dirty="0"/>
          </a:p>
        </p:txBody>
      </p:sp>
      <p:sp>
        <p:nvSpPr>
          <p:cNvPr id="4" name="TextovéPole 3">
            <a:extLst>
              <a:ext uri="{FF2B5EF4-FFF2-40B4-BE49-F238E27FC236}">
                <a16:creationId xmlns:a16="http://schemas.microsoft.com/office/drawing/2014/main" xmlns="" id="{B35790B9-5F59-5E0F-B84D-43FFFBC092BD}"/>
              </a:ext>
            </a:extLst>
          </p:cNvPr>
          <p:cNvSpPr txBox="1"/>
          <p:nvPr/>
        </p:nvSpPr>
        <p:spPr>
          <a:xfrm>
            <a:off x="7453223" y="6504317"/>
            <a:ext cx="4278702" cy="369332"/>
          </a:xfrm>
          <a:prstGeom prst="rect">
            <a:avLst/>
          </a:prstGeom>
          <a:noFill/>
        </p:spPr>
        <p:txBody>
          <a:bodyPr wrap="square" rtlCol="0">
            <a:spAutoFit/>
          </a:bodyPr>
          <a:lstStyle/>
          <a:p>
            <a:r>
              <a:rPr lang="cs-CZ" dirty="0"/>
              <a:t>https://www.mammaprint.cz/mammaprint/</a:t>
            </a:r>
          </a:p>
        </p:txBody>
      </p:sp>
    </p:spTree>
    <p:extLst>
      <p:ext uri="{BB962C8B-B14F-4D97-AF65-F5344CB8AC3E}">
        <p14:creationId xmlns:p14="http://schemas.microsoft.com/office/powerpoint/2010/main" val="39337320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xmlns="" id="{3A653618-03B5-4873-7F3E-94AEE5BD0C36}"/>
              </a:ext>
            </a:extLst>
          </p:cNvPr>
          <p:cNvPicPr>
            <a:picLocks noChangeAspect="1"/>
          </p:cNvPicPr>
          <p:nvPr/>
        </p:nvPicPr>
        <p:blipFill rotWithShape="1">
          <a:blip r:embed="rId3"/>
          <a:srcRect l="33538" t="21646" r="12689" b="5111"/>
          <a:stretch/>
        </p:blipFill>
        <p:spPr>
          <a:xfrm>
            <a:off x="1725284" y="297611"/>
            <a:ext cx="9074988" cy="6262777"/>
          </a:xfrm>
          <a:prstGeom prst="rect">
            <a:avLst/>
          </a:prstGeom>
        </p:spPr>
      </p:pic>
    </p:spTree>
    <p:extLst>
      <p:ext uri="{BB962C8B-B14F-4D97-AF65-F5344CB8AC3E}">
        <p14:creationId xmlns:p14="http://schemas.microsoft.com/office/powerpoint/2010/main" val="2803577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1413" y="472214"/>
            <a:ext cx="9905998" cy="1478570"/>
          </a:xfrm>
        </p:spPr>
        <p:txBody>
          <a:bodyPr/>
          <a:lstStyle/>
          <a:p>
            <a:pPr algn="ctr"/>
            <a:r>
              <a:rPr lang="cs-CZ" b="1" dirty="0">
                <a:solidFill>
                  <a:schemeClr val="bg1"/>
                </a:solidFill>
              </a:rPr>
              <a:t>Hormonální léčba</a:t>
            </a:r>
          </a:p>
        </p:txBody>
      </p:sp>
      <p:sp>
        <p:nvSpPr>
          <p:cNvPr id="3" name="Zástupný symbol pro obsah 2"/>
          <p:cNvSpPr>
            <a:spLocks noGrp="1"/>
          </p:cNvSpPr>
          <p:nvPr>
            <p:ph idx="1"/>
          </p:nvPr>
        </p:nvSpPr>
        <p:spPr>
          <a:xfrm>
            <a:off x="1141412" y="1944687"/>
            <a:ext cx="9905999" cy="3541714"/>
          </a:xfrm>
        </p:spPr>
        <p:txBody>
          <a:bodyPr>
            <a:normAutofit/>
          </a:bodyPr>
          <a:lstStyle/>
          <a:p>
            <a:pPr marL="0" indent="0">
              <a:buNone/>
            </a:pPr>
            <a:r>
              <a:rPr lang="cs-CZ" sz="2000" dirty="0">
                <a:solidFill>
                  <a:schemeClr val="bg1"/>
                </a:solidFill>
              </a:rPr>
              <a:t>Je-li přítomna exprese hormonálních receptorů nádorem – blokujeme produkci estrogenů</a:t>
            </a:r>
          </a:p>
          <a:p>
            <a:pPr marL="0" indent="0">
              <a:buNone/>
            </a:pPr>
            <a:r>
              <a:rPr lang="cs-CZ" sz="2000" dirty="0">
                <a:solidFill>
                  <a:schemeClr val="bg1"/>
                </a:solidFill>
              </a:rPr>
              <a:t>Pouze pomocí HRT lze dosáhnout až u 30 % pacientek remise, u 40 % zastavení progrese</a:t>
            </a:r>
          </a:p>
          <a:p>
            <a:pPr marL="0" indent="0">
              <a:buNone/>
            </a:pPr>
            <a:endParaRPr lang="cs-CZ" sz="2000" dirty="0">
              <a:solidFill>
                <a:schemeClr val="bg1"/>
              </a:solidFill>
            </a:endParaRPr>
          </a:p>
          <a:p>
            <a:r>
              <a:rPr lang="cs-CZ" sz="2000" b="1" dirty="0">
                <a:solidFill>
                  <a:schemeClr val="bg1"/>
                </a:solidFill>
              </a:rPr>
              <a:t>Ablativní HRT </a:t>
            </a:r>
            <a:r>
              <a:rPr lang="cs-CZ" sz="2000" dirty="0">
                <a:solidFill>
                  <a:schemeClr val="bg1"/>
                </a:solidFill>
              </a:rPr>
              <a:t>– kastrace u premenopauzálních pacientek, </a:t>
            </a:r>
            <a:r>
              <a:rPr lang="cs-CZ" sz="2000" dirty="0" err="1">
                <a:solidFill>
                  <a:schemeClr val="bg1"/>
                </a:solidFill>
              </a:rPr>
              <a:t>adnexektomie</a:t>
            </a:r>
            <a:r>
              <a:rPr lang="cs-CZ" sz="2000" dirty="0">
                <a:solidFill>
                  <a:schemeClr val="bg1"/>
                </a:solidFill>
              </a:rPr>
              <a:t>- chirurgicky, radiační či </a:t>
            </a:r>
            <a:r>
              <a:rPr lang="cs-CZ" sz="2000" b="1" dirty="0">
                <a:solidFill>
                  <a:schemeClr val="bg1"/>
                </a:solidFill>
              </a:rPr>
              <a:t>farmakologická kastrace </a:t>
            </a:r>
            <a:r>
              <a:rPr lang="cs-CZ" sz="2000" dirty="0">
                <a:solidFill>
                  <a:schemeClr val="bg1"/>
                </a:solidFill>
              </a:rPr>
              <a:t>(agonisté </a:t>
            </a:r>
            <a:r>
              <a:rPr lang="cs-CZ" sz="2000" dirty="0" err="1">
                <a:solidFill>
                  <a:schemeClr val="bg1"/>
                </a:solidFill>
              </a:rPr>
              <a:t>gonadoliberinů</a:t>
            </a:r>
            <a:r>
              <a:rPr lang="cs-CZ" sz="2000" dirty="0">
                <a:solidFill>
                  <a:schemeClr val="bg1"/>
                </a:solidFill>
              </a:rPr>
              <a:t> v hypofýze)</a:t>
            </a:r>
          </a:p>
          <a:p>
            <a:r>
              <a:rPr lang="cs-CZ" sz="2000" b="1" dirty="0">
                <a:solidFill>
                  <a:schemeClr val="bg1"/>
                </a:solidFill>
              </a:rPr>
              <a:t>Kompetitivní HRT </a:t>
            </a:r>
            <a:r>
              <a:rPr lang="cs-CZ" sz="2000" dirty="0">
                <a:solidFill>
                  <a:schemeClr val="bg1"/>
                </a:solidFill>
              </a:rPr>
              <a:t>– </a:t>
            </a:r>
            <a:r>
              <a:rPr lang="cs-CZ" sz="2000" dirty="0" err="1">
                <a:solidFill>
                  <a:schemeClr val="bg1"/>
                </a:solidFill>
              </a:rPr>
              <a:t>kompetice</a:t>
            </a:r>
            <a:r>
              <a:rPr lang="cs-CZ" sz="2000" dirty="0">
                <a:solidFill>
                  <a:schemeClr val="bg1"/>
                </a:solidFill>
              </a:rPr>
              <a:t> o vazebné místo na </a:t>
            </a:r>
            <a:r>
              <a:rPr lang="cs-CZ" sz="2000" dirty="0" err="1">
                <a:solidFill>
                  <a:schemeClr val="bg1"/>
                </a:solidFill>
              </a:rPr>
              <a:t>estrogenové</a:t>
            </a:r>
            <a:r>
              <a:rPr lang="cs-CZ" sz="2000" dirty="0">
                <a:solidFill>
                  <a:schemeClr val="bg1"/>
                </a:solidFill>
              </a:rPr>
              <a:t> receptory na buňce</a:t>
            </a:r>
          </a:p>
          <a:p>
            <a:r>
              <a:rPr lang="cs-CZ" sz="2000" b="1" dirty="0">
                <a:solidFill>
                  <a:schemeClr val="bg1"/>
                </a:solidFill>
              </a:rPr>
              <a:t>Inhibiční HRT </a:t>
            </a:r>
            <a:r>
              <a:rPr lang="cs-CZ" sz="2000" dirty="0">
                <a:solidFill>
                  <a:schemeClr val="bg1"/>
                </a:solidFill>
              </a:rPr>
              <a:t>– blokáda biosyntézy estrogenů</a:t>
            </a:r>
            <a:endParaRPr lang="cs-CZ" sz="2000" dirty="0"/>
          </a:p>
        </p:txBody>
      </p:sp>
    </p:spTree>
    <p:extLst>
      <p:ext uri="{BB962C8B-B14F-4D97-AF65-F5344CB8AC3E}">
        <p14:creationId xmlns:p14="http://schemas.microsoft.com/office/powerpoint/2010/main" val="6931083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zasahu.jpg"/>
          <p:cNvPicPr>
            <a:picLocks noChangeAspect="1"/>
          </p:cNvPicPr>
          <p:nvPr/>
        </p:nvPicPr>
        <p:blipFill>
          <a:blip r:embed="rId2" cstate="print"/>
          <a:stretch>
            <a:fillRect/>
          </a:stretch>
        </p:blipFill>
        <p:spPr>
          <a:xfrm>
            <a:off x="1231196" y="292608"/>
            <a:ext cx="9619684" cy="5981694"/>
          </a:xfrm>
          <a:prstGeom prst="rect">
            <a:avLst/>
          </a:prstGeom>
        </p:spPr>
      </p:pic>
      <p:sp>
        <p:nvSpPr>
          <p:cNvPr id="4" name="TextovéPole 3"/>
          <p:cNvSpPr txBox="1"/>
          <p:nvPr/>
        </p:nvSpPr>
        <p:spPr>
          <a:xfrm>
            <a:off x="7741920" y="6352032"/>
            <a:ext cx="3413760" cy="246221"/>
          </a:xfrm>
          <a:prstGeom prst="rect">
            <a:avLst/>
          </a:prstGeom>
          <a:noFill/>
        </p:spPr>
        <p:txBody>
          <a:bodyPr wrap="square" rtlCol="0">
            <a:spAutoFit/>
          </a:bodyPr>
          <a:lstStyle/>
          <a:p>
            <a:r>
              <a:rPr lang="cs-CZ" sz="1000" dirty="0">
                <a:hlinkClick r:id="rId3"/>
              </a:rPr>
              <a:t>Postgraduální medicína 5/2007, Zdraví Euro - Euro.</a:t>
            </a:r>
            <a:r>
              <a:rPr lang="cs-CZ" sz="1000" dirty="0" err="1">
                <a:hlinkClick r:id="rId3"/>
              </a:rPr>
              <a:t>cz</a:t>
            </a:r>
            <a:endParaRPr lang="cs-CZ" sz="10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39205" y="427446"/>
            <a:ext cx="9905998" cy="1478570"/>
          </a:xfrm>
        </p:spPr>
        <p:txBody>
          <a:bodyPr/>
          <a:lstStyle/>
          <a:p>
            <a:pPr algn="ctr"/>
            <a:r>
              <a:rPr lang="cs-CZ" b="1" dirty="0">
                <a:solidFill>
                  <a:schemeClr val="bg1"/>
                </a:solidFill>
              </a:rPr>
              <a:t>Biologická léčba</a:t>
            </a:r>
          </a:p>
        </p:txBody>
      </p:sp>
      <p:sp>
        <p:nvSpPr>
          <p:cNvPr id="3" name="Zástupný symbol pro obsah 2"/>
          <p:cNvSpPr>
            <a:spLocks noGrp="1"/>
          </p:cNvSpPr>
          <p:nvPr>
            <p:ph idx="1"/>
          </p:nvPr>
        </p:nvSpPr>
        <p:spPr>
          <a:xfrm>
            <a:off x="654524" y="1647564"/>
            <a:ext cx="10573260" cy="4660915"/>
          </a:xfrm>
        </p:spPr>
        <p:txBody>
          <a:bodyPr>
            <a:normAutofit fontScale="62500" lnSpcReduction="20000"/>
          </a:bodyPr>
          <a:lstStyle/>
          <a:p>
            <a:pPr marL="0" indent="0">
              <a:buNone/>
            </a:pPr>
            <a:r>
              <a:rPr lang="cs-CZ" sz="3200" b="1" dirty="0">
                <a:solidFill>
                  <a:schemeClr val="bg1"/>
                </a:solidFill>
              </a:rPr>
              <a:t>1/ Blok signální dráhy her2 receptoru </a:t>
            </a:r>
            <a:r>
              <a:rPr lang="cs-CZ" sz="3200" dirty="0">
                <a:solidFill>
                  <a:schemeClr val="bg1"/>
                </a:solidFill>
              </a:rPr>
              <a:t>–</a:t>
            </a:r>
            <a:r>
              <a:rPr lang="cs-CZ" sz="3200" dirty="0" err="1">
                <a:solidFill>
                  <a:schemeClr val="bg1"/>
                </a:solidFill>
              </a:rPr>
              <a:t>protoonkogen</a:t>
            </a:r>
            <a:r>
              <a:rPr lang="cs-CZ" sz="3200" dirty="0">
                <a:solidFill>
                  <a:schemeClr val="bg1"/>
                </a:solidFill>
              </a:rPr>
              <a:t> HER2 (17q),</a:t>
            </a:r>
          </a:p>
          <a:p>
            <a:pPr marL="0" indent="0">
              <a:buNone/>
            </a:pPr>
            <a:endParaRPr lang="cs-CZ" sz="3200" dirty="0">
              <a:solidFill>
                <a:schemeClr val="bg1"/>
              </a:solidFill>
            </a:endParaRPr>
          </a:p>
          <a:p>
            <a:pPr marL="0" indent="0">
              <a:buNone/>
            </a:pPr>
            <a:r>
              <a:rPr lang="cs-CZ" sz="3200" dirty="0">
                <a:solidFill>
                  <a:schemeClr val="bg1"/>
                </a:solidFill>
              </a:rPr>
              <a:t> u 15 % ca prsu se vyskytuje amplifikace HER2 genu a nadprodukce receptoru</a:t>
            </a:r>
          </a:p>
          <a:p>
            <a:pPr marL="0" indent="0">
              <a:buNone/>
            </a:pPr>
            <a:endParaRPr lang="cs-CZ" sz="3200" dirty="0">
              <a:solidFill>
                <a:schemeClr val="bg1"/>
              </a:solidFill>
            </a:endParaRPr>
          </a:p>
          <a:p>
            <a:pPr marL="0" indent="0">
              <a:buNone/>
            </a:pPr>
            <a:r>
              <a:rPr lang="cs-CZ" sz="3200" b="1" dirty="0" err="1">
                <a:solidFill>
                  <a:schemeClr val="bg1"/>
                </a:solidFill>
              </a:rPr>
              <a:t>Tastuzumab</a:t>
            </a:r>
            <a:r>
              <a:rPr lang="cs-CZ" sz="3200" dirty="0">
                <a:solidFill>
                  <a:schemeClr val="bg1"/>
                </a:solidFill>
              </a:rPr>
              <a:t> (</a:t>
            </a:r>
            <a:r>
              <a:rPr lang="cs-CZ" sz="3200" dirty="0" err="1">
                <a:solidFill>
                  <a:schemeClr val="bg1"/>
                </a:solidFill>
              </a:rPr>
              <a:t>Herceptin</a:t>
            </a:r>
            <a:r>
              <a:rPr lang="cs-CZ" sz="3200" dirty="0">
                <a:solidFill>
                  <a:schemeClr val="bg1"/>
                </a:solidFill>
              </a:rPr>
              <a:t>) monoklonální Ab proti HER2 receptoru (</a:t>
            </a:r>
            <a:r>
              <a:rPr lang="cs-CZ" sz="3200" dirty="0" err="1">
                <a:solidFill>
                  <a:schemeClr val="bg1"/>
                </a:solidFill>
              </a:rPr>
              <a:t>kardiotoxicita</a:t>
            </a:r>
            <a:r>
              <a:rPr lang="cs-CZ" sz="3200" dirty="0">
                <a:solidFill>
                  <a:schemeClr val="bg1"/>
                </a:solidFill>
              </a:rPr>
              <a:t>)</a:t>
            </a:r>
          </a:p>
          <a:p>
            <a:pPr marL="0" indent="0">
              <a:buNone/>
            </a:pPr>
            <a:r>
              <a:rPr lang="cs-CZ" sz="3200" b="1" dirty="0" err="1">
                <a:solidFill>
                  <a:schemeClr val="bg1"/>
                </a:solidFill>
              </a:rPr>
              <a:t>Pertuzumab</a:t>
            </a:r>
            <a:r>
              <a:rPr lang="cs-CZ" sz="3200" dirty="0">
                <a:solidFill>
                  <a:schemeClr val="bg1"/>
                </a:solidFill>
              </a:rPr>
              <a:t> (</a:t>
            </a:r>
            <a:r>
              <a:rPr lang="cs-CZ" sz="3200" dirty="0" err="1">
                <a:solidFill>
                  <a:schemeClr val="bg1"/>
                </a:solidFill>
              </a:rPr>
              <a:t>Perjeta</a:t>
            </a:r>
            <a:r>
              <a:rPr lang="cs-CZ" sz="3200" dirty="0">
                <a:solidFill>
                  <a:schemeClr val="bg1"/>
                </a:solidFill>
              </a:rPr>
              <a:t>) </a:t>
            </a:r>
            <a:r>
              <a:rPr lang="cs-CZ" sz="3200" dirty="0" err="1">
                <a:solidFill>
                  <a:schemeClr val="bg1"/>
                </a:solidFill>
              </a:rPr>
              <a:t>moAb</a:t>
            </a:r>
            <a:r>
              <a:rPr lang="cs-CZ" sz="3200" dirty="0">
                <a:solidFill>
                  <a:schemeClr val="bg1"/>
                </a:solidFill>
              </a:rPr>
              <a:t> jiné vazebné místo na receptor, léčba v kombinaci</a:t>
            </a:r>
          </a:p>
          <a:p>
            <a:pPr marL="0" indent="0">
              <a:buNone/>
            </a:pPr>
            <a:r>
              <a:rPr lang="cs-CZ" sz="3200" b="1" dirty="0" err="1">
                <a:solidFill>
                  <a:schemeClr val="bg1"/>
                </a:solidFill>
              </a:rPr>
              <a:t>Neratinib</a:t>
            </a:r>
            <a:r>
              <a:rPr lang="cs-CZ" sz="3200" dirty="0">
                <a:solidFill>
                  <a:schemeClr val="bg1"/>
                </a:solidFill>
              </a:rPr>
              <a:t> inhibitor </a:t>
            </a:r>
            <a:r>
              <a:rPr lang="cs-CZ" sz="3200" dirty="0" err="1">
                <a:solidFill>
                  <a:schemeClr val="bg1"/>
                </a:solidFill>
              </a:rPr>
              <a:t>tyrosinkinazy</a:t>
            </a:r>
            <a:r>
              <a:rPr lang="cs-CZ" sz="3200" dirty="0">
                <a:solidFill>
                  <a:schemeClr val="bg1"/>
                </a:solidFill>
              </a:rPr>
              <a:t> HER2 </a:t>
            </a:r>
          </a:p>
          <a:p>
            <a:pPr marL="0" indent="0">
              <a:buNone/>
            </a:pPr>
            <a:r>
              <a:rPr lang="cs-CZ" sz="3200" b="1" dirty="0" err="1">
                <a:solidFill>
                  <a:schemeClr val="bg1"/>
                </a:solidFill>
              </a:rPr>
              <a:t>Lapatinib</a:t>
            </a:r>
            <a:r>
              <a:rPr lang="cs-CZ" sz="3200" dirty="0">
                <a:solidFill>
                  <a:schemeClr val="bg1"/>
                </a:solidFill>
              </a:rPr>
              <a:t> selektivní reverzibilní duální inhibitor HER1 a 2 receptorů, působí intracelulárně jako </a:t>
            </a:r>
            <a:r>
              <a:rPr lang="cs-CZ" sz="3200" dirty="0" err="1">
                <a:solidFill>
                  <a:schemeClr val="bg1"/>
                </a:solidFill>
              </a:rPr>
              <a:t>tyrosinkinasovy</a:t>
            </a:r>
            <a:r>
              <a:rPr lang="cs-CZ" sz="3200" dirty="0">
                <a:solidFill>
                  <a:schemeClr val="bg1"/>
                </a:solidFill>
              </a:rPr>
              <a:t> inhibitor, proniká do CNS</a:t>
            </a:r>
          </a:p>
          <a:p>
            <a:pPr marL="0" indent="0">
              <a:buNone/>
            </a:pPr>
            <a:r>
              <a:rPr lang="cs-CZ" sz="3200" b="1" dirty="0">
                <a:solidFill>
                  <a:schemeClr val="bg1"/>
                </a:solidFill>
              </a:rPr>
              <a:t>T-DM1</a:t>
            </a:r>
            <a:r>
              <a:rPr lang="cs-CZ" sz="3200" dirty="0">
                <a:solidFill>
                  <a:schemeClr val="bg1"/>
                </a:solidFill>
              </a:rPr>
              <a:t> cytostatikum navázané na </a:t>
            </a:r>
            <a:r>
              <a:rPr lang="cs-CZ" sz="3200" dirty="0" err="1">
                <a:solidFill>
                  <a:schemeClr val="bg1"/>
                </a:solidFill>
              </a:rPr>
              <a:t>moAb</a:t>
            </a:r>
            <a:r>
              <a:rPr lang="cs-CZ" sz="3200" dirty="0">
                <a:solidFill>
                  <a:schemeClr val="bg1"/>
                </a:solidFill>
              </a:rPr>
              <a:t> –</a:t>
            </a:r>
            <a:r>
              <a:rPr lang="cs-CZ" sz="3200" b="1" dirty="0" err="1">
                <a:solidFill>
                  <a:schemeClr val="bg1"/>
                </a:solidFill>
              </a:rPr>
              <a:t>trastuzumab</a:t>
            </a:r>
            <a:r>
              <a:rPr lang="cs-CZ" sz="3200" b="1" dirty="0">
                <a:solidFill>
                  <a:schemeClr val="bg1"/>
                </a:solidFill>
              </a:rPr>
              <a:t>+</a:t>
            </a:r>
            <a:r>
              <a:rPr lang="cs-CZ" sz="3200" b="1" dirty="0" err="1">
                <a:solidFill>
                  <a:schemeClr val="bg1"/>
                </a:solidFill>
              </a:rPr>
              <a:t>emtansin</a:t>
            </a:r>
            <a:r>
              <a:rPr lang="cs-CZ" sz="3200" b="1" dirty="0">
                <a:solidFill>
                  <a:schemeClr val="bg1"/>
                </a:solidFill>
              </a:rPr>
              <a:t> </a:t>
            </a:r>
            <a:r>
              <a:rPr lang="cs-CZ" sz="3200" dirty="0">
                <a:solidFill>
                  <a:schemeClr val="bg1"/>
                </a:solidFill>
              </a:rPr>
              <a:t>(</a:t>
            </a:r>
            <a:r>
              <a:rPr lang="cs-CZ" sz="3200" dirty="0" err="1">
                <a:solidFill>
                  <a:schemeClr val="bg1"/>
                </a:solidFill>
              </a:rPr>
              <a:t>antimikrotubulární</a:t>
            </a:r>
            <a:r>
              <a:rPr lang="cs-CZ" sz="3200" dirty="0">
                <a:solidFill>
                  <a:schemeClr val="bg1"/>
                </a:solidFill>
              </a:rPr>
              <a:t> látka), proniká do CNS </a:t>
            </a:r>
          </a:p>
          <a:p>
            <a:pPr marL="0" indent="0">
              <a:buNone/>
            </a:pPr>
            <a:endParaRPr lang="cs-CZ" dirty="0">
              <a:solidFill>
                <a:schemeClr val="bg1"/>
              </a:solidFill>
            </a:endParaRPr>
          </a:p>
        </p:txBody>
      </p:sp>
      <p:pic>
        <p:nvPicPr>
          <p:cNvPr id="5" name="Obrázek 4"/>
          <p:cNvPicPr>
            <a:picLocks noChangeAspect="1"/>
          </p:cNvPicPr>
          <p:nvPr/>
        </p:nvPicPr>
        <p:blipFill>
          <a:blip r:embed="rId3" cstate="print"/>
          <a:stretch>
            <a:fillRect/>
          </a:stretch>
        </p:blipFill>
        <p:spPr>
          <a:xfrm>
            <a:off x="9209563" y="188743"/>
            <a:ext cx="2149800" cy="2892107"/>
          </a:xfrm>
          <a:prstGeom prst="rect">
            <a:avLst/>
          </a:prstGeom>
          <a:ln>
            <a:solidFill>
              <a:schemeClr val="bg1"/>
            </a:solidFill>
          </a:ln>
        </p:spPr>
      </p:pic>
      <p:sp>
        <p:nvSpPr>
          <p:cNvPr id="6" name="TextovéPole 5"/>
          <p:cNvSpPr txBox="1"/>
          <p:nvPr/>
        </p:nvSpPr>
        <p:spPr>
          <a:xfrm>
            <a:off x="10109578" y="3080850"/>
            <a:ext cx="1864827" cy="246221"/>
          </a:xfrm>
          <a:prstGeom prst="rect">
            <a:avLst/>
          </a:prstGeom>
          <a:noFill/>
        </p:spPr>
        <p:txBody>
          <a:bodyPr wrap="square" rtlCol="0">
            <a:spAutoFit/>
          </a:bodyPr>
          <a:lstStyle/>
          <a:p>
            <a:r>
              <a:rPr lang="cs-CZ" sz="1000" dirty="0">
                <a:hlinkClick r:id="rId4"/>
              </a:rPr>
              <a:t>www.mycancergenome.org</a:t>
            </a:r>
            <a:endParaRPr lang="cs-CZ" sz="1000" dirty="0"/>
          </a:p>
        </p:txBody>
      </p:sp>
    </p:spTree>
    <p:extLst>
      <p:ext uri="{BB962C8B-B14F-4D97-AF65-F5344CB8AC3E}">
        <p14:creationId xmlns:p14="http://schemas.microsoft.com/office/powerpoint/2010/main" val="8345113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rotWithShape="1">
          <a:blip r:embed="rId2" cstate="print"/>
          <a:srcRect t="23752"/>
          <a:stretch/>
        </p:blipFill>
        <p:spPr>
          <a:xfrm>
            <a:off x="1307324" y="344385"/>
            <a:ext cx="9665475" cy="5961108"/>
          </a:xfrm>
          <a:prstGeom prst="rect">
            <a:avLst/>
          </a:prstGeom>
          <a:ln>
            <a:solidFill>
              <a:schemeClr val="bg1"/>
            </a:solidFill>
          </a:ln>
        </p:spPr>
      </p:pic>
      <p:sp>
        <p:nvSpPr>
          <p:cNvPr id="5" name="TextovéPole 4"/>
          <p:cNvSpPr txBox="1"/>
          <p:nvPr/>
        </p:nvSpPr>
        <p:spPr>
          <a:xfrm>
            <a:off x="7178723" y="6414447"/>
            <a:ext cx="3411938" cy="246221"/>
          </a:xfrm>
          <a:prstGeom prst="rect">
            <a:avLst/>
          </a:prstGeom>
          <a:noFill/>
        </p:spPr>
        <p:txBody>
          <a:bodyPr wrap="square" rtlCol="0">
            <a:spAutoFit/>
          </a:bodyPr>
          <a:lstStyle/>
          <a:p>
            <a:r>
              <a:rPr lang="cs-CZ" sz="1000" dirty="0"/>
              <a:t>New </a:t>
            </a:r>
            <a:r>
              <a:rPr lang="cs-CZ" sz="1000" dirty="0" err="1"/>
              <a:t>direction</a:t>
            </a:r>
            <a:r>
              <a:rPr lang="cs-CZ" sz="1000" dirty="0"/>
              <a:t> in </a:t>
            </a:r>
            <a:r>
              <a:rPr lang="cs-CZ" sz="1000" dirty="0" err="1"/>
              <a:t>the</a:t>
            </a:r>
            <a:r>
              <a:rPr lang="cs-CZ" sz="1000" dirty="0"/>
              <a:t> </a:t>
            </a:r>
            <a:r>
              <a:rPr lang="cs-CZ" sz="1000" dirty="0" err="1"/>
              <a:t>treatment</a:t>
            </a:r>
            <a:r>
              <a:rPr lang="cs-CZ" sz="1000" dirty="0"/>
              <a:t> </a:t>
            </a:r>
            <a:r>
              <a:rPr lang="cs-CZ" sz="1000" dirty="0" err="1"/>
              <a:t>of</a:t>
            </a:r>
            <a:r>
              <a:rPr lang="cs-CZ" sz="1000" dirty="0"/>
              <a:t> </a:t>
            </a:r>
            <a:r>
              <a:rPr lang="cs-CZ" sz="1000" dirty="0" err="1"/>
              <a:t>breast</a:t>
            </a:r>
            <a:r>
              <a:rPr lang="cs-CZ" sz="1000" dirty="0"/>
              <a:t> ca, dr. </a:t>
            </a:r>
            <a:r>
              <a:rPr lang="cs-CZ" sz="1000" dirty="0" err="1"/>
              <a:t>Tanvir</a:t>
            </a:r>
            <a:endParaRPr lang="cs-CZ" sz="1000" dirty="0"/>
          </a:p>
        </p:txBody>
      </p:sp>
    </p:spTree>
    <p:extLst>
      <p:ext uri="{BB962C8B-B14F-4D97-AF65-F5344CB8AC3E}">
        <p14:creationId xmlns:p14="http://schemas.microsoft.com/office/powerpoint/2010/main" val="22989523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obsah 4"/>
          <p:cNvSpPr>
            <a:spLocks noGrp="1"/>
          </p:cNvSpPr>
          <p:nvPr>
            <p:ph idx="1"/>
          </p:nvPr>
        </p:nvSpPr>
        <p:spPr>
          <a:xfrm>
            <a:off x="1236946" y="802824"/>
            <a:ext cx="9905999" cy="4890610"/>
          </a:xfrm>
        </p:spPr>
        <p:txBody>
          <a:bodyPr>
            <a:normAutofit fontScale="92500" lnSpcReduction="20000"/>
          </a:bodyPr>
          <a:lstStyle/>
          <a:p>
            <a:pPr marL="0" indent="0">
              <a:buNone/>
            </a:pPr>
            <a:r>
              <a:rPr lang="cs-CZ" b="1" dirty="0">
                <a:solidFill>
                  <a:schemeClr val="bg1"/>
                </a:solidFill>
              </a:rPr>
              <a:t>2/ Ovlivnění angiogeneze</a:t>
            </a:r>
          </a:p>
          <a:p>
            <a:pPr marL="0" indent="0">
              <a:buNone/>
            </a:pPr>
            <a:r>
              <a:rPr lang="cs-CZ" b="1" dirty="0" err="1">
                <a:solidFill>
                  <a:schemeClr val="bg1"/>
                </a:solidFill>
              </a:rPr>
              <a:t>Bevacizumab</a:t>
            </a:r>
            <a:r>
              <a:rPr lang="cs-CZ" dirty="0">
                <a:solidFill>
                  <a:schemeClr val="bg1"/>
                </a:solidFill>
              </a:rPr>
              <a:t> (</a:t>
            </a:r>
            <a:r>
              <a:rPr lang="cs-CZ" dirty="0" err="1">
                <a:solidFill>
                  <a:schemeClr val="bg1"/>
                </a:solidFill>
              </a:rPr>
              <a:t>Avastin</a:t>
            </a:r>
            <a:r>
              <a:rPr lang="cs-CZ" dirty="0">
                <a:solidFill>
                  <a:schemeClr val="bg1"/>
                </a:solidFill>
              </a:rPr>
              <a:t>) – rekombinantní </a:t>
            </a:r>
            <a:r>
              <a:rPr lang="cs-CZ" dirty="0" err="1">
                <a:solidFill>
                  <a:schemeClr val="bg1"/>
                </a:solidFill>
              </a:rPr>
              <a:t>moAb</a:t>
            </a:r>
            <a:r>
              <a:rPr lang="cs-CZ" dirty="0">
                <a:solidFill>
                  <a:schemeClr val="bg1"/>
                </a:solidFill>
              </a:rPr>
              <a:t>, která se váže na VGFR (vaskulární </a:t>
            </a:r>
            <a:r>
              <a:rPr lang="cs-CZ" dirty="0" err="1">
                <a:solidFill>
                  <a:schemeClr val="bg1"/>
                </a:solidFill>
              </a:rPr>
              <a:t>endoteliální</a:t>
            </a:r>
            <a:r>
              <a:rPr lang="cs-CZ" dirty="0">
                <a:solidFill>
                  <a:schemeClr val="bg1"/>
                </a:solidFill>
              </a:rPr>
              <a:t> růstový faktor), zabránění novotvorby cév, v kombinaci s CHT u </a:t>
            </a:r>
            <a:r>
              <a:rPr lang="cs-CZ" dirty="0" err="1">
                <a:solidFill>
                  <a:schemeClr val="bg1"/>
                </a:solidFill>
              </a:rPr>
              <a:t>mts</a:t>
            </a:r>
            <a:r>
              <a:rPr lang="cs-CZ" dirty="0">
                <a:solidFill>
                  <a:schemeClr val="bg1"/>
                </a:solidFill>
              </a:rPr>
              <a:t> onemocnění</a:t>
            </a:r>
          </a:p>
          <a:p>
            <a:pPr marL="0" indent="0">
              <a:buNone/>
            </a:pPr>
            <a:r>
              <a:rPr lang="cs-CZ" b="1" dirty="0">
                <a:solidFill>
                  <a:schemeClr val="bg1"/>
                </a:solidFill>
              </a:rPr>
              <a:t>3/ Ovlivnění hormonální rezistence</a:t>
            </a:r>
          </a:p>
          <a:p>
            <a:pPr marL="0" indent="0">
              <a:buNone/>
            </a:pPr>
            <a:r>
              <a:rPr lang="cs-CZ" b="1" dirty="0" err="1">
                <a:solidFill>
                  <a:schemeClr val="bg1"/>
                </a:solidFill>
              </a:rPr>
              <a:t>Everolimus</a:t>
            </a:r>
            <a:r>
              <a:rPr lang="cs-CZ" b="1" dirty="0">
                <a:solidFill>
                  <a:schemeClr val="bg1"/>
                </a:solidFill>
              </a:rPr>
              <a:t> </a:t>
            </a:r>
            <a:r>
              <a:rPr lang="cs-CZ" dirty="0">
                <a:solidFill>
                  <a:schemeClr val="bg1"/>
                </a:solidFill>
              </a:rPr>
              <a:t>(</a:t>
            </a:r>
            <a:r>
              <a:rPr lang="cs-CZ" dirty="0" err="1">
                <a:solidFill>
                  <a:schemeClr val="bg1"/>
                </a:solidFill>
              </a:rPr>
              <a:t>Afinitor</a:t>
            </a:r>
            <a:r>
              <a:rPr lang="cs-CZ" dirty="0">
                <a:solidFill>
                  <a:schemeClr val="bg1"/>
                </a:solidFill>
              </a:rPr>
              <a:t>) </a:t>
            </a:r>
            <a:r>
              <a:rPr lang="cs-CZ" b="1" dirty="0">
                <a:solidFill>
                  <a:schemeClr val="bg1"/>
                </a:solidFill>
              </a:rPr>
              <a:t>– </a:t>
            </a:r>
            <a:r>
              <a:rPr lang="cs-CZ" dirty="0" err="1">
                <a:solidFill>
                  <a:schemeClr val="bg1"/>
                </a:solidFill>
              </a:rPr>
              <a:t>mTOR</a:t>
            </a:r>
            <a:r>
              <a:rPr lang="cs-CZ" dirty="0">
                <a:solidFill>
                  <a:schemeClr val="bg1"/>
                </a:solidFill>
              </a:rPr>
              <a:t> inhibitor, blok dráhy PI3K/Akt/</a:t>
            </a:r>
            <a:r>
              <a:rPr lang="cs-CZ" dirty="0" err="1">
                <a:solidFill>
                  <a:schemeClr val="bg1"/>
                </a:solidFill>
              </a:rPr>
              <a:t>mTOR</a:t>
            </a:r>
            <a:r>
              <a:rPr lang="cs-CZ" dirty="0">
                <a:solidFill>
                  <a:schemeClr val="bg1"/>
                </a:solidFill>
              </a:rPr>
              <a:t> obchází hormonální rezistenci</a:t>
            </a:r>
          </a:p>
          <a:p>
            <a:pPr marL="0" indent="0">
              <a:buNone/>
            </a:pPr>
            <a:r>
              <a:rPr lang="cs-CZ" dirty="0">
                <a:solidFill>
                  <a:schemeClr val="bg1"/>
                </a:solidFill>
              </a:rPr>
              <a:t>Metastatická choroba</a:t>
            </a:r>
          </a:p>
          <a:p>
            <a:pPr marL="0" indent="0">
              <a:buNone/>
            </a:pPr>
            <a:r>
              <a:rPr lang="cs-CZ" dirty="0">
                <a:solidFill>
                  <a:schemeClr val="bg1"/>
                </a:solidFill>
              </a:rPr>
              <a:t>4/ </a:t>
            </a:r>
            <a:r>
              <a:rPr lang="cs-CZ" b="1" dirty="0">
                <a:solidFill>
                  <a:schemeClr val="bg1"/>
                </a:solidFill>
              </a:rPr>
              <a:t>PARP inhibitory- </a:t>
            </a:r>
            <a:r>
              <a:rPr lang="cs-CZ" dirty="0" err="1">
                <a:solidFill>
                  <a:schemeClr val="bg1"/>
                </a:solidFill>
              </a:rPr>
              <a:t>olaparib</a:t>
            </a:r>
            <a:r>
              <a:rPr lang="cs-CZ" dirty="0">
                <a:solidFill>
                  <a:schemeClr val="bg1"/>
                </a:solidFill>
              </a:rPr>
              <a:t> u pozitivity BRCA genu</a:t>
            </a:r>
          </a:p>
          <a:p>
            <a:pPr marL="0" indent="0">
              <a:buNone/>
            </a:pPr>
            <a:r>
              <a:rPr lang="cs-CZ" dirty="0">
                <a:solidFill>
                  <a:schemeClr val="bg1"/>
                </a:solidFill>
              </a:rPr>
              <a:t>5/ inhibitory CDK4/6 – </a:t>
            </a:r>
            <a:r>
              <a:rPr lang="cs-CZ" dirty="0" err="1">
                <a:solidFill>
                  <a:schemeClr val="bg1"/>
                </a:solidFill>
              </a:rPr>
              <a:t>palbociklib</a:t>
            </a:r>
            <a:r>
              <a:rPr lang="cs-CZ" dirty="0">
                <a:solidFill>
                  <a:schemeClr val="bg1"/>
                </a:solidFill>
              </a:rPr>
              <a:t>, </a:t>
            </a:r>
            <a:r>
              <a:rPr lang="cs-CZ" dirty="0" err="1">
                <a:solidFill>
                  <a:schemeClr val="bg1"/>
                </a:solidFill>
              </a:rPr>
              <a:t>ribociklib</a:t>
            </a:r>
            <a:r>
              <a:rPr lang="cs-CZ" dirty="0">
                <a:solidFill>
                  <a:schemeClr val="bg1"/>
                </a:solidFill>
              </a:rPr>
              <a:t> v kombinaci s HRT</a:t>
            </a:r>
          </a:p>
          <a:p>
            <a:pPr marL="0" indent="0">
              <a:buNone/>
            </a:pPr>
            <a:r>
              <a:rPr lang="cs-CZ" dirty="0">
                <a:solidFill>
                  <a:schemeClr val="bg1"/>
                </a:solidFill>
              </a:rPr>
              <a:t>6/ inhibitory PIK3CA - </a:t>
            </a:r>
            <a:r>
              <a:rPr lang="cs-CZ" dirty="0" err="1">
                <a:solidFill>
                  <a:schemeClr val="bg1"/>
                </a:solidFill>
              </a:rPr>
              <a:t>alpelisib</a:t>
            </a:r>
            <a:endParaRPr lang="cs-CZ" dirty="0">
              <a:solidFill>
                <a:schemeClr val="bg1"/>
              </a:solidFill>
            </a:endParaRPr>
          </a:p>
        </p:txBody>
      </p:sp>
    </p:spTree>
    <p:extLst>
      <p:ext uri="{BB962C8B-B14F-4D97-AF65-F5344CB8AC3E}">
        <p14:creationId xmlns:p14="http://schemas.microsoft.com/office/powerpoint/2010/main" val="3569442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text, snímek obrazovky, řada/pruh, Paralelní&#10;&#10;Popis byl vytvořen automaticky">
            <a:extLst>
              <a:ext uri="{FF2B5EF4-FFF2-40B4-BE49-F238E27FC236}">
                <a16:creationId xmlns:a16="http://schemas.microsoft.com/office/drawing/2014/main" xmlns="" id="{3E298215-D147-239D-A14F-C9CCC11E9D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6647" y="425669"/>
            <a:ext cx="9034795" cy="5612524"/>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xmlns="" id="{9F859B22-9003-89E1-B1ED-F7D35C4A13BD}"/>
              </a:ext>
            </a:extLst>
          </p:cNvPr>
          <p:cNvPicPr>
            <a:picLocks noChangeAspect="1"/>
          </p:cNvPicPr>
          <p:nvPr/>
        </p:nvPicPr>
        <p:blipFill rotWithShape="1">
          <a:blip r:embed="rId3"/>
          <a:srcRect l="19811" t="25397" r="20754" b="16462"/>
          <a:stretch/>
        </p:blipFill>
        <p:spPr>
          <a:xfrm>
            <a:off x="1056855" y="685800"/>
            <a:ext cx="6014342" cy="3307888"/>
          </a:xfrm>
          <a:prstGeom prst="rect">
            <a:avLst/>
          </a:prstGeom>
        </p:spPr>
      </p:pic>
      <p:sp>
        <p:nvSpPr>
          <p:cNvPr id="6" name="TextovéPole 5">
            <a:extLst>
              <a:ext uri="{FF2B5EF4-FFF2-40B4-BE49-F238E27FC236}">
                <a16:creationId xmlns:a16="http://schemas.microsoft.com/office/drawing/2014/main" xmlns="" id="{128AC2BB-9CC7-2B26-774C-3FF19D7B09A5}"/>
              </a:ext>
            </a:extLst>
          </p:cNvPr>
          <p:cNvSpPr txBox="1"/>
          <p:nvPr/>
        </p:nvSpPr>
        <p:spPr>
          <a:xfrm>
            <a:off x="1515238" y="5412461"/>
            <a:ext cx="8617004" cy="461665"/>
          </a:xfrm>
          <a:prstGeom prst="rect">
            <a:avLst/>
          </a:prstGeom>
          <a:noFill/>
        </p:spPr>
        <p:txBody>
          <a:bodyPr wrap="square" rtlCol="0">
            <a:spAutoFit/>
          </a:bodyPr>
          <a:lstStyle/>
          <a:p>
            <a:r>
              <a:rPr lang="cs-CZ" sz="2400" dirty="0">
                <a:solidFill>
                  <a:schemeClr val="bg1"/>
                </a:solidFill>
              </a:rPr>
              <a:t>Inhibitory PARP – v léčbě tu prsu, slinivky, vaječníků a prostaty</a:t>
            </a:r>
          </a:p>
        </p:txBody>
      </p:sp>
      <p:pic>
        <p:nvPicPr>
          <p:cNvPr id="7" name="Obrázek 6">
            <a:extLst>
              <a:ext uri="{FF2B5EF4-FFF2-40B4-BE49-F238E27FC236}">
                <a16:creationId xmlns:a16="http://schemas.microsoft.com/office/drawing/2014/main" xmlns="" id="{9E54C129-8402-FB12-671D-6B8D78E5FC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2736" y="685800"/>
            <a:ext cx="4218180" cy="4499392"/>
          </a:xfrm>
          <a:prstGeom prst="rect">
            <a:avLst/>
          </a:prstGeom>
        </p:spPr>
      </p:pic>
      <p:sp>
        <p:nvSpPr>
          <p:cNvPr id="8" name="TextovéPole 7">
            <a:extLst>
              <a:ext uri="{FF2B5EF4-FFF2-40B4-BE49-F238E27FC236}">
                <a16:creationId xmlns:a16="http://schemas.microsoft.com/office/drawing/2014/main" xmlns="" id="{63E1BAC0-CFB0-3DB4-320A-ACEA798FDEFA}"/>
              </a:ext>
            </a:extLst>
          </p:cNvPr>
          <p:cNvSpPr txBox="1"/>
          <p:nvPr/>
        </p:nvSpPr>
        <p:spPr>
          <a:xfrm>
            <a:off x="6821714" y="6444343"/>
            <a:ext cx="4589202" cy="369332"/>
          </a:xfrm>
          <a:prstGeom prst="rect">
            <a:avLst/>
          </a:prstGeom>
          <a:noFill/>
        </p:spPr>
        <p:txBody>
          <a:bodyPr wrap="square" rtlCol="0">
            <a:spAutoFit/>
          </a:bodyPr>
          <a:lstStyle/>
          <a:p>
            <a:r>
              <a:rPr lang="cs-CZ" dirty="0"/>
              <a:t>https://www.nature.com/articles/nbt0511-373</a:t>
            </a:r>
          </a:p>
        </p:txBody>
      </p:sp>
    </p:spTree>
    <p:extLst>
      <p:ext uri="{BB962C8B-B14F-4D97-AF65-F5344CB8AC3E}">
        <p14:creationId xmlns:p14="http://schemas.microsoft.com/office/powerpoint/2010/main" val="22799763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b="1" dirty="0">
                <a:solidFill>
                  <a:schemeClr val="bg1"/>
                </a:solidFill>
              </a:rPr>
              <a:t>Prognóza a přežití</a:t>
            </a:r>
          </a:p>
        </p:txBody>
      </p:sp>
      <p:sp>
        <p:nvSpPr>
          <p:cNvPr id="3" name="Zástupný symbol pro obsah 2"/>
          <p:cNvSpPr>
            <a:spLocks noGrp="1"/>
          </p:cNvSpPr>
          <p:nvPr>
            <p:ph idx="1"/>
          </p:nvPr>
        </p:nvSpPr>
        <p:spPr/>
        <p:txBody>
          <a:bodyPr>
            <a:normAutofit/>
          </a:bodyPr>
          <a:lstStyle/>
          <a:p>
            <a:r>
              <a:rPr lang="cs-CZ" dirty="0">
                <a:solidFill>
                  <a:schemeClr val="bg1"/>
                </a:solidFill>
              </a:rPr>
              <a:t>Dle stadia onemocnění</a:t>
            </a:r>
          </a:p>
          <a:p>
            <a:r>
              <a:rPr lang="cs-CZ" dirty="0">
                <a:solidFill>
                  <a:schemeClr val="bg1"/>
                </a:solidFill>
              </a:rPr>
              <a:t>Lokalizované onemocnění 5 </a:t>
            </a:r>
            <a:r>
              <a:rPr lang="cs-CZ" dirty="0" err="1">
                <a:solidFill>
                  <a:schemeClr val="bg1"/>
                </a:solidFill>
              </a:rPr>
              <a:t>leté</a:t>
            </a:r>
            <a:r>
              <a:rPr lang="cs-CZ" dirty="0">
                <a:solidFill>
                  <a:schemeClr val="bg1"/>
                </a:solidFill>
              </a:rPr>
              <a:t> celkové přežití (</a:t>
            </a:r>
            <a:r>
              <a:rPr lang="cs-CZ" dirty="0" err="1">
                <a:solidFill>
                  <a:schemeClr val="bg1"/>
                </a:solidFill>
              </a:rPr>
              <a:t>overall</a:t>
            </a:r>
            <a:r>
              <a:rPr lang="cs-CZ" dirty="0">
                <a:solidFill>
                  <a:schemeClr val="bg1"/>
                </a:solidFill>
              </a:rPr>
              <a:t> </a:t>
            </a:r>
            <a:r>
              <a:rPr lang="cs-CZ" dirty="0" err="1">
                <a:solidFill>
                  <a:schemeClr val="bg1"/>
                </a:solidFill>
              </a:rPr>
              <a:t>survival</a:t>
            </a:r>
            <a:r>
              <a:rPr lang="cs-CZ" dirty="0">
                <a:solidFill>
                  <a:schemeClr val="bg1"/>
                </a:solidFill>
              </a:rPr>
              <a:t> OS) 54-80 %</a:t>
            </a:r>
          </a:p>
          <a:p>
            <a:r>
              <a:rPr lang="cs-CZ" dirty="0">
                <a:solidFill>
                  <a:schemeClr val="bg1"/>
                </a:solidFill>
              </a:rPr>
              <a:t>Lokálně pokročilé onemocnění s postižením spádových uzlin </a:t>
            </a:r>
          </a:p>
          <a:p>
            <a:pPr>
              <a:buNone/>
            </a:pPr>
            <a:r>
              <a:rPr lang="cs-CZ" dirty="0">
                <a:solidFill>
                  <a:schemeClr val="bg1"/>
                </a:solidFill>
              </a:rPr>
              <a:t>zhruba 5 </a:t>
            </a:r>
            <a:r>
              <a:rPr lang="cs-CZ" dirty="0" err="1">
                <a:solidFill>
                  <a:schemeClr val="bg1"/>
                </a:solidFill>
              </a:rPr>
              <a:t>letý</a:t>
            </a:r>
            <a:r>
              <a:rPr lang="cs-CZ" dirty="0">
                <a:solidFill>
                  <a:schemeClr val="bg1"/>
                </a:solidFill>
              </a:rPr>
              <a:t> OS   35-50 %</a:t>
            </a:r>
          </a:p>
          <a:p>
            <a:r>
              <a:rPr lang="cs-CZ" dirty="0">
                <a:solidFill>
                  <a:schemeClr val="bg1"/>
                </a:solidFill>
              </a:rPr>
              <a:t>Metastatické onemocnění 5 </a:t>
            </a:r>
            <a:r>
              <a:rPr lang="cs-CZ" dirty="0" err="1">
                <a:solidFill>
                  <a:schemeClr val="bg1"/>
                </a:solidFill>
              </a:rPr>
              <a:t>letý</a:t>
            </a:r>
            <a:r>
              <a:rPr lang="cs-CZ" dirty="0">
                <a:solidFill>
                  <a:schemeClr val="bg1"/>
                </a:solidFill>
              </a:rPr>
              <a:t> OS   10 %</a:t>
            </a:r>
          </a:p>
        </p:txBody>
      </p:sp>
    </p:spTree>
    <p:extLst>
      <p:ext uri="{BB962C8B-B14F-4D97-AF65-F5344CB8AC3E}">
        <p14:creationId xmlns:p14="http://schemas.microsoft.com/office/powerpoint/2010/main" val="1402475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1413" y="276774"/>
            <a:ext cx="9905998" cy="1478570"/>
          </a:xfrm>
        </p:spPr>
        <p:txBody>
          <a:bodyPr/>
          <a:lstStyle/>
          <a:p>
            <a:r>
              <a:rPr lang="cs-CZ" b="1" dirty="0">
                <a:solidFill>
                  <a:schemeClr val="bg1"/>
                </a:solidFill>
              </a:rPr>
              <a:t>Etiopatogeneze – rizikové faktory</a:t>
            </a:r>
          </a:p>
        </p:txBody>
      </p:sp>
      <p:sp>
        <p:nvSpPr>
          <p:cNvPr id="3" name="Zástupný symbol pro obsah 2"/>
          <p:cNvSpPr>
            <a:spLocks noGrp="1"/>
          </p:cNvSpPr>
          <p:nvPr>
            <p:ph idx="1"/>
          </p:nvPr>
        </p:nvSpPr>
        <p:spPr>
          <a:xfrm>
            <a:off x="1141412" y="1760559"/>
            <a:ext cx="9905999" cy="4568804"/>
          </a:xfrm>
        </p:spPr>
        <p:txBody>
          <a:bodyPr>
            <a:normAutofit fontScale="77500" lnSpcReduction="20000"/>
          </a:bodyPr>
          <a:lstStyle/>
          <a:p>
            <a:r>
              <a:rPr lang="cs-CZ" b="1" dirty="0">
                <a:solidFill>
                  <a:schemeClr val="bg1"/>
                </a:solidFill>
              </a:rPr>
              <a:t>Genetické faktory </a:t>
            </a:r>
            <a:r>
              <a:rPr lang="cs-CZ" dirty="0">
                <a:solidFill>
                  <a:schemeClr val="bg1"/>
                </a:solidFill>
              </a:rPr>
              <a:t>– 5-10 % ca </a:t>
            </a:r>
            <a:r>
              <a:rPr lang="cs-CZ" dirty="0" err="1">
                <a:solidFill>
                  <a:schemeClr val="bg1"/>
                </a:solidFill>
              </a:rPr>
              <a:t>mammae</a:t>
            </a:r>
            <a:r>
              <a:rPr lang="cs-CZ" dirty="0">
                <a:solidFill>
                  <a:schemeClr val="bg1"/>
                </a:solidFill>
              </a:rPr>
              <a:t> podmíněno geneticky, mutace BRCA1, BRCA2, </a:t>
            </a:r>
            <a:r>
              <a:rPr lang="cs-CZ" dirty="0" err="1">
                <a:solidFill>
                  <a:schemeClr val="bg1"/>
                </a:solidFill>
              </a:rPr>
              <a:t>Liův</a:t>
            </a:r>
            <a:r>
              <a:rPr lang="cs-CZ" dirty="0">
                <a:solidFill>
                  <a:schemeClr val="bg1"/>
                </a:solidFill>
              </a:rPr>
              <a:t> </a:t>
            </a:r>
            <a:r>
              <a:rPr lang="cs-CZ" dirty="0" err="1">
                <a:solidFill>
                  <a:schemeClr val="bg1"/>
                </a:solidFill>
              </a:rPr>
              <a:t>Fraumeniho</a:t>
            </a:r>
            <a:r>
              <a:rPr lang="cs-CZ" dirty="0">
                <a:solidFill>
                  <a:schemeClr val="bg1"/>
                </a:solidFill>
              </a:rPr>
              <a:t> syndrom – mutace tumor supresorového genu p53 – odlišné biologické chování, agresivita</a:t>
            </a:r>
          </a:p>
          <a:p>
            <a:r>
              <a:rPr lang="cs-CZ" b="1" dirty="0">
                <a:solidFill>
                  <a:schemeClr val="bg1"/>
                </a:solidFill>
              </a:rPr>
              <a:t>Familiární výskyt </a:t>
            </a:r>
            <a:r>
              <a:rPr lang="cs-CZ" dirty="0">
                <a:solidFill>
                  <a:schemeClr val="bg1"/>
                </a:solidFill>
              </a:rPr>
              <a:t>bez průkazu uvedených genů – zvýšené riziko při osobní a rodinné anamnéze (matka, sestra, babička- zejména u žen mladších 40 let a oboustranném postižení)</a:t>
            </a:r>
          </a:p>
          <a:p>
            <a:r>
              <a:rPr lang="cs-CZ" b="1" dirty="0">
                <a:solidFill>
                  <a:schemeClr val="bg1"/>
                </a:solidFill>
              </a:rPr>
              <a:t>Hormonální faktory </a:t>
            </a:r>
            <a:r>
              <a:rPr lang="cs-CZ" dirty="0">
                <a:solidFill>
                  <a:schemeClr val="bg1"/>
                </a:solidFill>
              </a:rPr>
              <a:t>– delší expozice estrogenům, časná </a:t>
            </a:r>
            <a:r>
              <a:rPr lang="cs-CZ" dirty="0" err="1">
                <a:solidFill>
                  <a:schemeClr val="bg1"/>
                </a:solidFill>
              </a:rPr>
              <a:t>menarché</a:t>
            </a:r>
            <a:r>
              <a:rPr lang="cs-CZ" dirty="0">
                <a:solidFill>
                  <a:schemeClr val="bg1"/>
                </a:solidFill>
              </a:rPr>
              <a:t>, pozdní menopauza, první gravidita po 30.roce života, krátká laktace, dlouhodobé užívání kombinace estrogenů a </a:t>
            </a:r>
            <a:r>
              <a:rPr lang="cs-CZ" dirty="0" err="1">
                <a:solidFill>
                  <a:schemeClr val="bg1"/>
                </a:solidFill>
              </a:rPr>
              <a:t>gestagenů</a:t>
            </a:r>
            <a:r>
              <a:rPr lang="cs-CZ" dirty="0">
                <a:solidFill>
                  <a:schemeClr val="bg1"/>
                </a:solidFill>
              </a:rPr>
              <a:t> –v rámci substituce, </a:t>
            </a:r>
            <a:r>
              <a:rPr lang="cs-CZ" b="1" dirty="0">
                <a:solidFill>
                  <a:schemeClr val="bg1"/>
                </a:solidFill>
              </a:rPr>
              <a:t>hormonální antikoncepce není považována  za rizikový faktor</a:t>
            </a:r>
          </a:p>
          <a:p>
            <a:r>
              <a:rPr lang="cs-CZ" b="1" dirty="0">
                <a:solidFill>
                  <a:schemeClr val="bg1"/>
                </a:solidFill>
              </a:rPr>
              <a:t>Dietní faktory a životní styl – </a:t>
            </a:r>
            <a:r>
              <a:rPr lang="cs-CZ" dirty="0">
                <a:solidFill>
                  <a:schemeClr val="bg1"/>
                </a:solidFill>
              </a:rPr>
              <a:t>alkohol, zvýšený příjem tuku v dětství a dospívání, nedostatek fyzické aktivit, stres</a:t>
            </a:r>
          </a:p>
          <a:p>
            <a:r>
              <a:rPr lang="cs-CZ" b="1" dirty="0" err="1">
                <a:solidFill>
                  <a:schemeClr val="bg1"/>
                </a:solidFill>
              </a:rPr>
              <a:t>Premaligní</a:t>
            </a:r>
            <a:r>
              <a:rPr lang="cs-CZ" b="1" dirty="0">
                <a:solidFill>
                  <a:schemeClr val="bg1"/>
                </a:solidFill>
              </a:rPr>
              <a:t> změny v prsu </a:t>
            </a:r>
            <a:r>
              <a:rPr lang="cs-CZ" dirty="0">
                <a:solidFill>
                  <a:schemeClr val="bg1"/>
                </a:solidFill>
              </a:rPr>
              <a:t>–atypické </a:t>
            </a:r>
            <a:r>
              <a:rPr lang="cs-CZ" dirty="0" err="1">
                <a:solidFill>
                  <a:schemeClr val="bg1"/>
                </a:solidFill>
              </a:rPr>
              <a:t>duktální</a:t>
            </a:r>
            <a:r>
              <a:rPr lang="cs-CZ" dirty="0">
                <a:solidFill>
                  <a:schemeClr val="bg1"/>
                </a:solidFill>
              </a:rPr>
              <a:t> a lobulární hyperplazie</a:t>
            </a:r>
          </a:p>
          <a:p>
            <a:r>
              <a:rPr lang="cs-CZ" b="1" dirty="0">
                <a:solidFill>
                  <a:schemeClr val="bg1"/>
                </a:solidFill>
              </a:rPr>
              <a:t>Zevní prostředí </a:t>
            </a:r>
            <a:r>
              <a:rPr lang="cs-CZ" dirty="0">
                <a:solidFill>
                  <a:schemeClr val="bg1"/>
                </a:solidFill>
              </a:rPr>
              <a:t>– ionizující záření, zvláště před 40. rokem, m. </a:t>
            </a:r>
            <a:r>
              <a:rPr lang="cs-CZ" dirty="0" err="1">
                <a:solidFill>
                  <a:schemeClr val="bg1"/>
                </a:solidFill>
              </a:rPr>
              <a:t>Hodgkin</a:t>
            </a:r>
            <a:r>
              <a:rPr lang="cs-CZ" dirty="0">
                <a:solidFill>
                  <a:schemeClr val="bg1"/>
                </a:solidFill>
              </a:rPr>
              <a:t> !!!</a:t>
            </a:r>
          </a:p>
          <a:p>
            <a:endParaRPr lang="cs-CZ" dirty="0">
              <a:solidFill>
                <a:schemeClr val="bg1"/>
              </a:solidFill>
            </a:endParaRPr>
          </a:p>
        </p:txBody>
      </p:sp>
    </p:spTree>
    <p:extLst>
      <p:ext uri="{BB962C8B-B14F-4D97-AF65-F5344CB8AC3E}">
        <p14:creationId xmlns:p14="http://schemas.microsoft.com/office/powerpoint/2010/main" val="14613882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xmlns="" id="{1B98B1A1-E859-458D-A979-309957B17F39}"/>
              </a:ext>
            </a:extLst>
          </p:cNvPr>
          <p:cNvPicPr>
            <a:picLocks noChangeAspect="1"/>
          </p:cNvPicPr>
          <p:nvPr/>
        </p:nvPicPr>
        <p:blipFill rotWithShape="1">
          <a:blip r:embed="rId2"/>
          <a:srcRect l="5164" t="34528" r="28320" b="23703"/>
          <a:stretch/>
        </p:blipFill>
        <p:spPr>
          <a:xfrm>
            <a:off x="279113" y="1089709"/>
            <a:ext cx="11633774" cy="4291760"/>
          </a:xfrm>
          <a:prstGeom prst="rect">
            <a:avLst/>
          </a:prstGeom>
        </p:spPr>
      </p:pic>
    </p:spTree>
    <p:extLst>
      <p:ext uri="{BB962C8B-B14F-4D97-AF65-F5344CB8AC3E}">
        <p14:creationId xmlns:p14="http://schemas.microsoft.com/office/powerpoint/2010/main" val="510128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1413" y="447830"/>
            <a:ext cx="9905998" cy="1478570"/>
          </a:xfrm>
        </p:spPr>
        <p:txBody>
          <a:bodyPr/>
          <a:lstStyle/>
          <a:p>
            <a:pPr algn="ctr"/>
            <a:r>
              <a:rPr lang="cs-CZ" b="1" dirty="0">
                <a:solidFill>
                  <a:schemeClr val="bg1"/>
                </a:solidFill>
              </a:rPr>
              <a:t>Klinické příznaky</a:t>
            </a:r>
          </a:p>
        </p:txBody>
      </p:sp>
      <p:sp>
        <p:nvSpPr>
          <p:cNvPr id="3" name="Zástupný symbol pro obsah 2"/>
          <p:cNvSpPr>
            <a:spLocks noGrp="1"/>
          </p:cNvSpPr>
          <p:nvPr>
            <p:ph idx="1"/>
          </p:nvPr>
        </p:nvSpPr>
        <p:spPr>
          <a:xfrm>
            <a:off x="744596" y="2319516"/>
            <a:ext cx="9905999" cy="3853219"/>
          </a:xfrm>
        </p:spPr>
        <p:txBody>
          <a:bodyPr/>
          <a:lstStyle/>
          <a:p>
            <a:r>
              <a:rPr lang="cs-CZ" dirty="0">
                <a:solidFill>
                  <a:schemeClr val="bg1"/>
                </a:solidFill>
              </a:rPr>
              <a:t>Změny velikosti a tvaru prsu, </a:t>
            </a:r>
            <a:r>
              <a:rPr lang="cs-CZ" dirty="0" err="1">
                <a:solidFill>
                  <a:schemeClr val="bg1"/>
                </a:solidFill>
              </a:rPr>
              <a:t>retrakce</a:t>
            </a:r>
            <a:r>
              <a:rPr lang="cs-CZ" dirty="0">
                <a:solidFill>
                  <a:schemeClr val="bg1"/>
                </a:solidFill>
              </a:rPr>
              <a:t> bradavky, otok nebo vtažení</a:t>
            </a:r>
          </a:p>
          <a:p>
            <a:pPr marL="0" indent="0">
              <a:buNone/>
            </a:pPr>
            <a:r>
              <a:rPr lang="cs-CZ" dirty="0">
                <a:solidFill>
                  <a:schemeClr val="bg1"/>
                </a:solidFill>
              </a:rPr>
              <a:t> kůže, jakákoliv asymetrie, ulcerace nebo ekzém bradavky, výtok z bradavky, </a:t>
            </a:r>
          </a:p>
          <a:p>
            <a:pPr marL="0" indent="0">
              <a:buNone/>
            </a:pPr>
            <a:r>
              <a:rPr lang="cs-CZ" dirty="0">
                <a:solidFill>
                  <a:schemeClr val="bg1"/>
                </a:solidFill>
              </a:rPr>
              <a:t> zejm. s příměsí krve, bolesti</a:t>
            </a:r>
          </a:p>
          <a:p>
            <a:r>
              <a:rPr lang="cs-CZ" dirty="0">
                <a:solidFill>
                  <a:schemeClr val="bg1"/>
                </a:solidFill>
              </a:rPr>
              <a:t>Hmatná rezistence - bulka v prsu či v podpaží</a:t>
            </a:r>
          </a:p>
          <a:p>
            <a:r>
              <a:rPr lang="cs-CZ" dirty="0">
                <a:solidFill>
                  <a:schemeClr val="bg1"/>
                </a:solidFill>
              </a:rPr>
              <a:t>Nepřímé známky - otok horní končetiny v rámci lymfedému, hubnutí, bolesti kostí</a:t>
            </a:r>
          </a:p>
        </p:txBody>
      </p:sp>
      <p:pic>
        <p:nvPicPr>
          <p:cNvPr id="4" name="Obrázek 3">
            <a:extLst>
              <a:ext uri="{FF2B5EF4-FFF2-40B4-BE49-F238E27FC236}">
                <a16:creationId xmlns:a16="http://schemas.microsoft.com/office/drawing/2014/main" xmlns="" id="{9C66B848-5CF5-4943-AED9-85F52E955DFC}"/>
              </a:ext>
            </a:extLst>
          </p:cNvPr>
          <p:cNvPicPr>
            <a:picLocks noChangeAspect="1"/>
          </p:cNvPicPr>
          <p:nvPr/>
        </p:nvPicPr>
        <p:blipFill>
          <a:blip r:embed="rId3"/>
          <a:stretch>
            <a:fillRect/>
          </a:stretch>
        </p:blipFill>
        <p:spPr>
          <a:xfrm>
            <a:off x="9282023" y="115551"/>
            <a:ext cx="2634819" cy="2634819"/>
          </a:xfrm>
          <a:prstGeom prst="rect">
            <a:avLst/>
          </a:prstGeom>
        </p:spPr>
      </p:pic>
    </p:spTree>
    <p:extLst>
      <p:ext uri="{BB962C8B-B14F-4D97-AF65-F5344CB8AC3E}">
        <p14:creationId xmlns:p14="http://schemas.microsoft.com/office/powerpoint/2010/main" val="4010812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rotWithShape="1">
          <a:blip r:embed="rId3" cstate="print"/>
          <a:srcRect l="11644" t="17303" r="50280" b="10495"/>
          <a:stretch/>
        </p:blipFill>
        <p:spPr>
          <a:xfrm>
            <a:off x="1187355" y="492229"/>
            <a:ext cx="5445093" cy="5805099"/>
          </a:xfrm>
          <a:prstGeom prst="rect">
            <a:avLst/>
          </a:prstGeom>
          <a:ln>
            <a:solidFill>
              <a:schemeClr val="bg1"/>
            </a:solidFill>
          </a:ln>
        </p:spPr>
      </p:pic>
      <p:pic>
        <p:nvPicPr>
          <p:cNvPr id="5" name="Obrázek 4"/>
          <p:cNvPicPr>
            <a:picLocks noChangeAspect="1"/>
          </p:cNvPicPr>
          <p:nvPr/>
        </p:nvPicPr>
        <p:blipFill rotWithShape="1">
          <a:blip r:embed="rId4" cstate="print"/>
          <a:srcRect l="24653" t="23274" r="17657" b="12174"/>
          <a:stretch/>
        </p:blipFill>
        <p:spPr>
          <a:xfrm>
            <a:off x="6850449" y="480037"/>
            <a:ext cx="4681181" cy="2687319"/>
          </a:xfrm>
          <a:prstGeom prst="rect">
            <a:avLst/>
          </a:prstGeom>
          <a:ln>
            <a:solidFill>
              <a:schemeClr val="bg1"/>
            </a:solidFill>
          </a:ln>
        </p:spPr>
      </p:pic>
    </p:spTree>
    <p:extLst>
      <p:ext uri="{BB962C8B-B14F-4D97-AF65-F5344CB8AC3E}">
        <p14:creationId xmlns:p14="http://schemas.microsoft.com/office/powerpoint/2010/main" val="258507914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tiv_jana">
  <a:themeElements>
    <a:clrScheme name="Obvod">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Obvod">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bvod">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Motiv_jana" id="{DB6B14FF-0218-49B5-8639-D0CBE1611E7B}" vid="{69AC35EE-F292-4A2F-902A-B04F786B3998}"/>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1620</TotalTime>
  <Words>2473</Words>
  <Application>Microsoft Office PowerPoint</Application>
  <PresentationFormat>Širokoúhlá obrazovka</PresentationFormat>
  <Paragraphs>256</Paragraphs>
  <Slides>51</Slides>
  <Notes>19</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51</vt:i4>
      </vt:variant>
    </vt:vector>
  </HeadingPairs>
  <TitlesOfParts>
    <vt:vector size="57" baseType="lpstr">
      <vt:lpstr>Arial</vt:lpstr>
      <vt:lpstr>Calibri</vt:lpstr>
      <vt:lpstr>Roboto</vt:lpstr>
      <vt:lpstr>Trebuchet MS</vt:lpstr>
      <vt:lpstr>Tw Cen MT</vt:lpstr>
      <vt:lpstr>Motiv_jana</vt:lpstr>
      <vt:lpstr>KLINICKÁ ONKOLOGIE</vt:lpstr>
      <vt:lpstr>Nádory prsu</vt:lpstr>
      <vt:lpstr>EPidemiologie</vt:lpstr>
      <vt:lpstr>Prezentace aplikace PowerPoint</vt:lpstr>
      <vt:lpstr>Prezentace aplikace PowerPoint</vt:lpstr>
      <vt:lpstr>Etiopatogeneze – rizikové faktory</vt:lpstr>
      <vt:lpstr>Prezentace aplikace PowerPoint</vt:lpstr>
      <vt:lpstr>Klinické příznaky</vt:lpstr>
      <vt:lpstr>Prezentace aplikace PowerPoint</vt:lpstr>
      <vt:lpstr>Diagnostika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Hereditární formy karcinomu prsu</vt:lpstr>
      <vt:lpstr>Prezentace aplikace PowerPoint</vt:lpstr>
      <vt:lpstr>Hereditární formy BRCA 1 a BRCA 2</vt:lpstr>
      <vt:lpstr>Prezentace aplikace PowerPoint</vt:lpstr>
      <vt:lpstr>Prezentace aplikace PowerPoint</vt:lpstr>
      <vt:lpstr>Preventivní a screeningové vyšetření </vt:lpstr>
      <vt:lpstr>Screening pro dědičné formy ca prsu</vt:lpstr>
      <vt:lpstr>Léčba nádorů prsu</vt:lpstr>
      <vt:lpstr>Chirurgie - výkony </vt:lpstr>
      <vt:lpstr>Prezentace aplikace PowerPoint</vt:lpstr>
      <vt:lpstr>Prezentace aplikace PowerPoint</vt:lpstr>
      <vt:lpstr>Plastická chirurgie prsu </vt:lpstr>
      <vt:lpstr>Prezentace aplikace PowerPoint</vt:lpstr>
      <vt:lpstr>Prezentace aplikace PowerPoint</vt:lpstr>
      <vt:lpstr>RADIOTERAPIE</vt:lpstr>
      <vt:lpstr>Prezentace aplikace PowerPoint</vt:lpstr>
      <vt:lpstr>Prezentace aplikace PowerPoint</vt:lpstr>
      <vt:lpstr>chemoterapie</vt:lpstr>
      <vt:lpstr>Základní podtypy ca mammae</vt:lpstr>
      <vt:lpstr>Prezentace aplikace PowerPoint</vt:lpstr>
      <vt:lpstr>2. Luminal B her2 neg: ER pozitivní, her2 neg., vysoká proliferace, neg a nízké PR </vt:lpstr>
      <vt:lpstr>Prezentace aplikace PowerPoint</vt:lpstr>
      <vt:lpstr>Prezentace aplikace PowerPoint</vt:lpstr>
      <vt:lpstr>Prezentace aplikace PowerPoint</vt:lpstr>
      <vt:lpstr>Prezentace aplikace PowerPoint</vt:lpstr>
      <vt:lpstr>Hormonální léčba</vt:lpstr>
      <vt:lpstr>Prezentace aplikace PowerPoint</vt:lpstr>
      <vt:lpstr>Biologická léčba</vt:lpstr>
      <vt:lpstr>Prezentace aplikace PowerPoint</vt:lpstr>
      <vt:lpstr>Prezentace aplikace PowerPoint</vt:lpstr>
      <vt:lpstr>Prezentace aplikace PowerPoint</vt:lpstr>
      <vt:lpstr>Prognóza a přežití</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KLINICKÁ ONKOLOGIE</dc:title>
  <dc:creator>Jana Zitterbartova</dc:creator>
  <cp:lastModifiedBy>MUDr. Jana Maistryszinová, Ph.D.</cp:lastModifiedBy>
  <cp:revision>177</cp:revision>
  <dcterms:created xsi:type="dcterms:W3CDTF">2016-03-25T16:53:10Z</dcterms:created>
  <dcterms:modified xsi:type="dcterms:W3CDTF">2024-03-20T14:01:59Z</dcterms:modified>
</cp:coreProperties>
</file>