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2"/>
  </p:notesMasterIdLst>
  <p:sldIdLst>
    <p:sldId id="256" r:id="rId2"/>
    <p:sldId id="257" r:id="rId3"/>
    <p:sldId id="258" r:id="rId4"/>
    <p:sldId id="329" r:id="rId5"/>
    <p:sldId id="259" r:id="rId6"/>
    <p:sldId id="263" r:id="rId7"/>
    <p:sldId id="265" r:id="rId8"/>
    <p:sldId id="261" r:id="rId9"/>
    <p:sldId id="262" r:id="rId10"/>
    <p:sldId id="268" r:id="rId11"/>
    <p:sldId id="264" r:id="rId12"/>
    <p:sldId id="267" r:id="rId13"/>
    <p:sldId id="269" r:id="rId14"/>
    <p:sldId id="270" r:id="rId15"/>
    <p:sldId id="330" r:id="rId16"/>
    <p:sldId id="282" r:id="rId17"/>
    <p:sldId id="285" r:id="rId18"/>
    <p:sldId id="286" r:id="rId19"/>
    <p:sldId id="288" r:id="rId20"/>
    <p:sldId id="291" r:id="rId21"/>
    <p:sldId id="283" r:id="rId22"/>
    <p:sldId id="284" r:id="rId23"/>
    <p:sldId id="292" r:id="rId24"/>
    <p:sldId id="334" r:id="rId25"/>
    <p:sldId id="295" r:id="rId26"/>
    <p:sldId id="331" r:id="rId27"/>
    <p:sldId id="347" r:id="rId28"/>
    <p:sldId id="298" r:id="rId29"/>
    <p:sldId id="343" r:id="rId30"/>
    <p:sldId id="349" r:id="rId31"/>
    <p:sldId id="290" r:id="rId32"/>
    <p:sldId id="344" r:id="rId33"/>
    <p:sldId id="345" r:id="rId34"/>
    <p:sldId id="350" r:id="rId35"/>
    <p:sldId id="346" r:id="rId36"/>
    <p:sldId id="332" r:id="rId37"/>
    <p:sldId id="354" r:id="rId38"/>
    <p:sldId id="333" r:id="rId39"/>
    <p:sldId id="274" r:id="rId40"/>
    <p:sldId id="275" r:id="rId41"/>
    <p:sldId id="276" r:id="rId42"/>
    <p:sldId id="335" r:id="rId43"/>
    <p:sldId id="278" r:id="rId44"/>
    <p:sldId id="336" r:id="rId45"/>
    <p:sldId id="277" r:id="rId46"/>
    <p:sldId id="299" r:id="rId47"/>
    <p:sldId id="309" r:id="rId48"/>
    <p:sldId id="301" r:id="rId49"/>
    <p:sldId id="302" r:id="rId50"/>
    <p:sldId id="304" r:id="rId51"/>
    <p:sldId id="306" r:id="rId52"/>
    <p:sldId id="305" r:id="rId53"/>
    <p:sldId id="337" r:id="rId54"/>
    <p:sldId id="312" r:id="rId55"/>
    <p:sldId id="348" r:id="rId56"/>
    <p:sldId id="317" r:id="rId57"/>
    <p:sldId id="351" r:id="rId58"/>
    <p:sldId id="339" r:id="rId59"/>
    <p:sldId id="340" r:id="rId60"/>
    <p:sldId id="352" r:id="rId61"/>
    <p:sldId id="353" r:id="rId62"/>
    <p:sldId id="289" r:id="rId63"/>
    <p:sldId id="326" r:id="rId64"/>
    <p:sldId id="327" r:id="rId65"/>
    <p:sldId id="325" r:id="rId66"/>
    <p:sldId id="338" r:id="rId67"/>
    <p:sldId id="320" r:id="rId68"/>
    <p:sldId id="321" r:id="rId69"/>
    <p:sldId id="318" r:id="rId70"/>
    <p:sldId id="341" r:id="rId7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79" autoAdjust="0"/>
    <p:restoredTop sz="94249" autoAdjust="0"/>
  </p:normalViewPr>
  <p:slideViewPr>
    <p:cSldViewPr showGuides="1">
      <p:cViewPr>
        <p:scale>
          <a:sx n="60" d="100"/>
          <a:sy n="60" d="100"/>
        </p:scale>
        <p:origin x="900" y="16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CA872-AD55-42AD-9C5F-2AAE844FD30E}" type="datetimeFigureOut">
              <a:rPr lang="cs-CZ" smtClean="0"/>
              <a:t>26.03.2024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113F7-9B28-4129-8862-D8DF667C4E89}" type="slidenum">
              <a:rPr lang="cs-CZ" smtClean="0"/>
              <a:t>‹#›</a:t>
            </a:fld>
            <a:endParaRPr lang="cs-CZ"/>
          </a:p>
        </p:txBody>
      </p:sp>
    </p:spTree>
    <p:extLst>
      <p:ext uri="{BB962C8B-B14F-4D97-AF65-F5344CB8AC3E}">
        <p14:creationId xmlns:p14="http://schemas.microsoft.com/office/powerpoint/2010/main" val="4655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zip.cz/rejstrikovy-pojem/104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nzip.cz/rejstrikovy-pojem/22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Incidence </a:t>
            </a:r>
            <a:r>
              <a:rPr lang="cs-CZ" dirty="0" err="1"/>
              <a:t>adenoca</a:t>
            </a:r>
            <a:r>
              <a:rPr lang="cs-CZ" dirty="0"/>
              <a:t> mírně vzrůstá- </a:t>
            </a:r>
            <a:r>
              <a:rPr lang="cs-CZ" dirty="0" err="1"/>
              <a:t>Barretův</a:t>
            </a:r>
            <a:r>
              <a:rPr lang="cs-CZ" dirty="0"/>
              <a:t> jícen, obezita</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a:t>
            </a:fld>
            <a:endParaRPr lang="cs-CZ"/>
          </a:p>
        </p:txBody>
      </p:sp>
    </p:spTree>
    <p:extLst>
      <p:ext uri="{BB962C8B-B14F-4D97-AF65-F5344CB8AC3E}">
        <p14:creationId xmlns:p14="http://schemas.microsoft.com/office/powerpoint/2010/main" val="31281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iTOKS</a:t>
            </a:r>
            <a:r>
              <a:rPr lang="cs-CZ" dirty="0"/>
              <a:t>- </a:t>
            </a:r>
            <a:r>
              <a:rPr lang="cs-CZ" dirty="0" err="1"/>
              <a:t>imunochmeický</a:t>
            </a:r>
            <a:r>
              <a:rPr lang="cs-CZ" dirty="0"/>
              <a:t> test- . Výhoda imunochemického testu (</a:t>
            </a:r>
            <a:r>
              <a:rPr lang="cs-CZ" dirty="0" err="1"/>
              <a:t>iTOKS</a:t>
            </a:r>
            <a:r>
              <a:rPr lang="cs-CZ" dirty="0"/>
              <a:t>) je v jeho senzitivitě a specificitě při odebrání pouze jednoho vzorku a i ve výrazně lepší spolupráci ze strany pacienta (dietní restrikční opatření, hygienický aspekt). </a:t>
            </a:r>
            <a:r>
              <a:rPr lang="cs-CZ" dirty="0" err="1"/>
              <a:t>iTOKS</a:t>
            </a:r>
            <a:r>
              <a:rPr lang="cs-CZ" dirty="0"/>
              <a:t> je založen na detekci proteinu (lidského hemoglobinu) ve stolici pomocí monoklonální protilátky. Testy imunochemické dělíme na kvalitativní a kvantitativní, zatímco kvalitativní testy nám vyhodnotí test jako negativní či pozitivní, kvantitativní testy nám měří koncentraci hemoglobinu v daném vzorku. Od ledna 2013 došlo na základě společného konsenzu k utlumení klasických guajakových testů a v současnosti jsou doporučeny pouze imunochemické testy na okultní krvácení (FIT). </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38</a:t>
            </a:fld>
            <a:endParaRPr lang="cs-CZ"/>
          </a:p>
        </p:txBody>
      </p:sp>
    </p:spTree>
    <p:extLst>
      <p:ext uri="{BB962C8B-B14F-4D97-AF65-F5344CB8AC3E}">
        <p14:creationId xmlns:p14="http://schemas.microsoft.com/office/powerpoint/2010/main" val="3217946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Vzrůstá počet prognosticky nepříznivých nádorů, incidence v ČR klesá + mortalita, Lynch, </a:t>
            </a:r>
            <a:r>
              <a:rPr lang="cs-CZ" dirty="0" err="1"/>
              <a:t>Li</a:t>
            </a:r>
            <a:r>
              <a:rPr lang="cs-CZ" dirty="0"/>
              <a:t> </a:t>
            </a:r>
            <a:r>
              <a:rPr lang="cs-CZ" dirty="0" err="1"/>
              <a:t>Fraumeni</a:t>
            </a:r>
            <a:r>
              <a:rPr lang="cs-CZ" dirty="0"/>
              <a:t>, FAP, BRCA 1a 2</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39</a:t>
            </a:fld>
            <a:endParaRPr lang="cs-CZ"/>
          </a:p>
        </p:txBody>
      </p:sp>
    </p:spTree>
    <p:extLst>
      <p:ext uri="{BB962C8B-B14F-4D97-AF65-F5344CB8AC3E}">
        <p14:creationId xmlns:p14="http://schemas.microsoft.com/office/powerpoint/2010/main" val="1668605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Režim FLOT – 5-FU+leukovorin, </a:t>
            </a:r>
            <a:r>
              <a:rPr lang="cs-CZ" dirty="0" err="1"/>
              <a:t>oxaliplatina</a:t>
            </a:r>
            <a:r>
              <a:rPr lang="cs-CZ" dirty="0"/>
              <a:t>, </a:t>
            </a:r>
            <a:r>
              <a:rPr lang="cs-CZ" dirty="0" err="1"/>
              <a:t>docetaxel</a:t>
            </a:r>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42</a:t>
            </a:fld>
            <a:endParaRPr lang="cs-CZ"/>
          </a:p>
        </p:txBody>
      </p:sp>
    </p:spTree>
    <p:extLst>
      <p:ext uri="{BB962C8B-B14F-4D97-AF65-F5344CB8AC3E}">
        <p14:creationId xmlns:p14="http://schemas.microsoft.com/office/powerpoint/2010/main" val="56630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Subtotální</a:t>
            </a:r>
            <a:r>
              <a:rPr lang="cs-CZ" dirty="0"/>
              <a:t> resekce 4/5 žaludku odstraněny</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43</a:t>
            </a:fld>
            <a:endParaRPr lang="cs-CZ"/>
          </a:p>
        </p:txBody>
      </p:sp>
    </p:spTree>
    <p:extLst>
      <p:ext uri="{BB962C8B-B14F-4D97-AF65-F5344CB8AC3E}">
        <p14:creationId xmlns:p14="http://schemas.microsoft.com/office/powerpoint/2010/main" val="3956855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333333"/>
                </a:solidFill>
                <a:effectLst/>
                <a:latin typeface="Arial" panose="020B0604020202020204" pitchFamily="34" charset="0"/>
              </a:rPr>
              <a:t>C</a:t>
            </a:r>
            <a:r>
              <a:rPr lang="en-US" b="0" i="0" dirty="0" err="1">
                <a:solidFill>
                  <a:srgbClr val="333333"/>
                </a:solidFill>
                <a:effectLst/>
                <a:latin typeface="Arial" panose="020B0604020202020204" pitchFamily="34" charset="0"/>
              </a:rPr>
              <a:t>heckpoint</a:t>
            </a:r>
            <a:r>
              <a:rPr lang="en-US" b="0" i="0" dirty="0">
                <a:solidFill>
                  <a:srgbClr val="333333"/>
                </a:solidFill>
                <a:effectLst/>
                <a:latin typeface="Arial" panose="020B0604020202020204" pitchFamily="34" charset="0"/>
              </a:rPr>
              <a:t> inhibitors are a type of immunotherapy. They block proteins that stop the immune system from attacking the cancer cells.</a:t>
            </a:r>
            <a:r>
              <a:rPr lang="cs-CZ" b="0" i="0" dirty="0">
                <a:solidFill>
                  <a:srgbClr val="333333"/>
                </a:solidFill>
                <a:effectLst/>
                <a:latin typeface="Arial" panose="020B0604020202020204" pitchFamily="34" charset="0"/>
              </a:rPr>
              <a:t> Nádorové buňky vypnou T buněčnou imunitu…</a:t>
            </a:r>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44</a:t>
            </a:fld>
            <a:endParaRPr lang="cs-CZ"/>
          </a:p>
        </p:txBody>
      </p:sp>
    </p:spTree>
    <p:extLst>
      <p:ext uri="{BB962C8B-B14F-4D97-AF65-F5344CB8AC3E}">
        <p14:creationId xmlns:p14="http://schemas.microsoft.com/office/powerpoint/2010/main" val="390462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 tzv. radikální </a:t>
            </a:r>
            <a:r>
              <a:rPr lang="cs-CZ" dirty="0" err="1"/>
              <a:t>antegrádní</a:t>
            </a:r>
            <a:r>
              <a:rPr lang="cs-CZ" dirty="0"/>
              <a:t> modulární </a:t>
            </a:r>
            <a:r>
              <a:rPr lang="cs-CZ" dirty="0" err="1"/>
              <a:t>pankreatosplenektomie</a:t>
            </a:r>
            <a:r>
              <a:rPr lang="cs-CZ" dirty="0"/>
              <a:t> (RAMPS) a u pokročilejších nádorů pak totální pankreatektomie s </a:t>
            </a:r>
            <a:r>
              <a:rPr lang="cs-CZ" dirty="0" err="1"/>
              <a:t>lymfadenektomií</a:t>
            </a:r>
            <a:r>
              <a:rPr lang="cs-CZ" dirty="0"/>
              <a:t> a splenektomií (po které dochází ke kompletní endokrinní i exokrinní insuficienci pankreatu s rozvojem obtížně zvladatelného diabetu </a:t>
            </a:r>
            <a:r>
              <a:rPr lang="cs-CZ" dirty="0" err="1"/>
              <a:t>mellitu</a:t>
            </a:r>
            <a:r>
              <a:rPr lang="cs-CZ" dirty="0"/>
              <a:t>). </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53</a:t>
            </a:fld>
            <a:endParaRPr lang="cs-CZ"/>
          </a:p>
        </p:txBody>
      </p:sp>
    </p:spTree>
    <p:extLst>
      <p:ext uri="{BB962C8B-B14F-4D97-AF65-F5344CB8AC3E}">
        <p14:creationId xmlns:p14="http://schemas.microsoft.com/office/powerpoint/2010/main" val="357288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54</a:t>
            </a:fld>
            <a:endParaRPr lang="cs-CZ"/>
          </a:p>
        </p:txBody>
      </p:sp>
    </p:spTree>
    <p:extLst>
      <p:ext uri="{BB962C8B-B14F-4D97-AF65-F5344CB8AC3E}">
        <p14:creationId xmlns:p14="http://schemas.microsoft.com/office/powerpoint/2010/main" val="2077565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56</a:t>
            </a:fld>
            <a:endParaRPr lang="cs-CZ"/>
          </a:p>
        </p:txBody>
      </p:sp>
    </p:spTree>
    <p:extLst>
      <p:ext uri="{BB962C8B-B14F-4D97-AF65-F5344CB8AC3E}">
        <p14:creationId xmlns:p14="http://schemas.microsoft.com/office/powerpoint/2010/main" val="1577059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222118C-0FB5-4661-9698-E8FA3A8D8948}" type="slidenum">
              <a:rPr lang="cs-CZ" smtClean="0"/>
              <a:pPr/>
              <a:t>61</a:t>
            </a:fld>
            <a:endParaRPr lang="cs-CZ"/>
          </a:p>
        </p:txBody>
      </p:sp>
    </p:spTree>
    <p:extLst>
      <p:ext uri="{BB962C8B-B14F-4D97-AF65-F5344CB8AC3E}">
        <p14:creationId xmlns:p14="http://schemas.microsoft.com/office/powerpoint/2010/main" val="3044555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65</a:t>
            </a:fld>
            <a:endParaRPr lang="cs-CZ"/>
          </a:p>
        </p:txBody>
      </p:sp>
    </p:spTree>
    <p:extLst>
      <p:ext uri="{BB962C8B-B14F-4D97-AF65-F5344CB8AC3E}">
        <p14:creationId xmlns:p14="http://schemas.microsoft.com/office/powerpoint/2010/main" val="4167931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i="0" dirty="0">
                <a:solidFill>
                  <a:srgbClr val="0B2239"/>
                </a:solidFill>
                <a:effectLst/>
                <a:latin typeface="Public Sans Web"/>
              </a:rPr>
              <a:t>Metaplazie</a:t>
            </a:r>
            <a:r>
              <a:rPr lang="cs-CZ" b="0" i="0" dirty="0">
                <a:solidFill>
                  <a:srgbClr val="0B2239"/>
                </a:solidFill>
                <a:effectLst/>
                <a:latin typeface="Public Sans Web"/>
              </a:rPr>
              <a:t> je chorobná změna nebo přeměna tkáně. Buňky jednoho typu na sliznici vnitřního orgánu se vlivem změny okolních vlivů, například chronickým drážděním, přemění na buňky jiného typu. Odhalení této změny může pomoci odhalit příčinu, která stojí za touto změnou. Příkladem je změna buněk </a:t>
            </a:r>
            <a:r>
              <a:rPr lang="cs-CZ" b="0" i="0" u="sng" dirty="0">
                <a:solidFill>
                  <a:srgbClr val="3E5AA5"/>
                </a:solidFill>
                <a:effectLst/>
                <a:latin typeface="Public Sans Web"/>
                <a:hlinkClick r:id="rId3"/>
              </a:rPr>
              <a:t>sliznice</a:t>
            </a:r>
            <a:r>
              <a:rPr lang="cs-CZ" b="0" i="0" dirty="0">
                <a:solidFill>
                  <a:srgbClr val="0B2239"/>
                </a:solidFill>
                <a:effectLst/>
                <a:latin typeface="Public Sans Web"/>
              </a:rPr>
              <a:t> jícnu při dlouhodobém působení </a:t>
            </a:r>
            <a:r>
              <a:rPr lang="cs-CZ" b="0" i="0" u="sng" dirty="0" err="1">
                <a:solidFill>
                  <a:srgbClr val="3E5AA5"/>
                </a:solidFill>
                <a:effectLst/>
                <a:latin typeface="Public Sans Web"/>
                <a:hlinkClick r:id="rId4"/>
              </a:rPr>
              <a:t>gastroezofageálního</a:t>
            </a:r>
            <a:r>
              <a:rPr lang="cs-CZ" b="0" i="0" u="sng" dirty="0">
                <a:solidFill>
                  <a:srgbClr val="3E5AA5"/>
                </a:solidFill>
                <a:effectLst/>
                <a:latin typeface="Public Sans Web"/>
                <a:hlinkClick r:id="rId4"/>
              </a:rPr>
              <a:t> refluxu</a:t>
            </a:r>
            <a:r>
              <a:rPr lang="cs-CZ" b="0" i="0" dirty="0">
                <a:solidFill>
                  <a:srgbClr val="0B2239"/>
                </a:solidFill>
                <a:effectLst/>
                <a:latin typeface="Public Sans Web"/>
              </a:rPr>
              <a:t>. </a:t>
            </a:r>
            <a:r>
              <a:rPr lang="cs-CZ" b="1" i="0" dirty="0">
                <a:solidFill>
                  <a:srgbClr val="0B2239"/>
                </a:solidFill>
                <a:effectLst/>
                <a:latin typeface="Public Sans Web"/>
              </a:rPr>
              <a:t>Metaplastické</a:t>
            </a:r>
            <a:r>
              <a:rPr lang="cs-CZ" b="0" i="0" dirty="0">
                <a:solidFill>
                  <a:srgbClr val="0B2239"/>
                </a:solidFill>
                <a:effectLst/>
                <a:latin typeface="Public Sans Web"/>
              </a:rPr>
              <a:t> buňky jsou méně odolné vůči vlivům karcinogenů.</a:t>
            </a:r>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7</a:t>
            </a:fld>
            <a:endParaRPr lang="cs-CZ"/>
          </a:p>
        </p:txBody>
      </p:sp>
    </p:spTree>
    <p:extLst>
      <p:ext uri="{BB962C8B-B14F-4D97-AF65-F5344CB8AC3E}">
        <p14:creationId xmlns:p14="http://schemas.microsoft.com/office/powerpoint/2010/main" val="4124870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70</a:t>
            </a:fld>
            <a:endParaRPr lang="cs-CZ"/>
          </a:p>
        </p:txBody>
      </p:sp>
    </p:spTree>
    <p:extLst>
      <p:ext uri="{BB962C8B-B14F-4D97-AF65-F5344CB8AC3E}">
        <p14:creationId xmlns:p14="http://schemas.microsoft.com/office/powerpoint/2010/main" val="186602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Stadium I endoskopické výkony</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13</a:t>
            </a:fld>
            <a:endParaRPr lang="cs-CZ"/>
          </a:p>
        </p:txBody>
      </p:sp>
    </p:spTree>
    <p:extLst>
      <p:ext uri="{BB962C8B-B14F-4D97-AF65-F5344CB8AC3E}">
        <p14:creationId xmlns:p14="http://schemas.microsoft.com/office/powerpoint/2010/main" val="56718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Jedná </a:t>
            </a:r>
            <a:r>
              <a:rPr lang="cs-CZ" dirty="0" err="1"/>
              <a:t>metodA</a:t>
            </a:r>
            <a:r>
              <a:rPr lang="cs-CZ" dirty="0"/>
              <a:t> </a:t>
            </a:r>
            <a:r>
              <a:rPr lang="cs-CZ" dirty="0" err="1"/>
              <a:t>snižuej</a:t>
            </a:r>
            <a:r>
              <a:rPr lang="cs-CZ" dirty="0"/>
              <a:t> přežití 5 leté o 20%, proto kombinace léčby </a:t>
            </a:r>
          </a:p>
          <a:p>
            <a:r>
              <a:rPr lang="cs-CZ" dirty="0"/>
              <a:t>Prediktivní vyšetření – vyšetření PD-L1 exprese, her2 u adenokarcinomů, MSI -H/MMR-D (</a:t>
            </a:r>
            <a:r>
              <a:rPr lang="cs-CZ" dirty="0" err="1"/>
              <a:t>mikrosatelit</a:t>
            </a:r>
            <a:r>
              <a:rPr lang="cs-CZ" dirty="0"/>
              <a:t> instability krátké nekódující repetitivní </a:t>
            </a:r>
            <a:r>
              <a:rPr lang="cs-CZ" dirty="0" err="1"/>
              <a:t>genomické</a:t>
            </a:r>
            <a:r>
              <a:rPr lang="cs-CZ" dirty="0"/>
              <a:t> sekvence, vyšší tendence k mutacím, </a:t>
            </a:r>
            <a:r>
              <a:rPr lang="cs-CZ" dirty="0" err="1"/>
              <a:t>mismatch</a:t>
            </a:r>
            <a:r>
              <a:rPr lang="cs-CZ" dirty="0"/>
              <a:t> </a:t>
            </a:r>
            <a:r>
              <a:rPr lang="cs-CZ" dirty="0" err="1"/>
              <a:t>repair</a:t>
            </a:r>
            <a:r>
              <a:rPr lang="cs-CZ" dirty="0"/>
              <a:t> </a:t>
            </a:r>
            <a:r>
              <a:rPr lang="cs-CZ" dirty="0" err="1"/>
              <a:t>deficiency</a:t>
            </a:r>
            <a:r>
              <a:rPr lang="cs-CZ" dirty="0"/>
              <a:t>, fuze NTRK (</a:t>
            </a:r>
            <a:r>
              <a:rPr lang="cs-CZ" dirty="0" err="1"/>
              <a:t>neurotrofní</a:t>
            </a:r>
            <a:r>
              <a:rPr lang="cs-CZ" dirty="0"/>
              <a:t> </a:t>
            </a:r>
            <a:r>
              <a:rPr lang="cs-CZ" dirty="0" err="1"/>
              <a:t>receporová</a:t>
            </a:r>
            <a:r>
              <a:rPr lang="cs-CZ" dirty="0"/>
              <a:t> </a:t>
            </a:r>
            <a:r>
              <a:rPr lang="cs-CZ" dirty="0" err="1"/>
              <a:t>tyrosinkinaza</a:t>
            </a:r>
            <a:r>
              <a:rPr lang="cs-CZ" dirty="0"/>
              <a:t>)</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14</a:t>
            </a:fld>
            <a:endParaRPr lang="cs-CZ"/>
          </a:p>
        </p:txBody>
      </p:sp>
    </p:spTree>
    <p:extLst>
      <p:ext uri="{BB962C8B-B14F-4D97-AF65-F5344CB8AC3E}">
        <p14:creationId xmlns:p14="http://schemas.microsoft.com/office/powerpoint/2010/main" val="104377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IBD idiopatické</a:t>
            </a:r>
            <a:r>
              <a:rPr lang="cs-CZ" baseline="0" dirty="0"/>
              <a:t> střevní záněty</a:t>
            </a:r>
            <a:endParaRPr lang="cs-CZ" dirty="0"/>
          </a:p>
        </p:txBody>
      </p:sp>
      <p:sp>
        <p:nvSpPr>
          <p:cNvPr id="4" name="Zástupný symbol pro číslo snímku 3"/>
          <p:cNvSpPr>
            <a:spLocks noGrp="1"/>
          </p:cNvSpPr>
          <p:nvPr>
            <p:ph type="sldNum" sz="quarter" idx="10"/>
          </p:nvPr>
        </p:nvSpPr>
        <p:spPr/>
        <p:txBody>
          <a:bodyPr/>
          <a:lstStyle/>
          <a:p>
            <a:fld id="{248113F7-9B28-4129-8862-D8DF667C4E89}" type="slidenum">
              <a:rPr lang="cs-CZ" smtClean="0"/>
              <a:t>16</a:t>
            </a:fld>
            <a:endParaRPr lang="cs-CZ"/>
          </a:p>
        </p:txBody>
      </p:sp>
    </p:spTree>
    <p:extLst>
      <p:ext uri="{BB962C8B-B14F-4D97-AF65-F5344CB8AC3E}">
        <p14:creationId xmlns:p14="http://schemas.microsoft.com/office/powerpoint/2010/main" val="4205218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Mutace KRAS u </a:t>
            </a:r>
            <a:r>
              <a:rPr lang="cs-CZ" dirty="0" err="1"/>
              <a:t>mCRC</a:t>
            </a:r>
            <a:r>
              <a:rPr lang="cs-CZ" dirty="0"/>
              <a:t> horší prognóza</a:t>
            </a:r>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28</a:t>
            </a:fld>
            <a:endParaRPr lang="cs-CZ"/>
          </a:p>
        </p:txBody>
      </p:sp>
    </p:spTree>
    <p:extLst>
      <p:ext uri="{BB962C8B-B14F-4D97-AF65-F5344CB8AC3E}">
        <p14:creationId xmlns:p14="http://schemas.microsoft.com/office/powerpoint/2010/main" val="339438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31</a:t>
            </a:fld>
            <a:endParaRPr lang="cs-CZ"/>
          </a:p>
        </p:txBody>
      </p:sp>
    </p:spTree>
    <p:extLst>
      <p:ext uri="{BB962C8B-B14F-4D97-AF65-F5344CB8AC3E}">
        <p14:creationId xmlns:p14="http://schemas.microsoft.com/office/powerpoint/2010/main" val="3905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32</a:t>
            </a:fld>
            <a:endParaRPr lang="cs-CZ"/>
          </a:p>
        </p:txBody>
      </p:sp>
    </p:spTree>
    <p:extLst>
      <p:ext uri="{BB962C8B-B14F-4D97-AF65-F5344CB8AC3E}">
        <p14:creationId xmlns:p14="http://schemas.microsoft.com/office/powerpoint/2010/main" val="216923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48113F7-9B28-4129-8862-D8DF667C4E89}" type="slidenum">
              <a:rPr lang="cs-CZ" smtClean="0"/>
              <a:t>33</a:t>
            </a:fld>
            <a:endParaRPr lang="cs-CZ"/>
          </a:p>
        </p:txBody>
      </p:sp>
    </p:spTree>
    <p:extLst>
      <p:ext uri="{BB962C8B-B14F-4D97-AF65-F5344CB8AC3E}">
        <p14:creationId xmlns:p14="http://schemas.microsoft.com/office/powerpoint/2010/main" val="165407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1F92F8-7EF7-4933-F04A-D817B4AA2E47}"/>
              </a:ext>
            </a:extLst>
          </p:cNvPr>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a:extLst>
              <a:ext uri="{FF2B5EF4-FFF2-40B4-BE49-F238E27FC236}">
                <a16:creationId xmlns:a16="http://schemas.microsoft.com/office/drawing/2014/main" id="{FC705EA3-990C-86B6-C8F0-7DD55BCCA09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A50FBC7-7244-8F04-6DD9-50520EEBA737}"/>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5" name="Zástupný symbol pro zápatí 4">
            <a:extLst>
              <a:ext uri="{FF2B5EF4-FFF2-40B4-BE49-F238E27FC236}">
                <a16:creationId xmlns:a16="http://schemas.microsoft.com/office/drawing/2014/main" id="{A7BA631E-703F-FD3C-3321-9B7A74BD14BC}"/>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DABBF129-C98A-7E4C-58BB-F4F9955A4108}"/>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331502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CD50B3-3967-E437-E2F6-C304C056CB5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B0EC694-3286-484F-29FA-5AA46618DE5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D49FA02-2AD1-0A6C-5F9B-F861CADD8738}"/>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5" name="Zástupný symbol pro zápatí 4">
            <a:extLst>
              <a:ext uri="{FF2B5EF4-FFF2-40B4-BE49-F238E27FC236}">
                <a16:creationId xmlns:a16="http://schemas.microsoft.com/office/drawing/2014/main" id="{9A3E6D39-5DB3-6099-1094-EBD357621D28}"/>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F2474F09-9900-68B2-EABA-3C9F0EC6938A}"/>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62617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AAE4867-A247-C456-122B-C5A1D41166D6}"/>
              </a:ext>
            </a:extLst>
          </p:cNvPr>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D0AB0ED-C57A-96FE-17D5-EC2B2F376D58}"/>
              </a:ext>
            </a:extLst>
          </p:cNvPr>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898A5E3-25BE-3B34-4121-D14CD2AA7138}"/>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5" name="Zástupný symbol pro zápatí 4">
            <a:extLst>
              <a:ext uri="{FF2B5EF4-FFF2-40B4-BE49-F238E27FC236}">
                <a16:creationId xmlns:a16="http://schemas.microsoft.com/office/drawing/2014/main" id="{427BF274-EE96-87F4-3D83-C8C8F0A71880}"/>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D9206454-B094-3320-5121-B1993689F4D0}"/>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1910300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D9C732-46BA-6F94-0FFB-169DE42A009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AACF781-FB50-B75A-58A5-F260199661C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578B102-F5CD-4972-37C2-1B98C1292A21}"/>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5" name="Zástupný symbol pro zápatí 4">
            <a:extLst>
              <a:ext uri="{FF2B5EF4-FFF2-40B4-BE49-F238E27FC236}">
                <a16:creationId xmlns:a16="http://schemas.microsoft.com/office/drawing/2014/main" id="{D2BD7D50-8D66-FE21-2095-469D533C6490}"/>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2D611516-485D-EB7C-C370-C8DD7CC053EF}"/>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273266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5370BA-3F99-547C-C03A-1B37D4E191F4}"/>
              </a:ext>
            </a:extLst>
          </p:cNvPr>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text 2">
            <a:extLst>
              <a:ext uri="{FF2B5EF4-FFF2-40B4-BE49-F238E27FC236}">
                <a16:creationId xmlns:a16="http://schemas.microsoft.com/office/drawing/2014/main" id="{5C40DAEB-A632-E516-ED3F-108D071AD11F}"/>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4B6B2F2-45AB-AB46-34CE-36A831D6F3FC}"/>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5" name="Zástupný symbol pro zápatí 4">
            <a:extLst>
              <a:ext uri="{FF2B5EF4-FFF2-40B4-BE49-F238E27FC236}">
                <a16:creationId xmlns:a16="http://schemas.microsoft.com/office/drawing/2014/main" id="{E9E058DF-1D15-905E-A5B2-2D5CE83DE764}"/>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D9E40DA6-CBC0-6B6E-ABAD-85CC99E40AE0}"/>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1966931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7317A1-5AA4-010A-F88A-2D3C61D0356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E82EF8D-BA9C-A586-B900-FE2A6D7E2043}"/>
              </a:ext>
            </a:extLst>
          </p:cNvPr>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E01C854-940D-C872-4ED7-3A4C60AF0AAC}"/>
              </a:ext>
            </a:extLst>
          </p:cNvPr>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2825C17-E3D0-7FAA-B569-A5DCCDB82272}"/>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6" name="Zástupný symbol pro zápatí 5">
            <a:extLst>
              <a:ext uri="{FF2B5EF4-FFF2-40B4-BE49-F238E27FC236}">
                <a16:creationId xmlns:a16="http://schemas.microsoft.com/office/drawing/2014/main" id="{16264601-0CD1-6619-8D7E-A055BD5F2627}"/>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C1265A8D-8B7E-10AE-9DA4-0ADED880F010}"/>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1331985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7E3D8B-4EB5-BB83-F5DF-77CDACE9A2A6}"/>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16B46429-FFE2-AD36-189A-A40C12E1386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9570B79-1D24-A33E-9767-701784909E8F}"/>
              </a:ext>
            </a:extLst>
          </p:cNvPr>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E280F65-7684-70C3-73FA-50A03A9CC20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5880B4C-5630-FBD3-94DE-399FEE281256}"/>
              </a:ext>
            </a:extLst>
          </p:cNvPr>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10B6A69-02CF-54D3-3939-4ED46E6C934F}"/>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8" name="Zástupný symbol pro zápatí 7">
            <a:extLst>
              <a:ext uri="{FF2B5EF4-FFF2-40B4-BE49-F238E27FC236}">
                <a16:creationId xmlns:a16="http://schemas.microsoft.com/office/drawing/2014/main" id="{A799D34F-18DD-FA39-705F-73F2B2709A93}"/>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9BBBD4B4-9947-DE11-5B2A-3059E8807A57}"/>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261119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8CB2DB-A779-0B5B-FB38-F0E5C9D53B5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FF05256-C52E-0276-4FD9-9942272766A4}"/>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4" name="Zástupný symbol pro zápatí 3">
            <a:extLst>
              <a:ext uri="{FF2B5EF4-FFF2-40B4-BE49-F238E27FC236}">
                <a16:creationId xmlns:a16="http://schemas.microsoft.com/office/drawing/2014/main" id="{3CEFDFAA-E2FE-9A6F-D5F9-94829B2903A7}"/>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4E8E7630-2E1A-6E42-6FEA-3D37E9FBA5FA}"/>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89088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3FDB38B0-D41F-7EA9-DED3-4641DC8D0BCD}"/>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3" name="Zástupný symbol pro zápatí 2">
            <a:extLst>
              <a:ext uri="{FF2B5EF4-FFF2-40B4-BE49-F238E27FC236}">
                <a16:creationId xmlns:a16="http://schemas.microsoft.com/office/drawing/2014/main" id="{E3FC0749-6ADF-E8FF-D1A0-C391C9563121}"/>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84E12E95-101C-7442-695F-F500EECA19C4}"/>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207893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72383-8CD2-D0DD-4211-60733576AE69}"/>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obsah 2">
            <a:extLst>
              <a:ext uri="{FF2B5EF4-FFF2-40B4-BE49-F238E27FC236}">
                <a16:creationId xmlns:a16="http://schemas.microsoft.com/office/drawing/2014/main" id="{3ED293F4-18D1-AEC6-EEC4-AF33968DC87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B7C0980-C8CA-833D-B2CB-DBCB3D95FF3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6D33062-4ED2-0079-0347-F4C7B6B3D85E}"/>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6" name="Zástupný symbol pro zápatí 5">
            <a:extLst>
              <a:ext uri="{FF2B5EF4-FFF2-40B4-BE49-F238E27FC236}">
                <a16:creationId xmlns:a16="http://schemas.microsoft.com/office/drawing/2014/main" id="{0C690E73-4854-CF53-CBA8-94BE86166B04}"/>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33EDF480-7017-5D6D-AC85-47F19E4945B0}"/>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344356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D3B9E7-3748-9495-876F-80F9A6FBE7F2}"/>
              </a:ext>
            </a:extLst>
          </p:cNvPr>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49515C09-176C-B100-AA66-B3B2C845F69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text 3">
            <a:extLst>
              <a:ext uri="{FF2B5EF4-FFF2-40B4-BE49-F238E27FC236}">
                <a16:creationId xmlns:a16="http://schemas.microsoft.com/office/drawing/2014/main" id="{DD6DABF3-9E23-188E-5145-ECB8E3B8172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2AB0A34-1332-33C8-A623-3DDAD6B6B93A}"/>
              </a:ext>
            </a:extLst>
          </p:cNvPr>
          <p:cNvSpPr>
            <a:spLocks noGrp="1"/>
          </p:cNvSpPr>
          <p:nvPr>
            <p:ph type="dt" sz="half" idx="10"/>
          </p:nvPr>
        </p:nvSpPr>
        <p:spPr/>
        <p:txBody>
          <a:bodyPr/>
          <a:lstStyle/>
          <a:p>
            <a:fld id="{71963E17-B978-4F42-AC03-18BC14120038}" type="datetimeFigureOut">
              <a:rPr lang="en-US" smtClean="0"/>
              <a:pPr/>
              <a:t>3/26/2024</a:t>
            </a:fld>
            <a:endParaRPr lang="en-US"/>
          </a:p>
        </p:txBody>
      </p:sp>
      <p:sp>
        <p:nvSpPr>
          <p:cNvPr id="6" name="Zástupný symbol pro zápatí 5">
            <a:extLst>
              <a:ext uri="{FF2B5EF4-FFF2-40B4-BE49-F238E27FC236}">
                <a16:creationId xmlns:a16="http://schemas.microsoft.com/office/drawing/2014/main" id="{50AD36BA-4110-01D5-38C3-2E409AFCC65A}"/>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A7F6B0C5-0B68-4135-0BD2-0514A7C14492}"/>
              </a:ext>
            </a:extLst>
          </p:cNvPr>
          <p:cNvSpPr>
            <a:spLocks noGrp="1"/>
          </p:cNvSpPr>
          <p:nvPr>
            <p:ph type="sldNum" sz="quarter" idx="12"/>
          </p:nvPr>
        </p:nvSpPr>
        <p:spPr/>
        <p:txBody>
          <a:bodyPr/>
          <a:lstStyle/>
          <a:p>
            <a:fld id="{58A00267-6596-4469-8074-6234C1F3E724}" type="slidenum">
              <a:rPr lang="en-US" smtClean="0"/>
              <a:pPr/>
              <a:t>‹#›</a:t>
            </a:fld>
            <a:endParaRPr lang="en-US"/>
          </a:p>
        </p:txBody>
      </p:sp>
    </p:spTree>
    <p:extLst>
      <p:ext uri="{BB962C8B-B14F-4D97-AF65-F5344CB8AC3E}">
        <p14:creationId xmlns:p14="http://schemas.microsoft.com/office/powerpoint/2010/main" val="1054387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1F172B1-50B9-4C06-DAD4-4D283A2B0A4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E03BF4D0-D2F0-ABBB-0278-97C887DD89D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080DD26-5F19-B93C-7CD4-F2B164B9BC4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71963E17-B978-4F42-AC03-18BC14120038}" type="datetimeFigureOut">
              <a:rPr lang="en-US" smtClean="0"/>
              <a:pPr/>
              <a:t>3/26/2024</a:t>
            </a:fld>
            <a:endParaRPr lang="en-US"/>
          </a:p>
        </p:txBody>
      </p:sp>
      <p:sp>
        <p:nvSpPr>
          <p:cNvPr id="5" name="Zástupný symbol pro zápatí 4">
            <a:extLst>
              <a:ext uri="{FF2B5EF4-FFF2-40B4-BE49-F238E27FC236}">
                <a16:creationId xmlns:a16="http://schemas.microsoft.com/office/drawing/2014/main" id="{8EFC0B4C-F80D-87DE-9A01-859BA64AC84A}"/>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Zástupný symbol pro číslo snímku 5">
            <a:extLst>
              <a:ext uri="{FF2B5EF4-FFF2-40B4-BE49-F238E27FC236}">
                <a16:creationId xmlns:a16="http://schemas.microsoft.com/office/drawing/2014/main" id="{0F7970BC-ABD0-5833-0199-C372440C043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8A00267-6596-4469-8074-6234C1F3E724}" type="slidenum">
              <a:rPr lang="en-US" smtClean="0"/>
              <a:pPr/>
              <a:t>‹#›</a:t>
            </a:fld>
            <a:endParaRPr lang="en-US"/>
          </a:p>
        </p:txBody>
      </p:sp>
    </p:spTree>
    <p:extLst>
      <p:ext uri="{BB962C8B-B14F-4D97-AF65-F5344CB8AC3E}">
        <p14:creationId xmlns:p14="http://schemas.microsoft.com/office/powerpoint/2010/main" val="876132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30339" y="1988841"/>
            <a:ext cx="9382859" cy="830997"/>
          </a:xfrm>
          <a:prstGeom prst="rect">
            <a:avLst/>
          </a:prstGeom>
          <a:noFill/>
        </p:spPr>
        <p:txBody>
          <a:bodyPr wrap="square" rtlCol="0">
            <a:spAutoFit/>
          </a:bodyPr>
          <a:lstStyle/>
          <a:p>
            <a:pPr algn="ctr"/>
            <a:r>
              <a:rPr lang="cs-CZ" sz="4800" dirty="0"/>
              <a:t>Nádory gastrointestinálního traktu</a:t>
            </a:r>
            <a:endParaRPr lang="en-US" sz="4800" dirty="0"/>
          </a:p>
        </p:txBody>
      </p:sp>
      <p:sp>
        <p:nvSpPr>
          <p:cNvPr id="5" name="TextovéPole 4"/>
          <p:cNvSpPr txBox="1"/>
          <p:nvPr/>
        </p:nvSpPr>
        <p:spPr>
          <a:xfrm>
            <a:off x="1794819" y="3573016"/>
            <a:ext cx="5127493" cy="1384995"/>
          </a:xfrm>
          <a:prstGeom prst="rect">
            <a:avLst/>
          </a:prstGeom>
          <a:noFill/>
        </p:spPr>
        <p:txBody>
          <a:bodyPr wrap="none" rtlCol="0">
            <a:spAutoFit/>
          </a:bodyPr>
          <a:lstStyle/>
          <a:p>
            <a:pPr algn="ctr"/>
            <a:r>
              <a:rPr lang="cs-CZ" sz="2800" dirty="0"/>
              <a:t>MUDr. Jana Maistryszinová, Ph.D. </a:t>
            </a:r>
          </a:p>
          <a:p>
            <a:pPr algn="ctr"/>
            <a:r>
              <a:rPr lang="cs-CZ" sz="2800" dirty="0"/>
              <a:t>doc. MUDr. Tomáš Kazda, Ph.D.</a:t>
            </a:r>
          </a:p>
          <a:p>
            <a:pPr algn="ctr"/>
            <a:endParaRPr lang="cs-CZ" sz="2800" dirty="0"/>
          </a:p>
        </p:txBody>
      </p:sp>
      <p:sp>
        <p:nvSpPr>
          <p:cNvPr id="6" name="TextovéPole 5"/>
          <p:cNvSpPr txBox="1"/>
          <p:nvPr/>
        </p:nvSpPr>
        <p:spPr>
          <a:xfrm>
            <a:off x="2339752" y="5373216"/>
            <a:ext cx="3951724" cy="954107"/>
          </a:xfrm>
          <a:prstGeom prst="rect">
            <a:avLst/>
          </a:prstGeom>
          <a:noFill/>
        </p:spPr>
        <p:txBody>
          <a:bodyPr wrap="none" rtlCol="0">
            <a:spAutoFit/>
          </a:bodyPr>
          <a:lstStyle/>
          <a:p>
            <a:pPr algn="ctr"/>
            <a:r>
              <a:rPr lang="cs-CZ" sz="2800" dirty="0"/>
              <a:t>Klinika radiační onkologie </a:t>
            </a:r>
          </a:p>
          <a:p>
            <a:pPr algn="ctr"/>
            <a:r>
              <a:rPr lang="cs-CZ" sz="2800" dirty="0"/>
              <a:t>MOÚ</a:t>
            </a:r>
          </a:p>
        </p:txBody>
      </p:sp>
      <p:sp>
        <p:nvSpPr>
          <p:cNvPr id="7" name="TextovéPole 6"/>
          <p:cNvSpPr txBox="1"/>
          <p:nvPr/>
        </p:nvSpPr>
        <p:spPr>
          <a:xfrm>
            <a:off x="7199785" y="6627168"/>
            <a:ext cx="1944215" cy="230832"/>
          </a:xfrm>
          <a:prstGeom prst="rect">
            <a:avLst/>
          </a:prstGeom>
          <a:noFill/>
        </p:spPr>
        <p:txBody>
          <a:bodyPr wrap="square" rtlCol="0">
            <a:spAutoFit/>
          </a:bodyPr>
          <a:lstStyle/>
          <a:p>
            <a:pPr algn="just"/>
            <a:r>
              <a:rPr lang="cs-CZ" sz="900" dirty="0"/>
              <a:t>Odkazy na zdroje obrázků u autora</a:t>
            </a:r>
            <a:endParaRPr lang="en-US"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sophageal Cancer &#10;Anteroposterior barium esophagram &#10;demonstrates an abrupt change in the &#10;caliber of the esophagus, with..."/>
          <p:cNvPicPr>
            <a:picLocks noChangeAspect="1" noChangeArrowheads="1"/>
          </p:cNvPicPr>
          <p:nvPr/>
        </p:nvPicPr>
        <p:blipFill>
          <a:blip r:embed="rId2" cstate="print"/>
          <a:srcRect l="4972" t="15783" r="50000" b="3726"/>
          <a:stretch>
            <a:fillRect/>
          </a:stretch>
        </p:blipFill>
        <p:spPr bwMode="auto">
          <a:xfrm>
            <a:off x="2216915" y="268227"/>
            <a:ext cx="4710170" cy="6321545"/>
          </a:xfrm>
          <a:prstGeom prst="rect">
            <a:avLst/>
          </a:prstGeom>
          <a:noFill/>
        </p:spPr>
      </p:pic>
      <p:sp>
        <p:nvSpPr>
          <p:cNvPr id="2" name="TextovéPole 1">
            <a:extLst>
              <a:ext uri="{FF2B5EF4-FFF2-40B4-BE49-F238E27FC236}">
                <a16:creationId xmlns:a16="http://schemas.microsoft.com/office/drawing/2014/main" id="{5D217EF0-559A-4C06-8CA1-818704E05531}"/>
              </a:ext>
            </a:extLst>
          </p:cNvPr>
          <p:cNvSpPr txBox="1"/>
          <p:nvPr/>
        </p:nvSpPr>
        <p:spPr>
          <a:xfrm>
            <a:off x="7143109" y="5805264"/>
            <a:ext cx="1677363" cy="646331"/>
          </a:xfrm>
          <a:prstGeom prst="rect">
            <a:avLst/>
          </a:prstGeom>
          <a:noFill/>
        </p:spPr>
        <p:txBody>
          <a:bodyPr wrap="square" rtlCol="0">
            <a:spAutoFit/>
          </a:bodyPr>
          <a:lstStyle/>
          <a:p>
            <a:r>
              <a:rPr lang="cs-CZ" dirty="0" err="1"/>
              <a:t>Prestenotická</a:t>
            </a:r>
            <a:r>
              <a:rPr lang="cs-CZ" dirty="0"/>
              <a:t> dilatace jícnu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descr="Výsledek obrázku pro esophage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Výsledek obrázku pro esophageal canc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486" name="Picture 6" descr="http://www.cancer-research-awareness.com/images/endoscopy.jpg"/>
          <p:cNvPicPr>
            <a:picLocks noChangeAspect="1" noChangeArrowheads="1"/>
          </p:cNvPicPr>
          <p:nvPr/>
        </p:nvPicPr>
        <p:blipFill>
          <a:blip r:embed="rId2" cstate="print"/>
          <a:srcRect/>
          <a:stretch>
            <a:fillRect/>
          </a:stretch>
        </p:blipFill>
        <p:spPr bwMode="auto">
          <a:xfrm>
            <a:off x="1129504" y="837158"/>
            <a:ext cx="6884992" cy="518368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aboutcancer.com/esophagus_normal_ct_bmc_sep_2006.jpg"/>
          <p:cNvPicPr>
            <a:picLocks noChangeAspect="1" noChangeArrowheads="1"/>
          </p:cNvPicPr>
          <p:nvPr/>
        </p:nvPicPr>
        <p:blipFill>
          <a:blip r:embed="rId2" cstate="print"/>
          <a:srcRect/>
          <a:stretch>
            <a:fillRect/>
          </a:stretch>
        </p:blipFill>
        <p:spPr bwMode="auto">
          <a:xfrm>
            <a:off x="4367840" y="3219450"/>
            <a:ext cx="4363913" cy="3229480"/>
          </a:xfrm>
          <a:prstGeom prst="rect">
            <a:avLst/>
          </a:prstGeom>
          <a:noFill/>
        </p:spPr>
      </p:pic>
      <p:pic>
        <p:nvPicPr>
          <p:cNvPr id="3" name="Picture 2" descr="https://gi.jhsps.org/Upload/200710030827_1999_000.jpg"/>
          <p:cNvPicPr>
            <a:picLocks noChangeAspect="1" noChangeArrowheads="1"/>
          </p:cNvPicPr>
          <p:nvPr/>
        </p:nvPicPr>
        <p:blipFill>
          <a:blip r:embed="rId3" cstate="print"/>
          <a:srcRect/>
          <a:stretch>
            <a:fillRect/>
          </a:stretch>
        </p:blipFill>
        <p:spPr bwMode="auto">
          <a:xfrm>
            <a:off x="412247" y="409070"/>
            <a:ext cx="4363913" cy="377042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cancer.gov/images/cdr/live/CDR433428-750.jpg"/>
          <p:cNvPicPr>
            <a:picLocks noChangeAspect="1" noChangeArrowheads="1"/>
          </p:cNvPicPr>
          <p:nvPr/>
        </p:nvPicPr>
        <p:blipFill>
          <a:blip r:embed="rId3" cstate="print"/>
          <a:srcRect/>
          <a:stretch>
            <a:fillRect/>
          </a:stretch>
        </p:blipFill>
        <p:spPr bwMode="auto">
          <a:xfrm>
            <a:off x="1259632" y="1628800"/>
            <a:ext cx="6218690" cy="4477458"/>
          </a:xfrm>
          <a:prstGeom prst="rect">
            <a:avLst/>
          </a:prstGeom>
          <a:noFill/>
        </p:spPr>
      </p:pic>
      <p:sp>
        <p:nvSpPr>
          <p:cNvPr id="2" name="TextovéPole 1">
            <a:extLst>
              <a:ext uri="{FF2B5EF4-FFF2-40B4-BE49-F238E27FC236}">
                <a16:creationId xmlns:a16="http://schemas.microsoft.com/office/drawing/2014/main" id="{7611E8DD-0A6B-4669-A3BA-4749E31E7F8C}"/>
              </a:ext>
            </a:extLst>
          </p:cNvPr>
          <p:cNvSpPr txBox="1"/>
          <p:nvPr/>
        </p:nvSpPr>
        <p:spPr>
          <a:xfrm>
            <a:off x="4644008" y="6309320"/>
            <a:ext cx="2592288" cy="369332"/>
          </a:xfrm>
          <a:prstGeom prst="rect">
            <a:avLst/>
          </a:prstGeom>
          <a:noFill/>
        </p:spPr>
        <p:txBody>
          <a:bodyPr wrap="square" rtlCol="0">
            <a:spAutoFit/>
          </a:bodyPr>
          <a:lstStyle/>
          <a:p>
            <a:r>
              <a:rPr lang="cs-CZ" dirty="0" err="1"/>
              <a:t>Tubulizace</a:t>
            </a:r>
            <a:r>
              <a:rPr lang="cs-CZ" dirty="0"/>
              <a:t> žaludku</a:t>
            </a:r>
          </a:p>
        </p:txBody>
      </p:sp>
      <p:sp>
        <p:nvSpPr>
          <p:cNvPr id="3" name="TextovéPole 2">
            <a:extLst>
              <a:ext uri="{FF2B5EF4-FFF2-40B4-BE49-F238E27FC236}">
                <a16:creationId xmlns:a16="http://schemas.microsoft.com/office/drawing/2014/main" id="{BA6C8203-2629-4A68-9DB7-BBA7AEF99771}"/>
              </a:ext>
            </a:extLst>
          </p:cNvPr>
          <p:cNvSpPr txBox="1"/>
          <p:nvPr/>
        </p:nvSpPr>
        <p:spPr>
          <a:xfrm>
            <a:off x="683568" y="332656"/>
            <a:ext cx="7632848" cy="1477328"/>
          </a:xfrm>
          <a:prstGeom prst="rect">
            <a:avLst/>
          </a:prstGeom>
          <a:noFill/>
        </p:spPr>
        <p:txBody>
          <a:bodyPr wrap="square" rtlCol="0">
            <a:spAutoFit/>
          </a:bodyPr>
          <a:lstStyle/>
          <a:p>
            <a:r>
              <a:rPr lang="cs-CZ" sz="1800" b="1" dirty="0"/>
              <a:t>Léčba se liší stádiem onemocnění a lokalitou postižení – krční vs. hrudní úsek</a:t>
            </a:r>
          </a:p>
          <a:p>
            <a:r>
              <a:rPr lang="cs-CZ" sz="1800" dirty="0"/>
              <a:t>  	radikální operační výkon je možný jen u vybraných pacientů</a:t>
            </a:r>
          </a:p>
          <a:p>
            <a:r>
              <a:rPr lang="cs-CZ" sz="1800" dirty="0"/>
              <a:t>	kombinace radioterapie a chemoterapie (</a:t>
            </a:r>
            <a:r>
              <a:rPr lang="cs-CZ" sz="1800" dirty="0" err="1"/>
              <a:t>neoadjuvantní</a:t>
            </a:r>
            <a:r>
              <a:rPr lang="cs-CZ" sz="1800" dirty="0"/>
              <a:t>, kurativní)</a:t>
            </a:r>
          </a:p>
          <a:p>
            <a:r>
              <a:rPr lang="cs-CZ" sz="1800" dirty="0"/>
              <a:t>	důraz na podpůrnou léčbu, zajištění nutrice</a:t>
            </a:r>
            <a:endParaRPr lang="en-US" sz="1800" dirty="0"/>
          </a:p>
          <a:p>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mdpi.com/cancers/cancers-03-04090/article_deploy/html/images/cancers-03-04090f1a-1024.png"/>
          <p:cNvPicPr>
            <a:picLocks noChangeAspect="1" noChangeArrowheads="1"/>
          </p:cNvPicPr>
          <p:nvPr/>
        </p:nvPicPr>
        <p:blipFill>
          <a:blip r:embed="rId3" cstate="print"/>
          <a:srcRect l="50000" b="6095"/>
          <a:stretch>
            <a:fillRect/>
          </a:stretch>
        </p:blipFill>
        <p:spPr bwMode="auto">
          <a:xfrm>
            <a:off x="4932276" y="1484784"/>
            <a:ext cx="3797714" cy="5112568"/>
          </a:xfrm>
          <a:prstGeom prst="rect">
            <a:avLst/>
          </a:prstGeom>
          <a:noFill/>
        </p:spPr>
      </p:pic>
      <p:pic>
        <p:nvPicPr>
          <p:cNvPr id="27652" name="Picture 4" descr="http://www.ecaware.org/wp-content/uploads/2010/12/simulation1.jpg"/>
          <p:cNvPicPr>
            <a:picLocks noChangeAspect="1" noChangeArrowheads="1"/>
          </p:cNvPicPr>
          <p:nvPr/>
        </p:nvPicPr>
        <p:blipFill>
          <a:blip r:embed="rId4" cstate="print"/>
          <a:srcRect/>
          <a:stretch>
            <a:fillRect/>
          </a:stretch>
        </p:blipFill>
        <p:spPr bwMode="auto">
          <a:xfrm>
            <a:off x="179512" y="2176462"/>
            <a:ext cx="3962400" cy="2505076"/>
          </a:xfrm>
          <a:prstGeom prst="rect">
            <a:avLst/>
          </a:prstGeom>
          <a:noFill/>
        </p:spPr>
      </p:pic>
      <p:sp>
        <p:nvSpPr>
          <p:cNvPr id="2" name="TextovéPole 1">
            <a:extLst>
              <a:ext uri="{FF2B5EF4-FFF2-40B4-BE49-F238E27FC236}">
                <a16:creationId xmlns:a16="http://schemas.microsoft.com/office/drawing/2014/main" id="{CF2E1825-1960-4765-AB55-2D970CF21FC9}"/>
              </a:ext>
            </a:extLst>
          </p:cNvPr>
          <p:cNvSpPr txBox="1"/>
          <p:nvPr/>
        </p:nvSpPr>
        <p:spPr>
          <a:xfrm>
            <a:off x="539552" y="404664"/>
            <a:ext cx="7416824" cy="1323439"/>
          </a:xfrm>
          <a:prstGeom prst="rect">
            <a:avLst/>
          </a:prstGeom>
          <a:noFill/>
        </p:spPr>
        <p:txBody>
          <a:bodyPr wrap="square" rtlCol="0">
            <a:spAutoFit/>
          </a:bodyPr>
          <a:lstStyle/>
          <a:p>
            <a:r>
              <a:rPr lang="cs-CZ" sz="2000" b="1" dirty="0" err="1"/>
              <a:t>Konkomitantní</a:t>
            </a:r>
            <a:r>
              <a:rPr lang="cs-CZ" sz="2000" b="1" dirty="0"/>
              <a:t> </a:t>
            </a:r>
            <a:r>
              <a:rPr lang="cs-CZ" sz="2000" b="1" dirty="0" err="1"/>
              <a:t>chemoradioterapie</a:t>
            </a:r>
            <a:r>
              <a:rPr lang="cs-CZ" sz="2000" b="1" dirty="0"/>
              <a:t> CHRT</a:t>
            </a:r>
            <a:r>
              <a:rPr lang="cs-CZ" sz="2000" dirty="0"/>
              <a:t>-  nádory krčního úseku jícnu, inoperabilní nádory</a:t>
            </a:r>
          </a:p>
          <a:p>
            <a:r>
              <a:rPr lang="cs-CZ" sz="2000" b="1" dirty="0" err="1"/>
              <a:t>Neoadjuvantní</a:t>
            </a:r>
            <a:r>
              <a:rPr lang="cs-CZ" sz="2000" b="1" dirty="0"/>
              <a:t> CHRT </a:t>
            </a:r>
            <a:r>
              <a:rPr lang="cs-CZ" sz="2000" dirty="0"/>
              <a:t>– </a:t>
            </a:r>
            <a:r>
              <a:rPr lang="cs-CZ" sz="2000" dirty="0" err="1"/>
              <a:t>paklitaxel</a:t>
            </a:r>
            <a:r>
              <a:rPr lang="cs-CZ" sz="2000" dirty="0"/>
              <a:t>/</a:t>
            </a:r>
            <a:r>
              <a:rPr lang="cs-CZ" sz="2000" dirty="0" err="1"/>
              <a:t>karboplatina</a:t>
            </a:r>
            <a:r>
              <a:rPr lang="cs-CZ" sz="2000" dirty="0"/>
              <a:t> </a:t>
            </a:r>
          </a:p>
          <a:p>
            <a:r>
              <a:rPr lang="cs-CZ" sz="2000" dirty="0"/>
              <a:t> event.5-FU/</a:t>
            </a:r>
            <a:r>
              <a:rPr lang="cs-CZ" sz="2000" dirty="0" err="1"/>
              <a:t>oxaliplatina</a:t>
            </a:r>
            <a:endParaRPr lang="cs-CZ" sz="2000" dirty="0"/>
          </a:p>
        </p:txBody>
      </p:sp>
      <p:sp>
        <p:nvSpPr>
          <p:cNvPr id="3" name="TextovéPole 2">
            <a:extLst>
              <a:ext uri="{FF2B5EF4-FFF2-40B4-BE49-F238E27FC236}">
                <a16:creationId xmlns:a16="http://schemas.microsoft.com/office/drawing/2014/main" id="{C5E2BF67-97F8-4C83-A1BE-276EF7F280E3}"/>
              </a:ext>
            </a:extLst>
          </p:cNvPr>
          <p:cNvSpPr txBox="1"/>
          <p:nvPr/>
        </p:nvSpPr>
        <p:spPr>
          <a:xfrm>
            <a:off x="395536" y="4941168"/>
            <a:ext cx="3904692" cy="1754326"/>
          </a:xfrm>
          <a:prstGeom prst="rect">
            <a:avLst/>
          </a:prstGeom>
          <a:noFill/>
        </p:spPr>
        <p:txBody>
          <a:bodyPr wrap="square" rtlCol="0">
            <a:spAutoFit/>
          </a:bodyPr>
          <a:lstStyle/>
          <a:p>
            <a:r>
              <a:rPr lang="cs-CZ" b="1" dirty="0"/>
              <a:t>Imunoterapie</a:t>
            </a:r>
            <a:r>
              <a:rPr lang="cs-CZ" dirty="0"/>
              <a:t> - Checkpoint inhibitory – </a:t>
            </a:r>
            <a:r>
              <a:rPr lang="cs-CZ" dirty="0" err="1"/>
              <a:t>nivolumab</a:t>
            </a:r>
            <a:r>
              <a:rPr lang="cs-CZ" dirty="0"/>
              <a:t> v </a:t>
            </a:r>
            <a:r>
              <a:rPr lang="cs-CZ" dirty="0" err="1"/>
              <a:t>adjuvanci</a:t>
            </a:r>
            <a:endParaRPr lang="cs-CZ" dirty="0"/>
          </a:p>
          <a:p>
            <a:r>
              <a:rPr lang="cs-CZ" dirty="0" err="1"/>
              <a:t>Ramucirumab</a:t>
            </a:r>
            <a:r>
              <a:rPr lang="cs-CZ" dirty="0"/>
              <a:t>  - anitVEGFR2</a:t>
            </a:r>
          </a:p>
          <a:p>
            <a:endParaRPr lang="cs-CZ" dirty="0"/>
          </a:p>
          <a:p>
            <a:r>
              <a:rPr lang="cs-CZ" b="1" dirty="0"/>
              <a:t>Podpůrná péče</a:t>
            </a:r>
            <a:r>
              <a:rPr lang="cs-CZ" dirty="0"/>
              <a:t>- jícnové stenty, </a:t>
            </a:r>
            <a:r>
              <a:rPr lang="cs-CZ" dirty="0" err="1"/>
              <a:t>jejunostomie</a:t>
            </a:r>
            <a:r>
              <a:rPr lang="cs-CZ" dirty="0"/>
              <a:t>, PEG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0A55663-0AD2-4BEF-B8EE-CB91EABF4A16}"/>
              </a:ext>
            </a:extLst>
          </p:cNvPr>
          <p:cNvPicPr>
            <a:picLocks noChangeAspect="1"/>
          </p:cNvPicPr>
          <p:nvPr/>
        </p:nvPicPr>
        <p:blipFill>
          <a:blip r:embed="rId2"/>
          <a:stretch>
            <a:fillRect/>
          </a:stretch>
        </p:blipFill>
        <p:spPr>
          <a:xfrm>
            <a:off x="4427984" y="4509120"/>
            <a:ext cx="3312368" cy="2102532"/>
          </a:xfrm>
          <a:prstGeom prst="rect">
            <a:avLst/>
          </a:prstGeom>
        </p:spPr>
      </p:pic>
      <p:pic>
        <p:nvPicPr>
          <p:cNvPr id="3" name="Obrázek 2">
            <a:extLst>
              <a:ext uri="{FF2B5EF4-FFF2-40B4-BE49-F238E27FC236}">
                <a16:creationId xmlns:a16="http://schemas.microsoft.com/office/drawing/2014/main" id="{0307A59D-0F7E-459F-9844-143FC543D7E0}"/>
              </a:ext>
            </a:extLst>
          </p:cNvPr>
          <p:cNvPicPr>
            <a:picLocks noChangeAspect="1"/>
          </p:cNvPicPr>
          <p:nvPr/>
        </p:nvPicPr>
        <p:blipFill>
          <a:blip r:embed="rId3"/>
          <a:stretch>
            <a:fillRect/>
          </a:stretch>
        </p:blipFill>
        <p:spPr>
          <a:xfrm>
            <a:off x="4573380" y="601122"/>
            <a:ext cx="3024336" cy="3810663"/>
          </a:xfrm>
          <a:prstGeom prst="rect">
            <a:avLst/>
          </a:prstGeom>
        </p:spPr>
      </p:pic>
      <p:pic>
        <p:nvPicPr>
          <p:cNvPr id="4" name="Obrázek 3">
            <a:extLst>
              <a:ext uri="{FF2B5EF4-FFF2-40B4-BE49-F238E27FC236}">
                <a16:creationId xmlns:a16="http://schemas.microsoft.com/office/drawing/2014/main" id="{AF60CDBA-2E04-48BD-9890-6152082E6BC4}"/>
              </a:ext>
            </a:extLst>
          </p:cNvPr>
          <p:cNvPicPr>
            <a:picLocks noChangeAspect="1"/>
          </p:cNvPicPr>
          <p:nvPr/>
        </p:nvPicPr>
        <p:blipFill rotWithShape="1">
          <a:blip r:embed="rId4"/>
          <a:srcRect l="29502" t="15567" r="49902" b="21688"/>
          <a:stretch/>
        </p:blipFill>
        <p:spPr>
          <a:xfrm>
            <a:off x="1259632" y="404664"/>
            <a:ext cx="2736304" cy="6243864"/>
          </a:xfrm>
          <a:prstGeom prst="rect">
            <a:avLst/>
          </a:prstGeom>
        </p:spPr>
      </p:pic>
    </p:spTree>
    <p:extLst>
      <p:ext uri="{BB962C8B-B14F-4D97-AF65-F5344CB8AC3E}">
        <p14:creationId xmlns:p14="http://schemas.microsoft.com/office/powerpoint/2010/main" val="3654055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99101" y="332656"/>
            <a:ext cx="3145798" cy="584775"/>
          </a:xfrm>
          <a:prstGeom prst="rect">
            <a:avLst/>
          </a:prstGeom>
          <a:noFill/>
        </p:spPr>
        <p:txBody>
          <a:bodyPr wrap="none" rtlCol="0">
            <a:spAutoFit/>
          </a:bodyPr>
          <a:lstStyle/>
          <a:p>
            <a:r>
              <a:rPr lang="cs-CZ" sz="3200" b="1" dirty="0"/>
              <a:t>Nádory </a:t>
            </a:r>
            <a:r>
              <a:rPr lang="cs-CZ" sz="3200" b="1" dirty="0" err="1"/>
              <a:t>kolorekta</a:t>
            </a:r>
            <a:endParaRPr lang="en-US" sz="3200" b="1" dirty="0"/>
          </a:p>
        </p:txBody>
      </p:sp>
      <p:sp>
        <p:nvSpPr>
          <p:cNvPr id="3" name="TextovéPole 2"/>
          <p:cNvSpPr txBox="1"/>
          <p:nvPr/>
        </p:nvSpPr>
        <p:spPr>
          <a:xfrm>
            <a:off x="323529" y="980728"/>
            <a:ext cx="8712968" cy="4832092"/>
          </a:xfrm>
          <a:prstGeom prst="rect">
            <a:avLst/>
          </a:prstGeom>
          <a:noFill/>
        </p:spPr>
        <p:txBody>
          <a:bodyPr wrap="square" rtlCol="0">
            <a:spAutoFit/>
          </a:bodyPr>
          <a:lstStyle/>
          <a:p>
            <a:pPr>
              <a:buFont typeface="Arial" pitchFamily="34" charset="0"/>
              <a:buChar char="•"/>
            </a:pPr>
            <a:r>
              <a:rPr lang="cs-CZ" sz="2000" dirty="0"/>
              <a:t> celosvětově druhou nejčastější příčinou úmrtí na nádorové onemocnění</a:t>
            </a:r>
          </a:p>
          <a:p>
            <a:pPr>
              <a:buFont typeface="Arial" pitchFamily="34" charset="0"/>
              <a:buChar char="•"/>
            </a:pPr>
            <a:r>
              <a:rPr lang="cs-CZ" sz="2000" dirty="0"/>
              <a:t> v ČR nejvyšší incidence: 65/100.000, mortalita 32/100.000 (r. 2020)</a:t>
            </a:r>
          </a:p>
          <a:p>
            <a:pPr>
              <a:buFont typeface="Arial" pitchFamily="34" charset="0"/>
              <a:buChar char="•"/>
            </a:pPr>
            <a:endParaRPr lang="cs-CZ" sz="2000" dirty="0"/>
          </a:p>
          <a:p>
            <a:r>
              <a:rPr lang="cs-CZ" sz="2000" b="1" dirty="0"/>
              <a:t>Rizikové faktory </a:t>
            </a:r>
            <a:r>
              <a:rPr lang="cs-CZ" sz="2000" dirty="0"/>
              <a:t>- západní styl života, obezita, červené maso, málo vlákniny</a:t>
            </a:r>
          </a:p>
          <a:p>
            <a:r>
              <a:rPr lang="cs-CZ" sz="2000" dirty="0"/>
              <a:t>sporadická forma 80-90 %</a:t>
            </a:r>
          </a:p>
          <a:p>
            <a:r>
              <a:rPr lang="cs-CZ" sz="2000" dirty="0"/>
              <a:t>Idiopatické střevní záněty IBD – </a:t>
            </a:r>
            <a:r>
              <a:rPr lang="cs-CZ" sz="2000" dirty="0" err="1"/>
              <a:t>ulcerozní</a:t>
            </a:r>
            <a:r>
              <a:rPr lang="cs-CZ" sz="2000" dirty="0"/>
              <a:t> kolitida, m. Crohn</a:t>
            </a:r>
          </a:p>
          <a:p>
            <a:r>
              <a:rPr lang="cs-CZ" sz="2000" dirty="0"/>
              <a:t>hereditární syndromy 5 % (familiární adenomatosní polypóza FAP, hereditární nepolypózní kolorektální karcinom HNPCC – Lynchův </a:t>
            </a:r>
            <a:r>
              <a:rPr lang="cs-CZ" sz="2000" dirty="0" err="1"/>
              <a:t>sy</a:t>
            </a:r>
            <a:r>
              <a:rPr lang="cs-CZ" sz="2000" dirty="0"/>
              <a:t>)</a:t>
            </a:r>
          </a:p>
          <a:p>
            <a:endParaRPr lang="cs-CZ" sz="2000" dirty="0"/>
          </a:p>
          <a:p>
            <a:r>
              <a:rPr lang="cs-CZ" sz="2000" b="1" dirty="0"/>
              <a:t>Klinické příznaky</a:t>
            </a:r>
            <a:r>
              <a:rPr lang="cs-CZ" sz="2000" dirty="0"/>
              <a:t>-</a:t>
            </a:r>
            <a:r>
              <a:rPr lang="cs-CZ" sz="2000" b="1" dirty="0"/>
              <a:t> </a:t>
            </a:r>
            <a:r>
              <a:rPr lang="cs-CZ" sz="2000" dirty="0"/>
              <a:t>dlouho bezpříznakové, změna defekačního stereotypu, tenesmy, obstrukce- </a:t>
            </a:r>
            <a:r>
              <a:rPr lang="cs-CZ" sz="2000" dirty="0" err="1"/>
              <a:t>ileozní</a:t>
            </a:r>
            <a:r>
              <a:rPr lang="cs-CZ" sz="2000" dirty="0"/>
              <a:t> stav</a:t>
            </a:r>
          </a:p>
          <a:p>
            <a:r>
              <a:rPr lang="cs-CZ" sz="2000" dirty="0"/>
              <a:t>krvácení, </a:t>
            </a:r>
            <a:r>
              <a:rPr lang="cs-CZ" sz="2000" dirty="0" err="1"/>
              <a:t>anemizace</a:t>
            </a:r>
            <a:r>
              <a:rPr lang="cs-CZ" sz="2000" dirty="0"/>
              <a:t>, hubnutí</a:t>
            </a:r>
          </a:p>
          <a:p>
            <a:endParaRPr lang="cs-CZ" sz="2400" dirty="0"/>
          </a:p>
          <a:p>
            <a:endParaRPr lang="cs-CZ" sz="2400" dirty="0"/>
          </a:p>
          <a:p>
            <a:endParaRPr lang="cs-CZ"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mpouzou.gr/wp-content/uploads/2015/07/kolonoskopy.jpg"/>
          <p:cNvPicPr>
            <a:picLocks noChangeAspect="1" noChangeArrowheads="1"/>
          </p:cNvPicPr>
          <p:nvPr/>
        </p:nvPicPr>
        <p:blipFill>
          <a:blip r:embed="rId2" cstate="print"/>
          <a:srcRect/>
          <a:stretch>
            <a:fillRect/>
          </a:stretch>
        </p:blipFill>
        <p:spPr bwMode="auto">
          <a:xfrm>
            <a:off x="1403648" y="1772816"/>
            <a:ext cx="5650202" cy="4716524"/>
          </a:xfrm>
          <a:prstGeom prst="rect">
            <a:avLst/>
          </a:prstGeom>
          <a:noFill/>
        </p:spPr>
      </p:pic>
      <p:sp>
        <p:nvSpPr>
          <p:cNvPr id="2" name="TextovéPole 1">
            <a:extLst>
              <a:ext uri="{FF2B5EF4-FFF2-40B4-BE49-F238E27FC236}">
                <a16:creationId xmlns:a16="http://schemas.microsoft.com/office/drawing/2014/main" id="{E25C79FA-11F0-AABA-DB2D-1BEC3CB50D54}"/>
              </a:ext>
            </a:extLst>
          </p:cNvPr>
          <p:cNvSpPr txBox="1"/>
          <p:nvPr/>
        </p:nvSpPr>
        <p:spPr>
          <a:xfrm>
            <a:off x="899592" y="260648"/>
            <a:ext cx="7848872" cy="1477328"/>
          </a:xfrm>
          <a:prstGeom prst="rect">
            <a:avLst/>
          </a:prstGeom>
          <a:noFill/>
        </p:spPr>
        <p:txBody>
          <a:bodyPr wrap="square" rtlCol="0">
            <a:spAutoFit/>
          </a:bodyPr>
          <a:lstStyle/>
          <a:p>
            <a:r>
              <a:rPr lang="cs-CZ" sz="1800" b="1" dirty="0"/>
              <a:t>Diagnostika</a:t>
            </a:r>
            <a:r>
              <a:rPr lang="cs-CZ" sz="1800" dirty="0"/>
              <a:t> - vyšetření per rektum, kolonoskopie s biopsií, rektoskopie, TRUS, </a:t>
            </a:r>
          </a:p>
          <a:p>
            <a:r>
              <a:rPr lang="cs-CZ" sz="1800" dirty="0"/>
              <a:t>MR pánve, UZ břicha, RTG plic, CT hrudníku a břicha, (CT virtuální kolonoskopie), TM CEA a Ca 19-9, </a:t>
            </a:r>
          </a:p>
          <a:p>
            <a:r>
              <a:rPr lang="cs-CZ" sz="1800" dirty="0"/>
              <a:t>prediktivní markery KRAS, NRAS, BRAF mutace, </a:t>
            </a:r>
            <a:r>
              <a:rPr lang="cs-CZ" sz="1800" dirty="0" err="1"/>
              <a:t>dMMR</a:t>
            </a:r>
            <a:r>
              <a:rPr lang="cs-CZ" sz="1800" dirty="0"/>
              <a:t>/MSI</a:t>
            </a:r>
          </a:p>
          <a:p>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bowelandkeyholeclinic.com/images/uploaded/Colonicpolyps.jpg"/>
          <p:cNvPicPr>
            <a:picLocks noChangeAspect="1" noChangeArrowheads="1"/>
          </p:cNvPicPr>
          <p:nvPr/>
        </p:nvPicPr>
        <p:blipFill>
          <a:blip r:embed="rId2" cstate="print"/>
          <a:srcRect/>
          <a:stretch>
            <a:fillRect/>
          </a:stretch>
        </p:blipFill>
        <p:spPr bwMode="auto">
          <a:xfrm>
            <a:off x="251520" y="836712"/>
            <a:ext cx="3657600" cy="2438400"/>
          </a:xfrm>
          <a:prstGeom prst="rect">
            <a:avLst/>
          </a:prstGeom>
          <a:noFill/>
        </p:spPr>
      </p:pic>
      <p:pic>
        <p:nvPicPr>
          <p:cNvPr id="44036" name="Picture 4" descr="http://myweb.tiscali.co.uk/theblackhole/allpages/e-polyps/Pedunculated%20Polyp.jpg"/>
          <p:cNvPicPr>
            <a:picLocks noChangeAspect="1" noChangeArrowheads="1"/>
          </p:cNvPicPr>
          <p:nvPr/>
        </p:nvPicPr>
        <p:blipFill>
          <a:blip r:embed="rId3" cstate="print"/>
          <a:srcRect/>
          <a:stretch>
            <a:fillRect/>
          </a:stretch>
        </p:blipFill>
        <p:spPr bwMode="auto">
          <a:xfrm>
            <a:off x="4129980" y="1772816"/>
            <a:ext cx="4762500" cy="47625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aboutcancer.com/CT_recurrent_ano_rectal_Pantanowitz.jpg"/>
          <p:cNvPicPr>
            <a:picLocks noChangeAspect="1" noChangeArrowheads="1"/>
          </p:cNvPicPr>
          <p:nvPr/>
        </p:nvPicPr>
        <p:blipFill>
          <a:blip r:embed="rId2" cstate="print"/>
          <a:srcRect/>
          <a:stretch>
            <a:fillRect/>
          </a:stretch>
        </p:blipFill>
        <p:spPr bwMode="auto">
          <a:xfrm>
            <a:off x="539552" y="656692"/>
            <a:ext cx="7756144" cy="5544616"/>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publi.cz/books/151/images/pics/Obr41_travici_system.jpg"/>
          <p:cNvPicPr>
            <a:picLocks noChangeAspect="1" noChangeArrowheads="1"/>
          </p:cNvPicPr>
          <p:nvPr/>
        </p:nvPicPr>
        <p:blipFill>
          <a:blip r:embed="rId2" cstate="print"/>
          <a:srcRect/>
          <a:stretch>
            <a:fillRect/>
          </a:stretch>
        </p:blipFill>
        <p:spPr bwMode="auto">
          <a:xfrm>
            <a:off x="1874087" y="129525"/>
            <a:ext cx="5395826" cy="6598949"/>
          </a:xfrm>
          <a:prstGeom prst="rect">
            <a:avLst/>
          </a:prstGeom>
          <a:noFill/>
        </p:spPr>
      </p:pic>
      <p:sp>
        <p:nvSpPr>
          <p:cNvPr id="2" name="Znak minus 1">
            <a:extLst>
              <a:ext uri="{FF2B5EF4-FFF2-40B4-BE49-F238E27FC236}">
                <a16:creationId xmlns:a16="http://schemas.microsoft.com/office/drawing/2014/main" id="{CF6631B8-7A92-B725-8F21-37159117FF94}"/>
              </a:ext>
            </a:extLst>
          </p:cNvPr>
          <p:cNvSpPr/>
          <p:nvPr/>
        </p:nvSpPr>
        <p:spPr>
          <a:xfrm>
            <a:off x="3635896" y="1772816"/>
            <a:ext cx="1440160" cy="720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adiation can safely cover the siteswhere rectal cancer is most likelyto recur3D reconstruction of sites of relapse in pat..."/>
          <p:cNvPicPr>
            <a:picLocks noChangeAspect="1" noChangeArrowheads="1"/>
          </p:cNvPicPr>
          <p:nvPr/>
        </p:nvPicPr>
        <p:blipFill>
          <a:blip r:embed="rId2" cstate="print"/>
          <a:srcRect/>
          <a:stretch>
            <a:fillRect/>
          </a:stretch>
        </p:blipFill>
        <p:spPr bwMode="auto">
          <a:xfrm>
            <a:off x="899592" y="430411"/>
            <a:ext cx="7987889" cy="599717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6"/>
          <p:cNvGraphicFramePr>
            <a:graphicFrameLocks noGrp="1"/>
          </p:cNvGraphicFramePr>
          <p:nvPr/>
        </p:nvGraphicFramePr>
        <p:xfrm>
          <a:off x="215999" y="320040"/>
          <a:ext cx="8712001" cy="6217920"/>
        </p:xfrm>
        <a:graphic>
          <a:graphicData uri="http://schemas.openxmlformats.org/drawingml/2006/table">
            <a:tbl>
              <a:tblPr/>
              <a:tblGrid>
                <a:gridCol w="1244948">
                  <a:extLst>
                    <a:ext uri="{9D8B030D-6E8A-4147-A177-3AD203B41FA5}">
                      <a16:colId xmlns:a16="http://schemas.microsoft.com/office/drawing/2014/main" val="20000"/>
                    </a:ext>
                  </a:extLst>
                </a:gridCol>
                <a:gridCol w="7467053">
                  <a:extLst>
                    <a:ext uri="{9D8B030D-6E8A-4147-A177-3AD203B41FA5}">
                      <a16:colId xmlns:a16="http://schemas.microsoft.com/office/drawing/2014/main" val="20001"/>
                    </a:ext>
                  </a:extLst>
                </a:gridCol>
              </a:tblGrid>
              <a:tr h="272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dirty="0">
                          <a:ln>
                            <a:noFill/>
                          </a:ln>
                          <a:solidFill>
                            <a:srgbClr val="FFFFFF"/>
                          </a:solidFill>
                          <a:effectLst/>
                          <a:latin typeface="Century Gothic" pitchFamily="34" charset="0"/>
                          <a:cs typeface="Arial" charset="0"/>
                        </a:rPr>
                        <a:t>TNM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1" i="0" u="none" strike="noStrike" cap="none" normalizeH="0" baseline="0">
                          <a:ln>
                            <a:noFill/>
                          </a:ln>
                          <a:solidFill>
                            <a:srgbClr val="FFFFFF"/>
                          </a:solidFill>
                          <a:effectLst/>
                          <a:latin typeface="Century Gothic" pitchFamily="34" charset="0"/>
                          <a:cs typeface="Arial" charset="0"/>
                        </a:rPr>
                        <a:t>Rozsah šíření tumoru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557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Carcinoma in situ: intraepithelial or invasion of lamina propria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1"/>
                  </a:ext>
                </a:extLst>
              </a:tr>
              <a:tr h="866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T1sm1</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T1sm2</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T1sm3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err="1">
                          <a:ln>
                            <a:noFill/>
                          </a:ln>
                          <a:solidFill>
                            <a:srgbClr val="000000"/>
                          </a:solidFill>
                          <a:effectLst/>
                          <a:latin typeface="Century Gothic" pitchFamily="34" charset="0"/>
                          <a:cs typeface="Arial" charset="0"/>
                        </a:rPr>
                        <a:t>Submucosa</a:t>
                      </a:r>
                      <a:endParaRPr kumimoji="0" lang="cs-CZ" altLang="cs-CZ" sz="1600" b="0" i="0" u="none" strike="noStrike" cap="none" normalizeH="0" baseline="0" dirty="0">
                        <a:ln>
                          <a:noFill/>
                        </a:ln>
                        <a:solidFill>
                          <a:srgbClr val="000000"/>
                        </a:solidFill>
                        <a:effectLst/>
                        <a:latin typeface="Century Gothic"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T1sm1 – infiltrace vnitřní 1/3 </a:t>
                      </a:r>
                      <a:r>
                        <a:rPr kumimoji="0" lang="cs-CZ" altLang="cs-CZ" sz="1600" b="0" i="0" u="none" strike="noStrike" cap="none" normalizeH="0" baseline="0" dirty="0" err="1">
                          <a:ln>
                            <a:noFill/>
                          </a:ln>
                          <a:solidFill>
                            <a:srgbClr val="000000"/>
                          </a:solidFill>
                          <a:effectLst/>
                          <a:latin typeface="Century Gothic" pitchFamily="34" charset="0"/>
                          <a:cs typeface="Arial" charset="0"/>
                        </a:rPr>
                        <a:t>submukozy</a:t>
                      </a:r>
                      <a:endParaRPr kumimoji="0" lang="cs-CZ" altLang="cs-CZ" sz="1600" b="0" i="0" u="none" strike="noStrike" cap="none" normalizeH="0" baseline="0" dirty="0">
                        <a:ln>
                          <a:noFill/>
                        </a:ln>
                        <a:solidFill>
                          <a:srgbClr val="000000"/>
                        </a:solidFill>
                        <a:effectLst/>
                        <a:latin typeface="Century Gothic"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T1sm2 – infiltrace střední třetiny </a:t>
                      </a:r>
                      <a:r>
                        <a:rPr kumimoji="0" lang="cs-CZ" altLang="cs-CZ" sz="1600" b="0" i="0" u="none" strike="noStrike" cap="none" normalizeH="0" baseline="0" dirty="0" err="1">
                          <a:ln>
                            <a:noFill/>
                          </a:ln>
                          <a:solidFill>
                            <a:srgbClr val="000000"/>
                          </a:solidFill>
                          <a:effectLst/>
                          <a:latin typeface="Century Gothic" pitchFamily="34" charset="0"/>
                          <a:cs typeface="Arial" charset="0"/>
                        </a:rPr>
                        <a:t>submukózy</a:t>
                      </a:r>
                      <a:endParaRPr kumimoji="0" lang="cs-CZ" altLang="cs-CZ" sz="1600" b="0" i="0" u="none" strike="noStrike" cap="none" normalizeH="0" baseline="0" dirty="0">
                        <a:ln>
                          <a:noFill/>
                        </a:ln>
                        <a:solidFill>
                          <a:srgbClr val="000000"/>
                        </a:solidFill>
                        <a:effectLst/>
                        <a:latin typeface="Century Gothic"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T1sm3 – infiltrace zevní 1/3 </a:t>
                      </a:r>
                      <a:r>
                        <a:rPr kumimoji="0" lang="cs-CZ" altLang="cs-CZ" sz="1600" b="0" i="0" u="none" strike="noStrike" cap="none" normalizeH="0" baseline="0" dirty="0" err="1">
                          <a:ln>
                            <a:noFill/>
                          </a:ln>
                          <a:solidFill>
                            <a:srgbClr val="000000"/>
                          </a:solidFill>
                          <a:effectLst/>
                          <a:latin typeface="Century Gothic" pitchFamily="34" charset="0"/>
                          <a:cs typeface="Arial" charset="0"/>
                        </a:rPr>
                        <a:t>submukózy</a:t>
                      </a:r>
                      <a:r>
                        <a:rPr kumimoji="0" lang="cs-CZ" altLang="cs-CZ" sz="1600" b="0" i="0" u="none" strike="noStrike" cap="none" normalizeH="0" baseline="0" dirty="0">
                          <a:ln>
                            <a:noFill/>
                          </a:ln>
                          <a:solidFill>
                            <a:srgbClr val="000000"/>
                          </a:solidFill>
                          <a:effectLst/>
                          <a:latin typeface="Century Gothic" pitchFamily="34" charset="0"/>
                          <a:cs typeface="Arial" charset="0"/>
                        </a:rPr>
                        <a:t> </a:t>
                      </a:r>
                      <a:r>
                        <a:rPr kumimoji="0" lang="cs-CZ" altLang="cs-CZ" sz="800" b="0" i="0" u="none" strike="noStrike" cap="none" normalizeH="0" baseline="0" dirty="0">
                          <a:ln>
                            <a:noFill/>
                          </a:ln>
                          <a:solidFill>
                            <a:schemeClr val="bg1"/>
                          </a:solidFill>
                          <a:effectLst/>
                          <a:latin typeface="Century Gothic" pitchFamily="34" charset="0"/>
                          <a:cs typeface="Arial" charset="0"/>
                        </a:rPr>
                        <a:t>(</a:t>
                      </a:r>
                      <a:r>
                        <a:rPr kumimoji="0" lang="cs-CZ" altLang="cs-CZ" sz="800" b="0" i="0" u="none" strike="noStrike" cap="none" normalizeH="0" baseline="0" dirty="0" err="1">
                          <a:ln>
                            <a:noFill/>
                          </a:ln>
                          <a:solidFill>
                            <a:schemeClr val="bg1"/>
                          </a:solidFill>
                          <a:effectLst/>
                          <a:latin typeface="Century Gothic" pitchFamily="34" charset="0"/>
                        </a:rPr>
                        <a:t>Annals</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of</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Oncology</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Clinical</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practice</a:t>
                      </a:r>
                      <a:r>
                        <a:rPr kumimoji="0" lang="cs-CZ" altLang="cs-CZ" sz="800" b="0" i="0" u="none" strike="noStrike" cap="none" normalizeH="0" baseline="0" dirty="0">
                          <a:ln>
                            <a:noFill/>
                          </a:ln>
                          <a:solidFill>
                            <a:schemeClr val="bg1"/>
                          </a:solidFill>
                          <a:effectLst/>
                          <a:latin typeface="Century Gothic" pitchFamily="34" charset="0"/>
                        </a:rPr>
                        <a:t> </a:t>
                      </a:r>
                      <a:r>
                        <a:rPr kumimoji="0" lang="cs-CZ" altLang="cs-CZ" sz="800" b="0" i="0" u="none" strike="noStrike" cap="none" normalizeH="0" baseline="0" dirty="0" err="1">
                          <a:ln>
                            <a:noFill/>
                          </a:ln>
                          <a:solidFill>
                            <a:schemeClr val="bg1"/>
                          </a:solidFill>
                          <a:effectLst/>
                          <a:latin typeface="Century Gothic" pitchFamily="34" charset="0"/>
                        </a:rPr>
                        <a:t>guidelines</a:t>
                      </a:r>
                      <a:r>
                        <a:rPr kumimoji="0" lang="cs-CZ" altLang="cs-CZ" sz="800" b="0" i="0" u="none" strike="noStrike" cap="none" normalizeH="0" baseline="0" dirty="0">
                          <a:ln>
                            <a:noFill/>
                          </a:ln>
                          <a:solidFill>
                            <a:schemeClr val="bg1"/>
                          </a:solidFill>
                          <a:effectLst/>
                          <a:latin typeface="Century Gothic" pitchFamily="34" charset="0"/>
                        </a:rPr>
                        <a:t>. Volume 24, </a:t>
                      </a:r>
                      <a:r>
                        <a:rPr kumimoji="0" lang="cs-CZ" altLang="cs-CZ" sz="800" b="0" i="0" u="none" strike="noStrike" cap="none" normalizeH="0" baseline="0" dirty="0" err="1">
                          <a:ln>
                            <a:noFill/>
                          </a:ln>
                          <a:solidFill>
                            <a:schemeClr val="bg1"/>
                          </a:solidFill>
                          <a:effectLst/>
                          <a:latin typeface="Century Gothic" pitchFamily="34" charset="0"/>
                        </a:rPr>
                        <a:t>Supplement</a:t>
                      </a:r>
                      <a:r>
                        <a:rPr kumimoji="0" lang="cs-CZ" altLang="cs-CZ" sz="800" b="0" i="0" u="none" strike="noStrike" cap="none" normalizeH="0" baseline="0" dirty="0">
                          <a:ln>
                            <a:noFill/>
                          </a:ln>
                          <a:solidFill>
                            <a:schemeClr val="bg1"/>
                          </a:solidFill>
                          <a:effectLst/>
                          <a:latin typeface="Century Gothic" pitchFamily="34" charset="0"/>
                        </a:rPr>
                        <a:t> 6, </a:t>
                      </a:r>
                      <a:r>
                        <a:rPr kumimoji="0" lang="cs-CZ" altLang="cs-CZ" sz="800" b="0" i="0" u="none" strike="noStrike" cap="none" normalizeH="0" baseline="0" dirty="0" err="1">
                          <a:ln>
                            <a:noFill/>
                          </a:ln>
                          <a:solidFill>
                            <a:schemeClr val="bg1"/>
                          </a:solidFill>
                          <a:effectLst/>
                          <a:latin typeface="Century Gothic" pitchFamily="34" charset="0"/>
                        </a:rPr>
                        <a:t>October</a:t>
                      </a:r>
                      <a:r>
                        <a:rPr kumimoji="0" lang="cs-CZ" altLang="cs-CZ" sz="800" b="0" i="0" u="none" strike="noStrike" cap="none" normalizeH="0" baseline="0" dirty="0">
                          <a:ln>
                            <a:noFill/>
                          </a:ln>
                          <a:solidFill>
                            <a:schemeClr val="bg1"/>
                          </a:solidFill>
                          <a:effectLst/>
                          <a:latin typeface="Century Gothic" pitchFamily="34" charset="0"/>
                        </a:rPr>
                        <a:t> 2013)</a:t>
                      </a:r>
                      <a:endParaRPr kumimoji="0" lang="cs-CZ" altLang="cs-CZ" sz="800" b="0" i="0" u="none" strike="noStrike" cap="none" normalizeH="0" baseline="0" dirty="0">
                        <a:ln>
                          <a:noFill/>
                        </a:ln>
                        <a:solidFill>
                          <a:schemeClr val="bg1"/>
                        </a:solidFill>
                        <a:effectLst/>
                        <a:latin typeface="Century Gothic"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extLst>
                  <a:ext uri="{0D108BD9-81ED-4DB2-BD59-A6C34878D82A}">
                    <a16:rowId xmlns:a16="http://schemas.microsoft.com/office/drawing/2014/main" val="10002"/>
                  </a:ext>
                </a:extLst>
              </a:tr>
              <a:tr h="2723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Muscularis propria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3"/>
                  </a:ext>
                </a:extLst>
              </a:tr>
              <a:tr h="10644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T3</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T3b</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T3c</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T3d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Subserosa/perirectal tissue</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&lt;1 mm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1-5 mm</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5-15 mm</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15+ mm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2772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Perforation intovisceral peritoneum(a) or invasion to other organs (b)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5"/>
                  </a:ext>
                </a:extLst>
              </a:tr>
              <a:tr h="12625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N</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N1a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N1b</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N1c</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N2a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N2b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Regional lymphnodes</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1LU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2-3 LU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malá deposita v okolním tuku</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4-6 LU +</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7 a více LU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extLst>
                  <a:ext uri="{0D108BD9-81ED-4DB2-BD59-A6C34878D82A}">
                    <a16:rowId xmlns:a16="http://schemas.microsoft.com/office/drawing/2014/main" val="10006"/>
                  </a:ext>
                </a:extLst>
              </a:tr>
              <a:tr h="6683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M</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M1a</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rgbClr val="000000"/>
                          </a:solidFill>
                          <a:effectLst/>
                          <a:latin typeface="Century Gothic" pitchFamily="34" charset="0"/>
                          <a:cs typeface="Arial" charset="0"/>
                        </a:rPr>
                        <a:t>   M1b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Vzdálené metastázy</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   1 postižený orgán nebo set LU</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dirty="0">
                          <a:ln>
                            <a:noFill/>
                          </a:ln>
                          <a:solidFill>
                            <a:srgbClr val="000000"/>
                          </a:solidFill>
                          <a:effectLst/>
                          <a:latin typeface="Century Gothic" pitchFamily="34" charset="0"/>
                          <a:cs typeface="Arial" charset="0"/>
                        </a:rPr>
                        <a:t>   více než 1 postižený orgán nebo postižené peritoneum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nvGraphicFramePr>
        <p:xfrm>
          <a:off x="251523" y="260649"/>
          <a:ext cx="8424934" cy="6264695"/>
        </p:xfrm>
        <a:graphic>
          <a:graphicData uri="http://schemas.openxmlformats.org/drawingml/2006/table">
            <a:tbl>
              <a:tblPr/>
              <a:tblGrid>
                <a:gridCol w="1236646">
                  <a:extLst>
                    <a:ext uri="{9D8B030D-6E8A-4147-A177-3AD203B41FA5}">
                      <a16:colId xmlns:a16="http://schemas.microsoft.com/office/drawing/2014/main" val="20000"/>
                    </a:ext>
                  </a:extLst>
                </a:gridCol>
                <a:gridCol w="2913988">
                  <a:extLst>
                    <a:ext uri="{9D8B030D-6E8A-4147-A177-3AD203B41FA5}">
                      <a16:colId xmlns:a16="http://schemas.microsoft.com/office/drawing/2014/main" val="20001"/>
                    </a:ext>
                  </a:extLst>
                </a:gridCol>
                <a:gridCol w="4274300">
                  <a:extLst>
                    <a:ext uri="{9D8B030D-6E8A-4147-A177-3AD203B41FA5}">
                      <a16:colId xmlns:a16="http://schemas.microsoft.com/office/drawing/2014/main" val="20002"/>
                    </a:ext>
                  </a:extLst>
                </a:gridCol>
              </a:tblGrid>
              <a:tr h="688225">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Prognostická skupina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TN substage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Terapeutické možnosti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8918">
                <a:tc rowSpan="2">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V</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ery</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early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(2% LR v 5 letech po 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cT1 sm1 N0 </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Lo</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kální excise</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(TEM) </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nutno dosáhnout R0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extLst>
                  <a:ext uri="{0D108BD9-81ED-4DB2-BD59-A6C34878D82A}">
                    <a16:rowId xmlns:a16="http://schemas.microsoft.com/office/drawing/2014/main" val="10001"/>
                  </a:ext>
                </a:extLst>
              </a:tr>
              <a:tr h="780052">
                <a:tc vMerge="1">
                  <a:txBody>
                    <a:bodyPr/>
                    <a:lstStyle/>
                    <a:p>
                      <a:endParaRPr lang="cs-CZ"/>
                    </a:p>
                  </a:txBody>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If</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poor</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prognostic</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signs</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(cT1 sm2,3 nebo </a:t>
                      </a:r>
                      <a:r>
                        <a:rPr kumimoji="0" lang="cs-CZ"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high</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grade nebo V1)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R</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ese</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k</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(TME) (or possibly CRT)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E8EA"/>
                    </a:solidFill>
                  </a:tcPr>
                </a:tc>
                <a:extLst>
                  <a:ext uri="{0D108BD9-81ED-4DB2-BD59-A6C34878D82A}">
                    <a16:rowId xmlns:a16="http://schemas.microsoft.com/office/drawing/2014/main" val="10002"/>
                  </a:ext>
                </a:extLst>
              </a:tr>
              <a:tr h="780052">
                <a:tc rowSpan="2">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Early (good)</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3-4% LR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cT1-2; cT3a (b) if middle or high, N0 (or</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cN1 if high), mrf-, no EMVI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Surgery(TME) alone</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extLst>
                  <a:ext uri="{0D108BD9-81ED-4DB2-BD59-A6C34878D82A}">
                    <a16:rowId xmlns:a16="http://schemas.microsoft.com/office/drawing/2014/main" val="10003"/>
                  </a:ext>
                </a:extLst>
              </a:tr>
              <a:tr h="983181">
                <a:tc vMerge="1">
                  <a:txBody>
                    <a:bodyPr/>
                    <a:lstStyle/>
                    <a:p>
                      <a:endParaRPr lang="cs-CZ"/>
                    </a:p>
                  </a:txBody>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If poor prognostic signs (crm+, N2)</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Surgery (TME) +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postop CRT</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or CTa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(CRT</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with</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evaluation, if cCR</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wait-and-see, organ preservation)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DFEB"/>
                    </a:solidFill>
                  </a:tcPr>
                </a:tc>
                <a:extLst>
                  <a:ext uri="{0D108BD9-81ED-4DB2-BD59-A6C34878D82A}">
                    <a16:rowId xmlns:a16="http://schemas.microsoft.com/office/drawing/2014/main" val="10004"/>
                  </a:ext>
                </a:extLst>
              </a:tr>
              <a:tr h="1011178">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Intermediate (bad)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cT2 very low, cT3mrf- (unless cT3a(b)and mid- or high rectum, N1-2, EMVI+,</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limited cT4aN0</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Preop RT (5×5 Gy) or CRT followed by TME.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f CRT and cCR, wait-and-see</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in high risk patients for surgery</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CCCC"/>
                    </a:solidFill>
                  </a:tcPr>
                </a:tc>
                <a:extLst>
                  <a:ext uri="{0D108BD9-81ED-4DB2-BD59-A6C34878D82A}">
                    <a16:rowId xmlns:a16="http://schemas.microsoft.com/office/drawing/2014/main" val="10005"/>
                  </a:ext>
                </a:extLst>
              </a:tr>
              <a:tr h="1573089">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Locally advanced (ugly)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cT3mrf+, cT4a,b,</a:t>
                      </a:r>
                      <a:r>
                        <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rPr>
                        <a:t>lateral node+</a:t>
                      </a:r>
                      <a:endParaRPr kumimoji="0" lang="cs-CZ" altLang="cs-CZ" sz="1400" b="0" i="0" u="none" strike="noStrike" cap="none" normalizeH="0" baseline="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tc>
                  <a:txBody>
                    <a:bodyPr/>
                    <a:lstStyle>
                      <a:lvl1pPr>
                        <a:spcBef>
                          <a:spcPts val="1000"/>
                        </a:spcBef>
                        <a:buClr>
                          <a:srgbClr val="8AD0D6"/>
                        </a:buClr>
                        <a:buSzPct val="80000"/>
                        <a:buFont typeface="Wingdings 3" panose="05040102010807070707" pitchFamily="18" charset="2"/>
                        <a:defRPr>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defRPr sz="1600">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defRPr sz="14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defRPr sz="1200">
                          <a:solidFill>
                            <a:schemeClr val="tx1"/>
                          </a:solidFill>
                          <a:latin typeface="Century Gothic" panose="020B0502020202020204" pitchFamily="34" charset="0"/>
                        </a:defRPr>
                      </a:lvl5pPr>
                      <a:lvl6pPr marL="25146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6pPr>
                      <a:lvl7pPr marL="29718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7pPr>
                      <a:lvl8pPr marL="34290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8pPr>
                      <a:lvl9pPr marL="3886200" indent="-228600" defTabSz="457200" fontAlgn="base">
                        <a:spcBef>
                          <a:spcPts val="1000"/>
                        </a:spcBef>
                        <a:spcAft>
                          <a:spcPct val="0"/>
                        </a:spcAft>
                        <a:buClr>
                          <a:srgbClr val="8AD0D6"/>
                        </a:buClr>
                        <a:buSzPct val="80000"/>
                        <a:buFont typeface="Wingdings 3" panose="05040102010807070707" pitchFamily="18" charset="2"/>
                        <a:defRPr sz="1200">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Preop</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CRT</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followed by surgery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TME+more</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extended surgery if needed due to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tumour</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overgrowth). </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5×5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Gy</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with</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 delay to surgery in elderly</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or in patients with</a:t>
                      </a:r>
                      <a:r>
                        <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severe </a:t>
                      </a:r>
                      <a:r>
                        <a:rPr kumimoji="0" lang="en-US" altLang="cs-CZ" sz="1400" b="0" i="0" u="none" strike="noStrike" cap="none" normalizeH="0" baseline="0" dirty="0" err="1">
                          <a:ln>
                            <a:noFill/>
                          </a:ln>
                          <a:solidFill>
                            <a:srgbClr val="000000"/>
                          </a:solidFill>
                          <a:effectLst/>
                          <a:latin typeface="Century Gothic" panose="020B0502020202020204" pitchFamily="34" charset="0"/>
                          <a:cs typeface="Arial" panose="020B0604020202020204" pitchFamily="34" charset="0"/>
                        </a:rPr>
                        <a:t>comorbidity</a:t>
                      </a:r>
                      <a:r>
                        <a:rPr kumimoji="0" lang="en-US"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 who cannot tolerate CRT</a:t>
                      </a:r>
                      <a:endParaRPr kumimoji="0" lang="cs-CZ" altLang="cs-CZ" sz="1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7E7"/>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adiation TechniqueCT scan is obtained at the time ofsimulationCT images are then importedinto the treatment planningcompu..."/>
          <p:cNvPicPr>
            <a:picLocks noChangeAspect="1" noChangeArrowheads="1"/>
          </p:cNvPicPr>
          <p:nvPr/>
        </p:nvPicPr>
        <p:blipFill rotWithShape="1">
          <a:blip r:embed="rId2" cstate="print"/>
          <a:srcRect l="13034" t="31565" r="45493" b="6315"/>
          <a:stretch/>
        </p:blipFill>
        <p:spPr bwMode="auto">
          <a:xfrm>
            <a:off x="2591780" y="2404239"/>
            <a:ext cx="3960440" cy="4453761"/>
          </a:xfrm>
          <a:prstGeom prst="rect">
            <a:avLst/>
          </a:prstGeom>
          <a:noFill/>
        </p:spPr>
      </p:pic>
      <p:sp>
        <p:nvSpPr>
          <p:cNvPr id="2" name="TextovéPole 1">
            <a:extLst>
              <a:ext uri="{FF2B5EF4-FFF2-40B4-BE49-F238E27FC236}">
                <a16:creationId xmlns:a16="http://schemas.microsoft.com/office/drawing/2014/main" id="{7B633C17-3AF6-4E8C-A42C-6A850DFB092E}"/>
              </a:ext>
            </a:extLst>
          </p:cNvPr>
          <p:cNvSpPr txBox="1"/>
          <p:nvPr/>
        </p:nvSpPr>
        <p:spPr>
          <a:xfrm>
            <a:off x="1835696" y="332654"/>
            <a:ext cx="6048672" cy="1631216"/>
          </a:xfrm>
          <a:prstGeom prst="rect">
            <a:avLst/>
          </a:prstGeom>
          <a:noFill/>
          <a:ln>
            <a:solidFill>
              <a:schemeClr val="tx2">
                <a:lumMod val="60000"/>
                <a:lumOff val="40000"/>
              </a:schemeClr>
            </a:solidFill>
          </a:ln>
        </p:spPr>
        <p:txBody>
          <a:bodyPr wrap="square" rtlCol="0">
            <a:spAutoFit/>
          </a:bodyPr>
          <a:lstStyle/>
          <a:p>
            <a:pPr algn="ctr"/>
            <a:r>
              <a:rPr lang="cs-CZ" sz="2000" b="1" dirty="0"/>
              <a:t>Základní chirurgické výkony</a:t>
            </a:r>
          </a:p>
          <a:p>
            <a:pPr algn="ctr"/>
            <a:endParaRPr lang="cs-CZ" sz="2000" b="1" dirty="0"/>
          </a:p>
          <a:p>
            <a:pPr algn="ctr"/>
            <a:r>
              <a:rPr lang="cs-CZ" sz="2000" dirty="0"/>
              <a:t>TEM </a:t>
            </a:r>
            <a:r>
              <a:rPr lang="cs-CZ" sz="2000" dirty="0" err="1"/>
              <a:t>transanální</a:t>
            </a:r>
            <a:r>
              <a:rPr lang="cs-CZ" sz="2000" dirty="0"/>
              <a:t> endoskopická mikrochirurgie</a:t>
            </a:r>
          </a:p>
          <a:p>
            <a:pPr algn="ctr"/>
            <a:r>
              <a:rPr lang="cs-CZ" sz="2000" dirty="0"/>
              <a:t>TME totální </a:t>
            </a:r>
            <a:r>
              <a:rPr lang="cs-CZ" sz="2000" dirty="0" err="1"/>
              <a:t>mesorektální</a:t>
            </a:r>
            <a:r>
              <a:rPr lang="cs-CZ" sz="2000" dirty="0"/>
              <a:t> excize</a:t>
            </a:r>
          </a:p>
          <a:p>
            <a:pPr algn="ctr"/>
            <a:r>
              <a:rPr lang="cs-CZ" sz="2000" dirty="0"/>
              <a:t>APR </a:t>
            </a:r>
            <a:r>
              <a:rPr lang="cs-CZ" sz="2000" dirty="0" err="1"/>
              <a:t>Abdominoperitoneální</a:t>
            </a:r>
            <a:r>
              <a:rPr lang="cs-CZ" sz="2000" dirty="0"/>
              <a:t> resekce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C9C8679-802A-463A-9809-BD7359F4A9E3}"/>
              </a:ext>
            </a:extLst>
          </p:cNvPr>
          <p:cNvPicPr>
            <a:picLocks noChangeAspect="1"/>
          </p:cNvPicPr>
          <p:nvPr/>
        </p:nvPicPr>
        <p:blipFill rotWithShape="1">
          <a:blip r:embed="rId2"/>
          <a:srcRect l="31101" t="24788" r="30313" b="5178"/>
          <a:stretch/>
        </p:blipFill>
        <p:spPr>
          <a:xfrm>
            <a:off x="611560" y="332656"/>
            <a:ext cx="5151452" cy="5256584"/>
          </a:xfrm>
          <a:prstGeom prst="rect">
            <a:avLst/>
          </a:prstGeom>
        </p:spPr>
      </p:pic>
      <p:pic>
        <p:nvPicPr>
          <p:cNvPr id="4" name="Obrázek 3">
            <a:extLst>
              <a:ext uri="{FF2B5EF4-FFF2-40B4-BE49-F238E27FC236}">
                <a16:creationId xmlns:a16="http://schemas.microsoft.com/office/drawing/2014/main" id="{2322E638-0A4C-4E93-9F9F-C91D2B9E6BFA}"/>
              </a:ext>
            </a:extLst>
          </p:cNvPr>
          <p:cNvPicPr>
            <a:picLocks noChangeAspect="1"/>
          </p:cNvPicPr>
          <p:nvPr/>
        </p:nvPicPr>
        <p:blipFill>
          <a:blip r:embed="rId3"/>
          <a:stretch>
            <a:fillRect/>
          </a:stretch>
        </p:blipFill>
        <p:spPr>
          <a:xfrm>
            <a:off x="5763012" y="332656"/>
            <a:ext cx="3205202" cy="3170287"/>
          </a:xfrm>
          <a:prstGeom prst="rect">
            <a:avLst/>
          </a:prstGeom>
        </p:spPr>
      </p:pic>
      <p:sp>
        <p:nvSpPr>
          <p:cNvPr id="5" name="TextovéPole 4">
            <a:extLst>
              <a:ext uri="{FF2B5EF4-FFF2-40B4-BE49-F238E27FC236}">
                <a16:creationId xmlns:a16="http://schemas.microsoft.com/office/drawing/2014/main" id="{9C585023-5E13-449A-979D-B2EBA97A4C9D}"/>
              </a:ext>
            </a:extLst>
          </p:cNvPr>
          <p:cNvSpPr txBox="1"/>
          <p:nvPr/>
        </p:nvSpPr>
        <p:spPr>
          <a:xfrm>
            <a:off x="6228184" y="6021288"/>
            <a:ext cx="3024336" cy="369332"/>
          </a:xfrm>
          <a:prstGeom prst="rect">
            <a:avLst/>
          </a:prstGeom>
          <a:noFill/>
        </p:spPr>
        <p:txBody>
          <a:bodyPr wrap="square" rtlCol="0">
            <a:spAutoFit/>
          </a:bodyPr>
          <a:lstStyle/>
          <a:p>
            <a:r>
              <a:rPr lang="cs-CZ" dirty="0"/>
              <a:t>www.coloplast.cz</a:t>
            </a:r>
          </a:p>
        </p:txBody>
      </p:sp>
    </p:spTree>
    <p:extLst>
      <p:ext uri="{BB962C8B-B14F-4D97-AF65-F5344CB8AC3E}">
        <p14:creationId xmlns:p14="http://schemas.microsoft.com/office/powerpoint/2010/main" val="95021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206896" y="973629"/>
            <a:ext cx="8730208" cy="4910742"/>
          </a:xfrm>
          <a:prstGeom prst="rect">
            <a:avLst/>
          </a:prstGeom>
          <a:noFill/>
          <a:ln w="9525">
            <a:noFill/>
            <a:miter lim="800000"/>
            <a:headEnd/>
            <a:tailEnd/>
          </a:ln>
        </p:spPr>
      </p:pic>
      <p:sp>
        <p:nvSpPr>
          <p:cNvPr id="2" name="TextovéPole 1">
            <a:extLst>
              <a:ext uri="{FF2B5EF4-FFF2-40B4-BE49-F238E27FC236}">
                <a16:creationId xmlns:a16="http://schemas.microsoft.com/office/drawing/2014/main" id="{61A2ACD9-D569-91A8-67DB-CCB5F2662C43}"/>
              </a:ext>
            </a:extLst>
          </p:cNvPr>
          <p:cNvSpPr txBox="1"/>
          <p:nvPr/>
        </p:nvSpPr>
        <p:spPr>
          <a:xfrm>
            <a:off x="827584" y="404664"/>
            <a:ext cx="5976664" cy="369332"/>
          </a:xfrm>
          <a:prstGeom prst="rect">
            <a:avLst/>
          </a:prstGeom>
          <a:noFill/>
        </p:spPr>
        <p:txBody>
          <a:bodyPr wrap="square" rtlCol="0">
            <a:spAutoFit/>
          </a:bodyPr>
          <a:lstStyle/>
          <a:p>
            <a:r>
              <a:rPr lang="cs-CZ" dirty="0" err="1"/>
              <a:t>Neoadjuvantní</a:t>
            </a:r>
            <a:r>
              <a:rPr lang="cs-CZ" dirty="0"/>
              <a:t> radioterapie – </a:t>
            </a:r>
            <a:r>
              <a:rPr lang="cs-CZ" dirty="0" err="1"/>
              <a:t>downstaing</a:t>
            </a:r>
            <a:r>
              <a:rPr lang="cs-CZ" dirty="0"/>
              <a:t> tumoru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BE8C2B6-DD39-47A7-BA7E-E6917257972B}"/>
              </a:ext>
            </a:extLst>
          </p:cNvPr>
          <p:cNvSpPr txBox="1"/>
          <p:nvPr/>
        </p:nvSpPr>
        <p:spPr>
          <a:xfrm>
            <a:off x="611560" y="476672"/>
            <a:ext cx="7992888" cy="6217087"/>
          </a:xfrm>
          <a:prstGeom prst="rect">
            <a:avLst/>
          </a:prstGeom>
          <a:noFill/>
        </p:spPr>
        <p:txBody>
          <a:bodyPr wrap="square" rtlCol="0">
            <a:spAutoFit/>
          </a:bodyPr>
          <a:lstStyle/>
          <a:p>
            <a:endParaRPr lang="cs-CZ" sz="2000" dirty="0"/>
          </a:p>
          <a:p>
            <a:r>
              <a:rPr lang="cs-CZ" sz="2000" b="1" dirty="0"/>
              <a:t>Důraz na správnou klasifikaci onemocnění – vliv na léčebnou strategii</a:t>
            </a:r>
          </a:p>
          <a:p>
            <a:endParaRPr lang="cs-CZ" sz="2000" b="1" dirty="0"/>
          </a:p>
          <a:p>
            <a:pPr>
              <a:buFont typeface="Arial" pitchFamily="34" charset="0"/>
              <a:buChar char="•"/>
            </a:pPr>
            <a:r>
              <a:rPr lang="cs-CZ" sz="2000" dirty="0"/>
              <a:t> </a:t>
            </a:r>
            <a:r>
              <a:rPr lang="cs-CZ" sz="2000" b="1" dirty="0"/>
              <a:t>chirurgie </a:t>
            </a:r>
            <a:r>
              <a:rPr lang="cs-CZ" sz="2000" dirty="0"/>
              <a:t>– lokální excize, </a:t>
            </a:r>
            <a:r>
              <a:rPr lang="cs-CZ" sz="2000" dirty="0" err="1"/>
              <a:t>hemikolektomie</a:t>
            </a:r>
            <a:r>
              <a:rPr lang="cs-CZ" sz="2000" dirty="0"/>
              <a:t>, totální </a:t>
            </a:r>
            <a:r>
              <a:rPr lang="cs-CZ" sz="2000" dirty="0" err="1"/>
              <a:t>mesorektální</a:t>
            </a:r>
            <a:r>
              <a:rPr lang="cs-CZ" sz="2000" dirty="0"/>
              <a:t> excize, </a:t>
            </a:r>
          </a:p>
          <a:p>
            <a:r>
              <a:rPr lang="cs-CZ" sz="2000" dirty="0"/>
              <a:t>	</a:t>
            </a:r>
            <a:r>
              <a:rPr lang="cs-CZ" sz="2000" dirty="0" err="1"/>
              <a:t>abdominoperineální</a:t>
            </a:r>
            <a:r>
              <a:rPr lang="cs-CZ" sz="2000" dirty="0"/>
              <a:t> resekce (</a:t>
            </a:r>
            <a:r>
              <a:rPr lang="cs-CZ" sz="2000" dirty="0" err="1"/>
              <a:t>Miles</a:t>
            </a:r>
            <a:r>
              <a:rPr lang="cs-CZ" sz="2000" dirty="0"/>
              <a:t>), </a:t>
            </a:r>
            <a:r>
              <a:rPr lang="cs-CZ" sz="2000" dirty="0" err="1"/>
              <a:t>metastazektomie</a:t>
            </a:r>
            <a:r>
              <a:rPr lang="cs-CZ" sz="2000" dirty="0"/>
              <a:t>, 	odlehčovací </a:t>
            </a:r>
            <a:r>
              <a:rPr lang="cs-CZ" sz="2000" dirty="0" err="1"/>
              <a:t>stomie</a:t>
            </a:r>
            <a:endParaRPr lang="cs-CZ" sz="2000" dirty="0"/>
          </a:p>
          <a:p>
            <a:pPr>
              <a:buFont typeface="Arial" pitchFamily="34" charset="0"/>
              <a:buChar char="•"/>
            </a:pPr>
            <a:r>
              <a:rPr lang="cs-CZ" sz="2000" dirty="0"/>
              <a:t> </a:t>
            </a:r>
            <a:r>
              <a:rPr lang="cs-CZ" sz="2000" b="1" dirty="0" err="1"/>
              <a:t>neoadjuvantní</a:t>
            </a:r>
            <a:r>
              <a:rPr lang="cs-CZ" sz="2000" b="1" dirty="0"/>
              <a:t> </a:t>
            </a:r>
            <a:r>
              <a:rPr lang="cs-CZ" sz="2000" b="1" dirty="0" err="1"/>
              <a:t>chemoradioterapie</a:t>
            </a:r>
            <a:r>
              <a:rPr lang="cs-CZ" sz="2000" b="1" dirty="0"/>
              <a:t> u nádorů rekta – </a:t>
            </a:r>
            <a:r>
              <a:rPr lang="cs-CZ" sz="2000" b="1" dirty="0" err="1"/>
              <a:t>RT+kapecitabin</a:t>
            </a:r>
            <a:endParaRPr lang="cs-CZ" sz="2000" b="1" dirty="0"/>
          </a:p>
          <a:p>
            <a:pPr>
              <a:buFont typeface="Arial" pitchFamily="34" charset="0"/>
              <a:buChar char="•"/>
            </a:pPr>
            <a:endParaRPr lang="cs-CZ" sz="2000" b="1" dirty="0"/>
          </a:p>
          <a:p>
            <a:pPr>
              <a:buFont typeface="Arial" pitchFamily="34" charset="0"/>
              <a:buChar char="•"/>
            </a:pPr>
            <a:r>
              <a:rPr lang="cs-CZ" sz="2000" dirty="0"/>
              <a:t> adjuvantní chemoterapie – 5 </a:t>
            </a:r>
            <a:r>
              <a:rPr lang="cs-CZ" sz="2000" dirty="0" err="1"/>
              <a:t>fluorouracil</a:t>
            </a:r>
            <a:r>
              <a:rPr lang="cs-CZ" sz="2000" dirty="0"/>
              <a:t>, kombinace (</a:t>
            </a:r>
            <a:r>
              <a:rPr lang="cs-CZ" sz="2000" dirty="0" err="1"/>
              <a:t>oxaliplatina</a:t>
            </a:r>
            <a:r>
              <a:rPr lang="cs-CZ" sz="2000" dirty="0"/>
              <a:t>, </a:t>
            </a:r>
            <a:r>
              <a:rPr lang="cs-CZ" sz="2000" dirty="0" err="1"/>
              <a:t>irinotekan</a:t>
            </a:r>
            <a:r>
              <a:rPr lang="cs-CZ" sz="2000" dirty="0"/>
              <a:t>) 6 měsíců</a:t>
            </a:r>
          </a:p>
          <a:p>
            <a:pPr>
              <a:buFont typeface="Arial" pitchFamily="34" charset="0"/>
              <a:buChar char="•"/>
            </a:pPr>
            <a:endParaRPr lang="cs-CZ" sz="2000" dirty="0"/>
          </a:p>
          <a:p>
            <a:r>
              <a:rPr lang="cs-CZ" sz="2000" b="1" dirty="0"/>
              <a:t>Biologická léčba </a:t>
            </a:r>
            <a:r>
              <a:rPr lang="cs-CZ" sz="2000" dirty="0"/>
              <a:t>– anti EFGR </a:t>
            </a:r>
            <a:r>
              <a:rPr lang="cs-CZ" sz="2000" dirty="0" err="1"/>
              <a:t>moAb</a:t>
            </a:r>
            <a:r>
              <a:rPr lang="cs-CZ" sz="2000" dirty="0"/>
              <a:t> – </a:t>
            </a:r>
            <a:r>
              <a:rPr lang="cs-CZ" sz="2000" dirty="0" err="1"/>
              <a:t>cetuximab</a:t>
            </a:r>
            <a:r>
              <a:rPr lang="cs-CZ" sz="2000" dirty="0"/>
              <a:t>/</a:t>
            </a:r>
            <a:r>
              <a:rPr lang="cs-CZ" sz="2000" dirty="0" err="1"/>
              <a:t>panitumumab</a:t>
            </a:r>
            <a:endParaRPr lang="cs-CZ" sz="2000" dirty="0"/>
          </a:p>
          <a:p>
            <a:r>
              <a:rPr lang="cs-CZ" sz="2000" dirty="0"/>
              <a:t>anti VEGF </a:t>
            </a:r>
            <a:r>
              <a:rPr lang="cs-CZ" sz="2000" dirty="0" err="1"/>
              <a:t>moAb</a:t>
            </a:r>
            <a:r>
              <a:rPr lang="cs-CZ" sz="2000" dirty="0"/>
              <a:t> – </a:t>
            </a:r>
            <a:r>
              <a:rPr lang="cs-CZ" sz="2000" dirty="0" err="1"/>
              <a:t>bevacizumab</a:t>
            </a:r>
            <a:r>
              <a:rPr lang="cs-CZ" sz="2000" dirty="0"/>
              <a:t>/</a:t>
            </a:r>
            <a:r>
              <a:rPr lang="cs-CZ" sz="2000" dirty="0" err="1"/>
              <a:t>aflibercept</a:t>
            </a:r>
            <a:endParaRPr lang="cs-CZ" sz="2000" dirty="0"/>
          </a:p>
          <a:p>
            <a:r>
              <a:rPr lang="cs-CZ" sz="2000" dirty="0" err="1"/>
              <a:t>dMMR</a:t>
            </a:r>
            <a:r>
              <a:rPr lang="cs-CZ" sz="2000" dirty="0"/>
              <a:t>/MSI-H – </a:t>
            </a:r>
            <a:r>
              <a:rPr lang="cs-CZ" sz="2000" dirty="0" err="1"/>
              <a:t>pembrolizumab</a:t>
            </a:r>
            <a:r>
              <a:rPr lang="cs-CZ" sz="2000" dirty="0"/>
              <a:t>, </a:t>
            </a:r>
            <a:r>
              <a:rPr lang="cs-CZ" sz="2000" dirty="0" err="1"/>
              <a:t>nivolumab</a:t>
            </a:r>
            <a:r>
              <a:rPr lang="cs-CZ" sz="2000" dirty="0"/>
              <a:t>  imunoterapie</a:t>
            </a:r>
          </a:p>
          <a:p>
            <a:r>
              <a:rPr lang="cs-CZ" sz="2000" dirty="0"/>
              <a:t>NTRK – </a:t>
            </a:r>
            <a:r>
              <a:rPr lang="cs-CZ" sz="2000" dirty="0" err="1"/>
              <a:t>entrektinib</a:t>
            </a:r>
            <a:r>
              <a:rPr lang="cs-CZ" sz="2000" dirty="0"/>
              <a:t>, </a:t>
            </a:r>
            <a:r>
              <a:rPr lang="cs-CZ" sz="2000" dirty="0" err="1"/>
              <a:t>larotrektinib</a:t>
            </a:r>
            <a:endParaRPr lang="cs-CZ" sz="2000" dirty="0"/>
          </a:p>
          <a:p>
            <a:pPr>
              <a:buFont typeface="Arial" pitchFamily="34" charset="0"/>
              <a:buChar char="•"/>
            </a:pPr>
            <a:endParaRPr lang="cs-CZ" sz="2000" dirty="0"/>
          </a:p>
          <a:p>
            <a:r>
              <a:rPr lang="cs-CZ" sz="2000" b="1" dirty="0"/>
              <a:t>Prodloužila délku života s </a:t>
            </a:r>
            <a:r>
              <a:rPr lang="cs-CZ" sz="2000" b="1" dirty="0" err="1"/>
              <a:t>mts</a:t>
            </a:r>
            <a:r>
              <a:rPr lang="cs-CZ" sz="2000" b="1" dirty="0"/>
              <a:t> o 30 měsíců</a:t>
            </a:r>
          </a:p>
          <a:p>
            <a:pPr>
              <a:buFont typeface="Arial" pitchFamily="34" charset="0"/>
              <a:buChar char="•"/>
            </a:pPr>
            <a:endParaRPr lang="cs-CZ" sz="2000" dirty="0"/>
          </a:p>
          <a:p>
            <a:pPr>
              <a:buFont typeface="Arial" pitchFamily="34" charset="0"/>
              <a:buChar char="•"/>
            </a:pPr>
            <a:endParaRPr lang="cs-CZ" sz="2000" dirty="0"/>
          </a:p>
          <a:p>
            <a:endParaRPr lang="cs-CZ" dirty="0"/>
          </a:p>
        </p:txBody>
      </p:sp>
      <p:sp>
        <p:nvSpPr>
          <p:cNvPr id="3" name="Obdélník 2">
            <a:extLst>
              <a:ext uri="{FF2B5EF4-FFF2-40B4-BE49-F238E27FC236}">
                <a16:creationId xmlns:a16="http://schemas.microsoft.com/office/drawing/2014/main" id="{A7C522F6-BC8E-401B-A077-42D99993DC96}"/>
              </a:ext>
            </a:extLst>
          </p:cNvPr>
          <p:cNvSpPr/>
          <p:nvPr/>
        </p:nvSpPr>
        <p:spPr>
          <a:xfrm>
            <a:off x="539552" y="4365104"/>
            <a:ext cx="8208912" cy="21602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9883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E2ED3EA-D47D-095F-57BB-5BD16C25131A}"/>
              </a:ext>
            </a:extLst>
          </p:cNvPr>
          <p:cNvSpPr txBox="1"/>
          <p:nvPr/>
        </p:nvSpPr>
        <p:spPr>
          <a:xfrm>
            <a:off x="539552" y="476672"/>
            <a:ext cx="8352928" cy="3416320"/>
          </a:xfrm>
          <a:prstGeom prst="rect">
            <a:avLst/>
          </a:prstGeom>
          <a:noFill/>
        </p:spPr>
        <p:txBody>
          <a:bodyPr wrap="square" rtlCol="0">
            <a:spAutoFit/>
          </a:bodyPr>
          <a:lstStyle/>
          <a:p>
            <a:pPr algn="just"/>
            <a:r>
              <a:rPr lang="cs-CZ" dirty="0"/>
              <a:t>Pro kvalifikované rozhodnutí o typu cílené léčby pokročilého metastatického kolorektálního karcinomu je nutné znát stav </a:t>
            </a:r>
            <a:r>
              <a:rPr lang="cs-CZ" b="1" dirty="0" err="1"/>
              <a:t>mikrosatelitové</a:t>
            </a:r>
            <a:r>
              <a:rPr lang="cs-CZ" b="1" dirty="0"/>
              <a:t> instability (MSI), resp. MMR (</a:t>
            </a:r>
            <a:r>
              <a:rPr lang="cs-CZ" b="1" dirty="0" err="1"/>
              <a:t>mismatch</a:t>
            </a:r>
            <a:r>
              <a:rPr lang="cs-CZ" b="1" dirty="0"/>
              <a:t> </a:t>
            </a:r>
            <a:r>
              <a:rPr lang="cs-CZ" b="1" dirty="0" err="1"/>
              <a:t>repair</a:t>
            </a:r>
            <a:r>
              <a:rPr lang="cs-CZ" b="1" dirty="0"/>
              <a:t>) v nádorové tkáni. mutační stav onkogenů rodiny RAS (KRAS, NRAS) a BRAF, ke zvážení je testování HER-2.</a:t>
            </a:r>
            <a:r>
              <a:rPr lang="cs-CZ" dirty="0"/>
              <a:t> Tato informace umožní plánovat dopředu léčbu ve více liniích. Onkogeny RAS představují negativní prediktivní marker pro použití cílené anti-EGFR léčby, kterou lze podat pouze v případě nemutovaného stavu onkogenů RAS (</a:t>
            </a:r>
            <a:r>
              <a:rPr lang="cs-CZ" dirty="0" err="1"/>
              <a:t>wild</a:t>
            </a:r>
            <a:r>
              <a:rPr lang="cs-CZ" dirty="0"/>
              <a:t> type). Účinnost inhibitorů EGFR </a:t>
            </a:r>
            <a:r>
              <a:rPr lang="cs-CZ" dirty="0" err="1"/>
              <a:t>cetuximabu</a:t>
            </a:r>
            <a:r>
              <a:rPr lang="cs-CZ" dirty="0"/>
              <a:t> a </a:t>
            </a:r>
            <a:r>
              <a:rPr lang="cs-CZ" dirty="0" err="1"/>
              <a:t>panitumumabu</a:t>
            </a:r>
            <a:r>
              <a:rPr lang="cs-CZ" dirty="0"/>
              <a:t> v léčbě metastatického kolorektálního karcinomu je obdobná. V případě progrese na jednom inhibitoru EGFR není indikováno podání druhého. Pro léčbu </a:t>
            </a:r>
            <a:r>
              <a:rPr lang="cs-CZ" dirty="0" err="1"/>
              <a:t>bevacizumabem</a:t>
            </a:r>
            <a:r>
              <a:rPr lang="cs-CZ" dirty="0"/>
              <a:t>, </a:t>
            </a:r>
            <a:r>
              <a:rPr lang="cs-CZ" dirty="0" err="1"/>
              <a:t>afliberceptem</a:t>
            </a:r>
            <a:r>
              <a:rPr lang="cs-CZ" dirty="0"/>
              <a:t>, </a:t>
            </a:r>
            <a:r>
              <a:rPr lang="cs-CZ" dirty="0" err="1"/>
              <a:t>ramucirumabem</a:t>
            </a:r>
            <a:r>
              <a:rPr lang="cs-CZ" dirty="0"/>
              <a:t>, </a:t>
            </a:r>
            <a:r>
              <a:rPr lang="cs-CZ" dirty="0" err="1"/>
              <a:t>regorafenibem</a:t>
            </a:r>
            <a:r>
              <a:rPr lang="cs-CZ" dirty="0"/>
              <a:t> a </a:t>
            </a:r>
            <a:r>
              <a:rPr lang="cs-CZ" dirty="0" err="1"/>
              <a:t>trifluridin</a:t>
            </a:r>
            <a:r>
              <a:rPr lang="cs-CZ" dirty="0"/>
              <a:t>/</a:t>
            </a:r>
            <a:r>
              <a:rPr lang="cs-CZ" dirty="0" err="1"/>
              <a:t>tipiracil</a:t>
            </a:r>
            <a:r>
              <a:rPr lang="cs-CZ" dirty="0"/>
              <a:t> (</a:t>
            </a:r>
            <a:r>
              <a:rPr lang="cs-CZ" dirty="0" err="1"/>
              <a:t>Lonsurf</a:t>
            </a:r>
            <a:r>
              <a:rPr lang="cs-CZ" dirty="0"/>
              <a:t>) prediktivní parametr v praxi zaveden není. Pokud není dostupná nádorová tkáň k testování RAS, lze využít tekuté biopsie</a:t>
            </a:r>
          </a:p>
        </p:txBody>
      </p:sp>
      <p:sp>
        <p:nvSpPr>
          <p:cNvPr id="3" name="TextovéPole 2">
            <a:extLst>
              <a:ext uri="{FF2B5EF4-FFF2-40B4-BE49-F238E27FC236}">
                <a16:creationId xmlns:a16="http://schemas.microsoft.com/office/drawing/2014/main" id="{38B5B396-B87B-3EE9-1694-2C8C80769DCB}"/>
              </a:ext>
            </a:extLst>
          </p:cNvPr>
          <p:cNvSpPr txBox="1"/>
          <p:nvPr/>
        </p:nvSpPr>
        <p:spPr>
          <a:xfrm>
            <a:off x="467544" y="4438853"/>
            <a:ext cx="8208912" cy="1477328"/>
          </a:xfrm>
          <a:prstGeom prst="rect">
            <a:avLst/>
          </a:prstGeom>
          <a:noFill/>
        </p:spPr>
        <p:txBody>
          <a:bodyPr wrap="square" rtlCol="0">
            <a:spAutoFit/>
          </a:bodyPr>
          <a:lstStyle/>
          <a:p>
            <a:r>
              <a:rPr lang="cs-CZ" sz="1800" b="1" dirty="0"/>
              <a:t>Prediktivní molekulární markery</a:t>
            </a:r>
            <a:r>
              <a:rPr lang="cs-CZ" sz="1800" dirty="0"/>
              <a:t> u IV. stadia onemocnění – RAS, BRAF, </a:t>
            </a:r>
            <a:r>
              <a:rPr lang="cs-CZ" sz="1800" b="1" dirty="0"/>
              <a:t>MSI-H (</a:t>
            </a:r>
            <a:r>
              <a:rPr lang="cs-CZ" sz="1800" b="1" dirty="0" err="1"/>
              <a:t>dMMR</a:t>
            </a:r>
            <a:r>
              <a:rPr lang="cs-CZ" sz="1800" b="1" dirty="0"/>
              <a:t>)</a:t>
            </a:r>
          </a:p>
          <a:p>
            <a:endParaRPr lang="cs-CZ" b="1" dirty="0"/>
          </a:p>
          <a:p>
            <a:r>
              <a:rPr lang="cs-CZ" dirty="0"/>
              <a:t>Molekulární testování  test signální dráhy receptoru EGFR (ErbB1/HER1)- </a:t>
            </a:r>
            <a:r>
              <a:rPr lang="cs-CZ" dirty="0" err="1"/>
              <a:t>tyrosinkinázová</a:t>
            </a:r>
            <a:r>
              <a:rPr lang="cs-CZ" dirty="0"/>
              <a:t> aktivita - stimulace růstu buněk, útlum apoptózy</a:t>
            </a:r>
          </a:p>
          <a:p>
            <a:endParaRPr lang="cs-CZ" dirty="0"/>
          </a:p>
        </p:txBody>
      </p:sp>
    </p:spTree>
    <p:extLst>
      <p:ext uri="{BB962C8B-B14F-4D97-AF65-F5344CB8AC3E}">
        <p14:creationId xmlns:p14="http://schemas.microsoft.com/office/powerpoint/2010/main" val="3352936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img.medscape.com/article/719/145/719145-figure1.jpg"/>
          <p:cNvPicPr>
            <a:picLocks noChangeAspect="1" noChangeArrowheads="1"/>
          </p:cNvPicPr>
          <p:nvPr/>
        </p:nvPicPr>
        <p:blipFill>
          <a:blip r:embed="rId3" cstate="print"/>
          <a:srcRect/>
          <a:stretch>
            <a:fillRect/>
          </a:stretch>
        </p:blipFill>
        <p:spPr bwMode="auto">
          <a:xfrm>
            <a:off x="899592" y="0"/>
            <a:ext cx="7449355" cy="5301459"/>
          </a:xfrm>
          <a:prstGeom prst="rect">
            <a:avLst/>
          </a:prstGeom>
          <a:noFill/>
        </p:spPr>
      </p:pic>
      <p:sp>
        <p:nvSpPr>
          <p:cNvPr id="3" name="TextovéPole 2"/>
          <p:cNvSpPr txBox="1"/>
          <p:nvPr/>
        </p:nvSpPr>
        <p:spPr>
          <a:xfrm>
            <a:off x="107504" y="5445224"/>
            <a:ext cx="8568951" cy="1477328"/>
          </a:xfrm>
          <a:prstGeom prst="rect">
            <a:avLst/>
          </a:prstGeom>
          <a:noFill/>
        </p:spPr>
        <p:txBody>
          <a:bodyPr wrap="square" rtlCol="0">
            <a:spAutoFit/>
          </a:bodyPr>
          <a:lstStyle/>
          <a:p>
            <a:pPr algn="ctr"/>
            <a:r>
              <a:rPr lang="cs-CZ" dirty="0"/>
              <a:t>Aktivační mutace Ras  - rezistence k inhibitorům EGFR</a:t>
            </a:r>
          </a:p>
          <a:p>
            <a:pPr algn="ctr"/>
            <a:r>
              <a:rPr lang="cs-CZ" sz="1800" b="1" dirty="0"/>
              <a:t>!Nutnost vyšetřit na mutaci onkogenu RAS (KRAS,NRAS)- rezistence k léčbě </a:t>
            </a:r>
            <a:r>
              <a:rPr lang="cs-CZ" sz="1800" b="1" dirty="0" err="1"/>
              <a:t>antiEGFR</a:t>
            </a:r>
            <a:r>
              <a:rPr lang="cs-CZ" sz="1800" b="1" dirty="0"/>
              <a:t> </a:t>
            </a:r>
            <a:r>
              <a:rPr lang="cs-CZ" sz="1800" b="1" dirty="0" err="1"/>
              <a:t>moAB</a:t>
            </a:r>
            <a:r>
              <a:rPr lang="cs-CZ" sz="1800" b="1" dirty="0"/>
              <a:t>! Až u 50 % pacientů</a:t>
            </a:r>
          </a:p>
          <a:p>
            <a:pPr algn="ctr"/>
            <a:endParaRPr lang="cs-CZ" sz="1800" b="1" dirty="0"/>
          </a:p>
          <a:p>
            <a:endParaRPr lang="cs-CZ"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F1EACB5-684D-4667-8286-B7C99F39961A}"/>
              </a:ext>
            </a:extLst>
          </p:cNvPr>
          <p:cNvPicPr>
            <a:picLocks noChangeAspect="1"/>
          </p:cNvPicPr>
          <p:nvPr/>
        </p:nvPicPr>
        <p:blipFill rotWithShape="1">
          <a:blip r:embed="rId2"/>
          <a:srcRect l="35825" t="20586" r="19288" b="6578"/>
          <a:stretch/>
        </p:blipFill>
        <p:spPr>
          <a:xfrm>
            <a:off x="1079612" y="242961"/>
            <a:ext cx="6984776" cy="6372077"/>
          </a:xfrm>
          <a:prstGeom prst="rect">
            <a:avLst/>
          </a:prstGeom>
        </p:spPr>
      </p:pic>
    </p:spTree>
    <p:extLst>
      <p:ext uri="{BB962C8B-B14F-4D97-AF65-F5344CB8AC3E}">
        <p14:creationId xmlns:p14="http://schemas.microsoft.com/office/powerpoint/2010/main" val="236610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33924" y="332656"/>
            <a:ext cx="4784258" cy="461665"/>
          </a:xfrm>
          <a:prstGeom prst="rect">
            <a:avLst/>
          </a:prstGeom>
          <a:noFill/>
        </p:spPr>
        <p:txBody>
          <a:bodyPr wrap="none" rtlCol="0">
            <a:spAutoFit/>
          </a:bodyPr>
          <a:lstStyle/>
          <a:p>
            <a:r>
              <a:rPr lang="cs-CZ" sz="2400" b="1" dirty="0"/>
              <a:t>Společné charakteristiky nádorů GIT</a:t>
            </a:r>
            <a:endParaRPr lang="en-US" sz="2400" b="1" dirty="0"/>
          </a:p>
        </p:txBody>
      </p:sp>
      <p:sp>
        <p:nvSpPr>
          <p:cNvPr id="3" name="TextovéPole 2"/>
          <p:cNvSpPr txBox="1"/>
          <p:nvPr/>
        </p:nvSpPr>
        <p:spPr>
          <a:xfrm>
            <a:off x="240846" y="1628800"/>
            <a:ext cx="8550098" cy="4493538"/>
          </a:xfrm>
          <a:prstGeom prst="rect">
            <a:avLst/>
          </a:prstGeom>
          <a:noFill/>
        </p:spPr>
        <p:txBody>
          <a:bodyPr wrap="none" rtlCol="0">
            <a:spAutoFit/>
          </a:bodyPr>
          <a:lstStyle/>
          <a:p>
            <a:pPr>
              <a:buFont typeface="Arial" pitchFamily="34" charset="0"/>
              <a:buChar char="•"/>
            </a:pPr>
            <a:r>
              <a:rPr lang="cs-CZ" sz="2200" dirty="0"/>
              <a:t> </a:t>
            </a:r>
            <a:r>
              <a:rPr lang="cs-CZ" sz="2000" dirty="0"/>
              <a:t>většina nádorů vzniká maligní transformací slizničního epitelu</a:t>
            </a:r>
          </a:p>
          <a:p>
            <a:pPr>
              <a:buFont typeface="Arial" pitchFamily="34" charset="0"/>
              <a:buChar char="•"/>
            </a:pPr>
            <a:endParaRPr lang="cs-CZ" sz="2000" dirty="0"/>
          </a:p>
          <a:p>
            <a:pPr>
              <a:buFont typeface="Arial" pitchFamily="34" charset="0"/>
              <a:buChar char="•"/>
            </a:pPr>
            <a:r>
              <a:rPr lang="cs-CZ" sz="2000" dirty="0"/>
              <a:t> vnější etiologické faktory - životospráva</a:t>
            </a:r>
          </a:p>
          <a:p>
            <a:pPr>
              <a:buFont typeface="Arial" pitchFamily="34" charset="0"/>
              <a:buChar char="•"/>
            </a:pPr>
            <a:endParaRPr lang="cs-CZ" sz="2000" dirty="0"/>
          </a:p>
          <a:p>
            <a:pPr>
              <a:buFont typeface="Arial" pitchFamily="34" charset="0"/>
              <a:buChar char="•"/>
            </a:pPr>
            <a:r>
              <a:rPr lang="cs-CZ" sz="2000" dirty="0"/>
              <a:t> diagnostika – endoskopie, zobrazovací metody</a:t>
            </a:r>
          </a:p>
          <a:p>
            <a:pPr>
              <a:buFont typeface="Arial" pitchFamily="34" charset="0"/>
              <a:buChar char="•"/>
            </a:pPr>
            <a:endParaRPr lang="cs-CZ" sz="2000" dirty="0"/>
          </a:p>
          <a:p>
            <a:pPr>
              <a:buFont typeface="Arial" pitchFamily="34" charset="0"/>
              <a:buChar char="•"/>
            </a:pPr>
            <a:r>
              <a:rPr lang="cs-CZ" sz="2000" dirty="0"/>
              <a:t> význam mají všechny základní typy léčby – komplexní onkologické péče</a:t>
            </a:r>
          </a:p>
          <a:p>
            <a:r>
              <a:rPr lang="cs-CZ" sz="2000" dirty="0"/>
              <a:t>  (operace, radioterapie, chemoterapie, cílená léčba)</a:t>
            </a:r>
          </a:p>
          <a:p>
            <a:pPr>
              <a:buFont typeface="Arial" pitchFamily="34" charset="0"/>
              <a:buChar char="•"/>
            </a:pPr>
            <a:endParaRPr lang="cs-CZ" sz="2000" dirty="0"/>
          </a:p>
          <a:p>
            <a:pPr>
              <a:buFont typeface="Arial" pitchFamily="34" charset="0"/>
              <a:buChar char="•"/>
            </a:pPr>
            <a:r>
              <a:rPr lang="cs-CZ" sz="2000" dirty="0"/>
              <a:t> důraz na včasný záchyt onemocnění – </a:t>
            </a:r>
            <a:r>
              <a:rPr lang="cs-CZ" sz="2000" b="1" dirty="0"/>
              <a:t>kurativní léčba – operace (resekce)</a:t>
            </a:r>
          </a:p>
          <a:p>
            <a:pPr>
              <a:buFont typeface="Arial" pitchFamily="34" charset="0"/>
              <a:buChar char="•"/>
            </a:pPr>
            <a:endParaRPr lang="cs-CZ" sz="2000" dirty="0"/>
          </a:p>
          <a:p>
            <a:pPr>
              <a:buFont typeface="Arial" pitchFamily="34" charset="0"/>
              <a:buChar char="•"/>
            </a:pPr>
            <a:r>
              <a:rPr lang="cs-CZ" sz="2000" dirty="0"/>
              <a:t> chemoterapie: 5 </a:t>
            </a:r>
            <a:r>
              <a:rPr lang="cs-CZ" sz="2000" dirty="0" err="1"/>
              <a:t>fluorouracil</a:t>
            </a:r>
            <a:endParaRPr lang="cs-CZ" sz="2000" dirty="0"/>
          </a:p>
          <a:p>
            <a:pPr>
              <a:buFont typeface="Arial" pitchFamily="34" charset="0"/>
              <a:buChar char="•"/>
            </a:pPr>
            <a:endParaRPr lang="cs-CZ" sz="2200" dirty="0"/>
          </a:p>
          <a:p>
            <a:pPr>
              <a:buFont typeface="Arial" pitchFamily="34" charset="0"/>
              <a:buChar char="•"/>
            </a:pPr>
            <a:endParaRPr lang="en-US" sz="2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3C55500-C5D3-379E-BB53-C5A2665D6C63}"/>
              </a:ext>
            </a:extLst>
          </p:cNvPr>
          <p:cNvPicPr>
            <a:picLocks noChangeAspect="1"/>
          </p:cNvPicPr>
          <p:nvPr/>
        </p:nvPicPr>
        <p:blipFill rotWithShape="1">
          <a:blip r:embed="rId2"/>
          <a:srcRect l="34250" t="26189" r="11413" b="28990"/>
          <a:stretch/>
        </p:blipFill>
        <p:spPr>
          <a:xfrm>
            <a:off x="0" y="1556792"/>
            <a:ext cx="8850229" cy="4104456"/>
          </a:xfrm>
          <a:prstGeom prst="rect">
            <a:avLst/>
          </a:prstGeom>
        </p:spPr>
      </p:pic>
      <p:sp>
        <p:nvSpPr>
          <p:cNvPr id="4" name="TextovéPole 3">
            <a:extLst>
              <a:ext uri="{FF2B5EF4-FFF2-40B4-BE49-F238E27FC236}">
                <a16:creationId xmlns:a16="http://schemas.microsoft.com/office/drawing/2014/main" id="{EF15F1BD-6DF2-C800-579D-925C318F59F2}"/>
              </a:ext>
            </a:extLst>
          </p:cNvPr>
          <p:cNvSpPr txBox="1"/>
          <p:nvPr/>
        </p:nvSpPr>
        <p:spPr>
          <a:xfrm>
            <a:off x="417169" y="6211669"/>
            <a:ext cx="8532440" cy="246221"/>
          </a:xfrm>
          <a:prstGeom prst="rect">
            <a:avLst/>
          </a:prstGeom>
          <a:noFill/>
        </p:spPr>
        <p:txBody>
          <a:bodyPr wrap="square" rtlCol="0">
            <a:spAutoFit/>
          </a:bodyPr>
          <a:lstStyle/>
          <a:p>
            <a:r>
              <a:rPr lang="cs-CZ" sz="1000" dirty="0"/>
              <a:t>https://dspace.cuni.cz/bitstream/handle/20.500.11956/125050/140089591.pdf?sequence=1&amp;isAllowed=y</a:t>
            </a:r>
          </a:p>
        </p:txBody>
      </p:sp>
      <p:sp>
        <p:nvSpPr>
          <p:cNvPr id="5" name="TextovéPole 4">
            <a:extLst>
              <a:ext uri="{FF2B5EF4-FFF2-40B4-BE49-F238E27FC236}">
                <a16:creationId xmlns:a16="http://schemas.microsoft.com/office/drawing/2014/main" id="{A6B02CB0-3F6B-85D1-91AA-B12D354B26B1}"/>
              </a:ext>
            </a:extLst>
          </p:cNvPr>
          <p:cNvSpPr txBox="1"/>
          <p:nvPr/>
        </p:nvSpPr>
        <p:spPr>
          <a:xfrm>
            <a:off x="417169" y="260648"/>
            <a:ext cx="8532439" cy="1477328"/>
          </a:xfrm>
          <a:prstGeom prst="rect">
            <a:avLst/>
          </a:prstGeom>
          <a:noFill/>
        </p:spPr>
        <p:txBody>
          <a:bodyPr wrap="square" rtlCol="0">
            <a:spAutoFit/>
          </a:bodyPr>
          <a:lstStyle/>
          <a:p>
            <a:r>
              <a:rPr lang="cs-CZ" b="1" dirty="0"/>
              <a:t>Molekulární dráhy patogeneze vzniku kolorektálního karcinomu</a:t>
            </a:r>
          </a:p>
          <a:p>
            <a:pPr marL="285750" indent="-285750">
              <a:buFont typeface="Arial" panose="020B0604020202020204" pitchFamily="34" charset="0"/>
              <a:buChar char="•"/>
            </a:pPr>
            <a:r>
              <a:rPr lang="cs-CZ" dirty="0"/>
              <a:t>1990 </a:t>
            </a:r>
            <a:r>
              <a:rPr lang="cs-CZ" dirty="0" err="1"/>
              <a:t>Volgelsteina</a:t>
            </a:r>
            <a:r>
              <a:rPr lang="cs-CZ" dirty="0"/>
              <a:t> kol.  - sekvence adenom-karcinom (chromozomální nestabilita s vysokým procentem aneuploidie</a:t>
            </a:r>
          </a:p>
          <a:p>
            <a:pPr marL="285750" indent="-285750">
              <a:buFont typeface="Arial" panose="020B0604020202020204" pitchFamily="34" charset="0"/>
              <a:buChar char="•"/>
            </a:pPr>
            <a:r>
              <a:rPr lang="cs-CZ" dirty="0"/>
              <a:t>2010 </a:t>
            </a:r>
            <a:r>
              <a:rPr lang="cs-CZ" dirty="0" err="1"/>
              <a:t>Leggett</a:t>
            </a:r>
            <a:r>
              <a:rPr lang="cs-CZ" dirty="0"/>
              <a:t> – cesta pilovitých lézí, pravá polovina tračníku, mladší pacienti</a:t>
            </a:r>
          </a:p>
          <a:p>
            <a:pPr marL="285750" indent="-285750">
              <a:buFont typeface="Arial" panose="020B0604020202020204" pitchFamily="34" charset="0"/>
              <a:buChar char="•"/>
            </a:pPr>
            <a:r>
              <a:rPr lang="cs-CZ" dirty="0" err="1"/>
              <a:t>Germinální</a:t>
            </a:r>
            <a:r>
              <a:rPr lang="cs-CZ" dirty="0"/>
              <a:t> mutace MMR – chybná oprava DNA v průběhu replikace, Lynch </a:t>
            </a:r>
            <a:r>
              <a:rPr lang="cs-CZ" dirty="0" err="1"/>
              <a:t>sy</a:t>
            </a:r>
            <a:endParaRPr lang="cs-CZ" dirty="0"/>
          </a:p>
        </p:txBody>
      </p:sp>
    </p:spTree>
    <p:extLst>
      <p:ext uri="{BB962C8B-B14F-4D97-AF65-F5344CB8AC3E}">
        <p14:creationId xmlns:p14="http://schemas.microsoft.com/office/powerpoint/2010/main" val="277187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wjgnet.com/esps%5CPub%5C10.3748%5Cv20%5Ci22%5CWJG-20-6774-g001.jpg"/>
          <p:cNvPicPr>
            <a:picLocks noChangeAspect="1" noChangeArrowheads="1"/>
          </p:cNvPicPr>
          <p:nvPr/>
        </p:nvPicPr>
        <p:blipFill>
          <a:blip r:embed="rId3" cstate="print"/>
          <a:srcRect l="5988" t="3536" r="6905" b="53651"/>
          <a:stretch>
            <a:fillRect/>
          </a:stretch>
        </p:blipFill>
        <p:spPr bwMode="auto">
          <a:xfrm>
            <a:off x="337740" y="613807"/>
            <a:ext cx="8468520" cy="2952328"/>
          </a:xfrm>
          <a:prstGeom prst="rect">
            <a:avLst/>
          </a:prstGeom>
          <a:noFill/>
        </p:spPr>
      </p:pic>
      <p:sp>
        <p:nvSpPr>
          <p:cNvPr id="2" name="TextovéPole 1">
            <a:extLst>
              <a:ext uri="{FF2B5EF4-FFF2-40B4-BE49-F238E27FC236}">
                <a16:creationId xmlns:a16="http://schemas.microsoft.com/office/drawing/2014/main" id="{86454731-F0A5-44C4-8678-98380BD7F777}"/>
              </a:ext>
            </a:extLst>
          </p:cNvPr>
          <p:cNvSpPr txBox="1"/>
          <p:nvPr/>
        </p:nvSpPr>
        <p:spPr>
          <a:xfrm>
            <a:off x="755576" y="3645024"/>
            <a:ext cx="7488832" cy="1292662"/>
          </a:xfrm>
          <a:prstGeom prst="rect">
            <a:avLst/>
          </a:prstGeom>
          <a:noFill/>
        </p:spPr>
        <p:txBody>
          <a:bodyPr wrap="square" rtlCol="0">
            <a:spAutoFit/>
          </a:bodyPr>
          <a:lstStyle/>
          <a:p>
            <a:pPr>
              <a:buFont typeface="Arial" pitchFamily="34" charset="0"/>
              <a:buChar char="•"/>
            </a:pPr>
            <a:r>
              <a:rPr lang="cs-CZ" sz="2000" dirty="0"/>
              <a:t>90 % adenokarcinomy, z polypů</a:t>
            </a:r>
          </a:p>
          <a:p>
            <a:pPr>
              <a:buFont typeface="Arial" pitchFamily="34" charset="0"/>
              <a:buChar char="•"/>
            </a:pPr>
            <a:r>
              <a:rPr lang="cs-CZ" sz="2000" dirty="0"/>
              <a:t>nádory tračníku (</a:t>
            </a:r>
            <a:r>
              <a:rPr lang="cs-CZ" sz="2000" dirty="0" err="1"/>
              <a:t>colon</a:t>
            </a:r>
            <a:r>
              <a:rPr lang="cs-CZ" sz="2000" dirty="0"/>
              <a:t>) větší tendence k metastazování, </a:t>
            </a:r>
          </a:p>
          <a:p>
            <a:pPr>
              <a:buFont typeface="Arial" pitchFamily="34" charset="0"/>
              <a:buChar char="•"/>
            </a:pPr>
            <a:r>
              <a:rPr lang="cs-CZ" sz="2000" dirty="0"/>
              <a:t>nádory rekta – lokální šíření</a:t>
            </a:r>
          </a:p>
          <a:p>
            <a:endParaRPr lang="cs-CZ" dirty="0"/>
          </a:p>
        </p:txBody>
      </p:sp>
      <p:pic>
        <p:nvPicPr>
          <p:cNvPr id="4" name="Obrázek 3">
            <a:extLst>
              <a:ext uri="{FF2B5EF4-FFF2-40B4-BE49-F238E27FC236}">
                <a16:creationId xmlns:a16="http://schemas.microsoft.com/office/drawing/2014/main" id="{E95C7BF8-382A-4BC2-8BEE-A19BAA5C5C8E}"/>
              </a:ext>
            </a:extLst>
          </p:cNvPr>
          <p:cNvPicPr>
            <a:picLocks noChangeAspect="1"/>
          </p:cNvPicPr>
          <p:nvPr/>
        </p:nvPicPr>
        <p:blipFill rotWithShape="1">
          <a:blip r:embed="rId4"/>
          <a:srcRect l="59450" t="61205" r="16926" b="21987"/>
          <a:stretch/>
        </p:blipFill>
        <p:spPr>
          <a:xfrm>
            <a:off x="4279616" y="4509120"/>
            <a:ext cx="4388136" cy="1755254"/>
          </a:xfrm>
          <a:prstGeom prst="rect">
            <a:avLst/>
          </a:prstGeom>
        </p:spPr>
      </p:pic>
      <p:sp>
        <p:nvSpPr>
          <p:cNvPr id="6" name="TextovéPole 5">
            <a:extLst>
              <a:ext uri="{FF2B5EF4-FFF2-40B4-BE49-F238E27FC236}">
                <a16:creationId xmlns:a16="http://schemas.microsoft.com/office/drawing/2014/main" id="{6A9173DA-134C-4840-B221-D775D4F6186B}"/>
              </a:ext>
            </a:extLst>
          </p:cNvPr>
          <p:cNvSpPr txBox="1"/>
          <p:nvPr/>
        </p:nvSpPr>
        <p:spPr>
          <a:xfrm>
            <a:off x="5364088" y="6381328"/>
            <a:ext cx="4464496" cy="276999"/>
          </a:xfrm>
          <a:prstGeom prst="rect">
            <a:avLst/>
          </a:prstGeom>
          <a:noFill/>
        </p:spPr>
        <p:txBody>
          <a:bodyPr wrap="square" rtlCol="0">
            <a:spAutoFit/>
          </a:bodyPr>
          <a:lstStyle/>
          <a:p>
            <a:r>
              <a:rPr lang="cs-CZ" sz="1200" dirty="0"/>
              <a:t>https://pubmed.ncbi.nlm.nih.gov/15528785/</a:t>
            </a:r>
          </a:p>
        </p:txBody>
      </p:sp>
      <p:sp>
        <p:nvSpPr>
          <p:cNvPr id="3" name="Obdélník 2">
            <a:extLst>
              <a:ext uri="{FF2B5EF4-FFF2-40B4-BE49-F238E27FC236}">
                <a16:creationId xmlns:a16="http://schemas.microsoft.com/office/drawing/2014/main" id="{C6094A8A-5061-71FE-5575-19DC433A59A2}"/>
              </a:ext>
            </a:extLst>
          </p:cNvPr>
          <p:cNvSpPr/>
          <p:nvPr/>
        </p:nvSpPr>
        <p:spPr>
          <a:xfrm>
            <a:off x="4203256" y="4365104"/>
            <a:ext cx="4464496" cy="22932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8EF48CE2-8888-97DC-2DA3-842846174042}"/>
              </a:ext>
            </a:extLst>
          </p:cNvPr>
          <p:cNvSpPr txBox="1"/>
          <p:nvPr/>
        </p:nvSpPr>
        <p:spPr>
          <a:xfrm>
            <a:off x="6156176" y="625712"/>
            <a:ext cx="2088232" cy="369332"/>
          </a:xfrm>
          <a:prstGeom prst="rect">
            <a:avLst/>
          </a:prstGeom>
          <a:noFill/>
        </p:spPr>
        <p:txBody>
          <a:bodyPr wrap="square" rtlCol="0">
            <a:spAutoFit/>
          </a:bodyPr>
          <a:lstStyle/>
          <a:p>
            <a:r>
              <a:rPr lang="cs-CZ" b="1" dirty="0">
                <a:solidFill>
                  <a:srgbClr val="FF0000"/>
                </a:solidFill>
              </a:rPr>
              <a:t>Vývoj 10  a více let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EB1F37D-5E4E-47B0-8095-88F527A79CB0}"/>
              </a:ext>
            </a:extLst>
          </p:cNvPr>
          <p:cNvPicPr>
            <a:picLocks noChangeAspect="1"/>
          </p:cNvPicPr>
          <p:nvPr/>
        </p:nvPicPr>
        <p:blipFill rotWithShape="1">
          <a:blip r:embed="rId3"/>
          <a:srcRect l="24801" t="41596" r="27950" b="6579"/>
          <a:stretch/>
        </p:blipFill>
        <p:spPr>
          <a:xfrm>
            <a:off x="543444" y="944724"/>
            <a:ext cx="8057111" cy="4968552"/>
          </a:xfrm>
          <a:prstGeom prst="rect">
            <a:avLst/>
          </a:prstGeom>
        </p:spPr>
      </p:pic>
      <p:sp>
        <p:nvSpPr>
          <p:cNvPr id="4" name="TextovéPole 3">
            <a:extLst>
              <a:ext uri="{FF2B5EF4-FFF2-40B4-BE49-F238E27FC236}">
                <a16:creationId xmlns:a16="http://schemas.microsoft.com/office/drawing/2014/main" id="{6C1976B3-96F1-4403-AF1D-0304A66BEC59}"/>
              </a:ext>
            </a:extLst>
          </p:cNvPr>
          <p:cNvSpPr txBox="1"/>
          <p:nvPr/>
        </p:nvSpPr>
        <p:spPr>
          <a:xfrm>
            <a:off x="1259632" y="395372"/>
            <a:ext cx="5040560" cy="369332"/>
          </a:xfrm>
          <a:prstGeom prst="rect">
            <a:avLst/>
          </a:prstGeom>
          <a:noFill/>
        </p:spPr>
        <p:txBody>
          <a:bodyPr wrap="square" rtlCol="0">
            <a:spAutoFit/>
          </a:bodyPr>
          <a:lstStyle/>
          <a:p>
            <a:r>
              <a:rPr lang="cs-CZ" b="1" dirty="0" err="1">
                <a:solidFill>
                  <a:srgbClr val="FF0000"/>
                </a:solidFill>
              </a:rPr>
              <a:t>Microsatellite</a:t>
            </a:r>
            <a:r>
              <a:rPr lang="cs-CZ" b="1" dirty="0">
                <a:solidFill>
                  <a:srgbClr val="FF0000"/>
                </a:solidFill>
              </a:rPr>
              <a:t> instability</a:t>
            </a:r>
          </a:p>
        </p:txBody>
      </p:sp>
      <p:sp>
        <p:nvSpPr>
          <p:cNvPr id="2" name="TextovéPole 1">
            <a:extLst>
              <a:ext uri="{FF2B5EF4-FFF2-40B4-BE49-F238E27FC236}">
                <a16:creationId xmlns:a16="http://schemas.microsoft.com/office/drawing/2014/main" id="{D98AF308-2C31-26B6-1D79-D17431FF1386}"/>
              </a:ext>
            </a:extLst>
          </p:cNvPr>
          <p:cNvSpPr txBox="1"/>
          <p:nvPr/>
        </p:nvSpPr>
        <p:spPr>
          <a:xfrm>
            <a:off x="844062" y="5922295"/>
            <a:ext cx="7700963" cy="646331"/>
          </a:xfrm>
          <a:prstGeom prst="rect">
            <a:avLst/>
          </a:prstGeom>
          <a:noFill/>
        </p:spPr>
        <p:txBody>
          <a:bodyPr wrap="square" rtlCol="0">
            <a:spAutoFit/>
          </a:bodyPr>
          <a:lstStyle/>
          <a:p>
            <a:r>
              <a:rPr lang="cs-CZ" dirty="0"/>
              <a:t>MSI -H/MMR-D (</a:t>
            </a:r>
            <a:r>
              <a:rPr lang="cs-CZ" dirty="0" err="1"/>
              <a:t>mikrosatelite</a:t>
            </a:r>
            <a:r>
              <a:rPr lang="cs-CZ" dirty="0"/>
              <a:t> instability krátké nekódující repetitivní </a:t>
            </a:r>
            <a:r>
              <a:rPr lang="cs-CZ" dirty="0" err="1"/>
              <a:t>genomické</a:t>
            </a:r>
            <a:r>
              <a:rPr lang="cs-CZ" dirty="0"/>
              <a:t> sekvence, vyšší tendence k mutacím, </a:t>
            </a:r>
            <a:r>
              <a:rPr lang="cs-CZ" dirty="0" err="1"/>
              <a:t>mismatch</a:t>
            </a:r>
            <a:r>
              <a:rPr lang="cs-CZ" dirty="0"/>
              <a:t> </a:t>
            </a:r>
            <a:r>
              <a:rPr lang="cs-CZ" dirty="0" err="1"/>
              <a:t>repair</a:t>
            </a:r>
            <a:r>
              <a:rPr lang="cs-CZ" dirty="0"/>
              <a:t> </a:t>
            </a:r>
            <a:r>
              <a:rPr lang="cs-CZ" dirty="0" err="1"/>
              <a:t>deficiency</a:t>
            </a:r>
            <a:endParaRPr lang="cs-CZ" dirty="0"/>
          </a:p>
        </p:txBody>
      </p:sp>
    </p:spTree>
    <p:extLst>
      <p:ext uri="{BB962C8B-B14F-4D97-AF65-F5344CB8AC3E}">
        <p14:creationId xmlns:p14="http://schemas.microsoft.com/office/powerpoint/2010/main" val="2419994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430557F-6B6A-414A-8520-34D602769414}"/>
              </a:ext>
            </a:extLst>
          </p:cNvPr>
          <p:cNvPicPr>
            <a:picLocks noChangeAspect="1"/>
          </p:cNvPicPr>
          <p:nvPr/>
        </p:nvPicPr>
        <p:blipFill rotWithShape="1">
          <a:blip r:embed="rId3"/>
          <a:srcRect l="24801" t="37394" r="27697" b="28990"/>
          <a:stretch/>
        </p:blipFill>
        <p:spPr>
          <a:xfrm>
            <a:off x="228347" y="116632"/>
            <a:ext cx="8687305" cy="3456384"/>
          </a:xfrm>
          <a:prstGeom prst="rect">
            <a:avLst/>
          </a:prstGeom>
        </p:spPr>
      </p:pic>
      <p:pic>
        <p:nvPicPr>
          <p:cNvPr id="5" name="Obrázek 4">
            <a:extLst>
              <a:ext uri="{FF2B5EF4-FFF2-40B4-BE49-F238E27FC236}">
                <a16:creationId xmlns:a16="http://schemas.microsoft.com/office/drawing/2014/main" id="{B62BAF68-91C3-4F88-B6AB-D8E767564562}"/>
              </a:ext>
            </a:extLst>
          </p:cNvPr>
          <p:cNvPicPr>
            <a:picLocks noChangeAspect="1"/>
          </p:cNvPicPr>
          <p:nvPr/>
        </p:nvPicPr>
        <p:blipFill rotWithShape="1">
          <a:blip r:embed="rId4"/>
          <a:srcRect l="25588" t="32768" r="27163" b="35994"/>
          <a:stretch/>
        </p:blipFill>
        <p:spPr>
          <a:xfrm>
            <a:off x="343223" y="3549221"/>
            <a:ext cx="8457554" cy="3024336"/>
          </a:xfrm>
          <a:prstGeom prst="rect">
            <a:avLst/>
          </a:prstGeom>
        </p:spPr>
      </p:pic>
    </p:spTree>
    <p:extLst>
      <p:ext uri="{BB962C8B-B14F-4D97-AF65-F5344CB8AC3E}">
        <p14:creationId xmlns:p14="http://schemas.microsoft.com/office/powerpoint/2010/main" val="8621816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984" r="19283" b="56906"/>
          <a:stretch/>
        </p:blipFill>
        <p:spPr>
          <a:xfrm>
            <a:off x="755576" y="476672"/>
            <a:ext cx="7332472" cy="3168352"/>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b="59850"/>
          <a:stretch/>
        </p:blipFill>
        <p:spPr>
          <a:xfrm>
            <a:off x="539552" y="3861048"/>
            <a:ext cx="8258175" cy="2348111"/>
          </a:xfrm>
          <a:prstGeom prst="rect">
            <a:avLst/>
          </a:prstGeom>
        </p:spPr>
      </p:pic>
    </p:spTree>
    <p:extLst>
      <p:ext uri="{BB962C8B-B14F-4D97-AF65-F5344CB8AC3E}">
        <p14:creationId xmlns:p14="http://schemas.microsoft.com/office/powerpoint/2010/main" val="3869315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44D1CC4-8281-49C1-BBAA-8FD0399DF47A}"/>
              </a:ext>
            </a:extLst>
          </p:cNvPr>
          <p:cNvPicPr>
            <a:picLocks noChangeAspect="1"/>
          </p:cNvPicPr>
          <p:nvPr/>
        </p:nvPicPr>
        <p:blipFill rotWithShape="1">
          <a:blip r:embed="rId2"/>
          <a:srcRect l="30267" t="37394" r="31887" b="10781"/>
          <a:stretch/>
        </p:blipFill>
        <p:spPr>
          <a:xfrm rot="5400000">
            <a:off x="1165243" y="469720"/>
            <a:ext cx="6453473" cy="5544616"/>
          </a:xfrm>
          <a:prstGeom prst="rect">
            <a:avLst/>
          </a:prstGeom>
        </p:spPr>
      </p:pic>
    </p:spTree>
    <p:extLst>
      <p:ext uri="{BB962C8B-B14F-4D97-AF65-F5344CB8AC3E}">
        <p14:creationId xmlns:p14="http://schemas.microsoft.com/office/powerpoint/2010/main" val="3467180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7750D5-5A5A-5C78-31B6-1E5285501E8F}"/>
              </a:ext>
            </a:extLst>
          </p:cNvPr>
          <p:cNvSpPr>
            <a:spLocks noGrp="1"/>
          </p:cNvSpPr>
          <p:nvPr>
            <p:ph type="title"/>
          </p:nvPr>
        </p:nvSpPr>
        <p:spPr/>
        <p:txBody>
          <a:bodyPr>
            <a:normAutofit/>
          </a:bodyPr>
          <a:lstStyle/>
          <a:p>
            <a:r>
              <a:rPr lang="cs-CZ" sz="3600" b="1" dirty="0"/>
              <a:t>Hereditární syndromy</a:t>
            </a:r>
            <a:br>
              <a:rPr lang="cs-CZ" b="1" dirty="0"/>
            </a:br>
            <a:endParaRPr lang="en-US" dirty="0"/>
          </a:p>
        </p:txBody>
      </p:sp>
      <p:sp>
        <p:nvSpPr>
          <p:cNvPr id="2" name="TextovéPole 1">
            <a:extLst>
              <a:ext uri="{FF2B5EF4-FFF2-40B4-BE49-F238E27FC236}">
                <a16:creationId xmlns:a16="http://schemas.microsoft.com/office/drawing/2014/main" id="{A6D5D645-7574-4980-BEBE-817B3F075EA1}"/>
              </a:ext>
            </a:extLst>
          </p:cNvPr>
          <p:cNvSpPr txBox="1"/>
          <p:nvPr/>
        </p:nvSpPr>
        <p:spPr>
          <a:xfrm>
            <a:off x="457200" y="1495325"/>
            <a:ext cx="4038600" cy="4525963"/>
          </a:xfrm>
          <a:prstGeom prst="rect">
            <a:avLst/>
          </a:prstGeom>
        </p:spPr>
        <p:txBody>
          <a:bodyPr vert="horz" lIns="91440" tIns="45720" rIns="91440" bIns="45720" rtlCol="0">
            <a:normAutofit fontScale="92500" lnSpcReduction="10000"/>
          </a:bodyPr>
          <a:lstStyle/>
          <a:p>
            <a:pPr>
              <a:lnSpc>
                <a:spcPct val="90000"/>
              </a:lnSpc>
              <a:spcBef>
                <a:spcPct val="20000"/>
              </a:spcBef>
              <a:buFont typeface="Arial" pitchFamily="34" charset="0"/>
            </a:pPr>
            <a:endParaRPr lang="cs-CZ" dirty="0"/>
          </a:p>
          <a:p>
            <a:pPr>
              <a:lnSpc>
                <a:spcPct val="90000"/>
              </a:lnSpc>
              <a:spcBef>
                <a:spcPct val="20000"/>
              </a:spcBef>
              <a:buFont typeface="Arial" pitchFamily="34" charset="0"/>
            </a:pPr>
            <a:r>
              <a:rPr lang="cs-CZ" b="1" dirty="0"/>
              <a:t>Familiární </a:t>
            </a:r>
            <a:r>
              <a:rPr lang="cs-CZ" b="1" dirty="0" err="1"/>
              <a:t>ademotatózní</a:t>
            </a:r>
            <a:r>
              <a:rPr lang="cs-CZ" b="1" dirty="0"/>
              <a:t> polypóza FAP</a:t>
            </a:r>
          </a:p>
          <a:p>
            <a:pPr>
              <a:lnSpc>
                <a:spcPct val="90000"/>
              </a:lnSpc>
              <a:spcBef>
                <a:spcPct val="20000"/>
              </a:spcBef>
              <a:buFont typeface="Arial" pitchFamily="34" charset="0"/>
            </a:pPr>
            <a:r>
              <a:rPr lang="cs-CZ" dirty="0"/>
              <a:t>1-2 % nádorů, mnohočetné polypy střeva (stovky) , tendence k </a:t>
            </a:r>
            <a:r>
              <a:rPr lang="cs-CZ" dirty="0" err="1"/>
              <a:t>malignizaci</a:t>
            </a:r>
            <a:r>
              <a:rPr lang="cs-CZ" dirty="0"/>
              <a:t> je jistá </a:t>
            </a:r>
          </a:p>
          <a:p>
            <a:pPr>
              <a:lnSpc>
                <a:spcPct val="90000"/>
              </a:lnSpc>
              <a:spcBef>
                <a:spcPct val="20000"/>
              </a:spcBef>
              <a:buFont typeface="Arial" pitchFamily="34" charset="0"/>
            </a:pPr>
            <a:r>
              <a:rPr lang="cs-CZ" dirty="0"/>
              <a:t>( 100 % v 50 letech ), distální část střeva, konečník, </a:t>
            </a:r>
          </a:p>
          <a:p>
            <a:pPr>
              <a:lnSpc>
                <a:spcPct val="90000"/>
              </a:lnSpc>
              <a:spcBef>
                <a:spcPct val="20000"/>
              </a:spcBef>
              <a:buFont typeface="Arial" pitchFamily="34" charset="0"/>
            </a:pPr>
            <a:r>
              <a:rPr lang="cs-CZ" dirty="0"/>
              <a:t>AD nemoc, nádorový supresorový gen APC</a:t>
            </a:r>
          </a:p>
          <a:p>
            <a:pPr>
              <a:lnSpc>
                <a:spcPct val="90000"/>
              </a:lnSpc>
              <a:spcBef>
                <a:spcPct val="20000"/>
              </a:spcBef>
              <a:buFont typeface="Arial" pitchFamily="34" charset="0"/>
            </a:pPr>
            <a:r>
              <a:rPr lang="cs-CZ" dirty="0"/>
              <a:t>Varianta </a:t>
            </a:r>
            <a:r>
              <a:rPr lang="cs-CZ" dirty="0" err="1"/>
              <a:t>Gardnerův</a:t>
            </a:r>
            <a:r>
              <a:rPr lang="cs-CZ" dirty="0"/>
              <a:t> syndrom- FAP + </a:t>
            </a:r>
            <a:r>
              <a:rPr lang="cs-CZ" dirty="0" err="1"/>
              <a:t>extrakolické</a:t>
            </a:r>
            <a:r>
              <a:rPr lang="cs-CZ" dirty="0"/>
              <a:t> projevy (podkožní fibromy, osteomy)</a:t>
            </a:r>
          </a:p>
          <a:p>
            <a:pPr>
              <a:lnSpc>
                <a:spcPct val="90000"/>
              </a:lnSpc>
              <a:spcBef>
                <a:spcPct val="20000"/>
              </a:spcBef>
              <a:buFont typeface="Arial" pitchFamily="34" charset="0"/>
            </a:pPr>
            <a:endParaRPr lang="cs-CZ" dirty="0"/>
          </a:p>
          <a:p>
            <a:pPr>
              <a:lnSpc>
                <a:spcPct val="90000"/>
              </a:lnSpc>
              <a:spcBef>
                <a:spcPct val="20000"/>
              </a:spcBef>
              <a:buFont typeface="Arial" pitchFamily="34" charset="0"/>
            </a:pPr>
            <a:r>
              <a:rPr lang="cs-CZ" b="1" dirty="0"/>
              <a:t>Hereditární nepolypózní kolorektální karcinom HNPCC (Lynchův </a:t>
            </a:r>
            <a:r>
              <a:rPr lang="cs-CZ" b="1" dirty="0" err="1"/>
              <a:t>sy</a:t>
            </a:r>
            <a:r>
              <a:rPr lang="cs-CZ" b="1" dirty="0"/>
              <a:t>)</a:t>
            </a:r>
          </a:p>
          <a:p>
            <a:pPr>
              <a:lnSpc>
                <a:spcPct val="90000"/>
              </a:lnSpc>
              <a:spcBef>
                <a:spcPct val="20000"/>
              </a:spcBef>
              <a:buFont typeface="Arial" pitchFamily="34" charset="0"/>
            </a:pPr>
            <a:r>
              <a:rPr lang="cs-CZ" dirty="0"/>
              <a:t>Mutace MMR genů MLH1 a MSH1</a:t>
            </a:r>
          </a:p>
          <a:p>
            <a:pPr>
              <a:lnSpc>
                <a:spcPct val="90000"/>
              </a:lnSpc>
              <a:spcBef>
                <a:spcPct val="20000"/>
              </a:spcBef>
              <a:buFont typeface="Arial" pitchFamily="34" charset="0"/>
            </a:pPr>
            <a:r>
              <a:rPr lang="cs-CZ" dirty="0"/>
              <a:t>Časný výskyt, pravá strana </a:t>
            </a:r>
            <a:r>
              <a:rPr lang="cs-CZ" dirty="0" err="1"/>
              <a:t>colon</a:t>
            </a:r>
            <a:r>
              <a:rPr lang="cs-CZ" dirty="0"/>
              <a:t>, v 10 % synchronní nádor i v jiném úseku střeva</a:t>
            </a:r>
          </a:p>
          <a:p>
            <a:pPr>
              <a:lnSpc>
                <a:spcPct val="90000"/>
              </a:lnSpc>
              <a:spcBef>
                <a:spcPct val="20000"/>
              </a:spcBef>
              <a:buFont typeface="Arial" pitchFamily="34" charset="0"/>
            </a:pPr>
            <a:r>
              <a:rPr lang="cs-CZ" dirty="0"/>
              <a:t>Celoživotní riziko tumoru 80 %</a:t>
            </a:r>
          </a:p>
          <a:p>
            <a:pPr>
              <a:lnSpc>
                <a:spcPct val="90000"/>
              </a:lnSpc>
              <a:spcBef>
                <a:spcPct val="20000"/>
              </a:spcBef>
              <a:buFont typeface="Arial" pitchFamily="34" charset="0"/>
            </a:pPr>
            <a:endParaRPr lang="cs-CZ" dirty="0"/>
          </a:p>
          <a:p>
            <a:pPr>
              <a:lnSpc>
                <a:spcPct val="90000"/>
              </a:lnSpc>
              <a:spcBef>
                <a:spcPct val="20000"/>
              </a:spcBef>
              <a:buFont typeface="Arial" pitchFamily="34" charset="0"/>
            </a:pPr>
            <a:endParaRPr lang="cs-CZ" dirty="0"/>
          </a:p>
        </p:txBody>
      </p:sp>
      <p:pic>
        <p:nvPicPr>
          <p:cNvPr id="3" name="Obrázek 2" descr="Obsah obrázku interiér, pečené, regál, zavřít&#10;&#10;Popis byl vytvořen automaticky">
            <a:extLst>
              <a:ext uri="{FF2B5EF4-FFF2-40B4-BE49-F238E27FC236}">
                <a16:creationId xmlns:a16="http://schemas.microsoft.com/office/drawing/2014/main" id="{B34ABEC1-0EE4-4440-A1ED-C6E264B2D676}"/>
              </a:ext>
            </a:extLst>
          </p:cNvPr>
          <p:cNvPicPr>
            <a:picLocks noChangeAspect="1"/>
          </p:cNvPicPr>
          <p:nvPr/>
        </p:nvPicPr>
        <p:blipFill rotWithShape="1">
          <a:blip r:embed="rId2"/>
          <a:srcRect l="5130" r="16567" b="-4"/>
          <a:stretch/>
        </p:blipFill>
        <p:spPr>
          <a:xfrm>
            <a:off x="4648200" y="1600200"/>
            <a:ext cx="4038600" cy="4525963"/>
          </a:xfrm>
          <a:prstGeom prst="rect">
            <a:avLst/>
          </a:prstGeom>
          <a:noFill/>
        </p:spPr>
      </p:pic>
    </p:spTree>
    <p:extLst>
      <p:ext uri="{BB962C8B-B14F-4D97-AF65-F5344CB8AC3E}">
        <p14:creationId xmlns:p14="http://schemas.microsoft.com/office/powerpoint/2010/main" val="4201990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D56BC1-BEB9-CFA0-714F-5A6ACB12C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34320"/>
            <a:ext cx="7770762" cy="6389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478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CABDC30-4BD6-4622-8D15-78DC7AB5BD9A}"/>
              </a:ext>
            </a:extLst>
          </p:cNvPr>
          <p:cNvSpPr txBox="1"/>
          <p:nvPr/>
        </p:nvSpPr>
        <p:spPr>
          <a:xfrm>
            <a:off x="611560" y="404664"/>
            <a:ext cx="7992888" cy="3447098"/>
          </a:xfrm>
          <a:prstGeom prst="rect">
            <a:avLst/>
          </a:prstGeom>
          <a:noFill/>
        </p:spPr>
        <p:txBody>
          <a:bodyPr wrap="square" rtlCol="0">
            <a:spAutoFit/>
          </a:bodyPr>
          <a:lstStyle/>
          <a:p>
            <a:r>
              <a:rPr lang="cs-CZ" sz="2000" b="1" dirty="0"/>
              <a:t>Prognóza:  </a:t>
            </a:r>
            <a:r>
              <a:rPr lang="cs-CZ" sz="2000" dirty="0"/>
              <a:t>5-y OS u I a II stadia 90 %</a:t>
            </a:r>
          </a:p>
          <a:p>
            <a:r>
              <a:rPr lang="cs-CZ" sz="2000" dirty="0"/>
              <a:t>	5 y OS u III stadia 70 %</a:t>
            </a:r>
          </a:p>
          <a:p>
            <a:r>
              <a:rPr lang="cs-CZ" sz="2000" dirty="0"/>
              <a:t>	5 y OS u IV stadium s </a:t>
            </a:r>
            <a:r>
              <a:rPr lang="cs-CZ" sz="2000" dirty="0" err="1"/>
              <a:t>resekabilní</a:t>
            </a:r>
            <a:r>
              <a:rPr lang="cs-CZ" sz="2000" dirty="0"/>
              <a:t> </a:t>
            </a:r>
            <a:r>
              <a:rPr lang="cs-CZ" sz="2000" dirty="0" err="1"/>
              <a:t>mts</a:t>
            </a:r>
            <a:r>
              <a:rPr lang="cs-CZ" sz="2000" dirty="0"/>
              <a:t> 40 %, </a:t>
            </a:r>
          </a:p>
          <a:p>
            <a:r>
              <a:rPr lang="cs-CZ" sz="2000" dirty="0"/>
              <a:t>	</a:t>
            </a:r>
            <a:r>
              <a:rPr lang="cs-CZ" sz="2000" dirty="0" err="1"/>
              <a:t>neresekabilní</a:t>
            </a:r>
            <a:r>
              <a:rPr lang="cs-CZ" sz="2000" dirty="0"/>
              <a:t> </a:t>
            </a:r>
            <a:r>
              <a:rPr lang="cs-CZ" sz="2000" dirty="0" err="1"/>
              <a:t>mts</a:t>
            </a:r>
            <a:r>
              <a:rPr lang="cs-CZ" sz="2000" dirty="0"/>
              <a:t> medián přežití 24-30 měsíců </a:t>
            </a:r>
          </a:p>
          <a:p>
            <a:endParaRPr lang="cs-CZ" sz="2000" b="1" dirty="0"/>
          </a:p>
          <a:p>
            <a:endParaRPr lang="cs-CZ" sz="2000" b="1" dirty="0"/>
          </a:p>
          <a:p>
            <a:endParaRPr lang="cs-CZ" sz="2000" b="1" dirty="0"/>
          </a:p>
          <a:p>
            <a:r>
              <a:rPr lang="cs-CZ" sz="2000" b="1" dirty="0"/>
              <a:t>Screening</a:t>
            </a:r>
            <a:r>
              <a:rPr lang="cs-CZ" sz="2000" dirty="0"/>
              <a:t> – od roku 2009, od 50 let- test na okultní krvácení </a:t>
            </a:r>
            <a:r>
              <a:rPr lang="cs-CZ" sz="2000" dirty="0" err="1"/>
              <a:t>iTOKS</a:t>
            </a:r>
            <a:r>
              <a:rPr lang="cs-CZ" sz="2000" dirty="0"/>
              <a:t> 1 ročně, kolonoskopie dle nálezu á 10 let</a:t>
            </a:r>
          </a:p>
          <a:p>
            <a:r>
              <a:rPr lang="cs-CZ" sz="1400" dirty="0" err="1"/>
              <a:t>iTOKS</a:t>
            </a:r>
            <a:r>
              <a:rPr lang="cs-CZ" sz="1400" dirty="0"/>
              <a:t>/FIT je založen na detekci proteinu (lidského hemoglobinu) ve stolici pomocí monoklonální protilátky</a:t>
            </a:r>
            <a:endParaRPr lang="cs-CZ" sz="2000" dirty="0"/>
          </a:p>
          <a:p>
            <a:endParaRPr lang="cs-CZ" dirty="0"/>
          </a:p>
        </p:txBody>
      </p:sp>
      <p:pic>
        <p:nvPicPr>
          <p:cNvPr id="4" name="Obrázek 3">
            <a:extLst>
              <a:ext uri="{FF2B5EF4-FFF2-40B4-BE49-F238E27FC236}">
                <a16:creationId xmlns:a16="http://schemas.microsoft.com/office/drawing/2014/main" id="{92D74F4D-28D9-402B-B813-621525DD122A}"/>
              </a:ext>
            </a:extLst>
          </p:cNvPr>
          <p:cNvPicPr>
            <a:picLocks noChangeAspect="1"/>
          </p:cNvPicPr>
          <p:nvPr/>
        </p:nvPicPr>
        <p:blipFill>
          <a:blip r:embed="rId3"/>
          <a:stretch>
            <a:fillRect/>
          </a:stretch>
        </p:blipFill>
        <p:spPr>
          <a:xfrm>
            <a:off x="4562475" y="3419475"/>
            <a:ext cx="19050" cy="19050"/>
          </a:xfrm>
          <a:prstGeom prst="rect">
            <a:avLst/>
          </a:prstGeom>
        </p:spPr>
      </p:pic>
      <p:pic>
        <p:nvPicPr>
          <p:cNvPr id="6" name="Obrázek 5">
            <a:extLst>
              <a:ext uri="{FF2B5EF4-FFF2-40B4-BE49-F238E27FC236}">
                <a16:creationId xmlns:a16="http://schemas.microsoft.com/office/drawing/2014/main" id="{D38A7C0B-55F8-49B6-A0EE-81B243DEA235}"/>
              </a:ext>
            </a:extLst>
          </p:cNvPr>
          <p:cNvPicPr>
            <a:picLocks noChangeAspect="1"/>
          </p:cNvPicPr>
          <p:nvPr/>
        </p:nvPicPr>
        <p:blipFill>
          <a:blip r:embed="rId3"/>
          <a:stretch>
            <a:fillRect/>
          </a:stretch>
        </p:blipFill>
        <p:spPr>
          <a:xfrm>
            <a:off x="4562475" y="3419475"/>
            <a:ext cx="19050" cy="19050"/>
          </a:xfrm>
          <a:prstGeom prst="rect">
            <a:avLst/>
          </a:prstGeom>
        </p:spPr>
      </p:pic>
      <p:pic>
        <p:nvPicPr>
          <p:cNvPr id="8" name="Obrázek 7">
            <a:extLst>
              <a:ext uri="{FF2B5EF4-FFF2-40B4-BE49-F238E27FC236}">
                <a16:creationId xmlns:a16="http://schemas.microsoft.com/office/drawing/2014/main" id="{C16FAC0B-05C5-49DA-9CF2-F2A39DC10DB6}"/>
              </a:ext>
            </a:extLst>
          </p:cNvPr>
          <p:cNvPicPr>
            <a:picLocks noChangeAspect="1"/>
          </p:cNvPicPr>
          <p:nvPr/>
        </p:nvPicPr>
        <p:blipFill rotWithShape="1">
          <a:blip r:embed="rId4"/>
          <a:srcRect l="29525" t="41596" r="16138" b="19185"/>
          <a:stretch/>
        </p:blipFill>
        <p:spPr>
          <a:xfrm>
            <a:off x="1110210" y="3762844"/>
            <a:ext cx="6630142" cy="2690492"/>
          </a:xfrm>
          <a:prstGeom prst="rect">
            <a:avLst/>
          </a:prstGeom>
          <a:ln>
            <a:solidFill>
              <a:srgbClr val="0070C0"/>
            </a:solidFill>
          </a:ln>
        </p:spPr>
      </p:pic>
      <p:sp>
        <p:nvSpPr>
          <p:cNvPr id="9" name="TextovéPole 8">
            <a:extLst>
              <a:ext uri="{FF2B5EF4-FFF2-40B4-BE49-F238E27FC236}">
                <a16:creationId xmlns:a16="http://schemas.microsoft.com/office/drawing/2014/main" id="{0C16C635-C103-45A3-9191-A5D106276083}"/>
              </a:ext>
            </a:extLst>
          </p:cNvPr>
          <p:cNvSpPr txBox="1"/>
          <p:nvPr/>
        </p:nvSpPr>
        <p:spPr>
          <a:xfrm>
            <a:off x="6156176" y="6381328"/>
            <a:ext cx="2304256" cy="369332"/>
          </a:xfrm>
          <a:prstGeom prst="rect">
            <a:avLst/>
          </a:prstGeom>
          <a:noFill/>
        </p:spPr>
        <p:txBody>
          <a:bodyPr wrap="square" rtlCol="0">
            <a:spAutoFit/>
          </a:bodyPr>
          <a:lstStyle/>
          <a:p>
            <a:r>
              <a:rPr lang="cs-CZ" dirty="0"/>
              <a:t>www.kolorektum.cz</a:t>
            </a:r>
          </a:p>
        </p:txBody>
      </p:sp>
    </p:spTree>
    <p:extLst>
      <p:ext uri="{BB962C8B-B14F-4D97-AF65-F5344CB8AC3E}">
        <p14:creationId xmlns:p14="http://schemas.microsoft.com/office/powerpoint/2010/main" val="2849394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149367" y="332656"/>
            <a:ext cx="2845266" cy="584775"/>
          </a:xfrm>
          <a:prstGeom prst="rect">
            <a:avLst/>
          </a:prstGeom>
          <a:noFill/>
        </p:spPr>
        <p:txBody>
          <a:bodyPr wrap="none" rtlCol="0">
            <a:spAutoFit/>
          </a:bodyPr>
          <a:lstStyle/>
          <a:p>
            <a:r>
              <a:rPr lang="cs-CZ" sz="3200" b="1" dirty="0"/>
              <a:t>Nádory žaludku</a:t>
            </a:r>
            <a:endParaRPr lang="en-US" sz="3200" b="1" dirty="0"/>
          </a:p>
        </p:txBody>
      </p:sp>
      <p:sp>
        <p:nvSpPr>
          <p:cNvPr id="3" name="TextovéPole 2"/>
          <p:cNvSpPr txBox="1"/>
          <p:nvPr/>
        </p:nvSpPr>
        <p:spPr>
          <a:xfrm>
            <a:off x="323528" y="1196752"/>
            <a:ext cx="8820472" cy="5139869"/>
          </a:xfrm>
          <a:prstGeom prst="rect">
            <a:avLst/>
          </a:prstGeom>
          <a:noFill/>
        </p:spPr>
        <p:txBody>
          <a:bodyPr wrap="square" rtlCol="0">
            <a:spAutoFit/>
          </a:bodyPr>
          <a:lstStyle/>
          <a:p>
            <a:pPr>
              <a:buFont typeface="Arial" pitchFamily="34" charset="0"/>
              <a:buChar char="•"/>
            </a:pPr>
            <a:r>
              <a:rPr lang="cs-CZ" sz="2000" dirty="0"/>
              <a:t> </a:t>
            </a:r>
            <a:r>
              <a:rPr lang="cs-CZ" dirty="0"/>
              <a:t>celosvětově poměrně časté, u nás incidence klesá 12/100 000, mortalita 9/100 000</a:t>
            </a:r>
          </a:p>
          <a:p>
            <a:r>
              <a:rPr lang="cs-CZ" dirty="0"/>
              <a:t>Častěji onemocní muži </a:t>
            </a:r>
          </a:p>
          <a:p>
            <a:pPr>
              <a:buFont typeface="Arial" pitchFamily="34" charset="0"/>
              <a:buChar char="•"/>
            </a:pPr>
            <a:endParaRPr lang="cs-CZ" dirty="0"/>
          </a:p>
          <a:p>
            <a:r>
              <a:rPr lang="cs-CZ" b="1" dirty="0"/>
              <a:t>Rizikové faktory </a:t>
            </a:r>
            <a:r>
              <a:rPr lang="cs-CZ" dirty="0"/>
              <a:t>- strava (sůl, nitráty –konzervace, uzení), kouření,  alkohol, obezita, </a:t>
            </a:r>
          </a:p>
          <a:p>
            <a:r>
              <a:rPr lang="cs-CZ" dirty="0" err="1"/>
              <a:t>Helicobacter</a:t>
            </a:r>
            <a:r>
              <a:rPr lang="cs-CZ" dirty="0"/>
              <a:t> </a:t>
            </a:r>
            <a:r>
              <a:rPr lang="cs-CZ" dirty="0" err="1"/>
              <a:t>pylori</a:t>
            </a:r>
            <a:r>
              <a:rPr lang="cs-CZ" dirty="0"/>
              <a:t>, EBV</a:t>
            </a:r>
          </a:p>
          <a:p>
            <a:endParaRPr lang="cs-CZ" dirty="0"/>
          </a:p>
          <a:p>
            <a:r>
              <a:rPr lang="cs-CZ" dirty="0"/>
              <a:t>geneticky hereditární difuzní karcinom žaludku - mutace E </a:t>
            </a:r>
            <a:r>
              <a:rPr lang="cs-CZ" dirty="0" err="1"/>
              <a:t>cadherinu</a:t>
            </a:r>
            <a:r>
              <a:rPr lang="cs-CZ" dirty="0"/>
              <a:t> CDH-1, manifestace většinou kolem 38.roku, současně nádory prsu</a:t>
            </a:r>
          </a:p>
          <a:p>
            <a:endParaRPr lang="cs-CZ" dirty="0"/>
          </a:p>
          <a:p>
            <a:r>
              <a:rPr lang="cs-CZ" dirty="0"/>
              <a:t>Ca žaludku spojen s mutacemi BRCA 1 a 2, FAP, Lynch </a:t>
            </a:r>
            <a:r>
              <a:rPr lang="cs-CZ" dirty="0" err="1"/>
              <a:t>sy</a:t>
            </a:r>
            <a:r>
              <a:rPr lang="cs-CZ" dirty="0"/>
              <a:t>, </a:t>
            </a:r>
            <a:r>
              <a:rPr lang="cs-CZ" dirty="0" err="1"/>
              <a:t>Li-Fraumeni</a:t>
            </a:r>
            <a:r>
              <a:rPr lang="cs-CZ" dirty="0"/>
              <a:t> </a:t>
            </a:r>
            <a:r>
              <a:rPr lang="cs-CZ" dirty="0" err="1"/>
              <a:t>sy</a:t>
            </a:r>
            <a:endParaRPr lang="cs-CZ" dirty="0"/>
          </a:p>
          <a:p>
            <a:endParaRPr lang="cs-CZ" dirty="0"/>
          </a:p>
          <a:p>
            <a:r>
              <a:rPr lang="cs-CZ" b="1" dirty="0"/>
              <a:t>Symptomy</a:t>
            </a:r>
            <a:r>
              <a:rPr lang="cs-CZ" dirty="0"/>
              <a:t> často nespecifické (dyspepsie, jako vředová choroba), hubnutí, zvracení</a:t>
            </a:r>
          </a:p>
          <a:p>
            <a:pPr>
              <a:buFont typeface="Arial" pitchFamily="34" charset="0"/>
              <a:buChar char="•"/>
            </a:pPr>
            <a:endParaRPr lang="cs-CZ" dirty="0"/>
          </a:p>
          <a:p>
            <a:r>
              <a:rPr lang="cs-CZ" b="1" dirty="0"/>
              <a:t>Diagnostika</a:t>
            </a:r>
            <a:r>
              <a:rPr lang="cs-CZ" dirty="0"/>
              <a:t>-  endoskopie (</a:t>
            </a:r>
            <a:r>
              <a:rPr lang="cs-CZ" dirty="0" err="1"/>
              <a:t>esofagogastroskopie</a:t>
            </a:r>
            <a:r>
              <a:rPr lang="cs-CZ" dirty="0"/>
              <a:t>) s biopsií, RTG hrudníku,</a:t>
            </a:r>
          </a:p>
          <a:p>
            <a:r>
              <a:rPr lang="cs-CZ" dirty="0"/>
              <a:t> CT hrudníku a břicha</a:t>
            </a:r>
          </a:p>
          <a:p>
            <a:pPr>
              <a:buFont typeface="Arial" pitchFamily="34" charset="0"/>
              <a:buChar char="•"/>
            </a:pPr>
            <a:endParaRPr lang="cs-CZ" dirty="0"/>
          </a:p>
          <a:p>
            <a:pPr>
              <a:buFont typeface="Arial" pitchFamily="34" charset="0"/>
              <a:buChar char="•"/>
            </a:pPr>
            <a:r>
              <a:rPr lang="cs-CZ" dirty="0"/>
              <a:t> histologické typy – adenokarcinom, GIST, neuroendokrinní nádory, </a:t>
            </a:r>
            <a:r>
              <a:rPr lang="cs-CZ" dirty="0" err="1"/>
              <a:t>MALTom</a:t>
            </a:r>
            <a:endParaRPr lang="cs-CZ" dirty="0"/>
          </a:p>
          <a:p>
            <a:pPr>
              <a:buFont typeface="Arial" pitchFamily="34" charset="0"/>
              <a:buChar char="•"/>
            </a:pPr>
            <a:endParaRPr lang="cs-CZ"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3821A2-6751-45D2-93E9-105EA4F2D0E6}"/>
              </a:ext>
            </a:extLst>
          </p:cNvPr>
          <p:cNvSpPr>
            <a:spLocks noGrp="1"/>
          </p:cNvSpPr>
          <p:nvPr>
            <p:ph type="title"/>
          </p:nvPr>
        </p:nvSpPr>
        <p:spPr/>
        <p:txBody>
          <a:bodyPr/>
          <a:lstStyle/>
          <a:p>
            <a:r>
              <a:rPr lang="cs-CZ" dirty="0"/>
              <a:t>Nádory jícnu</a:t>
            </a:r>
          </a:p>
        </p:txBody>
      </p:sp>
      <p:sp>
        <p:nvSpPr>
          <p:cNvPr id="3" name="TextovéPole 2">
            <a:extLst>
              <a:ext uri="{FF2B5EF4-FFF2-40B4-BE49-F238E27FC236}">
                <a16:creationId xmlns:a16="http://schemas.microsoft.com/office/drawing/2014/main" id="{752C663B-FE4E-4B2C-80D1-2AD3A5E5777A}"/>
              </a:ext>
            </a:extLst>
          </p:cNvPr>
          <p:cNvSpPr txBox="1"/>
          <p:nvPr/>
        </p:nvSpPr>
        <p:spPr>
          <a:xfrm>
            <a:off x="611560" y="1556792"/>
            <a:ext cx="8532440" cy="5632311"/>
          </a:xfrm>
          <a:prstGeom prst="rect">
            <a:avLst/>
          </a:prstGeom>
          <a:noFill/>
        </p:spPr>
        <p:txBody>
          <a:bodyPr wrap="square" rtlCol="0">
            <a:spAutoFit/>
          </a:bodyPr>
          <a:lstStyle/>
          <a:p>
            <a:pPr marL="342900" indent="-342900">
              <a:buFont typeface="Arial" panose="020B0604020202020204" pitchFamily="34" charset="0"/>
              <a:buChar char="•"/>
            </a:pPr>
            <a:r>
              <a:rPr lang="cs-CZ" sz="2400" dirty="0"/>
              <a:t>Incidence 6,13/100 tis obyvatel, mortalita 5,3/100 tis (r.2020)</a:t>
            </a:r>
          </a:p>
          <a:p>
            <a:pPr marL="342900" indent="-342900">
              <a:buFont typeface="Arial" panose="020B0604020202020204" pitchFamily="34" charset="0"/>
              <a:buChar char="•"/>
            </a:pPr>
            <a:r>
              <a:rPr lang="cs-CZ" sz="2400" dirty="0"/>
              <a:t>75 % pacientů tvoří muži</a:t>
            </a:r>
          </a:p>
          <a:p>
            <a:pPr marL="342900" indent="-342900">
              <a:buFont typeface="Arial" panose="020B0604020202020204" pitchFamily="34" charset="0"/>
              <a:buChar char="•"/>
            </a:pPr>
            <a:r>
              <a:rPr lang="cs-CZ" sz="2400" dirty="0"/>
              <a:t>věkové rozmezí okolo 70. roku</a:t>
            </a:r>
          </a:p>
          <a:p>
            <a:pPr marL="342900" indent="-342900">
              <a:buFont typeface="Arial" panose="020B0604020202020204" pitchFamily="34" charset="0"/>
              <a:buChar char="•"/>
            </a:pPr>
            <a:endParaRPr lang="cs-CZ" sz="2400" dirty="0"/>
          </a:p>
          <a:p>
            <a:r>
              <a:rPr lang="cs-CZ" sz="2400" dirty="0"/>
              <a:t>Histologické podtypy</a:t>
            </a:r>
          </a:p>
          <a:p>
            <a:pPr marL="342900" indent="-342900">
              <a:buFont typeface="Arial" panose="020B0604020202020204" pitchFamily="34" charset="0"/>
              <a:buChar char="•"/>
            </a:pPr>
            <a:r>
              <a:rPr lang="cs-CZ" sz="2400" b="1" dirty="0" err="1"/>
              <a:t>Dlaždicobuněčný</a:t>
            </a:r>
            <a:r>
              <a:rPr lang="cs-CZ" sz="2400" b="1" dirty="0"/>
              <a:t> (</a:t>
            </a:r>
            <a:r>
              <a:rPr lang="cs-CZ" sz="2400" b="1" dirty="0" err="1"/>
              <a:t>spinocelulární</a:t>
            </a:r>
            <a:r>
              <a:rPr lang="cs-CZ" sz="2400" b="1" dirty="0"/>
              <a:t>) karcinom </a:t>
            </a:r>
            <a:r>
              <a:rPr lang="cs-CZ" sz="2400" dirty="0"/>
              <a:t>– kouření, alkohol, pití horkých nápojů</a:t>
            </a:r>
          </a:p>
          <a:p>
            <a:pPr marL="342900" indent="-342900">
              <a:buFont typeface="Arial" panose="020B0604020202020204" pitchFamily="34" charset="0"/>
              <a:buChar char="•"/>
            </a:pPr>
            <a:r>
              <a:rPr lang="cs-CZ" sz="2400" b="1" dirty="0"/>
              <a:t>Adenokarcinom</a:t>
            </a:r>
            <a:r>
              <a:rPr lang="cs-CZ" sz="2400" dirty="0"/>
              <a:t> –  refluxní choroba jícnu - </a:t>
            </a:r>
            <a:r>
              <a:rPr lang="cs-CZ" sz="2400" i="1" dirty="0" err="1"/>
              <a:t>Barretův</a:t>
            </a:r>
            <a:r>
              <a:rPr lang="cs-CZ" sz="2400" i="1" dirty="0"/>
              <a:t> jícen</a:t>
            </a:r>
            <a:r>
              <a:rPr lang="cs-CZ" sz="2400" dirty="0"/>
              <a:t>, zvýšená koncentrace HCL, nadváha </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r>
              <a:rPr lang="cs-CZ" sz="2400" dirty="0"/>
              <a:t>V rámci duplicit- u nádorů hlavy a krku, nádorů plic</a:t>
            </a:r>
          </a:p>
          <a:p>
            <a:pPr marL="342900" indent="-342900">
              <a:buFont typeface="Arial" panose="020B0604020202020204" pitchFamily="34" charset="0"/>
              <a:buChar char="•"/>
            </a:pPr>
            <a:r>
              <a:rPr lang="cs-CZ" sz="2400" dirty="0"/>
              <a:t> 5-letý OS lokálně pokročilého onemocnění  5-30%</a:t>
            </a:r>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a:p>
            <a:pPr marL="342900" indent="-342900">
              <a:buFont typeface="Arial" panose="020B0604020202020204" pitchFamily="34" charset="0"/>
              <a:buChar char="•"/>
            </a:pPr>
            <a:endParaRPr lang="cs-CZ" sz="2400" dirty="0"/>
          </a:p>
        </p:txBody>
      </p:sp>
    </p:spTree>
    <p:extLst>
      <p:ext uri="{BB962C8B-B14F-4D97-AF65-F5344CB8AC3E}">
        <p14:creationId xmlns:p14="http://schemas.microsoft.com/office/powerpoint/2010/main" val="40850167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ge Distribution0510152025&lt; 20 29-34 35-44 45-54 55-64 65-74 75-84 85+ "/>
          <p:cNvPicPr>
            <a:picLocks noChangeAspect="1" noChangeArrowheads="1"/>
          </p:cNvPicPr>
          <p:nvPr/>
        </p:nvPicPr>
        <p:blipFill>
          <a:blip r:embed="rId2" cstate="print"/>
          <a:srcRect/>
          <a:stretch>
            <a:fillRect/>
          </a:stretch>
        </p:blipFill>
        <p:spPr bwMode="auto">
          <a:xfrm>
            <a:off x="611560" y="548680"/>
            <a:ext cx="7672834" cy="576064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NM Stage "/>
          <p:cNvPicPr>
            <a:picLocks noChangeAspect="1" noChangeArrowheads="1"/>
          </p:cNvPicPr>
          <p:nvPr/>
        </p:nvPicPr>
        <p:blipFill>
          <a:blip r:embed="rId2" cstate="print"/>
          <a:srcRect/>
          <a:stretch>
            <a:fillRect/>
          </a:stretch>
        </p:blipFill>
        <p:spPr bwMode="auto">
          <a:xfrm>
            <a:off x="899592" y="332656"/>
            <a:ext cx="7289192" cy="5472608"/>
          </a:xfrm>
          <a:prstGeom prst="rect">
            <a:avLst/>
          </a:prstGeom>
          <a:noFill/>
        </p:spPr>
      </p:pic>
      <p:sp>
        <p:nvSpPr>
          <p:cNvPr id="2" name="TextovéPole 1">
            <a:extLst>
              <a:ext uri="{FF2B5EF4-FFF2-40B4-BE49-F238E27FC236}">
                <a16:creationId xmlns:a16="http://schemas.microsoft.com/office/drawing/2014/main" id="{3FFF6BD1-A97E-414B-838E-B90A2E486CC6}"/>
              </a:ext>
            </a:extLst>
          </p:cNvPr>
          <p:cNvSpPr txBox="1"/>
          <p:nvPr/>
        </p:nvSpPr>
        <p:spPr>
          <a:xfrm>
            <a:off x="683568" y="6021288"/>
            <a:ext cx="8352928" cy="646331"/>
          </a:xfrm>
          <a:prstGeom prst="rect">
            <a:avLst/>
          </a:prstGeom>
          <a:noFill/>
        </p:spPr>
        <p:txBody>
          <a:bodyPr wrap="square" rtlCol="0">
            <a:spAutoFit/>
          </a:bodyPr>
          <a:lstStyle/>
          <a:p>
            <a:r>
              <a:rPr lang="cs-CZ" sz="1800" dirty="0"/>
              <a:t>patologická uzlina v </a:t>
            </a:r>
            <a:r>
              <a:rPr lang="cs-CZ" sz="1800" dirty="0" err="1"/>
              <a:t>nadklíčku</a:t>
            </a:r>
            <a:r>
              <a:rPr lang="cs-CZ" sz="1800" dirty="0"/>
              <a:t> – </a:t>
            </a:r>
            <a:r>
              <a:rPr lang="cs-CZ" sz="1800" dirty="0" err="1"/>
              <a:t>Virchowova</a:t>
            </a:r>
            <a:r>
              <a:rPr lang="cs-CZ" sz="1800" dirty="0"/>
              <a:t> uzlina; MTS ovaria – </a:t>
            </a:r>
            <a:r>
              <a:rPr lang="cs-CZ" sz="1800" dirty="0" err="1"/>
              <a:t>Krukenbergův</a:t>
            </a:r>
            <a:r>
              <a:rPr lang="cs-CZ" sz="1800" dirty="0"/>
              <a:t> nádor</a:t>
            </a:r>
          </a:p>
          <a:p>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C007BE4-E038-439B-A005-DF64FE4E22C9}"/>
              </a:ext>
            </a:extLst>
          </p:cNvPr>
          <p:cNvSpPr txBox="1"/>
          <p:nvPr/>
        </p:nvSpPr>
        <p:spPr>
          <a:xfrm>
            <a:off x="539552" y="332656"/>
            <a:ext cx="8532440" cy="2215991"/>
          </a:xfrm>
          <a:prstGeom prst="rect">
            <a:avLst/>
          </a:prstGeom>
          <a:noFill/>
        </p:spPr>
        <p:txBody>
          <a:bodyPr wrap="square" rtlCol="0">
            <a:spAutoFit/>
          </a:bodyPr>
          <a:lstStyle/>
          <a:p>
            <a:r>
              <a:rPr lang="cs-CZ" dirty="0"/>
              <a:t>L</a:t>
            </a:r>
            <a:r>
              <a:rPr lang="cs-CZ" sz="2000" dirty="0"/>
              <a:t>éčba se liší stádiem onemocnění a lokalitou postižení</a:t>
            </a:r>
          </a:p>
          <a:p>
            <a:endParaRPr lang="cs-CZ" sz="2000" dirty="0"/>
          </a:p>
          <a:p>
            <a:pPr>
              <a:buFont typeface="Arial" pitchFamily="34" charset="0"/>
              <a:buChar char="•"/>
            </a:pPr>
            <a:r>
              <a:rPr lang="cs-CZ" sz="2000" dirty="0"/>
              <a:t> </a:t>
            </a:r>
            <a:r>
              <a:rPr lang="cs-CZ" sz="2000" b="1" dirty="0"/>
              <a:t>jedinou kurativní metodou je operace </a:t>
            </a:r>
            <a:r>
              <a:rPr lang="cs-CZ" sz="2000" dirty="0"/>
              <a:t>(endoskopická, radikální gastrektomie)</a:t>
            </a:r>
          </a:p>
          <a:p>
            <a:pPr>
              <a:buFont typeface="Arial" pitchFamily="34" charset="0"/>
              <a:buChar char="•"/>
            </a:pPr>
            <a:r>
              <a:rPr lang="cs-CZ" sz="2000" dirty="0"/>
              <a:t> </a:t>
            </a:r>
            <a:r>
              <a:rPr lang="cs-CZ" sz="2000" b="1" dirty="0"/>
              <a:t>perioperační chemoterapie,  </a:t>
            </a:r>
            <a:r>
              <a:rPr lang="cs-CZ" sz="2000" dirty="0"/>
              <a:t>adjuvantní </a:t>
            </a:r>
            <a:r>
              <a:rPr lang="cs-CZ" sz="2000" dirty="0" err="1"/>
              <a:t>chemoradioterapie</a:t>
            </a:r>
            <a:r>
              <a:rPr lang="cs-CZ" sz="2000" dirty="0"/>
              <a:t> </a:t>
            </a:r>
            <a:endParaRPr lang="cs-CZ" sz="2000" b="1" dirty="0"/>
          </a:p>
          <a:p>
            <a:pPr>
              <a:buFont typeface="Arial" pitchFamily="34" charset="0"/>
              <a:buChar char="•"/>
            </a:pPr>
            <a:r>
              <a:rPr lang="cs-CZ" sz="2000" dirty="0"/>
              <a:t>důraz na podpůrnou léčbu, zajištění nutrice – </a:t>
            </a:r>
            <a:r>
              <a:rPr lang="cs-CZ" sz="2000" dirty="0" err="1"/>
              <a:t>jejunostomie</a:t>
            </a:r>
            <a:r>
              <a:rPr lang="cs-CZ" sz="2000" dirty="0"/>
              <a:t>, suplementace vit B12</a:t>
            </a:r>
            <a:endParaRPr lang="en-US" sz="2000" dirty="0"/>
          </a:p>
          <a:p>
            <a:endParaRPr lang="cs-CZ" dirty="0"/>
          </a:p>
        </p:txBody>
      </p:sp>
      <p:pic>
        <p:nvPicPr>
          <p:cNvPr id="3" name="Obrázek 2">
            <a:extLst>
              <a:ext uri="{FF2B5EF4-FFF2-40B4-BE49-F238E27FC236}">
                <a16:creationId xmlns:a16="http://schemas.microsoft.com/office/drawing/2014/main" id="{F896993E-F7E1-4221-AADC-BAE97B009298}"/>
              </a:ext>
            </a:extLst>
          </p:cNvPr>
          <p:cNvPicPr>
            <a:picLocks noChangeAspect="1"/>
          </p:cNvPicPr>
          <p:nvPr/>
        </p:nvPicPr>
        <p:blipFill>
          <a:blip r:embed="rId3"/>
          <a:stretch>
            <a:fillRect/>
          </a:stretch>
        </p:blipFill>
        <p:spPr>
          <a:xfrm>
            <a:off x="2051720" y="2635582"/>
            <a:ext cx="5184576" cy="3892654"/>
          </a:xfrm>
          <a:prstGeom prst="rect">
            <a:avLst/>
          </a:prstGeom>
        </p:spPr>
      </p:pic>
    </p:spTree>
    <p:extLst>
      <p:ext uri="{BB962C8B-B14F-4D97-AF65-F5344CB8AC3E}">
        <p14:creationId xmlns:p14="http://schemas.microsoft.com/office/powerpoint/2010/main" val="34215386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gi.jhsps.org/Upload/200802291436_26430_000.jpg"/>
          <p:cNvPicPr>
            <a:picLocks noChangeAspect="1" noChangeArrowheads="1"/>
          </p:cNvPicPr>
          <p:nvPr/>
        </p:nvPicPr>
        <p:blipFill>
          <a:blip r:embed="rId3" cstate="print"/>
          <a:srcRect/>
          <a:stretch>
            <a:fillRect/>
          </a:stretch>
        </p:blipFill>
        <p:spPr bwMode="auto">
          <a:xfrm>
            <a:off x="611561" y="440668"/>
            <a:ext cx="7920877" cy="597666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7078B11-6028-40BD-A31A-735ED56F6242}"/>
              </a:ext>
            </a:extLst>
          </p:cNvPr>
          <p:cNvSpPr txBox="1"/>
          <p:nvPr/>
        </p:nvSpPr>
        <p:spPr>
          <a:xfrm>
            <a:off x="755576" y="548680"/>
            <a:ext cx="7128792" cy="2862322"/>
          </a:xfrm>
          <a:prstGeom prst="rect">
            <a:avLst/>
          </a:prstGeom>
          <a:noFill/>
        </p:spPr>
        <p:txBody>
          <a:bodyPr wrap="square" rtlCol="0">
            <a:spAutoFit/>
          </a:bodyPr>
          <a:lstStyle/>
          <a:p>
            <a:r>
              <a:rPr lang="cs-CZ" b="1" dirty="0"/>
              <a:t>Cílená léčba a imunoterapie u nádorů jícnu a žaludku</a:t>
            </a:r>
          </a:p>
          <a:p>
            <a:endParaRPr lang="cs-CZ" dirty="0"/>
          </a:p>
          <a:p>
            <a:r>
              <a:rPr lang="cs-CZ" sz="1800" b="1" dirty="0" err="1"/>
              <a:t>Trastuzumab</a:t>
            </a:r>
            <a:r>
              <a:rPr lang="cs-CZ" sz="1800" b="1" dirty="0"/>
              <a:t> </a:t>
            </a:r>
            <a:r>
              <a:rPr lang="cs-CZ" sz="1800" dirty="0"/>
              <a:t>(antiHer2</a:t>
            </a:r>
            <a:r>
              <a:rPr lang="cs-CZ" sz="1800" b="1" dirty="0"/>
              <a:t>), </a:t>
            </a:r>
            <a:r>
              <a:rPr lang="cs-CZ" sz="1800" b="1" dirty="0" err="1"/>
              <a:t>ramucirumab</a:t>
            </a:r>
            <a:r>
              <a:rPr lang="cs-CZ" sz="1800" b="1" dirty="0"/>
              <a:t> </a:t>
            </a:r>
            <a:r>
              <a:rPr lang="cs-CZ" sz="1800" dirty="0"/>
              <a:t>(antiVEGF2), </a:t>
            </a:r>
            <a:r>
              <a:rPr lang="cs-CZ" sz="1800" b="1" dirty="0" err="1"/>
              <a:t>checkpoint</a:t>
            </a:r>
            <a:r>
              <a:rPr lang="cs-CZ" sz="1800" b="1" dirty="0"/>
              <a:t> inhibitory, </a:t>
            </a:r>
            <a:r>
              <a:rPr lang="cs-CZ" b="1" dirty="0" err="1"/>
              <a:t>d</a:t>
            </a:r>
            <a:r>
              <a:rPr lang="cs-CZ" sz="1800" b="1" dirty="0" err="1"/>
              <a:t>MMR</a:t>
            </a:r>
            <a:r>
              <a:rPr lang="cs-CZ" sz="1800" b="1" dirty="0"/>
              <a:t>/MSI</a:t>
            </a:r>
          </a:p>
          <a:p>
            <a:endParaRPr lang="cs-CZ" sz="1800" b="1" dirty="0"/>
          </a:p>
          <a:p>
            <a:r>
              <a:rPr lang="cs-CZ" dirty="0"/>
              <a:t>Nádory žaludku a jícnu - řazeny mezi nádory s největší mutační zátěží (melanom, plíce, močový měchýř)</a:t>
            </a:r>
          </a:p>
          <a:p>
            <a:endParaRPr lang="cs-CZ" sz="1800" dirty="0"/>
          </a:p>
          <a:p>
            <a:r>
              <a:rPr lang="cs-CZ" dirty="0"/>
              <a:t>Exprese PD-L1 prognostický faktor,  u 2- 63 % pacientů</a:t>
            </a:r>
            <a:endParaRPr lang="cs-CZ" sz="1800" dirty="0"/>
          </a:p>
          <a:p>
            <a:endParaRPr lang="cs-CZ" dirty="0"/>
          </a:p>
        </p:txBody>
      </p:sp>
      <p:pic>
        <p:nvPicPr>
          <p:cNvPr id="4" name="Obrázek 3">
            <a:extLst>
              <a:ext uri="{FF2B5EF4-FFF2-40B4-BE49-F238E27FC236}">
                <a16:creationId xmlns:a16="http://schemas.microsoft.com/office/drawing/2014/main" id="{6ECB3C47-C11A-48FD-B149-E15E88AE86A8}"/>
              </a:ext>
            </a:extLst>
          </p:cNvPr>
          <p:cNvPicPr>
            <a:picLocks noChangeAspect="1"/>
          </p:cNvPicPr>
          <p:nvPr/>
        </p:nvPicPr>
        <p:blipFill rotWithShape="1">
          <a:blip r:embed="rId3"/>
          <a:srcRect l="35039" t="26188" r="14262" b="28990"/>
          <a:stretch/>
        </p:blipFill>
        <p:spPr>
          <a:xfrm>
            <a:off x="691408" y="3167973"/>
            <a:ext cx="6840760" cy="3400094"/>
          </a:xfrm>
          <a:prstGeom prst="rect">
            <a:avLst/>
          </a:prstGeom>
        </p:spPr>
      </p:pic>
      <p:pic>
        <p:nvPicPr>
          <p:cNvPr id="9" name="Obrázek 8">
            <a:extLst>
              <a:ext uri="{FF2B5EF4-FFF2-40B4-BE49-F238E27FC236}">
                <a16:creationId xmlns:a16="http://schemas.microsoft.com/office/drawing/2014/main" id="{33C0638C-3C81-4CAB-BED2-ED7CECBC5978}"/>
              </a:ext>
            </a:extLst>
          </p:cNvPr>
          <p:cNvPicPr>
            <a:picLocks noChangeAspect="1"/>
          </p:cNvPicPr>
          <p:nvPr/>
        </p:nvPicPr>
        <p:blipFill rotWithShape="1">
          <a:blip r:embed="rId4"/>
          <a:srcRect l="72050" t="40196" r="13775" b="52801"/>
          <a:stretch/>
        </p:blipFill>
        <p:spPr>
          <a:xfrm>
            <a:off x="7092280" y="6325038"/>
            <a:ext cx="1296144" cy="360040"/>
          </a:xfrm>
          <a:prstGeom prst="rect">
            <a:avLst/>
          </a:prstGeom>
        </p:spPr>
      </p:pic>
    </p:spTree>
    <p:extLst>
      <p:ext uri="{BB962C8B-B14F-4D97-AF65-F5344CB8AC3E}">
        <p14:creationId xmlns:p14="http://schemas.microsoft.com/office/powerpoint/2010/main" val="13606647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igh risk of a local relapse aftersurgery "/>
          <p:cNvPicPr>
            <a:picLocks noChangeAspect="1" noChangeArrowheads="1"/>
          </p:cNvPicPr>
          <p:nvPr/>
        </p:nvPicPr>
        <p:blipFill>
          <a:blip r:embed="rId2" cstate="print"/>
          <a:srcRect/>
          <a:stretch>
            <a:fillRect/>
          </a:stretch>
        </p:blipFill>
        <p:spPr bwMode="auto">
          <a:xfrm>
            <a:off x="495807" y="368660"/>
            <a:ext cx="8152386" cy="612068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32064" y="332656"/>
            <a:ext cx="3279872" cy="584775"/>
          </a:xfrm>
          <a:prstGeom prst="rect">
            <a:avLst/>
          </a:prstGeom>
          <a:noFill/>
        </p:spPr>
        <p:txBody>
          <a:bodyPr wrap="none" rtlCol="0">
            <a:spAutoFit/>
          </a:bodyPr>
          <a:lstStyle/>
          <a:p>
            <a:r>
              <a:rPr lang="cs-CZ" sz="3200" b="1" dirty="0"/>
              <a:t>Nádory pankreatu</a:t>
            </a:r>
            <a:endParaRPr lang="en-US" sz="3200" b="1" dirty="0"/>
          </a:p>
        </p:txBody>
      </p:sp>
      <p:sp>
        <p:nvSpPr>
          <p:cNvPr id="3" name="TextovéPole 2"/>
          <p:cNvSpPr txBox="1"/>
          <p:nvPr/>
        </p:nvSpPr>
        <p:spPr>
          <a:xfrm>
            <a:off x="256119" y="980728"/>
            <a:ext cx="8636361" cy="5324535"/>
          </a:xfrm>
          <a:prstGeom prst="rect">
            <a:avLst/>
          </a:prstGeom>
          <a:noFill/>
        </p:spPr>
        <p:txBody>
          <a:bodyPr wrap="square" rtlCol="0">
            <a:spAutoFit/>
          </a:bodyPr>
          <a:lstStyle/>
          <a:p>
            <a:pPr>
              <a:buFont typeface="Arial" pitchFamily="34" charset="0"/>
              <a:buChar char="•"/>
            </a:pPr>
            <a:r>
              <a:rPr lang="cs-CZ" sz="2000" dirty="0"/>
              <a:t> jen cca 3 % všech nádorů, ale na 3-4. místě v mortalitě, mezi 60.-80. rokem</a:t>
            </a:r>
          </a:p>
          <a:p>
            <a:pPr>
              <a:buFont typeface="Arial" pitchFamily="34" charset="0"/>
              <a:buChar char="•"/>
            </a:pPr>
            <a:r>
              <a:rPr lang="cs-CZ" sz="2000" dirty="0"/>
              <a:t> incidence těsně kopíruje mortalitu </a:t>
            </a:r>
            <a:r>
              <a:rPr lang="cs-CZ" sz="2000" dirty="0">
                <a:sym typeface="Wingdings" panose="05000000000000000000" pitchFamily="2" charset="2"/>
              </a:rPr>
              <a:t>  23,4/21,7 100 000 obyvatel</a:t>
            </a:r>
            <a:endParaRPr lang="cs-CZ" sz="2000" dirty="0"/>
          </a:p>
          <a:p>
            <a:pPr>
              <a:buFont typeface="Arial" pitchFamily="34" charset="0"/>
              <a:buChar char="•"/>
            </a:pPr>
            <a:endParaRPr lang="cs-CZ" sz="2000" dirty="0"/>
          </a:p>
          <a:p>
            <a:r>
              <a:rPr lang="cs-CZ" sz="2000" b="1" dirty="0"/>
              <a:t>Rizikové faktory</a:t>
            </a:r>
          </a:p>
          <a:p>
            <a:r>
              <a:rPr lang="cs-CZ" sz="2000" dirty="0"/>
              <a:t>kouření, alkoholismus, obezita, chronická pankreatitida, nízká hladina vit D</a:t>
            </a:r>
          </a:p>
          <a:p>
            <a:r>
              <a:rPr lang="cs-CZ" sz="2000" dirty="0"/>
              <a:t>genetické faktory – mutace BRCA2, BRCA 1, Lynch, </a:t>
            </a:r>
            <a:r>
              <a:rPr lang="cs-CZ" sz="2000" dirty="0" err="1"/>
              <a:t>Peutz-Jeghersův</a:t>
            </a:r>
            <a:r>
              <a:rPr lang="cs-CZ" sz="2000" dirty="0"/>
              <a:t> </a:t>
            </a:r>
            <a:r>
              <a:rPr lang="cs-CZ" sz="2000" dirty="0" err="1"/>
              <a:t>sy</a:t>
            </a:r>
            <a:r>
              <a:rPr lang="cs-CZ" sz="2000" dirty="0"/>
              <a:t>, FAP</a:t>
            </a:r>
          </a:p>
          <a:p>
            <a:pPr>
              <a:buFont typeface="Arial" pitchFamily="34" charset="0"/>
              <a:buChar char="•"/>
            </a:pPr>
            <a:endParaRPr lang="cs-CZ" sz="2000" dirty="0"/>
          </a:p>
          <a:p>
            <a:r>
              <a:rPr lang="cs-CZ" sz="2000" b="1" dirty="0"/>
              <a:t>Symptomy</a:t>
            </a:r>
          </a:p>
          <a:p>
            <a:r>
              <a:rPr lang="cs-CZ" sz="2000" dirty="0"/>
              <a:t>dlouho bezpříznakové, později nespecifické příznaky (bolest břicha, hubnutí), ikterus</a:t>
            </a:r>
          </a:p>
          <a:p>
            <a:r>
              <a:rPr lang="cs-CZ" sz="2000" dirty="0"/>
              <a:t>80 % diagnostikováno v pokročilém stadiu, inoperabilní</a:t>
            </a:r>
          </a:p>
          <a:p>
            <a:pPr>
              <a:buFont typeface="Arial" pitchFamily="34" charset="0"/>
              <a:buChar char="•"/>
            </a:pPr>
            <a:endParaRPr lang="cs-CZ" sz="2000" dirty="0"/>
          </a:p>
          <a:p>
            <a:r>
              <a:rPr lang="cs-CZ" sz="2000" b="1" dirty="0"/>
              <a:t>Nádory hlavy x těla x kaudy pankreatu</a:t>
            </a:r>
          </a:p>
          <a:p>
            <a:r>
              <a:rPr lang="cs-CZ" sz="2000" dirty="0"/>
              <a:t>Obstrukční ikterus</a:t>
            </a:r>
          </a:p>
          <a:p>
            <a:r>
              <a:rPr lang="cs-CZ" sz="2000" dirty="0"/>
              <a:t>Bolesti - infiltrace plexus </a:t>
            </a:r>
            <a:r>
              <a:rPr lang="cs-CZ" sz="2000" dirty="0" err="1"/>
              <a:t>coeliacus</a:t>
            </a:r>
            <a:endParaRPr lang="cs-CZ" sz="2000" dirty="0"/>
          </a:p>
          <a:p>
            <a:r>
              <a:rPr lang="cs-CZ" sz="2000" dirty="0"/>
              <a:t>Diabetes </a:t>
            </a:r>
            <a:r>
              <a:rPr lang="cs-CZ" sz="2000" dirty="0" err="1"/>
              <a:t>mellitus</a:t>
            </a:r>
            <a:endParaRPr lang="cs-CZ" sz="2000" dirty="0"/>
          </a:p>
          <a:p>
            <a:pPr>
              <a:buFont typeface="Arial" pitchFamily="34" charset="0"/>
              <a:buChar char="•"/>
            </a:pPr>
            <a:endParaRPr lang="en-US" sz="2000" dirty="0"/>
          </a:p>
        </p:txBody>
      </p:sp>
      <p:pic>
        <p:nvPicPr>
          <p:cNvPr id="4" name="Obrázek 3">
            <a:extLst>
              <a:ext uri="{FF2B5EF4-FFF2-40B4-BE49-F238E27FC236}">
                <a16:creationId xmlns:a16="http://schemas.microsoft.com/office/drawing/2014/main" id="{9D759926-4074-46AD-8C33-177562B5C2EE}"/>
              </a:ext>
            </a:extLst>
          </p:cNvPr>
          <p:cNvPicPr>
            <a:picLocks noChangeAspect="1"/>
          </p:cNvPicPr>
          <p:nvPr/>
        </p:nvPicPr>
        <p:blipFill>
          <a:blip r:embed="rId2"/>
          <a:stretch>
            <a:fillRect/>
          </a:stretch>
        </p:blipFill>
        <p:spPr>
          <a:xfrm>
            <a:off x="4986102" y="4509120"/>
            <a:ext cx="3901779" cy="21977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179850" y="836712"/>
            <a:ext cx="8784299" cy="4941168"/>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cancer.gov/images/cdr/live/CDR687928.jpg"/>
          <p:cNvPicPr>
            <a:picLocks noChangeAspect="1" noChangeArrowheads="1"/>
          </p:cNvPicPr>
          <p:nvPr/>
        </p:nvPicPr>
        <p:blipFill>
          <a:blip r:embed="rId2" cstate="print"/>
          <a:srcRect/>
          <a:stretch>
            <a:fillRect/>
          </a:stretch>
        </p:blipFill>
        <p:spPr bwMode="auto">
          <a:xfrm>
            <a:off x="82047" y="116632"/>
            <a:ext cx="8724624" cy="674136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aude.culturamix.com/blog/wp-content/gallery/cisto-4-1/Diagram_showing_stage_T4_cancer_of_the_pancreas_CRUK_267.svg_.png"/>
          <p:cNvPicPr>
            <a:picLocks noChangeAspect="1" noChangeArrowheads="1"/>
          </p:cNvPicPr>
          <p:nvPr/>
        </p:nvPicPr>
        <p:blipFill>
          <a:blip r:embed="rId2" cstate="print"/>
          <a:srcRect/>
          <a:stretch>
            <a:fillRect/>
          </a:stretch>
        </p:blipFill>
        <p:spPr bwMode="auto">
          <a:xfrm>
            <a:off x="891616" y="488373"/>
            <a:ext cx="7360767" cy="588125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397543" y="260648"/>
            <a:ext cx="2348913" cy="584775"/>
          </a:xfrm>
          <a:prstGeom prst="rect">
            <a:avLst/>
          </a:prstGeom>
          <a:noFill/>
        </p:spPr>
        <p:txBody>
          <a:bodyPr wrap="none" rtlCol="0">
            <a:spAutoFit/>
          </a:bodyPr>
          <a:lstStyle/>
          <a:p>
            <a:r>
              <a:rPr lang="cs-CZ" sz="3200" b="1" dirty="0"/>
              <a:t>Nádory jícnu</a:t>
            </a:r>
            <a:endParaRPr lang="en-US" sz="3200" b="1" dirty="0"/>
          </a:p>
        </p:txBody>
      </p:sp>
      <p:sp>
        <p:nvSpPr>
          <p:cNvPr id="3" name="TextovéPole 2"/>
          <p:cNvSpPr txBox="1"/>
          <p:nvPr/>
        </p:nvSpPr>
        <p:spPr>
          <a:xfrm>
            <a:off x="680673" y="1384315"/>
            <a:ext cx="7776488" cy="5970865"/>
          </a:xfrm>
          <a:prstGeom prst="rect">
            <a:avLst/>
          </a:prstGeom>
          <a:noFill/>
        </p:spPr>
        <p:txBody>
          <a:bodyPr wrap="none" rtlCol="0">
            <a:spAutoFit/>
          </a:bodyPr>
          <a:lstStyle/>
          <a:p>
            <a:pPr>
              <a:buFont typeface="Arial" pitchFamily="34" charset="0"/>
              <a:buChar char="•"/>
            </a:pPr>
            <a:endParaRPr lang="cs-CZ" sz="2000" dirty="0"/>
          </a:p>
          <a:p>
            <a:r>
              <a:rPr lang="cs-CZ" sz="2000" b="1" dirty="0"/>
              <a:t>Klinické příznaky </a:t>
            </a:r>
            <a:r>
              <a:rPr lang="cs-CZ" sz="2000" dirty="0"/>
              <a:t>– polykací potíže, bolest při polykání, zvracení, hubnutí</a:t>
            </a:r>
          </a:p>
          <a:p>
            <a:r>
              <a:rPr lang="cs-CZ" sz="2000" dirty="0"/>
              <a:t>                                 Pokročilé onemocnění –píštěl (</a:t>
            </a:r>
            <a:r>
              <a:rPr lang="cs-CZ" sz="2000" dirty="0" err="1"/>
              <a:t>tracheoesophageální</a:t>
            </a:r>
            <a:r>
              <a:rPr lang="cs-CZ" sz="2000" dirty="0"/>
              <a:t>), </a:t>
            </a:r>
          </a:p>
          <a:p>
            <a:r>
              <a:rPr lang="cs-CZ" sz="2000" dirty="0"/>
              <a:t>                                                                             aspirace potravy do plic</a:t>
            </a:r>
          </a:p>
          <a:p>
            <a:endParaRPr lang="cs-CZ" sz="2000" b="1" dirty="0"/>
          </a:p>
          <a:p>
            <a:r>
              <a:rPr lang="cs-CZ" sz="2000" b="1" dirty="0"/>
              <a:t>Diagnostika</a:t>
            </a:r>
            <a:r>
              <a:rPr lang="cs-CZ" sz="2000" dirty="0"/>
              <a:t> -  endoskopie (</a:t>
            </a:r>
            <a:r>
              <a:rPr lang="cs-CZ" sz="2000" dirty="0" err="1"/>
              <a:t>esofagogastroskopie</a:t>
            </a:r>
            <a:r>
              <a:rPr lang="cs-CZ" sz="2000" dirty="0"/>
              <a:t>) s biopsií, </a:t>
            </a:r>
          </a:p>
          <a:p>
            <a:r>
              <a:rPr lang="cs-CZ" sz="2000" dirty="0"/>
              <a:t>                         RTG hrudníku (pasáž), </a:t>
            </a:r>
            <a:r>
              <a:rPr lang="cs-CZ" sz="2000" dirty="0" err="1"/>
              <a:t>endosonografie</a:t>
            </a:r>
            <a:r>
              <a:rPr lang="cs-CZ" sz="2000" dirty="0"/>
              <a:t> EUS</a:t>
            </a:r>
          </a:p>
          <a:p>
            <a:r>
              <a:rPr lang="cs-CZ" sz="2000" dirty="0"/>
              <a:t>                         CT hrudníku a PET/CT</a:t>
            </a:r>
          </a:p>
          <a:p>
            <a:endParaRPr lang="cs-CZ" sz="2000" dirty="0"/>
          </a:p>
          <a:p>
            <a:r>
              <a:rPr lang="cs-CZ" sz="2000" b="1" dirty="0"/>
              <a:t>Klinická stadia </a:t>
            </a:r>
          </a:p>
          <a:p>
            <a:r>
              <a:rPr lang="cs-CZ" sz="2000" b="1" dirty="0"/>
              <a:t>	I </a:t>
            </a:r>
            <a:r>
              <a:rPr lang="cs-CZ" sz="2000" dirty="0"/>
              <a:t>karcinom postihuje pouze sliznici</a:t>
            </a:r>
          </a:p>
          <a:p>
            <a:r>
              <a:rPr lang="cs-CZ" sz="2000" dirty="0"/>
              <a:t>	</a:t>
            </a:r>
            <a:r>
              <a:rPr lang="cs-CZ" sz="2000" b="1" dirty="0"/>
              <a:t>II</a:t>
            </a:r>
            <a:r>
              <a:rPr lang="cs-CZ" sz="2000" dirty="0"/>
              <a:t> karcinom </a:t>
            </a:r>
            <a:r>
              <a:rPr lang="cs-CZ" sz="2000" dirty="0" err="1"/>
              <a:t>invaduje</a:t>
            </a:r>
            <a:r>
              <a:rPr lang="cs-CZ" sz="2000" dirty="0"/>
              <a:t> přes svalovinu a postihuje 1-2 uzliny</a:t>
            </a:r>
          </a:p>
          <a:p>
            <a:r>
              <a:rPr lang="cs-CZ" sz="2000" dirty="0"/>
              <a:t>	</a:t>
            </a:r>
            <a:r>
              <a:rPr lang="cs-CZ" sz="2000" b="1" dirty="0"/>
              <a:t>III</a:t>
            </a:r>
            <a:r>
              <a:rPr lang="cs-CZ" sz="2000" dirty="0"/>
              <a:t> nádor postihuje okolní struktury a mnohočetné uzliny</a:t>
            </a:r>
          </a:p>
          <a:p>
            <a:r>
              <a:rPr lang="cs-CZ" sz="2000" dirty="0"/>
              <a:t>	</a:t>
            </a:r>
            <a:r>
              <a:rPr lang="cs-CZ" sz="2000" b="1" dirty="0"/>
              <a:t>IV</a:t>
            </a:r>
            <a:r>
              <a:rPr lang="cs-CZ" sz="2000" dirty="0"/>
              <a:t> metastatické onemocnění</a:t>
            </a:r>
          </a:p>
          <a:p>
            <a:endParaRPr lang="cs-CZ" sz="2000" dirty="0"/>
          </a:p>
          <a:p>
            <a:r>
              <a:rPr lang="cs-CZ" sz="1400" b="1" dirty="0"/>
              <a:t>Prediktivní vyšetření </a:t>
            </a:r>
            <a:r>
              <a:rPr lang="cs-CZ" sz="1400" dirty="0"/>
              <a:t>– vyšetření PD-L1 exprese, her2 u adenokarcinomů, </a:t>
            </a:r>
          </a:p>
          <a:p>
            <a:r>
              <a:rPr lang="cs-CZ" sz="1400" dirty="0"/>
              <a:t>MSI -H/MMR-D (</a:t>
            </a:r>
            <a:r>
              <a:rPr lang="cs-CZ" sz="1400" dirty="0" err="1"/>
              <a:t>mikrosatelit</a:t>
            </a:r>
            <a:r>
              <a:rPr lang="cs-CZ" sz="1400" dirty="0"/>
              <a:t> </a:t>
            </a:r>
            <a:r>
              <a:rPr lang="cs-CZ" sz="1400" dirty="0" err="1"/>
              <a:t>instability</a:t>
            </a:r>
            <a:r>
              <a:rPr lang="cs-CZ" sz="1400" dirty="0"/>
              <a:t> krátké nekódující </a:t>
            </a:r>
            <a:r>
              <a:rPr lang="cs-CZ" sz="1400" dirty="0" err="1"/>
              <a:t>repetitivní</a:t>
            </a:r>
            <a:r>
              <a:rPr lang="cs-CZ" sz="1400" dirty="0"/>
              <a:t> </a:t>
            </a:r>
            <a:r>
              <a:rPr lang="cs-CZ" sz="1400" dirty="0" err="1"/>
              <a:t>genomické</a:t>
            </a:r>
            <a:r>
              <a:rPr lang="cs-CZ" sz="1400" dirty="0"/>
              <a:t> sekvence, </a:t>
            </a:r>
          </a:p>
          <a:p>
            <a:r>
              <a:rPr lang="cs-CZ" sz="1400" dirty="0"/>
              <a:t>vyšší tendence k mutacím, </a:t>
            </a:r>
            <a:r>
              <a:rPr lang="cs-CZ" sz="1400" dirty="0" err="1"/>
              <a:t>mismatch</a:t>
            </a:r>
            <a:r>
              <a:rPr lang="cs-CZ" sz="1400" dirty="0"/>
              <a:t> </a:t>
            </a:r>
            <a:r>
              <a:rPr lang="cs-CZ" sz="1400" dirty="0" err="1"/>
              <a:t>repair</a:t>
            </a:r>
            <a:r>
              <a:rPr lang="cs-CZ" sz="1400" dirty="0"/>
              <a:t> </a:t>
            </a:r>
            <a:r>
              <a:rPr lang="cs-CZ" sz="1400" dirty="0" err="1"/>
              <a:t>deficiency</a:t>
            </a:r>
            <a:r>
              <a:rPr lang="cs-CZ" sz="1400" dirty="0"/>
              <a:t>), fuze NTRK (</a:t>
            </a:r>
            <a:r>
              <a:rPr lang="cs-CZ" sz="1400" dirty="0" err="1"/>
              <a:t>neurotrofní</a:t>
            </a:r>
            <a:r>
              <a:rPr lang="cs-CZ" sz="1400" dirty="0"/>
              <a:t> </a:t>
            </a:r>
            <a:r>
              <a:rPr lang="cs-CZ" sz="1400" dirty="0" err="1"/>
              <a:t>receporová</a:t>
            </a:r>
            <a:r>
              <a:rPr lang="cs-CZ" sz="1400" dirty="0"/>
              <a:t> </a:t>
            </a:r>
            <a:r>
              <a:rPr lang="cs-CZ" sz="1400" dirty="0" err="1"/>
              <a:t>tyrosinkinaza</a:t>
            </a:r>
            <a:r>
              <a:rPr lang="cs-CZ" sz="1400" dirty="0"/>
              <a:t>)</a:t>
            </a:r>
          </a:p>
          <a:p>
            <a:endParaRPr lang="cs-CZ" sz="2000" dirty="0"/>
          </a:p>
          <a:p>
            <a:pPr>
              <a:buFont typeface="Arial" pitchFamily="34" charset="0"/>
              <a:buChar char="•"/>
            </a:pPr>
            <a:endParaRPr lang="cs-CZ" sz="20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s://upload.wikimedia.org/wikipedia/commons/thumb/f/f6/MBq_cystic-carcinoma-pancreas.jpg/220px-MBq_cystic-carcinoma-pancreas.jpg"/>
          <p:cNvPicPr>
            <a:picLocks noChangeAspect="1" noChangeArrowheads="1"/>
          </p:cNvPicPr>
          <p:nvPr/>
        </p:nvPicPr>
        <p:blipFill>
          <a:blip r:embed="rId2" cstate="print"/>
          <a:srcRect/>
          <a:stretch>
            <a:fillRect/>
          </a:stretch>
        </p:blipFill>
        <p:spPr bwMode="auto">
          <a:xfrm>
            <a:off x="1115616" y="620688"/>
            <a:ext cx="7355103" cy="5616624"/>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linicalgate.com/wp-content/uploads/2015/04/B9781437722321000139_f13-04-9781437722321.jpg"/>
          <p:cNvPicPr>
            <a:picLocks noChangeAspect="1" noChangeArrowheads="1"/>
          </p:cNvPicPr>
          <p:nvPr/>
        </p:nvPicPr>
        <p:blipFill>
          <a:blip r:embed="rId2" cstate="print"/>
          <a:srcRect/>
          <a:stretch>
            <a:fillRect/>
          </a:stretch>
        </p:blipFill>
        <p:spPr bwMode="auto">
          <a:xfrm>
            <a:off x="1017611" y="744302"/>
            <a:ext cx="7108778" cy="536939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froedtert.com/upload/MediaGallery/Albums/10/Items/pancreatic-cancer-ct-locally-advanced.jpg"/>
          <p:cNvPicPr>
            <a:picLocks noChangeAspect="1" noChangeArrowheads="1"/>
          </p:cNvPicPr>
          <p:nvPr/>
        </p:nvPicPr>
        <p:blipFill>
          <a:blip r:embed="rId2" cstate="print"/>
          <a:srcRect/>
          <a:stretch>
            <a:fillRect/>
          </a:stretch>
        </p:blipFill>
        <p:spPr bwMode="auto">
          <a:xfrm>
            <a:off x="897574" y="476672"/>
            <a:ext cx="7348851" cy="561662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71AE606-8164-4F50-8C51-9F1B5CD66BB6}"/>
              </a:ext>
            </a:extLst>
          </p:cNvPr>
          <p:cNvSpPr txBox="1"/>
          <p:nvPr/>
        </p:nvSpPr>
        <p:spPr>
          <a:xfrm>
            <a:off x="395536" y="44624"/>
            <a:ext cx="8568952" cy="6463308"/>
          </a:xfrm>
          <a:prstGeom prst="rect">
            <a:avLst/>
          </a:prstGeom>
          <a:noFill/>
        </p:spPr>
        <p:txBody>
          <a:bodyPr wrap="square" rtlCol="0">
            <a:spAutoFit/>
          </a:bodyPr>
          <a:lstStyle/>
          <a:p>
            <a:r>
              <a:rPr lang="cs-CZ" b="1" dirty="0"/>
              <a:t>Diagnostika</a:t>
            </a:r>
          </a:p>
          <a:p>
            <a:r>
              <a:rPr lang="cs-CZ" dirty="0"/>
              <a:t>UZ a CT břicha, endoskopický ultrazvuk (</a:t>
            </a:r>
            <a:r>
              <a:rPr lang="cs-CZ" dirty="0" err="1"/>
              <a:t>tenkojehlová</a:t>
            </a:r>
            <a:r>
              <a:rPr lang="cs-CZ" dirty="0"/>
              <a:t> biopsie), </a:t>
            </a:r>
            <a:r>
              <a:rPr lang="cs-CZ" dirty="0" err="1"/>
              <a:t>peroperační</a:t>
            </a:r>
            <a:r>
              <a:rPr lang="cs-CZ" dirty="0"/>
              <a:t> </a:t>
            </a:r>
            <a:r>
              <a:rPr lang="cs-CZ" dirty="0" err="1"/>
              <a:t>staging</a:t>
            </a:r>
            <a:r>
              <a:rPr lang="cs-CZ" dirty="0"/>
              <a:t>, Ca 19-9 </a:t>
            </a:r>
          </a:p>
          <a:p>
            <a:pPr>
              <a:buFont typeface="Arial" pitchFamily="34" charset="0"/>
              <a:buChar char="•"/>
            </a:pPr>
            <a:endParaRPr lang="cs-CZ" dirty="0"/>
          </a:p>
          <a:p>
            <a:pPr>
              <a:buFont typeface="Arial" pitchFamily="34" charset="0"/>
              <a:buChar char="•"/>
            </a:pPr>
            <a:r>
              <a:rPr lang="cs-CZ" dirty="0"/>
              <a:t> 80 % adenokarcinomy, NET </a:t>
            </a:r>
            <a:r>
              <a:rPr lang="cs-CZ" dirty="0" err="1"/>
              <a:t>neuroedokrinní</a:t>
            </a:r>
            <a:r>
              <a:rPr lang="cs-CZ" dirty="0"/>
              <a:t> nádory pankreatu</a:t>
            </a:r>
          </a:p>
          <a:p>
            <a:pPr>
              <a:buFont typeface="Arial" pitchFamily="34" charset="0"/>
              <a:buChar char="•"/>
            </a:pPr>
            <a:r>
              <a:rPr lang="cs-CZ" dirty="0"/>
              <a:t> 80 % má aktivační mutaci RAS onkogenu /KRAS</a:t>
            </a:r>
          </a:p>
          <a:p>
            <a:pPr>
              <a:buFont typeface="Arial" pitchFamily="34" charset="0"/>
              <a:buChar char="•"/>
            </a:pPr>
            <a:r>
              <a:rPr lang="cs-CZ" dirty="0"/>
              <a:t>genetická konzultace- testování BRCA1,2, event. NTRK fúze, mikro-satelitová instabilita/MSI-H</a:t>
            </a:r>
          </a:p>
          <a:p>
            <a:pPr>
              <a:buFont typeface="Arial" pitchFamily="34" charset="0"/>
              <a:buChar char="•"/>
            </a:pPr>
            <a:endParaRPr lang="cs-CZ" dirty="0"/>
          </a:p>
          <a:p>
            <a:r>
              <a:rPr lang="cs-CZ" b="1" dirty="0"/>
              <a:t>Léčba dle rozsahu</a:t>
            </a:r>
            <a:r>
              <a:rPr lang="cs-CZ" dirty="0"/>
              <a:t>: </a:t>
            </a:r>
            <a:r>
              <a:rPr lang="cs-CZ" dirty="0" err="1"/>
              <a:t>resekabilní</a:t>
            </a:r>
            <a:r>
              <a:rPr lang="cs-CZ" dirty="0"/>
              <a:t> x lokálně pokročilý x metastatický nádor</a:t>
            </a:r>
          </a:p>
          <a:p>
            <a:endParaRPr lang="cs-CZ" dirty="0"/>
          </a:p>
          <a:p>
            <a:pPr>
              <a:buFont typeface="Arial" pitchFamily="34" charset="0"/>
              <a:buChar char="•"/>
            </a:pPr>
            <a:r>
              <a:rPr lang="cs-CZ" dirty="0"/>
              <a:t> chirurgie – </a:t>
            </a:r>
            <a:r>
              <a:rPr lang="cs-CZ" b="1" dirty="0" err="1"/>
              <a:t>hemipankreatoduodenektomie</a:t>
            </a:r>
            <a:r>
              <a:rPr lang="cs-CZ" dirty="0"/>
              <a:t>, levostranná </a:t>
            </a:r>
            <a:r>
              <a:rPr lang="cs-CZ" dirty="0" err="1"/>
              <a:t>hemipankreatektomie</a:t>
            </a:r>
            <a:r>
              <a:rPr lang="cs-CZ" dirty="0"/>
              <a:t> 						a splenektomie</a:t>
            </a:r>
          </a:p>
          <a:p>
            <a:pPr>
              <a:buFont typeface="Arial" pitchFamily="34" charset="0"/>
              <a:buChar char="•"/>
            </a:pPr>
            <a:endParaRPr lang="cs-CZ" dirty="0"/>
          </a:p>
          <a:p>
            <a:pPr>
              <a:buFont typeface="Arial" pitchFamily="34" charset="0"/>
              <a:buChar char="•"/>
            </a:pPr>
            <a:r>
              <a:rPr lang="cs-CZ" dirty="0"/>
              <a:t> adjuvantní chemoterapie FOLFIRINOX, event </a:t>
            </a:r>
            <a:r>
              <a:rPr lang="cs-CZ" dirty="0" err="1"/>
              <a:t>Gemcitabin</a:t>
            </a:r>
            <a:r>
              <a:rPr lang="cs-CZ" dirty="0"/>
              <a:t> </a:t>
            </a:r>
            <a:r>
              <a:rPr lang="cs-CZ" b="1" dirty="0"/>
              <a:t>± radioterapie</a:t>
            </a:r>
            <a:endParaRPr lang="cs-CZ" dirty="0"/>
          </a:p>
          <a:p>
            <a:pPr>
              <a:buFont typeface="Arial" pitchFamily="34" charset="0"/>
              <a:buChar char="•"/>
            </a:pPr>
            <a:r>
              <a:rPr lang="cs-CZ" dirty="0"/>
              <a:t> u lokálně pokročilých 3 měsíce CHT pak </a:t>
            </a:r>
            <a:r>
              <a:rPr lang="cs-CZ" b="1" dirty="0" err="1"/>
              <a:t>chemoradioterapie</a:t>
            </a:r>
            <a:r>
              <a:rPr lang="cs-CZ" dirty="0"/>
              <a:t>, dle stavu pacienta</a:t>
            </a:r>
          </a:p>
          <a:p>
            <a:pPr>
              <a:buFont typeface="Arial" pitchFamily="34" charset="0"/>
              <a:buChar char="•"/>
            </a:pPr>
            <a:r>
              <a:rPr lang="cs-CZ" dirty="0"/>
              <a:t> paliativní chemoterapie – </a:t>
            </a:r>
            <a:r>
              <a:rPr lang="cs-CZ" dirty="0" err="1"/>
              <a:t>monoterapie</a:t>
            </a:r>
            <a:r>
              <a:rPr lang="cs-CZ" dirty="0"/>
              <a:t>, nebo kombinace, dle stavu pacienta</a:t>
            </a:r>
          </a:p>
          <a:p>
            <a:pPr>
              <a:buFont typeface="Arial" pitchFamily="34" charset="0"/>
              <a:buChar char="•"/>
            </a:pPr>
            <a:r>
              <a:rPr lang="cs-CZ" dirty="0" err="1"/>
              <a:t>Olaparib</a:t>
            </a:r>
            <a:r>
              <a:rPr lang="cs-CZ" dirty="0"/>
              <a:t> u </a:t>
            </a:r>
            <a:r>
              <a:rPr lang="cs-CZ" dirty="0" err="1"/>
              <a:t>germinální</a:t>
            </a:r>
            <a:r>
              <a:rPr lang="cs-CZ" dirty="0"/>
              <a:t> mutace BRCA1/2 v kombinaci s CHT</a:t>
            </a:r>
          </a:p>
          <a:p>
            <a:pPr>
              <a:buFont typeface="Arial" pitchFamily="34" charset="0"/>
              <a:buChar char="•"/>
            </a:pPr>
            <a:endParaRPr lang="cs-CZ" dirty="0"/>
          </a:p>
          <a:p>
            <a:pPr>
              <a:buFont typeface="Arial" pitchFamily="34" charset="0"/>
              <a:buChar char="•"/>
            </a:pPr>
            <a:r>
              <a:rPr lang="cs-CZ" dirty="0"/>
              <a:t> podpůrná a symptomatická léčba (řešení ikteru, léčba bolesti, nutriční podpora)</a:t>
            </a:r>
          </a:p>
          <a:p>
            <a:r>
              <a:rPr lang="cs-CZ" dirty="0"/>
              <a:t>  medián přežití 13 - 20 měsíců. </a:t>
            </a:r>
          </a:p>
          <a:p>
            <a:r>
              <a:rPr lang="cs-CZ" dirty="0"/>
              <a:t> </a:t>
            </a:r>
            <a:r>
              <a:rPr lang="cs-CZ" b="1" dirty="0"/>
              <a:t>40 % pacientů má v době diagnózy MTS - přežití 4-6 měsíců</a:t>
            </a:r>
            <a:endParaRPr lang="en-US" b="1" dirty="0"/>
          </a:p>
          <a:p>
            <a:endParaRPr lang="cs-CZ" dirty="0"/>
          </a:p>
        </p:txBody>
      </p:sp>
    </p:spTree>
    <p:extLst>
      <p:ext uri="{BB962C8B-B14F-4D97-AF65-F5344CB8AC3E}">
        <p14:creationId xmlns:p14="http://schemas.microsoft.com/office/powerpoint/2010/main" val="38969840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3" cstate="print"/>
          <a:srcRect/>
          <a:stretch>
            <a:fillRect/>
          </a:stretch>
        </p:blipFill>
        <p:spPr bwMode="auto">
          <a:xfrm>
            <a:off x="2011714" y="116632"/>
            <a:ext cx="5296589" cy="2791924"/>
          </a:xfrm>
          <a:prstGeom prst="rect">
            <a:avLst/>
          </a:prstGeom>
          <a:noFill/>
          <a:ln w="9525">
            <a:noFill/>
            <a:miter lim="800000"/>
            <a:headEnd/>
            <a:tailEnd/>
          </a:ln>
        </p:spPr>
      </p:pic>
      <p:sp>
        <p:nvSpPr>
          <p:cNvPr id="2" name="TextovéPole 1">
            <a:extLst>
              <a:ext uri="{FF2B5EF4-FFF2-40B4-BE49-F238E27FC236}">
                <a16:creationId xmlns:a16="http://schemas.microsoft.com/office/drawing/2014/main" id="{93681E5F-33FB-417C-A022-8A38087275DD}"/>
              </a:ext>
            </a:extLst>
          </p:cNvPr>
          <p:cNvSpPr txBox="1"/>
          <p:nvPr/>
        </p:nvSpPr>
        <p:spPr>
          <a:xfrm>
            <a:off x="1043608" y="5949280"/>
            <a:ext cx="7920880" cy="923330"/>
          </a:xfrm>
          <a:prstGeom prst="rect">
            <a:avLst/>
          </a:prstGeom>
          <a:noFill/>
        </p:spPr>
        <p:txBody>
          <a:bodyPr wrap="square" rtlCol="0">
            <a:spAutoFit/>
          </a:bodyPr>
          <a:lstStyle/>
          <a:p>
            <a:r>
              <a:rPr lang="cs-CZ" dirty="0"/>
              <a:t>Resekce celého duodena, hlavy pankreatu, resekce žlučového vývodu a žlučníku</a:t>
            </a:r>
          </a:p>
          <a:p>
            <a:r>
              <a:rPr lang="cs-CZ" dirty="0" err="1"/>
              <a:t>Pankreatikojejunostomie</a:t>
            </a:r>
            <a:r>
              <a:rPr lang="cs-CZ" dirty="0"/>
              <a:t>, </a:t>
            </a:r>
            <a:r>
              <a:rPr lang="cs-CZ" dirty="0" err="1"/>
              <a:t>hepatikojejunostomie</a:t>
            </a:r>
            <a:r>
              <a:rPr lang="cs-CZ" dirty="0"/>
              <a:t>, </a:t>
            </a:r>
            <a:r>
              <a:rPr lang="cs-CZ" dirty="0" err="1"/>
              <a:t>gastrojejunostomie</a:t>
            </a:r>
            <a:endParaRPr lang="cs-CZ" dirty="0"/>
          </a:p>
          <a:p>
            <a:endParaRPr lang="cs-CZ" dirty="0"/>
          </a:p>
        </p:txBody>
      </p:sp>
      <p:pic>
        <p:nvPicPr>
          <p:cNvPr id="3" name="Picture 2">
            <a:extLst>
              <a:ext uri="{FF2B5EF4-FFF2-40B4-BE49-F238E27FC236}">
                <a16:creationId xmlns:a16="http://schemas.microsoft.com/office/drawing/2014/main" id="{7DAE0A46-646A-7154-145D-DF4C51C3874C}"/>
              </a:ext>
            </a:extLst>
          </p:cNvPr>
          <p:cNvPicPr>
            <a:picLocks noChangeAspect="1" noChangeArrowheads="1"/>
          </p:cNvPicPr>
          <p:nvPr/>
        </p:nvPicPr>
        <p:blipFill rotWithShape="1">
          <a:blip r:embed="rId4" cstate="print"/>
          <a:srcRect t="25904"/>
          <a:stretch/>
        </p:blipFill>
        <p:spPr bwMode="auto">
          <a:xfrm>
            <a:off x="2011715" y="3181799"/>
            <a:ext cx="5296589" cy="2494238"/>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83FAE5E-BB29-761C-62AC-677D67F0B48B}"/>
              </a:ext>
            </a:extLst>
          </p:cNvPr>
          <p:cNvPicPr>
            <a:picLocks noChangeAspect="1"/>
          </p:cNvPicPr>
          <p:nvPr/>
        </p:nvPicPr>
        <p:blipFill rotWithShape="1">
          <a:blip r:embed="rId2"/>
          <a:srcRect l="1175" t="20586" r="54724" b="28990"/>
          <a:stretch/>
        </p:blipFill>
        <p:spPr>
          <a:xfrm>
            <a:off x="379537" y="66437"/>
            <a:ext cx="6496719" cy="4176464"/>
          </a:xfrm>
          <a:prstGeom prst="rect">
            <a:avLst/>
          </a:prstGeom>
        </p:spPr>
      </p:pic>
      <p:pic>
        <p:nvPicPr>
          <p:cNvPr id="5" name="Obrázek 4">
            <a:extLst>
              <a:ext uri="{FF2B5EF4-FFF2-40B4-BE49-F238E27FC236}">
                <a16:creationId xmlns:a16="http://schemas.microsoft.com/office/drawing/2014/main" id="{8E734C51-E916-E812-D0A9-3600D736D19D}"/>
              </a:ext>
            </a:extLst>
          </p:cNvPr>
          <p:cNvPicPr>
            <a:picLocks noChangeAspect="1"/>
          </p:cNvPicPr>
          <p:nvPr/>
        </p:nvPicPr>
        <p:blipFill rotWithShape="1">
          <a:blip r:embed="rId3"/>
          <a:srcRect l="50000" t="43683" r="27163" b="25472"/>
          <a:stretch/>
        </p:blipFill>
        <p:spPr>
          <a:xfrm>
            <a:off x="6109345" y="4242901"/>
            <a:ext cx="3005767" cy="2282444"/>
          </a:xfrm>
          <a:prstGeom prst="rect">
            <a:avLst/>
          </a:prstGeom>
        </p:spPr>
      </p:pic>
      <p:sp>
        <p:nvSpPr>
          <p:cNvPr id="4" name="TextovéPole 3">
            <a:extLst>
              <a:ext uri="{FF2B5EF4-FFF2-40B4-BE49-F238E27FC236}">
                <a16:creationId xmlns:a16="http://schemas.microsoft.com/office/drawing/2014/main" id="{27DAA2A6-AE5C-A697-FE48-4D6817EBE6D8}"/>
              </a:ext>
            </a:extLst>
          </p:cNvPr>
          <p:cNvSpPr txBox="1"/>
          <p:nvPr/>
        </p:nvSpPr>
        <p:spPr>
          <a:xfrm>
            <a:off x="379537" y="4715852"/>
            <a:ext cx="5904656" cy="461665"/>
          </a:xfrm>
          <a:prstGeom prst="rect">
            <a:avLst/>
          </a:prstGeom>
          <a:noFill/>
        </p:spPr>
        <p:txBody>
          <a:bodyPr wrap="square" rtlCol="0">
            <a:spAutoFit/>
          </a:bodyPr>
          <a:lstStyle/>
          <a:p>
            <a:r>
              <a:rPr lang="cs-CZ" sz="2400" dirty="0"/>
              <a:t>NOVĚ screening rizikových jedinců- EUS+MR</a:t>
            </a:r>
          </a:p>
        </p:txBody>
      </p:sp>
    </p:spTree>
    <p:extLst>
      <p:ext uri="{BB962C8B-B14F-4D97-AF65-F5344CB8AC3E}">
        <p14:creationId xmlns:p14="http://schemas.microsoft.com/office/powerpoint/2010/main" val="2523773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409149" y="260648"/>
            <a:ext cx="2325701" cy="584775"/>
          </a:xfrm>
          <a:prstGeom prst="rect">
            <a:avLst/>
          </a:prstGeom>
          <a:noFill/>
        </p:spPr>
        <p:txBody>
          <a:bodyPr wrap="none" rtlCol="0">
            <a:spAutoFit/>
          </a:bodyPr>
          <a:lstStyle/>
          <a:p>
            <a:r>
              <a:rPr lang="cs-CZ" sz="3200" b="1" dirty="0"/>
              <a:t>Nádory jater</a:t>
            </a:r>
            <a:endParaRPr lang="en-US" sz="3200" b="1" dirty="0"/>
          </a:p>
        </p:txBody>
      </p:sp>
      <p:sp>
        <p:nvSpPr>
          <p:cNvPr id="3" name="TextovéPole 2"/>
          <p:cNvSpPr txBox="1"/>
          <p:nvPr/>
        </p:nvSpPr>
        <p:spPr>
          <a:xfrm>
            <a:off x="179512" y="980728"/>
            <a:ext cx="8398902" cy="5447645"/>
          </a:xfrm>
          <a:prstGeom prst="rect">
            <a:avLst/>
          </a:prstGeom>
          <a:noFill/>
        </p:spPr>
        <p:txBody>
          <a:bodyPr wrap="none" rtlCol="0">
            <a:spAutoFit/>
          </a:bodyPr>
          <a:lstStyle/>
          <a:p>
            <a:pPr>
              <a:buFont typeface="Arial" pitchFamily="34" charset="0"/>
              <a:buChar char="•"/>
            </a:pPr>
            <a:r>
              <a:rPr lang="cs-CZ" sz="2000" dirty="0"/>
              <a:t> </a:t>
            </a:r>
            <a:r>
              <a:rPr lang="cs-CZ" dirty="0"/>
              <a:t>vzácné nádory, celosvětově geografická závislost</a:t>
            </a:r>
          </a:p>
          <a:p>
            <a:r>
              <a:rPr lang="cs-CZ" dirty="0"/>
              <a:t>90 % hepatocelulární karcinom, 10 % </a:t>
            </a:r>
            <a:r>
              <a:rPr lang="cs-CZ" dirty="0" err="1"/>
              <a:t>cholangiokarcinom</a:t>
            </a:r>
            <a:r>
              <a:rPr lang="cs-CZ" dirty="0"/>
              <a:t>, </a:t>
            </a:r>
          </a:p>
          <a:p>
            <a:r>
              <a:rPr lang="cs-CZ" dirty="0" err="1"/>
              <a:t>hepatocholangiokarcinom</a:t>
            </a:r>
            <a:r>
              <a:rPr lang="cs-CZ" dirty="0"/>
              <a:t>, </a:t>
            </a:r>
            <a:r>
              <a:rPr lang="cs-CZ" dirty="0" err="1"/>
              <a:t>hepatoblastom</a:t>
            </a:r>
            <a:r>
              <a:rPr lang="cs-CZ" dirty="0"/>
              <a:t> u dětí</a:t>
            </a:r>
          </a:p>
          <a:p>
            <a:pPr>
              <a:buFont typeface="Arial" pitchFamily="34" charset="0"/>
              <a:buChar char="•"/>
            </a:pPr>
            <a:endParaRPr lang="cs-CZ" dirty="0"/>
          </a:p>
          <a:p>
            <a:r>
              <a:rPr lang="cs-CZ" b="1" dirty="0"/>
              <a:t>Rizikové faktory -</a:t>
            </a:r>
          </a:p>
          <a:p>
            <a:r>
              <a:rPr lang="cs-CZ" dirty="0"/>
              <a:t>cirhóza jater – alkoholická  nebo infekční, virové hepatitidy (HCV, HBV – očkování)</a:t>
            </a:r>
          </a:p>
          <a:p>
            <a:r>
              <a:rPr lang="cs-CZ" dirty="0"/>
              <a:t> aflatoxin, chemické karcinogeny, steroidy</a:t>
            </a:r>
          </a:p>
          <a:p>
            <a:pPr>
              <a:buFont typeface="Arial" pitchFamily="34" charset="0"/>
              <a:buChar char="•"/>
            </a:pPr>
            <a:endParaRPr lang="cs-CZ" dirty="0"/>
          </a:p>
          <a:p>
            <a:r>
              <a:rPr lang="cs-CZ" b="1" dirty="0"/>
              <a:t>Symptomy -</a:t>
            </a:r>
          </a:p>
          <a:p>
            <a:r>
              <a:rPr lang="cs-CZ" dirty="0"/>
              <a:t>dlouho bezpříznakové, později nespecifické, společné cirhóze, hubnutí , dyspepsie</a:t>
            </a:r>
          </a:p>
          <a:p>
            <a:pPr>
              <a:buFont typeface="Arial" pitchFamily="34" charset="0"/>
              <a:buChar char="•"/>
            </a:pPr>
            <a:endParaRPr lang="cs-CZ" dirty="0"/>
          </a:p>
          <a:p>
            <a:r>
              <a:rPr lang="cs-CZ" b="1" dirty="0"/>
              <a:t>Screening rizikových pacientů </a:t>
            </a:r>
            <a:r>
              <a:rPr lang="cs-CZ" dirty="0"/>
              <a:t>schopných léčby - pac s cirhózou, </a:t>
            </a:r>
            <a:r>
              <a:rPr lang="cs-CZ" dirty="0" err="1"/>
              <a:t>HBsAg</a:t>
            </a:r>
            <a:r>
              <a:rPr lang="cs-CZ" dirty="0"/>
              <a:t> pozitivní, </a:t>
            </a:r>
          </a:p>
          <a:p>
            <a:r>
              <a:rPr lang="cs-CZ" dirty="0"/>
              <a:t>HCV </a:t>
            </a:r>
            <a:r>
              <a:rPr lang="cs-CZ" dirty="0" err="1"/>
              <a:t>pozit</a:t>
            </a:r>
            <a:r>
              <a:rPr lang="cs-CZ" dirty="0"/>
              <a:t> a fibrózou – UZ jater á 6 měsíců</a:t>
            </a:r>
          </a:p>
          <a:p>
            <a:pPr>
              <a:buFont typeface="Arial" pitchFamily="34" charset="0"/>
              <a:buChar char="•"/>
            </a:pPr>
            <a:endParaRPr lang="cs-CZ" dirty="0"/>
          </a:p>
          <a:p>
            <a:r>
              <a:rPr lang="cs-CZ" b="1" dirty="0"/>
              <a:t>Diagnostika</a:t>
            </a:r>
          </a:p>
          <a:p>
            <a:r>
              <a:rPr lang="cs-CZ" dirty="0"/>
              <a:t>kontrastní CT, MR jater, funkční vyšetření jater – </a:t>
            </a:r>
            <a:r>
              <a:rPr lang="cs-CZ" dirty="0" err="1"/>
              <a:t>Childova-Pughova</a:t>
            </a:r>
            <a:r>
              <a:rPr lang="cs-CZ" dirty="0"/>
              <a:t> klasifikace</a:t>
            </a:r>
          </a:p>
          <a:p>
            <a:r>
              <a:rPr lang="cs-CZ" dirty="0"/>
              <a:t>CT hrudníku, scintigrafie kostí, AFP</a:t>
            </a:r>
          </a:p>
          <a:p>
            <a:pPr>
              <a:buFont typeface="Arial" pitchFamily="34" charset="0"/>
              <a:buChar char="•"/>
            </a:pPr>
            <a:endParaRPr lang="cs-CZ" sz="2000" dirty="0"/>
          </a:p>
          <a:p>
            <a:endParaRPr lang="en-US" sz="20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11322" t="12600" r="12263" b="5501"/>
          <a:stretch/>
        </p:blipFill>
        <p:spPr>
          <a:xfrm>
            <a:off x="1403648" y="332656"/>
            <a:ext cx="6120680" cy="5893988"/>
          </a:xfrm>
          <a:prstGeom prst="rect">
            <a:avLst/>
          </a:prstGeom>
        </p:spPr>
      </p:pic>
      <p:sp>
        <p:nvSpPr>
          <p:cNvPr id="3" name="Šipka doleva 2"/>
          <p:cNvSpPr/>
          <p:nvPr/>
        </p:nvSpPr>
        <p:spPr>
          <a:xfrm>
            <a:off x="4644008" y="1700808"/>
            <a:ext cx="864096"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5940152" y="1619508"/>
            <a:ext cx="1080120" cy="369332"/>
          </a:xfrm>
          <a:prstGeom prst="rect">
            <a:avLst/>
          </a:prstGeom>
          <a:noFill/>
        </p:spPr>
        <p:txBody>
          <a:bodyPr wrap="square" rtlCol="0">
            <a:spAutoFit/>
          </a:bodyPr>
          <a:lstStyle/>
          <a:p>
            <a:r>
              <a:rPr lang="cs-CZ" dirty="0">
                <a:solidFill>
                  <a:schemeClr val="bg1"/>
                </a:solidFill>
              </a:rPr>
              <a:t>HCC</a:t>
            </a:r>
          </a:p>
        </p:txBody>
      </p:sp>
    </p:spTree>
    <p:extLst>
      <p:ext uri="{BB962C8B-B14F-4D97-AF65-F5344CB8AC3E}">
        <p14:creationId xmlns:p14="http://schemas.microsoft.com/office/powerpoint/2010/main" val="762070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A9388D3-CF98-4FC1-BDC6-5263E0734A82}"/>
              </a:ext>
            </a:extLst>
          </p:cNvPr>
          <p:cNvPicPr>
            <a:picLocks noChangeAspect="1"/>
          </p:cNvPicPr>
          <p:nvPr/>
        </p:nvPicPr>
        <p:blipFill rotWithShape="1">
          <a:blip r:embed="rId2"/>
          <a:srcRect l="9051" t="16384" r="29525" b="9381"/>
          <a:stretch/>
        </p:blipFill>
        <p:spPr>
          <a:xfrm>
            <a:off x="827584" y="776706"/>
            <a:ext cx="7718442" cy="5244582"/>
          </a:xfrm>
          <a:prstGeom prst="rect">
            <a:avLst/>
          </a:prstGeom>
        </p:spPr>
      </p:pic>
      <p:sp>
        <p:nvSpPr>
          <p:cNvPr id="4" name="TextovéPole 3">
            <a:extLst>
              <a:ext uri="{FF2B5EF4-FFF2-40B4-BE49-F238E27FC236}">
                <a16:creationId xmlns:a16="http://schemas.microsoft.com/office/drawing/2014/main" id="{169D159E-416E-4694-AFFC-F1D253C2EC39}"/>
              </a:ext>
            </a:extLst>
          </p:cNvPr>
          <p:cNvSpPr txBox="1"/>
          <p:nvPr/>
        </p:nvSpPr>
        <p:spPr>
          <a:xfrm>
            <a:off x="827584" y="260648"/>
            <a:ext cx="6552728" cy="646331"/>
          </a:xfrm>
          <a:prstGeom prst="rect">
            <a:avLst/>
          </a:prstGeom>
          <a:noFill/>
        </p:spPr>
        <p:txBody>
          <a:bodyPr wrap="square" rtlCol="0">
            <a:spAutoFit/>
          </a:bodyPr>
          <a:lstStyle/>
          <a:p>
            <a:r>
              <a:rPr lang="cs-CZ" sz="1800" b="1" dirty="0"/>
              <a:t>Léčba</a:t>
            </a:r>
            <a:r>
              <a:rPr lang="cs-CZ" sz="1800" dirty="0"/>
              <a:t> dle rozsahu choroby a celkového stavu pacienta</a:t>
            </a:r>
          </a:p>
          <a:p>
            <a:endParaRPr lang="cs-CZ" dirty="0"/>
          </a:p>
        </p:txBody>
      </p:sp>
    </p:spTree>
    <p:extLst>
      <p:ext uri="{BB962C8B-B14F-4D97-AF65-F5344CB8AC3E}">
        <p14:creationId xmlns:p14="http://schemas.microsoft.com/office/powerpoint/2010/main" val="1798670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65155CE-F8E8-401D-9487-2C8F76EB3E2D}"/>
              </a:ext>
            </a:extLst>
          </p:cNvPr>
          <p:cNvSpPr txBox="1"/>
          <p:nvPr/>
        </p:nvSpPr>
        <p:spPr>
          <a:xfrm>
            <a:off x="323528" y="784274"/>
            <a:ext cx="4248472" cy="5289451"/>
          </a:xfrm>
          <a:prstGeom prst="rect">
            <a:avLst/>
          </a:prstGeom>
        </p:spPr>
        <p:txBody>
          <a:bodyPr vert="horz" lIns="91440" tIns="45720" rIns="91440" bIns="45720" rtlCol="0">
            <a:normAutofit/>
          </a:bodyPr>
          <a:lstStyle/>
          <a:p>
            <a:pPr>
              <a:lnSpc>
                <a:spcPct val="90000"/>
              </a:lnSpc>
              <a:spcBef>
                <a:spcPct val="20000"/>
              </a:spcBef>
              <a:buFont typeface="Arial" pitchFamily="34" charset="0"/>
            </a:pPr>
            <a:r>
              <a:rPr lang="cs-CZ" sz="2000" b="1" dirty="0"/>
              <a:t>Lokální ablativní techniky </a:t>
            </a:r>
            <a:r>
              <a:rPr lang="cs-CZ" sz="2000" dirty="0"/>
              <a:t>- radiofrekvenční ablace, perkutánní etanolová injektáž, </a:t>
            </a:r>
            <a:r>
              <a:rPr lang="cs-CZ" sz="2000" dirty="0" err="1"/>
              <a:t>transarteriální</a:t>
            </a:r>
            <a:r>
              <a:rPr lang="cs-CZ" sz="2000" dirty="0"/>
              <a:t> </a:t>
            </a:r>
            <a:r>
              <a:rPr lang="cs-CZ" sz="2000" dirty="0" err="1"/>
              <a:t>chemoembolizace</a:t>
            </a:r>
            <a:r>
              <a:rPr lang="cs-CZ" sz="2000" dirty="0"/>
              <a:t>,</a:t>
            </a:r>
          </a:p>
          <a:p>
            <a:pPr>
              <a:lnSpc>
                <a:spcPct val="90000"/>
              </a:lnSpc>
              <a:spcBef>
                <a:spcPct val="20000"/>
              </a:spcBef>
              <a:buFont typeface="Arial" pitchFamily="34" charset="0"/>
            </a:pPr>
            <a:r>
              <a:rPr lang="cs-CZ" sz="2000" i="1" dirty="0"/>
              <a:t>stereotaktická radioterapie</a:t>
            </a:r>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r>
              <a:rPr lang="cs-CZ" sz="2000" b="1" dirty="0"/>
              <a:t>Cílená léčba </a:t>
            </a:r>
            <a:r>
              <a:rPr lang="cs-CZ" sz="2000" dirty="0"/>
              <a:t>– </a:t>
            </a:r>
            <a:r>
              <a:rPr lang="cs-CZ" sz="2000" dirty="0" err="1"/>
              <a:t>tyrosinkinázové</a:t>
            </a:r>
            <a:r>
              <a:rPr lang="cs-CZ" sz="2000" dirty="0"/>
              <a:t> inhibitory – </a:t>
            </a:r>
            <a:r>
              <a:rPr lang="cs-CZ" sz="2000" dirty="0" err="1"/>
              <a:t>sorafenib</a:t>
            </a:r>
            <a:r>
              <a:rPr lang="cs-CZ" sz="2000" dirty="0"/>
              <a:t>, </a:t>
            </a:r>
            <a:r>
              <a:rPr lang="cs-CZ" sz="2000" dirty="0" err="1"/>
              <a:t>lenvatinib</a:t>
            </a:r>
            <a:endParaRPr lang="cs-CZ" sz="2000" dirty="0"/>
          </a:p>
          <a:p>
            <a:pPr>
              <a:lnSpc>
                <a:spcPct val="90000"/>
              </a:lnSpc>
              <a:spcBef>
                <a:spcPct val="20000"/>
              </a:spcBef>
              <a:buFont typeface="Arial" pitchFamily="34" charset="0"/>
            </a:pPr>
            <a:r>
              <a:rPr lang="cs-CZ" sz="2000" dirty="0"/>
              <a:t>	</a:t>
            </a:r>
            <a:r>
              <a:rPr lang="cs-CZ" sz="2000" dirty="0" err="1"/>
              <a:t>regorafenib</a:t>
            </a:r>
            <a:r>
              <a:rPr lang="cs-CZ" sz="2000" dirty="0"/>
              <a:t>, </a:t>
            </a:r>
            <a:r>
              <a:rPr lang="cs-CZ" sz="2000" dirty="0" err="1"/>
              <a:t>bevacizumab</a:t>
            </a:r>
            <a:endParaRPr lang="cs-CZ" sz="2000" dirty="0"/>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r>
              <a:rPr lang="cs-CZ" sz="2000" dirty="0" err="1"/>
              <a:t>chemorezistentní</a:t>
            </a:r>
            <a:r>
              <a:rPr lang="cs-CZ" sz="2000" dirty="0"/>
              <a:t> onemocnění!!!</a:t>
            </a:r>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pPr>
            <a:endParaRPr lang="cs-CZ" sz="2000" dirty="0"/>
          </a:p>
          <a:p>
            <a:pPr>
              <a:lnSpc>
                <a:spcPct val="90000"/>
              </a:lnSpc>
              <a:spcBef>
                <a:spcPct val="20000"/>
              </a:spcBef>
              <a:buFont typeface="Arial" pitchFamily="34" charset="0"/>
              <a:buChar char="•"/>
            </a:pPr>
            <a:endParaRPr lang="cs-CZ" sz="1500" dirty="0"/>
          </a:p>
        </p:txBody>
      </p:sp>
      <p:pic>
        <p:nvPicPr>
          <p:cNvPr id="3" name="Obrázek 2">
            <a:extLst>
              <a:ext uri="{FF2B5EF4-FFF2-40B4-BE49-F238E27FC236}">
                <a16:creationId xmlns:a16="http://schemas.microsoft.com/office/drawing/2014/main" id="{43B70E4C-7B70-4EE6-BD80-ADA9B8542DAD}"/>
              </a:ext>
            </a:extLst>
          </p:cNvPr>
          <p:cNvPicPr>
            <a:picLocks noChangeAspect="1"/>
          </p:cNvPicPr>
          <p:nvPr/>
        </p:nvPicPr>
        <p:blipFill rotWithShape="1">
          <a:blip r:embed="rId2"/>
          <a:srcRect t="5300" r="2" b="14292"/>
          <a:stretch/>
        </p:blipFill>
        <p:spPr>
          <a:xfrm>
            <a:off x="4645763" y="784274"/>
            <a:ext cx="4038600" cy="4525963"/>
          </a:xfrm>
          <a:prstGeom prst="rect">
            <a:avLst/>
          </a:prstGeom>
          <a:noFill/>
        </p:spPr>
      </p:pic>
      <p:sp>
        <p:nvSpPr>
          <p:cNvPr id="4" name="TextovéPole 3">
            <a:extLst>
              <a:ext uri="{FF2B5EF4-FFF2-40B4-BE49-F238E27FC236}">
                <a16:creationId xmlns:a16="http://schemas.microsoft.com/office/drawing/2014/main" id="{8EB6B79A-9977-47F0-94B7-1A49BD7BCAA4}"/>
              </a:ext>
            </a:extLst>
          </p:cNvPr>
          <p:cNvSpPr txBox="1"/>
          <p:nvPr/>
        </p:nvSpPr>
        <p:spPr>
          <a:xfrm>
            <a:off x="755577" y="5661248"/>
            <a:ext cx="7928786" cy="923330"/>
          </a:xfrm>
          <a:prstGeom prst="rect">
            <a:avLst/>
          </a:prstGeom>
          <a:noFill/>
        </p:spPr>
        <p:txBody>
          <a:bodyPr wrap="square" rtlCol="0">
            <a:spAutoFit/>
          </a:bodyPr>
          <a:lstStyle/>
          <a:p>
            <a:r>
              <a:rPr lang="cs-CZ" sz="1800" dirty="0"/>
              <a:t>Hlavní prognostické faktory: velikost, počet ložisek, vaskulární invaze</a:t>
            </a:r>
          </a:p>
          <a:p>
            <a:r>
              <a:rPr lang="cs-CZ" sz="1800" dirty="0"/>
              <a:t>5-ti leté přežití u kurativní léčby 70 %, u paliativní léčby 3 leté přežití 10-40 %</a:t>
            </a:r>
            <a:endParaRPr lang="en-US" sz="1800" dirty="0"/>
          </a:p>
          <a:p>
            <a:endParaRPr lang="cs-CZ" dirty="0"/>
          </a:p>
        </p:txBody>
      </p:sp>
    </p:spTree>
    <p:extLst>
      <p:ext uri="{BB962C8B-B14F-4D97-AF65-F5344CB8AC3E}">
        <p14:creationId xmlns:p14="http://schemas.microsoft.com/office/powerpoint/2010/main" val="219300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imgur.com/HbLxKME.jpg"/>
          <p:cNvPicPr>
            <a:picLocks noChangeAspect="1" noChangeArrowheads="1"/>
          </p:cNvPicPr>
          <p:nvPr/>
        </p:nvPicPr>
        <p:blipFill>
          <a:blip r:embed="rId2" cstate="print"/>
          <a:srcRect/>
          <a:stretch>
            <a:fillRect/>
          </a:stretch>
        </p:blipFill>
        <p:spPr bwMode="auto">
          <a:xfrm>
            <a:off x="571715" y="836712"/>
            <a:ext cx="8167015" cy="5544616"/>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9392"/>
            <a:ext cx="7886700" cy="1325563"/>
          </a:xfrm>
        </p:spPr>
        <p:txBody>
          <a:bodyPr/>
          <a:lstStyle/>
          <a:p>
            <a:pPr algn="ctr"/>
            <a:r>
              <a:rPr lang="cs-CZ" dirty="0"/>
              <a:t>Radiofrekvenční ablace</a:t>
            </a:r>
          </a:p>
        </p:txBody>
      </p:sp>
      <p:sp>
        <p:nvSpPr>
          <p:cNvPr id="3" name="Zástupný symbol pro obsah 2"/>
          <p:cNvSpPr>
            <a:spLocks noGrp="1"/>
          </p:cNvSpPr>
          <p:nvPr>
            <p:ph idx="1"/>
          </p:nvPr>
        </p:nvSpPr>
        <p:spPr>
          <a:xfrm>
            <a:off x="628650" y="1052736"/>
            <a:ext cx="7886700" cy="4351338"/>
          </a:xfrm>
        </p:spPr>
        <p:txBody>
          <a:bodyPr>
            <a:normAutofit/>
          </a:bodyPr>
          <a:lstStyle/>
          <a:p>
            <a:r>
              <a:rPr lang="cs-CZ" dirty="0"/>
              <a:t>Malé nádory jater eventuálně metastázy jaterní, u nichž je </a:t>
            </a:r>
            <a:r>
              <a:rPr lang="cs-CZ" b="1" dirty="0"/>
              <a:t>kontraindikováno chirurgické řešení</a:t>
            </a:r>
            <a:r>
              <a:rPr lang="cs-CZ" dirty="0"/>
              <a:t>, také v případě, že není indikována transplantace jater u </a:t>
            </a:r>
            <a:r>
              <a:rPr lang="cs-CZ" dirty="0" err="1"/>
              <a:t>hepatocelulárního</a:t>
            </a:r>
            <a:r>
              <a:rPr lang="cs-CZ" dirty="0"/>
              <a:t> karcinomu HCC</a:t>
            </a:r>
          </a:p>
          <a:p>
            <a:r>
              <a:rPr lang="cs-CZ" dirty="0"/>
              <a:t>Velikost 2-5 cm, </a:t>
            </a:r>
            <a:r>
              <a:rPr lang="cs-CZ" dirty="0" err="1"/>
              <a:t>max</a:t>
            </a:r>
            <a:r>
              <a:rPr lang="cs-CZ" dirty="0"/>
              <a:t> 3 ložiska</a:t>
            </a:r>
          </a:p>
          <a:p>
            <a:r>
              <a:rPr lang="cs-CZ" dirty="0"/>
              <a:t>Paliativní efekt, ovšem přínos stabilizace nemoci</a:t>
            </a:r>
          </a:p>
          <a:p>
            <a:r>
              <a:rPr lang="cs-CZ" dirty="0"/>
              <a:t>Provedení- pod UZ či CT kontrolou perkutánně, při operaci pod zrakovou kontrolou</a:t>
            </a:r>
          </a:p>
        </p:txBody>
      </p:sp>
      <p:pic>
        <p:nvPicPr>
          <p:cNvPr id="4" name="Picture 2" descr="Picture">
            <a:extLst>
              <a:ext uri="{FF2B5EF4-FFF2-40B4-BE49-F238E27FC236}">
                <a16:creationId xmlns:a16="http://schemas.microsoft.com/office/drawing/2014/main" id="{D51C3B7F-9960-041A-3F07-963E523B1389}"/>
              </a:ext>
            </a:extLst>
          </p:cNvPr>
          <p:cNvPicPr>
            <a:picLocks noChangeAspect="1" noChangeArrowheads="1"/>
          </p:cNvPicPr>
          <p:nvPr/>
        </p:nvPicPr>
        <p:blipFill>
          <a:blip r:embed="rId2" cstate="print"/>
          <a:srcRect/>
          <a:stretch>
            <a:fillRect/>
          </a:stretch>
        </p:blipFill>
        <p:spPr bwMode="auto">
          <a:xfrm>
            <a:off x="1115616" y="3833664"/>
            <a:ext cx="6768752" cy="3024336"/>
          </a:xfrm>
          <a:prstGeom prst="rect">
            <a:avLst/>
          </a:prstGeom>
          <a:noFill/>
        </p:spPr>
      </p:pic>
    </p:spTree>
    <p:extLst>
      <p:ext uri="{BB962C8B-B14F-4D97-AF65-F5344CB8AC3E}">
        <p14:creationId xmlns:p14="http://schemas.microsoft.com/office/powerpoint/2010/main" val="672898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cstate="print"/>
          <a:stretch>
            <a:fillRect/>
          </a:stretch>
        </p:blipFill>
        <p:spPr>
          <a:xfrm>
            <a:off x="899592" y="633778"/>
            <a:ext cx="7345942" cy="5892328"/>
          </a:xfrm>
          <a:prstGeom prst="rect">
            <a:avLst/>
          </a:prstGeom>
          <a:ln>
            <a:solidFill>
              <a:schemeClr val="tx1"/>
            </a:solidFill>
          </a:ln>
        </p:spPr>
      </p:pic>
      <p:sp>
        <p:nvSpPr>
          <p:cNvPr id="5" name="TextovéPole 4"/>
          <p:cNvSpPr txBox="1"/>
          <p:nvPr/>
        </p:nvSpPr>
        <p:spPr>
          <a:xfrm>
            <a:off x="5398849" y="6302786"/>
            <a:ext cx="2845559" cy="438582"/>
          </a:xfrm>
          <a:prstGeom prst="rect">
            <a:avLst/>
          </a:prstGeom>
          <a:noFill/>
        </p:spPr>
        <p:txBody>
          <a:bodyPr wrap="square" rtlCol="0">
            <a:spAutoFit/>
          </a:bodyPr>
          <a:lstStyle/>
          <a:p>
            <a:r>
              <a:rPr lang="cs-CZ" sz="750" b="1" dirty="0"/>
              <a:t>Technika jaterních resekcí</a:t>
            </a:r>
            <a:r>
              <a:rPr lang="cs-CZ" sz="750" dirty="0"/>
              <a:t>, </a:t>
            </a:r>
            <a:r>
              <a:rPr lang="cs-CZ" sz="750" b="1" dirty="0" err="1"/>
              <a:t>Třeška</a:t>
            </a:r>
            <a:r>
              <a:rPr lang="cs-CZ" sz="750" b="1" dirty="0"/>
              <a:t> V.</a:t>
            </a:r>
            <a:endParaRPr lang="cs-CZ" sz="750" dirty="0"/>
          </a:p>
          <a:p>
            <a:r>
              <a:rPr lang="cs-CZ" sz="750" dirty="0"/>
              <a:t>Chirurgická klinika FN, Plzeň, přednosta prof. MUDr. V. </a:t>
            </a:r>
            <a:r>
              <a:rPr lang="cs-CZ" sz="750" dirty="0" err="1"/>
              <a:t>Třeška</a:t>
            </a:r>
            <a:r>
              <a:rPr lang="cs-CZ" sz="750" dirty="0"/>
              <a:t>, DrSc.</a:t>
            </a:r>
          </a:p>
          <a:p>
            <a:endParaRPr lang="cs-CZ" sz="750" dirty="0"/>
          </a:p>
        </p:txBody>
      </p:sp>
    </p:spTree>
    <p:extLst>
      <p:ext uri="{BB962C8B-B14F-4D97-AF65-F5344CB8AC3E}">
        <p14:creationId xmlns:p14="http://schemas.microsoft.com/office/powerpoint/2010/main" val="2068532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Chemoembolizace</a:t>
            </a:r>
            <a:endParaRPr lang="cs-CZ" dirty="0"/>
          </a:p>
        </p:txBody>
      </p:sp>
      <p:sp>
        <p:nvSpPr>
          <p:cNvPr id="3" name="Zástupný symbol pro obsah 2"/>
          <p:cNvSpPr>
            <a:spLocks noGrp="1"/>
          </p:cNvSpPr>
          <p:nvPr>
            <p:ph idx="1"/>
          </p:nvPr>
        </p:nvSpPr>
        <p:spPr>
          <a:xfrm>
            <a:off x="628650" y="2246014"/>
            <a:ext cx="7886700" cy="4351338"/>
          </a:xfrm>
        </p:spPr>
        <p:txBody>
          <a:bodyPr>
            <a:normAutofit/>
          </a:bodyPr>
          <a:lstStyle/>
          <a:p>
            <a:r>
              <a:rPr lang="cs-CZ" dirty="0"/>
              <a:t>Ovlivnění přes arteriální zásobení nádoru  - např. u </a:t>
            </a:r>
            <a:r>
              <a:rPr lang="cs-CZ" dirty="0" err="1"/>
              <a:t>hepatocelulárního</a:t>
            </a:r>
            <a:r>
              <a:rPr lang="cs-CZ" dirty="0"/>
              <a:t> ca</a:t>
            </a:r>
          </a:p>
          <a:p>
            <a:r>
              <a:rPr lang="cs-CZ" dirty="0"/>
              <a:t>Kombinace regionální </a:t>
            </a:r>
            <a:r>
              <a:rPr lang="cs-CZ" b="1" dirty="0" err="1"/>
              <a:t>intraarteriální</a:t>
            </a:r>
            <a:r>
              <a:rPr lang="cs-CZ" b="1" dirty="0"/>
              <a:t> CHT </a:t>
            </a:r>
            <a:r>
              <a:rPr lang="cs-CZ" dirty="0"/>
              <a:t>+ embolizace</a:t>
            </a:r>
          </a:p>
          <a:p>
            <a:r>
              <a:rPr lang="cs-CZ" dirty="0"/>
              <a:t>Výhody-mnohonásobně vyšší koncentrace CHT (</a:t>
            </a:r>
            <a:r>
              <a:rPr lang="cs-CZ" dirty="0" err="1"/>
              <a:t>doxorubicin</a:t>
            </a:r>
            <a:r>
              <a:rPr lang="cs-CZ" dirty="0"/>
              <a:t>, </a:t>
            </a:r>
            <a:r>
              <a:rPr lang="cs-CZ" dirty="0" err="1"/>
              <a:t>cisplatina</a:t>
            </a:r>
            <a:r>
              <a:rPr lang="cs-CZ" dirty="0"/>
              <a:t>, </a:t>
            </a:r>
            <a:r>
              <a:rPr lang="cs-CZ" dirty="0" err="1"/>
              <a:t>mitomycin</a:t>
            </a:r>
            <a:r>
              <a:rPr lang="cs-CZ" dirty="0"/>
              <a:t> C) s pomalým poklesem koncentrace</a:t>
            </a:r>
          </a:p>
          <a:p>
            <a:r>
              <a:rPr lang="cs-CZ" b="1" dirty="0"/>
              <a:t>Ischemie</a:t>
            </a:r>
            <a:r>
              <a:rPr lang="cs-CZ" dirty="0"/>
              <a:t> tumoru embolizací zvyšuje protinádorový efekt CHT</a:t>
            </a:r>
          </a:p>
          <a:p>
            <a:r>
              <a:rPr lang="cs-CZ" dirty="0"/>
              <a:t>Embolizace- </a:t>
            </a:r>
            <a:r>
              <a:rPr lang="cs-CZ" dirty="0" err="1"/>
              <a:t>Lipiodol</a:t>
            </a:r>
            <a:r>
              <a:rPr lang="cs-CZ" dirty="0"/>
              <a:t> (olejová kontrastní látka), želatinová pěna, v současnosti kalibrované mikrokuličky z biokompatibilního  </a:t>
            </a:r>
            <a:r>
              <a:rPr lang="cs-CZ" dirty="0" err="1"/>
              <a:t>hydrogelu</a:t>
            </a:r>
            <a:r>
              <a:rPr lang="cs-CZ" dirty="0"/>
              <a:t> (</a:t>
            </a:r>
            <a:r>
              <a:rPr lang="cs-CZ" b="1" dirty="0"/>
              <a:t>DC-</a:t>
            </a:r>
            <a:r>
              <a:rPr lang="cs-CZ" b="1" dirty="0" err="1"/>
              <a:t>BEADs</a:t>
            </a:r>
            <a:r>
              <a:rPr lang="cs-CZ" dirty="0"/>
              <a:t>)</a:t>
            </a:r>
          </a:p>
          <a:p>
            <a:r>
              <a:rPr lang="cs-CZ" dirty="0"/>
              <a:t>Kontrola efektu na CT – mizí </a:t>
            </a:r>
            <a:r>
              <a:rPr lang="cs-CZ" dirty="0" err="1"/>
              <a:t>vysycování</a:t>
            </a:r>
            <a:r>
              <a:rPr lang="cs-CZ" dirty="0"/>
              <a:t> ložiska</a:t>
            </a:r>
          </a:p>
        </p:txBody>
      </p:sp>
      <p:sp>
        <p:nvSpPr>
          <p:cNvPr id="4" name="TextovéPole 3"/>
          <p:cNvSpPr txBox="1"/>
          <p:nvPr/>
        </p:nvSpPr>
        <p:spPr>
          <a:xfrm>
            <a:off x="6765878" y="1010787"/>
            <a:ext cx="972403" cy="300082"/>
          </a:xfrm>
          <a:prstGeom prst="rect">
            <a:avLst/>
          </a:prstGeom>
          <a:noFill/>
        </p:spPr>
        <p:txBody>
          <a:bodyPr wrap="square" rtlCol="0">
            <a:spAutoFit/>
          </a:bodyPr>
          <a:lstStyle/>
          <a:p>
            <a:endParaRPr lang="cs-CZ" sz="1350" dirty="0"/>
          </a:p>
        </p:txBody>
      </p:sp>
      <p:pic>
        <p:nvPicPr>
          <p:cNvPr id="5" name="Obrázek 4"/>
          <p:cNvPicPr>
            <a:picLocks noChangeAspect="1"/>
          </p:cNvPicPr>
          <p:nvPr/>
        </p:nvPicPr>
        <p:blipFill>
          <a:blip r:embed="rId2" cstate="print"/>
          <a:stretch>
            <a:fillRect/>
          </a:stretch>
        </p:blipFill>
        <p:spPr>
          <a:xfrm>
            <a:off x="5652120" y="260648"/>
            <a:ext cx="2863230" cy="1763750"/>
          </a:xfrm>
          <a:prstGeom prst="rect">
            <a:avLst/>
          </a:prstGeom>
          <a:ln>
            <a:solidFill>
              <a:schemeClr val="bg1"/>
            </a:solidFill>
          </a:ln>
        </p:spPr>
      </p:pic>
      <p:sp>
        <p:nvSpPr>
          <p:cNvPr id="6" name="TextovéPole 5"/>
          <p:cNvSpPr txBox="1"/>
          <p:nvPr/>
        </p:nvSpPr>
        <p:spPr>
          <a:xfrm>
            <a:off x="5941145" y="5645827"/>
            <a:ext cx="2902602" cy="207749"/>
          </a:xfrm>
          <a:prstGeom prst="rect">
            <a:avLst/>
          </a:prstGeom>
          <a:noFill/>
        </p:spPr>
        <p:txBody>
          <a:bodyPr wrap="square" rtlCol="0">
            <a:spAutoFit/>
          </a:bodyPr>
          <a:lstStyle/>
          <a:p>
            <a:r>
              <a:rPr lang="cs-CZ" sz="750" dirty="0"/>
              <a:t>www.linkos.cz/nadory-jater-a-zlucniku-c22-24/o-nadorech-jater/</a:t>
            </a:r>
          </a:p>
        </p:txBody>
      </p:sp>
    </p:spTree>
    <p:extLst>
      <p:ext uri="{BB962C8B-B14F-4D97-AF65-F5344CB8AC3E}">
        <p14:creationId xmlns:p14="http://schemas.microsoft.com/office/powerpoint/2010/main" val="3889470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Picture"/>
          <p:cNvPicPr>
            <a:picLocks noChangeAspect="1" noChangeArrowheads="1"/>
          </p:cNvPicPr>
          <p:nvPr/>
        </p:nvPicPr>
        <p:blipFill>
          <a:blip r:embed="rId2" cstate="print"/>
          <a:srcRect/>
          <a:stretch>
            <a:fillRect/>
          </a:stretch>
        </p:blipFill>
        <p:spPr bwMode="auto">
          <a:xfrm>
            <a:off x="539552" y="548680"/>
            <a:ext cx="8208912" cy="5843094"/>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erabillings.com/wp-content/uploads/tace.jpg"/>
          <p:cNvPicPr>
            <a:picLocks noChangeAspect="1" noChangeArrowheads="1"/>
          </p:cNvPicPr>
          <p:nvPr/>
        </p:nvPicPr>
        <p:blipFill>
          <a:blip r:embed="rId2" cstate="print"/>
          <a:srcRect/>
          <a:stretch>
            <a:fillRect/>
          </a:stretch>
        </p:blipFill>
        <p:spPr bwMode="auto">
          <a:xfrm>
            <a:off x="1619672" y="491711"/>
            <a:ext cx="5697633" cy="587457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icture"/>
          <p:cNvPicPr>
            <a:picLocks noChangeAspect="1" noChangeArrowheads="1"/>
          </p:cNvPicPr>
          <p:nvPr/>
        </p:nvPicPr>
        <p:blipFill>
          <a:blip r:embed="rId3" cstate="print"/>
          <a:srcRect/>
          <a:stretch>
            <a:fillRect/>
          </a:stretch>
        </p:blipFill>
        <p:spPr bwMode="auto">
          <a:xfrm>
            <a:off x="549924" y="692696"/>
            <a:ext cx="7800200" cy="5688632"/>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A43BFBC-4D1F-43D1-A01F-F4022B252333}"/>
              </a:ext>
            </a:extLst>
          </p:cNvPr>
          <p:cNvSpPr txBox="1"/>
          <p:nvPr/>
        </p:nvSpPr>
        <p:spPr>
          <a:xfrm>
            <a:off x="395536" y="188640"/>
            <a:ext cx="8748464" cy="1292662"/>
          </a:xfrm>
          <a:prstGeom prst="rect">
            <a:avLst/>
          </a:prstGeom>
          <a:noFill/>
        </p:spPr>
        <p:txBody>
          <a:bodyPr wrap="square" rtlCol="0">
            <a:spAutoFit/>
          </a:bodyPr>
          <a:lstStyle/>
          <a:p>
            <a:endParaRPr lang="cs-CZ" sz="2000" dirty="0"/>
          </a:p>
          <a:p>
            <a:pPr algn="ctr"/>
            <a:r>
              <a:rPr lang="cs-CZ" sz="2000" b="1" dirty="0"/>
              <a:t>Resekce</a:t>
            </a:r>
            <a:r>
              <a:rPr lang="cs-CZ" sz="2000" dirty="0"/>
              <a:t>, </a:t>
            </a:r>
            <a:r>
              <a:rPr lang="cs-CZ" sz="2000" b="1" dirty="0"/>
              <a:t>transplantace</a:t>
            </a:r>
            <a:r>
              <a:rPr lang="cs-CZ" sz="2000" dirty="0"/>
              <a:t> – jediné potenciálně kurativní metody</a:t>
            </a:r>
          </a:p>
          <a:p>
            <a:pPr algn="ctr"/>
            <a:endParaRPr lang="cs-CZ" sz="2000" dirty="0"/>
          </a:p>
          <a:p>
            <a:endParaRPr lang="cs-CZ" dirty="0"/>
          </a:p>
        </p:txBody>
      </p:sp>
      <p:pic>
        <p:nvPicPr>
          <p:cNvPr id="3" name="Obrázek 2">
            <a:extLst>
              <a:ext uri="{FF2B5EF4-FFF2-40B4-BE49-F238E27FC236}">
                <a16:creationId xmlns:a16="http://schemas.microsoft.com/office/drawing/2014/main" id="{D5C0C988-8DB6-4360-B90D-D711736280F6}"/>
              </a:ext>
            </a:extLst>
          </p:cNvPr>
          <p:cNvPicPr>
            <a:picLocks noChangeAspect="1"/>
          </p:cNvPicPr>
          <p:nvPr/>
        </p:nvPicPr>
        <p:blipFill>
          <a:blip r:embed="rId2"/>
          <a:stretch>
            <a:fillRect/>
          </a:stretch>
        </p:blipFill>
        <p:spPr>
          <a:xfrm>
            <a:off x="1835696" y="1012663"/>
            <a:ext cx="4968552" cy="3241536"/>
          </a:xfrm>
          <a:prstGeom prst="rect">
            <a:avLst/>
          </a:prstGeom>
        </p:spPr>
      </p:pic>
      <p:sp>
        <p:nvSpPr>
          <p:cNvPr id="4" name="TextovéPole 3">
            <a:extLst>
              <a:ext uri="{FF2B5EF4-FFF2-40B4-BE49-F238E27FC236}">
                <a16:creationId xmlns:a16="http://schemas.microsoft.com/office/drawing/2014/main" id="{C3417565-E8B5-4D68-A881-974220097D73}"/>
              </a:ext>
            </a:extLst>
          </p:cNvPr>
          <p:cNvSpPr txBox="1"/>
          <p:nvPr/>
        </p:nvSpPr>
        <p:spPr>
          <a:xfrm>
            <a:off x="611560" y="4869160"/>
            <a:ext cx="8208912" cy="1077218"/>
          </a:xfrm>
          <a:prstGeom prst="rect">
            <a:avLst/>
          </a:prstGeom>
          <a:noFill/>
        </p:spPr>
        <p:txBody>
          <a:bodyPr wrap="square" rtlCol="0">
            <a:spAutoFit/>
          </a:bodyPr>
          <a:lstStyle/>
          <a:p>
            <a:pPr algn="just"/>
            <a:r>
              <a:rPr lang="cs-CZ" sz="1600" b="1" i="0" dirty="0">
                <a:solidFill>
                  <a:srgbClr val="3C4055"/>
                </a:solidFill>
                <a:effectLst/>
                <a:latin typeface="Roboto" panose="020B0604020202020204" pitchFamily="2" charset="0"/>
              </a:rPr>
              <a:t>Milánská kritéria </a:t>
            </a:r>
            <a:r>
              <a:rPr lang="cs-CZ" sz="1600" b="0" i="0" dirty="0">
                <a:solidFill>
                  <a:srgbClr val="3C4055"/>
                </a:solidFill>
                <a:effectLst/>
                <a:latin typeface="Roboto" panose="020B0604020202020204" pitchFamily="2" charset="0"/>
              </a:rPr>
              <a:t>– solitární nádor do 5 cm, až tři nádory do 3 cm, bez </a:t>
            </a:r>
            <a:r>
              <a:rPr lang="cs-CZ" sz="1600" b="0" i="0" dirty="0" err="1">
                <a:solidFill>
                  <a:srgbClr val="3C4055"/>
                </a:solidFill>
                <a:effectLst/>
                <a:latin typeface="Roboto" panose="020B0604020202020204" pitchFamily="2" charset="0"/>
              </a:rPr>
              <a:t>makroangioinvaze</a:t>
            </a:r>
            <a:r>
              <a:rPr lang="cs-CZ" sz="1600" b="0" i="0" dirty="0">
                <a:solidFill>
                  <a:srgbClr val="3C4055"/>
                </a:solidFill>
                <a:effectLst/>
                <a:latin typeface="Roboto" panose="020B0604020202020204" pitchFamily="2" charset="0"/>
              </a:rPr>
              <a:t>; UCSF kritéria – solitární nádor do 6.5 cm, max. tři nádory do 4.5 cm, kdy součet průměrů nádorů nepřesahuje 8 cm, bez </a:t>
            </a:r>
            <a:r>
              <a:rPr lang="cs-CZ" sz="1600" b="0" i="0" dirty="0" err="1">
                <a:solidFill>
                  <a:srgbClr val="3C4055"/>
                </a:solidFill>
                <a:effectLst/>
                <a:latin typeface="Roboto" panose="020B0604020202020204" pitchFamily="2" charset="0"/>
              </a:rPr>
              <a:t>makroangioinvaze</a:t>
            </a:r>
            <a:r>
              <a:rPr lang="cs-CZ" sz="1600" b="0" i="0" dirty="0">
                <a:solidFill>
                  <a:srgbClr val="3C4055"/>
                </a:solidFill>
                <a:effectLst/>
                <a:latin typeface="Roboto" panose="020B0604020202020204" pitchFamily="2" charset="0"/>
              </a:rPr>
              <a:t>; </a:t>
            </a:r>
          </a:p>
          <a:p>
            <a:pPr algn="just"/>
            <a:r>
              <a:rPr lang="cs-CZ" sz="1600" b="0" i="0" dirty="0">
                <a:solidFill>
                  <a:srgbClr val="3C4055"/>
                </a:solidFill>
                <a:effectLst/>
                <a:latin typeface="Roboto" panose="020B0604020202020204" pitchFamily="2" charset="0"/>
              </a:rPr>
              <a:t>up-to-</a:t>
            </a:r>
            <a:r>
              <a:rPr lang="cs-CZ" sz="1600" b="0" i="0" dirty="0" err="1">
                <a:solidFill>
                  <a:srgbClr val="3C4055"/>
                </a:solidFill>
                <a:effectLst/>
                <a:latin typeface="Roboto" panose="020B0604020202020204" pitchFamily="2" charset="0"/>
              </a:rPr>
              <a:t>seven</a:t>
            </a:r>
            <a:r>
              <a:rPr lang="cs-CZ" sz="1600" b="0" i="0" dirty="0">
                <a:solidFill>
                  <a:srgbClr val="3C4055"/>
                </a:solidFill>
                <a:effectLst/>
                <a:latin typeface="Roboto" panose="020B0604020202020204" pitchFamily="2" charset="0"/>
              </a:rPr>
              <a:t> kritéria – součet velikosti nádoru a počtu nádorů nepřesahuje 7. </a:t>
            </a:r>
            <a:endParaRPr lang="cs-CZ" sz="1600" dirty="0"/>
          </a:p>
        </p:txBody>
      </p:sp>
      <p:sp>
        <p:nvSpPr>
          <p:cNvPr id="5" name="TextovéPole 4">
            <a:extLst>
              <a:ext uri="{FF2B5EF4-FFF2-40B4-BE49-F238E27FC236}">
                <a16:creationId xmlns:a16="http://schemas.microsoft.com/office/drawing/2014/main" id="{4D58E218-EB46-48F3-80B4-D5258F9F66E2}"/>
              </a:ext>
            </a:extLst>
          </p:cNvPr>
          <p:cNvSpPr txBox="1"/>
          <p:nvPr/>
        </p:nvSpPr>
        <p:spPr>
          <a:xfrm>
            <a:off x="683568" y="6237312"/>
            <a:ext cx="7920880" cy="261610"/>
          </a:xfrm>
          <a:prstGeom prst="rect">
            <a:avLst/>
          </a:prstGeom>
          <a:noFill/>
        </p:spPr>
        <p:txBody>
          <a:bodyPr wrap="square" rtlCol="0">
            <a:spAutoFit/>
          </a:bodyPr>
          <a:lstStyle/>
          <a:p>
            <a:r>
              <a:rPr lang="cs-CZ" sz="1100" dirty="0"/>
              <a:t>https://www.mojezdravi.cz/zdravy-zivotni-styl/transplantace-jater-stale-vice-cekatelu-nez-darcu-lekari-umi-problem-resit-68.html</a:t>
            </a:r>
          </a:p>
        </p:txBody>
      </p:sp>
    </p:spTree>
    <p:extLst>
      <p:ext uri="{BB962C8B-B14F-4D97-AF65-F5344CB8AC3E}">
        <p14:creationId xmlns:p14="http://schemas.microsoft.com/office/powerpoint/2010/main" val="36362568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medthical.com/uploads/2/3/7/3/23733606/6168927_orig.png"/>
          <p:cNvPicPr>
            <a:picLocks noChangeAspect="1" noChangeArrowheads="1"/>
          </p:cNvPicPr>
          <p:nvPr/>
        </p:nvPicPr>
        <p:blipFill>
          <a:blip r:embed="rId2" cstate="print"/>
          <a:srcRect/>
          <a:stretch>
            <a:fillRect/>
          </a:stretch>
        </p:blipFill>
        <p:spPr bwMode="auto">
          <a:xfrm>
            <a:off x="127322" y="1628800"/>
            <a:ext cx="8889356" cy="36004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icture"/>
          <p:cNvPicPr>
            <a:picLocks noChangeAspect="1" noChangeArrowheads="1"/>
          </p:cNvPicPr>
          <p:nvPr/>
        </p:nvPicPr>
        <p:blipFill>
          <a:blip r:embed="rId2" cstate="print"/>
          <a:srcRect/>
          <a:stretch>
            <a:fillRect/>
          </a:stretch>
        </p:blipFill>
        <p:spPr bwMode="auto">
          <a:xfrm>
            <a:off x="660560" y="836712"/>
            <a:ext cx="7822879" cy="518457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40.media.tumblr.com/6a0dada59f34d0413ce7b8684b0caf36/tumblr_nfeephYEiN1u46khko1_1280.jpg"/>
          <p:cNvPicPr>
            <a:picLocks noChangeAspect="1" noChangeArrowheads="1"/>
          </p:cNvPicPr>
          <p:nvPr/>
        </p:nvPicPr>
        <p:blipFill>
          <a:blip r:embed="rId2" cstate="print"/>
          <a:srcRect/>
          <a:stretch>
            <a:fillRect/>
          </a:stretch>
        </p:blipFill>
        <p:spPr bwMode="auto">
          <a:xfrm>
            <a:off x="491547" y="368660"/>
            <a:ext cx="8160906" cy="6120680"/>
          </a:xfrm>
          <a:prstGeom prst="rect">
            <a:avLst/>
          </a:prstGeom>
          <a:noFill/>
        </p:spPr>
      </p:pic>
      <p:sp>
        <p:nvSpPr>
          <p:cNvPr id="2" name="Obdélník: se zakulacenými rohy 1">
            <a:extLst>
              <a:ext uri="{FF2B5EF4-FFF2-40B4-BE49-F238E27FC236}">
                <a16:creationId xmlns:a16="http://schemas.microsoft.com/office/drawing/2014/main" id="{26831FE9-35B8-43D3-8C69-06E0E8F3144C}"/>
              </a:ext>
            </a:extLst>
          </p:cNvPr>
          <p:cNvSpPr/>
          <p:nvPr/>
        </p:nvSpPr>
        <p:spPr>
          <a:xfrm>
            <a:off x="899592" y="6093296"/>
            <a:ext cx="640871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3.bp.blogspot.com/-CWwDFvDa__0/UjAptV6YKRI/AAAAAAAAGEI/S0JYTN7Yl0o/s1600/4.jpg"/>
          <p:cNvPicPr>
            <a:picLocks noChangeAspect="1" noChangeArrowheads="1"/>
          </p:cNvPicPr>
          <p:nvPr/>
        </p:nvPicPr>
        <p:blipFill>
          <a:blip r:embed="rId3" cstate="print"/>
          <a:srcRect/>
          <a:stretch>
            <a:fillRect/>
          </a:stretch>
        </p:blipFill>
        <p:spPr bwMode="auto">
          <a:xfrm>
            <a:off x="770074" y="584684"/>
            <a:ext cx="7603852" cy="5688632"/>
          </a:xfrm>
          <a:prstGeom prst="rect">
            <a:avLst/>
          </a:prstGeom>
          <a:noFill/>
        </p:spPr>
      </p:pic>
      <p:sp>
        <p:nvSpPr>
          <p:cNvPr id="2" name="TextovéPole 1">
            <a:extLst>
              <a:ext uri="{FF2B5EF4-FFF2-40B4-BE49-F238E27FC236}">
                <a16:creationId xmlns:a16="http://schemas.microsoft.com/office/drawing/2014/main" id="{A36954D8-A13E-4894-93ED-BB5606039661}"/>
              </a:ext>
            </a:extLst>
          </p:cNvPr>
          <p:cNvSpPr txBox="1"/>
          <p:nvPr/>
        </p:nvSpPr>
        <p:spPr>
          <a:xfrm>
            <a:off x="5652120" y="3059668"/>
            <a:ext cx="3384376" cy="369332"/>
          </a:xfrm>
          <a:prstGeom prst="rect">
            <a:avLst/>
          </a:prstGeom>
          <a:noFill/>
        </p:spPr>
        <p:txBody>
          <a:bodyPr wrap="square" rtlCol="0">
            <a:spAutoFit/>
          </a:bodyPr>
          <a:lstStyle/>
          <a:p>
            <a:r>
              <a:rPr lang="cs-CZ" b="1" dirty="0" err="1"/>
              <a:t>Barretův</a:t>
            </a:r>
            <a:r>
              <a:rPr lang="cs-CZ" b="1" dirty="0"/>
              <a:t> jícen, metaplazie epitelu</a:t>
            </a:r>
          </a:p>
        </p:txBody>
      </p:sp>
      <p:sp>
        <p:nvSpPr>
          <p:cNvPr id="3" name="TextovéPole 2">
            <a:extLst>
              <a:ext uri="{FF2B5EF4-FFF2-40B4-BE49-F238E27FC236}">
                <a16:creationId xmlns:a16="http://schemas.microsoft.com/office/drawing/2014/main" id="{F943ECC9-F5BE-74BB-AE8B-F75B8395705F}"/>
              </a:ext>
            </a:extLst>
          </p:cNvPr>
          <p:cNvSpPr txBox="1"/>
          <p:nvPr/>
        </p:nvSpPr>
        <p:spPr>
          <a:xfrm>
            <a:off x="2339752" y="6273316"/>
            <a:ext cx="6408712" cy="369332"/>
          </a:xfrm>
          <a:prstGeom prst="rect">
            <a:avLst/>
          </a:prstGeom>
          <a:noFill/>
        </p:spPr>
        <p:txBody>
          <a:bodyPr wrap="square" rtlCol="0">
            <a:spAutoFit/>
          </a:bodyPr>
          <a:lstStyle/>
          <a:p>
            <a:r>
              <a:rPr lang="cs-CZ" b="1" i="0" dirty="0">
                <a:solidFill>
                  <a:srgbClr val="0B2239"/>
                </a:solidFill>
                <a:effectLst/>
                <a:latin typeface="Public Sans Web"/>
              </a:rPr>
              <a:t>Metaplastické</a:t>
            </a:r>
            <a:r>
              <a:rPr lang="cs-CZ" b="0" i="0" dirty="0">
                <a:solidFill>
                  <a:srgbClr val="0B2239"/>
                </a:solidFill>
                <a:effectLst/>
                <a:latin typeface="Public Sans Web"/>
              </a:rPr>
              <a:t> buňky jsou méně odolné vůči vlivům karcinogenů.</a:t>
            </a:r>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AE28F5B-32C0-4164-8CC0-ADB46DE320B9}"/>
              </a:ext>
            </a:extLst>
          </p:cNvPr>
          <p:cNvPicPr>
            <a:picLocks noChangeAspect="1"/>
          </p:cNvPicPr>
          <p:nvPr/>
        </p:nvPicPr>
        <p:blipFill rotWithShape="1">
          <a:blip r:embed="rId3"/>
          <a:srcRect l="34250" t="34593" r="25587" b="13583"/>
          <a:stretch/>
        </p:blipFill>
        <p:spPr>
          <a:xfrm>
            <a:off x="84919" y="-24899"/>
            <a:ext cx="6215273" cy="4509120"/>
          </a:xfrm>
          <a:prstGeom prst="rect">
            <a:avLst/>
          </a:prstGeom>
        </p:spPr>
      </p:pic>
      <p:sp>
        <p:nvSpPr>
          <p:cNvPr id="6" name="Obdélník 5">
            <a:extLst>
              <a:ext uri="{FF2B5EF4-FFF2-40B4-BE49-F238E27FC236}">
                <a16:creationId xmlns:a16="http://schemas.microsoft.com/office/drawing/2014/main" id="{255AF741-67FC-4518-8E3D-53F56406D341}"/>
              </a:ext>
            </a:extLst>
          </p:cNvPr>
          <p:cNvSpPr/>
          <p:nvPr/>
        </p:nvSpPr>
        <p:spPr>
          <a:xfrm>
            <a:off x="409880" y="332655"/>
            <a:ext cx="5890312" cy="2520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36530DF0-FDFF-4833-9B63-448EE50D03D7}"/>
              </a:ext>
            </a:extLst>
          </p:cNvPr>
          <p:cNvPicPr>
            <a:picLocks noChangeAspect="1"/>
          </p:cNvPicPr>
          <p:nvPr/>
        </p:nvPicPr>
        <p:blipFill rotWithShape="1">
          <a:blip r:embed="rId4"/>
          <a:srcRect l="32772" t="21987" r="10625" b="27590"/>
          <a:stretch/>
        </p:blipFill>
        <p:spPr>
          <a:xfrm>
            <a:off x="6804248" y="332656"/>
            <a:ext cx="1929872" cy="966590"/>
          </a:xfrm>
          <a:prstGeom prst="rect">
            <a:avLst/>
          </a:prstGeom>
        </p:spPr>
      </p:pic>
      <p:pic>
        <p:nvPicPr>
          <p:cNvPr id="3" name="Obrázek 2">
            <a:extLst>
              <a:ext uri="{FF2B5EF4-FFF2-40B4-BE49-F238E27FC236}">
                <a16:creationId xmlns:a16="http://schemas.microsoft.com/office/drawing/2014/main" id="{269726D0-5ED3-4164-96D2-850C762B440F}"/>
              </a:ext>
            </a:extLst>
          </p:cNvPr>
          <p:cNvPicPr>
            <a:picLocks noChangeAspect="1"/>
          </p:cNvPicPr>
          <p:nvPr/>
        </p:nvPicPr>
        <p:blipFill rotWithShape="1">
          <a:blip r:embed="rId5"/>
          <a:srcRect l="35038" t="23388" r="26375" b="46222"/>
          <a:stretch/>
        </p:blipFill>
        <p:spPr>
          <a:xfrm>
            <a:off x="4509494" y="4233844"/>
            <a:ext cx="4535124" cy="2579532"/>
          </a:xfrm>
          <a:prstGeom prst="rect">
            <a:avLst/>
          </a:prstGeom>
        </p:spPr>
      </p:pic>
      <p:sp>
        <p:nvSpPr>
          <p:cNvPr id="2" name="TextovéPole 1">
            <a:extLst>
              <a:ext uri="{FF2B5EF4-FFF2-40B4-BE49-F238E27FC236}">
                <a16:creationId xmlns:a16="http://schemas.microsoft.com/office/drawing/2014/main" id="{678F9E21-BED2-F2A0-CA56-0375ECD65BE1}"/>
              </a:ext>
            </a:extLst>
          </p:cNvPr>
          <p:cNvSpPr txBox="1"/>
          <p:nvPr/>
        </p:nvSpPr>
        <p:spPr>
          <a:xfrm>
            <a:off x="409880" y="4869160"/>
            <a:ext cx="4162120" cy="646331"/>
          </a:xfrm>
          <a:prstGeom prst="rect">
            <a:avLst/>
          </a:prstGeom>
          <a:noFill/>
        </p:spPr>
        <p:txBody>
          <a:bodyPr wrap="square" rtlCol="0">
            <a:spAutoFit/>
          </a:bodyPr>
          <a:lstStyle/>
          <a:p>
            <a:r>
              <a:rPr lang="cs-CZ" dirty="0"/>
              <a:t>16 transplantovaných pac/5-6tis pac s HCC</a:t>
            </a:r>
          </a:p>
          <a:p>
            <a:r>
              <a:rPr lang="cs-CZ" dirty="0"/>
              <a:t>Nutnost celoživotní imunosuprese</a:t>
            </a:r>
          </a:p>
        </p:txBody>
      </p:sp>
    </p:spTree>
    <p:extLst>
      <p:ext uri="{BB962C8B-B14F-4D97-AF65-F5344CB8AC3E}">
        <p14:creationId xmlns:p14="http://schemas.microsoft.com/office/powerpoint/2010/main" val="3814907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AutoShape 2" descr="VÃ½sledek obrÃ¡zku pro barrettÅ¯v jÃ­c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 name="Obrázek 3" descr="Barret.jpg"/>
          <p:cNvPicPr>
            <a:picLocks noChangeAspect="1"/>
          </p:cNvPicPr>
          <p:nvPr/>
        </p:nvPicPr>
        <p:blipFill>
          <a:blip r:embed="rId2" cstate="print"/>
          <a:stretch>
            <a:fillRect/>
          </a:stretch>
        </p:blipFill>
        <p:spPr>
          <a:xfrm>
            <a:off x="1149347" y="701786"/>
            <a:ext cx="7489303" cy="5967573"/>
          </a:xfrm>
          <a:prstGeom prst="rect">
            <a:avLst/>
          </a:prstGeom>
        </p:spPr>
      </p:pic>
      <p:sp>
        <p:nvSpPr>
          <p:cNvPr id="5" name="TextovéPole 4"/>
          <p:cNvSpPr txBox="1"/>
          <p:nvPr/>
        </p:nvSpPr>
        <p:spPr>
          <a:xfrm>
            <a:off x="5580112" y="188640"/>
            <a:ext cx="1728192" cy="369332"/>
          </a:xfrm>
          <a:prstGeom prst="rect">
            <a:avLst/>
          </a:prstGeom>
          <a:noFill/>
        </p:spPr>
        <p:txBody>
          <a:bodyPr wrap="square" rtlCol="0">
            <a:spAutoFit/>
          </a:bodyPr>
          <a:lstStyle/>
          <a:p>
            <a:r>
              <a:rPr lang="cs-CZ" dirty="0" err="1"/>
              <a:t>Barretův</a:t>
            </a:r>
            <a:r>
              <a:rPr lang="cs-CZ" dirty="0"/>
              <a:t> jícen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eportal.chirurgie.upol.cz/portal_final/wp-content/uploads/2013/03/Image_492.png"/>
          <p:cNvPicPr>
            <a:picLocks noChangeAspect="1" noChangeArrowheads="1"/>
          </p:cNvPicPr>
          <p:nvPr/>
        </p:nvPicPr>
        <p:blipFill>
          <a:blip r:embed="rId2" cstate="print"/>
          <a:srcRect/>
          <a:stretch>
            <a:fillRect/>
          </a:stretch>
        </p:blipFill>
        <p:spPr bwMode="auto">
          <a:xfrm>
            <a:off x="1655676" y="512676"/>
            <a:ext cx="5832648" cy="5832648"/>
          </a:xfrm>
          <a:prstGeom prst="rect">
            <a:avLst/>
          </a:prstGeom>
          <a:noFill/>
        </p:spPr>
      </p:pic>
      <p:sp>
        <p:nvSpPr>
          <p:cNvPr id="2" name="TextovéPole 1">
            <a:extLst>
              <a:ext uri="{FF2B5EF4-FFF2-40B4-BE49-F238E27FC236}">
                <a16:creationId xmlns:a16="http://schemas.microsoft.com/office/drawing/2014/main" id="{4794AF6E-4486-43D1-A213-D4C27ADD1342}"/>
              </a:ext>
            </a:extLst>
          </p:cNvPr>
          <p:cNvSpPr txBox="1"/>
          <p:nvPr/>
        </p:nvSpPr>
        <p:spPr>
          <a:xfrm>
            <a:off x="6156176" y="6453336"/>
            <a:ext cx="2448272" cy="369332"/>
          </a:xfrm>
          <a:prstGeom prst="rect">
            <a:avLst/>
          </a:prstGeom>
          <a:noFill/>
        </p:spPr>
        <p:txBody>
          <a:bodyPr wrap="square" rtlCol="0">
            <a:spAutoFit/>
          </a:bodyPr>
          <a:lstStyle/>
          <a:p>
            <a:r>
              <a:rPr lang="cs-CZ" dirty="0"/>
              <a:t>RTG pasáž jícnu</a:t>
            </a:r>
          </a:p>
        </p:txBody>
      </p:sp>
      <p:sp>
        <p:nvSpPr>
          <p:cNvPr id="3" name="Šipka: doprava 2">
            <a:extLst>
              <a:ext uri="{FF2B5EF4-FFF2-40B4-BE49-F238E27FC236}">
                <a16:creationId xmlns:a16="http://schemas.microsoft.com/office/drawing/2014/main" id="{E75373FF-D520-9DF9-B904-EA458850399E}"/>
              </a:ext>
            </a:extLst>
          </p:cNvPr>
          <p:cNvSpPr/>
          <p:nvPr/>
        </p:nvSpPr>
        <p:spPr>
          <a:xfrm>
            <a:off x="4139952" y="3212976"/>
            <a:ext cx="864096" cy="216024"/>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1D519E63-7C83-E5EC-F4DF-6EA4514F1062}"/>
              </a:ext>
            </a:extLst>
          </p:cNvPr>
          <p:cNvSpPr txBox="1"/>
          <p:nvPr/>
        </p:nvSpPr>
        <p:spPr>
          <a:xfrm>
            <a:off x="3347864" y="3104964"/>
            <a:ext cx="1080120" cy="369332"/>
          </a:xfrm>
          <a:prstGeom prst="rect">
            <a:avLst/>
          </a:prstGeom>
          <a:noFill/>
        </p:spPr>
        <p:txBody>
          <a:bodyPr wrap="square" rtlCol="0">
            <a:spAutoFit/>
          </a:bodyPr>
          <a:lstStyle/>
          <a:p>
            <a:r>
              <a:rPr lang="cs-CZ" dirty="0"/>
              <a:t>zúžení</a:t>
            </a:r>
          </a:p>
        </p:txBody>
      </p:sp>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2574</TotalTime>
  <Words>2894</Words>
  <Application>Microsoft Office PowerPoint</Application>
  <PresentationFormat>Předvádění na obrazovce (4:3)</PresentationFormat>
  <Paragraphs>368</Paragraphs>
  <Slides>70</Slides>
  <Notes>20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70</vt:i4>
      </vt:variant>
    </vt:vector>
  </HeadingPairs>
  <TitlesOfParts>
    <vt:vector size="79" baseType="lpstr">
      <vt:lpstr>Aptos</vt:lpstr>
      <vt:lpstr>Aptos Display</vt:lpstr>
      <vt:lpstr>Arial</vt:lpstr>
      <vt:lpstr>Calibri</vt:lpstr>
      <vt:lpstr>Century Gothic</vt:lpstr>
      <vt:lpstr>Public Sans Web</vt:lpstr>
      <vt:lpstr>Roboto</vt:lpstr>
      <vt:lpstr>Wingdings</vt:lpstr>
      <vt:lpstr>Motiv Office</vt:lpstr>
      <vt:lpstr>Prezentace aplikace PowerPoint</vt:lpstr>
      <vt:lpstr>Prezentace aplikace PowerPoint</vt:lpstr>
      <vt:lpstr>Prezentace aplikace PowerPoint</vt:lpstr>
      <vt:lpstr>Nádory jícnu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Hereditární syndromy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Radiofrekvenční ablace</vt:lpstr>
      <vt:lpstr>Prezentace aplikace PowerPoint</vt:lpstr>
      <vt:lpstr>Chemoembolizace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Kazda</dc:creator>
  <cp:lastModifiedBy>Jana Maistryszinová</cp:lastModifiedBy>
  <cp:revision>159</cp:revision>
  <dcterms:created xsi:type="dcterms:W3CDTF">2016-03-22T20:02:22Z</dcterms:created>
  <dcterms:modified xsi:type="dcterms:W3CDTF">2024-03-26T20:16:40Z</dcterms:modified>
</cp:coreProperties>
</file>