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7" r:id="rId2"/>
    <p:sldId id="312" r:id="rId3"/>
    <p:sldId id="258" r:id="rId4"/>
    <p:sldId id="259" r:id="rId5"/>
    <p:sldId id="324" r:id="rId6"/>
    <p:sldId id="360" r:id="rId7"/>
    <p:sldId id="361" r:id="rId8"/>
    <p:sldId id="268" r:id="rId9"/>
    <p:sldId id="269" r:id="rId10"/>
    <p:sldId id="326" r:id="rId11"/>
    <p:sldId id="365" r:id="rId12"/>
    <p:sldId id="270" r:id="rId13"/>
    <p:sldId id="368" r:id="rId14"/>
    <p:sldId id="366" r:id="rId15"/>
    <p:sldId id="273" r:id="rId16"/>
    <p:sldId id="274" r:id="rId17"/>
    <p:sldId id="327" r:id="rId18"/>
    <p:sldId id="362" r:id="rId19"/>
    <p:sldId id="363" r:id="rId20"/>
    <p:sldId id="364" r:id="rId21"/>
    <p:sldId id="267" r:id="rId22"/>
    <p:sldId id="320" r:id="rId23"/>
    <p:sldId id="359" r:id="rId24"/>
    <p:sldId id="350" r:id="rId25"/>
    <p:sldId id="331" r:id="rId26"/>
    <p:sldId id="340" r:id="rId27"/>
    <p:sldId id="369" r:id="rId28"/>
    <p:sldId id="370" r:id="rId29"/>
    <p:sldId id="345" r:id="rId30"/>
    <p:sldId id="344" r:id="rId31"/>
    <p:sldId id="347" r:id="rId32"/>
    <p:sldId id="346" r:id="rId33"/>
    <p:sldId id="348" r:id="rId34"/>
    <p:sldId id="332" r:id="rId35"/>
    <p:sldId id="377" r:id="rId36"/>
    <p:sldId id="334" r:id="rId37"/>
    <p:sldId id="333" r:id="rId38"/>
    <p:sldId id="335" r:id="rId39"/>
    <p:sldId id="336" r:id="rId40"/>
    <p:sldId id="371" r:id="rId41"/>
    <p:sldId id="337" r:id="rId42"/>
    <p:sldId id="338" r:id="rId43"/>
    <p:sldId id="339" r:id="rId44"/>
    <p:sldId id="349" r:id="rId45"/>
    <p:sldId id="351" r:id="rId46"/>
    <p:sldId id="352" r:id="rId47"/>
    <p:sldId id="353" r:id="rId48"/>
    <p:sldId id="354" r:id="rId49"/>
    <p:sldId id="355" r:id="rId50"/>
    <p:sldId id="262" r:id="rId51"/>
    <p:sldId id="260" r:id="rId52"/>
    <p:sldId id="263" r:id="rId53"/>
    <p:sldId id="264" r:id="rId54"/>
    <p:sldId id="265" r:id="rId55"/>
    <p:sldId id="266" r:id="rId56"/>
    <p:sldId id="295" r:id="rId57"/>
    <p:sldId id="296" r:id="rId58"/>
    <p:sldId id="314" r:id="rId59"/>
    <p:sldId id="358" r:id="rId60"/>
    <p:sldId id="297" r:id="rId61"/>
    <p:sldId id="299" r:id="rId62"/>
    <p:sldId id="300" r:id="rId63"/>
    <p:sldId id="372" r:id="rId64"/>
    <p:sldId id="373" r:id="rId65"/>
    <p:sldId id="304" r:id="rId66"/>
    <p:sldId id="322" r:id="rId67"/>
    <p:sldId id="356" r:id="rId68"/>
    <p:sldId id="374" r:id="rId69"/>
    <p:sldId id="375" r:id="rId70"/>
    <p:sldId id="357" r:id="rId71"/>
    <p:sldId id="376" r:id="rId72"/>
    <p:sldId id="307" r:id="rId73"/>
    <p:sldId id="302" r:id="rId74"/>
    <p:sldId id="311" r:id="rId75"/>
    <p:sldId id="310" r:id="rId76"/>
    <p:sldId id="323" r:id="rId77"/>
    <p:sldId id="309" r:id="rId78"/>
    <p:sldId id="315" r:id="rId79"/>
    <p:sldId id="306" r:id="rId80"/>
    <p:sldId id="301" r:id="rId81"/>
    <p:sldId id="305" r:id="rId82"/>
    <p:sldId id="328" r:id="rId83"/>
    <p:sldId id="308" r:id="rId84"/>
    <p:sldId id="303" r:id="rId8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126" autoAdjust="0"/>
  </p:normalViewPr>
  <p:slideViewPr>
    <p:cSldViewPr snapToGrid="0" showGuides="1">
      <p:cViewPr varScale="1">
        <p:scale>
          <a:sx n="60" d="100"/>
          <a:sy n="60" d="100"/>
        </p:scale>
        <p:origin x="1056" y="6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62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FE390-F0E0-4297-A9DB-F4238ED5B792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2C3CA-09B6-4EC8-AC51-93C1466A2D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264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</a:t>
            </a:r>
            <a:r>
              <a:rPr lang="cs-CZ" baseline="0" dirty="0"/>
              <a:t> mortalitě v ČR se podílí 26 %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70E19-4999-4F3C-8973-A36A677E20E7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387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0E19-4999-4F3C-8973-A36A677E20E7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933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Rak na prsu</a:t>
            </a:r>
            <a:b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Pojmenování zhoubných nádorů pochází údajně už od nejslavnějšího lékaře starověkého Řecka </a:t>
            </a:r>
            <a:r>
              <a:rPr lang="cs-CZ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Hippokrata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(460-370 př. </a:t>
            </a:r>
            <a:r>
              <a:rPr lang="cs-CZ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.) anebo nejpozději od stejné slavného lékaře </a:t>
            </a:r>
            <a:r>
              <a:rPr lang="cs-CZ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Galéna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žijícího v letech 130 až 200 v říši římské. První nejspíše zavedl pojem </a:t>
            </a:r>
            <a:r>
              <a:rPr lang="cs-CZ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karkinos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druhý pak </a:t>
            </a:r>
            <a:r>
              <a:rPr lang="cs-CZ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cancer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nebo </a:t>
            </a:r>
            <a:r>
              <a:rPr lang="cs-CZ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onkos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 proč se tak vzácně shodli a proč se jejich název zachoval v desítkách variant v různých jazycích dodnes?</a:t>
            </a:r>
          </a:p>
          <a:p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více než pravděpodobné, že Hippokrates i </a:t>
            </a:r>
            <a:r>
              <a:rPr lang="cs-CZ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Galenos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zavedli uvedené pojmy na základě pozorování karcinomů prsu, které se vyznačují charakteristickým obrazem s tvrdým centrálním nádorem, z něhož pak do okolí vybíhají dlouhé výběžky podobné tenkým račím nohám a pronikají do okolní zdravé tkáně. Nádory prsu, které opravdu vzdáleně připomínají raka, tak vlastně daly název celé skupině zhoubných nádorů, včetně těch, u nichž bychom po podobě raka či kraba pátrali marně.</a:t>
            </a:r>
          </a:p>
          <a:p>
            <a:r>
              <a:rPr lang="cs-CZ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Kominíci s nemocnými šourky</a:t>
            </a:r>
            <a:b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Zbývá už tedy jen vysvětlit druhou část slov kancerogen, karcinogen či </a:t>
            </a:r>
            <a:r>
              <a:rPr lang="cs-CZ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onkogen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Nenechte se zmást tím, že vám všechny připomínají gen jako základní jednotku dědičné informace – to platí pouze v případě </a:t>
            </a:r>
            <a:r>
              <a:rPr lang="cs-CZ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onkogenů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 </a:t>
            </a:r>
            <a:r>
              <a:rPr lang="cs-CZ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Onkogen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je vlastně zvláštní úsek jinak normálního chromozómu, který může za určitých okolností vyvolat maligní bujení. Přípona -gen ve slovech </a:t>
            </a:r>
            <a:r>
              <a:rPr lang="cs-CZ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kancerogen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či </a:t>
            </a:r>
            <a:r>
              <a:rPr lang="cs-CZ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karcinogen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však má poněkud jiný smysl, vycházející z řeckého </a:t>
            </a:r>
            <a:r>
              <a:rPr lang="cs-CZ" sz="1200" b="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gennan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čili tvořit. Kancerogenní nebo karcinogenní jsou tedy látky, které jsou za určitých okolností schopny v organismu zhoubné čili maligní bujení vyvolat.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70E19-4999-4F3C-8973-A36A677E20E7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113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2C3CA-09B6-4EC8-AC51-93C1466A2D7F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0184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2C3CA-09B6-4EC8-AC51-93C1466A2D7F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22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6. Číslice – 5-6 </a:t>
            </a:r>
            <a:r>
              <a:rPr lang="cs-CZ" dirty="0" err="1"/>
              <a:t>imunofenotyp</a:t>
            </a:r>
            <a:r>
              <a:rPr lang="cs-CZ" baseline="0" dirty="0"/>
              <a:t> leukemii a lymfomů T-b, B </a:t>
            </a:r>
            <a:r>
              <a:rPr lang="cs-CZ" baseline="0" dirty="0" err="1"/>
              <a:t>b</a:t>
            </a:r>
            <a:r>
              <a:rPr lang="cs-CZ" baseline="0" dirty="0"/>
              <a:t>, </a:t>
            </a:r>
            <a:r>
              <a:rPr lang="cs-CZ" baseline="0" dirty="0" err="1"/>
              <a:t>null</a:t>
            </a:r>
            <a:r>
              <a:rPr lang="cs-CZ" baseline="0" dirty="0"/>
              <a:t> </a:t>
            </a:r>
            <a:r>
              <a:rPr lang="cs-CZ" baseline="0" dirty="0" err="1"/>
              <a:t>bb</a:t>
            </a:r>
            <a:r>
              <a:rPr lang="cs-CZ" baseline="0" dirty="0"/>
              <a:t>, NK b, buněčný typ neurčen </a:t>
            </a:r>
          </a:p>
          <a:p>
            <a:r>
              <a:rPr lang="cs-CZ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-67 je antigen vázaný na jádra buněk v buněčném cyklu, který chybí v G0 fázi. Monoklonální protilátka MIB1 detekuje </a:t>
            </a:r>
            <a:r>
              <a:rPr lang="cs-CZ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-67 antigen v rutinně zpracované formalinové tkáni zalité do parafinu. Detekce proliferační aktivity pomocí MIB1 protilátky je spolehlivá. Proliferační aktivita v karcinomu koreluje s gradem a s </a:t>
            </a:r>
            <a:r>
              <a:rPr lang="cs-CZ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prognozou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819F-24F1-4B25-81D1-8FE56C0EB9CE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14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819F-24F1-4B25-81D1-8FE56C0EB9CE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3605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2C3CA-09B6-4EC8-AC51-93C1466A2D7F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90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2C3CA-09B6-4EC8-AC51-93C1466A2D7F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7603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2C3CA-09B6-4EC8-AC51-93C1466A2D7F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442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2C3CA-09B6-4EC8-AC51-93C1466A2D7F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391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A0A0A"/>
                </a:solidFill>
                <a:effectLst/>
                <a:latin typeface="Noto Sans" panose="020B0502040204020203" pitchFamily="34" charset="0"/>
              </a:rPr>
              <a:t>např. 2. místo u ZN ledviny, 3. místo u ZN slinivky břišní, 3. až 5. místo u ZN žlučníku a žlučových cest a 8. místo u ZN prostaty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2C3CA-09B6-4EC8-AC51-93C1466A2D7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454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2C3CA-09B6-4EC8-AC51-93C1466A2D7F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6956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2C3CA-09B6-4EC8-AC51-93C1466A2D7F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032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2C3CA-09B6-4EC8-AC51-93C1466A2D7F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809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2C3CA-09B6-4EC8-AC51-93C1466A2D7F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683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2C3CA-09B6-4EC8-AC51-93C1466A2D7F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659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ASC </a:t>
            </a:r>
            <a:r>
              <a:rPr lang="cs-CZ" dirty="0" err="1"/>
              <a:t>us</a:t>
            </a:r>
            <a:r>
              <a:rPr lang="cs-CZ" dirty="0"/>
              <a:t> atypické </a:t>
            </a:r>
            <a:r>
              <a:rPr lang="cs-CZ" dirty="0" err="1"/>
              <a:t>skvamozní</a:t>
            </a:r>
            <a:r>
              <a:rPr lang="cs-CZ" dirty="0"/>
              <a:t> buňky neurčeného významu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atypical glandular cells not otherwise specified, AGC-NOS</a:t>
            </a:r>
            <a:endParaRPr lang="cs-CZ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 Grade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Squamous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Intraepithilial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70E19-4999-4F3C-8973-A36A677E20E7}" type="slidenum">
              <a:rPr lang="cs-CZ" smtClean="0"/>
              <a:pPr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27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70E19-4999-4F3C-8973-A36A677E20E7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639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 věkové skupiny 30–34 let již u žen nad úmrtími na vnější příčiny převládal počet úmrtí na zhoubné novotvary, zatímco u mužů byly vnější příčiny hlavní příčinou úmrtí až do věkové skupiny 40–44 let. Nejvyšší podíl zemřelých na zhoubné novotvary se u mužů nachází ve věku 55–69 let, u žen je těžiště výskytu tohoto onemocnění posunuto do vyššího věku, po dosažení 75. roku věku výskyt novotvarů klesá. Podíl zemřelých na nemoci oběhové soustavy setrvale roste s věkem u obou pohlaví a od věku 55 let již převažují úmrtí v důsledku oběhové soustavy nad novotvary v případě mužů i žen.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70E19-4999-4F3C-8973-A36A677E20E7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2603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České republice ročně onemocní přibližně 378 dětí, se </a:t>
            </a:r>
            <a:r>
              <a:rPr lang="cs-CZ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standardizovanou incidencí 181/1 000 000 dětí (k roku 2016).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70E19-4999-4F3C-8973-A36A677E20E7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06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70E19-4999-4F3C-8973-A36A677E20E7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412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2C3CA-09B6-4EC8-AC51-93C1466A2D7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830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tj. 6053/100 000, jedna třetina má i druhý primární nádor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2C3CA-09B6-4EC8-AC51-93C1466A2D7F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375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A2C3CA-09B6-4EC8-AC51-93C1466A2D7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284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3B539B-9295-9857-3AFC-78538CFB4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52CBB3E-4814-ECD9-08D2-42810E936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D93D88-D43A-711B-D8DE-3D35C7EC7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72FD-F7E3-49D7-8D1B-C728E3AAB9B9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01A11D-6E98-16F5-9CFF-90C5E4BFE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0C1DCE-00E5-8823-15B8-961920B5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3691-F43F-463E-A973-B2268D3EE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874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87F265-0440-6C8C-D889-72BF511B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86C9D31-4AC0-9E73-BA15-50B9B129F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121CBD-0520-2090-B3E6-4076D4A1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72FD-F7E3-49D7-8D1B-C728E3AAB9B9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8A7F8F-DBBB-E48B-E992-13BBCF8F7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9B4EC0-ED3E-587A-B26F-8192D80C2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3691-F43F-463E-A973-B2268D3EE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58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1EDD1B4-865E-6DF1-FD8A-22E92D2AD3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FC28AA0-AC1D-8E77-1C7F-C60833939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81BCD3-0CA2-6B98-7C8F-BDCA47D8D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72FD-F7E3-49D7-8D1B-C728E3AAB9B9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888862-C01C-79F8-B448-7E8A9F722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672C32-A2DE-BBD7-0E2D-2448E5E0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3691-F43F-463E-A973-B2268D3EE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971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B8AE29-9894-F81A-FB33-64232838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14BEFF-398A-0DC2-AC99-C5341B144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42ECE0-487F-8B12-ABC8-3F679763A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72FD-F7E3-49D7-8D1B-C728E3AAB9B9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97FB75-5F38-BC5D-55EB-C557A4CA9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9C4861-057C-228C-A9F9-9FE4D470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3691-F43F-463E-A973-B2268D3EE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3267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B1DD78-6865-401C-782E-FDDF21B6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EFD75C-133F-2378-4C03-924D35474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73381A-83C3-B510-29AC-E1BD5FECC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72FD-F7E3-49D7-8D1B-C728E3AAB9B9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397512-1338-E7BC-AD81-DDAEEA126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9BB7FD-F6CC-9FD3-8A13-43ED1285A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3691-F43F-463E-A973-B2268D3EE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130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07F6F5-4A41-D55E-B9B7-5F71D5A97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D78529-52F9-33B0-2EB0-9C1580ECA6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194A57-F161-28DA-FAB3-B70720D27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DABAE0-927F-01E0-37B1-DF8BF3327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72FD-F7E3-49D7-8D1B-C728E3AAB9B9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133ED5D-ED4E-1766-5CE0-822A23837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7298B9-1100-7C9D-9ACC-A48739593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3691-F43F-463E-A973-B2268D3EE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95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0585B8-BD70-579A-706C-47D232AC8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72CFDA-39E2-213B-32FF-8FDA0A4E4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2351356-48F1-FFC4-B394-DC28FB418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CEFE3AD-3A2E-CA7C-F45F-064C77FAD2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D828BA7-ADC0-1B0A-F4FE-2D0B7F26F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500D996-1796-7623-A1B8-634D187A5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72FD-F7E3-49D7-8D1B-C728E3AAB9B9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1CCD26F-412C-C33F-3C45-D87027F5E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824E728-C800-70C3-01FD-5289D5210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3691-F43F-463E-A973-B2268D3EE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803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55F96C-CC0B-86F9-1903-77090C459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3B6052C-2F07-1D45-40B6-3C4D0968A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72FD-F7E3-49D7-8D1B-C728E3AAB9B9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E80BCE5-B90B-D30B-F880-EF4215275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872FBB0-325E-91AD-C53B-843280D13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3691-F43F-463E-A973-B2268D3EE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92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7D3596A-E6EA-6D48-4422-C6CB975BC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72FD-F7E3-49D7-8D1B-C728E3AAB9B9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3A72644-C398-8ED0-14E2-CBB332B32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B3544D2-2D98-E536-28E9-51E5771C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3691-F43F-463E-A973-B2268D3EE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06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93DADC-4F70-9D26-214F-75D0D6241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60E768-E0A9-CFFB-9729-E733E7963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A10D71-8E90-1FA0-881A-6EE84F25C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6B1D08-A88A-57D7-4F8B-2A9806C37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72FD-F7E3-49D7-8D1B-C728E3AAB9B9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BE7973-AF6B-C706-084E-C3FF20FF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01D5300-BC8A-5CD3-17D3-9968B321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3691-F43F-463E-A973-B2268D3EE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011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26662-4C81-E552-43F5-1B59B3CD5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BD35D87-347A-C981-8077-D88F28C78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50732E3-B762-6CA0-2E34-C3D8F63C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8F1E732-448B-43F2-3D7D-7A7BDA535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72FD-F7E3-49D7-8D1B-C728E3AAB9B9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99B60DC-2CA1-C0A5-E3B8-DE40538B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BEDA6A-0301-21D6-A907-7FAE6A6C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3691-F43F-463E-A973-B2268D3EE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145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C4CD069-672C-3B36-4BC1-A1C16194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6BCE64-B1A6-5D59-90F2-5D2F3ED42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20E892-CBB9-FA1C-8D68-D2E939E62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D72FD-F7E3-49D7-8D1B-C728E3AAB9B9}" type="datetimeFigureOut">
              <a:rPr lang="cs-CZ" smtClean="0"/>
              <a:t>20.02.2024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DFE2EF-9CF7-719C-01C2-B533F22C8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59DDAC-2F88-7D1E-89D2-C26CBE40B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73691-F43F-463E-A973-B2268D3EE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79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zis.cz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uzis.cz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nchusti.kzcr.eu/pacienti/onemocneni-a-lecba/page/normotenzni-hydrocefalus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nchusti.kzcr.eu/pacienti/onemocneni-a-lecba/page/normotenzni-hydrocefalus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zis.cz/katalog/klasifikace/mkn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zis.c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zs.cz/" TargetMode="Externa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537147"/>
            <a:ext cx="9144000" cy="2387600"/>
          </a:xfrm>
        </p:spPr>
        <p:txBody>
          <a:bodyPr/>
          <a:lstStyle/>
          <a:p>
            <a:r>
              <a:rPr lang="cs-CZ" b="1" dirty="0"/>
              <a:t>Základy klinické onkologie </a:t>
            </a:r>
            <a:br>
              <a:rPr lang="cs-CZ" b="1" dirty="0"/>
            </a:br>
            <a:r>
              <a:rPr lang="cs-CZ" b="1" dirty="0"/>
              <a:t>obecná onkologie 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3600" dirty="0"/>
              <a:t>MUDr. Jana Maistryszinová, Ph.D.</a:t>
            </a:r>
          </a:p>
          <a:p>
            <a:r>
              <a:rPr lang="cs-CZ" sz="3600" dirty="0"/>
              <a:t>Klinika radiační onkologie LF MU a MOÚ</a:t>
            </a:r>
          </a:p>
          <a:p>
            <a:r>
              <a:rPr lang="cs-CZ" sz="3600" dirty="0"/>
              <a:t>jana.maistryszinova@mou.cz</a:t>
            </a:r>
          </a:p>
        </p:txBody>
      </p:sp>
    </p:spTree>
    <p:extLst>
      <p:ext uri="{BB962C8B-B14F-4D97-AF65-F5344CB8AC3E}">
        <p14:creationId xmlns:p14="http://schemas.microsoft.com/office/powerpoint/2010/main" val="4128743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2436F61-382E-447C-AB46-46FEC13865A0}"/>
              </a:ext>
            </a:extLst>
          </p:cNvPr>
          <p:cNvSpPr txBox="1"/>
          <p:nvPr/>
        </p:nvSpPr>
        <p:spPr>
          <a:xfrm>
            <a:off x="707036" y="629586"/>
            <a:ext cx="10777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Incidence zhoubných novotvarů k roku 2021 je 82395; tj 784,7/100 000 obyvatel ČR</a:t>
            </a:r>
          </a:p>
          <a:p>
            <a:r>
              <a:rPr lang="cs-CZ" b="1" dirty="0"/>
              <a:t>Mortalita zhoubných novotvarů k roku 2021 je 26 865; tj 255,8/100 000 obyvatel ČR</a:t>
            </a:r>
          </a:p>
          <a:p>
            <a:endParaRPr lang="cs-CZ" b="1" dirty="0"/>
          </a:p>
          <a:p>
            <a:r>
              <a:rPr lang="cs-CZ" u="sng" dirty="0"/>
              <a:t>Ročně  nově dg. k roku 2021</a:t>
            </a:r>
          </a:p>
          <a:p>
            <a:r>
              <a:rPr lang="cs-CZ" dirty="0"/>
              <a:t>7800 pac s nádorem prostaty</a:t>
            </a:r>
          </a:p>
          <a:p>
            <a:r>
              <a:rPr lang="cs-CZ" dirty="0"/>
              <a:t>7400 pac s nádorem prsu</a:t>
            </a:r>
          </a:p>
          <a:p>
            <a:r>
              <a:rPr lang="cs-CZ" dirty="0"/>
              <a:t>7200 pac s nádorem tlustého střeva</a:t>
            </a:r>
          </a:p>
          <a:p>
            <a:r>
              <a:rPr lang="cs-CZ" dirty="0"/>
              <a:t>6600 pac s nádorem plic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00B7497-05AA-4F42-A6F9-654181DC8F6D}"/>
              </a:ext>
            </a:extLst>
          </p:cNvPr>
          <p:cNvSpPr txBox="1"/>
          <p:nvPr/>
        </p:nvSpPr>
        <p:spPr>
          <a:xfrm>
            <a:off x="707036" y="3429000"/>
            <a:ext cx="10625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Nejčastějším zhoubným novotvarem v roce 2021 </a:t>
            </a:r>
            <a:r>
              <a:rPr lang="cs-CZ" sz="2000" b="1" dirty="0"/>
              <a:t>u mužů </a:t>
            </a:r>
            <a:r>
              <a:rPr lang="cs-CZ" sz="2000" dirty="0"/>
              <a:t>byl </a:t>
            </a:r>
            <a:r>
              <a:rPr lang="cs-CZ" sz="2000" b="1" dirty="0"/>
              <a:t>ZN prostaty</a:t>
            </a:r>
            <a:r>
              <a:rPr lang="cs-CZ" sz="2000" dirty="0"/>
              <a:t>, který tvořil 24,9 % všech nových onemocnění ZN u mužů. Nejčastěji diagnostikovaným novotvarem </a:t>
            </a:r>
            <a:r>
              <a:rPr lang="cs-CZ" sz="2000" b="1" dirty="0"/>
              <a:t>u žen </a:t>
            </a:r>
            <a:r>
              <a:rPr lang="cs-CZ" sz="2000" dirty="0"/>
              <a:t>byl </a:t>
            </a:r>
            <a:r>
              <a:rPr lang="cs-CZ" sz="2000" b="1" dirty="0"/>
              <a:t>ZN prsu</a:t>
            </a:r>
            <a:r>
              <a:rPr lang="cs-CZ" sz="2000" dirty="0"/>
              <a:t>, který představoval 27,2 % všech nových onemocnění ZN u žen. Na druhém místě v nově diagnostikovaných onemocnění ZN byl v roce 2021 u mužů i žen </a:t>
            </a:r>
            <a:r>
              <a:rPr lang="cs-CZ" sz="2000" b="1" dirty="0"/>
              <a:t>ZN tlustého střeva a konečníku</a:t>
            </a:r>
            <a:r>
              <a:rPr lang="cs-CZ" sz="2000" dirty="0"/>
              <a:t>, který celkově tvořil 11,8 % všech nových onemocnění. Na třetí příčce byl u obou pohlaví </a:t>
            </a:r>
            <a:r>
              <a:rPr lang="cs-CZ" sz="2000" b="1" dirty="0"/>
              <a:t>ZN průdušnice, průdušky a plíce </a:t>
            </a:r>
            <a:r>
              <a:rPr lang="cs-CZ" sz="2000" dirty="0"/>
              <a:t>představující 10,7 % všech nových onemocnění v roce 2021.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D076564-8BF7-4568-AEA9-5B3DD74DB90B}"/>
              </a:ext>
            </a:extLst>
          </p:cNvPr>
          <p:cNvSpPr txBox="1"/>
          <p:nvPr/>
        </p:nvSpPr>
        <p:spPr>
          <a:xfrm>
            <a:off x="7674964" y="6280879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www.uzis.cz</a:t>
            </a:r>
            <a:r>
              <a:rPr lang="cs-CZ" dirty="0"/>
              <a:t>, Novotvary 2019-2021</a:t>
            </a:r>
          </a:p>
        </p:txBody>
      </p:sp>
    </p:spTree>
    <p:extLst>
      <p:ext uri="{BB962C8B-B14F-4D97-AF65-F5344CB8AC3E}">
        <p14:creationId xmlns:p14="http://schemas.microsoft.com/office/powerpoint/2010/main" val="1895142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Vykreslený graf, řada/pruh&#10;&#10;Popis byl vytvořen automaticky">
            <a:extLst>
              <a:ext uri="{FF2B5EF4-FFF2-40B4-BE49-F238E27FC236}">
                <a16:creationId xmlns:a16="http://schemas.microsoft.com/office/drawing/2014/main" id="{AF7808FC-40F2-1376-8BE3-DEBE93E83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76" y="365012"/>
            <a:ext cx="9466969" cy="612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22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"/>
          <a:stretch/>
        </p:blipFill>
        <p:spPr>
          <a:xfrm>
            <a:off x="1452123" y="0"/>
            <a:ext cx="9147848" cy="670083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7FFA3B9-3582-0780-E629-B587785D6F4E}"/>
              </a:ext>
            </a:extLst>
          </p:cNvPr>
          <p:cNvSpPr/>
          <p:nvPr/>
        </p:nvSpPr>
        <p:spPr>
          <a:xfrm>
            <a:off x="1409070" y="5426439"/>
            <a:ext cx="9623685" cy="1004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 descr="Obsah obrázku text, snímek obrazovky, řada/pruh, Vykreslený graf&#10;&#10;Popis byl vytvořen automaticky">
            <a:extLst>
              <a:ext uri="{FF2B5EF4-FFF2-40B4-BE49-F238E27FC236}">
                <a16:creationId xmlns:a16="http://schemas.microsoft.com/office/drawing/2014/main" id="{FA844273-F0FA-FC76-3EE4-E8E2CF2BD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61" y="1"/>
            <a:ext cx="8871055" cy="529152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686506F-15EC-2FDF-D7AB-CE50E3DF4058}"/>
              </a:ext>
            </a:extLst>
          </p:cNvPr>
          <p:cNvSpPr txBox="1"/>
          <p:nvPr/>
        </p:nvSpPr>
        <p:spPr>
          <a:xfrm>
            <a:off x="7585026" y="2773180"/>
            <a:ext cx="4606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Prevalence k roku 2021 -  635 679 pacientů 	roste o 1,7 % ročně</a:t>
            </a:r>
          </a:p>
        </p:txBody>
      </p:sp>
    </p:spTree>
    <p:extLst>
      <p:ext uri="{BB962C8B-B14F-4D97-AF65-F5344CB8AC3E}">
        <p14:creationId xmlns:p14="http://schemas.microsoft.com/office/powerpoint/2010/main" val="1605834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Vykreslený graf, řada/pruh&#10;&#10;Popis byl vytvořen automaticky">
            <a:extLst>
              <a:ext uri="{FF2B5EF4-FFF2-40B4-BE49-F238E27FC236}">
                <a16:creationId xmlns:a16="http://schemas.microsoft.com/office/drawing/2014/main" id="{4FFFC433-ACDC-F89F-3EAA-12B192DC8C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172"/>
          <a:stretch/>
        </p:blipFill>
        <p:spPr>
          <a:xfrm>
            <a:off x="1493941" y="0"/>
            <a:ext cx="9403908" cy="61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90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Barevnost, Paralelní&#10;&#10;Popis byl vytvořen automaticky">
            <a:extLst>
              <a:ext uri="{FF2B5EF4-FFF2-40B4-BE49-F238E27FC236}">
                <a16:creationId xmlns:a16="http://schemas.microsoft.com/office/drawing/2014/main" id="{B25AFD60-6E9B-A2D0-D51E-8F74E396F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54" y="35187"/>
            <a:ext cx="8184630" cy="682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01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133349"/>
            <a:ext cx="9915525" cy="659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95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8" y="171068"/>
            <a:ext cx="10010777" cy="6589662"/>
          </a:xfrm>
          <a:prstGeom prst="rect">
            <a:avLst/>
          </a:prstGeom>
        </p:spPr>
      </p:pic>
      <p:sp>
        <p:nvSpPr>
          <p:cNvPr id="29" name="Šipka: obousměrná svislá 28">
            <a:extLst>
              <a:ext uri="{FF2B5EF4-FFF2-40B4-BE49-F238E27FC236}">
                <a16:creationId xmlns:a16="http://schemas.microsoft.com/office/drawing/2014/main" id="{2F3AF50D-6EBC-4ED9-B826-5CF2D0D25BCF}"/>
              </a:ext>
            </a:extLst>
          </p:cNvPr>
          <p:cNvSpPr/>
          <p:nvPr/>
        </p:nvSpPr>
        <p:spPr>
          <a:xfrm>
            <a:off x="933449" y="3191158"/>
            <a:ext cx="190146" cy="4662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517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7C2F48-C2C3-46BB-87E6-0133ACCED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90" t="24929" r="17869" b="5552"/>
          <a:stretch/>
        </p:blipFill>
        <p:spPr>
          <a:xfrm>
            <a:off x="1289153" y="171686"/>
            <a:ext cx="8384236" cy="669339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0DD0868-A3EF-48FE-B861-54DC2A753928}"/>
              </a:ext>
            </a:extLst>
          </p:cNvPr>
          <p:cNvSpPr txBox="1"/>
          <p:nvPr/>
        </p:nvSpPr>
        <p:spPr>
          <a:xfrm>
            <a:off x="8934138" y="6370820"/>
            <a:ext cx="304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www.uzis.cz</a:t>
            </a:r>
            <a:r>
              <a:rPr lang="cs-CZ" dirty="0"/>
              <a:t>, Novotvary 2018</a:t>
            </a:r>
          </a:p>
          <a:p>
            <a:endParaRPr lang="cs-CZ" dirty="0"/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F69D2CAC-7691-96FF-2F06-CE25A2C420F8}"/>
              </a:ext>
            </a:extLst>
          </p:cNvPr>
          <p:cNvSpPr/>
          <p:nvPr/>
        </p:nvSpPr>
        <p:spPr>
          <a:xfrm>
            <a:off x="2188029" y="5470068"/>
            <a:ext cx="1061358" cy="27758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147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 </a:t>
            </a:r>
            <a:r>
              <a:rPr lang="cs-CZ" b="1" dirty="0">
                <a:solidFill>
                  <a:srgbClr val="00B0F0"/>
                </a:solidFill>
              </a:rPr>
              <a:t>N</a:t>
            </a:r>
            <a:r>
              <a:rPr lang="cs-CZ" b="1" dirty="0"/>
              <a:t>árodní </a:t>
            </a:r>
            <a:r>
              <a:rPr lang="cs-CZ" b="1" dirty="0">
                <a:solidFill>
                  <a:srgbClr val="00B0F0"/>
                </a:solidFill>
              </a:rPr>
              <a:t>o</a:t>
            </a:r>
            <a:r>
              <a:rPr lang="cs-CZ" b="1" dirty="0"/>
              <a:t>nkologický </a:t>
            </a:r>
            <a:r>
              <a:rPr lang="cs-CZ" b="1" dirty="0">
                <a:solidFill>
                  <a:srgbClr val="00B0F0"/>
                </a:solidFill>
              </a:rPr>
              <a:t>r</a:t>
            </a:r>
            <a:r>
              <a:rPr lang="cs-CZ" b="1" dirty="0"/>
              <a:t>egistr </a:t>
            </a:r>
            <a:r>
              <a:rPr lang="cs-CZ" b="1" dirty="0">
                <a:solidFill>
                  <a:srgbClr val="00B0F0"/>
                </a:solidFill>
              </a:rPr>
              <a:t>NOR</a:t>
            </a:r>
            <a:r>
              <a:rPr lang="cs-CZ" b="1" dirty="0"/>
              <a:t>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68505"/>
            <a:ext cx="10515600" cy="4375150"/>
          </a:xfrm>
        </p:spPr>
        <p:txBody>
          <a:bodyPr>
            <a:normAutofit/>
          </a:bodyPr>
          <a:lstStyle/>
          <a:p>
            <a:r>
              <a:rPr lang="cs-CZ" dirty="0"/>
              <a:t>Hlavní zdroj dat o epidemiologii zhoubných nádorů</a:t>
            </a:r>
          </a:p>
          <a:p>
            <a:endParaRPr lang="cs-CZ" dirty="0"/>
          </a:p>
          <a:p>
            <a:r>
              <a:rPr lang="cs-CZ" dirty="0"/>
              <a:t>1977-2011    1,9 milionů záznamů</a:t>
            </a:r>
          </a:p>
          <a:p>
            <a:endParaRPr lang="cs-CZ" dirty="0"/>
          </a:p>
          <a:p>
            <a:r>
              <a:rPr lang="cs-CZ" dirty="0"/>
              <a:t>Povinné hlášení každého novotvaru, kódy diagnóz dle Mezinárodní klasifikace nemocí MKN-10, pro onkologii MKN-O-3 -  </a:t>
            </a:r>
            <a:r>
              <a:rPr lang="cs-CZ" b="1" dirty="0"/>
              <a:t>C00-C97, D00-48, N87 dysplazie děložního hrdla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sz="2000" dirty="0"/>
              <a:t>http://www.uzis.cz/katalog/klasifikace/</a:t>
            </a:r>
            <a:r>
              <a:rPr lang="cs-CZ" sz="2000" dirty="0" err="1"/>
              <a:t>mkn</a:t>
            </a:r>
            <a:r>
              <a:rPr lang="cs-CZ" sz="2000" dirty="0"/>
              <a:t>-</a:t>
            </a:r>
            <a:r>
              <a:rPr lang="cs-CZ" sz="2000" dirty="0" err="1"/>
              <a:t>mezinarodni</a:t>
            </a:r>
            <a:r>
              <a:rPr lang="cs-CZ" sz="2000" dirty="0"/>
              <a:t>-klasifikace-nemoci-pro-onkologii.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289089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9" y="257856"/>
            <a:ext cx="5703385" cy="4216173"/>
          </a:xfrm>
          <a:prstGeom prst="rect">
            <a:avLst/>
          </a:prstGeom>
        </p:spPr>
      </p:pic>
      <p:pic>
        <p:nvPicPr>
          <p:cNvPr id="3" name="Obrázek 2" descr="images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02929" y="408024"/>
            <a:ext cx="4066005" cy="406600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C9A926E-BF79-936C-0931-A9C61CDB3013}"/>
              </a:ext>
            </a:extLst>
          </p:cNvPr>
          <p:cNvSpPr txBox="1"/>
          <p:nvPr/>
        </p:nvSpPr>
        <p:spPr>
          <a:xfrm>
            <a:off x="990409" y="4865914"/>
            <a:ext cx="6341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Hippokrates</a:t>
            </a:r>
            <a:r>
              <a:rPr lang="cs-CZ" sz="2000" dirty="0"/>
              <a:t> (460-370 př.Kr.) pojem </a:t>
            </a:r>
            <a:r>
              <a:rPr lang="cs-CZ" sz="2000" i="1" dirty="0" err="1"/>
              <a:t>karkinos</a:t>
            </a:r>
            <a:endParaRPr lang="cs-CZ" sz="2000" i="1" dirty="0"/>
          </a:p>
          <a:p>
            <a:r>
              <a:rPr lang="cs-CZ" sz="2000" b="1" dirty="0" err="1"/>
              <a:t>Galén</a:t>
            </a:r>
            <a:r>
              <a:rPr lang="cs-CZ" sz="2000" dirty="0"/>
              <a:t> (130-200 n.l.) pojem </a:t>
            </a:r>
            <a:r>
              <a:rPr lang="cs-CZ" sz="2000" i="1" dirty="0" err="1"/>
              <a:t>cancer</a:t>
            </a:r>
            <a:r>
              <a:rPr lang="cs-CZ" sz="2000" dirty="0"/>
              <a:t> </a:t>
            </a:r>
            <a:r>
              <a:rPr lang="cs-CZ" sz="2000" i="1" dirty="0"/>
              <a:t>a </a:t>
            </a:r>
            <a:r>
              <a:rPr lang="cs-CZ" sz="2000" i="1" dirty="0" err="1"/>
              <a:t>onkos</a:t>
            </a:r>
            <a:endParaRPr lang="cs-CZ" sz="2000" i="1" dirty="0"/>
          </a:p>
          <a:p>
            <a:r>
              <a:rPr lang="cs-CZ" sz="2000" dirty="0"/>
              <a:t>Karcinogen, karcinogenní látky </a:t>
            </a:r>
            <a:r>
              <a:rPr lang="cs-CZ" sz="2000" i="1" dirty="0"/>
              <a:t>/ </a:t>
            </a:r>
            <a:r>
              <a:rPr lang="cs-CZ" sz="2000" i="1" dirty="0" err="1"/>
              <a:t>gennan</a:t>
            </a:r>
            <a:r>
              <a:rPr lang="cs-CZ" sz="2000" i="1" dirty="0"/>
              <a:t>= tvořit </a:t>
            </a:r>
          </a:p>
          <a:p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40560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6309"/>
            <a:ext cx="10515600" cy="1325563"/>
          </a:xfrm>
        </p:spPr>
        <p:txBody>
          <a:bodyPr>
            <a:normAutofit/>
          </a:bodyPr>
          <a:lstStyle/>
          <a:p>
            <a:pPr lvl="0" algn="ctr"/>
            <a:r>
              <a:rPr lang="cs-CZ" sz="2700" dirty="0">
                <a:solidFill>
                  <a:srgbClr val="222222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Rozpis přednášek klinické onkologie 2024</a:t>
            </a:r>
            <a:br>
              <a:rPr lang="cs-CZ" sz="2700" dirty="0">
                <a:solidFill>
                  <a:srgbClr val="222222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lang="cs-CZ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464ABA3-B3D5-4B66-A4ED-9AE606FE7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859090"/>
            <a:ext cx="11741834" cy="5775426"/>
          </a:xfrm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900" b="1" dirty="0"/>
              <a:t>21.2.2024  Úvod do obecné onkologie, epidemiologie nádorů, </a:t>
            </a:r>
            <a:r>
              <a:rPr lang="cs-CZ" sz="1900" b="1" dirty="0" err="1"/>
              <a:t>skríning</a:t>
            </a:r>
            <a:r>
              <a:rPr lang="cs-CZ" sz="1900" b="1" dirty="0"/>
              <a:t> (Maistryszinová)</a:t>
            </a:r>
          </a:p>
          <a:p>
            <a:pPr marL="0" indent="0">
              <a:buNone/>
            </a:pPr>
            <a:r>
              <a:rPr lang="cs-CZ" sz="1900" b="1" dirty="0"/>
              <a:t>28.2.2024  Základy léčby - chemoterapie, radioterapie (Maistryszinová) </a:t>
            </a:r>
          </a:p>
          <a:p>
            <a:pPr marL="0" indent="0">
              <a:buNone/>
            </a:pPr>
            <a:r>
              <a:rPr lang="cs-CZ" sz="1900" b="1" dirty="0"/>
              <a:t>6.3.2024  Základy nádorové biologie (Mgr. Bartošík)</a:t>
            </a:r>
          </a:p>
          <a:p>
            <a:pPr marL="0" indent="0">
              <a:buNone/>
            </a:pPr>
            <a:r>
              <a:rPr lang="cs-CZ" sz="1900" b="1" dirty="0"/>
              <a:t>13.3.2024  Molekulární diagnostika nádorových onemocnění - IVD techniky, PCR, NGS, nové metody (Mgr. Bartošík)</a:t>
            </a:r>
          </a:p>
          <a:p>
            <a:pPr marL="0" indent="0">
              <a:buNone/>
            </a:pPr>
            <a:r>
              <a:rPr lang="cs-CZ" sz="1900" b="1" dirty="0"/>
              <a:t>20.3.2024  Nádory prsu, nádory kůže (Maistryszinová) </a:t>
            </a:r>
          </a:p>
          <a:p>
            <a:pPr marL="0" indent="0">
              <a:buNone/>
            </a:pPr>
            <a:r>
              <a:rPr lang="cs-CZ" sz="1900" b="1" dirty="0"/>
              <a:t>27.3.2024  Nádory trávicí trubice (Maistryszinová) </a:t>
            </a:r>
          </a:p>
          <a:p>
            <a:pPr marL="0" indent="0">
              <a:buNone/>
            </a:pPr>
            <a:r>
              <a:rPr lang="cs-CZ" sz="1900" b="1" dirty="0"/>
              <a:t>3.4.2024  Nádory plic, cílená léčba v onkologii (Rak)</a:t>
            </a:r>
          </a:p>
          <a:p>
            <a:pPr marL="0" indent="0">
              <a:buNone/>
            </a:pPr>
            <a:r>
              <a:rPr lang="cs-CZ" sz="1900" b="1" dirty="0"/>
              <a:t>10.4.2024  Nádory hlavy a krku, paliativní péče (Maistryszinová) </a:t>
            </a:r>
          </a:p>
          <a:p>
            <a:pPr marL="0" indent="0">
              <a:buNone/>
            </a:pPr>
            <a:r>
              <a:rPr lang="cs-CZ" sz="1900" b="1" dirty="0"/>
              <a:t>17.4.2024  Gynekologické malignity (Maistryszinová) </a:t>
            </a:r>
          </a:p>
          <a:p>
            <a:pPr marL="0" indent="0">
              <a:buNone/>
            </a:pPr>
            <a:r>
              <a:rPr lang="cs-CZ" sz="1900" b="1" dirty="0"/>
              <a:t>24.4.2024  Nádory CNS (Kazda) </a:t>
            </a:r>
          </a:p>
          <a:p>
            <a:pPr marL="0" indent="0">
              <a:buNone/>
            </a:pPr>
            <a:r>
              <a:rPr lang="cs-CZ" sz="1900" b="1" dirty="0"/>
              <a:t>1.5. a 8.5.2024 státní svátek</a:t>
            </a:r>
          </a:p>
          <a:p>
            <a:pPr marL="0" indent="0">
              <a:buNone/>
            </a:pPr>
            <a:r>
              <a:rPr lang="cs-CZ" sz="1900" b="1" dirty="0"/>
              <a:t>15.5.2024  Alternativní metody v onkologii, výživa (Dymáčková)</a:t>
            </a:r>
          </a:p>
          <a:p>
            <a:pPr marL="0" indent="0">
              <a:buNone/>
            </a:pPr>
            <a:r>
              <a:rPr lang="cs-CZ" sz="1900" b="1" dirty="0"/>
              <a:t>22.5.2024  Nádory prostaty, dětská onkologie, vzácné nádory (Maistryszinová) </a:t>
            </a:r>
          </a:p>
          <a:p>
            <a:pPr marL="0" indent="0">
              <a:buNone/>
            </a:pPr>
            <a:r>
              <a:rPr lang="cs-CZ" sz="1900" b="1" dirty="0">
                <a:solidFill>
                  <a:srgbClr val="FF0000"/>
                </a:solidFill>
              </a:rPr>
              <a:t>29.5.2024  Dotazy, zkouškový test (Maistryszinová) </a:t>
            </a:r>
          </a:p>
          <a:p>
            <a:pPr marL="0" indent="0">
              <a:buNone/>
            </a:pPr>
            <a:r>
              <a:rPr lang="cs-CZ" sz="1900" b="1" dirty="0">
                <a:solidFill>
                  <a:srgbClr val="FF0000"/>
                </a:solidFill>
              </a:rPr>
              <a:t>5.6.2024   Zkouškový test (Maistryszinová)</a:t>
            </a:r>
          </a:p>
          <a:p>
            <a:pPr marL="0" indent="0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53" y="182880"/>
            <a:ext cx="9194677" cy="626668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2A6361F-CA13-C8AE-DF91-81D00530CE64}"/>
              </a:ext>
            </a:extLst>
          </p:cNvPr>
          <p:cNvSpPr txBox="1"/>
          <p:nvPr/>
        </p:nvSpPr>
        <p:spPr>
          <a:xfrm>
            <a:off x="2278505" y="6415793"/>
            <a:ext cx="4736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Od roku 2019  dále již pouze elektronická forma</a:t>
            </a:r>
          </a:p>
        </p:txBody>
      </p:sp>
    </p:spTree>
    <p:extLst>
      <p:ext uri="{BB962C8B-B14F-4D97-AF65-F5344CB8AC3E}">
        <p14:creationId xmlns:p14="http://schemas.microsoft.com/office/powerpoint/2010/main" val="1595474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234836"/>
            <a:ext cx="9401175" cy="66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43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53284" y="5872173"/>
            <a:ext cx="1163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Aktuální trendy ve vývoji incidence a mortality jednotlivých onkologických onemocnění dětského věku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/>
          <a:srcRect t="13940" r="2500" b="55629"/>
          <a:stretch/>
        </p:blipFill>
        <p:spPr>
          <a:xfrm>
            <a:off x="152400" y="385763"/>
            <a:ext cx="11887200" cy="20859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7617" t="24571" r="11290" b="32700"/>
          <a:stretch/>
        </p:blipFill>
        <p:spPr>
          <a:xfrm>
            <a:off x="828676" y="2657476"/>
            <a:ext cx="9886950" cy="292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57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34436D9-74A0-4137-C3DF-04535C840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50" t="22281" r="12950" b="31139"/>
          <a:stretch/>
        </p:blipFill>
        <p:spPr>
          <a:xfrm>
            <a:off x="794479" y="209865"/>
            <a:ext cx="9338872" cy="31929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437EF1D-1B7A-85C1-05E4-EE1BE6F52A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5" t="44150" r="3729" b="12987"/>
          <a:stretch/>
        </p:blipFill>
        <p:spPr>
          <a:xfrm>
            <a:off x="464695" y="3455231"/>
            <a:ext cx="10792918" cy="293807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7D9C215-BB6B-396B-DD1E-AD8A13E778C9}"/>
              </a:ext>
            </a:extLst>
          </p:cNvPr>
          <p:cNvSpPr txBox="1"/>
          <p:nvPr/>
        </p:nvSpPr>
        <p:spPr>
          <a:xfrm>
            <a:off x="8679305" y="6393304"/>
            <a:ext cx="3927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https://www.linkos.cz/slovnicek/</a:t>
            </a:r>
          </a:p>
        </p:txBody>
      </p:sp>
    </p:spTree>
    <p:extLst>
      <p:ext uri="{BB962C8B-B14F-4D97-AF65-F5344CB8AC3E}">
        <p14:creationId xmlns:p14="http://schemas.microsoft.com/office/powerpoint/2010/main" val="3119502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nádorů dle původu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epiteliální  - KARCINOM</a:t>
            </a:r>
          </a:p>
          <a:p>
            <a:r>
              <a:rPr lang="cs-CZ" dirty="0" err="1"/>
              <a:t>mesenchymové</a:t>
            </a:r>
            <a:r>
              <a:rPr lang="cs-CZ" dirty="0"/>
              <a:t> - SARKOM</a:t>
            </a:r>
          </a:p>
          <a:p>
            <a:r>
              <a:rPr lang="cs-CZ" dirty="0"/>
              <a:t>z lymfoidní a krvetvorné tkáně – LYMFOM/LEUKÉMIE</a:t>
            </a:r>
          </a:p>
          <a:p>
            <a:r>
              <a:rPr lang="cs-CZ" dirty="0"/>
              <a:t>ze zárodečné tkáně - NON/GERMINOMY</a:t>
            </a:r>
          </a:p>
          <a:p>
            <a:r>
              <a:rPr lang="cs-CZ" dirty="0"/>
              <a:t>z </a:t>
            </a:r>
            <a:r>
              <a:rPr lang="cs-CZ" dirty="0" err="1"/>
              <a:t>neuroektodermové</a:t>
            </a:r>
            <a:r>
              <a:rPr lang="cs-CZ" dirty="0"/>
              <a:t> tkáně – nádory CNS a periferních nervů (</a:t>
            </a:r>
            <a:r>
              <a:rPr lang="cs-CZ" dirty="0" err="1"/>
              <a:t>meningeom</a:t>
            </a:r>
            <a:r>
              <a:rPr lang="cs-CZ" dirty="0"/>
              <a:t>)</a:t>
            </a:r>
          </a:p>
          <a:p>
            <a:r>
              <a:rPr lang="cs-CZ" dirty="0"/>
              <a:t>Prekancerózy – </a:t>
            </a:r>
            <a:r>
              <a:rPr lang="cs-CZ" dirty="0" err="1"/>
              <a:t>dysplázie</a:t>
            </a:r>
            <a:r>
              <a:rPr lang="cs-CZ" dirty="0"/>
              <a:t> epitelu (leukoplakie, CIN=cervikální </a:t>
            </a:r>
            <a:r>
              <a:rPr lang="cs-CZ" dirty="0" err="1"/>
              <a:t>intraepiteliální</a:t>
            </a:r>
            <a:r>
              <a:rPr lang="cs-CZ" dirty="0"/>
              <a:t> </a:t>
            </a:r>
            <a:r>
              <a:rPr lang="cs-CZ" dirty="0" err="1"/>
              <a:t>neoplázie</a:t>
            </a:r>
            <a:r>
              <a:rPr lang="cs-CZ" dirty="0"/>
              <a:t>), adenomy tlustého střeva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Příznaky nádorových onemocnění- symptomy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11382"/>
            <a:ext cx="10515600" cy="3521322"/>
          </a:xfrm>
        </p:spPr>
        <p:txBody>
          <a:bodyPr>
            <a:normAutofit fontScale="77500" lnSpcReduction="20000"/>
          </a:bodyPr>
          <a:lstStyle/>
          <a:p>
            <a:r>
              <a:rPr lang="cs-CZ" sz="4000" dirty="0"/>
              <a:t>Nádor jako příčina nespecifických obtíží</a:t>
            </a:r>
          </a:p>
          <a:p>
            <a:r>
              <a:rPr lang="cs-CZ" sz="4000" dirty="0"/>
              <a:t>Nádor jako náhlá příhoda</a:t>
            </a:r>
          </a:p>
          <a:p>
            <a:r>
              <a:rPr lang="cs-CZ" sz="4000" dirty="0"/>
              <a:t>Nádor jako náhodný asymptomatický nález</a:t>
            </a:r>
          </a:p>
          <a:p>
            <a:r>
              <a:rPr lang="cs-CZ" sz="4000" dirty="0"/>
              <a:t>Nádor se specifickými příznaky</a:t>
            </a:r>
          </a:p>
          <a:p>
            <a:endParaRPr lang="cs-CZ" sz="4000" dirty="0"/>
          </a:p>
          <a:p>
            <a:pPr>
              <a:buNone/>
            </a:pPr>
            <a:r>
              <a:rPr lang="cs-CZ" sz="4000" dirty="0"/>
              <a:t>přidružené </a:t>
            </a:r>
            <a:r>
              <a:rPr lang="cs-CZ" sz="4000" b="1" dirty="0" err="1">
                <a:solidFill>
                  <a:srgbClr val="0070C0"/>
                </a:solidFill>
              </a:rPr>
              <a:t>paraneoplastické</a:t>
            </a:r>
            <a:r>
              <a:rPr lang="cs-CZ" sz="4000" dirty="0"/>
              <a:t> příznaky – teplota, hubnutí, produkce hormonů (např. ACTH, ADH), </a:t>
            </a:r>
            <a:r>
              <a:rPr lang="cs-CZ" sz="4000" dirty="0" err="1"/>
              <a:t>koagulopatie-tromobózy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888004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06629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00B0F0"/>
                </a:solidFill>
              </a:rPr>
              <a:t>Nádor jako příčina ne/specifických obtíží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72768"/>
            <a:ext cx="10561320" cy="4604195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Ztráta váhy – za 6 měsíců 10 % váhy,  </a:t>
            </a:r>
            <a:r>
              <a:rPr lang="cs-CZ" dirty="0"/>
              <a:t>nechutenství, ztráta váhy, úbytek svalové hmoty, změny chutí</a:t>
            </a:r>
          </a:p>
          <a:p>
            <a:r>
              <a:rPr lang="cs-CZ" b="1" dirty="0"/>
              <a:t>Noční pocení a</a:t>
            </a:r>
            <a:r>
              <a:rPr lang="cs-CZ" dirty="0"/>
              <a:t> </a:t>
            </a:r>
            <a:r>
              <a:rPr lang="cs-CZ" b="1" dirty="0"/>
              <a:t>dlouhodobé </a:t>
            </a:r>
            <a:r>
              <a:rPr lang="cs-CZ" b="1" dirty="0" err="1"/>
              <a:t>subfebrilie</a:t>
            </a:r>
            <a:r>
              <a:rPr lang="cs-CZ" b="1" dirty="0"/>
              <a:t>/</a:t>
            </a:r>
            <a:r>
              <a:rPr lang="cs-CZ" b="1" dirty="0" err="1"/>
              <a:t>febrilie</a:t>
            </a:r>
            <a:r>
              <a:rPr lang="cs-CZ" dirty="0"/>
              <a:t>, především u hematologických malignit</a:t>
            </a:r>
          </a:p>
          <a:p>
            <a:r>
              <a:rPr lang="cs-CZ" b="1" dirty="0"/>
              <a:t>Zvětšení lymfatických uzlin – </a:t>
            </a:r>
            <a:r>
              <a:rPr lang="cs-CZ" dirty="0"/>
              <a:t>většinou nebolestivé</a:t>
            </a:r>
          </a:p>
          <a:p>
            <a:r>
              <a:rPr lang="cs-CZ" b="1" dirty="0"/>
              <a:t>Zvýšená únava, malátnost, </a:t>
            </a:r>
            <a:r>
              <a:rPr lang="cs-CZ" dirty="0"/>
              <a:t>poruchy spánku</a:t>
            </a:r>
          </a:p>
          <a:p>
            <a:r>
              <a:rPr lang="cs-CZ" b="1" dirty="0"/>
              <a:t>Kašel, chrapot déle než 2 týdny </a:t>
            </a:r>
            <a:r>
              <a:rPr lang="cs-CZ" dirty="0"/>
              <a:t>bez efektu léčby</a:t>
            </a:r>
          </a:p>
          <a:p>
            <a:r>
              <a:rPr lang="cs-CZ" b="1" dirty="0"/>
              <a:t>Dlouhodobá změna charakteru vyprazdňování </a:t>
            </a:r>
            <a:r>
              <a:rPr lang="cs-CZ" dirty="0"/>
              <a:t>(střídání průjmu/zácpy, potíže s močením)</a:t>
            </a:r>
          </a:p>
          <a:p>
            <a:r>
              <a:rPr lang="cs-CZ" b="1" dirty="0"/>
              <a:t>Anemie</a:t>
            </a:r>
            <a:r>
              <a:rPr lang="cs-CZ" dirty="0"/>
              <a:t>, krvácení</a:t>
            </a:r>
          </a:p>
          <a:p>
            <a:r>
              <a:rPr lang="cs-CZ" b="1" dirty="0"/>
              <a:t>Bolesti – hlava, záda, kostí, změna pohybového stereotypu</a:t>
            </a:r>
          </a:p>
          <a:p>
            <a:r>
              <a:rPr lang="cs-CZ" b="1" dirty="0"/>
              <a:t>Změny nálady, chování, povahy </a:t>
            </a:r>
          </a:p>
          <a:p>
            <a:r>
              <a:rPr lang="cs-CZ" b="1" dirty="0"/>
              <a:t>Hmatná zduření – prs, svaly, genitál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5453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322A04E-8A4A-0BE6-9208-B97BC5CC3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t="27589" r="27951" b="37394"/>
          <a:stretch/>
        </p:blipFill>
        <p:spPr>
          <a:xfrm>
            <a:off x="453695" y="412971"/>
            <a:ext cx="10964117" cy="525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12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24CB855-FDF7-DBAD-4943-D098A7D7C2EC}"/>
              </a:ext>
            </a:extLst>
          </p:cNvPr>
          <p:cNvSpPr txBox="1"/>
          <p:nvPr/>
        </p:nvSpPr>
        <p:spPr>
          <a:xfrm>
            <a:off x="5552646" y="6336180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https://www.linkos.cz/files/abstrakta/2006DPP_8_Tomiska.pdf</a:t>
            </a:r>
          </a:p>
        </p:txBody>
      </p:sp>
      <p:pic>
        <p:nvPicPr>
          <p:cNvPr id="5" name="Obrázek 4" descr="Obsah obrázku osoba, interiér, žíla, Hruď&#10;&#10;Popis byl vytvořen automaticky">
            <a:extLst>
              <a:ext uri="{FF2B5EF4-FFF2-40B4-BE49-F238E27FC236}">
                <a16:creationId xmlns:a16="http://schemas.microsoft.com/office/drawing/2014/main" id="{436E6B80-8C82-AFBF-EF8F-769D4C63F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16" y="662083"/>
            <a:ext cx="5576342" cy="517407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542E958-66EC-21CF-49FA-6936B79E6456}"/>
              </a:ext>
            </a:extLst>
          </p:cNvPr>
          <p:cNvSpPr txBox="1"/>
          <p:nvPr/>
        </p:nvSpPr>
        <p:spPr>
          <a:xfrm>
            <a:off x="7240256" y="419725"/>
            <a:ext cx="3886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Nádorová anorexie až kachexie</a:t>
            </a:r>
          </a:p>
        </p:txBody>
      </p:sp>
      <p:pic>
        <p:nvPicPr>
          <p:cNvPr id="8" name="Obrázek 7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7790188C-853D-3264-2D51-2A69AAC1A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22" y="1695908"/>
            <a:ext cx="3800062" cy="275617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15D6423-A8B7-CB66-FD6D-5597BB635611}"/>
              </a:ext>
            </a:extLst>
          </p:cNvPr>
          <p:cNvSpPr txBox="1"/>
          <p:nvPr/>
        </p:nvSpPr>
        <p:spPr>
          <a:xfrm>
            <a:off x="7495081" y="4856813"/>
            <a:ext cx="4512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až u 50 % </a:t>
            </a:r>
            <a:r>
              <a:rPr lang="cs-CZ" dirty="0" err="1"/>
              <a:t>pacinetů</a:t>
            </a:r>
            <a:endParaRPr lang="cs-CZ" dirty="0"/>
          </a:p>
          <a:p>
            <a:r>
              <a:rPr lang="cs-CZ" dirty="0"/>
              <a:t>snížení pocitu hladu, zvýšení pocitu sytosti, změna chutí</a:t>
            </a:r>
          </a:p>
        </p:txBody>
      </p:sp>
    </p:spTree>
    <p:extLst>
      <p:ext uri="{BB962C8B-B14F-4D97-AF65-F5344CB8AC3E}">
        <p14:creationId xmlns:p14="http://schemas.microsoft.com/office/powerpoint/2010/main" val="3848910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84" y="1271430"/>
            <a:ext cx="7647084" cy="5024438"/>
          </a:xfrm>
          <a:prstGeom prst="rect">
            <a:avLst/>
          </a:prstGeom>
        </p:spPr>
      </p:pic>
      <p:sp>
        <p:nvSpPr>
          <p:cNvPr id="3" name="Šipka doleva 2"/>
          <p:cNvSpPr/>
          <p:nvPr/>
        </p:nvSpPr>
        <p:spPr>
          <a:xfrm rot="1748627">
            <a:off x="6137270" y="2214336"/>
            <a:ext cx="2057400" cy="512541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8738069" y="2223727"/>
            <a:ext cx="3304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Generalizovaná lymfadenopatie</a:t>
            </a:r>
          </a:p>
          <a:p>
            <a:r>
              <a:rPr lang="cs-CZ" sz="1600" dirty="0"/>
              <a:t>= povšechné zvětšení mízních uzlin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3B4727E-CD5E-1A21-8B8C-EBCBBAF6D025}"/>
              </a:ext>
            </a:extLst>
          </p:cNvPr>
          <p:cNvSpPr txBox="1"/>
          <p:nvPr/>
        </p:nvSpPr>
        <p:spPr>
          <a:xfrm>
            <a:off x="734518" y="329782"/>
            <a:ext cx="10807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Hematologické malignity – </a:t>
            </a:r>
            <a:r>
              <a:rPr lang="cs-CZ" sz="2000" b="1" dirty="0"/>
              <a:t>B příznaky </a:t>
            </a:r>
            <a:r>
              <a:rPr lang="cs-CZ" sz="2000" dirty="0"/>
              <a:t>– noční pocení, neinfekční vracející se teploty nad 37,5 st C, úbytek váhy,  (svědění pokožky)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978D740-8A2C-AC30-DC10-51244732B716}"/>
              </a:ext>
            </a:extLst>
          </p:cNvPr>
          <p:cNvSpPr txBox="1"/>
          <p:nvPr/>
        </p:nvSpPr>
        <p:spPr>
          <a:xfrm>
            <a:off x="8703090" y="3912435"/>
            <a:ext cx="3304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Zvětšené uzliny v mediastinu </a:t>
            </a:r>
          </a:p>
          <a:p>
            <a:r>
              <a:rPr lang="cs-CZ" dirty="0"/>
              <a:t>pocit tlaku na hrudi, dráždivý kašel, poruchy polykání</a:t>
            </a:r>
          </a:p>
          <a:p>
            <a:r>
              <a:rPr lang="cs-CZ" b="1" dirty="0"/>
              <a:t>Uzliny v dutině břišní </a:t>
            </a:r>
          </a:p>
          <a:p>
            <a:r>
              <a:rPr lang="cs-CZ" dirty="0"/>
              <a:t>mohou se projevit až jako náhlá příhoda břišní</a:t>
            </a:r>
          </a:p>
        </p:txBody>
      </p:sp>
    </p:spTree>
    <p:extLst>
      <p:ext uri="{BB962C8B-B14F-4D97-AF65-F5344CB8AC3E}">
        <p14:creationId xmlns:p14="http://schemas.microsoft.com/office/powerpoint/2010/main" val="3217343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524435"/>
            <a:ext cx="10515600" cy="56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/>
              <a:t>Cíle přednášek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/>
              <a:t>Základní představa o klinických aspektech onkologie</a:t>
            </a:r>
          </a:p>
          <a:p>
            <a:pPr marL="0" indent="0">
              <a:buNone/>
            </a:pPr>
            <a:r>
              <a:rPr lang="cs-CZ" sz="3200" dirty="0"/>
              <a:t>Orientace v organizaci onkologické péče v ČR</a:t>
            </a:r>
          </a:p>
          <a:p>
            <a:pPr marL="0" indent="0">
              <a:buNone/>
            </a:pPr>
            <a:r>
              <a:rPr lang="cs-CZ" sz="3200" dirty="0"/>
              <a:t>Seznámení s diagnostickými a léčebnými metodami nejčastěji vyskytujících se nádorových onemocnění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dirty="0">
                <a:solidFill>
                  <a:srgbClr val="0070C0"/>
                </a:solidFill>
              </a:rPr>
              <a:t>= usnadnění komunikace a porozumění v rámci spolupráce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066979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5" y="335291"/>
            <a:ext cx="6910389" cy="5176122"/>
          </a:xfrm>
          <a:prstGeom prst="rect">
            <a:avLst/>
          </a:prstGeom>
        </p:spPr>
      </p:pic>
      <p:sp>
        <p:nvSpPr>
          <p:cNvPr id="3" name="Šipka nahoru 2"/>
          <p:cNvSpPr/>
          <p:nvPr/>
        </p:nvSpPr>
        <p:spPr>
          <a:xfrm rot="5400000" flipV="1">
            <a:off x="7922499" y="1571470"/>
            <a:ext cx="767940" cy="2703764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8158162" y="1985963"/>
            <a:ext cx="3386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Karcinom prsu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3AB1C2C-A2FE-E778-EFDE-11B942A7CD02}"/>
              </a:ext>
            </a:extLst>
          </p:cNvPr>
          <p:cNvSpPr txBox="1"/>
          <p:nvPr/>
        </p:nvSpPr>
        <p:spPr>
          <a:xfrm>
            <a:off x="8274570" y="3792511"/>
            <a:ext cx="3582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Hmatné zduření, změna kůže, otok podkoží, patologická sekrece z bradavky, zvětšené uzliny v podpaží</a:t>
            </a:r>
          </a:p>
        </p:txBody>
      </p:sp>
    </p:spTree>
    <p:extLst>
      <p:ext uri="{BB962C8B-B14F-4D97-AF65-F5344CB8AC3E}">
        <p14:creationId xmlns:p14="http://schemas.microsoft.com/office/powerpoint/2010/main" val="2392879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3023" y="279027"/>
            <a:ext cx="6698610" cy="6064623"/>
          </a:xfrm>
          <a:prstGeom prst="rect">
            <a:avLst/>
          </a:prstGeom>
        </p:spPr>
      </p:pic>
      <p:sp>
        <p:nvSpPr>
          <p:cNvPr id="3" name="Šipka doleva 2"/>
          <p:cNvSpPr/>
          <p:nvPr/>
        </p:nvSpPr>
        <p:spPr>
          <a:xfrm>
            <a:off x="6502909" y="2715919"/>
            <a:ext cx="2457450" cy="61436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8060250" y="1814513"/>
            <a:ext cx="351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Sarkom měkkých tkání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6E98CD-9EC4-E6ED-FCDA-D1CEA9C099A2}"/>
              </a:ext>
            </a:extLst>
          </p:cNvPr>
          <p:cNvSpPr txBox="1"/>
          <p:nvPr/>
        </p:nvSpPr>
        <p:spPr>
          <a:xfrm>
            <a:off x="8334531" y="3807502"/>
            <a:ext cx="3512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Asymetrické zduření svalů, bolestivost, omezení pohybu</a:t>
            </a:r>
          </a:p>
        </p:txBody>
      </p:sp>
    </p:spTree>
    <p:extLst>
      <p:ext uri="{BB962C8B-B14F-4D97-AF65-F5344CB8AC3E}">
        <p14:creationId xmlns:p14="http://schemas.microsoft.com/office/powerpoint/2010/main" val="1837993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8" y="370521"/>
            <a:ext cx="6157913" cy="5834622"/>
          </a:xfrm>
          <a:prstGeom prst="rect">
            <a:avLst/>
          </a:prstGeom>
        </p:spPr>
      </p:pic>
      <p:sp>
        <p:nvSpPr>
          <p:cNvPr id="3" name="Šipka doleva 2"/>
          <p:cNvSpPr/>
          <p:nvPr/>
        </p:nvSpPr>
        <p:spPr>
          <a:xfrm>
            <a:off x="6515101" y="2071688"/>
            <a:ext cx="1943100" cy="54292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8943975" y="2071688"/>
            <a:ext cx="2428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Tumor plic</a:t>
            </a:r>
          </a:p>
          <a:p>
            <a:r>
              <a:rPr lang="cs-CZ" sz="3200" dirty="0"/>
              <a:t>RTG snímek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729531" y="6205143"/>
            <a:ext cx="401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https://www.stefajir.cz/plicni-tumor-rtg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FF248B9-FFE0-CA70-2D7A-C533DF9BE4AC}"/>
              </a:ext>
            </a:extLst>
          </p:cNvPr>
          <p:cNvSpPr txBox="1"/>
          <p:nvPr/>
        </p:nvSpPr>
        <p:spPr>
          <a:xfrm>
            <a:off x="8154649" y="3807502"/>
            <a:ext cx="3477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Dlouhotrvající kašel, teploty bez reakce na </a:t>
            </a:r>
            <a:r>
              <a:rPr lang="cs-CZ" dirty="0" err="1"/>
              <a:t>atb</a:t>
            </a:r>
            <a:r>
              <a:rPr lang="cs-CZ" dirty="0"/>
              <a:t>, vykašlávání krve, bolesti na hrudi </a:t>
            </a:r>
          </a:p>
        </p:txBody>
      </p:sp>
    </p:spTree>
    <p:extLst>
      <p:ext uri="{BB962C8B-B14F-4D97-AF65-F5344CB8AC3E}">
        <p14:creationId xmlns:p14="http://schemas.microsoft.com/office/powerpoint/2010/main" val="2893083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 descr="cikan mbl.jpg"/>
          <p:cNvPicPr/>
          <p:nvPr/>
        </p:nvPicPr>
        <p:blipFill>
          <a:blip r:embed="rId2" cstate="print"/>
          <a:srcRect r="6848"/>
          <a:stretch>
            <a:fillRect/>
          </a:stretch>
        </p:blipFill>
        <p:spPr>
          <a:xfrm>
            <a:off x="1273302" y="623538"/>
            <a:ext cx="5822442" cy="5582190"/>
          </a:xfrm>
          <a:prstGeom prst="rect">
            <a:avLst/>
          </a:prstGeom>
        </p:spPr>
      </p:pic>
      <p:sp>
        <p:nvSpPr>
          <p:cNvPr id="3" name="Šipka doleva 2"/>
          <p:cNvSpPr/>
          <p:nvPr/>
        </p:nvSpPr>
        <p:spPr>
          <a:xfrm>
            <a:off x="4930141" y="3949256"/>
            <a:ext cx="1943100" cy="54292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7595616" y="3938016"/>
            <a:ext cx="3323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Nádor mozku na MRI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5BF47DB-64A3-7B76-9C3E-21C87E51737A}"/>
              </a:ext>
            </a:extLst>
          </p:cNvPr>
          <p:cNvSpPr txBox="1"/>
          <p:nvPr/>
        </p:nvSpPr>
        <p:spPr>
          <a:xfrm>
            <a:off x="7749915" y="4841823"/>
            <a:ext cx="39124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Poruchy vědomí –kvalitativní i kvantitativní, silná bolest hlavy se zvracením, epileptické záchvaty, závratě, omezení zraku, suchu, polykání (útlak hlavových nervů)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B0F0"/>
                </a:solidFill>
              </a:rPr>
              <a:t>Nádor jako náhlá příhoda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Invazivní růst</a:t>
            </a:r>
            <a:r>
              <a:rPr lang="cs-CZ" dirty="0"/>
              <a:t> – </a:t>
            </a:r>
            <a:r>
              <a:rPr lang="cs-CZ" b="1" dirty="0">
                <a:solidFill>
                  <a:schemeClr val="accent5"/>
                </a:solidFill>
              </a:rPr>
              <a:t>obstrukce</a:t>
            </a:r>
            <a:r>
              <a:rPr lang="cs-CZ" dirty="0"/>
              <a:t> – syndrom horní duté žíly, syndrom míšního útlaku, syndrom intrakraniální hypertenze, ileus, obstrukce GIT, </a:t>
            </a:r>
            <a:r>
              <a:rPr lang="cs-CZ" dirty="0" err="1"/>
              <a:t>urotraktu</a:t>
            </a:r>
            <a:r>
              <a:rPr lang="cs-CZ" dirty="0"/>
              <a:t>, bronchů </a:t>
            </a:r>
          </a:p>
          <a:p>
            <a:endParaRPr lang="cs-CZ" dirty="0"/>
          </a:p>
          <a:p>
            <a:r>
              <a:rPr lang="cs-CZ" b="1" dirty="0" err="1"/>
              <a:t>Infiltrativní</a:t>
            </a:r>
            <a:r>
              <a:rPr lang="cs-CZ" b="1" dirty="0"/>
              <a:t> růst </a:t>
            </a:r>
            <a:r>
              <a:rPr lang="cs-CZ" dirty="0"/>
              <a:t>– </a:t>
            </a:r>
            <a:r>
              <a:rPr lang="cs-CZ" b="1" dirty="0">
                <a:solidFill>
                  <a:schemeClr val="accent5"/>
                </a:solidFill>
              </a:rPr>
              <a:t>perforace </a:t>
            </a:r>
            <a:r>
              <a:rPr lang="cs-CZ" dirty="0"/>
              <a:t>-střevo</a:t>
            </a:r>
            <a:r>
              <a:rPr lang="cs-CZ" b="1" dirty="0">
                <a:solidFill>
                  <a:schemeClr val="accent5"/>
                </a:solidFill>
              </a:rPr>
              <a:t>, výpotek </a:t>
            </a:r>
            <a:r>
              <a:rPr lang="cs-CZ" b="1" dirty="0"/>
              <a:t>– </a:t>
            </a:r>
            <a:r>
              <a:rPr lang="cs-CZ" dirty="0"/>
              <a:t>pleura, perikard, ascites=přítomnost tekutiny v dutině břišní</a:t>
            </a:r>
          </a:p>
          <a:p>
            <a:endParaRPr lang="cs-CZ" dirty="0"/>
          </a:p>
          <a:p>
            <a:r>
              <a:rPr lang="cs-CZ" b="1" dirty="0"/>
              <a:t>Metabolické/</a:t>
            </a:r>
            <a:r>
              <a:rPr lang="cs-CZ" b="1" dirty="0" err="1"/>
              <a:t>paraneoplastické</a:t>
            </a:r>
            <a:r>
              <a:rPr lang="cs-CZ" b="1" dirty="0"/>
              <a:t>  projevy </a:t>
            </a:r>
            <a:r>
              <a:rPr lang="cs-CZ" dirty="0"/>
              <a:t>– syndrom nádorového rozpadu, </a:t>
            </a:r>
            <a:r>
              <a:rPr lang="cs-CZ" dirty="0" err="1"/>
              <a:t>hyperviskozní</a:t>
            </a:r>
            <a:r>
              <a:rPr lang="cs-CZ" dirty="0"/>
              <a:t> syndrom, </a:t>
            </a:r>
            <a:r>
              <a:rPr lang="cs-CZ" dirty="0" err="1"/>
              <a:t>hyperkalcémie</a:t>
            </a:r>
            <a:r>
              <a:rPr lang="cs-CZ" dirty="0"/>
              <a:t>, hypertenzní krize, syndrom </a:t>
            </a:r>
            <a:r>
              <a:rPr lang="cs-CZ" dirty="0" err="1"/>
              <a:t>inadekvátní</a:t>
            </a:r>
            <a:r>
              <a:rPr lang="cs-CZ" dirty="0"/>
              <a:t> sekrece antidiuretického hormonu ADH</a:t>
            </a:r>
          </a:p>
        </p:txBody>
      </p:sp>
    </p:spTree>
    <p:extLst>
      <p:ext uri="{BB962C8B-B14F-4D97-AF65-F5344CB8AC3E}">
        <p14:creationId xmlns:p14="http://schemas.microsoft.com/office/powerpoint/2010/main" val="1260600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, Zobrazovací metoda v lékařství, rentgenový snímek, umění&#10;&#10;Popis byl vytvořen automaticky">
            <a:extLst>
              <a:ext uri="{FF2B5EF4-FFF2-40B4-BE49-F238E27FC236}">
                <a16:creationId xmlns:a16="http://schemas.microsoft.com/office/drawing/2014/main" id="{3AC970D0-08E7-F14B-474D-0D04CE1F6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93" y="277788"/>
            <a:ext cx="4961219" cy="630242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11E4D09-2594-A9BC-650C-DB869ACCCE70}"/>
              </a:ext>
            </a:extLst>
          </p:cNvPr>
          <p:cNvSpPr txBox="1"/>
          <p:nvPr/>
        </p:nvSpPr>
        <p:spPr>
          <a:xfrm>
            <a:off x="818147" y="2005264"/>
            <a:ext cx="327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Útlak mediastina a velkých žil nádorovou masou- </a:t>
            </a:r>
            <a:r>
              <a:rPr lang="cs-CZ" dirty="0" err="1"/>
              <a:t>m.Hodgkin</a:t>
            </a:r>
            <a:endParaRPr lang="cs-CZ" dirty="0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FC14C3FC-B0ED-7B81-12DC-0267E44EE266}"/>
              </a:ext>
            </a:extLst>
          </p:cNvPr>
          <p:cNvSpPr/>
          <p:nvPr/>
        </p:nvSpPr>
        <p:spPr>
          <a:xfrm>
            <a:off x="4876800" y="2117558"/>
            <a:ext cx="1219200" cy="336884"/>
          </a:xfrm>
          <a:prstGeom prst="rightArrow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947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5734" y="1768839"/>
            <a:ext cx="8478474" cy="4631962"/>
          </a:xfrm>
          <a:prstGeom prst="rect">
            <a:avLst/>
          </a:prstGeom>
        </p:spPr>
      </p:pic>
      <p:sp>
        <p:nvSpPr>
          <p:cNvPr id="3" name="Šipka doleva 2"/>
          <p:cNvSpPr/>
          <p:nvPr/>
        </p:nvSpPr>
        <p:spPr>
          <a:xfrm>
            <a:off x="7421504" y="3402813"/>
            <a:ext cx="848867" cy="47644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7778496" y="658368"/>
            <a:ext cx="536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Dg.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60704" y="548640"/>
            <a:ext cx="1121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  zahájení léčby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B96EBB-AA75-4951-A81F-5F920188BE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05" t="31903" r="28689" b="11895"/>
          <a:stretch/>
        </p:blipFill>
        <p:spPr>
          <a:xfrm>
            <a:off x="553230" y="277317"/>
            <a:ext cx="3860275" cy="392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08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702" y="400051"/>
            <a:ext cx="5582731" cy="4572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6177" y="400051"/>
            <a:ext cx="5718037" cy="4572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89701" y="5386388"/>
            <a:ext cx="12140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Syndrom horní duté žíly, mediastinální komprese nádorovou masou – non </a:t>
            </a:r>
            <a:r>
              <a:rPr lang="cs-CZ" sz="2400" dirty="0" err="1"/>
              <a:t>Hodgkinský</a:t>
            </a:r>
            <a:r>
              <a:rPr lang="cs-CZ" sz="2400" dirty="0"/>
              <a:t> lymfom</a:t>
            </a:r>
          </a:p>
        </p:txBody>
      </p:sp>
      <p:sp>
        <p:nvSpPr>
          <p:cNvPr id="7" name="Obdélník 6"/>
          <p:cNvSpPr/>
          <p:nvPr/>
        </p:nvSpPr>
        <p:spPr>
          <a:xfrm>
            <a:off x="8936736" y="2182368"/>
            <a:ext cx="829056" cy="1584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356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13" y="77275"/>
            <a:ext cx="10001250" cy="67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4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"/>
          <a:stretch/>
        </p:blipFill>
        <p:spPr>
          <a:xfrm>
            <a:off x="0" y="0"/>
            <a:ext cx="9188737" cy="6729413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23D2F6E-61F3-B65F-56E8-2B3DBBCD4C21}"/>
              </a:ext>
            </a:extLst>
          </p:cNvPr>
          <p:cNvSpPr/>
          <p:nvPr/>
        </p:nvSpPr>
        <p:spPr>
          <a:xfrm>
            <a:off x="7101841" y="1061571"/>
            <a:ext cx="1322363" cy="4645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DEE744F-9C1D-007E-2594-005842C80380}"/>
              </a:ext>
            </a:extLst>
          </p:cNvPr>
          <p:cNvSpPr/>
          <p:nvPr/>
        </p:nvSpPr>
        <p:spPr>
          <a:xfrm>
            <a:off x="6293991" y="2228891"/>
            <a:ext cx="1322363" cy="4645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EA92959-7F47-73CA-1BFF-B4470F679930}"/>
              </a:ext>
            </a:extLst>
          </p:cNvPr>
          <p:cNvSpPr/>
          <p:nvPr/>
        </p:nvSpPr>
        <p:spPr>
          <a:xfrm>
            <a:off x="5180376" y="2992370"/>
            <a:ext cx="1322363" cy="4645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E89D428-FC0A-56CE-0F5B-CD18C80F57B4}"/>
              </a:ext>
            </a:extLst>
          </p:cNvPr>
          <p:cNvSpPr txBox="1"/>
          <p:nvPr/>
        </p:nvSpPr>
        <p:spPr>
          <a:xfrm>
            <a:off x="8424204" y="2083633"/>
            <a:ext cx="29533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Masivní rozpad nádorových buněk – zahlcení organismu kaliem, fosfáty vázající vápník a kyselinou močovou</a:t>
            </a:r>
          </a:p>
          <a:p>
            <a:endParaRPr lang="cs-CZ" dirty="0"/>
          </a:p>
          <a:p>
            <a:r>
              <a:rPr lang="cs-CZ" dirty="0"/>
              <a:t>Nevolnost, zvracení, únava, křeče, palpitace, srdeční arytmie, zánik močení, </a:t>
            </a:r>
            <a:r>
              <a:rPr lang="cs-CZ" dirty="0" err="1"/>
              <a:t>slehání</a:t>
            </a:r>
            <a:r>
              <a:rPr lang="cs-CZ" dirty="0"/>
              <a:t> ledvin</a:t>
            </a:r>
          </a:p>
          <a:p>
            <a:endParaRPr lang="cs-CZ" dirty="0"/>
          </a:p>
          <a:p>
            <a:r>
              <a:rPr lang="cs-CZ" dirty="0" err="1"/>
              <a:t>Allopurinol</a:t>
            </a:r>
            <a:r>
              <a:rPr lang="cs-CZ" dirty="0"/>
              <a:t>, </a:t>
            </a:r>
            <a:r>
              <a:rPr lang="cs-CZ" dirty="0" err="1"/>
              <a:t>rasburikáza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7046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Epidemiologie nádorových onemocnění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354269"/>
            <a:ext cx="10515600" cy="4351338"/>
          </a:xfrm>
        </p:spPr>
        <p:txBody>
          <a:bodyPr/>
          <a:lstStyle/>
          <a:p>
            <a:r>
              <a:rPr lang="cs-CZ" dirty="0"/>
              <a:t>Významná skupina civilizačních nemocí</a:t>
            </a:r>
          </a:p>
          <a:p>
            <a:endParaRPr lang="cs-CZ" dirty="0"/>
          </a:p>
          <a:p>
            <a:r>
              <a:rPr lang="cs-CZ" dirty="0"/>
              <a:t>„Druhá“ nejčastější příčina úmrtí v populaci</a:t>
            </a:r>
          </a:p>
          <a:p>
            <a:endParaRPr lang="cs-CZ" dirty="0"/>
          </a:p>
          <a:p>
            <a:r>
              <a:rPr lang="cs-CZ" dirty="0"/>
              <a:t>Výskyt v populaci stoupá úměrně rozvoji civilizace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1143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F9725F-170B-0FEB-9593-D4388809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Syndrom míšního útlaku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DF49DFE-8A3A-85E6-9202-4A03E9EF09FE}"/>
              </a:ext>
            </a:extLst>
          </p:cNvPr>
          <p:cNvSpPr txBox="1"/>
          <p:nvPr/>
        </p:nvSpPr>
        <p:spPr>
          <a:xfrm>
            <a:off x="599606" y="2143593"/>
            <a:ext cx="96236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Projevuje se bolestmi zad se zhoršující s, poruchou hybnosti končetin - dle etáže postižení, </a:t>
            </a:r>
            <a:r>
              <a:rPr lang="cs-CZ" sz="2000" b="1" dirty="0"/>
              <a:t>následná imobilita může být nevratná</a:t>
            </a:r>
            <a:r>
              <a:rPr lang="cs-CZ" sz="2000" dirty="0"/>
              <a:t>!!!</a:t>
            </a:r>
          </a:p>
          <a:p>
            <a:endParaRPr lang="cs-CZ" sz="2000" dirty="0"/>
          </a:p>
          <a:p>
            <a:r>
              <a:rPr lang="cs-CZ" sz="2000" dirty="0"/>
              <a:t>Akutní potíže vyžadující urgentní léčbu – radioterapie, kortikoidy, neurochirurgie, CHT</a:t>
            </a:r>
          </a:p>
          <a:p>
            <a:endParaRPr lang="cs-CZ" sz="2000" dirty="0"/>
          </a:p>
          <a:p>
            <a:r>
              <a:rPr lang="cs-CZ" sz="2000" dirty="0"/>
              <a:t>Nejčastěji u metastatického postižení solidními nádory –  </a:t>
            </a:r>
            <a:r>
              <a:rPr lang="cs-CZ" sz="2000" dirty="0" err="1"/>
              <a:t>mammární</a:t>
            </a:r>
            <a:r>
              <a:rPr lang="cs-CZ" sz="2000" dirty="0"/>
              <a:t> karcinom, plíce, </a:t>
            </a:r>
            <a:r>
              <a:rPr lang="cs-CZ" sz="2000" dirty="0" err="1"/>
              <a:t>kolorektum</a:t>
            </a:r>
            <a:r>
              <a:rPr lang="cs-CZ" sz="2000" dirty="0"/>
              <a:t>, ledvina, lymfomy, mnohočetný myelom, dětské malignity</a:t>
            </a:r>
          </a:p>
          <a:p>
            <a:endParaRPr lang="cs-CZ" sz="2000" dirty="0"/>
          </a:p>
          <a:p>
            <a:r>
              <a:rPr lang="cs-CZ" sz="2000" dirty="0"/>
              <a:t>Prorůstání per </a:t>
            </a:r>
            <a:r>
              <a:rPr lang="cs-CZ" sz="2000" dirty="0" err="1"/>
              <a:t>continuitatem</a:t>
            </a:r>
            <a:r>
              <a:rPr lang="cs-CZ" sz="2000" dirty="0"/>
              <a:t> přes </a:t>
            </a:r>
            <a:r>
              <a:rPr lang="cs-CZ" sz="2000" dirty="0" err="1"/>
              <a:t>foramina</a:t>
            </a:r>
            <a:r>
              <a:rPr lang="cs-CZ" sz="2000" dirty="0"/>
              <a:t> </a:t>
            </a:r>
            <a:r>
              <a:rPr lang="cs-CZ" sz="2000" dirty="0" err="1"/>
              <a:t>intervertebralia</a:t>
            </a:r>
            <a:r>
              <a:rPr lang="cs-CZ" sz="2000" dirty="0"/>
              <a:t>, zborcení obratle infiltrovaného metastázou, drop metastázy na míšních obalech způsobující útlak (u dětí nejčastěji)</a:t>
            </a:r>
          </a:p>
        </p:txBody>
      </p:sp>
    </p:spTree>
    <p:extLst>
      <p:ext uri="{BB962C8B-B14F-4D97-AF65-F5344CB8AC3E}">
        <p14:creationId xmlns:p14="http://schemas.microsoft.com/office/powerpoint/2010/main" val="1733445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8" b="42640"/>
          <a:stretch/>
        </p:blipFill>
        <p:spPr>
          <a:xfrm>
            <a:off x="447415" y="204426"/>
            <a:ext cx="7251204" cy="5342021"/>
          </a:xfrm>
          <a:prstGeom prst="rect">
            <a:avLst/>
          </a:prstGeom>
        </p:spPr>
      </p:pic>
      <p:sp>
        <p:nvSpPr>
          <p:cNvPr id="3" name="Šipka doleva 2"/>
          <p:cNvSpPr/>
          <p:nvPr/>
        </p:nvSpPr>
        <p:spPr>
          <a:xfrm>
            <a:off x="4127809" y="3761926"/>
            <a:ext cx="585217" cy="329183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4948681" y="3641933"/>
            <a:ext cx="1328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Útlak míchy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104D88FD-2CD9-0EDA-3C80-30F0C9814C50}"/>
              </a:ext>
            </a:extLst>
          </p:cNvPr>
          <p:cNvCxnSpPr/>
          <p:nvPr/>
        </p:nvCxnSpPr>
        <p:spPr>
          <a:xfrm flipH="1">
            <a:off x="4234504" y="3247527"/>
            <a:ext cx="265411" cy="36294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037DD355-01AB-08E4-DD03-44DEA4B2413B}"/>
              </a:ext>
            </a:extLst>
          </p:cNvPr>
          <p:cNvSpPr txBox="1"/>
          <p:nvPr/>
        </p:nvSpPr>
        <p:spPr>
          <a:xfrm>
            <a:off x="4628443" y="2973073"/>
            <a:ext cx="1328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Mícha</a:t>
            </a:r>
          </a:p>
        </p:txBody>
      </p:sp>
      <p:pic>
        <p:nvPicPr>
          <p:cNvPr id="8" name="Obrázek 7" descr="Obsah obrázku rentgenový snímek, Zobrazovací metoda v lékařství, radiologie, Rentgen&#10;&#10;Popis byl vytvořen automaticky">
            <a:extLst>
              <a:ext uri="{FF2B5EF4-FFF2-40B4-BE49-F238E27FC236}">
                <a16:creationId xmlns:a16="http://schemas.microsoft.com/office/drawing/2014/main" id="{2FCB32D2-2239-A1DB-9BF5-24AE8C2DF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28" y="2737295"/>
            <a:ext cx="5201376" cy="3972479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D9EE05A9-36FD-FEFC-492D-7323F7C25174}"/>
              </a:ext>
            </a:extLst>
          </p:cNvPr>
          <p:cNvSpPr/>
          <p:nvPr/>
        </p:nvSpPr>
        <p:spPr>
          <a:xfrm>
            <a:off x="9224211" y="4683931"/>
            <a:ext cx="565221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08A0487-96F6-CEEC-EC0C-4FD4C08218D6}"/>
              </a:ext>
            </a:extLst>
          </p:cNvPr>
          <p:cNvSpPr txBox="1"/>
          <p:nvPr/>
        </p:nvSpPr>
        <p:spPr>
          <a:xfrm>
            <a:off x="8662739" y="6320589"/>
            <a:ext cx="286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Kompresivní fraktura obratle</a:t>
            </a:r>
          </a:p>
        </p:txBody>
      </p:sp>
    </p:spTree>
    <p:extLst>
      <p:ext uri="{BB962C8B-B14F-4D97-AF65-F5344CB8AC3E}">
        <p14:creationId xmlns:p14="http://schemas.microsoft.com/office/powerpoint/2010/main" val="34966673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83" y="0"/>
            <a:ext cx="9829035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82880" y="6083808"/>
            <a:ext cx="3547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hlinkClick r:id="rId3"/>
              </a:rPr>
              <a:t>http://nchusti.kzcr.eu/pacienti/onemocneni-a-lecba/page/normotenzni-hydrocefalus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546717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2095" y="57668"/>
            <a:ext cx="6783330" cy="6742663"/>
          </a:xfrm>
          <a:prstGeom prst="rect">
            <a:avLst/>
          </a:prstGeom>
        </p:spPr>
      </p:pic>
      <p:pic>
        <p:nvPicPr>
          <p:cNvPr id="3" name="Picture 2" descr="Image result for mozkové komory 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5172" y="3842238"/>
            <a:ext cx="3810000" cy="231457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8424149" y="6259653"/>
            <a:ext cx="3547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hlinkClick r:id="rId4"/>
              </a:rPr>
              <a:t>http://nchusti.kzcr.eu/pacienti/onemocneni-a-lecba/page/normotenzni-hydrocefalus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924076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nádorů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4713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Anamnéza (expozice karcinogenům), klinické vyšetření</a:t>
            </a:r>
          </a:p>
          <a:p>
            <a:r>
              <a:rPr lang="cs-CZ" dirty="0"/>
              <a:t>Laboratorní vyšetření – tumor </a:t>
            </a:r>
            <a:r>
              <a:rPr lang="cs-CZ" dirty="0" err="1"/>
              <a:t>markery</a:t>
            </a:r>
            <a:r>
              <a:rPr lang="cs-CZ" dirty="0"/>
              <a:t> (specifický PSA/ </a:t>
            </a:r>
            <a:r>
              <a:rPr lang="cs-CZ" dirty="0" err="1"/>
              <a:t>nespec</a:t>
            </a:r>
            <a:r>
              <a:rPr lang="cs-CZ" dirty="0"/>
              <a:t>. CEA)</a:t>
            </a:r>
          </a:p>
          <a:p>
            <a:r>
              <a:rPr lang="cs-CZ" dirty="0"/>
              <a:t>Ultrazvuk, RTG, CT – solidní nádory, MR-nádory mozku, rektum, sarkomy, rektum</a:t>
            </a:r>
          </a:p>
          <a:p>
            <a:r>
              <a:rPr lang="cs-CZ" dirty="0"/>
              <a:t>Metody nukleární medicíny - scintigrafie kostí, PET, PET/CT, PET/MR</a:t>
            </a:r>
          </a:p>
          <a:p>
            <a:pPr>
              <a:buNone/>
            </a:pPr>
            <a:r>
              <a:rPr lang="cs-CZ" dirty="0"/>
              <a:t>    </a:t>
            </a:r>
            <a:r>
              <a:rPr lang="cs-CZ" dirty="0">
                <a:solidFill>
                  <a:srgbClr val="00B0F0"/>
                </a:solidFill>
              </a:rPr>
              <a:t>PET=pozitronová emisní tomografie</a:t>
            </a:r>
          </a:p>
          <a:p>
            <a:pPr>
              <a:buNone/>
            </a:pPr>
            <a:endParaRPr lang="cs-CZ" dirty="0">
              <a:solidFill>
                <a:srgbClr val="00B0F0"/>
              </a:solidFill>
            </a:endParaRPr>
          </a:p>
          <a:p>
            <a:pPr>
              <a:buNone/>
            </a:pPr>
            <a:r>
              <a:rPr lang="cs-CZ" dirty="0"/>
              <a:t>Odběr tkáně biopsií, punkcí na histologické vyšetření </a:t>
            </a:r>
          </a:p>
          <a:p>
            <a:pPr>
              <a:buNone/>
            </a:pPr>
            <a:r>
              <a:rPr lang="cs-CZ" dirty="0"/>
              <a:t>Cytologické vyšetření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b="1" dirty="0" err="1"/>
              <a:t>Staging</a:t>
            </a:r>
            <a:r>
              <a:rPr lang="cs-CZ" b="1" dirty="0"/>
              <a:t> nemoci- </a:t>
            </a:r>
            <a:r>
              <a:rPr lang="cs-CZ" dirty="0"/>
              <a:t>určení stadia dle rozsahu postižení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ETMR Pospech.jpg"/>
          <p:cNvPicPr>
            <a:picLocks noChangeAspect="1"/>
          </p:cNvPicPr>
          <p:nvPr/>
        </p:nvPicPr>
        <p:blipFill>
          <a:blip r:embed="rId2" cstate="print"/>
          <a:srcRect l="16151" t="23467" r="43031" b="19289"/>
          <a:stretch>
            <a:fillRect/>
          </a:stretch>
        </p:blipFill>
        <p:spPr>
          <a:xfrm>
            <a:off x="7712234" y="1158240"/>
            <a:ext cx="4194578" cy="470611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948416" y="1426464"/>
            <a:ext cx="914400" cy="743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Obrázek 6" descr="jatra m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371" y="195073"/>
            <a:ext cx="3288202" cy="2438399"/>
          </a:xfrm>
          <a:prstGeom prst="rect">
            <a:avLst/>
          </a:prstGeom>
        </p:spPr>
      </p:pic>
      <p:pic>
        <p:nvPicPr>
          <p:cNvPr id="8" name="Obrázek 7" descr="mts.jpg"/>
          <p:cNvPicPr>
            <a:picLocks noChangeAspect="1"/>
          </p:cNvPicPr>
          <p:nvPr/>
        </p:nvPicPr>
        <p:blipFill>
          <a:blip r:embed="rId4" cstate="print"/>
          <a:srcRect r="26667" b="39212"/>
          <a:stretch>
            <a:fillRect/>
          </a:stretch>
        </p:blipFill>
        <p:spPr>
          <a:xfrm>
            <a:off x="329184" y="2816352"/>
            <a:ext cx="3421861" cy="2267712"/>
          </a:xfrm>
          <a:prstGeom prst="rect">
            <a:avLst/>
          </a:prstGeom>
        </p:spPr>
      </p:pic>
      <p:pic>
        <p:nvPicPr>
          <p:cNvPr id="9" name="Obrázek 8" descr="noha.jpg"/>
          <p:cNvPicPr>
            <a:picLocks noChangeAspect="1"/>
          </p:cNvPicPr>
          <p:nvPr/>
        </p:nvPicPr>
        <p:blipFill>
          <a:blip r:embed="rId5" cstate="print"/>
          <a:srcRect r="30667" b="8775"/>
          <a:stretch>
            <a:fillRect/>
          </a:stretch>
        </p:blipFill>
        <p:spPr>
          <a:xfrm rot="5400000">
            <a:off x="4095104" y="128281"/>
            <a:ext cx="3138635" cy="3301555"/>
          </a:xfrm>
          <a:prstGeom prst="rect">
            <a:avLst/>
          </a:prstGeom>
        </p:spPr>
      </p:pic>
      <p:pic>
        <p:nvPicPr>
          <p:cNvPr id="10" name="Obrázek 9" descr="scinti.jpg"/>
          <p:cNvPicPr>
            <a:picLocks noChangeAspect="1"/>
          </p:cNvPicPr>
          <p:nvPr/>
        </p:nvPicPr>
        <p:blipFill>
          <a:blip r:embed="rId6" cstate="print"/>
          <a:srcRect r="30333"/>
          <a:stretch>
            <a:fillRect/>
          </a:stretch>
        </p:blipFill>
        <p:spPr>
          <a:xfrm>
            <a:off x="4251007" y="2912364"/>
            <a:ext cx="2961264" cy="3735895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Klasifikace zhoubných novotvarů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38200" y="1573306"/>
            <a:ext cx="1012115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Pro klasifikaci nádorů existuje řada podkladů a kritérií</a:t>
            </a:r>
          </a:p>
          <a:p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Klinický a patologicko-anatomický rozsah onemocnění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Histologický typ nádoru a stupeň diferenciace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Doba trvání symptomů a známek choroby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Přítomnost prediktivních či prognostických biologických znaků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 algn="ctr"/>
            <a:r>
              <a:rPr lang="cs-CZ" sz="2800" b="1" dirty="0">
                <a:solidFill>
                  <a:srgbClr val="0070C0"/>
                </a:solidFill>
              </a:rPr>
              <a:t>Typ nádoru a posouzení rozsahu onemocnění určuje prognózu  a výběr vhodného léčebného postupu</a:t>
            </a:r>
          </a:p>
          <a:p>
            <a:pPr algn="ctr"/>
            <a:r>
              <a:rPr lang="cs-CZ" sz="2800" b="1" dirty="0">
                <a:solidFill>
                  <a:srgbClr val="0070C0"/>
                </a:solidFill>
              </a:rPr>
              <a:t>„Parametrizovaný“ popis nádoru pro klinickou praxi</a:t>
            </a:r>
          </a:p>
          <a:p>
            <a:endParaRPr lang="cs-CZ" sz="2800" dirty="0"/>
          </a:p>
          <a:p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2867655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International </a:t>
            </a:r>
            <a:r>
              <a:rPr lang="cs-CZ" b="1" dirty="0" err="1"/>
              <a:t>Classification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Diseases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3600" dirty="0">
                <a:solidFill>
                  <a:srgbClr val="0070C0"/>
                </a:solidFill>
              </a:rPr>
              <a:t>International </a:t>
            </a:r>
            <a:r>
              <a:rPr lang="cs-CZ" sz="3600" dirty="0" err="1">
                <a:solidFill>
                  <a:srgbClr val="0070C0"/>
                </a:solidFill>
              </a:rPr>
              <a:t>Classification</a:t>
            </a:r>
            <a:r>
              <a:rPr lang="cs-CZ" sz="3600" dirty="0">
                <a:solidFill>
                  <a:srgbClr val="0070C0"/>
                </a:solidFill>
              </a:rPr>
              <a:t> </a:t>
            </a:r>
            <a:r>
              <a:rPr lang="cs-CZ" sz="3600" dirty="0" err="1">
                <a:solidFill>
                  <a:srgbClr val="0070C0"/>
                </a:solidFill>
              </a:rPr>
              <a:t>of</a:t>
            </a:r>
            <a:r>
              <a:rPr lang="cs-CZ" sz="3600" dirty="0">
                <a:solidFill>
                  <a:srgbClr val="0070C0"/>
                </a:solidFill>
              </a:rPr>
              <a:t> </a:t>
            </a:r>
            <a:r>
              <a:rPr lang="cs-CZ" sz="3600" dirty="0" err="1">
                <a:solidFill>
                  <a:srgbClr val="0070C0"/>
                </a:solidFill>
              </a:rPr>
              <a:t>Diseases</a:t>
            </a:r>
            <a:r>
              <a:rPr lang="cs-CZ" sz="3600" dirty="0">
                <a:solidFill>
                  <a:srgbClr val="0070C0"/>
                </a:solidFill>
              </a:rPr>
              <a:t> </a:t>
            </a:r>
            <a:r>
              <a:rPr lang="cs-CZ" sz="3600" dirty="0" err="1">
                <a:solidFill>
                  <a:srgbClr val="0070C0"/>
                </a:solidFill>
              </a:rPr>
              <a:t>for</a:t>
            </a:r>
            <a:r>
              <a:rPr lang="cs-CZ" sz="3600" dirty="0">
                <a:solidFill>
                  <a:srgbClr val="0070C0"/>
                </a:solidFill>
              </a:rPr>
              <a:t> </a:t>
            </a:r>
            <a:r>
              <a:rPr lang="cs-CZ" sz="3600" dirty="0" err="1">
                <a:solidFill>
                  <a:srgbClr val="0070C0"/>
                </a:solidFill>
              </a:rPr>
              <a:t>Oncology</a:t>
            </a:r>
            <a:r>
              <a:rPr lang="cs-CZ" sz="3600" dirty="0">
                <a:solidFill>
                  <a:srgbClr val="0070C0"/>
                </a:solidFill>
              </a:rPr>
              <a:t> – ICD-0-3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Česká verze</a:t>
            </a:r>
          </a:p>
          <a:p>
            <a:r>
              <a:rPr lang="cs-CZ" dirty="0"/>
              <a:t>Mezinárodní klasifikace nemocí MKN verze 2011 </a:t>
            </a:r>
          </a:p>
          <a:p>
            <a:pPr marL="0" indent="0">
              <a:buNone/>
            </a:pPr>
            <a:r>
              <a:rPr lang="cs-CZ" u="sng" dirty="0">
                <a:hlinkClick r:id="rId2"/>
              </a:rPr>
              <a:t>http://www.uzis.cz/katalog/klasifikace/mkn</a:t>
            </a:r>
            <a:endParaRPr lang="cs-CZ" u="sng" dirty="0"/>
          </a:p>
          <a:p>
            <a:pPr marL="0" indent="0">
              <a:buNone/>
            </a:pPr>
            <a:r>
              <a:rPr lang="cs-CZ" dirty="0"/>
              <a:t>Mezinárodní klasifikace nemocí pro onkologii MKN-O-3, r.2004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Zhoubné  nádory jsou klasifikovány na základě </a:t>
            </a:r>
            <a:r>
              <a:rPr lang="cs-CZ" b="1" dirty="0"/>
              <a:t>topografického a morfologického kódu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03063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7" y="147918"/>
            <a:ext cx="7085832" cy="35769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00" y="1330038"/>
            <a:ext cx="6729400" cy="419792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7" y="3770958"/>
            <a:ext cx="5115268" cy="227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661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9" y="70267"/>
            <a:ext cx="5448861" cy="519591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39" y="-7076"/>
            <a:ext cx="4136241" cy="51463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57653" y="4873540"/>
            <a:ext cx="4029075" cy="184158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043365" y="4873540"/>
            <a:ext cx="4029075" cy="1813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584666B-550E-B616-C3A8-F771B33595ED}"/>
              </a:ext>
            </a:extLst>
          </p:cNvPr>
          <p:cNvSpPr txBox="1"/>
          <p:nvPr/>
        </p:nvSpPr>
        <p:spPr>
          <a:xfrm>
            <a:off x="8887326" y="5266182"/>
            <a:ext cx="26469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Proliferační aktivita </a:t>
            </a:r>
            <a:r>
              <a:rPr lang="cs-CZ" dirty="0"/>
              <a:t>– </a:t>
            </a:r>
          </a:p>
          <a:p>
            <a:r>
              <a:rPr lang="cs-CZ" dirty="0"/>
              <a:t>Ki-67 – </a:t>
            </a:r>
            <a:r>
              <a:rPr lang="cs-CZ" dirty="0" err="1"/>
              <a:t>ag</a:t>
            </a:r>
            <a:r>
              <a:rPr lang="cs-CZ" dirty="0"/>
              <a:t> vázaný na jádro dělících se buněk, chybí v G0 fázi, </a:t>
            </a:r>
            <a:r>
              <a:rPr lang="cs-CZ" dirty="0" err="1"/>
              <a:t>Moab</a:t>
            </a:r>
            <a:r>
              <a:rPr lang="cs-CZ" dirty="0"/>
              <a:t> MIB1</a:t>
            </a:r>
          </a:p>
          <a:p>
            <a:r>
              <a:rPr lang="cs-CZ" dirty="0"/>
              <a:t>Prognosticky významné !! </a:t>
            </a:r>
          </a:p>
        </p:txBody>
      </p:sp>
    </p:spTree>
    <p:extLst>
      <p:ext uri="{BB962C8B-B14F-4D97-AF65-F5344CB8AC3E}">
        <p14:creationId xmlns:p14="http://schemas.microsoft.com/office/powerpoint/2010/main" val="3480528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60DA4A4-37A2-4982-AC2E-8FD5C11338CD}"/>
              </a:ext>
            </a:extLst>
          </p:cNvPr>
          <p:cNvSpPr txBox="1"/>
          <p:nvPr/>
        </p:nvSpPr>
        <p:spPr>
          <a:xfrm>
            <a:off x="824459" y="501671"/>
            <a:ext cx="1001343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Situace v ČR k roku 2020</a:t>
            </a:r>
          </a:p>
          <a:p>
            <a:pPr algn="just"/>
            <a:r>
              <a:rPr lang="cs-CZ" sz="2000" dirty="0"/>
              <a:t>Nejčastější příčinou smrti byly v ČR v roce 2020 i nadále u obou pohlaví </a:t>
            </a:r>
            <a:r>
              <a:rPr lang="cs-CZ" sz="2000" b="1" dirty="0"/>
              <a:t>nemoci oběhové soustavy. </a:t>
            </a:r>
            <a:r>
              <a:rPr lang="cs-CZ" sz="2000" dirty="0"/>
              <a:t>Ty se podílely na celkovém počtu úmrtí 36,5 % u mužů a 43,1 % u žen a zapříčinily v souhrnu více než 51 tis. případů úmrtí. </a:t>
            </a:r>
            <a:r>
              <a:rPr lang="cs-CZ" sz="2000" b="1" dirty="0"/>
              <a:t>Druhou nejčetnější příčinou jsou již dlouhodobě zhoubné novotvary</a:t>
            </a:r>
            <a:r>
              <a:rPr lang="cs-CZ" sz="2000" dirty="0"/>
              <a:t>. Na tuto příčinu zemřelo v roce 2020 zhruba 28 tis. osob, na celkovém počtu úmrtí se podílely 23,4 % u mužů a 19,9 % u žen. Třetí nejčastější skupinou příčin smrti byly </a:t>
            </a:r>
            <a:r>
              <a:rPr lang="cs-CZ" sz="2000" b="1" dirty="0"/>
              <a:t>nemoci dýchací soustavy</a:t>
            </a:r>
            <a:r>
              <a:rPr lang="cs-CZ" sz="2000" dirty="0"/>
              <a:t>, v jejichž důsledku zemřelo v roce 2020 více než 8,2 tis. osob, což je 7,0 % ze všech úmrtí u mužů a 5,8 % úmrtí u žen</a:t>
            </a:r>
            <a:r>
              <a:rPr lang="cs-CZ" dirty="0"/>
              <a:t>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Střední délka života činila v roce 2020 u mužů 75,3 let, tedy o 1 rok méně než v roce předchozím, u žen její hodnota činila 81,4 let, tedy o 0,7 roku méně než v roce předchozím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CEDDFD1-C06D-4643-A2FB-A060210E164B}"/>
              </a:ext>
            </a:extLst>
          </p:cNvPr>
          <p:cNvSpPr txBox="1"/>
          <p:nvPr/>
        </p:nvSpPr>
        <p:spPr>
          <a:xfrm>
            <a:off x="3492706" y="6400798"/>
            <a:ext cx="8454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www.uzis.cz, Zemřelí 2020, https://www.czso.cz/csu/czso/4-obyvatelstvo-82btdj0q9x</a:t>
            </a:r>
          </a:p>
          <a:p>
            <a:r>
              <a:rPr lang="cs-CZ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CA602BF-2AE4-6826-DE4F-6D4751C4CBD3}"/>
              </a:ext>
            </a:extLst>
          </p:cNvPr>
          <p:cNvSpPr txBox="1"/>
          <p:nvPr/>
        </p:nvSpPr>
        <p:spPr>
          <a:xfrm>
            <a:off x="929390" y="4107301"/>
            <a:ext cx="99084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Celkový počet zemřelých za rok 2020  124 462, za rok 2021  </a:t>
            </a:r>
            <a:r>
              <a:rPr lang="cs-CZ" b="1" dirty="0">
                <a:solidFill>
                  <a:srgbClr val="FF0000"/>
                </a:solidFill>
              </a:rPr>
              <a:t>136 381 </a:t>
            </a:r>
            <a:r>
              <a:rPr lang="cs-CZ" b="1" dirty="0"/>
              <a:t>obyvatel</a:t>
            </a:r>
          </a:p>
          <a:p>
            <a:r>
              <a:rPr lang="cs-CZ" b="1" dirty="0"/>
              <a:t>Novotvary 27 727 zemřelých, nemoci oběhové soustavy 47 873 zemřelých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AA9F25C-5365-382F-24B1-754B8002E208}"/>
              </a:ext>
            </a:extLst>
          </p:cNvPr>
          <p:cNvSpPr txBox="1"/>
          <p:nvPr/>
        </p:nvSpPr>
        <p:spPr>
          <a:xfrm>
            <a:off x="5906125" y="4920915"/>
            <a:ext cx="4317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2020            2021             2022              2023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91CF20D-D460-9E13-FA8A-1FE8F0481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17" y="5242727"/>
            <a:ext cx="8421974" cy="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78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TNM klasifikace zhoubných novotvarů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38200" y="173568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dirty="0">
                <a:solidFill>
                  <a:srgbClr val="FF0000"/>
                </a:solidFill>
              </a:rPr>
              <a:t>Prvořadým kritériem TNM systému je klasifikace dle anatomického rozsahu nemoci, jež je určen klinicky (popřípadě histopatologicky)</a:t>
            </a:r>
          </a:p>
          <a:p>
            <a:pPr marL="0" indent="0">
              <a:buNone/>
            </a:pPr>
            <a:r>
              <a:rPr lang="cs-CZ" dirty="0"/>
              <a:t>    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UICC- International Union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Cancer</a:t>
            </a:r>
            <a:r>
              <a:rPr lang="cs-CZ" dirty="0"/>
              <a:t> (uicc.org)</a:t>
            </a:r>
          </a:p>
          <a:p>
            <a:r>
              <a:rPr lang="cs-CZ" dirty="0"/>
              <a:t>Vznik komise pro nomenklaturu v roce 1950 (</a:t>
            </a:r>
            <a:r>
              <a:rPr lang="cs-CZ" dirty="0" err="1"/>
              <a:t>Commitee</a:t>
            </a:r>
            <a:r>
              <a:rPr lang="cs-CZ" dirty="0"/>
              <a:t> on </a:t>
            </a:r>
            <a:r>
              <a:rPr lang="cs-CZ" dirty="0" err="1"/>
              <a:t>Tumour</a:t>
            </a:r>
            <a:r>
              <a:rPr lang="cs-CZ" dirty="0"/>
              <a:t> </a:t>
            </a:r>
            <a:r>
              <a:rPr lang="cs-CZ" dirty="0" err="1"/>
              <a:t>Nomenclature</a:t>
            </a:r>
            <a:r>
              <a:rPr lang="cs-CZ" dirty="0"/>
              <a:t> and </a:t>
            </a:r>
            <a:r>
              <a:rPr lang="cs-CZ" dirty="0" err="1"/>
              <a:t>Statistics</a:t>
            </a:r>
            <a:r>
              <a:rPr lang="cs-CZ" dirty="0"/>
              <a:t>)</a:t>
            </a:r>
          </a:p>
          <a:p>
            <a:r>
              <a:rPr lang="cs-CZ" dirty="0"/>
              <a:t>1958 1. doporučení (nádor prsu a hrtanu)</a:t>
            </a:r>
          </a:p>
          <a:p>
            <a:r>
              <a:rPr lang="cs-CZ" dirty="0"/>
              <a:t>Od 5. vydání TNM je UICC klasifikace shodná s klasifikací </a:t>
            </a:r>
            <a:r>
              <a:rPr lang="cs-CZ" dirty="0" err="1"/>
              <a:t>American</a:t>
            </a:r>
            <a:r>
              <a:rPr lang="cs-CZ" dirty="0"/>
              <a:t> Joint </a:t>
            </a:r>
            <a:r>
              <a:rPr lang="cs-CZ" dirty="0" err="1"/>
              <a:t>Commitee</a:t>
            </a:r>
            <a:r>
              <a:rPr lang="cs-CZ" dirty="0"/>
              <a:t> on </a:t>
            </a:r>
            <a:r>
              <a:rPr lang="cs-CZ" dirty="0" err="1"/>
              <a:t>Cancer</a:t>
            </a:r>
            <a:r>
              <a:rPr lang="cs-CZ" dirty="0"/>
              <a:t> (AJJCC)</a:t>
            </a:r>
          </a:p>
        </p:txBody>
      </p:sp>
    </p:spTree>
    <p:extLst>
      <p:ext uri="{BB962C8B-B14F-4D97-AF65-F5344CB8AC3E}">
        <p14:creationId xmlns:p14="http://schemas.microsoft.com/office/powerpoint/2010/main" val="35235755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53332"/>
            <a:ext cx="10163362" cy="675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508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7"/>
          <a:stretch>
            <a:fillRect/>
          </a:stretch>
        </p:blipFill>
        <p:spPr>
          <a:xfrm>
            <a:off x="1176336" y="233362"/>
            <a:ext cx="9124951" cy="66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618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3"/>
          <a:stretch>
            <a:fillRect/>
          </a:stretch>
        </p:blipFill>
        <p:spPr>
          <a:xfrm>
            <a:off x="1628253" y="235742"/>
            <a:ext cx="9646928" cy="66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993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04"/>
          <a:stretch/>
        </p:blipFill>
        <p:spPr>
          <a:xfrm>
            <a:off x="1471613" y="166688"/>
            <a:ext cx="8586787" cy="190667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13" y="2073362"/>
            <a:ext cx="2679557" cy="45748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37" y="2180733"/>
            <a:ext cx="6703987" cy="4700496"/>
          </a:xfrm>
          <a:prstGeom prst="rect">
            <a:avLst/>
          </a:prstGeom>
        </p:spPr>
      </p:pic>
      <p:sp>
        <p:nvSpPr>
          <p:cNvPr id="5" name="Šipka: dolů 4">
            <a:extLst>
              <a:ext uri="{FF2B5EF4-FFF2-40B4-BE49-F238E27FC236}">
                <a16:creationId xmlns:a16="http://schemas.microsoft.com/office/drawing/2014/main" id="{9A76E961-FF7F-3B7D-BEB0-3A5F0216FB37}"/>
              </a:ext>
            </a:extLst>
          </p:cNvPr>
          <p:cNvSpPr/>
          <p:nvPr/>
        </p:nvSpPr>
        <p:spPr>
          <a:xfrm>
            <a:off x="8890782" y="1800665"/>
            <a:ext cx="196947" cy="49236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6" name="Šipka: doleva 5">
            <a:extLst>
              <a:ext uri="{FF2B5EF4-FFF2-40B4-BE49-F238E27FC236}">
                <a16:creationId xmlns:a16="http://schemas.microsoft.com/office/drawing/2014/main" id="{DCC77C56-2507-B7BC-C74E-19BC0732CD91}"/>
              </a:ext>
            </a:extLst>
          </p:cNvPr>
          <p:cNvSpPr/>
          <p:nvPr/>
        </p:nvSpPr>
        <p:spPr>
          <a:xfrm>
            <a:off x="10707520" y="4072595"/>
            <a:ext cx="628767" cy="21101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1071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072" y="3090378"/>
            <a:ext cx="8216024" cy="344601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28625" y="128588"/>
            <a:ext cx="113299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u="sng" dirty="0"/>
              <a:t>V praxi se volně používají následující termíny</a:t>
            </a:r>
            <a:r>
              <a:rPr lang="cs-CZ" sz="2400" dirty="0"/>
              <a:t>:</a:t>
            </a:r>
          </a:p>
          <a:p>
            <a:endParaRPr lang="cs-CZ" sz="2400" dirty="0"/>
          </a:p>
          <a:p>
            <a:r>
              <a:rPr lang="cs-CZ" sz="2400" b="1" dirty="0"/>
              <a:t>Lokalizované onemocnění </a:t>
            </a:r>
            <a:r>
              <a:rPr lang="cs-CZ" sz="2400" dirty="0"/>
              <a:t>-</a:t>
            </a:r>
            <a:r>
              <a:rPr lang="cs-CZ" sz="2400" b="1" dirty="0"/>
              <a:t> </a:t>
            </a:r>
            <a:r>
              <a:rPr lang="cs-CZ" sz="2400" dirty="0"/>
              <a:t>bez vzdálených metastáz (stadia I- III)</a:t>
            </a:r>
          </a:p>
          <a:p>
            <a:r>
              <a:rPr lang="cs-CZ" sz="2400" b="1" dirty="0"/>
              <a:t>Časný karcinom prsu </a:t>
            </a:r>
            <a:r>
              <a:rPr lang="cs-CZ" sz="2400" dirty="0"/>
              <a:t>– stadia I a II</a:t>
            </a:r>
          </a:p>
          <a:p>
            <a:r>
              <a:rPr lang="cs-CZ" sz="2400" b="1" dirty="0"/>
              <a:t>Lokálně pokročilý karcinom prsu </a:t>
            </a:r>
            <a:r>
              <a:rPr lang="cs-CZ" sz="2400" dirty="0"/>
              <a:t>– stadium III (někdy i IIB)</a:t>
            </a:r>
          </a:p>
          <a:p>
            <a:r>
              <a:rPr lang="cs-CZ" sz="2400" b="1" dirty="0"/>
              <a:t>Metastatické (diseminované) onemocnění </a:t>
            </a:r>
            <a:r>
              <a:rPr lang="cs-CZ" sz="2400" dirty="0"/>
              <a:t>– se vzdálenými metastázami (stadium IV)</a:t>
            </a:r>
          </a:p>
          <a:p>
            <a:r>
              <a:rPr lang="cs-CZ" sz="2400" b="1" dirty="0"/>
              <a:t>Generalizované onemocnění </a:t>
            </a:r>
            <a:r>
              <a:rPr lang="cs-CZ" sz="2400" dirty="0"/>
              <a:t>–jako synonymum k metastatickému onemocnění, nebo 		výskyt nádoru ve třech a více orgánových systémech (např. játra, plíce, skelet) 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28625" y="6415088"/>
            <a:ext cx="668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https://www.grada.cz/chirurgicka-lecba-karcinomu-prsu-6441/</a:t>
            </a:r>
          </a:p>
        </p:txBody>
      </p:sp>
    </p:spTree>
    <p:extLst>
      <p:ext uri="{BB962C8B-B14F-4D97-AF65-F5344CB8AC3E}">
        <p14:creationId xmlns:p14="http://schemas.microsoft.com/office/powerpoint/2010/main" val="37214316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PREVENCE nádorových onemocnění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04800" y="1825625"/>
            <a:ext cx="11472672" cy="4351338"/>
          </a:xfrm>
        </p:spPr>
        <p:txBody>
          <a:bodyPr/>
          <a:lstStyle/>
          <a:p>
            <a:r>
              <a:rPr lang="cs-CZ" b="1" u="sng" dirty="0"/>
              <a:t>Primární </a:t>
            </a:r>
            <a:r>
              <a:rPr lang="cs-CZ" b="1" dirty="0"/>
              <a:t>prevence</a:t>
            </a:r>
          </a:p>
          <a:p>
            <a:pPr marL="0" indent="0">
              <a:buNone/>
            </a:pPr>
            <a:r>
              <a:rPr lang="cs-CZ" dirty="0"/>
              <a:t>- klade si za cíl </a:t>
            </a:r>
            <a:r>
              <a:rPr lang="cs-CZ" b="1" dirty="0"/>
              <a:t>pokles výskytu zhoubných nádorů</a:t>
            </a:r>
          </a:p>
          <a:p>
            <a:pPr>
              <a:buFontTx/>
              <a:buChar char="-"/>
            </a:pPr>
            <a:r>
              <a:rPr lang="cs-CZ" dirty="0"/>
              <a:t>snižování až eliminace rizikových faktorů, které mají prokazatelný a přímý vliv na vznik nádorů</a:t>
            </a:r>
          </a:p>
          <a:p>
            <a:pPr>
              <a:buFontTx/>
              <a:buChar char="-"/>
            </a:pPr>
            <a:r>
              <a:rPr lang="cs-CZ" dirty="0"/>
              <a:t>Systematické odstraňování a léčba prekanceróz-</a:t>
            </a:r>
            <a:r>
              <a:rPr lang="cs-CZ" sz="2400" dirty="0"/>
              <a:t>slizniční dysplazie, </a:t>
            </a:r>
          </a:p>
          <a:p>
            <a:pPr marL="0" indent="0">
              <a:buNone/>
            </a:pPr>
            <a:r>
              <a:rPr lang="cs-CZ" sz="2400" dirty="0"/>
              <a:t>	polypy, dysplastické névy, léčba chronických lézí a zánětů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Indikátorem úrovně primární prevence </a:t>
            </a:r>
            <a:r>
              <a:rPr lang="cs-CZ" b="1" dirty="0">
                <a:solidFill>
                  <a:srgbClr val="FF0000"/>
                </a:solidFill>
              </a:rPr>
              <a:t>je vývoj incidence zhoubných nádorů</a:t>
            </a:r>
          </a:p>
        </p:txBody>
      </p:sp>
    </p:spTree>
    <p:extLst>
      <p:ext uri="{BB962C8B-B14F-4D97-AF65-F5344CB8AC3E}">
        <p14:creationId xmlns:p14="http://schemas.microsoft.com/office/powerpoint/2010/main" val="6828863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71565"/>
            <a:ext cx="10515600" cy="4457700"/>
          </a:xfrm>
        </p:spPr>
        <p:txBody>
          <a:bodyPr>
            <a:normAutofit/>
          </a:bodyPr>
          <a:lstStyle/>
          <a:p>
            <a:r>
              <a:rPr lang="cs-CZ" sz="3200" b="1" dirty="0"/>
              <a:t>Boj proti kouření </a:t>
            </a:r>
            <a:r>
              <a:rPr lang="cs-CZ" sz="3200" dirty="0"/>
              <a:t>– mladiství a ženy především</a:t>
            </a:r>
          </a:p>
          <a:p>
            <a:r>
              <a:rPr lang="cs-CZ" sz="3200" b="1" dirty="0"/>
              <a:t>Boj s alkoholismem</a:t>
            </a:r>
            <a:r>
              <a:rPr lang="cs-CZ" sz="3200" dirty="0"/>
              <a:t>- destiláty, chronické užívání</a:t>
            </a:r>
          </a:p>
          <a:p>
            <a:r>
              <a:rPr lang="cs-CZ" sz="3200" b="1" dirty="0"/>
              <a:t>Ochrana kůže </a:t>
            </a:r>
            <a:r>
              <a:rPr lang="cs-CZ" sz="3200" dirty="0"/>
              <a:t>před nadměrnou expozicí slunečního záření</a:t>
            </a:r>
          </a:p>
          <a:p>
            <a:r>
              <a:rPr lang="cs-CZ" sz="3200" b="1" dirty="0"/>
              <a:t>Eradikace infekce žaludku </a:t>
            </a:r>
            <a:r>
              <a:rPr lang="cs-CZ" sz="3200" b="1" dirty="0" err="1"/>
              <a:t>Heliobacter</a:t>
            </a:r>
            <a:r>
              <a:rPr lang="cs-CZ" sz="3200" b="1" dirty="0"/>
              <a:t> </a:t>
            </a:r>
            <a:r>
              <a:rPr lang="cs-CZ" sz="3200" b="1" dirty="0" err="1"/>
              <a:t>pylori</a:t>
            </a:r>
            <a:endParaRPr lang="cs-CZ" sz="3200" b="1" dirty="0"/>
          </a:p>
          <a:p>
            <a:r>
              <a:rPr lang="cs-CZ" sz="3200" b="1" dirty="0"/>
              <a:t>Očkování proti hepatitidám</a:t>
            </a:r>
          </a:p>
          <a:p>
            <a:r>
              <a:rPr lang="cs-CZ" sz="3200" b="1" dirty="0"/>
              <a:t>Očkování proti </a:t>
            </a:r>
            <a:r>
              <a:rPr lang="cs-CZ" sz="3200" b="1" dirty="0" err="1"/>
              <a:t>papilomavirům</a:t>
            </a:r>
            <a:r>
              <a:rPr lang="cs-CZ" sz="3200" b="1" dirty="0"/>
              <a:t> HPV</a:t>
            </a:r>
          </a:p>
          <a:p>
            <a:r>
              <a:rPr lang="cs-CZ" sz="3200" b="1" dirty="0"/>
              <a:t>Výchova ke zdravé výživě a zdravému životnímu stylu</a:t>
            </a:r>
            <a:r>
              <a:rPr lang="cs-CZ" sz="3200" dirty="0"/>
              <a:t>, vhodnému </a:t>
            </a:r>
            <a:r>
              <a:rPr lang="cs-CZ" sz="3200" b="1" dirty="0"/>
              <a:t>sexuálnímu chování </a:t>
            </a:r>
            <a:r>
              <a:rPr lang="cs-CZ" sz="3200" dirty="0"/>
              <a:t>od dětství</a:t>
            </a:r>
          </a:p>
        </p:txBody>
      </p:sp>
    </p:spTree>
    <p:extLst>
      <p:ext uri="{BB962C8B-B14F-4D97-AF65-F5344CB8AC3E}">
        <p14:creationId xmlns:p14="http://schemas.microsoft.com/office/powerpoint/2010/main" val="28492499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16299" y="6226260"/>
            <a:ext cx="903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Preventivní program  MOÚ   https://www.mou.cz/jak-predchazet-br-rakovine/t1291</a:t>
            </a:r>
            <a:endParaRPr lang="cs-CZ" dirty="0"/>
          </a:p>
        </p:txBody>
      </p:sp>
      <p:pic>
        <p:nvPicPr>
          <p:cNvPr id="7" name="Obrázek 6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CC807793-3658-B1C5-12CF-9D8017D70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2" y="239371"/>
            <a:ext cx="5245769" cy="5730217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6A22CCB-9C3C-E1AB-75B7-30D808E28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59" y="284813"/>
            <a:ext cx="10595021" cy="5561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C97F038-444C-C317-49B0-5D66ABB331A9}"/>
              </a:ext>
            </a:extLst>
          </p:cNvPr>
          <p:cNvSpPr txBox="1"/>
          <p:nvPr/>
        </p:nvSpPr>
        <p:spPr>
          <a:xfrm>
            <a:off x="689547" y="6160957"/>
            <a:ext cx="434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Muži do 40 g alkoholu za den, ženy 20 g</a:t>
            </a:r>
          </a:p>
        </p:txBody>
      </p:sp>
    </p:spTree>
    <p:extLst>
      <p:ext uri="{BB962C8B-B14F-4D97-AF65-F5344CB8AC3E}">
        <p14:creationId xmlns:p14="http://schemas.microsoft.com/office/powerpoint/2010/main" val="905263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8143875" y="6343650"/>
            <a:ext cx="300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www.uzis.cz</a:t>
            </a:r>
            <a:r>
              <a:rPr lang="cs-CZ" dirty="0"/>
              <a:t>, Zemřelí 2020</a:t>
            </a:r>
          </a:p>
          <a:p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94944" y="4913376"/>
            <a:ext cx="573024" cy="2682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01040" y="5431536"/>
            <a:ext cx="573024" cy="2682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1645920" y="4840224"/>
            <a:ext cx="221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NOVOTVARY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658112" y="5352288"/>
            <a:ext cx="357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NEMOCI OBĚHOVÉ SOUSTAVY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488331-63AE-4796-9CB2-ACF9E5FE8E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00" t="22761" r="16762" b="12583"/>
          <a:stretch/>
        </p:blipFill>
        <p:spPr>
          <a:xfrm>
            <a:off x="190475" y="283283"/>
            <a:ext cx="5905525" cy="44319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17F75B1-1450-422D-B72D-A2673FFD8E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39" t="28405" r="15901" b="6939"/>
          <a:stretch/>
        </p:blipFill>
        <p:spPr>
          <a:xfrm>
            <a:off x="6215322" y="920314"/>
            <a:ext cx="5786203" cy="4431974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DC583B3A-5FDE-4DB8-B0B5-1256F601D18F}"/>
              </a:ext>
            </a:extLst>
          </p:cNvPr>
          <p:cNvSpPr/>
          <p:nvPr/>
        </p:nvSpPr>
        <p:spPr>
          <a:xfrm>
            <a:off x="718530" y="5928706"/>
            <a:ext cx="573024" cy="2682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highlight>
                <a:srgbClr val="FFFF00"/>
              </a:highlight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76E60E3-342B-43DA-BFDF-D7D9462FD235}"/>
              </a:ext>
            </a:extLst>
          </p:cNvPr>
          <p:cNvSpPr txBox="1"/>
          <p:nvPr/>
        </p:nvSpPr>
        <p:spPr>
          <a:xfrm>
            <a:off x="1738860" y="5883736"/>
            <a:ext cx="2788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OSTATNÍ</a:t>
            </a:r>
          </a:p>
        </p:txBody>
      </p:sp>
    </p:spTree>
    <p:extLst>
      <p:ext uri="{BB962C8B-B14F-4D97-AF65-F5344CB8AC3E}">
        <p14:creationId xmlns:p14="http://schemas.microsoft.com/office/powerpoint/2010/main" val="1972166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9179" y="449178"/>
            <a:ext cx="11598442" cy="6408821"/>
          </a:xfrm>
        </p:spPr>
        <p:txBody>
          <a:bodyPr>
            <a:normAutofit/>
          </a:bodyPr>
          <a:lstStyle/>
          <a:p>
            <a:r>
              <a:rPr lang="cs-CZ" sz="3000" b="1" u="sng" dirty="0"/>
              <a:t>Sekundární</a:t>
            </a:r>
            <a:r>
              <a:rPr lang="cs-CZ" sz="3000" b="1" dirty="0"/>
              <a:t> prevence</a:t>
            </a:r>
          </a:p>
          <a:p>
            <a:endParaRPr lang="cs-CZ" b="1" dirty="0"/>
          </a:p>
          <a:p>
            <a:pPr>
              <a:buFontTx/>
              <a:buChar char="-"/>
            </a:pPr>
            <a:r>
              <a:rPr lang="cs-CZ" dirty="0"/>
              <a:t>je </a:t>
            </a:r>
            <a:r>
              <a:rPr lang="cs-CZ" b="1" dirty="0"/>
              <a:t>zaměřena na záchyt invazivního nádoru v co nejčasnějším, lokálně omezeném stadiu</a:t>
            </a:r>
            <a:r>
              <a:rPr lang="cs-CZ" dirty="0"/>
              <a:t>, vyléčitelné onemocnění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dirty="0"/>
              <a:t>Indikátorem úrovně je </a:t>
            </a:r>
            <a:r>
              <a:rPr lang="cs-CZ" b="1" dirty="0">
                <a:solidFill>
                  <a:srgbClr val="FF0000"/>
                </a:solidFill>
              </a:rPr>
              <a:t>poměr </a:t>
            </a:r>
            <a:r>
              <a:rPr lang="cs-CZ" b="1" dirty="0"/>
              <a:t>zachycených zhoubných nádorů </a:t>
            </a:r>
            <a:r>
              <a:rPr lang="cs-CZ" b="1" dirty="0">
                <a:solidFill>
                  <a:srgbClr val="FF0000"/>
                </a:solidFill>
              </a:rPr>
              <a:t>v iniciálním  stadiu  k lokálně pokročilejším </a:t>
            </a:r>
            <a:r>
              <a:rPr lang="cs-CZ" b="1" dirty="0"/>
              <a:t>stadiím</a:t>
            </a:r>
            <a:r>
              <a:rPr lang="cs-CZ" dirty="0"/>
              <a:t> a </a:t>
            </a:r>
            <a:r>
              <a:rPr lang="cs-CZ" b="1" dirty="0">
                <a:solidFill>
                  <a:srgbClr val="FF0000"/>
                </a:solidFill>
              </a:rPr>
              <a:t>vývoj úmrtnosti </a:t>
            </a:r>
            <a:r>
              <a:rPr lang="cs-CZ" dirty="0"/>
              <a:t>na zhoubné nádory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Skríningové programy –  prsa, střevo, hrdlo děložní, plíce, slinivka, prostata</a:t>
            </a:r>
          </a:p>
          <a:p>
            <a:pPr marL="0" indent="0">
              <a:buNone/>
            </a:pPr>
            <a:r>
              <a:rPr lang="cs-CZ" dirty="0"/>
              <a:t>Kampaň a osvěta v rámci </a:t>
            </a:r>
            <a:r>
              <a:rPr lang="cs-CZ" b="1" dirty="0"/>
              <a:t>melanomového dne</a:t>
            </a:r>
            <a:r>
              <a:rPr lang="cs-CZ" dirty="0"/>
              <a:t>, záchyt dysplazií</a:t>
            </a:r>
          </a:p>
          <a:p>
            <a:pPr marL="0" indent="0">
              <a:buNone/>
            </a:pPr>
            <a:r>
              <a:rPr lang="cs-CZ" dirty="0"/>
              <a:t>Dispenzarizace jedinců </a:t>
            </a:r>
            <a:r>
              <a:rPr lang="cs-CZ" b="1" dirty="0"/>
              <a:t>se zvýšeným dědičným rizikem vzniku nádorů </a:t>
            </a:r>
            <a:r>
              <a:rPr lang="cs-CZ" dirty="0"/>
              <a:t>na základě rodinné anamnézy, onkogenetické konzultace, genetického testování</a:t>
            </a:r>
          </a:p>
          <a:p>
            <a:pPr marL="0" indent="0">
              <a:buNone/>
            </a:pPr>
            <a:r>
              <a:rPr lang="cs-CZ" b="1" dirty="0"/>
              <a:t>Preventivní onkologické prohlídky </a:t>
            </a:r>
            <a:r>
              <a:rPr lang="cs-CZ" dirty="0"/>
              <a:t>zohledňující věkově specifická rizika</a:t>
            </a:r>
          </a:p>
        </p:txBody>
      </p:sp>
    </p:spTree>
    <p:extLst>
      <p:ext uri="{BB962C8B-B14F-4D97-AF65-F5344CB8AC3E}">
        <p14:creationId xmlns:p14="http://schemas.microsoft.com/office/powerpoint/2010/main" val="9220043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76" y="394377"/>
            <a:ext cx="8833248" cy="6463623"/>
          </a:xfrm>
        </p:spPr>
      </p:pic>
    </p:spTree>
    <p:extLst>
      <p:ext uri="{BB962C8B-B14F-4D97-AF65-F5344CB8AC3E}">
        <p14:creationId xmlns:p14="http://schemas.microsoft.com/office/powerpoint/2010/main" val="34352760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7" y="1042988"/>
            <a:ext cx="11876186" cy="36861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958013" y="5943600"/>
            <a:ext cx="455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Klin</a:t>
            </a:r>
            <a:r>
              <a:rPr lang="en-US" dirty="0"/>
              <a:t> </a:t>
            </a:r>
            <a:r>
              <a:rPr lang="en-US" dirty="0" err="1"/>
              <a:t>Onkol</a:t>
            </a:r>
            <a:r>
              <a:rPr lang="en-US" dirty="0"/>
              <a:t> 2014; 27 (</a:t>
            </a:r>
            <a:r>
              <a:rPr lang="en-US" dirty="0" err="1"/>
              <a:t>Suppl</a:t>
            </a:r>
            <a:r>
              <a:rPr lang="en-US" dirty="0"/>
              <a:t> 2): 2S59– 2S68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10722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logo&#10;&#10;Popis byl vytvořen automaticky">
            <a:extLst>
              <a:ext uri="{FF2B5EF4-FFF2-40B4-BE49-F238E27FC236}">
                <a16:creationId xmlns:a16="http://schemas.microsoft.com/office/drawing/2014/main" id="{8BD9EBE5-486E-E8F5-B38D-F80B0037D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70" y="130614"/>
            <a:ext cx="8011994" cy="659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383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A23CDA9B-269E-0C95-AC2D-C655C6604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46" y="205366"/>
            <a:ext cx="7708454" cy="644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82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3" y="107156"/>
            <a:ext cx="10315278" cy="627944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100888" y="6415085"/>
            <a:ext cx="464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Klin</a:t>
            </a:r>
            <a:r>
              <a:rPr lang="en-US" dirty="0"/>
              <a:t> </a:t>
            </a:r>
            <a:r>
              <a:rPr lang="en-US" dirty="0" err="1"/>
              <a:t>Onkol</a:t>
            </a:r>
            <a:r>
              <a:rPr lang="en-US" dirty="0"/>
              <a:t> 2014; 27 (</a:t>
            </a:r>
            <a:r>
              <a:rPr lang="en-US" dirty="0" err="1"/>
              <a:t>Suppl</a:t>
            </a:r>
            <a:r>
              <a:rPr lang="en-US" dirty="0"/>
              <a:t> 2): 2S98– 2S105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87895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28" y="245909"/>
            <a:ext cx="7320344" cy="6153703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B5C738D-8055-A068-63F9-C46A4A90E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72" t="41689" r="8422" b="35019"/>
          <a:stretch/>
        </p:blipFill>
        <p:spPr>
          <a:xfrm>
            <a:off x="5167084" y="3461202"/>
            <a:ext cx="6767231" cy="159657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DFC0CC4-0D92-2F24-FCFB-1FCD784572F6}"/>
              </a:ext>
            </a:extLst>
          </p:cNvPr>
          <p:cNvSpPr txBox="1"/>
          <p:nvPr/>
        </p:nvSpPr>
        <p:spPr>
          <a:xfrm>
            <a:off x="257685" y="552713"/>
            <a:ext cx="1167663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Nově screening nádorů plic od 1/2022  </a:t>
            </a:r>
            <a:r>
              <a:rPr lang="cs-CZ" sz="2400" b="0" i="0" dirty="0">
                <a:solidFill>
                  <a:srgbClr val="3C4055"/>
                </a:solidFill>
                <a:effectLst/>
                <a:latin typeface="Roboto" panose="020B0604020202020204" pitchFamily="2" charset="0"/>
              </a:rPr>
              <a:t>www.prevenceproplice.cz</a:t>
            </a:r>
            <a:endParaRPr lang="cs-CZ" sz="2400" dirty="0"/>
          </a:p>
          <a:p>
            <a:endParaRPr lang="cs-CZ" sz="2400" b="1" dirty="0"/>
          </a:p>
          <a:p>
            <a:r>
              <a:rPr lang="cs-CZ" sz="2400" dirty="0"/>
              <a:t>časný záchyt rakoviny plic u rizikové populace věku 55-74 let, cílené </a:t>
            </a:r>
            <a:r>
              <a:rPr lang="cs-CZ" sz="2400" b="1" dirty="0"/>
              <a:t>CT vyšetření plic</a:t>
            </a:r>
          </a:p>
          <a:p>
            <a:endParaRPr lang="cs-CZ" sz="2400" dirty="0"/>
          </a:p>
          <a:p>
            <a:r>
              <a:rPr lang="cs-CZ" sz="2400" dirty="0"/>
              <a:t>- kuřáci 20 cigaret denně 20 a více let, , nebo 40 cigaret denně po dobu 10 let</a:t>
            </a:r>
          </a:p>
          <a:p>
            <a:r>
              <a:rPr lang="cs-CZ" sz="2400" dirty="0"/>
              <a:t>- </a:t>
            </a:r>
            <a:r>
              <a:rPr lang="cs-CZ" sz="2400" dirty="0" err="1"/>
              <a:t>stopkuřáci</a:t>
            </a:r>
            <a:r>
              <a:rPr lang="cs-CZ" sz="2400" dirty="0"/>
              <a:t> – dříve 20 cigaret 20 let, 40 cigaret 10 let</a:t>
            </a:r>
          </a:p>
          <a:p>
            <a:endParaRPr lang="cs-CZ" sz="2400" dirty="0"/>
          </a:p>
          <a:p>
            <a:r>
              <a:rPr lang="cs-CZ" sz="2400" dirty="0"/>
              <a:t>https://www.linkos.cz/onkologicka-prevence/screening/program-screeningu-karcinomu-plic/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sz="2400" b="1" dirty="0"/>
          </a:p>
          <a:p>
            <a:endParaRPr lang="cs-CZ" sz="2400" b="1" dirty="0"/>
          </a:p>
          <a:p>
            <a:r>
              <a:rPr lang="cs-CZ" sz="2400" b="1" dirty="0"/>
              <a:t>Screening nádoru prostaty </a:t>
            </a:r>
            <a:r>
              <a:rPr lang="cs-CZ" sz="2400" dirty="0"/>
              <a:t>–   od 1/2024 !!!! nově</a:t>
            </a:r>
          </a:p>
        </p:txBody>
      </p:sp>
      <p:pic>
        <p:nvPicPr>
          <p:cNvPr id="5" name="Obrázek 4" descr="Obsah obrázku Písmo, snímek obrazovky, text, design&#10;&#10;Popis byl vytvořen automaticky">
            <a:extLst>
              <a:ext uri="{FF2B5EF4-FFF2-40B4-BE49-F238E27FC236}">
                <a16:creationId xmlns:a16="http://schemas.microsoft.com/office/drawing/2014/main" id="{35A16B86-D239-79AF-3E60-8C1772692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33" y="5183695"/>
            <a:ext cx="4218409" cy="10936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56935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EFCFA39F-A359-BA5D-DE14-52A43C5F9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42" y="192938"/>
            <a:ext cx="8956542" cy="650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183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8339DCF7-D624-62F5-DCF2-292BFD3CE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52" y="182709"/>
            <a:ext cx="7956858" cy="667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91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5A009B1-9F7D-4F2D-8FB4-2208A9E13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16" t="32560" r="15781" b="7521"/>
          <a:stretch/>
        </p:blipFill>
        <p:spPr>
          <a:xfrm>
            <a:off x="0" y="944380"/>
            <a:ext cx="6096000" cy="4522970"/>
          </a:xfrm>
          <a:prstGeom prst="rect">
            <a:avLst/>
          </a:prstGeom>
          <a:noFill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C6BAFFD-D6A3-4CE7-BDA1-212A6F888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82622B7-FB69-4DA1-B48C-B6A5BF177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B466581-1BF6-418C-B663-5CED2EECEE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377" t="25125" r="15656" b="8614"/>
          <a:stretch/>
        </p:blipFill>
        <p:spPr>
          <a:xfrm>
            <a:off x="6012194" y="1558976"/>
            <a:ext cx="6179806" cy="490178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C2070EE-8EF5-40E0-9F99-D9A657265D50}"/>
              </a:ext>
            </a:extLst>
          </p:cNvPr>
          <p:cNvSpPr txBox="1"/>
          <p:nvPr/>
        </p:nvSpPr>
        <p:spPr>
          <a:xfrm>
            <a:off x="8364511" y="6460759"/>
            <a:ext cx="283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www.uzis.cz, Zemřelí 2020</a:t>
            </a:r>
          </a:p>
        </p:txBody>
      </p:sp>
    </p:spTree>
    <p:extLst>
      <p:ext uri="{BB962C8B-B14F-4D97-AF65-F5344CB8AC3E}">
        <p14:creationId xmlns:p14="http://schemas.microsoft.com/office/powerpoint/2010/main" val="18324762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57B5F8D-48A6-0738-269C-C8FF45CB8A08}"/>
              </a:ext>
            </a:extLst>
          </p:cNvPr>
          <p:cNvSpPr txBox="1"/>
          <p:nvPr/>
        </p:nvSpPr>
        <p:spPr>
          <a:xfrm>
            <a:off x="754743" y="522514"/>
            <a:ext cx="108089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Screening či spíše sledování pacientů s predispozicí pro nádor pankreatu</a:t>
            </a:r>
          </a:p>
          <a:p>
            <a:endParaRPr lang="cs-CZ" sz="2400" dirty="0"/>
          </a:p>
          <a:p>
            <a:r>
              <a:rPr lang="cs-CZ" sz="2400" dirty="0"/>
              <a:t>Rizikoví pacienti s mutaci v BRCA genu (BRCA 1,2, PALB2, ATM), s pozitivní rodinnou anamnézou, chronickými záněty pankreatu, </a:t>
            </a:r>
            <a:r>
              <a:rPr lang="cs-CZ" sz="2400" dirty="0" err="1"/>
              <a:t>polypózní</a:t>
            </a:r>
            <a:r>
              <a:rPr lang="cs-CZ" sz="2400" dirty="0"/>
              <a:t> syndrom </a:t>
            </a:r>
          </a:p>
          <a:p>
            <a:r>
              <a:rPr lang="cs-CZ" sz="2400" dirty="0"/>
              <a:t>genetické riziko větší 5 %</a:t>
            </a:r>
          </a:p>
          <a:p>
            <a:endParaRPr lang="cs-CZ" sz="2400" dirty="0"/>
          </a:p>
          <a:p>
            <a:r>
              <a:rPr lang="cs-CZ" sz="2400" dirty="0"/>
              <a:t>Využití </a:t>
            </a:r>
            <a:r>
              <a:rPr lang="cs-CZ" sz="2400" dirty="0" err="1"/>
              <a:t>endosonografie</a:t>
            </a:r>
            <a:r>
              <a:rPr lang="cs-CZ" sz="2400" dirty="0"/>
              <a:t> a MR pankreatu</a:t>
            </a:r>
          </a:p>
          <a:p>
            <a:r>
              <a:rPr lang="cs-CZ" sz="2400" dirty="0"/>
              <a:t>(</a:t>
            </a:r>
            <a:r>
              <a:rPr lang="cs-CZ" sz="2400" dirty="0" err="1"/>
              <a:t>liquid</a:t>
            </a:r>
            <a:r>
              <a:rPr lang="cs-CZ" sz="2400" dirty="0"/>
              <a:t> </a:t>
            </a:r>
            <a:r>
              <a:rPr lang="cs-CZ" sz="2400" dirty="0" err="1"/>
              <a:t>biopsy</a:t>
            </a:r>
            <a:r>
              <a:rPr lang="cs-CZ" sz="2400" dirty="0"/>
              <a:t>, krevní testy, biomarkery v pankreatické šťávě, změny lipidového spektra)</a:t>
            </a:r>
          </a:p>
          <a:p>
            <a:r>
              <a:rPr lang="cs-CZ" sz="2400" i="1" dirty="0"/>
              <a:t>Biomarker- </a:t>
            </a:r>
            <a:r>
              <a:rPr lang="cs-CZ" sz="2400" i="1" dirty="0" err="1"/>
              <a:t>exozomy</a:t>
            </a:r>
            <a:r>
              <a:rPr lang="cs-CZ" sz="2400" i="1" dirty="0"/>
              <a:t> </a:t>
            </a:r>
            <a:r>
              <a:rPr lang="cs-CZ" sz="2400" i="1" dirty="0" err="1"/>
              <a:t>Glypikan</a:t>
            </a:r>
            <a:r>
              <a:rPr lang="cs-CZ" sz="2400" i="1" dirty="0"/>
              <a:t> GPC1+ </a:t>
            </a:r>
            <a:r>
              <a:rPr lang="cs-CZ" sz="2400" i="1" dirty="0" err="1"/>
              <a:t>crExos</a:t>
            </a:r>
            <a:r>
              <a:rPr lang="cs-CZ" sz="2400" i="1" dirty="0"/>
              <a:t> uvolněné nádorovými buňkami do krve</a:t>
            </a:r>
          </a:p>
          <a:p>
            <a:endParaRPr lang="cs-CZ" sz="2400" i="1" dirty="0"/>
          </a:p>
          <a:p>
            <a:r>
              <a:rPr lang="cs-CZ" sz="2400" dirty="0"/>
              <a:t>Studie SCREPAN v MOÚ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0AB86C9-BFD9-8A0B-5DFF-73729E11B62D}"/>
              </a:ext>
            </a:extLst>
          </p:cNvPr>
          <p:cNvSpPr txBox="1"/>
          <p:nvPr/>
        </p:nvSpPr>
        <p:spPr>
          <a:xfrm>
            <a:off x="5683349" y="6020972"/>
            <a:ext cx="572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https://www.onconet.cz/index.php?pg=aktuality&amp;aid=1050</a:t>
            </a:r>
          </a:p>
        </p:txBody>
      </p:sp>
    </p:spTree>
    <p:extLst>
      <p:ext uri="{BB962C8B-B14F-4D97-AF65-F5344CB8AC3E}">
        <p14:creationId xmlns:p14="http://schemas.microsoft.com/office/powerpoint/2010/main" val="1038837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logo, design&#10;&#10;Popis byl vytvořen automaticky">
            <a:extLst>
              <a:ext uri="{FF2B5EF4-FFF2-40B4-BE49-F238E27FC236}">
                <a16:creationId xmlns:a16="http://schemas.microsoft.com/office/drawing/2014/main" id="{81CFC05F-2334-CA2E-FDC0-2E11D0CCE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987" y="0"/>
            <a:ext cx="8210026" cy="68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828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99" y="264318"/>
            <a:ext cx="10298402" cy="63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146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75" y="2029313"/>
            <a:ext cx="6593604" cy="417146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386638" y="6429375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Klin</a:t>
            </a:r>
            <a:r>
              <a:rPr lang="en-US" dirty="0"/>
              <a:t> </a:t>
            </a:r>
            <a:r>
              <a:rPr lang="en-US" dirty="0" err="1"/>
              <a:t>Onkol</a:t>
            </a:r>
            <a:r>
              <a:rPr lang="en-US" dirty="0"/>
              <a:t> 2014; 27 (</a:t>
            </a:r>
            <a:r>
              <a:rPr lang="en-US" dirty="0" err="1"/>
              <a:t>Suppl</a:t>
            </a:r>
            <a:r>
              <a:rPr lang="en-US" dirty="0"/>
              <a:t> 2): 2S79– 2S86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687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950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44" y="0"/>
            <a:ext cx="9440632" cy="6463203"/>
          </a:xfrm>
        </p:spPr>
      </p:pic>
    </p:spTree>
    <p:extLst>
      <p:ext uri="{BB962C8B-B14F-4D97-AF65-F5344CB8AC3E}">
        <p14:creationId xmlns:p14="http://schemas.microsoft.com/office/powerpoint/2010/main" val="39895818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542925"/>
            <a:ext cx="10515600" cy="5676901"/>
          </a:xfrm>
        </p:spPr>
        <p:txBody>
          <a:bodyPr>
            <a:normAutofit fontScale="92500" lnSpcReduction="10000"/>
          </a:bodyPr>
          <a:lstStyle/>
          <a:p>
            <a:r>
              <a:rPr lang="cs-CZ" b="1" u="sng" dirty="0"/>
              <a:t>Terciární</a:t>
            </a:r>
            <a:r>
              <a:rPr lang="cs-CZ" b="1" dirty="0"/>
              <a:t> prevence</a:t>
            </a:r>
          </a:p>
          <a:p>
            <a:pPr>
              <a:buFontTx/>
              <a:buChar char="-"/>
            </a:pPr>
            <a:r>
              <a:rPr lang="cs-CZ" dirty="0"/>
              <a:t>si klade za cíl </a:t>
            </a:r>
            <a:r>
              <a:rPr lang="cs-CZ" b="1" dirty="0"/>
              <a:t>zachytit případný návrat </a:t>
            </a:r>
            <a:r>
              <a:rPr lang="cs-CZ" dirty="0"/>
              <a:t>onkologického onemocnění po primární léčbě v bezpříznakovém období </a:t>
            </a:r>
            <a:r>
              <a:rPr lang="cs-CZ" b="1" dirty="0"/>
              <a:t>včas</a:t>
            </a:r>
            <a:r>
              <a:rPr lang="cs-CZ" dirty="0"/>
              <a:t>, </a:t>
            </a:r>
            <a:r>
              <a:rPr lang="cs-CZ" b="1" dirty="0"/>
              <a:t>tedy stále ještě v léčitelné podobě</a:t>
            </a:r>
          </a:p>
          <a:p>
            <a:pPr>
              <a:buFontTx/>
              <a:buChar char="-"/>
            </a:pPr>
            <a:r>
              <a:rPr lang="cs-CZ" dirty="0"/>
              <a:t>povinnost označit zdravotnické zařízení a lékaře zodpovědné za </a:t>
            </a:r>
            <a:r>
              <a:rPr lang="cs-CZ" b="1" dirty="0"/>
              <a:t>dispenzarizaci onkologicky nemocného </a:t>
            </a:r>
            <a:r>
              <a:rPr lang="cs-CZ" dirty="0"/>
              <a:t>po primární léčbě</a:t>
            </a:r>
          </a:p>
          <a:p>
            <a:pPr>
              <a:buFontTx/>
              <a:buChar char="-"/>
            </a:pPr>
            <a:r>
              <a:rPr lang="cs-CZ" dirty="0"/>
              <a:t>povinnost konzultace každého případu návratu choroby v jednou z 18 garantovaných onkologických center, ať je již očekávaný postup jakýkoliv</a:t>
            </a:r>
          </a:p>
          <a:p>
            <a:pPr>
              <a:buFontTx/>
              <a:buChar char="-"/>
            </a:pPr>
            <a:r>
              <a:rPr lang="cs-CZ" dirty="0"/>
              <a:t>poskytovat onkologicky nemocným dispenzarizovaným s jedním typem nádoru </a:t>
            </a:r>
            <a:r>
              <a:rPr lang="cs-CZ" b="1" dirty="0"/>
              <a:t>preventivní vyšetření také pro časný záchyt jiných typů nádorů čili sekundární prevenci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b="1" u="sng" dirty="0"/>
              <a:t>Kvarterní</a:t>
            </a:r>
            <a:r>
              <a:rPr lang="cs-CZ" b="1" dirty="0"/>
              <a:t> prevence</a:t>
            </a:r>
            <a:r>
              <a:rPr lang="cs-CZ" dirty="0"/>
              <a:t>-předcházení komplikacím u  pokročilých a neléčitelných stadií nemoci</a:t>
            </a:r>
          </a:p>
          <a:p>
            <a:pPr>
              <a:buFontTx/>
              <a:buChar char="-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753997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r="1385"/>
          <a:stretch/>
        </p:blipFill>
        <p:spPr>
          <a:xfrm>
            <a:off x="494544" y="470535"/>
            <a:ext cx="11535532" cy="441579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158294" y="604361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www.loono.cz</a:t>
            </a:r>
          </a:p>
        </p:txBody>
      </p:sp>
    </p:spTree>
    <p:extLst>
      <p:ext uri="{BB962C8B-B14F-4D97-AF65-F5344CB8AC3E}">
        <p14:creationId xmlns:p14="http://schemas.microsoft.com/office/powerpoint/2010/main" val="27112170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55" y="528639"/>
            <a:ext cx="11837090" cy="302894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57275" y="3800476"/>
            <a:ext cx="561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Preventivní vyšetření u praktického lékaře</a:t>
            </a:r>
          </a:p>
          <a:p>
            <a:r>
              <a:rPr lang="cs-CZ" b="1" dirty="0"/>
              <a:t>Samovyšetření prsou u žen a varlat u mužů</a:t>
            </a: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634" y="3682556"/>
            <a:ext cx="4008236" cy="109061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4468" y="5053965"/>
            <a:ext cx="2964166" cy="165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9828" y="5075295"/>
            <a:ext cx="44958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68902" y="5047488"/>
            <a:ext cx="1577355" cy="163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A4F76FA-8544-07BF-931A-73B3038171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115" t="14754" r="62288" b="77729"/>
          <a:stretch/>
        </p:blipFill>
        <p:spPr>
          <a:xfrm>
            <a:off x="7918891" y="528639"/>
            <a:ext cx="3613979" cy="92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646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357963311_79aed43a11_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9056" y="579804"/>
            <a:ext cx="7839456" cy="589184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851392" y="6083808"/>
            <a:ext cx="2706624" cy="37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Děkuji za pozornost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87" y="309699"/>
            <a:ext cx="8886825" cy="623860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943850" y="6415088"/>
            <a:ext cx="401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Klin</a:t>
            </a:r>
            <a:r>
              <a:rPr lang="en-US" dirty="0"/>
              <a:t> </a:t>
            </a:r>
            <a:r>
              <a:rPr lang="en-US" dirty="0" err="1"/>
              <a:t>Onkol</a:t>
            </a:r>
            <a:r>
              <a:rPr lang="en-US" dirty="0"/>
              <a:t> 2014; 27 (</a:t>
            </a:r>
            <a:r>
              <a:rPr lang="en-US" dirty="0" err="1"/>
              <a:t>Suppl</a:t>
            </a:r>
            <a:r>
              <a:rPr lang="en-US" dirty="0"/>
              <a:t> 2): 2S7– 2S18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2781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Epidemiologie - základní pojmy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3600" b="1" u="sng" dirty="0">
                <a:solidFill>
                  <a:srgbClr val="00B0F0"/>
                </a:solidFill>
              </a:rPr>
              <a:t>Incidence, prevalence a mortalita</a:t>
            </a:r>
          </a:p>
          <a:p>
            <a:pPr marL="0" indent="0">
              <a:buNone/>
            </a:pPr>
            <a:endParaRPr lang="cs-CZ" sz="36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cs-CZ" sz="3200" dirty="0"/>
              <a:t>Údaje mohou být vyjádřeny</a:t>
            </a:r>
          </a:p>
          <a:p>
            <a:pPr marL="514350" indent="-514350">
              <a:buAutoNum type="alphaLcParenR"/>
            </a:pPr>
            <a:r>
              <a:rPr lang="cs-CZ" sz="3200" dirty="0"/>
              <a:t>v </a:t>
            </a:r>
            <a:r>
              <a:rPr lang="cs-CZ" sz="3200" b="1" dirty="0"/>
              <a:t>absolutních </a:t>
            </a:r>
            <a:r>
              <a:rPr lang="cs-CZ" sz="3200" dirty="0"/>
              <a:t>počtech (za celou populaci či věkovou skupinu)</a:t>
            </a:r>
          </a:p>
          <a:p>
            <a:pPr marL="0" indent="0">
              <a:buNone/>
            </a:pPr>
            <a:r>
              <a:rPr lang="cs-CZ" sz="3200" dirty="0"/>
              <a:t>b)   </a:t>
            </a:r>
            <a:r>
              <a:rPr lang="cs-CZ" sz="3200" b="1" dirty="0"/>
              <a:t>relativně</a:t>
            </a:r>
            <a:r>
              <a:rPr lang="cs-CZ" sz="3200" dirty="0"/>
              <a:t>, v  počtu na 100 tisíc obyvatel v exponované či  	standardizované populaci</a:t>
            </a:r>
          </a:p>
          <a:p>
            <a:pPr marL="0" indent="0">
              <a:buNone/>
            </a:pPr>
            <a:r>
              <a:rPr lang="cs-CZ" sz="3200" dirty="0"/>
              <a:t> </a:t>
            </a:r>
          </a:p>
          <a:p>
            <a:pPr marL="0" indent="0">
              <a:buNone/>
            </a:pPr>
            <a:r>
              <a:rPr lang="cs-CZ" sz="3200" dirty="0"/>
              <a:t>Např. hrubá incidence, věkově standardizovaná incidence….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402080" y="6096000"/>
            <a:ext cx="7034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https://www.svod.cz/help/4-00-0.php</a:t>
            </a:r>
          </a:p>
        </p:txBody>
      </p:sp>
    </p:spTree>
    <p:extLst>
      <p:ext uri="{BB962C8B-B14F-4D97-AF65-F5344CB8AC3E}">
        <p14:creationId xmlns:p14="http://schemas.microsoft.com/office/powerpoint/2010/main" val="14764112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93" y="0"/>
            <a:ext cx="9939339" cy="641573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386637" y="6386509"/>
            <a:ext cx="435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Klin</a:t>
            </a:r>
            <a:r>
              <a:rPr lang="en-US" dirty="0"/>
              <a:t> </a:t>
            </a:r>
            <a:r>
              <a:rPr lang="en-US" dirty="0" err="1"/>
              <a:t>Onkol</a:t>
            </a:r>
            <a:r>
              <a:rPr lang="en-US" dirty="0"/>
              <a:t> 2014; 27 (</a:t>
            </a:r>
            <a:r>
              <a:rPr lang="en-US" dirty="0" err="1"/>
              <a:t>Suppl</a:t>
            </a:r>
            <a:r>
              <a:rPr lang="en-US" dirty="0"/>
              <a:t> 2): 2S69– 2S78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07642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300913" y="6372225"/>
            <a:ext cx="424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Klin</a:t>
            </a:r>
            <a:r>
              <a:rPr lang="en-US" dirty="0"/>
              <a:t> </a:t>
            </a:r>
            <a:r>
              <a:rPr lang="en-US" dirty="0" err="1"/>
              <a:t>Onkol</a:t>
            </a:r>
            <a:r>
              <a:rPr lang="en-US" dirty="0"/>
              <a:t> 2014; 27 (</a:t>
            </a:r>
            <a:r>
              <a:rPr lang="en-US" dirty="0" err="1"/>
              <a:t>Suppl</a:t>
            </a:r>
            <a:r>
              <a:rPr lang="en-US" dirty="0"/>
              <a:t> 2): 2S87– 2S97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74" y="294676"/>
            <a:ext cx="8400714" cy="589015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510272" y="755904"/>
            <a:ext cx="2109216" cy="34991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4326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3716DF8-2900-440B-96EB-1074A42FB785}"/>
              </a:ext>
            </a:extLst>
          </p:cNvPr>
          <p:cNvSpPr txBox="1"/>
          <p:nvPr/>
        </p:nvSpPr>
        <p:spPr>
          <a:xfrm>
            <a:off x="1079291" y="704540"/>
            <a:ext cx="101633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 ZN tlustého střeva a konečníku, ZN prsu u žen a ZN hrdla děložního je v současné době v České republice zaveden screeningový program. U všech těchto diagnóz koresponduje jejich trend se zavedením příslušného screeningového programu.</a:t>
            </a:r>
          </a:p>
          <a:p>
            <a:endParaRPr lang="cs-CZ" dirty="0"/>
          </a:p>
          <a:p>
            <a:r>
              <a:rPr lang="cs-CZ" b="1" dirty="0"/>
              <a:t> Kolorektální screeningový program </a:t>
            </a:r>
            <a:r>
              <a:rPr lang="cs-CZ" dirty="0"/>
              <a:t>byl do praxe zaveden v roce 2000. Metoda </a:t>
            </a:r>
            <a:r>
              <a:rPr lang="cs-CZ" dirty="0" err="1"/>
              <a:t>joinpoint</a:t>
            </a:r>
            <a:r>
              <a:rPr lang="cs-CZ" dirty="0"/>
              <a:t> regrese ukázala změnu trendu v roce 2002. Po tomto roce dochází ke stabilizaci až mírnému poklesu nově diagnostikovaných případů. </a:t>
            </a:r>
            <a:r>
              <a:rPr lang="cs-CZ" b="1" dirty="0"/>
              <a:t>Průměrná roční procentuální změna pro období po zavedení screeningu (2000–2018) byla zaznamenána −0,5 % (IS: −0,8 %; −0,1 %).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b="1" dirty="0" err="1"/>
              <a:t>Mamární</a:t>
            </a:r>
            <a:r>
              <a:rPr lang="cs-CZ" b="1" dirty="0"/>
              <a:t> screeningový program </a:t>
            </a:r>
            <a:r>
              <a:rPr lang="cs-CZ" dirty="0"/>
              <a:t>byl v České republice zahájen v roce 2002. Analýza pomocí </a:t>
            </a:r>
            <a:r>
              <a:rPr lang="cs-CZ" dirty="0" err="1"/>
              <a:t>joinpoint</a:t>
            </a:r>
            <a:r>
              <a:rPr lang="cs-CZ" dirty="0"/>
              <a:t> regrese odhalila změnu v trendu pro incidenci ZN prsu v roce 2007. Do tohoto roku docházelo k nárůstu nově diagnostikovaných případů o +2,9 % ročně (IS: + 2,4 %; +3,5 %), po roce 2007 již pouze o +1,2 % ročně (IS: +0,6 %; +1,8 </a:t>
            </a:r>
            <a:r>
              <a:rPr lang="cs-CZ" b="1" dirty="0"/>
              <a:t>%). Průměrná roční procentuální změna po zavedení screeningového programu (2002–2018) však stále značí statisticky významný průměrný nárůst o +1,7 % ročně (IS: +1,3 %; +2,2 %).</a:t>
            </a:r>
          </a:p>
          <a:p>
            <a:endParaRPr lang="cs-CZ" dirty="0"/>
          </a:p>
          <a:p>
            <a:r>
              <a:rPr lang="cs-CZ" dirty="0"/>
              <a:t> Organizovaný </a:t>
            </a:r>
            <a:r>
              <a:rPr lang="cs-CZ" b="1" dirty="0"/>
              <a:t>cervikální screeningový program </a:t>
            </a:r>
            <a:r>
              <a:rPr lang="cs-CZ" dirty="0"/>
              <a:t>byl v ČR zaveden v roce 2008. Lehký pokles v trendu nově diagnostikovaných případů je pro ZN hrdla děložního patrný již o něco dříve, než došlo k zahájení screeningu. Po zavedení screeningového programu je však pokles trendu ještě výraznější</a:t>
            </a:r>
            <a:r>
              <a:rPr lang="cs-CZ" b="1" dirty="0"/>
              <a:t>. Průměrná roční procentuální změna po zavedení screeningu (2008–2018) ukazuje statisticky významný průměrný pokles o −3,2 % s každým rokem (IS: −4,1 %; −2,3 %).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58D91D3-BE01-4B1D-A971-B641E2346001}"/>
              </a:ext>
            </a:extLst>
          </p:cNvPr>
          <p:cNvSpPr txBox="1"/>
          <p:nvPr/>
        </p:nvSpPr>
        <p:spPr>
          <a:xfrm>
            <a:off x="8634335" y="6415791"/>
            <a:ext cx="3357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www.uzs.cz</a:t>
            </a:r>
            <a:r>
              <a:rPr lang="cs-CZ" dirty="0"/>
              <a:t>, Novotvary 2018</a:t>
            </a:r>
          </a:p>
        </p:txBody>
      </p:sp>
    </p:spTree>
    <p:extLst>
      <p:ext uri="{BB962C8B-B14F-4D97-AF65-F5344CB8AC3E}">
        <p14:creationId xmlns:p14="http://schemas.microsoft.com/office/powerpoint/2010/main" val="11143854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6" y="607219"/>
            <a:ext cx="11596027" cy="564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000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96" y="176212"/>
            <a:ext cx="9239721" cy="628173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258050" y="6415086"/>
            <a:ext cx="4200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Klin</a:t>
            </a:r>
            <a:r>
              <a:rPr lang="en-US" dirty="0"/>
              <a:t> </a:t>
            </a:r>
            <a:r>
              <a:rPr lang="en-US" dirty="0" err="1"/>
              <a:t>Onkol</a:t>
            </a:r>
            <a:r>
              <a:rPr lang="en-US" dirty="0"/>
              <a:t> 2014; 27 (</a:t>
            </a:r>
            <a:r>
              <a:rPr lang="en-US" dirty="0" err="1"/>
              <a:t>Suppl</a:t>
            </a:r>
            <a:r>
              <a:rPr lang="en-US" dirty="0"/>
              <a:t> 2): 2S79– 2S86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6646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28652"/>
            <a:ext cx="10515600" cy="5605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u="sng" dirty="0">
                <a:solidFill>
                  <a:schemeClr val="accent1"/>
                </a:solidFill>
              </a:rPr>
              <a:t>Incidence</a:t>
            </a:r>
            <a:r>
              <a:rPr lang="cs-CZ" sz="3200" b="1" dirty="0"/>
              <a:t>  =  počet nově dg. případů onemocnění/ 100 000 obyvatel/ 1 rok</a:t>
            </a:r>
          </a:p>
          <a:p>
            <a:pPr marL="0" indent="0">
              <a:buNone/>
            </a:pPr>
            <a:endParaRPr lang="cs-CZ" sz="3200" b="1" dirty="0"/>
          </a:p>
          <a:p>
            <a:pPr marL="0" indent="0">
              <a:buNone/>
            </a:pPr>
            <a:endParaRPr lang="cs-CZ" sz="3200" b="1" dirty="0"/>
          </a:p>
          <a:p>
            <a:pPr marL="0" indent="0">
              <a:buNone/>
            </a:pPr>
            <a:r>
              <a:rPr lang="cs-CZ" sz="3200" b="1" u="sng" dirty="0">
                <a:solidFill>
                  <a:schemeClr val="accent1"/>
                </a:solidFill>
              </a:rPr>
              <a:t>Mortalita</a:t>
            </a:r>
            <a:r>
              <a:rPr lang="cs-CZ" sz="3200" b="1" dirty="0"/>
              <a:t>  =  počet úmrtí / 100 000 obyvatel/ 1 rok</a:t>
            </a:r>
          </a:p>
          <a:p>
            <a:pPr marL="0" indent="0">
              <a:buNone/>
            </a:pPr>
            <a:endParaRPr lang="cs-CZ" sz="3200" b="1" dirty="0"/>
          </a:p>
          <a:p>
            <a:pPr marL="0" indent="0">
              <a:buNone/>
            </a:pPr>
            <a:endParaRPr lang="cs-CZ" sz="3200" b="1" dirty="0"/>
          </a:p>
          <a:p>
            <a:pPr marL="0" indent="0">
              <a:buNone/>
            </a:pPr>
            <a:r>
              <a:rPr lang="cs-CZ" sz="3200" b="1" u="sng" dirty="0">
                <a:solidFill>
                  <a:schemeClr val="accent1"/>
                </a:solidFill>
              </a:rPr>
              <a:t>Prevalence</a:t>
            </a:r>
            <a:r>
              <a:rPr lang="cs-CZ" sz="3200" b="1" dirty="0"/>
              <a:t>  =  okamžitý ukazatel nemocnosti</a:t>
            </a:r>
          </a:p>
          <a:p>
            <a:pPr marL="0" indent="0">
              <a:buNone/>
            </a:pPr>
            <a:r>
              <a:rPr lang="cs-CZ" sz="3200" dirty="0"/>
              <a:t>tj. počet hlášených pacientů s danou dg. k určitému datu</a:t>
            </a:r>
          </a:p>
          <a:p>
            <a:pPr marL="0" indent="0">
              <a:buNone/>
            </a:pPr>
            <a:r>
              <a:rPr lang="cs-CZ" sz="3200" dirty="0"/>
              <a:t>(součet léčených a dispenzarizovaných s danou dg. po léčbě)</a:t>
            </a:r>
          </a:p>
        </p:txBody>
      </p:sp>
    </p:spTree>
    <p:extLst>
      <p:ext uri="{BB962C8B-B14F-4D97-AF65-F5344CB8AC3E}">
        <p14:creationId xmlns:p14="http://schemas.microsoft.com/office/powerpoint/2010/main" val="20976766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3353</Words>
  <Application>Microsoft Office PowerPoint</Application>
  <PresentationFormat>Širokoúhlá obrazovka</PresentationFormat>
  <Paragraphs>333</Paragraphs>
  <Slides>84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84</vt:i4>
      </vt:variant>
    </vt:vector>
  </HeadingPairs>
  <TitlesOfParts>
    <vt:vector size="90" baseType="lpstr">
      <vt:lpstr>Arial</vt:lpstr>
      <vt:lpstr>Calibri</vt:lpstr>
      <vt:lpstr>Calibri Light</vt:lpstr>
      <vt:lpstr>Noto Sans</vt:lpstr>
      <vt:lpstr>Roboto</vt:lpstr>
      <vt:lpstr>Motiv Office</vt:lpstr>
      <vt:lpstr>Základy klinické onkologie  obecná onkologie I</vt:lpstr>
      <vt:lpstr>Rozpis přednášek klinické onkologie 2024 </vt:lpstr>
      <vt:lpstr>Prezentace aplikace PowerPoint</vt:lpstr>
      <vt:lpstr>Epidemiologie nádorových onemocnění v ČR</vt:lpstr>
      <vt:lpstr>Prezentace aplikace PowerPoint</vt:lpstr>
      <vt:lpstr>Prezentace aplikace PowerPoint</vt:lpstr>
      <vt:lpstr>Prezentace aplikace PowerPoint</vt:lpstr>
      <vt:lpstr>Epidemiologie - základní pojmy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Národní onkologický registr NOR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Typy nádorů dle původu</vt:lpstr>
      <vt:lpstr>Příznaky nádorových onemocnění- symptomy</vt:lpstr>
      <vt:lpstr>Nádor jako příčina ne/specifických obtíží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Nádor jako náhlá příhoda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Syndrom míšního útlaku</vt:lpstr>
      <vt:lpstr>Prezentace aplikace PowerPoint</vt:lpstr>
      <vt:lpstr>Prezentace aplikace PowerPoint</vt:lpstr>
      <vt:lpstr>Prezentace aplikace PowerPoint</vt:lpstr>
      <vt:lpstr>Diagnostika nádorů</vt:lpstr>
      <vt:lpstr>Prezentace aplikace PowerPoint</vt:lpstr>
      <vt:lpstr>Klasifikace zhoubných novotvarů</vt:lpstr>
      <vt:lpstr>International Classification of Diseases  International Classification of Diseases for Oncology – ICD-0-3</vt:lpstr>
      <vt:lpstr>Prezentace aplikace PowerPoint</vt:lpstr>
      <vt:lpstr>Prezentace aplikace PowerPoint</vt:lpstr>
      <vt:lpstr>TNM klasifikace zhoubných novotvarů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PREVENCE nádorových onemocnění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klinické onkologie  obecná onkologie I</dc:title>
  <dc:creator>Jana Maistryszinová</dc:creator>
  <cp:lastModifiedBy>Jana Maistryszinová</cp:lastModifiedBy>
  <cp:revision>51</cp:revision>
  <dcterms:created xsi:type="dcterms:W3CDTF">2023-02-04T09:43:29Z</dcterms:created>
  <dcterms:modified xsi:type="dcterms:W3CDTF">2024-02-20T16:37:08Z</dcterms:modified>
</cp:coreProperties>
</file>