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28" r:id="rId3"/>
    <p:sldId id="329" r:id="rId4"/>
    <p:sldId id="330" r:id="rId5"/>
    <p:sldId id="365" r:id="rId6"/>
    <p:sldId id="358" r:id="rId7"/>
    <p:sldId id="359" r:id="rId8"/>
    <p:sldId id="360" r:id="rId9"/>
    <p:sldId id="352" r:id="rId10"/>
    <p:sldId id="353" r:id="rId11"/>
    <p:sldId id="354" r:id="rId12"/>
    <p:sldId id="355" r:id="rId13"/>
    <p:sldId id="361" r:id="rId14"/>
    <p:sldId id="362" r:id="rId15"/>
    <p:sldId id="363" r:id="rId16"/>
    <p:sldId id="364" r:id="rId17"/>
    <p:sldId id="366" r:id="rId18"/>
    <p:sldId id="367" r:id="rId19"/>
    <p:sldId id="368" r:id="rId20"/>
    <p:sldId id="369" r:id="rId21"/>
    <p:sldId id="283" r:id="rId22"/>
    <p:sldId id="357" r:id="rId23"/>
    <p:sldId id="298" r:id="rId24"/>
    <p:sldId id="372" r:id="rId25"/>
    <p:sldId id="290" r:id="rId26"/>
    <p:sldId id="291" r:id="rId27"/>
    <p:sldId id="382" r:id="rId28"/>
    <p:sldId id="304" r:id="rId29"/>
    <p:sldId id="305" r:id="rId30"/>
    <p:sldId id="356" r:id="rId31"/>
    <p:sldId id="379" r:id="rId32"/>
    <p:sldId id="380" r:id="rId33"/>
    <p:sldId id="381" r:id="rId34"/>
    <p:sldId id="383" r:id="rId35"/>
    <p:sldId id="384" r:id="rId36"/>
    <p:sldId id="284" r:id="rId37"/>
    <p:sldId id="285" r:id="rId38"/>
    <p:sldId id="286" r:id="rId39"/>
    <p:sldId id="287" r:id="rId40"/>
    <p:sldId id="288" r:id="rId41"/>
    <p:sldId id="289" r:id="rId42"/>
    <p:sldId id="385" r:id="rId43"/>
    <p:sldId id="277" r:id="rId44"/>
    <p:sldId id="386" r:id="rId45"/>
    <p:sldId id="292" r:id="rId46"/>
    <p:sldId id="293" r:id="rId47"/>
    <p:sldId id="268" r:id="rId48"/>
    <p:sldId id="269" r:id="rId49"/>
    <p:sldId id="294" r:id="rId50"/>
    <p:sldId id="278" r:id="rId51"/>
    <p:sldId id="279" r:id="rId52"/>
    <p:sldId id="280" r:id="rId53"/>
    <p:sldId id="281" r:id="rId54"/>
    <p:sldId id="282" r:id="rId55"/>
    <p:sldId id="270" r:id="rId56"/>
    <p:sldId id="271" r:id="rId57"/>
    <p:sldId id="272" r:id="rId58"/>
    <p:sldId id="273" r:id="rId59"/>
    <p:sldId id="275" r:id="rId60"/>
    <p:sldId id="257" r:id="rId61"/>
    <p:sldId id="258" r:id="rId62"/>
    <p:sldId id="260" r:id="rId63"/>
    <p:sldId id="261" r:id="rId64"/>
    <p:sldId id="262" r:id="rId65"/>
    <p:sldId id="263" r:id="rId66"/>
    <p:sldId id="264" r:id="rId67"/>
    <p:sldId id="265" r:id="rId68"/>
    <p:sldId id="266" r:id="rId69"/>
    <p:sldId id="267" r:id="rId70"/>
    <p:sldId id="295" r:id="rId7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642" autoAdjust="0"/>
  </p:normalViewPr>
  <p:slideViewPr>
    <p:cSldViewPr snapToGrid="0" showGuides="1">
      <p:cViewPr varScale="1">
        <p:scale>
          <a:sx n="59" d="100"/>
          <a:sy n="59" d="100"/>
        </p:scale>
        <p:origin x="10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CDCAB-A30F-4CD0-9308-EB54F609FB9B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1C79-27BB-4E8D-8223-066E93CEAF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45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Onkochirurgie</a:t>
            </a:r>
            <a:r>
              <a:rPr lang="cs-CZ" baseline="0" dirty="0"/>
              <a:t> oddělení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292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Crohn, lupénka </a:t>
            </a:r>
            <a:r>
              <a:rPr lang="cs-CZ" dirty="0" err="1"/>
              <a:t>rozstroušená</a:t>
            </a:r>
            <a:r>
              <a:rPr lang="cs-CZ" dirty="0"/>
              <a:t> skleróza, proti zánětlivým projevům v </a:t>
            </a:r>
            <a:r>
              <a:rPr lang="cs-CZ"/>
              <a:t>buňkách anti </a:t>
            </a:r>
            <a:r>
              <a:rPr lang="cs-CZ" dirty="0"/>
              <a:t>TNF alfa, </a:t>
            </a:r>
            <a:r>
              <a:rPr lang="cs-CZ" dirty="0" err="1"/>
              <a:t>integrinům</a:t>
            </a:r>
            <a:r>
              <a:rPr lang="cs-CZ" dirty="0"/>
              <a:t> na povrchu bílých krvinek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996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504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71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Dříve ekzémy, ischemická choroba srdeční, astma!!!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6122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2F891B-69E6-4CF1-BA89-BAD690EC0A9B}" type="slidenum">
              <a:rPr lang="cs-CZ" altLang="cs-CZ">
                <a:latin typeface="Calibri" panose="020F0502020204030204" pitchFamily="34" charset="0"/>
              </a:rPr>
              <a:pPr eaLnBrk="1" hangingPunct="1"/>
              <a:t>42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0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I125  T1/2 60 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634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5048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9791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Pacient Michal Budínský, sbírka v roce 1990 Fr. Janouch a Václav Havel 90milionů, 8. přístroj v Evropě</a:t>
            </a: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00065E-83FE-40B2-AE82-CE9A67D3F770}" type="slidenum">
              <a:rPr lang="cs-CZ" altLang="cs-CZ">
                <a:latin typeface="Calibri" panose="020F0502020204030204" pitchFamily="34" charset="0"/>
              </a:rPr>
              <a:pPr eaLnBrk="1" hangingPunct="1"/>
              <a:t>51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E0EE93-70C3-4C6A-A0CF-3A20D346A1FC}" type="slidenum">
              <a:rPr lang="cs-CZ" altLang="cs-CZ">
                <a:latin typeface="Calibri" panose="020F0502020204030204" pitchFamily="34" charset="0"/>
              </a:rPr>
              <a:pPr eaLnBrk="1" hangingPunct="1"/>
              <a:t>55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53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Akitvace</a:t>
            </a:r>
            <a:r>
              <a:rPr lang="cs-CZ" dirty="0"/>
              <a:t> CMF, 5FU, </a:t>
            </a:r>
            <a:r>
              <a:rPr lang="cs-CZ" dirty="0" err="1"/>
              <a:t>cytosinarabinosid</a:t>
            </a:r>
            <a:r>
              <a:rPr lang="cs-CZ" dirty="0"/>
              <a:t>, AUC průběh </a:t>
            </a:r>
            <a:r>
              <a:rPr lang="cs-CZ" dirty="0" err="1"/>
              <a:t>plazamtické</a:t>
            </a:r>
            <a:r>
              <a:rPr lang="cs-CZ" baseline="0" dirty="0"/>
              <a:t> koncentrace v čase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036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1995-2013 pouze 30 evidence based prací, chybí data</a:t>
            </a:r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6CC551-FE17-403C-8F88-41549254E6C3}" type="slidenum">
              <a:rPr lang="cs-CZ" altLang="cs-CZ">
                <a:latin typeface="Calibri" panose="020F0502020204030204" pitchFamily="34" charset="0"/>
              </a:rPr>
              <a:pPr eaLnBrk="1" hangingPunct="1"/>
              <a:t>58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90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PARP- </a:t>
            </a:r>
            <a:r>
              <a:rPr lang="cs-CZ" dirty="0" err="1"/>
              <a:t>peroxisome</a:t>
            </a:r>
            <a:r>
              <a:rPr lang="cs-CZ" baseline="0" dirty="0"/>
              <a:t> </a:t>
            </a:r>
            <a:r>
              <a:rPr lang="cs-CZ" baseline="0" dirty="0" err="1"/>
              <a:t>proliferator-activated</a:t>
            </a:r>
            <a:r>
              <a:rPr lang="cs-CZ" baseline="0" dirty="0"/>
              <a:t> receptor </a:t>
            </a:r>
            <a:r>
              <a:rPr lang="cs-CZ" baseline="0" dirty="0" err="1"/>
              <a:t>agonist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39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Adriamycin</a:t>
            </a:r>
            <a:r>
              <a:rPr lang="cs-CZ" dirty="0"/>
              <a:t> (</a:t>
            </a:r>
            <a:r>
              <a:rPr lang="cs-CZ" dirty="0" err="1"/>
              <a:t>doxorubicin</a:t>
            </a:r>
            <a:r>
              <a:rPr lang="cs-CZ" dirty="0"/>
              <a:t>), </a:t>
            </a:r>
            <a:r>
              <a:rPr lang="cs-CZ" dirty="0" err="1"/>
              <a:t>Bleomycin</a:t>
            </a:r>
            <a:r>
              <a:rPr lang="cs-CZ" dirty="0"/>
              <a:t>, </a:t>
            </a:r>
            <a:r>
              <a:rPr lang="cs-CZ" dirty="0" err="1"/>
              <a:t>vinblastin</a:t>
            </a:r>
            <a:r>
              <a:rPr lang="cs-CZ" dirty="0"/>
              <a:t>, </a:t>
            </a:r>
            <a:r>
              <a:rPr lang="cs-CZ" dirty="0" err="1"/>
              <a:t>dacarbazin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39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Vinkristin</a:t>
            </a:r>
            <a:r>
              <a:rPr lang="cs-CZ" dirty="0"/>
              <a:t>, </a:t>
            </a:r>
            <a:r>
              <a:rPr lang="cs-CZ" dirty="0" err="1"/>
              <a:t>ifosfamid</a:t>
            </a:r>
            <a:r>
              <a:rPr lang="cs-CZ" dirty="0"/>
              <a:t>, </a:t>
            </a:r>
            <a:r>
              <a:rPr lang="cs-CZ" dirty="0" err="1"/>
              <a:t>doxorubicin</a:t>
            </a:r>
            <a:r>
              <a:rPr lang="cs-CZ" dirty="0"/>
              <a:t>,</a:t>
            </a:r>
            <a:r>
              <a:rPr lang="cs-CZ" baseline="0" dirty="0"/>
              <a:t> </a:t>
            </a:r>
            <a:r>
              <a:rPr lang="cs-CZ" baseline="0" dirty="0" err="1"/>
              <a:t>etoposid</a:t>
            </a:r>
            <a:endParaRPr lang="cs-CZ" baseline="0" dirty="0"/>
          </a:p>
          <a:p>
            <a:r>
              <a:rPr lang="cs-CZ" baseline="0" dirty="0" err="1"/>
              <a:t>Vinkristin</a:t>
            </a:r>
            <a:r>
              <a:rPr lang="cs-CZ" baseline="0" dirty="0"/>
              <a:t>, </a:t>
            </a:r>
            <a:r>
              <a:rPr lang="cs-CZ" baseline="0" dirty="0" err="1"/>
              <a:t>doxorubicin</a:t>
            </a:r>
            <a:r>
              <a:rPr lang="cs-CZ" baseline="0" dirty="0"/>
              <a:t>, </a:t>
            </a:r>
            <a:r>
              <a:rPr lang="cs-CZ" baseline="0" dirty="0" err="1"/>
              <a:t>ifosfaid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393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Inhibitory </a:t>
            </a:r>
            <a:r>
              <a:rPr lang="cs-CZ" dirty="0" err="1"/>
              <a:t>pgp</a:t>
            </a:r>
            <a:r>
              <a:rPr lang="cs-CZ" dirty="0"/>
              <a:t>. Cyklosporin, </a:t>
            </a:r>
            <a:r>
              <a:rPr lang="cs-CZ" dirty="0" err="1"/>
              <a:t>verapamil</a:t>
            </a:r>
            <a:r>
              <a:rPr lang="cs-CZ" dirty="0"/>
              <a:t>, novodobé principy na </a:t>
            </a:r>
            <a:r>
              <a:rPr lang="cs-CZ" dirty="0" err="1"/>
              <a:t>buněčnýchliniích</a:t>
            </a:r>
            <a:r>
              <a:rPr lang="cs-CZ" dirty="0"/>
              <a:t>, rostlinné výtažky </a:t>
            </a:r>
            <a:r>
              <a:rPr lang="cs-CZ" dirty="0" err="1"/>
              <a:t>dibenzocyklooktadienových</a:t>
            </a:r>
            <a:r>
              <a:rPr lang="cs-CZ" dirty="0"/>
              <a:t> </a:t>
            </a:r>
            <a:r>
              <a:rPr lang="cs-CZ" dirty="0" err="1"/>
              <a:t>lignany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61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71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rychle se dělící buňky kostní dřeně, sliznic gastrointestinálního traktu, reprodukčních orgánech a vlasových váčcích</a:t>
            </a:r>
          </a:p>
          <a:p>
            <a:endParaRPr lang="cs-CZ" dirty="0"/>
          </a:p>
          <a:p>
            <a:r>
              <a:rPr lang="cs-CZ" dirty="0"/>
              <a:t> Nejčastěji vyvolává CHT nevolnost a zvracení, celkovou únavu, slabost a vypadávání vlasů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Prevence: kontroly krevního obrazu 1x týdně cestou praktického lékaře, riziko febrilní </a:t>
            </a:r>
            <a:r>
              <a:rPr lang="cs-CZ" dirty="0" err="1"/>
              <a:t>neutropenie</a:t>
            </a:r>
            <a:r>
              <a:rPr lang="cs-CZ" dirty="0"/>
              <a:t> – nutno podávat dvojkombinaci širokospektrých antibiotik infuzní cestou+ antimykotika, monitorace pacienta</a:t>
            </a:r>
          </a:p>
          <a:p>
            <a:r>
              <a:rPr lang="cs-CZ" dirty="0"/>
              <a:t>Preventivní podávání růstových faktorů ke stimulaci tvorby krvinek G-CSF (</a:t>
            </a:r>
            <a:r>
              <a:rPr lang="cs-CZ" dirty="0" err="1"/>
              <a:t>filgrastim</a:t>
            </a:r>
            <a:r>
              <a:rPr lang="cs-CZ" dirty="0"/>
              <a:t>)</a:t>
            </a:r>
          </a:p>
          <a:p>
            <a:r>
              <a:rPr lang="cs-CZ" dirty="0"/>
              <a:t>Preventivní podání preparátu železa, či transfuze u anemie, sporná indikace erytropoetinu</a:t>
            </a:r>
          </a:p>
          <a:p>
            <a:r>
              <a:rPr lang="cs-CZ" dirty="0" err="1"/>
              <a:t>Trombonáplav</a:t>
            </a:r>
            <a:r>
              <a:rPr lang="cs-CZ" dirty="0"/>
              <a:t> u nedostatku krevních destiček</a:t>
            </a:r>
          </a:p>
          <a:p>
            <a:endParaRPr lang="cs-CZ" dirty="0"/>
          </a:p>
          <a:p>
            <a:r>
              <a:rPr lang="cs-CZ" dirty="0"/>
              <a:t>Nevolnost- </a:t>
            </a:r>
            <a:r>
              <a:rPr lang="cs-CZ" dirty="0" err="1"/>
              <a:t>prokinetika</a:t>
            </a:r>
            <a:r>
              <a:rPr lang="cs-CZ" dirty="0"/>
              <a:t>, </a:t>
            </a:r>
            <a:r>
              <a:rPr lang="cs-CZ" dirty="0" err="1"/>
              <a:t>setronová</a:t>
            </a:r>
            <a:r>
              <a:rPr lang="cs-CZ" dirty="0"/>
              <a:t> antiemetika, kortikoidy, neuroleptika k ovlivnění anticipační nevolnosti</a:t>
            </a:r>
          </a:p>
          <a:p>
            <a:endParaRPr lang="cs-CZ" dirty="0"/>
          </a:p>
          <a:p>
            <a:r>
              <a:rPr lang="cs-CZ" dirty="0"/>
              <a:t>Neplodnost – </a:t>
            </a:r>
            <a:r>
              <a:rPr lang="cs-CZ" dirty="0" err="1"/>
              <a:t>kryoprezervace</a:t>
            </a:r>
            <a:r>
              <a:rPr lang="cs-CZ" dirty="0"/>
              <a:t> spermatu a oocytů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1C79-27BB-4E8D-8223-066E93CEAF8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7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B6439-1A25-CD77-DB2D-D463A370F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8E081A-7D7E-CBF7-CA3F-13210ABB2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F69805-FE95-2728-98A1-3A1A6828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62C2F0-92F7-306F-495D-402E4674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B5EA42-FC37-3EF3-7E01-018B8268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99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82D80-7D28-9718-B9D0-1546ED43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24E630-15F1-D804-4E14-DB0F85F8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C66D5E-9D03-E6B4-44CB-338920CA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ABB25C-C207-8849-CA3F-D22A0EBD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4E32CA-4FA3-D06F-3F00-61846ACD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219DC7-633E-6F00-3E4F-C73B9D9BE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A45F1C-0E10-6AC3-F3D6-3080D9D1D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F8CCD5-D006-59C3-C62E-5A38332B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FE605D-82DE-5097-33B8-BD4EAB6B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A8F2D9-2B45-A5F8-E54A-711D9067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8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BCFF8-C885-44A3-BFDC-80CB1059301B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621-A9D9-414D-A90E-E39BD5DB8E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4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032D1-ABE2-9D8E-ABE9-BB6CF5E5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A9A077-D869-EEE8-7350-5F04A852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F0272-7CBB-B8AD-1A6E-BDD98F0D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754310-1EA1-E900-7392-F585723A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943B62-2FCB-8B50-0C16-18B28FA9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79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5A92F-DFEE-2B41-2A3A-1D183070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0564A3-1DD8-8CCD-05EB-C150F35E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656C92-283C-62B0-B87E-3E672526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7938EE-A75F-0C66-F22A-06D1DBA9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4EB7CF-E8A2-7452-E7DD-7AA53D42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79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7062F-1AFB-3736-274D-21E35E35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616FE-84A1-79CD-4145-664146A95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8246FA-8A47-2280-D32B-C2B08093B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62347B-6F53-2A80-4AE4-B4C04D1D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657B5B-D990-CCF3-F922-C54F4048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E57ECE-0E68-7698-F1AE-96985B88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6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6E3FA-34F3-6776-B9FF-7DF42B78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0F084B-D9F3-B503-EB27-206FB64F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96ED81-DA59-BC89-D601-388EF0BB3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3E125C-9488-220A-6E2A-54003C862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4ECD64-B932-857D-683E-EC1B43B1E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2F07025-20F9-0D62-AF00-85E7AD82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D37F0B-B5E3-E685-21C7-D1886A8A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7A1A900-561E-C3FA-3DCF-B055D3FE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54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E5511-2427-3E54-F90A-832B10C8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B8FEF7-7DD0-5BA0-84CB-F597CDEF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C0F6B9-6F80-7324-2E51-D3DFE843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BF665E-6CCF-CE65-62A6-1AE347A9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18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6DC9ED0-F622-0E55-8EBF-5E9012C3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33BB9D-1A7A-FFE4-0270-A191AB96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1BDBF3-F781-DCB5-D700-0C2E2AE1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1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267D1-96E4-F5A5-E75A-45760E78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932B90-8BEF-04F5-0826-14341F757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B79325-2770-A5AC-C45B-D59F57BD0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1D7821-0CC0-1046-F9D5-8CAF59AD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12B3D7-0AE6-C520-05A0-358B8A77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85DE4A-F71C-4635-BF89-22658EA7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09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3D843-FD39-5D38-81A6-45F0938C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718261-D520-B69C-7BE3-D130C9153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0C3323-195F-17D7-6F23-A5EB213B9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5E9B57-AB88-F37D-07BC-D285EF08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793428-1F1B-C141-47AE-B7F6D2B2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ADA4C3-1CB6-D727-7FE4-BDA80A3B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5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783941-C15B-9935-D54E-FB43F0E4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4CB481-47FA-D44B-0744-9BE14E2C7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4D921-41B8-221D-C594-BAE853375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05B35-100B-44A9-8AFA-8E7287EB669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68052F-55C6-BB6F-AA9F-696FAA261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325B06-B111-A4C1-059B-011304A44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50F68-B083-4A77-8AAF-2E45FDC8C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60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mailto:prise@gci.ac.uk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31CDB-7A9C-EC31-277E-BF90276B5A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klinické onkologie II</a:t>
            </a:r>
            <a:br>
              <a:rPr lang="cs-CZ" dirty="0"/>
            </a:br>
            <a:r>
              <a:rPr lang="cs-CZ" dirty="0"/>
              <a:t>obecná onkologie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E99B6F-716D-CFAA-7FE9-A192DFA28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Jana Maistryszinová, </a:t>
            </a:r>
            <a:r>
              <a:rPr lang="cs-CZ" err="1"/>
              <a:t>Ph</a:t>
            </a:r>
            <a:r>
              <a:rPr lang="cs-CZ"/>
              <a:t>.D.</a:t>
            </a:r>
          </a:p>
        </p:txBody>
      </p:sp>
    </p:spTree>
    <p:extLst>
      <p:ext uri="{BB962C8B-B14F-4D97-AF65-F5344CB8AC3E}">
        <p14:creationId xmlns:p14="http://schemas.microsoft.com/office/powerpoint/2010/main" val="40140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podání chemoterapie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Systémová aplikace – perorálně, nitrožilně</a:t>
            </a:r>
          </a:p>
          <a:p>
            <a:r>
              <a:rPr lang="cs-CZ" dirty="0" err="1"/>
              <a:t>Intrakavitárně</a:t>
            </a:r>
            <a:r>
              <a:rPr lang="cs-CZ" dirty="0"/>
              <a:t> – tělní dutiny </a:t>
            </a:r>
          </a:p>
          <a:p>
            <a:r>
              <a:rPr lang="cs-CZ" dirty="0" err="1"/>
              <a:t>Intrathekálně</a:t>
            </a:r>
            <a:r>
              <a:rPr lang="cs-CZ" dirty="0"/>
              <a:t> – do likvorového prostoru</a:t>
            </a:r>
          </a:p>
          <a:p>
            <a:r>
              <a:rPr lang="cs-CZ" dirty="0" err="1"/>
              <a:t>Intraluminálně</a:t>
            </a:r>
            <a:r>
              <a:rPr lang="cs-CZ" dirty="0"/>
              <a:t> – instilace do močového měchýře</a:t>
            </a:r>
          </a:p>
          <a:p>
            <a:r>
              <a:rPr lang="cs-CZ" dirty="0" err="1"/>
              <a:t>Intraarteriálně</a:t>
            </a:r>
            <a:r>
              <a:rPr lang="cs-CZ" dirty="0"/>
              <a:t> – nádory jater</a:t>
            </a:r>
          </a:p>
        </p:txBody>
      </p:sp>
      <p:pic>
        <p:nvPicPr>
          <p:cNvPr id="4" name="Obrázek 3" descr="flexi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3921252"/>
            <a:ext cx="4586478" cy="25684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448800" y="6425184"/>
            <a:ext cx="1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www.</a:t>
            </a:r>
            <a:r>
              <a:rPr lang="cs-CZ" sz="1600" dirty="0" err="1"/>
              <a:t>is.muni.cz</a:t>
            </a:r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C815B3B-C849-2957-1BE1-F9D573F10CF2}"/>
              </a:ext>
            </a:extLst>
          </p:cNvPr>
          <p:cNvSpPr txBox="1"/>
          <p:nvPr/>
        </p:nvSpPr>
        <p:spPr>
          <a:xfrm>
            <a:off x="838199" y="5176157"/>
            <a:ext cx="495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Žilní vstup – </a:t>
            </a:r>
            <a:r>
              <a:rPr lang="cs-CZ" dirty="0" err="1"/>
              <a:t>perferní</a:t>
            </a:r>
            <a:r>
              <a:rPr lang="cs-CZ" dirty="0"/>
              <a:t> (</a:t>
            </a:r>
            <a:r>
              <a:rPr lang="cs-CZ" dirty="0" err="1"/>
              <a:t>flexila</a:t>
            </a:r>
            <a:r>
              <a:rPr lang="cs-CZ" dirty="0"/>
              <a:t>), centrální (PICC, port)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991" y="386207"/>
            <a:ext cx="5438775" cy="4810125"/>
          </a:xfrm>
          <a:prstGeom prst="rect">
            <a:avLst/>
          </a:prstGeom>
          <a:noFill/>
        </p:spPr>
      </p:pic>
      <p:pic>
        <p:nvPicPr>
          <p:cNvPr id="1028" name="Picture 4" descr="http://www.linkos.cz/files/abstrakta/JOD2012/JOD2012_051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070" y="529144"/>
            <a:ext cx="3794633" cy="506547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924800" y="5681472"/>
            <a:ext cx="360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Maňásek: Výhody zavedení PICC (</a:t>
            </a:r>
            <a:r>
              <a:rPr lang="cs-CZ" sz="1200" dirty="0" err="1"/>
              <a:t>periferné</a:t>
            </a:r>
            <a:r>
              <a:rPr lang="cs-CZ" sz="1200" dirty="0"/>
              <a:t> implantované centrální kanyly) pro potřeby střednědobé parenterální terapie u pacientů s nádory ORL oblasti, JOD 2012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age result for port cath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823" y="472756"/>
            <a:ext cx="6492810" cy="5196523"/>
          </a:xfrm>
          <a:prstGeom prst="rect">
            <a:avLst/>
          </a:prstGeom>
          <a:noFill/>
        </p:spPr>
      </p:pic>
      <p:pic>
        <p:nvPicPr>
          <p:cNvPr id="97284" name="Picture 4" descr="IP-S5116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020" y="3155315"/>
            <a:ext cx="4089644" cy="297726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9509760" y="6193536"/>
            <a:ext cx="2048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www.</a:t>
            </a:r>
            <a:r>
              <a:rPr lang="cs-CZ" sz="1400" dirty="0" err="1"/>
              <a:t>arid.cz</a:t>
            </a:r>
            <a:endParaRPr lang="cs-CZ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Specifika terapie cytostatiky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Chemoterapeutika</a:t>
            </a:r>
            <a:r>
              <a:rPr lang="cs-CZ" dirty="0"/>
              <a:t> – látky s cytotoxickým účinkem,</a:t>
            </a:r>
          </a:p>
          <a:p>
            <a:pPr>
              <a:buNone/>
            </a:pPr>
            <a:r>
              <a:rPr lang="cs-CZ" dirty="0"/>
              <a:t> úzká terapeutická šíře, omezená chemická stabilita v roztoku</a:t>
            </a:r>
          </a:p>
          <a:p>
            <a:r>
              <a:rPr lang="cs-CZ" dirty="0"/>
              <a:t>Specifická příprava látek, podmínky podávání pacientům</a:t>
            </a:r>
          </a:p>
          <a:p>
            <a:r>
              <a:rPr lang="cs-CZ" dirty="0"/>
              <a:t>Individuální metabolismus látky - toxicita</a:t>
            </a:r>
          </a:p>
          <a:p>
            <a:r>
              <a:rPr lang="cs-CZ" dirty="0"/>
              <a:t>Absorpce a biologická dostupnost léčiva, </a:t>
            </a:r>
            <a:r>
              <a:rPr lang="cs-CZ" i="1" dirty="0" err="1"/>
              <a:t>first</a:t>
            </a:r>
            <a:r>
              <a:rPr lang="cs-CZ" i="1" dirty="0"/>
              <a:t> </a:t>
            </a:r>
            <a:r>
              <a:rPr lang="cs-CZ" i="1" dirty="0" err="1"/>
              <a:t>pass</a:t>
            </a:r>
            <a:r>
              <a:rPr lang="cs-CZ" i="1" dirty="0"/>
              <a:t> </a:t>
            </a:r>
            <a:r>
              <a:rPr lang="cs-CZ" i="1" dirty="0" err="1"/>
              <a:t>effect</a:t>
            </a:r>
            <a:r>
              <a:rPr lang="cs-CZ" i="1" dirty="0"/>
              <a:t> </a:t>
            </a:r>
          </a:p>
          <a:p>
            <a:r>
              <a:rPr lang="cs-CZ" dirty="0"/>
              <a:t>Biotransformace léčiva  - oxidace/redukce, hydrolytické změny, P-450. acetylace, </a:t>
            </a:r>
            <a:r>
              <a:rPr lang="cs-CZ" dirty="0" err="1"/>
              <a:t>glukurinidace</a:t>
            </a:r>
            <a:r>
              <a:rPr lang="cs-CZ" dirty="0"/>
              <a:t> v játrech    </a:t>
            </a:r>
            <a:r>
              <a:rPr lang="cs-CZ" b="1" dirty="0">
                <a:solidFill>
                  <a:schemeClr val="accent1"/>
                </a:solidFill>
              </a:rPr>
              <a:t>aktivace či inaktivace léčiva</a:t>
            </a:r>
          </a:p>
          <a:p>
            <a:r>
              <a:rPr lang="cs-CZ" dirty="0"/>
              <a:t>Syntetické látky, rostlinné alkaloidy</a:t>
            </a:r>
          </a:p>
          <a:p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4" name="Obrázek 3" descr="images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832" y="152018"/>
            <a:ext cx="2889667" cy="21644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8" y="108491"/>
            <a:ext cx="8777288" cy="66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29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9" y="164306"/>
            <a:ext cx="8431917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1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41089"/>
            <a:ext cx="8767763" cy="65758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29688" y="6226303"/>
            <a:ext cx="32623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Půl století protinádorové terapie a její perspektivy. P. </a:t>
            </a:r>
            <a:r>
              <a:rPr lang="cs-CZ" sz="1400" dirty="0" err="1"/>
              <a:t>Klener</a:t>
            </a:r>
            <a:endParaRPr lang="cs-CZ"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524D3D-799D-4635-8BD8-84FA849ED95D}"/>
              </a:ext>
            </a:extLst>
          </p:cNvPr>
          <p:cNvSpPr txBox="1"/>
          <p:nvPr/>
        </p:nvSpPr>
        <p:spPr>
          <a:xfrm>
            <a:off x="9633442" y="4736890"/>
            <a:ext cx="222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Methotrexat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Prednison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Šipka: doleva 2">
            <a:extLst>
              <a:ext uri="{FF2B5EF4-FFF2-40B4-BE49-F238E27FC236}">
                <a16:creationId xmlns:a16="http://schemas.microsoft.com/office/drawing/2014/main" id="{66020A8E-3324-48A4-81FF-9777A4B84DA7}"/>
              </a:ext>
            </a:extLst>
          </p:cNvPr>
          <p:cNvSpPr/>
          <p:nvPr/>
        </p:nvSpPr>
        <p:spPr>
          <a:xfrm rot="20144974">
            <a:off x="8716039" y="5478008"/>
            <a:ext cx="978408" cy="5247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8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Principy protinádorové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9229" y="1543050"/>
            <a:ext cx="11478985" cy="4633913"/>
          </a:xfrm>
        </p:spPr>
        <p:txBody>
          <a:bodyPr/>
          <a:lstStyle/>
          <a:p>
            <a:r>
              <a:rPr lang="cs-CZ" dirty="0"/>
              <a:t>Kombinace s jiným druhem terapie- chirurgie, radioterapie</a:t>
            </a:r>
          </a:p>
          <a:p>
            <a:pPr marL="0" indent="0">
              <a:buNone/>
            </a:pPr>
            <a:r>
              <a:rPr lang="cs-CZ" b="1" dirty="0" err="1">
                <a:solidFill>
                  <a:srgbClr val="00B0F0"/>
                </a:solidFill>
              </a:rPr>
              <a:t>Neoadjuvantní</a:t>
            </a:r>
            <a:r>
              <a:rPr lang="cs-CZ" b="1" dirty="0">
                <a:solidFill>
                  <a:srgbClr val="00B0F0"/>
                </a:solidFill>
              </a:rPr>
              <a:t> podání </a:t>
            </a:r>
            <a:r>
              <a:rPr lang="cs-CZ" dirty="0"/>
              <a:t>(pokročilý ca prsu, tu konečníku)- zvýšení pravděpodobnosti radikality zákroku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B0F0"/>
                </a:solidFill>
              </a:rPr>
              <a:t>Adjuvantní podání </a:t>
            </a:r>
            <a:r>
              <a:rPr lang="cs-CZ" dirty="0"/>
              <a:t>(po operaci- ca prsu) k likvidaci mikroskopické choroby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i="1" dirty="0"/>
              <a:t>Kombinace více druhů cytostatik s odlišným mechanismem účinku a toxicitou  !zvýšení účinnosti!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65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442913"/>
            <a:ext cx="11016343" cy="5734050"/>
          </a:xfrm>
        </p:spPr>
        <p:txBody>
          <a:bodyPr/>
          <a:lstStyle/>
          <a:p>
            <a:r>
              <a:rPr lang="cs-CZ" b="1" dirty="0"/>
              <a:t>Konvenční režimy CHT  </a:t>
            </a:r>
            <a:r>
              <a:rPr lang="cs-CZ" dirty="0"/>
              <a:t>jdou do </a:t>
            </a:r>
            <a:r>
              <a:rPr lang="cs-CZ" b="1" dirty="0">
                <a:solidFill>
                  <a:srgbClr val="FF0000"/>
                </a:solidFill>
              </a:rPr>
              <a:t>maximálně tolerovatelné dávky (MDT)</a:t>
            </a:r>
          </a:p>
          <a:p>
            <a:endParaRPr lang="cs-CZ" b="1" dirty="0"/>
          </a:p>
          <a:p>
            <a:r>
              <a:rPr lang="cs-CZ" b="1" dirty="0"/>
              <a:t>Režimy metronomické – </a:t>
            </a:r>
            <a:r>
              <a:rPr lang="cs-CZ" dirty="0"/>
              <a:t>každodenní podání konvečního cytostatika v malé dávce (</a:t>
            </a:r>
            <a:r>
              <a:rPr lang="cs-CZ" dirty="0" err="1"/>
              <a:t>etoposid</a:t>
            </a:r>
            <a:r>
              <a:rPr lang="cs-CZ" dirty="0"/>
              <a:t>, cyklofosfamid) spolu s </a:t>
            </a:r>
            <a:r>
              <a:rPr lang="cs-CZ" dirty="0" err="1"/>
              <a:t>anitangiogenním</a:t>
            </a:r>
            <a:r>
              <a:rPr lang="cs-CZ" dirty="0"/>
              <a:t> lékem (thalidomid) a další </a:t>
            </a:r>
            <a:r>
              <a:rPr lang="cs-CZ" dirty="0" err="1"/>
              <a:t>biologikem</a:t>
            </a:r>
            <a:r>
              <a:rPr lang="cs-CZ" dirty="0"/>
              <a:t> (COX2 inhibitor- </a:t>
            </a:r>
            <a:r>
              <a:rPr lang="cs-CZ" dirty="0" err="1"/>
              <a:t>celecoxib</a:t>
            </a:r>
            <a:r>
              <a:rPr lang="cs-CZ" dirty="0"/>
              <a:t>, PARP agonista </a:t>
            </a:r>
            <a:r>
              <a:rPr lang="cs-CZ" dirty="0" err="1"/>
              <a:t>fenofibrat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/>
              <a:t>    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= ovlivnění nádorové angiogeneze, nádorového mikroprostředí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    </a:t>
            </a:r>
            <a:r>
              <a:rPr lang="cs-CZ" dirty="0"/>
              <a:t>nižší toxicita, podává se až po vyčerpání aktivní léčby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25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6" y="400049"/>
            <a:ext cx="10413805" cy="5829302"/>
          </a:xfrm>
          <a:prstGeom prst="rect">
            <a:avLst/>
          </a:prstGeom>
        </p:spPr>
      </p:pic>
      <p:pic>
        <p:nvPicPr>
          <p:cNvPr id="3" name="Obrázek 2" descr="x.jpg"/>
          <p:cNvPicPr>
            <a:picLocks noChangeAspect="1"/>
          </p:cNvPicPr>
          <p:nvPr/>
        </p:nvPicPr>
        <p:blipFill>
          <a:blip r:embed="rId4" cstate="print"/>
          <a:srcRect b="26604"/>
          <a:stretch>
            <a:fillRect/>
          </a:stretch>
        </p:blipFill>
        <p:spPr>
          <a:xfrm>
            <a:off x="192976" y="633984"/>
            <a:ext cx="4366832" cy="1755760"/>
          </a:xfrm>
          <a:prstGeom prst="rect">
            <a:avLst/>
          </a:prstGeom>
        </p:spPr>
      </p:pic>
      <p:pic>
        <p:nvPicPr>
          <p:cNvPr id="4" name="Obrázek 3" descr="x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1" y="3636264"/>
            <a:ext cx="5498592" cy="18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4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Protinádorová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5"/>
                </a:solidFill>
              </a:rPr>
              <a:t>Chirurgická léčba</a:t>
            </a:r>
          </a:p>
          <a:p>
            <a:r>
              <a:rPr lang="cs-CZ" b="1" dirty="0">
                <a:solidFill>
                  <a:schemeClr val="accent5"/>
                </a:solidFill>
              </a:rPr>
              <a:t>Systémová terapie- </a:t>
            </a:r>
            <a:r>
              <a:rPr lang="cs-CZ" b="1" dirty="0" err="1">
                <a:solidFill>
                  <a:schemeClr val="accent5"/>
                </a:solidFill>
              </a:rPr>
              <a:t>hormonoterapie</a:t>
            </a:r>
            <a:r>
              <a:rPr lang="cs-CZ" b="1" dirty="0">
                <a:solidFill>
                  <a:schemeClr val="accent5"/>
                </a:solidFill>
              </a:rPr>
              <a:t>, chemoterapie, cílená terapie, 			     imunoterapie</a:t>
            </a:r>
          </a:p>
          <a:p>
            <a:r>
              <a:rPr lang="cs-CZ" b="1" dirty="0">
                <a:solidFill>
                  <a:schemeClr val="accent5"/>
                </a:solidFill>
              </a:rPr>
              <a:t>Radioterapie</a:t>
            </a:r>
          </a:p>
          <a:p>
            <a:endParaRPr lang="cs-CZ" dirty="0"/>
          </a:p>
          <a:p>
            <a:r>
              <a:rPr lang="cs-CZ" dirty="0"/>
              <a:t>Podpůrná terapie</a:t>
            </a:r>
          </a:p>
          <a:p>
            <a:r>
              <a:rPr lang="cs-CZ" dirty="0"/>
              <a:t>Paliativní péče</a:t>
            </a:r>
          </a:p>
        </p:txBody>
      </p:sp>
    </p:spTree>
    <p:extLst>
      <p:ext uri="{BB962C8B-B14F-4D97-AF65-F5344CB8AC3E}">
        <p14:creationId xmlns:p14="http://schemas.microsoft.com/office/powerpoint/2010/main" val="184231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ewing.jpg"/>
          <p:cNvPicPr>
            <a:picLocks noChangeAspect="1"/>
          </p:cNvPicPr>
          <p:nvPr/>
        </p:nvPicPr>
        <p:blipFill>
          <a:blip r:embed="rId3" cstate="print"/>
          <a:srcRect r="4337"/>
          <a:stretch>
            <a:fillRect/>
          </a:stretch>
        </p:blipFill>
        <p:spPr>
          <a:xfrm rot="5400000">
            <a:off x="2124458" y="-1075943"/>
            <a:ext cx="6857998" cy="9009888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2365248" y="719328"/>
            <a:ext cx="2023872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6626352" y="554736"/>
            <a:ext cx="2121408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6839712" y="3718560"/>
            <a:ext cx="2121408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193536" y="5864352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Schéma </a:t>
            </a:r>
            <a:r>
              <a:rPr lang="cs-CZ" sz="2000" b="1" dirty="0" err="1"/>
              <a:t>polychemoterapie</a:t>
            </a:r>
            <a:r>
              <a:rPr lang="cs-CZ" sz="2000" b="1" dirty="0"/>
              <a:t> u </a:t>
            </a:r>
            <a:r>
              <a:rPr lang="cs-CZ" sz="2000" b="1" dirty="0" err="1"/>
              <a:t>Ewingova</a:t>
            </a:r>
            <a:r>
              <a:rPr lang="cs-CZ" sz="2000" b="1" dirty="0"/>
              <a:t> sarkomu</a:t>
            </a:r>
          </a:p>
        </p:txBody>
      </p:sp>
    </p:spTree>
    <p:extLst>
      <p:ext uri="{BB962C8B-B14F-4D97-AF65-F5344CB8AC3E}">
        <p14:creationId xmlns:p14="http://schemas.microsoft.com/office/powerpoint/2010/main" val="368848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2856" y="194437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Mechanismus účinku cytostatik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6168"/>
            <a:ext cx="10951464" cy="4689475"/>
          </a:xfrm>
        </p:spPr>
        <p:txBody>
          <a:bodyPr>
            <a:normAutofit lnSpcReduction="10000"/>
          </a:bodyPr>
          <a:lstStyle/>
          <a:p>
            <a:r>
              <a:rPr lang="cs-CZ" sz="3200" dirty="0"/>
              <a:t>Inhibice enzymů nutných pro syntézu nukleových kyselin- </a:t>
            </a:r>
            <a:r>
              <a:rPr lang="cs-CZ" sz="3200" b="1" dirty="0"/>
              <a:t>antimetabolity</a:t>
            </a:r>
          </a:p>
          <a:p>
            <a:r>
              <a:rPr lang="cs-CZ" sz="3200" dirty="0"/>
              <a:t>Inkorporace falešných nukleoidů do nukleových kyselin- </a:t>
            </a:r>
            <a:r>
              <a:rPr lang="cs-CZ" sz="3200" b="1" dirty="0" err="1"/>
              <a:t>interkalační</a:t>
            </a:r>
            <a:r>
              <a:rPr lang="cs-CZ" sz="3200" b="1" dirty="0"/>
              <a:t> cytostatika</a:t>
            </a:r>
          </a:p>
          <a:p>
            <a:r>
              <a:rPr lang="cs-CZ" sz="3200" dirty="0"/>
              <a:t>Přímé poškození struktury již hotových nukleových kyselin- </a:t>
            </a:r>
            <a:r>
              <a:rPr lang="cs-CZ" sz="3200" b="1" dirty="0"/>
              <a:t>alkylační cytostatika</a:t>
            </a:r>
          </a:p>
          <a:p>
            <a:r>
              <a:rPr lang="cs-CZ" sz="3200" dirty="0"/>
              <a:t>Blokáda </a:t>
            </a:r>
            <a:r>
              <a:rPr lang="cs-CZ" sz="3200" dirty="0" err="1"/>
              <a:t>topoizomerázy</a:t>
            </a:r>
            <a:r>
              <a:rPr lang="cs-CZ" sz="3200" dirty="0"/>
              <a:t> I a II </a:t>
            </a:r>
          </a:p>
          <a:p>
            <a:r>
              <a:rPr lang="cs-CZ" sz="3200" dirty="0"/>
              <a:t>Poškození funkce </a:t>
            </a:r>
            <a:r>
              <a:rPr lang="cs-CZ" sz="3200" dirty="0" err="1"/>
              <a:t>mikrotubulárního</a:t>
            </a:r>
            <a:r>
              <a:rPr lang="cs-CZ" sz="3200" dirty="0"/>
              <a:t> systému – </a:t>
            </a:r>
            <a:r>
              <a:rPr lang="cs-CZ" sz="3200" b="1" dirty="0" err="1"/>
              <a:t>vinca</a:t>
            </a:r>
            <a:r>
              <a:rPr lang="cs-CZ" sz="3200" b="1" dirty="0"/>
              <a:t> alkaloidy, </a:t>
            </a:r>
            <a:r>
              <a:rPr lang="cs-CZ" sz="3200" b="1" dirty="0" err="1"/>
              <a:t>taxany</a:t>
            </a:r>
            <a:endParaRPr lang="cs-CZ" sz="3200" b="1" dirty="0"/>
          </a:p>
          <a:p>
            <a:r>
              <a:rPr lang="cs-CZ" sz="3200" dirty="0"/>
              <a:t>Kombinované účinky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8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A3DCA4-2B18-4F82-86B2-357F7ABF7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4" t="35840" r="33483" b="9051"/>
          <a:stretch/>
        </p:blipFill>
        <p:spPr>
          <a:xfrm>
            <a:off x="929390" y="425915"/>
            <a:ext cx="10720824" cy="58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4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7225" y="3428982"/>
            <a:ext cx="10644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 err="1"/>
              <a:t>Dihydropyrimidine</a:t>
            </a:r>
            <a:r>
              <a:rPr lang="cs-CZ" sz="2000" b="1" dirty="0"/>
              <a:t> </a:t>
            </a:r>
            <a:r>
              <a:rPr lang="cs-CZ" sz="2000" b="1" dirty="0" err="1"/>
              <a:t>dehydrogenase</a:t>
            </a:r>
            <a:r>
              <a:rPr lang="cs-CZ" sz="2000" b="1" dirty="0"/>
              <a:t> (DPD) </a:t>
            </a:r>
            <a:r>
              <a:rPr lang="cs-CZ" sz="2000" dirty="0"/>
              <a:t>– enzyme </a:t>
            </a:r>
            <a:r>
              <a:rPr lang="cs-CZ" sz="2000" dirty="0" err="1"/>
              <a:t>encoded</a:t>
            </a:r>
            <a:r>
              <a:rPr lang="cs-CZ" sz="2000" dirty="0"/>
              <a:t> by </a:t>
            </a:r>
            <a:r>
              <a:rPr lang="en-US" sz="2000" i="1" dirty="0"/>
              <a:t>DPYD</a:t>
            </a:r>
            <a:r>
              <a:rPr lang="en-US" sz="2000" dirty="0"/>
              <a:t> gene, is the rate-limiting step in pyrimidine catabolism and deactivates more than 80% of standard doses of 5FU and the oral 5FU prodrug </a:t>
            </a:r>
            <a:r>
              <a:rPr lang="en-US" sz="2000" dirty="0" err="1"/>
              <a:t>capecitabine</a:t>
            </a:r>
            <a:r>
              <a:rPr lang="en-US" sz="2000" dirty="0"/>
              <a:t>.</a:t>
            </a:r>
          </a:p>
          <a:p>
            <a:pPr algn="just"/>
            <a:r>
              <a:rPr lang="en-US" sz="2000" b="1" dirty="0"/>
              <a:t>True deficiency of DPD </a:t>
            </a:r>
            <a:r>
              <a:rPr lang="en-US" sz="2000" dirty="0"/>
              <a:t>affects approximately 5% of the overall population. In these patients, the lack of enzymatic activity </a:t>
            </a:r>
            <a:r>
              <a:rPr lang="en-US" sz="2000" u="sng" dirty="0"/>
              <a:t>increases the half-life of the drug, resulting in excess drug accumulation and toxicity</a:t>
            </a:r>
          </a:p>
          <a:p>
            <a:pPr algn="just"/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6"/>
          <a:stretch/>
        </p:blipFill>
        <p:spPr>
          <a:xfrm>
            <a:off x="657225" y="899742"/>
            <a:ext cx="11072813" cy="14434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57724" y="5529271"/>
            <a:ext cx="664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https://emedicine.medscape.com/article/1746057-overview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53440" y="499872"/>
            <a:ext cx="465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Pozn.  Geneticky vázaná intolerance cytostatik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1672B8-80DE-4DA3-9EA3-5D03E9DDD43D}"/>
              </a:ext>
            </a:extLst>
          </p:cNvPr>
          <p:cNvSpPr txBox="1"/>
          <p:nvPr/>
        </p:nvSpPr>
        <p:spPr>
          <a:xfrm>
            <a:off x="2113614" y="2368447"/>
            <a:ext cx="45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LÉČBA THIOPURINY U LEUKEMIÍ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2157B4-3EE5-4EE5-B7CF-CF0244BB16D0}"/>
              </a:ext>
            </a:extLst>
          </p:cNvPr>
          <p:cNvSpPr txBox="1"/>
          <p:nvPr/>
        </p:nvSpPr>
        <p:spPr>
          <a:xfrm>
            <a:off x="2023672" y="5276538"/>
            <a:ext cx="15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GIT NÁDORY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C6A17D9-4373-41C5-9875-AA33D90E2BB4}"/>
              </a:ext>
            </a:extLst>
          </p:cNvPr>
          <p:cNvSpPr/>
          <p:nvPr/>
        </p:nvSpPr>
        <p:spPr>
          <a:xfrm>
            <a:off x="657225" y="899742"/>
            <a:ext cx="11072813" cy="2069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4AD5564-70DF-4A34-B51A-2E61D8FFB305}"/>
              </a:ext>
            </a:extLst>
          </p:cNvPr>
          <p:cNvSpPr/>
          <p:nvPr/>
        </p:nvSpPr>
        <p:spPr>
          <a:xfrm>
            <a:off x="657225" y="3428982"/>
            <a:ext cx="11072813" cy="26420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56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7E5CB-8564-42F1-9DE7-69EC714A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04423" cy="134375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Rezistence k chemoterapii</a:t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76F36B9-B550-4144-A03D-07B6F669FFC4}"/>
              </a:ext>
            </a:extLst>
          </p:cNvPr>
          <p:cNvSpPr txBox="1"/>
          <p:nvPr/>
        </p:nvSpPr>
        <p:spPr>
          <a:xfrm>
            <a:off x="914399" y="1723871"/>
            <a:ext cx="105980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Primární daná typem nádoru</a:t>
            </a:r>
          </a:p>
          <a:p>
            <a:r>
              <a:rPr lang="cs-CZ" sz="2800" dirty="0"/>
              <a:t>Sekundární – vzniká až v průběhu léčby cytostatiky</a:t>
            </a:r>
          </a:p>
          <a:p>
            <a:endParaRPr lang="cs-CZ" sz="2800" dirty="0"/>
          </a:p>
          <a:p>
            <a:r>
              <a:rPr lang="cs-CZ" sz="2800" b="1" dirty="0"/>
              <a:t>Změna farmakokinetiky- </a:t>
            </a:r>
            <a:r>
              <a:rPr lang="cs-CZ" sz="2800" dirty="0"/>
              <a:t>snížená resorpce, zvýšené vylučování  z buňky, zrychlený katabolismus</a:t>
            </a:r>
          </a:p>
          <a:p>
            <a:r>
              <a:rPr lang="cs-CZ" sz="2800" b="1" dirty="0"/>
              <a:t>Změna buněčné populace</a:t>
            </a:r>
            <a:r>
              <a:rPr lang="cs-CZ" sz="2800" dirty="0"/>
              <a:t>- v G0 fázi</a:t>
            </a:r>
          </a:p>
          <a:p>
            <a:endParaRPr lang="cs-CZ" sz="2800" dirty="0"/>
          </a:p>
          <a:p>
            <a:r>
              <a:rPr lang="cs-CZ" sz="2800" b="1" dirty="0"/>
              <a:t>Mnohočetná léková rezistence MDR </a:t>
            </a:r>
            <a:r>
              <a:rPr lang="cs-CZ" sz="2800" dirty="0"/>
              <a:t>– urychlené vypuzování cytostatika z buňky, transportní proteiny rodiny ABC – </a:t>
            </a:r>
            <a:r>
              <a:rPr lang="cs-CZ" sz="2800" dirty="0">
                <a:solidFill>
                  <a:srgbClr val="0070C0"/>
                </a:solidFill>
              </a:rPr>
              <a:t>P-glykoprotein, MRP, </a:t>
            </a:r>
            <a:r>
              <a:rPr lang="cs-CZ" sz="2800" dirty="0" err="1">
                <a:solidFill>
                  <a:schemeClr val="accent5">
                    <a:lumMod val="75000"/>
                  </a:schemeClr>
                </a:solidFill>
              </a:rPr>
              <a:t>Breast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accent5">
                    <a:lumMod val="75000"/>
                  </a:schemeClr>
                </a:solidFill>
              </a:rPr>
              <a:t>Cancer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 Resistence Protein BCRP</a:t>
            </a:r>
          </a:p>
          <a:p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36D0572-873C-464A-85CB-7A68F2FCC3C8}"/>
              </a:ext>
            </a:extLst>
          </p:cNvPr>
          <p:cNvSpPr/>
          <p:nvPr/>
        </p:nvSpPr>
        <p:spPr>
          <a:xfrm>
            <a:off x="838200" y="4706911"/>
            <a:ext cx="10794167" cy="1546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677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31" y="0"/>
            <a:ext cx="9101138" cy="68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9" y="885824"/>
            <a:ext cx="11146681" cy="46291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2659" y="5927271"/>
            <a:ext cx="532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Breast</a:t>
            </a:r>
            <a:r>
              <a:rPr lang="cs-CZ" sz="2400" dirty="0"/>
              <a:t> </a:t>
            </a:r>
            <a:r>
              <a:rPr lang="cs-CZ" sz="2400" dirty="0" err="1"/>
              <a:t>Cancer</a:t>
            </a:r>
            <a:r>
              <a:rPr lang="cs-CZ" sz="2400" dirty="0"/>
              <a:t> Resistence Protein BCRP</a:t>
            </a:r>
          </a:p>
        </p:txBody>
      </p:sp>
    </p:spTree>
    <p:extLst>
      <p:ext uri="{BB962C8B-B14F-4D97-AF65-F5344CB8AC3E}">
        <p14:creationId xmlns:p14="http://schemas.microsoft.com/office/powerpoint/2010/main" val="1288669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7A56B6E-0362-2D23-EAD2-564C3F5F4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5" t="28323" r="18036" b="17842"/>
          <a:stretch/>
        </p:blipFill>
        <p:spPr>
          <a:xfrm>
            <a:off x="473527" y="333836"/>
            <a:ext cx="8158868" cy="57984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BF8377-C614-3F35-477C-2CDE5E5629BD}"/>
              </a:ext>
            </a:extLst>
          </p:cNvPr>
          <p:cNvSpPr txBox="1"/>
          <p:nvPr/>
        </p:nvSpPr>
        <p:spPr>
          <a:xfrm>
            <a:off x="6433460" y="6384470"/>
            <a:ext cx="556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https://is.muni.cz/th/uvpp1/bakalarska_prace-prf.pdf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b="19368"/>
          <a:stretch/>
        </p:blipFill>
        <p:spPr>
          <a:xfrm>
            <a:off x="7063859" y="581454"/>
            <a:ext cx="4937641" cy="28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8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7" y="0"/>
            <a:ext cx="9344025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93F51EA-D4C4-976C-7C1E-9CB61AB467BF}"/>
              </a:ext>
            </a:extLst>
          </p:cNvPr>
          <p:cNvSpPr txBox="1"/>
          <p:nvPr/>
        </p:nvSpPr>
        <p:spPr>
          <a:xfrm>
            <a:off x="8690538" y="832753"/>
            <a:ext cx="125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CHT</a:t>
            </a:r>
          </a:p>
        </p:txBody>
      </p:sp>
    </p:spTree>
    <p:extLst>
      <p:ext uri="{BB962C8B-B14F-4D97-AF65-F5344CB8AC3E}">
        <p14:creationId xmlns:p14="http://schemas.microsoft.com/office/powerpoint/2010/main" val="973107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64" y="0"/>
            <a:ext cx="8757072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7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933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5"/>
                </a:solidFill>
              </a:rPr>
              <a:t>Chirurgická léčba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02" y="1014413"/>
            <a:ext cx="9424197" cy="5607507"/>
          </a:xfrm>
        </p:spPr>
      </p:pic>
    </p:spTree>
    <p:extLst>
      <p:ext uri="{BB962C8B-B14F-4D97-AF65-F5344CB8AC3E}">
        <p14:creationId xmlns:p14="http://schemas.microsoft.com/office/powerpoint/2010/main" val="2307765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už&#10;&#10;Popis byl vytvořen automaticky">
            <a:extLst>
              <a:ext uri="{FF2B5EF4-FFF2-40B4-BE49-F238E27FC236}">
                <a16:creationId xmlns:a16="http://schemas.microsoft.com/office/drawing/2014/main" id="{82883823-BC67-46E7-AE6E-065B8452E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1322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5C83CF-E223-4702-AC03-48547B08021D}"/>
              </a:ext>
            </a:extLst>
          </p:cNvPr>
          <p:cNvSpPr txBox="1"/>
          <p:nvPr/>
        </p:nvSpPr>
        <p:spPr>
          <a:xfrm>
            <a:off x="820535" y="494676"/>
            <a:ext cx="581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Chlazení pokožky hlavy k prevenci alopecie</a:t>
            </a:r>
          </a:p>
          <a:p>
            <a:r>
              <a:rPr lang="cs-CZ" sz="2400" dirty="0"/>
              <a:t>			</a:t>
            </a:r>
            <a:r>
              <a:rPr lang="cs-CZ" sz="2400" dirty="0" err="1"/>
              <a:t>DigniCap</a:t>
            </a: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74FA033-C47C-4D88-8D58-F00817B68F2A}"/>
              </a:ext>
            </a:extLst>
          </p:cNvPr>
          <p:cNvSpPr txBox="1"/>
          <p:nvPr/>
        </p:nvSpPr>
        <p:spPr>
          <a:xfrm>
            <a:off x="5561351" y="6490741"/>
            <a:ext cx="677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http://www.anti-ca.cz/terapie-proti-padani-vlasu-pri-chemoterapii</a:t>
            </a:r>
          </a:p>
        </p:txBody>
      </p:sp>
    </p:spTree>
    <p:extLst>
      <p:ext uri="{BB962C8B-B14F-4D97-AF65-F5344CB8AC3E}">
        <p14:creationId xmlns:p14="http://schemas.microsoft.com/office/powerpoint/2010/main" val="1865874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61B37F-80FC-8C79-D3A2-93E649649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5" t="29752" r="41473" b="24750"/>
          <a:stretch/>
        </p:blipFill>
        <p:spPr>
          <a:xfrm>
            <a:off x="489856" y="740982"/>
            <a:ext cx="7396844" cy="3622559"/>
          </a:xfrm>
          <a:prstGeom prst="rect">
            <a:avLst/>
          </a:prstGeom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C8EA63-B744-8878-CB29-C10C1CA634AD}"/>
              </a:ext>
            </a:extLst>
          </p:cNvPr>
          <p:cNvSpPr txBox="1"/>
          <p:nvPr/>
        </p:nvSpPr>
        <p:spPr>
          <a:xfrm>
            <a:off x="2977962" y="97969"/>
            <a:ext cx="613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Cílená léčba vs biologická léčba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D90EAF-1CE2-69DA-550B-9E6BE6FE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" t="74298" r="40134" b="9027"/>
          <a:stretch/>
        </p:blipFill>
        <p:spPr>
          <a:xfrm>
            <a:off x="2478966" y="4482198"/>
            <a:ext cx="9512041" cy="15236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A71D21-CD24-6E65-8984-C5194B5C60DC}"/>
              </a:ext>
            </a:extLst>
          </p:cNvPr>
          <p:cNvSpPr txBox="1"/>
          <p:nvPr/>
        </p:nvSpPr>
        <p:spPr>
          <a:xfrm>
            <a:off x="7756072" y="6449784"/>
            <a:ext cx="4490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https://www.mou.cz/cilena-lecba/t1553</a:t>
            </a:r>
          </a:p>
        </p:txBody>
      </p:sp>
    </p:spTree>
    <p:extLst>
      <p:ext uri="{BB962C8B-B14F-4D97-AF65-F5344CB8AC3E}">
        <p14:creationId xmlns:p14="http://schemas.microsoft.com/office/powerpoint/2010/main" val="2599795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149B57-DD4B-CFE9-F276-B91C9C1B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CB72B6-144D-A1ED-FEBA-80FA4874B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1" t="30943" r="35580" b="13792"/>
          <a:stretch/>
        </p:blipFill>
        <p:spPr>
          <a:xfrm>
            <a:off x="1094015" y="326571"/>
            <a:ext cx="9633857" cy="51380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01DF71-FFD8-BFFB-3A5B-563B0ED95CA9}"/>
              </a:ext>
            </a:extLst>
          </p:cNvPr>
          <p:cNvSpPr txBox="1"/>
          <p:nvPr/>
        </p:nvSpPr>
        <p:spPr>
          <a:xfrm>
            <a:off x="1159331" y="5666011"/>
            <a:ext cx="1027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Nežádoucí účinky – alergická reakce, </a:t>
            </a:r>
            <a:r>
              <a:rPr lang="cs-CZ" dirty="0" err="1"/>
              <a:t>akneiformní</a:t>
            </a:r>
            <a:r>
              <a:rPr lang="cs-CZ" dirty="0"/>
              <a:t> vyrážka, suchost kůže, poruchy metabolismu minerálů, hand-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sy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515E8EA-DB3A-0313-783E-AC4D46111AD9}"/>
              </a:ext>
            </a:extLst>
          </p:cNvPr>
          <p:cNvSpPr txBox="1"/>
          <p:nvPr/>
        </p:nvSpPr>
        <p:spPr>
          <a:xfrm>
            <a:off x="7478484" y="6346763"/>
            <a:ext cx="4408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https://www.mou.cz/cilena-lecba/t1553</a:t>
            </a:r>
          </a:p>
        </p:txBody>
      </p:sp>
    </p:spTree>
    <p:extLst>
      <p:ext uri="{BB962C8B-B14F-4D97-AF65-F5344CB8AC3E}">
        <p14:creationId xmlns:p14="http://schemas.microsoft.com/office/powerpoint/2010/main" val="104340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65379D-A129-0FD3-2D62-5F83D321B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8" t="21627" r="10938" b="54313"/>
          <a:stretch/>
        </p:blipFill>
        <p:spPr>
          <a:xfrm>
            <a:off x="832757" y="325097"/>
            <a:ext cx="10213675" cy="24181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D8E736-A632-E577-DA80-809AA669D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12" t="34516" r="16427" b="26655"/>
          <a:stretch/>
        </p:blipFill>
        <p:spPr>
          <a:xfrm>
            <a:off x="375557" y="2775855"/>
            <a:ext cx="6237515" cy="26615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39AB1F-1D0C-2662-787E-273A1FB30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77" t="33802" r="10803" b="34516"/>
          <a:stretch/>
        </p:blipFill>
        <p:spPr>
          <a:xfrm>
            <a:off x="5061858" y="4286246"/>
            <a:ext cx="6939643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24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</a:rPr>
              <a:t>Radioterapie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646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51" y="169477"/>
            <a:ext cx="10936224" cy="147796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ROLE RADIOTERAPIE V LÉČBĚ NÁDOROVÝCH </a:t>
            </a: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572768"/>
            <a:ext cx="11490575" cy="427939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Kurativní</a:t>
            </a:r>
            <a:r>
              <a:rPr lang="cs-CZ" sz="2400" dirty="0"/>
              <a:t> – </a:t>
            </a:r>
            <a:r>
              <a:rPr lang="cs-CZ" sz="2400" u="sng" dirty="0"/>
              <a:t>léčba nádorů citlivých k záření </a:t>
            </a:r>
            <a:r>
              <a:rPr lang="cs-CZ" sz="2400" dirty="0"/>
              <a:t>– tu děložního hrdla, prostata, </a:t>
            </a:r>
            <a:r>
              <a:rPr lang="cs-CZ" sz="2400" dirty="0" err="1"/>
              <a:t>head</a:t>
            </a:r>
            <a:r>
              <a:rPr lang="cs-CZ" sz="2400" dirty="0"/>
              <a:t> and </a:t>
            </a:r>
            <a:r>
              <a:rPr lang="cs-CZ" sz="2400" dirty="0" err="1"/>
              <a:t>neck</a:t>
            </a:r>
            <a:r>
              <a:rPr lang="cs-CZ" sz="2400" dirty="0"/>
              <a:t>, anální karcinom; hraničně operabilní a inoperabilní nádory</a:t>
            </a:r>
          </a:p>
          <a:p>
            <a:endParaRPr lang="cs-CZ" sz="2400" dirty="0"/>
          </a:p>
          <a:p>
            <a:r>
              <a:rPr lang="cs-CZ" sz="2400" b="1" dirty="0" err="1"/>
              <a:t>Neoadjuvantní</a:t>
            </a:r>
            <a:r>
              <a:rPr lang="cs-CZ" sz="2400" dirty="0"/>
              <a:t> – </a:t>
            </a:r>
            <a:r>
              <a:rPr lang="cs-CZ" sz="2400" u="sng" dirty="0"/>
              <a:t>s cílem zmenšit tumoru před operací </a:t>
            </a:r>
            <a:r>
              <a:rPr lang="cs-CZ" sz="2400" dirty="0"/>
              <a:t>– tu konečníku</a:t>
            </a:r>
          </a:p>
          <a:p>
            <a:endParaRPr lang="cs-CZ" sz="2400" dirty="0"/>
          </a:p>
          <a:p>
            <a:r>
              <a:rPr lang="cs-CZ" sz="2400" b="1" dirty="0"/>
              <a:t>Adjuvantní</a:t>
            </a:r>
            <a:r>
              <a:rPr lang="cs-CZ" sz="2400" dirty="0"/>
              <a:t> – </a:t>
            </a:r>
            <a:r>
              <a:rPr lang="cs-CZ" sz="2400" u="sng" dirty="0"/>
              <a:t>zajišťovací radioterapie, cílem je eliminovat zbytky choroby</a:t>
            </a:r>
            <a:r>
              <a:rPr lang="cs-CZ" sz="2400" dirty="0"/>
              <a:t> </a:t>
            </a:r>
            <a:r>
              <a:rPr lang="cs-CZ" sz="2400" u="sng" dirty="0"/>
              <a:t>a riziko mikroskopického šíření </a:t>
            </a:r>
            <a:r>
              <a:rPr lang="cs-CZ" sz="2400" dirty="0"/>
              <a:t>– tu prsu, mozku</a:t>
            </a:r>
          </a:p>
          <a:p>
            <a:endParaRPr lang="cs-CZ" sz="2400" dirty="0"/>
          </a:p>
          <a:p>
            <a:r>
              <a:rPr lang="cs-CZ" sz="2400" b="1" dirty="0"/>
              <a:t>Paliativní</a:t>
            </a:r>
            <a:r>
              <a:rPr lang="cs-CZ" sz="2400" dirty="0"/>
              <a:t> – </a:t>
            </a:r>
            <a:r>
              <a:rPr lang="cs-CZ" sz="2400" u="sng" dirty="0"/>
              <a:t>ovlivnit bolest a </a:t>
            </a:r>
            <a:r>
              <a:rPr lang="cs-CZ" sz="2400" u="sng" dirty="0" err="1"/>
              <a:t>subj</a:t>
            </a:r>
            <a:r>
              <a:rPr lang="cs-CZ" sz="2400" u="sng" dirty="0"/>
              <a:t>. potíže pacienta způsobené nádorem</a:t>
            </a:r>
          </a:p>
          <a:p>
            <a:r>
              <a:rPr lang="cs-CZ" sz="2400" b="1" u="sng" dirty="0"/>
              <a:t>Nenádorová</a:t>
            </a:r>
            <a:r>
              <a:rPr lang="cs-CZ" sz="2400" b="1" dirty="0"/>
              <a:t> RT</a:t>
            </a:r>
            <a:r>
              <a:rPr lang="cs-CZ" sz="2400" dirty="0"/>
              <a:t>-</a:t>
            </a:r>
            <a:r>
              <a:rPr lang="cs-CZ" sz="2400" b="1" dirty="0"/>
              <a:t> </a:t>
            </a:r>
            <a:r>
              <a:rPr lang="cs-CZ" sz="2400" u="sng" dirty="0"/>
              <a:t>prevence bolestivosti, zánětu u nenádorových chorob </a:t>
            </a:r>
            <a:r>
              <a:rPr lang="cs-CZ" sz="2400" dirty="0"/>
              <a:t>– ostruha patní, artróza velkých kloubů, ale i arteriovenosní malformace mozku, stenózy dechových cest</a:t>
            </a:r>
          </a:p>
        </p:txBody>
      </p:sp>
    </p:spTree>
    <p:extLst>
      <p:ext uri="{BB962C8B-B14F-4D97-AF65-F5344CB8AC3E}">
        <p14:creationId xmlns:p14="http://schemas.microsoft.com/office/powerpoint/2010/main" val="3207437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text 8"/>
          <p:cNvSpPr>
            <a:spLocks noGrp="1"/>
          </p:cNvSpPr>
          <p:nvPr>
            <p:ph type="body" idx="1"/>
          </p:nvPr>
        </p:nvSpPr>
        <p:spPr>
          <a:xfrm>
            <a:off x="767958" y="2788840"/>
            <a:ext cx="10817033" cy="370239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chemeClr val="tx1"/>
                </a:solidFill>
              </a:rPr>
              <a:t>Ionizující záření </a:t>
            </a:r>
            <a:r>
              <a:rPr lang="cs-CZ" altLang="cs-CZ" sz="2400" dirty="0">
                <a:solidFill>
                  <a:schemeClr val="tx1"/>
                </a:solidFill>
              </a:rPr>
              <a:t>–  záření, jenž má takovou energii, která je schopná při průchodu látkou vyvolat </a:t>
            </a:r>
            <a:r>
              <a:rPr lang="cs-CZ" altLang="cs-CZ" sz="2400" b="1" dirty="0">
                <a:solidFill>
                  <a:schemeClr val="tx1"/>
                </a:solidFill>
              </a:rPr>
              <a:t>ionizaci </a:t>
            </a:r>
            <a:r>
              <a:rPr lang="cs-CZ" altLang="cs-CZ" sz="2400" dirty="0">
                <a:solidFill>
                  <a:schemeClr val="tx1"/>
                </a:solidFill>
              </a:rPr>
              <a:t>atomů</a:t>
            </a:r>
          </a:p>
          <a:p>
            <a:pPr eaLnBrk="1" hangingPunct="1"/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400" u="sng" dirty="0">
                <a:solidFill>
                  <a:schemeClr val="tx1"/>
                </a:solidFill>
              </a:rPr>
              <a:t>Energie je nesená </a:t>
            </a:r>
          </a:p>
          <a:p>
            <a:pPr eaLnBrk="1" hangingPunct="1"/>
            <a:r>
              <a:rPr lang="cs-CZ" altLang="cs-CZ" sz="2400" b="1" dirty="0">
                <a:solidFill>
                  <a:schemeClr val="tx1"/>
                </a:solidFill>
              </a:rPr>
              <a:t>A/ elektromagnetickým zářením </a:t>
            </a:r>
            <a:r>
              <a:rPr lang="cs-CZ" altLang="cs-CZ" sz="2400" dirty="0">
                <a:solidFill>
                  <a:schemeClr val="tx1"/>
                </a:solidFill>
              </a:rPr>
              <a:t>– kvanta energie „fotony“, záření X, záření </a:t>
            </a:r>
            <a:r>
              <a:rPr lang="el-GR" altLang="cs-CZ" sz="2400" dirty="0">
                <a:solidFill>
                  <a:schemeClr val="tx1"/>
                </a:solidFill>
              </a:rPr>
              <a:t>γ</a:t>
            </a:r>
            <a:r>
              <a:rPr lang="cs-CZ" altLang="cs-CZ" sz="2400" dirty="0">
                <a:solidFill>
                  <a:schemeClr val="tx1"/>
                </a:solidFill>
              </a:rPr>
              <a:t> (gama)</a:t>
            </a:r>
          </a:p>
          <a:p>
            <a:pPr eaLnBrk="1" hangingPunct="1"/>
            <a:r>
              <a:rPr lang="cs-CZ" altLang="cs-CZ" sz="2400" b="1" dirty="0">
                <a:solidFill>
                  <a:schemeClr val="tx1"/>
                </a:solidFill>
              </a:rPr>
              <a:t>B/ korpuskulárním zářením </a:t>
            </a:r>
            <a:r>
              <a:rPr lang="cs-CZ" altLang="cs-CZ" sz="2400" dirty="0">
                <a:solidFill>
                  <a:schemeClr val="tx1"/>
                </a:solidFill>
              </a:rPr>
              <a:t>–  elektrony, alfa částice, protony, neutrony, piony, mezony, jádra atomu uhlíku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132362" y="1066597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</a:rPr>
              <a:t>RADIOBIOLOGIE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49" y="156728"/>
            <a:ext cx="3861461" cy="214238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10548003" y="1570563"/>
            <a:ext cx="1167619" cy="337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678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r="815" b="3587"/>
          <a:stretch/>
        </p:blipFill>
        <p:spPr>
          <a:xfrm>
            <a:off x="1023582" y="627799"/>
            <a:ext cx="4981433" cy="52862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277969" y="1255594"/>
            <a:ext cx="5718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Přímo ionizující záření </a:t>
            </a:r>
          </a:p>
          <a:p>
            <a:pPr eaLnBrk="1" hangingPunct="1"/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– vyvolává ionizaci DNA přímo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77967" y="3930555"/>
            <a:ext cx="5540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Nepřímo ionizující záření </a:t>
            </a:r>
            <a:r>
              <a:rPr lang="cs-CZ" altLang="cs-CZ" sz="2400" dirty="0">
                <a:latin typeface="+mn-lt"/>
              </a:rPr>
              <a:t>– energie je předána sekundárním částicím s nábojem </a:t>
            </a:r>
          </a:p>
          <a:p>
            <a:pPr eaLnBrk="1" hangingPunct="1"/>
            <a:r>
              <a:rPr lang="cs-CZ" altLang="cs-CZ" sz="2400" dirty="0">
                <a:latin typeface="+mn-lt"/>
              </a:rPr>
              <a:t>a schopností přímé ionizace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9175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6563" y="0"/>
            <a:ext cx="11755437" cy="29067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u="sng" dirty="0">
                <a:solidFill>
                  <a:schemeClr val="tx1"/>
                </a:solidFill>
              </a:rPr>
              <a:t>Efekt ionizujícího záření v živém organismu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A/Fyzikální reakce </a:t>
            </a:r>
            <a:r>
              <a:rPr lang="cs-CZ" sz="2400" dirty="0">
                <a:solidFill>
                  <a:schemeClr val="tx1"/>
                </a:solidFill>
              </a:rPr>
              <a:t>– ionizace, excitace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B/Chemické reakce </a:t>
            </a:r>
            <a:r>
              <a:rPr lang="cs-CZ" sz="2400" dirty="0">
                <a:solidFill>
                  <a:schemeClr val="tx1"/>
                </a:solidFill>
              </a:rPr>
              <a:t>– „radiolýza vody“ – tvorba volných radikálů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C/Biochemické reakce </a:t>
            </a:r>
            <a:r>
              <a:rPr lang="cs-CZ" sz="2400" dirty="0">
                <a:solidFill>
                  <a:schemeClr val="tx1"/>
                </a:solidFill>
              </a:rPr>
              <a:t>– působení na úrovni makromolekul (DNA, bílkoviny, enzymy..)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D/Biologické reakce</a:t>
            </a:r>
            <a:r>
              <a:rPr lang="cs-CZ" sz="2400" dirty="0">
                <a:solidFill>
                  <a:schemeClr val="tx1"/>
                </a:solidFill>
              </a:rPr>
              <a:t> – změny buněčných struktur vedoucí k smrti buňky, genetické poškození 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64" y="2440627"/>
            <a:ext cx="5260880" cy="401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671864" y="2974170"/>
            <a:ext cx="1951038" cy="490538"/>
          </a:xfrm>
          <a:prstGeom prst="ellipse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8953500" y="6469063"/>
            <a:ext cx="301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Steel: Basic radiobiology</a:t>
            </a:r>
          </a:p>
        </p:txBody>
      </p:sp>
      <p:sp>
        <p:nvSpPr>
          <p:cNvPr id="7" name="Ovál 6"/>
          <p:cNvSpPr/>
          <p:nvPr/>
        </p:nvSpPr>
        <p:spPr>
          <a:xfrm>
            <a:off x="5721300" y="3618928"/>
            <a:ext cx="1951038" cy="4905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559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3" y="273050"/>
            <a:ext cx="9904412" cy="239236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</a:rPr>
              <a:t>Dvojité zlomy DNA </a:t>
            </a:r>
            <a:r>
              <a:rPr lang="cs-CZ" altLang="cs-CZ" sz="2800" dirty="0">
                <a:solidFill>
                  <a:schemeClr val="tx1"/>
                </a:solidFill>
              </a:rPr>
              <a:t>– vznikají v důsledku dvou jednoduchých zlomů (SSB), závisí na hustotě ionizace, časové souslednosti SSB, aktivitě reparace DNA</a:t>
            </a:r>
          </a:p>
          <a:p>
            <a:pPr eaLnBrk="1" hangingPunct="1"/>
            <a:endParaRPr lang="cs-CZ" altLang="cs-CZ" sz="2800" dirty="0"/>
          </a:p>
        </p:txBody>
      </p:sp>
      <p:pic>
        <p:nvPicPr>
          <p:cNvPr id="12291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02" y="2120397"/>
            <a:ext cx="2611721" cy="38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12" y="2120397"/>
            <a:ext cx="2647784" cy="3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8621713" y="6494463"/>
            <a:ext cx="313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J. Petera, Mechanismus účinků ionizujícího záření</a:t>
            </a:r>
          </a:p>
        </p:txBody>
      </p:sp>
    </p:spTree>
    <p:extLst>
      <p:ext uri="{BB962C8B-B14F-4D97-AF65-F5344CB8AC3E}">
        <p14:creationId xmlns:p14="http://schemas.microsoft.com/office/powerpoint/2010/main" val="367739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25437"/>
            <a:ext cx="10515600" cy="4351338"/>
          </a:xfrm>
        </p:spPr>
        <p:txBody>
          <a:bodyPr>
            <a:noAutofit/>
          </a:bodyPr>
          <a:lstStyle/>
          <a:p>
            <a:r>
              <a:rPr lang="cs-CZ" b="1" dirty="0"/>
              <a:t>Hodnocení radikality zákroku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RX</a:t>
            </a:r>
            <a:r>
              <a:rPr lang="cs-CZ" dirty="0"/>
              <a:t> přítomnost reziduálního nádoru nelze hodnotit</a:t>
            </a:r>
          </a:p>
          <a:p>
            <a:pPr marL="0" indent="0">
              <a:buNone/>
            </a:pPr>
            <a:r>
              <a:rPr lang="cs-CZ" b="1" dirty="0"/>
              <a:t>R0</a:t>
            </a:r>
            <a:r>
              <a:rPr lang="cs-CZ" dirty="0"/>
              <a:t> bez reziduálního nádoru</a:t>
            </a:r>
          </a:p>
          <a:p>
            <a:pPr marL="0" indent="0">
              <a:buNone/>
            </a:pPr>
            <a:r>
              <a:rPr lang="cs-CZ" b="1" dirty="0"/>
              <a:t>R1</a:t>
            </a:r>
            <a:r>
              <a:rPr lang="cs-CZ" dirty="0"/>
              <a:t> mikroskopicky reziduální nádor</a:t>
            </a:r>
          </a:p>
          <a:p>
            <a:pPr marL="0" indent="0">
              <a:buNone/>
            </a:pPr>
            <a:r>
              <a:rPr lang="cs-CZ" b="1" dirty="0"/>
              <a:t>R2</a:t>
            </a:r>
            <a:r>
              <a:rPr lang="cs-CZ" dirty="0"/>
              <a:t> makroskopicky reziduální nádor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u="sng" dirty="0"/>
              <a:t>Tumory mozku </a:t>
            </a:r>
            <a:r>
              <a:rPr lang="cs-CZ" dirty="0"/>
              <a:t>- GTR = gross tumor </a:t>
            </a:r>
            <a:r>
              <a:rPr lang="cs-CZ" dirty="0" err="1"/>
              <a:t>resection</a:t>
            </a:r>
            <a:r>
              <a:rPr lang="cs-CZ" dirty="0"/>
              <a:t>, NTR, STR = </a:t>
            </a:r>
            <a:r>
              <a:rPr lang="cs-CZ" dirty="0" err="1"/>
              <a:t>subtotal</a:t>
            </a:r>
            <a:r>
              <a:rPr lang="cs-CZ" dirty="0"/>
              <a:t> tumor </a:t>
            </a:r>
            <a:r>
              <a:rPr lang="cs-CZ" dirty="0" err="1"/>
              <a:t>resection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u="sng" dirty="0"/>
              <a:t>Sarkomy měkkých tkání </a:t>
            </a:r>
            <a:r>
              <a:rPr lang="cs-CZ" dirty="0"/>
              <a:t> – radikální resekce lem 1-2 cm, marginální resekce 0,1-2mm lem zdravé tkáně, </a:t>
            </a:r>
            <a:r>
              <a:rPr lang="cs-CZ" dirty="0" err="1"/>
              <a:t>intralezionální</a:t>
            </a:r>
            <a:r>
              <a:rPr lang="cs-CZ" dirty="0"/>
              <a:t> resekce &lt; 0,1 mm</a:t>
            </a:r>
          </a:p>
        </p:txBody>
      </p:sp>
    </p:spTree>
    <p:extLst>
      <p:ext uri="{BB962C8B-B14F-4D97-AF65-F5344CB8AC3E}">
        <p14:creationId xmlns:p14="http://schemas.microsoft.com/office/powerpoint/2010/main" val="1044639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794" y="449629"/>
            <a:ext cx="4198149" cy="31486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1227" y="93025"/>
            <a:ext cx="4504098" cy="3657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0243" y="4074618"/>
            <a:ext cx="11691257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V reakci na ozáření se nádorové a normální buňky liší </a:t>
            </a:r>
            <a:r>
              <a:rPr lang="cs-CZ" altLang="cs-CZ" sz="2400" b="1" dirty="0">
                <a:latin typeface="Tw Cen MT" panose="020B0602020104020603" pitchFamily="34" charset="-18"/>
              </a:rPr>
              <a:t>různou schopností reparace a nastartování </a:t>
            </a:r>
            <a:r>
              <a:rPr lang="cs-CZ" altLang="cs-CZ" sz="2400" b="1" dirty="0" err="1">
                <a:latin typeface="Tw Cen MT" panose="020B0602020104020603" pitchFamily="34" charset="-18"/>
              </a:rPr>
              <a:t>apoptózy</a:t>
            </a:r>
            <a:r>
              <a:rPr lang="cs-CZ" altLang="cs-CZ" sz="2400" b="1" dirty="0">
                <a:latin typeface="Tw Cen MT" panose="020B0602020104020603" pitchFamily="34" charset="-18"/>
              </a:rPr>
              <a:t>. </a:t>
            </a:r>
          </a:p>
          <a:p>
            <a:pPr eaLnBrk="1" hangingPunct="1"/>
            <a:endParaRPr lang="cs-CZ" altLang="cs-CZ" sz="2400" b="1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b="1" u="sng" dirty="0">
                <a:latin typeface="Tw Cen MT" panose="020B0602020104020603" pitchFamily="34" charset="-18"/>
              </a:rPr>
              <a:t>Omezená schopnost apoptózy a reparace nádorových buněk </a:t>
            </a:r>
            <a:r>
              <a:rPr lang="cs-CZ" altLang="cs-CZ" sz="2400" u="sng" dirty="0">
                <a:latin typeface="Tw Cen MT" panose="020B0602020104020603" pitchFamily="34" charset="-18"/>
              </a:rPr>
              <a:t>vede ke kumulaci chyb </a:t>
            </a:r>
          </a:p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v genomu a následně k většímu usmrcování po ozáření v porovnání se zdravými buňkami, </a:t>
            </a:r>
          </a:p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u kterých mechanismy apoptózy a reparace nejsou narušeny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237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1" y="352527"/>
            <a:ext cx="7780746" cy="60593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ovéPole 4"/>
          <p:cNvSpPr txBox="1">
            <a:spLocks noChangeArrowheads="1"/>
          </p:cNvSpPr>
          <p:nvPr/>
        </p:nvSpPr>
        <p:spPr bwMode="auto">
          <a:xfrm>
            <a:off x="7491413" y="6411913"/>
            <a:ext cx="3529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 dirty="0">
                <a:latin typeface="Tw Cen MT" panose="020B0602020104020603" pitchFamily="34" charset="-18"/>
              </a:rPr>
              <a:t>MUDr. </a:t>
            </a:r>
            <a:r>
              <a:rPr lang="cs-CZ" altLang="cs-CZ" sz="1000" dirty="0" err="1">
                <a:latin typeface="Tw Cen MT" panose="020B0602020104020603" pitchFamily="34" charset="-18"/>
              </a:rPr>
              <a:t>Vošmik</a:t>
            </a:r>
            <a:r>
              <a:rPr lang="cs-CZ" altLang="cs-CZ" sz="1000" dirty="0">
                <a:latin typeface="Tw Cen MT" panose="020B0602020104020603" pitchFamily="34" charset="-18"/>
              </a:rPr>
              <a:t>: Reparace radiačního poškození</a:t>
            </a:r>
          </a:p>
        </p:txBody>
      </p:sp>
      <p:sp>
        <p:nvSpPr>
          <p:cNvPr id="2" name="Ovál 1"/>
          <p:cNvSpPr/>
          <p:nvPr/>
        </p:nvSpPr>
        <p:spPr>
          <a:xfrm>
            <a:off x="7416801" y="2685957"/>
            <a:ext cx="1785256" cy="7430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9027887" y="2903674"/>
            <a:ext cx="287382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+ ABSCOPAL EFFECT</a:t>
            </a:r>
          </a:p>
        </p:txBody>
      </p:sp>
    </p:spTree>
    <p:extLst>
      <p:ext uri="{BB962C8B-B14F-4D97-AF65-F5344CB8AC3E}">
        <p14:creationId xmlns:p14="http://schemas.microsoft.com/office/powerpoint/2010/main" val="1754088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5638" y="530225"/>
            <a:ext cx="10390187" cy="202190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PRINCIP RADIOTERAPIE </a:t>
            </a:r>
            <a:r>
              <a:rPr lang="cs-CZ" sz="2400" dirty="0">
                <a:solidFill>
                  <a:schemeClr val="tx1"/>
                </a:solidFill>
              </a:rPr>
              <a:t>– ozáření nádoru či lůžka nádoru s maximálním šetřením okolní zdravé tkáně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FRAKCIONACE</a:t>
            </a:r>
            <a:r>
              <a:rPr lang="cs-CZ" sz="2400" dirty="0">
                <a:solidFill>
                  <a:schemeClr val="tx1"/>
                </a:solidFill>
              </a:rPr>
              <a:t> = celková dávka rozdělena do dílčích frakcí, </a:t>
            </a:r>
            <a:r>
              <a:rPr lang="cs-CZ" sz="2400" b="1" dirty="0">
                <a:solidFill>
                  <a:schemeClr val="tx1"/>
                </a:solidFill>
              </a:rPr>
              <a:t>ochrana zdravých tkání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>
                <a:solidFill>
                  <a:schemeClr val="tx1"/>
                </a:solidFill>
              </a:rPr>
              <a:t>Předpokládá se nižší reparační schopnost nádorových buněk</a:t>
            </a:r>
          </a:p>
        </p:txBody>
      </p:sp>
      <p:pic>
        <p:nvPicPr>
          <p:cNvPr id="13315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006725"/>
            <a:ext cx="111363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7"/>
          <p:cNvSpPr txBox="1">
            <a:spLocks noChangeArrowheads="1"/>
          </p:cNvSpPr>
          <p:nvPr/>
        </p:nvSpPr>
        <p:spPr bwMode="auto">
          <a:xfrm>
            <a:off x="10180638" y="6496050"/>
            <a:ext cx="249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www.astronuklfyzika.cz</a:t>
            </a:r>
          </a:p>
        </p:txBody>
      </p:sp>
    </p:spTree>
    <p:extLst>
      <p:ext uri="{BB962C8B-B14F-4D97-AF65-F5344CB8AC3E}">
        <p14:creationId xmlns:p14="http://schemas.microsoft.com/office/powerpoint/2010/main" val="3293592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063" y="244467"/>
            <a:ext cx="6944408" cy="5262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correspon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225425"/>
            <a:ext cx="1428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mail">
            <a:hlinkClick r:id="rId4" tooltip="Email the autho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-225425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137779" y="6045961"/>
            <a:ext cx="455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Lancet </a:t>
            </a:r>
            <a:r>
              <a:rPr lang="cs-CZ" sz="1200" dirty="0" err="1">
                <a:latin typeface="+mn-lt"/>
              </a:rPr>
              <a:t>Oncol</a:t>
            </a:r>
            <a:r>
              <a:rPr lang="cs-CZ" sz="1200" dirty="0">
                <a:latin typeface="+mn-lt"/>
              </a:rPr>
              <a:t>. 2005 Jul;6(7):520-8.</a:t>
            </a:r>
          </a:p>
          <a:p>
            <a:r>
              <a:rPr lang="cs-CZ" sz="1200" dirty="0">
                <a:latin typeface="+mn-lt"/>
              </a:rPr>
              <a:t>New </a:t>
            </a:r>
            <a:r>
              <a:rPr lang="cs-CZ" sz="1200" dirty="0" err="1">
                <a:latin typeface="+mn-lt"/>
              </a:rPr>
              <a:t>insights</a:t>
            </a:r>
            <a:r>
              <a:rPr lang="cs-CZ" sz="1200" dirty="0">
                <a:latin typeface="+mn-lt"/>
              </a:rPr>
              <a:t> on cell </a:t>
            </a:r>
            <a:r>
              <a:rPr lang="cs-CZ" sz="1200" dirty="0" err="1">
                <a:latin typeface="+mn-lt"/>
              </a:rPr>
              <a:t>death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radiation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exposure</a:t>
            </a:r>
            <a:r>
              <a:rPr lang="cs-CZ" sz="1200" dirty="0">
                <a:latin typeface="+mn-lt"/>
              </a:rPr>
              <a:t>.</a:t>
            </a:r>
          </a:p>
          <a:p>
            <a:r>
              <a:rPr lang="cs-CZ" sz="1200" dirty="0" err="1">
                <a:latin typeface="+mn-lt"/>
              </a:rPr>
              <a:t>Prise</a:t>
            </a:r>
            <a:r>
              <a:rPr lang="cs-CZ" sz="1200" dirty="0">
                <a:latin typeface="+mn-lt"/>
              </a:rPr>
              <a:t> KM1, </a:t>
            </a:r>
            <a:r>
              <a:rPr lang="cs-CZ" sz="1200" dirty="0" err="1">
                <a:latin typeface="+mn-lt"/>
              </a:rPr>
              <a:t>Schettino</a:t>
            </a:r>
            <a:r>
              <a:rPr lang="cs-CZ" sz="1200" dirty="0">
                <a:latin typeface="+mn-lt"/>
              </a:rPr>
              <a:t> G, </a:t>
            </a:r>
            <a:r>
              <a:rPr lang="cs-CZ" sz="1200" dirty="0" err="1">
                <a:latin typeface="+mn-lt"/>
              </a:rPr>
              <a:t>Folkard</a:t>
            </a:r>
            <a:r>
              <a:rPr lang="cs-CZ" sz="1200" dirty="0">
                <a:latin typeface="+mn-lt"/>
              </a:rPr>
              <a:t> M, </a:t>
            </a:r>
            <a:r>
              <a:rPr lang="cs-CZ" sz="1200" dirty="0" err="1">
                <a:latin typeface="+mn-lt"/>
              </a:rPr>
              <a:t>Held</a:t>
            </a:r>
            <a:r>
              <a:rPr lang="cs-CZ" sz="1200" dirty="0">
                <a:latin typeface="+mn-lt"/>
              </a:rPr>
              <a:t> KD.0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788729" y="533400"/>
            <a:ext cx="40331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b="1" u="sng" dirty="0"/>
              <a:t>Jednorázová aplikace vysoké dávky </a:t>
            </a:r>
            <a:r>
              <a:rPr lang="cs-CZ" b="1" dirty="0"/>
              <a:t>- </a:t>
            </a:r>
            <a:r>
              <a:rPr lang="cs-CZ" dirty="0"/>
              <a:t>letální efekt na nádorové buňky, riziko nekrózy zdravé tkáně, proto </a:t>
            </a:r>
            <a:r>
              <a:rPr lang="cs-CZ" b="1" u="sng" dirty="0"/>
              <a:t>omezená velikost tumorů na  3-4 cm</a:t>
            </a:r>
          </a:p>
          <a:p>
            <a:pPr>
              <a:defRPr/>
            </a:pPr>
            <a:endParaRPr lang="cs-CZ" b="1" u="sng" dirty="0"/>
          </a:p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Radiobiologicky odlišný efekt v tkáních </a:t>
            </a:r>
            <a:r>
              <a:rPr lang="cs-CZ" dirty="0"/>
              <a:t>– na kyslíku nezávislý efekt, </a:t>
            </a:r>
          </a:p>
          <a:p>
            <a:pPr>
              <a:defRPr/>
            </a:pPr>
            <a:r>
              <a:rPr lang="cs-CZ" dirty="0"/>
              <a:t>přímý letální účinek na buňky vlivem </a:t>
            </a:r>
            <a:r>
              <a:rPr lang="cs-CZ" b="1" dirty="0"/>
              <a:t>desintegrace buněčných membrán cestou </a:t>
            </a:r>
            <a:r>
              <a:rPr lang="cs-CZ" b="1" dirty="0" err="1"/>
              <a:t>sfingomyelin-ceramid-apoptóza</a:t>
            </a:r>
            <a:endParaRPr lang="cs-CZ" b="1" dirty="0"/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3" y="104093"/>
            <a:ext cx="9904412" cy="3098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accent1"/>
                </a:solidFill>
              </a:rPr>
              <a:t>Možnosti radioterapie</a:t>
            </a:r>
          </a:p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</a:rPr>
              <a:t>A/ TELETERAPIE </a:t>
            </a:r>
            <a:r>
              <a:rPr lang="cs-CZ" altLang="cs-CZ" sz="2800" dirty="0">
                <a:solidFill>
                  <a:schemeClr val="tx1"/>
                </a:solidFill>
              </a:rPr>
              <a:t>– zdroj mimo tělo pacienta (lineární urychlovač)</a:t>
            </a:r>
          </a:p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</a:rPr>
              <a:t>B/ BRACHYTERAPIE </a:t>
            </a:r>
            <a:r>
              <a:rPr lang="cs-CZ" altLang="cs-CZ" sz="2800" dirty="0">
                <a:solidFill>
                  <a:schemeClr val="tx1"/>
                </a:solidFill>
              </a:rPr>
              <a:t>– zdroj v blízkosti či přímo v tkáni (radioizotopová zrna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192</a:t>
            </a:r>
            <a:r>
              <a:rPr lang="cs-CZ" altLang="cs-CZ" sz="2800" dirty="0">
                <a:solidFill>
                  <a:schemeClr val="tx1"/>
                </a:solidFill>
              </a:rPr>
              <a:t>Ir,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198</a:t>
            </a:r>
            <a:r>
              <a:rPr lang="cs-CZ" altLang="cs-CZ" sz="2800" dirty="0">
                <a:solidFill>
                  <a:schemeClr val="tx1"/>
                </a:solidFill>
              </a:rPr>
              <a:t>Au,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137</a:t>
            </a:r>
            <a:r>
              <a:rPr lang="cs-CZ" altLang="cs-CZ" sz="2800" dirty="0">
                <a:solidFill>
                  <a:schemeClr val="tx1"/>
                </a:solidFill>
              </a:rPr>
              <a:t>Cs, </a:t>
            </a:r>
            <a:r>
              <a:rPr lang="cs-CZ" altLang="cs-CZ" sz="2800" baseline="30000" dirty="0">
                <a:solidFill>
                  <a:schemeClr val="tx1"/>
                </a:solidFill>
              </a:rPr>
              <a:t>125</a:t>
            </a:r>
            <a:r>
              <a:rPr lang="cs-CZ" altLang="cs-CZ" sz="2800" dirty="0">
                <a:solidFill>
                  <a:schemeClr val="tx1"/>
                </a:solidFill>
              </a:rPr>
              <a:t>I)</a:t>
            </a: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813276"/>
            <a:ext cx="4655732" cy="34922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8175625" y="5937250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BRT obrázek</a:t>
            </a:r>
          </a:p>
        </p:txBody>
      </p:sp>
      <p:pic>
        <p:nvPicPr>
          <p:cNvPr id="14341" name="Picture 2" descr="G:\edukacni\Edukační FOTO\sarkom paže sin, Brichta\plánování BRT\DSC01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73" y="2813276"/>
            <a:ext cx="4655733" cy="34932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05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6" descr="OBR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846" y="232952"/>
            <a:ext cx="8213926" cy="65327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4012883" y="713746"/>
            <a:ext cx="42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+mn-lt"/>
              </a:rPr>
              <a:t>LINEÁRNÍ URYCHLOVAČ</a:t>
            </a:r>
          </a:p>
        </p:txBody>
      </p:sp>
    </p:spTree>
    <p:extLst>
      <p:ext uri="{BB962C8B-B14F-4D97-AF65-F5344CB8AC3E}">
        <p14:creationId xmlns:p14="http://schemas.microsoft.com/office/powerpoint/2010/main" val="2430884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484" t="52602" r="31093" b="15734"/>
          <a:stretch/>
        </p:blipFill>
        <p:spPr bwMode="auto">
          <a:xfrm>
            <a:off x="1069141" y="204715"/>
            <a:ext cx="10313088" cy="5942867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TextovéPole 2"/>
          <p:cNvSpPr txBox="1"/>
          <p:nvPr/>
        </p:nvSpPr>
        <p:spPr>
          <a:xfrm>
            <a:off x="6045952" y="6136948"/>
            <a:ext cx="5090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latin typeface="+mn-lt"/>
              </a:rPr>
              <a:t>TREATMENT MACHINES FOR EXTERNAL BEAM RADIOTHERAPY E.B. PODGORSAK Department </a:t>
            </a:r>
            <a:r>
              <a:rPr lang="cs-CZ" sz="1000" b="1" dirty="0" err="1">
                <a:latin typeface="+mn-lt"/>
              </a:rPr>
              <a:t>of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err="1">
                <a:latin typeface="+mn-lt"/>
              </a:rPr>
              <a:t>Medical</a:t>
            </a:r>
            <a:r>
              <a:rPr lang="cs-CZ" sz="1000" b="1" dirty="0">
                <a:latin typeface="+mn-lt"/>
              </a:rPr>
              <a:t> </a:t>
            </a:r>
            <a:r>
              <a:rPr lang="cs-CZ" sz="1000" b="1" dirty="0" err="1">
                <a:latin typeface="+mn-lt"/>
              </a:rPr>
              <a:t>Physics</a:t>
            </a:r>
            <a:r>
              <a:rPr lang="cs-CZ" sz="1000" b="1" dirty="0">
                <a:latin typeface="+mn-lt"/>
              </a:rPr>
              <a:t>, </a:t>
            </a:r>
            <a:r>
              <a:rPr lang="cs-CZ" sz="1000" b="1" dirty="0" err="1">
                <a:latin typeface="+mn-lt"/>
              </a:rPr>
              <a:t>McGill</a:t>
            </a:r>
            <a:r>
              <a:rPr lang="cs-CZ" sz="1000" b="1" dirty="0">
                <a:latin typeface="+mn-lt"/>
              </a:rPr>
              <a:t> University </a:t>
            </a:r>
            <a:r>
              <a:rPr lang="cs-CZ" sz="1000" b="1" dirty="0" err="1">
                <a:latin typeface="+mn-lt"/>
              </a:rPr>
              <a:t>Health</a:t>
            </a:r>
            <a:r>
              <a:rPr lang="cs-CZ" sz="1000" b="1" dirty="0">
                <a:latin typeface="+mn-lt"/>
              </a:rPr>
              <a:t> Centre, Montreal, </a:t>
            </a:r>
            <a:r>
              <a:rPr lang="cs-CZ" sz="1000" b="1" dirty="0" err="1">
                <a:latin typeface="+mn-lt"/>
              </a:rPr>
              <a:t>Quebec</a:t>
            </a:r>
            <a:r>
              <a:rPr lang="cs-CZ" sz="1000" b="1" dirty="0">
                <a:latin typeface="+mn-lt"/>
              </a:rPr>
              <a:t>, </a:t>
            </a:r>
            <a:r>
              <a:rPr lang="cs-CZ" sz="1000" b="1" dirty="0" err="1">
                <a:latin typeface="+mn-lt"/>
              </a:rPr>
              <a:t>Canada</a:t>
            </a:r>
            <a:endParaRPr lang="cs-CZ" sz="1000" b="1" dirty="0">
              <a:latin typeface="+mn-lt"/>
            </a:endParaRPr>
          </a:p>
        </p:txBody>
      </p:sp>
      <p:sp>
        <p:nvSpPr>
          <p:cNvPr id="5" name="Šipka nahoru 4"/>
          <p:cNvSpPr/>
          <p:nvPr/>
        </p:nvSpPr>
        <p:spPr>
          <a:xfrm>
            <a:off x="3123699" y="3156204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679618" y="2828544"/>
            <a:ext cx="316992" cy="192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>
            <a:off x="4509130" y="2353898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se zářezem 9"/>
          <p:cNvSpPr/>
          <p:nvPr/>
        </p:nvSpPr>
        <p:spPr>
          <a:xfrm>
            <a:off x="4612762" y="1874655"/>
            <a:ext cx="316992" cy="2194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147131" y="2604105"/>
            <a:ext cx="676747" cy="60311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se zářezem 12"/>
          <p:cNvSpPr/>
          <p:nvPr/>
        </p:nvSpPr>
        <p:spPr>
          <a:xfrm>
            <a:off x="5022922" y="1860667"/>
            <a:ext cx="426720" cy="231648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se zářezem 13"/>
          <p:cNvSpPr/>
          <p:nvPr/>
        </p:nvSpPr>
        <p:spPr>
          <a:xfrm>
            <a:off x="5583754" y="1860667"/>
            <a:ext cx="682752" cy="2316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 flipV="1">
            <a:off x="6372231" y="2092315"/>
            <a:ext cx="243840" cy="11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651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2125" y="-14290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accent1"/>
                </a:solidFill>
              </a:rPr>
              <a:t>Od 3D k 4D radioterapii</a:t>
            </a:r>
          </a:p>
        </p:txBody>
      </p:sp>
      <p:pic>
        <p:nvPicPr>
          <p:cNvPr id="32771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352550"/>
            <a:ext cx="2620962" cy="3506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317625"/>
            <a:ext cx="2727325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406900"/>
            <a:ext cx="2020888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3090425_1992-gating_animate_ful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418013"/>
            <a:ext cx="18113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28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/>
          <a:srcRect l="18408" t="3790" r="18457" b="5081"/>
          <a:stretch/>
        </p:blipFill>
        <p:spPr>
          <a:xfrm>
            <a:off x="955343" y="313899"/>
            <a:ext cx="4988257" cy="37500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/>
          <a:srcRect l="50035" t="34842" r="21959" b="14785"/>
          <a:stretch/>
        </p:blipFill>
        <p:spPr>
          <a:xfrm>
            <a:off x="7484533" y="313899"/>
            <a:ext cx="3570153" cy="37873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9416958" y="6359857"/>
            <a:ext cx="22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+mn-lt"/>
              </a:rPr>
              <a:t>www.varian.com</a:t>
            </a:r>
          </a:p>
        </p:txBody>
      </p:sp>
      <p:sp>
        <p:nvSpPr>
          <p:cNvPr id="6" name="Obdélník 5"/>
          <p:cNvSpPr/>
          <p:nvPr/>
        </p:nvSpPr>
        <p:spPr>
          <a:xfrm>
            <a:off x="955342" y="4255703"/>
            <a:ext cx="10099343" cy="2142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55343" y="4280088"/>
            <a:ext cx="9949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+mn-lt"/>
              </a:rPr>
              <a:t>4D RADIOTERAPIE </a:t>
            </a:r>
            <a:r>
              <a:rPr lang="cs-CZ" sz="2000" b="1" dirty="0" err="1">
                <a:latin typeface="+mn-lt"/>
              </a:rPr>
              <a:t>respiratory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gating</a:t>
            </a:r>
            <a:r>
              <a:rPr lang="cs-CZ" sz="2000" dirty="0">
                <a:latin typeface="+mn-lt"/>
              </a:rPr>
              <a:t>– mapuje pohyb nádorů a orgánu v čase, ochrana zdravých tkání –</a:t>
            </a:r>
            <a:r>
              <a:rPr lang="cs-CZ" sz="2000" b="1" dirty="0">
                <a:latin typeface="+mn-lt"/>
              </a:rPr>
              <a:t> stereotaktická RT nádorů plic, jater, </a:t>
            </a:r>
            <a:r>
              <a:rPr lang="cs-CZ" sz="2000" b="1" dirty="0" err="1">
                <a:latin typeface="+mn-lt"/>
              </a:rPr>
              <a:t>mts</a:t>
            </a:r>
            <a:r>
              <a:rPr lang="cs-CZ" sz="2000" b="1" dirty="0">
                <a:latin typeface="+mn-lt"/>
              </a:rPr>
              <a:t> dutiny břišní</a:t>
            </a:r>
          </a:p>
          <a:p>
            <a:endParaRPr lang="cs-CZ" sz="2000" b="1" dirty="0">
              <a:latin typeface="+mn-lt"/>
            </a:endParaRPr>
          </a:p>
          <a:p>
            <a:r>
              <a:rPr lang="cs-CZ" sz="2000" b="1" dirty="0">
                <a:latin typeface="+mn-lt"/>
              </a:rPr>
              <a:t>DIBH </a:t>
            </a:r>
            <a:r>
              <a:rPr lang="cs-CZ" sz="2000" b="1" dirty="0" err="1">
                <a:latin typeface="+mn-lt"/>
              </a:rPr>
              <a:t>deep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inspiration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breath</a:t>
            </a:r>
            <a:r>
              <a:rPr lang="cs-CZ" sz="2000" b="1" dirty="0">
                <a:latin typeface="+mn-lt"/>
              </a:rPr>
              <a:t> hold </a:t>
            </a:r>
            <a:r>
              <a:rPr lang="cs-CZ" sz="2000" dirty="0">
                <a:latin typeface="+mn-lt"/>
              </a:rPr>
              <a:t>– paprsek je spuštěn pouze ve fázi maximálního nádechu, kdy je přesně definovaný objem ozařování – pro pacienty s </a:t>
            </a:r>
            <a:r>
              <a:rPr lang="cs-CZ" sz="2000" b="1" dirty="0">
                <a:latin typeface="+mn-lt"/>
              </a:rPr>
              <a:t>ca prsu, lymfomy mediastina</a:t>
            </a:r>
          </a:p>
        </p:txBody>
      </p:sp>
    </p:spTree>
    <p:extLst>
      <p:ext uri="{BB962C8B-B14F-4D97-AF65-F5344CB8AC3E}">
        <p14:creationId xmlns:p14="http://schemas.microsoft.com/office/powerpoint/2010/main" val="1679607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10323"/>
            <a:ext cx="9591444" cy="51405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70100" y="5905500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Fixační maska pro ozařování nádorů v oblasti mozku, hlavy a krku</a:t>
            </a:r>
          </a:p>
        </p:txBody>
      </p:sp>
    </p:spTree>
    <p:extLst>
      <p:ext uri="{BB962C8B-B14F-4D97-AF65-F5344CB8AC3E}">
        <p14:creationId xmlns:p14="http://schemas.microsoft.com/office/powerpoint/2010/main" val="124155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34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Protinádorová systémová léčba – konvenční chemoterapie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91" y="772433"/>
            <a:ext cx="8463834" cy="6085567"/>
          </a:xfrm>
        </p:spPr>
      </p:pic>
    </p:spTree>
    <p:extLst>
      <p:ext uri="{BB962C8B-B14F-4D97-AF65-F5344CB8AC3E}">
        <p14:creationId xmlns:p14="http://schemas.microsoft.com/office/powerpoint/2010/main" val="1559125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501650"/>
            <a:ext cx="4071938" cy="3262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1650"/>
            <a:ext cx="3730625" cy="326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01650"/>
            <a:ext cx="4516438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086225"/>
            <a:ext cx="24876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627438"/>
            <a:ext cx="2484438" cy="2741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ovéPole 6"/>
          <p:cNvSpPr txBox="1">
            <a:spLocks noChangeArrowheads="1"/>
          </p:cNvSpPr>
          <p:nvPr/>
        </p:nvSpPr>
        <p:spPr bwMode="auto">
          <a:xfrm>
            <a:off x="6346634" y="5705498"/>
            <a:ext cx="4967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Tw Cen MT" panose="020B0602020104020603" pitchFamily="34" charset="-18"/>
              </a:rPr>
              <a:t>INTRAKRANIÁLNÍ STEREOTAXE</a:t>
            </a:r>
          </a:p>
        </p:txBody>
      </p:sp>
    </p:spTree>
    <p:extLst>
      <p:ext uri="{BB962C8B-B14F-4D97-AF65-F5344CB8AC3E}">
        <p14:creationId xmlns:p14="http://schemas.microsoft.com/office/powerpoint/2010/main" val="4013374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3941" y="69055"/>
            <a:ext cx="103378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/>
              <a:t>Leksellův gama nůž – intrakraniální </a:t>
            </a:r>
            <a:r>
              <a:rPr lang="cs-CZ" sz="2800" b="1" dirty="0" err="1"/>
              <a:t>stereotaxe</a:t>
            </a:r>
            <a:endParaRPr lang="cs-CZ" sz="2800" b="1" dirty="0"/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33475"/>
            <a:ext cx="9906000" cy="3811588"/>
          </a:xfrm>
        </p:spPr>
        <p:txBody>
          <a:bodyPr/>
          <a:lstStyle/>
          <a:p>
            <a:pPr eaLnBrk="1" hangingPunct="1"/>
            <a:r>
              <a:rPr lang="cs-CZ" altLang="cs-CZ" dirty="0"/>
              <a:t>Konto Míša - charitativní projekt Nadace Charty 77 v r. 1990</a:t>
            </a:r>
          </a:p>
        </p:txBody>
      </p:sp>
      <p:pic>
        <p:nvPicPr>
          <p:cNvPr id="29700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25638"/>
            <a:ext cx="7529513" cy="429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3486150"/>
            <a:ext cx="1717675" cy="2735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762125"/>
            <a:ext cx="3965575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55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/>
          <p:cNvSpPr txBox="1">
            <a:spLocks noChangeArrowheads="1"/>
          </p:cNvSpPr>
          <p:nvPr/>
        </p:nvSpPr>
        <p:spPr bwMode="auto">
          <a:xfrm>
            <a:off x="1760538" y="122238"/>
            <a:ext cx="663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Tw Cen MT" panose="020B0602020104020603" pitchFamily="34" charset="-18"/>
              </a:rPr>
              <a:t>EXTRAKRANIÁLNÍ STEREOTAXE</a:t>
            </a:r>
          </a:p>
        </p:txBody>
      </p:sp>
      <p:sp>
        <p:nvSpPr>
          <p:cNvPr id="27651" name="TextovéPole 6"/>
          <p:cNvSpPr txBox="1">
            <a:spLocks noChangeArrowheads="1"/>
          </p:cNvSpPr>
          <p:nvPr/>
        </p:nvSpPr>
        <p:spPr bwMode="auto">
          <a:xfrm>
            <a:off x="9686925" y="3821113"/>
            <a:ext cx="2060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M0Ú, MUDr. Petr Burkoň</a:t>
            </a:r>
          </a:p>
        </p:txBody>
      </p:sp>
      <p:pic>
        <p:nvPicPr>
          <p:cNvPr id="27652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6588"/>
            <a:ext cx="78089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30" y="446088"/>
            <a:ext cx="3554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8575" y="4051263"/>
            <a:ext cx="346892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54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550863"/>
            <a:ext cx="9906000" cy="1477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/>
              <a:t>Indikace stereotaktické radioterapie a radiochirurgie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41413" y="2127250"/>
            <a:ext cx="9906000" cy="3541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/>
              <a:t>Intrakraniální SRT a SRS </a:t>
            </a:r>
            <a:r>
              <a:rPr lang="cs-CZ" dirty="0"/>
              <a:t>– mozkové metastázy, </a:t>
            </a:r>
            <a:r>
              <a:rPr lang="cs-CZ" dirty="0" err="1"/>
              <a:t>meningeomy</a:t>
            </a:r>
            <a:r>
              <a:rPr lang="cs-CZ" dirty="0"/>
              <a:t>, uveální melanom, </a:t>
            </a:r>
            <a:r>
              <a:rPr lang="cs-CZ" dirty="0" err="1"/>
              <a:t>neurinom</a:t>
            </a:r>
            <a:r>
              <a:rPr lang="cs-CZ" dirty="0"/>
              <a:t> akustiku, </a:t>
            </a:r>
            <a:r>
              <a:rPr lang="cs-CZ" dirty="0" err="1"/>
              <a:t>kraniopharyngeomy</a:t>
            </a:r>
            <a:r>
              <a:rPr lang="cs-CZ" dirty="0"/>
              <a:t>, neuralgie trigeminu, </a:t>
            </a:r>
            <a:r>
              <a:rPr lang="cs-CZ" dirty="0" err="1"/>
              <a:t>arteriovenozní</a:t>
            </a:r>
            <a:r>
              <a:rPr lang="cs-CZ" dirty="0"/>
              <a:t> malformace mozku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/>
              <a:t>Extrakraniální SRT </a:t>
            </a:r>
            <a:r>
              <a:rPr lang="cs-CZ" dirty="0"/>
              <a:t>– metastázy jater, plic, obratlových těl, patologické lymfatické uzliny v </a:t>
            </a:r>
            <a:r>
              <a:rPr lang="cs-CZ" dirty="0" err="1"/>
              <a:t>retroperitoneu</a:t>
            </a:r>
            <a:r>
              <a:rPr lang="cs-CZ" dirty="0"/>
              <a:t> a mediastinu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   </a:t>
            </a:r>
            <a:r>
              <a:rPr lang="cs-CZ" u="sng" dirty="0"/>
              <a:t>primární nádory plic a ledviny </a:t>
            </a:r>
            <a:r>
              <a:rPr lang="cs-CZ" dirty="0"/>
              <a:t>– zejm. </a:t>
            </a:r>
            <a:r>
              <a:rPr lang="cs-CZ" dirty="0" err="1"/>
              <a:t>radiorezistentní</a:t>
            </a:r>
            <a:r>
              <a:rPr lang="cs-CZ" dirty="0"/>
              <a:t> tumory</a:t>
            </a:r>
          </a:p>
        </p:txBody>
      </p:sp>
    </p:spTree>
    <p:extLst>
      <p:ext uri="{BB962C8B-B14F-4D97-AF65-F5344CB8AC3E}">
        <p14:creationId xmlns:p14="http://schemas.microsoft.com/office/powerpoint/2010/main" val="555664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ince, rentgenový snímek, černobílý, černobílá&#10;&#10;Popis byl vytvořen automaticky se střední mírou spolehlivosti">
            <a:extLst>
              <a:ext uri="{FF2B5EF4-FFF2-40B4-BE49-F238E27FC236}">
                <a16:creationId xmlns:a16="http://schemas.microsoft.com/office/drawing/2014/main" id="{8C8051C9-583F-C7A3-CA7B-3CC999BDF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6" b="5850"/>
          <a:stretch/>
        </p:blipFill>
        <p:spPr>
          <a:xfrm>
            <a:off x="1479030" y="759658"/>
            <a:ext cx="4406285" cy="4606821"/>
          </a:xfrm>
          <a:prstGeom prst="rect">
            <a:avLst/>
          </a:prstGeom>
        </p:spPr>
      </p:pic>
      <p:pic>
        <p:nvPicPr>
          <p:cNvPr id="5" name="Obrázek 4" descr="Obsah obrázku Zobrazovací metoda v lékařství, radiologie, kost, Lékařská radiografie&#10;&#10;Popis byl vytvořen automaticky">
            <a:extLst>
              <a:ext uri="{FF2B5EF4-FFF2-40B4-BE49-F238E27FC236}">
                <a16:creationId xmlns:a16="http://schemas.microsoft.com/office/drawing/2014/main" id="{4A430605-FC98-074D-4A1C-2E7D1CFAD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89" y="759658"/>
            <a:ext cx="4756393" cy="46068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455F99-5C9D-CB6E-60A8-180466BBE5B1}"/>
              </a:ext>
            </a:extLst>
          </p:cNvPr>
          <p:cNvSpPr txBox="1"/>
          <p:nvPr/>
        </p:nvSpPr>
        <p:spPr>
          <a:xfrm>
            <a:off x="1877460" y="5517017"/>
            <a:ext cx="308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Solitární metastáza mozku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719129-9125-2972-92FB-DCA063DE256A}"/>
              </a:ext>
            </a:extLst>
          </p:cNvPr>
          <p:cNvSpPr txBox="1"/>
          <p:nvPr/>
        </p:nvSpPr>
        <p:spPr>
          <a:xfrm>
            <a:off x="7540050" y="5606323"/>
            <a:ext cx="359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Miliární metastázy mozku</a:t>
            </a:r>
          </a:p>
        </p:txBody>
      </p:sp>
    </p:spTree>
    <p:extLst>
      <p:ext uri="{BB962C8B-B14F-4D97-AF65-F5344CB8AC3E}">
        <p14:creationId xmlns:p14="http://schemas.microsoft.com/office/powerpoint/2010/main" val="2995040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-77562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accent1"/>
                </a:solidFill>
              </a:rPr>
              <a:t>CYBERKNIFE – robotický ozařovač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63947"/>
            <a:ext cx="9906000" cy="3541712"/>
          </a:xfrm>
        </p:spPr>
        <p:txBody>
          <a:bodyPr/>
          <a:lstStyle/>
          <a:p>
            <a:r>
              <a:rPr lang="cs-CZ" altLang="cs-CZ" sz="1800" dirty="0"/>
              <a:t>Stereotaktické </a:t>
            </a:r>
            <a:r>
              <a:rPr lang="cs-CZ" altLang="cs-CZ" sz="1800" dirty="0" err="1"/>
              <a:t>radiochirurgické</a:t>
            </a:r>
            <a:r>
              <a:rPr lang="cs-CZ" altLang="cs-CZ" sz="1800" dirty="0"/>
              <a:t> zařízení pro intrakraniální i extrakraniální RT</a:t>
            </a:r>
          </a:p>
          <a:p>
            <a:pPr eaLnBrk="1" hangingPunct="1"/>
            <a:r>
              <a:rPr lang="cs-CZ" altLang="cs-CZ" sz="1800" dirty="0"/>
              <a:t>Lineární urychlovač na otočném rameni, 10-30x přesnější než běžný LU</a:t>
            </a:r>
          </a:p>
          <a:p>
            <a:pPr eaLnBrk="1" hangingPunct="1"/>
            <a:r>
              <a:rPr lang="cs-CZ" altLang="cs-CZ" sz="1800" u="sng" dirty="0"/>
              <a:t>Sledování pozice nádoru během ozáření</a:t>
            </a:r>
          </a:p>
        </p:txBody>
      </p:sp>
      <p:pic>
        <p:nvPicPr>
          <p:cNvPr id="3379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928938"/>
            <a:ext cx="5065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ovéPole 4"/>
          <p:cNvSpPr txBox="1">
            <a:spLocks noChangeArrowheads="1"/>
          </p:cNvSpPr>
          <p:nvPr/>
        </p:nvSpPr>
        <p:spPr bwMode="auto">
          <a:xfrm>
            <a:off x="4938713" y="6283325"/>
            <a:ext cx="275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cyberknife.fno.cz</a:t>
            </a:r>
          </a:p>
        </p:txBody>
      </p:sp>
      <p:pic>
        <p:nvPicPr>
          <p:cNvPr id="3379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327275"/>
            <a:ext cx="505618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87" y="361378"/>
            <a:ext cx="2193016" cy="178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07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5" y="-214313"/>
            <a:ext cx="9906000" cy="14795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/>
              <a:t>   </a:t>
            </a:r>
            <a:r>
              <a:rPr lang="cs-CZ" b="1" dirty="0">
                <a:solidFill>
                  <a:schemeClr val="accent1"/>
                </a:solidFill>
              </a:rPr>
              <a:t>Protonová terapie</a:t>
            </a:r>
          </a:p>
        </p:txBody>
      </p:sp>
      <p:sp>
        <p:nvSpPr>
          <p:cNvPr id="34819" name="TextovéPole 6"/>
          <p:cNvSpPr txBox="1">
            <a:spLocks noChangeArrowheads="1"/>
          </p:cNvSpPr>
          <p:nvPr/>
        </p:nvSpPr>
        <p:spPr bwMode="auto">
          <a:xfrm>
            <a:off x="9771063" y="6384925"/>
            <a:ext cx="2155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  <p:pic>
        <p:nvPicPr>
          <p:cNvPr id="34820" name="Obrázek 7" descr="396242-top_foto1-dgvu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343025"/>
            <a:ext cx="87106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934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-24262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sz="2000" dirty="0"/>
              <a:t>Protony mají ve tkáni odlišné chování ve tkáni ve srovnání s fotonovou terapií</a:t>
            </a:r>
          </a:p>
        </p:txBody>
      </p:sp>
      <p:pic>
        <p:nvPicPr>
          <p:cNvPr id="35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7" y="1376355"/>
            <a:ext cx="8832169" cy="4551444"/>
          </a:xfrm>
          <a:ln>
            <a:solidFill>
              <a:schemeClr val="bg1"/>
            </a:solidFill>
          </a:ln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9202738" y="5908675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www.floridaproton.com</a:t>
            </a:r>
          </a:p>
          <a:p>
            <a:pPr eaLnBrk="1" hangingPunct="1"/>
            <a:endParaRPr lang="cs-CZ" altLang="cs-CZ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3540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1450"/>
            <a:ext cx="7443787" cy="3049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6438" y="3141663"/>
            <a:ext cx="5330825" cy="3275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1468438" y="3752474"/>
            <a:ext cx="431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err="1">
                <a:latin typeface="Tw Cen MT" panose="020B0602020104020603" pitchFamily="34" charset="-18"/>
              </a:rPr>
              <a:t>Chordomy</a:t>
            </a:r>
            <a:r>
              <a:rPr lang="cs-CZ" altLang="cs-CZ" sz="2400" dirty="0">
                <a:latin typeface="Tw Cen MT" panose="020B0602020104020603" pitchFamily="34" charset="-18"/>
              </a:rPr>
              <a:t>, </a:t>
            </a:r>
            <a:r>
              <a:rPr lang="cs-CZ" altLang="cs-CZ" sz="2400" dirty="0" err="1">
                <a:latin typeface="Tw Cen MT" panose="020B0602020104020603" pitchFamily="34" charset="-18"/>
              </a:rPr>
              <a:t>chondrosarkomy</a:t>
            </a:r>
            <a:endParaRPr lang="cs-CZ" altLang="cs-CZ" sz="2400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Oční nádory</a:t>
            </a:r>
          </a:p>
          <a:p>
            <a:pPr eaLnBrk="1" hangingPunct="1"/>
            <a:endParaRPr lang="cs-CZ" altLang="cs-CZ" sz="2400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anose="020B0602020104020603" pitchFamily="34" charset="-18"/>
              </a:rPr>
              <a:t>Dětské tumory – nádory mozku, sarkomy, velmi malé děti</a:t>
            </a:r>
          </a:p>
        </p:txBody>
      </p:sp>
      <p:sp>
        <p:nvSpPr>
          <p:cNvPr id="36869" name="TextovéPole 6"/>
          <p:cNvSpPr txBox="1">
            <a:spLocks noChangeArrowheads="1"/>
          </p:cNvSpPr>
          <p:nvPr/>
        </p:nvSpPr>
        <p:spPr bwMode="auto">
          <a:xfrm>
            <a:off x="7866063" y="2838450"/>
            <a:ext cx="2711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</p:spTree>
    <p:extLst>
      <p:ext uri="{BB962C8B-B14F-4D97-AF65-F5344CB8AC3E}">
        <p14:creationId xmlns:p14="http://schemas.microsoft.com/office/powerpoint/2010/main" val="15425199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1023934" y="311150"/>
            <a:ext cx="286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Tw Cen MT" panose="020B0602020104020603" pitchFamily="34" charset="-18"/>
              </a:rPr>
              <a:t>Summary</a:t>
            </a:r>
            <a:endParaRPr lang="cs-CZ" altLang="cs-CZ" b="1" dirty="0">
              <a:latin typeface="Tw Cen MT" panose="020B0602020104020603" pitchFamily="34" charset="-1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4" y="679450"/>
            <a:ext cx="9729787" cy="5300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C18E464-39F1-3C0E-B0EA-BB8266C5F931}"/>
              </a:ext>
            </a:extLst>
          </p:cNvPr>
          <p:cNvSpPr txBox="1"/>
          <p:nvPr/>
        </p:nvSpPr>
        <p:spPr>
          <a:xfrm>
            <a:off x="10148343" y="3057989"/>
            <a:ext cx="1608133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VMAT</a:t>
            </a:r>
          </a:p>
          <a:p>
            <a:r>
              <a:rPr lang="cs-CZ" b="1" dirty="0">
                <a:solidFill>
                  <a:srgbClr val="FF0000"/>
                </a:solidFill>
              </a:rPr>
              <a:t>Adaptivní RT</a:t>
            </a:r>
          </a:p>
          <a:p>
            <a:r>
              <a:rPr lang="cs-CZ" b="1" dirty="0">
                <a:solidFill>
                  <a:srgbClr val="FF0000"/>
                </a:solidFill>
              </a:rPr>
              <a:t>MR-LINAC</a:t>
            </a:r>
          </a:p>
        </p:txBody>
      </p:sp>
    </p:spTree>
    <p:extLst>
      <p:ext uri="{BB962C8B-B14F-4D97-AF65-F5344CB8AC3E}">
        <p14:creationId xmlns:p14="http://schemas.microsoft.com/office/powerpoint/2010/main" val="267600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A279D-805E-4F6B-A367-5646BC9A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/>
                </a:solidFill>
              </a:rPr>
              <a:t>Chemoterapie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163748C-0614-40FA-931C-F3BB1C461ADD}"/>
              </a:ext>
            </a:extLst>
          </p:cNvPr>
          <p:cNvSpPr txBox="1"/>
          <p:nvPr/>
        </p:nvSpPr>
        <p:spPr>
          <a:xfrm>
            <a:off x="838199" y="1690688"/>
            <a:ext cx="1115393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Léky s cytostatickým potenciálem, cílem je poškození DNA nádorové buňky (n.bb jsou více citlivé k </a:t>
            </a:r>
            <a:r>
              <a:rPr lang="cs-CZ" sz="2800" dirty="0" err="1"/>
              <a:t>cytototoxickým</a:t>
            </a:r>
            <a:r>
              <a:rPr lang="cs-CZ" sz="2800" dirty="0"/>
              <a:t> účinkům léčiv)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Neselektivní účinek – vede i k poškození zdravých </a:t>
            </a:r>
            <a:r>
              <a:rPr lang="cs-CZ" sz="2800" dirty="0" err="1"/>
              <a:t>proliferujících</a:t>
            </a:r>
            <a:r>
              <a:rPr lang="cs-CZ" sz="2800" dirty="0"/>
              <a:t> buněk, především GIT a krevní dřeň (</a:t>
            </a:r>
            <a:r>
              <a:rPr lang="cs-CZ" sz="2800" dirty="0" err="1"/>
              <a:t>mukostitidy</a:t>
            </a:r>
            <a:r>
              <a:rPr lang="cs-CZ" sz="2800" dirty="0"/>
              <a:t>, </a:t>
            </a:r>
            <a:r>
              <a:rPr lang="cs-CZ" sz="2800" dirty="0" err="1"/>
              <a:t>cytopenie</a:t>
            </a:r>
            <a:r>
              <a:rPr lang="cs-CZ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Pozvolný účinek na tkáně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Farmakokinetika –  zničení buněk optimálně ve fázi zdvojení genetické výbavy, před zahájením mitózy, nábor z G0 fáze</a:t>
            </a:r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7429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951" y="537893"/>
            <a:ext cx="8850312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chemeClr val="accent1"/>
                </a:solidFill>
              </a:rPr>
              <a:t>Nežádoucí účinky radioterapie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404938" y="1871663"/>
            <a:ext cx="10364787" cy="5111750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	</a:t>
            </a:r>
            <a:r>
              <a:rPr lang="cs-CZ" altLang="cs-CZ" sz="2800" b="1" dirty="0"/>
              <a:t>dle časového faktoru 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/>
              <a:t>Akutní reakce orgánů a tkání</a:t>
            </a:r>
            <a:r>
              <a:rPr lang="cs-CZ" altLang="cs-CZ" dirty="0"/>
              <a:t> - vznik do 3 měsíců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/>
              <a:t>Pozdní změny</a:t>
            </a:r>
            <a:r>
              <a:rPr lang="cs-CZ" altLang="cs-CZ" dirty="0"/>
              <a:t> (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effect</a:t>
            </a:r>
            <a:r>
              <a:rPr lang="cs-CZ" altLang="cs-CZ" dirty="0"/>
              <a:t>)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/>
              <a:t>Velmi pozdní změny</a:t>
            </a:r>
            <a:r>
              <a:rPr lang="cs-CZ" altLang="cs-CZ" dirty="0"/>
              <a:t> (very </a:t>
            </a:r>
            <a:r>
              <a:rPr lang="cs-CZ" altLang="cs-CZ" dirty="0" err="1"/>
              <a:t>late</a:t>
            </a:r>
            <a:r>
              <a:rPr lang="cs-CZ" altLang="cs-CZ" dirty="0"/>
              <a:t> </a:t>
            </a:r>
            <a:r>
              <a:rPr lang="cs-CZ" altLang="cs-CZ" dirty="0" err="1"/>
              <a:t>effect</a:t>
            </a:r>
            <a:r>
              <a:rPr lang="cs-CZ" altLang="cs-CZ" dirty="0"/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	1. Genetické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	2. Indukce vzniku sekundárních zhoubných nádorů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/>
              <a:t>	dle lokalizace: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/>
              <a:t>Lokální reakce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/>
              <a:t>Systémová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899488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8888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/>
              <a:t>Možnosti ovlivnění nežádoucích účinků radioterapie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662668" y="1363693"/>
            <a:ext cx="10972800" cy="32416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výše jednotlivé dávky, časový faktor</a:t>
            </a:r>
          </a:p>
          <a:p>
            <a:pPr eaLnBrk="1" hangingPunct="1"/>
            <a:r>
              <a:rPr lang="cs-CZ" altLang="cs-CZ" dirty="0"/>
              <a:t>velikost ozařovaného objemu</a:t>
            </a:r>
          </a:p>
          <a:p>
            <a:pPr eaLnBrk="1" hangingPunct="1"/>
            <a:r>
              <a:rPr lang="cs-CZ" altLang="cs-CZ" dirty="0"/>
              <a:t>zvolená technika radioterapie – vykrytí zdravých tkání</a:t>
            </a:r>
          </a:p>
          <a:p>
            <a:pPr lvl="4" eaLnBrk="1" hangingPunct="1">
              <a:buFontTx/>
              <a:buNone/>
            </a:pPr>
            <a:r>
              <a:rPr lang="cs-CZ" altLang="cs-CZ" dirty="0"/>
              <a:t>			           </a:t>
            </a:r>
            <a:r>
              <a:rPr lang="cs-CZ" altLang="cs-CZ" sz="2400" dirty="0"/>
              <a:t>3D konformní radioterapie, IMRT, VMAT</a:t>
            </a:r>
          </a:p>
          <a:p>
            <a:pPr eaLnBrk="1" hangingPunct="1"/>
            <a:r>
              <a:rPr lang="cs-CZ" altLang="cs-CZ" dirty="0"/>
              <a:t>frakcionace</a:t>
            </a:r>
          </a:p>
          <a:p>
            <a:pPr eaLnBrk="1" hangingPunct="1"/>
            <a:r>
              <a:rPr lang="cs-CZ" altLang="cs-CZ" dirty="0" err="1"/>
              <a:t>radiopotenciace</a:t>
            </a:r>
            <a:r>
              <a:rPr lang="cs-CZ" altLang="cs-CZ" dirty="0"/>
              <a:t> – chemoterapie, imunoterapie, </a:t>
            </a:r>
            <a:r>
              <a:rPr lang="cs-CZ" altLang="cs-CZ" dirty="0" err="1"/>
              <a:t>radioprotekce</a:t>
            </a:r>
            <a:r>
              <a:rPr lang="cs-CZ" altLang="cs-CZ" dirty="0"/>
              <a:t> - ???</a:t>
            </a:r>
          </a:p>
          <a:p>
            <a:pPr eaLnBrk="1" hangingPunct="1"/>
            <a:r>
              <a:rPr lang="cs-CZ" altLang="cs-CZ" dirty="0"/>
              <a:t>celkový stav pacienta, režimová opatření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2A59130-D137-9CF0-8970-177592A0F2A6}"/>
              </a:ext>
            </a:extLst>
          </p:cNvPr>
          <p:cNvSpPr txBox="1"/>
          <p:nvPr/>
        </p:nvSpPr>
        <p:spPr>
          <a:xfrm>
            <a:off x="636812" y="4931229"/>
            <a:ext cx="9944100" cy="1366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2" eaLnBrk="1" hangingPunct="1">
              <a:lnSpc>
                <a:spcPct val="90000"/>
              </a:lnSpc>
            </a:pPr>
            <a:r>
              <a:rPr lang="cs-CZ" altLang="cs-CZ" sz="1800" dirty="0"/>
              <a:t>NÚL - skórovací systémy pro jednotlivé tkáně a orgány (RTOG/EORTC, LENT/SOMA </a:t>
            </a:r>
            <a:r>
              <a:rPr lang="cs-CZ" altLang="cs-CZ" sz="1800" dirty="0" err="1"/>
              <a:t>score</a:t>
            </a:r>
            <a:r>
              <a:rPr lang="cs-CZ" altLang="cs-CZ" sz="1800" dirty="0"/>
              <a:t>)</a:t>
            </a:r>
          </a:p>
          <a:p>
            <a:pPr lvl="2" eaLnBrk="1" hangingPunct="1">
              <a:lnSpc>
                <a:spcPct val="90000"/>
              </a:lnSpc>
            </a:pPr>
            <a:endParaRPr lang="cs-CZ" altLang="cs-CZ" sz="1800" dirty="0"/>
          </a:p>
          <a:p>
            <a:pPr lvl="2" eaLnBrk="1" hangingPunct="1">
              <a:lnSpc>
                <a:spcPct val="90000"/>
              </a:lnSpc>
            </a:pPr>
            <a:r>
              <a:rPr lang="cs-CZ" altLang="cs-CZ" sz="1800" dirty="0"/>
              <a:t>modelování rizika pravděpodobnosti komplikací zdravých tkání - využití DVH, matematické modely</a:t>
            </a:r>
            <a:r>
              <a:rPr lang="cs-CZ" altLang="cs-CZ" sz="16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79367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2606" y="131546"/>
            <a:ext cx="4275138" cy="1477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accent1"/>
                </a:solidFill>
              </a:rPr>
              <a:t>Akutní reakce</a:t>
            </a:r>
          </a:p>
        </p:txBody>
      </p:sp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783771" y="1651117"/>
            <a:ext cx="1080318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reverzibilní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vznikají během vlastního ozařování a do 1 měsíce po  jeho ukončení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odeznívají do 3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lokální a celkové, hematologická toxicita pouze při velkých objemech!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>
                <a:latin typeface="+mn-lt"/>
              </a:rPr>
              <a:t>POSTIRADIAČNÍ SYNDROM </a:t>
            </a:r>
            <a:r>
              <a:rPr lang="cs-CZ" altLang="cs-CZ" sz="2400" dirty="0">
                <a:latin typeface="+mn-lt"/>
              </a:rPr>
              <a:t>=  choroba z ozáření</a:t>
            </a:r>
          </a:p>
          <a:p>
            <a:pPr eaLnBrk="1" hangingPunct="1"/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dirty="0">
                <a:latin typeface="+mn-lt"/>
              </a:rPr>
              <a:t>celková únava, slabost, nechutenství, bolesti hlavy, porucha spánku, nauzea, zvracení, hematologická toxicita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1924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1288" y="352422"/>
            <a:ext cx="46767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/>
              <a:t>Akutní reakce po RT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998558" y="1772997"/>
            <a:ext cx="5866263" cy="3241675"/>
          </a:xfrm>
        </p:spPr>
        <p:txBody>
          <a:bodyPr>
            <a:normAutofit/>
          </a:bodyPr>
          <a:lstStyle/>
          <a:p>
            <a:pPr marL="609600" indent="-609600" eaLnBrk="1" hangingPunct="1">
              <a:buFontTx/>
              <a:buNone/>
            </a:pPr>
            <a:r>
              <a:rPr lang="cs-CZ" altLang="cs-CZ" sz="2000" b="1" dirty="0"/>
              <a:t>I.</a:t>
            </a:r>
            <a:r>
              <a:rPr lang="cs-CZ" altLang="cs-CZ" sz="2000" dirty="0"/>
              <a:t>	</a:t>
            </a:r>
            <a:r>
              <a:rPr lang="cs-CZ" altLang="cs-CZ" sz="2000" b="1" dirty="0">
                <a:solidFill>
                  <a:schemeClr val="accent1"/>
                </a:solidFill>
              </a:rPr>
              <a:t>Na kůži (radiodermatitida</a:t>
            </a:r>
            <a:r>
              <a:rPr lang="cs-CZ" altLang="cs-CZ" sz="2000" b="1" dirty="0"/>
              <a:t>)</a:t>
            </a:r>
            <a:r>
              <a:rPr lang="cs-CZ" altLang="cs-CZ" sz="2000" dirty="0"/>
              <a:t>		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1. stupeň – erytém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2. stupeň – vlhká deskvamace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3. stupeň – nekróza, vřed</a:t>
            </a:r>
          </a:p>
          <a:p>
            <a:pPr marL="609600" indent="-609600" eaLnBrk="1" hangingPunct="1">
              <a:buFontTx/>
              <a:buNone/>
            </a:pPr>
            <a:endParaRPr lang="cs-CZ" altLang="cs-CZ" sz="2000" dirty="0"/>
          </a:p>
          <a:p>
            <a:pPr marL="609600" indent="-609600" eaLnBrk="1" hangingPunct="1">
              <a:buFontTx/>
              <a:buNone/>
            </a:pPr>
            <a:r>
              <a:rPr lang="cs-CZ" altLang="cs-CZ" sz="2000" b="1" dirty="0"/>
              <a:t>II.</a:t>
            </a:r>
            <a:r>
              <a:rPr lang="cs-CZ" altLang="cs-CZ" sz="2000" dirty="0"/>
              <a:t> </a:t>
            </a:r>
            <a:r>
              <a:rPr lang="cs-CZ" altLang="cs-CZ" sz="2000" b="1" dirty="0"/>
              <a:t>	</a:t>
            </a:r>
            <a:r>
              <a:rPr lang="cs-CZ" altLang="cs-CZ" sz="2000" b="1" dirty="0">
                <a:solidFill>
                  <a:schemeClr val="accent1"/>
                </a:solidFill>
              </a:rPr>
              <a:t>Na kožních adnexech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/>
              <a:t>	 – epilace, alopecie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459105" y="1568281"/>
            <a:ext cx="7096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latin typeface="+mn-lt"/>
              </a:rPr>
              <a:t>III</a:t>
            </a:r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. V dutině ústní</a:t>
            </a:r>
          </a:p>
          <a:p>
            <a:pPr eaLnBrk="1" hangingPunct="1">
              <a:buFontTx/>
              <a:buNone/>
            </a:pPr>
            <a:endParaRPr lang="cs-CZ" altLang="cs-CZ" sz="2000" b="1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1. stupeň – erytém, prosáknutí 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2. stupeň – </a:t>
            </a:r>
            <a:r>
              <a:rPr lang="cs-CZ" altLang="cs-CZ" sz="2000" dirty="0" err="1">
                <a:latin typeface="+mn-lt"/>
              </a:rPr>
              <a:t>epitelolýza</a:t>
            </a:r>
            <a:r>
              <a:rPr lang="cs-CZ" altLang="cs-CZ" sz="2000" dirty="0">
                <a:latin typeface="+mn-lt"/>
              </a:rPr>
              <a:t> s fibrinovými povlaky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3. stupeň – nekróza, vřed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000" dirty="0" err="1">
                <a:latin typeface="+mn-lt"/>
              </a:rPr>
              <a:t>Mukositida</a:t>
            </a:r>
            <a:r>
              <a:rPr lang="cs-CZ" altLang="cs-CZ" sz="2000" dirty="0">
                <a:latin typeface="+mn-lt"/>
              </a:rPr>
              <a:t>, ztráta chuti, nedostatek slin</a:t>
            </a:r>
          </a:p>
          <a:p>
            <a:pPr eaLnBrk="1" hangingPunct="1">
              <a:buFontTx/>
              <a:buNone/>
            </a:pPr>
            <a:endParaRPr lang="cs-CZ" altLang="cs-CZ" sz="2000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latin typeface="+mn-lt"/>
              </a:rPr>
              <a:t>IV. </a:t>
            </a:r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Na tenkém střevě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edém, překrvení, porucha </a:t>
            </a:r>
            <a:r>
              <a:rPr lang="cs-CZ" altLang="cs-CZ" sz="2000" dirty="0" err="1">
                <a:latin typeface="+mn-lt"/>
              </a:rPr>
              <a:t>resorbce</a:t>
            </a:r>
            <a:r>
              <a:rPr lang="cs-CZ" altLang="cs-CZ" sz="2000" dirty="0">
                <a:latin typeface="+mn-lt"/>
              </a:rPr>
              <a:t> – průjem</a:t>
            </a:r>
          </a:p>
          <a:p>
            <a:pPr eaLnBrk="1" hangingPunct="1">
              <a:buFontTx/>
              <a:buNone/>
            </a:pPr>
            <a:endParaRPr lang="cs-CZ" altLang="cs-CZ" sz="2000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latin typeface="+mn-lt"/>
              </a:rPr>
              <a:t>V. </a:t>
            </a:r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Změny v krvi a krvetvorných orgánech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+mn-lt"/>
              </a:rPr>
              <a:t>leukopenie, anemie, trombocytopenie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72746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2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36550"/>
            <a:ext cx="4043362" cy="5622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5" descr="IMG_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36550"/>
            <a:ext cx="5240337" cy="5645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1662" y="6172200"/>
            <a:ext cx="86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Akutní reakce pokožky </a:t>
            </a:r>
            <a:r>
              <a:rPr lang="cs-CZ" b="1" dirty="0" err="1"/>
              <a:t>kraniospinální</a:t>
            </a:r>
            <a:r>
              <a:rPr lang="cs-CZ" b="1" dirty="0"/>
              <a:t> osa, konkomitance s CBDCA</a:t>
            </a:r>
          </a:p>
        </p:txBody>
      </p:sp>
    </p:spTree>
    <p:extLst>
      <p:ext uri="{BB962C8B-B14F-4D97-AF65-F5344CB8AC3E}">
        <p14:creationId xmlns:p14="http://schemas.microsoft.com/office/powerpoint/2010/main" val="242700278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368812"/>
            <a:ext cx="4729162" cy="61203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00825" y="5043488"/>
            <a:ext cx="494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Ewingův</a:t>
            </a:r>
            <a:r>
              <a:rPr lang="cs-CZ" b="1" dirty="0"/>
              <a:t> sarkom pravé poloviny pánve, akutní reakce pokožky predisponované po CHT</a:t>
            </a:r>
          </a:p>
        </p:txBody>
      </p:sp>
    </p:spTree>
    <p:extLst>
      <p:ext uri="{BB962C8B-B14F-4D97-AF65-F5344CB8AC3E}">
        <p14:creationId xmlns:p14="http://schemas.microsoft.com/office/powerpoint/2010/main" val="2338415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96543" y="176213"/>
            <a:ext cx="57562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Chronické reakce</a:t>
            </a:r>
          </a:p>
        </p:txBody>
      </p:sp>
      <p:sp>
        <p:nvSpPr>
          <p:cNvPr id="76803" name="TextovéPole 3"/>
          <p:cNvSpPr txBox="1">
            <a:spLocks noChangeArrowheads="1"/>
          </p:cNvSpPr>
          <p:nvPr/>
        </p:nvSpPr>
        <p:spPr bwMode="auto">
          <a:xfrm>
            <a:off x="1733266" y="1628775"/>
            <a:ext cx="951248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vznikají 3-18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ireverzibilní </a:t>
            </a:r>
            <a:r>
              <a:rPr lang="cs-CZ" altLang="cs-CZ" sz="2400" b="1" dirty="0">
                <a:latin typeface="+mn-lt"/>
              </a:rPr>
              <a:t>- </a:t>
            </a:r>
            <a:r>
              <a:rPr lang="cs-CZ" altLang="cs-CZ" sz="2400" dirty="0">
                <a:latin typeface="+mn-lt"/>
              </a:rPr>
              <a:t> tedy limitujícím faktorem pro aplikaci záření</a:t>
            </a:r>
          </a:p>
          <a:p>
            <a:pPr eaLnBrk="1" hangingPunct="1"/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</a:rPr>
              <a:t> vznikají na základě jiných procesů než reakce akutní </a:t>
            </a:r>
          </a:p>
          <a:p>
            <a:pPr eaLnBrk="1" hangingPunct="1"/>
            <a:r>
              <a:rPr lang="cs-CZ" altLang="cs-CZ" sz="2400" dirty="0">
                <a:latin typeface="+mn-lt"/>
              </a:rPr>
              <a:t>   (</a:t>
            </a:r>
            <a:r>
              <a:rPr lang="cs-CZ" altLang="cs-CZ" sz="2400" dirty="0" err="1">
                <a:latin typeface="+mn-lt"/>
              </a:rPr>
              <a:t>vazivovatění</a:t>
            </a:r>
            <a:r>
              <a:rPr lang="cs-CZ" altLang="cs-CZ" sz="2400" dirty="0">
                <a:latin typeface="+mn-lt"/>
              </a:rPr>
              <a:t> tkáně - </a:t>
            </a:r>
            <a:r>
              <a:rPr lang="cs-CZ" altLang="cs-CZ" sz="2400" dirty="0" err="1">
                <a:latin typeface="+mn-lt"/>
              </a:rPr>
              <a:t>fibroza</a:t>
            </a:r>
            <a:r>
              <a:rPr lang="cs-CZ" altLang="cs-CZ" sz="2400" dirty="0">
                <a:latin typeface="+mn-lt"/>
              </a:rPr>
              <a:t>, atrofie, poškození cév)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>
                <a:latin typeface="+mn-lt"/>
              </a:rPr>
              <a:t>Léčba symptomatická</a:t>
            </a:r>
            <a:r>
              <a:rPr lang="cs-CZ" altLang="cs-CZ" sz="2400" dirty="0">
                <a:latin typeface="+mn-lt"/>
              </a:rPr>
              <a:t>: pomazávání, </a:t>
            </a:r>
            <a:r>
              <a:rPr lang="cs-CZ" altLang="cs-CZ" sz="2400" dirty="0" err="1">
                <a:latin typeface="+mn-lt"/>
              </a:rPr>
              <a:t>vitaminozní</a:t>
            </a:r>
            <a:r>
              <a:rPr lang="cs-CZ" altLang="cs-CZ" sz="2400" dirty="0">
                <a:latin typeface="+mn-lt"/>
              </a:rPr>
              <a:t> krémy a potravinové prostředky (vit. E), </a:t>
            </a:r>
            <a:r>
              <a:rPr lang="cs-CZ" altLang="cs-CZ" sz="2400" dirty="0" err="1">
                <a:latin typeface="+mn-lt"/>
              </a:rPr>
              <a:t>vasodilatantia</a:t>
            </a:r>
            <a:endParaRPr lang="cs-CZ" alt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12694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444590"/>
            <a:ext cx="4071936" cy="5968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215063" y="4600575"/>
            <a:ext cx="550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Chronické změny kůže a podkoží paže po předchozí RT, odstup cca 1 roku</a:t>
            </a:r>
          </a:p>
        </p:txBody>
      </p:sp>
    </p:spTree>
    <p:extLst>
      <p:ext uri="{BB962C8B-B14F-4D97-AF65-F5344CB8AC3E}">
        <p14:creationId xmlns:p14="http://schemas.microsoft.com/office/powerpoint/2010/main" val="3958349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744" y="396875"/>
            <a:ext cx="42322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0070C0"/>
                </a:solidFill>
                <a:latin typeface="+mn-lt"/>
              </a:rPr>
              <a:t>Pozdní změny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63725"/>
            <a:ext cx="10363200" cy="4419600"/>
          </a:xfrm>
        </p:spPr>
        <p:txBody>
          <a:bodyPr/>
          <a:lstStyle/>
          <a:p>
            <a:pPr marL="812800" indent="-812800" eaLnBrk="1" hangingPunct="1"/>
            <a:r>
              <a:rPr lang="cs-CZ" altLang="cs-CZ" b="1" dirty="0"/>
              <a:t>Kůže a podkoží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atrofie, </a:t>
            </a:r>
            <a:r>
              <a:rPr lang="cs-CZ" altLang="cs-CZ" dirty="0" err="1"/>
              <a:t>teleangiectasie</a:t>
            </a:r>
            <a:r>
              <a:rPr lang="cs-CZ" altLang="cs-CZ" dirty="0"/>
              <a:t>, pigmentace, fibróza podkoží, chronický vřed			</a:t>
            </a:r>
          </a:p>
          <a:p>
            <a:pPr marL="812800" indent="-812800" eaLnBrk="1" hangingPunct="1"/>
            <a:r>
              <a:rPr lang="cs-CZ" altLang="cs-CZ" b="1" dirty="0"/>
              <a:t>Sliznice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xerostomie, obstrukce, atrofie, píštěle</a:t>
            </a:r>
          </a:p>
          <a:p>
            <a:pPr marL="812800" indent="-812800" eaLnBrk="1" hangingPunct="1"/>
            <a:r>
              <a:rPr lang="cs-CZ" altLang="cs-CZ" b="1" dirty="0"/>
              <a:t>Plíce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fibróza, pleuritida</a:t>
            </a:r>
          </a:p>
          <a:p>
            <a:pPr marL="812800" indent="-812800" eaLnBrk="1" hangingPunct="1"/>
            <a:r>
              <a:rPr lang="cs-CZ" altLang="cs-CZ" b="1" dirty="0" err="1"/>
              <a:t>Uropoetický</a:t>
            </a:r>
            <a:r>
              <a:rPr lang="cs-CZ" altLang="cs-CZ" b="1" dirty="0"/>
              <a:t> systém</a:t>
            </a:r>
            <a:r>
              <a:rPr lang="cs-CZ" altLang="cs-CZ" dirty="0"/>
              <a:t> </a:t>
            </a:r>
            <a:r>
              <a:rPr lang="cs-CZ" altLang="cs-CZ" b="1" dirty="0"/>
              <a:t>:</a:t>
            </a:r>
            <a:r>
              <a:rPr lang="cs-CZ" altLang="cs-CZ" dirty="0"/>
              <a:t> selhávání ledvin, svraštění moč. Měchýře</a:t>
            </a:r>
          </a:p>
          <a:p>
            <a:pPr marL="812800" indent="-812800" eaLnBrk="1" hangingPunct="1"/>
            <a:r>
              <a:rPr lang="cs-CZ" altLang="cs-CZ" dirty="0"/>
              <a:t>Sekundární nádory - radioterapií indukované</a:t>
            </a:r>
          </a:p>
        </p:txBody>
      </p:sp>
    </p:spTree>
    <p:extLst>
      <p:ext uri="{BB962C8B-B14F-4D97-AF65-F5344CB8AC3E}">
        <p14:creationId xmlns:p14="http://schemas.microsoft.com/office/powerpoint/2010/main" val="23958820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RT hamengiomu v 1 roce zivota - deformace a zkrac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33" y="824268"/>
            <a:ext cx="8428037" cy="5441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254848" y="225070"/>
            <a:ext cx="1056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RT hemangiomu </a:t>
            </a:r>
            <a:r>
              <a:rPr lang="cs-CZ" altLang="cs-CZ" dirty="0" err="1"/>
              <a:t>dx</a:t>
            </a:r>
            <a:r>
              <a:rPr lang="cs-CZ" altLang="cs-CZ" dirty="0"/>
              <a:t> zápěstí v 1 roce života- deformace, zkrácení</a:t>
            </a:r>
          </a:p>
        </p:txBody>
      </p:sp>
    </p:spTree>
    <p:extLst>
      <p:ext uri="{BB962C8B-B14F-4D97-AF65-F5344CB8AC3E}">
        <p14:creationId xmlns:p14="http://schemas.microsoft.com/office/powerpoint/2010/main" val="25114306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EC7F3A9-6DE0-4C5E-A8FA-68D17D3274C8}"/>
              </a:ext>
            </a:extLst>
          </p:cNvPr>
          <p:cNvSpPr txBox="1"/>
          <p:nvPr/>
        </p:nvSpPr>
        <p:spPr>
          <a:xfrm>
            <a:off x="884420" y="329787"/>
            <a:ext cx="106430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Principy podávání CHT </a:t>
            </a:r>
          </a:p>
          <a:p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interval podání 21-28 dní</a:t>
            </a:r>
            <a:r>
              <a:rPr lang="cs-CZ" sz="2800" dirty="0"/>
              <a:t>, buněčný cyklus nádorových buněk je pomalejší než zdravých – regenerace zdravých tkání včas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nábor nádorových buněk z G0 fáze, ale také dostatečně krátký interval před zahájením další proliferace nádorových buněk</a:t>
            </a:r>
          </a:p>
          <a:p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klinická remise –  pokles pod hranici detekce – tj.10⁹ buněk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dávkování v přepočtu na velikost povrchu těla </a:t>
            </a:r>
            <a:r>
              <a:rPr lang="cs-CZ" sz="2800" b="1" i="1" dirty="0"/>
              <a:t>body </a:t>
            </a:r>
            <a:r>
              <a:rPr lang="cs-CZ" sz="2800" b="1" i="1" dirty="0" err="1"/>
              <a:t>surface</a:t>
            </a:r>
            <a:r>
              <a:rPr lang="cs-CZ" sz="2800" b="1" i="1" dirty="0"/>
              <a:t> area </a:t>
            </a:r>
            <a:r>
              <a:rPr lang="cs-CZ" sz="2800" b="1" dirty="0"/>
              <a:t>BSA </a:t>
            </a:r>
            <a:r>
              <a:rPr lang="cs-CZ" sz="2800" dirty="0"/>
              <a:t>– množství látky/m², nebo dle průběhu plazmatické koncentrace v čase  </a:t>
            </a:r>
            <a:r>
              <a:rPr lang="cs-CZ" sz="2800" b="1" dirty="0"/>
              <a:t>AUC </a:t>
            </a:r>
            <a:r>
              <a:rPr lang="cs-CZ" sz="2800" b="1" i="1" dirty="0"/>
              <a:t>area </a:t>
            </a:r>
            <a:r>
              <a:rPr lang="cs-CZ" sz="2800" b="1" i="1" dirty="0" err="1"/>
              <a:t>under</a:t>
            </a:r>
            <a:r>
              <a:rPr lang="cs-CZ" sz="2800" b="1" i="1" dirty="0"/>
              <a:t> </a:t>
            </a:r>
            <a:r>
              <a:rPr lang="cs-CZ" sz="2800" b="1" i="1" dirty="0" err="1"/>
              <a:t>curve</a:t>
            </a:r>
            <a:endParaRPr lang="cs-CZ" sz="28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18862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96200" y="477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  <p:pic>
        <p:nvPicPr>
          <p:cNvPr id="5" name="Obrázek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862" y="685800"/>
            <a:ext cx="8712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5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"/>
          <a:stretch/>
        </p:blipFill>
        <p:spPr>
          <a:xfrm>
            <a:off x="659794" y="0"/>
            <a:ext cx="10273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896" y="230215"/>
            <a:ext cx="10515600" cy="1325563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Chemosenzitivita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68832" y="1753849"/>
          <a:ext cx="10074656" cy="4280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8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8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634">
                <a:tc>
                  <a:txBody>
                    <a:bodyPr/>
                    <a:lstStyle/>
                    <a:p>
                      <a:r>
                        <a:rPr lang="cs-CZ" dirty="0"/>
                        <a:t>I.skupina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II.skupina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III.Skupina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IV.</a:t>
                      </a:r>
                      <a:r>
                        <a:rPr lang="cs-CZ" baseline="0" dirty="0"/>
                        <a:t> skupina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59">
                <a:tc>
                  <a:txBody>
                    <a:bodyPr/>
                    <a:lstStyle/>
                    <a:p>
                      <a:r>
                        <a:rPr lang="cs-CZ" dirty="0"/>
                        <a:t>ALL u dětí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AML u dospělých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nádory ORL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světlobuněčný</a:t>
                      </a:r>
                      <a:r>
                        <a:rPr lang="cs-CZ" dirty="0"/>
                        <a:t> nádor 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59">
                <a:tc>
                  <a:txBody>
                    <a:bodyPr/>
                    <a:lstStyle/>
                    <a:p>
                      <a:r>
                        <a:rPr lang="cs-CZ" dirty="0" err="1"/>
                        <a:t>Burkittův</a:t>
                      </a:r>
                      <a:r>
                        <a:rPr lang="cs-CZ" baseline="0" dirty="0"/>
                        <a:t> lymfom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NHL indolentní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karcinomy</a:t>
                      </a:r>
                      <a:r>
                        <a:rPr lang="cs-CZ" baseline="0" dirty="0"/>
                        <a:t> GIT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</a:t>
                      </a:r>
                      <a:r>
                        <a:rPr lang="cs-CZ" baseline="0" dirty="0"/>
                        <a:t> močového měchýře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 err="1"/>
                        <a:t>Hodgkinova</a:t>
                      </a:r>
                      <a:r>
                        <a:rPr lang="cs-CZ" dirty="0"/>
                        <a:t> choroba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mnohočetný myelom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nádory CNS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jícnu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859">
                <a:tc>
                  <a:txBody>
                    <a:bodyPr/>
                    <a:lstStyle/>
                    <a:p>
                      <a:r>
                        <a:rPr lang="cs-CZ" dirty="0"/>
                        <a:t>testikulární nádory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neuroblastom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maligní melanom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nemalobuněčný</a:t>
                      </a:r>
                      <a:r>
                        <a:rPr lang="cs-CZ" baseline="0" dirty="0"/>
                        <a:t> karcinom plic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 err="1"/>
                        <a:t>Ewingův</a:t>
                      </a:r>
                      <a:r>
                        <a:rPr lang="cs-CZ" dirty="0"/>
                        <a:t> sarkom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prostaty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Karcinoid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</a:t>
                      </a:r>
                      <a:r>
                        <a:rPr lang="cs-CZ" baseline="0" dirty="0"/>
                        <a:t> pankreatu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/>
                        <a:t>retinoblastom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prsu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sarkomy</a:t>
                      </a:r>
                      <a:r>
                        <a:rPr lang="cs-CZ" baseline="0" dirty="0"/>
                        <a:t> měkkých tkání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žlučníku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634">
                <a:tc>
                  <a:txBody>
                    <a:bodyPr/>
                    <a:lstStyle/>
                    <a:p>
                      <a:r>
                        <a:rPr lang="cs-CZ" dirty="0" err="1"/>
                        <a:t>Wilmsův</a:t>
                      </a:r>
                      <a:r>
                        <a:rPr lang="cs-CZ" dirty="0"/>
                        <a:t> nádor ledviny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endometria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štítné</a:t>
                      </a:r>
                      <a:r>
                        <a:rPr lang="cs-CZ" baseline="0" dirty="0"/>
                        <a:t> žlázy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2374</Words>
  <Application>Microsoft Office PowerPoint</Application>
  <PresentationFormat>Širokoúhlá obrazovka</PresentationFormat>
  <Paragraphs>347</Paragraphs>
  <Slides>70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Tw Cen MT</vt:lpstr>
      <vt:lpstr>Motiv Office</vt:lpstr>
      <vt:lpstr>Základy klinické onkologie II obecná onkologie</vt:lpstr>
      <vt:lpstr>Protinádorová léčba</vt:lpstr>
      <vt:lpstr>Chirurgická léčba</vt:lpstr>
      <vt:lpstr>Prezentace aplikace PowerPoint</vt:lpstr>
      <vt:lpstr>Protinádorová systémová léčba – konvenční chemoterapie</vt:lpstr>
      <vt:lpstr>Chemoterapie</vt:lpstr>
      <vt:lpstr>Prezentace aplikace PowerPoint</vt:lpstr>
      <vt:lpstr>Prezentace aplikace PowerPoint</vt:lpstr>
      <vt:lpstr>Chemosenzitivita</vt:lpstr>
      <vt:lpstr>Způsob podání chemoterapie</vt:lpstr>
      <vt:lpstr>Prezentace aplikace PowerPoint</vt:lpstr>
      <vt:lpstr>Prezentace aplikace PowerPoint</vt:lpstr>
      <vt:lpstr>Specifika terapie cytostatiky</vt:lpstr>
      <vt:lpstr>Prezentace aplikace PowerPoint</vt:lpstr>
      <vt:lpstr>Prezentace aplikace PowerPoint</vt:lpstr>
      <vt:lpstr>Prezentace aplikace PowerPoint</vt:lpstr>
      <vt:lpstr>Principy protinádorové terapie</vt:lpstr>
      <vt:lpstr>Prezentace aplikace PowerPoint</vt:lpstr>
      <vt:lpstr>Prezentace aplikace PowerPoint</vt:lpstr>
      <vt:lpstr>Prezentace aplikace PowerPoint</vt:lpstr>
      <vt:lpstr>Mechanismus účinku cytostatik</vt:lpstr>
      <vt:lpstr>Prezentace aplikace PowerPoint</vt:lpstr>
      <vt:lpstr>Prezentace aplikace PowerPoint</vt:lpstr>
      <vt:lpstr>Rezistence k chemoterapii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Radioterapie</vt:lpstr>
      <vt:lpstr>ROLE RADIOTERAPIE V LÉČBĚ NÁDOROVÝCH ONEMOCNĚNÍ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 3D k 4D radioterapii</vt:lpstr>
      <vt:lpstr>Prezentace aplikace PowerPoint</vt:lpstr>
      <vt:lpstr>Prezentace aplikace PowerPoint</vt:lpstr>
      <vt:lpstr>Prezentace aplikace PowerPoint</vt:lpstr>
      <vt:lpstr>Leksellův gama nůž – intrakraniální stereotaxe</vt:lpstr>
      <vt:lpstr>Prezentace aplikace PowerPoint</vt:lpstr>
      <vt:lpstr>Indikace stereotaktické radioterapie a radiochirurgie</vt:lpstr>
      <vt:lpstr>Prezentace aplikace PowerPoint</vt:lpstr>
      <vt:lpstr>CYBERKNIFE – robotický ozařovač</vt:lpstr>
      <vt:lpstr>   Protonová terapie</vt:lpstr>
      <vt:lpstr> Protony mají ve tkáni odlišné chování ve tkáni ve srovnání s fotonovou terapií</vt:lpstr>
      <vt:lpstr>Prezentace aplikace PowerPoint</vt:lpstr>
      <vt:lpstr>Prezentace aplikace PowerPoint</vt:lpstr>
      <vt:lpstr>Nežádoucí účinky radioterapie</vt:lpstr>
      <vt:lpstr>Možnosti ovlivnění nežádoucích účinků radioterapie</vt:lpstr>
      <vt:lpstr>Akutní reakce</vt:lpstr>
      <vt:lpstr>Akutní reakce po RT</vt:lpstr>
      <vt:lpstr>Prezentace aplikace PowerPoint</vt:lpstr>
      <vt:lpstr>Prezentace aplikace PowerPoint</vt:lpstr>
      <vt:lpstr>Chronické reakce</vt:lpstr>
      <vt:lpstr>Prezentace aplikace PowerPoint</vt:lpstr>
      <vt:lpstr>Pozdní změny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klinické onkologie II obecná onkologie</dc:title>
  <dc:creator>Jana Maistryszinová</dc:creator>
  <cp:lastModifiedBy>Jana Maistryszinová</cp:lastModifiedBy>
  <cp:revision>22</cp:revision>
  <dcterms:created xsi:type="dcterms:W3CDTF">2023-02-04T09:38:51Z</dcterms:created>
  <dcterms:modified xsi:type="dcterms:W3CDTF">2024-02-27T18:12:58Z</dcterms:modified>
</cp:coreProperties>
</file>