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305" r:id="rId3"/>
    <p:sldId id="331" r:id="rId4"/>
    <p:sldId id="332" r:id="rId5"/>
    <p:sldId id="306" r:id="rId6"/>
    <p:sldId id="329" r:id="rId7"/>
    <p:sldId id="307" r:id="rId8"/>
    <p:sldId id="309" r:id="rId9"/>
    <p:sldId id="308" r:id="rId10"/>
    <p:sldId id="310" r:id="rId11"/>
    <p:sldId id="311" r:id="rId12"/>
    <p:sldId id="312" r:id="rId13"/>
    <p:sldId id="313" r:id="rId14"/>
    <p:sldId id="325" r:id="rId15"/>
    <p:sldId id="323" r:id="rId16"/>
    <p:sldId id="324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2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08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D4259-DF21-474D-90CB-1298819912E1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76467-F2D4-455D-AD26-98359907B4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79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8F73B-9546-45BC-A172-A962FCDEF84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9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8F73B-9546-45BC-A172-A962FCDEF84B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41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157F08-5512-F117-2466-9B04181EB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62B4B4B-0F2D-4F10-DF39-6805EF2A7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3E99BDD-DC93-A284-4A0A-801AD7A7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E811-9C4C-441F-9B60-D07ACD1CF4B2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3706B32-30F9-7B97-3B1C-DF9B5DD8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46A2875-C93B-8324-8EF8-91E1CA89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FF1-3CB5-4C0B-BCA9-DC79F4168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63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6A45B2-E28A-E1BE-F86F-81298CF4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AF2EC96C-F89C-D40B-54B8-5B517C4DF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1FAB9AE-82E8-F094-33CE-4998B4BD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E811-9C4C-441F-9B60-D07ACD1CF4B2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6353807-AF99-AEFC-D599-8CBD9671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CA3C204-B70B-0216-F8DF-487682CD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FF1-3CB5-4C0B-BCA9-DC79F4168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87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C1295737-2C74-C359-5F37-53E91B180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C3F6F7C-2DE1-F8EE-4902-112BE1FB4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A7D79E5-E210-D9B1-6020-2504B527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E811-9C4C-441F-9B60-D07ACD1CF4B2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24DBB4C-2F21-A2A4-6839-E500B0C60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274262F-EB1E-EFCD-AE41-053B5473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FF1-3CB5-4C0B-BCA9-DC79F4168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8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02095F-D38C-B292-88E3-762D1B45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CD9099E-8DFA-A3F9-D86C-5A7B3CDF5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75436A9-67A7-C81C-6A49-5C9757BD8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E811-9C4C-441F-9B60-D07ACD1CF4B2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2DB2B41-B43F-5B95-3177-60A579D5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924DBEB-28B0-B9E0-F27A-B939FC2E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FF1-3CB5-4C0B-BCA9-DC79F4168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68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97C50E-E75F-B789-F447-399BF2DF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6050FE9-7EEE-CE72-040E-73D8B45AE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51CE76D-36AA-18C0-902F-0DC8D763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E811-9C4C-441F-9B60-D07ACD1CF4B2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1BE8DA9-9D56-74EA-2716-212BC200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9F1C086-5EE6-2C4C-ADB4-64A87B0E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FF1-3CB5-4C0B-BCA9-DC79F4168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1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35E1FB-2D1E-43F9-0183-516AC51F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A6071A0-439C-68A6-1129-A9610B4D4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146AF7B0-EE09-9A41-6CA1-9A86F897B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596743B-B3E6-367D-F9B9-80CFC1FA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E811-9C4C-441F-9B60-D07ACD1CF4B2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4D54180-BDE1-E145-288A-A3FC0675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6636B4D-9367-7DC0-99E1-998C704F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FF1-3CB5-4C0B-BCA9-DC79F4168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9522C5-0DD4-6822-2874-7929DEB8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A44FE0C-6D3A-F114-6277-EF6C0AD84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190582AC-EBE2-C6A6-5F0B-13DBF7AA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C58CDBD0-1832-C905-44B3-1E557DC59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59EB4372-EB39-E19B-E035-A2F56AA6E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20BFD260-E852-8E40-D132-64122988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E811-9C4C-441F-9B60-D07ACD1CF4B2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49FCA27-C8B8-04FF-6DCB-806AA736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EFBB1936-93D3-8D3F-A1C5-72EE4F88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FF1-3CB5-4C0B-BCA9-DC79F4168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81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1F4514-44F6-F408-3E0E-93155AE8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68A0ECCB-396F-661D-8D64-5F801BEC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E811-9C4C-441F-9B60-D07ACD1CF4B2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C33FC3E5-72EB-EA51-D12D-4F3CB5D5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EF77C7E6-40AE-1F5F-83D3-518BD50D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FF1-3CB5-4C0B-BCA9-DC79F4168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20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8BF1BAAD-5289-DCD0-87A4-B6163E10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E811-9C4C-441F-9B60-D07ACD1CF4B2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308E381-0A71-2ACF-9F40-660050C0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4C529C9B-8877-14CC-8691-8911A880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FF1-3CB5-4C0B-BCA9-DC79F4168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8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F0BCAE-8889-3430-A46C-335D9836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264EE38-F504-69F1-1CCF-F064A4BFD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A87874D7-5D81-2F04-7296-E50342FCB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DB862C2-1AA0-4CFC-8A5A-1F3C6B5C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E811-9C4C-441F-9B60-D07ACD1CF4B2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78214BE-E029-F2A7-C983-DC8F1F7B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F29E61D-7D6B-84AB-07D3-0927C867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FF1-3CB5-4C0B-BCA9-DC79F4168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00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E6E66B-21B2-1516-A44C-A77898BC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FC089324-51A5-6E22-9555-E1BF06D80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109EE7A-3421-62D1-5B14-2E1C93AF4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17574AA-EB2C-A160-FCE2-E37AD0673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E811-9C4C-441F-9B60-D07ACD1CF4B2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8D834F6-AE49-4812-A4F1-5C59BD2C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412C5AA-9A93-F6F9-D465-989008BD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FF1-3CB5-4C0B-BCA9-DC79F4168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85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0FA6C958-7746-4968-42ED-ADF481E9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A9237D8-4208-21CE-A7E2-DFB5CAC70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62F4F09-9BE2-DC5C-E688-A8664D607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BEE811-9C4C-441F-9B60-D07ACD1CF4B2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7B99366-4D5C-CD0E-6C00-39662DB1F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3FFE9F1-7776-6225-D0C4-932966966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CE2FF1-3CB5-4C0B-BCA9-DC79F4168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NÁDORY KŮŽE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Spinocelulární</a:t>
            </a:r>
            <a:r>
              <a:rPr lang="cs-CZ" dirty="0"/>
              <a:t> karcinom</a:t>
            </a:r>
          </a:p>
          <a:p>
            <a:r>
              <a:rPr lang="cs-CZ" dirty="0" err="1"/>
              <a:t>Bazocelulární</a:t>
            </a:r>
            <a:r>
              <a:rPr lang="cs-CZ" dirty="0"/>
              <a:t> karcinom</a:t>
            </a:r>
          </a:p>
          <a:p>
            <a:r>
              <a:rPr lang="cs-CZ" dirty="0"/>
              <a:t>Maligní melanom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nemelanomové</a:t>
            </a:r>
            <a:r>
              <a:rPr lang="cs-CZ" dirty="0"/>
              <a:t> nádory jsou heterogenní skupina nemocnění s různým biologickým chováním</a:t>
            </a:r>
          </a:p>
          <a:p>
            <a:r>
              <a:rPr lang="cs-CZ" dirty="0"/>
              <a:t>Incidence 196/100 000, nízká mortalita 4,5/100 000</a:t>
            </a:r>
          </a:p>
        </p:txBody>
      </p:sp>
    </p:spTree>
    <p:extLst>
      <p:ext uri="{BB962C8B-B14F-4D97-AF65-F5344CB8AC3E}">
        <p14:creationId xmlns:p14="http://schemas.microsoft.com/office/powerpoint/2010/main" val="117470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04879" y="601948"/>
            <a:ext cx="10515600" cy="4351338"/>
          </a:xfrm>
        </p:spPr>
        <p:txBody>
          <a:bodyPr/>
          <a:lstStyle/>
          <a:p>
            <a:r>
              <a:rPr lang="cs-CZ" b="1" dirty="0"/>
              <a:t>A asymetrie</a:t>
            </a:r>
          </a:p>
          <a:p>
            <a:r>
              <a:rPr lang="cs-CZ" b="1" dirty="0"/>
              <a:t>B nepravidelné okraje (</a:t>
            </a:r>
            <a:r>
              <a:rPr lang="cs-CZ" b="1" dirty="0" err="1"/>
              <a:t>borderline</a:t>
            </a:r>
            <a:r>
              <a:rPr lang="cs-CZ" b="1" dirty="0"/>
              <a:t>)</a:t>
            </a:r>
          </a:p>
          <a:p>
            <a:r>
              <a:rPr lang="cs-CZ" b="1" dirty="0"/>
              <a:t>C skvrnité zbarvení (</a:t>
            </a:r>
            <a:r>
              <a:rPr lang="cs-CZ" b="1" dirty="0" err="1"/>
              <a:t>color</a:t>
            </a:r>
            <a:r>
              <a:rPr lang="cs-CZ" b="1" dirty="0"/>
              <a:t>)</a:t>
            </a:r>
          </a:p>
          <a:p>
            <a:r>
              <a:rPr lang="cs-CZ" b="1" dirty="0"/>
              <a:t>D průměr nad 5mm</a:t>
            </a:r>
          </a:p>
          <a:p>
            <a:r>
              <a:rPr lang="cs-CZ" b="1" dirty="0"/>
              <a:t>E trvalé zvětšování v čase (</a:t>
            </a:r>
            <a:r>
              <a:rPr lang="cs-CZ" b="1" dirty="0" err="1"/>
              <a:t>enlargement</a:t>
            </a:r>
            <a:r>
              <a:rPr lang="cs-CZ" b="1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4561" y="3784597"/>
            <a:ext cx="2976487" cy="23411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/>
          <a:srcRect l="2039" t="3578" r="3106" b="14173"/>
          <a:stretch/>
        </p:blipFill>
        <p:spPr>
          <a:xfrm>
            <a:off x="7705165" y="3792070"/>
            <a:ext cx="3477692" cy="23337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8813" y="3780785"/>
            <a:ext cx="2839291" cy="23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4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6747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Povrchově se šířící melanom</a:t>
            </a:r>
          </a:p>
          <a:p>
            <a:r>
              <a:rPr lang="cs-CZ" dirty="0" err="1"/>
              <a:t>Nodulární</a:t>
            </a:r>
            <a:r>
              <a:rPr lang="cs-CZ" dirty="0"/>
              <a:t> melanom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Akrolentiginozní</a:t>
            </a:r>
            <a:r>
              <a:rPr lang="cs-CZ" dirty="0"/>
              <a:t> melanom- dlaně, </a:t>
            </a:r>
            <a:r>
              <a:rPr lang="cs-CZ" dirty="0" err="1"/>
              <a:t>plosky</a:t>
            </a:r>
            <a:r>
              <a:rPr lang="cs-CZ" dirty="0"/>
              <a:t>, prsty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Lentigo</a:t>
            </a:r>
            <a:r>
              <a:rPr lang="cs-CZ" dirty="0"/>
              <a:t> </a:t>
            </a:r>
            <a:r>
              <a:rPr lang="cs-CZ" dirty="0" err="1"/>
              <a:t>maligna</a:t>
            </a:r>
            <a:r>
              <a:rPr lang="cs-CZ" dirty="0"/>
              <a:t> melanom –v obličeji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6017" y="827840"/>
            <a:ext cx="2200275" cy="22002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6018" y="3429000"/>
            <a:ext cx="22002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0282" y="601942"/>
            <a:ext cx="10515600" cy="59198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Diagnostika</a:t>
            </a:r>
            <a:r>
              <a:rPr lang="cs-CZ" dirty="0"/>
              <a:t>- klinické vyšetření, </a:t>
            </a:r>
            <a:r>
              <a:rPr lang="cs-CZ" dirty="0" err="1"/>
              <a:t>dermatoskopické</a:t>
            </a:r>
            <a:r>
              <a:rPr lang="cs-CZ" dirty="0"/>
              <a:t> vyšetření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Klasifikace dle </a:t>
            </a:r>
            <a:r>
              <a:rPr lang="cs-CZ" dirty="0" err="1"/>
              <a:t>Breslow</a:t>
            </a:r>
            <a:r>
              <a:rPr lang="cs-CZ" dirty="0"/>
              <a:t> (tloušťka nádoru v milimetrech) a Clark (hloubka invaze), počty mitóz, ulcerace, známky regrese nádoru, lymfocytární lem </a:t>
            </a:r>
          </a:p>
          <a:p>
            <a:r>
              <a:rPr lang="cs-CZ" dirty="0"/>
              <a:t>Radikální excize, vyšetření </a:t>
            </a:r>
            <a:r>
              <a:rPr lang="cs-CZ" dirty="0" err="1"/>
              <a:t>sentinelové</a:t>
            </a:r>
            <a:r>
              <a:rPr lang="cs-CZ" dirty="0"/>
              <a:t> uzliny při </a:t>
            </a:r>
            <a:r>
              <a:rPr lang="cs-CZ" dirty="0" err="1"/>
              <a:t>tlouštce</a:t>
            </a:r>
            <a:r>
              <a:rPr lang="cs-CZ" dirty="0"/>
              <a:t> 0,5-1 mm</a:t>
            </a:r>
          </a:p>
          <a:p>
            <a:r>
              <a:rPr lang="cs-CZ" dirty="0"/>
              <a:t>RTG srdce plic, UZ </a:t>
            </a:r>
            <a:r>
              <a:rPr lang="cs-CZ" dirty="0" err="1"/>
              <a:t>lymfat</a:t>
            </a:r>
            <a:r>
              <a:rPr lang="cs-CZ" dirty="0"/>
              <a:t>. uzlin, UZ jater, PET/CT</a:t>
            </a:r>
          </a:p>
          <a:p>
            <a:r>
              <a:rPr lang="cs-CZ" dirty="0"/>
              <a:t>Stanovení mutací v klíčových onkogenech BRAF, c-KIT, NRAS, PD-L1 status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5246" y="1133195"/>
            <a:ext cx="4815448" cy="25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2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407" y="473529"/>
            <a:ext cx="11549068" cy="5703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/>
              <a:t>Terapie</a:t>
            </a:r>
            <a:r>
              <a:rPr lang="cs-CZ" sz="2400" dirty="0"/>
              <a:t>: radikální excize s bezpečnostním lemem 1-2 cm, disekce spádové lymfatické oblasti při pozitivní </a:t>
            </a:r>
            <a:r>
              <a:rPr lang="cs-CZ" sz="2400" dirty="0" err="1"/>
              <a:t>sentinelové</a:t>
            </a:r>
            <a:r>
              <a:rPr lang="cs-CZ" sz="2400" dirty="0"/>
              <a:t> uzlině</a:t>
            </a:r>
          </a:p>
          <a:p>
            <a:r>
              <a:rPr lang="cs-CZ" sz="2400" dirty="0"/>
              <a:t>Adjuvantní terapie </a:t>
            </a:r>
            <a:r>
              <a:rPr lang="cs-CZ" sz="2400" b="1" dirty="0"/>
              <a:t>– imunoterapie </a:t>
            </a:r>
            <a:r>
              <a:rPr lang="cs-CZ" sz="2400" dirty="0"/>
              <a:t>- interferonem alfa,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adjuvantní RT výjimečně</a:t>
            </a:r>
          </a:p>
          <a:p>
            <a:r>
              <a:rPr lang="cs-CZ" sz="2400" dirty="0"/>
              <a:t>Léčba diseminovaného onemocnění – chirurgie, CHT</a:t>
            </a:r>
          </a:p>
          <a:p>
            <a:r>
              <a:rPr lang="cs-CZ" sz="2400" dirty="0"/>
              <a:t>Cílená léčba </a:t>
            </a:r>
            <a:r>
              <a:rPr lang="cs-CZ" sz="2400" b="1" dirty="0"/>
              <a:t>BRAF+</a:t>
            </a:r>
            <a:r>
              <a:rPr lang="cs-CZ" sz="2400" b="1" dirty="0">
                <a:solidFill>
                  <a:schemeClr val="accent1"/>
                </a:solidFill>
              </a:rPr>
              <a:t>MEK</a:t>
            </a:r>
            <a:r>
              <a:rPr lang="cs-CZ" sz="2400" b="1" dirty="0"/>
              <a:t> inhibitory </a:t>
            </a:r>
            <a:r>
              <a:rPr lang="cs-CZ" sz="2400" dirty="0"/>
              <a:t>– </a:t>
            </a:r>
            <a:r>
              <a:rPr lang="cs-CZ" sz="2400" dirty="0" err="1"/>
              <a:t>vemurafenib</a:t>
            </a:r>
            <a:r>
              <a:rPr lang="cs-CZ" sz="2400" dirty="0"/>
              <a:t>,</a:t>
            </a:r>
            <a:r>
              <a:rPr lang="cs-CZ" sz="2400" b="1" dirty="0"/>
              <a:t> </a:t>
            </a:r>
            <a:r>
              <a:rPr lang="cs-CZ" sz="2400" b="1" dirty="0" err="1"/>
              <a:t>dabrafenib</a:t>
            </a:r>
            <a:r>
              <a:rPr lang="cs-CZ" sz="2400" b="1" dirty="0"/>
              <a:t>+</a:t>
            </a:r>
            <a:r>
              <a:rPr lang="cs-CZ" sz="2400" dirty="0"/>
              <a:t> </a:t>
            </a:r>
            <a:r>
              <a:rPr lang="cs-CZ" sz="2400" b="1" dirty="0" err="1">
                <a:solidFill>
                  <a:schemeClr val="accent1"/>
                </a:solidFill>
              </a:rPr>
              <a:t>trametinib</a:t>
            </a:r>
            <a:endParaRPr lang="cs-CZ" sz="2400" b="1" dirty="0">
              <a:solidFill>
                <a:schemeClr val="accent1"/>
              </a:solidFill>
            </a:endParaRPr>
          </a:p>
          <a:p>
            <a:r>
              <a:rPr lang="cs-CZ" sz="2400" dirty="0"/>
              <a:t>Moderní imunoterapie – </a:t>
            </a:r>
            <a:r>
              <a:rPr lang="cs-CZ" sz="2400" dirty="0" err="1"/>
              <a:t>ipilimumab</a:t>
            </a:r>
            <a:r>
              <a:rPr lang="cs-CZ" sz="2400" dirty="0"/>
              <a:t> - anti CTLA4 protilátka </a:t>
            </a:r>
          </a:p>
          <a:p>
            <a:pPr marL="0" indent="0">
              <a:buNone/>
            </a:pPr>
            <a:r>
              <a:rPr lang="cs-CZ" sz="2400" b="1" dirty="0" err="1"/>
              <a:t>Nivolumab</a:t>
            </a:r>
            <a:r>
              <a:rPr lang="cs-CZ" sz="2400" b="1" dirty="0"/>
              <a:t> </a:t>
            </a:r>
            <a:r>
              <a:rPr lang="cs-CZ" sz="2400" dirty="0"/>
              <a:t>nebo </a:t>
            </a:r>
            <a:r>
              <a:rPr lang="cs-CZ" sz="2400" b="1" dirty="0" err="1"/>
              <a:t>pembrolizmab</a:t>
            </a:r>
            <a:r>
              <a:rPr lang="cs-CZ" sz="2400" dirty="0"/>
              <a:t> anti PD </a:t>
            </a:r>
            <a:r>
              <a:rPr lang="cs-CZ" sz="2400" dirty="0" err="1"/>
              <a:t>moAB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Onkolytická</a:t>
            </a:r>
            <a:r>
              <a:rPr lang="cs-CZ" sz="2400" dirty="0"/>
              <a:t> vakcína T-VEC- v rámci studií, dosud není stanovena úhrada, v ČR nedostupné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Prognóza</a:t>
            </a:r>
            <a:r>
              <a:rPr lang="cs-CZ" sz="2400" dirty="0"/>
              <a:t>: </a:t>
            </a:r>
            <a:r>
              <a:rPr lang="cs-CZ" sz="2400" dirty="0" err="1"/>
              <a:t>Breslow</a:t>
            </a:r>
            <a:r>
              <a:rPr lang="cs-CZ" sz="2400" dirty="0"/>
              <a:t> &lt; 1mm 5 leté přežití 95-100 %, 2,1-4 mm 60-75 %, &gt; 4mm 50 %</a:t>
            </a:r>
          </a:p>
        </p:txBody>
      </p:sp>
    </p:spTree>
    <p:extLst>
      <p:ext uri="{BB962C8B-B14F-4D97-AF65-F5344CB8AC3E}">
        <p14:creationId xmlns:p14="http://schemas.microsoft.com/office/powerpoint/2010/main" val="185908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3E41522-E5AF-2290-84ED-240757C7F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23" t="19001" r="15041" b="23047"/>
          <a:stretch/>
        </p:blipFill>
        <p:spPr>
          <a:xfrm>
            <a:off x="1636748" y="359644"/>
            <a:ext cx="8918503" cy="61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E52C31F-C664-4E58-B7AE-5F9056B7B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65" t="37156" r="13174" b="8095"/>
          <a:stretch/>
        </p:blipFill>
        <p:spPr>
          <a:xfrm>
            <a:off x="942034" y="391887"/>
            <a:ext cx="3682218" cy="613954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8BBC7654-3121-4C4F-80C9-FBD2FFA89BC9}"/>
              </a:ext>
            </a:extLst>
          </p:cNvPr>
          <p:cNvSpPr txBox="1"/>
          <p:nvPr/>
        </p:nvSpPr>
        <p:spPr>
          <a:xfrm>
            <a:off x="4493620" y="1583870"/>
            <a:ext cx="6983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 oslabený herpes simplex virus </a:t>
            </a:r>
            <a:r>
              <a:rPr lang="cs-CZ" sz="2000" b="1" dirty="0" err="1"/>
              <a:t>exprimující</a:t>
            </a:r>
            <a:r>
              <a:rPr lang="cs-CZ" sz="2000" b="1" dirty="0"/>
              <a:t> gen pro GM-CSF</a:t>
            </a:r>
          </a:p>
          <a:p>
            <a:pPr algn="ctr"/>
            <a:r>
              <a:rPr lang="cs-CZ" sz="2000" dirty="0"/>
              <a:t> indikace </a:t>
            </a:r>
            <a:r>
              <a:rPr lang="cs-CZ" sz="2000" dirty="0" err="1"/>
              <a:t>neresekabilní</a:t>
            </a:r>
            <a:r>
              <a:rPr lang="cs-CZ" sz="2000" dirty="0"/>
              <a:t>  metastatický melanom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29299464-7BCF-4B4E-9BBC-C51D912F9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49" t="37613" r="13884" b="50000"/>
          <a:stretch/>
        </p:blipFill>
        <p:spPr>
          <a:xfrm>
            <a:off x="4816508" y="457200"/>
            <a:ext cx="6433457" cy="8490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90F8F16-0AD5-4A70-B306-0834C183E3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89" t="19509" r="13619" b="34278"/>
          <a:stretch/>
        </p:blipFill>
        <p:spPr>
          <a:xfrm>
            <a:off x="4624252" y="2536682"/>
            <a:ext cx="6983453" cy="353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7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A8DF390-0F51-46DA-B3EC-1B8A4F96A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22" t="28799" r="13214" b="32372"/>
          <a:stretch/>
        </p:blipFill>
        <p:spPr>
          <a:xfrm>
            <a:off x="1094014" y="783771"/>
            <a:ext cx="10261155" cy="431074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A08A2BBF-5AD3-4354-971C-5924A435C6F4}"/>
              </a:ext>
            </a:extLst>
          </p:cNvPr>
          <p:cNvSpPr txBox="1"/>
          <p:nvPr/>
        </p:nvSpPr>
        <p:spPr>
          <a:xfrm>
            <a:off x="3690257" y="6025245"/>
            <a:ext cx="808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https://www.ncbi.nlm.nih.gov/pmc/articles/PMC8003308/pdf/cancers-13-01383.pdf</a:t>
            </a:r>
          </a:p>
        </p:txBody>
      </p:sp>
    </p:spTree>
    <p:extLst>
      <p:ext uri="{BB962C8B-B14F-4D97-AF65-F5344CB8AC3E}">
        <p14:creationId xmlns:p14="http://schemas.microsoft.com/office/powerpoint/2010/main" val="103780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cs-CZ" b="1" err="1"/>
              <a:t>Bazocelulární</a:t>
            </a:r>
            <a:r>
              <a:rPr lang="cs-CZ" b="1"/>
              <a:t> karcinom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cs-CZ" sz="1500"/>
              <a:t>Vychází z bazální vrstvy epidermis, </a:t>
            </a:r>
          </a:p>
          <a:p>
            <a:r>
              <a:rPr lang="cs-CZ" sz="1500"/>
              <a:t>Výskyt u bílé rasy, ve starším věku častěji u mužů</a:t>
            </a:r>
          </a:p>
          <a:p>
            <a:r>
              <a:rPr lang="cs-CZ" sz="1500"/>
              <a:t>Etiologie: chronická expozice UV záření, chronická imunosuprese, genetická predispozice (</a:t>
            </a:r>
            <a:r>
              <a:rPr lang="cs-CZ" sz="1500" err="1"/>
              <a:t>xeroderma</a:t>
            </a:r>
            <a:r>
              <a:rPr lang="cs-CZ" sz="1500"/>
              <a:t> </a:t>
            </a:r>
            <a:r>
              <a:rPr lang="cs-CZ" sz="1500" err="1"/>
              <a:t>pigmentosum</a:t>
            </a:r>
            <a:r>
              <a:rPr lang="cs-CZ" sz="1500"/>
              <a:t>, </a:t>
            </a:r>
            <a:r>
              <a:rPr lang="cs-CZ" sz="1500" err="1"/>
              <a:t>Gorlinův</a:t>
            </a:r>
            <a:r>
              <a:rPr lang="cs-CZ" sz="1500"/>
              <a:t> syndrom)</a:t>
            </a:r>
          </a:p>
          <a:p>
            <a:r>
              <a:rPr lang="cs-CZ" sz="1500"/>
              <a:t>Klinika: výskyt v místech exponovaných slunci, </a:t>
            </a:r>
            <a:r>
              <a:rPr lang="cs-CZ" sz="1500" err="1"/>
              <a:t>nodulární</a:t>
            </a:r>
            <a:r>
              <a:rPr lang="cs-CZ" sz="1500"/>
              <a:t> forma 70 %, superficiální 15 %, s pigmentem</a:t>
            </a:r>
          </a:p>
          <a:p>
            <a:r>
              <a:rPr lang="cs-CZ" sz="1500"/>
              <a:t>Vzdálené </a:t>
            </a:r>
            <a:r>
              <a:rPr lang="cs-CZ" sz="1500" err="1"/>
              <a:t>mts</a:t>
            </a:r>
            <a:r>
              <a:rPr lang="cs-CZ" sz="1500"/>
              <a:t> jsou velmi vzácné, častěji lokálně destruktivní růst</a:t>
            </a:r>
          </a:p>
          <a:p>
            <a:r>
              <a:rPr lang="cs-CZ" sz="1500"/>
              <a:t>Terapie: totální excize s lemem 5mm, kryoterapie tekutým dusíkem, RT, fotodynamická léčba – expozice UV záření o definované vlnové délce při senzibilizaci porfyriny (fotoexcitace v </a:t>
            </a:r>
            <a:r>
              <a:rPr lang="cs-CZ" sz="1500" err="1"/>
              <a:t>nád</a:t>
            </a:r>
            <a:r>
              <a:rPr lang="cs-CZ" sz="1500"/>
              <a:t>. </a:t>
            </a:r>
            <a:r>
              <a:rPr lang="cs-CZ" sz="1500" err="1"/>
              <a:t>bb</a:t>
            </a:r>
            <a:r>
              <a:rPr lang="cs-CZ" sz="1500"/>
              <a:t>)</a:t>
            </a:r>
          </a:p>
          <a:p>
            <a:r>
              <a:rPr lang="cs-CZ" sz="1500" err="1"/>
              <a:t>Imiquimod</a:t>
            </a:r>
            <a:r>
              <a:rPr lang="cs-CZ" sz="1500"/>
              <a:t>, </a:t>
            </a:r>
            <a:r>
              <a:rPr lang="cs-CZ" sz="1500" err="1"/>
              <a:t>vismodegib</a:t>
            </a:r>
            <a:r>
              <a:rPr lang="cs-CZ" sz="1500"/>
              <a:t> – inhibice </a:t>
            </a:r>
            <a:r>
              <a:rPr lang="cs-CZ" sz="1500" err="1"/>
              <a:t>hedgehog</a:t>
            </a:r>
            <a:r>
              <a:rPr lang="cs-CZ" sz="1500"/>
              <a:t> signální dráhy</a:t>
            </a:r>
          </a:p>
          <a:p>
            <a:endParaRPr lang="cs-CZ" sz="15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182" y="2096037"/>
            <a:ext cx="4777381" cy="24961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197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73EF09C-DB42-A930-5D70-67DF47AAC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6" t="27311" r="40123" b="19329"/>
          <a:stretch/>
        </p:blipFill>
        <p:spPr>
          <a:xfrm>
            <a:off x="2203553" y="981855"/>
            <a:ext cx="7936744" cy="465444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CA3062D-8E7F-5E29-936E-F79BA174094F}"/>
              </a:ext>
            </a:extLst>
          </p:cNvPr>
          <p:cNvSpPr txBox="1"/>
          <p:nvPr/>
        </p:nvSpPr>
        <p:spPr>
          <a:xfrm>
            <a:off x="479687" y="312720"/>
            <a:ext cx="1157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Signální dráha </a:t>
            </a:r>
            <a:r>
              <a:rPr lang="cs-CZ" dirty="0" err="1"/>
              <a:t>Hedgehog</a:t>
            </a:r>
            <a:r>
              <a:rPr lang="cs-CZ" dirty="0"/>
              <a:t> – blokáda </a:t>
            </a:r>
            <a:r>
              <a:rPr lang="cs-CZ" b="1" dirty="0" err="1"/>
              <a:t>vismodegib</a:t>
            </a:r>
            <a:r>
              <a:rPr lang="cs-CZ" dirty="0"/>
              <a:t> – snížení proliferace a růstu nádorových buněk, snížení aktivity onkogenů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B82BD6A5-1955-B9FF-86D6-14C9BBDAF7EA}"/>
              </a:ext>
            </a:extLst>
          </p:cNvPr>
          <p:cNvSpPr txBox="1"/>
          <p:nvPr/>
        </p:nvSpPr>
        <p:spPr>
          <a:xfrm>
            <a:off x="4302176" y="6430780"/>
            <a:ext cx="7889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https://www.remedia.cz/rubriky/aktuality/vismodegib-cilena-lecba-inoperabilniho-bazocelularniho-karcinomu-6630/</a:t>
            </a:r>
          </a:p>
        </p:txBody>
      </p:sp>
    </p:spTree>
    <p:extLst>
      <p:ext uri="{BB962C8B-B14F-4D97-AF65-F5344CB8AC3E}">
        <p14:creationId xmlns:p14="http://schemas.microsoft.com/office/powerpoint/2010/main" val="37517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10" y="664490"/>
            <a:ext cx="5529020" cy="552902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81" y="4015998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7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Spinocelulární</a:t>
            </a:r>
            <a:r>
              <a:rPr lang="cs-CZ" b="1" dirty="0"/>
              <a:t> karcinom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Vychází z epidermálních </a:t>
            </a:r>
            <a:r>
              <a:rPr lang="cs-CZ" dirty="0" err="1"/>
              <a:t>keratinocytů</a:t>
            </a:r>
            <a:endParaRPr lang="cs-CZ" dirty="0"/>
          </a:p>
          <a:p>
            <a:r>
              <a:rPr lang="cs-CZ" dirty="0"/>
              <a:t>Ve vyšším věku, častěji u mužů, fototyp kůže I a II</a:t>
            </a:r>
          </a:p>
          <a:p>
            <a:r>
              <a:rPr lang="cs-CZ" dirty="0"/>
              <a:t>Etiologie: chronická expozice UV záření, ionizace, chronické dráždění kůže- v jizvách, popáleninách, chemické karcinogeny (arsen), genetické faktory, HPV infekce</a:t>
            </a:r>
          </a:p>
          <a:p>
            <a:r>
              <a:rPr lang="cs-CZ" dirty="0"/>
              <a:t>Klinika: difusně infiltrující forma, </a:t>
            </a:r>
            <a:r>
              <a:rPr lang="cs-CZ" dirty="0" err="1"/>
              <a:t>exofytická</a:t>
            </a:r>
            <a:r>
              <a:rPr lang="cs-CZ" dirty="0"/>
              <a:t> forma, časté krvácení, ulcerace</a:t>
            </a:r>
          </a:p>
          <a:p>
            <a:r>
              <a:rPr lang="cs-CZ" dirty="0" err="1"/>
              <a:t>Lymfogenní</a:t>
            </a:r>
            <a:r>
              <a:rPr lang="cs-CZ" dirty="0"/>
              <a:t> šíření, hematogenní při pokročilém onemocnění</a:t>
            </a:r>
          </a:p>
          <a:p>
            <a:r>
              <a:rPr lang="cs-CZ" dirty="0"/>
              <a:t>Terapie: radikální excize, disekce postižených </a:t>
            </a:r>
            <a:r>
              <a:rPr lang="cs-CZ" dirty="0" err="1"/>
              <a:t>lymfat</a:t>
            </a:r>
            <a:r>
              <a:rPr lang="cs-CZ" dirty="0"/>
              <a:t>. uzlin, RT, CHT u diseminovaného onemocnění</a:t>
            </a:r>
          </a:p>
          <a:p>
            <a:r>
              <a:rPr lang="cs-CZ" dirty="0"/>
              <a:t>Nově imunoterapie – </a:t>
            </a:r>
            <a:r>
              <a:rPr lang="cs-CZ" dirty="0" err="1"/>
              <a:t>cemiplimab</a:t>
            </a:r>
            <a:r>
              <a:rPr lang="cs-CZ" dirty="0"/>
              <a:t> anti-PD </a:t>
            </a:r>
            <a:r>
              <a:rPr lang="cs-CZ" dirty="0" err="1"/>
              <a:t>moAB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0454" y="227760"/>
            <a:ext cx="3205723" cy="24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96BB438C-DDE4-3B41-1F50-358973011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63" t="24039" r="12213" b="11238"/>
          <a:stretch/>
        </p:blipFill>
        <p:spPr>
          <a:xfrm>
            <a:off x="879423" y="404735"/>
            <a:ext cx="5461416" cy="54986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C34DFF9-EEBB-FA37-AC2B-B9FE51DDA2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43" t="24468" r="30410" b="5880"/>
          <a:stretch/>
        </p:blipFill>
        <p:spPr>
          <a:xfrm>
            <a:off x="6595672" y="404734"/>
            <a:ext cx="4901784" cy="55053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D689F7D2-BC59-FCA8-6291-6CAFA7BA9B6A}"/>
              </a:ext>
            </a:extLst>
          </p:cNvPr>
          <p:cNvSpPr txBox="1"/>
          <p:nvPr/>
        </p:nvSpPr>
        <p:spPr>
          <a:xfrm>
            <a:off x="7600013" y="6445770"/>
            <a:ext cx="3627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https://www.solen.cz/pdfs/xon/2022/03/07.pdf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3E427C19-30C7-2ED1-1228-6331404F65CE}"/>
              </a:ext>
            </a:extLst>
          </p:cNvPr>
          <p:cNvSpPr txBox="1"/>
          <p:nvPr/>
        </p:nvSpPr>
        <p:spPr>
          <a:xfrm>
            <a:off x="879422" y="6130978"/>
            <a:ext cx="672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Imunoterapie kožních nádorů – anitPD1, anti PD-L1 </a:t>
            </a:r>
            <a:r>
              <a:rPr lang="cs-CZ" dirty="0" err="1"/>
              <a:t>moAB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immune-related</a:t>
            </a:r>
            <a:r>
              <a:rPr lang="cs-CZ" dirty="0"/>
              <a:t> </a:t>
            </a:r>
            <a:r>
              <a:rPr lang="cs-CZ" dirty="0" err="1"/>
              <a:t>Adverse</a:t>
            </a:r>
            <a:r>
              <a:rPr lang="cs-CZ" dirty="0"/>
              <a:t> </a:t>
            </a:r>
            <a:r>
              <a:rPr lang="cs-CZ" dirty="0" err="1"/>
              <a:t>Events</a:t>
            </a:r>
            <a:r>
              <a:rPr lang="cs-CZ" dirty="0"/>
              <a:t>, </a:t>
            </a:r>
            <a:r>
              <a:rPr lang="cs-CZ" dirty="0" err="1"/>
              <a:t>irAEs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2868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Maligní melanom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Neuroektodermální</a:t>
            </a:r>
            <a:r>
              <a:rPr lang="cs-CZ" dirty="0"/>
              <a:t> nádor vznikající z melanocytů, vznik na kůži, sliznicích i v oku</a:t>
            </a:r>
          </a:p>
          <a:p>
            <a:r>
              <a:rPr lang="cs-CZ" dirty="0"/>
              <a:t>Incidence dramaticky vzrůstá 20/100 000, mortalita 5/100 000</a:t>
            </a:r>
          </a:p>
          <a:p>
            <a:endParaRPr lang="cs-CZ" dirty="0"/>
          </a:p>
          <a:p>
            <a:r>
              <a:rPr lang="cs-CZ" dirty="0"/>
              <a:t>Etiologie: genetické faktory- familiární výskyt (5 %), mutace genů pro CDKN2A, BRCA 2, p16</a:t>
            </a:r>
          </a:p>
          <a:p>
            <a:endParaRPr lang="cs-CZ" dirty="0"/>
          </a:p>
          <a:p>
            <a:r>
              <a:rPr lang="cs-CZ" dirty="0"/>
              <a:t> nejvýznamnější UVB záření- důležitá je dávka UV záření v dětství, nárazové opalování se spálením, velké množství pigmentových névů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70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6471" y="497540"/>
            <a:ext cx="9619057" cy="51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224" y="378618"/>
            <a:ext cx="7476745" cy="50468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2556" y="1079103"/>
            <a:ext cx="3630831" cy="36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177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554</Words>
  <Application>Microsoft Office PowerPoint</Application>
  <PresentationFormat>Širokoúhlá obrazovka</PresentationFormat>
  <Paragraphs>81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Motiv Office</vt:lpstr>
      <vt:lpstr>NÁDORY KŮŽE</vt:lpstr>
      <vt:lpstr>Bazocelulární karcinom </vt:lpstr>
      <vt:lpstr>Prezentace aplikace PowerPoint</vt:lpstr>
      <vt:lpstr>Prezentace aplikace PowerPoint</vt:lpstr>
      <vt:lpstr>Spinocelulární karcinom</vt:lpstr>
      <vt:lpstr>Prezentace aplikace PowerPoint</vt:lpstr>
      <vt:lpstr>Maligní melanom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NÁDORY KŮŽE</dc:title>
  <dc:creator>Jana Maistryszinová</dc:creator>
  <cp:lastModifiedBy>MUDr. Jana Maistryszinová, Ph.D.</cp:lastModifiedBy>
  <cp:revision>2</cp:revision>
  <dcterms:created xsi:type="dcterms:W3CDTF">2024-03-16T12:40:06Z</dcterms:created>
  <dcterms:modified xsi:type="dcterms:W3CDTF">2024-03-20T14:02:46Z</dcterms:modified>
</cp:coreProperties>
</file>