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45" r:id="rId3"/>
    <p:sldId id="368" r:id="rId4"/>
    <p:sldId id="305" r:id="rId5"/>
    <p:sldId id="369" r:id="rId6"/>
    <p:sldId id="354" r:id="rId7"/>
    <p:sldId id="370" r:id="rId8"/>
    <p:sldId id="339" r:id="rId9"/>
    <p:sldId id="372" r:id="rId10"/>
    <p:sldId id="374" r:id="rId11"/>
    <p:sldId id="377" r:id="rId12"/>
    <p:sldId id="376" r:id="rId13"/>
    <p:sldId id="375" r:id="rId14"/>
    <p:sldId id="378" r:id="rId15"/>
    <p:sldId id="379" r:id="rId16"/>
    <p:sldId id="380" r:id="rId17"/>
    <p:sldId id="342" r:id="rId18"/>
    <p:sldId id="343" r:id="rId19"/>
    <p:sldId id="373" r:id="rId20"/>
    <p:sldId id="470" r:id="rId21"/>
    <p:sldId id="471" r:id="rId22"/>
    <p:sldId id="473" r:id="rId23"/>
    <p:sldId id="349" r:id="rId24"/>
    <p:sldId id="371" r:id="rId25"/>
    <p:sldId id="352" r:id="rId26"/>
    <p:sldId id="262" r:id="rId27"/>
    <p:sldId id="259" r:id="rId28"/>
    <p:sldId id="257" r:id="rId29"/>
    <p:sldId id="260" r:id="rId30"/>
    <p:sldId id="475" r:id="rId31"/>
    <p:sldId id="263" r:id="rId32"/>
    <p:sldId id="344" r:id="rId33"/>
    <p:sldId id="346" r:id="rId34"/>
    <p:sldId id="367" r:id="rId35"/>
    <p:sldId id="361" r:id="rId36"/>
    <p:sldId id="365" r:id="rId37"/>
    <p:sldId id="366" r:id="rId38"/>
    <p:sldId id="33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404" y="5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50B7-20C2-43DC-9F00-21C7E87964CB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1BAD0-8F08-4AB7-A3A7-B483009CFD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83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46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70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56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33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28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5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98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02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8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67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05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1C314-1BD6-435C-9F85-BAF1EAB949E4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914D-F476-49DE-91CA-4F1CC5B378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64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Straight Connector 103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Rectangle 103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Řasy v paleolimnologii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ediastrum boryanum (Turpin) Menegh. var. boryanum. Scale bars: 10 µm.... |  Download Scientific Diagram">
            <a:extLst>
              <a:ext uri="{FF2B5EF4-FFF2-40B4-BE49-F238E27FC236}">
                <a16:creationId xmlns:a16="http://schemas.microsoft.com/office/drawing/2014/main" id="{8B3D4D0C-52BC-955D-DF71-E9416273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7293" y="1070574"/>
            <a:ext cx="2567937" cy="25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29A50A37-3166-0A73-D8AE-D291867A5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" t="75455" r="-1"/>
          <a:stretch/>
        </p:blipFill>
        <p:spPr>
          <a:xfrm>
            <a:off x="1018092" y="5630073"/>
            <a:ext cx="6813943" cy="847729"/>
          </a:xfrm>
          <a:prstGeom prst="rect">
            <a:avLst/>
          </a:prstGeom>
        </p:spPr>
      </p:pic>
      <p:pic>
        <p:nvPicPr>
          <p:cNvPr id="1034" name="Picture 10" descr="A taxonomic revision of Desmodesmus serie Desmodesmus (Sphaeropleales,  Scenedesmaceae) Eberhard HEGEWALD 1 &amp; Anke BRABAND">
            <a:extLst>
              <a:ext uri="{FF2B5EF4-FFF2-40B4-BE49-F238E27FC236}">
                <a16:creationId xmlns:a16="http://schemas.microsoft.com/office/drawing/2014/main" id="{F3031A77-D32A-B600-8BEB-8C1FEB55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0" y="1530798"/>
            <a:ext cx="2386748" cy="12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M images of stomatocysts with ridges or reticulum. Fig. 20:... | Download  Scientific Diagram">
            <a:extLst>
              <a:ext uri="{FF2B5EF4-FFF2-40B4-BE49-F238E27FC236}">
                <a16:creationId xmlns:a16="http://schemas.microsoft.com/office/drawing/2014/main" id="{7CF6D542-D221-2DA6-5952-D2CBA132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4" y="1159065"/>
            <a:ext cx="2202617" cy="22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7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>
            <a:extLst>
              <a:ext uri="{FF2B5EF4-FFF2-40B4-BE49-F238E27FC236}">
                <a16:creationId xmlns:a16="http://schemas.microsoft.com/office/drawing/2014/main" id="{33448F11-1E51-01D6-2FD0-BE0FA31A51DF}"/>
              </a:ext>
            </a:extLst>
          </p:cNvPr>
          <p:cNvSpPr txBox="1">
            <a:spLocks/>
          </p:cNvSpPr>
          <p:nvPr/>
        </p:nvSpPr>
        <p:spPr>
          <a:xfrm>
            <a:off x="72059" y="62763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/>
              <a:t>Výzkum na Šumavě</a:t>
            </a:r>
            <a:endParaRPr lang="cs-CZ" altLang="cs-CZ" sz="32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61E2F2-345D-8F82-1F5A-F8B5717B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39" y="3773166"/>
            <a:ext cx="4355824" cy="32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47046EE-F0C0-A5A0-10E8-C87CD990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054"/>
            <a:ext cx="4780722" cy="35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8B912EF0-7F55-3FE3-135A-42018281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37" y="499299"/>
            <a:ext cx="4419187" cy="33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490A616-CDE9-01BF-26A9-A6BCCBBF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4" y="3640330"/>
            <a:ext cx="4860235" cy="36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1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D0DCC-D117-D5A5-69A2-535A2267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980" cy="39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C2F130-DC95-D93C-F9D7-04A85FAD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04" y="3073050"/>
            <a:ext cx="5536096" cy="41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3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229" name="Freeform: Shape 9228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165611E-38C2-0800-6850-41318FE8E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r="2" b="10959"/>
          <a:stretch/>
        </p:blipFill>
        <p:spPr bwMode="auto"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Freeform: Shape 9230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8220" y="0"/>
            <a:ext cx="1465306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220" name="Picture 4" descr="Zeman v člunu potřebuje 4 chlapy. Víme, jakou má přezdívku! • Společnost /  inStory.cz">
            <a:extLst>
              <a:ext uri="{FF2B5EF4-FFF2-40B4-BE49-F238E27FC236}">
                <a16:creationId xmlns:a16="http://schemas.microsoft.com/office/drawing/2014/main" id="{F179B45C-C3A3-F7D7-326F-3F6DC24C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-1" b="-1"/>
          <a:stretch/>
        </p:blipFill>
        <p:spPr bwMode="auto">
          <a:xfrm>
            <a:off x="1995507" y="3452815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Freeform: Shape 9232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5507" y="3452813"/>
            <a:ext cx="2055742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B0AD6B0-EE10-4878-E4E2-3B9D92CB6A10}"/>
              </a:ext>
            </a:extLst>
          </p:cNvPr>
          <p:cNvSpPr txBox="1"/>
          <p:nvPr/>
        </p:nvSpPr>
        <p:spPr>
          <a:xfrm>
            <a:off x="139148" y="159026"/>
            <a:ext cx="158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Air </a:t>
            </a:r>
            <a:r>
              <a:rPr lang="cs-CZ" sz="2400" dirty="0" err="1"/>
              <a:t>float</a:t>
            </a:r>
            <a:r>
              <a:rPr lang="cs-CZ" sz="24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4500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D2D6D2-4AC9-C400-A018-64339166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5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A9BB8B5-2614-479A-C12A-98E78892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20180607_152350">
            <a:hlinkClick r:id="" action="ppaction://media"/>
            <a:extLst>
              <a:ext uri="{FF2B5EF4-FFF2-40B4-BE49-F238E27FC236}">
                <a16:creationId xmlns:a16="http://schemas.microsoft.com/office/drawing/2014/main" id="{65B0F557-BE26-A815-6279-AB3D0D130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349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D0AC5AE-06D6-81BA-480E-058093BDC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 rot="108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79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7BDF340-B60F-039D-13EF-700FB142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0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4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0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8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31085" y="-241162"/>
            <a:ext cx="2862072" cy="1938076"/>
          </a:xfrm>
        </p:spPr>
        <p:txBody>
          <a:bodyPr>
            <a:normAutofit/>
          </a:bodyPr>
          <a:lstStyle/>
          <a:p>
            <a:r>
              <a:rPr lang="cs-CZ" sz="2800" b="1" dirty="0"/>
              <a:t>(</a:t>
            </a:r>
            <a:r>
              <a:rPr lang="cs-CZ" sz="2800" b="1" dirty="0" err="1"/>
              <a:t>Paleo</a:t>
            </a:r>
            <a:r>
              <a:rPr lang="cs-CZ" sz="2800" b="1" dirty="0"/>
              <a:t>)limnologie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29209" y="1462284"/>
            <a:ext cx="3846443" cy="4464167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limnologie: věda studující recentní jezera</a:t>
            </a:r>
          </a:p>
          <a:p>
            <a:endParaRPr lang="cs-CZ" sz="2000" dirty="0"/>
          </a:p>
          <a:p>
            <a:r>
              <a:rPr lang="cs-CZ" sz="2000" dirty="0"/>
              <a:t>především fyzikálně-chemické vlastnosti jejich vod a vztahy mezi organismy, které v těchto vodách žijí </a:t>
            </a:r>
          </a:p>
          <a:p>
            <a:endParaRPr lang="cs-CZ" sz="2000" dirty="0"/>
          </a:p>
          <a:p>
            <a:r>
              <a:rPr lang="cs-CZ" sz="2000" dirty="0"/>
              <a:t>studiem fosilních jezer se zabývá </a:t>
            </a:r>
            <a:r>
              <a:rPr lang="cs-CZ" sz="2000" dirty="0" err="1"/>
              <a:t>paleolimnologie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řasy: paleoekologické rekonstrukce prostředí zaniklých jezerních ekosystémů</a:t>
            </a:r>
          </a:p>
          <a:p>
            <a:endParaRPr lang="cs-CZ" sz="1700" dirty="0"/>
          </a:p>
        </p:txBody>
      </p:sp>
      <p:pic>
        <p:nvPicPr>
          <p:cNvPr id="1026" name="Picture 2" descr="http://polar.prf.jcu.cz/img/background/background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3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7" descr="Obsah obrázku strom, exteriér, obloha, voda&#10;&#10;Popis byl vytvořen automaticky">
            <a:extLst>
              <a:ext uri="{FF2B5EF4-FFF2-40B4-BE49-F238E27FC236}">
                <a16:creationId xmlns:a16="http://schemas.microsoft.com/office/drawing/2014/main" id="{A10BA8B1-0098-12FF-A9B8-6F2A1A4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r="2" b="3099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77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  <p:sp>
        <p:nvSpPr>
          <p:cNvPr id="3" name="Srdce 2"/>
          <p:cNvSpPr/>
          <p:nvPr/>
        </p:nvSpPr>
        <p:spPr>
          <a:xfrm>
            <a:off x="2827283" y="1702677"/>
            <a:ext cx="367861" cy="34684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752" y="-152051"/>
            <a:ext cx="8650014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Zpracování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709" y="1033671"/>
            <a:ext cx="8372804" cy="531743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Nakrájení a rozdělení na analýzy (datování, pakomáři, </a:t>
            </a:r>
            <a:r>
              <a:rPr lang="cs-CZ" dirty="0" err="1"/>
              <a:t>makrozbytky</a:t>
            </a:r>
            <a:r>
              <a:rPr lang="cs-CZ" dirty="0"/>
              <a:t>, pyly, geochemie, zrnitost, LOI)</a:t>
            </a:r>
          </a:p>
          <a:p>
            <a:endParaRPr lang="cs-CZ" dirty="0"/>
          </a:p>
          <a:p>
            <a:r>
              <a:rPr lang="cs-CZ" dirty="0"/>
              <a:t>Vysušení</a:t>
            </a:r>
          </a:p>
          <a:p>
            <a:r>
              <a:rPr lang="cs-CZ" dirty="0"/>
              <a:t>Navážení</a:t>
            </a:r>
          </a:p>
          <a:p>
            <a:r>
              <a:rPr lang="cs-CZ" dirty="0"/>
              <a:t>Příprava trvalých preparátů</a:t>
            </a:r>
          </a:p>
          <a:p>
            <a:r>
              <a:rPr lang="cs-CZ" dirty="0"/>
              <a:t>Determinace a počítání rozsivkových </a:t>
            </a:r>
            <a:r>
              <a:rPr lang="cs-CZ" dirty="0" err="1"/>
              <a:t>valv</a:t>
            </a:r>
            <a:r>
              <a:rPr lang="cs-CZ" dirty="0"/>
              <a:t> 300-600 na vrstvu</a:t>
            </a:r>
          </a:p>
          <a:p>
            <a:r>
              <a:rPr lang="cs-CZ" dirty="0"/>
              <a:t>Počítání </a:t>
            </a:r>
            <a:r>
              <a:rPr lang="cs-CZ" dirty="0" err="1"/>
              <a:t>stomatocyst</a:t>
            </a:r>
            <a:endParaRPr lang="cs-CZ" dirty="0"/>
          </a:p>
          <a:p>
            <a:r>
              <a:rPr lang="cs-CZ" dirty="0"/>
              <a:t>Výpočet produktivity: Počítání </a:t>
            </a:r>
            <a:r>
              <a:rPr lang="cs-CZ" dirty="0" err="1"/>
              <a:t>lycopodiových</a:t>
            </a:r>
            <a:r>
              <a:rPr lang="cs-CZ" dirty="0"/>
              <a:t> spor </a:t>
            </a:r>
          </a:p>
          <a:p>
            <a:pPr marL="0" indent="0">
              <a:buNone/>
            </a:pPr>
            <a:r>
              <a:rPr lang="cs-CZ" sz="2800" dirty="0"/>
              <a:t>    Vzorec pro výpočet produktivity: 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/>
              <a:t>počet </a:t>
            </a:r>
            <a:r>
              <a:rPr lang="cs-CZ" sz="2800" dirty="0" err="1"/>
              <a:t>valv</a:t>
            </a:r>
            <a:r>
              <a:rPr lang="cs-CZ" sz="2800" dirty="0"/>
              <a:t> x (přidané </a:t>
            </a:r>
            <a:r>
              <a:rPr lang="cs-CZ" sz="2800" dirty="0" err="1"/>
              <a:t>lycopodiové</a:t>
            </a:r>
            <a:r>
              <a:rPr lang="cs-CZ" dirty="0"/>
              <a:t> </a:t>
            </a:r>
            <a:r>
              <a:rPr lang="cs-CZ" sz="2800" dirty="0"/>
              <a:t>spory/napočítané </a:t>
            </a:r>
            <a:r>
              <a:rPr lang="cs-CZ" sz="2800" dirty="0" err="1"/>
              <a:t>lycopodiové</a:t>
            </a:r>
            <a:r>
              <a:rPr lang="cs-CZ" sz="2800" dirty="0"/>
              <a:t> spory)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gram suchého materiálu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Příprava stratigrafického diagramu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C:\Documents and Settings\Daniel\Plocha\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9E164FB-5FA5-C19E-ED02-774C0DBAFAFA}"/>
              </a:ext>
            </a:extLst>
          </p:cNvPr>
          <p:cNvCxnSpPr>
            <a:cxnSpLocks/>
          </p:cNvCxnSpPr>
          <p:nvPr/>
        </p:nvCxnSpPr>
        <p:spPr>
          <a:xfrm>
            <a:off x="850709" y="5178286"/>
            <a:ext cx="8134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794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C253A-D40C-53B3-0D15-BEF9610D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/>
              <a:t>Stomatocysty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0691C-DFEB-0D47-AF17-268963FF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45" y="881408"/>
            <a:ext cx="7886700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poměr D:C umí vyjádřit výšku hladiny vody 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trofii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D:C = (počet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rozsivek/počet cyst + počet rozsivkových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frustul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) x 100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742C35-33CB-8232-AC6B-7D6D3E46E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3" y="2502275"/>
            <a:ext cx="8358983" cy="410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versity and Peculiarities of the Formation of Stomatocysts of the  Chrysophyceae in a Waterbody in the South of Western Siberia | SpringerLink">
            <a:extLst>
              <a:ext uri="{FF2B5EF4-FFF2-40B4-BE49-F238E27FC236}">
                <a16:creationId xmlns:a16="http://schemas.microsoft.com/office/drawing/2014/main" id="{4504E3AC-C3AD-895D-2956-18ECDF95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007" y="0"/>
            <a:ext cx="2574993" cy="10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E5A9732C-DCFA-5B72-6315-6372E6043003}"/>
              </a:ext>
            </a:extLst>
          </p:cNvPr>
          <p:cNvSpPr/>
          <p:nvPr/>
        </p:nvSpPr>
        <p:spPr>
          <a:xfrm>
            <a:off x="7434471" y="5317434"/>
            <a:ext cx="685800" cy="2683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313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901"/>
            <a:ext cx="9144000" cy="53661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5821" y="178676"/>
            <a:ext cx="816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Stratigrafický diagram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689DF65-0344-446A-9986-B218786590A5}"/>
              </a:ext>
            </a:extLst>
          </p:cNvPr>
          <p:cNvSpPr/>
          <p:nvPr/>
        </p:nvSpPr>
        <p:spPr>
          <a:xfrm>
            <a:off x="752475" y="5353051"/>
            <a:ext cx="7858125" cy="190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571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229"/>
            <a:ext cx="9349946" cy="465305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22292" y="1713470"/>
            <a:ext cx="263611" cy="238073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77048" y="1618734"/>
            <a:ext cx="317157" cy="28626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90833" y="1309815"/>
            <a:ext cx="663146" cy="4250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074508" y="4662616"/>
            <a:ext cx="296562" cy="436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832389" y="4316627"/>
            <a:ext cx="238897" cy="38305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453979" y="4176584"/>
            <a:ext cx="177113" cy="52310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076303" y="1039777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5"/>
                </a:solidFill>
              </a:rPr>
              <a:t>Plankton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385751" y="1140538"/>
            <a:ext cx="1606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accent6"/>
                </a:solidFill>
              </a:rPr>
              <a:t>Tychoplankton</a:t>
            </a:r>
            <a:endParaRPr lang="cs-CZ" sz="1600" dirty="0">
              <a:solidFill>
                <a:schemeClr val="accent6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992130" y="5689475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C00000"/>
                </a:solidFill>
              </a:rPr>
              <a:t>Epipelon</a:t>
            </a:r>
            <a:endParaRPr lang="cs-CZ" sz="1600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04335" y="959809"/>
            <a:ext cx="105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2"/>
                </a:solidFill>
              </a:rPr>
              <a:t>Bentos</a:t>
            </a:r>
          </a:p>
        </p:txBody>
      </p:sp>
    </p:spTree>
    <p:extLst>
      <p:ext uri="{BB962C8B-B14F-4D97-AF65-F5344CB8AC3E}">
        <p14:creationId xmlns:p14="http://schemas.microsoft.com/office/powerpoint/2010/main" val="21284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8FFBDC-50E2-4C0A-9AA2-E41975156A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45870"/>
            <a:ext cx="8877300" cy="43662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4BE7823-2BFA-413B-986F-991E498872BE}"/>
              </a:ext>
            </a:extLst>
          </p:cNvPr>
          <p:cNvSpPr txBox="1"/>
          <p:nvPr/>
        </p:nvSpPr>
        <p:spPr>
          <a:xfrm>
            <a:off x="125730" y="232142"/>
            <a:ext cx="901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800"/>
              </a:spcAft>
            </a:pP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Rozsivky a </a:t>
            </a:r>
            <a:r>
              <a:rPr lang="cs-CZ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Tunguská</a:t>
            </a:r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událost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5B4A4AB-CE94-4FB9-828A-2C8FC01FB71A}"/>
              </a:ext>
            </a:extLst>
          </p:cNvPr>
          <p:cNvSpPr/>
          <p:nvPr/>
        </p:nvSpPr>
        <p:spPr>
          <a:xfrm>
            <a:off x="904875" y="4267200"/>
            <a:ext cx="7915275" cy="2381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9C6628-C8C5-4B55-9932-D505B977F475}"/>
              </a:ext>
            </a:extLst>
          </p:cNvPr>
          <p:cNvSpPr txBox="1"/>
          <p:nvPr/>
        </p:nvSpPr>
        <p:spPr>
          <a:xfrm>
            <a:off x="1290637" y="5953943"/>
            <a:ext cx="71437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Podařilo se nám zaznamenat odpověď rozsivek na signál co narušil celý ekosystém!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994679-746A-2D7A-5377-3A7DE80B0264}"/>
              </a:ext>
            </a:extLst>
          </p:cNvPr>
          <p:cNvSpPr txBox="1"/>
          <p:nvPr/>
        </p:nvSpPr>
        <p:spPr>
          <a:xfrm>
            <a:off x="171450" y="810021"/>
            <a:ext cx="8648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8338">
              <a:spcAft>
                <a:spcPts val="450"/>
              </a:spcAft>
            </a:pPr>
            <a:r>
              <a:rPr lang="en-GB" sz="1600" dirty="0">
                <a:latin typeface="Univers Condensed" panose="020B0506020202050204" pitchFamily="34" charset="0"/>
              </a:rPr>
              <a:t>Evidence of the Tunguska Event in sediments of </a:t>
            </a:r>
            <a:r>
              <a:rPr lang="en-GB" sz="1600" dirty="0" err="1">
                <a:latin typeface="Univers Condensed" panose="020B0506020202050204" pitchFamily="34" charset="0"/>
              </a:rPr>
              <a:t>Suzdalevo</a:t>
            </a:r>
            <a:r>
              <a:rPr lang="en-GB" sz="1600" dirty="0">
                <a:latin typeface="Univers Condensed" panose="020B0506020202050204" pitchFamily="34" charset="0"/>
              </a:rPr>
              <a:t> Lake: the diatom response</a:t>
            </a:r>
            <a:endParaRPr lang="cs-CZ" sz="16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68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řevo&#10;&#10;Popis byl vytvořen automaticky">
            <a:extLst>
              <a:ext uri="{FF2B5EF4-FFF2-40B4-BE49-F238E27FC236}">
                <a16:creationId xmlns:a16="http://schemas.microsoft.com/office/drawing/2014/main" id="{A9314173-671E-5554-E2D1-5D5577159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r="4" b="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F8BFAB-743B-B07D-086E-60163DC1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>
            <a:normAutofit/>
          </a:bodyPr>
          <a:lstStyle/>
          <a:p>
            <a:r>
              <a:rPr lang="en-GB" sz="3700">
                <a:solidFill>
                  <a:srgbClr val="000000"/>
                </a:solidFill>
                <a:latin typeface="Univers Condensed" panose="020B0506020202050204" pitchFamily="34" charset="0"/>
              </a:rPr>
              <a:t>Tunguska: when the sky fell to the Earth</a:t>
            </a:r>
            <a:endParaRPr lang="cs-CZ" sz="3700">
              <a:solidFill>
                <a:srgbClr val="000000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1DDAE5-D21C-B8AC-32C4-B4C57666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50" y="2895322"/>
            <a:ext cx="3602726" cy="3045693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In 1908, a massive explosion known as the Tunguska Event occurred in Central</a:t>
            </a:r>
            <a:r>
              <a:rPr lang="cs-CZ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Univers Condensed" panose="020B0506020202050204" pitchFamily="34" charset="0"/>
              </a:rPr>
              <a:t>Siberia</a:t>
            </a:r>
            <a:endParaRPr lang="cs-CZ" sz="20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r>
              <a:rPr lang="en-AU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The explosion </a:t>
            </a:r>
            <a:r>
              <a:rPr lang="en-US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affected an area of about 2000 km</a:t>
            </a:r>
            <a:r>
              <a:rPr lang="cs-CZ" sz="2000" baseline="30000" dirty="0">
                <a:solidFill>
                  <a:srgbClr val="000000"/>
                </a:solidFill>
                <a:latin typeface="Univers Condensed" panose="020B0506020202050204" pitchFamily="34" charset="0"/>
              </a:rPr>
              <a:t>2</a:t>
            </a:r>
          </a:p>
          <a:p>
            <a:r>
              <a:rPr lang="en-AU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Probable meteor air burst of asteroid or comet</a:t>
            </a:r>
          </a:p>
          <a:p>
            <a:r>
              <a:rPr lang="cs-CZ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N</a:t>
            </a:r>
            <a:r>
              <a:rPr lang="en-AU" sz="2000" dirty="0">
                <a:solidFill>
                  <a:srgbClr val="000000"/>
                </a:solidFill>
                <a:latin typeface="Univers Condensed" panose="020B0506020202050204" pitchFamily="34" charset="0"/>
              </a:rPr>
              <a:t>o fragments, no impact craters</a:t>
            </a:r>
            <a:endParaRPr lang="cs-CZ" sz="2000" dirty="0">
              <a:solidFill>
                <a:srgbClr val="000000"/>
              </a:solidFill>
              <a:latin typeface="Univers Condensed" panose="020B0506020202050204" pitchFamily="34" charset="0"/>
            </a:endParaRPr>
          </a:p>
          <a:p>
            <a:endParaRPr lang="cs-CZ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41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E851D3F-8F87-44D1-89F6-D6993DB0D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r="7873"/>
          <a:stretch/>
        </p:blipFill>
        <p:spPr>
          <a:xfrm rot="5400000">
            <a:off x="2000731" y="-1142519"/>
            <a:ext cx="5142539" cy="9144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EBF8B4B-01FD-99B4-9600-2210CC9874F2}"/>
              </a:ext>
            </a:extLst>
          </p:cNvPr>
          <p:cNvSpPr txBox="1"/>
          <p:nvPr/>
        </p:nvSpPr>
        <p:spPr>
          <a:xfrm>
            <a:off x="4184960" y="1988806"/>
            <a:ext cx="457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Suzdalevo</a:t>
            </a:r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lake</a:t>
            </a:r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:</a:t>
            </a:r>
          </a:p>
          <a:p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A </a:t>
            </a:r>
            <a:r>
              <a:rPr lang="cs-CZ" sz="2400" b="1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Tunguska</a:t>
            </a:r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 Event </a:t>
            </a:r>
            <a:r>
              <a:rPr lang="cs-CZ" sz="2400" b="1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impact</a:t>
            </a:r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Univers Condensed" panose="020B0506020202050204" pitchFamily="34" charset="0"/>
              </a:rPr>
              <a:t>crater</a:t>
            </a:r>
            <a:r>
              <a:rPr lang="cs-CZ" sz="24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7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Archivy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informace o vzniku, vývoji a zániku jezerního ekosystému </a:t>
            </a:r>
          </a:p>
          <a:p>
            <a:r>
              <a:rPr lang="cs-CZ" sz="2400" dirty="0"/>
              <a:t>3 základní typy: </a:t>
            </a:r>
          </a:p>
          <a:p>
            <a:pPr marL="0" indent="0">
              <a:buNone/>
            </a:pPr>
            <a:r>
              <a:rPr lang="cs-CZ" sz="2400" dirty="0"/>
              <a:t>     jezerní voda</a:t>
            </a:r>
          </a:p>
          <a:p>
            <a:pPr marL="0" indent="0">
              <a:buNone/>
            </a:pPr>
            <a:r>
              <a:rPr lang="cs-CZ" sz="2400" dirty="0"/>
              <a:t>     geomorfologie jezera  (tvar a stupeň deformace dna a pobřeží)</a:t>
            </a:r>
          </a:p>
          <a:p>
            <a:pPr marL="0" indent="0">
              <a:buNone/>
            </a:pPr>
            <a:r>
              <a:rPr lang="cs-CZ" sz="2400" dirty="0"/>
              <a:t>     </a:t>
            </a:r>
            <a:r>
              <a:rPr lang="cs-CZ" sz="2400" b="1" dirty="0"/>
              <a:t>sedimenty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rekonstrukce podle změn druhového složení řas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619672" y="378904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D613CA6B-32A4-9761-09EF-4C319DCA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4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76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24240-F84B-96A8-495C-B7097E00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61398C-45C0-1E9C-0698-94BB3EB33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abulka&#10;&#10;Popis byl vytvořen automaticky">
            <a:extLst>
              <a:ext uri="{FF2B5EF4-FFF2-40B4-BE49-F238E27FC236}">
                <a16:creationId xmlns:a16="http://schemas.microsoft.com/office/drawing/2014/main" id="{B455A8B9-20CC-F6B6-74D7-BE0EA8411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883921"/>
            <a:ext cx="7911702" cy="50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83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43D7D8-DB1F-6CC6-9F84-2DF27A73CEF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0" y="1514029"/>
            <a:ext cx="8178800" cy="4028061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BC0BD1-12A0-4AC7-158E-4C7CE9B4D1A1}"/>
              </a:ext>
            </a:extLst>
          </p:cNvPr>
          <p:cNvSpPr txBox="1"/>
          <p:nvPr/>
        </p:nvSpPr>
        <p:spPr>
          <a:xfrm>
            <a:off x="999649" y="987611"/>
            <a:ext cx="6763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1350"/>
              </a:spcAft>
            </a:pPr>
            <a:r>
              <a:rPr lang="en-US" dirty="0">
                <a:solidFill>
                  <a:schemeClr val="accent1"/>
                </a:solidFill>
                <a:latin typeface="Univers Condensed" panose="020B0506020202050204" pitchFamily="34" charset="0"/>
                <a:ea typeface="Calibri" panose="020F0502020204030204" pitchFamily="34" charset="0"/>
              </a:rPr>
              <a:t>Imprints of the Tunguska Event in sediments of </a:t>
            </a:r>
            <a:r>
              <a:rPr lang="en-US" dirty="0" err="1">
                <a:solidFill>
                  <a:schemeClr val="accent1"/>
                </a:solidFill>
                <a:latin typeface="Univers Condensed" panose="020B0506020202050204" pitchFamily="34" charset="0"/>
                <a:ea typeface="Calibri" panose="020F0502020204030204" pitchFamily="34" charset="0"/>
              </a:rPr>
              <a:t>Suzdalevo</a:t>
            </a:r>
            <a:r>
              <a:rPr lang="en-US" dirty="0">
                <a:solidFill>
                  <a:schemeClr val="accent1"/>
                </a:solidFill>
                <a:latin typeface="Univers Condensed" panose="020B0506020202050204" pitchFamily="34" charset="0"/>
                <a:ea typeface="Calibri" panose="020F0502020204030204" pitchFamily="34" charset="0"/>
              </a:rPr>
              <a:t> Lake</a:t>
            </a:r>
            <a:endParaRPr lang="cs-CZ" dirty="0">
              <a:solidFill>
                <a:schemeClr val="accent1"/>
              </a:solidFill>
              <a:latin typeface="Univers Condensed" panose="020B05060202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8CCB68-980B-D0CA-2E42-4289622CE04B}"/>
              </a:ext>
            </a:extLst>
          </p:cNvPr>
          <p:cNvSpPr/>
          <p:nvPr/>
        </p:nvSpPr>
        <p:spPr>
          <a:xfrm>
            <a:off x="982980" y="4316399"/>
            <a:ext cx="7360920" cy="1812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B8CC9E7-AE37-99AC-A898-E2CEA43C88D0}"/>
              </a:ext>
            </a:extLst>
          </p:cNvPr>
          <p:cNvCxnSpPr/>
          <p:nvPr/>
        </p:nvCxnSpPr>
        <p:spPr>
          <a:xfrm flipH="1" flipV="1">
            <a:off x="580888" y="4484371"/>
            <a:ext cx="113306" cy="1812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9E3783-CC1A-8D86-5F83-4123D4F9E184}"/>
              </a:ext>
            </a:extLst>
          </p:cNvPr>
          <p:cNvSpPr txBox="1"/>
          <p:nvPr/>
        </p:nvSpPr>
        <p:spPr>
          <a:xfrm>
            <a:off x="256846" y="5653521"/>
            <a:ext cx="9000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350" dirty="0">
                <a:latin typeface="Univers Condensed" panose="020B0506020202050204" pitchFamily="34" charset="0"/>
              </a:rPr>
              <a:t>The </a:t>
            </a:r>
            <a:r>
              <a:rPr lang="en-AU" sz="1350" dirty="0">
                <a:latin typeface="Univers Condensed" panose="020B0506020202050204" pitchFamily="34" charset="0"/>
              </a:rPr>
              <a:t>changes </a:t>
            </a:r>
            <a:r>
              <a:rPr lang="en-US" sz="1350" dirty="0">
                <a:latin typeface="Univers Condensed" panose="020B0506020202050204" pitchFamily="34" charset="0"/>
              </a:rPr>
              <a:t>were likely caused</a:t>
            </a:r>
            <a:r>
              <a:rPr lang="cs-CZ" sz="1350" dirty="0">
                <a:latin typeface="Univers Condensed" panose="020B0506020202050204" pitchFamily="34" charset="0"/>
              </a:rPr>
              <a:t> </a:t>
            </a:r>
            <a:r>
              <a:rPr lang="en-US" sz="1350" dirty="0">
                <a:latin typeface="Univers Condensed" panose="020B0506020202050204" pitchFamily="34" charset="0"/>
              </a:rPr>
              <a:t>by nutrient supply and improved water column mixing following a catchment disturbance</a:t>
            </a:r>
            <a:r>
              <a:rPr lang="en-US" sz="1350" dirty="0">
                <a:latin typeface="AdvOTd86a71d2"/>
              </a:rPr>
              <a:t>.</a:t>
            </a: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4569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1466" y="3299"/>
            <a:ext cx="8282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Tephra</a:t>
            </a:r>
            <a:r>
              <a:rPr lang="cs-CZ" sz="2800" dirty="0"/>
              <a:t> a </a:t>
            </a:r>
            <a:r>
              <a:rPr lang="cs-CZ" sz="2800" dirty="0" err="1"/>
              <a:t>mikrospherule</a:t>
            </a:r>
            <a:r>
              <a:rPr lang="cs-CZ" sz="2800" dirty="0"/>
              <a:t> v sedimentech na Šumavě-detekce erupcí</a:t>
            </a:r>
          </a:p>
          <a:p>
            <a:r>
              <a:rPr lang="cs-CZ" sz="2800" dirty="0"/>
              <a:t> </a:t>
            </a:r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>
          <a:xfrm>
            <a:off x="355381" y="131116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Zástupný symbol pro obsah 4"/>
          <p:cNvSpPr txBox="1">
            <a:spLocks/>
          </p:cNvSpPr>
          <p:nvPr/>
        </p:nvSpPr>
        <p:spPr>
          <a:xfrm>
            <a:off x="94593" y="1176913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dirty="0"/>
              <a:t>nález „</a:t>
            </a:r>
            <a:r>
              <a:rPr lang="cs-CZ" altLang="cs-CZ" sz="2000" dirty="0" err="1"/>
              <a:t>mikrosferulí</a:t>
            </a:r>
            <a:r>
              <a:rPr lang="cs-CZ" altLang="cs-CZ" sz="2000" dirty="0"/>
              <a:t>“, které vznikly rychlým utuhnutím </a:t>
            </a:r>
          </a:p>
          <a:p>
            <a:pPr marL="0" indent="0">
              <a:buNone/>
            </a:pPr>
            <a:r>
              <a:rPr lang="cs-CZ" altLang="cs-CZ" sz="2000" dirty="0"/>
              <a:t>roztaveného materiálu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Společně s </a:t>
            </a:r>
            <a:r>
              <a:rPr lang="cs-CZ" sz="2000" dirty="0" err="1"/>
              <a:t>tephrou</a:t>
            </a:r>
            <a:r>
              <a:rPr lang="cs-CZ" sz="2000" dirty="0"/>
              <a:t>:</a:t>
            </a:r>
          </a:p>
          <a:p>
            <a:pPr marL="0" indent="0">
              <a:buNone/>
            </a:pPr>
            <a:r>
              <a:rPr lang="cs-CZ" sz="2000" dirty="0"/>
              <a:t>důležitý </a:t>
            </a:r>
            <a:r>
              <a:rPr lang="cs-CZ" sz="2000" dirty="0" err="1"/>
              <a:t>chronostratigrafický</a:t>
            </a:r>
            <a:r>
              <a:rPr lang="cs-CZ" sz="2000" dirty="0"/>
              <a:t> marker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en-US" sz="2000" dirty="0"/>
          </a:p>
          <a:p>
            <a:endParaRPr lang="cs-CZ" sz="2000" dirty="0"/>
          </a:p>
        </p:txBody>
      </p:sp>
      <p:pic>
        <p:nvPicPr>
          <p:cNvPr id="9" name="Picture 2" descr="A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893821"/>
            <a:ext cx="2643636" cy="17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čertovo jeze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0" y="4819174"/>
            <a:ext cx="2654248" cy="199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tephra microspherules">
            <a:extLst>
              <a:ext uri="{FF2B5EF4-FFF2-40B4-BE49-F238E27FC236}">
                <a16:creationId xmlns:a16="http://schemas.microsoft.com/office/drawing/2014/main" id="{D4B83B46-0AE5-BCD7-3AE5-2F40CD0F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2" y="2645433"/>
            <a:ext cx="2654248" cy="22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9F9FBA86-98FD-8429-284F-D98E3FEF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199" r="9052" b="28999"/>
          <a:stretch>
            <a:fillRect/>
          </a:stretch>
        </p:blipFill>
        <p:spPr bwMode="auto">
          <a:xfrm>
            <a:off x="-51338" y="4534258"/>
            <a:ext cx="6317830" cy="23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6857D7-2F6A-F694-A15A-43F16E59996F}"/>
              </a:ext>
            </a:extLst>
          </p:cNvPr>
          <p:cNvSpPr txBox="1"/>
          <p:nvPr/>
        </p:nvSpPr>
        <p:spPr>
          <a:xfrm>
            <a:off x="160368" y="3863004"/>
            <a:ext cx="324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Tepha</a:t>
            </a:r>
            <a:r>
              <a:rPr lang="cs-CZ" dirty="0"/>
              <a:t> (</a:t>
            </a:r>
            <a:r>
              <a:rPr lang="cs-CZ" dirty="0" err="1"/>
              <a:t>tefra</a:t>
            </a:r>
            <a:r>
              <a:rPr lang="cs-CZ" dirty="0"/>
              <a:t>): </a:t>
            </a:r>
            <a:r>
              <a:rPr lang="cs-CZ" dirty="0" err="1"/>
              <a:t>pyroklastikum</a:t>
            </a:r>
            <a:r>
              <a:rPr lang="cs-CZ" dirty="0"/>
              <a:t>, nezpevněný vulkanický sediment</a:t>
            </a:r>
          </a:p>
        </p:txBody>
      </p:sp>
    </p:spTree>
    <p:extLst>
      <p:ext uri="{BB962C8B-B14F-4D97-AF65-F5344CB8AC3E}">
        <p14:creationId xmlns:p14="http://schemas.microsoft.com/office/powerpoint/2010/main" val="232629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kes in bohemian 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63060"/>
            <a:ext cx="911961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85849" y="3909848"/>
            <a:ext cx="1313793" cy="57807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8277" y="767256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298029" y="121920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F218E11-4CE1-4D23-B9AC-D49FD1C182CF}"/>
              </a:ext>
            </a:extLst>
          </p:cNvPr>
          <p:cNvSpPr/>
          <p:nvPr/>
        </p:nvSpPr>
        <p:spPr>
          <a:xfrm>
            <a:off x="5774779" y="5124451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A95549-AF0E-499A-816F-83896040C6D7}"/>
              </a:ext>
            </a:extLst>
          </p:cNvPr>
          <p:cNvSpPr txBox="1"/>
          <p:nvPr/>
        </p:nvSpPr>
        <p:spPr>
          <a:xfrm>
            <a:off x="3042745" y="2524125"/>
            <a:ext cx="152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Stará jímka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218AC7-D205-4BD3-81EC-663028DBB96F}"/>
              </a:ext>
            </a:extLst>
          </p:cNvPr>
          <p:cNvSpPr/>
          <p:nvPr/>
        </p:nvSpPr>
        <p:spPr>
          <a:xfrm>
            <a:off x="3042745" y="2496207"/>
            <a:ext cx="1313793" cy="4519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41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6B02A40-D9A4-4405-9B77-7E826D0841F6}"/>
              </a:ext>
            </a:extLst>
          </p:cNvPr>
          <p:cNvSpPr txBox="1"/>
          <p:nvPr/>
        </p:nvSpPr>
        <p:spPr>
          <a:xfrm>
            <a:off x="1232453" y="104415"/>
            <a:ext cx="891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Detekce zarůstání rašeliništěm v Grónsku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59BE7-F2F8-4A95-85F5-E9F2B56F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017"/>
            <a:ext cx="8887421" cy="49785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8BAA56-8C6B-470F-BD66-063C861726B5}"/>
              </a:ext>
            </a:extLst>
          </p:cNvPr>
          <p:cNvSpPr txBox="1"/>
          <p:nvPr/>
        </p:nvSpPr>
        <p:spPr>
          <a:xfrm>
            <a:off x="228600" y="61069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+ použití dendrochronologie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0AFD1C6-BFB3-D3B2-6C73-E2BD84E06491}"/>
              </a:ext>
            </a:extLst>
          </p:cNvPr>
          <p:cNvCxnSpPr/>
          <p:nvPr/>
        </p:nvCxnSpPr>
        <p:spPr>
          <a:xfrm>
            <a:off x="5218045" y="373604"/>
            <a:ext cx="725556" cy="8443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176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9440" t="14155" r="26101" b="4762"/>
          <a:stretch/>
        </p:blipFill>
        <p:spPr>
          <a:xfrm>
            <a:off x="73570" y="239913"/>
            <a:ext cx="8996855" cy="63658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3570" y="2291255"/>
            <a:ext cx="8996855" cy="66215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18662" y="239913"/>
            <a:ext cx="574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Detekce organického znečištění v jezeře </a:t>
            </a:r>
            <a:r>
              <a:rPr lang="cs-CZ" b="1" dirty="0" err="1"/>
              <a:t>Balea</a:t>
            </a:r>
            <a:endParaRPr lang="cs-CZ" b="1" dirty="0"/>
          </a:p>
        </p:txBody>
      </p:sp>
      <p:pic>
        <p:nvPicPr>
          <p:cNvPr id="3" name="Picture 4" descr="Image result for lake balea eng">
            <a:extLst>
              <a:ext uri="{FF2B5EF4-FFF2-40B4-BE49-F238E27FC236}">
                <a16:creationId xmlns:a16="http://schemas.microsoft.com/office/drawing/2014/main" id="{0F88C59B-52DD-1812-2147-B3899ED5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8" y="4078122"/>
            <a:ext cx="2778520" cy="1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37CAA2-AE47-46ED-AEA8-2705ED92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5643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726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2E9DB03-628F-4827-B20D-971FC83AF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17999" b="-1"/>
          <a:stretch/>
        </p:blipFill>
        <p:spPr bwMode="auto">
          <a:xfrm rot="21600000"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66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3E8795D0-3B0C-4F15-B2BA-F5C0AC9B9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972326" y="2097777"/>
            <a:ext cx="3968747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Děkuji za pozornost!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9474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Pediastrum s.l. strains analyzed morphologically using light and... |  Download Scientific Diagram">
            <a:extLst>
              <a:ext uri="{FF2B5EF4-FFF2-40B4-BE49-F238E27FC236}">
                <a16:creationId xmlns:a16="http://schemas.microsoft.com/office/drawing/2014/main" id="{5CEC2184-B21C-7A80-067C-DA62D082C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 b="24219"/>
          <a:stretch/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41024" y="0"/>
            <a:ext cx="3903593" cy="1899912"/>
          </a:xfrm>
        </p:spPr>
        <p:txBody>
          <a:bodyPr>
            <a:normAutofit/>
          </a:bodyPr>
          <a:lstStyle/>
          <a:p>
            <a:r>
              <a:rPr lang="cs-CZ" sz="2800" b="1" dirty="0"/>
              <a:t>Jaké řasy lze využít?</a:t>
            </a:r>
            <a:br>
              <a:rPr lang="cs-CZ" sz="3500" dirty="0"/>
            </a:br>
            <a:endParaRPr lang="cs-CZ" sz="35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1024" y="1639071"/>
            <a:ext cx="3754506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Jen ty, co se dobře zachovávají</a:t>
            </a:r>
          </a:p>
          <a:p>
            <a:endParaRPr lang="cs-CZ" sz="2000" dirty="0"/>
          </a:p>
          <a:p>
            <a:r>
              <a:rPr lang="cs-CZ" sz="2000" dirty="0"/>
              <a:t>Třída </a:t>
            </a:r>
            <a:r>
              <a:rPr lang="cs-CZ" sz="2000" dirty="0" err="1"/>
              <a:t>Chlorophyceae</a:t>
            </a:r>
            <a:r>
              <a:rPr lang="cs-CZ" sz="2000" dirty="0"/>
              <a:t>: </a:t>
            </a:r>
            <a:r>
              <a:rPr lang="cs-CZ" sz="2000" i="1" dirty="0" err="1"/>
              <a:t>Pediastrum</a:t>
            </a:r>
            <a:r>
              <a:rPr lang="cs-CZ" sz="2000" dirty="0"/>
              <a:t>, </a:t>
            </a:r>
            <a:r>
              <a:rPr lang="cs-CZ" sz="2000" i="1" dirty="0" err="1"/>
              <a:t>Scenedesmus</a:t>
            </a:r>
            <a:r>
              <a:rPr lang="cs-CZ" sz="2000" dirty="0"/>
              <a:t>, </a:t>
            </a:r>
            <a:r>
              <a:rPr lang="cs-CZ" sz="2000" i="1" dirty="0" err="1"/>
              <a:t>Desmodesmus</a:t>
            </a:r>
            <a:r>
              <a:rPr lang="cs-CZ" sz="2000" i="1" dirty="0"/>
              <a:t>: </a:t>
            </a:r>
            <a:r>
              <a:rPr lang="cs-CZ" sz="2000" dirty="0"/>
              <a:t>SPOROPOLENIN</a:t>
            </a:r>
          </a:p>
          <a:p>
            <a:endParaRPr lang="cs-CZ" sz="2000" dirty="0"/>
          </a:p>
          <a:p>
            <a:r>
              <a:rPr lang="cs-CZ" sz="2000" dirty="0" err="1"/>
              <a:t>Stomatocysty</a:t>
            </a:r>
            <a:r>
              <a:rPr lang="cs-CZ" sz="2000" dirty="0"/>
              <a:t> </a:t>
            </a:r>
            <a:r>
              <a:rPr lang="cs-CZ" sz="2000" dirty="0" err="1"/>
              <a:t>zlativek</a:t>
            </a:r>
            <a:r>
              <a:rPr lang="cs-CZ" sz="2000" dirty="0"/>
              <a:t>: KŘEMÍK</a:t>
            </a:r>
          </a:p>
          <a:p>
            <a:endParaRPr lang="cs-CZ" sz="2000" dirty="0"/>
          </a:p>
          <a:p>
            <a:r>
              <a:rPr lang="cs-CZ" sz="2000" dirty="0"/>
              <a:t>Schránky rozsivek: KŘEMÍK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65101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32252"/>
            <a:ext cx="78867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Sedimenty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Kombinace různých </a:t>
            </a:r>
            <a:r>
              <a:rPr lang="cs-CZ" sz="2400" dirty="0" err="1"/>
              <a:t>proxy</a:t>
            </a:r>
            <a:endParaRPr lang="cs-CZ" sz="2400" dirty="0"/>
          </a:p>
          <a:p>
            <a:r>
              <a:rPr lang="cs-CZ" sz="2400" dirty="0"/>
              <a:t>Pyl</a:t>
            </a:r>
          </a:p>
          <a:p>
            <a:r>
              <a:rPr lang="cs-CZ" sz="2400" dirty="0" err="1"/>
              <a:t>Makrozbytky</a:t>
            </a:r>
            <a:endParaRPr lang="cs-CZ" sz="2400" dirty="0"/>
          </a:p>
          <a:p>
            <a:r>
              <a:rPr lang="cs-CZ" sz="2400" dirty="0"/>
              <a:t>Cysty </a:t>
            </a:r>
            <a:r>
              <a:rPr lang="cs-CZ" sz="2400" dirty="0" err="1"/>
              <a:t>zlativek</a:t>
            </a:r>
            <a:r>
              <a:rPr lang="cs-CZ" sz="2400" dirty="0"/>
              <a:t> (</a:t>
            </a:r>
            <a:r>
              <a:rPr lang="cs-CZ" sz="2400" dirty="0" err="1"/>
              <a:t>chrysomonád</a:t>
            </a:r>
            <a:r>
              <a:rPr lang="cs-CZ" sz="2400" dirty="0"/>
              <a:t>)</a:t>
            </a:r>
          </a:p>
          <a:p>
            <a:r>
              <a:rPr lang="cs-CZ" sz="2400" dirty="0"/>
              <a:t>Perloočky</a:t>
            </a:r>
          </a:p>
          <a:p>
            <a:r>
              <a:rPr lang="cs-CZ" sz="2400" dirty="0" err="1"/>
              <a:t>Krytenky</a:t>
            </a:r>
            <a:endParaRPr lang="cs-CZ" sz="2400" dirty="0"/>
          </a:p>
          <a:p>
            <a:r>
              <a:rPr lang="cs-CZ" sz="2400" dirty="0"/>
              <a:t>Lasturnatky</a:t>
            </a:r>
          </a:p>
          <a:p>
            <a:r>
              <a:rPr lang="cs-CZ" sz="2400" dirty="0" err="1"/>
              <a:t>Dírkonošci</a:t>
            </a:r>
            <a:endParaRPr lang="cs-CZ" sz="2400" dirty="0"/>
          </a:p>
          <a:p>
            <a:r>
              <a:rPr lang="cs-CZ" sz="2400" dirty="0"/>
              <a:t>Pakomáři</a:t>
            </a:r>
          </a:p>
          <a:p>
            <a:r>
              <a:rPr lang="cs-CZ" sz="2400" dirty="0">
                <a:solidFill>
                  <a:srgbClr val="00B050"/>
                </a:solidFill>
              </a:rPr>
              <a:t>Schránky rozsivek</a:t>
            </a:r>
          </a:p>
          <a:p>
            <a:pPr marL="0" indent="0"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endParaRPr lang="cs-CZ" sz="2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997965" y="5380672"/>
            <a:ext cx="5220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chemismus vody</a:t>
            </a:r>
          </a:p>
          <a:p>
            <a:r>
              <a:rPr lang="cs-CZ" sz="2400" dirty="0"/>
              <a:t>fyzikální vlastnosti prostředí</a:t>
            </a:r>
          </a:p>
          <a:p>
            <a:r>
              <a:rPr lang="cs-CZ" sz="2400" dirty="0"/>
              <a:t>klimatické poměry a změny</a:t>
            </a:r>
          </a:p>
          <a:p>
            <a:endParaRPr lang="cs-CZ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168555" y="586489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8">
            <a:extLst>
              <a:ext uri="{FF2B5EF4-FFF2-40B4-BE49-F238E27FC236}">
                <a16:creationId xmlns:a16="http://schemas.microsoft.com/office/drawing/2014/main" id="{93697161-9B09-22E7-3168-99A97BC5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3850" y="4133850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46856" y="4137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Zachování rozsivek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Nejhorší v kyselém prostředí</a:t>
            </a:r>
          </a:p>
          <a:p>
            <a:r>
              <a:rPr lang="cs-CZ" sz="2400" dirty="0"/>
              <a:t>Špatné zachování při:</a:t>
            </a:r>
          </a:p>
          <a:p>
            <a:pPr marL="0" indent="0">
              <a:buNone/>
            </a:pPr>
            <a:r>
              <a:rPr lang="cs-CZ" sz="2400" dirty="0"/>
              <a:t>         vysokém tlaku</a:t>
            </a:r>
          </a:p>
          <a:p>
            <a:pPr marL="0" indent="0">
              <a:buNone/>
            </a:pPr>
            <a:r>
              <a:rPr lang="cs-CZ" sz="2400" dirty="0"/>
              <a:t>         vysoké teplotě</a:t>
            </a:r>
          </a:p>
          <a:p>
            <a:pPr marL="0" indent="0">
              <a:buNone/>
            </a:pPr>
            <a:r>
              <a:rPr lang="cs-CZ" sz="2400" dirty="0"/>
              <a:t>         vysokém stupni proudění </a:t>
            </a:r>
          </a:p>
          <a:p>
            <a:pPr marL="0" indent="0">
              <a:buNone/>
            </a:pPr>
            <a:r>
              <a:rPr lang="cs-CZ" sz="2400" dirty="0"/>
              <a:t>         malé velikosti </a:t>
            </a:r>
            <a:r>
              <a:rPr lang="cs-CZ" sz="2400" dirty="0" err="1"/>
              <a:t>frustul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Roli hraje stupeň silicifikace schránek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302C55-0805-767B-5AA9-5742C4C2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79545" r="-1"/>
          <a:stretch/>
        </p:blipFill>
        <p:spPr>
          <a:xfrm>
            <a:off x="446856" y="5839451"/>
            <a:ext cx="8138434" cy="9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9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Rozsivky v sedimentech</a:t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90689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</a:t>
            </a:r>
          </a:p>
          <a:p>
            <a:pPr marL="0" indent="0">
              <a:buNone/>
            </a:pPr>
            <a:r>
              <a:rPr lang="cs-CZ" sz="2400" dirty="0"/>
              <a:t>   výška hladiny vody, světelné podmínky, teplota a cirkulace vody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pic>
        <p:nvPicPr>
          <p:cNvPr id="9" name="Picture 12" descr="https://botzool-mirecol.netlify.com/static/18a10ea8630485a82ff47fb24bc4a5f8/b4295/foto5.jpg">
            <a:extLst>
              <a:ext uri="{FF2B5EF4-FFF2-40B4-BE49-F238E27FC236}">
                <a16:creationId xmlns:a16="http://schemas.microsoft.com/office/drawing/2014/main" id="{A4E7A6C0-BA3F-AC8F-C8F6-C1366DB9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7" y="0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otzool-mirecol.netlify.com/static/8960509565c4a8400b024bcab617d844/b4295/f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-31530"/>
            <a:ext cx="1905874" cy="14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otzool-mirecol.netlify.com/static/e94792eb54b20365c3a117bf9f94176e/b4295/fo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1355834"/>
            <a:ext cx="1905874" cy="14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botzool-mirecol.netlify.com/static/cec5273f947bfb9c60d060efe7fe5698/b4295/fot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2701159"/>
            <a:ext cx="1905873" cy="14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otzool-mirecol.netlify.com/static/fb33f716f7f93dbe77c8d662867fde7a/b4295/fot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4130563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botzool-mirecol.netlify.com/static/18a10ea8630485a82ff47fb24bc4a5f8/b4295/foto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6" y="5433846"/>
            <a:ext cx="1905873" cy="14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4"/>
          <p:cNvSpPr txBox="1">
            <a:spLocks/>
          </p:cNvSpPr>
          <p:nvPr/>
        </p:nvSpPr>
        <p:spPr>
          <a:xfrm>
            <a:off x="428038" y="1573924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7170" name="Picture 2" descr="Petra Hájk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" y="819840"/>
            <a:ext cx="1736287" cy="23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8466" y="3178543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Petra Hájková</a:t>
            </a:r>
          </a:p>
        </p:txBody>
      </p:sp>
      <p:pic>
        <p:nvPicPr>
          <p:cNvPr id="7172" name="Picture 4" descr="Michal Horsá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27" y="818931"/>
            <a:ext cx="1739989" cy="23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138786" y="3182902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Michal Horsák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59368" y="3172583"/>
            <a:ext cx="1097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Libor Petr</a:t>
            </a:r>
          </a:p>
        </p:txBody>
      </p:sp>
      <p:pic>
        <p:nvPicPr>
          <p:cNvPr id="7174" name="Picture 6" descr="Libor Pet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68" y="818930"/>
            <a:ext cx="1736967" cy="23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4593" y="96281"/>
            <a:ext cx="575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Tým na UBZ</a:t>
            </a:r>
          </a:p>
        </p:txBody>
      </p:sp>
      <p:pic>
        <p:nvPicPr>
          <p:cNvPr id="4" name="Picture 14" descr="Michal Hájek">
            <a:extLst>
              <a:ext uri="{FF2B5EF4-FFF2-40B4-BE49-F238E27FC236}">
                <a16:creationId xmlns:a16="http://schemas.microsoft.com/office/drawing/2014/main" id="{DD2203FC-3AEB-E9A2-9694-F5B8F859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86" y="4337716"/>
            <a:ext cx="1818002" cy="24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21F2A39-58AD-A15F-6EFF-6672BE86EA07}"/>
              </a:ext>
            </a:extLst>
          </p:cNvPr>
          <p:cNvSpPr/>
          <p:nvPr/>
        </p:nvSpPr>
        <p:spPr>
          <a:xfrm>
            <a:off x="3997768" y="6318314"/>
            <a:ext cx="153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Michal Hájek</a:t>
            </a:r>
          </a:p>
        </p:txBody>
      </p:sp>
    </p:spTree>
    <p:extLst>
      <p:ext uri="{BB962C8B-B14F-4D97-AF65-F5344CB8AC3E}">
        <p14:creationId xmlns:p14="http://schemas.microsoft.com/office/powerpoint/2010/main" val="141121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/>
              <a:t>Metody v terénu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8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10385</TotalTime>
  <Words>518</Words>
  <Application>Microsoft Office PowerPoint</Application>
  <PresentationFormat>Předvádění na obrazovce (4:3)</PresentationFormat>
  <Paragraphs>121</Paragraphs>
  <Slides>38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6" baseType="lpstr">
      <vt:lpstr>Meiryo</vt:lpstr>
      <vt:lpstr>AdvOTd86a71d2</vt:lpstr>
      <vt:lpstr>Arial</vt:lpstr>
      <vt:lpstr>Calibri</vt:lpstr>
      <vt:lpstr>Calibri Light</vt:lpstr>
      <vt:lpstr>Impact</vt:lpstr>
      <vt:lpstr>Univers Condensed</vt:lpstr>
      <vt:lpstr>Motiv Office</vt:lpstr>
      <vt:lpstr>Prezentace aplikace PowerPoint</vt:lpstr>
      <vt:lpstr>(Paleo)limnologie</vt:lpstr>
      <vt:lpstr>Archivy</vt:lpstr>
      <vt:lpstr>Jaké řasy lze využít? </vt:lpstr>
      <vt:lpstr>Sedimenty</vt:lpstr>
      <vt:lpstr>Zachování rozsivek v sedimentech</vt:lpstr>
      <vt:lpstr>Rozsivky v sedimentech </vt:lpstr>
      <vt:lpstr>Prezentace aplikace PowerPoint</vt:lpstr>
      <vt:lpstr>Metody v terénu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Zpracování</vt:lpstr>
      <vt:lpstr>Stomatocysty</vt:lpstr>
      <vt:lpstr>Prezentace aplikace PowerPoint</vt:lpstr>
      <vt:lpstr>Prezentace aplikace PowerPoint</vt:lpstr>
      <vt:lpstr>Prezentace aplikace PowerPoint</vt:lpstr>
      <vt:lpstr>Tunguska: when the sky fell to the Earth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bara</dc:creator>
  <cp:lastModifiedBy>Barbora Chattová</cp:lastModifiedBy>
  <cp:revision>220</cp:revision>
  <dcterms:created xsi:type="dcterms:W3CDTF">2017-09-26T10:53:59Z</dcterms:created>
  <dcterms:modified xsi:type="dcterms:W3CDTF">2024-03-04T14:40:17Z</dcterms:modified>
</cp:coreProperties>
</file>