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8" r:id="rId6"/>
    <p:sldId id="269" r:id="rId7"/>
    <p:sldId id="291" r:id="rId8"/>
    <p:sldId id="277" r:id="rId9"/>
    <p:sldId id="284" r:id="rId10"/>
    <p:sldId id="285" r:id="rId11"/>
    <p:sldId id="286" r:id="rId12"/>
    <p:sldId id="287" r:id="rId13"/>
    <p:sldId id="288" r:id="rId14"/>
    <p:sldId id="289" r:id="rId15"/>
    <p:sldId id="296" r:id="rId16"/>
    <p:sldId id="292" r:id="rId17"/>
    <p:sldId id="306" r:id="rId18"/>
    <p:sldId id="304" r:id="rId19"/>
    <p:sldId id="305" r:id="rId20"/>
    <p:sldId id="279" r:id="rId21"/>
    <p:sldId id="282" r:id="rId22"/>
    <p:sldId id="276" r:id="rId23"/>
    <p:sldId id="314" r:id="rId24"/>
    <p:sldId id="315" r:id="rId25"/>
    <p:sldId id="308" r:id="rId26"/>
    <p:sldId id="309" r:id="rId27"/>
    <p:sldId id="310" r:id="rId28"/>
    <p:sldId id="311" r:id="rId29"/>
    <p:sldId id="312" r:id="rId30"/>
    <p:sldId id="270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A43C04-98FD-F1DE-DDED-761F67286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86F5B7-8EC6-ED0B-4F01-076C86CA0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855864-CC58-F877-DBFE-741680A32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98FC17-4ADF-CEFE-DB13-2EE968C2E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823414-940A-2AC5-F880-D6FA4AE45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74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17C615-35E4-9498-8D91-2B3F8EC2D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AA00616-6D26-4DCE-5CE1-FE12133C0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682521-B34B-3ACA-4479-8CEC96EA6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D2D731-13F5-CF3C-C315-CB087FE8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96E0B6-FF99-1C1B-A30C-C1645116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058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4E5E9D2-30AD-3E06-4EFC-16D93724FB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1370E1-7366-74C6-071B-23C6C82E9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24E003-5812-AB26-0061-2538CD98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80E439-FDEB-2E24-51B7-C09956017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11FB57-9120-D469-11AC-A677D153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35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27CC72-B2FA-F58B-185B-24452182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F41CEE-27CF-9836-BAB3-316697F37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BBED03-42C4-714E-4281-58B0F64C7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60C927-C8D2-E583-5DCF-7A39DEEF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B3AC716-7F03-056F-FCCA-83CC3974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7480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9EB742-956D-C843-F73A-60DA1885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BEF5190-C34A-70CF-F6AE-5FC31F9D4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0731EC-F241-0F2A-5251-34F88B01D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C80C1B-F9E8-C796-A26B-FA227C937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F531DD-DC3E-CC46-AE0E-44CBAD56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252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C875A6-0909-6A99-249D-44A452BA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C2AD2C-8315-F378-A80A-E024937DDE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466563-2E1C-D579-66FB-C64052563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706447-4339-4E8B-72E6-B8D72664F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11BC9D-28EF-32FE-15C2-31D5E3E49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67820AC-8027-0F49-2EE5-C38ADACF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7784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B6DB0C-7C5C-B9EB-9214-7488AA964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168D2A-EAFE-5F93-76A7-0EB9B7B24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2021E26-8408-B037-6E42-36F77041A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79BFA9E-668C-6434-0FC6-CC49E3127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BBE11E5-D04E-5300-873B-421DB032C5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52B6ED4-3ABE-7249-C84A-C3C4B64DE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3303BCB-0197-D5C6-2F02-FCADFD82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D8F43C0-1835-947E-C49C-FEF52436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0313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4DA2F6-9317-EAD1-3535-CC4C3C0AF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3217BA5-33AA-C1E9-C937-D480B7E08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EF3BC53-B6E7-659A-0D65-145B34D23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7336CE0-ABA4-37DE-224A-050008C1B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9099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BEA6CCD-8C65-D7CE-82F0-796043FCA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F2D3BAA-787E-F672-5D96-C2A272DA9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8F7523D-6205-3AC3-C570-62B04033D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385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07FBE7-28F0-61EF-4C3B-865172843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28EC9C-496A-6F37-B112-67189C239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2775BBD-BB90-FDF4-94D9-A9098D679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246564-9714-974F-9ACF-A7250EFA0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4833934-74F8-FB25-4D40-839F1E4D8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64214C-E233-C950-4DD6-45E66AB7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982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EEEF13-761B-F805-0401-C7E16BB42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EBF14AB-7568-ADDC-5149-05EB0B5B5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9FE2F7E-857E-8074-E6A6-56B224588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E26951-16C0-9178-8B55-DEEA1689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3D33-B102-4D79-80D1-53B4F16C4574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0DF232-DD11-7553-CC08-4F94E6B7F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FA3AE88-8031-50D7-98E1-C2E5948D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D10-0E98-410C-8EC4-576ACE329E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84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13E038A-F33D-16A7-7F49-7ED4AC849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62F4A1-F638-D583-CA28-274E84A54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031BB1-02BF-799D-F886-7103746B0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403D33-B102-4D79-80D1-53B4F16C4574}" type="datetimeFigureOut">
              <a:rPr lang="cs-CZ" smtClean="0"/>
              <a:t>04.04.2024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C1ECF9-DE71-A424-C715-4D827574A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17FFF0-DD1E-E0B6-19C2-D20BA33A1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AC4D10-0E98-410C-8EC4-576ACE329E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81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esmids, Desmidiea (Art Forms in Nature, 1899) print by Ernst Haeckel |  Posterlounge">
            <a:extLst>
              <a:ext uri="{FF2B5EF4-FFF2-40B4-BE49-F238E27FC236}">
                <a16:creationId xmlns:a16="http://schemas.microsoft.com/office/drawing/2014/main" id="{1AE8F7DF-4647-C67C-FAC6-6669362D5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3" r="9090" b="21293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" name="Rectangle 104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1FF1152-709E-6C9B-BCDB-BF1183B176D7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Ekologie</a:t>
            </a:r>
            <a:r>
              <a:rPr lang="en-US" sz="36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sinic</a:t>
            </a:r>
            <a:r>
              <a:rPr lang="en-US" sz="36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6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řas</a:t>
            </a:r>
            <a:r>
              <a:rPr lang="en-US" sz="36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3</a:t>
            </a:r>
            <a:r>
              <a:rPr lang="cs-CZ" sz="36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.</a:t>
            </a:r>
            <a:r>
              <a:rPr lang="en-US" sz="36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přednáška</a:t>
            </a:r>
            <a:endParaRPr lang="en-US" sz="36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33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DDF564-82C1-83B3-F7F5-A638A9039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 err="1">
                <a:solidFill>
                  <a:srgbClr val="0070C0"/>
                </a:solidFill>
              </a:rPr>
              <a:t>Aerické</a:t>
            </a:r>
            <a:r>
              <a:rPr lang="cs-CZ" sz="4400" dirty="0">
                <a:solidFill>
                  <a:srgbClr val="0070C0"/>
                </a:solidFill>
              </a:rPr>
              <a:t> sinice a řasy-podmínky prostředí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646486-5C0F-0565-A6AC-B04E693E4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Pro sinice a řasy extrémní</a:t>
            </a: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Stresové faktory</a:t>
            </a:r>
            <a:r>
              <a:rPr lang="cs-CZ" dirty="0"/>
              <a:t>:</a:t>
            </a:r>
          </a:p>
          <a:p>
            <a:r>
              <a:rPr lang="cs-CZ" dirty="0"/>
              <a:t>sluneční záření</a:t>
            </a:r>
          </a:p>
          <a:p>
            <a:r>
              <a:rPr lang="cs-CZ" dirty="0"/>
              <a:t>vysoká hladina UV</a:t>
            </a:r>
          </a:p>
          <a:p>
            <a:r>
              <a:rPr lang="cs-CZ" dirty="0"/>
              <a:t> vysoká teplota</a:t>
            </a:r>
          </a:p>
          <a:p>
            <a:r>
              <a:rPr lang="cs-CZ" dirty="0"/>
              <a:t> sucho</a:t>
            </a:r>
          </a:p>
          <a:p>
            <a:r>
              <a:rPr lang="cs-CZ" dirty="0"/>
              <a:t> kolísání teplot ve dne a v noci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2" descr="Green Algae On The Wall That Have Been Created Due To Water Leaking. Stock  Photo, Picture and Royalty Free Image. Image 63200514.">
            <a:extLst>
              <a:ext uri="{FF2B5EF4-FFF2-40B4-BE49-F238E27FC236}">
                <a16:creationId xmlns:a16="http://schemas.microsoft.com/office/drawing/2014/main" id="{32E36019-CE95-2DEA-D567-CA83217AF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3" r="56370"/>
          <a:stretch/>
        </p:blipFill>
        <p:spPr bwMode="auto">
          <a:xfrm>
            <a:off x="10145840" y="0"/>
            <a:ext cx="217824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455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DDF564-82C1-83B3-F7F5-A638A903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18255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0070C0"/>
                </a:solidFill>
              </a:rPr>
              <a:t>Aerické</a:t>
            </a:r>
            <a:r>
              <a:rPr lang="cs-CZ" sz="3600" dirty="0">
                <a:solidFill>
                  <a:srgbClr val="0070C0"/>
                </a:solidFill>
              </a:rPr>
              <a:t> sinice a řasy-mechanismy přizpůsobení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646486-5C0F-0565-A6AC-B04E693E4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Únik (</a:t>
            </a:r>
            <a:r>
              <a:rPr lang="cs-CZ" dirty="0" err="1"/>
              <a:t>epilitické</a:t>
            </a:r>
            <a:r>
              <a:rPr lang="cs-CZ" dirty="0"/>
              <a:t>        </a:t>
            </a:r>
            <a:r>
              <a:rPr lang="cs-CZ" dirty="0" err="1"/>
              <a:t>endolitické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UV záření: </a:t>
            </a:r>
          </a:p>
          <a:p>
            <a:r>
              <a:rPr lang="cs-CZ" dirty="0" err="1"/>
              <a:t>sunscreen</a:t>
            </a:r>
            <a:r>
              <a:rPr lang="cs-CZ" dirty="0"/>
              <a:t> </a:t>
            </a:r>
            <a:r>
              <a:rPr lang="cs-CZ" dirty="0" err="1"/>
              <a:t>pigments</a:t>
            </a:r>
            <a:r>
              <a:rPr lang="cs-CZ" dirty="0"/>
              <a:t> (sinice- </a:t>
            </a:r>
            <a:r>
              <a:rPr lang="cs-CZ" dirty="0" err="1"/>
              <a:t>scytonemin</a:t>
            </a:r>
            <a:r>
              <a:rPr lang="cs-CZ" dirty="0"/>
              <a:t>, </a:t>
            </a:r>
            <a:r>
              <a:rPr lang="cs-CZ" dirty="0" err="1"/>
              <a:t>gloeocapsin</a:t>
            </a:r>
            <a:r>
              <a:rPr lang="cs-CZ" dirty="0"/>
              <a:t>)</a:t>
            </a:r>
          </a:p>
          <a:p>
            <a:r>
              <a:rPr lang="cs-CZ" dirty="0"/>
              <a:t>řasy- </a:t>
            </a:r>
            <a:r>
              <a:rPr lang="cs-CZ" dirty="0" err="1"/>
              <a:t>fotoprotektivní</a:t>
            </a:r>
            <a:r>
              <a:rPr lang="cs-CZ" dirty="0"/>
              <a:t> karotenoidy</a:t>
            </a:r>
          </a:p>
          <a:p>
            <a:r>
              <a:rPr lang="cs-CZ" dirty="0"/>
              <a:t>MMA: </a:t>
            </a:r>
            <a:r>
              <a:rPr lang="cs-CZ" dirty="0" err="1"/>
              <a:t>mycosporine-like</a:t>
            </a:r>
            <a:r>
              <a:rPr lang="cs-CZ" dirty="0"/>
              <a:t> </a:t>
            </a:r>
            <a:r>
              <a:rPr lang="cs-CZ" dirty="0" err="1"/>
              <a:t>amino</a:t>
            </a:r>
            <a:r>
              <a:rPr lang="cs-CZ" dirty="0"/>
              <a:t> acid- ve vodě rozpustné  nízkomolekulární látky, které pohlcují volné radikály (nejen u sinic a řas- mají je i lišejníky a houby)</a:t>
            </a:r>
          </a:p>
          <a:p>
            <a:r>
              <a:rPr lang="cs-CZ" dirty="0"/>
              <a:t>adaptace na život v podobných podmínkách vznikla evolučně několikrát (různé </a:t>
            </a:r>
            <a:r>
              <a:rPr lang="cs-CZ" dirty="0" err="1"/>
              <a:t>aerické</a:t>
            </a:r>
            <a:r>
              <a:rPr lang="cs-CZ" dirty="0"/>
              <a:t> řasy si nejsou příbuzné)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4303F41D-450F-D4BC-4651-38E8310FAA04}"/>
              </a:ext>
            </a:extLst>
          </p:cNvPr>
          <p:cNvSpPr/>
          <p:nvPr/>
        </p:nvSpPr>
        <p:spPr>
          <a:xfrm>
            <a:off x="3241040" y="1954213"/>
            <a:ext cx="467360" cy="203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DDD445D0-C76E-6FFF-0D19-1EB84B1F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519" y="954520"/>
            <a:ext cx="3244749" cy="174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1F50FC7-2DA5-431C-A2CB-1F4576697434}"/>
              </a:ext>
            </a:extLst>
          </p:cNvPr>
          <p:cNvSpPr txBox="1"/>
          <p:nvPr/>
        </p:nvSpPr>
        <p:spPr>
          <a:xfrm>
            <a:off x="9408160" y="211361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MMA</a:t>
            </a:r>
          </a:p>
        </p:txBody>
      </p:sp>
    </p:spTree>
    <p:extLst>
      <p:ext uri="{BB962C8B-B14F-4D97-AF65-F5344CB8AC3E}">
        <p14:creationId xmlns:p14="http://schemas.microsoft.com/office/powerpoint/2010/main" val="491948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DDF564-82C1-83B3-F7F5-A638A903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80" y="161925"/>
            <a:ext cx="10515600" cy="1325563"/>
          </a:xfrm>
        </p:spPr>
        <p:txBody>
          <a:bodyPr/>
          <a:lstStyle/>
          <a:p>
            <a:r>
              <a:rPr lang="cs-CZ" sz="4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Terestrické prostředí a extrémní stanoviště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646486-5C0F-0565-A6AC-B04E693E4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80" y="1649413"/>
            <a:ext cx="10515600" cy="4351338"/>
          </a:xfrm>
        </p:spPr>
        <p:txBody>
          <a:bodyPr/>
          <a:lstStyle/>
          <a:p>
            <a:r>
              <a:rPr lang="cs-CZ" sz="2800" dirty="0" err="1"/>
              <a:t>Epiliton</a:t>
            </a:r>
            <a:r>
              <a:rPr lang="cs-CZ" sz="2800" dirty="0"/>
              <a:t> (kameny, skály, jeskyně, </a:t>
            </a:r>
            <a:r>
              <a:rPr lang="cs-CZ" sz="2800" dirty="0" err="1"/>
              <a:t>biodeteriorace</a:t>
            </a:r>
            <a:r>
              <a:rPr lang="cs-CZ" sz="2800" dirty="0"/>
              <a:t>)</a:t>
            </a:r>
          </a:p>
          <a:p>
            <a:r>
              <a:rPr lang="cs-CZ" sz="2800" dirty="0" err="1"/>
              <a:t>Endoliton</a:t>
            </a:r>
            <a:r>
              <a:rPr lang="cs-CZ" sz="2800" dirty="0"/>
              <a:t> (uvnitř kamenů)</a:t>
            </a:r>
          </a:p>
          <a:p>
            <a:r>
              <a:rPr lang="cs-CZ" sz="2800" dirty="0"/>
              <a:t>Půdní řasy, půdní krusty</a:t>
            </a:r>
          </a:p>
          <a:p>
            <a:r>
              <a:rPr lang="cs-CZ" sz="2800" dirty="0"/>
              <a:t>Vnitrozemská slaniska (euryhalinní druhy)</a:t>
            </a:r>
          </a:p>
          <a:p>
            <a:r>
              <a:rPr lang="cs-CZ" sz="2800" dirty="0"/>
              <a:t>Horké a minerální prameny</a:t>
            </a:r>
          </a:p>
          <a:p>
            <a:r>
              <a:rPr lang="cs-CZ" sz="2800" dirty="0" err="1"/>
              <a:t>Kryoseston</a:t>
            </a:r>
            <a:endParaRPr lang="cs-CZ" sz="2800" dirty="0"/>
          </a:p>
          <a:p>
            <a:r>
              <a:rPr lang="cs-CZ" sz="2800" dirty="0" err="1"/>
              <a:t>Kryokonity</a:t>
            </a:r>
            <a:endParaRPr lang="cs-CZ" sz="2800" dirty="0"/>
          </a:p>
          <a:p>
            <a:endParaRPr lang="cs-CZ" dirty="0"/>
          </a:p>
        </p:txBody>
      </p:sp>
      <p:pic>
        <p:nvPicPr>
          <p:cNvPr id="5" name="Picture 2" descr="http://lh3.ggpht.com/-fboKcEdQoJQ/VAfgDSC6vkI/AAAAAAAA6d0/ehoryrOOSCU/cryoconite-holes-3%25255B6%25255D.jpg?imgmax=800">
            <a:extLst>
              <a:ext uri="{FF2B5EF4-FFF2-40B4-BE49-F238E27FC236}">
                <a16:creationId xmlns:a16="http://schemas.microsoft.com/office/drawing/2014/main" id="{D2FD9FB6-195B-3DF8-9BA5-CA0CC2889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915" y="4415956"/>
            <a:ext cx="3674693" cy="244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cnho.files.wordpress.com/2010/01/chlamydomonas-nivalis.png?w=595">
            <a:extLst>
              <a:ext uri="{FF2B5EF4-FFF2-40B4-BE49-F238E27FC236}">
                <a16:creationId xmlns:a16="http://schemas.microsoft.com/office/drawing/2014/main" id="{EFAB41B7-C8E2-1BA3-AA2D-A90B919EA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739" y="4415957"/>
            <a:ext cx="5130261" cy="244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551E3FE-CD19-1CF0-F18E-F026AC00B28E}"/>
              </a:ext>
            </a:extLst>
          </p:cNvPr>
          <p:cNvSpPr txBox="1"/>
          <p:nvPr/>
        </p:nvSpPr>
        <p:spPr>
          <a:xfrm>
            <a:off x="10485389" y="4023884"/>
            <a:ext cx="6187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Kryoseston</a:t>
            </a:r>
            <a:endParaRPr lang="cs-CZ" sz="18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5786E02-8BFC-9E29-5D8E-BC673D6F6754}"/>
              </a:ext>
            </a:extLst>
          </p:cNvPr>
          <p:cNvSpPr txBox="1"/>
          <p:nvPr/>
        </p:nvSpPr>
        <p:spPr>
          <a:xfrm>
            <a:off x="5674629" y="6511409"/>
            <a:ext cx="7904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Kryokonity</a:t>
            </a:r>
            <a:endParaRPr lang="cs-CZ" sz="18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03D73F2-5C26-EA2A-9226-F955D2AFC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680" y="1595400"/>
            <a:ext cx="2788199" cy="209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D07587A-785B-68AA-2164-29866726F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628" y="1716769"/>
            <a:ext cx="2770251" cy="207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30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75" name="Rectangle 23564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DDF564-82C1-83B3-F7F5-A638A903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67" y="275756"/>
            <a:ext cx="5120561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Sněžné řasy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646486-5C0F-0565-A6AC-B04E693E4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63" y="1674422"/>
            <a:ext cx="6653613" cy="4351338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0070C0"/>
                </a:solidFill>
              </a:rPr>
              <a:t>Kryofyta</a:t>
            </a:r>
            <a:r>
              <a:rPr lang="cs-CZ" dirty="0"/>
              <a:t>: sinice a řasy v </a:t>
            </a:r>
            <a:r>
              <a:rPr lang="cs-CZ" dirty="0" err="1"/>
              <a:t>kryosestonu</a:t>
            </a:r>
            <a:endParaRPr lang="cs-CZ" dirty="0"/>
          </a:p>
          <a:p>
            <a:r>
              <a:rPr lang="cs-CZ" dirty="0" err="1">
                <a:solidFill>
                  <a:srgbClr val="0070C0"/>
                </a:solidFill>
              </a:rPr>
              <a:t>Kryoseston</a:t>
            </a:r>
            <a:r>
              <a:rPr lang="cs-CZ" dirty="0"/>
              <a:t>:</a:t>
            </a:r>
          </a:p>
          <a:p>
            <a:pPr marL="0" indent="0">
              <a:buNone/>
            </a:pPr>
            <a:r>
              <a:rPr lang="cs-CZ" dirty="0"/>
              <a:t>Společenstvo organismů, včetně sinic a řas, žijících na sněhu či ledu</a:t>
            </a:r>
          </a:p>
          <a:p>
            <a:r>
              <a:rPr lang="cs-CZ" dirty="0"/>
              <a:t>psychrofilní (</a:t>
            </a:r>
            <a:r>
              <a:rPr lang="cs-CZ" dirty="0" err="1"/>
              <a:t>psychrotolerantní</a:t>
            </a:r>
            <a:r>
              <a:rPr lang="cs-CZ" dirty="0"/>
              <a:t>)</a:t>
            </a:r>
          </a:p>
          <a:p>
            <a:r>
              <a:rPr lang="cs-CZ" dirty="0"/>
              <a:t>polární oblasti, povrch sněhových polí v různých klimatických podmínkách</a:t>
            </a:r>
          </a:p>
          <a:p>
            <a:r>
              <a:rPr lang="cs-CZ" dirty="0"/>
              <a:t>Známo 70 druhů sinic, řas a hub</a:t>
            </a:r>
          </a:p>
        </p:txBody>
      </p:sp>
      <p:sp>
        <p:nvSpPr>
          <p:cNvPr id="23576" name="Oval 23566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558" name="Picture 6" descr="Obsah obrázku Dětské kresby&#10;&#10;Popis byl vytvořen automaticky">
            <a:extLst>
              <a:ext uri="{FF2B5EF4-FFF2-40B4-BE49-F238E27FC236}">
                <a16:creationId xmlns:a16="http://schemas.microsoft.com/office/drawing/2014/main" id="{B215FDB8-DA72-882C-9ADE-E9A622232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2" r="3" b="5163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77" name="Arc 2356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560" name="Picture 8" descr="3. Red snow caused by a microalga (most likely Chlamydomonas nivalis)... |  Download Scientific Diagram">
            <a:extLst>
              <a:ext uri="{FF2B5EF4-FFF2-40B4-BE49-F238E27FC236}">
                <a16:creationId xmlns:a16="http://schemas.microsoft.com/office/drawing/2014/main" id="{AA0EEAD4-9779-E0E9-398C-636FD990E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8" b="570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4B097CE-2748-BBA1-19C8-58CC56D34241}"/>
              </a:ext>
            </a:extLst>
          </p:cNvPr>
          <p:cNvSpPr txBox="1"/>
          <p:nvPr/>
        </p:nvSpPr>
        <p:spPr>
          <a:xfrm>
            <a:off x="8973437" y="2543063"/>
            <a:ext cx="614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1" dirty="0" err="1"/>
              <a:t>Ancylonema</a:t>
            </a:r>
            <a:r>
              <a:rPr lang="cs-CZ" b="1" i="1" dirty="0"/>
              <a:t> </a:t>
            </a:r>
            <a:r>
              <a:rPr lang="cs-CZ" b="1" i="1" dirty="0" err="1"/>
              <a:t>nordenskioeldii</a:t>
            </a:r>
            <a:endParaRPr lang="cs-CZ" b="1" i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EB07A0F-200B-3700-35DC-8DEF0902ACF7}"/>
              </a:ext>
            </a:extLst>
          </p:cNvPr>
          <p:cNvSpPr txBox="1"/>
          <p:nvPr/>
        </p:nvSpPr>
        <p:spPr>
          <a:xfrm>
            <a:off x="9421445" y="18534"/>
            <a:ext cx="614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1" dirty="0" err="1"/>
              <a:t>Chlamydomonas</a:t>
            </a:r>
            <a:r>
              <a:rPr lang="cs-CZ" b="1" i="1" dirty="0"/>
              <a:t> </a:t>
            </a:r>
            <a:r>
              <a:rPr lang="cs-CZ" b="1" i="1" dirty="0" err="1"/>
              <a:t>nivalis</a:t>
            </a:r>
            <a:endParaRPr lang="cs-CZ" b="1" i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2947C12-D6BE-BE46-CD81-B521CC55366B}"/>
              </a:ext>
            </a:extLst>
          </p:cNvPr>
          <p:cNvSpPr txBox="1"/>
          <p:nvPr/>
        </p:nvSpPr>
        <p:spPr>
          <a:xfrm>
            <a:off x="287867" y="5889125"/>
            <a:ext cx="77829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„</a:t>
            </a:r>
            <a:r>
              <a:rPr lang="cs-CZ" b="0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Extremofilové</a:t>
            </a:r>
            <a:r>
              <a:rPr lang="cs-CZ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jsou organismy adaptované k optimálnímu růstu v extrémech rozsahu environmentálních faktorů nebo v blízkosti těchto extrémů.</a:t>
            </a:r>
            <a:r>
              <a:rPr lang="cs-CZ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“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8045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5" name="Rectangle 22534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DDF564-82C1-83B3-F7F5-A638A903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Sněžné řasy-adaptace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646486-5C0F-0565-A6AC-B04E693E4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70706" cy="4351338"/>
          </a:xfrm>
        </p:spPr>
        <p:txBody>
          <a:bodyPr>
            <a:noAutofit/>
          </a:bodyPr>
          <a:lstStyle/>
          <a:p>
            <a:r>
              <a:rPr lang="cs-CZ" sz="2400" dirty="0"/>
              <a:t>nízké teploty (nedostupnost vody, nadměrná expozice slunečnímu </a:t>
            </a:r>
            <a:r>
              <a:rPr lang="cs-CZ" sz="2400" dirty="0" err="1"/>
              <a:t>zářenímu</a:t>
            </a:r>
            <a:r>
              <a:rPr lang="cs-CZ" sz="2400" dirty="0"/>
              <a:t> a UV záření</a:t>
            </a:r>
          </a:p>
          <a:p>
            <a:r>
              <a:rPr lang="cs-CZ" sz="2400" dirty="0"/>
              <a:t>Ochranné mechanismy: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C00000"/>
                </a:solidFill>
              </a:rPr>
              <a:t>Nenasycené mastné kyseliny</a:t>
            </a:r>
            <a:r>
              <a:rPr lang="cs-CZ" sz="2400" dirty="0"/>
              <a:t>, které snižují teplotu tuhnutí, zvyšují fluiditu membrán a omezují tvorbu ledových krystalů (brání dehydrataci)</a:t>
            </a:r>
          </a:p>
          <a:p>
            <a:pPr marL="0" indent="0">
              <a:buNone/>
            </a:pPr>
            <a:r>
              <a:rPr lang="cs-CZ" sz="2400" dirty="0" err="1">
                <a:solidFill>
                  <a:srgbClr val="C00000"/>
                </a:solidFill>
              </a:rPr>
              <a:t>Kryoprotektanty</a:t>
            </a:r>
            <a:r>
              <a:rPr lang="cs-CZ" sz="2400" dirty="0">
                <a:solidFill>
                  <a:srgbClr val="C00000"/>
                </a:solidFill>
              </a:rPr>
              <a:t>: </a:t>
            </a:r>
            <a:r>
              <a:rPr lang="cs-CZ" sz="2400" dirty="0"/>
              <a:t>zvyšují osmolaritu buňky, brání tvorbě ledu a současně stabilizují bílkoviny</a:t>
            </a:r>
          </a:p>
          <a:p>
            <a:pPr marL="0" indent="0">
              <a:buNone/>
            </a:pPr>
            <a:r>
              <a:rPr lang="cs-CZ" sz="2400" dirty="0"/>
              <a:t>Tvorba </a:t>
            </a:r>
            <a:r>
              <a:rPr lang="cs-CZ" sz="2400" dirty="0">
                <a:solidFill>
                  <a:srgbClr val="C00000"/>
                </a:solidFill>
              </a:rPr>
              <a:t>odolných stádií</a:t>
            </a:r>
          </a:p>
        </p:txBody>
      </p:sp>
      <p:pic>
        <p:nvPicPr>
          <p:cNvPr id="22530" name="Picture 2" descr="Understanding the microbiome—human, animal, and environmental - Genome BC">
            <a:extLst>
              <a:ext uri="{FF2B5EF4-FFF2-40B4-BE49-F238E27FC236}">
                <a16:creationId xmlns:a16="http://schemas.microsoft.com/office/drawing/2014/main" id="{C7F1932B-58B3-6548-6A00-AD2752695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7" r="19177" b="2"/>
          <a:stretch/>
        </p:blipFill>
        <p:spPr bwMode="auto"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7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9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84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DDF564-82C1-83B3-F7F5-A638A903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67" y="275756"/>
            <a:ext cx="5120561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Sněžné řasy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646486-5C0F-0565-A6AC-B04E693E4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63" y="1674422"/>
            <a:ext cx="6653613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Nutná taxonomická revize </a:t>
            </a:r>
            <a:r>
              <a:rPr lang="cs-CZ" dirty="0" err="1"/>
              <a:t>kryovegetace</a:t>
            </a:r>
            <a:endParaRPr lang="cs-CZ" dirty="0"/>
          </a:p>
          <a:p>
            <a:r>
              <a:rPr lang="cs-CZ" dirty="0"/>
              <a:t>Většina druhů rodu </a:t>
            </a:r>
            <a:r>
              <a:rPr lang="cs-CZ" i="1" dirty="0" err="1"/>
              <a:t>Scotiella</a:t>
            </a:r>
            <a:r>
              <a:rPr lang="cs-CZ" dirty="0"/>
              <a:t>=zygoty </a:t>
            </a:r>
            <a:r>
              <a:rPr lang="cs-CZ" i="1" dirty="0" err="1"/>
              <a:t>Chloromonas</a:t>
            </a:r>
            <a:endParaRPr lang="cs-CZ" i="1" dirty="0"/>
          </a:p>
          <a:p>
            <a:r>
              <a:rPr lang="cs-CZ" dirty="0"/>
              <a:t>Linda Nedbalová a kol. </a:t>
            </a:r>
          </a:p>
          <a:p>
            <a:r>
              <a:rPr lang="cs-CZ" dirty="0"/>
              <a:t>Ve sněhu až do hloubky 50 cm</a:t>
            </a:r>
          </a:p>
          <a:p>
            <a:r>
              <a:rPr lang="cs-CZ" dirty="0"/>
              <a:t>Barvu sněhu ovlivňuje pH </a:t>
            </a:r>
          </a:p>
          <a:p>
            <a:r>
              <a:rPr lang="cs-CZ" dirty="0">
                <a:solidFill>
                  <a:srgbClr val="00B050"/>
                </a:solidFill>
              </a:rPr>
              <a:t>Zelený sníh na vápencích </a:t>
            </a:r>
          </a:p>
          <a:p>
            <a:r>
              <a:rPr lang="cs-CZ" dirty="0">
                <a:solidFill>
                  <a:srgbClr val="C00000"/>
                </a:solidFill>
              </a:rPr>
              <a:t>Červený sníh pH kolem 5</a:t>
            </a:r>
          </a:p>
          <a:p>
            <a:r>
              <a:rPr lang="cs-CZ" dirty="0"/>
              <a:t>Řasy zamrzlé v ledu mohou být fotosynteticky aktivní!</a:t>
            </a:r>
          </a:p>
        </p:txBody>
      </p:sp>
      <p:pic>
        <p:nvPicPr>
          <p:cNvPr id="1026" name="Picture 2" descr="Scotiella nivalis (Chodat) F.E.Fritsch :: AlgaeBase">
            <a:extLst>
              <a:ext uri="{FF2B5EF4-FFF2-40B4-BE49-F238E27FC236}">
                <a16:creationId xmlns:a16="http://schemas.microsoft.com/office/drawing/2014/main" id="{E7B0C31E-C711-E1EE-534F-99B4F3168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080" y="-18257"/>
            <a:ext cx="3677920" cy="338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9708432-F17B-4889-036A-A6E5EE01B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25" y="3798332"/>
            <a:ext cx="5759375" cy="305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6DB9A34-1EFC-5B93-EB0B-34CC8B3BAC58}"/>
              </a:ext>
            </a:extLst>
          </p:cNvPr>
          <p:cNvSpPr txBox="1"/>
          <p:nvPr/>
        </p:nvSpPr>
        <p:spPr>
          <a:xfrm>
            <a:off x="145163" y="6072548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i="0" dirty="0" err="1">
                <a:solidFill>
                  <a:srgbClr val="131314"/>
                </a:solidFill>
                <a:effectLst/>
                <a:latin typeface="Manrope Var"/>
              </a:rPr>
              <a:t>Chloromonas</a:t>
            </a:r>
            <a:r>
              <a:rPr lang="cs-CZ" sz="1400" b="1" i="0" dirty="0">
                <a:solidFill>
                  <a:srgbClr val="131314"/>
                </a:solidFill>
                <a:effectLst/>
                <a:latin typeface="Manrope Var"/>
              </a:rPr>
              <a:t> </a:t>
            </a:r>
            <a:r>
              <a:rPr lang="cs-CZ" sz="1400" b="1" i="0" dirty="0" err="1">
                <a:solidFill>
                  <a:srgbClr val="131314"/>
                </a:solidFill>
                <a:effectLst/>
                <a:latin typeface="Manrope Var"/>
              </a:rPr>
              <a:t>nivalis</a:t>
            </a:r>
            <a:r>
              <a:rPr lang="cs-CZ" sz="1400" b="1" i="0" dirty="0">
                <a:solidFill>
                  <a:srgbClr val="131314"/>
                </a:solidFill>
                <a:effectLst/>
                <a:latin typeface="Manrope Var"/>
              </a:rPr>
              <a:t> </a:t>
            </a:r>
            <a:r>
              <a:rPr lang="cs-CZ" sz="1400" b="1" i="0" dirty="0" err="1">
                <a:solidFill>
                  <a:srgbClr val="131314"/>
                </a:solidFill>
                <a:effectLst/>
                <a:latin typeface="Manrope Var"/>
              </a:rPr>
              <a:t>subsp</a:t>
            </a:r>
            <a:r>
              <a:rPr lang="cs-CZ" sz="1400" b="1" i="0" dirty="0">
                <a:solidFill>
                  <a:srgbClr val="131314"/>
                </a:solidFill>
                <a:effectLst/>
                <a:latin typeface="Manrope Var"/>
              </a:rPr>
              <a:t>. </a:t>
            </a:r>
            <a:r>
              <a:rPr lang="cs-CZ" sz="1400" b="1" i="0" dirty="0" err="1">
                <a:solidFill>
                  <a:srgbClr val="131314"/>
                </a:solidFill>
                <a:effectLst/>
                <a:latin typeface="Manrope Var"/>
              </a:rPr>
              <a:t>Tatrae</a:t>
            </a:r>
            <a:r>
              <a:rPr lang="cs-CZ" sz="1400" b="1" i="0" dirty="0">
                <a:solidFill>
                  <a:srgbClr val="131314"/>
                </a:solidFill>
                <a:effectLst/>
                <a:latin typeface="Manrope Var"/>
              </a:rPr>
              <a:t>, </a:t>
            </a:r>
            <a:r>
              <a:rPr lang="cs-CZ" sz="1400" b="1" i="0" dirty="0" err="1">
                <a:solidFill>
                  <a:srgbClr val="131314"/>
                </a:solidFill>
                <a:effectLst/>
                <a:latin typeface="Manrope Var"/>
              </a:rPr>
              <a:t>subsp</a:t>
            </a:r>
            <a:r>
              <a:rPr lang="cs-CZ" sz="1400" b="1" i="0" dirty="0">
                <a:solidFill>
                  <a:srgbClr val="131314"/>
                </a:solidFill>
                <a:effectLst/>
                <a:latin typeface="Manrope Var"/>
              </a:rPr>
              <a:t>. nov. (</a:t>
            </a:r>
            <a:r>
              <a:rPr lang="cs-CZ" sz="1400" b="1" i="0" dirty="0" err="1">
                <a:solidFill>
                  <a:srgbClr val="131314"/>
                </a:solidFill>
                <a:effectLst/>
                <a:latin typeface="Manrope Var"/>
              </a:rPr>
              <a:t>Chlamydomonadales</a:t>
            </a:r>
            <a:r>
              <a:rPr lang="cs-CZ" sz="1400" b="1" i="0" dirty="0">
                <a:solidFill>
                  <a:srgbClr val="131314"/>
                </a:solidFill>
                <a:effectLst/>
                <a:latin typeface="Manrope Var"/>
              </a:rPr>
              <a:t>, </a:t>
            </a:r>
            <a:r>
              <a:rPr lang="cs-CZ" sz="1400" b="1" i="0" dirty="0" err="1">
                <a:solidFill>
                  <a:srgbClr val="131314"/>
                </a:solidFill>
                <a:effectLst/>
                <a:latin typeface="Manrope Var"/>
              </a:rPr>
              <a:t>Chlorophyta</a:t>
            </a:r>
            <a:r>
              <a:rPr lang="cs-CZ" sz="1400" b="1" i="0" dirty="0">
                <a:solidFill>
                  <a:srgbClr val="131314"/>
                </a:solidFill>
                <a:effectLst/>
                <a:latin typeface="Manrope Var"/>
              </a:rPr>
              <a:t>): Re–</a:t>
            </a:r>
            <a:r>
              <a:rPr lang="cs-CZ" sz="1400" b="1" i="0" dirty="0" err="1">
                <a:solidFill>
                  <a:srgbClr val="131314"/>
                </a:solidFill>
                <a:effectLst/>
                <a:latin typeface="Manrope Var"/>
              </a:rPr>
              <a:t>examination</a:t>
            </a:r>
            <a:r>
              <a:rPr lang="cs-CZ" sz="1400" b="1" i="0" dirty="0">
                <a:solidFill>
                  <a:srgbClr val="131314"/>
                </a:solidFill>
                <a:effectLst/>
                <a:latin typeface="Manrope Var"/>
              </a:rPr>
              <a:t> </a:t>
            </a:r>
            <a:r>
              <a:rPr lang="cs-CZ" sz="1400" b="1" i="0" dirty="0" err="1">
                <a:solidFill>
                  <a:srgbClr val="131314"/>
                </a:solidFill>
                <a:effectLst/>
                <a:latin typeface="Manrope Var"/>
              </a:rPr>
              <a:t>of</a:t>
            </a:r>
            <a:r>
              <a:rPr lang="cs-CZ" sz="1400" b="1" i="0" dirty="0">
                <a:solidFill>
                  <a:srgbClr val="131314"/>
                </a:solidFill>
                <a:effectLst/>
                <a:latin typeface="Manrope Var"/>
              </a:rPr>
              <a:t> a </a:t>
            </a:r>
            <a:r>
              <a:rPr lang="cs-CZ" sz="1400" b="1" i="0" dirty="0" err="1">
                <a:solidFill>
                  <a:srgbClr val="131314"/>
                </a:solidFill>
                <a:effectLst/>
                <a:latin typeface="Manrope Var"/>
              </a:rPr>
              <a:t>snow</a:t>
            </a:r>
            <a:r>
              <a:rPr lang="cs-CZ" sz="1400" b="1" i="0" dirty="0">
                <a:solidFill>
                  <a:srgbClr val="131314"/>
                </a:solidFill>
                <a:effectLst/>
                <a:latin typeface="Manrope Var"/>
              </a:rPr>
              <a:t> </a:t>
            </a:r>
            <a:r>
              <a:rPr lang="cs-CZ" sz="1400" b="1" i="0" dirty="0" err="1">
                <a:solidFill>
                  <a:srgbClr val="131314"/>
                </a:solidFill>
                <a:effectLst/>
                <a:latin typeface="Manrope Var"/>
              </a:rPr>
              <a:t>alga</a:t>
            </a:r>
            <a:r>
              <a:rPr lang="cs-CZ" sz="1400" b="1" i="0" dirty="0">
                <a:solidFill>
                  <a:srgbClr val="131314"/>
                </a:solidFill>
                <a:effectLst/>
                <a:latin typeface="Manrope Var"/>
              </a:rPr>
              <a:t> </a:t>
            </a:r>
            <a:r>
              <a:rPr lang="cs-CZ" sz="1400" b="1" i="0" dirty="0" err="1">
                <a:solidFill>
                  <a:srgbClr val="131314"/>
                </a:solidFill>
                <a:effectLst/>
                <a:latin typeface="Manrope Var"/>
              </a:rPr>
              <a:t>from</a:t>
            </a:r>
            <a:r>
              <a:rPr lang="cs-CZ" sz="1400" b="1" i="0" dirty="0">
                <a:solidFill>
                  <a:srgbClr val="131314"/>
                </a:solidFill>
                <a:effectLst/>
                <a:latin typeface="Manrope Var"/>
              </a:rPr>
              <a:t> </a:t>
            </a:r>
            <a:r>
              <a:rPr lang="cs-CZ" sz="1400" b="1" i="0" dirty="0" err="1">
                <a:solidFill>
                  <a:srgbClr val="131314"/>
                </a:solidFill>
                <a:effectLst/>
                <a:latin typeface="Manrope Var"/>
              </a:rPr>
              <a:t>the</a:t>
            </a:r>
            <a:r>
              <a:rPr lang="cs-CZ" sz="1400" b="1" i="0" dirty="0">
                <a:solidFill>
                  <a:srgbClr val="131314"/>
                </a:solidFill>
                <a:effectLst/>
                <a:latin typeface="Manrope Var"/>
              </a:rPr>
              <a:t> </a:t>
            </a:r>
            <a:r>
              <a:rPr lang="cs-CZ" sz="1400" b="1" i="0" dirty="0" err="1">
                <a:solidFill>
                  <a:srgbClr val="131314"/>
                </a:solidFill>
                <a:effectLst/>
                <a:latin typeface="Manrope Var"/>
              </a:rPr>
              <a:t>High</a:t>
            </a:r>
            <a:r>
              <a:rPr lang="cs-CZ" sz="1400" b="1" i="0" dirty="0">
                <a:solidFill>
                  <a:srgbClr val="131314"/>
                </a:solidFill>
                <a:effectLst/>
                <a:latin typeface="Manrope Var"/>
              </a:rPr>
              <a:t> Tatra </a:t>
            </a:r>
            <a:r>
              <a:rPr lang="cs-CZ" sz="1400" b="1" i="0" dirty="0" err="1">
                <a:solidFill>
                  <a:srgbClr val="131314"/>
                </a:solidFill>
                <a:effectLst/>
                <a:latin typeface="Manrope Var"/>
              </a:rPr>
              <a:t>Mountains</a:t>
            </a:r>
            <a:r>
              <a:rPr lang="cs-CZ" sz="1400" b="1" i="0" dirty="0">
                <a:solidFill>
                  <a:srgbClr val="131314"/>
                </a:solidFill>
                <a:effectLst/>
                <a:latin typeface="Manrope Var"/>
              </a:rPr>
              <a:t> (Slovakia)</a:t>
            </a:r>
            <a:endParaRPr lang="cs-CZ" sz="1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3237361-B6C7-1B3A-65A8-84235F79489E}"/>
              </a:ext>
            </a:extLst>
          </p:cNvPr>
          <p:cNvSpPr txBox="1"/>
          <p:nvPr/>
        </p:nvSpPr>
        <p:spPr>
          <a:xfrm>
            <a:off x="8514080" y="16919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 err="1"/>
              <a:t>Scotiella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2357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3" name="Rectangle 29702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DDF564-82C1-83B3-F7F5-A638A903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0" y="206304"/>
            <a:ext cx="7889240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0070C0"/>
                </a:solidFill>
              </a:rPr>
              <a:t>Sněžné řasy-důležitá ekologická role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646486-5C0F-0565-A6AC-B04E693E4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81" y="1901039"/>
            <a:ext cx="6905070" cy="4351338"/>
          </a:xfrm>
        </p:spPr>
        <p:txBody>
          <a:bodyPr>
            <a:normAutofit/>
          </a:bodyPr>
          <a:lstStyle/>
          <a:p>
            <a:r>
              <a:rPr lang="pt-BR" dirty="0"/>
              <a:t>vliv na </a:t>
            </a:r>
            <a:r>
              <a:rPr lang="pt-BR" dirty="0">
                <a:solidFill>
                  <a:srgbClr val="C00000"/>
                </a:solidFill>
              </a:rPr>
              <a:t>tání sněhu </a:t>
            </a:r>
            <a:r>
              <a:rPr lang="pt-BR" dirty="0"/>
              <a:t>a jeho celkové složení</a:t>
            </a:r>
            <a:endParaRPr lang="cs-CZ" dirty="0"/>
          </a:p>
          <a:p>
            <a:r>
              <a:rPr lang="cs-CZ" dirty="0"/>
              <a:t>první </a:t>
            </a:r>
            <a:r>
              <a:rPr lang="cs-CZ" dirty="0">
                <a:solidFill>
                  <a:srgbClr val="C00000"/>
                </a:solidFill>
              </a:rPr>
              <a:t>kolonizátoři</a:t>
            </a:r>
            <a:r>
              <a:rPr lang="cs-CZ" dirty="0"/>
              <a:t> na povrchu ledu a sněhu</a:t>
            </a:r>
          </a:p>
          <a:p>
            <a:r>
              <a:rPr lang="cs-CZ" dirty="0"/>
              <a:t>producenti </a:t>
            </a:r>
            <a:r>
              <a:rPr lang="cs-CZ" dirty="0">
                <a:solidFill>
                  <a:srgbClr val="C00000"/>
                </a:solidFill>
              </a:rPr>
              <a:t>uhlíku</a:t>
            </a:r>
          </a:p>
          <a:p>
            <a:r>
              <a:rPr lang="cs-CZ" dirty="0"/>
              <a:t>tvorba  </a:t>
            </a:r>
            <a:r>
              <a:rPr lang="cs-CZ" dirty="0" err="1">
                <a:solidFill>
                  <a:srgbClr val="C00000"/>
                </a:solidFill>
              </a:rPr>
              <a:t>kryokonitů</a:t>
            </a:r>
            <a:r>
              <a:rPr lang="cs-CZ" dirty="0"/>
              <a:t>- hot spoty diversity</a:t>
            </a:r>
          </a:p>
          <a:p>
            <a:r>
              <a:rPr lang="cs-CZ" dirty="0"/>
              <a:t>snížení koncentrace </a:t>
            </a:r>
            <a:r>
              <a:rPr lang="cs-CZ" dirty="0">
                <a:solidFill>
                  <a:srgbClr val="C00000"/>
                </a:solidFill>
              </a:rPr>
              <a:t>síranů, dusičnanů, amonných iontů</a:t>
            </a:r>
          </a:p>
          <a:p>
            <a:r>
              <a:rPr lang="cs-CZ" dirty="0"/>
              <a:t>snížení množství </a:t>
            </a:r>
            <a:r>
              <a:rPr lang="cs-CZ" dirty="0">
                <a:solidFill>
                  <a:srgbClr val="C00000"/>
                </a:solidFill>
              </a:rPr>
              <a:t>oxidu uhličitého </a:t>
            </a:r>
            <a:r>
              <a:rPr lang="cs-CZ" dirty="0"/>
              <a:t>uvolňovaného ze sněhu</a:t>
            </a:r>
          </a:p>
        </p:txBody>
      </p:sp>
      <p:pic>
        <p:nvPicPr>
          <p:cNvPr id="29698" name="Picture 2" descr="Cryoconite Ecology: there's something in the water… – To The Poles">
            <a:extLst>
              <a:ext uri="{FF2B5EF4-FFF2-40B4-BE49-F238E27FC236}">
                <a16:creationId xmlns:a16="http://schemas.microsoft.com/office/drawing/2014/main" id="{86FF3626-54A6-2889-6E05-33ABE4E2B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4" r="11626"/>
          <a:stretch/>
        </p:blipFill>
        <p:spPr bwMode="auto"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5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707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728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DDF564-82C1-83B3-F7F5-A638A903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Jeskyní sinice a řasy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760059F-1074-9D52-8351-237D83EBC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cs-CZ" sz="2600" dirty="0"/>
              <a:t>limitující faktor: nízká hladina světla (kompenzováno vyšší vlhkostí a stabilní teplotou)</a:t>
            </a:r>
          </a:p>
          <a:p>
            <a:r>
              <a:rPr lang="cs-CZ" sz="2600" dirty="0"/>
              <a:t>Portály: nejvyšší diverzita</a:t>
            </a:r>
          </a:p>
          <a:p>
            <a:r>
              <a:rPr lang="cs-CZ" sz="2600" dirty="0"/>
              <a:t>Hlouběji v nitru jeskyně převažují sinice</a:t>
            </a:r>
          </a:p>
          <a:p>
            <a:r>
              <a:rPr lang="cs-CZ" sz="2600" dirty="0" err="1"/>
              <a:t>Lampenflora</a:t>
            </a:r>
            <a:r>
              <a:rPr lang="cs-CZ" sz="2600" dirty="0"/>
              <a:t>: nárosty v uměle osvětlených částech turisticky přístupných jeskyní </a:t>
            </a:r>
          </a:p>
          <a:p>
            <a:r>
              <a:rPr lang="cs-CZ" sz="2600" dirty="0"/>
              <a:t>Zelené řasy, rozsivky, sinice</a:t>
            </a:r>
          </a:p>
        </p:txBody>
      </p:sp>
      <p:pic>
        <p:nvPicPr>
          <p:cNvPr id="10244" name="Picture 4" descr="Obsah obrázku osoba, oblečení, území, jeskyně&#10;&#10;Popis byl vytvořen automaticky">
            <a:extLst>
              <a:ext uri="{FF2B5EF4-FFF2-40B4-BE49-F238E27FC236}">
                <a16:creationId xmlns:a16="http://schemas.microsoft.com/office/drawing/2014/main" id="{369A1F98-BE44-E9DA-E527-F301D7EF8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1" r="-1" b="5259"/>
          <a:stretch/>
        </p:blipFill>
        <p:spPr bwMode="auto"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5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329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49FBC9-433B-EB4E-CD7B-0CEB5E588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Vnitrozemská slaniska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730356-A1BE-120D-62F1-36EB23EC2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496" y="1659731"/>
            <a:ext cx="6827344" cy="4833144"/>
          </a:xfrm>
        </p:spPr>
        <p:txBody>
          <a:bodyPr>
            <a:normAutofit/>
          </a:bodyPr>
          <a:lstStyle/>
          <a:p>
            <a:r>
              <a:rPr lang="cs-CZ" dirty="0"/>
              <a:t>V podloží sůl kamenná (zbytky moře nebo výluh spodními vodami, aridní, bezodtoké oblasti)</a:t>
            </a:r>
          </a:p>
          <a:p>
            <a:r>
              <a:rPr lang="cs-CZ" dirty="0"/>
              <a:t>Euryhalinní druhy</a:t>
            </a:r>
          </a:p>
          <a:p>
            <a:r>
              <a:rPr lang="cs-CZ" dirty="0"/>
              <a:t>Se vzrůstající salinitou se snižuje druhová bohatost</a:t>
            </a:r>
          </a:p>
          <a:p>
            <a:r>
              <a:rPr lang="cs-CZ" dirty="0"/>
              <a:t>Morava Nesyt, Čejč, Kobylí </a:t>
            </a:r>
          </a:p>
          <a:p>
            <a:r>
              <a:rPr lang="cs-CZ" dirty="0"/>
              <a:t>v Čechách Hájek a </a:t>
            </a:r>
            <a:r>
              <a:rPr lang="cs-CZ" dirty="0" err="1"/>
              <a:t>Soos</a:t>
            </a:r>
            <a:r>
              <a:rPr lang="cs-CZ" dirty="0"/>
              <a:t> u Fr. Lázní</a:t>
            </a:r>
          </a:p>
          <a:p>
            <a:r>
              <a:rPr lang="cs-CZ" b="1" i="1" dirty="0" err="1"/>
              <a:t>Craticula</a:t>
            </a:r>
            <a:r>
              <a:rPr lang="cs-CZ" dirty="0"/>
              <a:t>: vnitřní </a:t>
            </a:r>
            <a:r>
              <a:rPr lang="cs-CZ" dirty="0" err="1"/>
              <a:t>valvy</a:t>
            </a:r>
            <a:endParaRPr lang="cs-CZ" dirty="0"/>
          </a:p>
          <a:p>
            <a:r>
              <a:rPr lang="cs-CZ" b="1" i="1" dirty="0" err="1"/>
              <a:t>Mastogloia</a:t>
            </a:r>
            <a:r>
              <a:rPr lang="cs-CZ" dirty="0"/>
              <a:t>: </a:t>
            </a:r>
            <a:r>
              <a:rPr lang="cs-CZ" dirty="0" err="1"/>
              <a:t>partectum</a:t>
            </a:r>
            <a:endParaRPr lang="cs-CZ" dirty="0"/>
          </a:p>
        </p:txBody>
      </p:sp>
      <p:pic>
        <p:nvPicPr>
          <p:cNvPr id="8194" name="Picture 2" descr="Mastogloia | Genera - Diatoms of North America">
            <a:extLst>
              <a:ext uri="{FF2B5EF4-FFF2-40B4-BE49-F238E27FC236}">
                <a16:creationId xmlns:a16="http://schemas.microsoft.com/office/drawing/2014/main" id="{A7F52F0B-61E5-0AD5-EC1D-89830396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1"/>
            <a:ext cx="28448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raticula | Genera - Diatoms of North America">
            <a:extLst>
              <a:ext uri="{FF2B5EF4-FFF2-40B4-BE49-F238E27FC236}">
                <a16:creationId xmlns:a16="http://schemas.microsoft.com/office/drawing/2014/main" id="{0F06E303-BEBD-5B25-8EF6-9C0AB92AB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3" t="17583"/>
          <a:stretch/>
        </p:blipFill>
        <p:spPr bwMode="auto">
          <a:xfrm>
            <a:off x="9347201" y="3157024"/>
            <a:ext cx="2844800" cy="36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872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569F58-AFBD-A347-353F-3A67CE5BD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Horké a minerální prameny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484D99-501D-AAC0-5676-FDCB70D72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450802" cy="4351338"/>
          </a:xfrm>
        </p:spPr>
        <p:txBody>
          <a:bodyPr>
            <a:normAutofit/>
          </a:bodyPr>
          <a:lstStyle/>
          <a:p>
            <a:r>
              <a:rPr lang="cs-CZ" dirty="0"/>
              <a:t>Nízká druhová diverzita</a:t>
            </a:r>
          </a:p>
          <a:p>
            <a:r>
              <a:rPr lang="cs-CZ" dirty="0" err="1"/>
              <a:t>Nejvyyšší</a:t>
            </a:r>
            <a:r>
              <a:rPr lang="cs-CZ" dirty="0"/>
              <a:t> teploty toleruje </a:t>
            </a:r>
            <a:r>
              <a:rPr lang="cs-CZ" i="1" dirty="0" err="1">
                <a:solidFill>
                  <a:srgbClr val="0070C0"/>
                </a:solidFill>
              </a:rPr>
              <a:t>Mastigocladus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laminosus</a:t>
            </a:r>
            <a:r>
              <a:rPr lang="cs-CZ" i="1" dirty="0"/>
              <a:t>, </a:t>
            </a:r>
            <a:r>
              <a:rPr lang="cs-CZ" i="1" dirty="0" err="1">
                <a:solidFill>
                  <a:srgbClr val="0070C0"/>
                </a:solidFill>
              </a:rPr>
              <a:t>Synechoccocus</a:t>
            </a:r>
            <a:endParaRPr lang="cs-CZ" i="1" dirty="0">
              <a:solidFill>
                <a:srgbClr val="0070C0"/>
              </a:solidFill>
            </a:endParaRPr>
          </a:p>
          <a:p>
            <a:r>
              <a:rPr lang="cs-CZ" dirty="0"/>
              <a:t>Limitující faktory: teplota, světlo, dostupnost živin, zvýšená salinita</a:t>
            </a:r>
          </a:p>
          <a:p>
            <a:r>
              <a:rPr lang="cs-CZ" dirty="0" err="1">
                <a:solidFill>
                  <a:srgbClr val="0070C0"/>
                </a:solidFill>
              </a:rPr>
              <a:t>Halofilní</a:t>
            </a:r>
            <a:r>
              <a:rPr lang="cs-CZ" dirty="0">
                <a:solidFill>
                  <a:srgbClr val="0070C0"/>
                </a:solidFill>
              </a:rPr>
              <a:t> společenstva</a:t>
            </a:r>
          </a:p>
          <a:p>
            <a:r>
              <a:rPr lang="cs-CZ" dirty="0"/>
              <a:t>Kráterové jezero s pH 1: </a:t>
            </a:r>
            <a:r>
              <a:rPr lang="cs-CZ" i="1" dirty="0" err="1"/>
              <a:t>Chlamydomonas</a:t>
            </a:r>
            <a:r>
              <a:rPr lang="cs-CZ" i="1" dirty="0"/>
              <a:t> </a:t>
            </a:r>
            <a:r>
              <a:rPr lang="cs-CZ" i="1" dirty="0" err="1"/>
              <a:t>acidophila</a:t>
            </a:r>
            <a:endParaRPr lang="cs-CZ" i="1" dirty="0"/>
          </a:p>
        </p:txBody>
      </p:sp>
      <p:pic>
        <p:nvPicPr>
          <p:cNvPr id="9220" name="Picture 4" descr="Phycokey - Synechococcus images">
            <a:extLst>
              <a:ext uri="{FF2B5EF4-FFF2-40B4-BE49-F238E27FC236}">
                <a16:creationId xmlns:a16="http://schemas.microsoft.com/office/drawing/2014/main" id="{BCE619DF-DE3E-1005-9513-B2AF623B0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r="12958" b="-1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Mastigocladus - galerie">
            <a:extLst>
              <a:ext uri="{FF2B5EF4-FFF2-40B4-BE49-F238E27FC236}">
                <a16:creationId xmlns:a16="http://schemas.microsoft.com/office/drawing/2014/main" id="{D98AC469-98D5-20C6-156B-0E7EE1617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" r="-3" b="5118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75D1BCD-D563-68AE-3751-95C0F7CCEFCE}"/>
              </a:ext>
            </a:extLst>
          </p:cNvPr>
          <p:cNvSpPr txBox="1"/>
          <p:nvPr/>
        </p:nvSpPr>
        <p:spPr>
          <a:xfrm>
            <a:off x="9475212" y="-2455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 err="1"/>
              <a:t>Mastigocladus</a:t>
            </a:r>
            <a:r>
              <a:rPr lang="cs-CZ" i="1" dirty="0"/>
              <a:t> </a:t>
            </a:r>
            <a:r>
              <a:rPr lang="cs-CZ" i="1" dirty="0" err="1"/>
              <a:t>laminosus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598FDD3-696E-FC3D-0FEE-6B23971D0F5A}"/>
              </a:ext>
            </a:extLst>
          </p:cNvPr>
          <p:cNvSpPr txBox="1"/>
          <p:nvPr/>
        </p:nvSpPr>
        <p:spPr>
          <a:xfrm>
            <a:off x="9705603" y="6228959"/>
            <a:ext cx="7788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 err="1"/>
              <a:t>Synechoccocus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5128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8" name="Rectangle 512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cs-CZ" sz="4000" dirty="0">
                <a:solidFill>
                  <a:srgbClr val="0070C0"/>
                </a:solidFill>
              </a:rPr>
              <a:t>Antropogenní vlivy a </a:t>
            </a:r>
            <a:r>
              <a:rPr lang="cs-CZ" sz="4000" dirty="0" err="1">
                <a:solidFill>
                  <a:srgbClr val="0070C0"/>
                </a:solidFill>
              </a:rPr>
              <a:t>bioindikace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Většina povrchových vod zatížena:</a:t>
            </a:r>
          </a:p>
          <a:p>
            <a:pPr marL="0" indent="0">
              <a:buNone/>
            </a:pPr>
            <a:r>
              <a:rPr lang="cs-CZ" dirty="0"/>
              <a:t>organickými látkami (</a:t>
            </a:r>
            <a:r>
              <a:rPr lang="cs-CZ" dirty="0" err="1"/>
              <a:t>saprobita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živinami (eutrofizace)</a:t>
            </a:r>
          </a:p>
          <a:p>
            <a:pPr marL="0" indent="0">
              <a:buNone/>
            </a:pPr>
            <a:r>
              <a:rPr lang="cs-CZ" dirty="0"/>
              <a:t>toxiny</a:t>
            </a:r>
          </a:p>
          <a:p>
            <a:pPr marL="0" indent="0">
              <a:buNone/>
            </a:pPr>
            <a:r>
              <a:rPr lang="cs-CZ" dirty="0"/>
              <a:t>těžkými kovy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= polutanty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130" name="Oval 512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6" name="Picture 8" descr="Phycokey - Cosmarium images">
            <a:extLst>
              <a:ext uri="{FF2B5EF4-FFF2-40B4-BE49-F238E27FC236}">
                <a16:creationId xmlns:a16="http://schemas.microsoft.com/office/drawing/2014/main" id="{22F493AD-A490-36B1-D373-361DAC3CA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r="3" b="3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2" name="Arc 513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4" name="Picture 6" descr="Protist Images: Micrasterias truncata">
            <a:extLst>
              <a:ext uri="{FF2B5EF4-FFF2-40B4-BE49-F238E27FC236}">
                <a16:creationId xmlns:a16="http://schemas.microsoft.com/office/drawing/2014/main" id="{7AE49572-FC0F-B630-9040-A38F8A5E3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413" b="5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894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F1586-D49D-7AEC-DCED-9DAC4BE14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Půdní sinice a řasy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C10BFF-AE60-B8C1-96DD-DE937C3EB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465"/>
            <a:ext cx="10515600" cy="4351338"/>
          </a:xfrm>
        </p:spPr>
        <p:txBody>
          <a:bodyPr>
            <a:normAutofit/>
          </a:bodyPr>
          <a:lstStyle/>
          <a:p>
            <a:r>
              <a:rPr lang="cs-CZ" sz="2400" dirty="0" err="1"/>
              <a:t>Round</a:t>
            </a:r>
            <a:r>
              <a:rPr lang="cs-CZ" sz="2400" dirty="0"/>
              <a:t>: </a:t>
            </a:r>
            <a:r>
              <a:rPr lang="cs-CZ" sz="2400" i="1" dirty="0"/>
              <a:t>„Druhová bohatost je v půdě výrazně nižší než ve vodě“</a:t>
            </a:r>
          </a:p>
          <a:p>
            <a:r>
              <a:rPr lang="cs-CZ" sz="2400" dirty="0"/>
              <a:t>Roli hraje </a:t>
            </a:r>
            <a:r>
              <a:rPr lang="cs-CZ" sz="2400" dirty="0" err="1"/>
              <a:t>neprobádanost</a:t>
            </a:r>
            <a:endParaRPr lang="cs-CZ" sz="2400" dirty="0"/>
          </a:p>
          <a:p>
            <a:r>
              <a:rPr lang="cs-CZ" sz="2400" dirty="0"/>
              <a:t>Dominantní skupiny: </a:t>
            </a:r>
            <a:r>
              <a:rPr lang="cs-CZ" sz="2400" dirty="0" err="1"/>
              <a:t>Chlorophyta</a:t>
            </a:r>
            <a:r>
              <a:rPr lang="cs-CZ" sz="2400" dirty="0"/>
              <a:t>, </a:t>
            </a:r>
            <a:r>
              <a:rPr lang="cs-CZ" sz="2400" dirty="0" err="1"/>
              <a:t>Cyanobacteria</a:t>
            </a:r>
            <a:r>
              <a:rPr lang="cs-CZ" sz="2400" dirty="0"/>
              <a:t>, </a:t>
            </a:r>
            <a:r>
              <a:rPr lang="cs-CZ" sz="2400" dirty="0" err="1"/>
              <a:t>Xanthophyceae</a:t>
            </a:r>
            <a:r>
              <a:rPr lang="cs-CZ" sz="2400" dirty="0"/>
              <a:t>, rozsivky</a:t>
            </a:r>
          </a:p>
          <a:p>
            <a:r>
              <a:rPr lang="cs-CZ" sz="2400" dirty="0"/>
              <a:t>Kokální a vláknité formy</a:t>
            </a:r>
          </a:p>
          <a:p>
            <a:r>
              <a:rPr lang="cs-CZ" sz="2400" dirty="0"/>
              <a:t>Pokud se druh vyskytuje ve vodě i v půdě, půdní populace jsou menší (menší buňky)</a:t>
            </a:r>
          </a:p>
          <a:p>
            <a:r>
              <a:rPr lang="cs-CZ" sz="2400" dirty="0"/>
              <a:t>Zásobárna odpočívajících stádií</a:t>
            </a:r>
          </a:p>
          <a:p>
            <a:r>
              <a:rPr lang="cs-CZ" sz="2400" dirty="0"/>
              <a:t>Limitující faktor: </a:t>
            </a:r>
            <a:r>
              <a:rPr lang="cs-CZ" sz="2400" dirty="0">
                <a:solidFill>
                  <a:srgbClr val="0070C0"/>
                </a:solidFill>
              </a:rPr>
              <a:t>vlhkost</a:t>
            </a:r>
          </a:p>
          <a:p>
            <a:endParaRPr lang="cs-CZ" sz="2400" dirty="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F4F3B2A7-5432-F388-9ABA-E64488BD8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45"/>
          <a:stretch/>
        </p:blipFill>
        <p:spPr bwMode="auto">
          <a:xfrm>
            <a:off x="0" y="5348923"/>
            <a:ext cx="12192000" cy="165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303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F1586-D49D-7AEC-DCED-9DAC4BE14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Půdní sinice a řasy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C10BFF-AE60-B8C1-96DD-DE937C3EB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Půda</a:t>
            </a:r>
            <a:r>
              <a:rPr lang="cs-CZ" dirty="0"/>
              <a:t>: směs zvětralé horniny, vzduchu a organického materiálu</a:t>
            </a:r>
          </a:p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Půdotvorné faktory</a:t>
            </a:r>
            <a:r>
              <a:rPr lang="cs-CZ" dirty="0"/>
              <a:t>: matečná hornina, klimatické podmínky (srážky a výpar, teplota, vítr) + čas</a:t>
            </a:r>
          </a:p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Formování půdních typů </a:t>
            </a:r>
            <a:r>
              <a:rPr lang="cs-CZ" dirty="0"/>
              <a:t>podle: morfologie reliéfu (expozice svahů), působení vody (hydrodynamické podmínky), nadmořská výška 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F4F3B2A7-5432-F388-9ABA-E64488BD8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45"/>
          <a:stretch/>
        </p:blipFill>
        <p:spPr bwMode="auto">
          <a:xfrm>
            <a:off x="0" y="5348923"/>
            <a:ext cx="12192000" cy="165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84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F1586-D49D-7AEC-DCED-9DAC4BE14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Půdní sinice a řasy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C10BFF-AE60-B8C1-96DD-DE937C3EB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Biotické faktory: </a:t>
            </a:r>
            <a:r>
              <a:rPr lang="cs-CZ" dirty="0"/>
              <a:t>vyšší rostliny a </a:t>
            </a:r>
            <a:r>
              <a:rPr lang="cs-CZ" dirty="0" err="1"/>
              <a:t>edafon</a:t>
            </a:r>
            <a:r>
              <a:rPr lang="cs-CZ" dirty="0"/>
              <a:t>, činnost člověka</a:t>
            </a:r>
          </a:p>
          <a:p>
            <a:r>
              <a:rPr lang="cs-CZ" dirty="0"/>
              <a:t>Tvorba humusu: aktivita mikroorganismů, působení enzymů, kořeny rostlin, živočichové</a:t>
            </a:r>
          </a:p>
          <a:p>
            <a:r>
              <a:rPr lang="cs-CZ" dirty="0"/>
              <a:t>Komplexní </a:t>
            </a:r>
            <a:r>
              <a:rPr lang="cs-CZ" dirty="0">
                <a:solidFill>
                  <a:srgbClr val="00B0F0"/>
                </a:solidFill>
              </a:rPr>
              <a:t>půdní krusty </a:t>
            </a:r>
            <a:r>
              <a:rPr lang="cs-CZ" dirty="0"/>
              <a:t>(pouště, Arktida, Antarktida)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F4F3B2A7-5432-F388-9ABA-E64488BD8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45"/>
          <a:stretch/>
        </p:blipFill>
        <p:spPr bwMode="auto">
          <a:xfrm>
            <a:off x="0" y="5348923"/>
            <a:ext cx="12192000" cy="165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738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F1586-D49D-7AEC-DCED-9DAC4BE1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972" y="-847934"/>
            <a:ext cx="5375524" cy="2052522"/>
          </a:xfrm>
        </p:spPr>
        <p:txBody>
          <a:bodyPr anchor="b">
            <a:normAutofit/>
          </a:bodyPr>
          <a:lstStyle/>
          <a:p>
            <a:r>
              <a:rPr lang="cs-CZ" sz="3600" dirty="0">
                <a:solidFill>
                  <a:schemeClr val="accent2">
                    <a:lumMod val="50000"/>
                  </a:schemeClr>
                </a:solidFill>
              </a:rPr>
              <a:t>Biologické půdní krusty (</a:t>
            </a:r>
            <a:r>
              <a:rPr lang="cs-CZ" sz="3600" dirty="0" err="1">
                <a:solidFill>
                  <a:schemeClr val="accent2">
                    <a:lumMod val="50000"/>
                  </a:schemeClr>
                </a:solidFill>
              </a:rPr>
              <a:t>Biological</a:t>
            </a:r>
            <a:r>
              <a:rPr lang="cs-CZ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accent2">
                    <a:lumMod val="50000"/>
                  </a:schemeClr>
                </a:solidFill>
              </a:rPr>
              <a:t>soil</a:t>
            </a:r>
            <a:r>
              <a:rPr lang="cs-CZ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accent2">
                    <a:lumMod val="50000"/>
                  </a:schemeClr>
                </a:solidFill>
              </a:rPr>
              <a:t>crusts</a:t>
            </a:r>
            <a:r>
              <a:rPr lang="cs-CZ" sz="3600" dirty="0">
                <a:solidFill>
                  <a:schemeClr val="accent2">
                    <a:lumMod val="50000"/>
                  </a:schemeClr>
                </a:solidFill>
              </a:rPr>
              <a:t>-BSC)</a:t>
            </a:r>
          </a:p>
        </p:txBody>
      </p:sp>
      <p:pic>
        <p:nvPicPr>
          <p:cNvPr id="1026" name="Picture 2" descr="black, bumpy biological soil crust with lichen">
            <a:extLst>
              <a:ext uri="{FF2B5EF4-FFF2-40B4-BE49-F238E27FC236}">
                <a16:creationId xmlns:a16="http://schemas.microsoft.com/office/drawing/2014/main" id="{59B943F3-4C8F-0F0F-02E8-EA5C9C4AA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r="14329" b="2"/>
          <a:stretch/>
        </p:blipFill>
        <p:spPr bwMode="auto">
          <a:xfrm>
            <a:off x="353811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C10BFF-AE60-B8C1-96DD-DE937C3EB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471" y="6481556"/>
            <a:ext cx="4195673" cy="43818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1200" dirty="0">
                <a:solidFill>
                  <a:schemeClr val="tx1">
                    <a:alpha val="80000"/>
                  </a:schemeClr>
                </a:solidFill>
              </a:rPr>
              <a:t>https://www.nps.gov/articles/seug-soil-crust.htm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45F6892-9486-1D97-E7FC-85B8EB195882}"/>
              </a:ext>
            </a:extLst>
          </p:cNvPr>
          <p:cNvSpPr txBox="1"/>
          <p:nvPr/>
        </p:nvSpPr>
        <p:spPr>
          <a:xfrm>
            <a:off x="6209575" y="1218577"/>
            <a:ext cx="55596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0000"/>
                </a:solidFill>
              </a:rPr>
              <a:t>S</a:t>
            </a:r>
            <a:r>
              <a:rPr lang="cs-CZ" sz="2800" b="0" i="0" dirty="0">
                <a:solidFill>
                  <a:srgbClr val="000000"/>
                </a:solidFill>
                <a:effectLst/>
              </a:rPr>
              <a:t>polečenstvo organismů, především sinic a řas, mikroskopických hub, mechů a lišejníků, které žije na povrchu půdy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b="0" i="0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Chladné oblasti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Vznik adhezí půdních částic k polysacharidům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Vylučované primárními producenty- sinice a zelené řasy</a:t>
            </a:r>
          </a:p>
        </p:txBody>
      </p:sp>
    </p:spTree>
    <p:extLst>
      <p:ext uri="{BB962C8B-B14F-4D97-AF65-F5344CB8AC3E}">
        <p14:creationId xmlns:p14="http://schemas.microsoft.com/office/powerpoint/2010/main" val="1797533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F1586-D49D-7AEC-DCED-9DAC4BE1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972" y="-847934"/>
            <a:ext cx="5375524" cy="2052522"/>
          </a:xfrm>
        </p:spPr>
        <p:txBody>
          <a:bodyPr anchor="b">
            <a:normAutofit/>
          </a:bodyPr>
          <a:lstStyle/>
          <a:p>
            <a:r>
              <a:rPr lang="cs-CZ" sz="3600" dirty="0">
                <a:solidFill>
                  <a:schemeClr val="accent2">
                    <a:lumMod val="50000"/>
                  </a:schemeClr>
                </a:solidFill>
              </a:rPr>
              <a:t>Biologické půdní krusty: Význam</a:t>
            </a:r>
          </a:p>
        </p:txBody>
      </p:sp>
      <p:pic>
        <p:nvPicPr>
          <p:cNvPr id="1026" name="Picture 2" descr="black, bumpy biological soil crust with lichen">
            <a:extLst>
              <a:ext uri="{FF2B5EF4-FFF2-40B4-BE49-F238E27FC236}">
                <a16:creationId xmlns:a16="http://schemas.microsoft.com/office/drawing/2014/main" id="{59B943F3-4C8F-0F0F-02E8-EA5C9C4AA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r="14329" b="2"/>
          <a:stretch/>
        </p:blipFill>
        <p:spPr bwMode="auto">
          <a:xfrm>
            <a:off x="353811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C10BFF-AE60-B8C1-96DD-DE937C3EB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471" y="6481556"/>
            <a:ext cx="4195673" cy="43818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1200" dirty="0">
                <a:solidFill>
                  <a:schemeClr val="tx1">
                    <a:alpha val="80000"/>
                  </a:schemeClr>
                </a:solidFill>
              </a:rPr>
              <a:t>https://www.nps.gov/articles/seug-soil-crust.htm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45F6892-9486-1D97-E7FC-85B8EB195882}"/>
              </a:ext>
            </a:extLst>
          </p:cNvPr>
          <p:cNvSpPr txBox="1"/>
          <p:nvPr/>
        </p:nvSpPr>
        <p:spPr>
          <a:xfrm>
            <a:off x="6167972" y="1543697"/>
            <a:ext cx="555967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Výrazný podíl na globální fixaci uhlíku a dusíku </a:t>
            </a:r>
            <a:r>
              <a:rPr lang="cs-CZ" sz="2000" dirty="0"/>
              <a:t>(podíl na 7 % terestrické fixace uhlíku, 50 % terestrické fixace dusíku)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Vliv na hydrologické poměry a důležitá role při zadržování vody v ekosystému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Podpora sukcese dalších organismů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Stabilizace půdy a ochrana povrchu půdy před erozí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Důležitý pohlcovač CO</a:t>
            </a:r>
            <a:r>
              <a:rPr lang="cs-CZ" sz="2800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288926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F1586-D49D-7AEC-DCED-9DAC4BE14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Půdní krusty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C10BFF-AE60-B8C1-96DD-DE937C3EB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87" y="1829718"/>
            <a:ext cx="5119688" cy="4351338"/>
          </a:xfrm>
        </p:spPr>
        <p:txBody>
          <a:bodyPr>
            <a:normAutofit/>
          </a:bodyPr>
          <a:lstStyle/>
          <a:p>
            <a:r>
              <a:rPr lang="cs-CZ" dirty="0"/>
              <a:t>U nás: </a:t>
            </a:r>
            <a:r>
              <a:rPr lang="cs-CZ" dirty="0" err="1">
                <a:solidFill>
                  <a:schemeClr val="accent2"/>
                </a:solidFill>
              </a:rPr>
              <a:t>Mohelenská</a:t>
            </a:r>
            <a:r>
              <a:rPr lang="cs-CZ" dirty="0">
                <a:solidFill>
                  <a:schemeClr val="accent2"/>
                </a:solidFill>
              </a:rPr>
              <a:t> step</a:t>
            </a:r>
            <a:r>
              <a:rPr lang="cs-CZ" dirty="0"/>
              <a:t> (tenké povlaky zelených řas), vrcholové části Krkonoš (mrazem tříděné kamenité a mělké alpínské půdy s lišejníkovými krustami) </a:t>
            </a:r>
          </a:p>
          <a:p>
            <a:r>
              <a:rPr lang="cs-CZ" dirty="0"/>
              <a:t>+ uhelné výsypky (protierozní </a:t>
            </a:r>
            <a:r>
              <a:rPr lang="cs-CZ" dirty="0" err="1"/>
              <a:t>fce</a:t>
            </a:r>
            <a:r>
              <a:rPr lang="cs-CZ" dirty="0"/>
              <a:t>)</a:t>
            </a:r>
          </a:p>
          <a:p>
            <a:endParaRPr lang="cs-CZ" baseline="-25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EB105B1-0865-B64A-7FC2-2973200C6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5" y="130457"/>
            <a:ext cx="6687185" cy="65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F23C578-955C-D38B-BE19-5832682F8D78}"/>
              </a:ext>
            </a:extLst>
          </p:cNvPr>
          <p:cNvSpPr txBox="1"/>
          <p:nvPr/>
        </p:nvSpPr>
        <p:spPr>
          <a:xfrm>
            <a:off x="293687" y="6320086"/>
            <a:ext cx="8209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</a:rPr>
              <a:t>Uncovering biological soil crusts: carbon content and structure of intact Arctic, Antarctic and alpine biological soil crusts</a:t>
            </a:r>
            <a:r>
              <a:rPr lang="cs-CZ" sz="1200" b="0" i="0" dirty="0">
                <a:effectLst/>
              </a:rPr>
              <a:t> </a:t>
            </a:r>
            <a:r>
              <a:rPr lang="en-US" sz="1200" b="0" i="0" dirty="0">
                <a:solidFill>
                  <a:srgbClr val="464646"/>
                </a:solidFill>
                <a:effectLst/>
              </a:rPr>
              <a:t>Patrick Jung et al.</a:t>
            </a:r>
            <a:r>
              <a:rPr lang="cs-CZ" sz="1200" b="0" i="0" dirty="0">
                <a:solidFill>
                  <a:srgbClr val="464646"/>
                </a:solidFill>
                <a:effectLst/>
              </a:rPr>
              <a:t> 2018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280945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F1586-D49D-7AEC-DCED-9DAC4BE1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972" y="-411054"/>
            <a:ext cx="5375524" cy="2052522"/>
          </a:xfrm>
        </p:spPr>
        <p:txBody>
          <a:bodyPr anchor="b">
            <a:normAutofit/>
          </a:bodyPr>
          <a:lstStyle/>
          <a:p>
            <a:r>
              <a:rPr lang="cs-CZ" sz="3600" dirty="0">
                <a:solidFill>
                  <a:schemeClr val="accent2">
                    <a:lumMod val="50000"/>
                  </a:schemeClr>
                </a:solidFill>
              </a:rPr>
              <a:t>Biologické půdní krusty-sukcese</a:t>
            </a:r>
          </a:p>
        </p:txBody>
      </p:sp>
      <p:pic>
        <p:nvPicPr>
          <p:cNvPr id="1026" name="Picture 2" descr="black, bumpy biological soil crust with lichen">
            <a:extLst>
              <a:ext uri="{FF2B5EF4-FFF2-40B4-BE49-F238E27FC236}">
                <a16:creationId xmlns:a16="http://schemas.microsoft.com/office/drawing/2014/main" id="{59B943F3-4C8F-0F0F-02E8-EA5C9C4AA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r="14329" b="2"/>
          <a:stretch/>
        </p:blipFill>
        <p:spPr bwMode="auto">
          <a:xfrm>
            <a:off x="353811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C10BFF-AE60-B8C1-96DD-DE937C3EB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471" y="6481556"/>
            <a:ext cx="4195673" cy="43818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1200" dirty="0">
                <a:solidFill>
                  <a:schemeClr val="tx1">
                    <a:alpha val="80000"/>
                  </a:schemeClr>
                </a:solidFill>
              </a:rPr>
              <a:t>https://www.nps.gov/articles/seug-soil-crust.htm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45F6892-9486-1D97-E7FC-85B8EB195882}"/>
              </a:ext>
            </a:extLst>
          </p:cNvPr>
          <p:cNvSpPr txBox="1"/>
          <p:nvPr/>
        </p:nvSpPr>
        <p:spPr>
          <a:xfrm>
            <a:off x="6167972" y="1788172"/>
            <a:ext cx="55596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sinice</a:t>
            </a:r>
            <a:r>
              <a:rPr lang="cs-CZ" sz="2800" b="0" i="0" dirty="0">
                <a:solidFill>
                  <a:srgbClr val="000000"/>
                </a:solidFill>
                <a:effectLst/>
              </a:rPr>
              <a:t> (mikroskopické houby) → heterotrofní bakterie, zelené řasy, mikroskopické houby → </a:t>
            </a:r>
            <a:r>
              <a:rPr lang="cs-CZ" sz="2800" b="0" i="0" dirty="0">
                <a:solidFill>
                  <a:srgbClr val="00B050"/>
                </a:solidFill>
                <a:effectLst/>
              </a:rPr>
              <a:t>lišejníky/mechy</a:t>
            </a:r>
          </a:p>
          <a:p>
            <a:endParaRPr lang="cs-CZ" sz="2800" dirty="0">
              <a:solidFill>
                <a:srgbClr val="00B050"/>
              </a:solidFill>
            </a:endParaRPr>
          </a:p>
          <a:p>
            <a:r>
              <a:rPr lang="cs-CZ" sz="2800" dirty="0"/>
              <a:t>Disturbance-pionýrské krusty vs</a:t>
            </a:r>
          </a:p>
          <a:p>
            <a:r>
              <a:rPr lang="cs-CZ" sz="2800" dirty="0"/>
              <a:t>Klimaxová stádia (</a:t>
            </a:r>
            <a:r>
              <a:rPr lang="cs-CZ" sz="2800" b="0" i="0" dirty="0">
                <a:solidFill>
                  <a:srgbClr val="000000"/>
                </a:solidFill>
                <a:effectLst/>
              </a:rPr>
              <a:t>trvalý neměnný stav vývoje vegetace, vytváří se desítky let)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339920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EF1586-D49D-7AEC-DCED-9DAC4BE1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633" y="680032"/>
            <a:ext cx="5662881" cy="79955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Biologické půdní krusty- sinice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CMP2595 | NCMA at Bigelow Laboratory">
            <a:extLst>
              <a:ext uri="{FF2B5EF4-FFF2-40B4-BE49-F238E27FC236}">
                <a16:creationId xmlns:a16="http://schemas.microsoft.com/office/drawing/2014/main" id="{709D1268-F017-041F-B790-4A2768852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99" b="-2"/>
          <a:stretch/>
        </p:blipFill>
        <p:spPr bwMode="auto">
          <a:xfrm>
            <a:off x="322965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45F6892-9486-1D97-E7FC-85B8EB195882}"/>
              </a:ext>
            </a:extLst>
          </p:cNvPr>
          <p:cNvSpPr txBox="1"/>
          <p:nvPr/>
        </p:nvSpPr>
        <p:spPr>
          <a:xfrm>
            <a:off x="6052920" y="1641468"/>
            <a:ext cx="5933056" cy="52189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100" dirty="0">
                <a:solidFill>
                  <a:schemeClr val="tx1">
                    <a:alpha val="80000"/>
                  </a:schemeClr>
                </a:solidFill>
              </a:rPr>
              <a:t>K</a:t>
            </a:r>
            <a:r>
              <a:rPr lang="cs-CZ" sz="3100" i="0" dirty="0">
                <a:solidFill>
                  <a:schemeClr val="tx1">
                    <a:alpha val="80000"/>
                  </a:schemeClr>
                </a:solidFill>
                <a:effectLst/>
              </a:rPr>
              <a:t>rusty dominované: sinicemi a řasami, lišejníkové krusty, mechové krusty, smíšené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cs-CZ" sz="3100" i="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100" dirty="0">
                <a:solidFill>
                  <a:schemeClr val="tx1">
                    <a:alpha val="80000"/>
                  </a:schemeClr>
                </a:solidFill>
              </a:rPr>
              <a:t>Sinice dominují v teplých </a:t>
            </a:r>
            <a:r>
              <a:rPr lang="cs-CZ" sz="3100" dirty="0" err="1">
                <a:solidFill>
                  <a:schemeClr val="tx1">
                    <a:alpha val="80000"/>
                  </a:schemeClr>
                </a:solidFill>
              </a:rPr>
              <a:t>temperátních</a:t>
            </a:r>
            <a:r>
              <a:rPr lang="cs-CZ" sz="3100" dirty="0">
                <a:solidFill>
                  <a:schemeClr val="tx1">
                    <a:alpha val="80000"/>
                  </a:schemeClr>
                </a:solidFill>
              </a:rPr>
              <a:t>, tropických i polárních oblastech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3100" i="0" dirty="0">
              <a:solidFill>
                <a:schemeClr val="tx1">
                  <a:alpha val="80000"/>
                </a:schemeClr>
              </a:solidFill>
              <a:effectLst/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100" dirty="0">
                <a:solidFill>
                  <a:schemeClr val="tx1">
                    <a:alpha val="80000"/>
                  </a:schemeClr>
                </a:solidFill>
              </a:rPr>
              <a:t>Kokální sinice: </a:t>
            </a:r>
            <a:r>
              <a:rPr lang="cs-CZ" sz="3100" i="1" dirty="0" err="1">
                <a:solidFill>
                  <a:schemeClr val="tx1">
                    <a:alpha val="80000"/>
                  </a:schemeClr>
                </a:solidFill>
              </a:rPr>
              <a:t>Aphanocapsa</a:t>
            </a:r>
            <a:r>
              <a:rPr lang="cs-CZ" sz="31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3100" i="1" dirty="0" err="1">
                <a:solidFill>
                  <a:schemeClr val="tx1">
                    <a:alpha val="80000"/>
                  </a:schemeClr>
                </a:solidFill>
              </a:rPr>
              <a:t>Aphanothece</a:t>
            </a:r>
            <a:r>
              <a:rPr lang="cs-CZ" sz="31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3100" i="1" dirty="0" err="1">
                <a:solidFill>
                  <a:schemeClr val="tx1">
                    <a:alpha val="80000"/>
                  </a:schemeClr>
                </a:solidFill>
              </a:rPr>
              <a:t>Chroococcus</a:t>
            </a:r>
            <a:r>
              <a:rPr lang="cs-CZ" sz="3100" i="1" dirty="0">
                <a:solidFill>
                  <a:schemeClr val="tx1">
                    <a:alpha val="80000"/>
                  </a:schemeClr>
                </a:solidFill>
              </a:rPr>
              <a:t>,, </a:t>
            </a:r>
            <a:r>
              <a:rPr lang="cs-CZ" sz="3100" i="1" dirty="0" err="1">
                <a:solidFill>
                  <a:schemeClr val="tx1">
                    <a:alpha val="80000"/>
                  </a:schemeClr>
                </a:solidFill>
              </a:rPr>
              <a:t>Gloeocapsa</a:t>
            </a:r>
            <a:r>
              <a:rPr lang="cs-CZ" sz="31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3100" i="1" dirty="0" err="1">
                <a:solidFill>
                  <a:schemeClr val="tx1">
                    <a:alpha val="80000"/>
                  </a:schemeClr>
                </a:solidFill>
              </a:rPr>
              <a:t>Gloeothece</a:t>
            </a:r>
            <a:r>
              <a:rPr lang="cs-CZ" sz="31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3100" i="1" dirty="0" err="1">
                <a:solidFill>
                  <a:schemeClr val="tx1">
                    <a:alpha val="80000"/>
                  </a:schemeClr>
                </a:solidFill>
              </a:rPr>
              <a:t>Synechococcus</a:t>
            </a:r>
            <a:endParaRPr lang="cs-CZ" sz="3100" i="1" dirty="0">
              <a:solidFill>
                <a:schemeClr val="tx1">
                  <a:alpha val="80000"/>
                </a:schemeClr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3100" i="1" dirty="0">
              <a:solidFill>
                <a:schemeClr val="tx1">
                  <a:alpha val="80000"/>
                </a:schemeClr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100" dirty="0">
                <a:solidFill>
                  <a:schemeClr val="tx1">
                    <a:alpha val="80000"/>
                  </a:schemeClr>
                </a:solidFill>
              </a:rPr>
              <a:t>Vláknité typy: </a:t>
            </a:r>
            <a:r>
              <a:rPr lang="cs-CZ" sz="3100" i="1" dirty="0" err="1">
                <a:solidFill>
                  <a:schemeClr val="tx1">
                    <a:alpha val="80000"/>
                  </a:schemeClr>
                </a:solidFill>
              </a:rPr>
              <a:t>Leptolyngbya</a:t>
            </a:r>
            <a:r>
              <a:rPr lang="cs-CZ" sz="31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3100" i="1" dirty="0" err="1">
                <a:solidFill>
                  <a:schemeClr val="tx1">
                    <a:alpha val="80000"/>
                  </a:schemeClr>
                </a:solidFill>
              </a:rPr>
              <a:t>Lyngbya</a:t>
            </a:r>
            <a:r>
              <a:rPr lang="cs-CZ" sz="31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3100" i="1" dirty="0" err="1">
                <a:solidFill>
                  <a:schemeClr val="tx1">
                    <a:alpha val="80000"/>
                  </a:schemeClr>
                </a:solidFill>
              </a:rPr>
              <a:t>Komvophoron</a:t>
            </a:r>
            <a:r>
              <a:rPr lang="cs-CZ" sz="31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3100" i="1" dirty="0" err="1">
                <a:solidFill>
                  <a:schemeClr val="tx1">
                    <a:alpha val="80000"/>
                  </a:schemeClr>
                </a:solidFill>
              </a:rPr>
              <a:t>Microcoleus</a:t>
            </a:r>
            <a:r>
              <a:rPr lang="cs-CZ" sz="31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3100" i="1" dirty="0" err="1">
                <a:solidFill>
                  <a:schemeClr val="tx1">
                    <a:alpha val="80000"/>
                  </a:schemeClr>
                </a:solidFill>
              </a:rPr>
              <a:t>Oscillatoria</a:t>
            </a:r>
            <a:r>
              <a:rPr lang="cs-CZ" sz="31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3100" i="1" dirty="0" err="1">
                <a:solidFill>
                  <a:schemeClr val="tx1">
                    <a:alpha val="80000"/>
                  </a:schemeClr>
                </a:solidFill>
              </a:rPr>
              <a:t>Phormidium</a:t>
            </a:r>
            <a:r>
              <a:rPr lang="cs-CZ" sz="31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3100" i="1" dirty="0" err="1">
                <a:solidFill>
                  <a:schemeClr val="tx1">
                    <a:alpha val="80000"/>
                  </a:schemeClr>
                </a:solidFill>
              </a:rPr>
              <a:t>Nostoc</a:t>
            </a:r>
            <a:r>
              <a:rPr lang="cs-CZ" sz="31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3100" i="1" dirty="0" err="1">
                <a:solidFill>
                  <a:schemeClr val="tx1">
                    <a:alpha val="80000"/>
                  </a:schemeClr>
                </a:solidFill>
              </a:rPr>
              <a:t>Scytonema</a:t>
            </a:r>
            <a:endParaRPr lang="cs-CZ" sz="3100" i="1" dirty="0">
              <a:solidFill>
                <a:schemeClr val="tx1">
                  <a:alpha val="80000"/>
                </a:schemeClr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3100" i="1" dirty="0">
              <a:solidFill>
                <a:schemeClr val="tx1">
                  <a:alpha val="80000"/>
                </a:schemeClr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100" dirty="0">
                <a:solidFill>
                  <a:schemeClr val="tx1">
                    <a:alpha val="80000"/>
                  </a:schemeClr>
                </a:solidFill>
              </a:rPr>
              <a:t>Vliv nadmořské výšky: s rostoucí výškou začínají ubývat zástupci kokální a narůstá počet vláknitých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i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2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8839DD41-5E66-860B-839C-881C73145C03}"/>
              </a:ext>
            </a:extLst>
          </p:cNvPr>
          <p:cNvSpPr txBox="1"/>
          <p:nvPr/>
        </p:nvSpPr>
        <p:spPr>
          <a:xfrm>
            <a:off x="605837" y="637571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 err="1"/>
              <a:t>Komvophoron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 (zdroj: ncma.bigelow.org)</a:t>
            </a:r>
          </a:p>
        </p:txBody>
      </p:sp>
    </p:spTree>
    <p:extLst>
      <p:ext uri="{BB962C8B-B14F-4D97-AF65-F5344CB8AC3E}">
        <p14:creationId xmlns:p14="http://schemas.microsoft.com/office/powerpoint/2010/main" val="360226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EF1586-D49D-7AEC-DCED-9DAC4BE1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854" y="-680821"/>
            <a:ext cx="5300599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000" dirty="0">
                <a:solidFill>
                  <a:schemeClr val="accent2">
                    <a:lumMod val="50000"/>
                  </a:schemeClr>
                </a:solidFill>
              </a:rPr>
              <a:t>Biologické půdní krusty- řasy</a:t>
            </a:r>
          </a:p>
        </p:txBody>
      </p:sp>
      <p:sp>
        <p:nvSpPr>
          <p:cNvPr id="2057" name="Oval 2056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424CCD5-8762-50BD-9700-50ABD813C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r="22406" b="1"/>
          <a:stretch/>
        </p:blipFill>
        <p:spPr bwMode="auto">
          <a:xfrm>
            <a:off x="303020" y="561659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61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2710C07-1471-5181-612E-DCB7EFBC8569}"/>
              </a:ext>
            </a:extLst>
          </p:cNvPr>
          <p:cNvSpPr txBox="1"/>
          <p:nvPr/>
        </p:nvSpPr>
        <p:spPr>
          <a:xfrm>
            <a:off x="6173322" y="1556941"/>
            <a:ext cx="5976710" cy="4460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dominují zelené řasy z linií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Chlorophyta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a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Streptophyta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, v menší míře jsou pak zastoupeny rozsivky,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různobrvky</a:t>
            </a:r>
            <a:endParaRPr lang="cs-CZ" sz="2400" dirty="0">
              <a:solidFill>
                <a:schemeClr val="tx1">
                  <a:alpha val="8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accent6">
                    <a:alpha val="80000"/>
                  </a:schemeClr>
                </a:solidFill>
              </a:rPr>
              <a:t>Spájivky</a:t>
            </a:r>
            <a:r>
              <a:rPr lang="cs-CZ" sz="2400" dirty="0">
                <a:solidFill>
                  <a:schemeClr val="accent6">
                    <a:alpha val="80000"/>
                  </a:schemeClr>
                </a:solidFill>
              </a:rPr>
              <a:t>:</a:t>
            </a:r>
            <a:r>
              <a:rPr lang="cs-CZ" sz="2400" i="1" dirty="0">
                <a:solidFill>
                  <a:schemeClr val="accent6">
                    <a:alpha val="80000"/>
                  </a:schemeClr>
                </a:solidFill>
              </a:rPr>
              <a:t> </a:t>
            </a:r>
            <a:r>
              <a:rPr lang="cs-CZ" sz="2400" i="1" dirty="0" err="1">
                <a:solidFill>
                  <a:schemeClr val="tx1">
                    <a:alpha val="80000"/>
                  </a:schemeClr>
                </a:solidFill>
              </a:rPr>
              <a:t>Cosmarium</a:t>
            </a:r>
            <a:r>
              <a:rPr lang="cs-CZ" sz="24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2400" i="1" dirty="0" err="1">
                <a:solidFill>
                  <a:schemeClr val="tx1">
                    <a:alpha val="80000"/>
                  </a:schemeClr>
                </a:solidFill>
              </a:rPr>
              <a:t>Cylindrocystis</a:t>
            </a:r>
            <a:r>
              <a:rPr lang="cs-CZ" sz="24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2400" i="1" dirty="0" err="1">
                <a:solidFill>
                  <a:schemeClr val="tx1">
                    <a:alpha val="80000"/>
                  </a:schemeClr>
                </a:solidFill>
              </a:rPr>
              <a:t>Euastrum</a:t>
            </a:r>
            <a:endParaRPr lang="cs-CZ" sz="2400" i="1" dirty="0">
              <a:solidFill>
                <a:schemeClr val="tx1">
                  <a:alpha val="8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2">
                    <a:lumMod val="50000"/>
                    <a:alpha val="80000"/>
                  </a:schemeClr>
                </a:solidFill>
              </a:rPr>
              <a:t>Rozsivky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: </a:t>
            </a:r>
            <a:r>
              <a:rPr lang="cs-CZ" sz="2400" i="1" dirty="0" err="1">
                <a:solidFill>
                  <a:schemeClr val="tx1">
                    <a:alpha val="80000"/>
                  </a:schemeClr>
                </a:solidFill>
              </a:rPr>
              <a:t>Achnanthes</a:t>
            </a:r>
            <a:r>
              <a:rPr lang="cs-CZ" sz="24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2400" i="1" dirty="0" err="1">
                <a:solidFill>
                  <a:schemeClr val="tx1">
                    <a:alpha val="80000"/>
                  </a:schemeClr>
                </a:solidFill>
              </a:rPr>
              <a:t>Amphora</a:t>
            </a:r>
            <a:r>
              <a:rPr lang="cs-CZ" sz="24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2400" i="1" dirty="0" err="1">
                <a:solidFill>
                  <a:schemeClr val="tx1">
                    <a:alpha val="80000"/>
                  </a:schemeClr>
                </a:solidFill>
              </a:rPr>
              <a:t>Caloneis</a:t>
            </a:r>
            <a:r>
              <a:rPr lang="cs-CZ" sz="24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2400" i="1" dirty="0" err="1">
                <a:solidFill>
                  <a:schemeClr val="tx1">
                    <a:alpha val="80000"/>
                  </a:schemeClr>
                </a:solidFill>
              </a:rPr>
              <a:t>Hantzschia</a:t>
            </a:r>
            <a:r>
              <a:rPr lang="cs-CZ" sz="24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2400" i="1" dirty="0" err="1">
                <a:solidFill>
                  <a:schemeClr val="tx1">
                    <a:alpha val="80000"/>
                  </a:schemeClr>
                </a:solidFill>
              </a:rPr>
              <a:t>Luticola</a:t>
            </a:r>
            <a:r>
              <a:rPr lang="cs-CZ" sz="24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2400" i="1" dirty="0" err="1">
                <a:solidFill>
                  <a:schemeClr val="tx1">
                    <a:alpha val="80000"/>
                  </a:schemeClr>
                </a:solidFill>
              </a:rPr>
              <a:t>Pinnularia</a:t>
            </a:r>
            <a:r>
              <a:rPr lang="cs-CZ" sz="24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2400" i="1" dirty="0" err="1">
                <a:solidFill>
                  <a:schemeClr val="tx1">
                    <a:alpha val="80000"/>
                  </a:schemeClr>
                </a:solidFill>
              </a:rPr>
              <a:t>Stauroneis</a:t>
            </a:r>
            <a:endParaRPr lang="cs-CZ" sz="2400" i="1" dirty="0">
              <a:solidFill>
                <a:schemeClr val="tx1">
                  <a:alpha val="8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accent5">
                    <a:lumMod val="50000"/>
                    <a:alpha val="80000"/>
                  </a:schemeClr>
                </a:solidFill>
              </a:rPr>
              <a:t>Různobrvky</a:t>
            </a:r>
            <a:r>
              <a:rPr lang="cs-CZ" sz="2400" dirty="0">
                <a:solidFill>
                  <a:schemeClr val="accent5">
                    <a:lumMod val="50000"/>
                    <a:alpha val="80000"/>
                  </a:schemeClr>
                </a:solidFill>
              </a:rPr>
              <a:t>: </a:t>
            </a:r>
            <a:r>
              <a:rPr lang="cs-CZ" sz="2400" i="1" dirty="0" err="1">
                <a:solidFill>
                  <a:schemeClr val="tx1">
                    <a:alpha val="80000"/>
                  </a:schemeClr>
                </a:solidFill>
              </a:rPr>
              <a:t>T</a:t>
            </a:r>
            <a:r>
              <a:rPr lang="cs-CZ" sz="2400" b="0" i="1" dirty="0" err="1">
                <a:solidFill>
                  <a:srgbClr val="000000"/>
                </a:solidFill>
                <a:effectLst/>
              </a:rPr>
              <a:t>ribonema</a:t>
            </a:r>
            <a:r>
              <a:rPr lang="cs-CZ" sz="2400" b="0" i="0" dirty="0">
                <a:solidFill>
                  <a:srgbClr val="000000"/>
                </a:solidFill>
                <a:effectLst/>
              </a:rPr>
              <a:t>, </a:t>
            </a:r>
            <a:r>
              <a:rPr lang="cs-CZ" sz="2400" b="0" i="1" dirty="0" err="1">
                <a:solidFill>
                  <a:srgbClr val="000000"/>
                </a:solidFill>
                <a:effectLst/>
              </a:rPr>
              <a:t>Vaucheria</a:t>
            </a:r>
            <a:r>
              <a:rPr lang="cs-CZ" sz="2400" b="0" i="1" dirty="0">
                <a:solidFill>
                  <a:srgbClr val="000000"/>
                </a:solidFill>
                <a:effectLst/>
              </a:rPr>
              <a:t>, </a:t>
            </a:r>
            <a:r>
              <a:rPr lang="cs-CZ" sz="2400" b="0" i="1" dirty="0" err="1">
                <a:solidFill>
                  <a:srgbClr val="000000"/>
                </a:solidFill>
                <a:effectLst/>
              </a:rPr>
              <a:t>Botrydium</a:t>
            </a:r>
            <a:r>
              <a:rPr lang="cs-CZ" sz="2400" b="0" i="1" dirty="0">
                <a:solidFill>
                  <a:srgbClr val="000000"/>
                </a:solidFill>
                <a:effectLst/>
              </a:rPr>
              <a:t>, </a:t>
            </a:r>
            <a:r>
              <a:rPr lang="cs-CZ" sz="2400" b="0" i="1" dirty="0" err="1">
                <a:solidFill>
                  <a:srgbClr val="000000"/>
                </a:solidFill>
                <a:effectLst/>
              </a:rPr>
              <a:t>Xanthonema</a:t>
            </a:r>
            <a:endParaRPr lang="cs-CZ" sz="2400" b="0" i="1" dirty="0">
              <a:solidFill>
                <a:srgbClr val="000000"/>
              </a:solidFill>
              <a:effectLst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6">
                    <a:alpha val="80000"/>
                  </a:schemeClr>
                </a:solidFill>
              </a:rPr>
              <a:t>Zelené řasy: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i="1" dirty="0" err="1">
                <a:solidFill>
                  <a:schemeClr val="tx1">
                    <a:alpha val="80000"/>
                  </a:schemeClr>
                </a:solidFill>
              </a:rPr>
              <a:t>Chlorella</a:t>
            </a:r>
            <a:r>
              <a:rPr lang="cs-CZ" sz="24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2400" i="1" dirty="0" err="1">
                <a:solidFill>
                  <a:schemeClr val="tx1">
                    <a:alpha val="80000"/>
                  </a:schemeClr>
                </a:solidFill>
              </a:rPr>
              <a:t>Coccomyxa</a:t>
            </a:r>
            <a:r>
              <a:rPr lang="cs-CZ" sz="2400" i="1" dirty="0">
                <a:solidFill>
                  <a:schemeClr val="tx1">
                    <a:alpha val="80000"/>
                  </a:schemeClr>
                </a:solidFill>
              </a:rPr>
              <a:t>,   </a:t>
            </a:r>
            <a:r>
              <a:rPr lang="cs-CZ" sz="2400" i="1" dirty="0" err="1">
                <a:solidFill>
                  <a:schemeClr val="tx1">
                    <a:alpha val="80000"/>
                  </a:schemeClr>
                </a:solidFill>
              </a:rPr>
              <a:t>Trebouxia</a:t>
            </a:r>
            <a:r>
              <a:rPr lang="cs-CZ" sz="24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2400" i="1" dirty="0" err="1">
                <a:solidFill>
                  <a:schemeClr val="tx1">
                    <a:alpha val="80000"/>
                  </a:schemeClr>
                </a:solidFill>
              </a:rPr>
              <a:t>Chlamydomonas</a:t>
            </a:r>
            <a:r>
              <a:rPr lang="cs-CZ" sz="2400" i="1" dirty="0">
                <a:solidFill>
                  <a:schemeClr val="tx1">
                    <a:alpha val="80000"/>
                  </a:schemeClr>
                </a:solidFill>
              </a:rPr>
              <a:t>,  </a:t>
            </a:r>
            <a:r>
              <a:rPr lang="cs-CZ" sz="2400" i="1" dirty="0" err="1">
                <a:solidFill>
                  <a:schemeClr val="tx1">
                    <a:alpha val="80000"/>
                  </a:schemeClr>
                </a:solidFill>
              </a:rPr>
              <a:t>Chlorosarcinopsis</a:t>
            </a:r>
            <a:r>
              <a:rPr lang="cs-CZ" sz="24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2400" i="1" dirty="0" err="1">
                <a:solidFill>
                  <a:schemeClr val="tx1">
                    <a:alpha val="80000"/>
                  </a:schemeClr>
                </a:solidFill>
              </a:rPr>
              <a:t>Oedogonium</a:t>
            </a:r>
            <a:r>
              <a:rPr lang="cs-CZ" sz="2400" i="1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2400" i="1" dirty="0" err="1">
                <a:solidFill>
                  <a:schemeClr val="tx1">
                    <a:alpha val="80000"/>
                  </a:schemeClr>
                </a:solidFill>
              </a:rPr>
              <a:t>Ulothrix</a:t>
            </a:r>
            <a:endParaRPr lang="cs-CZ" sz="2400" i="1" dirty="0">
              <a:solidFill>
                <a:schemeClr val="tx1">
                  <a:alpha val="8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tx1">
                  <a:alpha val="80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i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06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65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D45F6892-9486-1D97-E7FC-85B8EB195882}"/>
              </a:ext>
            </a:extLst>
          </p:cNvPr>
          <p:cNvSpPr txBox="1"/>
          <p:nvPr/>
        </p:nvSpPr>
        <p:spPr>
          <a:xfrm>
            <a:off x="6024872" y="1167390"/>
            <a:ext cx="5933056" cy="52189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i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F459BB-A5EB-14D9-86FD-201BAA18B832}"/>
              </a:ext>
            </a:extLst>
          </p:cNvPr>
          <p:cNvSpPr txBox="1"/>
          <p:nvPr/>
        </p:nvSpPr>
        <p:spPr>
          <a:xfrm>
            <a:off x="401834" y="63235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 err="1">
                <a:solidFill>
                  <a:schemeClr val="tx1">
                    <a:alpha val="80000"/>
                  </a:schemeClr>
                </a:solidFill>
              </a:rPr>
              <a:t>Chlorosarcinopsis</a:t>
            </a:r>
            <a:r>
              <a:rPr lang="cs-CZ" sz="18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tx1">
                    <a:alpha val="80000"/>
                  </a:schemeClr>
                </a:solidFill>
              </a:rPr>
              <a:t>sp</a:t>
            </a:r>
            <a:r>
              <a:rPr lang="cs-CZ" sz="1800" dirty="0">
                <a:solidFill>
                  <a:schemeClr val="tx1">
                    <a:alpha val="80000"/>
                  </a:schemeClr>
                </a:solidFill>
              </a:rPr>
              <a:t>. (zdroj: ccala.butbn.cas.cz)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4223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6" name="Rectangle 308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4DB4875-CC38-10A0-2AE7-D211A6E72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387" y="99381"/>
            <a:ext cx="5025775" cy="853929"/>
          </a:xfrm>
        </p:spPr>
        <p:txBody>
          <a:bodyPr anchor="b">
            <a:normAutofit/>
          </a:bodyPr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Úživné půdní krusty</a:t>
            </a:r>
          </a:p>
        </p:txBody>
      </p:sp>
      <p:sp>
        <p:nvSpPr>
          <p:cNvPr id="3107" name="Oval 3089">
            <a:extLst>
              <a:ext uri="{FF2B5EF4-FFF2-40B4-BE49-F238E27FC236}">
                <a16:creationId xmlns:a16="http://schemas.microsoft.com/office/drawing/2014/main" id="{85D33C90-E0E9-4BCC-847B-53431DF7C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864" y="2251328"/>
            <a:ext cx="2404893" cy="2404893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08" name="Freeform: Shape 3091">
            <a:extLst>
              <a:ext uri="{FF2B5EF4-FFF2-40B4-BE49-F238E27FC236}">
                <a16:creationId xmlns:a16="http://schemas.microsoft.com/office/drawing/2014/main" id="{0743BE1B-E693-47F5-A9BA-46D13E0C9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154502" cy="3640433"/>
          </a:xfrm>
          <a:custGeom>
            <a:avLst/>
            <a:gdLst>
              <a:gd name="connsiteX0" fmla="*/ 428655 w 4154502"/>
              <a:gd name="connsiteY0" fmla="*/ 0 h 3640433"/>
              <a:gd name="connsiteX1" fmla="*/ 3564192 w 4154502"/>
              <a:gd name="connsiteY1" fmla="*/ 0 h 3640433"/>
              <a:gd name="connsiteX2" fmla="*/ 3593704 w 4154502"/>
              <a:gd name="connsiteY2" fmla="*/ 30225 h 3640433"/>
              <a:gd name="connsiteX3" fmla="*/ 4154502 w 4154502"/>
              <a:gd name="connsiteY3" fmla="*/ 1481705 h 3640433"/>
              <a:gd name="connsiteX4" fmla="*/ 1995774 w 4154502"/>
              <a:gd name="connsiteY4" fmla="*/ 3640433 h 3640433"/>
              <a:gd name="connsiteX5" fmla="*/ 6690 w 4154502"/>
              <a:gd name="connsiteY5" fmla="*/ 2321980 h 3640433"/>
              <a:gd name="connsiteX6" fmla="*/ 0 w 4154502"/>
              <a:gd name="connsiteY6" fmla="*/ 2303703 h 3640433"/>
              <a:gd name="connsiteX7" fmla="*/ 0 w 4154502"/>
              <a:gd name="connsiteY7" fmla="*/ 659708 h 3640433"/>
              <a:gd name="connsiteX8" fmla="*/ 6690 w 4154502"/>
              <a:gd name="connsiteY8" fmla="*/ 641431 h 3640433"/>
              <a:gd name="connsiteX9" fmla="*/ 329995 w 4154502"/>
              <a:gd name="connsiteY9" fmla="*/ 108554 h 364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4502" h="3640433">
                <a:moveTo>
                  <a:pt x="428655" y="0"/>
                </a:moveTo>
                <a:lnTo>
                  <a:pt x="3564192" y="0"/>
                </a:lnTo>
                <a:lnTo>
                  <a:pt x="3593704" y="30225"/>
                </a:lnTo>
                <a:cubicBezTo>
                  <a:pt x="3942138" y="413587"/>
                  <a:pt x="4154502" y="922846"/>
                  <a:pt x="4154502" y="1481705"/>
                </a:cubicBezTo>
                <a:cubicBezTo>
                  <a:pt x="4154502" y="2673938"/>
                  <a:pt x="3188007" y="3640433"/>
                  <a:pt x="1995774" y="3640433"/>
                </a:cubicBezTo>
                <a:cubicBezTo>
                  <a:pt x="1101599" y="3640433"/>
                  <a:pt x="334402" y="3096780"/>
                  <a:pt x="6690" y="2321980"/>
                </a:cubicBezTo>
                <a:lnTo>
                  <a:pt x="0" y="2303703"/>
                </a:lnTo>
                <a:lnTo>
                  <a:pt x="0" y="659708"/>
                </a:lnTo>
                <a:lnTo>
                  <a:pt x="6690" y="641431"/>
                </a:lnTo>
                <a:cubicBezTo>
                  <a:pt x="88618" y="447731"/>
                  <a:pt x="198014" y="268477"/>
                  <a:pt x="329995" y="10855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Obrázek 4" descr="Obsah obrázku pták, venku, vodní pták, tráva&#10;&#10;Popis byl vytvořen automaticky">
            <a:extLst>
              <a:ext uri="{FF2B5EF4-FFF2-40B4-BE49-F238E27FC236}">
                <a16:creationId xmlns:a16="http://schemas.microsoft.com/office/drawing/2014/main" id="{5A5D2BC1-E8D5-76D0-EAA2-30CA75E533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1" r="3008" b="3"/>
          <a:stretch/>
        </p:blipFill>
        <p:spPr>
          <a:xfrm>
            <a:off x="-182880" y="10"/>
            <a:ext cx="4569744" cy="3853149"/>
          </a:xfrm>
          <a:custGeom>
            <a:avLst/>
            <a:gdLst/>
            <a:ahLst/>
            <a:cxnLst/>
            <a:rect l="l" t="t" r="r" b="b"/>
            <a:pathLst>
              <a:path w="4317456" h="3640433">
                <a:moveTo>
                  <a:pt x="590312" y="0"/>
                </a:moveTo>
                <a:lnTo>
                  <a:pt x="3727144" y="0"/>
                </a:lnTo>
                <a:lnTo>
                  <a:pt x="3756657" y="30226"/>
                </a:lnTo>
                <a:cubicBezTo>
                  <a:pt x="4105091" y="413588"/>
                  <a:pt x="4317456" y="922847"/>
                  <a:pt x="4317456" y="1481705"/>
                </a:cubicBezTo>
                <a:cubicBezTo>
                  <a:pt x="4317456" y="2673937"/>
                  <a:pt x="3350960" y="3640433"/>
                  <a:pt x="2158728" y="3640433"/>
                </a:cubicBezTo>
                <a:cubicBezTo>
                  <a:pt x="966497" y="3640433"/>
                  <a:pt x="0" y="2673937"/>
                  <a:pt x="0" y="1481705"/>
                </a:cubicBezTo>
                <a:cubicBezTo>
                  <a:pt x="0" y="922847"/>
                  <a:pt x="212365" y="413588"/>
                  <a:pt x="560799" y="30226"/>
                </a:cubicBezTo>
                <a:close/>
              </a:path>
            </a:pathLst>
          </a:custGeom>
        </p:spPr>
      </p:pic>
      <p:grpSp>
        <p:nvGrpSpPr>
          <p:cNvPr id="3109" name="Group 3093">
            <a:extLst>
              <a:ext uri="{FF2B5EF4-FFF2-40B4-BE49-F238E27FC236}">
                <a16:creationId xmlns:a16="http://schemas.microsoft.com/office/drawing/2014/main" id="{CF5BD426-789C-4E69-83C0-245370E37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32067" y="294578"/>
            <a:ext cx="302252" cy="1113685"/>
            <a:chOff x="4532067" y="294578"/>
            <a:chExt cx="302252" cy="1113685"/>
          </a:xfrm>
        </p:grpSpPr>
        <p:sp>
          <p:nvSpPr>
            <p:cNvPr id="3095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32067" y="294578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0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1893" y="1295837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1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F635BF-1C1C-89B2-46C7-833216B5C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6199" y="1295837"/>
            <a:ext cx="4722707" cy="2913872"/>
          </a:xfrm>
        </p:spPr>
        <p:txBody>
          <a:bodyPr anchor="t">
            <a:noAutofit/>
          </a:bodyPr>
          <a:lstStyle/>
          <a:p>
            <a:r>
              <a:rPr lang="cs-CZ" i="1" dirty="0" err="1">
                <a:solidFill>
                  <a:srgbClr val="00B050"/>
                </a:solidFill>
              </a:rPr>
              <a:t>Prasiola</a:t>
            </a:r>
            <a:r>
              <a:rPr lang="cs-CZ" i="1" dirty="0"/>
              <a:t>: </a:t>
            </a:r>
            <a:r>
              <a:rPr lang="cs-CZ" dirty="0"/>
              <a:t>krusty na dusíkem bohatých substrátech</a:t>
            </a:r>
          </a:p>
          <a:p>
            <a:endParaRPr lang="cs-CZ" dirty="0"/>
          </a:p>
          <a:p>
            <a:r>
              <a:rPr lang="cs-CZ" dirty="0"/>
              <a:t>Výrazná biomasa v polárních oblastech v místě ptačích kolonií – </a:t>
            </a:r>
            <a:r>
              <a:rPr lang="cs-CZ" i="1" dirty="0" err="1"/>
              <a:t>Prasiola</a:t>
            </a:r>
            <a:r>
              <a:rPr lang="cs-CZ" i="1" dirty="0"/>
              <a:t> </a:t>
            </a:r>
            <a:r>
              <a:rPr lang="cs-CZ" i="1" dirty="0" err="1"/>
              <a:t>crispa</a:t>
            </a:r>
            <a:r>
              <a:rPr lang="cs-CZ" i="1" dirty="0"/>
              <a:t> </a:t>
            </a:r>
            <a:r>
              <a:rPr lang="cs-CZ" dirty="0" err="1"/>
              <a:t>spp</a:t>
            </a:r>
            <a:r>
              <a:rPr lang="cs-CZ" dirty="0"/>
              <a:t>. </a:t>
            </a:r>
            <a:r>
              <a:rPr lang="cs-CZ" i="1" dirty="0" err="1"/>
              <a:t>antarctica</a:t>
            </a:r>
            <a:r>
              <a:rPr lang="cs-CZ" i="1" dirty="0"/>
              <a:t> </a:t>
            </a:r>
            <a:r>
              <a:rPr lang="cs-CZ" dirty="0"/>
              <a:t>(v hnízdištích tučňáků</a:t>
            </a:r>
          </a:p>
          <a:p>
            <a:endParaRPr lang="cs-CZ" dirty="0"/>
          </a:p>
          <a:p>
            <a:r>
              <a:rPr lang="cs-CZ" dirty="0"/>
              <a:t>U nás: </a:t>
            </a:r>
            <a:r>
              <a:rPr lang="cs-CZ" i="1" dirty="0" err="1"/>
              <a:t>Prasiola</a:t>
            </a:r>
            <a:r>
              <a:rPr lang="cs-CZ" i="1" dirty="0"/>
              <a:t> </a:t>
            </a:r>
            <a:r>
              <a:rPr lang="cs-CZ" i="1" dirty="0" err="1"/>
              <a:t>crispa</a:t>
            </a:r>
            <a:r>
              <a:rPr lang="cs-CZ" i="1" dirty="0"/>
              <a:t> </a:t>
            </a:r>
            <a:r>
              <a:rPr lang="cs-CZ" dirty="0"/>
              <a:t>na </a:t>
            </a:r>
            <a:r>
              <a:rPr lang="cs-CZ" dirty="0" err="1"/>
              <a:t>eutrofizovaných</a:t>
            </a:r>
            <a:r>
              <a:rPr lang="cs-CZ" dirty="0"/>
              <a:t> substrátech</a:t>
            </a:r>
          </a:p>
        </p:txBody>
      </p:sp>
      <p:sp>
        <p:nvSpPr>
          <p:cNvPr id="3111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914" y="4368981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00" name="Freeform: Shape 3099">
            <a:extLst>
              <a:ext uri="{FF2B5EF4-FFF2-40B4-BE49-F238E27FC236}">
                <a16:creationId xmlns:a16="http://schemas.microsoft.com/office/drawing/2014/main" id="{D0F14822-B1F1-4730-A131-C3416A790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441" y="3942512"/>
            <a:ext cx="3238728" cy="2915488"/>
          </a:xfrm>
          <a:custGeom>
            <a:avLst/>
            <a:gdLst>
              <a:gd name="connsiteX0" fmla="*/ 1619364 w 3238728"/>
              <a:gd name="connsiteY0" fmla="*/ 0 h 2915488"/>
              <a:gd name="connsiteX1" fmla="*/ 3238728 w 3238728"/>
              <a:gd name="connsiteY1" fmla="*/ 1619364 h 2915488"/>
              <a:gd name="connsiteX2" fmla="*/ 2649430 w 3238728"/>
              <a:gd name="connsiteY2" fmla="*/ 2868944 h 2915488"/>
              <a:gd name="connsiteX3" fmla="*/ 2587188 w 3238728"/>
              <a:gd name="connsiteY3" fmla="*/ 2915488 h 2915488"/>
              <a:gd name="connsiteX4" fmla="*/ 651541 w 3238728"/>
              <a:gd name="connsiteY4" fmla="*/ 2915488 h 2915488"/>
              <a:gd name="connsiteX5" fmla="*/ 589298 w 3238728"/>
              <a:gd name="connsiteY5" fmla="*/ 2868944 h 2915488"/>
              <a:gd name="connsiteX6" fmla="*/ 0 w 3238728"/>
              <a:gd name="connsiteY6" fmla="*/ 1619364 h 2915488"/>
              <a:gd name="connsiteX7" fmla="*/ 1619364 w 3238728"/>
              <a:gd name="connsiteY7" fmla="*/ 0 h 29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728" h="2915488">
                <a:moveTo>
                  <a:pt x="1619364" y="0"/>
                </a:moveTo>
                <a:cubicBezTo>
                  <a:pt x="2513714" y="0"/>
                  <a:pt x="3238728" y="725014"/>
                  <a:pt x="3238728" y="1619364"/>
                </a:cubicBezTo>
                <a:cubicBezTo>
                  <a:pt x="3238728" y="2122436"/>
                  <a:pt x="3009329" y="2571929"/>
                  <a:pt x="2649430" y="2868944"/>
                </a:cubicBezTo>
                <a:lnTo>
                  <a:pt x="2587188" y="2915488"/>
                </a:lnTo>
                <a:lnTo>
                  <a:pt x="651541" y="2915488"/>
                </a:lnTo>
                <a:lnTo>
                  <a:pt x="589298" y="2868944"/>
                </a:lnTo>
                <a:cubicBezTo>
                  <a:pt x="229399" y="2571929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Obrázek 8" descr="Obsah obrázku tráva, venku, pole, území&#10;&#10;Popis byl vytvořen automaticky">
            <a:extLst>
              <a:ext uri="{FF2B5EF4-FFF2-40B4-BE49-F238E27FC236}">
                <a16:creationId xmlns:a16="http://schemas.microsoft.com/office/drawing/2014/main" id="{072198D7-A198-9536-162B-454B186BF8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7" b="-4"/>
          <a:stretch/>
        </p:blipFill>
        <p:spPr>
          <a:xfrm>
            <a:off x="1125537" y="3736839"/>
            <a:ext cx="3467203" cy="3121161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  <p:pic>
        <p:nvPicPr>
          <p:cNvPr id="3074" name="Picture 2" descr="Prasiola crispa (Lightfoot) Kützing | CCALA">
            <a:extLst>
              <a:ext uri="{FF2B5EF4-FFF2-40B4-BE49-F238E27FC236}">
                <a16:creationId xmlns:a16="http://schemas.microsoft.com/office/drawing/2014/main" id="{EC46A649-A8A8-C89D-ACEB-C0D31488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7" r="20972" b="-2"/>
          <a:stretch/>
        </p:blipFill>
        <p:spPr bwMode="auto">
          <a:xfrm>
            <a:off x="3846393" y="1843253"/>
            <a:ext cx="3093018" cy="3093018"/>
          </a:xfrm>
          <a:custGeom>
            <a:avLst/>
            <a:gdLst/>
            <a:ahLst/>
            <a:cxnLst/>
            <a:rect l="l" t="t" r="r" b="b"/>
            <a:pathLst>
              <a:path w="2367798" h="2367798">
                <a:moveTo>
                  <a:pt x="1183899" y="0"/>
                </a:moveTo>
                <a:cubicBezTo>
                  <a:pt x="1837748" y="0"/>
                  <a:pt x="2367798" y="530050"/>
                  <a:pt x="2367798" y="1183899"/>
                </a:cubicBezTo>
                <a:cubicBezTo>
                  <a:pt x="2367798" y="1837748"/>
                  <a:pt x="1837748" y="2367798"/>
                  <a:pt x="1183899" y="2367798"/>
                </a:cubicBezTo>
                <a:cubicBezTo>
                  <a:pt x="530050" y="2367798"/>
                  <a:pt x="0" y="1837748"/>
                  <a:pt x="0" y="1183899"/>
                </a:cubicBezTo>
                <a:cubicBezTo>
                  <a:pt x="0" y="530050"/>
                  <a:pt x="530050" y="0"/>
                  <a:pt x="118389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12" name="Straight Connector 310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E058FC1-229D-2421-76E8-36BD4B00366A}"/>
              </a:ext>
            </a:extLst>
          </p:cNvPr>
          <p:cNvSpPr txBox="1"/>
          <p:nvPr/>
        </p:nvSpPr>
        <p:spPr>
          <a:xfrm>
            <a:off x="4703582" y="4316948"/>
            <a:ext cx="6187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https://ccala.butbn.cas.cz/</a:t>
            </a:r>
          </a:p>
        </p:txBody>
      </p:sp>
    </p:spTree>
    <p:extLst>
      <p:ext uri="{BB962C8B-B14F-4D97-AF65-F5344CB8AC3E}">
        <p14:creationId xmlns:p14="http://schemas.microsoft.com/office/powerpoint/2010/main" val="2443308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8" name="Rectangle 512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inice - výskyt, příznaky kontaktu se sinicemi, prevence. | Herbalus">
            <a:extLst>
              <a:ext uri="{FF2B5EF4-FFF2-40B4-BE49-F238E27FC236}">
                <a16:creationId xmlns:a16="http://schemas.microsoft.com/office/drawing/2014/main" id="{AE8CE17A-A337-CCC8-D75B-0D139F059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7" r="27618" b="909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" name="Rectangle 512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894" y="1065530"/>
            <a:ext cx="5277866" cy="1124712"/>
          </a:xfrm>
        </p:spPr>
        <p:txBody>
          <a:bodyPr rtlCol="0" anchor="b">
            <a:noAutofit/>
          </a:bodyPr>
          <a:lstStyle/>
          <a:p>
            <a:pPr>
              <a:defRPr/>
            </a:pPr>
            <a:r>
              <a:rPr lang="cs-CZ" sz="4000" dirty="0">
                <a:solidFill>
                  <a:srgbClr val="0070C0"/>
                </a:solidFill>
              </a:rPr>
              <a:t>Narušení vodních ekosystémů</a:t>
            </a:r>
          </a:p>
        </p:txBody>
      </p:sp>
      <p:sp>
        <p:nvSpPr>
          <p:cNvPr id="5138" name="Rectangle 513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39" name="Rectangle 513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371094" y="2718054"/>
            <a:ext cx="6354826" cy="3906266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cs-CZ" altLang="cs-CZ" b="1" dirty="0" err="1"/>
              <a:t>Saprobita</a:t>
            </a:r>
            <a:r>
              <a:rPr lang="cs-CZ" altLang="cs-CZ" dirty="0"/>
              <a:t> (</a:t>
            </a:r>
            <a:r>
              <a:rPr lang="cs-CZ" altLang="cs-CZ" dirty="0" err="1"/>
              <a:t>saprobní</a:t>
            </a:r>
            <a:r>
              <a:rPr lang="cs-CZ" altLang="cs-CZ" dirty="0"/>
              <a:t> systém): systém třídění stavu znečištění vod podle zastoupení </a:t>
            </a:r>
            <a:r>
              <a:rPr lang="cs-CZ" altLang="cs-CZ" dirty="0" err="1"/>
              <a:t>saprobních</a:t>
            </a:r>
            <a:r>
              <a:rPr lang="cs-CZ" altLang="cs-CZ" dirty="0"/>
              <a:t> organismů</a:t>
            </a:r>
          </a:p>
          <a:p>
            <a:pPr marL="0" indent="0">
              <a:buNone/>
            </a:pPr>
            <a:r>
              <a:rPr lang="cs-CZ" altLang="cs-CZ" dirty="0" err="1"/>
              <a:t>Saprobní</a:t>
            </a:r>
            <a:r>
              <a:rPr lang="cs-CZ" altLang="cs-CZ" dirty="0"/>
              <a:t> organismy tříděny podle jejich odolnosti vůči znečištění </a:t>
            </a:r>
          </a:p>
          <a:p>
            <a:endParaRPr lang="cs-CZ" altLang="cs-CZ" dirty="0"/>
          </a:p>
          <a:p>
            <a:pPr marL="0" indent="0">
              <a:buNone/>
            </a:pPr>
            <a:r>
              <a:rPr lang="cs-CZ" altLang="cs-CZ" b="1" dirty="0" err="1"/>
              <a:t>Trofie</a:t>
            </a:r>
            <a:r>
              <a:rPr lang="cs-CZ" altLang="cs-CZ" dirty="0"/>
              <a:t> (úživnost) je vlastnost vody, která označuje obsah chemických látek (živin) v ní</a:t>
            </a:r>
          </a:p>
          <a:p>
            <a:pPr marL="0" indent="0">
              <a:buNone/>
            </a:pPr>
            <a:r>
              <a:rPr lang="cs-CZ" altLang="cs-CZ" dirty="0"/>
              <a:t>Škála </a:t>
            </a:r>
            <a:r>
              <a:rPr lang="cs-CZ" altLang="cs-CZ" dirty="0" err="1"/>
              <a:t>oligotrofie</a:t>
            </a:r>
            <a:r>
              <a:rPr lang="cs-CZ" altLang="cs-CZ" dirty="0"/>
              <a:t> - </a:t>
            </a:r>
            <a:r>
              <a:rPr lang="cs-CZ" altLang="cs-CZ" dirty="0" err="1"/>
              <a:t>eutrofie</a:t>
            </a:r>
            <a:endParaRPr lang="cs-CZ" altLang="cs-CZ" dirty="0"/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660105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A5A43CD-B8A9-49DF-A7B3-058B6CEEA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77DEC3A-5EAB-410D-B312-9B3880B08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2800" y="-17928"/>
            <a:ext cx="3580076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C0E6BBD-8793-4948-9A3C-F7F772174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9776" y="3108079"/>
            <a:ext cx="6052740" cy="3784041"/>
          </a:xfrm>
          <a:custGeom>
            <a:avLst/>
            <a:gdLst>
              <a:gd name="connsiteX0" fmla="*/ 2954750 w 6052740"/>
              <a:gd name="connsiteY0" fmla="*/ 237 h 3784041"/>
              <a:gd name="connsiteX1" fmla="*/ 3975695 w 6052740"/>
              <a:gd name="connsiteY1" fmla="*/ 219797 h 3784041"/>
              <a:gd name="connsiteX2" fmla="*/ 5300448 w 6052740"/>
              <a:gd name="connsiteY2" fmla="*/ 1818803 h 3784041"/>
              <a:gd name="connsiteX3" fmla="*/ 5434695 w 6052740"/>
              <a:gd name="connsiteY3" fmla="*/ 2080860 h 3784041"/>
              <a:gd name="connsiteX4" fmla="*/ 5997936 w 6052740"/>
              <a:gd name="connsiteY4" fmla="*/ 3391139 h 3784041"/>
              <a:gd name="connsiteX5" fmla="*/ 6039411 w 6052740"/>
              <a:gd name="connsiteY5" fmla="*/ 3607947 h 3784041"/>
              <a:gd name="connsiteX6" fmla="*/ 6052740 w 6052740"/>
              <a:gd name="connsiteY6" fmla="*/ 3784041 h 3784041"/>
              <a:gd name="connsiteX7" fmla="*/ 0 w 6052740"/>
              <a:gd name="connsiteY7" fmla="*/ 3784041 h 3784041"/>
              <a:gd name="connsiteX8" fmla="*/ 0 w 6052740"/>
              <a:gd name="connsiteY8" fmla="*/ 1688687 h 3784041"/>
              <a:gd name="connsiteX9" fmla="*/ 35506 w 6052740"/>
              <a:gd name="connsiteY9" fmla="*/ 1628754 h 3784041"/>
              <a:gd name="connsiteX10" fmla="*/ 816825 w 6052740"/>
              <a:gd name="connsiteY10" fmla="*/ 959488 h 3784041"/>
              <a:gd name="connsiteX11" fmla="*/ 1197981 w 6052740"/>
              <a:gd name="connsiteY11" fmla="*/ 695851 h 3784041"/>
              <a:gd name="connsiteX12" fmla="*/ 2954750 w 6052740"/>
              <a:gd name="connsiteY12" fmla="*/ 237 h 378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52740" h="3784041">
                <a:moveTo>
                  <a:pt x="2954750" y="237"/>
                </a:moveTo>
                <a:cubicBezTo>
                  <a:pt x="3290840" y="-4755"/>
                  <a:pt x="3626137" y="69294"/>
                  <a:pt x="3975695" y="219797"/>
                </a:cubicBezTo>
                <a:cubicBezTo>
                  <a:pt x="4587470" y="483198"/>
                  <a:pt x="4897381" y="1023969"/>
                  <a:pt x="5300448" y="1818803"/>
                </a:cubicBezTo>
                <a:cubicBezTo>
                  <a:pt x="5345474" y="1907612"/>
                  <a:pt x="5390785" y="1995708"/>
                  <a:pt x="5434695" y="2080860"/>
                </a:cubicBezTo>
                <a:cubicBezTo>
                  <a:pt x="5672552" y="2542761"/>
                  <a:pt x="5897143" y="2979045"/>
                  <a:pt x="5997936" y="3391139"/>
                </a:cubicBezTo>
                <a:cubicBezTo>
                  <a:pt x="6016006" y="3465005"/>
                  <a:pt x="6029843" y="3537092"/>
                  <a:pt x="6039411" y="3607947"/>
                </a:cubicBezTo>
                <a:lnTo>
                  <a:pt x="6052740" y="3784041"/>
                </a:lnTo>
                <a:lnTo>
                  <a:pt x="0" y="3784041"/>
                </a:lnTo>
                <a:lnTo>
                  <a:pt x="0" y="1688687"/>
                </a:lnTo>
                <a:lnTo>
                  <a:pt x="35506" y="1628754"/>
                </a:lnTo>
                <a:cubicBezTo>
                  <a:pt x="201384" y="1382172"/>
                  <a:pt x="437288" y="1215376"/>
                  <a:pt x="816825" y="959488"/>
                </a:cubicBezTo>
                <a:cubicBezTo>
                  <a:pt x="938904" y="877217"/>
                  <a:pt x="1065168" y="792069"/>
                  <a:pt x="1197981" y="695851"/>
                </a:cubicBezTo>
                <a:cubicBezTo>
                  <a:pt x="1832245" y="236438"/>
                  <a:pt x="2394600" y="8558"/>
                  <a:pt x="2954750" y="237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ázek 6" descr="Obsah obrázku pták, venku, vodní pták, tráva&#10;&#10;Popis byl vytvořen automaticky">
            <a:extLst>
              <a:ext uri="{FF2B5EF4-FFF2-40B4-BE49-F238E27FC236}">
                <a16:creationId xmlns:a16="http://schemas.microsoft.com/office/drawing/2014/main" id="{397E4775-73FE-CF6F-F2A2-8AF96B77F4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0" r="-2" b="-2"/>
          <a:stretch/>
        </p:blipFill>
        <p:spPr>
          <a:xfrm>
            <a:off x="20" y="3272810"/>
            <a:ext cx="5745687" cy="3585182"/>
          </a:xfrm>
          <a:custGeom>
            <a:avLst/>
            <a:gdLst/>
            <a:ahLst/>
            <a:cxnLst/>
            <a:rect l="l" t="t" r="r" b="b"/>
            <a:pathLst>
              <a:path w="5745707" h="3585182">
                <a:moveTo>
                  <a:pt x="2926451" y="215"/>
                </a:moveTo>
                <a:cubicBezTo>
                  <a:pt x="3232053" y="-4312"/>
                  <a:pt x="3536934" y="62841"/>
                  <a:pt x="3854783" y="199329"/>
                </a:cubicBezTo>
                <a:cubicBezTo>
                  <a:pt x="4411062" y="438201"/>
                  <a:pt x="4692860" y="928614"/>
                  <a:pt x="5059364" y="1649431"/>
                </a:cubicBezTo>
                <a:cubicBezTo>
                  <a:pt x="5100306" y="1729970"/>
                  <a:pt x="5141506" y="1809862"/>
                  <a:pt x="5181433" y="1887084"/>
                </a:cubicBezTo>
                <a:cubicBezTo>
                  <a:pt x="5397713" y="2305972"/>
                  <a:pt x="5601931" y="2701628"/>
                  <a:pt x="5693581" y="3075346"/>
                </a:cubicBezTo>
                <a:cubicBezTo>
                  <a:pt x="5726442" y="3209322"/>
                  <a:pt x="5743911" y="3336841"/>
                  <a:pt x="5745707" y="3461881"/>
                </a:cubicBezTo>
                <a:lnTo>
                  <a:pt x="5742296" y="3585182"/>
                </a:lnTo>
                <a:lnTo>
                  <a:pt x="252483" y="3585182"/>
                </a:lnTo>
                <a:lnTo>
                  <a:pt x="41523" y="3585182"/>
                </a:lnTo>
                <a:lnTo>
                  <a:pt x="0" y="3585182"/>
                </a:lnTo>
                <a:lnTo>
                  <a:pt x="0" y="3381173"/>
                </a:lnTo>
                <a:lnTo>
                  <a:pt x="0" y="3325874"/>
                </a:lnTo>
                <a:lnTo>
                  <a:pt x="0" y="2216622"/>
                </a:lnTo>
                <a:lnTo>
                  <a:pt x="41502" y="2023225"/>
                </a:lnTo>
                <a:cubicBezTo>
                  <a:pt x="68783" y="1923742"/>
                  <a:pt x="101601" y="1826103"/>
                  <a:pt x="139935" y="1730491"/>
                </a:cubicBezTo>
                <a:cubicBezTo>
                  <a:pt x="294359" y="1345325"/>
                  <a:pt x="522318" y="1179549"/>
                  <a:pt x="982463" y="870138"/>
                </a:cubicBezTo>
                <a:cubicBezTo>
                  <a:pt x="1093468" y="795528"/>
                  <a:pt x="1208278" y="718309"/>
                  <a:pt x="1329043" y="631051"/>
                </a:cubicBezTo>
                <a:cubicBezTo>
                  <a:pt x="1905771" y="214420"/>
                  <a:pt x="2417113" y="7761"/>
                  <a:pt x="2926451" y="215"/>
                </a:cubicBezTo>
                <a:close/>
              </a:path>
            </a:pathLst>
          </a:cu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A70EFFE-F930-4125-919D-2F04E1A80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26076" y="406400"/>
            <a:ext cx="2930526" cy="3086095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ABA34C-5747-4E20-4A8B-7275DC117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179" y="3297831"/>
            <a:ext cx="5340114" cy="1146946"/>
          </a:xfrm>
        </p:spPr>
        <p:txBody>
          <a:bodyPr anchor="b">
            <a:normAutofit/>
          </a:bodyPr>
          <a:lstStyle/>
          <a:p>
            <a:r>
              <a:rPr lang="cs-CZ" sz="3600" dirty="0">
                <a:solidFill>
                  <a:srgbClr val="00B050"/>
                </a:solidFill>
              </a:rPr>
              <a:t>Děkuji za pozornost!</a:t>
            </a:r>
          </a:p>
        </p:txBody>
      </p:sp>
      <p:pic>
        <p:nvPicPr>
          <p:cNvPr id="4" name="Picture 2" descr="Obsah obrázku rostlina&#10;&#10;Popis byl vytvořen automaticky">
            <a:extLst>
              <a:ext uri="{FF2B5EF4-FFF2-40B4-BE49-F238E27FC236}">
                <a16:creationId xmlns:a16="http://schemas.microsoft.com/office/drawing/2014/main" id="{7F322E3B-095E-319E-7CB6-BCCA074E6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r="16970" b="3"/>
          <a:stretch/>
        </p:blipFill>
        <p:spPr bwMode="auto">
          <a:xfrm>
            <a:off x="20" y="-12"/>
            <a:ext cx="3365241" cy="2866416"/>
          </a:xfrm>
          <a:custGeom>
            <a:avLst/>
            <a:gdLst/>
            <a:ahLst/>
            <a:cxnLst/>
            <a:rect l="l" t="t" r="r" b="b"/>
            <a:pathLst>
              <a:path w="3365261" h="2866416">
                <a:moveTo>
                  <a:pt x="0" y="0"/>
                </a:moveTo>
                <a:lnTo>
                  <a:pt x="3326672" y="0"/>
                </a:lnTo>
                <a:lnTo>
                  <a:pt x="3329674" y="9070"/>
                </a:lnTo>
                <a:cubicBezTo>
                  <a:pt x="3343270" y="65235"/>
                  <a:pt x="3352771" y="124075"/>
                  <a:pt x="3358496" y="186324"/>
                </a:cubicBezTo>
                <a:cubicBezTo>
                  <a:pt x="3382453" y="446775"/>
                  <a:pt x="3338627" y="747125"/>
                  <a:pt x="3292183" y="1065127"/>
                </a:cubicBezTo>
                <a:cubicBezTo>
                  <a:pt x="3283584" y="1123764"/>
                  <a:pt x="3274756" y="1184404"/>
                  <a:pt x="3266242" y="1245398"/>
                </a:cubicBezTo>
                <a:cubicBezTo>
                  <a:pt x="3189979" y="1791308"/>
                  <a:pt x="3117147" y="2170172"/>
                  <a:pt x="2811190" y="2450912"/>
                </a:cubicBezTo>
                <a:cubicBezTo>
                  <a:pt x="2345008" y="2878670"/>
                  <a:pt x="1828692" y="2969399"/>
                  <a:pt x="1084777" y="2754207"/>
                </a:cubicBezTo>
                <a:cubicBezTo>
                  <a:pt x="987414" y="2726031"/>
                  <a:pt x="896129" y="2702923"/>
                  <a:pt x="807878" y="2680610"/>
                </a:cubicBezTo>
                <a:cubicBezTo>
                  <a:pt x="442033" y="2588039"/>
                  <a:pt x="258011" y="2534175"/>
                  <a:pt x="72661" y="2322881"/>
                </a:cubicBezTo>
                <a:lnTo>
                  <a:pt x="0" y="22297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28DD5A3-69CE-4072-B49C-A9C37D580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365262" cy="2866416"/>
          </a:xfrm>
          <a:custGeom>
            <a:avLst/>
            <a:gdLst>
              <a:gd name="connsiteX0" fmla="*/ 179896 w 3365262"/>
              <a:gd name="connsiteY0" fmla="*/ 0 h 2866416"/>
              <a:gd name="connsiteX1" fmla="*/ 38591 w 3365262"/>
              <a:gd name="connsiteY1" fmla="*/ 0 h 2866416"/>
              <a:gd name="connsiteX2" fmla="*/ 35588 w 3365262"/>
              <a:gd name="connsiteY2" fmla="*/ 9070 h 2866416"/>
              <a:gd name="connsiteX3" fmla="*/ 6767 w 3365262"/>
              <a:gd name="connsiteY3" fmla="*/ 186324 h 2866416"/>
              <a:gd name="connsiteX4" fmla="*/ 73079 w 3365262"/>
              <a:gd name="connsiteY4" fmla="*/ 1065127 h 2866416"/>
              <a:gd name="connsiteX5" fmla="*/ 99021 w 3365262"/>
              <a:gd name="connsiteY5" fmla="*/ 1245398 h 2866416"/>
              <a:gd name="connsiteX6" fmla="*/ 554072 w 3365262"/>
              <a:gd name="connsiteY6" fmla="*/ 2450912 h 2866416"/>
              <a:gd name="connsiteX7" fmla="*/ 2280486 w 3365262"/>
              <a:gd name="connsiteY7" fmla="*/ 2754207 h 2866416"/>
              <a:gd name="connsiteX8" fmla="*/ 2557384 w 3365262"/>
              <a:gd name="connsiteY8" fmla="*/ 2680610 h 2866416"/>
              <a:gd name="connsiteX9" fmla="*/ 3292601 w 3365262"/>
              <a:gd name="connsiteY9" fmla="*/ 2322881 h 2866416"/>
              <a:gd name="connsiteX10" fmla="*/ 3365262 w 3365262"/>
              <a:gd name="connsiteY10" fmla="*/ 2229725 h 2866416"/>
              <a:gd name="connsiteX11" fmla="*/ 3365262 w 3365262"/>
              <a:gd name="connsiteY11" fmla="*/ 1904916 h 2866416"/>
              <a:gd name="connsiteX12" fmla="*/ 3272989 w 3365262"/>
              <a:gd name="connsiteY12" fmla="*/ 2055688 h 2866416"/>
              <a:gd name="connsiteX13" fmla="*/ 3153914 w 3365262"/>
              <a:gd name="connsiteY13" fmla="*/ 2208123 h 2866416"/>
              <a:gd name="connsiteX14" fmla="*/ 2474637 w 3365262"/>
              <a:gd name="connsiteY14" fmla="*/ 2539754 h 2866416"/>
              <a:gd name="connsiteX15" fmla="*/ 2218936 w 3365262"/>
              <a:gd name="connsiteY15" fmla="*/ 2608259 h 2866416"/>
              <a:gd name="connsiteX16" fmla="*/ 626296 w 3365262"/>
              <a:gd name="connsiteY16" fmla="*/ 2332284 h 2866416"/>
              <a:gd name="connsiteX17" fmla="*/ 208885 w 3365262"/>
              <a:gd name="connsiteY17" fmla="*/ 1221197 h 2866416"/>
              <a:gd name="connsiteX18" fmla="*/ 185325 w 3365262"/>
              <a:gd name="connsiteY18" fmla="*/ 1054955 h 2866416"/>
              <a:gd name="connsiteX19" fmla="*/ 125985 w 3365262"/>
              <a:gd name="connsiteY19" fmla="*/ 244401 h 2866416"/>
              <a:gd name="connsiteX20" fmla="*/ 152959 w 3365262"/>
              <a:gd name="connsiteY20" fmla="*/ 80820 h 286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65262" h="2866416">
                <a:moveTo>
                  <a:pt x="179896" y="0"/>
                </a:moveTo>
                <a:lnTo>
                  <a:pt x="38591" y="0"/>
                </a:lnTo>
                <a:lnTo>
                  <a:pt x="35588" y="9070"/>
                </a:lnTo>
                <a:cubicBezTo>
                  <a:pt x="21993" y="65235"/>
                  <a:pt x="12491" y="124075"/>
                  <a:pt x="6767" y="186324"/>
                </a:cubicBezTo>
                <a:cubicBezTo>
                  <a:pt x="-17191" y="446775"/>
                  <a:pt x="26635" y="747125"/>
                  <a:pt x="73079" y="1065127"/>
                </a:cubicBezTo>
                <a:cubicBezTo>
                  <a:pt x="81679" y="1123764"/>
                  <a:pt x="90506" y="1184404"/>
                  <a:pt x="99021" y="1245398"/>
                </a:cubicBezTo>
                <a:cubicBezTo>
                  <a:pt x="175283" y="1791308"/>
                  <a:pt x="248115" y="2170172"/>
                  <a:pt x="554072" y="2450912"/>
                </a:cubicBezTo>
                <a:cubicBezTo>
                  <a:pt x="1020254" y="2878670"/>
                  <a:pt x="1536570" y="2969399"/>
                  <a:pt x="2280486" y="2754207"/>
                </a:cubicBezTo>
                <a:cubicBezTo>
                  <a:pt x="2377848" y="2726031"/>
                  <a:pt x="2469133" y="2702923"/>
                  <a:pt x="2557384" y="2680610"/>
                </a:cubicBezTo>
                <a:cubicBezTo>
                  <a:pt x="2923230" y="2588039"/>
                  <a:pt x="3107251" y="2534175"/>
                  <a:pt x="3292601" y="2322881"/>
                </a:cubicBezTo>
                <a:lnTo>
                  <a:pt x="3365262" y="2229725"/>
                </a:lnTo>
                <a:lnTo>
                  <a:pt x="3365262" y="1904916"/>
                </a:lnTo>
                <a:lnTo>
                  <a:pt x="3272989" y="2055688"/>
                </a:lnTo>
                <a:cubicBezTo>
                  <a:pt x="3236196" y="2108790"/>
                  <a:pt x="3196487" y="2159636"/>
                  <a:pt x="3153914" y="2208123"/>
                </a:cubicBezTo>
                <a:cubicBezTo>
                  <a:pt x="2982412" y="2403450"/>
                  <a:pt x="2812466" y="2453548"/>
                  <a:pt x="2474637" y="2539754"/>
                </a:cubicBezTo>
                <a:cubicBezTo>
                  <a:pt x="2393145" y="2560533"/>
                  <a:pt x="2308850" y="2582052"/>
                  <a:pt x="2218936" y="2608259"/>
                </a:cubicBezTo>
                <a:cubicBezTo>
                  <a:pt x="1531933" y="2808419"/>
                  <a:pt x="1055624" y="2725862"/>
                  <a:pt x="626296" y="2332284"/>
                </a:cubicBezTo>
                <a:cubicBezTo>
                  <a:pt x="344527" y="2073977"/>
                  <a:pt x="278113" y="1724633"/>
                  <a:pt x="208885" y="1221197"/>
                </a:cubicBezTo>
                <a:cubicBezTo>
                  <a:pt x="201156" y="1164950"/>
                  <a:pt x="193137" y="1109029"/>
                  <a:pt x="185325" y="1054955"/>
                </a:cubicBezTo>
                <a:cubicBezTo>
                  <a:pt x="143135" y="761698"/>
                  <a:pt x="103325" y="484721"/>
                  <a:pt x="125985" y="244401"/>
                </a:cubicBezTo>
                <a:cubicBezTo>
                  <a:pt x="131401" y="186965"/>
                  <a:pt x="140293" y="132664"/>
                  <a:pt x="152959" y="8082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2" descr="CCMP2595 | NCMA at Bigelow Laboratory">
            <a:extLst>
              <a:ext uri="{FF2B5EF4-FFF2-40B4-BE49-F238E27FC236}">
                <a16:creationId xmlns:a16="http://schemas.microsoft.com/office/drawing/2014/main" id="{2DB1BA66-5AA8-CC32-D035-D18E59A0F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5" b="-2"/>
          <a:stretch/>
        </p:blipFill>
        <p:spPr bwMode="auto">
          <a:xfrm>
            <a:off x="3821829" y="623466"/>
            <a:ext cx="2687154" cy="2687367"/>
          </a:xfrm>
          <a:custGeom>
            <a:avLst/>
            <a:gdLst/>
            <a:ahLst/>
            <a:cxnLst/>
            <a:rect l="l" t="t" r="r" b="b"/>
            <a:pathLst>
              <a:path w="2687154" h="2687367">
                <a:moveTo>
                  <a:pt x="1454785" y="1063"/>
                </a:moveTo>
                <a:cubicBezTo>
                  <a:pt x="1693423" y="9010"/>
                  <a:pt x="1914118" y="61442"/>
                  <a:pt x="2099467" y="156432"/>
                </a:cubicBezTo>
                <a:cubicBezTo>
                  <a:pt x="2244525" y="230806"/>
                  <a:pt x="2365442" y="329654"/>
                  <a:pt x="2458804" y="450248"/>
                </a:cubicBezTo>
                <a:cubicBezTo>
                  <a:pt x="2558369" y="578936"/>
                  <a:pt x="2626417" y="732204"/>
                  <a:pt x="2660972" y="905889"/>
                </a:cubicBezTo>
                <a:cubicBezTo>
                  <a:pt x="2697613" y="1090060"/>
                  <a:pt x="2695800" y="1283803"/>
                  <a:pt x="2655506" y="1481541"/>
                </a:cubicBezTo>
                <a:cubicBezTo>
                  <a:pt x="2616405" y="1674071"/>
                  <a:pt x="2540272" y="1864400"/>
                  <a:pt x="2435396" y="2032054"/>
                </a:cubicBezTo>
                <a:cubicBezTo>
                  <a:pt x="2328740" y="2202615"/>
                  <a:pt x="2197165" y="2345340"/>
                  <a:pt x="2044455" y="2456196"/>
                </a:cubicBezTo>
                <a:cubicBezTo>
                  <a:pt x="1888342" y="2569490"/>
                  <a:pt x="1716998" y="2643732"/>
                  <a:pt x="1535162" y="2676769"/>
                </a:cubicBezTo>
                <a:cubicBezTo>
                  <a:pt x="1352034" y="2710042"/>
                  <a:pt x="1231880" y="2663095"/>
                  <a:pt x="998745" y="2562316"/>
                </a:cubicBezTo>
                <a:cubicBezTo>
                  <a:pt x="942516" y="2537996"/>
                  <a:pt x="884339" y="2512855"/>
                  <a:pt x="820897" y="2487849"/>
                </a:cubicBezTo>
                <a:cubicBezTo>
                  <a:pt x="336177" y="2296751"/>
                  <a:pt x="94710" y="2040959"/>
                  <a:pt x="13464" y="1632596"/>
                </a:cubicBezTo>
                <a:cubicBezTo>
                  <a:pt x="-39858" y="1364587"/>
                  <a:pt x="70857" y="1140721"/>
                  <a:pt x="245794" y="829771"/>
                </a:cubicBezTo>
                <a:cubicBezTo>
                  <a:pt x="265343" y="795032"/>
                  <a:pt x="284584" y="760348"/>
                  <a:pt x="303156" y="726784"/>
                </a:cubicBezTo>
                <a:cubicBezTo>
                  <a:pt x="403973" y="544832"/>
                  <a:pt x="499217" y="372996"/>
                  <a:pt x="615094" y="249099"/>
                </a:cubicBezTo>
                <a:cubicBezTo>
                  <a:pt x="725868" y="130651"/>
                  <a:pt x="847530" y="64671"/>
                  <a:pt x="1009614" y="35223"/>
                </a:cubicBezTo>
                <a:cubicBezTo>
                  <a:pt x="1161959" y="7543"/>
                  <a:pt x="1311603" y="-3704"/>
                  <a:pt x="1454785" y="106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1503D0D-7DB7-42FE-AA0C-455F4D8D7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21829" y="623454"/>
            <a:ext cx="2687155" cy="2687367"/>
          </a:xfrm>
          <a:custGeom>
            <a:avLst/>
            <a:gdLst>
              <a:gd name="connsiteX0" fmla="*/ 1379411 w 2687155"/>
              <a:gd name="connsiteY0" fmla="*/ 125092 h 2687367"/>
              <a:gd name="connsiteX1" fmla="*/ 1653453 w 2687155"/>
              <a:gd name="connsiteY1" fmla="*/ 155353 h 2687367"/>
              <a:gd name="connsiteX2" fmla="*/ 2013867 w 2687155"/>
              <a:gd name="connsiteY2" fmla="*/ 348128 h 2687367"/>
              <a:gd name="connsiteX3" fmla="*/ 2298841 w 2687155"/>
              <a:gd name="connsiteY3" fmla="*/ 778686 h 2687367"/>
              <a:gd name="connsiteX4" fmla="*/ 2351241 w 2687155"/>
              <a:gd name="connsiteY4" fmla="*/ 871513 h 2687367"/>
              <a:gd name="connsiteX5" fmla="*/ 2563486 w 2687155"/>
              <a:gd name="connsiteY5" fmla="*/ 1595136 h 2687367"/>
              <a:gd name="connsiteX6" fmla="*/ 1825856 w 2687155"/>
              <a:gd name="connsiteY6" fmla="*/ 2366012 h 2687367"/>
              <a:gd name="connsiteX7" fmla="*/ 1663382 w 2687155"/>
              <a:gd name="connsiteY7" fmla="*/ 2433131 h 2687367"/>
              <a:gd name="connsiteX8" fmla="*/ 1173337 w 2687155"/>
              <a:gd name="connsiteY8" fmla="*/ 2536294 h 2687367"/>
              <a:gd name="connsiteX9" fmla="*/ 708072 w 2687155"/>
              <a:gd name="connsiteY9" fmla="*/ 2337480 h 2687367"/>
              <a:gd name="connsiteX10" fmla="*/ 350926 w 2687155"/>
              <a:gd name="connsiteY10" fmla="*/ 1955183 h 2687367"/>
              <a:gd name="connsiteX11" fmla="*/ 149846 w 2687155"/>
              <a:gd name="connsiteY11" fmla="*/ 1458983 h 2687367"/>
              <a:gd name="connsiteX12" fmla="*/ 144852 w 2687155"/>
              <a:gd name="connsiteY12" fmla="*/ 940122 h 2687367"/>
              <a:gd name="connsiteX13" fmla="*/ 329542 w 2687155"/>
              <a:gd name="connsiteY13" fmla="*/ 529432 h 2687367"/>
              <a:gd name="connsiteX14" fmla="*/ 657816 w 2687155"/>
              <a:gd name="connsiteY14" fmla="*/ 264604 h 2687367"/>
              <a:gd name="connsiteX15" fmla="*/ 1379411 w 2687155"/>
              <a:gd name="connsiteY15" fmla="*/ 125092 h 2687367"/>
              <a:gd name="connsiteX16" fmla="*/ 1232370 w 2687155"/>
              <a:gd name="connsiteY16" fmla="*/ 1063 h 2687367"/>
              <a:gd name="connsiteX17" fmla="*/ 587688 w 2687155"/>
              <a:gd name="connsiteY17" fmla="*/ 156432 h 2687367"/>
              <a:gd name="connsiteX18" fmla="*/ 228351 w 2687155"/>
              <a:gd name="connsiteY18" fmla="*/ 450248 h 2687367"/>
              <a:gd name="connsiteX19" fmla="*/ 26183 w 2687155"/>
              <a:gd name="connsiteY19" fmla="*/ 905889 h 2687367"/>
              <a:gd name="connsiteX20" fmla="*/ 31650 w 2687155"/>
              <a:gd name="connsiteY20" fmla="*/ 1481541 h 2687367"/>
              <a:gd name="connsiteX21" fmla="*/ 251759 w 2687155"/>
              <a:gd name="connsiteY21" fmla="*/ 2032054 h 2687367"/>
              <a:gd name="connsiteX22" fmla="*/ 642700 w 2687155"/>
              <a:gd name="connsiteY22" fmla="*/ 2456196 h 2687367"/>
              <a:gd name="connsiteX23" fmla="*/ 1151993 w 2687155"/>
              <a:gd name="connsiteY23" fmla="*/ 2676769 h 2687367"/>
              <a:gd name="connsiteX24" fmla="*/ 1688410 w 2687155"/>
              <a:gd name="connsiteY24" fmla="*/ 2562316 h 2687367"/>
              <a:gd name="connsiteX25" fmla="*/ 1866259 w 2687155"/>
              <a:gd name="connsiteY25" fmla="*/ 2487849 h 2687367"/>
              <a:gd name="connsiteX26" fmla="*/ 2673692 w 2687155"/>
              <a:gd name="connsiteY26" fmla="*/ 1632596 h 2687367"/>
              <a:gd name="connsiteX27" fmla="*/ 2441361 w 2687155"/>
              <a:gd name="connsiteY27" fmla="*/ 829771 h 2687367"/>
              <a:gd name="connsiteX28" fmla="*/ 2383999 w 2687155"/>
              <a:gd name="connsiteY28" fmla="*/ 726784 h 2687367"/>
              <a:gd name="connsiteX29" fmla="*/ 2072061 w 2687155"/>
              <a:gd name="connsiteY29" fmla="*/ 249099 h 2687367"/>
              <a:gd name="connsiteX30" fmla="*/ 1677542 w 2687155"/>
              <a:gd name="connsiteY30" fmla="*/ 35223 h 2687367"/>
              <a:gd name="connsiteX31" fmla="*/ 1232370 w 2687155"/>
              <a:gd name="connsiteY31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687155" h="2687367">
                <a:moveTo>
                  <a:pt x="1379411" y="125092"/>
                </a:moveTo>
                <a:cubicBezTo>
                  <a:pt x="1468984" y="128671"/>
                  <a:pt x="1560670" y="138721"/>
                  <a:pt x="1653453" y="155353"/>
                </a:cubicBezTo>
                <a:cubicBezTo>
                  <a:pt x="1801527" y="181896"/>
                  <a:pt x="1912668" y="241366"/>
                  <a:pt x="2013867" y="348128"/>
                </a:cubicBezTo>
                <a:cubicBezTo>
                  <a:pt x="2119726" y="459803"/>
                  <a:pt x="2206737" y="614685"/>
                  <a:pt x="2298841" y="778686"/>
                </a:cubicBezTo>
                <a:cubicBezTo>
                  <a:pt x="2315806" y="808940"/>
                  <a:pt x="2333384" y="840203"/>
                  <a:pt x="2351241" y="871513"/>
                </a:cubicBezTo>
                <a:cubicBezTo>
                  <a:pt x="2511056" y="1151785"/>
                  <a:pt x="2612199" y="1353567"/>
                  <a:pt x="2563486" y="1595136"/>
                </a:cubicBezTo>
                <a:cubicBezTo>
                  <a:pt x="2489264" y="1963210"/>
                  <a:pt x="2268671" y="2193766"/>
                  <a:pt x="1825856" y="2366012"/>
                </a:cubicBezTo>
                <a:cubicBezTo>
                  <a:pt x="1767898" y="2388550"/>
                  <a:pt x="1714751" y="2411212"/>
                  <a:pt x="1663382" y="2433131"/>
                </a:cubicBezTo>
                <a:cubicBezTo>
                  <a:pt x="1450402" y="2523968"/>
                  <a:pt x="1340635" y="2566284"/>
                  <a:pt x="1173337" y="2536294"/>
                </a:cubicBezTo>
                <a:cubicBezTo>
                  <a:pt x="1007221" y="2506516"/>
                  <a:pt x="850689" y="2439598"/>
                  <a:pt x="708072" y="2337480"/>
                </a:cubicBezTo>
                <a:cubicBezTo>
                  <a:pt x="568563" y="2237563"/>
                  <a:pt x="448362" y="2108917"/>
                  <a:pt x="350926" y="1955183"/>
                </a:cubicBezTo>
                <a:cubicBezTo>
                  <a:pt x="255118" y="1804070"/>
                  <a:pt x="185566" y="1632518"/>
                  <a:pt x="149846" y="1458983"/>
                </a:cubicBezTo>
                <a:cubicBezTo>
                  <a:pt x="113036" y="1280752"/>
                  <a:pt x="111378" y="1106123"/>
                  <a:pt x="144852" y="940122"/>
                </a:cubicBezTo>
                <a:cubicBezTo>
                  <a:pt x="176420" y="783572"/>
                  <a:pt x="238586" y="645425"/>
                  <a:pt x="329542" y="529432"/>
                </a:cubicBezTo>
                <a:cubicBezTo>
                  <a:pt x="414835" y="420736"/>
                  <a:pt x="525296" y="331640"/>
                  <a:pt x="657816" y="264604"/>
                </a:cubicBezTo>
                <a:cubicBezTo>
                  <a:pt x="861008" y="161861"/>
                  <a:pt x="1110695" y="114356"/>
                  <a:pt x="1379411" y="125092"/>
                </a:cubicBezTo>
                <a:close/>
                <a:moveTo>
                  <a:pt x="1232370" y="1063"/>
                </a:moveTo>
                <a:cubicBezTo>
                  <a:pt x="993732" y="9010"/>
                  <a:pt x="773038" y="61442"/>
                  <a:pt x="587688" y="156432"/>
                </a:cubicBezTo>
                <a:cubicBezTo>
                  <a:pt x="442630" y="230806"/>
                  <a:pt x="321713" y="329654"/>
                  <a:pt x="228351" y="450248"/>
                </a:cubicBezTo>
                <a:cubicBezTo>
                  <a:pt x="128786" y="578936"/>
                  <a:pt x="60739" y="732204"/>
                  <a:pt x="26183" y="905889"/>
                </a:cubicBezTo>
                <a:cubicBezTo>
                  <a:pt x="-10458" y="1090060"/>
                  <a:pt x="-8645" y="1283803"/>
                  <a:pt x="31650" y="1481541"/>
                </a:cubicBezTo>
                <a:cubicBezTo>
                  <a:pt x="70750" y="1674071"/>
                  <a:pt x="146884" y="1864400"/>
                  <a:pt x="251759" y="2032054"/>
                </a:cubicBezTo>
                <a:cubicBezTo>
                  <a:pt x="358415" y="2202615"/>
                  <a:pt x="489990" y="2345340"/>
                  <a:pt x="642700" y="2456196"/>
                </a:cubicBezTo>
                <a:cubicBezTo>
                  <a:pt x="798814" y="2569490"/>
                  <a:pt x="970158" y="2643732"/>
                  <a:pt x="1151993" y="2676769"/>
                </a:cubicBezTo>
                <a:cubicBezTo>
                  <a:pt x="1335121" y="2710042"/>
                  <a:pt x="1455276" y="2663095"/>
                  <a:pt x="1688410" y="2562316"/>
                </a:cubicBezTo>
                <a:cubicBezTo>
                  <a:pt x="1744639" y="2537996"/>
                  <a:pt x="1802816" y="2512855"/>
                  <a:pt x="1866259" y="2487849"/>
                </a:cubicBezTo>
                <a:cubicBezTo>
                  <a:pt x="2350978" y="2296751"/>
                  <a:pt x="2592445" y="2040959"/>
                  <a:pt x="2673692" y="1632596"/>
                </a:cubicBezTo>
                <a:cubicBezTo>
                  <a:pt x="2727013" y="1364587"/>
                  <a:pt x="2616299" y="1140721"/>
                  <a:pt x="2441361" y="829771"/>
                </a:cubicBezTo>
                <a:cubicBezTo>
                  <a:pt x="2421813" y="795032"/>
                  <a:pt x="2402572" y="760348"/>
                  <a:pt x="2383999" y="726784"/>
                </a:cubicBezTo>
                <a:cubicBezTo>
                  <a:pt x="2283182" y="544832"/>
                  <a:pt x="2187938" y="372996"/>
                  <a:pt x="2072061" y="249099"/>
                </a:cubicBezTo>
                <a:cubicBezTo>
                  <a:pt x="1961287" y="130651"/>
                  <a:pt x="1839626" y="64671"/>
                  <a:pt x="1677542" y="35223"/>
                </a:cubicBezTo>
                <a:cubicBezTo>
                  <a:pt x="1525197" y="7543"/>
                  <a:pt x="1375552" y="-3704"/>
                  <a:pt x="1232370" y="106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0B489A4-0D2D-4199-B24F-6F153885C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71931" y="-12440"/>
            <a:ext cx="4350361" cy="2866417"/>
          </a:xfrm>
          <a:custGeom>
            <a:avLst/>
            <a:gdLst>
              <a:gd name="connsiteX0" fmla="*/ 237339 w 4130517"/>
              <a:gd name="connsiteY0" fmla="*/ 0 h 2806419"/>
              <a:gd name="connsiteX1" fmla="*/ 3997489 w 4130517"/>
              <a:gd name="connsiteY1" fmla="*/ 0 h 2806419"/>
              <a:gd name="connsiteX2" fmla="*/ 4006148 w 4130517"/>
              <a:gd name="connsiteY2" fmla="*/ 24333 h 2806419"/>
              <a:gd name="connsiteX3" fmla="*/ 4130517 w 4130517"/>
              <a:gd name="connsiteY3" fmla="*/ 887307 h 2806419"/>
              <a:gd name="connsiteX4" fmla="*/ 3915925 w 4130517"/>
              <a:gd name="connsiteY4" fmla="*/ 1525677 h 2806419"/>
              <a:gd name="connsiteX5" fmla="*/ 3280571 w 4130517"/>
              <a:gd name="connsiteY5" fmla="*/ 2120090 h 2806419"/>
              <a:gd name="connsiteX6" fmla="*/ 3140878 w 4130517"/>
              <a:gd name="connsiteY6" fmla="*/ 2233796 h 2806419"/>
              <a:gd name="connsiteX7" fmla="*/ 1993019 w 4130517"/>
              <a:gd name="connsiteY7" fmla="*/ 2806419 h 2806419"/>
              <a:gd name="connsiteX8" fmla="*/ 480948 w 4130517"/>
              <a:gd name="connsiteY8" fmla="*/ 1875638 h 2806419"/>
              <a:gd name="connsiteX9" fmla="*/ 319805 w 4130517"/>
              <a:gd name="connsiteY9" fmla="*/ 1637519 h 2806419"/>
              <a:gd name="connsiteX10" fmla="*/ 0 w 4130517"/>
              <a:gd name="connsiteY10" fmla="*/ 887307 h 2806419"/>
              <a:gd name="connsiteX11" fmla="*/ 193231 w 4130517"/>
              <a:gd name="connsiteY11" fmla="*/ 79360 h 28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30517" h="2806419">
                <a:moveTo>
                  <a:pt x="237339" y="0"/>
                </a:moveTo>
                <a:lnTo>
                  <a:pt x="3997489" y="0"/>
                </a:lnTo>
                <a:lnTo>
                  <a:pt x="4006148" y="24333"/>
                </a:lnTo>
                <a:cubicBezTo>
                  <a:pt x="4087750" y="288004"/>
                  <a:pt x="4130517" y="579903"/>
                  <a:pt x="4130517" y="887307"/>
                </a:cubicBezTo>
                <a:cubicBezTo>
                  <a:pt x="4130517" y="1132599"/>
                  <a:pt x="4064304" y="1329464"/>
                  <a:pt x="3915925" y="1525677"/>
                </a:cubicBezTo>
                <a:cubicBezTo>
                  <a:pt x="3760721" y="1730924"/>
                  <a:pt x="3527514" y="1919967"/>
                  <a:pt x="3280571" y="2120090"/>
                </a:cubicBezTo>
                <a:cubicBezTo>
                  <a:pt x="3235011" y="2156968"/>
                  <a:pt x="3187944" y="2195151"/>
                  <a:pt x="3140878" y="2233796"/>
                </a:cubicBezTo>
                <a:cubicBezTo>
                  <a:pt x="2719582" y="2579662"/>
                  <a:pt x="2412097" y="2806419"/>
                  <a:pt x="1993019" y="2806419"/>
                </a:cubicBezTo>
                <a:cubicBezTo>
                  <a:pt x="1354472" y="2806419"/>
                  <a:pt x="902244" y="2528070"/>
                  <a:pt x="480948" y="1875638"/>
                </a:cubicBezTo>
                <a:cubicBezTo>
                  <a:pt x="425816" y="1790244"/>
                  <a:pt x="371924" y="1712578"/>
                  <a:pt x="319805" y="1637519"/>
                </a:cubicBezTo>
                <a:cubicBezTo>
                  <a:pt x="103795" y="1326296"/>
                  <a:pt x="0" y="1164446"/>
                  <a:pt x="0" y="887307"/>
                </a:cubicBezTo>
                <a:cubicBezTo>
                  <a:pt x="0" y="612125"/>
                  <a:pt x="65060" y="340293"/>
                  <a:pt x="193231" y="7936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icture 2" descr="black, bumpy biological soil crust with lichen">
            <a:extLst>
              <a:ext uri="{FF2B5EF4-FFF2-40B4-BE49-F238E27FC236}">
                <a16:creationId xmlns:a16="http://schemas.microsoft.com/office/drawing/2014/main" id="{214CC7FC-C7E4-4CA4-DAA6-6801AC982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" r="-3" b="95"/>
          <a:stretch/>
        </p:blipFill>
        <p:spPr bwMode="auto">
          <a:xfrm>
            <a:off x="7111608" y="12"/>
            <a:ext cx="4011734" cy="2646947"/>
          </a:xfrm>
          <a:custGeom>
            <a:avLst/>
            <a:gdLst/>
            <a:ahLst/>
            <a:cxnLst/>
            <a:rect l="l" t="t" r="r" b="b"/>
            <a:pathLst>
              <a:path w="4011734" h="2646947">
                <a:moveTo>
                  <a:pt x="169207" y="0"/>
                </a:moveTo>
                <a:lnTo>
                  <a:pt x="3717700" y="0"/>
                </a:lnTo>
                <a:lnTo>
                  <a:pt x="3722961" y="7075"/>
                </a:lnTo>
                <a:cubicBezTo>
                  <a:pt x="3759881" y="62336"/>
                  <a:pt x="3793606" y="118918"/>
                  <a:pt x="3824060" y="176721"/>
                </a:cubicBezTo>
                <a:cubicBezTo>
                  <a:pt x="3948545" y="413080"/>
                  <a:pt x="4011734" y="659312"/>
                  <a:pt x="4011734" y="908578"/>
                </a:cubicBezTo>
                <a:cubicBezTo>
                  <a:pt x="4011734" y="1159615"/>
                  <a:pt x="3910924" y="1306223"/>
                  <a:pt x="3701126" y="1588134"/>
                </a:cubicBezTo>
                <a:cubicBezTo>
                  <a:pt x="3650506" y="1656124"/>
                  <a:pt x="3598163" y="1726474"/>
                  <a:pt x="3544617" y="1803828"/>
                </a:cubicBezTo>
                <a:cubicBezTo>
                  <a:pt x="3135436" y="2394813"/>
                  <a:pt x="2696213" y="2646947"/>
                  <a:pt x="2076029" y="2646947"/>
                </a:cubicBezTo>
                <a:cubicBezTo>
                  <a:pt x="1669002" y="2646947"/>
                  <a:pt x="1370360" y="2441546"/>
                  <a:pt x="961179" y="2128254"/>
                </a:cubicBezTo>
                <a:cubicBezTo>
                  <a:pt x="915468" y="2093247"/>
                  <a:pt x="869754" y="2058662"/>
                  <a:pt x="825505" y="2025257"/>
                </a:cubicBezTo>
                <a:cubicBezTo>
                  <a:pt x="585662" y="1843981"/>
                  <a:pt x="359162" y="1672742"/>
                  <a:pt x="208421" y="1486825"/>
                </a:cubicBezTo>
                <a:cubicBezTo>
                  <a:pt x="64309" y="1309091"/>
                  <a:pt x="0" y="1130767"/>
                  <a:pt x="0" y="908578"/>
                </a:cubicBezTo>
                <a:cubicBezTo>
                  <a:pt x="0" y="630123"/>
                  <a:pt x="41538" y="365716"/>
                  <a:pt x="120793" y="12687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AB4EFC4-7E1F-4404-9835-FA919F098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11608" y="0"/>
            <a:ext cx="4011734" cy="2646947"/>
          </a:xfrm>
          <a:custGeom>
            <a:avLst/>
            <a:gdLst>
              <a:gd name="connsiteX0" fmla="*/ 3842527 w 4011734"/>
              <a:gd name="connsiteY0" fmla="*/ 0 h 2646947"/>
              <a:gd name="connsiteX1" fmla="*/ 3700720 w 4011734"/>
              <a:gd name="connsiteY1" fmla="*/ 0 h 2646947"/>
              <a:gd name="connsiteX2" fmla="*/ 3740093 w 4011734"/>
              <a:gd name="connsiteY2" fmla="*/ 75602 h 2646947"/>
              <a:gd name="connsiteX3" fmla="*/ 3916112 w 4011734"/>
              <a:gd name="connsiteY3" fmla="*/ 922354 h 2646947"/>
              <a:gd name="connsiteX4" fmla="*/ 3720190 w 4011734"/>
              <a:gd name="connsiteY4" fmla="*/ 1434599 h 2646947"/>
              <a:gd name="connsiteX5" fmla="*/ 3140113 w 4011734"/>
              <a:gd name="connsiteY5" fmla="*/ 1911574 h 2646947"/>
              <a:gd name="connsiteX6" fmla="*/ 3012574 w 4011734"/>
              <a:gd name="connsiteY6" fmla="*/ 2002816 h 2646947"/>
              <a:gd name="connsiteX7" fmla="*/ 1964580 w 4011734"/>
              <a:gd name="connsiteY7" fmla="*/ 2462305 h 2646947"/>
              <a:gd name="connsiteX8" fmla="*/ 584064 w 4011734"/>
              <a:gd name="connsiteY8" fmla="*/ 1715420 h 2646947"/>
              <a:gd name="connsiteX9" fmla="*/ 436941 w 4011734"/>
              <a:gd name="connsiteY9" fmla="*/ 1524345 h 2646947"/>
              <a:gd name="connsiteX10" fmla="*/ 144959 w 4011734"/>
              <a:gd name="connsiteY10" fmla="*/ 922354 h 2646947"/>
              <a:gd name="connsiteX11" fmla="*/ 321378 w 4011734"/>
              <a:gd name="connsiteY11" fmla="*/ 274033 h 2646947"/>
              <a:gd name="connsiteX12" fmla="*/ 416414 w 4011734"/>
              <a:gd name="connsiteY12" fmla="*/ 123749 h 2646947"/>
              <a:gd name="connsiteX13" fmla="*/ 514060 w 4011734"/>
              <a:gd name="connsiteY13" fmla="*/ 0 h 2646947"/>
              <a:gd name="connsiteX14" fmla="*/ 294034 w 4011734"/>
              <a:gd name="connsiteY14" fmla="*/ 0 h 2646947"/>
              <a:gd name="connsiteX15" fmla="*/ 288773 w 4011734"/>
              <a:gd name="connsiteY15" fmla="*/ 7075 h 2646947"/>
              <a:gd name="connsiteX16" fmla="*/ 187674 w 4011734"/>
              <a:gd name="connsiteY16" fmla="*/ 176721 h 2646947"/>
              <a:gd name="connsiteX17" fmla="*/ 0 w 4011734"/>
              <a:gd name="connsiteY17" fmla="*/ 908578 h 2646947"/>
              <a:gd name="connsiteX18" fmla="*/ 310608 w 4011734"/>
              <a:gd name="connsiteY18" fmla="*/ 1588134 h 2646947"/>
              <a:gd name="connsiteX19" fmla="*/ 467117 w 4011734"/>
              <a:gd name="connsiteY19" fmla="*/ 1803828 h 2646947"/>
              <a:gd name="connsiteX20" fmla="*/ 1935705 w 4011734"/>
              <a:gd name="connsiteY20" fmla="*/ 2646947 h 2646947"/>
              <a:gd name="connsiteX21" fmla="*/ 3050555 w 4011734"/>
              <a:gd name="connsiteY21" fmla="*/ 2128254 h 2646947"/>
              <a:gd name="connsiteX22" fmla="*/ 3186230 w 4011734"/>
              <a:gd name="connsiteY22" fmla="*/ 2025257 h 2646947"/>
              <a:gd name="connsiteX23" fmla="*/ 3803313 w 4011734"/>
              <a:gd name="connsiteY23" fmla="*/ 1486825 h 2646947"/>
              <a:gd name="connsiteX24" fmla="*/ 4011734 w 4011734"/>
              <a:gd name="connsiteY24" fmla="*/ 908578 h 2646947"/>
              <a:gd name="connsiteX25" fmla="*/ 3890941 w 4011734"/>
              <a:gd name="connsiteY25" fmla="*/ 126877 h 264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011734" h="2646947">
                <a:moveTo>
                  <a:pt x="3842527" y="0"/>
                </a:moveTo>
                <a:lnTo>
                  <a:pt x="3700720" y="0"/>
                </a:lnTo>
                <a:lnTo>
                  <a:pt x="3740093" y="75602"/>
                </a:lnTo>
                <a:cubicBezTo>
                  <a:pt x="3855101" y="325120"/>
                  <a:pt x="3916112" y="614016"/>
                  <a:pt x="3916112" y="922354"/>
                </a:cubicBezTo>
                <a:cubicBezTo>
                  <a:pt x="3916112" y="1119183"/>
                  <a:pt x="3855659" y="1277152"/>
                  <a:pt x="3720190" y="1434599"/>
                </a:cubicBezTo>
                <a:cubicBezTo>
                  <a:pt x="3578489" y="1599296"/>
                  <a:pt x="3365572" y="1750990"/>
                  <a:pt x="3140113" y="1911574"/>
                </a:cubicBezTo>
                <a:cubicBezTo>
                  <a:pt x="3098517" y="1941167"/>
                  <a:pt x="3055545" y="1971805"/>
                  <a:pt x="3012574" y="2002816"/>
                </a:cubicBezTo>
                <a:cubicBezTo>
                  <a:pt x="2627932" y="2280349"/>
                  <a:pt x="2347200" y="2462305"/>
                  <a:pt x="1964580" y="2462305"/>
                </a:cubicBezTo>
                <a:cubicBezTo>
                  <a:pt x="1381588" y="2462305"/>
                  <a:pt x="968706" y="2238951"/>
                  <a:pt x="584064" y="1715420"/>
                </a:cubicBezTo>
                <a:cubicBezTo>
                  <a:pt x="533728" y="1646896"/>
                  <a:pt x="484524" y="1584575"/>
                  <a:pt x="436941" y="1524345"/>
                </a:cubicBezTo>
                <a:cubicBezTo>
                  <a:pt x="239723" y="1274611"/>
                  <a:pt x="144959" y="1144738"/>
                  <a:pt x="144959" y="922354"/>
                </a:cubicBezTo>
                <a:cubicBezTo>
                  <a:pt x="144959" y="701540"/>
                  <a:pt x="204359" y="483414"/>
                  <a:pt x="321378" y="274033"/>
                </a:cubicBezTo>
                <a:cubicBezTo>
                  <a:pt x="350006" y="222828"/>
                  <a:pt x="381708" y="172704"/>
                  <a:pt x="416414" y="123749"/>
                </a:cubicBezTo>
                <a:lnTo>
                  <a:pt x="514060" y="0"/>
                </a:lnTo>
                <a:lnTo>
                  <a:pt x="294034" y="0"/>
                </a:lnTo>
                <a:lnTo>
                  <a:pt x="288773" y="7075"/>
                </a:lnTo>
                <a:cubicBezTo>
                  <a:pt x="251853" y="62336"/>
                  <a:pt x="218128" y="118918"/>
                  <a:pt x="187674" y="176721"/>
                </a:cubicBezTo>
                <a:cubicBezTo>
                  <a:pt x="63189" y="413080"/>
                  <a:pt x="0" y="659312"/>
                  <a:pt x="0" y="908578"/>
                </a:cubicBezTo>
                <a:cubicBezTo>
                  <a:pt x="0" y="1159615"/>
                  <a:pt x="100810" y="1306222"/>
                  <a:pt x="310608" y="1588134"/>
                </a:cubicBezTo>
                <a:cubicBezTo>
                  <a:pt x="361228" y="1656124"/>
                  <a:pt x="413571" y="1726474"/>
                  <a:pt x="467117" y="1803828"/>
                </a:cubicBezTo>
                <a:cubicBezTo>
                  <a:pt x="876298" y="2394813"/>
                  <a:pt x="1315521" y="2646947"/>
                  <a:pt x="1935705" y="2646947"/>
                </a:cubicBezTo>
                <a:cubicBezTo>
                  <a:pt x="2342732" y="2646947"/>
                  <a:pt x="2641374" y="2441546"/>
                  <a:pt x="3050555" y="2128254"/>
                </a:cubicBezTo>
                <a:cubicBezTo>
                  <a:pt x="3096266" y="2093247"/>
                  <a:pt x="3141980" y="2058662"/>
                  <a:pt x="3186230" y="2025257"/>
                </a:cubicBezTo>
                <a:cubicBezTo>
                  <a:pt x="3426072" y="1843981"/>
                  <a:pt x="3652572" y="1672742"/>
                  <a:pt x="3803313" y="1486825"/>
                </a:cubicBezTo>
                <a:cubicBezTo>
                  <a:pt x="3947426" y="1309091"/>
                  <a:pt x="4011734" y="1130767"/>
                  <a:pt x="4011734" y="908578"/>
                </a:cubicBezTo>
                <a:cubicBezTo>
                  <a:pt x="4011734" y="630123"/>
                  <a:pt x="3970196" y="365716"/>
                  <a:pt x="3890941" y="12687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4BC670-946D-8B0F-A279-99B9ECC6D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2179" y="4521124"/>
            <a:ext cx="5340114" cy="1680138"/>
          </a:xfrm>
        </p:spPr>
        <p:txBody>
          <a:bodyPr>
            <a:normAutofit/>
          </a:bodyPr>
          <a:lstStyle/>
          <a:p>
            <a:endParaRPr lang="cs-CZ" sz="200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9C1BF26-4E8B-4F40-A7F7-7421DA8E0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3272818"/>
            <a:ext cx="5745707" cy="3585182"/>
          </a:xfrm>
          <a:custGeom>
            <a:avLst/>
            <a:gdLst>
              <a:gd name="connsiteX0" fmla="*/ 2681036 w 5745707"/>
              <a:gd name="connsiteY0" fmla="*/ 205773 h 3585182"/>
              <a:gd name="connsiteX1" fmla="*/ 4204914 w 5745707"/>
              <a:gd name="connsiteY1" fmla="*/ 727949 h 3585182"/>
              <a:gd name="connsiteX2" fmla="*/ 4539662 w 5745707"/>
              <a:gd name="connsiteY2" fmla="*/ 935341 h 3585182"/>
              <a:gd name="connsiteX3" fmla="*/ 5364672 w 5745707"/>
              <a:gd name="connsiteY3" fmla="*/ 1696466 h 3585182"/>
              <a:gd name="connsiteX4" fmla="*/ 5596067 w 5745707"/>
              <a:gd name="connsiteY4" fmla="*/ 2824431 h 3585182"/>
              <a:gd name="connsiteX5" fmla="*/ 5529216 w 5745707"/>
              <a:gd name="connsiteY5" fmla="*/ 3415690 h 3585182"/>
              <a:gd name="connsiteX6" fmla="*/ 5485002 w 5745707"/>
              <a:gd name="connsiteY6" fmla="*/ 3585181 h 3585182"/>
              <a:gd name="connsiteX7" fmla="*/ 183434 w 5745707"/>
              <a:gd name="connsiteY7" fmla="*/ 3585181 h 3585182"/>
              <a:gd name="connsiteX8" fmla="*/ 177419 w 5745707"/>
              <a:gd name="connsiteY8" fmla="*/ 3379484 h 3585182"/>
              <a:gd name="connsiteX9" fmla="*/ 209241 w 5745707"/>
              <a:gd name="connsiteY9" fmla="*/ 3138007 h 3585182"/>
              <a:gd name="connsiteX10" fmla="*/ 641778 w 5745707"/>
              <a:gd name="connsiteY10" fmla="*/ 2025377 h 3585182"/>
              <a:gd name="connsiteX11" fmla="*/ 746708 w 5745707"/>
              <a:gd name="connsiteY11" fmla="*/ 1802131 h 3585182"/>
              <a:gd name="connsiteX12" fmla="*/ 1818233 w 5745707"/>
              <a:gd name="connsiteY12" fmla="*/ 423089 h 3585182"/>
              <a:gd name="connsiteX13" fmla="*/ 2681036 w 5745707"/>
              <a:gd name="connsiteY13" fmla="*/ 205773 h 3585182"/>
              <a:gd name="connsiteX14" fmla="*/ 2819256 w 5745707"/>
              <a:gd name="connsiteY14" fmla="*/ 215 h 3585182"/>
              <a:gd name="connsiteX15" fmla="*/ 1890925 w 5745707"/>
              <a:gd name="connsiteY15" fmla="*/ 199329 h 3585182"/>
              <a:gd name="connsiteX16" fmla="*/ 686343 w 5745707"/>
              <a:gd name="connsiteY16" fmla="*/ 1649431 h 3585182"/>
              <a:gd name="connsiteX17" fmla="*/ 564274 w 5745707"/>
              <a:gd name="connsiteY17" fmla="*/ 1887084 h 3585182"/>
              <a:gd name="connsiteX18" fmla="*/ 52127 w 5745707"/>
              <a:gd name="connsiteY18" fmla="*/ 3075346 h 3585182"/>
              <a:gd name="connsiteX19" fmla="*/ 0 w 5745707"/>
              <a:gd name="connsiteY19" fmla="*/ 3461881 h 3585182"/>
              <a:gd name="connsiteX20" fmla="*/ 3411 w 5745707"/>
              <a:gd name="connsiteY20" fmla="*/ 3585182 h 3585182"/>
              <a:gd name="connsiteX21" fmla="*/ 5554638 w 5745707"/>
              <a:gd name="connsiteY21" fmla="*/ 3585182 h 3585182"/>
              <a:gd name="connsiteX22" fmla="*/ 5704185 w 5745707"/>
              <a:gd name="connsiteY22" fmla="*/ 3585182 h 3585182"/>
              <a:gd name="connsiteX23" fmla="*/ 5745707 w 5745707"/>
              <a:gd name="connsiteY23" fmla="*/ 3585182 h 3585182"/>
              <a:gd name="connsiteX24" fmla="*/ 5745707 w 5745707"/>
              <a:gd name="connsiteY24" fmla="*/ 3381173 h 3585182"/>
              <a:gd name="connsiteX25" fmla="*/ 5745707 w 5745707"/>
              <a:gd name="connsiteY25" fmla="*/ 3339523 h 3585182"/>
              <a:gd name="connsiteX26" fmla="*/ 5745707 w 5745707"/>
              <a:gd name="connsiteY26" fmla="*/ 2216622 h 3585182"/>
              <a:gd name="connsiteX27" fmla="*/ 5704206 w 5745707"/>
              <a:gd name="connsiteY27" fmla="*/ 2023225 h 3585182"/>
              <a:gd name="connsiteX28" fmla="*/ 5605772 w 5745707"/>
              <a:gd name="connsiteY28" fmla="*/ 1730491 h 3585182"/>
              <a:gd name="connsiteX29" fmla="*/ 4763244 w 5745707"/>
              <a:gd name="connsiteY29" fmla="*/ 870138 h 3585182"/>
              <a:gd name="connsiteX30" fmla="*/ 4416664 w 5745707"/>
              <a:gd name="connsiteY30" fmla="*/ 631051 h 3585182"/>
              <a:gd name="connsiteX31" fmla="*/ 2819256 w 5745707"/>
              <a:gd name="connsiteY31" fmla="*/ 215 h 358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745707" h="3585182">
                <a:moveTo>
                  <a:pt x="2681036" y="205773"/>
                </a:moveTo>
                <a:cubicBezTo>
                  <a:pt x="3159126" y="194053"/>
                  <a:pt x="3647122" y="365554"/>
                  <a:pt x="4204914" y="727949"/>
                </a:cubicBezTo>
                <a:cubicBezTo>
                  <a:pt x="4321714" y="803849"/>
                  <a:pt x="4432525" y="870727"/>
                  <a:pt x="4539662" y="935341"/>
                </a:cubicBezTo>
                <a:cubicBezTo>
                  <a:pt x="4983772" y="1203307"/>
                  <a:pt x="5204291" y="1347559"/>
                  <a:pt x="5364672" y="1696466"/>
                </a:cubicBezTo>
                <a:cubicBezTo>
                  <a:pt x="5523920" y="2042910"/>
                  <a:pt x="5601714" y="2422438"/>
                  <a:pt x="5596067" y="2824431"/>
                </a:cubicBezTo>
                <a:cubicBezTo>
                  <a:pt x="5593280" y="3021066"/>
                  <a:pt x="5570901" y="3218624"/>
                  <a:pt x="5529216" y="3415690"/>
                </a:cubicBezTo>
                <a:lnTo>
                  <a:pt x="5485002" y="3585181"/>
                </a:lnTo>
                <a:lnTo>
                  <a:pt x="183434" y="3585181"/>
                </a:lnTo>
                <a:lnTo>
                  <a:pt x="177419" y="3379484"/>
                </a:lnTo>
                <a:cubicBezTo>
                  <a:pt x="181642" y="3301162"/>
                  <a:pt x="192292" y="3221031"/>
                  <a:pt x="209241" y="3138007"/>
                </a:cubicBezTo>
                <a:cubicBezTo>
                  <a:pt x="280153" y="2790621"/>
                  <a:pt x="455777" y="2418912"/>
                  <a:pt x="641778" y="2025377"/>
                </a:cubicBezTo>
                <a:cubicBezTo>
                  <a:pt x="676120" y="1952827"/>
                  <a:pt x="711548" y="1877771"/>
                  <a:pt x="746708" y="1802131"/>
                </a:cubicBezTo>
                <a:cubicBezTo>
                  <a:pt x="1061459" y="1125148"/>
                  <a:pt x="1306038" y="663370"/>
                  <a:pt x="1818233" y="423089"/>
                </a:cubicBezTo>
                <a:cubicBezTo>
                  <a:pt x="2110892" y="285795"/>
                  <a:pt x="2394181" y="212804"/>
                  <a:pt x="2681036" y="205773"/>
                </a:cubicBezTo>
                <a:close/>
                <a:moveTo>
                  <a:pt x="2819256" y="215"/>
                </a:moveTo>
                <a:cubicBezTo>
                  <a:pt x="2513654" y="-4312"/>
                  <a:pt x="2208774" y="62841"/>
                  <a:pt x="1890925" y="199329"/>
                </a:cubicBezTo>
                <a:cubicBezTo>
                  <a:pt x="1334645" y="438201"/>
                  <a:pt x="1052847" y="928614"/>
                  <a:pt x="686343" y="1649431"/>
                </a:cubicBezTo>
                <a:cubicBezTo>
                  <a:pt x="645402" y="1729970"/>
                  <a:pt x="604201" y="1809862"/>
                  <a:pt x="564274" y="1887084"/>
                </a:cubicBezTo>
                <a:cubicBezTo>
                  <a:pt x="347995" y="2305972"/>
                  <a:pt x="143776" y="2701628"/>
                  <a:pt x="52127" y="3075346"/>
                </a:cubicBezTo>
                <a:cubicBezTo>
                  <a:pt x="19266" y="3209322"/>
                  <a:pt x="1796" y="3336841"/>
                  <a:pt x="0" y="3461881"/>
                </a:cubicBezTo>
                <a:lnTo>
                  <a:pt x="3411" y="3585182"/>
                </a:lnTo>
                <a:lnTo>
                  <a:pt x="5554638" y="3585182"/>
                </a:lnTo>
                <a:lnTo>
                  <a:pt x="5704185" y="3585182"/>
                </a:lnTo>
                <a:lnTo>
                  <a:pt x="5745707" y="3585182"/>
                </a:lnTo>
                <a:lnTo>
                  <a:pt x="5745707" y="3381173"/>
                </a:lnTo>
                <a:lnTo>
                  <a:pt x="5745707" y="3339523"/>
                </a:lnTo>
                <a:lnTo>
                  <a:pt x="5745707" y="2216622"/>
                </a:lnTo>
                <a:lnTo>
                  <a:pt x="5704206" y="2023225"/>
                </a:lnTo>
                <a:cubicBezTo>
                  <a:pt x="5676925" y="1923742"/>
                  <a:pt x="5644106" y="1826103"/>
                  <a:pt x="5605772" y="1730491"/>
                </a:cubicBezTo>
                <a:cubicBezTo>
                  <a:pt x="5451349" y="1345325"/>
                  <a:pt x="5223389" y="1179549"/>
                  <a:pt x="4763244" y="870138"/>
                </a:cubicBezTo>
                <a:cubicBezTo>
                  <a:pt x="4652240" y="795528"/>
                  <a:pt x="4537430" y="718309"/>
                  <a:pt x="4416664" y="631051"/>
                </a:cubicBezTo>
                <a:cubicBezTo>
                  <a:pt x="3839936" y="214420"/>
                  <a:pt x="3328594" y="7761"/>
                  <a:pt x="2819256" y="215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843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8" name="Rectangle 5127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4000" dirty="0">
                <a:solidFill>
                  <a:srgbClr val="0070C0"/>
                </a:solidFill>
              </a:rPr>
              <a:t>Narušení vodních ekosystémů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200" b="1" dirty="0"/>
              <a:t>Acidifikace</a:t>
            </a:r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sz="2400" dirty="0"/>
              <a:t>proces okyselování vod vlivem kyselých dešťů (imisní zátěž, smrkové monokultury, sopečný prach)</a:t>
            </a:r>
          </a:p>
          <a:p>
            <a:pPr marL="0" indent="0">
              <a:buNone/>
            </a:pPr>
            <a:r>
              <a:rPr lang="cs-CZ" sz="2400" dirty="0"/>
              <a:t>výkyvy pH, úhyn ryb a pokles produkce, nedostupnost fosforu- klesá diverzita i produkce fytoplanktonu, rašeliník přeroste ostatní vegetaci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Nejhůře postižené oblasti: Skandinávie, u nás Šumava, na Slovensku Tatry</a:t>
            </a:r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endParaRPr lang="cs-CZ" sz="2200" dirty="0"/>
          </a:p>
        </p:txBody>
      </p:sp>
      <p:pic>
        <p:nvPicPr>
          <p:cNvPr id="4102" name="Picture 6" descr="Co je kyselý déšť: příčiny, důsledky, složení a další | Zelené obnovitelné  zdroje">
            <a:extLst>
              <a:ext uri="{FF2B5EF4-FFF2-40B4-BE49-F238E27FC236}">
                <a16:creationId xmlns:a16="http://schemas.microsoft.com/office/drawing/2014/main" id="{2FE77DE8-53F2-4DCE-5615-B51958DC2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0" r="4659" b="-1"/>
          <a:stretch/>
        </p:blipFill>
        <p:spPr bwMode="auto"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2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836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5" name="Rectangle 215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sz="4000" dirty="0">
                <a:solidFill>
                  <a:srgbClr val="0070C0"/>
                </a:solidFill>
              </a:rPr>
              <a:t>Samočištění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Systémy v přírodě se umí do jisté míry se znečištěním vyrovnat</a:t>
            </a:r>
          </a:p>
          <a:p>
            <a:pPr marL="0" indent="0">
              <a:buNone/>
            </a:pPr>
            <a:r>
              <a:rPr lang="cs-CZ" dirty="0"/>
              <a:t>Mechanismy:</a:t>
            </a:r>
          </a:p>
          <a:p>
            <a:pPr marL="0" indent="0">
              <a:buNone/>
            </a:pPr>
            <a:r>
              <a:rPr lang="cs-CZ" b="1" dirty="0"/>
              <a:t>Fyzikální</a:t>
            </a:r>
            <a:r>
              <a:rPr lang="cs-CZ" dirty="0"/>
              <a:t>: ředění, míchání, vyluhování, sedimentace, fragmentace, odnos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Chemické</a:t>
            </a:r>
            <a:r>
              <a:rPr lang="cs-CZ" dirty="0"/>
              <a:t>:</a:t>
            </a:r>
            <a:r>
              <a:rPr lang="cs-CZ" b="1" dirty="0"/>
              <a:t> </a:t>
            </a:r>
            <a:r>
              <a:rPr lang="cs-CZ" dirty="0"/>
              <a:t>oxidace, neutralizace, koagulace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Biologické</a:t>
            </a:r>
            <a:r>
              <a:rPr lang="cs-CZ" dirty="0"/>
              <a:t>: aerobní/anaerobní rozklad bílkovin, tuků polysacharidů</a:t>
            </a:r>
          </a:p>
          <a:p>
            <a:pPr marL="0" indent="0">
              <a:buNone/>
            </a:pPr>
            <a:endParaRPr lang="cs-CZ" sz="2000" b="1" dirty="0"/>
          </a:p>
          <a:p>
            <a:endParaRPr lang="cs-CZ" sz="2000" dirty="0"/>
          </a:p>
        </p:txBody>
      </p:sp>
      <p:pic>
        <p:nvPicPr>
          <p:cNvPr id="21506" name="Picture 2" descr="Gross-Wen - Revolving Algal Biofilm (RAB) Wastewater ...">
            <a:extLst>
              <a:ext uri="{FF2B5EF4-FFF2-40B4-BE49-F238E27FC236}">
                <a16:creationId xmlns:a16="http://schemas.microsoft.com/office/drawing/2014/main" id="{2008004B-EFB2-6342-5FA6-9A4EAFE10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6" r="26305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498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013" y="327026"/>
            <a:ext cx="3290887" cy="2287588"/>
          </a:xfrm>
        </p:spPr>
        <p:txBody>
          <a:bodyPr rtlCol="0" anchor="ctr">
            <a:normAutofit/>
          </a:bodyPr>
          <a:lstStyle/>
          <a:p>
            <a:pPr>
              <a:defRPr/>
            </a:pPr>
            <a:r>
              <a:rPr lang="cs-CZ" sz="4000" dirty="0">
                <a:solidFill>
                  <a:srgbClr val="0070C0"/>
                </a:solidFill>
              </a:rPr>
              <a:t>Samočištění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3898862" y="475564"/>
            <a:ext cx="7485413" cy="22875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dirty="0"/>
              <a:t>Sinice a řasy využijí živiny vzniklé biologickým rozkladem + akumulují toxiny a těžké kovy ve stélkách</a:t>
            </a:r>
          </a:p>
          <a:p>
            <a:pPr marL="0" indent="0">
              <a:buNone/>
            </a:pPr>
            <a:r>
              <a:rPr lang="cs-CZ" dirty="0"/>
              <a:t> = využití v čištění odpadních vod (biofilmy, akumulační rybníky)</a:t>
            </a:r>
          </a:p>
          <a:p>
            <a:endParaRPr lang="cs-CZ" sz="1800" dirty="0"/>
          </a:p>
        </p:txBody>
      </p:sp>
      <p:pic>
        <p:nvPicPr>
          <p:cNvPr id="5122" name="Picture 2" descr="Algae Technologies | BioCentury Research Farm">
            <a:extLst>
              <a:ext uri="{FF2B5EF4-FFF2-40B4-BE49-F238E27FC236}">
                <a16:creationId xmlns:a16="http://schemas.microsoft.com/office/drawing/2014/main" id="{6ED115C1-6A08-AC1A-15CB-C195B35DF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9"/>
          <a:stretch/>
        </p:blipFill>
        <p:spPr bwMode="auto">
          <a:xfrm>
            <a:off x="-9168" y="2763151"/>
            <a:ext cx="12201168" cy="4093262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30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Nadpis 4"/>
          <p:cNvSpPr>
            <a:spLocks noGrp="1"/>
          </p:cNvSpPr>
          <p:nvPr>
            <p:ph type="title"/>
          </p:nvPr>
        </p:nvSpPr>
        <p:spPr>
          <a:xfrm>
            <a:off x="533400" y="287107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Vybrané indikátory</a:t>
            </a:r>
            <a:b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cs-CZ" alt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627440" y="132326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000" dirty="0"/>
              <a:t>Zvýšená </a:t>
            </a:r>
            <a:r>
              <a:rPr lang="cs-CZ" sz="2000" dirty="0" err="1"/>
              <a:t>trofie</a:t>
            </a:r>
            <a:r>
              <a:rPr lang="cs-CZ" sz="2000" dirty="0"/>
              <a:t>: </a:t>
            </a:r>
            <a:r>
              <a:rPr lang="cs-CZ" sz="2000" i="1" dirty="0" err="1"/>
              <a:t>Microcystis</a:t>
            </a:r>
            <a:r>
              <a:rPr lang="cs-CZ" sz="2000" dirty="0"/>
              <a:t>, </a:t>
            </a:r>
            <a:r>
              <a:rPr lang="cs-CZ" sz="2000" i="1" dirty="0" err="1"/>
              <a:t>Stephanodiscus</a:t>
            </a:r>
            <a:endParaRPr lang="cs-CZ" sz="2000" i="1" dirty="0"/>
          </a:p>
          <a:p>
            <a:pPr marL="0" indent="0">
              <a:buNone/>
              <a:defRPr/>
            </a:pPr>
            <a:r>
              <a:rPr lang="cs-CZ" sz="2000" dirty="0"/>
              <a:t>Organické znečištění: </a:t>
            </a:r>
            <a:r>
              <a:rPr lang="cs-CZ" sz="2000" i="1" dirty="0" err="1"/>
              <a:t>Euglena</a:t>
            </a:r>
            <a:r>
              <a:rPr lang="cs-CZ" sz="2000" i="1" dirty="0"/>
              <a:t> </a:t>
            </a:r>
          </a:p>
          <a:p>
            <a:pPr marL="0" indent="0">
              <a:buNone/>
              <a:defRPr/>
            </a:pPr>
            <a:r>
              <a:rPr lang="cs-CZ" sz="2000" dirty="0"/>
              <a:t>Kyselé vody: </a:t>
            </a:r>
            <a:r>
              <a:rPr lang="cs-CZ" sz="2000" i="1" dirty="0" err="1"/>
              <a:t>Eunotia</a:t>
            </a:r>
            <a:r>
              <a:rPr lang="cs-CZ" sz="2000" i="1" dirty="0"/>
              <a:t>, </a:t>
            </a:r>
            <a:r>
              <a:rPr lang="cs-CZ" sz="2000" i="1" dirty="0" err="1"/>
              <a:t>Frustulia</a:t>
            </a:r>
            <a:r>
              <a:rPr lang="cs-CZ" sz="2000" i="1" dirty="0"/>
              <a:t>, </a:t>
            </a:r>
            <a:r>
              <a:rPr lang="cs-CZ" sz="2000" i="1" dirty="0" err="1"/>
              <a:t>Pinnularia</a:t>
            </a:r>
            <a:r>
              <a:rPr lang="cs-CZ" sz="2000" i="1" dirty="0"/>
              <a:t>   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</a:t>
            </a:r>
            <a:r>
              <a:rPr lang="cs-CZ" sz="2000" i="1" dirty="0" err="1"/>
              <a:t>Micrasterias</a:t>
            </a:r>
            <a:r>
              <a:rPr lang="cs-CZ" sz="2000" dirty="0"/>
              <a:t>, </a:t>
            </a:r>
            <a:r>
              <a:rPr lang="cs-CZ" sz="2000" i="1" dirty="0" err="1"/>
              <a:t>Synura</a:t>
            </a:r>
            <a:endParaRPr lang="cs-CZ" sz="2000" i="1" dirty="0"/>
          </a:p>
          <a:p>
            <a:pPr marL="0" indent="0">
              <a:buNone/>
              <a:defRPr/>
            </a:pPr>
            <a:r>
              <a:rPr lang="cs-CZ" sz="2000" dirty="0"/>
              <a:t>Neutrální/zásadité vody: sinice</a:t>
            </a:r>
          </a:p>
          <a:p>
            <a:pPr marL="0" indent="0">
              <a:buNone/>
              <a:defRPr/>
            </a:pPr>
            <a:r>
              <a:rPr lang="cs-CZ" sz="2000" dirty="0"/>
              <a:t>Železo: </a:t>
            </a:r>
            <a:r>
              <a:rPr lang="cs-CZ" sz="2000" i="1" dirty="0" err="1"/>
              <a:t>Trachelomonas</a:t>
            </a:r>
            <a:endParaRPr lang="cs-CZ" sz="2000" i="1" dirty="0"/>
          </a:p>
          <a:p>
            <a:pPr marL="0" indent="0">
              <a:buNone/>
              <a:defRPr/>
            </a:pPr>
            <a:r>
              <a:rPr lang="cs-CZ" sz="2000" dirty="0"/>
              <a:t>Sirovodík: bakterie </a:t>
            </a:r>
            <a:r>
              <a:rPr lang="cs-CZ" sz="2000" i="1" dirty="0" err="1"/>
              <a:t>Beggiatoa</a:t>
            </a:r>
            <a:endParaRPr lang="cs-CZ" sz="2000" i="1" dirty="0"/>
          </a:p>
          <a:p>
            <a:pPr marL="0" indent="0">
              <a:buNone/>
              <a:defRPr/>
            </a:pPr>
            <a:r>
              <a:rPr lang="cs-CZ" sz="2000" dirty="0"/>
              <a:t>Salinita: </a:t>
            </a:r>
            <a:r>
              <a:rPr lang="cs-CZ" sz="2000" i="1" dirty="0" err="1"/>
              <a:t>Nodularia</a:t>
            </a:r>
            <a:r>
              <a:rPr lang="cs-CZ" sz="2000" i="1" dirty="0"/>
              <a:t> , </a:t>
            </a:r>
            <a:r>
              <a:rPr lang="cs-CZ" sz="2000" i="1" dirty="0" err="1"/>
              <a:t>Dunaliella</a:t>
            </a:r>
            <a:endParaRPr lang="cs-CZ" sz="2000" i="1" dirty="0"/>
          </a:p>
        </p:txBody>
      </p:sp>
      <p:pic>
        <p:nvPicPr>
          <p:cNvPr id="1026" name="Picture 2" descr="Výsledek obrázku pro microcyst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7" y="5046859"/>
            <a:ext cx="2417353" cy="18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061785" y="459028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Microcystis</a:t>
            </a:r>
            <a:r>
              <a:rPr lang="cs-CZ" i="1" dirty="0"/>
              <a:t> </a:t>
            </a:r>
            <a:r>
              <a:rPr lang="cs-CZ" i="1" dirty="0" err="1"/>
              <a:t>aeruginosa</a:t>
            </a:r>
            <a:endParaRPr lang="cs-CZ" i="1" dirty="0"/>
          </a:p>
        </p:txBody>
      </p:sp>
      <p:pic>
        <p:nvPicPr>
          <p:cNvPr id="1030" name="Picture 6" descr="Výsledek obrázku pro eunot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008" y="1778295"/>
            <a:ext cx="1792212" cy="134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ýsledek obrázku pro pinnular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395" y="1777929"/>
            <a:ext cx="3085677" cy="134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ýsledek obrázku pro micrasteri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863" y="5046859"/>
            <a:ext cx="2417355" cy="18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063893" y="4612801"/>
            <a:ext cx="179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</a:t>
            </a:r>
            <a:r>
              <a:rPr lang="cs-CZ" i="1" dirty="0" err="1"/>
              <a:t>Micrasterias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800456" y="465896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Trachelomonas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pic>
        <p:nvPicPr>
          <p:cNvPr id="1040" name="Picture 16" descr="Výsledek obrázku pro trachelomon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927" y="5046859"/>
            <a:ext cx="2134679" cy="181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ýsledek obrázku pro nodular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437" y="5055082"/>
            <a:ext cx="2261406" cy="183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1648928" y="4658967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Nodularia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6057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7" name="Rectangle 2048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EF1586-D49D-7AEC-DCED-9DAC4BE1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80" y="3174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 dirty="0" err="1">
                <a:solidFill>
                  <a:srgbClr val="0070C0"/>
                </a:solidFill>
              </a:rPr>
              <a:t>Aerické</a:t>
            </a:r>
            <a:r>
              <a:rPr lang="cs-CZ" sz="4000" dirty="0">
                <a:solidFill>
                  <a:srgbClr val="0070C0"/>
                </a:solidFill>
              </a:rPr>
              <a:t> sinice a řasy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C10BFF-AE60-B8C1-96DD-DE937C3EB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760" y="2018987"/>
            <a:ext cx="8378440" cy="3729034"/>
          </a:xfrm>
        </p:spPr>
        <p:txBody>
          <a:bodyPr>
            <a:normAutofit/>
          </a:bodyPr>
          <a:lstStyle/>
          <a:p>
            <a:r>
              <a:rPr lang="cs-CZ" dirty="0" err="1"/>
              <a:t>Aerické</a:t>
            </a:r>
            <a:r>
              <a:rPr lang="cs-CZ" dirty="0"/>
              <a:t>/</a:t>
            </a:r>
            <a:r>
              <a:rPr lang="cs-CZ" dirty="0" err="1"/>
              <a:t>aerofytické</a:t>
            </a:r>
            <a:r>
              <a:rPr lang="cs-CZ" dirty="0"/>
              <a:t>: nežijí ve vodě, ale na </a:t>
            </a:r>
            <a:r>
              <a:rPr lang="cs-CZ" dirty="0">
                <a:solidFill>
                  <a:srgbClr val="0070C0"/>
                </a:solidFill>
              </a:rPr>
              <a:t>vzduchu</a:t>
            </a:r>
          </a:p>
          <a:p>
            <a:r>
              <a:rPr lang="cs-CZ" dirty="0"/>
              <a:t>Terestrické řasy- suchozemské</a:t>
            </a:r>
          </a:p>
          <a:p>
            <a:r>
              <a:rPr lang="cs-CZ" dirty="0"/>
              <a:t>Žijí mimo vodu, přisedle na nejrůznějších substrátech</a:t>
            </a:r>
          </a:p>
          <a:p>
            <a:r>
              <a:rPr lang="cs-CZ" dirty="0">
                <a:solidFill>
                  <a:srgbClr val="0070C0"/>
                </a:solidFill>
              </a:rPr>
              <a:t>Povrchy</a:t>
            </a:r>
            <a:r>
              <a:rPr lang="cs-CZ" dirty="0"/>
              <a:t>:  kamenné (přírodní, umělé), povrch půdy, kůra stromů, listy rostlin</a:t>
            </a:r>
          </a:p>
          <a:p>
            <a:endParaRPr lang="cs-CZ" sz="2000" dirty="0"/>
          </a:p>
        </p:txBody>
      </p:sp>
      <p:pic>
        <p:nvPicPr>
          <p:cNvPr id="4" name="Picture 2" descr="Green Algae On The Wall That Have Been Created Due To Water Leaking. Stock  Photo, Picture and Royalty Free Image. Image 63200514.">
            <a:extLst>
              <a:ext uri="{FF2B5EF4-FFF2-40B4-BE49-F238E27FC236}">
                <a16:creationId xmlns:a16="http://schemas.microsoft.com/office/drawing/2014/main" id="{41F5FFB9-6321-7EC5-DD1C-F64ADA580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3" r="56370"/>
          <a:stretch/>
        </p:blipFill>
        <p:spPr bwMode="auto">
          <a:xfrm>
            <a:off x="10013760" y="0"/>
            <a:ext cx="217824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205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DDF564-82C1-83B3-F7F5-A638A9039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 err="1">
                <a:solidFill>
                  <a:srgbClr val="0070C0"/>
                </a:solidFill>
              </a:rPr>
              <a:t>Aerické</a:t>
            </a:r>
            <a:r>
              <a:rPr lang="cs-CZ" sz="4400" dirty="0">
                <a:solidFill>
                  <a:srgbClr val="0070C0"/>
                </a:solidFill>
              </a:rPr>
              <a:t> sinice a řasy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646486-5C0F-0565-A6AC-B04E693E4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Na substrátu tvoří </a:t>
            </a:r>
            <a:r>
              <a:rPr lang="cs-CZ" dirty="0">
                <a:solidFill>
                  <a:srgbClr val="0070C0"/>
                </a:solidFill>
              </a:rPr>
              <a:t>biofilm</a:t>
            </a:r>
            <a:r>
              <a:rPr lang="cs-CZ" dirty="0"/>
              <a:t> (+ heterotrofní bakterie a houby)</a:t>
            </a:r>
          </a:p>
          <a:p>
            <a:pPr marL="0" indent="0">
              <a:buNone/>
            </a:pPr>
            <a:r>
              <a:rPr lang="cs-CZ" dirty="0"/>
              <a:t>Význam těchto biofilmů:</a:t>
            </a:r>
          </a:p>
          <a:p>
            <a:r>
              <a:rPr lang="cs-CZ" dirty="0"/>
              <a:t>zdroj primární produkce</a:t>
            </a:r>
          </a:p>
          <a:p>
            <a:r>
              <a:rPr lang="cs-CZ" dirty="0"/>
              <a:t>kolonizace nových povrchů</a:t>
            </a:r>
          </a:p>
          <a:p>
            <a:r>
              <a:rPr lang="cs-CZ" dirty="0"/>
              <a:t>fixace dusíku </a:t>
            </a:r>
          </a:p>
          <a:p>
            <a:r>
              <a:rPr lang="cs-CZ" dirty="0"/>
              <a:t>potrava pro heterotrofní organismy</a:t>
            </a:r>
          </a:p>
        </p:txBody>
      </p:sp>
      <p:pic>
        <p:nvPicPr>
          <p:cNvPr id="4" name="Picture 2" descr="Green Algae On The Wall That Have Been Created Due To Water Leaking. Stock  Photo, Picture and Royalty Free Image. Image 63200514.">
            <a:extLst>
              <a:ext uri="{FF2B5EF4-FFF2-40B4-BE49-F238E27FC236}">
                <a16:creationId xmlns:a16="http://schemas.microsoft.com/office/drawing/2014/main" id="{32E36019-CE95-2DEA-D567-CA83217AF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3" r="56370"/>
          <a:stretch/>
        </p:blipFill>
        <p:spPr bwMode="auto">
          <a:xfrm>
            <a:off x="10013760" y="0"/>
            <a:ext cx="217824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5552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1454</Words>
  <Application>Microsoft Office PowerPoint</Application>
  <PresentationFormat>Širokoúhlá obrazovka</PresentationFormat>
  <Paragraphs>210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8" baseType="lpstr">
      <vt:lpstr>Meiryo</vt:lpstr>
      <vt:lpstr>Aptos</vt:lpstr>
      <vt:lpstr>Aptos Display</vt:lpstr>
      <vt:lpstr>Arial</vt:lpstr>
      <vt:lpstr>Calibri</vt:lpstr>
      <vt:lpstr>Manrope Var</vt:lpstr>
      <vt:lpstr>Open Sans</vt:lpstr>
      <vt:lpstr>Motiv Office</vt:lpstr>
      <vt:lpstr>Prezentace aplikace PowerPoint</vt:lpstr>
      <vt:lpstr>Antropogenní vlivy a bioindikace </vt:lpstr>
      <vt:lpstr>Narušení vodních ekosystémů</vt:lpstr>
      <vt:lpstr>Narušení vodních ekosystémů</vt:lpstr>
      <vt:lpstr>Samočištění</vt:lpstr>
      <vt:lpstr>Samočištění</vt:lpstr>
      <vt:lpstr>Vybrané indikátory </vt:lpstr>
      <vt:lpstr>Aerické sinice a řasy</vt:lpstr>
      <vt:lpstr>Aerické sinice a řasy</vt:lpstr>
      <vt:lpstr>Aerické sinice a řasy-podmínky prostředí</vt:lpstr>
      <vt:lpstr>Aerické sinice a řasy-mechanismy přizpůsobení</vt:lpstr>
      <vt:lpstr>Terestrické prostředí a extrémní stanoviště</vt:lpstr>
      <vt:lpstr>Sněžné řasy</vt:lpstr>
      <vt:lpstr>Sněžné řasy-adaptace</vt:lpstr>
      <vt:lpstr>Sněžné řasy</vt:lpstr>
      <vt:lpstr>Sněžné řasy-důležitá ekologická role</vt:lpstr>
      <vt:lpstr>Jeskyní sinice a řasy</vt:lpstr>
      <vt:lpstr>Vnitrozemská slaniska</vt:lpstr>
      <vt:lpstr>Horké a minerální prameny</vt:lpstr>
      <vt:lpstr>Půdní sinice a řasy</vt:lpstr>
      <vt:lpstr>Půdní sinice a řasy</vt:lpstr>
      <vt:lpstr>Půdní sinice a řasy</vt:lpstr>
      <vt:lpstr>Biologické půdní krusty (Biological soil crusts-BSC)</vt:lpstr>
      <vt:lpstr>Biologické půdní krusty: Význam</vt:lpstr>
      <vt:lpstr>Půdní krusty</vt:lpstr>
      <vt:lpstr>Biologické půdní krusty-sukcese</vt:lpstr>
      <vt:lpstr>Biologické půdní krusty- sinice</vt:lpstr>
      <vt:lpstr>Biologické půdní krusty- řasy</vt:lpstr>
      <vt:lpstr>Úživné půdní krusty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Barbora Chattová</dc:creator>
  <cp:lastModifiedBy>Barbora Chattová</cp:lastModifiedBy>
  <cp:revision>68</cp:revision>
  <dcterms:created xsi:type="dcterms:W3CDTF">2024-03-13T08:24:53Z</dcterms:created>
  <dcterms:modified xsi:type="dcterms:W3CDTF">2024-04-04T07:53:37Z</dcterms:modified>
</cp:coreProperties>
</file>