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4" r:id="rId3"/>
    <p:sldId id="297" r:id="rId4"/>
    <p:sldId id="298" r:id="rId5"/>
    <p:sldId id="299" r:id="rId6"/>
    <p:sldId id="300" r:id="rId7"/>
    <p:sldId id="301" r:id="rId8"/>
    <p:sldId id="302" r:id="rId9"/>
    <p:sldId id="277" r:id="rId10"/>
    <p:sldId id="313" r:id="rId11"/>
    <p:sldId id="309" r:id="rId12"/>
    <p:sldId id="311" r:id="rId13"/>
    <p:sldId id="310" r:id="rId14"/>
    <p:sldId id="308" r:id="rId15"/>
    <p:sldId id="312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43C04-98FD-F1DE-DDED-761F6728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86F5B7-8EC6-ED0B-4F01-076C86CA0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855864-CC58-F877-DBFE-741680A3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98FC17-4ADF-CEFE-DB13-2EE968C2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23414-940A-2AC5-F880-D6FA4AE4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7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7C615-35E4-9498-8D91-2B3F8EC2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A00616-6D26-4DCE-5CE1-FE12133C0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82521-B34B-3ACA-4479-8CEC96EA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D2D731-13F5-CF3C-C315-CB087FE8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96E0B6-FF99-1C1B-A30C-C1645116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05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E5E9D2-30AD-3E06-4EFC-16D93724F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1370E1-7366-74C6-071B-23C6C82E9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4E003-5812-AB26-0061-2538CD98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80E439-FDEB-2E24-51B7-C0995601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11FB57-9120-D469-11AC-A677D153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3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7CC72-B2FA-F58B-185B-24452182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41CEE-27CF-9836-BAB3-316697F3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BBED03-42C4-714E-4281-58B0F64C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60C927-C8D2-E583-5DCF-7A39DEEF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3AC716-7F03-056F-FCCA-83CC3974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48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EB742-956D-C843-F73A-60DA1885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EF5190-C34A-70CF-F6AE-5FC31F9D4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0731EC-F241-0F2A-5251-34F88B01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C80C1B-F9E8-C796-A26B-FA227C93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F531DD-DC3E-CC46-AE0E-44CBAD56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25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875A6-0909-6A99-249D-44A452BA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2AD2C-8315-F378-A80A-E024937D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466563-2E1C-D579-66FB-C64052563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706447-4339-4E8B-72E6-B8D72664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11BC9D-28EF-32FE-15C2-31D5E3E4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7820AC-8027-0F49-2EE5-C38ADACF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8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6DB0C-7C5C-B9EB-9214-7488AA96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168D2A-EAFE-5F93-76A7-0EB9B7B2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021E26-8408-B037-6E42-36F77041A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9BFA9E-668C-6434-0FC6-CC49E3127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BE11E5-D04E-5300-873B-421DB032C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52B6ED4-3ABE-7249-C84A-C3C4B64D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303BCB-0197-D5C6-2F02-FCADFD82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8F43C0-1835-947E-C49C-FEF52436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1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DA2F6-9317-EAD1-3535-CC4C3C0A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217BA5-33AA-C1E9-C937-D480B7E0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F3BC53-B6E7-659A-0D65-145B34D2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336CE0-ABA4-37DE-224A-050008C1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09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EA6CCD-8C65-D7CE-82F0-796043FC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2D3BAA-787E-F672-5D96-C2A272DA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F7523D-6205-3AC3-C570-62B04033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7FBE7-28F0-61EF-4C3B-86517284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8EC9C-496A-6F37-B112-67189C239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775BBD-BB90-FDF4-94D9-A9098D679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246564-9714-974F-9ACF-A7250EFA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833934-74F8-FB25-4D40-839F1E4D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64214C-E233-C950-4DD6-45E66AB7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98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EEF13-761B-F805-0401-C7E16BB4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BF14AB-7568-ADDC-5149-05EB0B5B5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FE2F7E-857E-8074-E6A6-56B224588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26951-16C0-9178-8B55-DEEA168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0DF232-DD11-7553-CC08-4F94E6B7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3AE88-8031-50D7-98E1-C2E5948D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84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13E038A-F33D-16A7-7F49-7ED4AC84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62F4A1-F638-D583-CA28-274E84A54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031BB1-02BF-799D-F886-7103746B0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403D33-B102-4D79-80D1-53B4F16C457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1ECF9-DE71-A424-C715-4D827574A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17FFF0-DD1E-E0B6-19C2-D20BA33A1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AC4D10-0E98-410C-8EC4-576ACE329E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1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kresba, obraz, umění, ilustrace&#10;&#10;Popis byl vytvořen automaticky">
            <a:extLst>
              <a:ext uri="{FF2B5EF4-FFF2-40B4-BE49-F238E27FC236}">
                <a16:creationId xmlns:a16="http://schemas.microsoft.com/office/drawing/2014/main" id="{BCC09DE0-C843-2571-F4AA-841E8249C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384659" y="561659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AC57F8-C110-836C-381B-B3C8717BBE24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50000"/>
                    <a:alpha val="80000"/>
                  </a:schemeClr>
                </a:solidFill>
              </a:rPr>
              <a:t>Ekologie</a:t>
            </a:r>
            <a:r>
              <a:rPr lang="en-US" sz="3200" b="1" dirty="0">
                <a:solidFill>
                  <a:schemeClr val="accent6">
                    <a:lumMod val="50000"/>
                    <a:alpha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  <a:alpha val="80000"/>
                  </a:schemeClr>
                </a:solidFill>
              </a:rPr>
              <a:t>sinic</a:t>
            </a:r>
            <a:r>
              <a:rPr lang="en-US" sz="3200" b="1" dirty="0">
                <a:solidFill>
                  <a:schemeClr val="accent6">
                    <a:lumMod val="50000"/>
                    <a:alpha val="80000"/>
                  </a:schemeClr>
                </a:solidFill>
              </a:rPr>
              <a:t> a </a:t>
            </a:r>
            <a:r>
              <a:rPr lang="en-US" sz="3200" b="1" dirty="0" err="1">
                <a:solidFill>
                  <a:schemeClr val="accent6">
                    <a:lumMod val="50000"/>
                    <a:alpha val="80000"/>
                  </a:schemeClr>
                </a:solidFill>
              </a:rPr>
              <a:t>řas</a:t>
            </a:r>
            <a:r>
              <a:rPr lang="en-US" sz="3200" b="1" dirty="0">
                <a:solidFill>
                  <a:schemeClr val="accent6">
                    <a:lumMod val="50000"/>
                    <a:alpha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50000"/>
                    <a:alpha val="80000"/>
                  </a:schemeClr>
                </a:solidFill>
              </a:rPr>
              <a:t>4. </a:t>
            </a:r>
            <a:r>
              <a:rPr lang="en-US" sz="3200" b="1" dirty="0" err="1">
                <a:solidFill>
                  <a:schemeClr val="accent6">
                    <a:lumMod val="50000"/>
                    <a:alpha val="80000"/>
                  </a:schemeClr>
                </a:solidFill>
              </a:rPr>
              <a:t>přednáška</a:t>
            </a:r>
            <a:endParaRPr lang="en-US" sz="3200" b="1" dirty="0">
              <a:solidFill>
                <a:schemeClr val="accent6">
                  <a:lumMod val="50000"/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3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F1586-D49D-7AEC-DCED-9DAC4BE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Sinice, řasy a pH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10BFF-AE60-B8C1-96DD-DE937C3E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3960" cy="5048462"/>
          </a:xfrm>
        </p:spPr>
        <p:txBody>
          <a:bodyPr>
            <a:normAutofit/>
          </a:bodyPr>
          <a:lstStyle/>
          <a:p>
            <a:r>
              <a:rPr lang="cs-CZ" sz="2400" dirty="0"/>
              <a:t>Podle hodnot pH organismy rozlišujeme: </a:t>
            </a:r>
            <a:r>
              <a:rPr lang="cs-CZ" sz="2400" b="1" dirty="0" err="1"/>
              <a:t>alkalofilní</a:t>
            </a:r>
            <a:r>
              <a:rPr lang="cs-CZ" sz="2400" b="1" dirty="0"/>
              <a:t>, neutrofilní a acidofilní</a:t>
            </a:r>
          </a:p>
          <a:p>
            <a:r>
              <a:rPr lang="cs-CZ" sz="2400" dirty="0"/>
              <a:t>Nejednoznačná hranice-arbitrární dle autora, dáno tolerancí organismů</a:t>
            </a:r>
          </a:p>
          <a:p>
            <a:r>
              <a:rPr lang="cs-CZ" sz="2400" b="1" dirty="0"/>
              <a:t>Acidofilní organismus</a:t>
            </a:r>
            <a:r>
              <a:rPr lang="cs-CZ" sz="2400" dirty="0"/>
              <a:t>: ten, který má optimum růstu výrazně pod pH 7 </a:t>
            </a:r>
          </a:p>
          <a:p>
            <a:r>
              <a:rPr lang="cs-CZ" sz="2400" b="1" dirty="0"/>
              <a:t>Pravé acidofilní organismy</a:t>
            </a:r>
            <a:r>
              <a:rPr lang="cs-CZ" sz="2400" dirty="0"/>
              <a:t>: s ideálními podmínkami pod pH 3</a:t>
            </a:r>
          </a:p>
          <a:p>
            <a:r>
              <a:rPr lang="cs-CZ" sz="2400" dirty="0"/>
              <a:t>Přechod mezi acidofilním a neutrofilním organismem- </a:t>
            </a:r>
            <a:r>
              <a:rPr lang="cs-CZ" sz="2400" b="1" dirty="0" err="1"/>
              <a:t>acidotolerantní</a:t>
            </a:r>
            <a:endParaRPr lang="cs-CZ" sz="2400" b="1" dirty="0"/>
          </a:p>
          <a:p>
            <a:r>
              <a:rPr lang="cs-CZ" sz="2400" b="1" dirty="0" err="1"/>
              <a:t>Alkalifilní</a:t>
            </a:r>
            <a:r>
              <a:rPr lang="cs-CZ" sz="2400" b="1" dirty="0"/>
              <a:t> organismus: </a:t>
            </a:r>
            <a:r>
              <a:rPr lang="cs-CZ" sz="2400" dirty="0"/>
              <a:t>optimum růstu nad pH 9</a:t>
            </a:r>
          </a:p>
          <a:p>
            <a:endParaRPr lang="cs-CZ" sz="2000" dirty="0"/>
          </a:p>
        </p:txBody>
      </p:sp>
      <p:pic>
        <p:nvPicPr>
          <p:cNvPr id="1026" name="Picture 2" descr="Gloeocapsa - galerie">
            <a:extLst>
              <a:ext uri="{FF2B5EF4-FFF2-40B4-BE49-F238E27FC236}">
                <a16:creationId xmlns:a16="http://schemas.microsoft.com/office/drawing/2014/main" id="{78327441-0FF4-A71C-9D98-60F8490A9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r="18071" b="-1"/>
          <a:stretch/>
        </p:blipFill>
        <p:spPr bwMode="auto">
          <a:xfrm>
            <a:off x="9662160" y="245789"/>
            <a:ext cx="2296072" cy="229607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2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F1586-D49D-7AEC-DCED-9DAC4BE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Sinice a řasy a nízké pH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10BFF-AE60-B8C1-96DD-DE937C3E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5400" cy="5048462"/>
          </a:xfrm>
        </p:spPr>
        <p:txBody>
          <a:bodyPr>
            <a:normAutofit/>
          </a:bodyPr>
          <a:lstStyle/>
          <a:p>
            <a:r>
              <a:rPr lang="cs-CZ" sz="2000" dirty="0"/>
              <a:t>Sinice a řasy jsou schopné osidlovat biotopy s poměrně nízkým pH (hodnoty kolem 2)</a:t>
            </a:r>
          </a:p>
          <a:p>
            <a:r>
              <a:rPr lang="cs-CZ" sz="2000" dirty="0"/>
              <a:t>Biotopy s nízkým pH - často spojeny s vulkanickou nebo lidskou činností (post-těžební lokality, zatopené lomy, výsypky po těžbě hnědého uhlí), vývěry sirných pramenů, rašeliniště – </a:t>
            </a:r>
            <a:r>
              <a:rPr lang="cs-CZ" sz="2000" b="1" dirty="0"/>
              <a:t>acidofilní (</a:t>
            </a:r>
            <a:r>
              <a:rPr lang="cs-CZ" sz="2000" b="1" dirty="0" err="1"/>
              <a:t>acidotolerantní</a:t>
            </a:r>
            <a:r>
              <a:rPr lang="cs-CZ" sz="2000" b="1" dirty="0"/>
              <a:t> druhy)</a:t>
            </a:r>
          </a:p>
          <a:p>
            <a:r>
              <a:rPr lang="cs-CZ" sz="2000" dirty="0"/>
              <a:t>Nízké pH: stres spojený s </a:t>
            </a:r>
            <a:r>
              <a:rPr lang="cs-CZ" sz="2000" b="1" dirty="0"/>
              <a:t>iontovou nerovnováhou </a:t>
            </a:r>
            <a:r>
              <a:rPr lang="cs-CZ" sz="2000" dirty="0"/>
              <a:t>mezi vnějším a vnitřním prostředím buňky a nedostupností živin spojenou s chemismem prostředí</a:t>
            </a:r>
          </a:p>
          <a:p>
            <a:r>
              <a:rPr lang="cs-CZ" sz="2000" dirty="0"/>
              <a:t>Nutnost udržování fyziologické koncentrace </a:t>
            </a:r>
            <a:r>
              <a:rPr lang="cs-CZ" sz="2000" b="1" dirty="0"/>
              <a:t>protonů</a:t>
            </a:r>
            <a:r>
              <a:rPr lang="cs-CZ" sz="2000" dirty="0"/>
              <a:t> v cytosolu - a tím neutrální pH (</a:t>
            </a:r>
            <a:r>
              <a:rPr lang="cs-CZ" sz="2000" dirty="0" err="1"/>
              <a:t>antiportem</a:t>
            </a:r>
            <a:r>
              <a:rPr lang="cs-CZ" sz="2000" dirty="0"/>
              <a:t> K</a:t>
            </a:r>
            <a:r>
              <a:rPr lang="cs-CZ" sz="2000" baseline="30000" dirty="0"/>
              <a:t>+</a:t>
            </a:r>
            <a:r>
              <a:rPr lang="cs-CZ" sz="2000" dirty="0"/>
              <a:t>/H</a:t>
            </a:r>
            <a:r>
              <a:rPr lang="cs-CZ" sz="2000" baseline="30000" dirty="0"/>
              <a:t>+</a:t>
            </a:r>
            <a:r>
              <a:rPr lang="cs-CZ" sz="2000" dirty="0"/>
              <a:t> nebo zamezení vstupu protonů (H</a:t>
            </a:r>
            <a:r>
              <a:rPr lang="cs-CZ" sz="2000" baseline="30000" dirty="0"/>
              <a:t>+</a:t>
            </a:r>
            <a:r>
              <a:rPr lang="cs-CZ" sz="2000" dirty="0"/>
              <a:t>) do buňky, k čemuž nejčastěji slouží extrémně pozitivní náboj na membráně)- </a:t>
            </a:r>
            <a:r>
              <a:rPr lang="cs-CZ" sz="2000" b="1" dirty="0"/>
              <a:t>adaptace membrán</a:t>
            </a:r>
          </a:p>
          <a:p>
            <a:r>
              <a:rPr lang="cs-CZ" sz="2000" dirty="0"/>
              <a:t>Prostředí s nízkým pH působí na </a:t>
            </a:r>
            <a:r>
              <a:rPr lang="cs-CZ" sz="2000" b="1" dirty="0"/>
              <a:t>strukturu membrán- </a:t>
            </a:r>
            <a:r>
              <a:rPr lang="cs-CZ" sz="2000" dirty="0"/>
              <a:t>vyvinutí ochranné vrstvy na povrchu (periplast, chlamys, celulóza) + produkce </a:t>
            </a:r>
            <a:r>
              <a:rPr lang="cs-CZ" sz="2000" b="1" dirty="0"/>
              <a:t>EPS- </a:t>
            </a:r>
            <a:r>
              <a:rPr lang="cs-CZ" sz="2000" b="1" dirty="0" err="1"/>
              <a:t>exopolymerů</a:t>
            </a:r>
            <a:endParaRPr lang="cs-CZ" sz="2000" b="1" dirty="0"/>
          </a:p>
        </p:txBody>
      </p:sp>
      <p:pic>
        <p:nvPicPr>
          <p:cNvPr id="1026" name="Picture 2" descr="Gloeocapsa - galerie">
            <a:extLst>
              <a:ext uri="{FF2B5EF4-FFF2-40B4-BE49-F238E27FC236}">
                <a16:creationId xmlns:a16="http://schemas.microsoft.com/office/drawing/2014/main" id="{78327441-0FF4-A71C-9D98-60F8490A9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r="18071" b="-1"/>
          <a:stretch/>
        </p:blipFill>
        <p:spPr bwMode="auto">
          <a:xfrm>
            <a:off x="8575039" y="1825625"/>
            <a:ext cx="3159673" cy="315967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8A27BE-BE68-DB6D-B266-C921F05BC3E7}"/>
              </a:ext>
            </a:extLst>
          </p:cNvPr>
          <p:cNvSpPr txBox="1"/>
          <p:nvPr/>
        </p:nvSpPr>
        <p:spPr>
          <a:xfrm>
            <a:off x="7200561" y="1592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Nízké pH= vysoká koncentrace vodíkových iontů</a:t>
            </a:r>
          </a:p>
        </p:txBody>
      </p:sp>
    </p:spTree>
    <p:extLst>
      <p:ext uri="{BB962C8B-B14F-4D97-AF65-F5344CB8AC3E}">
        <p14:creationId xmlns:p14="http://schemas.microsoft.com/office/powerpoint/2010/main" val="182141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yBestPlace - Rio Tinto, the River with Otherworldly Nuances">
            <a:extLst>
              <a:ext uri="{FF2B5EF4-FFF2-40B4-BE49-F238E27FC236}">
                <a16:creationId xmlns:a16="http://schemas.microsoft.com/office/drawing/2014/main" id="{17B985D7-301E-B79A-62E9-8D453BE7C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b="9512"/>
          <a:stretch/>
        </p:blipFill>
        <p:spPr bwMode="auto">
          <a:xfrm>
            <a:off x="0" y="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10BFF-AE60-B8C1-96DD-DE937C3E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026" y="6183418"/>
            <a:ext cx="9416898" cy="4843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2400" dirty="0"/>
              <a:t>Kyselé důlní vody a sulfidické haldy- pH pod 3 po celé délce toku, vysoké koncentrace železa a těžkých kovů</a:t>
            </a:r>
          </a:p>
          <a:p>
            <a:r>
              <a:rPr lang="cs-CZ" sz="2400" dirty="0"/>
              <a:t>I přes toxické prostředí zde najdeme biofilmy: rozsivky (</a:t>
            </a:r>
            <a:r>
              <a:rPr lang="cs-CZ" sz="2400" i="1" dirty="0" err="1"/>
              <a:t>Pinnularia</a:t>
            </a:r>
            <a:r>
              <a:rPr lang="cs-CZ" sz="2400" dirty="0"/>
              <a:t>), </a:t>
            </a:r>
            <a:r>
              <a:rPr lang="cs-CZ" sz="2400" i="1" dirty="0" err="1"/>
              <a:t>Zygnema</a:t>
            </a:r>
            <a:r>
              <a:rPr lang="cs-CZ" sz="2400" i="1" dirty="0"/>
              <a:t>, </a:t>
            </a:r>
            <a:r>
              <a:rPr lang="cs-CZ" sz="2400" i="1" dirty="0" err="1"/>
              <a:t>Klebsormidium</a:t>
            </a:r>
            <a:r>
              <a:rPr lang="cs-CZ" sz="2400" dirty="0"/>
              <a:t>, </a:t>
            </a:r>
            <a:r>
              <a:rPr lang="cs-CZ" sz="2400" i="1" dirty="0" err="1"/>
              <a:t>Euglena</a:t>
            </a:r>
            <a:r>
              <a:rPr lang="cs-CZ" sz="2400" i="1" dirty="0"/>
              <a:t> </a:t>
            </a:r>
            <a:r>
              <a:rPr lang="cs-CZ" sz="2400" i="1" dirty="0" err="1"/>
              <a:t>mutabilis</a:t>
            </a:r>
            <a:r>
              <a:rPr lang="cs-CZ" sz="2400" i="1" dirty="0"/>
              <a:t> </a:t>
            </a:r>
            <a:r>
              <a:rPr lang="cs-CZ" sz="2400" dirty="0"/>
              <a:t>(celkově jen 14 druhů)</a:t>
            </a:r>
          </a:p>
          <a:p>
            <a:r>
              <a:rPr lang="cs-CZ" sz="2400" dirty="0"/>
              <a:t>Modelové prostředí pro astrobiologické studie (analogie Marsu)</a:t>
            </a:r>
          </a:p>
          <a:p>
            <a:r>
              <a:rPr lang="cs-CZ" sz="2400" dirty="0"/>
              <a:t>U nás zatopené lomy </a:t>
            </a:r>
            <a:r>
              <a:rPr lang="en-US" sz="2400" dirty="0"/>
              <a:t>po t</a:t>
            </a:r>
            <a:r>
              <a:rPr lang="cs-CZ" sz="2400" dirty="0" err="1"/>
              <a:t>ěžbě</a:t>
            </a:r>
            <a:r>
              <a:rPr lang="cs-CZ" sz="2400" dirty="0"/>
              <a:t> pyritických břidlic</a:t>
            </a:r>
            <a:r>
              <a:rPr lang="en-US" sz="2400" dirty="0"/>
              <a:t>–</a:t>
            </a:r>
            <a:r>
              <a:rPr lang="cs-CZ" sz="2400" dirty="0"/>
              <a:t> jezírka </a:t>
            </a:r>
            <a:r>
              <a:rPr lang="en-US" sz="2400" dirty="0"/>
              <a:t>Berk a </a:t>
            </a:r>
            <a:r>
              <a:rPr lang="en-US" sz="2400" dirty="0" err="1"/>
              <a:t>Hromnice</a:t>
            </a:r>
            <a:r>
              <a:rPr lang="cs-CZ" sz="2400" dirty="0"/>
              <a:t>, </a:t>
            </a:r>
            <a:endParaRPr lang="en-US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F1586-D49D-7AEC-DCED-9DAC4BE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12" y="169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Sinice</a:t>
            </a:r>
            <a:r>
              <a:rPr lang="cs-CZ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řasy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nízké</a:t>
            </a:r>
            <a:r>
              <a:rPr lang="en-US" sz="4000" dirty="0">
                <a:solidFill>
                  <a:schemeClr val="bg1"/>
                </a:solidFill>
              </a:rPr>
              <a:t> pH</a:t>
            </a:r>
            <a:r>
              <a:rPr lang="cs-CZ" sz="4000" dirty="0">
                <a:solidFill>
                  <a:schemeClr val="bg1"/>
                </a:solidFill>
              </a:rPr>
              <a:t>: Rio </a:t>
            </a:r>
            <a:r>
              <a:rPr lang="cs-CZ" sz="4000" dirty="0" err="1">
                <a:solidFill>
                  <a:schemeClr val="bg1"/>
                </a:solidFill>
              </a:rPr>
              <a:t>Tinto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6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F1586-D49D-7AEC-DCED-9DAC4BE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Sinice, řasy a nízké pH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10BFF-AE60-B8C1-96DD-DE937C3E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 nás zatopené lomy </a:t>
            </a:r>
            <a:r>
              <a:rPr lang="en-US" dirty="0"/>
              <a:t>po t</a:t>
            </a:r>
            <a:r>
              <a:rPr lang="cs-CZ" dirty="0" err="1"/>
              <a:t>ěžbě</a:t>
            </a:r>
            <a:r>
              <a:rPr lang="cs-CZ" dirty="0"/>
              <a:t> pyritických břidlic</a:t>
            </a:r>
            <a:r>
              <a:rPr lang="en-US" dirty="0"/>
              <a:t>–</a:t>
            </a:r>
            <a:r>
              <a:rPr lang="cs-CZ" dirty="0"/>
              <a:t> jezírka </a:t>
            </a:r>
            <a:r>
              <a:rPr lang="en-US" dirty="0"/>
              <a:t>Berk a </a:t>
            </a:r>
            <a:r>
              <a:rPr lang="en-US" dirty="0" err="1"/>
              <a:t>Hromnice</a:t>
            </a:r>
            <a:r>
              <a:rPr lang="cs-CZ" dirty="0"/>
              <a:t> na Plzeňsku</a:t>
            </a:r>
          </a:p>
          <a:p>
            <a:r>
              <a:rPr lang="cs-CZ" dirty="0"/>
              <a:t>vývěry kyselých pramenů-</a:t>
            </a:r>
            <a:r>
              <a:rPr lang="cs-CZ" dirty="0" err="1"/>
              <a:t>železito</a:t>
            </a:r>
            <a:r>
              <a:rPr lang="cs-CZ" dirty="0"/>
              <a:t>-sirný vývěr Zahájí (pH 3)</a:t>
            </a:r>
          </a:p>
          <a:p>
            <a:r>
              <a:rPr lang="cs-CZ" dirty="0"/>
              <a:t>Mostecké výsypky</a:t>
            </a:r>
          </a:p>
          <a:p>
            <a:r>
              <a:rPr lang="cs-CZ" dirty="0"/>
              <a:t>Červené Blato na Třeboňsku</a:t>
            </a:r>
          </a:p>
          <a:p>
            <a:r>
              <a:rPr lang="cs-CZ" dirty="0"/>
              <a:t>Dominanty: </a:t>
            </a:r>
            <a:r>
              <a:rPr lang="cs-CZ" i="1" dirty="0" err="1"/>
              <a:t>Chlamydomonas</a:t>
            </a:r>
            <a:r>
              <a:rPr lang="cs-CZ" i="1" dirty="0"/>
              <a:t> </a:t>
            </a:r>
            <a:r>
              <a:rPr lang="cs-CZ" i="1" dirty="0" err="1"/>
              <a:t>acidophila</a:t>
            </a:r>
            <a:r>
              <a:rPr lang="cs-CZ" i="1" dirty="0"/>
              <a:t>, </a:t>
            </a:r>
            <a:r>
              <a:rPr lang="cs-CZ" i="1" dirty="0" err="1"/>
              <a:t>Euglena</a:t>
            </a:r>
            <a:r>
              <a:rPr lang="cs-CZ" i="1" dirty="0"/>
              <a:t> </a:t>
            </a:r>
            <a:r>
              <a:rPr lang="cs-CZ" i="1" dirty="0" err="1"/>
              <a:t>mutabilis</a:t>
            </a:r>
            <a:r>
              <a:rPr lang="cs-CZ" i="1" dirty="0"/>
              <a:t>, </a:t>
            </a:r>
            <a:r>
              <a:rPr lang="cs-CZ" i="1" dirty="0" err="1"/>
              <a:t>Eunotia</a:t>
            </a:r>
            <a:r>
              <a:rPr lang="cs-CZ" i="1" dirty="0"/>
              <a:t> </a:t>
            </a:r>
            <a:r>
              <a:rPr lang="cs-CZ" i="1" dirty="0" err="1"/>
              <a:t>exiqua</a:t>
            </a:r>
            <a:r>
              <a:rPr lang="cs-CZ" i="1" dirty="0"/>
              <a:t>, </a:t>
            </a:r>
            <a:r>
              <a:rPr lang="cs-CZ" i="1" dirty="0" err="1"/>
              <a:t>Eunotia</a:t>
            </a:r>
            <a:r>
              <a:rPr lang="cs-CZ" i="1" dirty="0"/>
              <a:t> </a:t>
            </a:r>
            <a:r>
              <a:rPr lang="cs-CZ" i="1" dirty="0" err="1"/>
              <a:t>tenella</a:t>
            </a:r>
            <a:r>
              <a:rPr lang="cs-CZ" i="1" dirty="0"/>
              <a:t>,</a:t>
            </a:r>
          </a:p>
          <a:p>
            <a:r>
              <a:rPr lang="cs-CZ" dirty="0"/>
              <a:t>Z vláknitých: </a:t>
            </a:r>
            <a:r>
              <a:rPr lang="cs-CZ" i="1" dirty="0" err="1"/>
              <a:t>Microspora</a:t>
            </a:r>
            <a:r>
              <a:rPr lang="cs-CZ" i="1" dirty="0"/>
              <a:t>, </a:t>
            </a:r>
            <a:r>
              <a:rPr lang="cs-CZ" i="1" dirty="0" err="1"/>
              <a:t>Klebsormidium</a:t>
            </a:r>
            <a:endParaRPr lang="cs-CZ" i="1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3074" name="Picture 2" descr="Hromnické jezírko - Industry Open">
            <a:extLst>
              <a:ext uri="{FF2B5EF4-FFF2-40B4-BE49-F238E27FC236}">
                <a16:creationId xmlns:a16="http://schemas.microsoft.com/office/drawing/2014/main" id="{234571A3-CC4A-B622-9071-B22FAF912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r="18829" b="-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3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F1586-D49D-7AEC-DCED-9DAC4BE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3174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Sinice, řasy a pH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10BFF-AE60-B8C1-96DD-DE937C3E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60" y="2018987"/>
            <a:ext cx="8378440" cy="372903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K</a:t>
            </a:r>
            <a:r>
              <a:rPr lang="cs-CZ" b="0" i="0" dirty="0">
                <a:solidFill>
                  <a:srgbClr val="000000"/>
                </a:solidFill>
                <a:effectLst/>
              </a:rPr>
              <a:t>yselejší půdy: zelené řasy, 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Klebsormidium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Zygogonium</a:t>
            </a:r>
            <a:endParaRPr lang="cs-CZ" b="0" i="1" dirty="0">
              <a:solidFill>
                <a:srgbClr val="000000"/>
              </a:solidFill>
              <a:effectLst/>
            </a:endParaRPr>
          </a:p>
          <a:p>
            <a:r>
              <a:rPr lang="cs-CZ" dirty="0">
                <a:solidFill>
                  <a:srgbClr val="000000"/>
                </a:solidFill>
              </a:rPr>
              <a:t>V</a:t>
            </a:r>
            <a:r>
              <a:rPr lang="cs-CZ" b="0" i="0" dirty="0">
                <a:solidFill>
                  <a:srgbClr val="000000"/>
                </a:solidFill>
                <a:effectLst/>
              </a:rPr>
              <a:t>ýsypky po těžbě uhlí: 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Euglena</a:t>
            </a:r>
            <a:r>
              <a:rPr lang="cs-CZ" b="0" i="1" dirty="0">
                <a:solidFill>
                  <a:srgbClr val="000000"/>
                </a:solidFill>
                <a:effectLst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mutabilis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 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Dunaliella</a:t>
            </a:r>
            <a:r>
              <a:rPr lang="cs-CZ" b="0" i="1" dirty="0">
                <a:solidFill>
                  <a:srgbClr val="000000"/>
                </a:solidFill>
                <a:effectLst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acidophila</a:t>
            </a:r>
            <a:r>
              <a:rPr lang="cs-CZ" i="1" dirty="0">
                <a:solidFill>
                  <a:srgbClr val="000000"/>
                </a:solidFill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Galdieria</a:t>
            </a:r>
            <a:r>
              <a:rPr lang="cs-CZ" b="0" i="1" dirty="0">
                <a:solidFill>
                  <a:srgbClr val="000000"/>
                </a:solidFill>
                <a:effectLst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</a:rPr>
              <a:t>sulphuraria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627069-34C0-E7B3-3063-8BB10B132EE4}"/>
              </a:ext>
            </a:extLst>
          </p:cNvPr>
          <p:cNvSpPr txBox="1"/>
          <p:nvPr/>
        </p:nvSpPr>
        <p:spPr>
          <a:xfrm>
            <a:off x="7242329" y="63815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 err="1"/>
              <a:t>Zygogonium</a:t>
            </a:r>
            <a:r>
              <a:rPr lang="cs-CZ" dirty="0"/>
              <a:t>: https://algalwebofc.github.io/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7D12D80-6536-CBE6-0C5B-1A435DCB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5143739"/>
            <a:ext cx="63912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TEX LB 1644 Dunaliella salina">
            <a:extLst>
              <a:ext uri="{FF2B5EF4-FFF2-40B4-BE49-F238E27FC236}">
                <a16:creationId xmlns:a16="http://schemas.microsoft.com/office/drawing/2014/main" id="{77564FBF-AF87-A3AE-C03E-82195C09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" y="4570028"/>
            <a:ext cx="3050628" cy="22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FACE83E-5CE1-DC92-58F6-3CF477D2FF7B}"/>
              </a:ext>
            </a:extLst>
          </p:cNvPr>
          <p:cNvSpPr txBox="1"/>
          <p:nvPr/>
        </p:nvSpPr>
        <p:spPr>
          <a:xfrm>
            <a:off x="836680" y="6488667"/>
            <a:ext cx="6668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https://utex.org/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91C1A9BD-A065-2B9D-1564-8F8BCCC2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8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26C4EF9-3EED-0657-4F36-BDC6FFA0BA67}"/>
              </a:ext>
            </a:extLst>
          </p:cNvPr>
          <p:cNvSpPr txBox="1"/>
          <p:nvPr/>
        </p:nvSpPr>
        <p:spPr>
          <a:xfrm>
            <a:off x="9631912" y="1812923"/>
            <a:ext cx="66688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https://microbewiki.kenyon.edu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38FC14-9957-6A04-FDC0-86DE0E772B7D}"/>
              </a:ext>
            </a:extLst>
          </p:cNvPr>
          <p:cNvSpPr txBox="1"/>
          <p:nvPr/>
        </p:nvSpPr>
        <p:spPr>
          <a:xfrm>
            <a:off x="8605344" y="1759062"/>
            <a:ext cx="8150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1" dirty="0" err="1">
                <a:solidFill>
                  <a:srgbClr val="000000"/>
                </a:solidFill>
                <a:effectLst/>
              </a:rPr>
              <a:t>Galdieria</a:t>
            </a:r>
            <a:r>
              <a:rPr lang="cs-CZ" b="0" i="1" dirty="0">
                <a:solidFill>
                  <a:srgbClr val="000000"/>
                </a:solidFill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18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Vysychající Mrtvé moře je nejhlubším na světě, není ale nejslanějším |  100+1 zahraniční zajímavost">
            <a:extLst>
              <a:ext uri="{FF2B5EF4-FFF2-40B4-BE49-F238E27FC236}">
                <a16:creationId xmlns:a16="http://schemas.microsoft.com/office/drawing/2014/main" id="{25C1937A-205D-4A1C-A433-6360CB079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3" r="-1" b="8325"/>
          <a:stretch/>
        </p:blipFill>
        <p:spPr bwMode="auto">
          <a:xfrm>
            <a:off x="-305" y="0"/>
            <a:ext cx="12191695" cy="46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6" name="Freeform: Shape 513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5137" name="Freeform: Shape 513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EEF1586-D49D-7AEC-DCED-9DAC4BE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2" y="63097"/>
            <a:ext cx="5021782" cy="150993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Sinice, řasy a vysoké pH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10BFF-AE60-B8C1-96DD-DE937C3E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42" y="4613639"/>
            <a:ext cx="10121033" cy="1509935"/>
          </a:xfrm>
        </p:spPr>
        <p:txBody>
          <a:bodyPr anchor="ctr">
            <a:noAutofit/>
          </a:bodyPr>
          <a:lstStyle/>
          <a:p>
            <a:r>
              <a:rPr lang="cs-CZ" sz="2400" i="0" dirty="0">
                <a:effectLst/>
              </a:rPr>
              <a:t>Prostředí s vysokým pH představují jezera s vysokým obsahem solí: </a:t>
            </a:r>
            <a:r>
              <a:rPr lang="cs-CZ" sz="2400" b="1" i="0" dirty="0" err="1">
                <a:effectLst/>
              </a:rPr>
              <a:t>hypersalinní</a:t>
            </a:r>
            <a:r>
              <a:rPr lang="cs-CZ" sz="2400" b="1" i="0" dirty="0">
                <a:effectLst/>
              </a:rPr>
              <a:t> prostředí</a:t>
            </a:r>
          </a:p>
          <a:p>
            <a:r>
              <a:rPr lang="cs-CZ" sz="2400" dirty="0"/>
              <a:t>Bezodtoké nádrže, jezera na minerálně bohatém podloží  (Mrtvé moře, velké Solné jezero v Americe), zasolené půdy, slaniska</a:t>
            </a:r>
            <a:endParaRPr lang="en-US" sz="2400" dirty="0"/>
          </a:p>
          <a:p>
            <a:r>
              <a:rPr lang="cs-CZ" sz="2400" dirty="0"/>
              <a:t>osmotický stres spojený s vysokou koncentrací solí ve vnějším prostředí</a:t>
            </a:r>
          </a:p>
          <a:p>
            <a:r>
              <a:rPr lang="cs-CZ" sz="2400" dirty="0"/>
              <a:t>Adaptace: udržení vody v buňkách</a:t>
            </a:r>
          </a:p>
        </p:txBody>
      </p:sp>
    </p:spTree>
    <p:extLst>
      <p:ext uri="{BB962C8B-B14F-4D97-AF65-F5344CB8AC3E}">
        <p14:creationId xmlns:p14="http://schemas.microsoft.com/office/powerpoint/2010/main" val="147533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ABA34C-5747-4E20-4A8B-7275DC11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BC670-946D-8B0F-A279-99B9EC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" name="Picture 8" descr="Zajímavosti o kelpu – v čem náš organismus podpoří - ProfiDoplnkyStravy.cz">
            <a:extLst>
              <a:ext uri="{FF2B5EF4-FFF2-40B4-BE49-F238E27FC236}">
                <a16:creationId xmlns:a16="http://schemas.microsoft.com/office/drawing/2014/main" id="{CEC7EAC6-8A34-54A6-4B55-C04617DE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r="12225" b="-3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romnické jezírko - Industry Open">
            <a:extLst>
              <a:ext uri="{FF2B5EF4-FFF2-40B4-BE49-F238E27FC236}">
                <a16:creationId xmlns:a16="http://schemas.microsoft.com/office/drawing/2014/main" id="{D7408D5D-FAF4-90AE-D830-E445A4787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r="13159" b="4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loeocapsa - galerie">
            <a:extLst>
              <a:ext uri="{FF2B5EF4-FFF2-40B4-BE49-F238E27FC236}">
                <a16:creationId xmlns:a16="http://schemas.microsoft.com/office/drawing/2014/main" id="{786EF95B-32A2-FA6C-9D10-DFA0B88E5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r="31745" b="1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4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7" name="Rectangle 5146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9" name="Arc 514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586861" y="-553943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047" y="375455"/>
            <a:ext cx="5979159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Řasy a jiné organismy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795165" cy="4351338"/>
          </a:xfrm>
        </p:spPr>
        <p:txBody>
          <a:bodyPr>
            <a:normAutofit/>
          </a:bodyPr>
          <a:lstStyle/>
          <a:p>
            <a:r>
              <a:rPr lang="cs-CZ" altLang="cs-CZ" sz="2200" b="1" err="1"/>
              <a:t>Epifyton</a:t>
            </a:r>
            <a:r>
              <a:rPr lang="cs-CZ" altLang="cs-CZ" sz="2200"/>
              <a:t> (hlavně v tropech, kůra a listy stromů: </a:t>
            </a:r>
            <a:r>
              <a:rPr lang="cs-CZ" altLang="cs-CZ" sz="2200" i="1" err="1"/>
              <a:t>Trentepohlia</a:t>
            </a:r>
            <a:r>
              <a:rPr lang="cs-CZ" altLang="cs-CZ" sz="2200" i="1"/>
              <a:t>, </a:t>
            </a:r>
            <a:r>
              <a:rPr lang="cs-CZ" altLang="cs-CZ" sz="2200" i="1" err="1"/>
              <a:t>Phycopeltis</a:t>
            </a:r>
            <a:r>
              <a:rPr lang="cs-CZ" altLang="cs-CZ" sz="2200"/>
              <a:t>)</a:t>
            </a:r>
          </a:p>
          <a:p>
            <a:r>
              <a:rPr lang="cs-CZ" altLang="cs-CZ" sz="2200" b="1" err="1"/>
              <a:t>Epibryon</a:t>
            </a:r>
            <a:r>
              <a:rPr lang="cs-CZ" altLang="cs-CZ" sz="2200"/>
              <a:t>: složení a vertikální distribuce řízena hlavně vlhkostí </a:t>
            </a:r>
            <a:r>
              <a:rPr lang="cs-CZ" altLang="cs-CZ" sz="2200" err="1"/>
              <a:t>mikrostanoviště</a:t>
            </a:r>
            <a:r>
              <a:rPr lang="cs-CZ" altLang="cs-CZ" sz="2200"/>
              <a:t> a zastíněním</a:t>
            </a:r>
          </a:p>
          <a:p>
            <a:r>
              <a:rPr lang="cs-CZ" altLang="cs-CZ" sz="2200" b="1" err="1"/>
              <a:t>Endofyton</a:t>
            </a:r>
            <a:r>
              <a:rPr lang="cs-CZ" altLang="cs-CZ" sz="2200"/>
              <a:t>- uvnitř rostlin (Cykas- sinice) </a:t>
            </a:r>
            <a:r>
              <a:rPr lang="cs-CZ" altLang="cs-CZ" sz="2200" i="1" err="1"/>
              <a:t>Niztschia</a:t>
            </a:r>
            <a:r>
              <a:rPr lang="cs-CZ" altLang="cs-CZ" sz="2200"/>
              <a:t>-slizové obaly</a:t>
            </a:r>
          </a:p>
          <a:p>
            <a:r>
              <a:rPr lang="cs-CZ" altLang="cs-CZ" sz="2200" b="1"/>
              <a:t>Epizoon</a:t>
            </a:r>
            <a:r>
              <a:rPr lang="cs-CZ" altLang="cs-CZ" sz="2200"/>
              <a:t>, </a:t>
            </a:r>
            <a:r>
              <a:rPr lang="cs-CZ" altLang="cs-CZ" sz="2200" b="1" err="1"/>
              <a:t>endozoon</a:t>
            </a:r>
            <a:r>
              <a:rPr lang="cs-CZ" altLang="cs-CZ" sz="2200"/>
              <a:t> (</a:t>
            </a:r>
            <a:r>
              <a:rPr lang="cs-CZ" altLang="cs-CZ" sz="2200" i="1" err="1"/>
              <a:t>Eugleny</a:t>
            </a:r>
            <a:r>
              <a:rPr lang="cs-CZ" altLang="cs-CZ" sz="2200"/>
              <a:t> ve střevech vodních bezobratlých, </a:t>
            </a:r>
            <a:r>
              <a:rPr lang="cs-CZ" altLang="cs-CZ" sz="2200" i="1" err="1"/>
              <a:t>Cocconeis</a:t>
            </a:r>
            <a:r>
              <a:rPr lang="cs-CZ" altLang="cs-CZ" sz="2200"/>
              <a:t> osidluje i aktivní obratlovce)</a:t>
            </a:r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9" b="-5"/>
          <a:stretch/>
        </p:blipFill>
        <p:spPr bwMode="auto">
          <a:xfrm>
            <a:off x="6045200" y="10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r="13171" b="3"/>
          <a:stretch/>
        </p:blipFill>
        <p:spPr bwMode="auto"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9" r="35809" b="-2"/>
          <a:stretch/>
        </p:blipFill>
        <p:spPr bwMode="auto">
          <a:xfrm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r="18252" b="7"/>
          <a:stretch/>
        </p:blipFill>
        <p:spPr bwMode="auto"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D1082C9-2FC6-6839-7619-5D6506C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0070C0"/>
                </a:solidFill>
              </a:rPr>
              <a:t>Řasy a jiné organismy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F1C58-5AFC-436E-BB16-56523F05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11" y="1529413"/>
            <a:ext cx="5813009" cy="5313467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00B050"/>
                </a:solidFill>
              </a:rPr>
              <a:t>Symbióza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cyanobiont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fykobiont</a:t>
            </a:r>
            <a:r>
              <a:rPr lang="cs-CZ" altLang="cs-CZ" sz="2400" dirty="0"/>
              <a:t> v lišejnících</a:t>
            </a:r>
          </a:p>
          <a:p>
            <a:r>
              <a:rPr lang="cs-CZ" altLang="cs-CZ" sz="2400" dirty="0"/>
              <a:t>Hranice vztahů často nejednoznačná- varianty od </a:t>
            </a:r>
            <a:r>
              <a:rPr lang="cs-CZ" altLang="cs-CZ" sz="2400" dirty="0" err="1"/>
              <a:t>komenzálizmu</a:t>
            </a:r>
            <a:r>
              <a:rPr lang="cs-CZ" altLang="cs-CZ" sz="2400" dirty="0"/>
              <a:t> přes mutualismus až po parazitismus</a:t>
            </a:r>
          </a:p>
          <a:p>
            <a:r>
              <a:rPr lang="cs-CZ" altLang="cs-CZ" sz="2400" dirty="0"/>
              <a:t>Klasifikuje se dle stupně závislosti na hostiteli a přítomnosti morfologických modifikací</a:t>
            </a:r>
          </a:p>
          <a:p>
            <a:r>
              <a:rPr lang="cs-CZ" altLang="cs-CZ" sz="2400" dirty="0"/>
              <a:t>Řasa v </a:t>
            </a:r>
            <a:r>
              <a:rPr lang="cs-CZ" altLang="cs-CZ" sz="2400" dirty="0" err="1"/>
              <a:t>endosymbióze</a:t>
            </a:r>
            <a:r>
              <a:rPr lang="cs-CZ" altLang="cs-CZ" sz="2400" dirty="0"/>
              <a:t>: zpomalení růstu při stejné fotosyntetické aktivitě</a:t>
            </a:r>
          </a:p>
          <a:p>
            <a:r>
              <a:rPr lang="cs-CZ" altLang="cs-CZ" sz="2400" dirty="0">
                <a:solidFill>
                  <a:srgbClr val="00B050"/>
                </a:solidFill>
              </a:rPr>
              <a:t>zooxantely</a:t>
            </a:r>
            <a:r>
              <a:rPr lang="cs-CZ" altLang="cs-CZ" sz="2400" dirty="0"/>
              <a:t>: </a:t>
            </a:r>
          </a:p>
          <a:p>
            <a:pPr marL="0" indent="0">
              <a:buNone/>
            </a:pPr>
            <a:r>
              <a:rPr lang="cs-CZ" altLang="cs-CZ" sz="2400" i="1" dirty="0" err="1"/>
              <a:t>Chlorella</a:t>
            </a:r>
            <a:r>
              <a:rPr lang="cs-CZ" altLang="cs-CZ" sz="2400" dirty="0"/>
              <a:t>- </a:t>
            </a:r>
            <a:r>
              <a:rPr lang="cs-CZ" altLang="cs-CZ" sz="2400" dirty="0" err="1"/>
              <a:t>nezmaři</a:t>
            </a:r>
            <a:r>
              <a:rPr lang="cs-CZ" altLang="cs-CZ" sz="2400" dirty="0"/>
              <a:t>, nálevníci</a:t>
            </a:r>
          </a:p>
          <a:p>
            <a:pPr marL="0" indent="0">
              <a:buNone/>
            </a:pPr>
            <a:r>
              <a:rPr lang="cs-CZ" altLang="cs-CZ" sz="2400" i="1" dirty="0" err="1"/>
              <a:t>Symbiodinium</a:t>
            </a:r>
            <a:r>
              <a:rPr lang="cs-CZ" altLang="cs-CZ" sz="2400" dirty="0"/>
              <a:t>: korálové útesy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67FCBE2-0980-EC3B-91E6-792AABFA5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r="6789" b="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870B80-A296-B41F-029A-BEF1519962D0}"/>
              </a:ext>
            </a:extLst>
          </p:cNvPr>
          <p:cNvSpPr txBox="1"/>
          <p:nvPr/>
        </p:nvSpPr>
        <p:spPr>
          <a:xfrm>
            <a:off x="7701280" y="57301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i="1" dirty="0" err="1"/>
              <a:t>Symbiodinium</a:t>
            </a:r>
            <a:r>
              <a:rPr lang="cs-CZ" altLang="cs-CZ" sz="1800" i="1" dirty="0"/>
              <a:t> </a:t>
            </a:r>
            <a:r>
              <a:rPr lang="cs-CZ" altLang="cs-CZ" sz="1800" dirty="0" err="1"/>
              <a:t>sp</a:t>
            </a:r>
            <a:r>
              <a:rPr lang="cs-CZ" altLang="cs-CZ" sz="1800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44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9FBC9-433B-EB4E-CD7B-0CEB5E58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Řasy a jiné organismy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30356-A1BE-120D-62F1-36EB23EC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825"/>
            <a:ext cx="685292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Úzký vztah sladkovodních </a:t>
            </a:r>
            <a:r>
              <a:rPr lang="cs-CZ" dirty="0" err="1"/>
              <a:t>endosymbiontů</a:t>
            </a:r>
            <a:r>
              <a:rPr lang="cs-CZ" dirty="0"/>
              <a:t> s živočichy</a:t>
            </a:r>
          </a:p>
          <a:p>
            <a:r>
              <a:rPr lang="cs-CZ" dirty="0"/>
              <a:t>Vztah </a:t>
            </a:r>
            <a:r>
              <a:rPr lang="cs-CZ" i="1" dirty="0" err="1">
                <a:solidFill>
                  <a:srgbClr val="00B050"/>
                </a:solidFill>
              </a:rPr>
              <a:t>Chlorella-Paramecium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rgbClr val="00B050"/>
                </a:solidFill>
              </a:rPr>
              <a:t>bursaria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dirty="0"/>
              <a:t>(Trepka zelená)- </a:t>
            </a:r>
            <a:r>
              <a:rPr lang="cs-CZ" dirty="0" err="1"/>
              <a:t>Chlorella</a:t>
            </a:r>
            <a:r>
              <a:rPr lang="cs-CZ" dirty="0"/>
              <a:t> je uvnitř specializovaných vakuol v cytoplazmě</a:t>
            </a:r>
          </a:p>
          <a:p>
            <a:r>
              <a:rPr lang="pl-PL" dirty="0"/>
              <a:t>Řasa poskytuje potravu výměnou za možnost pohybu a ochranu</a:t>
            </a:r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Měkkýši</a:t>
            </a:r>
            <a:r>
              <a:rPr lang="cs-CZ" i="1" dirty="0">
                <a:solidFill>
                  <a:srgbClr val="00B050"/>
                </a:solidFill>
              </a:rPr>
              <a:t>-</a:t>
            </a:r>
            <a:r>
              <a:rPr lang="cs-CZ" i="1" dirty="0" err="1">
                <a:solidFill>
                  <a:srgbClr val="00B050"/>
                </a:solidFill>
              </a:rPr>
              <a:t>Codium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dirty="0"/>
              <a:t>(pokračují ve fotosyntéze i po pozření)</a:t>
            </a:r>
          </a:p>
          <a:p>
            <a:r>
              <a:rPr lang="cs-CZ" dirty="0"/>
              <a:t>Mnoho řas má symbiotické bakterie a nerostou bez nich v kulturách</a:t>
            </a:r>
          </a:p>
          <a:p>
            <a:r>
              <a:rPr lang="cs-CZ" i="1" dirty="0" err="1"/>
              <a:t>Oedogonium</a:t>
            </a:r>
            <a:r>
              <a:rPr lang="cs-CZ" dirty="0"/>
              <a:t> se nemůže bez bakterií rozmnožovat pohlavně</a:t>
            </a:r>
          </a:p>
        </p:txBody>
      </p:sp>
      <p:pic>
        <p:nvPicPr>
          <p:cNvPr id="3076" name="Picture 4" descr="Morphology of Chlorella variabilis and Micractinium ...">
            <a:extLst>
              <a:ext uri="{FF2B5EF4-FFF2-40B4-BE49-F238E27FC236}">
                <a16:creationId xmlns:a16="http://schemas.microsoft.com/office/drawing/2014/main" id="{9A6D5DFD-05DC-35A6-3961-57B7966A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20" y="3484988"/>
            <a:ext cx="4500880" cy="33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02E6E0D-3D45-3D1C-46FC-886B5F16405D}"/>
              </a:ext>
            </a:extLst>
          </p:cNvPr>
          <p:cNvSpPr txBox="1"/>
          <p:nvPr/>
        </p:nvSpPr>
        <p:spPr>
          <a:xfrm>
            <a:off x="8625840" y="3059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 err="1"/>
              <a:t>Chlorella-Paramecium</a:t>
            </a:r>
            <a:r>
              <a:rPr lang="cs-CZ" i="1" dirty="0"/>
              <a:t> </a:t>
            </a:r>
            <a:r>
              <a:rPr lang="cs-CZ" i="1" dirty="0" err="1"/>
              <a:t>bursaria</a:t>
            </a:r>
            <a:r>
              <a:rPr lang="cs-CZ" i="1" dirty="0"/>
              <a:t> </a:t>
            </a:r>
            <a:endParaRPr lang="cs-CZ" dirty="0"/>
          </a:p>
        </p:txBody>
      </p:sp>
      <p:pic>
        <p:nvPicPr>
          <p:cNvPr id="6" name="Picture 6" descr="Codium fragile - green macro algae for your reef tank">
            <a:extLst>
              <a:ext uri="{FF2B5EF4-FFF2-40B4-BE49-F238E27FC236}">
                <a16:creationId xmlns:a16="http://schemas.microsoft.com/office/drawing/2014/main" id="{80492E90-D6ED-64FB-76BB-7A436E9D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40" y="0"/>
            <a:ext cx="2778760" cy="27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F55FC1-0FF9-4880-3743-3B1FCFC98022}"/>
              </a:ext>
            </a:extLst>
          </p:cNvPr>
          <p:cNvSpPr txBox="1"/>
          <p:nvPr/>
        </p:nvSpPr>
        <p:spPr>
          <a:xfrm>
            <a:off x="9298940" y="808"/>
            <a:ext cx="736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 err="1"/>
              <a:t>Codium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09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9FBC9-433B-EB4E-CD7B-0CEB5E58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Řasy a jiné organismy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30356-A1BE-120D-62F1-36EB23EC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90"/>
            <a:ext cx="6487510" cy="5043170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Saprofytismus</a:t>
            </a:r>
            <a:r>
              <a:rPr lang="cs-CZ" dirty="0"/>
              <a:t>: vzácné</a:t>
            </a:r>
          </a:p>
          <a:p>
            <a:r>
              <a:rPr lang="cs-CZ" dirty="0"/>
              <a:t>Bezbarvá </a:t>
            </a:r>
            <a:r>
              <a:rPr lang="cs-CZ" i="1" dirty="0" err="1"/>
              <a:t>Nitzschia</a:t>
            </a:r>
            <a:r>
              <a:rPr lang="cs-CZ" i="1" dirty="0"/>
              <a:t> </a:t>
            </a:r>
            <a:r>
              <a:rPr lang="cs-CZ" i="1" dirty="0" err="1"/>
              <a:t>putrida</a:t>
            </a:r>
            <a:r>
              <a:rPr lang="cs-CZ" i="1" dirty="0"/>
              <a:t> </a:t>
            </a:r>
            <a:r>
              <a:rPr lang="cs-CZ" dirty="0"/>
              <a:t>žije na hnijících chaluhách</a:t>
            </a:r>
          </a:p>
          <a:p>
            <a:r>
              <a:rPr lang="cs-CZ" dirty="0">
                <a:solidFill>
                  <a:srgbClr val="0070C0"/>
                </a:solidFill>
              </a:rPr>
              <a:t>Parazitismus</a:t>
            </a:r>
            <a:r>
              <a:rPr lang="cs-CZ" dirty="0"/>
              <a:t>: taktéž vzácný</a:t>
            </a:r>
          </a:p>
          <a:p>
            <a:r>
              <a:rPr lang="cs-CZ" dirty="0"/>
              <a:t>Mořské ruduchy parazitující na jiných ruduchách</a:t>
            </a:r>
          </a:p>
          <a:p>
            <a:r>
              <a:rPr lang="cs-CZ" dirty="0"/>
              <a:t>Malé, morfologicky jednoduché, bezbarvé nebo s redukovanými chloroplasty</a:t>
            </a:r>
          </a:p>
          <a:p>
            <a:r>
              <a:rPr lang="cs-CZ" dirty="0"/>
              <a:t>Tropy a subtropy: </a:t>
            </a:r>
            <a:r>
              <a:rPr lang="cs-CZ" i="1" dirty="0" err="1"/>
              <a:t>Cephaleuros</a:t>
            </a:r>
            <a:r>
              <a:rPr lang="cs-CZ" dirty="0"/>
              <a:t> a </a:t>
            </a:r>
            <a:r>
              <a:rPr lang="cs-CZ" i="1" dirty="0" err="1"/>
              <a:t>Stomatochroon</a:t>
            </a:r>
            <a:r>
              <a:rPr lang="cs-CZ" dirty="0"/>
              <a:t> působí nemoci čajovníku, kávovníku a citrusů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47B051-DA41-68B0-2FEA-E6FA23139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b="3555"/>
          <a:stretch/>
        </p:blipFill>
        <p:spPr bwMode="auto">
          <a:xfrm>
            <a:off x="7512685" y="0"/>
            <a:ext cx="4679315" cy="6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723108A-1D19-0B35-3431-5E3D7921EEDC}"/>
              </a:ext>
            </a:extLst>
          </p:cNvPr>
          <p:cNvSpPr txBox="1"/>
          <p:nvPr/>
        </p:nvSpPr>
        <p:spPr>
          <a:xfrm>
            <a:off x="10178108" y="19026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 err="1"/>
              <a:t>Cephaleuros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98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49FBC9-433B-EB4E-CD7B-0CEB5E58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Řasy a člověk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30356-A1BE-120D-62F1-36EB23EC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39" y="1447252"/>
            <a:ext cx="6906851" cy="5410747"/>
          </a:xfrm>
        </p:spPr>
        <p:txBody>
          <a:bodyPr>
            <a:normAutofit/>
          </a:bodyPr>
          <a:lstStyle/>
          <a:p>
            <a:r>
              <a:rPr lang="cs-CZ" sz="2600" b="1" dirty="0"/>
              <a:t>Toxiny</a:t>
            </a:r>
            <a:r>
              <a:rPr lang="cs-CZ" sz="2600" dirty="0"/>
              <a:t>: alkaloidy a peptidy</a:t>
            </a:r>
          </a:p>
          <a:p>
            <a:r>
              <a:rPr lang="cs-CZ" sz="2600" dirty="0"/>
              <a:t>Neurotoxiny, </a:t>
            </a:r>
            <a:r>
              <a:rPr lang="cs-CZ" sz="2600" dirty="0" err="1"/>
              <a:t>hepatotoxiny</a:t>
            </a:r>
            <a:r>
              <a:rPr lang="cs-CZ" sz="2600" dirty="0"/>
              <a:t>, </a:t>
            </a:r>
            <a:r>
              <a:rPr lang="cs-CZ" sz="2600" dirty="0" err="1"/>
              <a:t>embryotoxiny</a:t>
            </a:r>
            <a:endParaRPr lang="cs-CZ" sz="2600" dirty="0"/>
          </a:p>
          <a:p>
            <a:r>
              <a:rPr lang="cs-CZ" sz="2600" b="1" dirty="0" err="1"/>
              <a:t>Microcystin</a:t>
            </a:r>
            <a:r>
              <a:rPr lang="cs-CZ" sz="2600" dirty="0"/>
              <a:t>: </a:t>
            </a:r>
            <a:r>
              <a:rPr lang="cs-CZ" sz="2600" i="1" dirty="0" err="1"/>
              <a:t>Microcystis</a:t>
            </a:r>
            <a:r>
              <a:rPr lang="cs-CZ" sz="2600" i="1" dirty="0"/>
              <a:t>, </a:t>
            </a:r>
            <a:r>
              <a:rPr lang="cs-CZ" sz="2600" i="1" dirty="0" err="1"/>
              <a:t>Nostoc</a:t>
            </a:r>
            <a:endParaRPr lang="cs-CZ" sz="2600" i="1" dirty="0"/>
          </a:p>
          <a:p>
            <a:r>
              <a:rPr lang="cs-CZ" sz="2600" b="1" dirty="0" err="1"/>
              <a:t>Nodularin</a:t>
            </a:r>
            <a:r>
              <a:rPr lang="cs-CZ" sz="2600" dirty="0"/>
              <a:t>:</a:t>
            </a:r>
            <a:r>
              <a:rPr lang="cs-CZ" sz="2600" i="1" dirty="0"/>
              <a:t> </a:t>
            </a:r>
            <a:r>
              <a:rPr lang="cs-CZ" sz="2600" i="1" dirty="0" err="1"/>
              <a:t>Nodularia</a:t>
            </a:r>
            <a:r>
              <a:rPr lang="cs-CZ" sz="2600" i="1" dirty="0"/>
              <a:t> </a:t>
            </a:r>
            <a:r>
              <a:rPr lang="cs-CZ" sz="2600" i="1" dirty="0" err="1"/>
              <a:t>spumigena</a:t>
            </a:r>
            <a:endParaRPr lang="cs-CZ" sz="2600" i="1" dirty="0"/>
          </a:p>
          <a:p>
            <a:r>
              <a:rPr lang="cs-CZ" sz="2600" b="1" dirty="0" err="1"/>
              <a:t>Saxitoxin</a:t>
            </a:r>
            <a:r>
              <a:rPr lang="cs-CZ" sz="2600" dirty="0"/>
              <a:t>: </a:t>
            </a:r>
            <a:r>
              <a:rPr lang="cs-CZ" sz="2600" i="1" dirty="0" err="1"/>
              <a:t>Dolichospermum</a:t>
            </a:r>
            <a:r>
              <a:rPr lang="cs-CZ" sz="2600" i="1" dirty="0"/>
              <a:t> </a:t>
            </a:r>
            <a:r>
              <a:rPr lang="cs-CZ" sz="2600" i="1" dirty="0" err="1"/>
              <a:t>Aphanizomenon</a:t>
            </a:r>
            <a:r>
              <a:rPr lang="cs-CZ" sz="2600" i="1" dirty="0"/>
              <a:t>,</a:t>
            </a:r>
          </a:p>
          <a:p>
            <a:r>
              <a:rPr lang="cs-CZ" sz="2600" dirty="0" err="1"/>
              <a:t>Red</a:t>
            </a:r>
            <a:r>
              <a:rPr lang="cs-CZ" sz="2600" dirty="0"/>
              <a:t> </a:t>
            </a:r>
            <a:r>
              <a:rPr lang="cs-CZ" sz="2600" dirty="0" err="1"/>
              <a:t>tide</a:t>
            </a:r>
            <a:r>
              <a:rPr lang="cs-CZ" sz="2600" dirty="0"/>
              <a:t>: obrněnky</a:t>
            </a:r>
            <a:r>
              <a:rPr lang="cs-CZ" sz="2600" i="1" dirty="0"/>
              <a:t> </a:t>
            </a:r>
          </a:p>
          <a:p>
            <a:r>
              <a:rPr lang="cs-CZ" sz="2600" b="1" dirty="0" err="1"/>
              <a:t>Cylindrospermopsin</a:t>
            </a:r>
            <a:r>
              <a:rPr lang="cs-CZ" sz="2600" dirty="0"/>
              <a:t>: </a:t>
            </a:r>
            <a:r>
              <a:rPr lang="cs-CZ" sz="2600" i="1" dirty="0" err="1"/>
              <a:t>Cylindrospermopsis</a:t>
            </a:r>
            <a:r>
              <a:rPr lang="cs-CZ" sz="2600" i="1" dirty="0"/>
              <a:t> </a:t>
            </a:r>
            <a:r>
              <a:rPr lang="cs-CZ" sz="2600" i="1" dirty="0" err="1"/>
              <a:t>raciborskii</a:t>
            </a:r>
            <a:endParaRPr lang="cs-CZ" sz="2600" i="1" dirty="0"/>
          </a:p>
          <a:p>
            <a:r>
              <a:rPr lang="cs-CZ" sz="2600" i="1" dirty="0" err="1"/>
              <a:t>Prymnesium</a:t>
            </a:r>
            <a:r>
              <a:rPr lang="cs-CZ" sz="2600" i="1" dirty="0"/>
              <a:t> </a:t>
            </a:r>
            <a:r>
              <a:rPr lang="cs-CZ" sz="2600" i="1" dirty="0" err="1"/>
              <a:t>parvum</a:t>
            </a:r>
            <a:r>
              <a:rPr lang="cs-CZ" sz="2600" dirty="0"/>
              <a:t>: </a:t>
            </a:r>
            <a:r>
              <a:rPr lang="cs-CZ" sz="2600" dirty="0" err="1"/>
              <a:t>ichtyotoxiny</a:t>
            </a:r>
            <a:endParaRPr lang="cs-CZ" sz="2600" dirty="0"/>
          </a:p>
          <a:p>
            <a:r>
              <a:rPr lang="cs-CZ" sz="2600" dirty="0" err="1"/>
              <a:t>Pseudo-nitzschia</a:t>
            </a:r>
            <a:r>
              <a:rPr lang="cs-CZ" sz="2600" dirty="0"/>
              <a:t>: neurotoxin kyselina </a:t>
            </a:r>
            <a:r>
              <a:rPr lang="cs-CZ" sz="2600" dirty="0" err="1"/>
              <a:t>domoová</a:t>
            </a:r>
            <a:endParaRPr lang="cs-CZ" sz="2600" dirty="0"/>
          </a:p>
          <a:p>
            <a:endParaRPr lang="cs-CZ" sz="2600" dirty="0"/>
          </a:p>
        </p:txBody>
      </p:sp>
      <p:sp>
        <p:nvSpPr>
          <p:cNvPr id="513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6FAF55DC-E151-13A0-6420-D315F837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65" y="72073"/>
            <a:ext cx="3824296" cy="30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47CD66-7932-7B2D-F2E9-96C8975DE0F4}"/>
              </a:ext>
            </a:extLst>
          </p:cNvPr>
          <p:cNvSpPr txBox="1"/>
          <p:nvPr/>
        </p:nvSpPr>
        <p:spPr>
          <a:xfrm>
            <a:off x="8991639" y="2790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 err="1"/>
              <a:t>Cylindrospermopsis</a:t>
            </a:r>
            <a:r>
              <a:rPr lang="cs-CZ" sz="1800" i="1" dirty="0"/>
              <a:t> </a:t>
            </a:r>
            <a:r>
              <a:rPr lang="cs-CZ" sz="1800" i="1" dirty="0" err="1"/>
              <a:t>raciborskii</a:t>
            </a:r>
            <a:endParaRPr lang="cs-CZ" sz="1800" i="1" dirty="0"/>
          </a:p>
        </p:txBody>
      </p:sp>
      <p:pic>
        <p:nvPicPr>
          <p:cNvPr id="5130" name="Picture 10" descr="Prymnesium parvum (golden algae) | CABI Compendium">
            <a:extLst>
              <a:ext uri="{FF2B5EF4-FFF2-40B4-BE49-F238E27FC236}">
                <a16:creationId xmlns:a16="http://schemas.microsoft.com/office/drawing/2014/main" id="{2D4DBA26-177A-0235-BC36-B08C72DF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34" y="3236531"/>
            <a:ext cx="2263328" cy="21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95D872E-0522-9367-FCAB-11F402173187}"/>
              </a:ext>
            </a:extLst>
          </p:cNvPr>
          <p:cNvSpPr txBox="1"/>
          <p:nvPr/>
        </p:nvSpPr>
        <p:spPr>
          <a:xfrm>
            <a:off x="9898207" y="3199504"/>
            <a:ext cx="754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 err="1"/>
              <a:t>Prymnesium</a:t>
            </a:r>
            <a:r>
              <a:rPr lang="cs-CZ" sz="1800" i="1" dirty="0"/>
              <a:t> </a:t>
            </a:r>
            <a:r>
              <a:rPr lang="cs-CZ" sz="1800" i="1" dirty="0" err="1"/>
              <a:t>parvum</a:t>
            </a:r>
            <a:endParaRPr lang="cs-CZ" dirty="0"/>
          </a:p>
        </p:txBody>
      </p:sp>
      <p:pic>
        <p:nvPicPr>
          <p:cNvPr id="5132" name="Picture 12" descr="Light micrographs of Pseudo-nitzschia australis. A) chain in valve... |  Download Scientific Diagram">
            <a:extLst>
              <a:ext uri="{FF2B5EF4-FFF2-40B4-BE49-F238E27FC236}">
                <a16:creationId xmlns:a16="http://schemas.microsoft.com/office/drawing/2014/main" id="{C8AC3706-D523-A686-DBF3-8A3C5BAE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63" y="5444832"/>
            <a:ext cx="4108738" cy="13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ki-sushi">
            <a:extLst>
              <a:ext uri="{FF2B5EF4-FFF2-40B4-BE49-F238E27FC236}">
                <a16:creationId xmlns:a16="http://schemas.microsoft.com/office/drawing/2014/main" id="{B5A2E092-1AA4-D3CD-9282-CFB71140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-12646"/>
            <a:ext cx="5994400" cy="1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1650E-B42C-F528-62B6-A573A66E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Řasy a člověk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976F5-9BA0-EB51-530C-28B984313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84"/>
            <a:ext cx="10515600" cy="4351338"/>
          </a:xfrm>
        </p:spPr>
        <p:txBody>
          <a:bodyPr/>
          <a:lstStyle/>
          <a:p>
            <a:r>
              <a:rPr lang="cs-CZ" dirty="0"/>
              <a:t>160 druhů mořských řas je vhodných ke konzumaci</a:t>
            </a:r>
          </a:p>
          <a:p>
            <a:r>
              <a:rPr lang="cs-CZ" dirty="0"/>
              <a:t>Ruduchy, zelené řasy, chaluhy</a:t>
            </a:r>
          </a:p>
          <a:p>
            <a:r>
              <a:rPr lang="cs-CZ" i="1" dirty="0" err="1"/>
              <a:t>Caulerpa</a:t>
            </a:r>
            <a:r>
              <a:rPr lang="cs-CZ" i="1" dirty="0"/>
              <a:t>, </a:t>
            </a:r>
            <a:r>
              <a:rPr lang="cs-CZ" i="1" dirty="0" err="1"/>
              <a:t>Ulva</a:t>
            </a:r>
            <a:r>
              <a:rPr lang="cs-CZ" i="1" dirty="0"/>
              <a:t>, </a:t>
            </a:r>
            <a:r>
              <a:rPr lang="cs-CZ" i="1" dirty="0" err="1"/>
              <a:t>Laminaria</a:t>
            </a:r>
            <a:r>
              <a:rPr lang="cs-CZ" i="1" dirty="0"/>
              <a:t>, </a:t>
            </a:r>
            <a:r>
              <a:rPr lang="cs-CZ" i="1" dirty="0" err="1"/>
              <a:t>Gelidium</a:t>
            </a:r>
            <a:r>
              <a:rPr lang="cs-CZ" i="1" dirty="0"/>
              <a:t>, </a:t>
            </a:r>
            <a:r>
              <a:rPr lang="cs-CZ" i="1" dirty="0" err="1"/>
              <a:t>Chondrus</a:t>
            </a:r>
            <a:endParaRPr lang="cs-CZ" i="1" dirty="0"/>
          </a:p>
          <a:p>
            <a:r>
              <a:rPr lang="cs-CZ" i="1" dirty="0" err="1"/>
              <a:t>Chlorella</a:t>
            </a:r>
            <a:r>
              <a:rPr lang="cs-CZ" i="1" dirty="0"/>
              <a:t>, </a:t>
            </a:r>
            <a:r>
              <a:rPr lang="cs-CZ" i="1" dirty="0" err="1"/>
              <a:t>Limnospira</a:t>
            </a:r>
            <a:endParaRPr lang="cs-CZ" i="1" dirty="0"/>
          </a:p>
          <a:p>
            <a:r>
              <a:rPr lang="cs-CZ" i="1" dirty="0" err="1"/>
              <a:t>Nostoc</a:t>
            </a:r>
            <a:r>
              <a:rPr lang="cs-CZ" dirty="0"/>
              <a:t> součástí tradiční čínské medicíny</a:t>
            </a:r>
          </a:p>
        </p:txBody>
      </p:sp>
      <p:pic>
        <p:nvPicPr>
          <p:cNvPr id="6148" name="Picture 4" descr="Identifying undaria – Marine invaders – Te Ara Encyclopedia of New Zealand">
            <a:extLst>
              <a:ext uri="{FF2B5EF4-FFF2-40B4-BE49-F238E27FC236}">
                <a16:creationId xmlns:a16="http://schemas.microsoft.com/office/drawing/2014/main" id="{F2D0F4AE-5006-0DC0-D201-90C3DDF4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79" y="4615350"/>
            <a:ext cx="1494772" cy="21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G Seafood Salát Wakame z mořských řas">
            <a:extLst>
              <a:ext uri="{FF2B5EF4-FFF2-40B4-BE49-F238E27FC236}">
                <a16:creationId xmlns:a16="http://schemas.microsoft.com/office/drawing/2014/main" id="{F1F2ADBF-0D3C-24B2-48E6-D6211E13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74" y="4799995"/>
            <a:ext cx="3263626" cy="15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621ECBD-82E8-95C0-A95E-0E0AFA558381}"/>
              </a:ext>
            </a:extLst>
          </p:cNvPr>
          <p:cNvSpPr/>
          <p:nvPr/>
        </p:nvSpPr>
        <p:spPr>
          <a:xfrm>
            <a:off x="5943023" y="5593286"/>
            <a:ext cx="935258" cy="16771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39DE27-BA40-54A1-A31C-CB34AB6D77BF}"/>
              </a:ext>
            </a:extLst>
          </p:cNvPr>
          <p:cNvSpPr txBox="1"/>
          <p:nvPr/>
        </p:nvSpPr>
        <p:spPr>
          <a:xfrm>
            <a:off x="4781951" y="45691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 err="1"/>
              <a:t>Undaria</a:t>
            </a:r>
            <a:r>
              <a:rPr lang="cs-CZ" sz="2400" dirty="0" err="1"/>
              <a:t>-wakame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534177-D5EE-1CA5-A6E1-1F6B10068987}"/>
              </a:ext>
            </a:extLst>
          </p:cNvPr>
          <p:cNvSpPr txBox="1"/>
          <p:nvPr/>
        </p:nvSpPr>
        <p:spPr>
          <a:xfrm>
            <a:off x="7992511" y="-126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 err="1"/>
              <a:t>Porphyra</a:t>
            </a:r>
            <a:r>
              <a:rPr lang="cs-CZ" sz="2400" i="1" dirty="0"/>
              <a:t>- </a:t>
            </a:r>
            <a:r>
              <a:rPr lang="cs-CZ" sz="2400" dirty="0" err="1"/>
              <a:t>Nori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3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45D247-30DA-9467-88BF-C828FB7F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Řasy a člověk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DDEE4-4D90-38D0-82DA-21AF3BC2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dirty="0"/>
              <a:t>Jód, agar, karagen, </a:t>
            </a:r>
            <a:r>
              <a:rPr lang="cs-CZ" b="1" dirty="0"/>
              <a:t>algináty</a:t>
            </a:r>
            <a:r>
              <a:rPr lang="cs-CZ" dirty="0"/>
              <a:t> (polymery s obsahem organických kyselin)</a:t>
            </a:r>
          </a:p>
          <a:p>
            <a:r>
              <a:rPr lang="cs-CZ" dirty="0"/>
              <a:t>Algináty: z chaluh </a:t>
            </a:r>
            <a:r>
              <a:rPr lang="cs-CZ" i="1" dirty="0" err="1"/>
              <a:t>Macrocystis</a:t>
            </a:r>
            <a:r>
              <a:rPr lang="cs-CZ" dirty="0"/>
              <a:t> (</a:t>
            </a:r>
            <a:r>
              <a:rPr lang="cs-CZ" dirty="0" err="1"/>
              <a:t>kelp</a:t>
            </a:r>
            <a:r>
              <a:rPr lang="cs-CZ" dirty="0"/>
              <a:t>), </a:t>
            </a:r>
            <a:r>
              <a:rPr lang="cs-CZ" i="1" dirty="0" err="1"/>
              <a:t>Laminaria</a:t>
            </a:r>
            <a:endParaRPr lang="cs-CZ" i="1" dirty="0"/>
          </a:p>
          <a:p>
            <a:r>
              <a:rPr lang="cs-CZ" dirty="0"/>
              <a:t>Gely, celofán, žvýkačky</a:t>
            </a:r>
          </a:p>
          <a:p>
            <a:r>
              <a:rPr lang="cs-CZ" dirty="0"/>
              <a:t>Nejnověji hojení ran</a:t>
            </a:r>
          </a:p>
          <a:p>
            <a:r>
              <a:rPr lang="cs-CZ" dirty="0"/>
              <a:t>Farmaceutický průmysl</a:t>
            </a:r>
          </a:p>
          <a:p>
            <a:r>
              <a:rPr lang="cs-CZ" dirty="0" err="1"/>
              <a:t>Thalasoterapie</a:t>
            </a:r>
            <a:endParaRPr lang="cs-CZ" dirty="0"/>
          </a:p>
          <a:p>
            <a:endParaRPr lang="cs-CZ" dirty="0"/>
          </a:p>
        </p:txBody>
      </p:sp>
      <p:sp>
        <p:nvSpPr>
          <p:cNvPr id="7183" name="Oval 71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Zajímavosti o kelpu – v čem náš organismus podpoří - ProfiDoplnkyStravy.cz">
            <a:extLst>
              <a:ext uri="{FF2B5EF4-FFF2-40B4-BE49-F238E27FC236}">
                <a16:creationId xmlns:a16="http://schemas.microsoft.com/office/drawing/2014/main" id="{459DDBE3-08A3-AAD6-7C40-9DA13ABB7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r="13881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Arc 71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Macrocystis | Giant Kelp, Seaweed, Marine Plant | Britannica">
            <a:extLst>
              <a:ext uri="{FF2B5EF4-FFF2-40B4-BE49-F238E27FC236}">
                <a16:creationId xmlns:a16="http://schemas.microsoft.com/office/drawing/2014/main" id="{FDF7D4A9-5DD9-6977-1DBA-A76C330BB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9360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sy Obří Řasy Macrocystis Pyrifera Běžně Rostou Studených Vodách Podél —  Stock Fotografie © ead72 #368455180">
            <a:extLst>
              <a:ext uri="{FF2B5EF4-FFF2-40B4-BE49-F238E27FC236}">
                <a16:creationId xmlns:a16="http://schemas.microsoft.com/office/drawing/2014/main" id="{590BEF54-AA3B-18BF-6287-18EEC31C3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76F6E81-AF58-A677-DA51-FF1C5164D787}"/>
              </a:ext>
            </a:extLst>
          </p:cNvPr>
          <p:cNvSpPr txBox="1"/>
          <p:nvPr/>
        </p:nvSpPr>
        <p:spPr>
          <a:xfrm>
            <a:off x="7457440" y="29971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 err="1"/>
              <a:t>Macrocystis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F1586-D49D-7AEC-DCED-9DAC4BE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3174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Sinice a řasy a pH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10BFF-AE60-B8C1-96DD-DE937C3E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60" y="2018986"/>
            <a:ext cx="5381240" cy="452151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pH prostředí souvisí s množstvím, resp. aktivitou, </a:t>
            </a:r>
            <a:r>
              <a:rPr lang="cs-CZ" dirty="0" err="1"/>
              <a:t>oxoniových</a:t>
            </a:r>
            <a:r>
              <a:rPr lang="cs-CZ" dirty="0"/>
              <a:t> kationtů, jedná se o záporný dekadický logaritmus této hodnoty</a:t>
            </a:r>
          </a:p>
          <a:p>
            <a:r>
              <a:rPr lang="en-US" dirty="0"/>
              <a:t>potential of hydrogen, </a:t>
            </a:r>
            <a:r>
              <a:rPr lang="en-US" dirty="0" err="1"/>
              <a:t>latinsky</a:t>
            </a:r>
            <a:r>
              <a:rPr lang="en-US" dirty="0"/>
              <a:t> </a:t>
            </a:r>
            <a:r>
              <a:rPr lang="en-US" dirty="0" err="1"/>
              <a:t>potentia</a:t>
            </a:r>
            <a:r>
              <a:rPr lang="en-US" dirty="0"/>
              <a:t> </a:t>
            </a:r>
            <a:r>
              <a:rPr lang="en-US" dirty="0" err="1"/>
              <a:t>hydrogenii</a:t>
            </a:r>
            <a:r>
              <a:rPr lang="cs-CZ" dirty="0"/>
              <a:t> = </a:t>
            </a:r>
            <a:r>
              <a:rPr lang="en-US" dirty="0" err="1"/>
              <a:t>potenciál</a:t>
            </a:r>
            <a:r>
              <a:rPr lang="en-US" dirty="0"/>
              <a:t> </a:t>
            </a:r>
            <a:r>
              <a:rPr lang="en-US" dirty="0" err="1"/>
              <a:t>vodík</a:t>
            </a:r>
            <a:r>
              <a:rPr lang="cs-CZ" dirty="0"/>
              <a:t>u</a:t>
            </a:r>
          </a:p>
          <a:p>
            <a:r>
              <a:rPr lang="cs-CZ" dirty="0"/>
              <a:t>vyjadřuje, zda vodný roztok reaguje kysele či naopak zásaditě (alkalicky)</a:t>
            </a:r>
          </a:p>
          <a:p>
            <a:pPr marL="0" indent="0">
              <a:buNone/>
            </a:pPr>
            <a:endParaRPr lang="cs-CZ" dirty="0"/>
          </a:p>
          <a:p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92128B-B7DE-6DE5-069B-0C1E02CC97B7}"/>
              </a:ext>
            </a:extLst>
          </p:cNvPr>
          <p:cNvSpPr txBox="1"/>
          <p:nvPr/>
        </p:nvSpPr>
        <p:spPr>
          <a:xfrm>
            <a:off x="6193281" y="8895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Polyfázická</a:t>
            </a:r>
            <a:r>
              <a:rPr lang="cs-CZ" dirty="0"/>
              <a:t> studie sinic rodu </a:t>
            </a:r>
            <a:r>
              <a:rPr lang="cs-CZ" i="1" dirty="0" err="1"/>
              <a:t>Gleocapsa</a:t>
            </a:r>
            <a:r>
              <a:rPr lang="cs-CZ" dirty="0"/>
              <a:t>- Iva Dadáková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4842F4-4E60-3B75-EFD1-A8F1283A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2606189"/>
            <a:ext cx="5737351" cy="380084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CB4BE9-0D31-532D-F584-5BB7AFACE3FC}"/>
              </a:ext>
            </a:extLst>
          </p:cNvPr>
          <p:cNvSpPr txBox="1"/>
          <p:nvPr/>
        </p:nvSpPr>
        <p:spPr>
          <a:xfrm>
            <a:off x="5740401" y="6418287"/>
            <a:ext cx="6771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1" u="none" strike="noStrike" baseline="0" dirty="0" err="1">
                <a:solidFill>
                  <a:srgbClr val="000000"/>
                </a:solidFill>
              </a:rPr>
              <a:t>Gloeocapsa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 alpina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změny barvení pigmentu v řadě pH 4 – pH 9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9773C57-9C54-59E2-393B-3A0E5409D6E5}"/>
              </a:ext>
            </a:extLst>
          </p:cNvPr>
          <p:cNvSpPr txBox="1"/>
          <p:nvPr/>
        </p:nvSpPr>
        <p:spPr>
          <a:xfrm>
            <a:off x="6193281" y="145429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Druhy s modravými pigmenty (</a:t>
            </a:r>
            <a:r>
              <a:rPr lang="cs-CZ" i="1" dirty="0"/>
              <a:t>G. </a:t>
            </a:r>
            <a:r>
              <a:rPr lang="cs-CZ" i="1" dirty="0" err="1"/>
              <a:t>atrata</a:t>
            </a:r>
            <a:r>
              <a:rPr lang="cs-CZ" i="1" dirty="0"/>
              <a:t> a G. alpina</a:t>
            </a:r>
            <a:r>
              <a:rPr lang="cs-CZ" dirty="0"/>
              <a:t>) se v kyselém prostředí (pH 4) barvily červeně, v zásaditém prostředí (pH 9) pak modře.</a:t>
            </a:r>
          </a:p>
        </p:txBody>
      </p:sp>
    </p:spTree>
    <p:extLst>
      <p:ext uri="{BB962C8B-B14F-4D97-AF65-F5344CB8AC3E}">
        <p14:creationId xmlns:p14="http://schemas.microsoft.com/office/powerpoint/2010/main" val="39312057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919</Words>
  <Application>Microsoft Office PowerPoint</Application>
  <PresentationFormat>Širokoúhlá obrazovka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Motiv Office</vt:lpstr>
      <vt:lpstr>Prezentace aplikace PowerPoint</vt:lpstr>
      <vt:lpstr>Řasy a jiné organismy</vt:lpstr>
      <vt:lpstr>Řasy a jiné organismy</vt:lpstr>
      <vt:lpstr>Řasy a jiné organismy</vt:lpstr>
      <vt:lpstr>Řasy a jiné organismy</vt:lpstr>
      <vt:lpstr>Řasy a člověk</vt:lpstr>
      <vt:lpstr>Řasy a člověk</vt:lpstr>
      <vt:lpstr>Řasy a člověk</vt:lpstr>
      <vt:lpstr>Sinice a řasy a pH</vt:lpstr>
      <vt:lpstr>Sinice, řasy a pH</vt:lpstr>
      <vt:lpstr>Sinice a řasy a nízké pH</vt:lpstr>
      <vt:lpstr>Sinice, řasy a nízké pH: Rio Tinto</vt:lpstr>
      <vt:lpstr>Sinice, řasy a nízké pH</vt:lpstr>
      <vt:lpstr>Sinice, řasy a pH půdy</vt:lpstr>
      <vt:lpstr>Sinice, řasy a vysoké pH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Chattová</dc:creator>
  <cp:lastModifiedBy>Barbora Chattová</cp:lastModifiedBy>
  <cp:revision>81</cp:revision>
  <dcterms:created xsi:type="dcterms:W3CDTF">2024-03-13T08:24:53Z</dcterms:created>
  <dcterms:modified xsi:type="dcterms:W3CDTF">2024-04-04T07:53:45Z</dcterms:modified>
</cp:coreProperties>
</file>