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21" r:id="rId3"/>
    <p:sldId id="314" r:id="rId4"/>
    <p:sldId id="316" r:id="rId5"/>
    <p:sldId id="318" r:id="rId6"/>
    <p:sldId id="317" r:id="rId7"/>
    <p:sldId id="326" r:id="rId8"/>
    <p:sldId id="327" r:id="rId9"/>
    <p:sldId id="328" r:id="rId10"/>
    <p:sldId id="320" r:id="rId11"/>
    <p:sldId id="325" r:id="rId12"/>
    <p:sldId id="323" r:id="rId13"/>
    <p:sldId id="324" r:id="rId14"/>
    <p:sldId id="295" r:id="rId15"/>
    <p:sldId id="300" r:id="rId16"/>
    <p:sldId id="277" r:id="rId17"/>
    <p:sldId id="322" r:id="rId18"/>
    <p:sldId id="319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A43C04-98FD-F1DE-DDED-761F67286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86F5B7-8EC6-ED0B-4F01-076C86CA0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855864-CC58-F877-DBFE-741680A3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98FC17-4ADF-CEFE-DB13-2EE968C2E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23414-940A-2AC5-F880-D6FA4AE4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17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17C615-35E4-9498-8D91-2B3F8EC2D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AA00616-6D26-4DCE-5CE1-FE12133C0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682521-B34B-3ACA-4479-8CEC96EA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D2D731-13F5-CF3C-C315-CB087FE8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96E0B6-FF99-1C1B-A30C-C1645116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7058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4E5E9D2-30AD-3E06-4EFC-16D93724F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1370E1-7366-74C6-071B-23C6C82E9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24E003-5812-AB26-0061-2538CD98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80E439-FDEB-2E24-51B7-C0995601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11FB57-9120-D469-11AC-A677D153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935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27CC72-B2FA-F58B-185B-24452182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F41CEE-27CF-9836-BAB3-316697F37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BBED03-42C4-714E-4281-58B0F64C7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60C927-C8D2-E583-5DCF-7A39DEEF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3AC716-7F03-056F-FCCA-83CC3974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748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9EB742-956D-C843-F73A-60DA1885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EF5190-C34A-70CF-F6AE-5FC31F9D4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0731EC-F241-0F2A-5251-34F88B01D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C80C1B-F9E8-C796-A26B-FA227C93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F531DD-DC3E-CC46-AE0E-44CBAD56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4252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C875A6-0909-6A99-249D-44A452BA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C2AD2C-8315-F378-A80A-E024937DD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466563-2E1C-D579-66FB-C64052563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706447-4339-4E8B-72E6-B8D72664F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11BC9D-28EF-32FE-15C2-31D5E3E49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67820AC-8027-0F49-2EE5-C38ADACF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778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B6DB0C-7C5C-B9EB-9214-7488AA964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168D2A-EAFE-5F93-76A7-0EB9B7B24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021E26-8408-B037-6E42-36F77041A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79BFA9E-668C-6434-0FC6-CC49E3127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BBE11E5-D04E-5300-873B-421DB032C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52B6ED4-3ABE-7249-C84A-C3C4B64D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3303BCB-0197-D5C6-2F02-FCADFD82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D8F43C0-1835-947E-C49C-FEF52436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031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4DA2F6-9317-EAD1-3535-CC4C3C0A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3217BA5-33AA-C1E9-C937-D480B7E08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EF3BC53-B6E7-659A-0D65-145B34D23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7336CE0-ABA4-37DE-224A-050008C1B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909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EA6CCD-8C65-D7CE-82F0-796043FCA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F2D3BAA-787E-F672-5D96-C2A272DA9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F7523D-6205-3AC3-C570-62B04033D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385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7FBE7-28F0-61EF-4C3B-86517284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28EC9C-496A-6F37-B112-67189C23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2775BBD-BB90-FDF4-94D9-A9098D679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246564-9714-974F-9ACF-A7250EFA0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833934-74F8-FB25-4D40-839F1E4D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64214C-E233-C950-4DD6-45E66AB7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8982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EEEF13-761B-F805-0401-C7E16BB42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EBF14AB-7568-ADDC-5149-05EB0B5B5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9FE2F7E-857E-8074-E6A6-56B224588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E26951-16C0-9178-8B55-DEEA168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0DF232-DD11-7553-CC08-4F94E6B7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FA3AE88-8031-50D7-98E1-C2E5948D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384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13E038A-F33D-16A7-7F49-7ED4AC849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62F4A1-F638-D583-CA28-274E84A54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031BB1-02BF-799D-F886-7103746B0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403D33-B102-4D79-80D1-53B4F16C4574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C1ECF9-DE71-A424-C715-4D827574A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17FFF0-DD1E-E0B6-19C2-D20BA33A1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AC4D10-0E98-410C-8EC4-576ACE329EF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081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3" descr="Obsah obrázku kresba, obraz, umění, ilustrace&#10;&#10;Popis byl vytvořen automaticky">
            <a:extLst>
              <a:ext uri="{FF2B5EF4-FFF2-40B4-BE49-F238E27FC236}">
                <a16:creationId xmlns:a16="http://schemas.microsoft.com/office/drawing/2014/main" id="{BCC09DE0-C843-2571-F4AA-841E8249C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384659" y="561659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7AC57F8-C110-836C-381B-B3C8717BBE24}"/>
              </a:ext>
            </a:extLst>
          </p:cNvPr>
          <p:cNvSpPr txBox="1"/>
          <p:nvPr/>
        </p:nvSpPr>
        <p:spPr>
          <a:xfrm>
            <a:off x="6657715" y="2990818"/>
            <a:ext cx="4195673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70C0">
                    <a:alpha val="80000"/>
                  </a:srgbClr>
                </a:solidFill>
              </a:rPr>
              <a:t>Ekologie</a:t>
            </a:r>
            <a:r>
              <a:rPr lang="en-US" sz="3200" dirty="0">
                <a:solidFill>
                  <a:srgbClr val="0070C0">
                    <a:alpha val="8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0070C0">
                    <a:alpha val="80000"/>
                  </a:srgbClr>
                </a:solidFill>
              </a:rPr>
              <a:t>sinic</a:t>
            </a:r>
            <a:r>
              <a:rPr lang="en-US" sz="3200" dirty="0">
                <a:solidFill>
                  <a:srgbClr val="0070C0">
                    <a:alpha val="80000"/>
                  </a:srgbClr>
                </a:solidFill>
              </a:rPr>
              <a:t> a </a:t>
            </a:r>
            <a:r>
              <a:rPr lang="en-US" sz="3200" dirty="0" err="1">
                <a:solidFill>
                  <a:srgbClr val="0070C0">
                    <a:alpha val="80000"/>
                  </a:srgbClr>
                </a:solidFill>
              </a:rPr>
              <a:t>řas</a:t>
            </a:r>
            <a:r>
              <a:rPr lang="en-US" sz="3200" dirty="0">
                <a:solidFill>
                  <a:srgbClr val="0070C0">
                    <a:alpha val="80000"/>
                  </a:srgbClr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200" dirty="0">
                <a:solidFill>
                  <a:srgbClr val="0070C0">
                    <a:alpha val="80000"/>
                  </a:srgbClr>
                </a:solidFill>
              </a:rPr>
              <a:t>5</a:t>
            </a:r>
            <a:r>
              <a:rPr lang="en-US" sz="3200" dirty="0">
                <a:solidFill>
                  <a:srgbClr val="0070C0">
                    <a:alpha val="80000"/>
                  </a:srgbClr>
                </a:solidFill>
              </a:rPr>
              <a:t>. </a:t>
            </a:r>
            <a:r>
              <a:rPr lang="en-US" sz="3200" dirty="0" err="1">
                <a:solidFill>
                  <a:srgbClr val="0070C0">
                    <a:alpha val="80000"/>
                  </a:srgbClr>
                </a:solidFill>
              </a:rPr>
              <a:t>přednáška</a:t>
            </a:r>
            <a:endParaRPr lang="en-US" sz="3200" dirty="0">
              <a:solidFill>
                <a:srgbClr val="0070C0">
                  <a:alpha val="80000"/>
                </a:srgbClr>
              </a:solidFill>
            </a:endParaRP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EFAB0FDA-B04C-9164-98E0-BE9CEEC28A61}"/>
              </a:ext>
            </a:extLst>
          </p:cNvPr>
          <p:cNvSpPr txBox="1">
            <a:spLocks/>
          </p:cNvSpPr>
          <p:nvPr/>
        </p:nvSpPr>
        <p:spPr>
          <a:xfrm>
            <a:off x="6511507" y="4364471"/>
            <a:ext cx="5703623" cy="6918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>
                <a:solidFill>
                  <a:schemeClr val="tx2">
                    <a:lumMod val="75000"/>
                    <a:lumOff val="25000"/>
                  </a:schemeClr>
                </a:solidFill>
              </a:rPr>
              <a:t>Biogeografie sinic a řas</a:t>
            </a:r>
            <a:endParaRPr lang="cs-CZ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32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DDBC17-4896-CE80-17ED-796267110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817" y="1280161"/>
            <a:ext cx="7337943" cy="5498573"/>
          </a:xfrm>
        </p:spPr>
        <p:txBody>
          <a:bodyPr>
            <a:normAutofit/>
          </a:bodyPr>
          <a:lstStyle/>
          <a:p>
            <a:r>
              <a:rPr lang="cs-CZ" sz="2400" dirty="0"/>
              <a:t>Jedno z nejizolovanějších míst na světě</a:t>
            </a:r>
          </a:p>
          <a:p>
            <a:r>
              <a:rPr lang="cs-CZ" sz="2400" dirty="0"/>
              <a:t>Velká míra endemismu ve všech skupinách</a:t>
            </a:r>
          </a:p>
          <a:p>
            <a:r>
              <a:rPr lang="cs-CZ" sz="2400" dirty="0"/>
              <a:t>Vliv </a:t>
            </a:r>
            <a:r>
              <a:rPr lang="cs-CZ" sz="2400" dirty="0" err="1"/>
              <a:t>speciace</a:t>
            </a:r>
            <a:r>
              <a:rPr lang="cs-CZ" sz="2400" dirty="0"/>
              <a:t> a disturbance </a:t>
            </a:r>
          </a:p>
          <a:p>
            <a:r>
              <a:rPr lang="cs-CZ" sz="2400" dirty="0"/>
              <a:t>Některé rody obrovsky bohaté (</a:t>
            </a:r>
            <a:r>
              <a:rPr lang="cs-CZ" sz="2400" i="1" dirty="0" err="1"/>
              <a:t>Pinnularia</a:t>
            </a:r>
            <a:r>
              <a:rPr lang="cs-CZ" sz="2400" dirty="0"/>
              <a:t>)</a:t>
            </a:r>
          </a:p>
          <a:p>
            <a:r>
              <a:rPr lang="cs-CZ" sz="2400" dirty="0"/>
              <a:t>Jiné rody naopak úplně chybí (</a:t>
            </a:r>
            <a:r>
              <a:rPr lang="cs-CZ" sz="2400" i="1" dirty="0" err="1"/>
              <a:t>Fragilaria</a:t>
            </a:r>
            <a:r>
              <a:rPr lang="cs-CZ" sz="2400" i="1" dirty="0"/>
              <a:t>, </a:t>
            </a:r>
            <a:r>
              <a:rPr lang="cs-CZ" sz="2400" i="1" dirty="0" err="1"/>
              <a:t>Cymbella</a:t>
            </a:r>
            <a:r>
              <a:rPr lang="cs-CZ" sz="2400" dirty="0"/>
              <a:t>)</a:t>
            </a:r>
          </a:p>
          <a:p>
            <a:r>
              <a:rPr lang="cs-CZ" sz="2400" dirty="0"/>
              <a:t>Hybridi</a:t>
            </a:r>
          </a:p>
          <a:p>
            <a:r>
              <a:rPr lang="cs-CZ" sz="2400" dirty="0"/>
              <a:t>Druhy typické pouze pro sub-Antarktidu</a:t>
            </a:r>
          </a:p>
          <a:p>
            <a:endParaRPr lang="en-US" sz="2000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6DFD84A-4359-FCC1-6A6F-5887530BA728}"/>
              </a:ext>
            </a:extLst>
          </p:cNvPr>
          <p:cNvSpPr txBox="1">
            <a:spLocks/>
          </p:cNvSpPr>
          <p:nvPr/>
        </p:nvSpPr>
        <p:spPr>
          <a:xfrm>
            <a:off x="4653280" y="280452"/>
            <a:ext cx="5703623" cy="691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Case study: </a:t>
            </a:r>
            <a:r>
              <a:rPr lang="cs-CZ" sz="36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Ile</a:t>
            </a:r>
            <a:r>
              <a:rPr lang="cs-CZ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Amsterdam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06124CA3-ECA5-E1E6-4F8E-008122AAD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362713" cy="5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1741368-B30C-8374-B359-5DCD4002D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75" y="5352044"/>
            <a:ext cx="8721386" cy="150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0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C4BDA6-81C6-BE48-9ABB-B93E23DBC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3AFE5EB-98CE-3402-1265-EA23E62E4C62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D133153-62BA-19B9-9F5D-515DC5D74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53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D8DC8BB-2EE2-A7FE-D7D1-E97083E91D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188" y="2968498"/>
            <a:ext cx="4772811" cy="301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82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68925E-27E3-103F-29FE-8CD619713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3EDCE9-4347-41D5-2662-079F6C453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457" y="0"/>
            <a:ext cx="483154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AEBEA460-7727-2AD1-5004-90D0318B1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B907DB1-FC2F-AB86-0A45-72D065F87EEC}"/>
              </a:ext>
            </a:extLst>
          </p:cNvPr>
          <p:cNvSpPr txBox="1"/>
          <p:nvPr/>
        </p:nvSpPr>
        <p:spPr>
          <a:xfrm>
            <a:off x="328787" y="0"/>
            <a:ext cx="635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Diomedea</a:t>
            </a:r>
            <a:r>
              <a:rPr lang="cs-CZ" i="1" dirty="0"/>
              <a:t> </a:t>
            </a:r>
            <a:r>
              <a:rPr lang="cs-CZ" i="1" dirty="0" err="1"/>
              <a:t>amsterdamensis</a:t>
            </a:r>
            <a:r>
              <a:rPr lang="cs-CZ" i="1" dirty="0"/>
              <a:t>, </a:t>
            </a:r>
            <a:r>
              <a:rPr lang="cs-CZ" i="1" dirty="0" err="1"/>
              <a:t>Humidophila</a:t>
            </a:r>
            <a:r>
              <a:rPr lang="cs-CZ" i="1" dirty="0"/>
              <a:t> </a:t>
            </a:r>
            <a:r>
              <a:rPr lang="cs-CZ" i="1" dirty="0" err="1"/>
              <a:t>amsterdamensis</a:t>
            </a:r>
            <a:endParaRPr lang="cs-CZ" i="1" dirty="0"/>
          </a:p>
        </p:txBody>
      </p:sp>
      <p:pic>
        <p:nvPicPr>
          <p:cNvPr id="8" name="Zástupný symbol pro obsah 6">
            <a:extLst>
              <a:ext uri="{FF2B5EF4-FFF2-40B4-BE49-F238E27FC236}">
                <a16:creationId xmlns:a16="http://schemas.microsoft.com/office/drawing/2014/main" id="{F22210E7-0A0C-23E8-F6B5-0D9886986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2" y="2987041"/>
            <a:ext cx="6038622" cy="38709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D86FE35-BEE4-C9EE-6EDC-CD42F6147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396" y="391347"/>
            <a:ext cx="4918061" cy="327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117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5E565AC-2D6E-735C-6E0B-AC99AD64A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0720" cy="534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7BCE49F-4BCE-467B-A9BC-FD7A4D973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145" y="0"/>
            <a:ext cx="6391855" cy="534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681EA5C-417B-5754-6DC4-8DFA4952F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89" y="0"/>
            <a:ext cx="776435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39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17599" y="1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i="1" dirty="0" err="1">
                <a:solidFill>
                  <a:srgbClr val="0070C0"/>
                </a:solidFill>
              </a:rPr>
              <a:t>Ferocia</a:t>
            </a:r>
            <a:r>
              <a:rPr lang="en-US" sz="2800" dirty="0">
                <a:solidFill>
                  <a:srgbClr val="0070C0"/>
                </a:solidFill>
              </a:rPr>
              <a:t> gen. </a:t>
            </a:r>
            <a:r>
              <a:rPr lang="en-US" sz="2800" dirty="0" err="1">
                <a:solidFill>
                  <a:srgbClr val="0070C0"/>
                </a:solidFill>
              </a:rPr>
              <a:t>nov.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cs-CZ" sz="2800" dirty="0">
                <a:solidFill>
                  <a:srgbClr val="0070C0"/>
                </a:solidFill>
              </a:rPr>
              <a:t>nový rod centrických rozsivek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8640" y="1066800"/>
            <a:ext cx="9255659" cy="4767061"/>
          </a:xfrm>
        </p:spPr>
        <p:txBody>
          <a:bodyPr>
            <a:normAutofit/>
          </a:bodyPr>
          <a:lstStyle/>
          <a:p>
            <a:r>
              <a:rPr lang="cs-CZ" sz="2400" dirty="0"/>
              <a:t>Lávový tunel a jeskyně na </a:t>
            </a:r>
            <a:r>
              <a:rPr lang="en-US" sz="2400" dirty="0"/>
              <a:t>Ile Amsterdam</a:t>
            </a:r>
            <a:endParaRPr lang="cs-CZ" sz="2400" dirty="0"/>
          </a:p>
          <a:p>
            <a:r>
              <a:rPr lang="cs-CZ" sz="2400" dirty="0" err="1"/>
              <a:t>Valvy</a:t>
            </a:r>
            <a:r>
              <a:rPr lang="cs-CZ" sz="2400" dirty="0"/>
              <a:t> spojené trny (</a:t>
            </a:r>
            <a:r>
              <a:rPr lang="en-US" sz="2400" dirty="0"/>
              <a:t>linking spines</a:t>
            </a:r>
            <a:r>
              <a:rPr lang="cs-CZ" sz="2400" dirty="0"/>
              <a:t>)</a:t>
            </a:r>
          </a:p>
          <a:p>
            <a:r>
              <a:rPr lang="en-US" sz="2400" i="1" dirty="0" err="1"/>
              <a:t>Ferocia</a:t>
            </a:r>
            <a:r>
              <a:rPr lang="en-US" sz="2400" i="1" dirty="0"/>
              <a:t> </a:t>
            </a:r>
            <a:r>
              <a:rPr lang="en-US" sz="2400" i="1" dirty="0" err="1"/>
              <a:t>setosa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35" y="1016199"/>
            <a:ext cx="4507065" cy="58338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59" y="2486809"/>
            <a:ext cx="5439575" cy="436325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8EB6E62-E629-AAFB-231E-673B85FD6E22}"/>
              </a:ext>
            </a:extLst>
          </p:cNvPr>
          <p:cNvSpPr txBox="1"/>
          <p:nvPr/>
        </p:nvSpPr>
        <p:spPr>
          <a:xfrm>
            <a:off x="121920" y="3429000"/>
            <a:ext cx="2397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Ferox</a:t>
            </a:r>
            <a:r>
              <a:rPr lang="cs-CZ" dirty="0"/>
              <a:t>/</a:t>
            </a:r>
            <a:r>
              <a:rPr lang="cs-CZ" dirty="0" err="1"/>
              <a:t>Fierce</a:t>
            </a:r>
            <a:r>
              <a:rPr lang="cs-CZ" dirty="0"/>
              <a:t>:</a:t>
            </a:r>
          </a:p>
          <a:p>
            <a:r>
              <a:rPr lang="cs-CZ" dirty="0"/>
              <a:t>Divoký</a:t>
            </a:r>
          </a:p>
          <a:p>
            <a:r>
              <a:rPr lang="cs-CZ" dirty="0"/>
              <a:t>Prudký</a:t>
            </a:r>
          </a:p>
          <a:p>
            <a:r>
              <a:rPr lang="cs-CZ" dirty="0"/>
              <a:t>Dravý</a:t>
            </a:r>
          </a:p>
          <a:p>
            <a:r>
              <a:rPr lang="cs-CZ" dirty="0"/>
              <a:t>Bouřlivý</a:t>
            </a:r>
          </a:p>
          <a:p>
            <a:r>
              <a:rPr lang="cs-CZ" dirty="0"/>
              <a:t>Lítý</a:t>
            </a:r>
          </a:p>
          <a:p>
            <a:endParaRPr lang="cs-CZ" dirty="0"/>
          </a:p>
          <a:p>
            <a:r>
              <a:rPr lang="cs-CZ" i="1" dirty="0"/>
              <a:t>Urputnice štětinatá</a:t>
            </a:r>
          </a:p>
          <a:p>
            <a:endParaRPr lang="cs-CZ" dirty="0"/>
          </a:p>
          <a:p>
            <a:r>
              <a:rPr lang="cs-CZ" i="1" dirty="0"/>
              <a:t>Lítice chlupatá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5992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9425" y="127695"/>
            <a:ext cx="7886700" cy="1325563"/>
          </a:xfrm>
        </p:spPr>
        <p:txBody>
          <a:bodyPr/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C:\Users\bara\Desktop\ind_spe2 (1)-page-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89" y="886772"/>
            <a:ext cx="8715022" cy="477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173849" y="127695"/>
            <a:ext cx="838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Indicator species for different groups of samples</a:t>
            </a:r>
            <a:endParaRPr lang="cs-CZ" sz="2400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92744B22-DB05-CB05-4937-ED0DC6F13C28}"/>
              </a:ext>
            </a:extLst>
          </p:cNvPr>
          <p:cNvSpPr/>
          <p:nvPr/>
        </p:nvSpPr>
        <p:spPr>
          <a:xfrm>
            <a:off x="6096000" y="886772"/>
            <a:ext cx="1412240" cy="2308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42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29" y="0"/>
            <a:ext cx="6265943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39482F0-D1C2-77AF-D840-1DF7193348F6}"/>
              </a:ext>
            </a:extLst>
          </p:cNvPr>
          <p:cNvSpPr txBox="1"/>
          <p:nvPr/>
        </p:nvSpPr>
        <p:spPr>
          <a:xfrm>
            <a:off x="111760" y="1005840"/>
            <a:ext cx="2851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„</a:t>
            </a:r>
            <a:r>
              <a:rPr lang="en-AU" i="1" dirty="0"/>
              <a:t>Dubium </a:t>
            </a:r>
            <a:r>
              <a:rPr lang="en-AU" i="1" dirty="0" err="1"/>
              <a:t>obscurum</a:t>
            </a:r>
            <a:r>
              <a:rPr lang="en-AU" i="1" dirty="0"/>
              <a:t>“</a:t>
            </a:r>
          </a:p>
          <a:p>
            <a:r>
              <a:rPr lang="en-AU" i="1" dirty="0"/>
              <a:t>aka</a:t>
            </a:r>
          </a:p>
          <a:p>
            <a:r>
              <a:rPr lang="en-AU" i="1" dirty="0"/>
              <a:t>Weirdo</a:t>
            </a:r>
          </a:p>
          <a:p>
            <a:r>
              <a:rPr lang="en-AU" i="1" dirty="0"/>
              <a:t>„the strange </a:t>
            </a:r>
            <a:r>
              <a:rPr lang="en-AU" i="1" dirty="0" err="1"/>
              <a:t>naviculoid</a:t>
            </a:r>
            <a:r>
              <a:rPr lang="cs-CZ" i="1" dirty="0"/>
              <a:t>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0092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braz, vejce&#10;&#10;Popis byl vytvořen automaticky">
            <a:extLst>
              <a:ext uri="{FF2B5EF4-FFF2-40B4-BE49-F238E27FC236}">
                <a16:creationId xmlns:a16="http://schemas.microsoft.com/office/drawing/2014/main" id="{4EE2AA27-54B6-6264-6D81-932E5E12BC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" b="2808"/>
          <a:stretch/>
        </p:blipFill>
        <p:spPr>
          <a:xfrm>
            <a:off x="20" y="0"/>
            <a:ext cx="6116558" cy="685800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DDBC17-4896-CE80-17ED-796267110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017" y="1136914"/>
            <a:ext cx="6260983" cy="5498573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Hotspoty diverzity nemusí být hotspoty endemismu</a:t>
            </a:r>
          </a:p>
          <a:p>
            <a:r>
              <a:rPr lang="cs-CZ" sz="2400" dirty="0"/>
              <a:t>Nekompletní data a </a:t>
            </a:r>
            <a:r>
              <a:rPr lang="cs-CZ" sz="2400" dirty="0" err="1"/>
              <a:t>undersampling</a:t>
            </a:r>
            <a:endParaRPr lang="cs-CZ" sz="2400" dirty="0"/>
          </a:p>
          <a:p>
            <a:r>
              <a:rPr lang="cs-CZ" sz="2400" dirty="0"/>
              <a:t>Jsou to skutečně endemické druhy, nebo nemáme dost dat?</a:t>
            </a:r>
          </a:p>
          <a:p>
            <a:r>
              <a:rPr lang="cs-CZ" sz="2400" dirty="0"/>
              <a:t>Jsou ty druhy vzácné nebo málo známé?</a:t>
            </a:r>
          </a:p>
          <a:p>
            <a:r>
              <a:rPr lang="cs-CZ" sz="2400" dirty="0"/>
              <a:t>Zcela neplatí </a:t>
            </a:r>
            <a:r>
              <a:rPr lang="cs-CZ" sz="2400" dirty="0" err="1"/>
              <a:t>ubikvitní</a:t>
            </a:r>
            <a:r>
              <a:rPr lang="cs-CZ" sz="2400" dirty="0"/>
              <a:t> teorie (protista mají rychlý generační čas-probíhají mutace a dochází k </a:t>
            </a:r>
            <a:r>
              <a:rPr lang="cs-CZ" sz="2400" dirty="0" err="1"/>
              <a:t>speciaci</a:t>
            </a:r>
            <a:r>
              <a:rPr lang="cs-CZ" sz="2400" dirty="0"/>
              <a:t>)</a:t>
            </a:r>
          </a:p>
          <a:p>
            <a:r>
              <a:rPr lang="cs-CZ" sz="2400" dirty="0"/>
              <a:t>W. </a:t>
            </a:r>
            <a:r>
              <a:rPr lang="cs-CZ" sz="2400" dirty="0" err="1"/>
              <a:t>Foissner</a:t>
            </a:r>
            <a:r>
              <a:rPr lang="cs-CZ" sz="2400" dirty="0"/>
              <a:t>:  </a:t>
            </a:r>
            <a:r>
              <a:rPr lang="cs-CZ" sz="2400" dirty="0" err="1"/>
              <a:t>protistní</a:t>
            </a:r>
            <a:r>
              <a:rPr lang="cs-CZ" sz="2400" dirty="0"/>
              <a:t> organismy nejsou všudypřítomné a mají omezenou geografickou distribuci (ale jen některé)</a:t>
            </a:r>
          </a:p>
          <a:p>
            <a:r>
              <a:rPr lang="cs-CZ" sz="2400" dirty="0"/>
              <a:t>Koncept mírného endemismu</a:t>
            </a:r>
          </a:p>
          <a:p>
            <a:r>
              <a:rPr lang="cs-CZ" sz="2400" dirty="0"/>
              <a:t>Důležitou roli hraje prostředí!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6DFD84A-4359-FCC1-6A6F-5887530BA728}"/>
              </a:ext>
            </a:extLst>
          </p:cNvPr>
          <p:cNvSpPr txBox="1">
            <a:spLocks/>
          </p:cNvSpPr>
          <p:nvPr/>
        </p:nvSpPr>
        <p:spPr>
          <a:xfrm>
            <a:off x="6744749" y="222513"/>
            <a:ext cx="5703623" cy="691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Specifika sinic a řas</a:t>
            </a:r>
          </a:p>
        </p:txBody>
      </p:sp>
    </p:spTree>
    <p:extLst>
      <p:ext uri="{BB962C8B-B14F-4D97-AF65-F5344CB8AC3E}">
        <p14:creationId xmlns:p14="http://schemas.microsoft.com/office/powerpoint/2010/main" val="1952859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04DF05-FC2A-221F-1BDB-DF1D556FA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94" y="365126"/>
            <a:ext cx="5703623" cy="691888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Děkuji za pozornost!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27BDDF-ECB3-F5C4-68D7-8D181DBDC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72" y="1057014"/>
            <a:ext cx="5962785" cy="5435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„</a:t>
            </a:r>
            <a:r>
              <a:rPr lang="en-US" sz="2400" dirty="0"/>
              <a:t>Some may still ask, why we keep on describing more and more new species. </a:t>
            </a:r>
            <a:endParaRPr lang="cs-CZ" sz="2400" dirty="0"/>
          </a:p>
          <a:p>
            <a:pPr marL="0" indent="0">
              <a:buNone/>
            </a:pPr>
            <a:r>
              <a:rPr lang="en-US" sz="2400" dirty="0"/>
              <a:t>The basic taxonomic research is extremely important for people working in “special“ habitats. </a:t>
            </a:r>
            <a:endParaRPr lang="cs-CZ" sz="2400" dirty="0"/>
          </a:p>
          <a:p>
            <a:pPr marL="0" indent="0">
              <a:buNone/>
            </a:pPr>
            <a:r>
              <a:rPr lang="en-US" sz="2400" dirty="0"/>
              <a:t>More and more scientists are working in polar regions and we want to make their (and our) work more comfortable by converting those ‘cf.’s’ , </a:t>
            </a:r>
            <a:r>
              <a:rPr lang="en-US" sz="2400" dirty="0" err="1"/>
              <a:t>aff</a:t>
            </a:r>
            <a:r>
              <a:rPr lang="en-US" sz="2400" dirty="0"/>
              <a:t>.’s, and sp.’s to more certain, new, knowledge. </a:t>
            </a:r>
            <a:endParaRPr lang="cs-CZ" sz="2400" dirty="0"/>
          </a:p>
          <a:p>
            <a:pPr marL="0" indent="0">
              <a:buNone/>
            </a:pPr>
            <a:r>
              <a:rPr lang="en-US" sz="2400" dirty="0"/>
              <a:t>Or, can any of my colleagues from our vegetation science group imagine working in the South American mountains equipped just with the central European floras?</a:t>
            </a:r>
            <a:r>
              <a:rPr lang="cs-CZ" sz="2400" dirty="0"/>
              <a:t>“</a:t>
            </a:r>
            <a:endParaRPr lang="en-US" sz="2400" dirty="0"/>
          </a:p>
        </p:txBody>
      </p:sp>
      <p:pic>
        <p:nvPicPr>
          <p:cNvPr id="5" name="Zástupný obsah 4" descr="Obsah obrázku obraz, koule, rostlina&#10;&#10;Popis byl vytvořen automaticky">
            <a:extLst>
              <a:ext uri="{FF2B5EF4-FFF2-40B4-BE49-F238E27FC236}">
                <a16:creationId xmlns:a16="http://schemas.microsoft.com/office/drawing/2014/main" id="{D488C3A5-2876-4AE9-CB18-20C729F6A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6974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04DF05-FC2A-221F-1BDB-DF1D556FA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94" y="365126"/>
            <a:ext cx="5703623" cy="691888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Biogeografie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27BDDF-ECB3-F5C4-68D7-8D181DBDC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94" y="1202929"/>
            <a:ext cx="6342078" cy="5435860"/>
          </a:xfrm>
        </p:spPr>
        <p:txBody>
          <a:bodyPr>
            <a:normAutofit/>
          </a:bodyPr>
          <a:lstStyle/>
          <a:p>
            <a:r>
              <a:rPr lang="cs-CZ" sz="2400" dirty="0"/>
              <a:t>Jaké procesy jsou zodpovědné za rozšíření organismů?</a:t>
            </a:r>
          </a:p>
          <a:p>
            <a:r>
              <a:rPr lang="cs-CZ" sz="2400" dirty="0"/>
              <a:t>Proč tu tyto organismy žijí?</a:t>
            </a:r>
          </a:p>
          <a:p>
            <a:r>
              <a:rPr lang="cs-CZ" sz="2400" dirty="0"/>
              <a:t>Proč tu nežijí?</a:t>
            </a:r>
          </a:p>
          <a:p>
            <a:r>
              <a:rPr lang="cs-CZ" sz="2400" dirty="0"/>
              <a:t>Co to způsobuje?</a:t>
            </a:r>
          </a:p>
          <a:p>
            <a:r>
              <a:rPr lang="cs-CZ" sz="2400" dirty="0"/>
              <a:t>Kombinace biologie, geografie, ekologie, evoluce, pedologie, geologie, </a:t>
            </a:r>
            <a:r>
              <a:rPr lang="cs-CZ" sz="2400"/>
              <a:t>klimatologie…</a:t>
            </a:r>
            <a:endParaRPr lang="cs-CZ" sz="2400" dirty="0"/>
          </a:p>
          <a:p>
            <a:r>
              <a:rPr lang="cs-CZ" sz="2400" b="1" dirty="0"/>
              <a:t>Pochopení rozdělení biodiverzity v prostoru a čase</a:t>
            </a:r>
          </a:p>
          <a:p>
            <a:endParaRPr lang="en-US" sz="2000" dirty="0"/>
          </a:p>
        </p:txBody>
      </p:sp>
      <p:pic>
        <p:nvPicPr>
          <p:cNvPr id="5" name="Zástupný obsah 4" descr="Obsah obrázku obraz, koule, rostlina&#10;&#10;Popis byl vytvořen automaticky">
            <a:extLst>
              <a:ext uri="{FF2B5EF4-FFF2-40B4-BE49-F238E27FC236}">
                <a16:creationId xmlns:a16="http://schemas.microsoft.com/office/drawing/2014/main" id="{D488C3A5-2876-4AE9-CB18-20C729F6A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2316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04DF05-FC2A-221F-1BDB-DF1D556FA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94" y="365126"/>
            <a:ext cx="5703623" cy="691888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Biogeografie sinic a řas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27BDDF-ECB3-F5C4-68D7-8D181DBDC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72" y="1057014"/>
            <a:ext cx="5335399" cy="54358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Faktory ovlivňující biogeografii taxonů:</a:t>
            </a:r>
          </a:p>
          <a:p>
            <a:r>
              <a:rPr lang="cs-CZ" sz="2400" dirty="0"/>
              <a:t>Evoluce a </a:t>
            </a:r>
            <a:r>
              <a:rPr lang="cs-CZ" sz="2400" dirty="0" err="1"/>
              <a:t>speciace</a:t>
            </a:r>
            <a:endParaRPr lang="cs-CZ" sz="2400" dirty="0"/>
          </a:p>
          <a:p>
            <a:r>
              <a:rPr lang="cs-CZ" sz="2400" dirty="0"/>
              <a:t>Extinkce</a:t>
            </a:r>
          </a:p>
          <a:p>
            <a:r>
              <a:rPr lang="cs-CZ" sz="2400" dirty="0"/>
              <a:t>Šíření</a:t>
            </a:r>
          </a:p>
          <a:p>
            <a:r>
              <a:rPr lang="cs-CZ" sz="2400" dirty="0"/>
              <a:t>Rozsah rozšíření</a:t>
            </a:r>
          </a:p>
          <a:p>
            <a:r>
              <a:rPr lang="cs-CZ" sz="2400" dirty="0"/>
              <a:t>Endemismus</a:t>
            </a:r>
          </a:p>
          <a:p>
            <a:r>
              <a:rPr lang="cs-CZ" sz="2400" dirty="0" err="1"/>
              <a:t>Vikariance</a:t>
            </a:r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Rozšíření ovlivňují:</a:t>
            </a:r>
          </a:p>
          <a:p>
            <a:r>
              <a:rPr lang="cs-CZ" sz="2400" dirty="0"/>
              <a:t>Geografické překážky</a:t>
            </a:r>
          </a:p>
          <a:p>
            <a:r>
              <a:rPr lang="cs-CZ" sz="2400" dirty="0"/>
              <a:t>Vliv faktorů prostředí </a:t>
            </a:r>
          </a:p>
          <a:p>
            <a:r>
              <a:rPr lang="cs-CZ" sz="2400" dirty="0"/>
              <a:t>Biotické interakce</a:t>
            </a:r>
          </a:p>
        </p:txBody>
      </p:sp>
      <p:pic>
        <p:nvPicPr>
          <p:cNvPr id="5" name="Zástupný obsah 4" descr="Obsah obrázku obraz, koule, rostlina&#10;&#10;Popis byl vytvořen automaticky">
            <a:extLst>
              <a:ext uri="{FF2B5EF4-FFF2-40B4-BE49-F238E27FC236}">
                <a16:creationId xmlns:a16="http://schemas.microsoft.com/office/drawing/2014/main" id="{D488C3A5-2876-4AE9-CB18-20C729F6A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5199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DDBC17-4896-CE80-17ED-796267110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017" y="1288730"/>
            <a:ext cx="6260983" cy="5498573"/>
          </a:xfrm>
        </p:spPr>
        <p:txBody>
          <a:bodyPr>
            <a:normAutofit/>
          </a:bodyPr>
          <a:lstStyle/>
          <a:p>
            <a:r>
              <a:rPr lang="cs-CZ" sz="2400" dirty="0"/>
              <a:t>Ekologická valence- schopnost snášet faktor prostředí- Gaussova křivka</a:t>
            </a:r>
          </a:p>
          <a:p>
            <a:r>
              <a:rPr lang="cs-CZ" sz="2400" dirty="0">
                <a:solidFill>
                  <a:srgbClr val="212121"/>
                </a:solidFill>
              </a:rPr>
              <a:t>Š</a:t>
            </a:r>
            <a:r>
              <a:rPr lang="cs-CZ" sz="2400" b="0" i="0" dirty="0">
                <a:solidFill>
                  <a:srgbClr val="212121"/>
                </a:solidFill>
                <a:effectLst/>
              </a:rPr>
              <a:t>ířka křivky odpovídá rozsahu faktoru, který je organismus schopný snášet</a:t>
            </a:r>
          </a:p>
          <a:p>
            <a:r>
              <a:rPr lang="cs-CZ" sz="2400" dirty="0">
                <a:solidFill>
                  <a:srgbClr val="212121"/>
                </a:solidFill>
              </a:rPr>
              <a:t>Euryvalentní vs. stenovalentní druhy</a:t>
            </a:r>
            <a:endParaRPr lang="en-US" sz="2400" dirty="0"/>
          </a:p>
          <a:p>
            <a:r>
              <a:rPr lang="cs-CZ" sz="2400" dirty="0"/>
              <a:t>Hlavní faktor pro rozšíření organismů: </a:t>
            </a:r>
            <a:r>
              <a:rPr lang="cs-CZ" sz="2400" b="1" dirty="0"/>
              <a:t>teplota</a:t>
            </a:r>
          </a:p>
          <a:p>
            <a:r>
              <a:rPr lang="cs-CZ" sz="2400" dirty="0"/>
              <a:t>Teorie kontinentálního driftu-vznik </a:t>
            </a:r>
            <a:r>
              <a:rPr lang="cs-CZ" sz="2400" b="1" dirty="0"/>
              <a:t>fytogeografických oblastí</a:t>
            </a:r>
          </a:p>
          <a:p>
            <a:r>
              <a:rPr lang="cs-CZ" sz="2400" b="1" dirty="0"/>
              <a:t>G</a:t>
            </a:r>
            <a:r>
              <a:rPr lang="pt-BR" sz="2400" b="1" dirty="0"/>
              <a:t>eografická vzdálenost </a:t>
            </a:r>
            <a:r>
              <a:rPr lang="pt-BR" sz="2400" dirty="0"/>
              <a:t>má vliv na distribuci</a:t>
            </a:r>
            <a:r>
              <a:rPr lang="cs-CZ" sz="2400" dirty="0"/>
              <a:t> sinic a řas</a:t>
            </a:r>
          </a:p>
          <a:p>
            <a:r>
              <a:rPr lang="cs-CZ" sz="2400" dirty="0"/>
              <a:t>Vysoká pohoří, oceán- bariéry šíření (zpomalení)</a:t>
            </a:r>
            <a:endParaRPr lang="en-US" sz="2400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6DFD84A-4359-FCC1-6A6F-5887530BA728}"/>
              </a:ext>
            </a:extLst>
          </p:cNvPr>
          <p:cNvSpPr txBox="1">
            <a:spLocks/>
          </p:cNvSpPr>
          <p:nvPr/>
        </p:nvSpPr>
        <p:spPr>
          <a:xfrm>
            <a:off x="6744749" y="222513"/>
            <a:ext cx="5703623" cy="691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>
                <a:solidFill>
                  <a:schemeClr val="tx2">
                    <a:lumMod val="75000"/>
                    <a:lumOff val="25000"/>
                  </a:schemeClr>
                </a:solidFill>
              </a:rPr>
              <a:t>Biogeografie sinic a řas</a:t>
            </a:r>
            <a:endParaRPr lang="cs-CZ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42" name="Picture 2" descr="Obr. 1: Grafický model populační abundance druhu podél ...">
            <a:extLst>
              <a:ext uri="{FF2B5EF4-FFF2-40B4-BE49-F238E27FC236}">
                <a16:creationId xmlns:a16="http://schemas.microsoft.com/office/drawing/2014/main" id="{50C403CB-CA4C-370E-0482-EC0046A4C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" y="568457"/>
            <a:ext cx="5687502" cy="26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940CD8-EAC8-798C-CDEF-DB91BA8E8D04}"/>
              </a:ext>
            </a:extLst>
          </p:cNvPr>
          <p:cNvSpPr txBox="1"/>
          <p:nvPr/>
        </p:nvSpPr>
        <p:spPr>
          <a:xfrm>
            <a:off x="94695" y="222513"/>
            <a:ext cx="62253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 dirty="0">
                <a:solidFill>
                  <a:srgbClr val="212121"/>
                </a:solidFill>
                <a:effectLst/>
              </a:rPr>
              <a:t>Ekologická valence druhu v rámci gradientu faktoru prostředí</a:t>
            </a:r>
            <a:r>
              <a:rPr lang="cs-CZ" sz="1200" b="0" i="0" dirty="0">
                <a:solidFill>
                  <a:srgbClr val="212121"/>
                </a:solidFill>
                <a:effectLst/>
              </a:rPr>
              <a:t> </a:t>
            </a:r>
            <a:endParaRPr lang="cs-CZ" sz="1200" dirty="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E43933BE-1382-B189-A455-3DE4F4886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51852"/>
          <a:stretch/>
        </p:blipFill>
        <p:spPr bwMode="auto">
          <a:xfrm>
            <a:off x="210912" y="3792369"/>
            <a:ext cx="5135707" cy="26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C87A71E-56E4-4E0C-8AFE-DA8B66DD1BFE}"/>
              </a:ext>
            </a:extLst>
          </p:cNvPr>
          <p:cNvSpPr txBox="1"/>
          <p:nvPr/>
        </p:nvSpPr>
        <p:spPr>
          <a:xfrm>
            <a:off x="2192167" y="6509463"/>
            <a:ext cx="25589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i="0" dirty="0">
                <a:solidFill>
                  <a:srgbClr val="212121"/>
                </a:solidFill>
                <a:effectLst/>
              </a:rPr>
              <a:t>MacDonald, 2002</a:t>
            </a:r>
            <a:endParaRPr lang="cs-CZ" sz="12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B80BFCD-95CA-7046-5B30-6D9164E06747}"/>
              </a:ext>
            </a:extLst>
          </p:cNvPr>
          <p:cNvSpPr txBox="1"/>
          <p:nvPr/>
        </p:nvSpPr>
        <p:spPr>
          <a:xfrm>
            <a:off x="94695" y="3653869"/>
            <a:ext cx="62253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dirty="0"/>
              <a:t>Fytogeografické oblasti</a:t>
            </a:r>
            <a:endParaRPr lang="cs-CZ" sz="12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371623E-661D-80C9-24AD-9B214B7F1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2" y="3634089"/>
            <a:ext cx="5685799" cy="320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7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braz, vejce&#10;&#10;Popis byl vytvořen automaticky">
            <a:extLst>
              <a:ext uri="{FF2B5EF4-FFF2-40B4-BE49-F238E27FC236}">
                <a16:creationId xmlns:a16="http://schemas.microsoft.com/office/drawing/2014/main" id="{4EE2AA27-54B6-6264-6D81-932E5E12BC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" b="2808"/>
          <a:stretch/>
        </p:blipFill>
        <p:spPr>
          <a:xfrm>
            <a:off x="20" y="0"/>
            <a:ext cx="6116558" cy="685800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DDBC17-4896-CE80-17ED-796267110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017" y="1136914"/>
            <a:ext cx="6260983" cy="5498573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/>
              <a:t>Pasivní způsob šíření </a:t>
            </a:r>
            <a:r>
              <a:rPr lang="cs-CZ" sz="2000" dirty="0"/>
              <a:t>(zvířata, lidé, voda, vítr)</a:t>
            </a:r>
          </a:p>
          <a:p>
            <a:r>
              <a:rPr lang="cs-CZ" sz="2000" dirty="0"/>
              <a:t>Šíření ovlivňují morfologické i fyziologické vlastnosti (aktivní pohyb, způsob přichycení, tolerance k vyschnutí, tvorba </a:t>
            </a:r>
            <a:r>
              <a:rPr lang="cs-CZ" sz="2000" dirty="0" err="1"/>
              <a:t>přežívacích</a:t>
            </a:r>
            <a:r>
              <a:rPr lang="cs-CZ" sz="2000" dirty="0"/>
              <a:t> stádií)</a:t>
            </a:r>
          </a:p>
          <a:p>
            <a:r>
              <a:rPr lang="en-US" sz="2000" dirty="0"/>
              <a:t> </a:t>
            </a:r>
            <a:r>
              <a:rPr lang="cs-CZ" sz="2000" dirty="0"/>
              <a:t>Dříve platilo: Neomezený způsob šíření a proto jsou všude </a:t>
            </a:r>
            <a:r>
              <a:rPr lang="en-US" sz="2000" dirty="0"/>
              <a:t>(</a:t>
            </a:r>
            <a:r>
              <a:rPr lang="en-US" sz="2000" dirty="0" err="1"/>
              <a:t>Fenchel</a:t>
            </a:r>
            <a:r>
              <a:rPr lang="en-US" sz="2000" dirty="0"/>
              <a:t> and Finlay 2004) </a:t>
            </a:r>
            <a:endParaRPr lang="cs-CZ" sz="2000" dirty="0"/>
          </a:p>
          <a:p>
            <a:r>
              <a:rPr lang="cs-CZ" sz="2000" dirty="0"/>
              <a:t>U</a:t>
            </a:r>
            <a:r>
              <a:rPr lang="en-US" sz="2000" dirty="0" err="1"/>
              <a:t>biquity</a:t>
            </a:r>
            <a:r>
              <a:rPr lang="en-US" sz="2000" dirty="0"/>
              <a:t> hypothesis (Baas-</a:t>
            </a:r>
            <a:r>
              <a:rPr lang="en-US" sz="2000" dirty="0" err="1"/>
              <a:t>Becking</a:t>
            </a:r>
            <a:r>
              <a:rPr lang="en-US" sz="2000" dirty="0"/>
              <a:t> 1934</a:t>
            </a:r>
            <a:r>
              <a:rPr lang="cs-CZ" sz="2000" dirty="0"/>
              <a:t>)</a:t>
            </a:r>
          </a:p>
          <a:p>
            <a:r>
              <a:rPr lang="cs-CZ" sz="2000" dirty="0"/>
              <a:t>Milník: </a:t>
            </a:r>
            <a:r>
              <a:rPr lang="cs-CZ" sz="2000" b="1" dirty="0" err="1"/>
              <a:t>Vyverman</a:t>
            </a:r>
            <a:r>
              <a:rPr lang="cs-CZ" sz="2000" b="1" dirty="0"/>
              <a:t> et al. 2007</a:t>
            </a:r>
            <a:r>
              <a:rPr lang="cs-CZ" sz="2000" dirty="0"/>
              <a:t>: demonstroval výrazný latitudinální gradient-rozsivky vykazují velké rozdíly na obou hemisférách</a:t>
            </a:r>
          </a:p>
          <a:p>
            <a:r>
              <a:rPr lang="cs-CZ" sz="2000" b="1" dirty="0"/>
              <a:t>Historické procesy </a:t>
            </a:r>
            <a:r>
              <a:rPr lang="cs-CZ" sz="2000" dirty="0"/>
              <a:t>(šíření, kolonizace, vymírání, migrace)  mají mnohem větší vliv než vlastnosti prostředí</a:t>
            </a:r>
          </a:p>
          <a:p>
            <a:r>
              <a:rPr lang="en-US" sz="2000" dirty="0" err="1"/>
              <a:t>Vanormelingen</a:t>
            </a:r>
            <a:r>
              <a:rPr lang="en-US" sz="2000" dirty="0"/>
              <a:t> et al. 2008</a:t>
            </a:r>
            <a:r>
              <a:rPr lang="cs-CZ" sz="2000" dirty="0"/>
              <a:t>: procesy které formují společenstva rozsivek jsou podobné těm, která formují společenstva makro-organismů</a:t>
            </a:r>
          </a:p>
          <a:p>
            <a:r>
              <a:rPr lang="cs-CZ" sz="2000" dirty="0"/>
              <a:t>Kosmopolitní </a:t>
            </a:r>
            <a:r>
              <a:rPr lang="cs-CZ" sz="2000" dirty="0" err="1"/>
              <a:t>generalisti</a:t>
            </a:r>
            <a:r>
              <a:rPr lang="cs-CZ" sz="2000" dirty="0"/>
              <a:t> versus </a:t>
            </a:r>
            <a:r>
              <a:rPr lang="cs-CZ" sz="2000" dirty="0" err="1"/>
              <a:t>endemité</a:t>
            </a:r>
            <a:r>
              <a:rPr lang="cs-CZ" sz="2000" dirty="0"/>
              <a:t> specialisti</a:t>
            </a:r>
          </a:p>
          <a:p>
            <a:r>
              <a:rPr lang="cs-CZ" sz="2000" dirty="0"/>
              <a:t>Endemismus maskován: </a:t>
            </a:r>
            <a:r>
              <a:rPr lang="cs-CZ" sz="2000" b="1" dirty="0" err="1"/>
              <a:t>Force</a:t>
            </a:r>
            <a:r>
              <a:rPr lang="cs-CZ" sz="2000" b="1" dirty="0"/>
              <a:t> </a:t>
            </a:r>
            <a:r>
              <a:rPr lang="cs-CZ" sz="2000" b="1" dirty="0" err="1"/>
              <a:t>fitting</a:t>
            </a:r>
            <a:r>
              <a:rPr lang="cs-CZ" sz="2000" dirty="0"/>
              <a:t>, </a:t>
            </a:r>
            <a:r>
              <a:rPr lang="cs-CZ" sz="2000" dirty="0" err="1"/>
              <a:t>catch</a:t>
            </a:r>
            <a:r>
              <a:rPr lang="cs-CZ" sz="2000" dirty="0"/>
              <a:t> </a:t>
            </a:r>
            <a:r>
              <a:rPr lang="cs-CZ" sz="2000" dirty="0" err="1"/>
              <a:t>all</a:t>
            </a:r>
            <a:r>
              <a:rPr lang="cs-CZ" sz="2000" dirty="0"/>
              <a:t> </a:t>
            </a:r>
            <a:r>
              <a:rPr lang="cs-CZ" sz="2000" dirty="0" err="1"/>
              <a:t>taxons</a:t>
            </a:r>
            <a:endParaRPr lang="cs-CZ" sz="2000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6DFD84A-4359-FCC1-6A6F-5887530BA728}"/>
              </a:ext>
            </a:extLst>
          </p:cNvPr>
          <p:cNvSpPr txBox="1">
            <a:spLocks/>
          </p:cNvSpPr>
          <p:nvPr/>
        </p:nvSpPr>
        <p:spPr>
          <a:xfrm>
            <a:off x="6744749" y="222513"/>
            <a:ext cx="5703623" cy="691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Biogeografie rozsivek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AA69E5D-EFA6-0A4F-84F8-9D0D4F3E4042}"/>
              </a:ext>
            </a:extLst>
          </p:cNvPr>
          <p:cNvSpPr txBox="1"/>
          <p:nvPr/>
        </p:nvSpPr>
        <p:spPr>
          <a:xfrm>
            <a:off x="3162333" y="6334780"/>
            <a:ext cx="90296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„</a:t>
            </a:r>
            <a:r>
              <a:rPr lang="en-US" sz="1400" dirty="0"/>
              <a:t>To prevent the incorrect identifications, </a:t>
            </a:r>
            <a:r>
              <a:rPr lang="en-US" sz="1400" dirty="0" err="1"/>
              <a:t>diatomologists</a:t>
            </a:r>
            <a:r>
              <a:rPr lang="en-US" sz="1400" dirty="0"/>
              <a:t> should not hesitate to label unknown taxa as unknown rather than forcing it into an existing species category</a:t>
            </a:r>
            <a:r>
              <a:rPr lang="cs-CZ" sz="1400" dirty="0"/>
              <a:t>“</a:t>
            </a:r>
            <a:r>
              <a:rPr lang="en-US" sz="1400" dirty="0"/>
              <a:t> (Stoermer 2001).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21829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04DF05-FC2A-221F-1BDB-DF1D556FA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30" y="184666"/>
            <a:ext cx="5703623" cy="691888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Teorie ostrovní biogeografie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27BDDF-ECB3-F5C4-68D7-8D181DBDC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72" y="1057014"/>
            <a:ext cx="6877668" cy="5435860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Druhová bohatost a diverzita izolovaných oblastí</a:t>
            </a:r>
          </a:p>
          <a:p>
            <a:r>
              <a:rPr lang="cs-CZ" sz="2400" dirty="0"/>
              <a:t>Původ ve studiu společenstev izolovaných oceánských ostrovů</a:t>
            </a:r>
          </a:p>
          <a:p>
            <a:r>
              <a:rPr lang="cs-CZ" sz="2400" dirty="0"/>
              <a:t>Ostrovy=obecně jakékoliv izolované společenstvo (stolové hory, izolovaná vodní společenstva…)</a:t>
            </a:r>
          </a:p>
          <a:p>
            <a:r>
              <a:rPr lang="cs-CZ" sz="2400" dirty="0"/>
              <a:t>Narůstající počet druhů roste se zvětšující se plochou ostrova</a:t>
            </a:r>
          </a:p>
          <a:p>
            <a:r>
              <a:rPr lang="cs-CZ" sz="2400" dirty="0"/>
              <a:t>Klesající počet druhů s narůstající izolovaností ostrova</a:t>
            </a:r>
          </a:p>
          <a:p>
            <a:r>
              <a:rPr lang="cs-CZ" sz="2400" dirty="0"/>
              <a:t>Species </a:t>
            </a:r>
            <a:r>
              <a:rPr lang="cs-CZ" sz="2400" dirty="0" err="1"/>
              <a:t>turnorver</a:t>
            </a:r>
            <a:r>
              <a:rPr lang="cs-CZ" sz="2400" dirty="0"/>
              <a:t> (nové druhy nahrazují druhy vymřelé)</a:t>
            </a:r>
          </a:p>
          <a:p>
            <a:r>
              <a:rPr lang="cs-CZ" sz="2400" dirty="0"/>
              <a:t>Neplatí vždy: velké izolované ostrovy daleko od pevniny mají méně druhů než ostrovy co jsou součástí velkých souostroví blízko kontinentů</a:t>
            </a:r>
          </a:p>
          <a:p>
            <a:endParaRPr lang="cs-CZ" sz="2000" dirty="0"/>
          </a:p>
          <a:p>
            <a:endParaRPr lang="en-US" sz="2000" dirty="0"/>
          </a:p>
        </p:txBody>
      </p:sp>
      <p:pic>
        <p:nvPicPr>
          <p:cNvPr id="9218" name="Picture 2" descr="Zobrazit zdrojový obrázek">
            <a:extLst>
              <a:ext uri="{FF2B5EF4-FFF2-40B4-BE49-F238E27FC236}">
                <a16:creationId xmlns:a16="http://schemas.microsoft.com/office/drawing/2014/main" id="{150C6FCE-B9D5-B02E-8654-64917019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68" y="3774944"/>
            <a:ext cx="4185874" cy="29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sland biogeography: Taking the long view of nature’s laboratories ...">
            <a:extLst>
              <a:ext uri="{FF2B5EF4-FFF2-40B4-BE49-F238E27FC236}">
                <a16:creationId xmlns:a16="http://schemas.microsoft.com/office/drawing/2014/main" id="{8B1D6E14-39EE-9423-DAB7-2F5FC134C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867" y="344002"/>
            <a:ext cx="4343477" cy="343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D322FF7-D000-70CD-FC4E-8474631566D9}"/>
              </a:ext>
            </a:extLst>
          </p:cNvPr>
          <p:cNvSpPr txBox="1"/>
          <p:nvPr/>
        </p:nvSpPr>
        <p:spPr>
          <a:xfrm>
            <a:off x="7764630" y="0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Whittaker</a:t>
            </a:r>
            <a:r>
              <a:rPr lang="cs-CZ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90747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42B4E-366E-1159-A918-19A326A86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Kolonizace nového území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F23948-E132-AA03-6A3C-9FAE8F264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Dosažení ostrova</a:t>
            </a:r>
          </a:p>
          <a:p>
            <a:pPr marL="0" indent="0">
              <a:buNone/>
            </a:pPr>
            <a:r>
              <a:rPr lang="cs-CZ" dirty="0"/>
              <a:t>Faktory:</a:t>
            </a:r>
          </a:p>
          <a:p>
            <a:r>
              <a:rPr lang="cs-CZ" dirty="0"/>
              <a:t>Geografické</a:t>
            </a:r>
          </a:p>
          <a:p>
            <a:r>
              <a:rPr lang="cs-CZ" dirty="0"/>
              <a:t>Biotické (interakce s druhy daného společenstva)</a:t>
            </a:r>
          </a:p>
          <a:p>
            <a:r>
              <a:rPr lang="cs-CZ" dirty="0"/>
              <a:t>Abiotické (ekologická valence a schopnost přizpůsobení)</a:t>
            </a:r>
          </a:p>
          <a:p>
            <a:r>
              <a:rPr lang="cs-CZ" dirty="0"/>
              <a:t>Větší ostrovy/vodní plochy-větší šance na uchycení a udržení stabilního společenstva</a:t>
            </a:r>
          </a:p>
          <a:p>
            <a:r>
              <a:rPr lang="cs-CZ" dirty="0"/>
              <a:t>3 scénáře: 1, řasa se neuchytí, 2, řasa se uchytí a začlení se do původního společenstva, 3, uchytí se a začne se šířit-invaze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8890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42B4E-366E-1159-A918-19A326A86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Endemismus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F23948-E132-AA03-6A3C-9FAE8F264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/>
              <a:t>Endemit je organismus, který vznikl a je rozšířen jen na určitém omezeném území a nikde jinde se nevyskytuje</a:t>
            </a:r>
          </a:p>
          <a:p>
            <a:pPr marL="0" indent="0">
              <a:buNone/>
            </a:pPr>
            <a:r>
              <a:rPr lang="cs-CZ" sz="2400" dirty="0"/>
              <a:t>Nejvyšší míra endemismu: oceánské ostrovy, stolové hory</a:t>
            </a:r>
          </a:p>
          <a:p>
            <a:pPr marL="0" indent="0">
              <a:buNone/>
            </a:pPr>
            <a:r>
              <a:rPr lang="cs-CZ" sz="2400" dirty="0"/>
              <a:t>Vznik endemitů: izolace, specifické lokální adaptace na podmínky prostředí, historické změny</a:t>
            </a:r>
          </a:p>
          <a:p>
            <a:pPr marL="0" indent="0">
              <a:buNone/>
            </a:pPr>
            <a:r>
              <a:rPr lang="cs-CZ" sz="2400" b="1" dirty="0" err="1"/>
              <a:t>Mikroendemity</a:t>
            </a:r>
            <a:r>
              <a:rPr lang="cs-CZ" sz="2400" dirty="0"/>
              <a:t>: velmi omezené šíření (jednotlivé populace na malé ploše)- makroskopické řasy na Galapágách, nové druhy mikroskopických řas </a:t>
            </a:r>
            <a:r>
              <a:rPr lang="cs-CZ" sz="1800" dirty="0"/>
              <a:t>(kde se pak objeví? Stejné druhy rodu </a:t>
            </a:r>
            <a:r>
              <a:rPr lang="cs-CZ" sz="1800" i="1" dirty="0" err="1"/>
              <a:t>Luticola</a:t>
            </a:r>
            <a:r>
              <a:rPr lang="cs-CZ" sz="1800" dirty="0"/>
              <a:t> a </a:t>
            </a:r>
            <a:r>
              <a:rPr lang="cs-CZ" sz="1800" i="1" dirty="0" err="1"/>
              <a:t>Humidophila</a:t>
            </a:r>
            <a:r>
              <a:rPr lang="cs-CZ" sz="1800" dirty="0"/>
              <a:t> v krasových oblastech a Antarktidě? </a:t>
            </a:r>
            <a:r>
              <a:rPr lang="cs-CZ" sz="1800" b="1" dirty="0"/>
              <a:t>Konvenční </a:t>
            </a:r>
            <a:r>
              <a:rPr lang="cs-CZ" sz="1800" b="1" dirty="0" err="1"/>
              <a:t>endemité</a:t>
            </a:r>
            <a:r>
              <a:rPr lang="cs-CZ" sz="1800" dirty="0"/>
              <a:t>-zdánlivě vázané na danou oblast, ale postupem času nacházeny i jinde- efekt </a:t>
            </a:r>
            <a:r>
              <a:rPr lang="cs-CZ" sz="1800" dirty="0" err="1"/>
              <a:t>undersamplingu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2400" b="1" dirty="0"/>
              <a:t>Endemity oblastí </a:t>
            </a:r>
          </a:p>
          <a:p>
            <a:pPr marL="0" indent="0">
              <a:buNone/>
            </a:pPr>
            <a:r>
              <a:rPr lang="cs-CZ" sz="2400" b="1" dirty="0"/>
              <a:t>Endemity kontinentů</a:t>
            </a:r>
          </a:p>
          <a:p>
            <a:pPr marL="0" indent="0">
              <a:buNone/>
            </a:pPr>
            <a:r>
              <a:rPr lang="cs-CZ" sz="2400" b="1" dirty="0"/>
              <a:t>Endemity hemisfér</a:t>
            </a:r>
          </a:p>
          <a:p>
            <a:pPr marL="0" indent="0">
              <a:buNone/>
            </a:pPr>
            <a:r>
              <a:rPr lang="cs-CZ" sz="2400" dirty="0"/>
              <a:t>Pro řasy a sinice problém- omezená distribuční data na globální škále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80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42B4E-366E-1159-A918-19A326A8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0" y="51314"/>
            <a:ext cx="10515600" cy="1325563"/>
          </a:xfrm>
        </p:spPr>
        <p:txBody>
          <a:bodyPr/>
          <a:lstStyle/>
          <a:p>
            <a:r>
              <a:rPr lang="cs-CZ" dirty="0" err="1">
                <a:solidFill>
                  <a:srgbClr val="0070C0"/>
                </a:solidFill>
              </a:rPr>
              <a:t>Mikroendemické</a:t>
            </a:r>
            <a:r>
              <a:rPr lang="cs-CZ" dirty="0">
                <a:solidFill>
                  <a:srgbClr val="0070C0"/>
                </a:solidFill>
              </a:rPr>
              <a:t> sinice a řasy ČR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F23948-E132-AA03-6A3C-9FAE8F264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60" y="10721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1500" dirty="0"/>
          </a:p>
          <a:p>
            <a:r>
              <a:rPr lang="en-AU" sz="1800" dirty="0"/>
              <a:t>Map of the Czech Republic with locations of </a:t>
            </a:r>
            <a:r>
              <a:rPr lang="en-AU" sz="1800" b="1" dirty="0"/>
              <a:t>conventionally endemic </a:t>
            </a:r>
            <a:r>
              <a:rPr lang="en-AU" sz="1800" dirty="0"/>
              <a:t>species together with localities with interesting micro-algal fora. </a:t>
            </a:r>
            <a:r>
              <a:rPr lang="en-AU" sz="1800" b="1" dirty="0"/>
              <a:t>Open circle conventionally endemic species of the Czech Republic</a:t>
            </a:r>
            <a:r>
              <a:rPr lang="en-AU" sz="1800" dirty="0"/>
              <a:t>: E1—</a:t>
            </a:r>
            <a:r>
              <a:rPr lang="en-AU" sz="1800" i="1" dirty="0" err="1"/>
              <a:t>Cylindrospermum</a:t>
            </a:r>
            <a:r>
              <a:rPr lang="en-AU" sz="1800" i="1" dirty="0"/>
              <a:t> </a:t>
            </a:r>
            <a:r>
              <a:rPr lang="en-AU" sz="1800" i="1" dirty="0" err="1"/>
              <a:t>ecballiisporum</a:t>
            </a:r>
            <a:r>
              <a:rPr lang="en-AU" sz="1800" i="1" dirty="0"/>
              <a:t> </a:t>
            </a:r>
            <a:r>
              <a:rPr lang="en-AU" sz="1800" dirty="0"/>
              <a:t>(pools of </a:t>
            </a:r>
            <a:r>
              <a:rPr lang="en-AU" sz="1800" dirty="0" err="1"/>
              <a:t>Řežabinec</a:t>
            </a:r>
            <a:r>
              <a:rPr lang="en-AU" sz="1800" dirty="0"/>
              <a:t> pond), E2—</a:t>
            </a:r>
            <a:r>
              <a:rPr lang="en-AU" sz="1800" i="1" dirty="0" err="1"/>
              <a:t>Aegagropilopsis</a:t>
            </a:r>
            <a:r>
              <a:rPr lang="en-AU" sz="1800" i="1" dirty="0"/>
              <a:t> </a:t>
            </a:r>
            <a:r>
              <a:rPr lang="en-AU" sz="1800" i="1" dirty="0" err="1"/>
              <a:t>moravica</a:t>
            </a:r>
            <a:r>
              <a:rPr lang="en-AU" sz="1800" dirty="0"/>
              <a:t> (river </a:t>
            </a:r>
            <a:r>
              <a:rPr lang="en-AU" sz="1800" dirty="0" err="1"/>
              <a:t>Oslava</a:t>
            </a:r>
            <a:r>
              <a:rPr lang="en-AU" sz="1800" dirty="0"/>
              <a:t>), E3—</a:t>
            </a:r>
            <a:r>
              <a:rPr lang="en-AU" sz="1800" i="1" dirty="0" err="1"/>
              <a:t>Entophysalis</a:t>
            </a:r>
            <a:r>
              <a:rPr lang="en-AU" sz="1800" i="1" dirty="0"/>
              <a:t> violacea </a:t>
            </a:r>
            <a:r>
              <a:rPr lang="en-AU" sz="1800" dirty="0"/>
              <a:t>(</a:t>
            </a:r>
            <a:r>
              <a:rPr lang="en-AU" sz="1800" dirty="0" err="1"/>
              <a:t>Mohelenská</a:t>
            </a:r>
            <a:r>
              <a:rPr lang="en-AU" sz="1800" dirty="0"/>
              <a:t> Serpentine Steppe), E4—</a:t>
            </a:r>
            <a:r>
              <a:rPr lang="en-AU" sz="1800" i="1" dirty="0" err="1"/>
              <a:t>Microchaete</a:t>
            </a:r>
            <a:r>
              <a:rPr lang="en-AU" sz="1800" i="1" dirty="0"/>
              <a:t> </a:t>
            </a:r>
            <a:r>
              <a:rPr lang="en-AU" sz="1800" i="1" dirty="0" err="1"/>
              <a:t>calothrichoides</a:t>
            </a:r>
            <a:r>
              <a:rPr lang="en-AU" sz="1800" i="1" dirty="0"/>
              <a:t> </a:t>
            </a:r>
            <a:r>
              <a:rPr lang="en-AU" sz="1800" dirty="0"/>
              <a:t>(oxbows of Morava and Danube rivers), E5—</a:t>
            </a:r>
            <a:r>
              <a:rPr lang="en-AU" sz="1800" i="1" dirty="0" err="1"/>
              <a:t>Diacronema</a:t>
            </a:r>
            <a:r>
              <a:rPr lang="en-AU" sz="1800" i="1" dirty="0"/>
              <a:t> </a:t>
            </a:r>
            <a:r>
              <a:rPr lang="en-AU" sz="1800" i="1" dirty="0" err="1"/>
              <a:t>noctivaga</a:t>
            </a:r>
            <a:r>
              <a:rPr lang="en-AU" sz="1800" i="1" dirty="0"/>
              <a:t> </a:t>
            </a:r>
            <a:r>
              <a:rPr lang="en-AU" sz="1800" dirty="0"/>
              <a:t>(from peat bog </a:t>
            </a:r>
            <a:r>
              <a:rPr lang="en-AU" sz="1800" dirty="0" err="1"/>
              <a:t>Úpské</a:t>
            </a:r>
            <a:r>
              <a:rPr lang="en-AU" sz="1800" dirty="0"/>
              <a:t> </a:t>
            </a:r>
            <a:r>
              <a:rPr lang="en-AU" sz="1800" dirty="0" err="1"/>
              <a:t>rašeliniště</a:t>
            </a:r>
            <a:r>
              <a:rPr lang="en-AU" sz="1800" dirty="0"/>
              <a:t>, </a:t>
            </a:r>
            <a:r>
              <a:rPr lang="en-AU" sz="1800" dirty="0" err="1"/>
              <a:t>Krkonoše</a:t>
            </a:r>
            <a:r>
              <a:rPr lang="en-AU" sz="1800" dirty="0"/>
              <a:t> Mountains), E6?—conventionally endemic species of </a:t>
            </a:r>
            <a:r>
              <a:rPr lang="en-AU" sz="1800" dirty="0" err="1"/>
              <a:t>flamentous</a:t>
            </a:r>
            <a:r>
              <a:rPr lang="en-AU" sz="1800" dirty="0"/>
              <a:t> green algae described from </a:t>
            </a:r>
            <a:r>
              <a:rPr lang="en-AU" sz="1800" dirty="0" err="1"/>
              <a:t>Křečovický</a:t>
            </a:r>
            <a:r>
              <a:rPr lang="en-AU" sz="1800" dirty="0"/>
              <a:t> brook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36DA12E-8CC3-0980-3BF6-FE9331148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3612741"/>
            <a:ext cx="5466080" cy="31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2320DA5-9D95-223F-6ADE-9BA361F387ED}"/>
              </a:ext>
            </a:extLst>
          </p:cNvPr>
          <p:cNvSpPr txBox="1"/>
          <p:nvPr/>
        </p:nvSpPr>
        <p:spPr>
          <a:xfrm>
            <a:off x="223520" y="1072118"/>
            <a:ext cx="1113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Juráň, Kaštovský 2019: T</a:t>
            </a:r>
            <a:r>
              <a:rPr lang="en-US" dirty="0"/>
              <a:t>he procedure of compiling the Red List of microscopic algae of the Czech Republic</a:t>
            </a:r>
            <a:endParaRPr lang="cs-CZ" dirty="0"/>
          </a:p>
          <a:p>
            <a:r>
              <a:rPr lang="cs-CZ" dirty="0"/>
              <a:t>Komárek, Marvan 1996: Stav ohrožení flory řas ČR. Severočeskou přírodou 9:61–70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43007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3062</TotalTime>
  <Words>1001</Words>
  <Application>Microsoft Office PowerPoint</Application>
  <PresentationFormat>Širokoúhlá obrazovka</PresentationFormat>
  <Paragraphs>123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Motiv Office</vt:lpstr>
      <vt:lpstr>Prezentace aplikace PowerPoint</vt:lpstr>
      <vt:lpstr>Biogeografie</vt:lpstr>
      <vt:lpstr>Biogeografie sinic a řas</vt:lpstr>
      <vt:lpstr>Prezentace aplikace PowerPoint</vt:lpstr>
      <vt:lpstr>Prezentace aplikace PowerPoint</vt:lpstr>
      <vt:lpstr>Teorie ostrovní biogeografie</vt:lpstr>
      <vt:lpstr>Kolonizace nového území</vt:lpstr>
      <vt:lpstr>Endemismus</vt:lpstr>
      <vt:lpstr>Mikroendemické sinice a řasy ČR</vt:lpstr>
      <vt:lpstr>Prezentace aplikace PowerPoint</vt:lpstr>
      <vt:lpstr>Prezentace aplikace PowerPoint</vt:lpstr>
      <vt:lpstr>Prezentace aplikace PowerPoint</vt:lpstr>
      <vt:lpstr>Prezentace aplikace PowerPoint</vt:lpstr>
      <vt:lpstr>Ferocia gen. nov., nový rod centrických rozsivek</vt:lpstr>
      <vt:lpstr> </vt:lpstr>
      <vt:lpstr>Prezentace aplikace PowerPoint</vt:lpstr>
      <vt:lpstr>Prezentace aplikace PowerPoint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Barbora Chattová</dc:creator>
  <cp:lastModifiedBy>Barbora Chattová</cp:lastModifiedBy>
  <cp:revision>111</cp:revision>
  <dcterms:created xsi:type="dcterms:W3CDTF">2024-03-13T08:24:53Z</dcterms:created>
  <dcterms:modified xsi:type="dcterms:W3CDTF">2024-04-24T14:25:21Z</dcterms:modified>
</cp:coreProperties>
</file>